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30" r:id="rId3"/>
    <p:sldId id="303" r:id="rId4"/>
    <p:sldId id="372" r:id="rId5"/>
    <p:sldId id="389" r:id="rId6"/>
    <p:sldId id="346" r:id="rId7"/>
    <p:sldId id="390" r:id="rId8"/>
    <p:sldId id="307" r:id="rId9"/>
    <p:sldId id="265" r:id="rId10"/>
    <p:sldId id="258" r:id="rId11"/>
    <p:sldId id="259" r:id="rId12"/>
    <p:sldId id="365" r:id="rId13"/>
    <p:sldId id="364" r:id="rId14"/>
    <p:sldId id="260" r:id="rId15"/>
    <p:sldId id="311" r:id="rId16"/>
    <p:sldId id="312" r:id="rId17"/>
    <p:sldId id="376" r:id="rId18"/>
    <p:sldId id="373" r:id="rId19"/>
    <p:sldId id="374" r:id="rId20"/>
    <p:sldId id="375" r:id="rId21"/>
    <p:sldId id="377" r:id="rId22"/>
    <p:sldId id="382" r:id="rId23"/>
    <p:sldId id="378" r:id="rId24"/>
    <p:sldId id="379" r:id="rId25"/>
    <p:sldId id="380" r:id="rId26"/>
    <p:sldId id="381" r:id="rId27"/>
    <p:sldId id="383" r:id="rId28"/>
    <p:sldId id="316" r:id="rId29"/>
    <p:sldId id="317" r:id="rId30"/>
    <p:sldId id="318" r:id="rId31"/>
    <p:sldId id="320" r:id="rId32"/>
    <p:sldId id="319" r:id="rId33"/>
    <p:sldId id="387" r:id="rId34"/>
    <p:sldId id="386" r:id="rId35"/>
    <p:sldId id="321" r:id="rId36"/>
    <p:sldId id="322" r:id="rId37"/>
    <p:sldId id="323" r:id="rId38"/>
    <p:sldId id="324" r:id="rId39"/>
    <p:sldId id="325" r:id="rId40"/>
    <p:sldId id="326" r:id="rId41"/>
    <p:sldId id="328" r:id="rId42"/>
    <p:sldId id="334" r:id="rId43"/>
    <p:sldId id="339" r:id="rId44"/>
    <p:sldId id="329"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388" r:id="rId62"/>
    <p:sldId id="282"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199"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0:44:47.990"/>
    </inkml:context>
    <inkml:brush xml:id="br0">
      <inkml:brushProperty name="width" value="0.05" units="cm"/>
      <inkml:brushProperty name="height" value="0.05" units="cm"/>
      <inkml:brushProperty name="ignorePressure" value="1"/>
    </inkml:brush>
  </inkml:definitions>
  <inkml:trace contextRef="#ctx0" brushRef="#br0">0 0,'0'7701,"0"-7693</inkml:trace>
  <inkml:trace contextRef="#ctx0" brushRef="#br0" timeOffset="20467.608">24 7184,'9764'0,"-9754"0</inkml:trace>
  <inkml:trace contextRef="#ctx0" brushRef="#br0" timeOffset="39510.828">66 715,'6330'5700,"-6309"-5682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7T10:46:27.694"/>
    </inkml:context>
    <inkml:brush xml:id="br0">
      <inkml:brushProperty name="width" value="0.05" units="cm"/>
      <inkml:brushProperty name="height" value="0.05" units="cm"/>
      <inkml:brushProperty name="ignorePressure" value="1"/>
    </inkml:brush>
  </inkml:definitions>
  <inkml:trace contextRef="#ctx0" brushRef="#br0">1 5,'0'0,"0"0,0 0,1 1,-1-1,0 0,0 0,0 0,1 0,-1 0,0 1,0-1,1 0,-1 0,0 0,0 0,0 0,1 0,-1 0,0 0,0 0,1 0,-1 0,0 0,0 0,1 0,-1 0,0 0,0 0,1 0,-1 0,0-1,0 1,0 0,1 0,-1 0,0 0,0 0,0-1,1 1,-1 0,0 0,0 0,0-1,0 1,0 0,1 0,-1 0,0-1,0 1,0 0,0 0,0-1,0 1,0 0,0 0,0-1,0 1,0 0,0 0,0-1,0 1,0 184,27-7,-9-85,105 799,-85-687,10-2,8-2,31 57,-24-95,8-3,7-4,30 38,-49-92,4-3,5-2,43 43,-39-62,64 51,17 17,-60-46,-43-42,2-3,3-2,1-3,3-2,27 15,353 187,-293-165,3-6,3-7,42 7,-3-15,3-8,175 24,233 24,-426-61,-108-23,1-3,0-3,32 0,281-7,-230-2,-141-14,-4 6</inkml:trace>
  <inkml:trace contextRef="#ctx0" brushRef="#br0" timeOffset="4177.516">257 1678,'-18'27,"-11"21,-12 18,37-58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9T11:29:54.449"/>
    </inkml:context>
    <inkml:brush xml:id="br0">
      <inkml:brushProperty name="width" value="0.1" units="cm"/>
      <inkml:brushProperty name="height" value="0.1" units="cm"/>
      <inkml:brushProperty name="color" value="#333333"/>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9T11:31:23.410"/>
    </inkml:context>
    <inkml:brush xml:id="br0">
      <inkml:brushProperty name="width" value="0.05" units="cm"/>
      <inkml:brushProperty name="height" value="0.05" units="cm"/>
      <inkml:brushProperty name="color" value="#333333"/>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1339 1482,'-6'-6</inkml:trace>
  <inkml:trace contextRef="#ctx0" brushRef="#br0" timeOffset="297.397">1339 1482,'-6'-6</inkml:trace>
  <inkml:trace contextRef="#ctx0" brushRef="#br1" timeOffset="4551.784">3253 5940,'25'62,"-11"-37,-14-25,0 0,0 0,0 1,0-1,0 0,0 0,0 1,0-1,0 0,0 0,0 1,0-1,0 0,1 0,-1 1,0-1,0 0,0 0,0 0,1 1,-1-1,0 0,0 0,0 0,1 0,-1 0,0 1,0-1,0 0,1 0,-1 0,0 0,0 0,1 0,-1 0,0 0,1 0,-1 0,0 0,0 0,1 0,-1 0,0 0,0 0,1 0,-1 0,0 0,0-1,1 1,-1 0,0 0,0 0,0 0,1 0,-1-1,0 1,0 0,0 0,0 0,1-1,-1 1,0 0,0-16,-3 9,1 1,-1 0,0-1,0 1,-1 1,0-1,0 0,0 1,-1 0,0-1,-7-5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9T11:33:28.374"/>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1A040-56A6-48B4-8DB3-C5B281F9DD82}" type="datetimeFigureOut">
              <a:rPr lang="it-IT" smtClean="0"/>
              <a:t>11/11/2024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D349-A85A-4FB0-A7C6-1ECB1E7EF13D}" type="slidenum">
              <a:rPr lang="it-IT" smtClean="0"/>
              <a:t>‹N›</a:t>
            </a:fld>
            <a:endParaRPr lang="it-IT"/>
          </a:p>
        </p:txBody>
      </p:sp>
    </p:spTree>
    <p:extLst>
      <p:ext uri="{BB962C8B-B14F-4D97-AF65-F5344CB8AC3E}">
        <p14:creationId xmlns:p14="http://schemas.microsoft.com/office/powerpoint/2010/main" val="144738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i="0" kern="1200" dirty="0">
                <a:solidFill>
                  <a:schemeClr val="tx1"/>
                </a:solidFill>
                <a:effectLst/>
                <a:latin typeface="+mn-lt"/>
                <a:ea typeface="+mn-ea"/>
                <a:cs typeface="+mn-cs"/>
              </a:rPr>
              <a:t>Azzardo morale</a:t>
            </a:r>
          </a:p>
          <a:p>
            <a:r>
              <a:rPr lang="it-IT" sz="1200" b="0" i="0" kern="1200" dirty="0">
                <a:solidFill>
                  <a:schemeClr val="tx1"/>
                </a:solidFill>
                <a:effectLst/>
                <a:latin typeface="+mn-lt"/>
                <a:ea typeface="+mn-ea"/>
                <a:cs typeface="+mn-cs"/>
              </a:rPr>
              <a:t>Indica una forma di </a:t>
            </a:r>
            <a:r>
              <a:rPr lang="it-IT" sz="1200" b="1" i="1" kern="1200" dirty="0">
                <a:solidFill>
                  <a:schemeClr val="tx1"/>
                </a:solidFill>
                <a:effectLst/>
                <a:latin typeface="+mn-lt"/>
                <a:ea typeface="+mn-ea"/>
                <a:cs typeface="+mn-cs"/>
              </a:rPr>
              <a:t>opportunismo post-contrattuale</a:t>
            </a:r>
            <a:r>
              <a:rPr lang="it-IT" sz="1200" b="0" i="0" kern="1200" dirty="0">
                <a:solidFill>
                  <a:schemeClr val="tx1"/>
                </a:solidFill>
                <a:effectLst/>
                <a:latin typeface="+mn-lt"/>
                <a:ea typeface="+mn-ea"/>
                <a:cs typeface="+mn-cs"/>
              </a:rPr>
              <a:t>: la parte contrattuale più informata, una volta stipulato il contratto, trae vantaggio dal fatto che l’altra parte non è in grado di osservare perfettamente le sue azioni, e persegue i propri interessi a discapito della controparte.</a:t>
            </a:r>
          </a:p>
          <a:p>
            <a:r>
              <a:rPr lang="it-IT" sz="1200" b="1" i="0" kern="1200" dirty="0">
                <a:solidFill>
                  <a:schemeClr val="tx1"/>
                </a:solidFill>
                <a:effectLst/>
                <a:latin typeface="+mn-lt"/>
                <a:ea typeface="+mn-ea"/>
                <a:cs typeface="+mn-cs"/>
              </a:rPr>
              <a:t>Selezione avversa</a:t>
            </a:r>
          </a:p>
          <a:p>
            <a:r>
              <a:rPr lang="it-IT" sz="1200" b="0" i="0" kern="1200" dirty="0">
                <a:solidFill>
                  <a:schemeClr val="tx1"/>
                </a:solidFill>
                <a:effectLst/>
                <a:latin typeface="+mn-lt"/>
                <a:ea typeface="+mn-ea"/>
                <a:cs typeface="+mn-cs"/>
              </a:rPr>
              <a:t>Nel mercato del lavoro si ha selezione avversa (</a:t>
            </a:r>
            <a:r>
              <a:rPr lang="it-IT" sz="1200" b="1" i="1" kern="1200" dirty="0">
                <a:solidFill>
                  <a:schemeClr val="tx1"/>
                </a:solidFill>
                <a:effectLst/>
                <a:latin typeface="+mn-lt"/>
                <a:ea typeface="+mn-ea"/>
                <a:cs typeface="+mn-cs"/>
              </a:rPr>
              <a:t>opportunismo </a:t>
            </a:r>
            <a:r>
              <a:rPr lang="it-IT" sz="1200" b="1" i="1" kern="1200" dirty="0" err="1">
                <a:solidFill>
                  <a:schemeClr val="tx1"/>
                </a:solidFill>
                <a:effectLst/>
                <a:latin typeface="+mn-lt"/>
                <a:ea typeface="+mn-ea"/>
                <a:cs typeface="+mn-cs"/>
              </a:rPr>
              <a:t>pre</a:t>
            </a:r>
            <a:r>
              <a:rPr lang="it-IT" sz="1200" b="1" i="1" kern="1200" dirty="0">
                <a:solidFill>
                  <a:schemeClr val="tx1"/>
                </a:solidFill>
                <a:effectLst/>
                <a:latin typeface="+mn-lt"/>
                <a:ea typeface="+mn-ea"/>
                <a:cs typeface="+mn-cs"/>
              </a:rPr>
              <a:t>-contrattuale</a:t>
            </a:r>
            <a:r>
              <a:rPr lang="it-IT" sz="1200" b="0" i="0" kern="1200" dirty="0">
                <a:solidFill>
                  <a:schemeClr val="tx1"/>
                </a:solidFill>
                <a:effectLst/>
                <a:latin typeface="+mn-lt"/>
                <a:ea typeface="+mn-ea"/>
                <a:cs typeface="+mn-cs"/>
              </a:rPr>
              <a:t>) quando il datore di lavoro non conosce perfettamente le abilità dei lavoratori prima della assunzione e i lavoratori con minori abilità possono farsi passare per lavoratori migliori.</a:t>
            </a:r>
          </a:p>
          <a:p>
            <a:br>
              <a:rPr lang="it-IT"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D0855F3-2194-4426-A5BE-A2129A0DD610}" type="slidenum">
              <a:rPr lang="it-IT" smtClean="0"/>
              <a:t>5</a:t>
            </a:fld>
            <a:endParaRPr lang="it-IT"/>
          </a:p>
        </p:txBody>
      </p:sp>
    </p:spTree>
    <p:extLst>
      <p:ext uri="{BB962C8B-B14F-4D97-AF65-F5344CB8AC3E}">
        <p14:creationId xmlns:p14="http://schemas.microsoft.com/office/powerpoint/2010/main" val="319393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E4E89C-68DB-4F74-B1C9-5F6CFD00C858}" type="slidenum">
              <a:rPr lang="it-IT" altLang="it-IT" smtClean="0"/>
              <a:pPr/>
              <a:t>40</a:t>
            </a:fld>
            <a:endParaRPr lang="it-IT" altLang="it-IT"/>
          </a:p>
        </p:txBody>
      </p:sp>
      <p:sp>
        <p:nvSpPr>
          <p:cNvPr id="624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95878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140C0F-7732-41E5-BB76-3CB44E7AA429}" type="slidenum">
              <a:rPr lang="it-IT" altLang="it-IT" smtClean="0"/>
              <a:pPr/>
              <a:t>41</a:t>
            </a:fld>
            <a:endParaRPr lang="it-IT" altLang="it-IT"/>
          </a:p>
        </p:txBody>
      </p:sp>
      <p:sp>
        <p:nvSpPr>
          <p:cNvPr id="7168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it-IT" altLang="it-IT"/>
          </a:p>
        </p:txBody>
      </p:sp>
    </p:spTree>
    <p:extLst>
      <p:ext uri="{BB962C8B-B14F-4D97-AF65-F5344CB8AC3E}">
        <p14:creationId xmlns:p14="http://schemas.microsoft.com/office/powerpoint/2010/main" val="305202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D25C21-BF0B-4DB0-B204-9740EDF3CB3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6DD560-2866-49FF-B92B-F52107EDD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CDFCAA1-7A3F-4512-9F86-8970920736EA}"/>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BF5509B7-A586-451F-A5FA-360C999C68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36F1C4-2B10-4518-ABAF-A44386A5CACC}"/>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12344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2A0458-61A5-43F9-AF5F-86FCABC0600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51883E-FBB2-456F-AF83-1382C12EC4D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DA6764-198A-48AD-8098-69E117B1CC25}"/>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B83C344D-45F7-41D4-9926-11DCE7D019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687C49-BE52-411F-9B07-CD7D0F9B1B7D}"/>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249213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F37DFC-EFA7-4A5B-9345-965C4474700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74E1C0A-73B4-4992-B76F-C2AC9D411E5E}"/>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4B7F3F-77D7-4513-9146-73A511D1B46C}"/>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7DE1DC48-FFAF-445B-B142-5AC0FECC94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6B9745-11E3-4D06-8990-CAAD996AECE9}"/>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119196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197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fld id="{A635A953-6679-43EB-8976-B74A277A4BD0}" type="datetime1">
              <a:rPr lang="it-IT" altLang="en-US" smtClean="0"/>
              <a:t>11/11/2024</a:t>
            </a:fld>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D5FAAE-E829-4ECA-83D9-883B878E9E1D}" type="slidenum">
              <a:rPr lang="it-IT" altLang="en-US"/>
              <a:pPr>
                <a:defRPr/>
              </a:pPr>
              <a:t>‹N›</a:t>
            </a:fld>
            <a:endParaRPr lang="it-IT" altLang="en-US"/>
          </a:p>
        </p:txBody>
      </p:sp>
    </p:spTree>
    <p:extLst>
      <p:ext uri="{BB962C8B-B14F-4D97-AF65-F5344CB8AC3E}">
        <p14:creationId xmlns:p14="http://schemas.microsoft.com/office/powerpoint/2010/main" val="139317175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40160-A181-4724-AE99-39880EF358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8A9234-9897-4AD6-95BC-31BE066C5C5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A1EE5F-199D-4C2C-8F40-86BFD93B0761}"/>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03C1AA57-AAE8-4802-869D-E62EF56C5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700AB9-540C-4F28-8ECA-6B67513A19BC}"/>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352669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5429A-A324-44F2-8A9E-049FC88C00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2BD06-6AF4-4E61-9524-4FE2FB88D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287E953-4FF3-40BE-9719-4733FAE0E9BD}"/>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1F32508C-72F4-48DC-9547-BBC6455826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A5FE1F-022C-434F-8557-3524524EC67C}"/>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221902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456AB-5E96-42D7-B46B-60CF30EE23E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AFADDA-87EB-4E3F-9A6D-E433C84118F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6C292E-9073-4F91-BB63-5492C472FF5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37656DC-92CE-425C-A2AB-4B42C33C1FED}"/>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6" name="Segnaposto piè di pagina 5">
            <a:extLst>
              <a:ext uri="{FF2B5EF4-FFF2-40B4-BE49-F238E27FC236}">
                <a16:creationId xmlns:a16="http://schemas.microsoft.com/office/drawing/2014/main" id="{19743FE1-27FA-4801-BC14-81830DCC61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237C18E-DFA4-4B10-BBBE-274A40765C53}"/>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41286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7DC15C-CBF2-4787-A0F2-A880DA78AFB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7F760C2-D271-4B56-BCC6-7DBABF551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5E7BBB0-F318-4401-B630-C7B4BC010F5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A287C75-F9AA-4184-ABA6-963493768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25BADDED-4D42-431C-B4C6-EF8B2C805FC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A90C30-544F-4D38-A265-30FC35898DBB}"/>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8" name="Segnaposto piè di pagina 7">
            <a:extLst>
              <a:ext uri="{FF2B5EF4-FFF2-40B4-BE49-F238E27FC236}">
                <a16:creationId xmlns:a16="http://schemas.microsoft.com/office/drawing/2014/main" id="{CDAB971D-B0FD-4AA5-AC04-F865C9D4357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81EB53B-1B0E-4ED1-8646-534ABB3F953B}"/>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279870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95434C-6CDE-47A3-AD13-10B1E28D514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5AA164-9882-414D-B23B-8C65D866AB7B}"/>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4" name="Segnaposto piè di pagina 3">
            <a:extLst>
              <a:ext uri="{FF2B5EF4-FFF2-40B4-BE49-F238E27FC236}">
                <a16:creationId xmlns:a16="http://schemas.microsoft.com/office/drawing/2014/main" id="{88FCFE90-2924-4020-A50E-8E136A56A8A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CADFA89-5FC0-49E1-B3CF-149EAF2D73EA}"/>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4453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634199-4E85-4F9F-B76F-3335B23C63E4}"/>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3" name="Segnaposto piè di pagina 2">
            <a:extLst>
              <a:ext uri="{FF2B5EF4-FFF2-40B4-BE49-F238E27FC236}">
                <a16:creationId xmlns:a16="http://schemas.microsoft.com/office/drawing/2014/main" id="{BDF67924-C2F0-45DF-8770-3445501A19F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0CF44E0-A551-4EFF-A886-2AF9A9EE9882}"/>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400074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DAFC1-2082-41DE-BAF6-2F54ECF261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8ECAB1-FC02-4F26-AAB4-73C279D30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5483B06-3B0F-4612-9D8C-D3CE5C9C8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BECAD4C-A8E4-40A3-B61E-671706B7A797}"/>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6" name="Segnaposto piè di pagina 5">
            <a:extLst>
              <a:ext uri="{FF2B5EF4-FFF2-40B4-BE49-F238E27FC236}">
                <a16:creationId xmlns:a16="http://schemas.microsoft.com/office/drawing/2014/main" id="{3C9795AF-8061-44BB-A054-E6D5020EC98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2B8E45-3F1A-4D2F-A16A-CCC73CCB300F}"/>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348414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C84F7-1F0D-4373-B02F-AFB6319488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66528F-D1A1-40B4-B0FB-973D0A385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E8288C4-9517-4E07-8703-5D05A838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610CB7D-34FD-4FE7-9B5A-E2C8932246FE}"/>
              </a:ext>
            </a:extLst>
          </p:cNvPr>
          <p:cNvSpPr>
            <a:spLocks noGrp="1"/>
          </p:cNvSpPr>
          <p:nvPr>
            <p:ph type="dt" sz="half" idx="10"/>
          </p:nvPr>
        </p:nvSpPr>
        <p:spPr/>
        <p:txBody>
          <a:bodyPr/>
          <a:lstStyle/>
          <a:p>
            <a:fld id="{23E150C4-1F7A-4301-9AF9-60DC1DC09392}" type="datetimeFigureOut">
              <a:rPr lang="it-IT" smtClean="0"/>
              <a:t>11/11/2024</a:t>
            </a:fld>
            <a:endParaRPr lang="it-IT"/>
          </a:p>
        </p:txBody>
      </p:sp>
      <p:sp>
        <p:nvSpPr>
          <p:cNvPr id="6" name="Segnaposto piè di pagina 5">
            <a:extLst>
              <a:ext uri="{FF2B5EF4-FFF2-40B4-BE49-F238E27FC236}">
                <a16:creationId xmlns:a16="http://schemas.microsoft.com/office/drawing/2014/main" id="{2D19953B-DCCB-4E1F-B71A-62B8920B8C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2C1FD65-B9D2-40C2-A578-A3A5AFB4CCEC}"/>
              </a:ext>
            </a:extLst>
          </p:cNvPr>
          <p:cNvSpPr>
            <a:spLocks noGrp="1"/>
          </p:cNvSpPr>
          <p:nvPr>
            <p:ph type="sldNum" sz="quarter" idx="12"/>
          </p:nvPr>
        </p:nvSpPr>
        <p:spPr/>
        <p:txBody>
          <a:bodyPr/>
          <a:lstStyle/>
          <a:p>
            <a:fld id="{67AAD3A0-C496-4D10-B35A-3597B4204A67}" type="slidenum">
              <a:rPr lang="it-IT" smtClean="0"/>
              <a:t>‹N›</a:t>
            </a:fld>
            <a:endParaRPr lang="it-IT"/>
          </a:p>
        </p:txBody>
      </p:sp>
    </p:spTree>
    <p:extLst>
      <p:ext uri="{BB962C8B-B14F-4D97-AF65-F5344CB8AC3E}">
        <p14:creationId xmlns:p14="http://schemas.microsoft.com/office/powerpoint/2010/main" val="42903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48879E9-DB89-4FF7-AB38-31F95D9F5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3725FD-DB08-466E-8863-AB5AAEE7B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F82939-9622-47C9-B0EA-79CDA6343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150C4-1F7A-4301-9AF9-60DC1DC09392}" type="datetimeFigureOut">
              <a:rPr lang="it-IT" smtClean="0"/>
              <a:t>11/11/2024</a:t>
            </a:fld>
            <a:endParaRPr lang="it-IT"/>
          </a:p>
        </p:txBody>
      </p:sp>
      <p:sp>
        <p:nvSpPr>
          <p:cNvPr id="5" name="Segnaposto piè di pagina 4">
            <a:extLst>
              <a:ext uri="{FF2B5EF4-FFF2-40B4-BE49-F238E27FC236}">
                <a16:creationId xmlns:a16="http://schemas.microsoft.com/office/drawing/2014/main" id="{CB977071-B7F9-42C7-996C-956FB7240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E687536-1C94-4E7B-8548-3E650C928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AD3A0-C496-4D10-B35A-3597B4204A67}" type="slidenum">
              <a:rPr lang="it-IT" smtClean="0"/>
              <a:t>‹N›</a:t>
            </a:fld>
            <a:endParaRPr lang="it-IT"/>
          </a:p>
        </p:txBody>
      </p:sp>
    </p:spTree>
    <p:extLst>
      <p:ext uri="{BB962C8B-B14F-4D97-AF65-F5344CB8AC3E}">
        <p14:creationId xmlns:p14="http://schemas.microsoft.com/office/powerpoint/2010/main" val="255016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data/indicators/unemployment-rate.html"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ata.oecd.org/earnwage/average-wages.htm"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voro.gov.it/strumenti-e-servizi/pagine/albo-nazionale-delle-agenzie-il-lavoro" TargetMode="External"/><Relationship Id="rId2" Type="http://schemas.openxmlformats.org/officeDocument/2006/relationships/hyperlink" Target="https://www.regione.fvg.it/rafvg/cms/RAFVG/formazione-lavoro/servizi-lavoratori/FOGLIA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ps.it/it/it/sostegni-sussidi-indennita/per-disoccupat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va-aias.net/en/ictwss"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oecd.org/employment/ictwss-database.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va-aias.net/en/ictwss"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www.oecd.org/employment/ictwss-database.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sservatoriocpi.unicatt.it/ocpi-pubblicazioni-quanti-sono-gli-scioperi-in-italia" TargetMode="External"/><Relationship Id="rId1" Type="http://schemas.openxmlformats.org/officeDocument/2006/relationships/slideLayout" Target="../slideLayouts/slideLayout6.xml"/><Relationship Id="rId5" Type="http://schemas.openxmlformats.org/officeDocument/2006/relationships/hyperlink" Target="http://dati.istat.it/Index.aspx?QueryId=26689" TargetMode="Externa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customXml" Target="../ink/ink4.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C50A0-E393-4958-B742-CD8624386F64}"/>
              </a:ext>
            </a:extLst>
          </p:cNvPr>
          <p:cNvSpPr>
            <a:spLocks noGrp="1"/>
          </p:cNvSpPr>
          <p:nvPr>
            <p:ph type="ctrTitle"/>
          </p:nvPr>
        </p:nvSpPr>
        <p:spPr/>
        <p:txBody>
          <a:bodyPr/>
          <a:lstStyle/>
          <a:p>
            <a:r>
              <a:rPr lang="it-IT" dirty="0"/>
              <a:t>La concorrenza imperfetta</a:t>
            </a:r>
          </a:p>
        </p:txBody>
      </p:sp>
      <p:sp>
        <p:nvSpPr>
          <p:cNvPr id="3" name="Sottotitolo 2">
            <a:extLst>
              <a:ext uri="{FF2B5EF4-FFF2-40B4-BE49-F238E27FC236}">
                <a16:creationId xmlns:a16="http://schemas.microsoft.com/office/drawing/2014/main" id="{8D389A9B-2218-420B-A8E7-22F901278E15}"/>
              </a:ext>
            </a:extLst>
          </p:cNvPr>
          <p:cNvSpPr>
            <a:spLocks noGrp="1"/>
          </p:cNvSpPr>
          <p:nvPr>
            <p:ph type="subTitle" idx="1"/>
          </p:nvPr>
        </p:nvSpPr>
        <p:spPr/>
        <p:txBody>
          <a:bodyPr/>
          <a:lstStyle/>
          <a:p>
            <a:r>
              <a:rPr lang="it-IT" dirty="0"/>
              <a:t>Un passo verso la complessità</a:t>
            </a:r>
          </a:p>
        </p:txBody>
      </p:sp>
    </p:spTree>
    <p:extLst>
      <p:ext uri="{BB962C8B-B14F-4D97-AF65-F5344CB8AC3E}">
        <p14:creationId xmlns:p14="http://schemas.microsoft.com/office/powerpoint/2010/main" val="369433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it-IT" altLang="it-IT" sz="3800" b="1" dirty="0"/>
              <a:t>Il mercato del lavoro in un contesto non concorrenziale </a:t>
            </a:r>
            <a:r>
              <a:rPr lang="it-IT" altLang="it-IT" sz="1800" b="1" dirty="0">
                <a:highlight>
                  <a:srgbClr val="FFFF00"/>
                </a:highlight>
              </a:rPr>
              <a:t>(</a:t>
            </a:r>
            <a:r>
              <a:rPr lang="it-IT" altLang="it-IT" sz="1800" b="1" dirty="0" err="1">
                <a:highlight>
                  <a:srgbClr val="FFFF00"/>
                </a:highlight>
              </a:rPr>
              <a:t>capp</a:t>
            </a:r>
            <a:r>
              <a:rPr lang="it-IT" altLang="it-IT" sz="1800" b="1" dirty="0">
                <a:highlight>
                  <a:srgbClr val="FFFF00"/>
                </a:highlight>
              </a:rPr>
              <a:t>. 4 e 5 Pepi De </a:t>
            </a:r>
            <a:r>
              <a:rPr lang="it-IT" altLang="it-IT" sz="1800" b="1" dirty="0" err="1">
                <a:highlight>
                  <a:srgbClr val="FFFF00"/>
                </a:highlight>
              </a:rPr>
              <a:t>Caleo</a:t>
            </a:r>
            <a:r>
              <a:rPr lang="it-IT" altLang="it-IT" sz="1800" b="1" dirty="0">
                <a:highlight>
                  <a:srgbClr val="FFFF00"/>
                </a:highlight>
              </a:rPr>
              <a:t> capitoli 10, 11 e 12 del </a:t>
            </a:r>
            <a:r>
              <a:rPr lang="it-IT" altLang="it-IT" sz="1800" b="1" dirty="0" err="1">
                <a:highlight>
                  <a:srgbClr val="FFFF00"/>
                </a:highlight>
              </a:rPr>
              <a:t>Borjas</a:t>
            </a:r>
            <a:r>
              <a:rPr lang="it-IT" altLang="it-IT" sz="1800" b="1" dirty="0">
                <a:highlight>
                  <a:srgbClr val="FFFF00"/>
                </a:highlight>
              </a:rPr>
              <a:t>  solo cenni)</a:t>
            </a:r>
          </a:p>
        </p:txBody>
      </p:sp>
      <p:sp>
        <p:nvSpPr>
          <p:cNvPr id="80899" name="Rectangle 3"/>
          <p:cNvSpPr>
            <a:spLocks noGrp="1" noChangeArrowheads="1"/>
          </p:cNvSpPr>
          <p:nvPr>
            <p:ph type="body" idx="1"/>
          </p:nvPr>
        </p:nvSpPr>
        <p:spPr/>
        <p:txBody>
          <a:bodyPr>
            <a:noAutofit/>
          </a:bodyPr>
          <a:lstStyle/>
          <a:p>
            <a:pPr eaLnBrk="1" hangingPunct="1">
              <a:lnSpc>
                <a:spcPct val="90000"/>
              </a:lnSpc>
            </a:pPr>
            <a:r>
              <a:rPr lang="it-IT" altLang="it-IT" sz="2400" dirty="0"/>
              <a:t>Il </a:t>
            </a:r>
            <a:r>
              <a:rPr lang="it-IT" altLang="it-IT" sz="2400" u="sng" dirty="0"/>
              <a:t>persistere della disoccupazione</a:t>
            </a:r>
            <a:r>
              <a:rPr lang="it-IT" altLang="it-IT" sz="2400" dirty="0"/>
              <a:t> ha generato critiche nei confronti del modello classico già a partire dagli anni’30 del ‘900, come anticipato nell’analisi storica (la critica di Keynes)</a:t>
            </a:r>
          </a:p>
          <a:p>
            <a:pPr eaLnBrk="1" hangingPunct="1">
              <a:lnSpc>
                <a:spcPct val="90000"/>
              </a:lnSpc>
            </a:pPr>
            <a:r>
              <a:rPr lang="it-IT" altLang="it-IT" sz="2400" dirty="0"/>
              <a:t>Sono nate numerose ipotesi alternative per spiegare l’esistenza di </a:t>
            </a:r>
            <a:r>
              <a:rPr lang="it-IT" altLang="it-IT" sz="2400" b="1" dirty="0"/>
              <a:t>disoccupazione involontaria come fenomeno di equilibrio</a:t>
            </a:r>
            <a:r>
              <a:rPr lang="it-IT" altLang="it-IT" sz="2400" dirty="0"/>
              <a:t>, anziché come situazione transitoria</a:t>
            </a:r>
          </a:p>
          <a:p>
            <a:pPr eaLnBrk="1" hangingPunct="1">
              <a:lnSpc>
                <a:spcPct val="90000"/>
              </a:lnSpc>
            </a:pPr>
            <a:r>
              <a:rPr lang="it-IT" altLang="it-IT" sz="2400" dirty="0"/>
              <a:t>Il problema centrale è quello di trovare delle </a:t>
            </a:r>
            <a:r>
              <a:rPr lang="it-IT" altLang="it-IT" sz="2400" dirty="0">
                <a:solidFill>
                  <a:srgbClr val="FF0000"/>
                </a:solidFill>
              </a:rPr>
              <a:t>motivazioni convincenti</a:t>
            </a:r>
            <a:r>
              <a:rPr lang="it-IT" altLang="it-IT" sz="2400" dirty="0"/>
              <a:t> (FATTI STILIZZATI) per cui, in presenza di disoccupazione elevata, il salario non si riduca e non SI RIESCA AD OSSERVARE la sua funzione principale, che è quella allocativa</a:t>
            </a:r>
          </a:p>
          <a:p>
            <a:pPr eaLnBrk="1" hangingPunct="1">
              <a:lnSpc>
                <a:spcPct val="90000"/>
              </a:lnSpc>
            </a:pPr>
            <a:r>
              <a:rPr lang="it-IT" altLang="it-IT" sz="2400" dirty="0"/>
              <a:t>Ciò implica trovare un’interpretazione (o più interpretazioni) che spieghi la determinazione dei salari e una motivazione della loro rigidità verso il basso</a:t>
            </a:r>
          </a:p>
        </p:txBody>
      </p:sp>
      <p:sp>
        <p:nvSpPr>
          <p:cNvPr id="2" name="Segnaposto numero diapositiva 1"/>
          <p:cNvSpPr>
            <a:spLocks noGrp="1"/>
          </p:cNvSpPr>
          <p:nvPr>
            <p:ph type="sldNum" sz="quarter" idx="12"/>
          </p:nvPr>
        </p:nvSpPr>
        <p:spPr/>
        <p:txBody>
          <a:bodyPr/>
          <a:lstStyle/>
          <a:p>
            <a:fld id="{B2DA871D-30E6-46BF-8FF6-67035C6FC360}" type="slidenum">
              <a:rPr lang="it-IT" smtClean="0"/>
              <a:t>10</a:t>
            </a:fld>
            <a:endParaRPr lang="it-IT"/>
          </a:p>
        </p:txBody>
      </p:sp>
    </p:spTree>
    <p:extLst>
      <p:ext uri="{BB962C8B-B14F-4D97-AF65-F5344CB8AC3E}">
        <p14:creationId xmlns:p14="http://schemas.microsoft.com/office/powerpoint/2010/main" val="295171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 calcmode="lin" valueType="num">
                                      <p:cBhvr additive="base">
                                        <p:cTn id="7"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it-IT" altLang="it-IT" sz="3800" b="1"/>
              <a:t>Elementi generali della determinazione dei salari</a:t>
            </a:r>
          </a:p>
        </p:txBody>
      </p:sp>
      <p:sp>
        <p:nvSpPr>
          <p:cNvPr id="10243" name="Rectangle 3"/>
          <p:cNvSpPr>
            <a:spLocks noGrp="1" noChangeArrowheads="1"/>
          </p:cNvSpPr>
          <p:nvPr>
            <p:ph type="body" idx="1"/>
          </p:nvPr>
        </p:nvSpPr>
        <p:spPr/>
        <p:txBody>
          <a:bodyPr>
            <a:normAutofit lnSpcReduction="10000"/>
          </a:bodyPr>
          <a:lstStyle/>
          <a:p>
            <a:pPr eaLnBrk="1" hangingPunct="1">
              <a:lnSpc>
                <a:spcPct val="90000"/>
              </a:lnSpc>
            </a:pPr>
            <a:r>
              <a:rPr lang="it-IT" altLang="it-IT" sz="2400" dirty="0"/>
              <a:t>La determinazione dei salari dipende in modo rilevante da </a:t>
            </a:r>
            <a:r>
              <a:rPr lang="it-IT" altLang="it-IT" sz="2400" dirty="0">
                <a:solidFill>
                  <a:srgbClr val="FF0000"/>
                </a:solidFill>
              </a:rPr>
              <a:t>elementi istituzionali</a:t>
            </a:r>
            <a:r>
              <a:rPr lang="it-IT" altLang="it-IT" sz="2400" dirty="0"/>
              <a:t> (diversi fra i diversi Paesi)</a:t>
            </a:r>
          </a:p>
          <a:p>
            <a:pPr eaLnBrk="1" hangingPunct="1">
              <a:lnSpc>
                <a:spcPct val="90000"/>
              </a:lnSpc>
            </a:pPr>
            <a:r>
              <a:rPr lang="it-IT" altLang="it-IT" sz="2400" dirty="0"/>
              <a:t>I salari dipendono dalle </a:t>
            </a:r>
            <a:r>
              <a:rPr lang="it-IT" altLang="it-IT" sz="2400" dirty="0">
                <a:solidFill>
                  <a:srgbClr val="FF0000"/>
                </a:solidFill>
              </a:rPr>
              <a:t>condizioni prevalenti nel mercato</a:t>
            </a:r>
            <a:r>
              <a:rPr lang="it-IT" altLang="it-IT" sz="2400" dirty="0"/>
              <a:t> del lavoro</a:t>
            </a:r>
          </a:p>
          <a:p>
            <a:pPr lvl="1" eaLnBrk="1" hangingPunct="1">
              <a:lnSpc>
                <a:spcPct val="90000"/>
              </a:lnSpc>
            </a:pPr>
            <a:r>
              <a:rPr lang="it-IT" altLang="it-IT" dirty="0"/>
              <a:t>Quanto più è </a:t>
            </a:r>
            <a:r>
              <a:rPr lang="it-IT" altLang="it-IT" u="sng" dirty="0"/>
              <a:t>basso il tasso di disoccupazione</a:t>
            </a:r>
            <a:r>
              <a:rPr lang="it-IT" altLang="it-IT" dirty="0"/>
              <a:t>, tanto </a:t>
            </a:r>
            <a:r>
              <a:rPr lang="it-IT" altLang="it-IT" u="sng" dirty="0"/>
              <a:t>maggiori</a:t>
            </a:r>
            <a:r>
              <a:rPr lang="it-IT" altLang="it-IT" dirty="0"/>
              <a:t> sono i </a:t>
            </a:r>
            <a:r>
              <a:rPr lang="it-IT" altLang="it-IT" u="sng" dirty="0"/>
              <a:t>salari</a:t>
            </a:r>
          </a:p>
          <a:p>
            <a:pPr lvl="1" eaLnBrk="1" hangingPunct="1">
              <a:lnSpc>
                <a:spcPct val="90000"/>
              </a:lnSpc>
            </a:pPr>
            <a:r>
              <a:rPr lang="it-IT" altLang="it-IT" dirty="0"/>
              <a:t>In presenza di </a:t>
            </a:r>
            <a:r>
              <a:rPr lang="it-IT" altLang="it-IT" u="sng" dirty="0"/>
              <a:t>bassa disoccupazione</a:t>
            </a:r>
            <a:r>
              <a:rPr lang="it-IT" altLang="it-IT" dirty="0"/>
              <a:t> le </a:t>
            </a:r>
            <a:r>
              <a:rPr lang="it-IT" altLang="it-IT" u="sng" dirty="0"/>
              <a:t>imprese entrano in concorrenza</a:t>
            </a:r>
            <a:r>
              <a:rPr lang="it-IT" altLang="it-IT" dirty="0"/>
              <a:t> per accaparrarsi i lavoratori disponibili (e quindi i salari aumentano)</a:t>
            </a:r>
          </a:p>
          <a:p>
            <a:pPr eaLnBrk="1" hangingPunct="1">
              <a:lnSpc>
                <a:spcPct val="90000"/>
              </a:lnSpc>
            </a:pPr>
            <a:r>
              <a:rPr lang="it-IT" altLang="it-IT" sz="2400" dirty="0"/>
              <a:t>Generalmente, i lavoratori ricevono un salario superiore al proprio </a:t>
            </a:r>
            <a:r>
              <a:rPr lang="it-IT" altLang="it-IT" sz="2400" b="1" dirty="0"/>
              <a:t>salario di riserva </a:t>
            </a:r>
            <a:r>
              <a:rPr lang="it-IT" altLang="it-IT" sz="2400" dirty="0"/>
              <a:t>(abbiamo detto che il salario di riserva è il salario che rende i lavoratori indifferenti tra lavorare e non lavorare)</a:t>
            </a:r>
          </a:p>
          <a:p>
            <a:pPr eaLnBrk="1" hangingPunct="1">
              <a:lnSpc>
                <a:spcPct val="90000"/>
              </a:lnSpc>
            </a:pPr>
            <a:r>
              <a:rPr lang="it-IT" altLang="it-IT" sz="2400" dirty="0"/>
              <a:t>Anche </a:t>
            </a:r>
            <a:r>
              <a:rPr lang="it-IT" altLang="it-IT" sz="2400" u="sng" dirty="0"/>
              <a:t>in presenza di disoccupazione, il salario risulta più elevato rispetto al salario di riserva</a:t>
            </a:r>
          </a:p>
          <a:p>
            <a:pPr eaLnBrk="1" hangingPunct="1">
              <a:lnSpc>
                <a:spcPct val="90000"/>
              </a:lnSpc>
            </a:pPr>
            <a:r>
              <a:rPr lang="it-IT" altLang="it-IT" sz="2400" dirty="0"/>
              <a:t>Vediamo con dati internazionali la corrispondenza di queste relazioni…</a:t>
            </a:r>
          </a:p>
        </p:txBody>
      </p:sp>
      <p:sp>
        <p:nvSpPr>
          <p:cNvPr id="2" name="Segnaposto numero diapositiva 1"/>
          <p:cNvSpPr>
            <a:spLocks noGrp="1"/>
          </p:cNvSpPr>
          <p:nvPr>
            <p:ph type="sldNum" sz="quarter" idx="12"/>
          </p:nvPr>
        </p:nvSpPr>
        <p:spPr/>
        <p:txBody>
          <a:bodyPr/>
          <a:lstStyle/>
          <a:p>
            <a:fld id="{B2DA871D-30E6-46BF-8FF6-67035C6FC360}" type="slidenum">
              <a:rPr lang="it-IT" smtClean="0"/>
              <a:t>11</a:t>
            </a:fld>
            <a:endParaRPr lang="it-IT"/>
          </a:p>
        </p:txBody>
      </p:sp>
    </p:spTree>
    <p:extLst>
      <p:ext uri="{BB962C8B-B14F-4D97-AF65-F5344CB8AC3E}">
        <p14:creationId xmlns:p14="http://schemas.microsoft.com/office/powerpoint/2010/main" val="2992985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4E82B-21BD-4AA8-8028-D38F2F7853DF}"/>
              </a:ext>
            </a:extLst>
          </p:cNvPr>
          <p:cNvSpPr>
            <a:spLocks noGrp="1"/>
          </p:cNvSpPr>
          <p:nvPr>
            <p:ph type="title"/>
          </p:nvPr>
        </p:nvSpPr>
        <p:spPr>
          <a:xfrm>
            <a:off x="838200" y="365125"/>
            <a:ext cx="10515600" cy="476123"/>
          </a:xfrm>
        </p:spPr>
        <p:txBody>
          <a:bodyPr>
            <a:normAutofit fontScale="90000"/>
          </a:bodyPr>
          <a:lstStyle/>
          <a:p>
            <a:r>
              <a:rPr lang="it-IT" dirty="0"/>
              <a:t>I tassi di disoccupazione nei paesi OCSE</a:t>
            </a:r>
          </a:p>
        </p:txBody>
      </p:sp>
      <p:sp>
        <p:nvSpPr>
          <p:cNvPr id="3" name="Segnaposto numero diapositiva 2">
            <a:extLst>
              <a:ext uri="{FF2B5EF4-FFF2-40B4-BE49-F238E27FC236}">
                <a16:creationId xmlns:a16="http://schemas.microsoft.com/office/drawing/2014/main" id="{FCF5EBB9-BB8C-4783-876E-E93A9950AEAB}"/>
              </a:ext>
            </a:extLst>
          </p:cNvPr>
          <p:cNvSpPr>
            <a:spLocks noGrp="1"/>
          </p:cNvSpPr>
          <p:nvPr>
            <p:ph type="sldNum" sz="quarter" idx="12"/>
          </p:nvPr>
        </p:nvSpPr>
        <p:spPr/>
        <p:txBody>
          <a:bodyPr/>
          <a:lstStyle/>
          <a:p>
            <a:fld id="{B2DA871D-30E6-46BF-8FF6-67035C6FC360}" type="slidenum">
              <a:rPr lang="it-IT" smtClean="0"/>
              <a:t>12</a:t>
            </a:fld>
            <a:endParaRPr lang="it-IT"/>
          </a:p>
        </p:txBody>
      </p:sp>
      <p:pic>
        <p:nvPicPr>
          <p:cNvPr id="5" name="Immagine 4">
            <a:extLst>
              <a:ext uri="{FF2B5EF4-FFF2-40B4-BE49-F238E27FC236}">
                <a16:creationId xmlns:a16="http://schemas.microsoft.com/office/drawing/2014/main" id="{C10ECB80-7AB7-452F-B94A-D6AA95C642FC}"/>
              </a:ext>
            </a:extLst>
          </p:cNvPr>
          <p:cNvPicPr>
            <a:picLocks noChangeAspect="1"/>
          </p:cNvPicPr>
          <p:nvPr/>
        </p:nvPicPr>
        <p:blipFill>
          <a:blip r:embed="rId2"/>
          <a:stretch>
            <a:fillRect/>
          </a:stretch>
        </p:blipFill>
        <p:spPr>
          <a:xfrm>
            <a:off x="1101344" y="1030016"/>
            <a:ext cx="9417687" cy="5108008"/>
          </a:xfrm>
          <a:prstGeom prst="rect">
            <a:avLst/>
          </a:prstGeom>
        </p:spPr>
      </p:pic>
      <p:sp>
        <p:nvSpPr>
          <p:cNvPr id="6" name="CasellaDiTesto 5">
            <a:extLst>
              <a:ext uri="{FF2B5EF4-FFF2-40B4-BE49-F238E27FC236}">
                <a16:creationId xmlns:a16="http://schemas.microsoft.com/office/drawing/2014/main" id="{78300346-1A8F-40AA-B41A-32D9AA2F13FD}"/>
              </a:ext>
            </a:extLst>
          </p:cNvPr>
          <p:cNvSpPr txBox="1"/>
          <p:nvPr/>
        </p:nvSpPr>
        <p:spPr>
          <a:xfrm>
            <a:off x="1353312" y="6274816"/>
            <a:ext cx="4811776" cy="369332"/>
          </a:xfrm>
          <a:prstGeom prst="rect">
            <a:avLst/>
          </a:prstGeom>
          <a:noFill/>
        </p:spPr>
        <p:txBody>
          <a:bodyPr wrap="square" rtlCol="0">
            <a:spAutoFit/>
          </a:bodyPr>
          <a:lstStyle/>
          <a:p>
            <a:r>
              <a:rPr lang="it-IT" dirty="0"/>
              <a:t>Fonte: Elaborazioni proprie su dati </a:t>
            </a:r>
            <a:r>
              <a:rPr lang="it-IT" dirty="0">
                <a:hlinkClick r:id="rId3"/>
              </a:rPr>
              <a:t>OECD</a:t>
            </a:r>
            <a:endParaRPr lang="it-IT" dirty="0"/>
          </a:p>
        </p:txBody>
      </p:sp>
      <p:sp>
        <p:nvSpPr>
          <p:cNvPr id="4" name="Freccia in giù 3">
            <a:extLst>
              <a:ext uri="{FF2B5EF4-FFF2-40B4-BE49-F238E27FC236}">
                <a16:creationId xmlns:a16="http://schemas.microsoft.com/office/drawing/2014/main" id="{2CEF8C50-BA3D-4F0B-A516-B4AAF77E1D1B}"/>
              </a:ext>
            </a:extLst>
          </p:cNvPr>
          <p:cNvSpPr/>
          <p:nvPr/>
        </p:nvSpPr>
        <p:spPr>
          <a:xfrm>
            <a:off x="2076704" y="1775968"/>
            <a:ext cx="203200" cy="2885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065D6B07-A9E6-4060-BDA0-60F1346354A3}"/>
              </a:ext>
            </a:extLst>
          </p:cNvPr>
          <p:cNvSpPr/>
          <p:nvPr/>
        </p:nvSpPr>
        <p:spPr>
          <a:xfrm>
            <a:off x="9779000" y="3165983"/>
            <a:ext cx="203200" cy="2885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051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1F6C35-3517-4E70-B5F9-29BBA80EFC6C}"/>
              </a:ext>
            </a:extLst>
          </p:cNvPr>
          <p:cNvSpPr>
            <a:spLocks noGrp="1"/>
          </p:cNvSpPr>
          <p:nvPr>
            <p:ph type="title"/>
          </p:nvPr>
        </p:nvSpPr>
        <p:spPr>
          <a:xfrm>
            <a:off x="838200" y="365125"/>
            <a:ext cx="10515600" cy="897135"/>
          </a:xfrm>
        </p:spPr>
        <p:txBody>
          <a:bodyPr>
            <a:normAutofit/>
          </a:bodyPr>
          <a:lstStyle/>
          <a:p>
            <a:r>
              <a:rPr lang="it-IT" sz="2400" dirty="0"/>
              <a:t>Se guardiamo ai dati OCSE, il salario elevato non determina i più elevati livelli di disoccupazione</a:t>
            </a:r>
          </a:p>
        </p:txBody>
      </p:sp>
      <p:sp>
        <p:nvSpPr>
          <p:cNvPr id="3" name="Segnaposto numero diapositiva 2">
            <a:extLst>
              <a:ext uri="{FF2B5EF4-FFF2-40B4-BE49-F238E27FC236}">
                <a16:creationId xmlns:a16="http://schemas.microsoft.com/office/drawing/2014/main" id="{7E99064D-4ECE-4C13-896D-CCB4CBC0228B}"/>
              </a:ext>
            </a:extLst>
          </p:cNvPr>
          <p:cNvSpPr>
            <a:spLocks noGrp="1"/>
          </p:cNvSpPr>
          <p:nvPr>
            <p:ph type="sldNum" sz="quarter" idx="12"/>
          </p:nvPr>
        </p:nvSpPr>
        <p:spPr/>
        <p:txBody>
          <a:bodyPr/>
          <a:lstStyle/>
          <a:p>
            <a:fld id="{B2DA871D-30E6-46BF-8FF6-67035C6FC360}" type="slidenum">
              <a:rPr lang="it-IT" smtClean="0"/>
              <a:t>13</a:t>
            </a:fld>
            <a:endParaRPr lang="it-IT"/>
          </a:p>
        </p:txBody>
      </p:sp>
      <p:sp>
        <p:nvSpPr>
          <p:cNvPr id="9" name="Freccia in giù 8">
            <a:extLst>
              <a:ext uri="{FF2B5EF4-FFF2-40B4-BE49-F238E27FC236}">
                <a16:creationId xmlns:a16="http://schemas.microsoft.com/office/drawing/2014/main" id="{8F72BDC6-10AA-4D10-BFC0-AD6AB4FDC1C0}"/>
              </a:ext>
            </a:extLst>
          </p:cNvPr>
          <p:cNvSpPr/>
          <p:nvPr/>
        </p:nvSpPr>
        <p:spPr>
          <a:xfrm>
            <a:off x="7327392" y="2040128"/>
            <a:ext cx="211328" cy="44297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338C66DC-E471-4133-AC12-492E3ADCC27B}"/>
              </a:ext>
            </a:extLst>
          </p:cNvPr>
          <p:cNvSpPr/>
          <p:nvPr/>
        </p:nvSpPr>
        <p:spPr>
          <a:xfrm>
            <a:off x="1873504" y="3901440"/>
            <a:ext cx="182880" cy="54051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A97EEB23-813A-4996-8364-259C76922500}"/>
              </a:ext>
            </a:extLst>
          </p:cNvPr>
          <p:cNvCxnSpPr/>
          <p:nvPr/>
        </p:nvCxnSpPr>
        <p:spPr>
          <a:xfrm>
            <a:off x="4446016" y="2762504"/>
            <a:ext cx="0" cy="6664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EE62BDB6-C3CA-4AF7-9C57-BC4799D0801C}"/>
              </a:ext>
            </a:extLst>
          </p:cNvPr>
          <p:cNvPicPr>
            <a:picLocks noChangeAspect="1"/>
          </p:cNvPicPr>
          <p:nvPr/>
        </p:nvPicPr>
        <p:blipFill>
          <a:blip r:embed="rId2"/>
          <a:stretch>
            <a:fillRect/>
          </a:stretch>
        </p:blipFill>
        <p:spPr>
          <a:xfrm>
            <a:off x="1157871" y="1262260"/>
            <a:ext cx="8990584" cy="5522518"/>
          </a:xfrm>
          <a:prstGeom prst="rect">
            <a:avLst/>
          </a:prstGeom>
        </p:spPr>
      </p:pic>
      <p:sp>
        <p:nvSpPr>
          <p:cNvPr id="5" name="Fumetto: rettangolo con angoli arrotondati 4">
            <a:extLst>
              <a:ext uri="{FF2B5EF4-FFF2-40B4-BE49-F238E27FC236}">
                <a16:creationId xmlns:a16="http://schemas.microsoft.com/office/drawing/2014/main" id="{3B9E35DC-6AD6-4F13-90B2-1BFBAE1DB8CB}"/>
              </a:ext>
            </a:extLst>
          </p:cNvPr>
          <p:cNvSpPr/>
          <p:nvPr/>
        </p:nvSpPr>
        <p:spPr>
          <a:xfrm>
            <a:off x="4313383" y="3066473"/>
            <a:ext cx="794320" cy="362527"/>
          </a:xfrm>
          <a:prstGeom prst="wedgeRoundRectCallout">
            <a:avLst>
              <a:gd name="adj1" fmla="val -10368"/>
              <a:gd name="adj2" fmla="val 1210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42.859</a:t>
            </a:r>
          </a:p>
        </p:txBody>
      </p:sp>
      <p:sp>
        <p:nvSpPr>
          <p:cNvPr id="12" name="Fumetto: rettangolo con angoli arrotondati 11">
            <a:extLst>
              <a:ext uri="{FF2B5EF4-FFF2-40B4-BE49-F238E27FC236}">
                <a16:creationId xmlns:a16="http://schemas.microsoft.com/office/drawing/2014/main" id="{F2701F65-74A9-45A9-BCD3-46072FE66ECB}"/>
              </a:ext>
            </a:extLst>
          </p:cNvPr>
          <p:cNvSpPr/>
          <p:nvPr/>
        </p:nvSpPr>
        <p:spPr>
          <a:xfrm>
            <a:off x="4983020" y="2690092"/>
            <a:ext cx="794320" cy="362527"/>
          </a:xfrm>
          <a:prstGeom prst="wedgeRoundRectCallout">
            <a:avLst>
              <a:gd name="adj1" fmla="val -11531"/>
              <a:gd name="adj2" fmla="val 18988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44.893</a:t>
            </a:r>
          </a:p>
        </p:txBody>
      </p:sp>
      <p:sp>
        <p:nvSpPr>
          <p:cNvPr id="13" name="Fumetto: rettangolo con angoli arrotondati 12">
            <a:extLst>
              <a:ext uri="{FF2B5EF4-FFF2-40B4-BE49-F238E27FC236}">
                <a16:creationId xmlns:a16="http://schemas.microsoft.com/office/drawing/2014/main" id="{7D68A407-CA1D-4B3B-A033-21B43A5E3832}"/>
              </a:ext>
            </a:extLst>
          </p:cNvPr>
          <p:cNvSpPr/>
          <p:nvPr/>
        </p:nvSpPr>
        <p:spPr>
          <a:xfrm>
            <a:off x="6414662" y="2542309"/>
            <a:ext cx="794320" cy="362527"/>
          </a:xfrm>
          <a:prstGeom prst="wedgeRoundRectCallout">
            <a:avLst>
              <a:gd name="adj1" fmla="val -10368"/>
              <a:gd name="adj2" fmla="val 121099"/>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52.764</a:t>
            </a:r>
          </a:p>
        </p:txBody>
      </p:sp>
      <p:sp>
        <p:nvSpPr>
          <p:cNvPr id="14" name="Fumetto: rettangolo con angoli arrotondati 13">
            <a:extLst>
              <a:ext uri="{FF2B5EF4-FFF2-40B4-BE49-F238E27FC236}">
                <a16:creationId xmlns:a16="http://schemas.microsoft.com/office/drawing/2014/main" id="{95E186AD-8287-450A-AB57-D176272F455F}"/>
              </a:ext>
            </a:extLst>
          </p:cNvPr>
          <p:cNvSpPr/>
          <p:nvPr/>
        </p:nvSpPr>
        <p:spPr>
          <a:xfrm>
            <a:off x="7327392" y="2261616"/>
            <a:ext cx="794320" cy="362527"/>
          </a:xfrm>
          <a:prstGeom prst="wedgeRoundRectCallout">
            <a:avLst>
              <a:gd name="adj1" fmla="val -10368"/>
              <a:gd name="adj2" fmla="val 12109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58.940</a:t>
            </a:r>
          </a:p>
        </p:txBody>
      </p:sp>
      <p:sp>
        <p:nvSpPr>
          <p:cNvPr id="6" name="Rettangolo 5">
            <a:extLst>
              <a:ext uri="{FF2B5EF4-FFF2-40B4-BE49-F238E27FC236}">
                <a16:creationId xmlns:a16="http://schemas.microsoft.com/office/drawing/2014/main" id="{CD0A9A07-735A-4346-B8AE-00E4EF9AD9A5}"/>
              </a:ext>
            </a:extLst>
          </p:cNvPr>
          <p:cNvSpPr/>
          <p:nvPr/>
        </p:nvSpPr>
        <p:spPr>
          <a:xfrm>
            <a:off x="10141528" y="1500981"/>
            <a:ext cx="1974549" cy="4616648"/>
          </a:xfrm>
          <a:prstGeom prst="rect">
            <a:avLst/>
          </a:prstGeom>
        </p:spPr>
        <p:txBody>
          <a:bodyPr wrap="square">
            <a:spAutoFit/>
          </a:bodyPr>
          <a:lstStyle/>
          <a:p>
            <a:r>
              <a:rPr lang="en-US" sz="1400">
                <a:solidFill>
                  <a:srgbClr val="494444"/>
                </a:solidFill>
                <a:latin typeface="Bernini"/>
              </a:rPr>
              <a:t>Average wages are obtained by dividing the national-accounts-based total wage bill by the average number of employees in the total economy, which is then multiplied by the ratio of the average usual weekly hours per full-time employee to the average usually weekly hours for all employees. This indicator is measured in USD constant prices using 2016 base year and Purchasing Power Parities (PPPs) for private consumption of the same year.</a:t>
            </a:r>
            <a:endParaRPr lang="it-IT" sz="1400" dirty="0"/>
          </a:p>
        </p:txBody>
      </p:sp>
      <p:sp>
        <p:nvSpPr>
          <p:cNvPr id="7" name="Rettangolo 6">
            <a:extLst>
              <a:ext uri="{FF2B5EF4-FFF2-40B4-BE49-F238E27FC236}">
                <a16:creationId xmlns:a16="http://schemas.microsoft.com/office/drawing/2014/main" id="{D07D0C9C-2A41-4B6E-A740-94C8DA415EBD}"/>
              </a:ext>
            </a:extLst>
          </p:cNvPr>
          <p:cNvSpPr/>
          <p:nvPr/>
        </p:nvSpPr>
        <p:spPr>
          <a:xfrm>
            <a:off x="6729043" y="1221442"/>
            <a:ext cx="3509872" cy="276999"/>
          </a:xfrm>
          <a:prstGeom prst="rect">
            <a:avLst/>
          </a:prstGeom>
          <a:solidFill>
            <a:schemeClr val="bg1"/>
          </a:solidFill>
        </p:spPr>
        <p:txBody>
          <a:bodyPr wrap="none">
            <a:spAutoFit/>
          </a:bodyPr>
          <a:lstStyle/>
          <a:p>
            <a:r>
              <a:rPr lang="it-IT" sz="1200" dirty="0">
                <a:hlinkClick r:id="rId3"/>
              </a:rPr>
              <a:t>https://data.oecd.org/earnwage/average-wages.htm</a:t>
            </a:r>
            <a:r>
              <a:rPr lang="it-IT" sz="1200" dirty="0"/>
              <a:t> </a:t>
            </a:r>
          </a:p>
        </p:txBody>
      </p:sp>
      <p:sp>
        <p:nvSpPr>
          <p:cNvPr id="15" name="Fumetto: rettangolo con angoli arrotondati 14">
            <a:extLst>
              <a:ext uri="{FF2B5EF4-FFF2-40B4-BE49-F238E27FC236}">
                <a16:creationId xmlns:a16="http://schemas.microsoft.com/office/drawing/2014/main" id="{4CEA1C31-13CE-41F5-97B2-1400E02B9A73}"/>
              </a:ext>
            </a:extLst>
          </p:cNvPr>
          <p:cNvSpPr/>
          <p:nvPr/>
        </p:nvSpPr>
        <p:spPr>
          <a:xfrm>
            <a:off x="1771351" y="3901440"/>
            <a:ext cx="794320" cy="362527"/>
          </a:xfrm>
          <a:prstGeom prst="wedgeRoundRectCallout">
            <a:avLst>
              <a:gd name="adj1" fmla="val -10368"/>
              <a:gd name="adj2" fmla="val 121099"/>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28.599 </a:t>
            </a:r>
          </a:p>
        </p:txBody>
      </p:sp>
      <p:sp>
        <p:nvSpPr>
          <p:cNvPr id="16" name="Fumetto: rettangolo con angoli arrotondati 15">
            <a:extLst>
              <a:ext uri="{FF2B5EF4-FFF2-40B4-BE49-F238E27FC236}">
                <a16:creationId xmlns:a16="http://schemas.microsoft.com/office/drawing/2014/main" id="{EB9A101F-7170-41D1-81EF-73683EF50F2C}"/>
              </a:ext>
            </a:extLst>
          </p:cNvPr>
          <p:cNvSpPr/>
          <p:nvPr/>
        </p:nvSpPr>
        <p:spPr>
          <a:xfrm>
            <a:off x="8833104" y="1452272"/>
            <a:ext cx="794320" cy="362527"/>
          </a:xfrm>
          <a:prstGeom prst="wedgeRoundRectCallout">
            <a:avLst>
              <a:gd name="adj1" fmla="val 4981"/>
              <a:gd name="adj2" fmla="val 84105"/>
              <a:gd name="adj3" fmla="val 1666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77.000</a:t>
            </a:r>
          </a:p>
        </p:txBody>
      </p:sp>
      <p:sp>
        <p:nvSpPr>
          <p:cNvPr id="17" name="Freccia in giù 16">
            <a:extLst>
              <a:ext uri="{FF2B5EF4-FFF2-40B4-BE49-F238E27FC236}">
                <a16:creationId xmlns:a16="http://schemas.microsoft.com/office/drawing/2014/main" id="{B8105C03-1662-450C-AEA1-512F5DF949F0}"/>
              </a:ext>
            </a:extLst>
          </p:cNvPr>
          <p:cNvSpPr/>
          <p:nvPr/>
        </p:nvSpPr>
        <p:spPr>
          <a:xfrm>
            <a:off x="2003552" y="3579183"/>
            <a:ext cx="203200" cy="2885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357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it-IT" altLang="it-IT" dirty="0"/>
              <a:t>In effetti sono i contratti a fissare il salario, non è il solo mercato a farlo</a:t>
            </a:r>
          </a:p>
        </p:txBody>
      </p:sp>
      <p:sp>
        <p:nvSpPr>
          <p:cNvPr id="11267" name="Rectangle 3"/>
          <p:cNvSpPr>
            <a:spLocks noGrp="1" noChangeArrowheads="1"/>
          </p:cNvSpPr>
          <p:nvPr>
            <p:ph type="body" idx="1"/>
          </p:nvPr>
        </p:nvSpPr>
        <p:spPr>
          <a:xfrm>
            <a:off x="911007" y="1590061"/>
            <a:ext cx="9897374" cy="4718050"/>
          </a:xfrm>
        </p:spPr>
        <p:txBody>
          <a:bodyPr>
            <a:normAutofit fontScale="92500"/>
          </a:bodyPr>
          <a:lstStyle/>
          <a:p>
            <a:pPr eaLnBrk="1" hangingPunct="1">
              <a:lnSpc>
                <a:spcPct val="90000"/>
              </a:lnSpc>
            </a:pPr>
            <a:r>
              <a:rPr lang="it-IT" altLang="it-IT" sz="3000" dirty="0"/>
              <a:t>Il</a:t>
            </a:r>
            <a:r>
              <a:rPr lang="it-IT" altLang="it-IT" sz="3000" dirty="0">
                <a:solidFill>
                  <a:srgbClr val="FF0000"/>
                </a:solidFill>
              </a:rPr>
              <a:t> salario viene stabilito dagli esiti della contrattazione  </a:t>
            </a:r>
          </a:p>
          <a:p>
            <a:r>
              <a:rPr lang="it-IT" altLang="it-IT" sz="3200" dirty="0"/>
              <a:t>I contratti che nascono dall’esigenza dei lavoratori e delle  imprese di stabilire delle </a:t>
            </a:r>
            <a:r>
              <a:rPr lang="it-IT" altLang="it-IT" sz="3200" b="1" dirty="0"/>
              <a:t>relazioni di (medio) lungo periodo </a:t>
            </a:r>
          </a:p>
          <a:p>
            <a:pPr lvl="1"/>
            <a:r>
              <a:rPr lang="it-IT" altLang="it-IT" sz="3200" dirty="0"/>
              <a:t>A causa dell’esistenza di </a:t>
            </a:r>
            <a:r>
              <a:rPr lang="it-IT" altLang="it-IT" sz="3200" dirty="0">
                <a:solidFill>
                  <a:srgbClr val="FF0000"/>
                </a:solidFill>
              </a:rPr>
              <a:t>incertezza</a:t>
            </a:r>
            <a:r>
              <a:rPr lang="it-IT" altLang="it-IT" sz="3200" dirty="0"/>
              <a:t> sul futuro dell’economia (es. contratti impliciti), oppure </a:t>
            </a:r>
          </a:p>
          <a:p>
            <a:pPr lvl="1"/>
            <a:r>
              <a:rPr lang="it-IT" altLang="it-IT" sz="3200" dirty="0"/>
              <a:t>A causa della </a:t>
            </a:r>
            <a:r>
              <a:rPr lang="it-IT" altLang="it-IT" sz="3200" dirty="0">
                <a:solidFill>
                  <a:srgbClr val="FF0000"/>
                </a:solidFill>
              </a:rPr>
              <a:t>non omogeneità dei posti di lavoro </a:t>
            </a:r>
            <a:r>
              <a:rPr lang="it-IT" altLang="it-IT" sz="3200" dirty="0"/>
              <a:t>(imprese in settori diversi, dimensione diversa, con diversa sicurezza del posto di lavoro - </a:t>
            </a:r>
            <a:r>
              <a:rPr lang="it-IT" altLang="it-IT" sz="3200" i="1" dirty="0"/>
              <a:t>job </a:t>
            </a:r>
            <a:r>
              <a:rPr lang="it-IT" altLang="it-IT" sz="3200" i="1" dirty="0" err="1"/>
              <a:t>amenities</a:t>
            </a:r>
            <a:r>
              <a:rPr lang="it-IT" altLang="it-IT" sz="3200" i="1" dirty="0"/>
              <a:t>)</a:t>
            </a:r>
          </a:p>
          <a:p>
            <a:pPr lvl="1"/>
            <a:r>
              <a:rPr lang="it-IT" altLang="it-IT" sz="3200" dirty="0"/>
              <a:t>A causa della </a:t>
            </a:r>
            <a:r>
              <a:rPr lang="it-IT" altLang="it-IT" sz="3200" dirty="0">
                <a:solidFill>
                  <a:srgbClr val="FF0000"/>
                </a:solidFill>
              </a:rPr>
              <a:t>non omogeneità tra lavoratori </a:t>
            </a:r>
            <a:r>
              <a:rPr lang="it-IT" altLang="it-IT" sz="3200" dirty="0"/>
              <a:t>(es. salario di efficienza, differenziali salariali per diversa abilità) …</a:t>
            </a:r>
          </a:p>
          <a:p>
            <a:pPr lvl="1"/>
            <a:endParaRPr lang="it-IT" altLang="it-IT" sz="3200" dirty="0">
              <a:solidFill>
                <a:srgbClr val="FF0000"/>
              </a:solidFill>
            </a:endParaRPr>
          </a:p>
        </p:txBody>
      </p:sp>
      <p:sp>
        <p:nvSpPr>
          <p:cNvPr id="2" name="Segnaposto numero diapositiva 1"/>
          <p:cNvSpPr>
            <a:spLocks noGrp="1"/>
          </p:cNvSpPr>
          <p:nvPr>
            <p:ph type="sldNum" sz="quarter" idx="12"/>
          </p:nvPr>
        </p:nvSpPr>
        <p:spPr/>
        <p:txBody>
          <a:bodyPr/>
          <a:lstStyle/>
          <a:p>
            <a:fld id="{B2DA871D-30E6-46BF-8FF6-67035C6FC360}" type="slidenum">
              <a:rPr lang="it-IT" smtClean="0"/>
              <a:t>14</a:t>
            </a:fld>
            <a:endParaRPr lang="it-IT"/>
          </a:p>
        </p:txBody>
      </p:sp>
    </p:spTree>
    <p:extLst>
      <p:ext uri="{BB962C8B-B14F-4D97-AF65-F5344CB8AC3E}">
        <p14:creationId xmlns:p14="http://schemas.microsoft.com/office/powerpoint/2010/main" val="288312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a:t>Le cause </a:t>
            </a:r>
            <a:r>
              <a:rPr lang="en-US" dirty="0" err="1"/>
              <a:t>potenziali</a:t>
            </a:r>
            <a:r>
              <a:rPr lang="en-US" dirty="0"/>
              <a:t> </a:t>
            </a:r>
            <a:r>
              <a:rPr lang="en-US" dirty="0" err="1"/>
              <a:t>della</a:t>
            </a:r>
            <a:r>
              <a:rPr lang="en-US" dirty="0"/>
              <a:t> </a:t>
            </a:r>
            <a:r>
              <a:rPr lang="en-US" dirty="0" err="1"/>
              <a:t>disoccupazione</a:t>
            </a:r>
            <a:r>
              <a:rPr lang="en-US" dirty="0"/>
              <a:t> </a:t>
            </a:r>
            <a:r>
              <a:rPr lang="en-US" dirty="0" err="1"/>
              <a:t>involontaria</a:t>
            </a:r>
            <a:endParaRPr lang="en-US" dirty="0"/>
          </a:p>
        </p:txBody>
      </p:sp>
      <p:sp>
        <p:nvSpPr>
          <p:cNvPr id="5" name="Segnaposto testo 4"/>
          <p:cNvSpPr>
            <a:spLocks noGrp="1"/>
          </p:cNvSpPr>
          <p:nvPr>
            <p:ph type="body" idx="1"/>
          </p:nvPr>
        </p:nvSpPr>
        <p:spPr/>
        <p:txBody>
          <a:bodyPr/>
          <a:lstStyle/>
          <a:p>
            <a:r>
              <a:rPr lang="it-IT" dirty="0"/>
              <a:t>Le rigidità nel mercato del lavoro che fanno emergere la disoccupazione involontaria</a:t>
            </a:r>
            <a:endParaRPr lang="en-US" dirty="0"/>
          </a:p>
        </p:txBody>
      </p:sp>
      <p:sp>
        <p:nvSpPr>
          <p:cNvPr id="2" name="Segnaposto numero diapositiva 1"/>
          <p:cNvSpPr>
            <a:spLocks noGrp="1"/>
          </p:cNvSpPr>
          <p:nvPr>
            <p:ph type="sldNum" sz="quarter" idx="12"/>
          </p:nvPr>
        </p:nvSpPr>
        <p:spPr/>
        <p:txBody>
          <a:bodyPr/>
          <a:lstStyle/>
          <a:p>
            <a:fld id="{B2DA871D-30E6-46BF-8FF6-67035C6FC360}" type="slidenum">
              <a:rPr lang="it-IT" smtClean="0"/>
              <a:t>15</a:t>
            </a:fld>
            <a:endParaRPr lang="it-IT"/>
          </a:p>
        </p:txBody>
      </p:sp>
    </p:spTree>
    <p:extLst>
      <p:ext uri="{BB962C8B-B14F-4D97-AF65-F5344CB8AC3E}">
        <p14:creationId xmlns:p14="http://schemas.microsoft.com/office/powerpoint/2010/main" val="53678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cause della disoccupazione involontaria</a:t>
            </a:r>
            <a:endParaRPr lang="en-US" dirty="0"/>
          </a:p>
        </p:txBody>
      </p:sp>
      <p:sp>
        <p:nvSpPr>
          <p:cNvPr id="5" name="Segnaposto contenuto 4"/>
          <p:cNvSpPr>
            <a:spLocks noGrp="1"/>
          </p:cNvSpPr>
          <p:nvPr>
            <p:ph idx="1"/>
          </p:nvPr>
        </p:nvSpPr>
        <p:spPr/>
        <p:txBody>
          <a:bodyPr>
            <a:normAutofit fontScale="92500" lnSpcReduction="20000"/>
          </a:bodyPr>
          <a:lstStyle/>
          <a:p>
            <a:r>
              <a:rPr lang="it-IT" dirty="0"/>
              <a:t>Fino a qui abbiamo visto come un mercato del lavoro perfettamente concorrenziale arrivi all’equilibrio, assorbendo tutto il lavoro potenzialmente disponibile e la disoccupazione involontaria sia il risultato di shock economici momentanei</a:t>
            </a:r>
          </a:p>
          <a:p>
            <a:r>
              <a:rPr lang="it-IT" dirty="0"/>
              <a:t>Ci sono però, come già accennato, alcuni </a:t>
            </a:r>
            <a:r>
              <a:rPr lang="it-IT" b="1" dirty="0"/>
              <a:t>fatti stilizzati </a:t>
            </a:r>
            <a:r>
              <a:rPr lang="it-IT" dirty="0"/>
              <a:t>che descrivono situazioni in cui questo non avviene ed emerge </a:t>
            </a:r>
            <a:r>
              <a:rPr lang="it-IT" b="1" dirty="0">
                <a:solidFill>
                  <a:srgbClr val="0070C0"/>
                </a:solidFill>
              </a:rPr>
              <a:t>DISOCCUPAZIONE INVOLONTARIA</a:t>
            </a:r>
            <a:r>
              <a:rPr lang="it-IT" dirty="0"/>
              <a:t>:</a:t>
            </a:r>
          </a:p>
          <a:p>
            <a:pPr lvl="1"/>
            <a:r>
              <a:rPr lang="it-IT" dirty="0"/>
              <a:t>La </a:t>
            </a:r>
            <a:r>
              <a:rPr lang="it-IT" u="sng" dirty="0"/>
              <a:t>ricerca di lavoro (o disoccupazione frizionale) </a:t>
            </a:r>
            <a:r>
              <a:rPr lang="it-IT" dirty="0"/>
              <a:t>e mancato </a:t>
            </a:r>
            <a:r>
              <a:rPr lang="it-IT" b="1" dirty="0" err="1"/>
              <a:t>matching</a:t>
            </a:r>
            <a:r>
              <a:rPr lang="it-IT" dirty="0"/>
              <a:t> (incontro) tra offerta e domanda con il risultato che osservo contemporaneamente posti vacanti e persone disoccupate, perché </a:t>
            </a:r>
            <a:r>
              <a:rPr lang="it-IT" dirty="0">
                <a:solidFill>
                  <a:srgbClr val="FF0000"/>
                </a:solidFill>
              </a:rPr>
              <a:t>l’informazione è incompleta e colpisce sia i lavoratori sia le imprese</a:t>
            </a:r>
            <a:r>
              <a:rPr lang="it-IT" dirty="0"/>
              <a:t>.</a:t>
            </a:r>
          </a:p>
          <a:p>
            <a:pPr lvl="1"/>
            <a:r>
              <a:rPr lang="it-IT" dirty="0"/>
              <a:t>La disoccupazione di equilibrio dipende dalla </a:t>
            </a:r>
            <a:r>
              <a:rPr lang="it-IT" dirty="0">
                <a:solidFill>
                  <a:srgbClr val="FF0000"/>
                </a:solidFill>
              </a:rPr>
              <a:t>rigidità del salario reale </a:t>
            </a:r>
            <a:r>
              <a:rPr lang="it-IT" dirty="0"/>
              <a:t>e </a:t>
            </a:r>
            <a:r>
              <a:rPr lang="it-IT" dirty="0">
                <a:solidFill>
                  <a:srgbClr val="FF0000"/>
                </a:solidFill>
              </a:rPr>
              <a:t>dall’asimmetria informativa delle imprese </a:t>
            </a:r>
            <a:r>
              <a:rPr lang="it-IT" u="sng" dirty="0"/>
              <a:t>(o disoccupazione strutturale)</a:t>
            </a:r>
            <a:r>
              <a:rPr lang="it-IT" dirty="0">
                <a:solidFill>
                  <a:srgbClr val="FF0000"/>
                </a:solidFill>
              </a:rPr>
              <a:t>. </a:t>
            </a:r>
            <a:r>
              <a:rPr lang="it-IT" dirty="0"/>
              <a:t>Nel primo caso abbiamo quali esempi di istituzioni i </a:t>
            </a:r>
            <a:r>
              <a:rPr lang="it-IT" b="1" dirty="0"/>
              <a:t>salari minimi </a:t>
            </a:r>
            <a:r>
              <a:rPr lang="it-IT" dirty="0"/>
              <a:t>o la presenza del </a:t>
            </a:r>
            <a:r>
              <a:rPr lang="it-IT" b="1" dirty="0"/>
              <a:t>sindacato</a:t>
            </a:r>
            <a:r>
              <a:rPr lang="it-IT" dirty="0"/>
              <a:t> nella contrattazione. Nel secondo caso un esempio sono i </a:t>
            </a:r>
            <a:r>
              <a:rPr lang="it-IT" b="1" dirty="0"/>
              <a:t>Salari efficienti.</a:t>
            </a:r>
            <a:endParaRPr lang="it-IT" dirty="0">
              <a:solidFill>
                <a:srgbClr val="FF0000"/>
              </a:solidFill>
            </a:endParaRPr>
          </a:p>
          <a:p>
            <a:pPr lvl="1"/>
            <a:endParaRPr lang="en-US" dirty="0"/>
          </a:p>
        </p:txBody>
      </p:sp>
      <p:sp>
        <p:nvSpPr>
          <p:cNvPr id="2" name="Segnaposto numero diapositiva 1"/>
          <p:cNvSpPr>
            <a:spLocks noGrp="1"/>
          </p:cNvSpPr>
          <p:nvPr>
            <p:ph type="sldNum" sz="quarter" idx="12"/>
          </p:nvPr>
        </p:nvSpPr>
        <p:spPr/>
        <p:txBody>
          <a:bodyPr/>
          <a:lstStyle/>
          <a:p>
            <a:fld id="{B2DA871D-30E6-46BF-8FF6-67035C6FC360}" type="slidenum">
              <a:rPr lang="it-IT" smtClean="0"/>
              <a:t>16</a:t>
            </a:fld>
            <a:endParaRPr lang="it-IT"/>
          </a:p>
        </p:txBody>
      </p:sp>
    </p:spTree>
    <p:extLst>
      <p:ext uri="{BB962C8B-B14F-4D97-AF65-F5344CB8AC3E}">
        <p14:creationId xmlns:p14="http://schemas.microsoft.com/office/powerpoint/2010/main" val="203119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C054C-A0BC-485B-B320-EDA9AF58E925}"/>
              </a:ext>
            </a:extLst>
          </p:cNvPr>
          <p:cNvSpPr>
            <a:spLocks noGrp="1"/>
          </p:cNvSpPr>
          <p:nvPr>
            <p:ph type="title"/>
          </p:nvPr>
        </p:nvSpPr>
        <p:spPr/>
        <p:txBody>
          <a:bodyPr>
            <a:normAutofit/>
          </a:bodyPr>
          <a:lstStyle/>
          <a:p>
            <a:r>
              <a:rPr lang="it-IT" dirty="0"/>
              <a:t>La disoccupazione frizionale (1/5) </a:t>
            </a:r>
            <a:br>
              <a:rPr lang="it-IT" dirty="0"/>
            </a:br>
            <a:r>
              <a:rPr lang="it-IT" sz="4000" b="1" dirty="0"/>
              <a:t>La ricerca del lavoro</a:t>
            </a:r>
          </a:p>
        </p:txBody>
      </p:sp>
      <p:sp>
        <p:nvSpPr>
          <p:cNvPr id="3" name="Segnaposto contenuto 2">
            <a:extLst>
              <a:ext uri="{FF2B5EF4-FFF2-40B4-BE49-F238E27FC236}">
                <a16:creationId xmlns:a16="http://schemas.microsoft.com/office/drawing/2014/main" id="{904419CA-74AE-4DCF-A859-686F9B8CD96B}"/>
              </a:ext>
            </a:extLst>
          </p:cNvPr>
          <p:cNvSpPr>
            <a:spLocks noGrp="1"/>
          </p:cNvSpPr>
          <p:nvPr>
            <p:ph idx="1"/>
          </p:nvPr>
        </p:nvSpPr>
        <p:spPr/>
        <p:txBody>
          <a:bodyPr/>
          <a:lstStyle/>
          <a:p>
            <a:r>
              <a:rPr lang="it-IT" dirty="0"/>
              <a:t>Se il processo di ottenimento di lavoro fosse istantaneo, allora il periodo di disoccupazione sarebbe quasi nullo e il tasso di disoccupazione vicino a zero. </a:t>
            </a:r>
          </a:p>
          <a:p>
            <a:r>
              <a:rPr lang="it-IT" dirty="0"/>
              <a:t>L’economia ha disoccupazione anche se la domanda di lavoro sarebbe sufficiente a occupare tutti i lavoratori. </a:t>
            </a:r>
          </a:p>
          <a:p>
            <a:r>
              <a:rPr lang="it-IT" dirty="0"/>
              <a:t>La disoccupazione dovuta al tempo necessario per trovare un lavoro è detta: </a:t>
            </a:r>
            <a:r>
              <a:rPr lang="it-IT" b="1" i="1" dirty="0"/>
              <a:t>disoccupazione frizionale</a:t>
            </a:r>
            <a:endParaRPr lang="it-IT" dirty="0"/>
          </a:p>
        </p:txBody>
      </p:sp>
      <p:sp>
        <p:nvSpPr>
          <p:cNvPr id="4" name="Segnaposto numero diapositiva 3">
            <a:extLst>
              <a:ext uri="{FF2B5EF4-FFF2-40B4-BE49-F238E27FC236}">
                <a16:creationId xmlns:a16="http://schemas.microsoft.com/office/drawing/2014/main" id="{EEB34C7B-EEDB-43AB-8DB3-8691523C86EC}"/>
              </a:ext>
            </a:extLst>
          </p:cNvPr>
          <p:cNvSpPr>
            <a:spLocks noGrp="1"/>
          </p:cNvSpPr>
          <p:nvPr>
            <p:ph type="sldNum" sz="quarter" idx="12"/>
          </p:nvPr>
        </p:nvSpPr>
        <p:spPr/>
        <p:txBody>
          <a:bodyPr/>
          <a:lstStyle/>
          <a:p>
            <a:fld id="{B2DA871D-30E6-46BF-8FF6-67035C6FC360}" type="slidenum">
              <a:rPr lang="it-IT" smtClean="0"/>
              <a:t>17</a:t>
            </a:fld>
            <a:endParaRPr lang="it-IT"/>
          </a:p>
        </p:txBody>
      </p:sp>
    </p:spTree>
    <p:extLst>
      <p:ext uri="{BB962C8B-B14F-4D97-AF65-F5344CB8AC3E}">
        <p14:creationId xmlns:p14="http://schemas.microsoft.com/office/powerpoint/2010/main" val="367309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77B14-0DD3-4EB1-B4ED-681A25DAA6A7}"/>
              </a:ext>
            </a:extLst>
          </p:cNvPr>
          <p:cNvSpPr>
            <a:spLocks noGrp="1"/>
          </p:cNvSpPr>
          <p:nvPr>
            <p:ph type="title"/>
          </p:nvPr>
        </p:nvSpPr>
        <p:spPr/>
        <p:txBody>
          <a:bodyPr/>
          <a:lstStyle/>
          <a:p>
            <a:r>
              <a:rPr lang="it-IT" dirty="0"/>
              <a:t>La disoccupazione frizionale (2/5) </a:t>
            </a:r>
            <a:br>
              <a:rPr lang="it-IT" dirty="0"/>
            </a:br>
            <a:r>
              <a:rPr lang="it-IT" sz="4000" b="1" dirty="0"/>
              <a:t>La ricerca del lavoro</a:t>
            </a:r>
            <a:endParaRPr lang="it-IT" dirty="0"/>
          </a:p>
        </p:txBody>
      </p:sp>
      <p:sp>
        <p:nvSpPr>
          <p:cNvPr id="3" name="Segnaposto contenuto 2">
            <a:extLst>
              <a:ext uri="{FF2B5EF4-FFF2-40B4-BE49-F238E27FC236}">
                <a16:creationId xmlns:a16="http://schemas.microsoft.com/office/drawing/2014/main" id="{55BD239F-DD1F-498E-B198-441565B8F811}"/>
              </a:ext>
            </a:extLst>
          </p:cNvPr>
          <p:cNvSpPr>
            <a:spLocks noGrp="1"/>
          </p:cNvSpPr>
          <p:nvPr>
            <p:ph idx="1"/>
          </p:nvPr>
        </p:nvSpPr>
        <p:spPr/>
        <p:txBody>
          <a:bodyPr/>
          <a:lstStyle/>
          <a:p>
            <a:r>
              <a:rPr lang="it-IT" dirty="0"/>
              <a:t>Per trovare un lavoro occorre tempo perché: </a:t>
            </a:r>
          </a:p>
          <a:p>
            <a:r>
              <a:rPr lang="it-IT" dirty="0"/>
              <a:t>I </a:t>
            </a:r>
            <a:r>
              <a:rPr lang="it-IT" u="sng" dirty="0"/>
              <a:t>posti di lavoro non sono tutti uguali </a:t>
            </a:r>
            <a:r>
              <a:rPr lang="it-IT" dirty="0"/>
              <a:t>e anche i lavoratori sono diversi tra loro (abilità, educazione, ecc.). </a:t>
            </a:r>
          </a:p>
          <a:p>
            <a:r>
              <a:rPr lang="it-IT" u="sng" dirty="0"/>
              <a:t>Reperire informazioni </a:t>
            </a:r>
            <a:r>
              <a:rPr lang="it-IT" dirty="0"/>
              <a:t>sui posti di lavoro e sui lavoratori </a:t>
            </a:r>
            <a:r>
              <a:rPr lang="it-IT" u="sng" dirty="0"/>
              <a:t>richiede tempo ed è costoso</a:t>
            </a:r>
            <a:r>
              <a:rPr lang="it-IT" dirty="0"/>
              <a:t>. </a:t>
            </a:r>
          </a:p>
          <a:p>
            <a:r>
              <a:rPr lang="it-IT" dirty="0"/>
              <a:t>I posti di lavoro e i lavoratori sono distribuiti sul territorio e </a:t>
            </a:r>
            <a:r>
              <a:rPr lang="it-IT" u="sng" dirty="0"/>
              <a:t>la mobilità geografica richiede tempo ed è costosa</a:t>
            </a:r>
            <a:r>
              <a:rPr lang="it-IT" dirty="0"/>
              <a:t>. </a:t>
            </a:r>
          </a:p>
          <a:p>
            <a:endParaRPr lang="it-IT" dirty="0"/>
          </a:p>
        </p:txBody>
      </p:sp>
      <p:sp>
        <p:nvSpPr>
          <p:cNvPr id="4" name="Segnaposto numero diapositiva 3">
            <a:extLst>
              <a:ext uri="{FF2B5EF4-FFF2-40B4-BE49-F238E27FC236}">
                <a16:creationId xmlns:a16="http://schemas.microsoft.com/office/drawing/2014/main" id="{60CFC074-1DBB-4450-82F6-1EEF6E0D0186}"/>
              </a:ext>
            </a:extLst>
          </p:cNvPr>
          <p:cNvSpPr>
            <a:spLocks noGrp="1"/>
          </p:cNvSpPr>
          <p:nvPr>
            <p:ph type="sldNum" sz="quarter" idx="12"/>
          </p:nvPr>
        </p:nvSpPr>
        <p:spPr/>
        <p:txBody>
          <a:bodyPr/>
          <a:lstStyle/>
          <a:p>
            <a:fld id="{B2DA871D-30E6-46BF-8FF6-67035C6FC360}" type="slidenum">
              <a:rPr lang="it-IT" smtClean="0"/>
              <a:t>18</a:t>
            </a:fld>
            <a:endParaRPr lang="it-IT"/>
          </a:p>
        </p:txBody>
      </p:sp>
    </p:spTree>
    <p:extLst>
      <p:ext uri="{BB962C8B-B14F-4D97-AF65-F5344CB8AC3E}">
        <p14:creationId xmlns:p14="http://schemas.microsoft.com/office/powerpoint/2010/main" val="97572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3A55C0-8F34-4E64-9074-3FE82DDE98FD}"/>
              </a:ext>
            </a:extLst>
          </p:cNvPr>
          <p:cNvSpPr>
            <a:spLocks noGrp="1"/>
          </p:cNvSpPr>
          <p:nvPr>
            <p:ph type="title"/>
          </p:nvPr>
        </p:nvSpPr>
        <p:spPr/>
        <p:txBody>
          <a:bodyPr/>
          <a:lstStyle/>
          <a:p>
            <a:r>
              <a:rPr lang="it-IT" dirty="0"/>
              <a:t>La disoccupazione frizionale (3/5) </a:t>
            </a:r>
            <a:br>
              <a:rPr lang="it-IT" dirty="0"/>
            </a:br>
            <a:r>
              <a:rPr lang="it-IT" sz="4000" b="1" dirty="0"/>
              <a:t>La ricerca del lavoro</a:t>
            </a:r>
            <a:endParaRPr lang="it-IT" dirty="0"/>
          </a:p>
        </p:txBody>
      </p:sp>
      <p:sp>
        <p:nvSpPr>
          <p:cNvPr id="3" name="Segnaposto contenuto 2">
            <a:extLst>
              <a:ext uri="{FF2B5EF4-FFF2-40B4-BE49-F238E27FC236}">
                <a16:creationId xmlns:a16="http://schemas.microsoft.com/office/drawing/2014/main" id="{10C5238F-7754-47B4-B2F0-5E14C7634534}"/>
              </a:ext>
            </a:extLst>
          </p:cNvPr>
          <p:cNvSpPr>
            <a:spLocks noGrp="1"/>
          </p:cNvSpPr>
          <p:nvPr>
            <p:ph idx="1"/>
          </p:nvPr>
        </p:nvSpPr>
        <p:spPr/>
        <p:txBody>
          <a:bodyPr/>
          <a:lstStyle/>
          <a:p>
            <a:r>
              <a:rPr lang="it-IT" dirty="0">
                <a:solidFill>
                  <a:srgbClr val="FF0000"/>
                </a:solidFill>
              </a:rPr>
              <a:t>L’</a:t>
            </a:r>
            <a:r>
              <a:rPr lang="it-IT" i="1" dirty="0">
                <a:solidFill>
                  <a:srgbClr val="FF0000"/>
                </a:solidFill>
              </a:rPr>
              <a:t>innovazione tecnologica </a:t>
            </a:r>
            <a:r>
              <a:rPr lang="it-IT" dirty="0"/>
              <a:t>cambia in continuazione la domanda di lavoro (richiede nuove competenze). </a:t>
            </a:r>
          </a:p>
          <a:p>
            <a:r>
              <a:rPr lang="it-IT" i="1" dirty="0">
                <a:solidFill>
                  <a:srgbClr val="FF0000"/>
                </a:solidFill>
              </a:rPr>
              <a:t>Cambiamenti settoriali</a:t>
            </a:r>
            <a:r>
              <a:rPr lang="it-IT" dirty="0"/>
              <a:t>: (agricoltura – industria – servizi). La domanda di lavoro cambia. </a:t>
            </a:r>
          </a:p>
          <a:p>
            <a:r>
              <a:rPr lang="it-IT" i="1" dirty="0">
                <a:solidFill>
                  <a:srgbClr val="FF0000"/>
                </a:solidFill>
              </a:rPr>
              <a:t>Spostamenti</a:t>
            </a:r>
            <a:r>
              <a:rPr lang="it-IT" dirty="0"/>
              <a:t> di attività produttive </a:t>
            </a:r>
            <a:r>
              <a:rPr lang="it-IT" i="1" dirty="0">
                <a:solidFill>
                  <a:srgbClr val="FF0000"/>
                </a:solidFill>
              </a:rPr>
              <a:t>tra diverse regioni</a:t>
            </a:r>
            <a:r>
              <a:rPr lang="it-IT" dirty="0"/>
              <a:t>. </a:t>
            </a:r>
          </a:p>
          <a:p>
            <a:r>
              <a:rPr lang="it-IT" dirty="0"/>
              <a:t>La variazione nella composizione della domanda di lavoro tra settori o aree diverse si chiama </a:t>
            </a:r>
            <a:r>
              <a:rPr lang="it-IT" u="sng" dirty="0"/>
              <a:t>spostamento intersettoriale e dà luogo a disoccupazione frizionale</a:t>
            </a:r>
          </a:p>
        </p:txBody>
      </p:sp>
      <p:sp>
        <p:nvSpPr>
          <p:cNvPr id="4" name="Segnaposto numero diapositiva 3">
            <a:extLst>
              <a:ext uri="{FF2B5EF4-FFF2-40B4-BE49-F238E27FC236}">
                <a16:creationId xmlns:a16="http://schemas.microsoft.com/office/drawing/2014/main" id="{EE1758AD-11FC-4612-AE73-2DEC16EF11C2}"/>
              </a:ext>
            </a:extLst>
          </p:cNvPr>
          <p:cNvSpPr>
            <a:spLocks noGrp="1"/>
          </p:cNvSpPr>
          <p:nvPr>
            <p:ph type="sldNum" sz="quarter" idx="12"/>
          </p:nvPr>
        </p:nvSpPr>
        <p:spPr/>
        <p:txBody>
          <a:bodyPr/>
          <a:lstStyle/>
          <a:p>
            <a:fld id="{B2DA871D-30E6-46BF-8FF6-67035C6FC360}" type="slidenum">
              <a:rPr lang="it-IT" smtClean="0"/>
              <a:t>19</a:t>
            </a:fld>
            <a:endParaRPr lang="it-IT"/>
          </a:p>
        </p:txBody>
      </p:sp>
    </p:spTree>
    <p:extLst>
      <p:ext uri="{BB962C8B-B14F-4D97-AF65-F5344CB8AC3E}">
        <p14:creationId xmlns:p14="http://schemas.microsoft.com/office/powerpoint/2010/main" val="20545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Premessa</a:t>
            </a:r>
            <a:endParaRPr lang="en-US" dirty="0"/>
          </a:p>
        </p:txBody>
      </p:sp>
      <p:sp>
        <p:nvSpPr>
          <p:cNvPr id="3" name="Segnaposto contenuto 2"/>
          <p:cNvSpPr>
            <a:spLocks noGrp="1"/>
          </p:cNvSpPr>
          <p:nvPr>
            <p:ph idx="1"/>
          </p:nvPr>
        </p:nvSpPr>
        <p:spPr/>
        <p:txBody>
          <a:bodyPr>
            <a:normAutofit fontScale="92500" lnSpcReduction="20000"/>
          </a:bodyPr>
          <a:lstStyle/>
          <a:p>
            <a:r>
              <a:rPr lang="it-IT" dirty="0"/>
              <a:t>L’efficiente allocazione nel mercato del lavoro non è raggiungibile nella realtà, perché abbiamo visto che:</a:t>
            </a:r>
          </a:p>
          <a:p>
            <a:pPr lvl="1"/>
            <a:r>
              <a:rPr lang="it-IT" dirty="0">
                <a:solidFill>
                  <a:srgbClr val="FF0000"/>
                </a:solidFill>
              </a:rPr>
              <a:t>Lavoratori e imprese non sono correttamente informati </a:t>
            </a:r>
            <a:r>
              <a:rPr lang="it-IT" dirty="0"/>
              <a:t>rispettivamente</a:t>
            </a:r>
            <a:r>
              <a:rPr lang="it-IT" dirty="0">
                <a:solidFill>
                  <a:srgbClr val="FF0000"/>
                </a:solidFill>
              </a:rPr>
              <a:t> </a:t>
            </a:r>
            <a:r>
              <a:rPr lang="it-IT" dirty="0"/>
              <a:t>sulle condizioni dell’occupazione e sulle caratteristiche dei lavoratori</a:t>
            </a:r>
          </a:p>
          <a:p>
            <a:pPr lvl="1"/>
            <a:r>
              <a:rPr lang="it-IT" dirty="0"/>
              <a:t>I </a:t>
            </a:r>
            <a:r>
              <a:rPr lang="it-IT" dirty="0">
                <a:solidFill>
                  <a:srgbClr val="FF0000"/>
                </a:solidFill>
              </a:rPr>
              <a:t>contratti</a:t>
            </a:r>
            <a:r>
              <a:rPr lang="it-IT" dirty="0"/>
              <a:t> di lavoro hanno </a:t>
            </a:r>
            <a:r>
              <a:rPr lang="it-IT" dirty="0">
                <a:solidFill>
                  <a:srgbClr val="FF0000"/>
                </a:solidFill>
              </a:rPr>
              <a:t>durata poliennale</a:t>
            </a:r>
          </a:p>
          <a:p>
            <a:pPr lvl="1"/>
            <a:r>
              <a:rPr lang="it-IT" dirty="0"/>
              <a:t>I </a:t>
            </a:r>
            <a:r>
              <a:rPr lang="it-IT" dirty="0">
                <a:solidFill>
                  <a:srgbClr val="FF0000"/>
                </a:solidFill>
              </a:rPr>
              <a:t>costi di transazione sono importanti </a:t>
            </a:r>
            <a:r>
              <a:rPr lang="it-IT" dirty="0"/>
              <a:t>nell’accordo contrattuale</a:t>
            </a:r>
          </a:p>
          <a:p>
            <a:pPr lvl="1"/>
            <a:r>
              <a:rPr lang="it-IT" dirty="0"/>
              <a:t>La </a:t>
            </a:r>
            <a:r>
              <a:rPr lang="it-IT" dirty="0">
                <a:solidFill>
                  <a:srgbClr val="FF0000"/>
                </a:solidFill>
              </a:rPr>
              <a:t>tecnologia non è sempre data</a:t>
            </a:r>
            <a:r>
              <a:rPr lang="it-IT" dirty="0"/>
              <a:t> e acquisibile</a:t>
            </a:r>
          </a:p>
          <a:p>
            <a:pPr lvl="1"/>
            <a:r>
              <a:rPr lang="it-IT" dirty="0"/>
              <a:t>Esiste un </a:t>
            </a:r>
            <a:r>
              <a:rPr lang="it-IT" dirty="0">
                <a:solidFill>
                  <a:srgbClr val="FF0000"/>
                </a:solidFill>
              </a:rPr>
              <a:t>terzo attore </a:t>
            </a:r>
            <a:r>
              <a:rPr lang="it-IT" dirty="0"/>
              <a:t>esterno al mercato: </a:t>
            </a:r>
            <a:r>
              <a:rPr lang="it-IT" b="1" dirty="0"/>
              <a:t>lo Stato</a:t>
            </a:r>
          </a:p>
          <a:p>
            <a:pPr lvl="1"/>
            <a:r>
              <a:rPr lang="it-IT" dirty="0">
                <a:solidFill>
                  <a:srgbClr val="FF0000"/>
                </a:solidFill>
              </a:rPr>
              <a:t>Il tempo conta </a:t>
            </a:r>
            <a:r>
              <a:rPr lang="it-IT" dirty="0"/>
              <a:t>nella formulazione delle scelte</a:t>
            </a:r>
          </a:p>
          <a:p>
            <a:pPr lvl="1"/>
            <a:r>
              <a:rPr lang="it-IT" dirty="0">
                <a:solidFill>
                  <a:srgbClr val="FF0000"/>
                </a:solidFill>
              </a:rPr>
              <a:t>I mercati del lavoro non sono chiusi</a:t>
            </a:r>
            <a:r>
              <a:rPr lang="it-IT" dirty="0"/>
              <a:t>, ma aperti alla concorrenza dall’esterno (migrazioni internazionali)</a:t>
            </a:r>
          </a:p>
          <a:p>
            <a:pPr lvl="1"/>
            <a:r>
              <a:rPr lang="it-IT" dirty="0"/>
              <a:t>La concorrenza tra agenti nel mercato non è </a:t>
            </a:r>
            <a:r>
              <a:rPr lang="it-IT" dirty="0">
                <a:solidFill>
                  <a:srgbClr val="FF0000"/>
                </a:solidFill>
              </a:rPr>
              <a:t>quasi mai perfetta</a:t>
            </a:r>
          </a:p>
          <a:p>
            <a:pPr lvl="1"/>
            <a:r>
              <a:rPr lang="it-IT" dirty="0">
                <a:solidFill>
                  <a:srgbClr val="FF0000"/>
                </a:solidFill>
              </a:rPr>
              <a:t>L’avversione al rischio </a:t>
            </a:r>
            <a:r>
              <a:rPr lang="it-IT" dirty="0"/>
              <a:t>dei lavoratori richiede un contratto di assicurazione (</a:t>
            </a:r>
            <a:r>
              <a:rPr lang="it-IT" dirty="0">
                <a:solidFill>
                  <a:srgbClr val="FF0000"/>
                </a:solidFill>
              </a:rPr>
              <a:t>contratti impliciti</a:t>
            </a:r>
            <a:r>
              <a:rPr lang="it-IT" dirty="0"/>
              <a:t>)</a:t>
            </a:r>
          </a:p>
          <a:p>
            <a:pPr lvl="1"/>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2</a:t>
            </a:fld>
            <a:endParaRPr lang="it-IT"/>
          </a:p>
        </p:txBody>
      </p:sp>
    </p:spTree>
    <p:extLst>
      <p:ext uri="{BB962C8B-B14F-4D97-AF65-F5344CB8AC3E}">
        <p14:creationId xmlns:p14="http://schemas.microsoft.com/office/powerpoint/2010/main" val="3569032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B0CD6-153B-4E4E-B4B8-D03765377CC8}"/>
              </a:ext>
            </a:extLst>
          </p:cNvPr>
          <p:cNvSpPr>
            <a:spLocks noGrp="1"/>
          </p:cNvSpPr>
          <p:nvPr>
            <p:ph type="title"/>
          </p:nvPr>
        </p:nvSpPr>
        <p:spPr/>
        <p:txBody>
          <a:bodyPr>
            <a:normAutofit/>
          </a:bodyPr>
          <a:lstStyle/>
          <a:p>
            <a:r>
              <a:rPr lang="it-IT" dirty="0"/>
              <a:t>La disoccupazione frizionale (4/5) </a:t>
            </a:r>
            <a:br>
              <a:rPr lang="it-IT" dirty="0"/>
            </a:br>
            <a:r>
              <a:rPr lang="it-IT" sz="4000" b="1" dirty="0"/>
              <a:t>Politiche economiche </a:t>
            </a:r>
          </a:p>
        </p:txBody>
      </p:sp>
      <p:sp>
        <p:nvSpPr>
          <p:cNvPr id="3" name="Segnaposto contenuto 2">
            <a:extLst>
              <a:ext uri="{FF2B5EF4-FFF2-40B4-BE49-F238E27FC236}">
                <a16:creationId xmlns:a16="http://schemas.microsoft.com/office/drawing/2014/main" id="{6500A168-BA13-4047-BEC5-6C00E55EB840}"/>
              </a:ext>
            </a:extLst>
          </p:cNvPr>
          <p:cNvSpPr>
            <a:spLocks noGrp="1"/>
          </p:cNvSpPr>
          <p:nvPr>
            <p:ph idx="1"/>
          </p:nvPr>
        </p:nvSpPr>
        <p:spPr/>
        <p:txBody>
          <a:bodyPr>
            <a:normAutofit lnSpcReduction="10000"/>
          </a:bodyPr>
          <a:lstStyle/>
          <a:p>
            <a:r>
              <a:rPr lang="it-IT" dirty="0"/>
              <a:t>Il governo può rendere più facile </a:t>
            </a:r>
            <a:r>
              <a:rPr lang="it-IT" b="1" dirty="0"/>
              <a:t>l’incontro tra lavoratori e imprese </a:t>
            </a:r>
            <a:r>
              <a:rPr lang="it-IT" dirty="0"/>
              <a:t>attraverso gli </a:t>
            </a:r>
            <a:r>
              <a:rPr lang="it-IT" b="1" dirty="0"/>
              <a:t>uffici pubblici di collocamento o Centri per l’Impiego</a:t>
            </a:r>
            <a:r>
              <a:rPr lang="it-IT" dirty="0"/>
              <a:t>: essi forniscono informazioni sui nuovi lavori e favoriscono l’incontro tra lavoratori e imprese. </a:t>
            </a:r>
          </a:p>
          <a:p>
            <a:r>
              <a:rPr lang="it-IT" dirty="0"/>
              <a:t>Il governo può attivarsi per riqualificare i lavoratori con </a:t>
            </a:r>
            <a:r>
              <a:rPr lang="it-IT" b="1" dirty="0"/>
              <a:t>competenze obsolete </a:t>
            </a:r>
            <a:r>
              <a:rPr lang="it-IT" dirty="0"/>
              <a:t>con </a:t>
            </a:r>
            <a:r>
              <a:rPr lang="it-IT" b="1" dirty="0"/>
              <a:t>programmi di formazione professionale</a:t>
            </a:r>
            <a:r>
              <a:rPr lang="it-IT" dirty="0"/>
              <a:t>: aiutando i lavoratori delle industrie in declino ad acquisire la professionalità richiesta nei settori emergenti </a:t>
            </a:r>
          </a:p>
          <a:p>
            <a:r>
              <a:rPr lang="it-IT" dirty="0"/>
              <a:t>Un esempio di intermediazione pubblica: la </a:t>
            </a:r>
            <a:r>
              <a:rPr lang="it-IT" dirty="0">
                <a:hlinkClick r:id="rId2"/>
              </a:rPr>
              <a:t>Regione FVG</a:t>
            </a:r>
            <a:endParaRPr lang="it-IT" dirty="0"/>
          </a:p>
          <a:p>
            <a:r>
              <a:rPr lang="it-IT" dirty="0"/>
              <a:t>Oppure l’elenco delle agenzie di intermediazione privata: </a:t>
            </a:r>
            <a:r>
              <a:rPr lang="it-IT" dirty="0">
                <a:hlinkClick r:id="rId3"/>
              </a:rPr>
              <a:t>Ministero del Lavoro e delle Politiche Sociali</a:t>
            </a:r>
            <a:endParaRPr lang="it-IT" dirty="0"/>
          </a:p>
        </p:txBody>
      </p:sp>
      <p:sp>
        <p:nvSpPr>
          <p:cNvPr id="4" name="Segnaposto numero diapositiva 3">
            <a:extLst>
              <a:ext uri="{FF2B5EF4-FFF2-40B4-BE49-F238E27FC236}">
                <a16:creationId xmlns:a16="http://schemas.microsoft.com/office/drawing/2014/main" id="{BEF6508A-DB06-4191-AD3C-F9F38BF87A9A}"/>
              </a:ext>
            </a:extLst>
          </p:cNvPr>
          <p:cNvSpPr>
            <a:spLocks noGrp="1"/>
          </p:cNvSpPr>
          <p:nvPr>
            <p:ph type="sldNum" sz="quarter" idx="12"/>
          </p:nvPr>
        </p:nvSpPr>
        <p:spPr/>
        <p:txBody>
          <a:bodyPr/>
          <a:lstStyle/>
          <a:p>
            <a:fld id="{B2DA871D-30E6-46BF-8FF6-67035C6FC360}" type="slidenum">
              <a:rPr lang="it-IT" smtClean="0"/>
              <a:t>20</a:t>
            </a:fld>
            <a:endParaRPr lang="it-IT"/>
          </a:p>
        </p:txBody>
      </p:sp>
    </p:spTree>
    <p:extLst>
      <p:ext uri="{BB962C8B-B14F-4D97-AF65-F5344CB8AC3E}">
        <p14:creationId xmlns:p14="http://schemas.microsoft.com/office/powerpoint/2010/main" val="266913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D3E01-8F0D-4ADB-B7B1-1A303AE673E0}"/>
              </a:ext>
            </a:extLst>
          </p:cNvPr>
          <p:cNvSpPr>
            <a:spLocks noGrp="1"/>
          </p:cNvSpPr>
          <p:nvPr>
            <p:ph type="title"/>
          </p:nvPr>
        </p:nvSpPr>
        <p:spPr/>
        <p:txBody>
          <a:bodyPr/>
          <a:lstStyle/>
          <a:p>
            <a:r>
              <a:rPr lang="it-IT" dirty="0"/>
              <a:t>La disoccupazione frizionale (5/5) </a:t>
            </a:r>
            <a:br>
              <a:rPr lang="it-IT" dirty="0"/>
            </a:br>
            <a:r>
              <a:rPr lang="it-IT" sz="4000" b="1" dirty="0"/>
              <a:t>Politiche economiche: i sussidi di disoccupazione</a:t>
            </a:r>
            <a:endParaRPr lang="it-IT" dirty="0"/>
          </a:p>
        </p:txBody>
      </p:sp>
      <p:sp>
        <p:nvSpPr>
          <p:cNvPr id="3" name="Segnaposto contenuto 2">
            <a:extLst>
              <a:ext uri="{FF2B5EF4-FFF2-40B4-BE49-F238E27FC236}">
                <a16:creationId xmlns:a16="http://schemas.microsoft.com/office/drawing/2014/main" id="{01909E9F-F836-491A-9842-2B0E8F476B88}"/>
              </a:ext>
            </a:extLst>
          </p:cNvPr>
          <p:cNvSpPr>
            <a:spLocks noGrp="1"/>
          </p:cNvSpPr>
          <p:nvPr>
            <p:ph idx="1"/>
          </p:nvPr>
        </p:nvSpPr>
        <p:spPr/>
        <p:txBody>
          <a:bodyPr/>
          <a:lstStyle/>
          <a:p>
            <a:r>
              <a:rPr lang="it-IT" dirty="0">
                <a:hlinkClick r:id="rId2"/>
              </a:rPr>
              <a:t>Definizione</a:t>
            </a:r>
            <a:r>
              <a:rPr lang="it-IT" dirty="0"/>
              <a:t> (sito INPS): Il governo paga al disoccupato parte del suo precedente salario (per un periodo di tempo limitato) dopo la perdita del lavoro. </a:t>
            </a:r>
          </a:p>
          <a:p>
            <a:r>
              <a:rPr lang="it-IT" b="1" dirty="0"/>
              <a:t>Effetti</a:t>
            </a:r>
            <a:r>
              <a:rPr lang="it-IT" dirty="0"/>
              <a:t>: La </a:t>
            </a:r>
            <a:r>
              <a:rPr lang="it-IT" b="1" dirty="0"/>
              <a:t>disoccupazione frizionale aumenta </a:t>
            </a:r>
            <a:r>
              <a:rPr lang="it-IT" dirty="0"/>
              <a:t>all’aumentare del periodo di sussidio. </a:t>
            </a:r>
          </a:p>
          <a:p>
            <a:r>
              <a:rPr lang="it-IT" dirty="0"/>
              <a:t>Il tasso di occupazione si riduce perché il sussidio riduce l’urgenza di trovare lavoro. </a:t>
            </a:r>
          </a:p>
          <a:p>
            <a:r>
              <a:rPr lang="it-IT" b="1" dirty="0"/>
              <a:t>Vantaggi</a:t>
            </a:r>
            <a:r>
              <a:rPr lang="it-IT" dirty="0"/>
              <a:t>: I lavoratori possono cercare un lavoro più adatto alle loro esigenze e preferenze. </a:t>
            </a:r>
          </a:p>
        </p:txBody>
      </p:sp>
      <p:sp>
        <p:nvSpPr>
          <p:cNvPr id="4" name="Segnaposto numero diapositiva 3">
            <a:extLst>
              <a:ext uri="{FF2B5EF4-FFF2-40B4-BE49-F238E27FC236}">
                <a16:creationId xmlns:a16="http://schemas.microsoft.com/office/drawing/2014/main" id="{F96B2E94-8026-44D9-A9B6-6506C104A57E}"/>
              </a:ext>
            </a:extLst>
          </p:cNvPr>
          <p:cNvSpPr>
            <a:spLocks noGrp="1"/>
          </p:cNvSpPr>
          <p:nvPr>
            <p:ph type="sldNum" sz="quarter" idx="12"/>
          </p:nvPr>
        </p:nvSpPr>
        <p:spPr/>
        <p:txBody>
          <a:bodyPr/>
          <a:lstStyle/>
          <a:p>
            <a:fld id="{B2DA871D-30E6-46BF-8FF6-67035C6FC360}" type="slidenum">
              <a:rPr lang="it-IT" smtClean="0"/>
              <a:t>21</a:t>
            </a:fld>
            <a:endParaRPr lang="it-IT"/>
          </a:p>
        </p:txBody>
      </p:sp>
    </p:spTree>
    <p:extLst>
      <p:ext uri="{BB962C8B-B14F-4D97-AF65-F5344CB8AC3E}">
        <p14:creationId xmlns:p14="http://schemas.microsoft.com/office/powerpoint/2010/main" val="397766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5CDE22C-57BE-4B3E-9B98-05FA41B81BE7}"/>
              </a:ext>
            </a:extLst>
          </p:cNvPr>
          <p:cNvSpPr>
            <a:spLocks noGrp="1"/>
          </p:cNvSpPr>
          <p:nvPr>
            <p:ph type="title"/>
          </p:nvPr>
        </p:nvSpPr>
        <p:spPr/>
        <p:txBody>
          <a:bodyPr/>
          <a:lstStyle/>
          <a:p>
            <a:r>
              <a:rPr lang="it-IT" dirty="0"/>
              <a:t>La disoccupazione strutturale</a:t>
            </a:r>
          </a:p>
        </p:txBody>
      </p:sp>
      <p:sp>
        <p:nvSpPr>
          <p:cNvPr id="6" name="Segnaposto testo 5">
            <a:extLst>
              <a:ext uri="{FF2B5EF4-FFF2-40B4-BE49-F238E27FC236}">
                <a16:creationId xmlns:a16="http://schemas.microsoft.com/office/drawing/2014/main" id="{7C199314-1E5F-4A3E-8E5C-9A27E3B2BD69}"/>
              </a:ext>
            </a:extLst>
          </p:cNvPr>
          <p:cNvSpPr>
            <a:spLocks noGrp="1"/>
          </p:cNvSpPr>
          <p:nvPr>
            <p:ph type="body" idx="1"/>
          </p:nvPr>
        </p:nvSpPr>
        <p:spPr/>
        <p:txBody>
          <a:bodyPr/>
          <a:lstStyle/>
          <a:p>
            <a:r>
              <a:rPr lang="it-IT" dirty="0"/>
              <a:t>Cause principali</a:t>
            </a:r>
          </a:p>
        </p:txBody>
      </p:sp>
      <p:sp>
        <p:nvSpPr>
          <p:cNvPr id="4" name="Segnaposto numero diapositiva 3">
            <a:extLst>
              <a:ext uri="{FF2B5EF4-FFF2-40B4-BE49-F238E27FC236}">
                <a16:creationId xmlns:a16="http://schemas.microsoft.com/office/drawing/2014/main" id="{C9C33D28-5370-4E6C-9605-92D75FC59D65}"/>
              </a:ext>
            </a:extLst>
          </p:cNvPr>
          <p:cNvSpPr>
            <a:spLocks noGrp="1"/>
          </p:cNvSpPr>
          <p:nvPr>
            <p:ph type="sldNum" sz="quarter" idx="12"/>
          </p:nvPr>
        </p:nvSpPr>
        <p:spPr/>
        <p:txBody>
          <a:bodyPr/>
          <a:lstStyle/>
          <a:p>
            <a:fld id="{B2DA871D-30E6-46BF-8FF6-67035C6FC360}" type="slidenum">
              <a:rPr lang="it-IT" smtClean="0"/>
              <a:t>22</a:t>
            </a:fld>
            <a:endParaRPr lang="it-IT"/>
          </a:p>
        </p:txBody>
      </p:sp>
    </p:spTree>
    <p:extLst>
      <p:ext uri="{BB962C8B-B14F-4D97-AF65-F5344CB8AC3E}">
        <p14:creationId xmlns:p14="http://schemas.microsoft.com/office/powerpoint/2010/main" val="25320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A94359-828D-4AF1-BB04-B522CCEE4000}"/>
              </a:ext>
            </a:extLst>
          </p:cNvPr>
          <p:cNvSpPr>
            <a:spLocks noGrp="1"/>
          </p:cNvSpPr>
          <p:nvPr>
            <p:ph type="title"/>
          </p:nvPr>
        </p:nvSpPr>
        <p:spPr/>
        <p:txBody>
          <a:bodyPr/>
          <a:lstStyle/>
          <a:p>
            <a:r>
              <a:rPr lang="it-IT" b="1" dirty="0"/>
              <a:t>Rigidità dei salari</a:t>
            </a:r>
          </a:p>
        </p:txBody>
      </p:sp>
      <p:sp>
        <p:nvSpPr>
          <p:cNvPr id="3" name="Segnaposto contenuto 2">
            <a:extLst>
              <a:ext uri="{FF2B5EF4-FFF2-40B4-BE49-F238E27FC236}">
                <a16:creationId xmlns:a16="http://schemas.microsoft.com/office/drawing/2014/main" id="{CF06507C-64E2-43A9-8BDD-7B3B65EC7754}"/>
              </a:ext>
            </a:extLst>
          </p:cNvPr>
          <p:cNvSpPr>
            <a:spLocks noGrp="1"/>
          </p:cNvSpPr>
          <p:nvPr>
            <p:ph idx="1"/>
          </p:nvPr>
        </p:nvSpPr>
        <p:spPr/>
        <p:txBody>
          <a:bodyPr/>
          <a:lstStyle/>
          <a:p>
            <a:r>
              <a:rPr lang="it-IT" dirty="0"/>
              <a:t>La seconda ragione per cui esiste disoccupazione è la </a:t>
            </a:r>
            <a:r>
              <a:rPr lang="it-IT" b="1" dirty="0"/>
              <a:t>rigidità dei salari</a:t>
            </a:r>
            <a:r>
              <a:rPr lang="it-IT" dirty="0"/>
              <a:t>, ovvero l’incapacità dei salari di aggiustarsi istantaneamente, facendo sì che offerta e domanda di lavoro si eguaglino </a:t>
            </a:r>
          </a:p>
          <a:p>
            <a:r>
              <a:rPr lang="it-IT" dirty="0"/>
              <a:t>Se il salario reale (W/P) è al di sopra del livello di equilibrio tra D e O: </a:t>
            </a:r>
          </a:p>
          <a:p>
            <a:r>
              <a:rPr lang="it-IT" dirty="0"/>
              <a:t>la quantità di lavoro offerta è MAGGIORE di quella domandata; </a:t>
            </a:r>
          </a:p>
          <a:p>
            <a:r>
              <a:rPr lang="it-IT" dirty="0"/>
              <a:t>le imprese razionano i posti di lavoro disponibili; </a:t>
            </a:r>
          </a:p>
          <a:p>
            <a:r>
              <a:rPr lang="it-IT" dirty="0"/>
              <a:t>la disoccupazione aumenta. </a:t>
            </a:r>
          </a:p>
        </p:txBody>
      </p:sp>
      <p:sp>
        <p:nvSpPr>
          <p:cNvPr id="4" name="Segnaposto numero diapositiva 3">
            <a:extLst>
              <a:ext uri="{FF2B5EF4-FFF2-40B4-BE49-F238E27FC236}">
                <a16:creationId xmlns:a16="http://schemas.microsoft.com/office/drawing/2014/main" id="{119082EB-56A1-4B05-8BDC-48610F1699CA}"/>
              </a:ext>
            </a:extLst>
          </p:cNvPr>
          <p:cNvSpPr>
            <a:spLocks noGrp="1"/>
          </p:cNvSpPr>
          <p:nvPr>
            <p:ph type="sldNum" sz="quarter" idx="12"/>
          </p:nvPr>
        </p:nvSpPr>
        <p:spPr/>
        <p:txBody>
          <a:bodyPr/>
          <a:lstStyle/>
          <a:p>
            <a:fld id="{B2DA871D-30E6-46BF-8FF6-67035C6FC360}" type="slidenum">
              <a:rPr lang="it-IT" smtClean="0"/>
              <a:t>23</a:t>
            </a:fld>
            <a:endParaRPr lang="it-IT"/>
          </a:p>
        </p:txBody>
      </p:sp>
    </p:spTree>
    <p:extLst>
      <p:ext uri="{BB962C8B-B14F-4D97-AF65-F5344CB8AC3E}">
        <p14:creationId xmlns:p14="http://schemas.microsoft.com/office/powerpoint/2010/main" val="7272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F237D-F8F8-4388-92E6-C762C6F344EB}"/>
              </a:ext>
            </a:extLst>
          </p:cNvPr>
          <p:cNvSpPr>
            <a:spLocks noGrp="1"/>
          </p:cNvSpPr>
          <p:nvPr>
            <p:ph type="title"/>
          </p:nvPr>
        </p:nvSpPr>
        <p:spPr>
          <a:xfrm>
            <a:off x="1232408" y="300101"/>
            <a:ext cx="10515600" cy="1325563"/>
          </a:xfrm>
        </p:spPr>
        <p:txBody>
          <a:bodyPr>
            <a:normAutofit/>
          </a:bodyPr>
          <a:lstStyle/>
          <a:p>
            <a:r>
              <a:rPr lang="it-IT" sz="4000" b="1" dirty="0"/>
              <a:t>Rigidità e inefficienze del mercato del lavoro (1) </a:t>
            </a:r>
          </a:p>
        </p:txBody>
      </p:sp>
      <p:sp>
        <p:nvSpPr>
          <p:cNvPr id="4" name="Segnaposto numero diapositiva 3">
            <a:extLst>
              <a:ext uri="{FF2B5EF4-FFF2-40B4-BE49-F238E27FC236}">
                <a16:creationId xmlns:a16="http://schemas.microsoft.com/office/drawing/2014/main" id="{ECD7ADDB-418F-40F7-86CF-0F77E2D5F37F}"/>
              </a:ext>
            </a:extLst>
          </p:cNvPr>
          <p:cNvSpPr>
            <a:spLocks noGrp="1"/>
          </p:cNvSpPr>
          <p:nvPr>
            <p:ph type="sldNum" sz="quarter" idx="12"/>
          </p:nvPr>
        </p:nvSpPr>
        <p:spPr/>
        <p:txBody>
          <a:bodyPr/>
          <a:lstStyle/>
          <a:p>
            <a:fld id="{B2DA871D-30E6-46BF-8FF6-67035C6FC360}" type="slidenum">
              <a:rPr lang="it-IT" smtClean="0"/>
              <a:t>24</a:t>
            </a:fld>
            <a:endParaRPr lang="it-IT"/>
          </a:p>
        </p:txBody>
      </p:sp>
      <p:pic>
        <p:nvPicPr>
          <p:cNvPr id="5" name="Immagine 4">
            <a:extLst>
              <a:ext uri="{FF2B5EF4-FFF2-40B4-BE49-F238E27FC236}">
                <a16:creationId xmlns:a16="http://schemas.microsoft.com/office/drawing/2014/main" id="{BF411AFD-88B3-4C59-9DA5-4E3D9DC0E250}"/>
              </a:ext>
            </a:extLst>
          </p:cNvPr>
          <p:cNvPicPr>
            <a:picLocks noChangeAspect="1"/>
          </p:cNvPicPr>
          <p:nvPr/>
        </p:nvPicPr>
        <p:blipFill>
          <a:blip r:embed="rId2"/>
          <a:stretch>
            <a:fillRect/>
          </a:stretch>
        </p:blipFill>
        <p:spPr>
          <a:xfrm>
            <a:off x="1412775" y="1690688"/>
            <a:ext cx="8227033" cy="4909425"/>
          </a:xfrm>
          <a:prstGeom prst="rect">
            <a:avLst/>
          </a:prstGeom>
        </p:spPr>
      </p:pic>
    </p:spTree>
    <p:extLst>
      <p:ext uri="{BB962C8B-B14F-4D97-AF65-F5344CB8AC3E}">
        <p14:creationId xmlns:p14="http://schemas.microsoft.com/office/powerpoint/2010/main" val="397464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8B220-9924-49B7-AAA9-3A8B070A36D9}"/>
              </a:ext>
            </a:extLst>
          </p:cNvPr>
          <p:cNvSpPr>
            <a:spLocks noGrp="1"/>
          </p:cNvSpPr>
          <p:nvPr>
            <p:ph type="title"/>
          </p:nvPr>
        </p:nvSpPr>
        <p:spPr>
          <a:xfrm>
            <a:off x="838200" y="365125"/>
            <a:ext cx="10654792" cy="1325563"/>
          </a:xfrm>
        </p:spPr>
        <p:txBody>
          <a:bodyPr/>
          <a:lstStyle/>
          <a:p>
            <a:r>
              <a:rPr lang="it-IT" b="1" dirty="0"/>
              <a:t>Rigidità e inefficienze del mercato del lavoro (2) </a:t>
            </a:r>
            <a:endParaRPr lang="it-IT" dirty="0"/>
          </a:p>
        </p:txBody>
      </p:sp>
      <p:sp>
        <p:nvSpPr>
          <p:cNvPr id="3" name="Segnaposto numero diapositiva 2">
            <a:extLst>
              <a:ext uri="{FF2B5EF4-FFF2-40B4-BE49-F238E27FC236}">
                <a16:creationId xmlns:a16="http://schemas.microsoft.com/office/drawing/2014/main" id="{85D4283A-5C37-40BA-94C5-5FA094E390EE}"/>
              </a:ext>
            </a:extLst>
          </p:cNvPr>
          <p:cNvSpPr>
            <a:spLocks noGrp="1"/>
          </p:cNvSpPr>
          <p:nvPr>
            <p:ph type="sldNum" sz="quarter" idx="12"/>
          </p:nvPr>
        </p:nvSpPr>
        <p:spPr/>
        <p:txBody>
          <a:bodyPr/>
          <a:lstStyle/>
          <a:p>
            <a:fld id="{B2DA871D-30E6-46BF-8FF6-67035C6FC360}" type="slidenum">
              <a:rPr lang="it-IT" smtClean="0"/>
              <a:t>25</a:t>
            </a:fld>
            <a:endParaRPr lang="it-IT"/>
          </a:p>
        </p:txBody>
      </p:sp>
      <p:pic>
        <p:nvPicPr>
          <p:cNvPr id="4" name="Immagine 3">
            <a:extLst>
              <a:ext uri="{FF2B5EF4-FFF2-40B4-BE49-F238E27FC236}">
                <a16:creationId xmlns:a16="http://schemas.microsoft.com/office/drawing/2014/main" id="{CA496554-630C-403B-BA19-6A73425A3FB3}"/>
              </a:ext>
            </a:extLst>
          </p:cNvPr>
          <p:cNvPicPr>
            <a:picLocks noChangeAspect="1"/>
          </p:cNvPicPr>
          <p:nvPr/>
        </p:nvPicPr>
        <p:blipFill>
          <a:blip r:embed="rId2"/>
          <a:stretch>
            <a:fillRect/>
          </a:stretch>
        </p:blipFill>
        <p:spPr>
          <a:xfrm>
            <a:off x="1446799" y="2845255"/>
            <a:ext cx="8613697" cy="3693721"/>
          </a:xfrm>
          <a:prstGeom prst="rect">
            <a:avLst/>
          </a:prstGeom>
        </p:spPr>
      </p:pic>
      <p:sp>
        <p:nvSpPr>
          <p:cNvPr id="5" name="Rettangolo 4">
            <a:extLst>
              <a:ext uri="{FF2B5EF4-FFF2-40B4-BE49-F238E27FC236}">
                <a16:creationId xmlns:a16="http://schemas.microsoft.com/office/drawing/2014/main" id="{E070884A-49DF-41C4-AF25-D6F5C2211A32}"/>
              </a:ext>
            </a:extLst>
          </p:cNvPr>
          <p:cNvSpPr/>
          <p:nvPr/>
        </p:nvSpPr>
        <p:spPr>
          <a:xfrm>
            <a:off x="898144" y="1720393"/>
            <a:ext cx="9769856" cy="1200329"/>
          </a:xfrm>
          <a:prstGeom prst="rect">
            <a:avLst/>
          </a:prstGeom>
        </p:spPr>
        <p:txBody>
          <a:bodyPr wrap="square">
            <a:spAutoFit/>
          </a:bodyPr>
          <a:lstStyle/>
          <a:p>
            <a:r>
              <a:rPr lang="it-IT" sz="2400" dirty="0">
                <a:latin typeface="Arial" panose="020B0604020202020204" pitchFamily="34" charset="0"/>
              </a:rPr>
              <a:t>Se il salario non è libero di aggiustarsi (per esempio, è più alto di quello di equilibrio – (w/p)</a:t>
            </a:r>
            <a:r>
              <a:rPr lang="it-IT" sz="2400" baseline="-25000" dirty="0">
                <a:latin typeface="Arial" panose="020B0604020202020204" pitchFamily="34" charset="0"/>
              </a:rPr>
              <a:t>2</a:t>
            </a:r>
            <a:r>
              <a:rPr lang="it-IT" sz="2400" dirty="0">
                <a:latin typeface="Arial" panose="020B0604020202020204" pitchFamily="34" charset="0"/>
              </a:rPr>
              <a:t>) non tutto il lavoro viene impiegato: l’offerta è superiore alla domanda </a:t>
            </a:r>
            <a:endParaRPr lang="it-IT" sz="2400" dirty="0"/>
          </a:p>
        </p:txBody>
      </p:sp>
    </p:spTree>
    <p:extLst>
      <p:ext uri="{BB962C8B-B14F-4D97-AF65-F5344CB8AC3E}">
        <p14:creationId xmlns:p14="http://schemas.microsoft.com/office/powerpoint/2010/main" val="3811274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A95FC-EC33-47E5-9F54-D1BAF6E604F3}"/>
              </a:ext>
            </a:extLst>
          </p:cNvPr>
          <p:cNvSpPr>
            <a:spLocks noGrp="1"/>
          </p:cNvSpPr>
          <p:nvPr>
            <p:ph type="title"/>
          </p:nvPr>
        </p:nvSpPr>
        <p:spPr/>
        <p:txBody>
          <a:bodyPr>
            <a:normAutofit/>
          </a:bodyPr>
          <a:lstStyle/>
          <a:p>
            <a:r>
              <a:rPr lang="it-IT" sz="4000" b="1" dirty="0"/>
              <a:t>Le cause principali </a:t>
            </a:r>
          </a:p>
        </p:txBody>
      </p:sp>
      <p:sp>
        <p:nvSpPr>
          <p:cNvPr id="4" name="Segnaposto contenuto 3">
            <a:extLst>
              <a:ext uri="{FF2B5EF4-FFF2-40B4-BE49-F238E27FC236}">
                <a16:creationId xmlns:a16="http://schemas.microsoft.com/office/drawing/2014/main" id="{E09DDF50-C02D-449A-B575-84179DC4D663}"/>
              </a:ext>
            </a:extLst>
          </p:cNvPr>
          <p:cNvSpPr>
            <a:spLocks noGrp="1"/>
          </p:cNvSpPr>
          <p:nvPr>
            <p:ph idx="1"/>
          </p:nvPr>
        </p:nvSpPr>
        <p:spPr/>
        <p:txBody>
          <a:bodyPr>
            <a:normAutofit/>
          </a:bodyPr>
          <a:lstStyle/>
          <a:p>
            <a:r>
              <a:rPr lang="it-IT" dirty="0"/>
              <a:t>Vi è disoccupazione strutturale quando il salario reale corrente è più alto di quello di equilibrio per cui l’offerta di lavoro è superiore alla domanda </a:t>
            </a:r>
          </a:p>
          <a:p>
            <a:r>
              <a:rPr lang="it-IT" dirty="0"/>
              <a:t>Perché le imprese non riducono i salari? Come visto in precedenza</a:t>
            </a:r>
          </a:p>
          <a:p>
            <a:pPr lvl="1"/>
            <a:r>
              <a:rPr lang="it-IT" sz="2800" dirty="0"/>
              <a:t>I salari di efficienza (tratteremo questo argomento nella seconda parte del corso nell’ambito della gestione delle risorse umane)</a:t>
            </a:r>
          </a:p>
          <a:p>
            <a:pPr lvl="1"/>
            <a:r>
              <a:rPr lang="it-IT" sz="2800" b="1" dirty="0"/>
              <a:t>Sindacati e contrattazione collettiva</a:t>
            </a:r>
            <a:r>
              <a:rPr lang="it-IT" sz="2800" dirty="0"/>
              <a:t> </a:t>
            </a:r>
          </a:p>
          <a:p>
            <a:pPr lvl="1"/>
            <a:r>
              <a:rPr lang="it-IT" sz="2800" dirty="0"/>
              <a:t>Leggi sul salario minimo (ancora in discussione, ma accantonata l’idea di una legge dal governo attuale)</a:t>
            </a:r>
          </a:p>
          <a:p>
            <a:endParaRPr lang="it-IT" dirty="0"/>
          </a:p>
        </p:txBody>
      </p:sp>
      <p:sp>
        <p:nvSpPr>
          <p:cNvPr id="3" name="Segnaposto numero diapositiva 2">
            <a:extLst>
              <a:ext uri="{FF2B5EF4-FFF2-40B4-BE49-F238E27FC236}">
                <a16:creationId xmlns:a16="http://schemas.microsoft.com/office/drawing/2014/main" id="{AAC731CA-4B5E-420D-9C3D-F5D6E5BE9A2B}"/>
              </a:ext>
            </a:extLst>
          </p:cNvPr>
          <p:cNvSpPr>
            <a:spLocks noGrp="1"/>
          </p:cNvSpPr>
          <p:nvPr>
            <p:ph type="sldNum" sz="quarter" idx="12"/>
          </p:nvPr>
        </p:nvSpPr>
        <p:spPr/>
        <p:txBody>
          <a:bodyPr/>
          <a:lstStyle/>
          <a:p>
            <a:fld id="{B2DA871D-30E6-46BF-8FF6-67035C6FC360}" type="slidenum">
              <a:rPr lang="it-IT" smtClean="0"/>
              <a:t>26</a:t>
            </a:fld>
            <a:endParaRPr lang="it-IT"/>
          </a:p>
        </p:txBody>
      </p:sp>
    </p:spTree>
    <p:extLst>
      <p:ext uri="{BB962C8B-B14F-4D97-AF65-F5344CB8AC3E}">
        <p14:creationId xmlns:p14="http://schemas.microsoft.com/office/powerpoint/2010/main" val="190121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A95FC-EC33-47E5-9F54-D1BAF6E604F3}"/>
              </a:ext>
            </a:extLst>
          </p:cNvPr>
          <p:cNvSpPr>
            <a:spLocks noGrp="1"/>
          </p:cNvSpPr>
          <p:nvPr>
            <p:ph type="title"/>
          </p:nvPr>
        </p:nvSpPr>
        <p:spPr/>
        <p:txBody>
          <a:bodyPr>
            <a:normAutofit/>
          </a:bodyPr>
          <a:lstStyle/>
          <a:p>
            <a:r>
              <a:rPr lang="it-IT" sz="4000" b="1" dirty="0"/>
              <a:t>Le cause principali </a:t>
            </a:r>
          </a:p>
        </p:txBody>
      </p:sp>
      <p:sp>
        <p:nvSpPr>
          <p:cNvPr id="4" name="Segnaposto contenuto 3">
            <a:extLst>
              <a:ext uri="{FF2B5EF4-FFF2-40B4-BE49-F238E27FC236}">
                <a16:creationId xmlns:a16="http://schemas.microsoft.com/office/drawing/2014/main" id="{E09DDF50-C02D-449A-B575-84179DC4D663}"/>
              </a:ext>
            </a:extLst>
          </p:cNvPr>
          <p:cNvSpPr>
            <a:spLocks noGrp="1"/>
          </p:cNvSpPr>
          <p:nvPr>
            <p:ph idx="1"/>
          </p:nvPr>
        </p:nvSpPr>
        <p:spPr/>
        <p:txBody>
          <a:bodyPr>
            <a:normAutofit/>
          </a:bodyPr>
          <a:lstStyle/>
          <a:p>
            <a:r>
              <a:rPr lang="it-IT" dirty="0"/>
              <a:t>QUINDI, vi è disoccupazione strutturale quando il salario reale corrente è più alto di quello di equilibrio per cui l’offerta di lavoro è superiore alla domanda </a:t>
            </a:r>
          </a:p>
          <a:p>
            <a:r>
              <a:rPr lang="it-IT" dirty="0"/>
              <a:t>Perché le imprese non riducono i salari? Come visto in precedenza</a:t>
            </a:r>
          </a:p>
          <a:p>
            <a:pPr lvl="1"/>
            <a:r>
              <a:rPr lang="it-IT" sz="2800" dirty="0"/>
              <a:t>I salari di efficienza</a:t>
            </a:r>
            <a:r>
              <a:rPr lang="it-IT" sz="2800" b="1" dirty="0"/>
              <a:t> </a:t>
            </a:r>
            <a:r>
              <a:rPr lang="it-IT" sz="2800" dirty="0"/>
              <a:t>(tratteremo questo argomento nella seconda parte del corso nell’ambito della gestione delle risorse umane)</a:t>
            </a:r>
          </a:p>
          <a:p>
            <a:pPr lvl="1"/>
            <a:r>
              <a:rPr lang="it-IT" sz="2800" b="1" dirty="0"/>
              <a:t>Sindacati e contrattazione collettiva</a:t>
            </a:r>
            <a:r>
              <a:rPr lang="it-IT" sz="2800" dirty="0"/>
              <a:t> </a:t>
            </a:r>
          </a:p>
          <a:p>
            <a:pPr lvl="1"/>
            <a:r>
              <a:rPr lang="it-IT" sz="2800" dirty="0"/>
              <a:t>Leggi sul salario minimo </a:t>
            </a:r>
          </a:p>
          <a:p>
            <a:endParaRPr lang="it-IT" dirty="0"/>
          </a:p>
        </p:txBody>
      </p:sp>
      <p:sp>
        <p:nvSpPr>
          <p:cNvPr id="3" name="Segnaposto numero diapositiva 2">
            <a:extLst>
              <a:ext uri="{FF2B5EF4-FFF2-40B4-BE49-F238E27FC236}">
                <a16:creationId xmlns:a16="http://schemas.microsoft.com/office/drawing/2014/main" id="{AAC731CA-4B5E-420D-9C3D-F5D6E5BE9A2B}"/>
              </a:ext>
            </a:extLst>
          </p:cNvPr>
          <p:cNvSpPr>
            <a:spLocks noGrp="1"/>
          </p:cNvSpPr>
          <p:nvPr>
            <p:ph type="sldNum" sz="quarter" idx="12"/>
          </p:nvPr>
        </p:nvSpPr>
        <p:spPr/>
        <p:txBody>
          <a:bodyPr/>
          <a:lstStyle/>
          <a:p>
            <a:fld id="{B2DA871D-30E6-46BF-8FF6-67035C6FC360}" type="slidenum">
              <a:rPr lang="it-IT" smtClean="0"/>
              <a:t>27</a:t>
            </a:fld>
            <a:endParaRPr lang="it-IT"/>
          </a:p>
        </p:txBody>
      </p:sp>
    </p:spTree>
    <p:extLst>
      <p:ext uri="{BB962C8B-B14F-4D97-AF65-F5344CB8AC3E}">
        <p14:creationId xmlns:p14="http://schemas.microsoft.com/office/powerpoint/2010/main" val="235288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Sindacati</a:t>
            </a:r>
            <a:r>
              <a:rPr lang="en-US" dirty="0"/>
              <a:t> e </a:t>
            </a:r>
            <a:r>
              <a:rPr lang="en-US" dirty="0" err="1"/>
              <a:t>contrattazione</a:t>
            </a:r>
            <a:r>
              <a:rPr lang="en-US" dirty="0"/>
              <a:t> </a:t>
            </a:r>
            <a:r>
              <a:rPr lang="en-US" dirty="0" err="1"/>
              <a:t>collettiva</a:t>
            </a:r>
            <a:endParaRPr lang="en-US" dirty="0"/>
          </a:p>
        </p:txBody>
      </p:sp>
      <p:sp>
        <p:nvSpPr>
          <p:cNvPr id="3" name="Segnaposto contenuto 2"/>
          <p:cNvSpPr>
            <a:spLocks noGrp="1"/>
          </p:cNvSpPr>
          <p:nvPr>
            <p:ph idx="1"/>
          </p:nvPr>
        </p:nvSpPr>
        <p:spPr/>
        <p:txBody>
          <a:bodyPr>
            <a:normAutofit fontScale="77500" lnSpcReduction="20000"/>
          </a:bodyPr>
          <a:lstStyle/>
          <a:p>
            <a:r>
              <a:rPr lang="it-IT" b="1" dirty="0">
                <a:solidFill>
                  <a:srgbClr val="FF0000"/>
                </a:solidFill>
              </a:rPr>
              <a:t>Sindacati e contrattazione collettiva</a:t>
            </a:r>
            <a:r>
              <a:rPr lang="it-IT" dirty="0">
                <a:solidFill>
                  <a:srgbClr val="FF0000"/>
                </a:solidFill>
              </a:rPr>
              <a:t> </a:t>
            </a:r>
            <a:r>
              <a:rPr lang="it-IT" dirty="0"/>
              <a:t>aumentano il potere contrattuale dei lavoratori</a:t>
            </a:r>
          </a:p>
          <a:p>
            <a:r>
              <a:rPr lang="it-IT" dirty="0"/>
              <a:t>I sindacati sono delle organizzazioni ad </a:t>
            </a:r>
            <a:r>
              <a:rPr lang="it-IT" u="sng" dirty="0"/>
              <a:t>adesione volontaria </a:t>
            </a:r>
            <a:r>
              <a:rPr lang="it-IT" dirty="0"/>
              <a:t>che rappresentano i lavoratori delle varie categorie produttive. Storicamente il loro scopo principale era quello di </a:t>
            </a:r>
            <a:r>
              <a:rPr lang="it-IT" b="1" dirty="0"/>
              <a:t>fornire una copertura assicurativa in caso di </a:t>
            </a:r>
            <a:r>
              <a:rPr lang="it-IT" b="1" dirty="0">
                <a:solidFill>
                  <a:srgbClr val="FF0000"/>
                </a:solidFill>
              </a:rPr>
              <a:t>disoccupazione</a:t>
            </a:r>
            <a:r>
              <a:rPr lang="it-IT" dirty="0"/>
              <a:t>, </a:t>
            </a:r>
            <a:r>
              <a:rPr lang="it-IT" b="1" dirty="0"/>
              <a:t>morte e talvolta anche vecchiaia</a:t>
            </a:r>
            <a:r>
              <a:rPr lang="it-IT" dirty="0"/>
              <a:t>. In seguito sono diventati gradualmente delle organizzazioni nazionali che rappresentano tutti i lavoratori.</a:t>
            </a:r>
          </a:p>
          <a:p>
            <a:r>
              <a:rPr lang="it-IT" dirty="0"/>
              <a:t>Si distinguono due ruoli del sindacato. </a:t>
            </a:r>
          </a:p>
          <a:p>
            <a:pPr lvl="1"/>
            <a:r>
              <a:rPr lang="it-IT" dirty="0"/>
              <a:t>Il primo è quello di </a:t>
            </a:r>
            <a:r>
              <a:rPr lang="it-IT" b="1" dirty="0"/>
              <a:t>«monopolista» </a:t>
            </a:r>
            <a:r>
              <a:rPr lang="it-IT" dirty="0"/>
              <a:t>dell’offerta di lavoro sindacalizzato. Il sindacato è teso a </a:t>
            </a:r>
            <a:r>
              <a:rPr lang="it-IT" dirty="0">
                <a:solidFill>
                  <a:srgbClr val="FF0000"/>
                </a:solidFill>
              </a:rPr>
              <a:t>massimizzare il reddito da lavoro dei propri iscritti</a:t>
            </a:r>
            <a:r>
              <a:rPr lang="it-IT" dirty="0"/>
              <a:t>. </a:t>
            </a:r>
          </a:p>
          <a:p>
            <a:pPr lvl="1"/>
            <a:r>
              <a:rPr lang="it-IT" dirty="0"/>
              <a:t>Il secondo volto è quello di </a:t>
            </a:r>
            <a:r>
              <a:rPr lang="it-IT" b="1" dirty="0"/>
              <a:t>parte negoziale </a:t>
            </a:r>
            <a:r>
              <a:rPr lang="it-IT" dirty="0"/>
              <a:t>che – in </a:t>
            </a:r>
            <a:r>
              <a:rPr lang="it-IT" dirty="0">
                <a:solidFill>
                  <a:srgbClr val="FF0000"/>
                </a:solidFill>
              </a:rPr>
              <a:t>presenza di imperfezioni informative</a:t>
            </a:r>
            <a:r>
              <a:rPr lang="it-IT" dirty="0"/>
              <a:t> – dà voce alle preferenze dei lavoratori e definisce le procedure per la contrattazione collettiva.</a:t>
            </a:r>
          </a:p>
          <a:p>
            <a:r>
              <a:rPr lang="it-IT" dirty="0"/>
              <a:t>La distinzione tra i due volti del sindacato è rilevante soprattutto perché nel </a:t>
            </a:r>
            <a:r>
              <a:rPr lang="it-IT" u="sng" dirty="0"/>
              <a:t>primo caso </a:t>
            </a:r>
            <a:r>
              <a:rPr lang="it-IT" dirty="0"/>
              <a:t>l’obiettivo risulta </a:t>
            </a:r>
            <a:r>
              <a:rPr lang="it-IT" b="1" dirty="0"/>
              <a:t>incompatibile con il perseguimento dell’efficienza economica</a:t>
            </a:r>
            <a:r>
              <a:rPr lang="it-IT" dirty="0"/>
              <a:t>, mentre nel </a:t>
            </a:r>
            <a:r>
              <a:rPr lang="it-IT" u="sng" dirty="0"/>
              <a:t>secondo caso </a:t>
            </a:r>
            <a:r>
              <a:rPr lang="it-IT" dirty="0"/>
              <a:t>l’efficienza non viene diminuita dalla presenza del sindacato (le imperfezioni informative rendono impossibile raggiungere il </a:t>
            </a:r>
            <a:r>
              <a:rPr lang="it-IT" i="1" dirty="0"/>
              <a:t>first best</a:t>
            </a:r>
            <a:r>
              <a:rPr lang="it-IT" dirty="0"/>
              <a:t> ma almeno </a:t>
            </a:r>
            <a:r>
              <a:rPr lang="it-IT" b="1" dirty="0"/>
              <a:t>si raggiunge il </a:t>
            </a:r>
            <a:r>
              <a:rPr lang="it-IT" b="1" i="1" dirty="0" err="1"/>
              <a:t>second</a:t>
            </a:r>
            <a:r>
              <a:rPr lang="it-IT" b="1" i="1" dirty="0"/>
              <a:t> best</a:t>
            </a:r>
            <a:r>
              <a:rPr lang="it-IT" dirty="0"/>
              <a:t>).</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28</a:t>
            </a:fld>
            <a:endParaRPr lang="it-IT"/>
          </a:p>
        </p:txBody>
      </p:sp>
    </p:spTree>
    <p:extLst>
      <p:ext uri="{BB962C8B-B14F-4D97-AF65-F5344CB8AC3E}">
        <p14:creationId xmlns:p14="http://schemas.microsoft.com/office/powerpoint/2010/main" val="109462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misuriamo il potere contrattuale?</a:t>
            </a:r>
            <a:endParaRPr lang="en-US" dirty="0"/>
          </a:p>
        </p:txBody>
      </p:sp>
      <p:sp>
        <p:nvSpPr>
          <p:cNvPr id="3" name="Segnaposto contenuto 2"/>
          <p:cNvSpPr>
            <a:spLocks noGrp="1"/>
          </p:cNvSpPr>
          <p:nvPr>
            <p:ph idx="1"/>
          </p:nvPr>
        </p:nvSpPr>
        <p:spPr/>
        <p:txBody>
          <a:bodyPr>
            <a:normAutofit lnSpcReduction="10000"/>
          </a:bodyPr>
          <a:lstStyle/>
          <a:p>
            <a:r>
              <a:rPr lang="it-IT" dirty="0"/>
              <a:t>Un indicatore molto utilizzato è quello della </a:t>
            </a:r>
            <a:r>
              <a:rPr lang="it-IT" b="1" dirty="0"/>
              <a:t>densità sindacale</a:t>
            </a:r>
            <a:r>
              <a:rPr lang="it-IT" dirty="0"/>
              <a:t> (o tasso di sindacalizzazione) che riporta </a:t>
            </a:r>
            <a:r>
              <a:rPr lang="it-IT" dirty="0">
                <a:solidFill>
                  <a:srgbClr val="FF0000"/>
                </a:solidFill>
              </a:rPr>
              <a:t>la quota percentuale di iscritti sull’occupazione totale</a:t>
            </a:r>
            <a:r>
              <a:rPr lang="it-IT" dirty="0"/>
              <a:t> (gli iscritti possono essere sia lavoratori attivi sia pensionati). </a:t>
            </a:r>
          </a:p>
          <a:p>
            <a:r>
              <a:rPr lang="it-IT" dirty="0"/>
              <a:t>Alternativamente, viene considerato il </a:t>
            </a:r>
            <a:r>
              <a:rPr lang="it-IT" b="1" dirty="0"/>
              <a:t>tasso di copertura sindacale </a:t>
            </a:r>
            <a:r>
              <a:rPr lang="it-IT" dirty="0"/>
              <a:t>che indica </a:t>
            </a:r>
            <a:r>
              <a:rPr lang="it-IT" dirty="0">
                <a:solidFill>
                  <a:srgbClr val="FF0000"/>
                </a:solidFill>
              </a:rPr>
              <a:t>la quota di lavoratori interessati da qualche forma di accordo collettivo</a:t>
            </a:r>
            <a:r>
              <a:rPr lang="it-IT" dirty="0"/>
              <a:t> siglato tra uno o più datori di lavoro e le organizzazioni sindacali in rappresentanza dei lavoratori.</a:t>
            </a:r>
            <a:endParaRPr lang="en-US" dirty="0"/>
          </a:p>
          <a:p>
            <a:r>
              <a:rPr lang="it-IT" dirty="0"/>
              <a:t>Quali sono i dati che si possono usare per misurare l’effetto della presenza del sindacato sul livello salariale contrattato e conseguentemente sull’occupazione?</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29</a:t>
            </a:fld>
            <a:endParaRPr lang="it-IT"/>
          </a:p>
        </p:txBody>
      </p:sp>
    </p:spTree>
    <p:extLst>
      <p:ext uri="{BB962C8B-B14F-4D97-AF65-F5344CB8AC3E}">
        <p14:creationId xmlns:p14="http://schemas.microsoft.com/office/powerpoint/2010/main" val="161118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a:t>Abbandono</a:t>
            </a:r>
            <a:r>
              <a:rPr lang="en-US" sz="3200" b="1" dirty="0"/>
              <a:t> di </a:t>
            </a:r>
            <a:r>
              <a:rPr lang="en-US" sz="3200" b="1" dirty="0" err="1"/>
              <a:t>alcune</a:t>
            </a:r>
            <a:r>
              <a:rPr lang="en-US" sz="3200" b="1" dirty="0"/>
              <a:t> </a:t>
            </a:r>
            <a:r>
              <a:rPr lang="en-US" sz="3200" b="1" dirty="0" err="1"/>
              <a:t>assunzioni</a:t>
            </a:r>
            <a:r>
              <a:rPr lang="en-US" sz="3200" b="1" dirty="0"/>
              <a:t> del </a:t>
            </a:r>
            <a:r>
              <a:rPr lang="en-US" sz="3200" b="1" dirty="0" err="1"/>
              <a:t>modello</a:t>
            </a:r>
            <a:r>
              <a:rPr lang="en-US" sz="3200" b="1" dirty="0"/>
              <a:t> fin qui </a:t>
            </a:r>
            <a:r>
              <a:rPr lang="en-US" sz="3200" b="1" dirty="0" err="1"/>
              <a:t>usato</a:t>
            </a:r>
            <a:endParaRPr lang="en-US" sz="3200" b="1" dirty="0"/>
          </a:p>
        </p:txBody>
      </p:sp>
      <p:sp>
        <p:nvSpPr>
          <p:cNvPr id="3" name="Content Placeholder 2"/>
          <p:cNvSpPr>
            <a:spLocks noGrp="1"/>
          </p:cNvSpPr>
          <p:nvPr>
            <p:ph idx="1"/>
          </p:nvPr>
        </p:nvSpPr>
        <p:spPr/>
        <p:txBody>
          <a:bodyPr>
            <a:normAutofit fontScale="85000" lnSpcReduction="20000"/>
          </a:bodyPr>
          <a:lstStyle/>
          <a:p>
            <a:r>
              <a:rPr lang="it-IT" dirty="0"/>
              <a:t>La teoria economica ha individuato diverse classi di impedimenti al raggiungimento di un equilibrio efficiente, vediamo le due principali:</a:t>
            </a:r>
          </a:p>
          <a:p>
            <a:pPr marL="914400" lvl="1" indent="-457200">
              <a:buFont typeface="+mj-lt"/>
              <a:buAutoNum type="arabicPeriod"/>
            </a:pPr>
            <a:r>
              <a:rPr lang="it-IT" dirty="0">
                <a:solidFill>
                  <a:srgbClr val="FF0000"/>
                </a:solidFill>
              </a:rPr>
              <a:t>imperfezioni nell’informazione </a:t>
            </a:r>
            <a:r>
              <a:rPr lang="it-IT" dirty="0"/>
              <a:t>di cui dispongono gli individui; </a:t>
            </a:r>
          </a:p>
          <a:p>
            <a:pPr marL="914400" lvl="1" indent="-457200">
              <a:buFont typeface="+mj-lt"/>
              <a:buAutoNum type="arabicPeriod"/>
            </a:pPr>
            <a:r>
              <a:rPr lang="it-IT" dirty="0"/>
              <a:t>ostacoli che derivano da </a:t>
            </a:r>
            <a:r>
              <a:rPr lang="it-IT" dirty="0">
                <a:solidFill>
                  <a:srgbClr val="FF0000"/>
                </a:solidFill>
              </a:rPr>
              <a:t>aspetti istituzionali del mercato del lavoro</a:t>
            </a:r>
            <a:r>
              <a:rPr lang="it-IT" dirty="0"/>
              <a:t>.</a:t>
            </a:r>
          </a:p>
          <a:p>
            <a:r>
              <a:rPr lang="it-IT" dirty="0"/>
              <a:t>Vediamo il primo caso:</a:t>
            </a:r>
          </a:p>
          <a:p>
            <a:r>
              <a:rPr lang="it-IT" dirty="0"/>
              <a:t>Il datore di lavoro ha difficoltà ad osservare l’impegno profuso dal lavoratore nello svolgere i suoi compiti. Esiste, in altri termini, un’</a:t>
            </a:r>
            <a:r>
              <a:rPr lang="it-IT" b="1" dirty="0"/>
              <a:t>asimmetria informativa </a:t>
            </a:r>
            <a:r>
              <a:rPr lang="it-IT" dirty="0"/>
              <a:t>che il modello perfettamente concorrenziale non contempla.</a:t>
            </a:r>
          </a:p>
          <a:p>
            <a:r>
              <a:rPr lang="it-IT" dirty="0"/>
              <a:t>Questo induce l’impresa a offrire una retribuzione più elevata di quella che emergerebbe in un equilibrio concorrenziale. In questo modo il lavoratore ha un </a:t>
            </a:r>
            <a:r>
              <a:rPr lang="it-IT" dirty="0">
                <a:solidFill>
                  <a:srgbClr val="FF0000"/>
                </a:solidFill>
              </a:rPr>
              <a:t>incentivo a impegnarsi </a:t>
            </a:r>
            <a:r>
              <a:rPr lang="it-IT" dirty="0"/>
              <a:t>poiché, non facendolo, verrebbe licenziato e poiché la retribuzione è superiore a quella dell’equilibrio concorrenziale, lo stato di non occupazione sarebbe strettamente peggiore di quello di occupazione (</a:t>
            </a:r>
            <a:r>
              <a:rPr lang="it-IT" i="1" dirty="0"/>
              <a:t>modello dei salari efficienti</a:t>
            </a:r>
            <a:r>
              <a:rPr lang="it-IT" dirty="0"/>
              <a:t>).</a:t>
            </a:r>
          </a:p>
          <a:p>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3</a:t>
            </a:fld>
            <a:endParaRPr lang="it-IT"/>
          </a:p>
        </p:txBody>
      </p:sp>
    </p:spTree>
    <p:extLst>
      <p:ext uri="{BB962C8B-B14F-4D97-AF65-F5344CB8AC3E}">
        <p14:creationId xmlns:p14="http://schemas.microsoft.com/office/powerpoint/2010/main" val="409385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Tassi di sindacalizzazione – Paesi OCSE</a:t>
            </a:r>
            <a:endParaRPr lang="en-US" dirty="0"/>
          </a:p>
        </p:txBody>
      </p:sp>
      <p:pic>
        <p:nvPicPr>
          <p:cNvPr id="1026" name="Picture 2" descr=" Tassi di sindacalizzazione, paesi OC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88" y="1543165"/>
            <a:ext cx="6245225" cy="5109730"/>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a:off x="594441" y="5318760"/>
            <a:ext cx="329310" cy="173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a destra 7"/>
          <p:cNvSpPr/>
          <p:nvPr/>
        </p:nvSpPr>
        <p:spPr>
          <a:xfrm>
            <a:off x="565924" y="6079744"/>
            <a:ext cx="329310" cy="1737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p:cNvSpPr>
            <a:spLocks noGrp="1"/>
          </p:cNvSpPr>
          <p:nvPr>
            <p:ph type="sldNum" sz="quarter" idx="12"/>
          </p:nvPr>
        </p:nvSpPr>
        <p:spPr/>
        <p:txBody>
          <a:bodyPr/>
          <a:lstStyle/>
          <a:p>
            <a:fld id="{B2DA871D-30E6-46BF-8FF6-67035C6FC360}" type="slidenum">
              <a:rPr lang="it-IT" smtClean="0"/>
              <a:t>30</a:t>
            </a:fld>
            <a:endParaRPr lang="it-IT"/>
          </a:p>
        </p:txBody>
      </p:sp>
      <p:sp>
        <p:nvSpPr>
          <p:cNvPr id="3" name="Rettangolo 2">
            <a:extLst>
              <a:ext uri="{FF2B5EF4-FFF2-40B4-BE49-F238E27FC236}">
                <a16:creationId xmlns:a16="http://schemas.microsoft.com/office/drawing/2014/main" id="{5E32D900-3754-4EDE-AB84-5BA4AB743BB4}"/>
              </a:ext>
            </a:extLst>
          </p:cNvPr>
          <p:cNvSpPr/>
          <p:nvPr/>
        </p:nvSpPr>
        <p:spPr>
          <a:xfrm>
            <a:off x="7589705" y="6302368"/>
            <a:ext cx="4424416"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it-IT" sz="1400" dirty="0"/>
              <a:t>Fonte: </a:t>
            </a:r>
            <a:r>
              <a:rPr lang="it-IT" sz="1400" dirty="0">
                <a:hlinkClick r:id="rId3"/>
              </a:rPr>
              <a:t>http://uva-aias.net/en/ictwss</a:t>
            </a:r>
            <a:endParaRPr lang="it-IT" sz="1400" dirty="0"/>
          </a:p>
          <a:p>
            <a:r>
              <a:rPr lang="it-IT" sz="1400" dirty="0">
                <a:hlinkClick r:id="rId4"/>
              </a:rPr>
              <a:t>https://www.oecd.org/employment/ictwss-database.htm</a:t>
            </a:r>
            <a:r>
              <a:rPr lang="it-IT" sz="1400" dirty="0"/>
              <a:t>  </a:t>
            </a:r>
          </a:p>
        </p:txBody>
      </p:sp>
      <p:sp>
        <p:nvSpPr>
          <p:cNvPr id="7" name="CasellaDiTesto 6">
            <a:extLst>
              <a:ext uri="{FF2B5EF4-FFF2-40B4-BE49-F238E27FC236}">
                <a16:creationId xmlns:a16="http://schemas.microsoft.com/office/drawing/2014/main" id="{07BF5725-B6DA-4395-A071-824D19940BC6}"/>
              </a:ext>
            </a:extLst>
          </p:cNvPr>
          <p:cNvSpPr txBox="1"/>
          <p:nvPr/>
        </p:nvSpPr>
        <p:spPr>
          <a:xfrm>
            <a:off x="8435454" y="1998790"/>
            <a:ext cx="309349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400" dirty="0" err="1"/>
              <a:t>Jelle</a:t>
            </a:r>
            <a:r>
              <a:rPr lang="it-IT" sz="2400" dirty="0"/>
              <a:t> </a:t>
            </a:r>
            <a:r>
              <a:rPr lang="it-IT" sz="2400" dirty="0" err="1"/>
              <a:t>Visser</a:t>
            </a:r>
            <a:r>
              <a:rPr lang="it-IT" sz="2400" dirty="0"/>
              <a:t> nei primi anni ‘90 è stato l’economista olandese che ha concretizzato la possibilità di costruire questi indicatori</a:t>
            </a:r>
          </a:p>
        </p:txBody>
      </p:sp>
      <p:graphicFrame>
        <p:nvGraphicFramePr>
          <p:cNvPr id="9" name="Tabella 8">
            <a:extLst>
              <a:ext uri="{FF2B5EF4-FFF2-40B4-BE49-F238E27FC236}">
                <a16:creationId xmlns:a16="http://schemas.microsoft.com/office/drawing/2014/main" id="{49311FA2-1C69-4DE2-A68E-370CA3A2098D}"/>
              </a:ext>
            </a:extLst>
          </p:cNvPr>
          <p:cNvGraphicFramePr>
            <a:graphicFrameLocks noGrp="1"/>
          </p:cNvGraphicFramePr>
          <p:nvPr>
            <p:extLst/>
          </p:nvPr>
        </p:nvGraphicFramePr>
        <p:xfrm>
          <a:off x="7189729" y="1548130"/>
          <a:ext cx="1261110" cy="4705350"/>
        </p:xfrm>
        <a:graphic>
          <a:graphicData uri="http://schemas.openxmlformats.org/drawingml/2006/table">
            <a:tbl>
              <a:tblPr>
                <a:tableStyleId>{16D9F66E-5EB9-4882-86FB-DCBF35E3C3E4}</a:tableStyleId>
              </a:tblPr>
              <a:tblGrid>
                <a:gridCol w="630555">
                  <a:extLst>
                    <a:ext uri="{9D8B030D-6E8A-4147-A177-3AD203B41FA5}">
                      <a16:colId xmlns:a16="http://schemas.microsoft.com/office/drawing/2014/main" val="296809367"/>
                    </a:ext>
                  </a:extLst>
                </a:gridCol>
                <a:gridCol w="630555">
                  <a:extLst>
                    <a:ext uri="{9D8B030D-6E8A-4147-A177-3AD203B41FA5}">
                      <a16:colId xmlns:a16="http://schemas.microsoft.com/office/drawing/2014/main" val="1916221836"/>
                    </a:ext>
                  </a:extLst>
                </a:gridCol>
              </a:tblGrid>
              <a:tr h="216000">
                <a:tc>
                  <a:txBody>
                    <a:bodyPr/>
                    <a:lstStyle/>
                    <a:p>
                      <a:pPr algn="r" fontAlgn="b"/>
                      <a:r>
                        <a:rPr lang="it-IT" sz="1600" u="none" strike="noStrike" dirty="0">
                          <a:effectLst/>
                        </a:rPr>
                        <a:t>2019</a:t>
                      </a:r>
                      <a:endParaRPr lang="it-IT" sz="1600" b="0" i="0" u="none" strike="noStrike" dirty="0">
                        <a:solidFill>
                          <a:srgbClr val="000000"/>
                        </a:solidFill>
                        <a:effectLst/>
                        <a:latin typeface="Arial" panose="020B0604020202020204" pitchFamily="34" charset="0"/>
                      </a:endParaRPr>
                    </a:p>
                  </a:txBody>
                  <a:tcPr marL="3810" marR="3810" marT="3810" marB="0" anchor="b"/>
                </a:tc>
                <a:tc>
                  <a:txBody>
                    <a:bodyPr/>
                    <a:lstStyle/>
                    <a:p>
                      <a:pPr algn="r" fontAlgn="b"/>
                      <a:r>
                        <a:rPr lang="it-IT" sz="1600" u="none" strike="noStrike" dirty="0">
                          <a:effectLst/>
                        </a:rPr>
                        <a:t>∆</a:t>
                      </a:r>
                      <a:endParaRPr lang="it-IT" sz="1600" b="0" i="0" u="none" strike="noStrike" dirty="0">
                        <a:solidFill>
                          <a:srgbClr val="000000"/>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3399207755"/>
                  </a:ext>
                </a:extLst>
              </a:tr>
              <a:tr h="216000">
                <a:tc>
                  <a:txBody>
                    <a:bodyPr/>
                    <a:lstStyle/>
                    <a:p>
                      <a:pPr algn="ctr" fontAlgn="ctr"/>
                      <a:r>
                        <a:rPr lang="it-IT" sz="1600" u="none" strike="noStrike" dirty="0">
                          <a:effectLst/>
                        </a:rPr>
                        <a:t>13.7</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595024793"/>
                  </a:ext>
                </a:extLst>
              </a:tr>
              <a:tr h="216000">
                <a:tc>
                  <a:txBody>
                    <a:bodyPr/>
                    <a:lstStyle/>
                    <a:p>
                      <a:pPr algn="ctr" fontAlgn="ctr"/>
                      <a:r>
                        <a:rPr lang="it-IT" sz="1600" u="none" strike="noStrike" dirty="0">
                          <a:effectLst/>
                        </a:rPr>
                        <a:t>26.3</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1301534686"/>
                  </a:ext>
                </a:extLst>
              </a:tr>
              <a:tr h="216000">
                <a:tc>
                  <a:txBody>
                    <a:bodyPr/>
                    <a:lstStyle/>
                    <a:p>
                      <a:pPr algn="ctr" fontAlgn="ctr"/>
                      <a:r>
                        <a:rPr lang="it-IT" sz="1600" u="none" strike="noStrike" dirty="0">
                          <a:effectLst/>
                        </a:rPr>
                        <a:t>49.1</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62713645"/>
                  </a:ext>
                </a:extLst>
              </a:tr>
              <a:tr h="216000">
                <a:tc>
                  <a:txBody>
                    <a:bodyPr/>
                    <a:lstStyle/>
                    <a:p>
                      <a:pPr algn="ctr" fontAlgn="ctr"/>
                      <a:r>
                        <a:rPr lang="it-IT" sz="1600" u="none" strike="noStrike" dirty="0">
                          <a:effectLst/>
                        </a:rPr>
                        <a:t>27.2</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u="none" strike="noStrike" dirty="0">
                          <a:effectLst/>
                        </a:rPr>
                        <a:t>=</a:t>
                      </a:r>
                      <a:endParaRPr lang="it-IT" sz="1600" b="0" i="0" u="none" strike="noStrike" dirty="0">
                        <a:solidFill>
                          <a:srgbClr val="000000"/>
                        </a:solidFill>
                        <a:effectLst/>
                        <a:latin typeface="Times-Roman"/>
                      </a:endParaRPr>
                    </a:p>
                  </a:txBody>
                  <a:tcPr marL="3810" marR="3810" marT="3810" marB="0" anchor="ctr"/>
                </a:tc>
                <a:extLst>
                  <a:ext uri="{0D108BD9-81ED-4DB2-BD59-A6C34878D82A}">
                    <a16:rowId xmlns:a16="http://schemas.microsoft.com/office/drawing/2014/main" val="496760321"/>
                  </a:ext>
                </a:extLst>
              </a:tr>
              <a:tr h="216000">
                <a:tc>
                  <a:txBody>
                    <a:bodyPr/>
                    <a:lstStyle/>
                    <a:p>
                      <a:pPr algn="ctr" fontAlgn="ctr"/>
                      <a:r>
                        <a:rPr lang="it-IT" sz="1600" u="none" strike="noStrike" dirty="0">
                          <a:effectLst/>
                        </a:rPr>
                        <a:t>67</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u="none" strike="noStrike" dirty="0">
                          <a:effectLst/>
                        </a:rPr>
                        <a:t>=</a:t>
                      </a:r>
                      <a:endParaRPr lang="it-IT" sz="1600" b="0" i="0" u="none" strike="noStrike" dirty="0">
                        <a:solidFill>
                          <a:srgbClr val="000000"/>
                        </a:solidFill>
                        <a:effectLst/>
                        <a:latin typeface="Times-Roman"/>
                      </a:endParaRPr>
                    </a:p>
                  </a:txBody>
                  <a:tcPr marL="3810" marR="3810" marT="3810" marB="0" anchor="ctr"/>
                </a:tc>
                <a:extLst>
                  <a:ext uri="{0D108BD9-81ED-4DB2-BD59-A6C34878D82A}">
                    <a16:rowId xmlns:a16="http://schemas.microsoft.com/office/drawing/2014/main" val="1133204151"/>
                  </a:ext>
                </a:extLst>
              </a:tr>
              <a:tr h="216000">
                <a:tc>
                  <a:txBody>
                    <a:bodyPr/>
                    <a:lstStyle/>
                    <a:p>
                      <a:pPr algn="ctr" fontAlgn="ctr"/>
                      <a:r>
                        <a:rPr lang="it-IT" sz="1600" u="none" strike="noStrike" dirty="0">
                          <a:effectLst/>
                          <a:highlight>
                            <a:srgbClr val="FFFF00"/>
                          </a:highlight>
                        </a:rPr>
                        <a:t>58.8</a:t>
                      </a:r>
                      <a:endParaRPr lang="it-IT" sz="1600" b="0" i="0" u="none" strike="noStrike" dirty="0">
                        <a:solidFill>
                          <a:srgbClr val="000000"/>
                        </a:solidFill>
                        <a:effectLst/>
                        <a:highlight>
                          <a:srgbClr val="FFFF00"/>
                        </a:highligh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3603510298"/>
                  </a:ext>
                </a:extLst>
              </a:tr>
              <a:tr h="216000">
                <a:tc>
                  <a:txBody>
                    <a:bodyPr/>
                    <a:lstStyle/>
                    <a:p>
                      <a:pPr algn="ctr" fontAlgn="ctr"/>
                      <a:r>
                        <a:rPr lang="it-IT" sz="1600" u="none" strike="noStrike" dirty="0">
                          <a:effectLst/>
                        </a:rPr>
                        <a:t>10.8</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u="none" strike="noStrike" dirty="0">
                          <a:effectLst/>
                        </a:rPr>
                        <a:t>+</a:t>
                      </a:r>
                      <a:endParaRPr lang="it-IT" sz="1600" b="0" i="0" u="none" strike="noStrike" dirty="0">
                        <a:solidFill>
                          <a:srgbClr val="000000"/>
                        </a:solidFill>
                        <a:effectLst/>
                        <a:latin typeface="Times-Roman"/>
                      </a:endParaRPr>
                    </a:p>
                  </a:txBody>
                  <a:tcPr marL="3810" marR="3810" marT="3810" marB="0" anchor="ctr"/>
                </a:tc>
                <a:extLst>
                  <a:ext uri="{0D108BD9-81ED-4DB2-BD59-A6C34878D82A}">
                    <a16:rowId xmlns:a16="http://schemas.microsoft.com/office/drawing/2014/main" val="3792536610"/>
                  </a:ext>
                </a:extLst>
              </a:tr>
              <a:tr h="216000">
                <a:tc>
                  <a:txBody>
                    <a:bodyPr/>
                    <a:lstStyle/>
                    <a:p>
                      <a:pPr algn="ctr" fontAlgn="ctr"/>
                      <a:r>
                        <a:rPr lang="it-IT" sz="1600" u="none" strike="noStrike" dirty="0">
                          <a:effectLst/>
                        </a:rPr>
                        <a:t>16.3</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879668819"/>
                  </a:ext>
                </a:extLst>
              </a:tr>
              <a:tr h="216000">
                <a:tc>
                  <a:txBody>
                    <a:bodyPr/>
                    <a:lstStyle/>
                    <a:p>
                      <a:pPr algn="ctr" fontAlgn="ctr"/>
                      <a:r>
                        <a:rPr lang="it-IT" sz="1600" u="none" strike="noStrike" dirty="0">
                          <a:effectLst/>
                        </a:rPr>
                        <a:t>25.1</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628212713"/>
                  </a:ext>
                </a:extLst>
              </a:tr>
              <a:tr h="216000">
                <a:tc>
                  <a:txBody>
                    <a:bodyPr/>
                    <a:lstStyle/>
                    <a:p>
                      <a:pPr algn="ctr" fontAlgn="ctr"/>
                      <a:r>
                        <a:rPr lang="it-IT" sz="1600" u="none" strike="noStrike" dirty="0">
                          <a:effectLst/>
                        </a:rPr>
                        <a:t>32.5</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435492910"/>
                  </a:ext>
                </a:extLst>
              </a:tr>
              <a:tr h="216000">
                <a:tc>
                  <a:txBody>
                    <a:bodyPr/>
                    <a:lstStyle/>
                    <a:p>
                      <a:pPr algn="ctr" fontAlgn="ctr"/>
                      <a:r>
                        <a:rPr lang="it-IT" sz="1600" u="none" strike="noStrike" dirty="0">
                          <a:effectLst/>
                        </a:rPr>
                        <a:t>16.8</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4212097874"/>
                  </a:ext>
                </a:extLst>
              </a:tr>
              <a:tr h="216000">
                <a:tc>
                  <a:txBody>
                    <a:bodyPr/>
                    <a:lstStyle/>
                    <a:p>
                      <a:pPr algn="ctr" fontAlgn="ctr"/>
                      <a:r>
                        <a:rPr lang="it-IT" sz="1600" u="none" strike="noStrike" dirty="0">
                          <a:effectLst/>
                          <a:highlight>
                            <a:srgbClr val="FFFF00"/>
                          </a:highlight>
                        </a:rPr>
                        <a:t>50.4</a:t>
                      </a:r>
                      <a:endParaRPr lang="it-IT" sz="1600" b="0" i="0" u="none" strike="noStrike" dirty="0">
                        <a:solidFill>
                          <a:srgbClr val="000000"/>
                        </a:solidFill>
                        <a:effectLst/>
                        <a:highlight>
                          <a:srgbClr val="FFFF00"/>
                        </a:highligh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2458673166"/>
                  </a:ext>
                </a:extLst>
              </a:tr>
              <a:tr h="216000">
                <a:tc>
                  <a:txBody>
                    <a:bodyPr/>
                    <a:lstStyle/>
                    <a:p>
                      <a:pPr algn="ctr" fontAlgn="ctr"/>
                      <a:r>
                        <a:rPr lang="it-IT" sz="1600" u="none" strike="noStrike" dirty="0">
                          <a:effectLst/>
                        </a:rPr>
                        <a:t>15.4</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3733720971"/>
                  </a:ext>
                </a:extLst>
              </a:tr>
              <a:tr h="216000">
                <a:tc>
                  <a:txBody>
                    <a:bodyPr/>
                    <a:lstStyle/>
                    <a:p>
                      <a:pPr algn="ctr" fontAlgn="ctr"/>
                      <a:r>
                        <a:rPr lang="it-IT" sz="1600" u="none" strike="noStrike" dirty="0">
                          <a:effectLst/>
                        </a:rPr>
                        <a:t>12.5</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2863534683"/>
                  </a:ext>
                </a:extLst>
              </a:tr>
              <a:tr h="216000">
                <a:tc>
                  <a:txBody>
                    <a:bodyPr/>
                    <a:lstStyle/>
                    <a:p>
                      <a:pPr algn="ctr" fontAlgn="ctr"/>
                      <a:r>
                        <a:rPr lang="it-IT" sz="1600" b="1" u="none" strike="noStrike" dirty="0">
                          <a:effectLst/>
                          <a:highlight>
                            <a:srgbClr val="FFFF00"/>
                          </a:highlight>
                        </a:rPr>
                        <a:t>65.2</a:t>
                      </a:r>
                      <a:endParaRPr lang="it-IT" sz="1600" b="1" i="0" u="none" strike="noStrike" dirty="0">
                        <a:solidFill>
                          <a:srgbClr val="000000"/>
                        </a:solidFill>
                        <a:effectLst/>
                        <a:highlight>
                          <a:srgbClr val="FFFF00"/>
                        </a:highligh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2059735665"/>
                  </a:ext>
                </a:extLst>
              </a:tr>
              <a:tr h="216000">
                <a:tc>
                  <a:txBody>
                    <a:bodyPr/>
                    <a:lstStyle/>
                    <a:p>
                      <a:pPr algn="ctr" fontAlgn="ctr"/>
                      <a:r>
                        <a:rPr lang="it-IT" sz="1600" u="none" strike="noStrike" dirty="0">
                          <a:effectLst/>
                        </a:rPr>
                        <a:t>14.4</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1168320762"/>
                  </a:ext>
                </a:extLst>
              </a:tr>
              <a:tr h="216000">
                <a:tc>
                  <a:txBody>
                    <a:bodyPr/>
                    <a:lstStyle/>
                    <a:p>
                      <a:pPr algn="ctr" fontAlgn="ctr"/>
                      <a:r>
                        <a:rPr lang="it-IT" sz="1600" u="none" strike="noStrike" dirty="0">
                          <a:effectLst/>
                        </a:rPr>
                        <a:t>23.5</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863869253"/>
                  </a:ext>
                </a:extLst>
              </a:tr>
              <a:tr h="216000">
                <a:tc>
                  <a:txBody>
                    <a:bodyPr/>
                    <a:lstStyle/>
                    <a:p>
                      <a:pPr algn="ctr" fontAlgn="ctr"/>
                      <a:r>
                        <a:rPr lang="it-IT" sz="1600" u="none" strike="noStrike" dirty="0">
                          <a:effectLst/>
                        </a:rPr>
                        <a:t>10.3</a:t>
                      </a:r>
                      <a:endParaRPr lang="it-IT" sz="1600" b="0" i="0" u="none" strike="noStrike" dirty="0">
                        <a:solidFill>
                          <a:srgbClr val="000000"/>
                        </a:solidFill>
                        <a:effectLst/>
                        <a:latin typeface="Times-Roman"/>
                      </a:endParaRPr>
                    </a:p>
                  </a:txBody>
                  <a:tcPr marL="3810" marR="3810" marT="3810" marB="0" anchor="ctr"/>
                </a:tc>
                <a:tc>
                  <a:txBody>
                    <a:bodyPr/>
                    <a:lstStyle/>
                    <a:p>
                      <a:pPr algn="ctr" fontAlgn="ctr"/>
                      <a:r>
                        <a:rPr lang="it-IT" sz="1600" b="1" u="none" strike="noStrike" dirty="0">
                          <a:solidFill>
                            <a:srgbClr val="FF0000"/>
                          </a:solidFill>
                          <a:effectLst/>
                        </a:rPr>
                        <a:t>-</a:t>
                      </a:r>
                      <a:endParaRPr lang="it-IT" sz="1600" b="1" i="0" u="none" strike="noStrike" dirty="0">
                        <a:solidFill>
                          <a:srgbClr val="FF0000"/>
                        </a:solidFill>
                        <a:effectLst/>
                        <a:latin typeface="Times-Roman"/>
                      </a:endParaRPr>
                    </a:p>
                  </a:txBody>
                  <a:tcPr marL="3810" marR="3810" marT="3810" marB="0" anchor="ctr"/>
                </a:tc>
                <a:extLst>
                  <a:ext uri="{0D108BD9-81ED-4DB2-BD59-A6C34878D82A}">
                    <a16:rowId xmlns:a16="http://schemas.microsoft.com/office/drawing/2014/main" val="71663043"/>
                  </a:ext>
                </a:extLst>
              </a:tr>
            </a:tbl>
          </a:graphicData>
        </a:graphic>
      </p:graphicFrame>
      <p:sp>
        <p:nvSpPr>
          <p:cNvPr id="5" name="Rettangolo 4"/>
          <p:cNvSpPr/>
          <p:nvPr/>
        </p:nvSpPr>
        <p:spPr>
          <a:xfrm>
            <a:off x="996025" y="4039203"/>
            <a:ext cx="7424017" cy="265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a destra 10">
            <a:extLst>
              <a:ext uri="{FF2B5EF4-FFF2-40B4-BE49-F238E27FC236}">
                <a16:creationId xmlns:a16="http://schemas.microsoft.com/office/drawing/2014/main" id="{0FA299D5-71CF-40B5-89F5-86435596777E}"/>
              </a:ext>
            </a:extLst>
          </p:cNvPr>
          <p:cNvSpPr/>
          <p:nvPr/>
        </p:nvSpPr>
        <p:spPr>
          <a:xfrm>
            <a:off x="565924" y="3621095"/>
            <a:ext cx="329310" cy="173736"/>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2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Spiegazione tabella che segue</a:t>
            </a:r>
            <a:endParaRPr lang="en-US" dirty="0"/>
          </a:p>
        </p:txBody>
      </p:sp>
      <p:sp>
        <p:nvSpPr>
          <p:cNvPr id="4" name="Segnaposto contenuto 3"/>
          <p:cNvSpPr>
            <a:spLocks noGrp="1"/>
          </p:cNvSpPr>
          <p:nvPr>
            <p:ph idx="1"/>
          </p:nvPr>
        </p:nvSpPr>
        <p:spPr/>
        <p:txBody>
          <a:bodyPr>
            <a:normAutofit fontScale="77500" lnSpcReduction="20000"/>
          </a:bodyPr>
          <a:lstStyle/>
          <a:p>
            <a:r>
              <a:rPr lang="it-IT" dirty="0"/>
              <a:t>Il </a:t>
            </a:r>
            <a:r>
              <a:rPr lang="it-IT" dirty="0">
                <a:solidFill>
                  <a:srgbClr val="FF0000"/>
                </a:solidFill>
              </a:rPr>
              <a:t>tasso di copertura </a:t>
            </a:r>
            <a:r>
              <a:rPr lang="it-IT" dirty="0"/>
              <a:t>(</a:t>
            </a:r>
            <a:r>
              <a:rPr lang="it-IT" i="1" dirty="0" err="1"/>
              <a:t>coverage</a:t>
            </a:r>
            <a:r>
              <a:rPr lang="it-IT" dirty="0"/>
              <a:t> in inglese) è indicato nella prima colonna della tabella, la </a:t>
            </a:r>
            <a:r>
              <a:rPr lang="it-IT" dirty="0">
                <a:solidFill>
                  <a:srgbClr val="FF0000"/>
                </a:solidFill>
              </a:rPr>
              <a:t>densità sindacale </a:t>
            </a:r>
            <a:r>
              <a:rPr lang="it-IT" dirty="0"/>
              <a:t>(misurata nell’anno più recente) nella seconda colonna. Come si può facilmente notare, le differenze tra i due indicatori sono in alcuni casi macroscopiche a dimostrazione dell’importanza del contesto istituzionale e dei vincoli legali che regolano l’azione sindacale nei diversi paesi. </a:t>
            </a:r>
            <a:r>
              <a:rPr lang="it-IT" u="sng" dirty="0"/>
              <a:t>La differenza percentuale tra tasso di sindacalizzazione e tasso di copertura</a:t>
            </a:r>
            <a:r>
              <a:rPr lang="it-IT" dirty="0"/>
              <a:t> è chiamata </a:t>
            </a:r>
            <a:r>
              <a:rPr lang="it-IT" i="1" dirty="0" err="1">
                <a:solidFill>
                  <a:srgbClr val="FF0000"/>
                </a:solidFill>
              </a:rPr>
              <a:t>excess</a:t>
            </a:r>
            <a:r>
              <a:rPr lang="it-IT" i="1" dirty="0">
                <a:solidFill>
                  <a:srgbClr val="FF0000"/>
                </a:solidFill>
              </a:rPr>
              <a:t> </a:t>
            </a:r>
            <a:r>
              <a:rPr lang="it-IT" i="1" dirty="0" err="1">
                <a:solidFill>
                  <a:srgbClr val="FF0000"/>
                </a:solidFill>
              </a:rPr>
              <a:t>coverage</a:t>
            </a:r>
            <a:r>
              <a:rPr lang="it-IT" i="1" dirty="0"/>
              <a:t> </a:t>
            </a:r>
            <a:r>
              <a:rPr lang="it-IT" dirty="0"/>
              <a:t>e identifica la percentuale di lavoratori non iscritti ad alcuna organizzazione sindacale ma al cui rapporto di lavoro si applica un contratto collettivo (terza colonna della </a:t>
            </a:r>
            <a:r>
              <a:rPr lang="it-IT" dirty="0" err="1"/>
              <a:t>tab</a:t>
            </a:r>
            <a:r>
              <a:rPr lang="it-IT" dirty="0"/>
              <a:t>.).</a:t>
            </a:r>
          </a:p>
          <a:p>
            <a:r>
              <a:rPr lang="it-IT" dirty="0"/>
              <a:t>La colonna 4 della tabella indica il </a:t>
            </a:r>
            <a:r>
              <a:rPr lang="it-IT" b="1" dirty="0"/>
              <a:t>grado di centralizzazione</a:t>
            </a:r>
            <a:r>
              <a:rPr lang="it-IT" dirty="0"/>
              <a:t> della contrattazione collettiva in linea con la classificazione a cinque livelli prevista dall’OCSE, dove 1 indica il livello di impresa (cioè vi è una prevalenza dei contratti aziendali) e 5 indica il livello nazionale (vi è una prevalenza dei contratti nazionali), 3, come nel caso dell’Italia indica una prevalenza della contrattazione settoriale o industriale.</a:t>
            </a:r>
          </a:p>
          <a:p>
            <a:r>
              <a:rPr lang="it-IT" dirty="0"/>
              <a:t>La colonna 5 della tabella riporta anche il </a:t>
            </a:r>
            <a:r>
              <a:rPr lang="it-IT" dirty="0">
                <a:solidFill>
                  <a:srgbClr val="FF0000"/>
                </a:solidFill>
              </a:rPr>
              <a:t>grado di coordinamento </a:t>
            </a:r>
            <a:r>
              <a:rPr lang="it-IT" dirty="0"/>
              <a:t>dell’OCSE da 1 (meno coordinamento) a 5 (più coordinamento).</a:t>
            </a:r>
            <a:endParaRPr lang="en-US" dirty="0"/>
          </a:p>
        </p:txBody>
      </p:sp>
      <p:sp>
        <p:nvSpPr>
          <p:cNvPr id="2" name="Segnaposto numero diapositiva 1"/>
          <p:cNvSpPr>
            <a:spLocks noGrp="1"/>
          </p:cNvSpPr>
          <p:nvPr>
            <p:ph type="sldNum" sz="quarter" idx="12"/>
          </p:nvPr>
        </p:nvSpPr>
        <p:spPr/>
        <p:txBody>
          <a:bodyPr/>
          <a:lstStyle/>
          <a:p>
            <a:fld id="{B2DA871D-30E6-46BF-8FF6-67035C6FC360}" type="slidenum">
              <a:rPr lang="it-IT" smtClean="0"/>
              <a:t>31</a:t>
            </a:fld>
            <a:endParaRPr lang="it-IT"/>
          </a:p>
        </p:txBody>
      </p:sp>
    </p:spTree>
    <p:extLst>
      <p:ext uri="{BB962C8B-B14F-4D97-AF65-F5344CB8AC3E}">
        <p14:creationId xmlns:p14="http://schemas.microsoft.com/office/powerpoint/2010/main" val="174804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Tassi di Iscrizione, copertura contrattuale ed eccesso di copertura (2013)</a:t>
            </a:r>
            <a:endParaRPr lang="en-US" dirty="0"/>
          </a:p>
        </p:txBody>
      </p:sp>
      <p:pic>
        <p:nvPicPr>
          <p:cNvPr id="2050" name="Picture 2" descr=" Iscrizione, copertura ed eccesso di copertu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25" y="1492047"/>
            <a:ext cx="6046853" cy="5167312"/>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a destra 2"/>
          <p:cNvSpPr/>
          <p:nvPr/>
        </p:nvSpPr>
        <p:spPr>
          <a:xfrm>
            <a:off x="861504" y="2507028"/>
            <a:ext cx="356616" cy="155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a destra 5"/>
          <p:cNvSpPr/>
          <p:nvPr/>
        </p:nvSpPr>
        <p:spPr>
          <a:xfrm>
            <a:off x="838200" y="2976135"/>
            <a:ext cx="356616" cy="155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p:cNvSpPr>
            <a:spLocks noGrp="1"/>
          </p:cNvSpPr>
          <p:nvPr>
            <p:ph type="sldNum" sz="quarter" idx="12"/>
          </p:nvPr>
        </p:nvSpPr>
        <p:spPr/>
        <p:txBody>
          <a:bodyPr/>
          <a:lstStyle/>
          <a:p>
            <a:fld id="{B2DA871D-30E6-46BF-8FF6-67035C6FC360}" type="slidenum">
              <a:rPr lang="it-IT" smtClean="0"/>
              <a:t>32</a:t>
            </a:fld>
            <a:endParaRPr lang="it-IT"/>
          </a:p>
        </p:txBody>
      </p:sp>
      <p:sp>
        <p:nvSpPr>
          <p:cNvPr id="9" name="Rettangolo 8">
            <a:extLst>
              <a:ext uri="{FF2B5EF4-FFF2-40B4-BE49-F238E27FC236}">
                <a16:creationId xmlns:a16="http://schemas.microsoft.com/office/drawing/2014/main" id="{6C29D65D-FA1A-4F8E-A412-03F663DE6E76}"/>
              </a:ext>
            </a:extLst>
          </p:cNvPr>
          <p:cNvSpPr/>
          <p:nvPr/>
        </p:nvSpPr>
        <p:spPr>
          <a:xfrm>
            <a:off x="9505950" y="5483463"/>
            <a:ext cx="235077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it-IT" sz="1400" dirty="0"/>
              <a:t>Fonte: </a:t>
            </a:r>
            <a:r>
              <a:rPr lang="it-IT" sz="1400" dirty="0">
                <a:hlinkClick r:id="rId3"/>
              </a:rPr>
              <a:t>http://uva-aias.net/en/ictwss</a:t>
            </a:r>
            <a:r>
              <a:rPr lang="it-IT" sz="1400" dirty="0"/>
              <a:t> e</a:t>
            </a:r>
          </a:p>
          <a:p>
            <a:r>
              <a:rPr lang="it-IT" sz="1400" dirty="0">
                <a:hlinkClick r:id="rId4"/>
              </a:rPr>
              <a:t>https://www.oecd.org/employment/ictwss-database.htm</a:t>
            </a:r>
            <a:r>
              <a:rPr lang="it-IT" sz="1400" dirty="0"/>
              <a:t>  </a:t>
            </a:r>
          </a:p>
        </p:txBody>
      </p:sp>
      <p:graphicFrame>
        <p:nvGraphicFramePr>
          <p:cNvPr id="7" name="Tabella 6">
            <a:extLst>
              <a:ext uri="{FF2B5EF4-FFF2-40B4-BE49-F238E27FC236}">
                <a16:creationId xmlns:a16="http://schemas.microsoft.com/office/drawing/2014/main" id="{697ABCAD-E5B0-49C6-AE3D-215ED2079994}"/>
              </a:ext>
            </a:extLst>
          </p:cNvPr>
          <p:cNvGraphicFramePr>
            <a:graphicFrameLocks noGrp="1"/>
          </p:cNvGraphicFramePr>
          <p:nvPr>
            <p:extLst>
              <p:ext uri="{D42A27DB-BD31-4B8C-83A1-F6EECF244321}">
                <p14:modId xmlns:p14="http://schemas.microsoft.com/office/powerpoint/2010/main" val="1482535537"/>
              </p:ext>
            </p:extLst>
          </p:nvPr>
        </p:nvGraphicFramePr>
        <p:xfrm>
          <a:off x="7344146" y="1118354"/>
          <a:ext cx="1946910" cy="5478888"/>
        </p:xfrm>
        <a:graphic>
          <a:graphicData uri="http://schemas.openxmlformats.org/drawingml/2006/table">
            <a:tbl>
              <a:tblPr>
                <a:tableStyleId>{16D9F66E-5EB9-4882-86FB-DCBF35E3C3E4}</a:tableStyleId>
              </a:tblPr>
              <a:tblGrid>
                <a:gridCol w="973455">
                  <a:extLst>
                    <a:ext uri="{9D8B030D-6E8A-4147-A177-3AD203B41FA5}">
                      <a16:colId xmlns:a16="http://schemas.microsoft.com/office/drawing/2014/main" val="916996310"/>
                    </a:ext>
                  </a:extLst>
                </a:gridCol>
                <a:gridCol w="973455">
                  <a:extLst>
                    <a:ext uri="{9D8B030D-6E8A-4147-A177-3AD203B41FA5}">
                      <a16:colId xmlns:a16="http://schemas.microsoft.com/office/drawing/2014/main" val="3154741416"/>
                    </a:ext>
                  </a:extLst>
                </a:gridCol>
              </a:tblGrid>
              <a:tr h="1038657">
                <a:tc>
                  <a:txBody>
                    <a:bodyPr/>
                    <a:lstStyle/>
                    <a:p>
                      <a:pPr algn="l" fontAlgn="b"/>
                      <a:r>
                        <a:rPr lang="it-IT" sz="1600" u="none" strike="noStrike" dirty="0">
                          <a:effectLst/>
                        </a:rPr>
                        <a:t>Lavoratori coperti da accordi collettivi (</a:t>
                      </a:r>
                      <a:r>
                        <a:rPr lang="it-IT" sz="1600" u="none" strike="noStrike" dirty="0" err="1">
                          <a:effectLst/>
                        </a:rPr>
                        <a:t>agg</a:t>
                      </a:r>
                      <a:r>
                        <a:rPr lang="it-IT" sz="1600" u="none" strike="noStrike" dirty="0">
                          <a:effectLst/>
                        </a:rPr>
                        <a:t>.)</a:t>
                      </a:r>
                      <a:endParaRPr lang="it-IT" sz="1600" b="0" i="0" u="none" strike="noStrike" dirty="0">
                        <a:solidFill>
                          <a:srgbClr val="000000"/>
                        </a:solidFill>
                        <a:effectLst/>
                        <a:latin typeface="Arial" panose="020B0604020202020204" pitchFamily="34" charset="0"/>
                      </a:endParaRPr>
                    </a:p>
                  </a:txBody>
                  <a:tcPr marL="3181" marR="3181" marT="3181" marB="0" anchor="b"/>
                </a:tc>
                <a:tc>
                  <a:txBody>
                    <a:bodyPr/>
                    <a:lstStyle/>
                    <a:p>
                      <a:pPr algn="l" fontAlgn="b"/>
                      <a:r>
                        <a:rPr lang="it-IT" sz="1600" b="0" i="0" u="none" strike="noStrike" dirty="0">
                          <a:solidFill>
                            <a:srgbClr val="000000"/>
                          </a:solidFill>
                          <a:effectLst/>
                          <a:latin typeface="Arial" panose="020B0604020202020204" pitchFamily="34" charset="0"/>
                        </a:rPr>
                        <a:t>Variazioni</a:t>
                      </a:r>
                    </a:p>
                  </a:txBody>
                  <a:tcPr marL="3181" marR="3181" marT="3181" marB="0" anchor="b"/>
                </a:tc>
                <a:extLst>
                  <a:ext uri="{0D108BD9-81ED-4DB2-BD59-A6C34878D82A}">
                    <a16:rowId xmlns:a16="http://schemas.microsoft.com/office/drawing/2014/main" val="144379496"/>
                  </a:ext>
                </a:extLst>
              </a:tr>
              <a:tr h="2149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u="none" strike="noStrike" dirty="0">
                          <a:effectLst/>
                        </a:rPr>
                        <a:t>98.0</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2052462694"/>
                  </a:ext>
                </a:extLst>
              </a:tr>
              <a:tr h="2149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u="none" strike="noStrike" dirty="0">
                          <a:effectLst/>
                        </a:rPr>
                        <a:t>61.2</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1609419398"/>
                  </a:ext>
                </a:extLst>
              </a:tr>
              <a:tr h="214928">
                <a:tc>
                  <a:txBody>
                    <a:bodyPr/>
                    <a:lstStyle/>
                    <a:p>
                      <a:pPr algn="ctr" fontAlgn="ctr"/>
                      <a:r>
                        <a:rPr lang="it-IT" sz="1600" u="none" strike="noStrike" dirty="0">
                          <a:effectLst/>
                        </a:rPr>
                        <a:t>96.0</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4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910425534"/>
                  </a:ext>
                </a:extLst>
              </a:tr>
              <a:tr h="214928">
                <a:tc>
                  <a:txBody>
                    <a:bodyPr/>
                    <a:lstStyle/>
                    <a:p>
                      <a:pPr algn="ctr" fontAlgn="ctr"/>
                      <a:r>
                        <a:rPr lang="it-IT" sz="1600" u="none" strike="noStrike" dirty="0">
                          <a:effectLst/>
                        </a:rPr>
                        <a:t>31.3</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4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474605153"/>
                  </a:ext>
                </a:extLst>
              </a:tr>
              <a:tr h="214928">
                <a:tc>
                  <a:txBody>
                    <a:bodyPr/>
                    <a:lstStyle/>
                    <a:p>
                      <a:pPr algn="ctr" fontAlgn="b"/>
                      <a:r>
                        <a:rPr lang="it-IT" sz="1600" u="none" strike="noStrike" dirty="0">
                          <a:effectLst/>
                        </a:rPr>
                        <a:t>82.0</a:t>
                      </a:r>
                      <a:endParaRPr lang="it-IT" sz="1600" b="0" i="0" u="none" strike="noStrike" dirty="0">
                        <a:solidFill>
                          <a:srgbClr val="000000"/>
                        </a:solidFill>
                        <a:effectLst/>
                        <a:latin typeface="Calibri" panose="020F0502020204030204" pitchFamily="34" charset="0"/>
                      </a:endParaRPr>
                    </a:p>
                  </a:txBody>
                  <a:tcPr marL="3181" marR="3181" marT="3181" marB="0" anchor="b"/>
                </a:tc>
                <a:tc>
                  <a:txBody>
                    <a:bodyPr/>
                    <a:lstStyle/>
                    <a:p>
                      <a:pPr algn="ctr" fontAlgn="b"/>
                      <a:r>
                        <a:rPr lang="it-IT" sz="1400" b="1" i="0" u="none" strike="noStrike" dirty="0">
                          <a:solidFill>
                            <a:srgbClr val="FF0000"/>
                          </a:solidFill>
                          <a:effectLst/>
                          <a:latin typeface="Calibri" panose="020F0502020204030204" pitchFamily="34" charset="0"/>
                        </a:rPr>
                        <a:t>-</a:t>
                      </a:r>
                    </a:p>
                  </a:txBody>
                  <a:tcPr marL="3181" marR="3181" marT="3181" marB="0" anchor="b"/>
                </a:tc>
                <a:extLst>
                  <a:ext uri="{0D108BD9-81ED-4DB2-BD59-A6C34878D82A}">
                    <a16:rowId xmlns:a16="http://schemas.microsoft.com/office/drawing/2014/main" val="2176790756"/>
                  </a:ext>
                </a:extLst>
              </a:tr>
              <a:tr h="214928">
                <a:tc>
                  <a:txBody>
                    <a:bodyPr/>
                    <a:lstStyle/>
                    <a:p>
                      <a:pPr algn="ctr" fontAlgn="b"/>
                      <a:r>
                        <a:rPr lang="it-IT" sz="1600" u="none" strike="noStrike" dirty="0">
                          <a:effectLst/>
                        </a:rPr>
                        <a:t>88.8</a:t>
                      </a:r>
                      <a:endParaRPr lang="it-IT" sz="1600" b="0" i="0" u="none" strike="noStrike" dirty="0">
                        <a:solidFill>
                          <a:srgbClr val="000000"/>
                        </a:solidFill>
                        <a:effectLst/>
                        <a:latin typeface="Calibri" panose="020F0502020204030204" pitchFamily="34" charset="0"/>
                      </a:endParaRPr>
                    </a:p>
                  </a:txBody>
                  <a:tcPr marL="3181" marR="3181" marT="3181" marB="0" anchor="b"/>
                </a:tc>
                <a:tc>
                  <a:txBody>
                    <a:bodyPr/>
                    <a:lstStyle/>
                    <a:p>
                      <a:pPr algn="ctr" fontAlgn="b"/>
                      <a:r>
                        <a:rPr lang="it-IT" sz="1400" b="0" i="0" u="none" strike="noStrike" dirty="0">
                          <a:solidFill>
                            <a:srgbClr val="000000"/>
                          </a:solidFill>
                          <a:effectLst/>
                          <a:latin typeface="Calibri" panose="020F0502020204030204" pitchFamily="34" charset="0"/>
                        </a:rPr>
                        <a:t>=</a:t>
                      </a:r>
                    </a:p>
                  </a:txBody>
                  <a:tcPr marL="3181" marR="3181" marT="3181" marB="0" anchor="b"/>
                </a:tc>
                <a:extLst>
                  <a:ext uri="{0D108BD9-81ED-4DB2-BD59-A6C34878D82A}">
                    <a16:rowId xmlns:a16="http://schemas.microsoft.com/office/drawing/2014/main" val="2633529515"/>
                  </a:ext>
                </a:extLst>
              </a:tr>
              <a:tr h="214928">
                <a:tc>
                  <a:txBody>
                    <a:bodyPr/>
                    <a:lstStyle/>
                    <a:p>
                      <a:pPr algn="ctr" fontAlgn="b"/>
                      <a:r>
                        <a:rPr lang="it-IT" sz="1600" u="none" strike="noStrike" dirty="0">
                          <a:effectLst/>
                        </a:rPr>
                        <a:t>98.0</a:t>
                      </a:r>
                      <a:endParaRPr lang="it-IT" sz="1600" b="0" i="0" u="none" strike="noStrike" dirty="0">
                        <a:solidFill>
                          <a:srgbClr val="000000"/>
                        </a:solidFill>
                        <a:effectLst/>
                        <a:latin typeface="Calibri" panose="020F0502020204030204" pitchFamily="34" charset="0"/>
                      </a:endParaRPr>
                    </a:p>
                  </a:txBody>
                  <a:tcPr marL="3181" marR="3181" marT="3181" marB="0" anchor="b"/>
                </a:tc>
                <a:tc>
                  <a:txBody>
                    <a:bodyPr/>
                    <a:lstStyle/>
                    <a:p>
                      <a:pPr algn="ctr" fontAlgn="b"/>
                      <a:r>
                        <a:rPr lang="it-IT" sz="1400" b="0" i="0" u="none" strike="noStrike" dirty="0">
                          <a:solidFill>
                            <a:srgbClr val="000000"/>
                          </a:solidFill>
                          <a:effectLst/>
                          <a:latin typeface="Calibri" panose="020F0502020204030204" pitchFamily="34" charset="0"/>
                        </a:rPr>
                        <a:t>+</a:t>
                      </a:r>
                    </a:p>
                  </a:txBody>
                  <a:tcPr marL="3181" marR="3181" marT="3181" marB="0" anchor="b"/>
                </a:tc>
                <a:extLst>
                  <a:ext uri="{0D108BD9-81ED-4DB2-BD59-A6C34878D82A}">
                    <a16:rowId xmlns:a16="http://schemas.microsoft.com/office/drawing/2014/main" val="606185389"/>
                  </a:ext>
                </a:extLst>
              </a:tr>
              <a:tr h="214928">
                <a:tc>
                  <a:txBody>
                    <a:bodyPr/>
                    <a:lstStyle/>
                    <a:p>
                      <a:pPr algn="ctr" fontAlgn="b"/>
                      <a:r>
                        <a:rPr lang="it-IT" sz="1400" u="none" strike="noStrike" dirty="0">
                          <a:effectLst/>
                        </a:rPr>
                        <a:t>54.0</a:t>
                      </a:r>
                      <a:endParaRPr lang="it-IT" sz="1400" b="0" i="0" u="none" strike="noStrike" dirty="0">
                        <a:solidFill>
                          <a:srgbClr val="000000"/>
                        </a:solidFill>
                        <a:effectLst/>
                        <a:latin typeface="Calibri" panose="020F0502020204030204" pitchFamily="34" charset="0"/>
                      </a:endParaRPr>
                    </a:p>
                  </a:txBody>
                  <a:tcPr marL="3181" marR="3181" marT="3181" marB="0" anchor="b"/>
                </a:tc>
                <a:tc>
                  <a:txBody>
                    <a:bodyPr/>
                    <a:lstStyle/>
                    <a:p>
                      <a:pPr algn="ctr" fontAlgn="b"/>
                      <a:r>
                        <a:rPr lang="it-IT" sz="1400" b="1" i="0" u="none" strike="noStrike" dirty="0">
                          <a:solidFill>
                            <a:srgbClr val="FF0000"/>
                          </a:solidFill>
                          <a:effectLst/>
                          <a:latin typeface="Calibri" panose="020F0502020204030204" pitchFamily="34" charset="0"/>
                        </a:rPr>
                        <a:t>-</a:t>
                      </a:r>
                    </a:p>
                  </a:txBody>
                  <a:tcPr marL="3181" marR="3181" marT="3181" marB="0" anchor="b"/>
                </a:tc>
                <a:extLst>
                  <a:ext uri="{0D108BD9-81ED-4DB2-BD59-A6C34878D82A}">
                    <a16:rowId xmlns:a16="http://schemas.microsoft.com/office/drawing/2014/main" val="2009231670"/>
                  </a:ext>
                </a:extLst>
              </a:tr>
              <a:tr h="214928">
                <a:tc>
                  <a:txBody>
                    <a:bodyPr/>
                    <a:lstStyle/>
                    <a:p>
                      <a:pPr algn="ctr" fontAlgn="ctr"/>
                      <a:r>
                        <a:rPr lang="it-IT" sz="1400" u="none" strike="noStrike" dirty="0">
                          <a:effectLst/>
                        </a:rPr>
                        <a:t>100.0</a:t>
                      </a:r>
                      <a:endParaRPr lang="it-IT" sz="14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4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3935305867"/>
                  </a:ext>
                </a:extLst>
              </a:tr>
              <a:tr h="2448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600" u="none" strike="noStrike" dirty="0">
                          <a:effectLst/>
                        </a:rPr>
                        <a:t>75.6</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94696623"/>
                  </a:ext>
                </a:extLst>
              </a:tr>
              <a:tr h="244881">
                <a:tc>
                  <a:txBody>
                    <a:bodyPr/>
                    <a:lstStyle/>
                    <a:p>
                      <a:pPr algn="ctr" fontAlgn="b"/>
                      <a:r>
                        <a:rPr lang="it-IT" sz="1600" u="none" strike="noStrike" dirty="0">
                          <a:effectLst/>
                        </a:rPr>
                        <a:t>69.0</a:t>
                      </a:r>
                      <a:endParaRPr lang="it-IT" sz="1600" b="0" i="0" u="none" strike="noStrike" dirty="0">
                        <a:solidFill>
                          <a:srgbClr val="000000"/>
                        </a:solidFill>
                        <a:effectLst/>
                        <a:latin typeface="Calibri" panose="020F0502020204030204" pitchFamily="34" charset="0"/>
                      </a:endParaRPr>
                    </a:p>
                  </a:txBody>
                  <a:tcPr marL="3181" marR="3181" marT="3181" marB="0" anchor="b"/>
                </a:tc>
                <a:tc>
                  <a:txBody>
                    <a:bodyPr/>
                    <a:lstStyle/>
                    <a:p>
                      <a:pPr algn="ctr" fontAlgn="b"/>
                      <a:r>
                        <a:rPr lang="it-IT" sz="1600" b="1" i="0" u="none" strike="noStrike" dirty="0">
                          <a:solidFill>
                            <a:srgbClr val="FF0000"/>
                          </a:solidFill>
                          <a:effectLst/>
                          <a:latin typeface="Calibri" panose="020F0502020204030204" pitchFamily="34" charset="0"/>
                        </a:rPr>
                        <a:t>-</a:t>
                      </a:r>
                    </a:p>
                  </a:txBody>
                  <a:tcPr marL="3181" marR="3181" marT="3181" marB="0" anchor="b"/>
                </a:tc>
                <a:extLst>
                  <a:ext uri="{0D108BD9-81ED-4DB2-BD59-A6C34878D82A}">
                    <a16:rowId xmlns:a16="http://schemas.microsoft.com/office/drawing/2014/main" val="271813480"/>
                  </a:ext>
                </a:extLst>
              </a:tr>
              <a:tr h="244881">
                <a:tc>
                  <a:txBody>
                    <a:bodyPr/>
                    <a:lstStyle/>
                    <a:p>
                      <a:pPr algn="ctr" fontAlgn="ctr"/>
                      <a:r>
                        <a:rPr lang="it-IT" sz="1600" b="0" i="0" u="none" strike="noStrike" dirty="0">
                          <a:solidFill>
                            <a:srgbClr val="000000"/>
                          </a:solidFill>
                          <a:effectLst/>
                          <a:latin typeface="Calibri" panose="020F0502020204030204" pitchFamily="34" charset="0"/>
                        </a:rPr>
                        <a:t>73.6</a:t>
                      </a: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2817362955"/>
                  </a:ext>
                </a:extLst>
              </a:tr>
              <a:tr h="244881">
                <a:tc>
                  <a:txBody>
                    <a:bodyPr/>
                    <a:lstStyle/>
                    <a:p>
                      <a:pPr algn="ctr" fontAlgn="ctr"/>
                      <a:r>
                        <a:rPr lang="it-IT" sz="1600" u="none" strike="noStrike" dirty="0">
                          <a:effectLst/>
                        </a:rPr>
                        <a:t>80,1</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0" i="0" u="none" strike="noStrike" dirty="0">
                          <a:solidFill>
                            <a:srgbClr val="00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911483388"/>
                  </a:ext>
                </a:extLst>
              </a:tr>
              <a:tr h="244881">
                <a:tc>
                  <a:txBody>
                    <a:bodyPr/>
                    <a:lstStyle/>
                    <a:p>
                      <a:pPr algn="ctr" fontAlgn="ctr"/>
                      <a:r>
                        <a:rPr lang="it-IT" sz="1600" u="none" strike="noStrike" dirty="0">
                          <a:effectLst/>
                        </a:rPr>
                        <a:t>87,7</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46881950"/>
                  </a:ext>
                </a:extLst>
              </a:tr>
              <a:tr h="244881">
                <a:tc>
                  <a:txBody>
                    <a:bodyPr/>
                    <a:lstStyle/>
                    <a:p>
                      <a:pPr algn="ctr" fontAlgn="ctr"/>
                      <a:r>
                        <a:rPr lang="it-IT" sz="1600" u="none" strike="noStrike" dirty="0">
                          <a:effectLst/>
                        </a:rPr>
                        <a:t>45.0</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3943697081"/>
                  </a:ext>
                </a:extLst>
              </a:tr>
              <a:tr h="244881">
                <a:tc>
                  <a:txBody>
                    <a:bodyPr/>
                    <a:lstStyle/>
                    <a:p>
                      <a:pPr algn="ctr" fontAlgn="ctr"/>
                      <a:r>
                        <a:rPr lang="it-IT" sz="1600" u="none" strike="noStrike" dirty="0">
                          <a:effectLst/>
                        </a:rPr>
                        <a:t>26.9</a:t>
                      </a:r>
                    </a:p>
                    <a:p>
                      <a:pPr algn="ctr" fontAlgn="ctr">
                        <a:lnSpc>
                          <a:spcPts val="600"/>
                        </a:lnSpc>
                      </a:pP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1075013493"/>
                  </a:ext>
                </a:extLst>
              </a:tr>
              <a:tr h="244881">
                <a:tc>
                  <a:txBody>
                    <a:bodyPr/>
                    <a:lstStyle/>
                    <a:p>
                      <a:pPr algn="ctr" fontAlgn="ctr"/>
                      <a:r>
                        <a:rPr lang="it-IT" sz="1600" u="none" strike="noStrike" dirty="0">
                          <a:effectLst/>
                        </a:rPr>
                        <a:t>12.1</a:t>
                      </a:r>
                      <a:endParaRPr lang="it-IT" sz="1600" b="0" i="0" u="none" strike="noStrike" dirty="0">
                        <a:solidFill>
                          <a:srgbClr val="000000"/>
                        </a:solidFill>
                        <a:effectLst/>
                        <a:latin typeface="Calibri" panose="020F0502020204030204" pitchFamily="34" charset="0"/>
                      </a:endParaRPr>
                    </a:p>
                  </a:txBody>
                  <a:tcPr marL="3181" marR="3181" marT="3181" marB="0" anchor="ctr"/>
                </a:tc>
                <a:tc>
                  <a:txBody>
                    <a:bodyPr/>
                    <a:lstStyle/>
                    <a:p>
                      <a:pPr algn="ctr" fontAlgn="ctr"/>
                      <a:r>
                        <a:rPr lang="it-IT" sz="1600" b="1" i="0" u="none" strike="noStrike" dirty="0">
                          <a:solidFill>
                            <a:srgbClr val="FF0000"/>
                          </a:solidFill>
                          <a:effectLst/>
                          <a:latin typeface="Calibri" panose="020F0502020204030204" pitchFamily="34" charset="0"/>
                        </a:rPr>
                        <a:t>-</a:t>
                      </a:r>
                    </a:p>
                  </a:txBody>
                  <a:tcPr marL="3181" marR="3181" marT="3181" marB="0" anchor="ctr"/>
                </a:tc>
                <a:extLst>
                  <a:ext uri="{0D108BD9-81ED-4DB2-BD59-A6C34878D82A}">
                    <a16:rowId xmlns:a16="http://schemas.microsoft.com/office/drawing/2014/main" val="2381732219"/>
                  </a:ext>
                </a:extLst>
              </a:tr>
            </a:tbl>
          </a:graphicData>
        </a:graphic>
      </p:graphicFrame>
      <p:sp>
        <p:nvSpPr>
          <p:cNvPr id="4" name="Rettangolo 3"/>
          <p:cNvSpPr/>
          <p:nvPr/>
        </p:nvSpPr>
        <p:spPr>
          <a:xfrm>
            <a:off x="1324678" y="4248598"/>
            <a:ext cx="8000874" cy="265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a destra 11">
            <a:extLst>
              <a:ext uri="{FF2B5EF4-FFF2-40B4-BE49-F238E27FC236}">
                <a16:creationId xmlns:a16="http://schemas.microsoft.com/office/drawing/2014/main" id="{63852FA9-B3C7-4160-A4C6-2A39B243C1F1}"/>
              </a:ext>
            </a:extLst>
          </p:cNvPr>
          <p:cNvSpPr/>
          <p:nvPr/>
        </p:nvSpPr>
        <p:spPr>
          <a:xfrm>
            <a:off x="802515" y="4065344"/>
            <a:ext cx="356616" cy="15544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A5724E3B-3703-435E-8951-2ECEDC9B94AF}"/>
              </a:ext>
            </a:extLst>
          </p:cNvPr>
          <p:cNvSpPr txBox="1"/>
          <p:nvPr/>
        </p:nvSpPr>
        <p:spPr>
          <a:xfrm>
            <a:off x="8385810" y="1373463"/>
            <a:ext cx="2164080" cy="584775"/>
          </a:xfrm>
          <a:prstGeom prst="rect">
            <a:avLst/>
          </a:prstGeom>
          <a:noFill/>
        </p:spPr>
        <p:txBody>
          <a:bodyPr wrap="square" rtlCol="0">
            <a:spAutoFit/>
          </a:bodyPr>
          <a:lstStyle/>
          <a:p>
            <a:r>
              <a:rPr lang="it-IT" sz="1600" i="1" dirty="0"/>
              <a:t>Anni dal 2016 al 2020 a seconda dei Paesi</a:t>
            </a:r>
          </a:p>
        </p:txBody>
      </p:sp>
      <p:sp>
        <p:nvSpPr>
          <p:cNvPr id="13" name="CasellaDiTesto 12">
            <a:extLst>
              <a:ext uri="{FF2B5EF4-FFF2-40B4-BE49-F238E27FC236}">
                <a16:creationId xmlns:a16="http://schemas.microsoft.com/office/drawing/2014/main" id="{1D2586BD-E861-4283-80F7-B0C95B791626}"/>
              </a:ext>
            </a:extLst>
          </p:cNvPr>
          <p:cNvSpPr txBox="1"/>
          <p:nvPr/>
        </p:nvSpPr>
        <p:spPr>
          <a:xfrm>
            <a:off x="5308348" y="2879726"/>
            <a:ext cx="297180" cy="338554"/>
          </a:xfrm>
          <a:prstGeom prst="rect">
            <a:avLst/>
          </a:prstGeom>
          <a:noFill/>
        </p:spPr>
        <p:txBody>
          <a:bodyPr wrap="square" rtlCol="0">
            <a:spAutoFit/>
          </a:bodyPr>
          <a:lstStyle/>
          <a:p>
            <a:r>
              <a:rPr lang="it-IT" sz="1600" b="1" dirty="0">
                <a:solidFill>
                  <a:srgbClr val="FF0000"/>
                </a:solidFill>
              </a:rPr>
              <a:t>4</a:t>
            </a:r>
          </a:p>
        </p:txBody>
      </p:sp>
      <p:sp>
        <p:nvSpPr>
          <p:cNvPr id="15" name="CasellaDiTesto 14">
            <a:extLst>
              <a:ext uri="{FF2B5EF4-FFF2-40B4-BE49-F238E27FC236}">
                <a16:creationId xmlns:a16="http://schemas.microsoft.com/office/drawing/2014/main" id="{FD91484D-1BE5-4EA7-8832-AAB5276B0119}"/>
              </a:ext>
            </a:extLst>
          </p:cNvPr>
          <p:cNvSpPr txBox="1"/>
          <p:nvPr/>
        </p:nvSpPr>
        <p:spPr>
          <a:xfrm>
            <a:off x="6234178" y="2879092"/>
            <a:ext cx="297180" cy="338554"/>
          </a:xfrm>
          <a:prstGeom prst="rect">
            <a:avLst/>
          </a:prstGeom>
          <a:noFill/>
        </p:spPr>
        <p:txBody>
          <a:bodyPr wrap="square" rtlCol="0">
            <a:spAutoFit/>
          </a:bodyPr>
          <a:lstStyle/>
          <a:p>
            <a:r>
              <a:rPr lang="it-IT" sz="1600" b="1" dirty="0">
                <a:solidFill>
                  <a:srgbClr val="FF0000"/>
                </a:solidFill>
              </a:rPr>
              <a:t>5</a:t>
            </a:r>
          </a:p>
        </p:txBody>
      </p:sp>
      <p:sp>
        <p:nvSpPr>
          <p:cNvPr id="16" name="CasellaDiTesto 15">
            <a:extLst>
              <a:ext uri="{FF2B5EF4-FFF2-40B4-BE49-F238E27FC236}">
                <a16:creationId xmlns:a16="http://schemas.microsoft.com/office/drawing/2014/main" id="{AFA44936-D672-48AA-8174-5DC8C33CF7E0}"/>
              </a:ext>
            </a:extLst>
          </p:cNvPr>
          <p:cNvSpPr txBox="1"/>
          <p:nvPr/>
        </p:nvSpPr>
        <p:spPr>
          <a:xfrm>
            <a:off x="5325115" y="3279942"/>
            <a:ext cx="297180" cy="338554"/>
          </a:xfrm>
          <a:prstGeom prst="rect">
            <a:avLst/>
          </a:prstGeom>
          <a:noFill/>
        </p:spPr>
        <p:txBody>
          <a:bodyPr wrap="square" rtlCol="0">
            <a:spAutoFit/>
          </a:bodyPr>
          <a:lstStyle/>
          <a:p>
            <a:r>
              <a:rPr lang="it-IT" sz="1600" b="1" dirty="0">
                <a:solidFill>
                  <a:srgbClr val="FF0000"/>
                </a:solidFill>
              </a:rPr>
              <a:t>3</a:t>
            </a:r>
          </a:p>
        </p:txBody>
      </p:sp>
      <p:sp>
        <p:nvSpPr>
          <p:cNvPr id="17" name="CasellaDiTesto 16">
            <a:extLst>
              <a:ext uri="{FF2B5EF4-FFF2-40B4-BE49-F238E27FC236}">
                <a16:creationId xmlns:a16="http://schemas.microsoft.com/office/drawing/2014/main" id="{18A6D9CE-C879-43B1-87E9-63B8A31618D3}"/>
              </a:ext>
            </a:extLst>
          </p:cNvPr>
          <p:cNvSpPr txBox="1"/>
          <p:nvPr/>
        </p:nvSpPr>
        <p:spPr>
          <a:xfrm>
            <a:off x="6241544" y="3267535"/>
            <a:ext cx="297180" cy="338554"/>
          </a:xfrm>
          <a:prstGeom prst="rect">
            <a:avLst/>
          </a:prstGeom>
          <a:noFill/>
        </p:spPr>
        <p:txBody>
          <a:bodyPr wrap="square" rtlCol="0">
            <a:spAutoFit/>
          </a:bodyPr>
          <a:lstStyle/>
          <a:p>
            <a:r>
              <a:rPr lang="it-IT" sz="1600" b="1" dirty="0">
                <a:solidFill>
                  <a:srgbClr val="FF0000"/>
                </a:solidFill>
              </a:rPr>
              <a:t>2</a:t>
            </a:r>
          </a:p>
        </p:txBody>
      </p:sp>
      <p:sp>
        <p:nvSpPr>
          <p:cNvPr id="18" name="CasellaDiTesto 17">
            <a:extLst>
              <a:ext uri="{FF2B5EF4-FFF2-40B4-BE49-F238E27FC236}">
                <a16:creationId xmlns:a16="http://schemas.microsoft.com/office/drawing/2014/main" id="{6647E871-1973-4A40-8838-9884A8490071}"/>
              </a:ext>
            </a:extLst>
          </p:cNvPr>
          <p:cNvSpPr txBox="1"/>
          <p:nvPr/>
        </p:nvSpPr>
        <p:spPr>
          <a:xfrm>
            <a:off x="5318637" y="3550743"/>
            <a:ext cx="297180" cy="338554"/>
          </a:xfrm>
          <a:prstGeom prst="rect">
            <a:avLst/>
          </a:prstGeom>
          <a:noFill/>
        </p:spPr>
        <p:txBody>
          <a:bodyPr wrap="square" rtlCol="0">
            <a:spAutoFit/>
          </a:bodyPr>
          <a:lstStyle/>
          <a:p>
            <a:r>
              <a:rPr lang="it-IT" sz="1600" b="1" dirty="0">
                <a:solidFill>
                  <a:srgbClr val="FF0000"/>
                </a:solidFill>
              </a:rPr>
              <a:t>3</a:t>
            </a:r>
          </a:p>
        </p:txBody>
      </p:sp>
      <p:sp>
        <p:nvSpPr>
          <p:cNvPr id="19" name="CasellaDiTesto 18">
            <a:extLst>
              <a:ext uri="{FF2B5EF4-FFF2-40B4-BE49-F238E27FC236}">
                <a16:creationId xmlns:a16="http://schemas.microsoft.com/office/drawing/2014/main" id="{11FAA0A5-41AE-41E0-B0FC-ADA322262685}"/>
              </a:ext>
            </a:extLst>
          </p:cNvPr>
          <p:cNvSpPr txBox="1"/>
          <p:nvPr/>
        </p:nvSpPr>
        <p:spPr>
          <a:xfrm>
            <a:off x="6245982" y="3519244"/>
            <a:ext cx="297180" cy="338554"/>
          </a:xfrm>
          <a:prstGeom prst="rect">
            <a:avLst/>
          </a:prstGeom>
          <a:noFill/>
        </p:spPr>
        <p:txBody>
          <a:bodyPr wrap="square" rtlCol="0">
            <a:spAutoFit/>
          </a:bodyPr>
          <a:lstStyle/>
          <a:p>
            <a:r>
              <a:rPr lang="it-IT" sz="1600" b="1" dirty="0">
                <a:solidFill>
                  <a:srgbClr val="FF0000"/>
                </a:solidFill>
              </a:rPr>
              <a:t>2</a:t>
            </a:r>
          </a:p>
        </p:txBody>
      </p:sp>
      <p:sp>
        <p:nvSpPr>
          <p:cNvPr id="20" name="CasellaDiTesto 19">
            <a:extLst>
              <a:ext uri="{FF2B5EF4-FFF2-40B4-BE49-F238E27FC236}">
                <a16:creationId xmlns:a16="http://schemas.microsoft.com/office/drawing/2014/main" id="{94B1FA35-678B-4A86-AAE8-9436D526952E}"/>
              </a:ext>
            </a:extLst>
          </p:cNvPr>
          <p:cNvSpPr txBox="1"/>
          <p:nvPr/>
        </p:nvSpPr>
        <p:spPr>
          <a:xfrm>
            <a:off x="5311900" y="3777235"/>
            <a:ext cx="297180" cy="338554"/>
          </a:xfrm>
          <a:prstGeom prst="rect">
            <a:avLst/>
          </a:prstGeom>
          <a:noFill/>
        </p:spPr>
        <p:txBody>
          <a:bodyPr wrap="square" rtlCol="0">
            <a:spAutoFit/>
          </a:bodyPr>
          <a:lstStyle/>
          <a:p>
            <a:r>
              <a:rPr lang="it-IT" sz="1600" b="1" dirty="0">
                <a:solidFill>
                  <a:srgbClr val="FF0000"/>
                </a:solidFill>
              </a:rPr>
              <a:t>3</a:t>
            </a:r>
          </a:p>
        </p:txBody>
      </p:sp>
      <p:sp>
        <p:nvSpPr>
          <p:cNvPr id="21" name="CasellaDiTesto 20">
            <a:extLst>
              <a:ext uri="{FF2B5EF4-FFF2-40B4-BE49-F238E27FC236}">
                <a16:creationId xmlns:a16="http://schemas.microsoft.com/office/drawing/2014/main" id="{D37D6FED-0211-4F3D-8E99-42681C45CED6}"/>
              </a:ext>
            </a:extLst>
          </p:cNvPr>
          <p:cNvSpPr txBox="1"/>
          <p:nvPr/>
        </p:nvSpPr>
        <p:spPr>
          <a:xfrm>
            <a:off x="6241544" y="3973791"/>
            <a:ext cx="297180" cy="338554"/>
          </a:xfrm>
          <a:prstGeom prst="rect">
            <a:avLst/>
          </a:prstGeom>
          <a:noFill/>
        </p:spPr>
        <p:txBody>
          <a:bodyPr wrap="square" rtlCol="0">
            <a:spAutoFit/>
          </a:bodyPr>
          <a:lstStyle/>
          <a:p>
            <a:r>
              <a:rPr lang="it-IT" sz="1600" b="1" dirty="0">
                <a:solidFill>
                  <a:srgbClr val="FF0000"/>
                </a:solidFill>
              </a:rPr>
              <a:t>2</a:t>
            </a:r>
          </a:p>
        </p:txBody>
      </p:sp>
      <p:sp>
        <p:nvSpPr>
          <p:cNvPr id="22" name="CasellaDiTesto 21">
            <a:extLst>
              <a:ext uri="{FF2B5EF4-FFF2-40B4-BE49-F238E27FC236}">
                <a16:creationId xmlns:a16="http://schemas.microsoft.com/office/drawing/2014/main" id="{48CF5650-D1E5-49AC-B994-D758A861D1FC}"/>
              </a:ext>
            </a:extLst>
          </p:cNvPr>
          <p:cNvSpPr txBox="1"/>
          <p:nvPr/>
        </p:nvSpPr>
        <p:spPr>
          <a:xfrm>
            <a:off x="5325115" y="4231782"/>
            <a:ext cx="297180" cy="338554"/>
          </a:xfrm>
          <a:prstGeom prst="rect">
            <a:avLst/>
          </a:prstGeom>
          <a:noFill/>
        </p:spPr>
        <p:txBody>
          <a:bodyPr wrap="square" rtlCol="0">
            <a:spAutoFit/>
          </a:bodyPr>
          <a:lstStyle/>
          <a:p>
            <a:r>
              <a:rPr lang="it-IT" sz="1600" b="1" dirty="0">
                <a:solidFill>
                  <a:srgbClr val="FF0000"/>
                </a:solidFill>
              </a:rPr>
              <a:t>3</a:t>
            </a:r>
          </a:p>
        </p:txBody>
      </p:sp>
      <p:sp>
        <p:nvSpPr>
          <p:cNvPr id="23" name="CasellaDiTesto 22">
            <a:extLst>
              <a:ext uri="{FF2B5EF4-FFF2-40B4-BE49-F238E27FC236}">
                <a16:creationId xmlns:a16="http://schemas.microsoft.com/office/drawing/2014/main" id="{DD100FD2-722B-497E-AA7F-35354E9582C8}"/>
              </a:ext>
            </a:extLst>
          </p:cNvPr>
          <p:cNvSpPr txBox="1"/>
          <p:nvPr/>
        </p:nvSpPr>
        <p:spPr>
          <a:xfrm>
            <a:off x="6252460" y="4200283"/>
            <a:ext cx="297180" cy="338554"/>
          </a:xfrm>
          <a:prstGeom prst="rect">
            <a:avLst/>
          </a:prstGeom>
          <a:noFill/>
        </p:spPr>
        <p:txBody>
          <a:bodyPr wrap="square" rtlCol="0">
            <a:spAutoFit/>
          </a:bodyPr>
          <a:lstStyle/>
          <a:p>
            <a:r>
              <a:rPr lang="it-IT" sz="1600" b="1" dirty="0">
                <a:solidFill>
                  <a:srgbClr val="FF0000"/>
                </a:solidFill>
              </a:rPr>
              <a:t>2</a:t>
            </a:r>
          </a:p>
        </p:txBody>
      </p:sp>
      <p:sp>
        <p:nvSpPr>
          <p:cNvPr id="24" name="CasellaDiTesto 23">
            <a:extLst>
              <a:ext uri="{FF2B5EF4-FFF2-40B4-BE49-F238E27FC236}">
                <a16:creationId xmlns:a16="http://schemas.microsoft.com/office/drawing/2014/main" id="{0ADC11AB-57A0-44F3-A758-3DE0DC8A38E0}"/>
              </a:ext>
            </a:extLst>
          </p:cNvPr>
          <p:cNvSpPr txBox="1"/>
          <p:nvPr/>
        </p:nvSpPr>
        <p:spPr>
          <a:xfrm>
            <a:off x="6263376" y="4490248"/>
            <a:ext cx="297180" cy="338554"/>
          </a:xfrm>
          <a:prstGeom prst="rect">
            <a:avLst/>
          </a:prstGeom>
          <a:noFill/>
        </p:spPr>
        <p:txBody>
          <a:bodyPr wrap="square" rtlCol="0">
            <a:spAutoFit/>
          </a:bodyPr>
          <a:lstStyle/>
          <a:p>
            <a:r>
              <a:rPr lang="it-IT" sz="1600" b="1" dirty="0">
                <a:solidFill>
                  <a:srgbClr val="FF0000"/>
                </a:solidFill>
              </a:rPr>
              <a:t>2</a:t>
            </a:r>
          </a:p>
        </p:txBody>
      </p:sp>
      <p:sp>
        <p:nvSpPr>
          <p:cNvPr id="25" name="CasellaDiTesto 24">
            <a:extLst>
              <a:ext uri="{FF2B5EF4-FFF2-40B4-BE49-F238E27FC236}">
                <a16:creationId xmlns:a16="http://schemas.microsoft.com/office/drawing/2014/main" id="{D33AB819-B3E3-429D-A558-04C4703D2D71}"/>
              </a:ext>
            </a:extLst>
          </p:cNvPr>
          <p:cNvSpPr txBox="1"/>
          <p:nvPr/>
        </p:nvSpPr>
        <p:spPr>
          <a:xfrm>
            <a:off x="5349368" y="4678056"/>
            <a:ext cx="297180" cy="338554"/>
          </a:xfrm>
          <a:prstGeom prst="rect">
            <a:avLst/>
          </a:prstGeom>
          <a:noFill/>
        </p:spPr>
        <p:txBody>
          <a:bodyPr wrap="square" rtlCol="0">
            <a:spAutoFit/>
          </a:bodyPr>
          <a:lstStyle/>
          <a:p>
            <a:r>
              <a:rPr lang="it-IT" sz="1600" b="1" dirty="0">
                <a:solidFill>
                  <a:srgbClr val="FF0000"/>
                </a:solidFill>
              </a:rPr>
              <a:t>3</a:t>
            </a:r>
          </a:p>
        </p:txBody>
      </p:sp>
      <p:sp>
        <p:nvSpPr>
          <p:cNvPr id="26" name="CasellaDiTesto 25">
            <a:extLst>
              <a:ext uri="{FF2B5EF4-FFF2-40B4-BE49-F238E27FC236}">
                <a16:creationId xmlns:a16="http://schemas.microsoft.com/office/drawing/2014/main" id="{9754D7D7-D805-4AD0-938A-B35BF3D85984}"/>
              </a:ext>
            </a:extLst>
          </p:cNvPr>
          <p:cNvSpPr txBox="1"/>
          <p:nvPr/>
        </p:nvSpPr>
        <p:spPr>
          <a:xfrm>
            <a:off x="6250684" y="4693095"/>
            <a:ext cx="297180" cy="338554"/>
          </a:xfrm>
          <a:prstGeom prst="rect">
            <a:avLst/>
          </a:prstGeom>
          <a:noFill/>
        </p:spPr>
        <p:txBody>
          <a:bodyPr wrap="square" rtlCol="0">
            <a:spAutoFit/>
          </a:bodyPr>
          <a:lstStyle/>
          <a:p>
            <a:r>
              <a:rPr lang="it-IT" sz="1600" b="1" dirty="0">
                <a:solidFill>
                  <a:srgbClr val="FF0000"/>
                </a:solidFill>
              </a:rPr>
              <a:t>3</a:t>
            </a:r>
          </a:p>
        </p:txBody>
      </p:sp>
      <p:sp>
        <p:nvSpPr>
          <p:cNvPr id="27" name="CasellaDiTesto 26">
            <a:extLst>
              <a:ext uri="{FF2B5EF4-FFF2-40B4-BE49-F238E27FC236}">
                <a16:creationId xmlns:a16="http://schemas.microsoft.com/office/drawing/2014/main" id="{C1578990-4A38-4637-AB49-3215ED2FD3C0}"/>
              </a:ext>
            </a:extLst>
          </p:cNvPr>
          <p:cNvSpPr txBox="1"/>
          <p:nvPr/>
        </p:nvSpPr>
        <p:spPr>
          <a:xfrm>
            <a:off x="5349368" y="4935652"/>
            <a:ext cx="297180" cy="338554"/>
          </a:xfrm>
          <a:prstGeom prst="rect">
            <a:avLst/>
          </a:prstGeom>
          <a:noFill/>
        </p:spPr>
        <p:txBody>
          <a:bodyPr wrap="square" rtlCol="0">
            <a:spAutoFit/>
          </a:bodyPr>
          <a:lstStyle/>
          <a:p>
            <a:r>
              <a:rPr lang="it-IT" sz="1600" b="1" dirty="0">
                <a:solidFill>
                  <a:srgbClr val="FF0000"/>
                </a:solidFill>
              </a:rPr>
              <a:t>3</a:t>
            </a:r>
          </a:p>
        </p:txBody>
      </p:sp>
      <p:sp>
        <p:nvSpPr>
          <p:cNvPr id="28" name="CasellaDiTesto 27">
            <a:extLst>
              <a:ext uri="{FF2B5EF4-FFF2-40B4-BE49-F238E27FC236}">
                <a16:creationId xmlns:a16="http://schemas.microsoft.com/office/drawing/2014/main" id="{6645DA48-F08E-45E3-B77D-5E6BA08AA1BD}"/>
              </a:ext>
            </a:extLst>
          </p:cNvPr>
          <p:cNvSpPr txBox="1"/>
          <p:nvPr/>
        </p:nvSpPr>
        <p:spPr>
          <a:xfrm>
            <a:off x="6263376" y="4912980"/>
            <a:ext cx="297180" cy="338554"/>
          </a:xfrm>
          <a:prstGeom prst="rect">
            <a:avLst/>
          </a:prstGeom>
          <a:noFill/>
        </p:spPr>
        <p:txBody>
          <a:bodyPr wrap="square" rtlCol="0">
            <a:spAutoFit/>
          </a:bodyPr>
          <a:lstStyle/>
          <a:p>
            <a:r>
              <a:rPr lang="it-IT" sz="1600" b="1" dirty="0">
                <a:solidFill>
                  <a:srgbClr val="FF0000"/>
                </a:solidFill>
              </a:rPr>
              <a:t>2</a:t>
            </a:r>
          </a:p>
        </p:txBody>
      </p:sp>
      <p:sp>
        <p:nvSpPr>
          <p:cNvPr id="29" name="CasellaDiTesto 28">
            <a:extLst>
              <a:ext uri="{FF2B5EF4-FFF2-40B4-BE49-F238E27FC236}">
                <a16:creationId xmlns:a16="http://schemas.microsoft.com/office/drawing/2014/main" id="{231554F8-5700-462F-8F75-3E6CF7F979EB}"/>
              </a:ext>
            </a:extLst>
          </p:cNvPr>
          <p:cNvSpPr txBox="1"/>
          <p:nvPr/>
        </p:nvSpPr>
        <p:spPr>
          <a:xfrm>
            <a:off x="6263376" y="5376483"/>
            <a:ext cx="297180" cy="338554"/>
          </a:xfrm>
          <a:prstGeom prst="rect">
            <a:avLst/>
          </a:prstGeom>
          <a:noFill/>
        </p:spPr>
        <p:txBody>
          <a:bodyPr wrap="square" rtlCol="0">
            <a:spAutoFit/>
          </a:bodyPr>
          <a:lstStyle/>
          <a:p>
            <a:r>
              <a:rPr lang="it-IT" sz="1600" b="1" dirty="0">
                <a:solidFill>
                  <a:srgbClr val="FF0000"/>
                </a:solidFill>
              </a:rPr>
              <a:t>2</a:t>
            </a:r>
          </a:p>
        </p:txBody>
      </p:sp>
      <p:sp>
        <p:nvSpPr>
          <p:cNvPr id="30" name="CasellaDiTesto 29">
            <a:extLst>
              <a:ext uri="{FF2B5EF4-FFF2-40B4-BE49-F238E27FC236}">
                <a16:creationId xmlns:a16="http://schemas.microsoft.com/office/drawing/2014/main" id="{C571A210-8116-46E6-8587-4A053F3F0D27}"/>
              </a:ext>
            </a:extLst>
          </p:cNvPr>
          <p:cNvSpPr txBox="1"/>
          <p:nvPr/>
        </p:nvSpPr>
        <p:spPr>
          <a:xfrm>
            <a:off x="5349368" y="5651471"/>
            <a:ext cx="297180" cy="338554"/>
          </a:xfrm>
          <a:prstGeom prst="rect">
            <a:avLst/>
          </a:prstGeom>
          <a:noFill/>
        </p:spPr>
        <p:txBody>
          <a:bodyPr wrap="square" rtlCol="0">
            <a:spAutoFit/>
          </a:bodyPr>
          <a:lstStyle/>
          <a:p>
            <a:r>
              <a:rPr lang="it-IT" sz="1600" b="1" dirty="0">
                <a:solidFill>
                  <a:srgbClr val="FF0000"/>
                </a:solidFill>
              </a:rPr>
              <a:t>3</a:t>
            </a:r>
          </a:p>
        </p:txBody>
      </p:sp>
      <p:sp>
        <p:nvSpPr>
          <p:cNvPr id="31" name="CasellaDiTesto 30">
            <a:extLst>
              <a:ext uri="{FF2B5EF4-FFF2-40B4-BE49-F238E27FC236}">
                <a16:creationId xmlns:a16="http://schemas.microsoft.com/office/drawing/2014/main" id="{1DC24EED-DF8F-4596-A2CE-C877B1ABD264}"/>
              </a:ext>
            </a:extLst>
          </p:cNvPr>
          <p:cNvSpPr txBox="1"/>
          <p:nvPr/>
        </p:nvSpPr>
        <p:spPr>
          <a:xfrm>
            <a:off x="6276713" y="5619972"/>
            <a:ext cx="297180" cy="338554"/>
          </a:xfrm>
          <a:prstGeom prst="rect">
            <a:avLst/>
          </a:prstGeom>
          <a:noFill/>
        </p:spPr>
        <p:txBody>
          <a:bodyPr wrap="square" rtlCol="0">
            <a:spAutoFit/>
          </a:bodyPr>
          <a:lstStyle/>
          <a:p>
            <a:r>
              <a:rPr lang="it-IT" sz="1600" b="1" dirty="0">
                <a:solidFill>
                  <a:srgbClr val="FF0000"/>
                </a:solidFill>
              </a:rPr>
              <a:t>2</a:t>
            </a:r>
          </a:p>
        </p:txBody>
      </p:sp>
      <p:sp>
        <p:nvSpPr>
          <p:cNvPr id="32" name="CasellaDiTesto 31">
            <a:extLst>
              <a:ext uri="{FF2B5EF4-FFF2-40B4-BE49-F238E27FC236}">
                <a16:creationId xmlns:a16="http://schemas.microsoft.com/office/drawing/2014/main" id="{95E576F8-2710-4CA0-99F9-CC4B614DED25}"/>
              </a:ext>
            </a:extLst>
          </p:cNvPr>
          <p:cNvSpPr txBox="1"/>
          <p:nvPr/>
        </p:nvSpPr>
        <p:spPr>
          <a:xfrm>
            <a:off x="6263376" y="5892940"/>
            <a:ext cx="297180" cy="338554"/>
          </a:xfrm>
          <a:prstGeom prst="rect">
            <a:avLst/>
          </a:prstGeom>
          <a:noFill/>
        </p:spPr>
        <p:txBody>
          <a:bodyPr wrap="square" rtlCol="0">
            <a:spAutoFit/>
          </a:bodyPr>
          <a:lstStyle/>
          <a:p>
            <a:r>
              <a:rPr lang="it-IT" sz="1600" b="1" dirty="0">
                <a:solidFill>
                  <a:srgbClr val="FF0000"/>
                </a:solidFill>
              </a:rPr>
              <a:t>2</a:t>
            </a:r>
          </a:p>
        </p:txBody>
      </p:sp>
      <p:sp>
        <p:nvSpPr>
          <p:cNvPr id="14" name="CasellaDiTesto 13">
            <a:extLst>
              <a:ext uri="{FF2B5EF4-FFF2-40B4-BE49-F238E27FC236}">
                <a16:creationId xmlns:a16="http://schemas.microsoft.com/office/drawing/2014/main" id="{58B93AF3-8968-436F-B04C-9134C2296F55}"/>
              </a:ext>
            </a:extLst>
          </p:cNvPr>
          <p:cNvSpPr txBox="1"/>
          <p:nvPr/>
        </p:nvSpPr>
        <p:spPr>
          <a:xfrm>
            <a:off x="9349804" y="2347913"/>
            <a:ext cx="2506915" cy="523220"/>
          </a:xfrm>
          <a:prstGeom prst="rect">
            <a:avLst/>
          </a:prstGeom>
          <a:noFill/>
        </p:spPr>
        <p:txBody>
          <a:bodyPr wrap="square" rtlCol="0">
            <a:spAutoFit/>
          </a:bodyPr>
          <a:lstStyle/>
          <a:p>
            <a:r>
              <a:rPr lang="it-IT" sz="1400" i="1" dirty="0">
                <a:solidFill>
                  <a:srgbClr val="FF0000"/>
                </a:solidFill>
              </a:rPr>
              <a:t>(*) Centralizzazione e coordinamento, anni 2018-2019</a:t>
            </a:r>
          </a:p>
        </p:txBody>
      </p:sp>
      <p:sp>
        <p:nvSpPr>
          <p:cNvPr id="33" name="Rettangolo 32">
            <a:extLst>
              <a:ext uri="{FF2B5EF4-FFF2-40B4-BE49-F238E27FC236}">
                <a16:creationId xmlns:a16="http://schemas.microsoft.com/office/drawing/2014/main" id="{46FF5E55-38FD-4D02-8A9C-7D754F580636}"/>
              </a:ext>
            </a:extLst>
          </p:cNvPr>
          <p:cNvSpPr/>
          <p:nvPr/>
        </p:nvSpPr>
        <p:spPr>
          <a:xfrm>
            <a:off x="5442840" y="1901726"/>
            <a:ext cx="441146" cy="369332"/>
          </a:xfrm>
          <a:prstGeom prst="rect">
            <a:avLst/>
          </a:prstGeom>
        </p:spPr>
        <p:txBody>
          <a:bodyPr wrap="none">
            <a:spAutoFit/>
          </a:bodyPr>
          <a:lstStyle/>
          <a:p>
            <a:r>
              <a:rPr lang="it-IT" i="1" dirty="0">
                <a:solidFill>
                  <a:srgbClr val="FF0000"/>
                </a:solidFill>
              </a:rPr>
              <a:t>(*)</a:t>
            </a:r>
            <a:endParaRPr lang="it-IT" dirty="0"/>
          </a:p>
        </p:txBody>
      </p:sp>
      <p:sp>
        <p:nvSpPr>
          <p:cNvPr id="8" name="Ovale 7">
            <a:extLst>
              <a:ext uri="{FF2B5EF4-FFF2-40B4-BE49-F238E27FC236}">
                <a16:creationId xmlns:a16="http://schemas.microsoft.com/office/drawing/2014/main" id="{C792DDA3-F376-4FE0-882A-7B82065F1808}"/>
              </a:ext>
            </a:extLst>
          </p:cNvPr>
          <p:cNvSpPr/>
          <p:nvPr/>
        </p:nvSpPr>
        <p:spPr>
          <a:xfrm>
            <a:off x="6757851" y="4231782"/>
            <a:ext cx="397701"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2 33">
            <a:extLst>
              <a:ext uri="{FF2B5EF4-FFF2-40B4-BE49-F238E27FC236}">
                <a16:creationId xmlns:a16="http://schemas.microsoft.com/office/drawing/2014/main" id="{B2659A8F-A239-43D4-8742-18795571D7CA}"/>
              </a:ext>
            </a:extLst>
          </p:cNvPr>
          <p:cNvCxnSpPr>
            <a:cxnSpLocks/>
            <a:stCxn id="8" idx="6"/>
          </p:cNvCxnSpPr>
          <p:nvPr/>
        </p:nvCxnSpPr>
        <p:spPr>
          <a:xfrm>
            <a:off x="7155552" y="4401059"/>
            <a:ext cx="27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3861F50F-B64D-449B-86EC-8A3AF20331AF}"/>
              </a:ext>
            </a:extLst>
          </p:cNvPr>
          <p:cNvSpPr txBox="1"/>
          <p:nvPr/>
        </p:nvSpPr>
        <p:spPr>
          <a:xfrm>
            <a:off x="9945682" y="3744020"/>
            <a:ext cx="171558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Ma oggi lo sciopero è ancora uno strumento di espressione della forza contrattuale del sindacato?</a:t>
            </a:r>
          </a:p>
        </p:txBody>
      </p:sp>
      <p:sp>
        <p:nvSpPr>
          <p:cNvPr id="10" name="CasellaDiTesto 9">
            <a:extLst>
              <a:ext uri="{FF2B5EF4-FFF2-40B4-BE49-F238E27FC236}">
                <a16:creationId xmlns:a16="http://schemas.microsoft.com/office/drawing/2014/main" id="{675FFEA0-A026-4A93-92F4-6E6D6D63EADF}"/>
              </a:ext>
            </a:extLst>
          </p:cNvPr>
          <p:cNvSpPr txBox="1"/>
          <p:nvPr/>
        </p:nvSpPr>
        <p:spPr>
          <a:xfrm>
            <a:off x="2649703" y="4230861"/>
            <a:ext cx="612668" cy="307777"/>
          </a:xfrm>
          <a:prstGeom prst="rect">
            <a:avLst/>
          </a:prstGeom>
          <a:noFill/>
        </p:spPr>
        <p:txBody>
          <a:bodyPr wrap="none" rtlCol="0">
            <a:spAutoFit/>
          </a:bodyPr>
          <a:lstStyle/>
          <a:p>
            <a:r>
              <a:rPr lang="it-IT" sz="1400" b="1" dirty="0"/>
              <a:t>(78,3)</a:t>
            </a:r>
          </a:p>
        </p:txBody>
      </p:sp>
      <p:sp>
        <p:nvSpPr>
          <p:cNvPr id="37" name="CasellaDiTesto 36">
            <a:extLst>
              <a:ext uri="{FF2B5EF4-FFF2-40B4-BE49-F238E27FC236}">
                <a16:creationId xmlns:a16="http://schemas.microsoft.com/office/drawing/2014/main" id="{E5DC83C8-D684-46E9-AEEB-5261DA95471B}"/>
              </a:ext>
            </a:extLst>
          </p:cNvPr>
          <p:cNvSpPr txBox="1"/>
          <p:nvPr/>
        </p:nvSpPr>
        <p:spPr>
          <a:xfrm>
            <a:off x="2684247" y="2128925"/>
            <a:ext cx="662361" cy="307777"/>
          </a:xfrm>
          <a:prstGeom prst="rect">
            <a:avLst/>
          </a:prstGeom>
          <a:noFill/>
        </p:spPr>
        <p:txBody>
          <a:bodyPr wrap="none" rtlCol="0">
            <a:spAutoFit/>
          </a:bodyPr>
          <a:lstStyle/>
          <a:p>
            <a:r>
              <a:rPr lang="it-IT" sz="1400" b="1" dirty="0">
                <a:solidFill>
                  <a:schemeClr val="bg1"/>
                </a:solidFill>
              </a:rPr>
              <a:t>(2018)</a:t>
            </a:r>
          </a:p>
        </p:txBody>
      </p:sp>
      <p:sp>
        <p:nvSpPr>
          <p:cNvPr id="38" name="CasellaDiTesto 37">
            <a:extLst>
              <a:ext uri="{FF2B5EF4-FFF2-40B4-BE49-F238E27FC236}">
                <a16:creationId xmlns:a16="http://schemas.microsoft.com/office/drawing/2014/main" id="{5228D7ED-BE96-4B5C-9937-C5EC2F1A9CFD}"/>
              </a:ext>
            </a:extLst>
          </p:cNvPr>
          <p:cNvSpPr txBox="1"/>
          <p:nvPr/>
        </p:nvSpPr>
        <p:spPr>
          <a:xfrm>
            <a:off x="3515854" y="4231098"/>
            <a:ext cx="617477" cy="307777"/>
          </a:xfrm>
          <a:prstGeom prst="rect">
            <a:avLst/>
          </a:prstGeom>
          <a:noFill/>
        </p:spPr>
        <p:txBody>
          <a:bodyPr wrap="none" rtlCol="0">
            <a:spAutoFit/>
          </a:bodyPr>
          <a:lstStyle/>
          <a:p>
            <a:r>
              <a:rPr lang="it-IT" sz="1400" b="1" dirty="0"/>
              <a:t>(32,5)</a:t>
            </a:r>
          </a:p>
        </p:txBody>
      </p:sp>
      <p:sp>
        <p:nvSpPr>
          <p:cNvPr id="36" name="Rettangolo 35">
            <a:extLst>
              <a:ext uri="{FF2B5EF4-FFF2-40B4-BE49-F238E27FC236}">
                <a16:creationId xmlns:a16="http://schemas.microsoft.com/office/drawing/2014/main" id="{2A8C65E0-C89A-499B-8A8F-D0A2BF00CC03}"/>
              </a:ext>
            </a:extLst>
          </p:cNvPr>
          <p:cNvSpPr/>
          <p:nvPr/>
        </p:nvSpPr>
        <p:spPr>
          <a:xfrm>
            <a:off x="4412969" y="4220792"/>
            <a:ext cx="652743" cy="307777"/>
          </a:xfrm>
          <a:prstGeom prst="rect">
            <a:avLst/>
          </a:prstGeom>
        </p:spPr>
        <p:txBody>
          <a:bodyPr wrap="none">
            <a:spAutoFit/>
          </a:bodyPr>
          <a:lstStyle/>
          <a:p>
            <a:r>
              <a:rPr lang="it-IT" sz="1400" b="1" dirty="0">
                <a:solidFill>
                  <a:srgbClr val="000000"/>
                </a:solidFill>
                <a:latin typeface="Calibri" panose="020F0502020204030204" pitchFamily="34" charset="0"/>
              </a:rPr>
              <a:t>(45,8)</a:t>
            </a:r>
            <a:r>
              <a:rPr lang="it-IT" sz="1400" b="1" dirty="0"/>
              <a:t> </a:t>
            </a:r>
          </a:p>
        </p:txBody>
      </p:sp>
    </p:spTree>
    <p:extLst>
      <p:ext uri="{BB962C8B-B14F-4D97-AF65-F5344CB8AC3E}">
        <p14:creationId xmlns:p14="http://schemas.microsoft.com/office/powerpoint/2010/main" val="35013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4C88F-A993-4E4E-B588-09E589936870}"/>
              </a:ext>
            </a:extLst>
          </p:cNvPr>
          <p:cNvSpPr>
            <a:spLocks noGrp="1"/>
          </p:cNvSpPr>
          <p:nvPr>
            <p:ph type="title"/>
          </p:nvPr>
        </p:nvSpPr>
        <p:spPr/>
        <p:txBody>
          <a:bodyPr>
            <a:normAutofit/>
          </a:bodyPr>
          <a:lstStyle/>
          <a:p>
            <a:r>
              <a:rPr lang="it-IT" dirty="0"/>
              <a:t>L’incidenza delle ore di sciopero in Italia </a:t>
            </a:r>
            <a:br>
              <a:rPr lang="it-IT" dirty="0"/>
            </a:br>
            <a:r>
              <a:rPr lang="it-IT" sz="2000" dirty="0"/>
              <a:t>(Fonte: </a:t>
            </a:r>
            <a:r>
              <a:rPr lang="it-IT" sz="2000" dirty="0">
                <a:hlinkClick r:id="rId2"/>
              </a:rPr>
              <a:t>https://osservatoriocpi.unicatt.it/ocpi-pubblicazioni-quanti-sono-gli-scioperi-in-italia</a:t>
            </a:r>
            <a:r>
              <a:rPr lang="it-IT" sz="2000" dirty="0"/>
              <a:t> )</a:t>
            </a:r>
          </a:p>
        </p:txBody>
      </p:sp>
      <p:pic>
        <p:nvPicPr>
          <p:cNvPr id="3" name="Immagine 2">
            <a:extLst>
              <a:ext uri="{FF2B5EF4-FFF2-40B4-BE49-F238E27FC236}">
                <a16:creationId xmlns:a16="http://schemas.microsoft.com/office/drawing/2014/main" id="{7952202B-AA20-423A-8705-AF7932DBEF63}"/>
              </a:ext>
            </a:extLst>
          </p:cNvPr>
          <p:cNvPicPr>
            <a:picLocks noChangeAspect="1"/>
          </p:cNvPicPr>
          <p:nvPr/>
        </p:nvPicPr>
        <p:blipFill>
          <a:blip r:embed="rId3"/>
          <a:stretch>
            <a:fillRect/>
          </a:stretch>
        </p:blipFill>
        <p:spPr>
          <a:xfrm>
            <a:off x="614771" y="1623222"/>
            <a:ext cx="5907949" cy="3611555"/>
          </a:xfrm>
          <a:prstGeom prst="rect">
            <a:avLst/>
          </a:prstGeom>
        </p:spPr>
      </p:pic>
      <p:pic>
        <p:nvPicPr>
          <p:cNvPr id="4" name="Immagine 3">
            <a:extLst>
              <a:ext uri="{FF2B5EF4-FFF2-40B4-BE49-F238E27FC236}">
                <a16:creationId xmlns:a16="http://schemas.microsoft.com/office/drawing/2014/main" id="{7564A0BE-5BD5-4F31-BF94-08F1D65503F3}"/>
              </a:ext>
            </a:extLst>
          </p:cNvPr>
          <p:cNvPicPr>
            <a:picLocks noChangeAspect="1"/>
          </p:cNvPicPr>
          <p:nvPr/>
        </p:nvPicPr>
        <p:blipFill>
          <a:blip r:embed="rId4"/>
          <a:stretch>
            <a:fillRect/>
          </a:stretch>
        </p:blipFill>
        <p:spPr>
          <a:xfrm>
            <a:off x="6583681" y="3486264"/>
            <a:ext cx="5303638" cy="3223690"/>
          </a:xfrm>
          <a:prstGeom prst="rect">
            <a:avLst/>
          </a:prstGeom>
        </p:spPr>
      </p:pic>
      <p:sp>
        <p:nvSpPr>
          <p:cNvPr id="5" name="Rettangolo 4">
            <a:extLst>
              <a:ext uri="{FF2B5EF4-FFF2-40B4-BE49-F238E27FC236}">
                <a16:creationId xmlns:a16="http://schemas.microsoft.com/office/drawing/2014/main" id="{03001CC9-EE77-423D-82EC-7D1F19753A56}"/>
              </a:ext>
            </a:extLst>
          </p:cNvPr>
          <p:cNvSpPr/>
          <p:nvPr/>
        </p:nvSpPr>
        <p:spPr>
          <a:xfrm>
            <a:off x="6744788" y="2113895"/>
            <a:ext cx="5089343" cy="1200329"/>
          </a:xfrm>
          <a:prstGeom prst="rect">
            <a:avLst/>
          </a:prstGeom>
        </p:spPr>
        <p:txBody>
          <a:bodyPr wrap="square">
            <a:spAutoFit/>
          </a:bodyPr>
          <a:lstStyle/>
          <a:p>
            <a:r>
              <a:rPr lang="it-IT" i="1" dirty="0"/>
              <a:t>Rilevazione è condotta su circa 1.450 imprese (nella base 2010 le imprese considerate erano circa 1297) individuate nell’Archivio Statistico delle Imprese Attive (</a:t>
            </a:r>
            <a:r>
              <a:rPr lang="it-IT" i="1" dirty="0">
                <a:hlinkClick r:id="rId5"/>
              </a:rPr>
              <a:t>ASIA 2015</a:t>
            </a:r>
            <a:r>
              <a:rPr lang="it-IT" i="1" dirty="0"/>
              <a:t>)</a:t>
            </a:r>
          </a:p>
        </p:txBody>
      </p:sp>
      <p:sp>
        <p:nvSpPr>
          <p:cNvPr id="6" name="CasellaDiTesto 5">
            <a:extLst>
              <a:ext uri="{FF2B5EF4-FFF2-40B4-BE49-F238E27FC236}">
                <a16:creationId xmlns:a16="http://schemas.microsoft.com/office/drawing/2014/main" id="{8FC6A5DC-D09F-4474-B64A-CB139FC9A700}"/>
              </a:ext>
            </a:extLst>
          </p:cNvPr>
          <p:cNvSpPr txBox="1"/>
          <p:nvPr/>
        </p:nvSpPr>
        <p:spPr>
          <a:xfrm>
            <a:off x="838200" y="5634446"/>
            <a:ext cx="4469674" cy="369332"/>
          </a:xfrm>
          <a:prstGeom prst="rect">
            <a:avLst/>
          </a:prstGeom>
          <a:noFill/>
        </p:spPr>
        <p:txBody>
          <a:bodyPr wrap="square" rtlCol="0">
            <a:spAutoFit/>
          </a:bodyPr>
          <a:lstStyle/>
          <a:p>
            <a:r>
              <a:rPr lang="it-IT" dirty="0"/>
              <a:t>Serie ISTAT interrotta nel 2009</a:t>
            </a:r>
          </a:p>
        </p:txBody>
      </p:sp>
      <p:sp>
        <p:nvSpPr>
          <p:cNvPr id="7" name="Callout: linea 6">
            <a:extLst>
              <a:ext uri="{FF2B5EF4-FFF2-40B4-BE49-F238E27FC236}">
                <a16:creationId xmlns:a16="http://schemas.microsoft.com/office/drawing/2014/main" id="{D146B11F-0EF3-4B50-B13F-7453233FA8AF}"/>
              </a:ext>
            </a:extLst>
          </p:cNvPr>
          <p:cNvSpPr/>
          <p:nvPr/>
        </p:nvSpPr>
        <p:spPr>
          <a:xfrm>
            <a:off x="3674146" y="2061147"/>
            <a:ext cx="1633728" cy="47142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Autunno caldo</a:t>
            </a:r>
          </a:p>
        </p:txBody>
      </p:sp>
    </p:spTree>
    <p:extLst>
      <p:ext uri="{BB962C8B-B14F-4D97-AF65-F5344CB8AC3E}">
        <p14:creationId xmlns:p14="http://schemas.microsoft.com/office/powerpoint/2010/main" val="235946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6BA4D-05F2-4A6C-9505-3338D31A2A02}"/>
              </a:ext>
            </a:extLst>
          </p:cNvPr>
          <p:cNvSpPr>
            <a:spLocks noGrp="1"/>
          </p:cNvSpPr>
          <p:nvPr>
            <p:ph type="title"/>
          </p:nvPr>
        </p:nvSpPr>
        <p:spPr/>
        <p:txBody>
          <a:bodyPr>
            <a:normAutofit/>
          </a:bodyPr>
          <a:lstStyle/>
          <a:p>
            <a:r>
              <a:rPr lang="it-IT" sz="3600" dirty="0"/>
              <a:t>I modelli per comprendere il meccanismo di funzionamento del mercato del lavoro con sindacato</a:t>
            </a:r>
          </a:p>
        </p:txBody>
      </p:sp>
      <p:sp>
        <p:nvSpPr>
          <p:cNvPr id="3" name="Segnaposto contenuto 2">
            <a:extLst>
              <a:ext uri="{FF2B5EF4-FFF2-40B4-BE49-F238E27FC236}">
                <a16:creationId xmlns:a16="http://schemas.microsoft.com/office/drawing/2014/main" id="{77D4D698-3A2E-47C8-B574-6B5BA5DC357E}"/>
              </a:ext>
            </a:extLst>
          </p:cNvPr>
          <p:cNvSpPr>
            <a:spLocks noGrp="1"/>
          </p:cNvSpPr>
          <p:nvPr>
            <p:ph idx="1"/>
          </p:nvPr>
        </p:nvSpPr>
        <p:spPr/>
        <p:txBody>
          <a:bodyPr/>
          <a:lstStyle/>
          <a:p>
            <a:r>
              <a:rPr lang="it-IT" dirty="0"/>
              <a:t>Vediamo le ipotesi di base e una rappresentazione sintetica grafica di 3 tipologie principali</a:t>
            </a:r>
          </a:p>
          <a:p>
            <a:pPr lvl="1"/>
            <a:r>
              <a:rPr lang="it-IT" dirty="0"/>
              <a:t>(A) Modello con </a:t>
            </a:r>
            <a:r>
              <a:rPr lang="it-IT" b="1" dirty="0"/>
              <a:t>sindacato monopolista</a:t>
            </a:r>
            <a:r>
              <a:rPr lang="it-IT" dirty="0"/>
              <a:t> (si fissa sia salario che occupazione)</a:t>
            </a:r>
          </a:p>
          <a:p>
            <a:pPr lvl="1"/>
            <a:r>
              <a:rPr lang="it-IT" dirty="0"/>
              <a:t>(B) Modello con </a:t>
            </a:r>
            <a:r>
              <a:rPr lang="it-IT" b="1" dirty="0"/>
              <a:t>«Diritto a gestire» </a:t>
            </a:r>
            <a:r>
              <a:rPr lang="it-IT" dirty="0"/>
              <a:t>(si contratta solo il salario)</a:t>
            </a:r>
          </a:p>
          <a:p>
            <a:pPr lvl="1"/>
            <a:r>
              <a:rPr lang="it-IT" dirty="0"/>
              <a:t>(C) Modello con </a:t>
            </a:r>
            <a:r>
              <a:rPr lang="it-IT" b="1" dirty="0"/>
              <a:t>«Contrattazione Efficiente» </a:t>
            </a:r>
            <a:r>
              <a:rPr lang="it-IT" dirty="0"/>
              <a:t>(entrambe le parti contrattano salario e occupazione</a:t>
            </a:r>
          </a:p>
        </p:txBody>
      </p:sp>
      <p:sp>
        <p:nvSpPr>
          <p:cNvPr id="4" name="Segnaposto numero diapositiva 3">
            <a:extLst>
              <a:ext uri="{FF2B5EF4-FFF2-40B4-BE49-F238E27FC236}">
                <a16:creationId xmlns:a16="http://schemas.microsoft.com/office/drawing/2014/main" id="{35996E31-C769-491F-BD0F-80F41A261793}"/>
              </a:ext>
            </a:extLst>
          </p:cNvPr>
          <p:cNvSpPr>
            <a:spLocks noGrp="1"/>
          </p:cNvSpPr>
          <p:nvPr>
            <p:ph type="sldNum" sz="quarter" idx="12"/>
          </p:nvPr>
        </p:nvSpPr>
        <p:spPr/>
        <p:txBody>
          <a:bodyPr/>
          <a:lstStyle/>
          <a:p>
            <a:fld id="{B2DA871D-30E6-46BF-8FF6-67035C6FC360}" type="slidenum">
              <a:rPr lang="it-IT" smtClean="0"/>
              <a:t>34</a:t>
            </a:fld>
            <a:endParaRPr lang="it-IT"/>
          </a:p>
        </p:txBody>
      </p:sp>
    </p:spTree>
    <p:extLst>
      <p:ext uri="{BB962C8B-B14F-4D97-AF65-F5344CB8AC3E}">
        <p14:creationId xmlns:p14="http://schemas.microsoft.com/office/powerpoint/2010/main" val="127635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presenza di sindacato altera l’equilibrio nel mercato del lavoro, se il sindacato è percepito come «monopolista» (A)</a:t>
            </a:r>
            <a:endParaRPr lang="en-US" dirty="0"/>
          </a:p>
        </p:txBody>
      </p:sp>
      <p:sp>
        <p:nvSpPr>
          <p:cNvPr id="4" name="Segnaposto contenuto 3"/>
          <p:cNvSpPr>
            <a:spLocks noGrp="1"/>
          </p:cNvSpPr>
          <p:nvPr>
            <p:ph idx="1"/>
          </p:nvPr>
        </p:nvSpPr>
        <p:spPr>
          <a:xfrm>
            <a:off x="838200" y="1984247"/>
            <a:ext cx="10515600" cy="4192715"/>
          </a:xfrm>
        </p:spPr>
        <p:txBody>
          <a:bodyPr>
            <a:normAutofit/>
          </a:bodyPr>
          <a:lstStyle/>
          <a:p>
            <a:r>
              <a:rPr lang="it-IT" altLang="it-IT" sz="2200" b="1" dirty="0"/>
              <a:t>Obiettivo</a:t>
            </a:r>
            <a:r>
              <a:rPr lang="it-IT" altLang="it-IT" sz="2200" dirty="0"/>
              <a:t>: massimizzazione dei guadagni per i propri associati (</a:t>
            </a:r>
            <a:r>
              <a:rPr lang="it-IT" altLang="it-IT" sz="2200" dirty="0" err="1">
                <a:solidFill>
                  <a:srgbClr val="FF0000"/>
                </a:solidFill>
              </a:rPr>
              <a:t>Vm</a:t>
            </a:r>
            <a:r>
              <a:rPr lang="it-IT" altLang="it-IT" sz="2200" dirty="0"/>
              <a:t>) che si ottengono dall’accordo con il datore di lavoro. </a:t>
            </a:r>
          </a:p>
          <a:p>
            <a:r>
              <a:rPr lang="it-IT" altLang="it-IT" sz="2200" dirty="0"/>
              <a:t>I lavoratori ottengono il massimo aumento salariale, i datori di lavoro il massimo profitto (</a:t>
            </a:r>
            <a:r>
              <a:rPr lang="it-IT" altLang="it-IT" sz="2200" u="sng" dirty="0"/>
              <a:t>solo imprese non concorrenziali rendono possibile la presenza del sindacato</a:t>
            </a:r>
            <a:r>
              <a:rPr lang="it-IT" altLang="it-IT" sz="2200" dirty="0"/>
              <a:t>)</a:t>
            </a:r>
          </a:p>
          <a:p>
            <a:r>
              <a:rPr lang="it-IT" altLang="it-IT" sz="2200" dirty="0"/>
              <a:t>Caso estremo con soluzione di equilibrio: </a:t>
            </a:r>
          </a:p>
          <a:p>
            <a:pPr lvl="1"/>
            <a:r>
              <a:rPr lang="it-IT" altLang="it-IT" sz="2200" dirty="0"/>
              <a:t>monopolio del sindacato sul livello salariale (</a:t>
            </a:r>
            <a:r>
              <a:rPr lang="it-IT" altLang="it-IT" sz="2200" dirty="0" err="1">
                <a:solidFill>
                  <a:srgbClr val="FF0000"/>
                </a:solidFill>
              </a:rPr>
              <a:t>Wm</a:t>
            </a:r>
            <a:r>
              <a:rPr lang="it-IT" altLang="it-IT" sz="2200" dirty="0"/>
              <a:t>); </a:t>
            </a:r>
          </a:p>
          <a:p>
            <a:pPr lvl="1"/>
            <a:r>
              <a:rPr lang="it-IT" altLang="it-IT" sz="2200" dirty="0"/>
              <a:t>e occupazione fissata dall’impresa (</a:t>
            </a:r>
            <a:r>
              <a:rPr lang="it-IT" altLang="it-IT" sz="2200" dirty="0">
                <a:solidFill>
                  <a:srgbClr val="FF0000"/>
                </a:solidFill>
              </a:rPr>
              <a:t>Lm</a:t>
            </a:r>
            <a:r>
              <a:rPr lang="it-IT" altLang="it-IT" sz="2200" dirty="0"/>
              <a:t>). </a:t>
            </a:r>
          </a:p>
          <a:p>
            <a:pPr lvl="1"/>
            <a:r>
              <a:rPr lang="it-IT" altLang="it-IT" sz="2200" dirty="0"/>
              <a:t>Emerge </a:t>
            </a:r>
            <a:r>
              <a:rPr lang="it-IT" altLang="it-IT" sz="2200" dirty="0">
                <a:solidFill>
                  <a:srgbClr val="FF0000"/>
                </a:solidFill>
              </a:rPr>
              <a:t>disoccupazione strutturale</a:t>
            </a:r>
            <a:r>
              <a:rPr lang="it-IT" altLang="it-IT" sz="2200" dirty="0"/>
              <a:t> pari a </a:t>
            </a:r>
            <a:r>
              <a:rPr lang="it-IT" altLang="it-IT" sz="2200" dirty="0" err="1">
                <a:solidFill>
                  <a:srgbClr val="FF0000"/>
                </a:solidFill>
              </a:rPr>
              <a:t>Lcp</a:t>
            </a:r>
            <a:r>
              <a:rPr lang="it-IT" altLang="it-IT" sz="2200" dirty="0">
                <a:solidFill>
                  <a:srgbClr val="FF0000"/>
                </a:solidFill>
              </a:rPr>
              <a:t>-Lm</a:t>
            </a:r>
          </a:p>
        </p:txBody>
      </p:sp>
      <p:sp>
        <p:nvSpPr>
          <p:cNvPr id="3" name="Segnaposto numero diapositiva 2"/>
          <p:cNvSpPr>
            <a:spLocks noGrp="1"/>
          </p:cNvSpPr>
          <p:nvPr>
            <p:ph type="sldNum" sz="quarter" idx="12"/>
          </p:nvPr>
        </p:nvSpPr>
        <p:spPr/>
        <p:txBody>
          <a:bodyPr/>
          <a:lstStyle/>
          <a:p>
            <a:fld id="{B2DA871D-30E6-46BF-8FF6-67035C6FC360}" type="slidenum">
              <a:rPr lang="it-IT" smtClean="0"/>
              <a:t>35</a:t>
            </a:fld>
            <a:endParaRPr lang="it-IT"/>
          </a:p>
        </p:txBody>
      </p:sp>
      <mc:AlternateContent xmlns:mc="http://schemas.openxmlformats.org/markup-compatibility/2006" xmlns:p14="http://schemas.microsoft.com/office/powerpoint/2010/main">
        <mc:Choice Requires="p14">
          <p:contentPart p14:bwMode="auto" r:id="rId2">
            <p14:nvContentPartPr>
              <p14:cNvPr id="10" name="Input penna 9">
                <a:extLst>
                  <a:ext uri="{FF2B5EF4-FFF2-40B4-BE49-F238E27FC236}">
                    <a16:creationId xmlns:a16="http://schemas.microsoft.com/office/drawing/2014/main" id="{8F38DA0C-15FC-44CD-AFC6-82ABD394E1F6}"/>
                  </a:ext>
                </a:extLst>
              </p14:cNvPr>
              <p14:cNvContentPartPr/>
              <p14:nvPr/>
            </p14:nvContentPartPr>
            <p14:xfrm>
              <a:off x="7687650" y="3725970"/>
              <a:ext cx="3527640" cy="2775600"/>
            </p14:xfrm>
          </p:contentPart>
        </mc:Choice>
        <mc:Fallback xmlns="">
          <p:pic>
            <p:nvPicPr>
              <p:cNvPr id="10" name="Input penna 9">
                <a:extLst>
                  <a:ext uri="{FF2B5EF4-FFF2-40B4-BE49-F238E27FC236}">
                    <a16:creationId xmlns:a16="http://schemas.microsoft.com/office/drawing/2014/main" id="{8F38DA0C-15FC-44CD-AFC6-82ABD394E1F6}"/>
                  </a:ext>
                </a:extLst>
              </p:cNvPr>
              <p:cNvPicPr/>
              <p:nvPr/>
            </p:nvPicPr>
            <p:blipFill>
              <a:blip r:embed="rId3"/>
              <a:stretch>
                <a:fillRect/>
              </a:stretch>
            </p:blipFill>
            <p:spPr>
              <a:xfrm>
                <a:off x="7678650" y="3716970"/>
                <a:ext cx="3545280" cy="2793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put penna 20">
                <a:extLst>
                  <a:ext uri="{FF2B5EF4-FFF2-40B4-BE49-F238E27FC236}">
                    <a16:creationId xmlns:a16="http://schemas.microsoft.com/office/drawing/2014/main" id="{6946BF54-D4BD-4734-A631-3A85244CC961}"/>
                  </a:ext>
                </a:extLst>
              </p14:cNvPr>
              <p14:cNvContentPartPr/>
              <p14:nvPr/>
            </p14:nvContentPartPr>
            <p14:xfrm>
              <a:off x="8137230" y="3462253"/>
              <a:ext cx="1912320" cy="1819440"/>
            </p14:xfrm>
          </p:contentPart>
        </mc:Choice>
        <mc:Fallback xmlns="">
          <p:pic>
            <p:nvPicPr>
              <p:cNvPr id="21" name="Input penna 20">
                <a:extLst>
                  <a:ext uri="{FF2B5EF4-FFF2-40B4-BE49-F238E27FC236}">
                    <a16:creationId xmlns:a16="http://schemas.microsoft.com/office/drawing/2014/main" id="{6946BF54-D4BD-4734-A631-3A85244CC961}"/>
                  </a:ext>
                </a:extLst>
              </p:cNvPr>
              <p:cNvPicPr/>
              <p:nvPr/>
            </p:nvPicPr>
            <p:blipFill>
              <a:blip r:embed="rId5"/>
              <a:stretch>
                <a:fillRect/>
              </a:stretch>
            </p:blipFill>
            <p:spPr>
              <a:xfrm>
                <a:off x="8128590" y="3453253"/>
                <a:ext cx="1929960" cy="1837080"/>
              </a:xfrm>
              <a:prstGeom prst="rect">
                <a:avLst/>
              </a:prstGeom>
            </p:spPr>
          </p:pic>
        </mc:Fallback>
      </mc:AlternateContent>
      <p:sp>
        <p:nvSpPr>
          <p:cNvPr id="22" name="CasellaDiTesto 21">
            <a:extLst>
              <a:ext uri="{FF2B5EF4-FFF2-40B4-BE49-F238E27FC236}">
                <a16:creationId xmlns:a16="http://schemas.microsoft.com/office/drawing/2014/main" id="{410C073B-0AA0-4AFC-BE60-5B70A74F9FCD}"/>
              </a:ext>
            </a:extLst>
          </p:cNvPr>
          <p:cNvSpPr txBox="1"/>
          <p:nvPr/>
        </p:nvSpPr>
        <p:spPr>
          <a:xfrm>
            <a:off x="7304370" y="3662362"/>
            <a:ext cx="449580" cy="369332"/>
          </a:xfrm>
          <a:prstGeom prst="rect">
            <a:avLst/>
          </a:prstGeom>
          <a:noFill/>
        </p:spPr>
        <p:txBody>
          <a:bodyPr wrap="square" rtlCol="0">
            <a:spAutoFit/>
          </a:bodyPr>
          <a:lstStyle/>
          <a:p>
            <a:r>
              <a:rPr lang="it-IT" dirty="0"/>
              <a:t>W</a:t>
            </a:r>
          </a:p>
        </p:txBody>
      </p:sp>
      <p:sp>
        <p:nvSpPr>
          <p:cNvPr id="23" name="CasellaDiTesto 22">
            <a:extLst>
              <a:ext uri="{FF2B5EF4-FFF2-40B4-BE49-F238E27FC236}">
                <a16:creationId xmlns:a16="http://schemas.microsoft.com/office/drawing/2014/main" id="{319303D7-BC02-48A7-AE91-3A283205A81B}"/>
              </a:ext>
            </a:extLst>
          </p:cNvPr>
          <p:cNvSpPr txBox="1"/>
          <p:nvPr/>
        </p:nvSpPr>
        <p:spPr>
          <a:xfrm>
            <a:off x="11056800" y="6381044"/>
            <a:ext cx="34653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a:t>L</a:t>
            </a:r>
          </a:p>
        </p:txBody>
      </p:sp>
      <p:cxnSp>
        <p:nvCxnSpPr>
          <p:cNvPr id="25" name="Connettore diritto 24">
            <a:extLst>
              <a:ext uri="{FF2B5EF4-FFF2-40B4-BE49-F238E27FC236}">
                <a16:creationId xmlns:a16="http://schemas.microsoft.com/office/drawing/2014/main" id="{47A39E70-135E-4835-BD91-07BE12E6A2DD}"/>
              </a:ext>
            </a:extLst>
          </p:cNvPr>
          <p:cNvCxnSpPr>
            <a:cxnSpLocks/>
          </p:cNvCxnSpPr>
          <p:nvPr/>
        </p:nvCxnSpPr>
        <p:spPr>
          <a:xfrm>
            <a:off x="7687650" y="4895850"/>
            <a:ext cx="1048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0F2C153-B98C-4A61-A7CB-BAA1557ED64F}"/>
              </a:ext>
            </a:extLst>
          </p:cNvPr>
          <p:cNvCxnSpPr/>
          <p:nvPr/>
        </p:nvCxnSpPr>
        <p:spPr>
          <a:xfrm>
            <a:off x="8740140" y="4918710"/>
            <a:ext cx="0" cy="1394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55B1CEA9-C2AB-444B-8E13-0ED4C448468E}"/>
              </a:ext>
            </a:extLst>
          </p:cNvPr>
          <p:cNvCxnSpPr>
            <a:cxnSpLocks/>
          </p:cNvCxnSpPr>
          <p:nvPr/>
        </p:nvCxnSpPr>
        <p:spPr>
          <a:xfrm flipV="1">
            <a:off x="7687650" y="5806440"/>
            <a:ext cx="2031267" cy="228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203B646-4B71-45E6-9064-E66B5918C19F}"/>
              </a:ext>
            </a:extLst>
          </p:cNvPr>
          <p:cNvSpPr txBox="1"/>
          <p:nvPr/>
        </p:nvSpPr>
        <p:spPr>
          <a:xfrm>
            <a:off x="7227660" y="5621774"/>
            <a:ext cx="642959" cy="369332"/>
          </a:xfrm>
          <a:prstGeom prst="rect">
            <a:avLst/>
          </a:prstGeom>
          <a:noFill/>
        </p:spPr>
        <p:txBody>
          <a:bodyPr wrap="square" rtlCol="0">
            <a:spAutoFit/>
          </a:bodyPr>
          <a:lstStyle/>
          <a:p>
            <a:r>
              <a:rPr lang="it-IT" dirty="0"/>
              <a:t>W</a:t>
            </a:r>
            <a:r>
              <a:rPr lang="it-IT" baseline="-25000" dirty="0"/>
              <a:t>CP</a:t>
            </a:r>
          </a:p>
        </p:txBody>
      </p:sp>
      <p:sp>
        <p:nvSpPr>
          <p:cNvPr id="32" name="CasellaDiTesto 31">
            <a:extLst>
              <a:ext uri="{FF2B5EF4-FFF2-40B4-BE49-F238E27FC236}">
                <a16:creationId xmlns:a16="http://schemas.microsoft.com/office/drawing/2014/main" id="{67949656-5827-4C69-A11B-7DB5056C7B7B}"/>
              </a:ext>
            </a:extLst>
          </p:cNvPr>
          <p:cNvSpPr txBox="1"/>
          <p:nvPr/>
        </p:nvSpPr>
        <p:spPr>
          <a:xfrm>
            <a:off x="7207680" y="4641355"/>
            <a:ext cx="642959" cy="369332"/>
          </a:xfrm>
          <a:prstGeom prst="rect">
            <a:avLst/>
          </a:prstGeom>
          <a:noFill/>
        </p:spPr>
        <p:txBody>
          <a:bodyPr wrap="square" rtlCol="0">
            <a:spAutoFit/>
          </a:bodyPr>
          <a:lstStyle/>
          <a:p>
            <a:r>
              <a:rPr lang="it-IT" dirty="0" err="1"/>
              <a:t>Wm</a:t>
            </a:r>
            <a:endParaRPr lang="it-IT" baseline="-25000" dirty="0"/>
          </a:p>
        </p:txBody>
      </p:sp>
      <p:sp>
        <p:nvSpPr>
          <p:cNvPr id="33" name="CasellaDiTesto 32">
            <a:extLst>
              <a:ext uri="{FF2B5EF4-FFF2-40B4-BE49-F238E27FC236}">
                <a16:creationId xmlns:a16="http://schemas.microsoft.com/office/drawing/2014/main" id="{831CF021-F73A-4E46-9E16-268A21520B9B}"/>
              </a:ext>
            </a:extLst>
          </p:cNvPr>
          <p:cNvSpPr txBox="1"/>
          <p:nvPr/>
        </p:nvSpPr>
        <p:spPr>
          <a:xfrm>
            <a:off x="8532119" y="6316904"/>
            <a:ext cx="535679" cy="369332"/>
          </a:xfrm>
          <a:prstGeom prst="rect">
            <a:avLst/>
          </a:prstGeom>
        </p:spPr>
        <p:style>
          <a:lnRef idx="2">
            <a:schemeClr val="accent5"/>
          </a:lnRef>
          <a:fillRef idx="1001">
            <a:schemeClr val="lt1"/>
          </a:fillRef>
          <a:effectRef idx="0">
            <a:schemeClr val="accent5"/>
          </a:effectRef>
          <a:fontRef idx="minor">
            <a:schemeClr val="dk1"/>
          </a:fontRef>
        </p:style>
        <p:txBody>
          <a:bodyPr wrap="square" rtlCol="0">
            <a:spAutoFit/>
          </a:bodyPr>
          <a:lstStyle/>
          <a:p>
            <a:r>
              <a:rPr lang="it-IT" dirty="0"/>
              <a:t>Lm</a:t>
            </a:r>
          </a:p>
        </p:txBody>
      </p:sp>
      <p:cxnSp>
        <p:nvCxnSpPr>
          <p:cNvPr id="35" name="Connettore diritto 34">
            <a:extLst>
              <a:ext uri="{FF2B5EF4-FFF2-40B4-BE49-F238E27FC236}">
                <a16:creationId xmlns:a16="http://schemas.microsoft.com/office/drawing/2014/main" id="{D13D0618-1044-4188-B66B-28466742D195}"/>
              </a:ext>
            </a:extLst>
          </p:cNvPr>
          <p:cNvCxnSpPr>
            <a:cxnSpLocks/>
          </p:cNvCxnSpPr>
          <p:nvPr/>
        </p:nvCxnSpPr>
        <p:spPr>
          <a:xfrm>
            <a:off x="9726538" y="5829301"/>
            <a:ext cx="0" cy="4466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189575D7-23F8-41DD-AD88-B7FC9BC4AEC7}"/>
              </a:ext>
            </a:extLst>
          </p:cNvPr>
          <p:cNvSpPr txBox="1"/>
          <p:nvPr/>
        </p:nvSpPr>
        <p:spPr>
          <a:xfrm>
            <a:off x="9451078" y="6309518"/>
            <a:ext cx="53567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err="1"/>
              <a:t>Lcp</a:t>
            </a:r>
            <a:endParaRPr lang="it-IT" dirty="0"/>
          </a:p>
        </p:txBody>
      </p:sp>
      <p:sp>
        <p:nvSpPr>
          <p:cNvPr id="43" name="CasellaDiTesto 42">
            <a:extLst>
              <a:ext uri="{FF2B5EF4-FFF2-40B4-BE49-F238E27FC236}">
                <a16:creationId xmlns:a16="http://schemas.microsoft.com/office/drawing/2014/main" id="{1A50C5F2-C6AF-4C35-8811-72C9D13CE658}"/>
              </a:ext>
            </a:extLst>
          </p:cNvPr>
          <p:cNvSpPr txBox="1"/>
          <p:nvPr/>
        </p:nvSpPr>
        <p:spPr>
          <a:xfrm>
            <a:off x="10108981" y="5118317"/>
            <a:ext cx="495299" cy="369332"/>
          </a:xfrm>
          <a:prstGeom prst="rect">
            <a:avLst/>
          </a:prstGeom>
          <a:noFill/>
        </p:spPr>
        <p:txBody>
          <a:bodyPr wrap="square" rtlCol="0">
            <a:spAutoFit/>
          </a:bodyPr>
          <a:lstStyle/>
          <a:p>
            <a:r>
              <a:rPr lang="it-IT" dirty="0" err="1"/>
              <a:t>Vm</a:t>
            </a:r>
            <a:endParaRPr lang="it-IT" dirty="0"/>
          </a:p>
        </p:txBody>
      </p:sp>
      <p:sp>
        <p:nvSpPr>
          <p:cNvPr id="44" name="CasellaDiTesto 43">
            <a:extLst>
              <a:ext uri="{FF2B5EF4-FFF2-40B4-BE49-F238E27FC236}">
                <a16:creationId xmlns:a16="http://schemas.microsoft.com/office/drawing/2014/main" id="{1FBDC611-2789-46CC-ACFE-55E3D6E656DC}"/>
              </a:ext>
            </a:extLst>
          </p:cNvPr>
          <p:cNvSpPr txBox="1"/>
          <p:nvPr/>
        </p:nvSpPr>
        <p:spPr>
          <a:xfrm>
            <a:off x="9955228" y="5806440"/>
            <a:ext cx="401402" cy="369332"/>
          </a:xfrm>
          <a:prstGeom prst="rect">
            <a:avLst/>
          </a:prstGeom>
          <a:noFill/>
        </p:spPr>
        <p:txBody>
          <a:bodyPr wrap="square" rtlCol="0">
            <a:spAutoFit/>
          </a:bodyPr>
          <a:lstStyle/>
          <a:p>
            <a:r>
              <a:rPr lang="it-IT" dirty="0"/>
              <a:t>L</a:t>
            </a:r>
            <a:r>
              <a:rPr lang="it-IT" baseline="-25000" dirty="0"/>
              <a:t>D</a:t>
            </a:r>
          </a:p>
        </p:txBody>
      </p:sp>
      <p:sp>
        <p:nvSpPr>
          <p:cNvPr id="5" name="Callout: linea 4">
            <a:extLst>
              <a:ext uri="{FF2B5EF4-FFF2-40B4-BE49-F238E27FC236}">
                <a16:creationId xmlns:a16="http://schemas.microsoft.com/office/drawing/2014/main" id="{C9453916-272A-4F10-BD12-8DB7BF495876}"/>
              </a:ext>
            </a:extLst>
          </p:cNvPr>
          <p:cNvSpPr/>
          <p:nvPr/>
        </p:nvSpPr>
        <p:spPr>
          <a:xfrm>
            <a:off x="10270146" y="3738142"/>
            <a:ext cx="1563623" cy="903213"/>
          </a:xfrm>
          <a:prstGeom prst="borderCallout1">
            <a:avLst>
              <a:gd name="adj1" fmla="val 18750"/>
              <a:gd name="adj2" fmla="val -8333"/>
              <a:gd name="adj3" fmla="val 160709"/>
              <a:gd name="adj4" fmla="val -37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Curva di preferenza del sindacato</a:t>
            </a:r>
          </a:p>
        </p:txBody>
      </p:sp>
    </p:spTree>
    <p:extLst>
      <p:ext uri="{BB962C8B-B14F-4D97-AF65-F5344CB8AC3E}">
        <p14:creationId xmlns:p14="http://schemas.microsoft.com/office/powerpoint/2010/main" val="3804227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it-IT" altLang="it-IT" sz="3800" b="1" dirty="0"/>
              <a:t>B) Il modello “Right to </a:t>
            </a:r>
            <a:r>
              <a:rPr lang="it-IT" altLang="it-IT" sz="3800" b="1" dirty="0" err="1"/>
              <a:t>manage</a:t>
            </a:r>
            <a:r>
              <a:rPr lang="it-IT" altLang="it-IT" sz="3800" b="1" dirty="0"/>
              <a:t>”</a:t>
            </a:r>
            <a:endParaRPr lang="it-IT" altLang="it-IT" sz="3800" dirty="0"/>
          </a:p>
        </p:txBody>
      </p:sp>
      <p:sp>
        <p:nvSpPr>
          <p:cNvPr id="57347" name="Rectangle 3"/>
          <p:cNvSpPr>
            <a:spLocks noGrp="1" noChangeArrowheads="1"/>
          </p:cNvSpPr>
          <p:nvPr>
            <p:ph sz="quarter" idx="1"/>
          </p:nvPr>
        </p:nvSpPr>
        <p:spPr/>
        <p:txBody>
          <a:bodyPr/>
          <a:lstStyle/>
          <a:p>
            <a:pPr eaLnBrk="1" hangingPunct="1"/>
            <a:r>
              <a:rPr lang="it-IT" altLang="it-IT" sz="2600" b="1" dirty="0"/>
              <a:t>Obiettivo</a:t>
            </a:r>
            <a:r>
              <a:rPr lang="it-IT" altLang="it-IT" sz="2600" dirty="0"/>
              <a:t>: massimizzazione del prodotto dei guadagni associati all’accordo. I lavoratori ottengono il massimo aumento salariale, i datori di lavoro il massimo profitto</a:t>
            </a:r>
          </a:p>
          <a:p>
            <a:pPr eaLnBrk="1" hangingPunct="1"/>
            <a:r>
              <a:rPr lang="it-IT" altLang="it-IT" sz="2600" dirty="0"/>
              <a:t>Due casi estremi e una soluzione subottimale: </a:t>
            </a:r>
          </a:p>
          <a:p>
            <a:pPr lvl="1"/>
            <a:r>
              <a:rPr lang="it-IT" altLang="it-IT" sz="2200" dirty="0"/>
              <a:t>monopolio del sindacato sul livello salariale (C);</a:t>
            </a:r>
          </a:p>
          <a:p>
            <a:pPr lvl="1" eaLnBrk="1" hangingPunct="1"/>
            <a:r>
              <a:rPr lang="it-IT" altLang="it-IT" sz="2200" dirty="0"/>
              <a:t>Contrattazione del sindacato sul livello salariale ed equilibrio subottimale (B); </a:t>
            </a:r>
          </a:p>
          <a:p>
            <a:pPr lvl="1" eaLnBrk="1" hangingPunct="1"/>
            <a:r>
              <a:rPr lang="it-IT" altLang="it-IT" sz="2200" dirty="0"/>
              <a:t>salario e occupazione fissati dall’impresa (A). </a:t>
            </a:r>
          </a:p>
        </p:txBody>
      </p:sp>
      <p:sp>
        <p:nvSpPr>
          <p:cNvPr id="57349" name="Segnaposto numero diapositiva 4"/>
          <p:cNvSpPr>
            <a:spLocks noGrp="1"/>
          </p:cNvSpPr>
          <p:nvPr>
            <p:ph type="sldNum" sz="quarter" idx="12"/>
          </p:nvPr>
        </p:nvSpPr>
        <p:spPr>
          <a:xfrm>
            <a:off x="9653588" y="5734050"/>
            <a:ext cx="609600" cy="52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DE574-0431-40C1-BDA3-C03EEDF2E5CD}" type="slidenum">
              <a:rPr lang="it-IT" altLang="it-IT" smtClean="0">
                <a:latin typeface="Garamond" panose="02020404030301010803" pitchFamily="18" charset="0"/>
              </a:rPr>
              <a:pPr/>
              <a:t>36</a:t>
            </a:fld>
            <a:endParaRPr lang="it-IT" altLang="it-IT">
              <a:latin typeface="Garamond" panose="02020404030301010803" pitchFamily="18" charset="0"/>
            </a:endParaRPr>
          </a:p>
        </p:txBody>
      </p:sp>
    </p:spTree>
    <p:extLst>
      <p:ext uri="{BB962C8B-B14F-4D97-AF65-F5344CB8AC3E}">
        <p14:creationId xmlns:p14="http://schemas.microsoft.com/office/powerpoint/2010/main" val="16661331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defRPr/>
            </a:pPr>
            <a:r>
              <a:rPr lang="it-IT" sz="2400" b="1" dirty="0"/>
              <a:t>EQUILIBRIO NEL MERCATO DEL LAVORO: COME CAMBIA CON IL MODELLO DEL «DIRITTO A GESTIRE» </a:t>
            </a:r>
            <a:br>
              <a:rPr lang="it-IT" sz="2400" dirty="0"/>
            </a:br>
            <a:endParaRPr lang="it-IT" sz="2400" dirty="0"/>
          </a:p>
        </p:txBody>
      </p:sp>
      <mc:AlternateContent xmlns:mc="http://schemas.openxmlformats.org/markup-compatibility/2006" xmlns:a14="http://schemas.microsoft.com/office/drawing/2010/main">
        <mc:Choice Requires="a14">
          <p:sp>
            <p:nvSpPr>
              <p:cNvPr id="58372" name="Rectangle 4"/>
              <p:cNvSpPr>
                <a:spLocks noGrp="1" noChangeArrowheads="1"/>
              </p:cNvSpPr>
              <p:nvPr>
                <p:ph type="body" sz="half" idx="2"/>
              </p:nvPr>
            </p:nvSpPr>
            <p:spPr/>
            <p:txBody>
              <a:bodyPr>
                <a:normAutofit fontScale="92500" lnSpcReduction="10000"/>
              </a:bodyPr>
              <a:lstStyle/>
              <a:p>
                <a:r>
                  <a:rPr lang="it-IT" altLang="it-IT" dirty="0"/>
                  <a:t>al crescere del potere contrattuale del sindacato </a:t>
                </a:r>
                <a:r>
                  <a:rPr lang="it-IT" altLang="it-IT" b="1" dirty="0"/>
                  <a:t>γ</a:t>
                </a:r>
                <a:r>
                  <a:rPr lang="it-IT" altLang="it-IT" dirty="0"/>
                  <a:t>, cresce il salario di equilibrio, in B </a:t>
                </a:r>
                <a:r>
                  <a:rPr lang="it-IT" altLang="it-IT" b="1" dirty="0"/>
                  <a:t>γ&gt;0</a:t>
                </a:r>
                <a:r>
                  <a:rPr lang="it-IT" altLang="it-IT" dirty="0"/>
                  <a:t> . </a:t>
                </a:r>
              </a:p>
              <a:p>
                <a:r>
                  <a:rPr lang="it-IT" altLang="it-IT" dirty="0"/>
                  <a:t>Ma </a:t>
                </a:r>
                <a:r>
                  <a:rPr lang="it-IT" altLang="it-IT" dirty="0">
                    <a:solidFill>
                      <a:srgbClr val="FF0000"/>
                    </a:solidFill>
                  </a:rPr>
                  <a:t>equilibrio inefficiente</a:t>
                </a:r>
                <a:r>
                  <a:rPr lang="it-IT" altLang="it-IT" dirty="0"/>
                  <a:t>: il salario negoziato (</a:t>
                </a:r>
                <a:r>
                  <a:rPr lang="it-IT" altLang="it-IT" dirty="0" err="1"/>
                  <a:t>W</a:t>
                </a:r>
                <a:r>
                  <a:rPr lang="it-IT" altLang="it-IT" baseline="30000" dirty="0" err="1"/>
                  <a:t>rtm</a:t>
                </a:r>
                <a:r>
                  <a:rPr lang="it-IT" altLang="it-IT" dirty="0"/>
                  <a:t>) è superiore alla produttività marginale del lavoro (la </a:t>
                </a:r>
                <a:r>
                  <a:rPr lang="it-IT" altLang="it-IT" i="1" dirty="0"/>
                  <a:t>v1</a:t>
                </a:r>
                <a:r>
                  <a:rPr lang="it-IT" altLang="it-IT" dirty="0"/>
                  <a:t> è secante e non tangente a </a:t>
                </a:r>
                <a:r>
                  <a:rPr lang="it-IT" altLang="it-IT" i="1" dirty="0" err="1"/>
                  <a:t>L</a:t>
                </a:r>
                <a:r>
                  <a:rPr lang="it-IT" altLang="it-IT" i="1" baseline="30000" dirty="0" err="1"/>
                  <a:t>d</a:t>
                </a:r>
                <a:r>
                  <a:rPr lang="it-IT" altLang="it-IT" i="1" dirty="0"/>
                  <a:t>(W), se fosse efficiente la domanda di lavoro sarebbe la </a:t>
                </a:r>
                <a:r>
                  <a:rPr lang="it-IT" altLang="it-IT" i="1" dirty="0" err="1">
                    <a:solidFill>
                      <a:srgbClr val="0070C0"/>
                    </a:solidFill>
                  </a:rPr>
                  <a:t>L</a:t>
                </a:r>
                <a:r>
                  <a:rPr lang="it-IT" altLang="it-IT" i="1" baseline="30000" dirty="0" err="1">
                    <a:solidFill>
                      <a:srgbClr val="0070C0"/>
                    </a:solidFill>
                  </a:rPr>
                  <a:t>d</a:t>
                </a:r>
                <a:r>
                  <a:rPr lang="it-IT" altLang="it-IT" i="1" dirty="0">
                    <a:solidFill>
                      <a:srgbClr val="0070C0"/>
                    </a:solidFill>
                  </a:rPr>
                  <a:t>(W)’</a:t>
                </a:r>
                <a:r>
                  <a:rPr lang="it-IT" altLang="it-IT" dirty="0"/>
                  <a:t>) ed il livello di occupazione (</a:t>
                </a:r>
                <a:r>
                  <a:rPr lang="it-IT" altLang="it-IT" dirty="0" err="1"/>
                  <a:t>L</a:t>
                </a:r>
                <a:r>
                  <a:rPr lang="it-IT" altLang="it-IT" baseline="30000" dirty="0" err="1"/>
                  <a:t>rtm</a:t>
                </a:r>
                <a:r>
                  <a:rPr lang="it-IT" altLang="it-IT" dirty="0"/>
                  <a:t>) inferiore a quello di concorrenza perfetta(</a:t>
                </a:r>
                <a14:m>
                  <m:oMath xmlns:m="http://schemas.openxmlformats.org/officeDocument/2006/math">
                    <m:acc>
                      <m:accPr>
                        <m:chr m:val="̅"/>
                        <m:ctrlPr>
                          <a:rPr lang="it-IT" altLang="it-IT" i="1" smtClean="0">
                            <a:latin typeface="Cambria Math" panose="02040503050406030204" pitchFamily="18" charset="0"/>
                          </a:rPr>
                        </m:ctrlPr>
                      </m:accPr>
                      <m:e>
                        <m:r>
                          <a:rPr lang="it-IT" altLang="it-IT" b="0" i="1" smtClean="0">
                            <a:latin typeface="Cambria Math" panose="02040503050406030204" pitchFamily="18" charset="0"/>
                          </a:rPr>
                          <m:t>𝐿</m:t>
                        </m:r>
                      </m:e>
                    </m:acc>
                  </m:oMath>
                </a14:m>
                <a:r>
                  <a:rPr lang="it-IT" altLang="it-IT" dirty="0"/>
                  <a:t>) e superiore a quello con sindacato monopolista. </a:t>
                </a:r>
              </a:p>
            </p:txBody>
          </p:sp>
        </mc:Choice>
        <mc:Fallback xmlns="">
          <p:sp>
            <p:nvSpPr>
              <p:cNvPr id="58372" name="Rectangle 4"/>
              <p:cNvSpPr>
                <a:spLocks noGrp="1" noRot="1" noChangeAspect="1" noMove="1" noResize="1" noEditPoints="1" noAdjustHandles="1" noChangeArrowheads="1" noChangeShapeType="1" noTextEdit="1"/>
              </p:cNvSpPr>
              <p:nvPr>
                <p:ph type="body" sz="half" idx="2"/>
              </p:nvPr>
            </p:nvSpPr>
            <p:spPr>
              <a:blipFill>
                <a:blip r:embed="rId2"/>
                <a:stretch>
                  <a:fillRect l="-1812" t="-2826" r="-2039"/>
                </a:stretch>
              </a:blipFill>
            </p:spPr>
            <p:txBody>
              <a:bodyPr/>
              <a:lstStyle/>
              <a:p>
                <a:r>
                  <a:rPr lang="it-IT">
                    <a:noFill/>
                  </a:rPr>
                  <a:t> </a:t>
                </a:r>
              </a:p>
            </p:txBody>
          </p:sp>
        </mc:Fallback>
      </mc:AlternateContent>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6" y="1500187"/>
            <a:ext cx="47879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4" name="Line 6"/>
          <p:cNvSpPr>
            <a:spLocks noChangeShapeType="1"/>
          </p:cNvSpPr>
          <p:nvPr/>
        </p:nvSpPr>
        <p:spPr bwMode="auto">
          <a:xfrm flipH="1" flipV="1">
            <a:off x="3188019" y="5131436"/>
            <a:ext cx="358775" cy="360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5"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FCD470-5A2F-40FE-A59A-F57DAED190E5}" type="slidenum">
              <a:rPr lang="it-IT" altLang="en-US" smtClean="0">
                <a:latin typeface="Garamond" panose="02020404030301010803" pitchFamily="18" charset="0"/>
              </a:rPr>
              <a:pPr/>
              <a:t>37</a:t>
            </a:fld>
            <a:endParaRPr lang="it-IT" altLang="en-US">
              <a:latin typeface="Garamond" panose="02020404030301010803" pitchFamily="18" charset="0"/>
            </a:endParaRPr>
          </a:p>
        </p:txBody>
      </p:sp>
      <p:sp>
        <p:nvSpPr>
          <p:cNvPr id="2" name="TextBox 1"/>
          <p:cNvSpPr txBox="1"/>
          <p:nvPr/>
        </p:nvSpPr>
        <p:spPr>
          <a:xfrm>
            <a:off x="3660304" y="3696383"/>
            <a:ext cx="237092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Curva</a:t>
            </a:r>
            <a:r>
              <a:rPr lang="en-US" dirty="0"/>
              <a:t> di </a:t>
            </a:r>
            <a:r>
              <a:rPr lang="en-US" dirty="0" err="1"/>
              <a:t>preferenza</a:t>
            </a:r>
            <a:r>
              <a:rPr lang="en-US" dirty="0"/>
              <a:t> del </a:t>
            </a:r>
            <a:r>
              <a:rPr lang="en-US" dirty="0" err="1"/>
              <a:t>sindacato</a:t>
            </a:r>
            <a:endParaRPr lang="en-US" dirty="0"/>
          </a:p>
        </p:txBody>
      </p:sp>
      <p:cxnSp>
        <p:nvCxnSpPr>
          <p:cNvPr id="4" name="Straight Arrow Connector 3"/>
          <p:cNvCxnSpPr/>
          <p:nvPr/>
        </p:nvCxnSpPr>
        <p:spPr>
          <a:xfrm flipH="1">
            <a:off x="3444280" y="4053436"/>
            <a:ext cx="432048" cy="126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Callout: linea con bordo e barra in risalto 2">
            <a:extLst>
              <a:ext uri="{FF2B5EF4-FFF2-40B4-BE49-F238E27FC236}">
                <a16:creationId xmlns:a16="http://schemas.microsoft.com/office/drawing/2014/main" id="{8DDD7DD8-B9C5-4F76-A40E-476931362748}"/>
              </a:ext>
            </a:extLst>
          </p:cNvPr>
          <p:cNvSpPr/>
          <p:nvPr/>
        </p:nvSpPr>
        <p:spPr>
          <a:xfrm>
            <a:off x="3314700" y="2672780"/>
            <a:ext cx="2305050" cy="59436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Indicatore di potere contrattuale</a:t>
            </a:r>
          </a:p>
        </p:txBody>
      </p:sp>
      <p:cxnSp>
        <p:nvCxnSpPr>
          <p:cNvPr id="6" name="Connettore diritto 5">
            <a:extLst>
              <a:ext uri="{FF2B5EF4-FFF2-40B4-BE49-F238E27FC236}">
                <a16:creationId xmlns:a16="http://schemas.microsoft.com/office/drawing/2014/main" id="{01620ABE-5F18-428B-83F0-34834B44FA5A}"/>
              </a:ext>
            </a:extLst>
          </p:cNvPr>
          <p:cNvCxnSpPr/>
          <p:nvPr/>
        </p:nvCxnSpPr>
        <p:spPr>
          <a:xfrm>
            <a:off x="1062248" y="2277237"/>
            <a:ext cx="1828800" cy="3176652"/>
          </a:xfrm>
          <a:prstGeom prst="line">
            <a:avLst/>
          </a:prstGeom>
        </p:spPr>
        <p:style>
          <a:lnRef idx="3">
            <a:schemeClr val="accent1"/>
          </a:lnRef>
          <a:fillRef idx="0">
            <a:schemeClr val="accent1"/>
          </a:fillRef>
          <a:effectRef idx="2">
            <a:schemeClr val="accent1"/>
          </a:effectRef>
          <a:fontRef idx="minor">
            <a:schemeClr val="tx1"/>
          </a:fontRef>
        </p:style>
      </p:cxnSp>
      <p:sp>
        <p:nvSpPr>
          <p:cNvPr id="7" name="Rettangolo 6">
            <a:extLst>
              <a:ext uri="{FF2B5EF4-FFF2-40B4-BE49-F238E27FC236}">
                <a16:creationId xmlns:a16="http://schemas.microsoft.com/office/drawing/2014/main" id="{7283B1A7-6B57-4FB6-B02A-332207F28609}"/>
              </a:ext>
            </a:extLst>
          </p:cNvPr>
          <p:cNvSpPr/>
          <p:nvPr/>
        </p:nvSpPr>
        <p:spPr>
          <a:xfrm>
            <a:off x="2688259" y="5351771"/>
            <a:ext cx="758541" cy="369332"/>
          </a:xfrm>
          <a:prstGeom prst="rect">
            <a:avLst/>
          </a:prstGeom>
        </p:spPr>
        <p:txBody>
          <a:bodyPr wrap="none">
            <a:spAutoFit/>
          </a:bodyPr>
          <a:lstStyle/>
          <a:p>
            <a:r>
              <a:rPr lang="it-IT" altLang="it-IT" i="1" dirty="0" err="1">
                <a:solidFill>
                  <a:srgbClr val="0070C0"/>
                </a:solidFill>
              </a:rPr>
              <a:t>L</a:t>
            </a:r>
            <a:r>
              <a:rPr lang="it-IT" altLang="it-IT" i="1" baseline="30000" dirty="0" err="1">
                <a:solidFill>
                  <a:srgbClr val="0070C0"/>
                </a:solidFill>
              </a:rPr>
              <a:t>d</a:t>
            </a:r>
            <a:r>
              <a:rPr lang="it-IT" altLang="it-IT" i="1" dirty="0">
                <a:solidFill>
                  <a:srgbClr val="0070C0"/>
                </a:solidFill>
              </a:rPr>
              <a:t>(W)’</a:t>
            </a:r>
            <a:endParaRPr lang="it-IT" dirty="0">
              <a:solidFill>
                <a:srgbClr val="0070C0"/>
              </a:solidFill>
            </a:endParaRPr>
          </a:p>
        </p:txBody>
      </p:sp>
    </p:spTree>
    <p:extLst>
      <p:ext uri="{BB962C8B-B14F-4D97-AF65-F5344CB8AC3E}">
        <p14:creationId xmlns:p14="http://schemas.microsoft.com/office/powerpoint/2010/main" val="36353741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277814"/>
            <a:ext cx="8229600" cy="776287"/>
          </a:xfrm>
        </p:spPr>
        <p:txBody>
          <a:bodyPr/>
          <a:lstStyle/>
          <a:p>
            <a:pPr eaLnBrk="1" hangingPunct="1"/>
            <a:r>
              <a:rPr lang="it-IT" altLang="it-IT" sz="3400"/>
              <a:t>Ricapitolando:</a:t>
            </a:r>
          </a:p>
        </p:txBody>
      </p:sp>
      <p:sp>
        <p:nvSpPr>
          <p:cNvPr id="59395" name="Rectangle 3"/>
          <p:cNvSpPr>
            <a:spLocks noGrp="1" noChangeArrowheads="1"/>
          </p:cNvSpPr>
          <p:nvPr>
            <p:ph sz="quarter" idx="1"/>
          </p:nvPr>
        </p:nvSpPr>
        <p:spPr>
          <a:xfrm>
            <a:off x="1981200" y="1052513"/>
            <a:ext cx="8229600" cy="5073650"/>
          </a:xfrm>
        </p:spPr>
        <p:txBody>
          <a:bodyPr>
            <a:normAutofit/>
          </a:bodyPr>
          <a:lstStyle/>
          <a:p>
            <a:pPr eaLnBrk="1" hangingPunct="1">
              <a:lnSpc>
                <a:spcPct val="80000"/>
              </a:lnSpc>
            </a:pPr>
            <a:r>
              <a:rPr lang="it-IT" altLang="it-IT" sz="2400" dirty="0"/>
              <a:t>1. Il </a:t>
            </a:r>
            <a:r>
              <a:rPr lang="it-IT" altLang="it-IT" sz="2400" dirty="0">
                <a:solidFill>
                  <a:srgbClr val="0000FF"/>
                </a:solidFill>
              </a:rPr>
              <a:t>sindacato monopolista è un caso particolare della contrattazione </a:t>
            </a:r>
            <a:r>
              <a:rPr lang="it-IT" altLang="it-IT" sz="2400" i="1" dirty="0">
                <a:solidFill>
                  <a:srgbClr val="0000FF"/>
                </a:solidFill>
              </a:rPr>
              <a:t>right to </a:t>
            </a:r>
            <a:r>
              <a:rPr lang="it-IT" altLang="it-IT" sz="2400" i="1" dirty="0" err="1">
                <a:solidFill>
                  <a:srgbClr val="0000FF"/>
                </a:solidFill>
              </a:rPr>
              <a:t>manage</a:t>
            </a:r>
            <a:r>
              <a:rPr lang="it-IT" altLang="it-IT" sz="2400" i="1" dirty="0"/>
              <a:t> </a:t>
            </a:r>
            <a:r>
              <a:rPr lang="it-IT" altLang="it-IT" sz="2400" dirty="0"/>
              <a:t>dove il sindacato determina il salario massimizzando l’utilità attesa dell’agente rappresentativo dato il </a:t>
            </a:r>
            <a:r>
              <a:rPr lang="it-IT" altLang="it-IT" sz="2400" dirty="0">
                <a:solidFill>
                  <a:srgbClr val="0000FF"/>
                </a:solidFill>
              </a:rPr>
              <a:t>vincolo rappresentato dalla domanda di lavoro</a:t>
            </a:r>
            <a:r>
              <a:rPr lang="it-IT" altLang="it-IT" sz="2400" dirty="0"/>
              <a:t> (salario uguale al valore della produttività marginale del lavoro).</a:t>
            </a:r>
          </a:p>
          <a:p>
            <a:pPr eaLnBrk="1" hangingPunct="1">
              <a:lnSpc>
                <a:spcPct val="80000"/>
              </a:lnSpc>
            </a:pPr>
            <a:r>
              <a:rPr lang="it-IT" altLang="it-IT" sz="2400" dirty="0"/>
              <a:t>2. La contrattazione </a:t>
            </a:r>
            <a:r>
              <a:rPr lang="it-IT" altLang="it-IT" sz="2400" i="1" dirty="0">
                <a:hlinkClick r:id="rId2" action="ppaction://hlinksldjump"/>
              </a:rPr>
              <a:t>right to </a:t>
            </a:r>
            <a:r>
              <a:rPr lang="it-IT" altLang="it-IT" sz="2400" i="1" dirty="0" err="1">
                <a:hlinkClick r:id="rId2" action="ppaction://hlinksldjump"/>
              </a:rPr>
              <a:t>manage</a:t>
            </a:r>
            <a:r>
              <a:rPr lang="it-IT" altLang="it-IT" sz="2400" i="1" dirty="0">
                <a:hlinkClick r:id="rId2" action="ppaction://hlinksldjump"/>
              </a:rPr>
              <a:t> </a:t>
            </a:r>
            <a:r>
              <a:rPr lang="it-IT" altLang="it-IT" sz="2400" dirty="0"/>
              <a:t>determina un </a:t>
            </a:r>
            <a:r>
              <a:rPr lang="it-IT" altLang="it-IT" sz="2400" dirty="0">
                <a:solidFill>
                  <a:srgbClr val="0000FF"/>
                </a:solidFill>
              </a:rPr>
              <a:t>salario</a:t>
            </a:r>
            <a:r>
              <a:rPr lang="it-IT" altLang="it-IT" sz="2400" dirty="0"/>
              <a:t> (e un livello di occupazione), dato il vincolo della domanda di lavoro delle imprese, </a:t>
            </a:r>
            <a:r>
              <a:rPr lang="it-IT" altLang="it-IT" sz="2400" dirty="0">
                <a:solidFill>
                  <a:srgbClr val="0000FF"/>
                </a:solidFill>
              </a:rPr>
              <a:t>compresi</a:t>
            </a:r>
            <a:r>
              <a:rPr lang="it-IT" altLang="it-IT" sz="2400" dirty="0"/>
              <a:t> tra quello di concorrenza [</a:t>
            </a:r>
            <a:r>
              <a:rPr lang="it-IT" altLang="it-IT" sz="2400" dirty="0">
                <a:solidFill>
                  <a:srgbClr val="0000FF"/>
                </a:solidFill>
              </a:rPr>
              <a:t>minimo </a:t>
            </a:r>
            <a:r>
              <a:rPr lang="it-IT" altLang="it-IT" sz="2400" dirty="0"/>
              <a:t>(massimo)</a:t>
            </a:r>
            <a:r>
              <a:rPr lang="it-IT" altLang="it-IT" sz="2400" dirty="0">
                <a:solidFill>
                  <a:srgbClr val="0000FF"/>
                </a:solidFill>
              </a:rPr>
              <a:t>: punto A</a:t>
            </a:r>
            <a:r>
              <a:rPr lang="it-IT" altLang="it-IT" sz="2400" dirty="0"/>
              <a:t>] e quello associato al caso di sindacato monopolista [</a:t>
            </a:r>
            <a:r>
              <a:rPr lang="it-IT" altLang="it-IT" sz="2400" dirty="0">
                <a:solidFill>
                  <a:srgbClr val="0000FF"/>
                </a:solidFill>
              </a:rPr>
              <a:t>massimo </a:t>
            </a:r>
            <a:r>
              <a:rPr lang="it-IT" altLang="it-IT" sz="2400" dirty="0"/>
              <a:t>(minimo):</a:t>
            </a:r>
            <a:r>
              <a:rPr lang="it-IT" altLang="it-IT" sz="2400" dirty="0">
                <a:solidFill>
                  <a:srgbClr val="0000FF"/>
                </a:solidFill>
              </a:rPr>
              <a:t> punto</a:t>
            </a:r>
            <a:r>
              <a:rPr lang="it-IT" altLang="it-IT" sz="2400" dirty="0"/>
              <a:t> C].</a:t>
            </a:r>
          </a:p>
          <a:p>
            <a:pPr eaLnBrk="1" hangingPunct="1">
              <a:lnSpc>
                <a:spcPct val="80000"/>
              </a:lnSpc>
            </a:pPr>
            <a:r>
              <a:rPr lang="it-IT" altLang="it-IT" sz="2400" dirty="0"/>
              <a:t>3. Il salario associato alla contrattazione </a:t>
            </a:r>
            <a:r>
              <a:rPr lang="it-IT" altLang="it-IT" sz="2400" i="1" dirty="0"/>
              <a:t>right to </a:t>
            </a:r>
            <a:r>
              <a:rPr lang="it-IT" altLang="it-IT" sz="2400" i="1" dirty="0" err="1"/>
              <a:t>manage</a:t>
            </a:r>
            <a:r>
              <a:rPr lang="it-IT" altLang="it-IT" sz="2400" i="1" dirty="0"/>
              <a:t> </a:t>
            </a:r>
            <a:r>
              <a:rPr lang="it-IT" altLang="it-IT" sz="2400" dirty="0"/>
              <a:t>è tanto più alto quanto è maggiore il </a:t>
            </a:r>
            <a:r>
              <a:rPr lang="it-IT" altLang="it-IT" sz="2400" dirty="0">
                <a:solidFill>
                  <a:srgbClr val="0000FF"/>
                </a:solidFill>
              </a:rPr>
              <a:t>salario di accettazione</a:t>
            </a:r>
            <a:r>
              <a:rPr lang="it-IT" altLang="it-IT" sz="2400" dirty="0"/>
              <a:t> (perché si riduce il costo opportunità di essere disoccupati, inducendo, quindi, il sindacato a perseguire politiche più aggressive). </a:t>
            </a:r>
          </a:p>
        </p:txBody>
      </p:sp>
      <p:sp>
        <p:nvSpPr>
          <p:cNvPr id="59396" name="Segnaposto numero diapositiva 3"/>
          <p:cNvSpPr>
            <a:spLocks noGrp="1"/>
          </p:cNvSpPr>
          <p:nvPr>
            <p:ph type="sldNum" sz="quarter" idx="12"/>
          </p:nvPr>
        </p:nvSpPr>
        <p:spPr>
          <a:xfrm>
            <a:off x="9653588" y="5734050"/>
            <a:ext cx="609600" cy="52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28A14D-B1E9-4CD5-845F-903594057069}" type="slidenum">
              <a:rPr lang="it-IT" altLang="it-IT" smtClean="0">
                <a:latin typeface="Garamond" panose="02020404030301010803" pitchFamily="18" charset="0"/>
              </a:rPr>
              <a:pPr/>
              <a:t>38</a:t>
            </a:fld>
            <a:endParaRPr lang="it-IT" altLang="it-IT">
              <a:latin typeface="Garamond" panose="02020404030301010803" pitchFamily="18" charset="0"/>
            </a:endParaRPr>
          </a:p>
        </p:txBody>
      </p:sp>
    </p:spTree>
    <p:extLst>
      <p:ext uri="{BB962C8B-B14F-4D97-AF65-F5344CB8AC3E}">
        <p14:creationId xmlns:p14="http://schemas.microsoft.com/office/powerpoint/2010/main" val="37116157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77814"/>
            <a:ext cx="8229600" cy="847725"/>
          </a:xfrm>
        </p:spPr>
        <p:txBody>
          <a:bodyPr/>
          <a:lstStyle/>
          <a:p>
            <a:pPr eaLnBrk="1" hangingPunct="1"/>
            <a:r>
              <a:rPr lang="it-IT" altLang="it-IT" sz="3400"/>
              <a:t>Ricapitolando (continua):</a:t>
            </a:r>
          </a:p>
        </p:txBody>
      </p:sp>
      <p:sp>
        <p:nvSpPr>
          <p:cNvPr id="60419" name="Rectangle 3"/>
          <p:cNvSpPr>
            <a:spLocks noGrp="1" noChangeArrowheads="1"/>
          </p:cNvSpPr>
          <p:nvPr>
            <p:ph sz="quarter" idx="1"/>
          </p:nvPr>
        </p:nvSpPr>
        <p:spPr>
          <a:xfrm>
            <a:off x="1981200" y="1268413"/>
            <a:ext cx="8229600" cy="4857750"/>
          </a:xfrm>
        </p:spPr>
        <p:txBody>
          <a:bodyPr>
            <a:normAutofit/>
          </a:bodyPr>
          <a:lstStyle/>
          <a:p>
            <a:pPr eaLnBrk="1" hangingPunct="1">
              <a:lnSpc>
                <a:spcPct val="90000"/>
              </a:lnSpc>
            </a:pPr>
            <a:r>
              <a:rPr lang="it-IT" altLang="it-IT" sz="2400" dirty="0"/>
              <a:t>4. Il </a:t>
            </a:r>
            <a:r>
              <a:rPr lang="it-IT" altLang="it-IT" sz="2400" dirty="0">
                <a:solidFill>
                  <a:srgbClr val="0000FF"/>
                </a:solidFill>
              </a:rPr>
              <a:t>salario</a:t>
            </a:r>
            <a:r>
              <a:rPr lang="it-IT" altLang="it-IT" sz="2400" dirty="0"/>
              <a:t> associato alla contrattazione </a:t>
            </a:r>
            <a:r>
              <a:rPr lang="it-IT" altLang="it-IT" sz="2400" i="1" dirty="0"/>
              <a:t>right to </a:t>
            </a:r>
            <a:r>
              <a:rPr lang="it-IT" altLang="it-IT" sz="2400" i="1" dirty="0" err="1"/>
              <a:t>manage</a:t>
            </a:r>
            <a:r>
              <a:rPr lang="it-IT" altLang="it-IT" sz="2400" i="1" dirty="0"/>
              <a:t> </a:t>
            </a:r>
            <a:r>
              <a:rPr lang="it-IT" altLang="it-IT" sz="2400" dirty="0"/>
              <a:t>è tanto </a:t>
            </a:r>
            <a:r>
              <a:rPr lang="it-IT" altLang="it-IT" sz="2400" dirty="0">
                <a:solidFill>
                  <a:srgbClr val="0000FF"/>
                </a:solidFill>
              </a:rPr>
              <a:t>più basso quanto è minore il parametro che indica il potere contrattuale del sindacato (</a:t>
            </a:r>
            <a:r>
              <a:rPr lang="it-IT" altLang="it-IT" sz="2400" dirty="0">
                <a:solidFill>
                  <a:srgbClr val="0000FF"/>
                </a:solidFill>
                <a:sym typeface="Symbol" panose="05050102010706020507" pitchFamily="18" charset="2"/>
              </a:rPr>
              <a:t>)</a:t>
            </a:r>
            <a:r>
              <a:rPr lang="it-IT" altLang="it-IT" sz="2400" dirty="0"/>
              <a:t>, perché per questo livello il beneficio netto di incrementi salariali non sarà sfruttato del tutto da parte del sindacato a causa della resistenza delle imprese. Al contrario, nel caso di sindacato monopolista il beneficio netto di incrementi del salario per il sindacato sarà, in equilibrio, pari a zero.</a:t>
            </a:r>
          </a:p>
          <a:p>
            <a:pPr eaLnBrk="1" hangingPunct="1">
              <a:lnSpc>
                <a:spcPct val="90000"/>
              </a:lnSpc>
            </a:pPr>
            <a:r>
              <a:rPr lang="it-IT" altLang="it-IT" sz="2400" dirty="0"/>
              <a:t>5. La </a:t>
            </a:r>
            <a:r>
              <a:rPr lang="it-IT" altLang="it-IT" sz="2400" dirty="0">
                <a:solidFill>
                  <a:srgbClr val="0000FF"/>
                </a:solidFill>
              </a:rPr>
              <a:t>contrattazione </a:t>
            </a:r>
            <a:r>
              <a:rPr lang="it-IT" altLang="it-IT" sz="2400" i="1" dirty="0">
                <a:solidFill>
                  <a:srgbClr val="0000FF"/>
                </a:solidFill>
              </a:rPr>
              <a:t>right to </a:t>
            </a:r>
            <a:r>
              <a:rPr lang="it-IT" altLang="it-IT" sz="2400" i="1" dirty="0" err="1">
                <a:solidFill>
                  <a:srgbClr val="0000FF"/>
                </a:solidFill>
              </a:rPr>
              <a:t>manage</a:t>
            </a:r>
            <a:r>
              <a:rPr lang="it-IT" altLang="it-IT" sz="2400" i="1" dirty="0"/>
              <a:t> </a:t>
            </a:r>
            <a:r>
              <a:rPr lang="it-IT" altLang="it-IT" sz="2400" dirty="0"/>
              <a:t>e il </a:t>
            </a:r>
            <a:r>
              <a:rPr lang="it-IT" altLang="it-IT" sz="2400" dirty="0">
                <a:solidFill>
                  <a:srgbClr val="0000FF"/>
                </a:solidFill>
              </a:rPr>
              <a:t>modello con sindacato monopolista implicano una </a:t>
            </a:r>
            <a:r>
              <a:rPr lang="it-IT" altLang="it-IT" sz="2400" dirty="0">
                <a:solidFill>
                  <a:srgbClr val="FF0000"/>
                </a:solidFill>
              </a:rPr>
              <a:t>soluzione non efficiente,</a:t>
            </a:r>
            <a:r>
              <a:rPr lang="it-IT" altLang="it-IT" sz="2400" dirty="0"/>
              <a:t> essendo sempre possibile aumentare la soddisfazione di uno o entrambi gli agenti senza ridurre quella dell’altro. Tuttavia, in questo caso occorre scegliere un punto al di fuori della curva di domanda.</a:t>
            </a:r>
          </a:p>
          <a:p>
            <a:pPr eaLnBrk="1" hangingPunct="1">
              <a:lnSpc>
                <a:spcPct val="90000"/>
              </a:lnSpc>
            </a:pPr>
            <a:endParaRPr lang="it-IT" altLang="it-IT" sz="2400" dirty="0"/>
          </a:p>
        </p:txBody>
      </p:sp>
      <p:sp>
        <p:nvSpPr>
          <p:cNvPr id="60420" name="Segnaposto numero diapositiva 3"/>
          <p:cNvSpPr>
            <a:spLocks noGrp="1"/>
          </p:cNvSpPr>
          <p:nvPr>
            <p:ph type="sldNum" sz="quarter" idx="12"/>
          </p:nvPr>
        </p:nvSpPr>
        <p:spPr>
          <a:xfrm>
            <a:off x="9653588" y="5734050"/>
            <a:ext cx="609600" cy="52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AF01CA-3177-49F6-A231-7B953E4E5057}" type="slidenum">
              <a:rPr lang="it-IT" altLang="it-IT" smtClean="0">
                <a:latin typeface="Garamond" panose="02020404030301010803" pitchFamily="18" charset="0"/>
              </a:rPr>
              <a:pPr/>
              <a:t>39</a:t>
            </a:fld>
            <a:endParaRPr lang="it-IT" altLang="it-IT">
              <a:latin typeface="Garamond" panose="02020404030301010803" pitchFamily="18" charset="0"/>
            </a:endParaRPr>
          </a:p>
        </p:txBody>
      </p:sp>
    </p:spTree>
    <p:extLst>
      <p:ext uri="{BB962C8B-B14F-4D97-AF65-F5344CB8AC3E}">
        <p14:creationId xmlns:p14="http://schemas.microsoft.com/office/powerpoint/2010/main" val="5442415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t>
            </a:r>
            <a:r>
              <a:rPr lang="en-US" dirty="0" err="1"/>
              <a:t>problemi</a:t>
            </a:r>
            <a:r>
              <a:rPr lang="en-US" dirty="0"/>
              <a:t> </a:t>
            </a:r>
            <a:r>
              <a:rPr lang="en-US" dirty="0" err="1"/>
              <a:t>dell’informazione</a:t>
            </a:r>
            <a:r>
              <a:rPr lang="en-US" dirty="0"/>
              <a:t> (continua)</a:t>
            </a:r>
          </a:p>
        </p:txBody>
      </p:sp>
      <p:sp>
        <p:nvSpPr>
          <p:cNvPr id="3" name="Content Placeholder 2"/>
          <p:cNvSpPr>
            <a:spLocks noGrp="1"/>
          </p:cNvSpPr>
          <p:nvPr>
            <p:ph idx="1"/>
          </p:nvPr>
        </p:nvSpPr>
        <p:spPr/>
        <p:txBody>
          <a:bodyPr>
            <a:normAutofit lnSpcReduction="10000"/>
          </a:bodyPr>
          <a:lstStyle/>
          <a:p>
            <a:r>
              <a:rPr lang="it-IT" dirty="0"/>
              <a:t>Il secondo problema informativo discende dal fatto che nella realtà </a:t>
            </a:r>
            <a:r>
              <a:rPr lang="it-IT" b="1" dirty="0"/>
              <a:t>l’incontro tra domanda e offerta non è istantaneo</a:t>
            </a:r>
            <a:r>
              <a:rPr lang="it-IT" dirty="0"/>
              <a:t>, a differenza di quanto implicitamente ipotizzato nei modelli visti: trovare un impiego o un dipendente adatti </a:t>
            </a:r>
            <a:r>
              <a:rPr lang="it-IT" u="sng" dirty="0"/>
              <a:t>richiede tempo e risorse</a:t>
            </a:r>
            <a:r>
              <a:rPr lang="it-IT" dirty="0"/>
              <a:t>.</a:t>
            </a:r>
          </a:p>
          <a:p>
            <a:r>
              <a:rPr lang="it-IT" dirty="0"/>
              <a:t>In ogni momento ci saranno persone disposte a lavorare alla retribuzione corrente, ma che non riescono a trovare un posto di lavoro vacante, pur essendo disposti a lavorare anche a salari più bassi; allo stesso modo ci saranno posizioni di lavoro disponibili per le quali non è stato ancora trovato un lavoratore: </a:t>
            </a:r>
            <a:r>
              <a:rPr lang="it-IT" dirty="0">
                <a:solidFill>
                  <a:srgbClr val="FF0000"/>
                </a:solidFill>
              </a:rPr>
              <a:t>coesistenza di disoccupati e di posti di lavoro vacanti </a:t>
            </a:r>
            <a:r>
              <a:rPr lang="it-IT" dirty="0"/>
              <a:t>e la presenza di </a:t>
            </a:r>
            <a:r>
              <a:rPr lang="it-IT" dirty="0">
                <a:solidFill>
                  <a:srgbClr val="FF0000"/>
                </a:solidFill>
              </a:rPr>
              <a:t>ampi flussi di persone tra stati del mercato del lavoro </a:t>
            </a:r>
            <a:r>
              <a:rPr lang="it-IT" dirty="0"/>
              <a:t>anche a fronte di un </a:t>
            </a:r>
            <a:r>
              <a:rPr lang="it-IT" dirty="0">
                <a:solidFill>
                  <a:srgbClr val="FF0000"/>
                </a:solidFill>
              </a:rPr>
              <a:t>tasso di disoccupazione stabile</a:t>
            </a:r>
            <a:r>
              <a:rPr lang="it-IT" dirty="0"/>
              <a:t>.</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4</a:t>
            </a:fld>
            <a:endParaRPr lang="it-IT"/>
          </a:p>
        </p:txBody>
      </p:sp>
    </p:spTree>
    <p:extLst>
      <p:ext uri="{BB962C8B-B14F-4D97-AF65-F5344CB8AC3E}">
        <p14:creationId xmlns:p14="http://schemas.microsoft.com/office/powerpoint/2010/main" val="872146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r" eaLnBrk="1" hangingPunct="1"/>
            <a:fld id="{1A1D6E60-85FA-4295-9615-F2FBA212E892}" type="slidenum">
              <a:rPr lang="it-IT" altLang="it-IT" sz="1000">
                <a:solidFill>
                  <a:srgbClr val="000000"/>
                </a:solidFill>
              </a:rPr>
              <a:pPr algn="r" eaLnBrk="1" hangingPunct="1"/>
              <a:t>40</a:t>
            </a:fld>
            <a:endParaRPr lang="it-IT" altLang="it-IT" sz="1000">
              <a:solidFill>
                <a:srgbClr val="000000"/>
              </a:solidFill>
            </a:endParaRPr>
          </a:p>
        </p:txBody>
      </p:sp>
      <p:sp>
        <p:nvSpPr>
          <p:cNvPr id="61443" name="Text Box 2"/>
          <p:cNvSpPr txBox="1">
            <a:spLocks noChangeArrowheads="1"/>
          </p:cNvSpPr>
          <p:nvPr/>
        </p:nvSpPr>
        <p:spPr bwMode="auto">
          <a:xfrm>
            <a:off x="1919288" y="455614"/>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r>
              <a:rPr lang="it-IT" altLang="it-IT" sz="3200" dirty="0">
                <a:solidFill>
                  <a:srgbClr val="999900"/>
                </a:solidFill>
                <a:latin typeface="Garamond" panose="02020404030301010803" pitchFamily="18" charset="0"/>
              </a:rPr>
              <a:t>I sindacati monopolisti, concludendo…</a:t>
            </a:r>
          </a:p>
        </p:txBody>
      </p:sp>
      <p:sp>
        <p:nvSpPr>
          <p:cNvPr id="61444" name="Text Box 3"/>
          <p:cNvSpPr txBox="1">
            <a:spLocks noChangeArrowheads="1"/>
          </p:cNvSpPr>
          <p:nvPr/>
        </p:nvSpPr>
        <p:spPr bwMode="auto">
          <a:xfrm>
            <a:off x="1847851" y="1196976"/>
            <a:ext cx="8532813"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12763" indent="-512763">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1pPr>
            <a:lvl2pPr marL="742950" indent="-28575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2pPr>
            <a:lvl3pPr marL="1143000" indent="-22860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3pPr>
            <a:lvl4pPr marL="1600200" indent="-22860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4pPr>
            <a:lvl5pPr marL="2057400" indent="-22860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tx1"/>
                </a:solidFill>
                <a:latin typeface="Arial" panose="020B0604020202020204" pitchFamily="34" charset="0"/>
              </a:defRPr>
            </a:lvl9pPr>
          </a:lstStyle>
          <a:p>
            <a:pPr algn="just">
              <a:spcBef>
                <a:spcPts val="700"/>
              </a:spcBef>
              <a:buClr>
                <a:srgbClr val="666600"/>
              </a:buClr>
              <a:buSzPct val="75000"/>
              <a:buFont typeface="Arial" panose="020B0604020202020204" pitchFamily="34" charset="0"/>
              <a:buChar char="•"/>
            </a:pPr>
            <a:r>
              <a:rPr lang="it-IT" altLang="it-IT" sz="2400" b="1" dirty="0">
                <a:solidFill>
                  <a:srgbClr val="000000"/>
                </a:solidFill>
                <a:latin typeface="Garamond" panose="02020404030301010803" pitchFamily="18" charset="0"/>
              </a:rPr>
              <a:t>I sindacati ricavano un’utilità maggiore (hanno maggior successo) se la curva di domanda di lavoro è inelastica (le imprese reagiscono poco a variazioni del salario e hanno nel mercato dei beni una curva di domanda rigida). I dati suggeriscono infatti che </a:t>
            </a:r>
            <a:r>
              <a:rPr lang="it-IT" altLang="it-IT" sz="2400" b="1" i="1" dirty="0">
                <a:solidFill>
                  <a:srgbClr val="000000"/>
                </a:solidFill>
                <a:latin typeface="Garamond" panose="02020404030301010803" pitchFamily="18" charset="0"/>
              </a:rPr>
              <a:t>l’elasticità della domanda di lavoro in imprese sindacalizzate</a:t>
            </a:r>
            <a:r>
              <a:rPr lang="it-IT" altLang="it-IT" sz="2400" b="1" dirty="0">
                <a:solidFill>
                  <a:srgbClr val="000000"/>
                </a:solidFill>
                <a:latin typeface="Garamond" panose="02020404030301010803" pitchFamily="18" charset="0"/>
              </a:rPr>
              <a:t> è il 20% </a:t>
            </a:r>
            <a:r>
              <a:rPr lang="it-IT" altLang="it-IT" sz="2400" b="1" dirty="0">
                <a:solidFill>
                  <a:srgbClr val="000000"/>
                </a:solidFill>
                <a:latin typeface="Franklin Gothic Medium" panose="020B0603020102020204" pitchFamily="34" charset="0"/>
              </a:rPr>
              <a:t>minore </a:t>
            </a:r>
            <a:r>
              <a:rPr lang="it-IT" altLang="it-IT" sz="2400" b="1" dirty="0">
                <a:solidFill>
                  <a:srgbClr val="000000"/>
                </a:solidFill>
                <a:latin typeface="Garamond" panose="02020404030301010803" pitchFamily="18" charset="0"/>
              </a:rPr>
              <a:t>di quella delle imprese </a:t>
            </a:r>
            <a:r>
              <a:rPr lang="it-IT" altLang="it-IT" sz="2400" b="1" i="1" dirty="0">
                <a:solidFill>
                  <a:srgbClr val="000000"/>
                </a:solidFill>
                <a:latin typeface="Garamond" panose="02020404030301010803" pitchFamily="18" charset="0"/>
              </a:rPr>
              <a:t>non sindacalizzate</a:t>
            </a:r>
            <a:r>
              <a:rPr lang="it-IT" altLang="it-IT" sz="2400" b="1" dirty="0">
                <a:solidFill>
                  <a:srgbClr val="000000"/>
                </a:solidFill>
                <a:latin typeface="Garamond" panose="02020404030301010803" pitchFamily="18" charset="0"/>
              </a:rPr>
              <a:t>.</a:t>
            </a:r>
          </a:p>
        </p:txBody>
      </p:sp>
      <p:sp>
        <p:nvSpPr>
          <p:cNvPr id="61445" name="Rectangle 4"/>
          <p:cNvSpPr>
            <a:spLocks noChangeArrowheads="1"/>
          </p:cNvSpPr>
          <p:nvPr/>
        </p:nvSpPr>
        <p:spPr bwMode="auto">
          <a:xfrm>
            <a:off x="1524000" y="33147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61446" name="Segnaposto numero diapositiva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CEFB32-78F4-4E38-8A7C-9D02D659814E}" type="slidenum">
              <a:rPr lang="it-IT" altLang="en-US" smtClean="0"/>
              <a:pPr/>
              <a:t>40</a:t>
            </a:fld>
            <a:endParaRPr lang="it-IT" altLang="en-US"/>
          </a:p>
        </p:txBody>
      </p:sp>
    </p:spTree>
    <p:extLst>
      <p:ext uri="{BB962C8B-B14F-4D97-AF65-F5344CB8AC3E}">
        <p14:creationId xmlns:p14="http://schemas.microsoft.com/office/powerpoint/2010/main" val="2971580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fld id="{71340351-D308-44D7-891E-2F0D91683261}" type="slidenum">
              <a:rPr lang="it-IT" altLang="it-IT" sz="1000">
                <a:solidFill>
                  <a:srgbClr val="000000"/>
                </a:solidFill>
              </a:rPr>
              <a:pPr algn="r" eaLnBrk="1" hangingPunct="1"/>
              <a:t>41</a:t>
            </a:fld>
            <a:endParaRPr lang="it-IT" altLang="it-IT" sz="1000">
              <a:solidFill>
                <a:srgbClr val="000000"/>
              </a:solidFill>
            </a:endParaRPr>
          </a:p>
        </p:txBody>
      </p:sp>
      <p:sp>
        <p:nvSpPr>
          <p:cNvPr id="70659" name="Text Box 2"/>
          <p:cNvSpPr txBox="1">
            <a:spLocks noChangeArrowheads="1"/>
          </p:cNvSpPr>
          <p:nvPr/>
        </p:nvSpPr>
        <p:spPr bwMode="auto">
          <a:xfrm>
            <a:off x="1847851" y="26989"/>
            <a:ext cx="86407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just" eaLnBrk="1" hangingPunct="1"/>
            <a:r>
              <a:rPr lang="it-IT" altLang="it-IT" b="1" dirty="0">
                <a:solidFill>
                  <a:srgbClr val="999900"/>
                </a:solidFill>
                <a:latin typeface="Garamond" panose="02020404030301010803" pitchFamily="18" charset="0"/>
              </a:rPr>
              <a:t>Figura 10 – 5 (p. 363 </a:t>
            </a:r>
            <a:r>
              <a:rPr lang="it-IT" altLang="it-IT" b="1" dirty="0" err="1">
                <a:solidFill>
                  <a:srgbClr val="999900"/>
                </a:solidFill>
                <a:latin typeface="Garamond" panose="02020404030301010803" pitchFamily="18" charset="0"/>
              </a:rPr>
              <a:t>Borjas</a:t>
            </a:r>
            <a:r>
              <a:rPr lang="it-IT" altLang="it-IT" b="1" dirty="0">
                <a:solidFill>
                  <a:srgbClr val="999900"/>
                </a:solidFill>
                <a:latin typeface="Garamond" panose="02020404030301010803" pitchFamily="18" charset="0"/>
              </a:rPr>
              <a:t>) I sindacati e l’efficienza del mercato del lavoro</a:t>
            </a:r>
            <a:br>
              <a:rPr lang="it-IT" altLang="it-IT" b="1" dirty="0">
                <a:solidFill>
                  <a:srgbClr val="999900"/>
                </a:solidFill>
                <a:latin typeface="Garamond" panose="02020404030301010803" pitchFamily="18" charset="0"/>
              </a:rPr>
            </a:br>
            <a:r>
              <a:rPr lang="it-IT" altLang="it-IT" sz="1400" b="1" dirty="0">
                <a:solidFill>
                  <a:srgbClr val="999900"/>
                </a:solidFill>
                <a:latin typeface="Garamond" panose="02020404030301010803" pitchFamily="18" charset="0"/>
              </a:rPr>
              <a:t>In assenza di sindacato, il salario competitivo è </a:t>
            </a:r>
            <a:r>
              <a:rPr lang="it-IT" altLang="it-IT" sz="1400" b="1" i="1" dirty="0">
                <a:solidFill>
                  <a:srgbClr val="999900"/>
                </a:solidFill>
                <a:latin typeface="Garamond" panose="02020404030301010803" pitchFamily="18" charset="0"/>
              </a:rPr>
              <a:t>w</a:t>
            </a:r>
            <a:r>
              <a:rPr lang="it-IT" altLang="it-IT" sz="1400" b="1" dirty="0">
                <a:solidFill>
                  <a:srgbClr val="999900"/>
                </a:solidFill>
                <a:latin typeface="Garamond" panose="02020404030301010803" pitchFamily="18" charset="0"/>
              </a:rPr>
              <a:t>* e il reddito nazionale è dato dalla soma delle aree </a:t>
            </a:r>
            <a:r>
              <a:rPr lang="it-IT" altLang="it-IT" sz="1400" b="1" i="1" dirty="0">
                <a:solidFill>
                  <a:srgbClr val="999900"/>
                </a:solidFill>
                <a:latin typeface="Garamond" panose="02020404030301010803" pitchFamily="18" charset="0"/>
              </a:rPr>
              <a:t>ABCD </a:t>
            </a:r>
            <a:r>
              <a:rPr lang="it-IT" altLang="it-IT" sz="1400" b="1" dirty="0">
                <a:solidFill>
                  <a:srgbClr val="999900"/>
                </a:solidFill>
                <a:latin typeface="Garamond" panose="02020404030301010803" pitchFamily="18" charset="0"/>
              </a:rPr>
              <a:t>e </a:t>
            </a:r>
            <a:r>
              <a:rPr lang="it-IT" altLang="it-IT" sz="1400" b="1" i="1" dirty="0">
                <a:solidFill>
                  <a:srgbClr val="999900"/>
                </a:solidFill>
                <a:latin typeface="Garamond" panose="02020404030301010803" pitchFamily="18" charset="0"/>
              </a:rPr>
              <a:t>A’BCD’</a:t>
            </a:r>
            <a:r>
              <a:rPr lang="it-IT" altLang="it-IT" sz="1400" b="1" dirty="0">
                <a:solidFill>
                  <a:srgbClr val="999900"/>
                </a:solidFill>
                <a:latin typeface="Garamond" panose="02020404030301010803" pitchFamily="18" charset="0"/>
              </a:rPr>
              <a:t>. Il sindacato aumenta il salario nel settore 1 a </a:t>
            </a:r>
            <a:r>
              <a:rPr lang="it-IT" altLang="it-IT" sz="1400" b="1" i="1" dirty="0" err="1">
                <a:solidFill>
                  <a:srgbClr val="999900"/>
                </a:solidFill>
                <a:latin typeface="Garamond" panose="02020404030301010803" pitchFamily="18" charset="0"/>
              </a:rPr>
              <a:t>w</a:t>
            </a:r>
            <a:r>
              <a:rPr lang="it-IT" altLang="it-IT" sz="1400" b="1" i="1" baseline="-25000" dirty="0" err="1">
                <a:solidFill>
                  <a:srgbClr val="999900"/>
                </a:solidFill>
                <a:latin typeface="Garamond" panose="02020404030301010803" pitchFamily="18" charset="0"/>
              </a:rPr>
              <a:t>U</a:t>
            </a:r>
            <a:r>
              <a:rPr lang="it-IT" altLang="it-IT" sz="1400" b="1" dirty="0">
                <a:solidFill>
                  <a:srgbClr val="999900"/>
                </a:solidFill>
                <a:latin typeface="Garamond" panose="02020404030301010803" pitchFamily="18" charset="0"/>
              </a:rPr>
              <a:t>. I lavoratori licenziati si spostano nel settore 2, riducendo il salario non contrattato dal sindacato a </a:t>
            </a:r>
            <a:r>
              <a:rPr lang="it-IT" altLang="it-IT" sz="1400" b="1" i="1" dirty="0" err="1">
                <a:solidFill>
                  <a:srgbClr val="999900"/>
                </a:solidFill>
                <a:latin typeface="Garamond" panose="02020404030301010803" pitchFamily="18" charset="0"/>
              </a:rPr>
              <a:t>w</a:t>
            </a:r>
            <a:r>
              <a:rPr lang="it-IT" altLang="it-IT" sz="1400" b="1" i="1" baseline="-25000" dirty="0" err="1">
                <a:solidFill>
                  <a:srgbClr val="999900"/>
                </a:solidFill>
                <a:latin typeface="Garamond" panose="02020404030301010803" pitchFamily="18" charset="0"/>
              </a:rPr>
              <a:t>N</a:t>
            </a:r>
            <a:r>
              <a:rPr lang="it-IT" altLang="it-IT" sz="1400" b="1" dirty="0">
                <a:solidFill>
                  <a:srgbClr val="999900"/>
                </a:solidFill>
                <a:latin typeface="Garamond" panose="02020404030301010803" pitchFamily="18" charset="0"/>
              </a:rPr>
              <a:t>. Il reddito nazionale è dato dalla somma delle aree </a:t>
            </a:r>
            <a:r>
              <a:rPr lang="it-IT" altLang="it-IT" sz="1400" b="1" i="1" dirty="0">
                <a:solidFill>
                  <a:srgbClr val="999900"/>
                </a:solidFill>
                <a:latin typeface="Garamond" panose="02020404030301010803" pitchFamily="18" charset="0"/>
              </a:rPr>
              <a:t>AEGD </a:t>
            </a:r>
            <a:r>
              <a:rPr lang="it-IT" altLang="it-IT" sz="1400" b="1" dirty="0">
                <a:solidFill>
                  <a:srgbClr val="999900"/>
                </a:solidFill>
                <a:latin typeface="Garamond" panose="02020404030301010803" pitchFamily="18" charset="0"/>
              </a:rPr>
              <a:t>e </a:t>
            </a:r>
            <a:r>
              <a:rPr lang="it-IT" altLang="it-IT" sz="1400" b="1" i="1" dirty="0">
                <a:solidFill>
                  <a:srgbClr val="999900"/>
                </a:solidFill>
                <a:latin typeface="Garamond" panose="02020404030301010803" pitchFamily="18" charset="0"/>
              </a:rPr>
              <a:t>A</a:t>
            </a:r>
            <a:r>
              <a:rPr lang="it-IT" altLang="it-IT" sz="1400" b="1" dirty="0">
                <a:solidFill>
                  <a:srgbClr val="999900"/>
                </a:solidFill>
                <a:latin typeface="Garamond" panose="02020404030301010803" pitchFamily="18" charset="0"/>
              </a:rPr>
              <a:t>’</a:t>
            </a:r>
            <a:r>
              <a:rPr lang="it-IT" altLang="it-IT" sz="1400" b="1" i="1" dirty="0">
                <a:solidFill>
                  <a:srgbClr val="999900"/>
                </a:solidFill>
                <a:latin typeface="Garamond" panose="02020404030301010803" pitchFamily="18" charset="0"/>
              </a:rPr>
              <a:t>FGD</a:t>
            </a:r>
            <a:r>
              <a:rPr lang="it-IT" altLang="it-IT" sz="1400" b="1" dirty="0">
                <a:solidFill>
                  <a:srgbClr val="999900"/>
                </a:solidFill>
                <a:latin typeface="Garamond" panose="02020404030301010803" pitchFamily="18" charset="0"/>
              </a:rPr>
              <a:t>’. La non corretta allocazione del lavoro riduce il reddito nazionale dell’area del triangolo </a:t>
            </a:r>
            <a:r>
              <a:rPr lang="it-IT" altLang="it-IT" sz="1400" b="1" i="1" dirty="0">
                <a:solidFill>
                  <a:srgbClr val="999900"/>
                </a:solidFill>
                <a:latin typeface="Garamond" panose="02020404030301010803" pitchFamily="18" charset="0"/>
              </a:rPr>
              <a:t>EBF</a:t>
            </a:r>
            <a:r>
              <a:rPr lang="it-IT" altLang="it-IT" sz="1400" b="1" dirty="0">
                <a:solidFill>
                  <a:srgbClr val="999900"/>
                </a:solidFill>
                <a:latin typeface="Garamond" panose="02020404030301010803" pitchFamily="18" charset="0"/>
              </a:rPr>
              <a:t>.</a:t>
            </a:r>
            <a:r>
              <a:rPr lang="it-IT" altLang="it-IT" sz="1400" dirty="0">
                <a:solidFill>
                  <a:srgbClr val="999900"/>
                </a:solidFill>
                <a:latin typeface="Garamond" panose="02020404030301010803" pitchFamily="18" charset="0"/>
              </a:rPr>
              <a:t> </a:t>
            </a:r>
          </a:p>
        </p:txBody>
      </p:sp>
      <p:sp>
        <p:nvSpPr>
          <p:cNvPr id="70660" name="Rectangle 3"/>
          <p:cNvSpPr>
            <a:spLocks noChangeArrowheads="1"/>
          </p:cNvSpPr>
          <p:nvPr/>
        </p:nvSpPr>
        <p:spPr bwMode="auto">
          <a:xfrm>
            <a:off x="1524000" y="33147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pic>
        <p:nvPicPr>
          <p:cNvPr id="70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628775"/>
            <a:ext cx="46069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0662" name="Segnaposto numero diapositiva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FF6D1C-0C61-498E-A5CE-A665E789E422}" type="slidenum">
              <a:rPr lang="it-IT" altLang="en-US" smtClean="0">
                <a:latin typeface="Garamond" panose="02020404030301010803" pitchFamily="18" charset="0"/>
              </a:rPr>
              <a:pPr/>
              <a:t>41</a:t>
            </a:fld>
            <a:endParaRPr lang="it-IT" altLang="en-US">
              <a:latin typeface="Garamond" panose="02020404030301010803" pitchFamily="18" charset="0"/>
            </a:endParaRPr>
          </a:p>
        </p:txBody>
      </p:sp>
    </p:spTree>
    <p:extLst>
      <p:ext uri="{BB962C8B-B14F-4D97-AF65-F5344CB8AC3E}">
        <p14:creationId xmlns:p14="http://schemas.microsoft.com/office/powerpoint/2010/main" val="20659355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Applicazione alla Germania di un modello «right to </a:t>
            </a:r>
            <a:r>
              <a:rPr lang="it-IT" dirty="0" err="1"/>
              <a:t>manage</a:t>
            </a:r>
            <a:r>
              <a:rPr lang="it-IT" dirty="0"/>
              <a:t>»: il potere contrattuale del sindacato</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42</a:t>
            </a:fld>
            <a:endParaRPr lang="it-IT"/>
          </a:p>
        </p:txBody>
      </p:sp>
      <p:pic>
        <p:nvPicPr>
          <p:cNvPr id="6" name="Immagine 5"/>
          <p:cNvPicPr>
            <a:picLocks noChangeAspect="1"/>
          </p:cNvPicPr>
          <p:nvPr/>
        </p:nvPicPr>
        <p:blipFill>
          <a:blip r:embed="rId2"/>
          <a:stretch>
            <a:fillRect/>
          </a:stretch>
        </p:blipFill>
        <p:spPr>
          <a:xfrm>
            <a:off x="292761" y="1690688"/>
            <a:ext cx="6396075" cy="4600067"/>
          </a:xfrm>
          <a:prstGeom prst="rect">
            <a:avLst/>
          </a:prstGeom>
        </p:spPr>
      </p:pic>
      <p:cxnSp>
        <p:nvCxnSpPr>
          <p:cNvPr id="8" name="Connettore diritto 7"/>
          <p:cNvCxnSpPr/>
          <p:nvPr/>
        </p:nvCxnSpPr>
        <p:spPr>
          <a:xfrm flipV="1">
            <a:off x="821320" y="2705020"/>
            <a:ext cx="4227576" cy="914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Freccia in giù 8"/>
          <p:cNvSpPr/>
          <p:nvPr/>
        </p:nvSpPr>
        <p:spPr>
          <a:xfrm>
            <a:off x="6300216" y="2923032"/>
            <a:ext cx="82296" cy="101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1188720" y="6409730"/>
            <a:ext cx="4224528" cy="369332"/>
          </a:xfrm>
          <a:prstGeom prst="rect">
            <a:avLst/>
          </a:prstGeom>
          <a:noFill/>
        </p:spPr>
        <p:txBody>
          <a:bodyPr wrap="square" rtlCol="0">
            <a:spAutoFit/>
          </a:bodyPr>
          <a:lstStyle/>
          <a:p>
            <a:r>
              <a:rPr lang="it-IT" dirty="0"/>
              <a:t>Fonte: </a:t>
            </a:r>
            <a:r>
              <a:rPr lang="it-IT" dirty="0" err="1"/>
              <a:t>Hirsch</a:t>
            </a:r>
            <a:r>
              <a:rPr lang="it-IT" dirty="0"/>
              <a:t> B. &amp; </a:t>
            </a:r>
            <a:r>
              <a:rPr lang="it-IT" dirty="0" err="1"/>
              <a:t>Schnabel</a:t>
            </a:r>
            <a:r>
              <a:rPr lang="it-IT" dirty="0"/>
              <a:t> C. (2011): p. 12</a:t>
            </a:r>
            <a:endParaRPr lang="en-US" dirty="0"/>
          </a:p>
        </p:txBody>
      </p:sp>
      <p:sp>
        <p:nvSpPr>
          <p:cNvPr id="11" name="CasellaDiTesto 10"/>
          <p:cNvSpPr txBox="1"/>
          <p:nvPr/>
        </p:nvSpPr>
        <p:spPr>
          <a:xfrm>
            <a:off x="7067256" y="1807527"/>
            <a:ext cx="4728504" cy="1477328"/>
          </a:xfrm>
          <a:prstGeom prst="rect">
            <a:avLst/>
          </a:prstGeom>
          <a:noFill/>
        </p:spPr>
        <p:txBody>
          <a:bodyPr wrap="square" rtlCol="0">
            <a:spAutoFit/>
          </a:bodyPr>
          <a:lstStyle/>
          <a:p>
            <a:r>
              <a:rPr lang="it-IT" dirty="0"/>
              <a:t>Riduzione di 1/3 della forza contrattuale da 0.17 a 0.11 tra gli anni ’90 del ‘900 e i primi dieci anni degli anni 2000. Questo a causa della riduzione della quota dei redditi da lavoro sul PIL (2/3) e dell’aumento della disoccupazione.</a:t>
            </a:r>
            <a:endParaRPr lang="en-US" dirty="0"/>
          </a:p>
        </p:txBody>
      </p:sp>
      <p:pic>
        <p:nvPicPr>
          <p:cNvPr id="12" name="Immagine 11"/>
          <p:cNvPicPr>
            <a:picLocks noChangeAspect="1"/>
          </p:cNvPicPr>
          <p:nvPr/>
        </p:nvPicPr>
        <p:blipFill>
          <a:blip r:embed="rId3"/>
          <a:stretch>
            <a:fillRect/>
          </a:stretch>
        </p:blipFill>
        <p:spPr>
          <a:xfrm>
            <a:off x="6614815" y="3429603"/>
            <a:ext cx="5534508" cy="3182462"/>
          </a:xfrm>
          <a:prstGeom prst="rect">
            <a:avLst/>
          </a:prstGeom>
        </p:spPr>
      </p:pic>
      <p:cxnSp>
        <p:nvCxnSpPr>
          <p:cNvPr id="14" name="Connettore diritto 13"/>
          <p:cNvCxnSpPr/>
          <p:nvPr/>
        </p:nvCxnSpPr>
        <p:spPr>
          <a:xfrm flipV="1">
            <a:off x="8610600" y="3401694"/>
            <a:ext cx="0" cy="2633346"/>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flipV="1">
            <a:off x="9741408" y="3401694"/>
            <a:ext cx="0" cy="2633346"/>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 name="Fumetto: ovale 1">
            <a:extLst>
              <a:ext uri="{FF2B5EF4-FFF2-40B4-BE49-F238E27FC236}">
                <a16:creationId xmlns:a16="http://schemas.microsoft.com/office/drawing/2014/main" id="{19096F9F-556A-4569-8E97-9DC0CF8E8E6A}"/>
              </a:ext>
            </a:extLst>
          </p:cNvPr>
          <p:cNvSpPr/>
          <p:nvPr/>
        </p:nvSpPr>
        <p:spPr>
          <a:xfrm>
            <a:off x="1503776" y="3460619"/>
            <a:ext cx="2418631" cy="1683883"/>
          </a:xfrm>
          <a:prstGeom prst="wedgeEllipseCallout">
            <a:avLst>
              <a:gd name="adj1" fmla="val 71622"/>
              <a:gd name="adj2" fmla="val -82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Effetto delle riforme della legge </a:t>
            </a:r>
            <a:r>
              <a:rPr lang="it-IT" dirty="0" err="1"/>
              <a:t>Hartz</a:t>
            </a:r>
            <a:endParaRPr lang="it-IT" dirty="0"/>
          </a:p>
        </p:txBody>
      </p:sp>
      <p:sp>
        <p:nvSpPr>
          <p:cNvPr id="16" name="Fumetto: rettangolo con angoli arrotondati 15">
            <a:extLst>
              <a:ext uri="{FF2B5EF4-FFF2-40B4-BE49-F238E27FC236}">
                <a16:creationId xmlns:a16="http://schemas.microsoft.com/office/drawing/2014/main" id="{1E9CC00B-121F-4612-8F08-2B9281475C11}"/>
              </a:ext>
            </a:extLst>
          </p:cNvPr>
          <p:cNvSpPr/>
          <p:nvPr/>
        </p:nvSpPr>
        <p:spPr>
          <a:xfrm>
            <a:off x="9652063" y="3082619"/>
            <a:ext cx="2376000" cy="756000"/>
          </a:xfrm>
          <a:prstGeom prst="wedgeRoundRectCallout">
            <a:avLst>
              <a:gd name="adj1" fmla="val -43805"/>
              <a:gd name="adj2" fmla="val 1206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Cos’è accaduto dopo? Contratti efficienti o perdita di potere contrattuale?</a:t>
            </a:r>
          </a:p>
        </p:txBody>
      </p:sp>
    </p:spTree>
    <p:extLst>
      <p:ext uri="{BB962C8B-B14F-4D97-AF65-F5344CB8AC3E}">
        <p14:creationId xmlns:p14="http://schemas.microsoft.com/office/powerpoint/2010/main" val="5969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77240" y="277814"/>
            <a:ext cx="11128248" cy="847725"/>
          </a:xfrm>
        </p:spPr>
        <p:txBody>
          <a:bodyPr>
            <a:noAutofit/>
          </a:bodyPr>
          <a:lstStyle/>
          <a:p>
            <a:pPr>
              <a:defRPr/>
            </a:pPr>
            <a:r>
              <a:rPr lang="it-IT" sz="3200" dirty="0"/>
              <a:t>Più in generale possiamo immaginare che la </a:t>
            </a:r>
            <a:r>
              <a:rPr lang="it-IT" sz="3200" b="1" dirty="0"/>
              <a:t>contrattazione </a:t>
            </a:r>
            <a:r>
              <a:rPr lang="it-IT" sz="3200" dirty="0"/>
              <a:t>possa portare con sé non solo effetti negativi… se viene attuata in modo </a:t>
            </a:r>
            <a:r>
              <a:rPr lang="it-IT" sz="3200" b="1" dirty="0"/>
              <a:t>efficiente</a:t>
            </a:r>
            <a:r>
              <a:rPr lang="it-IT" sz="3200" dirty="0"/>
              <a:t> e si riducono le imperfezioni informative</a:t>
            </a: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848" y="1552141"/>
            <a:ext cx="767715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Segnaposto numero diapositiva 3"/>
          <p:cNvSpPr>
            <a:spLocks noGrp="1"/>
          </p:cNvSpPr>
          <p:nvPr>
            <p:ph type="sldNum" sz="quarter" idx="12"/>
          </p:nvPr>
        </p:nvSpPr>
        <p:spPr>
          <a:xfrm>
            <a:off x="4648200" y="6248400"/>
            <a:ext cx="2895600" cy="457200"/>
          </a:xfrm>
        </p:spPr>
        <p:txBody>
          <a:bodyPr/>
          <a:lstStyle/>
          <a:p>
            <a:pPr algn="ctr">
              <a:defRPr/>
            </a:pPr>
            <a:fld id="{0AF5A04A-26CE-4C1D-9509-7BA02D7A81F0}" type="slidenum">
              <a:rPr lang="it-IT">
                <a:latin typeface="+mj-lt"/>
              </a:rPr>
              <a:pPr algn="ctr">
                <a:defRPr/>
              </a:pPr>
              <a:t>43</a:t>
            </a:fld>
            <a:endParaRPr lang="it-IT">
              <a:latin typeface="+mj-lt"/>
            </a:endParaRPr>
          </a:p>
        </p:txBody>
      </p:sp>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52EA9640-F6DD-4C8C-B863-9A6997BEEB39}"/>
                  </a:ext>
                </a:extLst>
              </p14:cNvPr>
              <p14:cNvContentPartPr/>
              <p14:nvPr/>
            </p14:nvContentPartPr>
            <p14:xfrm>
              <a:off x="6723120" y="1358246"/>
              <a:ext cx="360" cy="360"/>
            </p14:xfrm>
          </p:contentPart>
        </mc:Choice>
        <mc:Fallback xmlns="">
          <p:pic>
            <p:nvPicPr>
              <p:cNvPr id="5" name="Input penna 4">
                <a:extLst>
                  <a:ext uri="{FF2B5EF4-FFF2-40B4-BE49-F238E27FC236}">
                    <a16:creationId xmlns:a16="http://schemas.microsoft.com/office/drawing/2014/main" id="{52EA9640-F6DD-4C8C-B863-9A6997BEEB39}"/>
                  </a:ext>
                </a:extLst>
              </p:cNvPr>
              <p:cNvPicPr/>
              <p:nvPr/>
            </p:nvPicPr>
            <p:blipFill>
              <a:blip r:embed="rId4"/>
              <a:stretch>
                <a:fillRect/>
              </a:stretch>
            </p:blipFill>
            <p:spPr>
              <a:xfrm>
                <a:off x="6705120" y="13402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put penna 23">
                <a:extLst>
                  <a:ext uri="{FF2B5EF4-FFF2-40B4-BE49-F238E27FC236}">
                    <a16:creationId xmlns:a16="http://schemas.microsoft.com/office/drawing/2014/main" id="{3E7BE745-0545-4FCD-8740-365CFD868CCD}"/>
                  </a:ext>
                </a:extLst>
              </p14:cNvPr>
              <p14:cNvContentPartPr/>
              <p14:nvPr/>
            </p14:nvContentPartPr>
            <p14:xfrm>
              <a:off x="6083040" y="4736846"/>
              <a:ext cx="709560" cy="1640520"/>
            </p14:xfrm>
          </p:contentPart>
        </mc:Choice>
        <mc:Fallback xmlns="">
          <p:pic>
            <p:nvPicPr>
              <p:cNvPr id="24" name="Input penna 23">
                <a:extLst>
                  <a:ext uri="{FF2B5EF4-FFF2-40B4-BE49-F238E27FC236}">
                    <a16:creationId xmlns:a16="http://schemas.microsoft.com/office/drawing/2014/main" id="{3E7BE745-0545-4FCD-8740-365CFD868CCD}"/>
                  </a:ext>
                </a:extLst>
              </p:cNvPr>
              <p:cNvPicPr/>
              <p:nvPr/>
            </p:nvPicPr>
            <p:blipFill>
              <a:blip r:embed="rId6"/>
              <a:stretch>
                <a:fillRect/>
              </a:stretch>
            </p:blipFill>
            <p:spPr>
              <a:xfrm>
                <a:off x="6074400" y="4728208"/>
                <a:ext cx="727200" cy="16581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put penna 28">
                <a:extLst>
                  <a:ext uri="{FF2B5EF4-FFF2-40B4-BE49-F238E27FC236}">
                    <a16:creationId xmlns:a16="http://schemas.microsoft.com/office/drawing/2014/main" id="{32378106-100B-4CE9-AE5B-EFB923942AE6}"/>
                  </a:ext>
                </a:extLst>
              </p14:cNvPr>
              <p14:cNvContentPartPr/>
              <p14:nvPr/>
            </p14:nvContentPartPr>
            <p14:xfrm>
              <a:off x="11199000" y="4402046"/>
              <a:ext cx="360" cy="360"/>
            </p14:xfrm>
          </p:contentPart>
        </mc:Choice>
        <mc:Fallback xmlns="">
          <p:pic>
            <p:nvPicPr>
              <p:cNvPr id="29" name="Input penna 28">
                <a:extLst>
                  <a:ext uri="{FF2B5EF4-FFF2-40B4-BE49-F238E27FC236}">
                    <a16:creationId xmlns:a16="http://schemas.microsoft.com/office/drawing/2014/main" id="{32378106-100B-4CE9-AE5B-EFB923942AE6}"/>
                  </a:ext>
                </a:extLst>
              </p:cNvPr>
              <p:cNvPicPr/>
              <p:nvPr/>
            </p:nvPicPr>
            <p:blipFill>
              <a:blip r:embed="rId8"/>
              <a:stretch>
                <a:fillRect/>
              </a:stretch>
            </p:blipFill>
            <p:spPr>
              <a:xfrm>
                <a:off x="11190360" y="4393046"/>
                <a:ext cx="18000" cy="18000"/>
              </a:xfrm>
              <a:prstGeom prst="rect">
                <a:avLst/>
              </a:prstGeom>
            </p:spPr>
          </p:pic>
        </mc:Fallback>
      </mc:AlternateContent>
    </p:spTree>
    <p:extLst>
      <p:ext uri="{BB962C8B-B14F-4D97-AF65-F5344CB8AC3E}">
        <p14:creationId xmlns:p14="http://schemas.microsoft.com/office/powerpoint/2010/main" val="40490032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L’equilibrio nel mercato del lavoro</a:t>
            </a:r>
            <a:endParaRPr lang="en-US" dirty="0"/>
          </a:p>
        </p:txBody>
      </p:sp>
      <p:sp>
        <p:nvSpPr>
          <p:cNvPr id="3" name="Segnaposto testo 2"/>
          <p:cNvSpPr>
            <a:spLocks noGrp="1"/>
          </p:cNvSpPr>
          <p:nvPr>
            <p:ph type="body" idx="1"/>
          </p:nvPr>
        </p:nvSpPr>
        <p:spPr/>
        <p:txBody>
          <a:bodyPr/>
          <a:lstStyle/>
          <a:p>
            <a:r>
              <a:rPr lang="it-IT" dirty="0"/>
              <a:t>Ricordiamo che: Il mercato del lavoro rappresenta nel sistema macroeconomico la curva di offerta aggregata</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44</a:t>
            </a:fld>
            <a:endParaRPr lang="it-IT"/>
          </a:p>
        </p:txBody>
      </p:sp>
    </p:spTree>
    <p:extLst>
      <p:ext uri="{BB962C8B-B14F-4D97-AF65-F5344CB8AC3E}">
        <p14:creationId xmlns:p14="http://schemas.microsoft.com/office/powerpoint/2010/main" val="3527232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olo 4"/>
          <p:cNvSpPr>
            <a:spLocks noGrp="1"/>
          </p:cNvSpPr>
          <p:nvPr>
            <p:ph type="title"/>
          </p:nvPr>
        </p:nvSpPr>
        <p:spPr>
          <a:xfrm>
            <a:off x="838200" y="365126"/>
            <a:ext cx="10515600" cy="972608"/>
          </a:xfrm>
        </p:spPr>
        <p:txBody>
          <a:bodyPr>
            <a:normAutofit fontScale="90000"/>
          </a:bodyPr>
          <a:lstStyle/>
          <a:p>
            <a:r>
              <a:rPr lang="it-IT" altLang="it-IT" dirty="0">
                <a:latin typeface="+mn-lt"/>
              </a:rPr>
              <a:t>Costruzione del modello WS-PS: La determinazione dei salari a livello aggregato</a:t>
            </a:r>
          </a:p>
        </p:txBody>
      </p:sp>
      <mc:AlternateContent xmlns:mc="http://schemas.openxmlformats.org/markup-compatibility/2006" xmlns:a14="http://schemas.microsoft.com/office/drawing/2010/main">
        <mc:Choice Requires="a14">
          <p:sp>
            <p:nvSpPr>
              <p:cNvPr id="22531" name="Rectangle 1027"/>
              <p:cNvSpPr>
                <a:spLocks noGrp="1" noChangeArrowheads="1"/>
              </p:cNvSpPr>
              <p:nvPr>
                <p:ph type="body" idx="1"/>
              </p:nvPr>
            </p:nvSpPr>
            <p:spPr>
              <a:xfrm>
                <a:off x="931333" y="1524321"/>
                <a:ext cx="10261600" cy="4645442"/>
              </a:xfrm>
            </p:spPr>
            <p:txBody>
              <a:bodyPr>
                <a:normAutofit fontScale="85000" lnSpcReduction="10000"/>
              </a:bodyPr>
              <a:lstStyle/>
              <a:p>
                <a:pPr>
                  <a:tabLst>
                    <a:tab pos="5768975" algn="l"/>
                  </a:tabLst>
                </a:pPr>
                <a:r>
                  <a:rPr lang="it-IT" altLang="it-IT" sz="2400" dirty="0"/>
                  <a:t>La determinazione dei salari è spiegata da teorie diverse che comportano l’inclusione delle rigidità del lavoro fin qui esaminate (ad es. potere contrattuale, informazione asimmetrica, costi di transazione, istituzioni, ecc.) che spiegano non solo la rigidità delle curve, ma anche la necessità di analizzare il mercato del lavoro, tenendo conto del risultato dell’inefficienza: </a:t>
                </a:r>
                <a:r>
                  <a:rPr lang="it-IT" altLang="it-IT" sz="2400" b="1" dirty="0"/>
                  <a:t>LA DISOCCUPAZIONE</a:t>
                </a:r>
              </a:p>
              <a:p>
                <a:pPr>
                  <a:tabLst>
                    <a:tab pos="5768975" algn="l"/>
                  </a:tabLst>
                </a:pPr>
                <a:r>
                  <a:rPr lang="it-IT" altLang="it-IT" sz="2400" dirty="0"/>
                  <a:t>Raccogliendo in una relazione unica tutti i fatti stilizzati che rendono impossibile l’equilibrio di pieno impiego, si ottiene </a:t>
                </a:r>
                <a:r>
                  <a:rPr lang="it-IT" altLang="it-IT" sz="2400" b="1" dirty="0">
                    <a:solidFill>
                      <a:srgbClr val="FF0000"/>
                    </a:solidFill>
                  </a:rPr>
                  <a:t>l’equazione di determinazione dei salari</a:t>
                </a:r>
                <a:r>
                  <a:rPr lang="it-IT" altLang="it-IT" sz="2400" dirty="0"/>
                  <a:t> </a:t>
                </a:r>
                <a:r>
                  <a:rPr lang="it-IT" altLang="it-IT" sz="2400" dirty="0">
                    <a:sym typeface="Symbol" panose="05050102010706020507" pitchFamily="18" charset="2"/>
                  </a:rPr>
                  <a:t>                 </a:t>
                </a:r>
              </a:p>
              <a:p>
                <a:r>
                  <a:rPr lang="it-IT" altLang="it-IT" sz="2400" dirty="0">
                    <a:sym typeface="Symbol" panose="05050102010706020507" pitchFamily="18" charset="2"/>
                  </a:rPr>
                  <a:t> Equazione “</a:t>
                </a:r>
                <a:r>
                  <a:rPr lang="it-IT" altLang="it-IT" sz="2400" b="1" dirty="0" err="1">
                    <a:sym typeface="Symbol" panose="05050102010706020507" pitchFamily="18" charset="2"/>
                  </a:rPr>
                  <a:t>wage</a:t>
                </a:r>
                <a:r>
                  <a:rPr lang="it-IT" altLang="it-IT" sz="2400" b="1" dirty="0">
                    <a:sym typeface="Symbol" panose="05050102010706020507" pitchFamily="18" charset="2"/>
                  </a:rPr>
                  <a:t> </a:t>
                </a:r>
                <a:r>
                  <a:rPr lang="it-IT" altLang="it-IT" sz="2400" b="1" dirty="0" err="1">
                    <a:sym typeface="Symbol" panose="05050102010706020507" pitchFamily="18" charset="2"/>
                  </a:rPr>
                  <a:t>setting</a:t>
                </a:r>
                <a:r>
                  <a:rPr lang="it-IT" altLang="it-IT" sz="2400" dirty="0">
                    <a:sym typeface="Symbol" panose="05050102010706020507" pitchFamily="18" charset="2"/>
                  </a:rPr>
                  <a:t>” (WS)</a:t>
                </a:r>
                <a:endParaRPr lang="it-IT" altLang="it-IT" sz="2400" dirty="0"/>
              </a:p>
              <a:p>
                <a:r>
                  <a:rPr lang="it-IT" altLang="it-IT" sz="2400" dirty="0"/>
                  <a:t>   W = P</a:t>
                </a:r>
                <a:r>
                  <a:rPr lang="it-IT" altLang="it-IT" sz="2400" baseline="30000" dirty="0"/>
                  <a:t>E</a:t>
                </a:r>
                <a:r>
                  <a:rPr lang="it-IT" altLang="it-IT" sz="2400" dirty="0"/>
                  <a:t> F(</a:t>
                </a:r>
                <a:r>
                  <a:rPr lang="it-IT" altLang="it-IT" sz="2400" b="1" dirty="0" err="1">
                    <a:solidFill>
                      <a:srgbClr val="FF0000"/>
                    </a:solidFill>
                  </a:rPr>
                  <a:t>u</a:t>
                </a:r>
                <a:r>
                  <a:rPr lang="it-IT" altLang="it-IT" sz="2400" dirty="0" err="1"/>
                  <a:t>,z</a:t>
                </a:r>
                <a:r>
                  <a:rPr lang="it-IT" altLang="it-IT" sz="2400" dirty="0"/>
                  <a:t>) </a:t>
                </a:r>
              </a:p>
              <a:p>
                <a:pPr marL="0" indent="0">
                  <a:spcBef>
                    <a:spcPts val="0"/>
                  </a:spcBef>
                  <a:buNone/>
                </a:pPr>
                <a:r>
                  <a:rPr lang="it-IT" altLang="it-IT" sz="2400" dirty="0"/>
                  <a:t>                       - +</a:t>
                </a:r>
              </a:p>
              <a:p>
                <a:r>
                  <a:rPr lang="it-IT" altLang="it-IT" sz="2400" dirty="0"/>
                  <a:t>dove  W=salario,   P</a:t>
                </a:r>
                <a:r>
                  <a:rPr lang="it-IT" altLang="it-IT" sz="2400" baseline="30000" dirty="0"/>
                  <a:t>E</a:t>
                </a:r>
                <a:r>
                  <a:rPr lang="it-IT" altLang="it-IT" sz="2400" dirty="0"/>
                  <a:t>= prezzi attesi (</a:t>
                </a:r>
                <a:r>
                  <a:rPr lang="it-IT" altLang="it-IT" sz="2400" b="1" dirty="0">
                    <a:solidFill>
                      <a:srgbClr val="0070C0"/>
                    </a:solidFill>
                  </a:rPr>
                  <a:t>l’informazione è incompleta/asimmetrica</a:t>
                </a:r>
                <a:r>
                  <a:rPr lang="it-IT" altLang="it-IT" sz="2400" dirty="0"/>
                  <a:t>),  </a:t>
                </a:r>
                <a:r>
                  <a:rPr lang="it-IT" altLang="it-IT" sz="2400" b="1" dirty="0">
                    <a:solidFill>
                      <a:srgbClr val="FF0000"/>
                    </a:solidFill>
                  </a:rPr>
                  <a:t>u = disoccupazione</a:t>
                </a:r>
                <a:r>
                  <a:rPr lang="it-IT" altLang="it-IT" sz="2400" dirty="0"/>
                  <a:t>, ricordiamo che: </a:t>
                </a:r>
              </a:p>
              <a:p>
                <a14:m>
                  <m:oMath xmlns:m="http://schemas.openxmlformats.org/officeDocument/2006/math">
                    <m:r>
                      <a:rPr lang="it-IT" altLang="it-IT" sz="2400" b="0" i="1" smtClean="0">
                        <a:latin typeface="Cambria Math" panose="02040503050406030204" pitchFamily="18" charset="0"/>
                      </a:rPr>
                      <m:t>𝑢</m:t>
                    </m:r>
                    <m:r>
                      <a:rPr lang="it-IT" altLang="it-IT" sz="2400" b="0" i="1" smtClean="0">
                        <a:latin typeface="Cambria Math" panose="02040503050406030204" pitchFamily="18" charset="0"/>
                      </a:rPr>
                      <m:t>=</m:t>
                    </m:r>
                    <m:f>
                      <m:fPr>
                        <m:ctrlPr>
                          <a:rPr lang="it-IT" altLang="it-IT" sz="2400" b="0" i="1" smtClean="0">
                            <a:latin typeface="Cambria Math" panose="02040503050406030204" pitchFamily="18" charset="0"/>
                          </a:rPr>
                        </m:ctrlPr>
                      </m:fPr>
                      <m:num>
                        <m:r>
                          <a:rPr lang="it-IT" altLang="it-IT" sz="2400" b="0" i="1" smtClean="0">
                            <a:latin typeface="Cambria Math" panose="02040503050406030204" pitchFamily="18" charset="0"/>
                          </a:rPr>
                          <m:t>𝑈</m:t>
                        </m:r>
                      </m:num>
                      <m:den>
                        <m:r>
                          <a:rPr lang="it-IT" altLang="it-IT" sz="2400" b="0" i="1" smtClean="0">
                            <a:latin typeface="Cambria Math" panose="02040503050406030204" pitchFamily="18" charset="0"/>
                          </a:rPr>
                          <m:t>𝐹𝐿</m:t>
                        </m:r>
                      </m:den>
                    </m:f>
                    <m:r>
                      <a:rPr lang="it-IT" altLang="it-IT" sz="2400" b="0" i="1" smtClean="0">
                        <a:latin typeface="Cambria Math" panose="02040503050406030204" pitchFamily="18" charset="0"/>
                      </a:rPr>
                      <m:t>=</m:t>
                    </m:r>
                    <m:f>
                      <m:fPr>
                        <m:ctrlPr>
                          <a:rPr lang="it-IT" altLang="it-IT" sz="2400" b="0" i="1" smtClean="0">
                            <a:latin typeface="Cambria Math" panose="02040503050406030204" pitchFamily="18" charset="0"/>
                          </a:rPr>
                        </m:ctrlPr>
                      </m:fPr>
                      <m:num>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𝐿</m:t>
                        </m:r>
                      </m:num>
                      <m:den>
                        <m:r>
                          <a:rPr lang="it-IT" altLang="it-IT" sz="2400" b="0" i="1" smtClean="0">
                            <a:latin typeface="Cambria Math" panose="02040503050406030204" pitchFamily="18" charset="0"/>
                          </a:rPr>
                          <m:t>𝐹𝐿</m:t>
                        </m:r>
                      </m:den>
                    </m:f>
                  </m:oMath>
                </a14:m>
                <a:r>
                  <a:rPr lang="it-IT" altLang="it-IT" sz="2400" dirty="0"/>
                  <a:t> </a:t>
                </a:r>
              </a:p>
              <a:p>
                <a:r>
                  <a:rPr lang="it-IT" altLang="it-IT" sz="2400" dirty="0"/>
                  <a:t>z = variabili istituzionali del mercato del lavoro (sussidi, incentivi, regole contrattuali, produttività efficiente, ecc.)</a:t>
                </a:r>
              </a:p>
              <a:p>
                <a:endParaRPr lang="it-IT" altLang="it-IT" sz="2400" dirty="0"/>
              </a:p>
            </p:txBody>
          </p:sp>
        </mc:Choice>
        <mc:Fallback xmlns="">
          <p:sp>
            <p:nvSpPr>
              <p:cNvPr id="22531" name="Rectangle 1027"/>
              <p:cNvSpPr>
                <a:spLocks noGrp="1" noRot="1" noChangeAspect="1" noMove="1" noResize="1" noEditPoints="1" noAdjustHandles="1" noChangeArrowheads="1" noChangeShapeType="1" noTextEdit="1"/>
              </p:cNvSpPr>
              <p:nvPr>
                <p:ph type="body" idx="1"/>
              </p:nvPr>
            </p:nvSpPr>
            <p:spPr>
              <a:xfrm>
                <a:off x="931333" y="1524321"/>
                <a:ext cx="10261600" cy="4645442"/>
              </a:xfrm>
              <a:blipFill>
                <a:blip r:embed="rId3"/>
                <a:stretch>
                  <a:fillRect l="-535" t="-1837" b="-1837"/>
                </a:stretch>
              </a:blipFill>
            </p:spPr>
            <p:txBody>
              <a:bodyPr/>
              <a:lstStyle/>
              <a:p>
                <a:r>
                  <a:rPr lang="it-IT">
                    <a:noFill/>
                  </a:rPr>
                  <a:t> </a:t>
                </a:r>
              </a:p>
            </p:txBody>
          </p:sp>
        </mc:Fallback>
      </mc:AlternateContent>
      <p:sp>
        <p:nvSpPr>
          <p:cNvPr id="69636" name="Rectangle 1028"/>
          <p:cNvSpPr>
            <a:spLocks noChangeArrowheads="1"/>
          </p:cNvSpPr>
          <p:nvPr/>
        </p:nvSpPr>
        <p:spPr bwMode="auto">
          <a:xfrm>
            <a:off x="2208213" y="1"/>
            <a:ext cx="7772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sz="4000">
              <a:latin typeface="Times New Roman" panose="02020603050405020304" pitchFamily="18" charset="0"/>
            </a:endParaRPr>
          </a:p>
        </p:txBody>
      </p:sp>
      <p:sp>
        <p:nvSpPr>
          <p:cNvPr id="2" name="Segnaposto numero diapositiva 1"/>
          <p:cNvSpPr>
            <a:spLocks noGrp="1"/>
          </p:cNvSpPr>
          <p:nvPr>
            <p:ph type="sldNum" sz="quarter" idx="12"/>
          </p:nvPr>
        </p:nvSpPr>
        <p:spPr/>
        <p:txBody>
          <a:bodyPr/>
          <a:lstStyle/>
          <a:p>
            <a:fld id="{B2DA871D-30E6-46BF-8FF6-67035C6FC360}" type="slidenum">
              <a:rPr lang="it-IT" smtClean="0"/>
              <a:t>45</a:t>
            </a:fld>
            <a:endParaRPr lang="it-IT"/>
          </a:p>
        </p:txBody>
      </p:sp>
    </p:spTree>
    <p:extLst>
      <p:ext uri="{BB962C8B-B14F-4D97-AF65-F5344CB8AC3E}">
        <p14:creationId xmlns:p14="http://schemas.microsoft.com/office/powerpoint/2010/main" val="364315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0" dur="500"/>
                                        <p:tgtEl>
                                          <p:spTgt spid="2253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3" dur="500"/>
                                        <p:tgtEl>
                                          <p:spTgt spid="2253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16" dur="500"/>
                                        <p:tgtEl>
                                          <p:spTgt spid="22531">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19" dur="500"/>
                                        <p:tgtEl>
                                          <p:spTgt spid="22531">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checkerboard(across)">
                                      <p:cBhvr>
                                        <p:cTn id="22" dur="500"/>
                                        <p:tgtEl>
                                          <p:spTgt spid="22531">
                                            <p:txEl>
                                              <p:pRg st="5" end="5"/>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Effect transition="in" filter="checkerboard(across)">
                                      <p:cBhvr>
                                        <p:cTn id="25" dur="500"/>
                                        <p:tgtEl>
                                          <p:spTgt spid="22531">
                                            <p:txEl>
                                              <p:pRg st="6" end="6"/>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31">
                                            <p:txEl>
                                              <p:pRg st="7" end="7"/>
                                            </p:txEl>
                                          </p:spTgt>
                                        </p:tgtEl>
                                        <p:attrNameLst>
                                          <p:attrName>style.visibility</p:attrName>
                                        </p:attrNameLst>
                                      </p:cBhvr>
                                      <p:to>
                                        <p:strVal val="visible"/>
                                      </p:to>
                                    </p:set>
                                    <p:animEffect transition="in" filter="checkerboard(across)">
                                      <p:cBhvr>
                                        <p:cTn id="28" dur="500"/>
                                        <p:tgtEl>
                                          <p:spTgt spid="22531">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22531">
                                            <p:txEl>
                                              <p:charRg st="90" end="130"/>
                                            </p:txEl>
                                          </p:spTgt>
                                        </p:tgtEl>
                                        <p:attrNameLst>
                                          <p:attrName>style.visibility</p:attrName>
                                        </p:attrNameLst>
                                      </p:cBhvr>
                                      <p:to>
                                        <p:strVal val="visible"/>
                                      </p:to>
                                    </p:set>
                                    <p:animEffect transition="in" filter="checkerboard(across)">
                                      <p:cBhvr>
                                        <p:cTn id="33" dur="500"/>
                                        <p:tgtEl>
                                          <p:spTgt spid="22531">
                                            <p:txEl>
                                              <p:charRg st="90" end="130"/>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2531">
                                            <p:txEl>
                                              <p:charRg st="130" end="192"/>
                                            </p:txEl>
                                          </p:spTgt>
                                        </p:tgtEl>
                                        <p:attrNameLst>
                                          <p:attrName>style.visibility</p:attrName>
                                        </p:attrNameLst>
                                      </p:cBhvr>
                                      <p:to>
                                        <p:strVal val="visible"/>
                                      </p:to>
                                    </p:set>
                                    <p:animEffect transition="in" filter="checkerboard(across)">
                                      <p:cBhvr>
                                        <p:cTn id="36" dur="500"/>
                                        <p:tgtEl>
                                          <p:spTgt spid="22531">
                                            <p:txEl>
                                              <p:charRg st="130" end="192"/>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22531">
                                            <p:txEl>
                                              <p:charRg st="192" end="226"/>
                                            </p:txEl>
                                          </p:spTgt>
                                        </p:tgtEl>
                                        <p:attrNameLst>
                                          <p:attrName>style.visibility</p:attrName>
                                        </p:attrNameLst>
                                      </p:cBhvr>
                                      <p:to>
                                        <p:strVal val="visible"/>
                                      </p:to>
                                    </p:set>
                                    <p:animEffect transition="in" filter="checkerboard(across)">
                                      <p:cBhvr>
                                        <p:cTn id="39" dur="500"/>
                                        <p:tgtEl>
                                          <p:spTgt spid="22531">
                                            <p:txEl>
                                              <p:charRg st="192" end="226"/>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22531">
                                            <p:txEl>
                                              <p:charRg st="245" end="268"/>
                                            </p:txEl>
                                          </p:spTgt>
                                        </p:tgtEl>
                                        <p:attrNameLst>
                                          <p:attrName>style.visibility</p:attrName>
                                        </p:attrNameLst>
                                      </p:cBhvr>
                                      <p:to>
                                        <p:strVal val="visible"/>
                                      </p:to>
                                    </p:set>
                                    <p:animEffect transition="in" filter="checkerboard(across)">
                                      <p:cBhvr>
                                        <p:cTn id="42" dur="500"/>
                                        <p:tgtEl>
                                          <p:spTgt spid="22531">
                                            <p:txEl>
                                              <p:charRg st="245" end="268"/>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22531">
                                            <p:txEl>
                                              <p:charRg st="269" end="328"/>
                                            </p:txEl>
                                          </p:spTgt>
                                        </p:tgtEl>
                                        <p:attrNameLst>
                                          <p:attrName>style.visibility</p:attrName>
                                        </p:attrNameLst>
                                      </p:cBhvr>
                                      <p:to>
                                        <p:strVal val="visible"/>
                                      </p:to>
                                    </p:set>
                                    <p:animEffect transition="in" filter="checkerboard(across)">
                                      <p:cBhvr>
                                        <p:cTn id="45" dur="500"/>
                                        <p:tgtEl>
                                          <p:spTgt spid="22531">
                                            <p:txEl>
                                              <p:charRg st="269" end="328"/>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22531">
                                            <p:txEl>
                                              <p:charRg st="328" end="389"/>
                                            </p:txEl>
                                          </p:spTgt>
                                        </p:tgtEl>
                                        <p:attrNameLst>
                                          <p:attrName>style.visibility</p:attrName>
                                        </p:attrNameLst>
                                      </p:cBhvr>
                                      <p:to>
                                        <p:strVal val="visible"/>
                                      </p:to>
                                    </p:set>
                                    <p:animEffect transition="in" filter="checkerboard(across)">
                                      <p:cBhvr>
                                        <p:cTn id="48" dur="500"/>
                                        <p:tgtEl>
                                          <p:spTgt spid="22531">
                                            <p:txEl>
                                              <p:charRg st="328" end="38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026695" y="1196975"/>
            <a:ext cx="9641305" cy="5459857"/>
          </a:xfrm>
        </p:spPr>
        <p:txBody>
          <a:bodyPr>
            <a:normAutofit/>
          </a:bodyPr>
          <a:lstStyle/>
          <a:p>
            <a:r>
              <a:rPr lang="it-IT" altLang="it-IT" dirty="0"/>
              <a:t>Esaminiamo gli elementi dell’ equazione                     </a:t>
            </a:r>
          </a:p>
          <a:p>
            <a:pPr>
              <a:buFont typeface="Wingdings" panose="05000000000000000000" pitchFamily="2" charset="2"/>
              <a:buNone/>
            </a:pPr>
            <a:r>
              <a:rPr lang="it-IT" altLang="it-IT" dirty="0"/>
              <a:t>    W = P</a:t>
            </a:r>
            <a:r>
              <a:rPr lang="it-IT" altLang="it-IT" baseline="30000" dirty="0"/>
              <a:t>E </a:t>
            </a:r>
            <a:r>
              <a:rPr lang="it-IT" altLang="it-IT" dirty="0"/>
              <a:t>F(</a:t>
            </a:r>
            <a:r>
              <a:rPr lang="it-IT" altLang="it-IT" dirty="0" err="1"/>
              <a:t>u,z</a:t>
            </a:r>
            <a:r>
              <a:rPr lang="it-IT" altLang="it-IT" dirty="0"/>
              <a:t>)</a:t>
            </a:r>
          </a:p>
          <a:p>
            <a:pPr>
              <a:buFont typeface="Wingdings" panose="05000000000000000000" pitchFamily="2" charset="2"/>
              <a:buNone/>
            </a:pPr>
            <a:endParaRPr lang="it-IT" altLang="it-IT" dirty="0"/>
          </a:p>
          <a:p>
            <a:pPr>
              <a:buFont typeface="Wingdings" panose="05000000000000000000" pitchFamily="2" charset="2"/>
              <a:buNone/>
            </a:pPr>
            <a:r>
              <a:rPr lang="it-IT" altLang="it-IT" dirty="0"/>
              <a:t>a) W dipende dal potere di contrattazione salariale:</a:t>
            </a:r>
          </a:p>
          <a:p>
            <a:r>
              <a:rPr lang="it-IT" altLang="it-IT" dirty="0"/>
              <a:t>Ai lavoratori non interessa quanto denaro ricevono ma quanti beni possono acquistare con il loro salario </a:t>
            </a:r>
            <a:r>
              <a:rPr lang="it-IT" altLang="it-IT" dirty="0">
                <a:sym typeface="Symbol" panose="05050102010706020507" pitchFamily="18" charset="2"/>
              </a:rPr>
              <a:t> </a:t>
            </a:r>
            <a:r>
              <a:rPr lang="it-IT" altLang="it-IT" dirty="0"/>
              <a:t>Ai lavoratori interessa il salario “in proporzione”  al livello dei </a:t>
            </a:r>
            <a:r>
              <a:rPr lang="it-IT" altLang="it-IT" dirty="0">
                <a:solidFill>
                  <a:srgbClr val="FF0000"/>
                </a:solidFill>
              </a:rPr>
              <a:t>prezzi attesi </a:t>
            </a:r>
            <a:r>
              <a:rPr lang="it-IT" altLang="it-IT" dirty="0"/>
              <a:t>(P</a:t>
            </a:r>
            <a:r>
              <a:rPr lang="it-IT" altLang="it-IT" baseline="30000" dirty="0"/>
              <a:t>E</a:t>
            </a:r>
            <a:r>
              <a:rPr lang="it-IT" altLang="it-IT" dirty="0"/>
              <a:t>) sui quali hanno </a:t>
            </a:r>
            <a:r>
              <a:rPr lang="it-IT" altLang="it-IT" dirty="0">
                <a:highlight>
                  <a:srgbClr val="FFFF00"/>
                </a:highlight>
              </a:rPr>
              <a:t>solo un’informazione parziale</a:t>
            </a:r>
            <a:r>
              <a:rPr lang="it-IT" altLang="it-IT" dirty="0"/>
              <a:t>.</a:t>
            </a:r>
          </a:p>
          <a:p>
            <a:r>
              <a:rPr lang="it-IT" altLang="it-IT" dirty="0"/>
              <a:t>Aspetti importanti della </a:t>
            </a:r>
            <a:r>
              <a:rPr lang="it-IT" altLang="it-IT" dirty="0">
                <a:highlight>
                  <a:srgbClr val="FFFF00"/>
                </a:highlight>
              </a:rPr>
              <a:t>struttura del mercato del lavoro</a:t>
            </a:r>
            <a:r>
              <a:rPr lang="it-IT" altLang="it-IT" dirty="0"/>
              <a:t> (quelli incontrati in queste ultime lezioni) sono noti (</a:t>
            </a:r>
            <a:r>
              <a:rPr lang="it-IT" altLang="it-IT" dirty="0">
                <a:solidFill>
                  <a:srgbClr val="FF0000"/>
                </a:solidFill>
              </a:rPr>
              <a:t>z</a:t>
            </a:r>
            <a:r>
              <a:rPr lang="it-IT" altLang="it-IT" dirty="0"/>
              <a:t>) e i lavoratori sanno che possono causare disoccupazione (u), di cui devono tener conto</a:t>
            </a:r>
          </a:p>
          <a:p>
            <a:pPr>
              <a:buFont typeface="Wingdings" panose="05000000000000000000" pitchFamily="2" charset="2"/>
              <a:buNone/>
            </a:pPr>
            <a:endParaRPr lang="it-IT" altLang="it-IT" dirty="0"/>
          </a:p>
          <a:p>
            <a:endParaRPr lang="it-IT" altLang="it-IT" sz="3600" dirty="0"/>
          </a:p>
        </p:txBody>
      </p:sp>
      <p:sp>
        <p:nvSpPr>
          <p:cNvPr id="70659" name="Rectangle 4"/>
          <p:cNvSpPr>
            <a:spLocks noChangeArrowheads="1"/>
          </p:cNvSpPr>
          <p:nvPr/>
        </p:nvSpPr>
        <p:spPr bwMode="auto">
          <a:xfrm>
            <a:off x="22082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4000">
                <a:latin typeface="Times New Roman" panose="02020603050405020304" pitchFamily="18" charset="0"/>
              </a:rPr>
              <a:t>Costruzione del modello WS-PS</a:t>
            </a:r>
          </a:p>
        </p:txBody>
      </p:sp>
      <p:sp>
        <p:nvSpPr>
          <p:cNvPr id="2" name="Segnaposto numero diapositiva 1"/>
          <p:cNvSpPr>
            <a:spLocks noGrp="1"/>
          </p:cNvSpPr>
          <p:nvPr>
            <p:ph type="sldNum" sz="quarter" idx="12"/>
          </p:nvPr>
        </p:nvSpPr>
        <p:spPr/>
        <p:txBody>
          <a:bodyPr/>
          <a:lstStyle/>
          <a:p>
            <a:fld id="{B2DA871D-30E6-46BF-8FF6-67035C6FC360}" type="slidenum">
              <a:rPr lang="it-IT" smtClean="0"/>
              <a:t>46</a:t>
            </a:fld>
            <a:endParaRPr lang="it-IT"/>
          </a:p>
        </p:txBody>
      </p:sp>
    </p:spTree>
    <p:extLst>
      <p:ext uri="{BB962C8B-B14F-4D97-AF65-F5344CB8AC3E}">
        <p14:creationId xmlns:p14="http://schemas.microsoft.com/office/powerpoint/2010/main" val="338508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524000" y="1196977"/>
            <a:ext cx="9144000" cy="5356224"/>
          </a:xfrm>
        </p:spPr>
        <p:txBody>
          <a:bodyPr/>
          <a:lstStyle/>
          <a:p>
            <a:pPr>
              <a:buFont typeface="Wingdings" panose="05000000000000000000" pitchFamily="2" charset="2"/>
              <a:buNone/>
            </a:pPr>
            <a:endParaRPr lang="it-IT" altLang="it-IT" sz="900" dirty="0"/>
          </a:p>
          <a:p>
            <a:pPr>
              <a:buFont typeface="Wingdings" panose="05000000000000000000" pitchFamily="2" charset="2"/>
              <a:buNone/>
            </a:pPr>
            <a:r>
              <a:rPr lang="it-IT" altLang="it-IT" dirty="0"/>
              <a:t>b) Nell’equazione abbiamo </a:t>
            </a:r>
            <a:r>
              <a:rPr lang="it-IT" altLang="it-IT" dirty="0">
                <a:solidFill>
                  <a:srgbClr val="FF0000"/>
                </a:solidFill>
              </a:rPr>
              <a:t>P</a:t>
            </a:r>
            <a:r>
              <a:rPr lang="it-IT" altLang="it-IT" baseline="30000" dirty="0">
                <a:solidFill>
                  <a:srgbClr val="FF0000"/>
                </a:solidFill>
              </a:rPr>
              <a:t>E </a:t>
            </a:r>
            <a:r>
              <a:rPr lang="it-IT" altLang="it-IT" dirty="0"/>
              <a:t>anziché P</a:t>
            </a:r>
          </a:p>
          <a:p>
            <a:pPr>
              <a:buFont typeface="Wingdings" panose="05000000000000000000" pitchFamily="2" charset="2"/>
              <a:buNone/>
            </a:pPr>
            <a:endParaRPr lang="it-IT" altLang="it-IT" sz="1000" dirty="0"/>
          </a:p>
          <a:p>
            <a:r>
              <a:rPr lang="it-IT" altLang="it-IT" dirty="0"/>
              <a:t>I </a:t>
            </a:r>
            <a:r>
              <a:rPr lang="it-IT" altLang="it-IT" b="1" dirty="0"/>
              <a:t>salari</a:t>
            </a:r>
            <a:r>
              <a:rPr lang="it-IT" altLang="it-IT" dirty="0"/>
              <a:t> sono fissati </a:t>
            </a:r>
            <a:r>
              <a:rPr lang="it-IT" altLang="it-IT" u="sng" dirty="0"/>
              <a:t>anticipatamente</a:t>
            </a:r>
            <a:r>
              <a:rPr lang="it-IT" altLang="it-IT" dirty="0"/>
              <a:t> per un certo tempo per cui i prezzi non sono </a:t>
            </a:r>
            <a:r>
              <a:rPr lang="it-IT" altLang="it-IT" dirty="0">
                <a:solidFill>
                  <a:srgbClr val="0070C0"/>
                </a:solidFill>
              </a:rPr>
              <a:t>noti con certezza ai lavoratori</a:t>
            </a:r>
            <a:r>
              <a:rPr lang="it-IT" altLang="it-IT" dirty="0"/>
              <a:t> </a:t>
            </a:r>
            <a:r>
              <a:rPr lang="it-IT" altLang="it-IT" dirty="0">
                <a:sym typeface="Symbol" panose="05050102010706020507" pitchFamily="18" charset="2"/>
              </a:rPr>
              <a:t></a:t>
            </a:r>
          </a:p>
          <a:p>
            <a:endParaRPr lang="it-IT" altLang="it-IT" sz="900" dirty="0"/>
          </a:p>
          <a:p>
            <a:r>
              <a:rPr lang="it-IT" altLang="it-IT" dirty="0"/>
              <a:t>I salari dipendono dal livello “atteso” dei prezzi </a:t>
            </a:r>
            <a:r>
              <a:rPr lang="it-IT" altLang="it-IT" dirty="0">
                <a:sym typeface="Symbol" panose="05050102010706020507" pitchFamily="18" charset="2"/>
              </a:rPr>
              <a:t></a:t>
            </a:r>
            <a:r>
              <a:rPr lang="it-IT" altLang="it-IT" dirty="0"/>
              <a:t>P</a:t>
            </a:r>
            <a:r>
              <a:rPr lang="it-IT" altLang="it-IT" baseline="30000" dirty="0"/>
              <a:t>E</a:t>
            </a:r>
            <a:r>
              <a:rPr lang="it-IT" altLang="it-IT" dirty="0"/>
              <a:t>                                                                (NB: Rilevante per distinguere breve (P</a:t>
            </a:r>
            <a:r>
              <a:rPr lang="it-IT" altLang="it-IT" baseline="30000" dirty="0"/>
              <a:t>E</a:t>
            </a:r>
            <a:r>
              <a:rPr lang="it-IT" altLang="it-IT" dirty="0"/>
              <a:t>) e </a:t>
            </a:r>
            <a:r>
              <a:rPr lang="it-IT" altLang="it-IT" dirty="0">
                <a:solidFill>
                  <a:srgbClr val="FF0000"/>
                </a:solidFill>
              </a:rPr>
              <a:t>medio periodo </a:t>
            </a:r>
            <a:r>
              <a:rPr lang="it-IT" altLang="it-IT" dirty="0"/>
              <a:t>(P))</a:t>
            </a:r>
          </a:p>
          <a:p>
            <a:pPr>
              <a:buFont typeface="Wingdings" panose="05000000000000000000" pitchFamily="2" charset="2"/>
              <a:buNone/>
            </a:pPr>
            <a:r>
              <a:rPr lang="it-IT" altLang="it-IT" dirty="0"/>
              <a:t>c) </a:t>
            </a:r>
            <a:r>
              <a:rPr lang="it-IT" altLang="it-IT" dirty="0">
                <a:solidFill>
                  <a:srgbClr val="FF0000"/>
                </a:solidFill>
              </a:rPr>
              <a:t>F(</a:t>
            </a:r>
            <a:r>
              <a:rPr lang="it-IT" altLang="it-IT" dirty="0" err="1">
                <a:solidFill>
                  <a:srgbClr val="FF0000"/>
                </a:solidFill>
              </a:rPr>
              <a:t>u,z</a:t>
            </a:r>
            <a:r>
              <a:rPr lang="it-IT" altLang="it-IT" dirty="0">
                <a:solidFill>
                  <a:srgbClr val="FF0000"/>
                </a:solidFill>
              </a:rPr>
              <a:t>)</a:t>
            </a:r>
            <a:r>
              <a:rPr lang="it-IT" altLang="it-IT" dirty="0"/>
              <a:t> </a:t>
            </a:r>
            <a:r>
              <a:rPr lang="it-IT" altLang="it-IT" dirty="0">
                <a:sym typeface="Symbol" panose="05050102010706020507" pitchFamily="18" charset="2"/>
              </a:rPr>
              <a:t></a:t>
            </a:r>
            <a:r>
              <a:rPr lang="it-IT" altLang="it-IT" dirty="0"/>
              <a:t> W dipende negativamente dalla disoccupazione (u)</a:t>
            </a:r>
            <a:endParaRPr lang="it-IT" altLang="it-IT" dirty="0">
              <a:latin typeface="Symbol" panose="05050102010706020507" pitchFamily="18" charset="2"/>
            </a:endParaRPr>
          </a:p>
          <a:p>
            <a:r>
              <a:rPr lang="it-IT" altLang="it-IT" dirty="0">
                <a:sym typeface="Symbol" panose="05050102010706020507" pitchFamily="18" charset="2"/>
              </a:rPr>
              <a:t></a:t>
            </a:r>
            <a:r>
              <a:rPr lang="it-IT" altLang="it-IT" dirty="0"/>
              <a:t>u</a:t>
            </a:r>
            <a:r>
              <a:rPr lang="it-IT" altLang="it-IT" dirty="0">
                <a:sym typeface="Symbol" panose="05050102010706020507" pitchFamily="18" charset="2"/>
              </a:rPr>
              <a:t> Maggiore concorrenza fra i lavoratori                                              </a:t>
            </a:r>
            <a:r>
              <a:rPr lang="it-IT" altLang="it-IT" dirty="0"/>
              <a:t>potere contrattuale dei lavoratori (</a:t>
            </a:r>
            <a:r>
              <a:rPr lang="it-IT" altLang="it-IT" dirty="0">
                <a:sym typeface="Symbol" panose="05050102010706020507" pitchFamily="18" charset="2"/>
              </a:rPr>
              <a:t>) contenuto in z</a:t>
            </a:r>
            <a:r>
              <a:rPr lang="it-IT" altLang="it-IT" dirty="0"/>
              <a:t>W</a:t>
            </a:r>
          </a:p>
          <a:p>
            <a:pPr>
              <a:buFont typeface="Wingdings" panose="05000000000000000000" pitchFamily="2" charset="2"/>
              <a:buNone/>
            </a:pPr>
            <a:endParaRPr lang="it-IT" altLang="it-IT" sz="2000" dirty="0"/>
          </a:p>
        </p:txBody>
      </p:sp>
      <p:sp>
        <p:nvSpPr>
          <p:cNvPr id="71683" name="Rectangle 4"/>
          <p:cNvSpPr>
            <a:spLocks noChangeArrowheads="1"/>
          </p:cNvSpPr>
          <p:nvPr/>
        </p:nvSpPr>
        <p:spPr bwMode="auto">
          <a:xfrm>
            <a:off x="22082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4000">
                <a:latin typeface="Times New Roman" panose="02020603050405020304" pitchFamily="18" charset="0"/>
              </a:rPr>
              <a:t>Costruzione del modello WS-PS</a:t>
            </a:r>
          </a:p>
        </p:txBody>
      </p:sp>
      <p:sp>
        <p:nvSpPr>
          <p:cNvPr id="2" name="Segnaposto numero diapositiva 1"/>
          <p:cNvSpPr>
            <a:spLocks noGrp="1"/>
          </p:cNvSpPr>
          <p:nvPr>
            <p:ph type="sldNum" sz="quarter" idx="12"/>
          </p:nvPr>
        </p:nvSpPr>
        <p:spPr/>
        <p:txBody>
          <a:bodyPr/>
          <a:lstStyle/>
          <a:p>
            <a:fld id="{B2DA871D-30E6-46BF-8FF6-67035C6FC360}" type="slidenum">
              <a:rPr lang="it-IT" smtClean="0"/>
              <a:t>47</a:t>
            </a:fld>
            <a:endParaRPr lang="it-IT"/>
          </a:p>
        </p:txBody>
      </p:sp>
    </p:spTree>
    <p:extLst>
      <p:ext uri="{BB962C8B-B14F-4D97-AF65-F5344CB8AC3E}">
        <p14:creationId xmlns:p14="http://schemas.microsoft.com/office/powerpoint/2010/main" val="35883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7" dur="500"/>
                                        <p:tgtEl>
                                          <p:spTgt spid="2457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10" dur="500"/>
                                        <p:tgtEl>
                                          <p:spTgt spid="2457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15" dur="500"/>
                                        <p:tgtEl>
                                          <p:spTgt spid="24579">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579">
                                            <p:txEl>
                                              <p:pRg st="6" end="6"/>
                                            </p:txEl>
                                          </p:spTgt>
                                        </p:tgtEl>
                                        <p:attrNameLst>
                                          <p:attrName>style.visibility</p:attrName>
                                        </p:attrNameLst>
                                      </p:cBhvr>
                                      <p:to>
                                        <p:strVal val="visible"/>
                                      </p:to>
                                    </p:set>
                                    <p:animEffect transition="in" filter="checkerboard(across)">
                                      <p:cBhvr>
                                        <p:cTn id="20" dur="500"/>
                                        <p:tgtEl>
                                          <p:spTgt spid="24579">
                                            <p:txEl>
                                              <p:pRg st="6" end="6"/>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animEffect transition="in" filter="checkerboard(across)">
                                      <p:cBhvr>
                                        <p:cTn id="23"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774826" y="1268415"/>
            <a:ext cx="8893175" cy="5351842"/>
          </a:xfrm>
        </p:spPr>
        <p:txBody>
          <a:bodyPr>
            <a:normAutofit fontScale="85000" lnSpcReduction="20000"/>
          </a:bodyPr>
          <a:lstStyle/>
          <a:p>
            <a:pPr>
              <a:lnSpc>
                <a:spcPct val="90000"/>
              </a:lnSpc>
              <a:buFont typeface="Wingdings" panose="05000000000000000000" pitchFamily="2" charset="2"/>
              <a:buNone/>
            </a:pPr>
            <a:r>
              <a:rPr lang="it-IT" altLang="it-IT" dirty="0"/>
              <a:t>d) F(</a:t>
            </a:r>
            <a:r>
              <a:rPr lang="it-IT" altLang="it-IT" dirty="0" err="1"/>
              <a:t>u,z</a:t>
            </a:r>
            <a:r>
              <a:rPr lang="it-IT" altLang="it-IT" dirty="0"/>
              <a:t>) </a:t>
            </a:r>
            <a:r>
              <a:rPr lang="it-IT" altLang="it-IT" dirty="0">
                <a:sym typeface="Symbol" panose="05050102010706020507" pitchFamily="18" charset="2"/>
              </a:rPr>
              <a:t></a:t>
            </a:r>
            <a:r>
              <a:rPr lang="it-IT" altLang="it-IT" dirty="0"/>
              <a:t> W dipende dalle variabili istituzionali </a:t>
            </a:r>
            <a:r>
              <a:rPr lang="it-IT" altLang="it-IT" dirty="0">
                <a:solidFill>
                  <a:srgbClr val="FF0000"/>
                </a:solidFill>
              </a:rPr>
              <a:t>z </a:t>
            </a:r>
          </a:p>
          <a:p>
            <a:pPr>
              <a:lnSpc>
                <a:spcPct val="90000"/>
              </a:lnSpc>
              <a:buFont typeface="Wingdings" panose="05000000000000000000" pitchFamily="2" charset="2"/>
              <a:buNone/>
            </a:pPr>
            <a:r>
              <a:rPr lang="it-IT" altLang="it-IT" dirty="0"/>
              <a:t>                   (</a:t>
            </a:r>
            <a:r>
              <a:rPr lang="it-IT" altLang="it-IT" dirty="0">
                <a:solidFill>
                  <a:srgbClr val="FF0000"/>
                </a:solidFill>
              </a:rPr>
              <a:t>per convenzione positivamente</a:t>
            </a:r>
            <a:r>
              <a:rPr lang="it-IT" altLang="it-IT" dirty="0"/>
              <a:t>)</a:t>
            </a:r>
          </a:p>
          <a:p>
            <a:pPr>
              <a:lnSpc>
                <a:spcPct val="90000"/>
              </a:lnSpc>
              <a:buFont typeface="Wingdings" panose="05000000000000000000" pitchFamily="2" charset="2"/>
              <a:buNone/>
            </a:pPr>
            <a:endParaRPr lang="it-IT" altLang="it-IT" sz="800" dirty="0"/>
          </a:p>
          <a:p>
            <a:pPr>
              <a:lnSpc>
                <a:spcPct val="90000"/>
              </a:lnSpc>
            </a:pPr>
            <a:r>
              <a:rPr lang="it-IT" altLang="it-IT" dirty="0"/>
              <a:t>Perché </a:t>
            </a:r>
            <a:r>
              <a:rPr lang="it-IT" altLang="it-IT" u="sng" dirty="0"/>
              <a:t>z comprende anche caratteristiche che influiscono direttamente sul salario: </a:t>
            </a:r>
          </a:p>
          <a:p>
            <a:pPr>
              <a:lnSpc>
                <a:spcPct val="90000"/>
              </a:lnSpc>
            </a:pPr>
            <a:r>
              <a:rPr lang="it-IT" altLang="it-IT" dirty="0">
                <a:solidFill>
                  <a:srgbClr val="FF0000"/>
                </a:solidFill>
                <a:sym typeface="Symbol" panose="05050102010706020507" pitchFamily="18" charset="2"/>
              </a:rPr>
              <a:t> </a:t>
            </a:r>
            <a:r>
              <a:rPr lang="it-IT" altLang="it-IT" dirty="0">
                <a:sym typeface="Symbol" panose="05050102010706020507" pitchFamily="18" charset="2"/>
              </a:rPr>
              <a:t>(forza sindacale=istituzione, oppure EPL= legislazione a protezione del lavoro), se aumenta il potere contrattuale, aumenta W</a:t>
            </a:r>
            <a:endParaRPr lang="it-IT" altLang="it-IT" dirty="0"/>
          </a:p>
          <a:p>
            <a:pPr>
              <a:lnSpc>
                <a:spcPct val="90000"/>
              </a:lnSpc>
            </a:pPr>
            <a:endParaRPr lang="it-IT" altLang="it-IT" sz="800" dirty="0"/>
          </a:p>
          <a:p>
            <a:pPr>
              <a:lnSpc>
                <a:spcPct val="90000"/>
              </a:lnSpc>
            </a:pPr>
            <a:r>
              <a:rPr lang="it-IT" altLang="it-IT" dirty="0"/>
              <a:t>Livello dei </a:t>
            </a:r>
            <a:r>
              <a:rPr lang="it-IT" altLang="it-IT" dirty="0">
                <a:solidFill>
                  <a:srgbClr val="FF0000"/>
                </a:solidFill>
              </a:rPr>
              <a:t>sussidi</a:t>
            </a:r>
            <a:r>
              <a:rPr lang="it-IT" altLang="it-IT" dirty="0"/>
              <a:t> di disoccupazione</a:t>
            </a:r>
          </a:p>
          <a:p>
            <a:pPr>
              <a:buNone/>
            </a:pPr>
            <a:r>
              <a:rPr lang="it-IT" altLang="it-IT" dirty="0">
                <a:sym typeface="Symbol" panose="05050102010706020507" pitchFamily="18" charset="2"/>
              </a:rPr>
              <a:t>    </a:t>
            </a:r>
            <a:r>
              <a:rPr lang="it-IT" altLang="it-IT" dirty="0"/>
              <a:t> Sussidi </a:t>
            </a:r>
            <a:r>
              <a:rPr lang="it-IT" altLang="it-IT" dirty="0">
                <a:sym typeface="Symbol" panose="05050102010706020507" pitchFamily="18" charset="2"/>
              </a:rPr>
              <a:t></a:t>
            </a:r>
            <a:r>
              <a:rPr lang="it-IT" altLang="it-IT" dirty="0"/>
              <a:t> </a:t>
            </a:r>
            <a:r>
              <a:rPr lang="it-IT" altLang="it-IT" dirty="0">
                <a:sym typeface="Symbol" panose="05050102010706020507" pitchFamily="18" charset="2"/>
              </a:rPr>
              <a:t></a:t>
            </a:r>
            <a:r>
              <a:rPr lang="it-IT" altLang="it-IT" dirty="0"/>
              <a:t> Compenso richiesto per lavorare (salario di riserva </a:t>
            </a:r>
            <a:r>
              <a:rPr lang="it-IT" altLang="it-IT" dirty="0">
                <a:sym typeface="Symbol" panose="05050102010706020507" pitchFamily="18" charset="2"/>
              </a:rPr>
              <a:t> </a:t>
            </a:r>
            <a:r>
              <a:rPr lang="it-IT" altLang="it-IT" dirty="0"/>
              <a:t>W</a:t>
            </a:r>
            <a:r>
              <a:rPr lang="it-IT" altLang="it-IT" baseline="30000" dirty="0"/>
              <a:t>R</a:t>
            </a:r>
            <a:r>
              <a:rPr lang="it-IT" altLang="it-IT" dirty="0"/>
              <a:t>)</a:t>
            </a:r>
          </a:p>
          <a:p>
            <a:pPr>
              <a:lnSpc>
                <a:spcPct val="90000"/>
              </a:lnSpc>
              <a:buFont typeface="Wingdings" panose="05000000000000000000" pitchFamily="2" charset="2"/>
              <a:buNone/>
            </a:pPr>
            <a:endParaRPr lang="it-IT" altLang="it-IT" sz="800" dirty="0"/>
          </a:p>
          <a:p>
            <a:pPr>
              <a:lnSpc>
                <a:spcPct val="90000"/>
              </a:lnSpc>
            </a:pPr>
            <a:r>
              <a:rPr lang="it-IT" altLang="it-IT" dirty="0"/>
              <a:t>Livello del </a:t>
            </a:r>
            <a:r>
              <a:rPr lang="it-IT" altLang="it-IT" dirty="0">
                <a:solidFill>
                  <a:srgbClr val="FF0000"/>
                </a:solidFill>
              </a:rPr>
              <a:t>salario minimo (norme)</a:t>
            </a:r>
          </a:p>
          <a:p>
            <a:pPr>
              <a:lnSpc>
                <a:spcPct val="90000"/>
              </a:lnSpc>
              <a:buFont typeface="Wingdings" panose="05000000000000000000" pitchFamily="2" charset="2"/>
              <a:buNone/>
            </a:pPr>
            <a:r>
              <a:rPr lang="it-IT" altLang="it-IT" dirty="0">
                <a:sym typeface="Symbol" panose="05050102010706020507" pitchFamily="18" charset="2"/>
              </a:rPr>
              <a:t>    </a:t>
            </a:r>
            <a:r>
              <a:rPr lang="it-IT" altLang="it-IT" dirty="0"/>
              <a:t> W minimo </a:t>
            </a:r>
            <a:r>
              <a:rPr lang="it-IT" altLang="it-IT" dirty="0">
                <a:sym typeface="Symbol" panose="05050102010706020507" pitchFamily="18" charset="2"/>
              </a:rPr>
              <a:t></a:t>
            </a:r>
            <a:r>
              <a:rPr lang="it-IT" altLang="it-IT" dirty="0"/>
              <a:t> Richieste salariali di tutti i  lavoratori</a:t>
            </a:r>
            <a:r>
              <a:rPr lang="it-IT" altLang="it-IT" sz="2400" dirty="0"/>
              <a:t> </a:t>
            </a:r>
          </a:p>
          <a:p>
            <a:r>
              <a:rPr lang="it-IT" altLang="it-IT" sz="2600" dirty="0">
                <a:solidFill>
                  <a:srgbClr val="FF0000"/>
                </a:solidFill>
              </a:rPr>
              <a:t>Costo del licenziamento</a:t>
            </a:r>
            <a:r>
              <a:rPr lang="it-IT" altLang="it-IT" sz="2400" dirty="0"/>
              <a:t>:  </a:t>
            </a:r>
          </a:p>
          <a:p>
            <a:pPr marL="0" indent="0">
              <a:buNone/>
            </a:pPr>
            <a:r>
              <a:rPr lang="it-IT" altLang="it-IT" sz="2400" dirty="0">
                <a:sym typeface="Symbol" panose="05050102010706020507" pitchFamily="18" charset="2"/>
              </a:rPr>
              <a:t>     </a:t>
            </a:r>
            <a:r>
              <a:rPr lang="it-IT" altLang="it-IT" dirty="0">
                <a:sym typeface="Symbol" panose="05050102010706020507" pitchFamily="18" charset="2"/>
              </a:rPr>
              <a:t> Costo licenziamento Richieste salariali di tutti i lavoratori</a:t>
            </a:r>
            <a:endParaRPr lang="it-IT" altLang="it-IT" sz="2400" dirty="0"/>
          </a:p>
          <a:p>
            <a:pPr>
              <a:lnSpc>
                <a:spcPct val="90000"/>
              </a:lnSpc>
            </a:pPr>
            <a:endParaRPr lang="it-IT" altLang="it-IT" sz="2400" dirty="0"/>
          </a:p>
          <a:p>
            <a:pPr>
              <a:lnSpc>
                <a:spcPct val="90000"/>
              </a:lnSpc>
            </a:pPr>
            <a:endParaRPr lang="it-IT" altLang="it-IT" dirty="0"/>
          </a:p>
          <a:p>
            <a:pPr>
              <a:lnSpc>
                <a:spcPct val="90000"/>
              </a:lnSpc>
              <a:buFont typeface="Wingdings" panose="05000000000000000000" pitchFamily="2" charset="2"/>
              <a:buNone/>
            </a:pPr>
            <a:endParaRPr lang="it-IT" altLang="it-IT" dirty="0"/>
          </a:p>
        </p:txBody>
      </p:sp>
      <p:sp>
        <p:nvSpPr>
          <p:cNvPr id="72707" name="Rectangle 4"/>
          <p:cNvSpPr>
            <a:spLocks noChangeArrowheads="1"/>
          </p:cNvSpPr>
          <p:nvPr/>
        </p:nvSpPr>
        <p:spPr bwMode="auto">
          <a:xfrm>
            <a:off x="2208213"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4000">
                <a:latin typeface="Times New Roman" panose="02020603050405020304" pitchFamily="18" charset="0"/>
              </a:rPr>
              <a:t>Costruzione del modello WS-PS</a:t>
            </a:r>
          </a:p>
        </p:txBody>
      </p:sp>
      <p:sp>
        <p:nvSpPr>
          <p:cNvPr id="2" name="Segnaposto numero diapositiva 1"/>
          <p:cNvSpPr>
            <a:spLocks noGrp="1"/>
          </p:cNvSpPr>
          <p:nvPr>
            <p:ph type="sldNum" sz="quarter" idx="12"/>
          </p:nvPr>
        </p:nvSpPr>
        <p:spPr/>
        <p:txBody>
          <a:bodyPr/>
          <a:lstStyle/>
          <a:p>
            <a:fld id="{B2DA871D-30E6-46BF-8FF6-67035C6FC360}" type="slidenum">
              <a:rPr lang="it-IT" smtClean="0"/>
              <a:t>48</a:t>
            </a:fld>
            <a:endParaRPr lang="it-IT"/>
          </a:p>
        </p:txBody>
      </p:sp>
    </p:spTree>
    <p:extLst>
      <p:ext uri="{BB962C8B-B14F-4D97-AF65-F5344CB8AC3E}">
        <p14:creationId xmlns:p14="http://schemas.microsoft.com/office/powerpoint/2010/main" val="3031698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0" dur="500"/>
                                        <p:tgtEl>
                                          <p:spTgt spid="25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15" dur="500"/>
                                        <p:tgtEl>
                                          <p:spTgt spid="2560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20" dur="500"/>
                                        <p:tgtEl>
                                          <p:spTgt spid="25603">
                                            <p:txEl>
                                              <p:pRg st="4" end="4"/>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animEffect transition="in" filter="checkerboard(across)">
                                      <p:cBhvr>
                                        <p:cTn id="23" dur="500"/>
                                        <p:tgtEl>
                                          <p:spTgt spid="25603">
                                            <p:txEl>
                                              <p:pRg st="6" end="6"/>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5603">
                                            <p:txEl>
                                              <p:pRg st="7" end="7"/>
                                            </p:txEl>
                                          </p:spTgt>
                                        </p:tgtEl>
                                        <p:attrNameLst>
                                          <p:attrName>style.visibility</p:attrName>
                                        </p:attrNameLst>
                                      </p:cBhvr>
                                      <p:to>
                                        <p:strVal val="visible"/>
                                      </p:to>
                                    </p:set>
                                    <p:animEffect transition="in" filter="checkerboard(across)">
                                      <p:cBhvr>
                                        <p:cTn id="26" dur="500"/>
                                        <p:tgtEl>
                                          <p:spTgt spid="2560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603">
                                            <p:txEl>
                                              <p:pRg st="9" end="9"/>
                                            </p:txEl>
                                          </p:spTgt>
                                        </p:tgtEl>
                                        <p:attrNameLst>
                                          <p:attrName>style.visibility</p:attrName>
                                        </p:attrNameLst>
                                      </p:cBhvr>
                                      <p:to>
                                        <p:strVal val="visible"/>
                                      </p:to>
                                    </p:set>
                                    <p:animEffect transition="in" filter="checkerboard(across)">
                                      <p:cBhvr>
                                        <p:cTn id="31" dur="500"/>
                                        <p:tgtEl>
                                          <p:spTgt spid="25603">
                                            <p:txEl>
                                              <p:pRg st="9" end="9"/>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603">
                                            <p:txEl>
                                              <p:pRg st="10" end="10"/>
                                            </p:txEl>
                                          </p:spTgt>
                                        </p:tgtEl>
                                        <p:attrNameLst>
                                          <p:attrName>style.visibility</p:attrName>
                                        </p:attrNameLst>
                                      </p:cBhvr>
                                      <p:to>
                                        <p:strVal val="visible"/>
                                      </p:to>
                                    </p:set>
                                    <p:animEffect transition="in" filter="checkerboard(across)">
                                      <p:cBhvr>
                                        <p:cTn id="34" dur="500"/>
                                        <p:tgtEl>
                                          <p:spTgt spid="2560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603">
                                            <p:txEl>
                                              <p:pRg st="11" end="11"/>
                                            </p:txEl>
                                          </p:spTgt>
                                        </p:tgtEl>
                                        <p:attrNameLst>
                                          <p:attrName>style.visibility</p:attrName>
                                        </p:attrNameLst>
                                      </p:cBhvr>
                                      <p:to>
                                        <p:strVal val="visible"/>
                                      </p:to>
                                    </p:set>
                                    <p:animEffect transition="in" filter="fade">
                                      <p:cBhvr>
                                        <p:cTn id="39" dur="1000"/>
                                        <p:tgtEl>
                                          <p:spTgt spid="25603">
                                            <p:txEl>
                                              <p:pRg st="11" end="11"/>
                                            </p:txEl>
                                          </p:spTgt>
                                        </p:tgtEl>
                                      </p:cBhvr>
                                    </p:animEffect>
                                    <p:anim calcmode="lin" valueType="num">
                                      <p:cBhvr>
                                        <p:cTn id="40" dur="10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5603">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603">
                                            <p:txEl>
                                              <p:pRg st="12" end="12"/>
                                            </p:txEl>
                                          </p:spTgt>
                                        </p:tgtEl>
                                        <p:attrNameLst>
                                          <p:attrName>style.visibility</p:attrName>
                                        </p:attrNameLst>
                                      </p:cBhvr>
                                      <p:to>
                                        <p:strVal val="visible"/>
                                      </p:to>
                                    </p:set>
                                    <p:animEffect transition="in" filter="fade">
                                      <p:cBhvr>
                                        <p:cTn id="44" dur="1000"/>
                                        <p:tgtEl>
                                          <p:spTgt spid="25603">
                                            <p:txEl>
                                              <p:pRg st="12" end="12"/>
                                            </p:txEl>
                                          </p:spTgt>
                                        </p:tgtEl>
                                      </p:cBhvr>
                                    </p:animEffect>
                                    <p:anim calcmode="lin" valueType="num">
                                      <p:cBhvr>
                                        <p:cTn id="45" dur="10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a:r>
              <a:rPr lang="it-IT" altLang="it-IT" sz="4000" b="1"/>
              <a:t>Costruzione del modello WS-PS</a:t>
            </a:r>
          </a:p>
        </p:txBody>
      </p:sp>
      <p:sp>
        <p:nvSpPr>
          <p:cNvPr id="44035" name="Rectangle 3"/>
          <p:cNvSpPr>
            <a:spLocks noGrp="1" noChangeArrowheads="1"/>
          </p:cNvSpPr>
          <p:nvPr>
            <p:ph idx="1"/>
          </p:nvPr>
        </p:nvSpPr>
        <p:spPr>
          <a:xfrm>
            <a:off x="1394840" y="1539819"/>
            <a:ext cx="9402320" cy="4530725"/>
          </a:xfrm>
        </p:spPr>
        <p:txBody>
          <a:bodyPr>
            <a:normAutofit lnSpcReduction="10000"/>
          </a:bodyPr>
          <a:lstStyle/>
          <a:p>
            <a:r>
              <a:rPr lang="it-IT" altLang="it-IT" dirty="0"/>
              <a:t>Riprendiamo l’equazione  WS </a:t>
            </a:r>
            <a:r>
              <a:rPr lang="it-IT" altLang="it-IT" dirty="0">
                <a:sym typeface="Symbol" panose="05050102010706020507" pitchFamily="18" charset="2"/>
              </a:rPr>
              <a:t></a:t>
            </a:r>
            <a:r>
              <a:rPr lang="it-IT" altLang="it-IT" dirty="0"/>
              <a:t> W = P</a:t>
            </a:r>
            <a:r>
              <a:rPr lang="it-IT" altLang="it-IT" baseline="30000" dirty="0"/>
              <a:t>E </a:t>
            </a:r>
            <a:r>
              <a:rPr lang="it-IT" altLang="it-IT" dirty="0"/>
              <a:t>F(</a:t>
            </a:r>
            <a:r>
              <a:rPr lang="it-IT" altLang="it-IT" dirty="0" err="1"/>
              <a:t>u,z</a:t>
            </a:r>
            <a:r>
              <a:rPr lang="it-IT" altLang="it-IT" dirty="0"/>
              <a:t>)</a:t>
            </a:r>
          </a:p>
          <a:p>
            <a:r>
              <a:rPr lang="it-IT" altLang="it-IT" dirty="0"/>
              <a:t>Assumiamo </a:t>
            </a:r>
            <a:r>
              <a:rPr lang="it-IT" altLang="it-IT" u="sng" dirty="0"/>
              <a:t>per il momento </a:t>
            </a:r>
            <a:r>
              <a:rPr lang="it-IT" altLang="it-IT" dirty="0"/>
              <a:t>che </a:t>
            </a:r>
            <a:r>
              <a:rPr lang="it-IT" altLang="it-IT" dirty="0">
                <a:solidFill>
                  <a:schemeClr val="accent1"/>
                </a:solidFill>
              </a:rPr>
              <a:t>le “aspettative” sui prezzi siano corrette</a:t>
            </a:r>
            <a:r>
              <a:rPr lang="it-IT" altLang="it-IT" dirty="0"/>
              <a:t>, soprattutto se valutate nel medio periodo      </a:t>
            </a:r>
            <a:r>
              <a:rPr lang="it-IT" altLang="it-IT" dirty="0">
                <a:solidFill>
                  <a:srgbClr val="FF0000"/>
                </a:solidFill>
                <a:sym typeface="Symbol" panose="05050102010706020507" pitchFamily="18" charset="2"/>
              </a:rPr>
              <a:t> </a:t>
            </a:r>
            <a:r>
              <a:rPr lang="it-IT" altLang="it-IT" dirty="0">
                <a:solidFill>
                  <a:srgbClr val="FF0000"/>
                </a:solidFill>
              </a:rPr>
              <a:t>P</a:t>
            </a:r>
            <a:r>
              <a:rPr lang="it-IT" altLang="it-IT" baseline="30000" dirty="0">
                <a:solidFill>
                  <a:srgbClr val="FF0000"/>
                </a:solidFill>
              </a:rPr>
              <a:t>E</a:t>
            </a:r>
            <a:r>
              <a:rPr lang="it-IT" altLang="it-IT" dirty="0">
                <a:solidFill>
                  <a:srgbClr val="FF0000"/>
                </a:solidFill>
              </a:rPr>
              <a:t> = P </a:t>
            </a:r>
          </a:p>
          <a:p>
            <a:r>
              <a:rPr lang="it-IT" altLang="it-IT" dirty="0"/>
              <a:t>In questo caso: WS </a:t>
            </a:r>
            <a:r>
              <a:rPr lang="it-IT" altLang="it-IT" dirty="0">
                <a:sym typeface="Symbol" panose="05050102010706020507" pitchFamily="18" charset="2"/>
              </a:rPr>
              <a:t></a:t>
            </a:r>
            <a:r>
              <a:rPr lang="it-IT" altLang="it-IT" dirty="0"/>
              <a:t> W = P F(</a:t>
            </a:r>
            <a:r>
              <a:rPr lang="it-IT" altLang="it-IT" dirty="0" err="1"/>
              <a:t>u,z</a:t>
            </a:r>
            <a:r>
              <a:rPr lang="it-IT" altLang="it-IT" dirty="0"/>
              <a:t>), da cui</a:t>
            </a:r>
          </a:p>
          <a:p>
            <a:pPr>
              <a:buFont typeface="Wingdings" panose="05000000000000000000" pitchFamily="2" charset="2"/>
              <a:buNone/>
            </a:pPr>
            <a:r>
              <a:rPr lang="it-IT" altLang="it-IT" dirty="0"/>
              <a:t>                 </a:t>
            </a:r>
          </a:p>
          <a:p>
            <a:endParaRPr lang="it-IT" altLang="it-IT" dirty="0"/>
          </a:p>
          <a:p>
            <a:r>
              <a:rPr lang="it-IT" altLang="it-IT" dirty="0"/>
              <a:t>La grandezza W/P rappresenta il salario rispetto al livello dei prezzi ed è denominata “</a:t>
            </a:r>
            <a:r>
              <a:rPr lang="it-IT" altLang="it-IT" dirty="0">
                <a:solidFill>
                  <a:srgbClr val="FF0000"/>
                </a:solidFill>
              </a:rPr>
              <a:t>salario reale</a:t>
            </a:r>
            <a:r>
              <a:rPr lang="it-IT" altLang="it-IT" dirty="0"/>
              <a:t>”, definizione a noi già nota</a:t>
            </a:r>
          </a:p>
          <a:p>
            <a:endParaRPr lang="it-IT" altLang="it-IT" dirty="0"/>
          </a:p>
        </p:txBody>
      </p:sp>
      <mc:AlternateContent xmlns:mc="http://schemas.openxmlformats.org/markup-compatibility/2006" xmlns:a14="http://schemas.microsoft.com/office/drawing/2010/main">
        <mc:Choice Requires="a14">
          <p:sp>
            <p:nvSpPr>
              <p:cNvPr id="4" name="CasellaDiTesto 3"/>
              <p:cNvSpPr txBox="1"/>
              <p:nvPr/>
            </p:nvSpPr>
            <p:spPr>
              <a:xfrm>
                <a:off x="4223792" y="3645025"/>
                <a:ext cx="1800200"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1" i="1">
                              <a:latin typeface="Cambria Math" panose="02040503050406030204" pitchFamily="18" charset="0"/>
                            </a:rPr>
                          </m:ctrlPr>
                        </m:fPr>
                        <m:num>
                          <m:r>
                            <a:rPr lang="it-IT" sz="2400" b="1">
                              <a:latin typeface="Cambria Math" panose="02040503050406030204" pitchFamily="18" charset="0"/>
                            </a:rPr>
                            <m:t>𝐖</m:t>
                          </m:r>
                        </m:num>
                        <m:den>
                          <m:r>
                            <a:rPr lang="it-IT" sz="2400" b="1">
                              <a:latin typeface="Cambria Math" panose="02040503050406030204" pitchFamily="18" charset="0"/>
                            </a:rPr>
                            <m:t>𝐏</m:t>
                          </m:r>
                        </m:den>
                      </m:f>
                      <m:r>
                        <a:rPr lang="it-IT" sz="2400" b="1">
                          <a:latin typeface="Cambria Math" panose="02040503050406030204" pitchFamily="18" charset="0"/>
                        </a:rPr>
                        <m:t>=</m:t>
                      </m:r>
                      <m:r>
                        <a:rPr lang="it-IT" sz="2400" b="1">
                          <a:latin typeface="Cambria Math" panose="02040503050406030204" pitchFamily="18" charset="0"/>
                        </a:rPr>
                        <m:t>𝐅</m:t>
                      </m:r>
                      <m:r>
                        <a:rPr lang="it-IT" sz="2400" b="1">
                          <a:latin typeface="Cambria Math" panose="02040503050406030204" pitchFamily="18" charset="0"/>
                        </a:rPr>
                        <m:t>(</m:t>
                      </m:r>
                      <m:r>
                        <a:rPr lang="it-IT" sz="2400" b="1">
                          <a:latin typeface="Cambria Math" panose="02040503050406030204" pitchFamily="18" charset="0"/>
                        </a:rPr>
                        <m:t>𝐮</m:t>
                      </m:r>
                      <m:r>
                        <a:rPr lang="it-IT" sz="2400" b="1">
                          <a:latin typeface="Cambria Math" panose="02040503050406030204" pitchFamily="18" charset="0"/>
                        </a:rPr>
                        <m:t>,</m:t>
                      </m:r>
                      <m:r>
                        <a:rPr lang="it-IT" sz="2400" b="1">
                          <a:latin typeface="Cambria Math" panose="02040503050406030204" pitchFamily="18" charset="0"/>
                        </a:rPr>
                        <m:t>𝐳</m:t>
                      </m:r>
                      <m:r>
                        <a:rPr lang="it-IT" sz="2400" b="1">
                          <a:latin typeface="Cambria Math" panose="02040503050406030204" pitchFamily="18" charset="0"/>
                        </a:rPr>
                        <m:t>)</m:t>
                      </m:r>
                    </m:oMath>
                  </m:oMathPara>
                </a14:m>
                <a:endParaRPr lang="it-IT" sz="2400" b="1"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4223792" y="3645025"/>
                <a:ext cx="1800200" cy="689035"/>
              </a:xfrm>
              <a:prstGeom prst="rect">
                <a:avLst/>
              </a:prstGeom>
              <a:blipFill rotWithShape="0">
                <a:blip r:embed="rId2"/>
                <a:stretch>
                  <a:fillRect/>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B2DA871D-30E6-46BF-8FF6-67035C6FC360}" type="slidenum">
              <a:rPr lang="it-IT" smtClean="0"/>
              <a:t>49</a:t>
            </a:fld>
            <a:endParaRPr lang="it-IT"/>
          </a:p>
        </p:txBody>
      </p:sp>
    </p:spTree>
    <p:extLst>
      <p:ext uri="{BB962C8B-B14F-4D97-AF65-F5344CB8AC3E}">
        <p14:creationId xmlns:p14="http://schemas.microsoft.com/office/powerpoint/2010/main" val="3001284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5" dur="500"/>
                                        <p:tgtEl>
                                          <p:spTgt spid="44035">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8" dur="500"/>
                                        <p:tgtEl>
                                          <p:spTgt spid="440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3"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Imperfezioni</a:t>
            </a:r>
            <a:r>
              <a:rPr lang="en-US" dirty="0"/>
              <a:t> del </a:t>
            </a:r>
            <a:r>
              <a:rPr lang="en-US" dirty="0" err="1"/>
              <a:t>mercato</a:t>
            </a:r>
            <a:r>
              <a:rPr lang="en-US" dirty="0"/>
              <a:t> del </a:t>
            </a:r>
            <a:r>
              <a:rPr lang="en-US" dirty="0" err="1"/>
              <a:t>lavoro</a:t>
            </a:r>
            <a:r>
              <a:rPr lang="en-US" dirty="0"/>
              <a:t> e </a:t>
            </a:r>
            <a:r>
              <a:rPr lang="en-US" dirty="0" err="1"/>
              <a:t>rimedi</a:t>
            </a:r>
            <a:endParaRPr lang="en-US" dirty="0"/>
          </a:p>
        </p:txBody>
      </p:sp>
      <p:sp>
        <p:nvSpPr>
          <p:cNvPr id="3" name="Content Placeholder 2"/>
          <p:cNvSpPr>
            <a:spLocks noGrp="1"/>
          </p:cNvSpPr>
          <p:nvPr>
            <p:ph idx="1"/>
          </p:nvPr>
        </p:nvSpPr>
        <p:spPr/>
        <p:txBody>
          <a:bodyPr>
            <a:normAutofit fontScale="85000" lnSpcReduction="10000"/>
          </a:bodyPr>
          <a:lstStyle/>
          <a:p>
            <a:r>
              <a:rPr lang="it-IT" u="sng" dirty="0"/>
              <a:t>Il messaggio fondamentale è che lo stato di disoccupazione può non essere una scelta volontaria degli individui</a:t>
            </a:r>
            <a:r>
              <a:rPr lang="it-IT" dirty="0"/>
              <a:t>, bensì una condizione che questi subiscono a causa di imperfezioni nel funzionamento del mercato del lavoro. </a:t>
            </a:r>
          </a:p>
          <a:p>
            <a:r>
              <a:rPr lang="it-IT" dirty="0"/>
              <a:t>Questo fornisce una giustificazione per l’intervento pubblico a tutela dei disoccupati, in particolare quello che ne sostiene il reddito. </a:t>
            </a:r>
          </a:p>
          <a:p>
            <a:r>
              <a:rPr lang="it-IT" dirty="0"/>
              <a:t>Tale considerazione si rafforza se consideriamo che non esistono imprese private disposte a offrire polizze assicurative contro il rischio di disoccupazione, sia perché i problemi di </a:t>
            </a:r>
            <a:r>
              <a:rPr lang="it-IT" b="1" dirty="0"/>
              <a:t>azzardo morale</a:t>
            </a:r>
            <a:r>
              <a:rPr lang="it-IT" dirty="0"/>
              <a:t> e </a:t>
            </a:r>
            <a:r>
              <a:rPr lang="it-IT" b="1" dirty="0"/>
              <a:t>selezione avversa</a:t>
            </a:r>
            <a:r>
              <a:rPr lang="it-IT" dirty="0"/>
              <a:t> (*) sono particolarmente seri, sia perché tali programmi sarebbero finanziariamente insostenibili a fronte di shock aggregati che </a:t>
            </a:r>
            <a:r>
              <a:rPr lang="it-IT" dirty="0" err="1"/>
              <a:t>comporatano</a:t>
            </a:r>
            <a:r>
              <a:rPr lang="it-IT" dirty="0"/>
              <a:t> crisi sistemiche come quella dei mercati finanziari del 2008 o da Covid-19 nel 2020. </a:t>
            </a:r>
          </a:p>
          <a:p>
            <a:r>
              <a:rPr lang="it-IT" dirty="0"/>
              <a:t>È per questo motivo che storicamente si sono sviluppate le istituzioni del mercato del lavoro.</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5</a:t>
            </a:fld>
            <a:endParaRPr lang="it-IT"/>
          </a:p>
        </p:txBody>
      </p:sp>
      <p:sp>
        <p:nvSpPr>
          <p:cNvPr id="5" name="Pulsante di azione: Avanti o successivo 4">
            <a:hlinkClick r:id="" action="ppaction://hlinkshowjump?jump=nextslide" highlightClick="1"/>
            <a:extLst>
              <a:ext uri="{FF2B5EF4-FFF2-40B4-BE49-F238E27FC236}">
                <a16:creationId xmlns:a16="http://schemas.microsoft.com/office/drawing/2014/main" id="{A15AC07B-3434-4EA0-AA04-2185479B7660}"/>
              </a:ext>
            </a:extLst>
          </p:cNvPr>
          <p:cNvSpPr/>
          <p:nvPr/>
        </p:nvSpPr>
        <p:spPr>
          <a:xfrm>
            <a:off x="8279723" y="4218819"/>
            <a:ext cx="193523" cy="16449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Avanti o successivo 5">
            <a:hlinkClick r:id="rId3" action="ppaction://hlinksldjump" highlightClick="1"/>
            <a:extLst>
              <a:ext uri="{FF2B5EF4-FFF2-40B4-BE49-F238E27FC236}">
                <a16:creationId xmlns:a16="http://schemas.microsoft.com/office/drawing/2014/main" id="{243CEEA9-B8CF-487F-BCED-DC4E3D48C99F}"/>
              </a:ext>
            </a:extLst>
          </p:cNvPr>
          <p:cNvSpPr/>
          <p:nvPr/>
        </p:nvSpPr>
        <p:spPr>
          <a:xfrm>
            <a:off x="11396037" y="6356350"/>
            <a:ext cx="381435" cy="3082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522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3"/>
          <p:cNvSpPr>
            <a:spLocks noGrp="1" noRot="1" noChangeArrowheads="1"/>
          </p:cNvSpPr>
          <p:nvPr>
            <p:ph type="title"/>
          </p:nvPr>
        </p:nvSpPr>
        <p:spPr>
          <a:xfrm>
            <a:off x="889959" y="73586"/>
            <a:ext cx="10515600" cy="620654"/>
          </a:xfrm>
          <a:noFill/>
        </p:spPr>
        <p:txBody>
          <a:bodyPr>
            <a:normAutofit fontScale="90000"/>
          </a:bodyPr>
          <a:lstStyle/>
          <a:p>
            <a:r>
              <a:rPr lang="it-IT" altLang="it-IT" sz="4000" b="1" dirty="0"/>
              <a:t>Costruzione del modello WS-PS</a:t>
            </a:r>
          </a:p>
        </p:txBody>
      </p:sp>
      <p:sp>
        <p:nvSpPr>
          <p:cNvPr id="26627" name="Rectangle 3"/>
          <p:cNvSpPr>
            <a:spLocks noGrp="1" noChangeArrowheads="1"/>
          </p:cNvSpPr>
          <p:nvPr>
            <p:ph idx="1"/>
          </p:nvPr>
        </p:nvSpPr>
        <p:spPr>
          <a:xfrm>
            <a:off x="1993793" y="933853"/>
            <a:ext cx="8487973" cy="1826226"/>
          </a:xfrm>
        </p:spPr>
        <p:txBody>
          <a:bodyPr>
            <a:normAutofit lnSpcReduction="10000"/>
          </a:bodyPr>
          <a:lstStyle/>
          <a:p>
            <a:pPr>
              <a:lnSpc>
                <a:spcPct val="150000"/>
              </a:lnSpc>
            </a:pPr>
            <a:r>
              <a:rPr lang="it-IT" altLang="it-IT" dirty="0"/>
              <a:t>Disegniamo l’equazione                            in un diagramma cartesiano (W/P, </a:t>
            </a:r>
            <a:r>
              <a:rPr lang="it-IT" altLang="it-IT" b="1" dirty="0">
                <a:solidFill>
                  <a:srgbClr val="FF0000"/>
                </a:solidFill>
              </a:rPr>
              <a:t>u</a:t>
            </a:r>
            <a:r>
              <a:rPr lang="it-IT" altLang="it-IT" dirty="0"/>
              <a:t>)</a:t>
            </a:r>
          </a:p>
          <a:p>
            <a:pPr>
              <a:lnSpc>
                <a:spcPct val="80000"/>
              </a:lnSpc>
            </a:pPr>
            <a:r>
              <a:rPr lang="it-IT" altLang="it-IT" dirty="0"/>
              <a:t>F è </a:t>
            </a:r>
            <a:r>
              <a:rPr lang="it-IT" altLang="it-IT" b="1" dirty="0"/>
              <a:t>decrescente in u </a:t>
            </a:r>
            <a:r>
              <a:rPr lang="it-IT" altLang="it-IT" dirty="0">
                <a:sym typeface="Symbol" panose="05050102010706020507" pitchFamily="18" charset="2"/>
              </a:rPr>
              <a:t></a:t>
            </a:r>
            <a:r>
              <a:rPr lang="it-IT" altLang="it-IT" dirty="0">
                <a:solidFill>
                  <a:srgbClr val="FF0000"/>
                </a:solidFill>
              </a:rPr>
              <a:t>la curva WS è decrescente</a:t>
            </a:r>
          </a:p>
          <a:p>
            <a:pPr>
              <a:lnSpc>
                <a:spcPct val="80000"/>
              </a:lnSpc>
            </a:pPr>
            <a:endParaRPr lang="it-IT" altLang="it-IT" dirty="0"/>
          </a:p>
        </p:txBody>
      </p:sp>
      <p:sp>
        <p:nvSpPr>
          <p:cNvPr id="26631" name="Line 7"/>
          <p:cNvSpPr>
            <a:spLocks noChangeShapeType="1"/>
          </p:cNvSpPr>
          <p:nvPr/>
        </p:nvSpPr>
        <p:spPr bwMode="auto">
          <a:xfrm flipV="1">
            <a:off x="2495550" y="2708276"/>
            <a:ext cx="0" cy="3529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2" name="Line 8"/>
          <p:cNvSpPr>
            <a:spLocks noChangeShapeType="1"/>
          </p:cNvSpPr>
          <p:nvPr/>
        </p:nvSpPr>
        <p:spPr bwMode="auto">
          <a:xfrm>
            <a:off x="2387969" y="6237288"/>
            <a:ext cx="7129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6633" name="Freeform 9"/>
          <p:cNvSpPr>
            <a:spLocks/>
          </p:cNvSpPr>
          <p:nvPr/>
        </p:nvSpPr>
        <p:spPr bwMode="auto">
          <a:xfrm>
            <a:off x="3071814" y="2708276"/>
            <a:ext cx="6408737" cy="3025775"/>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Text Box 10"/>
          <p:cNvSpPr txBox="1">
            <a:spLocks noChangeArrowheads="1"/>
          </p:cNvSpPr>
          <p:nvPr/>
        </p:nvSpPr>
        <p:spPr bwMode="auto">
          <a:xfrm>
            <a:off x="9336088" y="5157788"/>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WS</a:t>
            </a:r>
          </a:p>
        </p:txBody>
      </p:sp>
      <p:sp>
        <p:nvSpPr>
          <p:cNvPr id="26635" name="Text Box 11"/>
          <p:cNvSpPr txBox="1">
            <a:spLocks noChangeArrowheads="1"/>
          </p:cNvSpPr>
          <p:nvPr/>
        </p:nvSpPr>
        <p:spPr bwMode="auto">
          <a:xfrm>
            <a:off x="9696451" y="6237288"/>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26636" name="Text Box 12"/>
          <p:cNvSpPr txBox="1">
            <a:spLocks noChangeArrowheads="1"/>
          </p:cNvSpPr>
          <p:nvPr/>
        </p:nvSpPr>
        <p:spPr bwMode="auto">
          <a:xfrm>
            <a:off x="1524000" y="2438400"/>
            <a:ext cx="86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W/P</a:t>
            </a:r>
          </a:p>
        </p:txBody>
      </p:sp>
      <mc:AlternateContent xmlns:mc="http://schemas.openxmlformats.org/markup-compatibility/2006" xmlns:a14="http://schemas.microsoft.com/office/drawing/2010/main">
        <mc:Choice Requires="a14">
          <p:sp>
            <p:nvSpPr>
              <p:cNvPr id="12" name="CasellaDiTesto 11"/>
              <p:cNvSpPr txBox="1"/>
              <p:nvPr/>
            </p:nvSpPr>
            <p:spPr>
              <a:xfrm>
                <a:off x="5952701" y="886200"/>
                <a:ext cx="1800200"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b="1" i="1">
                              <a:latin typeface="Cambria Math" panose="02040503050406030204" pitchFamily="18" charset="0"/>
                            </a:rPr>
                          </m:ctrlPr>
                        </m:fPr>
                        <m:num>
                          <m:r>
                            <a:rPr lang="it-IT" sz="2400" b="1">
                              <a:latin typeface="Cambria Math" panose="02040503050406030204" pitchFamily="18" charset="0"/>
                            </a:rPr>
                            <m:t>𝐖</m:t>
                          </m:r>
                        </m:num>
                        <m:den>
                          <m:r>
                            <a:rPr lang="it-IT" sz="2400" b="1">
                              <a:latin typeface="Cambria Math" panose="02040503050406030204" pitchFamily="18" charset="0"/>
                            </a:rPr>
                            <m:t>𝐏</m:t>
                          </m:r>
                        </m:den>
                      </m:f>
                      <m:r>
                        <a:rPr lang="it-IT" sz="2400" b="1">
                          <a:latin typeface="Cambria Math" panose="02040503050406030204" pitchFamily="18" charset="0"/>
                        </a:rPr>
                        <m:t>=</m:t>
                      </m:r>
                      <m:r>
                        <a:rPr lang="it-IT" sz="2400" b="1">
                          <a:latin typeface="Cambria Math" panose="02040503050406030204" pitchFamily="18" charset="0"/>
                        </a:rPr>
                        <m:t>𝐅</m:t>
                      </m:r>
                      <m:r>
                        <a:rPr lang="it-IT" sz="2400" b="1">
                          <a:latin typeface="Cambria Math" panose="02040503050406030204" pitchFamily="18" charset="0"/>
                        </a:rPr>
                        <m:t>(</m:t>
                      </m:r>
                      <m:r>
                        <a:rPr lang="it-IT" sz="2400" b="1">
                          <a:latin typeface="Cambria Math" panose="02040503050406030204" pitchFamily="18" charset="0"/>
                        </a:rPr>
                        <m:t>𝐮</m:t>
                      </m:r>
                      <m:r>
                        <a:rPr lang="it-IT" sz="2400" b="1">
                          <a:latin typeface="Cambria Math" panose="02040503050406030204" pitchFamily="18" charset="0"/>
                        </a:rPr>
                        <m:t>,</m:t>
                      </m:r>
                      <m:r>
                        <a:rPr lang="it-IT" sz="2400" b="1">
                          <a:latin typeface="Cambria Math" panose="02040503050406030204" pitchFamily="18" charset="0"/>
                        </a:rPr>
                        <m:t>𝐳</m:t>
                      </m:r>
                      <m:r>
                        <a:rPr lang="it-IT" sz="2400" b="1">
                          <a:latin typeface="Cambria Math" panose="02040503050406030204" pitchFamily="18" charset="0"/>
                        </a:rPr>
                        <m:t>)</m:t>
                      </m:r>
                    </m:oMath>
                  </m:oMathPara>
                </a14:m>
                <a:endParaRPr lang="it-IT" sz="2400" b="1"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5952701" y="886200"/>
                <a:ext cx="1800200" cy="689035"/>
              </a:xfrm>
              <a:prstGeom prst="rect">
                <a:avLst/>
              </a:prstGeom>
              <a:blipFill>
                <a:blip r:embed="rId2"/>
                <a:stretch>
                  <a:fillRect/>
                </a:stretch>
              </a:blipFill>
            </p:spPr>
            <p:txBody>
              <a:bodyPr/>
              <a:lstStyle/>
              <a:p>
                <a:r>
                  <a:rPr lang="en-US">
                    <a:noFill/>
                  </a:rPr>
                  <a:t> </a:t>
                </a:r>
              </a:p>
            </p:txBody>
          </p:sp>
        </mc:Fallback>
      </mc:AlternateContent>
      <p:sp>
        <p:nvSpPr>
          <p:cNvPr id="2" name="Segnaposto numero diapositiva 1"/>
          <p:cNvSpPr>
            <a:spLocks noGrp="1"/>
          </p:cNvSpPr>
          <p:nvPr>
            <p:ph type="sldNum" sz="quarter" idx="12"/>
          </p:nvPr>
        </p:nvSpPr>
        <p:spPr/>
        <p:txBody>
          <a:bodyPr/>
          <a:lstStyle/>
          <a:p>
            <a:fld id="{B2DA871D-30E6-46BF-8FF6-67035C6FC360}" type="slidenum">
              <a:rPr lang="it-IT" smtClean="0"/>
              <a:t>50</a:t>
            </a:fld>
            <a:endParaRPr lang="it-IT"/>
          </a:p>
        </p:txBody>
      </p:sp>
      <p:sp>
        <p:nvSpPr>
          <p:cNvPr id="3" name="CasellaDiTesto 2">
            <a:extLst>
              <a:ext uri="{FF2B5EF4-FFF2-40B4-BE49-F238E27FC236}">
                <a16:creationId xmlns:a16="http://schemas.microsoft.com/office/drawing/2014/main" id="{4F052D4B-2225-43B1-9A95-76F78B2E8973}"/>
              </a:ext>
            </a:extLst>
          </p:cNvPr>
          <p:cNvSpPr txBox="1"/>
          <p:nvPr/>
        </p:nvSpPr>
        <p:spPr>
          <a:xfrm>
            <a:off x="5612384" y="3218688"/>
            <a:ext cx="334467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a:t>Più elevato è il tasso di disoccupazione, minore sarà il potere contrattuale dei lavoratori</a:t>
            </a:r>
          </a:p>
        </p:txBody>
      </p:sp>
      <p:cxnSp>
        <p:nvCxnSpPr>
          <p:cNvPr id="5" name="Connettore 2 4">
            <a:extLst>
              <a:ext uri="{FF2B5EF4-FFF2-40B4-BE49-F238E27FC236}">
                <a16:creationId xmlns:a16="http://schemas.microsoft.com/office/drawing/2014/main" id="{1D98BC2F-05A9-4EA3-ADDE-2112FBBFC18C}"/>
              </a:ext>
            </a:extLst>
          </p:cNvPr>
          <p:cNvCxnSpPr>
            <a:stCxn id="3" idx="1"/>
          </p:cNvCxnSpPr>
          <p:nvPr/>
        </p:nvCxnSpPr>
        <p:spPr>
          <a:xfrm flipH="1" flipV="1">
            <a:off x="3117088" y="3263392"/>
            <a:ext cx="2495296" cy="416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C8562400-64E5-4460-B182-BE334BC8683D}"/>
              </a:ext>
            </a:extLst>
          </p:cNvPr>
          <p:cNvCxnSpPr/>
          <p:nvPr/>
        </p:nvCxnSpPr>
        <p:spPr>
          <a:xfrm>
            <a:off x="8119872" y="4142018"/>
            <a:ext cx="577088" cy="15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66D92ABC-D867-4D7D-A405-CD89AEE68135}"/>
              </a:ext>
            </a:extLst>
          </p:cNvPr>
          <p:cNvCxnSpPr/>
          <p:nvPr/>
        </p:nvCxnSpPr>
        <p:spPr>
          <a:xfrm>
            <a:off x="2495550" y="3263392"/>
            <a:ext cx="62153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9B536055-CC7D-4AAD-A185-692FBAD7F3BE}"/>
              </a:ext>
            </a:extLst>
          </p:cNvPr>
          <p:cNvCxnSpPr>
            <a:cxnSpLocks/>
          </p:cNvCxnSpPr>
          <p:nvPr/>
        </p:nvCxnSpPr>
        <p:spPr>
          <a:xfrm>
            <a:off x="3117088" y="3263392"/>
            <a:ext cx="17591" cy="29738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4BB82D4-90BF-44E5-AA26-FE330B0B1ACB}"/>
              </a:ext>
            </a:extLst>
          </p:cNvPr>
          <p:cNvCxnSpPr>
            <a:cxnSpLocks/>
          </p:cNvCxnSpPr>
          <p:nvPr/>
        </p:nvCxnSpPr>
        <p:spPr>
          <a:xfrm>
            <a:off x="2495550" y="5691632"/>
            <a:ext cx="61709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E4DF36A0-03CE-4E2D-90E3-6B33FC517E7B}"/>
              </a:ext>
            </a:extLst>
          </p:cNvPr>
          <p:cNvCxnSpPr>
            <a:cxnSpLocks/>
          </p:cNvCxnSpPr>
          <p:nvPr/>
        </p:nvCxnSpPr>
        <p:spPr>
          <a:xfrm>
            <a:off x="8657685" y="5661152"/>
            <a:ext cx="0" cy="576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3AABA686-6314-4BEC-B183-D76E0B5ACC8D}"/>
              </a:ext>
            </a:extLst>
          </p:cNvPr>
          <p:cNvSpPr txBox="1"/>
          <p:nvPr/>
        </p:nvSpPr>
        <p:spPr>
          <a:xfrm>
            <a:off x="1657635" y="3100915"/>
            <a:ext cx="928595" cy="369332"/>
          </a:xfrm>
          <a:prstGeom prst="rect">
            <a:avLst/>
          </a:prstGeom>
          <a:noFill/>
        </p:spPr>
        <p:txBody>
          <a:bodyPr wrap="square" rtlCol="0">
            <a:spAutoFit/>
          </a:bodyPr>
          <a:lstStyle/>
          <a:p>
            <a:r>
              <a:rPr lang="it-IT" dirty="0"/>
              <a:t>W/P</a:t>
            </a:r>
            <a:r>
              <a:rPr lang="it-IT" baseline="30000" dirty="0"/>
              <a:t>MAX</a:t>
            </a:r>
          </a:p>
        </p:txBody>
      </p:sp>
      <p:sp>
        <p:nvSpPr>
          <p:cNvPr id="28" name="CasellaDiTesto 27">
            <a:extLst>
              <a:ext uri="{FF2B5EF4-FFF2-40B4-BE49-F238E27FC236}">
                <a16:creationId xmlns:a16="http://schemas.microsoft.com/office/drawing/2014/main" id="{68537A58-283A-4BD3-93D0-4131E531BDC3}"/>
              </a:ext>
            </a:extLst>
          </p:cNvPr>
          <p:cNvSpPr txBox="1"/>
          <p:nvPr/>
        </p:nvSpPr>
        <p:spPr>
          <a:xfrm>
            <a:off x="1701559" y="5546767"/>
            <a:ext cx="928595" cy="369332"/>
          </a:xfrm>
          <a:prstGeom prst="rect">
            <a:avLst/>
          </a:prstGeom>
          <a:noFill/>
        </p:spPr>
        <p:txBody>
          <a:bodyPr wrap="square" rtlCol="0">
            <a:spAutoFit/>
          </a:bodyPr>
          <a:lstStyle/>
          <a:p>
            <a:r>
              <a:rPr lang="it-IT" dirty="0"/>
              <a:t>W/P</a:t>
            </a:r>
            <a:r>
              <a:rPr lang="it-IT" baseline="30000" dirty="0"/>
              <a:t>MIN</a:t>
            </a:r>
          </a:p>
        </p:txBody>
      </p:sp>
      <p:sp>
        <p:nvSpPr>
          <p:cNvPr id="18" name="CasellaDiTesto 17">
            <a:extLst>
              <a:ext uri="{FF2B5EF4-FFF2-40B4-BE49-F238E27FC236}">
                <a16:creationId xmlns:a16="http://schemas.microsoft.com/office/drawing/2014/main" id="{9976DDF6-B39D-42F5-A82C-DC48054E8FF7}"/>
              </a:ext>
            </a:extLst>
          </p:cNvPr>
          <p:cNvSpPr txBox="1"/>
          <p:nvPr/>
        </p:nvSpPr>
        <p:spPr>
          <a:xfrm>
            <a:off x="2966547" y="6237288"/>
            <a:ext cx="479721" cy="369332"/>
          </a:xfrm>
          <a:prstGeom prst="rect">
            <a:avLst/>
          </a:prstGeom>
          <a:noFill/>
        </p:spPr>
        <p:txBody>
          <a:bodyPr wrap="square" rtlCol="0">
            <a:spAutoFit/>
          </a:bodyPr>
          <a:lstStyle/>
          <a:p>
            <a:r>
              <a:rPr lang="it-IT" dirty="0"/>
              <a:t>u</a:t>
            </a:r>
            <a:r>
              <a:rPr lang="it-IT" baseline="-25000" dirty="0"/>
              <a:t>0</a:t>
            </a:r>
          </a:p>
        </p:txBody>
      </p:sp>
      <p:sp>
        <p:nvSpPr>
          <p:cNvPr id="30" name="CasellaDiTesto 29">
            <a:extLst>
              <a:ext uri="{FF2B5EF4-FFF2-40B4-BE49-F238E27FC236}">
                <a16:creationId xmlns:a16="http://schemas.microsoft.com/office/drawing/2014/main" id="{2341B9AF-EC54-4FF9-A07E-781B6DAD7BAB}"/>
              </a:ext>
            </a:extLst>
          </p:cNvPr>
          <p:cNvSpPr txBox="1"/>
          <p:nvPr/>
        </p:nvSpPr>
        <p:spPr>
          <a:xfrm>
            <a:off x="8342640" y="6227294"/>
            <a:ext cx="630089" cy="369332"/>
          </a:xfrm>
          <a:prstGeom prst="rect">
            <a:avLst/>
          </a:prstGeom>
          <a:noFill/>
        </p:spPr>
        <p:txBody>
          <a:bodyPr wrap="square" rtlCol="0">
            <a:spAutoFit/>
          </a:bodyPr>
          <a:lstStyle/>
          <a:p>
            <a:r>
              <a:rPr lang="it-IT" dirty="0" err="1"/>
              <a:t>u</a:t>
            </a:r>
            <a:r>
              <a:rPr lang="it-IT" baseline="-25000" dirty="0" err="1"/>
              <a:t>MAX</a:t>
            </a:r>
            <a:endParaRPr lang="it-IT" baseline="-25000" dirty="0"/>
          </a:p>
        </p:txBody>
      </p:sp>
    </p:spTree>
    <p:extLst>
      <p:ext uri="{BB962C8B-B14F-4D97-AF65-F5344CB8AC3E}">
        <p14:creationId xmlns:p14="http://schemas.microsoft.com/office/powerpoint/2010/main" val="1580360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36"/>
                                        </p:tgtEl>
                                        <p:attrNameLst>
                                          <p:attrName>style.visibility</p:attrName>
                                        </p:attrNameLst>
                                      </p:cBhvr>
                                      <p:to>
                                        <p:strVal val="visible"/>
                                      </p:to>
                                    </p:set>
                                    <p:animEffect transition="in" filter="checkerboard(across)">
                                      <p:cBhvr>
                                        <p:cTn id="17" dur="500"/>
                                        <p:tgtEl>
                                          <p:spTgt spid="2663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6631"/>
                                        </p:tgtEl>
                                        <p:attrNameLst>
                                          <p:attrName>style.visibility</p:attrName>
                                        </p:attrNameLst>
                                      </p:cBhvr>
                                      <p:to>
                                        <p:strVal val="visible"/>
                                      </p:to>
                                    </p:set>
                                    <p:animEffect transition="in" filter="checkerboard(across)">
                                      <p:cBhvr>
                                        <p:cTn id="20" dur="500"/>
                                        <p:tgtEl>
                                          <p:spTgt spid="2663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6632"/>
                                        </p:tgtEl>
                                        <p:attrNameLst>
                                          <p:attrName>style.visibility</p:attrName>
                                        </p:attrNameLst>
                                      </p:cBhvr>
                                      <p:to>
                                        <p:strVal val="visible"/>
                                      </p:to>
                                    </p:set>
                                    <p:animEffect transition="in" filter="checkerboard(across)">
                                      <p:cBhvr>
                                        <p:cTn id="23" dur="500"/>
                                        <p:tgtEl>
                                          <p:spTgt spid="2663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6635"/>
                                        </p:tgtEl>
                                        <p:attrNameLst>
                                          <p:attrName>style.visibility</p:attrName>
                                        </p:attrNameLst>
                                      </p:cBhvr>
                                      <p:to>
                                        <p:strVal val="visible"/>
                                      </p:to>
                                    </p:set>
                                    <p:animEffect transition="in" filter="checkerboard(across)">
                                      <p:cBhvr>
                                        <p:cTn id="26" dur="500"/>
                                        <p:tgtEl>
                                          <p:spTgt spid="26635"/>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26633"/>
                                        </p:tgtEl>
                                        <p:attrNameLst>
                                          <p:attrName>style.visibility</p:attrName>
                                        </p:attrNameLst>
                                      </p:cBhvr>
                                      <p:to>
                                        <p:strVal val="visible"/>
                                      </p:to>
                                    </p:set>
                                    <p:animEffect transition="in" filter="checkerboard(across)">
                                      <p:cBhvr>
                                        <p:cTn id="30" dur="500"/>
                                        <p:tgtEl>
                                          <p:spTgt spid="26633"/>
                                        </p:tgtEl>
                                      </p:cBhvr>
                                    </p:animEffect>
                                  </p:childTnLst>
                                </p:cTn>
                              </p:par>
                            </p:childTnLst>
                          </p:cTn>
                        </p:par>
                        <p:par>
                          <p:cTn id="31" fill="hold" nodeType="afterGroup">
                            <p:stCondLst>
                              <p:cond delay="1000"/>
                            </p:stCondLst>
                            <p:childTnLst>
                              <p:par>
                                <p:cTn id="32" presetID="5" presetClass="entr" presetSubtype="10" fill="hold" grpId="0" nodeType="afterEffect">
                                  <p:stCondLst>
                                    <p:cond delay="0"/>
                                  </p:stCondLst>
                                  <p:childTnLst>
                                    <p:set>
                                      <p:cBhvr>
                                        <p:cTn id="33" dur="1" fill="hold">
                                          <p:stCondLst>
                                            <p:cond delay="0"/>
                                          </p:stCondLst>
                                        </p:cTn>
                                        <p:tgtEl>
                                          <p:spTgt spid="26634"/>
                                        </p:tgtEl>
                                        <p:attrNameLst>
                                          <p:attrName>style.visibility</p:attrName>
                                        </p:attrNameLst>
                                      </p:cBhvr>
                                      <p:to>
                                        <p:strVal val="visible"/>
                                      </p:to>
                                    </p:set>
                                    <p:animEffect transition="in" filter="checkerboard(across)">
                                      <p:cBhvr>
                                        <p:cTn id="34" dur="500"/>
                                        <p:tgtEl>
                                          <p:spTgt spid="2663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4" grpId="0"/>
      <p:bldP spid="26635" grpId="0"/>
      <p:bldP spid="26636" grpId="0"/>
      <p:bldP spid="17" grpId="0"/>
      <p:bldP spid="28" grpId="0"/>
      <p:bldP spid="18"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t-IT" altLang="it-IT" sz="4000" b="1"/>
              <a:t>Costruzione del modello WS-PS</a:t>
            </a:r>
          </a:p>
        </p:txBody>
      </p:sp>
      <p:sp>
        <p:nvSpPr>
          <p:cNvPr id="73731" name="Text Box 4"/>
          <p:cNvSpPr txBox="1">
            <a:spLocks noChangeArrowheads="1"/>
          </p:cNvSpPr>
          <p:nvPr/>
        </p:nvSpPr>
        <p:spPr bwMode="auto">
          <a:xfrm>
            <a:off x="2117725" y="17256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73732" name="Text Box 5"/>
          <p:cNvSpPr txBox="1">
            <a:spLocks noChangeArrowheads="1"/>
          </p:cNvSpPr>
          <p:nvPr/>
        </p:nvSpPr>
        <p:spPr bwMode="auto">
          <a:xfrm>
            <a:off x="1026695" y="1524001"/>
            <a:ext cx="936349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hlink"/>
              </a:buClr>
              <a:buSzPct val="70000"/>
              <a:buFont typeface="Wingdings" panose="05000000000000000000" pitchFamily="2" charset="2"/>
              <a:buChar char="n"/>
            </a:pPr>
            <a:r>
              <a:rPr lang="it-IT" altLang="it-IT" sz="2800" dirty="0"/>
              <a:t> La curva WS mostra i salari reali che i lavoratori </a:t>
            </a:r>
          </a:p>
          <a:p>
            <a:pPr eaLnBrk="1" hangingPunct="1">
              <a:lnSpc>
                <a:spcPct val="80000"/>
              </a:lnSpc>
              <a:spcBef>
                <a:spcPct val="20000"/>
              </a:spcBef>
              <a:buClr>
                <a:schemeClr val="hlink"/>
              </a:buClr>
              <a:buSzPct val="70000"/>
              <a:buFont typeface="Wingdings" panose="05000000000000000000" pitchFamily="2" charset="2"/>
              <a:buNone/>
            </a:pPr>
            <a:r>
              <a:rPr lang="it-IT" altLang="it-IT" sz="2800" dirty="0"/>
              <a:t>cercano di ottenere in funzione del tasso di </a:t>
            </a:r>
          </a:p>
          <a:p>
            <a:pPr eaLnBrk="1" hangingPunct="1">
              <a:lnSpc>
                <a:spcPct val="80000"/>
              </a:lnSpc>
              <a:spcBef>
                <a:spcPct val="20000"/>
              </a:spcBef>
              <a:buClr>
                <a:schemeClr val="hlink"/>
              </a:buClr>
              <a:buSzPct val="70000"/>
              <a:buFont typeface="Wingdings" panose="05000000000000000000" pitchFamily="2" charset="2"/>
              <a:buNone/>
            </a:pPr>
            <a:r>
              <a:rPr lang="it-IT" altLang="it-IT" sz="2800" dirty="0"/>
              <a:t>disoccupazione (u) e date le variabili istituzionali (z)</a:t>
            </a:r>
          </a:p>
          <a:p>
            <a:pPr eaLnBrk="1" hangingPunct="1">
              <a:lnSpc>
                <a:spcPct val="80000"/>
              </a:lnSpc>
              <a:spcBef>
                <a:spcPct val="20000"/>
              </a:spcBef>
              <a:buClr>
                <a:schemeClr val="hlink"/>
              </a:buClr>
              <a:buSzPct val="70000"/>
              <a:buFont typeface="Wingdings" panose="05000000000000000000" pitchFamily="2" charset="2"/>
              <a:buNone/>
            </a:pPr>
            <a:endParaRPr lang="it-IT" altLang="it-IT" sz="2800" dirty="0"/>
          </a:p>
          <a:p>
            <a:pPr eaLnBrk="1" hangingPunct="1">
              <a:lnSpc>
                <a:spcPct val="80000"/>
              </a:lnSpc>
              <a:spcBef>
                <a:spcPct val="20000"/>
              </a:spcBef>
              <a:buClr>
                <a:schemeClr val="hlink"/>
              </a:buClr>
              <a:buSzPct val="70000"/>
              <a:buFont typeface="Wingdings" panose="05000000000000000000" pitchFamily="2" charset="2"/>
              <a:buChar char="n"/>
            </a:pPr>
            <a:r>
              <a:rPr lang="it-IT" altLang="it-IT" sz="2800" dirty="0"/>
              <a:t> Un miglioramento (dal punto di vista dei lavoratori)</a:t>
            </a:r>
          </a:p>
          <a:p>
            <a:pPr eaLnBrk="1" hangingPunct="1">
              <a:lnSpc>
                <a:spcPct val="80000"/>
              </a:lnSpc>
              <a:spcBef>
                <a:spcPct val="20000"/>
              </a:spcBef>
              <a:buClr>
                <a:schemeClr val="hlink"/>
              </a:buClr>
              <a:buSzPct val="70000"/>
              <a:buFont typeface="Wingdings" panose="05000000000000000000" pitchFamily="2" charset="2"/>
              <a:buNone/>
            </a:pPr>
            <a:r>
              <a:rPr lang="it-IT" altLang="it-IT" sz="2800" dirty="0"/>
              <a:t>delle variabili istituzionali fa slittare verso </a:t>
            </a:r>
          </a:p>
          <a:p>
            <a:pPr eaLnBrk="1" hangingPunct="1">
              <a:lnSpc>
                <a:spcPct val="80000"/>
              </a:lnSpc>
              <a:spcBef>
                <a:spcPct val="20000"/>
              </a:spcBef>
              <a:buClr>
                <a:schemeClr val="hlink"/>
              </a:buClr>
              <a:buSzPct val="70000"/>
              <a:buFont typeface="Wingdings" panose="05000000000000000000" pitchFamily="2" charset="2"/>
              <a:buNone/>
            </a:pPr>
            <a:r>
              <a:rPr lang="it-IT" altLang="it-IT" sz="2800" dirty="0"/>
              <a:t>l’alto la curva WS: i lavoratori ottengono un salario</a:t>
            </a:r>
          </a:p>
          <a:p>
            <a:pPr eaLnBrk="1" hangingPunct="1">
              <a:lnSpc>
                <a:spcPct val="80000"/>
              </a:lnSpc>
              <a:spcBef>
                <a:spcPct val="20000"/>
              </a:spcBef>
              <a:buClr>
                <a:schemeClr val="hlink"/>
              </a:buClr>
              <a:buSzPct val="70000"/>
              <a:buFont typeface="Wingdings" panose="05000000000000000000" pitchFamily="2" charset="2"/>
              <a:buNone/>
            </a:pPr>
            <a:r>
              <a:rPr lang="it-IT" altLang="it-IT" sz="2800" dirty="0"/>
              <a:t>reale più alto a parità di tasso di disoccupazione</a:t>
            </a:r>
          </a:p>
          <a:p>
            <a:pPr eaLnBrk="1" hangingPunct="1">
              <a:lnSpc>
                <a:spcPct val="80000"/>
              </a:lnSpc>
              <a:spcBef>
                <a:spcPct val="20000"/>
              </a:spcBef>
              <a:buClr>
                <a:schemeClr val="hlink"/>
              </a:buClr>
              <a:buSzPct val="70000"/>
              <a:buFont typeface="Wingdings" panose="05000000000000000000" pitchFamily="2" charset="2"/>
              <a:buNone/>
            </a:pPr>
            <a:endParaRPr lang="it-IT" altLang="it-IT" sz="2800" dirty="0"/>
          </a:p>
        </p:txBody>
      </p:sp>
      <p:sp>
        <p:nvSpPr>
          <p:cNvPr id="73733" name="Text Box 7"/>
          <p:cNvSpPr txBox="1">
            <a:spLocks noChangeArrowheads="1"/>
          </p:cNvSpPr>
          <p:nvPr/>
        </p:nvSpPr>
        <p:spPr bwMode="auto">
          <a:xfrm>
            <a:off x="1812926" y="13604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 name="Segnaposto numero diapositiva 1"/>
          <p:cNvSpPr>
            <a:spLocks noGrp="1"/>
          </p:cNvSpPr>
          <p:nvPr>
            <p:ph type="sldNum" sz="quarter" idx="12"/>
          </p:nvPr>
        </p:nvSpPr>
        <p:spPr/>
        <p:txBody>
          <a:bodyPr/>
          <a:lstStyle/>
          <a:p>
            <a:fld id="{B2DA871D-30E6-46BF-8FF6-67035C6FC360}" type="slidenum">
              <a:rPr lang="it-IT" smtClean="0"/>
              <a:t>51</a:t>
            </a:fld>
            <a:endParaRPr lang="it-IT"/>
          </a:p>
        </p:txBody>
      </p:sp>
    </p:spTree>
    <p:extLst>
      <p:ext uri="{BB962C8B-B14F-4D97-AF65-F5344CB8AC3E}">
        <p14:creationId xmlns:p14="http://schemas.microsoft.com/office/powerpoint/2010/main" val="2275498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981200" y="228600"/>
            <a:ext cx="8229600" cy="1143000"/>
          </a:xfrm>
        </p:spPr>
        <p:txBody>
          <a:bodyPr/>
          <a:lstStyle/>
          <a:p>
            <a:r>
              <a:rPr lang="it-IT" altLang="it-IT" sz="4000" b="1"/>
              <a:t>Costruzione del modello WS-PS</a:t>
            </a:r>
          </a:p>
        </p:txBody>
      </p:sp>
      <p:sp>
        <p:nvSpPr>
          <p:cNvPr id="79875" name="Line 3"/>
          <p:cNvSpPr>
            <a:spLocks noChangeShapeType="1"/>
          </p:cNvSpPr>
          <p:nvPr/>
        </p:nvSpPr>
        <p:spPr bwMode="auto">
          <a:xfrm flipH="1" flipV="1">
            <a:off x="2590800" y="1828800"/>
            <a:ext cx="7938" cy="451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9876" name="Line 4"/>
          <p:cNvSpPr>
            <a:spLocks noChangeShapeType="1"/>
          </p:cNvSpPr>
          <p:nvPr/>
        </p:nvSpPr>
        <p:spPr bwMode="auto">
          <a:xfrm>
            <a:off x="2667001" y="6324600"/>
            <a:ext cx="7129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9877" name="Freeform 5"/>
          <p:cNvSpPr>
            <a:spLocks/>
          </p:cNvSpPr>
          <p:nvPr/>
        </p:nvSpPr>
        <p:spPr bwMode="auto">
          <a:xfrm>
            <a:off x="3886200" y="2133601"/>
            <a:ext cx="6408738" cy="3025775"/>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79878" name="Text Box 6"/>
          <p:cNvSpPr txBox="1">
            <a:spLocks noChangeArrowheads="1"/>
          </p:cNvSpPr>
          <p:nvPr/>
        </p:nvSpPr>
        <p:spPr bwMode="auto">
          <a:xfrm>
            <a:off x="9601201" y="5562600"/>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WS</a:t>
            </a:r>
          </a:p>
        </p:txBody>
      </p:sp>
      <p:sp>
        <p:nvSpPr>
          <p:cNvPr id="79879" name="Text Box 7"/>
          <p:cNvSpPr txBox="1">
            <a:spLocks noChangeArrowheads="1"/>
          </p:cNvSpPr>
          <p:nvPr/>
        </p:nvSpPr>
        <p:spPr bwMode="auto">
          <a:xfrm>
            <a:off x="9875838" y="6338888"/>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79881" name="Freeform 9"/>
          <p:cNvSpPr>
            <a:spLocks/>
          </p:cNvSpPr>
          <p:nvPr/>
        </p:nvSpPr>
        <p:spPr bwMode="auto">
          <a:xfrm>
            <a:off x="3403600" y="2962276"/>
            <a:ext cx="6408738" cy="3025775"/>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74761" name="Rectangle 10"/>
          <p:cNvSpPr>
            <a:spLocks noChangeArrowheads="1"/>
          </p:cNvSpPr>
          <p:nvPr/>
        </p:nvSpPr>
        <p:spPr bwMode="auto">
          <a:xfrm>
            <a:off x="9525001" y="44196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WS’</a:t>
            </a:r>
          </a:p>
        </p:txBody>
      </p:sp>
      <p:sp>
        <p:nvSpPr>
          <p:cNvPr id="74762" name="Text Box 11"/>
          <p:cNvSpPr txBox="1">
            <a:spLocks noChangeArrowheads="1"/>
          </p:cNvSpPr>
          <p:nvPr/>
        </p:nvSpPr>
        <p:spPr bwMode="auto">
          <a:xfrm>
            <a:off x="1828801" y="2085975"/>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t>W/P</a:t>
            </a:r>
          </a:p>
        </p:txBody>
      </p:sp>
      <p:sp>
        <p:nvSpPr>
          <p:cNvPr id="74763" name="Line 12"/>
          <p:cNvSpPr>
            <a:spLocks noChangeShapeType="1"/>
          </p:cNvSpPr>
          <p:nvPr/>
        </p:nvSpPr>
        <p:spPr bwMode="auto">
          <a:xfrm>
            <a:off x="5029200" y="4495800"/>
            <a:ext cx="0" cy="1828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74764" name="Line 13"/>
          <p:cNvSpPr>
            <a:spLocks noChangeShapeType="1"/>
          </p:cNvSpPr>
          <p:nvPr/>
        </p:nvSpPr>
        <p:spPr bwMode="auto">
          <a:xfrm flipH="1">
            <a:off x="2590800" y="4495800"/>
            <a:ext cx="243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74765" name="Line 14"/>
          <p:cNvSpPr>
            <a:spLocks noChangeShapeType="1"/>
          </p:cNvSpPr>
          <p:nvPr/>
        </p:nvSpPr>
        <p:spPr bwMode="auto">
          <a:xfrm flipH="1">
            <a:off x="2598738" y="5486399"/>
            <a:ext cx="2430462" cy="9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74766" name="Text Box 15"/>
          <p:cNvSpPr txBox="1">
            <a:spLocks noChangeArrowheads="1"/>
          </p:cNvSpPr>
          <p:nvPr/>
        </p:nvSpPr>
        <p:spPr bwMode="auto">
          <a:xfrm>
            <a:off x="4860925" y="61801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t>u</a:t>
            </a:r>
          </a:p>
        </p:txBody>
      </p:sp>
      <p:sp>
        <p:nvSpPr>
          <p:cNvPr id="74767" name="Text Box 16"/>
          <p:cNvSpPr txBox="1">
            <a:spLocks noChangeArrowheads="1"/>
          </p:cNvSpPr>
          <p:nvPr/>
        </p:nvSpPr>
        <p:spPr bwMode="auto">
          <a:xfrm>
            <a:off x="1765300" y="4290497"/>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t>W’/P</a:t>
            </a:r>
          </a:p>
        </p:txBody>
      </p:sp>
      <p:sp>
        <p:nvSpPr>
          <p:cNvPr id="74768" name="Text Box 17"/>
          <p:cNvSpPr txBox="1">
            <a:spLocks noChangeArrowheads="1"/>
          </p:cNvSpPr>
          <p:nvPr/>
        </p:nvSpPr>
        <p:spPr bwMode="auto">
          <a:xfrm>
            <a:off x="1812926" y="5189538"/>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t>W/P</a:t>
            </a:r>
          </a:p>
        </p:txBody>
      </p:sp>
      <p:sp>
        <p:nvSpPr>
          <p:cNvPr id="74769" name="Text Box 18"/>
          <p:cNvSpPr txBox="1">
            <a:spLocks noChangeArrowheads="1"/>
          </p:cNvSpPr>
          <p:nvPr/>
        </p:nvSpPr>
        <p:spPr bwMode="auto">
          <a:xfrm>
            <a:off x="4648200" y="1295400"/>
            <a:ext cx="4130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t>Effetto di un cambiamento positivo di z</a:t>
            </a:r>
          </a:p>
        </p:txBody>
      </p:sp>
      <p:sp>
        <p:nvSpPr>
          <p:cNvPr id="2" name="Segnaposto numero diapositiva 1"/>
          <p:cNvSpPr>
            <a:spLocks noGrp="1"/>
          </p:cNvSpPr>
          <p:nvPr>
            <p:ph type="sldNum" sz="quarter" idx="12"/>
          </p:nvPr>
        </p:nvSpPr>
        <p:spPr/>
        <p:txBody>
          <a:bodyPr/>
          <a:lstStyle/>
          <a:p>
            <a:fld id="{B2DA871D-30E6-46BF-8FF6-67035C6FC360}" type="slidenum">
              <a:rPr lang="it-IT" smtClean="0"/>
              <a:t>52</a:t>
            </a:fld>
            <a:endParaRPr lang="it-IT"/>
          </a:p>
        </p:txBody>
      </p:sp>
      <p:sp>
        <p:nvSpPr>
          <p:cNvPr id="3" name="CasellaDiTesto 2"/>
          <p:cNvSpPr txBox="1"/>
          <p:nvPr/>
        </p:nvSpPr>
        <p:spPr>
          <a:xfrm>
            <a:off x="5105401" y="4886088"/>
            <a:ext cx="307847" cy="369332"/>
          </a:xfrm>
          <a:prstGeom prst="rect">
            <a:avLst/>
          </a:prstGeom>
          <a:noFill/>
        </p:spPr>
        <p:txBody>
          <a:bodyPr wrap="square" rtlCol="0">
            <a:spAutoFit/>
          </a:bodyPr>
          <a:lstStyle/>
          <a:p>
            <a:r>
              <a:rPr lang="it-IT" dirty="0"/>
              <a:t>z</a:t>
            </a:r>
            <a:endParaRPr lang="en-US" dirty="0"/>
          </a:p>
        </p:txBody>
      </p:sp>
      <p:cxnSp>
        <p:nvCxnSpPr>
          <p:cNvPr id="5" name="Connettore 2 4"/>
          <p:cNvCxnSpPr/>
          <p:nvPr/>
        </p:nvCxnSpPr>
        <p:spPr>
          <a:xfrm flipV="1">
            <a:off x="5413248" y="4788932"/>
            <a:ext cx="0" cy="400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63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checkerboard(across)">
                                      <p:cBhvr>
                                        <p:cTn id="11" dur="500"/>
                                        <p:tgtEl>
                                          <p:spTgt spid="79876"/>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9879"/>
                                        </p:tgtEl>
                                        <p:attrNameLst>
                                          <p:attrName>style.visibility</p:attrName>
                                        </p:attrNameLst>
                                      </p:cBhvr>
                                      <p:to>
                                        <p:strVal val="visible"/>
                                      </p:to>
                                    </p:set>
                                    <p:animEffect transition="in" filter="checkerboard(across)">
                                      <p:cBhvr>
                                        <p:cTn id="15" dur="500"/>
                                        <p:tgtEl>
                                          <p:spTgt spid="79879"/>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checkerboard(across)">
                                      <p:cBhvr>
                                        <p:cTn id="19" dur="500"/>
                                        <p:tgtEl>
                                          <p:spTgt spid="79877"/>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9881"/>
                                        </p:tgtEl>
                                        <p:attrNameLst>
                                          <p:attrName>style.visibility</p:attrName>
                                        </p:attrNameLst>
                                      </p:cBhvr>
                                      <p:to>
                                        <p:strVal val="visible"/>
                                      </p:to>
                                    </p:set>
                                    <p:animEffect transition="in" filter="checkerboard(across)">
                                      <p:cBhvr>
                                        <p:cTn id="23" dur="500"/>
                                        <p:tgtEl>
                                          <p:spTgt spid="79881"/>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79878"/>
                                        </p:tgtEl>
                                        <p:attrNameLst>
                                          <p:attrName>style.visibility</p:attrName>
                                        </p:attrNameLst>
                                      </p:cBhvr>
                                      <p:to>
                                        <p:strVal val="visible"/>
                                      </p:to>
                                    </p:set>
                                    <p:animEffect transition="in" filter="checkerboard(across)">
                                      <p:cBhvr>
                                        <p:cTn id="2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6" grpId="0" animBg="1"/>
      <p:bldP spid="79877" grpId="0" animBg="1"/>
      <p:bldP spid="79878" grpId="0" autoUpdateAnimBg="0"/>
      <p:bldP spid="79879" grpId="0" autoUpdateAnimBg="0"/>
      <p:bldP spid="798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it-IT" altLang="it-IT" sz="4000" b="1" dirty="0"/>
              <a:t>Costruzione del modello WS-PS: il caso della PS</a:t>
            </a:r>
          </a:p>
        </p:txBody>
      </p:sp>
      <p:sp>
        <p:nvSpPr>
          <p:cNvPr id="75779" name="Text Box 3"/>
          <p:cNvSpPr txBox="1">
            <a:spLocks noChangeArrowheads="1"/>
          </p:cNvSpPr>
          <p:nvPr/>
        </p:nvSpPr>
        <p:spPr bwMode="auto">
          <a:xfrm>
            <a:off x="2133221" y="1793615"/>
            <a:ext cx="7750455"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hlink"/>
              </a:buClr>
              <a:buSzPct val="70000"/>
              <a:buFont typeface="Wingdings" panose="05000000000000000000" pitchFamily="2" charset="2"/>
              <a:buChar char="n"/>
            </a:pPr>
            <a:r>
              <a:rPr lang="it-IT" altLang="it-IT" sz="3000" dirty="0"/>
              <a:t> Anche le imprese perseguono un obiettivo </a:t>
            </a:r>
          </a:p>
          <a:p>
            <a:pPr eaLnBrk="1" hangingPunct="1">
              <a:lnSpc>
                <a:spcPct val="90000"/>
              </a:lnSpc>
              <a:spcBef>
                <a:spcPct val="20000"/>
              </a:spcBef>
              <a:buClr>
                <a:schemeClr val="hlink"/>
              </a:buClr>
              <a:buSzPct val="70000"/>
              <a:buFont typeface="Wingdings" panose="05000000000000000000" pitchFamily="2" charset="2"/>
              <a:buNone/>
            </a:pPr>
            <a:r>
              <a:rPr lang="it-IT" altLang="it-IT" sz="3000" dirty="0"/>
              <a:t>in termini di salario reale (profitto reale)</a:t>
            </a:r>
          </a:p>
          <a:p>
            <a:pPr eaLnBrk="1" hangingPunct="1">
              <a:lnSpc>
                <a:spcPct val="90000"/>
              </a:lnSpc>
              <a:spcBef>
                <a:spcPct val="20000"/>
              </a:spcBef>
              <a:buClr>
                <a:schemeClr val="hlink"/>
              </a:buClr>
              <a:buSzPct val="70000"/>
              <a:buFont typeface="Wingdings" panose="05000000000000000000" pitchFamily="2" charset="2"/>
              <a:buNone/>
            </a:pPr>
            <a:endParaRPr lang="it-IT" altLang="it-IT" sz="3000" dirty="0"/>
          </a:p>
          <a:p>
            <a:pPr eaLnBrk="1" hangingPunct="1">
              <a:lnSpc>
                <a:spcPct val="90000"/>
              </a:lnSpc>
              <a:spcBef>
                <a:spcPct val="20000"/>
              </a:spcBef>
              <a:buClr>
                <a:schemeClr val="hlink"/>
              </a:buClr>
              <a:buSzPct val="70000"/>
              <a:buFont typeface="Wingdings" panose="05000000000000000000" pitchFamily="2" charset="2"/>
              <a:buChar char="n"/>
            </a:pPr>
            <a:r>
              <a:rPr lang="it-IT" altLang="it-IT" sz="3000" dirty="0"/>
              <a:t> Perseguono questo obiettivo attraverso</a:t>
            </a:r>
          </a:p>
          <a:p>
            <a:pPr eaLnBrk="1" hangingPunct="1">
              <a:lnSpc>
                <a:spcPct val="90000"/>
              </a:lnSpc>
              <a:spcBef>
                <a:spcPct val="20000"/>
              </a:spcBef>
              <a:buClr>
                <a:schemeClr val="hlink"/>
              </a:buClr>
              <a:buSzPct val="70000"/>
              <a:buFont typeface="Wingdings" panose="05000000000000000000" pitchFamily="2" charset="2"/>
              <a:buNone/>
            </a:pPr>
            <a:r>
              <a:rPr lang="it-IT" altLang="it-IT" sz="3000" dirty="0"/>
              <a:t> la fissazione dei prezzi</a:t>
            </a:r>
          </a:p>
          <a:p>
            <a:pPr eaLnBrk="1" hangingPunct="1">
              <a:lnSpc>
                <a:spcPct val="90000"/>
              </a:lnSpc>
              <a:spcBef>
                <a:spcPct val="20000"/>
              </a:spcBef>
              <a:buClr>
                <a:schemeClr val="hlink"/>
              </a:buClr>
              <a:buSzPct val="70000"/>
              <a:buFont typeface="Wingdings" panose="05000000000000000000" pitchFamily="2" charset="2"/>
              <a:buNone/>
            </a:pPr>
            <a:endParaRPr lang="it-IT" altLang="it-IT" sz="3000" dirty="0"/>
          </a:p>
          <a:p>
            <a:pPr eaLnBrk="1" hangingPunct="1">
              <a:lnSpc>
                <a:spcPct val="90000"/>
              </a:lnSpc>
              <a:spcBef>
                <a:spcPct val="20000"/>
              </a:spcBef>
              <a:buClr>
                <a:schemeClr val="hlink"/>
              </a:buClr>
              <a:buSzPct val="70000"/>
              <a:buFont typeface="Wingdings" panose="05000000000000000000" pitchFamily="2" charset="2"/>
              <a:buChar char="n"/>
            </a:pPr>
            <a:r>
              <a:rPr lang="it-IT" altLang="it-IT" sz="3000" dirty="0"/>
              <a:t> Le imprese </a:t>
            </a:r>
            <a:r>
              <a:rPr lang="it-IT" altLang="it-IT" sz="3000" dirty="0">
                <a:solidFill>
                  <a:srgbClr val="FF0000"/>
                </a:solidFill>
              </a:rPr>
              <a:t>hanno potere di mercato </a:t>
            </a:r>
            <a:r>
              <a:rPr lang="it-IT" altLang="it-IT" sz="3000" dirty="0"/>
              <a:t>(non </a:t>
            </a:r>
          </a:p>
          <a:p>
            <a:pPr eaLnBrk="1" hangingPunct="1">
              <a:lnSpc>
                <a:spcPct val="90000"/>
              </a:lnSpc>
              <a:spcBef>
                <a:spcPct val="20000"/>
              </a:spcBef>
              <a:buClr>
                <a:schemeClr val="hlink"/>
              </a:buClr>
              <a:buSzPct val="70000"/>
              <a:buFont typeface="Wingdings" panose="05000000000000000000" pitchFamily="2" charset="2"/>
              <a:buNone/>
            </a:pPr>
            <a:r>
              <a:rPr lang="it-IT" altLang="it-IT" sz="3000" dirty="0"/>
              <a:t>siamo in concorrenza perfetta)</a:t>
            </a:r>
          </a:p>
          <a:p>
            <a:pPr eaLnBrk="1" hangingPunct="1">
              <a:lnSpc>
                <a:spcPct val="90000"/>
              </a:lnSpc>
              <a:spcBef>
                <a:spcPct val="20000"/>
              </a:spcBef>
              <a:buClr>
                <a:schemeClr val="hlink"/>
              </a:buClr>
              <a:buSzPct val="70000"/>
              <a:buFont typeface="Wingdings" panose="05000000000000000000" pitchFamily="2" charset="2"/>
              <a:buNone/>
            </a:pPr>
            <a:endParaRPr lang="it-IT" altLang="it-IT" sz="3000" dirty="0"/>
          </a:p>
          <a:p>
            <a:pPr eaLnBrk="1" hangingPunct="1"/>
            <a:endParaRPr lang="it-IT" altLang="it-IT" dirty="0"/>
          </a:p>
        </p:txBody>
      </p:sp>
      <p:sp>
        <p:nvSpPr>
          <p:cNvPr id="2" name="Segnaposto numero diapositiva 1"/>
          <p:cNvSpPr>
            <a:spLocks noGrp="1"/>
          </p:cNvSpPr>
          <p:nvPr>
            <p:ph type="sldNum" sz="quarter" idx="12"/>
          </p:nvPr>
        </p:nvSpPr>
        <p:spPr/>
        <p:txBody>
          <a:bodyPr/>
          <a:lstStyle/>
          <a:p>
            <a:fld id="{B2DA871D-30E6-46BF-8FF6-67035C6FC360}" type="slidenum">
              <a:rPr lang="it-IT" smtClean="0"/>
              <a:t>53</a:t>
            </a:fld>
            <a:endParaRPr lang="it-IT"/>
          </a:p>
        </p:txBody>
      </p:sp>
    </p:spTree>
    <p:extLst>
      <p:ext uri="{BB962C8B-B14F-4D97-AF65-F5344CB8AC3E}">
        <p14:creationId xmlns:p14="http://schemas.microsoft.com/office/powerpoint/2010/main" val="3189807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907182" y="1657081"/>
            <a:ext cx="9331984" cy="4578350"/>
          </a:xfrm>
        </p:spPr>
        <p:txBody>
          <a:bodyPr/>
          <a:lstStyle/>
          <a:p>
            <a:r>
              <a:rPr lang="it-IT" altLang="it-IT" dirty="0"/>
              <a:t>Come fissano i prezzi le imprese?  Due semplificazioni principali:</a:t>
            </a:r>
          </a:p>
          <a:p>
            <a:pPr>
              <a:lnSpc>
                <a:spcPct val="90000"/>
              </a:lnSpc>
            </a:pPr>
            <a:r>
              <a:rPr lang="it-IT" altLang="it-IT" dirty="0"/>
              <a:t>Un solo input </a:t>
            </a:r>
            <a:r>
              <a:rPr lang="it-IT" altLang="it-IT" dirty="0">
                <a:sym typeface="Symbol" panose="05050102010706020507" pitchFamily="18" charset="2"/>
              </a:rPr>
              <a:t></a:t>
            </a:r>
            <a:r>
              <a:rPr lang="it-IT" altLang="it-IT" dirty="0"/>
              <a:t> lavoro (</a:t>
            </a:r>
            <a:r>
              <a:rPr lang="it-IT" altLang="it-IT" dirty="0">
                <a:solidFill>
                  <a:srgbClr val="FF0000"/>
                </a:solidFill>
              </a:rPr>
              <a:t>L</a:t>
            </a:r>
            <a:r>
              <a:rPr lang="it-IT" altLang="it-IT" dirty="0"/>
              <a:t>) </a:t>
            </a:r>
          </a:p>
          <a:p>
            <a:r>
              <a:rPr lang="it-IT" altLang="it-IT" dirty="0"/>
              <a:t>Per </a:t>
            </a:r>
            <a:r>
              <a:rPr lang="it-IT" altLang="it-IT" b="1" dirty="0"/>
              <a:t>ipotesi</a:t>
            </a:r>
            <a:r>
              <a:rPr lang="it-IT" altLang="it-IT" dirty="0"/>
              <a:t>, nel caso più semplice che qui consideriamo, il prodotto marginale del lavoro è costante e pari ad 1 </a:t>
            </a:r>
          </a:p>
          <a:p>
            <a:pPr>
              <a:lnSpc>
                <a:spcPct val="90000"/>
              </a:lnSpc>
            </a:pPr>
            <a:r>
              <a:rPr lang="it-IT" altLang="it-IT" dirty="0"/>
              <a:t>da cui la funzione di produzione è </a:t>
            </a:r>
            <a:r>
              <a:rPr lang="it-IT" altLang="it-IT" dirty="0">
                <a:solidFill>
                  <a:srgbClr val="FF0000"/>
                </a:solidFill>
              </a:rPr>
              <a:t>Y=L</a:t>
            </a:r>
          </a:p>
          <a:p>
            <a:pPr>
              <a:lnSpc>
                <a:spcPct val="90000"/>
              </a:lnSpc>
            </a:pPr>
            <a:r>
              <a:rPr lang="it-IT" altLang="it-IT" dirty="0"/>
              <a:t>Ciò implica che il costo di produrre una unità in più di Y è uguale al costo di impiegare un lavoratore in più, che a sua volta è pari al salario </a:t>
            </a:r>
            <a:r>
              <a:rPr lang="it-IT" altLang="it-IT" dirty="0">
                <a:solidFill>
                  <a:srgbClr val="FF0000"/>
                </a:solidFill>
              </a:rPr>
              <a:t>W</a:t>
            </a:r>
          </a:p>
        </p:txBody>
      </p:sp>
      <p:sp>
        <p:nvSpPr>
          <p:cNvPr id="76803" name="Rectangle 5"/>
          <p:cNvSpPr>
            <a:spLocks noGrp="1" noRot="1" noChangeArrowheads="1"/>
          </p:cNvSpPr>
          <p:nvPr>
            <p:ph type="title"/>
          </p:nvPr>
        </p:nvSpPr>
        <p:spPr>
          <a:xfrm>
            <a:off x="2009566" y="594355"/>
            <a:ext cx="8229600" cy="792162"/>
          </a:xfrm>
          <a:noFill/>
        </p:spPr>
        <p:txBody>
          <a:bodyPr>
            <a:normAutofit fontScale="90000"/>
          </a:bodyPr>
          <a:lstStyle/>
          <a:p>
            <a:r>
              <a:rPr lang="it-IT" altLang="it-IT" b="1" dirty="0"/>
              <a:t>Costruzione del modello WS-PS: </a:t>
            </a:r>
            <a:r>
              <a:rPr lang="it-IT" altLang="it-IT" b="1" i="1" dirty="0"/>
              <a:t>La determinazione dei prezzi</a:t>
            </a:r>
            <a:br>
              <a:rPr lang="it-IT" altLang="it-IT" b="1" i="1" dirty="0"/>
            </a:br>
            <a:endParaRPr lang="it-IT" altLang="it-IT" b="1" dirty="0"/>
          </a:p>
        </p:txBody>
      </p:sp>
      <p:sp>
        <p:nvSpPr>
          <p:cNvPr id="2" name="Segnaposto numero diapositiva 1"/>
          <p:cNvSpPr>
            <a:spLocks noGrp="1"/>
          </p:cNvSpPr>
          <p:nvPr>
            <p:ph type="sldNum" sz="quarter" idx="12"/>
          </p:nvPr>
        </p:nvSpPr>
        <p:spPr/>
        <p:txBody>
          <a:bodyPr/>
          <a:lstStyle/>
          <a:p>
            <a:fld id="{B2DA871D-30E6-46BF-8FF6-67035C6FC360}" type="slidenum">
              <a:rPr lang="it-IT" smtClean="0"/>
              <a:t>54</a:t>
            </a:fld>
            <a:endParaRPr lang="it-IT"/>
          </a:p>
        </p:txBody>
      </p:sp>
    </p:spTree>
    <p:extLst>
      <p:ext uri="{BB962C8B-B14F-4D97-AF65-F5344CB8AC3E}">
        <p14:creationId xmlns:p14="http://schemas.microsoft.com/office/powerpoint/2010/main" val="413405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checkerboard(across)">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524000" y="1268414"/>
            <a:ext cx="9144000" cy="4432475"/>
          </a:xfrm>
        </p:spPr>
        <p:txBody>
          <a:bodyPr>
            <a:normAutofit lnSpcReduction="10000"/>
          </a:bodyPr>
          <a:lstStyle/>
          <a:p>
            <a:pPr marL="609600" indent="-609600"/>
            <a:r>
              <a:rPr lang="it-IT" altLang="it-IT" dirty="0"/>
              <a:t>Assumiamo che le imprese fissino il prezzo di vendita sulla base del costo unitario seguendo la regola:</a:t>
            </a:r>
          </a:p>
          <a:p>
            <a:pPr marL="609600" indent="-609600">
              <a:buNone/>
            </a:pPr>
            <a:r>
              <a:rPr lang="it-IT" altLang="it-IT" dirty="0"/>
              <a:t>      Prezzo = Costo unitario </a:t>
            </a:r>
            <a:r>
              <a:rPr lang="it-IT" altLang="it-IT" dirty="0">
                <a:sym typeface="Symbol" panose="05050102010706020507" pitchFamily="18" charset="2"/>
              </a:rPr>
              <a:t></a:t>
            </a:r>
            <a:r>
              <a:rPr lang="it-IT" altLang="it-IT" dirty="0"/>
              <a:t>(1+</a:t>
            </a:r>
            <a:r>
              <a:rPr lang="it-IT" altLang="it-IT" dirty="0">
                <a:latin typeface="Symbol" panose="05050102010706020507" pitchFamily="18" charset="2"/>
              </a:rPr>
              <a:t>m</a:t>
            </a:r>
            <a:r>
              <a:rPr lang="it-IT" altLang="it-IT" dirty="0"/>
              <a:t>)    dove 0&lt;</a:t>
            </a:r>
            <a:r>
              <a:rPr lang="it-IT" altLang="it-IT" dirty="0">
                <a:latin typeface="Symbol" panose="05050102010706020507" pitchFamily="18" charset="2"/>
              </a:rPr>
              <a:t>m&lt;1</a:t>
            </a:r>
          </a:p>
          <a:p>
            <a:pPr marL="609600" indent="-609600">
              <a:buNone/>
            </a:pPr>
            <a:r>
              <a:rPr lang="it-IT" altLang="it-IT" dirty="0"/>
              <a:t>      dove </a:t>
            </a:r>
            <a:r>
              <a:rPr lang="it-IT" altLang="it-IT" dirty="0">
                <a:solidFill>
                  <a:srgbClr val="FF0000"/>
                </a:solidFill>
                <a:latin typeface="Symbol" panose="05050102010706020507" pitchFamily="18" charset="2"/>
              </a:rPr>
              <a:t>m</a:t>
            </a:r>
            <a:r>
              <a:rPr lang="it-IT" altLang="it-IT" dirty="0"/>
              <a:t> è il </a:t>
            </a:r>
            <a:r>
              <a:rPr lang="it-IT" altLang="it-IT" b="1" dirty="0" err="1"/>
              <a:t>mark</a:t>
            </a:r>
            <a:r>
              <a:rPr lang="it-IT" altLang="it-IT" b="1" dirty="0"/>
              <a:t> up </a:t>
            </a:r>
            <a:r>
              <a:rPr lang="it-IT" altLang="it-IT" dirty="0"/>
              <a:t>( e dipende dal grado di monopolio che l’impresa ha sul mercato dei beni) o margine di guadagno</a:t>
            </a:r>
          </a:p>
          <a:p>
            <a:pPr marL="609600" indent="-609600">
              <a:buNone/>
            </a:pPr>
            <a:endParaRPr lang="it-IT" altLang="it-IT" sz="2000" dirty="0"/>
          </a:p>
          <a:p>
            <a:pPr marL="609600" indent="-609600"/>
            <a:r>
              <a:rPr lang="it-IT" altLang="it-IT" dirty="0"/>
              <a:t>NB: </a:t>
            </a:r>
            <a:r>
              <a:rPr lang="it-IT" altLang="it-IT" dirty="0">
                <a:latin typeface="Symbol" panose="05050102010706020507" pitchFamily="18" charset="2"/>
              </a:rPr>
              <a:t>m </a:t>
            </a:r>
            <a:r>
              <a:rPr lang="it-IT" altLang="it-IT" dirty="0"/>
              <a:t>è una % di ricarico sui costi unitari del lavoro</a:t>
            </a:r>
          </a:p>
          <a:p>
            <a:pPr marL="609600" indent="-609600">
              <a:buNone/>
            </a:pPr>
            <a:r>
              <a:rPr lang="it-IT" altLang="it-IT" dirty="0"/>
              <a:t>      Ad esempio se </a:t>
            </a:r>
            <a:r>
              <a:rPr lang="it-IT" altLang="it-IT" dirty="0">
                <a:latin typeface="Symbol" panose="05050102010706020507" pitchFamily="18" charset="2"/>
              </a:rPr>
              <a:t>m =</a:t>
            </a:r>
            <a:r>
              <a:rPr lang="it-IT" altLang="it-IT" dirty="0"/>
              <a:t>10%, il</a:t>
            </a:r>
            <a:r>
              <a:rPr lang="it-IT" altLang="it-IT" dirty="0">
                <a:sym typeface="Symbol" panose="05050102010706020507" pitchFamily="18" charset="2"/>
              </a:rPr>
              <a:t> prezzo del bene prodotto sarà pari al costo del lavoro aumentato del 10%</a:t>
            </a:r>
            <a:endParaRPr lang="it-IT" altLang="it-IT" dirty="0"/>
          </a:p>
          <a:p>
            <a:pPr marL="609600" indent="-609600">
              <a:buNone/>
            </a:pPr>
            <a:endParaRPr lang="it-IT" altLang="it-IT" dirty="0"/>
          </a:p>
          <a:p>
            <a:pPr marL="609600" indent="-609600">
              <a:buNone/>
            </a:pPr>
            <a:endParaRPr lang="it-IT" altLang="it-IT" sz="2000" dirty="0"/>
          </a:p>
        </p:txBody>
      </p:sp>
      <p:sp>
        <p:nvSpPr>
          <p:cNvPr id="77827" name="Rectangle 5"/>
          <p:cNvSpPr>
            <a:spLocks noGrp="1" noRot="1" noChangeArrowheads="1"/>
          </p:cNvSpPr>
          <p:nvPr>
            <p:ph type="title"/>
          </p:nvPr>
        </p:nvSpPr>
        <p:spPr>
          <a:xfrm>
            <a:off x="1981200" y="188913"/>
            <a:ext cx="8229600" cy="792162"/>
          </a:xfrm>
          <a:noFill/>
        </p:spPr>
        <p:txBody>
          <a:bodyPr/>
          <a:lstStyle/>
          <a:p>
            <a:r>
              <a:rPr lang="it-IT" altLang="it-IT" b="1"/>
              <a:t>Costruzione del modello WS-PS</a:t>
            </a:r>
          </a:p>
        </p:txBody>
      </p:sp>
      <p:sp>
        <p:nvSpPr>
          <p:cNvPr id="2" name="Segnaposto numero diapositiva 1"/>
          <p:cNvSpPr>
            <a:spLocks noGrp="1"/>
          </p:cNvSpPr>
          <p:nvPr>
            <p:ph type="sldNum" sz="quarter" idx="12"/>
          </p:nvPr>
        </p:nvSpPr>
        <p:spPr/>
        <p:txBody>
          <a:bodyPr/>
          <a:lstStyle/>
          <a:p>
            <a:fld id="{B2DA871D-30E6-46BF-8FF6-67035C6FC360}" type="slidenum">
              <a:rPr lang="it-IT" smtClean="0"/>
              <a:t>55</a:t>
            </a:fld>
            <a:endParaRPr lang="it-IT"/>
          </a:p>
        </p:txBody>
      </p:sp>
    </p:spTree>
    <p:extLst>
      <p:ext uri="{BB962C8B-B14F-4D97-AF65-F5344CB8AC3E}">
        <p14:creationId xmlns:p14="http://schemas.microsoft.com/office/powerpoint/2010/main" val="171263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checkerboard(across)">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checkerboard(across)">
                                      <p:cBhvr>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checkerboard(across)">
                                      <p:cBhvr>
                                        <p:cTn id="17" dur="500"/>
                                        <p:tgtEl>
                                          <p:spTgt spid="47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106">
                                            <p:txEl>
                                              <p:pRg st="4" end="4"/>
                                            </p:txEl>
                                          </p:spTgt>
                                        </p:tgtEl>
                                        <p:attrNameLst>
                                          <p:attrName>style.visibility</p:attrName>
                                        </p:attrNameLst>
                                      </p:cBhvr>
                                      <p:to>
                                        <p:strVal val="visible"/>
                                      </p:to>
                                    </p:set>
                                    <p:animEffect transition="in" filter="checkerboard(across)">
                                      <p:cBhvr>
                                        <p:cTn id="22" dur="500"/>
                                        <p:tgtEl>
                                          <p:spTgt spid="4710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animEffect transition="in" filter="checkerboard(across)">
                                      <p:cBhvr>
                                        <p:cTn id="27" dur="500"/>
                                        <p:tgtEl>
                                          <p:spTgt spid="47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703388" y="1268760"/>
            <a:ext cx="8964612" cy="4895750"/>
          </a:xfrm>
        </p:spPr>
        <p:txBody>
          <a:bodyPr/>
          <a:lstStyle/>
          <a:p>
            <a:pPr>
              <a:lnSpc>
                <a:spcPct val="90000"/>
              </a:lnSpc>
            </a:pPr>
            <a:r>
              <a:rPr lang="it-IT" altLang="it-IT" dirty="0"/>
              <a:t>Nel nostro caso  il costo unitario è W per cui:</a:t>
            </a:r>
          </a:p>
          <a:p>
            <a:pPr>
              <a:buNone/>
            </a:pPr>
            <a:r>
              <a:rPr lang="it-IT" altLang="it-IT" dirty="0"/>
              <a:t>   P = W</a:t>
            </a:r>
            <a:r>
              <a:rPr lang="it-IT" altLang="it-IT" baseline="30000" dirty="0"/>
              <a:t>E </a:t>
            </a:r>
            <a:r>
              <a:rPr lang="it-IT" altLang="it-IT" dirty="0"/>
              <a:t>(1+</a:t>
            </a:r>
            <a:r>
              <a:rPr lang="it-IT" altLang="it-IT" dirty="0">
                <a:latin typeface="Symbol" panose="05050102010706020507" pitchFamily="18" charset="2"/>
              </a:rPr>
              <a:t>m</a:t>
            </a:r>
            <a:r>
              <a:rPr lang="it-IT" altLang="it-IT" dirty="0"/>
              <a:t>)</a:t>
            </a:r>
          </a:p>
          <a:p>
            <a:r>
              <a:rPr lang="it-IT" altLang="it-IT" dirty="0"/>
              <a:t>P = W</a:t>
            </a:r>
            <a:r>
              <a:rPr lang="it-IT" altLang="it-IT" baseline="30000" dirty="0"/>
              <a:t>E </a:t>
            </a:r>
            <a:r>
              <a:rPr lang="it-IT" altLang="it-IT" dirty="0"/>
              <a:t>(1+</a:t>
            </a:r>
            <a:r>
              <a:rPr lang="it-IT" altLang="it-IT" dirty="0">
                <a:latin typeface="Symbol" panose="05050102010706020507" pitchFamily="18" charset="2"/>
              </a:rPr>
              <a:t>m</a:t>
            </a:r>
            <a:r>
              <a:rPr lang="it-IT" altLang="it-IT" dirty="0"/>
              <a:t>) </a:t>
            </a:r>
            <a:r>
              <a:rPr lang="it-IT" altLang="it-IT" dirty="0">
                <a:sym typeface="Symbol" panose="05050102010706020507" pitchFamily="18" charset="2"/>
              </a:rPr>
              <a:t></a:t>
            </a:r>
            <a:r>
              <a:rPr lang="it-IT" altLang="it-IT" b="1" dirty="0">
                <a:solidFill>
                  <a:srgbClr val="FF0000"/>
                </a:solidFill>
              </a:rPr>
              <a:t>Equazione di determinazione dei prezzi </a:t>
            </a:r>
            <a:r>
              <a:rPr lang="it-IT" altLang="it-IT" dirty="0">
                <a:sym typeface="Symbol" panose="05050102010706020507" pitchFamily="18" charset="2"/>
              </a:rPr>
              <a:t>Equazione “</a:t>
            </a:r>
            <a:r>
              <a:rPr lang="it-IT" altLang="it-IT" b="1" dirty="0" err="1">
                <a:sym typeface="Symbol" panose="05050102010706020507" pitchFamily="18" charset="2"/>
              </a:rPr>
              <a:t>price</a:t>
            </a:r>
            <a:r>
              <a:rPr lang="it-IT" altLang="it-IT" b="1" dirty="0">
                <a:sym typeface="Symbol" panose="05050102010706020507" pitchFamily="18" charset="2"/>
              </a:rPr>
              <a:t> </a:t>
            </a:r>
            <a:r>
              <a:rPr lang="it-IT" altLang="it-IT" b="1" dirty="0" err="1">
                <a:sym typeface="Symbol" panose="05050102010706020507" pitchFamily="18" charset="2"/>
              </a:rPr>
              <a:t>setting</a:t>
            </a:r>
            <a:r>
              <a:rPr lang="it-IT" altLang="it-IT" dirty="0">
                <a:sym typeface="Symbol" panose="05050102010706020507" pitchFamily="18" charset="2"/>
              </a:rPr>
              <a:t>” (</a:t>
            </a:r>
            <a:r>
              <a:rPr lang="it-IT" altLang="it-IT" b="1" dirty="0">
                <a:sym typeface="Symbol" panose="05050102010706020507" pitchFamily="18" charset="2"/>
              </a:rPr>
              <a:t>PS</a:t>
            </a:r>
            <a:r>
              <a:rPr lang="it-IT" altLang="it-IT" dirty="0">
                <a:sym typeface="Symbol" panose="05050102010706020507" pitchFamily="18" charset="2"/>
              </a:rPr>
              <a:t>)</a:t>
            </a:r>
            <a:endParaRPr lang="it-IT" altLang="it-IT" dirty="0"/>
          </a:p>
          <a:p>
            <a:pPr>
              <a:lnSpc>
                <a:spcPct val="90000"/>
              </a:lnSpc>
              <a:buFont typeface="Wingdings" panose="05000000000000000000" pitchFamily="2" charset="2"/>
              <a:buNone/>
            </a:pPr>
            <a:endParaRPr lang="it-IT" altLang="it-IT" sz="2000" dirty="0"/>
          </a:p>
          <a:p>
            <a:pPr>
              <a:lnSpc>
                <a:spcPct val="90000"/>
              </a:lnSpc>
            </a:pPr>
            <a:r>
              <a:rPr lang="it-IT" altLang="it-IT" dirty="0"/>
              <a:t>NB: La dimensione del </a:t>
            </a:r>
            <a:r>
              <a:rPr lang="it-IT" altLang="it-IT" dirty="0" err="1"/>
              <a:t>mark</a:t>
            </a:r>
            <a:r>
              <a:rPr lang="it-IT" altLang="it-IT" dirty="0"/>
              <a:t> up dipende dal grado di concorrenza fra le imprese. In particolare:                                                                </a:t>
            </a:r>
          </a:p>
          <a:p>
            <a:pPr>
              <a:lnSpc>
                <a:spcPct val="90000"/>
              </a:lnSpc>
            </a:pPr>
            <a:r>
              <a:rPr lang="it-IT" altLang="it-IT" dirty="0">
                <a:sym typeface="Symbol" panose="05050102010706020507" pitchFamily="18" charset="2"/>
              </a:rPr>
              <a:t> concorrenza fra le imprese   </a:t>
            </a:r>
            <a:r>
              <a:rPr lang="it-IT" altLang="it-IT" dirty="0">
                <a:latin typeface="Symbol" panose="05050102010706020507" pitchFamily="18" charset="2"/>
              </a:rPr>
              <a:t>m</a:t>
            </a:r>
          </a:p>
          <a:p>
            <a:pPr>
              <a:lnSpc>
                <a:spcPct val="90000"/>
              </a:lnSpc>
            </a:pPr>
            <a:r>
              <a:rPr lang="it-IT" altLang="it-IT" dirty="0"/>
              <a:t>Al limite in concorrenza perfetta avremmo </a:t>
            </a:r>
            <a:r>
              <a:rPr lang="it-IT" altLang="it-IT" dirty="0">
                <a:latin typeface="Symbol" panose="05050102010706020507" pitchFamily="18" charset="2"/>
              </a:rPr>
              <a:t>m = 0  </a:t>
            </a:r>
            <a:r>
              <a:rPr lang="it-IT" altLang="it-IT" dirty="0"/>
              <a:t>e   P = W (prezzo = costo marginale)</a:t>
            </a:r>
          </a:p>
        </p:txBody>
      </p:sp>
      <p:sp>
        <p:nvSpPr>
          <p:cNvPr id="78851" name="Rectangle 5"/>
          <p:cNvSpPr>
            <a:spLocks noGrp="1" noRot="1" noChangeArrowheads="1"/>
          </p:cNvSpPr>
          <p:nvPr>
            <p:ph type="title"/>
          </p:nvPr>
        </p:nvSpPr>
        <p:spPr>
          <a:xfrm>
            <a:off x="1981200" y="188913"/>
            <a:ext cx="8229600" cy="792162"/>
          </a:xfrm>
          <a:noFill/>
        </p:spPr>
        <p:txBody>
          <a:bodyPr/>
          <a:lstStyle/>
          <a:p>
            <a:r>
              <a:rPr lang="it-IT" altLang="it-IT" b="1"/>
              <a:t>Costruzione del modello WS-PS</a:t>
            </a:r>
          </a:p>
        </p:txBody>
      </p:sp>
      <p:sp>
        <p:nvSpPr>
          <p:cNvPr id="2" name="Segnaposto numero diapositiva 1"/>
          <p:cNvSpPr>
            <a:spLocks noGrp="1"/>
          </p:cNvSpPr>
          <p:nvPr>
            <p:ph type="sldNum" sz="quarter" idx="12"/>
          </p:nvPr>
        </p:nvSpPr>
        <p:spPr/>
        <p:txBody>
          <a:bodyPr/>
          <a:lstStyle/>
          <a:p>
            <a:fld id="{B2DA871D-30E6-46BF-8FF6-67035C6FC360}" type="slidenum">
              <a:rPr lang="it-IT" smtClean="0"/>
              <a:t>56</a:t>
            </a:fld>
            <a:endParaRPr lang="it-IT"/>
          </a:p>
        </p:txBody>
      </p:sp>
    </p:spTree>
    <p:extLst>
      <p:ext uri="{BB962C8B-B14F-4D97-AF65-F5344CB8AC3E}">
        <p14:creationId xmlns:p14="http://schemas.microsoft.com/office/powerpoint/2010/main" val="3308557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checkerboard(across)">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checkerboard(across)">
                                      <p:cBhvr>
                                        <p:cTn id="12" dur="500"/>
                                        <p:tgtEl>
                                          <p:spTgt spid="48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checkerboard(across)">
                                      <p:cBhvr>
                                        <p:cTn id="17" dur="500"/>
                                        <p:tgtEl>
                                          <p:spTgt spid="481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8130">
                                            <p:txEl>
                                              <p:pRg st="4" end="4"/>
                                            </p:txEl>
                                          </p:spTgt>
                                        </p:tgtEl>
                                        <p:attrNameLst>
                                          <p:attrName>style.visibility</p:attrName>
                                        </p:attrNameLst>
                                      </p:cBhvr>
                                      <p:to>
                                        <p:strVal val="visible"/>
                                      </p:to>
                                    </p:set>
                                    <p:animEffect transition="in" filter="checkerboard(across)">
                                      <p:cBhvr>
                                        <p:cTn id="22" dur="500"/>
                                        <p:tgtEl>
                                          <p:spTgt spid="4813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8130">
                                            <p:txEl>
                                              <p:pRg st="5" end="5"/>
                                            </p:txEl>
                                          </p:spTgt>
                                        </p:tgtEl>
                                        <p:attrNameLst>
                                          <p:attrName>style.visibility</p:attrName>
                                        </p:attrNameLst>
                                      </p:cBhvr>
                                      <p:to>
                                        <p:strVal val="visible"/>
                                      </p:to>
                                    </p:set>
                                    <p:animEffect transition="in" filter="checkerboard(across)">
                                      <p:cBhvr>
                                        <p:cTn id="27" dur="500"/>
                                        <p:tgtEl>
                                          <p:spTgt spid="4813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130">
                                            <p:txEl>
                                              <p:pRg st="6" end="6"/>
                                            </p:txEl>
                                          </p:spTgt>
                                        </p:tgtEl>
                                        <p:attrNameLst>
                                          <p:attrName>style.visibility</p:attrName>
                                        </p:attrNameLst>
                                      </p:cBhvr>
                                      <p:to>
                                        <p:strVal val="visible"/>
                                      </p:to>
                                    </p:set>
                                    <p:animEffect transition="in" filter="checkerboard(across)">
                                      <p:cBhvr>
                                        <p:cTn id="32" dur="500"/>
                                        <p:tgtEl>
                                          <p:spTgt spid="48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9"/>
          <p:cNvSpPr>
            <a:spLocks noGrp="1" noRot="1" noChangeArrowheads="1"/>
          </p:cNvSpPr>
          <p:nvPr>
            <p:ph type="title"/>
          </p:nvPr>
        </p:nvSpPr>
        <p:spPr>
          <a:noFill/>
        </p:spPr>
        <p:txBody>
          <a:bodyPr/>
          <a:lstStyle/>
          <a:p>
            <a:r>
              <a:rPr lang="it-IT" altLang="it-IT" b="1"/>
              <a:t>Costruzione del modello WS-PS</a:t>
            </a:r>
          </a:p>
        </p:txBody>
      </p:sp>
      <mc:AlternateContent xmlns:mc="http://schemas.openxmlformats.org/markup-compatibility/2006" xmlns:a14="http://schemas.microsoft.com/office/drawing/2010/main">
        <mc:Choice Requires="a14">
          <p:sp>
            <p:nvSpPr>
              <p:cNvPr id="62467" name="Rectangle 3"/>
              <p:cNvSpPr>
                <a:spLocks noGrp="1" noChangeArrowheads="1"/>
              </p:cNvSpPr>
              <p:nvPr>
                <p:ph idx="1"/>
              </p:nvPr>
            </p:nvSpPr>
            <p:spPr/>
            <p:txBody>
              <a:bodyPr>
                <a:normAutofit fontScale="77500" lnSpcReduction="20000"/>
              </a:bodyPr>
              <a:lstStyle/>
              <a:p>
                <a:r>
                  <a:rPr lang="it-IT" altLang="it-IT" u="sng" dirty="0"/>
                  <a:t>Le imprese non conoscono anticipatamente il salario che sarà fissato solo dopo la conclusione della contrattazione con il sindacato</a:t>
                </a:r>
                <a:r>
                  <a:rPr lang="it-IT" altLang="it-IT" dirty="0"/>
                  <a:t>, quindi le imprese esprimono </a:t>
                </a:r>
                <a:r>
                  <a:rPr lang="it-IT" altLang="it-IT" dirty="0">
                    <a:solidFill>
                      <a:srgbClr val="FF0000"/>
                    </a:solidFill>
                  </a:rPr>
                  <a:t>un’aspettativa sul salario </a:t>
                </a:r>
                <a:r>
                  <a:rPr lang="it-IT" altLang="it-IT" dirty="0"/>
                  <a:t>(</a:t>
                </a:r>
                <a:r>
                  <a:rPr lang="it-IT" altLang="it-IT" dirty="0">
                    <a:solidFill>
                      <a:srgbClr val="FF0000"/>
                    </a:solidFill>
                  </a:rPr>
                  <a:t>W</a:t>
                </a:r>
                <a:r>
                  <a:rPr lang="it-IT" altLang="it-IT" baseline="30000" dirty="0">
                    <a:solidFill>
                      <a:srgbClr val="FF0000"/>
                    </a:solidFill>
                  </a:rPr>
                  <a:t>E</a:t>
                </a:r>
                <a:r>
                  <a:rPr lang="it-IT" altLang="it-IT" dirty="0"/>
                  <a:t>)</a:t>
                </a:r>
              </a:p>
              <a:p>
                <a:r>
                  <a:rPr lang="it-IT" altLang="it-IT" dirty="0"/>
                  <a:t>Riprendiamo l’equazione  PS </a:t>
                </a:r>
                <a:r>
                  <a:rPr lang="it-IT" altLang="it-IT" dirty="0">
                    <a:sym typeface="Symbol" panose="05050102010706020507" pitchFamily="18" charset="2"/>
                  </a:rPr>
                  <a:t></a:t>
                </a:r>
                <a:r>
                  <a:rPr lang="it-IT" altLang="it-IT" dirty="0"/>
                  <a:t> P = W</a:t>
                </a:r>
                <a:r>
                  <a:rPr lang="it-IT" altLang="it-IT" baseline="30000" dirty="0"/>
                  <a:t>E </a:t>
                </a:r>
                <a:r>
                  <a:rPr lang="it-IT" altLang="it-IT" dirty="0"/>
                  <a:t>(1+</a:t>
                </a:r>
                <a:r>
                  <a:rPr lang="it-IT" altLang="it-IT" dirty="0">
                    <a:latin typeface="Symbol" panose="05050102010706020507" pitchFamily="18" charset="2"/>
                  </a:rPr>
                  <a:t>m</a:t>
                </a:r>
                <a:r>
                  <a:rPr lang="it-IT" altLang="it-IT" dirty="0"/>
                  <a:t>)</a:t>
                </a:r>
              </a:p>
              <a:p>
                <a:endParaRPr lang="it-IT" altLang="it-IT" dirty="0"/>
              </a:p>
              <a:p>
                <a:r>
                  <a:rPr lang="it-IT" altLang="it-IT" dirty="0"/>
                  <a:t>Operando algebricamente per esprimere l’equazione in termini del salario reale, otteniamo </a:t>
                </a:r>
                <a:r>
                  <a:rPr lang="it-IT" altLang="it-IT" dirty="0">
                    <a:sym typeface="Symbol" panose="05050102010706020507" pitchFamily="18" charset="2"/>
                  </a:rPr>
                  <a:t></a:t>
                </a:r>
                <a:endParaRPr lang="it-IT" altLang="it-IT" dirty="0"/>
              </a:p>
              <a:p>
                <a:pPr>
                  <a:buFont typeface="Wingdings" panose="05000000000000000000" pitchFamily="2" charset="2"/>
                  <a:buNone/>
                </a:pPr>
                <a:r>
                  <a:rPr lang="it-IT" altLang="it-IT" sz="1600" dirty="0"/>
                  <a:t> </a:t>
                </a:r>
              </a:p>
              <a:p>
                <a:pPr>
                  <a:buFont typeface="Wingdings" panose="05000000000000000000" pitchFamily="2" charset="2"/>
                  <a:buNone/>
                </a:pPr>
                <a:r>
                  <a:rPr lang="it-IT" altLang="it-IT" dirty="0">
                    <a:sym typeface="Symbol" panose="05050102010706020507" pitchFamily="18" charset="2"/>
                  </a:rPr>
                  <a:t>   </a:t>
                </a:r>
                <a14:m>
                  <m:oMath xmlns:m="http://schemas.openxmlformats.org/officeDocument/2006/math">
                    <m:f>
                      <m:fPr>
                        <m:ctrlPr>
                          <a:rPr lang="it-IT" altLang="it-IT" i="1">
                            <a:latin typeface="Cambria Math" panose="02040503050406030204" pitchFamily="18" charset="0"/>
                            <a:sym typeface="Symbol" panose="05050102010706020507" pitchFamily="18" charset="2"/>
                          </a:rPr>
                        </m:ctrlPr>
                      </m:fPr>
                      <m:num>
                        <m:r>
                          <a:rPr lang="it-IT" altLang="it-IT" i="1">
                            <a:latin typeface="Cambria Math" panose="02040503050406030204" pitchFamily="18" charset="0"/>
                            <a:sym typeface="Symbol" panose="05050102010706020507" pitchFamily="18" charset="2"/>
                          </a:rPr>
                          <m:t>𝑃</m:t>
                        </m:r>
                      </m:num>
                      <m:den>
                        <m:r>
                          <a:rPr lang="it-IT" altLang="it-IT" i="1">
                            <a:latin typeface="Cambria Math" panose="02040503050406030204" pitchFamily="18" charset="0"/>
                            <a:sym typeface="Symbol" panose="05050102010706020507" pitchFamily="18" charset="2"/>
                          </a:rPr>
                          <m:t>𝑊</m:t>
                        </m:r>
                        <m:r>
                          <m:rPr>
                            <m:nor/>
                          </m:rPr>
                          <a:rPr lang="it-IT" altLang="it-IT" baseline="30000" dirty="0"/>
                          <m:t>E</m:t>
                        </m:r>
                      </m:den>
                    </m:f>
                    <m:r>
                      <a:rPr lang="it-IT" altLang="it-IT" i="1">
                        <a:latin typeface="Cambria Math" panose="02040503050406030204" pitchFamily="18" charset="0"/>
                        <a:sym typeface="Symbol" panose="05050102010706020507" pitchFamily="18" charset="2"/>
                      </a:rPr>
                      <m:t>=1+</m:t>
                    </m:r>
                    <m:r>
                      <a:rPr lang="it-IT" altLang="it-IT" i="1">
                        <a:latin typeface="Cambria Math" panose="02040503050406030204" pitchFamily="18" charset="0"/>
                        <a:ea typeface="Cambria Math" panose="02040503050406030204" pitchFamily="18" charset="0"/>
                        <a:sym typeface="Symbol" panose="05050102010706020507" pitchFamily="18" charset="2"/>
                      </a:rPr>
                      <m:t>𝜇</m:t>
                    </m:r>
                  </m:oMath>
                </a14:m>
                <a:r>
                  <a:rPr lang="it-IT" altLang="it-IT" dirty="0">
                    <a:sym typeface="Symbol" panose="05050102010706020507" pitchFamily="18" charset="2"/>
                  </a:rPr>
                  <a:t> a noi interessa però esprimerla come salario reale atteso:    </a:t>
                </a:r>
                <a14:m>
                  <m:oMath xmlns:m="http://schemas.openxmlformats.org/officeDocument/2006/math">
                    <m:f>
                      <m:fPr>
                        <m:ctrlPr>
                          <a:rPr lang="it-IT" altLang="it-IT" i="1">
                            <a:latin typeface="Cambria Math" panose="02040503050406030204" pitchFamily="18" charset="0"/>
                          </a:rPr>
                        </m:ctrlPr>
                      </m:fPr>
                      <m:num>
                        <m:r>
                          <a:rPr lang="it-IT" altLang="it-IT" i="1">
                            <a:latin typeface="Cambria Math" panose="02040503050406030204" pitchFamily="18" charset="0"/>
                          </a:rPr>
                          <m:t>𝑊</m:t>
                        </m:r>
                        <m:r>
                          <m:rPr>
                            <m:nor/>
                          </m:rPr>
                          <a:rPr lang="it-IT" altLang="it-IT" baseline="30000" dirty="0"/>
                          <m:t>E</m:t>
                        </m:r>
                      </m:num>
                      <m:den>
                        <m:r>
                          <a:rPr lang="it-IT" altLang="it-IT" i="1">
                            <a:latin typeface="Cambria Math" panose="02040503050406030204" pitchFamily="18" charset="0"/>
                          </a:rPr>
                          <m:t>𝑃</m:t>
                        </m:r>
                      </m:den>
                    </m:f>
                    <m:r>
                      <a:rPr lang="it-IT" altLang="it-IT" i="1">
                        <a:latin typeface="Cambria Math" panose="02040503050406030204" pitchFamily="18" charset="0"/>
                      </a:rPr>
                      <m:t>=</m:t>
                    </m:r>
                    <m:f>
                      <m:fPr>
                        <m:ctrlPr>
                          <a:rPr lang="it-IT" altLang="it-IT" i="1">
                            <a:latin typeface="Cambria Math" panose="02040503050406030204" pitchFamily="18" charset="0"/>
                          </a:rPr>
                        </m:ctrlPr>
                      </m:fPr>
                      <m:num>
                        <m:r>
                          <a:rPr lang="it-IT" altLang="it-IT" i="1">
                            <a:latin typeface="Cambria Math" panose="02040503050406030204" pitchFamily="18" charset="0"/>
                          </a:rPr>
                          <m:t>1</m:t>
                        </m:r>
                      </m:num>
                      <m:den>
                        <m:r>
                          <a:rPr lang="it-IT" altLang="it-IT" i="1">
                            <a:latin typeface="Cambria Math" panose="02040503050406030204" pitchFamily="18" charset="0"/>
                          </a:rPr>
                          <m:t>1+</m:t>
                        </m:r>
                        <m:r>
                          <a:rPr lang="it-IT" altLang="it-IT" i="1">
                            <a:latin typeface="Cambria Math" panose="02040503050406030204" pitchFamily="18" charset="0"/>
                            <a:ea typeface="Cambria Math" panose="02040503050406030204" pitchFamily="18" charset="0"/>
                          </a:rPr>
                          <m:t>𝜇</m:t>
                        </m:r>
                      </m:den>
                    </m:f>
                  </m:oMath>
                </a14:m>
                <a:endParaRPr lang="it-IT" altLang="it-IT" dirty="0"/>
              </a:p>
              <a:p>
                <a:pPr>
                  <a:buFont typeface="Wingdings" panose="05000000000000000000" pitchFamily="2" charset="2"/>
                  <a:buNone/>
                </a:pPr>
                <a:endParaRPr lang="it-IT" altLang="it-IT" dirty="0"/>
              </a:p>
              <a:p>
                <a:r>
                  <a:rPr lang="it-IT" altLang="it-IT" u="sng" dirty="0">
                    <a:solidFill>
                      <a:srgbClr val="FF0000"/>
                    </a:solidFill>
                  </a:rPr>
                  <a:t>Il salario reale è una funzione inversa del </a:t>
                </a:r>
                <a:r>
                  <a:rPr lang="it-IT" altLang="it-IT" u="sng" dirty="0" err="1">
                    <a:solidFill>
                      <a:srgbClr val="FF0000"/>
                    </a:solidFill>
                  </a:rPr>
                  <a:t>mark</a:t>
                </a:r>
                <a:r>
                  <a:rPr lang="it-IT" altLang="it-IT" u="sng" dirty="0">
                    <a:solidFill>
                      <a:srgbClr val="FF0000"/>
                    </a:solidFill>
                  </a:rPr>
                  <a:t> up</a:t>
                </a:r>
                <a:r>
                  <a:rPr lang="it-IT" altLang="it-IT" dirty="0"/>
                  <a:t>: </a:t>
                </a:r>
                <a:r>
                  <a:rPr lang="it-IT" altLang="it-IT" dirty="0">
                    <a:highlight>
                      <a:srgbClr val="FFFF00"/>
                    </a:highlight>
                  </a:rPr>
                  <a:t>tanto più elevato è il potere di mercato delle imprese, tanto minore sarà il salario reale atteso</a:t>
                </a:r>
              </a:p>
            </p:txBody>
          </p:sp>
        </mc:Choice>
        <mc:Fallback xmlns="">
          <p:sp>
            <p:nvSpPr>
              <p:cNvPr id="62467" name="Rectangle 3"/>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B2DA871D-30E6-46BF-8FF6-67035C6FC360}" type="slidenum">
              <a:rPr lang="it-IT" smtClean="0"/>
              <a:t>57</a:t>
            </a:fld>
            <a:endParaRPr lang="it-IT"/>
          </a:p>
        </p:txBody>
      </p:sp>
    </p:spTree>
    <p:extLst>
      <p:ext uri="{BB962C8B-B14F-4D97-AF65-F5344CB8AC3E}">
        <p14:creationId xmlns:p14="http://schemas.microsoft.com/office/powerpoint/2010/main" val="296392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12" dur="500"/>
                                        <p:tgtEl>
                                          <p:spTgt spid="62467">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animEffect transition="in" filter="checkerboard(across)">
                                      <p:cBhvr>
                                        <p:cTn id="15" dur="500"/>
                                        <p:tgtEl>
                                          <p:spTgt spid="62467">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467">
                                            <p:txEl>
                                              <p:pRg st="4" end="4"/>
                                            </p:txEl>
                                          </p:spTgt>
                                        </p:tgtEl>
                                        <p:attrNameLst>
                                          <p:attrName>style.visibility</p:attrName>
                                        </p:attrNameLst>
                                      </p:cBhvr>
                                      <p:to>
                                        <p:strVal val="visible"/>
                                      </p:to>
                                    </p:set>
                                    <p:animEffect transition="in" filter="checkerboard(across)">
                                      <p:cBhvr>
                                        <p:cTn id="18" dur="500"/>
                                        <p:tgtEl>
                                          <p:spTgt spid="62467">
                                            <p:txEl>
                                              <p:pRg st="4" end="4"/>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2467">
                                            <p:txEl>
                                              <p:pRg st="5" end="5"/>
                                            </p:txEl>
                                          </p:spTgt>
                                        </p:tgtEl>
                                        <p:attrNameLst>
                                          <p:attrName>style.visibility</p:attrName>
                                        </p:attrNameLst>
                                      </p:cBhvr>
                                      <p:to>
                                        <p:strVal val="visible"/>
                                      </p:to>
                                    </p:set>
                                    <p:animEffect transition="in" filter="checkerboard(across)">
                                      <p:cBhvr>
                                        <p:cTn id="21" dur="500"/>
                                        <p:tgtEl>
                                          <p:spTgt spid="6246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2467">
                                            <p:txEl>
                                              <p:pRg st="7" end="7"/>
                                            </p:txEl>
                                          </p:spTgt>
                                        </p:tgtEl>
                                        <p:attrNameLst>
                                          <p:attrName>style.visibility</p:attrName>
                                        </p:attrNameLst>
                                      </p:cBhvr>
                                      <p:to>
                                        <p:strVal val="visible"/>
                                      </p:to>
                                    </p:set>
                                    <p:animEffect transition="in" filter="checkerboard(across)">
                                      <p:cBhvr>
                                        <p:cTn id="26"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7"/>
          <p:cNvSpPr>
            <a:spLocks noGrp="1" noRot="1" noChangeArrowheads="1"/>
          </p:cNvSpPr>
          <p:nvPr>
            <p:ph type="title"/>
          </p:nvPr>
        </p:nvSpPr>
        <p:spPr>
          <a:xfrm>
            <a:off x="915838" y="185377"/>
            <a:ext cx="10515600" cy="620714"/>
          </a:xfrm>
          <a:noFill/>
        </p:spPr>
        <p:txBody>
          <a:bodyPr>
            <a:normAutofit fontScale="90000"/>
          </a:bodyPr>
          <a:lstStyle/>
          <a:p>
            <a:r>
              <a:rPr lang="it-IT" altLang="it-IT" sz="4000" b="1" dirty="0"/>
              <a:t>Costruzione del modello WS-PS</a:t>
            </a:r>
          </a:p>
        </p:txBody>
      </p:sp>
      <p:sp>
        <p:nvSpPr>
          <p:cNvPr id="28675" name="Rectangle 3"/>
          <p:cNvSpPr>
            <a:spLocks noGrp="1" noChangeArrowheads="1"/>
          </p:cNvSpPr>
          <p:nvPr>
            <p:ph idx="1"/>
          </p:nvPr>
        </p:nvSpPr>
        <p:spPr>
          <a:xfrm>
            <a:off x="1358148" y="707470"/>
            <a:ext cx="10249896" cy="4530725"/>
          </a:xfrm>
        </p:spPr>
        <p:txBody>
          <a:bodyPr>
            <a:normAutofit/>
          </a:bodyPr>
          <a:lstStyle/>
          <a:p>
            <a:pPr>
              <a:lnSpc>
                <a:spcPct val="80000"/>
              </a:lnSpc>
            </a:pPr>
            <a:r>
              <a:rPr lang="it-IT" altLang="it-IT" sz="2400" dirty="0"/>
              <a:t>Disegniamo l’equazione PS in un diagramma cartesiano (W/P, u)</a:t>
            </a:r>
          </a:p>
          <a:p>
            <a:pPr>
              <a:lnSpc>
                <a:spcPct val="80000"/>
              </a:lnSpc>
            </a:pPr>
            <a:r>
              <a:rPr lang="it-IT" altLang="it-IT" sz="2400" dirty="0"/>
              <a:t>Assumendo come prima che le “aspettative” sui salari siano corrette </a:t>
            </a:r>
            <a:r>
              <a:rPr lang="it-IT" altLang="it-IT" sz="2400" dirty="0">
                <a:sym typeface="Symbol" panose="05050102010706020507" pitchFamily="18" charset="2"/>
              </a:rPr>
              <a:t> </a:t>
            </a:r>
            <a:r>
              <a:rPr lang="it-IT" altLang="it-IT" sz="2400" dirty="0"/>
              <a:t>W</a:t>
            </a:r>
            <a:r>
              <a:rPr lang="it-IT" altLang="it-IT" sz="2400" baseline="30000" dirty="0"/>
              <a:t>E</a:t>
            </a:r>
            <a:r>
              <a:rPr lang="it-IT" altLang="it-IT" sz="2400" dirty="0"/>
              <a:t> = W </a:t>
            </a:r>
          </a:p>
          <a:p>
            <a:pPr>
              <a:lnSpc>
                <a:spcPct val="80000"/>
              </a:lnSpc>
            </a:pPr>
            <a:r>
              <a:rPr lang="it-IT" altLang="it-IT" sz="2400" dirty="0">
                <a:solidFill>
                  <a:srgbClr val="FF0000"/>
                </a:solidFill>
              </a:rPr>
              <a:t>Nella PS il salario reale W/P non dipende da u </a:t>
            </a:r>
            <a:r>
              <a:rPr lang="it-IT" altLang="it-IT" sz="2400" dirty="0">
                <a:sym typeface="Symbol" panose="05050102010706020507" pitchFamily="18" charset="2"/>
              </a:rPr>
              <a:t>    la curva PS è una retta  orizzontale</a:t>
            </a:r>
            <a:endParaRPr lang="it-IT" altLang="it-IT" sz="2400" dirty="0"/>
          </a:p>
          <a:p>
            <a:pPr>
              <a:lnSpc>
                <a:spcPct val="80000"/>
              </a:lnSpc>
              <a:buFont typeface="Wingdings" panose="05000000000000000000" pitchFamily="2" charset="2"/>
              <a:buNone/>
            </a:pPr>
            <a:endParaRPr lang="it-IT" altLang="it-IT" sz="2400" dirty="0"/>
          </a:p>
        </p:txBody>
      </p:sp>
      <p:sp>
        <p:nvSpPr>
          <p:cNvPr id="28681" name="Line 9"/>
          <p:cNvSpPr>
            <a:spLocks noChangeShapeType="1"/>
          </p:cNvSpPr>
          <p:nvPr/>
        </p:nvSpPr>
        <p:spPr bwMode="auto">
          <a:xfrm flipV="1">
            <a:off x="2424113" y="2493294"/>
            <a:ext cx="0" cy="3455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8682" name="Line 10"/>
          <p:cNvSpPr>
            <a:spLocks noChangeShapeType="1"/>
          </p:cNvSpPr>
          <p:nvPr/>
        </p:nvSpPr>
        <p:spPr bwMode="auto">
          <a:xfrm>
            <a:off x="2424113" y="5949280"/>
            <a:ext cx="698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8684" name="Text Box 12"/>
          <p:cNvSpPr txBox="1">
            <a:spLocks noChangeArrowheads="1"/>
          </p:cNvSpPr>
          <p:nvPr/>
        </p:nvSpPr>
        <p:spPr bwMode="auto">
          <a:xfrm>
            <a:off x="1775520" y="2624137"/>
            <a:ext cx="86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W/P</a:t>
            </a:r>
          </a:p>
        </p:txBody>
      </p:sp>
      <p:sp>
        <p:nvSpPr>
          <p:cNvPr id="28685" name="Text Box 13"/>
          <p:cNvSpPr txBox="1">
            <a:spLocks noChangeArrowheads="1"/>
          </p:cNvSpPr>
          <p:nvPr/>
        </p:nvSpPr>
        <p:spPr bwMode="auto">
          <a:xfrm>
            <a:off x="9418638" y="5805264"/>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28686" name="Line 14"/>
          <p:cNvSpPr>
            <a:spLocks noChangeShapeType="1"/>
          </p:cNvSpPr>
          <p:nvPr/>
        </p:nvSpPr>
        <p:spPr bwMode="auto">
          <a:xfrm>
            <a:off x="2424114" y="5084763"/>
            <a:ext cx="6624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87" name="Text Box 15"/>
          <p:cNvSpPr txBox="1">
            <a:spLocks noChangeArrowheads="1"/>
          </p:cNvSpPr>
          <p:nvPr/>
        </p:nvSpPr>
        <p:spPr bwMode="auto">
          <a:xfrm>
            <a:off x="9191625" y="4868863"/>
            <a:ext cx="93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mc:AlternateContent xmlns:mc="http://schemas.openxmlformats.org/markup-compatibility/2006" xmlns:a14="http://schemas.microsoft.com/office/drawing/2010/main">
        <mc:Choice Requires="a14">
          <p:sp>
            <p:nvSpPr>
              <p:cNvPr id="3" name="CasellaDiTesto 2"/>
              <p:cNvSpPr txBox="1"/>
              <p:nvPr/>
            </p:nvSpPr>
            <p:spPr>
              <a:xfrm>
                <a:off x="1751742" y="4800321"/>
                <a:ext cx="600934"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den>
                      </m:f>
                    </m:oMath>
                  </m:oMathPara>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751742" y="4800321"/>
                <a:ext cx="600934" cy="563809"/>
              </a:xfrm>
              <a:prstGeom prst="rect">
                <a:avLst/>
              </a:prstGeom>
              <a:blipFill rotWithShape="0">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1818716" y="4078342"/>
                <a:ext cx="654025"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r>
                            <a:rPr lang="it-IT" i="1">
                              <a:latin typeface="Cambria Math" panose="02040503050406030204" pitchFamily="18" charset="0"/>
                              <a:ea typeface="Cambria Math" panose="02040503050406030204" pitchFamily="18" charset="0"/>
                            </a:rPr>
                            <m:t>′</m:t>
                          </m:r>
                        </m:den>
                      </m:f>
                    </m:oMath>
                  </m:oMathPara>
                </a14:m>
                <a:endParaRPr lang="it-IT"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1818716" y="4078342"/>
                <a:ext cx="654025" cy="563809"/>
              </a:xfrm>
              <a:prstGeom prst="rect">
                <a:avLst/>
              </a:prstGeom>
              <a:blipFill rotWithShape="0">
                <a:blip r:embed="rId3"/>
                <a:stretch>
                  <a:fillRect/>
                </a:stretch>
              </a:blipFill>
            </p:spPr>
            <p:txBody>
              <a:bodyPr/>
              <a:lstStyle/>
              <a:p>
                <a:r>
                  <a:rPr lang="it-IT">
                    <a:noFill/>
                  </a:rPr>
                  <a:t> </a:t>
                </a:r>
              </a:p>
            </p:txBody>
          </p:sp>
        </mc:Fallback>
      </mc:AlternateContent>
      <p:sp>
        <p:nvSpPr>
          <p:cNvPr id="14" name="Line 14"/>
          <p:cNvSpPr>
            <a:spLocks noChangeShapeType="1"/>
          </p:cNvSpPr>
          <p:nvPr/>
        </p:nvSpPr>
        <p:spPr bwMode="auto">
          <a:xfrm>
            <a:off x="2352677" y="4360245"/>
            <a:ext cx="6624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Text Box 15"/>
          <p:cNvSpPr txBox="1">
            <a:spLocks noChangeArrowheads="1"/>
          </p:cNvSpPr>
          <p:nvPr/>
        </p:nvSpPr>
        <p:spPr bwMode="auto">
          <a:xfrm>
            <a:off x="9049967" y="4080605"/>
            <a:ext cx="935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p:sp>
        <p:nvSpPr>
          <p:cNvPr id="4" name="Callout 1 3"/>
          <p:cNvSpPr/>
          <p:nvPr/>
        </p:nvSpPr>
        <p:spPr>
          <a:xfrm>
            <a:off x="7983810" y="2468228"/>
            <a:ext cx="2016224" cy="1655970"/>
          </a:xfrm>
          <a:prstGeom prst="borderCallout1">
            <a:avLst>
              <a:gd name="adj1" fmla="val 18750"/>
              <a:gd name="adj2" fmla="val -8333"/>
              <a:gd name="adj3" fmla="val 113373"/>
              <a:gd name="adj4" fmla="val -6529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t>Se diminuisce il potere di mercato, diminuisce µ e aumenta il salario reale</a:t>
            </a:r>
          </a:p>
        </p:txBody>
      </p:sp>
      <p:sp>
        <p:nvSpPr>
          <p:cNvPr id="2" name="Up Arrow 1"/>
          <p:cNvSpPr/>
          <p:nvPr/>
        </p:nvSpPr>
        <p:spPr>
          <a:xfrm>
            <a:off x="1423847" y="4502936"/>
            <a:ext cx="225777" cy="4189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p:cNvSpPr>
            <a:spLocks noGrp="1"/>
          </p:cNvSpPr>
          <p:nvPr>
            <p:ph type="sldNum" sz="quarter" idx="12"/>
          </p:nvPr>
        </p:nvSpPr>
        <p:spPr/>
        <p:txBody>
          <a:bodyPr/>
          <a:lstStyle/>
          <a:p>
            <a:fld id="{B2DA871D-30E6-46BF-8FF6-67035C6FC360}" type="slidenum">
              <a:rPr lang="it-IT" smtClean="0"/>
              <a:t>58</a:t>
            </a:fld>
            <a:endParaRPr lang="it-IT"/>
          </a:p>
        </p:txBody>
      </p:sp>
      <mc:AlternateContent xmlns:mc="http://schemas.openxmlformats.org/markup-compatibility/2006" xmlns:a14="http://schemas.microsoft.com/office/drawing/2010/main">
        <mc:Choice Requires="a14">
          <p:sp>
            <p:nvSpPr>
              <p:cNvPr id="6" name="CasellaDiTesto 5"/>
              <p:cNvSpPr txBox="1"/>
              <p:nvPr/>
            </p:nvSpPr>
            <p:spPr>
              <a:xfrm>
                <a:off x="5826993" y="4456388"/>
                <a:ext cx="9418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ea typeface="Cambria Math" panose="02040503050406030204" pitchFamily="18" charset="0"/>
                        </a:rPr>
                        <m:t>𝜇</m:t>
                      </m:r>
                    </m:oMath>
                  </m:oMathPara>
                </a14:m>
                <a:endParaRPr lang="en-US" sz="2400"/>
              </a:p>
            </p:txBody>
          </p:sp>
        </mc:Choice>
        <mc:Fallback xmlns="">
          <p:sp>
            <p:nvSpPr>
              <p:cNvPr id="6" name="CasellaDiTesto 5"/>
              <p:cNvSpPr txBox="1">
                <a:spLocks noRot="1" noChangeAspect="1" noMove="1" noResize="1" noEditPoints="1" noAdjustHandles="1" noChangeArrowheads="1" noChangeShapeType="1" noTextEdit="1"/>
              </p:cNvSpPr>
              <p:nvPr/>
            </p:nvSpPr>
            <p:spPr>
              <a:xfrm>
                <a:off x="5826993" y="4456388"/>
                <a:ext cx="941832" cy="461665"/>
              </a:xfrm>
              <a:prstGeom prst="rect">
                <a:avLst/>
              </a:prstGeom>
              <a:blipFill>
                <a:blip r:embed="rId4"/>
                <a:stretch>
                  <a:fillRect b="-7895"/>
                </a:stretch>
              </a:blipFill>
            </p:spPr>
            <p:txBody>
              <a:bodyPr/>
              <a:lstStyle/>
              <a:p>
                <a:r>
                  <a:rPr lang="en-US">
                    <a:noFill/>
                  </a:rPr>
                  <a:t> </a:t>
                </a:r>
              </a:p>
            </p:txBody>
          </p:sp>
        </mc:Fallback>
      </mc:AlternateContent>
      <p:cxnSp>
        <p:nvCxnSpPr>
          <p:cNvPr id="8" name="Connettore 2 7"/>
          <p:cNvCxnSpPr/>
          <p:nvPr/>
        </p:nvCxnSpPr>
        <p:spPr>
          <a:xfrm>
            <a:off x="6483096" y="4502936"/>
            <a:ext cx="9144" cy="41892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99749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84"/>
                                        </p:tgtEl>
                                        <p:attrNameLst>
                                          <p:attrName>style.visibility</p:attrName>
                                        </p:attrNameLst>
                                      </p:cBhvr>
                                      <p:to>
                                        <p:strVal val="visible"/>
                                      </p:to>
                                    </p:set>
                                    <p:animEffect transition="in" filter="checkerboard(across)">
                                      <p:cBhvr>
                                        <p:cTn id="22" dur="500"/>
                                        <p:tgtEl>
                                          <p:spTgt spid="2868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8681"/>
                                        </p:tgtEl>
                                        <p:attrNameLst>
                                          <p:attrName>style.visibility</p:attrName>
                                        </p:attrNameLst>
                                      </p:cBhvr>
                                      <p:to>
                                        <p:strVal val="visible"/>
                                      </p:to>
                                    </p:set>
                                    <p:animEffect transition="in" filter="checkerboard(across)">
                                      <p:cBhvr>
                                        <p:cTn id="25" dur="500"/>
                                        <p:tgtEl>
                                          <p:spTgt spid="2868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8682"/>
                                        </p:tgtEl>
                                        <p:attrNameLst>
                                          <p:attrName>style.visibility</p:attrName>
                                        </p:attrNameLst>
                                      </p:cBhvr>
                                      <p:to>
                                        <p:strVal val="visible"/>
                                      </p:to>
                                    </p:set>
                                    <p:animEffect transition="in" filter="checkerboard(across)">
                                      <p:cBhvr>
                                        <p:cTn id="28" dur="500"/>
                                        <p:tgtEl>
                                          <p:spTgt spid="2868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8685"/>
                                        </p:tgtEl>
                                        <p:attrNameLst>
                                          <p:attrName>style.visibility</p:attrName>
                                        </p:attrNameLst>
                                      </p:cBhvr>
                                      <p:to>
                                        <p:strVal val="visible"/>
                                      </p:to>
                                    </p:set>
                                    <p:animEffect transition="in" filter="checkerboard(across)">
                                      <p:cBhvr>
                                        <p:cTn id="31" dur="500"/>
                                        <p:tgtEl>
                                          <p:spTgt spid="28685"/>
                                        </p:tgtEl>
                                      </p:cBhvr>
                                    </p:animEffect>
                                  </p:childTnLst>
                                </p:cTn>
                              </p:par>
                            </p:childTnLst>
                          </p:cTn>
                        </p:par>
                        <p:par>
                          <p:cTn id="32" fill="hold" nodeType="afterGroup">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28686"/>
                                        </p:tgtEl>
                                        <p:attrNameLst>
                                          <p:attrName>style.visibility</p:attrName>
                                        </p:attrNameLst>
                                      </p:cBhvr>
                                      <p:to>
                                        <p:strVal val="visible"/>
                                      </p:to>
                                    </p:set>
                                    <p:animEffect transition="in" filter="checkerboard(across)">
                                      <p:cBhvr>
                                        <p:cTn id="35" dur="500"/>
                                        <p:tgtEl>
                                          <p:spTgt spid="28686"/>
                                        </p:tgtEl>
                                      </p:cBhvr>
                                    </p:animEffect>
                                  </p:childTnLst>
                                </p:cTn>
                              </p:par>
                            </p:childTnLst>
                          </p:cTn>
                        </p:par>
                        <p:par>
                          <p:cTn id="36" fill="hold" nodeType="afterGroup">
                            <p:stCondLst>
                              <p:cond delay="1000"/>
                            </p:stCondLst>
                            <p:childTnLst>
                              <p:par>
                                <p:cTn id="37" presetID="5" presetClass="entr" presetSubtype="10" fill="hold" grpId="0" nodeType="afterEffect">
                                  <p:stCondLst>
                                    <p:cond delay="0"/>
                                  </p:stCondLst>
                                  <p:childTnLst>
                                    <p:set>
                                      <p:cBhvr>
                                        <p:cTn id="38" dur="1" fill="hold">
                                          <p:stCondLst>
                                            <p:cond delay="0"/>
                                          </p:stCondLst>
                                        </p:cTn>
                                        <p:tgtEl>
                                          <p:spTgt spid="28687"/>
                                        </p:tgtEl>
                                        <p:attrNameLst>
                                          <p:attrName>style.visibility</p:attrName>
                                        </p:attrNameLst>
                                      </p:cBhvr>
                                      <p:to>
                                        <p:strVal val="visible"/>
                                      </p:to>
                                    </p:set>
                                    <p:animEffect transition="in" filter="checkerboard(across)">
                                      <p:cBhvr>
                                        <p:cTn id="39" dur="500"/>
                                        <p:tgtEl>
                                          <p:spTgt spid="28687"/>
                                        </p:tgtEl>
                                      </p:cBhvr>
                                    </p:animEffect>
                                  </p:childTnLst>
                                </p:cTn>
                              </p:par>
                            </p:childTnLst>
                          </p:cTn>
                        </p:par>
                        <p:par>
                          <p:cTn id="40" fill="hold">
                            <p:stCondLst>
                              <p:cond delay="1500"/>
                            </p:stCondLst>
                            <p:childTnLst>
                              <p:par>
                                <p:cTn id="41" presetID="5"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par>
                          <p:cTn id="44" fill="hold">
                            <p:stCondLst>
                              <p:cond delay="2000"/>
                            </p:stCondLst>
                            <p:childTnLst>
                              <p:par>
                                <p:cTn id="45" presetID="5"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1" grpId="0" animBg="1"/>
      <p:bldP spid="28682" grpId="0" animBg="1"/>
      <p:bldP spid="28684" grpId="0"/>
      <p:bldP spid="28685" grpId="0"/>
      <p:bldP spid="28686" grpId="0" animBg="1"/>
      <p:bldP spid="28687" grpId="0"/>
      <p:bldP spid="14" grpId="0" animBg="1"/>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343379" y="1557338"/>
            <a:ext cx="10227732" cy="4394200"/>
          </a:xfrm>
        </p:spPr>
        <p:txBody>
          <a:bodyPr>
            <a:normAutofit lnSpcReduction="10000"/>
          </a:bodyPr>
          <a:lstStyle/>
          <a:p>
            <a:pPr>
              <a:lnSpc>
                <a:spcPct val="90000"/>
              </a:lnSpc>
            </a:pPr>
            <a:r>
              <a:rPr lang="it-IT" altLang="it-IT" dirty="0"/>
              <a:t>Abbiamo esaminato le due curve che descrivono determinazione di salari (WS) e  prezzi (PS)</a:t>
            </a:r>
          </a:p>
          <a:p>
            <a:pPr>
              <a:lnSpc>
                <a:spcPct val="90000"/>
              </a:lnSpc>
            </a:pPr>
            <a:r>
              <a:rPr lang="it-IT" altLang="it-IT" dirty="0"/>
              <a:t>I lavoratori perseguono il loro obiettivo di salario reale attraverso la contrattazione. </a:t>
            </a:r>
          </a:p>
          <a:p>
            <a:pPr>
              <a:lnSpc>
                <a:spcPct val="90000"/>
              </a:lnSpc>
            </a:pPr>
            <a:r>
              <a:rPr lang="it-IT" altLang="it-IT" dirty="0"/>
              <a:t>Le imprese perseguono il loro obiettivo di salario reale attraverso la fissazione dei prezzi</a:t>
            </a:r>
          </a:p>
          <a:p>
            <a:pPr>
              <a:lnSpc>
                <a:spcPct val="90000"/>
              </a:lnSpc>
            </a:pPr>
            <a:r>
              <a:rPr lang="it-IT" altLang="it-IT" dirty="0"/>
              <a:t>L’equilibrio si realizza quando i due obiettivi dei lavoratori e delle imprese diventano compatibili</a:t>
            </a:r>
          </a:p>
          <a:p>
            <a:pPr>
              <a:lnSpc>
                <a:spcPct val="90000"/>
              </a:lnSpc>
            </a:pPr>
            <a:r>
              <a:rPr lang="it-IT" altLang="it-IT" dirty="0"/>
              <a:t>Per vederlo consideriamo ora le due curve contemporaneamente disegnandole nello stesso grafico</a:t>
            </a:r>
          </a:p>
          <a:p>
            <a:pPr>
              <a:lnSpc>
                <a:spcPct val="90000"/>
              </a:lnSpc>
            </a:pPr>
            <a:endParaRPr lang="it-IT" altLang="it-IT" dirty="0"/>
          </a:p>
          <a:p>
            <a:pPr>
              <a:lnSpc>
                <a:spcPct val="90000"/>
              </a:lnSpc>
            </a:pPr>
            <a:endParaRPr lang="it-IT" altLang="it-IT" dirty="0"/>
          </a:p>
        </p:txBody>
      </p:sp>
      <p:sp>
        <p:nvSpPr>
          <p:cNvPr id="50180" name="Rectangle 4"/>
          <p:cNvSpPr>
            <a:spLocks noGrp="1" noChangeArrowheads="1"/>
          </p:cNvSpPr>
          <p:nvPr>
            <p:ph type="title"/>
          </p:nvPr>
        </p:nvSpPr>
        <p:spPr>
          <a:xfrm>
            <a:off x="1992313" y="333375"/>
            <a:ext cx="7772400" cy="1143000"/>
          </a:xfrm>
          <a:noFill/>
        </p:spPr>
        <p:txBody>
          <a:bodyPr/>
          <a:lstStyle/>
          <a:p>
            <a:r>
              <a:rPr lang="it-IT" altLang="it-IT" sz="4000" b="1"/>
              <a:t>L’equilibrio del mercato del lavoro</a:t>
            </a:r>
          </a:p>
        </p:txBody>
      </p:sp>
      <p:sp>
        <p:nvSpPr>
          <p:cNvPr id="2" name="Segnaposto numero diapositiva 1"/>
          <p:cNvSpPr>
            <a:spLocks noGrp="1"/>
          </p:cNvSpPr>
          <p:nvPr>
            <p:ph type="sldNum" sz="quarter" idx="12"/>
          </p:nvPr>
        </p:nvSpPr>
        <p:spPr/>
        <p:txBody>
          <a:bodyPr/>
          <a:lstStyle/>
          <a:p>
            <a:fld id="{B2DA871D-30E6-46BF-8FF6-67035C6FC360}" type="slidenum">
              <a:rPr lang="it-IT" smtClean="0"/>
              <a:t>59</a:t>
            </a:fld>
            <a:endParaRPr lang="it-IT"/>
          </a:p>
        </p:txBody>
      </p:sp>
    </p:spTree>
    <p:extLst>
      <p:ext uri="{BB962C8B-B14F-4D97-AF65-F5344CB8AC3E}">
        <p14:creationId xmlns:p14="http://schemas.microsoft.com/office/powerpoint/2010/main" val="212858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10" dur="500"/>
                                        <p:tgtEl>
                                          <p:spTgt spid="501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15" dur="500"/>
                                        <p:tgtEl>
                                          <p:spTgt spid="501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20" dur="500"/>
                                        <p:tgtEl>
                                          <p:spTgt spid="501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Effect transition="in" filter="checkerboard(across)">
                                      <p:cBhvr>
                                        <p:cTn id="25" dur="500"/>
                                        <p:tgtEl>
                                          <p:spTgt spid="5017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0179">
                                            <p:txEl>
                                              <p:pRg st="4" end="4"/>
                                            </p:txEl>
                                          </p:spTgt>
                                        </p:tgtEl>
                                        <p:attrNameLst>
                                          <p:attrName>style.visibility</p:attrName>
                                        </p:attrNameLst>
                                      </p:cBhvr>
                                      <p:to>
                                        <p:strVal val="visible"/>
                                      </p:to>
                                    </p:set>
                                    <p:animEffect transition="in" filter="checkerboard(across)">
                                      <p:cBhvr>
                                        <p:cTn id="30"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BCA9F-C310-4568-B25D-057A31BA8D1D}"/>
              </a:ext>
            </a:extLst>
          </p:cNvPr>
          <p:cNvSpPr>
            <a:spLocks noGrp="1"/>
          </p:cNvSpPr>
          <p:nvPr>
            <p:ph type="title"/>
          </p:nvPr>
        </p:nvSpPr>
        <p:spPr/>
        <p:txBody>
          <a:bodyPr/>
          <a:lstStyle/>
          <a:p>
            <a:r>
              <a:rPr lang="it-IT" dirty="0"/>
              <a:t>(*) Azzardo morale e selezione avversa</a:t>
            </a:r>
          </a:p>
        </p:txBody>
      </p:sp>
      <p:sp>
        <p:nvSpPr>
          <p:cNvPr id="3" name="Segnaposto contenuto 2">
            <a:extLst>
              <a:ext uri="{FF2B5EF4-FFF2-40B4-BE49-F238E27FC236}">
                <a16:creationId xmlns:a16="http://schemas.microsoft.com/office/drawing/2014/main" id="{54D4F4FE-E66C-4B86-9A89-71D44259D9C9}"/>
              </a:ext>
            </a:extLst>
          </p:cNvPr>
          <p:cNvSpPr>
            <a:spLocks noGrp="1"/>
          </p:cNvSpPr>
          <p:nvPr>
            <p:ph idx="1"/>
          </p:nvPr>
        </p:nvSpPr>
        <p:spPr/>
        <p:txBody>
          <a:bodyPr>
            <a:normAutofit fontScale="92500" lnSpcReduction="10000"/>
          </a:bodyPr>
          <a:lstStyle/>
          <a:p>
            <a:r>
              <a:rPr lang="it-IT" dirty="0"/>
              <a:t>Questo tipo di modelli si inseriscono nell’ambito dei </a:t>
            </a:r>
            <a:r>
              <a:rPr lang="it-IT" dirty="0">
                <a:solidFill>
                  <a:srgbClr val="0070C0"/>
                </a:solidFill>
              </a:rPr>
              <a:t>problemi di agenzia </a:t>
            </a:r>
            <a:r>
              <a:rPr lang="it-IT" dirty="0"/>
              <a:t>in cui c’è un conflitto d’interesse tra il principale (impresa) e l’agente (lavoratore) sul comportamento dell’agente a cui è associata </a:t>
            </a:r>
            <a:r>
              <a:rPr lang="it-IT" dirty="0">
                <a:solidFill>
                  <a:srgbClr val="0070C0"/>
                </a:solidFill>
              </a:rPr>
              <a:t>un’asimmetria informativa per l’impresa</a:t>
            </a:r>
            <a:r>
              <a:rPr lang="it-IT" dirty="0"/>
              <a:t>. L'informazione asimmetrica produce due diverse </a:t>
            </a:r>
            <a:r>
              <a:rPr lang="it-IT" b="1" dirty="0"/>
              <a:t>forme di inefficienza</a:t>
            </a:r>
            <a:r>
              <a:rPr lang="it-IT" dirty="0"/>
              <a:t>:</a:t>
            </a:r>
          </a:p>
          <a:p>
            <a:r>
              <a:rPr lang="it-IT" dirty="0"/>
              <a:t>la prima, legata ad informazioni nascoste sulla qualità di una persona, determina </a:t>
            </a:r>
            <a:r>
              <a:rPr lang="it-IT" dirty="0">
                <a:solidFill>
                  <a:srgbClr val="FF0000"/>
                </a:solidFill>
              </a:rPr>
              <a:t>selezione avversa</a:t>
            </a:r>
            <a:r>
              <a:rPr lang="it-IT" dirty="0"/>
              <a:t>: l’impresa ha una probabilità di selezionare i lavoratori meno capaci;</a:t>
            </a:r>
          </a:p>
          <a:p>
            <a:r>
              <a:rPr lang="it-IT" dirty="0"/>
              <a:t>la seconda, che origina da informazione nascosta sulle azioni di un individuo, prende il nome di </a:t>
            </a:r>
            <a:r>
              <a:rPr lang="it-IT" dirty="0">
                <a:solidFill>
                  <a:srgbClr val="FF0000"/>
                </a:solidFill>
              </a:rPr>
              <a:t>azzardo morale </a:t>
            </a:r>
            <a:r>
              <a:rPr lang="it-IT" dirty="0"/>
              <a:t>: l’impegno del lavoratore non è osservabile e quindi vi è un incentivo a non comportarsi in modo corretto (es. oziare).</a:t>
            </a:r>
          </a:p>
        </p:txBody>
      </p:sp>
      <p:sp>
        <p:nvSpPr>
          <p:cNvPr id="4" name="Segnaposto numero diapositiva 3">
            <a:extLst>
              <a:ext uri="{FF2B5EF4-FFF2-40B4-BE49-F238E27FC236}">
                <a16:creationId xmlns:a16="http://schemas.microsoft.com/office/drawing/2014/main" id="{44B41479-3993-4DA8-9AB2-33E18FD4B044}"/>
              </a:ext>
            </a:extLst>
          </p:cNvPr>
          <p:cNvSpPr>
            <a:spLocks noGrp="1"/>
          </p:cNvSpPr>
          <p:nvPr>
            <p:ph type="sldNum" sz="quarter" idx="12"/>
          </p:nvPr>
        </p:nvSpPr>
        <p:spPr/>
        <p:txBody>
          <a:bodyPr/>
          <a:lstStyle/>
          <a:p>
            <a:fld id="{B2DA871D-30E6-46BF-8FF6-67035C6FC360}" type="slidenum">
              <a:rPr lang="it-IT" smtClean="0"/>
              <a:t>6</a:t>
            </a:fld>
            <a:endParaRPr lang="it-IT"/>
          </a:p>
        </p:txBody>
      </p:sp>
      <p:sp>
        <p:nvSpPr>
          <p:cNvPr id="5" name="Pulsante di azione: Indietro o precedente 4">
            <a:hlinkClick r:id="" action="ppaction://hlinkshowjump?jump=previousslide" highlightClick="1"/>
            <a:extLst>
              <a:ext uri="{FF2B5EF4-FFF2-40B4-BE49-F238E27FC236}">
                <a16:creationId xmlns:a16="http://schemas.microsoft.com/office/drawing/2014/main" id="{9B9F0141-43B0-4934-B968-1532006CB2B8}"/>
              </a:ext>
            </a:extLst>
          </p:cNvPr>
          <p:cNvSpPr/>
          <p:nvPr/>
        </p:nvSpPr>
        <p:spPr>
          <a:xfrm>
            <a:off x="11088914" y="6013752"/>
            <a:ext cx="343505" cy="2564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0673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a:xfrm>
            <a:off x="1955800" y="266703"/>
            <a:ext cx="8229600" cy="4530725"/>
          </a:xfrm>
        </p:spPr>
        <p:txBody>
          <a:bodyPr/>
          <a:lstStyle/>
          <a:p>
            <a:pPr>
              <a:spcBef>
                <a:spcPct val="0"/>
              </a:spcBef>
            </a:pPr>
            <a:r>
              <a:rPr lang="it-IT" altLang="it-IT" dirty="0"/>
              <a:t>In E siamo sia sulla WS che sulla PS </a:t>
            </a:r>
            <a:r>
              <a:rPr lang="it-IT" altLang="it-IT" dirty="0">
                <a:sym typeface="Symbol" panose="05050102010706020507" pitchFamily="18" charset="2"/>
              </a:rPr>
              <a:t> E è l’equilibrio</a:t>
            </a:r>
          </a:p>
          <a:p>
            <a:r>
              <a:rPr lang="it-IT" altLang="it-IT" dirty="0"/>
              <a:t>In E c’è disoccupazione </a:t>
            </a:r>
            <a:r>
              <a:rPr lang="it-IT" altLang="it-IT" dirty="0">
                <a:sym typeface="Symbol" panose="05050102010706020507" pitchFamily="18" charset="2"/>
              </a:rPr>
              <a:t></a:t>
            </a:r>
            <a:r>
              <a:rPr lang="it-IT" altLang="it-IT" dirty="0"/>
              <a:t> u = u</a:t>
            </a:r>
            <a:r>
              <a:rPr lang="it-IT" altLang="it-IT" baseline="-25000" dirty="0"/>
              <a:t>n </a:t>
            </a:r>
            <a:r>
              <a:rPr lang="it-IT" altLang="it-IT" dirty="0"/>
              <a:t>ed è positivo</a:t>
            </a:r>
          </a:p>
          <a:p>
            <a:r>
              <a:rPr lang="it-IT" altLang="it-IT" dirty="0"/>
              <a:t>u</a:t>
            </a:r>
            <a:r>
              <a:rPr lang="it-IT" altLang="it-IT" baseline="-25000" dirty="0"/>
              <a:t>n</a:t>
            </a:r>
            <a:r>
              <a:rPr lang="it-IT" altLang="it-IT" dirty="0"/>
              <a:t> </a:t>
            </a:r>
            <a:r>
              <a:rPr lang="it-IT" altLang="it-IT" dirty="0">
                <a:sym typeface="Symbol" panose="05050102010706020507" pitchFamily="18" charset="2"/>
              </a:rPr>
              <a:t></a:t>
            </a:r>
            <a:r>
              <a:rPr lang="it-IT" altLang="it-IT" dirty="0"/>
              <a:t> </a:t>
            </a:r>
            <a:r>
              <a:rPr lang="it-IT" altLang="it-IT" u="sng" dirty="0"/>
              <a:t>tasso “naturale” di disoccupazione</a:t>
            </a:r>
            <a:endParaRPr lang="it-IT" altLang="it-IT" dirty="0">
              <a:solidFill>
                <a:srgbClr val="FF0000"/>
              </a:solidFill>
              <a:sym typeface="Symbol" panose="05050102010706020507" pitchFamily="18" charset="2"/>
            </a:endParaRPr>
          </a:p>
          <a:p>
            <a:pPr>
              <a:spcBef>
                <a:spcPct val="0"/>
              </a:spcBef>
              <a:buFont typeface="Wingdings" panose="05000000000000000000" pitchFamily="2" charset="2"/>
              <a:buNone/>
            </a:pPr>
            <a:endParaRPr lang="it-IT" altLang="it-IT" dirty="0"/>
          </a:p>
        </p:txBody>
      </p:sp>
      <p:sp>
        <p:nvSpPr>
          <p:cNvPr id="49155" name="Line 3"/>
          <p:cNvSpPr>
            <a:spLocks noChangeShapeType="1"/>
          </p:cNvSpPr>
          <p:nvPr/>
        </p:nvSpPr>
        <p:spPr bwMode="auto">
          <a:xfrm flipV="1">
            <a:off x="2495550" y="2492376"/>
            <a:ext cx="0" cy="3744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9156" name="Line 4"/>
          <p:cNvSpPr>
            <a:spLocks noChangeShapeType="1"/>
          </p:cNvSpPr>
          <p:nvPr/>
        </p:nvSpPr>
        <p:spPr bwMode="auto">
          <a:xfrm>
            <a:off x="2495551" y="6237288"/>
            <a:ext cx="7129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9157" name="Freeform 5"/>
          <p:cNvSpPr>
            <a:spLocks/>
          </p:cNvSpPr>
          <p:nvPr/>
        </p:nvSpPr>
        <p:spPr bwMode="auto">
          <a:xfrm>
            <a:off x="3216276" y="2565400"/>
            <a:ext cx="6264275" cy="3168650"/>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9158" name="Text Box 6"/>
          <p:cNvSpPr txBox="1">
            <a:spLocks noChangeArrowheads="1"/>
          </p:cNvSpPr>
          <p:nvPr/>
        </p:nvSpPr>
        <p:spPr bwMode="auto">
          <a:xfrm>
            <a:off x="9336088" y="5157788"/>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WS</a:t>
            </a:r>
          </a:p>
        </p:txBody>
      </p:sp>
      <p:sp>
        <p:nvSpPr>
          <p:cNvPr id="49159" name="Text Box 7"/>
          <p:cNvSpPr txBox="1">
            <a:spLocks noChangeArrowheads="1"/>
          </p:cNvSpPr>
          <p:nvPr/>
        </p:nvSpPr>
        <p:spPr bwMode="auto">
          <a:xfrm>
            <a:off x="9696451" y="6237288"/>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49160" name="Text Box 8"/>
          <p:cNvSpPr txBox="1">
            <a:spLocks noChangeArrowheads="1"/>
          </p:cNvSpPr>
          <p:nvPr/>
        </p:nvSpPr>
        <p:spPr bwMode="auto">
          <a:xfrm>
            <a:off x="1524000" y="2349500"/>
            <a:ext cx="86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W/P</a:t>
            </a:r>
          </a:p>
        </p:txBody>
      </p:sp>
      <p:sp>
        <p:nvSpPr>
          <p:cNvPr id="49161" name="Line 9"/>
          <p:cNvSpPr>
            <a:spLocks noChangeShapeType="1"/>
          </p:cNvSpPr>
          <p:nvPr/>
        </p:nvSpPr>
        <p:spPr bwMode="auto">
          <a:xfrm>
            <a:off x="2566988" y="4868863"/>
            <a:ext cx="66976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9162" name="Text Box 10"/>
          <p:cNvSpPr txBox="1">
            <a:spLocks noChangeArrowheads="1"/>
          </p:cNvSpPr>
          <p:nvPr/>
        </p:nvSpPr>
        <p:spPr bwMode="auto">
          <a:xfrm>
            <a:off x="9409114" y="4581525"/>
            <a:ext cx="719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PS</a:t>
            </a:r>
          </a:p>
        </p:txBody>
      </p:sp>
      <p:sp>
        <p:nvSpPr>
          <p:cNvPr id="49163" name="Line 11"/>
          <p:cNvSpPr>
            <a:spLocks noChangeShapeType="1"/>
          </p:cNvSpPr>
          <p:nvPr/>
        </p:nvSpPr>
        <p:spPr bwMode="auto">
          <a:xfrm>
            <a:off x="4079875" y="4868863"/>
            <a:ext cx="0" cy="14398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49164" name="Text Box 12"/>
          <p:cNvSpPr txBox="1">
            <a:spLocks noChangeArrowheads="1"/>
          </p:cNvSpPr>
          <p:nvPr/>
        </p:nvSpPr>
        <p:spPr bwMode="auto">
          <a:xfrm>
            <a:off x="3863975" y="623728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r>
              <a:rPr lang="it-IT" altLang="it-IT" baseline="-25000">
                <a:latin typeface="Times New Roman" panose="02020603050405020304" pitchFamily="18" charset="0"/>
              </a:rPr>
              <a:t>n</a:t>
            </a:r>
            <a:endParaRPr lang="it-IT" altLang="it-IT">
              <a:latin typeface="Times New Roman" panose="02020603050405020304" pitchFamily="18" charset="0"/>
            </a:endParaRPr>
          </a:p>
        </p:txBody>
      </p:sp>
      <p:sp>
        <p:nvSpPr>
          <p:cNvPr id="49165" name="Text Box 13"/>
          <p:cNvSpPr txBox="1">
            <a:spLocks noChangeArrowheads="1"/>
          </p:cNvSpPr>
          <p:nvPr/>
        </p:nvSpPr>
        <p:spPr bwMode="auto">
          <a:xfrm>
            <a:off x="3863975" y="4149725"/>
            <a:ext cx="71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E</a:t>
            </a:r>
          </a:p>
        </p:txBody>
      </p:sp>
      <mc:AlternateContent xmlns:mc="http://schemas.openxmlformats.org/markup-compatibility/2006" xmlns:a14="http://schemas.microsoft.com/office/drawing/2010/main">
        <mc:Choice Requires="a14">
          <p:sp>
            <p:nvSpPr>
              <p:cNvPr id="16" name="CasellaDiTesto 15"/>
              <p:cNvSpPr txBox="1"/>
              <p:nvPr/>
            </p:nvSpPr>
            <p:spPr>
              <a:xfrm>
                <a:off x="1751922" y="4565212"/>
                <a:ext cx="600934"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den>
                      </m:f>
                    </m:oMath>
                  </m:oMathPara>
                </a14:m>
                <a:endParaRPr lang="it-IT"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1751922" y="4565212"/>
                <a:ext cx="600934" cy="563809"/>
              </a:xfrm>
              <a:prstGeom prst="rect">
                <a:avLst/>
              </a:prstGeom>
              <a:blipFill rotWithShape="0">
                <a:blip r:embed="rId2"/>
                <a:stretch>
                  <a:fillRect/>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B2DA871D-30E6-46BF-8FF6-67035C6FC360}" type="slidenum">
              <a:rPr lang="it-IT" smtClean="0"/>
              <a:t>60</a:t>
            </a:fld>
            <a:endParaRPr lang="it-IT"/>
          </a:p>
        </p:txBody>
      </p:sp>
    </p:spTree>
    <p:extLst>
      <p:ext uri="{BB962C8B-B14F-4D97-AF65-F5344CB8AC3E}">
        <p14:creationId xmlns:p14="http://schemas.microsoft.com/office/powerpoint/2010/main" val="3668240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9154">
                                            <p:txEl>
                                              <p:charRg st="0" end="24"/>
                                            </p:txEl>
                                          </p:spTgt>
                                        </p:tgtEl>
                                        <p:attrNameLst>
                                          <p:attrName>style.visibility</p:attrName>
                                        </p:attrNameLst>
                                      </p:cBhvr>
                                      <p:to>
                                        <p:strVal val="visible"/>
                                      </p:to>
                                    </p:set>
                                    <p:animEffect transition="in" filter="checkerboard(across)">
                                      <p:cBhvr>
                                        <p:cTn id="7" dur="500"/>
                                        <p:tgtEl>
                                          <p:spTgt spid="49154">
                                            <p:txEl>
                                              <p:charRg st="0" end="2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checkerboard(across)">
                                      <p:cBhvr>
                                        <p:cTn id="12" dur="500"/>
                                        <p:tgtEl>
                                          <p:spTgt spid="4916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checkerboard(across)">
                                      <p:cBhvr>
                                        <p:cTn id="15" dur="500"/>
                                        <p:tgtEl>
                                          <p:spTgt spid="4915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9156"/>
                                        </p:tgtEl>
                                        <p:attrNameLst>
                                          <p:attrName>style.visibility</p:attrName>
                                        </p:attrNameLst>
                                      </p:cBhvr>
                                      <p:to>
                                        <p:strVal val="visible"/>
                                      </p:to>
                                    </p:set>
                                    <p:animEffect transition="in" filter="checkerboard(across)">
                                      <p:cBhvr>
                                        <p:cTn id="18" dur="500"/>
                                        <p:tgtEl>
                                          <p:spTgt spid="4915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9159"/>
                                        </p:tgtEl>
                                        <p:attrNameLst>
                                          <p:attrName>style.visibility</p:attrName>
                                        </p:attrNameLst>
                                      </p:cBhvr>
                                      <p:to>
                                        <p:strVal val="visible"/>
                                      </p:to>
                                    </p:set>
                                    <p:animEffect transition="in" filter="checkerboard(across)">
                                      <p:cBhvr>
                                        <p:cTn id="21" dur="500"/>
                                        <p:tgtEl>
                                          <p:spTgt spid="49159"/>
                                        </p:tgtEl>
                                      </p:cBhvr>
                                    </p:animEffect>
                                  </p:childTnLst>
                                </p:cTn>
                              </p:par>
                            </p:childTnLst>
                          </p:cTn>
                        </p:par>
                        <p:par>
                          <p:cTn id="22" fill="hold" nodeType="afterGroup">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49157"/>
                                        </p:tgtEl>
                                        <p:attrNameLst>
                                          <p:attrName>style.visibility</p:attrName>
                                        </p:attrNameLst>
                                      </p:cBhvr>
                                      <p:to>
                                        <p:strVal val="visible"/>
                                      </p:to>
                                    </p:set>
                                    <p:animEffect transition="in" filter="checkerboard(across)">
                                      <p:cBhvr>
                                        <p:cTn id="25" dur="500"/>
                                        <p:tgtEl>
                                          <p:spTgt spid="49157"/>
                                        </p:tgtEl>
                                      </p:cBhvr>
                                    </p:animEffect>
                                  </p:childTnLst>
                                </p:cTn>
                              </p:par>
                            </p:childTnLst>
                          </p:cTn>
                        </p:par>
                        <p:par>
                          <p:cTn id="26" fill="hold" nodeType="afterGroup">
                            <p:stCondLst>
                              <p:cond delay="1000"/>
                            </p:stCondLst>
                            <p:childTnLst>
                              <p:par>
                                <p:cTn id="27" presetID="5" presetClass="entr" presetSubtype="10" fill="hold" grpId="0" nodeType="afterEffect">
                                  <p:stCondLst>
                                    <p:cond delay="0"/>
                                  </p:stCondLst>
                                  <p:childTnLst>
                                    <p:set>
                                      <p:cBhvr>
                                        <p:cTn id="28" dur="1" fill="hold">
                                          <p:stCondLst>
                                            <p:cond delay="0"/>
                                          </p:stCondLst>
                                        </p:cTn>
                                        <p:tgtEl>
                                          <p:spTgt spid="49158"/>
                                        </p:tgtEl>
                                        <p:attrNameLst>
                                          <p:attrName>style.visibility</p:attrName>
                                        </p:attrNameLst>
                                      </p:cBhvr>
                                      <p:to>
                                        <p:strVal val="visible"/>
                                      </p:to>
                                    </p:set>
                                    <p:animEffect transition="in" filter="checkerboard(across)">
                                      <p:cBhvr>
                                        <p:cTn id="29" dur="500"/>
                                        <p:tgtEl>
                                          <p:spTgt spid="49158"/>
                                        </p:tgtEl>
                                      </p:cBhvr>
                                    </p:animEffect>
                                  </p:childTnLst>
                                </p:cTn>
                              </p:par>
                            </p:childTnLst>
                          </p:cTn>
                        </p:par>
                        <p:par>
                          <p:cTn id="30" fill="hold" nodeType="afterGroup">
                            <p:stCondLst>
                              <p:cond delay="1500"/>
                            </p:stCondLst>
                            <p:childTnLst>
                              <p:par>
                                <p:cTn id="31" presetID="5" presetClass="entr" presetSubtype="10" fill="hold" grpId="0" nodeType="afterEffect">
                                  <p:stCondLst>
                                    <p:cond delay="0"/>
                                  </p:stCondLst>
                                  <p:childTnLst>
                                    <p:set>
                                      <p:cBhvr>
                                        <p:cTn id="32" dur="1" fill="hold">
                                          <p:stCondLst>
                                            <p:cond delay="0"/>
                                          </p:stCondLst>
                                        </p:cTn>
                                        <p:tgtEl>
                                          <p:spTgt spid="49161"/>
                                        </p:tgtEl>
                                        <p:attrNameLst>
                                          <p:attrName>style.visibility</p:attrName>
                                        </p:attrNameLst>
                                      </p:cBhvr>
                                      <p:to>
                                        <p:strVal val="visible"/>
                                      </p:to>
                                    </p:set>
                                    <p:animEffect transition="in" filter="checkerboard(across)">
                                      <p:cBhvr>
                                        <p:cTn id="33" dur="500"/>
                                        <p:tgtEl>
                                          <p:spTgt spid="49161"/>
                                        </p:tgtEl>
                                      </p:cBhvr>
                                    </p:animEffect>
                                  </p:childTnLst>
                                </p:cTn>
                              </p:par>
                            </p:childTnLst>
                          </p:cTn>
                        </p:par>
                        <p:par>
                          <p:cTn id="34" fill="hold" nodeType="afterGroup">
                            <p:stCondLst>
                              <p:cond delay="2000"/>
                            </p:stCondLst>
                            <p:childTnLst>
                              <p:par>
                                <p:cTn id="35" presetID="5" presetClass="entr" presetSubtype="10" fill="hold" grpId="0" nodeType="afterEffect">
                                  <p:stCondLst>
                                    <p:cond delay="0"/>
                                  </p:stCondLst>
                                  <p:childTnLst>
                                    <p:set>
                                      <p:cBhvr>
                                        <p:cTn id="36" dur="1" fill="hold">
                                          <p:stCondLst>
                                            <p:cond delay="0"/>
                                          </p:stCondLst>
                                        </p:cTn>
                                        <p:tgtEl>
                                          <p:spTgt spid="49162"/>
                                        </p:tgtEl>
                                        <p:attrNameLst>
                                          <p:attrName>style.visibility</p:attrName>
                                        </p:attrNameLst>
                                      </p:cBhvr>
                                      <p:to>
                                        <p:strVal val="visible"/>
                                      </p:to>
                                    </p:set>
                                    <p:animEffect transition="in" filter="checkerboard(across)">
                                      <p:cBhvr>
                                        <p:cTn id="37" dur="500"/>
                                        <p:tgtEl>
                                          <p:spTgt spid="49162"/>
                                        </p:tgtEl>
                                      </p:cBhvr>
                                    </p:animEffect>
                                  </p:childTnLst>
                                </p:cTn>
                              </p:par>
                            </p:childTnLst>
                          </p:cTn>
                        </p:par>
                        <p:par>
                          <p:cTn id="38" fill="hold" nodeType="afterGroup">
                            <p:stCondLst>
                              <p:cond delay="2500"/>
                            </p:stCondLst>
                            <p:childTnLst>
                              <p:par>
                                <p:cTn id="39" presetID="5" presetClass="entr" presetSubtype="10" fill="hold" grpId="0" nodeType="afterEffect">
                                  <p:stCondLst>
                                    <p:cond delay="0"/>
                                  </p:stCondLst>
                                  <p:childTnLst>
                                    <p:set>
                                      <p:cBhvr>
                                        <p:cTn id="40" dur="1" fill="hold">
                                          <p:stCondLst>
                                            <p:cond delay="0"/>
                                          </p:stCondLst>
                                        </p:cTn>
                                        <p:tgtEl>
                                          <p:spTgt spid="49165"/>
                                        </p:tgtEl>
                                        <p:attrNameLst>
                                          <p:attrName>style.visibility</p:attrName>
                                        </p:attrNameLst>
                                      </p:cBhvr>
                                      <p:to>
                                        <p:strVal val="visible"/>
                                      </p:to>
                                    </p:set>
                                    <p:animEffect transition="in" filter="checkerboard(across)">
                                      <p:cBhvr>
                                        <p:cTn id="41" dur="500"/>
                                        <p:tgtEl>
                                          <p:spTgt spid="49165"/>
                                        </p:tgtEl>
                                      </p:cBhvr>
                                    </p:animEffect>
                                  </p:childTnLst>
                                </p:cTn>
                              </p:par>
                            </p:childTnLst>
                          </p:cTn>
                        </p:par>
                        <p:par>
                          <p:cTn id="42" fill="hold" nodeType="afterGroup">
                            <p:stCondLst>
                              <p:cond delay="3000"/>
                            </p:stCondLst>
                            <p:childTnLst>
                              <p:par>
                                <p:cTn id="43" presetID="5" presetClass="entr" presetSubtype="10" fill="hold" nodeType="afterEffect">
                                  <p:stCondLst>
                                    <p:cond delay="0"/>
                                  </p:stCondLst>
                                  <p:childTnLst>
                                    <p:set>
                                      <p:cBhvr>
                                        <p:cTn id="44" dur="1" fill="hold">
                                          <p:stCondLst>
                                            <p:cond delay="0"/>
                                          </p:stCondLst>
                                        </p:cTn>
                                        <p:tgtEl>
                                          <p:spTgt spid="49154">
                                            <p:txEl>
                                              <p:charRg st="24" end="96"/>
                                            </p:txEl>
                                          </p:spTgt>
                                        </p:tgtEl>
                                        <p:attrNameLst>
                                          <p:attrName>style.visibility</p:attrName>
                                        </p:attrNameLst>
                                      </p:cBhvr>
                                      <p:to>
                                        <p:strVal val="visible"/>
                                      </p:to>
                                    </p:set>
                                    <p:animEffect transition="in" filter="checkerboard(across)">
                                      <p:cBhvr>
                                        <p:cTn id="45" dur="500"/>
                                        <p:tgtEl>
                                          <p:spTgt spid="49154">
                                            <p:txEl>
                                              <p:charRg st="24" end="9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9163"/>
                                        </p:tgtEl>
                                        <p:attrNameLst>
                                          <p:attrName>style.visibility</p:attrName>
                                        </p:attrNameLst>
                                      </p:cBhvr>
                                      <p:to>
                                        <p:strVal val="visible"/>
                                      </p:to>
                                    </p:set>
                                    <p:animEffect transition="in" filter="checkerboard(across)">
                                      <p:cBhvr>
                                        <p:cTn id="50" dur="500"/>
                                        <p:tgtEl>
                                          <p:spTgt spid="49163"/>
                                        </p:tgtEl>
                                      </p:cBhvr>
                                    </p:animEffect>
                                  </p:childTnLst>
                                </p:cTn>
                              </p:par>
                            </p:childTnLst>
                          </p:cTn>
                        </p:par>
                        <p:par>
                          <p:cTn id="51" fill="hold" nodeType="afterGroup">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49164"/>
                                        </p:tgtEl>
                                        <p:attrNameLst>
                                          <p:attrName>style.visibility</p:attrName>
                                        </p:attrNameLst>
                                      </p:cBhvr>
                                      <p:to>
                                        <p:strVal val="visible"/>
                                      </p:to>
                                    </p:set>
                                    <p:animEffect transition="in" filter="checkerboard(across)">
                                      <p:cBhvr>
                                        <p:cTn id="54" dur="500"/>
                                        <p:tgtEl>
                                          <p:spTgt spid="49164"/>
                                        </p:tgtEl>
                                      </p:cBhvr>
                                    </p:animEffect>
                                  </p:childTnLst>
                                </p:cTn>
                              </p:par>
                            </p:childTnLst>
                          </p:cTn>
                        </p:par>
                        <p:par>
                          <p:cTn id="55" fill="hold" nodeType="afterGroup">
                            <p:stCondLst>
                              <p:cond delay="1000"/>
                            </p:stCondLst>
                            <p:childTnLst>
                              <p:par>
                                <p:cTn id="56" presetID="5" presetClass="entr" presetSubtype="10" fill="hold" nodeType="afterEffect">
                                  <p:stCondLst>
                                    <p:cond delay="0"/>
                                  </p:stCondLst>
                                  <p:childTnLst>
                                    <p:set>
                                      <p:cBhvr>
                                        <p:cTn id="57" dur="1" fill="hold">
                                          <p:stCondLst>
                                            <p:cond delay="0"/>
                                          </p:stCondLst>
                                        </p:cTn>
                                        <p:tgtEl>
                                          <p:spTgt spid="49154">
                                            <p:txEl>
                                              <p:charRg st="96" end="129"/>
                                            </p:txEl>
                                          </p:spTgt>
                                        </p:tgtEl>
                                        <p:attrNameLst>
                                          <p:attrName>style.visibility</p:attrName>
                                        </p:attrNameLst>
                                      </p:cBhvr>
                                      <p:to>
                                        <p:strVal val="visible"/>
                                      </p:to>
                                    </p:set>
                                    <p:animEffect transition="in" filter="checkerboard(across)">
                                      <p:cBhvr>
                                        <p:cTn id="58" dur="500"/>
                                        <p:tgtEl>
                                          <p:spTgt spid="49154">
                                            <p:txEl>
                                              <p:charRg st="96"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p:bldP spid="49159" grpId="0"/>
      <p:bldP spid="49160" grpId="0"/>
      <p:bldP spid="49161" grpId="0" animBg="1"/>
      <p:bldP spid="49162" grpId="0"/>
      <p:bldP spid="49163" grpId="0" animBg="1"/>
      <p:bldP spid="49164" grpId="0"/>
      <p:bldP spid="4916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92FB43-AFF7-4065-A2F7-AD3F6E56D270}"/>
              </a:ext>
            </a:extLst>
          </p:cNvPr>
          <p:cNvSpPr>
            <a:spLocks noGrp="1"/>
          </p:cNvSpPr>
          <p:nvPr>
            <p:ph type="title"/>
          </p:nvPr>
        </p:nvSpPr>
        <p:spPr/>
        <p:txBody>
          <a:bodyPr/>
          <a:lstStyle/>
          <a:p>
            <a:r>
              <a:rPr lang="it-IT" dirty="0"/>
              <a:t>Nello schema usato finora: W/P e L</a:t>
            </a:r>
          </a:p>
        </p:txBody>
      </p:sp>
      <p:sp>
        <p:nvSpPr>
          <p:cNvPr id="4" name="Line 3">
            <a:extLst>
              <a:ext uri="{FF2B5EF4-FFF2-40B4-BE49-F238E27FC236}">
                <a16:creationId xmlns:a16="http://schemas.microsoft.com/office/drawing/2014/main" id="{8FAEA793-D9EC-4D28-8E30-949F7EED18E1}"/>
              </a:ext>
            </a:extLst>
          </p:cNvPr>
          <p:cNvSpPr>
            <a:spLocks noChangeShapeType="1"/>
          </p:cNvSpPr>
          <p:nvPr/>
        </p:nvSpPr>
        <p:spPr bwMode="auto">
          <a:xfrm flipV="1">
            <a:off x="2495550" y="2492376"/>
            <a:ext cx="0" cy="3744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 name="Line 4">
            <a:extLst>
              <a:ext uri="{FF2B5EF4-FFF2-40B4-BE49-F238E27FC236}">
                <a16:creationId xmlns:a16="http://schemas.microsoft.com/office/drawing/2014/main" id="{47501E58-1519-4A4F-8247-63DCBBD037D9}"/>
              </a:ext>
            </a:extLst>
          </p:cNvPr>
          <p:cNvSpPr>
            <a:spLocks noChangeShapeType="1"/>
          </p:cNvSpPr>
          <p:nvPr/>
        </p:nvSpPr>
        <p:spPr bwMode="auto">
          <a:xfrm>
            <a:off x="2495551" y="6237288"/>
            <a:ext cx="7129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 name="Freeform 5">
            <a:extLst>
              <a:ext uri="{FF2B5EF4-FFF2-40B4-BE49-F238E27FC236}">
                <a16:creationId xmlns:a16="http://schemas.microsoft.com/office/drawing/2014/main" id="{3F56F04E-BD7C-4801-8D02-0D60DC645B4B}"/>
              </a:ext>
            </a:extLst>
          </p:cNvPr>
          <p:cNvSpPr>
            <a:spLocks/>
          </p:cNvSpPr>
          <p:nvPr/>
        </p:nvSpPr>
        <p:spPr bwMode="auto">
          <a:xfrm rot="18575419">
            <a:off x="2888481" y="2816824"/>
            <a:ext cx="5307237" cy="1636620"/>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7" name="Text Box 6">
            <a:extLst>
              <a:ext uri="{FF2B5EF4-FFF2-40B4-BE49-F238E27FC236}">
                <a16:creationId xmlns:a16="http://schemas.microsoft.com/office/drawing/2014/main" id="{53A10337-1881-41C5-BD71-62E19FFD4E8B}"/>
              </a:ext>
            </a:extLst>
          </p:cNvPr>
          <p:cNvSpPr txBox="1">
            <a:spLocks noChangeArrowheads="1"/>
          </p:cNvSpPr>
          <p:nvPr/>
        </p:nvSpPr>
        <p:spPr bwMode="auto">
          <a:xfrm>
            <a:off x="7863841" y="1989137"/>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WS</a:t>
            </a:r>
          </a:p>
        </p:txBody>
      </p:sp>
      <p:sp>
        <p:nvSpPr>
          <p:cNvPr id="8" name="Text Box 8">
            <a:extLst>
              <a:ext uri="{FF2B5EF4-FFF2-40B4-BE49-F238E27FC236}">
                <a16:creationId xmlns:a16="http://schemas.microsoft.com/office/drawing/2014/main" id="{DC99F6B7-4F2F-44FD-8BBB-87BB1BB7CA2B}"/>
              </a:ext>
            </a:extLst>
          </p:cNvPr>
          <p:cNvSpPr txBox="1">
            <a:spLocks noChangeArrowheads="1"/>
          </p:cNvSpPr>
          <p:nvPr/>
        </p:nvSpPr>
        <p:spPr bwMode="auto">
          <a:xfrm>
            <a:off x="1524000" y="2349500"/>
            <a:ext cx="86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W/P</a:t>
            </a:r>
          </a:p>
        </p:txBody>
      </p:sp>
      <p:sp>
        <p:nvSpPr>
          <p:cNvPr id="9" name="Line 9">
            <a:extLst>
              <a:ext uri="{FF2B5EF4-FFF2-40B4-BE49-F238E27FC236}">
                <a16:creationId xmlns:a16="http://schemas.microsoft.com/office/drawing/2014/main" id="{82360725-DF30-4B60-90AE-0CBFD9E6D1A7}"/>
              </a:ext>
            </a:extLst>
          </p:cNvPr>
          <p:cNvSpPr>
            <a:spLocks noChangeShapeType="1"/>
          </p:cNvSpPr>
          <p:nvPr/>
        </p:nvSpPr>
        <p:spPr bwMode="auto">
          <a:xfrm>
            <a:off x="2566988" y="4868863"/>
            <a:ext cx="66976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Text Box 10">
            <a:extLst>
              <a:ext uri="{FF2B5EF4-FFF2-40B4-BE49-F238E27FC236}">
                <a16:creationId xmlns:a16="http://schemas.microsoft.com/office/drawing/2014/main" id="{B531309F-D509-4092-B283-0077A3D97A93}"/>
              </a:ext>
            </a:extLst>
          </p:cNvPr>
          <p:cNvSpPr txBox="1">
            <a:spLocks noChangeArrowheads="1"/>
          </p:cNvSpPr>
          <p:nvPr/>
        </p:nvSpPr>
        <p:spPr bwMode="auto">
          <a:xfrm>
            <a:off x="9409114" y="4581525"/>
            <a:ext cx="719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PS</a:t>
            </a:r>
          </a:p>
        </p:txBody>
      </p:sp>
      <p:sp>
        <p:nvSpPr>
          <p:cNvPr id="11" name="Line 11">
            <a:extLst>
              <a:ext uri="{FF2B5EF4-FFF2-40B4-BE49-F238E27FC236}">
                <a16:creationId xmlns:a16="http://schemas.microsoft.com/office/drawing/2014/main" id="{AAA4F7C8-1E68-438A-BFB0-5BF7CE2DF019}"/>
              </a:ext>
            </a:extLst>
          </p:cNvPr>
          <p:cNvSpPr>
            <a:spLocks noChangeShapeType="1"/>
          </p:cNvSpPr>
          <p:nvPr/>
        </p:nvSpPr>
        <p:spPr bwMode="auto">
          <a:xfrm>
            <a:off x="5268595" y="4807189"/>
            <a:ext cx="0" cy="14398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Text Box 12">
            <a:extLst>
              <a:ext uri="{FF2B5EF4-FFF2-40B4-BE49-F238E27FC236}">
                <a16:creationId xmlns:a16="http://schemas.microsoft.com/office/drawing/2014/main" id="{E974B91A-94A9-4F78-9F76-5EBBF8726E7C}"/>
              </a:ext>
            </a:extLst>
          </p:cNvPr>
          <p:cNvSpPr txBox="1">
            <a:spLocks noChangeArrowheads="1"/>
          </p:cNvSpPr>
          <p:nvPr/>
        </p:nvSpPr>
        <p:spPr bwMode="auto">
          <a:xfrm>
            <a:off x="4792666" y="6308725"/>
            <a:ext cx="951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L(u</a:t>
            </a:r>
            <a:r>
              <a:rPr lang="it-IT" altLang="it-IT" baseline="-25000" dirty="0">
                <a:latin typeface="Times New Roman" panose="02020603050405020304" pitchFamily="18" charset="0"/>
              </a:rPr>
              <a:t>n</a:t>
            </a:r>
            <a:r>
              <a:rPr lang="it-IT" altLang="it-IT" dirty="0">
                <a:latin typeface="Times New Roman" panose="02020603050405020304" pitchFamily="18" charset="0"/>
              </a:rPr>
              <a:t>)</a:t>
            </a:r>
          </a:p>
        </p:txBody>
      </p:sp>
      <p:sp>
        <p:nvSpPr>
          <p:cNvPr id="13" name="Text Box 13">
            <a:extLst>
              <a:ext uri="{FF2B5EF4-FFF2-40B4-BE49-F238E27FC236}">
                <a16:creationId xmlns:a16="http://schemas.microsoft.com/office/drawing/2014/main" id="{2E8EBB01-BADC-4B04-831A-8F14E54E9D97}"/>
              </a:ext>
            </a:extLst>
          </p:cNvPr>
          <p:cNvSpPr txBox="1">
            <a:spLocks noChangeArrowheads="1"/>
          </p:cNvSpPr>
          <p:nvPr/>
        </p:nvSpPr>
        <p:spPr bwMode="auto">
          <a:xfrm>
            <a:off x="3863975" y="4149725"/>
            <a:ext cx="71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E</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CB50EE4F-3DA1-415F-BB12-7823ED74DC46}"/>
                  </a:ext>
                </a:extLst>
              </p:cNvPr>
              <p:cNvSpPr txBox="1"/>
              <p:nvPr/>
            </p:nvSpPr>
            <p:spPr>
              <a:xfrm>
                <a:off x="1751922" y="4565212"/>
                <a:ext cx="600934"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den>
                      </m:f>
                    </m:oMath>
                  </m:oMathPara>
                </a14:m>
                <a:endParaRPr lang="it-IT" dirty="0"/>
              </a:p>
            </p:txBody>
          </p:sp>
        </mc:Choice>
        <mc:Fallback xmlns="">
          <p:sp>
            <p:nvSpPr>
              <p:cNvPr id="14" name="CasellaDiTesto 13">
                <a:extLst>
                  <a:ext uri="{FF2B5EF4-FFF2-40B4-BE49-F238E27FC236}">
                    <a16:creationId xmlns:a16="http://schemas.microsoft.com/office/drawing/2014/main" id="{CB50EE4F-3DA1-415F-BB12-7823ED74DC46}"/>
                  </a:ext>
                </a:extLst>
              </p:cNvPr>
              <p:cNvSpPr txBox="1">
                <a:spLocks noRot="1" noChangeAspect="1" noMove="1" noResize="1" noEditPoints="1" noAdjustHandles="1" noChangeArrowheads="1" noChangeShapeType="1" noTextEdit="1"/>
              </p:cNvSpPr>
              <p:nvPr/>
            </p:nvSpPr>
            <p:spPr>
              <a:xfrm>
                <a:off x="1751922" y="4565212"/>
                <a:ext cx="600934" cy="563809"/>
              </a:xfrm>
              <a:prstGeom prst="rect">
                <a:avLst/>
              </a:prstGeom>
              <a:blipFill>
                <a:blip r:embed="rId2"/>
                <a:stretch>
                  <a:fillRect/>
                </a:stretch>
              </a:blipFill>
            </p:spPr>
            <p:txBody>
              <a:bodyPr/>
              <a:lstStyle/>
              <a:p>
                <a:r>
                  <a:rPr lang="it-IT">
                    <a:noFill/>
                  </a:rPr>
                  <a:t> </a:t>
                </a:r>
              </a:p>
            </p:txBody>
          </p:sp>
        </mc:Fallback>
      </mc:AlternateContent>
      <p:cxnSp>
        <p:nvCxnSpPr>
          <p:cNvPr id="16" name="Connettore diritto 15">
            <a:extLst>
              <a:ext uri="{FF2B5EF4-FFF2-40B4-BE49-F238E27FC236}">
                <a16:creationId xmlns:a16="http://schemas.microsoft.com/office/drawing/2014/main" id="{61550DBF-61F1-4056-B256-A98BE9B06536}"/>
              </a:ext>
            </a:extLst>
          </p:cNvPr>
          <p:cNvCxnSpPr/>
          <p:nvPr/>
        </p:nvCxnSpPr>
        <p:spPr>
          <a:xfrm>
            <a:off x="7075714" y="1690688"/>
            <a:ext cx="0" cy="45368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152580E1-1742-4CA3-9EF0-A9128DFEFA2E}"/>
              </a:ext>
            </a:extLst>
          </p:cNvPr>
          <p:cNvSpPr txBox="1"/>
          <p:nvPr/>
        </p:nvSpPr>
        <p:spPr>
          <a:xfrm>
            <a:off x="7069183" y="1641480"/>
            <a:ext cx="457200" cy="369332"/>
          </a:xfrm>
          <a:prstGeom prst="rect">
            <a:avLst/>
          </a:prstGeom>
          <a:noFill/>
        </p:spPr>
        <p:txBody>
          <a:bodyPr wrap="square" rtlCol="0">
            <a:spAutoFit/>
          </a:bodyPr>
          <a:lstStyle/>
          <a:p>
            <a:r>
              <a:rPr lang="it-IT" dirty="0"/>
              <a:t>L</a:t>
            </a:r>
            <a:r>
              <a:rPr lang="it-IT" baseline="30000" dirty="0"/>
              <a:t>S</a:t>
            </a:r>
          </a:p>
        </p:txBody>
      </p:sp>
      <p:sp>
        <p:nvSpPr>
          <p:cNvPr id="18" name="Text Box 12">
            <a:extLst>
              <a:ext uri="{FF2B5EF4-FFF2-40B4-BE49-F238E27FC236}">
                <a16:creationId xmlns:a16="http://schemas.microsoft.com/office/drawing/2014/main" id="{2AB76315-7E49-47E5-9F91-F37BC862F17E}"/>
              </a:ext>
            </a:extLst>
          </p:cNvPr>
          <p:cNvSpPr txBox="1">
            <a:spLocks noChangeArrowheads="1"/>
          </p:cNvSpPr>
          <p:nvPr/>
        </p:nvSpPr>
        <p:spPr bwMode="auto">
          <a:xfrm>
            <a:off x="6791283" y="6227526"/>
            <a:ext cx="951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L(u</a:t>
            </a:r>
            <a:r>
              <a:rPr lang="it-IT" altLang="it-IT" baseline="-25000" dirty="0">
                <a:latin typeface="Times New Roman" panose="02020603050405020304" pitchFamily="18" charset="0"/>
              </a:rPr>
              <a:t>n</a:t>
            </a:r>
            <a:r>
              <a:rPr lang="it-IT" altLang="it-IT" dirty="0">
                <a:latin typeface="Times New Roman" panose="02020603050405020304" pitchFamily="18" charset="0"/>
              </a:rPr>
              <a:t>=0)</a:t>
            </a:r>
          </a:p>
        </p:txBody>
      </p:sp>
    </p:spTree>
    <p:extLst>
      <p:ext uri="{BB962C8B-B14F-4D97-AF65-F5344CB8AC3E}">
        <p14:creationId xmlns:p14="http://schemas.microsoft.com/office/powerpoint/2010/main" val="2304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par>
                          <p:cTn id="26" fill="hold">
                            <p:stCondLst>
                              <p:cond delay="2000"/>
                            </p:stCondLst>
                            <p:childTnLst>
                              <p:par>
                                <p:cTn id="27" presetID="5"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par>
                          <p:cTn id="30" fill="hold">
                            <p:stCondLst>
                              <p:cond delay="2500"/>
                            </p:stCondLst>
                            <p:childTnLst>
                              <p:par>
                                <p:cTn id="31" presetID="5"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par>
                          <p:cTn id="39" fill="hold">
                            <p:stCondLst>
                              <p:cond delay="500"/>
                            </p:stCondLst>
                            <p:childTnLst>
                              <p:par>
                                <p:cTn id="40" presetID="5"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par>
                          <p:cTn id="43" fill="hold">
                            <p:stCondLst>
                              <p:cond delay="1000"/>
                            </p:stCondLst>
                            <p:childTnLst>
                              <p:par>
                                <p:cTn id="44" presetID="5" presetClass="entr" presetSubtype="1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1" grpId="0" animBg="1"/>
      <p:bldP spid="12" grpId="0"/>
      <p:bldP spid="13"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it-IT" altLang="it-IT" sz="4000" b="1"/>
              <a:t>L’equilibrio del mercato del lavoro</a:t>
            </a:r>
          </a:p>
        </p:txBody>
      </p:sp>
      <p:sp>
        <p:nvSpPr>
          <p:cNvPr id="81923" name="Text Box 3"/>
          <p:cNvSpPr txBox="1">
            <a:spLocks noChangeArrowheads="1"/>
          </p:cNvSpPr>
          <p:nvPr/>
        </p:nvSpPr>
        <p:spPr bwMode="auto">
          <a:xfrm>
            <a:off x="2063750" y="1700213"/>
            <a:ext cx="7958138" cy="35394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it-IT" sz="3200" dirty="0"/>
              <a:t>Il tasso di disoccupazione </a:t>
            </a:r>
            <a:r>
              <a:rPr lang="it-IT" sz="3200" b="1" dirty="0"/>
              <a:t>naturale</a:t>
            </a:r>
            <a:r>
              <a:rPr lang="it-IT" sz="3200" dirty="0"/>
              <a:t> è quel tasso di disoccupazione che rende compatibile il salario reale  perseguito dai lavoratori nella contrattazione salariale ed il salario reale perseguito dalle imprese attraverso la fissazione dei prezzi. Si tratta cioè di un equilibrio tra i poteri delle due parti. </a:t>
            </a:r>
          </a:p>
        </p:txBody>
      </p:sp>
      <p:sp>
        <p:nvSpPr>
          <p:cNvPr id="2" name="Segnaposto numero diapositiva 1"/>
          <p:cNvSpPr>
            <a:spLocks noGrp="1"/>
          </p:cNvSpPr>
          <p:nvPr>
            <p:ph type="sldNum" sz="quarter" idx="12"/>
          </p:nvPr>
        </p:nvSpPr>
        <p:spPr/>
        <p:txBody>
          <a:bodyPr/>
          <a:lstStyle/>
          <a:p>
            <a:fld id="{B2DA871D-30E6-46BF-8FF6-67035C6FC360}" type="slidenum">
              <a:rPr lang="it-IT" smtClean="0"/>
              <a:t>62</a:t>
            </a:fld>
            <a:endParaRPr lang="it-IT"/>
          </a:p>
        </p:txBody>
      </p:sp>
    </p:spTree>
    <p:extLst>
      <p:ext uri="{BB962C8B-B14F-4D97-AF65-F5344CB8AC3E}">
        <p14:creationId xmlns:p14="http://schemas.microsoft.com/office/powerpoint/2010/main" val="34322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dirty="0" err="1"/>
              <a:t>Ostacoli</a:t>
            </a:r>
            <a:r>
              <a:rPr lang="en-US" dirty="0"/>
              <a:t> </a:t>
            </a:r>
            <a:r>
              <a:rPr lang="en-US" dirty="0" err="1"/>
              <a:t>all’equilibrio</a:t>
            </a:r>
            <a:r>
              <a:rPr lang="en-US" dirty="0"/>
              <a:t> e </a:t>
            </a:r>
            <a:r>
              <a:rPr lang="en-US" dirty="0" err="1"/>
              <a:t>aspetti</a:t>
            </a:r>
            <a:r>
              <a:rPr lang="en-US" dirty="0"/>
              <a:t> </a:t>
            </a:r>
            <a:r>
              <a:rPr lang="en-US" dirty="0" err="1"/>
              <a:t>istituzionali</a:t>
            </a:r>
            <a:r>
              <a:rPr lang="en-US" dirty="0"/>
              <a:t> del </a:t>
            </a:r>
            <a:r>
              <a:rPr lang="en-US" dirty="0" err="1"/>
              <a:t>mercato</a:t>
            </a:r>
            <a:r>
              <a:rPr lang="en-US" dirty="0"/>
              <a:t> del </a:t>
            </a:r>
            <a:r>
              <a:rPr lang="en-US" dirty="0" err="1"/>
              <a:t>lavoro</a:t>
            </a:r>
            <a:endParaRPr lang="en-US" dirty="0"/>
          </a:p>
        </p:txBody>
      </p:sp>
      <p:sp>
        <p:nvSpPr>
          <p:cNvPr id="3" name="Content Placeholder 2"/>
          <p:cNvSpPr>
            <a:spLocks noGrp="1"/>
          </p:cNvSpPr>
          <p:nvPr>
            <p:ph idx="1"/>
          </p:nvPr>
        </p:nvSpPr>
        <p:spPr>
          <a:xfrm>
            <a:off x="799213" y="1857523"/>
            <a:ext cx="10515600" cy="4351338"/>
          </a:xfrm>
        </p:spPr>
        <p:txBody>
          <a:bodyPr>
            <a:normAutofit/>
          </a:bodyPr>
          <a:lstStyle/>
          <a:p>
            <a:r>
              <a:rPr lang="it-IT" dirty="0"/>
              <a:t>La regolamentazione del mercato del lavoro è il risultato di un processo politico di scelta collettiva ed è costituita da un </a:t>
            </a:r>
            <a:r>
              <a:rPr lang="it-IT" b="1" dirty="0"/>
              <a:t>sistema di leggi e da norme sociali</a:t>
            </a:r>
            <a:r>
              <a:rPr lang="it-IT" dirty="0"/>
              <a:t> che, da un lato impongono </a:t>
            </a:r>
            <a:r>
              <a:rPr lang="it-IT" b="1" dirty="0"/>
              <a:t>vincoli</a:t>
            </a:r>
            <a:r>
              <a:rPr lang="it-IT" dirty="0"/>
              <a:t> e dall’altro forniscono </a:t>
            </a:r>
            <a:r>
              <a:rPr lang="it-IT" b="1" dirty="0"/>
              <a:t>incentivi</a:t>
            </a:r>
            <a:r>
              <a:rPr lang="it-IT" dirty="0"/>
              <a:t> alle scelte individuali. Le principali sono:</a:t>
            </a:r>
          </a:p>
          <a:p>
            <a:r>
              <a:rPr lang="it-IT" dirty="0"/>
              <a:t>i regimi di protezione dell’impiego;         </a:t>
            </a:r>
            <a:r>
              <a:rPr lang="it-IT" dirty="0">
                <a:solidFill>
                  <a:srgbClr val="FF0000"/>
                </a:solidFill>
              </a:rPr>
              <a:t>protezione del posto di lavoro</a:t>
            </a:r>
          </a:p>
          <a:p>
            <a:r>
              <a:rPr lang="it-IT" dirty="0"/>
              <a:t>le politiche attive e passive del lavoro;       </a:t>
            </a:r>
            <a:r>
              <a:rPr lang="it-IT" dirty="0">
                <a:solidFill>
                  <a:srgbClr val="FF0000"/>
                </a:solidFill>
              </a:rPr>
              <a:t>protezione del reddito</a:t>
            </a:r>
          </a:p>
          <a:p>
            <a:r>
              <a:rPr lang="it-IT" dirty="0"/>
              <a:t>i salari minimi;       </a:t>
            </a:r>
            <a:r>
              <a:rPr lang="it-IT" dirty="0">
                <a:solidFill>
                  <a:srgbClr val="FF0000"/>
                </a:solidFill>
              </a:rPr>
              <a:t>protezione del reddito degli occupati</a:t>
            </a:r>
            <a:endParaRPr lang="it-IT" dirty="0"/>
          </a:p>
          <a:p>
            <a:pPr marL="225425" indent="-225425"/>
            <a:r>
              <a:rPr lang="it-IT" dirty="0"/>
              <a:t>le organizzazioni sindacali.     </a:t>
            </a:r>
            <a:r>
              <a:rPr lang="it-IT" dirty="0">
                <a:solidFill>
                  <a:srgbClr val="FF0000"/>
                </a:solidFill>
              </a:rPr>
              <a:t>   protezione delle condizioni di lavoro  						(e dei salari) degli occupati</a:t>
            </a:r>
            <a:endParaRPr lang="it-IT" dirty="0"/>
          </a:p>
          <a:p>
            <a:endParaRPr lang="en-US" dirty="0"/>
          </a:p>
        </p:txBody>
      </p:sp>
      <p:cxnSp>
        <p:nvCxnSpPr>
          <p:cNvPr id="5" name="Straight Arrow Connector 4"/>
          <p:cNvCxnSpPr/>
          <p:nvPr/>
        </p:nvCxnSpPr>
        <p:spPr>
          <a:xfrm flipV="1">
            <a:off x="6241312" y="3763926"/>
            <a:ext cx="44656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687879" y="4277833"/>
            <a:ext cx="44656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310270" y="4791740"/>
            <a:ext cx="44656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76036" y="5316280"/>
            <a:ext cx="44656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p:cNvSpPr>
            <a:spLocks noGrp="1"/>
          </p:cNvSpPr>
          <p:nvPr>
            <p:ph type="sldNum" sz="quarter" idx="12"/>
          </p:nvPr>
        </p:nvSpPr>
        <p:spPr/>
        <p:txBody>
          <a:bodyPr/>
          <a:lstStyle/>
          <a:p>
            <a:fld id="{B2DA871D-30E6-46BF-8FF6-67035C6FC360}" type="slidenum">
              <a:rPr lang="it-IT" smtClean="0"/>
              <a:t>7</a:t>
            </a:fld>
            <a:endParaRPr lang="it-IT"/>
          </a:p>
        </p:txBody>
      </p:sp>
    </p:spTree>
    <p:extLst>
      <p:ext uri="{BB962C8B-B14F-4D97-AF65-F5344CB8AC3E}">
        <p14:creationId xmlns:p14="http://schemas.microsoft.com/office/powerpoint/2010/main" val="148498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Regolamentazione del mercato del lavoro: occupazione, disoccupazione e salari</a:t>
            </a:r>
            <a:endParaRPr lang="en-US" dirty="0"/>
          </a:p>
        </p:txBody>
      </p:sp>
      <p:sp>
        <p:nvSpPr>
          <p:cNvPr id="3" name="Content Placeholder 2"/>
          <p:cNvSpPr>
            <a:spLocks noGrp="1"/>
          </p:cNvSpPr>
          <p:nvPr>
            <p:ph idx="1"/>
          </p:nvPr>
        </p:nvSpPr>
        <p:spPr/>
        <p:txBody>
          <a:bodyPr>
            <a:normAutofit fontScale="92500" lnSpcReduction="20000"/>
          </a:bodyPr>
          <a:lstStyle/>
          <a:p>
            <a:r>
              <a:rPr lang="it-IT" dirty="0"/>
              <a:t>Abbiamo visto come, analizzare gli effetti della regolamentazione, comporti considerare anche combinazioni di interventi pubblici alternativi e la possibilità di confrontare gli esiti tra Paesi con schemi istituzionali diversi.</a:t>
            </a:r>
          </a:p>
          <a:p>
            <a:r>
              <a:rPr lang="it-IT" dirty="0"/>
              <a:t>Qui rileviamo solo che le istituzioni del mercato del lavoro sono utili per:</a:t>
            </a:r>
            <a:endParaRPr lang="en-US" dirty="0"/>
          </a:p>
          <a:p>
            <a:r>
              <a:rPr lang="it-IT" i="1" dirty="0"/>
              <a:t>a</a:t>
            </a:r>
            <a:r>
              <a:rPr lang="it-IT" dirty="0"/>
              <a:t>) rimediare, attraverso soluzioni di </a:t>
            </a:r>
            <a:r>
              <a:rPr lang="it-IT" i="1" dirty="0" err="1">
                <a:solidFill>
                  <a:srgbClr val="FF0000"/>
                </a:solidFill>
              </a:rPr>
              <a:t>second</a:t>
            </a:r>
            <a:r>
              <a:rPr lang="it-IT" i="1" dirty="0">
                <a:solidFill>
                  <a:srgbClr val="FF0000"/>
                </a:solidFill>
              </a:rPr>
              <a:t> best</a:t>
            </a:r>
            <a:r>
              <a:rPr lang="it-IT" dirty="0"/>
              <a:t>, a </a:t>
            </a:r>
            <a:r>
              <a:rPr lang="it-IT" u="sng" dirty="0"/>
              <a:t>fallimenti di mercato </a:t>
            </a:r>
            <a:r>
              <a:rPr lang="it-IT" dirty="0"/>
              <a:t>(= disoccupazione) che impediscono di ottenere l’esito efficiente che emerge in concorrenza perfetta, il </a:t>
            </a:r>
            <a:r>
              <a:rPr lang="it-IT" i="1" dirty="0"/>
              <a:t>first best</a:t>
            </a:r>
            <a:r>
              <a:rPr lang="it-IT" dirty="0"/>
              <a:t>; </a:t>
            </a:r>
          </a:p>
          <a:p>
            <a:r>
              <a:rPr lang="it-IT" i="1" dirty="0"/>
              <a:t>b</a:t>
            </a:r>
            <a:r>
              <a:rPr lang="it-IT" dirty="0"/>
              <a:t>) la </a:t>
            </a:r>
            <a:r>
              <a:rPr lang="it-IT" dirty="0">
                <a:solidFill>
                  <a:srgbClr val="FF0000"/>
                </a:solidFill>
              </a:rPr>
              <a:t>redistribuzione risorse scarse </a:t>
            </a:r>
            <a:r>
              <a:rPr lang="it-IT" dirty="0"/>
              <a:t>(l’obiettivo non è più l’efficienza, ma </a:t>
            </a:r>
            <a:r>
              <a:rPr lang="it-IT" u="sng" dirty="0"/>
              <a:t>l’equità</a:t>
            </a:r>
            <a:r>
              <a:rPr lang="it-IT" dirty="0"/>
              <a:t>); o </a:t>
            </a:r>
          </a:p>
          <a:p>
            <a:r>
              <a:rPr lang="it-IT" i="1" dirty="0"/>
              <a:t>c</a:t>
            </a:r>
            <a:r>
              <a:rPr lang="it-IT" dirty="0"/>
              <a:t>) limitare l’attività di</a:t>
            </a:r>
            <a:r>
              <a:rPr lang="it-IT" dirty="0">
                <a:solidFill>
                  <a:srgbClr val="FF0000"/>
                </a:solidFill>
              </a:rPr>
              <a:t> </a:t>
            </a:r>
            <a:r>
              <a:rPr lang="it-IT" i="1" dirty="0">
                <a:solidFill>
                  <a:srgbClr val="FF0000"/>
                </a:solidFill>
              </a:rPr>
              <a:t>lobbying</a:t>
            </a:r>
            <a:r>
              <a:rPr lang="it-IT" dirty="0"/>
              <a:t> da parte di gruppi di pressione interessati a indirizzare l’attività di redistribuzione dell’autorità di governo verso gruppi specifici.</a:t>
            </a:r>
            <a:endParaRPr lang="en-US" dirty="0"/>
          </a:p>
        </p:txBody>
      </p:sp>
      <p:sp>
        <p:nvSpPr>
          <p:cNvPr id="4" name="Segnaposto numero diapositiva 3"/>
          <p:cNvSpPr>
            <a:spLocks noGrp="1"/>
          </p:cNvSpPr>
          <p:nvPr>
            <p:ph type="sldNum" sz="quarter" idx="12"/>
          </p:nvPr>
        </p:nvSpPr>
        <p:spPr/>
        <p:txBody>
          <a:bodyPr/>
          <a:lstStyle/>
          <a:p>
            <a:fld id="{B2DA871D-30E6-46BF-8FF6-67035C6FC360}" type="slidenum">
              <a:rPr lang="it-IT" smtClean="0"/>
              <a:t>8</a:t>
            </a:fld>
            <a:endParaRPr lang="it-IT"/>
          </a:p>
        </p:txBody>
      </p:sp>
    </p:spTree>
    <p:extLst>
      <p:ext uri="{BB962C8B-B14F-4D97-AF65-F5344CB8AC3E}">
        <p14:creationId xmlns:p14="http://schemas.microsoft.com/office/powerpoint/2010/main" val="57490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title"/>
          </p:nvPr>
        </p:nvSpPr>
        <p:spPr>
          <a:xfrm>
            <a:off x="932253" y="349449"/>
            <a:ext cx="10515600" cy="1325563"/>
          </a:xfrm>
        </p:spPr>
        <p:txBody>
          <a:bodyPr>
            <a:normAutofit fontScale="90000"/>
          </a:bodyPr>
          <a:lstStyle/>
          <a:p>
            <a:r>
              <a:rPr lang="it-IT" altLang="it-IT" sz="3200" b="1" dirty="0"/>
              <a:t>Dalle premesse è chiaro che l’equilibrio nel mercato del lavoro non concorrenziale si basa su un modello diverso che viene denominato in generale MODELLO WS-PS (curva dei salari e dei prezzi)</a:t>
            </a:r>
            <a:endParaRPr lang="it-IT" altLang="it-IT" sz="3200" dirty="0"/>
          </a:p>
        </p:txBody>
      </p:sp>
      <p:sp>
        <p:nvSpPr>
          <p:cNvPr id="4" name="Rectangle 3"/>
          <p:cNvSpPr>
            <a:spLocks noGrp="1" noChangeArrowheads="1"/>
          </p:cNvSpPr>
          <p:nvPr>
            <p:ph idx="1"/>
          </p:nvPr>
        </p:nvSpPr>
        <p:spPr>
          <a:xfrm>
            <a:off x="993422" y="1840089"/>
            <a:ext cx="9979378" cy="4397199"/>
          </a:xfrm>
        </p:spPr>
        <p:txBody>
          <a:bodyPr>
            <a:normAutofit fontScale="92500"/>
          </a:bodyPr>
          <a:lstStyle/>
          <a:p>
            <a:r>
              <a:rPr lang="it-IT" altLang="it-IT" dirty="0"/>
              <a:t>In questo modello del mercato del lavoro aggregato il </a:t>
            </a:r>
            <a:r>
              <a:rPr lang="it-IT" altLang="it-IT" dirty="0">
                <a:solidFill>
                  <a:srgbClr val="FF0000"/>
                </a:solidFill>
              </a:rPr>
              <a:t>focus</a:t>
            </a:r>
            <a:r>
              <a:rPr lang="it-IT" altLang="it-IT" dirty="0"/>
              <a:t> non è più sull’occupazione, ma sulla </a:t>
            </a:r>
            <a:r>
              <a:rPr lang="it-IT" altLang="it-IT" dirty="0">
                <a:solidFill>
                  <a:srgbClr val="FF0000"/>
                </a:solidFill>
              </a:rPr>
              <a:t>disoccupazione</a:t>
            </a:r>
            <a:r>
              <a:rPr lang="it-IT" altLang="it-IT" dirty="0"/>
              <a:t> e sulle sue determinanti</a:t>
            </a:r>
          </a:p>
          <a:p>
            <a:r>
              <a:rPr lang="it-IT" altLang="it-IT" dirty="0"/>
              <a:t>Nel modello WS-PS :</a:t>
            </a:r>
          </a:p>
          <a:p>
            <a:pPr lvl="1"/>
            <a:r>
              <a:rPr lang="it-IT" altLang="it-IT" dirty="0"/>
              <a:t>le imprese fissano i prezzi dei beni prodotti</a:t>
            </a:r>
            <a:r>
              <a:rPr lang="it-IT" altLang="it-IT" u="sng" dirty="0"/>
              <a:t> (le imprese sono diverse tra loro)</a:t>
            </a:r>
            <a:endParaRPr lang="it-IT" altLang="it-IT" dirty="0"/>
          </a:p>
          <a:p>
            <a:pPr lvl="1"/>
            <a:r>
              <a:rPr lang="it-IT" altLang="it-IT" dirty="0"/>
              <a:t>Mentre lavoratori e imprese contrattano i salari (</a:t>
            </a:r>
            <a:r>
              <a:rPr lang="it-IT" altLang="it-IT" u="sng" dirty="0"/>
              <a:t>non è più il mercato a farlo</a:t>
            </a:r>
            <a:r>
              <a:rPr lang="it-IT" altLang="it-IT" dirty="0"/>
              <a:t>)</a:t>
            </a:r>
          </a:p>
          <a:p>
            <a:r>
              <a:rPr lang="it-IT" altLang="it-IT" dirty="0"/>
              <a:t>Esso accoglie la sintesi delle imperfezioni presenti nel mercato del lavoro e giustifica l’esistenza di un equilibrio caratterizzato da un livello persistente di disoccupazione</a:t>
            </a:r>
          </a:p>
          <a:p>
            <a:r>
              <a:rPr lang="it-IT" altLang="it-IT" dirty="0"/>
              <a:t>Anticipiamo che la riduzione di tale livello è possibile </a:t>
            </a:r>
            <a:r>
              <a:rPr lang="it-IT" altLang="it-IT" dirty="0">
                <a:solidFill>
                  <a:srgbClr val="FF0000"/>
                </a:solidFill>
              </a:rPr>
              <a:t>solo con interventi strutturali</a:t>
            </a:r>
          </a:p>
        </p:txBody>
      </p:sp>
      <p:sp>
        <p:nvSpPr>
          <p:cNvPr id="2" name="Segnaposto numero diapositiva 1"/>
          <p:cNvSpPr>
            <a:spLocks noGrp="1"/>
          </p:cNvSpPr>
          <p:nvPr>
            <p:ph type="sldNum" sz="quarter" idx="12"/>
          </p:nvPr>
        </p:nvSpPr>
        <p:spPr/>
        <p:txBody>
          <a:bodyPr/>
          <a:lstStyle/>
          <a:p>
            <a:fld id="{B2DA871D-30E6-46BF-8FF6-67035C6FC360}" type="slidenum">
              <a:rPr lang="it-IT" smtClean="0"/>
              <a:t>9</a:t>
            </a:fld>
            <a:endParaRPr lang="it-IT"/>
          </a:p>
        </p:txBody>
      </p:sp>
    </p:spTree>
    <p:extLst>
      <p:ext uri="{BB962C8B-B14F-4D97-AF65-F5344CB8AC3E}">
        <p14:creationId xmlns:p14="http://schemas.microsoft.com/office/powerpoint/2010/main" val="16019657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5865</Words>
  <Application>Microsoft Office PowerPoint</Application>
  <PresentationFormat>Widescreen</PresentationFormat>
  <Paragraphs>539</Paragraphs>
  <Slides>62</Slides>
  <Notes>3</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62</vt:i4>
      </vt:variant>
    </vt:vector>
  </HeadingPairs>
  <TitlesOfParts>
    <vt:vector size="74" baseType="lpstr">
      <vt:lpstr>Arial</vt:lpstr>
      <vt:lpstr>Bernini</vt:lpstr>
      <vt:lpstr>Calibri</vt:lpstr>
      <vt:lpstr>Calibri Light</vt:lpstr>
      <vt:lpstr>Cambria Math</vt:lpstr>
      <vt:lpstr>Franklin Gothic Medium</vt:lpstr>
      <vt:lpstr>Garamond</vt:lpstr>
      <vt:lpstr>Symbol</vt:lpstr>
      <vt:lpstr>Times New Roman</vt:lpstr>
      <vt:lpstr>Times-Roman</vt:lpstr>
      <vt:lpstr>Wingdings</vt:lpstr>
      <vt:lpstr>Tema di Office</vt:lpstr>
      <vt:lpstr>La concorrenza imperfetta</vt:lpstr>
      <vt:lpstr>Premessa</vt:lpstr>
      <vt:lpstr>Abbandono di alcune assunzioni del modello fin qui usato</vt:lpstr>
      <vt:lpstr>I problemi dell’informazione (continua)</vt:lpstr>
      <vt:lpstr>Imperfezioni del mercato del lavoro e rimedi</vt:lpstr>
      <vt:lpstr>(*) Azzardo morale e selezione avversa</vt:lpstr>
      <vt:lpstr>2. Ostacoli all’equilibrio e aspetti istituzionali del mercato del lavoro</vt:lpstr>
      <vt:lpstr>Regolamentazione del mercato del lavoro: occupazione, disoccupazione e salari</vt:lpstr>
      <vt:lpstr>Dalle premesse è chiaro che l’equilibrio nel mercato del lavoro non concorrenziale si basa su un modello diverso che viene denominato in generale MODELLO WS-PS (curva dei salari e dei prezzi)</vt:lpstr>
      <vt:lpstr>Il mercato del lavoro in un contesto non concorrenziale (capp. 4 e 5 Pepi De Caleo capitoli 10, 11 e 12 del Borjas  solo cenni)</vt:lpstr>
      <vt:lpstr>Elementi generali della determinazione dei salari</vt:lpstr>
      <vt:lpstr>I tassi di disoccupazione nei paesi OCSE</vt:lpstr>
      <vt:lpstr>Se guardiamo ai dati OCSE, il salario elevato non determina i più elevati livelli di disoccupazione</vt:lpstr>
      <vt:lpstr>In effetti sono i contratti a fissare il salario, non è il solo mercato a farlo</vt:lpstr>
      <vt:lpstr>Le cause potenziali della disoccupazione involontaria</vt:lpstr>
      <vt:lpstr>Le cause della disoccupazione involontaria</vt:lpstr>
      <vt:lpstr>La disoccupazione frizionale (1/5)  La ricerca del lavoro</vt:lpstr>
      <vt:lpstr>La disoccupazione frizionale (2/5)  La ricerca del lavoro</vt:lpstr>
      <vt:lpstr>La disoccupazione frizionale (3/5)  La ricerca del lavoro</vt:lpstr>
      <vt:lpstr>La disoccupazione frizionale (4/5)  Politiche economiche </vt:lpstr>
      <vt:lpstr>La disoccupazione frizionale (5/5)  Politiche economiche: i sussidi di disoccupazione</vt:lpstr>
      <vt:lpstr>La disoccupazione strutturale</vt:lpstr>
      <vt:lpstr>Rigidità dei salari</vt:lpstr>
      <vt:lpstr>Rigidità e inefficienze del mercato del lavoro (1) </vt:lpstr>
      <vt:lpstr>Rigidità e inefficienze del mercato del lavoro (2) </vt:lpstr>
      <vt:lpstr>Le cause principali </vt:lpstr>
      <vt:lpstr>Le cause principali </vt:lpstr>
      <vt:lpstr>Sindacati e contrattazione collettiva</vt:lpstr>
      <vt:lpstr>Come misuriamo il potere contrattuale?</vt:lpstr>
      <vt:lpstr>Tassi di sindacalizzazione – Paesi OCSE</vt:lpstr>
      <vt:lpstr>Spiegazione tabella che segue</vt:lpstr>
      <vt:lpstr>Tassi di Iscrizione, copertura contrattuale ed eccesso di copertura (2013)</vt:lpstr>
      <vt:lpstr>L’incidenza delle ore di sciopero in Italia  (Fonte: https://osservatoriocpi.unicatt.it/ocpi-pubblicazioni-quanti-sono-gli-scioperi-in-italia )</vt:lpstr>
      <vt:lpstr>I modelli per comprendere il meccanismo di funzionamento del mercato del lavoro con sindacato</vt:lpstr>
      <vt:lpstr>La presenza di sindacato altera l’equilibrio nel mercato del lavoro, se il sindacato è percepito come «monopolista» (A)</vt:lpstr>
      <vt:lpstr>B) Il modello “Right to manage”</vt:lpstr>
      <vt:lpstr>EQUILIBRIO NEL MERCATO DEL LAVORO: COME CAMBIA CON IL MODELLO DEL «DIRITTO A GESTIRE»  </vt:lpstr>
      <vt:lpstr>Ricapitolando:</vt:lpstr>
      <vt:lpstr>Ricapitolando (continua):</vt:lpstr>
      <vt:lpstr>Presentazione standard di PowerPoint</vt:lpstr>
      <vt:lpstr>Presentazione standard di PowerPoint</vt:lpstr>
      <vt:lpstr>Applicazione alla Germania di un modello «right to manage»: il potere contrattuale del sindacato</vt:lpstr>
      <vt:lpstr>Più in generale possiamo immaginare che la contrattazione possa portare con sé non solo effetti negativi… se viene attuata in modo efficiente e si riducono le imperfezioni informative</vt:lpstr>
      <vt:lpstr>L’equilibrio nel mercato del lavoro</vt:lpstr>
      <vt:lpstr>Costruzione del modello WS-PS: La determinazione dei salari a livello aggregato</vt:lpstr>
      <vt:lpstr>Presentazione standard di PowerPoint</vt:lpstr>
      <vt:lpstr>Presentazione standard di PowerPoint</vt:lpstr>
      <vt:lpstr>Presentazione standard di PowerPoint</vt:lpstr>
      <vt:lpstr>Costruzione del modello WS-PS</vt:lpstr>
      <vt:lpstr>Costruzione del modello WS-PS</vt:lpstr>
      <vt:lpstr>Costruzione del modello WS-PS</vt:lpstr>
      <vt:lpstr>Costruzione del modello WS-PS</vt:lpstr>
      <vt:lpstr>Costruzione del modello WS-PS: il caso della PS</vt:lpstr>
      <vt:lpstr>Costruzione del modello WS-PS: La determinazione dei prezzi </vt:lpstr>
      <vt:lpstr>Costruzione del modello WS-PS</vt:lpstr>
      <vt:lpstr>Costruzione del modello WS-PS</vt:lpstr>
      <vt:lpstr>Costruzione del modello WS-PS</vt:lpstr>
      <vt:lpstr>Costruzione del modello WS-PS</vt:lpstr>
      <vt:lpstr>L’equilibrio del mercato del lavoro</vt:lpstr>
      <vt:lpstr>Presentazione standard di PowerPoint</vt:lpstr>
      <vt:lpstr>Nello schema usato finora: W/P e L</vt:lpstr>
      <vt:lpstr>L’equilibrio del mercato del lavoro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31</cp:revision>
  <dcterms:created xsi:type="dcterms:W3CDTF">2023-11-09T08:47:18Z</dcterms:created>
  <dcterms:modified xsi:type="dcterms:W3CDTF">2024-11-11T11:09:26Z</dcterms:modified>
</cp:coreProperties>
</file>