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61" r:id="rId7"/>
    <p:sldId id="275" r:id="rId8"/>
    <p:sldId id="262" r:id="rId9"/>
    <p:sldId id="263" r:id="rId10"/>
    <p:sldId id="264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71" r:id="rId22"/>
    <p:sldId id="272" r:id="rId23"/>
    <p:sldId id="273" r:id="rId24"/>
    <p:sldId id="27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C11EC-8470-478A-9425-D73AE8E93E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2C48387-694B-45EB-87BD-DD8ECE60C2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07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8746" y="696275"/>
            <a:ext cx="6269591" cy="546545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b="1" dirty="0" err="1"/>
              <a:t>Otras</a:t>
            </a:r>
            <a:r>
              <a:rPr lang="it-IT" b="1" dirty="0"/>
              <a:t> </a:t>
            </a:r>
            <a:r>
              <a:rPr lang="it-IT" b="1" dirty="0" err="1"/>
              <a:t>unidades</a:t>
            </a:r>
            <a:r>
              <a:rPr lang="it-IT" b="1" dirty="0"/>
              <a:t> </a:t>
            </a:r>
            <a:r>
              <a:rPr lang="it-IT" b="1" dirty="0" err="1"/>
              <a:t>intensificadoras</a:t>
            </a:r>
            <a:r>
              <a:rPr lang="it-IT" b="1" dirty="0"/>
              <a:t> </a:t>
            </a:r>
          </a:p>
          <a:p>
            <a:pPr>
              <a:buFontTx/>
              <a:buChar char="-"/>
            </a:pPr>
            <a:r>
              <a:rPr lang="it-IT" i="1" dirty="0"/>
              <a:t>Tengo un disgusto </a:t>
            </a:r>
            <a:r>
              <a:rPr lang="it-IT" b="1" i="1" dirty="0" err="1"/>
              <a:t>que</a:t>
            </a:r>
            <a:r>
              <a:rPr lang="it-IT" b="1" i="1" dirty="0"/>
              <a:t> te </a:t>
            </a:r>
            <a:r>
              <a:rPr lang="it-IT" b="1" i="1" dirty="0" err="1"/>
              <a:t>cagas</a:t>
            </a:r>
            <a:endParaRPr lang="it-IT" b="1" i="1" dirty="0"/>
          </a:p>
          <a:p>
            <a:pPr>
              <a:buFontTx/>
              <a:buChar char="-"/>
            </a:pPr>
            <a:r>
              <a:rPr lang="it-IT" i="1" dirty="0"/>
              <a:t>Es un </a:t>
            </a:r>
            <a:r>
              <a:rPr lang="it-IT" i="1" dirty="0" err="1"/>
              <a:t>tío</a:t>
            </a:r>
            <a:r>
              <a:rPr lang="it-IT" i="1" dirty="0"/>
              <a:t> </a:t>
            </a:r>
            <a:r>
              <a:rPr lang="it-IT" b="1" i="1" dirty="0"/>
              <a:t>de puta madre</a:t>
            </a:r>
          </a:p>
          <a:p>
            <a:pPr>
              <a:buFontTx/>
              <a:buChar char="-"/>
            </a:pPr>
            <a:r>
              <a:rPr lang="it-IT" i="1" dirty="0"/>
              <a:t>Es un curro </a:t>
            </a:r>
            <a:r>
              <a:rPr lang="it-IT" b="1" i="1" dirty="0"/>
              <a:t>la </a:t>
            </a:r>
            <a:r>
              <a:rPr lang="it-IT" b="1" i="1" dirty="0" err="1"/>
              <a:t>hostia</a:t>
            </a:r>
            <a:r>
              <a:rPr lang="it-IT" b="1" i="1" dirty="0"/>
              <a:t> de </a:t>
            </a:r>
            <a:r>
              <a:rPr lang="it-IT" i="1" dirty="0"/>
              <a:t>duro</a:t>
            </a:r>
          </a:p>
          <a:p>
            <a:pPr>
              <a:buFontTx/>
              <a:buChar char="-"/>
            </a:pPr>
            <a:r>
              <a:rPr lang="it-IT" i="1" dirty="0"/>
              <a:t>Es </a:t>
            </a:r>
            <a:r>
              <a:rPr lang="it-IT" b="1" i="1" dirty="0" err="1"/>
              <a:t>mazo</a:t>
            </a:r>
            <a:r>
              <a:rPr lang="it-IT" i="1" dirty="0"/>
              <a:t> de </a:t>
            </a:r>
            <a:r>
              <a:rPr lang="it-IT" i="1" dirty="0" err="1"/>
              <a:t>feo</a:t>
            </a:r>
            <a:r>
              <a:rPr lang="it-IT" i="1" dirty="0"/>
              <a:t> (Madrid)</a:t>
            </a:r>
          </a:p>
          <a:p>
            <a:pPr>
              <a:buFontTx/>
              <a:buChar char="-"/>
            </a:pPr>
            <a:r>
              <a:rPr lang="it-IT" i="1" dirty="0" err="1"/>
              <a:t>Examen</a:t>
            </a:r>
            <a:r>
              <a:rPr lang="it-IT" i="1" dirty="0"/>
              <a:t> </a:t>
            </a:r>
            <a:r>
              <a:rPr lang="it-IT" b="1" i="1" dirty="0"/>
              <a:t>de </a:t>
            </a:r>
            <a:r>
              <a:rPr lang="it-IT" b="1" i="1" dirty="0" err="1"/>
              <a:t>mierda</a:t>
            </a:r>
            <a:endParaRPr lang="it-IT" b="1" i="1" dirty="0"/>
          </a:p>
          <a:p>
            <a:pPr>
              <a:buFontTx/>
              <a:buChar char="-"/>
            </a:pPr>
            <a:r>
              <a:rPr lang="it-IT" i="1" dirty="0"/>
              <a:t>Tiene una casa </a:t>
            </a:r>
            <a:r>
              <a:rPr lang="it-IT" b="1" i="1" dirty="0" err="1"/>
              <a:t>que</a:t>
            </a:r>
            <a:r>
              <a:rPr lang="it-IT" b="1" i="1" dirty="0"/>
              <a:t> </a:t>
            </a:r>
            <a:r>
              <a:rPr lang="it-IT" b="1" i="1" dirty="0" err="1"/>
              <a:t>flipas</a:t>
            </a:r>
            <a:endParaRPr lang="it-IT" b="1" i="1" dirty="0"/>
          </a:p>
          <a:p>
            <a:pPr>
              <a:buFontTx/>
              <a:buChar char="-"/>
            </a:pPr>
            <a:r>
              <a:rPr lang="it-IT" i="1" dirty="0"/>
              <a:t>Me mola </a:t>
            </a:r>
            <a:r>
              <a:rPr lang="it-IT" b="1" i="1" dirty="0" err="1"/>
              <a:t>mogollón</a:t>
            </a:r>
            <a:endParaRPr lang="it-IT" b="1" i="1" dirty="0"/>
          </a:p>
          <a:p>
            <a:pPr>
              <a:buFontTx/>
              <a:buChar char="-"/>
            </a:pPr>
            <a:r>
              <a:rPr lang="it-IT" i="1" dirty="0"/>
              <a:t>Me mola </a:t>
            </a:r>
            <a:r>
              <a:rPr lang="it-IT" b="1" i="1" dirty="0" err="1"/>
              <a:t>mil</a:t>
            </a:r>
            <a:endParaRPr lang="it-IT" b="1" i="1" dirty="0"/>
          </a:p>
          <a:p>
            <a:pPr marL="0" indent="0">
              <a:buNone/>
            </a:pPr>
            <a:r>
              <a:rPr lang="it-IT" b="1" dirty="0"/>
              <a:t>Nota</a:t>
            </a:r>
            <a:r>
              <a:rPr lang="it-IT" dirty="0"/>
              <a:t>: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elementos</a:t>
            </a:r>
            <a:r>
              <a:rPr lang="it-IT" dirty="0"/>
              <a:t> </a:t>
            </a:r>
            <a:r>
              <a:rPr lang="it-IT" dirty="0" err="1"/>
              <a:t>tabúes</a:t>
            </a:r>
            <a:r>
              <a:rPr lang="it-IT" dirty="0"/>
              <a:t>, </a:t>
            </a:r>
            <a:r>
              <a:rPr lang="it-IT" dirty="0" err="1"/>
              <a:t>disfemísticos</a:t>
            </a:r>
            <a:r>
              <a:rPr lang="it-IT" dirty="0"/>
              <a:t>/</a:t>
            </a:r>
            <a:r>
              <a:rPr lang="it-IT" dirty="0" err="1"/>
              <a:t>malsonantes</a:t>
            </a:r>
            <a:r>
              <a:rPr lang="it-IT" dirty="0"/>
              <a:t> </a:t>
            </a:r>
            <a:r>
              <a:rPr lang="it-IT" dirty="0" err="1"/>
              <a:t>reflejan</a:t>
            </a:r>
            <a:r>
              <a:rPr lang="it-IT" dirty="0"/>
              <a:t>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deseo</a:t>
            </a:r>
            <a:r>
              <a:rPr lang="it-IT" dirty="0"/>
              <a:t> de </a:t>
            </a:r>
            <a:r>
              <a:rPr lang="it-IT" dirty="0" err="1"/>
              <a:t>transgresión</a:t>
            </a:r>
            <a:r>
              <a:rPr lang="it-IT" dirty="0"/>
              <a:t> y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alejamiento</a:t>
            </a:r>
            <a:r>
              <a:rPr lang="it-IT" dirty="0"/>
              <a:t> de </a:t>
            </a:r>
            <a:r>
              <a:rPr lang="it-IT" dirty="0" err="1"/>
              <a:t>las</a:t>
            </a:r>
            <a:r>
              <a:rPr lang="it-IT" dirty="0"/>
              <a:t> </a:t>
            </a:r>
            <a:r>
              <a:rPr lang="it-IT" dirty="0" err="1"/>
              <a:t>reglas</a:t>
            </a:r>
            <a:r>
              <a:rPr lang="it-IT" dirty="0"/>
              <a:t> de </a:t>
            </a:r>
            <a:r>
              <a:rPr lang="it-IT" dirty="0" err="1"/>
              <a:t>buen</a:t>
            </a:r>
            <a:r>
              <a:rPr lang="it-IT" dirty="0"/>
              <a:t> gusto</a:t>
            </a:r>
          </a:p>
        </p:txBody>
      </p:sp>
    </p:spTree>
    <p:extLst>
      <p:ext uri="{BB962C8B-B14F-4D97-AF65-F5344CB8AC3E}">
        <p14:creationId xmlns:p14="http://schemas.microsoft.com/office/powerpoint/2010/main" val="3654816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73279" y="1055104"/>
            <a:ext cx="6269591" cy="4747792"/>
          </a:xfrm>
        </p:spPr>
        <p:txBody>
          <a:bodyPr>
            <a:normAutofit/>
          </a:bodyPr>
          <a:lstStyle/>
          <a:p>
            <a:r>
              <a:rPr lang="it-IT" b="1" dirty="0"/>
              <a:t>C) </a:t>
            </a:r>
            <a:r>
              <a:rPr lang="it-IT" b="1" dirty="0" err="1"/>
              <a:t>Sintaxis</a:t>
            </a:r>
            <a:endParaRPr lang="it-IT" b="1" dirty="0"/>
          </a:p>
          <a:p>
            <a:pPr>
              <a:buFontTx/>
              <a:buChar char="-"/>
            </a:pPr>
            <a:r>
              <a:rPr lang="it-IT" b="1" dirty="0" err="1"/>
              <a:t>Dislocación</a:t>
            </a:r>
            <a:r>
              <a:rPr lang="it-IT" b="1" dirty="0"/>
              <a:t> a la </a:t>
            </a:r>
            <a:r>
              <a:rPr lang="it-IT" b="1" dirty="0" err="1"/>
              <a:t>izquierda</a:t>
            </a:r>
            <a:r>
              <a:rPr lang="it-IT" b="1" dirty="0"/>
              <a:t> 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i="1" dirty="0"/>
              <a:t>Las </a:t>
            </a:r>
            <a:r>
              <a:rPr lang="it-IT" i="1" dirty="0" err="1"/>
              <a:t>birras</a:t>
            </a:r>
            <a:r>
              <a:rPr lang="it-IT" i="1" dirty="0"/>
              <a:t>, </a:t>
            </a:r>
            <a:r>
              <a:rPr lang="it-IT" i="1" dirty="0" err="1"/>
              <a:t>las</a:t>
            </a:r>
            <a:r>
              <a:rPr lang="it-IT" i="1" dirty="0"/>
              <a:t> </a:t>
            </a:r>
            <a:r>
              <a:rPr lang="it-IT" i="1" dirty="0" err="1"/>
              <a:t>coges</a:t>
            </a:r>
            <a:r>
              <a:rPr lang="it-IT" i="1" dirty="0"/>
              <a:t> </a:t>
            </a:r>
            <a:r>
              <a:rPr lang="it-IT" i="1" dirty="0" err="1"/>
              <a:t>tú</a:t>
            </a:r>
            <a:endParaRPr lang="it-IT" i="1" dirty="0"/>
          </a:p>
          <a:p>
            <a:pPr marL="0" indent="0">
              <a:buNone/>
            </a:pPr>
            <a:r>
              <a:rPr lang="it-IT" i="1" dirty="0" err="1"/>
              <a:t>Esa</a:t>
            </a:r>
            <a:r>
              <a:rPr lang="it-IT" i="1" dirty="0"/>
              <a:t> </a:t>
            </a:r>
            <a:r>
              <a:rPr lang="it-IT" i="1" dirty="0" err="1"/>
              <a:t>tía</a:t>
            </a:r>
            <a:r>
              <a:rPr lang="it-IT" i="1" dirty="0"/>
              <a:t>, no la </a:t>
            </a:r>
            <a:r>
              <a:rPr lang="it-IT" i="1" dirty="0" err="1"/>
              <a:t>hemos</a:t>
            </a:r>
            <a:r>
              <a:rPr lang="it-IT" i="1" dirty="0"/>
              <a:t> visto en la </a:t>
            </a:r>
            <a:r>
              <a:rPr lang="it-IT" i="1" dirty="0" err="1"/>
              <a:t>vida</a:t>
            </a:r>
            <a:endParaRPr lang="it-IT" i="1" dirty="0"/>
          </a:p>
          <a:p>
            <a:pPr marL="0" indent="0">
              <a:buNone/>
            </a:pPr>
            <a:r>
              <a:rPr lang="it-IT" i="1" dirty="0"/>
              <a:t>Lo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i="1" dirty="0" err="1"/>
              <a:t>vimos</a:t>
            </a:r>
            <a:r>
              <a:rPr lang="it-IT" i="1" dirty="0"/>
              <a:t> en </a:t>
            </a:r>
            <a:r>
              <a:rPr lang="it-IT" i="1" dirty="0" err="1"/>
              <a:t>física</a:t>
            </a:r>
            <a:r>
              <a:rPr lang="it-IT" i="1" dirty="0"/>
              <a:t>, ¡</a:t>
            </a:r>
            <a:r>
              <a:rPr lang="it-IT" i="1" dirty="0" err="1"/>
              <a:t>quién</a:t>
            </a:r>
            <a:r>
              <a:rPr lang="it-IT" i="1" dirty="0"/>
              <a:t> se </a:t>
            </a:r>
            <a:r>
              <a:rPr lang="it-IT" i="1" dirty="0" err="1"/>
              <a:t>acuerda</a:t>
            </a:r>
            <a:r>
              <a:rPr lang="it-IT" i="1" dirty="0"/>
              <a:t> de </a:t>
            </a:r>
            <a:r>
              <a:rPr lang="it-IT" i="1" dirty="0" err="1"/>
              <a:t>eso</a:t>
            </a:r>
            <a:r>
              <a:rPr lang="it-IT" i="1" dirty="0"/>
              <a:t> </a:t>
            </a:r>
            <a:r>
              <a:rPr lang="it-IT" i="1" dirty="0" err="1"/>
              <a:t>ahora</a:t>
            </a:r>
            <a:r>
              <a:rPr lang="it-IT" i="1" dirty="0"/>
              <a:t>!</a:t>
            </a:r>
          </a:p>
          <a:p>
            <a:pPr>
              <a:buFontTx/>
              <a:buChar char="-"/>
            </a:pPr>
            <a:r>
              <a:rPr lang="it-IT" i="1" dirty="0"/>
              <a:t>.</a:t>
            </a:r>
            <a:r>
              <a:rPr lang="it-IT" i="1" dirty="0" err="1"/>
              <a:t>dhfe</a:t>
            </a:r>
            <a:endParaRPr lang="it-IT" i="1" dirty="0"/>
          </a:p>
          <a:p>
            <a:pPr>
              <a:buFontTx/>
              <a:buChar char="-"/>
            </a:pPr>
            <a:r>
              <a:rPr lang="it-IT" b="1" dirty="0" err="1"/>
              <a:t>Dislocación</a:t>
            </a:r>
            <a:r>
              <a:rPr lang="it-IT" b="1" dirty="0"/>
              <a:t> a la </a:t>
            </a:r>
            <a:r>
              <a:rPr lang="it-IT" b="1" dirty="0" err="1"/>
              <a:t>derecha</a:t>
            </a:r>
            <a:r>
              <a:rPr lang="it-IT" i="1" dirty="0"/>
              <a:t>:</a:t>
            </a:r>
          </a:p>
          <a:p>
            <a:pPr marL="0" indent="0">
              <a:buNone/>
            </a:pPr>
            <a:r>
              <a:rPr lang="it-IT" i="1" dirty="0" err="1"/>
              <a:t>Yo</a:t>
            </a:r>
            <a:r>
              <a:rPr lang="it-IT" i="1" dirty="0"/>
              <a:t> </a:t>
            </a:r>
            <a:r>
              <a:rPr lang="it-IT" i="1" dirty="0" err="1"/>
              <a:t>los</a:t>
            </a:r>
            <a:r>
              <a:rPr lang="it-IT" i="1" dirty="0"/>
              <a:t> pillo </a:t>
            </a:r>
            <a:r>
              <a:rPr lang="it-IT" i="1" dirty="0" err="1"/>
              <a:t>todos</a:t>
            </a:r>
            <a:r>
              <a:rPr lang="it-IT" i="1" dirty="0"/>
              <a:t>, </a:t>
            </a:r>
            <a:r>
              <a:rPr lang="it-IT" i="1" dirty="0" err="1"/>
              <a:t>los</a:t>
            </a:r>
            <a:r>
              <a:rPr lang="it-IT" i="1" dirty="0"/>
              <a:t> </a:t>
            </a:r>
            <a:r>
              <a:rPr lang="it-IT" i="1" dirty="0" err="1"/>
              <a:t>chistes</a:t>
            </a:r>
            <a:endParaRPr lang="it-IT" i="1" dirty="0"/>
          </a:p>
          <a:p>
            <a:pPr marL="0" indent="0">
              <a:buNone/>
            </a:pPr>
            <a:r>
              <a:rPr lang="it-IT" i="1" dirty="0"/>
              <a:t>- </a:t>
            </a:r>
            <a:r>
              <a:rPr lang="it-IT" b="1" dirty="0" err="1"/>
              <a:t>Preferencia</a:t>
            </a:r>
            <a:r>
              <a:rPr lang="it-IT" b="1" dirty="0"/>
              <a:t> por la </a:t>
            </a:r>
            <a:r>
              <a:rPr lang="it-IT" b="1" dirty="0" err="1"/>
              <a:t>coordinación</a:t>
            </a:r>
            <a:r>
              <a:rPr lang="it-IT" b="1" dirty="0"/>
              <a:t> a la </a:t>
            </a:r>
            <a:r>
              <a:rPr lang="it-IT" b="1" dirty="0" err="1"/>
              <a:t>subordinación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46335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17213" y="1028853"/>
            <a:ext cx="6269591" cy="509169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b="1" dirty="0"/>
              <a:t>Uso del verbo </a:t>
            </a:r>
            <a:r>
              <a:rPr lang="it-IT" b="1" i="1" dirty="0"/>
              <a:t>SER</a:t>
            </a:r>
            <a:r>
              <a:rPr lang="it-IT" b="1" dirty="0"/>
              <a:t>:</a:t>
            </a:r>
          </a:p>
          <a:p>
            <a:pPr>
              <a:buFontTx/>
              <a:buChar char="-"/>
            </a:pPr>
            <a:r>
              <a:rPr lang="it-IT" dirty="0"/>
              <a:t>De </a:t>
            </a:r>
            <a:r>
              <a:rPr lang="it-IT" dirty="0" err="1"/>
              <a:t>manera</a:t>
            </a:r>
            <a:r>
              <a:rPr lang="it-IT" dirty="0"/>
              <a:t> </a:t>
            </a:r>
            <a:r>
              <a:rPr lang="it-IT" dirty="0" err="1"/>
              <a:t>absoluta</a:t>
            </a:r>
            <a:r>
              <a:rPr lang="it-IT" dirty="0"/>
              <a:t> sin </a:t>
            </a:r>
            <a:r>
              <a:rPr lang="it-IT" dirty="0" err="1"/>
              <a:t>modificadores</a:t>
            </a:r>
            <a:r>
              <a:rPr lang="it-IT" dirty="0"/>
              <a:t>: Ser lo </a:t>
            </a:r>
            <a:r>
              <a:rPr lang="it-IT" dirty="0" err="1"/>
              <a:t>mejor</a:t>
            </a:r>
            <a:r>
              <a:rPr lang="it-IT" dirty="0"/>
              <a:t>, ser lo </a:t>
            </a:r>
            <a:r>
              <a:rPr lang="it-IT" dirty="0" err="1"/>
              <a:t>peor</a:t>
            </a:r>
            <a:r>
              <a:rPr lang="it-IT" dirty="0"/>
              <a:t>: ¡</a:t>
            </a:r>
            <a:r>
              <a:rPr lang="it-IT" i="1" dirty="0" err="1"/>
              <a:t>Ay</a:t>
            </a:r>
            <a:r>
              <a:rPr lang="it-IT" i="1" dirty="0"/>
              <a:t>, </a:t>
            </a:r>
            <a:r>
              <a:rPr lang="it-IT" i="1" dirty="0" err="1"/>
              <a:t>tía</a:t>
            </a:r>
            <a:r>
              <a:rPr lang="it-IT" i="1" dirty="0"/>
              <a:t>, es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i="1" dirty="0" err="1"/>
              <a:t>eres</a:t>
            </a:r>
            <a:r>
              <a:rPr lang="it-IT" i="1" dirty="0"/>
              <a:t> lo </a:t>
            </a:r>
            <a:r>
              <a:rPr lang="it-IT" i="1" dirty="0" err="1"/>
              <a:t>peor</a:t>
            </a:r>
            <a:r>
              <a:rPr lang="it-IT" dirty="0"/>
              <a:t>! ¡</a:t>
            </a:r>
            <a:r>
              <a:rPr lang="it-IT" dirty="0" err="1"/>
              <a:t>Cómo</a:t>
            </a:r>
            <a:r>
              <a:rPr lang="it-IT" dirty="0"/>
              <a:t> mola </a:t>
            </a:r>
            <a:r>
              <a:rPr lang="it-IT" dirty="0" err="1"/>
              <a:t>ese</a:t>
            </a:r>
            <a:r>
              <a:rPr lang="it-IT" dirty="0"/>
              <a:t> canal! ¡Es lo </a:t>
            </a:r>
            <a:r>
              <a:rPr lang="it-IT" dirty="0" err="1"/>
              <a:t>mejor</a:t>
            </a:r>
            <a:r>
              <a:rPr lang="it-IT" dirty="0"/>
              <a:t>!</a:t>
            </a:r>
            <a:endParaRPr lang="it-IT" i="1" dirty="0"/>
          </a:p>
          <a:p>
            <a:pPr>
              <a:buFontTx/>
              <a:buChar char="-"/>
            </a:pPr>
            <a:r>
              <a:rPr lang="it-IT" i="1" dirty="0"/>
              <a:t>Ser</a:t>
            </a:r>
            <a:r>
              <a:rPr lang="it-IT" dirty="0"/>
              <a:t> + </a:t>
            </a:r>
            <a:r>
              <a:rPr lang="it-IT" dirty="0" err="1"/>
              <a:t>sintagmas</a:t>
            </a:r>
            <a:r>
              <a:rPr lang="it-IT" dirty="0"/>
              <a:t> </a:t>
            </a:r>
            <a:r>
              <a:rPr lang="it-IT" dirty="0" err="1"/>
              <a:t>nominales</a:t>
            </a:r>
            <a:r>
              <a:rPr lang="it-IT" dirty="0"/>
              <a:t>: </a:t>
            </a:r>
            <a:r>
              <a:rPr lang="it-IT" i="1" dirty="0"/>
              <a:t>Esta app es oro</a:t>
            </a:r>
            <a:r>
              <a:rPr lang="it-IT" dirty="0"/>
              <a:t>, </a:t>
            </a:r>
            <a:r>
              <a:rPr lang="it-IT" i="1" dirty="0" err="1"/>
              <a:t>Mis</a:t>
            </a:r>
            <a:r>
              <a:rPr lang="it-IT" i="1" dirty="0"/>
              <a:t> </a:t>
            </a:r>
            <a:r>
              <a:rPr lang="it-IT" i="1" dirty="0" err="1"/>
              <a:t>niños</a:t>
            </a:r>
            <a:r>
              <a:rPr lang="it-IT" i="1" dirty="0"/>
              <a:t> son </a:t>
            </a:r>
            <a:r>
              <a:rPr lang="it-IT" i="1" dirty="0" err="1"/>
              <a:t>amorcito</a:t>
            </a:r>
            <a:r>
              <a:rPr lang="it-IT" dirty="0"/>
              <a:t>, </a:t>
            </a:r>
            <a:r>
              <a:rPr lang="it-IT" i="1" dirty="0" err="1"/>
              <a:t>María</a:t>
            </a:r>
            <a:r>
              <a:rPr lang="it-IT" i="1" dirty="0"/>
              <a:t> es pura </a:t>
            </a:r>
            <a:r>
              <a:rPr lang="it-IT" i="1" dirty="0" err="1"/>
              <a:t>profe</a:t>
            </a:r>
            <a:r>
              <a:rPr lang="it-IT" i="1" dirty="0"/>
              <a:t>, Carlos es </a:t>
            </a:r>
            <a:r>
              <a:rPr lang="it-IT" i="1" dirty="0" err="1"/>
              <a:t>todo</a:t>
            </a:r>
            <a:r>
              <a:rPr lang="it-IT" i="1" dirty="0"/>
              <a:t> amor</a:t>
            </a:r>
          </a:p>
          <a:p>
            <a:pPr>
              <a:buFontTx/>
              <a:buChar char="-"/>
            </a:pPr>
            <a:r>
              <a:rPr lang="it-IT" i="1" dirty="0"/>
              <a:t>Ser</a:t>
            </a:r>
            <a:r>
              <a:rPr lang="it-IT" dirty="0"/>
              <a:t> + </a:t>
            </a:r>
            <a:r>
              <a:rPr lang="it-IT" dirty="0" err="1"/>
              <a:t>sintagmas</a:t>
            </a:r>
            <a:r>
              <a:rPr lang="it-IT" dirty="0"/>
              <a:t> </a:t>
            </a:r>
            <a:r>
              <a:rPr lang="it-IT" dirty="0" err="1"/>
              <a:t>nominales</a:t>
            </a:r>
            <a:r>
              <a:rPr lang="it-IT" dirty="0"/>
              <a:t> </a:t>
            </a:r>
            <a:r>
              <a:rPr lang="it-IT" dirty="0" err="1"/>
              <a:t>lexicalizados</a:t>
            </a:r>
            <a:r>
              <a:rPr lang="it-IT" dirty="0"/>
              <a:t> y </a:t>
            </a:r>
            <a:r>
              <a:rPr lang="it-IT" dirty="0" err="1"/>
              <a:t>artículos</a:t>
            </a:r>
            <a:r>
              <a:rPr lang="it-IT" i="1" dirty="0"/>
              <a:t>: es un </a:t>
            </a:r>
            <a:r>
              <a:rPr lang="it-IT" i="1" dirty="0" err="1"/>
              <a:t>mierda</a:t>
            </a:r>
            <a:r>
              <a:rPr lang="it-IT" i="1" dirty="0"/>
              <a:t>(s), es un </a:t>
            </a:r>
            <a:r>
              <a:rPr lang="it-IT" i="1" dirty="0" err="1"/>
              <a:t>bocas</a:t>
            </a:r>
            <a:endParaRPr lang="it-IT" i="1" dirty="0"/>
          </a:p>
          <a:p>
            <a:pPr>
              <a:buFontTx/>
              <a:buChar char="-"/>
            </a:pPr>
            <a:r>
              <a:rPr lang="it-IT" dirty="0" err="1"/>
              <a:t>Enunciados</a:t>
            </a:r>
            <a:r>
              <a:rPr lang="it-IT" dirty="0"/>
              <a:t> </a:t>
            </a:r>
            <a:r>
              <a:rPr lang="it-IT" dirty="0" err="1"/>
              <a:t>aparentemente</a:t>
            </a:r>
            <a:r>
              <a:rPr lang="it-IT" dirty="0"/>
              <a:t> </a:t>
            </a:r>
            <a:r>
              <a:rPr lang="it-IT" dirty="0" err="1"/>
              <a:t>incompletos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invitan</a:t>
            </a:r>
            <a:r>
              <a:rPr lang="it-IT" dirty="0"/>
              <a:t> al interlocutor a </a:t>
            </a:r>
            <a:r>
              <a:rPr lang="it-IT" dirty="0" err="1"/>
              <a:t>completarlos</a:t>
            </a:r>
            <a:r>
              <a:rPr lang="it-IT" dirty="0"/>
              <a:t> con la info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falta</a:t>
            </a:r>
            <a:r>
              <a:rPr lang="it-IT" dirty="0"/>
              <a:t> a partir del </a:t>
            </a:r>
            <a:r>
              <a:rPr lang="it-IT" dirty="0" err="1"/>
              <a:t>contexto</a:t>
            </a:r>
            <a:endParaRPr lang="it-IT" i="1" dirty="0"/>
          </a:p>
          <a:p>
            <a:pPr>
              <a:buFontTx/>
              <a:buChar char="-"/>
            </a:pPr>
            <a:r>
              <a:rPr lang="it-IT" i="1" dirty="0"/>
              <a:t>Ser</a:t>
            </a:r>
            <a:r>
              <a:rPr lang="it-IT" dirty="0"/>
              <a:t> +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adverbio</a:t>
            </a:r>
            <a:r>
              <a:rPr lang="it-IT" dirty="0"/>
              <a:t> </a:t>
            </a:r>
            <a:r>
              <a:rPr lang="it-IT" i="1" dirty="0" err="1"/>
              <a:t>bien</a:t>
            </a:r>
            <a:r>
              <a:rPr lang="it-IT" i="1" dirty="0"/>
              <a:t>: </a:t>
            </a:r>
            <a:r>
              <a:rPr lang="it-IT" i="1" dirty="0" err="1"/>
              <a:t>Tomarse</a:t>
            </a:r>
            <a:r>
              <a:rPr lang="it-IT" i="1" dirty="0"/>
              <a:t> una birra </a:t>
            </a:r>
            <a:r>
              <a:rPr lang="it-IT" i="1" dirty="0" err="1"/>
              <a:t>estando</a:t>
            </a:r>
            <a:r>
              <a:rPr lang="it-IT" i="1" dirty="0"/>
              <a:t> de </a:t>
            </a:r>
            <a:r>
              <a:rPr lang="it-IT" i="1" dirty="0" err="1"/>
              <a:t>resaca</a:t>
            </a:r>
            <a:r>
              <a:rPr lang="it-IT" i="1" dirty="0"/>
              <a:t> es </a:t>
            </a:r>
            <a:r>
              <a:rPr lang="it-IT" i="1" dirty="0" err="1"/>
              <a:t>bien</a:t>
            </a:r>
            <a:endParaRPr lang="it-IT" i="1" dirty="0"/>
          </a:p>
          <a:p>
            <a:pPr>
              <a:buFontTx/>
              <a:buChar char="-"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535569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2. </a:t>
            </a:r>
            <a:r>
              <a:rPr lang="it-IT" dirty="0" err="1"/>
              <a:t>refuerzo</a:t>
            </a:r>
            <a:r>
              <a:rPr lang="it-IT" dirty="0"/>
              <a:t> de la </a:t>
            </a:r>
            <a:r>
              <a:rPr lang="it-IT" dirty="0" err="1"/>
              <a:t>dimensión</a:t>
            </a:r>
            <a:r>
              <a:rPr lang="it-IT" dirty="0"/>
              <a:t> </a:t>
            </a:r>
            <a:r>
              <a:rPr lang="it-IT" dirty="0" err="1"/>
              <a:t>interpersonal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5545" y="1835135"/>
            <a:ext cx="6269591" cy="3727465"/>
          </a:xfrm>
        </p:spPr>
        <p:txBody>
          <a:bodyPr>
            <a:normAutofit/>
          </a:bodyPr>
          <a:lstStyle/>
          <a:p>
            <a:r>
              <a:rPr lang="it-IT" dirty="0"/>
              <a:t>El </a:t>
            </a:r>
            <a:r>
              <a:rPr lang="it-IT" dirty="0" err="1"/>
              <a:t>joven</a:t>
            </a:r>
            <a:r>
              <a:rPr lang="it-IT" dirty="0"/>
              <a:t> </a:t>
            </a:r>
            <a:r>
              <a:rPr lang="it-IT" dirty="0" err="1"/>
              <a:t>quiere</a:t>
            </a:r>
            <a:r>
              <a:rPr lang="it-IT" dirty="0"/>
              <a:t> comunicar su </a:t>
            </a:r>
            <a:r>
              <a:rPr lang="it-IT" dirty="0" err="1"/>
              <a:t>subjetividad</a:t>
            </a:r>
            <a:r>
              <a:rPr lang="it-IT" dirty="0"/>
              <a:t>, marcar </a:t>
            </a:r>
            <a:r>
              <a:rPr lang="it-IT" dirty="0" err="1"/>
              <a:t>acuerdo</a:t>
            </a:r>
            <a:r>
              <a:rPr lang="it-IT" dirty="0"/>
              <a:t> y </a:t>
            </a:r>
            <a:r>
              <a:rPr lang="it-IT" dirty="0" err="1"/>
              <a:t>desacuerdo</a:t>
            </a:r>
            <a:r>
              <a:rPr lang="it-IT" dirty="0"/>
              <a:t>: </a:t>
            </a:r>
            <a:r>
              <a:rPr lang="it-IT" dirty="0" err="1"/>
              <a:t>función</a:t>
            </a:r>
            <a:r>
              <a:rPr lang="it-IT" dirty="0"/>
              <a:t> </a:t>
            </a:r>
            <a:r>
              <a:rPr lang="it-IT" dirty="0" err="1"/>
              <a:t>expresiva</a:t>
            </a:r>
            <a:endParaRPr lang="it-IT" dirty="0"/>
          </a:p>
          <a:p>
            <a:r>
              <a:rPr lang="it-IT" dirty="0"/>
              <a:t>El </a:t>
            </a:r>
            <a:r>
              <a:rPr lang="it-IT" dirty="0" err="1"/>
              <a:t>joven</a:t>
            </a:r>
            <a:r>
              <a:rPr lang="it-IT" dirty="0"/>
              <a:t> busca influir, </a:t>
            </a:r>
            <a:r>
              <a:rPr lang="it-IT" dirty="0" err="1"/>
              <a:t>condicionar</a:t>
            </a:r>
            <a:r>
              <a:rPr lang="it-IT" dirty="0"/>
              <a:t>, alterar la </a:t>
            </a:r>
            <a:r>
              <a:rPr lang="it-IT" dirty="0" err="1"/>
              <a:t>conducta</a:t>
            </a:r>
            <a:r>
              <a:rPr lang="it-IT" dirty="0"/>
              <a:t> de su interlocutor: </a:t>
            </a:r>
            <a:r>
              <a:rPr lang="it-IT" dirty="0" err="1"/>
              <a:t>función</a:t>
            </a:r>
            <a:r>
              <a:rPr lang="it-IT" dirty="0"/>
              <a:t> conativa</a:t>
            </a:r>
          </a:p>
          <a:p>
            <a:r>
              <a:rPr lang="it-IT" dirty="0"/>
              <a:t>El </a:t>
            </a:r>
            <a:r>
              <a:rPr lang="it-IT" dirty="0" err="1"/>
              <a:t>joven</a:t>
            </a:r>
            <a:r>
              <a:rPr lang="it-IT" dirty="0"/>
              <a:t> </a:t>
            </a:r>
            <a:r>
              <a:rPr lang="it-IT" dirty="0" err="1"/>
              <a:t>utiliza</a:t>
            </a:r>
            <a:r>
              <a:rPr lang="it-IT" dirty="0"/>
              <a:t> </a:t>
            </a:r>
            <a:r>
              <a:rPr lang="it-IT" dirty="0" err="1"/>
              <a:t>medios</a:t>
            </a:r>
            <a:r>
              <a:rPr lang="it-IT" dirty="0"/>
              <a:t> </a:t>
            </a:r>
            <a:r>
              <a:rPr lang="it-IT" dirty="0" err="1"/>
              <a:t>lingüísticos</a:t>
            </a:r>
            <a:r>
              <a:rPr lang="it-IT" dirty="0"/>
              <a:t> y </a:t>
            </a:r>
            <a:r>
              <a:rPr lang="it-IT" dirty="0" err="1"/>
              <a:t>paralingüísticos</a:t>
            </a:r>
            <a:r>
              <a:rPr lang="it-IT" dirty="0"/>
              <a:t> para </a:t>
            </a:r>
            <a:r>
              <a:rPr lang="it-IT" dirty="0" err="1"/>
              <a:t>controlar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la </a:t>
            </a:r>
            <a:r>
              <a:rPr lang="it-IT" dirty="0" err="1"/>
              <a:t>comunicación</a:t>
            </a:r>
            <a:r>
              <a:rPr lang="it-IT" dirty="0"/>
              <a:t> </a:t>
            </a:r>
            <a:r>
              <a:rPr lang="it-IT" dirty="0" err="1"/>
              <a:t>funcione</a:t>
            </a:r>
            <a:r>
              <a:rPr lang="it-IT" dirty="0"/>
              <a:t> </a:t>
            </a:r>
            <a:r>
              <a:rPr lang="it-IT" dirty="0" err="1"/>
              <a:t>correctamente</a:t>
            </a:r>
            <a:r>
              <a:rPr lang="it-IT" dirty="0"/>
              <a:t>: </a:t>
            </a:r>
            <a:r>
              <a:rPr lang="it-IT" dirty="0" err="1"/>
              <a:t>función</a:t>
            </a:r>
            <a:r>
              <a:rPr lang="it-IT" dirty="0"/>
              <a:t> </a:t>
            </a:r>
            <a:r>
              <a:rPr lang="it-IT" dirty="0" err="1"/>
              <a:t>fática</a:t>
            </a:r>
            <a:endParaRPr lang="it-IT" dirty="0"/>
          </a:p>
          <a:p>
            <a:r>
              <a:rPr lang="it-IT" dirty="0" err="1"/>
              <a:t>Parece</a:t>
            </a:r>
            <a:r>
              <a:rPr lang="it-IT" dirty="0"/>
              <a:t> </a:t>
            </a:r>
            <a:r>
              <a:rPr lang="it-IT" dirty="0" err="1"/>
              <a:t>haber</a:t>
            </a:r>
            <a:r>
              <a:rPr lang="it-IT" dirty="0"/>
              <a:t> </a:t>
            </a:r>
            <a:r>
              <a:rPr lang="it-IT" dirty="0" err="1"/>
              <a:t>descortesía</a:t>
            </a:r>
            <a:r>
              <a:rPr lang="it-IT" dirty="0"/>
              <a:t>, pero es </a:t>
            </a:r>
            <a:r>
              <a:rPr lang="it-IT" dirty="0" err="1"/>
              <a:t>fingida</a:t>
            </a:r>
            <a:r>
              <a:rPr lang="it-IT" dirty="0"/>
              <a:t> y </a:t>
            </a:r>
            <a:r>
              <a:rPr lang="it-IT" dirty="0" err="1"/>
              <a:t>sirve</a:t>
            </a:r>
            <a:r>
              <a:rPr lang="it-IT" dirty="0"/>
              <a:t> para crear </a:t>
            </a:r>
            <a:r>
              <a:rPr lang="it-IT" dirty="0" err="1"/>
              <a:t>lazos</a:t>
            </a:r>
            <a:r>
              <a:rPr lang="it-IT" dirty="0"/>
              <a:t> de </a:t>
            </a:r>
            <a:r>
              <a:rPr lang="it-IT" dirty="0" err="1"/>
              <a:t>identidad</a:t>
            </a:r>
            <a:r>
              <a:rPr lang="it-IT" dirty="0"/>
              <a:t> </a:t>
            </a:r>
            <a:r>
              <a:rPr lang="it-IT" dirty="0" err="1"/>
              <a:t>grupal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9789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2. </a:t>
            </a:r>
            <a:r>
              <a:rPr lang="it-IT" dirty="0" err="1"/>
              <a:t>refuerzo</a:t>
            </a:r>
            <a:r>
              <a:rPr lang="it-IT" dirty="0"/>
              <a:t> de la </a:t>
            </a:r>
            <a:r>
              <a:rPr lang="it-IT" dirty="0" err="1"/>
              <a:t>dimensión</a:t>
            </a:r>
            <a:r>
              <a:rPr lang="it-IT" dirty="0"/>
              <a:t> </a:t>
            </a:r>
            <a:r>
              <a:rPr lang="it-IT" dirty="0" err="1"/>
              <a:t>interpersonal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5545" y="651933"/>
            <a:ext cx="6269591" cy="5808134"/>
          </a:xfrm>
        </p:spPr>
        <p:txBody>
          <a:bodyPr>
            <a:normAutofit/>
          </a:bodyPr>
          <a:lstStyle/>
          <a:p>
            <a:r>
              <a:rPr lang="it-IT" b="1" dirty="0" err="1"/>
              <a:t>Enunciados</a:t>
            </a:r>
            <a:r>
              <a:rPr lang="it-IT" b="1" dirty="0"/>
              <a:t> </a:t>
            </a:r>
            <a:r>
              <a:rPr lang="it-IT" b="1" dirty="0" err="1"/>
              <a:t>interjectivos</a:t>
            </a:r>
            <a:endParaRPr lang="it-IT" b="1" dirty="0"/>
          </a:p>
          <a:p>
            <a:pPr>
              <a:buFontTx/>
              <a:buChar char="-"/>
            </a:pPr>
            <a:r>
              <a:rPr lang="it-IT" b="1" dirty="0" err="1"/>
              <a:t>Interjecciones</a:t>
            </a:r>
            <a:r>
              <a:rPr lang="it-IT" dirty="0"/>
              <a:t>:</a:t>
            </a:r>
            <a:r>
              <a:rPr lang="it-IT" i="1" dirty="0"/>
              <a:t> </a:t>
            </a:r>
            <a:r>
              <a:rPr lang="it-IT" i="1" dirty="0" err="1"/>
              <a:t>ay</a:t>
            </a:r>
            <a:r>
              <a:rPr lang="it-IT" i="1" dirty="0"/>
              <a:t>, eh, </a:t>
            </a:r>
            <a:r>
              <a:rPr lang="it-IT" i="1" dirty="0" err="1"/>
              <a:t>puagh</a:t>
            </a:r>
            <a:endParaRPr lang="it-IT" i="1" dirty="0"/>
          </a:p>
          <a:p>
            <a:r>
              <a:rPr lang="it-IT" b="1" dirty="0"/>
              <a:t>Unidades </a:t>
            </a:r>
            <a:r>
              <a:rPr lang="it-IT" b="1" dirty="0" err="1"/>
              <a:t>polisémicas</a:t>
            </a:r>
            <a:r>
              <a:rPr lang="it-IT" dirty="0"/>
              <a:t> con valor  </a:t>
            </a:r>
            <a:r>
              <a:rPr lang="it-IT" dirty="0" err="1"/>
              <a:t>según</a:t>
            </a:r>
            <a:r>
              <a:rPr lang="it-IT" dirty="0"/>
              <a:t>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contexto</a:t>
            </a:r>
            <a:r>
              <a:rPr lang="it-IT" dirty="0"/>
              <a:t> y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lenguaje</a:t>
            </a:r>
            <a:r>
              <a:rPr lang="it-IT" dirty="0"/>
              <a:t> </a:t>
            </a:r>
            <a:r>
              <a:rPr lang="it-IT" dirty="0" err="1"/>
              <a:t>paraverbal</a:t>
            </a:r>
            <a:r>
              <a:rPr lang="it-IT" dirty="0"/>
              <a:t> </a:t>
            </a:r>
            <a:r>
              <a:rPr lang="it-IT" dirty="0" err="1"/>
              <a:t>usado</a:t>
            </a:r>
            <a:r>
              <a:rPr lang="it-IT" dirty="0"/>
              <a:t>: </a:t>
            </a:r>
            <a:r>
              <a:rPr lang="it-IT" i="1" dirty="0" err="1"/>
              <a:t>bueno</a:t>
            </a:r>
            <a:r>
              <a:rPr lang="it-IT" i="1" dirty="0"/>
              <a:t>, hombre, </a:t>
            </a:r>
            <a:r>
              <a:rPr lang="it-IT" i="1" dirty="0" err="1"/>
              <a:t>vaya</a:t>
            </a:r>
            <a:r>
              <a:rPr lang="it-IT" i="1" dirty="0"/>
              <a:t>, </a:t>
            </a:r>
            <a:r>
              <a:rPr lang="it-IT" i="1" dirty="0" err="1"/>
              <a:t>anda</a:t>
            </a:r>
            <a:r>
              <a:rPr lang="it-IT" i="1" dirty="0"/>
              <a:t>, </a:t>
            </a:r>
            <a:r>
              <a:rPr lang="it-IT" i="1" dirty="0" err="1"/>
              <a:t>coño</a:t>
            </a:r>
            <a:r>
              <a:rPr lang="it-IT" i="1" dirty="0"/>
              <a:t>, </a:t>
            </a:r>
            <a:r>
              <a:rPr lang="it-IT" i="1" dirty="0" err="1"/>
              <a:t>joder</a:t>
            </a:r>
            <a:r>
              <a:rPr lang="it-IT" i="1" dirty="0"/>
              <a:t>, </a:t>
            </a:r>
            <a:r>
              <a:rPr lang="it-IT" i="1" dirty="0" err="1"/>
              <a:t>hostia</a:t>
            </a:r>
            <a:r>
              <a:rPr lang="it-IT" i="1" dirty="0"/>
              <a:t>(s), </a:t>
            </a:r>
            <a:r>
              <a:rPr lang="it-IT" i="1" dirty="0" err="1"/>
              <a:t>mierda</a:t>
            </a:r>
            <a:r>
              <a:rPr lang="it-IT" i="1" dirty="0"/>
              <a:t>, </a:t>
            </a:r>
            <a:r>
              <a:rPr lang="it-IT" i="1" dirty="0" err="1"/>
              <a:t>cojones</a:t>
            </a:r>
            <a:endParaRPr lang="it-IT" i="1" dirty="0"/>
          </a:p>
          <a:p>
            <a:r>
              <a:rPr lang="it-IT" b="1" dirty="0" err="1"/>
              <a:t>Locuciones</a:t>
            </a:r>
            <a:r>
              <a:rPr lang="it-IT" b="1" dirty="0"/>
              <a:t> </a:t>
            </a:r>
            <a:r>
              <a:rPr lang="it-IT" b="1" dirty="0" err="1"/>
              <a:t>interjectivas</a:t>
            </a:r>
            <a:r>
              <a:rPr lang="it-IT" dirty="0"/>
              <a:t>:  </a:t>
            </a:r>
            <a:r>
              <a:rPr lang="it-IT" dirty="0" err="1"/>
              <a:t>Fórmulas</a:t>
            </a:r>
            <a:r>
              <a:rPr lang="it-IT" dirty="0"/>
              <a:t> </a:t>
            </a:r>
            <a:r>
              <a:rPr lang="it-IT" dirty="0" err="1"/>
              <a:t>más</a:t>
            </a:r>
            <a:r>
              <a:rPr lang="it-IT" dirty="0"/>
              <a:t> o </a:t>
            </a:r>
            <a:r>
              <a:rPr lang="it-IT" dirty="0" err="1"/>
              <a:t>menos</a:t>
            </a:r>
            <a:r>
              <a:rPr lang="it-IT" dirty="0"/>
              <a:t> </a:t>
            </a:r>
            <a:r>
              <a:rPr lang="it-IT" dirty="0" err="1"/>
              <a:t>fijas</a:t>
            </a:r>
            <a:r>
              <a:rPr lang="it-IT" dirty="0"/>
              <a:t>: </a:t>
            </a:r>
            <a:r>
              <a:rPr lang="it-IT" i="1" dirty="0"/>
              <a:t>me cago en la puta/en la </a:t>
            </a:r>
            <a:r>
              <a:rPr lang="it-IT" i="1" dirty="0" err="1"/>
              <a:t>hostia</a:t>
            </a:r>
            <a:r>
              <a:rPr lang="it-IT" i="1" dirty="0"/>
              <a:t>/la madre </a:t>
            </a:r>
            <a:r>
              <a:rPr lang="it-IT" i="1" dirty="0" err="1"/>
              <a:t>que</a:t>
            </a:r>
            <a:r>
              <a:rPr lang="it-IT" i="1" dirty="0"/>
              <a:t> me </a:t>
            </a:r>
            <a:r>
              <a:rPr lang="it-IT" i="1" dirty="0" err="1"/>
              <a:t>parió</a:t>
            </a:r>
            <a:r>
              <a:rPr lang="it-IT" i="1" dirty="0"/>
              <a:t>/tu padre</a:t>
            </a:r>
          </a:p>
          <a:p>
            <a:r>
              <a:rPr lang="it-IT" b="1" dirty="0"/>
              <a:t>Unidades para manifestar </a:t>
            </a:r>
            <a:r>
              <a:rPr lang="it-IT" b="1" dirty="0" err="1"/>
              <a:t>rechazo</a:t>
            </a:r>
            <a:r>
              <a:rPr lang="it-IT" dirty="0"/>
              <a:t>: </a:t>
            </a:r>
            <a:r>
              <a:rPr lang="it-IT" i="1" dirty="0" err="1"/>
              <a:t>cojones</a:t>
            </a:r>
            <a:r>
              <a:rPr lang="it-IT" i="1" dirty="0"/>
              <a:t> </a:t>
            </a:r>
            <a:r>
              <a:rPr lang="it-IT" i="1" dirty="0" err="1"/>
              <a:t>treinta</a:t>
            </a:r>
            <a:r>
              <a:rPr lang="it-IT" i="1" dirty="0"/>
              <a:t> y </a:t>
            </a:r>
            <a:r>
              <a:rPr lang="it-IT" i="1" dirty="0" err="1"/>
              <a:t>tres</a:t>
            </a:r>
            <a:r>
              <a:rPr lang="it-IT" i="1" dirty="0"/>
              <a:t>, y una </a:t>
            </a:r>
            <a:r>
              <a:rPr lang="it-IT" i="1" dirty="0" err="1"/>
              <a:t>mierda</a:t>
            </a:r>
            <a:r>
              <a:rPr lang="it-IT" i="1" dirty="0"/>
              <a:t>, puta </a:t>
            </a:r>
            <a:r>
              <a:rPr lang="it-IT" i="1" dirty="0" err="1"/>
              <a:t>mierda</a:t>
            </a:r>
            <a:r>
              <a:rPr lang="it-IT" i="1" dirty="0"/>
              <a:t>, y una polla, </a:t>
            </a:r>
            <a:r>
              <a:rPr lang="it-IT" i="1" dirty="0" err="1"/>
              <a:t>los</a:t>
            </a:r>
            <a:r>
              <a:rPr lang="it-IT" i="1" dirty="0"/>
              <a:t> </a:t>
            </a:r>
            <a:r>
              <a:rPr lang="it-IT" i="1" dirty="0" err="1"/>
              <a:t>cojones</a:t>
            </a:r>
            <a:r>
              <a:rPr lang="it-IT" i="1" dirty="0"/>
              <a:t>, ni </a:t>
            </a:r>
            <a:r>
              <a:rPr lang="it-IT" i="1" dirty="0" err="1"/>
              <a:t>hablar</a:t>
            </a:r>
            <a:r>
              <a:rPr lang="it-IT" i="1" dirty="0"/>
              <a:t>, ni de </a:t>
            </a:r>
            <a:r>
              <a:rPr lang="it-IT" i="1" dirty="0" err="1"/>
              <a:t>coño</a:t>
            </a:r>
            <a:r>
              <a:rPr lang="it-IT" i="1" dirty="0"/>
              <a:t>, ni de </a:t>
            </a:r>
            <a:r>
              <a:rPr lang="it-IT" i="1" dirty="0" err="1"/>
              <a:t>Blas</a:t>
            </a:r>
            <a:r>
              <a:rPr lang="it-IT" i="1" dirty="0"/>
              <a:t>, </a:t>
            </a:r>
            <a:r>
              <a:rPr lang="it-IT" i="1" dirty="0" err="1"/>
              <a:t>joder</a:t>
            </a:r>
            <a:r>
              <a:rPr lang="it-IT" i="1" dirty="0"/>
              <a:t> con (</a:t>
            </a:r>
            <a:r>
              <a:rPr lang="it-IT" i="1" dirty="0" err="1"/>
              <a:t>ese</a:t>
            </a:r>
            <a:r>
              <a:rPr lang="it-IT" i="1" dirty="0"/>
              <a:t> </a:t>
            </a:r>
            <a:r>
              <a:rPr lang="it-IT" i="1" dirty="0" err="1"/>
              <a:t>tío</a:t>
            </a:r>
            <a:r>
              <a:rPr lang="it-IT" i="1" dirty="0"/>
              <a:t>, la </a:t>
            </a:r>
            <a:r>
              <a:rPr lang="it-IT" i="1" dirty="0" err="1"/>
              <a:t>jefa</a:t>
            </a:r>
            <a:r>
              <a:rPr lang="it-IT" i="1" dirty="0"/>
              <a:t>), no me </a:t>
            </a:r>
            <a:r>
              <a:rPr lang="it-IT" i="1" dirty="0" err="1"/>
              <a:t>jodas</a:t>
            </a:r>
            <a:r>
              <a:rPr lang="it-IT" i="1" dirty="0"/>
              <a:t>, la </a:t>
            </a:r>
            <a:r>
              <a:rPr lang="it-IT" i="1" dirty="0" err="1"/>
              <a:t>hostia</a:t>
            </a:r>
            <a:endParaRPr lang="it-IT" i="1" dirty="0"/>
          </a:p>
          <a:p>
            <a:r>
              <a:rPr lang="it-IT" b="1" dirty="0" err="1"/>
              <a:t>Marcadores</a:t>
            </a:r>
            <a:r>
              <a:rPr lang="it-IT" b="1" dirty="0"/>
              <a:t> de control de </a:t>
            </a:r>
            <a:r>
              <a:rPr lang="it-IT" b="1" dirty="0" err="1"/>
              <a:t>contacto</a:t>
            </a:r>
            <a:r>
              <a:rPr lang="it-IT" b="1" dirty="0"/>
              <a:t> (</a:t>
            </a:r>
            <a:r>
              <a:rPr lang="it-IT" b="1" dirty="0" err="1"/>
              <a:t>más</a:t>
            </a:r>
            <a:r>
              <a:rPr lang="it-IT" b="1" dirty="0"/>
              <a:t> </a:t>
            </a:r>
            <a:r>
              <a:rPr lang="it-IT" b="1" dirty="0" err="1"/>
              <a:t>que</a:t>
            </a:r>
            <a:r>
              <a:rPr lang="it-IT" b="1" dirty="0"/>
              <a:t> </a:t>
            </a:r>
            <a:r>
              <a:rPr lang="it-IT" b="1" dirty="0" err="1"/>
              <a:t>vocativos</a:t>
            </a:r>
            <a:r>
              <a:rPr lang="it-IT" b="1" dirty="0"/>
              <a:t>)</a:t>
            </a:r>
            <a:r>
              <a:rPr lang="it-IT" dirty="0"/>
              <a:t>: </a:t>
            </a:r>
            <a:r>
              <a:rPr lang="it-IT" i="1" dirty="0" err="1"/>
              <a:t>cabrón</a:t>
            </a:r>
            <a:r>
              <a:rPr lang="it-IT" i="1" dirty="0"/>
              <a:t>, </a:t>
            </a:r>
            <a:r>
              <a:rPr lang="it-IT" i="1" dirty="0" err="1"/>
              <a:t>hijoputa</a:t>
            </a:r>
            <a:r>
              <a:rPr lang="it-IT" i="1" dirty="0"/>
              <a:t>, hombre, </a:t>
            </a:r>
            <a:r>
              <a:rPr lang="it-IT" i="1" dirty="0" err="1"/>
              <a:t>majo</a:t>
            </a:r>
            <a:r>
              <a:rPr lang="it-IT" i="1" dirty="0"/>
              <a:t>, </a:t>
            </a:r>
            <a:r>
              <a:rPr lang="it-IT" i="1" dirty="0" err="1"/>
              <a:t>niño</a:t>
            </a:r>
            <a:r>
              <a:rPr lang="it-IT" i="1" dirty="0"/>
              <a:t>, </a:t>
            </a:r>
            <a:r>
              <a:rPr lang="it-IT" i="1" dirty="0" err="1"/>
              <a:t>guapo</a:t>
            </a:r>
            <a:r>
              <a:rPr lang="it-IT" i="1" dirty="0"/>
              <a:t>, pollo, pibe, corazón, </a:t>
            </a:r>
            <a:r>
              <a:rPr lang="it-IT" i="1" dirty="0" err="1"/>
              <a:t>chaval</a:t>
            </a:r>
            <a:r>
              <a:rPr lang="it-IT" i="1" dirty="0"/>
              <a:t>, </a:t>
            </a:r>
            <a:r>
              <a:rPr lang="it-IT" i="1" dirty="0" err="1"/>
              <a:t>chavo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6294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3. Dinamismo y </a:t>
            </a:r>
            <a:r>
              <a:rPr lang="it-IT" dirty="0" err="1"/>
              <a:t>espontaneidad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2479" y="1586469"/>
            <a:ext cx="6269591" cy="3976464"/>
          </a:xfrm>
        </p:spPr>
        <p:txBody>
          <a:bodyPr>
            <a:normAutofit/>
          </a:bodyPr>
          <a:lstStyle/>
          <a:p>
            <a:r>
              <a:rPr lang="it-IT" b="1" dirty="0"/>
              <a:t>A) </a:t>
            </a:r>
            <a:r>
              <a:rPr lang="it-IT" b="1" dirty="0" err="1"/>
              <a:t>Debilitamiento</a:t>
            </a:r>
            <a:r>
              <a:rPr lang="it-IT" b="1" dirty="0"/>
              <a:t> y </a:t>
            </a:r>
            <a:r>
              <a:rPr lang="it-IT" b="1" dirty="0" err="1"/>
              <a:t>pérdida</a:t>
            </a:r>
            <a:r>
              <a:rPr lang="it-IT" b="1" dirty="0"/>
              <a:t> de </a:t>
            </a:r>
            <a:r>
              <a:rPr lang="it-IT" b="1" dirty="0" err="1"/>
              <a:t>sonidos</a:t>
            </a:r>
            <a:r>
              <a:rPr lang="it-IT" dirty="0"/>
              <a:t>:</a:t>
            </a:r>
          </a:p>
          <a:p>
            <a:pPr>
              <a:buFontTx/>
              <a:buChar char="-"/>
            </a:pPr>
            <a:r>
              <a:rPr lang="it-IT" dirty="0" err="1"/>
              <a:t>Aspiración</a:t>
            </a:r>
            <a:r>
              <a:rPr lang="it-IT" dirty="0"/>
              <a:t> y </a:t>
            </a:r>
            <a:r>
              <a:rPr lang="it-IT" dirty="0" err="1"/>
              <a:t>pérdida</a:t>
            </a:r>
            <a:r>
              <a:rPr lang="it-IT" dirty="0"/>
              <a:t> de la /s/: </a:t>
            </a:r>
            <a:r>
              <a:rPr lang="it-IT" i="1" dirty="0" err="1"/>
              <a:t>loh</a:t>
            </a:r>
            <a:r>
              <a:rPr lang="it-IT" i="1" dirty="0"/>
              <a:t> </a:t>
            </a:r>
            <a:r>
              <a:rPr lang="it-IT" i="1" dirty="0" err="1"/>
              <a:t>colegah</a:t>
            </a:r>
            <a:endParaRPr lang="it-IT" i="1" dirty="0"/>
          </a:p>
          <a:p>
            <a:pPr>
              <a:buFontTx/>
              <a:buChar char="-"/>
            </a:pPr>
            <a:r>
              <a:rPr lang="it-IT" dirty="0" err="1"/>
              <a:t>Pérdida</a:t>
            </a:r>
            <a:r>
              <a:rPr lang="it-IT" dirty="0"/>
              <a:t> de la /d/ </a:t>
            </a:r>
            <a:r>
              <a:rPr lang="it-IT" dirty="0" err="1"/>
              <a:t>final</a:t>
            </a:r>
            <a:r>
              <a:rPr lang="it-IT" dirty="0"/>
              <a:t>: ¿</a:t>
            </a:r>
            <a:r>
              <a:rPr lang="it-IT" i="1" dirty="0" err="1"/>
              <a:t>verdá</a:t>
            </a:r>
            <a:r>
              <a:rPr lang="it-IT" dirty="0"/>
              <a:t>?</a:t>
            </a:r>
          </a:p>
          <a:p>
            <a:pPr>
              <a:buFontTx/>
              <a:buChar char="-"/>
            </a:pPr>
            <a:r>
              <a:rPr lang="it-IT" dirty="0" err="1"/>
              <a:t>Pérdida</a:t>
            </a:r>
            <a:r>
              <a:rPr lang="it-IT" dirty="0"/>
              <a:t> de la /d/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consonantes</a:t>
            </a:r>
            <a:r>
              <a:rPr lang="it-IT" dirty="0"/>
              <a:t>: ¡</a:t>
            </a:r>
            <a:r>
              <a:rPr lang="it-IT" i="1" dirty="0" err="1"/>
              <a:t>qué</a:t>
            </a:r>
            <a:r>
              <a:rPr lang="it-IT" i="1" dirty="0"/>
              <a:t> </a:t>
            </a:r>
            <a:r>
              <a:rPr lang="it-IT" i="1" dirty="0" err="1"/>
              <a:t>pesao</a:t>
            </a:r>
            <a:r>
              <a:rPr lang="it-IT" i="1" dirty="0"/>
              <a:t> era es </a:t>
            </a:r>
            <a:r>
              <a:rPr lang="it-IT" i="1" dirty="0" err="1"/>
              <a:t>tío</a:t>
            </a:r>
            <a:r>
              <a:rPr lang="it-IT" dirty="0"/>
              <a:t>!</a:t>
            </a:r>
          </a:p>
          <a:p>
            <a:pPr>
              <a:buFontTx/>
              <a:buChar char="-"/>
            </a:pPr>
            <a:r>
              <a:rPr lang="it-IT" dirty="0" err="1"/>
              <a:t>Acortamiento</a:t>
            </a:r>
            <a:r>
              <a:rPr lang="it-IT" dirty="0"/>
              <a:t> de </a:t>
            </a:r>
            <a:r>
              <a:rPr lang="it-IT" dirty="0" err="1"/>
              <a:t>sílaba</a:t>
            </a:r>
            <a:r>
              <a:rPr lang="it-IT" dirty="0"/>
              <a:t> </a:t>
            </a:r>
            <a:r>
              <a:rPr lang="it-IT" dirty="0" err="1"/>
              <a:t>final</a:t>
            </a:r>
            <a:r>
              <a:rPr lang="it-IT" dirty="0"/>
              <a:t>: </a:t>
            </a:r>
            <a:r>
              <a:rPr lang="it-IT" i="1" dirty="0" err="1"/>
              <a:t>pa</a:t>
            </a:r>
            <a:r>
              <a:rPr lang="it-IT" i="1" dirty="0"/>
              <a:t>’ </a:t>
            </a:r>
            <a:r>
              <a:rPr lang="it-IT" i="1" dirty="0" err="1"/>
              <a:t>na</a:t>
            </a:r>
            <a:r>
              <a:rPr lang="it-IT" i="1" dirty="0"/>
              <a:t>’</a:t>
            </a:r>
          </a:p>
          <a:p>
            <a:r>
              <a:rPr lang="it-IT" b="1" dirty="0" err="1"/>
              <a:t>Solapamiento</a:t>
            </a:r>
            <a:r>
              <a:rPr lang="it-IT" b="1" dirty="0"/>
              <a:t>, </a:t>
            </a:r>
            <a:r>
              <a:rPr lang="it-IT" b="1" dirty="0" err="1"/>
              <a:t>interrupciones</a:t>
            </a:r>
            <a:r>
              <a:rPr lang="it-IT" b="1" dirty="0"/>
              <a:t> </a:t>
            </a:r>
            <a:r>
              <a:rPr lang="it-IT" b="1" dirty="0" err="1"/>
              <a:t>mutuas</a:t>
            </a:r>
            <a:r>
              <a:rPr lang="it-IT" b="1" dirty="0"/>
              <a:t>, </a:t>
            </a:r>
            <a:r>
              <a:rPr lang="it-IT" b="1" dirty="0" err="1"/>
              <a:t>habla</a:t>
            </a:r>
            <a:r>
              <a:rPr lang="it-IT" b="1" dirty="0"/>
              <a:t> </a:t>
            </a:r>
            <a:r>
              <a:rPr lang="it-IT" b="1" dirty="0" err="1"/>
              <a:t>simultánea</a:t>
            </a:r>
            <a:r>
              <a:rPr lang="it-IT" b="1" dirty="0"/>
              <a:t> de </a:t>
            </a:r>
            <a:r>
              <a:rPr lang="it-IT" b="1" dirty="0" err="1"/>
              <a:t>interlocutores</a:t>
            </a:r>
            <a:r>
              <a:rPr lang="it-IT" b="1" dirty="0"/>
              <a:t> </a:t>
            </a:r>
            <a:r>
              <a:rPr lang="it-IT" dirty="0"/>
              <a:t>(normalmente </a:t>
            </a:r>
            <a:r>
              <a:rPr lang="it-IT" dirty="0" err="1"/>
              <a:t>colaborativas</a:t>
            </a:r>
            <a:r>
              <a:rPr lang="it-IT" dirty="0"/>
              <a:t>)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4293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4. </a:t>
            </a:r>
            <a:r>
              <a:rPr lang="it-IT" dirty="0" err="1"/>
              <a:t>Creatividad</a:t>
            </a:r>
            <a:r>
              <a:rPr lang="it-IT" dirty="0"/>
              <a:t> y </a:t>
            </a:r>
            <a:r>
              <a:rPr lang="it-IT" dirty="0" err="1"/>
              <a:t>originalidad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678" y="431801"/>
            <a:ext cx="6269591" cy="6070600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/>
              <a:t>A) </a:t>
            </a:r>
            <a:r>
              <a:rPr lang="it-IT" b="1" dirty="0" err="1"/>
              <a:t>Préstamos</a:t>
            </a:r>
            <a:r>
              <a:rPr lang="it-IT" b="1" dirty="0"/>
              <a:t> léxicos (</a:t>
            </a:r>
            <a:r>
              <a:rPr lang="it-IT" b="1" dirty="0" err="1"/>
              <a:t>anglicismos</a:t>
            </a:r>
            <a:r>
              <a:rPr lang="it-IT" b="1" dirty="0"/>
              <a:t>)</a:t>
            </a:r>
          </a:p>
          <a:p>
            <a:r>
              <a:rPr lang="it-IT" b="1" dirty="0" err="1"/>
              <a:t>Creación</a:t>
            </a:r>
            <a:r>
              <a:rPr lang="it-IT" b="1" dirty="0"/>
              <a:t> de </a:t>
            </a:r>
            <a:r>
              <a:rPr lang="it-IT" b="1" dirty="0" err="1"/>
              <a:t>nuevas</a:t>
            </a:r>
            <a:r>
              <a:rPr lang="it-IT" b="1" dirty="0"/>
              <a:t> </a:t>
            </a:r>
            <a:r>
              <a:rPr lang="it-IT" b="1" dirty="0" err="1"/>
              <a:t>palabras</a:t>
            </a:r>
            <a:r>
              <a:rPr lang="it-IT" b="1" dirty="0"/>
              <a:t> con </a:t>
            </a:r>
            <a:r>
              <a:rPr lang="it-IT" b="1" dirty="0" err="1"/>
              <a:t>prefijos</a:t>
            </a:r>
            <a:r>
              <a:rPr lang="it-IT" b="1" dirty="0"/>
              <a:t> y </a:t>
            </a:r>
            <a:r>
              <a:rPr lang="it-IT" b="1" dirty="0" err="1"/>
              <a:t>sufijos</a:t>
            </a:r>
            <a:r>
              <a:rPr lang="it-IT" b="1" dirty="0"/>
              <a:t> (</a:t>
            </a:r>
            <a:r>
              <a:rPr lang="it-IT" b="1" dirty="0" err="1"/>
              <a:t>derivación</a:t>
            </a:r>
            <a:r>
              <a:rPr lang="it-IT" b="1" dirty="0"/>
              <a:t>) o por composición</a:t>
            </a:r>
            <a:r>
              <a:rPr lang="it-IT" dirty="0"/>
              <a:t>:</a:t>
            </a:r>
            <a:endParaRPr lang="it-IT" b="1" dirty="0"/>
          </a:p>
          <a:p>
            <a:pPr>
              <a:buFontTx/>
              <a:buChar char="-"/>
            </a:pPr>
            <a:r>
              <a:rPr lang="it-IT" b="1" i="1" dirty="0"/>
              <a:t>-</a:t>
            </a:r>
            <a:r>
              <a:rPr lang="it-IT" b="1" i="1" dirty="0" err="1"/>
              <a:t>ada</a:t>
            </a:r>
            <a:r>
              <a:rPr lang="it-IT" b="1" dirty="0"/>
              <a:t>: </a:t>
            </a:r>
            <a:r>
              <a:rPr lang="it-IT" i="1" dirty="0" err="1"/>
              <a:t>pijamada</a:t>
            </a:r>
            <a:r>
              <a:rPr lang="it-IT" i="1" dirty="0"/>
              <a:t>, </a:t>
            </a:r>
            <a:r>
              <a:rPr lang="it-IT" i="1" dirty="0" err="1"/>
              <a:t>vomitada</a:t>
            </a:r>
            <a:r>
              <a:rPr lang="it-IT" i="1" dirty="0"/>
              <a:t>, </a:t>
            </a:r>
            <a:r>
              <a:rPr lang="it-IT" i="1" dirty="0" err="1"/>
              <a:t>triunfada</a:t>
            </a:r>
            <a:endParaRPr lang="it-IT" i="1" dirty="0"/>
          </a:p>
          <a:p>
            <a:pPr>
              <a:buFontTx/>
              <a:buChar char="-"/>
            </a:pPr>
            <a:r>
              <a:rPr lang="it-IT" b="1" i="1" dirty="0"/>
              <a:t>-</a:t>
            </a:r>
            <a:r>
              <a:rPr lang="it-IT" b="1" i="1" dirty="0" err="1"/>
              <a:t>eo</a:t>
            </a:r>
            <a:r>
              <a:rPr lang="it-IT" b="1" dirty="0"/>
              <a:t>: </a:t>
            </a:r>
            <a:r>
              <a:rPr lang="it-IT" i="1" dirty="0" err="1"/>
              <a:t>petardeo</a:t>
            </a:r>
            <a:r>
              <a:rPr lang="it-IT" i="1" dirty="0"/>
              <a:t>, </a:t>
            </a:r>
            <a:r>
              <a:rPr lang="it-IT" i="1" dirty="0" err="1"/>
              <a:t>guarreo</a:t>
            </a:r>
            <a:endParaRPr lang="it-IT" i="1" dirty="0"/>
          </a:p>
          <a:p>
            <a:pPr>
              <a:buFontTx/>
              <a:buChar char="-"/>
            </a:pPr>
            <a:r>
              <a:rPr lang="it-IT" b="1" i="1" dirty="0"/>
              <a:t>-esco</a:t>
            </a:r>
            <a:r>
              <a:rPr lang="it-IT" b="1" dirty="0"/>
              <a:t>: </a:t>
            </a:r>
            <a:r>
              <a:rPr lang="it-IT" dirty="0" err="1"/>
              <a:t>cuñadesco</a:t>
            </a:r>
            <a:r>
              <a:rPr lang="it-IT" dirty="0"/>
              <a:t> (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comportamiento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al de un </a:t>
            </a:r>
            <a:r>
              <a:rPr lang="it-IT" dirty="0" err="1"/>
              <a:t>cuñado</a:t>
            </a:r>
            <a:r>
              <a:rPr lang="it-IT" dirty="0"/>
              <a:t>)</a:t>
            </a:r>
          </a:p>
          <a:p>
            <a:pPr>
              <a:buFontTx/>
              <a:buChar char="-"/>
            </a:pPr>
            <a:r>
              <a:rPr lang="it-IT" b="1" i="1" dirty="0"/>
              <a:t>-i</a:t>
            </a:r>
            <a:r>
              <a:rPr lang="it-IT" dirty="0"/>
              <a:t>: </a:t>
            </a:r>
            <a:r>
              <a:rPr lang="it-IT" dirty="0" err="1"/>
              <a:t>atenuador</a:t>
            </a:r>
            <a:r>
              <a:rPr lang="it-IT" dirty="0"/>
              <a:t> + </a:t>
            </a:r>
            <a:r>
              <a:rPr lang="it-IT" dirty="0" err="1"/>
              <a:t>afectividad</a:t>
            </a:r>
            <a:r>
              <a:rPr lang="it-IT" dirty="0"/>
              <a:t>: </a:t>
            </a:r>
            <a:r>
              <a:rPr lang="it-IT" dirty="0" err="1"/>
              <a:t>tranqui</a:t>
            </a:r>
            <a:r>
              <a:rPr lang="it-IT" dirty="0"/>
              <a:t>, bromi, tonti (</a:t>
            </a:r>
            <a:r>
              <a:rPr lang="it-IT" dirty="0" err="1"/>
              <a:t>quizá</a:t>
            </a:r>
            <a:r>
              <a:rPr lang="it-IT" dirty="0"/>
              <a:t> por </a:t>
            </a:r>
            <a:r>
              <a:rPr lang="it-IT" dirty="0" err="1"/>
              <a:t>contracción</a:t>
            </a:r>
            <a:r>
              <a:rPr lang="it-IT" dirty="0"/>
              <a:t> del </a:t>
            </a:r>
            <a:r>
              <a:rPr lang="it-IT" dirty="0" err="1"/>
              <a:t>sufijo</a:t>
            </a:r>
            <a:r>
              <a:rPr lang="it-IT" dirty="0"/>
              <a:t> –</a:t>
            </a:r>
            <a:r>
              <a:rPr lang="it-IT" i="1" dirty="0" err="1"/>
              <a:t>ito</a:t>
            </a:r>
            <a:r>
              <a:rPr lang="it-IT" dirty="0"/>
              <a:t>: </a:t>
            </a:r>
            <a:r>
              <a:rPr lang="it-IT" i="1" dirty="0" err="1"/>
              <a:t>tontito</a:t>
            </a:r>
            <a:r>
              <a:rPr lang="it-IT" i="1" dirty="0"/>
              <a:t>-tonti</a:t>
            </a:r>
            <a:r>
              <a:rPr lang="it-IT" dirty="0"/>
              <a:t>; </a:t>
            </a:r>
            <a:r>
              <a:rPr lang="it-IT" dirty="0" err="1"/>
              <a:t>luego</a:t>
            </a:r>
            <a:r>
              <a:rPr lang="it-IT" dirty="0"/>
              <a:t> </a:t>
            </a:r>
            <a:r>
              <a:rPr lang="it-IT" dirty="0" err="1"/>
              <a:t>puede</a:t>
            </a:r>
            <a:r>
              <a:rPr lang="it-IT" dirty="0"/>
              <a:t> </a:t>
            </a:r>
            <a:r>
              <a:rPr lang="it-IT" dirty="0" err="1"/>
              <a:t>añadir</a:t>
            </a:r>
            <a:r>
              <a:rPr lang="it-IT" dirty="0"/>
              <a:t> </a:t>
            </a:r>
            <a:r>
              <a:rPr lang="it-IT" dirty="0" err="1"/>
              <a:t>sufijo</a:t>
            </a:r>
            <a:r>
              <a:rPr lang="it-IT" dirty="0"/>
              <a:t> </a:t>
            </a:r>
            <a:r>
              <a:rPr lang="it-IT" dirty="0" err="1"/>
              <a:t>flexivo</a:t>
            </a:r>
            <a:r>
              <a:rPr lang="it-IT" dirty="0"/>
              <a:t> de </a:t>
            </a:r>
            <a:r>
              <a:rPr lang="it-IT" dirty="0" err="1"/>
              <a:t>plural</a:t>
            </a:r>
            <a:r>
              <a:rPr lang="it-IT" dirty="0"/>
              <a:t>: </a:t>
            </a:r>
            <a:r>
              <a:rPr lang="it-IT" i="1" dirty="0" err="1"/>
              <a:t>tontis</a:t>
            </a:r>
            <a:r>
              <a:rPr lang="it-IT" dirty="0"/>
              <a:t>, </a:t>
            </a:r>
            <a:r>
              <a:rPr lang="it-IT" i="1" dirty="0" err="1"/>
              <a:t>besis</a:t>
            </a:r>
            <a:r>
              <a:rPr lang="it-IT" dirty="0"/>
              <a:t>, </a:t>
            </a:r>
            <a:r>
              <a:rPr lang="it-IT" i="1" dirty="0" err="1"/>
              <a:t>holis</a:t>
            </a:r>
            <a:r>
              <a:rPr lang="it-IT" dirty="0"/>
              <a:t>). Esto </a:t>
            </a:r>
            <a:r>
              <a:rPr lang="it-IT" dirty="0" err="1"/>
              <a:t>sucede</a:t>
            </a:r>
            <a:r>
              <a:rPr lang="it-IT" dirty="0"/>
              <a:t> incluso con </a:t>
            </a:r>
            <a:r>
              <a:rPr lang="it-IT" dirty="0" err="1"/>
              <a:t>invariables</a:t>
            </a:r>
            <a:r>
              <a:rPr lang="it-IT" dirty="0"/>
              <a:t>: </a:t>
            </a:r>
            <a:r>
              <a:rPr lang="it-IT" i="1" dirty="0" err="1"/>
              <a:t>porfi</a:t>
            </a:r>
            <a:r>
              <a:rPr lang="it-IT" dirty="0"/>
              <a:t>/</a:t>
            </a:r>
            <a:r>
              <a:rPr lang="it-IT" i="1" dirty="0" err="1"/>
              <a:t>porfa</a:t>
            </a:r>
            <a:endParaRPr lang="it-IT" i="1" dirty="0"/>
          </a:p>
          <a:p>
            <a:pPr>
              <a:buFontTx/>
              <a:buChar char="-"/>
            </a:pPr>
            <a:r>
              <a:rPr lang="it-IT" i="1" dirty="0"/>
              <a:t>-</a:t>
            </a:r>
            <a:r>
              <a:rPr lang="it-IT" b="1" i="1" dirty="0" err="1"/>
              <a:t>er</a:t>
            </a:r>
            <a:r>
              <a:rPr lang="it-IT" i="1" dirty="0"/>
              <a:t>: </a:t>
            </a:r>
            <a:r>
              <a:rPr lang="it-IT" dirty="0"/>
              <a:t>(del </a:t>
            </a:r>
            <a:r>
              <a:rPr lang="it-IT" dirty="0" err="1"/>
              <a:t>inglés</a:t>
            </a:r>
            <a:r>
              <a:rPr lang="it-IT" dirty="0"/>
              <a:t>)</a:t>
            </a:r>
            <a:r>
              <a:rPr lang="it-IT" i="1" dirty="0"/>
              <a:t>: </a:t>
            </a:r>
            <a:r>
              <a:rPr lang="it-IT" i="1" dirty="0" err="1"/>
              <a:t>guaper</a:t>
            </a:r>
            <a:r>
              <a:rPr lang="it-IT" i="1" dirty="0"/>
              <a:t>, </a:t>
            </a:r>
            <a:r>
              <a:rPr lang="it-IT" i="1" dirty="0" err="1"/>
              <a:t>monguer</a:t>
            </a:r>
            <a:r>
              <a:rPr lang="it-IT" i="1" dirty="0"/>
              <a:t> (</a:t>
            </a:r>
            <a:r>
              <a:rPr lang="it-IT" i="1" dirty="0" err="1"/>
              <a:t>mongui</a:t>
            </a:r>
            <a:r>
              <a:rPr lang="it-IT" i="1" dirty="0"/>
              <a:t>), </a:t>
            </a:r>
            <a:r>
              <a:rPr lang="it-IT" i="1" dirty="0" err="1"/>
              <a:t>gayer</a:t>
            </a:r>
            <a:r>
              <a:rPr lang="it-IT" i="1" dirty="0"/>
              <a:t>, </a:t>
            </a:r>
            <a:r>
              <a:rPr lang="it-IT" i="1" dirty="0" err="1"/>
              <a:t>mierder</a:t>
            </a:r>
            <a:endParaRPr lang="it-IT" i="1" dirty="0"/>
          </a:p>
          <a:p>
            <a:pPr>
              <a:buFontTx/>
              <a:buChar char="-"/>
            </a:pPr>
            <a:r>
              <a:rPr lang="it-IT" b="1" dirty="0" err="1"/>
              <a:t>Prefijo</a:t>
            </a:r>
            <a:r>
              <a:rPr lang="it-IT" i="1" dirty="0"/>
              <a:t> </a:t>
            </a:r>
            <a:r>
              <a:rPr lang="it-IT" b="1" i="1" dirty="0"/>
              <a:t>re-</a:t>
            </a:r>
            <a:r>
              <a:rPr lang="it-IT" i="1" dirty="0"/>
              <a:t> , mega, macro </a:t>
            </a:r>
            <a:r>
              <a:rPr lang="it-IT" dirty="0"/>
              <a:t>para intensificar</a:t>
            </a:r>
          </a:p>
          <a:p>
            <a:pPr>
              <a:buFontTx/>
              <a:buChar char="-"/>
            </a:pPr>
            <a:r>
              <a:rPr lang="it-IT" b="1" dirty="0" err="1"/>
              <a:t>Creación</a:t>
            </a:r>
            <a:r>
              <a:rPr lang="it-IT" b="1" dirty="0"/>
              <a:t> de </a:t>
            </a:r>
            <a:r>
              <a:rPr lang="it-IT" b="1" dirty="0" err="1"/>
              <a:t>unidades</a:t>
            </a:r>
            <a:r>
              <a:rPr lang="it-IT" b="1" dirty="0"/>
              <a:t> a partir de </a:t>
            </a:r>
            <a:r>
              <a:rPr lang="it-IT" b="1" dirty="0" err="1"/>
              <a:t>bases</a:t>
            </a:r>
            <a:r>
              <a:rPr lang="it-IT" b="1" dirty="0"/>
              <a:t> </a:t>
            </a:r>
            <a:r>
              <a:rPr lang="it-IT" b="1" dirty="0" err="1"/>
              <a:t>inglesas</a:t>
            </a:r>
            <a:r>
              <a:rPr lang="it-IT" b="1" dirty="0"/>
              <a:t> </a:t>
            </a:r>
            <a:r>
              <a:rPr lang="it-IT" b="1" dirty="0" err="1"/>
              <a:t>adaptadas</a:t>
            </a:r>
            <a:r>
              <a:rPr lang="it-IT" b="1" dirty="0"/>
              <a:t> a la </a:t>
            </a:r>
            <a:r>
              <a:rPr lang="it-IT" b="1" dirty="0" err="1"/>
              <a:t>morfología</a:t>
            </a:r>
            <a:r>
              <a:rPr lang="it-IT" b="1" dirty="0"/>
              <a:t> del </a:t>
            </a:r>
            <a:r>
              <a:rPr lang="it-IT" b="1" dirty="0" err="1"/>
              <a:t>español</a:t>
            </a:r>
            <a:r>
              <a:rPr lang="it-IT" dirty="0"/>
              <a:t>: </a:t>
            </a:r>
            <a:r>
              <a:rPr lang="it-IT" i="1" dirty="0" err="1"/>
              <a:t>supportear</a:t>
            </a:r>
            <a:r>
              <a:rPr lang="it-IT" i="1" dirty="0"/>
              <a:t>, </a:t>
            </a:r>
            <a:r>
              <a:rPr lang="it-IT" i="1" dirty="0" err="1"/>
              <a:t>guasapear</a:t>
            </a:r>
            <a:r>
              <a:rPr lang="it-IT" i="1" dirty="0"/>
              <a:t>/</a:t>
            </a:r>
            <a:r>
              <a:rPr lang="it-IT" i="1" dirty="0" err="1"/>
              <a:t>wasapear</a:t>
            </a:r>
            <a:endParaRPr lang="it-IT" i="1" dirty="0"/>
          </a:p>
          <a:p>
            <a:pPr>
              <a:buFontTx/>
              <a:buChar char="-"/>
            </a:pPr>
            <a:r>
              <a:rPr lang="it-IT" b="1" dirty="0" err="1"/>
              <a:t>Alteración</a:t>
            </a:r>
            <a:r>
              <a:rPr lang="it-IT" b="1" dirty="0"/>
              <a:t> del </a:t>
            </a:r>
            <a:r>
              <a:rPr lang="it-IT" b="1" dirty="0" err="1"/>
              <a:t>régimen</a:t>
            </a:r>
            <a:r>
              <a:rPr lang="it-IT" b="1" dirty="0"/>
              <a:t> </a:t>
            </a:r>
            <a:r>
              <a:rPr lang="it-IT" b="1" dirty="0" err="1"/>
              <a:t>sintáctico</a:t>
            </a:r>
            <a:r>
              <a:rPr lang="it-IT" b="1" dirty="0"/>
              <a:t> de </a:t>
            </a:r>
            <a:r>
              <a:rPr lang="it-IT" b="1" dirty="0" err="1"/>
              <a:t>algunos</a:t>
            </a:r>
            <a:r>
              <a:rPr lang="it-IT" b="1" dirty="0"/>
              <a:t> </a:t>
            </a:r>
            <a:r>
              <a:rPr lang="it-IT" b="1" dirty="0" err="1"/>
              <a:t>verbos</a:t>
            </a:r>
            <a:endParaRPr lang="it-IT" b="1" dirty="0"/>
          </a:p>
          <a:p>
            <a:pPr>
              <a:buFontTx/>
              <a:buChar char="-"/>
            </a:pPr>
            <a:r>
              <a:rPr lang="it-IT" b="1" dirty="0" err="1"/>
              <a:t>Ir</a:t>
            </a:r>
            <a:r>
              <a:rPr lang="it-IT" b="1" dirty="0"/>
              <a:t> de + </a:t>
            </a:r>
            <a:r>
              <a:rPr lang="it-IT" b="1" dirty="0" err="1"/>
              <a:t>adjetivo</a:t>
            </a:r>
            <a:r>
              <a:rPr lang="it-IT" dirty="0"/>
              <a:t>: </a:t>
            </a:r>
            <a:r>
              <a:rPr lang="it-IT" i="1" dirty="0" err="1"/>
              <a:t>ir</a:t>
            </a:r>
            <a:r>
              <a:rPr lang="it-IT" i="1" dirty="0"/>
              <a:t> de </a:t>
            </a:r>
            <a:r>
              <a:rPr lang="it-IT" i="1" dirty="0" err="1"/>
              <a:t>simpático</a:t>
            </a:r>
            <a:r>
              <a:rPr lang="it-IT" i="1" dirty="0"/>
              <a:t>, </a:t>
            </a:r>
            <a:r>
              <a:rPr lang="it-IT" i="1" dirty="0" err="1"/>
              <a:t>ir</a:t>
            </a:r>
            <a:r>
              <a:rPr lang="it-IT" i="1" dirty="0"/>
              <a:t> de duro </a:t>
            </a:r>
          </a:p>
          <a:p>
            <a:pPr>
              <a:buFontTx/>
              <a:buChar char="-"/>
            </a:pPr>
            <a:r>
              <a:rPr lang="it-IT" b="1" dirty="0"/>
              <a:t>Incremento </a:t>
            </a:r>
            <a:r>
              <a:rPr lang="it-IT" b="1" dirty="0" err="1"/>
              <a:t>pronominal</a:t>
            </a:r>
            <a:r>
              <a:rPr lang="it-IT" b="1" dirty="0"/>
              <a:t> en </a:t>
            </a:r>
            <a:r>
              <a:rPr lang="it-IT" b="1" dirty="0" err="1"/>
              <a:t>algunos</a:t>
            </a:r>
            <a:r>
              <a:rPr lang="it-IT" b="1" dirty="0"/>
              <a:t> </a:t>
            </a:r>
            <a:r>
              <a:rPr lang="it-IT" b="1" dirty="0" err="1"/>
              <a:t>verbos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no se </a:t>
            </a:r>
            <a:r>
              <a:rPr lang="it-IT" dirty="0" err="1"/>
              <a:t>refiere</a:t>
            </a:r>
            <a:r>
              <a:rPr lang="it-IT" dirty="0"/>
              <a:t> al OD y </a:t>
            </a:r>
            <a:r>
              <a:rPr lang="it-IT" dirty="0" err="1"/>
              <a:t>que</a:t>
            </a:r>
            <a:r>
              <a:rPr lang="it-IT" dirty="0"/>
              <a:t> crea un </a:t>
            </a:r>
            <a:r>
              <a:rPr lang="it-IT" dirty="0" err="1"/>
              <a:t>nuevo</a:t>
            </a:r>
            <a:r>
              <a:rPr lang="it-IT" dirty="0"/>
              <a:t> </a:t>
            </a:r>
            <a:r>
              <a:rPr lang="it-IT" dirty="0" err="1"/>
              <a:t>significado</a:t>
            </a:r>
            <a:r>
              <a:rPr lang="it-IT" dirty="0"/>
              <a:t> para la base: </a:t>
            </a:r>
            <a:r>
              <a:rPr lang="it-IT" i="1" dirty="0"/>
              <a:t>cagarla, romperla, petarlo </a:t>
            </a:r>
            <a:r>
              <a:rPr lang="it-IT" dirty="0"/>
              <a:t>(</a:t>
            </a:r>
            <a:r>
              <a:rPr lang="it-IT" dirty="0" err="1"/>
              <a:t>éxito</a:t>
            </a:r>
            <a:r>
              <a:rPr lang="it-IT" dirty="0"/>
              <a:t>)</a:t>
            </a:r>
          </a:p>
          <a:p>
            <a:pPr>
              <a:buFontTx/>
              <a:buChar char="-"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20071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4. </a:t>
            </a:r>
            <a:r>
              <a:rPr lang="it-IT" dirty="0" err="1"/>
              <a:t>Creatividad</a:t>
            </a:r>
            <a:r>
              <a:rPr lang="it-IT" dirty="0"/>
              <a:t> y </a:t>
            </a:r>
            <a:r>
              <a:rPr lang="it-IT" dirty="0" err="1"/>
              <a:t>originalidad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678" y="592667"/>
            <a:ext cx="6269591" cy="5909733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it-IT" b="1" dirty="0" err="1"/>
              <a:t>Verbos</a:t>
            </a:r>
            <a:r>
              <a:rPr lang="it-IT" b="1" dirty="0"/>
              <a:t> </a:t>
            </a:r>
            <a:r>
              <a:rPr lang="it-IT" b="1" dirty="0" err="1"/>
              <a:t>transitivos</a:t>
            </a:r>
            <a:r>
              <a:rPr lang="it-IT" b="1" dirty="0"/>
              <a:t> </a:t>
            </a:r>
            <a:r>
              <a:rPr lang="it-IT" b="1" dirty="0" err="1"/>
              <a:t>usados</a:t>
            </a:r>
            <a:r>
              <a:rPr lang="it-IT" b="1" dirty="0"/>
              <a:t> </a:t>
            </a:r>
            <a:r>
              <a:rPr lang="it-IT" b="1" dirty="0" err="1"/>
              <a:t>como</a:t>
            </a:r>
            <a:r>
              <a:rPr lang="it-IT" b="1" dirty="0"/>
              <a:t> </a:t>
            </a:r>
            <a:r>
              <a:rPr lang="it-IT" b="1" dirty="0" err="1"/>
              <a:t>intransitivos</a:t>
            </a:r>
            <a:r>
              <a:rPr lang="it-IT" dirty="0"/>
              <a:t>: </a:t>
            </a:r>
            <a:r>
              <a:rPr lang="it-IT" i="1" dirty="0"/>
              <a:t>pilotar</a:t>
            </a:r>
            <a:r>
              <a:rPr lang="it-IT" dirty="0"/>
              <a:t> (</a:t>
            </a:r>
            <a:r>
              <a:rPr lang="it-IT" dirty="0" err="1"/>
              <a:t>saber</a:t>
            </a:r>
            <a:r>
              <a:rPr lang="it-IT" dirty="0"/>
              <a:t> mucho de </a:t>
            </a:r>
            <a:r>
              <a:rPr lang="it-IT" dirty="0" err="1"/>
              <a:t>algo</a:t>
            </a:r>
            <a:r>
              <a:rPr lang="it-IT" dirty="0"/>
              <a:t>), </a:t>
            </a:r>
            <a:r>
              <a:rPr lang="it-IT" i="1" dirty="0" err="1"/>
              <a:t>sobar</a:t>
            </a:r>
            <a:r>
              <a:rPr lang="it-IT" dirty="0"/>
              <a:t> (dormir), </a:t>
            </a:r>
            <a:r>
              <a:rPr lang="it-IT" i="1" dirty="0"/>
              <a:t>cantar</a:t>
            </a:r>
            <a:r>
              <a:rPr lang="it-IT" dirty="0"/>
              <a:t> (</a:t>
            </a:r>
            <a:r>
              <a:rPr lang="it-IT" dirty="0" err="1"/>
              <a:t>confesar</a:t>
            </a:r>
            <a:r>
              <a:rPr lang="it-IT" dirty="0"/>
              <a:t>)</a:t>
            </a:r>
          </a:p>
          <a:p>
            <a:pPr>
              <a:buFontTx/>
              <a:buChar char="-"/>
            </a:pPr>
            <a:r>
              <a:rPr lang="it-IT" b="1" dirty="0"/>
              <a:t>Uso de </a:t>
            </a:r>
            <a:r>
              <a:rPr lang="it-IT" b="1" dirty="0" err="1"/>
              <a:t>verbos</a:t>
            </a:r>
            <a:r>
              <a:rPr lang="it-IT" b="1" dirty="0"/>
              <a:t> emotivo-</a:t>
            </a:r>
            <a:r>
              <a:rPr lang="it-IT" b="1" dirty="0" err="1"/>
              <a:t>afectivos</a:t>
            </a:r>
            <a:r>
              <a:rPr lang="it-IT" b="1" dirty="0"/>
              <a:t> </a:t>
            </a:r>
            <a:r>
              <a:rPr lang="it-IT" dirty="0"/>
              <a:t>sin </a:t>
            </a:r>
            <a:r>
              <a:rPr lang="it-IT" dirty="0" err="1"/>
              <a:t>pronombre</a:t>
            </a:r>
            <a:r>
              <a:rPr lang="it-IT" dirty="0"/>
              <a:t>: </a:t>
            </a:r>
            <a:r>
              <a:rPr lang="it-IT" i="1" dirty="0" err="1"/>
              <a:t>muero</a:t>
            </a:r>
            <a:r>
              <a:rPr lang="it-IT" i="1" dirty="0"/>
              <a:t>, </a:t>
            </a:r>
            <a:r>
              <a:rPr lang="it-IT" i="1" dirty="0" err="1"/>
              <a:t>lloro</a:t>
            </a:r>
            <a:r>
              <a:rPr lang="it-IT" i="1" dirty="0"/>
              <a:t>, </a:t>
            </a:r>
            <a:r>
              <a:rPr lang="it-IT" i="1" dirty="0" err="1"/>
              <a:t>sufro</a:t>
            </a:r>
            <a:endParaRPr lang="it-IT" i="1" dirty="0"/>
          </a:p>
          <a:p>
            <a:r>
              <a:rPr lang="it-IT" b="1" dirty="0" err="1"/>
              <a:t>Cruces</a:t>
            </a:r>
            <a:r>
              <a:rPr lang="it-IT" b="1" dirty="0"/>
              <a:t> léxicos</a:t>
            </a:r>
            <a:r>
              <a:rPr lang="it-IT" dirty="0"/>
              <a:t>: ser un </a:t>
            </a:r>
            <a:r>
              <a:rPr lang="it-IT" dirty="0" err="1"/>
              <a:t>fofisano</a:t>
            </a:r>
            <a:r>
              <a:rPr lang="it-IT" dirty="0"/>
              <a:t>, </a:t>
            </a:r>
            <a:r>
              <a:rPr lang="it-IT" dirty="0" err="1"/>
              <a:t>gordibuena</a:t>
            </a:r>
            <a:r>
              <a:rPr lang="it-IT" dirty="0"/>
              <a:t>, </a:t>
            </a:r>
            <a:r>
              <a:rPr lang="it-IT" dirty="0" err="1"/>
              <a:t>amigovio</a:t>
            </a:r>
            <a:r>
              <a:rPr lang="it-IT" dirty="0"/>
              <a:t>, </a:t>
            </a:r>
            <a:r>
              <a:rPr lang="it-IT" dirty="0" err="1"/>
              <a:t>follamigo</a:t>
            </a:r>
            <a:endParaRPr lang="it-IT" dirty="0"/>
          </a:p>
          <a:p>
            <a:pPr>
              <a:buFontTx/>
              <a:buChar char="-"/>
            </a:pPr>
            <a:r>
              <a:rPr lang="it-IT" b="1" dirty="0" err="1"/>
              <a:t>Generación</a:t>
            </a:r>
            <a:r>
              <a:rPr lang="it-IT" b="1" dirty="0"/>
              <a:t> de </a:t>
            </a:r>
            <a:r>
              <a:rPr lang="it-IT" b="1" dirty="0" err="1"/>
              <a:t>nuevas</a:t>
            </a:r>
            <a:r>
              <a:rPr lang="it-IT" b="1" dirty="0"/>
              <a:t> </a:t>
            </a:r>
            <a:r>
              <a:rPr lang="it-IT" b="1" dirty="0" err="1"/>
              <a:t>palabras</a:t>
            </a:r>
            <a:r>
              <a:rPr lang="it-IT" b="1" dirty="0"/>
              <a:t> y </a:t>
            </a:r>
            <a:r>
              <a:rPr lang="it-IT" b="1" dirty="0" err="1"/>
              <a:t>expresiones</a:t>
            </a:r>
            <a:r>
              <a:rPr lang="it-IT" dirty="0"/>
              <a:t>: </a:t>
            </a:r>
            <a:r>
              <a:rPr lang="it-IT" i="1" dirty="0"/>
              <a:t>ser un rata </a:t>
            </a:r>
            <a:r>
              <a:rPr lang="it-IT" dirty="0"/>
              <a:t>(</a:t>
            </a:r>
            <a:r>
              <a:rPr lang="it-IT" dirty="0" err="1"/>
              <a:t>inversión</a:t>
            </a:r>
            <a:r>
              <a:rPr lang="it-IT" dirty="0"/>
              <a:t> de </a:t>
            </a:r>
            <a:r>
              <a:rPr lang="it-IT" dirty="0" err="1"/>
              <a:t>género</a:t>
            </a:r>
            <a:r>
              <a:rPr lang="it-IT" dirty="0"/>
              <a:t>), </a:t>
            </a:r>
            <a:r>
              <a:rPr lang="it-IT" i="1" dirty="0"/>
              <a:t>ser un </a:t>
            </a:r>
            <a:r>
              <a:rPr lang="it-IT" i="1" dirty="0" err="1"/>
              <a:t>máquina</a:t>
            </a:r>
            <a:r>
              <a:rPr lang="it-IT" i="1" dirty="0"/>
              <a:t>, ser cool, ser grande, ser un </a:t>
            </a:r>
            <a:r>
              <a:rPr lang="it-IT" i="1" dirty="0" err="1"/>
              <a:t>pringado</a:t>
            </a:r>
            <a:r>
              <a:rPr lang="it-IT" i="1" dirty="0"/>
              <a:t> </a:t>
            </a:r>
            <a:r>
              <a:rPr lang="it-IT" dirty="0"/>
              <a:t>(ingenuo), </a:t>
            </a:r>
            <a:r>
              <a:rPr lang="it-IT" i="1" dirty="0"/>
              <a:t>ser un </a:t>
            </a:r>
            <a:r>
              <a:rPr lang="it-IT" i="1" dirty="0" err="1"/>
              <a:t>miérder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despreciable</a:t>
            </a:r>
            <a:r>
              <a:rPr lang="it-IT" dirty="0"/>
              <a:t>, tonto</a:t>
            </a:r>
            <a:r>
              <a:rPr lang="it-IT" i="1" dirty="0"/>
              <a:t>), ser un </a:t>
            </a:r>
            <a:r>
              <a:rPr lang="it-IT" i="1" dirty="0" err="1"/>
              <a:t>bocazas</a:t>
            </a:r>
            <a:r>
              <a:rPr lang="it-IT" i="1" dirty="0"/>
              <a:t>/</a:t>
            </a:r>
            <a:r>
              <a:rPr lang="it-IT" i="1" dirty="0" err="1"/>
              <a:t>bocachanclas</a:t>
            </a:r>
            <a:r>
              <a:rPr lang="it-IT" i="1" dirty="0"/>
              <a:t>, ser </a:t>
            </a:r>
            <a:r>
              <a:rPr lang="it-IT" i="1" dirty="0" err="1"/>
              <a:t>el</a:t>
            </a:r>
            <a:r>
              <a:rPr lang="it-IT" i="1" dirty="0"/>
              <a:t> </a:t>
            </a:r>
            <a:r>
              <a:rPr lang="it-IT" i="1" dirty="0" err="1"/>
              <a:t>crush</a:t>
            </a:r>
            <a:r>
              <a:rPr lang="it-IT" i="1" dirty="0"/>
              <a:t> de </a:t>
            </a:r>
            <a:r>
              <a:rPr lang="it-IT" i="1" dirty="0" err="1"/>
              <a:t>alguien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que</a:t>
            </a:r>
            <a:r>
              <a:rPr lang="it-IT" dirty="0"/>
              <a:t> gusta mucho), </a:t>
            </a:r>
            <a:r>
              <a:rPr lang="it-IT" i="1" dirty="0"/>
              <a:t>ser un </a:t>
            </a:r>
            <a:r>
              <a:rPr lang="it-IT" i="1" dirty="0" err="1"/>
              <a:t>simple</a:t>
            </a:r>
            <a:r>
              <a:rPr lang="it-IT" i="1" dirty="0"/>
              <a:t> </a:t>
            </a:r>
            <a:r>
              <a:rPr lang="it-IT" i="1" dirty="0" err="1"/>
              <a:t>pagafantas</a:t>
            </a:r>
            <a:r>
              <a:rPr lang="it-IT" i="1" dirty="0"/>
              <a:t>, </a:t>
            </a:r>
            <a:r>
              <a:rPr lang="it-IT" i="1" dirty="0" err="1"/>
              <a:t>comer</a:t>
            </a:r>
            <a:r>
              <a:rPr lang="it-IT" i="1" dirty="0"/>
              <a:t> la </a:t>
            </a:r>
            <a:r>
              <a:rPr lang="it-IT" i="1" dirty="0" err="1"/>
              <a:t>oreja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insistir</a:t>
            </a:r>
            <a:r>
              <a:rPr lang="it-IT" dirty="0"/>
              <a:t>), </a:t>
            </a:r>
            <a:r>
              <a:rPr lang="it-IT" i="1" dirty="0"/>
              <a:t>ser </a:t>
            </a:r>
            <a:r>
              <a:rPr lang="it-IT" i="1" dirty="0" err="1"/>
              <a:t>algo</a:t>
            </a:r>
            <a:r>
              <a:rPr lang="it-IT" i="1" dirty="0"/>
              <a:t> un </a:t>
            </a:r>
            <a:r>
              <a:rPr lang="it-IT" i="1" dirty="0" err="1"/>
              <a:t>coñazo</a:t>
            </a:r>
            <a:r>
              <a:rPr lang="it-IT" i="1" dirty="0"/>
              <a:t>/un rollo/una </a:t>
            </a:r>
            <a:r>
              <a:rPr lang="it-IT" i="1" dirty="0" err="1"/>
              <a:t>chapa</a:t>
            </a:r>
            <a:r>
              <a:rPr lang="it-IT" i="1" dirty="0"/>
              <a:t>, </a:t>
            </a:r>
            <a:r>
              <a:rPr lang="it-IT" i="1" dirty="0" err="1"/>
              <a:t>momentos</a:t>
            </a:r>
            <a:r>
              <a:rPr lang="it-IT" i="1" dirty="0"/>
              <a:t> </a:t>
            </a:r>
            <a:r>
              <a:rPr lang="it-IT" i="1" dirty="0" err="1"/>
              <a:t>flipantes</a:t>
            </a:r>
            <a:r>
              <a:rPr lang="it-IT" i="1" dirty="0"/>
              <a:t>, </a:t>
            </a:r>
            <a:r>
              <a:rPr lang="it-IT" i="1" dirty="0" err="1"/>
              <a:t>meterse</a:t>
            </a:r>
            <a:r>
              <a:rPr lang="it-IT" i="1" dirty="0"/>
              <a:t> </a:t>
            </a:r>
            <a:r>
              <a:rPr lang="it-IT" i="1" dirty="0" err="1"/>
              <a:t>algo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consumir</a:t>
            </a:r>
            <a:r>
              <a:rPr lang="it-IT" dirty="0"/>
              <a:t> </a:t>
            </a:r>
            <a:r>
              <a:rPr lang="it-IT" dirty="0" err="1"/>
              <a:t>drogas</a:t>
            </a:r>
            <a:r>
              <a:rPr lang="it-IT" dirty="0"/>
              <a:t>), </a:t>
            </a:r>
            <a:r>
              <a:rPr lang="it-IT" i="1" dirty="0" err="1"/>
              <a:t>chungo</a:t>
            </a:r>
            <a:r>
              <a:rPr lang="it-IT" dirty="0"/>
              <a:t> (</a:t>
            </a:r>
            <a:r>
              <a:rPr lang="it-IT" dirty="0" err="1"/>
              <a:t>desagradable</a:t>
            </a:r>
            <a:r>
              <a:rPr lang="it-IT" dirty="0"/>
              <a:t>), </a:t>
            </a:r>
            <a:r>
              <a:rPr lang="it-IT" i="1" dirty="0" err="1"/>
              <a:t>rayarse</a:t>
            </a:r>
            <a:r>
              <a:rPr lang="it-IT" i="1" dirty="0"/>
              <a:t>, </a:t>
            </a:r>
            <a:r>
              <a:rPr lang="it-IT" i="1" dirty="0" err="1"/>
              <a:t>estar</a:t>
            </a:r>
            <a:r>
              <a:rPr lang="it-IT" i="1" dirty="0"/>
              <a:t> </a:t>
            </a:r>
            <a:r>
              <a:rPr lang="it-IT" i="1" dirty="0" err="1"/>
              <a:t>hasta</a:t>
            </a:r>
            <a:r>
              <a:rPr lang="it-IT" i="1" dirty="0"/>
              <a:t> </a:t>
            </a:r>
            <a:r>
              <a:rPr lang="it-IT" i="1" dirty="0" err="1"/>
              <a:t>los</a:t>
            </a:r>
            <a:r>
              <a:rPr lang="it-IT" i="1" dirty="0"/>
              <a:t> </a:t>
            </a:r>
            <a:r>
              <a:rPr lang="it-IT" i="1" dirty="0" err="1"/>
              <a:t>cojones</a:t>
            </a:r>
            <a:r>
              <a:rPr lang="it-IT" i="1" dirty="0"/>
              <a:t>/</a:t>
            </a:r>
            <a:r>
              <a:rPr lang="it-IT" i="1" dirty="0" err="1"/>
              <a:t>hasta</a:t>
            </a:r>
            <a:r>
              <a:rPr lang="it-IT" i="1" dirty="0"/>
              <a:t> la </a:t>
            </a:r>
            <a:r>
              <a:rPr lang="it-IT" i="1" dirty="0" err="1"/>
              <a:t>bola</a:t>
            </a:r>
            <a:r>
              <a:rPr lang="it-IT" i="1" dirty="0"/>
              <a:t>, se le va la olla</a:t>
            </a:r>
            <a:r>
              <a:rPr lang="it-IT" dirty="0"/>
              <a:t> (perder la cabeza), </a:t>
            </a:r>
            <a:r>
              <a:rPr lang="it-IT" i="1" dirty="0"/>
              <a:t>le suda la polla/</a:t>
            </a:r>
            <a:r>
              <a:rPr lang="it-IT" i="1" dirty="0" err="1"/>
              <a:t>el</a:t>
            </a:r>
            <a:r>
              <a:rPr lang="it-IT" i="1" dirty="0"/>
              <a:t> </a:t>
            </a:r>
            <a:r>
              <a:rPr lang="it-IT" i="1" dirty="0" err="1"/>
              <a:t>coño</a:t>
            </a:r>
            <a:r>
              <a:rPr lang="it-IT" dirty="0"/>
              <a:t> (no le importa una </a:t>
            </a:r>
            <a:r>
              <a:rPr lang="it-IT" dirty="0" err="1"/>
              <a:t>mierda</a:t>
            </a:r>
            <a:r>
              <a:rPr lang="it-IT" dirty="0"/>
              <a:t>), una movida (un </a:t>
            </a:r>
            <a:r>
              <a:rPr lang="it-IT" dirty="0" err="1"/>
              <a:t>asunto</a:t>
            </a:r>
            <a:r>
              <a:rPr lang="it-IT" dirty="0"/>
              <a:t>), </a:t>
            </a:r>
            <a:r>
              <a:rPr lang="it-IT" dirty="0" err="1"/>
              <a:t>alguien</a:t>
            </a:r>
            <a:r>
              <a:rPr lang="it-IT" dirty="0"/>
              <a:t> </a:t>
            </a:r>
            <a:r>
              <a:rPr lang="it-IT" dirty="0" err="1"/>
              <a:t>puede</a:t>
            </a:r>
            <a:r>
              <a:rPr lang="it-IT" dirty="0"/>
              <a:t> </a:t>
            </a:r>
            <a:r>
              <a:rPr lang="it-IT" i="1" dirty="0" err="1"/>
              <a:t>ponerse</a:t>
            </a:r>
            <a:r>
              <a:rPr lang="it-IT" i="1" dirty="0"/>
              <a:t> intenso</a:t>
            </a:r>
            <a:r>
              <a:rPr lang="it-IT" dirty="0"/>
              <a:t>, </a:t>
            </a:r>
            <a:r>
              <a:rPr lang="it-IT" i="1" dirty="0"/>
              <a:t>montar un pollo/</a:t>
            </a:r>
            <a:r>
              <a:rPr lang="it-IT" i="1" dirty="0" err="1"/>
              <a:t>marrón</a:t>
            </a:r>
            <a:r>
              <a:rPr lang="it-IT" dirty="0"/>
              <a:t>, si </a:t>
            </a:r>
            <a:r>
              <a:rPr lang="it-IT" i="1" dirty="0" err="1"/>
              <a:t>alguien</a:t>
            </a:r>
            <a:r>
              <a:rPr lang="it-IT" i="1" dirty="0"/>
              <a:t> </a:t>
            </a:r>
            <a:r>
              <a:rPr lang="it-IT" i="1" dirty="0" err="1"/>
              <a:t>cotiza</a:t>
            </a:r>
            <a:r>
              <a:rPr lang="it-IT" dirty="0"/>
              <a:t>, tiene </a:t>
            </a:r>
            <a:r>
              <a:rPr lang="it-IT" dirty="0" err="1"/>
              <a:t>pelas</a:t>
            </a:r>
            <a:r>
              <a:rPr lang="it-IT" dirty="0"/>
              <a:t>/pasta, </a:t>
            </a:r>
            <a:r>
              <a:rPr lang="it-IT" i="1" dirty="0" err="1"/>
              <a:t>zas</a:t>
            </a:r>
            <a:r>
              <a:rPr lang="it-IT" i="1" dirty="0"/>
              <a:t> en </a:t>
            </a:r>
            <a:r>
              <a:rPr lang="it-IT" i="1" dirty="0" err="1"/>
              <a:t>toda</a:t>
            </a:r>
            <a:r>
              <a:rPr lang="it-IT" i="1" dirty="0"/>
              <a:t> la </a:t>
            </a:r>
            <a:r>
              <a:rPr lang="it-IT" i="1" dirty="0" err="1"/>
              <a:t>boca</a:t>
            </a:r>
            <a:r>
              <a:rPr lang="it-IT" dirty="0"/>
              <a:t> (indica </a:t>
            </a:r>
            <a:r>
              <a:rPr lang="it-IT" dirty="0" err="1"/>
              <a:t>que</a:t>
            </a:r>
            <a:r>
              <a:rPr lang="it-IT" dirty="0"/>
              <a:t> se han dado </a:t>
            </a:r>
            <a:r>
              <a:rPr lang="it-IT" dirty="0" err="1"/>
              <a:t>argumentos</a:t>
            </a:r>
            <a:r>
              <a:rPr lang="it-IT" dirty="0"/>
              <a:t> </a:t>
            </a:r>
            <a:r>
              <a:rPr lang="it-IT" dirty="0" err="1"/>
              <a:t>inesperados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desdicen</a:t>
            </a:r>
            <a:r>
              <a:rPr lang="it-IT" dirty="0"/>
              <a:t> la </a:t>
            </a:r>
            <a:r>
              <a:rPr lang="it-IT" dirty="0" err="1"/>
              <a:t>opinión</a:t>
            </a:r>
            <a:r>
              <a:rPr lang="it-IT" dirty="0"/>
              <a:t> de </a:t>
            </a:r>
            <a:r>
              <a:rPr lang="it-IT" dirty="0" err="1"/>
              <a:t>alguien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b="1" dirty="0"/>
              <a:t>Nota</a:t>
            </a:r>
            <a:r>
              <a:rPr lang="it-IT" dirty="0"/>
              <a:t>: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ámbito</a:t>
            </a:r>
            <a:r>
              <a:rPr lang="it-IT" dirty="0"/>
              <a:t> </a:t>
            </a:r>
            <a:r>
              <a:rPr lang="it-IT" dirty="0" err="1"/>
              <a:t>léxico</a:t>
            </a:r>
            <a:r>
              <a:rPr lang="it-IT" dirty="0"/>
              <a:t> es la parte </a:t>
            </a:r>
            <a:r>
              <a:rPr lang="it-IT" dirty="0" err="1"/>
              <a:t>más</a:t>
            </a:r>
            <a:r>
              <a:rPr lang="it-IT" dirty="0"/>
              <a:t> </a:t>
            </a:r>
            <a:r>
              <a:rPr lang="it-IT" dirty="0" err="1"/>
              <a:t>superficial</a:t>
            </a:r>
            <a:r>
              <a:rPr lang="it-IT" dirty="0"/>
              <a:t>, cambiante y </a:t>
            </a:r>
            <a:r>
              <a:rPr lang="it-IT" dirty="0" err="1"/>
              <a:t>llamativa</a:t>
            </a:r>
            <a:r>
              <a:rPr lang="it-IT" dirty="0"/>
              <a:t>. </a:t>
            </a:r>
            <a:r>
              <a:rPr lang="it-IT" dirty="0" err="1"/>
              <a:t>Evoluciona</a:t>
            </a:r>
            <a:r>
              <a:rPr lang="it-IT" dirty="0"/>
              <a:t> </a:t>
            </a:r>
            <a:r>
              <a:rPr lang="it-IT" dirty="0" err="1"/>
              <a:t>velozmente</a:t>
            </a:r>
            <a:r>
              <a:rPr lang="it-IT" dirty="0"/>
              <a:t>. </a:t>
            </a:r>
            <a:r>
              <a:rPr lang="it-IT" dirty="0" err="1"/>
              <a:t>Algunos</a:t>
            </a:r>
            <a:r>
              <a:rPr lang="it-IT" dirty="0"/>
              <a:t> </a:t>
            </a:r>
            <a:r>
              <a:rPr lang="it-IT" dirty="0" err="1"/>
              <a:t>caen</a:t>
            </a:r>
            <a:r>
              <a:rPr lang="it-IT" dirty="0"/>
              <a:t> en </a:t>
            </a:r>
            <a:r>
              <a:rPr lang="it-IT" dirty="0" err="1"/>
              <a:t>desuso</a:t>
            </a:r>
            <a:r>
              <a:rPr lang="it-IT" dirty="0"/>
              <a:t>, </a:t>
            </a:r>
            <a:r>
              <a:rPr lang="it-IT" dirty="0" err="1"/>
              <a:t>otros</a:t>
            </a:r>
            <a:r>
              <a:rPr lang="it-IT" dirty="0"/>
              <a:t> </a:t>
            </a:r>
            <a:r>
              <a:rPr lang="it-IT" dirty="0" err="1"/>
              <a:t>perduran</a:t>
            </a:r>
            <a:r>
              <a:rPr lang="it-IT" dirty="0"/>
              <a:t> (</a:t>
            </a:r>
            <a:r>
              <a:rPr lang="it-IT" i="1" dirty="0"/>
              <a:t>molar</a:t>
            </a:r>
            <a:r>
              <a:rPr lang="it-IT" dirty="0"/>
              <a:t>, </a:t>
            </a:r>
            <a:r>
              <a:rPr lang="it-IT" i="1" dirty="0" err="1"/>
              <a:t>guay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5983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Para investigar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4012" y="2237674"/>
            <a:ext cx="6269591" cy="2382651"/>
          </a:xfrm>
        </p:spPr>
        <p:txBody>
          <a:bodyPr/>
          <a:lstStyle/>
          <a:p>
            <a:r>
              <a:rPr lang="es-ES" dirty="0"/>
              <a:t>La lengua de los jóvenes: ¿cómo se refleja en los diccionarios?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5714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Para investigar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4012" y="2237674"/>
            <a:ext cx="6269591" cy="2382651"/>
          </a:xfrm>
        </p:spPr>
        <p:txBody>
          <a:bodyPr/>
          <a:lstStyle/>
          <a:p>
            <a:r>
              <a:rPr lang="es-ES" dirty="0"/>
              <a:t>La lengua de los jóvenes en las distintas variedades de español?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r>
              <a:rPr lang="it-IT" dirty="0" err="1"/>
              <a:t>aspectos</a:t>
            </a:r>
            <a:r>
              <a:rPr lang="it-IT" dirty="0"/>
              <a:t> </a:t>
            </a:r>
            <a:r>
              <a:rPr lang="it-IT" dirty="0" err="1"/>
              <a:t>generales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6345" y="1586927"/>
            <a:ext cx="6269591" cy="3684146"/>
          </a:xfrm>
        </p:spPr>
        <p:txBody>
          <a:bodyPr>
            <a:normAutofit fontScale="92500" lnSpcReduction="10000"/>
          </a:bodyPr>
          <a:lstStyle/>
          <a:p>
            <a:r>
              <a:rPr lang="it-IT" dirty="0" err="1"/>
              <a:t>Años</a:t>
            </a:r>
            <a:r>
              <a:rPr lang="it-IT" dirty="0"/>
              <a:t> ‘60: cultura </a:t>
            </a:r>
            <a:r>
              <a:rPr lang="it-IT" dirty="0" err="1"/>
              <a:t>juvenil</a:t>
            </a:r>
            <a:r>
              <a:rPr lang="it-IT" dirty="0"/>
              <a:t> alternativa: lengua </a:t>
            </a:r>
            <a:r>
              <a:rPr lang="it-IT" dirty="0" err="1"/>
              <a:t>signo</a:t>
            </a:r>
            <a:r>
              <a:rPr lang="it-IT" dirty="0"/>
              <a:t> </a:t>
            </a:r>
            <a:r>
              <a:rPr lang="it-IT" dirty="0" err="1"/>
              <a:t>identificador</a:t>
            </a:r>
            <a:r>
              <a:rPr lang="it-IT" dirty="0"/>
              <a:t> para </a:t>
            </a:r>
            <a:r>
              <a:rPr lang="it-IT" dirty="0" err="1"/>
              <a:t>diferenciarse</a:t>
            </a:r>
            <a:endParaRPr lang="it-IT" dirty="0"/>
          </a:p>
          <a:p>
            <a:r>
              <a:rPr lang="it-IT" dirty="0" err="1"/>
              <a:t>Variedad</a:t>
            </a:r>
            <a:r>
              <a:rPr lang="it-IT" dirty="0"/>
              <a:t> </a:t>
            </a:r>
            <a:r>
              <a:rPr lang="it-IT" dirty="0" err="1"/>
              <a:t>lingüística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usan</a:t>
            </a:r>
            <a:r>
              <a:rPr lang="it-IT" dirty="0"/>
              <a:t>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 con </a:t>
            </a:r>
            <a:r>
              <a:rPr lang="it-IT" dirty="0" err="1"/>
              <a:t>sus</a:t>
            </a:r>
            <a:r>
              <a:rPr lang="it-IT" dirty="0"/>
              <a:t> </a:t>
            </a:r>
            <a:r>
              <a:rPr lang="it-IT" dirty="0" err="1"/>
              <a:t>pares</a:t>
            </a:r>
            <a:r>
              <a:rPr lang="it-IT" dirty="0"/>
              <a:t> en </a:t>
            </a:r>
            <a:r>
              <a:rPr lang="it-IT" dirty="0" err="1"/>
              <a:t>las</a:t>
            </a:r>
            <a:r>
              <a:rPr lang="it-IT" dirty="0"/>
              <a:t> </a:t>
            </a:r>
            <a:r>
              <a:rPr lang="it-IT" dirty="0" err="1"/>
              <a:t>interacciones</a:t>
            </a:r>
            <a:r>
              <a:rPr lang="it-IT" dirty="0"/>
              <a:t> </a:t>
            </a:r>
            <a:r>
              <a:rPr lang="it-IT" dirty="0" err="1"/>
              <a:t>orales</a:t>
            </a:r>
            <a:r>
              <a:rPr lang="it-IT" dirty="0"/>
              <a:t> y </a:t>
            </a:r>
            <a:r>
              <a:rPr lang="it-IT" dirty="0" err="1"/>
              <a:t>escritas</a:t>
            </a:r>
            <a:r>
              <a:rPr lang="it-IT" dirty="0"/>
              <a:t> (</a:t>
            </a:r>
            <a:r>
              <a:rPr lang="it-IT" dirty="0" err="1"/>
              <a:t>oralizadas</a:t>
            </a:r>
            <a:r>
              <a:rPr lang="it-IT" dirty="0"/>
              <a:t>), </a:t>
            </a:r>
            <a:r>
              <a:rPr lang="it-IT" dirty="0" err="1"/>
              <a:t>presenciales</a:t>
            </a:r>
            <a:r>
              <a:rPr lang="it-IT" dirty="0"/>
              <a:t> o </a:t>
            </a:r>
            <a:r>
              <a:rPr lang="it-IT" dirty="0" err="1"/>
              <a:t>moderadas</a:t>
            </a:r>
            <a:r>
              <a:rPr lang="it-IT" dirty="0"/>
              <a:t> por </a:t>
            </a:r>
            <a:r>
              <a:rPr lang="it-IT" dirty="0" err="1"/>
              <a:t>ordenador</a:t>
            </a:r>
            <a:r>
              <a:rPr lang="it-IT" dirty="0"/>
              <a:t> o </a:t>
            </a:r>
            <a:r>
              <a:rPr lang="it-IT" dirty="0" err="1"/>
              <a:t>teléfono</a:t>
            </a:r>
            <a:endParaRPr lang="it-IT" dirty="0"/>
          </a:p>
          <a:p>
            <a:r>
              <a:rPr lang="it-IT" dirty="0" err="1"/>
              <a:t>Jóvenes</a:t>
            </a:r>
            <a:r>
              <a:rPr lang="it-IT" dirty="0"/>
              <a:t>: uno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principales</a:t>
            </a:r>
            <a:r>
              <a:rPr lang="it-IT" dirty="0"/>
              <a:t> </a:t>
            </a:r>
            <a:r>
              <a:rPr lang="it-IT" dirty="0" err="1"/>
              <a:t>agentes</a:t>
            </a:r>
            <a:r>
              <a:rPr lang="it-IT" dirty="0"/>
              <a:t> del cambio </a:t>
            </a:r>
            <a:r>
              <a:rPr lang="it-IT" dirty="0" err="1"/>
              <a:t>lingüístico</a:t>
            </a:r>
            <a:endParaRPr lang="it-IT" dirty="0"/>
          </a:p>
          <a:p>
            <a:r>
              <a:rPr lang="it-IT" dirty="0" err="1"/>
              <a:t>Algunos</a:t>
            </a:r>
            <a:r>
              <a:rPr lang="it-IT" dirty="0"/>
              <a:t> </a:t>
            </a:r>
            <a:r>
              <a:rPr lang="it-IT" dirty="0" err="1"/>
              <a:t>términos</a:t>
            </a:r>
            <a:r>
              <a:rPr lang="it-IT" dirty="0"/>
              <a:t> </a:t>
            </a:r>
            <a:r>
              <a:rPr lang="it-IT" dirty="0" err="1"/>
              <a:t>suelen</a:t>
            </a:r>
            <a:r>
              <a:rPr lang="it-IT" dirty="0"/>
              <a:t> ser </a:t>
            </a:r>
            <a:r>
              <a:rPr lang="it-IT" dirty="0" err="1"/>
              <a:t>adoptados</a:t>
            </a:r>
            <a:r>
              <a:rPr lang="it-IT" dirty="0"/>
              <a:t> por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adultos</a:t>
            </a:r>
            <a:endParaRPr lang="it-IT" dirty="0"/>
          </a:p>
          <a:p>
            <a:r>
              <a:rPr lang="it-IT" dirty="0" err="1"/>
              <a:t>Variables</a:t>
            </a:r>
            <a:r>
              <a:rPr lang="it-IT" dirty="0"/>
              <a:t> </a:t>
            </a:r>
            <a:r>
              <a:rPr lang="it-IT" dirty="0" err="1"/>
              <a:t>importantes</a:t>
            </a:r>
            <a:r>
              <a:rPr lang="it-IT" dirty="0"/>
              <a:t>: </a:t>
            </a:r>
            <a:r>
              <a:rPr lang="it-IT" b="1" dirty="0" err="1"/>
              <a:t>edad</a:t>
            </a:r>
            <a:r>
              <a:rPr lang="it-IT" dirty="0"/>
              <a:t>, </a:t>
            </a:r>
            <a:r>
              <a:rPr lang="it-IT" dirty="0" err="1"/>
              <a:t>sexo</a:t>
            </a:r>
            <a:r>
              <a:rPr lang="it-IT" dirty="0"/>
              <a:t>, </a:t>
            </a:r>
            <a:r>
              <a:rPr lang="it-IT" dirty="0" err="1"/>
              <a:t>estrato</a:t>
            </a:r>
            <a:r>
              <a:rPr lang="it-IT" dirty="0"/>
              <a:t> </a:t>
            </a:r>
            <a:r>
              <a:rPr lang="it-IT" dirty="0" err="1"/>
              <a:t>socio-económico</a:t>
            </a:r>
            <a:r>
              <a:rPr lang="it-IT" dirty="0"/>
              <a:t>, </a:t>
            </a:r>
            <a:r>
              <a:rPr lang="it-IT" dirty="0" err="1"/>
              <a:t>área</a:t>
            </a:r>
            <a:r>
              <a:rPr lang="it-IT" dirty="0"/>
              <a:t> </a:t>
            </a:r>
            <a:r>
              <a:rPr lang="it-IT" dirty="0" err="1"/>
              <a:t>geográfica</a:t>
            </a:r>
            <a:r>
              <a:rPr lang="it-IT" dirty="0"/>
              <a:t>, </a:t>
            </a:r>
            <a:r>
              <a:rPr lang="it-IT" dirty="0" err="1"/>
              <a:t>contexto</a:t>
            </a:r>
            <a:r>
              <a:rPr lang="it-IT" dirty="0"/>
              <a:t> </a:t>
            </a:r>
            <a:r>
              <a:rPr lang="it-IT" dirty="0" err="1"/>
              <a:t>lingüístico</a:t>
            </a:r>
            <a:r>
              <a:rPr lang="it-IT" dirty="0"/>
              <a:t>, etc.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4295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2387599"/>
            <a:ext cx="3500828" cy="2480733"/>
          </a:xfrm>
        </p:spPr>
        <p:txBody>
          <a:bodyPr>
            <a:noAutofit/>
          </a:bodyPr>
          <a:lstStyle/>
          <a:p>
            <a:r>
              <a:rPr lang="it-IT" dirty="0"/>
              <a:t>Para investigar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4012" y="2237674"/>
            <a:ext cx="6269591" cy="2382651"/>
          </a:xfrm>
        </p:spPr>
        <p:txBody>
          <a:bodyPr/>
          <a:lstStyle/>
          <a:p>
            <a:r>
              <a:rPr lang="es-ES" dirty="0"/>
              <a:t>La lengua de los jóvenes italianos y la lengua de los jóvenes hispanohablantes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0932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2387599"/>
            <a:ext cx="3500828" cy="2480733"/>
          </a:xfrm>
        </p:spPr>
        <p:txBody>
          <a:bodyPr>
            <a:noAutofit/>
          </a:bodyPr>
          <a:lstStyle/>
          <a:p>
            <a:r>
              <a:rPr lang="it-IT" sz="4400" dirty="0"/>
              <a:t>Para investigar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4012" y="2237674"/>
            <a:ext cx="6269591" cy="2382651"/>
          </a:xfrm>
        </p:spPr>
        <p:txBody>
          <a:bodyPr/>
          <a:lstStyle/>
          <a:p>
            <a:r>
              <a:rPr lang="es-ES" dirty="0"/>
              <a:t>La lengua de los jóvenes: ¿cómo traducirla?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019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r>
              <a:rPr lang="it-IT" dirty="0" err="1"/>
              <a:t>características</a:t>
            </a:r>
            <a:r>
              <a:rPr lang="it-IT" dirty="0"/>
              <a:t> </a:t>
            </a:r>
            <a:r>
              <a:rPr lang="it-IT" dirty="0" err="1"/>
              <a:t>generales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4012" y="448733"/>
            <a:ext cx="6269591" cy="6095999"/>
          </a:xfrm>
        </p:spPr>
        <p:txBody>
          <a:bodyPr>
            <a:normAutofit lnSpcReduction="10000"/>
          </a:bodyPr>
          <a:lstStyle/>
          <a:p>
            <a:r>
              <a:rPr lang="it-IT" dirty="0" err="1"/>
              <a:t>Finalidad</a:t>
            </a:r>
            <a:r>
              <a:rPr lang="it-IT" dirty="0"/>
              <a:t> </a:t>
            </a:r>
            <a:r>
              <a:rPr lang="it-IT" dirty="0" err="1"/>
              <a:t>lúdica</a:t>
            </a:r>
            <a:r>
              <a:rPr lang="it-IT" dirty="0"/>
              <a:t> y </a:t>
            </a:r>
            <a:r>
              <a:rPr lang="it-IT" dirty="0" err="1"/>
              <a:t>críptica</a:t>
            </a:r>
            <a:r>
              <a:rPr lang="it-IT" dirty="0"/>
              <a:t> (</a:t>
            </a:r>
            <a:r>
              <a:rPr lang="it-IT" dirty="0" err="1"/>
              <a:t>parlache</a:t>
            </a:r>
            <a:r>
              <a:rPr lang="it-IT" dirty="0"/>
              <a:t> de Medellín)</a:t>
            </a:r>
          </a:p>
          <a:p>
            <a:r>
              <a:rPr lang="it-IT" dirty="0" err="1"/>
              <a:t>Variación</a:t>
            </a:r>
            <a:r>
              <a:rPr lang="it-IT" dirty="0"/>
              <a:t> en </a:t>
            </a:r>
            <a:r>
              <a:rPr lang="it-IT" dirty="0" err="1"/>
              <a:t>todo</a:t>
            </a:r>
            <a:r>
              <a:rPr lang="it-IT" dirty="0"/>
              <a:t>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mapa</a:t>
            </a:r>
            <a:r>
              <a:rPr lang="it-IT" dirty="0"/>
              <a:t> </a:t>
            </a:r>
            <a:r>
              <a:rPr lang="it-IT" dirty="0" err="1"/>
              <a:t>hispanohablante</a:t>
            </a:r>
            <a:endParaRPr lang="it-IT" dirty="0"/>
          </a:p>
          <a:p>
            <a:r>
              <a:rPr lang="it-IT" dirty="0" err="1"/>
              <a:t>Interacciones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 en </a:t>
            </a:r>
            <a:r>
              <a:rPr lang="it-IT" dirty="0" err="1"/>
              <a:t>situación</a:t>
            </a:r>
            <a:r>
              <a:rPr lang="it-IT" dirty="0"/>
              <a:t> </a:t>
            </a:r>
            <a:r>
              <a:rPr lang="it-IT" dirty="0" err="1"/>
              <a:t>coloquial</a:t>
            </a:r>
            <a:r>
              <a:rPr lang="it-IT" dirty="0"/>
              <a:t> e </a:t>
            </a:r>
            <a:r>
              <a:rPr lang="it-IT" dirty="0" err="1"/>
              <a:t>informal</a:t>
            </a:r>
            <a:endParaRPr lang="it-IT" dirty="0"/>
          </a:p>
          <a:p>
            <a:r>
              <a:rPr lang="it-IT" dirty="0" err="1"/>
              <a:t>Interacciones</a:t>
            </a:r>
            <a:r>
              <a:rPr lang="it-IT" dirty="0"/>
              <a:t> </a:t>
            </a:r>
            <a:r>
              <a:rPr lang="it-IT" dirty="0" err="1"/>
              <a:t>orales</a:t>
            </a:r>
            <a:r>
              <a:rPr lang="it-IT" dirty="0"/>
              <a:t> y/o </a:t>
            </a:r>
            <a:r>
              <a:rPr lang="it-IT" dirty="0" err="1"/>
              <a:t>escritas</a:t>
            </a:r>
            <a:r>
              <a:rPr lang="it-IT" dirty="0"/>
              <a:t> (</a:t>
            </a:r>
            <a:r>
              <a:rPr lang="it-IT" dirty="0" err="1"/>
              <a:t>reflejo</a:t>
            </a:r>
            <a:r>
              <a:rPr lang="it-IT" dirty="0"/>
              <a:t> de la </a:t>
            </a:r>
            <a:r>
              <a:rPr lang="it-IT" dirty="0" err="1"/>
              <a:t>oralidad</a:t>
            </a:r>
            <a:r>
              <a:rPr lang="it-IT" dirty="0"/>
              <a:t>)</a:t>
            </a:r>
          </a:p>
          <a:p>
            <a:r>
              <a:rPr lang="it-IT" dirty="0" err="1"/>
              <a:t>Relación</a:t>
            </a:r>
            <a:r>
              <a:rPr lang="it-IT" dirty="0"/>
              <a:t> de </a:t>
            </a:r>
            <a:r>
              <a:rPr lang="it-IT" dirty="0" err="1"/>
              <a:t>igualdad</a:t>
            </a:r>
            <a:r>
              <a:rPr lang="it-IT" dirty="0"/>
              <a:t> y </a:t>
            </a:r>
            <a:r>
              <a:rPr lang="it-IT" dirty="0" err="1"/>
              <a:t>cercanía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interlocutores</a:t>
            </a:r>
            <a:endParaRPr lang="it-IT" dirty="0"/>
          </a:p>
          <a:p>
            <a:r>
              <a:rPr lang="it-IT" dirty="0" err="1"/>
              <a:t>Experiencias</a:t>
            </a:r>
            <a:r>
              <a:rPr lang="it-IT" dirty="0"/>
              <a:t> y </a:t>
            </a:r>
            <a:r>
              <a:rPr lang="it-IT" dirty="0" err="1"/>
              <a:t>saberes</a:t>
            </a:r>
            <a:r>
              <a:rPr lang="it-IT" dirty="0"/>
              <a:t> </a:t>
            </a:r>
            <a:r>
              <a:rPr lang="it-IT" dirty="0" err="1"/>
              <a:t>compartidos</a:t>
            </a:r>
            <a:endParaRPr lang="it-IT" dirty="0"/>
          </a:p>
          <a:p>
            <a:r>
              <a:rPr lang="it-IT" dirty="0" err="1"/>
              <a:t>Temas</a:t>
            </a:r>
            <a:r>
              <a:rPr lang="it-IT" dirty="0"/>
              <a:t> de la </a:t>
            </a:r>
            <a:r>
              <a:rPr lang="it-IT" dirty="0" err="1"/>
              <a:t>vida</a:t>
            </a:r>
            <a:r>
              <a:rPr lang="it-IT" dirty="0"/>
              <a:t> </a:t>
            </a:r>
            <a:r>
              <a:rPr lang="it-IT" dirty="0" err="1"/>
              <a:t>cotidiana</a:t>
            </a:r>
            <a:endParaRPr lang="it-IT" dirty="0"/>
          </a:p>
          <a:p>
            <a:r>
              <a:rPr lang="it-IT" dirty="0"/>
              <a:t>Marco o </a:t>
            </a:r>
            <a:r>
              <a:rPr lang="it-IT" dirty="0" err="1"/>
              <a:t>espacio</a:t>
            </a:r>
            <a:r>
              <a:rPr lang="it-IT" dirty="0"/>
              <a:t> de </a:t>
            </a:r>
            <a:r>
              <a:rPr lang="it-IT" dirty="0" err="1"/>
              <a:t>interacción</a:t>
            </a:r>
            <a:r>
              <a:rPr lang="it-IT" dirty="0"/>
              <a:t> </a:t>
            </a:r>
            <a:r>
              <a:rPr lang="it-IT" dirty="0" err="1"/>
              <a:t>cotidiano</a:t>
            </a:r>
            <a:r>
              <a:rPr lang="it-IT" dirty="0"/>
              <a:t>: aula, club, </a:t>
            </a:r>
            <a:r>
              <a:rPr lang="it-IT" dirty="0" err="1"/>
              <a:t>parque</a:t>
            </a:r>
            <a:r>
              <a:rPr lang="it-IT" dirty="0"/>
              <a:t>, etc.</a:t>
            </a:r>
          </a:p>
          <a:p>
            <a:r>
              <a:rPr lang="it-IT" dirty="0"/>
              <a:t>Fines </a:t>
            </a:r>
            <a:r>
              <a:rPr lang="it-IT" dirty="0" err="1"/>
              <a:t>interpersonales</a:t>
            </a:r>
            <a:r>
              <a:rPr lang="it-IT" dirty="0"/>
              <a:t>, </a:t>
            </a:r>
            <a:r>
              <a:rPr lang="it-IT" dirty="0" err="1"/>
              <a:t>sociales</a:t>
            </a:r>
            <a:r>
              <a:rPr lang="it-IT" dirty="0"/>
              <a:t>, </a:t>
            </a:r>
            <a:r>
              <a:rPr lang="it-IT" dirty="0" err="1"/>
              <a:t>lúdicos</a:t>
            </a:r>
            <a:endParaRPr lang="it-IT" dirty="0"/>
          </a:p>
          <a:p>
            <a:r>
              <a:rPr lang="it-IT" dirty="0" err="1"/>
              <a:t>Subjetividad</a:t>
            </a:r>
            <a:r>
              <a:rPr lang="it-IT" dirty="0"/>
              <a:t> o </a:t>
            </a:r>
            <a:r>
              <a:rPr lang="it-IT" dirty="0" err="1"/>
              <a:t>implicación</a:t>
            </a:r>
            <a:r>
              <a:rPr lang="it-IT" dirty="0"/>
              <a:t> emotiva</a:t>
            </a:r>
          </a:p>
          <a:p>
            <a:r>
              <a:rPr lang="it-IT" dirty="0" err="1"/>
              <a:t>Espontaneidad</a:t>
            </a:r>
            <a:endParaRPr lang="it-IT" dirty="0"/>
          </a:p>
          <a:p>
            <a:r>
              <a:rPr lang="it-IT" dirty="0" err="1"/>
              <a:t>Informalidad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4797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r>
              <a:rPr lang="it-IT" dirty="0" err="1"/>
              <a:t>características</a:t>
            </a:r>
            <a:r>
              <a:rPr lang="it-IT" dirty="0"/>
              <a:t> </a:t>
            </a:r>
            <a:r>
              <a:rPr lang="it-IT" dirty="0" err="1"/>
              <a:t>generales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47879" y="1550067"/>
            <a:ext cx="6269591" cy="3259667"/>
          </a:xfrm>
        </p:spPr>
        <p:txBody>
          <a:bodyPr>
            <a:normAutofit/>
          </a:bodyPr>
          <a:lstStyle/>
          <a:p>
            <a:r>
              <a:rPr lang="it-IT" dirty="0" err="1"/>
              <a:t>Whatsapp</a:t>
            </a:r>
            <a:r>
              <a:rPr lang="it-IT" dirty="0"/>
              <a:t>, Twitter, Facebook, Instagram, </a:t>
            </a:r>
            <a:r>
              <a:rPr lang="it-IT" dirty="0" err="1"/>
              <a:t>Youtube</a:t>
            </a:r>
            <a:endParaRPr lang="it-IT" dirty="0"/>
          </a:p>
          <a:p>
            <a:r>
              <a:rPr lang="it-IT" dirty="0"/>
              <a:t>Dinamismo, </a:t>
            </a:r>
            <a:r>
              <a:rPr lang="it-IT" dirty="0" err="1"/>
              <a:t>novedad</a:t>
            </a:r>
            <a:r>
              <a:rPr lang="it-IT" dirty="0"/>
              <a:t>/</a:t>
            </a:r>
            <a:r>
              <a:rPr lang="it-IT" dirty="0" err="1"/>
              <a:t>diversidad</a:t>
            </a:r>
            <a:r>
              <a:rPr lang="it-IT" dirty="0"/>
              <a:t>, </a:t>
            </a:r>
            <a:r>
              <a:rPr lang="it-IT" dirty="0" err="1"/>
              <a:t>fugacidad</a:t>
            </a:r>
            <a:r>
              <a:rPr lang="it-IT" dirty="0"/>
              <a:t> (</a:t>
            </a:r>
            <a:r>
              <a:rPr lang="it-IT" dirty="0" err="1"/>
              <a:t>riesgo</a:t>
            </a:r>
            <a:r>
              <a:rPr lang="it-IT" dirty="0"/>
              <a:t> de </a:t>
            </a:r>
            <a:r>
              <a:rPr lang="it-IT" dirty="0" err="1"/>
              <a:t>quedar</a:t>
            </a:r>
            <a:r>
              <a:rPr lang="it-IT" dirty="0"/>
              <a:t> obsoleto con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tiempo</a:t>
            </a:r>
            <a:r>
              <a:rPr lang="it-IT" dirty="0"/>
              <a:t>)</a:t>
            </a:r>
          </a:p>
          <a:p>
            <a:r>
              <a:rPr lang="it-IT" dirty="0" err="1"/>
              <a:t>Ejemplo</a:t>
            </a:r>
            <a:r>
              <a:rPr lang="it-IT" dirty="0"/>
              <a:t>: </a:t>
            </a:r>
          </a:p>
          <a:p>
            <a:r>
              <a:rPr lang="it-IT" dirty="0"/>
              <a:t>Vocativo «macho»: </a:t>
            </a:r>
            <a:r>
              <a:rPr lang="it-IT" dirty="0" err="1"/>
              <a:t>años</a:t>
            </a:r>
            <a:r>
              <a:rPr lang="it-IT" dirty="0"/>
              <a:t> ‘50  </a:t>
            </a:r>
            <a:r>
              <a:rPr lang="it-IT" dirty="0" err="1"/>
              <a:t>usado</a:t>
            </a:r>
            <a:r>
              <a:rPr lang="it-IT" dirty="0"/>
              <a:t> solo por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hablantes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lo </a:t>
            </a:r>
            <a:r>
              <a:rPr lang="it-IT" dirty="0" err="1"/>
              <a:t>usaban</a:t>
            </a:r>
            <a:r>
              <a:rPr lang="it-IT" dirty="0"/>
              <a:t> en </a:t>
            </a:r>
            <a:r>
              <a:rPr lang="it-IT" dirty="0" err="1"/>
              <a:t>aquel</a:t>
            </a:r>
            <a:r>
              <a:rPr lang="it-IT" dirty="0"/>
              <a:t> </a:t>
            </a:r>
            <a:r>
              <a:rPr lang="it-IT" dirty="0" err="1"/>
              <a:t>tiempo</a:t>
            </a:r>
            <a:endParaRPr lang="it-IT" dirty="0"/>
          </a:p>
          <a:p>
            <a:r>
              <a:rPr lang="it-IT" dirty="0"/>
              <a:t>Vocativo «</a:t>
            </a:r>
            <a:r>
              <a:rPr lang="it-IT" dirty="0" err="1"/>
              <a:t>tío</a:t>
            </a:r>
            <a:r>
              <a:rPr lang="it-IT" dirty="0"/>
              <a:t>»: </a:t>
            </a:r>
            <a:r>
              <a:rPr lang="it-IT" dirty="0" err="1"/>
              <a:t>años</a:t>
            </a:r>
            <a:r>
              <a:rPr lang="it-IT" dirty="0"/>
              <a:t> 70: ha </a:t>
            </a:r>
            <a:r>
              <a:rPr lang="it-IT" dirty="0" err="1"/>
              <a:t>perdurado</a:t>
            </a:r>
            <a:r>
              <a:rPr lang="it-IT" dirty="0"/>
              <a:t> y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 </a:t>
            </a:r>
            <a:r>
              <a:rPr lang="it-IT" dirty="0" err="1"/>
              <a:t>aún</a:t>
            </a:r>
            <a:r>
              <a:rPr lang="it-IT" dirty="0"/>
              <a:t> lo </a:t>
            </a:r>
            <a:r>
              <a:rPr lang="it-IT" dirty="0" err="1"/>
              <a:t>usan</a:t>
            </a:r>
            <a:r>
              <a:rPr lang="it-IT" dirty="0"/>
              <a:t> / «</a:t>
            </a:r>
            <a:r>
              <a:rPr lang="it-IT" dirty="0" err="1"/>
              <a:t>bro</a:t>
            </a:r>
            <a:r>
              <a:rPr lang="it-IT" dirty="0"/>
              <a:t>’» </a:t>
            </a:r>
          </a:p>
        </p:txBody>
      </p:sp>
    </p:spTree>
    <p:extLst>
      <p:ext uri="{BB962C8B-B14F-4D97-AF65-F5344CB8AC3E}">
        <p14:creationId xmlns:p14="http://schemas.microsoft.com/office/powerpoint/2010/main" val="181606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r>
              <a:rPr lang="it-IT" dirty="0" err="1"/>
              <a:t>cómo</a:t>
            </a:r>
            <a:r>
              <a:rPr lang="it-IT" dirty="0"/>
              <a:t> </a:t>
            </a:r>
            <a:r>
              <a:rPr lang="it-IT" dirty="0" err="1"/>
              <a:t>describirla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2479" y="1624371"/>
            <a:ext cx="6269591" cy="3900659"/>
          </a:xfrm>
        </p:spPr>
        <p:txBody>
          <a:bodyPr>
            <a:normAutofit/>
          </a:bodyPr>
          <a:lstStyle/>
          <a:p>
            <a:r>
              <a:rPr lang="it-IT" dirty="0" err="1"/>
              <a:t>Descripción</a:t>
            </a:r>
            <a:r>
              <a:rPr lang="it-IT" dirty="0"/>
              <a:t> de lo </a:t>
            </a:r>
            <a:r>
              <a:rPr lang="it-IT" dirty="0" err="1"/>
              <a:t>efímero</a:t>
            </a:r>
            <a:r>
              <a:rPr lang="it-IT" dirty="0"/>
              <a:t> y cambiante (</a:t>
            </a:r>
            <a:r>
              <a:rPr lang="it-IT" dirty="0" err="1"/>
              <a:t>léxico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caduca </a:t>
            </a:r>
            <a:r>
              <a:rPr lang="it-IT" dirty="0" err="1"/>
              <a:t>rápidamente</a:t>
            </a:r>
            <a:r>
              <a:rPr lang="it-IT" dirty="0"/>
              <a:t>)</a:t>
            </a:r>
          </a:p>
          <a:p>
            <a:r>
              <a:rPr lang="it-IT" dirty="0" err="1"/>
              <a:t>Descripción</a:t>
            </a:r>
            <a:r>
              <a:rPr lang="it-IT" dirty="0"/>
              <a:t> de lo </a:t>
            </a:r>
            <a:r>
              <a:rPr lang="it-IT" dirty="0" err="1"/>
              <a:t>estable</a:t>
            </a:r>
            <a:r>
              <a:rPr lang="it-IT" dirty="0"/>
              <a:t> y </a:t>
            </a:r>
            <a:r>
              <a:rPr lang="it-IT" dirty="0" err="1"/>
              <a:t>universal</a:t>
            </a:r>
            <a:r>
              <a:rPr lang="it-IT" dirty="0"/>
              <a:t> (lo </a:t>
            </a:r>
            <a:r>
              <a:rPr lang="it-IT" dirty="0" err="1"/>
              <a:t>relevante</a:t>
            </a:r>
            <a:r>
              <a:rPr lang="it-IT" dirty="0"/>
              <a:t> en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distintos</a:t>
            </a:r>
            <a:r>
              <a:rPr lang="it-IT" dirty="0"/>
              <a:t> </a:t>
            </a:r>
            <a:r>
              <a:rPr lang="it-IT" dirty="0" err="1"/>
              <a:t>niveles</a:t>
            </a:r>
            <a:r>
              <a:rPr lang="it-IT" dirty="0"/>
              <a:t> de </a:t>
            </a:r>
            <a:r>
              <a:rPr lang="it-IT" dirty="0" err="1"/>
              <a:t>análisis</a:t>
            </a:r>
            <a:r>
              <a:rPr lang="it-IT" dirty="0"/>
              <a:t> de la </a:t>
            </a:r>
            <a:r>
              <a:rPr lang="it-IT" dirty="0" err="1"/>
              <a:t>variedad</a:t>
            </a:r>
            <a:r>
              <a:rPr lang="it-IT" dirty="0"/>
              <a:t>) </a:t>
            </a:r>
            <a:r>
              <a:rPr lang="it-IT" dirty="0" err="1"/>
              <a:t>pues</a:t>
            </a:r>
            <a:r>
              <a:rPr lang="it-IT" dirty="0"/>
              <a:t> </a:t>
            </a:r>
            <a:r>
              <a:rPr lang="it-IT" dirty="0" err="1"/>
              <a:t>garantizan</a:t>
            </a:r>
            <a:r>
              <a:rPr lang="it-IT" dirty="0"/>
              <a:t> </a:t>
            </a:r>
            <a:r>
              <a:rPr lang="it-IT" dirty="0" err="1"/>
              <a:t>mayor</a:t>
            </a:r>
            <a:r>
              <a:rPr lang="it-IT" dirty="0"/>
              <a:t> </a:t>
            </a:r>
            <a:r>
              <a:rPr lang="it-IT" dirty="0" err="1"/>
              <a:t>vigencia</a:t>
            </a:r>
            <a:r>
              <a:rPr lang="it-IT" dirty="0"/>
              <a:t> a </a:t>
            </a:r>
            <a:r>
              <a:rPr lang="it-IT" dirty="0" err="1"/>
              <a:t>las</a:t>
            </a:r>
            <a:r>
              <a:rPr lang="it-IT" dirty="0"/>
              <a:t> </a:t>
            </a:r>
            <a:r>
              <a:rPr lang="it-IT" dirty="0" err="1"/>
              <a:t>observaciones</a:t>
            </a:r>
            <a:r>
              <a:rPr lang="it-IT" dirty="0"/>
              <a:t> o </a:t>
            </a:r>
            <a:r>
              <a:rPr lang="it-IT" dirty="0" err="1"/>
              <a:t>descripciones</a:t>
            </a:r>
            <a:r>
              <a:rPr lang="it-IT" dirty="0"/>
              <a:t>:</a:t>
            </a:r>
          </a:p>
          <a:p>
            <a:pPr>
              <a:buFontTx/>
              <a:buChar char="-"/>
            </a:pPr>
            <a:r>
              <a:rPr lang="it-IT" dirty="0" err="1"/>
              <a:t>tendencias</a:t>
            </a:r>
            <a:r>
              <a:rPr lang="it-IT" dirty="0"/>
              <a:t> </a:t>
            </a:r>
            <a:r>
              <a:rPr lang="it-IT" dirty="0" err="1"/>
              <a:t>gramaticales</a:t>
            </a:r>
            <a:endParaRPr lang="it-IT" dirty="0"/>
          </a:p>
          <a:p>
            <a:pPr>
              <a:buFontTx/>
              <a:buChar char="-"/>
            </a:pPr>
            <a:r>
              <a:rPr lang="it-IT" dirty="0" err="1"/>
              <a:t>tendencias</a:t>
            </a:r>
            <a:r>
              <a:rPr lang="it-IT" dirty="0"/>
              <a:t> </a:t>
            </a:r>
            <a:r>
              <a:rPr lang="it-IT" dirty="0" err="1"/>
              <a:t>discursivas</a:t>
            </a:r>
            <a:endParaRPr lang="it-IT" dirty="0"/>
          </a:p>
          <a:p>
            <a:pPr>
              <a:buFontTx/>
              <a:buChar char="-"/>
            </a:pPr>
            <a:r>
              <a:rPr lang="it-IT" dirty="0" err="1"/>
              <a:t>tendencias</a:t>
            </a:r>
            <a:r>
              <a:rPr lang="it-IT" dirty="0"/>
              <a:t> </a:t>
            </a:r>
            <a:r>
              <a:rPr lang="it-IT" dirty="0" err="1"/>
              <a:t>pragmáticas</a:t>
            </a:r>
            <a:r>
              <a:rPr lang="it-IT" dirty="0"/>
              <a:t> (</a:t>
            </a:r>
            <a:r>
              <a:rPr lang="it-IT" dirty="0" err="1"/>
              <a:t>fórmulas</a:t>
            </a:r>
            <a:r>
              <a:rPr lang="it-IT" dirty="0"/>
              <a:t> de </a:t>
            </a:r>
            <a:r>
              <a:rPr lang="it-IT" dirty="0" err="1"/>
              <a:t>tratamiento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11548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r>
              <a:rPr lang="it-IT" dirty="0" err="1"/>
              <a:t>características</a:t>
            </a:r>
            <a:r>
              <a:rPr lang="it-IT" dirty="0"/>
              <a:t> </a:t>
            </a:r>
            <a:r>
              <a:rPr lang="it-IT" dirty="0" err="1"/>
              <a:t>comunes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30945" y="2410003"/>
            <a:ext cx="6269591" cy="2037993"/>
          </a:xfrm>
        </p:spPr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  <a:p>
            <a:r>
              <a:rPr lang="it-IT" dirty="0"/>
              <a:t>2. </a:t>
            </a:r>
            <a:r>
              <a:rPr lang="it-IT" dirty="0" err="1"/>
              <a:t>Refuerzo</a:t>
            </a:r>
            <a:r>
              <a:rPr lang="it-IT" dirty="0"/>
              <a:t> de la </a:t>
            </a:r>
            <a:r>
              <a:rPr lang="it-IT" dirty="0" err="1"/>
              <a:t>dimensión</a:t>
            </a:r>
            <a:r>
              <a:rPr lang="it-IT" dirty="0"/>
              <a:t> </a:t>
            </a:r>
            <a:r>
              <a:rPr lang="it-IT" dirty="0" err="1"/>
              <a:t>interpersonal</a:t>
            </a:r>
            <a:endParaRPr lang="it-IT" dirty="0"/>
          </a:p>
          <a:p>
            <a:r>
              <a:rPr lang="it-IT" dirty="0"/>
              <a:t>3. Dinamismo y </a:t>
            </a:r>
            <a:r>
              <a:rPr lang="it-IT" dirty="0" err="1"/>
              <a:t>espontaneidad</a:t>
            </a:r>
            <a:endParaRPr lang="it-IT" dirty="0"/>
          </a:p>
          <a:p>
            <a:r>
              <a:rPr lang="it-IT" dirty="0"/>
              <a:t>4. </a:t>
            </a:r>
            <a:r>
              <a:rPr lang="it-IT" dirty="0" err="1"/>
              <a:t>Creatividad</a:t>
            </a:r>
            <a:r>
              <a:rPr lang="it-IT" dirty="0"/>
              <a:t> y </a:t>
            </a:r>
            <a:r>
              <a:rPr lang="it-IT" dirty="0" err="1"/>
              <a:t>originalidad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323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5545" y="2339669"/>
            <a:ext cx="6269591" cy="2867726"/>
          </a:xfrm>
        </p:spPr>
        <p:txBody>
          <a:bodyPr>
            <a:normAutofit lnSpcReduction="10000"/>
          </a:bodyPr>
          <a:lstStyle/>
          <a:p>
            <a:r>
              <a:rPr lang="it-IT" b="1" dirty="0"/>
              <a:t>A) Plano </a:t>
            </a:r>
            <a:r>
              <a:rPr lang="it-IT" b="1" dirty="0" err="1"/>
              <a:t>fónico</a:t>
            </a:r>
            <a:endParaRPr lang="it-IT" b="1" dirty="0"/>
          </a:p>
          <a:p>
            <a:pPr>
              <a:buFontTx/>
              <a:buChar char="-"/>
            </a:pPr>
            <a:r>
              <a:rPr lang="it-IT" b="1" dirty="0" err="1"/>
              <a:t>Elocuciones</a:t>
            </a:r>
            <a:r>
              <a:rPr lang="it-IT" b="1" dirty="0"/>
              <a:t> </a:t>
            </a:r>
            <a:r>
              <a:rPr lang="it-IT" b="1" dirty="0" err="1"/>
              <a:t>enérgicas</a:t>
            </a:r>
            <a:r>
              <a:rPr lang="it-IT" b="1" dirty="0"/>
              <a:t> con </a:t>
            </a:r>
            <a:r>
              <a:rPr lang="it-IT" b="1" dirty="0" err="1"/>
              <a:t>alargamiento</a:t>
            </a:r>
            <a:r>
              <a:rPr lang="it-IT" b="1" dirty="0"/>
              <a:t> de </a:t>
            </a:r>
            <a:r>
              <a:rPr lang="it-IT" b="1" dirty="0" err="1"/>
              <a:t>sonidos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¡</a:t>
            </a:r>
            <a:r>
              <a:rPr lang="it-IT" i="1" dirty="0" err="1"/>
              <a:t>Buenooooo</a:t>
            </a:r>
            <a:r>
              <a:rPr lang="it-IT" i="1" dirty="0"/>
              <a:t>, </a:t>
            </a:r>
            <a:r>
              <a:rPr lang="it-IT" i="1" dirty="0" err="1"/>
              <a:t>qué</a:t>
            </a:r>
            <a:r>
              <a:rPr lang="it-IT" i="1" dirty="0"/>
              <a:t> </a:t>
            </a:r>
            <a:r>
              <a:rPr lang="it-IT" i="1" dirty="0" err="1"/>
              <a:t>pasada</a:t>
            </a:r>
            <a:r>
              <a:rPr lang="it-IT" dirty="0"/>
              <a:t>!</a:t>
            </a:r>
          </a:p>
          <a:p>
            <a:pPr marL="0" indent="0">
              <a:buNone/>
            </a:pPr>
            <a:r>
              <a:rPr lang="it-IT" dirty="0"/>
              <a:t>¿</a:t>
            </a:r>
            <a:r>
              <a:rPr lang="it-IT" i="1" dirty="0" err="1"/>
              <a:t>Cómoooooo</a:t>
            </a:r>
            <a:r>
              <a:rPr lang="it-IT" dirty="0"/>
              <a:t>? ¿</a:t>
            </a:r>
            <a:r>
              <a:rPr lang="it-IT" i="1" dirty="0" err="1"/>
              <a:t>Que</a:t>
            </a:r>
            <a:r>
              <a:rPr lang="it-IT" i="1" dirty="0"/>
              <a:t> no </a:t>
            </a:r>
            <a:r>
              <a:rPr lang="it-IT" i="1" dirty="0" err="1"/>
              <a:t>vienes</a:t>
            </a:r>
            <a:r>
              <a:rPr lang="it-IT" dirty="0"/>
              <a:t>?</a:t>
            </a:r>
          </a:p>
          <a:p>
            <a:pPr>
              <a:buFontTx/>
              <a:buChar char="-"/>
            </a:pPr>
            <a:r>
              <a:rPr lang="it-IT" b="1" dirty="0" err="1"/>
              <a:t>Acentos</a:t>
            </a:r>
            <a:r>
              <a:rPr lang="it-IT" b="1" dirty="0"/>
              <a:t> </a:t>
            </a:r>
            <a:r>
              <a:rPr lang="it-IT" b="1" dirty="0" err="1"/>
              <a:t>enfáticos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¡</a:t>
            </a:r>
            <a:r>
              <a:rPr lang="it-IT" i="1" dirty="0" err="1"/>
              <a:t>Tú</a:t>
            </a:r>
            <a:r>
              <a:rPr lang="it-IT" i="1" dirty="0"/>
              <a:t> te </a:t>
            </a:r>
            <a:r>
              <a:rPr lang="it-IT" i="1" dirty="0" err="1"/>
              <a:t>callas</a:t>
            </a:r>
            <a:r>
              <a:rPr lang="it-IT" i="1" dirty="0"/>
              <a:t>, </a:t>
            </a:r>
            <a:r>
              <a:rPr lang="it-IT" i="1" dirty="0" err="1"/>
              <a:t>que</a:t>
            </a:r>
            <a:r>
              <a:rPr lang="it-IT" i="1" dirty="0"/>
              <a:t> no </a:t>
            </a:r>
            <a:r>
              <a:rPr lang="it-IT" i="1" dirty="0" err="1"/>
              <a:t>tienes</a:t>
            </a:r>
            <a:r>
              <a:rPr lang="it-IT" i="1" dirty="0"/>
              <a:t> NI IDEA</a:t>
            </a:r>
            <a:r>
              <a:rPr lang="it-IT" dirty="0"/>
              <a:t>!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853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2479" y="1311469"/>
            <a:ext cx="6269591" cy="4526464"/>
          </a:xfrm>
        </p:spPr>
        <p:txBody>
          <a:bodyPr>
            <a:normAutofit lnSpcReduction="10000"/>
          </a:bodyPr>
          <a:lstStyle/>
          <a:p>
            <a:r>
              <a:rPr lang="it-IT" b="1" dirty="0"/>
              <a:t>B) </a:t>
            </a:r>
            <a:r>
              <a:rPr lang="it-IT" b="1" dirty="0" err="1"/>
              <a:t>Recursos</a:t>
            </a:r>
            <a:r>
              <a:rPr lang="it-IT" b="1" dirty="0"/>
              <a:t> de </a:t>
            </a:r>
            <a:r>
              <a:rPr lang="it-IT" b="1" dirty="0" err="1"/>
              <a:t>naturaleza</a:t>
            </a:r>
            <a:r>
              <a:rPr lang="it-IT" b="1" dirty="0"/>
              <a:t> </a:t>
            </a:r>
            <a:r>
              <a:rPr lang="it-IT" b="1" dirty="0" err="1"/>
              <a:t>morfológica</a:t>
            </a:r>
            <a:endParaRPr lang="it-IT" b="1" dirty="0"/>
          </a:p>
          <a:p>
            <a:pPr>
              <a:buFontTx/>
              <a:buChar char="-"/>
            </a:pPr>
            <a:r>
              <a:rPr lang="it-IT" b="1" dirty="0" err="1"/>
              <a:t>Superlativos</a:t>
            </a:r>
            <a:r>
              <a:rPr lang="it-IT" dirty="0"/>
              <a:t>: </a:t>
            </a:r>
            <a:r>
              <a:rPr lang="it-IT" i="1" dirty="0" err="1"/>
              <a:t>estaba</a:t>
            </a:r>
            <a:r>
              <a:rPr lang="it-IT" i="1" dirty="0"/>
              <a:t> </a:t>
            </a:r>
            <a:r>
              <a:rPr lang="it-IT" i="1" dirty="0" err="1"/>
              <a:t>sobadísima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dormidísima</a:t>
            </a:r>
            <a:r>
              <a:rPr lang="it-IT" dirty="0"/>
              <a:t>), </a:t>
            </a:r>
            <a:r>
              <a:rPr lang="it-IT" i="1" dirty="0"/>
              <a:t>un </a:t>
            </a:r>
            <a:r>
              <a:rPr lang="it-IT" i="1" dirty="0" err="1"/>
              <a:t>examen</a:t>
            </a:r>
            <a:r>
              <a:rPr lang="it-IT" i="1" dirty="0"/>
              <a:t> </a:t>
            </a:r>
            <a:r>
              <a:rPr lang="it-IT" i="1" dirty="0" err="1"/>
              <a:t>jodidísimo</a:t>
            </a:r>
            <a:endParaRPr lang="it-IT" i="1" dirty="0"/>
          </a:p>
          <a:p>
            <a:pPr>
              <a:buFontTx/>
              <a:buChar char="-"/>
            </a:pPr>
            <a:r>
              <a:rPr lang="it-IT" b="1" dirty="0" err="1"/>
              <a:t>Prefijos</a:t>
            </a:r>
            <a:r>
              <a:rPr lang="it-IT" dirty="0"/>
              <a:t>/</a:t>
            </a:r>
            <a:r>
              <a:rPr lang="it-IT" b="1" dirty="0" err="1"/>
              <a:t>intensificadores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se </a:t>
            </a:r>
            <a:r>
              <a:rPr lang="it-IT" dirty="0" err="1"/>
              <a:t>suelen</a:t>
            </a:r>
            <a:r>
              <a:rPr lang="it-IT" dirty="0"/>
              <a:t> </a:t>
            </a:r>
            <a:r>
              <a:rPr lang="it-IT" dirty="0" err="1"/>
              <a:t>añadir</a:t>
            </a:r>
            <a:r>
              <a:rPr lang="it-IT" dirty="0"/>
              <a:t> a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adjetivos</a:t>
            </a:r>
            <a:r>
              <a:rPr lang="it-IT" dirty="0"/>
              <a:t> o </a:t>
            </a:r>
            <a:r>
              <a:rPr lang="it-IT" dirty="0" err="1"/>
              <a:t>sustantivos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se </a:t>
            </a:r>
            <a:r>
              <a:rPr lang="it-IT" dirty="0" err="1"/>
              <a:t>pueden</a:t>
            </a:r>
            <a:r>
              <a:rPr lang="it-IT" dirty="0"/>
              <a:t> </a:t>
            </a:r>
            <a:r>
              <a:rPr lang="it-IT" dirty="0" err="1"/>
              <a:t>acumular</a:t>
            </a:r>
            <a:r>
              <a:rPr lang="it-IT" dirty="0"/>
              <a:t> (</a:t>
            </a:r>
            <a:r>
              <a:rPr lang="it-IT" dirty="0" err="1"/>
              <a:t>súper</a:t>
            </a:r>
            <a:r>
              <a:rPr lang="it-IT" dirty="0"/>
              <a:t>, </a:t>
            </a:r>
            <a:r>
              <a:rPr lang="it-IT" dirty="0" err="1"/>
              <a:t>híper</a:t>
            </a:r>
            <a:r>
              <a:rPr lang="it-IT" dirty="0"/>
              <a:t>, mega, ultra, macro, archi, re, etc.), a </a:t>
            </a:r>
            <a:r>
              <a:rPr lang="it-IT" dirty="0" err="1"/>
              <a:t>veces</a:t>
            </a:r>
            <a:r>
              <a:rPr lang="it-IT" dirty="0"/>
              <a:t>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adverbio</a:t>
            </a:r>
            <a:r>
              <a:rPr lang="it-IT" dirty="0"/>
              <a:t> </a:t>
            </a:r>
            <a:r>
              <a:rPr lang="it-IT" i="1" dirty="0" err="1"/>
              <a:t>muy</a:t>
            </a:r>
            <a:r>
              <a:rPr lang="it-IT" dirty="0"/>
              <a:t> </a:t>
            </a:r>
            <a:r>
              <a:rPr lang="it-IT" dirty="0" err="1"/>
              <a:t>puede</a:t>
            </a:r>
            <a:r>
              <a:rPr lang="it-IT" dirty="0"/>
              <a:t> </a:t>
            </a:r>
            <a:r>
              <a:rPr lang="it-IT" dirty="0" err="1"/>
              <a:t>convivir</a:t>
            </a:r>
            <a:r>
              <a:rPr lang="it-IT" dirty="0"/>
              <a:t> con </a:t>
            </a:r>
            <a:r>
              <a:rPr lang="it-IT" dirty="0" err="1"/>
              <a:t>el</a:t>
            </a:r>
            <a:r>
              <a:rPr lang="it-IT" dirty="0"/>
              <a:t> superlativo: </a:t>
            </a:r>
            <a:r>
              <a:rPr lang="it-IT" i="1" dirty="0" err="1"/>
              <a:t>hacer</a:t>
            </a:r>
            <a:r>
              <a:rPr lang="it-IT" i="1" dirty="0"/>
              <a:t> una </a:t>
            </a:r>
            <a:r>
              <a:rPr lang="it-IT" i="1" dirty="0" err="1"/>
              <a:t>megafiesta</a:t>
            </a:r>
            <a:r>
              <a:rPr lang="it-IT" dirty="0"/>
              <a:t>, </a:t>
            </a:r>
            <a:r>
              <a:rPr lang="it-IT" i="1" dirty="0"/>
              <a:t>se ha dado una </a:t>
            </a:r>
            <a:r>
              <a:rPr lang="it-IT" i="1" dirty="0" err="1"/>
              <a:t>macrohostia</a:t>
            </a:r>
            <a:r>
              <a:rPr lang="it-IT" dirty="0"/>
              <a:t>, </a:t>
            </a:r>
            <a:r>
              <a:rPr lang="it-IT" i="1" dirty="0" err="1"/>
              <a:t>está</a:t>
            </a:r>
            <a:r>
              <a:rPr lang="it-IT" i="1" dirty="0"/>
              <a:t> re-</a:t>
            </a:r>
            <a:r>
              <a:rPr lang="it-IT" i="1" dirty="0" err="1"/>
              <a:t>bueno</a:t>
            </a:r>
            <a:r>
              <a:rPr lang="it-IT" i="1" dirty="0"/>
              <a:t>, </a:t>
            </a:r>
            <a:r>
              <a:rPr lang="it-IT" i="1" dirty="0" err="1"/>
              <a:t>híper</a:t>
            </a:r>
            <a:r>
              <a:rPr lang="it-IT" i="1" dirty="0"/>
              <a:t> mega grande, </a:t>
            </a:r>
            <a:r>
              <a:rPr lang="it-IT" i="1" dirty="0" err="1"/>
              <a:t>muy</a:t>
            </a:r>
            <a:r>
              <a:rPr lang="it-IT" i="1" dirty="0"/>
              <a:t> </a:t>
            </a:r>
            <a:r>
              <a:rPr lang="it-IT" i="1" dirty="0" err="1"/>
              <a:t>pésimo</a:t>
            </a:r>
            <a:endParaRPr lang="it-IT" i="1" dirty="0"/>
          </a:p>
          <a:p>
            <a:pPr>
              <a:buFontTx/>
              <a:buChar char="-"/>
            </a:pPr>
            <a:r>
              <a:rPr lang="it-IT" b="1" dirty="0"/>
              <a:t>Puto</a:t>
            </a:r>
            <a:r>
              <a:rPr lang="it-IT" dirty="0"/>
              <a:t>: </a:t>
            </a:r>
            <a:r>
              <a:rPr lang="it-IT" dirty="0" err="1"/>
              <a:t>usado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</a:t>
            </a:r>
            <a:r>
              <a:rPr lang="it-IT" dirty="0" err="1"/>
              <a:t>intensificador</a:t>
            </a:r>
            <a:r>
              <a:rPr lang="it-IT" dirty="0"/>
              <a:t> y </a:t>
            </a:r>
            <a:r>
              <a:rPr lang="it-IT" dirty="0" err="1"/>
              <a:t>como</a:t>
            </a:r>
            <a:r>
              <a:rPr lang="it-IT" dirty="0"/>
              <a:t> </a:t>
            </a:r>
            <a:r>
              <a:rPr lang="it-IT" dirty="0" err="1"/>
              <a:t>adjetivo</a:t>
            </a:r>
            <a:r>
              <a:rPr lang="it-IT" dirty="0"/>
              <a:t> </a:t>
            </a:r>
            <a:r>
              <a:rPr lang="it-IT" dirty="0" err="1"/>
              <a:t>intensificador</a:t>
            </a:r>
            <a:r>
              <a:rPr lang="it-IT" dirty="0"/>
              <a:t> (¿calco del </a:t>
            </a:r>
            <a:r>
              <a:rPr lang="it-IT" dirty="0" err="1"/>
              <a:t>inglés</a:t>
            </a:r>
            <a:r>
              <a:rPr lang="it-IT" dirty="0"/>
              <a:t> fucking?):</a:t>
            </a:r>
          </a:p>
          <a:p>
            <a:pPr marL="0" indent="0">
              <a:buNone/>
            </a:pPr>
            <a:r>
              <a:rPr lang="it-IT" i="1" dirty="0"/>
              <a:t>¡Pero </a:t>
            </a:r>
            <a:r>
              <a:rPr lang="it-IT" i="1" dirty="0" err="1"/>
              <a:t>qué</a:t>
            </a:r>
            <a:r>
              <a:rPr lang="it-IT" i="1" dirty="0"/>
              <a:t> puto </a:t>
            </a:r>
            <a:r>
              <a:rPr lang="it-IT" i="1" dirty="0" err="1"/>
              <a:t>genial</a:t>
            </a:r>
            <a:r>
              <a:rPr lang="it-IT" i="1" dirty="0"/>
              <a:t>! ¡En mi puta </a:t>
            </a:r>
            <a:r>
              <a:rPr lang="it-IT" i="1" dirty="0" err="1"/>
              <a:t>vida</a:t>
            </a:r>
            <a:r>
              <a:rPr lang="it-IT" i="1" dirty="0"/>
              <a:t>!</a:t>
            </a:r>
          </a:p>
          <a:p>
            <a:pPr>
              <a:buFontTx/>
              <a:buChar char="-"/>
            </a:pPr>
            <a:endParaRPr lang="it-IT" i="1" dirty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4625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A956D-7F02-4C07-B1E1-3A81B85B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lengua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jóvenes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1. </a:t>
            </a:r>
            <a:r>
              <a:rPr lang="it-IT" dirty="0" err="1"/>
              <a:t>expresividad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BB15-4AC7-461E-AB54-EF0D899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1012" y="1963834"/>
            <a:ext cx="6269591" cy="2930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- </a:t>
            </a:r>
            <a:r>
              <a:rPr lang="it-IT" b="1" dirty="0" err="1"/>
              <a:t>Sufijos</a:t>
            </a:r>
            <a:r>
              <a:rPr lang="it-IT" b="1" dirty="0"/>
              <a:t> : </a:t>
            </a:r>
          </a:p>
          <a:p>
            <a:pPr marL="0" indent="0">
              <a:buNone/>
            </a:pPr>
            <a:r>
              <a:rPr lang="it-IT" b="1" dirty="0"/>
              <a:t>-</a:t>
            </a:r>
            <a:r>
              <a:rPr lang="it-IT" b="1" i="1" dirty="0" err="1"/>
              <a:t>aca</a:t>
            </a:r>
            <a:r>
              <a:rPr lang="it-IT" b="1" dirty="0"/>
              <a:t>: </a:t>
            </a:r>
            <a:r>
              <a:rPr lang="it-IT" i="1" dirty="0" err="1"/>
              <a:t>libraco</a:t>
            </a:r>
            <a:r>
              <a:rPr lang="it-IT" dirty="0"/>
              <a:t>, </a:t>
            </a:r>
            <a:r>
              <a:rPr lang="it-IT" i="1" dirty="0" err="1"/>
              <a:t>envidiaca</a:t>
            </a:r>
            <a:endParaRPr lang="it-IT" i="1" dirty="0"/>
          </a:p>
          <a:p>
            <a:pPr marL="0" indent="0">
              <a:buNone/>
            </a:pPr>
            <a:r>
              <a:rPr lang="it-IT" b="1" dirty="0"/>
              <a:t>-</a:t>
            </a:r>
            <a:r>
              <a:rPr lang="it-IT" b="1" i="1" dirty="0" err="1"/>
              <a:t>azo</a:t>
            </a:r>
            <a:r>
              <a:rPr lang="it-IT" dirty="0"/>
              <a:t>: </a:t>
            </a:r>
            <a:r>
              <a:rPr lang="it-IT" i="1" dirty="0" err="1"/>
              <a:t>fotaza</a:t>
            </a:r>
            <a:r>
              <a:rPr lang="it-IT" dirty="0"/>
              <a:t>, </a:t>
            </a:r>
            <a:r>
              <a:rPr lang="it-IT" i="1" dirty="0" err="1"/>
              <a:t>temazo</a:t>
            </a:r>
            <a:endParaRPr lang="it-IT" i="1" dirty="0"/>
          </a:p>
          <a:p>
            <a:pPr marL="0" indent="0">
              <a:buNone/>
            </a:pPr>
            <a:r>
              <a:rPr lang="it-IT" b="1" dirty="0"/>
              <a:t>-</a:t>
            </a:r>
            <a:r>
              <a:rPr lang="it-IT" b="1" i="1" dirty="0" err="1"/>
              <a:t>ón</a:t>
            </a:r>
            <a:r>
              <a:rPr lang="it-IT" dirty="0"/>
              <a:t>: </a:t>
            </a:r>
            <a:r>
              <a:rPr lang="it-IT" i="1" dirty="0" err="1"/>
              <a:t>hostión</a:t>
            </a:r>
            <a:endParaRPr lang="it-IT" i="1" dirty="0"/>
          </a:p>
          <a:p>
            <a:pPr marL="0" indent="0">
              <a:buNone/>
            </a:pPr>
            <a:r>
              <a:rPr lang="it-IT" b="1" i="1" dirty="0"/>
              <a:t>-</a:t>
            </a:r>
            <a:r>
              <a:rPr lang="it-IT" b="1" i="1" dirty="0" err="1"/>
              <a:t>orro</a:t>
            </a:r>
            <a:r>
              <a:rPr lang="it-IT" dirty="0"/>
              <a:t>: </a:t>
            </a:r>
            <a:r>
              <a:rPr lang="it-IT" i="1" dirty="0" err="1"/>
              <a:t>está</a:t>
            </a:r>
            <a:r>
              <a:rPr lang="it-IT" i="1" dirty="0"/>
              <a:t> </a:t>
            </a:r>
            <a:r>
              <a:rPr lang="it-IT" i="1" dirty="0" err="1"/>
              <a:t>todo</a:t>
            </a:r>
            <a:r>
              <a:rPr lang="it-IT" i="1" dirty="0"/>
              <a:t> </a:t>
            </a:r>
            <a:r>
              <a:rPr lang="it-IT" i="1" dirty="0" err="1"/>
              <a:t>macizorro</a:t>
            </a:r>
            <a:endParaRPr lang="it-IT" i="1" dirty="0"/>
          </a:p>
          <a:p>
            <a:pPr marL="0" indent="0">
              <a:buNone/>
            </a:pPr>
            <a:endParaRPr lang="it-IT" i="1" dirty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0831879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2" ma:contentTypeDescription="Creare un nuovo documento." ma:contentTypeScope="" ma:versionID="f380c32ca9f9b425cb84f9f8cd333aa0">
  <xsd:schema xmlns:xsd="http://www.w3.org/2001/XMLSchema" xmlns:xs="http://www.w3.org/2001/XMLSchema" xmlns:p="http://schemas.microsoft.com/office/2006/metadata/properties" xmlns:ns3="ce2ceee5-4e98-448d-bd69-9759c2918574" xmlns:ns4="f3077446-a7b8-4994-9298-7551826f19f8" targetNamespace="http://schemas.microsoft.com/office/2006/metadata/properties" ma:root="true" ma:fieldsID="766c10227a262ffac40a33de627168a0" ns3:_="" ns4:_="">
    <xsd:import namespace="ce2ceee5-4e98-448d-bd69-9759c2918574"/>
    <xsd:import namespace="f3077446-a7b8-4994-9298-7551826f19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5333FC-542B-4596-B541-C52522F202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2ceee5-4e98-448d-bd69-9759c2918574"/>
    <ds:schemaRef ds:uri="f3077446-a7b8-4994-9298-7551826f19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6058F0-9DE9-426C-856C-96048CB2C9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F53256-26D9-439E-ADF3-7326F46C47D4}">
  <ds:schemaRefs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f3077446-a7b8-4994-9298-7551826f19f8"/>
    <ds:schemaRef ds:uri="ce2ceee5-4e98-448d-bd69-9759c291857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TM16401371[[fn=Atlante]]</Template>
  <TotalTime>254</TotalTime>
  <Words>1638</Words>
  <Application>Microsoft Office PowerPoint</Application>
  <PresentationFormat>Widescreen</PresentationFormat>
  <Paragraphs>131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Calibri Light</vt:lpstr>
      <vt:lpstr>Rockwell</vt:lpstr>
      <vt:lpstr>Wingdings</vt:lpstr>
      <vt:lpstr>Atlante</vt:lpstr>
      <vt:lpstr>La lengua de los jóvenes</vt:lpstr>
      <vt:lpstr>La lengua de los jóvenes: aspectos generales</vt:lpstr>
      <vt:lpstr>La lengua de los jóvenes: características generales</vt:lpstr>
      <vt:lpstr>La lengua de los jóvenes: características generales</vt:lpstr>
      <vt:lpstr>La lengua de los jóvenes: cómo describirla</vt:lpstr>
      <vt:lpstr>La lengua de los jóvenes: características comunes</vt:lpstr>
      <vt:lpstr>La lengua de los jóvenes:  1. expresividad</vt:lpstr>
      <vt:lpstr>La lengua de los jóvenes:  1. expresividad</vt:lpstr>
      <vt:lpstr>La lengua de los jóvenes:  1. expresividad</vt:lpstr>
      <vt:lpstr>La lengua de los jóvenes:  1. expresividad</vt:lpstr>
      <vt:lpstr>La lengua de los jóvenes:  1. expresividad</vt:lpstr>
      <vt:lpstr>La lengua de los jóvenes:  1. expresividad</vt:lpstr>
      <vt:lpstr>La lengua de los jóvenes:  2. refuerzo de la dimensión interpersonal</vt:lpstr>
      <vt:lpstr>La lengua de los jóvenes:  2. refuerzo de la dimensión interpersonal</vt:lpstr>
      <vt:lpstr>La lengua de los jóvenes:  3. Dinamismo y espontaneidad</vt:lpstr>
      <vt:lpstr>La lengua de los jóvenes:  4. Creatividad y originalidad</vt:lpstr>
      <vt:lpstr>La lengua de los jóvenes:  4. Creatividad y originalidad</vt:lpstr>
      <vt:lpstr>Para investigar</vt:lpstr>
      <vt:lpstr>Para investigar</vt:lpstr>
      <vt:lpstr>Para investigar</vt:lpstr>
      <vt:lpstr>Para investigar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lengua de los jóvenes</dc:title>
  <dc:creator>ARIOLFO ROSANA</dc:creator>
  <cp:lastModifiedBy>AUTORE</cp:lastModifiedBy>
  <cp:revision>34</cp:revision>
  <dcterms:created xsi:type="dcterms:W3CDTF">2022-11-21T09:17:39Z</dcterms:created>
  <dcterms:modified xsi:type="dcterms:W3CDTF">2022-12-20T12:50:10Z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