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83" r:id="rId24"/>
    <p:sldId id="284" r:id="rId25"/>
    <p:sldId id="277" r:id="rId26"/>
    <p:sldId id="288" r:id="rId27"/>
    <p:sldId id="286" r:id="rId28"/>
    <p:sldId id="287" r:id="rId29"/>
    <p:sldId id="285" r:id="rId30"/>
    <p:sldId id="278" r:id="rId31"/>
    <p:sldId id="279" r:id="rId32"/>
    <p:sldId id="280" r:id="rId33"/>
    <p:sldId id="281" r:id="rId3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C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C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C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950" y="109473"/>
            <a:ext cx="8056880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C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3714" y="1371726"/>
            <a:ext cx="8116570" cy="4512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05748" y="6489979"/>
            <a:ext cx="489584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moodle.units.it/moodle/course/category.php?id=8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worldsteel?__cft__%5b0%5d=AZUtaRThE93SRQI7ayas1oTj7uxQe1XZ93RLtTpZKj1_srXurZnQ5qtGzLQDQC0nrxPYrOekSlLeWMWOueP75XA1fiucFmFsoI7fq53wfCRJaok_oLXybSjmPv3gQ_8fAymUyJniENcwaxJFfp9vDBje&amp;__tn__=-%5dK-R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unstats.un.org/unsd/snaama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rsntorino.it/cms/il-museo/collezioni/item/305-lepidemia-di-pebrina-e-i-semai-italiani-nel-mondo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092" y="1691462"/>
            <a:ext cx="396747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0" dirty="0">
                <a:solidFill>
                  <a:srgbClr val="001F5F"/>
                </a:solidFill>
              </a:rPr>
              <a:t>STORIA</a:t>
            </a:r>
            <a:r>
              <a:rPr sz="4400" spc="-90" dirty="0">
                <a:solidFill>
                  <a:srgbClr val="001F5F"/>
                </a:solidFill>
              </a:rPr>
              <a:t> </a:t>
            </a:r>
            <a:r>
              <a:rPr sz="4400" spc="-20" dirty="0">
                <a:solidFill>
                  <a:srgbClr val="001F5F"/>
                </a:solidFill>
              </a:rPr>
              <a:t>GLOBALE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585341" y="3437001"/>
            <a:ext cx="5975350" cy="2165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Guido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Abbattista</a:t>
            </a:r>
            <a:endParaRPr sz="3200" dirty="0">
              <a:latin typeface="Calibri"/>
              <a:cs typeface="Calibri"/>
            </a:endParaRPr>
          </a:p>
          <a:p>
            <a:pPr marL="12700" marR="5080" algn="ctr">
              <a:lnSpc>
                <a:spcPct val="120000"/>
              </a:lnSpc>
              <a:spcBef>
                <a:spcPts val="212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Laurea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Magistrale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Interateneo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Studi Storici dal Medioevo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all’età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contemporanea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Anno </a:t>
            </a:r>
            <a:r>
              <a:rPr sz="1400" spc="-10" dirty="0" err="1">
                <a:solidFill>
                  <a:srgbClr val="FFFFFF"/>
                </a:solidFill>
                <a:latin typeface="Calibri"/>
                <a:cs typeface="Calibri"/>
              </a:rPr>
              <a:t>accademico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lang="it-IT" sz="140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-202</a:t>
            </a:r>
            <a:r>
              <a:rPr lang="it-IT" sz="1400" spc="-5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Moodle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enrolment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key: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GLOBHIST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354" y="383489"/>
            <a:ext cx="769048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Sistema </a:t>
            </a:r>
            <a:r>
              <a:rPr dirty="0"/>
              <a:t>tridimensionale di</a:t>
            </a:r>
            <a:r>
              <a:rPr spc="-60" dirty="0"/>
              <a:t> </a:t>
            </a:r>
            <a:r>
              <a:rPr spc="-10" dirty="0"/>
              <a:t>macroregioni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77825" marR="227329" indent="-343535">
              <a:lnSpc>
                <a:spcPct val="90000"/>
              </a:lnSpc>
              <a:spcBef>
                <a:spcPts val="484"/>
              </a:spcBef>
              <a:buFont typeface="Arial"/>
              <a:buChar char="•"/>
              <a:tabLst>
                <a:tab pos="377825" algn="l"/>
                <a:tab pos="378460" algn="l"/>
              </a:tabLst>
            </a:pPr>
            <a:r>
              <a:rPr spc="-85" dirty="0"/>
              <a:t>Tre </a:t>
            </a:r>
            <a:r>
              <a:rPr spc="-5" dirty="0"/>
              <a:t>dimensioni dello </a:t>
            </a:r>
            <a:r>
              <a:rPr spc="-10" dirty="0"/>
              <a:t>sviluppo </a:t>
            </a:r>
            <a:r>
              <a:rPr spc="-20" dirty="0"/>
              <a:t>storico </a:t>
            </a:r>
            <a:r>
              <a:rPr spc="-5" dirty="0"/>
              <a:t>di lungo  periodo (dai Song </a:t>
            </a:r>
            <a:r>
              <a:rPr spc="5" dirty="0"/>
              <a:t>[X-XIII </a:t>
            </a:r>
            <a:r>
              <a:rPr spc="-5" dirty="0"/>
              <a:t>sec.] </a:t>
            </a:r>
            <a:r>
              <a:rPr dirty="0"/>
              <a:t>ai Qing) in  </a:t>
            </a:r>
            <a:r>
              <a:rPr spc="-15" dirty="0"/>
              <a:t>alternativa </a:t>
            </a:r>
            <a:r>
              <a:rPr dirty="0"/>
              <a:t>ai cicli </a:t>
            </a:r>
            <a:r>
              <a:rPr spc="-10" dirty="0"/>
              <a:t>dinastici </a:t>
            </a:r>
            <a:r>
              <a:rPr dirty="0"/>
              <a:t>o </a:t>
            </a:r>
            <a:r>
              <a:rPr spc="-5" dirty="0"/>
              <a:t>alle </a:t>
            </a:r>
            <a:r>
              <a:rPr spc="-10" dirty="0"/>
              <a:t>singole </a:t>
            </a:r>
            <a:r>
              <a:rPr spc="-15" dirty="0"/>
              <a:t>unità  ammnistrative</a:t>
            </a:r>
          </a:p>
          <a:p>
            <a:pPr marL="1406525" marR="470534" lvl="1" indent="-513715">
              <a:lnSpc>
                <a:spcPts val="2590"/>
              </a:lnSpc>
              <a:spcBef>
                <a:spcPts val="1860"/>
              </a:spcBef>
              <a:buAutoNum type="arabicPeriod"/>
              <a:tabLst>
                <a:tab pos="1406525" algn="l"/>
                <a:tab pos="1407160" algn="l"/>
              </a:tabLst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Nove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macroregioni con centro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periferia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base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criteri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geo-idrografici</a:t>
            </a:r>
            <a:endParaRPr sz="2400">
              <a:latin typeface="Calibri"/>
              <a:cs typeface="Calibri"/>
            </a:endParaRPr>
          </a:p>
          <a:p>
            <a:pPr marL="1406525" marR="5080" lvl="1" indent="-513715">
              <a:lnSpc>
                <a:spcPts val="2590"/>
              </a:lnSpc>
              <a:spcBef>
                <a:spcPts val="585"/>
              </a:spcBef>
              <a:buAutoNum type="arabicPeriod"/>
              <a:tabLst>
                <a:tab pos="1406525" algn="l"/>
                <a:tab pos="1407160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Sistemi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mercato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 ciascuna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macro-regione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formati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reti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villaggi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(circa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18)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attorno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città-mercato</a:t>
            </a:r>
            <a:endParaRPr sz="2400">
              <a:latin typeface="Calibri"/>
              <a:cs typeface="Calibri"/>
            </a:endParaRPr>
          </a:p>
          <a:p>
            <a:pPr marL="1406525" marR="440690" lvl="1" indent="-513715">
              <a:lnSpc>
                <a:spcPct val="90000"/>
              </a:lnSpc>
              <a:spcBef>
                <a:spcPts val="540"/>
              </a:spcBef>
              <a:buAutoNum type="arabicPeriod"/>
              <a:tabLst>
                <a:tab pos="1406525" algn="l"/>
                <a:tab pos="140716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Cicli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onde lunghe di 150-300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anni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legati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agli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andamenti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interni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alle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macroregioni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riscontrabile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fino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presente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266" y="417017"/>
            <a:ext cx="84416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Skinner e le </a:t>
            </a:r>
            <a:r>
              <a:rPr sz="3200" spc="-5" dirty="0"/>
              <a:t>continuità </a:t>
            </a:r>
            <a:r>
              <a:rPr sz="3200" spc="-15" dirty="0"/>
              <a:t>strutturali </a:t>
            </a:r>
            <a:r>
              <a:rPr sz="3200" dirty="0"/>
              <a:t>di </a:t>
            </a:r>
            <a:r>
              <a:rPr sz="3200" spc="-10" dirty="0"/>
              <a:t>lungo</a:t>
            </a:r>
            <a:r>
              <a:rPr sz="3200" spc="-110" dirty="0"/>
              <a:t> </a:t>
            </a:r>
            <a:r>
              <a:rPr sz="3200" spc="-5" dirty="0"/>
              <a:t>periodo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339722"/>
            <a:ext cx="8029575" cy="450723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8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b="1" spc="-15" dirty="0">
                <a:solidFill>
                  <a:srgbClr val="FFFFFF"/>
                </a:solidFill>
                <a:latin typeface="Calibri"/>
                <a:cs typeface="Calibri"/>
              </a:rPr>
              <a:t>Physiographic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macroregions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China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is a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term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suggested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American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anthropologist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G. 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William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Skinner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as 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subdivision of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China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Proper  into </a:t>
            </a:r>
            <a:r>
              <a:rPr sz="3000" b="1" spc="-5" dirty="0">
                <a:solidFill>
                  <a:srgbClr val="001F5F"/>
                </a:solidFill>
                <a:latin typeface="Calibri"/>
                <a:cs typeface="Calibri"/>
              </a:rPr>
              <a:t>nine </a:t>
            </a:r>
            <a:r>
              <a:rPr sz="3000" b="1" spc="-10" dirty="0">
                <a:solidFill>
                  <a:srgbClr val="001F5F"/>
                </a:solidFill>
                <a:latin typeface="Calibri"/>
                <a:cs typeface="Calibri"/>
              </a:rPr>
              <a:t>areas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according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drainage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basins  of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the major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rivers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other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travel-constraining 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geomorphological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features.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They are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distinct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terms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environment,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economic resources,  culture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less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interdependent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histories 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often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unsynchronized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developmental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macrocycles.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were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described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Skinner's  landmark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essays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3000" i="1" spc="-5" dirty="0">
                <a:solidFill>
                  <a:srgbClr val="FFFFFF"/>
                </a:solidFill>
                <a:latin typeface="Calibri"/>
                <a:cs typeface="Calibri"/>
              </a:rPr>
              <a:t>The City </a:t>
            </a:r>
            <a:r>
              <a:rPr sz="3000" i="1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3000" i="1" spc="-15" dirty="0">
                <a:solidFill>
                  <a:srgbClr val="FFFFFF"/>
                </a:solidFill>
                <a:latin typeface="Calibri"/>
                <a:cs typeface="Calibri"/>
              </a:rPr>
              <a:t>Late </a:t>
            </a:r>
            <a:r>
              <a:rPr sz="3000" i="1" dirty="0">
                <a:solidFill>
                  <a:srgbClr val="FFFFFF"/>
                </a:solidFill>
                <a:latin typeface="Calibri"/>
                <a:cs typeface="Calibri"/>
              </a:rPr>
              <a:t>Imperial China 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(1977)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3554" y="299720"/>
            <a:ext cx="75374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Le </a:t>
            </a:r>
            <a:r>
              <a:rPr sz="3200" spc="-10" dirty="0"/>
              <a:t>macroregioni fisiografiche </a:t>
            </a:r>
            <a:r>
              <a:rPr sz="3200" dirty="0"/>
              <a:t>di </a:t>
            </a:r>
            <a:r>
              <a:rPr sz="3200" spc="-30" dirty="0"/>
              <a:t>Wm.</a:t>
            </a:r>
            <a:r>
              <a:rPr sz="3200" spc="-60" dirty="0"/>
              <a:t> </a:t>
            </a:r>
            <a:r>
              <a:rPr sz="3200" spc="-5" dirty="0"/>
              <a:t>Skinner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331975" y="966216"/>
            <a:ext cx="6336791" cy="5312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710" y="383489"/>
            <a:ext cx="73266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42965" algn="l"/>
              </a:tabLst>
            </a:pPr>
            <a:r>
              <a:rPr spc="-20" dirty="0"/>
              <a:t>Caratteristiche</a:t>
            </a:r>
            <a:r>
              <a:rPr spc="-5" dirty="0"/>
              <a:t> </a:t>
            </a:r>
            <a:r>
              <a:rPr spc="-10" dirty="0"/>
              <a:t>macroregionali	</a:t>
            </a:r>
            <a:r>
              <a:rPr spc="-15" dirty="0"/>
              <a:t>diverse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364220" cy="4944110"/>
          </a:xfrm>
          <a:custGeom>
            <a:avLst/>
            <a:gdLst/>
            <a:ahLst/>
            <a:cxnLst/>
            <a:rect l="l" t="t" r="r" b="b"/>
            <a:pathLst>
              <a:path w="8364220" h="4944110">
                <a:moveTo>
                  <a:pt x="0" y="4943856"/>
                </a:moveTo>
                <a:lnTo>
                  <a:pt x="8363711" y="4943856"/>
                </a:lnTo>
                <a:lnTo>
                  <a:pt x="8363711" y="0"/>
                </a:lnTo>
                <a:lnTo>
                  <a:pt x="0" y="0"/>
                </a:lnTo>
                <a:lnTo>
                  <a:pt x="0" y="494385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199790"/>
            <a:ext cx="8185784" cy="506095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4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solidFill>
                  <a:srgbClr val="001F5F"/>
                </a:solidFill>
                <a:latin typeface="Calibri"/>
                <a:cs typeface="Calibri"/>
              </a:rPr>
              <a:t>Cina </a:t>
            </a:r>
            <a:r>
              <a:rPr sz="2200" spc="-10" dirty="0">
                <a:solidFill>
                  <a:srgbClr val="001F5F"/>
                </a:solidFill>
                <a:latin typeface="Calibri"/>
                <a:cs typeface="Calibri"/>
              </a:rPr>
              <a:t>settentrionale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(grande Muraglia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Yangzi):</a:t>
            </a:r>
            <a:endParaRPr sz="22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121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Coltura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asciutta</a:t>
            </a:r>
            <a:endParaRPr sz="2000">
              <a:latin typeface="Calibri"/>
              <a:cs typeface="Calibri"/>
            </a:endParaRPr>
          </a:p>
          <a:p>
            <a:pPr marL="756285" marR="1026794" lvl="1" indent="-287020">
              <a:lnSpc>
                <a:spcPts val="1920"/>
              </a:lnSpc>
              <a:spcBef>
                <a:spcPts val="46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Dimensioni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medie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della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proprietà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più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elevate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che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nel sud,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rara 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locazione,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scarsa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concentrazione della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proprietà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Bassa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produttività, diffusione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bracciantato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Economia domestica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collegata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rete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scambi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spc="-10" dirty="0">
                <a:solidFill>
                  <a:srgbClr val="001F5F"/>
                </a:solidFill>
                <a:latin typeface="Calibri"/>
                <a:cs typeface="Calibri"/>
              </a:rPr>
              <a:t>Cina</a:t>
            </a:r>
            <a:r>
              <a:rPr sz="2200" spc="-5" dirty="0">
                <a:solidFill>
                  <a:srgbClr val="001F5F"/>
                </a:solidFill>
                <a:latin typeface="Calibri"/>
                <a:cs typeface="Calibri"/>
              </a:rPr>
              <a:t> meridionale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22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120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Regioni risicole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ad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alta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produttività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Predominio della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fittavolanza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della piccola impresa</a:t>
            </a:r>
            <a:r>
              <a:rPr sz="20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familiare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spc="-10" dirty="0">
                <a:solidFill>
                  <a:srgbClr val="001F5F"/>
                </a:solidFill>
                <a:latin typeface="Calibri"/>
                <a:cs typeface="Calibri"/>
              </a:rPr>
              <a:t>Aree interne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più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recente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colonizzazione (sec.</a:t>
            </a:r>
            <a:r>
              <a:rPr sz="22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XVIII)</a:t>
            </a:r>
            <a:endParaRPr sz="22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120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Elevata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speculazione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Accaparramento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terreni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incolti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sistemi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cascata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affitti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subaffitti</a:t>
            </a:r>
            <a:endParaRPr sz="2000">
              <a:latin typeface="Calibri"/>
              <a:cs typeface="Calibri"/>
            </a:endParaRPr>
          </a:p>
          <a:p>
            <a:pPr marL="756285" marR="5080" lvl="1" indent="-287020">
              <a:lnSpc>
                <a:spcPct val="80000"/>
              </a:lnSpc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Secondo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alcuni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storici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dell’economia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qui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si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hanno gli inizi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 capitalismo  rurale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13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0869" y="383489"/>
            <a:ext cx="43872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La </a:t>
            </a:r>
            <a:r>
              <a:rPr spc="-15" dirty="0"/>
              <a:t>proprietà </a:t>
            </a:r>
            <a:r>
              <a:rPr dirty="0"/>
              <a:t>della</a:t>
            </a:r>
            <a:r>
              <a:rPr spc="-35" dirty="0"/>
              <a:t> </a:t>
            </a:r>
            <a:r>
              <a:rPr spc="-25" dirty="0"/>
              <a:t>terra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383919"/>
            <a:ext cx="7997190" cy="461962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marR="916305" indent="-343535">
              <a:lnSpc>
                <a:spcPts val="2920"/>
              </a:lnSpc>
              <a:spcBef>
                <a:spcPts val="459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40" dirty="0">
                <a:solidFill>
                  <a:srgbClr val="FFFFFF"/>
                </a:solidFill>
                <a:latin typeface="Calibri"/>
                <a:cs typeface="Calibri"/>
              </a:rPr>
              <a:t>Teorica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proprietà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suprema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7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suol</a:t>
            </a:r>
            <a:r>
              <a:rPr sz="2700" spc="-20" dirty="0" err="1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lang="it-IT" sz="2700" spc="-2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20" dirty="0" err="1" smtClean="0">
                <a:solidFill>
                  <a:srgbClr val="FFFFFF"/>
                </a:solidFill>
                <a:latin typeface="Calibri"/>
                <a:cs typeface="Calibri"/>
              </a:rPr>
              <a:t>spettante</a:t>
            </a:r>
            <a:r>
              <a:rPr sz="2700" spc="-2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al 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sovrano</a:t>
            </a:r>
            <a:endParaRPr sz="2700" dirty="0">
              <a:latin typeface="Calibri"/>
              <a:cs typeface="Calibri"/>
            </a:endParaRPr>
          </a:p>
          <a:p>
            <a:pPr marL="355600" marR="835025" indent="-343535">
              <a:lnSpc>
                <a:spcPts val="2920"/>
              </a:lnSpc>
              <a:spcBef>
                <a:spcPts val="23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Fin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dall’epoca </a:t>
            </a:r>
            <a:r>
              <a:rPr sz="2700" spc="-55" dirty="0">
                <a:solidFill>
                  <a:srgbClr val="FFFFFF"/>
                </a:solidFill>
                <a:latin typeface="Calibri"/>
                <a:cs typeface="Calibri"/>
              </a:rPr>
              <a:t>Tang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(VII-X sec.)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esistono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fatto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la 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proprietà privata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mercato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terra</a:t>
            </a:r>
            <a:endParaRPr sz="27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03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Ampia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diffusione di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disponibilità personale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7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suolo</a:t>
            </a:r>
            <a:endParaRPr sz="2700" dirty="0">
              <a:latin typeface="Calibri"/>
              <a:cs typeface="Calibri"/>
            </a:endParaRPr>
          </a:p>
          <a:p>
            <a:pPr marL="355600" marR="5080" indent="-343535">
              <a:lnSpc>
                <a:spcPts val="2920"/>
              </a:lnSpc>
              <a:spcBef>
                <a:spcPts val="24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Tendenziale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scomparsa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costrizioni extra-economiche 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sul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mercato</a:t>
            </a:r>
            <a:endParaRPr sz="2700" dirty="0">
              <a:latin typeface="Calibri"/>
              <a:cs typeface="Calibri"/>
            </a:endParaRPr>
          </a:p>
          <a:p>
            <a:pPr marL="355600" marR="715010" indent="-343535">
              <a:lnSpc>
                <a:spcPts val="2920"/>
              </a:lnSpc>
              <a:spcBef>
                <a:spcPts val="239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Forme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servitù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personale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scomparse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limitate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forme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volontarie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nel sec.</a:t>
            </a:r>
            <a:r>
              <a:rPr sz="2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XVIII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002" y="383489"/>
            <a:ext cx="722693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Stratificazione </a:t>
            </a:r>
            <a:r>
              <a:rPr dirty="0"/>
              <a:t>sociale nelle</a:t>
            </a:r>
            <a:r>
              <a:rPr spc="-35" dirty="0"/>
              <a:t> </a:t>
            </a:r>
            <a:r>
              <a:rPr spc="-10" dirty="0"/>
              <a:t>campagne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357324"/>
            <a:ext cx="8061959" cy="4625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Contadini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proprietari produttori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autonomi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e signori</a:t>
            </a:r>
            <a:r>
              <a:rPr sz="2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fondiari</a:t>
            </a:r>
            <a:endParaRPr sz="25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8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Lavoratori</a:t>
            </a:r>
            <a:r>
              <a:rPr sz="2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salariati</a:t>
            </a:r>
            <a:endParaRPr sz="2500">
              <a:latin typeface="Calibri"/>
              <a:cs typeface="Calibri"/>
            </a:endParaRPr>
          </a:p>
          <a:p>
            <a:pPr marL="355600" marR="68580" indent="-343535">
              <a:lnSpc>
                <a:spcPct val="80500"/>
              </a:lnSpc>
              <a:spcBef>
                <a:spcPts val="238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Fittavoli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e, nel sec. XVIII,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consuetudine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contratti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locazione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scritti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(un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sistema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informale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diritto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privato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relativo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al  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contratto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civile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esteso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anche al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settore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manifatturiero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mercantile)</a:t>
            </a: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79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Monetarizzazione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dei canoni e dei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rapporti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lavoro</a:t>
            </a:r>
            <a:endParaRPr sz="2500">
              <a:latin typeface="Calibri"/>
              <a:cs typeface="Calibri"/>
            </a:endParaRPr>
          </a:p>
          <a:p>
            <a:pPr marL="355600" marR="5080" indent="-343535">
              <a:lnSpc>
                <a:spcPct val="80100"/>
              </a:lnSpc>
              <a:spcBef>
                <a:spcPts val="24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Sopravvivenza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consuetudini tradizionali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limitare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il  meccanismo di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mercato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(influenza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sul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mercato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dei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rapporti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clan o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famiglia)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7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Feudalesimo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8114" y="383489"/>
            <a:ext cx="27444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Feudalesimo</a:t>
            </a:r>
            <a:r>
              <a:rPr spc="-70" dirty="0"/>
              <a:t> </a:t>
            </a:r>
            <a:r>
              <a:rPr dirty="0"/>
              <a:t>?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381709"/>
            <a:ext cx="7825740" cy="445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ts val="1945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Storici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odierni non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ammettono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più il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ricorso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concetto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180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«feudalesimo»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1945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indistinto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onnicomprensivo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per la Cina dai 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Tang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8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Qing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355600" marR="109855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«Economia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signorile»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dispiegata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nel sec. XVIII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come evoluzione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feudalesimo  antico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(pre-Tang)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1950">
              <a:latin typeface="Calibri"/>
              <a:cs typeface="Calibri"/>
            </a:endParaRPr>
          </a:p>
          <a:p>
            <a:pPr marL="355600" marR="525780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Signoria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fondiaria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varia consistenza 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800" b="1" i="1" spc="-5" dirty="0">
                <a:solidFill>
                  <a:srgbClr val="001F5F"/>
                </a:solidFill>
                <a:latin typeface="Calibri"/>
                <a:cs typeface="Calibri"/>
              </a:rPr>
              <a:t>gentry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fittavolanza, forme miste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conduzione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(proprietà-affitto)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355600" indent="-343535">
              <a:lnSpc>
                <a:spcPts val="1945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Sec. XVIII: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fluidità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barriere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sociali, mancanza di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distacco netto tra</a:t>
            </a:r>
            <a:r>
              <a:rPr sz="18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grandi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1945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proprietari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masse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contadine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povere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"/>
              <a:cs typeface="Calibri"/>
            </a:endParaRPr>
          </a:p>
          <a:p>
            <a:pPr marL="355600" marR="346075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Passaggio da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ricchezza mercantile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condizione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b="1" i="1" spc="-5" dirty="0">
                <a:solidFill>
                  <a:srgbClr val="001F5F"/>
                </a:solidFill>
                <a:latin typeface="Calibri"/>
                <a:cs typeface="Calibri"/>
              </a:rPr>
              <a:t>gentry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percorso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avanzamento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verso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più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elevato </a:t>
            </a:r>
            <a:r>
              <a:rPr sz="1800" i="1" spc="-15" dirty="0">
                <a:solidFill>
                  <a:srgbClr val="FFFFFF"/>
                </a:solidFill>
                <a:latin typeface="Calibri"/>
                <a:cs typeface="Calibri"/>
              </a:rPr>
              <a:t>status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sociale (inserimento dei figli nei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ranghi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dell’ammministrazione)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 prestigio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doveri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verso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contadini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1950">
              <a:latin typeface="Calibri"/>
              <a:cs typeface="Calibri"/>
            </a:endParaRPr>
          </a:p>
          <a:p>
            <a:pPr marL="355600" marR="5080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Assenza di privilegi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aristocratici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ereditari,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condizione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b="1" i="1" dirty="0">
                <a:solidFill>
                  <a:srgbClr val="001F5F"/>
                </a:solidFill>
                <a:latin typeface="Calibri"/>
                <a:cs typeface="Calibri"/>
              </a:rPr>
              <a:t>gentry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essenziale per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garantire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successo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transgenerazionale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16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0728" y="417017"/>
            <a:ext cx="662368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Finanziarizzazione </a:t>
            </a:r>
            <a:r>
              <a:rPr sz="3200" spc="-20" dirty="0"/>
              <a:t>dell’economia</a:t>
            </a:r>
            <a:r>
              <a:rPr sz="3200" spc="-50" dirty="0"/>
              <a:t> </a:t>
            </a:r>
            <a:r>
              <a:rPr sz="3200" spc="-15" dirty="0"/>
              <a:t>rurale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2508" y="1381709"/>
            <a:ext cx="8418830" cy="4714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895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28955" algn="l"/>
                <a:tab pos="529590" algn="l"/>
              </a:tabLst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Prestito attivo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passivo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528955" indent="-343535">
              <a:lnSpc>
                <a:spcPct val="100000"/>
              </a:lnSpc>
              <a:buFont typeface="Arial"/>
              <a:buChar char="•"/>
              <a:tabLst>
                <a:tab pos="528955" algn="l"/>
                <a:tab pos="529590" algn="l"/>
              </a:tabLst>
            </a:pP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Traffici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mercantili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2800" b="1" spc="-15" dirty="0">
                <a:solidFill>
                  <a:srgbClr val="FFC000"/>
                </a:solidFill>
                <a:latin typeface="Calibri"/>
                <a:cs typeface="Calibri"/>
              </a:rPr>
              <a:t>Miglioramento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delle condizioni di </a:t>
            </a:r>
            <a:r>
              <a:rPr sz="2800" b="1" spc="-15" dirty="0">
                <a:solidFill>
                  <a:srgbClr val="FFC000"/>
                </a:solidFill>
                <a:latin typeface="Calibri"/>
                <a:cs typeface="Calibri"/>
              </a:rPr>
              <a:t>sfruttamento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del</a:t>
            </a:r>
            <a:r>
              <a:rPr sz="2800" b="1" spc="8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suolo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>
              <a:latin typeface="Calibri"/>
              <a:cs typeface="Calibri"/>
            </a:endParaRPr>
          </a:p>
          <a:p>
            <a:pPr marL="528955" indent="-343535">
              <a:lnSpc>
                <a:spcPct val="100000"/>
              </a:lnSpc>
              <a:buFont typeface="Arial"/>
              <a:buChar char="•"/>
              <a:tabLst>
                <a:tab pos="528955" algn="l"/>
                <a:tab pos="529590" algn="l"/>
              </a:tabLst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Contratti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lungo termine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illimitati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528955" indent="-343535">
              <a:lnSpc>
                <a:spcPct val="100000"/>
              </a:lnSpc>
              <a:buFont typeface="Arial"/>
              <a:buChar char="•"/>
              <a:tabLst>
                <a:tab pos="528955" algn="l"/>
                <a:tab pos="529590" algn="l"/>
              </a:tabLst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Rendita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fissa anziché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proporzionale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950">
              <a:latin typeface="Calibri"/>
              <a:cs typeface="Calibri"/>
            </a:endParaRPr>
          </a:p>
          <a:p>
            <a:pPr marL="528955" marR="655955" indent="-343535">
              <a:lnSpc>
                <a:spcPct val="80000"/>
              </a:lnSpc>
              <a:spcBef>
                <a:spcPts val="5"/>
              </a:spcBef>
              <a:buFont typeface="Arial"/>
              <a:buChar char="•"/>
              <a:tabLst>
                <a:tab pos="528955" algn="l"/>
                <a:tab pos="52959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Vivace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mercato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titoli fondiari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ed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elevata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commercializzazione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dell’economia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rurale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(artigianato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domestico,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produzione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per il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mercato)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528955" indent="-343535">
              <a:lnSpc>
                <a:spcPct val="100000"/>
              </a:lnSpc>
              <a:buFont typeface="Arial"/>
              <a:buChar char="•"/>
              <a:tabLst>
                <a:tab pos="528955" algn="l"/>
                <a:tab pos="52959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Sfruttamento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intensivo,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parcellizzazione,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paesaggio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rurale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«a</a:t>
            </a:r>
            <a:r>
              <a:rPr sz="18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gia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528955" indent="-343535">
              <a:lnSpc>
                <a:spcPct val="100000"/>
              </a:lnSpc>
              <a:buFont typeface="Arial"/>
              <a:buChar char="•"/>
              <a:tabLst>
                <a:tab pos="528955" algn="l"/>
                <a:tab pos="52959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Incremento produttivo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pari alla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forte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crescita demografica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nel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corso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 sec.</a:t>
            </a:r>
            <a:r>
              <a:rPr sz="18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XVIII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7458" y="343027"/>
            <a:ext cx="761110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Dinamiche </a:t>
            </a:r>
            <a:r>
              <a:rPr sz="2800" spc="-5" dirty="0"/>
              <a:t>economiche di </a:t>
            </a:r>
            <a:r>
              <a:rPr sz="2800" spc="-10" dirty="0"/>
              <a:t>epoca Qing: </a:t>
            </a:r>
            <a:r>
              <a:rPr sz="2800" spc="-5" dirty="0"/>
              <a:t>le</a:t>
            </a:r>
            <a:r>
              <a:rPr sz="2800" spc="130" dirty="0"/>
              <a:t> </a:t>
            </a:r>
            <a:r>
              <a:rPr sz="2800" spc="-10" dirty="0"/>
              <a:t>campagne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49352" y="1347216"/>
            <a:ext cx="8568055" cy="5401310"/>
          </a:xfrm>
          <a:custGeom>
            <a:avLst/>
            <a:gdLst/>
            <a:ahLst/>
            <a:cxnLst/>
            <a:rect l="l" t="t" r="r" b="b"/>
            <a:pathLst>
              <a:path w="8568055" h="5401309">
                <a:moveTo>
                  <a:pt x="0" y="5401056"/>
                </a:moveTo>
                <a:lnTo>
                  <a:pt x="8567928" y="5401056"/>
                </a:lnTo>
                <a:lnTo>
                  <a:pt x="8567928" y="0"/>
                </a:lnTo>
                <a:lnTo>
                  <a:pt x="0" y="0"/>
                </a:lnTo>
                <a:lnTo>
                  <a:pt x="0" y="540105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7482" y="1364106"/>
            <a:ext cx="7886065" cy="450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Esplosione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demografica, aumento produttivo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mancanza</a:t>
            </a:r>
            <a:r>
              <a:rPr sz="22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adattamento</a:t>
            </a:r>
            <a:r>
              <a:rPr sz="2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malthusiano</a:t>
            </a:r>
            <a:endParaRPr sz="2200">
              <a:latin typeface="Calibri"/>
              <a:cs typeface="Calibri"/>
            </a:endParaRPr>
          </a:p>
          <a:p>
            <a:pPr marL="355600" marR="229235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Nuove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varietà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cerealicole (mais),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patata,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arachide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provenienza 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americana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Intensificazione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lavoro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aumento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della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produttività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22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ettaro</a:t>
            </a:r>
            <a:endParaRPr sz="2200">
              <a:latin typeface="Calibri"/>
              <a:cs typeface="Calibri"/>
            </a:endParaRPr>
          </a:p>
          <a:p>
            <a:pPr marL="355600" marR="621665" indent="-3429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Condizioni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di vita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contadine </a:t>
            </a:r>
            <a:r>
              <a:rPr sz="2200" i="1" spc="-10" dirty="0">
                <a:solidFill>
                  <a:srgbClr val="001F5F"/>
                </a:solidFill>
                <a:latin typeface="Calibri"/>
                <a:cs typeface="Calibri"/>
              </a:rPr>
              <a:t>inferiori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alla media dei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Francesi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superiore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ai Russi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Posizione giuridica migliore: diffusione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2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proprietà</a:t>
            </a:r>
            <a:endParaRPr sz="2200">
              <a:latin typeface="Calibri"/>
              <a:cs typeface="Calibri"/>
            </a:endParaRPr>
          </a:p>
          <a:p>
            <a:pPr marL="355600" marR="37465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Maggiore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società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rurale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mondo,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ma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non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paese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esclusivamente  rurale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Importatore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riso a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seguito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processi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sostituzione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sz="220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colture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commerciali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(tè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gelso)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18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0617" y="383489"/>
            <a:ext cx="23025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Manifattura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428952"/>
            <a:ext cx="7878445" cy="4218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Manifattura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artigianale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elevato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livello per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l’esportazione:</a:t>
            </a:r>
            <a:r>
              <a:rPr sz="2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porcellana,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lacca,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carta, seta;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consumo interno: cotone,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tè,</a:t>
            </a:r>
            <a:r>
              <a:rPr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seteria</a:t>
            </a:r>
            <a:endParaRPr sz="2000">
              <a:latin typeface="Calibri"/>
              <a:cs typeface="Calibri"/>
            </a:endParaRPr>
          </a:p>
          <a:p>
            <a:pPr marL="355600" marR="5080" indent="-34353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Importanza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della produzione di 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seta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nell’economia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domestica contadina: 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controllo dell’intero ciclo,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esclusa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fabbricazione dei tessuti più</a:t>
            </a:r>
            <a:r>
              <a:rPr sz="2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ricercati</a:t>
            </a:r>
            <a:endParaRPr sz="2000">
              <a:latin typeface="Calibri"/>
              <a:cs typeface="Calibri"/>
            </a:endParaRPr>
          </a:p>
          <a:p>
            <a:pPr marL="355600" marR="125095" indent="-34353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Manifatture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imperiali con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lavoratori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salariati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laboratori privati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varie 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dimensioni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Le sedi imperiali della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seta: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Nanjing,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Suzhou e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Hangzhou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Produzione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corte: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massimo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sviluppo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negli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anni ‘40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‘700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Produzione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privata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mercato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interno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sz="2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esterno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Importanza preponderante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della produzione di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cotone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l’interno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(materia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prima locale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importata):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produzione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nord,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lavorazione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sud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Prevalenza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lavorazione domestica,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grande laboriosità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produttività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19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25977" y="1615186"/>
            <a:ext cx="19126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Lezione</a:t>
            </a:r>
            <a:r>
              <a:rPr sz="3200" spc="-65" dirty="0"/>
              <a:t> </a:t>
            </a:r>
            <a:r>
              <a:rPr sz="3200" spc="-5" dirty="0"/>
              <a:t>5.3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95680" y="2590926"/>
            <a:ext cx="79736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C000"/>
                </a:solidFill>
                <a:latin typeface="Calibri"/>
                <a:cs typeface="Calibri"/>
              </a:rPr>
              <a:t>Le </a:t>
            </a:r>
            <a:r>
              <a:rPr sz="3200" b="1" spc="-10" dirty="0">
                <a:solidFill>
                  <a:srgbClr val="FFC000"/>
                </a:solidFill>
                <a:latin typeface="Calibri"/>
                <a:cs typeface="Calibri"/>
              </a:rPr>
              <a:t>relazioni </a:t>
            </a:r>
            <a:r>
              <a:rPr sz="3200" b="1" spc="-25" dirty="0">
                <a:solidFill>
                  <a:srgbClr val="FFC000"/>
                </a:solidFill>
                <a:latin typeface="Calibri"/>
                <a:cs typeface="Calibri"/>
              </a:rPr>
              <a:t>tra </a:t>
            </a:r>
            <a:r>
              <a:rPr sz="3200" b="1" spc="-10" dirty="0">
                <a:solidFill>
                  <a:srgbClr val="FFC000"/>
                </a:solidFill>
                <a:latin typeface="Calibri"/>
                <a:cs typeface="Calibri"/>
              </a:rPr>
              <a:t>Europa </a:t>
            </a:r>
            <a:r>
              <a:rPr sz="3200" b="1" dirty="0">
                <a:solidFill>
                  <a:srgbClr val="FFC000"/>
                </a:solidFill>
                <a:latin typeface="Calibri"/>
                <a:cs typeface="Calibri"/>
              </a:rPr>
              <a:t>e la </a:t>
            </a:r>
            <a:r>
              <a:rPr sz="3200" b="1" spc="-5" dirty="0">
                <a:solidFill>
                  <a:srgbClr val="FFC000"/>
                </a:solidFill>
                <a:latin typeface="Calibri"/>
                <a:cs typeface="Calibri"/>
              </a:rPr>
              <a:t>Cina </a:t>
            </a:r>
            <a:r>
              <a:rPr sz="3200" b="1" dirty="0">
                <a:solidFill>
                  <a:srgbClr val="FFC000"/>
                </a:solidFill>
                <a:latin typeface="Calibri"/>
                <a:cs typeface="Calibri"/>
              </a:rPr>
              <a:t>in </a:t>
            </a:r>
            <a:r>
              <a:rPr sz="3200" b="1" spc="-25" dirty="0">
                <a:solidFill>
                  <a:srgbClr val="FFC000"/>
                </a:solidFill>
                <a:latin typeface="Calibri"/>
                <a:cs typeface="Calibri"/>
              </a:rPr>
              <a:t>età</a:t>
            </a:r>
            <a:r>
              <a:rPr sz="3200" b="1" spc="-5" dirty="0">
                <a:solidFill>
                  <a:srgbClr val="FFC000"/>
                </a:solidFill>
                <a:latin typeface="Calibri"/>
                <a:cs typeface="Calibri"/>
              </a:rPr>
              <a:t> moderna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3717035"/>
            <a:ext cx="8229600" cy="2409825"/>
          </a:xfrm>
          <a:custGeom>
            <a:avLst/>
            <a:gdLst/>
            <a:ahLst/>
            <a:cxnLst/>
            <a:rect l="l" t="t" r="r" b="b"/>
            <a:pathLst>
              <a:path w="8229600" h="2409825">
                <a:moveTo>
                  <a:pt x="0" y="2409444"/>
                </a:moveTo>
                <a:lnTo>
                  <a:pt x="8229600" y="2409444"/>
                </a:lnTo>
                <a:lnTo>
                  <a:pt x="8229600" y="0"/>
                </a:lnTo>
                <a:lnTo>
                  <a:pt x="0" y="0"/>
                </a:lnTo>
                <a:lnTo>
                  <a:pt x="0" y="2409444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5901" y="3727780"/>
            <a:ext cx="77717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5" dirty="0">
                <a:solidFill>
                  <a:srgbClr val="001F5F"/>
                </a:solidFill>
                <a:latin typeface="Calibri"/>
                <a:cs typeface="Calibri"/>
              </a:rPr>
              <a:t>L’impero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Qing nel </a:t>
            </a:r>
            <a:r>
              <a:rPr sz="2800" spc="-20" dirty="0">
                <a:solidFill>
                  <a:srgbClr val="001F5F"/>
                </a:solidFill>
                <a:latin typeface="Calibri"/>
                <a:cs typeface="Calibri"/>
              </a:rPr>
              <a:t>Settecento: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i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fondamenti</a:t>
            </a:r>
            <a:r>
              <a:rPr sz="2800" spc="1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economici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6714" y="6426809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1674" y="383489"/>
            <a:ext cx="71386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Aree di produzione </a:t>
            </a:r>
            <a:r>
              <a:rPr dirty="0"/>
              <a:t>del </a:t>
            </a:r>
            <a:r>
              <a:rPr spc="-10" dirty="0"/>
              <a:t>cotone </a:t>
            </a:r>
            <a:r>
              <a:rPr dirty="0"/>
              <a:t>in</a:t>
            </a:r>
            <a:r>
              <a:rPr spc="10" dirty="0"/>
              <a:t> </a:t>
            </a:r>
            <a:r>
              <a:rPr spc="-5" dirty="0"/>
              <a:t>Cina</a:t>
            </a:r>
          </a:p>
        </p:txBody>
      </p:sp>
      <p:sp>
        <p:nvSpPr>
          <p:cNvPr id="3" name="object 3"/>
          <p:cNvSpPr/>
          <p:nvPr/>
        </p:nvSpPr>
        <p:spPr>
          <a:xfrm>
            <a:off x="1301496" y="1289303"/>
            <a:ext cx="6541008" cy="4989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20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5455" marR="5080" indent="-282130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Distribuzione </a:t>
            </a:r>
            <a:r>
              <a:rPr dirty="0"/>
              <a:t>della </a:t>
            </a:r>
            <a:r>
              <a:rPr spc="-5" dirty="0"/>
              <a:t>produzione </a:t>
            </a:r>
            <a:r>
              <a:rPr dirty="0"/>
              <a:t>di </a:t>
            </a:r>
            <a:r>
              <a:rPr spc="-10" dirty="0"/>
              <a:t>cotone  </a:t>
            </a:r>
            <a:r>
              <a:rPr dirty="0"/>
              <a:t>nel</a:t>
            </a:r>
            <a:r>
              <a:rPr spc="-5" dirty="0"/>
              <a:t> mondo</a:t>
            </a:r>
          </a:p>
        </p:txBody>
      </p:sp>
      <p:sp>
        <p:nvSpPr>
          <p:cNvPr id="3" name="object 3"/>
          <p:cNvSpPr/>
          <p:nvPr/>
        </p:nvSpPr>
        <p:spPr>
          <a:xfrm>
            <a:off x="1825751" y="1412747"/>
            <a:ext cx="5554980" cy="4753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21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" y="116263"/>
            <a:ext cx="8915400" cy="66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2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24800" y="4876800"/>
            <a:ext cx="1066800" cy="1231106"/>
          </a:xfrm>
        </p:spPr>
        <p:txBody>
          <a:bodyPr/>
          <a:lstStyle/>
          <a:p>
            <a:r>
              <a:rPr lang="en-US" sz="1600" b="0" dirty="0"/>
              <a:t>D</a:t>
            </a:r>
            <a:r>
              <a:rPr lang="en-US" sz="1600" b="0" dirty="0" smtClean="0"/>
              <a:t>ata </a:t>
            </a:r>
            <a:r>
              <a:rPr lang="en-US" sz="1600" b="0" dirty="0"/>
              <a:t>from the World Steel Association (</a:t>
            </a:r>
            <a:r>
              <a:rPr lang="en-US" sz="1600" b="0" dirty="0" err="1">
                <a:hlinkClick r:id="rId2"/>
              </a:rPr>
              <a:t>worldsteel</a:t>
            </a:r>
            <a:r>
              <a:rPr lang="en-US" sz="1600" b="0" dirty="0"/>
              <a:t>) </a:t>
            </a:r>
            <a:endParaRPr lang="it-IT" sz="1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9473"/>
            <a:ext cx="7627399" cy="65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24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2949" y="5860897"/>
            <a:ext cx="8056880" cy="861774"/>
          </a:xfrm>
        </p:spPr>
        <p:txBody>
          <a:bodyPr/>
          <a:lstStyle/>
          <a:p>
            <a:pPr algn="ctr"/>
            <a:r>
              <a:rPr lang="en-US" sz="2800" dirty="0"/>
              <a:t>data from the</a:t>
            </a:r>
            <a:r>
              <a:rPr lang="en-US" sz="2800" b="0" dirty="0">
                <a:solidFill>
                  <a:srgbClr val="5F6360"/>
                </a:solidFill>
                <a:latin typeface="Merriweather"/>
              </a:rPr>
              <a:t> </a:t>
            </a:r>
            <a:r>
              <a:rPr lang="en-US" sz="2800" b="0" u="sng" dirty="0">
                <a:solidFill>
                  <a:srgbClr val="51A644"/>
                </a:solidFill>
                <a:latin typeface="+mj-lt"/>
                <a:hlinkClick r:id="rId2"/>
              </a:rPr>
              <a:t>United National Statistical </a:t>
            </a:r>
            <a:r>
              <a:rPr lang="en-US" sz="2800" b="0" u="sng" dirty="0" smtClean="0">
                <a:solidFill>
                  <a:srgbClr val="51A644"/>
                </a:solidFill>
                <a:latin typeface="+mj-lt"/>
                <a:hlinkClick r:id="rId2"/>
              </a:rPr>
              <a:t>Division</a:t>
            </a:r>
            <a:r>
              <a:rPr lang="en-US" sz="2800" b="0" u="sng" dirty="0">
                <a:solidFill>
                  <a:srgbClr val="51A644"/>
                </a:solidFill>
                <a:latin typeface="Merriweather"/>
              </a:rPr>
              <a:t/>
            </a:r>
            <a:br>
              <a:rPr lang="en-US" sz="2800" b="0" u="sng" dirty="0">
                <a:solidFill>
                  <a:srgbClr val="51A644"/>
                </a:solidFill>
                <a:latin typeface="Merriweather"/>
              </a:rPr>
            </a:br>
            <a:r>
              <a:rPr lang="en-US" sz="2800" dirty="0"/>
              <a:t>A</a:t>
            </a:r>
            <a:r>
              <a:rPr lang="it-IT" sz="2800" dirty="0" err="1"/>
              <a:t>p</a:t>
            </a:r>
            <a:r>
              <a:rPr lang="it-IT" sz="2800" dirty="0" err="1" smtClean="0"/>
              <a:t>ril</a:t>
            </a:r>
            <a:r>
              <a:rPr lang="it-IT" sz="2800" dirty="0" smtClean="0"/>
              <a:t> 2020</a:t>
            </a:r>
            <a:endParaRPr lang="it-IT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61" y="152400"/>
            <a:ext cx="8879855" cy="54036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550" y="3209925"/>
            <a:ext cx="18669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45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228600"/>
            <a:ext cx="5286692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Commercio </a:t>
            </a:r>
            <a:r>
              <a:rPr dirty="0"/>
              <a:t>della</a:t>
            </a:r>
            <a:r>
              <a:rPr spc="-35" dirty="0"/>
              <a:t> </a:t>
            </a:r>
            <a:r>
              <a:rPr spc="-15" dirty="0"/>
              <a:t>seta</a:t>
            </a:r>
          </a:p>
        </p:txBody>
      </p:sp>
      <p:sp>
        <p:nvSpPr>
          <p:cNvPr id="3" name="object 3"/>
          <p:cNvSpPr/>
          <p:nvPr/>
        </p:nvSpPr>
        <p:spPr>
          <a:xfrm>
            <a:off x="464820" y="1888158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8599" y="914400"/>
            <a:ext cx="8763000" cy="589584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655320" indent="-343535">
              <a:lnSpc>
                <a:spcPts val="24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Apparizione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tardiva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nel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Mediterraneo (1257,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ruolo </a:t>
            </a:r>
            <a:r>
              <a:rPr sz="2000" spc="-10" dirty="0" err="1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2000" spc="-10" dirty="0" err="1" smtClean="0">
                <a:solidFill>
                  <a:srgbClr val="FFFFFF"/>
                </a:solidFill>
                <a:latin typeface="Calibri"/>
                <a:cs typeface="Calibri"/>
              </a:rPr>
              <a:t>Mongoli</a:t>
            </a:r>
            <a:r>
              <a:rPr lang="it-IT" sz="2000" spc="-10" dirty="0" smtClean="0">
                <a:solidFill>
                  <a:srgbClr val="FFFFFF"/>
                </a:solidFill>
                <a:latin typeface="Calibri"/>
                <a:cs typeface="Calibri"/>
              </a:rPr>
              <a:t>):</a:t>
            </a:r>
            <a:endParaRPr lang="it-IT" sz="1100" spc="-1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812800" marR="655320" lvl="1" indent="-343535">
              <a:lnSpc>
                <a:spcPts val="2400"/>
              </a:lnSpc>
              <a:spcBef>
                <a:spcPts val="675"/>
              </a:spcBef>
              <a:buFont typeface="Wingdings" panose="05000000000000000000" pitchFamily="2" charset="2"/>
              <a:buChar char="Ø"/>
              <a:tabLst>
                <a:tab pos="355600" algn="l"/>
                <a:tab pos="356235" algn="l"/>
              </a:tabLst>
            </a:pPr>
            <a:r>
              <a:rPr lang="it-IT" spc="-10" dirty="0">
                <a:solidFill>
                  <a:srgbClr val="FFFFFF"/>
                </a:solidFill>
                <a:cs typeface="Calibri"/>
              </a:rPr>
              <a:t>«Grazie all'unificazione di gran parte del continente asiatico da parte dell'Impero dei Mongoli, tra il 1250 e il 1350 i mercanti di Genova e Venezia possono per la prima volta percorrere le vie della seta. Sarà un secolo di grande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vivacità negli scambi tra Oriente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e Occidente, che porterà a una maggiore conoscenza reciproca e che vedrà l'Italia all'avanguardia nel creare una rete di traffici su scala </a:t>
            </a:r>
            <a:r>
              <a:rPr lang="it-IT" spc="-10" dirty="0" smtClean="0">
                <a:solidFill>
                  <a:srgbClr val="FFFFFF"/>
                </a:solidFill>
                <a:cs typeface="Calibri"/>
              </a:rPr>
              <a:t>mondiale.</a:t>
            </a:r>
          </a:p>
          <a:p>
            <a:pPr marL="812800" marR="655320" lvl="1" indent="-343535">
              <a:lnSpc>
                <a:spcPts val="2400"/>
              </a:lnSpc>
              <a:spcBef>
                <a:spcPts val="675"/>
              </a:spcBef>
              <a:buFont typeface="Wingdings" panose="05000000000000000000" pitchFamily="2" charset="2"/>
              <a:buChar char="Ø"/>
              <a:tabLst>
                <a:tab pos="355600" algn="l"/>
                <a:tab pos="356235" algn="l"/>
              </a:tabLst>
            </a:pPr>
            <a:r>
              <a:rPr lang="it-IT" spc="-10" dirty="0" smtClean="0">
                <a:solidFill>
                  <a:srgbClr val="FFFFFF"/>
                </a:solidFill>
                <a:cs typeface="Calibri"/>
              </a:rPr>
              <a:t>«Sulle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orme di Marco Polo e oltre per i bachi della seta: italiani in Cina, a </a:t>
            </a:r>
            <a:r>
              <a:rPr lang="it-IT" spc="-10" dirty="0" err="1" smtClean="0">
                <a:solidFill>
                  <a:srgbClr val="FFFFFF"/>
                </a:solidFill>
                <a:cs typeface="Calibri"/>
              </a:rPr>
              <a:t>Bukhara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, in Giappone </a:t>
            </a:r>
            <a:r>
              <a:rPr lang="it-IT" spc="-10" dirty="0" smtClean="0">
                <a:solidFill>
                  <a:srgbClr val="FFFFFF"/>
                </a:solidFill>
                <a:cs typeface="Calibri"/>
              </a:rPr>
              <a:t>nell'800. Quando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una grave epidemia dei bachi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(</a:t>
            </a:r>
            <a:r>
              <a:rPr lang="it-IT" spc="-10" dirty="0" smtClean="0">
                <a:solidFill>
                  <a:srgbClr val="FFFFFF"/>
                </a:solidFill>
                <a:cs typeface="Calibri"/>
                <a:hlinkClick r:id="rId2"/>
              </a:rPr>
              <a:t>pebrina</a:t>
            </a:r>
            <a:r>
              <a:rPr lang="it-IT" spc="-10" dirty="0" smtClean="0">
                <a:solidFill>
                  <a:srgbClr val="FFFFFF"/>
                </a:solidFill>
                <a:cs typeface="Calibri"/>
              </a:rPr>
              <a:t>, fine anni ‘40-metà anni ‘70 sec. XIX) mise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in crisi la produzione di seta </a:t>
            </a:r>
            <a:r>
              <a:rPr lang="it-IT" spc="-10" dirty="0" smtClean="0">
                <a:solidFill>
                  <a:srgbClr val="FFFFFF"/>
                </a:solidFill>
                <a:cs typeface="Calibri"/>
              </a:rPr>
              <a:t>in tutta Europa e anche in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Italia, che allora era il secondo produttore mondiale di quel genere di lusso, centinaia di imprenditori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italiani (circa 125 bachicoltori italiani, bergamaschi, </a:t>
            </a:r>
            <a:r>
              <a:rPr lang="it-IT" spc="-10" dirty="0" smtClean="0">
                <a:solidFill>
                  <a:srgbClr val="FFFFFF"/>
                </a:solidFill>
                <a:cs typeface="Calibri"/>
              </a:rPr>
              <a:t>bresciani, estremamente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qualificati, operarono con regolarità e per molti </a:t>
            </a:r>
            <a:r>
              <a:rPr lang="it-IT" spc="-10" dirty="0" smtClean="0">
                <a:solidFill>
                  <a:srgbClr val="FFFFFF"/>
                </a:solidFill>
                <a:cs typeface="Calibri"/>
              </a:rPr>
              <a:t>anni soprattutto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a </a:t>
            </a:r>
            <a:r>
              <a:rPr lang="it-IT" spc="-10" dirty="0" smtClean="0">
                <a:solidFill>
                  <a:srgbClr val="FFFFFF"/>
                </a:solidFill>
                <a:cs typeface="Calibri"/>
              </a:rPr>
              <a:t>Yokohama) percorsero </a:t>
            </a:r>
            <a:r>
              <a:rPr lang="it-IT" spc="-10" dirty="0">
                <a:solidFill>
                  <a:srgbClr val="FFFFFF"/>
                </a:solidFill>
                <a:cs typeface="Calibri"/>
              </a:rPr>
              <a:t>tutta l'Asia per oltre trent'anni, con grandi rischi personali ed enormi spese, alla ricerca di bachi sani per portarne le uova in Italia e far ripartire </a:t>
            </a:r>
            <a:r>
              <a:rPr lang="it-IT" spc="-10" dirty="0" smtClean="0">
                <a:solidFill>
                  <a:srgbClr val="FFFFFF"/>
                </a:solidFill>
                <a:cs typeface="Calibri"/>
              </a:rPr>
              <a:t>quell'industria».</a:t>
            </a:r>
          </a:p>
          <a:p>
            <a:pPr marL="812800" marR="655320" lvl="1" indent="-343535">
              <a:lnSpc>
                <a:spcPts val="2400"/>
              </a:lnSpc>
              <a:spcBef>
                <a:spcPts val="675"/>
              </a:spcBef>
              <a:buFont typeface="Wingdings" panose="05000000000000000000" pitchFamily="2" charset="2"/>
              <a:buChar char="Ø"/>
              <a:tabLst>
                <a:tab pos="355600" algn="l"/>
                <a:tab pos="356235" algn="l"/>
              </a:tabLst>
            </a:pPr>
            <a:r>
              <a:rPr lang="it-IT" spc="-10" dirty="0" smtClean="0">
                <a:solidFill>
                  <a:srgbClr val="FFFFFF"/>
                </a:solidFill>
                <a:cs typeface="Calibri"/>
              </a:rPr>
              <a:t>Viaggio della nave </a:t>
            </a:r>
            <a:r>
              <a:rPr lang="it-IT" i="1" spc="-10" dirty="0" smtClean="0">
                <a:solidFill>
                  <a:srgbClr val="FFFFFF"/>
                </a:solidFill>
                <a:cs typeface="Calibri"/>
              </a:rPr>
              <a:t>Magenta</a:t>
            </a:r>
            <a:r>
              <a:rPr lang="it-IT" spc="-10" dirty="0" smtClean="0">
                <a:solidFill>
                  <a:srgbClr val="FFFFFF"/>
                </a:solidFill>
                <a:cs typeface="Calibri"/>
              </a:rPr>
              <a:t> (comandante </a:t>
            </a:r>
            <a:r>
              <a:rPr lang="it-IT" spc="-10" dirty="0" err="1" smtClean="0">
                <a:solidFill>
                  <a:srgbClr val="FFFFFF"/>
                </a:solidFill>
                <a:cs typeface="Calibri"/>
              </a:rPr>
              <a:t>Arminjon</a:t>
            </a:r>
            <a:r>
              <a:rPr lang="it-IT" spc="-10" dirty="0" smtClean="0">
                <a:solidFill>
                  <a:srgbClr val="FFFFFF"/>
                </a:solidFill>
                <a:cs typeface="Calibri"/>
              </a:rPr>
              <a:t>) in Giappone e firma del trattato di commercio italo-giapponese, 1866:</a:t>
            </a:r>
            <a:endParaRPr spc="-1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25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2950" y="109473"/>
            <a:ext cx="8056880" cy="553998"/>
          </a:xfrm>
        </p:spPr>
        <p:txBody>
          <a:bodyPr/>
          <a:lstStyle/>
          <a:p>
            <a:pPr algn="ctr"/>
            <a:r>
              <a:rPr lang="it-IT" dirty="0" smtClean="0"/>
              <a:t>Le vie della seta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4" y="762000"/>
            <a:ext cx="898843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06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4" y="1295400"/>
            <a:ext cx="8835171" cy="4572000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542949" y="304800"/>
            <a:ext cx="8056880" cy="553998"/>
          </a:xfrm>
        </p:spPr>
        <p:txBody>
          <a:bodyPr/>
          <a:lstStyle/>
          <a:p>
            <a:pPr algn="ctr"/>
            <a:r>
              <a:rPr lang="it-IT" dirty="0" smtClean="0"/>
              <a:t>Le vie della seta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2618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329"/>
            <a:ext cx="9100806" cy="4749301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21963" y="381000"/>
            <a:ext cx="8056880" cy="553998"/>
          </a:xfrm>
        </p:spPr>
        <p:txBody>
          <a:bodyPr/>
          <a:lstStyle/>
          <a:p>
            <a:pPr algn="ctr"/>
            <a:r>
              <a:rPr lang="it-IT" dirty="0" smtClean="0"/>
              <a:t>Le vie della seta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4184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0518" y="457200"/>
            <a:ext cx="8056880" cy="553998"/>
          </a:xfrm>
        </p:spPr>
        <p:txBody>
          <a:bodyPr/>
          <a:lstStyle/>
          <a:p>
            <a:pPr algn="ctr"/>
            <a:r>
              <a:rPr lang="it-IT" dirty="0" smtClean="0"/>
              <a:t>Commercio della seta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00200"/>
            <a:ext cx="8234051" cy="4114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Commercio con Giappone e sud-est asiatico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Grande sviluppo con l’arrivo degli Europei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I Portoghesi esportatori di seta cinese in Giappone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Sete grezze esportate a Manila e di qui in Messico e poi  lavorate in America a sostituire le sete spagnole (la seta  cinese è pagata con argento americano)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Seta inizialmente più importante di altri prodotti nei traffici  inglesi (a fine ‘700 però: seta 15 %, tè 81 %)</a:t>
            </a:r>
          </a:p>
        </p:txBody>
      </p:sp>
    </p:spTree>
    <p:extLst>
      <p:ext uri="{BB962C8B-B14F-4D97-AF65-F5344CB8AC3E}">
        <p14:creationId xmlns:p14="http://schemas.microsoft.com/office/powerpoint/2010/main" val="1512504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5069" y="383489"/>
            <a:ext cx="57556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Dinamiche </a:t>
            </a:r>
            <a:r>
              <a:rPr dirty="0"/>
              <a:t>della </a:t>
            </a:r>
            <a:r>
              <a:rPr spc="-15" dirty="0"/>
              <a:t>storia</a:t>
            </a:r>
            <a:r>
              <a:rPr spc="-35" dirty="0"/>
              <a:t> </a:t>
            </a:r>
            <a:r>
              <a:rPr spc="-5" dirty="0"/>
              <a:t>globale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376298"/>
            <a:ext cx="8074025" cy="469011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marR="782955" indent="-343535">
              <a:lnSpc>
                <a:spcPts val="3240"/>
              </a:lnSpc>
              <a:spcBef>
                <a:spcPts val="5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Una globalizzazione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estesa,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ma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discontinua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limitata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(masse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continentali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non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ancora  penetrate)</a:t>
            </a:r>
            <a:endParaRPr sz="3000">
              <a:latin typeface="Calibri"/>
              <a:cs typeface="Calibri"/>
            </a:endParaRPr>
          </a:p>
          <a:p>
            <a:pPr marL="355600" marR="5080" indent="-343535">
              <a:lnSpc>
                <a:spcPts val="3240"/>
              </a:lnSpc>
              <a:spcBef>
                <a:spcPts val="24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Diseguaglianze economiche </a:t>
            </a:r>
            <a:r>
              <a:rPr sz="3000" b="1" i="1" spc="-15" dirty="0">
                <a:solidFill>
                  <a:srgbClr val="FFC000"/>
                </a:solidFill>
                <a:latin typeface="Calibri"/>
                <a:cs typeface="Calibri"/>
              </a:rPr>
              <a:t>contenute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tra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aree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ad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alto livello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incivilimento</a:t>
            </a:r>
            <a:endParaRPr sz="3000">
              <a:latin typeface="Calibri"/>
              <a:cs typeface="Calibri"/>
            </a:endParaRPr>
          </a:p>
          <a:p>
            <a:pPr marL="355600" marR="734060" indent="-343535">
              <a:lnSpc>
                <a:spcPts val="3240"/>
              </a:lnSpc>
              <a:spcBef>
                <a:spcPts val="24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Progresso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scoperte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consolidamento/razionalizzazione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dei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sistemi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coloniali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commercio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oltremare;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 ma…</a:t>
            </a:r>
            <a:endParaRPr sz="3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9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3000" i="1" spc="-5" dirty="0">
                <a:solidFill>
                  <a:srgbClr val="FFFFFF"/>
                </a:solidFill>
                <a:latin typeface="Calibri"/>
                <a:cs typeface="Calibri"/>
              </a:rPr>
              <a:t>ancient </a:t>
            </a:r>
            <a:r>
              <a:rPr sz="3000" i="1" dirty="0">
                <a:solidFill>
                  <a:srgbClr val="FFFFFF"/>
                </a:solidFill>
                <a:latin typeface="Calibri"/>
                <a:cs typeface="Calibri"/>
              </a:rPr>
              <a:t>regime</a:t>
            </a:r>
            <a:r>
              <a:rPr sz="30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universale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8222" y="267665"/>
            <a:ext cx="406907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Commercio </a:t>
            </a:r>
            <a:r>
              <a:rPr dirty="0"/>
              <a:t>di</a:t>
            </a:r>
            <a:r>
              <a:rPr spc="-70" dirty="0"/>
              <a:t> </a:t>
            </a:r>
            <a:r>
              <a:rPr spc="-10" dirty="0"/>
              <a:t>cotone</a:t>
            </a:r>
          </a:p>
        </p:txBody>
      </p:sp>
      <p:sp>
        <p:nvSpPr>
          <p:cNvPr id="3" name="object 3"/>
          <p:cNvSpPr/>
          <p:nvPr/>
        </p:nvSpPr>
        <p:spPr>
          <a:xfrm>
            <a:off x="108204" y="1165860"/>
            <a:ext cx="5687695" cy="2394585"/>
          </a:xfrm>
          <a:custGeom>
            <a:avLst/>
            <a:gdLst/>
            <a:ahLst/>
            <a:cxnLst/>
            <a:rect l="l" t="t" r="r" b="b"/>
            <a:pathLst>
              <a:path w="5687695" h="2394585">
                <a:moveTo>
                  <a:pt x="0" y="2394204"/>
                </a:moveTo>
                <a:lnTo>
                  <a:pt x="5687568" y="2394204"/>
                </a:lnTo>
                <a:lnTo>
                  <a:pt x="5687568" y="0"/>
                </a:lnTo>
                <a:lnTo>
                  <a:pt x="0" y="0"/>
                </a:lnTo>
                <a:lnTo>
                  <a:pt x="0" y="2394204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6334" y="1182750"/>
            <a:ext cx="5290185" cy="2266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20955" indent="-34290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Esportazione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«nanchino»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(«nankeen»)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sviluppo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 fine ‘700 e al culmine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1810-1830 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(zone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produzione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nel basso</a:t>
            </a:r>
            <a:r>
              <a:rPr sz="2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Yangzi)</a:t>
            </a:r>
            <a:endParaRPr sz="220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Principale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ditta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inglese a inizio ’800: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Jardine 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Matheson, qualità superiore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ai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cotoni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di  Manchester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51220" y="853439"/>
            <a:ext cx="2735579" cy="2737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3603" y="3645408"/>
            <a:ext cx="6371844" cy="2689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1746" y="383489"/>
            <a:ext cx="25387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spc="-70" dirty="0"/>
              <a:t> </a:t>
            </a:r>
            <a:r>
              <a:rPr spc="-10" dirty="0"/>
              <a:t>porcellana</a:t>
            </a:r>
          </a:p>
        </p:txBody>
      </p:sp>
      <p:sp>
        <p:nvSpPr>
          <p:cNvPr id="3" name="object 3"/>
          <p:cNvSpPr/>
          <p:nvPr/>
        </p:nvSpPr>
        <p:spPr>
          <a:xfrm>
            <a:off x="251459" y="1269491"/>
            <a:ext cx="8712835" cy="4895215"/>
          </a:xfrm>
          <a:custGeom>
            <a:avLst/>
            <a:gdLst/>
            <a:ahLst/>
            <a:cxnLst/>
            <a:rect l="l" t="t" r="r" b="b"/>
            <a:pathLst>
              <a:path w="8712835" h="4895215">
                <a:moveTo>
                  <a:pt x="0" y="4895088"/>
                </a:moveTo>
                <a:lnTo>
                  <a:pt x="8712708" y="4895088"/>
                </a:lnTo>
                <a:lnTo>
                  <a:pt x="8712708" y="0"/>
                </a:lnTo>
                <a:lnTo>
                  <a:pt x="0" y="0"/>
                </a:lnTo>
                <a:lnTo>
                  <a:pt x="0" y="489508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0200" y="1206246"/>
            <a:ext cx="8547100" cy="462026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7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Manifatture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Jingdezhen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(Jiangxi: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area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Nanjing):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decine  di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migliaia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addetti,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unità produttive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varia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dimensione, 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compresenza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manifatture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imperiali (in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calo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nel ’700)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imprese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private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artigiani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indipendenti</a:t>
            </a:r>
            <a:endParaRPr sz="2700">
              <a:latin typeface="Calibri"/>
              <a:cs typeface="Calibri"/>
            </a:endParaRPr>
          </a:p>
          <a:p>
            <a:pPr marL="355600" marR="727075" indent="-343535">
              <a:lnSpc>
                <a:spcPts val="2590"/>
              </a:lnSpc>
              <a:spcBef>
                <a:spcPts val="23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Rifornimento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della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corte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imperiale e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produzione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il 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mercato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interno</a:t>
            </a:r>
            <a:endParaRPr sz="2700">
              <a:latin typeface="Calibri"/>
              <a:cs typeface="Calibri"/>
            </a:endParaRPr>
          </a:p>
          <a:p>
            <a:pPr marL="355600" marR="659765" indent="-343535">
              <a:lnSpc>
                <a:spcPts val="2590"/>
              </a:lnSpc>
              <a:spcBef>
                <a:spcPts val="24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Massimo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volume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esportazioni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verso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l’Europa: </a:t>
            </a:r>
            <a:r>
              <a:rPr sz="2700" spc="5" dirty="0">
                <a:solidFill>
                  <a:srgbClr val="FFFFFF"/>
                </a:solidFill>
                <a:latin typeface="Calibri"/>
                <a:cs typeface="Calibri"/>
              </a:rPr>
              <a:t>1740- 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1760</a:t>
            </a:r>
            <a:endParaRPr sz="27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7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Adattamento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alla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domanda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esterna,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committenza</a:t>
            </a:r>
            <a:r>
              <a:rPr sz="27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europea</a:t>
            </a:r>
            <a:endParaRPr sz="27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75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Sviluppo del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 collezionismo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31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120" y="417017"/>
            <a:ext cx="85350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0" dirty="0"/>
              <a:t>Caratteri </a:t>
            </a:r>
            <a:r>
              <a:rPr sz="3200" dirty="0"/>
              <a:t>economici complessivi della </a:t>
            </a:r>
            <a:r>
              <a:rPr sz="3200" spc="-5" dirty="0"/>
              <a:t>Cina del</a:t>
            </a:r>
            <a:r>
              <a:rPr sz="3200" spc="-125" dirty="0"/>
              <a:t> </a:t>
            </a:r>
            <a:r>
              <a:rPr sz="3200" spc="-5" dirty="0"/>
              <a:t>‘700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23088" y="1196339"/>
            <a:ext cx="8821420" cy="5184775"/>
          </a:xfrm>
          <a:custGeom>
            <a:avLst/>
            <a:gdLst/>
            <a:ahLst/>
            <a:cxnLst/>
            <a:rect l="l" t="t" r="r" b="b"/>
            <a:pathLst>
              <a:path w="8821420" h="5184775">
                <a:moveTo>
                  <a:pt x="0" y="5184648"/>
                </a:moveTo>
                <a:lnTo>
                  <a:pt x="8820912" y="5184648"/>
                </a:lnTo>
                <a:lnTo>
                  <a:pt x="8820912" y="0"/>
                </a:lnTo>
                <a:lnTo>
                  <a:pt x="0" y="0"/>
                </a:lnTo>
                <a:lnTo>
                  <a:pt x="0" y="518464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2437" y="1158620"/>
            <a:ext cx="8589010" cy="4973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Crescente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commercializzazione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Mobilità verticale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orizzontale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attenuazione delle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gerarchie</a:t>
            </a:r>
            <a:r>
              <a:rPr sz="2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sociali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Attenuazione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 vincoli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extra-economici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Fin dal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‘500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afflusso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argento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Cina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disponibilità di</a:t>
            </a:r>
            <a:r>
              <a:rPr sz="2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liquidità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Monetarizzazione dei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tributi</a:t>
            </a:r>
            <a:endParaRPr sz="2000">
              <a:latin typeface="Calibri"/>
              <a:cs typeface="Calibri"/>
            </a:endParaRPr>
          </a:p>
          <a:p>
            <a:pPr marL="355600" marR="130810" indent="-342900">
              <a:lnSpc>
                <a:spcPts val="192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Sviluppo di imprese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private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settori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come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produzione di sale,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zucchero,  carta,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legno, industria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estrattiva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(rame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dello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Yunnan),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ritiro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dell’autorità</a:t>
            </a:r>
            <a:r>
              <a:rPr sz="2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statale</a:t>
            </a:r>
            <a:endParaRPr sz="2000">
              <a:latin typeface="Calibri"/>
              <a:cs typeface="Calibri"/>
            </a:endParaRPr>
          </a:p>
          <a:p>
            <a:pPr marL="355600" marR="281940" indent="-342900">
              <a:lnSpc>
                <a:spcPct val="80000"/>
              </a:lnSpc>
              <a:spcBef>
                <a:spcPts val="6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Situazione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niente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affatto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stazionaria: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lungo ciclo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iniziato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 epoca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Song,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fase  espansiva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nella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tarda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epoca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Ming,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espansione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settecentesca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verso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assetto 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fortemente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commercializzato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Divisione interregionale del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lavoro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lnSpc>
                <a:spcPts val="1945"/>
              </a:lnSpc>
              <a:spcBef>
                <a:spcPts val="17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riso: Hunan, Hubei,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Jiangxi –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alto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corso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dello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Yangzi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verso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aree</a:t>
            </a:r>
            <a:r>
              <a:rPr sz="180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densamente</a:t>
            </a:r>
            <a:endParaRPr sz="1800">
              <a:latin typeface="Calibri"/>
              <a:cs typeface="Calibri"/>
            </a:endParaRPr>
          </a:p>
          <a:p>
            <a:pPr marL="756285">
              <a:lnSpc>
                <a:spcPts val="1945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urbanizzate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popolate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delta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verso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8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nord;</a:t>
            </a:r>
            <a:endParaRPr sz="18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17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banchieri nello</a:t>
            </a:r>
            <a:r>
              <a:rPr sz="18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Shanxi;</a:t>
            </a:r>
            <a:endParaRPr sz="18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17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commercianti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nel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Fujian</a:t>
            </a:r>
            <a:endParaRPr sz="18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5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Autosufficienza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economica,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scarsa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incidenza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dell’esportazione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eppure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crescente 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inserimento nelle dinamiche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globali a causa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dei flussi di</a:t>
            </a:r>
            <a:r>
              <a:rPr sz="20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argento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8841" y="383489"/>
            <a:ext cx="17672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Du</a:t>
            </a:r>
            <a:r>
              <a:rPr spc="-65" dirty="0"/>
              <a:t> </a:t>
            </a:r>
            <a:r>
              <a:rPr dirty="0"/>
              <a:t>Halde</a:t>
            </a:r>
          </a:p>
        </p:txBody>
      </p:sp>
      <p:sp>
        <p:nvSpPr>
          <p:cNvPr id="3" name="object 3"/>
          <p:cNvSpPr/>
          <p:nvPr/>
        </p:nvSpPr>
        <p:spPr>
          <a:xfrm>
            <a:off x="323088" y="2205227"/>
            <a:ext cx="8558784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2524" y="2205227"/>
            <a:ext cx="4392295" cy="360045"/>
          </a:xfrm>
          <a:custGeom>
            <a:avLst/>
            <a:gdLst/>
            <a:ahLst/>
            <a:cxnLst/>
            <a:rect l="l" t="t" r="r" b="b"/>
            <a:pathLst>
              <a:path w="4392295" h="360044">
                <a:moveTo>
                  <a:pt x="0" y="359663"/>
                </a:moveTo>
                <a:lnTo>
                  <a:pt x="4392168" y="359663"/>
                </a:lnTo>
                <a:lnTo>
                  <a:pt x="4392168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03291" y="4364735"/>
            <a:ext cx="3744595" cy="360045"/>
          </a:xfrm>
          <a:custGeom>
            <a:avLst/>
            <a:gdLst/>
            <a:ahLst/>
            <a:cxnLst/>
            <a:rect l="l" t="t" r="r" b="b"/>
            <a:pathLst>
              <a:path w="3744595" h="360045">
                <a:moveTo>
                  <a:pt x="0" y="359663"/>
                </a:moveTo>
                <a:lnTo>
                  <a:pt x="3744467" y="359663"/>
                </a:lnTo>
                <a:lnTo>
                  <a:pt x="3744467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33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4645" marR="5080" indent="-286258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Sistemi </a:t>
            </a:r>
            <a:r>
              <a:rPr spc="-5" dirty="0"/>
              <a:t>economici </a:t>
            </a:r>
            <a:r>
              <a:rPr spc="-10" dirty="0"/>
              <a:t>comparabili </a:t>
            </a:r>
            <a:r>
              <a:rPr dirty="0"/>
              <a:t>delle </a:t>
            </a:r>
            <a:r>
              <a:rPr spc="-10" dirty="0"/>
              <a:t>civiltà  </a:t>
            </a:r>
            <a:r>
              <a:rPr spc="-15" dirty="0"/>
              <a:t>eurasiatiche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117219"/>
            <a:ext cx="7854950" cy="4842510"/>
          </a:xfrm>
          <a:prstGeom prst="rect">
            <a:avLst/>
          </a:prstGeom>
        </p:spPr>
        <p:txBody>
          <a:bodyPr vert="horz" wrap="square" lIns="0" tIns="27178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214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Prevalenza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dell’agricoltura</a:t>
            </a:r>
            <a:endParaRPr sz="3000">
              <a:latin typeface="Calibri"/>
              <a:cs typeface="Calibri"/>
            </a:endParaRPr>
          </a:p>
          <a:p>
            <a:pPr marL="355600" marR="154940" indent="-343535">
              <a:lnSpc>
                <a:spcPts val="3240"/>
              </a:lnSpc>
              <a:spcBef>
                <a:spcPts val="24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Convivenza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economia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sussistenza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economia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scambio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proto-industria</a:t>
            </a:r>
            <a:r>
              <a:rPr sz="3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rurale</a:t>
            </a:r>
            <a:endParaRPr sz="3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9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Crisi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sussistenza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meccanismi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malthusiani</a:t>
            </a:r>
            <a:endParaRPr sz="3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0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Forti diseguaglianze</a:t>
            </a:r>
            <a:r>
              <a:rPr sz="3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economiche</a:t>
            </a:r>
            <a:endParaRPr sz="3000">
              <a:latin typeface="Calibri"/>
              <a:cs typeface="Calibri"/>
            </a:endParaRPr>
          </a:p>
          <a:p>
            <a:pPr marL="355600" marR="5080" indent="-343535">
              <a:lnSpc>
                <a:spcPts val="3240"/>
              </a:lnSpc>
              <a:spcBef>
                <a:spcPts val="24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Permanenze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elementi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strutturali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“civiltà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materiale”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tradizionale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presenza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elementi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mutamento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transizione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2490" y="383489"/>
            <a:ext cx="779843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 </a:t>
            </a:r>
            <a:r>
              <a:rPr spc="-15" dirty="0"/>
              <a:t>sistemi </a:t>
            </a:r>
            <a:r>
              <a:rPr dirty="0"/>
              <a:t>politici in </a:t>
            </a:r>
            <a:r>
              <a:rPr spc="-10" dirty="0"/>
              <a:t>Occidente </a:t>
            </a:r>
            <a:r>
              <a:rPr dirty="0"/>
              <a:t>e in</a:t>
            </a:r>
            <a:r>
              <a:rPr spc="-20" dirty="0"/>
              <a:t> </a:t>
            </a:r>
            <a:r>
              <a:rPr spc="-15" dirty="0"/>
              <a:t>Oriente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126362"/>
            <a:ext cx="8095615" cy="4903470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7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Monarchia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 dispotismo</a:t>
            </a:r>
            <a:endParaRPr sz="3000">
              <a:latin typeface="Calibri"/>
              <a:cs typeface="Calibri"/>
            </a:endParaRPr>
          </a:p>
          <a:p>
            <a:pPr marL="355600" marR="254000" indent="-343535" algn="just">
              <a:lnSpc>
                <a:spcPct val="80000"/>
              </a:lnSpc>
              <a:spcBef>
                <a:spcPts val="2400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Drastica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separazione nel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modo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organizzazione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potere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politico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governo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tra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Occidente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Oriente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alla fine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 ‘700</a:t>
            </a:r>
            <a:endParaRPr sz="3000">
              <a:latin typeface="Calibri"/>
              <a:cs typeface="Calibri"/>
            </a:endParaRPr>
          </a:p>
          <a:p>
            <a:pPr marL="355600" marR="5080" indent="-343535">
              <a:lnSpc>
                <a:spcPct val="80000"/>
              </a:lnSpc>
              <a:spcBef>
                <a:spcPts val="24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Senso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consapevolezza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crescente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divaricazione  politica</a:t>
            </a:r>
            <a:endParaRPr sz="3000">
              <a:latin typeface="Calibri"/>
              <a:cs typeface="Calibri"/>
            </a:endParaRPr>
          </a:p>
          <a:p>
            <a:pPr marL="355600" marR="327025" indent="-343535">
              <a:lnSpc>
                <a:spcPct val="80000"/>
              </a:lnSpc>
              <a:spcBef>
                <a:spcPts val="24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Profonda distanza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nel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modo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organizzazione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delle relazioni internazionali (consolidamento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Occidente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sistema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dell’equilibrio;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equilibrio 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contro gerarchia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tributo)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5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0350" marR="5080" indent="-142430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Relazioni </a:t>
            </a:r>
            <a:r>
              <a:rPr spc="-5" dirty="0"/>
              <a:t>economico-politiche </a:t>
            </a:r>
            <a:r>
              <a:rPr spc="-10" dirty="0"/>
              <a:t>Occidente-  </a:t>
            </a:r>
            <a:r>
              <a:rPr spc="-15" dirty="0"/>
              <a:t>Oriente </a:t>
            </a:r>
            <a:r>
              <a:rPr dirty="0"/>
              <a:t>a </a:t>
            </a:r>
            <a:r>
              <a:rPr spc="-15" dirty="0"/>
              <a:t>metà</a:t>
            </a:r>
            <a:r>
              <a:rPr spc="-10" dirty="0"/>
              <a:t> </a:t>
            </a:r>
            <a:r>
              <a:rPr spc="-20" dirty="0"/>
              <a:t>Settecento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381709"/>
            <a:ext cx="8000365" cy="4763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Modello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tradizionale risalente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8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Seicento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Sistema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delle compagnie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monopolistiche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Culmine della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tratta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1950">
              <a:latin typeface="Calibri"/>
              <a:cs typeface="Calibri"/>
            </a:endParaRPr>
          </a:p>
          <a:p>
            <a:pPr marL="355600" marR="488950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Sviluppi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 secondo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Settecento: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espansione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territoriale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India, l’India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come  grande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laboratorio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950">
              <a:latin typeface="Calibri"/>
              <a:cs typeface="Calibri"/>
            </a:endParaRPr>
          </a:p>
          <a:p>
            <a:pPr marL="355600" marR="236220" indent="-343535">
              <a:lnSpc>
                <a:spcPct val="80100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Supremazia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marittima dell’Inghilterra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visione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globale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strategie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navali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belliche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britanniche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(aspetti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della missione Macartney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come iniziativa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strategica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globale)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950">
              <a:latin typeface="Calibri"/>
              <a:cs typeface="Calibri"/>
            </a:endParaRPr>
          </a:p>
          <a:p>
            <a:pPr marL="355600" marR="5080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Perdurante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marginalità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della Cina nel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sistema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relazioni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internazionali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rispetto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alle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ripercussioni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Rivoluzione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America Latina, America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caraibica,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Egitto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impero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ottomano,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Indonesia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(Giava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dominio inglese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1811-1816)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1950">
              <a:latin typeface="Calibri"/>
              <a:cs typeface="Calibri"/>
            </a:endParaRPr>
          </a:p>
          <a:p>
            <a:pPr marL="355600" marR="167640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La Cina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resta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margini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durante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gran parte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Settecento,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sotto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Qianlong (1736-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1796) 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ancora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all’inizio del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regno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Jiaquing</a:t>
            </a:r>
            <a:r>
              <a:rPr sz="18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(1796-1820)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6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0138" y="383489"/>
            <a:ext cx="23653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La </a:t>
            </a:r>
            <a:r>
              <a:rPr spc="-5" dirty="0"/>
              <a:t>Cina</a:t>
            </a:r>
            <a:r>
              <a:rPr spc="-85" dirty="0"/>
              <a:t> </a:t>
            </a:r>
            <a:r>
              <a:rPr spc="-5" dirty="0"/>
              <a:t>Qing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422019"/>
            <a:ext cx="8058150" cy="450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Imperatore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Kangxi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(periodo di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regno: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1662- 1722)</a:t>
            </a:r>
            <a:endParaRPr sz="3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35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[J.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Spence, </a:t>
            </a:r>
            <a:r>
              <a:rPr sz="2400" i="1" spc="-5" dirty="0">
                <a:solidFill>
                  <a:srgbClr val="FFFFFF"/>
                </a:solidFill>
                <a:latin typeface="Calibri"/>
                <a:cs typeface="Calibri"/>
              </a:rPr>
              <a:t>Emperor of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China: </a:t>
            </a:r>
            <a:r>
              <a:rPr sz="2400" i="1" spc="-5" dirty="0">
                <a:solidFill>
                  <a:srgbClr val="FFFFFF"/>
                </a:solidFill>
                <a:latin typeface="Calibri"/>
                <a:cs typeface="Calibri"/>
              </a:rPr>
              <a:t>Self-Portrait of K'ang-Hsi</a:t>
            </a:r>
            <a:r>
              <a:rPr sz="2400" i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(1974)]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Calibri"/>
              <a:cs typeface="Calibri"/>
            </a:endParaRPr>
          </a:p>
          <a:p>
            <a:pPr marL="355600" marR="508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Imperatore </a:t>
            </a:r>
            <a:r>
              <a:rPr sz="3000" b="1" spc="-60" dirty="0">
                <a:solidFill>
                  <a:srgbClr val="001F5F"/>
                </a:solidFill>
                <a:latin typeface="Calibri"/>
                <a:cs typeface="Calibri"/>
              </a:rPr>
              <a:t>Yong </a:t>
            </a:r>
            <a:r>
              <a:rPr sz="3000" b="1" spc="-5" dirty="0">
                <a:solidFill>
                  <a:srgbClr val="001F5F"/>
                </a:solidFill>
                <a:latin typeface="Calibri"/>
                <a:cs typeface="Calibri"/>
              </a:rPr>
              <a:t>Zhen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(quarto figlio, regno: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1723- 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1735)</a:t>
            </a:r>
            <a:endParaRPr sz="3000">
              <a:latin typeface="Calibri"/>
              <a:cs typeface="Calibri"/>
            </a:endParaRPr>
          </a:p>
          <a:p>
            <a:pPr marL="355600" marR="81280" indent="-343535">
              <a:lnSpc>
                <a:spcPct val="100000"/>
              </a:lnSpc>
              <a:spcBef>
                <a:spcPts val="242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Imperatore </a:t>
            </a:r>
            <a:r>
              <a:rPr sz="3000" b="1" spc="-5" dirty="0">
                <a:solidFill>
                  <a:srgbClr val="001F5F"/>
                </a:solidFill>
                <a:latin typeface="Calibri"/>
                <a:cs typeface="Calibri"/>
              </a:rPr>
              <a:t>Qian Long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(quinto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figlio, regno: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1736-  1795)</a:t>
            </a:r>
            <a:endParaRPr sz="3000">
              <a:latin typeface="Calibri"/>
              <a:cs typeface="Calibri"/>
            </a:endParaRPr>
          </a:p>
          <a:p>
            <a:pPr marL="355600" marR="433070" indent="-343535">
              <a:lnSpc>
                <a:spcPct val="100000"/>
              </a:lnSpc>
              <a:spcBef>
                <a:spcPts val="24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Imperatore </a:t>
            </a:r>
            <a:r>
              <a:rPr sz="3000" b="1" spc="-5" dirty="0">
                <a:solidFill>
                  <a:srgbClr val="001F5F"/>
                </a:solidFill>
                <a:latin typeface="Calibri"/>
                <a:cs typeface="Calibri"/>
              </a:rPr>
              <a:t>Jia Qing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(quinto figlio,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regno: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1796-  1820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7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9920" marR="5080" indent="-2851785">
              <a:lnSpc>
                <a:spcPct val="100000"/>
              </a:lnSpc>
              <a:spcBef>
                <a:spcPts val="100"/>
              </a:spcBef>
            </a:pPr>
            <a:r>
              <a:rPr dirty="0"/>
              <a:t>Situazione della </a:t>
            </a:r>
            <a:r>
              <a:rPr spc="-5" dirty="0"/>
              <a:t>Cina </a:t>
            </a:r>
            <a:r>
              <a:rPr dirty="0"/>
              <a:t>nel </a:t>
            </a:r>
            <a:r>
              <a:rPr spc="-20" dirty="0"/>
              <a:t>tardo </a:t>
            </a:r>
            <a:r>
              <a:rPr spc="-10" dirty="0"/>
              <a:t>regno </a:t>
            </a:r>
            <a:r>
              <a:rPr dirty="0"/>
              <a:t>di  </a:t>
            </a:r>
            <a:r>
              <a:rPr spc="-5" dirty="0"/>
              <a:t>Qianlong</a:t>
            </a:r>
          </a:p>
        </p:txBody>
      </p:sp>
      <p:sp>
        <p:nvSpPr>
          <p:cNvPr id="3" name="object 3"/>
          <p:cNvSpPr/>
          <p:nvPr/>
        </p:nvSpPr>
        <p:spPr>
          <a:xfrm>
            <a:off x="323088" y="1269491"/>
            <a:ext cx="8641080" cy="5087620"/>
          </a:xfrm>
          <a:custGeom>
            <a:avLst/>
            <a:gdLst/>
            <a:ahLst/>
            <a:cxnLst/>
            <a:rect l="l" t="t" r="r" b="b"/>
            <a:pathLst>
              <a:path w="8641080" h="5087620">
                <a:moveTo>
                  <a:pt x="0" y="5087112"/>
                </a:moveTo>
                <a:lnTo>
                  <a:pt x="8641080" y="5087112"/>
                </a:lnTo>
                <a:lnTo>
                  <a:pt x="8641080" y="0"/>
                </a:lnTo>
                <a:lnTo>
                  <a:pt x="0" y="0"/>
                </a:lnTo>
                <a:lnTo>
                  <a:pt x="0" y="508711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2437" y="1287017"/>
            <a:ext cx="8385175" cy="520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83234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Sconfitta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resistenza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anti-mancese nella Cina del Sud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annessione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Taiwan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(1683-1895)</a:t>
            </a:r>
            <a:endParaRPr sz="1800">
              <a:latin typeface="Calibri"/>
              <a:cs typeface="Calibri"/>
            </a:endParaRPr>
          </a:p>
          <a:p>
            <a:pPr marL="342265" marR="137160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422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Ristabilimento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dell’ordine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interno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sotto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Kangxi (1680)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stabilizzazione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delle</a:t>
            </a:r>
            <a:r>
              <a:rPr sz="18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frontiere</a:t>
            </a:r>
            <a:endParaRPr sz="1800">
              <a:latin typeface="Calibri"/>
              <a:cs typeface="Calibri"/>
            </a:endParaRPr>
          </a:p>
          <a:p>
            <a:pPr marR="163195" algn="ctr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interne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dell’Asia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(«the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Manchu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reconstruction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of Imperial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order»):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pax</a:t>
            </a:r>
            <a:r>
              <a:rPr sz="1800" i="1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15" dirty="0">
                <a:solidFill>
                  <a:srgbClr val="FFFFFF"/>
                </a:solidFill>
                <a:latin typeface="Calibri"/>
                <a:cs typeface="Calibri"/>
              </a:rPr>
              <a:t>tatarica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Apice della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potenza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imperiale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(contrasto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l’impero</a:t>
            </a:r>
            <a:r>
              <a:rPr sz="18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Moghul)</a:t>
            </a:r>
            <a:endParaRPr sz="1800">
              <a:latin typeface="Calibri"/>
              <a:cs typeface="Calibri"/>
            </a:endParaRPr>
          </a:p>
          <a:p>
            <a:pPr marL="355600" marR="177165" indent="-342900" algn="just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Massima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estensione: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18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province,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Manciuria,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Taiwan,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Mongolia (interna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ed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esterna),  Tibet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(conquistato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1722,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sistema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commissari,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ribelle 1759,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ricondotto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all’ordine;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1906: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supremazia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cinese, 1910,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sovranità 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diretta)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, territori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dell’Asia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centrale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Stati tributari: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Nepal,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Birmania,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Corea, monarchie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sud-est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asiatico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Nessuna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forza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espansiva di tipo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colonizzatore (differenza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la Russia)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religioso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tipo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strategico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(mancanza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rivali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salvo la</a:t>
            </a:r>
            <a:r>
              <a:rPr sz="18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Russia)</a:t>
            </a:r>
            <a:endParaRPr sz="1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Sfruttamento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semi-coloniale in Mongolia, insediamento di cinesi Han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provenienti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dalle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sovrappopolate province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centrali</a:t>
            </a:r>
            <a:endParaRPr sz="1800">
              <a:latin typeface="Calibri"/>
              <a:cs typeface="Calibri"/>
            </a:endParaRPr>
          </a:p>
          <a:p>
            <a:pPr marL="355600" marR="153035" indent="-342900" algn="just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355600" algn="l"/>
              </a:tabLst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Tendenziale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indebolimento finanziario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causa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costi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dell’impegno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militare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centro-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asiatico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(similitudine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la situazione</a:t>
            </a:r>
            <a:r>
              <a:rPr sz="18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europea)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8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0" marR="5080" indent="-2718435">
              <a:lnSpc>
                <a:spcPct val="100000"/>
              </a:lnSpc>
              <a:spcBef>
                <a:spcPts val="100"/>
              </a:spcBef>
            </a:pPr>
            <a:r>
              <a:rPr dirty="0"/>
              <a:t>Situazione </a:t>
            </a:r>
            <a:r>
              <a:rPr spc="-5" dirty="0"/>
              <a:t>economica </a:t>
            </a:r>
            <a:r>
              <a:rPr dirty="0"/>
              <a:t>della Cina del </a:t>
            </a:r>
            <a:r>
              <a:rPr spc="-15" dirty="0"/>
              <a:t>tardo  </a:t>
            </a:r>
            <a:r>
              <a:rPr dirty="0"/>
              <a:t>periodo</a:t>
            </a:r>
            <a:r>
              <a:rPr spc="-5" dirty="0"/>
              <a:t> Qing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378661"/>
            <a:ext cx="8122284" cy="4625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ts val="2055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Fioritura economica grazie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anche alla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mancanza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potenze antagoniste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centri</a:t>
            </a:r>
            <a:endParaRPr sz="1900">
              <a:latin typeface="Calibri"/>
              <a:cs typeface="Calibri"/>
            </a:endParaRPr>
          </a:p>
          <a:p>
            <a:pPr marL="355600">
              <a:lnSpc>
                <a:spcPts val="2055"/>
              </a:lnSpc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potere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secondari rivali: una «rivoluzione economica»</a:t>
            </a:r>
            <a:r>
              <a:rPr sz="19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medievale</a:t>
            </a:r>
            <a:endParaRPr sz="1900">
              <a:latin typeface="Calibri"/>
              <a:cs typeface="Calibri"/>
            </a:endParaRPr>
          </a:p>
          <a:p>
            <a:pPr marL="355600" marR="551815" indent="-343535">
              <a:lnSpc>
                <a:spcPts val="1820"/>
              </a:lnSpc>
              <a:spcBef>
                <a:spcPts val="119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Coincidenza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tra centro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economico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centro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politico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conseguente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minore 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vulnerabilità</a:t>
            </a:r>
            <a:endParaRPr sz="1900">
              <a:latin typeface="Calibri"/>
              <a:cs typeface="Calibri"/>
            </a:endParaRPr>
          </a:p>
          <a:p>
            <a:pPr marL="355600" indent="-343535">
              <a:lnSpc>
                <a:spcPts val="2055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Agricoltura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molto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sviluppata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fin </a:t>
            </a:r>
            <a:r>
              <a:rPr sz="1900" spc="-20" dirty="0">
                <a:solidFill>
                  <a:srgbClr val="FFFFFF"/>
                </a:solidFill>
                <a:latin typeface="Calibri"/>
                <a:cs typeface="Calibri"/>
              </a:rPr>
              <a:t>dall’epoca </a:t>
            </a:r>
            <a:r>
              <a:rPr sz="1900" spc="-40" dirty="0">
                <a:solidFill>
                  <a:srgbClr val="FFFFFF"/>
                </a:solidFill>
                <a:latin typeface="Calibri"/>
                <a:cs typeface="Calibri"/>
              </a:rPr>
              <a:t>Tang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(sec. VII-X) e Song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(X-XIII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sec.)</a:t>
            </a:r>
            <a:r>
              <a:rPr sz="19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900">
              <a:latin typeface="Calibri"/>
              <a:cs typeface="Calibri"/>
            </a:endParaRPr>
          </a:p>
          <a:p>
            <a:pPr marL="355600">
              <a:lnSpc>
                <a:spcPts val="2055"/>
              </a:lnSpc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più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progredita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che in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Occidente per quantità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qualità</a:t>
            </a:r>
            <a:endParaRPr sz="19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Specializzazione regionale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-20" dirty="0">
                <a:solidFill>
                  <a:srgbClr val="FFFFFF"/>
                </a:solidFill>
                <a:latin typeface="Calibri"/>
                <a:cs typeface="Calibri"/>
              </a:rPr>
              <a:t>zona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economica-chiave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del sud-est</a:t>
            </a:r>
            <a:r>
              <a:rPr sz="1900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risicolo</a:t>
            </a:r>
            <a:endParaRPr sz="1900">
              <a:latin typeface="Calibri"/>
              <a:cs typeface="Calibri"/>
            </a:endParaRPr>
          </a:p>
          <a:p>
            <a:pPr marL="355600" indent="-343535">
              <a:lnSpc>
                <a:spcPts val="2050"/>
              </a:lnSpc>
              <a:spcBef>
                <a:spcPts val="74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Commercio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lunga distanza,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costruzioni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navali,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canalizzazione,</a:t>
            </a:r>
            <a:r>
              <a:rPr sz="19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sistema</a:t>
            </a:r>
            <a:endParaRPr sz="1900">
              <a:latin typeface="Calibri"/>
              <a:cs typeface="Calibri"/>
            </a:endParaRPr>
          </a:p>
          <a:p>
            <a:pPr marL="355600">
              <a:lnSpc>
                <a:spcPts val="2050"/>
              </a:lnSpc>
            </a:pP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monetario, lavorazioni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industriali di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prodotti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agricoli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(zucchero,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legno e</a:t>
            </a:r>
            <a:r>
              <a:rPr sz="19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seta)</a:t>
            </a:r>
            <a:endParaRPr sz="19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Industria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tessile domestica,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industria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mineraria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metallurgica</a:t>
            </a:r>
            <a:endParaRPr sz="1900">
              <a:latin typeface="Calibri"/>
              <a:cs typeface="Calibri"/>
            </a:endParaRPr>
          </a:p>
          <a:p>
            <a:pPr marL="355600" marR="153035" indent="-343535">
              <a:lnSpc>
                <a:spcPct val="8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Espansione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della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domanda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di lusso e di massa: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funzionariato, ceto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mercantile, 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ma anche masse di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coltivatori</a:t>
            </a:r>
            <a:endParaRPr sz="1900">
              <a:latin typeface="Calibri"/>
              <a:cs typeface="Calibri"/>
            </a:endParaRPr>
          </a:p>
          <a:p>
            <a:pPr marL="355600" marR="327025" indent="-343535">
              <a:lnSpc>
                <a:spcPts val="1820"/>
              </a:lnSpc>
              <a:spcBef>
                <a:spcPts val="119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Nuova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rinascita economica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sotto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 Ming e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sotto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Qing dopo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il 1680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sulle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basi 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pre-esistenti: aumento della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quota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produzione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mercato; </a:t>
            </a:r>
            <a:r>
              <a:rPr sz="1900" b="1" i="1" spc="-10" dirty="0">
                <a:solidFill>
                  <a:srgbClr val="FFC000"/>
                </a:solidFill>
                <a:latin typeface="Calibri"/>
                <a:cs typeface="Calibri"/>
              </a:rPr>
              <a:t>continuità  strutturali </a:t>
            </a:r>
            <a:r>
              <a:rPr sz="1900" b="1" i="1" spc="-5" dirty="0">
                <a:solidFill>
                  <a:srgbClr val="FFC000"/>
                </a:solidFill>
                <a:latin typeface="Calibri"/>
                <a:cs typeface="Calibri"/>
              </a:rPr>
              <a:t>di lungo</a:t>
            </a:r>
            <a:r>
              <a:rPr sz="1900" b="1" i="1" spc="1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900" b="1" i="1" spc="-5" dirty="0">
                <a:solidFill>
                  <a:srgbClr val="FFC000"/>
                </a:solidFill>
                <a:latin typeface="Calibri"/>
                <a:cs typeface="Calibri"/>
              </a:rPr>
              <a:t>periodo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9</a:t>
            </a:fld>
            <a:r>
              <a:rPr dirty="0"/>
              <a:t> /</a:t>
            </a:r>
            <a:r>
              <a:rPr spc="-80" dirty="0"/>
              <a:t> </a:t>
            </a:r>
            <a:r>
              <a:rPr dirty="0"/>
              <a:t>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2220</Words>
  <Application>Microsoft Office PowerPoint</Application>
  <PresentationFormat>Presentazione su schermo (4:3)</PresentationFormat>
  <Paragraphs>222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Arial</vt:lpstr>
      <vt:lpstr>Calibri</vt:lpstr>
      <vt:lpstr>Merriweather</vt:lpstr>
      <vt:lpstr>Wingdings</vt:lpstr>
      <vt:lpstr>Office Theme</vt:lpstr>
      <vt:lpstr>STORIA GLOBALE</vt:lpstr>
      <vt:lpstr>Lezione 5.3</vt:lpstr>
      <vt:lpstr>Dinamiche della storia globale</vt:lpstr>
      <vt:lpstr>Sistemi economici comparabili delle civiltà  eurasiatiche</vt:lpstr>
      <vt:lpstr>I sistemi politici in Occidente e in Oriente</vt:lpstr>
      <vt:lpstr>Relazioni economico-politiche Occidente-  Oriente a metà Settecento</vt:lpstr>
      <vt:lpstr>La Cina Qing</vt:lpstr>
      <vt:lpstr>Situazione della Cina nel tardo regno di  Qianlong</vt:lpstr>
      <vt:lpstr>Situazione economica della Cina del tardo  periodo Qing</vt:lpstr>
      <vt:lpstr>Sistema tridimensionale di macroregioni</vt:lpstr>
      <vt:lpstr>Skinner e le continuità strutturali di lungo periodo</vt:lpstr>
      <vt:lpstr>Le macroregioni fisiografiche di Wm. Skinner</vt:lpstr>
      <vt:lpstr>Caratteristiche macroregionali diverse</vt:lpstr>
      <vt:lpstr>La proprietà della terra</vt:lpstr>
      <vt:lpstr>Stratificazione sociale nelle campagne</vt:lpstr>
      <vt:lpstr>Feudalesimo ?</vt:lpstr>
      <vt:lpstr>Finanziarizzazione dell’economia rurale</vt:lpstr>
      <vt:lpstr>Dinamiche economiche di epoca Qing: le campagne</vt:lpstr>
      <vt:lpstr>Manifattura</vt:lpstr>
      <vt:lpstr>Aree di produzione del cotone in Cina</vt:lpstr>
      <vt:lpstr>Distribuzione della produzione di cotone  nel mondo</vt:lpstr>
      <vt:lpstr>Presentazione standard di PowerPoint</vt:lpstr>
      <vt:lpstr>Data from the World Steel Association (worldsteel) </vt:lpstr>
      <vt:lpstr>data from the United National Statistical Division April 2020</vt:lpstr>
      <vt:lpstr>Commercio della seta</vt:lpstr>
      <vt:lpstr>Le vie della seta</vt:lpstr>
      <vt:lpstr>Le vie della seta</vt:lpstr>
      <vt:lpstr>Le vie della seta</vt:lpstr>
      <vt:lpstr>Commercio della seta</vt:lpstr>
      <vt:lpstr>Commercio di cotone</vt:lpstr>
      <vt:lpstr>La porcellana</vt:lpstr>
      <vt:lpstr>Caratteri economici complessivi della Cina del ‘700</vt:lpstr>
      <vt:lpstr>Du Halde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Abbattista</dc:creator>
  <cp:lastModifiedBy>ABBATTISTA GUIDO</cp:lastModifiedBy>
  <cp:revision>18</cp:revision>
  <dcterms:created xsi:type="dcterms:W3CDTF">2022-10-01T17:03:26Z</dcterms:created>
  <dcterms:modified xsi:type="dcterms:W3CDTF">2022-11-16T13:53:29Z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2022-10-01T00:00:00Z</vt:filetime>
  </property>
</Properties>
</file>