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50714" y="2196795"/>
            <a:ext cx="229057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8544" y="183895"/>
            <a:ext cx="653491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438" y="1913001"/>
            <a:ext cx="11679123" cy="338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a.gov/library/publications/the-world-factbook/geos/in.html" TargetMode="External"/><Relationship Id="rId3" Type="http://schemas.openxmlformats.org/officeDocument/2006/relationships/hyperlink" Target="https://www.cia.gov/library/publications/the-world-factbook/geos/ca.html" TargetMode="External"/><Relationship Id="rId7" Type="http://schemas.openxmlformats.org/officeDocument/2006/relationships/hyperlink" Target="https://www.cia.gov/library/publications/the-world-factbook/geos/as.html" TargetMode="External"/><Relationship Id="rId2" Type="http://schemas.openxmlformats.org/officeDocument/2006/relationships/hyperlink" Target="https://www.cia.gov/library/publications/the-world-factbook/geos/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library/publications/the-world-factbook/geos/br.html" TargetMode="External"/><Relationship Id="rId5" Type="http://schemas.openxmlformats.org/officeDocument/2006/relationships/hyperlink" Target="https://www.cia.gov/library/publications/the-world-factbook/geos/ch.html" TargetMode="External"/><Relationship Id="rId10" Type="http://schemas.openxmlformats.org/officeDocument/2006/relationships/hyperlink" Target="https://www.cia.gov/library/publications/the-world-factbook/geos/kz.html" TargetMode="External"/><Relationship Id="rId4" Type="http://schemas.openxmlformats.org/officeDocument/2006/relationships/hyperlink" Target="https://www.cia.gov/library/publications/the-world-factbook/geos/us.html" TargetMode="External"/><Relationship Id="rId9" Type="http://schemas.openxmlformats.org/officeDocument/2006/relationships/hyperlink" Target="https://www.cia.gov/library/publications/the-world-factbook/geos/ar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5902" y="1379347"/>
            <a:ext cx="3521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solidFill>
                  <a:srgbClr val="FFFFFF"/>
                </a:solidFill>
                <a:latin typeface="Calibri"/>
                <a:cs typeface="Calibri"/>
              </a:rPr>
              <a:t>STORIA</a:t>
            </a:r>
            <a:r>
              <a:rPr sz="40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-25" dirty="0">
                <a:solidFill>
                  <a:srgbClr val="FFFFFF"/>
                </a:solidFill>
                <a:latin typeface="Calibri"/>
                <a:cs typeface="Calibri"/>
              </a:rPr>
              <a:t>GLOBALE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5770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9722" y="3894582"/>
            <a:ext cx="5974715" cy="155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Guido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Abbattista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20000"/>
              </a:lnSpc>
              <a:spcBef>
                <a:spcPts val="212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Laurea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Magistrale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Interateneo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Studi Storici dal Medioevo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all’età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contemporanea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Anno </a:t>
            </a:r>
            <a:r>
              <a:rPr sz="1400" spc="-10" dirty="0" err="1">
                <a:solidFill>
                  <a:srgbClr val="FFFFFF"/>
                </a:solidFill>
                <a:latin typeface="Calibri"/>
                <a:cs typeface="Calibri"/>
              </a:rPr>
              <a:t>accademico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it-IT" sz="14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it-IT" sz="1400" spc="-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Moodle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enrolment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key: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00"/>
                </a:solidFill>
                <a:latin typeface="Calibri"/>
                <a:cs typeface="Calibri"/>
              </a:rPr>
              <a:t>GLOBHIST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8250" y="327787"/>
            <a:ext cx="20993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Xun</a:t>
            </a:r>
            <a:r>
              <a:rPr spc="-190" dirty="0"/>
              <a:t> </a:t>
            </a:r>
            <a:r>
              <a:rPr spc="-30" dirty="0"/>
              <a:t>River</a:t>
            </a:r>
          </a:p>
        </p:txBody>
      </p:sp>
      <p:sp>
        <p:nvSpPr>
          <p:cNvPr id="3" name="object 3"/>
          <p:cNvSpPr/>
          <p:nvPr/>
        </p:nvSpPr>
        <p:spPr>
          <a:xfrm>
            <a:off x="2072639" y="1261872"/>
            <a:ext cx="7968996" cy="542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9358" y="340613"/>
            <a:ext cx="2656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Grand</a:t>
            </a:r>
            <a:r>
              <a:rPr spc="-190" dirty="0"/>
              <a:t> </a:t>
            </a:r>
            <a:r>
              <a:rPr spc="-35" dirty="0"/>
              <a:t>canal</a:t>
            </a:r>
          </a:p>
        </p:txBody>
      </p:sp>
      <p:sp>
        <p:nvSpPr>
          <p:cNvPr id="3" name="object 3"/>
          <p:cNvSpPr/>
          <p:nvPr/>
        </p:nvSpPr>
        <p:spPr>
          <a:xfrm>
            <a:off x="6579107" y="1324355"/>
            <a:ext cx="3657600" cy="538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438" y="1913001"/>
            <a:ext cx="606742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689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Grand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Canal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(also known as 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Beijing-Hangzhou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Grand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Canal),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UNESCO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Heritage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Site,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 marR="14478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longest canal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 artificial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river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[…]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Starting 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Beijing, it passes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Tianjin and 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provinces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  Hebei,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Shandong,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Jiangsu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Zhejiang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city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  Hangzhou, linking the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Yellow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River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Yangtze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River.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oldest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parts of 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canal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back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5th century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BC,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although 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sections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finally combined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Sui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dynasty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(581–618</a:t>
            </a:r>
            <a:r>
              <a:rPr sz="2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AD).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total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length of the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Grand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Canal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is 1,776</a:t>
            </a:r>
            <a:r>
              <a:rPr sz="20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(1,104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mi).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949" y="356057"/>
            <a:ext cx="8554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Storia </a:t>
            </a:r>
            <a:r>
              <a:rPr sz="3600" spc="-15" dirty="0"/>
              <a:t>della </a:t>
            </a:r>
            <a:r>
              <a:rPr sz="3600" spc="-20" dirty="0"/>
              <a:t>Cina: </a:t>
            </a:r>
            <a:r>
              <a:rPr sz="3600" spc="-30" dirty="0"/>
              <a:t>dinastie </a:t>
            </a:r>
            <a:r>
              <a:rPr sz="3600" spc="-25" dirty="0"/>
              <a:t>imperiali </a:t>
            </a:r>
            <a:r>
              <a:rPr sz="3600" dirty="0"/>
              <a:t>e</a:t>
            </a:r>
            <a:r>
              <a:rPr sz="3600" spc="-375" dirty="0"/>
              <a:t> </a:t>
            </a:r>
            <a:r>
              <a:rPr sz="3600" spc="-30" dirty="0"/>
              <a:t>repubblica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76375" y="1367129"/>
            <a:ext cx="4745355" cy="51003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2E5496"/>
                </a:solidFill>
                <a:latin typeface="Calibri"/>
                <a:cs typeface="Calibri"/>
              </a:rPr>
              <a:t>Xia </a:t>
            </a:r>
            <a:r>
              <a:rPr sz="2600" b="1" spc="-5" dirty="0">
                <a:solidFill>
                  <a:srgbClr val="2E5496"/>
                </a:solidFill>
                <a:latin typeface="Calibri"/>
                <a:cs typeface="Calibri"/>
              </a:rPr>
              <a:t>(2100-1600 </a:t>
            </a:r>
            <a:r>
              <a:rPr sz="2600" b="1" spc="-15" dirty="0">
                <a:solidFill>
                  <a:srgbClr val="2E5496"/>
                </a:solidFill>
                <a:latin typeface="Calibri"/>
                <a:cs typeface="Calibri"/>
              </a:rPr>
              <a:t>a.C.</a:t>
            </a:r>
            <a:r>
              <a:rPr sz="2600" b="1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E5496"/>
                </a:solidFill>
                <a:latin typeface="Calibri"/>
                <a:cs typeface="Calibri"/>
              </a:rPr>
              <a:t>circa)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2E5496"/>
                </a:solidFill>
                <a:latin typeface="Calibri"/>
                <a:cs typeface="Calibri"/>
              </a:rPr>
              <a:t>Shang (c. </a:t>
            </a:r>
            <a:r>
              <a:rPr sz="2600" b="1" spc="-5" dirty="0">
                <a:solidFill>
                  <a:srgbClr val="2E5496"/>
                </a:solidFill>
                <a:latin typeface="Calibri"/>
                <a:cs typeface="Calibri"/>
              </a:rPr>
              <a:t>1600-1046</a:t>
            </a:r>
            <a:r>
              <a:rPr sz="2600" b="1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2E5496"/>
                </a:solidFill>
                <a:latin typeface="Calibri"/>
                <a:cs typeface="Calibri"/>
              </a:rPr>
              <a:t>a.C.)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E5496"/>
                </a:solidFill>
                <a:latin typeface="Calibri"/>
                <a:cs typeface="Calibri"/>
              </a:rPr>
              <a:t>Zhou </a:t>
            </a:r>
            <a:r>
              <a:rPr sz="2600" b="1" dirty="0">
                <a:solidFill>
                  <a:srgbClr val="2E5496"/>
                </a:solidFill>
                <a:latin typeface="Calibri"/>
                <a:cs typeface="Calibri"/>
              </a:rPr>
              <a:t>(1046-256</a:t>
            </a:r>
            <a:r>
              <a:rPr sz="2600" b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2E5496"/>
                </a:solidFill>
                <a:latin typeface="Calibri"/>
                <a:cs typeface="Calibri"/>
              </a:rPr>
              <a:t>a.C.)</a:t>
            </a:r>
            <a:endParaRPr sz="2600">
              <a:latin typeface="Calibri"/>
              <a:cs typeface="Calibri"/>
            </a:endParaRPr>
          </a:p>
          <a:p>
            <a:pPr marL="241300" marR="20256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252525"/>
                </a:solidFill>
                <a:latin typeface="Calibri"/>
                <a:cs typeface="Calibri"/>
              </a:rPr>
              <a:t>Periodo </a:t>
            </a: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degli </a:t>
            </a:r>
            <a:r>
              <a:rPr sz="2600" b="1" spc="-10" dirty="0">
                <a:solidFill>
                  <a:srgbClr val="252525"/>
                </a:solidFill>
                <a:latin typeface="Calibri"/>
                <a:cs typeface="Calibri"/>
              </a:rPr>
              <a:t>Stati </a:t>
            </a:r>
            <a:r>
              <a:rPr sz="2600" b="1" spc="-15" dirty="0">
                <a:solidFill>
                  <a:srgbClr val="252525"/>
                </a:solidFill>
                <a:latin typeface="Calibri"/>
                <a:cs typeface="Calibri"/>
              </a:rPr>
              <a:t>Combattenti 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(453-221</a:t>
            </a:r>
            <a:r>
              <a:rPr sz="26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Calibri"/>
                <a:cs typeface="Calibri"/>
              </a:rPr>
              <a:t>a.C.)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385622"/>
                </a:solidFill>
                <a:latin typeface="Calibri"/>
                <a:cs typeface="Calibri"/>
              </a:rPr>
              <a:t>Qin </a:t>
            </a:r>
            <a:r>
              <a:rPr sz="2600" b="1" dirty="0">
                <a:solidFill>
                  <a:srgbClr val="385622"/>
                </a:solidFill>
                <a:latin typeface="Calibri"/>
                <a:cs typeface="Calibri"/>
              </a:rPr>
              <a:t>(221-206</a:t>
            </a:r>
            <a:r>
              <a:rPr sz="2600" b="1" spc="-5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385622"/>
                </a:solidFill>
                <a:latin typeface="Calibri"/>
                <a:cs typeface="Calibri"/>
              </a:rPr>
              <a:t>a.C.)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385622"/>
                </a:solidFill>
                <a:latin typeface="Calibri"/>
                <a:cs typeface="Calibri"/>
              </a:rPr>
              <a:t>Han (202 </a:t>
            </a:r>
            <a:r>
              <a:rPr sz="2600" b="1" spc="-15" dirty="0">
                <a:solidFill>
                  <a:srgbClr val="385622"/>
                </a:solidFill>
                <a:latin typeface="Calibri"/>
                <a:cs typeface="Calibri"/>
              </a:rPr>
              <a:t>a.C. </a:t>
            </a:r>
            <a:r>
              <a:rPr sz="2600" b="1" dirty="0">
                <a:solidFill>
                  <a:srgbClr val="385622"/>
                </a:solidFill>
                <a:latin typeface="Calibri"/>
                <a:cs typeface="Calibri"/>
              </a:rPr>
              <a:t>- 220</a:t>
            </a:r>
            <a:r>
              <a:rPr sz="2600" b="1" spc="-4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385622"/>
                </a:solidFill>
                <a:latin typeface="Calibri"/>
                <a:cs typeface="Calibri"/>
              </a:rPr>
              <a:t>d.C.)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252525"/>
                </a:solidFill>
                <a:latin typeface="Calibri"/>
                <a:cs typeface="Calibri"/>
              </a:rPr>
              <a:t>Three </a:t>
            </a: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Kingdoms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(220-280 d.</a:t>
            </a:r>
            <a:r>
              <a:rPr sz="26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C.)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385622"/>
                </a:solidFill>
                <a:latin typeface="Calibri"/>
                <a:cs typeface="Calibri"/>
              </a:rPr>
              <a:t>Jìn </a:t>
            </a:r>
            <a:r>
              <a:rPr sz="2600" b="1" dirty="0">
                <a:solidFill>
                  <a:srgbClr val="385622"/>
                </a:solidFill>
                <a:latin typeface="Calibri"/>
                <a:cs typeface="Calibri"/>
              </a:rPr>
              <a:t>(265–420</a:t>
            </a:r>
            <a:r>
              <a:rPr sz="2600" b="1" spc="-4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385622"/>
                </a:solidFill>
                <a:latin typeface="Calibri"/>
                <a:cs typeface="Calibri"/>
              </a:rPr>
              <a:t>d.C.)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252525"/>
                </a:solidFill>
                <a:latin typeface="Calibri"/>
                <a:cs typeface="Calibri"/>
              </a:rPr>
              <a:t>Dinastie </a:t>
            </a: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del </a:t>
            </a:r>
            <a:r>
              <a:rPr sz="2600" b="1" spc="-10" dirty="0">
                <a:solidFill>
                  <a:srgbClr val="252525"/>
                </a:solidFill>
                <a:latin typeface="Calibri"/>
                <a:cs typeface="Calibri"/>
              </a:rPr>
              <a:t>Nord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e del Sud (420-  589 d.</a:t>
            </a:r>
            <a:r>
              <a:rPr sz="260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C.)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385622"/>
                </a:solidFill>
                <a:latin typeface="Calibri"/>
                <a:cs typeface="Calibri"/>
              </a:rPr>
              <a:t>Suí (581-618 d.</a:t>
            </a:r>
            <a:r>
              <a:rPr sz="2600" b="1" spc="-7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385622"/>
                </a:solidFill>
                <a:latin typeface="Calibri"/>
                <a:cs typeface="Calibri"/>
              </a:rPr>
              <a:t>C.)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971" y="1367129"/>
            <a:ext cx="5003165" cy="42113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5" dirty="0">
                <a:solidFill>
                  <a:srgbClr val="385622"/>
                </a:solidFill>
                <a:latin typeface="Calibri"/>
                <a:cs typeface="Calibri"/>
              </a:rPr>
              <a:t>Tang </a:t>
            </a:r>
            <a:r>
              <a:rPr sz="2600" b="1" dirty="0">
                <a:solidFill>
                  <a:srgbClr val="385622"/>
                </a:solidFill>
                <a:latin typeface="Calibri"/>
                <a:cs typeface="Calibri"/>
              </a:rPr>
              <a:t>(618-907</a:t>
            </a:r>
            <a:r>
              <a:rPr sz="2600" b="1" spc="3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385622"/>
                </a:solidFill>
                <a:latin typeface="Calibri"/>
                <a:cs typeface="Calibri"/>
              </a:rPr>
              <a:t>d.C.)</a:t>
            </a:r>
            <a:endParaRPr sz="2600">
              <a:latin typeface="Calibri"/>
              <a:cs typeface="Calibri"/>
            </a:endParaRPr>
          </a:p>
          <a:p>
            <a:pPr marL="241300" marR="1193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Cinque dinastie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e </a:t>
            </a: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dieci </a:t>
            </a:r>
            <a:r>
              <a:rPr sz="2600" b="1" spc="-10" dirty="0">
                <a:solidFill>
                  <a:srgbClr val="252525"/>
                </a:solidFill>
                <a:latin typeface="Calibri"/>
                <a:cs typeface="Calibri"/>
              </a:rPr>
              <a:t>regni </a:t>
            </a:r>
            <a:r>
              <a:rPr sz="2600" b="1" dirty="0">
                <a:solidFill>
                  <a:srgbClr val="252525"/>
                </a:solidFill>
                <a:latin typeface="Calibri"/>
                <a:cs typeface="Calibri"/>
              </a:rPr>
              <a:t>(907-  979.</a:t>
            </a:r>
            <a:r>
              <a:rPr sz="260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Calibri"/>
                <a:cs typeface="Calibri"/>
              </a:rPr>
              <a:t>C.)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Song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(979-1279)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35" dirty="0">
                <a:solidFill>
                  <a:srgbClr val="C00000"/>
                </a:solidFill>
                <a:latin typeface="Calibri"/>
                <a:cs typeface="Calibri"/>
              </a:rPr>
              <a:t>Yuan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(Mongoli,</a:t>
            </a:r>
            <a:r>
              <a:rPr sz="26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1279-1368)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Ming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(1368</a:t>
            </a:r>
            <a:r>
              <a:rPr sz="26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-1644)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Qing (Manchu,</a:t>
            </a:r>
            <a:r>
              <a:rPr sz="26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1644-1911)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Repubblica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Cina</a:t>
            </a:r>
            <a:r>
              <a:rPr sz="2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(1912-1949)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Repubblica Popolare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Cinese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(1949- 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corrente)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4729" y="374395"/>
            <a:ext cx="66351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Imperatori </a:t>
            </a:r>
            <a:r>
              <a:rPr spc="-25" dirty="0"/>
              <a:t>della </a:t>
            </a:r>
            <a:r>
              <a:rPr spc="-30" dirty="0"/>
              <a:t>dinastia</a:t>
            </a:r>
            <a:r>
              <a:rPr spc="-215" dirty="0"/>
              <a:t> </a:t>
            </a:r>
            <a:r>
              <a:rPr spc="-25" dirty="0"/>
              <a:t>Ming</a:t>
            </a:r>
          </a:p>
        </p:txBody>
      </p:sp>
      <p:sp>
        <p:nvSpPr>
          <p:cNvPr id="3" name="object 3"/>
          <p:cNvSpPr/>
          <p:nvPr/>
        </p:nvSpPr>
        <p:spPr>
          <a:xfrm>
            <a:off x="2929508" y="1419161"/>
            <a:ext cx="2760345" cy="524510"/>
          </a:xfrm>
          <a:custGeom>
            <a:avLst/>
            <a:gdLst/>
            <a:ahLst/>
            <a:cxnLst/>
            <a:rect l="l" t="t" r="r" b="b"/>
            <a:pathLst>
              <a:path w="2760345" h="524510">
                <a:moveTo>
                  <a:pt x="0" y="524192"/>
                </a:moveTo>
                <a:lnTo>
                  <a:pt x="2760091" y="524192"/>
                </a:lnTo>
                <a:lnTo>
                  <a:pt x="2760091" y="0"/>
                </a:lnTo>
                <a:lnTo>
                  <a:pt x="0" y="0"/>
                </a:lnTo>
                <a:lnTo>
                  <a:pt x="0" y="52419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9600" y="1419161"/>
            <a:ext cx="2760345" cy="524510"/>
          </a:xfrm>
          <a:custGeom>
            <a:avLst/>
            <a:gdLst/>
            <a:ahLst/>
            <a:cxnLst/>
            <a:rect l="l" t="t" r="r" b="b"/>
            <a:pathLst>
              <a:path w="2760345" h="524510">
                <a:moveTo>
                  <a:pt x="0" y="524192"/>
                </a:moveTo>
                <a:lnTo>
                  <a:pt x="2760091" y="524192"/>
                </a:lnTo>
                <a:lnTo>
                  <a:pt x="2760091" y="0"/>
                </a:lnTo>
                <a:lnTo>
                  <a:pt x="0" y="0"/>
                </a:lnTo>
                <a:lnTo>
                  <a:pt x="0" y="52419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9508" y="1943468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9508" y="2212200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9508" y="2480932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9508" y="2749664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9508" y="3018396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9508" y="3287140"/>
            <a:ext cx="2760345" cy="659130"/>
          </a:xfrm>
          <a:custGeom>
            <a:avLst/>
            <a:gdLst/>
            <a:ahLst/>
            <a:cxnLst/>
            <a:rect l="l" t="t" r="r" b="b"/>
            <a:pathLst>
              <a:path w="2760345" h="659129">
                <a:moveTo>
                  <a:pt x="0" y="659130"/>
                </a:moveTo>
                <a:lnTo>
                  <a:pt x="2760091" y="659130"/>
                </a:lnTo>
                <a:lnTo>
                  <a:pt x="2760091" y="0"/>
                </a:lnTo>
                <a:lnTo>
                  <a:pt x="0" y="0"/>
                </a:lnTo>
                <a:lnTo>
                  <a:pt x="0" y="65913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9508" y="3946258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9508" y="4214990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9508" y="4483849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9508" y="4752581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9508" y="5021313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9508" y="5290045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9508" y="5558777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9508" y="5827521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9508" y="6096279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39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9508" y="6365024"/>
            <a:ext cx="2760345" cy="269240"/>
          </a:xfrm>
          <a:custGeom>
            <a:avLst/>
            <a:gdLst/>
            <a:ahLst/>
            <a:cxnLst/>
            <a:rect l="l" t="t" r="r" b="b"/>
            <a:pathLst>
              <a:path w="2760345" h="269240">
                <a:moveTo>
                  <a:pt x="0" y="268744"/>
                </a:moveTo>
                <a:lnTo>
                  <a:pt x="2760091" y="268744"/>
                </a:lnTo>
                <a:lnTo>
                  <a:pt x="2760091" y="0"/>
                </a:lnTo>
                <a:lnTo>
                  <a:pt x="0" y="0"/>
                </a:lnTo>
                <a:lnTo>
                  <a:pt x="0" y="2687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923158" y="1412875"/>
          <a:ext cx="5539740" cy="522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128">
                <a:tc>
                  <a:txBody>
                    <a:bodyPr/>
                    <a:lstStyle/>
                    <a:p>
                      <a:pPr marL="1809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 which most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commonly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Reign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marL="8229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spc="-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Hongwu</a:t>
                      </a:r>
                      <a:r>
                        <a:rPr sz="1400" b="1" u="sng" spc="-3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1368–1398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marL="830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spc="-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Jianwen</a:t>
                      </a:r>
                      <a:r>
                        <a:rPr sz="1400" b="1" u="sng" spc="-4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1398–1402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731"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spc="-2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Yongle</a:t>
                      </a:r>
                      <a:r>
                        <a:rPr sz="1400" b="1" u="sng" spc="-3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1402–1424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marL="8737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Hongxi</a:t>
                      </a:r>
                      <a:r>
                        <a:rPr sz="1400" b="1" u="sng" spc="-3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1424–1425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731">
                <a:tc>
                  <a:txBody>
                    <a:bodyPr/>
                    <a:lstStyle/>
                    <a:p>
                      <a:pPr marL="8509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spc="-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Xuande</a:t>
                      </a:r>
                      <a:r>
                        <a:rPr sz="1400" b="1" u="sng" spc="-3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1425–1435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551180" algn="r">
                        <a:lnSpc>
                          <a:spcPct val="100000"/>
                        </a:lnSpc>
                      </a:pPr>
                      <a:r>
                        <a:rPr sz="1400" b="1" u="sng" spc="-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Zhengtong</a:t>
                      </a:r>
                      <a:r>
                        <a:rPr sz="1400" b="1" u="sng" spc="-9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1435–1449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77265" marR="967105" indent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and  1457–1464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731">
                <a:tc>
                  <a:txBody>
                    <a:bodyPr/>
                    <a:lstStyle/>
                    <a:p>
                      <a:pPr marL="89344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spc="-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Jingtai</a:t>
                      </a:r>
                      <a:r>
                        <a:rPr sz="1400" b="1" u="sng" spc="-1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1449–1457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marR="57594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Chenghua</a:t>
                      </a:r>
                      <a:r>
                        <a:rPr sz="1400" b="1" u="sng" spc="-14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1464–1487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858">
                <a:tc>
                  <a:txBody>
                    <a:bodyPr/>
                    <a:lstStyle/>
                    <a:p>
                      <a:pPr marL="830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Hongzhi</a:t>
                      </a:r>
                      <a:r>
                        <a:rPr sz="1400" b="1" u="sng" spc="-1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1487–1505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731">
                <a:tc>
                  <a:txBody>
                    <a:bodyPr/>
                    <a:lstStyle/>
                    <a:p>
                      <a:pPr marL="81406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u="sng" spc="-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Zhengde</a:t>
                      </a:r>
                      <a:r>
                        <a:rPr sz="1400" b="1" u="sng" spc="-4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1505–1521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marL="8991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Jiajing</a:t>
                      </a:r>
                      <a:r>
                        <a:rPr sz="1400" b="1" u="sng" spc="-2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1521–1567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731">
                <a:tc>
                  <a:txBody>
                    <a:bodyPr/>
                    <a:lstStyle/>
                    <a:p>
                      <a:pPr marL="797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u="sng" spc="-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Longqing</a:t>
                      </a:r>
                      <a:r>
                        <a:rPr sz="1400" b="1" u="sng" spc="-4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1567–1572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731">
                <a:tc>
                  <a:txBody>
                    <a:bodyPr/>
                    <a:lstStyle/>
                    <a:p>
                      <a:pPr marL="9163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u="sng" spc="-1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Wanli</a:t>
                      </a:r>
                      <a:r>
                        <a:rPr sz="1400" b="1" u="sng" spc="-1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1572–1620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marL="8096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u="sng" spc="-1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Taichang</a:t>
                      </a:r>
                      <a:r>
                        <a:rPr sz="1400" b="1" u="sng" spc="-4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757">
                <a:tc>
                  <a:txBody>
                    <a:bodyPr/>
                    <a:lstStyle/>
                    <a:p>
                      <a:pPr marL="9023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Tianqi</a:t>
                      </a:r>
                      <a:r>
                        <a:rPr sz="1400" b="1" u="sng" spc="-2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1620–1627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marR="53594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b="1" u="sng" spc="-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Chongzhen</a:t>
                      </a:r>
                      <a:r>
                        <a:rPr sz="1400" b="1" u="sng" spc="-10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alibri"/>
                          <a:cs typeface="Calibri"/>
                        </a:rPr>
                        <a:t>Emperor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1627–1644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0" y="0"/>
            <a:ext cx="952500" cy="120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52500" cy="1304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952500" cy="141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952500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952500" cy="1190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952500" cy="1304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952500" cy="1171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952500" cy="13152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952500" cy="1353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952500" cy="11902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952500" cy="12100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952500" cy="15910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952500" cy="1277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952500" cy="1028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Imperatori </a:t>
            </a:r>
            <a:r>
              <a:rPr spc="-25" dirty="0"/>
              <a:t>della </a:t>
            </a:r>
            <a:r>
              <a:rPr spc="-30" dirty="0"/>
              <a:t>dinastia</a:t>
            </a:r>
            <a:r>
              <a:rPr spc="-265" dirty="0"/>
              <a:t> </a:t>
            </a:r>
            <a:r>
              <a:rPr spc="-25" dirty="0"/>
              <a:t>Qing</a:t>
            </a:r>
          </a:p>
        </p:txBody>
      </p:sp>
      <p:sp>
        <p:nvSpPr>
          <p:cNvPr id="3" name="object 3"/>
          <p:cNvSpPr/>
          <p:nvPr/>
        </p:nvSpPr>
        <p:spPr>
          <a:xfrm>
            <a:off x="414870" y="1176832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4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1225" y="1176832"/>
            <a:ext cx="1983105" cy="404495"/>
          </a:xfrm>
          <a:custGeom>
            <a:avLst/>
            <a:gdLst/>
            <a:ahLst/>
            <a:cxnLst/>
            <a:rect l="l" t="t" r="r" b="b"/>
            <a:pathLst>
              <a:path w="1983105" h="404494">
                <a:moveTo>
                  <a:pt x="0" y="404444"/>
                </a:moveTo>
                <a:lnTo>
                  <a:pt x="1982724" y="404444"/>
                </a:lnTo>
                <a:lnTo>
                  <a:pt x="198272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4000" y="1176832"/>
            <a:ext cx="1261745" cy="404495"/>
          </a:xfrm>
          <a:custGeom>
            <a:avLst/>
            <a:gdLst/>
            <a:ahLst/>
            <a:cxnLst/>
            <a:rect l="l" t="t" r="r" b="b"/>
            <a:pathLst>
              <a:path w="1261745" h="404494">
                <a:moveTo>
                  <a:pt x="0" y="404444"/>
                </a:moveTo>
                <a:lnTo>
                  <a:pt x="1261529" y="404444"/>
                </a:lnTo>
                <a:lnTo>
                  <a:pt x="1261529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5490" y="1176832"/>
            <a:ext cx="1193800" cy="404495"/>
          </a:xfrm>
          <a:custGeom>
            <a:avLst/>
            <a:gdLst/>
            <a:ahLst/>
            <a:cxnLst/>
            <a:rect l="l" t="t" r="r" b="b"/>
            <a:pathLst>
              <a:path w="1193800" h="404494">
                <a:moveTo>
                  <a:pt x="0" y="404444"/>
                </a:moveTo>
                <a:lnTo>
                  <a:pt x="1193800" y="404444"/>
                </a:lnTo>
                <a:lnTo>
                  <a:pt x="1193800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9290" y="1176832"/>
            <a:ext cx="1041400" cy="404495"/>
          </a:xfrm>
          <a:custGeom>
            <a:avLst/>
            <a:gdLst/>
            <a:ahLst/>
            <a:cxnLst/>
            <a:rect l="l" t="t" r="r" b="b"/>
            <a:pathLst>
              <a:path w="1041400" h="404494">
                <a:moveTo>
                  <a:pt x="0" y="404444"/>
                </a:moveTo>
                <a:lnTo>
                  <a:pt x="1041400" y="404444"/>
                </a:lnTo>
                <a:lnTo>
                  <a:pt x="1041400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0690" y="1176832"/>
            <a:ext cx="1464945" cy="404495"/>
          </a:xfrm>
          <a:custGeom>
            <a:avLst/>
            <a:gdLst/>
            <a:ahLst/>
            <a:cxnLst/>
            <a:rect l="l" t="t" r="r" b="b"/>
            <a:pathLst>
              <a:path w="1464945" h="404494">
                <a:moveTo>
                  <a:pt x="0" y="404444"/>
                </a:moveTo>
                <a:lnTo>
                  <a:pt x="1464690" y="404444"/>
                </a:lnTo>
                <a:lnTo>
                  <a:pt x="1464690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5508" y="1176832"/>
            <a:ext cx="4022090" cy="404495"/>
          </a:xfrm>
          <a:custGeom>
            <a:avLst/>
            <a:gdLst/>
            <a:ahLst/>
            <a:cxnLst/>
            <a:rect l="l" t="t" r="r" b="b"/>
            <a:pathLst>
              <a:path w="4022090" h="404494">
                <a:moveTo>
                  <a:pt x="0" y="404444"/>
                </a:moveTo>
                <a:lnTo>
                  <a:pt x="4021708" y="404444"/>
                </a:lnTo>
                <a:lnTo>
                  <a:pt x="4021708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870" y="1581327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4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870" y="1985822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4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870" y="2390190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4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870" y="2794685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4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870" y="3199053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5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870" y="3603548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5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870" y="4008043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5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870" y="4412411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5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870" y="4816906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5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870" y="5221325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5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870" y="5625782"/>
            <a:ext cx="396875" cy="404495"/>
          </a:xfrm>
          <a:custGeom>
            <a:avLst/>
            <a:gdLst/>
            <a:ahLst/>
            <a:cxnLst/>
            <a:rect l="l" t="t" r="r" b="b"/>
            <a:pathLst>
              <a:path w="396875" h="404495">
                <a:moveTo>
                  <a:pt x="0" y="404444"/>
                </a:moveTo>
                <a:lnTo>
                  <a:pt x="396354" y="404444"/>
                </a:lnTo>
                <a:lnTo>
                  <a:pt x="396354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870" y="6030214"/>
            <a:ext cx="396875" cy="518159"/>
          </a:xfrm>
          <a:custGeom>
            <a:avLst/>
            <a:gdLst/>
            <a:ahLst/>
            <a:cxnLst/>
            <a:rect l="l" t="t" r="r" b="b"/>
            <a:pathLst>
              <a:path w="396875" h="518159">
                <a:moveTo>
                  <a:pt x="0" y="517994"/>
                </a:moveTo>
                <a:lnTo>
                  <a:pt x="396354" y="517994"/>
                </a:lnTo>
                <a:lnTo>
                  <a:pt x="396354" y="0"/>
                </a:lnTo>
                <a:lnTo>
                  <a:pt x="0" y="0"/>
                </a:lnTo>
                <a:lnTo>
                  <a:pt x="0" y="5179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08520" y="1170558"/>
          <a:ext cx="11381740" cy="5384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0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4367">
                <a:tc>
                  <a:txBody>
                    <a:bodyPr/>
                    <a:lstStyle/>
                    <a:p>
                      <a:pPr marL="204470">
                        <a:lnSpc>
                          <a:spcPts val="1315"/>
                        </a:lnSpc>
                        <a:spcBef>
                          <a:spcPts val="204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8435">
                        <a:lnSpc>
                          <a:spcPts val="1315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7279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Reign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Title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Personal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33591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Reign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80695" marR="46990" indent="-247015">
                        <a:lnSpc>
                          <a:spcPts val="131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Relation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 Emperor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Comments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315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Kundulun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Khan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Tian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Ming (1616 -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1626)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Nurhachi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1583 -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1559 -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None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68580">
                        <a:lnSpc>
                          <a:spcPts val="1310"/>
                        </a:lnSpc>
                        <a:spcBef>
                          <a:spcPts val="259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Unified Manchu tribes and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founded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Manchu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state.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Named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state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Jin</a:t>
                      </a:r>
                      <a:r>
                        <a:rPr sz="1050" baseline="27777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1616.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315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Tian Cong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(1627 -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1636)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Chong De (1636 -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1643)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Abahai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1627 -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1643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1592 -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1643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8th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Renamed dynasty Qing in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1636.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68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Shun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Zhi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Fu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1644 -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1638 -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9th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Manchu conquest 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China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proper,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1644.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Kang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Xi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Xuan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1662 -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1722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1654 -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1722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3rd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Consolidated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Manchu control of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China.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68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Yong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Zheng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Yin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Zhen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1723 -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1735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1678 -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1735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4th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Concentrated power in Emperor's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hands.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Qian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Long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Hong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1736 -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1795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1711 -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1799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5th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Height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Qing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power.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Jia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Qing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Yong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1796 -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1760 -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5th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Attempted to restore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flagging state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empire.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68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Dao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Guang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Min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1821 -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1782 -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Lost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Opium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War to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Britain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Xian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Yi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Zhu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1851 -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1831 -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Signed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"unequal treaties,"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fought against Taiping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rebels.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18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Tong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Zhi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Zai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Chun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1862 -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1874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1856 -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1875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607060" indent="1270">
                        <a:lnSpc>
                          <a:spcPts val="131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Weak ruler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under his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mother, the Empress Dowager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Cixi.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Revitalized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government.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456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Guang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Xu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Zai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1875 -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1908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1871 -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1908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cousin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315"/>
                        </a:lnSpc>
                        <a:spcBef>
                          <a:spcPts val="21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Installed and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controlled by the Empress Dowager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Cixi. Attempts</a:t>
                      </a:r>
                      <a:r>
                        <a:rPr sz="110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8669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reform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stifled by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Cixi.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7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Xuan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200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1909 -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1912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6700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1906 -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1967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nephew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155575" indent="1270">
                        <a:lnSpc>
                          <a:spcPct val="95900"/>
                        </a:lnSpc>
                        <a:spcBef>
                          <a:spcPts val="55"/>
                        </a:spcBef>
                        <a:tabLst>
                          <a:tab pos="335089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Abdicated.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Installed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as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Chief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Executive (1932 - 1934), then as  Emperor (1934 - 1945) of Manchukuo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Japanese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under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reign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title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Kang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De.	</a:t>
                      </a:r>
                      <a:r>
                        <a:rPr sz="1800" baseline="-32407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800" baseline="-32407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Lezione</a:t>
            </a:r>
            <a:r>
              <a:rPr spc="-85" dirty="0"/>
              <a:t> </a:t>
            </a:r>
            <a:r>
              <a:rPr spc="-5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75770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0377" y="3660775"/>
            <a:ext cx="69538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FFC000"/>
                </a:solidFill>
                <a:latin typeface="Calibri"/>
                <a:cs typeface="Calibri"/>
              </a:rPr>
              <a:t>Geografia </a:t>
            </a:r>
            <a:r>
              <a:rPr sz="4000" b="1" spc="-5" dirty="0">
                <a:solidFill>
                  <a:srgbClr val="FFC000"/>
                </a:solidFill>
                <a:latin typeface="Calibri"/>
                <a:cs typeface="Calibri"/>
              </a:rPr>
              <a:t>e </a:t>
            </a:r>
            <a:r>
              <a:rPr sz="4000" b="1" spc="-10" dirty="0">
                <a:solidFill>
                  <a:srgbClr val="FFC000"/>
                </a:solidFill>
                <a:latin typeface="Calibri"/>
                <a:cs typeface="Calibri"/>
              </a:rPr>
              <a:t>cronologia </a:t>
            </a:r>
            <a:r>
              <a:rPr sz="4000" b="1" spc="-5" dirty="0">
                <a:solidFill>
                  <a:srgbClr val="FFC000"/>
                </a:solidFill>
                <a:latin typeface="Calibri"/>
                <a:cs typeface="Calibri"/>
              </a:rPr>
              <a:t>della</a:t>
            </a:r>
            <a:r>
              <a:rPr sz="4000" b="1" spc="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C000"/>
                </a:solidFill>
                <a:latin typeface="Calibri"/>
                <a:cs typeface="Calibri"/>
              </a:rPr>
              <a:t>Cina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081783"/>
            <a:ext cx="199644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7544" y="539494"/>
            <a:ext cx="6527292" cy="619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0820" y="1354836"/>
            <a:ext cx="6402324" cy="514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8217" y="128727"/>
            <a:ext cx="5653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810" algn="l"/>
              </a:tabLst>
            </a:pPr>
            <a:r>
              <a:rPr sz="3600" b="1" spc="-5" dirty="0">
                <a:latin typeface="Verdana"/>
                <a:cs typeface="Verdana"/>
              </a:rPr>
              <a:t>La	province della</a:t>
            </a:r>
            <a:r>
              <a:rPr sz="3600" b="1" spc="-155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Cina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04744" y="934210"/>
            <a:ext cx="6382511" cy="581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705" y="419811"/>
            <a:ext cx="5467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Verdana"/>
                <a:cs typeface="Verdana"/>
              </a:rPr>
              <a:t>Province della</a:t>
            </a:r>
            <a:r>
              <a:rPr sz="4000" b="1" spc="-55" dirty="0">
                <a:latin typeface="Verdana"/>
                <a:cs typeface="Verdana"/>
              </a:rPr>
              <a:t> </a:t>
            </a:r>
            <a:r>
              <a:rPr sz="4000" b="1" spc="-5" dirty="0">
                <a:latin typeface="Verdana"/>
                <a:cs typeface="Verdana"/>
              </a:rPr>
              <a:t>Cina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8127" y="1283208"/>
            <a:ext cx="6739128" cy="5443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6683" y="274777"/>
            <a:ext cx="4992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Dimensioni</a:t>
            </a:r>
            <a:r>
              <a:rPr spc="-160" dirty="0"/>
              <a:t> </a:t>
            </a:r>
            <a:r>
              <a:rPr spc="-60" dirty="0"/>
              <a:t>comparate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8200" y="1239519"/>
          <a:ext cx="10524490" cy="537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5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384">
                <a:tc>
                  <a:txBody>
                    <a:bodyPr/>
                    <a:lstStyle/>
                    <a:p>
                      <a:pPr marR="26606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b="1" u="heavy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Russia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954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17,098,242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47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R="26606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u="heavy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Canada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29603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9,984,670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266065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1800" b="1" u="heavy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United</a:t>
                      </a:r>
                      <a:r>
                        <a:rPr sz="1800" b="1" u="heavy" spc="-3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 </a:t>
                      </a:r>
                      <a:r>
                        <a:rPr sz="1800" b="1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States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129540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826,675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27559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u="heavy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China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130556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596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960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Brazil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77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8,514,877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498"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Australia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15773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7,741,220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u="heavy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8"/>
                        </a:rPr>
                        <a:t>India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R="130556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263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27559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800" b="1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9"/>
                        </a:rPr>
                        <a:t>Argentina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130556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780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1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R="2755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b="1" u="heavy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10"/>
                        </a:rPr>
                        <a:t>Kazakhstan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R="13055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724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900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ts val="1315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690" y="365887"/>
            <a:ext cx="34404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Huang </a:t>
            </a:r>
            <a:r>
              <a:rPr spc="-25" dirty="0"/>
              <a:t>Ho</a:t>
            </a:r>
            <a:r>
              <a:rPr spc="-245" dirty="0"/>
              <a:t> </a:t>
            </a:r>
            <a:r>
              <a:rPr spc="-30" dirty="0"/>
              <a:t>River</a:t>
            </a:r>
          </a:p>
        </p:txBody>
      </p:sp>
      <p:sp>
        <p:nvSpPr>
          <p:cNvPr id="3" name="object 3"/>
          <p:cNvSpPr/>
          <p:nvPr/>
        </p:nvSpPr>
        <p:spPr>
          <a:xfrm>
            <a:off x="3081527" y="1333500"/>
            <a:ext cx="5867400" cy="519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2197" y="609676"/>
            <a:ext cx="2933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Yangtze</a:t>
            </a:r>
            <a:r>
              <a:rPr spc="-180" dirty="0"/>
              <a:t> </a:t>
            </a:r>
            <a:r>
              <a:rPr spc="-30" dirty="0"/>
              <a:t>River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1787651"/>
            <a:ext cx="7229856" cy="493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726</Words>
  <Application>Microsoft Office PowerPoint</Application>
  <PresentationFormat>Widescreen</PresentationFormat>
  <Paragraphs>224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Office Theme</vt:lpstr>
      <vt:lpstr>STORIA GLOBALE</vt:lpstr>
      <vt:lpstr>Lezione 3</vt:lpstr>
      <vt:lpstr>PowerPoint Presentation</vt:lpstr>
      <vt:lpstr>PowerPoint Presentation</vt:lpstr>
      <vt:lpstr>La province della Cina</vt:lpstr>
      <vt:lpstr>Province della Cina</vt:lpstr>
      <vt:lpstr>Dimensioni comparate</vt:lpstr>
      <vt:lpstr>Huang Ho River</vt:lpstr>
      <vt:lpstr>Yangtze River</vt:lpstr>
      <vt:lpstr>Xun River</vt:lpstr>
      <vt:lpstr>Grand canal</vt:lpstr>
      <vt:lpstr>Storia della Cina: dinastie imperiali e repubblica</vt:lpstr>
      <vt:lpstr>Imperatori della dinastia Ming</vt:lpstr>
      <vt:lpstr>Imperatori della dinastia Qing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ABBATTISTA GUIDO</cp:lastModifiedBy>
  <cp:revision>1</cp:revision>
  <dcterms:created xsi:type="dcterms:W3CDTF">2022-10-01T17:00:46Z</dcterms:created>
  <dcterms:modified xsi:type="dcterms:W3CDTF">2022-10-01T17:00:55Z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2022-10-01T00:00:00Z</vt:filetime>
  </property>
</Properties>
</file>