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1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50714" y="2196795"/>
            <a:ext cx="2290571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C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C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C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28544" y="183895"/>
            <a:ext cx="6534911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C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6438" y="1913001"/>
            <a:ext cx="11679123" cy="3380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8811" y="6464985"/>
            <a:ext cx="231775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12" Type="http://schemas.openxmlformats.org/officeDocument/2006/relationships/image" Target="../media/image20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jpg"/><Relationship Id="rId10" Type="http://schemas.openxmlformats.org/officeDocument/2006/relationships/image" Target="../media/image18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Relationship Id="rId1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ia.gov/library/publications/the-world-factbook/geos/in.html" TargetMode="External"/><Relationship Id="rId3" Type="http://schemas.openxmlformats.org/officeDocument/2006/relationships/hyperlink" Target="https://www.cia.gov/library/publications/the-world-factbook/geos/ca.html" TargetMode="External"/><Relationship Id="rId7" Type="http://schemas.openxmlformats.org/officeDocument/2006/relationships/hyperlink" Target="https://www.cia.gov/library/publications/the-world-factbook/geos/as.html" TargetMode="External"/><Relationship Id="rId2" Type="http://schemas.openxmlformats.org/officeDocument/2006/relationships/hyperlink" Target="https://www.cia.gov/library/publications/the-world-factbook/geos/r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ia.gov/library/publications/the-world-factbook/geos/br.html" TargetMode="External"/><Relationship Id="rId5" Type="http://schemas.openxmlformats.org/officeDocument/2006/relationships/hyperlink" Target="https://www.cia.gov/library/publications/the-world-factbook/geos/ch.html" TargetMode="External"/><Relationship Id="rId10" Type="http://schemas.openxmlformats.org/officeDocument/2006/relationships/hyperlink" Target="https://www.cia.gov/library/publications/the-world-factbook/geos/kz.html" TargetMode="External"/><Relationship Id="rId4" Type="http://schemas.openxmlformats.org/officeDocument/2006/relationships/hyperlink" Target="https://www.cia.gov/library/publications/the-world-factbook/geos/us.html" TargetMode="External"/><Relationship Id="rId9" Type="http://schemas.openxmlformats.org/officeDocument/2006/relationships/hyperlink" Target="https://www.cia.gov/library/publications/the-world-factbook/geos/ar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95902" y="1379347"/>
            <a:ext cx="35217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30" dirty="0">
                <a:solidFill>
                  <a:srgbClr val="FFFFFF"/>
                </a:solidFill>
                <a:latin typeface="Calibri"/>
                <a:cs typeface="Calibri"/>
              </a:rPr>
              <a:t>STORIA</a:t>
            </a:r>
            <a:r>
              <a:rPr sz="4000" b="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0" spc="-25" dirty="0">
                <a:solidFill>
                  <a:srgbClr val="FFFFFF"/>
                </a:solidFill>
                <a:latin typeface="Calibri"/>
                <a:cs typeface="Calibri"/>
              </a:rPr>
              <a:t>GLOBALE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75770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09722" y="3894582"/>
            <a:ext cx="5974715" cy="1551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Guido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Abbattista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20000"/>
              </a:lnSpc>
              <a:spcBef>
                <a:spcPts val="212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Laurea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Magistrale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Interateneo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Studi Storici dal Medioevo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all’età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contemporanea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Anno </a:t>
            </a:r>
            <a:r>
              <a:rPr sz="1400" spc="-10" dirty="0" err="1">
                <a:solidFill>
                  <a:srgbClr val="FFFFFF"/>
                </a:solidFill>
                <a:latin typeface="Calibri"/>
                <a:cs typeface="Calibri"/>
              </a:rPr>
              <a:t>accademico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it-IT" sz="1400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-202</a:t>
            </a:r>
            <a:r>
              <a:rPr lang="it-IT" sz="1400" spc="-5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Moodle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enrolment 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key: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00"/>
                </a:solidFill>
                <a:latin typeface="Calibri"/>
                <a:cs typeface="Calibri"/>
              </a:rPr>
              <a:t>GLOBHIST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48250" y="327787"/>
            <a:ext cx="20993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Xun</a:t>
            </a:r>
            <a:r>
              <a:rPr spc="-190" dirty="0"/>
              <a:t> </a:t>
            </a:r>
            <a:r>
              <a:rPr spc="-30" dirty="0"/>
              <a:t>River</a:t>
            </a:r>
          </a:p>
        </p:txBody>
      </p:sp>
      <p:sp>
        <p:nvSpPr>
          <p:cNvPr id="3" name="object 3"/>
          <p:cNvSpPr/>
          <p:nvPr/>
        </p:nvSpPr>
        <p:spPr>
          <a:xfrm>
            <a:off x="2072639" y="1261872"/>
            <a:ext cx="7968996" cy="5426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69358" y="340613"/>
            <a:ext cx="26562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Grand</a:t>
            </a:r>
            <a:r>
              <a:rPr spc="-190" dirty="0"/>
              <a:t> </a:t>
            </a:r>
            <a:r>
              <a:rPr spc="-35" dirty="0"/>
              <a:t>canal</a:t>
            </a:r>
          </a:p>
        </p:txBody>
      </p:sp>
      <p:sp>
        <p:nvSpPr>
          <p:cNvPr id="3" name="object 3"/>
          <p:cNvSpPr/>
          <p:nvPr/>
        </p:nvSpPr>
        <p:spPr>
          <a:xfrm>
            <a:off x="6579107" y="1324355"/>
            <a:ext cx="3657600" cy="5385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6438" y="1913001"/>
            <a:ext cx="606742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6893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Grand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Canal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(also known as the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Beijing-Hangzhou 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Grand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Canal),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UNESCO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Heritage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Site,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000">
              <a:latin typeface="Calibri"/>
              <a:cs typeface="Calibri"/>
            </a:endParaRPr>
          </a:p>
          <a:p>
            <a:pPr marL="12700" marR="144780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longest canal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or artificial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river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[…]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Starting 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Beijing, it passes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through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Tianjin and the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provinces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of  Hebei, </a:t>
            </a:r>
            <a:r>
              <a:rPr sz="2000" b="1" spc="5" dirty="0">
                <a:solidFill>
                  <a:srgbClr val="FFFFFF"/>
                </a:solidFill>
                <a:latin typeface="Calibri"/>
                <a:cs typeface="Calibri"/>
              </a:rPr>
              <a:t>Shandong,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Jiangsu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and Zhejiang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city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of  Hangzhou, linking the 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Yellow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River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Yangtze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River.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oldest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parts of the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canal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date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back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the 5th century 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BC,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although the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various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sections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finally combined 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during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the Sui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dynasty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(581–618</a:t>
            </a:r>
            <a:r>
              <a:rPr sz="20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AD).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total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length of the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Grand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Canal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 1,776</a:t>
            </a:r>
            <a:r>
              <a:rPr sz="2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km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(1,104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mi).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6949" y="356057"/>
            <a:ext cx="85540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/>
              <a:t>Storia </a:t>
            </a:r>
            <a:r>
              <a:rPr sz="3600" spc="-15" dirty="0"/>
              <a:t>della </a:t>
            </a:r>
            <a:r>
              <a:rPr sz="3600" spc="-20" dirty="0"/>
              <a:t>Cina: </a:t>
            </a:r>
            <a:r>
              <a:rPr sz="3600" spc="-30" dirty="0"/>
              <a:t>dinastie </a:t>
            </a:r>
            <a:r>
              <a:rPr sz="3600" spc="-25" dirty="0"/>
              <a:t>imperiali </a:t>
            </a:r>
            <a:r>
              <a:rPr sz="3600" dirty="0"/>
              <a:t>e</a:t>
            </a:r>
            <a:r>
              <a:rPr sz="3600" spc="-375" dirty="0"/>
              <a:t> </a:t>
            </a:r>
            <a:r>
              <a:rPr sz="3600" spc="-30" dirty="0"/>
              <a:t>repubblica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76375" y="1367129"/>
            <a:ext cx="4745355" cy="510032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2E5496"/>
                </a:solidFill>
                <a:latin typeface="Calibri"/>
                <a:cs typeface="Calibri"/>
              </a:rPr>
              <a:t>Xia </a:t>
            </a:r>
            <a:r>
              <a:rPr sz="2600" b="1" spc="-5" dirty="0">
                <a:solidFill>
                  <a:srgbClr val="2E5496"/>
                </a:solidFill>
                <a:latin typeface="Calibri"/>
                <a:cs typeface="Calibri"/>
              </a:rPr>
              <a:t>(2100-1600 </a:t>
            </a:r>
            <a:r>
              <a:rPr sz="2600" b="1" spc="-15" dirty="0">
                <a:solidFill>
                  <a:srgbClr val="2E5496"/>
                </a:solidFill>
                <a:latin typeface="Calibri"/>
                <a:cs typeface="Calibri"/>
              </a:rPr>
              <a:t>a.C.</a:t>
            </a:r>
            <a:r>
              <a:rPr sz="2600" b="1" spc="-7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2E5496"/>
                </a:solidFill>
                <a:latin typeface="Calibri"/>
                <a:cs typeface="Calibri"/>
              </a:rPr>
              <a:t>circa)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2E5496"/>
                </a:solidFill>
                <a:latin typeface="Calibri"/>
                <a:cs typeface="Calibri"/>
              </a:rPr>
              <a:t>Shang (c. </a:t>
            </a:r>
            <a:r>
              <a:rPr sz="2600" b="1" spc="-5" dirty="0">
                <a:solidFill>
                  <a:srgbClr val="2E5496"/>
                </a:solidFill>
                <a:latin typeface="Calibri"/>
                <a:cs typeface="Calibri"/>
              </a:rPr>
              <a:t>1600-1046</a:t>
            </a:r>
            <a:r>
              <a:rPr sz="2600" b="1" spc="-8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2E5496"/>
                </a:solidFill>
                <a:latin typeface="Calibri"/>
                <a:cs typeface="Calibri"/>
              </a:rPr>
              <a:t>a.C.)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5" dirty="0">
                <a:solidFill>
                  <a:srgbClr val="2E5496"/>
                </a:solidFill>
                <a:latin typeface="Calibri"/>
                <a:cs typeface="Calibri"/>
              </a:rPr>
              <a:t>Zhou </a:t>
            </a:r>
            <a:r>
              <a:rPr sz="2600" b="1" dirty="0">
                <a:solidFill>
                  <a:srgbClr val="2E5496"/>
                </a:solidFill>
                <a:latin typeface="Calibri"/>
                <a:cs typeface="Calibri"/>
              </a:rPr>
              <a:t>(1046-256</a:t>
            </a:r>
            <a:r>
              <a:rPr sz="2600" b="1" spc="-6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2E5496"/>
                </a:solidFill>
                <a:latin typeface="Calibri"/>
                <a:cs typeface="Calibri"/>
              </a:rPr>
              <a:t>a.C.)</a:t>
            </a:r>
            <a:endParaRPr sz="2600">
              <a:latin typeface="Calibri"/>
              <a:cs typeface="Calibri"/>
            </a:endParaRPr>
          </a:p>
          <a:p>
            <a:pPr marL="241300" marR="202565" indent="-228600">
              <a:lnSpc>
                <a:spcPct val="8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10" dirty="0">
                <a:solidFill>
                  <a:srgbClr val="252525"/>
                </a:solidFill>
                <a:latin typeface="Calibri"/>
                <a:cs typeface="Calibri"/>
              </a:rPr>
              <a:t>Periodo </a:t>
            </a: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degli </a:t>
            </a:r>
            <a:r>
              <a:rPr sz="2600" b="1" spc="-10" dirty="0">
                <a:solidFill>
                  <a:srgbClr val="252525"/>
                </a:solidFill>
                <a:latin typeface="Calibri"/>
                <a:cs typeface="Calibri"/>
              </a:rPr>
              <a:t>Stati </a:t>
            </a:r>
            <a:r>
              <a:rPr sz="2600" b="1" spc="-15" dirty="0">
                <a:solidFill>
                  <a:srgbClr val="252525"/>
                </a:solidFill>
                <a:latin typeface="Calibri"/>
                <a:cs typeface="Calibri"/>
              </a:rPr>
              <a:t>Combattenti 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(453-221</a:t>
            </a:r>
            <a:r>
              <a:rPr sz="26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252525"/>
                </a:solidFill>
                <a:latin typeface="Calibri"/>
                <a:cs typeface="Calibri"/>
              </a:rPr>
              <a:t>a.C.)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5" dirty="0">
                <a:solidFill>
                  <a:srgbClr val="385622"/>
                </a:solidFill>
                <a:latin typeface="Calibri"/>
                <a:cs typeface="Calibri"/>
              </a:rPr>
              <a:t>Qin </a:t>
            </a:r>
            <a:r>
              <a:rPr sz="2600" b="1" dirty="0">
                <a:solidFill>
                  <a:srgbClr val="385622"/>
                </a:solidFill>
                <a:latin typeface="Calibri"/>
                <a:cs typeface="Calibri"/>
              </a:rPr>
              <a:t>(221-206</a:t>
            </a:r>
            <a:r>
              <a:rPr sz="26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385622"/>
                </a:solidFill>
                <a:latin typeface="Calibri"/>
                <a:cs typeface="Calibri"/>
              </a:rPr>
              <a:t>a.C.)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385622"/>
                </a:solidFill>
                <a:latin typeface="Calibri"/>
                <a:cs typeface="Calibri"/>
              </a:rPr>
              <a:t>Han (202 </a:t>
            </a:r>
            <a:r>
              <a:rPr sz="2600" b="1" spc="-15" dirty="0">
                <a:solidFill>
                  <a:srgbClr val="385622"/>
                </a:solidFill>
                <a:latin typeface="Calibri"/>
                <a:cs typeface="Calibri"/>
              </a:rPr>
              <a:t>a.C. </a:t>
            </a:r>
            <a:r>
              <a:rPr sz="2600" b="1" dirty="0">
                <a:solidFill>
                  <a:srgbClr val="385622"/>
                </a:solidFill>
                <a:latin typeface="Calibri"/>
                <a:cs typeface="Calibri"/>
              </a:rPr>
              <a:t>- 220</a:t>
            </a:r>
            <a:r>
              <a:rPr sz="2600" b="1" spc="-4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385622"/>
                </a:solidFill>
                <a:latin typeface="Calibri"/>
                <a:cs typeface="Calibri"/>
              </a:rPr>
              <a:t>d.C.)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10" dirty="0">
                <a:solidFill>
                  <a:srgbClr val="252525"/>
                </a:solidFill>
                <a:latin typeface="Calibri"/>
                <a:cs typeface="Calibri"/>
              </a:rPr>
              <a:t>Three </a:t>
            </a: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Kingdoms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(220-280 d.</a:t>
            </a:r>
            <a:r>
              <a:rPr sz="2600" b="1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C.)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5" dirty="0">
                <a:solidFill>
                  <a:srgbClr val="385622"/>
                </a:solidFill>
                <a:latin typeface="Calibri"/>
                <a:cs typeface="Calibri"/>
              </a:rPr>
              <a:t>Jìn </a:t>
            </a:r>
            <a:r>
              <a:rPr sz="2600" b="1" dirty="0">
                <a:solidFill>
                  <a:srgbClr val="385622"/>
                </a:solidFill>
                <a:latin typeface="Calibri"/>
                <a:cs typeface="Calibri"/>
              </a:rPr>
              <a:t>(265–420</a:t>
            </a:r>
            <a:r>
              <a:rPr sz="2600" b="1" spc="-4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385622"/>
                </a:solidFill>
                <a:latin typeface="Calibri"/>
                <a:cs typeface="Calibri"/>
              </a:rPr>
              <a:t>d.C.)</a:t>
            </a:r>
            <a:endParaRPr sz="2600">
              <a:latin typeface="Calibri"/>
              <a:cs typeface="Calibri"/>
            </a:endParaRPr>
          </a:p>
          <a:p>
            <a:pPr marL="241300" marR="5080" indent="-228600">
              <a:lnSpc>
                <a:spcPct val="8000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10" dirty="0">
                <a:solidFill>
                  <a:srgbClr val="252525"/>
                </a:solidFill>
                <a:latin typeface="Calibri"/>
                <a:cs typeface="Calibri"/>
              </a:rPr>
              <a:t>Dinastie </a:t>
            </a: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del </a:t>
            </a:r>
            <a:r>
              <a:rPr sz="2600" b="1" spc="-10" dirty="0">
                <a:solidFill>
                  <a:srgbClr val="252525"/>
                </a:solidFill>
                <a:latin typeface="Calibri"/>
                <a:cs typeface="Calibri"/>
              </a:rPr>
              <a:t>Nord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e del Sud (420-  589 d.</a:t>
            </a:r>
            <a:r>
              <a:rPr sz="2600" b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C.)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385622"/>
                </a:solidFill>
                <a:latin typeface="Calibri"/>
                <a:cs typeface="Calibri"/>
              </a:rPr>
              <a:t>Suí (581-618 d.</a:t>
            </a:r>
            <a:r>
              <a:rPr sz="2600" b="1" spc="-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385622"/>
                </a:solidFill>
                <a:latin typeface="Calibri"/>
                <a:cs typeface="Calibri"/>
              </a:rPr>
              <a:t>C.)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0971" y="1367129"/>
            <a:ext cx="5003165" cy="421132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55" dirty="0">
                <a:solidFill>
                  <a:srgbClr val="385622"/>
                </a:solidFill>
                <a:latin typeface="Calibri"/>
                <a:cs typeface="Calibri"/>
              </a:rPr>
              <a:t>Tang </a:t>
            </a:r>
            <a:r>
              <a:rPr sz="2600" b="1" dirty="0">
                <a:solidFill>
                  <a:srgbClr val="385622"/>
                </a:solidFill>
                <a:latin typeface="Calibri"/>
                <a:cs typeface="Calibri"/>
              </a:rPr>
              <a:t>(618-907</a:t>
            </a:r>
            <a:r>
              <a:rPr sz="2600" b="1" spc="3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385622"/>
                </a:solidFill>
                <a:latin typeface="Calibri"/>
                <a:cs typeface="Calibri"/>
              </a:rPr>
              <a:t>d.C.)</a:t>
            </a:r>
            <a:endParaRPr sz="2600">
              <a:latin typeface="Calibri"/>
              <a:cs typeface="Calibri"/>
            </a:endParaRPr>
          </a:p>
          <a:p>
            <a:pPr marL="241300" marR="119380" indent="-228600">
              <a:lnSpc>
                <a:spcPct val="8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Cinque dinastie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e </a:t>
            </a: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dieci </a:t>
            </a:r>
            <a:r>
              <a:rPr sz="2600" b="1" spc="-10" dirty="0">
                <a:solidFill>
                  <a:srgbClr val="252525"/>
                </a:solidFill>
                <a:latin typeface="Calibri"/>
                <a:cs typeface="Calibri"/>
              </a:rPr>
              <a:t>regni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(907-  979.</a:t>
            </a:r>
            <a:r>
              <a:rPr sz="2600" b="1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C.)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Song</a:t>
            </a:r>
            <a:r>
              <a:rPr sz="26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(979-1279)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35" dirty="0">
                <a:solidFill>
                  <a:srgbClr val="C00000"/>
                </a:solidFill>
                <a:latin typeface="Calibri"/>
                <a:cs typeface="Calibri"/>
              </a:rPr>
              <a:t>Yuan </a:t>
            </a:r>
            <a:r>
              <a:rPr sz="2600" b="1" spc="-5" dirty="0">
                <a:solidFill>
                  <a:srgbClr val="C00000"/>
                </a:solidFill>
                <a:latin typeface="Calibri"/>
                <a:cs typeface="Calibri"/>
              </a:rPr>
              <a:t>(Mongoli,</a:t>
            </a:r>
            <a:r>
              <a:rPr sz="2600" b="1" spc="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C00000"/>
                </a:solidFill>
                <a:latin typeface="Calibri"/>
                <a:cs typeface="Calibri"/>
              </a:rPr>
              <a:t>1279-1368)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5" dirty="0">
                <a:solidFill>
                  <a:srgbClr val="C00000"/>
                </a:solidFill>
                <a:latin typeface="Calibri"/>
                <a:cs typeface="Calibri"/>
              </a:rPr>
              <a:t>Ming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(1368</a:t>
            </a:r>
            <a:r>
              <a:rPr sz="2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C00000"/>
                </a:solidFill>
                <a:latin typeface="Calibri"/>
                <a:cs typeface="Calibri"/>
              </a:rPr>
              <a:t>-1644)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5" dirty="0">
                <a:solidFill>
                  <a:srgbClr val="C00000"/>
                </a:solidFill>
                <a:latin typeface="Calibri"/>
                <a:cs typeface="Calibri"/>
              </a:rPr>
              <a:t>Qing (Manchu,</a:t>
            </a:r>
            <a:r>
              <a:rPr sz="26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C00000"/>
                </a:solidFill>
                <a:latin typeface="Calibri"/>
                <a:cs typeface="Calibri"/>
              </a:rPr>
              <a:t>1644-1911)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Repubblica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r>
              <a:rPr sz="26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(1912-1949)</a:t>
            </a:r>
            <a:endParaRPr sz="2600">
              <a:latin typeface="Calibri"/>
              <a:cs typeface="Calibri"/>
            </a:endParaRPr>
          </a:p>
          <a:p>
            <a:pPr marL="241300" marR="5080" indent="-228600">
              <a:lnSpc>
                <a:spcPct val="8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Repubblica Popolare 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Cinese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(1949-  </a:t>
            </a:r>
            <a:r>
              <a:rPr sz="2600" b="1" spc="-15" dirty="0">
                <a:solidFill>
                  <a:srgbClr val="FFFFFF"/>
                </a:solidFill>
                <a:latin typeface="Calibri"/>
                <a:cs typeface="Calibri"/>
              </a:rPr>
              <a:t>corrente)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4729" y="374395"/>
            <a:ext cx="66351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Imperatori </a:t>
            </a:r>
            <a:r>
              <a:rPr spc="-25" dirty="0"/>
              <a:t>della </a:t>
            </a:r>
            <a:r>
              <a:rPr spc="-30" dirty="0"/>
              <a:t>dinastia</a:t>
            </a:r>
            <a:r>
              <a:rPr spc="-215" dirty="0"/>
              <a:t> </a:t>
            </a:r>
            <a:r>
              <a:rPr spc="-25" dirty="0"/>
              <a:t>Ming</a:t>
            </a:r>
          </a:p>
        </p:txBody>
      </p:sp>
      <p:sp>
        <p:nvSpPr>
          <p:cNvPr id="3" name="object 3"/>
          <p:cNvSpPr/>
          <p:nvPr/>
        </p:nvSpPr>
        <p:spPr>
          <a:xfrm>
            <a:off x="2929508" y="1419161"/>
            <a:ext cx="2760345" cy="524510"/>
          </a:xfrm>
          <a:custGeom>
            <a:avLst/>
            <a:gdLst/>
            <a:ahLst/>
            <a:cxnLst/>
            <a:rect l="l" t="t" r="r" b="b"/>
            <a:pathLst>
              <a:path w="2760345" h="524510">
                <a:moveTo>
                  <a:pt x="0" y="524192"/>
                </a:moveTo>
                <a:lnTo>
                  <a:pt x="2760091" y="524192"/>
                </a:lnTo>
                <a:lnTo>
                  <a:pt x="2760091" y="0"/>
                </a:lnTo>
                <a:lnTo>
                  <a:pt x="0" y="0"/>
                </a:lnTo>
                <a:lnTo>
                  <a:pt x="0" y="524192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9600" y="1419161"/>
            <a:ext cx="2760345" cy="524510"/>
          </a:xfrm>
          <a:custGeom>
            <a:avLst/>
            <a:gdLst/>
            <a:ahLst/>
            <a:cxnLst/>
            <a:rect l="l" t="t" r="r" b="b"/>
            <a:pathLst>
              <a:path w="2760345" h="524510">
                <a:moveTo>
                  <a:pt x="0" y="524192"/>
                </a:moveTo>
                <a:lnTo>
                  <a:pt x="2760091" y="524192"/>
                </a:lnTo>
                <a:lnTo>
                  <a:pt x="2760091" y="0"/>
                </a:lnTo>
                <a:lnTo>
                  <a:pt x="0" y="0"/>
                </a:lnTo>
                <a:lnTo>
                  <a:pt x="0" y="524192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29508" y="1943468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29508" y="2212200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29508" y="2480932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29508" y="2749664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29508" y="3018396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29508" y="3287140"/>
            <a:ext cx="2760345" cy="659130"/>
          </a:xfrm>
          <a:custGeom>
            <a:avLst/>
            <a:gdLst/>
            <a:ahLst/>
            <a:cxnLst/>
            <a:rect l="l" t="t" r="r" b="b"/>
            <a:pathLst>
              <a:path w="2760345" h="659129">
                <a:moveTo>
                  <a:pt x="0" y="659130"/>
                </a:moveTo>
                <a:lnTo>
                  <a:pt x="2760091" y="659130"/>
                </a:lnTo>
                <a:lnTo>
                  <a:pt x="2760091" y="0"/>
                </a:lnTo>
                <a:lnTo>
                  <a:pt x="0" y="0"/>
                </a:lnTo>
                <a:lnTo>
                  <a:pt x="0" y="65913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29508" y="3946258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29508" y="4214990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29508" y="4483849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29508" y="4752581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29508" y="5021313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29508" y="5290045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29508" y="5558777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29508" y="5827521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29508" y="6096279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39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29508" y="6365024"/>
            <a:ext cx="2760345" cy="269240"/>
          </a:xfrm>
          <a:custGeom>
            <a:avLst/>
            <a:gdLst/>
            <a:ahLst/>
            <a:cxnLst/>
            <a:rect l="l" t="t" r="r" b="b"/>
            <a:pathLst>
              <a:path w="2760345" h="269240">
                <a:moveTo>
                  <a:pt x="0" y="268744"/>
                </a:moveTo>
                <a:lnTo>
                  <a:pt x="2760091" y="268744"/>
                </a:lnTo>
                <a:lnTo>
                  <a:pt x="2760091" y="0"/>
                </a:lnTo>
                <a:lnTo>
                  <a:pt x="0" y="0"/>
                </a:lnTo>
                <a:lnTo>
                  <a:pt x="0" y="2687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2923158" y="1412875"/>
          <a:ext cx="5539740" cy="5227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0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0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4128">
                <a:tc>
                  <a:txBody>
                    <a:bodyPr/>
                    <a:lstStyle/>
                    <a:p>
                      <a:pPr marL="18097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by which most</a:t>
                      </a:r>
                      <a:r>
                        <a:rPr sz="1400" b="1" spc="-10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commonly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known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0975" algn="ct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Reign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years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44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859">
                <a:tc>
                  <a:txBody>
                    <a:bodyPr/>
                    <a:lstStyle/>
                    <a:p>
                      <a:pPr marL="82296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u="sng" spc="-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Hongwu</a:t>
                      </a:r>
                      <a:r>
                        <a:rPr sz="1400" b="1" u="sng" spc="-3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1368–1398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732">
                <a:tc>
                  <a:txBody>
                    <a:bodyPr/>
                    <a:lstStyle/>
                    <a:p>
                      <a:pPr marL="8305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u="sng" spc="-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Jianwen</a:t>
                      </a:r>
                      <a:r>
                        <a:rPr sz="1400" b="1" u="sng" spc="-40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1398–1402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731">
                <a:tc>
                  <a:txBody>
                    <a:bodyPr/>
                    <a:lstStyle/>
                    <a:p>
                      <a:pPr marL="887094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u="sng" spc="-20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Yongle</a:t>
                      </a:r>
                      <a:r>
                        <a:rPr sz="1400" b="1" u="sng" spc="-3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1402–1424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732">
                <a:tc>
                  <a:txBody>
                    <a:bodyPr/>
                    <a:lstStyle/>
                    <a:p>
                      <a:pPr marL="87376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Hongxi</a:t>
                      </a:r>
                      <a:r>
                        <a:rPr sz="1400" b="1" u="sng" spc="-30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1424–1425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731">
                <a:tc>
                  <a:txBody>
                    <a:bodyPr/>
                    <a:lstStyle/>
                    <a:p>
                      <a:pPr marL="85090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u="sng" spc="-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Xuande</a:t>
                      </a:r>
                      <a:r>
                        <a:rPr sz="1400" b="1" u="sng" spc="-30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1425–1435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9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551180" algn="r">
                        <a:lnSpc>
                          <a:spcPct val="100000"/>
                        </a:lnSpc>
                      </a:pPr>
                      <a:r>
                        <a:rPr sz="1400" b="1" u="sng" spc="-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Zhengtong</a:t>
                      </a:r>
                      <a:r>
                        <a:rPr sz="1400" b="1" u="sng" spc="-9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ts val="167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1435–1449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77265" marR="967105" indent="635" algn="ctr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and  1457–1464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731">
                <a:tc>
                  <a:txBody>
                    <a:bodyPr/>
                    <a:lstStyle/>
                    <a:p>
                      <a:pPr marL="893444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u="sng" spc="-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Jingtai</a:t>
                      </a:r>
                      <a:r>
                        <a:rPr sz="1400" b="1" u="sng" spc="-1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1449–1457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732">
                <a:tc>
                  <a:txBody>
                    <a:bodyPr/>
                    <a:lstStyle/>
                    <a:p>
                      <a:pPr marR="57594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Chenghua</a:t>
                      </a:r>
                      <a:r>
                        <a:rPr sz="1400" b="1" u="sng" spc="-140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1464–1487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858">
                <a:tc>
                  <a:txBody>
                    <a:bodyPr/>
                    <a:lstStyle/>
                    <a:p>
                      <a:pPr marL="83058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Hongzhi</a:t>
                      </a:r>
                      <a:r>
                        <a:rPr sz="1400" b="1" u="sng" spc="-1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1487–1505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731">
                <a:tc>
                  <a:txBody>
                    <a:bodyPr/>
                    <a:lstStyle/>
                    <a:p>
                      <a:pPr marL="814069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u="sng" spc="-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Zhengde</a:t>
                      </a:r>
                      <a:r>
                        <a:rPr sz="1400" b="1" u="sng" spc="-4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1505–1521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732">
                <a:tc>
                  <a:txBody>
                    <a:bodyPr/>
                    <a:lstStyle/>
                    <a:p>
                      <a:pPr marL="89916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Jiajing</a:t>
                      </a:r>
                      <a:r>
                        <a:rPr sz="1400" b="1" u="sng" spc="-2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1521–1567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731">
                <a:tc>
                  <a:txBody>
                    <a:bodyPr/>
                    <a:lstStyle/>
                    <a:p>
                      <a:pPr marL="79756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u="sng" spc="-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Longqing</a:t>
                      </a:r>
                      <a:r>
                        <a:rPr sz="1400" b="1" u="sng" spc="-40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1567–1572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731">
                <a:tc>
                  <a:txBody>
                    <a:bodyPr/>
                    <a:lstStyle/>
                    <a:p>
                      <a:pPr marL="9163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u="sng" spc="-10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Wanli</a:t>
                      </a:r>
                      <a:r>
                        <a:rPr sz="1400" b="1" u="sng" spc="-1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1572–1620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744">
                <a:tc>
                  <a:txBody>
                    <a:bodyPr/>
                    <a:lstStyle/>
                    <a:p>
                      <a:pPr marL="8096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u="sng" spc="-1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Taichang</a:t>
                      </a:r>
                      <a:r>
                        <a:rPr sz="1400" b="1" u="sng" spc="-4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1620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757">
                <a:tc>
                  <a:txBody>
                    <a:bodyPr/>
                    <a:lstStyle/>
                    <a:p>
                      <a:pPr marL="90233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Tianqi</a:t>
                      </a:r>
                      <a:r>
                        <a:rPr sz="1400" b="1" u="sng" spc="-2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1620–1627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8744">
                <a:tc>
                  <a:txBody>
                    <a:bodyPr/>
                    <a:lstStyle/>
                    <a:p>
                      <a:pPr marR="535940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b="1" u="sng" spc="-5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Chongzhen</a:t>
                      </a:r>
                      <a:r>
                        <a:rPr sz="1400" b="1" u="sng" spc="-100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FFC000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/>
                          <a:cs typeface="Calibri"/>
                        </a:rPr>
                        <a:t>Emperor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1627–1644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0" y="0"/>
            <a:ext cx="952500" cy="1200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0"/>
            <a:ext cx="952500" cy="1304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0"/>
            <a:ext cx="952500" cy="14188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0" y="0"/>
            <a:ext cx="952500" cy="1219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0" y="0"/>
            <a:ext cx="952500" cy="11902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952500" cy="13045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0"/>
            <a:ext cx="952500" cy="11719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0" y="0"/>
            <a:ext cx="952500" cy="13152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0" y="0"/>
            <a:ext cx="952500" cy="13533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0" y="0"/>
            <a:ext cx="952500" cy="11902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0"/>
            <a:ext cx="952500" cy="12100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0" y="0"/>
            <a:ext cx="952500" cy="15910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0"/>
            <a:ext cx="952500" cy="1277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0" y="0"/>
            <a:ext cx="952500" cy="10287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Imperatori </a:t>
            </a:r>
            <a:r>
              <a:rPr spc="-25" dirty="0"/>
              <a:t>della </a:t>
            </a:r>
            <a:r>
              <a:rPr spc="-30" dirty="0"/>
              <a:t>dinastia</a:t>
            </a:r>
            <a:r>
              <a:rPr spc="-265" dirty="0"/>
              <a:t> </a:t>
            </a:r>
            <a:r>
              <a:rPr spc="-25" dirty="0"/>
              <a:t>Qing</a:t>
            </a:r>
          </a:p>
        </p:txBody>
      </p:sp>
      <p:sp>
        <p:nvSpPr>
          <p:cNvPr id="3" name="object 3"/>
          <p:cNvSpPr/>
          <p:nvPr/>
        </p:nvSpPr>
        <p:spPr>
          <a:xfrm>
            <a:off x="414870" y="1176832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4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1225" y="1176832"/>
            <a:ext cx="1983105" cy="404495"/>
          </a:xfrm>
          <a:custGeom>
            <a:avLst/>
            <a:gdLst/>
            <a:ahLst/>
            <a:cxnLst/>
            <a:rect l="l" t="t" r="r" b="b"/>
            <a:pathLst>
              <a:path w="1983105" h="404494">
                <a:moveTo>
                  <a:pt x="0" y="404444"/>
                </a:moveTo>
                <a:lnTo>
                  <a:pt x="1982724" y="404444"/>
                </a:lnTo>
                <a:lnTo>
                  <a:pt x="198272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94000" y="1176832"/>
            <a:ext cx="1261745" cy="404495"/>
          </a:xfrm>
          <a:custGeom>
            <a:avLst/>
            <a:gdLst/>
            <a:ahLst/>
            <a:cxnLst/>
            <a:rect l="l" t="t" r="r" b="b"/>
            <a:pathLst>
              <a:path w="1261745" h="404494">
                <a:moveTo>
                  <a:pt x="0" y="404444"/>
                </a:moveTo>
                <a:lnTo>
                  <a:pt x="1261529" y="404444"/>
                </a:lnTo>
                <a:lnTo>
                  <a:pt x="1261529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55490" y="1176832"/>
            <a:ext cx="1193800" cy="404495"/>
          </a:xfrm>
          <a:custGeom>
            <a:avLst/>
            <a:gdLst/>
            <a:ahLst/>
            <a:cxnLst/>
            <a:rect l="l" t="t" r="r" b="b"/>
            <a:pathLst>
              <a:path w="1193800" h="404494">
                <a:moveTo>
                  <a:pt x="0" y="404444"/>
                </a:moveTo>
                <a:lnTo>
                  <a:pt x="1193800" y="404444"/>
                </a:lnTo>
                <a:lnTo>
                  <a:pt x="1193800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49290" y="1176832"/>
            <a:ext cx="1041400" cy="404495"/>
          </a:xfrm>
          <a:custGeom>
            <a:avLst/>
            <a:gdLst/>
            <a:ahLst/>
            <a:cxnLst/>
            <a:rect l="l" t="t" r="r" b="b"/>
            <a:pathLst>
              <a:path w="1041400" h="404494">
                <a:moveTo>
                  <a:pt x="0" y="404444"/>
                </a:moveTo>
                <a:lnTo>
                  <a:pt x="1041400" y="404444"/>
                </a:lnTo>
                <a:lnTo>
                  <a:pt x="1041400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90690" y="1176832"/>
            <a:ext cx="1464945" cy="404495"/>
          </a:xfrm>
          <a:custGeom>
            <a:avLst/>
            <a:gdLst/>
            <a:ahLst/>
            <a:cxnLst/>
            <a:rect l="l" t="t" r="r" b="b"/>
            <a:pathLst>
              <a:path w="1464945" h="404494">
                <a:moveTo>
                  <a:pt x="0" y="404444"/>
                </a:moveTo>
                <a:lnTo>
                  <a:pt x="1464690" y="404444"/>
                </a:lnTo>
                <a:lnTo>
                  <a:pt x="1464690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55508" y="1176832"/>
            <a:ext cx="4022090" cy="404495"/>
          </a:xfrm>
          <a:custGeom>
            <a:avLst/>
            <a:gdLst/>
            <a:ahLst/>
            <a:cxnLst/>
            <a:rect l="l" t="t" r="r" b="b"/>
            <a:pathLst>
              <a:path w="4022090" h="404494">
                <a:moveTo>
                  <a:pt x="0" y="404444"/>
                </a:moveTo>
                <a:lnTo>
                  <a:pt x="4021708" y="404444"/>
                </a:lnTo>
                <a:lnTo>
                  <a:pt x="4021708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4870" y="1581327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4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4870" y="1985822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4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4870" y="2390190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4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4870" y="2794685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4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4870" y="3199053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5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4870" y="3603548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5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4870" y="4008043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5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4870" y="4412411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5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4870" y="4816906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5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4870" y="5221325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5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4870" y="5625782"/>
            <a:ext cx="396875" cy="404495"/>
          </a:xfrm>
          <a:custGeom>
            <a:avLst/>
            <a:gdLst/>
            <a:ahLst/>
            <a:cxnLst/>
            <a:rect l="l" t="t" r="r" b="b"/>
            <a:pathLst>
              <a:path w="396875" h="404495">
                <a:moveTo>
                  <a:pt x="0" y="404444"/>
                </a:moveTo>
                <a:lnTo>
                  <a:pt x="396354" y="404444"/>
                </a:lnTo>
                <a:lnTo>
                  <a:pt x="396354" y="0"/>
                </a:lnTo>
                <a:lnTo>
                  <a:pt x="0" y="0"/>
                </a:lnTo>
                <a:lnTo>
                  <a:pt x="0" y="40444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4870" y="6030214"/>
            <a:ext cx="396875" cy="518159"/>
          </a:xfrm>
          <a:custGeom>
            <a:avLst/>
            <a:gdLst/>
            <a:ahLst/>
            <a:cxnLst/>
            <a:rect l="l" t="t" r="r" b="b"/>
            <a:pathLst>
              <a:path w="396875" h="518159">
                <a:moveTo>
                  <a:pt x="0" y="517994"/>
                </a:moveTo>
                <a:lnTo>
                  <a:pt x="396354" y="517994"/>
                </a:lnTo>
                <a:lnTo>
                  <a:pt x="396354" y="0"/>
                </a:lnTo>
                <a:lnTo>
                  <a:pt x="0" y="0"/>
                </a:lnTo>
                <a:lnTo>
                  <a:pt x="0" y="51799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408520" y="1170558"/>
          <a:ext cx="11381740" cy="5384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07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43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20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4367">
                <a:tc>
                  <a:txBody>
                    <a:bodyPr/>
                    <a:lstStyle/>
                    <a:p>
                      <a:pPr marL="204470">
                        <a:lnSpc>
                          <a:spcPts val="1315"/>
                        </a:lnSpc>
                        <a:spcBef>
                          <a:spcPts val="204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78435">
                        <a:lnSpc>
                          <a:spcPts val="1315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77279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Reign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Title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28067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Personal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R="33591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Reign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R="18351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480695" marR="46990" indent="-247015">
                        <a:lnSpc>
                          <a:spcPts val="1310"/>
                        </a:lnSpc>
                        <a:spcBef>
                          <a:spcPts val="254"/>
                        </a:spcBef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Relation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Previous  Emperor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Comments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495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---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ts val="1315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Kundulun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Khan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ts val="131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Tian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Ming (1616 -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1626)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Nurhachi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1583 -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1559 -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None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02870" marR="68580">
                        <a:lnSpc>
                          <a:spcPts val="1310"/>
                        </a:lnSpc>
                        <a:spcBef>
                          <a:spcPts val="25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Unified Manchu tribes and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founded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 Manchu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state.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Named</a:t>
                      </a:r>
                      <a:r>
                        <a:rPr sz="1100" spc="-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state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Jin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1616.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494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---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ts val="1315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Tian Cong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(1627 -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1636)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ts val="131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Chong De (1636 -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1643)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Abahai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1627 -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1643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1592 -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1643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8th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Renamed dynasty Qing in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1636.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368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Shun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Zhi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Fu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Lin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1644 -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1661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1638 -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1661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9th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Manchu conquest of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China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proper,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1644.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494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Kang</a:t>
                      </a:r>
                      <a:r>
                        <a:rPr sz="11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Xi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Xuan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Ye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1662 -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1722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1654 -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1722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3rd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Consolidated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Manchu control of</a:t>
                      </a:r>
                      <a:r>
                        <a:rPr sz="11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China.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368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Yong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Zheng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Yin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Zhen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1723 -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1735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1678 -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1735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4th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Concentrated power in Emperor's</a:t>
                      </a:r>
                      <a:r>
                        <a:rPr sz="11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hands.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494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Qian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Long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Hong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1736 -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1795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1711 -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1799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5th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Height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 Qing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power.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494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Jia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Qing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Yong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Yan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1796 -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1820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1760 -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1820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5th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Attempted to restore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flagging state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empire.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368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Dao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Guang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Min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Ning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1821 -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1850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1782 -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1850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Lost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Opium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War to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Britain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494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Xian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Feng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Yi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Zhu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1851 -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1861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1831 -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1861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Signed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"unequal treaties,"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fought against Taiping</a:t>
                      </a:r>
                      <a:r>
                        <a:rPr sz="11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rebels.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4418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Tong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Zhi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Zai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Chun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1862 -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1874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1856 -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1875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6690" marR="607060" indent="1270">
                        <a:lnSpc>
                          <a:spcPts val="1310"/>
                        </a:lnSpc>
                        <a:spcBef>
                          <a:spcPts val="26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Weak ruler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under his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mother, the Empress Dowager</a:t>
                      </a:r>
                      <a:r>
                        <a:rPr sz="1100" spc="-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Cixi.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Revitalized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government.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4456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Guang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Xu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Zai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Tian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1875 -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1908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1871 -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1908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cousin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ts val="1315"/>
                        </a:lnSpc>
                        <a:spcBef>
                          <a:spcPts val="2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Installed 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controlled by the Empress Dowager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Cixi. Attempts</a:t>
                      </a:r>
                      <a:r>
                        <a:rPr sz="1100" spc="-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86690">
                        <a:lnSpc>
                          <a:spcPts val="131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reform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stifled by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Cixi.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79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Xuan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Pu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2004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1909 -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1912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6700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1906 -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1967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nephew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86690" marR="155575" indent="1270">
                        <a:lnSpc>
                          <a:spcPct val="95900"/>
                        </a:lnSpc>
                        <a:spcBef>
                          <a:spcPts val="55"/>
                        </a:spcBef>
                        <a:tabLst>
                          <a:tab pos="335089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Abdicated.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Installed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Chief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Executive (1932 - 1934), then as  Emperor (1934 - 1945) of Manchukuo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by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 Japanese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under</a:t>
                      </a:r>
                      <a:r>
                        <a:rPr sz="11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reign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title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Kang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De.	</a:t>
                      </a:r>
                      <a:r>
                        <a:rPr sz="1800" baseline="-32407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1800" baseline="-32407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369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Lezione</a:t>
            </a:r>
            <a:r>
              <a:rPr spc="-85" dirty="0"/>
              <a:t> </a:t>
            </a:r>
            <a:r>
              <a:rPr spc="-5" dirty="0"/>
              <a:t>3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75770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70377" y="3660775"/>
            <a:ext cx="695388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0" dirty="0">
                <a:solidFill>
                  <a:srgbClr val="FFC000"/>
                </a:solidFill>
                <a:latin typeface="Calibri"/>
                <a:cs typeface="Calibri"/>
              </a:rPr>
              <a:t>Geografia </a:t>
            </a:r>
            <a:r>
              <a:rPr sz="4000" b="1" spc="-5" dirty="0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sz="4000" b="1" spc="-10" dirty="0">
                <a:solidFill>
                  <a:srgbClr val="FFC000"/>
                </a:solidFill>
                <a:latin typeface="Calibri"/>
                <a:cs typeface="Calibri"/>
              </a:rPr>
              <a:t>cronologia </a:t>
            </a:r>
            <a:r>
              <a:rPr sz="4000" b="1" spc="-5" dirty="0">
                <a:solidFill>
                  <a:srgbClr val="FFC000"/>
                </a:solidFill>
                <a:latin typeface="Calibri"/>
                <a:cs typeface="Calibri"/>
              </a:rPr>
              <a:t>della</a:t>
            </a:r>
            <a:r>
              <a:rPr sz="4000" b="1" spc="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C000"/>
                </a:solidFill>
                <a:latin typeface="Calibri"/>
                <a:cs typeface="Calibri"/>
              </a:rPr>
              <a:t>Cina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2081783"/>
            <a:ext cx="199644" cy="1417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47544" y="539494"/>
            <a:ext cx="6527292" cy="6193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50820" y="1354836"/>
            <a:ext cx="6402324" cy="5140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8217" y="128727"/>
            <a:ext cx="56534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5810" algn="l"/>
              </a:tabLst>
            </a:pPr>
            <a:r>
              <a:rPr sz="3600" b="1" spc="-5" dirty="0">
                <a:latin typeface="Verdana"/>
                <a:cs typeface="Verdana"/>
              </a:rPr>
              <a:t>La	province della</a:t>
            </a:r>
            <a:r>
              <a:rPr sz="3600" b="1" spc="-155" dirty="0">
                <a:latin typeface="Verdana"/>
                <a:cs typeface="Verdana"/>
              </a:rPr>
              <a:t> </a:t>
            </a:r>
            <a:r>
              <a:rPr sz="3600" b="1" dirty="0">
                <a:latin typeface="Verdana"/>
                <a:cs typeface="Verdana"/>
              </a:rPr>
              <a:t>Cina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04744" y="934210"/>
            <a:ext cx="6382511" cy="5818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2705" y="419811"/>
            <a:ext cx="54679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Verdana"/>
                <a:cs typeface="Verdana"/>
              </a:rPr>
              <a:t>Province della</a:t>
            </a:r>
            <a:r>
              <a:rPr sz="4000" b="1" spc="-55" dirty="0">
                <a:latin typeface="Verdana"/>
                <a:cs typeface="Verdana"/>
              </a:rPr>
              <a:t> </a:t>
            </a:r>
            <a:r>
              <a:rPr sz="4000" b="1" spc="-5" dirty="0">
                <a:latin typeface="Verdana"/>
                <a:cs typeface="Verdana"/>
              </a:rPr>
              <a:t>Cina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48127" y="1283208"/>
            <a:ext cx="6739128" cy="5443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6683" y="274777"/>
            <a:ext cx="49923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Dimensioni</a:t>
            </a:r>
            <a:r>
              <a:rPr spc="-160" dirty="0"/>
              <a:t> </a:t>
            </a:r>
            <a:r>
              <a:rPr spc="-60" dirty="0"/>
              <a:t>comparate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8200" y="1239519"/>
          <a:ext cx="10524490" cy="5379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5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0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384">
                <a:tc>
                  <a:txBody>
                    <a:bodyPr/>
                    <a:lstStyle/>
                    <a:p>
                      <a:pPr marR="26606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800" b="1" u="heavy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Russia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9540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17,098,242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447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R="26606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b="1" u="heavy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3"/>
                        </a:rPr>
                        <a:t>Canada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129603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9,984,670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BEB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R="266065" algn="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290830">
                        <a:lnSpc>
                          <a:spcPct val="100000"/>
                        </a:lnSpc>
                      </a:pPr>
                      <a:r>
                        <a:rPr sz="1800" b="1" u="heavy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4"/>
                        </a:rPr>
                        <a:t>United</a:t>
                      </a:r>
                      <a:r>
                        <a:rPr sz="1800" b="1" u="heavy" spc="-3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4"/>
                        </a:rPr>
                        <a:t> </a:t>
                      </a:r>
                      <a:r>
                        <a:rPr sz="1800" b="1" u="heavy" spc="-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4"/>
                        </a:rPr>
                        <a:t>States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R="1295400" algn="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826,675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R="27559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b="1" u="heavy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5"/>
                        </a:rPr>
                        <a:t>China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130556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596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960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BEB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862">
                <a:tc>
                  <a:txBody>
                    <a:bodyPr/>
                    <a:lstStyle/>
                    <a:p>
                      <a:pPr marR="278130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 b="1" u="heavy" spc="-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6"/>
                        </a:rPr>
                        <a:t>Brazil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773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8,514,877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498">
                <a:tc>
                  <a:txBody>
                    <a:bodyPr/>
                    <a:lstStyle/>
                    <a:p>
                      <a:pPr marR="27813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b="1" u="heavy" spc="-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7"/>
                        </a:rPr>
                        <a:t>Australia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215773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7,741,220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19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815">
                <a:tc>
                  <a:txBody>
                    <a:bodyPr/>
                    <a:lstStyle/>
                    <a:p>
                      <a:pPr marR="27432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8"/>
                        </a:rPr>
                        <a:t>India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R="130556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28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7,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263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6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R="275590" algn="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281940">
                        <a:lnSpc>
                          <a:spcPct val="100000"/>
                        </a:lnSpc>
                      </a:pPr>
                      <a:r>
                        <a:rPr sz="1800" b="1" u="heavy" spc="-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9"/>
                        </a:rPr>
                        <a:t>Argentina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R="1305560" algn="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780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400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19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R="27559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800" b="1" u="heavy" spc="-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Calibri"/>
                          <a:cs typeface="Calibri"/>
                          <a:hlinkClick r:id="rId10"/>
                        </a:rPr>
                        <a:t>Kazakhstan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R="13055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724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900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R="92075" algn="r">
                        <a:lnSpc>
                          <a:spcPts val="1315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7690" y="365887"/>
            <a:ext cx="344042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Huang </a:t>
            </a:r>
            <a:r>
              <a:rPr spc="-25" dirty="0"/>
              <a:t>Ho</a:t>
            </a:r>
            <a:r>
              <a:rPr spc="-245" dirty="0"/>
              <a:t> </a:t>
            </a:r>
            <a:r>
              <a:rPr spc="-30" dirty="0"/>
              <a:t>River</a:t>
            </a:r>
          </a:p>
        </p:txBody>
      </p:sp>
      <p:sp>
        <p:nvSpPr>
          <p:cNvPr id="3" name="object 3"/>
          <p:cNvSpPr/>
          <p:nvPr/>
        </p:nvSpPr>
        <p:spPr>
          <a:xfrm>
            <a:off x="3081527" y="1333500"/>
            <a:ext cx="5867400" cy="5193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32197" y="609676"/>
            <a:ext cx="293306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95" dirty="0"/>
              <a:t>Yangtze</a:t>
            </a:r>
            <a:r>
              <a:rPr spc="-180" dirty="0"/>
              <a:t> </a:t>
            </a:r>
            <a:r>
              <a:rPr spc="-30" dirty="0"/>
              <a:t>River</a:t>
            </a:r>
          </a:p>
        </p:txBody>
      </p:sp>
      <p:sp>
        <p:nvSpPr>
          <p:cNvPr id="3" name="object 3"/>
          <p:cNvSpPr/>
          <p:nvPr/>
        </p:nvSpPr>
        <p:spPr>
          <a:xfrm>
            <a:off x="2209800" y="1787651"/>
            <a:ext cx="7229856" cy="4930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726</Words>
  <Application>Microsoft Office PowerPoint</Application>
  <PresentationFormat>Widescreen</PresentationFormat>
  <Paragraphs>224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Verdana</vt:lpstr>
      <vt:lpstr>Office Theme</vt:lpstr>
      <vt:lpstr>STORIA GLOBALE</vt:lpstr>
      <vt:lpstr>Lezione 3</vt:lpstr>
      <vt:lpstr>PowerPoint Presentation</vt:lpstr>
      <vt:lpstr>PowerPoint Presentation</vt:lpstr>
      <vt:lpstr>La province della Cina</vt:lpstr>
      <vt:lpstr>Province della Cina</vt:lpstr>
      <vt:lpstr>Dimensioni comparate</vt:lpstr>
      <vt:lpstr>Huang Ho River</vt:lpstr>
      <vt:lpstr>Yangtze River</vt:lpstr>
      <vt:lpstr>Xun River</vt:lpstr>
      <vt:lpstr>Grand canal</vt:lpstr>
      <vt:lpstr>Storia della Cina: dinastie imperiali e repubblica</vt:lpstr>
      <vt:lpstr>Imperatori della dinastia Ming</vt:lpstr>
      <vt:lpstr>Imperatori della dinastia Qing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1</cp:revision>
  <dcterms:created xsi:type="dcterms:W3CDTF">2022-10-01T17:00:46Z</dcterms:created>
  <dcterms:modified xsi:type="dcterms:W3CDTF">2022-10-01T17:00:55Z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2022-10-01T00:00:00Z</vt:filetime>
  </property>
</Properties>
</file>