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 r:id="rId2"/>
    <p:sldId id="256" r:id="rId3"/>
    <p:sldId id="280" r:id="rId4"/>
    <p:sldId id="258" r:id="rId5"/>
    <p:sldId id="343" r:id="rId6"/>
    <p:sldId id="283" r:id="rId7"/>
    <p:sldId id="293" r:id="rId8"/>
    <p:sldId id="304" r:id="rId9"/>
    <p:sldId id="306" r:id="rId10"/>
    <p:sldId id="301" r:id="rId11"/>
    <p:sldId id="302" r:id="rId12"/>
    <p:sldId id="303" r:id="rId13"/>
    <p:sldId id="310" r:id="rId14"/>
    <p:sldId id="314" r:id="rId15"/>
    <p:sldId id="299" r:id="rId16"/>
    <p:sldId id="362" r:id="rId17"/>
    <p:sldId id="259" r:id="rId18"/>
    <p:sldId id="260" r:id="rId19"/>
    <p:sldId id="261" r:id="rId20"/>
    <p:sldId id="262" r:id="rId21"/>
    <p:sldId id="263" r:id="rId22"/>
    <p:sldId id="290" r:id="rId23"/>
    <p:sldId id="291" r:id="rId24"/>
    <p:sldId id="265" r:id="rId25"/>
    <p:sldId id="352" r:id="rId26"/>
    <p:sldId id="357" r:id="rId27"/>
    <p:sldId id="356" r:id="rId28"/>
    <p:sldId id="358" r:id="rId29"/>
    <p:sldId id="359" r:id="rId30"/>
    <p:sldId id="361" r:id="rId31"/>
  </p:sldIdLst>
  <p:sldSz cx="9144000" cy="6858000" type="screen4x3"/>
  <p:notesSz cx="7099300" cy="10234613"/>
  <p:defaultTextStyle>
    <a:defPPr>
      <a:defRPr lang="it-IT"/>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2" autoAdjust="0"/>
    <p:restoredTop sz="86333" autoAdjust="0"/>
  </p:normalViewPr>
  <p:slideViewPr>
    <p:cSldViewPr>
      <p:cViewPr varScale="1">
        <p:scale>
          <a:sx n="73" d="100"/>
          <a:sy n="73" d="100"/>
        </p:scale>
        <p:origin x="1380" y="72"/>
      </p:cViewPr>
      <p:guideLst>
        <p:guide orient="horz" pos="2160"/>
        <p:guide pos="2880"/>
      </p:guideLst>
    </p:cSldViewPr>
  </p:slideViewPr>
  <p:outlineViewPr>
    <p:cViewPr>
      <p:scale>
        <a:sx n="33" d="100"/>
        <a:sy n="33" d="100"/>
      </p:scale>
      <p:origin x="48" y="28494"/>
    </p:cViewPr>
  </p:outlineViewPr>
  <p:notesTextViewPr>
    <p:cViewPr>
      <p:scale>
        <a:sx n="100" d="100"/>
        <a:sy n="100" d="100"/>
      </p:scale>
      <p:origin x="0" y="0"/>
    </p:cViewPr>
  </p:notesTextViewPr>
  <p:sorterViewPr>
    <p:cViewPr>
      <p:scale>
        <a:sx n="70" d="100"/>
        <a:sy n="70" d="100"/>
      </p:scale>
      <p:origin x="0" y="36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52112768"/>
        <c:axId val="52135040"/>
        <c:axId val="0"/>
      </c:bar3DChart>
      <c:catAx>
        <c:axId val="52112768"/>
        <c:scaling>
          <c:orientation val="minMax"/>
        </c:scaling>
        <c:delete val="0"/>
        <c:axPos val="b"/>
        <c:majorTickMark val="out"/>
        <c:minorTickMark val="none"/>
        <c:tickLblPos val="low"/>
        <c:spPr>
          <a:ln w="3161">
            <a:solidFill>
              <a:schemeClr val="tx1"/>
            </a:solidFill>
            <a:prstDash val="solid"/>
          </a:ln>
        </c:spPr>
        <c:txPr>
          <a:bodyPr rot="0" vert="horz"/>
          <a:lstStyle/>
          <a:p>
            <a:pPr>
              <a:defRPr sz="1792" b="1" i="0" u="none" strike="noStrike" baseline="0">
                <a:solidFill>
                  <a:schemeClr val="tx1"/>
                </a:solidFill>
                <a:latin typeface="Times New Roman"/>
                <a:ea typeface="Times New Roman"/>
                <a:cs typeface="Times New Roman"/>
              </a:defRPr>
            </a:pPr>
            <a:endParaRPr lang="it-IT"/>
          </a:p>
        </c:txPr>
        <c:crossAx val="52135040"/>
        <c:crosses val="autoZero"/>
        <c:auto val="1"/>
        <c:lblAlgn val="ctr"/>
        <c:lblOffset val="100"/>
        <c:tickMarkSkip val="1"/>
        <c:noMultiLvlLbl val="0"/>
      </c:catAx>
      <c:valAx>
        <c:axId val="52135040"/>
        <c:scaling>
          <c:orientation val="minMax"/>
        </c:scaling>
        <c:delete val="0"/>
        <c:axPos val="l"/>
        <c:majorGridlines>
          <c:spPr>
            <a:ln w="3161">
              <a:solidFill>
                <a:schemeClr val="tx1"/>
              </a:solidFill>
              <a:prstDash val="solid"/>
            </a:ln>
          </c:spPr>
        </c:majorGridlines>
        <c:majorTickMark val="out"/>
        <c:minorTickMark val="none"/>
        <c:tickLblPos val="nextTo"/>
        <c:spPr>
          <a:ln w="3161">
            <a:solidFill>
              <a:schemeClr val="tx1"/>
            </a:solidFill>
            <a:prstDash val="solid"/>
          </a:ln>
        </c:spPr>
        <c:txPr>
          <a:bodyPr rot="0" vert="horz"/>
          <a:lstStyle/>
          <a:p>
            <a:pPr>
              <a:defRPr sz="1792" b="1" i="0" u="none" strike="noStrike" baseline="0">
                <a:solidFill>
                  <a:schemeClr val="tx1"/>
                </a:solidFill>
                <a:latin typeface="Times New Roman"/>
                <a:ea typeface="Times New Roman"/>
                <a:cs typeface="Times New Roman"/>
              </a:defRPr>
            </a:pPr>
            <a:endParaRPr lang="it-IT"/>
          </a:p>
        </c:txPr>
        <c:crossAx val="52112768"/>
        <c:crosses val="autoZero"/>
        <c:crossBetween val="between"/>
      </c:valAx>
      <c:spPr>
        <a:noFill/>
        <a:ln w="25286">
          <a:noFill/>
        </a:ln>
      </c:spPr>
    </c:plotArea>
    <c:legend>
      <c:legendPos val="r"/>
      <c:layout>
        <c:manualLayout>
          <c:xMode val="edge"/>
          <c:yMode val="edge"/>
          <c:x val="0.89454094292803965"/>
          <c:y val="0.40284360189573482"/>
          <c:w val="0.10049627791563369"/>
          <c:h val="0.19668246445497703"/>
        </c:manualLayout>
      </c:layout>
      <c:overlay val="0"/>
      <c:spPr>
        <a:noFill/>
        <a:ln w="3161">
          <a:solidFill>
            <a:schemeClr val="tx1"/>
          </a:solidFill>
          <a:prstDash val="solid"/>
        </a:ln>
      </c:spPr>
      <c:txPr>
        <a:bodyPr/>
        <a:lstStyle/>
        <a:p>
          <a:pPr>
            <a:defRPr sz="1648" b="1" i="0" u="none" strike="noStrike" baseline="0">
              <a:solidFill>
                <a:schemeClr val="tx1"/>
              </a:solidFill>
              <a:latin typeface="Times New Roman"/>
              <a:ea typeface="Times New Roman"/>
              <a:cs typeface="Times New Roman"/>
            </a:defRPr>
          </a:pPr>
          <a:endParaRPr lang="it-IT"/>
        </a:p>
      </c:txPr>
    </c:legend>
    <c:plotVisOnly val="1"/>
    <c:dispBlanksAs val="gap"/>
    <c:showDLblsOverMax val="0"/>
  </c:chart>
  <c:spPr>
    <a:noFill/>
    <a:ln>
      <a:noFill/>
    </a:ln>
  </c:spPr>
  <c:txPr>
    <a:bodyPr/>
    <a:lstStyle/>
    <a:p>
      <a:pPr>
        <a:defRPr sz="1792" b="1" i="0" u="none" strike="noStrike" baseline="0">
          <a:solidFill>
            <a:schemeClr val="tx1"/>
          </a:solidFill>
          <a:latin typeface="Times New Roman"/>
          <a:ea typeface="Times New Roman"/>
          <a:cs typeface="Times New Roman"/>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it-IT"/>
          </a:p>
        </p:txBody>
      </p:sp>
      <p:sp>
        <p:nvSpPr>
          <p:cNvPr id="30723"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it-IT"/>
          </a:p>
        </p:txBody>
      </p:sp>
      <p:sp>
        <p:nvSpPr>
          <p:cNvPr id="3789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30726"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it-IT"/>
          </a:p>
        </p:txBody>
      </p:sp>
      <p:sp>
        <p:nvSpPr>
          <p:cNvPr id="30727"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35589597-CBC7-4BDC-9FE7-F4CD27D587ED}" type="slidenum">
              <a:rPr lang="it-IT"/>
              <a:pPr>
                <a:defRPr/>
              </a:pPr>
              <a:t>‹#›</a:t>
            </a:fld>
            <a:endParaRPr lang="it-IT"/>
          </a:p>
        </p:txBody>
      </p:sp>
    </p:spTree>
    <p:extLst>
      <p:ext uri="{BB962C8B-B14F-4D97-AF65-F5344CB8AC3E}">
        <p14:creationId xmlns:p14="http://schemas.microsoft.com/office/powerpoint/2010/main" val="1630728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E19DA6A-6498-46FE-8912-5BCAB518F9D6}"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BE22524-92A8-475F-9765-D8E6D27D3C7D}"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17BD573-D7F9-45A0-87B4-54A8AB80FEFE}" type="slidenum">
              <a:rPr lang="it-IT"/>
              <a:pPr>
                <a:defRPr/>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4AE93CD-BB87-45E1-9F62-931139DB886F}" type="slidenum">
              <a:rPr lang="it-IT"/>
              <a:pPr>
                <a:defRPr/>
              </a:pPr>
              <a:t>‹#›</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A3F0A16-4978-4D8F-B950-75D7CC04A57F}" type="slidenum">
              <a:rPr lang="it-IT"/>
              <a:pPr>
                <a:defRPr/>
              </a:pPr>
              <a:t>‹#›</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B9E44D8-B67F-4B5E-89CE-F9C59C8D5B25}"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E51EAEB-A06E-469E-BC45-1C67867F07E0}"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AAFD2ED-8DFA-4DC6-AFA6-651CD566EF79}"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CBE76B8-E3B7-4033-A82D-13E7A06371E7}"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13AF466-B07A-497F-8B88-3A962EFE0771}"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A4204790-B74E-4AED-8781-B3DFB3A1DF12}"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B874AC67-84BB-4218-AD47-9ADFB52FCD82}"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6290A38-0D67-4499-B692-2F6CD5B6B22B}"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AAD0ABB-8820-4DAE-A026-38EE6EF74D20}"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BF7E38E-B7A4-4E51-8221-E5A1E493E763}"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mailto:%20barbara.chaparro@wichita.edu" TargetMode="External"/><Relationship Id="rId2" Type="http://schemas.openxmlformats.org/officeDocument/2006/relationships/hyperlink" Target="mailto:%20christinemichelle.phillips@gmail.com" TargetMode="External"/><Relationship Id="rId1" Type="http://schemas.openxmlformats.org/officeDocument/2006/relationships/slideLayout" Target="../slideLayouts/slideLayout2.xml"/><Relationship Id="rId6" Type="http://schemas.openxmlformats.org/officeDocument/2006/relationships/hyperlink" Target="http://www.surl.org/usabilitynews/112/aesthetic.asp"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imgres?imgurl=http://www.starmakerweb.it/images/tecniche-memoria.jpg&amp;imgrefurl=http://www.starmakerweb.it/storia.htm&amp;h=213&amp;w=238&amp;sz=17&amp;hl=it&amp;start=60&amp;um=1&amp;tbnid=pe5NkCWKE0vdvM:&amp;tbnh=98&amp;tbnw=109&amp;prev=/images?q=mnemotecniche&amp;start=54&amp;ndsp=18&amp;svnum=10&amp;um=1&amp;hl=it&amp;rls=com.microsoft:*:IE-SearchBox&amp;rlz=1I7SUNA&amp;sa=N"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imgres?imgurl=http://www.associazionelecicogne.it/farfalla_2.gif&amp;imgrefurl=http://www.associazionelecicogne.it/sentiero%20farfalle.htm&amp;h=450&amp;w=600&amp;sz=63&amp;hl=it&amp;start=50&amp;um=1&amp;tbnid=0VdpdSzxv_goKM:&amp;tbnh=101&amp;tbnw=135&amp;prev=/images?q=farfalla&amp;start=36&amp;ndsp=18&amp;svnum=10&amp;um=1&amp;hl=it&amp;rls=com.microsoft:*:IE-SearchBox&amp;rlz=1I7SUNA&amp;sa=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E60F2B90-46ED-4FF2-8313-D8A87B69B705}" type="slidenum">
              <a:rPr lang="it-IT" smtClean="0">
                <a:latin typeface="+mn-lt"/>
              </a:rPr>
              <a:pPr/>
              <a:t>1</a:t>
            </a:fld>
            <a:endParaRPr lang="it-IT" dirty="0" smtClean="0">
              <a:latin typeface="+mn-lt"/>
            </a:endParaRPr>
          </a:p>
        </p:txBody>
      </p:sp>
      <p:sp>
        <p:nvSpPr>
          <p:cNvPr id="4099" name="Rectangle 2"/>
          <p:cNvSpPr>
            <a:spLocks noGrp="1" noChangeArrowheads="1"/>
          </p:cNvSpPr>
          <p:nvPr>
            <p:ph type="ctrTitle"/>
          </p:nvPr>
        </p:nvSpPr>
        <p:spPr>
          <a:xfrm>
            <a:off x="323850" y="620713"/>
            <a:ext cx="7772400" cy="1470025"/>
          </a:xfrm>
        </p:spPr>
        <p:txBody>
          <a:bodyPr/>
          <a:lstStyle/>
          <a:p>
            <a:pPr eaLnBrk="1" hangingPunct="1"/>
            <a:r>
              <a:rPr lang="it-IT" dirty="0" smtClean="0">
                <a:latin typeface="+mn-lt"/>
              </a:rPr>
              <a:t>Il rapporto tra testo e figura</a:t>
            </a:r>
          </a:p>
        </p:txBody>
      </p:sp>
      <p:sp>
        <p:nvSpPr>
          <p:cNvPr id="4100" name="Rectangle 3"/>
          <p:cNvSpPr>
            <a:spLocks noGrp="1" noChangeArrowheads="1"/>
          </p:cNvSpPr>
          <p:nvPr>
            <p:ph type="subTitle" idx="1"/>
          </p:nvPr>
        </p:nvSpPr>
        <p:spPr/>
        <p:style>
          <a:lnRef idx="1">
            <a:schemeClr val="accent3"/>
          </a:lnRef>
          <a:fillRef idx="2">
            <a:schemeClr val="accent3"/>
          </a:fillRef>
          <a:effectRef idx="1">
            <a:schemeClr val="accent3"/>
          </a:effectRef>
          <a:fontRef idx="minor">
            <a:schemeClr val="dk1"/>
          </a:fontRef>
        </p:style>
        <p:txBody>
          <a:bodyPr/>
          <a:lstStyle/>
          <a:p>
            <a:pPr algn="l" eaLnBrk="1" hangingPunct="1"/>
            <a:r>
              <a:rPr lang="it-IT" dirty="0" smtClean="0"/>
              <a:t>Quali figure aiutano comprensione e apprendimento del testo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sz="half" idx="1"/>
          </p:nvPr>
        </p:nvSpPr>
        <p:spPr>
          <a:xfrm>
            <a:off x="642910" y="642918"/>
            <a:ext cx="3852890" cy="5453082"/>
          </a:xfrm>
        </p:spPr>
        <p:txBody>
          <a:bodyPr/>
          <a:lstStyle/>
          <a:p>
            <a:pPr>
              <a:buNone/>
            </a:pPr>
            <a:r>
              <a:rPr lang="it-IT" dirty="0" smtClean="0"/>
              <a:t>Viene chiesto:</a:t>
            </a:r>
          </a:p>
          <a:p>
            <a:pPr>
              <a:buNone/>
            </a:pPr>
            <a:endParaRPr lang="it-IT" dirty="0" smtClean="0"/>
          </a:p>
          <a:p>
            <a:pPr>
              <a:buNone/>
            </a:pPr>
            <a:endParaRPr lang="it-IT" dirty="0" smtClean="0"/>
          </a:p>
          <a:p>
            <a:pPr lvl="0"/>
            <a:r>
              <a:rPr lang="it-IT" dirty="0" smtClean="0"/>
              <a:t>quale è il più attraente (quello che li ha catturati di più)</a:t>
            </a:r>
          </a:p>
          <a:p>
            <a:pPr lvl="0"/>
            <a:r>
              <a:rPr lang="it-IT" dirty="0" smtClean="0"/>
              <a:t>il meno attraente</a:t>
            </a:r>
          </a:p>
          <a:p>
            <a:pPr lvl="0"/>
            <a:r>
              <a:rPr lang="it-IT" dirty="0" smtClean="0"/>
              <a:t>(e </a:t>
            </a:r>
            <a:r>
              <a:rPr lang="it-IT" dirty="0" err="1" smtClean="0"/>
              <a:t>perche’</a:t>
            </a:r>
            <a:r>
              <a:rPr lang="it-IT" dirty="0" smtClean="0"/>
              <a:t>).</a:t>
            </a:r>
          </a:p>
          <a:p>
            <a:pPr>
              <a:buNone/>
            </a:pPr>
            <a:endParaRPr lang="it-IT" dirty="0" smtClean="0"/>
          </a:p>
        </p:txBody>
      </p:sp>
      <p:sp>
        <p:nvSpPr>
          <p:cNvPr id="7" name="Segnaposto contenuto 6"/>
          <p:cNvSpPr>
            <a:spLocks noGrp="1"/>
          </p:cNvSpPr>
          <p:nvPr>
            <p:ph sz="half" idx="2"/>
          </p:nvPr>
        </p:nvSpPr>
        <p:spPr>
          <a:xfrm>
            <a:off x="4572000" y="500042"/>
            <a:ext cx="3810000" cy="4114800"/>
          </a:xfrm>
        </p:spPr>
        <p:txBody>
          <a:bodyPr/>
          <a:lstStyle/>
          <a:p>
            <a:pPr>
              <a:buNone/>
            </a:pPr>
            <a:r>
              <a:rPr lang="it-IT" dirty="0" smtClean="0"/>
              <a:t>Caratteristiche identificate:</a:t>
            </a:r>
          </a:p>
          <a:p>
            <a:pPr>
              <a:buNone/>
            </a:pPr>
            <a:endParaRPr lang="it-IT" dirty="0" smtClean="0"/>
          </a:p>
          <a:p>
            <a:r>
              <a:rPr lang="it-IT" dirty="0" smtClean="0"/>
              <a:t>grandezza dell’</a:t>
            </a:r>
            <a:r>
              <a:rPr lang="it-IT" dirty="0" err="1" smtClean="0"/>
              <a:t>ads</a:t>
            </a:r>
            <a:endParaRPr lang="it-IT" dirty="0" smtClean="0"/>
          </a:p>
          <a:p>
            <a:r>
              <a:rPr lang="it-IT" dirty="0" smtClean="0"/>
              <a:t>Presenza di: cornice, figura, logo, titolo, colori, lista dei nomi dei dentisti,lista dei servizi svolti</a:t>
            </a:r>
          </a:p>
          <a:p>
            <a:r>
              <a:rPr lang="it-IT" dirty="0" smtClean="0"/>
              <a:t>densità (numero delle lettere rispetto alle dimensioni)</a:t>
            </a:r>
          </a:p>
          <a:p>
            <a:endParaRPr lang="it-IT" dirty="0" smtClean="0"/>
          </a:p>
          <a:p>
            <a:endParaRPr lang="it-IT" dirty="0"/>
          </a:p>
        </p:txBody>
      </p:sp>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l"/>
            <a:r>
              <a:rPr lang="it-IT" sz="3200" dirty="0" smtClean="0"/>
              <a:t>I 5 </a:t>
            </a:r>
            <a:r>
              <a:rPr lang="it-IT" sz="3200" dirty="0" err="1" smtClean="0"/>
              <a:t>piu’</a:t>
            </a:r>
            <a:r>
              <a:rPr lang="it-IT" sz="3200" dirty="0" smtClean="0"/>
              <a:t> attraenti secondo gli intervistati hanno queste caratteristiche:</a:t>
            </a:r>
            <a:br>
              <a:rPr lang="it-IT" sz="3200" dirty="0" smtClean="0"/>
            </a:br>
            <a:endParaRPr lang="it-IT" dirty="0"/>
          </a:p>
        </p:txBody>
      </p:sp>
      <p:sp>
        <p:nvSpPr>
          <p:cNvPr id="4" name="Segnaposto contenuto 3"/>
          <p:cNvSpPr>
            <a:spLocks noGrp="1"/>
          </p:cNvSpPr>
          <p:nvPr>
            <p:ph idx="1"/>
          </p:nvPr>
        </p:nvSpPr>
        <p:spPr/>
        <p:txBody>
          <a:bodyPr/>
          <a:lstStyle/>
          <a:p>
            <a:r>
              <a:rPr lang="it-IT" dirty="0" smtClean="0"/>
              <a:t>sono grandi</a:t>
            </a:r>
          </a:p>
          <a:p>
            <a:r>
              <a:rPr lang="it-IT" dirty="0" smtClean="0"/>
              <a:t>il testo e’ poco denso</a:t>
            </a:r>
          </a:p>
          <a:p>
            <a:r>
              <a:rPr lang="it-IT" dirty="0" smtClean="0"/>
              <a:t>sono chiari</a:t>
            </a:r>
          </a:p>
          <a:p>
            <a:r>
              <a:rPr lang="it-IT" dirty="0" smtClean="0"/>
              <a:t>presenza di titolo, lista dei servizi</a:t>
            </a:r>
          </a:p>
          <a:p>
            <a:r>
              <a:rPr lang="it-IT" dirty="0" smtClean="0"/>
              <a:t>figure</a:t>
            </a:r>
          </a:p>
          <a:p>
            <a:r>
              <a:rPr lang="it-IT" dirty="0" smtClean="0"/>
              <a:t>logo</a:t>
            </a:r>
            <a:endParaRPr lang="it-IT" dirty="0"/>
          </a:p>
        </p:txBody>
      </p:sp>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5 meno attraenti sono.</a:t>
            </a:r>
            <a:br>
              <a:rPr lang="it-IT" dirty="0" smtClean="0"/>
            </a:br>
            <a:endParaRPr lang="it-IT" dirty="0"/>
          </a:p>
        </p:txBody>
      </p:sp>
      <p:sp>
        <p:nvSpPr>
          <p:cNvPr id="3" name="Segnaposto contenuto 2"/>
          <p:cNvSpPr>
            <a:spLocks noGrp="1"/>
          </p:cNvSpPr>
          <p:nvPr>
            <p:ph idx="1"/>
          </p:nvPr>
        </p:nvSpPr>
        <p:spPr/>
        <p:txBody>
          <a:bodyPr/>
          <a:lstStyle/>
          <a:p>
            <a:r>
              <a:rPr lang="it-IT" dirty="0" smtClean="0"/>
              <a:t>piccoli</a:t>
            </a:r>
          </a:p>
          <a:p>
            <a:r>
              <a:rPr lang="it-IT" dirty="0" smtClean="0"/>
              <a:t>noiosi</a:t>
            </a:r>
          </a:p>
          <a:p>
            <a:r>
              <a:rPr lang="it-IT" dirty="0" smtClean="0"/>
              <a:t>poco chiari</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smtClean="0"/>
              <a:t>Schwartz</a:t>
            </a:r>
            <a:r>
              <a:rPr lang="it-IT" dirty="0" smtClean="0"/>
              <a:t> e Collins, 2008</a:t>
            </a: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13</a:t>
            </a:fld>
            <a:endParaRPr lang="it-IT"/>
          </a:p>
        </p:txBody>
      </p:sp>
      <p:pic>
        <p:nvPicPr>
          <p:cNvPr id="66562" name="Immagine 1"/>
          <p:cNvPicPr>
            <a:picLocks noChangeAspect="1" noChangeArrowheads="1"/>
          </p:cNvPicPr>
          <p:nvPr/>
        </p:nvPicPr>
        <p:blipFill>
          <a:blip r:embed="rId2" cstate="print"/>
          <a:srcRect/>
          <a:stretch>
            <a:fillRect/>
          </a:stretch>
        </p:blipFill>
        <p:spPr bwMode="auto">
          <a:xfrm>
            <a:off x="395536" y="1700808"/>
            <a:ext cx="1974850" cy="2984500"/>
          </a:xfrm>
          <a:prstGeom prst="rect">
            <a:avLst/>
          </a:prstGeom>
          <a:noFill/>
          <a:ln w="9525">
            <a:noFill/>
            <a:miter lim="800000"/>
            <a:headEnd/>
            <a:tailEnd/>
          </a:ln>
        </p:spPr>
      </p:pic>
      <p:pic>
        <p:nvPicPr>
          <p:cNvPr id="66563" name="Picture 3" descr="accademico"/>
          <p:cNvPicPr>
            <a:picLocks noChangeAspect="1" noChangeArrowheads="1"/>
          </p:cNvPicPr>
          <p:nvPr/>
        </p:nvPicPr>
        <p:blipFill>
          <a:blip r:embed="rId3" cstate="print"/>
          <a:srcRect/>
          <a:stretch>
            <a:fillRect/>
          </a:stretch>
        </p:blipFill>
        <p:spPr bwMode="auto">
          <a:xfrm>
            <a:off x="1763688" y="3861048"/>
            <a:ext cx="3484563" cy="2398713"/>
          </a:xfrm>
          <a:prstGeom prst="rect">
            <a:avLst/>
          </a:prstGeom>
          <a:noFill/>
          <a:ln w="9525">
            <a:noFill/>
            <a:miter lim="800000"/>
            <a:headEnd/>
            <a:tailEnd/>
          </a:ln>
        </p:spPr>
      </p:pic>
      <p:pic>
        <p:nvPicPr>
          <p:cNvPr id="66564" name="Immagine 7"/>
          <p:cNvPicPr>
            <a:picLocks noChangeAspect="1" noChangeArrowheads="1"/>
          </p:cNvPicPr>
          <p:nvPr/>
        </p:nvPicPr>
        <p:blipFill>
          <a:blip r:embed="rId4" cstate="print"/>
          <a:srcRect/>
          <a:stretch>
            <a:fillRect/>
          </a:stretch>
        </p:blipFill>
        <p:spPr bwMode="auto">
          <a:xfrm>
            <a:off x="3347864" y="2276872"/>
            <a:ext cx="3122613" cy="2587625"/>
          </a:xfrm>
          <a:prstGeom prst="rect">
            <a:avLst/>
          </a:prstGeom>
          <a:noFill/>
          <a:ln w="9525">
            <a:noFill/>
            <a:miter lim="800000"/>
            <a:headEnd/>
            <a:tailEnd/>
          </a:ln>
        </p:spPr>
      </p:pic>
      <p:sp>
        <p:nvSpPr>
          <p:cNvPr id="8" name="CasellaDiTesto 7"/>
          <p:cNvSpPr txBox="1"/>
          <p:nvPr/>
        </p:nvSpPr>
        <p:spPr>
          <a:xfrm>
            <a:off x="6516216" y="1700808"/>
            <a:ext cx="2627784" cy="3539430"/>
          </a:xfrm>
          <a:prstGeom prst="rect">
            <a:avLst/>
          </a:prstGeom>
          <a:noFill/>
        </p:spPr>
        <p:txBody>
          <a:bodyPr wrap="square" rtlCol="0">
            <a:spAutoFit/>
          </a:bodyPr>
          <a:lstStyle/>
          <a:p>
            <a:r>
              <a:rPr lang="it-IT" dirty="0" smtClean="0"/>
              <a:t>Figura provocatoria, romantica accademica</a:t>
            </a:r>
            <a:r>
              <a:rPr lang="it-IT" smtClean="0"/>
              <a:t>: </a:t>
            </a:r>
          </a:p>
          <a:p>
            <a:r>
              <a:rPr lang="it-IT" smtClean="0"/>
              <a:t>effetti </a:t>
            </a:r>
            <a:r>
              <a:rPr lang="it-IT" dirty="0" smtClean="0"/>
              <a:t>sul ricordo di info collegate</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400" b="1" dirty="0" smtClean="0"/>
              <a:t>Visual Appeal vs. Usability: Which One Influences User </a:t>
            </a:r>
            <a:r>
              <a:rPr lang="en-US" sz="1400" b="1" dirty="0" smtClean="0"/>
              <a:t>Perceptions of a Website More? </a:t>
            </a:r>
            <a:br>
              <a:rPr lang="en-US" sz="1400" b="1" dirty="0" smtClean="0"/>
            </a:br>
            <a:r>
              <a:rPr lang="en-US" sz="1400" b="1" dirty="0" smtClean="0">
                <a:hlinkClick r:id="rId2"/>
              </a:rPr>
              <a:t>Christine Phillips</a:t>
            </a:r>
            <a:r>
              <a:rPr lang="en-US" sz="1400" b="1" dirty="0" smtClean="0"/>
              <a:t>* &amp; </a:t>
            </a:r>
            <a:r>
              <a:rPr lang="en-US" sz="1400" b="1" dirty="0" smtClean="0">
                <a:hlinkClick r:id="rId3"/>
              </a:rPr>
              <a:t>Barbara S. </a:t>
            </a:r>
            <a:r>
              <a:rPr lang="en-US" sz="1400" b="1" dirty="0" err="1" smtClean="0">
                <a:hlinkClick r:id="rId3"/>
              </a:rPr>
              <a:t>Chaparro</a:t>
            </a:r>
            <a:r>
              <a:rPr lang="en-US" b="1" dirty="0" smtClean="0"/>
              <a:t/>
            </a:r>
            <a:br>
              <a:rPr lang="en-US" b="1" dirty="0" smtClean="0"/>
            </a:b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14</a:t>
            </a:fld>
            <a:endParaRPr lang="it-IT"/>
          </a:p>
        </p:txBody>
      </p:sp>
      <p:pic>
        <p:nvPicPr>
          <p:cNvPr id="69634" name="Picture 2"/>
          <p:cNvPicPr>
            <a:picLocks noGrp="1" noChangeAspect="1" noChangeArrowheads="1"/>
          </p:cNvPicPr>
          <p:nvPr>
            <p:ph idx="1"/>
          </p:nvPr>
        </p:nvPicPr>
        <p:blipFill>
          <a:blip r:embed="rId4" cstate="print"/>
          <a:srcRect/>
          <a:stretch>
            <a:fillRect/>
          </a:stretch>
        </p:blipFill>
        <p:spPr bwMode="auto">
          <a:xfrm>
            <a:off x="0" y="2132856"/>
            <a:ext cx="4467225" cy="3495675"/>
          </a:xfrm>
          <a:prstGeom prst="rect">
            <a:avLst/>
          </a:prstGeom>
          <a:noFill/>
          <a:ln w="9525">
            <a:noFill/>
            <a:miter lim="800000"/>
            <a:headEnd/>
            <a:tailEnd/>
          </a:ln>
        </p:spPr>
      </p:pic>
      <p:pic>
        <p:nvPicPr>
          <p:cNvPr id="69635" name="Picture 3"/>
          <p:cNvPicPr>
            <a:picLocks noChangeAspect="1" noChangeArrowheads="1"/>
          </p:cNvPicPr>
          <p:nvPr/>
        </p:nvPicPr>
        <p:blipFill>
          <a:blip r:embed="rId5" cstate="print"/>
          <a:srcRect/>
          <a:stretch>
            <a:fillRect/>
          </a:stretch>
        </p:blipFill>
        <p:spPr bwMode="auto">
          <a:xfrm>
            <a:off x="4427984" y="2420888"/>
            <a:ext cx="4972050" cy="2990850"/>
          </a:xfrm>
          <a:prstGeom prst="rect">
            <a:avLst/>
          </a:prstGeom>
          <a:noFill/>
          <a:ln w="9525">
            <a:noFill/>
            <a:miter lim="800000"/>
            <a:headEnd/>
            <a:tailEnd/>
          </a:ln>
        </p:spPr>
      </p:pic>
      <p:sp>
        <p:nvSpPr>
          <p:cNvPr id="7" name="Rettangolo 6"/>
          <p:cNvSpPr/>
          <p:nvPr/>
        </p:nvSpPr>
        <p:spPr>
          <a:xfrm>
            <a:off x="323528" y="5780782"/>
            <a:ext cx="8208912" cy="830997"/>
          </a:xfrm>
          <a:prstGeom prst="rect">
            <a:avLst/>
          </a:prstGeom>
        </p:spPr>
        <p:txBody>
          <a:bodyPr wrap="square">
            <a:spAutoFit/>
          </a:bodyPr>
          <a:lstStyle/>
          <a:p>
            <a:r>
              <a:rPr lang="it-IT" sz="2400" dirty="0" smtClean="0">
                <a:hlinkClick r:id="rId6"/>
              </a:rPr>
              <a:t>http://www.surl.org/</a:t>
            </a:r>
            <a:r>
              <a:rPr lang="it-IT" sz="2400" dirty="0" err="1" smtClean="0">
                <a:hlinkClick r:id="rId6"/>
              </a:rPr>
              <a:t>usabilitynews</a:t>
            </a:r>
            <a:r>
              <a:rPr lang="it-IT" sz="2400" dirty="0" smtClean="0">
                <a:hlinkClick r:id="rId6"/>
              </a:rPr>
              <a:t>/112/</a:t>
            </a:r>
            <a:r>
              <a:rPr lang="it-IT" sz="2400" dirty="0" err="1" smtClean="0">
                <a:hlinkClick r:id="rId6"/>
              </a:rPr>
              <a:t>aesthetic.asp</a:t>
            </a:r>
            <a:endParaRPr lang="it-IT" sz="2400" dirty="0" smtClean="0"/>
          </a:p>
          <a:p>
            <a:endParaRPr lang="it-IT"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15</a:t>
            </a:fld>
            <a:endParaRPr lang="it-IT"/>
          </a:p>
        </p:txBody>
      </p:sp>
      <p:pic>
        <p:nvPicPr>
          <p:cNvPr id="5" name="Segnaposto contenuto 5"/>
          <p:cNvPicPr>
            <a:picLocks noGrp="1"/>
          </p:cNvPicPr>
          <p:nvPr>
            <p:ph idx="4294967295"/>
          </p:nvPr>
        </p:nvPicPr>
        <p:blipFill>
          <a:blip r:embed="rId2" cstate="print"/>
          <a:srcRect/>
          <a:stretch>
            <a:fillRect/>
          </a:stretch>
        </p:blipFill>
        <p:spPr bwMode="auto">
          <a:xfrm>
            <a:off x="0" y="571480"/>
            <a:ext cx="5143536" cy="6000792"/>
          </a:xfrm>
          <a:prstGeom prst="rect">
            <a:avLst/>
          </a:prstGeom>
          <a:noFill/>
          <a:ln w="9525">
            <a:noFill/>
            <a:miter lim="800000"/>
            <a:headEnd/>
            <a:tailEnd/>
          </a:ln>
        </p:spPr>
      </p:pic>
      <p:sp>
        <p:nvSpPr>
          <p:cNvPr id="9" name="CasellaDiTesto 8"/>
          <p:cNvSpPr txBox="1"/>
          <p:nvPr/>
        </p:nvSpPr>
        <p:spPr>
          <a:xfrm>
            <a:off x="5643570" y="928670"/>
            <a:ext cx="3500430" cy="3970318"/>
          </a:xfrm>
          <a:prstGeom prst="rect">
            <a:avLst/>
          </a:prstGeom>
          <a:noFill/>
        </p:spPr>
        <p:txBody>
          <a:bodyPr wrap="square" rtlCol="0">
            <a:spAutoFit/>
          </a:bodyPr>
          <a:lstStyle/>
          <a:p>
            <a:r>
              <a:rPr lang="it-IT" sz="2800" u="sng" dirty="0"/>
              <a:t>caratteri grandi, dai paragrafi ben spaziati, in cui il testo non è troppo denso ed è accompagnato da un’illustrazione, da una vignetta, rappresentativa, ma anche decorativa</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Richard Mayer </a:t>
            </a:r>
            <a:r>
              <a:rPr lang="it-IT" dirty="0" smtClean="0"/>
              <a:t>- </a:t>
            </a:r>
            <a:r>
              <a:rPr lang="it-IT" b="1" dirty="0" smtClean="0"/>
              <a:t>principio </a:t>
            </a:r>
            <a:r>
              <a:rPr lang="it-IT" b="1" dirty="0"/>
              <a:t>di coerenza</a:t>
            </a:r>
            <a:r>
              <a:rPr lang="it-IT" dirty="0"/>
              <a:t>.</a:t>
            </a:r>
            <a:br>
              <a:rPr lang="it-IT" dirty="0"/>
            </a:br>
            <a:endParaRPr lang="it-IT" dirty="0"/>
          </a:p>
        </p:txBody>
      </p:sp>
      <p:sp>
        <p:nvSpPr>
          <p:cNvPr id="3" name="Segnaposto contenuto 2"/>
          <p:cNvSpPr>
            <a:spLocks noGrp="1"/>
          </p:cNvSpPr>
          <p:nvPr>
            <p:ph idx="1"/>
          </p:nvPr>
        </p:nvSpPr>
        <p:spPr/>
        <p:txBody>
          <a:bodyPr/>
          <a:lstStyle/>
          <a:p>
            <a:r>
              <a:rPr lang="it-IT" dirty="0" smtClean="0"/>
              <a:t>Un </a:t>
            </a:r>
            <a:r>
              <a:rPr lang="it-IT" dirty="0"/>
              <a:t>effetto di coerenza ha luogo quando si comprende meglio una lezione multimediale che contiene meno materiale rispetto a una lezione che contiene più materiale, in quanto parte del materiale non è pertinente, ha un collegamento arbitrario con il contenuto, con la catena di cause ed effetti spiegata da un </a:t>
            </a:r>
            <a:r>
              <a:rPr lang="it-IT" dirty="0" smtClean="0"/>
              <a:t>testo (da continuare…)</a:t>
            </a:r>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16</a:t>
            </a:fld>
            <a:endParaRPr lang="it-IT"/>
          </a:p>
        </p:txBody>
      </p:sp>
    </p:spTree>
    <p:extLst>
      <p:ext uri="{BB962C8B-B14F-4D97-AF65-F5344CB8AC3E}">
        <p14:creationId xmlns:p14="http://schemas.microsoft.com/office/powerpoint/2010/main" val="273452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noFill/>
        </p:spPr>
        <p:txBody>
          <a:bodyPr/>
          <a:lstStyle/>
          <a:p>
            <a:fld id="{2A101720-DBAE-444B-BBBC-76FE963A68B9}" type="slidenum">
              <a:rPr lang="it-IT" smtClean="0"/>
              <a:pPr/>
              <a:t>17</a:t>
            </a:fld>
            <a:endParaRPr lang="it-IT" smtClean="0"/>
          </a:p>
        </p:txBody>
      </p:sp>
      <p:sp>
        <p:nvSpPr>
          <p:cNvPr id="10243" name="Rectangle 2"/>
          <p:cNvSpPr>
            <a:spLocks noGrp="1" noChangeArrowheads="1"/>
          </p:cNvSpPr>
          <p:nvPr>
            <p:ph type="ctrTitle"/>
          </p:nvPr>
        </p:nvSpPr>
        <p:spPr>
          <a:xfrm>
            <a:off x="684213" y="333375"/>
            <a:ext cx="7772400" cy="935038"/>
          </a:xfrm>
        </p:spPr>
        <p:txBody>
          <a:bodyPr/>
          <a:lstStyle/>
          <a:p>
            <a:pPr algn="l" eaLnBrk="1" hangingPunct="1"/>
            <a:r>
              <a:rPr lang="it-IT" sz="3200" dirty="0" smtClean="0">
                <a:latin typeface="Verdana" pitchFamily="34" charset="0"/>
              </a:rPr>
              <a:t>2 Rappresentativa</a:t>
            </a:r>
          </a:p>
        </p:txBody>
      </p:sp>
      <p:sp>
        <p:nvSpPr>
          <p:cNvPr id="10244" name="Rectangle 3"/>
          <p:cNvSpPr>
            <a:spLocks noGrp="1" noChangeArrowheads="1"/>
          </p:cNvSpPr>
          <p:nvPr>
            <p:ph type="subTitle" idx="1"/>
          </p:nvPr>
        </p:nvSpPr>
        <p:spPr>
          <a:xfrm>
            <a:off x="684213" y="1125538"/>
            <a:ext cx="7848600" cy="5543550"/>
          </a:xfrm>
        </p:spPr>
        <p:txBody>
          <a:bodyPr/>
          <a:lstStyle/>
          <a:p>
            <a:pPr algn="l" eaLnBrk="1" hangingPunct="1">
              <a:lnSpc>
                <a:spcPct val="90000"/>
              </a:lnSpc>
            </a:pPr>
            <a:r>
              <a:rPr lang="it-IT" sz="2400" dirty="0" smtClean="0">
                <a:latin typeface="Verdana" pitchFamily="34" charset="0"/>
              </a:rPr>
              <a:t>Rispecchia (in parte o completamente)   il contenuto del testo narrativo o espositivo </a:t>
            </a:r>
          </a:p>
          <a:p>
            <a:pPr algn="l" eaLnBrk="1" hangingPunct="1">
              <a:lnSpc>
                <a:spcPct val="90000"/>
              </a:lnSpc>
            </a:pPr>
            <a:endParaRPr lang="it-IT" sz="2400" dirty="0" smtClean="0">
              <a:latin typeface="Verdana" pitchFamily="34" charset="0"/>
            </a:endParaRPr>
          </a:p>
          <a:p>
            <a:pPr algn="l" eaLnBrk="1" hangingPunct="1">
              <a:lnSpc>
                <a:spcPct val="90000"/>
              </a:lnSpc>
            </a:pPr>
            <a:r>
              <a:rPr lang="it-IT" sz="2400" dirty="0" smtClean="0">
                <a:latin typeface="Verdana" pitchFamily="34" charset="0"/>
              </a:rPr>
              <a:t>Rappresenta gli agenti, gli oggetti e le attività descritte</a:t>
            </a:r>
          </a:p>
          <a:p>
            <a:pPr algn="l" eaLnBrk="1" hangingPunct="1">
              <a:lnSpc>
                <a:spcPct val="90000"/>
              </a:lnSpc>
            </a:pPr>
            <a:endParaRPr lang="it-IT" sz="2400" dirty="0" smtClean="0">
              <a:latin typeface="Verdana" pitchFamily="34" charset="0"/>
            </a:endParaRPr>
          </a:p>
          <a:p>
            <a:pPr algn="l" eaLnBrk="1" hangingPunct="1">
              <a:lnSpc>
                <a:spcPct val="90000"/>
              </a:lnSpc>
            </a:pPr>
            <a:r>
              <a:rPr lang="it-IT" sz="2400" dirty="0" smtClean="0">
                <a:latin typeface="Verdana" pitchFamily="34" charset="0"/>
              </a:rPr>
              <a:t>Pro:</a:t>
            </a:r>
          </a:p>
          <a:p>
            <a:pPr lvl="1" algn="l" eaLnBrk="1" hangingPunct="1">
              <a:lnSpc>
                <a:spcPct val="90000"/>
              </a:lnSpc>
            </a:pPr>
            <a:r>
              <a:rPr lang="it-IT" sz="2000" dirty="0" smtClean="0">
                <a:latin typeface="Verdana" pitchFamily="34" charset="0"/>
              </a:rPr>
              <a:t> Sovrapposizione (</a:t>
            </a:r>
            <a:r>
              <a:rPr lang="it-IT" sz="2000" dirty="0" err="1" smtClean="0">
                <a:latin typeface="Verdana" pitchFamily="34" charset="0"/>
              </a:rPr>
              <a:t>overlap</a:t>
            </a:r>
            <a:r>
              <a:rPr lang="it-IT" sz="2000" dirty="0" smtClean="0">
                <a:latin typeface="Verdana" pitchFamily="34" charset="0"/>
              </a:rPr>
              <a:t>) con il testo che rende più </a:t>
            </a:r>
            <a:r>
              <a:rPr lang="it-IT" sz="2000" i="1" dirty="0" smtClean="0">
                <a:latin typeface="Verdana" pitchFamily="34" charset="0"/>
              </a:rPr>
              <a:t>concreto</a:t>
            </a:r>
            <a:r>
              <a:rPr lang="it-IT" sz="2000" dirty="0" smtClean="0">
                <a:latin typeface="Verdana" pitchFamily="34" charset="0"/>
              </a:rPr>
              <a:t> quanto detto nel testo</a:t>
            </a:r>
          </a:p>
          <a:p>
            <a:pPr lvl="1" algn="l" eaLnBrk="1" hangingPunct="1">
              <a:lnSpc>
                <a:spcPct val="90000"/>
              </a:lnSpc>
            </a:pPr>
            <a:r>
              <a:rPr lang="it-IT" sz="2000" dirty="0" smtClean="0">
                <a:latin typeface="Verdana" pitchFamily="34" charset="0"/>
              </a:rPr>
              <a:t>Migliore ricordo</a:t>
            </a:r>
          </a:p>
          <a:p>
            <a:pPr lvl="1" algn="l" eaLnBrk="1" hangingPunct="1">
              <a:lnSpc>
                <a:spcPct val="90000"/>
              </a:lnSpc>
            </a:pPr>
            <a:r>
              <a:rPr lang="it-IT" sz="2000" dirty="0" smtClean="0">
                <a:latin typeface="Verdana" pitchFamily="34" charset="0"/>
              </a:rPr>
              <a:t>Migliore comprensione</a:t>
            </a:r>
          </a:p>
          <a:p>
            <a:pPr lvl="1" algn="l" eaLnBrk="1" hangingPunct="1">
              <a:lnSpc>
                <a:spcPct val="90000"/>
              </a:lnSpc>
            </a:pPr>
            <a:endParaRPr lang="it-IT" sz="2000" dirty="0" smtClean="0">
              <a:latin typeface="Verdana" pitchFamily="34" charset="0"/>
            </a:endParaRPr>
          </a:p>
          <a:p>
            <a:pPr algn="l" eaLnBrk="1" hangingPunct="1">
              <a:lnSpc>
                <a:spcPct val="90000"/>
              </a:lnSpc>
            </a:pPr>
            <a:r>
              <a:rPr lang="it-IT" sz="2400" dirty="0" smtClean="0">
                <a:latin typeface="Verdana" pitchFamily="34" charset="0"/>
              </a:rPr>
              <a:t>Esempio:</a:t>
            </a:r>
          </a:p>
          <a:p>
            <a:pPr lvl="1" algn="l" eaLnBrk="1" hangingPunct="1">
              <a:lnSpc>
                <a:spcPct val="90000"/>
              </a:lnSpc>
            </a:pPr>
            <a:r>
              <a:rPr lang="it-IT" sz="2000" dirty="0" smtClean="0">
                <a:latin typeface="Verdana" pitchFamily="34" charset="0"/>
              </a:rPr>
              <a:t> una figura che rappresenta fedelmente una scena descritta in un libro di narrativa, o una figura geometrica che descrive un problema da risolvere</a:t>
            </a:r>
          </a:p>
          <a:p>
            <a:pPr eaLnBrk="1" hangingPunct="1">
              <a:lnSpc>
                <a:spcPct val="90000"/>
              </a:lnSpc>
            </a:pPr>
            <a:endParaRPr lang="it-IT" sz="2400" dirty="0" smtClean="0">
              <a:latin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6"/>
          <p:cNvSpPr>
            <a:spLocks noGrp="1"/>
          </p:cNvSpPr>
          <p:nvPr>
            <p:ph type="sldNum" sz="quarter" idx="12"/>
          </p:nvPr>
        </p:nvSpPr>
        <p:spPr>
          <a:noFill/>
        </p:spPr>
        <p:txBody>
          <a:bodyPr/>
          <a:lstStyle/>
          <a:p>
            <a:fld id="{FEA6C1D4-6A94-4A0C-9A9A-339044A85C24}" type="slidenum">
              <a:rPr lang="it-IT" smtClean="0"/>
              <a:pPr/>
              <a:t>18</a:t>
            </a:fld>
            <a:endParaRPr lang="it-IT" smtClean="0"/>
          </a:p>
        </p:txBody>
      </p:sp>
      <p:sp>
        <p:nvSpPr>
          <p:cNvPr id="11267" name="Rectangle 2"/>
          <p:cNvSpPr>
            <a:spLocks noGrp="1" noChangeArrowheads="1"/>
          </p:cNvSpPr>
          <p:nvPr>
            <p:ph type="title"/>
          </p:nvPr>
        </p:nvSpPr>
        <p:spPr/>
        <p:txBody>
          <a:bodyPr/>
          <a:lstStyle/>
          <a:p>
            <a:pPr algn="l" eaLnBrk="1" hangingPunct="1"/>
            <a:r>
              <a:rPr lang="it-IT" sz="3200" smtClean="0">
                <a:latin typeface="Verdana" pitchFamily="34" charset="0"/>
              </a:rPr>
              <a:t>Esempio: fig. Rappresentantiva</a:t>
            </a:r>
            <a:br>
              <a:rPr lang="it-IT" sz="3200" smtClean="0">
                <a:latin typeface="Verdana" pitchFamily="34" charset="0"/>
              </a:rPr>
            </a:br>
            <a:r>
              <a:rPr lang="it-IT" sz="3200" smtClean="0">
                <a:latin typeface="Verdana" pitchFamily="34" charset="0"/>
              </a:rPr>
              <a:t/>
            </a:r>
            <a:br>
              <a:rPr lang="it-IT" sz="3200" smtClean="0">
                <a:latin typeface="Verdana" pitchFamily="34" charset="0"/>
              </a:rPr>
            </a:br>
            <a:r>
              <a:rPr lang="it-IT" sz="2800" smtClean="0">
                <a:latin typeface="Verdana" pitchFamily="34" charset="0"/>
              </a:rPr>
              <a:t>Qui il testo e la figura rappresentano  gli stessi oggetti</a:t>
            </a:r>
          </a:p>
        </p:txBody>
      </p:sp>
      <p:sp>
        <p:nvSpPr>
          <p:cNvPr id="11268" name="Rectangle 3"/>
          <p:cNvSpPr>
            <a:spLocks noGrp="1" noChangeArrowheads="1"/>
          </p:cNvSpPr>
          <p:nvPr>
            <p:ph type="body" sz="half" idx="1"/>
          </p:nvPr>
        </p:nvSpPr>
        <p:spPr>
          <a:xfrm>
            <a:off x="468313" y="3429000"/>
            <a:ext cx="3810000" cy="2808288"/>
          </a:xfrm>
        </p:spPr>
        <p:txBody>
          <a:bodyPr/>
          <a:lstStyle/>
          <a:p>
            <a:pPr eaLnBrk="1" hangingPunct="1"/>
            <a:r>
              <a:rPr lang="it-IT" sz="2400" smtClean="0">
                <a:latin typeface="Verdana" pitchFamily="34" charset="0"/>
              </a:rPr>
              <a:t>Mrs Gaddy era una contadina, aveva una piccola vecchia casa con un grande granaio, aveva un campo di granturco, un orto....</a:t>
            </a:r>
            <a:r>
              <a:rPr lang="it-IT" smtClean="0"/>
              <a:t>    </a:t>
            </a:r>
          </a:p>
        </p:txBody>
      </p:sp>
      <p:sp>
        <p:nvSpPr>
          <p:cNvPr id="11269" name="Rectangle 4"/>
          <p:cNvSpPr>
            <a:spLocks noGrp="1" noChangeArrowheads="1"/>
          </p:cNvSpPr>
          <p:nvPr>
            <p:ph type="body" sz="half" idx="2"/>
          </p:nvPr>
        </p:nvSpPr>
        <p:spPr/>
        <p:txBody>
          <a:bodyPr/>
          <a:lstStyle/>
          <a:p>
            <a:pPr eaLnBrk="1" hangingPunct="1"/>
            <a:endParaRPr lang="it-IT" smtClean="0"/>
          </a:p>
        </p:txBody>
      </p:sp>
      <p:pic>
        <p:nvPicPr>
          <p:cNvPr id="11270" name="Picture 5"/>
          <p:cNvPicPr>
            <a:picLocks noChangeAspect="1" noChangeArrowheads="1"/>
          </p:cNvPicPr>
          <p:nvPr/>
        </p:nvPicPr>
        <p:blipFill>
          <a:blip r:embed="rId2" cstate="print"/>
          <a:srcRect/>
          <a:stretch>
            <a:fillRect/>
          </a:stretch>
        </p:blipFill>
        <p:spPr bwMode="auto">
          <a:xfrm>
            <a:off x="4572000" y="2133600"/>
            <a:ext cx="4032250" cy="396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5"/>
          <p:cNvSpPr>
            <a:spLocks noGrp="1"/>
          </p:cNvSpPr>
          <p:nvPr>
            <p:ph type="sldNum" sz="quarter" idx="12"/>
          </p:nvPr>
        </p:nvSpPr>
        <p:spPr>
          <a:noFill/>
        </p:spPr>
        <p:txBody>
          <a:bodyPr/>
          <a:lstStyle/>
          <a:p>
            <a:fld id="{C3DAB571-F9AC-4F16-8799-875E1407CA06}" type="slidenum">
              <a:rPr lang="it-IT" smtClean="0"/>
              <a:pPr/>
              <a:t>19</a:t>
            </a:fld>
            <a:endParaRPr lang="it-IT" smtClean="0"/>
          </a:p>
        </p:txBody>
      </p:sp>
      <p:sp>
        <p:nvSpPr>
          <p:cNvPr id="13315" name="Rectangle 2"/>
          <p:cNvSpPr>
            <a:spLocks noGrp="1" noChangeArrowheads="1"/>
          </p:cNvSpPr>
          <p:nvPr>
            <p:ph type="title"/>
          </p:nvPr>
        </p:nvSpPr>
        <p:spPr>
          <a:xfrm>
            <a:off x="323850" y="188913"/>
            <a:ext cx="7772400" cy="863600"/>
          </a:xfrm>
        </p:spPr>
        <p:txBody>
          <a:bodyPr/>
          <a:lstStyle/>
          <a:p>
            <a:pPr algn="l" eaLnBrk="1" hangingPunct="1"/>
            <a:r>
              <a:rPr lang="it-IT" sz="3600" smtClean="0">
                <a:latin typeface="Verdana" pitchFamily="34" charset="0"/>
              </a:rPr>
              <a:t>3 Organizzazione</a:t>
            </a:r>
          </a:p>
        </p:txBody>
      </p:sp>
      <p:sp>
        <p:nvSpPr>
          <p:cNvPr id="13316" name="Rectangle 3"/>
          <p:cNvSpPr>
            <a:spLocks noGrp="1" noChangeArrowheads="1"/>
          </p:cNvSpPr>
          <p:nvPr>
            <p:ph type="body" idx="1"/>
          </p:nvPr>
        </p:nvSpPr>
        <p:spPr>
          <a:xfrm>
            <a:off x="323850" y="1196975"/>
            <a:ext cx="7772400" cy="4114800"/>
          </a:xfrm>
        </p:spPr>
        <p:txBody>
          <a:bodyPr/>
          <a:lstStyle/>
          <a:p>
            <a:pPr eaLnBrk="1" hangingPunct="1">
              <a:lnSpc>
                <a:spcPct val="80000"/>
              </a:lnSpc>
              <a:buFontTx/>
              <a:buNone/>
            </a:pPr>
            <a:r>
              <a:rPr lang="it-IT" sz="2400" dirty="0" smtClean="0">
                <a:latin typeface="Verdana" pitchFamily="34" charset="0"/>
              </a:rPr>
              <a:t>Fornisce uno schema  che mostra l’organizzazione del testo, le relazioni tra gli elementi descritti</a:t>
            </a:r>
          </a:p>
          <a:p>
            <a:pPr eaLnBrk="1" hangingPunct="1">
              <a:lnSpc>
                <a:spcPct val="80000"/>
              </a:lnSpc>
            </a:pPr>
            <a:endParaRPr lang="it-IT" sz="2400" dirty="0" smtClean="0">
              <a:latin typeface="Verdana" pitchFamily="34" charset="0"/>
            </a:endParaRPr>
          </a:p>
          <a:p>
            <a:pPr eaLnBrk="1" hangingPunct="1">
              <a:lnSpc>
                <a:spcPct val="80000"/>
              </a:lnSpc>
            </a:pPr>
            <a:r>
              <a:rPr lang="it-IT" sz="2000" dirty="0" smtClean="0">
                <a:latin typeface="Verdana" pitchFamily="34" charset="0"/>
              </a:rPr>
              <a:t>Pro. </a:t>
            </a:r>
          </a:p>
          <a:p>
            <a:pPr lvl="1" eaLnBrk="1" hangingPunct="1">
              <a:lnSpc>
                <a:spcPct val="80000"/>
              </a:lnSpc>
              <a:buFontTx/>
              <a:buNone/>
            </a:pPr>
            <a:r>
              <a:rPr lang="it-IT" sz="1800" dirty="0" smtClean="0">
                <a:latin typeface="Verdana" pitchFamily="34" charset="0"/>
              </a:rPr>
              <a:t>dà organizzazione e </a:t>
            </a:r>
          </a:p>
          <a:p>
            <a:pPr lvl="1" eaLnBrk="1" hangingPunct="1">
              <a:lnSpc>
                <a:spcPct val="80000"/>
              </a:lnSpc>
              <a:buFontTx/>
              <a:buNone/>
            </a:pPr>
            <a:r>
              <a:rPr lang="it-IT" sz="1800" dirty="0" smtClean="0">
                <a:latin typeface="Verdana" pitchFamily="34" charset="0"/>
              </a:rPr>
              <a:t>coerenza al testo</a:t>
            </a:r>
          </a:p>
          <a:p>
            <a:pPr lvl="1" eaLnBrk="1" hangingPunct="1">
              <a:lnSpc>
                <a:spcPct val="80000"/>
              </a:lnSpc>
              <a:buFontTx/>
              <a:buNone/>
            </a:pPr>
            <a:r>
              <a:rPr lang="it-IT" sz="1800" dirty="0" smtClean="0">
                <a:latin typeface="Verdana" pitchFamily="34" charset="0"/>
              </a:rPr>
              <a:t>Migliore comprensione e ricordo</a:t>
            </a:r>
          </a:p>
          <a:p>
            <a:pPr eaLnBrk="1" hangingPunct="1">
              <a:lnSpc>
                <a:spcPct val="80000"/>
              </a:lnSpc>
            </a:pPr>
            <a:endParaRPr lang="it-IT" sz="2000" dirty="0" smtClean="0">
              <a:latin typeface="Verdana" pitchFamily="34" charset="0"/>
            </a:endParaRPr>
          </a:p>
          <a:p>
            <a:pPr eaLnBrk="1" hangingPunct="1">
              <a:lnSpc>
                <a:spcPct val="80000"/>
              </a:lnSpc>
              <a:buFontTx/>
              <a:buNone/>
            </a:pPr>
            <a:r>
              <a:rPr lang="it-IT" sz="2000" dirty="0" smtClean="0">
                <a:latin typeface="Verdana" pitchFamily="34" charset="0"/>
              </a:rPr>
              <a:t>esempi:</a:t>
            </a:r>
          </a:p>
          <a:p>
            <a:pPr lvl="1" eaLnBrk="1" hangingPunct="1">
              <a:lnSpc>
                <a:spcPct val="80000"/>
              </a:lnSpc>
              <a:buFontTx/>
              <a:buNone/>
            </a:pPr>
            <a:r>
              <a:rPr lang="it-IT" sz="1800" dirty="0" smtClean="0">
                <a:latin typeface="Verdana" pitchFamily="34" charset="0"/>
              </a:rPr>
              <a:t>Una mappa di un  sentiero</a:t>
            </a:r>
          </a:p>
          <a:p>
            <a:pPr lvl="1" eaLnBrk="1" hangingPunct="1">
              <a:lnSpc>
                <a:spcPct val="80000"/>
              </a:lnSpc>
              <a:buFontTx/>
              <a:buNone/>
            </a:pPr>
            <a:r>
              <a:rPr lang="it-IT" sz="1800" dirty="0" smtClean="0">
                <a:latin typeface="Verdana" pitchFamily="34" charset="0"/>
              </a:rPr>
              <a:t>la serie di passi per svolgere</a:t>
            </a:r>
          </a:p>
          <a:p>
            <a:pPr lvl="1" eaLnBrk="1" hangingPunct="1">
              <a:lnSpc>
                <a:spcPct val="80000"/>
              </a:lnSpc>
              <a:buFontTx/>
              <a:buNone/>
            </a:pPr>
            <a:r>
              <a:rPr lang="it-IT" sz="1800" dirty="0" smtClean="0">
                <a:latin typeface="Verdana" pitchFamily="34" charset="0"/>
              </a:rPr>
              <a:t> una procedura</a:t>
            </a:r>
          </a:p>
        </p:txBody>
      </p:sp>
      <p:pic>
        <p:nvPicPr>
          <p:cNvPr id="13317" name="Picture 5"/>
          <p:cNvPicPr>
            <a:picLocks noChangeAspect="1" noChangeArrowheads="1"/>
          </p:cNvPicPr>
          <p:nvPr/>
        </p:nvPicPr>
        <p:blipFill>
          <a:blip r:embed="rId2" cstate="print"/>
          <a:srcRect/>
          <a:stretch>
            <a:fillRect/>
          </a:stretch>
        </p:blipFill>
        <p:spPr bwMode="auto">
          <a:xfrm>
            <a:off x="5435600" y="3357563"/>
            <a:ext cx="2419350" cy="2514600"/>
          </a:xfrm>
          <a:prstGeom prst="rect">
            <a:avLst/>
          </a:prstGeom>
          <a:noFill/>
          <a:ln w="9525">
            <a:noFill/>
            <a:miter lim="800000"/>
            <a:headEnd/>
            <a:tailEnd/>
          </a:ln>
        </p:spPr>
      </p:pic>
      <p:sp>
        <p:nvSpPr>
          <p:cNvPr id="13318" name="Text Box 6"/>
          <p:cNvSpPr txBox="1">
            <a:spLocks noChangeArrowheads="1"/>
          </p:cNvSpPr>
          <p:nvPr/>
        </p:nvSpPr>
        <p:spPr bwMode="auto">
          <a:xfrm>
            <a:off x="5435600" y="5734050"/>
            <a:ext cx="3240088" cy="701675"/>
          </a:xfrm>
          <a:prstGeom prst="rect">
            <a:avLst/>
          </a:prstGeom>
          <a:noFill/>
          <a:ln w="9525">
            <a:noFill/>
            <a:miter lim="800000"/>
            <a:headEnd/>
            <a:tailEnd/>
          </a:ln>
        </p:spPr>
        <p:txBody>
          <a:bodyPr>
            <a:spAutoFit/>
          </a:bodyPr>
          <a:lstStyle/>
          <a:p>
            <a:pPr>
              <a:spcBef>
                <a:spcPct val="50000"/>
              </a:spcBef>
            </a:pPr>
            <a:r>
              <a:rPr lang="it-IT" sz="2000" i="1">
                <a:latin typeface="Verdana" pitchFamily="34" charset="0"/>
              </a:rPr>
              <a:t>Come si fa la respirazione artificiale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numero diapositiva 5"/>
          <p:cNvSpPr>
            <a:spLocks noGrp="1"/>
          </p:cNvSpPr>
          <p:nvPr>
            <p:ph type="sldNum" sz="quarter" idx="12"/>
          </p:nvPr>
        </p:nvSpPr>
        <p:spPr>
          <a:noFill/>
        </p:spPr>
        <p:txBody>
          <a:bodyPr/>
          <a:lstStyle/>
          <a:p>
            <a:fld id="{7A7F3DC6-8F69-458E-9B11-F42B5EC74094}" type="slidenum">
              <a:rPr lang="it-IT" smtClean="0"/>
              <a:pPr/>
              <a:t>2</a:t>
            </a:fld>
            <a:endParaRPr lang="it-IT" smtClean="0"/>
          </a:p>
        </p:txBody>
      </p:sp>
      <p:sp>
        <p:nvSpPr>
          <p:cNvPr id="5123" name="Rectangle 2"/>
          <p:cNvSpPr>
            <a:spLocks noGrp="1" noChangeArrowheads="1"/>
          </p:cNvSpPr>
          <p:nvPr>
            <p:ph type="title"/>
          </p:nvPr>
        </p:nvSpPr>
        <p:spPr/>
        <p:txBody>
          <a:bodyPr/>
          <a:lstStyle/>
          <a:p>
            <a:pPr eaLnBrk="1" hangingPunct="1"/>
            <a:r>
              <a:rPr lang="it-IT" smtClean="0">
                <a:latin typeface="Verdana" pitchFamily="34" charset="0"/>
              </a:rPr>
              <a:t>Le figure possono avere 5 funzioni:</a:t>
            </a:r>
            <a:br>
              <a:rPr lang="it-IT" smtClean="0">
                <a:latin typeface="Verdana" pitchFamily="34" charset="0"/>
              </a:rPr>
            </a:br>
            <a:endParaRPr lang="it-IT" smtClean="0">
              <a:latin typeface="Verdana" pitchFamily="34" charset="0"/>
            </a:endParaRPr>
          </a:p>
        </p:txBody>
      </p:sp>
      <p:sp>
        <p:nvSpPr>
          <p:cNvPr id="5124" name="Rectangle 3"/>
          <p:cNvSpPr>
            <a:spLocks noGrp="1" noChangeArrowheads="1"/>
          </p:cNvSpPr>
          <p:nvPr>
            <p:ph type="body" idx="1"/>
          </p:nvPr>
        </p:nvSpPr>
        <p:spPr>
          <a:xfrm>
            <a:off x="684213" y="1844675"/>
            <a:ext cx="7772400" cy="4114800"/>
          </a:xfrm>
        </p:spPr>
        <p:txBody>
          <a:bodyPr/>
          <a:lstStyle/>
          <a:p>
            <a:pPr marL="609600" indent="-609600" eaLnBrk="1" hangingPunct="1">
              <a:buFontTx/>
              <a:buNone/>
            </a:pPr>
            <a:r>
              <a:rPr lang="it-IT" sz="1800" smtClean="0">
                <a:latin typeface="Verdana" pitchFamily="34" charset="0"/>
              </a:rPr>
              <a:t>Levin, Anglin e Carney(1987); Carney &amp; Levin (2002)</a:t>
            </a:r>
          </a:p>
          <a:p>
            <a:pPr marL="609600" indent="-609600" eaLnBrk="1" hangingPunct="1">
              <a:buFontTx/>
              <a:buAutoNum type="arabicPeriod"/>
            </a:pPr>
            <a:endParaRPr lang="it-IT" sz="1800" smtClean="0">
              <a:latin typeface="Verdana" pitchFamily="34" charset="0"/>
            </a:endParaRPr>
          </a:p>
          <a:p>
            <a:pPr marL="609600" indent="-609600" eaLnBrk="1" hangingPunct="1">
              <a:buFontTx/>
              <a:buAutoNum type="arabicPeriod"/>
            </a:pPr>
            <a:r>
              <a:rPr lang="it-IT" smtClean="0">
                <a:latin typeface="Verdana" pitchFamily="34" charset="0"/>
              </a:rPr>
              <a:t>Decorativa</a:t>
            </a:r>
          </a:p>
          <a:p>
            <a:pPr marL="609600" indent="-609600" eaLnBrk="1" hangingPunct="1">
              <a:buFontTx/>
              <a:buAutoNum type="arabicPeriod"/>
            </a:pPr>
            <a:r>
              <a:rPr lang="it-IT" smtClean="0">
                <a:latin typeface="Verdana" pitchFamily="34" charset="0"/>
              </a:rPr>
              <a:t>Rappresentativa</a:t>
            </a:r>
          </a:p>
          <a:p>
            <a:pPr marL="609600" indent="-609600" eaLnBrk="1" hangingPunct="1">
              <a:buFontTx/>
              <a:buAutoNum type="arabicPeriod"/>
            </a:pPr>
            <a:r>
              <a:rPr lang="it-IT" smtClean="0">
                <a:latin typeface="Verdana" pitchFamily="34" charset="0"/>
              </a:rPr>
              <a:t>Organizzazione</a:t>
            </a:r>
          </a:p>
          <a:p>
            <a:pPr marL="609600" indent="-609600" eaLnBrk="1" hangingPunct="1">
              <a:buFontTx/>
              <a:buAutoNum type="arabicPeriod"/>
            </a:pPr>
            <a:r>
              <a:rPr lang="it-IT" smtClean="0">
                <a:latin typeface="Verdana" pitchFamily="34" charset="0"/>
              </a:rPr>
              <a:t>Interpretazione</a:t>
            </a:r>
          </a:p>
          <a:p>
            <a:pPr marL="609600" indent="-609600" eaLnBrk="1" hangingPunct="1">
              <a:buFontTx/>
              <a:buAutoNum type="arabicPeriod"/>
            </a:pPr>
            <a:r>
              <a:rPr lang="it-IT" smtClean="0">
                <a:latin typeface="Verdana" pitchFamily="34" charset="0"/>
              </a:rPr>
              <a:t>Trasformazione</a:t>
            </a:r>
          </a:p>
          <a:p>
            <a:pPr marL="609600" indent="-609600" eaLnBrk="1" hangingPunct="1"/>
            <a:endParaRPr lang="it-IT" smtClean="0">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5"/>
          <p:cNvSpPr>
            <a:spLocks noGrp="1"/>
          </p:cNvSpPr>
          <p:nvPr>
            <p:ph type="sldNum" sz="quarter" idx="12"/>
          </p:nvPr>
        </p:nvSpPr>
        <p:spPr>
          <a:noFill/>
        </p:spPr>
        <p:txBody>
          <a:bodyPr/>
          <a:lstStyle/>
          <a:p>
            <a:fld id="{6B9DE2AD-1004-4867-8D95-7CA5BEDC16E1}" type="slidenum">
              <a:rPr lang="it-IT" smtClean="0"/>
              <a:pPr/>
              <a:t>20</a:t>
            </a:fld>
            <a:endParaRPr lang="it-IT" smtClean="0"/>
          </a:p>
        </p:txBody>
      </p:sp>
      <p:sp>
        <p:nvSpPr>
          <p:cNvPr id="14339" name="Rectangle 2"/>
          <p:cNvSpPr>
            <a:spLocks noGrp="1" noChangeArrowheads="1"/>
          </p:cNvSpPr>
          <p:nvPr>
            <p:ph type="title"/>
          </p:nvPr>
        </p:nvSpPr>
        <p:spPr/>
        <p:txBody>
          <a:bodyPr/>
          <a:lstStyle/>
          <a:p>
            <a:pPr algn="l" eaLnBrk="1" hangingPunct="1"/>
            <a:r>
              <a:rPr lang="it-IT" sz="3200" smtClean="0">
                <a:latin typeface="Verdana" pitchFamily="34" charset="0"/>
              </a:rPr>
              <a:t>Esempio – fig. Organizzativa</a:t>
            </a:r>
            <a:br>
              <a:rPr lang="it-IT" sz="3200" smtClean="0">
                <a:latin typeface="Verdana" pitchFamily="34" charset="0"/>
              </a:rPr>
            </a:br>
            <a:r>
              <a:rPr lang="it-IT" sz="3200" smtClean="0">
                <a:latin typeface="Verdana" pitchFamily="34" charset="0"/>
              </a:rPr>
              <a:t/>
            </a:r>
            <a:br>
              <a:rPr lang="it-IT" sz="3200" smtClean="0">
                <a:latin typeface="Verdana" pitchFamily="34" charset="0"/>
              </a:rPr>
            </a:br>
            <a:r>
              <a:rPr lang="it-IT" sz="2800" smtClean="0">
                <a:latin typeface="Verdana" pitchFamily="34" charset="0"/>
              </a:rPr>
              <a:t>mappa che mostra il cammino che bisogna fare per raggiungere una destinazione</a:t>
            </a:r>
          </a:p>
        </p:txBody>
      </p:sp>
      <p:sp>
        <p:nvSpPr>
          <p:cNvPr id="14340" name="Rectangle 4"/>
          <p:cNvSpPr>
            <a:spLocks noChangeArrowheads="1"/>
          </p:cNvSpPr>
          <p:nvPr/>
        </p:nvSpPr>
        <p:spPr bwMode="auto">
          <a:xfrm>
            <a:off x="684213" y="1989138"/>
            <a:ext cx="7772400" cy="4114800"/>
          </a:xfrm>
          <a:prstGeom prst="rect">
            <a:avLst/>
          </a:prstGeom>
          <a:noFill/>
          <a:ln w="9525">
            <a:noFill/>
            <a:miter lim="800000"/>
            <a:headEnd/>
            <a:tailEnd/>
          </a:ln>
        </p:spPr>
        <p:txBody>
          <a:bodyPr/>
          <a:lstStyle/>
          <a:p>
            <a:pPr marL="342900" indent="-342900">
              <a:spcBef>
                <a:spcPct val="20000"/>
              </a:spcBef>
              <a:buFontTx/>
              <a:buChar char="•"/>
            </a:pPr>
            <a:endParaRPr lang="it-IT"/>
          </a:p>
        </p:txBody>
      </p:sp>
      <p:pic>
        <p:nvPicPr>
          <p:cNvPr id="14341" name="Picture 5" descr="mappa"/>
          <p:cNvPicPr>
            <a:picLocks noChangeAspect="1" noChangeArrowheads="1"/>
          </p:cNvPicPr>
          <p:nvPr/>
        </p:nvPicPr>
        <p:blipFill>
          <a:blip r:embed="rId2" cstate="print"/>
          <a:srcRect r="19354" b="23090"/>
          <a:stretch>
            <a:fillRect/>
          </a:stretch>
        </p:blipFill>
        <p:spPr bwMode="auto">
          <a:xfrm>
            <a:off x="4643438" y="2276475"/>
            <a:ext cx="3622675" cy="4581525"/>
          </a:xfrm>
          <a:prstGeom prst="rect">
            <a:avLst/>
          </a:prstGeom>
          <a:noFill/>
          <a:ln w="9525">
            <a:noFill/>
            <a:miter lim="800000"/>
            <a:headEnd/>
            <a:tailEnd/>
          </a:ln>
        </p:spPr>
      </p:pic>
      <p:sp>
        <p:nvSpPr>
          <p:cNvPr id="14342" name="Text Box 6"/>
          <p:cNvSpPr txBox="1">
            <a:spLocks noChangeArrowheads="1"/>
          </p:cNvSpPr>
          <p:nvPr/>
        </p:nvSpPr>
        <p:spPr bwMode="auto">
          <a:xfrm>
            <a:off x="827088" y="3644900"/>
            <a:ext cx="2736850" cy="1311275"/>
          </a:xfrm>
          <a:prstGeom prst="rect">
            <a:avLst/>
          </a:prstGeom>
          <a:noFill/>
          <a:ln w="9525">
            <a:noFill/>
            <a:miter lim="800000"/>
            <a:headEnd/>
            <a:tailEnd/>
          </a:ln>
        </p:spPr>
        <p:txBody>
          <a:bodyPr>
            <a:spAutoFit/>
          </a:bodyPr>
          <a:lstStyle/>
          <a:p>
            <a:pPr>
              <a:spcBef>
                <a:spcPct val="50000"/>
              </a:spcBef>
            </a:pPr>
            <a:r>
              <a:rPr lang="it-IT">
                <a:latin typeface="Verdana" pitchFamily="34" charset="0"/>
              </a:rPr>
              <a:t>Sintetica</a:t>
            </a:r>
          </a:p>
          <a:p>
            <a:pPr>
              <a:spcBef>
                <a:spcPct val="50000"/>
              </a:spcBef>
            </a:pPr>
            <a:r>
              <a:rPr lang="it-IT">
                <a:latin typeface="Verdana" pitchFamily="34" charset="0"/>
              </a:rPr>
              <a:t>simultanea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5"/>
          <p:cNvSpPr>
            <a:spLocks noGrp="1"/>
          </p:cNvSpPr>
          <p:nvPr>
            <p:ph type="sldNum" sz="quarter" idx="12"/>
          </p:nvPr>
        </p:nvSpPr>
        <p:spPr>
          <a:noFill/>
        </p:spPr>
        <p:txBody>
          <a:bodyPr/>
          <a:lstStyle/>
          <a:p>
            <a:fld id="{DA41AE99-F3DD-4FEC-9C84-04338A6E32A5}" type="slidenum">
              <a:rPr lang="it-IT" smtClean="0"/>
              <a:pPr/>
              <a:t>21</a:t>
            </a:fld>
            <a:endParaRPr lang="it-IT" smtClean="0"/>
          </a:p>
        </p:txBody>
      </p:sp>
      <p:sp>
        <p:nvSpPr>
          <p:cNvPr id="18435" name="Rectangle 2"/>
          <p:cNvSpPr>
            <a:spLocks noGrp="1" noChangeArrowheads="1"/>
          </p:cNvSpPr>
          <p:nvPr>
            <p:ph type="title"/>
          </p:nvPr>
        </p:nvSpPr>
        <p:spPr>
          <a:xfrm>
            <a:off x="611188" y="333375"/>
            <a:ext cx="7772400" cy="874713"/>
          </a:xfrm>
        </p:spPr>
        <p:txBody>
          <a:bodyPr/>
          <a:lstStyle/>
          <a:p>
            <a:pPr algn="l" eaLnBrk="1" hangingPunct="1"/>
            <a:r>
              <a:rPr lang="it-IT" sz="3600" smtClean="0">
                <a:latin typeface="Verdana" pitchFamily="34" charset="0"/>
              </a:rPr>
              <a:t>4 Interpretazione</a:t>
            </a:r>
          </a:p>
        </p:txBody>
      </p:sp>
      <p:sp>
        <p:nvSpPr>
          <p:cNvPr id="18436" name="Rectangle 3"/>
          <p:cNvSpPr>
            <a:spLocks noGrp="1" noChangeArrowheads="1"/>
          </p:cNvSpPr>
          <p:nvPr>
            <p:ph type="body" idx="1"/>
          </p:nvPr>
        </p:nvSpPr>
        <p:spPr>
          <a:xfrm>
            <a:off x="323528" y="2276872"/>
            <a:ext cx="8136904" cy="4114800"/>
          </a:xfrm>
        </p:spPr>
        <p:txBody>
          <a:bodyPr/>
          <a:lstStyle/>
          <a:p>
            <a:pPr eaLnBrk="1" hangingPunct="1">
              <a:lnSpc>
                <a:spcPct val="80000"/>
              </a:lnSpc>
              <a:buFontTx/>
              <a:buNone/>
            </a:pPr>
            <a:r>
              <a:rPr lang="it-IT" sz="2800" dirty="0" smtClean="0">
                <a:latin typeface="Verdana" pitchFamily="34" charset="0"/>
              </a:rPr>
              <a:t>Migliora la comprensibilità di un concetto o testo difficile.</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r>
              <a:rPr lang="it-IT" sz="2800" dirty="0" smtClean="0">
                <a:latin typeface="Verdana" pitchFamily="34" charset="0"/>
              </a:rPr>
              <a:t>Consente di superare una situazione di stallo.</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r>
              <a:rPr lang="it-IT" sz="2800" dirty="0" smtClean="0">
                <a:latin typeface="Verdana" pitchFamily="34" charset="0"/>
              </a:rPr>
              <a:t>Suggerisce uno schema di interpretazione.</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endParaRPr lang="it-IT" sz="2800" i="1" dirty="0" smtClean="0">
              <a:latin typeface="Verdana" pitchFamily="34" charset="0"/>
            </a:endParaRPr>
          </a:p>
          <a:p>
            <a:pPr eaLnBrk="1" hangingPunct="1">
              <a:lnSpc>
                <a:spcPct val="80000"/>
              </a:lnSpc>
            </a:pPr>
            <a:endParaRPr lang="it-IT"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5"/>
          <p:cNvSpPr>
            <a:spLocks noGrp="1"/>
          </p:cNvSpPr>
          <p:nvPr>
            <p:ph type="title"/>
          </p:nvPr>
        </p:nvSpPr>
        <p:spPr/>
        <p:txBody>
          <a:bodyPr/>
          <a:lstStyle/>
          <a:p>
            <a:r>
              <a:rPr lang="it-IT" smtClean="0"/>
              <a:t>Testo difficile</a:t>
            </a:r>
          </a:p>
        </p:txBody>
      </p:sp>
      <p:sp>
        <p:nvSpPr>
          <p:cNvPr id="20483" name="Segnaposto contenuto 6"/>
          <p:cNvSpPr>
            <a:spLocks noGrp="1"/>
          </p:cNvSpPr>
          <p:nvPr>
            <p:ph idx="1"/>
          </p:nvPr>
        </p:nvSpPr>
        <p:spPr/>
        <p:txBody>
          <a:bodyPr/>
          <a:lstStyle/>
          <a:p>
            <a:r>
              <a:rPr lang="it-IT" sz="2000" i="1" dirty="0" smtClean="0"/>
              <a:t>Se i palloncini scoppiassero il suono non raggiungerebbe più la sua meta perché il tutto verrebbe a trovarsi troppo lontano dal piano giusto, anche una finestra chiusa impedirebbe al suono di arrivare dove deve arrivare poiché la maggior parte degli edifici tende ad essere bene isolata. Data che l’intera operazione dipende da un flusso continuo di elettricità, se il cavo si rompesse questo anche creerebbe dei problemi , naturalmente l’individuo potrebbe urlare, ma la voce umana non arriva così lontano. Un ulteriore problema è che una corda dello strumento potrebbe rompersi, se ciò succedesse non ci sarebbe più accompagnamento al messaggio. È chiaro che la situazione migliore chiederebbe un a minor distanza, allora ci sarebbero meno problemi potenziali, meglio di tutto sarebbe se ci fosse contatto faccia a faccia.</a:t>
            </a:r>
            <a:endParaRPr lang="it-IT" sz="2000" dirty="0" smtClean="0"/>
          </a:p>
          <a:p>
            <a:endParaRPr lang="it-IT" dirty="0" smtClean="0"/>
          </a:p>
        </p:txBody>
      </p:sp>
      <p:sp>
        <p:nvSpPr>
          <p:cNvPr id="20484" name="Segnaposto numero diapositiva 4"/>
          <p:cNvSpPr>
            <a:spLocks noGrp="1"/>
          </p:cNvSpPr>
          <p:nvPr>
            <p:ph type="sldNum" sz="quarter" idx="12"/>
          </p:nvPr>
        </p:nvSpPr>
        <p:spPr>
          <a:noFill/>
        </p:spPr>
        <p:txBody>
          <a:bodyPr/>
          <a:lstStyle/>
          <a:p>
            <a:fld id="{1739C789-1D0A-4A2D-9B0A-1047DB8560A1}" type="slidenum">
              <a:rPr lang="it-IT" smtClean="0"/>
              <a:pPr/>
              <a:t>22</a:t>
            </a:fld>
            <a:endParaRPr lang="it-IT"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6"/>
          <p:cNvSpPr>
            <a:spLocks noGrp="1"/>
          </p:cNvSpPr>
          <p:nvPr>
            <p:ph type="title"/>
          </p:nvPr>
        </p:nvSpPr>
        <p:spPr/>
        <p:txBody>
          <a:bodyPr/>
          <a:lstStyle/>
          <a:p>
            <a:r>
              <a:rPr lang="it-IT" sz="4000" smtClean="0"/>
              <a:t>Figura utile per l’interpretazione</a:t>
            </a:r>
          </a:p>
        </p:txBody>
      </p:sp>
      <p:pic>
        <p:nvPicPr>
          <p:cNvPr id="21507" name="Segnaposto contenuto 5" descr="C:\Documenti\corso 2003\e-learning\romeo.tif"/>
          <p:cNvPicPr>
            <a:picLocks noGrp="1"/>
          </p:cNvPicPr>
          <p:nvPr>
            <p:ph idx="1"/>
          </p:nvPr>
        </p:nvPicPr>
        <p:blipFill>
          <a:blip r:embed="rId2" cstate="print"/>
          <a:srcRect/>
          <a:stretch>
            <a:fillRect/>
          </a:stretch>
        </p:blipFill>
        <p:spPr>
          <a:xfrm>
            <a:off x="1142976" y="1500174"/>
            <a:ext cx="3917965" cy="5667386"/>
          </a:xfrm>
        </p:spPr>
      </p:pic>
      <p:sp>
        <p:nvSpPr>
          <p:cNvPr id="21508" name="Segnaposto numero diapositiva 4"/>
          <p:cNvSpPr>
            <a:spLocks noGrp="1"/>
          </p:cNvSpPr>
          <p:nvPr>
            <p:ph type="sldNum" sz="quarter" idx="12"/>
          </p:nvPr>
        </p:nvSpPr>
        <p:spPr>
          <a:noFill/>
        </p:spPr>
        <p:txBody>
          <a:bodyPr/>
          <a:lstStyle/>
          <a:p>
            <a:fld id="{AE1BCBB7-36A7-4D49-BEB0-14CEEBE33C87}" type="slidenum">
              <a:rPr lang="it-IT" smtClean="0"/>
              <a:pPr/>
              <a:t>23</a:t>
            </a:fld>
            <a:endParaRPr lang="it-IT"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5"/>
          <p:cNvSpPr>
            <a:spLocks noGrp="1"/>
          </p:cNvSpPr>
          <p:nvPr>
            <p:ph type="sldNum" sz="quarter" idx="12"/>
          </p:nvPr>
        </p:nvSpPr>
        <p:spPr>
          <a:noFill/>
        </p:spPr>
        <p:txBody>
          <a:bodyPr/>
          <a:lstStyle/>
          <a:p>
            <a:fld id="{90E31C30-8881-4236-A278-90457D276E8B}" type="slidenum">
              <a:rPr lang="it-IT" smtClean="0"/>
              <a:pPr/>
              <a:t>24</a:t>
            </a:fld>
            <a:endParaRPr lang="it-IT" smtClean="0"/>
          </a:p>
        </p:txBody>
      </p:sp>
      <p:sp>
        <p:nvSpPr>
          <p:cNvPr id="22531" name="Rectangle 2"/>
          <p:cNvSpPr>
            <a:spLocks noGrp="1" noChangeArrowheads="1"/>
          </p:cNvSpPr>
          <p:nvPr>
            <p:ph type="title"/>
          </p:nvPr>
        </p:nvSpPr>
        <p:spPr>
          <a:xfrm>
            <a:off x="539750" y="333375"/>
            <a:ext cx="7772400" cy="1143000"/>
          </a:xfrm>
        </p:spPr>
        <p:txBody>
          <a:bodyPr/>
          <a:lstStyle/>
          <a:p>
            <a:pPr algn="l" eaLnBrk="1" hangingPunct="1"/>
            <a:r>
              <a:rPr lang="it-IT" sz="3600" smtClean="0">
                <a:latin typeface="Verdana" pitchFamily="34" charset="0"/>
              </a:rPr>
              <a:t>5 Trasformazione</a:t>
            </a:r>
          </a:p>
        </p:txBody>
      </p:sp>
      <p:sp>
        <p:nvSpPr>
          <p:cNvPr id="22532" name="Rectangle 3"/>
          <p:cNvSpPr>
            <a:spLocks noGrp="1" noChangeArrowheads="1"/>
          </p:cNvSpPr>
          <p:nvPr>
            <p:ph type="body" idx="1"/>
          </p:nvPr>
        </p:nvSpPr>
        <p:spPr/>
        <p:txBody>
          <a:bodyPr/>
          <a:lstStyle/>
          <a:p>
            <a:pPr eaLnBrk="1" hangingPunct="1"/>
            <a:r>
              <a:rPr lang="it-IT" smtClean="0">
                <a:latin typeface="Verdana" pitchFamily="34" charset="0"/>
              </a:rPr>
              <a:t>Mnemotecniche che </a:t>
            </a:r>
          </a:p>
          <a:p>
            <a:pPr eaLnBrk="1" hangingPunct="1">
              <a:buFontTx/>
              <a:buNone/>
            </a:pPr>
            <a:r>
              <a:rPr lang="it-IT" smtClean="0">
                <a:latin typeface="Verdana" pitchFamily="34" charset="0"/>
              </a:rPr>
              <a:t>ricodificano il testo</a:t>
            </a:r>
            <a:r>
              <a:rPr lang="it-IT" smtClean="0"/>
              <a:t> </a:t>
            </a:r>
          </a:p>
          <a:p>
            <a:pPr eaLnBrk="1" hangingPunct="1">
              <a:buFontTx/>
              <a:buNone/>
            </a:pPr>
            <a:endParaRPr lang="it-IT" smtClean="0"/>
          </a:p>
          <a:p>
            <a:pPr eaLnBrk="1" hangingPunct="1">
              <a:buFontTx/>
              <a:buNone/>
            </a:pPr>
            <a:r>
              <a:rPr lang="it-IT" smtClean="0">
                <a:latin typeface="Verdana" pitchFamily="34" charset="0"/>
              </a:rPr>
              <a:t>Rare nei testi</a:t>
            </a:r>
          </a:p>
          <a:p>
            <a:pPr eaLnBrk="1" hangingPunct="1">
              <a:buFontTx/>
              <a:buNone/>
            </a:pPr>
            <a:r>
              <a:rPr lang="it-IT" smtClean="0">
                <a:latin typeface="Verdana" pitchFamily="34" charset="0"/>
              </a:rPr>
              <a:t>Pro: facilita il ricordo</a:t>
            </a:r>
          </a:p>
          <a:p>
            <a:pPr eaLnBrk="1" hangingPunct="1"/>
            <a:endParaRPr lang="it-IT" smtClean="0">
              <a:latin typeface="Verdana" pitchFamily="34" charset="0"/>
            </a:endParaRPr>
          </a:p>
          <a:p>
            <a:pPr eaLnBrk="1" hangingPunct="1"/>
            <a:endParaRPr lang="it-IT" smtClean="0"/>
          </a:p>
        </p:txBody>
      </p:sp>
      <p:pic>
        <p:nvPicPr>
          <p:cNvPr id="22533" name="Picture 5" descr="m2u2p5a%5bzoom%5d"/>
          <p:cNvPicPr>
            <a:picLocks noChangeAspect="1" noChangeArrowheads="1"/>
          </p:cNvPicPr>
          <p:nvPr/>
        </p:nvPicPr>
        <p:blipFill>
          <a:blip r:embed="rId2" cstate="print"/>
          <a:srcRect/>
          <a:stretch>
            <a:fillRect/>
          </a:stretch>
        </p:blipFill>
        <p:spPr bwMode="auto">
          <a:xfrm>
            <a:off x="5364163" y="188913"/>
            <a:ext cx="3462337" cy="4968875"/>
          </a:xfrm>
          <a:prstGeom prst="rect">
            <a:avLst/>
          </a:prstGeom>
          <a:noFill/>
          <a:ln w="9525">
            <a:noFill/>
            <a:miter lim="800000"/>
            <a:headEnd/>
            <a:tailEnd/>
          </a:ln>
        </p:spPr>
      </p:pic>
      <p:pic>
        <p:nvPicPr>
          <p:cNvPr id="22534" name="Picture 7" descr="tecniche-memoria">
            <a:hlinkClick r:id="rId3"/>
          </p:cNvPr>
          <p:cNvPicPr>
            <a:picLocks noChangeAspect="1" noChangeArrowheads="1"/>
          </p:cNvPicPr>
          <p:nvPr/>
        </p:nvPicPr>
        <p:blipFill>
          <a:blip r:embed="rId4" cstate="print"/>
          <a:srcRect/>
          <a:stretch>
            <a:fillRect/>
          </a:stretch>
        </p:blipFill>
        <p:spPr bwMode="auto">
          <a:xfrm>
            <a:off x="1547813" y="5013325"/>
            <a:ext cx="1728787" cy="155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Lenzner</a:t>
            </a:r>
            <a:r>
              <a:rPr lang="it-IT" dirty="0"/>
              <a:t> </a:t>
            </a:r>
            <a:r>
              <a:rPr lang="it-IT" dirty="0" smtClean="0"/>
              <a:t>et al. 2012</a:t>
            </a:r>
            <a:endParaRPr lang="it-IT" dirty="0"/>
          </a:p>
        </p:txBody>
      </p:sp>
      <p:sp>
        <p:nvSpPr>
          <p:cNvPr id="3" name="Segnaposto contenuto 2"/>
          <p:cNvSpPr>
            <a:spLocks noGrp="1"/>
          </p:cNvSpPr>
          <p:nvPr>
            <p:ph idx="1"/>
          </p:nvPr>
        </p:nvSpPr>
        <p:spPr/>
        <p:txBody>
          <a:bodyPr/>
          <a:lstStyle/>
          <a:p>
            <a:pPr marL="0" indent="0">
              <a:buNone/>
            </a:pPr>
            <a:r>
              <a:rPr lang="it-IT" dirty="0" smtClean="0"/>
              <a:t>Figure istruttive vs decorative,</a:t>
            </a:r>
          </a:p>
          <a:p>
            <a:pPr marL="0" indent="0">
              <a:buNone/>
            </a:pPr>
            <a:r>
              <a:rPr lang="it-IT" dirty="0" smtClean="0"/>
              <a:t>Studenti delle medie</a:t>
            </a: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25</a:t>
            </a:fld>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26</a:t>
            </a:fld>
            <a:endParaRPr lang="it-IT"/>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9"/>
            <a:ext cx="561647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616470" y="0"/>
            <a:ext cx="3527530" cy="6986528"/>
          </a:xfrm>
          <a:prstGeom prst="rect">
            <a:avLst/>
          </a:prstGeom>
          <a:noFill/>
        </p:spPr>
        <p:txBody>
          <a:bodyPr wrap="square" rtlCol="0">
            <a:spAutoFit/>
          </a:bodyPr>
          <a:lstStyle/>
          <a:p>
            <a:pPr marL="0" indent="0">
              <a:buNone/>
            </a:pPr>
            <a:r>
              <a:rPr lang="en-US" sz="2800" dirty="0"/>
              <a:t>1) Silhouettes and shaded areas</a:t>
            </a:r>
            <a:endParaRPr lang="it-IT" sz="2800" dirty="0"/>
          </a:p>
          <a:p>
            <a:pPr marL="0" indent="0">
              <a:buNone/>
            </a:pPr>
            <a:r>
              <a:rPr lang="en-US" sz="2800" dirty="0"/>
              <a:t>Shadows are cast when light hits an opaque object. </a:t>
            </a:r>
            <a:r>
              <a:rPr lang="it-IT" sz="2800" dirty="0" err="1"/>
              <a:t>Thus</a:t>
            </a:r>
            <a:r>
              <a:rPr lang="it-IT" sz="2800" dirty="0"/>
              <a:t>, light </a:t>
            </a:r>
            <a:r>
              <a:rPr lang="it-IT" sz="2800" dirty="0" err="1"/>
              <a:t>cannot</a:t>
            </a:r>
            <a:r>
              <a:rPr lang="it-IT" sz="2800" dirty="0"/>
              <a:t> </a:t>
            </a:r>
            <a:r>
              <a:rPr lang="it-IT" sz="2800" dirty="0" err="1"/>
              <a:t>directly</a:t>
            </a:r>
            <a:r>
              <a:rPr lang="it-IT" sz="2800" dirty="0"/>
              <a:t> </a:t>
            </a:r>
            <a:r>
              <a:rPr lang="it-IT" sz="2800" dirty="0" err="1"/>
              <a:t>enter</a:t>
            </a:r>
            <a:r>
              <a:rPr lang="it-IT" sz="2800" dirty="0"/>
              <a:t> </a:t>
            </a:r>
            <a:r>
              <a:rPr lang="en-US" sz="2800" dirty="0"/>
              <a:t>the space behind the object and is absent there. This non-illuminated space behind</a:t>
            </a:r>
            <a:endParaRPr lang="it-IT" sz="2800" dirty="0"/>
          </a:p>
          <a:p>
            <a:pPr marL="0" indent="0">
              <a:buNone/>
            </a:pPr>
            <a:r>
              <a:rPr lang="en-US" sz="2800" dirty="0"/>
              <a:t>an opaque object is </a:t>
            </a:r>
            <a:r>
              <a:rPr lang="en-US" sz="2800" dirty="0" err="1"/>
              <a:t>calledshadow</a:t>
            </a:r>
            <a:r>
              <a:rPr lang="en-US" sz="2800" dirty="0"/>
              <a:t> volume. </a:t>
            </a:r>
            <a:r>
              <a:rPr lang="en-US" sz="2800" dirty="0" err="1"/>
              <a:t>Ashadow</a:t>
            </a:r>
            <a:r>
              <a:rPr lang="en-US" sz="2800" dirty="0"/>
              <a:t>(or </a:t>
            </a:r>
            <a:r>
              <a:rPr lang="en-US" sz="2800" dirty="0" smtClean="0"/>
              <a:t>a silhouette</a:t>
            </a:r>
            <a:r>
              <a:rPr lang="en-US" sz="2800" dirty="0"/>
              <a:t>) is the contour </a:t>
            </a:r>
            <a:r>
              <a:rPr lang="en-US" sz="2800" dirty="0" smtClean="0"/>
              <a:t>…..</a:t>
            </a:r>
          </a:p>
        </p:txBody>
      </p:sp>
    </p:spTree>
    <p:extLst>
      <p:ext uri="{BB962C8B-B14F-4D97-AF65-F5344CB8AC3E}">
        <p14:creationId xmlns:p14="http://schemas.microsoft.com/office/powerpoint/2010/main" val="923170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27</a:t>
            </a:fld>
            <a:endParaRPr lang="it-IT"/>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475" y="874713"/>
            <a:ext cx="611505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822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28</a:t>
            </a:fld>
            <a:endParaRPr lang="it-IT"/>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87" y="30314"/>
            <a:ext cx="611505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95536" y="5013176"/>
            <a:ext cx="7704856" cy="1077218"/>
          </a:xfrm>
          <a:prstGeom prst="rect">
            <a:avLst/>
          </a:prstGeom>
          <a:noFill/>
        </p:spPr>
        <p:txBody>
          <a:bodyPr wrap="square" rtlCol="0">
            <a:spAutoFit/>
          </a:bodyPr>
          <a:lstStyle/>
          <a:p>
            <a:r>
              <a:rPr lang="it-IT" dirty="0" smtClean="0"/>
              <a:t>Durata dell’esame della figura decorativa, istruttiva e del testo durante la prima lettura</a:t>
            </a:r>
            <a:endParaRPr lang="it-IT" dirty="0"/>
          </a:p>
        </p:txBody>
      </p:sp>
    </p:spTree>
    <p:extLst>
      <p:ext uri="{BB962C8B-B14F-4D97-AF65-F5344CB8AC3E}">
        <p14:creationId xmlns:p14="http://schemas.microsoft.com/office/powerpoint/2010/main" val="4103283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29</a:t>
            </a:fld>
            <a:endParaRPr lang="it-IT"/>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92" y="1511905"/>
            <a:ext cx="9234192" cy="299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67544" y="332656"/>
            <a:ext cx="5544616" cy="584775"/>
          </a:xfrm>
          <a:prstGeom prst="rect">
            <a:avLst/>
          </a:prstGeom>
          <a:noFill/>
        </p:spPr>
        <p:txBody>
          <a:bodyPr wrap="square" rtlCol="0">
            <a:spAutoFit/>
          </a:bodyPr>
          <a:lstStyle/>
          <a:p>
            <a:r>
              <a:rPr lang="it-IT" dirty="0" smtClean="0"/>
              <a:t>Effetto sull’umore</a:t>
            </a:r>
            <a:endParaRPr lang="it-IT" dirty="0"/>
          </a:p>
        </p:txBody>
      </p:sp>
    </p:spTree>
    <p:extLst>
      <p:ext uri="{BB962C8B-B14F-4D97-AF65-F5344CB8AC3E}">
        <p14:creationId xmlns:p14="http://schemas.microsoft.com/office/powerpoint/2010/main" val="66960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numero diapositiva 5"/>
          <p:cNvSpPr>
            <a:spLocks noGrp="1"/>
          </p:cNvSpPr>
          <p:nvPr>
            <p:ph type="sldNum" sz="quarter" idx="12"/>
          </p:nvPr>
        </p:nvSpPr>
        <p:spPr>
          <a:noFill/>
        </p:spPr>
        <p:txBody>
          <a:bodyPr/>
          <a:lstStyle/>
          <a:p>
            <a:fld id="{7E907491-E85D-4CF9-A886-42267E0FCB85}" type="slidenum">
              <a:rPr lang="it-IT" smtClean="0"/>
              <a:pPr/>
              <a:t>3</a:t>
            </a:fld>
            <a:endParaRPr lang="it-IT" smtClean="0"/>
          </a:p>
        </p:txBody>
      </p:sp>
      <p:sp>
        <p:nvSpPr>
          <p:cNvPr id="1028" name="Rectangle 2"/>
          <p:cNvSpPr>
            <a:spLocks noGrp="1" noChangeArrowheads="1"/>
          </p:cNvSpPr>
          <p:nvPr>
            <p:ph type="title"/>
          </p:nvPr>
        </p:nvSpPr>
        <p:spPr>
          <a:xfrm>
            <a:off x="684213" y="260350"/>
            <a:ext cx="7772400" cy="1143000"/>
          </a:xfrm>
        </p:spPr>
        <p:txBody>
          <a:bodyPr/>
          <a:lstStyle/>
          <a:p>
            <a:pPr eaLnBrk="1" hangingPunct="1"/>
            <a:r>
              <a:rPr lang="it-IT" sz="4000" smtClean="0">
                <a:latin typeface="Verdana" pitchFamily="34" charset="0"/>
              </a:rPr>
              <a:t>Efficacia dei vari tipi di figure</a:t>
            </a:r>
          </a:p>
        </p:txBody>
      </p:sp>
      <p:sp>
        <p:nvSpPr>
          <p:cNvPr id="1029" name="Text Box 4"/>
          <p:cNvSpPr txBox="1">
            <a:spLocks noChangeArrowheads="1"/>
          </p:cNvSpPr>
          <p:nvPr/>
        </p:nvSpPr>
        <p:spPr bwMode="auto">
          <a:xfrm>
            <a:off x="4932363" y="2133600"/>
            <a:ext cx="3743325" cy="3378200"/>
          </a:xfrm>
          <a:prstGeom prst="rect">
            <a:avLst/>
          </a:prstGeom>
          <a:noFill/>
          <a:ln w="9525">
            <a:noFill/>
            <a:miter lim="800000"/>
            <a:headEnd/>
            <a:tailEnd/>
          </a:ln>
        </p:spPr>
        <p:txBody>
          <a:bodyPr>
            <a:spAutoFit/>
          </a:bodyPr>
          <a:lstStyle/>
          <a:p>
            <a:pPr>
              <a:spcBef>
                <a:spcPct val="50000"/>
              </a:spcBef>
            </a:pPr>
            <a:r>
              <a:rPr lang="it-IT" sz="2400"/>
              <a:t>Decorativa: effetto negativo</a:t>
            </a:r>
          </a:p>
          <a:p>
            <a:pPr>
              <a:spcBef>
                <a:spcPct val="50000"/>
              </a:spcBef>
            </a:pPr>
            <a:endParaRPr lang="it-IT" sz="2400"/>
          </a:p>
          <a:p>
            <a:r>
              <a:rPr lang="it-IT" sz="2400"/>
              <a:t>Rappresentatica</a:t>
            </a:r>
          </a:p>
          <a:p>
            <a:r>
              <a:rPr lang="it-IT" sz="2400"/>
              <a:t>Organizzativa</a:t>
            </a:r>
          </a:p>
          <a:p>
            <a:r>
              <a:rPr lang="it-IT" sz="2400"/>
              <a:t>Interpretativa: effetto positivo</a:t>
            </a:r>
          </a:p>
          <a:p>
            <a:pPr>
              <a:spcBef>
                <a:spcPct val="50000"/>
              </a:spcBef>
            </a:pPr>
            <a:r>
              <a:rPr lang="it-IT" sz="2400"/>
              <a:t>Trasformazione: effetto molto positivo</a:t>
            </a:r>
          </a:p>
        </p:txBody>
      </p:sp>
      <p:graphicFrame>
        <p:nvGraphicFramePr>
          <p:cNvPr id="7" name="Object 5"/>
          <p:cNvGraphicFramePr>
            <a:graphicFrameLocks noGrp="1" noChangeAspect="1"/>
          </p:cNvGraphicFramePr>
          <p:nvPr>
            <p:ph type="chart" idx="1"/>
          </p:nvPr>
        </p:nvGraphicFramePr>
        <p:xfrm>
          <a:off x="899592" y="1700808"/>
          <a:ext cx="7737475" cy="4103687"/>
        </p:xfrm>
        <a:graphic>
          <a:graphicData uri="http://schemas.openxmlformats.org/drawingml/2006/chart">
            <c:chart xmlns:c="http://schemas.openxmlformats.org/drawingml/2006/chart" xmlns:r="http://schemas.openxmlformats.org/officeDocument/2006/relationships" r:id="rId2"/>
          </a:graphicData>
        </a:graphic>
      </p:graphicFrame>
      <p:pic>
        <p:nvPicPr>
          <p:cNvPr id="1030" name="Picture 6"/>
          <p:cNvPicPr>
            <a:picLocks noChangeAspect="1" noChangeArrowheads="1"/>
          </p:cNvPicPr>
          <p:nvPr/>
        </p:nvPicPr>
        <p:blipFill>
          <a:blip r:embed="rId3" cstate="print"/>
          <a:srcRect/>
          <a:stretch>
            <a:fillRect/>
          </a:stretch>
        </p:blipFill>
        <p:spPr bwMode="auto">
          <a:xfrm>
            <a:off x="0" y="1419225"/>
            <a:ext cx="4572000" cy="5438775"/>
          </a:xfrm>
          <a:prstGeom prst="rect">
            <a:avLst/>
          </a:prstGeom>
          <a:noFill/>
          <a:ln w="9525">
            <a:noFill/>
            <a:miter lim="800000"/>
            <a:headEnd/>
            <a:tailEnd/>
          </a:ln>
        </p:spPr>
      </p:pic>
      <p:sp>
        <p:nvSpPr>
          <p:cNvPr id="8" name="CasellaDiTesto 7"/>
          <p:cNvSpPr txBox="1"/>
          <p:nvPr/>
        </p:nvSpPr>
        <p:spPr>
          <a:xfrm>
            <a:off x="4857752" y="1357298"/>
            <a:ext cx="3286148" cy="461665"/>
          </a:xfrm>
          <a:prstGeom prst="rect">
            <a:avLst/>
          </a:prstGeom>
          <a:noFill/>
        </p:spPr>
        <p:txBody>
          <a:bodyPr wrap="square" rtlCol="0">
            <a:spAutoFit/>
          </a:bodyPr>
          <a:lstStyle/>
          <a:p>
            <a:r>
              <a:rPr lang="it-IT" sz="2400" dirty="0" err="1" smtClean="0"/>
              <a:t>Meta-analisi</a:t>
            </a:r>
            <a:r>
              <a:rPr lang="it-IT" sz="2400" dirty="0" smtClean="0"/>
              <a:t> 100 </a:t>
            </a:r>
            <a:r>
              <a:rPr lang="it-IT" sz="2400" dirty="0" err="1" smtClean="0"/>
              <a:t>exp</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30</a:t>
            </a:fld>
            <a:endParaRPr lang="it-IT"/>
          </a:p>
        </p:txBody>
      </p:sp>
      <p:sp>
        <p:nvSpPr>
          <p:cNvPr id="3" name="CasellaDiTesto 2"/>
          <p:cNvSpPr txBox="1"/>
          <p:nvPr/>
        </p:nvSpPr>
        <p:spPr>
          <a:xfrm>
            <a:off x="467544" y="620688"/>
            <a:ext cx="4176464" cy="584775"/>
          </a:xfrm>
          <a:prstGeom prst="rect">
            <a:avLst/>
          </a:prstGeom>
          <a:noFill/>
        </p:spPr>
        <p:txBody>
          <a:bodyPr wrap="square" rtlCol="0">
            <a:spAutoFit/>
          </a:bodyPr>
          <a:lstStyle/>
          <a:p>
            <a:r>
              <a:rPr lang="it-IT" dirty="0" smtClean="0"/>
              <a:t>Effetto sull’interesse</a:t>
            </a:r>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78" y="1700809"/>
            <a:ext cx="948157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24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noFill/>
        </p:spPr>
        <p:txBody>
          <a:bodyPr/>
          <a:lstStyle/>
          <a:p>
            <a:fld id="{FA98613D-A117-4700-A915-68B5053A7DA7}" type="slidenum">
              <a:rPr lang="it-IT" smtClean="0"/>
              <a:pPr/>
              <a:t>4</a:t>
            </a:fld>
            <a:endParaRPr lang="it-IT" smtClean="0"/>
          </a:p>
        </p:txBody>
      </p:sp>
      <p:sp>
        <p:nvSpPr>
          <p:cNvPr id="6147" name="Rectangle 2"/>
          <p:cNvSpPr>
            <a:spLocks noGrp="1" noChangeArrowheads="1"/>
          </p:cNvSpPr>
          <p:nvPr>
            <p:ph type="title"/>
          </p:nvPr>
        </p:nvSpPr>
        <p:spPr>
          <a:xfrm>
            <a:off x="755650" y="908050"/>
            <a:ext cx="7773988" cy="371475"/>
          </a:xfrm>
        </p:spPr>
        <p:txBody>
          <a:bodyPr/>
          <a:lstStyle/>
          <a:p>
            <a:pPr algn="l" eaLnBrk="1" hangingPunct="1"/>
            <a:r>
              <a:rPr lang="it-IT" sz="3200" b="1" smtClean="0">
                <a:latin typeface="Verdana" pitchFamily="34" charset="0"/>
              </a:rPr>
              <a:t/>
            </a:r>
            <a:br>
              <a:rPr lang="it-IT" sz="3200" b="1" smtClean="0">
                <a:latin typeface="Verdana" pitchFamily="34" charset="0"/>
              </a:rPr>
            </a:br>
            <a:r>
              <a:rPr lang="it-IT" sz="3200" b="1" smtClean="0">
                <a:latin typeface="Verdana" pitchFamily="34" charset="0"/>
              </a:rPr>
              <a:t>1 Decorativa</a:t>
            </a:r>
            <a:r>
              <a:rPr lang="it-IT" sz="2800" smtClean="0">
                <a:latin typeface="Verdana" pitchFamily="34" charset="0"/>
              </a:rPr>
              <a:t/>
            </a:r>
            <a:br>
              <a:rPr lang="it-IT" sz="2800" smtClean="0">
                <a:latin typeface="Verdana" pitchFamily="34" charset="0"/>
              </a:rPr>
            </a:br>
            <a:r>
              <a:rPr lang="it-IT" sz="2800" smtClean="0">
                <a:latin typeface="Verdana" pitchFamily="34" charset="0"/>
              </a:rPr>
              <a:t/>
            </a:r>
            <a:br>
              <a:rPr lang="it-IT" sz="2800" smtClean="0">
                <a:latin typeface="Verdana" pitchFamily="34" charset="0"/>
              </a:rPr>
            </a:br>
            <a:r>
              <a:rPr lang="it-IT" sz="2800" smtClean="0">
                <a:latin typeface="Verdana" pitchFamily="34" charset="0"/>
              </a:rPr>
              <a:t>Rende il testo più ”attraente”</a:t>
            </a:r>
            <a:r>
              <a:rPr lang="it-IT" sz="4000" smtClean="0"/>
              <a:t/>
            </a:r>
            <a:br>
              <a:rPr lang="it-IT" sz="4000" smtClean="0"/>
            </a:br>
            <a:r>
              <a:rPr lang="it-IT" sz="2800" smtClean="0">
                <a:latin typeface="Verdana" pitchFamily="34" charset="0"/>
              </a:rPr>
              <a:t/>
            </a:r>
            <a:br>
              <a:rPr lang="it-IT" sz="2800" smtClean="0">
                <a:latin typeface="Verdana" pitchFamily="34" charset="0"/>
              </a:rPr>
            </a:br>
            <a:r>
              <a:rPr lang="it-IT" sz="2800" smtClean="0">
                <a:latin typeface="Verdana" pitchFamily="34" charset="0"/>
              </a:rPr>
              <a:t/>
            </a:r>
            <a:br>
              <a:rPr lang="it-IT" sz="2800" smtClean="0">
                <a:latin typeface="Verdana" pitchFamily="34" charset="0"/>
              </a:rPr>
            </a:br>
            <a:endParaRPr lang="it-IT" sz="2800" smtClean="0">
              <a:latin typeface="Verdana" pitchFamily="34" charset="0"/>
            </a:endParaRPr>
          </a:p>
        </p:txBody>
      </p:sp>
      <p:sp>
        <p:nvSpPr>
          <p:cNvPr id="6148" name="Rectangle 3"/>
          <p:cNvSpPr>
            <a:spLocks noGrp="1" noChangeArrowheads="1"/>
          </p:cNvSpPr>
          <p:nvPr>
            <p:ph type="body" idx="1"/>
          </p:nvPr>
        </p:nvSpPr>
        <p:spPr>
          <a:xfrm>
            <a:off x="1116013" y="1412875"/>
            <a:ext cx="2951162" cy="4154488"/>
          </a:xfrm>
        </p:spPr>
        <p:txBody>
          <a:bodyPr/>
          <a:lstStyle/>
          <a:p>
            <a:pPr eaLnBrk="1" hangingPunct="1">
              <a:lnSpc>
                <a:spcPct val="80000"/>
              </a:lnSpc>
              <a:buFontTx/>
              <a:buNone/>
            </a:pPr>
            <a:r>
              <a:rPr lang="it-IT" sz="2800" smtClean="0">
                <a:latin typeface="Verdana" pitchFamily="34" charset="0"/>
              </a:rPr>
              <a:t>Esempi:</a:t>
            </a:r>
          </a:p>
          <a:p>
            <a:pPr eaLnBrk="1" hangingPunct="1">
              <a:lnSpc>
                <a:spcPct val="80000"/>
              </a:lnSpc>
              <a:buFontTx/>
              <a:buNone/>
            </a:pPr>
            <a:endParaRPr lang="it-IT" sz="2800" smtClean="0">
              <a:latin typeface="Verdana" pitchFamily="34" charset="0"/>
            </a:endParaRPr>
          </a:p>
          <a:p>
            <a:pPr eaLnBrk="1" hangingPunct="1">
              <a:lnSpc>
                <a:spcPct val="80000"/>
              </a:lnSpc>
              <a:buFontTx/>
              <a:buNone/>
            </a:pPr>
            <a:r>
              <a:rPr lang="it-IT" sz="2800" smtClean="0">
                <a:latin typeface="Verdana" pitchFamily="34" charset="0"/>
              </a:rPr>
              <a:t>Una farfalla in un racconto di animali,</a:t>
            </a:r>
          </a:p>
          <a:p>
            <a:pPr eaLnBrk="1" hangingPunct="1">
              <a:lnSpc>
                <a:spcPct val="80000"/>
              </a:lnSpc>
              <a:buFontTx/>
              <a:buNone/>
            </a:pPr>
            <a:endParaRPr lang="it-IT" sz="2800" smtClean="0">
              <a:latin typeface="Verdana" pitchFamily="34" charset="0"/>
            </a:endParaRPr>
          </a:p>
          <a:p>
            <a:pPr eaLnBrk="1" hangingPunct="1">
              <a:lnSpc>
                <a:spcPct val="80000"/>
              </a:lnSpc>
              <a:buFontTx/>
              <a:buNone/>
            </a:pPr>
            <a:r>
              <a:rPr lang="it-IT" sz="2800" smtClean="0">
                <a:latin typeface="Verdana" pitchFamily="34" charset="0"/>
              </a:rPr>
              <a:t>Un pino e la descrizione di un sentiero</a:t>
            </a:r>
          </a:p>
        </p:txBody>
      </p:sp>
      <p:pic>
        <p:nvPicPr>
          <p:cNvPr id="6149" name="Picture 5" descr="farfalla_2">
            <a:hlinkClick r:id="rId2"/>
          </p:cNvPr>
          <p:cNvPicPr>
            <a:picLocks noChangeAspect="1" noChangeArrowheads="1"/>
          </p:cNvPicPr>
          <p:nvPr/>
        </p:nvPicPr>
        <p:blipFill>
          <a:blip r:embed="rId3" cstate="print"/>
          <a:srcRect/>
          <a:stretch>
            <a:fillRect/>
          </a:stretch>
        </p:blipFill>
        <p:spPr bwMode="auto">
          <a:xfrm>
            <a:off x="0" y="2708275"/>
            <a:ext cx="1285875" cy="962025"/>
          </a:xfrm>
          <a:prstGeom prst="rect">
            <a:avLst/>
          </a:prstGeom>
          <a:noFill/>
          <a:ln w="9525">
            <a:noFill/>
            <a:miter lim="800000"/>
            <a:headEnd/>
            <a:tailEnd/>
          </a:ln>
        </p:spPr>
      </p:pic>
      <p:sp>
        <p:nvSpPr>
          <p:cNvPr id="6152" name="Text Box 15"/>
          <p:cNvSpPr txBox="1">
            <a:spLocks noChangeArrowheads="1"/>
          </p:cNvSpPr>
          <p:nvPr/>
        </p:nvSpPr>
        <p:spPr bwMode="auto">
          <a:xfrm>
            <a:off x="0" y="5288340"/>
            <a:ext cx="4499992" cy="1569660"/>
          </a:xfrm>
          <a:prstGeom prst="rect">
            <a:avLst/>
          </a:prstGeom>
          <a:noFill/>
          <a:ln w="9525">
            <a:noFill/>
            <a:miter lim="800000"/>
            <a:headEnd/>
            <a:tailEnd/>
          </a:ln>
        </p:spPr>
        <p:txBody>
          <a:bodyPr wrap="square">
            <a:spAutoFit/>
          </a:bodyPr>
          <a:lstStyle/>
          <a:p>
            <a:pPr>
              <a:spcBef>
                <a:spcPct val="50000"/>
              </a:spcBef>
            </a:pPr>
            <a:r>
              <a:rPr lang="it-IT" dirty="0" smtClean="0">
                <a:solidFill>
                  <a:schemeClr val="tx2"/>
                </a:solidFill>
                <a:latin typeface="Verdana" pitchFamily="34" charset="0"/>
              </a:rPr>
              <a:t>Marginalmente </a:t>
            </a:r>
            <a:r>
              <a:rPr lang="it-IT" dirty="0">
                <a:solidFill>
                  <a:schemeClr val="tx2"/>
                </a:solidFill>
                <a:latin typeface="Verdana" pitchFamily="34" charset="0"/>
              </a:rPr>
              <a:t>legata al  contenuto</a:t>
            </a:r>
            <a:br>
              <a:rPr lang="it-IT" dirty="0">
                <a:solidFill>
                  <a:schemeClr val="tx2"/>
                </a:solidFill>
                <a:latin typeface="Verdana" pitchFamily="34" charset="0"/>
              </a:rPr>
            </a:br>
            <a:endParaRPr lang="it-IT" dirty="0">
              <a:solidFill>
                <a:schemeClr val="tx2"/>
              </a:solidFill>
              <a:latin typeface="Verdana" pitchFamily="34" charset="0"/>
            </a:endParaRPr>
          </a:p>
        </p:txBody>
      </p:sp>
      <p:pic>
        <p:nvPicPr>
          <p:cNvPr id="46081" name="Picture 1"/>
          <p:cNvPicPr>
            <a:picLocks noChangeAspect="1" noChangeArrowheads="1"/>
          </p:cNvPicPr>
          <p:nvPr/>
        </p:nvPicPr>
        <p:blipFill>
          <a:blip r:embed="rId4" cstate="print"/>
          <a:srcRect/>
          <a:stretch>
            <a:fillRect/>
          </a:stretch>
        </p:blipFill>
        <p:spPr bwMode="auto">
          <a:xfrm>
            <a:off x="4652856" y="1413634"/>
            <a:ext cx="4099128" cy="5111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4000" dirty="0" smtClean="0"/>
              <a:t>Effetti negativi perché?</a:t>
            </a:r>
            <a:endParaRPr lang="it-IT" sz="4000" dirty="0"/>
          </a:p>
        </p:txBody>
      </p:sp>
      <p:sp>
        <p:nvSpPr>
          <p:cNvPr id="3" name="Segnaposto contenuto 2"/>
          <p:cNvSpPr>
            <a:spLocks noGrp="1"/>
          </p:cNvSpPr>
          <p:nvPr>
            <p:ph idx="1"/>
          </p:nvPr>
        </p:nvSpPr>
        <p:spPr/>
        <p:txBody>
          <a:bodyPr/>
          <a:lstStyle/>
          <a:p>
            <a:r>
              <a:rPr lang="it-IT" dirty="0" smtClean="0"/>
              <a:t>Non è sicuro che attivi conoscenze precedenti rilevanti</a:t>
            </a:r>
          </a:p>
          <a:p>
            <a:r>
              <a:rPr lang="it-IT" dirty="0" smtClean="0"/>
              <a:t>Richiede risorse</a:t>
            </a:r>
          </a:p>
          <a:p>
            <a:r>
              <a:rPr lang="it-IT" dirty="0" smtClean="0"/>
              <a:t>Distoglie l’attenzione dalle informazioni importanti</a:t>
            </a: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5</a:t>
            </a:fld>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3"/>
          <p:cNvSpPr>
            <a:spLocks noGrp="1"/>
          </p:cNvSpPr>
          <p:nvPr>
            <p:ph type="sldNum" sz="quarter" idx="12"/>
          </p:nvPr>
        </p:nvSpPr>
        <p:spPr>
          <a:noFill/>
        </p:spPr>
        <p:txBody>
          <a:bodyPr/>
          <a:lstStyle/>
          <a:p>
            <a:fld id="{D50CC9E2-AC9F-493F-983B-AB2F4DF5D92A}" type="slidenum">
              <a:rPr lang="it-IT" smtClean="0"/>
              <a:pPr/>
              <a:t>6</a:t>
            </a:fld>
            <a:endParaRPr lang="it-IT" smtClean="0"/>
          </a:p>
        </p:txBody>
      </p:sp>
      <p:pic>
        <p:nvPicPr>
          <p:cNvPr id="7171" name="Segnaposto contenuto 4" descr="muschio"/>
          <p:cNvPicPr>
            <a:picLocks noGrp="1"/>
          </p:cNvPicPr>
          <p:nvPr>
            <p:ph idx="4294967295"/>
          </p:nvPr>
        </p:nvPicPr>
        <p:blipFill>
          <a:blip r:embed="rId2" cstate="print"/>
          <a:srcRect r="31718" b="27361"/>
          <a:stretch>
            <a:fillRect/>
          </a:stretch>
        </p:blipFill>
        <p:spPr>
          <a:xfrm>
            <a:off x="0" y="0"/>
            <a:ext cx="5000628" cy="6858000"/>
          </a:xfrm>
        </p:spPr>
      </p:pic>
      <p:sp>
        <p:nvSpPr>
          <p:cNvPr id="7172" name="CasellaDiTesto 5"/>
          <p:cNvSpPr txBox="1">
            <a:spLocks noChangeArrowheads="1"/>
          </p:cNvSpPr>
          <p:nvPr/>
        </p:nvSpPr>
        <p:spPr bwMode="auto">
          <a:xfrm>
            <a:off x="5214938" y="785813"/>
            <a:ext cx="3214687" cy="1570037"/>
          </a:xfrm>
          <a:prstGeom prst="rect">
            <a:avLst/>
          </a:prstGeom>
          <a:noFill/>
          <a:ln w="9525">
            <a:noFill/>
            <a:miter lim="800000"/>
            <a:headEnd/>
            <a:tailEnd/>
          </a:ln>
        </p:spPr>
        <p:txBody>
          <a:bodyPr>
            <a:spAutoFit/>
          </a:bodyPr>
          <a:lstStyle/>
          <a:p>
            <a:r>
              <a:rPr lang="it-IT"/>
              <a:t>Non attiva il corretto schema di interpretazione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7</a:t>
            </a:fld>
            <a:endParaRPr lang="it-IT"/>
          </a:p>
        </p:txBody>
      </p:sp>
      <p:pic>
        <p:nvPicPr>
          <p:cNvPr id="4" name="Immagine 3" descr="decorativa2.jpg"/>
          <p:cNvPicPr>
            <a:picLocks noChangeAspect="1"/>
          </p:cNvPicPr>
          <p:nvPr/>
        </p:nvPicPr>
        <p:blipFill>
          <a:blip r:embed="rId2" cstate="print"/>
          <a:stretch>
            <a:fillRect/>
          </a:stretch>
        </p:blipFill>
        <p:spPr>
          <a:xfrm>
            <a:off x="485775" y="738187"/>
            <a:ext cx="8172450" cy="53816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8</a:t>
            </a:fld>
            <a:endParaRPr lang="it-IT"/>
          </a:p>
        </p:txBody>
      </p:sp>
      <p:pic>
        <p:nvPicPr>
          <p:cNvPr id="61444" name="Picture 4"/>
          <p:cNvPicPr>
            <a:picLocks noGrp="1" noChangeAspect="1" noChangeArrowheads="1"/>
          </p:cNvPicPr>
          <p:nvPr>
            <p:ph idx="1"/>
          </p:nvPr>
        </p:nvPicPr>
        <p:blipFill>
          <a:blip r:embed="rId2" cstate="print"/>
          <a:srcRect/>
          <a:stretch>
            <a:fillRect/>
          </a:stretch>
        </p:blipFill>
        <p:spPr bwMode="auto">
          <a:xfrm>
            <a:off x="1643042" y="0"/>
            <a:ext cx="5199348" cy="6697654"/>
          </a:xfrm>
          <a:prstGeom prst="rect">
            <a:avLst/>
          </a:prstGeom>
          <a:noFill/>
          <a:ln w="9525">
            <a:noFill/>
            <a:miter lim="800000"/>
            <a:headEnd/>
            <a:tailEnd/>
          </a:ln>
        </p:spPr>
      </p:pic>
      <p:sp>
        <p:nvSpPr>
          <p:cNvPr id="4" name="Rettangolo 3"/>
          <p:cNvSpPr/>
          <p:nvPr/>
        </p:nvSpPr>
        <p:spPr>
          <a:xfrm>
            <a:off x="251520" y="692696"/>
            <a:ext cx="938077" cy="584775"/>
          </a:xfrm>
          <a:prstGeom prst="rect">
            <a:avLst/>
          </a:prstGeom>
        </p:spPr>
        <p:txBody>
          <a:bodyPr wrap="none">
            <a:spAutoFit/>
          </a:bodyPr>
          <a:lstStyle/>
          <a:p>
            <a:r>
              <a:rPr lang="it-IT" dirty="0" smtClean="0"/>
              <a:t>Ma..</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l"/>
            <a:r>
              <a:rPr lang="en-US" sz="2800" dirty="0" err="1" smtClean="0"/>
              <a:t>Tuominen</a:t>
            </a:r>
            <a:r>
              <a:rPr lang="en-US" sz="2800" dirty="0" smtClean="0"/>
              <a:t> </a:t>
            </a:r>
            <a:r>
              <a:rPr lang="en-US" sz="2800" dirty="0" err="1" smtClean="0"/>
              <a:t>Risto</a:t>
            </a:r>
            <a:r>
              <a:rPr lang="en-US" sz="2800" dirty="0" smtClean="0"/>
              <a:t>: (2001). Why do some yellow page advertisements </a:t>
            </a:r>
            <a:r>
              <a:rPr lang="en-US" sz="2800" dirty="0" err="1" smtClean="0"/>
              <a:t>caputre</a:t>
            </a:r>
            <a:r>
              <a:rPr lang="en-US" sz="2800" dirty="0" smtClean="0"/>
              <a:t> attention better than others? </a:t>
            </a:r>
            <a:r>
              <a:rPr lang="it-IT" sz="2800" i="1" dirty="0" err="1" smtClean="0"/>
              <a:t>Acta</a:t>
            </a:r>
            <a:r>
              <a:rPr lang="it-IT" sz="2800" i="1" dirty="0" smtClean="0"/>
              <a:t> </a:t>
            </a:r>
            <a:r>
              <a:rPr lang="it-IT" sz="2800" i="1" dirty="0" err="1" smtClean="0"/>
              <a:t>Odontol</a:t>
            </a:r>
            <a:r>
              <a:rPr lang="it-IT" sz="2800" i="1" dirty="0" smtClean="0"/>
              <a:t> </a:t>
            </a:r>
            <a:r>
              <a:rPr lang="it-IT" sz="2800" i="1" dirty="0" err="1" smtClean="0"/>
              <a:t>Scand</a:t>
            </a:r>
            <a:r>
              <a:rPr lang="it-IT" sz="2800" i="1" dirty="0" smtClean="0"/>
              <a:t>, </a:t>
            </a:r>
            <a:r>
              <a:rPr lang="it-IT" sz="2800" dirty="0" smtClean="0"/>
              <a:t>79-81.</a:t>
            </a:r>
            <a:r>
              <a:rPr lang="it-IT" dirty="0" smtClean="0"/>
              <a:t/>
            </a:r>
            <a:br>
              <a:rPr lang="it-IT" dirty="0" smtClean="0"/>
            </a:br>
            <a:endParaRPr lang="it-IT" dirty="0"/>
          </a:p>
        </p:txBody>
      </p:sp>
      <p:sp>
        <p:nvSpPr>
          <p:cNvPr id="5" name="Segnaposto contenuto 4"/>
          <p:cNvSpPr>
            <a:spLocks noGrp="1"/>
          </p:cNvSpPr>
          <p:nvPr>
            <p:ph idx="1"/>
          </p:nvPr>
        </p:nvSpPr>
        <p:spPr/>
        <p:txBody>
          <a:bodyPr/>
          <a:lstStyle/>
          <a:p>
            <a:pPr marL="0" indent="0" algn="ctr">
              <a:buNone/>
            </a:pPr>
            <a:r>
              <a:rPr lang="it-IT" dirty="0" smtClean="0"/>
              <a:t>Le pagine gialle </a:t>
            </a:r>
          </a:p>
          <a:p>
            <a:r>
              <a:rPr lang="it-IT" sz="2800" dirty="0" smtClean="0"/>
              <a:t> per attrarre nuovi clienti. </a:t>
            </a:r>
          </a:p>
          <a:p>
            <a:r>
              <a:rPr lang="it-IT" sz="2800" dirty="0" smtClean="0"/>
              <a:t>Sono la seconda fonte durante la scelta (la prima sono gli amici),</a:t>
            </a:r>
          </a:p>
          <a:p>
            <a:pPr>
              <a:buNone/>
            </a:pPr>
            <a:r>
              <a:rPr lang="it-IT" sz="2800" dirty="0" smtClean="0"/>
              <a:t> </a:t>
            </a:r>
          </a:p>
          <a:p>
            <a:r>
              <a:rPr lang="it-IT" sz="2800" dirty="0" smtClean="0"/>
              <a:t>1000 soggetti (tutte le età, maschi femmine) intervistati a proposito degli </a:t>
            </a:r>
            <a:r>
              <a:rPr lang="it-IT" sz="2800" dirty="0" err="1" smtClean="0"/>
              <a:t>ads</a:t>
            </a:r>
            <a:r>
              <a:rPr lang="it-IT" sz="2800" dirty="0" smtClean="0"/>
              <a:t> nelle pagine gialle di Helsinki, per trovare un dentista.</a:t>
            </a:r>
          </a:p>
          <a:p>
            <a:endParaRPr lang="it-IT" dirty="0"/>
          </a:p>
        </p:txBody>
      </p:sp>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1888</TotalTime>
  <Words>937</Words>
  <Application>Microsoft Office PowerPoint</Application>
  <PresentationFormat>On-screen Show (4:3)</PresentationFormat>
  <Paragraphs>152</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Times New Roman</vt:lpstr>
      <vt:lpstr>Verdana</vt:lpstr>
      <vt:lpstr>Struttura predefinita</vt:lpstr>
      <vt:lpstr>Il rapporto tra testo e figura</vt:lpstr>
      <vt:lpstr>Le figure possono avere 5 funzioni: </vt:lpstr>
      <vt:lpstr>Efficacia dei vari tipi di figure</vt:lpstr>
      <vt:lpstr> 1 Decorativa  Rende il testo più ”attraente”   </vt:lpstr>
      <vt:lpstr>Effetti negativi perché?</vt:lpstr>
      <vt:lpstr>PowerPoint Presentation</vt:lpstr>
      <vt:lpstr>PowerPoint Presentation</vt:lpstr>
      <vt:lpstr>PowerPoint Presentation</vt:lpstr>
      <vt:lpstr>Tuominen Risto: (2001). Why do some yellow page advertisements caputre attention better than others? Acta Odontol Scand, 79-81. </vt:lpstr>
      <vt:lpstr>PowerPoint Presentation</vt:lpstr>
      <vt:lpstr>I 5 piu’ attraenti secondo gli intervistati hanno queste caratteristiche: </vt:lpstr>
      <vt:lpstr>I 5 meno attraenti sono. </vt:lpstr>
      <vt:lpstr>Schwartz e Collins, 2008</vt:lpstr>
      <vt:lpstr>Visual Appeal vs. Usability: Which One Influences User Perceptions of a Website More?  Christine Phillips* &amp; Barbara S. Chaparro </vt:lpstr>
      <vt:lpstr>PowerPoint Presentation</vt:lpstr>
      <vt:lpstr>Richard Mayer - principio di coerenza. </vt:lpstr>
      <vt:lpstr>2 Rappresentativa</vt:lpstr>
      <vt:lpstr>Esempio: fig. Rappresentantiva  Qui il testo e la figura rappresentano  gli stessi oggetti</vt:lpstr>
      <vt:lpstr>3 Organizzazione</vt:lpstr>
      <vt:lpstr>Esempio – fig. Organizzativa  mappa che mostra il cammino che bisogna fare per raggiungere una destinazione</vt:lpstr>
      <vt:lpstr>4 Interpretazione</vt:lpstr>
      <vt:lpstr>Testo difficile</vt:lpstr>
      <vt:lpstr>Figura utile per l’interpretazione</vt:lpstr>
      <vt:lpstr>5 Trasformazione</vt:lpstr>
      <vt:lpstr>Lenzner et al. 2012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figure possono avere 5 funzioni:</dc:title>
  <dc:creator>Isabella Berardo</dc:creator>
  <cp:lastModifiedBy>Acer</cp:lastModifiedBy>
  <cp:revision>189</cp:revision>
  <dcterms:created xsi:type="dcterms:W3CDTF">2007-05-28T10:50:08Z</dcterms:created>
  <dcterms:modified xsi:type="dcterms:W3CDTF">2022-04-07T08:01:30Z</dcterms:modified>
</cp:coreProperties>
</file>