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4"/>
  </p:notesMasterIdLst>
  <p:sldIdLst>
    <p:sldId id="256" r:id="rId2"/>
    <p:sldId id="272" r:id="rId3"/>
    <p:sldId id="338" r:id="rId4"/>
    <p:sldId id="324" r:id="rId5"/>
    <p:sldId id="325" r:id="rId6"/>
    <p:sldId id="326" r:id="rId7"/>
    <p:sldId id="327" r:id="rId8"/>
    <p:sldId id="328" r:id="rId9"/>
    <p:sldId id="340" r:id="rId10"/>
    <p:sldId id="329" r:id="rId11"/>
    <p:sldId id="330" r:id="rId12"/>
    <p:sldId id="337" r:id="rId13"/>
    <p:sldId id="331" r:id="rId14"/>
    <p:sldId id="332" r:id="rId15"/>
    <p:sldId id="339" r:id="rId16"/>
    <p:sldId id="353" r:id="rId17"/>
    <p:sldId id="361" r:id="rId18"/>
    <p:sldId id="334" r:id="rId19"/>
    <p:sldId id="362" r:id="rId20"/>
    <p:sldId id="364" r:id="rId21"/>
    <p:sldId id="366" r:id="rId22"/>
    <p:sldId id="365" r:id="rId23"/>
    <p:sldId id="354" r:id="rId24"/>
    <p:sldId id="333" r:id="rId25"/>
    <p:sldId id="350" r:id="rId26"/>
    <p:sldId id="351" r:id="rId27"/>
    <p:sldId id="348" r:id="rId28"/>
    <p:sldId id="349" r:id="rId29"/>
    <p:sldId id="352" r:id="rId30"/>
    <p:sldId id="335" r:id="rId31"/>
    <p:sldId id="336" r:id="rId32"/>
    <p:sldId id="357" r:id="rId33"/>
    <p:sldId id="358" r:id="rId34"/>
    <p:sldId id="355" r:id="rId35"/>
    <p:sldId id="356" r:id="rId36"/>
    <p:sldId id="360" r:id="rId37"/>
    <p:sldId id="359" r:id="rId38"/>
    <p:sldId id="341" r:id="rId39"/>
    <p:sldId id="363" r:id="rId40"/>
    <p:sldId id="345" r:id="rId41"/>
    <p:sldId id="346" r:id="rId42"/>
    <p:sldId id="347" r:id="rId4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  <a:srgbClr val="FFFFCC"/>
    <a:srgbClr val="FFFFFF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5846" autoAdjust="0"/>
  </p:normalViewPr>
  <p:slideViewPr>
    <p:cSldViewPr>
      <p:cViewPr varScale="1">
        <p:scale>
          <a:sx n="96" d="100"/>
          <a:sy n="96" d="100"/>
        </p:scale>
        <p:origin x="195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0665D6-0840-40A7-A3BC-904279E87142}" type="datetimeFigureOut">
              <a:rPr lang="en-GB" smtClean="0"/>
              <a:t>17/11/2016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67443-2D9F-4E5A-9E41-C6EBBB1496C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220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5184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7578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8250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51752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24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299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56171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2006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2616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9829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085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7966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0518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47334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0888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6128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8266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99165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7272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0498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4385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258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6950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12667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6484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6293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43375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2282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9708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1403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043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2192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012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192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1383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1696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772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014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912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335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>
            <a:lvl1pPr>
              <a:defRPr sz="3600" b="1">
                <a:solidFill>
                  <a:srgbClr val="FFC000"/>
                </a:solidFill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12776"/>
            <a:ext cx="8291264" cy="4752528"/>
          </a:xfrm>
          <a:solidFill>
            <a:schemeClr val="accent1"/>
          </a:solidFill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 marL="982663" indent="-525463">
              <a:buFont typeface="Wingdings" panose="05000000000000000000" pitchFamily="2" charset="2"/>
              <a:buChar char="Ø"/>
              <a:defRPr/>
            </a:lvl2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79512" y="6468298"/>
            <a:ext cx="8136904" cy="365125"/>
          </a:xfrm>
        </p:spPr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244408" y="6453336"/>
            <a:ext cx="730424" cy="365125"/>
          </a:xfrm>
        </p:spPr>
        <p:txBody>
          <a:bodyPr/>
          <a:lstStyle/>
          <a:p>
            <a:fld id="{BFB70C46-FDDA-420F-91A1-9A3A4415F343}" type="slidenum">
              <a:rPr lang="en-GB" smtClean="0"/>
              <a:pPr/>
              <a:t>‹N›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7524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511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746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771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041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9419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976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2656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3090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moodle.units.it/moodle/course/category.php?id=8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ctrTitle"/>
          </p:nvPr>
        </p:nvSpPr>
        <p:spPr>
          <a:xfrm>
            <a:off x="611560" y="1340768"/>
            <a:ext cx="7772400" cy="1470025"/>
          </a:xfrm>
        </p:spPr>
        <p:txBody>
          <a:bodyPr/>
          <a:lstStyle/>
          <a:p>
            <a:r>
              <a:rPr lang="en-GB" b="1" dirty="0" smtClean="0">
                <a:solidFill>
                  <a:srgbClr val="002060"/>
                </a:solidFill>
              </a:rPr>
              <a:t>STORIA GLOBALE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7" name="Sottotitolo 6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2880320"/>
          </a:xfrm>
        </p:spPr>
        <p:txBody>
          <a:bodyPr>
            <a:normAutofit/>
          </a:bodyPr>
          <a:lstStyle/>
          <a:p>
            <a:r>
              <a:rPr lang="en-GB" dirty="0" smtClean="0"/>
              <a:t>Guido Abbattista</a:t>
            </a:r>
          </a:p>
          <a:p>
            <a:endParaRPr lang="en-GB" sz="1400" dirty="0" smtClean="0"/>
          </a:p>
          <a:p>
            <a:r>
              <a:rPr lang="en-GB" sz="1400" dirty="0" err="1" smtClean="0"/>
              <a:t>Laurea</a:t>
            </a:r>
            <a:r>
              <a:rPr lang="en-GB" sz="1400" dirty="0" smtClean="0"/>
              <a:t> </a:t>
            </a:r>
            <a:r>
              <a:rPr lang="en-GB" sz="1400" dirty="0" err="1" smtClean="0"/>
              <a:t>Magistrale</a:t>
            </a:r>
            <a:r>
              <a:rPr lang="en-GB" sz="1400" dirty="0" smtClean="0"/>
              <a:t> </a:t>
            </a:r>
            <a:r>
              <a:rPr lang="en-GB" sz="1400" dirty="0" err="1" smtClean="0"/>
              <a:t>Interateneo</a:t>
            </a:r>
            <a:r>
              <a:rPr lang="en-GB" sz="1400" dirty="0" smtClean="0"/>
              <a:t> in </a:t>
            </a:r>
            <a:r>
              <a:rPr lang="en-GB" sz="1400" dirty="0" err="1" smtClean="0"/>
              <a:t>Studi</a:t>
            </a:r>
            <a:r>
              <a:rPr lang="en-GB" sz="1400" dirty="0" smtClean="0"/>
              <a:t> </a:t>
            </a:r>
            <a:r>
              <a:rPr lang="en-GB" sz="1400" dirty="0" err="1" smtClean="0"/>
              <a:t>Storici</a:t>
            </a:r>
            <a:r>
              <a:rPr lang="en-GB" sz="1400" dirty="0" smtClean="0"/>
              <a:t> dal </a:t>
            </a:r>
            <a:r>
              <a:rPr lang="en-GB" sz="1400" dirty="0" err="1" smtClean="0"/>
              <a:t>Medioevo</a:t>
            </a:r>
            <a:r>
              <a:rPr lang="en-GB" sz="1400" dirty="0" smtClean="0"/>
              <a:t> </a:t>
            </a:r>
            <a:r>
              <a:rPr lang="en-GB" sz="1400" dirty="0" err="1" smtClean="0"/>
              <a:t>all’età</a:t>
            </a:r>
            <a:r>
              <a:rPr lang="en-GB" sz="1400" dirty="0" smtClean="0"/>
              <a:t> </a:t>
            </a:r>
            <a:r>
              <a:rPr lang="en-GB" sz="1400" dirty="0" err="1" smtClean="0"/>
              <a:t>contemporanea</a:t>
            </a:r>
            <a:endParaRPr lang="en-GB" sz="1400" dirty="0" smtClean="0"/>
          </a:p>
          <a:p>
            <a:r>
              <a:rPr lang="en-GB" sz="1400" dirty="0"/>
              <a:t>Anno </a:t>
            </a:r>
            <a:r>
              <a:rPr lang="en-GB" sz="1400" dirty="0" err="1"/>
              <a:t>accademico</a:t>
            </a:r>
            <a:r>
              <a:rPr lang="en-GB" sz="1400" dirty="0"/>
              <a:t> </a:t>
            </a:r>
            <a:r>
              <a:rPr lang="en-GB" sz="1400" dirty="0" smtClean="0"/>
              <a:t>2016-2017</a:t>
            </a:r>
            <a:endParaRPr lang="en-GB" sz="1400" dirty="0" smtClean="0"/>
          </a:p>
          <a:p>
            <a:endParaRPr lang="en-GB" sz="2400" b="1" dirty="0" smtClean="0">
              <a:hlinkClick r:id="rId3"/>
            </a:endParaRPr>
          </a:p>
          <a:p>
            <a:r>
              <a:rPr lang="en-GB" sz="2400" b="1" dirty="0" smtClean="0">
                <a:hlinkClick r:id="rId3"/>
              </a:rPr>
              <a:t>Moodle</a:t>
            </a:r>
            <a:r>
              <a:rPr lang="en-GB" sz="2400" dirty="0" smtClean="0">
                <a:hlinkClick r:id="rId3"/>
              </a:rPr>
              <a:t> </a:t>
            </a:r>
            <a:r>
              <a:rPr lang="en-GB" sz="2400" dirty="0" smtClean="0"/>
              <a:t>enrolment key: </a:t>
            </a:r>
            <a:r>
              <a:rPr lang="en-GB" sz="2400" b="1" dirty="0" smtClean="0">
                <a:solidFill>
                  <a:srgbClr val="FFFF00"/>
                </a:solidFill>
              </a:rPr>
              <a:t>GLOBHIST</a:t>
            </a:r>
            <a:endParaRPr lang="en-GB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10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9188" y="274638"/>
            <a:ext cx="8507288" cy="850106"/>
          </a:xfrm>
        </p:spPr>
        <p:txBody>
          <a:bodyPr/>
          <a:lstStyle/>
          <a:p>
            <a:r>
              <a:rPr lang="it-IT" dirty="0" smtClean="0"/>
              <a:t>Rapporti con le potenze marittime europee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it-IT" dirty="0" smtClean="0"/>
              <a:t>Ambascerie portoghesi:</a:t>
            </a:r>
          </a:p>
          <a:p>
            <a:pPr marL="984250" lvl="1" indent="-527050">
              <a:buFont typeface="Wingdings" panose="05000000000000000000" pitchFamily="2" charset="2"/>
              <a:buChar char="Ø"/>
            </a:pPr>
            <a:r>
              <a:rPr lang="it-IT" dirty="0" smtClean="0"/>
              <a:t>1667-70, 1678, 1727, 1753</a:t>
            </a:r>
          </a:p>
          <a:p>
            <a:pPr marL="514350" indent="-457200"/>
            <a:r>
              <a:rPr lang="it-IT" dirty="0" smtClean="0"/>
              <a:t>Ambascerie olandesi:</a:t>
            </a:r>
          </a:p>
          <a:p>
            <a:pPr marL="984250" lvl="1" indent="-527050">
              <a:buFont typeface="Wingdings" panose="05000000000000000000" pitchFamily="2" charset="2"/>
              <a:buChar char="Ø"/>
            </a:pPr>
            <a:r>
              <a:rPr lang="it-IT" dirty="0" smtClean="0"/>
              <a:t>1656, 1666.-68, 1685-87, 1795</a:t>
            </a:r>
          </a:p>
          <a:p>
            <a:pPr marL="514350" indent="-457200"/>
            <a:r>
              <a:rPr lang="it-IT" dirty="0" smtClean="0"/>
              <a:t>Scarso successo, accettazione, ma non appartenenza al sistema tributario</a:t>
            </a:r>
          </a:p>
          <a:p>
            <a:pPr marL="514350" indent="-457200"/>
            <a:r>
              <a:rPr lang="it-IT" dirty="0" smtClean="0"/>
              <a:t>Pragmatismo cinese, mancanza di un interesse strategico diretto, delega ai funzionari locali piuttosto che competenza del </a:t>
            </a:r>
            <a:r>
              <a:rPr lang="it-IT" i="1" dirty="0" err="1" smtClean="0"/>
              <a:t>lifanyuan</a:t>
            </a:r>
            <a:endParaRPr lang="it-IT" dirty="0" smtClean="0"/>
          </a:p>
          <a:p>
            <a:pPr marL="514350" indent="-457200"/>
            <a:r>
              <a:rPr lang="it-IT" dirty="0" smtClean="0"/>
              <a:t>Assenza di una regolamentazione dettagliata del tipo «trattato di </a:t>
            </a:r>
            <a:r>
              <a:rPr lang="it-IT" dirty="0" err="1" smtClean="0"/>
              <a:t>Kjachta</a:t>
            </a:r>
            <a:r>
              <a:rPr lang="it-IT" dirty="0" smtClean="0"/>
              <a:t>» con la Russia zarista</a:t>
            </a:r>
          </a:p>
          <a:p>
            <a:pPr marL="514350" indent="-457200"/>
            <a:r>
              <a:rPr lang="it-IT" dirty="0" smtClean="0"/>
              <a:t>Ricorso a forme organizzative e regolamentari prestabilite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10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6174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Sistema di Canton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1268760"/>
            <a:ext cx="8424936" cy="4896544"/>
          </a:xfrm>
        </p:spPr>
        <p:txBody>
          <a:bodyPr>
            <a:normAutofit fontScale="77500" lnSpcReduction="20000"/>
          </a:bodyPr>
          <a:lstStyle/>
          <a:p>
            <a:r>
              <a:rPr lang="it-IT" dirty="0" smtClean="0"/>
              <a:t>Ruolo delle Compagnie sul lato europeo, commercio privato autorizzato sul lato cinese</a:t>
            </a:r>
          </a:p>
          <a:p>
            <a:r>
              <a:rPr lang="it-IT" dirty="0" smtClean="0"/>
              <a:t>1760: il ‘sistema di Canton’:</a:t>
            </a:r>
          </a:p>
          <a:p>
            <a:pPr marL="1073150" lvl="1" indent="-615950">
              <a:buFont typeface="Wingdings" panose="05000000000000000000" pitchFamily="2" charset="2"/>
              <a:buChar char="Ø"/>
            </a:pPr>
            <a:r>
              <a:rPr lang="it-IT" dirty="0" smtClean="0"/>
              <a:t>Due organismi monopolistici: fino al 1833 EIC e </a:t>
            </a:r>
            <a:r>
              <a:rPr lang="it-IT" i="1" dirty="0" err="1" smtClean="0"/>
              <a:t>hong</a:t>
            </a:r>
            <a:endParaRPr lang="it-IT" i="1" dirty="0" smtClean="0"/>
          </a:p>
          <a:p>
            <a:pPr marL="514350" indent="-457200"/>
            <a:r>
              <a:rPr lang="it-IT" dirty="0" smtClean="0"/>
              <a:t>Dopo il 1684: riapertura dei traffici marittimi e uffici doganali in 4 porti sudorientali</a:t>
            </a:r>
          </a:p>
          <a:p>
            <a:pPr marL="514350" indent="-457200"/>
            <a:r>
              <a:rPr lang="it-IT" dirty="0" smtClean="0"/>
              <a:t>1720-1760: sviluppo del commercio europeo di Canton</a:t>
            </a:r>
          </a:p>
          <a:p>
            <a:pPr marL="514350" indent="-457200"/>
            <a:r>
              <a:rPr lang="it-IT" dirty="0" smtClean="0"/>
              <a:t>La VOC torna nel 1729; la EIC esporta regolarmente tè da Canton dal 1717; dagli anni ‘20 si inseriscono rispettivamente francesi, danesi, austriaci, svedesi, prussiani</a:t>
            </a:r>
          </a:p>
          <a:p>
            <a:pPr marL="514350" indent="-457200"/>
            <a:r>
              <a:rPr lang="it-IT" dirty="0" smtClean="0"/>
              <a:t>La EIC acquista una posizione dominante dopo l’espansione in India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11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5766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43808" y="1136679"/>
            <a:ext cx="3600400" cy="5429176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12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9312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26262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35696" y="800900"/>
            <a:ext cx="5664082" cy="5652436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13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3156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it-IT" dirty="0" smtClean="0"/>
              <a:t>Struttura degli scambi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0342" y="1052736"/>
            <a:ext cx="8538121" cy="2592288"/>
          </a:xfrm>
        </p:spPr>
        <p:txBody>
          <a:bodyPr>
            <a:normAutofit fontScale="70000" lnSpcReduction="20000"/>
          </a:bodyPr>
          <a:lstStyle/>
          <a:p>
            <a:r>
              <a:rPr lang="it-IT" dirty="0" smtClean="0"/>
              <a:t>Cina importatrice di argento e rame, di pochi beni di lusso europei, di merci indiane e indonesiane (tra cui </a:t>
            </a:r>
            <a:r>
              <a:rPr lang="it-IT" i="1" dirty="0" smtClean="0"/>
              <a:t>stagno</a:t>
            </a:r>
            <a:r>
              <a:rPr lang="it-IT" dirty="0" smtClean="0"/>
              <a:t>)</a:t>
            </a:r>
          </a:p>
          <a:p>
            <a:r>
              <a:rPr lang="it-IT" dirty="0" smtClean="0"/>
              <a:t>Acquisti europei di tele di cotone, stoffe di seta, seta greggia, porcellana, lacche, spezie e medicinali, tè</a:t>
            </a:r>
          </a:p>
          <a:p>
            <a:r>
              <a:rPr lang="it-IT" dirty="0" smtClean="0"/>
              <a:t>Consumo di tè in Olanda (1610) e in Inghilterra (1657): ascesa dagli anni 1720</a:t>
            </a:r>
          </a:p>
          <a:p>
            <a:r>
              <a:rPr lang="it-IT" dirty="0" smtClean="0"/>
              <a:t>Solo 1/3 nel 1780 importato dalla EIC: il resto contrabbando</a:t>
            </a:r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14</a:t>
            </a:fld>
            <a:r>
              <a:rPr lang="en-GB" dirty="0" smtClean="0"/>
              <a:t> / 42</a:t>
            </a:r>
            <a:endParaRPr lang="en-GB" dirty="0"/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573852"/>
              </p:ext>
            </p:extLst>
          </p:nvPr>
        </p:nvGraphicFramePr>
        <p:xfrm>
          <a:off x="1259632" y="3811304"/>
          <a:ext cx="6576392" cy="231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528392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it-IT" sz="2400" dirty="0" smtClean="0">
                          <a:solidFill>
                            <a:srgbClr val="FFC000"/>
                          </a:solidFill>
                        </a:rPr>
                        <a:t>Britain</a:t>
                      </a:r>
                      <a:endParaRPr lang="it-IT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C00000"/>
                          </a:solidFill>
                        </a:rPr>
                        <a:t>Anni</a:t>
                      </a:r>
                      <a:endParaRPr lang="it-IT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C00000"/>
                          </a:solidFill>
                        </a:rPr>
                        <a:t>Quantità media pro-capite (</a:t>
                      </a:r>
                      <a:r>
                        <a:rPr lang="it-IT" dirty="0" err="1" smtClean="0">
                          <a:solidFill>
                            <a:srgbClr val="C00000"/>
                          </a:solidFill>
                        </a:rPr>
                        <a:t>lb</a:t>
                      </a:r>
                      <a:r>
                        <a:rPr lang="it-IT" dirty="0" smtClean="0">
                          <a:solidFill>
                            <a:srgbClr val="C00000"/>
                          </a:solidFill>
                        </a:rPr>
                        <a:t>)</a:t>
                      </a:r>
                      <a:endParaRPr lang="it-IT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1726-1730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0,1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1768-1772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1792-1802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2009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6,04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4189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contrabbando del tè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06049" y="1191632"/>
            <a:ext cx="4931901" cy="5240251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15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3446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62074"/>
          </a:xfrm>
        </p:spPr>
        <p:txBody>
          <a:bodyPr/>
          <a:lstStyle/>
          <a:p>
            <a:r>
              <a:rPr lang="it-IT" dirty="0" smtClean="0"/>
              <a:t>«Sistema di Canton»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504" y="836712"/>
            <a:ext cx="8712968" cy="547260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it-IT" sz="1800" b="1" dirty="0" smtClean="0">
                <a:solidFill>
                  <a:srgbClr val="002060"/>
                </a:solidFill>
              </a:rPr>
              <a:t>Unico porto </a:t>
            </a:r>
            <a:r>
              <a:rPr lang="it-IT" sz="1800" dirty="0" smtClean="0"/>
              <a:t>consentito fino al 1842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it-IT" sz="1800" dirty="0" smtClean="0"/>
              <a:t>Ammissione al commercio come manifestazione di </a:t>
            </a:r>
            <a:r>
              <a:rPr lang="it-IT" sz="1800" b="1" dirty="0" smtClean="0">
                <a:solidFill>
                  <a:srgbClr val="002060"/>
                </a:solidFill>
              </a:rPr>
              <a:t>benevolenza imperiale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it-IT" sz="1800" dirty="0" smtClean="0"/>
              <a:t>Mercanti (non marinai) ammessi alle </a:t>
            </a:r>
            <a:r>
              <a:rPr lang="it-IT" sz="1800" b="1" dirty="0" smtClean="0">
                <a:solidFill>
                  <a:srgbClr val="002060"/>
                </a:solidFill>
              </a:rPr>
              <a:t>13 «</a:t>
            </a:r>
            <a:r>
              <a:rPr lang="it-IT" sz="1800" b="1" dirty="0" err="1" smtClean="0">
                <a:solidFill>
                  <a:srgbClr val="002060"/>
                </a:solidFill>
              </a:rPr>
              <a:t>factories</a:t>
            </a:r>
            <a:r>
              <a:rPr lang="it-IT" sz="1800" b="1" dirty="0" smtClean="0">
                <a:solidFill>
                  <a:srgbClr val="002060"/>
                </a:solidFill>
              </a:rPr>
              <a:t>», </a:t>
            </a:r>
            <a:r>
              <a:rPr lang="it-IT" sz="1800" dirty="0" smtClean="0"/>
              <a:t>in un’area fuori delle mura di Canton lungo le mura della città e per un tempo stabilito (ottobre-maggio)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it-IT" sz="1800" b="1" dirty="0" smtClean="0">
                <a:solidFill>
                  <a:srgbClr val="002060"/>
                </a:solidFill>
              </a:rPr>
              <a:t>Divieto</a:t>
            </a:r>
            <a:r>
              <a:rPr lang="it-IT" sz="1800" dirty="0" smtClean="0">
                <a:solidFill>
                  <a:srgbClr val="002060"/>
                </a:solidFill>
              </a:rPr>
              <a:t> </a:t>
            </a:r>
            <a:r>
              <a:rPr lang="it-IT" sz="1800" dirty="0" smtClean="0"/>
              <a:t>di acquisto di edifici o suolo, </a:t>
            </a:r>
            <a:r>
              <a:rPr lang="it-IT" sz="1800" b="1" dirty="0">
                <a:solidFill>
                  <a:srgbClr val="002060"/>
                </a:solidFill>
              </a:rPr>
              <a:t>divieto</a:t>
            </a:r>
            <a:r>
              <a:rPr lang="it-IT" sz="1800" dirty="0" smtClean="0"/>
              <a:t> di accesso alle donne straniere (e anche cinesi), </a:t>
            </a:r>
            <a:r>
              <a:rPr lang="it-IT" sz="1800" b="1" dirty="0">
                <a:solidFill>
                  <a:srgbClr val="002060"/>
                </a:solidFill>
              </a:rPr>
              <a:t>divieto</a:t>
            </a:r>
            <a:r>
              <a:rPr lang="it-IT" sz="1800" dirty="0" smtClean="0"/>
              <a:t> di porto d’armi da fuoco; </a:t>
            </a:r>
            <a:r>
              <a:rPr lang="it-IT" sz="1800" b="1" dirty="0">
                <a:solidFill>
                  <a:srgbClr val="002060"/>
                </a:solidFill>
              </a:rPr>
              <a:t>divieto</a:t>
            </a:r>
            <a:r>
              <a:rPr lang="it-IT" sz="1800" dirty="0" smtClean="0"/>
              <a:t> per la navi da guerra di entrare nella foce dello </a:t>
            </a:r>
            <a:r>
              <a:rPr lang="it-IT" sz="1800" dirty="0" err="1" smtClean="0"/>
              <a:t>Zhujiang</a:t>
            </a:r>
            <a:r>
              <a:rPr lang="it-IT" sz="1800" dirty="0" smtClean="0"/>
              <a:t>, </a:t>
            </a:r>
            <a:r>
              <a:rPr lang="it-IT" sz="1800" b="1" dirty="0">
                <a:solidFill>
                  <a:srgbClr val="002060"/>
                </a:solidFill>
              </a:rPr>
              <a:t>divieto</a:t>
            </a:r>
            <a:r>
              <a:rPr lang="it-IT" sz="1800" dirty="0" smtClean="0"/>
              <a:t> di ingresso in Canton e nell’entroterra, </a:t>
            </a:r>
            <a:r>
              <a:rPr lang="it-IT" sz="1800" b="1" dirty="0">
                <a:solidFill>
                  <a:srgbClr val="002060"/>
                </a:solidFill>
              </a:rPr>
              <a:t>divieto</a:t>
            </a:r>
            <a:r>
              <a:rPr lang="it-IT" sz="1800" dirty="0" smtClean="0"/>
              <a:t> di imparare la lingua e acquistare libri, obbligo di lasciare Canton alla fine della stagione, </a:t>
            </a:r>
            <a:r>
              <a:rPr lang="it-IT" sz="1800" b="1" dirty="0">
                <a:solidFill>
                  <a:srgbClr val="002060"/>
                </a:solidFill>
              </a:rPr>
              <a:t>divieto</a:t>
            </a:r>
            <a:r>
              <a:rPr lang="it-IT" sz="1800" dirty="0" smtClean="0"/>
              <a:t> di una giurisdizione straniera per dirimere le liti tra stranieri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it-IT" sz="1800" b="1" dirty="0">
                <a:solidFill>
                  <a:srgbClr val="002060"/>
                </a:solidFill>
              </a:rPr>
              <a:t>Obbligo</a:t>
            </a:r>
            <a:r>
              <a:rPr lang="it-IT" sz="1800" dirty="0" smtClean="0"/>
              <a:t> di trattare solo con gli </a:t>
            </a:r>
            <a:r>
              <a:rPr lang="it-IT" sz="1800" i="1" dirty="0" err="1" smtClean="0"/>
              <a:t>hong</a:t>
            </a:r>
            <a:r>
              <a:rPr lang="it-IT" sz="1800" i="1" dirty="0" smtClean="0"/>
              <a:t> </a:t>
            </a:r>
            <a:r>
              <a:rPr lang="it-IT" sz="1800" dirty="0" smtClean="0"/>
              <a:t>e il </a:t>
            </a:r>
            <a:r>
              <a:rPr lang="it-IT" sz="1800" i="1" dirty="0" smtClean="0"/>
              <a:t>co-</a:t>
            </a:r>
            <a:r>
              <a:rPr lang="it-IT" sz="1800" i="1" dirty="0" err="1" smtClean="0"/>
              <a:t>hong</a:t>
            </a:r>
            <a:r>
              <a:rPr lang="it-IT" sz="1800" dirty="0" smtClean="0"/>
              <a:t> sia per gli affari sia per accedere ai funzionari; ruolo dei </a:t>
            </a:r>
            <a:r>
              <a:rPr lang="it-IT" sz="1800" b="1" dirty="0" smtClean="0">
                <a:solidFill>
                  <a:srgbClr val="002060"/>
                </a:solidFill>
              </a:rPr>
              <a:t>linguisti: </a:t>
            </a:r>
            <a:r>
              <a:rPr lang="it-IT" sz="1800" b="1" dirty="0" smtClean="0"/>
              <a:t>interpreti cinesi che lavorano con gli </a:t>
            </a:r>
            <a:r>
              <a:rPr lang="it-IT" sz="1800" b="1" dirty="0" err="1" smtClean="0"/>
              <a:t>hong</a:t>
            </a:r>
            <a:endParaRPr lang="it-IT" sz="1800" b="1" dirty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it-IT" sz="1800" dirty="0" smtClean="0"/>
              <a:t>Rapporti fiduciari tra </a:t>
            </a:r>
            <a:r>
              <a:rPr lang="it-IT" sz="1800" b="1" dirty="0">
                <a:solidFill>
                  <a:srgbClr val="002060"/>
                </a:solidFill>
              </a:rPr>
              <a:t>Compagnie</a:t>
            </a:r>
            <a:r>
              <a:rPr lang="it-IT" sz="1800" dirty="0" smtClean="0"/>
              <a:t> (o privati) e singoli </a:t>
            </a:r>
            <a:r>
              <a:rPr lang="it-IT" sz="1800" b="1" dirty="0">
                <a:solidFill>
                  <a:srgbClr val="002060"/>
                </a:solidFill>
              </a:rPr>
              <a:t>mercanti</a:t>
            </a:r>
            <a:r>
              <a:rPr lang="it-IT" sz="1800" dirty="0" smtClean="0"/>
              <a:t> (o famiglie di mercanti) cinesi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it-IT" sz="1800" dirty="0" smtClean="0"/>
              <a:t>Necessità degli </a:t>
            </a:r>
            <a:r>
              <a:rPr lang="it-IT" sz="1800" i="1" dirty="0" err="1" smtClean="0"/>
              <a:t>hong</a:t>
            </a:r>
            <a:r>
              <a:rPr lang="it-IT" sz="1800" dirty="0" smtClean="0"/>
              <a:t> di </a:t>
            </a:r>
            <a:r>
              <a:rPr lang="it-IT" sz="1800" b="1" dirty="0">
                <a:solidFill>
                  <a:srgbClr val="002060"/>
                </a:solidFill>
              </a:rPr>
              <a:t>mantenere buoni rapporti </a:t>
            </a:r>
            <a:r>
              <a:rPr lang="it-IT" sz="1800" dirty="0" smtClean="0"/>
              <a:t>con l’</a:t>
            </a:r>
            <a:r>
              <a:rPr lang="it-IT" sz="1800" i="1" dirty="0" err="1" smtClean="0"/>
              <a:t>hoppo</a:t>
            </a:r>
            <a:r>
              <a:rPr lang="it-IT" sz="1800" dirty="0" smtClean="0"/>
              <a:t> (doni, favori, mazzette), spesso finanziati a questo scopo dalle stesse Compagnie europee (investimenti nei mercanti)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it-IT" sz="1800" b="1" dirty="0">
                <a:solidFill>
                  <a:srgbClr val="002060"/>
                </a:solidFill>
              </a:rPr>
              <a:t>Indebitamento</a:t>
            </a:r>
            <a:r>
              <a:rPr lang="it-IT" sz="1800" dirty="0" smtClean="0"/>
              <a:t> crescente degli </a:t>
            </a:r>
            <a:r>
              <a:rPr lang="it-IT" sz="1800" i="1" dirty="0" err="1" smtClean="0"/>
              <a:t>hong</a:t>
            </a:r>
            <a:r>
              <a:rPr lang="it-IT" sz="1800" dirty="0" smtClean="0"/>
              <a:t> nel secondo ‘700 e crescente </a:t>
            </a:r>
            <a:r>
              <a:rPr lang="it-IT" sz="1800" b="1" dirty="0">
                <a:solidFill>
                  <a:srgbClr val="002060"/>
                </a:solidFill>
              </a:rPr>
              <a:t>dipendenza</a:t>
            </a:r>
            <a:r>
              <a:rPr lang="it-IT" sz="1800" dirty="0" smtClean="0"/>
              <a:t> dalle Compagnie, i cui anticipi servono anche a finanziare la produzione delle zone interne operanti per l’esportazione</a:t>
            </a:r>
            <a:endParaRPr lang="it-IT" sz="18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16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857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579296" cy="504056"/>
          </a:xfrm>
        </p:spPr>
        <p:txBody>
          <a:bodyPr/>
          <a:lstStyle/>
          <a:p>
            <a:r>
              <a:rPr lang="en-GB" dirty="0" err="1" smtClean="0"/>
              <a:t>Struttura</a:t>
            </a:r>
            <a:r>
              <a:rPr lang="en-GB" dirty="0" smtClean="0"/>
              <a:t> </a:t>
            </a:r>
            <a:r>
              <a:rPr lang="en-GB" dirty="0" err="1" smtClean="0"/>
              <a:t>gerarchica</a:t>
            </a:r>
            <a:r>
              <a:rPr lang="en-GB" dirty="0" smtClean="0"/>
              <a:t> del “Sistema di Canton”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908720"/>
            <a:ext cx="8820472" cy="3960440"/>
          </a:xfrm>
        </p:spPr>
        <p:txBody>
          <a:bodyPr>
            <a:normAutofit/>
          </a:bodyPr>
          <a:lstStyle/>
          <a:p>
            <a:r>
              <a:rPr lang="en-US" dirty="0" err="1" smtClean="0"/>
              <a:t>Fondato</a:t>
            </a:r>
            <a:r>
              <a:rPr lang="en-US" dirty="0" smtClean="0"/>
              <a:t> su </a:t>
            </a:r>
            <a:r>
              <a:rPr lang="en-US" dirty="0" err="1" smtClean="0"/>
              <a:t>principi</a:t>
            </a:r>
            <a:r>
              <a:rPr lang="en-US" dirty="0" smtClean="0"/>
              <a:t> di </a:t>
            </a:r>
            <a:r>
              <a:rPr lang="en-US" sz="2800" b="1" dirty="0" err="1">
                <a:solidFill>
                  <a:srgbClr val="002060"/>
                </a:solidFill>
              </a:rPr>
              <a:t>subordinazione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gerarchica</a:t>
            </a:r>
            <a:r>
              <a:rPr lang="en-US" dirty="0" smtClean="0"/>
              <a:t>: </a:t>
            </a:r>
          </a:p>
          <a:p>
            <a:pPr marL="536575" lvl="1" indent="-447675"/>
            <a:r>
              <a:rPr lang="en-US" sz="2200" b="1" dirty="0" err="1" smtClean="0">
                <a:solidFill>
                  <a:srgbClr val="002060"/>
                </a:solidFill>
              </a:rPr>
              <a:t>Subordinazione</a:t>
            </a:r>
            <a:r>
              <a:rPr lang="en-US" sz="2200" b="1" dirty="0" smtClean="0">
                <a:solidFill>
                  <a:srgbClr val="002060"/>
                </a:solidFill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</a:rPr>
              <a:t>dei</a:t>
            </a:r>
            <a:r>
              <a:rPr lang="en-US" sz="2200" b="1" dirty="0" smtClean="0">
                <a:solidFill>
                  <a:srgbClr val="002060"/>
                </a:solidFill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</a:rPr>
              <a:t>commercianti</a:t>
            </a:r>
            <a:r>
              <a:rPr lang="en-US" sz="2200" b="1" dirty="0" smtClean="0">
                <a:solidFill>
                  <a:srgbClr val="002060"/>
                </a:solidFill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</a:rPr>
              <a:t>stranieri</a:t>
            </a:r>
            <a:r>
              <a:rPr lang="en-US" sz="2200" b="1" dirty="0" smtClean="0">
                <a:solidFill>
                  <a:srgbClr val="002060"/>
                </a:solidFill>
              </a:rPr>
              <a:t> </a:t>
            </a:r>
            <a:r>
              <a:rPr lang="en-US" sz="2200" dirty="0" err="1" smtClean="0"/>
              <a:t>ai</a:t>
            </a:r>
            <a:r>
              <a:rPr lang="en-US" sz="2200" dirty="0" smtClean="0"/>
              <a:t> </a:t>
            </a:r>
            <a:r>
              <a:rPr lang="en-US" sz="2200" dirty="0" err="1" smtClean="0"/>
              <a:t>monopolisti</a:t>
            </a:r>
            <a:r>
              <a:rPr lang="en-US" sz="2200" dirty="0" smtClean="0"/>
              <a:t> </a:t>
            </a:r>
            <a:r>
              <a:rPr lang="en-US" sz="2200" dirty="0" err="1" smtClean="0"/>
              <a:t>cinesi</a:t>
            </a:r>
            <a:r>
              <a:rPr lang="en-US" sz="2200" dirty="0" smtClean="0"/>
              <a:t> </a:t>
            </a:r>
            <a:r>
              <a:rPr lang="en-US" sz="2200" dirty="0" err="1" smtClean="0"/>
              <a:t>dotati</a:t>
            </a:r>
            <a:r>
              <a:rPr lang="en-US" sz="2200" dirty="0" smtClean="0"/>
              <a:t> di </a:t>
            </a:r>
            <a:r>
              <a:rPr lang="en-US" sz="2200" dirty="0" err="1" smtClean="0"/>
              <a:t>licenza</a:t>
            </a:r>
            <a:r>
              <a:rPr lang="en-US" sz="2200" dirty="0" smtClean="0"/>
              <a:t> </a:t>
            </a:r>
            <a:r>
              <a:rPr lang="en-US" sz="2200" dirty="0" err="1" smtClean="0"/>
              <a:t>imperiale</a:t>
            </a:r>
            <a:r>
              <a:rPr lang="en-US" sz="2200" dirty="0" smtClean="0"/>
              <a:t> (la </a:t>
            </a:r>
            <a:r>
              <a:rPr lang="en-US" sz="2200" dirty="0"/>
              <a:t>‘</a:t>
            </a:r>
            <a:r>
              <a:rPr lang="en-US" sz="2200" b="1" dirty="0">
                <a:solidFill>
                  <a:srgbClr val="002060"/>
                </a:solidFill>
                <a:hlinkClick r:id="rId3" action="ppaction://hlinksldjump"/>
              </a:rPr>
              <a:t>Cohong</a:t>
            </a:r>
            <a:r>
              <a:rPr lang="en-US" sz="2200" dirty="0" smtClean="0"/>
              <a:t>’);</a:t>
            </a:r>
          </a:p>
          <a:p>
            <a:pPr marL="536575" lvl="1" indent="-447675"/>
            <a:r>
              <a:rPr lang="en-US" sz="2200" dirty="0" err="1" smtClean="0"/>
              <a:t>Subordinazione</a:t>
            </a:r>
            <a:r>
              <a:rPr lang="en-US" sz="2200" dirty="0" smtClean="0"/>
              <a:t> </a:t>
            </a:r>
            <a:r>
              <a:rPr lang="en-US" sz="2200" dirty="0" err="1" smtClean="0"/>
              <a:t>dei</a:t>
            </a:r>
            <a:r>
              <a:rPr lang="en-US" sz="2200" dirty="0" smtClean="0"/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membri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della</a:t>
            </a:r>
            <a:r>
              <a:rPr lang="en-US" sz="2200" b="1" dirty="0">
                <a:solidFill>
                  <a:srgbClr val="002060"/>
                </a:solidFill>
              </a:rPr>
              <a:t> Cohong </a:t>
            </a:r>
            <a:r>
              <a:rPr lang="en-US" sz="2200" dirty="0" err="1" smtClean="0"/>
              <a:t>ai</a:t>
            </a:r>
            <a:r>
              <a:rPr lang="en-US" sz="2200" dirty="0" smtClean="0"/>
              <a:t> </a:t>
            </a:r>
            <a:r>
              <a:rPr lang="en-US" sz="2200" dirty="0" err="1" smtClean="0"/>
              <a:t>sovrintendenti</a:t>
            </a:r>
            <a:r>
              <a:rPr lang="en-US" sz="2200" dirty="0" smtClean="0"/>
              <a:t>  </a:t>
            </a:r>
            <a:r>
              <a:rPr lang="en-US" sz="2200" dirty="0" err="1" smtClean="0"/>
              <a:t>imperialI</a:t>
            </a:r>
            <a:r>
              <a:rPr lang="en-US" sz="2200" dirty="0" smtClean="0"/>
              <a:t> </a:t>
            </a:r>
            <a:r>
              <a:rPr lang="en-US" sz="2200" dirty="0" err="1" smtClean="0"/>
              <a:t>delle</a:t>
            </a:r>
            <a:r>
              <a:rPr lang="en-US" sz="2200" dirty="0" smtClean="0"/>
              <a:t> </a:t>
            </a:r>
            <a:r>
              <a:rPr lang="en-US" sz="2200" dirty="0" err="1" smtClean="0"/>
              <a:t>dogane</a:t>
            </a:r>
            <a:r>
              <a:rPr lang="en-US" sz="2200" dirty="0" smtClean="0"/>
              <a:t> (</a:t>
            </a:r>
            <a:r>
              <a:rPr lang="en-US" sz="2200" dirty="0" err="1" smtClean="0"/>
              <a:t>gli</a:t>
            </a:r>
            <a:r>
              <a:rPr lang="en-US" sz="2200" dirty="0" smtClean="0"/>
              <a:t> e </a:t>
            </a:r>
            <a:r>
              <a:rPr lang="en-US" sz="2200" dirty="0"/>
              <a:t>‘</a:t>
            </a:r>
            <a:r>
              <a:rPr lang="en-US" sz="2200" b="1" dirty="0" err="1">
                <a:solidFill>
                  <a:srgbClr val="002060"/>
                </a:solidFill>
              </a:rPr>
              <a:t>Hoppo</a:t>
            </a:r>
            <a:r>
              <a:rPr lang="en-US" sz="2200" dirty="0" smtClean="0"/>
              <a:t>’, </a:t>
            </a:r>
            <a:r>
              <a:rPr lang="en-US" sz="2200" dirty="0" err="1" smtClean="0"/>
              <a:t>aventi</a:t>
            </a:r>
            <a:r>
              <a:rPr lang="en-US" sz="2200" dirty="0" smtClean="0"/>
              <a:t> </a:t>
            </a:r>
            <a:r>
              <a:rPr lang="en-US" sz="2200" dirty="0" err="1" smtClean="0"/>
              <a:t>l’incarico</a:t>
            </a:r>
            <a:r>
              <a:rPr lang="en-US" sz="2200" dirty="0" smtClean="0"/>
              <a:t> da parte del Tesoro imperial di </a:t>
            </a:r>
            <a:r>
              <a:rPr lang="en-US" sz="2200" dirty="0" err="1" smtClean="0"/>
              <a:t>trasmettere</a:t>
            </a:r>
            <a:r>
              <a:rPr lang="en-US" sz="2200" dirty="0" smtClean="0"/>
              <a:t> </a:t>
            </a:r>
            <a:r>
              <a:rPr lang="en-US" sz="2200" dirty="0" err="1" smtClean="0"/>
              <a:t>annualmente</a:t>
            </a:r>
            <a:r>
              <a:rPr lang="en-US" sz="2200" dirty="0" smtClean="0"/>
              <a:t>, per </a:t>
            </a:r>
            <a:r>
              <a:rPr lang="en-US" sz="2200" dirty="0" err="1" smtClean="0"/>
              <a:t>importi</a:t>
            </a:r>
            <a:r>
              <a:rPr lang="en-US" sz="2200" dirty="0" smtClean="0"/>
              <a:t> pre-</a:t>
            </a:r>
            <a:r>
              <a:rPr lang="en-US" sz="2200" dirty="0" err="1" smtClean="0"/>
              <a:t>stabiliti</a:t>
            </a:r>
            <a:r>
              <a:rPr lang="en-US" sz="2200" dirty="0" smtClean="0"/>
              <a:t> , </a:t>
            </a:r>
            <a:r>
              <a:rPr lang="en-US" sz="2200" dirty="0" err="1" smtClean="0"/>
              <a:t>i</a:t>
            </a:r>
            <a:r>
              <a:rPr lang="en-US" sz="2200" dirty="0" smtClean="0"/>
              <a:t> </a:t>
            </a:r>
            <a:r>
              <a:rPr lang="en-US" sz="2200" dirty="0" err="1" smtClean="0"/>
              <a:t>proventi</a:t>
            </a:r>
            <a:r>
              <a:rPr lang="en-US" sz="2200" dirty="0" smtClean="0"/>
              <a:t> </a:t>
            </a:r>
            <a:r>
              <a:rPr lang="en-US" sz="2200" dirty="0" err="1" smtClean="0"/>
              <a:t>delle</a:t>
            </a:r>
            <a:r>
              <a:rPr lang="en-US" sz="2200" dirty="0" smtClean="0"/>
              <a:t> </a:t>
            </a:r>
            <a:r>
              <a:rPr lang="en-US" sz="2200" dirty="0" err="1" smtClean="0"/>
              <a:t>dogane</a:t>
            </a:r>
            <a:r>
              <a:rPr lang="en-US" sz="2200" dirty="0" smtClean="0"/>
              <a:t> di Canton).</a:t>
            </a:r>
          </a:p>
          <a:p>
            <a:pPr marL="536575" lvl="1" indent="-447675"/>
            <a:r>
              <a:rPr lang="en-US" sz="2200" dirty="0" err="1" smtClean="0"/>
              <a:t>Subordinazione</a:t>
            </a:r>
            <a:r>
              <a:rPr lang="en-US" sz="2200" dirty="0" smtClean="0"/>
              <a:t> </a:t>
            </a:r>
            <a:r>
              <a:rPr lang="en-US" sz="2200" dirty="0" err="1" smtClean="0"/>
              <a:t>dei</a:t>
            </a:r>
            <a:r>
              <a:rPr lang="en-US" sz="2200" dirty="0" smtClean="0"/>
              <a:t> </a:t>
            </a:r>
            <a:r>
              <a:rPr lang="en-US" sz="2200" dirty="0" err="1" smtClean="0"/>
              <a:t>funzionari</a:t>
            </a:r>
            <a:r>
              <a:rPr lang="en-US" sz="2200" dirty="0" smtClean="0"/>
              <a:t> </a:t>
            </a:r>
            <a:r>
              <a:rPr lang="en-US" sz="2200" dirty="0" err="1" smtClean="0"/>
              <a:t>delle</a:t>
            </a:r>
            <a:r>
              <a:rPr lang="en-US" sz="2200" dirty="0" smtClean="0"/>
              <a:t> </a:t>
            </a:r>
            <a:r>
              <a:rPr lang="en-US" sz="2200" dirty="0" err="1" smtClean="0"/>
              <a:t>dogane</a:t>
            </a:r>
            <a:r>
              <a:rPr lang="en-US" sz="2200" dirty="0" smtClean="0"/>
              <a:t> </a:t>
            </a:r>
            <a:r>
              <a:rPr lang="en-US" sz="2200" dirty="0" err="1" smtClean="0"/>
              <a:t>imperiali</a:t>
            </a:r>
            <a:r>
              <a:rPr lang="en-US" sz="2200" dirty="0" smtClean="0"/>
              <a:t> al </a:t>
            </a:r>
            <a:r>
              <a:rPr lang="en-US" sz="2200" b="1" dirty="0" err="1">
                <a:solidFill>
                  <a:srgbClr val="002060"/>
                </a:solidFill>
              </a:rPr>
              <a:t>governatore</a:t>
            </a:r>
            <a:r>
              <a:rPr lang="en-US" sz="2200" b="1" dirty="0">
                <a:solidFill>
                  <a:srgbClr val="002060"/>
                </a:solidFill>
              </a:rPr>
              <a:t> di Canton e al </a:t>
            </a:r>
            <a:r>
              <a:rPr lang="en-US" sz="2200" b="1" dirty="0" err="1">
                <a:solidFill>
                  <a:srgbClr val="002060"/>
                </a:solidFill>
              </a:rPr>
              <a:t>vicerè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della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regione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dirty="0" smtClean="0"/>
              <a:t>del </a:t>
            </a:r>
            <a:r>
              <a:rPr lang="en-US" sz="2200" dirty="0" err="1" smtClean="0"/>
              <a:t>Guandong</a:t>
            </a:r>
            <a:r>
              <a:rPr lang="en-US" sz="2200" dirty="0" smtClean="0"/>
              <a:t> e del Guangxi</a:t>
            </a:r>
          </a:p>
          <a:p>
            <a:pPr marL="536575" lvl="1" indent="-447675"/>
            <a:r>
              <a:rPr lang="en-US" sz="2000" dirty="0" err="1" smtClean="0"/>
              <a:t>Subordinazione</a:t>
            </a:r>
            <a:r>
              <a:rPr lang="en-US" sz="2000" dirty="0" smtClean="0"/>
              <a:t> del </a:t>
            </a:r>
            <a:r>
              <a:rPr lang="en-US" sz="2000" dirty="0" err="1" smtClean="0"/>
              <a:t>vicerè</a:t>
            </a:r>
            <a:r>
              <a:rPr lang="en-US" sz="2000" dirty="0" smtClean="0"/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all’imperatore</a:t>
            </a:r>
            <a:endParaRPr lang="en-US" sz="2200" b="1" dirty="0">
              <a:solidFill>
                <a:srgbClr val="00206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17</a:t>
            </a:fld>
            <a:r>
              <a:rPr lang="en-GB" dirty="0" smtClean="0"/>
              <a:t> / 42</a:t>
            </a:r>
            <a:endParaRPr lang="en-GB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/>
          <a:srcRect l="1503" t="63534"/>
          <a:stretch/>
        </p:blipFill>
        <p:spPr>
          <a:xfrm>
            <a:off x="4002435" y="5110217"/>
            <a:ext cx="4972397" cy="1358081"/>
          </a:xfrm>
          <a:prstGeom prst="rect">
            <a:avLst/>
          </a:prstGeom>
        </p:spPr>
      </p:pic>
      <p:sp>
        <p:nvSpPr>
          <p:cNvPr id="8" name="Ovale 7"/>
          <p:cNvSpPr/>
          <p:nvPr/>
        </p:nvSpPr>
        <p:spPr>
          <a:xfrm>
            <a:off x="6228184" y="5580291"/>
            <a:ext cx="129614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asellaDiTesto 8"/>
          <p:cNvSpPr txBox="1"/>
          <p:nvPr/>
        </p:nvSpPr>
        <p:spPr>
          <a:xfrm>
            <a:off x="60958" y="5201926"/>
            <a:ext cx="39414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C000"/>
                </a:solidFill>
              </a:rPr>
              <a:t>Nella visione cinese: interessi commerciali subordinati alla ragion di Stato</a:t>
            </a:r>
            <a:endParaRPr lang="en-GB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35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it-IT" dirty="0" smtClean="0"/>
              <a:t>Periodo 1720-1760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4360" y="966248"/>
            <a:ext cx="8754144" cy="5502049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800" dirty="0" smtClean="0"/>
              <a:t>Rapporti poco conflittuali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800" dirty="0" smtClean="0"/>
              <a:t>Divieto di accesso degli stranieri ai distretti produttivi e intermediazione di grossi mercanti cinesi (Canton, per disponibilità di capitali)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800" dirty="0" smtClean="0"/>
              <a:t>Costituzione dopo il 1684 delle </a:t>
            </a:r>
            <a:r>
              <a:rPr lang="it-IT" sz="1800" b="1" dirty="0" smtClean="0">
                <a:solidFill>
                  <a:srgbClr val="002060"/>
                </a:solidFill>
              </a:rPr>
              <a:t>tredici </a:t>
            </a:r>
            <a:r>
              <a:rPr lang="it-IT" sz="1800" b="1" i="1" dirty="0" err="1" smtClean="0">
                <a:solidFill>
                  <a:srgbClr val="002060"/>
                </a:solidFill>
              </a:rPr>
              <a:t>hong</a:t>
            </a:r>
            <a:r>
              <a:rPr lang="it-IT" sz="1800" dirty="0" smtClean="0"/>
              <a:t>: imprese detentrici di privilegi statali in cambio di licenze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800" dirty="0" smtClean="0"/>
              <a:t>Dopo il 1720 si riuniscono in un cartello, il </a:t>
            </a:r>
            <a:r>
              <a:rPr lang="it-IT" sz="1800" b="1" i="1" dirty="0" smtClean="0">
                <a:solidFill>
                  <a:srgbClr val="002060"/>
                </a:solidFill>
              </a:rPr>
              <a:t>co-</a:t>
            </a:r>
            <a:r>
              <a:rPr lang="it-IT" sz="1800" b="1" i="1" dirty="0" err="1" smtClean="0">
                <a:solidFill>
                  <a:srgbClr val="002060"/>
                </a:solidFill>
              </a:rPr>
              <a:t>hong</a:t>
            </a:r>
            <a:r>
              <a:rPr lang="it-IT" sz="1800" dirty="0" smtClean="0"/>
              <a:t> sotto il controllo del sovrintendente delle dogane imperiali </a:t>
            </a:r>
            <a:r>
              <a:rPr lang="it-IT" sz="1800" b="1" i="1" dirty="0" err="1" smtClean="0">
                <a:solidFill>
                  <a:srgbClr val="002060"/>
                </a:solidFill>
              </a:rPr>
              <a:t>hoppo</a:t>
            </a:r>
            <a:endParaRPr lang="it-IT" sz="1800" b="1" i="1" dirty="0" smtClean="0">
              <a:solidFill>
                <a:srgbClr val="002060"/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800" dirty="0" smtClean="0"/>
              <a:t>Il </a:t>
            </a:r>
            <a:r>
              <a:rPr lang="it-IT" sz="1800" i="1" dirty="0" err="1" smtClean="0"/>
              <a:t>hoppo</a:t>
            </a:r>
            <a:r>
              <a:rPr lang="it-IT" sz="1800" dirty="0" smtClean="0"/>
              <a:t> dipende dall’imperatore, è tenuto a versare nelle casse imperiali some annuali come utili doganali: estorce somme agli </a:t>
            </a:r>
            <a:r>
              <a:rPr lang="it-IT" sz="1800" i="1" dirty="0" err="1" smtClean="0"/>
              <a:t>hong</a:t>
            </a:r>
            <a:r>
              <a:rPr lang="it-IT" sz="1800" dirty="0" smtClean="0"/>
              <a:t>, che si indebitano con prestatori locali e spesso con le Compagnie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800" dirty="0" smtClean="0"/>
              <a:t>Le Compagnie sono soggette alle estorsioni praticate dall’</a:t>
            </a:r>
            <a:r>
              <a:rPr lang="it-IT" sz="1800" i="1" dirty="0" err="1" smtClean="0"/>
              <a:t>hoppo</a:t>
            </a:r>
            <a:endParaRPr lang="it-IT" sz="1800" dirty="0" smtClean="0"/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800" b="1" i="1" dirty="0">
                <a:solidFill>
                  <a:srgbClr val="002060"/>
                </a:solidFill>
              </a:rPr>
              <a:t>Caso </a:t>
            </a:r>
            <a:r>
              <a:rPr lang="it-IT" sz="1800" b="1" i="1" dirty="0" smtClean="0">
                <a:solidFill>
                  <a:srgbClr val="002060"/>
                </a:solidFill>
              </a:rPr>
              <a:t>James Flint</a:t>
            </a:r>
            <a:r>
              <a:rPr lang="it-IT" sz="1800" dirty="0" smtClean="0"/>
              <a:t>, 1757: tentativo di commercio diretto a Ningbo, reazione dei funzionari locali, ordini imperiali per la formalizzazione del ‘</a:t>
            </a:r>
            <a:r>
              <a:rPr lang="it-IT" sz="1800" b="1" i="1" dirty="0">
                <a:solidFill>
                  <a:srgbClr val="002060"/>
                </a:solidFill>
              </a:rPr>
              <a:t>sistema di Canton’ </a:t>
            </a:r>
            <a:r>
              <a:rPr lang="it-IT" sz="1800" dirty="0" smtClean="0"/>
              <a:t>(«single-</a:t>
            </a:r>
            <a:r>
              <a:rPr lang="it-IT" sz="1800" dirty="0" err="1" smtClean="0"/>
              <a:t>port</a:t>
            </a:r>
            <a:r>
              <a:rPr lang="it-IT" sz="1800" dirty="0" smtClean="0"/>
              <a:t> </a:t>
            </a:r>
            <a:r>
              <a:rPr lang="it-IT" sz="1800" dirty="0" err="1"/>
              <a:t>trade</a:t>
            </a:r>
            <a:r>
              <a:rPr lang="it-IT" sz="1800" dirty="0"/>
              <a:t> </a:t>
            </a:r>
            <a:r>
              <a:rPr lang="it-IT" sz="1800" dirty="0" err="1" smtClean="0"/>
              <a:t>system</a:t>
            </a:r>
            <a:r>
              <a:rPr lang="it-IT" sz="1800" dirty="0" smtClean="0"/>
              <a:t>»)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800" dirty="0" smtClean="0"/>
              <a:t>Nuovo tentativo di </a:t>
            </a:r>
            <a:r>
              <a:rPr lang="it-IT" sz="1800" b="1" i="1" dirty="0">
                <a:solidFill>
                  <a:srgbClr val="002060"/>
                </a:solidFill>
              </a:rPr>
              <a:t>Flint</a:t>
            </a:r>
            <a:r>
              <a:rPr lang="it-IT" sz="1800" dirty="0" smtClean="0"/>
              <a:t> nel 1759: viaggio a </a:t>
            </a:r>
            <a:r>
              <a:rPr lang="it-IT" sz="1800" dirty="0" err="1" smtClean="0"/>
              <a:t>Chusan</a:t>
            </a:r>
            <a:r>
              <a:rPr lang="it-IT" sz="1800" dirty="0" smtClean="0"/>
              <a:t> e Tientsin per protestare contro presunte estorsioni subite a Canton; l’episodio porta alla decisione imperiale di disporre l’imprigionamento di Flint per 3 anni a </a:t>
            </a:r>
            <a:r>
              <a:rPr lang="it-IT" sz="1800" dirty="0"/>
              <a:t>Macao </a:t>
            </a:r>
            <a:r>
              <a:rPr lang="it-IT" sz="1800" dirty="0" smtClean="0"/>
              <a:t>e la punizione fino alla pena capitale di cinesi che avevano aiutato Flint (fonti: </a:t>
            </a:r>
            <a:r>
              <a:rPr lang="it-IT" sz="1800" dirty="0" err="1" smtClean="0"/>
              <a:t>Auber</a:t>
            </a:r>
            <a:r>
              <a:rPr lang="it-IT" sz="1800" dirty="0" smtClean="0"/>
              <a:t>, 170 </a:t>
            </a:r>
            <a:r>
              <a:rPr lang="it-IT" sz="1800" dirty="0" err="1" smtClean="0"/>
              <a:t>sgg</a:t>
            </a:r>
            <a:r>
              <a:rPr lang="it-IT" sz="1800" dirty="0" smtClean="0"/>
              <a:t>., Morse, 67)</a:t>
            </a:r>
          </a:p>
          <a:p>
            <a:endParaRPr lang="it-IT" sz="16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18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513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6093296"/>
            <a:ext cx="8229600" cy="307390"/>
          </a:xfrm>
        </p:spPr>
        <p:txBody>
          <a:bodyPr/>
          <a:lstStyle/>
          <a:p>
            <a:r>
              <a:rPr lang="it-IT" sz="1200" dirty="0" smtClean="0"/>
              <a:t>Da </a:t>
            </a:r>
            <a:r>
              <a:rPr lang="it-IT" sz="1200" dirty="0" err="1" smtClean="0"/>
              <a:t>Micheal</a:t>
            </a:r>
            <a:r>
              <a:rPr lang="it-IT" sz="1200" dirty="0" smtClean="0"/>
              <a:t> </a:t>
            </a:r>
            <a:r>
              <a:rPr lang="it-IT" sz="1200" dirty="0" err="1" smtClean="0"/>
              <a:t>Greenberg</a:t>
            </a:r>
            <a:r>
              <a:rPr lang="it-IT" sz="1200" dirty="0" smtClean="0"/>
              <a:t>,</a:t>
            </a:r>
            <a:r>
              <a:rPr lang="en-GB" sz="1200" dirty="0" smtClean="0"/>
              <a:t> </a:t>
            </a:r>
            <a:r>
              <a:rPr lang="en-GB" sz="1200" i="1" dirty="0"/>
              <a:t>British Trade and the Opening of China </a:t>
            </a:r>
            <a:r>
              <a:rPr lang="en-GB" sz="1200" i="1" dirty="0" smtClean="0"/>
              <a:t>1800-1842</a:t>
            </a:r>
            <a:r>
              <a:rPr lang="en-GB" sz="1200" dirty="0" smtClean="0"/>
              <a:t>, (Cambridge: CUP, 1969), p. 225.</a:t>
            </a:r>
            <a:endParaRPr lang="en-GB" sz="1200" dirty="0"/>
          </a:p>
        </p:txBody>
      </p:sp>
      <p:pic>
        <p:nvPicPr>
          <p:cNvPr id="6" name="Segnaposto contenuto 5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11760" y="175291"/>
            <a:ext cx="4380216" cy="5924698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19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6581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484784"/>
            <a:ext cx="8229600" cy="1800200"/>
          </a:xfrm>
        </p:spPr>
        <p:txBody>
          <a:bodyPr>
            <a:normAutofit fontScale="90000"/>
          </a:bodyPr>
          <a:lstStyle/>
          <a:p>
            <a:r>
              <a:rPr lang="en-GB" b="1" dirty="0" err="1" smtClean="0">
                <a:solidFill>
                  <a:srgbClr val="FFC000"/>
                </a:solidFill>
              </a:rPr>
              <a:t>Lezione</a:t>
            </a:r>
            <a:r>
              <a:rPr lang="en-GB" b="1" dirty="0" smtClean="0">
                <a:solidFill>
                  <a:srgbClr val="FFC000"/>
                </a:solidFill>
              </a:rPr>
              <a:t> 11</a:t>
            </a:r>
            <a:br>
              <a:rPr lang="en-GB" b="1" dirty="0" smtClean="0">
                <a:solidFill>
                  <a:srgbClr val="FFC000"/>
                </a:solidFill>
              </a:rPr>
            </a:br>
            <a:r>
              <a:rPr lang="en-GB" b="1" dirty="0" smtClean="0">
                <a:solidFill>
                  <a:srgbClr val="FFC000"/>
                </a:solidFill>
              </a:rPr>
              <a:t/>
            </a:r>
            <a:br>
              <a:rPr lang="en-GB" b="1" dirty="0" smtClean="0">
                <a:solidFill>
                  <a:srgbClr val="FFC000"/>
                </a:solidFill>
              </a:rPr>
            </a:br>
            <a:r>
              <a:rPr lang="en-GB" b="1" dirty="0" smtClean="0">
                <a:solidFill>
                  <a:srgbClr val="FFC000"/>
                </a:solidFill>
              </a:rPr>
              <a:t>Le </a:t>
            </a:r>
            <a:r>
              <a:rPr lang="en-GB" b="1" dirty="0" err="1" smtClean="0">
                <a:solidFill>
                  <a:srgbClr val="FFC000"/>
                </a:solidFill>
              </a:rPr>
              <a:t>relazioni</a:t>
            </a:r>
            <a:r>
              <a:rPr lang="en-GB" b="1" dirty="0" smtClean="0">
                <a:solidFill>
                  <a:srgbClr val="FFC000"/>
                </a:solidFill>
              </a:rPr>
              <a:t> </a:t>
            </a:r>
            <a:r>
              <a:rPr lang="en-GB" b="1" dirty="0" err="1" smtClean="0">
                <a:solidFill>
                  <a:srgbClr val="FFC000"/>
                </a:solidFill>
              </a:rPr>
              <a:t>tra</a:t>
            </a:r>
            <a:r>
              <a:rPr lang="en-GB" b="1" dirty="0" smtClean="0">
                <a:solidFill>
                  <a:srgbClr val="FFC000"/>
                </a:solidFill>
              </a:rPr>
              <a:t> Europa e la </a:t>
            </a:r>
            <a:r>
              <a:rPr lang="en-GB" b="1" dirty="0" err="1" smtClean="0">
                <a:solidFill>
                  <a:srgbClr val="FFC000"/>
                </a:solidFill>
              </a:rPr>
              <a:t>Cina</a:t>
            </a:r>
            <a:r>
              <a:rPr lang="en-GB" b="1" dirty="0" smtClean="0">
                <a:solidFill>
                  <a:srgbClr val="FFC000"/>
                </a:solidFill>
              </a:rPr>
              <a:t> in </a:t>
            </a:r>
            <a:r>
              <a:rPr lang="en-GB" b="1" dirty="0" err="1" smtClean="0">
                <a:solidFill>
                  <a:srgbClr val="FFC000"/>
                </a:solidFill>
              </a:rPr>
              <a:t>età</a:t>
            </a:r>
            <a:r>
              <a:rPr lang="en-GB" b="1" dirty="0" smtClean="0">
                <a:solidFill>
                  <a:srgbClr val="FFC000"/>
                </a:solidFill>
              </a:rPr>
              <a:t> </a:t>
            </a:r>
            <a:r>
              <a:rPr lang="en-GB" b="1" dirty="0" err="1" smtClean="0">
                <a:solidFill>
                  <a:srgbClr val="FFC000"/>
                </a:solidFill>
              </a:rPr>
              <a:t>moderna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3717032"/>
            <a:ext cx="8229600" cy="24091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800" dirty="0" smtClean="0">
                <a:solidFill>
                  <a:srgbClr val="002060"/>
                </a:solidFill>
              </a:rPr>
              <a:t>I </a:t>
            </a:r>
            <a:r>
              <a:rPr lang="en-GB" sz="2800" dirty="0" err="1" smtClean="0">
                <a:solidFill>
                  <a:srgbClr val="002060"/>
                </a:solidFill>
              </a:rPr>
              <a:t>rapporti</a:t>
            </a:r>
            <a:r>
              <a:rPr lang="en-GB" sz="2800" dirty="0" smtClean="0">
                <a:solidFill>
                  <a:srgbClr val="002060"/>
                </a:solidFill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</a:rPr>
              <a:t>commerciali</a:t>
            </a:r>
            <a:r>
              <a:rPr lang="en-GB" sz="2800" dirty="0" smtClean="0">
                <a:solidFill>
                  <a:srgbClr val="002060"/>
                </a:solidFill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</a:rPr>
              <a:t>tra</a:t>
            </a:r>
            <a:r>
              <a:rPr lang="en-GB" sz="2800" dirty="0" smtClean="0">
                <a:solidFill>
                  <a:srgbClr val="002060"/>
                </a:solidFill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</a:rPr>
              <a:t>Cina</a:t>
            </a:r>
            <a:r>
              <a:rPr lang="en-GB" sz="2800" dirty="0" smtClean="0">
                <a:solidFill>
                  <a:srgbClr val="002060"/>
                </a:solidFill>
              </a:rPr>
              <a:t> Qing e </a:t>
            </a:r>
            <a:r>
              <a:rPr lang="en-GB" sz="2800" dirty="0" err="1" smtClean="0">
                <a:solidFill>
                  <a:srgbClr val="002060"/>
                </a:solidFill>
              </a:rPr>
              <a:t>gli</a:t>
            </a:r>
            <a:r>
              <a:rPr lang="en-GB" sz="2800" dirty="0" smtClean="0">
                <a:solidFill>
                  <a:srgbClr val="002060"/>
                </a:solidFill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</a:rPr>
              <a:t>Europei</a:t>
            </a:r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60432" y="6381328"/>
            <a:ext cx="504056" cy="365125"/>
          </a:xfrm>
        </p:spPr>
        <p:txBody>
          <a:bodyPr/>
          <a:lstStyle/>
          <a:p>
            <a:fld id="{BFB70C46-FDDA-420F-91A1-9A3A4415F343}" type="slidenum">
              <a:rPr lang="en-GB" smtClean="0"/>
              <a:t>2</a:t>
            </a:fld>
            <a:r>
              <a:rPr lang="en-GB" dirty="0"/>
              <a:t> 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232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2291" y="321355"/>
            <a:ext cx="8229600" cy="490066"/>
          </a:xfrm>
        </p:spPr>
        <p:txBody>
          <a:bodyPr/>
          <a:lstStyle/>
          <a:p>
            <a:r>
              <a:rPr lang="it-IT" sz="2400" dirty="0" smtClean="0"/>
              <a:t>Tentativi inglesi </a:t>
            </a:r>
            <a:r>
              <a:rPr lang="it-IT" sz="2400" dirty="0" err="1" smtClean="0"/>
              <a:t>pre-Macartney</a:t>
            </a:r>
            <a:r>
              <a:rPr lang="it-IT" sz="2400" dirty="0" smtClean="0"/>
              <a:t> di ampliare le comunicazioni: James Flint (1720?-?) </a:t>
            </a:r>
            <a:r>
              <a:rPr lang="it-IT" sz="2400" dirty="0" err="1" smtClean="0"/>
              <a:t>Barton</a:t>
            </a:r>
            <a:r>
              <a:rPr lang="it-IT" sz="2400" dirty="0" smtClean="0"/>
              <a:t> &amp; </a:t>
            </a:r>
            <a:r>
              <a:rPr lang="it-IT" sz="2400" dirty="0" err="1" smtClean="0"/>
              <a:t>Bevan</a:t>
            </a:r>
            <a:r>
              <a:rPr lang="it-IT" sz="2400" dirty="0" smtClean="0"/>
              <a:t>, Wood</a:t>
            </a:r>
            <a:endParaRPr lang="en-GB" sz="24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1169736"/>
            <a:ext cx="5688632" cy="5112567"/>
          </a:xfrm>
        </p:spPr>
        <p:txBody>
          <a:bodyPr>
            <a:noAutofit/>
          </a:bodyPr>
          <a:lstStyle/>
          <a:p>
            <a:r>
              <a:rPr lang="it-IT" sz="2400" b="1" dirty="0" smtClean="0"/>
              <a:t>1736: James Flint arriva in Cina a Canton</a:t>
            </a:r>
          </a:p>
          <a:p>
            <a:r>
              <a:rPr lang="it-IT" sz="2400" b="1" dirty="0" smtClean="0"/>
              <a:t>1741: si trova a Canton con l’incarico da parte della East India Company di imparare il cinese godendo di un finanziamento della EIC</a:t>
            </a:r>
          </a:p>
          <a:p>
            <a:r>
              <a:rPr lang="it-IT" sz="2400" b="1" dirty="0" smtClean="0"/>
              <a:t>1746: opera come interprete per i </a:t>
            </a:r>
            <a:r>
              <a:rPr lang="it-IT" sz="2400" b="1" dirty="0" err="1" smtClean="0"/>
              <a:t>Supercargoes</a:t>
            </a:r>
            <a:r>
              <a:rPr lang="it-IT" sz="2400" b="1" dirty="0" smtClean="0"/>
              <a:t> della EIC</a:t>
            </a:r>
          </a:p>
          <a:p>
            <a:r>
              <a:rPr lang="it-IT" sz="2400" b="1" dirty="0" smtClean="0"/>
              <a:t>1756: spedizioni navali verso Ningbo e </a:t>
            </a:r>
            <a:r>
              <a:rPr lang="it-IT" sz="2400" b="1" dirty="0" err="1" smtClean="0"/>
              <a:t>Chusan</a:t>
            </a:r>
            <a:endParaRPr lang="it-IT" sz="2400" b="1" dirty="0" smtClean="0"/>
          </a:p>
          <a:p>
            <a:r>
              <a:rPr lang="it-IT" sz="2400" b="1" dirty="0" smtClean="0"/>
              <a:t>1757: editti dei governatori delle province interessate (</a:t>
            </a:r>
            <a:r>
              <a:rPr lang="it-IT" sz="2400" b="1" dirty="0" err="1" smtClean="0"/>
              <a:t>Kwang</a:t>
            </a:r>
            <a:r>
              <a:rPr lang="it-IT" sz="2400" b="1" dirty="0" smtClean="0"/>
              <a:t> e </a:t>
            </a:r>
            <a:r>
              <a:rPr lang="it-IT" sz="2400" b="1" dirty="0" err="1" smtClean="0"/>
              <a:t>Fukien</a:t>
            </a:r>
            <a:r>
              <a:rPr lang="it-IT" sz="2400" b="1" dirty="0" smtClean="0"/>
              <a:t>) di proibizione del commercio fuori da Canton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20</a:t>
            </a:fld>
            <a:r>
              <a:rPr lang="en-GB" dirty="0" smtClean="0"/>
              <a:t> / 42</a:t>
            </a:r>
            <a:endParaRPr lang="en-GB" dirty="0"/>
          </a:p>
        </p:txBody>
      </p:sp>
      <p:pic>
        <p:nvPicPr>
          <p:cNvPr id="1026" name="Picture 2" descr="http://static1.squarespace.com/static/5472ae54e4b0da93b2a45288/54875c94e4b04c0d3a1cd60c/54875cafe4b04c0d3a1ce84f/1418158594682/china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69736"/>
            <a:ext cx="2962672" cy="240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e/ed/China_Zhejiang_Zhoushan.svg/250px-China_Zhejiang_Zhousha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758071"/>
            <a:ext cx="2962672" cy="252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ttore 2 6"/>
          <p:cNvCxnSpPr/>
          <p:nvPr/>
        </p:nvCxnSpPr>
        <p:spPr>
          <a:xfrm flipV="1">
            <a:off x="5148064" y="2780928"/>
            <a:ext cx="3240360" cy="15121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>
            <a:off x="1619672" y="4797152"/>
            <a:ext cx="6768752" cy="5760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77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dirty="0" smtClean="0"/>
              <a:t> </a:t>
            </a:r>
            <a:r>
              <a:rPr lang="it-IT" sz="2800" i="1" dirty="0" smtClean="0"/>
              <a:t>... segue dal precedente</a:t>
            </a:r>
            <a:endParaRPr lang="en-GB" i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t-IT" b="1" dirty="0"/>
              <a:t>La EIC invia di Flint a </a:t>
            </a:r>
            <a:r>
              <a:rPr lang="it-IT" b="1" dirty="0" err="1"/>
              <a:t>Nigpo</a:t>
            </a:r>
            <a:r>
              <a:rPr lang="it-IT" b="1" dirty="0"/>
              <a:t>, dove Flint presenta un memoriale con richiesta di trasmissione a Pechino</a:t>
            </a:r>
          </a:p>
          <a:p>
            <a:r>
              <a:rPr lang="it-IT" b="1" dirty="0"/>
              <a:t>Al rifiuto delle autorità cinesi, Flint fa vela verso Tientsin, dove consegna il memoriale a un funzionario, che lo fa giungere all’imperatore</a:t>
            </a:r>
          </a:p>
          <a:p>
            <a:r>
              <a:rPr lang="it-IT" b="1" dirty="0"/>
              <a:t>Flint apprende che l’imperatore invierà un commissario imperiale a Canton per indagare sulle rimostranze della EIC</a:t>
            </a:r>
          </a:p>
          <a:p>
            <a:r>
              <a:rPr lang="it-IT" b="1" dirty="0"/>
              <a:t>Flint viene scortato indietro a Canton e poi imprigionato per violazione degli ordini imperiali</a:t>
            </a:r>
          </a:p>
          <a:p>
            <a:r>
              <a:rPr lang="it-IT" b="1" dirty="0"/>
              <a:t>1762: Flint viene rilasciato, confinato temporaneamente a Macao e poi </a:t>
            </a:r>
            <a:r>
              <a:rPr lang="it-IT" b="1" dirty="0" err="1"/>
              <a:t>reinviato</a:t>
            </a:r>
            <a:r>
              <a:rPr lang="it-IT" b="1" dirty="0"/>
              <a:t> in Inghilterra con proibizione di far ritorno in Cina</a:t>
            </a:r>
          </a:p>
          <a:p>
            <a:r>
              <a:rPr lang="it-IT" b="1" dirty="0"/>
              <a:t>Ispezione del commissario imperiale a Canton e punizione dell’</a:t>
            </a:r>
            <a:r>
              <a:rPr lang="it-IT" b="1" dirty="0" err="1"/>
              <a:t>Hoppo</a:t>
            </a:r>
            <a:r>
              <a:rPr lang="it-IT" b="1" dirty="0"/>
              <a:t> per estorsioni ai danni della EIC</a:t>
            </a:r>
            <a:endParaRPr lang="en-GB" b="1" dirty="0"/>
          </a:p>
          <a:p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21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563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Barton</a:t>
            </a:r>
            <a:r>
              <a:rPr lang="it-IT" dirty="0" smtClean="0"/>
              <a:t> e Thomas </a:t>
            </a:r>
            <a:r>
              <a:rPr lang="it-IT" dirty="0" err="1" smtClean="0"/>
              <a:t>Bevan</a:t>
            </a:r>
            <a:r>
              <a:rPr lang="it-IT" dirty="0" smtClean="0"/>
              <a:t>, Wood, </a:t>
            </a:r>
            <a:r>
              <a:rPr lang="it-IT" dirty="0" err="1" smtClean="0"/>
              <a:t>Travers</a:t>
            </a:r>
            <a:r>
              <a:rPr lang="it-IT" dirty="0" smtClean="0"/>
              <a:t>, </a:t>
            </a:r>
            <a:r>
              <a:rPr lang="it-IT" dirty="0" err="1" smtClean="0"/>
              <a:t>Pattle</a:t>
            </a:r>
            <a:r>
              <a:rPr lang="it-IT" dirty="0" smtClean="0"/>
              <a:t> e Roberts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1628800"/>
            <a:ext cx="8291264" cy="4752528"/>
          </a:xfrm>
        </p:spPr>
        <p:txBody>
          <a:bodyPr>
            <a:normAutofit fontScale="92500" lnSpcReduction="20000"/>
          </a:bodyPr>
          <a:lstStyle/>
          <a:p>
            <a:r>
              <a:rPr lang="it-IT" dirty="0" smtClean="0"/>
              <a:t>1753:  inviati a Canton per imparare la lingua</a:t>
            </a:r>
          </a:p>
          <a:p>
            <a:r>
              <a:rPr lang="it-IT" dirty="0" smtClean="0"/>
              <a:t>1755: al loro maestro viene ordinato di cessare</a:t>
            </a:r>
          </a:p>
          <a:p>
            <a:r>
              <a:rPr lang="it-IT" dirty="0" smtClean="0"/>
              <a:t>1758: memoriale di protesta al governatore, che risponde: «ai Linguisti è consentito di comunicare»</a:t>
            </a:r>
          </a:p>
          <a:p>
            <a:r>
              <a:rPr lang="it-IT" dirty="0" smtClean="0"/>
              <a:t>1759: Francis Wood impegnato a studiare cinese, ma nel 1761 desiste anche per motivi di salute</a:t>
            </a:r>
          </a:p>
          <a:p>
            <a:r>
              <a:rPr lang="it-IT" dirty="0" smtClean="0"/>
              <a:t>1793: a Macao John </a:t>
            </a:r>
            <a:r>
              <a:rPr lang="it-IT" dirty="0" err="1" smtClean="0"/>
              <a:t>Travers</a:t>
            </a:r>
            <a:r>
              <a:rPr lang="it-IT" dirty="0" smtClean="0"/>
              <a:t>, Thomas </a:t>
            </a:r>
            <a:r>
              <a:rPr lang="it-IT" dirty="0" err="1" smtClean="0"/>
              <a:t>Pattle</a:t>
            </a:r>
            <a:r>
              <a:rPr lang="it-IT" dirty="0" smtClean="0"/>
              <a:t> e John Roberts studiano cinese in circostanze non ben note e coperti dal segreto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22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58082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en-GB" dirty="0" smtClean="0"/>
              <a:t>1760-1780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504" y="836712"/>
            <a:ext cx="8640960" cy="583264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GB" sz="1900" dirty="0" smtClean="0"/>
              <a:t>La EIC </a:t>
            </a:r>
            <a:r>
              <a:rPr lang="en-GB" sz="1900" dirty="0" err="1" smtClean="0"/>
              <a:t>diviene</a:t>
            </a:r>
            <a:r>
              <a:rPr lang="en-GB" sz="1900" dirty="0" smtClean="0"/>
              <a:t> la </a:t>
            </a:r>
            <a:r>
              <a:rPr lang="en-GB" sz="1900" b="1" dirty="0" err="1" smtClean="0">
                <a:solidFill>
                  <a:srgbClr val="002060"/>
                </a:solidFill>
              </a:rPr>
              <a:t>principale</a:t>
            </a:r>
            <a:r>
              <a:rPr lang="en-GB" sz="1900" b="1" dirty="0" smtClean="0">
                <a:solidFill>
                  <a:srgbClr val="002060"/>
                </a:solidFill>
              </a:rPr>
              <a:t> </a:t>
            </a:r>
            <a:r>
              <a:rPr lang="en-GB" sz="1900" b="1" dirty="0" err="1" smtClean="0">
                <a:solidFill>
                  <a:srgbClr val="002060"/>
                </a:solidFill>
              </a:rPr>
              <a:t>compagnia</a:t>
            </a:r>
            <a:r>
              <a:rPr lang="en-GB" sz="1900" b="1" dirty="0" smtClean="0">
                <a:solidFill>
                  <a:srgbClr val="002060"/>
                </a:solidFill>
              </a:rPr>
              <a:t> di </a:t>
            </a:r>
            <a:r>
              <a:rPr lang="en-GB" sz="1900" b="1" dirty="0" err="1" smtClean="0">
                <a:solidFill>
                  <a:srgbClr val="002060"/>
                </a:solidFill>
              </a:rPr>
              <a:t>commercio</a:t>
            </a:r>
            <a:r>
              <a:rPr lang="en-GB" sz="1900" b="1" dirty="0" smtClean="0">
                <a:solidFill>
                  <a:srgbClr val="002060"/>
                </a:solidFill>
              </a:rPr>
              <a:t> </a:t>
            </a:r>
            <a:r>
              <a:rPr lang="en-GB" sz="1900" b="1" dirty="0" err="1" smtClean="0">
                <a:solidFill>
                  <a:srgbClr val="002060"/>
                </a:solidFill>
              </a:rPr>
              <a:t>mondiale</a:t>
            </a:r>
            <a:r>
              <a:rPr lang="en-GB" sz="1900" b="1" dirty="0" smtClean="0">
                <a:solidFill>
                  <a:srgbClr val="002060"/>
                </a:solidFill>
              </a:rPr>
              <a:t> </a:t>
            </a:r>
            <a:r>
              <a:rPr lang="en-GB" sz="1900" dirty="0" smtClean="0"/>
              <a:t>a </a:t>
            </a:r>
            <a:r>
              <a:rPr lang="en-GB" sz="1900" dirty="0" err="1" smtClean="0"/>
              <a:t>scapito</a:t>
            </a:r>
            <a:r>
              <a:rPr lang="en-GB" sz="1900" dirty="0" smtClean="0"/>
              <a:t> </a:t>
            </a:r>
            <a:r>
              <a:rPr lang="en-GB" sz="1900" dirty="0" err="1" smtClean="0"/>
              <a:t>della</a:t>
            </a:r>
            <a:r>
              <a:rPr lang="en-GB" sz="1900" dirty="0" smtClean="0"/>
              <a:t> VOC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GB" sz="1900" dirty="0" err="1" smtClean="0"/>
              <a:t>Sviluppi</a:t>
            </a:r>
            <a:r>
              <a:rPr lang="en-GB" sz="1900" dirty="0" smtClean="0"/>
              <a:t> </a:t>
            </a:r>
            <a:r>
              <a:rPr lang="en-GB" sz="1900" dirty="0" err="1" smtClean="0"/>
              <a:t>contemporanei</a:t>
            </a:r>
            <a:r>
              <a:rPr lang="en-GB" sz="1900" dirty="0" smtClean="0"/>
              <a:t> ma </a:t>
            </a:r>
            <a:r>
              <a:rPr lang="en-GB" sz="1900" dirty="0" err="1" smtClean="0"/>
              <a:t>divergenti</a:t>
            </a:r>
            <a:r>
              <a:rPr lang="en-GB" sz="1900" dirty="0" smtClean="0"/>
              <a:t> in India e in </a:t>
            </a:r>
            <a:r>
              <a:rPr lang="en-GB" sz="1900" dirty="0" err="1" smtClean="0"/>
              <a:t>Cina</a:t>
            </a:r>
            <a:r>
              <a:rPr lang="en-GB" sz="1900" dirty="0" smtClean="0"/>
              <a:t>: </a:t>
            </a:r>
            <a:r>
              <a:rPr lang="en-GB" sz="1900" b="1" dirty="0" err="1">
                <a:solidFill>
                  <a:srgbClr val="002060"/>
                </a:solidFill>
              </a:rPr>
              <a:t>apertura</a:t>
            </a:r>
            <a:r>
              <a:rPr lang="en-GB" sz="1900" dirty="0" smtClean="0"/>
              <a:t> </a:t>
            </a:r>
            <a:r>
              <a:rPr lang="en-GB" sz="1900" dirty="0" err="1" smtClean="0"/>
              <a:t>dell’India</a:t>
            </a:r>
            <a:r>
              <a:rPr lang="en-GB" sz="1900" dirty="0" smtClean="0"/>
              <a:t> e </a:t>
            </a:r>
            <a:r>
              <a:rPr lang="en-GB" sz="1900" b="1" dirty="0" err="1">
                <a:solidFill>
                  <a:srgbClr val="002060"/>
                </a:solidFill>
              </a:rPr>
              <a:t>chiusura</a:t>
            </a:r>
            <a:r>
              <a:rPr lang="en-GB" sz="1900" dirty="0" smtClean="0"/>
              <a:t> </a:t>
            </a:r>
            <a:r>
              <a:rPr lang="en-GB" sz="1900" dirty="0" err="1" smtClean="0"/>
              <a:t>della</a:t>
            </a:r>
            <a:r>
              <a:rPr lang="en-GB" sz="1900" dirty="0" smtClean="0"/>
              <a:t> </a:t>
            </a:r>
            <a:r>
              <a:rPr lang="en-GB" sz="1900" dirty="0" err="1" smtClean="0"/>
              <a:t>Cina</a:t>
            </a:r>
            <a:endParaRPr lang="en-GB" sz="1900" dirty="0" smtClean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GB" sz="1900" dirty="0" err="1" smtClean="0"/>
              <a:t>Integrazione</a:t>
            </a:r>
            <a:r>
              <a:rPr lang="en-GB" sz="1900" dirty="0" smtClean="0"/>
              <a:t> di India e </a:t>
            </a:r>
            <a:r>
              <a:rPr lang="en-GB" sz="1900" dirty="0" err="1" smtClean="0"/>
              <a:t>Cina</a:t>
            </a:r>
            <a:r>
              <a:rPr lang="en-GB" sz="1900" dirty="0" smtClean="0"/>
              <a:t> in un </a:t>
            </a:r>
            <a:r>
              <a:rPr lang="en-GB" sz="1900" dirty="0" err="1" smtClean="0"/>
              <a:t>medesimo</a:t>
            </a:r>
            <a:r>
              <a:rPr lang="en-GB" sz="1900" dirty="0" smtClean="0"/>
              <a:t> </a:t>
            </a:r>
            <a:r>
              <a:rPr lang="en-GB" sz="1900" dirty="0" err="1" smtClean="0"/>
              <a:t>sistema</a:t>
            </a:r>
            <a:r>
              <a:rPr lang="en-GB" sz="1900" dirty="0" smtClean="0"/>
              <a:t> </a:t>
            </a:r>
            <a:r>
              <a:rPr lang="en-GB" sz="1900" dirty="0" err="1" smtClean="0"/>
              <a:t>mercantil-coloniale</a:t>
            </a:r>
            <a:r>
              <a:rPr lang="en-GB" sz="1900" dirty="0" smtClean="0"/>
              <a:t> </a:t>
            </a:r>
            <a:r>
              <a:rPr lang="en-GB" sz="1900" dirty="0" err="1" smtClean="0"/>
              <a:t>basato</a:t>
            </a:r>
            <a:r>
              <a:rPr lang="en-GB" sz="1900" dirty="0" smtClean="0"/>
              <a:t> </a:t>
            </a:r>
            <a:r>
              <a:rPr lang="en-GB" sz="1900" dirty="0" err="1" smtClean="0"/>
              <a:t>sul</a:t>
            </a:r>
            <a:r>
              <a:rPr lang="en-GB" sz="1900" dirty="0" smtClean="0"/>
              <a:t> </a:t>
            </a:r>
            <a:r>
              <a:rPr lang="en-GB" sz="1900" b="1" i="1" dirty="0" smtClean="0">
                <a:solidFill>
                  <a:srgbClr val="002060"/>
                </a:solidFill>
              </a:rPr>
              <a:t>country trade</a:t>
            </a:r>
            <a:endParaRPr lang="en-GB" sz="1900" b="1" dirty="0" smtClean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GB" sz="1900" dirty="0" smtClean="0"/>
              <a:t>Le </a:t>
            </a:r>
            <a:r>
              <a:rPr lang="en-GB" sz="1900" b="1" dirty="0" err="1" smtClean="0">
                <a:solidFill>
                  <a:srgbClr val="002060"/>
                </a:solidFill>
              </a:rPr>
              <a:t>merci</a:t>
            </a:r>
            <a:r>
              <a:rPr lang="en-GB" sz="1900" b="1" dirty="0" smtClean="0">
                <a:solidFill>
                  <a:srgbClr val="002060"/>
                </a:solidFill>
              </a:rPr>
              <a:t> </a:t>
            </a:r>
            <a:r>
              <a:rPr lang="en-GB" sz="1900" b="1" dirty="0" err="1" smtClean="0">
                <a:solidFill>
                  <a:srgbClr val="002060"/>
                </a:solidFill>
              </a:rPr>
              <a:t>indiane</a:t>
            </a:r>
            <a:r>
              <a:rPr lang="en-GB" sz="1900" b="1" dirty="0" smtClean="0">
                <a:solidFill>
                  <a:srgbClr val="002060"/>
                </a:solidFill>
              </a:rPr>
              <a:t> </a:t>
            </a:r>
            <a:r>
              <a:rPr lang="en-GB" sz="1900" dirty="0" smtClean="0"/>
              <a:t>(</a:t>
            </a:r>
            <a:r>
              <a:rPr lang="en-GB" sz="1900" dirty="0" err="1" smtClean="0"/>
              <a:t>oppio</a:t>
            </a:r>
            <a:r>
              <a:rPr lang="en-GB" sz="1900" dirty="0" smtClean="0"/>
              <a:t> e </a:t>
            </a:r>
            <a:r>
              <a:rPr lang="en-GB" sz="1900" dirty="0" err="1" smtClean="0"/>
              <a:t>cotone</a:t>
            </a:r>
            <a:r>
              <a:rPr lang="en-GB" sz="1900" dirty="0" smtClean="0"/>
              <a:t>) </a:t>
            </a:r>
            <a:r>
              <a:rPr lang="en-GB" sz="1900" dirty="0" err="1" smtClean="0"/>
              <a:t>finanziano</a:t>
            </a:r>
            <a:r>
              <a:rPr lang="en-GB" sz="1900" dirty="0" smtClean="0"/>
              <a:t> </a:t>
            </a:r>
            <a:r>
              <a:rPr lang="en-GB" sz="1900" dirty="0" err="1" smtClean="0"/>
              <a:t>gli</a:t>
            </a:r>
            <a:r>
              <a:rPr lang="en-GB" sz="1900" dirty="0" smtClean="0"/>
              <a:t> </a:t>
            </a:r>
            <a:r>
              <a:rPr lang="en-GB" sz="1900" dirty="0" err="1" smtClean="0"/>
              <a:t>acquisti</a:t>
            </a:r>
            <a:r>
              <a:rPr lang="en-GB" sz="1900" dirty="0" smtClean="0"/>
              <a:t> </a:t>
            </a:r>
            <a:r>
              <a:rPr lang="en-GB" sz="1900" dirty="0" err="1" smtClean="0"/>
              <a:t>cinesi</a:t>
            </a:r>
            <a:r>
              <a:rPr lang="en-GB" sz="1900" dirty="0" smtClean="0"/>
              <a:t>; </a:t>
            </a:r>
            <a:r>
              <a:rPr lang="en-GB" sz="1900" dirty="0" err="1" smtClean="0"/>
              <a:t>i</a:t>
            </a:r>
            <a:r>
              <a:rPr lang="en-GB" sz="1900" dirty="0" smtClean="0"/>
              <a:t> </a:t>
            </a:r>
            <a:r>
              <a:rPr lang="en-GB" sz="1900" b="1" dirty="0" err="1">
                <a:solidFill>
                  <a:srgbClr val="002060"/>
                </a:solidFill>
              </a:rPr>
              <a:t>profitti</a:t>
            </a:r>
            <a:r>
              <a:rPr lang="en-GB" sz="1900" b="1" dirty="0">
                <a:solidFill>
                  <a:srgbClr val="002060"/>
                </a:solidFill>
              </a:rPr>
              <a:t> </a:t>
            </a:r>
            <a:r>
              <a:rPr lang="en-GB" sz="1900" b="1" dirty="0" err="1">
                <a:solidFill>
                  <a:srgbClr val="002060"/>
                </a:solidFill>
              </a:rPr>
              <a:t>cinesi</a:t>
            </a:r>
            <a:r>
              <a:rPr lang="en-GB" sz="1900" b="1" dirty="0">
                <a:solidFill>
                  <a:srgbClr val="002060"/>
                </a:solidFill>
              </a:rPr>
              <a:t> </a:t>
            </a:r>
            <a:r>
              <a:rPr lang="en-GB" sz="1900" dirty="0" err="1" smtClean="0"/>
              <a:t>finanziano</a:t>
            </a:r>
            <a:r>
              <a:rPr lang="en-GB" sz="1900" dirty="0" smtClean="0"/>
              <a:t> </a:t>
            </a:r>
            <a:r>
              <a:rPr lang="en-GB" sz="1900" dirty="0" err="1" smtClean="0"/>
              <a:t>il</a:t>
            </a:r>
            <a:r>
              <a:rPr lang="en-GB" sz="1900" dirty="0" smtClean="0"/>
              <a:t> </a:t>
            </a:r>
            <a:r>
              <a:rPr lang="en-GB" sz="1900" dirty="0" err="1" smtClean="0"/>
              <a:t>governo</a:t>
            </a:r>
            <a:r>
              <a:rPr lang="en-GB" sz="1900" dirty="0" smtClean="0"/>
              <a:t> </a:t>
            </a:r>
            <a:r>
              <a:rPr lang="en-GB" sz="1900" dirty="0" err="1" smtClean="0"/>
              <a:t>dell’India</a:t>
            </a:r>
            <a:endParaRPr lang="en-GB" sz="190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GB" sz="1900" dirty="0" err="1" smtClean="0"/>
              <a:t>Importanza</a:t>
            </a:r>
            <a:r>
              <a:rPr lang="en-GB" sz="1900" dirty="0" smtClean="0"/>
              <a:t> </a:t>
            </a:r>
            <a:r>
              <a:rPr lang="en-GB" sz="1900" dirty="0" err="1" smtClean="0"/>
              <a:t>centrale</a:t>
            </a:r>
            <a:r>
              <a:rPr lang="en-GB" sz="1900" dirty="0" smtClean="0"/>
              <a:t> del </a:t>
            </a:r>
            <a:r>
              <a:rPr lang="en-GB" sz="1900" b="1" dirty="0" err="1">
                <a:solidFill>
                  <a:srgbClr val="002060"/>
                </a:solidFill>
              </a:rPr>
              <a:t>tè</a:t>
            </a:r>
            <a:r>
              <a:rPr lang="en-GB" sz="1900" dirty="0"/>
              <a:t> </a:t>
            </a:r>
            <a:r>
              <a:rPr lang="en-GB" sz="1900" dirty="0" smtClean="0"/>
              <a:t>1760-1795: </a:t>
            </a:r>
            <a:r>
              <a:rPr lang="en-GB" sz="1900" b="1" dirty="0">
                <a:solidFill>
                  <a:srgbClr val="002060"/>
                </a:solidFill>
              </a:rPr>
              <a:t>80 %</a:t>
            </a:r>
            <a:r>
              <a:rPr lang="en-GB" sz="1900" dirty="0" smtClean="0"/>
              <a:t> </a:t>
            </a:r>
            <a:r>
              <a:rPr lang="en-GB" sz="1900" dirty="0" err="1" smtClean="0"/>
              <a:t>delle</a:t>
            </a:r>
            <a:r>
              <a:rPr lang="en-GB" sz="1900" dirty="0" smtClean="0"/>
              <a:t> </a:t>
            </a:r>
            <a:r>
              <a:rPr lang="en-GB" sz="1900" dirty="0" err="1" smtClean="0"/>
              <a:t>esportazioni</a:t>
            </a:r>
            <a:r>
              <a:rPr lang="en-GB" sz="1900" dirty="0" smtClean="0"/>
              <a:t> EIC da Canton; </a:t>
            </a:r>
            <a:r>
              <a:rPr lang="en-GB" sz="1900" b="1" dirty="0">
                <a:solidFill>
                  <a:srgbClr val="002060"/>
                </a:solidFill>
              </a:rPr>
              <a:t>90%</a:t>
            </a:r>
            <a:r>
              <a:rPr lang="en-GB" sz="1900" dirty="0" smtClean="0"/>
              <a:t> </a:t>
            </a:r>
            <a:r>
              <a:rPr lang="en-GB" sz="1900" dirty="0" err="1" smtClean="0"/>
              <a:t>dei</a:t>
            </a:r>
            <a:r>
              <a:rPr lang="en-GB" sz="1900" dirty="0" smtClean="0"/>
              <a:t> </a:t>
            </a:r>
            <a:r>
              <a:rPr lang="en-GB" sz="1900" dirty="0" err="1" smtClean="0"/>
              <a:t>profitti</a:t>
            </a:r>
            <a:r>
              <a:rPr lang="en-GB" sz="1900" dirty="0" smtClean="0"/>
              <a:t> </a:t>
            </a:r>
            <a:r>
              <a:rPr lang="en-GB" sz="1900" dirty="0" err="1" smtClean="0"/>
              <a:t>inglesi</a:t>
            </a:r>
            <a:r>
              <a:rPr lang="en-GB" sz="1900" dirty="0" smtClean="0"/>
              <a:t>; </a:t>
            </a:r>
            <a:r>
              <a:rPr lang="en-GB" sz="1900" dirty="0" err="1" smtClean="0"/>
              <a:t>profitti</a:t>
            </a:r>
            <a:r>
              <a:rPr lang="en-GB" sz="1900" dirty="0" smtClean="0"/>
              <a:t> </a:t>
            </a:r>
            <a:r>
              <a:rPr lang="en-GB" sz="1900" dirty="0" err="1" smtClean="0"/>
              <a:t>netti</a:t>
            </a:r>
            <a:r>
              <a:rPr lang="en-GB" sz="1900" dirty="0" smtClean="0"/>
              <a:t> del </a:t>
            </a:r>
            <a:r>
              <a:rPr lang="en-GB" sz="1900" b="1" dirty="0">
                <a:solidFill>
                  <a:srgbClr val="002060"/>
                </a:solidFill>
              </a:rPr>
              <a:t>30 %</a:t>
            </a:r>
            <a:r>
              <a:rPr lang="en-GB" sz="1900" dirty="0" smtClean="0"/>
              <a:t> 1775-1795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GB" sz="1900" b="1" dirty="0" err="1">
                <a:solidFill>
                  <a:srgbClr val="002060"/>
                </a:solidFill>
              </a:rPr>
              <a:t>Nessun</a:t>
            </a:r>
            <a:r>
              <a:rPr lang="en-GB" sz="1900" b="1" dirty="0">
                <a:solidFill>
                  <a:srgbClr val="002060"/>
                </a:solidFill>
              </a:rPr>
              <a:t> </a:t>
            </a:r>
            <a:r>
              <a:rPr lang="en-GB" sz="1900" b="1" dirty="0" err="1">
                <a:solidFill>
                  <a:srgbClr val="002060"/>
                </a:solidFill>
              </a:rPr>
              <a:t>ostacolo</a:t>
            </a:r>
            <a:r>
              <a:rPr lang="en-GB" sz="1900" b="1" dirty="0">
                <a:solidFill>
                  <a:srgbClr val="002060"/>
                </a:solidFill>
              </a:rPr>
              <a:t> </a:t>
            </a:r>
            <a:r>
              <a:rPr lang="en-GB" sz="1900" dirty="0" err="1" smtClean="0"/>
              <a:t>reale</a:t>
            </a:r>
            <a:r>
              <a:rPr lang="en-GB" sz="1900" dirty="0" smtClean="0"/>
              <a:t> da parte </a:t>
            </a:r>
            <a:r>
              <a:rPr lang="en-GB" sz="1900" dirty="0" err="1" smtClean="0"/>
              <a:t>degli</a:t>
            </a:r>
            <a:r>
              <a:rPr lang="en-GB" sz="1900" dirty="0" smtClean="0"/>
              <a:t> </a:t>
            </a:r>
            <a:r>
              <a:rPr lang="en-GB" sz="1900" i="1" dirty="0" err="1" smtClean="0"/>
              <a:t>hoppo</a:t>
            </a:r>
            <a:r>
              <a:rPr lang="en-GB" sz="1900" i="1" dirty="0" smtClean="0"/>
              <a:t> </a:t>
            </a:r>
            <a:r>
              <a:rPr lang="en-GB" sz="1900" dirty="0" smtClean="0"/>
              <a:t>o </a:t>
            </a:r>
            <a:r>
              <a:rPr lang="en-GB" sz="1900" dirty="0" err="1" smtClean="0"/>
              <a:t>dovuto</a:t>
            </a:r>
            <a:r>
              <a:rPr lang="en-GB" sz="1900" dirty="0" smtClean="0"/>
              <a:t> </a:t>
            </a:r>
            <a:r>
              <a:rPr lang="en-GB" sz="1900" dirty="0" err="1" smtClean="0"/>
              <a:t>alla</a:t>
            </a:r>
            <a:r>
              <a:rPr lang="en-GB" sz="1900" dirty="0" smtClean="0"/>
              <a:t> </a:t>
            </a:r>
            <a:r>
              <a:rPr lang="en-GB" sz="1900" dirty="0" err="1" smtClean="0"/>
              <a:t>scarsa</a:t>
            </a:r>
            <a:r>
              <a:rPr lang="en-GB" sz="1900" dirty="0" smtClean="0"/>
              <a:t> </a:t>
            </a:r>
            <a:r>
              <a:rPr lang="en-GB" sz="1900" dirty="0" err="1" smtClean="0"/>
              <a:t>liquidità</a:t>
            </a:r>
            <a:r>
              <a:rPr lang="en-GB" sz="1900" dirty="0" smtClean="0"/>
              <a:t> </a:t>
            </a:r>
            <a:r>
              <a:rPr lang="en-GB" sz="1900" dirty="0" err="1" smtClean="0"/>
              <a:t>degli</a:t>
            </a:r>
            <a:r>
              <a:rPr lang="en-GB" sz="1900" dirty="0" smtClean="0"/>
              <a:t> </a:t>
            </a:r>
            <a:r>
              <a:rPr lang="en-GB" sz="1900" i="1" dirty="0" err="1" smtClean="0"/>
              <a:t>hong</a:t>
            </a:r>
            <a:endParaRPr lang="en-GB" sz="1900" i="1" dirty="0" smtClean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GB" sz="1900" b="1" dirty="0" smtClean="0">
                <a:solidFill>
                  <a:srgbClr val="C00000"/>
                </a:solidFill>
              </a:rPr>
              <a:t>1784 “Commutation Act”: </a:t>
            </a:r>
            <a:r>
              <a:rPr lang="en-GB" sz="1900" b="1" dirty="0" err="1" smtClean="0">
                <a:solidFill>
                  <a:srgbClr val="C00000"/>
                </a:solidFill>
              </a:rPr>
              <a:t>riduzione</a:t>
            </a:r>
            <a:r>
              <a:rPr lang="en-GB" sz="1900" b="1" dirty="0" smtClean="0">
                <a:solidFill>
                  <a:srgbClr val="C00000"/>
                </a:solidFill>
              </a:rPr>
              <a:t> </a:t>
            </a:r>
            <a:r>
              <a:rPr lang="en-GB" sz="1900" b="1" dirty="0" err="1" smtClean="0">
                <a:solidFill>
                  <a:srgbClr val="C00000"/>
                </a:solidFill>
              </a:rPr>
              <a:t>dei</a:t>
            </a:r>
            <a:r>
              <a:rPr lang="en-GB" sz="1900" b="1" dirty="0" smtClean="0">
                <a:solidFill>
                  <a:srgbClr val="C00000"/>
                </a:solidFill>
              </a:rPr>
              <a:t> </a:t>
            </a:r>
            <a:r>
              <a:rPr lang="en-GB" sz="1900" b="1" dirty="0" err="1" smtClean="0">
                <a:solidFill>
                  <a:srgbClr val="C00000"/>
                </a:solidFill>
              </a:rPr>
              <a:t>dazi</a:t>
            </a:r>
            <a:r>
              <a:rPr lang="en-GB" sz="1900" b="1" dirty="0" smtClean="0">
                <a:solidFill>
                  <a:srgbClr val="C00000"/>
                </a:solidFill>
              </a:rPr>
              <a:t> </a:t>
            </a:r>
            <a:r>
              <a:rPr lang="en-GB" sz="1900" b="1" dirty="0" err="1" smtClean="0">
                <a:solidFill>
                  <a:srgbClr val="C00000"/>
                </a:solidFill>
              </a:rPr>
              <a:t>d’importazione</a:t>
            </a:r>
            <a:r>
              <a:rPr lang="en-GB" sz="1900" b="1" dirty="0" smtClean="0">
                <a:solidFill>
                  <a:srgbClr val="C00000"/>
                </a:solidFill>
              </a:rPr>
              <a:t> </a:t>
            </a:r>
            <a:r>
              <a:rPr lang="en-GB" sz="1900" b="1" dirty="0" err="1" smtClean="0">
                <a:solidFill>
                  <a:srgbClr val="C00000"/>
                </a:solidFill>
              </a:rPr>
              <a:t>sul</a:t>
            </a:r>
            <a:r>
              <a:rPr lang="en-GB" sz="1900" b="1" dirty="0" smtClean="0">
                <a:solidFill>
                  <a:srgbClr val="C00000"/>
                </a:solidFill>
              </a:rPr>
              <a:t> </a:t>
            </a:r>
            <a:r>
              <a:rPr lang="en-GB" sz="1900" b="1" dirty="0" err="1" smtClean="0">
                <a:solidFill>
                  <a:srgbClr val="C00000"/>
                </a:solidFill>
              </a:rPr>
              <a:t>tè</a:t>
            </a:r>
            <a:r>
              <a:rPr lang="en-GB" sz="1900" b="1" dirty="0" smtClean="0">
                <a:solidFill>
                  <a:srgbClr val="C00000"/>
                </a:solidFill>
              </a:rPr>
              <a:t> al 12,5 % (111% </a:t>
            </a:r>
            <a:r>
              <a:rPr lang="en-GB" sz="1900" b="1" dirty="0" err="1" smtClean="0">
                <a:solidFill>
                  <a:srgbClr val="C00000"/>
                </a:solidFill>
              </a:rPr>
              <a:t>durante</a:t>
            </a:r>
            <a:r>
              <a:rPr lang="en-GB" sz="1900" b="1" dirty="0" smtClean="0">
                <a:solidFill>
                  <a:srgbClr val="C00000"/>
                </a:solidFill>
              </a:rPr>
              <a:t> la </a:t>
            </a:r>
            <a:r>
              <a:rPr lang="en-GB" sz="1900" b="1" dirty="0" err="1" smtClean="0">
                <a:solidFill>
                  <a:srgbClr val="C00000"/>
                </a:solidFill>
              </a:rPr>
              <a:t>guerra</a:t>
            </a:r>
            <a:r>
              <a:rPr lang="en-GB" sz="1900" b="1" dirty="0" smtClean="0">
                <a:solidFill>
                  <a:srgbClr val="C00000"/>
                </a:solidFill>
              </a:rPr>
              <a:t> </a:t>
            </a:r>
            <a:r>
              <a:rPr lang="en-GB" sz="1900" b="1" dirty="0" err="1" smtClean="0">
                <a:solidFill>
                  <a:srgbClr val="C00000"/>
                </a:solidFill>
              </a:rPr>
              <a:t>americana</a:t>
            </a:r>
            <a:r>
              <a:rPr lang="en-GB" sz="1900" b="1" dirty="0" smtClean="0">
                <a:solidFill>
                  <a:srgbClr val="C00000"/>
                </a:solidFill>
              </a:rPr>
              <a:t>) per </a:t>
            </a:r>
            <a:r>
              <a:rPr lang="en-GB" sz="1900" b="1" dirty="0" err="1" smtClean="0">
                <a:solidFill>
                  <a:srgbClr val="C00000"/>
                </a:solidFill>
              </a:rPr>
              <a:t>combattere</a:t>
            </a:r>
            <a:r>
              <a:rPr lang="en-GB" sz="1900" b="1" dirty="0" smtClean="0">
                <a:solidFill>
                  <a:srgbClr val="C00000"/>
                </a:solidFill>
              </a:rPr>
              <a:t> </a:t>
            </a:r>
            <a:r>
              <a:rPr lang="en-GB" sz="1900" b="1" dirty="0" err="1" smtClean="0">
                <a:solidFill>
                  <a:srgbClr val="C00000"/>
                </a:solidFill>
              </a:rPr>
              <a:t>il</a:t>
            </a:r>
            <a:r>
              <a:rPr lang="en-GB" sz="1900" b="1" dirty="0" smtClean="0">
                <a:solidFill>
                  <a:srgbClr val="C00000"/>
                </a:solidFill>
              </a:rPr>
              <a:t> </a:t>
            </a:r>
            <a:r>
              <a:rPr lang="en-GB" sz="1900" b="1" dirty="0" err="1" smtClean="0">
                <a:solidFill>
                  <a:srgbClr val="C00000"/>
                </a:solidFill>
              </a:rPr>
              <a:t>contrabbando</a:t>
            </a:r>
            <a:r>
              <a:rPr lang="en-GB" sz="1900" b="1" dirty="0" smtClean="0">
                <a:solidFill>
                  <a:srgbClr val="C00000"/>
                </a:solidFill>
              </a:rPr>
              <a:t> e </a:t>
            </a:r>
            <a:r>
              <a:rPr lang="en-GB" sz="1900" b="1" dirty="0" err="1" smtClean="0">
                <a:solidFill>
                  <a:srgbClr val="C00000"/>
                </a:solidFill>
              </a:rPr>
              <a:t>aumentare</a:t>
            </a:r>
            <a:r>
              <a:rPr lang="en-GB" sz="1900" b="1" dirty="0" smtClean="0">
                <a:solidFill>
                  <a:srgbClr val="C00000"/>
                </a:solidFill>
              </a:rPr>
              <a:t> </a:t>
            </a:r>
            <a:r>
              <a:rPr lang="en-GB" sz="1900" b="1" dirty="0" err="1" smtClean="0">
                <a:solidFill>
                  <a:srgbClr val="C00000"/>
                </a:solidFill>
              </a:rPr>
              <a:t>gli</a:t>
            </a:r>
            <a:r>
              <a:rPr lang="en-GB" sz="1900" b="1" dirty="0" smtClean="0">
                <a:solidFill>
                  <a:srgbClr val="C00000"/>
                </a:solidFill>
              </a:rPr>
              <a:t> </a:t>
            </a:r>
            <a:r>
              <a:rPr lang="en-GB" sz="1900" b="1" dirty="0" err="1" smtClean="0">
                <a:solidFill>
                  <a:srgbClr val="C00000"/>
                </a:solidFill>
              </a:rPr>
              <a:t>introiti</a:t>
            </a:r>
            <a:r>
              <a:rPr lang="en-GB" sz="1900" b="1" dirty="0" smtClean="0">
                <a:solidFill>
                  <a:srgbClr val="C00000"/>
                </a:solidFill>
              </a:rPr>
              <a:t> </a:t>
            </a:r>
            <a:r>
              <a:rPr lang="en-GB" sz="1900" b="1" dirty="0" err="1" smtClean="0">
                <a:solidFill>
                  <a:srgbClr val="C00000"/>
                </a:solidFill>
              </a:rPr>
              <a:t>fiscali</a:t>
            </a:r>
            <a:r>
              <a:rPr lang="en-GB" sz="1900" b="1" dirty="0" smtClean="0">
                <a:solidFill>
                  <a:srgbClr val="C00000"/>
                </a:solidFill>
              </a:rPr>
              <a:t> da </a:t>
            </a:r>
            <a:r>
              <a:rPr lang="en-GB" sz="1900" b="1" dirty="0" err="1" smtClean="0">
                <a:solidFill>
                  <a:srgbClr val="C00000"/>
                </a:solidFill>
              </a:rPr>
              <a:t>commercio</a:t>
            </a:r>
            <a:r>
              <a:rPr lang="en-GB" sz="1900" b="1" dirty="0" smtClean="0">
                <a:solidFill>
                  <a:srgbClr val="C00000"/>
                </a:solidFill>
              </a:rPr>
              <a:t> </a:t>
            </a:r>
            <a:r>
              <a:rPr lang="en-GB" sz="1900" b="1" dirty="0" err="1" smtClean="0">
                <a:solidFill>
                  <a:srgbClr val="C00000"/>
                </a:solidFill>
              </a:rPr>
              <a:t>legale</a:t>
            </a:r>
            <a:endParaRPr lang="en-GB" sz="1900" b="1" dirty="0" smtClean="0">
              <a:solidFill>
                <a:srgbClr val="C00000"/>
              </a:solidFill>
            </a:endParaRP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GB" sz="1900" dirty="0" err="1" smtClean="0"/>
              <a:t>Conferma</a:t>
            </a:r>
            <a:r>
              <a:rPr lang="en-GB" sz="1900" dirty="0" smtClean="0"/>
              <a:t> del </a:t>
            </a:r>
            <a:r>
              <a:rPr lang="en-GB" sz="1900" b="1" dirty="0" err="1" smtClean="0">
                <a:solidFill>
                  <a:srgbClr val="002060"/>
                </a:solidFill>
              </a:rPr>
              <a:t>monopolio</a:t>
            </a:r>
            <a:r>
              <a:rPr lang="en-GB" sz="1900" dirty="0" smtClean="0">
                <a:solidFill>
                  <a:srgbClr val="002060"/>
                </a:solidFill>
              </a:rPr>
              <a:t> </a:t>
            </a:r>
            <a:r>
              <a:rPr lang="en-GB" sz="1900" dirty="0" smtClean="0"/>
              <a:t>EIC: </a:t>
            </a:r>
            <a:r>
              <a:rPr lang="en-GB" sz="1900" dirty="0" err="1" smtClean="0"/>
              <a:t>una</a:t>
            </a:r>
            <a:r>
              <a:rPr lang="en-GB" sz="1900" dirty="0" smtClean="0"/>
              <a:t> </a:t>
            </a:r>
            <a:r>
              <a:rPr lang="en-GB" sz="1900" dirty="0" err="1" smtClean="0"/>
              <a:t>sorta</a:t>
            </a:r>
            <a:r>
              <a:rPr lang="en-GB" sz="1900" dirty="0" smtClean="0"/>
              <a:t> di “</a:t>
            </a:r>
            <a:r>
              <a:rPr lang="en-GB" sz="1900" dirty="0" err="1" smtClean="0"/>
              <a:t>nazionalizzazione</a:t>
            </a:r>
            <a:r>
              <a:rPr lang="en-GB" sz="1900" dirty="0" smtClean="0"/>
              <a:t>” del </a:t>
            </a:r>
            <a:r>
              <a:rPr lang="en-GB" sz="1900" dirty="0" err="1" smtClean="0"/>
              <a:t>tè</a:t>
            </a:r>
            <a:r>
              <a:rPr lang="en-GB" sz="1900" dirty="0" smtClean="0"/>
              <a:t>, </a:t>
            </a:r>
            <a:r>
              <a:rPr lang="en-GB" sz="1900" dirty="0" err="1" smtClean="0"/>
              <a:t>che</a:t>
            </a:r>
            <a:r>
              <a:rPr lang="en-GB" sz="1900" dirty="0" smtClean="0"/>
              <a:t> </a:t>
            </a:r>
            <a:r>
              <a:rPr lang="en-GB" sz="1900" dirty="0" err="1" smtClean="0"/>
              <a:t>diventa</a:t>
            </a:r>
            <a:r>
              <a:rPr lang="en-GB" sz="1900" dirty="0" smtClean="0"/>
              <a:t> </a:t>
            </a:r>
            <a:r>
              <a:rPr lang="en-GB" sz="1900" dirty="0" err="1" smtClean="0"/>
              <a:t>bevanda</a:t>
            </a:r>
            <a:r>
              <a:rPr lang="en-GB" sz="1900" dirty="0" smtClean="0"/>
              <a:t> </a:t>
            </a:r>
            <a:r>
              <a:rPr lang="en-GB" sz="1900" dirty="0" err="1" smtClean="0"/>
              <a:t>nazionale</a:t>
            </a:r>
            <a:r>
              <a:rPr lang="en-GB" sz="1900" dirty="0" smtClean="0"/>
              <a:t> e </a:t>
            </a:r>
            <a:r>
              <a:rPr lang="en-GB" sz="1900" dirty="0" err="1" smtClean="0"/>
              <a:t>popolare</a:t>
            </a:r>
            <a:r>
              <a:rPr lang="en-GB" sz="1900" dirty="0" smtClean="0"/>
              <a:t>; 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GB" sz="1900" dirty="0" err="1"/>
              <a:t>A</a:t>
            </a:r>
            <a:r>
              <a:rPr lang="en-GB" sz="1900" dirty="0" err="1" smtClean="0"/>
              <a:t>umento</a:t>
            </a:r>
            <a:r>
              <a:rPr lang="en-GB" sz="1900" dirty="0" smtClean="0"/>
              <a:t> </a:t>
            </a:r>
            <a:r>
              <a:rPr lang="en-GB" sz="1900" dirty="0" err="1" smtClean="0"/>
              <a:t>entrate</a:t>
            </a:r>
            <a:r>
              <a:rPr lang="en-GB" sz="1900" dirty="0" smtClean="0"/>
              <a:t> </a:t>
            </a:r>
            <a:r>
              <a:rPr lang="en-GB" sz="1900" dirty="0" err="1" smtClean="0"/>
              <a:t>fiscali</a:t>
            </a:r>
            <a:r>
              <a:rPr lang="en-GB" sz="1900" dirty="0" smtClean="0"/>
              <a:t>: </a:t>
            </a:r>
            <a:r>
              <a:rPr lang="en-GB" sz="1900" b="1" dirty="0" smtClean="0">
                <a:solidFill>
                  <a:srgbClr val="002060"/>
                </a:solidFill>
              </a:rPr>
              <a:t>33%</a:t>
            </a:r>
            <a:r>
              <a:rPr lang="en-GB" sz="1900" dirty="0" smtClean="0"/>
              <a:t> </a:t>
            </a:r>
            <a:r>
              <a:rPr lang="en-GB" sz="1900" dirty="0" err="1" smtClean="0"/>
              <a:t>delle</a:t>
            </a:r>
            <a:r>
              <a:rPr lang="en-GB" sz="1900" dirty="0" smtClean="0"/>
              <a:t> </a:t>
            </a:r>
            <a:r>
              <a:rPr lang="en-GB" sz="1900" b="1" dirty="0" err="1" smtClean="0">
                <a:solidFill>
                  <a:srgbClr val="002060"/>
                </a:solidFill>
              </a:rPr>
              <a:t>entrate</a:t>
            </a:r>
            <a:r>
              <a:rPr lang="en-GB" sz="1900" dirty="0" smtClean="0">
                <a:solidFill>
                  <a:srgbClr val="002060"/>
                </a:solidFill>
              </a:rPr>
              <a:t> </a:t>
            </a:r>
            <a:r>
              <a:rPr lang="en-GB" sz="1900" dirty="0" err="1" smtClean="0"/>
              <a:t>britanniche</a:t>
            </a:r>
            <a:r>
              <a:rPr lang="en-GB" sz="1900" dirty="0" smtClean="0"/>
              <a:t> </a:t>
            </a:r>
            <a:r>
              <a:rPr lang="en-GB" sz="1900" dirty="0" err="1" smtClean="0"/>
              <a:t>derivano</a:t>
            </a:r>
            <a:r>
              <a:rPr lang="en-GB" sz="1900" dirty="0" smtClean="0"/>
              <a:t> dal </a:t>
            </a:r>
            <a:r>
              <a:rPr lang="en-GB" sz="1900" dirty="0" err="1" smtClean="0"/>
              <a:t>tè</a:t>
            </a:r>
            <a:r>
              <a:rPr lang="en-GB" sz="1900" dirty="0" smtClean="0"/>
              <a:t> a </a:t>
            </a:r>
            <a:r>
              <a:rPr lang="en-GB" sz="1900" dirty="0" err="1" smtClean="0"/>
              <a:t>inizio</a:t>
            </a:r>
            <a:r>
              <a:rPr lang="en-GB" sz="1900" dirty="0" smtClean="0"/>
              <a:t> ‘800</a:t>
            </a:r>
            <a:endParaRPr lang="en-GB" sz="19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23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833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Tea </a:t>
            </a:r>
            <a:r>
              <a:rPr lang="it-IT" dirty="0" err="1"/>
              <a:t>consumption</a:t>
            </a:r>
            <a:r>
              <a:rPr lang="it-IT" dirty="0"/>
              <a:t>, 1690-1850</a:t>
            </a: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9282" y="1340768"/>
            <a:ext cx="8835550" cy="4824536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24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353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94720" cy="3370386"/>
          </a:xfrm>
        </p:spPr>
        <p:txBody>
          <a:bodyPr/>
          <a:lstStyle/>
          <a:p>
            <a:r>
              <a:rPr lang="it-IT" dirty="0" smtClean="0"/>
              <a:t>Consumo di tè in Inghilterra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83968" y="116631"/>
            <a:ext cx="4521166" cy="6388315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25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522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1484784"/>
            <a:ext cx="4176464" cy="3312368"/>
          </a:xfrm>
        </p:spPr>
        <p:txBody>
          <a:bodyPr/>
          <a:lstStyle/>
          <a:p>
            <a:pPr algn="l"/>
            <a:r>
              <a:rPr lang="it-IT" sz="2800" dirty="0" smtClean="0"/>
              <a:t>Consumo comparato di tè «</a:t>
            </a:r>
            <a:r>
              <a:rPr lang="it-IT" sz="2800" dirty="0" err="1" smtClean="0"/>
              <a:t>congou</a:t>
            </a:r>
            <a:r>
              <a:rPr lang="it-IT" sz="2800" dirty="0" smtClean="0"/>
              <a:t>» (tè nero del </a:t>
            </a:r>
            <a:r>
              <a:rPr lang="it-IT" sz="2800" dirty="0" err="1" smtClean="0"/>
              <a:t>Fujian</a:t>
            </a:r>
            <a:r>
              <a:rPr lang="it-IT" sz="2800" dirty="0" smtClean="0"/>
              <a:t>, di maggiore qualità e prezzo doppio) e di tè «</a:t>
            </a:r>
            <a:r>
              <a:rPr lang="it-IT" sz="2800" dirty="0" err="1" smtClean="0"/>
              <a:t>bouy</a:t>
            </a:r>
            <a:r>
              <a:rPr lang="it-IT" sz="2800" dirty="0" smtClean="0"/>
              <a:t>» (o «</a:t>
            </a:r>
            <a:r>
              <a:rPr lang="it-IT" sz="2800" dirty="0" err="1" smtClean="0"/>
              <a:t>bohea</a:t>
            </a:r>
            <a:r>
              <a:rPr lang="it-IT" sz="2800" dirty="0" smtClean="0"/>
              <a:t>», più comune, anche questo del </a:t>
            </a:r>
            <a:r>
              <a:rPr lang="it-IT" sz="2800" dirty="0" err="1" smtClean="0"/>
              <a:t>Fujian</a:t>
            </a:r>
            <a:r>
              <a:rPr lang="it-IT" sz="2800" dirty="0" smtClean="0"/>
              <a:t>) in Inghilterra 1740-1830</a:t>
            </a:r>
            <a:endParaRPr lang="it-IT" sz="2800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27984" y="116632"/>
            <a:ext cx="4546848" cy="6443752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26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37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39594"/>
            <a:ext cx="8229600" cy="562074"/>
          </a:xfrm>
        </p:spPr>
        <p:txBody>
          <a:bodyPr/>
          <a:lstStyle/>
          <a:p>
            <a:r>
              <a:rPr lang="it-IT" dirty="0" smtClean="0"/>
              <a:t>Esportazione di tè da Canton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1636874" y="43612"/>
            <a:ext cx="5742426" cy="7328625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27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52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8156" y="188640"/>
            <a:ext cx="8229600" cy="661466"/>
          </a:xfrm>
        </p:spPr>
        <p:txBody>
          <a:bodyPr/>
          <a:lstStyle/>
          <a:p>
            <a:r>
              <a:rPr lang="it-IT" sz="2800" dirty="0" smtClean="0"/>
              <a:t>Esportazioni di tè da Canton (dettaglio per nazione)</a:t>
            </a:r>
            <a:endParaRPr lang="it-IT" sz="2800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1870450" y="113581"/>
            <a:ext cx="5578819" cy="7313113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28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555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it-IT" dirty="0" smtClean="0"/>
              <a:t>Prezzo del tè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2027600" y="-182802"/>
            <a:ext cx="5670338" cy="7771389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29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036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9575" y="1052736"/>
            <a:ext cx="8178425" cy="5185122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07420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41543"/>
            <a:ext cx="8229600" cy="850106"/>
          </a:xfrm>
        </p:spPr>
        <p:txBody>
          <a:bodyPr/>
          <a:lstStyle/>
          <a:p>
            <a:r>
              <a:rPr lang="it-IT" dirty="0" smtClean="0"/>
              <a:t>Pianta di Canton nel sec. XVIII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1719315" y="-71756"/>
            <a:ext cx="5461689" cy="7588500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30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950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628800"/>
            <a:ext cx="2663606" cy="2362274"/>
          </a:xfrm>
        </p:spPr>
        <p:txBody>
          <a:bodyPr/>
          <a:lstStyle/>
          <a:p>
            <a:r>
              <a:rPr lang="it-IT" dirty="0" smtClean="0"/>
              <a:t>Le «</a:t>
            </a:r>
            <a:r>
              <a:rPr lang="it-IT" dirty="0" err="1" smtClean="0"/>
              <a:t>factories</a:t>
            </a:r>
            <a:r>
              <a:rPr lang="it-IT" dirty="0" smtClean="0"/>
              <a:t>» europee di Canton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6200000">
            <a:off x="2891809" y="728527"/>
            <a:ext cx="6312021" cy="5195609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31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417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50106"/>
          </a:xfrm>
        </p:spPr>
        <p:txBody>
          <a:bodyPr/>
          <a:lstStyle/>
          <a:p>
            <a:r>
              <a:rPr lang="en-GB" dirty="0" smtClean="0"/>
              <a:t>Canton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800708"/>
            <a:ext cx="3816424" cy="5472608"/>
          </a:xfrm>
        </p:spPr>
        <p:txBody>
          <a:bodyPr>
            <a:normAutofit fontScale="85000" lnSpcReduction="10000"/>
          </a:bodyPr>
          <a:lstStyle/>
          <a:p>
            <a:r>
              <a:rPr lang="en-GB" dirty="0" err="1" smtClean="0"/>
              <a:t>Giugno-settembre</a:t>
            </a:r>
            <a:r>
              <a:rPr lang="en-GB" dirty="0" smtClean="0"/>
              <a:t>, </a:t>
            </a:r>
            <a:r>
              <a:rPr lang="en-GB" dirty="0" err="1" smtClean="0"/>
              <a:t>monsone</a:t>
            </a:r>
            <a:r>
              <a:rPr lang="en-GB" dirty="0" smtClean="0"/>
              <a:t> di </a:t>
            </a:r>
            <a:r>
              <a:rPr lang="en-GB" dirty="0" err="1" smtClean="0"/>
              <a:t>sudovest</a:t>
            </a:r>
            <a:r>
              <a:rPr lang="en-GB" dirty="0" smtClean="0"/>
              <a:t> </a:t>
            </a:r>
            <a:r>
              <a:rPr lang="en-GB" dirty="0" err="1" smtClean="0"/>
              <a:t>spinge</a:t>
            </a:r>
            <a:r>
              <a:rPr lang="en-GB" dirty="0" smtClean="0"/>
              <a:t> verso Canton</a:t>
            </a:r>
          </a:p>
          <a:p>
            <a:r>
              <a:rPr lang="en-GB" dirty="0" err="1" smtClean="0"/>
              <a:t>Ottobre-gennaio</a:t>
            </a:r>
            <a:r>
              <a:rPr lang="en-GB" dirty="0" smtClean="0"/>
              <a:t>: </a:t>
            </a:r>
            <a:r>
              <a:rPr lang="en-GB" dirty="0" err="1" smtClean="0"/>
              <a:t>permanenza</a:t>
            </a:r>
            <a:r>
              <a:rPr lang="en-GB" dirty="0" smtClean="0"/>
              <a:t> a Canton per </a:t>
            </a:r>
            <a:r>
              <a:rPr lang="en-GB" dirty="0" err="1" smtClean="0"/>
              <a:t>stagione</a:t>
            </a:r>
            <a:r>
              <a:rPr lang="en-GB" dirty="0" smtClean="0"/>
              <a:t> di </a:t>
            </a:r>
            <a:r>
              <a:rPr lang="en-GB" dirty="0" err="1" smtClean="0"/>
              <a:t>scambi</a:t>
            </a:r>
            <a:endParaRPr lang="en-GB" dirty="0" smtClean="0"/>
          </a:p>
          <a:p>
            <a:r>
              <a:rPr lang="en-GB" dirty="0" err="1" smtClean="0"/>
              <a:t>Gennaio-marzo</a:t>
            </a:r>
            <a:r>
              <a:rPr lang="en-GB" dirty="0" smtClean="0"/>
              <a:t>: </a:t>
            </a:r>
            <a:r>
              <a:rPr lang="en-GB" dirty="0" err="1" smtClean="0"/>
              <a:t>monsone</a:t>
            </a:r>
            <a:r>
              <a:rPr lang="en-GB" dirty="0" smtClean="0"/>
              <a:t> di </a:t>
            </a:r>
            <a:r>
              <a:rPr lang="en-GB" dirty="0" err="1" smtClean="0"/>
              <a:t>nord-est</a:t>
            </a:r>
            <a:r>
              <a:rPr lang="en-GB" dirty="0" smtClean="0"/>
              <a:t> per </a:t>
            </a:r>
            <a:r>
              <a:rPr lang="en-GB" dirty="0" err="1" smtClean="0"/>
              <a:t>navigare</a:t>
            </a:r>
            <a:r>
              <a:rPr lang="en-GB" dirty="0" smtClean="0"/>
              <a:t> da Canton verso </a:t>
            </a:r>
            <a:r>
              <a:rPr lang="en-GB" dirty="0" err="1" smtClean="0"/>
              <a:t>l’India</a:t>
            </a:r>
            <a:r>
              <a:rPr lang="en-GB" dirty="0" smtClean="0"/>
              <a:t> e </a:t>
            </a:r>
            <a:r>
              <a:rPr lang="en-GB" dirty="0" err="1" smtClean="0"/>
              <a:t>l’Europa</a:t>
            </a:r>
            <a:endParaRPr lang="en-GB" dirty="0" smtClean="0"/>
          </a:p>
          <a:p>
            <a:r>
              <a:rPr lang="en-GB" dirty="0" err="1" smtClean="0"/>
              <a:t>Controllo</a:t>
            </a:r>
            <a:r>
              <a:rPr lang="en-GB" dirty="0" smtClean="0"/>
              <a:t> </a:t>
            </a:r>
            <a:r>
              <a:rPr lang="en-GB" dirty="0" err="1" smtClean="0"/>
              <a:t>imperiale</a:t>
            </a:r>
            <a:r>
              <a:rPr lang="en-GB" dirty="0" smtClean="0"/>
              <a:t> </a:t>
            </a:r>
            <a:r>
              <a:rPr lang="en-GB" dirty="0" err="1" smtClean="0"/>
              <a:t>dell’accesso</a:t>
            </a:r>
            <a:r>
              <a:rPr lang="en-GB" dirty="0" smtClean="0"/>
              <a:t> a Canton: </a:t>
            </a:r>
            <a:r>
              <a:rPr lang="en-GB" dirty="0" err="1" smtClean="0"/>
              <a:t>stretto</a:t>
            </a:r>
            <a:r>
              <a:rPr lang="en-GB" dirty="0" smtClean="0"/>
              <a:t> di </a:t>
            </a:r>
            <a:r>
              <a:rPr lang="en-GB" dirty="0" err="1" smtClean="0"/>
              <a:t>Bocca</a:t>
            </a:r>
            <a:r>
              <a:rPr lang="en-GB" dirty="0" smtClean="0"/>
              <a:t> Tigris</a:t>
            </a:r>
          </a:p>
          <a:p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32</a:t>
            </a:fld>
            <a:r>
              <a:rPr lang="en-GB" dirty="0" smtClean="0"/>
              <a:t> / 42</a:t>
            </a:r>
            <a:endParaRPr lang="en-GB" dirty="0"/>
          </a:p>
        </p:txBody>
      </p:sp>
      <p:pic>
        <p:nvPicPr>
          <p:cNvPr id="1026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953752"/>
            <a:ext cx="5256584" cy="52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252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33</a:t>
            </a:fld>
            <a:r>
              <a:rPr lang="en-GB" dirty="0" smtClean="0"/>
              <a:t> / 42</a:t>
            </a:r>
            <a:endParaRPr lang="en-GB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60648"/>
            <a:ext cx="5895975" cy="615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975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Stabilizzazione</a:t>
            </a:r>
            <a:r>
              <a:rPr lang="en-GB" dirty="0" smtClean="0"/>
              <a:t> del </a:t>
            </a:r>
            <a:r>
              <a:rPr lang="en-GB" dirty="0" err="1" smtClean="0"/>
              <a:t>commercio</a:t>
            </a:r>
            <a:r>
              <a:rPr lang="en-GB" dirty="0" smtClean="0"/>
              <a:t> EIC </a:t>
            </a:r>
            <a:r>
              <a:rPr lang="en-GB" dirty="0" err="1" smtClean="0"/>
              <a:t>tra</a:t>
            </a:r>
            <a:r>
              <a:rPr lang="en-GB" dirty="0" smtClean="0"/>
              <a:t> India e </a:t>
            </a:r>
            <a:r>
              <a:rPr lang="en-GB" dirty="0" err="1" smtClean="0"/>
              <a:t>Cina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12776"/>
            <a:ext cx="8363272" cy="4968552"/>
          </a:xfrm>
        </p:spPr>
        <p:txBody>
          <a:bodyPr>
            <a:normAutofit fontScale="77500" lnSpcReduction="20000"/>
          </a:bodyPr>
          <a:lstStyle/>
          <a:p>
            <a:r>
              <a:rPr lang="en-GB" b="1" dirty="0" err="1" smtClean="0">
                <a:solidFill>
                  <a:srgbClr val="002060"/>
                </a:solidFill>
              </a:rPr>
              <a:t>Scarsità</a:t>
            </a:r>
            <a:r>
              <a:rPr lang="en-GB" dirty="0" smtClean="0">
                <a:solidFill>
                  <a:srgbClr val="002060"/>
                </a:solidFill>
              </a:rPr>
              <a:t> </a:t>
            </a:r>
            <a:r>
              <a:rPr lang="en-GB" dirty="0" smtClean="0"/>
              <a:t>di </a:t>
            </a:r>
            <a:r>
              <a:rPr lang="en-GB" dirty="0" err="1" smtClean="0"/>
              <a:t>profitti</a:t>
            </a:r>
            <a:r>
              <a:rPr lang="en-GB" dirty="0" smtClean="0"/>
              <a:t> </a:t>
            </a:r>
            <a:r>
              <a:rPr lang="en-GB" dirty="0" err="1" smtClean="0"/>
              <a:t>indiani</a:t>
            </a:r>
            <a:r>
              <a:rPr lang="en-GB" dirty="0" smtClean="0"/>
              <a:t> </a:t>
            </a:r>
            <a:r>
              <a:rPr lang="en-GB" dirty="0" err="1" smtClean="0"/>
              <a:t>della</a:t>
            </a:r>
            <a:r>
              <a:rPr lang="en-GB" dirty="0" smtClean="0"/>
              <a:t> EIC da </a:t>
            </a:r>
            <a:r>
              <a:rPr lang="en-GB" dirty="0" err="1" smtClean="0"/>
              <a:t>reinvestire</a:t>
            </a:r>
            <a:endParaRPr lang="en-GB" dirty="0" smtClean="0"/>
          </a:p>
          <a:p>
            <a:r>
              <a:rPr lang="en-GB" b="1" dirty="0" err="1" smtClean="0">
                <a:solidFill>
                  <a:srgbClr val="002060"/>
                </a:solidFill>
              </a:rPr>
              <a:t>Insufficienza</a:t>
            </a:r>
            <a:r>
              <a:rPr lang="en-GB" dirty="0" smtClean="0">
                <a:solidFill>
                  <a:srgbClr val="002060"/>
                </a:solidFill>
              </a:rPr>
              <a:t> </a:t>
            </a:r>
            <a:r>
              <a:rPr lang="en-GB" dirty="0" err="1" smtClean="0"/>
              <a:t>della</a:t>
            </a:r>
            <a:r>
              <a:rPr lang="en-GB" dirty="0" smtClean="0"/>
              <a:t> </a:t>
            </a:r>
            <a:r>
              <a:rPr lang="en-GB" dirty="0" err="1" smtClean="0"/>
              <a:t>domanda</a:t>
            </a:r>
            <a:r>
              <a:rPr lang="en-GB" dirty="0" smtClean="0"/>
              <a:t> </a:t>
            </a:r>
            <a:r>
              <a:rPr lang="en-GB" dirty="0" err="1" smtClean="0"/>
              <a:t>cinese</a:t>
            </a:r>
            <a:r>
              <a:rPr lang="en-GB" dirty="0" smtClean="0"/>
              <a:t> di </a:t>
            </a:r>
            <a:r>
              <a:rPr lang="en-GB" dirty="0" err="1" smtClean="0"/>
              <a:t>merci</a:t>
            </a:r>
            <a:r>
              <a:rPr lang="en-GB" dirty="0" smtClean="0"/>
              <a:t> </a:t>
            </a:r>
            <a:r>
              <a:rPr lang="en-GB" dirty="0" err="1" smtClean="0"/>
              <a:t>inglesi</a:t>
            </a:r>
            <a:endParaRPr lang="en-GB" dirty="0" smtClean="0"/>
          </a:p>
          <a:p>
            <a:r>
              <a:rPr lang="en-GB" b="1" dirty="0" err="1">
                <a:solidFill>
                  <a:srgbClr val="002060"/>
                </a:solidFill>
              </a:rPr>
              <a:t>Diminuzione</a:t>
            </a:r>
            <a:r>
              <a:rPr lang="en-GB" dirty="0" smtClean="0"/>
              <a:t> </a:t>
            </a:r>
            <a:r>
              <a:rPr lang="en-GB" dirty="0" err="1" smtClean="0"/>
              <a:t>dell’argento</a:t>
            </a:r>
            <a:r>
              <a:rPr lang="en-GB" dirty="0" smtClean="0"/>
              <a:t> in </a:t>
            </a:r>
            <a:r>
              <a:rPr lang="en-GB" dirty="0" err="1" smtClean="0"/>
              <a:t>arrivo</a:t>
            </a:r>
            <a:r>
              <a:rPr lang="en-GB" dirty="0" smtClean="0"/>
              <a:t> </a:t>
            </a:r>
            <a:r>
              <a:rPr lang="en-GB" dirty="0" err="1" smtClean="0"/>
              <a:t>dall’America</a:t>
            </a:r>
            <a:r>
              <a:rPr lang="en-GB" dirty="0" smtClean="0"/>
              <a:t> </a:t>
            </a:r>
            <a:r>
              <a:rPr lang="en-GB" dirty="0" err="1" smtClean="0"/>
              <a:t>spagnola</a:t>
            </a:r>
            <a:r>
              <a:rPr lang="en-GB" dirty="0" smtClean="0"/>
              <a:t> e </a:t>
            </a:r>
            <a:r>
              <a:rPr lang="en-GB" dirty="0" err="1" smtClean="0"/>
              <a:t>calo</a:t>
            </a:r>
            <a:r>
              <a:rPr lang="en-GB" dirty="0" smtClean="0"/>
              <a:t> continuo </a:t>
            </a:r>
            <a:r>
              <a:rPr lang="en-GB" dirty="0" err="1" smtClean="0"/>
              <a:t>dell’uso</a:t>
            </a:r>
            <a:r>
              <a:rPr lang="en-GB" dirty="0" smtClean="0"/>
              <a:t> di </a:t>
            </a:r>
            <a:r>
              <a:rPr lang="en-GB" dirty="0" err="1" smtClean="0"/>
              <a:t>argento</a:t>
            </a:r>
            <a:r>
              <a:rPr lang="en-GB" dirty="0" smtClean="0"/>
              <a:t> per </a:t>
            </a:r>
            <a:r>
              <a:rPr lang="en-GB" dirty="0" err="1" smtClean="0"/>
              <a:t>pagare</a:t>
            </a:r>
            <a:r>
              <a:rPr lang="en-GB" dirty="0" smtClean="0"/>
              <a:t> le </a:t>
            </a:r>
            <a:r>
              <a:rPr lang="en-GB" dirty="0" err="1" smtClean="0"/>
              <a:t>merci</a:t>
            </a:r>
            <a:r>
              <a:rPr lang="en-GB" dirty="0" smtClean="0"/>
              <a:t> </a:t>
            </a:r>
            <a:r>
              <a:rPr lang="en-GB" dirty="0" err="1" smtClean="0"/>
              <a:t>cinesi</a:t>
            </a:r>
            <a:endParaRPr lang="en-GB" dirty="0" smtClean="0"/>
          </a:p>
          <a:p>
            <a:r>
              <a:rPr lang="en-GB" b="1" dirty="0" err="1">
                <a:solidFill>
                  <a:srgbClr val="002060"/>
                </a:solidFill>
              </a:rPr>
              <a:t>Triangolo</a:t>
            </a:r>
            <a:r>
              <a:rPr lang="en-GB" b="1" dirty="0">
                <a:solidFill>
                  <a:srgbClr val="002060"/>
                </a:solidFill>
              </a:rPr>
              <a:t> </a:t>
            </a:r>
            <a:r>
              <a:rPr lang="en-GB" b="1" dirty="0" err="1">
                <a:solidFill>
                  <a:srgbClr val="002060"/>
                </a:solidFill>
              </a:rPr>
              <a:t>anglo</a:t>
            </a:r>
            <a:r>
              <a:rPr lang="en-GB" b="1" dirty="0">
                <a:solidFill>
                  <a:srgbClr val="002060"/>
                </a:solidFill>
              </a:rPr>
              <a:t>-indo-</a:t>
            </a:r>
            <a:r>
              <a:rPr lang="en-GB" b="1" dirty="0" err="1">
                <a:solidFill>
                  <a:srgbClr val="002060"/>
                </a:solidFill>
              </a:rPr>
              <a:t>cinese</a:t>
            </a:r>
            <a:r>
              <a:rPr lang="en-GB" dirty="0" smtClean="0"/>
              <a:t>: dal 1785 </a:t>
            </a:r>
            <a:r>
              <a:rPr lang="en-GB" dirty="0" err="1" smtClean="0"/>
              <a:t>cotone</a:t>
            </a:r>
            <a:r>
              <a:rPr lang="en-GB" dirty="0" smtClean="0"/>
              <a:t> </a:t>
            </a:r>
            <a:r>
              <a:rPr lang="en-GB" dirty="0" err="1" smtClean="0"/>
              <a:t>grezzo</a:t>
            </a:r>
            <a:r>
              <a:rPr lang="en-GB" dirty="0" smtClean="0"/>
              <a:t> e </a:t>
            </a:r>
            <a:r>
              <a:rPr lang="en-GB" dirty="0" err="1" smtClean="0"/>
              <a:t>oppio</a:t>
            </a:r>
            <a:r>
              <a:rPr lang="en-GB" dirty="0" smtClean="0"/>
              <a:t> </a:t>
            </a:r>
            <a:r>
              <a:rPr lang="en-GB" dirty="0" err="1" smtClean="0"/>
              <a:t>indiani</a:t>
            </a:r>
            <a:r>
              <a:rPr lang="en-GB" dirty="0" smtClean="0"/>
              <a:t> (Bombay, </a:t>
            </a:r>
            <a:r>
              <a:rPr lang="en-GB" dirty="0" err="1" smtClean="0"/>
              <a:t>Bengala</a:t>
            </a:r>
            <a:r>
              <a:rPr lang="en-GB" dirty="0" smtClean="0"/>
              <a:t>) verso la </a:t>
            </a:r>
            <a:r>
              <a:rPr lang="en-GB" dirty="0" err="1" smtClean="0"/>
              <a:t>Cina</a:t>
            </a:r>
            <a:r>
              <a:rPr lang="en-GB" dirty="0" smtClean="0"/>
              <a:t>, le cui </a:t>
            </a:r>
            <a:r>
              <a:rPr lang="en-GB" dirty="0" err="1" smtClean="0"/>
              <a:t>lavorazioni</a:t>
            </a:r>
            <a:r>
              <a:rPr lang="en-GB" dirty="0" smtClean="0"/>
              <a:t> di </a:t>
            </a:r>
            <a:r>
              <a:rPr lang="en-GB" dirty="0" err="1" smtClean="0"/>
              <a:t>cotone</a:t>
            </a:r>
            <a:r>
              <a:rPr lang="en-GB" dirty="0" smtClean="0"/>
              <a:t> di </a:t>
            </a:r>
            <a:r>
              <a:rPr lang="en-GB" dirty="0" err="1" smtClean="0"/>
              <a:t>qualità</a:t>
            </a:r>
            <a:r>
              <a:rPr lang="en-GB" dirty="0" smtClean="0"/>
              <a:t> </a:t>
            </a:r>
            <a:r>
              <a:rPr lang="en-GB" dirty="0" err="1" smtClean="0"/>
              <a:t>sono</a:t>
            </a:r>
            <a:r>
              <a:rPr lang="en-GB" dirty="0" smtClean="0"/>
              <a:t> </a:t>
            </a:r>
            <a:r>
              <a:rPr lang="en-GB" dirty="0" err="1" smtClean="0"/>
              <a:t>esportate</a:t>
            </a:r>
            <a:r>
              <a:rPr lang="en-GB" dirty="0" smtClean="0"/>
              <a:t> verso </a:t>
            </a:r>
            <a:r>
              <a:rPr lang="en-GB" dirty="0" err="1" smtClean="0"/>
              <a:t>Oriente</a:t>
            </a:r>
            <a:r>
              <a:rPr lang="en-GB" dirty="0" smtClean="0"/>
              <a:t> (America) e </a:t>
            </a:r>
            <a:r>
              <a:rPr lang="en-GB" dirty="0" err="1" smtClean="0"/>
              <a:t>Occidente</a:t>
            </a:r>
            <a:r>
              <a:rPr lang="en-GB" dirty="0" smtClean="0"/>
              <a:t> (Europa);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profitti</a:t>
            </a:r>
            <a:r>
              <a:rPr lang="en-GB" dirty="0" smtClean="0"/>
              <a:t> </a:t>
            </a:r>
            <a:r>
              <a:rPr lang="en-GB" dirty="0" err="1" smtClean="0"/>
              <a:t>inglesi</a:t>
            </a:r>
            <a:r>
              <a:rPr lang="en-GB" dirty="0" smtClean="0"/>
              <a:t> </a:t>
            </a:r>
            <a:r>
              <a:rPr lang="en-GB" dirty="0" err="1" smtClean="0"/>
              <a:t>sono</a:t>
            </a:r>
            <a:r>
              <a:rPr lang="en-GB" dirty="0" smtClean="0"/>
              <a:t> </a:t>
            </a:r>
            <a:r>
              <a:rPr lang="en-GB" dirty="0" err="1" smtClean="0"/>
              <a:t>reinvestiti</a:t>
            </a:r>
            <a:r>
              <a:rPr lang="en-GB" dirty="0" smtClean="0"/>
              <a:t> </a:t>
            </a:r>
            <a:r>
              <a:rPr lang="en-GB" dirty="0" err="1" smtClean="0"/>
              <a:t>nel</a:t>
            </a:r>
            <a:r>
              <a:rPr lang="en-GB" dirty="0" smtClean="0"/>
              <a:t> </a:t>
            </a:r>
            <a:r>
              <a:rPr lang="en-GB" dirty="0" err="1" smtClean="0"/>
              <a:t>tè</a:t>
            </a:r>
            <a:r>
              <a:rPr lang="en-GB" dirty="0" smtClean="0"/>
              <a:t>, </a:t>
            </a:r>
            <a:r>
              <a:rPr lang="en-GB" dirty="0" err="1" smtClean="0"/>
              <a:t>i</a:t>
            </a:r>
            <a:r>
              <a:rPr lang="en-GB" dirty="0" smtClean="0"/>
              <a:t> cui </a:t>
            </a:r>
            <a:r>
              <a:rPr lang="en-GB" dirty="0" err="1" smtClean="0"/>
              <a:t>profitti</a:t>
            </a:r>
            <a:r>
              <a:rPr lang="en-GB" dirty="0" smtClean="0"/>
              <a:t> </a:t>
            </a:r>
            <a:r>
              <a:rPr lang="en-GB" dirty="0" err="1" smtClean="0"/>
              <a:t>pagano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debiti</a:t>
            </a:r>
            <a:r>
              <a:rPr lang="en-GB" dirty="0" smtClean="0"/>
              <a:t> </a:t>
            </a:r>
            <a:r>
              <a:rPr lang="en-GB" dirty="0" err="1" smtClean="0"/>
              <a:t>della</a:t>
            </a:r>
            <a:r>
              <a:rPr lang="en-GB" dirty="0" smtClean="0"/>
              <a:t> EIC in </a:t>
            </a:r>
            <a:r>
              <a:rPr lang="en-GB" dirty="0" err="1" smtClean="0"/>
              <a:t>Cina</a:t>
            </a:r>
            <a:r>
              <a:rPr lang="en-GB" dirty="0" smtClean="0"/>
              <a:t> e le </a:t>
            </a:r>
            <a:r>
              <a:rPr lang="en-GB" dirty="0" err="1" smtClean="0"/>
              <a:t>spese</a:t>
            </a:r>
            <a:r>
              <a:rPr lang="en-GB" dirty="0" smtClean="0"/>
              <a:t> di </a:t>
            </a:r>
            <a:r>
              <a:rPr lang="en-GB" dirty="0" err="1" smtClean="0"/>
              <a:t>governo</a:t>
            </a:r>
            <a:r>
              <a:rPr lang="en-GB" dirty="0" smtClean="0"/>
              <a:t> </a:t>
            </a:r>
            <a:r>
              <a:rPr lang="en-GB" dirty="0" err="1" smtClean="0"/>
              <a:t>indiane</a:t>
            </a:r>
            <a:endParaRPr lang="en-GB" dirty="0" smtClean="0"/>
          </a:p>
          <a:p>
            <a:r>
              <a:rPr lang="en-GB" dirty="0" err="1" smtClean="0"/>
              <a:t>Importanza</a:t>
            </a:r>
            <a:r>
              <a:rPr lang="en-GB" dirty="0" smtClean="0"/>
              <a:t> </a:t>
            </a:r>
            <a:r>
              <a:rPr lang="en-GB" dirty="0" err="1" smtClean="0"/>
              <a:t>fondamentale</a:t>
            </a:r>
            <a:r>
              <a:rPr lang="en-GB" dirty="0" smtClean="0"/>
              <a:t> </a:t>
            </a:r>
            <a:r>
              <a:rPr lang="en-GB" dirty="0" err="1" smtClean="0"/>
              <a:t>delle</a:t>
            </a:r>
            <a:r>
              <a:rPr lang="en-GB" dirty="0" smtClean="0"/>
              <a:t> </a:t>
            </a:r>
            <a:r>
              <a:rPr lang="en-GB" b="1" dirty="0" err="1">
                <a:solidFill>
                  <a:srgbClr val="002060"/>
                </a:solidFill>
              </a:rPr>
              <a:t>materie</a:t>
            </a:r>
            <a:r>
              <a:rPr lang="en-GB" b="1" dirty="0">
                <a:solidFill>
                  <a:srgbClr val="002060"/>
                </a:solidFill>
              </a:rPr>
              <a:t> prime </a:t>
            </a:r>
            <a:r>
              <a:rPr lang="en-GB" dirty="0" smtClean="0"/>
              <a:t>e </a:t>
            </a:r>
            <a:r>
              <a:rPr lang="en-GB" b="1" dirty="0" err="1">
                <a:solidFill>
                  <a:srgbClr val="002060"/>
                </a:solidFill>
              </a:rPr>
              <a:t>dell’oppio</a:t>
            </a:r>
            <a:r>
              <a:rPr lang="en-GB" b="1" dirty="0">
                <a:solidFill>
                  <a:srgbClr val="002060"/>
                </a:solidFill>
              </a:rPr>
              <a:t> </a:t>
            </a:r>
            <a:r>
              <a:rPr lang="en-GB" b="1" dirty="0" err="1">
                <a:solidFill>
                  <a:srgbClr val="002060"/>
                </a:solidFill>
              </a:rPr>
              <a:t>indiani</a:t>
            </a:r>
            <a:endParaRPr lang="en-GB" b="1" dirty="0">
              <a:solidFill>
                <a:srgbClr val="002060"/>
              </a:solidFill>
            </a:endParaRPr>
          </a:p>
          <a:p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34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136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en-GB" dirty="0" smtClean="0"/>
              <a:t>“Country trade”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1052736"/>
            <a:ext cx="8496944" cy="5112568"/>
          </a:xfrm>
        </p:spPr>
        <p:txBody>
          <a:bodyPr>
            <a:normAutofit fontScale="85000" lnSpcReduction="20000"/>
          </a:bodyPr>
          <a:lstStyle/>
          <a:p>
            <a:r>
              <a:rPr lang="en-GB" dirty="0" err="1" smtClean="0"/>
              <a:t>Attività</a:t>
            </a:r>
            <a:r>
              <a:rPr lang="en-GB" dirty="0" smtClean="0"/>
              <a:t> </a:t>
            </a:r>
            <a:r>
              <a:rPr lang="en-GB" dirty="0" err="1" smtClean="0"/>
              <a:t>ufficiali</a:t>
            </a:r>
            <a:r>
              <a:rPr lang="en-GB" dirty="0" smtClean="0"/>
              <a:t> </a:t>
            </a:r>
            <a:r>
              <a:rPr lang="en-GB" dirty="0" err="1" smtClean="0"/>
              <a:t>della</a:t>
            </a:r>
            <a:r>
              <a:rPr lang="en-GB" dirty="0" smtClean="0"/>
              <a:t> EIC</a:t>
            </a:r>
          </a:p>
          <a:p>
            <a:r>
              <a:rPr lang="en-GB" dirty="0" err="1" smtClean="0"/>
              <a:t>Mercanti</a:t>
            </a:r>
            <a:r>
              <a:rPr lang="en-GB" dirty="0" smtClean="0"/>
              <a:t> </a:t>
            </a:r>
            <a:r>
              <a:rPr lang="en-GB" dirty="0" err="1" smtClean="0"/>
              <a:t>europei</a:t>
            </a:r>
            <a:r>
              <a:rPr lang="en-GB" dirty="0" smtClean="0"/>
              <a:t> (</a:t>
            </a:r>
            <a:r>
              <a:rPr lang="en-GB" dirty="0" err="1" smtClean="0"/>
              <a:t>impiegati</a:t>
            </a:r>
            <a:r>
              <a:rPr lang="en-GB" dirty="0" smtClean="0"/>
              <a:t> EIC </a:t>
            </a:r>
            <a:r>
              <a:rPr lang="en-GB" dirty="0" err="1" smtClean="0"/>
              <a:t>autorizzati</a:t>
            </a:r>
            <a:r>
              <a:rPr lang="en-GB" dirty="0" smtClean="0"/>
              <a:t> o </a:t>
            </a:r>
            <a:r>
              <a:rPr lang="en-GB" dirty="0" err="1" smtClean="0"/>
              <a:t>ritirati</a:t>
            </a:r>
            <a:r>
              <a:rPr lang="en-GB" dirty="0" smtClean="0"/>
              <a:t> dal </a:t>
            </a:r>
            <a:r>
              <a:rPr lang="en-GB" dirty="0" err="1" smtClean="0"/>
              <a:t>servizio</a:t>
            </a:r>
            <a:r>
              <a:rPr lang="en-GB" dirty="0" smtClean="0"/>
              <a:t>) e </a:t>
            </a:r>
            <a:r>
              <a:rPr lang="en-GB" dirty="0" err="1" smtClean="0"/>
              <a:t>asiatici</a:t>
            </a:r>
            <a:r>
              <a:rPr lang="en-GB" dirty="0" smtClean="0"/>
              <a:t> </a:t>
            </a:r>
            <a:r>
              <a:rPr lang="en-GB" dirty="0" err="1" smtClean="0"/>
              <a:t>attivi</a:t>
            </a:r>
            <a:r>
              <a:rPr lang="en-GB" dirty="0" smtClean="0"/>
              <a:t> fin dal primo ‘600, prima con le </a:t>
            </a:r>
            <a:r>
              <a:rPr lang="en-GB" dirty="0" err="1" smtClean="0"/>
              <a:t>Filippine</a:t>
            </a:r>
            <a:r>
              <a:rPr lang="en-GB" dirty="0" smtClean="0"/>
              <a:t>, dal 1740 con la </a:t>
            </a:r>
            <a:r>
              <a:rPr lang="en-GB" dirty="0" err="1" smtClean="0"/>
              <a:t>Cina</a:t>
            </a:r>
            <a:endParaRPr lang="en-GB" dirty="0" smtClean="0"/>
          </a:p>
          <a:p>
            <a:r>
              <a:rPr lang="en-GB" dirty="0" err="1" smtClean="0"/>
              <a:t>Dopo</a:t>
            </a:r>
            <a:r>
              <a:rPr lang="en-GB" dirty="0" smtClean="0"/>
              <a:t> </a:t>
            </a:r>
            <a:r>
              <a:rPr lang="en-GB" dirty="0" err="1" smtClean="0"/>
              <a:t>l’installazione</a:t>
            </a:r>
            <a:r>
              <a:rPr lang="en-GB" dirty="0" smtClean="0"/>
              <a:t> in India </a:t>
            </a:r>
            <a:r>
              <a:rPr lang="en-GB" dirty="0" err="1" smtClean="0"/>
              <a:t>sorge</a:t>
            </a:r>
            <a:r>
              <a:rPr lang="en-GB" dirty="0" smtClean="0"/>
              <a:t> la </a:t>
            </a:r>
            <a:r>
              <a:rPr lang="en-GB" b="1" i="1" dirty="0" smtClean="0">
                <a:solidFill>
                  <a:srgbClr val="002060"/>
                </a:solidFill>
              </a:rPr>
              <a:t>agency house</a:t>
            </a:r>
            <a:r>
              <a:rPr lang="en-GB" dirty="0" smtClean="0"/>
              <a:t>, </a:t>
            </a:r>
            <a:r>
              <a:rPr lang="en-GB" dirty="0" err="1" smtClean="0"/>
              <a:t>nuovo</a:t>
            </a:r>
            <a:r>
              <a:rPr lang="en-GB" dirty="0" smtClean="0"/>
              <a:t> </a:t>
            </a:r>
            <a:r>
              <a:rPr lang="en-GB" dirty="0" err="1" smtClean="0"/>
              <a:t>modello</a:t>
            </a:r>
            <a:r>
              <a:rPr lang="en-GB" dirty="0" smtClean="0"/>
              <a:t> di impresa </a:t>
            </a:r>
            <a:r>
              <a:rPr lang="en-GB" dirty="0" err="1" smtClean="0"/>
              <a:t>capitalistica</a:t>
            </a:r>
            <a:r>
              <a:rPr lang="en-GB" dirty="0" smtClean="0"/>
              <a:t> </a:t>
            </a:r>
            <a:r>
              <a:rPr lang="en-GB" dirty="0" err="1" smtClean="0"/>
              <a:t>privata</a:t>
            </a:r>
            <a:r>
              <a:rPr lang="en-GB" dirty="0" smtClean="0"/>
              <a:t> </a:t>
            </a:r>
            <a:r>
              <a:rPr lang="en-GB" dirty="0" err="1" smtClean="0"/>
              <a:t>che</a:t>
            </a:r>
            <a:r>
              <a:rPr lang="en-GB" dirty="0" smtClean="0"/>
              <a:t> </a:t>
            </a:r>
            <a:r>
              <a:rPr lang="en-GB" dirty="0" err="1" smtClean="0"/>
              <a:t>raccoglie</a:t>
            </a:r>
            <a:r>
              <a:rPr lang="en-GB" dirty="0" smtClean="0"/>
              <a:t> </a:t>
            </a:r>
            <a:r>
              <a:rPr lang="en-GB" dirty="0" err="1" smtClean="0"/>
              <a:t>capitali</a:t>
            </a:r>
            <a:r>
              <a:rPr lang="en-GB" dirty="0" smtClean="0"/>
              <a:t> di </a:t>
            </a:r>
            <a:r>
              <a:rPr lang="en-GB" dirty="0" err="1" smtClean="0"/>
              <a:t>formazione</a:t>
            </a:r>
            <a:r>
              <a:rPr lang="en-GB" dirty="0" smtClean="0"/>
              <a:t> </a:t>
            </a:r>
            <a:r>
              <a:rPr lang="en-GB" dirty="0" err="1" smtClean="0"/>
              <a:t>asiatica</a:t>
            </a:r>
            <a:r>
              <a:rPr lang="en-GB" dirty="0" smtClean="0"/>
              <a:t> e li </a:t>
            </a:r>
            <a:r>
              <a:rPr lang="en-GB" dirty="0" err="1" smtClean="0"/>
              <a:t>reinveste</a:t>
            </a:r>
            <a:r>
              <a:rPr lang="en-GB" dirty="0" smtClean="0"/>
              <a:t> </a:t>
            </a:r>
            <a:r>
              <a:rPr lang="en-GB" dirty="0" err="1" smtClean="0"/>
              <a:t>nel</a:t>
            </a:r>
            <a:r>
              <a:rPr lang="en-GB" dirty="0" smtClean="0"/>
              <a:t> </a:t>
            </a:r>
            <a:r>
              <a:rPr lang="en-GB" dirty="0" err="1" smtClean="0"/>
              <a:t>commercio</a:t>
            </a:r>
            <a:r>
              <a:rPr lang="en-GB" dirty="0" smtClean="0"/>
              <a:t> </a:t>
            </a:r>
            <a:r>
              <a:rPr lang="en-GB" dirty="0" err="1" smtClean="0"/>
              <a:t>privato</a:t>
            </a:r>
            <a:r>
              <a:rPr lang="en-GB" dirty="0" smtClean="0"/>
              <a:t> e </a:t>
            </a:r>
            <a:r>
              <a:rPr lang="en-GB" dirty="0" err="1" smtClean="0"/>
              <a:t>servizi</a:t>
            </a:r>
            <a:r>
              <a:rPr lang="en-GB" dirty="0" smtClean="0"/>
              <a:t> </a:t>
            </a:r>
            <a:r>
              <a:rPr lang="en-GB" dirty="0" err="1" smtClean="0"/>
              <a:t>accessori</a:t>
            </a:r>
            <a:endParaRPr lang="en-GB" dirty="0" smtClean="0"/>
          </a:p>
          <a:p>
            <a:r>
              <a:rPr lang="en-GB" dirty="0" smtClean="0"/>
              <a:t>Le </a:t>
            </a:r>
            <a:r>
              <a:rPr lang="en-GB" i="1" dirty="0" smtClean="0"/>
              <a:t>agency houses</a:t>
            </a:r>
            <a:r>
              <a:rPr lang="en-GB" dirty="0" smtClean="0"/>
              <a:t> </a:t>
            </a:r>
            <a:r>
              <a:rPr lang="en-GB" dirty="0" err="1" smtClean="0"/>
              <a:t>controllano</a:t>
            </a:r>
            <a:r>
              <a:rPr lang="en-GB" dirty="0" smtClean="0"/>
              <a:t> </a:t>
            </a:r>
            <a:r>
              <a:rPr lang="en-GB" dirty="0" err="1" smtClean="0"/>
              <a:t>tutto</a:t>
            </a:r>
            <a:r>
              <a:rPr lang="en-GB" dirty="0" smtClean="0"/>
              <a:t>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commercio</a:t>
            </a:r>
            <a:r>
              <a:rPr lang="en-GB" dirty="0" smtClean="0"/>
              <a:t> </a:t>
            </a:r>
            <a:r>
              <a:rPr lang="en-GB" dirty="0" err="1" smtClean="0"/>
              <a:t>privato</a:t>
            </a:r>
            <a:r>
              <a:rPr lang="en-GB" dirty="0" smtClean="0"/>
              <a:t> con la </a:t>
            </a:r>
            <a:r>
              <a:rPr lang="en-GB" dirty="0" err="1" smtClean="0"/>
              <a:t>Cina</a:t>
            </a:r>
            <a:r>
              <a:rPr lang="en-GB" dirty="0" smtClean="0"/>
              <a:t>; la EIC </a:t>
            </a:r>
            <a:r>
              <a:rPr lang="en-GB" dirty="0" err="1" smtClean="0"/>
              <a:t>monopolizza</a:t>
            </a:r>
            <a:r>
              <a:rPr lang="en-GB" dirty="0" smtClean="0"/>
              <a:t> solo </a:t>
            </a:r>
            <a:r>
              <a:rPr lang="en-GB" dirty="0" err="1" smtClean="0"/>
              <a:t>l’esportazione</a:t>
            </a:r>
            <a:r>
              <a:rPr lang="en-GB" dirty="0" smtClean="0"/>
              <a:t> di </a:t>
            </a:r>
            <a:r>
              <a:rPr lang="en-GB" dirty="0" err="1" smtClean="0"/>
              <a:t>tè</a:t>
            </a:r>
            <a:r>
              <a:rPr lang="en-GB" dirty="0" smtClean="0"/>
              <a:t> verso </a:t>
            </a:r>
            <a:r>
              <a:rPr lang="en-GB" dirty="0" err="1" smtClean="0"/>
              <a:t>l’Europa</a:t>
            </a:r>
            <a:r>
              <a:rPr lang="en-GB" dirty="0" smtClean="0"/>
              <a:t>; </a:t>
            </a:r>
            <a:r>
              <a:rPr lang="en-GB" dirty="0" err="1" smtClean="0"/>
              <a:t>sorta</a:t>
            </a:r>
            <a:r>
              <a:rPr lang="en-GB" dirty="0" smtClean="0"/>
              <a:t> di </a:t>
            </a:r>
            <a:r>
              <a:rPr lang="en-GB" b="1" i="1" dirty="0" err="1" smtClean="0">
                <a:solidFill>
                  <a:srgbClr val="002060"/>
                </a:solidFill>
              </a:rPr>
              <a:t>collaborazione</a:t>
            </a:r>
            <a:r>
              <a:rPr lang="en-GB" b="1" i="1" dirty="0" smtClean="0">
                <a:solidFill>
                  <a:srgbClr val="002060"/>
                </a:solidFill>
              </a:rPr>
              <a:t> </a:t>
            </a:r>
            <a:r>
              <a:rPr lang="en-GB" b="1" i="1" dirty="0" err="1" smtClean="0">
                <a:solidFill>
                  <a:srgbClr val="002060"/>
                </a:solidFill>
              </a:rPr>
              <a:t>competitiva</a:t>
            </a:r>
            <a:endParaRPr lang="en-GB" b="1" i="1" dirty="0" smtClean="0">
              <a:solidFill>
                <a:srgbClr val="002060"/>
              </a:solidFill>
            </a:endParaRPr>
          </a:p>
          <a:p>
            <a:r>
              <a:rPr lang="en-GB" dirty="0" smtClean="0"/>
              <a:t>Canton: un </a:t>
            </a:r>
            <a:r>
              <a:rPr lang="en-GB" b="1" dirty="0" err="1" smtClean="0">
                <a:solidFill>
                  <a:srgbClr val="002060"/>
                </a:solidFill>
              </a:rPr>
              <a:t>comitato</a:t>
            </a:r>
            <a:r>
              <a:rPr lang="en-GB" dirty="0" smtClean="0">
                <a:solidFill>
                  <a:srgbClr val="002060"/>
                </a:solidFill>
              </a:rPr>
              <a:t> </a:t>
            </a:r>
            <a:r>
              <a:rPr lang="en-GB" dirty="0" smtClean="0"/>
              <a:t>di </a:t>
            </a:r>
            <a:r>
              <a:rPr lang="en-GB" dirty="0" err="1" smtClean="0"/>
              <a:t>rappresentanza</a:t>
            </a:r>
            <a:r>
              <a:rPr lang="en-GB" dirty="0" smtClean="0"/>
              <a:t> </a:t>
            </a:r>
            <a:r>
              <a:rPr lang="en-GB" dirty="0" err="1" smtClean="0"/>
              <a:t>degli</a:t>
            </a:r>
            <a:r>
              <a:rPr lang="en-GB" dirty="0" smtClean="0"/>
              <a:t> </a:t>
            </a:r>
            <a:r>
              <a:rPr lang="en-GB" dirty="0" err="1" smtClean="0"/>
              <a:t>interessi</a:t>
            </a:r>
            <a:r>
              <a:rPr lang="en-GB" dirty="0" smtClean="0"/>
              <a:t> </a:t>
            </a:r>
            <a:r>
              <a:rPr lang="en-GB" dirty="0" err="1" smtClean="0"/>
              <a:t>dei</a:t>
            </a:r>
            <a:r>
              <a:rPr lang="en-GB" dirty="0" smtClean="0"/>
              <a:t> </a:t>
            </a:r>
            <a:r>
              <a:rPr lang="en-GB" dirty="0" err="1" smtClean="0"/>
              <a:t>privati</a:t>
            </a:r>
            <a:r>
              <a:rPr lang="en-GB" dirty="0" smtClean="0"/>
              <a:t> e di </a:t>
            </a:r>
            <a:r>
              <a:rPr lang="en-GB" dirty="0" err="1" smtClean="0"/>
              <a:t>pressione</a:t>
            </a:r>
            <a:r>
              <a:rPr lang="en-GB" dirty="0" smtClean="0"/>
              <a:t> </a:t>
            </a:r>
            <a:r>
              <a:rPr lang="en-GB" dirty="0" err="1" smtClean="0"/>
              <a:t>crescente</a:t>
            </a:r>
            <a:r>
              <a:rPr lang="en-GB" dirty="0" smtClean="0"/>
              <a:t> </a:t>
            </a:r>
            <a:r>
              <a:rPr lang="en-GB" dirty="0" err="1" smtClean="0"/>
              <a:t>sulla</a:t>
            </a:r>
            <a:r>
              <a:rPr lang="en-GB" dirty="0" smtClean="0"/>
              <a:t> EIC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35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518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err="1" smtClean="0"/>
              <a:t>Aspetti</a:t>
            </a:r>
            <a:r>
              <a:rPr lang="en-GB" sz="3200" dirty="0" smtClean="0"/>
              <a:t> di </a:t>
            </a:r>
            <a:r>
              <a:rPr lang="en-GB" sz="3200" dirty="0" err="1" smtClean="0"/>
              <a:t>funzionamento</a:t>
            </a:r>
            <a:r>
              <a:rPr lang="en-GB" sz="3200" dirty="0" smtClean="0"/>
              <a:t> del </a:t>
            </a:r>
            <a:r>
              <a:rPr lang="en-GB" sz="3200" dirty="0" err="1" smtClean="0"/>
              <a:t>sistema</a:t>
            </a:r>
            <a:r>
              <a:rPr lang="en-GB" sz="3200" dirty="0" smtClean="0"/>
              <a:t> di Canton</a:t>
            </a:r>
            <a:endParaRPr lang="en-GB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1340768"/>
            <a:ext cx="8352928" cy="5112568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I </a:t>
            </a:r>
            <a:r>
              <a:rPr lang="en-GB" i="1" dirty="0" smtClean="0"/>
              <a:t>sampan</a:t>
            </a:r>
            <a:r>
              <a:rPr lang="en-GB" dirty="0" smtClean="0"/>
              <a:t> </a:t>
            </a:r>
            <a:r>
              <a:rPr lang="en-GB" dirty="0" err="1" smtClean="0"/>
              <a:t>rimorchiano</a:t>
            </a:r>
            <a:r>
              <a:rPr lang="en-GB" dirty="0" smtClean="0"/>
              <a:t> le </a:t>
            </a:r>
            <a:r>
              <a:rPr lang="en-GB" dirty="0" err="1" smtClean="0"/>
              <a:t>grandi</a:t>
            </a:r>
            <a:r>
              <a:rPr lang="en-GB" dirty="0" smtClean="0"/>
              <a:t> </a:t>
            </a:r>
            <a:r>
              <a:rPr lang="en-GB" dirty="0" err="1" smtClean="0"/>
              <a:t>navi</a:t>
            </a:r>
            <a:r>
              <a:rPr lang="en-GB" dirty="0" smtClean="0"/>
              <a:t> da </a:t>
            </a:r>
            <a:r>
              <a:rPr lang="en-GB" dirty="0" err="1" smtClean="0"/>
              <a:t>Bocca</a:t>
            </a:r>
            <a:r>
              <a:rPr lang="en-GB" dirty="0" smtClean="0"/>
              <a:t> Tigris a Whampoa</a:t>
            </a:r>
          </a:p>
          <a:p>
            <a:r>
              <a:rPr lang="en-GB" dirty="0" smtClean="0"/>
              <a:t>Whampoa </a:t>
            </a:r>
            <a:r>
              <a:rPr lang="en-GB" dirty="0" err="1"/>
              <a:t>stazione</a:t>
            </a:r>
            <a:r>
              <a:rPr lang="en-GB" dirty="0"/>
              <a:t> intermedia </a:t>
            </a:r>
            <a:r>
              <a:rPr lang="en-GB" dirty="0" err="1"/>
              <a:t>tra</a:t>
            </a:r>
            <a:r>
              <a:rPr lang="en-GB" dirty="0"/>
              <a:t> Macao e Canton: le </a:t>
            </a:r>
            <a:r>
              <a:rPr lang="en-GB" dirty="0" err="1"/>
              <a:t>navi</a:t>
            </a:r>
            <a:r>
              <a:rPr lang="en-GB" dirty="0"/>
              <a:t> </a:t>
            </a:r>
            <a:r>
              <a:rPr lang="en-GB" dirty="0" err="1"/>
              <a:t>vengono</a:t>
            </a:r>
            <a:r>
              <a:rPr lang="en-GB" dirty="0"/>
              <a:t> </a:t>
            </a:r>
            <a:r>
              <a:rPr lang="en-GB" dirty="0" err="1"/>
              <a:t>scaricate</a:t>
            </a:r>
            <a:r>
              <a:rPr lang="en-GB" dirty="0"/>
              <a:t> e le </a:t>
            </a:r>
            <a:r>
              <a:rPr lang="en-GB" dirty="0" err="1"/>
              <a:t>merci</a:t>
            </a:r>
            <a:r>
              <a:rPr lang="en-GB" dirty="0"/>
              <a:t> </a:t>
            </a:r>
            <a:r>
              <a:rPr lang="en-GB" dirty="0" err="1"/>
              <a:t>portate</a:t>
            </a:r>
            <a:r>
              <a:rPr lang="en-GB" dirty="0"/>
              <a:t> a Canton </a:t>
            </a:r>
            <a:r>
              <a:rPr lang="en-GB" dirty="0" err="1"/>
              <a:t>dai</a:t>
            </a:r>
            <a:r>
              <a:rPr lang="en-GB" dirty="0"/>
              <a:t> </a:t>
            </a:r>
            <a:r>
              <a:rPr lang="en-GB" i="1" dirty="0"/>
              <a:t>sampan</a:t>
            </a:r>
            <a:r>
              <a:rPr lang="en-GB" dirty="0"/>
              <a:t> (15-16 </a:t>
            </a:r>
            <a:r>
              <a:rPr lang="en-GB" dirty="0" err="1"/>
              <a:t>miglia</a:t>
            </a:r>
            <a:r>
              <a:rPr lang="en-GB" dirty="0"/>
              <a:t> </a:t>
            </a:r>
            <a:r>
              <a:rPr lang="en-GB" dirty="0" err="1"/>
              <a:t>all’interno</a:t>
            </a:r>
            <a:r>
              <a:rPr lang="en-GB" dirty="0" smtClean="0"/>
              <a:t>)</a:t>
            </a:r>
          </a:p>
          <a:p>
            <a:r>
              <a:rPr lang="en-GB" dirty="0" smtClean="0"/>
              <a:t>20 </a:t>
            </a:r>
            <a:r>
              <a:rPr lang="en-GB" dirty="0" err="1" smtClean="0"/>
              <a:t>navi</a:t>
            </a:r>
            <a:r>
              <a:rPr lang="en-GB" dirty="0" smtClean="0"/>
              <a:t> </a:t>
            </a:r>
            <a:r>
              <a:rPr lang="en-GB" dirty="0" err="1" smtClean="0"/>
              <a:t>all’anno</a:t>
            </a:r>
            <a:r>
              <a:rPr lang="en-GB" dirty="0" smtClean="0"/>
              <a:t> </a:t>
            </a:r>
            <a:r>
              <a:rPr lang="en-GB" dirty="0" err="1" smtClean="0"/>
              <a:t>nel</a:t>
            </a:r>
            <a:r>
              <a:rPr lang="en-GB" dirty="0" smtClean="0"/>
              <a:t> 1760 e 300 </a:t>
            </a:r>
            <a:r>
              <a:rPr lang="en-GB" dirty="0" err="1" smtClean="0"/>
              <a:t>nel</a:t>
            </a:r>
            <a:r>
              <a:rPr lang="en-GB" dirty="0" smtClean="0"/>
              <a:t> 1840; </a:t>
            </a:r>
            <a:r>
              <a:rPr lang="en-GB" dirty="0" err="1" smtClean="0"/>
              <a:t>ciascuna</a:t>
            </a:r>
            <a:r>
              <a:rPr lang="en-GB" dirty="0" smtClean="0"/>
              <a:t> con 100-150 </a:t>
            </a:r>
            <a:r>
              <a:rPr lang="en-GB" dirty="0" err="1" smtClean="0"/>
              <a:t>uomini</a:t>
            </a:r>
            <a:endParaRPr lang="en-GB" dirty="0"/>
          </a:p>
          <a:p>
            <a:r>
              <a:rPr lang="en-GB" dirty="0" smtClean="0"/>
              <a:t>Chinese </a:t>
            </a:r>
            <a:r>
              <a:rPr lang="en-GB" i="1" dirty="0" err="1" smtClean="0"/>
              <a:t>compradores</a:t>
            </a:r>
            <a:r>
              <a:rPr lang="en-GB" dirty="0" smtClean="0"/>
              <a:t> (</a:t>
            </a:r>
            <a:r>
              <a:rPr lang="en-GB" dirty="0" err="1" smtClean="0"/>
              <a:t>autorizzati</a:t>
            </a:r>
            <a:r>
              <a:rPr lang="en-GB" dirty="0" smtClean="0"/>
              <a:t>) per </a:t>
            </a:r>
            <a:r>
              <a:rPr lang="en-GB" dirty="0" err="1" smtClean="0"/>
              <a:t>l’intermediazione</a:t>
            </a:r>
            <a:r>
              <a:rPr lang="en-GB" dirty="0" smtClean="0"/>
              <a:t> e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rifornimento</a:t>
            </a:r>
            <a:r>
              <a:rPr lang="en-GB" dirty="0" smtClean="0"/>
              <a:t> </a:t>
            </a:r>
            <a:r>
              <a:rPr lang="en-GB" dirty="0" err="1" smtClean="0"/>
              <a:t>delle</a:t>
            </a:r>
            <a:r>
              <a:rPr lang="en-GB" dirty="0" smtClean="0"/>
              <a:t> </a:t>
            </a:r>
            <a:r>
              <a:rPr lang="en-GB" i="1" dirty="0" smtClean="0"/>
              <a:t>factories</a:t>
            </a:r>
            <a:endParaRPr lang="en-GB" dirty="0" smtClean="0"/>
          </a:p>
          <a:p>
            <a:r>
              <a:rPr lang="en-GB" dirty="0" smtClean="0"/>
              <a:t>I </a:t>
            </a:r>
            <a:r>
              <a:rPr lang="en-GB" i="1" dirty="0" smtClean="0"/>
              <a:t>sampan peoples</a:t>
            </a:r>
            <a:r>
              <a:rPr lang="en-GB" dirty="0" smtClean="0"/>
              <a:t>, </a:t>
            </a:r>
            <a:r>
              <a:rPr lang="en-GB" dirty="0" err="1" smtClean="0"/>
              <a:t>fornitori</a:t>
            </a:r>
            <a:r>
              <a:rPr lang="en-GB" dirty="0" smtClean="0"/>
              <a:t> di </a:t>
            </a:r>
            <a:r>
              <a:rPr lang="en-GB" dirty="0" err="1" smtClean="0"/>
              <a:t>merci</a:t>
            </a:r>
            <a:r>
              <a:rPr lang="en-GB" dirty="0" smtClean="0"/>
              <a:t> e </a:t>
            </a:r>
            <a:r>
              <a:rPr lang="en-GB" dirty="0" err="1" smtClean="0"/>
              <a:t>servizi</a:t>
            </a:r>
            <a:r>
              <a:rPr lang="en-GB" dirty="0" smtClean="0"/>
              <a:t> (di ‘</a:t>
            </a:r>
            <a:r>
              <a:rPr lang="en-GB" dirty="0" err="1" smtClean="0"/>
              <a:t>vario</a:t>
            </a:r>
            <a:r>
              <a:rPr lang="en-GB" dirty="0" smtClean="0"/>
              <a:t>’ </a:t>
            </a:r>
            <a:r>
              <a:rPr lang="en-GB" dirty="0" err="1" smtClean="0"/>
              <a:t>genere</a:t>
            </a:r>
            <a:r>
              <a:rPr lang="en-GB" dirty="0" smtClean="0"/>
              <a:t>)</a:t>
            </a:r>
          </a:p>
          <a:p>
            <a:r>
              <a:rPr lang="en-GB" dirty="0" err="1" smtClean="0"/>
              <a:t>Relativo</a:t>
            </a:r>
            <a:r>
              <a:rPr lang="en-GB" dirty="0" smtClean="0"/>
              <a:t> </a:t>
            </a:r>
            <a:r>
              <a:rPr lang="en-GB" dirty="0" err="1" smtClean="0"/>
              <a:t>equilibrio</a:t>
            </a:r>
            <a:r>
              <a:rPr lang="en-GB" dirty="0" smtClean="0"/>
              <a:t> </a:t>
            </a:r>
            <a:r>
              <a:rPr lang="en-GB" dirty="0" err="1" smtClean="0"/>
              <a:t>funzionale</a:t>
            </a:r>
            <a:r>
              <a:rPr lang="en-GB" dirty="0" smtClean="0"/>
              <a:t> del </a:t>
            </a:r>
            <a:r>
              <a:rPr lang="en-GB" dirty="0" err="1" smtClean="0"/>
              <a:t>sistema</a:t>
            </a:r>
            <a:r>
              <a:rPr lang="en-GB" dirty="0" smtClean="0"/>
              <a:t> a fine ‘700</a:t>
            </a:r>
          </a:p>
          <a:p>
            <a:r>
              <a:rPr lang="en-GB" dirty="0"/>
              <a:t>L</a:t>
            </a:r>
            <a:r>
              <a:rPr lang="en-GB" dirty="0" smtClean="0"/>
              <a:t>a EIC </a:t>
            </a:r>
            <a:r>
              <a:rPr lang="en-GB" dirty="0" err="1" smtClean="0"/>
              <a:t>accetta</a:t>
            </a:r>
            <a:r>
              <a:rPr lang="en-GB" dirty="0" smtClean="0"/>
              <a:t> lo </a:t>
            </a:r>
            <a:r>
              <a:rPr lang="en-GB" i="1" dirty="0" smtClean="0"/>
              <a:t>status quo </a:t>
            </a:r>
            <a:r>
              <a:rPr lang="en-GB" dirty="0" smtClean="0"/>
              <a:t>e </a:t>
            </a:r>
            <a:r>
              <a:rPr lang="en-GB" dirty="0" err="1" smtClean="0"/>
              <a:t>cerca</a:t>
            </a:r>
            <a:r>
              <a:rPr lang="en-GB" dirty="0" smtClean="0"/>
              <a:t> di non </a:t>
            </a:r>
            <a:r>
              <a:rPr lang="en-GB" dirty="0" err="1" smtClean="0"/>
              <a:t>forzare</a:t>
            </a:r>
            <a:endParaRPr lang="en-GB" dirty="0" smtClean="0"/>
          </a:p>
          <a:p>
            <a:r>
              <a:rPr lang="en-GB" dirty="0" err="1" smtClean="0"/>
              <a:t>Interessi</a:t>
            </a:r>
            <a:r>
              <a:rPr lang="en-GB" dirty="0" smtClean="0"/>
              <a:t> </a:t>
            </a:r>
            <a:r>
              <a:rPr lang="en-GB" dirty="0" err="1" smtClean="0"/>
              <a:t>imperiali</a:t>
            </a:r>
            <a:r>
              <a:rPr lang="en-GB" dirty="0" smtClean="0"/>
              <a:t> e </a:t>
            </a:r>
            <a:r>
              <a:rPr lang="en-GB" dirty="0" err="1" smtClean="0"/>
              <a:t>privati</a:t>
            </a:r>
            <a:r>
              <a:rPr lang="en-GB" dirty="0" smtClean="0"/>
              <a:t> </a:t>
            </a:r>
            <a:r>
              <a:rPr lang="en-GB" dirty="0" err="1" smtClean="0"/>
              <a:t>nel</a:t>
            </a:r>
            <a:r>
              <a:rPr lang="en-GB" dirty="0" smtClean="0"/>
              <a:t> </a:t>
            </a:r>
            <a:r>
              <a:rPr lang="en-GB" dirty="0" err="1" smtClean="0"/>
              <a:t>commercio</a:t>
            </a:r>
            <a:r>
              <a:rPr lang="en-GB" dirty="0" smtClean="0"/>
              <a:t> con </a:t>
            </a:r>
            <a:r>
              <a:rPr lang="en-GB" dirty="0" err="1" smtClean="0"/>
              <a:t>gli</a:t>
            </a:r>
            <a:r>
              <a:rPr lang="en-GB" dirty="0"/>
              <a:t> </a:t>
            </a:r>
            <a:r>
              <a:rPr lang="en-GB" dirty="0" err="1" smtClean="0"/>
              <a:t>stranieri</a:t>
            </a:r>
            <a:r>
              <a:rPr lang="en-GB" dirty="0" smtClean="0"/>
              <a:t> (</a:t>
            </a:r>
            <a:r>
              <a:rPr lang="en-GB" dirty="0" err="1" smtClean="0"/>
              <a:t>entrate</a:t>
            </a:r>
            <a:r>
              <a:rPr lang="en-GB" dirty="0" smtClean="0"/>
              <a:t> </a:t>
            </a:r>
            <a:r>
              <a:rPr lang="en-GB" dirty="0" err="1" smtClean="0"/>
              <a:t>doganali</a:t>
            </a:r>
            <a:r>
              <a:rPr lang="en-GB" dirty="0" smtClean="0"/>
              <a:t> e </a:t>
            </a:r>
            <a:r>
              <a:rPr lang="en-GB" dirty="0" err="1" smtClean="0"/>
              <a:t>profitti</a:t>
            </a:r>
            <a:r>
              <a:rPr lang="en-GB" dirty="0" smtClean="0"/>
              <a:t> </a:t>
            </a:r>
            <a:r>
              <a:rPr lang="en-GB" dirty="0" err="1" smtClean="0"/>
              <a:t>privati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36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918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Missione</a:t>
            </a:r>
            <a:r>
              <a:rPr lang="en-GB" dirty="0" smtClean="0"/>
              <a:t> Macartney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1268760"/>
            <a:ext cx="8424936" cy="5040560"/>
          </a:xfrm>
        </p:spPr>
        <p:txBody>
          <a:bodyPr>
            <a:normAutofit fontScale="85000" lnSpcReduction="10000"/>
          </a:bodyPr>
          <a:lstStyle/>
          <a:p>
            <a:r>
              <a:rPr lang="en-GB" dirty="0" err="1"/>
              <a:t>Nel</a:t>
            </a:r>
            <a:r>
              <a:rPr lang="en-GB" dirty="0"/>
              <a:t> 1787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 smtClean="0"/>
              <a:t>inizia</a:t>
            </a:r>
            <a:r>
              <a:rPr lang="en-GB" dirty="0" smtClean="0"/>
              <a:t> </a:t>
            </a:r>
            <a:r>
              <a:rPr lang="en-GB" dirty="0"/>
              <a:t>a </a:t>
            </a:r>
            <a:r>
              <a:rPr lang="en-GB" dirty="0" err="1"/>
              <a:t>parlare</a:t>
            </a:r>
            <a:r>
              <a:rPr lang="en-GB" dirty="0"/>
              <a:t> di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missione</a:t>
            </a:r>
            <a:r>
              <a:rPr lang="en-GB" dirty="0"/>
              <a:t> </a:t>
            </a:r>
            <a:r>
              <a:rPr lang="en-GB" dirty="0" err="1"/>
              <a:t>diplomatica</a:t>
            </a:r>
            <a:r>
              <a:rPr lang="en-GB" dirty="0"/>
              <a:t> </a:t>
            </a:r>
            <a:r>
              <a:rPr lang="en-GB" dirty="0" err="1"/>
              <a:t>ufficiale</a:t>
            </a:r>
            <a:r>
              <a:rPr lang="en-GB" dirty="0"/>
              <a:t> per </a:t>
            </a:r>
            <a:r>
              <a:rPr lang="en-GB" dirty="0" err="1"/>
              <a:t>iniziativa</a:t>
            </a:r>
            <a:r>
              <a:rPr lang="en-GB" dirty="0"/>
              <a:t> di Henry </a:t>
            </a:r>
            <a:r>
              <a:rPr lang="en-GB" b="1" dirty="0">
                <a:solidFill>
                  <a:srgbClr val="002060"/>
                </a:solidFill>
              </a:rPr>
              <a:t>Dundas</a:t>
            </a:r>
            <a:r>
              <a:rPr lang="en-GB" dirty="0"/>
              <a:t>, </a:t>
            </a:r>
            <a:r>
              <a:rPr lang="en-GB" dirty="0" err="1"/>
              <a:t>segretario</a:t>
            </a:r>
            <a:r>
              <a:rPr lang="en-GB" dirty="0"/>
              <a:t> di </a:t>
            </a:r>
            <a:r>
              <a:rPr lang="en-GB" dirty="0" err="1"/>
              <a:t>Stato</a:t>
            </a:r>
            <a:r>
              <a:rPr lang="en-GB" dirty="0"/>
              <a:t> di Pitt, </a:t>
            </a:r>
            <a:r>
              <a:rPr lang="en-GB" dirty="0" err="1"/>
              <a:t>sostenitore</a:t>
            </a:r>
            <a:r>
              <a:rPr lang="en-GB" dirty="0"/>
              <a:t> di </a:t>
            </a:r>
            <a:r>
              <a:rPr lang="en-GB" dirty="0" err="1"/>
              <a:t>interessi</a:t>
            </a:r>
            <a:r>
              <a:rPr lang="en-GB" dirty="0"/>
              <a:t> </a:t>
            </a:r>
            <a:r>
              <a:rPr lang="en-GB" dirty="0" err="1"/>
              <a:t>commerciali</a:t>
            </a:r>
            <a:r>
              <a:rPr lang="en-GB" dirty="0"/>
              <a:t> e </a:t>
            </a:r>
            <a:r>
              <a:rPr lang="en-GB" dirty="0" err="1"/>
              <a:t>industriali</a:t>
            </a:r>
            <a:r>
              <a:rPr lang="en-GB" dirty="0"/>
              <a:t> </a:t>
            </a:r>
            <a:r>
              <a:rPr lang="en-GB" dirty="0" err="1"/>
              <a:t>privati</a:t>
            </a:r>
            <a:r>
              <a:rPr lang="en-GB" dirty="0"/>
              <a:t> e </a:t>
            </a:r>
            <a:r>
              <a:rPr lang="en-GB" dirty="0" err="1"/>
              <a:t>promotore</a:t>
            </a:r>
            <a:r>
              <a:rPr lang="en-GB" dirty="0"/>
              <a:t> </a:t>
            </a:r>
            <a:r>
              <a:rPr lang="en-GB" dirty="0" err="1"/>
              <a:t>dell’ambasciata</a:t>
            </a:r>
            <a:r>
              <a:rPr lang="en-GB" dirty="0"/>
              <a:t> Macartney</a:t>
            </a:r>
          </a:p>
          <a:p>
            <a:r>
              <a:rPr lang="en-GB" dirty="0"/>
              <a:t>1793-1794: </a:t>
            </a:r>
            <a:r>
              <a:rPr lang="en-GB" b="1" dirty="0" err="1">
                <a:solidFill>
                  <a:srgbClr val="002060"/>
                </a:solidFill>
              </a:rPr>
              <a:t>missione</a:t>
            </a:r>
            <a:r>
              <a:rPr lang="en-GB" b="1" dirty="0">
                <a:solidFill>
                  <a:srgbClr val="002060"/>
                </a:solidFill>
              </a:rPr>
              <a:t> </a:t>
            </a:r>
            <a:r>
              <a:rPr lang="en-GB" b="1" dirty="0" smtClean="0">
                <a:solidFill>
                  <a:srgbClr val="002060"/>
                </a:solidFill>
              </a:rPr>
              <a:t>Macartney</a:t>
            </a:r>
          </a:p>
          <a:p>
            <a:r>
              <a:rPr lang="en-GB" dirty="0" err="1" smtClean="0"/>
              <a:t>Insuccesso</a:t>
            </a:r>
            <a:r>
              <a:rPr lang="en-GB" dirty="0" smtClean="0"/>
              <a:t> </a:t>
            </a:r>
            <a:r>
              <a:rPr lang="en-GB" dirty="0" err="1" smtClean="0"/>
              <a:t>completo</a:t>
            </a:r>
            <a:r>
              <a:rPr lang="en-GB" dirty="0" smtClean="0"/>
              <a:t>: </a:t>
            </a:r>
            <a:r>
              <a:rPr lang="en-GB" dirty="0" err="1" smtClean="0"/>
              <a:t>editto</a:t>
            </a:r>
            <a:r>
              <a:rPr lang="en-GB" dirty="0" smtClean="0"/>
              <a:t> e </a:t>
            </a:r>
            <a:r>
              <a:rPr lang="en-GB" dirty="0" err="1" smtClean="0"/>
              <a:t>lettera</a:t>
            </a:r>
            <a:r>
              <a:rPr lang="en-GB" dirty="0" smtClean="0"/>
              <a:t> di Qianlong</a:t>
            </a:r>
          </a:p>
          <a:p>
            <a:r>
              <a:rPr lang="en-GB" dirty="0" err="1" smtClean="0"/>
              <a:t>Scontro</a:t>
            </a:r>
            <a:r>
              <a:rPr lang="en-GB" dirty="0" smtClean="0"/>
              <a:t> di </a:t>
            </a:r>
            <a:r>
              <a:rPr lang="en-GB" dirty="0" err="1" smtClean="0"/>
              <a:t>visioni</a:t>
            </a:r>
            <a:r>
              <a:rPr lang="en-GB" dirty="0" smtClean="0"/>
              <a:t> del </a:t>
            </a:r>
            <a:r>
              <a:rPr lang="en-GB" dirty="0" err="1" smtClean="0"/>
              <a:t>mondo</a:t>
            </a:r>
            <a:r>
              <a:rPr lang="en-GB" dirty="0" smtClean="0"/>
              <a:t>: </a:t>
            </a:r>
            <a:r>
              <a:rPr lang="en-GB" b="1" dirty="0" err="1" smtClean="0">
                <a:solidFill>
                  <a:srgbClr val="002060"/>
                </a:solidFill>
              </a:rPr>
              <a:t>autarchia</a:t>
            </a:r>
            <a:r>
              <a:rPr lang="en-GB" dirty="0" smtClean="0">
                <a:solidFill>
                  <a:srgbClr val="002060"/>
                </a:solidFill>
              </a:rPr>
              <a:t> </a:t>
            </a:r>
            <a:r>
              <a:rPr lang="en-GB" dirty="0" err="1" smtClean="0"/>
              <a:t>contro</a:t>
            </a:r>
            <a:r>
              <a:rPr lang="en-GB" dirty="0" smtClean="0"/>
              <a:t> </a:t>
            </a:r>
            <a:r>
              <a:rPr lang="en-GB" dirty="0" err="1" smtClean="0"/>
              <a:t>divisione</a:t>
            </a:r>
            <a:r>
              <a:rPr lang="en-GB" dirty="0" smtClean="0"/>
              <a:t> </a:t>
            </a:r>
            <a:r>
              <a:rPr lang="en-GB" dirty="0" err="1" smtClean="0"/>
              <a:t>internazionale</a:t>
            </a:r>
            <a:r>
              <a:rPr lang="en-GB" dirty="0" smtClean="0"/>
              <a:t> del </a:t>
            </a:r>
            <a:r>
              <a:rPr lang="en-GB" dirty="0" err="1" smtClean="0"/>
              <a:t>lavoro</a:t>
            </a:r>
            <a:r>
              <a:rPr lang="en-GB" dirty="0" smtClean="0"/>
              <a:t> e </a:t>
            </a:r>
            <a:r>
              <a:rPr lang="en-GB" b="1" dirty="0" err="1" smtClean="0">
                <a:solidFill>
                  <a:srgbClr val="002060"/>
                </a:solidFill>
              </a:rPr>
              <a:t>globalizzazione</a:t>
            </a:r>
            <a:r>
              <a:rPr lang="en-GB" dirty="0" smtClean="0">
                <a:solidFill>
                  <a:srgbClr val="002060"/>
                </a:solidFill>
              </a:rPr>
              <a:t> </a:t>
            </a:r>
            <a:r>
              <a:rPr lang="en-GB" dirty="0" err="1" smtClean="0"/>
              <a:t>dei</a:t>
            </a:r>
            <a:r>
              <a:rPr lang="en-GB" dirty="0" smtClean="0"/>
              <a:t> </a:t>
            </a:r>
            <a:r>
              <a:rPr lang="en-GB" dirty="0" err="1" smtClean="0"/>
              <a:t>traffici</a:t>
            </a:r>
            <a:endParaRPr lang="en-GB" dirty="0" smtClean="0"/>
          </a:p>
          <a:p>
            <a:r>
              <a:rPr lang="en-GB" b="1" dirty="0" err="1" smtClean="0">
                <a:solidFill>
                  <a:srgbClr val="002060"/>
                </a:solidFill>
              </a:rPr>
              <a:t>Incertezza</a:t>
            </a:r>
            <a:r>
              <a:rPr lang="en-GB" dirty="0" smtClean="0">
                <a:solidFill>
                  <a:srgbClr val="002060"/>
                </a:solidFill>
              </a:rPr>
              <a:t> </a:t>
            </a:r>
            <a:r>
              <a:rPr lang="en-GB" dirty="0" err="1" smtClean="0"/>
              <a:t>tra</a:t>
            </a:r>
            <a:r>
              <a:rPr lang="en-GB" dirty="0" smtClean="0"/>
              <a:t> </a:t>
            </a:r>
            <a:r>
              <a:rPr lang="en-GB" dirty="0" err="1" smtClean="0"/>
              <a:t>formale</a:t>
            </a:r>
            <a:r>
              <a:rPr lang="en-GB" dirty="0" smtClean="0"/>
              <a:t> </a:t>
            </a:r>
            <a:r>
              <a:rPr lang="en-GB" dirty="0" err="1" smtClean="0"/>
              <a:t>chiusura</a:t>
            </a:r>
            <a:r>
              <a:rPr lang="en-GB" dirty="0" smtClean="0"/>
              <a:t> e </a:t>
            </a:r>
            <a:r>
              <a:rPr lang="en-GB" dirty="0" err="1" smtClean="0"/>
              <a:t>pragmatica</a:t>
            </a:r>
            <a:r>
              <a:rPr lang="en-GB" dirty="0" smtClean="0"/>
              <a:t> </a:t>
            </a:r>
            <a:r>
              <a:rPr lang="en-GB" dirty="0" err="1" smtClean="0"/>
              <a:t>accettazione</a:t>
            </a:r>
            <a:endParaRPr lang="en-GB" dirty="0"/>
          </a:p>
          <a:p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37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856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04730"/>
          </a:xfrm>
        </p:spPr>
        <p:txBody>
          <a:bodyPr/>
          <a:lstStyle/>
          <a:p>
            <a:r>
              <a:rPr lang="it-IT" dirty="0" smtClean="0"/>
              <a:t>Importazioni di oppio in Cina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1884386" y="-377433"/>
            <a:ext cx="5864870" cy="7978473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38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63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3808" y="13591"/>
            <a:ext cx="4155293" cy="6156268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39</a:t>
            </a:fld>
            <a:r>
              <a:rPr lang="en-GB" dirty="0" smtClean="0"/>
              <a:t> / 42</a:t>
            </a:r>
            <a:endParaRPr lang="en-GB" dirty="0"/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729410" y="6168665"/>
            <a:ext cx="8229600" cy="307390"/>
          </a:xfrm>
        </p:spPr>
        <p:txBody>
          <a:bodyPr/>
          <a:lstStyle/>
          <a:p>
            <a:r>
              <a:rPr lang="it-IT" sz="1200" dirty="0" smtClean="0"/>
              <a:t>Da </a:t>
            </a:r>
            <a:r>
              <a:rPr lang="it-IT" sz="1200" dirty="0" err="1" smtClean="0"/>
              <a:t>Micheal</a:t>
            </a:r>
            <a:r>
              <a:rPr lang="it-IT" sz="1200" dirty="0" smtClean="0"/>
              <a:t> </a:t>
            </a:r>
            <a:r>
              <a:rPr lang="it-IT" sz="1200" dirty="0" err="1" smtClean="0"/>
              <a:t>Greenberg</a:t>
            </a:r>
            <a:r>
              <a:rPr lang="it-IT" sz="1200" dirty="0" smtClean="0"/>
              <a:t>,</a:t>
            </a:r>
            <a:r>
              <a:rPr lang="en-GB" sz="1200" dirty="0" smtClean="0"/>
              <a:t> </a:t>
            </a:r>
            <a:r>
              <a:rPr lang="en-GB" sz="1200" i="1" dirty="0"/>
              <a:t>British Trade and the Opening of China </a:t>
            </a:r>
            <a:r>
              <a:rPr lang="en-GB" sz="1200" i="1" dirty="0" smtClean="0"/>
              <a:t>1800-1842</a:t>
            </a:r>
            <a:r>
              <a:rPr lang="en-GB" sz="1200" dirty="0" smtClean="0"/>
              <a:t>, (Cambridge: CUP, 1969), p. 221.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138068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32655"/>
            <a:ext cx="8229600" cy="974651"/>
          </a:xfrm>
        </p:spPr>
        <p:txBody>
          <a:bodyPr/>
          <a:lstStyle/>
          <a:p>
            <a:r>
              <a:rPr lang="it-IT" dirty="0" smtClean="0"/>
              <a:t>Relazioni commerciali tra Seicento e Settecento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 smtClean="0"/>
              <a:t>1550-1567: rigorosa proibizione dei traffici esteri a favore dell’autarchia (</a:t>
            </a:r>
            <a:r>
              <a:rPr lang="it-IT" dirty="0"/>
              <a:t>“</a:t>
            </a:r>
            <a:r>
              <a:rPr lang="it-IT" dirty="0" err="1"/>
              <a:t>sea</a:t>
            </a:r>
            <a:r>
              <a:rPr lang="it-IT" dirty="0"/>
              <a:t> </a:t>
            </a:r>
            <a:r>
              <a:rPr lang="it-IT" dirty="0" err="1"/>
              <a:t>ban</a:t>
            </a:r>
            <a:r>
              <a:rPr lang="it-IT" dirty="0" smtClean="0"/>
              <a:t>”, </a:t>
            </a:r>
            <a:r>
              <a:rPr lang="it-IT" i="1" dirty="0" err="1" smtClean="0">
                <a:solidFill>
                  <a:srgbClr val="FFC000"/>
                </a:solidFill>
              </a:rPr>
              <a:t>haijin</a:t>
            </a:r>
            <a:r>
              <a:rPr lang="it-IT" dirty="0" smtClean="0"/>
              <a:t>) e grande sviluppo della </a:t>
            </a:r>
            <a:r>
              <a:rPr lang="it-IT" dirty="0" smtClean="0">
                <a:hlinkClick r:id="rId3" action="ppaction://hlinksldjump"/>
              </a:rPr>
              <a:t>pirateria</a:t>
            </a:r>
            <a:endParaRPr lang="it-IT" dirty="0" smtClean="0"/>
          </a:p>
          <a:p>
            <a:r>
              <a:rPr lang="it-IT" dirty="0" smtClean="0"/>
              <a:t>1567: attenuazione delle restrizioni ai rapporti commerciali con l’estero, ripresa del commercio marittimo, aumento dell’emigrazione nel sud-est (Vietnam. </a:t>
            </a:r>
            <a:r>
              <a:rPr lang="it-IT" dirty="0" err="1" smtClean="0"/>
              <a:t>Thailandia</a:t>
            </a:r>
            <a:r>
              <a:rPr lang="it-IT" dirty="0" smtClean="0"/>
              <a:t>, Giava), intensificazione delle relazioni commerciali nel </a:t>
            </a:r>
            <a:r>
              <a:rPr lang="it-IT" dirty="0" err="1" smtClean="0"/>
              <a:t>Fujian</a:t>
            </a:r>
            <a:r>
              <a:rPr lang="it-IT" dirty="0" smtClean="0"/>
              <a:t>, </a:t>
            </a:r>
            <a:r>
              <a:rPr lang="it-IT" dirty="0" err="1" smtClean="0"/>
              <a:t>Guangdong</a:t>
            </a:r>
            <a:r>
              <a:rPr lang="it-IT" dirty="0" smtClean="0"/>
              <a:t> e isole del Mar Cinese meridionale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4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1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9182"/>
          </a:xfrm>
        </p:spPr>
        <p:txBody>
          <a:bodyPr/>
          <a:lstStyle/>
          <a:p>
            <a:r>
              <a:rPr lang="it-IT" dirty="0" smtClean="0"/>
              <a:t>Le vendite inglesi di oppio in Cina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03820"/>
            <a:ext cx="7128792" cy="5506992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40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152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5679"/>
          </a:xfrm>
        </p:spPr>
        <p:txBody>
          <a:bodyPr/>
          <a:lstStyle/>
          <a:p>
            <a:r>
              <a:rPr lang="it-IT" dirty="0" smtClean="0"/>
              <a:t>Una fumeria cinese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41</a:t>
            </a:fld>
            <a:r>
              <a:rPr lang="en-GB" dirty="0" smtClean="0"/>
              <a:t> / 42</a:t>
            </a:r>
            <a:endParaRPr lang="en-GB" dirty="0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4519" y="908719"/>
            <a:ext cx="8367921" cy="546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066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15616" y="1055580"/>
            <a:ext cx="6614392" cy="5397756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42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835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507288" cy="850106"/>
          </a:xfrm>
        </p:spPr>
        <p:txBody>
          <a:bodyPr/>
          <a:lstStyle/>
          <a:p>
            <a:r>
              <a:rPr lang="it-IT" dirty="0" smtClean="0"/>
              <a:t>Pirateria sulla costa cinese</a:t>
            </a:r>
            <a:br>
              <a:rPr lang="it-IT" dirty="0" smtClean="0"/>
            </a:br>
            <a:r>
              <a:rPr lang="it-IT" sz="1200" dirty="0" smtClean="0"/>
              <a:t>(fonte: </a:t>
            </a:r>
            <a:r>
              <a:rPr lang="de-DE" sz="1200" b="0" dirty="0"/>
              <a:t>James Kai-sing </a:t>
            </a:r>
            <a:r>
              <a:rPr lang="de-DE" sz="1200" b="0" dirty="0" smtClean="0"/>
              <a:t>Kung-</a:t>
            </a:r>
            <a:r>
              <a:rPr lang="de-DE" sz="1200" b="0" dirty="0" err="1" smtClean="0"/>
              <a:t>Chicheng</a:t>
            </a:r>
            <a:r>
              <a:rPr lang="de-DE" sz="1200" b="0" dirty="0" smtClean="0"/>
              <a:t> Ma, </a:t>
            </a:r>
            <a:r>
              <a:rPr lang="en-US" sz="1200" dirty="0" smtClean="0"/>
              <a:t>Autarky </a:t>
            </a:r>
            <a:r>
              <a:rPr lang="en-US" sz="1200" dirty="0"/>
              <a:t>and the Rise and Fall of </a:t>
            </a:r>
            <a:r>
              <a:rPr lang="en-US" sz="1200" dirty="0" smtClean="0"/>
              <a:t>Piracy in Ming China, </a:t>
            </a:r>
            <a:r>
              <a:rPr lang="en-US" sz="1200" i="1" dirty="0" smtClean="0"/>
              <a:t>J</a:t>
            </a:r>
            <a:r>
              <a:rPr lang="it-IT" sz="1200" i="1" dirty="0" err="1" smtClean="0"/>
              <a:t>ournal</a:t>
            </a:r>
            <a:r>
              <a:rPr lang="it-IT" sz="1200" i="1" dirty="0" smtClean="0"/>
              <a:t> </a:t>
            </a:r>
            <a:r>
              <a:rPr lang="it-IT" sz="1200" i="1" dirty="0"/>
              <a:t>of </a:t>
            </a:r>
            <a:r>
              <a:rPr lang="it-IT" sz="1200" i="1" dirty="0" err="1"/>
              <a:t>Economic</a:t>
            </a:r>
            <a:r>
              <a:rPr lang="it-IT" sz="1200" i="1" dirty="0"/>
              <a:t> </a:t>
            </a:r>
            <a:r>
              <a:rPr lang="it-IT" sz="1200" i="1" dirty="0" err="1"/>
              <a:t>History</a:t>
            </a:r>
            <a:r>
              <a:rPr lang="it-IT" sz="1200" dirty="0"/>
              <a:t> </a:t>
            </a:r>
            <a:r>
              <a:rPr lang="it-IT" sz="1200" dirty="0" smtClean="0"/>
              <a:t>, 2013)</a:t>
            </a:r>
            <a:endParaRPr lang="it-IT" sz="1200" dirty="0"/>
          </a:p>
        </p:txBody>
      </p:sp>
      <p:pic>
        <p:nvPicPr>
          <p:cNvPr id="6" name="Segnaposto contenuto 5">
            <a:hlinkClick r:id="rId3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43859" y="1268761"/>
            <a:ext cx="8142941" cy="5056572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5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458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Inserimento della VOC a </a:t>
            </a:r>
            <a:r>
              <a:rPr lang="it-IT" dirty="0" smtClean="0"/>
              <a:t>Formosa: Fort </a:t>
            </a:r>
            <a:r>
              <a:rPr lang="it-IT" dirty="0" err="1" smtClean="0"/>
              <a:t>Zeelandia</a:t>
            </a:r>
            <a:r>
              <a:rPr lang="it-IT" dirty="0" smtClean="0"/>
              <a:t> (1624-1662)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483285"/>
            <a:ext cx="8291513" cy="4612154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6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770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2372" y="188640"/>
            <a:ext cx="8229600" cy="706090"/>
          </a:xfrm>
        </p:spPr>
        <p:txBody>
          <a:bodyPr/>
          <a:lstStyle/>
          <a:p>
            <a:r>
              <a:rPr lang="it-IT" dirty="0" smtClean="0"/>
              <a:t>Olandesi a Taiwan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05881" y="836511"/>
            <a:ext cx="8856984" cy="5414590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800" dirty="0" smtClean="0"/>
              <a:t>Tentativo di colonizzazione territoriale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800" dirty="0" smtClean="0"/>
              <a:t>Immigrazione cinese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800" dirty="0" smtClean="0"/>
              <a:t>Piantagioni di canna da zucchero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800" dirty="0" smtClean="0"/>
              <a:t>Giacimenti di carbone e zolfo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800" dirty="0" smtClean="0"/>
              <a:t>Evangelizzazione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800" dirty="0" smtClean="0"/>
              <a:t>Appoggio di </a:t>
            </a:r>
            <a:r>
              <a:rPr lang="it-IT" sz="1800" dirty="0" err="1" smtClean="0"/>
              <a:t>Zheng</a:t>
            </a:r>
            <a:r>
              <a:rPr lang="it-IT" sz="1800" dirty="0" smtClean="0"/>
              <a:t> </a:t>
            </a:r>
            <a:r>
              <a:rPr lang="it-IT" sz="1800" dirty="0" err="1" smtClean="0"/>
              <a:t>Zhilong</a:t>
            </a:r>
            <a:r>
              <a:rPr lang="it-IT" sz="1800" dirty="0" smtClean="0"/>
              <a:t>, potente mercante </a:t>
            </a:r>
            <a:r>
              <a:rPr lang="it-IT" sz="1800" dirty="0" err="1" smtClean="0"/>
              <a:t>fujianese</a:t>
            </a:r>
            <a:r>
              <a:rPr lang="it-IT" sz="1800" dirty="0" smtClean="0"/>
              <a:t> creatore di un potentato politico nell’area costiere sud-orientale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800" dirty="0" smtClean="0"/>
              <a:t>Successione Ming-</a:t>
            </a:r>
            <a:r>
              <a:rPr lang="it-IT" sz="1800" dirty="0" err="1" smtClean="0"/>
              <a:t>Qing</a:t>
            </a:r>
            <a:r>
              <a:rPr lang="it-IT" sz="1800" dirty="0" smtClean="0"/>
              <a:t>: </a:t>
            </a:r>
            <a:r>
              <a:rPr lang="it-IT" sz="1800" dirty="0" err="1" smtClean="0"/>
              <a:t>Zheng</a:t>
            </a:r>
            <a:r>
              <a:rPr lang="it-IT" sz="1800" dirty="0" smtClean="0"/>
              <a:t> </a:t>
            </a:r>
            <a:r>
              <a:rPr lang="it-IT" sz="1800" dirty="0" err="1" smtClean="0"/>
              <a:t>Chenggong</a:t>
            </a:r>
            <a:r>
              <a:rPr lang="it-IT" sz="1800" dirty="0" smtClean="0"/>
              <a:t> (</a:t>
            </a:r>
            <a:r>
              <a:rPr lang="it-IT" sz="1800" dirty="0" err="1" smtClean="0"/>
              <a:t>Koxinga</a:t>
            </a:r>
            <a:r>
              <a:rPr lang="it-IT" sz="1800" dirty="0" smtClean="0"/>
              <a:t>) sostenitore dei primi, </a:t>
            </a:r>
            <a:r>
              <a:rPr lang="it-IT" sz="1800" dirty="0" err="1" smtClean="0"/>
              <a:t>Zheng</a:t>
            </a:r>
            <a:r>
              <a:rPr lang="it-IT" sz="1800" dirty="0"/>
              <a:t> </a:t>
            </a:r>
            <a:r>
              <a:rPr lang="it-IT" sz="1800" dirty="0" err="1" smtClean="0"/>
              <a:t>Zhilong</a:t>
            </a:r>
            <a:r>
              <a:rPr lang="it-IT" sz="1800" dirty="0" smtClean="0"/>
              <a:t> dei secondi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800" dirty="0" smtClean="0"/>
              <a:t>Assedio di </a:t>
            </a:r>
            <a:r>
              <a:rPr lang="it-IT" sz="1800" dirty="0" err="1" smtClean="0"/>
              <a:t>Koxinga</a:t>
            </a:r>
            <a:r>
              <a:rPr lang="it-IT" sz="1800" dirty="0" smtClean="0"/>
              <a:t> a </a:t>
            </a:r>
            <a:r>
              <a:rPr lang="it-IT" sz="1800" dirty="0" err="1" smtClean="0"/>
              <a:t>Zeelandia</a:t>
            </a:r>
            <a:r>
              <a:rPr lang="it-IT" sz="1800" dirty="0" smtClean="0"/>
              <a:t> e capitolazione olandese nel 1662: gli </a:t>
            </a:r>
            <a:r>
              <a:rPr lang="it-IT" sz="1800" dirty="0" err="1"/>
              <a:t>Zheng</a:t>
            </a:r>
            <a:r>
              <a:rPr lang="it-IT" sz="1800" dirty="0"/>
              <a:t> fanno di Taiwan il proprio quartier generale</a:t>
            </a:r>
            <a:endParaRPr lang="it-IT" sz="1800" dirty="0" smtClean="0"/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800" dirty="0" smtClean="0"/>
              <a:t>1683: gli </a:t>
            </a:r>
            <a:r>
              <a:rPr lang="it-IT" sz="1800" dirty="0" err="1" smtClean="0"/>
              <a:t>Zheng</a:t>
            </a:r>
            <a:r>
              <a:rPr lang="it-IT" sz="1800" dirty="0" smtClean="0"/>
              <a:t> si arrendono ai </a:t>
            </a:r>
            <a:r>
              <a:rPr lang="it-IT" sz="1800" dirty="0" err="1" smtClean="0"/>
              <a:t>Qing</a:t>
            </a:r>
            <a:r>
              <a:rPr lang="it-IT" sz="1800" dirty="0" smtClean="0"/>
              <a:t> e relative conseguenze:</a:t>
            </a:r>
          </a:p>
          <a:p>
            <a:pPr marL="984250" indent="-51435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it-IT" sz="1800" dirty="0" smtClean="0"/>
              <a:t>Incapacità europea di competere con rivali asiatici potenti e di stabilire insediamenti sulla terraferma se non in situazioni di forte frammentazione politica (Indonesia)</a:t>
            </a:r>
          </a:p>
          <a:p>
            <a:pPr marL="984250" indent="-51435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it-IT" sz="1800" dirty="0" smtClean="0"/>
              <a:t>Ripresa di traffici commerciali marittimi nel sud-est, Macao perde importanza e viene di fatto inglobata nell’amministrazione cinese, ascesa di Canton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it-IT" sz="16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175658" y="6381328"/>
            <a:ext cx="8136904" cy="365125"/>
          </a:xfrm>
        </p:spPr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172400" y="6381327"/>
            <a:ext cx="730424" cy="365125"/>
          </a:xfrm>
        </p:spPr>
        <p:txBody>
          <a:bodyPr/>
          <a:lstStyle/>
          <a:p>
            <a:fld id="{BFB70C46-FDDA-420F-91A1-9A3A4415F343}" type="slidenum">
              <a:rPr lang="en-GB" smtClean="0"/>
              <a:pPr/>
              <a:t>7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7472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7830" y="404664"/>
            <a:ext cx="8229600" cy="490066"/>
          </a:xfrm>
        </p:spPr>
        <p:txBody>
          <a:bodyPr/>
          <a:lstStyle/>
          <a:p>
            <a:r>
              <a:rPr lang="it-IT" dirty="0" smtClean="0"/>
              <a:t>Declino di Macao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268760"/>
            <a:ext cx="8291264" cy="4896544"/>
          </a:xfrm>
        </p:spPr>
        <p:txBody>
          <a:bodyPr>
            <a:normAutofit fontScale="92500" lnSpcReduction="20000"/>
          </a:bodyPr>
          <a:lstStyle/>
          <a:p>
            <a:r>
              <a:rPr lang="it-IT" dirty="0" smtClean="0"/>
              <a:t>Macao non più centro regionale di qualche importanza</a:t>
            </a:r>
          </a:p>
          <a:p>
            <a:r>
              <a:rPr lang="it-IT" dirty="0" smtClean="0"/>
              <a:t>Perde indipendenza e diventa </a:t>
            </a:r>
            <a:r>
              <a:rPr lang="it-IT" i="1" dirty="0" smtClean="0"/>
              <a:t>de facto </a:t>
            </a:r>
            <a:r>
              <a:rPr lang="it-IT" dirty="0" smtClean="0"/>
              <a:t>parte dell’amministrazione cinese (resta colonia solo nominalmente)</a:t>
            </a:r>
          </a:p>
          <a:p>
            <a:r>
              <a:rPr lang="it-IT" dirty="0" smtClean="0"/>
              <a:t>Nel 1887 viene riconosciuta la sovranità portoghese, cessata nel 1999</a:t>
            </a:r>
          </a:p>
          <a:p>
            <a:r>
              <a:rPr lang="it-IT" dirty="0"/>
              <a:t>P</a:t>
            </a:r>
            <a:r>
              <a:rPr lang="it-IT" dirty="0" smtClean="0"/>
              <a:t>erdurante importanza di mercanti portoghesi e della lingua portoghese (a inizio ‘800 rimpiazzata dall’inglese)</a:t>
            </a:r>
          </a:p>
          <a:p>
            <a:r>
              <a:rPr lang="it-IT" dirty="0" smtClean="0"/>
              <a:t>Ascesa di Canton a grande </a:t>
            </a:r>
            <a:r>
              <a:rPr lang="it-IT" dirty="0"/>
              <a:t>emporio d’Oriente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8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8163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1484784"/>
            <a:ext cx="4114800" cy="1656184"/>
          </a:xfrm>
        </p:spPr>
        <p:txBody>
          <a:bodyPr/>
          <a:lstStyle/>
          <a:p>
            <a:r>
              <a:rPr lang="it-IT" dirty="0" smtClean="0"/>
              <a:t>Tempi di navigazione nel sec. XVIII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32040" y="46865"/>
            <a:ext cx="3888432" cy="6406471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9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68946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str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DN_IT_ModelloStrutturaTemaRaccoglitore</Template>
  <TotalTime>3215</TotalTime>
  <Words>3180</Words>
  <Application>Microsoft Office PowerPoint</Application>
  <PresentationFormat>Presentazione su schermo (4:3)</PresentationFormat>
  <Paragraphs>286</Paragraphs>
  <Slides>42</Slides>
  <Notes>37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42</vt:i4>
      </vt:variant>
    </vt:vector>
  </HeadingPairs>
  <TitlesOfParts>
    <vt:vector size="46" baseType="lpstr">
      <vt:lpstr>Arial</vt:lpstr>
      <vt:lpstr>Calibri</vt:lpstr>
      <vt:lpstr>Wingdings</vt:lpstr>
      <vt:lpstr>Tema di Office</vt:lpstr>
      <vt:lpstr>STORIA GLOBALE</vt:lpstr>
      <vt:lpstr>Lezione 11  Le relazioni tra Europa e la Cina in età moderna</vt:lpstr>
      <vt:lpstr>Presentazione standard di PowerPoint</vt:lpstr>
      <vt:lpstr>Relazioni commerciali tra Seicento e Settecento</vt:lpstr>
      <vt:lpstr>Pirateria sulla costa cinese (fonte: James Kai-sing Kung-Chicheng Ma, Autarky and the Rise and Fall of Piracy in Ming China, Journal of Economic History , 2013)</vt:lpstr>
      <vt:lpstr>Inserimento della VOC a Formosa: Fort Zeelandia (1624-1662)</vt:lpstr>
      <vt:lpstr>Olandesi a Taiwan</vt:lpstr>
      <vt:lpstr>Declino di Macao</vt:lpstr>
      <vt:lpstr>Tempi di navigazione nel sec. XVIII</vt:lpstr>
      <vt:lpstr>Rapporti con le potenze marittime europee</vt:lpstr>
      <vt:lpstr>Sistema di Canton</vt:lpstr>
      <vt:lpstr>Presentazione standard di PowerPoint</vt:lpstr>
      <vt:lpstr>Presentazione standard di PowerPoint</vt:lpstr>
      <vt:lpstr>Struttura degli scambi</vt:lpstr>
      <vt:lpstr>Il contrabbando del tè</vt:lpstr>
      <vt:lpstr>«Sistema di Canton»</vt:lpstr>
      <vt:lpstr>Struttura gerarchica del “Sistema di Canton”</vt:lpstr>
      <vt:lpstr>Periodo 1720-1760</vt:lpstr>
      <vt:lpstr>Da Micheal Greenberg, British Trade and the Opening of China 1800-1842, (Cambridge: CUP, 1969), p. 225.</vt:lpstr>
      <vt:lpstr>Tentativi inglesi pre-Macartney di ampliare le comunicazioni: James Flint (1720?-?) Barton &amp; Bevan, Wood</vt:lpstr>
      <vt:lpstr> ... segue dal precedente</vt:lpstr>
      <vt:lpstr>Barton e Thomas Bevan, Wood, Travers, Pattle e Roberts</vt:lpstr>
      <vt:lpstr>1760-1780</vt:lpstr>
      <vt:lpstr>Tea consumption, 1690-1850</vt:lpstr>
      <vt:lpstr>Consumo di tè in Inghilterra</vt:lpstr>
      <vt:lpstr>Consumo comparato di tè «congou» (tè nero del Fujian, di maggiore qualità e prezzo doppio) e di tè «bouy» (o «bohea», più comune, anche questo del Fujian) in Inghilterra 1740-1830</vt:lpstr>
      <vt:lpstr>Esportazione di tè da Canton</vt:lpstr>
      <vt:lpstr>Esportazioni di tè da Canton (dettaglio per nazione)</vt:lpstr>
      <vt:lpstr>Prezzo del tè</vt:lpstr>
      <vt:lpstr>Pianta di Canton nel sec. XVIII</vt:lpstr>
      <vt:lpstr>Le «factories» europee di Canton</vt:lpstr>
      <vt:lpstr>Canton</vt:lpstr>
      <vt:lpstr>Presentazione standard di PowerPoint</vt:lpstr>
      <vt:lpstr>Stabilizzazione del commercio EIC tra India e Cina</vt:lpstr>
      <vt:lpstr>“Country trade”</vt:lpstr>
      <vt:lpstr>Aspetti di funzionamento del sistema di Canton</vt:lpstr>
      <vt:lpstr>Missione Macartney</vt:lpstr>
      <vt:lpstr>Importazioni di oppio in Cina</vt:lpstr>
      <vt:lpstr>Da Micheal Greenberg, British Trade and the Opening of China 1800-1842, (Cambridge: CUP, 1969), p. 221.</vt:lpstr>
      <vt:lpstr>Le vendite inglesi di oppio in Cina</vt:lpstr>
      <vt:lpstr>Una fumeria cinese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Guido Abbattista</dc:creator>
  <cp:lastModifiedBy>Guido Abbattista</cp:lastModifiedBy>
  <cp:revision>480</cp:revision>
  <dcterms:created xsi:type="dcterms:W3CDTF">2012-10-07T14:13:19Z</dcterms:created>
  <dcterms:modified xsi:type="dcterms:W3CDTF">2016-11-17T07:46:25Z</dcterms:modified>
</cp:coreProperties>
</file>