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272" r:id="rId3"/>
    <p:sldId id="273" r:id="rId4"/>
    <p:sldId id="311" r:id="rId5"/>
    <p:sldId id="274" r:id="rId6"/>
    <p:sldId id="275" r:id="rId7"/>
    <p:sldId id="276" r:id="rId8"/>
    <p:sldId id="277" r:id="rId9"/>
    <p:sldId id="278" r:id="rId10"/>
    <p:sldId id="279" r:id="rId11"/>
    <p:sldId id="312" r:id="rId12"/>
    <p:sldId id="316" r:id="rId13"/>
    <p:sldId id="315" r:id="rId14"/>
    <p:sldId id="318" r:id="rId15"/>
    <p:sldId id="317" r:id="rId16"/>
    <p:sldId id="328" r:id="rId17"/>
    <p:sldId id="319" r:id="rId18"/>
    <p:sldId id="320" r:id="rId19"/>
    <p:sldId id="321" r:id="rId20"/>
    <p:sldId id="322" r:id="rId21"/>
    <p:sldId id="323" r:id="rId22"/>
    <p:sldId id="324" r:id="rId23"/>
    <p:sldId id="326" r:id="rId24"/>
    <p:sldId id="325" r:id="rId25"/>
    <p:sldId id="327" r:id="rId26"/>
    <p:sldId id="313" r:id="rId27"/>
    <p:sldId id="314" r:id="rId28"/>
    <p:sldId id="280"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CC"/>
    <a:srgbClr val="FF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846" autoAdjust="0"/>
  </p:normalViewPr>
  <p:slideViewPr>
    <p:cSldViewPr>
      <p:cViewPr varScale="1">
        <p:scale>
          <a:sx n="95" d="100"/>
          <a:sy n="95" d="100"/>
        </p:scale>
        <p:origin x="19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665D6-0840-40A7-A3BC-904279E87142}" type="datetimeFigureOut">
              <a:rPr lang="en-GB" smtClean="0"/>
              <a:t>08/05/2018</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67443-2D9F-4E5A-9E41-C6EBBB1496CA}" type="slidenum">
              <a:rPr lang="en-GB" smtClean="0"/>
              <a:t>‹N›</a:t>
            </a:fld>
            <a:endParaRPr lang="en-GB"/>
          </a:p>
        </p:txBody>
      </p:sp>
    </p:spTree>
    <p:extLst>
      <p:ext uri="{BB962C8B-B14F-4D97-AF65-F5344CB8AC3E}">
        <p14:creationId xmlns:p14="http://schemas.microsoft.com/office/powerpoint/2010/main" val="62122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a:t>
            </a:fld>
            <a:endParaRPr lang="en-GB"/>
          </a:p>
        </p:txBody>
      </p:sp>
    </p:spTree>
    <p:extLst>
      <p:ext uri="{BB962C8B-B14F-4D97-AF65-F5344CB8AC3E}">
        <p14:creationId xmlns:p14="http://schemas.microsoft.com/office/powerpoint/2010/main" val="249051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763219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11</a:t>
            </a:fld>
            <a:endParaRPr lang="en-GB"/>
          </a:p>
        </p:txBody>
      </p:sp>
    </p:spTree>
    <p:extLst>
      <p:ext uri="{BB962C8B-B14F-4D97-AF65-F5344CB8AC3E}">
        <p14:creationId xmlns:p14="http://schemas.microsoft.com/office/powerpoint/2010/main" val="1486991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12</a:t>
            </a:fld>
            <a:endParaRPr lang="en-GB"/>
          </a:p>
        </p:txBody>
      </p:sp>
    </p:spTree>
    <p:extLst>
      <p:ext uri="{BB962C8B-B14F-4D97-AF65-F5344CB8AC3E}">
        <p14:creationId xmlns:p14="http://schemas.microsoft.com/office/powerpoint/2010/main" val="115557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13</a:t>
            </a:fld>
            <a:endParaRPr lang="en-GB"/>
          </a:p>
        </p:txBody>
      </p:sp>
    </p:spTree>
    <p:extLst>
      <p:ext uri="{BB962C8B-B14F-4D97-AF65-F5344CB8AC3E}">
        <p14:creationId xmlns:p14="http://schemas.microsoft.com/office/powerpoint/2010/main" val="427099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14</a:t>
            </a:fld>
            <a:endParaRPr lang="en-GB"/>
          </a:p>
        </p:txBody>
      </p:sp>
    </p:spTree>
    <p:extLst>
      <p:ext uri="{BB962C8B-B14F-4D97-AF65-F5344CB8AC3E}">
        <p14:creationId xmlns:p14="http://schemas.microsoft.com/office/powerpoint/2010/main" val="761645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15</a:t>
            </a:fld>
            <a:endParaRPr lang="en-GB"/>
          </a:p>
        </p:txBody>
      </p:sp>
    </p:spTree>
    <p:extLst>
      <p:ext uri="{BB962C8B-B14F-4D97-AF65-F5344CB8AC3E}">
        <p14:creationId xmlns:p14="http://schemas.microsoft.com/office/powerpoint/2010/main" val="1494660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16</a:t>
            </a:fld>
            <a:endParaRPr lang="en-GB"/>
          </a:p>
        </p:txBody>
      </p:sp>
    </p:spTree>
    <p:extLst>
      <p:ext uri="{BB962C8B-B14F-4D97-AF65-F5344CB8AC3E}">
        <p14:creationId xmlns:p14="http://schemas.microsoft.com/office/powerpoint/2010/main" val="277540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17</a:t>
            </a:fld>
            <a:endParaRPr lang="en-GB"/>
          </a:p>
        </p:txBody>
      </p:sp>
    </p:spTree>
    <p:extLst>
      <p:ext uri="{BB962C8B-B14F-4D97-AF65-F5344CB8AC3E}">
        <p14:creationId xmlns:p14="http://schemas.microsoft.com/office/powerpoint/2010/main" val="3791868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18</a:t>
            </a:fld>
            <a:endParaRPr lang="en-GB"/>
          </a:p>
        </p:txBody>
      </p:sp>
    </p:spTree>
    <p:extLst>
      <p:ext uri="{BB962C8B-B14F-4D97-AF65-F5344CB8AC3E}">
        <p14:creationId xmlns:p14="http://schemas.microsoft.com/office/powerpoint/2010/main" val="3356749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19</a:t>
            </a:fld>
            <a:endParaRPr lang="en-GB"/>
          </a:p>
        </p:txBody>
      </p:sp>
    </p:spTree>
    <p:extLst>
      <p:ext uri="{BB962C8B-B14F-4D97-AF65-F5344CB8AC3E}">
        <p14:creationId xmlns:p14="http://schemas.microsoft.com/office/powerpoint/2010/main" val="368914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a:t>
            </a:fld>
            <a:endParaRPr lang="en-GB"/>
          </a:p>
        </p:txBody>
      </p:sp>
    </p:spTree>
    <p:extLst>
      <p:ext uri="{BB962C8B-B14F-4D97-AF65-F5344CB8AC3E}">
        <p14:creationId xmlns:p14="http://schemas.microsoft.com/office/powerpoint/2010/main" val="118179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20</a:t>
            </a:fld>
            <a:endParaRPr lang="en-GB"/>
          </a:p>
        </p:txBody>
      </p:sp>
    </p:spTree>
    <p:extLst>
      <p:ext uri="{BB962C8B-B14F-4D97-AF65-F5344CB8AC3E}">
        <p14:creationId xmlns:p14="http://schemas.microsoft.com/office/powerpoint/2010/main" val="2768146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21</a:t>
            </a:fld>
            <a:endParaRPr lang="en-GB"/>
          </a:p>
        </p:txBody>
      </p:sp>
    </p:spTree>
    <p:extLst>
      <p:ext uri="{BB962C8B-B14F-4D97-AF65-F5344CB8AC3E}">
        <p14:creationId xmlns:p14="http://schemas.microsoft.com/office/powerpoint/2010/main" val="774165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C767443-2D9F-4E5A-9E41-C6EBBB1496CA}" type="slidenum">
              <a:rPr lang="en-GB" smtClean="0"/>
              <a:t>22</a:t>
            </a:fld>
            <a:endParaRPr lang="en-GB"/>
          </a:p>
        </p:txBody>
      </p:sp>
    </p:spTree>
    <p:extLst>
      <p:ext uri="{BB962C8B-B14F-4D97-AF65-F5344CB8AC3E}">
        <p14:creationId xmlns:p14="http://schemas.microsoft.com/office/powerpoint/2010/main" val="2081373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23</a:t>
            </a:fld>
            <a:endParaRPr lang="en-GB"/>
          </a:p>
        </p:txBody>
      </p:sp>
    </p:spTree>
    <p:extLst>
      <p:ext uri="{BB962C8B-B14F-4D97-AF65-F5344CB8AC3E}">
        <p14:creationId xmlns:p14="http://schemas.microsoft.com/office/powerpoint/2010/main" val="339305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24</a:t>
            </a:fld>
            <a:endParaRPr lang="en-GB"/>
          </a:p>
        </p:txBody>
      </p:sp>
    </p:spTree>
    <p:extLst>
      <p:ext uri="{BB962C8B-B14F-4D97-AF65-F5344CB8AC3E}">
        <p14:creationId xmlns:p14="http://schemas.microsoft.com/office/powerpoint/2010/main" val="4153395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25</a:t>
            </a:fld>
            <a:endParaRPr lang="en-GB"/>
          </a:p>
        </p:txBody>
      </p:sp>
    </p:spTree>
    <p:extLst>
      <p:ext uri="{BB962C8B-B14F-4D97-AF65-F5344CB8AC3E}">
        <p14:creationId xmlns:p14="http://schemas.microsoft.com/office/powerpoint/2010/main" val="3799117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26</a:t>
            </a:fld>
            <a:endParaRPr lang="en-GB"/>
          </a:p>
        </p:txBody>
      </p:sp>
    </p:spTree>
    <p:extLst>
      <p:ext uri="{BB962C8B-B14F-4D97-AF65-F5344CB8AC3E}">
        <p14:creationId xmlns:p14="http://schemas.microsoft.com/office/powerpoint/2010/main" val="2268825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27</a:t>
            </a:fld>
            <a:endParaRPr lang="en-GB"/>
          </a:p>
        </p:txBody>
      </p:sp>
    </p:spTree>
    <p:extLst>
      <p:ext uri="{BB962C8B-B14F-4D97-AF65-F5344CB8AC3E}">
        <p14:creationId xmlns:p14="http://schemas.microsoft.com/office/powerpoint/2010/main" val="3689084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28</a:t>
            </a:fld>
            <a:endParaRPr lang="en-GB"/>
          </a:p>
        </p:txBody>
      </p:sp>
    </p:spTree>
    <p:extLst>
      <p:ext uri="{BB962C8B-B14F-4D97-AF65-F5344CB8AC3E}">
        <p14:creationId xmlns:p14="http://schemas.microsoft.com/office/powerpoint/2010/main" val="2181075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29</a:t>
            </a:fld>
            <a:endParaRPr lang="en-GB"/>
          </a:p>
        </p:txBody>
      </p:sp>
    </p:spTree>
    <p:extLst>
      <p:ext uri="{BB962C8B-B14F-4D97-AF65-F5344CB8AC3E}">
        <p14:creationId xmlns:p14="http://schemas.microsoft.com/office/powerpoint/2010/main" val="260035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573077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30</a:t>
            </a:fld>
            <a:endParaRPr lang="en-GB"/>
          </a:p>
        </p:txBody>
      </p:sp>
    </p:spTree>
    <p:extLst>
      <p:ext uri="{BB962C8B-B14F-4D97-AF65-F5344CB8AC3E}">
        <p14:creationId xmlns:p14="http://schemas.microsoft.com/office/powerpoint/2010/main" val="2158322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31</a:t>
            </a:fld>
            <a:endParaRPr lang="en-GB"/>
          </a:p>
        </p:txBody>
      </p:sp>
    </p:spTree>
    <p:extLst>
      <p:ext uri="{BB962C8B-B14F-4D97-AF65-F5344CB8AC3E}">
        <p14:creationId xmlns:p14="http://schemas.microsoft.com/office/powerpoint/2010/main" val="3864848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32</a:t>
            </a:fld>
            <a:endParaRPr lang="en-GB"/>
          </a:p>
        </p:txBody>
      </p:sp>
    </p:spTree>
    <p:extLst>
      <p:ext uri="{BB962C8B-B14F-4D97-AF65-F5344CB8AC3E}">
        <p14:creationId xmlns:p14="http://schemas.microsoft.com/office/powerpoint/2010/main" val="1907859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33</a:t>
            </a:fld>
            <a:endParaRPr lang="en-GB"/>
          </a:p>
        </p:txBody>
      </p:sp>
    </p:spTree>
    <p:extLst>
      <p:ext uri="{BB962C8B-B14F-4D97-AF65-F5344CB8AC3E}">
        <p14:creationId xmlns:p14="http://schemas.microsoft.com/office/powerpoint/2010/main" val="3450706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34</a:t>
            </a:fld>
            <a:endParaRPr lang="en-GB"/>
          </a:p>
        </p:txBody>
      </p:sp>
    </p:spTree>
    <p:extLst>
      <p:ext uri="{BB962C8B-B14F-4D97-AF65-F5344CB8AC3E}">
        <p14:creationId xmlns:p14="http://schemas.microsoft.com/office/powerpoint/2010/main" val="754210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35</a:t>
            </a:fld>
            <a:endParaRPr lang="en-GB"/>
          </a:p>
        </p:txBody>
      </p:sp>
    </p:spTree>
    <p:extLst>
      <p:ext uri="{BB962C8B-B14F-4D97-AF65-F5344CB8AC3E}">
        <p14:creationId xmlns:p14="http://schemas.microsoft.com/office/powerpoint/2010/main" val="930560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36</a:t>
            </a:fld>
            <a:endParaRPr lang="en-GB"/>
          </a:p>
        </p:txBody>
      </p:sp>
    </p:spTree>
    <p:extLst>
      <p:ext uri="{BB962C8B-B14F-4D97-AF65-F5344CB8AC3E}">
        <p14:creationId xmlns:p14="http://schemas.microsoft.com/office/powerpoint/2010/main" val="3862092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37</a:t>
            </a:fld>
            <a:endParaRPr lang="en-GB"/>
          </a:p>
        </p:txBody>
      </p:sp>
    </p:spTree>
    <p:extLst>
      <p:ext uri="{BB962C8B-B14F-4D97-AF65-F5344CB8AC3E}">
        <p14:creationId xmlns:p14="http://schemas.microsoft.com/office/powerpoint/2010/main" val="3579244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38</a:t>
            </a:fld>
            <a:endParaRPr lang="en-GB"/>
          </a:p>
        </p:txBody>
      </p:sp>
    </p:spTree>
    <p:extLst>
      <p:ext uri="{BB962C8B-B14F-4D97-AF65-F5344CB8AC3E}">
        <p14:creationId xmlns:p14="http://schemas.microsoft.com/office/powerpoint/2010/main" val="3822073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39</a:t>
            </a:fld>
            <a:endParaRPr lang="en-GB"/>
          </a:p>
        </p:txBody>
      </p:sp>
    </p:spTree>
    <p:extLst>
      <p:ext uri="{BB962C8B-B14F-4D97-AF65-F5344CB8AC3E}">
        <p14:creationId xmlns:p14="http://schemas.microsoft.com/office/powerpoint/2010/main" val="271961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a:t>
            </a:fld>
            <a:endParaRPr lang="en-GB"/>
          </a:p>
        </p:txBody>
      </p:sp>
    </p:spTree>
    <p:extLst>
      <p:ext uri="{BB962C8B-B14F-4D97-AF65-F5344CB8AC3E}">
        <p14:creationId xmlns:p14="http://schemas.microsoft.com/office/powerpoint/2010/main" val="2580397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40</a:t>
            </a:fld>
            <a:endParaRPr lang="en-GB"/>
          </a:p>
        </p:txBody>
      </p:sp>
    </p:spTree>
    <p:extLst>
      <p:ext uri="{BB962C8B-B14F-4D97-AF65-F5344CB8AC3E}">
        <p14:creationId xmlns:p14="http://schemas.microsoft.com/office/powerpoint/2010/main" val="96400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41</a:t>
            </a:fld>
            <a:endParaRPr lang="en-GB"/>
          </a:p>
        </p:txBody>
      </p:sp>
    </p:spTree>
    <p:extLst>
      <p:ext uri="{BB962C8B-B14F-4D97-AF65-F5344CB8AC3E}">
        <p14:creationId xmlns:p14="http://schemas.microsoft.com/office/powerpoint/2010/main" val="3259819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42</a:t>
            </a:fld>
            <a:endParaRPr lang="en-GB"/>
          </a:p>
        </p:txBody>
      </p:sp>
    </p:spTree>
    <p:extLst>
      <p:ext uri="{BB962C8B-B14F-4D97-AF65-F5344CB8AC3E}">
        <p14:creationId xmlns:p14="http://schemas.microsoft.com/office/powerpoint/2010/main" val="249406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43</a:t>
            </a:fld>
            <a:endParaRPr lang="en-GB"/>
          </a:p>
        </p:txBody>
      </p:sp>
    </p:spTree>
    <p:extLst>
      <p:ext uri="{BB962C8B-B14F-4D97-AF65-F5344CB8AC3E}">
        <p14:creationId xmlns:p14="http://schemas.microsoft.com/office/powerpoint/2010/main" val="3499099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44</a:t>
            </a:fld>
            <a:endParaRPr lang="en-GB"/>
          </a:p>
        </p:txBody>
      </p:sp>
    </p:spTree>
    <p:extLst>
      <p:ext uri="{BB962C8B-B14F-4D97-AF65-F5344CB8AC3E}">
        <p14:creationId xmlns:p14="http://schemas.microsoft.com/office/powerpoint/2010/main" val="3552311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45</a:t>
            </a:fld>
            <a:endParaRPr lang="en-GB"/>
          </a:p>
        </p:txBody>
      </p:sp>
    </p:spTree>
    <p:extLst>
      <p:ext uri="{BB962C8B-B14F-4D97-AF65-F5344CB8AC3E}">
        <p14:creationId xmlns:p14="http://schemas.microsoft.com/office/powerpoint/2010/main" val="10520151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46</a:t>
            </a:fld>
            <a:endParaRPr lang="en-GB"/>
          </a:p>
        </p:txBody>
      </p:sp>
    </p:spTree>
    <p:extLst>
      <p:ext uri="{BB962C8B-B14F-4D97-AF65-F5344CB8AC3E}">
        <p14:creationId xmlns:p14="http://schemas.microsoft.com/office/powerpoint/2010/main" val="1441892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47</a:t>
            </a:fld>
            <a:endParaRPr lang="en-GB"/>
          </a:p>
        </p:txBody>
      </p:sp>
    </p:spTree>
    <p:extLst>
      <p:ext uri="{BB962C8B-B14F-4D97-AF65-F5344CB8AC3E}">
        <p14:creationId xmlns:p14="http://schemas.microsoft.com/office/powerpoint/2010/main" val="1539966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48</a:t>
            </a:fld>
            <a:endParaRPr lang="en-GB"/>
          </a:p>
        </p:txBody>
      </p:sp>
    </p:spTree>
    <p:extLst>
      <p:ext uri="{BB962C8B-B14F-4D97-AF65-F5344CB8AC3E}">
        <p14:creationId xmlns:p14="http://schemas.microsoft.com/office/powerpoint/2010/main" val="2364734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49</a:t>
            </a:fld>
            <a:endParaRPr lang="en-GB"/>
          </a:p>
        </p:txBody>
      </p:sp>
    </p:spTree>
    <p:extLst>
      <p:ext uri="{BB962C8B-B14F-4D97-AF65-F5344CB8AC3E}">
        <p14:creationId xmlns:p14="http://schemas.microsoft.com/office/powerpoint/2010/main" val="10906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937373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50</a:t>
            </a:fld>
            <a:endParaRPr lang="en-GB"/>
          </a:p>
        </p:txBody>
      </p:sp>
    </p:spTree>
    <p:extLst>
      <p:ext uri="{BB962C8B-B14F-4D97-AF65-F5344CB8AC3E}">
        <p14:creationId xmlns:p14="http://schemas.microsoft.com/office/powerpoint/2010/main" val="1043934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A7974C8A-6802-453B-8D4C-6E314A68E292}" type="slidenum">
              <a:rPr lang="en-GB" smtClean="0"/>
              <a:t>51</a:t>
            </a:fld>
            <a:endParaRPr lang="en-GB"/>
          </a:p>
        </p:txBody>
      </p:sp>
    </p:spTree>
    <p:extLst>
      <p:ext uri="{BB962C8B-B14F-4D97-AF65-F5344CB8AC3E}">
        <p14:creationId xmlns:p14="http://schemas.microsoft.com/office/powerpoint/2010/main" val="15174030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52</a:t>
            </a:fld>
            <a:endParaRPr lang="en-GB"/>
          </a:p>
        </p:txBody>
      </p:sp>
    </p:spTree>
    <p:extLst>
      <p:ext uri="{BB962C8B-B14F-4D97-AF65-F5344CB8AC3E}">
        <p14:creationId xmlns:p14="http://schemas.microsoft.com/office/powerpoint/2010/main" val="230683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00163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14259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72901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9D12A6D4-8752-443A-8D74-24820220950E}"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1302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a:xfrm>
            <a:off x="457200" y="6356350"/>
            <a:ext cx="658416" cy="365125"/>
          </a:xfrm>
        </p:spPr>
        <p:txBody>
          <a:bodyPr/>
          <a:lstStyle/>
          <a:p>
            <a:fld id="{8C4C01B6-8464-4C1D-8607-1287A575AD1C}" type="datetime1">
              <a:rPr lang="en-GB" smtClean="0"/>
              <a:t>08/05/2018</a:t>
            </a:fld>
            <a:endParaRPr lang="en-GB"/>
          </a:p>
        </p:txBody>
      </p:sp>
      <p:sp>
        <p:nvSpPr>
          <p:cNvPr id="5" name="Segnaposto piè di pagina 4"/>
          <p:cNvSpPr>
            <a:spLocks noGrp="1"/>
          </p:cNvSpPr>
          <p:nvPr>
            <p:ph type="ftr" sz="quarter" idx="11"/>
          </p:nvPr>
        </p:nvSpPr>
        <p:spPr>
          <a:xfrm>
            <a:off x="1187624" y="6356350"/>
            <a:ext cx="6408712" cy="365125"/>
          </a:xfrm>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a:xfrm>
            <a:off x="8100392" y="6356350"/>
            <a:ext cx="586408" cy="365125"/>
          </a:xfrm>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7360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3A8FA13E-9408-46B2-8086-815796CA6F10}" type="datetime1">
              <a:rPr lang="en-GB" smtClean="0"/>
              <a:t>08/05/2018</a:t>
            </a:fld>
            <a:endParaRPr lang="en-GB"/>
          </a:p>
        </p:txBody>
      </p:sp>
      <p:sp>
        <p:nvSpPr>
          <p:cNvPr id="5" name="Segnaposto piè di pagina 4"/>
          <p:cNvSpPr>
            <a:spLocks noGrp="1"/>
          </p:cNvSpPr>
          <p:nvPr>
            <p:ph type="ftr" sz="quarter" idx="11"/>
          </p:nvPr>
        </p:nvSpPr>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0591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668D40CD-C0B8-44F7-84A3-A5AF9280582C}" type="datetime1">
              <a:rPr lang="en-GB" smtClean="0"/>
              <a:t>08/05/2018</a:t>
            </a:fld>
            <a:endParaRPr lang="en-GB"/>
          </a:p>
        </p:txBody>
      </p:sp>
      <p:sp>
        <p:nvSpPr>
          <p:cNvPr id="5" name="Segnaposto piè di pagina 4"/>
          <p:cNvSpPr>
            <a:spLocks noGrp="1"/>
          </p:cNvSpPr>
          <p:nvPr>
            <p:ph type="ftr" sz="quarter" idx="11"/>
          </p:nvPr>
        </p:nvSpPr>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09733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Autofit/>
          </a:bodyPr>
          <a:lstStyle>
            <a:lvl1pPr>
              <a:defRPr sz="3600" b="1">
                <a:solidFill>
                  <a:srgbClr val="FFC000"/>
                </a:solidFill>
              </a:defRPr>
            </a:lvl1pPr>
          </a:lstStyle>
          <a:p>
            <a:r>
              <a:rPr lang="it-IT" dirty="0" smtClean="0"/>
              <a:t>Fare clic per modificare lo stile del titolo</a:t>
            </a:r>
            <a:endParaRPr lang="en-GB" dirty="0"/>
          </a:p>
        </p:txBody>
      </p:sp>
      <p:sp>
        <p:nvSpPr>
          <p:cNvPr id="3" name="Segnaposto contenuto 2"/>
          <p:cNvSpPr>
            <a:spLocks noGrp="1"/>
          </p:cNvSpPr>
          <p:nvPr>
            <p:ph idx="1"/>
          </p:nvPr>
        </p:nvSpPr>
        <p:spPr>
          <a:xfrm>
            <a:off x="457200" y="1412776"/>
            <a:ext cx="8291264" cy="4752528"/>
          </a:xfrm>
          <a:solidFill>
            <a:schemeClr val="accent1"/>
          </a:solidFill>
        </p:spPr>
        <p:txBody>
          <a:bodyPr/>
          <a:lstStyle>
            <a:lvl1pPr>
              <a:spcBef>
                <a:spcPts val="1200"/>
              </a:spcBef>
              <a:spcAft>
                <a:spcPts val="1200"/>
              </a:spcAft>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4" name="Segnaposto data 3"/>
          <p:cNvSpPr>
            <a:spLocks noGrp="1"/>
          </p:cNvSpPr>
          <p:nvPr>
            <p:ph type="dt" sz="half" idx="10"/>
          </p:nvPr>
        </p:nvSpPr>
        <p:spPr>
          <a:xfrm>
            <a:off x="457200" y="6356350"/>
            <a:ext cx="946448" cy="365125"/>
          </a:xfrm>
        </p:spPr>
        <p:txBody>
          <a:bodyPr/>
          <a:lstStyle/>
          <a:p>
            <a:fld id="{E7CFEDC5-E28A-418F-9458-98875D8AACF0}" type="datetime1">
              <a:rPr lang="en-GB" smtClean="0"/>
              <a:t>08/05/2018</a:t>
            </a:fld>
            <a:endParaRPr lang="en-GB" dirty="0"/>
          </a:p>
        </p:txBody>
      </p:sp>
      <p:sp>
        <p:nvSpPr>
          <p:cNvPr id="5" name="Segnaposto piè di pagina 4"/>
          <p:cNvSpPr>
            <a:spLocks noGrp="1"/>
          </p:cNvSpPr>
          <p:nvPr>
            <p:ph type="ftr" sz="quarter" idx="11"/>
          </p:nvPr>
        </p:nvSpPr>
        <p:spPr>
          <a:xfrm>
            <a:off x="1619672" y="6356350"/>
            <a:ext cx="6120680" cy="365125"/>
          </a:xfrm>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a:xfrm>
            <a:off x="7740352" y="6356350"/>
            <a:ext cx="946448" cy="365125"/>
          </a:xfrm>
        </p:spPr>
        <p:txBody>
          <a:bodyPr/>
          <a:lstStyle/>
          <a:p>
            <a:fld id="{BFB70C46-FDDA-420F-91A1-9A3A4415F343}" type="slidenum">
              <a:rPr lang="en-GB" smtClean="0"/>
              <a:pPr/>
              <a:t>‹N›</a:t>
            </a:fld>
            <a:r>
              <a:rPr lang="en-GB" dirty="0" smtClean="0"/>
              <a:t> / 52</a:t>
            </a:r>
            <a:endParaRPr lang="en-GB" dirty="0"/>
          </a:p>
        </p:txBody>
      </p:sp>
    </p:spTree>
    <p:extLst>
      <p:ext uri="{BB962C8B-B14F-4D97-AF65-F5344CB8AC3E}">
        <p14:creationId xmlns:p14="http://schemas.microsoft.com/office/powerpoint/2010/main" val="7575242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41C6F37-0EF8-4DEA-B91C-2BA9C2911354}" type="datetime1">
              <a:rPr lang="en-GB" smtClean="0"/>
              <a:t>08/05/2018</a:t>
            </a:fld>
            <a:endParaRPr lang="en-GB"/>
          </a:p>
        </p:txBody>
      </p:sp>
      <p:sp>
        <p:nvSpPr>
          <p:cNvPr id="5" name="Segnaposto piè di pagina 4"/>
          <p:cNvSpPr>
            <a:spLocks noGrp="1"/>
          </p:cNvSpPr>
          <p:nvPr>
            <p:ph type="ftr" sz="quarter" idx="11"/>
          </p:nvPr>
        </p:nvSpPr>
        <p:spPr/>
        <p:txBody>
          <a:bodyPr/>
          <a:lstStyle/>
          <a:p>
            <a:r>
              <a:rPr lang="it-IT" smtClean="0"/>
              <a:t>Storia globale 2016-2017 - 13. Visioni europee 1750-1850</a:t>
            </a:r>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05151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967CFBB2-1872-4E6F-84E9-8E9ECDC53F5F}" type="datetime1">
              <a:rPr lang="en-GB" smtClean="0"/>
              <a:t>08/05/2018</a:t>
            </a:fld>
            <a:endParaRPr lang="en-GB"/>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44974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3C784DD6-61AD-4A4F-84DB-ECB7E3B3FB20}" type="datetime1">
              <a:rPr lang="en-GB" smtClean="0"/>
              <a:t>08/05/2018</a:t>
            </a:fld>
            <a:endParaRPr lang="en-GB"/>
          </a:p>
        </p:txBody>
      </p:sp>
      <p:sp>
        <p:nvSpPr>
          <p:cNvPr id="8" name="Segnaposto piè di pagina 7"/>
          <p:cNvSpPr>
            <a:spLocks noGrp="1"/>
          </p:cNvSpPr>
          <p:nvPr>
            <p:ph type="ftr" sz="quarter" idx="11"/>
          </p:nvPr>
        </p:nvSpPr>
        <p:spPr/>
        <p:txBody>
          <a:bodyPr/>
          <a:lstStyle/>
          <a:p>
            <a:r>
              <a:rPr lang="it-IT" smtClean="0"/>
              <a:t>Storia globale 2016-2017 - 13. Visioni europee 1750-1850</a:t>
            </a:r>
            <a:endParaRPr lang="en-GB" dirty="0"/>
          </a:p>
        </p:txBody>
      </p:sp>
      <p:sp>
        <p:nvSpPr>
          <p:cNvPr id="9" name="Segnaposto numero diapositiva 8"/>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0377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6BCB996A-9507-41E6-9DBD-C0B026005F84}" type="datetime1">
              <a:rPr lang="en-GB" smtClean="0"/>
              <a:t>08/05/2018</a:t>
            </a:fld>
            <a:endParaRPr lang="en-GB"/>
          </a:p>
        </p:txBody>
      </p:sp>
      <p:sp>
        <p:nvSpPr>
          <p:cNvPr id="4" name="Segnaposto piè di pagina 3"/>
          <p:cNvSpPr>
            <a:spLocks noGrp="1"/>
          </p:cNvSpPr>
          <p:nvPr>
            <p:ph type="ftr" sz="quarter" idx="11"/>
          </p:nvPr>
        </p:nvSpPr>
        <p:spPr/>
        <p:txBody>
          <a:bodyPr/>
          <a:lstStyle/>
          <a:p>
            <a:r>
              <a:rPr lang="it-IT" smtClean="0"/>
              <a:t>Storia globale 2016-2017 - 13. Visioni europee 1750-1850</a:t>
            </a:r>
            <a:endParaRPr lang="en-GB" dirty="0"/>
          </a:p>
        </p:txBody>
      </p:sp>
      <p:sp>
        <p:nvSpPr>
          <p:cNvPr id="5" name="Segnaposto numero diapositiva 4"/>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84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0FC8265-98D0-4497-9770-360DCE0A9ABB}" type="datetime1">
              <a:rPr lang="en-GB" smtClean="0"/>
              <a:t>08/05/2018</a:t>
            </a:fld>
            <a:endParaRPr lang="en-GB"/>
          </a:p>
        </p:txBody>
      </p:sp>
      <p:sp>
        <p:nvSpPr>
          <p:cNvPr id="3" name="Segnaposto piè di pagina 2"/>
          <p:cNvSpPr>
            <a:spLocks noGrp="1"/>
          </p:cNvSpPr>
          <p:nvPr>
            <p:ph type="ftr" sz="quarter" idx="11"/>
          </p:nvPr>
        </p:nvSpPr>
        <p:spPr/>
        <p:txBody>
          <a:bodyPr/>
          <a:lstStyle/>
          <a:p>
            <a:r>
              <a:rPr lang="it-IT" smtClean="0"/>
              <a:t>Storia globale 2016-2017 - 13. Visioni europee 1750-1850</a:t>
            </a:r>
            <a:endParaRPr lang="en-GB" dirty="0"/>
          </a:p>
        </p:txBody>
      </p:sp>
      <p:sp>
        <p:nvSpPr>
          <p:cNvPr id="4" name="Segnaposto numero diapositiva 3"/>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61941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8E03CA7-708A-4533-AA8C-2601C7A93BCD}" type="datetime1">
              <a:rPr lang="en-GB" smtClean="0"/>
              <a:t>08/05/2018</a:t>
            </a:fld>
            <a:endParaRPr lang="en-GB"/>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1689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1C8046-0BD5-4857-86AD-A4BB1342F7E2}" type="datetime1">
              <a:rPr lang="en-GB" smtClean="0"/>
              <a:t>08/05/2018</a:t>
            </a:fld>
            <a:endParaRPr lang="en-GB"/>
          </a:p>
        </p:txBody>
      </p:sp>
      <p:sp>
        <p:nvSpPr>
          <p:cNvPr id="6" name="Segnaposto piè di pagina 5"/>
          <p:cNvSpPr>
            <a:spLocks noGrp="1"/>
          </p:cNvSpPr>
          <p:nvPr>
            <p:ph type="ftr" sz="quarter" idx="11"/>
          </p:nvPr>
        </p:nvSpPr>
        <p:spPr/>
        <p:txBody>
          <a:bodyPr/>
          <a:lstStyle/>
          <a:p>
            <a:r>
              <a:rPr lang="it-IT" smtClean="0"/>
              <a:t>Storia globale 2016-2017 - 13. Visioni europee 1750-1850</a:t>
            </a:r>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59265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251520" y="6356350"/>
            <a:ext cx="9361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B3D04-693A-4866-AC04-FE230A8F9755}" type="datetime1">
              <a:rPr lang="en-GB" smtClean="0"/>
              <a:t>08/05/2018</a:t>
            </a:fld>
            <a:endParaRPr lang="en-GB"/>
          </a:p>
        </p:txBody>
      </p:sp>
      <p:sp>
        <p:nvSpPr>
          <p:cNvPr id="5" name="Segnaposto piè di pagina 4"/>
          <p:cNvSpPr>
            <a:spLocks noGrp="1"/>
          </p:cNvSpPr>
          <p:nvPr>
            <p:ph type="ftr" sz="quarter" idx="3"/>
          </p:nvPr>
        </p:nvSpPr>
        <p:spPr>
          <a:xfrm>
            <a:off x="1331640" y="6356350"/>
            <a:ext cx="63367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Storia globale 2016-2017 - 13. Visioni europee 1750-1850</a:t>
            </a:r>
            <a:endParaRPr lang="en-GB" dirty="0"/>
          </a:p>
        </p:txBody>
      </p:sp>
      <p:sp>
        <p:nvSpPr>
          <p:cNvPr id="6" name="Segnaposto numero diapositiva 5"/>
          <p:cNvSpPr>
            <a:spLocks noGrp="1"/>
          </p:cNvSpPr>
          <p:nvPr>
            <p:ph type="sldNum" sz="quarter" idx="4"/>
          </p:nvPr>
        </p:nvSpPr>
        <p:spPr>
          <a:xfrm>
            <a:off x="7884368" y="6356350"/>
            <a:ext cx="8024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70C46-FDDA-420F-91A1-9A3A4415F343}" type="slidenum">
              <a:rPr lang="en-GB" smtClean="0"/>
              <a:t>‹N›</a:t>
            </a:fld>
            <a:endParaRPr lang="en-GB"/>
          </a:p>
        </p:txBody>
      </p:sp>
    </p:spTree>
    <p:extLst>
      <p:ext uri="{BB962C8B-B14F-4D97-AF65-F5344CB8AC3E}">
        <p14:creationId xmlns:p14="http://schemas.microsoft.com/office/powerpoint/2010/main" val="32993090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units.it/moodle/course/category.php?id=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11560" y="1340768"/>
            <a:ext cx="7772400" cy="1470025"/>
          </a:xfrm>
        </p:spPr>
        <p:txBody>
          <a:bodyPr/>
          <a:lstStyle/>
          <a:p>
            <a:r>
              <a:rPr lang="en-GB" b="1" dirty="0" smtClean="0">
                <a:solidFill>
                  <a:srgbClr val="002060"/>
                </a:solidFill>
              </a:rPr>
              <a:t>STORIA GLOBALE</a:t>
            </a:r>
            <a:endParaRPr lang="en-GB" b="1" dirty="0">
              <a:solidFill>
                <a:srgbClr val="002060"/>
              </a:solidFill>
            </a:endParaRPr>
          </a:p>
        </p:txBody>
      </p:sp>
      <p:sp>
        <p:nvSpPr>
          <p:cNvPr id="7" name="Sottotitolo 6"/>
          <p:cNvSpPr>
            <a:spLocks noGrp="1"/>
          </p:cNvSpPr>
          <p:nvPr>
            <p:ph type="subTitle" idx="1"/>
          </p:nvPr>
        </p:nvSpPr>
        <p:spPr>
          <a:xfrm>
            <a:off x="1371600" y="3429000"/>
            <a:ext cx="6400800" cy="2880320"/>
          </a:xfrm>
        </p:spPr>
        <p:txBody>
          <a:bodyPr>
            <a:normAutofit/>
          </a:bodyPr>
          <a:lstStyle/>
          <a:p>
            <a:r>
              <a:rPr lang="en-GB" dirty="0" smtClean="0"/>
              <a:t>Guido Abbattista</a:t>
            </a:r>
          </a:p>
          <a:p>
            <a:endParaRPr lang="en-GB" sz="1400" dirty="0" smtClean="0"/>
          </a:p>
          <a:p>
            <a:r>
              <a:rPr lang="en-GB" sz="1400" dirty="0" err="1" smtClean="0"/>
              <a:t>Laurea</a:t>
            </a:r>
            <a:r>
              <a:rPr lang="en-GB" sz="1400" dirty="0" smtClean="0"/>
              <a:t> </a:t>
            </a:r>
            <a:r>
              <a:rPr lang="en-GB" sz="1400" dirty="0" err="1" smtClean="0"/>
              <a:t>Magistrale</a:t>
            </a:r>
            <a:r>
              <a:rPr lang="en-GB" sz="1400" dirty="0" smtClean="0"/>
              <a:t> </a:t>
            </a:r>
            <a:r>
              <a:rPr lang="en-GB" sz="1400" dirty="0" err="1" smtClean="0"/>
              <a:t>Interateneo</a:t>
            </a:r>
            <a:r>
              <a:rPr lang="en-GB" sz="1400" dirty="0" smtClean="0"/>
              <a:t> in </a:t>
            </a:r>
            <a:r>
              <a:rPr lang="en-GB" sz="1400" dirty="0" err="1" smtClean="0"/>
              <a:t>Studi</a:t>
            </a:r>
            <a:r>
              <a:rPr lang="en-GB" sz="1400" dirty="0" smtClean="0"/>
              <a:t> </a:t>
            </a:r>
            <a:r>
              <a:rPr lang="en-GB" sz="1400" dirty="0" err="1" smtClean="0"/>
              <a:t>Storici</a:t>
            </a:r>
            <a:r>
              <a:rPr lang="en-GB" sz="1400" dirty="0" smtClean="0"/>
              <a:t> dal </a:t>
            </a:r>
            <a:r>
              <a:rPr lang="en-GB" sz="1400" dirty="0" err="1" smtClean="0"/>
              <a:t>Medioevo</a:t>
            </a:r>
            <a:r>
              <a:rPr lang="en-GB" sz="1400" dirty="0" smtClean="0"/>
              <a:t> </a:t>
            </a:r>
            <a:r>
              <a:rPr lang="en-GB" sz="1400" dirty="0" err="1" smtClean="0"/>
              <a:t>all’età</a:t>
            </a:r>
            <a:r>
              <a:rPr lang="en-GB" sz="1400" dirty="0" smtClean="0"/>
              <a:t> </a:t>
            </a:r>
            <a:r>
              <a:rPr lang="en-GB" sz="1400" dirty="0" err="1" smtClean="0"/>
              <a:t>contemporanea</a:t>
            </a:r>
            <a:endParaRPr lang="en-GB" sz="1400" dirty="0" smtClean="0"/>
          </a:p>
          <a:p>
            <a:endParaRPr lang="en-GB" sz="2400" b="1" dirty="0" smtClean="0">
              <a:hlinkClick r:id="rId3"/>
            </a:endParaRPr>
          </a:p>
          <a:p>
            <a:r>
              <a:rPr lang="en-GB" sz="2400" b="1" dirty="0" smtClean="0">
                <a:hlinkClick r:id="rId3"/>
              </a:rPr>
              <a:t>Moodle</a:t>
            </a:r>
            <a:r>
              <a:rPr lang="en-GB" sz="2400" dirty="0" smtClean="0">
                <a:hlinkClick r:id="rId3"/>
              </a:rPr>
              <a:t> </a:t>
            </a:r>
            <a:r>
              <a:rPr lang="en-GB" sz="2400" dirty="0" smtClean="0"/>
              <a:t>enrolment key: </a:t>
            </a:r>
            <a:r>
              <a:rPr lang="en-GB" sz="2400" b="1" dirty="0" smtClean="0">
                <a:solidFill>
                  <a:srgbClr val="FFFF00"/>
                </a:solidFill>
              </a:rPr>
              <a:t>GLOBHIST</a:t>
            </a:r>
            <a:endParaRPr lang="en-GB" sz="2400" b="1" dirty="0">
              <a:solidFill>
                <a:srgbClr val="FFFF00"/>
              </a:solidFill>
            </a:endParaRPr>
          </a:p>
        </p:txBody>
      </p:sp>
    </p:spTree>
    <p:extLst>
      <p:ext uri="{BB962C8B-B14F-4D97-AF65-F5344CB8AC3E}">
        <p14:creationId xmlns:p14="http://schemas.microsoft.com/office/powerpoint/2010/main" val="3676103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56" y="857250"/>
            <a:ext cx="7651644" cy="538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08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La </a:t>
            </a:r>
            <a:r>
              <a:rPr lang="en-GB" dirty="0" err="1" smtClean="0"/>
              <a:t>Cina</a:t>
            </a:r>
            <a:r>
              <a:rPr lang="en-GB" dirty="0" smtClean="0"/>
              <a:t> e </a:t>
            </a:r>
            <a:r>
              <a:rPr lang="en-GB" dirty="0" err="1" smtClean="0"/>
              <a:t>l’illuminismo</a:t>
            </a:r>
            <a:endParaRPr lang="en-GB" dirty="0"/>
          </a:p>
        </p:txBody>
      </p:sp>
      <p:sp>
        <p:nvSpPr>
          <p:cNvPr id="3" name="Segnaposto contenuto 2"/>
          <p:cNvSpPr>
            <a:spLocks noGrp="1"/>
          </p:cNvSpPr>
          <p:nvPr>
            <p:ph idx="1"/>
          </p:nvPr>
        </p:nvSpPr>
        <p:spPr>
          <a:xfrm>
            <a:off x="467544" y="1196752"/>
            <a:ext cx="8280920" cy="4968552"/>
          </a:xfrm>
        </p:spPr>
        <p:txBody>
          <a:bodyPr>
            <a:normAutofit fontScale="62500" lnSpcReduction="20000"/>
          </a:bodyPr>
          <a:lstStyle/>
          <a:p>
            <a:r>
              <a:rPr lang="en-GB" dirty="0" smtClean="0"/>
              <a:t>Influenza </a:t>
            </a:r>
            <a:r>
              <a:rPr lang="en-GB" dirty="0" err="1" smtClean="0"/>
              <a:t>sul</a:t>
            </a:r>
            <a:r>
              <a:rPr lang="en-GB" dirty="0" smtClean="0"/>
              <a:t> gusto, la </a:t>
            </a:r>
            <a:r>
              <a:rPr lang="en-GB" dirty="0" err="1" smtClean="0"/>
              <a:t>letteratura</a:t>
            </a:r>
            <a:r>
              <a:rPr lang="en-GB" dirty="0" smtClean="0"/>
              <a:t>, la </a:t>
            </a:r>
            <a:r>
              <a:rPr lang="en-GB" dirty="0" err="1" smtClean="0"/>
              <a:t>filosofia</a:t>
            </a:r>
            <a:r>
              <a:rPr lang="en-GB" dirty="0" smtClean="0"/>
              <a:t>, la </a:t>
            </a:r>
            <a:r>
              <a:rPr lang="en-GB" dirty="0" err="1" smtClean="0"/>
              <a:t>politica</a:t>
            </a:r>
            <a:r>
              <a:rPr lang="en-GB" dirty="0" smtClean="0"/>
              <a:t>, </a:t>
            </a:r>
            <a:r>
              <a:rPr lang="en-GB" dirty="0" err="1" smtClean="0"/>
              <a:t>l’economia</a:t>
            </a:r>
            <a:endParaRPr lang="en-GB" dirty="0" smtClean="0"/>
          </a:p>
          <a:p>
            <a:r>
              <a:rPr lang="en-GB" dirty="0" smtClean="0"/>
              <a:t>Voltaire, </a:t>
            </a:r>
            <a:r>
              <a:rPr lang="en-GB" i="1" dirty="0" err="1" smtClean="0"/>
              <a:t>Orphelin</a:t>
            </a:r>
            <a:r>
              <a:rPr lang="en-GB" i="1" dirty="0" smtClean="0"/>
              <a:t> de la Chine</a:t>
            </a:r>
            <a:r>
              <a:rPr lang="en-GB" dirty="0" smtClean="0"/>
              <a:t>, 1755: </a:t>
            </a:r>
            <a:r>
              <a:rPr lang="en-GB" dirty="0" err="1" smtClean="0"/>
              <a:t>tragedia</a:t>
            </a:r>
            <a:r>
              <a:rPr lang="en-GB" dirty="0" smtClean="0"/>
              <a:t> </a:t>
            </a:r>
            <a:r>
              <a:rPr lang="en-GB" dirty="0" err="1" smtClean="0"/>
              <a:t>ispirata</a:t>
            </a:r>
            <a:r>
              <a:rPr lang="en-GB" dirty="0" smtClean="0"/>
              <a:t> </a:t>
            </a:r>
            <a:r>
              <a:rPr lang="en-GB" dirty="0" err="1" smtClean="0"/>
              <a:t>alla</a:t>
            </a:r>
            <a:r>
              <a:rPr lang="en-GB" dirty="0" smtClean="0"/>
              <a:t> </a:t>
            </a:r>
            <a:r>
              <a:rPr lang="en-GB" dirty="0" err="1" smtClean="0"/>
              <a:t>traduzione</a:t>
            </a:r>
            <a:r>
              <a:rPr lang="en-GB" dirty="0" smtClean="0"/>
              <a:t> </a:t>
            </a:r>
            <a:r>
              <a:rPr lang="en-GB" dirty="0" err="1" smtClean="0"/>
              <a:t>francese</a:t>
            </a:r>
            <a:r>
              <a:rPr lang="en-GB" dirty="0" smtClean="0"/>
              <a:t> </a:t>
            </a:r>
            <a:r>
              <a:rPr lang="en-GB" dirty="0" err="1"/>
              <a:t>effettuata</a:t>
            </a:r>
            <a:r>
              <a:rPr lang="en-GB" dirty="0"/>
              <a:t> da </a:t>
            </a:r>
            <a:r>
              <a:rPr lang="en-GB" dirty="0" err="1"/>
              <a:t>Premare</a:t>
            </a:r>
            <a:r>
              <a:rPr lang="en-GB" dirty="0"/>
              <a:t> in Du </a:t>
            </a:r>
            <a:r>
              <a:rPr lang="en-GB" dirty="0" err="1"/>
              <a:t>Halde</a:t>
            </a:r>
            <a:r>
              <a:rPr lang="en-GB" dirty="0"/>
              <a:t>, </a:t>
            </a:r>
            <a:r>
              <a:rPr lang="en-GB" dirty="0" smtClean="0"/>
              <a:t>1735 </a:t>
            </a:r>
            <a:r>
              <a:rPr lang="en-GB" dirty="0" err="1" smtClean="0"/>
              <a:t>dell’</a:t>
            </a:r>
            <a:r>
              <a:rPr lang="en-GB" i="1" dirty="0" err="1" smtClean="0"/>
              <a:t>Orfano</a:t>
            </a:r>
            <a:r>
              <a:rPr lang="en-GB" i="1" dirty="0" smtClean="0"/>
              <a:t> di Zhao</a:t>
            </a:r>
            <a:r>
              <a:rPr lang="en-GB" dirty="0" smtClean="0"/>
              <a:t>, </a:t>
            </a:r>
            <a:r>
              <a:rPr lang="en-GB" dirty="0" err="1" smtClean="0"/>
              <a:t>una</a:t>
            </a:r>
            <a:r>
              <a:rPr lang="en-GB" dirty="0" smtClean="0"/>
              <a:t> </a:t>
            </a:r>
            <a:r>
              <a:rPr lang="en-GB" dirty="0" err="1" smtClean="0"/>
              <a:t>storia</a:t>
            </a:r>
            <a:r>
              <a:rPr lang="en-GB" i="1" dirty="0" smtClean="0"/>
              <a:t> </a:t>
            </a:r>
            <a:r>
              <a:rPr lang="en-GB" dirty="0" smtClean="0"/>
              <a:t>o </a:t>
            </a:r>
            <a:r>
              <a:rPr lang="en-GB" dirty="0" err="1" smtClean="0"/>
              <a:t>leggenda</a:t>
            </a:r>
            <a:r>
              <a:rPr lang="en-GB" dirty="0" smtClean="0"/>
              <a:t> </a:t>
            </a:r>
            <a:r>
              <a:rPr lang="en-GB" dirty="0" err="1" smtClean="0"/>
              <a:t>tramandata</a:t>
            </a:r>
            <a:r>
              <a:rPr lang="en-GB" dirty="0" smtClean="0"/>
              <a:t> da </a:t>
            </a:r>
            <a:r>
              <a:rPr lang="it-IT" dirty="0"/>
              <a:t>Sima </a:t>
            </a:r>
            <a:r>
              <a:rPr lang="it-IT" dirty="0" err="1" smtClean="0"/>
              <a:t>Qian</a:t>
            </a:r>
            <a:r>
              <a:rPr lang="it-IT" dirty="0" smtClean="0"/>
              <a:t>  o </a:t>
            </a:r>
            <a:r>
              <a:rPr lang="it-IT" dirty="0" err="1"/>
              <a:t>Ssu</a:t>
            </a:r>
            <a:r>
              <a:rPr lang="it-IT" dirty="0"/>
              <a:t>-ma </a:t>
            </a:r>
            <a:r>
              <a:rPr lang="it-IT" dirty="0" err="1"/>
              <a:t>Chien</a:t>
            </a:r>
            <a:r>
              <a:rPr lang="it-IT" dirty="0"/>
              <a:t> </a:t>
            </a:r>
            <a:r>
              <a:rPr lang="it-IT" dirty="0" smtClean="0"/>
              <a:t>(145-68 a. C., epoca Han) </a:t>
            </a:r>
            <a:r>
              <a:rPr lang="it-IT" dirty="0"/>
              <a:t>e rielaborata da </a:t>
            </a:r>
            <a:r>
              <a:rPr lang="it-IT" dirty="0" err="1"/>
              <a:t>Ji</a:t>
            </a:r>
            <a:r>
              <a:rPr lang="it-IT" dirty="0"/>
              <a:t> </a:t>
            </a:r>
            <a:r>
              <a:rPr lang="it-IT" dirty="0" err="1"/>
              <a:t>Junxiang</a:t>
            </a:r>
            <a:r>
              <a:rPr lang="it-IT" dirty="0"/>
              <a:t> </a:t>
            </a:r>
            <a:r>
              <a:rPr lang="it-IT" dirty="0" smtClean="0"/>
              <a:t>(epoca Yuan): storia dell’orfano della famiglia Zhao, perseguitato dal malvagio ministro che ne ha sterminato la famiglia per odio del padre e che poi lo adotta senza conoscerne l’identità; quando l’orfano, divenuto adulto, scopre chi è il padre adottivo si vendica e recupera proprietà e onore di famiglia</a:t>
            </a:r>
          </a:p>
          <a:p>
            <a:r>
              <a:rPr lang="it-IT" dirty="0" smtClean="0"/>
              <a:t>Esaltazione dell’etica di clan feudale, della vendetta, della legge del taglione</a:t>
            </a:r>
          </a:p>
          <a:p>
            <a:r>
              <a:rPr lang="it-IT" dirty="0" smtClean="0"/>
              <a:t>L’ammirazione di </a:t>
            </a:r>
            <a:r>
              <a:rPr lang="it-IT" dirty="0"/>
              <a:t>V</a:t>
            </a:r>
            <a:r>
              <a:rPr lang="it-IT" dirty="0" smtClean="0"/>
              <a:t>oltaire è segno di una “estrema infatuazione per la Cina“ (</a:t>
            </a:r>
            <a:r>
              <a:rPr lang="it-IT" dirty="0" err="1" smtClean="0"/>
              <a:t>Etiemble</a:t>
            </a:r>
            <a:r>
              <a:rPr lang="it-IT" dirty="0" smtClean="0"/>
              <a:t>)</a:t>
            </a:r>
          </a:p>
          <a:p>
            <a:r>
              <a:rPr lang="it-IT" dirty="0" smtClean="0"/>
              <a:t>Voltaire vuole esaltare l’etica confuciana e la virtù dei Cinesi</a:t>
            </a:r>
            <a:endParaRPr lang="en-GB" dirty="0"/>
          </a:p>
        </p:txBody>
      </p:sp>
    </p:spTree>
    <p:extLst>
      <p:ext uri="{BB962C8B-B14F-4D97-AF65-F5344CB8AC3E}">
        <p14:creationId xmlns:p14="http://schemas.microsoft.com/office/powerpoint/2010/main" val="3085100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Leibniz, </a:t>
            </a:r>
            <a:r>
              <a:rPr lang="en-GB" i="1" dirty="0" err="1" smtClean="0"/>
              <a:t>Novissima</a:t>
            </a:r>
            <a:r>
              <a:rPr lang="en-GB" i="1" dirty="0" smtClean="0"/>
              <a:t> </a:t>
            </a:r>
            <a:r>
              <a:rPr lang="en-GB" i="1" dirty="0" err="1" smtClean="0"/>
              <a:t>Sinica</a:t>
            </a:r>
            <a:r>
              <a:rPr lang="en-GB" dirty="0" smtClean="0"/>
              <a:t> (1697, 1699)</a:t>
            </a:r>
            <a:endParaRPr lang="en-GB" dirty="0"/>
          </a:p>
        </p:txBody>
      </p:sp>
      <p:sp>
        <p:nvSpPr>
          <p:cNvPr id="3" name="Segnaposto contenuto 2"/>
          <p:cNvSpPr>
            <a:spLocks noGrp="1"/>
          </p:cNvSpPr>
          <p:nvPr>
            <p:ph idx="1"/>
          </p:nvPr>
        </p:nvSpPr>
        <p:spPr/>
        <p:txBody>
          <a:bodyPr>
            <a:normAutofit lnSpcReduction="10000"/>
          </a:bodyPr>
          <a:lstStyle/>
          <a:p>
            <a:r>
              <a:rPr lang="en-GB" dirty="0" smtClean="0"/>
              <a:t>“</a:t>
            </a:r>
            <a:r>
              <a:rPr lang="fr-FR" dirty="0"/>
              <a:t> Et donc si nous sommes leurs égaux dans l’art industriel et en avance sur eux dans les sciences contemplatives, ils nous surpassent certainement (bien qu’on ait presque honte de le confesser) en philosophie pratique, c’est-à-dire dans les préceptes éthiques et politiques adaptés à la vie présente et à l’usage de la </a:t>
            </a:r>
            <a:r>
              <a:rPr lang="fr-FR" dirty="0" smtClean="0"/>
              <a:t>morale »</a:t>
            </a:r>
          </a:p>
          <a:p>
            <a:r>
              <a:rPr lang="fr-FR" dirty="0" err="1" smtClean="0"/>
              <a:t>Tolleranza</a:t>
            </a:r>
            <a:r>
              <a:rPr lang="fr-FR" dirty="0" smtClean="0"/>
              <a:t>, </a:t>
            </a:r>
            <a:r>
              <a:rPr lang="fr-FR" dirty="0" err="1" smtClean="0"/>
              <a:t>ateismo</a:t>
            </a:r>
            <a:r>
              <a:rPr lang="fr-FR" dirty="0" smtClean="0"/>
              <a:t>, </a:t>
            </a:r>
            <a:r>
              <a:rPr lang="fr-FR" dirty="0" err="1" smtClean="0"/>
              <a:t>filosofia</a:t>
            </a:r>
            <a:r>
              <a:rPr lang="fr-FR" dirty="0" smtClean="0"/>
              <a:t> morale</a:t>
            </a:r>
            <a:endParaRPr lang="en-GB" dirty="0"/>
          </a:p>
        </p:txBody>
      </p:sp>
    </p:spTree>
    <p:extLst>
      <p:ext uri="{BB962C8B-B14F-4D97-AF65-F5344CB8AC3E}">
        <p14:creationId xmlns:p14="http://schemas.microsoft.com/office/powerpoint/2010/main" val="1095505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634082"/>
          </a:xfrm>
        </p:spPr>
        <p:txBody>
          <a:bodyPr/>
          <a:lstStyle/>
          <a:p>
            <a:r>
              <a:rPr lang="en-GB" dirty="0" smtClean="0"/>
              <a:t>Voltaire </a:t>
            </a:r>
            <a:r>
              <a:rPr lang="en-GB" dirty="0" err="1" smtClean="0"/>
              <a:t>sinofilo</a:t>
            </a:r>
            <a:endParaRPr lang="en-GB" dirty="0"/>
          </a:p>
        </p:txBody>
      </p:sp>
      <p:sp>
        <p:nvSpPr>
          <p:cNvPr id="3" name="Segnaposto contenuto 2"/>
          <p:cNvSpPr>
            <a:spLocks noGrp="1"/>
          </p:cNvSpPr>
          <p:nvPr>
            <p:ph idx="1"/>
          </p:nvPr>
        </p:nvSpPr>
        <p:spPr>
          <a:xfrm>
            <a:off x="395536" y="908720"/>
            <a:ext cx="8352928" cy="5256584"/>
          </a:xfrm>
        </p:spPr>
        <p:txBody>
          <a:bodyPr>
            <a:normAutofit fontScale="70000" lnSpcReduction="20000"/>
          </a:bodyPr>
          <a:lstStyle/>
          <a:p>
            <a:r>
              <a:rPr lang="en-GB" i="1" dirty="0" err="1" smtClean="0"/>
              <a:t>Essai</a:t>
            </a:r>
            <a:r>
              <a:rPr lang="en-GB" i="1" dirty="0" smtClean="0"/>
              <a:t> </a:t>
            </a:r>
            <a:r>
              <a:rPr lang="en-GB" i="1" dirty="0" err="1" smtClean="0"/>
              <a:t>sur</a:t>
            </a:r>
            <a:r>
              <a:rPr lang="en-GB" i="1" dirty="0" smtClean="0"/>
              <a:t> les </a:t>
            </a:r>
            <a:r>
              <a:rPr lang="en-GB" i="1" dirty="0" err="1" smtClean="0"/>
              <a:t>moeurs</a:t>
            </a:r>
            <a:r>
              <a:rPr lang="en-GB" dirty="0" smtClean="0"/>
              <a:t> (1756-1760)</a:t>
            </a:r>
            <a:r>
              <a:rPr lang="en-GB" i="1" dirty="0" smtClean="0"/>
              <a:t>, </a:t>
            </a:r>
            <a:r>
              <a:rPr lang="en-GB" dirty="0" smtClean="0"/>
              <a:t>“Chine” in </a:t>
            </a:r>
            <a:r>
              <a:rPr lang="en-GB" i="1" dirty="0" err="1" smtClean="0"/>
              <a:t>Dictionnaire</a:t>
            </a:r>
            <a:r>
              <a:rPr lang="en-GB" i="1" dirty="0" smtClean="0"/>
              <a:t> </a:t>
            </a:r>
            <a:r>
              <a:rPr lang="en-GB" i="1" dirty="0" err="1" smtClean="0"/>
              <a:t>philosophique</a:t>
            </a:r>
            <a:r>
              <a:rPr lang="en-GB" i="1" dirty="0" smtClean="0"/>
              <a:t> </a:t>
            </a:r>
            <a:r>
              <a:rPr lang="en-GB" dirty="0" smtClean="0"/>
              <a:t>(1764), </a:t>
            </a:r>
            <a:r>
              <a:rPr lang="en-GB" i="1" dirty="0" err="1" smtClean="0"/>
              <a:t>Catéchisme</a:t>
            </a:r>
            <a:r>
              <a:rPr lang="en-GB" i="1" dirty="0" smtClean="0"/>
              <a:t> chinois</a:t>
            </a:r>
            <a:r>
              <a:rPr lang="en-GB" dirty="0" smtClean="0"/>
              <a:t> (1762),</a:t>
            </a:r>
            <a:r>
              <a:rPr lang="fr-FR" dirty="0" smtClean="0"/>
              <a:t>  </a:t>
            </a:r>
            <a:r>
              <a:rPr lang="fr-FR" dirty="0"/>
              <a:t>“Chine” </a:t>
            </a:r>
            <a:r>
              <a:rPr lang="fr-FR" dirty="0" smtClean="0"/>
              <a:t> in </a:t>
            </a:r>
            <a:r>
              <a:rPr lang="fr-FR" i="1" dirty="0" smtClean="0"/>
              <a:t>Questions </a:t>
            </a:r>
            <a:r>
              <a:rPr lang="fr-FR" i="1" dirty="0"/>
              <a:t>sur </a:t>
            </a:r>
            <a:r>
              <a:rPr lang="fr-FR" i="1" dirty="0" smtClean="0"/>
              <a:t>l’encyclopédie </a:t>
            </a:r>
            <a:r>
              <a:rPr lang="fr-FR" dirty="0" smtClean="0"/>
              <a:t>(1770) </a:t>
            </a:r>
          </a:p>
          <a:p>
            <a:r>
              <a:rPr lang="en-GB" dirty="0" err="1" smtClean="0"/>
              <a:t>L’antichità</a:t>
            </a:r>
            <a:r>
              <a:rPr lang="en-GB" dirty="0" smtClean="0"/>
              <a:t> </a:t>
            </a:r>
            <a:r>
              <a:rPr lang="en-GB" dirty="0" err="1" smtClean="0"/>
              <a:t>dell’incivilimento</a:t>
            </a:r>
            <a:r>
              <a:rPr lang="en-GB" dirty="0" smtClean="0"/>
              <a:t> e </a:t>
            </a:r>
            <a:r>
              <a:rPr lang="en-GB" dirty="0" err="1" smtClean="0"/>
              <a:t>della</a:t>
            </a:r>
            <a:r>
              <a:rPr lang="en-GB" dirty="0" smtClean="0"/>
              <a:t> </a:t>
            </a:r>
            <a:r>
              <a:rPr lang="en-GB" dirty="0" err="1" smtClean="0"/>
              <a:t>storia</a:t>
            </a:r>
            <a:endParaRPr lang="en-GB" dirty="0" smtClean="0"/>
          </a:p>
          <a:p>
            <a:r>
              <a:rPr lang="en-GB" dirty="0" smtClean="0"/>
              <a:t>La morale </a:t>
            </a:r>
            <a:r>
              <a:rPr lang="en-GB" dirty="0" err="1" smtClean="0"/>
              <a:t>confuciana</a:t>
            </a:r>
            <a:endParaRPr lang="en-GB" dirty="0" smtClean="0"/>
          </a:p>
          <a:p>
            <a:r>
              <a:rPr lang="en-GB" dirty="0" smtClean="0"/>
              <a:t>Il </a:t>
            </a:r>
            <a:r>
              <a:rPr lang="en-GB" dirty="0" err="1" smtClean="0"/>
              <a:t>sistema</a:t>
            </a:r>
            <a:r>
              <a:rPr lang="en-GB" dirty="0" smtClean="0"/>
              <a:t> </a:t>
            </a:r>
            <a:r>
              <a:rPr lang="en-GB" dirty="0" err="1" smtClean="0"/>
              <a:t>mandarinale</a:t>
            </a:r>
            <a:endParaRPr lang="en-GB" dirty="0" smtClean="0"/>
          </a:p>
          <a:p>
            <a:r>
              <a:rPr lang="en-GB" dirty="0" err="1" smtClean="0"/>
              <a:t>L’assenza</a:t>
            </a:r>
            <a:r>
              <a:rPr lang="en-GB" dirty="0" smtClean="0"/>
              <a:t> di </a:t>
            </a:r>
            <a:r>
              <a:rPr lang="en-GB" dirty="0" err="1" smtClean="0"/>
              <a:t>privilegi</a:t>
            </a:r>
            <a:r>
              <a:rPr lang="en-GB" dirty="0" smtClean="0"/>
              <a:t> </a:t>
            </a:r>
            <a:r>
              <a:rPr lang="en-GB" dirty="0" err="1" smtClean="0"/>
              <a:t>nobiliari</a:t>
            </a:r>
            <a:endParaRPr lang="en-GB" dirty="0" smtClean="0"/>
          </a:p>
          <a:p>
            <a:r>
              <a:rPr lang="en-GB" dirty="0" smtClean="0"/>
              <a:t>Il </a:t>
            </a:r>
            <a:r>
              <a:rPr lang="en-GB" dirty="0" err="1" smtClean="0"/>
              <a:t>sovrano</a:t>
            </a:r>
            <a:r>
              <a:rPr lang="en-GB" dirty="0" smtClean="0"/>
              <a:t> </a:t>
            </a:r>
            <a:r>
              <a:rPr lang="en-GB" dirty="0" err="1" smtClean="0"/>
              <a:t>assoluto</a:t>
            </a:r>
            <a:r>
              <a:rPr lang="en-GB" dirty="0" smtClean="0"/>
              <a:t> ma </a:t>
            </a:r>
            <a:r>
              <a:rPr lang="en-GB" dirty="0" err="1"/>
              <a:t>illuminato</a:t>
            </a:r>
            <a:endParaRPr lang="en-GB" dirty="0"/>
          </a:p>
          <a:p>
            <a:r>
              <a:rPr lang="en-GB" dirty="0" smtClean="0"/>
              <a:t>La </a:t>
            </a:r>
            <a:r>
              <a:rPr lang="en-GB" dirty="0" err="1" smtClean="0"/>
              <a:t>giustizia</a:t>
            </a:r>
            <a:r>
              <a:rPr lang="en-GB" dirty="0" smtClean="0"/>
              <a:t> </a:t>
            </a:r>
            <a:r>
              <a:rPr lang="en-GB" dirty="0" err="1" smtClean="0"/>
              <a:t>efficace</a:t>
            </a:r>
            <a:endParaRPr lang="en-GB" dirty="0" smtClean="0"/>
          </a:p>
          <a:p>
            <a:r>
              <a:rPr lang="en-GB" dirty="0" err="1" smtClean="0"/>
              <a:t>Religione</a:t>
            </a:r>
            <a:r>
              <a:rPr lang="en-GB" dirty="0" smtClean="0"/>
              <a:t> </a:t>
            </a:r>
            <a:r>
              <a:rPr lang="en-GB" dirty="0" err="1" smtClean="0"/>
              <a:t>razionale</a:t>
            </a:r>
            <a:r>
              <a:rPr lang="en-GB" dirty="0" smtClean="0"/>
              <a:t>, </a:t>
            </a:r>
            <a:r>
              <a:rPr lang="en-GB" dirty="0" err="1" smtClean="0"/>
              <a:t>mancanza</a:t>
            </a:r>
            <a:r>
              <a:rPr lang="en-GB" dirty="0" smtClean="0"/>
              <a:t> di </a:t>
            </a:r>
            <a:r>
              <a:rPr lang="en-GB" dirty="0" err="1" smtClean="0"/>
              <a:t>fanatismo</a:t>
            </a:r>
            <a:r>
              <a:rPr lang="en-GB" dirty="0" smtClean="0"/>
              <a:t>, di </a:t>
            </a:r>
            <a:r>
              <a:rPr lang="en-GB" dirty="0" err="1" smtClean="0"/>
              <a:t>sette</a:t>
            </a:r>
            <a:r>
              <a:rPr lang="en-GB" dirty="0" smtClean="0"/>
              <a:t>, di </a:t>
            </a:r>
            <a:r>
              <a:rPr lang="en-GB" dirty="0" err="1" smtClean="0"/>
              <a:t>conflitti</a:t>
            </a:r>
            <a:r>
              <a:rPr lang="en-GB" dirty="0" smtClean="0"/>
              <a:t> </a:t>
            </a:r>
            <a:r>
              <a:rPr lang="en-GB" dirty="0" err="1" smtClean="0"/>
              <a:t>tra</a:t>
            </a:r>
            <a:r>
              <a:rPr lang="en-GB" dirty="0" smtClean="0"/>
              <a:t> </a:t>
            </a:r>
            <a:r>
              <a:rPr lang="en-GB" dirty="0" err="1" smtClean="0"/>
              <a:t>chiesa</a:t>
            </a:r>
            <a:r>
              <a:rPr lang="en-GB" dirty="0" smtClean="0"/>
              <a:t> e </a:t>
            </a:r>
            <a:r>
              <a:rPr lang="en-GB" dirty="0" err="1" smtClean="0"/>
              <a:t>Stato</a:t>
            </a:r>
            <a:endParaRPr lang="en-GB" dirty="0"/>
          </a:p>
        </p:txBody>
      </p:sp>
    </p:spTree>
    <p:extLst>
      <p:ext uri="{BB962C8B-B14F-4D97-AF65-F5344CB8AC3E}">
        <p14:creationId xmlns:p14="http://schemas.microsoft.com/office/powerpoint/2010/main" val="47443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8229600" cy="850106"/>
          </a:xfrm>
        </p:spPr>
        <p:txBody>
          <a:bodyPr/>
          <a:lstStyle/>
          <a:p>
            <a:r>
              <a:rPr lang="en-GB" sz="3200" dirty="0" smtClean="0"/>
              <a:t>Voltaire </a:t>
            </a:r>
            <a:r>
              <a:rPr lang="en-GB" sz="3200" dirty="0" err="1" smtClean="0"/>
              <a:t>sinofilo</a:t>
            </a:r>
            <a:r>
              <a:rPr lang="en-GB" sz="3200" dirty="0" smtClean="0"/>
              <a:t> (</a:t>
            </a:r>
            <a:r>
              <a:rPr lang="en-GB" sz="3200" dirty="0"/>
              <a:t>“Chine” in </a:t>
            </a:r>
            <a:r>
              <a:rPr lang="en-GB" sz="3200" i="1" dirty="0" err="1"/>
              <a:t>Dictionnaire</a:t>
            </a:r>
            <a:r>
              <a:rPr lang="en-GB" sz="3200" i="1" dirty="0"/>
              <a:t> </a:t>
            </a:r>
            <a:r>
              <a:rPr lang="en-GB" sz="3200" i="1" dirty="0" smtClean="0"/>
              <a:t>philosophique</a:t>
            </a:r>
            <a:r>
              <a:rPr lang="en-GB" sz="3200" dirty="0" smtClean="0"/>
              <a:t>,1764</a:t>
            </a:r>
            <a:r>
              <a:rPr lang="en-GB" sz="3200" dirty="0"/>
              <a:t>)</a:t>
            </a:r>
          </a:p>
        </p:txBody>
      </p:sp>
      <p:sp>
        <p:nvSpPr>
          <p:cNvPr id="3" name="Segnaposto contenuto 2"/>
          <p:cNvSpPr>
            <a:spLocks noGrp="1"/>
          </p:cNvSpPr>
          <p:nvPr>
            <p:ph idx="1"/>
          </p:nvPr>
        </p:nvSpPr>
        <p:spPr/>
        <p:txBody>
          <a:bodyPr>
            <a:normAutofit fontScale="92500" lnSpcReduction="20000"/>
          </a:bodyPr>
          <a:lstStyle/>
          <a:p>
            <a:r>
              <a:rPr lang="fr-FR" dirty="0" smtClean="0"/>
              <a:t>« La </a:t>
            </a:r>
            <a:r>
              <a:rPr lang="fr-FR" dirty="0"/>
              <a:t>religion des lettrés, encore une fois, est admirable. Point de superstitions, point de légendes absurdes, point de ces dogmes qui insultent à la raison et à la nature, et auxquels des bonzes donnent mille sens différents, parce qu’ils n’en ont aucun. Le culte le plus simple leur a paru le meilleur depuis plus de quarante siècles. Ils sont ce que nous pensons qu’étaient Seth, Énoch et Noé; ils se contentent d’adorer un Dieu avec tous les sages de la terre, taudis qu’en Europe on se partage entre Thomas et Bonaventure, entre Calvin et Luther, entre Jansénius et </a:t>
            </a:r>
            <a:r>
              <a:rPr lang="fr-FR" dirty="0" smtClean="0"/>
              <a:t>Molina »</a:t>
            </a:r>
            <a:endParaRPr lang="en-GB" dirty="0"/>
          </a:p>
        </p:txBody>
      </p:sp>
    </p:spTree>
    <p:extLst>
      <p:ext uri="{BB962C8B-B14F-4D97-AF65-F5344CB8AC3E}">
        <p14:creationId xmlns:p14="http://schemas.microsoft.com/office/powerpoint/2010/main" val="723862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39022"/>
            <a:ext cx="8229600" cy="850106"/>
          </a:xfrm>
        </p:spPr>
        <p:txBody>
          <a:bodyPr/>
          <a:lstStyle/>
          <a:p>
            <a:r>
              <a:rPr lang="en-GB" sz="2800" dirty="0" smtClean="0"/>
              <a:t>Voltaire </a:t>
            </a:r>
            <a:r>
              <a:rPr lang="en-GB" sz="2800" dirty="0" err="1" smtClean="0"/>
              <a:t>sinofilo</a:t>
            </a:r>
            <a:r>
              <a:rPr lang="en-GB" sz="2800" dirty="0" smtClean="0"/>
              <a:t> </a:t>
            </a:r>
            <a:r>
              <a:rPr lang="en-GB" sz="2800" dirty="0"/>
              <a:t>(“Chine” in </a:t>
            </a:r>
            <a:r>
              <a:rPr lang="en-GB" sz="2800" i="1" dirty="0" err="1"/>
              <a:t>Dictionnaire</a:t>
            </a:r>
            <a:r>
              <a:rPr lang="en-GB" sz="2800" i="1" dirty="0"/>
              <a:t> philosophique</a:t>
            </a:r>
            <a:r>
              <a:rPr lang="en-GB" sz="2800" dirty="0"/>
              <a:t>,1764)</a:t>
            </a:r>
            <a:r>
              <a:rPr lang="en-GB" sz="2800" dirty="0" smtClean="0"/>
              <a:t>: </a:t>
            </a:r>
            <a:r>
              <a:rPr lang="en-GB" sz="2800" dirty="0" err="1" smtClean="0"/>
              <a:t>ammirazione</a:t>
            </a:r>
            <a:r>
              <a:rPr lang="en-GB" sz="2800" dirty="0" smtClean="0"/>
              <a:t> </a:t>
            </a:r>
            <a:r>
              <a:rPr lang="en-GB" sz="2800" dirty="0" err="1" smtClean="0"/>
              <a:t>equilibrata</a:t>
            </a:r>
            <a:endParaRPr lang="en-GB" sz="2800" dirty="0"/>
          </a:p>
        </p:txBody>
      </p:sp>
      <p:sp>
        <p:nvSpPr>
          <p:cNvPr id="3" name="Segnaposto contenuto 2"/>
          <p:cNvSpPr>
            <a:spLocks noGrp="1"/>
          </p:cNvSpPr>
          <p:nvPr>
            <p:ph idx="1"/>
          </p:nvPr>
        </p:nvSpPr>
        <p:spPr>
          <a:xfrm>
            <a:off x="251520" y="980728"/>
            <a:ext cx="8784976" cy="5256584"/>
          </a:xfrm>
        </p:spPr>
        <p:txBody>
          <a:bodyPr>
            <a:noAutofit/>
          </a:bodyPr>
          <a:lstStyle/>
          <a:p>
            <a:pPr marL="0" indent="0">
              <a:buNone/>
            </a:pPr>
            <a:r>
              <a:rPr lang="fr-FR" sz="2100" dirty="0" smtClean="0"/>
              <a:t>« Laissons </a:t>
            </a:r>
            <a:r>
              <a:rPr lang="fr-FR" sz="2100" dirty="0"/>
              <a:t>donc, nous qui sommes d’hier, nous descendants des Celtes, qui venons de défricher les forêts de nos contrées sauvages laissons les Chinois et les Indiens jouir en paix de leur beau climat et de leur antiquité. Cessons surtout d’appeler idolâtres l’empereur de la Chine et le </a:t>
            </a:r>
            <a:r>
              <a:rPr lang="fr-FR" sz="2100" dirty="0" err="1"/>
              <a:t>soubab</a:t>
            </a:r>
            <a:r>
              <a:rPr lang="fr-FR" sz="2100" dirty="0"/>
              <a:t> de </a:t>
            </a:r>
            <a:r>
              <a:rPr lang="fr-FR" sz="2100" dirty="0" err="1"/>
              <a:t>Dékan</a:t>
            </a:r>
            <a:r>
              <a:rPr lang="fr-FR" sz="2100" dirty="0"/>
              <a:t>. Il ne faut pas être fanatique du mérite chinois: la constitution de leur empire est à la vérité la meilleure qui soit au monde la seule qui soit toute fondée sur le pouvoir paternel; la seule dans laquelle un gouverneur de province soit puni quand, en sortant de charge, il n’a pas eu les acclamations du peuple; la seule qui ait institué des prix pour la vertu, tandis que partout ailleurs les lois se bornent à punir le crime; la seule qui ait fait adopter ses lois à ses vainqueurs, tandis que nous sommes encore sujets aux coutumes des </a:t>
            </a:r>
            <a:r>
              <a:rPr lang="fr-FR" sz="2100" dirty="0" err="1"/>
              <a:t>Burgundiens</a:t>
            </a:r>
            <a:r>
              <a:rPr lang="fr-FR" sz="2100" dirty="0"/>
              <a:t>, des Francs et des Goths, qui nous ont domptés. Mais on doit avouer que le petit peuple, gouverné par des bonzes, est aussi fripon que le nôtre; qu’on y vend tout fort cher aux étrangers, ainsi que chez nous; que dans les sciences, les Chinois sont encore au terme où nous étions il y a deux cents ans; qu’ils ont comme nous mille préjugés ridicules; qu’ils croient aux talismans, à l’astrologie judiciaire, comme nous y avons cru longtemps. </a:t>
            </a:r>
            <a:r>
              <a:rPr lang="fr-FR" sz="2100" dirty="0" smtClean="0"/>
              <a:t> »</a:t>
            </a:r>
            <a:endParaRPr lang="en-GB" sz="2100" dirty="0"/>
          </a:p>
        </p:txBody>
      </p:sp>
    </p:spTree>
    <p:extLst>
      <p:ext uri="{BB962C8B-B14F-4D97-AF65-F5344CB8AC3E}">
        <p14:creationId xmlns:p14="http://schemas.microsoft.com/office/powerpoint/2010/main" val="34747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en-GB" dirty="0" smtClean="0"/>
              <a:t>Montesquieu</a:t>
            </a:r>
            <a:endParaRPr lang="en-GB" dirty="0"/>
          </a:p>
        </p:txBody>
      </p:sp>
      <p:sp>
        <p:nvSpPr>
          <p:cNvPr id="3" name="Segnaposto contenuto 2"/>
          <p:cNvSpPr>
            <a:spLocks noGrp="1"/>
          </p:cNvSpPr>
          <p:nvPr>
            <p:ph idx="1"/>
          </p:nvPr>
        </p:nvSpPr>
        <p:spPr>
          <a:xfrm>
            <a:off x="251520" y="1196752"/>
            <a:ext cx="8424936" cy="5112568"/>
          </a:xfrm>
        </p:spPr>
        <p:txBody>
          <a:bodyPr>
            <a:normAutofit fontScale="70000" lnSpcReduction="20000"/>
          </a:bodyPr>
          <a:lstStyle/>
          <a:p>
            <a:pPr>
              <a:spcBef>
                <a:spcPts val="600"/>
              </a:spcBef>
              <a:spcAft>
                <a:spcPts val="600"/>
              </a:spcAft>
            </a:pPr>
            <a:r>
              <a:rPr lang="fr-FR" i="1" dirty="0" err="1"/>
              <a:t>Geographica</a:t>
            </a:r>
            <a:r>
              <a:rPr lang="fr-FR" dirty="0"/>
              <a:t>, </a:t>
            </a:r>
            <a:r>
              <a:rPr lang="fr-FR" i="1" dirty="0"/>
              <a:t>Pensées</a:t>
            </a:r>
            <a:r>
              <a:rPr lang="fr-FR" dirty="0"/>
              <a:t>, </a:t>
            </a:r>
            <a:r>
              <a:rPr lang="fr-FR" i="1" dirty="0"/>
              <a:t>Spicilège</a:t>
            </a:r>
            <a:r>
              <a:rPr lang="fr-FR" dirty="0"/>
              <a:t>, e </a:t>
            </a:r>
            <a:r>
              <a:rPr lang="fr-FR" i="1" dirty="0"/>
              <a:t>Esprit des lois</a:t>
            </a:r>
            <a:endParaRPr lang="en-GB" dirty="0"/>
          </a:p>
          <a:p>
            <a:pPr>
              <a:spcBef>
                <a:spcPts val="600"/>
              </a:spcBef>
              <a:spcAft>
                <a:spcPts val="600"/>
              </a:spcAft>
            </a:pPr>
            <a:r>
              <a:rPr lang="en-GB" dirty="0" err="1" smtClean="0"/>
              <a:t>Rilettura</a:t>
            </a:r>
            <a:r>
              <a:rPr lang="en-GB" dirty="0" smtClean="0"/>
              <a:t> di Du </a:t>
            </a:r>
            <a:r>
              <a:rPr lang="en-GB" dirty="0" err="1" smtClean="0"/>
              <a:t>Halde</a:t>
            </a:r>
            <a:r>
              <a:rPr lang="en-GB" dirty="0" smtClean="0"/>
              <a:t> </a:t>
            </a:r>
            <a:r>
              <a:rPr lang="en-GB" dirty="0" err="1" smtClean="0"/>
              <a:t>dietro</a:t>
            </a:r>
            <a:r>
              <a:rPr lang="en-GB" dirty="0" smtClean="0"/>
              <a:t> la </a:t>
            </a:r>
            <a:r>
              <a:rPr lang="en-GB" dirty="0" err="1" smtClean="0"/>
              <a:t>scorta</a:t>
            </a:r>
            <a:r>
              <a:rPr lang="en-GB" dirty="0" smtClean="0"/>
              <a:t> di </a:t>
            </a:r>
            <a:r>
              <a:rPr lang="en-GB" dirty="0" err="1" smtClean="0"/>
              <a:t>Renaudot</a:t>
            </a:r>
            <a:r>
              <a:rPr lang="en-GB" dirty="0" smtClean="0"/>
              <a:t>, Fouquet</a:t>
            </a:r>
            <a:r>
              <a:rPr lang="en-GB" dirty="0"/>
              <a:t> </a:t>
            </a:r>
            <a:r>
              <a:rPr lang="en-GB" dirty="0" smtClean="0"/>
              <a:t>e Matteo </a:t>
            </a:r>
            <a:r>
              <a:rPr lang="en-GB" dirty="0" err="1" smtClean="0"/>
              <a:t>Ripa</a:t>
            </a:r>
            <a:r>
              <a:rPr lang="en-GB" dirty="0" smtClean="0"/>
              <a:t>: </a:t>
            </a:r>
            <a:r>
              <a:rPr lang="en-GB" dirty="0" err="1" smtClean="0"/>
              <a:t>antigesuitismo</a:t>
            </a:r>
            <a:r>
              <a:rPr lang="en-GB" dirty="0" smtClean="0"/>
              <a:t> di Montesquieu</a:t>
            </a:r>
          </a:p>
          <a:p>
            <a:pPr>
              <a:spcBef>
                <a:spcPts val="600"/>
              </a:spcBef>
              <a:spcAft>
                <a:spcPts val="600"/>
              </a:spcAft>
            </a:pPr>
            <a:r>
              <a:rPr lang="en-GB" dirty="0" err="1" smtClean="0"/>
              <a:t>Intenzione</a:t>
            </a:r>
            <a:r>
              <a:rPr lang="en-GB" dirty="0" smtClean="0"/>
              <a:t> di </a:t>
            </a:r>
            <a:r>
              <a:rPr lang="en-GB" dirty="0" err="1" smtClean="0"/>
              <a:t>ridimensionare</a:t>
            </a:r>
            <a:r>
              <a:rPr lang="en-GB" dirty="0" smtClean="0"/>
              <a:t> </a:t>
            </a:r>
            <a:r>
              <a:rPr lang="en-GB" dirty="0" err="1" smtClean="0"/>
              <a:t>l’ammirazione</a:t>
            </a:r>
            <a:r>
              <a:rPr lang="en-GB" dirty="0" smtClean="0"/>
              <a:t> </a:t>
            </a:r>
            <a:r>
              <a:rPr lang="en-GB" dirty="0" err="1" smtClean="0"/>
              <a:t>contemporanea</a:t>
            </a:r>
            <a:r>
              <a:rPr lang="en-GB" dirty="0" smtClean="0"/>
              <a:t> per la </a:t>
            </a:r>
            <a:r>
              <a:rPr lang="en-GB" dirty="0" err="1" smtClean="0"/>
              <a:t>Cina</a:t>
            </a:r>
            <a:r>
              <a:rPr lang="en-GB" dirty="0" smtClean="0"/>
              <a:t>, la “</a:t>
            </a:r>
            <a:r>
              <a:rPr lang="en-GB" dirty="0" err="1" smtClean="0"/>
              <a:t>légende</a:t>
            </a:r>
            <a:r>
              <a:rPr lang="en-GB" dirty="0" smtClean="0"/>
              <a:t>”, </a:t>
            </a:r>
            <a:r>
              <a:rPr lang="en-GB" dirty="0" err="1" smtClean="0"/>
              <a:t>il</a:t>
            </a:r>
            <a:r>
              <a:rPr lang="en-GB" dirty="0" smtClean="0"/>
              <a:t> “mirage” </a:t>
            </a:r>
            <a:r>
              <a:rPr lang="en-GB" dirty="0" err="1" smtClean="0"/>
              <a:t>cinese</a:t>
            </a:r>
            <a:endParaRPr lang="en-GB" dirty="0" smtClean="0"/>
          </a:p>
          <a:p>
            <a:pPr>
              <a:spcBef>
                <a:spcPts val="600"/>
              </a:spcBef>
              <a:spcAft>
                <a:spcPts val="600"/>
              </a:spcAft>
            </a:pPr>
            <a:r>
              <a:rPr lang="en-GB" dirty="0" smtClean="0"/>
              <a:t>Influenza di Laurent Lange (1715) e di George Anson, </a:t>
            </a:r>
            <a:r>
              <a:rPr lang="en-GB" i="1" dirty="0" smtClean="0"/>
              <a:t>A Voyage around the World</a:t>
            </a:r>
            <a:r>
              <a:rPr lang="en-GB" dirty="0" smtClean="0"/>
              <a:t>, 1748 (</a:t>
            </a:r>
            <a:r>
              <a:rPr lang="en-GB" dirty="0" err="1" smtClean="0"/>
              <a:t>letto</a:t>
            </a:r>
            <a:r>
              <a:rPr lang="en-GB" dirty="0" smtClean="0"/>
              <a:t> </a:t>
            </a:r>
            <a:r>
              <a:rPr lang="en-GB" dirty="0" err="1" smtClean="0"/>
              <a:t>nel</a:t>
            </a:r>
            <a:r>
              <a:rPr lang="en-GB" dirty="0" smtClean="0"/>
              <a:t> 1749)</a:t>
            </a:r>
          </a:p>
          <a:p>
            <a:pPr>
              <a:spcBef>
                <a:spcPts val="600"/>
              </a:spcBef>
              <a:spcAft>
                <a:spcPts val="600"/>
              </a:spcAft>
            </a:pPr>
            <a:r>
              <a:rPr lang="en-GB" i="1" dirty="0" smtClean="0"/>
              <a:t>Esprit des Lois</a:t>
            </a:r>
            <a:r>
              <a:rPr lang="en-GB" dirty="0" smtClean="0"/>
              <a:t>, </a:t>
            </a:r>
            <a:r>
              <a:rPr lang="en-GB" dirty="0" err="1" smtClean="0"/>
              <a:t>libro</a:t>
            </a:r>
            <a:r>
              <a:rPr lang="en-GB" dirty="0" smtClean="0"/>
              <a:t> VIII, cap. 21: </a:t>
            </a:r>
            <a:r>
              <a:rPr lang="en-GB" dirty="0" err="1" smtClean="0"/>
              <a:t>specificità</a:t>
            </a:r>
            <a:r>
              <a:rPr lang="en-GB" dirty="0" smtClean="0"/>
              <a:t> </a:t>
            </a:r>
            <a:r>
              <a:rPr lang="en-GB" dirty="0" err="1" smtClean="0"/>
              <a:t>della</a:t>
            </a:r>
            <a:r>
              <a:rPr lang="en-GB" dirty="0" smtClean="0"/>
              <a:t> </a:t>
            </a:r>
            <a:r>
              <a:rPr lang="en-GB" dirty="0" err="1" smtClean="0"/>
              <a:t>Cina</a:t>
            </a:r>
            <a:r>
              <a:rPr lang="en-GB" dirty="0" smtClean="0"/>
              <a:t>, </a:t>
            </a:r>
            <a:r>
              <a:rPr lang="en-GB" dirty="0" err="1" smtClean="0"/>
              <a:t>difficoltà</a:t>
            </a:r>
            <a:r>
              <a:rPr lang="en-GB" dirty="0" smtClean="0"/>
              <a:t> di </a:t>
            </a:r>
            <a:r>
              <a:rPr lang="en-GB" dirty="0" err="1" smtClean="0"/>
              <a:t>applicare</a:t>
            </a:r>
            <a:r>
              <a:rPr lang="en-GB" dirty="0" smtClean="0"/>
              <a:t> </a:t>
            </a:r>
            <a:r>
              <a:rPr lang="en-GB" dirty="0" err="1" smtClean="0"/>
              <a:t>il</a:t>
            </a:r>
            <a:r>
              <a:rPr lang="en-GB" dirty="0" smtClean="0"/>
              <a:t> </a:t>
            </a:r>
            <a:r>
              <a:rPr lang="en-GB" dirty="0" err="1" smtClean="0"/>
              <a:t>modello</a:t>
            </a:r>
            <a:r>
              <a:rPr lang="en-GB" dirty="0" smtClean="0"/>
              <a:t> del </a:t>
            </a:r>
            <a:r>
              <a:rPr lang="en-GB" dirty="0" err="1" smtClean="0"/>
              <a:t>dispotismo</a:t>
            </a:r>
            <a:r>
              <a:rPr lang="en-GB" dirty="0" smtClean="0"/>
              <a:t>, </a:t>
            </a:r>
            <a:r>
              <a:rPr lang="en-GB" dirty="0" err="1" smtClean="0"/>
              <a:t>il</a:t>
            </a:r>
            <a:r>
              <a:rPr lang="en-GB" dirty="0" smtClean="0"/>
              <a:t> </a:t>
            </a:r>
            <a:r>
              <a:rPr lang="en-GB" dirty="0" err="1" smtClean="0"/>
              <a:t>migliore</a:t>
            </a:r>
            <a:r>
              <a:rPr lang="en-GB" dirty="0" smtClean="0"/>
              <a:t> </a:t>
            </a:r>
            <a:r>
              <a:rPr lang="en-GB" dirty="0" err="1" smtClean="0"/>
              <a:t>dei</a:t>
            </a:r>
            <a:r>
              <a:rPr lang="en-GB" dirty="0" smtClean="0"/>
              <a:t> </a:t>
            </a:r>
            <a:r>
              <a:rPr lang="en-GB" dirty="0" err="1" smtClean="0"/>
              <a:t>governi</a:t>
            </a:r>
            <a:r>
              <a:rPr lang="en-GB" dirty="0" smtClean="0"/>
              <a:t> </a:t>
            </a:r>
            <a:r>
              <a:rPr lang="en-GB" dirty="0" err="1" smtClean="0"/>
              <a:t>asiatici</a:t>
            </a:r>
            <a:r>
              <a:rPr lang="en-GB" dirty="0" smtClean="0"/>
              <a:t> (</a:t>
            </a:r>
            <a:r>
              <a:rPr lang="en-GB" dirty="0" err="1" smtClean="0"/>
              <a:t>influsso</a:t>
            </a:r>
            <a:r>
              <a:rPr lang="en-GB" dirty="0" smtClean="0"/>
              <a:t> </a:t>
            </a:r>
            <a:r>
              <a:rPr lang="en-GB" dirty="0" err="1" smtClean="0"/>
              <a:t>dei</a:t>
            </a:r>
            <a:r>
              <a:rPr lang="en-GB" dirty="0" smtClean="0"/>
              <a:t> </a:t>
            </a:r>
            <a:r>
              <a:rPr lang="en-GB" dirty="0" err="1" smtClean="0"/>
              <a:t>costumi</a:t>
            </a:r>
            <a:r>
              <a:rPr lang="en-GB" dirty="0" smtClean="0"/>
              <a:t>, </a:t>
            </a:r>
            <a:r>
              <a:rPr lang="en-GB" dirty="0" err="1" smtClean="0"/>
              <a:t>dei</a:t>
            </a:r>
            <a:r>
              <a:rPr lang="en-GB" dirty="0" smtClean="0"/>
              <a:t> </a:t>
            </a:r>
            <a:r>
              <a:rPr lang="en-GB" dirty="0" err="1" smtClean="0"/>
              <a:t>riti</a:t>
            </a:r>
            <a:r>
              <a:rPr lang="en-GB" dirty="0" smtClean="0"/>
              <a:t> e di </a:t>
            </a:r>
            <a:r>
              <a:rPr lang="en-GB" dirty="0" err="1" smtClean="0"/>
              <a:t>leggi</a:t>
            </a:r>
            <a:r>
              <a:rPr lang="en-GB" dirty="0" smtClean="0"/>
              <a:t> </a:t>
            </a:r>
            <a:r>
              <a:rPr lang="en-GB" dirty="0" err="1" smtClean="0"/>
              <a:t>tradizionali</a:t>
            </a:r>
            <a:r>
              <a:rPr lang="en-GB" dirty="0" smtClean="0"/>
              <a:t>), ma </a:t>
            </a:r>
            <a:r>
              <a:rPr lang="en-GB" dirty="0" err="1" smtClean="0"/>
              <a:t>comunque</a:t>
            </a:r>
            <a:r>
              <a:rPr lang="en-GB" dirty="0" smtClean="0"/>
              <a:t> un </a:t>
            </a:r>
            <a:r>
              <a:rPr lang="en-GB" dirty="0" err="1" smtClean="0"/>
              <a:t>governo</a:t>
            </a:r>
            <a:r>
              <a:rPr lang="en-GB" dirty="0" smtClean="0"/>
              <a:t> </a:t>
            </a:r>
            <a:r>
              <a:rPr lang="en-GB" dirty="0" err="1" smtClean="0"/>
              <a:t>dispotico</a:t>
            </a:r>
            <a:endParaRPr lang="en-GB" dirty="0" smtClean="0"/>
          </a:p>
          <a:p>
            <a:pPr>
              <a:spcBef>
                <a:spcPts val="600"/>
              </a:spcBef>
              <a:spcAft>
                <a:spcPts val="600"/>
              </a:spcAft>
            </a:pPr>
            <a:r>
              <a:rPr lang="en-GB" dirty="0" smtClean="0"/>
              <a:t>Montesquieu </a:t>
            </a:r>
            <a:r>
              <a:rPr lang="en-GB" dirty="0" err="1" smtClean="0"/>
              <a:t>si</a:t>
            </a:r>
            <a:r>
              <a:rPr lang="en-GB" dirty="0" smtClean="0"/>
              <a:t> </a:t>
            </a:r>
            <a:r>
              <a:rPr lang="en-GB" dirty="0" err="1" smtClean="0"/>
              <a:t>preoccupa</a:t>
            </a:r>
            <a:r>
              <a:rPr lang="en-GB" dirty="0" smtClean="0"/>
              <a:t> non </a:t>
            </a:r>
            <a:r>
              <a:rPr lang="en-GB" dirty="0" err="1" smtClean="0"/>
              <a:t>tanto</a:t>
            </a:r>
            <a:r>
              <a:rPr lang="en-GB" dirty="0" smtClean="0"/>
              <a:t> </a:t>
            </a:r>
            <a:r>
              <a:rPr lang="en-GB" dirty="0" err="1" smtClean="0"/>
              <a:t>della</a:t>
            </a:r>
            <a:r>
              <a:rPr lang="en-GB" dirty="0" smtClean="0"/>
              <a:t> “</a:t>
            </a:r>
            <a:r>
              <a:rPr lang="en-GB" dirty="0" err="1" smtClean="0"/>
              <a:t>vera</a:t>
            </a:r>
            <a:r>
              <a:rPr lang="en-GB" dirty="0" smtClean="0"/>
              <a:t>” </a:t>
            </a:r>
            <a:r>
              <a:rPr lang="en-GB" dirty="0" err="1" smtClean="0"/>
              <a:t>Cina</a:t>
            </a:r>
            <a:r>
              <a:rPr lang="en-GB" dirty="0" smtClean="0"/>
              <a:t>, ma </a:t>
            </a:r>
            <a:r>
              <a:rPr lang="en-GB" dirty="0" err="1" smtClean="0"/>
              <a:t>della</a:t>
            </a:r>
            <a:r>
              <a:rPr lang="en-GB" dirty="0" smtClean="0"/>
              <a:t> </a:t>
            </a:r>
            <a:r>
              <a:rPr lang="en-GB" dirty="0" err="1" smtClean="0"/>
              <a:t>sua</a:t>
            </a:r>
            <a:r>
              <a:rPr lang="en-GB" dirty="0" smtClean="0"/>
              <a:t> </a:t>
            </a:r>
            <a:r>
              <a:rPr lang="en-GB" dirty="0" err="1" smtClean="0"/>
              <a:t>propria</a:t>
            </a:r>
            <a:r>
              <a:rPr lang="en-GB" dirty="0" smtClean="0"/>
              <a:t> </a:t>
            </a:r>
            <a:r>
              <a:rPr lang="en-GB" dirty="0" err="1" smtClean="0"/>
              <a:t>teoria</a:t>
            </a:r>
            <a:r>
              <a:rPr lang="en-GB" dirty="0" smtClean="0"/>
              <a:t> e </a:t>
            </a:r>
            <a:r>
              <a:rPr lang="en-GB" dirty="0" err="1" smtClean="0"/>
              <a:t>finisce</a:t>
            </a:r>
            <a:r>
              <a:rPr lang="en-GB" dirty="0" smtClean="0"/>
              <a:t> col </a:t>
            </a:r>
            <a:r>
              <a:rPr lang="en-GB" dirty="0" err="1" smtClean="0"/>
              <a:t>diventare</a:t>
            </a:r>
            <a:r>
              <a:rPr lang="en-GB" dirty="0" smtClean="0"/>
              <a:t> </a:t>
            </a:r>
            <a:r>
              <a:rPr lang="en-GB" dirty="0" err="1" smtClean="0"/>
              <a:t>autorità</a:t>
            </a:r>
            <a:r>
              <a:rPr lang="en-GB" dirty="0" smtClean="0"/>
              <a:t> di </a:t>
            </a:r>
            <a:r>
              <a:rPr lang="en-GB" dirty="0" err="1" smtClean="0"/>
              <a:t>riferimento</a:t>
            </a:r>
            <a:r>
              <a:rPr lang="en-GB" dirty="0" smtClean="0"/>
              <a:t> per </a:t>
            </a:r>
            <a:r>
              <a:rPr lang="en-GB" dirty="0" err="1" smtClean="0"/>
              <a:t>i</a:t>
            </a:r>
            <a:r>
              <a:rPr lang="en-GB" dirty="0" smtClean="0"/>
              <a:t> “</a:t>
            </a:r>
            <a:r>
              <a:rPr lang="en-GB" dirty="0" err="1" smtClean="0"/>
              <a:t>detrattori</a:t>
            </a:r>
            <a:r>
              <a:rPr lang="en-GB" dirty="0" smtClean="0"/>
              <a:t>” </a:t>
            </a:r>
            <a:r>
              <a:rPr lang="en-GB" dirty="0" err="1" smtClean="0"/>
              <a:t>della</a:t>
            </a:r>
            <a:r>
              <a:rPr lang="en-GB" dirty="0" smtClean="0"/>
              <a:t> </a:t>
            </a:r>
            <a:r>
              <a:rPr lang="en-GB" dirty="0" err="1" smtClean="0"/>
              <a:t>Cina</a:t>
            </a:r>
            <a:endParaRPr lang="en-GB" dirty="0" smtClean="0"/>
          </a:p>
          <a:p>
            <a:pPr>
              <a:spcBef>
                <a:spcPts val="600"/>
              </a:spcBef>
              <a:spcAft>
                <a:spcPts val="600"/>
              </a:spcAft>
            </a:pPr>
            <a:endParaRPr lang="en-GB" dirty="0"/>
          </a:p>
        </p:txBody>
      </p:sp>
    </p:spTree>
    <p:extLst>
      <p:ext uri="{BB962C8B-B14F-4D97-AF65-F5344CB8AC3E}">
        <p14:creationId xmlns:p14="http://schemas.microsoft.com/office/powerpoint/2010/main" val="2908561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 </a:t>
            </a:r>
            <a:r>
              <a:rPr lang="en-GB" dirty="0" err="1" smtClean="0"/>
              <a:t>fisiocratici</a:t>
            </a:r>
            <a:r>
              <a:rPr lang="en-GB" dirty="0" smtClean="0"/>
              <a:t> e la </a:t>
            </a:r>
            <a:r>
              <a:rPr lang="en-GB" dirty="0" err="1" smtClean="0"/>
              <a:t>Cina</a:t>
            </a:r>
            <a:endParaRPr lang="en-GB" dirty="0"/>
          </a:p>
        </p:txBody>
      </p:sp>
      <p:sp>
        <p:nvSpPr>
          <p:cNvPr id="3" name="Segnaposto contenuto 2"/>
          <p:cNvSpPr>
            <a:spLocks noGrp="1"/>
          </p:cNvSpPr>
          <p:nvPr>
            <p:ph idx="1"/>
          </p:nvPr>
        </p:nvSpPr>
        <p:spPr>
          <a:xfrm>
            <a:off x="467544" y="1052736"/>
            <a:ext cx="8280920" cy="5112568"/>
          </a:xfrm>
        </p:spPr>
        <p:txBody>
          <a:bodyPr>
            <a:normAutofit fontScale="92500"/>
          </a:bodyPr>
          <a:lstStyle/>
          <a:p>
            <a:r>
              <a:rPr lang="en-GB" dirty="0" smtClean="0"/>
              <a:t>Etienne de Silhouette, </a:t>
            </a:r>
            <a:r>
              <a:rPr lang="en-GB" i="1" dirty="0" smtClean="0"/>
              <a:t>Idée </a:t>
            </a:r>
            <a:r>
              <a:rPr lang="en-GB" i="1" dirty="0" err="1" smtClean="0"/>
              <a:t>générale</a:t>
            </a:r>
            <a:r>
              <a:rPr lang="en-GB" i="1" dirty="0" smtClean="0"/>
              <a:t> du </a:t>
            </a:r>
            <a:r>
              <a:rPr lang="en-GB" i="1" dirty="0" err="1" smtClean="0"/>
              <a:t>gouvernement</a:t>
            </a:r>
            <a:r>
              <a:rPr lang="en-GB" i="1" dirty="0" smtClean="0"/>
              <a:t> et de la morale des Chinois</a:t>
            </a:r>
            <a:r>
              <a:rPr lang="en-GB" dirty="0" smtClean="0"/>
              <a:t> (1731)</a:t>
            </a:r>
          </a:p>
          <a:p>
            <a:r>
              <a:rPr lang="en-GB" dirty="0" err="1" smtClean="0"/>
              <a:t>Abbé</a:t>
            </a:r>
            <a:r>
              <a:rPr lang="en-GB" dirty="0" smtClean="0"/>
              <a:t> </a:t>
            </a:r>
            <a:r>
              <a:rPr lang="en-GB" dirty="0" err="1" smtClean="0"/>
              <a:t>Baudeau</a:t>
            </a:r>
            <a:r>
              <a:rPr lang="en-GB" dirty="0" smtClean="0"/>
              <a:t>, marquis de Mirabeau, </a:t>
            </a:r>
            <a:r>
              <a:rPr lang="en-GB" dirty="0" err="1" smtClean="0"/>
              <a:t>Dupont</a:t>
            </a:r>
            <a:r>
              <a:rPr lang="en-GB" dirty="0" smtClean="0"/>
              <a:t> de Nemours in “</a:t>
            </a:r>
            <a:r>
              <a:rPr lang="en-GB" dirty="0" err="1" smtClean="0"/>
              <a:t>Ephémèrides</a:t>
            </a:r>
            <a:r>
              <a:rPr lang="en-GB" dirty="0" smtClean="0"/>
              <a:t> du </a:t>
            </a:r>
            <a:r>
              <a:rPr lang="en-GB" dirty="0" err="1" smtClean="0"/>
              <a:t>Citoyen</a:t>
            </a:r>
            <a:r>
              <a:rPr lang="en-GB" dirty="0" smtClean="0"/>
              <a:t>”, 1765-1768</a:t>
            </a:r>
          </a:p>
          <a:p>
            <a:r>
              <a:rPr lang="en-GB" dirty="0" smtClean="0"/>
              <a:t>François Quesnay, </a:t>
            </a:r>
            <a:r>
              <a:rPr lang="en-GB" i="1" dirty="0" err="1" smtClean="0"/>
              <a:t>Despotisme</a:t>
            </a:r>
            <a:r>
              <a:rPr lang="en-GB" i="1" dirty="0" smtClean="0"/>
              <a:t> de la Chine</a:t>
            </a:r>
            <a:r>
              <a:rPr lang="en-GB" dirty="0" smtClean="0"/>
              <a:t>, 1767</a:t>
            </a:r>
          </a:p>
          <a:p>
            <a:r>
              <a:rPr lang="en-GB" dirty="0" smtClean="0"/>
              <a:t>Pierre </a:t>
            </a:r>
            <a:r>
              <a:rPr lang="en-GB" dirty="0" err="1" smtClean="0"/>
              <a:t>Poivre</a:t>
            </a:r>
            <a:r>
              <a:rPr lang="en-GB" dirty="0" smtClean="0"/>
              <a:t>, </a:t>
            </a:r>
            <a:r>
              <a:rPr lang="en-GB" i="1" dirty="0" smtClean="0"/>
              <a:t>Voyage d’un Philosophe</a:t>
            </a:r>
            <a:r>
              <a:rPr lang="en-GB" dirty="0" smtClean="0"/>
              <a:t>, 1768</a:t>
            </a:r>
          </a:p>
          <a:p>
            <a:r>
              <a:rPr lang="en-GB" dirty="0" smtClean="0"/>
              <a:t>Turgot, </a:t>
            </a:r>
            <a:r>
              <a:rPr lang="en-GB" i="1" dirty="0" smtClean="0"/>
              <a:t>Questions </a:t>
            </a:r>
            <a:r>
              <a:rPr lang="en-GB" i="1" dirty="0" err="1" smtClean="0"/>
              <a:t>sur</a:t>
            </a:r>
            <a:r>
              <a:rPr lang="en-GB" i="1" dirty="0" smtClean="0"/>
              <a:t> la Chine</a:t>
            </a:r>
            <a:r>
              <a:rPr lang="en-GB" dirty="0" smtClean="0"/>
              <a:t>, 1766</a:t>
            </a:r>
            <a:endParaRPr lang="en-GB" dirty="0"/>
          </a:p>
        </p:txBody>
      </p:sp>
    </p:spTree>
    <p:extLst>
      <p:ext uri="{BB962C8B-B14F-4D97-AF65-F5344CB8AC3E}">
        <p14:creationId xmlns:p14="http://schemas.microsoft.com/office/powerpoint/2010/main" val="3142896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 </a:t>
            </a:r>
            <a:r>
              <a:rPr lang="en-GB" dirty="0" err="1" smtClean="0"/>
              <a:t>fisiocratici</a:t>
            </a:r>
            <a:r>
              <a:rPr lang="en-GB" dirty="0" smtClean="0"/>
              <a:t> e la </a:t>
            </a:r>
            <a:r>
              <a:rPr lang="en-GB" dirty="0" err="1" smtClean="0"/>
              <a:t>Cina</a:t>
            </a:r>
            <a:endParaRPr lang="en-GB" dirty="0"/>
          </a:p>
        </p:txBody>
      </p:sp>
      <p:sp>
        <p:nvSpPr>
          <p:cNvPr id="3" name="Segnaposto contenuto 2"/>
          <p:cNvSpPr>
            <a:spLocks noGrp="1"/>
          </p:cNvSpPr>
          <p:nvPr>
            <p:ph idx="1"/>
          </p:nvPr>
        </p:nvSpPr>
        <p:spPr/>
        <p:txBody>
          <a:bodyPr>
            <a:normAutofit fontScale="70000" lnSpcReduction="20000"/>
          </a:bodyPr>
          <a:lstStyle/>
          <a:p>
            <a:r>
              <a:rPr lang="en-GB" dirty="0" err="1" smtClean="0"/>
              <a:t>Potere</a:t>
            </a:r>
            <a:r>
              <a:rPr lang="en-GB" dirty="0" smtClean="0"/>
              <a:t> </a:t>
            </a:r>
            <a:r>
              <a:rPr lang="en-GB" dirty="0" err="1" smtClean="0"/>
              <a:t>paterno</a:t>
            </a:r>
            <a:r>
              <a:rPr lang="en-GB" dirty="0" smtClean="0"/>
              <a:t> del </a:t>
            </a:r>
            <a:r>
              <a:rPr lang="en-GB" dirty="0" err="1" smtClean="0"/>
              <a:t>sovrano</a:t>
            </a:r>
            <a:endParaRPr lang="en-GB" dirty="0" smtClean="0"/>
          </a:p>
          <a:p>
            <a:r>
              <a:rPr lang="en-GB" dirty="0" smtClean="0"/>
              <a:t>Il “</a:t>
            </a:r>
            <a:r>
              <a:rPr lang="en-GB" dirty="0" err="1" smtClean="0"/>
              <a:t>dispotismo</a:t>
            </a:r>
            <a:r>
              <a:rPr lang="en-GB" dirty="0" smtClean="0"/>
              <a:t> </a:t>
            </a:r>
            <a:r>
              <a:rPr lang="en-GB" dirty="0" err="1" smtClean="0"/>
              <a:t>legale</a:t>
            </a:r>
            <a:r>
              <a:rPr lang="en-GB" dirty="0" smtClean="0"/>
              <a:t>”</a:t>
            </a:r>
          </a:p>
          <a:p>
            <a:r>
              <a:rPr lang="en-GB" dirty="0" smtClean="0"/>
              <a:t>Un </a:t>
            </a:r>
            <a:r>
              <a:rPr lang="en-GB" dirty="0" err="1" smtClean="0"/>
              <a:t>ordine</a:t>
            </a:r>
            <a:r>
              <a:rPr lang="en-GB" dirty="0" smtClean="0"/>
              <a:t> politico </a:t>
            </a:r>
            <a:r>
              <a:rPr lang="en-GB" dirty="0" err="1" smtClean="0"/>
              <a:t>modellato</a:t>
            </a:r>
            <a:r>
              <a:rPr lang="en-GB" dirty="0" smtClean="0"/>
              <a:t> </a:t>
            </a:r>
            <a:r>
              <a:rPr lang="en-GB" dirty="0" err="1" smtClean="0"/>
              <a:t>sulle</a:t>
            </a:r>
            <a:r>
              <a:rPr lang="en-GB" dirty="0" smtClean="0"/>
              <a:t> </a:t>
            </a:r>
            <a:r>
              <a:rPr lang="en-GB" dirty="0" err="1" smtClean="0"/>
              <a:t>leggi</a:t>
            </a:r>
            <a:r>
              <a:rPr lang="en-GB" dirty="0" smtClean="0"/>
              <a:t> </a:t>
            </a:r>
            <a:r>
              <a:rPr lang="en-GB" dirty="0" err="1" smtClean="0"/>
              <a:t>della</a:t>
            </a:r>
            <a:r>
              <a:rPr lang="en-GB" dirty="0" smtClean="0"/>
              <a:t> </a:t>
            </a:r>
            <a:r>
              <a:rPr lang="en-GB" dirty="0" err="1" smtClean="0"/>
              <a:t>natura</a:t>
            </a:r>
            <a:r>
              <a:rPr lang="en-GB" dirty="0" smtClean="0"/>
              <a:t> e </a:t>
            </a:r>
            <a:r>
              <a:rPr lang="en-GB" dirty="0" err="1" smtClean="0"/>
              <a:t>su</a:t>
            </a:r>
            <a:r>
              <a:rPr lang="en-GB" dirty="0" smtClean="0"/>
              <a:t> un “</a:t>
            </a:r>
            <a:r>
              <a:rPr lang="en-GB" dirty="0" err="1" smtClean="0"/>
              <a:t>ordine</a:t>
            </a:r>
            <a:r>
              <a:rPr lang="en-GB" dirty="0" smtClean="0"/>
              <a:t> di </a:t>
            </a:r>
            <a:r>
              <a:rPr lang="en-GB" dirty="0" err="1" smtClean="0"/>
              <a:t>doveri</a:t>
            </a:r>
            <a:r>
              <a:rPr lang="en-GB" dirty="0" smtClean="0"/>
              <a:t> e </a:t>
            </a:r>
            <a:r>
              <a:rPr lang="en-GB" dirty="0" err="1" smtClean="0"/>
              <a:t>diritti</a:t>
            </a:r>
            <a:r>
              <a:rPr lang="en-GB" dirty="0" smtClean="0"/>
              <a:t> </a:t>
            </a:r>
            <a:r>
              <a:rPr lang="en-GB" dirty="0" err="1" smtClean="0"/>
              <a:t>che</a:t>
            </a:r>
            <a:r>
              <a:rPr lang="en-GB" dirty="0" smtClean="0"/>
              <a:t> </a:t>
            </a:r>
            <a:r>
              <a:rPr lang="en-GB" dirty="0" err="1" smtClean="0"/>
              <a:t>costituiscono</a:t>
            </a:r>
            <a:r>
              <a:rPr lang="en-GB" dirty="0" smtClean="0"/>
              <a:t> </a:t>
            </a:r>
            <a:r>
              <a:rPr lang="en-GB" dirty="0" err="1" smtClean="0"/>
              <a:t>una</a:t>
            </a:r>
            <a:r>
              <a:rPr lang="en-GB" dirty="0" smtClean="0"/>
              <a:t> </a:t>
            </a:r>
            <a:r>
              <a:rPr lang="en-GB" dirty="0" err="1" smtClean="0"/>
              <a:t>necessità</a:t>
            </a:r>
            <a:r>
              <a:rPr lang="en-GB" dirty="0" smtClean="0"/>
              <a:t> </a:t>
            </a:r>
            <a:r>
              <a:rPr lang="en-GB" dirty="0" err="1" smtClean="0"/>
              <a:t>fisica</a:t>
            </a:r>
            <a:r>
              <a:rPr lang="en-GB" dirty="0" smtClean="0"/>
              <a:t> e </a:t>
            </a:r>
            <a:r>
              <a:rPr lang="en-GB" dirty="0" err="1" smtClean="0"/>
              <a:t>dunque</a:t>
            </a:r>
            <a:r>
              <a:rPr lang="en-GB" dirty="0" smtClean="0"/>
              <a:t> </a:t>
            </a:r>
            <a:r>
              <a:rPr lang="en-GB" dirty="0" err="1" smtClean="0"/>
              <a:t>assoluta</a:t>
            </a:r>
            <a:r>
              <a:rPr lang="en-GB" dirty="0" smtClean="0"/>
              <a:t>” (Mercier de la </a:t>
            </a:r>
            <a:r>
              <a:rPr lang="en-GB" dirty="0" err="1" smtClean="0"/>
              <a:t>Rivière</a:t>
            </a:r>
            <a:r>
              <a:rPr lang="en-GB" dirty="0" smtClean="0"/>
              <a:t>)</a:t>
            </a:r>
          </a:p>
          <a:p>
            <a:r>
              <a:rPr lang="en-GB" dirty="0" smtClean="0"/>
              <a:t>La </a:t>
            </a:r>
            <a:r>
              <a:rPr lang="en-GB" dirty="0" err="1" smtClean="0"/>
              <a:t>legge</a:t>
            </a:r>
            <a:r>
              <a:rPr lang="en-GB" dirty="0" smtClean="0"/>
              <a:t> </a:t>
            </a:r>
            <a:r>
              <a:rPr lang="en-GB" dirty="0" err="1" smtClean="0"/>
              <a:t>naturale</a:t>
            </a:r>
            <a:r>
              <a:rPr lang="en-GB" dirty="0" smtClean="0"/>
              <a:t> </a:t>
            </a:r>
            <a:r>
              <a:rPr lang="en-GB" dirty="0" err="1" smtClean="0"/>
              <a:t>trasformata</a:t>
            </a:r>
            <a:r>
              <a:rPr lang="en-GB" dirty="0" smtClean="0"/>
              <a:t> in </a:t>
            </a:r>
            <a:r>
              <a:rPr lang="en-GB" dirty="0" err="1" smtClean="0"/>
              <a:t>massime</a:t>
            </a:r>
            <a:r>
              <a:rPr lang="en-GB" dirty="0" smtClean="0"/>
              <a:t> </a:t>
            </a:r>
            <a:r>
              <a:rPr lang="en-GB" dirty="0" err="1" smtClean="0"/>
              <a:t>codificate</a:t>
            </a:r>
            <a:r>
              <a:rPr lang="en-GB" dirty="0" smtClean="0"/>
              <a:t> di </a:t>
            </a:r>
            <a:r>
              <a:rPr lang="en-GB" dirty="0" err="1" smtClean="0"/>
              <a:t>governo</a:t>
            </a:r>
            <a:r>
              <a:rPr lang="en-GB" dirty="0" smtClean="0"/>
              <a:t> (Quesnay)</a:t>
            </a:r>
          </a:p>
          <a:p>
            <a:r>
              <a:rPr lang="en-GB" dirty="0" smtClean="0"/>
              <a:t>La </a:t>
            </a:r>
            <a:r>
              <a:rPr lang="en-GB" dirty="0" err="1" smtClean="0"/>
              <a:t>protezione</a:t>
            </a:r>
            <a:r>
              <a:rPr lang="en-GB" dirty="0" smtClean="0"/>
              <a:t> </a:t>
            </a:r>
            <a:r>
              <a:rPr lang="en-GB" dirty="0" err="1" smtClean="0"/>
              <a:t>dell’agricoltura</a:t>
            </a:r>
            <a:r>
              <a:rPr lang="en-GB" dirty="0" smtClean="0"/>
              <a:t>, </a:t>
            </a:r>
            <a:r>
              <a:rPr lang="en-GB" dirty="0" err="1" smtClean="0"/>
              <a:t>i</a:t>
            </a:r>
            <a:r>
              <a:rPr lang="en-GB" dirty="0" smtClean="0"/>
              <a:t> </a:t>
            </a:r>
            <a:r>
              <a:rPr lang="en-GB" dirty="0" err="1" smtClean="0"/>
              <a:t>riti</a:t>
            </a:r>
            <a:r>
              <a:rPr lang="en-GB" dirty="0" smtClean="0"/>
              <a:t> </a:t>
            </a:r>
            <a:r>
              <a:rPr lang="en-GB" dirty="0" err="1" smtClean="0"/>
              <a:t>agricoli</a:t>
            </a:r>
            <a:r>
              <a:rPr lang="en-GB" dirty="0" smtClean="0"/>
              <a:t> e </a:t>
            </a:r>
            <a:r>
              <a:rPr lang="en-GB" dirty="0" err="1" smtClean="0"/>
              <a:t>il</a:t>
            </a:r>
            <a:r>
              <a:rPr lang="en-GB" dirty="0" smtClean="0"/>
              <a:t> </a:t>
            </a:r>
            <a:r>
              <a:rPr lang="en-GB" dirty="0" err="1" smtClean="0"/>
              <a:t>rispetto</a:t>
            </a:r>
            <a:r>
              <a:rPr lang="en-GB" dirty="0" smtClean="0"/>
              <a:t> </a:t>
            </a:r>
            <a:r>
              <a:rPr lang="en-GB" dirty="0" err="1" smtClean="0"/>
              <a:t>della</a:t>
            </a:r>
            <a:r>
              <a:rPr lang="en-GB" dirty="0" smtClean="0"/>
              <a:t> </a:t>
            </a:r>
            <a:r>
              <a:rPr lang="en-GB" dirty="0" err="1" smtClean="0"/>
              <a:t>proprietà</a:t>
            </a:r>
            <a:endParaRPr lang="en-GB" dirty="0" smtClean="0"/>
          </a:p>
          <a:p>
            <a:r>
              <a:rPr lang="en-GB" dirty="0" smtClean="0"/>
              <a:t>Il </a:t>
            </a:r>
            <a:r>
              <a:rPr lang="en-GB" dirty="0" err="1" smtClean="0"/>
              <a:t>sistema</a:t>
            </a:r>
            <a:r>
              <a:rPr lang="en-GB" dirty="0" smtClean="0"/>
              <a:t> </a:t>
            </a:r>
            <a:r>
              <a:rPr lang="en-GB" dirty="0" err="1" smtClean="0"/>
              <a:t>d’istruzione</a:t>
            </a:r>
            <a:r>
              <a:rPr lang="en-GB" dirty="0" smtClean="0"/>
              <a:t> e di </a:t>
            </a:r>
            <a:r>
              <a:rPr lang="en-GB" dirty="0" err="1" smtClean="0"/>
              <a:t>esami</a:t>
            </a:r>
            <a:endParaRPr lang="en-GB" dirty="0" smtClean="0"/>
          </a:p>
          <a:p>
            <a:endParaRPr lang="en-GB" dirty="0"/>
          </a:p>
        </p:txBody>
      </p:sp>
    </p:spTree>
    <p:extLst>
      <p:ext uri="{BB962C8B-B14F-4D97-AF65-F5344CB8AC3E}">
        <p14:creationId xmlns:p14="http://schemas.microsoft.com/office/powerpoint/2010/main" val="2893956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Raynal</a:t>
            </a:r>
            <a:r>
              <a:rPr lang="en-GB" dirty="0" smtClean="0"/>
              <a:t> e Diderot: </a:t>
            </a:r>
            <a:r>
              <a:rPr lang="en-GB" dirty="0" err="1" smtClean="0"/>
              <a:t>gli</a:t>
            </a:r>
            <a:r>
              <a:rPr lang="en-GB" dirty="0" smtClean="0"/>
              <a:t> </a:t>
            </a:r>
            <a:r>
              <a:rPr lang="en-GB" dirty="0" err="1" smtClean="0"/>
              <a:t>ammiratori</a:t>
            </a:r>
            <a:r>
              <a:rPr lang="en-GB" dirty="0" smtClean="0"/>
              <a:t> e </a:t>
            </a:r>
            <a:r>
              <a:rPr lang="en-GB" dirty="0" err="1" smtClean="0"/>
              <a:t>i</a:t>
            </a:r>
            <a:r>
              <a:rPr lang="en-GB" dirty="0" smtClean="0"/>
              <a:t> </a:t>
            </a:r>
            <a:r>
              <a:rPr lang="en-GB" dirty="0" err="1" smtClean="0"/>
              <a:t>detrattori</a:t>
            </a:r>
            <a:endParaRPr lang="en-GB" dirty="0"/>
          </a:p>
        </p:txBody>
      </p:sp>
      <p:sp>
        <p:nvSpPr>
          <p:cNvPr id="3" name="Segnaposto contenuto 2"/>
          <p:cNvSpPr>
            <a:spLocks noGrp="1"/>
          </p:cNvSpPr>
          <p:nvPr>
            <p:ph idx="1"/>
          </p:nvPr>
        </p:nvSpPr>
        <p:spPr>
          <a:xfrm>
            <a:off x="251520" y="1412775"/>
            <a:ext cx="8712968" cy="5308699"/>
          </a:xfrm>
        </p:spPr>
        <p:txBody>
          <a:bodyPr>
            <a:normAutofit fontScale="25000" lnSpcReduction="20000"/>
          </a:bodyPr>
          <a:lstStyle/>
          <a:p>
            <a:pPr indent="0">
              <a:lnSpc>
                <a:spcPct val="120000"/>
              </a:lnSpc>
              <a:spcBef>
                <a:spcPts val="0"/>
              </a:spcBef>
              <a:spcAft>
                <a:spcPts val="0"/>
              </a:spcAft>
              <a:buNone/>
            </a:pPr>
            <a:r>
              <a:rPr lang="en-GB" sz="6400" dirty="0" smtClean="0"/>
              <a:t>The economy</a:t>
            </a:r>
            <a:r>
              <a:rPr lang="en-GB" sz="6400" dirty="0"/>
              <a:t>, the social structure, private and political morals, history, </a:t>
            </a:r>
            <a:r>
              <a:rPr lang="en-GB" sz="6400" dirty="0" smtClean="0"/>
              <a:t>the antiquity </a:t>
            </a:r>
            <a:r>
              <a:rPr lang="en-GB" sz="6400" dirty="0"/>
              <a:t>of Chinese history and the long and uninterrupted historical continuity of the empire. </a:t>
            </a:r>
            <a:endParaRPr lang="en-GB" sz="6400" dirty="0" smtClean="0"/>
          </a:p>
          <a:p>
            <a:pPr indent="0">
              <a:lnSpc>
                <a:spcPct val="120000"/>
              </a:lnSpc>
              <a:spcBef>
                <a:spcPts val="0"/>
              </a:spcBef>
              <a:spcAft>
                <a:spcPts val="0"/>
              </a:spcAft>
              <a:buNone/>
            </a:pPr>
            <a:r>
              <a:rPr lang="en-GB" sz="6400" dirty="0" smtClean="0"/>
              <a:t>Economic aspects: industry</a:t>
            </a:r>
            <a:r>
              <a:rPr lang="en-GB" sz="6400" dirty="0"/>
              <a:t>, application to agriculture, water regulations and (internal) navigation common property of natural resources of general utility, moderation in fiscal impositions, respect for property, equality of fortunes, simplicity and frugality in lifestyle. Social aspects were wisdom and cult for social and moral virtues, religion as practice of social virtues, absence of feudal rights and hereditary nobility, favourable conditions and propensity for demographic reproduction, social tranquillity, religious tolerance, rational character and domestic and social utility of Confucian teachings, care for children’s and people’s education, respect for the elders and for virtue itself. </a:t>
            </a:r>
            <a:endParaRPr lang="en-GB" sz="6400" dirty="0" smtClean="0"/>
          </a:p>
          <a:p>
            <a:pPr indent="0">
              <a:lnSpc>
                <a:spcPct val="120000"/>
              </a:lnSpc>
              <a:spcBef>
                <a:spcPts val="0"/>
              </a:spcBef>
              <a:spcAft>
                <a:spcPts val="0"/>
              </a:spcAft>
              <a:buNone/>
            </a:pPr>
            <a:r>
              <a:rPr lang="en-GB" sz="6400" dirty="0" smtClean="0"/>
              <a:t>From </a:t>
            </a:r>
            <a:r>
              <a:rPr lang="en-GB" sz="6400" dirty="0"/>
              <a:t>a political and administrative point of </a:t>
            </a:r>
            <a:r>
              <a:rPr lang="en-GB" sz="6400" dirty="0" smtClean="0"/>
              <a:t>view: the </a:t>
            </a:r>
            <a:r>
              <a:rPr lang="en-GB" sz="6400" dirty="0"/>
              <a:t>widespread awareness of the emperor’s duties toward his subjects, the paternal character of his supreme political authority, the sentiments of filial respect as much towards parents as toward the emperor, advancement on the basis of personal merits only, wisdom of government in every gradation, absence of factions in public life, honours and rewards for virtue, mildness of the penal laws, popular patriotic spirit. </a:t>
            </a:r>
            <a:endParaRPr lang="en-GB" sz="6400" dirty="0" smtClean="0"/>
          </a:p>
          <a:p>
            <a:pPr indent="0">
              <a:lnSpc>
                <a:spcPct val="120000"/>
              </a:lnSpc>
              <a:spcBef>
                <a:spcPts val="0"/>
              </a:spcBef>
              <a:spcAft>
                <a:spcPts val="0"/>
              </a:spcAft>
              <a:buNone/>
            </a:pPr>
            <a:r>
              <a:rPr lang="en-GB" sz="6400" dirty="0" smtClean="0"/>
              <a:t>At </a:t>
            </a:r>
            <a:r>
              <a:rPr lang="en-GB" sz="6400" dirty="0"/>
              <a:t>the same </a:t>
            </a:r>
            <a:r>
              <a:rPr lang="en-GB" sz="6400" dirty="0" smtClean="0"/>
              <a:t>time: </a:t>
            </a:r>
            <a:r>
              <a:rPr lang="en-GB" sz="6400" dirty="0"/>
              <a:t>little progress made in theoretical sciences caused by the difficulty of the language, the dominance of memory and tradition on imagination and innovation and the absence of the spirit of invention, paradoxical perfection of laws, policy and government and imperfection of belles </a:t>
            </a:r>
            <a:r>
              <a:rPr lang="en-GB" sz="6400" dirty="0" err="1"/>
              <a:t>lettres</a:t>
            </a:r>
            <a:r>
              <a:rPr lang="en-GB" sz="6400" dirty="0"/>
              <a:t> et beaux arts, Chinese as masters in the art of good government, pacific, not martial and warlike </a:t>
            </a:r>
            <a:r>
              <a:rPr lang="en-GB" sz="6400" dirty="0" smtClean="0"/>
              <a:t>spiri</a:t>
            </a:r>
            <a:r>
              <a:rPr lang="en-GB" sz="6400" dirty="0"/>
              <a:t>t</a:t>
            </a:r>
            <a:endParaRPr lang="en-GB" sz="4300" dirty="0"/>
          </a:p>
        </p:txBody>
      </p:sp>
    </p:spTree>
    <p:extLst>
      <p:ext uri="{BB962C8B-B14F-4D97-AF65-F5344CB8AC3E}">
        <p14:creationId xmlns:p14="http://schemas.microsoft.com/office/powerpoint/2010/main" val="1962326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84784"/>
            <a:ext cx="8229600" cy="1800200"/>
          </a:xfrm>
        </p:spPr>
        <p:txBody>
          <a:bodyPr>
            <a:normAutofit fontScale="90000"/>
          </a:bodyPr>
          <a:lstStyle/>
          <a:p>
            <a:r>
              <a:rPr lang="en-GB" b="1" dirty="0" err="1" smtClean="0">
                <a:solidFill>
                  <a:srgbClr val="FFC000"/>
                </a:solidFill>
              </a:rPr>
              <a:t>Lezione</a:t>
            </a:r>
            <a:r>
              <a:rPr lang="en-GB" b="1" dirty="0" smtClean="0">
                <a:solidFill>
                  <a:srgbClr val="FFC000"/>
                </a:solidFill>
              </a:rPr>
              <a:t> 8</a:t>
            </a:r>
            <a:br>
              <a:rPr lang="en-GB" b="1" dirty="0" smtClean="0">
                <a:solidFill>
                  <a:srgbClr val="FFC000"/>
                </a:solidFill>
              </a:rPr>
            </a:br>
            <a:r>
              <a:rPr lang="en-GB" b="1" dirty="0" smtClean="0">
                <a:solidFill>
                  <a:srgbClr val="FFC000"/>
                </a:solidFill>
              </a:rPr>
              <a:t/>
            </a:r>
            <a:br>
              <a:rPr lang="en-GB" b="1" dirty="0" smtClean="0">
                <a:solidFill>
                  <a:srgbClr val="FFC000"/>
                </a:solidFill>
              </a:rPr>
            </a:br>
            <a:r>
              <a:rPr lang="en-GB" b="1" dirty="0" smtClean="0">
                <a:solidFill>
                  <a:srgbClr val="FFC000"/>
                </a:solidFill>
              </a:rPr>
              <a:t>Visioni </a:t>
            </a:r>
            <a:r>
              <a:rPr lang="en-GB" b="1" dirty="0" err="1" smtClean="0">
                <a:solidFill>
                  <a:srgbClr val="FFC000"/>
                </a:solidFill>
              </a:rPr>
              <a:t>europee</a:t>
            </a:r>
            <a:r>
              <a:rPr lang="en-GB" b="1" dirty="0" smtClean="0">
                <a:solidFill>
                  <a:srgbClr val="FFC000"/>
                </a:solidFill>
              </a:rPr>
              <a:t> 1750-1850</a:t>
            </a:r>
            <a:r>
              <a:rPr lang="en-GB" dirty="0"/>
              <a:t/>
            </a:r>
            <a:br>
              <a:rPr lang="en-GB" dirty="0"/>
            </a:br>
            <a:endParaRPr lang="en-GB" b="1" dirty="0">
              <a:solidFill>
                <a:srgbClr val="FFC000"/>
              </a:solidFill>
            </a:endParaRPr>
          </a:p>
        </p:txBody>
      </p:sp>
      <p:sp>
        <p:nvSpPr>
          <p:cNvPr id="3" name="Segnaposto contenuto 2"/>
          <p:cNvSpPr>
            <a:spLocks noGrp="1"/>
          </p:cNvSpPr>
          <p:nvPr>
            <p:ph idx="1"/>
          </p:nvPr>
        </p:nvSpPr>
        <p:spPr>
          <a:xfrm>
            <a:off x="457200" y="3717032"/>
            <a:ext cx="8229600" cy="2409131"/>
          </a:xfrm>
        </p:spPr>
        <p:txBody>
          <a:bodyPr/>
          <a:lstStyle/>
          <a:p>
            <a:pPr marL="0" indent="0" algn="ctr">
              <a:buNone/>
            </a:pPr>
            <a:endParaRPr lang="en-GB" dirty="0"/>
          </a:p>
        </p:txBody>
      </p:sp>
    </p:spTree>
    <p:extLst>
      <p:ext uri="{BB962C8B-B14F-4D97-AF65-F5344CB8AC3E}">
        <p14:creationId xmlns:p14="http://schemas.microsoft.com/office/powerpoint/2010/main" val="404232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detrattori</a:t>
            </a:r>
            <a:endParaRPr lang="it-IT" dirty="0"/>
          </a:p>
        </p:txBody>
      </p:sp>
      <p:sp>
        <p:nvSpPr>
          <p:cNvPr id="3" name="Segnaposto contenuto 2"/>
          <p:cNvSpPr>
            <a:spLocks noGrp="1"/>
          </p:cNvSpPr>
          <p:nvPr>
            <p:ph idx="1"/>
          </p:nvPr>
        </p:nvSpPr>
        <p:spPr>
          <a:xfrm>
            <a:off x="433491" y="1276251"/>
            <a:ext cx="8507288" cy="5445224"/>
          </a:xfrm>
        </p:spPr>
        <p:txBody>
          <a:bodyPr>
            <a:normAutofit fontScale="62500" lnSpcReduction="20000"/>
          </a:bodyPr>
          <a:lstStyle/>
          <a:p>
            <a:pPr marL="0" indent="0">
              <a:buNone/>
            </a:pPr>
            <a:r>
              <a:rPr lang="en-GB" dirty="0"/>
              <a:t>the great amount of population is neither necessarily a positive feature of Chinese society nor the proof – but rather direct cause – of industry and agriculture productivity. Chinese population is abundant because largeness of the country and absence of wars and devotion to agricultural works is the consequence of contempt for speculative, not immediately useful and productive occupations, but it is also the cause of such inhuman and barbaric customs as infants’ murder, which is considered an unequivocal sign of lack of civilization, and of an unbearable pressure on men’s work because of the unending struggle against basic needs and the clearing all spare time for cultivating arts, sciences and the enjoyments of life. The same is true for Chinese hostility to colonization, which could have been a proper remedy to over-population: again, China is lacking of one of the distinctive features of European modernity, propensity for expansion. Patriarchal despotism is the sum of two forms of oppression and it tends necessarily to the extinction of virtue; that the administration is not in the hands of powerful and rich families is a positive fact only if one admits that the French government under Richelieu was a bad one; education of the Chinese children does not encourage sentiments of sociability but of submission; good manners are really just ostentation of formalities; commerce with foreigners is dominated by bad faith or dishonesty; China is more than barbaric a country</a:t>
            </a:r>
            <a:endParaRPr lang="it-IT" dirty="0"/>
          </a:p>
        </p:txBody>
      </p:sp>
    </p:spTree>
    <p:extLst>
      <p:ext uri="{BB962C8B-B14F-4D97-AF65-F5344CB8AC3E}">
        <p14:creationId xmlns:p14="http://schemas.microsoft.com/office/powerpoint/2010/main" val="2002111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detrattori	</a:t>
            </a:r>
            <a:endParaRPr lang="it-IT" dirty="0"/>
          </a:p>
        </p:txBody>
      </p:sp>
      <p:sp>
        <p:nvSpPr>
          <p:cNvPr id="3" name="Segnaposto contenuto 2"/>
          <p:cNvSpPr>
            <a:spLocks noGrp="1"/>
          </p:cNvSpPr>
          <p:nvPr>
            <p:ph idx="1"/>
          </p:nvPr>
        </p:nvSpPr>
        <p:spPr>
          <a:xfrm>
            <a:off x="457200" y="1124744"/>
            <a:ext cx="8352928" cy="6048672"/>
          </a:xfrm>
          <a:noFill/>
        </p:spPr>
        <p:txBody>
          <a:bodyPr>
            <a:normAutofit lnSpcReduction="10000"/>
          </a:bodyPr>
          <a:lstStyle/>
          <a:p>
            <a:pPr marL="0" indent="0" algn="just">
              <a:buNone/>
            </a:pPr>
            <a:r>
              <a:rPr lang="en-GB" sz="2200" dirty="0"/>
              <a:t>W</a:t>
            </a:r>
            <a:r>
              <a:rPr lang="en-GB" sz="2200" dirty="0" smtClean="0"/>
              <a:t>hat </a:t>
            </a:r>
            <a:r>
              <a:rPr lang="en-GB" sz="2200" dirty="0"/>
              <a:t>Chinese people and civilization are deprived of are  exactly those virtues which makes different European society, that is to say the attitude to entertain social commerce and get into relationships with other peoples as a consequence of their prejudice against all foreigners as inferiors. Chinese language is not suitable to the practical requirements of economic activities and is “à </a:t>
            </a:r>
            <a:r>
              <a:rPr lang="en-GB" sz="2200" dirty="0" err="1"/>
              <a:t>peine</a:t>
            </a:r>
            <a:r>
              <a:rPr lang="en-GB" sz="2200" dirty="0"/>
              <a:t> </a:t>
            </a:r>
            <a:r>
              <a:rPr lang="en-GB" sz="2200" dirty="0" err="1"/>
              <a:t>suffisante</a:t>
            </a:r>
            <a:r>
              <a:rPr lang="en-GB" sz="2200" dirty="0"/>
              <a:t> au commerce de la vie”; there is not enough of honesty in the administration of justice; all the governmental and administrative jobs is rapacious and oppressive with the people. And the Chinese are “useless to the rest of the Earth”, as it is demonstrated by the fact that no philosophical or scientific work or dissertation on political, moral or economic matters rivalling with the European ones have ever been brought to Europe. The much praised tolerance does not extend itself to Christianity. There is not “</a:t>
            </a:r>
            <a:r>
              <a:rPr lang="en-GB" sz="2200" dirty="0" err="1"/>
              <a:t>ni</a:t>
            </a:r>
            <a:r>
              <a:rPr lang="en-GB" sz="2200" dirty="0"/>
              <a:t> police </a:t>
            </a:r>
            <a:r>
              <a:rPr lang="en-GB" sz="2200" dirty="0" err="1"/>
              <a:t>ni</a:t>
            </a:r>
            <a:r>
              <a:rPr lang="en-GB" sz="2200" dirty="0"/>
              <a:t> </a:t>
            </a:r>
            <a:r>
              <a:rPr lang="en-GB" sz="2200" dirty="0" err="1"/>
              <a:t>moeurs</a:t>
            </a:r>
            <a:r>
              <a:rPr lang="en-GB" sz="2200" dirty="0"/>
              <a:t>” in </a:t>
            </a:r>
            <a:r>
              <a:rPr lang="en-GB" sz="2200" dirty="0" smtClean="0"/>
              <a:t>China [...] it </a:t>
            </a:r>
            <a:r>
              <a:rPr lang="en-GB" sz="2200" dirty="0"/>
              <a:t>is difficult to choose between the two opposed thesis of the pro- and against-Chinese and that the controversy could be ended only by a research on the spot supported by direct knowledge of language and country.</a:t>
            </a:r>
            <a:endParaRPr lang="it-IT" sz="2200" dirty="0"/>
          </a:p>
          <a:p>
            <a:endParaRPr lang="it-IT" dirty="0"/>
          </a:p>
        </p:txBody>
      </p:sp>
    </p:spTree>
    <p:extLst>
      <p:ext uri="{BB962C8B-B14F-4D97-AF65-F5344CB8AC3E}">
        <p14:creationId xmlns:p14="http://schemas.microsoft.com/office/powerpoint/2010/main" val="1304160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Adam Smith</a:t>
            </a:r>
            <a:endParaRPr lang="it-IT" dirty="0"/>
          </a:p>
        </p:txBody>
      </p:sp>
      <p:sp>
        <p:nvSpPr>
          <p:cNvPr id="3" name="Segnaposto contenuto 2"/>
          <p:cNvSpPr>
            <a:spLocks noGrp="1"/>
          </p:cNvSpPr>
          <p:nvPr>
            <p:ph idx="1"/>
          </p:nvPr>
        </p:nvSpPr>
        <p:spPr>
          <a:xfrm>
            <a:off x="323528" y="1124744"/>
            <a:ext cx="8640960" cy="5472608"/>
          </a:xfrm>
        </p:spPr>
        <p:txBody>
          <a:bodyPr>
            <a:normAutofit fontScale="25000" lnSpcReduction="20000"/>
          </a:bodyPr>
          <a:lstStyle/>
          <a:p>
            <a:pPr marL="0" indent="0">
              <a:buNone/>
            </a:pPr>
            <a:r>
              <a:rPr lang="en-GB" sz="7600" dirty="0"/>
              <a:t>Adam </a:t>
            </a:r>
            <a:r>
              <a:rPr lang="en-GB" sz="7600" dirty="0" smtClean="0"/>
              <a:t>Smith’s </a:t>
            </a:r>
            <a:r>
              <a:rPr lang="en-GB" sz="7600" dirty="0"/>
              <a:t>chapters III, VII and IX of book I of the </a:t>
            </a:r>
            <a:r>
              <a:rPr lang="en-GB" sz="7600" i="1" dirty="0"/>
              <a:t>Wealth of </a:t>
            </a:r>
            <a:r>
              <a:rPr lang="en-GB" sz="7600" i="1" dirty="0" smtClean="0"/>
              <a:t>Nations: </a:t>
            </a:r>
            <a:r>
              <a:rPr lang="en-GB" sz="7600" dirty="0" smtClean="0"/>
              <a:t>China’s </a:t>
            </a:r>
            <a:r>
              <a:rPr lang="en-GB" sz="7600" dirty="0"/>
              <a:t>economic conditions are the subject of considerate </a:t>
            </a:r>
            <a:r>
              <a:rPr lang="en-GB" sz="7600" dirty="0" smtClean="0"/>
              <a:t>reflection [...] in </a:t>
            </a:r>
            <a:r>
              <a:rPr lang="en-GB" sz="7600" dirty="0"/>
              <a:t>ancient times Chinese agriculture and manufactures had been improved thanks mainly to the internal demand and the domestic market, made accessible by efficient transports and communications (“inland navigation</a:t>
            </a:r>
            <a:r>
              <a:rPr lang="en-GB" sz="7600" dirty="0" smtClean="0"/>
              <a:t>”) [...] China  one of the most fertile, best cultivated, richest and most prosperous and populous countries in the world [...] But China had arrived at a stalemate: </a:t>
            </a:r>
            <a:r>
              <a:rPr lang="en-GB" sz="7600" dirty="0"/>
              <a:t>inadequacy of internal demand, the low reward of labour, the low wages of the workers: in a word, the low family income both in agriculture and in manufacture and the consequent lack of initiative in a context of too strong social </a:t>
            </a:r>
            <a:r>
              <a:rPr lang="en-GB" sz="7600" dirty="0" smtClean="0"/>
              <a:t>inequalities [...] a sort </a:t>
            </a:r>
            <a:r>
              <a:rPr lang="en-GB" sz="7600" dirty="0"/>
              <a:t>of physiological relationship between the total attainable wealth and the political institutions of the </a:t>
            </a:r>
            <a:r>
              <a:rPr lang="en-GB" sz="7600" dirty="0" smtClean="0"/>
              <a:t>country [...] </a:t>
            </a:r>
            <a:r>
              <a:rPr lang="en-GB" sz="7600" dirty="0"/>
              <a:t>defective laws and an inadequate </a:t>
            </a:r>
            <a:r>
              <a:rPr lang="en-GB" sz="7600" dirty="0" smtClean="0"/>
              <a:t>policy [...] </a:t>
            </a:r>
            <a:r>
              <a:rPr lang="en-GB" sz="7600" dirty="0"/>
              <a:t>Small stockowners were not protected enough from usurers. Inequalities trampled low-income potential entrepreneurs. Contracts were not adequately protected at law. The cost of economic risk was too high and so resulted the interest </a:t>
            </a:r>
            <a:r>
              <a:rPr lang="en-GB" sz="7600" dirty="0" smtClean="0"/>
              <a:t>rate [...]  </a:t>
            </a:r>
            <a:r>
              <a:rPr lang="en-GB" sz="7600" dirty="0"/>
              <a:t>lack of juridical protection for contracts is a sign of barbarism</a:t>
            </a:r>
            <a:r>
              <a:rPr lang="it-IT" sz="7600" dirty="0"/>
              <a:t> </a:t>
            </a:r>
            <a:r>
              <a:rPr lang="en-GB" sz="7600" dirty="0"/>
              <a:t>The case of China demonstrated that “</a:t>
            </a:r>
            <a:r>
              <a:rPr lang="en-GB" sz="7600" dirty="0">
                <a:solidFill>
                  <a:srgbClr val="FFC000"/>
                </a:solidFill>
              </a:rPr>
              <a:t>A defect in the law may sometimes raise the rate of interest considerably above what the condition of the country, as to wealth or poverty, would require. When the law does not enforce the performance of contracts, it puts all borrowers nearly upon the same footing with bankrupts or people of doubtful credit in better regulated countries. The uncertainty of recovering his money makes the lender exact the same usurious interest which is usually required from bankrupts” </a:t>
            </a:r>
            <a:r>
              <a:rPr lang="en-GB" sz="7600" dirty="0"/>
              <a:t>(</a:t>
            </a:r>
            <a:r>
              <a:rPr lang="en-GB" sz="7600" i="1" dirty="0"/>
              <a:t>Wealth of Nations</a:t>
            </a:r>
            <a:r>
              <a:rPr lang="en-GB" sz="7600" dirty="0"/>
              <a:t>, book I, </a:t>
            </a:r>
            <a:r>
              <a:rPr lang="en-GB" sz="7600" dirty="0" err="1"/>
              <a:t>ch.</a:t>
            </a:r>
            <a:r>
              <a:rPr lang="en-GB" sz="7600" dirty="0"/>
              <a:t> ix).</a:t>
            </a:r>
            <a:endParaRPr lang="it-IT" sz="7600" dirty="0"/>
          </a:p>
          <a:p>
            <a:pPr marL="0" indent="0">
              <a:buNone/>
            </a:pPr>
            <a:endParaRPr lang="it-IT" dirty="0"/>
          </a:p>
        </p:txBody>
      </p:sp>
    </p:spTree>
    <p:extLst>
      <p:ext uri="{BB962C8B-B14F-4D97-AF65-F5344CB8AC3E}">
        <p14:creationId xmlns:p14="http://schemas.microsoft.com/office/powerpoint/2010/main" val="329395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lstStyle/>
          <a:p>
            <a:r>
              <a:rPr lang="it-IT" dirty="0" smtClean="0"/>
              <a:t>Adam Smith</a:t>
            </a:r>
            <a:endParaRPr lang="it-IT" dirty="0"/>
          </a:p>
        </p:txBody>
      </p:sp>
      <p:sp>
        <p:nvSpPr>
          <p:cNvPr id="3" name="Segnaposto contenuto 2"/>
          <p:cNvSpPr>
            <a:spLocks noGrp="1"/>
          </p:cNvSpPr>
          <p:nvPr>
            <p:ph idx="1"/>
          </p:nvPr>
        </p:nvSpPr>
        <p:spPr>
          <a:xfrm>
            <a:off x="457200" y="1268760"/>
            <a:ext cx="8291264" cy="4896544"/>
          </a:xfrm>
        </p:spPr>
        <p:txBody>
          <a:bodyPr>
            <a:normAutofit fontScale="92500" lnSpcReduction="20000"/>
          </a:bodyPr>
          <a:lstStyle/>
          <a:p>
            <a:pPr marL="0" indent="0">
              <a:buNone/>
            </a:pPr>
            <a:r>
              <a:rPr lang="en-GB" dirty="0" smtClean="0"/>
              <a:t>A “great </a:t>
            </a:r>
            <a:r>
              <a:rPr lang="en-GB" dirty="0"/>
              <a:t>degree of opulence” had been reached in past history without recourse to foreign trade, that was due to the great extent of the domestic market, which had allowed a wide division of labour and the improvement of </a:t>
            </a:r>
            <a:r>
              <a:rPr lang="en-GB" dirty="0" smtClean="0"/>
              <a:t>manufactures. </a:t>
            </a:r>
            <a:r>
              <a:rPr lang="en-US" dirty="0"/>
              <a:t>The main reason of China stationary </a:t>
            </a:r>
            <a:r>
              <a:rPr lang="en-US" dirty="0" smtClean="0"/>
              <a:t>state </a:t>
            </a:r>
            <a:r>
              <a:rPr lang="en-US" dirty="0"/>
              <a:t>was exactly represented by the restrictions of the domestic market, where the low income of the agricultural </a:t>
            </a:r>
            <a:r>
              <a:rPr lang="en-US" dirty="0" err="1"/>
              <a:t>labourers</a:t>
            </a:r>
            <a:r>
              <a:rPr lang="en-US" dirty="0"/>
              <a:t> did not permit the growth of manufactures and the income of </a:t>
            </a:r>
            <a:r>
              <a:rPr lang="en-US" dirty="0" err="1"/>
              <a:t>theagricultural</a:t>
            </a:r>
            <a:r>
              <a:rPr lang="en-US" dirty="0"/>
              <a:t> </a:t>
            </a:r>
            <a:r>
              <a:rPr lang="en-US" dirty="0" err="1"/>
              <a:t>labourers</a:t>
            </a:r>
            <a:r>
              <a:rPr lang="en-US" dirty="0"/>
              <a:t> could not rise for the economic, political and financial causes </a:t>
            </a:r>
            <a:r>
              <a:rPr lang="en-US" dirty="0" smtClean="0"/>
              <a:t>as indicated </a:t>
            </a:r>
            <a:r>
              <a:rPr lang="en-US" dirty="0"/>
              <a:t>above. Only foreign trade would have broken this vicious </a:t>
            </a:r>
            <a:r>
              <a:rPr lang="en-US" dirty="0" smtClean="0"/>
              <a:t>circle.</a:t>
            </a:r>
            <a:endParaRPr lang="it-IT" dirty="0"/>
          </a:p>
        </p:txBody>
      </p:sp>
    </p:spTree>
    <p:extLst>
      <p:ext uri="{BB962C8B-B14F-4D97-AF65-F5344CB8AC3E}">
        <p14:creationId xmlns:p14="http://schemas.microsoft.com/office/powerpoint/2010/main" val="2498802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Adam Smith</a:t>
            </a:r>
            <a:endParaRPr lang="it-IT" dirty="0"/>
          </a:p>
        </p:txBody>
      </p:sp>
      <p:sp>
        <p:nvSpPr>
          <p:cNvPr id="3" name="Segnaposto contenuto 2"/>
          <p:cNvSpPr>
            <a:spLocks noGrp="1"/>
          </p:cNvSpPr>
          <p:nvPr>
            <p:ph idx="1"/>
          </p:nvPr>
        </p:nvSpPr>
        <p:spPr/>
        <p:txBody>
          <a:bodyPr>
            <a:normAutofit fontScale="85000" lnSpcReduction="20000"/>
          </a:bodyPr>
          <a:lstStyle/>
          <a:p>
            <a:pPr marL="0" indent="0">
              <a:buNone/>
            </a:pPr>
            <a:r>
              <a:rPr lang="en-US" dirty="0" smtClean="0"/>
              <a:t>“A </a:t>
            </a:r>
            <a:r>
              <a:rPr lang="en-US" dirty="0"/>
              <a:t>more extensive foreign trade, however, which to this great home market added the foreign market of all the rest of the world – especially if any considerable part of this trade was carried on in Chinese ships – could scarce fail to increase very much the manufactures of China, and to improve very much the productive powers of its manufacturing industry. By a more extensive navigation, the Chinese would naturally learn the art of using and constructing themselves all the different machines made use of in other countries, as well as the other improvements of art and industry which are </a:t>
            </a:r>
            <a:r>
              <a:rPr lang="en-US" dirty="0" err="1"/>
              <a:t>practised</a:t>
            </a:r>
            <a:r>
              <a:rPr lang="en-US" dirty="0"/>
              <a:t> in all the different parts of the world. Upon their present plan they have little opportunity except that of the </a:t>
            </a:r>
            <a:r>
              <a:rPr lang="en-US" dirty="0" smtClean="0"/>
              <a:t>Japanese”</a:t>
            </a:r>
            <a:endParaRPr lang="it-IT" dirty="0"/>
          </a:p>
        </p:txBody>
      </p:sp>
    </p:spTree>
    <p:extLst>
      <p:ext uri="{BB962C8B-B14F-4D97-AF65-F5344CB8AC3E}">
        <p14:creationId xmlns:p14="http://schemas.microsoft.com/office/powerpoint/2010/main" val="4085833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90550"/>
            <a:ext cx="8229600" cy="706090"/>
          </a:xfrm>
        </p:spPr>
        <p:txBody>
          <a:bodyPr/>
          <a:lstStyle/>
          <a:p>
            <a:r>
              <a:rPr lang="it-IT" dirty="0" smtClean="0"/>
              <a:t>Detrattori</a:t>
            </a:r>
            <a:endParaRPr lang="it-IT" dirty="0"/>
          </a:p>
        </p:txBody>
      </p:sp>
      <p:sp>
        <p:nvSpPr>
          <p:cNvPr id="3" name="Segnaposto contenuto 2"/>
          <p:cNvSpPr>
            <a:spLocks noGrp="1"/>
          </p:cNvSpPr>
          <p:nvPr>
            <p:ph idx="1"/>
          </p:nvPr>
        </p:nvSpPr>
        <p:spPr>
          <a:xfrm>
            <a:off x="179512" y="908720"/>
            <a:ext cx="8573963" cy="5447630"/>
          </a:xfrm>
        </p:spPr>
        <p:txBody>
          <a:bodyPr>
            <a:noAutofit/>
          </a:bodyPr>
          <a:lstStyle/>
          <a:p>
            <a:pPr>
              <a:spcBef>
                <a:spcPts val="300"/>
              </a:spcBef>
              <a:spcAft>
                <a:spcPts val="300"/>
              </a:spcAft>
            </a:pPr>
            <a:r>
              <a:rPr lang="it-IT" sz="1900" dirty="0" err="1" smtClean="0"/>
              <a:t>Herder</a:t>
            </a:r>
            <a:r>
              <a:rPr lang="it-IT" sz="1900" dirty="0" smtClean="0"/>
              <a:t>, </a:t>
            </a:r>
            <a:r>
              <a:rPr lang="en-US" sz="1900" i="1" dirty="0"/>
              <a:t>Ideas for a Philosophy of the History of Mankind</a:t>
            </a:r>
            <a:r>
              <a:rPr lang="en-US" sz="1900" dirty="0"/>
              <a:t> (1784</a:t>
            </a:r>
            <a:r>
              <a:rPr lang="en-US" sz="1900" dirty="0" smtClean="0"/>
              <a:t>): “</a:t>
            </a:r>
            <a:r>
              <a:rPr lang="en-US" sz="1900" dirty="0"/>
              <a:t>China h</a:t>
            </a:r>
            <a:r>
              <a:rPr lang="en-US" sz="1900" dirty="0" smtClean="0"/>
              <a:t>as </a:t>
            </a:r>
            <a:r>
              <a:rPr lang="en-US" sz="1900" dirty="0"/>
              <a:t>stayed put in the same spot for thousands of </a:t>
            </a:r>
            <a:r>
              <a:rPr lang="en-US" sz="1900" dirty="0" smtClean="0"/>
              <a:t>years  […] even </a:t>
            </a:r>
            <a:r>
              <a:rPr lang="en-US" sz="1900" dirty="0"/>
              <a:t>its moral </a:t>
            </a:r>
            <a:r>
              <a:rPr lang="en-US" sz="1900" dirty="0" smtClean="0"/>
              <a:t>an </a:t>
            </a:r>
            <a:r>
              <a:rPr lang="en-US" sz="1900" dirty="0"/>
              <a:t>legal books go on and on in circles, and say in a hundred ways, precisely and </a:t>
            </a:r>
            <a:r>
              <a:rPr lang="en-US" sz="1900" dirty="0" smtClean="0"/>
              <a:t>carefully</a:t>
            </a:r>
            <a:r>
              <a:rPr lang="en-US" sz="1900" dirty="0"/>
              <a:t>, with steady hypocrisy always the same things about childish duties" (XIV:12</a:t>
            </a:r>
            <a:r>
              <a:rPr lang="en-US" sz="1900" dirty="0" smtClean="0"/>
              <a:t>)  […]  </a:t>
            </a:r>
            <a:r>
              <a:rPr lang="en-US" sz="1900" dirty="0"/>
              <a:t>"their astronomy and music, poetry and the military arts, painting and architecture are now as they were centuries ago, children of their eternal laws and </a:t>
            </a:r>
            <a:r>
              <a:rPr lang="en-US" sz="1900" dirty="0" smtClean="0"/>
              <a:t>unalterable</a:t>
            </a:r>
            <a:r>
              <a:rPr lang="en-US" sz="1900" dirty="0"/>
              <a:t>, childish </a:t>
            </a:r>
            <a:r>
              <a:rPr lang="en-US" sz="1900" dirty="0" smtClean="0"/>
              <a:t>institutions […] The empire is </a:t>
            </a:r>
            <a:r>
              <a:rPr lang="en-US" sz="1900" dirty="0"/>
              <a:t>an embalmed mummy, painted with hieroglyphs and wrapped in silk; its internal cycle is like the life of the sleeping </a:t>
            </a:r>
            <a:r>
              <a:rPr lang="en-US" sz="1900" dirty="0" smtClean="0"/>
              <a:t>winter </a:t>
            </a:r>
            <a:r>
              <a:rPr lang="en-US" sz="1900" dirty="0"/>
              <a:t>animals" </a:t>
            </a:r>
            <a:endParaRPr lang="en-US" sz="1900" dirty="0" smtClean="0"/>
          </a:p>
          <a:p>
            <a:pPr>
              <a:spcBef>
                <a:spcPts val="300"/>
              </a:spcBef>
              <a:spcAft>
                <a:spcPts val="300"/>
              </a:spcAft>
            </a:pPr>
            <a:r>
              <a:rPr lang="it-IT" sz="1900" dirty="0" err="1" smtClean="0"/>
              <a:t>Condorcet</a:t>
            </a:r>
            <a:r>
              <a:rPr lang="it-IT" sz="1900" dirty="0" smtClean="0"/>
              <a:t>: «</a:t>
            </a:r>
            <a:r>
              <a:rPr lang="fr-FR" sz="1900" dirty="0" smtClean="0"/>
              <a:t>c’est </a:t>
            </a:r>
            <a:r>
              <a:rPr lang="fr-FR" sz="1900" dirty="0"/>
              <a:t>sur la Chine qu'il faut un moment arrêter ses regards ; sur ce peuple, qui semble n'avoir précédé les autres dans les sciences et les arts, que pour se voir successivement effacé par eux tous </a:t>
            </a:r>
            <a:r>
              <a:rPr lang="fr-FR" sz="1900" dirty="0" smtClean="0"/>
              <a:t>; </a:t>
            </a:r>
            <a:r>
              <a:rPr lang="fr-FR" sz="1900" dirty="0"/>
              <a:t>ce peuple, que la connaissance de l'artillerie n'a point empêché d'être conquis par des nations barbares ; où les sciences, dont les nombreuses écoles sont ouvertes à tous les citoyens, conduisent seules à toutes les dignités, et où cependant, soumises à d'absurdes préjugés, les </a:t>
            </a:r>
            <a:r>
              <a:rPr lang="fr-FR" sz="1900" dirty="0" smtClean="0"/>
              <a:t>sciences sont </a:t>
            </a:r>
            <a:r>
              <a:rPr lang="fr-FR" sz="1900" dirty="0"/>
              <a:t>condamnées à une éternelle médiocrité ; où enfin l'invention même de l'imprimerie est demeurée entièrement inutile aux progrès de l'esprit humain</a:t>
            </a:r>
            <a:r>
              <a:rPr lang="fr-FR" sz="1900" dirty="0" smtClean="0"/>
              <a:t>. »</a:t>
            </a:r>
            <a:endParaRPr lang="it-IT" sz="1900" dirty="0"/>
          </a:p>
        </p:txBody>
      </p:sp>
    </p:spTree>
    <p:extLst>
      <p:ext uri="{BB962C8B-B14F-4D97-AF65-F5344CB8AC3E}">
        <p14:creationId xmlns:p14="http://schemas.microsoft.com/office/powerpoint/2010/main" val="3986215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3538" y="365126"/>
            <a:ext cx="8813042" cy="1325563"/>
          </a:xfrm>
        </p:spPr>
        <p:txBody>
          <a:bodyPr>
            <a:noAutofit/>
          </a:bodyPr>
          <a:lstStyle/>
          <a:p>
            <a:r>
              <a:rPr lang="en-US" sz="2800" b="1" i="1" dirty="0" smtClean="0"/>
              <a:t>A </a:t>
            </a:r>
            <a:r>
              <a:rPr lang="en-US" sz="2800" b="1" i="1" dirty="0"/>
              <a:t>Complete View of the Chinese </a:t>
            </a:r>
            <a:r>
              <a:rPr lang="en-US" sz="2800" b="1" i="1" dirty="0" smtClean="0"/>
              <a:t>Empire […] a </a:t>
            </a:r>
            <a:r>
              <a:rPr lang="en-US" sz="2800" b="1" i="1" dirty="0"/>
              <a:t>Genuine and Copious Account of Earl </a:t>
            </a:r>
            <a:r>
              <a:rPr lang="en-US" sz="2800" b="1" i="1" dirty="0" smtClean="0"/>
              <a:t>Macartney’s Embassy</a:t>
            </a:r>
            <a:r>
              <a:rPr lang="en-US" sz="2800" b="1" dirty="0" smtClean="0"/>
              <a:t>, 1798</a:t>
            </a:r>
            <a:endParaRPr lang="en-GB" sz="2800" b="1" i="1" dirty="0"/>
          </a:p>
        </p:txBody>
      </p:sp>
      <p:sp>
        <p:nvSpPr>
          <p:cNvPr id="3" name="Segnaposto contenuto 2"/>
          <p:cNvSpPr>
            <a:spLocks noGrp="1"/>
          </p:cNvSpPr>
          <p:nvPr>
            <p:ph idx="1"/>
          </p:nvPr>
        </p:nvSpPr>
        <p:spPr>
          <a:xfrm>
            <a:off x="378726" y="1951630"/>
            <a:ext cx="8136625" cy="4225333"/>
          </a:xfrm>
        </p:spPr>
        <p:txBody>
          <a:bodyPr>
            <a:normAutofit fontScale="77500" lnSpcReduction="20000"/>
          </a:bodyPr>
          <a:lstStyle/>
          <a:p>
            <a:pPr marL="0" indent="0">
              <a:buNone/>
            </a:pPr>
            <a:r>
              <a:rPr lang="en-US" dirty="0" smtClean="0"/>
              <a:t>“But </a:t>
            </a:r>
            <a:r>
              <a:rPr lang="en-US" dirty="0"/>
              <a:t>none have come up to </a:t>
            </a:r>
            <a:r>
              <a:rPr lang="en-US" dirty="0" smtClean="0"/>
              <a:t>the Chinese</a:t>
            </a:r>
            <a:r>
              <a:rPr lang="en-US" i="1" dirty="0" smtClean="0"/>
              <a:t> </a:t>
            </a:r>
            <a:r>
              <a:rPr lang="en-US" dirty="0"/>
              <a:t>in </a:t>
            </a:r>
            <a:r>
              <a:rPr lang="en-US" dirty="0" smtClean="0"/>
              <a:t>the boldness </a:t>
            </a:r>
            <a:r>
              <a:rPr lang="en-US" dirty="0"/>
              <a:t>of their pretensions to antiquity, </a:t>
            </a:r>
            <a:r>
              <a:rPr lang="en-US" dirty="0" smtClean="0"/>
              <a:t>and what </a:t>
            </a:r>
            <a:r>
              <a:rPr lang="en-US" dirty="0"/>
              <a:t>is more, none have had such grounds </a:t>
            </a:r>
            <a:r>
              <a:rPr lang="en-US" dirty="0" smtClean="0"/>
              <a:t>on which </a:t>
            </a:r>
            <a:r>
              <a:rPr lang="en-US" dirty="0"/>
              <a:t>to found </a:t>
            </a:r>
            <a:r>
              <a:rPr lang="en-US" dirty="0" smtClean="0"/>
              <a:t>their </a:t>
            </a:r>
            <a:r>
              <a:rPr lang="en-US" dirty="0"/>
              <a:t>claims in this </a:t>
            </a:r>
            <a:r>
              <a:rPr lang="en-US" dirty="0" smtClean="0"/>
              <a:t>respect. It is natura</a:t>
            </a:r>
            <a:r>
              <a:rPr lang="en-US" dirty="0"/>
              <a:t>l</a:t>
            </a:r>
            <a:r>
              <a:rPr lang="en-US" dirty="0" smtClean="0"/>
              <a:t> enough </a:t>
            </a:r>
            <a:r>
              <a:rPr lang="en-US" dirty="0"/>
              <a:t>for a people to </a:t>
            </a:r>
            <a:r>
              <a:rPr lang="en-US" dirty="0" smtClean="0"/>
              <a:t>overstretch </a:t>
            </a:r>
            <a:r>
              <a:rPr lang="en-US" dirty="0"/>
              <a:t>the </a:t>
            </a:r>
            <a:r>
              <a:rPr lang="en-US" dirty="0" smtClean="0"/>
              <a:t>boundaries </a:t>
            </a:r>
            <a:r>
              <a:rPr lang="en-US" dirty="0"/>
              <a:t>of truth on a </a:t>
            </a:r>
            <a:r>
              <a:rPr lang="en-US" dirty="0" err="1"/>
              <a:t>favourite</a:t>
            </a:r>
            <a:r>
              <a:rPr lang="en-US" dirty="0"/>
              <a:t> and </a:t>
            </a:r>
            <a:r>
              <a:rPr lang="en-US" dirty="0" smtClean="0"/>
              <a:t>interesting subject. </a:t>
            </a:r>
            <a:r>
              <a:rPr lang="en-US" dirty="0"/>
              <a:t>The Chinese are </a:t>
            </a:r>
            <a:r>
              <a:rPr lang="en-US" dirty="0" smtClean="0"/>
              <a:t>remarkable for their </a:t>
            </a:r>
            <a:r>
              <a:rPr lang="en-US" dirty="0"/>
              <a:t>vanity, for their love of their own country</a:t>
            </a:r>
            <a:r>
              <a:rPr lang="en-US" dirty="0" smtClean="0"/>
              <a:t>, and </a:t>
            </a:r>
            <a:r>
              <a:rPr lang="en-US" dirty="0"/>
              <a:t>for their veneration of their ancestors</a:t>
            </a:r>
            <a:r>
              <a:rPr lang="en-US" dirty="0" smtClean="0"/>
              <a:t>. It </a:t>
            </a:r>
            <a:r>
              <a:rPr lang="en-US" dirty="0"/>
              <a:t>is not, </a:t>
            </a:r>
            <a:r>
              <a:rPr lang="en-US" dirty="0" smtClean="0"/>
              <a:t>therefore</a:t>
            </a:r>
            <a:r>
              <a:rPr lang="en-US" dirty="0"/>
              <a:t>, to be wondered at that </a:t>
            </a:r>
            <a:r>
              <a:rPr lang="en-US" dirty="0" smtClean="0"/>
              <a:t>they should </a:t>
            </a:r>
            <a:r>
              <a:rPr lang="en-US" dirty="0"/>
              <a:t>carry their pretensions farther back </a:t>
            </a:r>
            <a:r>
              <a:rPr lang="en-US" dirty="0" smtClean="0"/>
              <a:t>than the </a:t>
            </a:r>
            <a:r>
              <a:rPr lang="en-US" dirty="0"/>
              <a:t>limits of truth and probability </a:t>
            </a:r>
            <a:r>
              <a:rPr lang="en-US" dirty="0" err="1"/>
              <a:t>w</a:t>
            </a:r>
            <a:r>
              <a:rPr lang="en-US" dirty="0" err="1" smtClean="0"/>
              <a:t>ilI</a:t>
            </a:r>
            <a:r>
              <a:rPr lang="en-US" dirty="0" smtClean="0"/>
              <a:t> </a:t>
            </a:r>
            <a:r>
              <a:rPr lang="en-US" dirty="0"/>
              <a:t>allow</a:t>
            </a:r>
            <a:r>
              <a:rPr lang="en-US" dirty="0" smtClean="0"/>
              <a:t>. Nations </a:t>
            </a:r>
            <a:r>
              <a:rPr lang="en-US" dirty="0"/>
              <a:t>possessing more advantages have </a:t>
            </a:r>
            <a:r>
              <a:rPr lang="en-US" dirty="0" smtClean="0"/>
              <a:t>done the </a:t>
            </a:r>
            <a:r>
              <a:rPr lang="en-US" dirty="0"/>
              <a:t>same. Yet, </a:t>
            </a:r>
            <a:r>
              <a:rPr lang="en-US" dirty="0" smtClean="0"/>
              <a:t>notwithstanding </a:t>
            </a:r>
            <a:r>
              <a:rPr lang="en-US" dirty="0"/>
              <a:t>this, the </a:t>
            </a:r>
            <a:r>
              <a:rPr lang="en-US" dirty="0" smtClean="0"/>
              <a:t>Chinese may </a:t>
            </a:r>
            <a:r>
              <a:rPr lang="en-US" dirty="0"/>
              <a:t>with justice boast or very high antiquity</a:t>
            </a:r>
            <a:r>
              <a:rPr lang="en-US" dirty="0" smtClean="0"/>
              <a:t>.”</a:t>
            </a:r>
            <a:endParaRPr lang="en-GB" dirty="0"/>
          </a:p>
        </p:txBody>
      </p:sp>
    </p:spTree>
    <p:extLst>
      <p:ext uri="{BB962C8B-B14F-4D97-AF65-F5344CB8AC3E}">
        <p14:creationId xmlns:p14="http://schemas.microsoft.com/office/powerpoint/2010/main" val="3484846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normAutofit fontScale="85000" lnSpcReduction="20000"/>
          </a:bodyPr>
          <a:lstStyle/>
          <a:p>
            <a:pPr marL="0" indent="0">
              <a:buNone/>
            </a:pPr>
            <a:r>
              <a:rPr lang="en-US" dirty="0" smtClean="0"/>
              <a:t>“Parental </a:t>
            </a:r>
            <a:r>
              <a:rPr lang="en-US" dirty="0"/>
              <a:t>authority is </a:t>
            </a:r>
            <a:r>
              <a:rPr lang="en-US" dirty="0" smtClean="0"/>
              <a:t>absolute and it </a:t>
            </a:r>
            <a:r>
              <a:rPr lang="en-US" dirty="0"/>
              <a:t>always was so. An </a:t>
            </a:r>
            <a:r>
              <a:rPr lang="en-US" dirty="0" smtClean="0"/>
              <a:t>absolute  monarchy was therefore  </a:t>
            </a:r>
            <a:r>
              <a:rPr lang="en-US" dirty="0"/>
              <a:t>the first </a:t>
            </a:r>
            <a:r>
              <a:rPr lang="en-US" dirty="0" smtClean="0"/>
              <a:t>form </a:t>
            </a:r>
            <a:r>
              <a:rPr lang="en-US" dirty="0"/>
              <a:t>of government</a:t>
            </a:r>
            <a:r>
              <a:rPr lang="en-US" dirty="0" smtClean="0"/>
              <a:t>. Thi</a:t>
            </a:r>
            <a:r>
              <a:rPr lang="en-US" dirty="0"/>
              <a:t>s</a:t>
            </a:r>
            <a:r>
              <a:rPr lang="en-US" dirty="0" smtClean="0"/>
              <a:t> is the </a:t>
            </a:r>
            <a:r>
              <a:rPr lang="en-US" dirty="0"/>
              <a:t>case in China. Though revolutions </a:t>
            </a:r>
            <a:r>
              <a:rPr lang="en-US" dirty="0" smtClean="0"/>
              <a:t>have frequently happened </a:t>
            </a:r>
            <a:r>
              <a:rPr lang="en-US" dirty="0"/>
              <a:t>and </a:t>
            </a:r>
            <a:r>
              <a:rPr lang="en-US" dirty="0" smtClean="0"/>
              <a:t>the </a:t>
            </a:r>
            <a:r>
              <a:rPr lang="en-US" dirty="0"/>
              <a:t>Sovereign, </a:t>
            </a:r>
            <a:r>
              <a:rPr lang="en-US" dirty="0" smtClean="0"/>
              <a:t>his family</a:t>
            </a:r>
            <a:r>
              <a:rPr lang="en-US" dirty="0"/>
              <a:t>, </a:t>
            </a:r>
            <a:r>
              <a:rPr lang="en-US" dirty="0" smtClean="0"/>
              <a:t>and ministers </a:t>
            </a:r>
            <a:r>
              <a:rPr lang="en-US" dirty="0"/>
              <a:t>have been </a:t>
            </a:r>
            <a:r>
              <a:rPr lang="en-US" dirty="0" smtClean="0"/>
              <a:t>all destroyed, yet </a:t>
            </a:r>
            <a:r>
              <a:rPr lang="en-US" dirty="0"/>
              <a:t>the </a:t>
            </a:r>
            <a:r>
              <a:rPr lang="en-US" dirty="0" smtClean="0"/>
              <a:t>constitution has </a:t>
            </a:r>
            <a:r>
              <a:rPr lang="en-US" dirty="0"/>
              <a:t>not </a:t>
            </a:r>
            <a:r>
              <a:rPr lang="en-US" dirty="0" smtClean="0"/>
              <a:t>suffered </a:t>
            </a:r>
            <a:r>
              <a:rPr lang="en-US" dirty="0"/>
              <a:t>any </a:t>
            </a:r>
            <a:r>
              <a:rPr lang="en-US" dirty="0" err="1" smtClean="0"/>
              <a:t>alterat</a:t>
            </a:r>
            <a:r>
              <a:rPr lang="en-GB" dirty="0"/>
              <a:t>i</a:t>
            </a:r>
            <a:r>
              <a:rPr lang="en-GB" dirty="0" smtClean="0"/>
              <a:t>on </a:t>
            </a:r>
            <a:r>
              <a:rPr lang="en-GB" dirty="0"/>
              <a:t>by the </a:t>
            </a:r>
            <a:r>
              <a:rPr lang="en-GB" dirty="0" smtClean="0"/>
              <a:t>circumstance […] </a:t>
            </a:r>
            <a:r>
              <a:rPr lang="en-US" dirty="0" smtClean="0"/>
              <a:t>The Chinese present </a:t>
            </a:r>
            <a:r>
              <a:rPr lang="en-US" dirty="0"/>
              <a:t>to us an invincible </a:t>
            </a:r>
            <a:r>
              <a:rPr lang="en-US" dirty="0" smtClean="0"/>
              <a:t>argument </a:t>
            </a:r>
            <a:r>
              <a:rPr lang="en-US" dirty="0"/>
              <a:t>against democratic forms of </a:t>
            </a:r>
            <a:r>
              <a:rPr lang="en-US" dirty="0" smtClean="0"/>
              <a:t>government. China </a:t>
            </a:r>
            <a:r>
              <a:rPr lang="en-US" dirty="0"/>
              <a:t>possesses a form of government the m</a:t>
            </a:r>
            <a:r>
              <a:rPr lang="en-US" dirty="0" smtClean="0"/>
              <a:t>ost despotic </a:t>
            </a:r>
            <a:r>
              <a:rPr lang="en-US" dirty="0"/>
              <a:t>in </a:t>
            </a:r>
            <a:r>
              <a:rPr lang="en-US" dirty="0" smtClean="0"/>
              <a:t>the world</a:t>
            </a:r>
            <a:r>
              <a:rPr lang="en-US" dirty="0"/>
              <a:t>,</a:t>
            </a:r>
            <a:r>
              <a:rPr lang="en-US" dirty="0" smtClean="0"/>
              <a:t> </a:t>
            </a:r>
            <a:r>
              <a:rPr lang="en-US" dirty="0"/>
              <a:t>and yet in no country </a:t>
            </a:r>
            <a:r>
              <a:rPr lang="en-US" dirty="0" smtClean="0"/>
              <a:t>has literature </a:t>
            </a:r>
            <a:r>
              <a:rPr lang="en-US" dirty="0"/>
              <a:t>met with such </a:t>
            </a:r>
            <a:r>
              <a:rPr lang="en-US" dirty="0" smtClean="0"/>
              <a:t>encouragement as there, no </a:t>
            </a:r>
            <a:r>
              <a:rPr lang="en-US" dirty="0"/>
              <a:t>nation </a:t>
            </a:r>
            <a:r>
              <a:rPr lang="en-US" dirty="0" smtClean="0"/>
              <a:t>is </a:t>
            </a:r>
            <a:r>
              <a:rPr lang="en-US" dirty="0"/>
              <a:t>more ingenious, and with </a:t>
            </a:r>
            <a:r>
              <a:rPr lang="en-US" dirty="0" smtClean="0"/>
              <a:t>respect to happiness</a:t>
            </a:r>
            <a:r>
              <a:rPr lang="en-US" dirty="0"/>
              <a:t>, taking them as a </a:t>
            </a:r>
            <a:r>
              <a:rPr lang="en-US" dirty="0" smtClean="0"/>
              <a:t>general body, the</a:t>
            </a:r>
            <a:r>
              <a:rPr lang="en-US" dirty="0"/>
              <a:t>y</a:t>
            </a:r>
            <a:r>
              <a:rPr lang="en-US" dirty="0" smtClean="0"/>
              <a:t> possess </a:t>
            </a:r>
            <a:r>
              <a:rPr lang="en-US" dirty="0"/>
              <a:t>as much as a </a:t>
            </a:r>
            <a:r>
              <a:rPr lang="en-US" dirty="0" smtClean="0"/>
              <a:t>numerous </a:t>
            </a:r>
            <a:r>
              <a:rPr lang="en-US" dirty="0"/>
              <a:t>society </a:t>
            </a:r>
            <a:r>
              <a:rPr lang="en-US" dirty="0" smtClean="0"/>
              <a:t>can possibly </a:t>
            </a:r>
            <a:r>
              <a:rPr lang="en-GB" dirty="0" smtClean="0"/>
              <a:t>enjoy.”</a:t>
            </a:r>
            <a:endParaRPr lang="en-GB" dirty="0"/>
          </a:p>
        </p:txBody>
      </p:sp>
    </p:spTree>
    <p:extLst>
      <p:ext uri="{BB962C8B-B14F-4D97-AF65-F5344CB8AC3E}">
        <p14:creationId xmlns:p14="http://schemas.microsoft.com/office/powerpoint/2010/main" val="3887032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07504" y="860934"/>
            <a:ext cx="4513621" cy="5951021"/>
          </a:xfrm>
          <a:prstGeom prst="rect">
            <a:avLst/>
          </a:prstGeom>
        </p:spPr>
      </p:pic>
      <p:sp>
        <p:nvSpPr>
          <p:cNvPr id="3" name="Rettangolo 2"/>
          <p:cNvSpPr/>
          <p:nvPr/>
        </p:nvSpPr>
        <p:spPr>
          <a:xfrm>
            <a:off x="251520" y="238119"/>
            <a:ext cx="4248472" cy="646331"/>
          </a:xfrm>
          <a:prstGeom prst="rect">
            <a:avLst/>
          </a:prstGeom>
        </p:spPr>
        <p:txBody>
          <a:bodyPr wrap="square">
            <a:spAutoFit/>
          </a:bodyPr>
          <a:lstStyle/>
          <a:p>
            <a:r>
              <a:rPr lang="en-US" sz="1200" b="1" dirty="0">
                <a:solidFill>
                  <a:prstClr val="white"/>
                </a:solidFill>
                <a:latin typeface="Arial" panose="020B0604020202020204" pitchFamily="34" charset="0"/>
              </a:rPr>
              <a:t>Map (frontispiece) from Henry </a:t>
            </a:r>
            <a:r>
              <a:rPr lang="en-US" sz="1200" b="1" dirty="0" smtClean="0">
                <a:solidFill>
                  <a:prstClr val="white"/>
                </a:solidFill>
                <a:latin typeface="Arial" panose="020B0604020202020204" pitchFamily="34" charset="0"/>
              </a:rPr>
              <a:t>Ellis, </a:t>
            </a:r>
            <a:r>
              <a:rPr lang="en-US" sz="1200" b="1" dirty="0">
                <a:solidFill>
                  <a:prstClr val="white"/>
                </a:solidFill>
                <a:latin typeface="Arial" panose="020B0604020202020204" pitchFamily="34" charset="0"/>
              </a:rPr>
              <a:t/>
            </a:r>
            <a:br>
              <a:rPr lang="en-US" sz="1200" b="1" dirty="0">
                <a:solidFill>
                  <a:prstClr val="white"/>
                </a:solidFill>
                <a:latin typeface="Arial" panose="020B0604020202020204" pitchFamily="34" charset="0"/>
              </a:rPr>
            </a:br>
            <a:r>
              <a:rPr lang="en-US" sz="1200" b="1" i="1" dirty="0">
                <a:solidFill>
                  <a:prstClr val="white"/>
                </a:solidFill>
                <a:latin typeface="Arial" panose="020B0604020202020204" pitchFamily="34" charset="0"/>
              </a:rPr>
              <a:t>Journal of the Proceedings of the Late Embassy to China</a:t>
            </a:r>
            <a:endParaRPr lang="it-IT" sz="1200" b="1" dirty="0">
              <a:solidFill>
                <a:prstClr val="white"/>
              </a:solidFill>
            </a:endParaRPr>
          </a:p>
        </p:txBody>
      </p:sp>
      <p:pic>
        <p:nvPicPr>
          <p:cNvPr id="4" name="Immagine 3"/>
          <p:cNvPicPr>
            <a:picLocks noChangeAspect="1"/>
          </p:cNvPicPr>
          <p:nvPr/>
        </p:nvPicPr>
        <p:blipFill>
          <a:blip r:embed="rId4"/>
          <a:stretch>
            <a:fillRect/>
          </a:stretch>
        </p:blipFill>
        <p:spPr>
          <a:xfrm>
            <a:off x="4747443" y="873040"/>
            <a:ext cx="4396557" cy="5926807"/>
          </a:xfrm>
          <a:prstGeom prst="rect">
            <a:avLst/>
          </a:prstGeom>
        </p:spPr>
      </p:pic>
      <p:sp>
        <p:nvSpPr>
          <p:cNvPr id="5" name="Rettangolo 4"/>
          <p:cNvSpPr/>
          <p:nvPr/>
        </p:nvSpPr>
        <p:spPr>
          <a:xfrm>
            <a:off x="4499992" y="70430"/>
            <a:ext cx="4464496" cy="738664"/>
          </a:xfrm>
          <a:prstGeom prst="rect">
            <a:avLst/>
          </a:prstGeom>
        </p:spPr>
        <p:txBody>
          <a:bodyPr wrap="square">
            <a:spAutoFit/>
          </a:bodyPr>
          <a:lstStyle/>
          <a:p>
            <a:r>
              <a:rPr lang="en-US" sz="1400" b="1" dirty="0">
                <a:solidFill>
                  <a:prstClr val="white"/>
                </a:solidFill>
                <a:latin typeface="Arial" panose="020B0604020202020204" pitchFamily="34" charset="0"/>
              </a:rPr>
              <a:t>Basil Hall, 1818, Appendix page x - xviii] </a:t>
            </a:r>
            <a:br>
              <a:rPr lang="en-US" sz="1400" b="1" dirty="0">
                <a:solidFill>
                  <a:prstClr val="white"/>
                </a:solidFill>
                <a:latin typeface="Arial" panose="020B0604020202020204" pitchFamily="34" charset="0"/>
              </a:rPr>
            </a:br>
            <a:r>
              <a:rPr lang="en-US" sz="1400" b="1" dirty="0" smtClean="0">
                <a:solidFill>
                  <a:prstClr val="white"/>
                </a:solidFill>
                <a:latin typeface="Arial" panose="020B0604020202020204" pitchFamily="34" charset="0"/>
              </a:rPr>
              <a:t>Notice to Accompany the Chart of </a:t>
            </a:r>
            <a:r>
              <a:rPr lang="en-US" sz="1400" b="1" dirty="0">
                <a:solidFill>
                  <a:prstClr val="white"/>
                </a:solidFill>
                <a:latin typeface="Arial" panose="020B0604020202020204" pitchFamily="34" charset="0"/>
              </a:rPr>
              <a:t>t</a:t>
            </a:r>
            <a:r>
              <a:rPr lang="en-US" sz="1400" b="1" dirty="0" smtClean="0">
                <a:solidFill>
                  <a:prstClr val="white"/>
                </a:solidFill>
                <a:latin typeface="Arial" panose="020B0604020202020204" pitchFamily="34" charset="0"/>
              </a:rPr>
              <a:t>he West Coast of </a:t>
            </a:r>
            <a:r>
              <a:rPr lang="en-US" sz="1400" b="1" dirty="0" err="1" smtClean="0">
                <a:solidFill>
                  <a:prstClr val="white"/>
                </a:solidFill>
                <a:latin typeface="Arial" panose="020B0604020202020204" pitchFamily="34" charset="0"/>
              </a:rPr>
              <a:t>Corea</a:t>
            </a:r>
            <a:endParaRPr lang="it-IT" sz="1400" b="1" dirty="0">
              <a:solidFill>
                <a:prstClr val="white"/>
              </a:solidFill>
            </a:endParaRPr>
          </a:p>
        </p:txBody>
      </p:sp>
    </p:spTree>
    <p:extLst>
      <p:ext uri="{BB962C8B-B14F-4D97-AF65-F5344CB8AC3E}">
        <p14:creationId xmlns:p14="http://schemas.microsoft.com/office/powerpoint/2010/main" val="1035599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543" y="332656"/>
            <a:ext cx="8778071" cy="676402"/>
          </a:xfrm>
        </p:spPr>
        <p:txBody>
          <a:bodyPr>
            <a:normAutofit fontScale="90000"/>
          </a:bodyPr>
          <a:lstStyle/>
          <a:p>
            <a:pPr algn="ctr"/>
            <a:r>
              <a:rPr lang="en-GB" b="1" dirty="0"/>
              <a:t>Two </a:t>
            </a:r>
            <a:r>
              <a:rPr lang="en-GB" b="1" dirty="0" smtClean="0"/>
              <a:t>embassies</a:t>
            </a:r>
            <a:r>
              <a:rPr lang="en-GB" dirty="0"/>
              <a:t> </a:t>
            </a:r>
            <a:r>
              <a:rPr lang="en-GB" dirty="0" smtClean="0"/>
              <a:t>and their printed accounts</a:t>
            </a:r>
            <a:r>
              <a:rPr lang="en-GB" b="1" dirty="0" smtClean="0"/>
              <a:t>: Macartney, Amherst</a:t>
            </a:r>
            <a:endParaRPr lang="en-GB" b="1" dirty="0"/>
          </a:p>
        </p:txBody>
      </p:sp>
      <p:sp>
        <p:nvSpPr>
          <p:cNvPr id="3" name="Segnaposto contenuto 2"/>
          <p:cNvSpPr>
            <a:spLocks noGrp="1"/>
          </p:cNvSpPr>
          <p:nvPr>
            <p:ph idx="1"/>
          </p:nvPr>
        </p:nvSpPr>
        <p:spPr>
          <a:xfrm>
            <a:off x="231543" y="1772816"/>
            <a:ext cx="8730774" cy="4392488"/>
          </a:xfrm>
        </p:spPr>
        <p:txBody>
          <a:bodyPr numCol="2">
            <a:noAutofit/>
          </a:bodyPr>
          <a:lstStyle/>
          <a:p>
            <a:r>
              <a:rPr lang="en-GB" sz="2400" b="1" dirty="0" err="1"/>
              <a:t>Macartney</a:t>
            </a:r>
            <a:r>
              <a:rPr lang="en-GB" sz="2400" b="1" dirty="0"/>
              <a:t> (1792-1794)</a:t>
            </a:r>
          </a:p>
          <a:p>
            <a:pPr lvl="1"/>
            <a:r>
              <a:rPr lang="en-GB" sz="2000" b="1" i="1" dirty="0"/>
              <a:t>George L. Staunton </a:t>
            </a:r>
            <a:r>
              <a:rPr lang="en-GB" sz="2000" dirty="0"/>
              <a:t>(1797)</a:t>
            </a:r>
          </a:p>
          <a:p>
            <a:pPr lvl="1"/>
            <a:r>
              <a:rPr lang="en-GB" sz="2000" b="1" i="1" dirty="0"/>
              <a:t>John Barrow </a:t>
            </a:r>
            <a:r>
              <a:rPr lang="en-GB" sz="2000" dirty="0"/>
              <a:t>(1804)</a:t>
            </a:r>
          </a:p>
          <a:p>
            <a:pPr lvl="1"/>
            <a:r>
              <a:rPr lang="en-GB" sz="2000" dirty="0" err="1"/>
              <a:t>Aneas</a:t>
            </a:r>
            <a:r>
              <a:rPr lang="en-GB" sz="2000" dirty="0"/>
              <a:t> Anderson (1795)</a:t>
            </a:r>
          </a:p>
          <a:p>
            <a:pPr lvl="1"/>
            <a:r>
              <a:rPr lang="en-GB" sz="2000" dirty="0"/>
              <a:t>Samuel Holmes (1798)</a:t>
            </a:r>
          </a:p>
          <a:p>
            <a:pPr lvl="1"/>
            <a:r>
              <a:rPr lang="en-GB" sz="2000" dirty="0"/>
              <a:t>James Dinwiddie (1868)</a:t>
            </a:r>
          </a:p>
          <a:p>
            <a:pPr lvl="1"/>
            <a:r>
              <a:rPr lang="en-GB" sz="2000" dirty="0"/>
              <a:t>Stephen Else (1793)</a:t>
            </a:r>
          </a:p>
          <a:p>
            <a:pPr lvl="1"/>
            <a:r>
              <a:rPr lang="en-GB" sz="2000" dirty="0"/>
              <a:t>Erasmus Gower</a:t>
            </a:r>
          </a:p>
          <a:p>
            <a:pPr lvl="1"/>
            <a:r>
              <a:rPr lang="en-GB" sz="2000" dirty="0"/>
              <a:t>William Alexander (1805)</a:t>
            </a:r>
          </a:p>
          <a:p>
            <a:pPr lvl="1"/>
            <a:endParaRPr lang="en-GB" dirty="0" smtClean="0"/>
          </a:p>
          <a:p>
            <a:pPr lvl="1"/>
            <a:endParaRPr lang="en-GB" dirty="0"/>
          </a:p>
          <a:p>
            <a:pPr marL="266700" indent="-195263"/>
            <a:r>
              <a:rPr lang="en-GB" sz="2400" b="1" dirty="0" smtClean="0"/>
              <a:t>Amherst </a:t>
            </a:r>
            <a:r>
              <a:rPr lang="en-GB" sz="2400" b="1" dirty="0"/>
              <a:t>(1816-1817)</a:t>
            </a:r>
          </a:p>
          <a:p>
            <a:pPr marL="606029" lvl="1" indent="-205979"/>
            <a:r>
              <a:rPr lang="en-GB" sz="2000" b="1" i="1" dirty="0"/>
              <a:t>George Th. Staunton </a:t>
            </a:r>
            <a:r>
              <a:rPr lang="en-GB" sz="2000" dirty="0"/>
              <a:t>(1810, 1822, 1824, mod. pos.)</a:t>
            </a:r>
          </a:p>
          <a:p>
            <a:pPr marL="606029" lvl="1" indent="-205979"/>
            <a:r>
              <a:rPr lang="en-GB" sz="2000" b="1" i="1" dirty="0"/>
              <a:t>Henry Ellis </a:t>
            </a:r>
            <a:r>
              <a:rPr lang="en-GB" sz="2000" dirty="0"/>
              <a:t>(1817, neg.)</a:t>
            </a:r>
          </a:p>
          <a:p>
            <a:pPr marL="606029" lvl="1" indent="-205979"/>
            <a:r>
              <a:rPr lang="en-GB" sz="2000" dirty="0"/>
              <a:t>Clarke Abel (1818)</a:t>
            </a:r>
          </a:p>
          <a:p>
            <a:pPr marL="606029" lvl="1" indent="-205979"/>
            <a:r>
              <a:rPr lang="en-GB" sz="2000" dirty="0"/>
              <a:t>John McLeod (1817)</a:t>
            </a:r>
          </a:p>
          <a:p>
            <a:pPr marL="606029" lvl="1" indent="-205979"/>
            <a:r>
              <a:rPr lang="en-GB" sz="2000" b="1" i="1" dirty="0"/>
              <a:t>John Francis Davis</a:t>
            </a:r>
            <a:r>
              <a:rPr lang="en-GB" sz="2000" dirty="0"/>
              <a:t> (1836, 1841)</a:t>
            </a:r>
          </a:p>
          <a:p>
            <a:pPr marL="263129" indent="-205979">
              <a:spcBef>
                <a:spcPts val="1350"/>
              </a:spcBef>
            </a:pPr>
            <a:r>
              <a:rPr lang="en-GB" sz="2400" b="1" dirty="0"/>
              <a:t>Lord Napier (1786-1834): </a:t>
            </a:r>
            <a:r>
              <a:rPr lang="en-US" sz="2400" dirty="0"/>
              <a:t>Superintendent of Trade at </a:t>
            </a:r>
            <a:r>
              <a:rPr lang="en-US" sz="2400" dirty="0" smtClean="0"/>
              <a:t>Canton, 1834</a:t>
            </a:r>
            <a:endParaRPr lang="en-GB" sz="1400" dirty="0"/>
          </a:p>
        </p:txBody>
      </p:sp>
    </p:spTree>
    <p:extLst>
      <p:ext uri="{BB962C8B-B14F-4D97-AF65-F5344CB8AC3E}">
        <p14:creationId xmlns:p14="http://schemas.microsoft.com/office/powerpoint/2010/main" val="1356909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964488" cy="864096"/>
          </a:xfrm>
        </p:spPr>
        <p:txBody>
          <a:bodyPr/>
          <a:lstStyle/>
          <a:p>
            <a:r>
              <a:rPr lang="it-IT" sz="3200" dirty="0" smtClean="0"/>
              <a:t> Ambasciate europee dal secondo ‘600 all’inizio dell’800</a:t>
            </a:r>
            <a:endParaRPr lang="it-IT" sz="3200" dirty="0"/>
          </a:p>
        </p:txBody>
      </p:sp>
      <p:sp>
        <p:nvSpPr>
          <p:cNvPr id="3" name="Segnaposto contenuto 2"/>
          <p:cNvSpPr>
            <a:spLocks noGrp="1"/>
          </p:cNvSpPr>
          <p:nvPr>
            <p:ph idx="1"/>
          </p:nvPr>
        </p:nvSpPr>
        <p:spPr>
          <a:xfrm>
            <a:off x="107504" y="980728"/>
            <a:ext cx="9036496" cy="5400600"/>
          </a:xfrm>
        </p:spPr>
        <p:txBody>
          <a:bodyPr>
            <a:noAutofit/>
          </a:bodyPr>
          <a:lstStyle/>
          <a:p>
            <a:pPr>
              <a:spcBef>
                <a:spcPts val="300"/>
              </a:spcBef>
              <a:spcAft>
                <a:spcPts val="300"/>
              </a:spcAft>
            </a:pPr>
            <a:r>
              <a:rPr lang="it-IT" sz="2400" dirty="0" err="1" smtClean="0"/>
              <a:t>Zacharias</a:t>
            </a:r>
            <a:r>
              <a:rPr lang="it-IT" sz="2400" dirty="0" smtClean="0"/>
              <a:t> </a:t>
            </a:r>
            <a:r>
              <a:rPr lang="it-IT" sz="2400" dirty="0" err="1" smtClean="0"/>
              <a:t>Wagenaer</a:t>
            </a:r>
            <a:r>
              <a:rPr lang="it-IT" sz="2400" dirty="0" smtClean="0"/>
              <a:t> (1614-1668), a Canton nel 1653 (poi Giappone); estratti del diario in Churchill, 1704, II, 489 </a:t>
            </a:r>
            <a:r>
              <a:rPr lang="it-IT" sz="2400" dirty="0" err="1" smtClean="0"/>
              <a:t>sgg</a:t>
            </a:r>
            <a:r>
              <a:rPr lang="it-IT" sz="2400" dirty="0" smtClean="0"/>
              <a:t>.</a:t>
            </a:r>
          </a:p>
          <a:p>
            <a:pPr>
              <a:spcBef>
                <a:spcPts val="300"/>
              </a:spcBef>
              <a:spcAft>
                <a:spcPts val="300"/>
              </a:spcAft>
            </a:pPr>
            <a:r>
              <a:rPr lang="it-IT" sz="2400" dirty="0" smtClean="0"/>
              <a:t>De </a:t>
            </a:r>
            <a:r>
              <a:rPr lang="it-IT" sz="2400" dirty="0" err="1"/>
              <a:t>Goyer</a:t>
            </a:r>
            <a:r>
              <a:rPr lang="it-IT" sz="2400" dirty="0"/>
              <a:t>-de </a:t>
            </a:r>
            <a:r>
              <a:rPr lang="it-IT" sz="2400" dirty="0" err="1"/>
              <a:t>Keyser</a:t>
            </a:r>
            <a:r>
              <a:rPr lang="it-IT" sz="2400" dirty="0"/>
              <a:t> (</a:t>
            </a:r>
            <a:r>
              <a:rPr lang="it-IT" sz="2400" dirty="0" err="1"/>
              <a:t>Nieuhoff</a:t>
            </a:r>
            <a:r>
              <a:rPr lang="it-IT" sz="2400" dirty="0" smtClean="0"/>
              <a:t>), 1654-1657 (più altre 5 ambasciate a Pechino entro il 1685)</a:t>
            </a:r>
            <a:endParaRPr lang="it-IT" sz="2400" dirty="0"/>
          </a:p>
          <a:p>
            <a:pPr>
              <a:spcBef>
                <a:spcPts val="300"/>
              </a:spcBef>
              <a:spcAft>
                <a:spcPts val="300"/>
              </a:spcAft>
            </a:pPr>
            <a:r>
              <a:rPr lang="it-IT" sz="2400" dirty="0"/>
              <a:t>Fyodor </a:t>
            </a:r>
            <a:r>
              <a:rPr lang="it-IT" sz="2400" dirty="0" err="1" smtClean="0"/>
              <a:t>Alexeyevich</a:t>
            </a:r>
            <a:r>
              <a:rPr lang="it-IT" sz="2400" dirty="0" smtClean="0"/>
              <a:t> </a:t>
            </a:r>
            <a:r>
              <a:rPr lang="it-IT" sz="2400" dirty="0" err="1" smtClean="0"/>
              <a:t>Golovin</a:t>
            </a:r>
            <a:r>
              <a:rPr lang="it-IT" sz="2400" dirty="0" smtClean="0"/>
              <a:t> (1650-1706), </a:t>
            </a:r>
            <a:r>
              <a:rPr lang="it-IT" sz="2400" dirty="0"/>
              <a:t>1689 (</a:t>
            </a:r>
            <a:r>
              <a:rPr lang="it-IT" sz="2400" dirty="0" err="1"/>
              <a:t>Gerbillon</a:t>
            </a:r>
            <a:r>
              <a:rPr lang="it-IT" sz="2400" dirty="0"/>
              <a:t>-Pereira</a:t>
            </a:r>
            <a:r>
              <a:rPr lang="it-IT" sz="2400" dirty="0" smtClean="0"/>
              <a:t>)</a:t>
            </a:r>
          </a:p>
          <a:p>
            <a:pPr>
              <a:spcBef>
                <a:spcPts val="300"/>
              </a:spcBef>
              <a:spcAft>
                <a:spcPts val="300"/>
              </a:spcAft>
            </a:pPr>
            <a:r>
              <a:rPr lang="it-IT" sz="2400" dirty="0"/>
              <a:t>Eberhard </a:t>
            </a:r>
            <a:r>
              <a:rPr lang="it-IT" sz="2400" dirty="0" err="1"/>
              <a:t>Ysbrandt</a:t>
            </a:r>
            <a:r>
              <a:rPr lang="it-IT" sz="2400" dirty="0"/>
              <a:t> </a:t>
            </a:r>
            <a:r>
              <a:rPr lang="it-IT" sz="2400" dirty="0" err="1" smtClean="0"/>
              <a:t>Ides</a:t>
            </a:r>
            <a:r>
              <a:rPr lang="it-IT" sz="2400" dirty="0" smtClean="0"/>
              <a:t> (ambasciatore russo in Cina) 1692-1695</a:t>
            </a:r>
          </a:p>
          <a:p>
            <a:pPr>
              <a:spcBef>
                <a:spcPts val="300"/>
              </a:spcBef>
              <a:spcAft>
                <a:spcPts val="300"/>
              </a:spcAft>
            </a:pPr>
            <a:r>
              <a:rPr lang="it-IT" sz="2400" dirty="0" smtClean="0"/>
              <a:t>Gemelli Careri, 1695-1697</a:t>
            </a:r>
          </a:p>
          <a:p>
            <a:pPr>
              <a:spcBef>
                <a:spcPts val="300"/>
              </a:spcBef>
              <a:spcAft>
                <a:spcPts val="300"/>
              </a:spcAft>
            </a:pPr>
            <a:r>
              <a:rPr lang="it-IT" sz="2400" dirty="0" smtClean="0"/>
              <a:t>Laurent Lange (inviato di </a:t>
            </a:r>
            <a:r>
              <a:rPr lang="it-IT" sz="2400" dirty="0"/>
              <a:t>P</a:t>
            </a:r>
            <a:r>
              <a:rPr lang="it-IT" sz="2400" dirty="0" smtClean="0"/>
              <a:t>ietro il Grande in Cina), 1716-17, 1719-21 (con l’ambasciatore straordinario </a:t>
            </a:r>
            <a:r>
              <a:rPr lang="it-IT" sz="2400" dirty="0" err="1" smtClean="0"/>
              <a:t>Ismailoff</a:t>
            </a:r>
            <a:r>
              <a:rPr lang="it-IT" sz="2400" dirty="0" smtClean="0"/>
              <a:t>), 1726-28 (</a:t>
            </a:r>
            <a:r>
              <a:rPr lang="it-IT" sz="2400" dirty="0" err="1" smtClean="0"/>
              <a:t>Kiakhta</a:t>
            </a:r>
            <a:r>
              <a:rPr lang="it-IT" sz="2400" dirty="0" smtClean="0"/>
              <a:t>), 1736</a:t>
            </a:r>
            <a:endParaRPr lang="it-IT" sz="2400" dirty="0"/>
          </a:p>
          <a:p>
            <a:pPr>
              <a:spcBef>
                <a:spcPts val="300"/>
              </a:spcBef>
              <a:spcAft>
                <a:spcPts val="300"/>
              </a:spcAft>
            </a:pPr>
            <a:r>
              <a:rPr lang="it-IT" sz="2400" dirty="0" smtClean="0"/>
              <a:t>Charles </a:t>
            </a:r>
            <a:r>
              <a:rPr lang="it-IT" sz="2400" dirty="0" err="1" smtClean="0"/>
              <a:t>Cathcart</a:t>
            </a:r>
            <a:r>
              <a:rPr lang="it-IT" sz="2400" dirty="0"/>
              <a:t>, 1788</a:t>
            </a:r>
          </a:p>
          <a:p>
            <a:pPr>
              <a:spcBef>
                <a:spcPts val="300"/>
              </a:spcBef>
              <a:spcAft>
                <a:spcPts val="300"/>
              </a:spcAft>
            </a:pPr>
            <a:r>
              <a:rPr lang="it-IT" sz="2400" dirty="0" smtClean="0"/>
              <a:t>Lord </a:t>
            </a:r>
            <a:r>
              <a:rPr lang="it-IT" sz="2400" dirty="0" err="1" smtClean="0"/>
              <a:t>Macartney</a:t>
            </a:r>
            <a:r>
              <a:rPr lang="it-IT" sz="2400" dirty="0"/>
              <a:t>, 1792-1794</a:t>
            </a:r>
          </a:p>
          <a:p>
            <a:pPr>
              <a:spcBef>
                <a:spcPts val="300"/>
              </a:spcBef>
              <a:spcAft>
                <a:spcPts val="300"/>
              </a:spcAft>
            </a:pPr>
            <a:r>
              <a:rPr lang="it-IT" sz="2400" dirty="0" smtClean="0"/>
              <a:t>Isaac </a:t>
            </a:r>
            <a:r>
              <a:rPr lang="it-IT" sz="2400" dirty="0" err="1" smtClean="0"/>
              <a:t>Titsingh</a:t>
            </a:r>
            <a:r>
              <a:rPr lang="it-IT" sz="2400" dirty="0"/>
              <a:t>, 1794-1796 (</a:t>
            </a:r>
            <a:r>
              <a:rPr lang="nl-NL" sz="2400" dirty="0"/>
              <a:t>Andreas Everardus van Braam Houckgeest, Louis-Chrétien de Guignes)</a:t>
            </a:r>
          </a:p>
          <a:p>
            <a:pPr>
              <a:spcBef>
                <a:spcPts val="300"/>
              </a:spcBef>
              <a:spcAft>
                <a:spcPts val="300"/>
              </a:spcAft>
            </a:pPr>
            <a:endParaRPr lang="it-IT" sz="2400" dirty="0"/>
          </a:p>
        </p:txBody>
      </p:sp>
    </p:spTree>
    <p:extLst>
      <p:ext uri="{BB962C8B-B14F-4D97-AF65-F5344CB8AC3E}">
        <p14:creationId xmlns:p14="http://schemas.microsoft.com/office/powerpoint/2010/main" val="3777760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6912" y="548680"/>
            <a:ext cx="8986199" cy="719031"/>
          </a:xfrm>
        </p:spPr>
        <p:txBody>
          <a:bodyPr>
            <a:normAutofit fontScale="90000"/>
          </a:bodyPr>
          <a:lstStyle/>
          <a:p>
            <a:r>
              <a:rPr lang="en-GB" b="1" dirty="0"/>
              <a:t>John Barrow, </a:t>
            </a:r>
            <a:r>
              <a:rPr lang="en-GB" b="1" i="1" dirty="0"/>
              <a:t>Travels</a:t>
            </a:r>
            <a:r>
              <a:rPr lang="en-GB" b="1" dirty="0"/>
              <a:t>, </a:t>
            </a:r>
            <a:r>
              <a:rPr lang="en-GB" b="1" dirty="0" smtClean="0"/>
              <a:t>1804, p. 3: need of a realistic picture</a:t>
            </a:r>
            <a:endParaRPr lang="en-GB"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628800"/>
            <a:ext cx="6235848" cy="470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026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588" y="577640"/>
            <a:ext cx="7886700" cy="719031"/>
          </a:xfrm>
        </p:spPr>
        <p:txBody>
          <a:bodyPr>
            <a:normAutofit fontScale="90000"/>
          </a:bodyPr>
          <a:lstStyle/>
          <a:p>
            <a:r>
              <a:rPr lang="en-GB" b="1" dirty="0">
                <a:solidFill>
                  <a:srgbClr val="0070C0"/>
                </a:solidFill>
              </a:rPr>
              <a:t>…</a:t>
            </a:r>
            <a:r>
              <a:rPr lang="en-GB" b="1" dirty="0"/>
              <a:t>Barrow, p. </a:t>
            </a:r>
            <a:r>
              <a:rPr lang="en-GB" b="1" dirty="0" smtClean="0"/>
              <a:t>4: position on the scale of civilization</a:t>
            </a:r>
            <a:endParaRPr lang="en-GB"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6291" y="2170999"/>
            <a:ext cx="7886700" cy="87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603" y="3009928"/>
            <a:ext cx="8157665" cy="190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454715" y="4077529"/>
            <a:ext cx="7752522" cy="838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987055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90" y="433471"/>
            <a:ext cx="8986199" cy="759974"/>
          </a:xfrm>
        </p:spPr>
        <p:txBody>
          <a:bodyPr>
            <a:normAutofit fontScale="90000"/>
          </a:bodyPr>
          <a:lstStyle/>
          <a:p>
            <a:r>
              <a:rPr lang="en-GB" b="1" dirty="0"/>
              <a:t>…Barrow, p. </a:t>
            </a:r>
            <a:r>
              <a:rPr lang="en-GB" b="1" dirty="0" smtClean="0"/>
              <a:t>179: no human dignity under a tyrannical yoke</a:t>
            </a:r>
            <a:endParaRPr lang="en-GB"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76775" y="1972954"/>
            <a:ext cx="6074903" cy="35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54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6158" y="476672"/>
            <a:ext cx="7886700" cy="637145"/>
          </a:xfrm>
        </p:spPr>
        <p:txBody>
          <a:bodyPr>
            <a:normAutofit fontScale="90000"/>
          </a:bodyPr>
          <a:lstStyle/>
          <a:p>
            <a:r>
              <a:rPr lang="en-GB" b="1" dirty="0"/>
              <a:t>…Barrow, p. </a:t>
            </a:r>
            <a:r>
              <a:rPr lang="en-GB" b="1" dirty="0" smtClean="0"/>
              <a:t>180: dishonesty of Chinese merchants</a:t>
            </a:r>
            <a:endParaRPr lang="en-GB"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91040" y="1614701"/>
            <a:ext cx="5056936" cy="403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922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551" y="1131094"/>
            <a:ext cx="8296799" cy="994172"/>
          </a:xfrm>
        </p:spPr>
        <p:txBody>
          <a:bodyPr/>
          <a:lstStyle/>
          <a:p>
            <a:r>
              <a:rPr lang="en-GB" b="1" dirty="0"/>
              <a:t>…Barrow, p. </a:t>
            </a:r>
            <a:r>
              <a:rPr lang="en-GB" b="1" dirty="0" smtClean="0"/>
              <a:t>183: defective system of government</a:t>
            </a:r>
            <a:endParaRPr lang="en-GB" dirty="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7687" y="2309627"/>
            <a:ext cx="7123278" cy="243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349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476672"/>
            <a:ext cx="7886700" cy="790682"/>
          </a:xfrm>
        </p:spPr>
        <p:txBody>
          <a:bodyPr>
            <a:normAutofit fontScale="90000"/>
          </a:bodyPr>
          <a:lstStyle/>
          <a:p>
            <a:r>
              <a:rPr lang="en-GB" b="1" dirty="0"/>
              <a:t>…Barrow, p. </a:t>
            </a:r>
            <a:r>
              <a:rPr lang="en-GB" b="1" dirty="0" smtClean="0"/>
              <a:t>355: the tyranny of a paternal emperor</a:t>
            </a:r>
            <a:endParaRPr lang="en-GB" dirty="0"/>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2146965"/>
            <a:ext cx="4936412" cy="290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1308" y="2132137"/>
            <a:ext cx="4237630" cy="170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2845559" y="4787806"/>
            <a:ext cx="1985749" cy="245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36423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131094"/>
            <a:ext cx="8460084" cy="994172"/>
          </a:xfrm>
        </p:spPr>
        <p:txBody>
          <a:bodyPr/>
          <a:lstStyle/>
          <a:p>
            <a:r>
              <a:rPr lang="en-GB" b="1" dirty="0"/>
              <a:t>…Barrow, p. </a:t>
            </a:r>
            <a:r>
              <a:rPr lang="en-GB" b="1" dirty="0" smtClean="0"/>
              <a:t>366: virtues of the code of penal laws</a:t>
            </a:r>
            <a:endParaRPr lang="en-GB" dirty="0"/>
          </a:p>
        </p:txBody>
      </p:sp>
      <p:pic>
        <p:nvPicPr>
          <p:cNvPr id="819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98674" y="2226469"/>
            <a:ext cx="5946652" cy="326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1781033" y="2167435"/>
            <a:ext cx="1248770" cy="266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090906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6662" y="1112063"/>
            <a:ext cx="7886700" cy="688324"/>
          </a:xfrm>
        </p:spPr>
        <p:txBody>
          <a:bodyPr/>
          <a:lstStyle/>
          <a:p>
            <a:r>
              <a:rPr lang="en-GB" b="1" dirty="0"/>
              <a:t>…Barrow, p. </a:t>
            </a:r>
            <a:r>
              <a:rPr lang="en-GB" b="1" dirty="0" smtClean="0"/>
              <a:t>367: from theory to practice</a:t>
            </a:r>
            <a:endParaRPr lang="en-GB" dirty="0"/>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4760" y="1880832"/>
            <a:ext cx="6966044" cy="19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2072" y="3900138"/>
            <a:ext cx="6479275" cy="154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3961263" y="5094880"/>
            <a:ext cx="3910083" cy="34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060948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589374"/>
            <a:ext cx="7886700" cy="565493"/>
          </a:xfrm>
        </p:spPr>
        <p:txBody>
          <a:bodyPr/>
          <a:lstStyle/>
          <a:p>
            <a:r>
              <a:rPr lang="en-GB" b="1" dirty="0"/>
              <a:t>…Barrow, </a:t>
            </a:r>
            <a:r>
              <a:rPr lang="en-GB" b="1" dirty="0" smtClean="0"/>
              <a:t>pp. 379-80: uncertainty of property</a:t>
            </a:r>
            <a:endParaRPr lang="en-GB" dirty="0"/>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23181" y="1762975"/>
            <a:ext cx="5025788" cy="131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8117" y="3081086"/>
            <a:ext cx="4718714" cy="175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1059408" y="1696587"/>
            <a:ext cx="1156648" cy="363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8117" y="4836428"/>
            <a:ext cx="4718714" cy="89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1258117" y="4836428"/>
            <a:ext cx="461501" cy="207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53542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45804"/>
            <a:ext cx="8361813" cy="534786"/>
          </a:xfrm>
        </p:spPr>
        <p:txBody>
          <a:bodyPr>
            <a:normAutofit fontScale="90000"/>
          </a:bodyPr>
          <a:lstStyle/>
          <a:p>
            <a:r>
              <a:rPr lang="en-GB" b="1" dirty="0"/>
              <a:t>…Barrow, p. 567: the end of the agriculturalist myth</a:t>
            </a:r>
            <a:endParaRPr lang="en-GB" dirty="0"/>
          </a:p>
        </p:txBody>
      </p:sp>
      <p:pic>
        <p:nvPicPr>
          <p:cNvPr id="1126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443298"/>
            <a:ext cx="5760640" cy="488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6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pPr>
              <a:spcBef>
                <a:spcPts val="300"/>
              </a:spcBef>
              <a:spcAft>
                <a:spcPts val="300"/>
              </a:spcAft>
            </a:pPr>
            <a:r>
              <a:rPr lang="nl-NL" dirty="0"/>
              <a:t>Lord Amherst, 1816-1817</a:t>
            </a:r>
          </a:p>
          <a:p>
            <a:pPr>
              <a:spcBef>
                <a:spcPts val="300"/>
              </a:spcBef>
              <a:spcAft>
                <a:spcPts val="300"/>
              </a:spcAft>
            </a:pPr>
            <a:r>
              <a:rPr lang="it-IT" dirty="0" err="1"/>
              <a:t>Egor</a:t>
            </a:r>
            <a:r>
              <a:rPr lang="it-IT" dirty="0"/>
              <a:t> </a:t>
            </a:r>
            <a:r>
              <a:rPr lang="it-IT" dirty="0" err="1"/>
              <a:t>Fedorovich</a:t>
            </a:r>
            <a:r>
              <a:rPr lang="it-IT" dirty="0"/>
              <a:t> </a:t>
            </a:r>
            <a:r>
              <a:rPr lang="it-IT" dirty="0" err="1"/>
              <a:t>Timkovski</a:t>
            </a:r>
            <a:r>
              <a:rPr lang="it-IT" dirty="0"/>
              <a:t> (1820-1821), </a:t>
            </a:r>
            <a:r>
              <a:rPr lang="it-IT" i="1" dirty="0" smtClean="0"/>
              <a:t>T</a:t>
            </a:r>
            <a:r>
              <a:rPr lang="en-US" i="1" dirty="0" smtClean="0"/>
              <a:t>ravels </a:t>
            </a:r>
            <a:r>
              <a:rPr lang="en-US" i="1" dirty="0"/>
              <a:t>of the Russian mission through Mongolia to </a:t>
            </a:r>
            <a:r>
              <a:rPr lang="en-US" i="1" dirty="0" smtClean="0"/>
              <a:t>China</a:t>
            </a:r>
            <a:r>
              <a:rPr lang="en-US" dirty="0" smtClean="0"/>
              <a:t> (ed. </a:t>
            </a:r>
            <a:r>
              <a:rPr lang="en-US" dirty="0" err="1" smtClean="0"/>
              <a:t>ingl</a:t>
            </a:r>
            <a:r>
              <a:rPr lang="en-US" dirty="0" smtClean="0"/>
              <a:t>. 1827, tr. </a:t>
            </a:r>
            <a:r>
              <a:rPr lang="en-US" dirty="0" err="1" smtClean="0"/>
              <a:t>fr.</a:t>
            </a:r>
            <a:r>
              <a:rPr lang="en-US" dirty="0" smtClean="0"/>
              <a:t> 1827)</a:t>
            </a:r>
            <a:endParaRPr lang="en-US" i="1" dirty="0"/>
          </a:p>
          <a:p>
            <a:pPr>
              <a:spcBef>
                <a:spcPts val="300"/>
              </a:spcBef>
              <a:spcAft>
                <a:spcPts val="300"/>
              </a:spcAft>
            </a:pPr>
            <a:r>
              <a:rPr lang="nl-NL" dirty="0"/>
              <a:t>Lord Napier, 1833-1834</a:t>
            </a:r>
          </a:p>
          <a:p>
            <a:pPr>
              <a:spcBef>
                <a:spcPts val="300"/>
              </a:spcBef>
              <a:spcAft>
                <a:spcPts val="300"/>
              </a:spcAft>
            </a:pPr>
            <a:r>
              <a:rPr lang="nl-NL" dirty="0"/>
              <a:t>Caleb Cushing, 1844</a:t>
            </a:r>
            <a:endParaRPr lang="it-IT" dirty="0"/>
          </a:p>
          <a:p>
            <a:endParaRPr lang="en-GB" dirty="0"/>
          </a:p>
        </p:txBody>
      </p:sp>
    </p:spTree>
    <p:extLst>
      <p:ext uri="{BB962C8B-B14F-4D97-AF65-F5344CB8AC3E}">
        <p14:creationId xmlns:p14="http://schemas.microsoft.com/office/powerpoint/2010/main" val="39196841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512" y="725803"/>
            <a:ext cx="8515350" cy="575729"/>
          </a:xfrm>
        </p:spPr>
        <p:txBody>
          <a:bodyPr>
            <a:normAutofit fontScale="90000"/>
          </a:bodyPr>
          <a:lstStyle/>
          <a:p>
            <a:r>
              <a:rPr lang="en-GB" b="1" dirty="0"/>
              <a:t>…Barrow, p. </a:t>
            </a:r>
            <a:r>
              <a:rPr lang="en-GB" b="1" dirty="0" smtClean="0"/>
              <a:t>569: </a:t>
            </a:r>
            <a:r>
              <a:rPr lang="en-GB" b="1" dirty="0"/>
              <a:t>the end of the agriculturalist myth</a:t>
            </a:r>
            <a:endParaRPr lang="en-GB" dirty="0"/>
          </a:p>
        </p:txBody>
      </p:sp>
      <p:pic>
        <p:nvPicPr>
          <p:cNvPr id="1229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69093" y="1635172"/>
            <a:ext cx="6416152" cy="278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395647"/>
            <a:ext cx="6485174" cy="9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984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6662" y="536215"/>
            <a:ext cx="7886700" cy="473372"/>
          </a:xfrm>
        </p:spPr>
        <p:txBody>
          <a:bodyPr>
            <a:normAutofit fontScale="90000"/>
          </a:bodyPr>
          <a:lstStyle/>
          <a:p>
            <a:r>
              <a:rPr lang="en-GB" b="1" dirty="0" smtClean="0"/>
              <a:t>Barrow, in conclusion:</a:t>
            </a:r>
            <a:endParaRPr lang="en-GB" dirty="0"/>
          </a:p>
        </p:txBody>
      </p:sp>
      <p:sp>
        <p:nvSpPr>
          <p:cNvPr id="3" name="Segnaposto contenuto 2"/>
          <p:cNvSpPr>
            <a:spLocks noGrp="1"/>
          </p:cNvSpPr>
          <p:nvPr>
            <p:ph idx="1"/>
          </p:nvPr>
        </p:nvSpPr>
        <p:spPr>
          <a:xfrm>
            <a:off x="251520" y="1502107"/>
            <a:ext cx="8892481" cy="4951229"/>
          </a:xfrm>
        </p:spPr>
        <p:txBody>
          <a:bodyPr>
            <a:normAutofit fontScale="40000" lnSpcReduction="20000"/>
          </a:bodyPr>
          <a:lstStyle/>
          <a:p>
            <a:pPr marL="452438" lvl="2" indent="-342900"/>
            <a:r>
              <a:rPr lang="en-GB" sz="5000" dirty="0"/>
              <a:t>Wise and well framed code of penal laws</a:t>
            </a:r>
          </a:p>
          <a:p>
            <a:pPr marL="452438" lvl="2" indent="-342900"/>
            <a:r>
              <a:rPr lang="en-GB" sz="5000" dirty="0"/>
              <a:t>“Learning alone leads to office”</a:t>
            </a:r>
          </a:p>
          <a:p>
            <a:pPr marL="452438"/>
            <a:r>
              <a:rPr lang="en-GB" sz="5000" u="sng" dirty="0" smtClean="0"/>
              <a:t>Disapproves</a:t>
            </a:r>
            <a:r>
              <a:rPr lang="en-GB" sz="5000" dirty="0" smtClean="0"/>
              <a:t> </a:t>
            </a:r>
            <a:r>
              <a:rPr lang="en-GB" sz="5000" dirty="0"/>
              <a:t>Chinese </a:t>
            </a:r>
            <a:r>
              <a:rPr lang="en-GB" sz="5000" dirty="0" smtClean="0"/>
              <a:t>repugnance for foreign commerce and bad treatment of merchants (extortions, no justice)</a:t>
            </a:r>
          </a:p>
          <a:p>
            <a:pPr marL="452438"/>
            <a:r>
              <a:rPr lang="en-GB" sz="5000" u="sng" dirty="0" smtClean="0"/>
              <a:t>States</a:t>
            </a:r>
            <a:r>
              <a:rPr lang="en-GB" sz="5000" dirty="0" smtClean="0"/>
              <a:t> general backwardness in civilization (lack of political liberty, insufficient juridical securities for property, no respect for women)</a:t>
            </a:r>
          </a:p>
          <a:p>
            <a:pPr marL="452438" lvl="1" indent="-342900">
              <a:spcBef>
                <a:spcPts val="750"/>
              </a:spcBef>
            </a:pPr>
            <a:r>
              <a:rPr lang="en-GB" sz="5000" u="sng" dirty="0" smtClean="0"/>
              <a:t>Observes</a:t>
            </a:r>
            <a:r>
              <a:rPr lang="en-GB" sz="5000" dirty="0" smtClean="0"/>
              <a:t>: extreme </a:t>
            </a:r>
            <a:r>
              <a:rPr lang="en-GB" sz="5000" dirty="0"/>
              <a:t>poverty of peasants, great differences between the rich and the poor, low state of agriculture (mainly cottagers, absence of great farms, </a:t>
            </a:r>
            <a:r>
              <a:rPr lang="en-GB" sz="5000" dirty="0" smtClean="0"/>
              <a:t>backward cultivation techniques, “it </a:t>
            </a:r>
            <a:r>
              <a:rPr lang="en-GB" sz="5000" dirty="0"/>
              <a:t>can scarcely be expected that the whole country  should be in the best possible state of cultivation” [</a:t>
            </a:r>
            <a:r>
              <a:rPr lang="en-GB" sz="5000" i="1" dirty="0"/>
              <a:t>see 2 previous slides</a:t>
            </a:r>
            <a:r>
              <a:rPr lang="en-GB" sz="5000" dirty="0"/>
              <a:t>]; country capable of sustaining high population, but frequent famines due </a:t>
            </a:r>
            <a:r>
              <a:rPr lang="en-GB" sz="5000" dirty="0" smtClean="0"/>
              <a:t>to: “equal division of land, mode of cultivation, nature of the products”)</a:t>
            </a:r>
            <a:endParaRPr lang="en-GB" sz="5000" dirty="0"/>
          </a:p>
          <a:p>
            <a:pPr marL="452438"/>
            <a:r>
              <a:rPr lang="en-GB" sz="5000" b="1" dirty="0" smtClean="0"/>
              <a:t>J. </a:t>
            </a:r>
            <a:r>
              <a:rPr lang="en-GB" sz="5000" b="1" dirty="0" err="1" smtClean="0"/>
              <a:t>Osterhammel</a:t>
            </a:r>
            <a:r>
              <a:rPr lang="en-GB" sz="5000" b="1" dirty="0" smtClean="0"/>
              <a:t>: not yet an idea of general economic weakness or backwardness [?]</a:t>
            </a:r>
          </a:p>
          <a:p>
            <a:endParaRPr lang="en-GB" dirty="0" smtClean="0"/>
          </a:p>
          <a:p>
            <a:endParaRPr lang="en-GB" dirty="0" smtClean="0"/>
          </a:p>
          <a:p>
            <a:endParaRPr lang="en-GB" dirty="0"/>
          </a:p>
        </p:txBody>
      </p:sp>
    </p:spTree>
    <p:extLst>
      <p:ext uri="{BB962C8B-B14F-4D97-AF65-F5344CB8AC3E}">
        <p14:creationId xmlns:p14="http://schemas.microsoft.com/office/powerpoint/2010/main" val="557633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a:t>Barrow, </a:t>
            </a:r>
            <a:r>
              <a:rPr lang="en-GB" b="1" dirty="0" smtClean="0"/>
              <a:t>final considerations:</a:t>
            </a:r>
            <a:endParaRPr lang="en-GB" dirty="0"/>
          </a:p>
        </p:txBody>
      </p:sp>
      <p:pic>
        <p:nvPicPr>
          <p:cNvPr id="1331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3005" y="2883943"/>
            <a:ext cx="7886700" cy="186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839337" y="2883943"/>
            <a:ext cx="2784143" cy="45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ttangolo 7"/>
          <p:cNvSpPr/>
          <p:nvPr/>
        </p:nvSpPr>
        <p:spPr>
          <a:xfrm>
            <a:off x="4145507" y="4347666"/>
            <a:ext cx="4206923" cy="470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ttangolo 8"/>
          <p:cNvSpPr/>
          <p:nvPr/>
        </p:nvSpPr>
        <p:spPr>
          <a:xfrm>
            <a:off x="2814850" y="3600450"/>
            <a:ext cx="1330657" cy="3582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ttangolo 9"/>
          <p:cNvSpPr/>
          <p:nvPr/>
        </p:nvSpPr>
        <p:spPr>
          <a:xfrm>
            <a:off x="1555845" y="3999648"/>
            <a:ext cx="6121021" cy="3480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229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131094"/>
            <a:ext cx="7886700" cy="616673"/>
          </a:xfrm>
        </p:spPr>
        <p:txBody>
          <a:bodyPr>
            <a:normAutofit fontScale="90000"/>
          </a:bodyPr>
          <a:lstStyle/>
          <a:p>
            <a:r>
              <a:rPr lang="en-GB" b="1" dirty="0" smtClean="0"/>
              <a:t>…Barrow, p. 355: stationary state</a:t>
            </a:r>
            <a:endParaRPr lang="en-GB" b="1"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7701" y="2226469"/>
            <a:ext cx="5928599" cy="326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1658203" y="2167435"/>
            <a:ext cx="2548720" cy="255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ttangolo 7"/>
          <p:cNvSpPr/>
          <p:nvPr/>
        </p:nvSpPr>
        <p:spPr>
          <a:xfrm>
            <a:off x="5793475" y="5115352"/>
            <a:ext cx="1484194" cy="327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250627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dirty="0" smtClean="0"/>
              <a:t>Decisive importance of Barrow</a:t>
            </a:r>
            <a:endParaRPr lang="en-GB" b="1" dirty="0"/>
          </a:p>
        </p:txBody>
      </p:sp>
      <p:sp>
        <p:nvSpPr>
          <p:cNvPr id="3" name="Segnaposto contenuto 2"/>
          <p:cNvSpPr>
            <a:spLocks noGrp="1"/>
          </p:cNvSpPr>
          <p:nvPr>
            <p:ph idx="1"/>
          </p:nvPr>
        </p:nvSpPr>
        <p:spPr>
          <a:xfrm>
            <a:off x="628650" y="2361916"/>
            <a:ext cx="7886700" cy="3128057"/>
          </a:xfrm>
        </p:spPr>
        <p:txBody>
          <a:bodyPr>
            <a:normAutofit fontScale="70000" lnSpcReduction="20000"/>
          </a:bodyPr>
          <a:lstStyle/>
          <a:p>
            <a:pPr>
              <a:lnSpc>
                <a:spcPct val="150000"/>
              </a:lnSpc>
            </a:pPr>
            <a:r>
              <a:rPr lang="en-GB" dirty="0" smtClean="0"/>
              <a:t>Source for Benjamin Constant</a:t>
            </a:r>
          </a:p>
          <a:p>
            <a:pPr>
              <a:lnSpc>
                <a:spcPct val="150000"/>
              </a:lnSpc>
            </a:pPr>
            <a:r>
              <a:rPr lang="en-GB" dirty="0" smtClean="0"/>
              <a:t>Source for James Mill</a:t>
            </a:r>
          </a:p>
          <a:p>
            <a:pPr>
              <a:lnSpc>
                <a:spcPct val="150000"/>
              </a:lnSpc>
            </a:pPr>
            <a:r>
              <a:rPr lang="en-GB" dirty="0" smtClean="0"/>
              <a:t>Source (probably) for Hegel</a:t>
            </a:r>
          </a:p>
          <a:p>
            <a:pPr>
              <a:lnSpc>
                <a:spcPct val="150000"/>
              </a:lnSpc>
            </a:pPr>
            <a:r>
              <a:rPr lang="en-GB" dirty="0" smtClean="0"/>
              <a:t>Source for the authors of </a:t>
            </a:r>
            <a:r>
              <a:rPr lang="en-GB" smtClean="0"/>
              <a:t>reports on </a:t>
            </a:r>
            <a:r>
              <a:rPr lang="en-GB" dirty="0" smtClean="0"/>
              <a:t>the Amherst’s embassy</a:t>
            </a:r>
            <a:endParaRPr lang="en-GB" dirty="0"/>
          </a:p>
        </p:txBody>
      </p:sp>
    </p:spTree>
    <p:extLst>
      <p:ext uri="{BB962C8B-B14F-4D97-AF65-F5344CB8AC3E}">
        <p14:creationId xmlns:p14="http://schemas.microsoft.com/office/powerpoint/2010/main" val="13734023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597" y="385696"/>
            <a:ext cx="8857397" cy="555258"/>
          </a:xfrm>
        </p:spPr>
        <p:txBody>
          <a:bodyPr>
            <a:normAutofit fontScale="90000"/>
          </a:bodyPr>
          <a:lstStyle/>
          <a:p>
            <a:pPr algn="ctr"/>
            <a:r>
              <a:rPr lang="en-GB" b="1" dirty="0" smtClean="0"/>
              <a:t>Some early- and mid-19</a:t>
            </a:r>
            <a:r>
              <a:rPr lang="en-GB" b="1" baseline="30000" dirty="0" smtClean="0"/>
              <a:t>th</a:t>
            </a:r>
            <a:r>
              <a:rPr lang="en-GB" b="1" dirty="0" smtClean="0"/>
              <a:t> century accounts: </a:t>
            </a:r>
            <a:endParaRPr lang="en-GB" b="1" dirty="0"/>
          </a:p>
        </p:txBody>
      </p:sp>
      <p:sp>
        <p:nvSpPr>
          <p:cNvPr id="3" name="Segnaposto contenuto 2"/>
          <p:cNvSpPr>
            <a:spLocks noGrp="1"/>
          </p:cNvSpPr>
          <p:nvPr>
            <p:ph idx="1"/>
          </p:nvPr>
        </p:nvSpPr>
        <p:spPr>
          <a:xfrm>
            <a:off x="170596" y="1124744"/>
            <a:ext cx="8857398" cy="5040560"/>
          </a:xfrm>
        </p:spPr>
        <p:txBody>
          <a:bodyPr>
            <a:normAutofit fontScale="25000" lnSpcReduction="20000"/>
          </a:bodyPr>
          <a:lstStyle/>
          <a:p>
            <a:r>
              <a:rPr lang="en-GB" sz="6400" b="1" dirty="0"/>
              <a:t>Priscilla Wakefield, </a:t>
            </a:r>
            <a:r>
              <a:rPr lang="en-GB" sz="6400" b="1" i="1" dirty="0"/>
              <a:t>T</a:t>
            </a:r>
            <a:r>
              <a:rPr lang="en-US" sz="6400" b="1" i="1" dirty="0"/>
              <a:t>he </a:t>
            </a:r>
            <a:r>
              <a:rPr lang="en-US" sz="6400" b="1" i="1" dirty="0" err="1"/>
              <a:t>Traveller</a:t>
            </a:r>
            <a:r>
              <a:rPr lang="en-US" sz="6400" b="1" i="1" dirty="0"/>
              <a:t> in Asia: Or, A Visit to the Most Celebrated Parts of the East Indies and China</a:t>
            </a:r>
            <a:r>
              <a:rPr lang="en-US" sz="6400" b="1" dirty="0"/>
              <a:t>, 1817</a:t>
            </a:r>
          </a:p>
          <a:p>
            <a:r>
              <a:rPr lang="en-GB" sz="6400" b="1" dirty="0"/>
              <a:t>R. Morrison, </a:t>
            </a:r>
            <a:r>
              <a:rPr lang="en-US" sz="6400" b="1" i="1" dirty="0"/>
              <a:t>A view of China for philological purposes: containing a sketch of Chinese chronology, geography, government, religion &amp; customs, designed for the use of persons who study the Chinese language</a:t>
            </a:r>
            <a:r>
              <a:rPr lang="en-US" sz="6400" b="1" dirty="0"/>
              <a:t>, 1817</a:t>
            </a:r>
            <a:endParaRPr lang="en-GB" sz="6400" b="1" dirty="0"/>
          </a:p>
          <a:p>
            <a:r>
              <a:rPr lang="en-GB" sz="6400" b="1" dirty="0"/>
              <a:t>H. Ellis, </a:t>
            </a:r>
            <a:r>
              <a:rPr lang="en-GB" sz="6400" b="1" i="1" dirty="0"/>
              <a:t>J</a:t>
            </a:r>
            <a:r>
              <a:rPr lang="en-US" sz="6400" b="1" i="1" dirty="0" err="1"/>
              <a:t>ournal</a:t>
            </a:r>
            <a:r>
              <a:rPr lang="en-US" sz="6400" b="1" i="1" dirty="0"/>
              <a:t> of the Proceedings of the Late Embassy to China: Comprising a Correct Narrative of the Public Transactions of the </a:t>
            </a:r>
            <a:r>
              <a:rPr lang="en-US" sz="6400" b="1" dirty="0"/>
              <a:t>Embassy, 1817</a:t>
            </a:r>
            <a:endParaRPr lang="en-GB" sz="6400" b="1" dirty="0"/>
          </a:p>
          <a:p>
            <a:r>
              <a:rPr lang="en-GB" sz="6400" b="1" dirty="0"/>
              <a:t>P. Auber, </a:t>
            </a:r>
            <a:r>
              <a:rPr lang="en-US" sz="6400" b="1" i="1" dirty="0"/>
              <a:t>China: An Outline of Its Government, Laws, and Policy: and of the British and Foreign Embassies To, and Intercourse With, that Empire</a:t>
            </a:r>
            <a:r>
              <a:rPr lang="en-US" sz="6400" b="1" dirty="0"/>
              <a:t>, 1834</a:t>
            </a:r>
            <a:endParaRPr lang="en-GB" sz="6400" b="1" dirty="0"/>
          </a:p>
          <a:p>
            <a:r>
              <a:rPr lang="en-GB" sz="6400" b="1" dirty="0"/>
              <a:t>W. H. </a:t>
            </a:r>
            <a:r>
              <a:rPr lang="en-GB" sz="6400" b="1" dirty="0" err="1"/>
              <a:t>Medhurst</a:t>
            </a:r>
            <a:r>
              <a:rPr lang="en-GB" sz="6400" b="1" dirty="0"/>
              <a:t>, </a:t>
            </a:r>
            <a:r>
              <a:rPr lang="en-US" sz="6400" b="1" i="1" dirty="0"/>
              <a:t>China, Its State and Prospects, with Especial Reference to the Spread of the Gospel</a:t>
            </a:r>
            <a:r>
              <a:rPr lang="en-US" sz="6400" b="1" dirty="0"/>
              <a:t>, 1838</a:t>
            </a:r>
          </a:p>
          <a:p>
            <a:r>
              <a:rPr lang="en-US" sz="6400" b="1" dirty="0"/>
              <a:t>H. Murray, </a:t>
            </a:r>
            <a:r>
              <a:rPr lang="en-US" sz="6400" b="1" i="1" dirty="0"/>
              <a:t>An Historical and Descriptive Account of China: Its Ancient and Modern History, Language, Literature, Religion, Government, Industry, Manners, and Social State</a:t>
            </a:r>
            <a:r>
              <a:rPr lang="en-US" sz="6400" b="1" dirty="0"/>
              <a:t>, 1843</a:t>
            </a:r>
            <a:endParaRPr lang="en-GB" sz="6400" b="1" dirty="0"/>
          </a:p>
          <a:p>
            <a:r>
              <a:rPr lang="en-GB" sz="6400" b="1" dirty="0"/>
              <a:t>J. Bowring, </a:t>
            </a:r>
            <a:r>
              <a:rPr lang="en-GB" sz="6400" b="1" i="1" dirty="0"/>
              <a:t>Chinese Characteristics: Personal Reminiscences</a:t>
            </a:r>
            <a:r>
              <a:rPr lang="en-GB" sz="6400" b="1" dirty="0"/>
              <a:t>, 1865</a:t>
            </a:r>
          </a:p>
          <a:p>
            <a:endParaRPr lang="en-GB" sz="1800" b="1" dirty="0"/>
          </a:p>
        </p:txBody>
      </p:sp>
    </p:spTree>
    <p:extLst>
      <p:ext uri="{BB962C8B-B14F-4D97-AF65-F5344CB8AC3E}">
        <p14:creationId xmlns:p14="http://schemas.microsoft.com/office/powerpoint/2010/main" val="2290501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920" y="419865"/>
            <a:ext cx="8321723" cy="678088"/>
          </a:xfrm>
        </p:spPr>
        <p:txBody>
          <a:bodyPr>
            <a:noAutofit/>
          </a:bodyPr>
          <a:lstStyle/>
          <a:p>
            <a:pPr algn="ctr"/>
            <a:r>
              <a:rPr lang="en-GB" sz="2700" dirty="0"/>
              <a:t>Wakefield: woman, Quaker, philanthropist, educationalist (and armchair traveller)</a:t>
            </a:r>
          </a:p>
        </p:txBody>
      </p:sp>
      <p:sp>
        <p:nvSpPr>
          <p:cNvPr id="3" name="Segnaposto contenuto 2"/>
          <p:cNvSpPr>
            <a:spLocks noGrp="1"/>
          </p:cNvSpPr>
          <p:nvPr>
            <p:ph idx="1"/>
          </p:nvPr>
        </p:nvSpPr>
        <p:spPr>
          <a:xfrm>
            <a:off x="395536" y="1412776"/>
            <a:ext cx="8424936" cy="4824536"/>
          </a:xfrm>
        </p:spPr>
        <p:txBody>
          <a:bodyPr>
            <a:normAutofit fontScale="62500" lnSpcReduction="20000"/>
          </a:bodyPr>
          <a:lstStyle/>
          <a:p>
            <a:r>
              <a:rPr lang="en-GB" dirty="0" smtClean="0"/>
              <a:t>Poor conditions of the peasants (Canton)</a:t>
            </a:r>
          </a:p>
          <a:p>
            <a:r>
              <a:rPr lang="en-GB" dirty="0" smtClean="0"/>
              <a:t>Exploitation and mistreatment of women by the husbands</a:t>
            </a:r>
          </a:p>
          <a:p>
            <a:r>
              <a:rPr lang="en-GB" dirty="0" smtClean="0"/>
              <a:t>Filial piety great principle of social and political obligation</a:t>
            </a:r>
          </a:p>
          <a:p>
            <a:r>
              <a:rPr lang="en-GB" dirty="0" smtClean="0"/>
              <a:t>Great industry of the people, universal cultivation</a:t>
            </a:r>
          </a:p>
          <a:p>
            <a:r>
              <a:rPr lang="en-GB" dirty="0" smtClean="0"/>
              <a:t>Various sects mixed with great superstition</a:t>
            </a:r>
          </a:p>
          <a:p>
            <a:r>
              <a:rPr lang="en-GB" dirty="0" smtClean="0"/>
              <a:t>New-born infants exposition (rescued by missionaries)</a:t>
            </a:r>
          </a:p>
          <a:p>
            <a:r>
              <a:rPr lang="en-GB" dirty="0" smtClean="0"/>
              <a:t>Nine orders of nobility, great encouragement to moral virtue, imperial endorsement of agriculture</a:t>
            </a:r>
          </a:p>
          <a:p>
            <a:r>
              <a:rPr lang="en-GB" dirty="0" smtClean="0"/>
              <a:t>Progress into northern Tartary: “The further we advance, the more we recede form the establishments of civilized life”</a:t>
            </a:r>
          </a:p>
          <a:p>
            <a:endParaRPr lang="en-GB" dirty="0"/>
          </a:p>
        </p:txBody>
      </p:sp>
    </p:spTree>
    <p:extLst>
      <p:ext uri="{BB962C8B-B14F-4D97-AF65-F5344CB8AC3E}">
        <p14:creationId xmlns:p14="http://schemas.microsoft.com/office/powerpoint/2010/main" val="2498347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4114" y="432977"/>
            <a:ext cx="7886700" cy="565493"/>
          </a:xfrm>
        </p:spPr>
        <p:txBody>
          <a:bodyPr/>
          <a:lstStyle/>
          <a:p>
            <a:r>
              <a:rPr lang="en-GB" b="1" dirty="0" smtClean="0"/>
              <a:t>Auber: historian of the East India Company</a:t>
            </a:r>
            <a:endParaRPr lang="en-GB" b="1" dirty="0"/>
          </a:p>
        </p:txBody>
      </p:sp>
      <p:sp>
        <p:nvSpPr>
          <p:cNvPr id="3" name="Segnaposto contenuto 2"/>
          <p:cNvSpPr>
            <a:spLocks noGrp="1"/>
          </p:cNvSpPr>
          <p:nvPr>
            <p:ph idx="1"/>
          </p:nvPr>
        </p:nvSpPr>
        <p:spPr>
          <a:xfrm>
            <a:off x="323528" y="1484784"/>
            <a:ext cx="8352928" cy="4680520"/>
          </a:xfrm>
        </p:spPr>
        <p:txBody>
          <a:bodyPr>
            <a:normAutofit fontScale="62500" lnSpcReduction="20000"/>
          </a:bodyPr>
          <a:lstStyle/>
          <a:p>
            <a:r>
              <a:rPr lang="en-GB" dirty="0" smtClean="0"/>
              <a:t>Unvarying policy; opposition to any treaty for a settled intercourse upon a reciprocal basis with other countries (Russia an extraordinary instance)</a:t>
            </a:r>
          </a:p>
          <a:p>
            <a:r>
              <a:rPr lang="en-GB" dirty="0" smtClean="0"/>
              <a:t>Commercial system of recent origin (two centuries)</a:t>
            </a:r>
          </a:p>
          <a:p>
            <a:r>
              <a:rPr lang="en-GB" dirty="0" smtClean="0"/>
              <a:t>Dangers deriving from EIC’s monopoly suppression: end of EIC’s acting as mediator and supervisor and British King’s authority (and Royal Navy’s presence ) much to be feared by the Chinese</a:t>
            </a:r>
          </a:p>
          <a:p>
            <a:r>
              <a:rPr lang="en-GB" dirty="0" smtClean="0"/>
              <a:t>Difficulties of King-newly appointed superintendents (first: Lord Napier)</a:t>
            </a:r>
          </a:p>
          <a:p>
            <a:r>
              <a:rPr lang="en-GB" dirty="0" smtClean="0"/>
              <a:t>Government of China despotic, a despotism founded on law and custom; “despotism” the cause of the decided inferiority of most Asiatic nations, ancient and  modern, to those of Europe who are blest with happier governments</a:t>
            </a:r>
            <a:endParaRPr lang="en-GB" dirty="0"/>
          </a:p>
        </p:txBody>
      </p:sp>
    </p:spTree>
    <p:extLst>
      <p:ext uri="{BB962C8B-B14F-4D97-AF65-F5344CB8AC3E}">
        <p14:creationId xmlns:p14="http://schemas.microsoft.com/office/powerpoint/2010/main" val="11367848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7886700" cy="463136"/>
          </a:xfrm>
        </p:spPr>
        <p:txBody>
          <a:bodyPr>
            <a:noAutofit/>
          </a:bodyPr>
          <a:lstStyle/>
          <a:p>
            <a:r>
              <a:rPr lang="en-GB" sz="2800" i="1" dirty="0"/>
              <a:t>…Auber continues</a:t>
            </a:r>
          </a:p>
        </p:txBody>
      </p:sp>
      <p:sp>
        <p:nvSpPr>
          <p:cNvPr id="3" name="Segnaposto contenuto 2"/>
          <p:cNvSpPr>
            <a:spLocks noGrp="1"/>
          </p:cNvSpPr>
          <p:nvPr>
            <p:ph idx="1"/>
          </p:nvPr>
        </p:nvSpPr>
        <p:spPr>
          <a:xfrm>
            <a:off x="539552" y="1268760"/>
            <a:ext cx="8136904" cy="4752528"/>
          </a:xfrm>
        </p:spPr>
        <p:txBody>
          <a:bodyPr>
            <a:normAutofit fontScale="77500" lnSpcReduction="20000"/>
          </a:bodyPr>
          <a:lstStyle/>
          <a:p>
            <a:r>
              <a:rPr lang="en-GB" dirty="0" smtClean="0"/>
              <a:t>Duty of submission to parental authority, a general rule of action</a:t>
            </a:r>
          </a:p>
          <a:p>
            <a:r>
              <a:rPr lang="en-GB" dirty="0" smtClean="0"/>
              <a:t>Firmness and durability of Chinese  government </a:t>
            </a:r>
            <a:r>
              <a:rPr lang="en-GB" dirty="0"/>
              <a:t>and population united as a </a:t>
            </a:r>
            <a:r>
              <a:rPr lang="en-GB" dirty="0" smtClean="0"/>
              <a:t>people depending on those principles</a:t>
            </a:r>
          </a:p>
          <a:p>
            <a:r>
              <a:rPr lang="en-GB" dirty="0" smtClean="0"/>
              <a:t>Civil government precisely defined; penal code, code of civil laws</a:t>
            </a:r>
          </a:p>
          <a:p>
            <a:r>
              <a:rPr lang="en-GB" dirty="0" smtClean="0"/>
              <a:t>Contempt of foreigners as barbarous, not to be suffered in the Empire; national vanity and arrogance</a:t>
            </a:r>
          </a:p>
          <a:p>
            <a:r>
              <a:rPr lang="en-GB" dirty="0" smtClean="0"/>
              <a:t>Independence of foreign trade, abundance of goods; </a:t>
            </a:r>
            <a:r>
              <a:rPr lang="en-GB" b="1" i="1" dirty="0" smtClean="0"/>
              <a:t>anti-commercial disposition</a:t>
            </a:r>
            <a:endParaRPr lang="en-GB" b="1" i="1" dirty="0"/>
          </a:p>
        </p:txBody>
      </p:sp>
    </p:spTree>
    <p:extLst>
      <p:ext uri="{BB962C8B-B14F-4D97-AF65-F5344CB8AC3E}">
        <p14:creationId xmlns:p14="http://schemas.microsoft.com/office/powerpoint/2010/main" val="2697499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3683" y="404664"/>
            <a:ext cx="8357549" cy="653117"/>
          </a:xfrm>
        </p:spPr>
        <p:txBody>
          <a:bodyPr>
            <a:normAutofit fontScale="90000"/>
          </a:bodyPr>
          <a:lstStyle/>
          <a:p>
            <a:pPr algn="ctr"/>
            <a:r>
              <a:rPr lang="it-IT" b="1" dirty="0" err="1"/>
              <a:t>Two</a:t>
            </a:r>
            <a:r>
              <a:rPr lang="it-IT" b="1" dirty="0"/>
              <a:t> </a:t>
            </a:r>
            <a:r>
              <a:rPr lang="it-IT" b="1" dirty="0" err="1" smtClean="0"/>
              <a:t>factors</a:t>
            </a:r>
            <a:r>
              <a:rPr lang="it-IT" b="1" dirty="0" smtClean="0"/>
              <a:t> </a:t>
            </a:r>
            <a:r>
              <a:rPr lang="it-IT" b="1" dirty="0" err="1" smtClean="0"/>
              <a:t>transforming</a:t>
            </a:r>
            <a:r>
              <a:rPr lang="it-IT" b="1" dirty="0" smtClean="0"/>
              <a:t> ‘</a:t>
            </a:r>
            <a:r>
              <a:rPr lang="it-IT" b="1" dirty="0" err="1" smtClean="0"/>
              <a:t>sweet</a:t>
            </a:r>
            <a:r>
              <a:rPr lang="it-IT" b="1" dirty="0" smtClean="0"/>
              <a:t> </a:t>
            </a:r>
            <a:r>
              <a:rPr lang="it-IT" b="1" dirty="0" err="1" smtClean="0"/>
              <a:t>commerce</a:t>
            </a:r>
            <a:r>
              <a:rPr lang="it-IT" b="1" dirty="0" smtClean="0"/>
              <a:t>’ </a:t>
            </a:r>
            <a:r>
              <a:rPr lang="it-IT" b="1" dirty="0" err="1" smtClean="0"/>
              <a:t>language</a:t>
            </a:r>
            <a:endParaRPr lang="it-IT" b="1" dirty="0"/>
          </a:p>
        </p:txBody>
      </p:sp>
      <p:sp>
        <p:nvSpPr>
          <p:cNvPr id="3" name="Segnaposto contenuto 2"/>
          <p:cNvSpPr>
            <a:spLocks noGrp="1"/>
          </p:cNvSpPr>
          <p:nvPr>
            <p:ph idx="1"/>
          </p:nvPr>
        </p:nvSpPr>
        <p:spPr>
          <a:xfrm>
            <a:off x="293683" y="1412776"/>
            <a:ext cx="8526789" cy="4943574"/>
          </a:xfrm>
        </p:spPr>
        <p:txBody>
          <a:bodyPr>
            <a:normAutofit fontScale="92500" lnSpcReduction="20000"/>
          </a:bodyPr>
          <a:lstStyle/>
          <a:p>
            <a:pPr>
              <a:spcBef>
                <a:spcPts val="1800"/>
              </a:spcBef>
            </a:pPr>
            <a:r>
              <a:rPr lang="it-IT" dirty="0"/>
              <a:t>The </a:t>
            </a:r>
            <a:r>
              <a:rPr lang="it-IT" b="1" dirty="0" err="1" smtClean="0"/>
              <a:t>language</a:t>
            </a:r>
            <a:r>
              <a:rPr lang="it-IT" b="1" dirty="0" smtClean="0"/>
              <a:t> </a:t>
            </a:r>
            <a:r>
              <a:rPr lang="it-IT" b="1" dirty="0"/>
              <a:t>of </a:t>
            </a:r>
            <a:r>
              <a:rPr lang="it-IT" b="1" dirty="0" err="1"/>
              <a:t>Christianity</a:t>
            </a:r>
            <a:r>
              <a:rPr lang="it-IT" b="1" dirty="0"/>
              <a:t> </a:t>
            </a:r>
            <a:r>
              <a:rPr lang="it-IT" dirty="0"/>
              <a:t>and the idea of the </a:t>
            </a:r>
            <a:r>
              <a:rPr lang="it-IT" b="1" dirty="0"/>
              <a:t>‘family of </a:t>
            </a:r>
            <a:r>
              <a:rPr lang="it-IT" b="1" dirty="0" err="1"/>
              <a:t>nations</a:t>
            </a:r>
            <a:r>
              <a:rPr lang="it-IT" b="1" dirty="0"/>
              <a:t>’ </a:t>
            </a:r>
            <a:r>
              <a:rPr lang="it-IT" dirty="0" err="1"/>
              <a:t>at</a:t>
            </a:r>
            <a:r>
              <a:rPr lang="it-IT" dirty="0"/>
              <a:t> the </a:t>
            </a:r>
            <a:r>
              <a:rPr lang="it-IT" dirty="0" err="1"/>
              <a:t>basis</a:t>
            </a:r>
            <a:r>
              <a:rPr lang="it-IT" dirty="0"/>
              <a:t> of </a:t>
            </a:r>
            <a:r>
              <a:rPr lang="it-IT" dirty="0" smtClean="0"/>
              <a:t>:</a:t>
            </a:r>
          </a:p>
          <a:p>
            <a:pPr lvl="1">
              <a:spcBef>
                <a:spcPts val="1800"/>
              </a:spcBef>
            </a:pPr>
            <a:r>
              <a:rPr lang="it-IT" dirty="0" smtClean="0"/>
              <a:t>A </a:t>
            </a:r>
            <a:r>
              <a:rPr lang="it-IT" dirty="0"/>
              <a:t>new </a:t>
            </a:r>
            <a:r>
              <a:rPr lang="it-IT" dirty="0" err="1"/>
              <a:t>vision</a:t>
            </a:r>
            <a:r>
              <a:rPr lang="it-IT" dirty="0"/>
              <a:t> of the </a:t>
            </a:r>
            <a:r>
              <a:rPr lang="it-IT" dirty="0" err="1"/>
              <a:t>international</a:t>
            </a:r>
            <a:r>
              <a:rPr lang="it-IT" dirty="0"/>
              <a:t> </a:t>
            </a:r>
            <a:r>
              <a:rPr lang="it-IT" dirty="0" err="1" smtClean="0"/>
              <a:t>order</a:t>
            </a:r>
            <a:endParaRPr lang="it-IT" dirty="0" smtClean="0"/>
          </a:p>
          <a:p>
            <a:pPr lvl="1">
              <a:spcBef>
                <a:spcPts val="1800"/>
              </a:spcBef>
            </a:pPr>
            <a:r>
              <a:rPr lang="it-IT" dirty="0" smtClean="0"/>
              <a:t>The </a:t>
            </a:r>
            <a:r>
              <a:rPr lang="it-IT" dirty="0" err="1" smtClean="0"/>
              <a:t>demand</a:t>
            </a:r>
            <a:r>
              <a:rPr lang="it-IT" dirty="0" smtClean="0"/>
              <a:t> of the use of force for the </a:t>
            </a:r>
            <a:r>
              <a:rPr lang="it-IT" dirty="0" err="1" smtClean="0"/>
              <a:t>liberalization</a:t>
            </a:r>
            <a:r>
              <a:rPr lang="it-IT" dirty="0" smtClean="0"/>
              <a:t> of commercial relations</a:t>
            </a:r>
            <a:endParaRPr lang="it-IT" dirty="0"/>
          </a:p>
          <a:p>
            <a:pPr>
              <a:spcBef>
                <a:spcPts val="1800"/>
              </a:spcBef>
            </a:pPr>
            <a:r>
              <a:rPr lang="it-IT" dirty="0"/>
              <a:t>Robert Montgomery Martin, Karl </a:t>
            </a:r>
            <a:r>
              <a:rPr lang="it-IT" dirty="0" err="1"/>
              <a:t>Gutzlaff</a:t>
            </a:r>
            <a:endParaRPr lang="it-IT" dirty="0"/>
          </a:p>
          <a:p>
            <a:pPr>
              <a:spcBef>
                <a:spcPts val="1800"/>
              </a:spcBef>
            </a:pPr>
            <a:r>
              <a:rPr lang="it-IT" dirty="0" smtClean="0"/>
              <a:t>John </a:t>
            </a:r>
            <a:r>
              <a:rPr lang="it-IT" dirty="0" err="1" smtClean="0"/>
              <a:t>Bowring</a:t>
            </a:r>
            <a:r>
              <a:rPr lang="it-IT" dirty="0" smtClean="0"/>
              <a:t>, 1841: «</a:t>
            </a:r>
            <a:r>
              <a:rPr lang="it-IT" dirty="0" err="1" smtClean="0"/>
              <a:t>Jesus</a:t>
            </a:r>
            <a:r>
              <a:rPr lang="it-IT" dirty="0" smtClean="0"/>
              <a:t> Christ </a:t>
            </a:r>
            <a:r>
              <a:rPr lang="it-IT" dirty="0" err="1" smtClean="0"/>
              <a:t>is</a:t>
            </a:r>
            <a:r>
              <a:rPr lang="it-IT" dirty="0" smtClean="0"/>
              <a:t> the free </a:t>
            </a:r>
            <a:r>
              <a:rPr lang="it-IT" dirty="0" err="1" smtClean="0"/>
              <a:t>trade</a:t>
            </a:r>
            <a:r>
              <a:rPr lang="it-IT" dirty="0" smtClean="0"/>
              <a:t> and the free </a:t>
            </a:r>
            <a:r>
              <a:rPr lang="it-IT" dirty="0" err="1" smtClean="0"/>
              <a:t>trade</a:t>
            </a:r>
            <a:r>
              <a:rPr lang="it-IT" dirty="0" smtClean="0"/>
              <a:t> </a:t>
            </a:r>
            <a:r>
              <a:rPr lang="it-IT" dirty="0" err="1" smtClean="0"/>
              <a:t>is</a:t>
            </a:r>
            <a:r>
              <a:rPr lang="it-IT" dirty="0" smtClean="0"/>
              <a:t> </a:t>
            </a:r>
            <a:r>
              <a:rPr lang="it-IT" dirty="0" err="1" smtClean="0"/>
              <a:t>Jesus</a:t>
            </a:r>
            <a:r>
              <a:rPr lang="it-IT" dirty="0" smtClean="0"/>
              <a:t> Christ»</a:t>
            </a:r>
          </a:p>
          <a:p>
            <a:pPr>
              <a:spcBef>
                <a:spcPts val="1800"/>
              </a:spcBef>
            </a:pPr>
            <a:r>
              <a:rPr lang="it-IT" dirty="0" smtClean="0"/>
              <a:t>Caleb </a:t>
            </a:r>
            <a:r>
              <a:rPr lang="it-IT" dirty="0" err="1" smtClean="0"/>
              <a:t>Cushing</a:t>
            </a:r>
            <a:r>
              <a:rPr lang="it-IT" dirty="0" smtClean="0"/>
              <a:t> and the </a:t>
            </a:r>
            <a:r>
              <a:rPr lang="it-IT" dirty="0" err="1" smtClean="0"/>
              <a:t>language</a:t>
            </a:r>
            <a:r>
              <a:rPr lang="it-IT" dirty="0" smtClean="0"/>
              <a:t> of </a:t>
            </a:r>
            <a:r>
              <a:rPr lang="it-IT" dirty="0" err="1" smtClean="0"/>
              <a:t>diplomacy</a:t>
            </a:r>
            <a:endParaRPr lang="it-IT" dirty="0"/>
          </a:p>
        </p:txBody>
      </p:sp>
    </p:spTree>
    <p:extLst>
      <p:ext uri="{BB962C8B-B14F-4D97-AF65-F5344CB8AC3E}">
        <p14:creationId xmlns:p14="http://schemas.microsoft.com/office/powerpoint/2010/main" val="424963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54" y="188639"/>
            <a:ext cx="3941985" cy="619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17916"/>
            <a:ext cx="3024336" cy="4875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4716016" y="5373216"/>
            <a:ext cx="4248472" cy="923330"/>
          </a:xfrm>
          <a:prstGeom prst="rect">
            <a:avLst/>
          </a:prstGeom>
          <a:noFill/>
        </p:spPr>
        <p:txBody>
          <a:bodyPr wrap="square" rtlCol="0">
            <a:spAutoFit/>
          </a:bodyPr>
          <a:lstStyle/>
          <a:p>
            <a:r>
              <a:rPr lang="it-IT" dirty="0"/>
              <a:t>Johan </a:t>
            </a:r>
            <a:r>
              <a:rPr lang="it-IT" dirty="0" err="1" smtClean="0"/>
              <a:t>Nieuhof</a:t>
            </a:r>
            <a:r>
              <a:rPr lang="it-IT" dirty="0" smtClean="0"/>
              <a:t> (1618-1672), in Brasile nel 1640-49; poi dipendente VOC in Cina fino al 1657, poi India, Ceylon (1663-1667)  </a:t>
            </a:r>
            <a:endParaRPr lang="en-GB" dirty="0"/>
          </a:p>
        </p:txBody>
      </p:sp>
    </p:spTree>
    <p:extLst>
      <p:ext uri="{BB962C8B-B14F-4D97-AF65-F5344CB8AC3E}">
        <p14:creationId xmlns:p14="http://schemas.microsoft.com/office/powerpoint/2010/main" val="2251709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671" y="260648"/>
            <a:ext cx="8434316" cy="647381"/>
          </a:xfrm>
        </p:spPr>
        <p:txBody>
          <a:bodyPr>
            <a:normAutofit fontScale="90000"/>
          </a:bodyPr>
          <a:lstStyle/>
          <a:p>
            <a:r>
              <a:rPr lang="en-US" sz="3000" dirty="0"/>
              <a:t>Caleb Cushing to Gov.-General Qi-</a:t>
            </a:r>
            <a:r>
              <a:rPr lang="en-US" sz="3000" dirty="0" err="1"/>
              <a:t>ying</a:t>
            </a:r>
            <a:r>
              <a:rPr lang="en-US" sz="3000" dirty="0"/>
              <a:t>, July 22, 1844 </a:t>
            </a:r>
            <a:r>
              <a:rPr lang="en-US" sz="2700" dirty="0"/>
              <a:t>(</a:t>
            </a:r>
            <a:r>
              <a:rPr lang="it-IT" sz="2700" i="1" dirty="0" err="1"/>
              <a:t>Chinese</a:t>
            </a:r>
            <a:r>
              <a:rPr lang="it-IT" sz="2700" i="1" dirty="0"/>
              <a:t> </a:t>
            </a:r>
            <a:r>
              <a:rPr lang="it-IT" sz="2700" i="1" dirty="0" err="1"/>
              <a:t>Repository</a:t>
            </a:r>
            <a:r>
              <a:rPr lang="it-IT" sz="2700" dirty="0"/>
              <a:t>, </a:t>
            </a:r>
            <a:r>
              <a:rPr lang="it-IT" sz="2700" dirty="0" err="1"/>
              <a:t>November</a:t>
            </a:r>
            <a:r>
              <a:rPr lang="it-IT" sz="2700" dirty="0"/>
              <a:t>, 1845)</a:t>
            </a:r>
            <a:endParaRPr lang="en-GB" sz="2700" dirty="0"/>
          </a:p>
        </p:txBody>
      </p:sp>
      <p:sp>
        <p:nvSpPr>
          <p:cNvPr id="3" name="Segnaposto contenuto 2"/>
          <p:cNvSpPr>
            <a:spLocks noGrp="1"/>
          </p:cNvSpPr>
          <p:nvPr>
            <p:ph idx="1"/>
          </p:nvPr>
        </p:nvSpPr>
        <p:spPr>
          <a:xfrm>
            <a:off x="204718" y="1340768"/>
            <a:ext cx="8759770" cy="4752528"/>
          </a:xfrm>
        </p:spPr>
        <p:txBody>
          <a:bodyPr>
            <a:normAutofit fontScale="25000" lnSpcReduction="20000"/>
          </a:bodyPr>
          <a:lstStyle/>
          <a:p>
            <a:pPr marL="0" indent="0">
              <a:lnSpc>
                <a:spcPct val="120000"/>
              </a:lnSpc>
              <a:buNone/>
            </a:pPr>
            <a:r>
              <a:rPr lang="en-US" sz="6400" dirty="0"/>
              <a:t>“The nations of Europe and America form </a:t>
            </a:r>
            <a:r>
              <a:rPr lang="en-US" sz="6400" b="1" i="1" dirty="0"/>
              <a:t>a family of States</a:t>
            </a:r>
            <a:r>
              <a:rPr lang="en-US" sz="6400" dirty="0"/>
              <a:t>, associated together </a:t>
            </a:r>
            <a:r>
              <a:rPr lang="en-US" sz="6400" dirty="0">
                <a:solidFill>
                  <a:srgbClr val="00FF00"/>
                </a:solidFill>
              </a:rPr>
              <a:t>by </a:t>
            </a:r>
            <a:r>
              <a:rPr lang="en-US" sz="6400" b="1" dirty="0">
                <a:solidFill>
                  <a:srgbClr val="00FF00"/>
                </a:solidFill>
              </a:rPr>
              <a:t>community of </a:t>
            </a:r>
            <a:r>
              <a:rPr lang="en-US" sz="6400" b="1" dirty="0" err="1">
                <a:solidFill>
                  <a:srgbClr val="00FF00"/>
                </a:solidFill>
              </a:rPr>
              <a:t>civilisation</a:t>
            </a:r>
            <a:r>
              <a:rPr lang="en-US" sz="6400" b="1" dirty="0">
                <a:solidFill>
                  <a:srgbClr val="00FF00"/>
                </a:solidFill>
              </a:rPr>
              <a:t> and religio</a:t>
            </a:r>
            <a:r>
              <a:rPr lang="en-US" sz="6400" b="1" dirty="0">
                <a:solidFill>
                  <a:srgbClr val="FFC000"/>
                </a:solidFill>
              </a:rPr>
              <a:t>n</a:t>
            </a:r>
            <a:r>
              <a:rPr lang="en-US" sz="6400" dirty="0"/>
              <a:t>, by treaties, and by the law of nations. “By the law of nations, as </a:t>
            </a:r>
            <a:r>
              <a:rPr lang="en-US" sz="6400" dirty="0" err="1"/>
              <a:t>practised</a:t>
            </a:r>
            <a:r>
              <a:rPr lang="en-US" sz="6400" dirty="0"/>
              <a:t> in Europe and America, every foreigner, who may happen to reside or sojourn in any country of Christendom, is subject to the municipal law of that country, and is amenable to the jurisdiction of its magistrates on any accusation of crime alleged to be committed by him within the limits of such country. Here the minister or consul cannot protect his countrymen. The laws of the place take their course. “In the intercourse between Christian States on the one hand, and Mohammedan on the other, a different principle is assumed, namely, the exemption of the Christian foreigner from the jurisdiction of the local authorities, and his subjection (as the necessary consequence) to the jurisdiction of the minister, or other authorities of his own government. “One or other of these two principles is to be applied to the citizens of the United States in China. There is no third alternative. Either they are to be surrendered up to the Chinese authorities, when accused of any breach of law, for trial and punishment by the magistrates of China, or (if they are to have protection from their country) they come under the jurisdiction of the appointed American officer in China. “In my opinion, the rule which obtained in </a:t>
            </a:r>
            <a:r>
              <a:rPr lang="en-US" sz="6400" dirty="0" err="1"/>
              <a:t>favour</a:t>
            </a:r>
            <a:r>
              <a:rPr lang="en-US" sz="6400" dirty="0"/>
              <a:t> of Europeans and Americans in the Mohammedan countries of Asia is to be applied to China. Americans are entitled to the protection and subject to the jurisdiction of the officers of their government. The right to be protected by the officers of their country over them, are inseparable facts. “Accordingly, I shall refuse at once all applications for the surrender of the party who killed </a:t>
            </a:r>
            <a:r>
              <a:rPr lang="en-US" sz="6400" dirty="0" err="1"/>
              <a:t>Hsü</a:t>
            </a:r>
            <a:r>
              <a:rPr lang="en-US" sz="6400" dirty="0"/>
              <a:t> A-man; which refusal involves the duty of instituting an examination of the facts by the agency of officers of the United States.”</a:t>
            </a:r>
          </a:p>
          <a:p>
            <a:endParaRPr lang="en-GB" dirty="0"/>
          </a:p>
        </p:txBody>
      </p:sp>
    </p:spTree>
    <p:extLst>
      <p:ext uri="{BB962C8B-B14F-4D97-AF65-F5344CB8AC3E}">
        <p14:creationId xmlns:p14="http://schemas.microsoft.com/office/powerpoint/2010/main" val="31198563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6785" y="476504"/>
            <a:ext cx="8608325" cy="994172"/>
          </a:xfrm>
        </p:spPr>
        <p:txBody>
          <a:bodyPr>
            <a:normAutofit fontScale="90000"/>
          </a:bodyPr>
          <a:lstStyle/>
          <a:p>
            <a:r>
              <a:rPr lang="en-GB" sz="2700" dirty="0"/>
              <a:t>Samuel Wells Williams, </a:t>
            </a:r>
            <a:r>
              <a:rPr lang="en-GB" sz="2700" i="1" dirty="0"/>
              <a:t>The Middle Kingdom. </a:t>
            </a:r>
            <a:r>
              <a:rPr lang="en-US" sz="2700" i="1" dirty="0"/>
              <a:t>A</a:t>
            </a:r>
            <a:r>
              <a:rPr lang="en-US" sz="2700" i="1" dirty="0" smtClean="0"/>
              <a:t> </a:t>
            </a:r>
            <a:r>
              <a:rPr lang="en-US" sz="2700" i="1" dirty="0"/>
              <a:t>survey of the geography, government, literature, social life, arts, and history of the Chinese empire and its inhabitants</a:t>
            </a:r>
            <a:r>
              <a:rPr lang="en-GB" sz="2700" dirty="0"/>
              <a:t>, 1883 (1</a:t>
            </a:r>
            <a:r>
              <a:rPr lang="en-GB" sz="2700" baseline="30000" dirty="0"/>
              <a:t>st</a:t>
            </a:r>
            <a:r>
              <a:rPr lang="en-GB" sz="2700" dirty="0"/>
              <a:t> ed. 1848)</a:t>
            </a:r>
          </a:p>
        </p:txBody>
      </p:sp>
      <p:sp>
        <p:nvSpPr>
          <p:cNvPr id="3" name="Segnaposto contenuto 2"/>
          <p:cNvSpPr>
            <a:spLocks noGrp="1"/>
          </p:cNvSpPr>
          <p:nvPr>
            <p:ph idx="1"/>
          </p:nvPr>
        </p:nvSpPr>
        <p:spPr>
          <a:xfrm>
            <a:off x="246785" y="1752099"/>
            <a:ext cx="8608325" cy="4485213"/>
          </a:xfrm>
        </p:spPr>
        <p:txBody>
          <a:bodyPr>
            <a:normAutofit/>
          </a:bodyPr>
          <a:lstStyle/>
          <a:p>
            <a:pPr marL="0" indent="0" algn="just">
              <a:spcBef>
                <a:spcPts val="0"/>
              </a:spcBef>
              <a:spcAft>
                <a:spcPts val="0"/>
              </a:spcAft>
              <a:buNone/>
            </a:pPr>
            <a:r>
              <a:rPr lang="en-GB" sz="1800" b="1" dirty="0"/>
              <a:t>“</a:t>
            </a:r>
            <a:r>
              <a:rPr lang="en-US" sz="1800" dirty="0"/>
              <a:t>In this revision the same object has been kept in view that is stated in the Preface to the first edition - to divest the Chinese people and civilization of that peculiar and indefinable impression of ridicule which has been so generally given them by </a:t>
            </a:r>
            <a:r>
              <a:rPr lang="en-GB" sz="1800" dirty="0"/>
              <a:t>foreign authors. </a:t>
            </a:r>
            <a:r>
              <a:rPr lang="en-GB" sz="1800" b="1" dirty="0"/>
              <a:t>I have endeavoured to show the better traits </a:t>
            </a:r>
            <a:r>
              <a:rPr lang="en-US" sz="1800" b="1" dirty="0"/>
              <a:t>of their national character, </a:t>
            </a:r>
            <a:r>
              <a:rPr lang="en-US" sz="1800" dirty="0"/>
              <a:t>and that they have had up to this time no opportunity of learning many things with which they are now rapidly becoming acquainted</a:t>
            </a:r>
            <a:r>
              <a:rPr lang="en-US" sz="1800" b="1" dirty="0"/>
              <a:t>. </a:t>
            </a:r>
            <a:r>
              <a:rPr lang="en-US" sz="1800" b="1" i="1" dirty="0">
                <a:solidFill>
                  <a:srgbClr val="00FF00"/>
                </a:solidFill>
              </a:rPr>
              <a:t>The time is speedily passing away when the people of the Flowery Land can fairly be classed among uncivilized nations</a:t>
            </a:r>
            <a:r>
              <a:rPr lang="en-US" sz="1800" b="1" dirty="0">
                <a:solidFill>
                  <a:srgbClr val="0070C0"/>
                </a:solidFill>
              </a:rPr>
              <a:t>. </a:t>
            </a:r>
            <a:r>
              <a:rPr lang="en-US" sz="1800" dirty="0"/>
              <a:t>The stimulus which in this </a:t>
            </a:r>
            <a:r>
              <a:rPr lang="en-US" sz="1800" dirty="0" err="1"/>
              <a:t>Iabour</a:t>
            </a:r>
            <a:r>
              <a:rPr lang="en-US" sz="1800" dirty="0"/>
              <a:t> of my earlier and later years has been ever present to my mind is the hope that the cause of missions may be promoted. In the success of this cause lies the salvation of China as a people, both in its moral and political aspects. This success bids fair to keep pace with the needs of the people. </a:t>
            </a:r>
            <a:r>
              <a:rPr lang="en-US" sz="1800" b="1" i="1" dirty="0">
                <a:solidFill>
                  <a:srgbClr val="00FF00"/>
                </a:solidFill>
              </a:rPr>
              <a:t>They will become fitted for taking up the work themselves and joining in the multiform operations of foreign civilizations</a:t>
            </a:r>
            <a:r>
              <a:rPr lang="en-US" sz="1800" b="1" dirty="0"/>
              <a:t>. Soon railroads, telegraphs, and manufactures will be introduced, and there must be followed by whatsoever may conduce </a:t>
            </a:r>
            <a:r>
              <a:rPr lang="en-US" sz="1800" b="1" i="1" dirty="0">
                <a:solidFill>
                  <a:srgbClr val="00FF00"/>
                </a:solidFill>
              </a:rPr>
              <a:t>to enlightening the millions of the people of China </a:t>
            </a:r>
            <a:r>
              <a:rPr lang="en-US" sz="1800" b="1" dirty="0"/>
              <a:t>in every department of religious, political and domestic life” (“The Preface”).</a:t>
            </a:r>
            <a:endParaRPr lang="en-GB" sz="1800" b="1" dirty="0"/>
          </a:p>
        </p:txBody>
      </p:sp>
    </p:spTree>
    <p:extLst>
      <p:ext uri="{BB962C8B-B14F-4D97-AF65-F5344CB8AC3E}">
        <p14:creationId xmlns:p14="http://schemas.microsoft.com/office/powerpoint/2010/main" val="16258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3"/>
          <a:stretch>
            <a:fillRect/>
          </a:stretch>
        </p:blipFill>
        <p:spPr>
          <a:xfrm>
            <a:off x="2339752" y="116632"/>
            <a:ext cx="4652420" cy="6239718"/>
          </a:xfrm>
          <a:prstGeom prst="rect">
            <a:avLst/>
          </a:prstGeom>
        </p:spPr>
      </p:pic>
    </p:spTree>
    <p:extLst>
      <p:ext uri="{BB962C8B-B14F-4D97-AF65-F5344CB8AC3E}">
        <p14:creationId xmlns:p14="http://schemas.microsoft.com/office/powerpoint/2010/main" val="1676175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99592" y="1268760"/>
            <a:ext cx="7488832" cy="4524315"/>
          </a:xfrm>
          <a:prstGeom prst="rect">
            <a:avLst/>
          </a:prstGeom>
        </p:spPr>
        <p:txBody>
          <a:bodyPr wrap="square">
            <a:spAutoFit/>
          </a:bodyPr>
          <a:lstStyle/>
          <a:p>
            <a:r>
              <a:rPr lang="fr-FR" sz="2400" b="1" i="1" dirty="0" smtClean="0">
                <a:solidFill>
                  <a:prstClr val="white"/>
                </a:solidFill>
              </a:rPr>
              <a:t>L'Ambassade de la Compagnie Orientale des Provinces Unies vers L'Empereur de la Chine, Ou Grand Cam de Tartarie, Faite par les </a:t>
            </a:r>
            <a:r>
              <a:rPr lang="fr-FR" sz="2400" b="1" i="1" dirty="0" err="1" smtClean="0">
                <a:solidFill>
                  <a:prstClr val="white"/>
                </a:solidFill>
              </a:rPr>
              <a:t>Srs</a:t>
            </a:r>
            <a:r>
              <a:rPr lang="fr-FR" sz="2400" b="1" i="1" dirty="0" smtClean="0">
                <a:solidFill>
                  <a:prstClr val="white"/>
                </a:solidFill>
              </a:rPr>
              <a:t>. Pierre de </a:t>
            </a:r>
            <a:r>
              <a:rPr lang="fr-FR" sz="2400" b="1" i="1" dirty="0" err="1" smtClean="0">
                <a:solidFill>
                  <a:prstClr val="white"/>
                </a:solidFill>
              </a:rPr>
              <a:t>Goyer</a:t>
            </a:r>
            <a:r>
              <a:rPr lang="fr-FR" sz="2400" b="1" i="1" dirty="0" smtClean="0">
                <a:solidFill>
                  <a:prstClr val="white"/>
                </a:solidFill>
              </a:rPr>
              <a:t>, &amp; Jacob de Keyser; illustrée d'une très-exacte description des villes, bourgs, villages, ports de mers, &amp; autres lieux plus considérables de la Chine: enrichie d'un grand nombre de tailles douces</a:t>
            </a:r>
            <a:r>
              <a:rPr lang="fr-FR" sz="2400" b="1" dirty="0" smtClean="0">
                <a:solidFill>
                  <a:prstClr val="white"/>
                </a:solidFill>
              </a:rPr>
              <a:t>. </a:t>
            </a:r>
            <a:r>
              <a:rPr lang="fr-FR" sz="2400" b="1" i="1" dirty="0" smtClean="0">
                <a:solidFill>
                  <a:prstClr val="white"/>
                </a:solidFill>
              </a:rPr>
              <a:t>Le tout recueilli par le Mr. Jean </a:t>
            </a:r>
            <a:r>
              <a:rPr lang="fr-FR" sz="2400" b="1" i="1" dirty="0" err="1" smtClean="0">
                <a:solidFill>
                  <a:prstClr val="white"/>
                </a:solidFill>
              </a:rPr>
              <a:t>Nieuhoff</a:t>
            </a:r>
            <a:r>
              <a:rPr lang="fr-FR" sz="2400" b="1" i="1" dirty="0" smtClean="0">
                <a:solidFill>
                  <a:prstClr val="white"/>
                </a:solidFill>
              </a:rPr>
              <a:t>, </a:t>
            </a:r>
            <a:r>
              <a:rPr lang="fr-FR" sz="2400" b="1" i="1" dirty="0" err="1" smtClean="0">
                <a:solidFill>
                  <a:prstClr val="white"/>
                </a:solidFill>
              </a:rPr>
              <a:t>Mre</a:t>
            </a:r>
            <a:r>
              <a:rPr lang="fr-FR" sz="2400" b="1" i="1" dirty="0" smtClean="0">
                <a:solidFill>
                  <a:prstClr val="white"/>
                </a:solidFill>
              </a:rPr>
              <a:t>. D'</a:t>
            </a:r>
            <a:r>
              <a:rPr lang="fr-FR" sz="2400" b="1" i="1" dirty="0" err="1" smtClean="0">
                <a:solidFill>
                  <a:prstClr val="white"/>
                </a:solidFill>
              </a:rPr>
              <a:t>hostel</a:t>
            </a:r>
            <a:r>
              <a:rPr lang="fr-FR" sz="2400" b="1" i="1" dirty="0" smtClean="0">
                <a:solidFill>
                  <a:prstClr val="white"/>
                </a:solidFill>
              </a:rPr>
              <a:t> de l'ambassade, a présent gouverneur en Ceylan: mis en François, orne, &amp; </a:t>
            </a:r>
            <a:r>
              <a:rPr lang="fr-FR" sz="2400" b="1" i="1" dirty="0" err="1" smtClean="0">
                <a:solidFill>
                  <a:prstClr val="white"/>
                </a:solidFill>
              </a:rPr>
              <a:t>afforti</a:t>
            </a:r>
            <a:r>
              <a:rPr lang="fr-FR" sz="2400" b="1" i="1" dirty="0" smtClean="0">
                <a:solidFill>
                  <a:prstClr val="white"/>
                </a:solidFill>
              </a:rPr>
              <a:t> de mille belles </a:t>
            </a:r>
            <a:r>
              <a:rPr lang="fr-FR" sz="2400" b="1" i="1" dirty="0" err="1" smtClean="0">
                <a:solidFill>
                  <a:prstClr val="white"/>
                </a:solidFill>
              </a:rPr>
              <a:t>particularitéz</a:t>
            </a:r>
            <a:r>
              <a:rPr lang="fr-FR" sz="2400" b="1" i="1" dirty="0" smtClean="0">
                <a:solidFill>
                  <a:prstClr val="white"/>
                </a:solidFill>
              </a:rPr>
              <a:t> tant morales que politiques</a:t>
            </a:r>
            <a:r>
              <a:rPr lang="fr-FR" sz="2400" b="1" dirty="0" smtClean="0">
                <a:solidFill>
                  <a:prstClr val="white"/>
                </a:solidFill>
              </a:rPr>
              <a:t>, par Jean le Carpentier, historiographe, à Leyde, chez Jacob de Meurs, 1665</a:t>
            </a:r>
            <a:endParaRPr lang="fr-FR" sz="2400" b="1" dirty="0">
              <a:solidFill>
                <a:prstClr val="white"/>
              </a:solidFill>
            </a:endParaRPr>
          </a:p>
        </p:txBody>
      </p:sp>
    </p:spTree>
    <p:extLst>
      <p:ext uri="{BB962C8B-B14F-4D97-AF65-F5344CB8AC3E}">
        <p14:creationId xmlns:p14="http://schemas.microsoft.com/office/powerpoint/2010/main" val="3900840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6632"/>
            <a:ext cx="7416824" cy="6250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315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80728"/>
            <a:ext cx="7463413" cy="492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00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515697" cy="569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828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DN_IT_ModelloStrutturaTemaRaccoglitore</Template>
  <TotalTime>2222</TotalTime>
  <Words>4523</Words>
  <Application>Microsoft Office PowerPoint</Application>
  <PresentationFormat>Presentazione su schermo (4:3)</PresentationFormat>
  <Paragraphs>225</Paragraphs>
  <Slides>52</Slides>
  <Notes>52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52</vt:i4>
      </vt:variant>
    </vt:vector>
  </HeadingPairs>
  <TitlesOfParts>
    <vt:vector size="55" baseType="lpstr">
      <vt:lpstr>Arial</vt:lpstr>
      <vt:lpstr>Calibri</vt:lpstr>
      <vt:lpstr>Tema di Office</vt:lpstr>
      <vt:lpstr>STORIA GLOBALE</vt:lpstr>
      <vt:lpstr>Lezione 8  Visioni europee 1750-1850 </vt:lpstr>
      <vt:lpstr> Ambasciate europee dal secondo ‘600 all’inizio dell’800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Cina e l’illuminismo</vt:lpstr>
      <vt:lpstr>Leibniz, Novissima Sinica (1697, 1699)</vt:lpstr>
      <vt:lpstr>Voltaire sinofilo</vt:lpstr>
      <vt:lpstr>Voltaire sinofilo (“Chine” in Dictionnaire philosophique,1764)</vt:lpstr>
      <vt:lpstr>Voltaire sinofilo (“Chine” in Dictionnaire philosophique,1764): ammirazione equilibrata</vt:lpstr>
      <vt:lpstr>Montesquieu</vt:lpstr>
      <vt:lpstr>I fisiocratici e la Cina</vt:lpstr>
      <vt:lpstr>I fisiocratici e la Cina</vt:lpstr>
      <vt:lpstr>Raynal e Diderot: gli ammiratori e i detrattori</vt:lpstr>
      <vt:lpstr>I detrattori</vt:lpstr>
      <vt:lpstr>I detrattori </vt:lpstr>
      <vt:lpstr>Adam Smith</vt:lpstr>
      <vt:lpstr>Adam Smith</vt:lpstr>
      <vt:lpstr>Adam Smith</vt:lpstr>
      <vt:lpstr>Detrattori</vt:lpstr>
      <vt:lpstr>A Complete View of the Chinese Empire […] a Genuine and Copious Account of Earl Macartney’s Embassy, 1798</vt:lpstr>
      <vt:lpstr>Presentazione standard di PowerPoint</vt:lpstr>
      <vt:lpstr>Presentazione standard di PowerPoint</vt:lpstr>
      <vt:lpstr>Two embassies and their printed accounts: Macartney, Amherst</vt:lpstr>
      <vt:lpstr>John Barrow, Travels, 1804, p. 3: need of a realistic picture</vt:lpstr>
      <vt:lpstr>…Barrow, p. 4: position on the scale of civilization</vt:lpstr>
      <vt:lpstr>…Barrow, p. 179: no human dignity under a tyrannical yoke</vt:lpstr>
      <vt:lpstr>…Barrow, p. 180: dishonesty of Chinese merchants</vt:lpstr>
      <vt:lpstr>…Barrow, p. 183: defective system of government</vt:lpstr>
      <vt:lpstr>…Barrow, p. 355: the tyranny of a paternal emperor</vt:lpstr>
      <vt:lpstr>…Barrow, p. 366: virtues of the code of penal laws</vt:lpstr>
      <vt:lpstr>…Barrow, p. 367: from theory to practice</vt:lpstr>
      <vt:lpstr>…Barrow, pp. 379-80: uncertainty of property</vt:lpstr>
      <vt:lpstr>…Barrow, p. 567: the end of the agriculturalist myth</vt:lpstr>
      <vt:lpstr>…Barrow, p. 569: the end of the agriculturalist myth</vt:lpstr>
      <vt:lpstr>Barrow, in conclusion:</vt:lpstr>
      <vt:lpstr>Barrow, final considerations:</vt:lpstr>
      <vt:lpstr>…Barrow, p. 355: stationary state</vt:lpstr>
      <vt:lpstr>Decisive importance of Barrow</vt:lpstr>
      <vt:lpstr>Some early- and mid-19th century accounts: </vt:lpstr>
      <vt:lpstr>Wakefield: woman, Quaker, philanthropist, educationalist (and armchair traveller)</vt:lpstr>
      <vt:lpstr>Auber: historian of the East India Company</vt:lpstr>
      <vt:lpstr>…Auber continues</vt:lpstr>
      <vt:lpstr>Two factors transforming ‘sweet commerce’ language</vt:lpstr>
      <vt:lpstr>Caleb Cushing to Gov.-General Qi-ying, July 22, 1844 (Chinese Repository, November, 1845)</vt:lpstr>
      <vt:lpstr>Samuel Wells Williams, The Middle Kingdom. A survey of the geography, government, literature, social life, arts, and history of the Chinese empire and its inhabitants, 1883 (1st ed. 1848)</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ABBATTISTA GUIDO</cp:lastModifiedBy>
  <cp:revision>287</cp:revision>
  <dcterms:created xsi:type="dcterms:W3CDTF">2012-10-07T14:13:19Z</dcterms:created>
  <dcterms:modified xsi:type="dcterms:W3CDTF">2018-05-08T16:56:58Z</dcterms:modified>
</cp:coreProperties>
</file>