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97" r:id="rId2"/>
    <p:sldId id="286" r:id="rId3"/>
    <p:sldId id="259" r:id="rId4"/>
    <p:sldId id="260" r:id="rId5"/>
    <p:sldId id="261" r:id="rId6"/>
    <p:sldId id="294" r:id="rId7"/>
    <p:sldId id="329" r:id="rId8"/>
    <p:sldId id="262" r:id="rId9"/>
    <p:sldId id="266" r:id="rId10"/>
    <p:sldId id="263" r:id="rId11"/>
    <p:sldId id="264" r:id="rId12"/>
    <p:sldId id="265" r:id="rId13"/>
    <p:sldId id="295" r:id="rId14"/>
    <p:sldId id="267" r:id="rId15"/>
    <p:sldId id="268" r:id="rId16"/>
    <p:sldId id="304" r:id="rId17"/>
    <p:sldId id="269" r:id="rId18"/>
    <p:sldId id="305" r:id="rId19"/>
    <p:sldId id="270" r:id="rId20"/>
    <p:sldId id="310" r:id="rId21"/>
    <p:sldId id="271" r:id="rId22"/>
    <p:sldId id="272" r:id="rId23"/>
    <p:sldId id="273" r:id="rId24"/>
    <p:sldId id="307" r:id="rId25"/>
    <p:sldId id="308" r:id="rId26"/>
    <p:sldId id="306" r:id="rId27"/>
    <p:sldId id="274" r:id="rId28"/>
    <p:sldId id="312" r:id="rId29"/>
    <p:sldId id="275" r:id="rId30"/>
    <p:sldId id="330" r:id="rId31"/>
    <p:sldId id="324" r:id="rId32"/>
    <p:sldId id="276" r:id="rId33"/>
    <p:sldId id="322" r:id="rId34"/>
    <p:sldId id="277" r:id="rId35"/>
    <p:sldId id="331" r:id="rId36"/>
    <p:sldId id="278" r:id="rId37"/>
    <p:sldId id="323" r:id="rId38"/>
    <p:sldId id="333" r:id="rId39"/>
    <p:sldId id="332" r:id="rId40"/>
    <p:sldId id="334" r:id="rId41"/>
    <p:sldId id="335" r:id="rId42"/>
    <p:sldId id="279" r:id="rId43"/>
    <p:sldId id="325" r:id="rId44"/>
    <p:sldId id="280" r:id="rId45"/>
    <p:sldId id="320" r:id="rId46"/>
    <p:sldId id="326" r:id="rId47"/>
    <p:sldId id="283" r:id="rId48"/>
    <p:sldId id="281" r:id="rId49"/>
    <p:sldId id="327" r:id="rId50"/>
    <p:sldId id="282" r:id="rId51"/>
    <p:sldId id="300" r:id="rId52"/>
    <p:sldId id="301" r:id="rId53"/>
    <p:sldId id="302" r:id="rId54"/>
    <p:sldId id="328" r:id="rId55"/>
    <p:sldId id="287" r:id="rId5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0E26566-256B-46FA-8BB5-1301DCAA3DBD}">
          <p14:sldIdLst>
            <p14:sldId id="297"/>
            <p14:sldId id="286"/>
            <p14:sldId id="259"/>
            <p14:sldId id="260"/>
            <p14:sldId id="261"/>
            <p14:sldId id="294"/>
            <p14:sldId id="329"/>
            <p14:sldId id="262"/>
            <p14:sldId id="266"/>
            <p14:sldId id="263"/>
            <p14:sldId id="264"/>
            <p14:sldId id="265"/>
            <p14:sldId id="295"/>
            <p14:sldId id="267"/>
            <p14:sldId id="268"/>
            <p14:sldId id="304"/>
            <p14:sldId id="269"/>
            <p14:sldId id="305"/>
            <p14:sldId id="270"/>
            <p14:sldId id="310"/>
            <p14:sldId id="271"/>
            <p14:sldId id="272"/>
            <p14:sldId id="273"/>
            <p14:sldId id="307"/>
            <p14:sldId id="308"/>
            <p14:sldId id="306"/>
            <p14:sldId id="274"/>
            <p14:sldId id="312"/>
            <p14:sldId id="275"/>
            <p14:sldId id="330"/>
            <p14:sldId id="324"/>
            <p14:sldId id="276"/>
            <p14:sldId id="322"/>
            <p14:sldId id="277"/>
            <p14:sldId id="331"/>
            <p14:sldId id="278"/>
            <p14:sldId id="323"/>
          </p14:sldIdLst>
        </p14:section>
        <p14:section name="Dal breve al lungo periodo" id="{CE465A06-CEC6-49A8-8D05-FE68E6141CC7}">
          <p14:sldIdLst>
            <p14:sldId id="333"/>
            <p14:sldId id="332"/>
            <p14:sldId id="334"/>
            <p14:sldId id="335"/>
            <p14:sldId id="279"/>
            <p14:sldId id="325"/>
            <p14:sldId id="280"/>
            <p14:sldId id="320"/>
            <p14:sldId id="326"/>
            <p14:sldId id="283"/>
            <p14:sldId id="281"/>
            <p14:sldId id="327"/>
            <p14:sldId id="282"/>
            <p14:sldId id="300"/>
            <p14:sldId id="301"/>
            <p14:sldId id="302"/>
            <p14:sldId id="328"/>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907" autoAdjust="0"/>
  </p:normalViewPr>
  <p:slideViewPr>
    <p:cSldViewPr>
      <p:cViewPr varScale="1">
        <p:scale>
          <a:sx n="63" d="100"/>
          <a:sy n="63" d="100"/>
        </p:scale>
        <p:origin x="68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1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82E5C-A0E1-47B4-B0FC-B3764FD29DCE}" type="datetimeFigureOut">
              <a:rPr lang="it-IT" smtClean="0"/>
              <a:pPr/>
              <a:t>30/09/2024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431BD-E177-4F78-B41C-544E754C50E9}" type="slidenum">
              <a:rPr lang="it-IT" smtClean="0"/>
              <a:pPr/>
              <a:t>‹N›</a:t>
            </a:fld>
            <a:endParaRPr lang="it-IT"/>
          </a:p>
        </p:txBody>
      </p:sp>
    </p:spTree>
    <p:extLst>
      <p:ext uri="{BB962C8B-B14F-4D97-AF65-F5344CB8AC3E}">
        <p14:creationId xmlns:p14="http://schemas.microsoft.com/office/powerpoint/2010/main" val="187251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1B5431BD-E177-4F78-B41C-544E754C50E9}" type="slidenum">
              <a:rPr lang="it-IT" smtClean="0"/>
              <a:pPr/>
              <a:t>1</a:t>
            </a:fld>
            <a:endParaRPr lang="it-IT"/>
          </a:p>
        </p:txBody>
      </p:sp>
    </p:spTree>
    <p:extLst>
      <p:ext uri="{BB962C8B-B14F-4D97-AF65-F5344CB8AC3E}">
        <p14:creationId xmlns:p14="http://schemas.microsoft.com/office/powerpoint/2010/main" val="428420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(1) In polemica con </a:t>
                </a:r>
                <a:r>
                  <a:rPr lang="it-IT" dirty="0" err="1"/>
                  <a:t>Pigou</a:t>
                </a:r>
                <a:r>
                  <a:rPr lang="it-IT" dirty="0"/>
                  <a:t>, il quale sostiene che la disoccupazione è determinata da fattori istituzionali che impediscono al </a:t>
                </a:r>
                <a:r>
                  <a:rPr lang="it-IT" b="1" dirty="0"/>
                  <a:t>salario nominale</a:t>
                </a:r>
                <a:r>
                  <a:rPr lang="it-IT" dirty="0"/>
                  <a:t> di ridursi, Keynes, dopo aver sottolineato </a:t>
                </a:r>
                <a:r>
                  <a:rPr lang="it-IT" u="sng" dirty="0"/>
                  <a:t>che il salario da cui dipendono la domanda e l’offerta di lavoro è quello </a:t>
                </a:r>
                <a:r>
                  <a:rPr lang="it-IT" b="1" dirty="0"/>
                  <a:t>reale</a:t>
                </a:r>
                <a:r>
                  <a:rPr lang="it-IT" dirty="0"/>
                  <a:t>, mentre quello trattato sul mercato è quello nominale, afferma, in coerenza con la sua impostazione generale, che una riduzione di quest’ultimo può avere effetti sull’occupazione solo se è in grado di far aumentare una delle componenti della domanda aggregata, i consumi o gli investimenti.</a:t>
                </a:r>
              </a:p>
              <a:p>
                <a:r>
                  <a:rPr lang="it-IT" dirty="0"/>
                  <a:t>(2) Questo dipende dal valore della moneta, che a differenza dei classici, per i quali la moneta serviva esclusivamente alle transazioni, per Keynes ha altre due funzioni, vale a dire quella speculativa e quella precauzionale. Le relazioni sono le seguenti: la domanda di moneta per transazioni è pari a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𝑀</m:t>
                        </m:r>
                      </m:num>
                      <m:den>
                        <m:r>
                          <a:rPr lang="it-IT" b="0" i="1" smtClean="0">
                            <a:latin typeface="Cambria Math" panose="02040503050406030204" pitchFamily="18" charset="0"/>
                          </a:rPr>
                          <m:t>𝑃</m:t>
                        </m:r>
                      </m:den>
                    </m:f>
                    <m:r>
                      <a:rPr lang="it-IT" i="1" smtClean="0">
                        <a:latin typeface="Cambria Math" panose="02040503050406030204" pitchFamily="18" charset="0"/>
                        <a:ea typeface="Cambria Math" panose="02040503050406030204" pitchFamily="18" charset="0"/>
                      </a:rPr>
                      <m:t>=</m:t>
                    </m:r>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𝐿</m:t>
                        </m:r>
                      </m:e>
                      <m:sub>
                        <m:r>
                          <a:rPr lang="it-IT" b="0" i="1" smtClean="0">
                            <a:latin typeface="Cambria Math" panose="02040503050406030204" pitchFamily="18" charset="0"/>
                            <a:ea typeface="Cambria Math" panose="02040503050406030204" pitchFamily="18" charset="0"/>
                          </a:rPr>
                          <m:t>𝑇</m:t>
                        </m:r>
                      </m:sub>
                    </m:sSub>
                    <m:d>
                      <m:dPr>
                        <m:ctrlPr>
                          <a:rPr lang="it-IT"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𝑌</m:t>
                        </m:r>
                      </m:e>
                    </m:d>
                  </m:oMath>
                </a14:m>
                <a:r>
                  <a:rPr lang="it-IT" dirty="0"/>
                  <a:t>, mentre quella per scopo precauzionale e speculativo è pari a: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𝑀</m:t>
                        </m:r>
                      </m:num>
                      <m:den>
                        <m:r>
                          <a:rPr lang="it-IT" b="0" i="1" smtClean="0">
                            <a:latin typeface="Cambria Math" panose="02040503050406030204" pitchFamily="18" charset="0"/>
                          </a:rPr>
                          <m:t>𝑃</m:t>
                        </m:r>
                      </m:den>
                    </m:f>
                    <m:r>
                      <a:rPr lang="it-IT" i="1" smtClean="0">
                        <a:latin typeface="Cambria Math" panose="02040503050406030204" pitchFamily="18" charset="0"/>
                        <a:ea typeface="Cambria Math" panose="02040503050406030204" pitchFamily="18" charset="0"/>
                      </a:rPr>
                      <m:t>=</m:t>
                    </m:r>
                    <m:acc>
                      <m:accPr>
                        <m:chr m:val="̅"/>
                        <m:ctrlPr>
                          <a:rPr lang="it-IT" i="1" smtClean="0">
                            <a:latin typeface="Cambria Math" panose="02040503050406030204" pitchFamily="18" charset="0"/>
                            <a:ea typeface="Cambria Math" panose="02040503050406030204" pitchFamily="18" charset="0"/>
                          </a:rPr>
                        </m:ctrlPr>
                      </m:accPr>
                      <m:e>
                        <m:r>
                          <a:rPr lang="it-IT" b="0" i="1" smtClean="0">
                            <a:latin typeface="Cambria Math" panose="02040503050406030204" pitchFamily="18" charset="0"/>
                            <a:ea typeface="Cambria Math" panose="02040503050406030204" pitchFamily="18" charset="0"/>
                          </a:rPr>
                          <m:t>𝑚</m:t>
                        </m:r>
                      </m:e>
                    </m:acc>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𝑚</m:t>
                        </m:r>
                      </m:e>
                      <m:sub>
                        <m:r>
                          <a:rPr lang="it-IT" b="0" i="1" smtClean="0">
                            <a:latin typeface="Cambria Math" panose="02040503050406030204" pitchFamily="18" charset="0"/>
                          </a:rPr>
                          <m:t>𝑟</m:t>
                        </m:r>
                      </m:sub>
                    </m:sSub>
                    <m:r>
                      <a:rPr lang="it-IT" b="0" i="1" smtClean="0">
                        <a:latin typeface="Cambria Math" panose="02040503050406030204" pitchFamily="18" charset="0"/>
                      </a:rPr>
                      <m:t>𝑟</m:t>
                    </m:r>
                    <m:r>
                      <a:rPr lang="it-IT" b="0" i="1" smtClean="0">
                        <a:latin typeface="Cambria Math" panose="02040503050406030204" pitchFamily="18" charset="0"/>
                      </a:rPr>
                      <m:t>.</m:t>
                    </m:r>
                  </m:oMath>
                </a14:m>
                <a:r>
                  <a:rPr lang="it-IT" dirty="0"/>
                  <a:t> Appare evidente che,</a:t>
                </a:r>
                <a:r>
                  <a:rPr lang="it-IT" baseline="0" dirty="0"/>
                  <a:t> con l’aumentare del reddito la domanda di moneta aumenta, ma con l’aumentare del tasso d’interesse reale r, la domanda di moneta diminuisce. È quindi il prezzo dei beni e non il salario a determinare il livello di investimenti e consumi.</a:t>
                </a:r>
                <a:endParaRPr lang="it-IT" dirty="0"/>
              </a:p>
            </p:txBody>
          </p:sp>
        </mc:Choice>
        <mc:Fallback xmlns="">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(1) In polemica con </a:t>
                </a:r>
                <a:r>
                  <a:rPr lang="it-IT" dirty="0" err="1"/>
                  <a:t>Pigou</a:t>
                </a:r>
                <a:r>
                  <a:rPr lang="it-IT" dirty="0"/>
                  <a:t>, il quale sostiene che la disoccupazione è determinata da fattori istituzionali che impediscono al </a:t>
                </a:r>
                <a:r>
                  <a:rPr lang="it-IT" b="1" dirty="0"/>
                  <a:t>salario nominale</a:t>
                </a:r>
                <a:r>
                  <a:rPr lang="it-IT" dirty="0"/>
                  <a:t> di ridursi, Keynes, dopo aver sottolineato </a:t>
                </a:r>
                <a:r>
                  <a:rPr lang="it-IT" u="sng" dirty="0"/>
                  <a:t>che il salario da cui dipendono la domanda e l’offerta di lavoro è quello </a:t>
                </a:r>
                <a:r>
                  <a:rPr lang="it-IT" b="1" dirty="0"/>
                  <a:t>reale</a:t>
                </a:r>
                <a:r>
                  <a:rPr lang="it-IT" dirty="0"/>
                  <a:t>, mentre quello trattato sul mercato è quello nominale, afferma, in coerenza con la sua impostazione generale, che una riduzione di quest’ultimo può avere effetti sull’occupazione solo se è in grado di far aumentare una delle componenti della domanda aggregata, i consumi o gli investimenti.</a:t>
                </a:r>
              </a:p>
              <a:p>
                <a:r>
                  <a:rPr lang="it-IT" dirty="0"/>
                  <a:t>(2) Questo dipende dal valore della moneta, che a differenza dei classici, per i quali la moneta serviva esclusivamente alle transazioni, per Keynes ha altre due funzioni, vale a dire quella speculativa e quella precauzionale. Le relazioni sono le seguenti: la domanda di moneta per transazioni è pari a </a:t>
                </a:r>
                <a:r>
                  <a:rPr lang="it-IT" b="0" i="0">
                    <a:latin typeface="Cambria Math" panose="02040503050406030204" pitchFamily="18" charset="0"/>
                  </a:rPr>
                  <a:t>𝑀/𝑃</a:t>
                </a:r>
                <a:r>
                  <a:rPr lang="it-IT" i="0">
                    <a:latin typeface="Cambria Math" panose="02040503050406030204" pitchFamily="18" charset="0"/>
                    <a:ea typeface="Cambria Math" panose="02040503050406030204" pitchFamily="18" charset="0"/>
                  </a:rPr>
                  <a:t>=</a:t>
                </a:r>
                <a:r>
                  <a:rPr lang="it-IT" b="0" i="0">
                    <a:latin typeface="Cambria Math" panose="02040503050406030204" pitchFamily="18" charset="0"/>
                    <a:ea typeface="Cambria Math" panose="02040503050406030204" pitchFamily="18" charset="0"/>
                  </a:rPr>
                  <a:t>𝐿_𝑇 </a:t>
                </a:r>
                <a:r>
                  <a:rPr lang="it-IT" i="0">
                    <a:latin typeface="Cambria Math" panose="02040503050406030204" pitchFamily="18" charset="0"/>
                    <a:ea typeface="Cambria Math" panose="02040503050406030204" pitchFamily="18" charset="0"/>
                  </a:rPr>
                  <a:t>(</a:t>
                </a:r>
                <a:r>
                  <a:rPr lang="it-IT" b="0" i="0">
                    <a:latin typeface="Cambria Math" panose="02040503050406030204" pitchFamily="18" charset="0"/>
                    <a:ea typeface="Cambria Math" panose="02040503050406030204" pitchFamily="18" charset="0"/>
                  </a:rPr>
                  <a:t>𝑌)</a:t>
                </a:r>
                <a:r>
                  <a:rPr lang="it-IT" dirty="0"/>
                  <a:t>, mentre quella per scopo precauzionale e speculativo è pari a: </a:t>
                </a:r>
                <a:r>
                  <a:rPr lang="it-IT" b="0" i="0">
                    <a:latin typeface="Cambria Math" panose="02040503050406030204" pitchFamily="18" charset="0"/>
                  </a:rPr>
                  <a:t>𝑀/𝑃</a:t>
                </a:r>
                <a:r>
                  <a:rPr lang="it-IT" i="0">
                    <a:latin typeface="Cambria Math" panose="02040503050406030204" pitchFamily="18" charset="0"/>
                    <a:ea typeface="Cambria Math" panose="02040503050406030204" pitchFamily="18" charset="0"/>
                  </a:rPr>
                  <a:t>=</a:t>
                </a:r>
                <a:r>
                  <a:rPr lang="it-IT" b="0" i="0">
                    <a:latin typeface="Cambria Math" panose="02040503050406030204" pitchFamily="18" charset="0"/>
                    <a:ea typeface="Cambria Math" panose="02040503050406030204" pitchFamily="18" charset="0"/>
                  </a:rPr>
                  <a:t>𝑚 ̅</a:t>
                </a:r>
                <a:r>
                  <a:rPr lang="it-IT" b="0" i="0">
                    <a:latin typeface="Cambria Math" panose="02040503050406030204" pitchFamily="18" charset="0"/>
                  </a:rPr>
                  <a:t>−𝑚_𝑟 𝑟.</a:t>
                </a:r>
                <a:r>
                  <a:rPr lang="it-IT" dirty="0"/>
                  <a:t> Appare evidente che,</a:t>
                </a:r>
                <a:r>
                  <a:rPr lang="it-IT" baseline="0" dirty="0"/>
                  <a:t> con l’aumentare del reddito la domanda di moneta aumenta, ma con l’aumentare del tasso d’interesse reale r, la domanda di moneta diminuisce. È quindi il prezzo dei beni e non il salario a determinare il livello di investimenti e consumi.</a:t>
                </a:r>
                <a:endParaRPr lang="it-IT" dirty="0"/>
              </a:p>
            </p:txBody>
          </p:sp>
        </mc:Fallback>
      </mc:AlternateContent>
      <p:sp>
        <p:nvSpPr>
          <p:cNvPr id="4" name="Segnaposto numero diapositiva 3"/>
          <p:cNvSpPr>
            <a:spLocks noGrp="1"/>
          </p:cNvSpPr>
          <p:nvPr>
            <p:ph type="sldNum" sz="quarter" idx="10"/>
          </p:nvPr>
        </p:nvSpPr>
        <p:spPr/>
        <p:txBody>
          <a:bodyPr/>
          <a:lstStyle/>
          <a:p>
            <a:fld id="{1B5431BD-E177-4F78-B41C-544E754C50E9}" type="slidenum">
              <a:rPr lang="it-IT" smtClean="0"/>
              <a:pPr/>
              <a:t>32</a:t>
            </a:fld>
            <a:endParaRPr lang="it-IT"/>
          </a:p>
        </p:txBody>
      </p:sp>
    </p:spTree>
    <p:extLst>
      <p:ext uri="{BB962C8B-B14F-4D97-AF65-F5344CB8AC3E}">
        <p14:creationId xmlns:p14="http://schemas.microsoft.com/office/powerpoint/2010/main" val="38094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5431BD-E177-4F78-B41C-544E754C50E9}" type="slidenum">
              <a:rPr lang="it-IT" smtClean="0"/>
              <a:pPr/>
              <a:t>34</a:t>
            </a:fld>
            <a:endParaRPr lang="it-IT"/>
          </a:p>
        </p:txBody>
      </p:sp>
    </p:spTree>
    <p:extLst>
      <p:ext uri="{BB962C8B-B14F-4D97-AF65-F5344CB8AC3E}">
        <p14:creationId xmlns:p14="http://schemas.microsoft.com/office/powerpoint/2010/main" val="274139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 Teoria elaborata di </a:t>
            </a:r>
            <a:r>
              <a:rPr lang="it-IT" b="1" i="1" dirty="0"/>
              <a:t>A.C. </a:t>
            </a:r>
            <a:r>
              <a:rPr lang="it-IT" b="1" i="1" dirty="0" err="1"/>
              <a:t>Pigou</a:t>
            </a:r>
            <a:r>
              <a:rPr lang="it-IT" dirty="0"/>
              <a:t> (</a:t>
            </a:r>
            <a:r>
              <a:rPr lang="it-IT" b="1" dirty="0" err="1"/>
              <a:t>real</a:t>
            </a:r>
            <a:r>
              <a:rPr lang="it-IT" b="1" dirty="0"/>
              <a:t> </a:t>
            </a:r>
            <a:r>
              <a:rPr lang="it-IT" b="1" dirty="0" err="1"/>
              <a:t>balance</a:t>
            </a:r>
            <a:r>
              <a:rPr lang="it-IT" b="1" dirty="0"/>
              <a:t> </a:t>
            </a:r>
            <a:r>
              <a:rPr lang="it-IT" b="1" dirty="0" err="1"/>
              <a:t>effect</a:t>
            </a:r>
            <a:r>
              <a:rPr lang="it-IT" dirty="0"/>
              <a:t>) secondo la quale una variazione del livello dei prezzi può stimolare o frenare i consumi. L'ipotesi di partenza è quella che la ricchezza di una persona non è costituita soltanto dal reddito corrente, ma anche dalle scorte monetarie accumulate nel passato (depositi ecc.); ne consegue che se i prezzi diminuiscono, il valore reale di queste scorte (cioè la loro capacità d'acquisto) aumenta e i soggetti economici saranno disposti a consumare una quota maggiore del loro reddito. </a:t>
            </a:r>
          </a:p>
        </p:txBody>
      </p:sp>
      <p:sp>
        <p:nvSpPr>
          <p:cNvPr id="4" name="Segnaposto numero diapositiva 3"/>
          <p:cNvSpPr>
            <a:spLocks noGrp="1"/>
          </p:cNvSpPr>
          <p:nvPr>
            <p:ph type="sldNum" sz="quarter" idx="10"/>
          </p:nvPr>
        </p:nvSpPr>
        <p:spPr/>
        <p:txBody>
          <a:bodyPr/>
          <a:lstStyle/>
          <a:p>
            <a:fld id="{1B5431BD-E177-4F78-B41C-544E754C50E9}" type="slidenum">
              <a:rPr lang="it-IT" smtClean="0"/>
              <a:pPr/>
              <a:t>36</a:t>
            </a:fld>
            <a:endParaRPr lang="it-IT"/>
          </a:p>
        </p:txBody>
      </p:sp>
    </p:spTree>
    <p:extLst>
      <p:ext uri="{BB962C8B-B14F-4D97-AF65-F5344CB8AC3E}">
        <p14:creationId xmlns:p14="http://schemas.microsoft.com/office/powerpoint/2010/main" val="132300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Viene messa in discussione la rappresentazione di breve periodo del lato offerta, sostituita da un modello EEG nel quale gli agenti rappresentativi operano esclusivamente scelte ottimizzanti in presenza di salari flessibili e mercati perfettamente concorrenziali, reintroducendo il concetto di salario nominale.</a:t>
            </a:r>
          </a:p>
          <a:p>
            <a:endParaRPr lang="it-IT" dirty="0"/>
          </a:p>
        </p:txBody>
      </p:sp>
      <p:sp>
        <p:nvSpPr>
          <p:cNvPr id="4" name="Segnaposto numero diapositiva 3"/>
          <p:cNvSpPr>
            <a:spLocks noGrp="1"/>
          </p:cNvSpPr>
          <p:nvPr>
            <p:ph type="sldNum" sz="quarter" idx="10"/>
          </p:nvPr>
        </p:nvSpPr>
        <p:spPr/>
        <p:txBody>
          <a:bodyPr/>
          <a:lstStyle/>
          <a:p>
            <a:fld id="{1B5431BD-E177-4F78-B41C-544E754C50E9}" type="slidenum">
              <a:rPr lang="it-IT" smtClean="0"/>
              <a:pPr/>
              <a:t>42</a:t>
            </a:fld>
            <a:endParaRPr lang="it-IT"/>
          </a:p>
        </p:txBody>
      </p:sp>
    </p:spTree>
    <p:extLst>
      <p:ext uri="{BB962C8B-B14F-4D97-AF65-F5344CB8AC3E}">
        <p14:creationId xmlns:p14="http://schemas.microsoft.com/office/powerpoint/2010/main" val="1704892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Il breve periodo è invece la situazione che si verifica in presenza di shock e in cui le aspettative possono non essere corrette.</a:t>
            </a:r>
          </a:p>
          <a:p>
            <a:endParaRPr lang="it-IT" dirty="0"/>
          </a:p>
        </p:txBody>
      </p:sp>
      <p:sp>
        <p:nvSpPr>
          <p:cNvPr id="4" name="Segnaposto numero diapositiva 3"/>
          <p:cNvSpPr>
            <a:spLocks noGrp="1"/>
          </p:cNvSpPr>
          <p:nvPr>
            <p:ph type="sldNum" sz="quarter" idx="10"/>
          </p:nvPr>
        </p:nvSpPr>
        <p:spPr/>
        <p:txBody>
          <a:bodyPr/>
          <a:lstStyle/>
          <a:p>
            <a:fld id="{1B5431BD-E177-4F78-B41C-544E754C50E9}" type="slidenum">
              <a:rPr lang="it-IT" smtClean="0"/>
              <a:pPr/>
              <a:t>44</a:t>
            </a:fld>
            <a:endParaRPr lang="it-IT"/>
          </a:p>
        </p:txBody>
      </p:sp>
    </p:spTree>
    <p:extLst>
      <p:ext uri="{BB962C8B-B14F-4D97-AF65-F5344CB8AC3E}">
        <p14:creationId xmlns:p14="http://schemas.microsoft.com/office/powerpoint/2010/main" val="170684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B5431BD-E177-4F78-B41C-544E754C50E9}" type="slidenum">
              <a:rPr lang="it-IT" smtClean="0"/>
              <a:pPr/>
              <a:t>48</a:t>
            </a:fld>
            <a:endParaRPr lang="it-IT"/>
          </a:p>
        </p:txBody>
      </p:sp>
    </p:spTree>
    <p:extLst>
      <p:ext uri="{BB962C8B-B14F-4D97-AF65-F5344CB8AC3E}">
        <p14:creationId xmlns:p14="http://schemas.microsoft.com/office/powerpoint/2010/main" val="2876442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Effetti macroeconomici della rigidità dei salari nominali;</a:t>
            </a:r>
          </a:p>
          <a:p>
            <a:r>
              <a:rPr lang="it-IT" dirty="0"/>
              <a:t>che garantiscono ai lavoratori il posto di lavoro e in cambio i lavoratori accettano un salario fisso, indipendente dalla congiuntura, poiché le imprese sono neutrali al rischio, mentre i lavoratori sono avversi al rischio;</a:t>
            </a:r>
          </a:p>
          <a:p>
            <a:r>
              <a:rPr lang="it-IT" dirty="0"/>
              <a:t>– per capacità o impegno (effort)</a:t>
            </a:r>
            <a:endParaRPr lang="it-IT" i="1" dirty="0"/>
          </a:p>
          <a:p>
            <a:r>
              <a:rPr lang="it-IT" dirty="0"/>
              <a:t>- e informazione asimmetrica (</a:t>
            </a:r>
            <a:r>
              <a:rPr lang="it-IT" dirty="0" err="1"/>
              <a:t>Solow</a:t>
            </a:r>
            <a:r>
              <a:rPr lang="it-IT" dirty="0"/>
              <a:t> 1979) che porta con se problemi di </a:t>
            </a:r>
            <a:r>
              <a:rPr lang="it-IT" i="1" dirty="0" err="1"/>
              <a:t>adverse</a:t>
            </a:r>
            <a:r>
              <a:rPr lang="it-IT" i="1" dirty="0"/>
              <a:t> </a:t>
            </a:r>
            <a:r>
              <a:rPr lang="it-IT" i="1" dirty="0" err="1"/>
              <a:t>selection</a:t>
            </a:r>
            <a:r>
              <a:rPr lang="it-IT" i="1" dirty="0"/>
              <a:t> (selezione avversa) e moral hazard (o azzardo morale)</a:t>
            </a:r>
            <a:r>
              <a:rPr lang="it-IT" dirty="0"/>
              <a:t>.</a:t>
            </a:r>
          </a:p>
        </p:txBody>
      </p:sp>
      <p:sp>
        <p:nvSpPr>
          <p:cNvPr id="4" name="Segnaposto numero diapositiva 3"/>
          <p:cNvSpPr>
            <a:spLocks noGrp="1"/>
          </p:cNvSpPr>
          <p:nvPr>
            <p:ph type="sldNum" sz="quarter" idx="5"/>
          </p:nvPr>
        </p:nvSpPr>
        <p:spPr/>
        <p:txBody>
          <a:bodyPr/>
          <a:lstStyle/>
          <a:p>
            <a:fld id="{1B5431BD-E177-4F78-B41C-544E754C50E9}" type="slidenum">
              <a:rPr lang="it-IT" smtClean="0"/>
              <a:pPr/>
              <a:t>49</a:t>
            </a:fld>
            <a:endParaRPr lang="it-IT"/>
          </a:p>
        </p:txBody>
      </p:sp>
    </p:spTree>
    <p:extLst>
      <p:ext uri="{BB962C8B-B14F-4D97-AF65-F5344CB8AC3E}">
        <p14:creationId xmlns:p14="http://schemas.microsoft.com/office/powerpoint/2010/main" val="178536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i="1" dirty="0"/>
              <a:t>The produce of </a:t>
            </a:r>
            <a:r>
              <a:rPr lang="en-US" i="1" dirty="0" err="1"/>
              <a:t>labour</a:t>
            </a:r>
            <a:r>
              <a:rPr lang="en-US" i="1" dirty="0"/>
              <a:t> constitutes the natural </a:t>
            </a:r>
            <a:r>
              <a:rPr lang="en-US" i="1" dirty="0" err="1"/>
              <a:t>recompence</a:t>
            </a:r>
            <a:r>
              <a:rPr lang="en-US" i="1" dirty="0"/>
              <a:t> or wages of </a:t>
            </a:r>
            <a:r>
              <a:rPr lang="en-US" i="1" dirty="0" err="1"/>
              <a:t>labour</a:t>
            </a:r>
            <a:r>
              <a:rPr lang="en-US" dirty="0"/>
              <a:t>” (p. 82)[…] “…</a:t>
            </a:r>
            <a:r>
              <a:rPr lang="en-US" i="1" dirty="0"/>
              <a:t>in that original state of things, which precedes the appropriation of land and the accumulation of stock</a:t>
            </a:r>
            <a:r>
              <a:rPr lang="en-US" dirty="0"/>
              <a:t>”. [..] “</a:t>
            </a:r>
            <a:r>
              <a:rPr lang="en-US" i="1" dirty="0"/>
              <a:t>What are the common wages of </a:t>
            </a:r>
            <a:r>
              <a:rPr lang="en-US" i="1" dirty="0" err="1"/>
              <a:t>labour</a:t>
            </a:r>
            <a:r>
              <a:rPr lang="en-US" i="1" dirty="0"/>
              <a:t> depends every where upon the contract usually made between those two parties, whose interests are by no means the same. </a:t>
            </a:r>
            <a:endParaRPr lang="it-IT" dirty="0"/>
          </a:p>
        </p:txBody>
      </p:sp>
      <p:sp>
        <p:nvSpPr>
          <p:cNvPr id="4" name="Segnaposto numero diapositiva 3"/>
          <p:cNvSpPr>
            <a:spLocks noGrp="1"/>
          </p:cNvSpPr>
          <p:nvPr>
            <p:ph type="sldNum" sz="quarter" idx="10"/>
          </p:nvPr>
        </p:nvSpPr>
        <p:spPr/>
        <p:txBody>
          <a:bodyPr/>
          <a:lstStyle/>
          <a:p>
            <a:fld id="{1B5431BD-E177-4F78-B41C-544E754C50E9}" type="slidenum">
              <a:rPr lang="it-IT" smtClean="0"/>
              <a:pPr/>
              <a:t>3</a:t>
            </a:fld>
            <a:endParaRPr lang="it-IT"/>
          </a:p>
        </p:txBody>
      </p:sp>
    </p:spTree>
    <p:extLst>
      <p:ext uri="{BB962C8B-B14F-4D97-AF65-F5344CB8AC3E}">
        <p14:creationId xmlns:p14="http://schemas.microsoft.com/office/powerpoint/2010/main" val="1474282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i="1" dirty="0"/>
              <a:t>They must even upon most occasions be somewhat more; otherwise it would impossible for him to bring up a family, and the race of such workmen could not last beyond the first </a:t>
            </a:r>
            <a:r>
              <a:rPr lang="it-IT" i="1" dirty="0"/>
              <a:t>generation</a:t>
            </a:r>
            <a:endParaRPr lang="it-IT" dirty="0"/>
          </a:p>
        </p:txBody>
      </p:sp>
      <p:sp>
        <p:nvSpPr>
          <p:cNvPr id="4" name="Segnaposto numero diapositiva 3"/>
          <p:cNvSpPr>
            <a:spLocks noGrp="1"/>
          </p:cNvSpPr>
          <p:nvPr>
            <p:ph type="sldNum" sz="quarter" idx="10"/>
          </p:nvPr>
        </p:nvSpPr>
        <p:spPr/>
        <p:txBody>
          <a:bodyPr/>
          <a:lstStyle/>
          <a:p>
            <a:fld id="{1B5431BD-E177-4F78-B41C-544E754C50E9}" type="slidenum">
              <a:rPr lang="it-IT" smtClean="0"/>
              <a:pPr/>
              <a:t>5</a:t>
            </a:fld>
            <a:endParaRPr lang="it-IT"/>
          </a:p>
        </p:txBody>
      </p:sp>
    </p:spTree>
    <p:extLst>
      <p:ext uri="{BB962C8B-B14F-4D97-AF65-F5344CB8AC3E}">
        <p14:creationId xmlns:p14="http://schemas.microsoft.com/office/powerpoint/2010/main" val="66206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Tra Smith e </a:t>
            </a:r>
            <a:r>
              <a:rPr lang="it-IT" dirty="0" err="1"/>
              <a:t>Marx</a:t>
            </a:r>
            <a:r>
              <a:rPr lang="it-IT" dirty="0"/>
              <a:t> ci sono altri grandi economisti: Ricardo, </a:t>
            </a:r>
            <a:r>
              <a:rPr lang="it-IT" dirty="0" err="1"/>
              <a:t>Malthus</a:t>
            </a:r>
            <a:r>
              <a:rPr lang="it-IT" dirty="0"/>
              <a:t> e </a:t>
            </a:r>
            <a:r>
              <a:rPr lang="it-IT" dirty="0" err="1"/>
              <a:t>Mill</a:t>
            </a:r>
            <a:r>
              <a:rPr lang="it-IT" dirty="0"/>
              <a:t> ed è trascorso un secolo nel quale si consolida l’idea </a:t>
            </a:r>
            <a:r>
              <a:rPr lang="it-IT" dirty="0" err="1"/>
              <a:t>smithiana</a:t>
            </a:r>
            <a:endParaRPr lang="it-IT" dirty="0"/>
          </a:p>
          <a:p>
            <a:endParaRPr lang="it-IT" dirty="0"/>
          </a:p>
        </p:txBody>
      </p:sp>
      <p:sp>
        <p:nvSpPr>
          <p:cNvPr id="4" name="Segnaposto numero diapositiva 3"/>
          <p:cNvSpPr>
            <a:spLocks noGrp="1"/>
          </p:cNvSpPr>
          <p:nvPr>
            <p:ph type="sldNum" sz="quarter" idx="10"/>
          </p:nvPr>
        </p:nvSpPr>
        <p:spPr/>
        <p:txBody>
          <a:bodyPr/>
          <a:lstStyle/>
          <a:p>
            <a:fld id="{1B5431BD-E177-4F78-B41C-544E754C50E9}" type="slidenum">
              <a:rPr lang="it-IT" smtClean="0"/>
              <a:pPr/>
              <a:t>8</a:t>
            </a:fld>
            <a:endParaRPr lang="it-IT"/>
          </a:p>
        </p:txBody>
      </p:sp>
    </p:spTree>
    <p:extLst>
      <p:ext uri="{BB962C8B-B14F-4D97-AF65-F5344CB8AC3E}">
        <p14:creationId xmlns:p14="http://schemas.microsoft.com/office/powerpoint/2010/main" val="292583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err="1"/>
              <a:t>Jevon</a:t>
            </a:r>
            <a:r>
              <a:rPr lang="it-IT" dirty="0"/>
              <a:t>, </a:t>
            </a:r>
            <a:r>
              <a:rPr lang="it-IT" dirty="0" err="1"/>
              <a:t>Menger</a:t>
            </a:r>
            <a:r>
              <a:rPr lang="it-IT" dirty="0"/>
              <a:t> e </a:t>
            </a:r>
            <a:r>
              <a:rPr lang="it-IT" dirty="0" err="1"/>
              <a:t>Walras</a:t>
            </a:r>
            <a:r>
              <a:rPr lang="it-IT" dirty="0"/>
              <a:t> sono i padri fondatori del marginalismo. </a:t>
            </a:r>
            <a:r>
              <a:rPr lang="it-IT" dirty="0" err="1"/>
              <a:t>Jevons</a:t>
            </a:r>
            <a:r>
              <a:rPr lang="it-IT" dirty="0"/>
              <a:t> propone la prima prefigurazione di una teoria dell’offerta di lavoro basata sulla sua disutilità marginale nel quinto capitolo della </a:t>
            </a:r>
            <a:r>
              <a:rPr lang="it-IT" i="1" dirty="0"/>
              <a:t>Theory of </a:t>
            </a:r>
            <a:r>
              <a:rPr lang="it-IT" i="1" dirty="0" err="1"/>
              <a:t>Political</a:t>
            </a:r>
            <a:r>
              <a:rPr lang="it-IT" i="1" dirty="0"/>
              <a:t> Economy </a:t>
            </a:r>
          </a:p>
          <a:p>
            <a:endParaRPr lang="it-IT" dirty="0"/>
          </a:p>
        </p:txBody>
      </p:sp>
      <p:sp>
        <p:nvSpPr>
          <p:cNvPr id="4" name="Segnaposto numero diapositiva 3"/>
          <p:cNvSpPr>
            <a:spLocks noGrp="1"/>
          </p:cNvSpPr>
          <p:nvPr>
            <p:ph type="sldNum" sz="quarter" idx="10"/>
          </p:nvPr>
        </p:nvSpPr>
        <p:spPr/>
        <p:txBody>
          <a:bodyPr/>
          <a:lstStyle/>
          <a:p>
            <a:fld id="{1B5431BD-E177-4F78-B41C-544E754C50E9}" type="slidenum">
              <a:rPr lang="it-IT" smtClean="0"/>
              <a:pPr/>
              <a:t>15</a:t>
            </a:fld>
            <a:endParaRPr lang="it-IT"/>
          </a:p>
        </p:txBody>
      </p:sp>
    </p:spTree>
    <p:extLst>
      <p:ext uri="{BB962C8B-B14F-4D97-AF65-F5344CB8AC3E}">
        <p14:creationId xmlns:p14="http://schemas.microsoft.com/office/powerpoint/2010/main" val="38793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Legge fondamentale dell'economia politica:</a:t>
            </a:r>
            <a:r>
              <a:rPr lang="it-IT" baseline="0" dirty="0"/>
              <a:t> </a:t>
            </a:r>
            <a:r>
              <a:rPr lang="it-IT" u="sng" dirty="0"/>
              <a:t>legge della domanda e dell’offerta</a:t>
            </a:r>
            <a:br>
              <a:rPr lang="it-IT" dirty="0"/>
            </a:br>
            <a:r>
              <a:rPr lang="it-IT" dirty="0"/>
              <a:t>In un libero mercato, la quantità richiesta di un bene (</a:t>
            </a:r>
            <a:r>
              <a:rPr lang="it-IT" b="1" i="1" dirty="0"/>
              <a:t>Domanda</a:t>
            </a:r>
            <a:r>
              <a:rPr lang="it-IT" dirty="0"/>
              <a:t>), è inversamente proporzionale al prezzo del bene stesso: più alto è il prezzo, minore sarà la quantità richiesta. </a:t>
            </a:r>
            <a:br>
              <a:rPr lang="it-IT" dirty="0"/>
            </a:br>
            <a:r>
              <a:rPr lang="it-IT" dirty="0"/>
              <a:t>D'altra parte, l'</a:t>
            </a:r>
            <a:r>
              <a:rPr lang="it-IT" b="1" i="1" dirty="0"/>
              <a:t>offerta</a:t>
            </a:r>
            <a:r>
              <a:rPr lang="it-IT" dirty="0"/>
              <a:t> si comporta in maniera esattamente contraria: ad un aumento del prezzo, l'offerta aumenta e viceversa. </a:t>
            </a:r>
            <a:br>
              <a:rPr lang="it-IT" dirty="0"/>
            </a:br>
            <a:r>
              <a:rPr lang="it-IT" dirty="0"/>
              <a:t>L'incontro di acquirenti e venditori porta così al formarsi di un prezzo di </a:t>
            </a:r>
            <a:r>
              <a:rPr lang="it-IT" i="1" dirty="0"/>
              <a:t>equilibrio</a:t>
            </a:r>
            <a:r>
              <a:rPr lang="it-IT" dirty="0"/>
              <a:t> (</a:t>
            </a:r>
            <a:r>
              <a:rPr lang="it-IT" b="1" i="1" dirty="0"/>
              <a:t>Equilibrio del mercato</a:t>
            </a:r>
            <a:r>
              <a:rPr lang="it-IT" dirty="0"/>
              <a:t>) per cui la quantità domandata è uguale alla quantità offerta. </a:t>
            </a:r>
          </a:p>
        </p:txBody>
      </p:sp>
      <p:sp>
        <p:nvSpPr>
          <p:cNvPr id="4" name="Segnaposto numero diapositiva 3"/>
          <p:cNvSpPr>
            <a:spLocks noGrp="1"/>
          </p:cNvSpPr>
          <p:nvPr>
            <p:ph type="sldNum" sz="quarter" idx="10"/>
          </p:nvPr>
        </p:nvSpPr>
        <p:spPr/>
        <p:txBody>
          <a:bodyPr/>
          <a:lstStyle/>
          <a:p>
            <a:fld id="{1B5431BD-E177-4F78-B41C-544E754C50E9}" type="slidenum">
              <a:rPr lang="it-IT" smtClean="0"/>
              <a:pPr/>
              <a:t>17</a:t>
            </a:fld>
            <a:endParaRPr lang="it-IT"/>
          </a:p>
        </p:txBody>
      </p:sp>
    </p:spTree>
    <p:extLst>
      <p:ext uri="{BB962C8B-B14F-4D97-AF65-F5344CB8AC3E}">
        <p14:creationId xmlns:p14="http://schemas.microsoft.com/office/powerpoint/2010/main" val="303628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Avvenne ad opera di un giovane John R. Hicks nell’opera Theory of </a:t>
            </a:r>
            <a:r>
              <a:rPr lang="it-IT" dirty="0" err="1"/>
              <a:t>Wages</a:t>
            </a:r>
            <a:r>
              <a:rPr lang="it-IT" dirty="0"/>
              <a:t>, libro uscito nel 1932, nel quale però inserisce anche una riesposizione dell’idea neoclassica: un mercato come tutti gli altri con rilevanti peculiarità</a:t>
            </a:r>
          </a:p>
        </p:txBody>
      </p:sp>
      <p:sp>
        <p:nvSpPr>
          <p:cNvPr id="4" name="Segnaposto numero diapositiva 3"/>
          <p:cNvSpPr>
            <a:spLocks noGrp="1"/>
          </p:cNvSpPr>
          <p:nvPr>
            <p:ph type="sldNum" sz="quarter" idx="10"/>
          </p:nvPr>
        </p:nvSpPr>
        <p:spPr/>
        <p:txBody>
          <a:bodyPr/>
          <a:lstStyle/>
          <a:p>
            <a:fld id="{1B5431BD-E177-4F78-B41C-544E754C50E9}" type="slidenum">
              <a:rPr lang="it-IT" smtClean="0"/>
              <a:pPr/>
              <a:t>21</a:t>
            </a:fld>
            <a:endParaRPr lang="it-IT"/>
          </a:p>
        </p:txBody>
      </p:sp>
    </p:spTree>
    <p:extLst>
      <p:ext uri="{BB962C8B-B14F-4D97-AF65-F5344CB8AC3E}">
        <p14:creationId xmlns:p14="http://schemas.microsoft.com/office/powerpoint/2010/main" val="315567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Hicks</a:t>
            </a:r>
            <a:r>
              <a:rPr lang="it-IT" dirty="0"/>
              <a:t> disegna un mercato del lavoro in chiave moderna, nel quale “</a:t>
            </a:r>
            <a:r>
              <a:rPr lang="it-IT" dirty="0" err="1"/>
              <a:t>employment</a:t>
            </a:r>
            <a:r>
              <a:rPr lang="it-IT" dirty="0"/>
              <a:t> [...] </a:t>
            </a:r>
            <a:r>
              <a:rPr lang="it-IT" dirty="0" err="1"/>
              <a:t>flucuates</a:t>
            </a:r>
            <a:r>
              <a:rPr lang="it-IT" dirty="0"/>
              <a:t> </a:t>
            </a:r>
            <a:r>
              <a:rPr lang="it-IT" dirty="0" err="1"/>
              <a:t>daily</a:t>
            </a:r>
            <a:r>
              <a:rPr lang="it-IT" dirty="0"/>
              <a:t>”, in un rapporto di lavoro continuo e nonostante questo </a:t>
            </a:r>
            <a:r>
              <a:rPr lang="en-US" dirty="0"/>
              <a:t>“a large surplus of unemployed </a:t>
            </a:r>
            <a:r>
              <a:rPr lang="en-US" dirty="0" err="1"/>
              <a:t>labour</a:t>
            </a:r>
            <a:r>
              <a:rPr lang="en-US" dirty="0"/>
              <a:t> is inevitable”; In tale </a:t>
            </a:r>
            <a:r>
              <a:rPr lang="en-US" dirty="0" err="1"/>
              <a:t>situazione</a:t>
            </a:r>
            <a:r>
              <a:rPr lang="en-US" dirty="0"/>
              <a:t> </a:t>
            </a:r>
            <a:r>
              <a:rPr lang="en-US" dirty="0" err="1"/>
              <a:t>i</a:t>
            </a:r>
            <a:r>
              <a:rPr lang="en-US" dirty="0"/>
              <a:t> </a:t>
            </a:r>
            <a:r>
              <a:rPr lang="en-US" dirty="0" err="1"/>
              <a:t>salari</a:t>
            </a:r>
            <a:r>
              <a:rPr lang="en-US" dirty="0"/>
              <a:t> non </a:t>
            </a:r>
            <a:r>
              <a:rPr lang="en-US" dirty="0" err="1"/>
              <a:t>possono</a:t>
            </a:r>
            <a:r>
              <a:rPr lang="en-US" dirty="0"/>
              <a:t> </a:t>
            </a:r>
            <a:r>
              <a:rPr lang="en-US" dirty="0" err="1"/>
              <a:t>fluttuare</a:t>
            </a:r>
            <a:r>
              <a:rPr lang="en-US" dirty="0"/>
              <a:t> </a:t>
            </a:r>
            <a:r>
              <a:rPr lang="en-US" dirty="0" err="1"/>
              <a:t>liberamente</a:t>
            </a:r>
            <a:r>
              <a:rPr lang="en-US" dirty="0"/>
              <a:t>, </a:t>
            </a:r>
            <a:r>
              <a:rPr lang="en-US" dirty="0" err="1"/>
              <a:t>poichè</a:t>
            </a:r>
            <a:r>
              <a:rPr lang="en-US" dirty="0"/>
              <a:t> </a:t>
            </a:r>
            <a:r>
              <a:rPr lang="en-US" dirty="0" err="1"/>
              <a:t>sono</a:t>
            </a:r>
            <a:r>
              <a:rPr lang="en-US" dirty="0"/>
              <a:t> </a:t>
            </a:r>
            <a:r>
              <a:rPr lang="en-US" dirty="0" err="1"/>
              <a:t>gli</a:t>
            </a:r>
            <a:r>
              <a:rPr lang="en-US" dirty="0"/>
              <a:t> </a:t>
            </a:r>
            <a:r>
              <a:rPr lang="en-US" dirty="0" err="1"/>
              <a:t>stessi</a:t>
            </a:r>
            <a:r>
              <a:rPr lang="en-US" dirty="0"/>
              <a:t> </a:t>
            </a:r>
            <a:r>
              <a:rPr lang="en-US" dirty="0" err="1"/>
              <a:t>imprenditori</a:t>
            </a:r>
            <a:r>
              <a:rPr lang="en-US" dirty="0"/>
              <a:t> ad </a:t>
            </a:r>
            <a:r>
              <a:rPr lang="en-US" dirty="0" err="1"/>
              <a:t>impedirlo</a:t>
            </a:r>
            <a:r>
              <a:rPr lang="en-US" dirty="0"/>
              <a:t>: I </a:t>
            </a:r>
            <a:r>
              <a:rPr lang="en-US" dirty="0" err="1"/>
              <a:t>salari</a:t>
            </a:r>
            <a:r>
              <a:rPr lang="en-US" dirty="0"/>
              <a:t> </a:t>
            </a:r>
            <a:r>
              <a:rPr lang="en-US" dirty="0" err="1"/>
              <a:t>sono</a:t>
            </a:r>
            <a:r>
              <a:rPr lang="en-US" dirty="0"/>
              <a:t> </a:t>
            </a:r>
            <a:r>
              <a:rPr lang="en-US" dirty="0" err="1"/>
              <a:t>vischiosi</a:t>
            </a:r>
            <a:r>
              <a:rPr lang="en-US" dirty="0"/>
              <a:t>… la </a:t>
            </a:r>
            <a:r>
              <a:rPr lang="en-US" dirty="0" err="1"/>
              <a:t>vischiosità</a:t>
            </a:r>
            <a:r>
              <a:rPr lang="en-US" dirty="0"/>
              <a:t> </a:t>
            </a:r>
            <a:r>
              <a:rPr lang="en-US" dirty="0" err="1"/>
              <a:t>viene</a:t>
            </a:r>
            <a:r>
              <a:rPr lang="en-US" dirty="0"/>
              <a:t> </a:t>
            </a:r>
            <a:r>
              <a:rPr lang="en-US" dirty="0" err="1"/>
              <a:t>spiegata</a:t>
            </a:r>
            <a:r>
              <a:rPr lang="en-US" dirty="0"/>
              <a:t> </a:t>
            </a:r>
            <a:r>
              <a:rPr lang="en-US" dirty="0" err="1"/>
              <a:t>dall’economista</a:t>
            </a:r>
            <a:r>
              <a:rPr lang="en-US" dirty="0"/>
              <a:t> con un </a:t>
            </a:r>
            <a:r>
              <a:rPr lang="en-US" dirty="0" err="1"/>
              <a:t>esempio</a:t>
            </a:r>
            <a:r>
              <a:rPr lang="en-US" dirty="0"/>
              <a:t>: In una </a:t>
            </a:r>
            <a:r>
              <a:rPr lang="en-US" dirty="0" err="1"/>
              <a:t>situazione</a:t>
            </a:r>
            <a:r>
              <a:rPr lang="en-US" dirty="0"/>
              <a:t> di </a:t>
            </a:r>
            <a:r>
              <a:rPr lang="en-US" dirty="0" err="1"/>
              <a:t>crisi</a:t>
            </a:r>
            <a:r>
              <a:rPr lang="en-US" dirty="0"/>
              <a:t> </a:t>
            </a:r>
            <a:r>
              <a:rPr lang="en-US" dirty="0" err="1"/>
              <a:t>l’imprenditore</a:t>
            </a:r>
            <a:r>
              <a:rPr lang="en-US" dirty="0"/>
              <a:t> </a:t>
            </a:r>
            <a:r>
              <a:rPr lang="en-US" dirty="0" err="1"/>
              <a:t>deve</a:t>
            </a:r>
            <a:r>
              <a:rPr lang="en-US" dirty="0"/>
              <a:t> </a:t>
            </a:r>
            <a:r>
              <a:rPr lang="en-US" dirty="0" err="1"/>
              <a:t>operare</a:t>
            </a:r>
            <a:r>
              <a:rPr lang="en-US" dirty="0"/>
              <a:t> una </a:t>
            </a:r>
            <a:r>
              <a:rPr lang="en-US" dirty="0" err="1"/>
              <a:t>scelta</a:t>
            </a:r>
            <a:r>
              <a:rPr lang="en-US" dirty="0"/>
              <a:t>: “either reduce wages and snatch this </a:t>
            </a:r>
            <a:r>
              <a:rPr lang="en-US" dirty="0" err="1"/>
              <a:t>temporay</a:t>
            </a:r>
            <a:r>
              <a:rPr lang="en-US" dirty="0"/>
              <a:t> advantage, but with the compensating disadvantage of worsened relations and a possible exodus of good workmen, determined to seek better remuneration and security [...]. Or on the other hand maintain wages, sacrifice a temporary profit, but avoid the more lasting  dangers” </a:t>
            </a:r>
            <a:r>
              <a:rPr lang="it-IT" dirty="0"/>
              <a:t>(p. 52).</a:t>
            </a:r>
          </a:p>
        </p:txBody>
      </p:sp>
      <p:sp>
        <p:nvSpPr>
          <p:cNvPr id="4" name="Segnaposto numero diapositiva 3"/>
          <p:cNvSpPr>
            <a:spLocks noGrp="1"/>
          </p:cNvSpPr>
          <p:nvPr>
            <p:ph type="sldNum" sz="quarter" idx="10"/>
          </p:nvPr>
        </p:nvSpPr>
        <p:spPr/>
        <p:txBody>
          <a:bodyPr/>
          <a:lstStyle/>
          <a:p>
            <a:fld id="{1B5431BD-E177-4F78-B41C-544E754C50E9}" type="slidenum">
              <a:rPr lang="it-IT" smtClean="0"/>
              <a:pPr/>
              <a:t>22</a:t>
            </a:fld>
            <a:endParaRPr lang="it-IT"/>
          </a:p>
        </p:txBody>
      </p:sp>
    </p:spTree>
    <p:extLst>
      <p:ext uri="{BB962C8B-B14F-4D97-AF65-F5344CB8AC3E}">
        <p14:creationId xmlns:p14="http://schemas.microsoft.com/office/powerpoint/2010/main" val="184850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B5431BD-E177-4F78-B41C-544E754C50E9}" type="slidenum">
              <a:rPr lang="it-IT" smtClean="0"/>
              <a:pPr/>
              <a:t>27</a:t>
            </a:fld>
            <a:endParaRPr lang="it-IT"/>
          </a:p>
        </p:txBody>
      </p:sp>
    </p:spTree>
    <p:extLst>
      <p:ext uri="{BB962C8B-B14F-4D97-AF65-F5344CB8AC3E}">
        <p14:creationId xmlns:p14="http://schemas.microsoft.com/office/powerpoint/2010/main" val="178393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9A76162E-AE5B-4642-BCE2-6EC2D562A785}" type="datetime1">
              <a:rPr lang="it-IT" smtClean="0"/>
              <a:pPr/>
              <a:t>30/09/2024</a:t>
            </a:fld>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45985554-6A51-4D76-87FB-4FA46D6A5038}"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98C31052-2672-4F24-8FCF-7B3E35A6D52D}" type="datetime1">
              <a:rPr lang="it-IT" smtClean="0"/>
              <a:pPr/>
              <a:t>30/09/2024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85554-6A51-4D76-87FB-4FA46D6A5038}" type="slidenum">
              <a:rPr lang="it-IT" smtClean="0"/>
              <a:pPr/>
              <a:t>‹N›</a:t>
            </a:fld>
            <a:endParaRPr lang="it-IT"/>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F03DDFE2-EC10-4749-BB71-6A6E1402E264}" type="datetime1">
              <a:rPr lang="it-IT" smtClean="0"/>
              <a:pPr/>
              <a:t>30/09/2024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85554-6A51-4D76-87FB-4FA46D6A5038}" type="slidenum">
              <a:rPr lang="it-IT" smtClean="0"/>
              <a:pPr/>
              <a:t>‹N›</a:t>
            </a:fld>
            <a:endParaRPr lang="it-IT"/>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dirty="0"/>
              <a:t>Fare clic per modificare stili del testo dello schema</a:t>
            </a:r>
          </a:p>
          <a:p>
            <a:pPr lvl="1" eaLnBrk="1" latinLnBrk="0" hangingPunct="1"/>
            <a:r>
              <a:rPr lang="it-IT" dirty="0"/>
              <a:t>Secondo livello</a:t>
            </a:r>
          </a:p>
          <a:p>
            <a:pPr lvl="2" eaLnBrk="1" latinLnBrk="0" hangingPunct="1"/>
            <a:r>
              <a:rPr lang="it-IT" dirty="0"/>
              <a:t>Terzo livello</a:t>
            </a:r>
          </a:p>
          <a:p>
            <a:pPr lvl="3" eaLnBrk="1" latinLnBrk="0" hangingPunct="1"/>
            <a:r>
              <a:rPr lang="it-IT" dirty="0"/>
              <a:t>Quarto livello</a:t>
            </a:r>
          </a:p>
          <a:p>
            <a:pPr lvl="4" eaLnBrk="1" latinLnBrk="0" hangingPunct="1"/>
            <a:r>
              <a:rPr lang="it-IT" dirty="0"/>
              <a:t>Quinto livello</a:t>
            </a:r>
            <a:endParaRPr kumimoji="0" lang="en-US" dirty="0"/>
          </a:p>
        </p:txBody>
      </p:sp>
      <p:sp>
        <p:nvSpPr>
          <p:cNvPr id="4" name="Segnaposto data 3"/>
          <p:cNvSpPr>
            <a:spLocks noGrp="1"/>
          </p:cNvSpPr>
          <p:nvPr>
            <p:ph type="dt" sz="half" idx="10"/>
          </p:nvPr>
        </p:nvSpPr>
        <p:spPr/>
        <p:txBody>
          <a:bodyPr/>
          <a:lstStyle/>
          <a:p>
            <a:fld id="{7873862A-9763-43B8-8683-EED4350D7C3F}" type="datetime1">
              <a:rPr lang="it-IT" smtClean="0"/>
              <a:pPr/>
              <a:t>30/09/2024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85554-6A51-4D76-87FB-4FA46D6A5038}" type="slidenum">
              <a:rPr lang="it-IT" smtClean="0"/>
              <a:pPr/>
              <a:t>‹N›</a:t>
            </a:fld>
            <a:endParaRPr lang="it-IT"/>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p:txBody>
          <a:bodyPr/>
          <a:lstStyle/>
          <a:p>
            <a:fld id="{97FA4105-6C8A-433E-9DDB-FC54904BDD61}" type="datetime1">
              <a:rPr lang="it-IT" smtClean="0"/>
              <a:pPr/>
              <a:t>30/09/2024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985554-6A51-4D76-87FB-4FA46D6A5038}"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5C4CC833-0D07-4AB3-8372-46B0F905916E}" type="datetime1">
              <a:rPr lang="it-IT" smtClean="0"/>
              <a:pPr/>
              <a:t>30/09/2024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985554-6A51-4D76-87FB-4FA46D6A5038}" type="slidenum">
              <a:rPr lang="it-IT" smtClean="0"/>
              <a:pPr/>
              <a:t>‹N›</a:t>
            </a:fld>
            <a:endParaRPr lang="it-IT"/>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p:txBody>
          <a:bodyPr/>
          <a:lstStyle/>
          <a:p>
            <a:fld id="{880A54F2-4451-4249-9EE9-49D315A160FA}" type="datetime1">
              <a:rPr lang="it-IT" smtClean="0"/>
              <a:pPr/>
              <a:t>30/09/2024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985554-6A51-4D76-87FB-4FA46D6A5038}" type="slidenum">
              <a:rPr lang="it-IT" smtClean="0"/>
              <a:pPr/>
              <a:t>‹N›</a:t>
            </a:fld>
            <a:endParaRPr lang="it-IT"/>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DB33974C-DA9B-4170-A5AC-33060E47C20F}" type="datetime1">
              <a:rPr lang="it-IT" smtClean="0"/>
              <a:pPr/>
              <a:t>30/09/2024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985554-6A51-4D76-87FB-4FA46D6A5038}" type="slidenum">
              <a:rPr lang="it-IT" smtClean="0"/>
              <a:pPr/>
              <a:t>‹N›</a:t>
            </a:fld>
            <a:endParaRPr lang="it-IT"/>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FFF999BB-7E9F-4DD7-9B38-C3C25428876E}" type="datetime1">
              <a:rPr lang="it-IT" smtClean="0"/>
              <a:pPr/>
              <a:t>30/09/2024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985554-6A51-4D76-87FB-4FA46D6A5038}"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p:txBody>
          <a:bodyPr/>
          <a:lstStyle/>
          <a:p>
            <a:fld id="{691162A5-6362-4A49-88CE-F281E69C285B}" type="datetime1">
              <a:rPr lang="it-IT" smtClean="0"/>
              <a:pPr/>
              <a:t>30/09/2024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985554-6A51-4D76-87FB-4FA46D6A5038}" type="slidenum">
              <a:rPr lang="it-IT" smtClean="0"/>
              <a:pPr/>
              <a:t>‹N›</a:t>
            </a:fld>
            <a:endParaRPr lang="it-IT"/>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C59668B7-8A7B-4C2D-B82E-B95AF773AF18}" type="datetime1">
              <a:rPr lang="it-IT" smtClean="0"/>
              <a:pPr/>
              <a:t>30/09/2024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985554-6A51-4D76-87FB-4FA46D6A5038}"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a:t>Fare clic per modificare stili del testo dello schema</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4000" b="-14000"/>
          </a:stretch>
        </a:blipFill>
        <a:effectLst/>
      </p:bgPr>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12244E6-8C61-42BD-99B9-874180FB0694}" type="datetime1">
              <a:rPr lang="it-IT" smtClean="0"/>
              <a:pPr/>
              <a:t>30/09/2024</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5985554-6A51-4D76-87FB-4FA46D6A5038}"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istat.it/it/archivio/fiducia+consumatori+e+impre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eoplematters.in/article/talent-acquisition/are-we-inflating-our-wage-costs-1232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usinflationcalculator.com/inflation/historical-inflation-rates/"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331640" y="908720"/>
            <a:ext cx="7406640" cy="1472184"/>
          </a:xfrm>
        </p:spPr>
        <p:txBody>
          <a:bodyPr>
            <a:normAutofit fontScale="90000"/>
          </a:bodyPr>
          <a:lstStyle/>
          <a:p>
            <a:r>
              <a:rPr lang="it-IT" dirty="0"/>
              <a:t>L’importanza del concetto di salario</a:t>
            </a:r>
            <a:br>
              <a:rPr lang="it-IT" dirty="0"/>
            </a:br>
            <a:endParaRPr lang="it-IT" dirty="0"/>
          </a:p>
        </p:txBody>
      </p:sp>
      <p:sp>
        <p:nvSpPr>
          <p:cNvPr id="6" name="Sottotitolo 5"/>
          <p:cNvSpPr>
            <a:spLocks noGrp="1"/>
          </p:cNvSpPr>
          <p:nvPr>
            <p:ph type="subTitle" idx="1"/>
          </p:nvPr>
        </p:nvSpPr>
        <p:spPr>
          <a:xfrm>
            <a:off x="1215555" y="2924944"/>
            <a:ext cx="7406640" cy="1752600"/>
          </a:xfrm>
        </p:spPr>
        <p:txBody>
          <a:bodyPr>
            <a:normAutofit/>
          </a:bodyPr>
          <a:lstStyle/>
          <a:p>
            <a:r>
              <a:rPr lang="it-IT" dirty="0"/>
              <a:t>Dai classici ai modelli economici più recenti </a:t>
            </a:r>
          </a:p>
          <a:p>
            <a:r>
              <a:rPr lang="it-IT" dirty="0"/>
              <a:t>(Lezione II - continua)</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1</a:t>
            </a:fld>
            <a:endParaRPr lang="it-IT"/>
          </a:p>
        </p:txBody>
      </p:sp>
    </p:spTree>
    <p:extLst>
      <p:ext uri="{BB962C8B-B14F-4D97-AF65-F5344CB8AC3E}">
        <p14:creationId xmlns:p14="http://schemas.microsoft.com/office/powerpoint/2010/main" val="32892340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tasso di sfruttamento di </a:t>
            </a:r>
            <a:r>
              <a:rPr lang="it-IT" dirty="0" err="1"/>
              <a:t>Marx</a:t>
            </a:r>
            <a:endParaRPr lang="it-IT" dirty="0"/>
          </a:p>
        </p:txBody>
      </p:sp>
      <p:sp>
        <p:nvSpPr>
          <p:cNvPr id="3" name="Segnaposto contenuto 2"/>
          <p:cNvSpPr>
            <a:spLocks noGrp="1"/>
          </p:cNvSpPr>
          <p:nvPr>
            <p:ph idx="1"/>
          </p:nvPr>
        </p:nvSpPr>
        <p:spPr>
          <a:xfrm>
            <a:off x="1435608" y="1447800"/>
            <a:ext cx="7498080" cy="5005536"/>
          </a:xfrm>
        </p:spPr>
        <p:txBody>
          <a:bodyPr>
            <a:normAutofit fontScale="70000" lnSpcReduction="20000"/>
          </a:bodyPr>
          <a:lstStyle/>
          <a:p>
            <a:r>
              <a:rPr lang="it-IT" dirty="0"/>
              <a:t>Per </a:t>
            </a:r>
            <a:r>
              <a:rPr lang="it-IT" dirty="0" err="1"/>
              <a:t>Marx</a:t>
            </a:r>
            <a:r>
              <a:rPr lang="it-IT" dirty="0"/>
              <a:t> la </a:t>
            </a:r>
            <a:r>
              <a:rPr lang="it-IT" dirty="0">
                <a:solidFill>
                  <a:srgbClr val="FF0000"/>
                </a:solidFill>
              </a:rPr>
              <a:t>massimizzazione dei Profitti </a:t>
            </a:r>
            <a:r>
              <a:rPr lang="it-IT" dirty="0"/>
              <a:t>conduce ad aumentare continuamente il lavoro prestato rispetto a quello necessario, come?</a:t>
            </a:r>
          </a:p>
          <a:p>
            <a:r>
              <a:rPr lang="it-IT" dirty="0"/>
              <a:t>La </a:t>
            </a:r>
            <a:r>
              <a:rPr lang="it-IT" dirty="0" err="1"/>
              <a:t>max</a:t>
            </a:r>
            <a:r>
              <a:rPr lang="it-IT" dirty="0"/>
              <a:t> dei profitti può essere raggiunta dagli imprenditori (capitalisti) in due modi</a:t>
            </a:r>
          </a:p>
          <a:p>
            <a:pPr lvl="1"/>
            <a:r>
              <a:rPr lang="it-IT" dirty="0"/>
              <a:t>Con </a:t>
            </a:r>
            <a:r>
              <a:rPr lang="it-IT" dirty="0">
                <a:solidFill>
                  <a:srgbClr val="FF0000"/>
                </a:solidFill>
              </a:rPr>
              <a:t>l’allungamento dell’orario di lavoro </a:t>
            </a:r>
            <a:r>
              <a:rPr lang="it-IT" dirty="0"/>
              <a:t>(poiché il lavoro necessario rimane invariato al livello di sussistenza) e aumenta il </a:t>
            </a:r>
            <a:r>
              <a:rPr lang="it-IT" dirty="0" err="1"/>
              <a:t>pluslavoro</a:t>
            </a:r>
            <a:r>
              <a:rPr lang="it-IT" dirty="0"/>
              <a:t>: PLUSLAVORO ASSOLUTO</a:t>
            </a:r>
          </a:p>
          <a:p>
            <a:pPr lvl="1"/>
            <a:r>
              <a:rPr lang="it-IT" dirty="0"/>
              <a:t>Con </a:t>
            </a:r>
            <a:r>
              <a:rPr lang="it-IT" dirty="0">
                <a:solidFill>
                  <a:srgbClr val="FF0000"/>
                </a:solidFill>
              </a:rPr>
              <a:t>l’aumento della produttività </a:t>
            </a:r>
            <a:r>
              <a:rPr lang="it-IT" dirty="0"/>
              <a:t>(o riduzione del lavoro necessario che avviene con la riduzione del valore dei beni che compongono il livello di sussistenza)= PLUSLAVORO RELATIVO, infatti:</a:t>
            </a:r>
          </a:p>
          <a:p>
            <a:r>
              <a:rPr lang="it-IT" dirty="0"/>
              <a:t>Aumento della produttività = aumento della meccanizzazione della produzione (o </a:t>
            </a:r>
            <a:r>
              <a:rPr lang="it-IT" b="1" dirty="0"/>
              <a:t>composizione organica del capitale</a:t>
            </a:r>
            <a:r>
              <a:rPr lang="it-IT" dirty="0"/>
              <a:t>)</a:t>
            </a:r>
          </a:p>
          <a:p>
            <a:r>
              <a:rPr lang="it-IT" dirty="0"/>
              <a:t>L’effetto finale è una riduzione della quantità di lavoro impiegata, a parità di quantità prodotta (</a:t>
            </a:r>
            <a:r>
              <a:rPr lang="it-IT" dirty="0">
                <a:solidFill>
                  <a:srgbClr val="FF0000"/>
                </a:solidFill>
              </a:rPr>
              <a:t>produttività del lavoro</a:t>
            </a:r>
            <a:r>
              <a:rPr lang="it-IT" dirty="0"/>
              <a:t> o </a:t>
            </a:r>
            <a:r>
              <a:rPr lang="it-IT" b="1" dirty="0"/>
              <a:t>tasso di sfruttamento</a:t>
            </a:r>
            <a:r>
              <a:rPr lang="it-IT" dirty="0"/>
              <a:t>)</a:t>
            </a:r>
          </a:p>
        </p:txBody>
      </p:sp>
      <p:sp>
        <p:nvSpPr>
          <p:cNvPr id="8" name="Segnaposto numero diapositiva 7"/>
          <p:cNvSpPr>
            <a:spLocks noGrp="1"/>
          </p:cNvSpPr>
          <p:nvPr>
            <p:ph type="sldNum" sz="quarter" idx="12"/>
          </p:nvPr>
        </p:nvSpPr>
        <p:spPr/>
        <p:txBody>
          <a:bodyPr/>
          <a:lstStyle/>
          <a:p>
            <a:fld id="{45985554-6A51-4D76-87FB-4FA46D6A5038}" type="slidenum">
              <a:rPr lang="it-IT" smtClean="0"/>
              <a:pPr/>
              <a:t>10</a:t>
            </a:fld>
            <a:endParaRPr lang="it-IT"/>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In che cosa consiste l’equilibrio nel mercato del lavoro per Marx</a:t>
            </a:r>
          </a:p>
        </p:txBody>
      </p:sp>
      <p:sp>
        <p:nvSpPr>
          <p:cNvPr id="3" name="Segnaposto contenuto 2"/>
          <p:cNvSpPr>
            <a:spLocks noGrp="1"/>
          </p:cNvSpPr>
          <p:nvPr>
            <p:ph idx="1"/>
          </p:nvPr>
        </p:nvSpPr>
        <p:spPr>
          <a:xfrm>
            <a:off x="1435608" y="1447800"/>
            <a:ext cx="7498080" cy="4933528"/>
          </a:xfrm>
        </p:spPr>
        <p:txBody>
          <a:bodyPr>
            <a:normAutofit fontScale="70000" lnSpcReduction="20000"/>
          </a:bodyPr>
          <a:lstStyle/>
          <a:p>
            <a:r>
              <a:rPr lang="it-IT" dirty="0"/>
              <a:t>Dato che:</a:t>
            </a: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endParaRPr lang="it-IT" dirty="0">
              <a:solidFill>
                <a:srgbClr val="FF0000"/>
              </a:solidFill>
            </a:endParaRPr>
          </a:p>
          <a:p>
            <a:r>
              <a:rPr lang="it-IT" dirty="0">
                <a:solidFill>
                  <a:srgbClr val="FF0000"/>
                </a:solidFill>
              </a:rPr>
              <a:t>Breve periodo</a:t>
            </a:r>
            <a:r>
              <a:rPr lang="it-IT" dirty="0"/>
              <a:t>: data la produttività del lavoro, l’accumulo di capitale crea domanda di lavoro</a:t>
            </a:r>
          </a:p>
          <a:p>
            <a:r>
              <a:rPr lang="it-IT" dirty="0">
                <a:solidFill>
                  <a:srgbClr val="FF0000"/>
                </a:solidFill>
              </a:rPr>
              <a:t>Medio periodo</a:t>
            </a:r>
            <a:r>
              <a:rPr lang="it-IT" dirty="0"/>
              <a:t>: L’aumento della domanda di lavoro non fa aumentare i salari a causa della presenza dell’esercito industriale di riserva</a:t>
            </a:r>
          </a:p>
          <a:p>
            <a:r>
              <a:rPr lang="it-IT" dirty="0">
                <a:solidFill>
                  <a:srgbClr val="FF0000"/>
                </a:solidFill>
              </a:rPr>
              <a:t>Lungo periodo</a:t>
            </a:r>
            <a:r>
              <a:rPr lang="it-IT" dirty="0"/>
              <a:t>: esaurimento della sovrappopolazione fino al pieno impiego e solo a questo punto scatta la concorrenza tra imprenditori che è di breve durata… perché il processo si ripete, vediamo come ciò accada</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11</a:t>
            </a:fld>
            <a:endParaRPr lang="it-IT"/>
          </a:p>
        </p:txBody>
      </p:sp>
      <p:sp>
        <p:nvSpPr>
          <p:cNvPr id="5" name="CasellaDiTesto 4">
            <a:extLst>
              <a:ext uri="{FF2B5EF4-FFF2-40B4-BE49-F238E27FC236}">
                <a16:creationId xmlns:a16="http://schemas.microsoft.com/office/drawing/2014/main" id="{3A675154-FF5E-47DF-AA2A-C9FFE885C139}"/>
              </a:ext>
            </a:extLst>
          </p:cNvPr>
          <p:cNvSpPr txBox="1"/>
          <p:nvPr/>
        </p:nvSpPr>
        <p:spPr>
          <a:xfrm>
            <a:off x="3059832" y="1454750"/>
            <a:ext cx="6011016" cy="923330"/>
          </a:xfrm>
          <a:prstGeom prst="rect">
            <a:avLst/>
          </a:prstGeom>
          <a:noFill/>
        </p:spPr>
        <p:txBody>
          <a:bodyPr wrap="square" rtlCol="0">
            <a:spAutoFit/>
          </a:bodyPr>
          <a:lstStyle/>
          <a:p>
            <a:r>
              <a:rPr lang="it-IT" dirty="0">
                <a:highlight>
                  <a:srgbClr val="FFFF00"/>
                </a:highlight>
              </a:rPr>
              <a:t>Capitale costante </a:t>
            </a:r>
            <a:r>
              <a:rPr lang="it-IT" dirty="0"/>
              <a:t>(lavoro incorporato nelle macchine e nelle materie prime)/ </a:t>
            </a:r>
            <a:r>
              <a:rPr lang="it-IT" dirty="0">
                <a:highlight>
                  <a:srgbClr val="FFFF00"/>
                </a:highlight>
              </a:rPr>
              <a:t>capitale complessivo </a:t>
            </a:r>
            <a:r>
              <a:rPr lang="it-IT" dirty="0"/>
              <a:t>(capitale costante più monte salari)</a:t>
            </a:r>
          </a:p>
        </p:txBody>
      </p:sp>
      <p:sp>
        <p:nvSpPr>
          <p:cNvPr id="6" name="Nastro perforato 5">
            <a:extLst>
              <a:ext uri="{FF2B5EF4-FFF2-40B4-BE49-F238E27FC236}">
                <a16:creationId xmlns:a16="http://schemas.microsoft.com/office/drawing/2014/main" id="{40253633-C4E4-4879-9D14-D339A44169F9}"/>
              </a:ext>
            </a:extLst>
          </p:cNvPr>
          <p:cNvSpPr/>
          <p:nvPr/>
        </p:nvSpPr>
        <p:spPr>
          <a:xfrm>
            <a:off x="1763688" y="2470584"/>
            <a:ext cx="2736304" cy="90872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TASSO </a:t>
            </a:r>
            <a:r>
              <a:rPr lang="it-IT" b="1" dirty="0" err="1"/>
              <a:t>DI</a:t>
            </a:r>
            <a:r>
              <a:rPr lang="it-IT" b="1" dirty="0"/>
              <a:t> SFRUTTAMENTO</a:t>
            </a:r>
          </a:p>
        </p:txBody>
      </p:sp>
      <p:sp>
        <p:nvSpPr>
          <p:cNvPr id="7" name="Freccia a destra con strisce 5">
            <a:extLst>
              <a:ext uri="{FF2B5EF4-FFF2-40B4-BE49-F238E27FC236}">
                <a16:creationId xmlns:a16="http://schemas.microsoft.com/office/drawing/2014/main" id="{3AC67846-4C81-4FBA-8CAD-A9DD47772E84}"/>
              </a:ext>
            </a:extLst>
          </p:cNvPr>
          <p:cNvSpPr/>
          <p:nvPr/>
        </p:nvSpPr>
        <p:spPr>
          <a:xfrm>
            <a:off x="4939740" y="2985718"/>
            <a:ext cx="576064" cy="36004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Elaborazione 7">
            <a:extLst>
              <a:ext uri="{FF2B5EF4-FFF2-40B4-BE49-F238E27FC236}">
                <a16:creationId xmlns:a16="http://schemas.microsoft.com/office/drawing/2014/main" id="{4678E169-B808-4C27-9006-669AC56E2E06}"/>
              </a:ext>
            </a:extLst>
          </p:cNvPr>
          <p:cNvSpPr/>
          <p:nvPr/>
        </p:nvSpPr>
        <p:spPr>
          <a:xfrm>
            <a:off x="5868144" y="2415192"/>
            <a:ext cx="3024336" cy="864096"/>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ESERCITO INDUSTRIALE </a:t>
            </a:r>
            <a:r>
              <a:rPr lang="it-IT" b="1" dirty="0" err="1"/>
              <a:t>DI</a:t>
            </a:r>
            <a:r>
              <a:rPr lang="it-IT" b="1" dirty="0"/>
              <a:t> RISERVA</a:t>
            </a:r>
          </a:p>
        </p:txBody>
      </p:sp>
      <p:sp>
        <p:nvSpPr>
          <p:cNvPr id="9" name="Uguale a 8">
            <a:extLst>
              <a:ext uri="{FF2B5EF4-FFF2-40B4-BE49-F238E27FC236}">
                <a16:creationId xmlns:a16="http://schemas.microsoft.com/office/drawing/2014/main" id="{10E7C6E7-E11F-4752-B194-7A874102B0F4}"/>
              </a:ext>
            </a:extLst>
          </p:cNvPr>
          <p:cNvSpPr/>
          <p:nvPr/>
        </p:nvSpPr>
        <p:spPr>
          <a:xfrm>
            <a:off x="1043608" y="2852936"/>
            <a:ext cx="504056" cy="2880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CasellaDiTesto 9">
            <a:extLst>
              <a:ext uri="{FF2B5EF4-FFF2-40B4-BE49-F238E27FC236}">
                <a16:creationId xmlns:a16="http://schemas.microsoft.com/office/drawing/2014/main" id="{B69E108C-7627-40E7-8EA2-095D36E7CB3E}"/>
              </a:ext>
            </a:extLst>
          </p:cNvPr>
          <p:cNvSpPr txBox="1"/>
          <p:nvPr/>
        </p:nvSpPr>
        <p:spPr>
          <a:xfrm>
            <a:off x="4536576" y="2136165"/>
            <a:ext cx="1296144" cy="830997"/>
          </a:xfrm>
          <a:prstGeom prst="rect">
            <a:avLst/>
          </a:prstGeom>
          <a:noFill/>
        </p:spPr>
        <p:txBody>
          <a:bodyPr wrap="square" rtlCol="0">
            <a:spAutoFit/>
          </a:bodyPr>
          <a:lstStyle/>
          <a:p>
            <a:r>
              <a:rPr lang="it-IT" sz="1200" dirty="0">
                <a:solidFill>
                  <a:srgbClr val="FF0000"/>
                </a:solidFill>
              </a:rPr>
              <a:t>Riduzione della quantità di lavoro occupata a parità di produzione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7" grpId="0" uiExpand="1" animBg="1"/>
      <p:bldP spid="8" grpId="0" uiExpand="1"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Meglio alti salari o alti profitti?</a:t>
            </a:r>
          </a:p>
        </p:txBody>
      </p:sp>
      <p:sp>
        <p:nvSpPr>
          <p:cNvPr id="3" name="Segnaposto contenuto 2"/>
          <p:cNvSpPr>
            <a:spLocks noGrp="1"/>
          </p:cNvSpPr>
          <p:nvPr>
            <p:ph idx="1"/>
          </p:nvPr>
        </p:nvSpPr>
        <p:spPr/>
        <p:txBody>
          <a:bodyPr/>
          <a:lstStyle/>
          <a:p>
            <a:r>
              <a:rPr lang="it-IT" dirty="0"/>
              <a:t>Con l’aumento dei costi per i capitalisti, i profitti si riducono e anche il processo di accumulazione della ricchezza si deprime fino ad arrivare alla </a:t>
            </a:r>
            <a:r>
              <a:rPr lang="it-IT" b="1" dirty="0">
                <a:solidFill>
                  <a:srgbClr val="FF0000"/>
                </a:solidFill>
              </a:rPr>
              <a:t>crisi</a:t>
            </a:r>
            <a:r>
              <a:rPr lang="it-IT" dirty="0"/>
              <a:t>…”</a:t>
            </a:r>
            <a:r>
              <a:rPr lang="en-US" dirty="0"/>
              <a:t> the slump is both a retribution and a catharsis </a:t>
            </a:r>
            <a:r>
              <a:rPr lang="it-IT" dirty="0"/>
              <a:t>(</a:t>
            </a:r>
            <a:r>
              <a:rPr lang="it-IT" dirty="0" err="1"/>
              <a:t>Blaug</a:t>
            </a:r>
            <a:r>
              <a:rPr lang="it-IT" dirty="0"/>
              <a:t> 1997, p. 243; "La crisi è sia una punizione che una liberazione.").</a:t>
            </a:r>
          </a:p>
        </p:txBody>
      </p:sp>
      <p:sp>
        <p:nvSpPr>
          <p:cNvPr id="4" name="Freccia in giù 3"/>
          <p:cNvSpPr/>
          <p:nvPr/>
        </p:nvSpPr>
        <p:spPr>
          <a:xfrm>
            <a:off x="5868144" y="4578718"/>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167444" y="5410200"/>
            <a:ext cx="446449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Quindi ALTI SALARI IMPOSSIBILI PER LUNGHI PERIODI!</a:t>
            </a:r>
          </a:p>
        </p:txBody>
      </p:sp>
      <p:sp>
        <p:nvSpPr>
          <p:cNvPr id="6" name="Segnaposto numero diapositiva 5"/>
          <p:cNvSpPr>
            <a:spLocks noGrp="1"/>
          </p:cNvSpPr>
          <p:nvPr>
            <p:ph type="sldNum" sz="quarter" idx="12"/>
          </p:nvPr>
        </p:nvSpPr>
        <p:spPr/>
        <p:txBody>
          <a:bodyPr/>
          <a:lstStyle/>
          <a:p>
            <a:fld id="{45985554-6A51-4D76-87FB-4FA46D6A5038}" type="slidenum">
              <a:rPr lang="it-IT" smtClean="0"/>
              <a:pPr/>
              <a:t>12</a:t>
            </a:fld>
            <a:endParaRPr lang="it-IT"/>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encrypted-tbn3.gstatic.com/images?q=tbn:ANd9GcRlqTY0IGRH08WOEGETKmB8mgMqhEUUvb4SVSFOAUOCq02erW0tgQ"/>
          <p:cNvPicPr>
            <a:picLocks noChangeAspect="1" noChangeArrowheads="1"/>
          </p:cNvPicPr>
          <p:nvPr/>
        </p:nvPicPr>
        <p:blipFill>
          <a:blip r:embed="rId2" cstate="print"/>
          <a:srcRect/>
          <a:stretch>
            <a:fillRect/>
          </a:stretch>
        </p:blipFill>
        <p:spPr bwMode="auto">
          <a:xfrm>
            <a:off x="1835696" y="260648"/>
            <a:ext cx="6264696" cy="6264696"/>
          </a:xfrm>
          <a:prstGeom prst="rect">
            <a:avLst/>
          </a:prstGeom>
          <a:noFill/>
        </p:spPr>
      </p:pic>
      <p:sp>
        <p:nvSpPr>
          <p:cNvPr id="5" name="Segnaposto numero diapositiva 4"/>
          <p:cNvSpPr>
            <a:spLocks noGrp="1"/>
          </p:cNvSpPr>
          <p:nvPr>
            <p:ph type="sldNum" sz="quarter" idx="12"/>
          </p:nvPr>
        </p:nvSpPr>
        <p:spPr/>
        <p:txBody>
          <a:bodyPr/>
          <a:lstStyle/>
          <a:p>
            <a:fld id="{45985554-6A51-4D76-87FB-4FA46D6A5038}" type="slidenum">
              <a:rPr lang="it-IT" smtClean="0"/>
              <a:pPr/>
              <a:t>13</a:t>
            </a:fld>
            <a:endParaRPr lang="it-IT"/>
          </a:p>
        </p:txBody>
      </p:sp>
      <p:sp>
        <p:nvSpPr>
          <p:cNvPr id="2" name="CasellaDiTesto 1">
            <a:extLst>
              <a:ext uri="{FF2B5EF4-FFF2-40B4-BE49-F238E27FC236}">
                <a16:creationId xmlns:a16="http://schemas.microsoft.com/office/drawing/2014/main" id="{2F601880-7FAD-484D-B895-01C260302592}"/>
              </a:ext>
            </a:extLst>
          </p:cNvPr>
          <p:cNvSpPr txBox="1"/>
          <p:nvPr/>
        </p:nvSpPr>
        <p:spPr>
          <a:xfrm>
            <a:off x="179512" y="1700808"/>
            <a:ext cx="302433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400" dirty="0"/>
              <a:t>Una visione più attuale…</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Perché quindi secondo i classici il mercato del lavoro è particolare?</a:t>
            </a:r>
          </a:p>
        </p:txBody>
      </p:sp>
      <p:sp>
        <p:nvSpPr>
          <p:cNvPr id="3" name="Segnaposto contenuto 2"/>
          <p:cNvSpPr>
            <a:spLocks noGrp="1"/>
          </p:cNvSpPr>
          <p:nvPr>
            <p:ph idx="1"/>
          </p:nvPr>
        </p:nvSpPr>
        <p:spPr>
          <a:xfrm>
            <a:off x="840133" y="1596231"/>
            <a:ext cx="8229600" cy="4530725"/>
          </a:xfrm>
        </p:spPr>
        <p:txBody>
          <a:bodyPr>
            <a:noAutofit/>
          </a:bodyPr>
          <a:lstStyle/>
          <a:p>
            <a:r>
              <a:rPr lang="it-IT" sz="2000" dirty="0"/>
              <a:t>Perché ruota intorno ad un </a:t>
            </a:r>
            <a:r>
              <a:rPr lang="it-IT" sz="2000" dirty="0">
                <a:solidFill>
                  <a:srgbClr val="FF0000"/>
                </a:solidFill>
              </a:rPr>
              <a:t>concetto particolare di equilibrio </a:t>
            </a:r>
            <a:r>
              <a:rPr lang="it-IT" sz="2000" b="1" u="sng" dirty="0"/>
              <a:t>che è la sussistenza</a:t>
            </a:r>
          </a:p>
          <a:p>
            <a:r>
              <a:rPr lang="it-IT" sz="2000" dirty="0"/>
              <a:t>Perché il </a:t>
            </a:r>
            <a:r>
              <a:rPr lang="it-IT" sz="2000" dirty="0" err="1"/>
              <a:t>MdL</a:t>
            </a:r>
            <a:r>
              <a:rPr lang="it-IT" sz="2000" dirty="0"/>
              <a:t> vive in una condizione di costante compressione (salariale) e il </a:t>
            </a:r>
            <a:r>
              <a:rPr lang="it-IT" sz="2000" dirty="0">
                <a:solidFill>
                  <a:srgbClr val="FF0000"/>
                </a:solidFill>
              </a:rPr>
              <a:t>pieno impiego è solo un’esperienza effimera</a:t>
            </a:r>
          </a:p>
          <a:p>
            <a:r>
              <a:rPr lang="it-IT" sz="2000" dirty="0"/>
              <a:t>Perché la </a:t>
            </a:r>
            <a:r>
              <a:rPr lang="it-IT" sz="2000" dirty="0">
                <a:solidFill>
                  <a:srgbClr val="FF0000"/>
                </a:solidFill>
              </a:rPr>
              <a:t>regola</a:t>
            </a:r>
            <a:r>
              <a:rPr lang="it-IT" sz="2000" dirty="0"/>
              <a:t> è prevalentemente quella del </a:t>
            </a:r>
            <a:r>
              <a:rPr lang="it-IT" sz="2000" dirty="0">
                <a:solidFill>
                  <a:srgbClr val="FF0000"/>
                </a:solidFill>
              </a:rPr>
              <a:t>mercato del compratore</a:t>
            </a:r>
            <a:r>
              <a:rPr lang="it-IT" sz="2000" dirty="0"/>
              <a:t> (le imprese) con temporanee eccezioni per i “venditori” (i lavoratori)….</a:t>
            </a:r>
          </a:p>
          <a:p>
            <a:r>
              <a:rPr lang="it-IT" sz="2000" dirty="0"/>
              <a:t>Insomma nel </a:t>
            </a:r>
            <a:r>
              <a:rPr lang="it-IT" sz="2000" dirty="0" err="1"/>
              <a:t>MdL</a:t>
            </a:r>
            <a:r>
              <a:rPr lang="it-IT" sz="2000" dirty="0"/>
              <a:t> vengono giocate </a:t>
            </a:r>
            <a:r>
              <a:rPr lang="it-IT" sz="2000" b="1" u="sng" dirty="0"/>
              <a:t>due partite importanti</a:t>
            </a:r>
            <a:r>
              <a:rPr lang="it-IT" sz="2000" dirty="0"/>
              <a:t>:</a:t>
            </a:r>
          </a:p>
          <a:p>
            <a:pPr lvl="1"/>
            <a:r>
              <a:rPr lang="it-IT" sz="2000" dirty="0"/>
              <a:t>Una simile in tutti i mercati: </a:t>
            </a:r>
            <a:r>
              <a:rPr lang="it-IT" sz="2000" b="1" dirty="0"/>
              <a:t>l’allocazione</a:t>
            </a:r>
            <a:r>
              <a:rPr lang="it-IT" sz="2000" dirty="0"/>
              <a:t> delle risorse (</a:t>
            </a:r>
            <a:r>
              <a:rPr lang="it-IT" sz="2000" dirty="0">
                <a:solidFill>
                  <a:srgbClr val="00B050"/>
                </a:solidFill>
              </a:rPr>
              <a:t>esito cooperativo o armonico</a:t>
            </a:r>
            <a:r>
              <a:rPr lang="it-IT" sz="2000" dirty="0"/>
              <a:t>)</a:t>
            </a:r>
          </a:p>
          <a:p>
            <a:pPr lvl="1"/>
            <a:r>
              <a:rPr lang="it-IT" sz="2000" dirty="0"/>
              <a:t>L’altra fa riferimento alla </a:t>
            </a:r>
            <a:r>
              <a:rPr lang="it-IT" sz="2000" b="1" dirty="0"/>
              <a:t>distribuzione del reddito </a:t>
            </a:r>
            <a:r>
              <a:rPr lang="it-IT" sz="2000" dirty="0"/>
              <a:t>(</a:t>
            </a:r>
            <a:r>
              <a:rPr lang="it-IT" sz="2000" dirty="0">
                <a:solidFill>
                  <a:srgbClr val="00B050"/>
                </a:solidFill>
              </a:rPr>
              <a:t>esito conflittuale</a:t>
            </a:r>
            <a:r>
              <a:rPr lang="it-IT" sz="2000" dirty="0"/>
              <a:t> </a:t>
            </a:r>
            <a:r>
              <a:rPr lang="it-IT" sz="2000" dirty="0">
                <a:solidFill>
                  <a:srgbClr val="00B050"/>
                </a:solidFill>
              </a:rPr>
              <a:t>o antagonista </a:t>
            </a:r>
            <a:r>
              <a:rPr lang="it-IT" sz="2000" dirty="0"/>
              <a:t>che ha effetti di </a:t>
            </a:r>
            <a:r>
              <a:rPr lang="it-IT" sz="2000" dirty="0" err="1"/>
              <a:t>feedbak</a:t>
            </a:r>
            <a:r>
              <a:rPr lang="it-IT" sz="2000" dirty="0"/>
              <a:t> sulla prima)</a:t>
            </a:r>
          </a:p>
          <a:p>
            <a:r>
              <a:rPr lang="it-IT" sz="2000" dirty="0"/>
              <a:t>Perché l’equilibrio “normale” di mercato </a:t>
            </a:r>
            <a:r>
              <a:rPr lang="it-IT" sz="2000" b="1" dirty="0">
                <a:solidFill>
                  <a:srgbClr val="FF0000"/>
                </a:solidFill>
              </a:rPr>
              <a:t>prevede un tasso positivo di disoccupazione!</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14</a:t>
            </a:fld>
            <a:endParaRPr lang="it-IT"/>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rivoluzione marginalista nel </a:t>
            </a:r>
            <a:r>
              <a:rPr lang="it-IT" dirty="0" err="1"/>
              <a:t>MdL</a:t>
            </a:r>
            <a:endParaRPr lang="it-IT" dirty="0"/>
          </a:p>
        </p:txBody>
      </p:sp>
      <p:sp>
        <p:nvSpPr>
          <p:cNvPr id="3" name="Segnaposto contenuto 2"/>
          <p:cNvSpPr>
            <a:spLocks noGrp="1"/>
          </p:cNvSpPr>
          <p:nvPr>
            <p:ph idx="1"/>
          </p:nvPr>
        </p:nvSpPr>
        <p:spPr>
          <a:xfrm>
            <a:off x="1435608" y="1447800"/>
            <a:ext cx="7600888" cy="4933528"/>
          </a:xfrm>
        </p:spPr>
        <p:txBody>
          <a:bodyPr>
            <a:normAutofit fontScale="77500" lnSpcReduction="20000"/>
          </a:bodyPr>
          <a:lstStyle/>
          <a:p>
            <a:r>
              <a:rPr lang="it-IT" dirty="0"/>
              <a:t>Per i </a:t>
            </a:r>
            <a:r>
              <a:rPr lang="it-IT" dirty="0">
                <a:solidFill>
                  <a:srgbClr val="FF0000"/>
                </a:solidFill>
              </a:rPr>
              <a:t>marginalisti (1871)</a:t>
            </a:r>
            <a:r>
              <a:rPr lang="it-IT" dirty="0"/>
              <a:t> </a:t>
            </a:r>
            <a:r>
              <a:rPr lang="it-IT" b="1" u="sng" dirty="0"/>
              <a:t>l’offerta di lavoro </a:t>
            </a:r>
            <a:r>
              <a:rPr lang="it-IT" dirty="0"/>
              <a:t>è il risultato di una </a:t>
            </a:r>
            <a:r>
              <a:rPr lang="it-IT" dirty="0">
                <a:highlight>
                  <a:srgbClr val="FFFF00"/>
                </a:highlight>
              </a:rPr>
              <a:t>teoria della scelta</a:t>
            </a:r>
            <a:r>
              <a:rPr lang="it-IT" dirty="0"/>
              <a:t>: “</a:t>
            </a:r>
            <a:r>
              <a:rPr lang="it-IT" b="1" i="1" dirty="0">
                <a:solidFill>
                  <a:srgbClr val="0070C0"/>
                </a:solidFill>
              </a:rPr>
              <a:t>il soggetto decide di lavorare fino al punto in cui la disutilità marginale del lavoro uguaglia l’utilità marginale del prodotto con esso ottenuto</a:t>
            </a:r>
            <a:r>
              <a:rPr lang="it-IT" dirty="0"/>
              <a:t>” (pp. 141 ss).</a:t>
            </a:r>
          </a:p>
          <a:p>
            <a:r>
              <a:rPr lang="it-IT" dirty="0"/>
              <a:t>Per quanto riguarda l’altra lama della forbice (così definisce Marshall la </a:t>
            </a:r>
            <a:r>
              <a:rPr lang="it-IT" b="1" u="sng" dirty="0"/>
              <a:t>domanda</a:t>
            </a:r>
            <a:r>
              <a:rPr lang="it-IT" dirty="0"/>
              <a:t>), </a:t>
            </a:r>
            <a:r>
              <a:rPr lang="it-IT" b="1" dirty="0"/>
              <a:t>i prezzi dei fattori </a:t>
            </a:r>
            <a:r>
              <a:rPr lang="it-IT" dirty="0"/>
              <a:t>(il salario, per restare al nostro tema) </a:t>
            </a:r>
            <a:r>
              <a:rPr lang="it-IT" b="1" dirty="0"/>
              <a:t>sono uguali alle rispettive produttività marginali </a:t>
            </a:r>
            <a:r>
              <a:rPr lang="it-IT" dirty="0"/>
              <a:t>(decrescenti).</a:t>
            </a:r>
          </a:p>
          <a:p>
            <a:r>
              <a:rPr lang="it-IT" dirty="0"/>
              <a:t>L’economista di riferimento per l’approccio neoclassico è però Leon </a:t>
            </a:r>
            <a:r>
              <a:rPr lang="it-IT" b="1" dirty="0" err="1">
                <a:solidFill>
                  <a:srgbClr val="FF0000"/>
                </a:solidFill>
              </a:rPr>
              <a:t>Walras</a:t>
            </a:r>
            <a:r>
              <a:rPr lang="it-IT" dirty="0"/>
              <a:t>, il quale introduce nella teoria economica gli </a:t>
            </a:r>
            <a:r>
              <a:rPr lang="it-IT" b="1" dirty="0"/>
              <a:t>strumenti matematici </a:t>
            </a:r>
            <a:r>
              <a:rPr lang="it-IT" dirty="0"/>
              <a:t>oggi molto cari agli economisti… meno agli studenti! Il cui risultato porta all’</a:t>
            </a:r>
          </a:p>
        </p:txBody>
      </p:sp>
      <p:sp>
        <p:nvSpPr>
          <p:cNvPr id="4" name="Rettangolo 3"/>
          <p:cNvSpPr/>
          <p:nvPr/>
        </p:nvSpPr>
        <p:spPr>
          <a:xfrm>
            <a:off x="4656627" y="5973333"/>
            <a:ext cx="415588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it-IT" sz="2400" dirty="0">
                <a:solidFill>
                  <a:schemeClr val="bg1"/>
                </a:solidFill>
              </a:rPr>
              <a:t>Equilibrio Economico Generale</a:t>
            </a:r>
          </a:p>
        </p:txBody>
      </p:sp>
      <p:sp>
        <p:nvSpPr>
          <p:cNvPr id="5" name="Segnaposto numero diapositiva 4"/>
          <p:cNvSpPr>
            <a:spLocks noGrp="1"/>
          </p:cNvSpPr>
          <p:nvPr>
            <p:ph type="sldNum" sz="quarter" idx="12"/>
          </p:nvPr>
        </p:nvSpPr>
        <p:spPr/>
        <p:txBody>
          <a:bodyPr/>
          <a:lstStyle/>
          <a:p>
            <a:fld id="{45985554-6A51-4D76-87FB-4FA46D6A5038}" type="slidenum">
              <a:rPr lang="it-IT" smtClean="0"/>
              <a:pPr/>
              <a:t>15</a:t>
            </a:fld>
            <a:endParaRPr lang="it-IT"/>
          </a:p>
        </p:txBody>
      </p:sp>
      <p:pic>
        <p:nvPicPr>
          <p:cNvPr id="6" name="Immagine 5">
            <a:extLst>
              <a:ext uri="{FF2B5EF4-FFF2-40B4-BE49-F238E27FC236}">
                <a16:creationId xmlns:a16="http://schemas.microsoft.com/office/drawing/2014/main" id="{167301A4-ED9C-47CE-8D3B-F4C2C3FF3164}"/>
              </a:ext>
            </a:extLst>
          </p:cNvPr>
          <p:cNvPicPr>
            <a:picLocks noChangeAspect="1"/>
          </p:cNvPicPr>
          <p:nvPr/>
        </p:nvPicPr>
        <p:blipFill>
          <a:blip r:embed="rId3"/>
          <a:stretch>
            <a:fillRect/>
          </a:stretch>
        </p:blipFill>
        <p:spPr>
          <a:xfrm>
            <a:off x="0" y="4814441"/>
            <a:ext cx="1591444" cy="2043559"/>
          </a:xfrm>
          <a:prstGeom prst="rect">
            <a:avLst/>
          </a:prstGeom>
        </p:spPr>
      </p:pic>
      <p:sp>
        <p:nvSpPr>
          <p:cNvPr id="7" name="CasellaDiTesto 6">
            <a:extLst>
              <a:ext uri="{FF2B5EF4-FFF2-40B4-BE49-F238E27FC236}">
                <a16:creationId xmlns:a16="http://schemas.microsoft.com/office/drawing/2014/main" id="{0AA1DE11-79D6-4D91-994B-6EC5EEE83047}"/>
              </a:ext>
            </a:extLst>
          </p:cNvPr>
          <p:cNvSpPr txBox="1"/>
          <p:nvPr/>
        </p:nvSpPr>
        <p:spPr>
          <a:xfrm>
            <a:off x="128712" y="6488668"/>
            <a:ext cx="1334020" cy="369332"/>
          </a:xfrm>
          <a:prstGeom prst="rect">
            <a:avLst/>
          </a:prstGeom>
          <a:noFill/>
        </p:spPr>
        <p:txBody>
          <a:bodyPr wrap="none" rtlCol="0">
            <a:spAutoFit/>
          </a:bodyPr>
          <a:lstStyle/>
          <a:p>
            <a:r>
              <a:rPr lang="it-IT" dirty="0">
                <a:solidFill>
                  <a:schemeClr val="bg1"/>
                </a:solidFill>
              </a:rPr>
              <a:t>(1834-1910)</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3" grpId="1" uiExpand="1" build="p" bldLvl="2">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31607"/>
            <a:ext cx="8100392" cy="1143000"/>
          </a:xfrm>
        </p:spPr>
        <p:txBody>
          <a:bodyPr>
            <a:noAutofit/>
          </a:bodyPr>
          <a:lstStyle/>
          <a:p>
            <a:r>
              <a:rPr lang="it-IT" sz="3600" dirty="0"/>
              <a:t>Il mercato e le curve di domanda e offerta</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16</a:t>
            </a:fld>
            <a:endParaRPr lang="it-IT"/>
          </a:p>
        </p:txBody>
      </p:sp>
      <p:cxnSp>
        <p:nvCxnSpPr>
          <p:cNvPr id="7" name="Connettore 2 6"/>
          <p:cNvCxnSpPr/>
          <p:nvPr/>
        </p:nvCxnSpPr>
        <p:spPr>
          <a:xfrm flipV="1">
            <a:off x="1043608" y="1844824"/>
            <a:ext cx="0" cy="3528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1063677" y="5357749"/>
            <a:ext cx="3436315" cy="15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043608" y="2296825"/>
            <a:ext cx="1884683" cy="369332"/>
          </a:xfrm>
          <a:prstGeom prst="rect">
            <a:avLst/>
          </a:prstGeom>
          <a:noFill/>
        </p:spPr>
        <p:txBody>
          <a:bodyPr wrap="none" rtlCol="0">
            <a:spAutoFit/>
          </a:bodyPr>
          <a:lstStyle/>
          <a:p>
            <a:r>
              <a:rPr lang="it-IT" dirty="0"/>
              <a:t>Prodotto (prezzo)</a:t>
            </a:r>
          </a:p>
        </p:txBody>
      </p:sp>
      <p:sp>
        <p:nvSpPr>
          <p:cNvPr id="12" name="CasellaDiTesto 11"/>
          <p:cNvSpPr txBox="1"/>
          <p:nvPr/>
        </p:nvSpPr>
        <p:spPr>
          <a:xfrm>
            <a:off x="2965875" y="5474346"/>
            <a:ext cx="1804987" cy="369332"/>
          </a:xfrm>
          <a:prstGeom prst="rect">
            <a:avLst/>
          </a:prstGeom>
          <a:noFill/>
        </p:spPr>
        <p:txBody>
          <a:bodyPr wrap="square" rtlCol="0">
            <a:spAutoFit/>
          </a:bodyPr>
          <a:lstStyle/>
          <a:p>
            <a:r>
              <a:rPr lang="it-IT" dirty="0"/>
              <a:t>di lavoro (salario)</a:t>
            </a:r>
          </a:p>
        </p:txBody>
      </p:sp>
      <p:cxnSp>
        <p:nvCxnSpPr>
          <p:cNvPr id="14" name="Connettore 1 13"/>
          <p:cNvCxnSpPr/>
          <p:nvPr/>
        </p:nvCxnSpPr>
        <p:spPr>
          <a:xfrm>
            <a:off x="1311052" y="2705167"/>
            <a:ext cx="2812154" cy="2452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1122761" y="3053372"/>
            <a:ext cx="2921293" cy="1928034"/>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922516" y="971418"/>
            <a:ext cx="7813614" cy="923330"/>
          </a:xfrm>
          <a:prstGeom prst="rect">
            <a:avLst/>
          </a:prstGeom>
          <a:noFill/>
        </p:spPr>
        <p:txBody>
          <a:bodyPr wrap="none" rtlCol="0">
            <a:spAutoFit/>
          </a:bodyPr>
          <a:lstStyle/>
          <a:p>
            <a:r>
              <a:rPr lang="it-IT" dirty="0">
                <a:solidFill>
                  <a:srgbClr val="FF0000"/>
                </a:solidFill>
              </a:rPr>
              <a:t>Teoria della scelta</a:t>
            </a:r>
            <a:r>
              <a:rPr lang="it-IT" dirty="0"/>
              <a:t>: il soggetto (visto come unità atomistica)decide di lavorare fino </a:t>
            </a:r>
          </a:p>
          <a:p>
            <a:r>
              <a:rPr lang="it-IT" dirty="0"/>
              <a:t>al punto in cui la disutilità marginale del lavoro uguaglia l’utilità marginale </a:t>
            </a:r>
          </a:p>
          <a:p>
            <a:r>
              <a:rPr lang="it-IT" dirty="0"/>
              <a:t>del prodotto con esso ottenuto</a:t>
            </a:r>
          </a:p>
        </p:txBody>
      </p:sp>
      <p:sp>
        <p:nvSpPr>
          <p:cNvPr id="19" name="CasellaDiTesto 18"/>
          <p:cNvSpPr txBox="1"/>
          <p:nvPr/>
        </p:nvSpPr>
        <p:spPr>
          <a:xfrm>
            <a:off x="2224251" y="5474346"/>
            <a:ext cx="869918" cy="369332"/>
          </a:xfrm>
          <a:prstGeom prst="rect">
            <a:avLst/>
          </a:prstGeom>
          <a:noFill/>
        </p:spPr>
        <p:txBody>
          <a:bodyPr wrap="none" rtlCol="0">
            <a:spAutoFit/>
          </a:bodyPr>
          <a:lstStyle/>
          <a:p>
            <a:r>
              <a:rPr lang="it-IT" dirty="0"/>
              <a:t>Offerta</a:t>
            </a:r>
          </a:p>
        </p:txBody>
      </p:sp>
      <p:cxnSp>
        <p:nvCxnSpPr>
          <p:cNvPr id="20" name="Connettore 2 19"/>
          <p:cNvCxnSpPr/>
          <p:nvPr/>
        </p:nvCxnSpPr>
        <p:spPr>
          <a:xfrm flipV="1">
            <a:off x="4788024" y="2132856"/>
            <a:ext cx="0" cy="3272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4788024" y="5357749"/>
            <a:ext cx="3744416" cy="47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2659210" y="2629928"/>
            <a:ext cx="1981633" cy="646331"/>
          </a:xfrm>
          <a:prstGeom prst="rect">
            <a:avLst/>
          </a:prstGeom>
        </p:spPr>
        <p:txBody>
          <a:bodyPr wrap="none">
            <a:spAutoFit/>
          </a:bodyPr>
          <a:lstStyle/>
          <a:p>
            <a:r>
              <a:rPr lang="it-IT" dirty="0"/>
              <a:t>disutilità marginale </a:t>
            </a:r>
          </a:p>
          <a:p>
            <a:r>
              <a:rPr lang="it-IT" dirty="0"/>
              <a:t>del lavoro (salario)</a:t>
            </a:r>
          </a:p>
        </p:txBody>
      </p:sp>
      <p:sp>
        <p:nvSpPr>
          <p:cNvPr id="26" name="Rettangolo 25"/>
          <p:cNvSpPr/>
          <p:nvPr/>
        </p:nvSpPr>
        <p:spPr>
          <a:xfrm>
            <a:off x="1618221" y="4785579"/>
            <a:ext cx="3022622" cy="369332"/>
          </a:xfrm>
          <a:prstGeom prst="rect">
            <a:avLst/>
          </a:prstGeom>
        </p:spPr>
        <p:txBody>
          <a:bodyPr wrap="none">
            <a:spAutoFit/>
          </a:bodyPr>
          <a:lstStyle/>
          <a:p>
            <a:r>
              <a:rPr lang="it-IT" dirty="0"/>
              <a:t>utilità marginale del prodotto</a:t>
            </a:r>
          </a:p>
        </p:txBody>
      </p:sp>
      <p:cxnSp>
        <p:nvCxnSpPr>
          <p:cNvPr id="28" name="Connettore 1 27"/>
          <p:cNvCxnSpPr/>
          <p:nvPr/>
        </p:nvCxnSpPr>
        <p:spPr>
          <a:xfrm>
            <a:off x="2717129" y="3931179"/>
            <a:ext cx="0" cy="14156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020272" y="5536616"/>
            <a:ext cx="1800200" cy="369332"/>
          </a:xfrm>
          <a:prstGeom prst="rect">
            <a:avLst/>
          </a:prstGeom>
          <a:noFill/>
        </p:spPr>
        <p:txBody>
          <a:bodyPr wrap="square" rtlCol="0">
            <a:spAutoFit/>
          </a:bodyPr>
          <a:lstStyle/>
          <a:p>
            <a:r>
              <a:rPr lang="it-IT" dirty="0"/>
              <a:t>di lavoro (salario)</a:t>
            </a:r>
          </a:p>
        </p:txBody>
      </p:sp>
      <p:sp>
        <p:nvSpPr>
          <p:cNvPr id="31" name="CasellaDiTesto 30"/>
          <p:cNvSpPr txBox="1"/>
          <p:nvPr/>
        </p:nvSpPr>
        <p:spPr>
          <a:xfrm>
            <a:off x="4252729" y="2240108"/>
            <a:ext cx="1884683" cy="369332"/>
          </a:xfrm>
          <a:prstGeom prst="rect">
            <a:avLst/>
          </a:prstGeom>
          <a:noFill/>
        </p:spPr>
        <p:txBody>
          <a:bodyPr wrap="none" rtlCol="0">
            <a:spAutoFit/>
          </a:bodyPr>
          <a:lstStyle/>
          <a:p>
            <a:r>
              <a:rPr lang="it-IT" dirty="0"/>
              <a:t>Prodotto (prezzo)</a:t>
            </a:r>
          </a:p>
        </p:txBody>
      </p:sp>
      <p:sp>
        <p:nvSpPr>
          <p:cNvPr id="33" name="CasellaDiTesto 32"/>
          <p:cNvSpPr txBox="1"/>
          <p:nvPr/>
        </p:nvSpPr>
        <p:spPr>
          <a:xfrm>
            <a:off x="6001694" y="5530889"/>
            <a:ext cx="1090363" cy="369332"/>
          </a:xfrm>
          <a:prstGeom prst="rect">
            <a:avLst/>
          </a:prstGeom>
          <a:noFill/>
        </p:spPr>
        <p:txBody>
          <a:bodyPr wrap="none" rtlCol="0">
            <a:spAutoFit/>
          </a:bodyPr>
          <a:lstStyle/>
          <a:p>
            <a:r>
              <a:rPr lang="it-IT" dirty="0"/>
              <a:t>Domanda</a:t>
            </a:r>
          </a:p>
        </p:txBody>
      </p:sp>
      <p:cxnSp>
        <p:nvCxnSpPr>
          <p:cNvPr id="35" name="Connettore 1 34"/>
          <p:cNvCxnSpPr/>
          <p:nvPr/>
        </p:nvCxnSpPr>
        <p:spPr>
          <a:xfrm>
            <a:off x="5021796" y="2666157"/>
            <a:ext cx="3059603" cy="2203003"/>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ttangolo 35"/>
          <p:cNvSpPr/>
          <p:nvPr/>
        </p:nvSpPr>
        <p:spPr>
          <a:xfrm>
            <a:off x="6038951" y="4436966"/>
            <a:ext cx="2422872" cy="646331"/>
          </a:xfrm>
          <a:prstGeom prst="rect">
            <a:avLst/>
          </a:prstGeom>
        </p:spPr>
        <p:txBody>
          <a:bodyPr wrap="square">
            <a:spAutoFit/>
          </a:bodyPr>
          <a:lstStyle/>
          <a:p>
            <a:r>
              <a:rPr lang="it-IT" dirty="0">
                <a:latin typeface="Dcr10"/>
              </a:rPr>
              <a:t>produttività marginale</a:t>
            </a:r>
          </a:p>
          <a:p>
            <a:r>
              <a:rPr lang="it-IT" dirty="0">
                <a:latin typeface="Dcr10"/>
              </a:rPr>
              <a:t>decrescente</a:t>
            </a:r>
            <a:endParaRPr lang="it-IT" dirty="0"/>
          </a:p>
        </p:txBody>
      </p:sp>
      <p:cxnSp>
        <p:nvCxnSpPr>
          <p:cNvPr id="37" name="Connettore 1 36"/>
          <p:cNvCxnSpPr/>
          <p:nvPr/>
        </p:nvCxnSpPr>
        <p:spPr>
          <a:xfrm flipV="1">
            <a:off x="5052404" y="2941126"/>
            <a:ext cx="2921293" cy="1928034"/>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ttangolo 37"/>
          <p:cNvSpPr/>
          <p:nvPr/>
        </p:nvSpPr>
        <p:spPr>
          <a:xfrm>
            <a:off x="6996032" y="2787336"/>
            <a:ext cx="2422872" cy="646331"/>
          </a:xfrm>
          <a:prstGeom prst="rect">
            <a:avLst/>
          </a:prstGeom>
        </p:spPr>
        <p:txBody>
          <a:bodyPr wrap="square">
            <a:spAutoFit/>
          </a:bodyPr>
          <a:lstStyle/>
          <a:p>
            <a:r>
              <a:rPr lang="it-IT" dirty="0">
                <a:latin typeface="Dcr10"/>
              </a:rPr>
              <a:t>costo marginale</a:t>
            </a:r>
          </a:p>
          <a:p>
            <a:r>
              <a:rPr lang="it-IT" dirty="0">
                <a:latin typeface="Dcr10"/>
              </a:rPr>
              <a:t>(salario) crescente</a:t>
            </a:r>
            <a:endParaRPr lang="it-IT" dirty="0"/>
          </a:p>
        </p:txBody>
      </p:sp>
      <p:cxnSp>
        <p:nvCxnSpPr>
          <p:cNvPr id="39" name="Connettore 1 38"/>
          <p:cNvCxnSpPr/>
          <p:nvPr/>
        </p:nvCxnSpPr>
        <p:spPr>
          <a:xfrm>
            <a:off x="6660232" y="3905143"/>
            <a:ext cx="0" cy="14765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1" name="CasellaDiTesto 40"/>
          <p:cNvSpPr txBox="1"/>
          <p:nvPr/>
        </p:nvSpPr>
        <p:spPr>
          <a:xfrm>
            <a:off x="3059832" y="5905948"/>
            <a:ext cx="6084167" cy="923330"/>
          </a:xfrm>
          <a:prstGeom prst="rect">
            <a:avLst/>
          </a:prstGeom>
          <a:noFill/>
        </p:spPr>
        <p:txBody>
          <a:bodyPr wrap="square" rtlCol="0">
            <a:spAutoFit/>
          </a:bodyPr>
          <a:lstStyle/>
          <a:p>
            <a:r>
              <a:rPr lang="it-IT" dirty="0">
                <a:solidFill>
                  <a:srgbClr val="FF0000"/>
                </a:solidFill>
              </a:rPr>
              <a:t>Teoria della produzione </a:t>
            </a:r>
            <a:r>
              <a:rPr lang="it-IT" dirty="0"/>
              <a:t>e dei salari: </a:t>
            </a:r>
          </a:p>
          <a:p>
            <a:r>
              <a:rPr lang="it-IT" dirty="0"/>
              <a:t>l’impresa assumerà lavoratori fino a quando la produttività marginale del lavoro uguaglierà il suo costo marginale (il salario) </a:t>
            </a:r>
          </a:p>
        </p:txBody>
      </p:sp>
      <p:sp>
        <p:nvSpPr>
          <p:cNvPr id="3" name="CasellaDiTesto 2">
            <a:extLst>
              <a:ext uri="{FF2B5EF4-FFF2-40B4-BE49-F238E27FC236}">
                <a16:creationId xmlns:a16="http://schemas.microsoft.com/office/drawing/2014/main" id="{88067100-CE18-4E35-9BE8-0FC112CE8D8C}"/>
              </a:ext>
            </a:extLst>
          </p:cNvPr>
          <p:cNvSpPr txBox="1"/>
          <p:nvPr/>
        </p:nvSpPr>
        <p:spPr>
          <a:xfrm>
            <a:off x="1602945" y="1941161"/>
            <a:ext cx="2753028" cy="369332"/>
          </a:xfrm>
          <a:prstGeom prst="rect">
            <a:avLst/>
          </a:prstGeom>
          <a:noFill/>
        </p:spPr>
        <p:txBody>
          <a:bodyPr wrap="square" rtlCol="0">
            <a:spAutoFit/>
          </a:bodyPr>
          <a:lstStyle/>
          <a:p>
            <a:r>
              <a:rPr lang="it-IT" b="1" dirty="0">
                <a:solidFill>
                  <a:srgbClr val="FF0000"/>
                </a:solidFill>
              </a:rPr>
              <a:t>Scelta dei consumatori</a:t>
            </a:r>
          </a:p>
        </p:txBody>
      </p:sp>
      <p:sp>
        <p:nvSpPr>
          <p:cNvPr id="29" name="CasellaDiTesto 28">
            <a:extLst>
              <a:ext uri="{FF2B5EF4-FFF2-40B4-BE49-F238E27FC236}">
                <a16:creationId xmlns:a16="http://schemas.microsoft.com/office/drawing/2014/main" id="{DF5E4F9A-3451-4FA9-813D-87A5FFB4CF81}"/>
              </a:ext>
            </a:extLst>
          </p:cNvPr>
          <p:cNvSpPr txBox="1"/>
          <p:nvPr/>
        </p:nvSpPr>
        <p:spPr>
          <a:xfrm>
            <a:off x="5542692" y="1894748"/>
            <a:ext cx="2753028" cy="369332"/>
          </a:xfrm>
          <a:prstGeom prst="rect">
            <a:avLst/>
          </a:prstGeom>
          <a:noFill/>
        </p:spPr>
        <p:txBody>
          <a:bodyPr wrap="square" rtlCol="0">
            <a:spAutoFit/>
          </a:bodyPr>
          <a:lstStyle/>
          <a:p>
            <a:r>
              <a:rPr lang="it-IT" b="1" dirty="0">
                <a:solidFill>
                  <a:srgbClr val="FF0000"/>
                </a:solidFill>
              </a:rPr>
              <a:t>Scelta delle imprese</a:t>
            </a:r>
          </a:p>
        </p:txBody>
      </p:sp>
    </p:spTree>
    <p:extLst>
      <p:ext uri="{BB962C8B-B14F-4D97-AF65-F5344CB8AC3E}">
        <p14:creationId xmlns:p14="http://schemas.microsoft.com/office/powerpoint/2010/main" val="183646372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mercato del lavoro per </a:t>
            </a:r>
            <a:r>
              <a:rPr lang="it-IT" dirty="0" err="1"/>
              <a:t>Walras</a:t>
            </a:r>
            <a:r>
              <a:rPr lang="it-IT" dirty="0"/>
              <a:t> (1900): due elementi costitutivi</a:t>
            </a:r>
          </a:p>
        </p:txBody>
      </p:sp>
      <p:sp>
        <p:nvSpPr>
          <p:cNvPr id="3" name="Segnaposto contenuto 2"/>
          <p:cNvSpPr>
            <a:spLocks noGrp="1"/>
          </p:cNvSpPr>
          <p:nvPr>
            <p:ph idx="1"/>
          </p:nvPr>
        </p:nvSpPr>
        <p:spPr>
          <a:xfrm>
            <a:off x="1324720" y="1743075"/>
            <a:ext cx="7498080" cy="4800600"/>
          </a:xfrm>
        </p:spPr>
        <p:txBody>
          <a:bodyPr>
            <a:normAutofit fontScale="77500" lnSpcReduction="20000"/>
          </a:bodyPr>
          <a:lstStyle/>
          <a:p>
            <a:pPr marL="514350" indent="-514350">
              <a:buFont typeface="+mj-lt"/>
              <a:buAutoNum type="romanUcPeriod"/>
            </a:pPr>
            <a:r>
              <a:rPr lang="it-IT" dirty="0"/>
              <a:t>La  SCELTA:</a:t>
            </a:r>
          </a:p>
          <a:p>
            <a:pPr marL="788670" lvl="1" indent="-514350">
              <a:buFont typeface="+mj-lt"/>
              <a:buAutoNum type="arabicPeriod"/>
            </a:pPr>
            <a:r>
              <a:rPr lang="it-IT" dirty="0">
                <a:solidFill>
                  <a:srgbClr val="FF0000"/>
                </a:solidFill>
              </a:rPr>
              <a:t>domanda di lavoro </a:t>
            </a:r>
            <a:r>
              <a:rPr lang="it-IT" dirty="0"/>
              <a:t>in funzione del salario (e del prezzo del prodotto) dipende dalla </a:t>
            </a:r>
            <a:r>
              <a:rPr lang="it-IT" u="sng" dirty="0">
                <a:solidFill>
                  <a:schemeClr val="tx2"/>
                </a:solidFill>
              </a:rPr>
              <a:t>scelta delle imprese</a:t>
            </a:r>
            <a:r>
              <a:rPr lang="it-IT" dirty="0"/>
              <a:t>; </a:t>
            </a:r>
          </a:p>
          <a:p>
            <a:pPr marL="788670" lvl="1" indent="-514350">
              <a:buFont typeface="+mj-lt"/>
              <a:buAutoNum type="arabicPeriod"/>
            </a:pPr>
            <a:r>
              <a:rPr lang="it-IT" dirty="0"/>
              <a:t>al tempo stesso, </a:t>
            </a:r>
            <a:r>
              <a:rPr lang="it-IT" dirty="0">
                <a:solidFill>
                  <a:srgbClr val="FF0000"/>
                </a:solidFill>
              </a:rPr>
              <a:t>l’offerta di lavoro </a:t>
            </a:r>
            <a:r>
              <a:rPr lang="it-IT" dirty="0"/>
              <a:t>(sempre in funzione del salario e dei prezzi) dipende dalla </a:t>
            </a:r>
            <a:r>
              <a:rPr lang="it-IT" u="sng" dirty="0"/>
              <a:t>scelta dei consumatori</a:t>
            </a:r>
            <a:r>
              <a:rPr lang="it-IT" dirty="0"/>
              <a:t>, che sono proprietari di quelli che </a:t>
            </a:r>
            <a:r>
              <a:rPr lang="it-IT" dirty="0" err="1"/>
              <a:t>Walras</a:t>
            </a:r>
            <a:r>
              <a:rPr lang="it-IT" dirty="0"/>
              <a:t> chiama i “</a:t>
            </a:r>
            <a:r>
              <a:rPr lang="it-IT" dirty="0">
                <a:solidFill>
                  <a:srgbClr val="0070C0"/>
                </a:solidFill>
              </a:rPr>
              <a:t>capitali personali</a:t>
            </a:r>
            <a:r>
              <a:rPr lang="it-IT" dirty="0"/>
              <a:t>”.</a:t>
            </a:r>
          </a:p>
          <a:p>
            <a:pPr marL="571500" indent="-571500">
              <a:buFont typeface="+mj-lt"/>
              <a:buAutoNum type="romanUcPeriod"/>
            </a:pPr>
            <a:r>
              <a:rPr lang="it-IT" dirty="0"/>
              <a:t>Il secondo elemento costitutivo è rappresentato dal </a:t>
            </a:r>
            <a:r>
              <a:rPr lang="it-IT" dirty="0">
                <a:solidFill>
                  <a:srgbClr val="FF0000"/>
                </a:solidFill>
              </a:rPr>
              <a:t>meccanismo della concorrenza (LA MANO INVISIBILE)</a:t>
            </a:r>
            <a:r>
              <a:rPr lang="it-IT" dirty="0"/>
              <a:t>, che si incarica di eguagliare quantità domandata e quantità offerta, fino al raggiungimento dell’equilibrio del mercato, visto </a:t>
            </a:r>
            <a:r>
              <a:rPr lang="it-IT" b="1" dirty="0"/>
              <a:t>come un punto di arrivo ideale</a:t>
            </a:r>
            <a:r>
              <a:rPr lang="it-IT" dirty="0"/>
              <a:t> (non effettivo) di un </a:t>
            </a:r>
            <a:r>
              <a:rPr lang="it-IT" dirty="0">
                <a:solidFill>
                  <a:srgbClr val="0070C0"/>
                </a:solidFill>
              </a:rPr>
              <a:t>processo dinamico </a:t>
            </a:r>
            <a:r>
              <a:rPr lang="it-IT" dirty="0"/>
              <a:t>regolato dalla </a:t>
            </a:r>
            <a:r>
              <a:rPr lang="it-IT" u="sng" dirty="0"/>
              <a:t>“legge” della domanda e dell’offerta</a:t>
            </a:r>
            <a:r>
              <a:rPr lang="it-IT" dirty="0"/>
              <a:t>.</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17</a:t>
            </a:fld>
            <a:endParaRPr lang="it-IT"/>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L’equilibrio generale del mercato</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18</a:t>
            </a:fld>
            <a:endParaRPr lang="it-IT"/>
          </a:p>
        </p:txBody>
      </p:sp>
      <p:cxnSp>
        <p:nvCxnSpPr>
          <p:cNvPr id="6" name="Connettore 2 5"/>
          <p:cNvCxnSpPr/>
          <p:nvPr/>
        </p:nvCxnSpPr>
        <p:spPr>
          <a:xfrm flipV="1">
            <a:off x="3111771" y="1572259"/>
            <a:ext cx="0" cy="3528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3131840" y="5085184"/>
            <a:ext cx="4608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435608" y="1572259"/>
            <a:ext cx="1677254" cy="923330"/>
          </a:xfrm>
          <a:prstGeom prst="rect">
            <a:avLst/>
          </a:prstGeom>
          <a:noFill/>
        </p:spPr>
        <p:txBody>
          <a:bodyPr wrap="none" rtlCol="0">
            <a:spAutoFit/>
          </a:bodyPr>
          <a:lstStyle/>
          <a:p>
            <a:r>
              <a:rPr lang="it-IT" dirty="0"/>
              <a:t>Salario e prezzo</a:t>
            </a:r>
          </a:p>
          <a:p>
            <a:r>
              <a:rPr lang="it-IT" dirty="0"/>
              <a:t>del prodotto</a:t>
            </a:r>
          </a:p>
          <a:p>
            <a:endParaRPr lang="it-IT" dirty="0"/>
          </a:p>
        </p:txBody>
      </p:sp>
      <p:sp>
        <p:nvSpPr>
          <p:cNvPr id="11" name="CasellaDiTesto 10"/>
          <p:cNvSpPr txBox="1"/>
          <p:nvPr/>
        </p:nvSpPr>
        <p:spPr>
          <a:xfrm>
            <a:off x="7092280" y="5373216"/>
            <a:ext cx="2018309" cy="646331"/>
          </a:xfrm>
          <a:prstGeom prst="rect">
            <a:avLst/>
          </a:prstGeom>
          <a:noFill/>
        </p:spPr>
        <p:txBody>
          <a:bodyPr wrap="none" rtlCol="0">
            <a:spAutoFit/>
          </a:bodyPr>
          <a:lstStyle/>
          <a:p>
            <a:r>
              <a:rPr lang="it-IT" dirty="0"/>
              <a:t>Lavoro =</a:t>
            </a:r>
          </a:p>
          <a:p>
            <a:r>
              <a:rPr lang="it-IT" dirty="0"/>
              <a:t>Offerta di prodotto</a:t>
            </a:r>
          </a:p>
        </p:txBody>
      </p:sp>
      <p:cxnSp>
        <p:nvCxnSpPr>
          <p:cNvPr id="13" name="Connettore 1 12"/>
          <p:cNvCxnSpPr/>
          <p:nvPr/>
        </p:nvCxnSpPr>
        <p:spPr>
          <a:xfrm>
            <a:off x="3491880" y="1844824"/>
            <a:ext cx="396044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3635896" y="1703080"/>
            <a:ext cx="3456384" cy="2878048"/>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902466" y="4495182"/>
            <a:ext cx="400673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Domanda (di lavoro= offerta di prodotti)</a:t>
            </a:r>
          </a:p>
        </p:txBody>
      </p:sp>
      <p:sp>
        <p:nvSpPr>
          <p:cNvPr id="17" name="CasellaDiTesto 16"/>
          <p:cNvSpPr txBox="1"/>
          <p:nvPr/>
        </p:nvSpPr>
        <p:spPr>
          <a:xfrm>
            <a:off x="4186939" y="1249093"/>
            <a:ext cx="326538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Offerta</a:t>
            </a:r>
          </a:p>
          <a:p>
            <a:r>
              <a:rPr lang="it-IT" dirty="0"/>
              <a:t>(di lavoro= domanda di prodotti)</a:t>
            </a:r>
          </a:p>
        </p:txBody>
      </p:sp>
      <p:sp>
        <p:nvSpPr>
          <p:cNvPr id="18" name="CasellaDiTesto 17"/>
          <p:cNvSpPr txBox="1"/>
          <p:nvPr/>
        </p:nvSpPr>
        <p:spPr>
          <a:xfrm>
            <a:off x="4688486" y="3789040"/>
            <a:ext cx="13512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concorrenza</a:t>
            </a:r>
          </a:p>
        </p:txBody>
      </p:sp>
      <p:sp>
        <p:nvSpPr>
          <p:cNvPr id="19" name="Freccia in su 18"/>
          <p:cNvSpPr/>
          <p:nvPr/>
        </p:nvSpPr>
        <p:spPr>
          <a:xfrm>
            <a:off x="5292080" y="3133948"/>
            <a:ext cx="144016" cy="5110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250877" y="5511715"/>
            <a:ext cx="313579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it-IT" dirty="0"/>
              <a:t>DUE ELEMENTI COSTITUTIVI</a:t>
            </a:r>
          </a:p>
        </p:txBody>
      </p:sp>
      <p:sp>
        <p:nvSpPr>
          <p:cNvPr id="21" name="CasellaDiTesto 20"/>
          <p:cNvSpPr txBox="1"/>
          <p:nvPr/>
        </p:nvSpPr>
        <p:spPr>
          <a:xfrm>
            <a:off x="1435608" y="6192976"/>
            <a:ext cx="86914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PRIMO</a:t>
            </a:r>
          </a:p>
        </p:txBody>
      </p:sp>
      <p:sp>
        <p:nvSpPr>
          <p:cNvPr id="22" name="CasellaDiTesto 21"/>
          <p:cNvSpPr txBox="1"/>
          <p:nvPr/>
        </p:nvSpPr>
        <p:spPr>
          <a:xfrm>
            <a:off x="3201321" y="6171690"/>
            <a:ext cx="130356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SECONDO</a:t>
            </a:r>
          </a:p>
        </p:txBody>
      </p:sp>
    </p:spTree>
    <p:extLst>
      <p:ext uri="{BB962C8B-B14F-4D97-AF65-F5344CB8AC3E}">
        <p14:creationId xmlns:p14="http://schemas.microsoft.com/office/powerpoint/2010/main" val="349730336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Ed il mercato del lavoro non è più “diverso” dagli altri mercati</a:t>
            </a:r>
          </a:p>
        </p:txBody>
      </p:sp>
      <p:sp>
        <p:nvSpPr>
          <p:cNvPr id="3" name="Segnaposto contenuto 2"/>
          <p:cNvSpPr>
            <a:spLocks noGrp="1"/>
          </p:cNvSpPr>
          <p:nvPr>
            <p:ph idx="1"/>
          </p:nvPr>
        </p:nvSpPr>
        <p:spPr/>
        <p:txBody>
          <a:bodyPr>
            <a:normAutofit fontScale="70000" lnSpcReduction="20000"/>
          </a:bodyPr>
          <a:lstStyle/>
          <a:p>
            <a:r>
              <a:rPr lang="it-IT" dirty="0"/>
              <a:t>l’analisi di </a:t>
            </a:r>
            <a:r>
              <a:rPr lang="it-IT" dirty="0" err="1"/>
              <a:t>Walras</a:t>
            </a:r>
            <a:r>
              <a:rPr lang="it-IT" dirty="0"/>
              <a:t> è chiaramente di </a:t>
            </a:r>
            <a:r>
              <a:rPr lang="it-IT" dirty="0">
                <a:solidFill>
                  <a:srgbClr val="FF0000"/>
                </a:solidFill>
              </a:rPr>
              <a:t>lungo periodo</a:t>
            </a:r>
            <a:r>
              <a:rPr lang="it-IT" dirty="0"/>
              <a:t>: le soluzioni delle sue equazioni descrivono i meccanismi del mercato, in cui la </a:t>
            </a:r>
            <a:r>
              <a:rPr lang="it-IT" u="sng" dirty="0"/>
              <a:t>concorrenza</a:t>
            </a:r>
            <a:r>
              <a:rPr lang="it-IT" dirty="0"/>
              <a:t>, la </a:t>
            </a:r>
            <a:r>
              <a:rPr lang="it-IT" u="sng" dirty="0"/>
              <a:t>forza regolatrice di tutti i mercati</a:t>
            </a:r>
            <a:r>
              <a:rPr lang="it-IT" dirty="0"/>
              <a:t>, </a:t>
            </a:r>
            <a:r>
              <a:rPr lang="it-IT" dirty="0">
                <a:highlight>
                  <a:srgbClr val="FFFF00"/>
                </a:highlight>
              </a:rPr>
              <a:t>ha avuto tempo e modo di esprimersi a pieno</a:t>
            </a:r>
          </a:p>
          <a:p>
            <a:r>
              <a:rPr lang="it-IT" dirty="0"/>
              <a:t>nell’impostazione </a:t>
            </a:r>
            <a:r>
              <a:rPr lang="it-IT" dirty="0" err="1"/>
              <a:t>walrasiana</a:t>
            </a:r>
            <a:r>
              <a:rPr lang="it-IT" dirty="0"/>
              <a:t>, il mercato del lavoro è come tutti gli altri mercati;</a:t>
            </a:r>
          </a:p>
          <a:p>
            <a:r>
              <a:rPr lang="it-IT" u="sng" dirty="0" err="1">
                <a:solidFill>
                  <a:srgbClr val="0070C0"/>
                </a:solidFill>
              </a:rPr>
              <a:t>Walras</a:t>
            </a:r>
            <a:r>
              <a:rPr lang="it-IT" u="sng" dirty="0">
                <a:solidFill>
                  <a:srgbClr val="0070C0"/>
                </a:solidFill>
              </a:rPr>
              <a:t> considera la forza-lavoro un capitale </a:t>
            </a:r>
            <a:r>
              <a:rPr lang="it-IT" dirty="0"/>
              <a:t>da cui possono essere estratti redditi attraverso l’offerta di servizi.</a:t>
            </a:r>
          </a:p>
          <a:p>
            <a:r>
              <a:rPr lang="it-IT" dirty="0" err="1"/>
              <a:t>Walras</a:t>
            </a:r>
            <a:r>
              <a:rPr lang="it-IT" dirty="0"/>
              <a:t> distingue </a:t>
            </a:r>
            <a:r>
              <a:rPr lang="it-IT" b="1" u="sng" dirty="0"/>
              <a:t>tre tipi di capitali</a:t>
            </a:r>
            <a:r>
              <a:rPr lang="it-IT" dirty="0"/>
              <a:t>: </a:t>
            </a:r>
          </a:p>
          <a:p>
            <a:pPr lvl="1"/>
            <a:r>
              <a:rPr lang="it-IT" dirty="0"/>
              <a:t>quelli “</a:t>
            </a:r>
            <a:r>
              <a:rPr lang="it-IT" dirty="0">
                <a:solidFill>
                  <a:srgbClr val="FF0000"/>
                </a:solidFill>
              </a:rPr>
              <a:t>naturali</a:t>
            </a:r>
            <a:r>
              <a:rPr lang="it-IT" dirty="0"/>
              <a:t>”, come la terra;</a:t>
            </a:r>
          </a:p>
          <a:p>
            <a:pPr lvl="1"/>
            <a:r>
              <a:rPr lang="it-IT" dirty="0"/>
              <a:t>quelli “</a:t>
            </a:r>
            <a:r>
              <a:rPr lang="it-IT" dirty="0">
                <a:solidFill>
                  <a:srgbClr val="FF0000"/>
                </a:solidFill>
              </a:rPr>
              <a:t>personali</a:t>
            </a:r>
            <a:r>
              <a:rPr lang="it-IT" dirty="0"/>
              <a:t>”, come appunto i vari tipi di lavoro; </a:t>
            </a:r>
          </a:p>
          <a:p>
            <a:pPr lvl="1"/>
            <a:r>
              <a:rPr lang="it-IT" dirty="0"/>
              <a:t>e i capitali “</a:t>
            </a:r>
            <a:r>
              <a:rPr lang="it-IT" dirty="0" err="1">
                <a:solidFill>
                  <a:srgbClr val="FF0000"/>
                </a:solidFill>
              </a:rPr>
              <a:t>propremente</a:t>
            </a:r>
            <a:r>
              <a:rPr lang="it-IT" dirty="0">
                <a:solidFill>
                  <a:srgbClr val="FF0000"/>
                </a:solidFill>
              </a:rPr>
              <a:t> </a:t>
            </a:r>
            <a:r>
              <a:rPr lang="it-IT" dirty="0" err="1">
                <a:solidFill>
                  <a:srgbClr val="FF0000"/>
                </a:solidFill>
              </a:rPr>
              <a:t>dits</a:t>
            </a:r>
            <a:r>
              <a:rPr lang="it-IT" dirty="0"/>
              <a:t>”, quelli cioè che, al contrario delle prime due categorie, possono essere oggetto di un processo di produzione vero e proprio (</a:t>
            </a:r>
            <a:r>
              <a:rPr lang="it-IT" dirty="0" err="1"/>
              <a:t>Walras</a:t>
            </a:r>
            <a:r>
              <a:rPr lang="it-IT" dirty="0"/>
              <a:t> 1900, p. xi).</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19</a:t>
            </a:fld>
            <a:endParaRPr lang="it-IT"/>
          </a:p>
        </p:txBody>
      </p:sp>
      <p:sp>
        <p:nvSpPr>
          <p:cNvPr id="5" name="Freccia in giù 4"/>
          <p:cNvSpPr/>
          <p:nvPr/>
        </p:nvSpPr>
        <p:spPr>
          <a:xfrm>
            <a:off x="4644008" y="5733256"/>
            <a:ext cx="64807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275856" y="6165304"/>
            <a:ext cx="35283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CAPITALI FISSI E FINANZIARI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403648" y="526144"/>
            <a:ext cx="6479421" cy="1049235"/>
          </a:xfrm>
        </p:spPr>
        <p:txBody>
          <a:bodyPr>
            <a:normAutofit fontScale="90000"/>
          </a:bodyPr>
          <a:lstStyle/>
          <a:p>
            <a:r>
              <a:rPr lang="it-IT" dirty="0"/>
              <a:t>Quali sono le componenti principali dell’Economia del Lavoro?</a:t>
            </a:r>
          </a:p>
        </p:txBody>
      </p:sp>
      <p:sp>
        <p:nvSpPr>
          <p:cNvPr id="4" name="Segnaposto contenuto 3"/>
          <p:cNvSpPr>
            <a:spLocks noGrp="1"/>
          </p:cNvSpPr>
          <p:nvPr>
            <p:ph idx="1"/>
          </p:nvPr>
        </p:nvSpPr>
        <p:spPr>
          <a:xfrm>
            <a:off x="935088" y="1916832"/>
            <a:ext cx="8208912" cy="4286211"/>
          </a:xfrm>
        </p:spPr>
        <p:txBody>
          <a:bodyPr>
            <a:normAutofit fontScale="70000" lnSpcReduction="20000"/>
          </a:bodyPr>
          <a:lstStyle/>
          <a:p>
            <a:r>
              <a:rPr lang="it-IT" dirty="0"/>
              <a:t>I lavoratori costituiscono </a:t>
            </a:r>
            <a:r>
              <a:rPr lang="it-IT" dirty="0">
                <a:hlinkClick r:id="" action="ppaction://noaction"/>
              </a:rPr>
              <a:t>l’</a:t>
            </a:r>
            <a:r>
              <a:rPr lang="it-IT" b="1" dirty="0">
                <a:hlinkClick r:id="" action="ppaction://noaction"/>
              </a:rPr>
              <a:t>OFFERTA DI LAVORO</a:t>
            </a:r>
            <a:r>
              <a:rPr lang="it-IT" b="1" dirty="0"/>
              <a:t> (lato venditore)</a:t>
            </a:r>
          </a:p>
          <a:p>
            <a:r>
              <a:rPr lang="it-IT" dirty="0"/>
              <a:t>Le imprese esprimono la </a:t>
            </a:r>
            <a:r>
              <a:rPr lang="it-IT" b="1" dirty="0">
                <a:hlinkClick r:id="" action="ppaction://noaction"/>
              </a:rPr>
              <a:t>DOMANDA DI LAVORO</a:t>
            </a:r>
            <a:r>
              <a:rPr lang="it-IT" b="1" dirty="0"/>
              <a:t> (lato compratore)</a:t>
            </a:r>
          </a:p>
          <a:p>
            <a:r>
              <a:rPr lang="it-IT" dirty="0"/>
              <a:t>Il luogo d’incontro tra imprese e lavoratori dove il fattore viene scambiato costituisce il </a:t>
            </a:r>
            <a:r>
              <a:rPr lang="it-IT" dirty="0">
                <a:hlinkClick r:id="" action="ppaction://noaction"/>
              </a:rPr>
              <a:t>MERCATO DEL LAVORO</a:t>
            </a:r>
            <a:endParaRPr lang="it-IT" dirty="0"/>
          </a:p>
          <a:p>
            <a:r>
              <a:rPr lang="it-IT" dirty="0"/>
              <a:t>Il lavoro è quindi una </a:t>
            </a:r>
            <a:r>
              <a:rPr lang="it-IT" b="1" dirty="0"/>
              <a:t>risorsa</a:t>
            </a:r>
            <a:r>
              <a:rPr lang="it-IT" dirty="0"/>
              <a:t> per il lavoratore e un </a:t>
            </a:r>
            <a:r>
              <a:rPr lang="it-IT" b="1" dirty="0"/>
              <a:t>fattore della produzione </a:t>
            </a:r>
            <a:r>
              <a:rPr lang="it-IT" dirty="0"/>
              <a:t>per l’impresa</a:t>
            </a:r>
          </a:p>
          <a:p>
            <a:r>
              <a:rPr lang="it-IT" dirty="0"/>
              <a:t>Il lavoro viene scambiato nel mercato del lavoro sulla base di un </a:t>
            </a:r>
            <a:r>
              <a:rPr lang="it-IT" b="1" dirty="0"/>
              <a:t>CONTRATTO</a:t>
            </a:r>
            <a:r>
              <a:rPr lang="it-IT" dirty="0"/>
              <a:t> (solitamente provvisto di una certa durata) e del </a:t>
            </a:r>
            <a:r>
              <a:rPr lang="it-IT" b="1" dirty="0"/>
              <a:t>POTERE CONTRATTUALE</a:t>
            </a:r>
          </a:p>
          <a:p>
            <a:r>
              <a:rPr lang="it-IT" dirty="0"/>
              <a:t>Il </a:t>
            </a:r>
            <a:r>
              <a:rPr lang="it-IT" u="sng" dirty="0"/>
              <a:t>prezzo</a:t>
            </a:r>
            <a:r>
              <a:rPr lang="it-IT" dirty="0"/>
              <a:t> della risorsa (per il lavoratore) o il </a:t>
            </a:r>
            <a:r>
              <a:rPr lang="it-IT" u="sng" dirty="0"/>
              <a:t>costo del fattore (per l’impresa) </a:t>
            </a:r>
            <a:r>
              <a:rPr lang="it-IT" dirty="0"/>
              <a:t>è il </a:t>
            </a:r>
            <a:r>
              <a:rPr lang="it-IT" b="1" dirty="0"/>
              <a:t>SALARIO</a:t>
            </a:r>
            <a:r>
              <a:rPr lang="it-IT" dirty="0"/>
              <a:t> che ha funzioni molto particolari…</a:t>
            </a:r>
            <a:endParaRPr lang="it-IT" b="1" dirty="0"/>
          </a:p>
        </p:txBody>
      </p:sp>
      <p:sp>
        <p:nvSpPr>
          <p:cNvPr id="5" name="Segnaposto numero diapositiva 4"/>
          <p:cNvSpPr>
            <a:spLocks noGrp="1"/>
          </p:cNvSpPr>
          <p:nvPr>
            <p:ph type="sldNum" sz="quarter" idx="12"/>
          </p:nvPr>
        </p:nvSpPr>
        <p:spPr/>
        <p:txBody>
          <a:bodyPr/>
          <a:lstStyle/>
          <a:p>
            <a:fld id="{45985554-6A51-4D76-87FB-4FA46D6A5038}" type="slidenum">
              <a:rPr lang="it-IT" smtClean="0"/>
              <a:pPr/>
              <a:t>2</a:t>
            </a:fld>
            <a:endParaRPr lang="it-IT"/>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F38C9AC-7092-47C6-BE4A-C61750ADD6A0}"/>
              </a:ext>
            </a:extLst>
          </p:cNvPr>
          <p:cNvSpPr>
            <a:spLocks noGrp="1"/>
          </p:cNvSpPr>
          <p:nvPr>
            <p:ph type="title"/>
          </p:nvPr>
        </p:nvSpPr>
        <p:spPr>
          <a:xfrm>
            <a:off x="3563888" y="2636912"/>
            <a:ext cx="5328592" cy="2286000"/>
          </a:xfrm>
        </p:spPr>
        <p:txBody>
          <a:bodyPr>
            <a:noAutofit/>
          </a:bodyPr>
          <a:lstStyle/>
          <a:p>
            <a:r>
              <a:rPr lang="it-IT" sz="3600" dirty="0"/>
              <a:t>La grande depressione del 1929: la necessità dell’intervento dello stato</a:t>
            </a:r>
          </a:p>
        </p:txBody>
      </p:sp>
      <p:sp>
        <p:nvSpPr>
          <p:cNvPr id="6" name="Segnaposto testo 5">
            <a:extLst>
              <a:ext uri="{FF2B5EF4-FFF2-40B4-BE49-F238E27FC236}">
                <a16:creationId xmlns:a16="http://schemas.microsoft.com/office/drawing/2014/main" id="{72594332-9708-4F30-9530-F128AFDFE584}"/>
              </a:ext>
            </a:extLst>
          </p:cNvPr>
          <p:cNvSpPr>
            <a:spLocks noGrp="1"/>
          </p:cNvSpPr>
          <p:nvPr>
            <p:ph type="body" idx="1"/>
          </p:nvPr>
        </p:nvSpPr>
        <p:spPr/>
        <p:txBody>
          <a:bodyPr/>
          <a:lstStyle/>
          <a:p>
            <a:r>
              <a:rPr lang="it-IT" dirty="0"/>
              <a:t>I primi cambiamenti fondamentali</a:t>
            </a:r>
          </a:p>
        </p:txBody>
      </p:sp>
      <p:sp>
        <p:nvSpPr>
          <p:cNvPr id="4" name="Segnaposto numero diapositiva 3">
            <a:extLst>
              <a:ext uri="{FF2B5EF4-FFF2-40B4-BE49-F238E27FC236}">
                <a16:creationId xmlns:a16="http://schemas.microsoft.com/office/drawing/2014/main" id="{38083651-8D28-4A25-BE26-A2C278B6AFF6}"/>
              </a:ext>
            </a:extLst>
          </p:cNvPr>
          <p:cNvSpPr>
            <a:spLocks noGrp="1"/>
          </p:cNvSpPr>
          <p:nvPr>
            <p:ph type="sldNum" sz="quarter" idx="12"/>
          </p:nvPr>
        </p:nvSpPr>
        <p:spPr/>
        <p:txBody>
          <a:bodyPr/>
          <a:lstStyle/>
          <a:p>
            <a:fld id="{45985554-6A51-4D76-87FB-4FA46D6A5038}" type="slidenum">
              <a:rPr lang="it-IT" smtClean="0"/>
              <a:pPr/>
              <a:t>20</a:t>
            </a:fld>
            <a:endParaRPr lang="it-IT"/>
          </a:p>
        </p:txBody>
      </p:sp>
      <p:pic>
        <p:nvPicPr>
          <p:cNvPr id="1026" name="Picture 2" descr="La Depressione fu Grande">
            <a:extLst>
              <a:ext uri="{FF2B5EF4-FFF2-40B4-BE49-F238E27FC236}">
                <a16:creationId xmlns:a16="http://schemas.microsoft.com/office/drawing/2014/main" id="{78AD7495-9663-4008-A84E-D7E398796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188" y="108111"/>
            <a:ext cx="3204660" cy="2145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8692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Come interpretare la disoccupazione?</a:t>
            </a:r>
          </a:p>
        </p:txBody>
      </p:sp>
      <p:sp>
        <p:nvSpPr>
          <p:cNvPr id="3" name="Segnaposto contenuto 2"/>
          <p:cNvSpPr>
            <a:spLocks noGrp="1"/>
          </p:cNvSpPr>
          <p:nvPr>
            <p:ph idx="1"/>
          </p:nvPr>
        </p:nvSpPr>
        <p:spPr/>
        <p:txBody>
          <a:bodyPr>
            <a:normAutofit fontScale="85000" lnSpcReduction="20000"/>
          </a:bodyPr>
          <a:lstStyle/>
          <a:p>
            <a:r>
              <a:rPr lang="it-IT" dirty="0"/>
              <a:t>John R. Hicks nell’opera </a:t>
            </a:r>
            <a:r>
              <a:rPr lang="it-IT" i="1" dirty="0"/>
              <a:t>Theory of  </a:t>
            </a:r>
            <a:r>
              <a:rPr lang="it-IT" i="1" dirty="0" err="1"/>
              <a:t>Wages</a:t>
            </a:r>
            <a:r>
              <a:rPr lang="it-IT" dirty="0"/>
              <a:t>, 1932 definisce il </a:t>
            </a:r>
            <a:r>
              <a:rPr lang="it-IT" dirty="0" err="1"/>
              <a:t>MdL</a:t>
            </a:r>
            <a:r>
              <a:rPr lang="it-IT" dirty="0"/>
              <a:t> </a:t>
            </a:r>
            <a:r>
              <a:rPr lang="it-IT" u="sng" dirty="0"/>
              <a:t>un mercato come tutti gli altri,  ma con rilevanti peculiarità </a:t>
            </a:r>
            <a:r>
              <a:rPr lang="it-IT" dirty="0"/>
              <a:t>per quanto attiene la disoccupazione:</a:t>
            </a:r>
          </a:p>
          <a:p>
            <a:pPr lvl="1"/>
            <a:r>
              <a:rPr lang="it-IT" dirty="0"/>
              <a:t>possiamo avere </a:t>
            </a:r>
            <a:r>
              <a:rPr lang="it-IT" dirty="0">
                <a:solidFill>
                  <a:srgbClr val="FF0000"/>
                </a:solidFill>
              </a:rPr>
              <a:t>disoccupazione</a:t>
            </a:r>
            <a:r>
              <a:rPr lang="it-IT" dirty="0"/>
              <a:t> quando la produttività marginale del lavoro è così bassa che il salario dovrebbe scendere al di sotto della sussistenza (pp. 42 ss); </a:t>
            </a:r>
          </a:p>
          <a:p>
            <a:pPr lvl="1"/>
            <a:r>
              <a:rPr lang="it-IT" dirty="0"/>
              <a:t>la seconda possibilità è quella che oggi chiamiamo </a:t>
            </a:r>
            <a:r>
              <a:rPr lang="it-IT" dirty="0">
                <a:solidFill>
                  <a:srgbClr val="FF0000"/>
                </a:solidFill>
              </a:rPr>
              <a:t>disoccupazione frizionale </a:t>
            </a:r>
            <a:r>
              <a:rPr lang="it-IT" dirty="0"/>
              <a:t>(p. 45); </a:t>
            </a:r>
          </a:p>
          <a:p>
            <a:pPr lvl="1"/>
            <a:r>
              <a:rPr lang="it-IT" dirty="0"/>
              <a:t>La </a:t>
            </a:r>
            <a:r>
              <a:rPr lang="en-US" dirty="0" err="1"/>
              <a:t>terza</a:t>
            </a:r>
            <a:r>
              <a:rPr lang="en-US" dirty="0"/>
              <a:t> è </a:t>
            </a:r>
            <a:r>
              <a:rPr lang="en-US" dirty="0" err="1"/>
              <a:t>quella</a:t>
            </a:r>
            <a:r>
              <a:rPr lang="en-US" dirty="0"/>
              <a:t> “of the man who gives up his job in order to look for a better” </a:t>
            </a:r>
            <a:r>
              <a:rPr lang="it-IT" dirty="0"/>
              <a:t>(ibidem), appunto una “</a:t>
            </a:r>
            <a:r>
              <a:rPr lang="it-IT" dirty="0" err="1">
                <a:solidFill>
                  <a:srgbClr val="FF0000"/>
                </a:solidFill>
              </a:rPr>
              <a:t>voluntary</a:t>
            </a:r>
            <a:r>
              <a:rPr lang="it-IT" dirty="0">
                <a:solidFill>
                  <a:srgbClr val="FF0000"/>
                </a:solidFill>
              </a:rPr>
              <a:t> </a:t>
            </a:r>
            <a:r>
              <a:rPr lang="it-IT" dirty="0" err="1">
                <a:solidFill>
                  <a:srgbClr val="FF0000"/>
                </a:solidFill>
              </a:rPr>
              <a:t>unemployment</a:t>
            </a:r>
            <a:r>
              <a:rPr lang="it-IT" dirty="0"/>
              <a:t>” che “</a:t>
            </a:r>
            <a:r>
              <a:rPr lang="it-IT" dirty="0" err="1"/>
              <a:t>raises</a:t>
            </a:r>
            <a:r>
              <a:rPr lang="it-IT" dirty="0"/>
              <a:t> no social </a:t>
            </a:r>
            <a:r>
              <a:rPr lang="it-IT" dirty="0" err="1"/>
              <a:t>problem</a:t>
            </a:r>
            <a:r>
              <a:rPr lang="it-IT" dirty="0"/>
              <a:t>” (ibidem).</a:t>
            </a:r>
          </a:p>
          <a:p>
            <a:pPr>
              <a:buNone/>
            </a:pPr>
            <a:endParaRPr lang="it-IT" dirty="0"/>
          </a:p>
          <a:p>
            <a:endParaRPr lang="it-IT" dirty="0"/>
          </a:p>
        </p:txBody>
      </p:sp>
      <p:sp>
        <p:nvSpPr>
          <p:cNvPr id="4" name="Segnaposto numero diapositiva 3"/>
          <p:cNvSpPr>
            <a:spLocks noGrp="1"/>
          </p:cNvSpPr>
          <p:nvPr>
            <p:ph type="sldNum" sz="quarter" idx="12"/>
          </p:nvPr>
        </p:nvSpPr>
        <p:spPr/>
        <p:txBody>
          <a:bodyPr/>
          <a:lstStyle/>
          <a:p>
            <a:fld id="{45985554-6A51-4D76-87FB-4FA46D6A5038}" type="slidenum">
              <a:rPr lang="it-IT" smtClean="0"/>
              <a:pPr/>
              <a:t>21</a:t>
            </a:fld>
            <a:endParaRPr lang="it-IT"/>
          </a:p>
        </p:txBody>
      </p:sp>
      <p:pic>
        <p:nvPicPr>
          <p:cNvPr id="5" name="Immagine 4">
            <a:extLst>
              <a:ext uri="{FF2B5EF4-FFF2-40B4-BE49-F238E27FC236}">
                <a16:creationId xmlns:a16="http://schemas.microsoft.com/office/drawing/2014/main" id="{06CEBEE8-0490-42F4-AB8A-256839C828EC}"/>
              </a:ext>
            </a:extLst>
          </p:cNvPr>
          <p:cNvPicPr>
            <a:picLocks noChangeAspect="1"/>
          </p:cNvPicPr>
          <p:nvPr/>
        </p:nvPicPr>
        <p:blipFill>
          <a:blip r:embed="rId3"/>
          <a:stretch>
            <a:fillRect/>
          </a:stretch>
        </p:blipFill>
        <p:spPr>
          <a:xfrm>
            <a:off x="73152" y="4833662"/>
            <a:ext cx="1530772" cy="2008063"/>
          </a:xfrm>
          <a:prstGeom prst="rect">
            <a:avLst/>
          </a:prstGeom>
        </p:spPr>
      </p:pic>
      <p:sp>
        <p:nvSpPr>
          <p:cNvPr id="6" name="CasellaDiTesto 5">
            <a:extLst>
              <a:ext uri="{FF2B5EF4-FFF2-40B4-BE49-F238E27FC236}">
                <a16:creationId xmlns:a16="http://schemas.microsoft.com/office/drawing/2014/main" id="{20735FD0-CBEB-4E9A-AFA5-91AD58A0F1A5}"/>
              </a:ext>
            </a:extLst>
          </p:cNvPr>
          <p:cNvSpPr txBox="1"/>
          <p:nvPr/>
        </p:nvSpPr>
        <p:spPr>
          <a:xfrm>
            <a:off x="-22494" y="6472393"/>
            <a:ext cx="1334020" cy="369332"/>
          </a:xfrm>
          <a:prstGeom prst="rect">
            <a:avLst/>
          </a:prstGeom>
          <a:noFill/>
        </p:spPr>
        <p:txBody>
          <a:bodyPr wrap="none" rtlCol="0">
            <a:spAutoFit/>
          </a:bodyPr>
          <a:lstStyle/>
          <a:p>
            <a:r>
              <a:rPr lang="it-IT" dirty="0">
                <a:solidFill>
                  <a:schemeClr val="bg1"/>
                </a:solidFill>
              </a:rPr>
              <a:t>(1904-1989)</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 quando vi sono variazioni della domanda e dell’offerta?</a:t>
            </a:r>
          </a:p>
        </p:txBody>
      </p:sp>
      <p:sp>
        <p:nvSpPr>
          <p:cNvPr id="3" name="Segnaposto contenuto 2"/>
          <p:cNvSpPr>
            <a:spLocks noGrp="1"/>
          </p:cNvSpPr>
          <p:nvPr>
            <p:ph idx="1"/>
          </p:nvPr>
        </p:nvSpPr>
        <p:spPr/>
        <p:txBody>
          <a:bodyPr>
            <a:normAutofit fontScale="85000" lnSpcReduction="20000"/>
          </a:bodyPr>
          <a:lstStyle/>
          <a:p>
            <a:r>
              <a:rPr lang="en-US" dirty="0"/>
              <a:t>Le </a:t>
            </a:r>
            <a:r>
              <a:rPr lang="en-US" dirty="0" err="1"/>
              <a:t>fluttuazioni</a:t>
            </a:r>
            <a:r>
              <a:rPr lang="en-US" dirty="0"/>
              <a:t> del </a:t>
            </a:r>
            <a:r>
              <a:rPr lang="en-US" dirty="0" err="1"/>
              <a:t>lavoro</a:t>
            </a:r>
            <a:r>
              <a:rPr lang="en-US" dirty="0"/>
              <a:t> </a:t>
            </a:r>
            <a:r>
              <a:rPr lang="en-US" dirty="0" err="1"/>
              <a:t>possono</a:t>
            </a:r>
            <a:r>
              <a:rPr lang="en-US" dirty="0"/>
              <a:t> </a:t>
            </a:r>
            <a:r>
              <a:rPr lang="en-US" dirty="0" err="1"/>
              <a:t>essere</a:t>
            </a:r>
            <a:r>
              <a:rPr lang="en-US" dirty="0"/>
              <a:t> </a:t>
            </a:r>
            <a:r>
              <a:rPr lang="en-US" dirty="0" err="1"/>
              <a:t>anche</a:t>
            </a:r>
            <a:r>
              <a:rPr lang="en-US" dirty="0"/>
              <a:t> </a:t>
            </a:r>
            <a:r>
              <a:rPr lang="en-US" dirty="0" err="1"/>
              <a:t>ampie</a:t>
            </a:r>
            <a:r>
              <a:rPr lang="en-US" dirty="0"/>
              <a:t> e </a:t>
            </a:r>
            <a:r>
              <a:rPr lang="en-US" dirty="0" err="1"/>
              <a:t>avvenire</a:t>
            </a:r>
            <a:r>
              <a:rPr lang="en-US" dirty="0"/>
              <a:t> </a:t>
            </a:r>
            <a:r>
              <a:rPr lang="en-US" dirty="0" err="1"/>
              <a:t>ogni</a:t>
            </a:r>
            <a:r>
              <a:rPr lang="en-US" dirty="0"/>
              <a:t> </a:t>
            </a:r>
            <a:r>
              <a:rPr lang="en-US" dirty="0" err="1"/>
              <a:t>giorno</a:t>
            </a:r>
            <a:r>
              <a:rPr lang="en-US" dirty="0"/>
              <a:t>, ma </a:t>
            </a:r>
            <a:r>
              <a:rPr lang="en-US" dirty="0" err="1"/>
              <a:t>sulla</a:t>
            </a:r>
            <a:r>
              <a:rPr lang="en-US" dirty="0"/>
              <a:t> base di un </a:t>
            </a:r>
            <a:r>
              <a:rPr lang="en-US" dirty="0" err="1"/>
              <a:t>rapporto</a:t>
            </a:r>
            <a:r>
              <a:rPr lang="en-US" dirty="0"/>
              <a:t> di </a:t>
            </a:r>
            <a:r>
              <a:rPr lang="en-US" dirty="0" err="1"/>
              <a:t>lavoro</a:t>
            </a:r>
            <a:r>
              <a:rPr lang="en-US" dirty="0"/>
              <a:t> </a:t>
            </a:r>
            <a:r>
              <a:rPr lang="en-US" dirty="0" err="1"/>
              <a:t>continuativo</a:t>
            </a:r>
            <a:r>
              <a:rPr lang="en-US" dirty="0"/>
              <a:t> (</a:t>
            </a:r>
            <a:r>
              <a:rPr lang="en-US" i="1" dirty="0" err="1"/>
              <a:t>visione</a:t>
            </a:r>
            <a:r>
              <a:rPr lang="en-US" i="1" dirty="0"/>
              <a:t> </a:t>
            </a:r>
            <a:r>
              <a:rPr lang="en-US" i="1" dirty="0" err="1"/>
              <a:t>intertemporale</a:t>
            </a:r>
            <a:r>
              <a:rPr lang="en-US" dirty="0"/>
              <a:t>)</a:t>
            </a:r>
          </a:p>
          <a:p>
            <a:r>
              <a:rPr lang="en-US" dirty="0"/>
              <a:t>Le </a:t>
            </a:r>
            <a:r>
              <a:rPr lang="en-US" dirty="0" err="1"/>
              <a:t>variazioni</a:t>
            </a:r>
            <a:r>
              <a:rPr lang="en-US" dirty="0"/>
              <a:t> del </a:t>
            </a:r>
            <a:r>
              <a:rPr lang="en-US" dirty="0" err="1"/>
              <a:t>salario</a:t>
            </a:r>
            <a:r>
              <a:rPr lang="en-US" dirty="0"/>
              <a:t> </a:t>
            </a:r>
            <a:r>
              <a:rPr lang="en-US" u="sng" dirty="0"/>
              <a:t>non </a:t>
            </a:r>
            <a:r>
              <a:rPr lang="en-US" u="sng" dirty="0" err="1"/>
              <a:t>sono</a:t>
            </a:r>
            <a:r>
              <a:rPr lang="en-US" dirty="0"/>
              <a:t> </a:t>
            </a:r>
            <a:r>
              <a:rPr lang="en-US" dirty="0" err="1"/>
              <a:t>libere</a:t>
            </a:r>
            <a:r>
              <a:rPr lang="en-US" dirty="0"/>
              <a:t> e non </a:t>
            </a:r>
            <a:r>
              <a:rPr lang="en-US" dirty="0" err="1"/>
              <a:t>rispondono</a:t>
            </a:r>
            <a:r>
              <a:rPr lang="en-US" dirty="0"/>
              <a:t> </a:t>
            </a:r>
            <a:r>
              <a:rPr lang="en-US" dirty="0" err="1"/>
              <a:t>immediatamente</a:t>
            </a:r>
            <a:r>
              <a:rPr lang="en-US" dirty="0"/>
              <a:t> a </a:t>
            </a:r>
            <a:r>
              <a:rPr lang="en-US" dirty="0" err="1"/>
              <a:t>cambiamenti</a:t>
            </a:r>
            <a:r>
              <a:rPr lang="en-US" dirty="0"/>
              <a:t> </a:t>
            </a:r>
            <a:r>
              <a:rPr lang="en-US" dirty="0" err="1"/>
              <a:t>nella</a:t>
            </a:r>
            <a:r>
              <a:rPr lang="en-US" dirty="0"/>
              <a:t> </a:t>
            </a:r>
            <a:r>
              <a:rPr lang="en-US" dirty="0" err="1"/>
              <a:t>produttività</a:t>
            </a:r>
            <a:r>
              <a:rPr lang="en-US" dirty="0"/>
              <a:t> del </a:t>
            </a:r>
            <a:r>
              <a:rPr lang="en-US" dirty="0" err="1"/>
              <a:t>lavoro</a:t>
            </a:r>
            <a:r>
              <a:rPr lang="en-US" dirty="0"/>
              <a:t>, </a:t>
            </a:r>
            <a:r>
              <a:rPr lang="en-US" dirty="0" err="1"/>
              <a:t>perchè</a:t>
            </a:r>
            <a:r>
              <a:rPr lang="en-US" dirty="0"/>
              <a:t> </a:t>
            </a:r>
            <a:r>
              <a:rPr lang="en-US" dirty="0" err="1"/>
              <a:t>agli</a:t>
            </a:r>
            <a:r>
              <a:rPr lang="en-US" dirty="0"/>
              <a:t> </a:t>
            </a:r>
            <a:r>
              <a:rPr lang="en-US" dirty="0" err="1"/>
              <a:t>imprenditori</a:t>
            </a:r>
            <a:r>
              <a:rPr lang="en-US" dirty="0"/>
              <a:t> non </a:t>
            </a:r>
            <a:r>
              <a:rPr lang="en-US" dirty="0" err="1"/>
              <a:t>conviene</a:t>
            </a:r>
            <a:r>
              <a:rPr lang="en-US" dirty="0"/>
              <a:t>: </a:t>
            </a:r>
            <a:r>
              <a:rPr lang="en-US" dirty="0" err="1"/>
              <a:t>metterebbero</a:t>
            </a:r>
            <a:r>
              <a:rPr lang="en-US" dirty="0"/>
              <a:t> a </a:t>
            </a:r>
            <a:r>
              <a:rPr lang="en-US" dirty="0" err="1"/>
              <a:t>rischio</a:t>
            </a:r>
            <a:r>
              <a:rPr lang="en-US" dirty="0"/>
              <a:t> </a:t>
            </a:r>
            <a:r>
              <a:rPr lang="en-US" dirty="0" err="1"/>
              <a:t>l’equilibrio</a:t>
            </a:r>
            <a:r>
              <a:rPr lang="en-US" dirty="0"/>
              <a:t> </a:t>
            </a:r>
            <a:r>
              <a:rPr lang="en-US" dirty="0" err="1"/>
              <a:t>dell’impresa</a:t>
            </a:r>
            <a:r>
              <a:rPr lang="en-US" dirty="0"/>
              <a:t>, </a:t>
            </a:r>
            <a:r>
              <a:rPr lang="en-US" dirty="0" err="1"/>
              <a:t>quindi</a:t>
            </a:r>
            <a:endParaRPr lang="en-US" dirty="0"/>
          </a:p>
          <a:p>
            <a:r>
              <a:rPr lang="en-US" dirty="0"/>
              <a:t>I </a:t>
            </a:r>
            <a:r>
              <a:rPr lang="en-US" dirty="0" err="1"/>
              <a:t>salari</a:t>
            </a:r>
            <a:r>
              <a:rPr lang="en-US" dirty="0"/>
              <a:t> </a:t>
            </a:r>
            <a:r>
              <a:rPr lang="en-US" dirty="0" err="1"/>
              <a:t>sono</a:t>
            </a:r>
            <a:r>
              <a:rPr lang="en-US" dirty="0"/>
              <a:t> VISCHIOSI (a causa </a:t>
            </a:r>
            <a:r>
              <a:rPr lang="en-US" dirty="0" err="1"/>
              <a:t>dei</a:t>
            </a:r>
            <a:r>
              <a:rPr lang="en-US" dirty="0"/>
              <a:t> </a:t>
            </a:r>
            <a:r>
              <a:rPr lang="en-US" dirty="0" err="1"/>
              <a:t>costi</a:t>
            </a:r>
            <a:r>
              <a:rPr lang="en-US" dirty="0"/>
              <a:t> di </a:t>
            </a:r>
            <a:r>
              <a:rPr lang="en-US" dirty="0" err="1"/>
              <a:t>trasferimento</a:t>
            </a:r>
            <a:r>
              <a:rPr lang="en-US" dirty="0"/>
              <a:t> e </a:t>
            </a:r>
            <a:r>
              <a:rPr lang="en-US" dirty="0" err="1"/>
              <a:t>delle</a:t>
            </a:r>
            <a:r>
              <a:rPr lang="en-US" dirty="0"/>
              <a:t> </a:t>
            </a:r>
            <a:r>
              <a:rPr lang="en-US" dirty="0" err="1"/>
              <a:t>aspettative</a:t>
            </a:r>
            <a:r>
              <a:rPr lang="en-US" dirty="0"/>
              <a:t> </a:t>
            </a:r>
            <a:r>
              <a:rPr lang="en-US" dirty="0" err="1"/>
              <a:t>degli</a:t>
            </a:r>
            <a:r>
              <a:rPr lang="en-US" dirty="0"/>
              <a:t> </a:t>
            </a:r>
            <a:r>
              <a:rPr lang="en-US" dirty="0" err="1"/>
              <a:t>agenti</a:t>
            </a:r>
            <a:r>
              <a:rPr lang="en-US" dirty="0"/>
              <a:t>)</a:t>
            </a:r>
          </a:p>
          <a:p>
            <a:r>
              <a:rPr lang="en-US" dirty="0" err="1"/>
              <a:t>Perchè</a:t>
            </a:r>
            <a:r>
              <a:rPr lang="en-US" dirty="0"/>
              <a:t> </a:t>
            </a:r>
            <a:r>
              <a:rPr lang="en-US" dirty="0" err="1"/>
              <a:t>agli</a:t>
            </a:r>
            <a:r>
              <a:rPr lang="en-US" dirty="0"/>
              <a:t> </a:t>
            </a:r>
            <a:r>
              <a:rPr lang="en-US" dirty="0" err="1"/>
              <a:t>imprenditori</a:t>
            </a:r>
            <a:r>
              <a:rPr lang="en-US" dirty="0"/>
              <a:t> non </a:t>
            </a:r>
            <a:r>
              <a:rPr lang="en-US" dirty="0" err="1"/>
              <a:t>conviene</a:t>
            </a:r>
            <a:r>
              <a:rPr lang="en-US" dirty="0"/>
              <a:t> </a:t>
            </a:r>
            <a:r>
              <a:rPr lang="en-US" dirty="0" err="1"/>
              <a:t>rinunciare</a:t>
            </a:r>
            <a:r>
              <a:rPr lang="en-US" dirty="0"/>
              <a:t> </a:t>
            </a:r>
            <a:r>
              <a:rPr lang="en-US" dirty="0" err="1"/>
              <a:t>ai</a:t>
            </a:r>
            <a:r>
              <a:rPr lang="en-US" dirty="0"/>
              <a:t> </a:t>
            </a:r>
            <a:r>
              <a:rPr lang="en-US" dirty="0" err="1"/>
              <a:t>propri</a:t>
            </a:r>
            <a:r>
              <a:rPr lang="en-US" dirty="0"/>
              <a:t> </a:t>
            </a:r>
            <a:r>
              <a:rPr lang="en-US" dirty="0" err="1"/>
              <a:t>lavoratori</a:t>
            </a:r>
            <a:r>
              <a:rPr lang="en-US" dirty="0"/>
              <a:t> </a:t>
            </a:r>
            <a:r>
              <a:rPr lang="en-US" dirty="0" err="1"/>
              <a:t>migliori</a:t>
            </a:r>
            <a:r>
              <a:rPr lang="en-US" dirty="0"/>
              <a:t>…</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22</a:t>
            </a:fld>
            <a:endParaRPr lang="it-IT"/>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Riemerge la “specialità” del </a:t>
            </a:r>
            <a:r>
              <a:rPr lang="it-IT" dirty="0" err="1"/>
              <a:t>MdL</a:t>
            </a:r>
            <a:endParaRPr lang="it-IT" dirty="0"/>
          </a:p>
        </p:txBody>
      </p:sp>
      <p:sp>
        <p:nvSpPr>
          <p:cNvPr id="3" name="Segnaposto contenuto 2"/>
          <p:cNvSpPr>
            <a:spLocks noGrp="1"/>
          </p:cNvSpPr>
          <p:nvPr>
            <p:ph idx="1"/>
          </p:nvPr>
        </p:nvSpPr>
        <p:spPr/>
        <p:txBody>
          <a:bodyPr>
            <a:normAutofit fontScale="92500"/>
          </a:bodyPr>
          <a:lstStyle/>
          <a:p>
            <a:r>
              <a:rPr lang="it-IT" dirty="0"/>
              <a:t>il </a:t>
            </a:r>
            <a:r>
              <a:rPr lang="it-IT" dirty="0">
                <a:solidFill>
                  <a:srgbClr val="FF0000"/>
                </a:solidFill>
              </a:rPr>
              <a:t>lavoratore</a:t>
            </a:r>
            <a:r>
              <a:rPr lang="it-IT" dirty="0"/>
              <a:t>, a differenza della grande maggioranza degli altri input impiegati nella produzione, è </a:t>
            </a:r>
            <a:r>
              <a:rPr lang="it-IT" b="1" dirty="0"/>
              <a:t>libero di lasciare l’impiego;</a:t>
            </a:r>
            <a:r>
              <a:rPr lang="it-IT" dirty="0"/>
              <a:t> </a:t>
            </a:r>
          </a:p>
          <a:p>
            <a:r>
              <a:rPr lang="it-IT" dirty="0"/>
              <a:t>il </a:t>
            </a:r>
            <a:r>
              <a:rPr lang="it-IT" dirty="0">
                <a:solidFill>
                  <a:srgbClr val="FF0000"/>
                </a:solidFill>
              </a:rPr>
              <a:t>rapporto di lavoro</a:t>
            </a:r>
            <a:r>
              <a:rPr lang="it-IT" dirty="0"/>
              <a:t> è di tipo </a:t>
            </a:r>
            <a:r>
              <a:rPr lang="it-IT" b="1" dirty="0"/>
              <a:t>continuativo</a:t>
            </a:r>
            <a:r>
              <a:rPr lang="it-IT" dirty="0"/>
              <a:t>;</a:t>
            </a:r>
          </a:p>
          <a:p>
            <a:r>
              <a:rPr lang="it-IT" dirty="0"/>
              <a:t>E vi è la presenza di </a:t>
            </a:r>
            <a:r>
              <a:rPr lang="it-IT" b="1" dirty="0"/>
              <a:t>organizzazioni sindacali</a:t>
            </a:r>
            <a:r>
              <a:rPr lang="it-IT" dirty="0"/>
              <a:t> (e/o dello </a:t>
            </a:r>
            <a:r>
              <a:rPr lang="it-IT" b="1" dirty="0"/>
              <a:t>Stato</a:t>
            </a:r>
            <a:r>
              <a:rPr lang="it-IT" dirty="0"/>
              <a:t>) che limitano la concorrenza, evitando che i salari scendano troppo in basso, verso il livello di sussistenza.</a:t>
            </a:r>
          </a:p>
        </p:txBody>
      </p:sp>
      <p:sp>
        <p:nvSpPr>
          <p:cNvPr id="7" name="Segnaposto numero diapositiva 6"/>
          <p:cNvSpPr>
            <a:spLocks noGrp="1"/>
          </p:cNvSpPr>
          <p:nvPr>
            <p:ph type="sldNum" sz="quarter" idx="12"/>
          </p:nvPr>
        </p:nvSpPr>
        <p:spPr/>
        <p:txBody>
          <a:bodyPr/>
          <a:lstStyle/>
          <a:p>
            <a:fld id="{45985554-6A51-4D76-87FB-4FA46D6A5038}" type="slidenum">
              <a:rPr lang="it-IT" smtClean="0"/>
              <a:pPr/>
              <a:t>23</a:t>
            </a:fld>
            <a:endParaRPr lang="it-IT"/>
          </a:p>
        </p:txBody>
      </p:sp>
      <p:sp>
        <p:nvSpPr>
          <p:cNvPr id="8" name="Freccia in giù 7"/>
          <p:cNvSpPr/>
          <p:nvPr/>
        </p:nvSpPr>
        <p:spPr>
          <a:xfrm>
            <a:off x="3635896" y="5733256"/>
            <a:ext cx="259228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 Elemento</a:t>
            </a:r>
          </a:p>
        </p:txBody>
      </p:sp>
      <p:sp>
        <p:nvSpPr>
          <p:cNvPr id="9" name="Rettangolo 8"/>
          <p:cNvSpPr/>
          <p:nvPr/>
        </p:nvSpPr>
        <p:spPr>
          <a:xfrm>
            <a:off x="2483768" y="6381328"/>
            <a:ext cx="4752528" cy="47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ISTITUZIONI DEL MERCATO DEL LAVORO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5000">
              <a:schemeClr val="accent1">
                <a:lumMod val="45000"/>
                <a:lumOff val="55000"/>
              </a:schemeClr>
            </a:gs>
            <a:gs pos="95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Un breve riassunto</a:t>
            </a:r>
            <a:endParaRPr lang="en-US" dirty="0"/>
          </a:p>
        </p:txBody>
      </p:sp>
      <p:sp>
        <p:nvSpPr>
          <p:cNvPr id="3" name="Segnaposto contenuto 2"/>
          <p:cNvSpPr>
            <a:spLocks noGrp="1"/>
          </p:cNvSpPr>
          <p:nvPr>
            <p:ph idx="1"/>
          </p:nvPr>
        </p:nvSpPr>
        <p:spPr>
          <a:ln>
            <a:solidFill>
              <a:srgbClr val="FF0000"/>
            </a:solidFill>
          </a:ln>
        </p:spPr>
        <p:txBody>
          <a:bodyPr>
            <a:normAutofit fontScale="55000" lnSpcReduction="20000"/>
          </a:bodyPr>
          <a:lstStyle/>
          <a:p>
            <a:r>
              <a:rPr lang="it-IT" dirty="0"/>
              <a:t>I </a:t>
            </a:r>
            <a:r>
              <a:rPr lang="it-IT" b="1" dirty="0"/>
              <a:t>classici</a:t>
            </a:r>
            <a:r>
              <a:rPr lang="it-IT" dirty="0"/>
              <a:t> e il MERCATO DEL LAVORO</a:t>
            </a:r>
          </a:p>
          <a:p>
            <a:r>
              <a:rPr lang="it-IT" dirty="0">
                <a:solidFill>
                  <a:srgbClr val="FF0000"/>
                </a:solidFill>
              </a:rPr>
              <a:t>Il lavoro </a:t>
            </a:r>
            <a:r>
              <a:rPr lang="it-IT" dirty="0"/>
              <a:t>ha un valore fondamentale per la crescita economica di un paese: </a:t>
            </a:r>
            <a:r>
              <a:rPr lang="it-IT" dirty="0">
                <a:solidFill>
                  <a:srgbClr val="FF0000"/>
                </a:solidFill>
              </a:rPr>
              <a:t>è l’unico mezzo che crea valore </a:t>
            </a:r>
            <a:r>
              <a:rPr lang="it-IT" dirty="0"/>
              <a:t>e ne permette la redistribuzione agli altri fattori (il lavoro è un bene speciale)</a:t>
            </a:r>
          </a:p>
          <a:p>
            <a:r>
              <a:rPr lang="it-IT" dirty="0"/>
              <a:t>Il lavoro è al contempo una </a:t>
            </a:r>
            <a:r>
              <a:rPr lang="it-IT" dirty="0">
                <a:solidFill>
                  <a:srgbClr val="FF0000"/>
                </a:solidFill>
              </a:rPr>
              <a:t>risorsa</a:t>
            </a:r>
            <a:r>
              <a:rPr lang="it-IT" dirty="0"/>
              <a:t> (offerta) e un </a:t>
            </a:r>
            <a:r>
              <a:rPr lang="it-IT" dirty="0">
                <a:solidFill>
                  <a:srgbClr val="FF0000"/>
                </a:solidFill>
              </a:rPr>
              <a:t>fattore della produzione</a:t>
            </a:r>
            <a:r>
              <a:rPr lang="it-IT" dirty="0"/>
              <a:t> (domanda)</a:t>
            </a:r>
          </a:p>
          <a:p>
            <a:r>
              <a:rPr lang="it-IT" dirty="0"/>
              <a:t>Il salario è la </a:t>
            </a:r>
            <a:r>
              <a:rPr lang="it-IT" dirty="0">
                <a:solidFill>
                  <a:srgbClr val="FF0000"/>
                </a:solidFill>
              </a:rPr>
              <a:t>misura del valore della produzione</a:t>
            </a:r>
            <a:r>
              <a:rPr lang="it-IT" dirty="0"/>
              <a:t>, la condizione normale di </a:t>
            </a:r>
            <a:r>
              <a:rPr lang="it-IT" dirty="0">
                <a:solidFill>
                  <a:srgbClr val="FF0000"/>
                </a:solidFill>
              </a:rPr>
              <a:t>equilibrio</a:t>
            </a:r>
            <a:r>
              <a:rPr lang="it-IT" dirty="0"/>
              <a:t> è il </a:t>
            </a:r>
            <a:r>
              <a:rPr lang="it-IT" dirty="0">
                <a:solidFill>
                  <a:srgbClr val="FF0000"/>
                </a:solidFill>
              </a:rPr>
              <a:t>salario di sussistenza </a:t>
            </a:r>
            <a:r>
              <a:rPr lang="it-IT" dirty="0"/>
              <a:t>(</a:t>
            </a:r>
            <a:r>
              <a:rPr lang="it-IT" dirty="0">
                <a:solidFill>
                  <a:srgbClr val="00B050"/>
                </a:solidFill>
              </a:rPr>
              <a:t>concetto di lungo periodo</a:t>
            </a:r>
            <a:r>
              <a:rPr lang="it-IT" dirty="0"/>
              <a:t>); aumenti salariali sono possibili SOLO in situazioni di compressione della domanda (effetto della </a:t>
            </a:r>
            <a:r>
              <a:rPr lang="it-IT" dirty="0">
                <a:solidFill>
                  <a:srgbClr val="FF0000"/>
                </a:solidFill>
              </a:rPr>
              <a:t>concorrenza</a:t>
            </a:r>
            <a:r>
              <a:rPr lang="it-IT" dirty="0"/>
              <a:t>)</a:t>
            </a:r>
          </a:p>
          <a:p>
            <a:r>
              <a:rPr lang="it-IT" dirty="0"/>
              <a:t>La </a:t>
            </a:r>
            <a:r>
              <a:rPr lang="it-IT" dirty="0">
                <a:solidFill>
                  <a:srgbClr val="FF0000"/>
                </a:solidFill>
              </a:rPr>
              <a:t>dimensione del lavoro</a:t>
            </a:r>
            <a:r>
              <a:rPr lang="it-IT" dirty="0"/>
              <a:t> offerto dipende dalla </a:t>
            </a:r>
            <a:r>
              <a:rPr lang="it-IT" dirty="0">
                <a:solidFill>
                  <a:srgbClr val="FF0000"/>
                </a:solidFill>
              </a:rPr>
              <a:t>popolazione</a:t>
            </a:r>
            <a:r>
              <a:rPr lang="it-IT" dirty="0"/>
              <a:t>, in particolare da quella parte della popolazione che è potenzialmente in grado di lavorare (</a:t>
            </a:r>
            <a:r>
              <a:rPr lang="it-IT" dirty="0">
                <a:solidFill>
                  <a:srgbClr val="00B050"/>
                </a:solidFill>
              </a:rPr>
              <a:t>esercito industriale di riserva</a:t>
            </a:r>
            <a:r>
              <a:rPr lang="it-IT" dirty="0"/>
              <a:t>), oggi il concetto è rappresentato dalla </a:t>
            </a:r>
            <a:r>
              <a:rPr lang="it-IT" dirty="0">
                <a:solidFill>
                  <a:srgbClr val="FF0000"/>
                </a:solidFill>
              </a:rPr>
              <a:t>forza lavoro</a:t>
            </a:r>
            <a:r>
              <a:rPr lang="it-IT" dirty="0"/>
              <a:t> </a:t>
            </a:r>
          </a:p>
          <a:p>
            <a:r>
              <a:rPr lang="it-IT" dirty="0"/>
              <a:t>Il </a:t>
            </a:r>
            <a:r>
              <a:rPr lang="it-IT" dirty="0">
                <a:solidFill>
                  <a:srgbClr val="FF0000"/>
                </a:solidFill>
              </a:rPr>
              <a:t>lavoro necessario </a:t>
            </a:r>
            <a:r>
              <a:rPr lang="it-IT" dirty="0"/>
              <a:t>garantisce la sopravvivenza dei lavoratori, quello </a:t>
            </a:r>
            <a:r>
              <a:rPr lang="it-IT" dirty="0">
                <a:solidFill>
                  <a:srgbClr val="FF0000"/>
                </a:solidFill>
              </a:rPr>
              <a:t>prestato</a:t>
            </a:r>
            <a:r>
              <a:rPr lang="it-IT" dirty="0"/>
              <a:t> permette lo sfruttamento del </a:t>
            </a:r>
            <a:r>
              <a:rPr lang="it-IT" dirty="0">
                <a:solidFill>
                  <a:srgbClr val="FF0000"/>
                </a:solidFill>
              </a:rPr>
              <a:t>plusvalore</a:t>
            </a:r>
            <a:r>
              <a:rPr lang="it-IT" dirty="0"/>
              <a:t> (oggi </a:t>
            </a:r>
            <a:r>
              <a:rPr lang="it-IT" b="1" dirty="0"/>
              <a:t>profitto</a:t>
            </a:r>
            <a:r>
              <a:rPr lang="it-IT" dirty="0"/>
              <a:t>) [cfr. Marx]</a:t>
            </a:r>
          </a:p>
          <a:p>
            <a:r>
              <a:rPr lang="it-IT" dirty="0"/>
              <a:t>La distribuzione del valore del lavoro dipende dai </a:t>
            </a:r>
            <a:r>
              <a:rPr lang="it-IT" dirty="0">
                <a:solidFill>
                  <a:srgbClr val="FF0000"/>
                </a:solidFill>
              </a:rPr>
              <a:t>rapporti di forza</a:t>
            </a:r>
            <a:r>
              <a:rPr lang="it-IT" dirty="0"/>
              <a:t> delle parti (</a:t>
            </a:r>
            <a:r>
              <a:rPr lang="it-IT" dirty="0">
                <a:solidFill>
                  <a:srgbClr val="00B050"/>
                </a:solidFill>
              </a:rPr>
              <a:t>potere contrattuale</a:t>
            </a:r>
            <a:r>
              <a:rPr lang="it-IT" dirty="0"/>
              <a:t>)</a:t>
            </a:r>
            <a:endParaRPr lang="en-US" dirty="0"/>
          </a:p>
        </p:txBody>
      </p:sp>
      <p:sp>
        <p:nvSpPr>
          <p:cNvPr id="4" name="Segnaposto numero diapositiva 3"/>
          <p:cNvSpPr>
            <a:spLocks noGrp="1"/>
          </p:cNvSpPr>
          <p:nvPr>
            <p:ph type="sldNum" sz="quarter" idx="12"/>
          </p:nvPr>
        </p:nvSpPr>
        <p:spPr/>
        <p:txBody>
          <a:bodyPr/>
          <a:lstStyle/>
          <a:p>
            <a:fld id="{45985554-6A51-4D76-87FB-4FA46D6A5038}" type="slidenum">
              <a:rPr lang="it-IT" smtClean="0"/>
              <a:pPr/>
              <a:t>24</a:t>
            </a:fld>
            <a:endParaRPr lang="it-IT"/>
          </a:p>
        </p:txBody>
      </p:sp>
    </p:spTree>
    <p:extLst>
      <p:ext uri="{BB962C8B-B14F-4D97-AF65-F5344CB8AC3E}">
        <p14:creationId xmlns:p14="http://schemas.microsoft.com/office/powerpoint/2010/main" val="231108348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5000">
              <a:schemeClr val="accent1">
                <a:lumMod val="45000"/>
                <a:lumOff val="55000"/>
              </a:schemeClr>
            </a:gs>
            <a:gs pos="95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continua i neoclassici</a:t>
            </a:r>
            <a:endParaRPr lang="en-US" dirty="0"/>
          </a:p>
        </p:txBody>
      </p:sp>
      <p:sp>
        <p:nvSpPr>
          <p:cNvPr id="3" name="Segnaposto contenuto 2"/>
          <p:cNvSpPr>
            <a:spLocks noGrp="1"/>
          </p:cNvSpPr>
          <p:nvPr>
            <p:ph idx="1"/>
          </p:nvPr>
        </p:nvSpPr>
        <p:spPr>
          <a:ln>
            <a:solidFill>
              <a:srgbClr val="FF0000"/>
            </a:solidFill>
          </a:ln>
        </p:spPr>
        <p:txBody>
          <a:bodyPr>
            <a:normAutofit fontScale="70000" lnSpcReduction="20000"/>
          </a:bodyPr>
          <a:lstStyle/>
          <a:p>
            <a:r>
              <a:rPr lang="it-IT" dirty="0"/>
              <a:t>Il </a:t>
            </a:r>
            <a:r>
              <a:rPr lang="it-IT" b="1" dirty="0"/>
              <a:t>mercato del lavoro </a:t>
            </a:r>
            <a:r>
              <a:rPr lang="it-IT" dirty="0"/>
              <a:t>è </a:t>
            </a:r>
            <a:r>
              <a:rPr lang="it-IT" dirty="0">
                <a:solidFill>
                  <a:srgbClr val="FF0000"/>
                </a:solidFill>
              </a:rPr>
              <a:t>come tutti gli altri mercati</a:t>
            </a:r>
            <a:r>
              <a:rPr lang="it-IT" dirty="0"/>
              <a:t>: il punto focale è </a:t>
            </a:r>
            <a:r>
              <a:rPr lang="it-IT" dirty="0">
                <a:solidFill>
                  <a:srgbClr val="FF0000"/>
                </a:solidFill>
              </a:rPr>
              <a:t>l’allocazione delle risorse </a:t>
            </a:r>
            <a:r>
              <a:rPr lang="it-IT" dirty="0"/>
              <a:t>e la regolazione avviene attraverso i </a:t>
            </a:r>
            <a:r>
              <a:rPr lang="it-IT" dirty="0">
                <a:solidFill>
                  <a:srgbClr val="FF0000"/>
                </a:solidFill>
              </a:rPr>
              <a:t>prezzi relativi</a:t>
            </a:r>
          </a:p>
          <a:p>
            <a:r>
              <a:rPr lang="it-IT" dirty="0"/>
              <a:t>Il </a:t>
            </a:r>
            <a:r>
              <a:rPr lang="it-IT" dirty="0">
                <a:solidFill>
                  <a:srgbClr val="00B050"/>
                </a:solidFill>
              </a:rPr>
              <a:t>lavoratore </a:t>
            </a:r>
            <a:r>
              <a:rPr lang="it-IT" dirty="0"/>
              <a:t>è un consumatore e opera le sue </a:t>
            </a:r>
            <a:r>
              <a:rPr lang="it-IT" dirty="0">
                <a:solidFill>
                  <a:srgbClr val="FF0000"/>
                </a:solidFill>
              </a:rPr>
              <a:t>scelte</a:t>
            </a:r>
            <a:r>
              <a:rPr lang="it-IT" dirty="0"/>
              <a:t> in base alle sue </a:t>
            </a:r>
            <a:r>
              <a:rPr lang="it-IT" dirty="0">
                <a:solidFill>
                  <a:srgbClr val="FF0000"/>
                </a:solidFill>
              </a:rPr>
              <a:t>preferenze</a:t>
            </a:r>
            <a:r>
              <a:rPr lang="it-IT" dirty="0"/>
              <a:t>, traendone il massimo benessere (utilità marginale-consumo=</a:t>
            </a:r>
            <a:r>
              <a:rPr lang="it-IT" dirty="0">
                <a:solidFill>
                  <a:srgbClr val="FF0000"/>
                </a:solidFill>
              </a:rPr>
              <a:t>disutilità marginale-lavoro compensata dal salario</a:t>
            </a:r>
            <a:r>
              <a:rPr lang="it-IT" dirty="0"/>
              <a:t>)</a:t>
            </a:r>
          </a:p>
          <a:p>
            <a:r>
              <a:rPr lang="it-IT" dirty="0"/>
              <a:t>L’</a:t>
            </a:r>
            <a:r>
              <a:rPr lang="it-IT" dirty="0">
                <a:solidFill>
                  <a:srgbClr val="00B050"/>
                </a:solidFill>
              </a:rPr>
              <a:t>impresa</a:t>
            </a:r>
            <a:r>
              <a:rPr lang="it-IT" dirty="0"/>
              <a:t> opera le sue </a:t>
            </a:r>
            <a:r>
              <a:rPr lang="it-IT" dirty="0">
                <a:solidFill>
                  <a:srgbClr val="FF0000"/>
                </a:solidFill>
              </a:rPr>
              <a:t>scelte</a:t>
            </a:r>
            <a:r>
              <a:rPr lang="it-IT" dirty="0"/>
              <a:t> di produzione, tenendo conto dei risultati della sua attività, il </a:t>
            </a:r>
            <a:r>
              <a:rPr lang="it-IT" dirty="0">
                <a:solidFill>
                  <a:srgbClr val="FF0000"/>
                </a:solidFill>
              </a:rPr>
              <a:t>massimo profitto </a:t>
            </a:r>
            <a:r>
              <a:rPr lang="it-IT" dirty="0"/>
              <a:t>(prodotto marginale, misurato dal prezzo del prodotto=costo marginale, misurato dal salario)</a:t>
            </a:r>
          </a:p>
          <a:p>
            <a:r>
              <a:rPr lang="it-IT" dirty="0"/>
              <a:t>Le ipotesi costitutive della teoria sull’equilibrio di mercato sono quindi la </a:t>
            </a:r>
            <a:r>
              <a:rPr lang="it-IT" dirty="0">
                <a:solidFill>
                  <a:srgbClr val="FF0000"/>
                </a:solidFill>
              </a:rPr>
              <a:t>scelta</a:t>
            </a:r>
            <a:r>
              <a:rPr lang="it-IT" dirty="0"/>
              <a:t> e la </a:t>
            </a:r>
            <a:r>
              <a:rPr lang="it-IT" dirty="0">
                <a:solidFill>
                  <a:srgbClr val="FF0000"/>
                </a:solidFill>
              </a:rPr>
              <a:t>concorrenza</a:t>
            </a:r>
            <a:r>
              <a:rPr lang="it-IT" dirty="0"/>
              <a:t> (perfetta) tra gli agenti</a:t>
            </a:r>
          </a:p>
          <a:p>
            <a:r>
              <a:rPr lang="it-IT" u="sng" dirty="0"/>
              <a:t>L’equilibrio è un traguardo ideale della contrattazione </a:t>
            </a:r>
            <a:r>
              <a:rPr lang="it-IT" dirty="0"/>
              <a:t>tra le parti ed è un </a:t>
            </a:r>
            <a:r>
              <a:rPr lang="it-IT" dirty="0">
                <a:solidFill>
                  <a:srgbClr val="00B050"/>
                </a:solidFill>
              </a:rPr>
              <a:t>concetto di lungo periodo</a:t>
            </a:r>
            <a:endParaRPr lang="en-US" dirty="0">
              <a:solidFill>
                <a:srgbClr val="00B050"/>
              </a:solidFill>
            </a:endParaRP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25</a:t>
            </a:fld>
            <a:endParaRPr lang="it-IT"/>
          </a:p>
        </p:txBody>
      </p:sp>
    </p:spTree>
    <p:extLst>
      <p:ext uri="{BB962C8B-B14F-4D97-AF65-F5344CB8AC3E}">
        <p14:creationId xmlns:p14="http://schemas.microsoft.com/office/powerpoint/2010/main" val="60291629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5000">
              <a:schemeClr val="accent1">
                <a:lumMod val="45000"/>
                <a:lumOff val="55000"/>
              </a:schemeClr>
            </a:gs>
            <a:gs pos="95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45985554-6A51-4D76-87FB-4FA46D6A5038}" type="slidenum">
              <a:rPr lang="it-IT" smtClean="0"/>
              <a:pPr/>
              <a:t>26</a:t>
            </a:fld>
            <a:endParaRPr lang="it-IT"/>
          </a:p>
        </p:txBody>
      </p:sp>
      <p:sp>
        <p:nvSpPr>
          <p:cNvPr id="5" name="Fumetto 2 4"/>
          <p:cNvSpPr/>
          <p:nvPr/>
        </p:nvSpPr>
        <p:spPr>
          <a:xfrm>
            <a:off x="1007604" y="850487"/>
            <a:ext cx="3312368" cy="1656184"/>
          </a:xfrm>
          <a:prstGeom prst="wedgeRoundRectCallout">
            <a:avLst>
              <a:gd name="adj1" fmla="val 36659"/>
              <a:gd name="adj2" fmla="val 1113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Scelte ottime del lavoratore tra consumo di beni e tempo libero</a:t>
            </a:r>
            <a:endParaRPr lang="en-US" dirty="0"/>
          </a:p>
        </p:txBody>
      </p:sp>
      <p:sp>
        <p:nvSpPr>
          <p:cNvPr id="6" name="Fumetto 2 5"/>
          <p:cNvSpPr/>
          <p:nvPr/>
        </p:nvSpPr>
        <p:spPr>
          <a:xfrm>
            <a:off x="5671637" y="786914"/>
            <a:ext cx="3465584" cy="1656184"/>
          </a:xfrm>
          <a:prstGeom prst="wedgeRoundRectCallout">
            <a:avLst>
              <a:gd name="adj1" fmla="val -41043"/>
              <a:gd name="adj2" fmla="val 1165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Scelte ottime delle imprese tra output e quantità di lavoro (breve periodo) e output, lavoro e capitale (lungo periodo)</a:t>
            </a:r>
            <a:endParaRPr lang="en-US" dirty="0"/>
          </a:p>
        </p:txBody>
      </p:sp>
      <p:sp>
        <p:nvSpPr>
          <p:cNvPr id="7" name="Rettangolo 6"/>
          <p:cNvSpPr/>
          <p:nvPr/>
        </p:nvSpPr>
        <p:spPr>
          <a:xfrm>
            <a:off x="3491880" y="188640"/>
            <a:ext cx="253210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it-IT" dirty="0"/>
              <a:t>Ambito Microeconomico</a:t>
            </a:r>
            <a:endParaRPr lang="en-US" dirty="0"/>
          </a:p>
        </p:txBody>
      </p:sp>
      <p:sp>
        <p:nvSpPr>
          <p:cNvPr id="8" name="O 7"/>
          <p:cNvSpPr/>
          <p:nvPr/>
        </p:nvSpPr>
        <p:spPr>
          <a:xfrm>
            <a:off x="3851920" y="3450952"/>
            <a:ext cx="2016224" cy="1008112"/>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Equilibrio di mercato</a:t>
            </a:r>
            <a:endParaRPr lang="en-US" dirty="0"/>
          </a:p>
        </p:txBody>
      </p:sp>
      <p:sp>
        <p:nvSpPr>
          <p:cNvPr id="9" name="Fumetto 1 8"/>
          <p:cNvSpPr/>
          <p:nvPr/>
        </p:nvSpPr>
        <p:spPr>
          <a:xfrm>
            <a:off x="3023828" y="5043397"/>
            <a:ext cx="3384376" cy="1800200"/>
          </a:xfrm>
          <a:prstGeom prst="wedgeRectCallout">
            <a:avLst>
              <a:gd name="adj1" fmla="val -138"/>
              <a:gd name="adj2" fmla="val -81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Interazioni con le scelte individuali: contratti, coalizioni nella rappresentanza (sindacati/confederazioni datoriali), welfare,  …</a:t>
            </a:r>
            <a:endParaRPr lang="en-US" dirty="0"/>
          </a:p>
        </p:txBody>
      </p:sp>
      <p:sp>
        <p:nvSpPr>
          <p:cNvPr id="10" name="Freccia in su 9"/>
          <p:cNvSpPr/>
          <p:nvPr/>
        </p:nvSpPr>
        <p:spPr>
          <a:xfrm>
            <a:off x="2555776" y="2708920"/>
            <a:ext cx="216024" cy="2160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6064114" y="3748390"/>
            <a:ext cx="257859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it-IT" dirty="0"/>
              <a:t>Ambito Macroeconomico</a:t>
            </a:r>
            <a:endParaRPr lang="en-US" dirty="0"/>
          </a:p>
        </p:txBody>
      </p:sp>
      <p:sp>
        <p:nvSpPr>
          <p:cNvPr id="12" name="CasellaDiTesto 11"/>
          <p:cNvSpPr txBox="1"/>
          <p:nvPr/>
        </p:nvSpPr>
        <p:spPr>
          <a:xfrm>
            <a:off x="3862920" y="2007631"/>
            <a:ext cx="2196244"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a:t>La relazione è solo tra prezzo/costo= </a:t>
            </a:r>
            <a:r>
              <a:rPr lang="it-IT" b="1" dirty="0">
                <a:solidFill>
                  <a:srgbClr val="FF0000"/>
                </a:solidFill>
              </a:rPr>
              <a:t>salario</a:t>
            </a:r>
            <a:r>
              <a:rPr lang="it-IT" dirty="0"/>
              <a:t> e ore di lavoro/prodotto</a:t>
            </a:r>
            <a:endParaRPr lang="en-US" dirty="0"/>
          </a:p>
        </p:txBody>
      </p:sp>
      <p:sp>
        <p:nvSpPr>
          <p:cNvPr id="13" name="Pentagono 12"/>
          <p:cNvSpPr/>
          <p:nvPr/>
        </p:nvSpPr>
        <p:spPr>
          <a:xfrm>
            <a:off x="1007604" y="5384739"/>
            <a:ext cx="2016224" cy="11589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Effetti esterni al mercato</a:t>
            </a:r>
            <a:endParaRPr lang="en-US" dirty="0"/>
          </a:p>
        </p:txBody>
      </p:sp>
      <p:sp>
        <p:nvSpPr>
          <p:cNvPr id="2" name="CasellaDiTesto 1">
            <a:extLst>
              <a:ext uri="{FF2B5EF4-FFF2-40B4-BE49-F238E27FC236}">
                <a16:creationId xmlns:a16="http://schemas.microsoft.com/office/drawing/2014/main" id="{5C4EC91C-313A-4A3A-AD9C-D376F11FF5B9}"/>
              </a:ext>
            </a:extLst>
          </p:cNvPr>
          <p:cNvSpPr txBox="1"/>
          <p:nvPr/>
        </p:nvSpPr>
        <p:spPr>
          <a:xfrm>
            <a:off x="7092280" y="5589240"/>
            <a:ext cx="104411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Visione di Hicks</a:t>
            </a:r>
          </a:p>
        </p:txBody>
      </p:sp>
      <p:sp>
        <p:nvSpPr>
          <p:cNvPr id="3" name="Freccia a sinistra 2">
            <a:extLst>
              <a:ext uri="{FF2B5EF4-FFF2-40B4-BE49-F238E27FC236}">
                <a16:creationId xmlns:a16="http://schemas.microsoft.com/office/drawing/2014/main" id="{42BEF0B9-01D8-4527-AA89-456058E032B8}"/>
              </a:ext>
            </a:extLst>
          </p:cNvPr>
          <p:cNvSpPr/>
          <p:nvPr/>
        </p:nvSpPr>
        <p:spPr>
          <a:xfrm>
            <a:off x="6516216" y="5805264"/>
            <a:ext cx="360040"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bidirezionale verticale 13">
            <a:extLst>
              <a:ext uri="{FF2B5EF4-FFF2-40B4-BE49-F238E27FC236}">
                <a16:creationId xmlns:a16="http://schemas.microsoft.com/office/drawing/2014/main" id="{F170656E-B6F8-43A3-9A7F-7470B8D0A85B}"/>
              </a:ext>
            </a:extLst>
          </p:cNvPr>
          <p:cNvSpPr/>
          <p:nvPr/>
        </p:nvSpPr>
        <p:spPr>
          <a:xfrm flipH="1">
            <a:off x="7498039" y="4509120"/>
            <a:ext cx="170305" cy="9361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428770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5000">
              <a:schemeClr val="accent1">
                <a:lumMod val="45000"/>
                <a:lumOff val="55000"/>
              </a:schemeClr>
            </a:gs>
            <a:gs pos="95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Il “medio periodo”: la giusta dimensione per l’analisi del mercato del lavoro</a:t>
            </a:r>
          </a:p>
        </p:txBody>
      </p:sp>
      <p:sp>
        <p:nvSpPr>
          <p:cNvPr id="3" name="Segnaposto contenuto 2"/>
          <p:cNvSpPr>
            <a:spLocks noGrp="1"/>
          </p:cNvSpPr>
          <p:nvPr>
            <p:ph idx="1"/>
          </p:nvPr>
        </p:nvSpPr>
        <p:spPr/>
        <p:txBody>
          <a:bodyPr>
            <a:normAutofit lnSpcReduction="10000"/>
          </a:bodyPr>
          <a:lstStyle/>
          <a:p>
            <a:r>
              <a:rPr lang="it-IT" dirty="0"/>
              <a:t>Hicks sposta il limite temporale nel quale osservare gli effetti delle relazioni dentro al mercato del lavoro nel </a:t>
            </a:r>
            <a:r>
              <a:rPr lang="it-IT" b="1" dirty="0"/>
              <a:t>medio periodo</a:t>
            </a:r>
            <a:r>
              <a:rPr lang="it-IT" dirty="0"/>
              <a:t>: le peculiarità del mercato del lavoro e la sua dimensione “sociale” fanno sì che il gioco della domanda, dell’offerta e della concorrenza si svolgano con rilevante lentezza e interagiscano con altri meccanismi (</a:t>
            </a:r>
            <a:r>
              <a:rPr lang="it-IT" b="1" dirty="0">
                <a:hlinkClick r:id="rId3"/>
              </a:rPr>
              <a:t>aspettative</a:t>
            </a:r>
            <a:r>
              <a:rPr lang="it-IT" b="1" dirty="0"/>
              <a:t> di lavoratori-consumatori e imprese</a:t>
            </a:r>
            <a:r>
              <a:rPr lang="it-IT" dirty="0"/>
              <a:t>)</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27</a:t>
            </a:fld>
            <a:endParaRPr lang="it-IT"/>
          </a:p>
        </p:txBody>
      </p:sp>
    </p:spTree>
    <p:extLst>
      <p:ext uri="{BB962C8B-B14F-4D97-AF65-F5344CB8AC3E}">
        <p14:creationId xmlns:p14="http://schemas.microsoft.com/office/powerpoint/2010/main" val="257062173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2638-8175-4FC0-861A-06097FDA7738}"/>
              </a:ext>
            </a:extLst>
          </p:cNvPr>
          <p:cNvSpPr>
            <a:spLocks noGrp="1"/>
          </p:cNvSpPr>
          <p:nvPr>
            <p:ph type="title"/>
          </p:nvPr>
        </p:nvSpPr>
        <p:spPr/>
        <p:txBody>
          <a:bodyPr/>
          <a:lstStyle/>
          <a:p>
            <a:r>
              <a:rPr lang="it-IT" dirty="0"/>
              <a:t>Dal lungo al breve periodo: Da Keynes ai contemporanei…</a:t>
            </a:r>
          </a:p>
        </p:txBody>
      </p:sp>
      <p:sp>
        <p:nvSpPr>
          <p:cNvPr id="3" name="Segnaposto testo 2">
            <a:extLst>
              <a:ext uri="{FF2B5EF4-FFF2-40B4-BE49-F238E27FC236}">
                <a16:creationId xmlns:a16="http://schemas.microsoft.com/office/drawing/2014/main" id="{8C8CB022-9D28-4CEF-B3E9-DA5EB8812BBD}"/>
              </a:ext>
            </a:extLst>
          </p:cNvPr>
          <p:cNvSpPr>
            <a:spLocks noGrp="1"/>
          </p:cNvSpPr>
          <p:nvPr>
            <p:ph type="body" idx="1"/>
          </p:nvPr>
        </p:nvSpPr>
        <p:spPr/>
        <p:txBody>
          <a:bodyPr/>
          <a:lstStyle/>
          <a:p>
            <a:r>
              <a:rPr lang="it-IT" dirty="0"/>
              <a:t>La «rivoluzione keynesiana»</a:t>
            </a:r>
          </a:p>
        </p:txBody>
      </p:sp>
      <p:sp>
        <p:nvSpPr>
          <p:cNvPr id="4" name="Segnaposto numero diapositiva 3">
            <a:extLst>
              <a:ext uri="{FF2B5EF4-FFF2-40B4-BE49-F238E27FC236}">
                <a16:creationId xmlns:a16="http://schemas.microsoft.com/office/drawing/2014/main" id="{CB32657C-3033-441C-8910-4298C15CA26A}"/>
              </a:ext>
            </a:extLst>
          </p:cNvPr>
          <p:cNvSpPr>
            <a:spLocks noGrp="1"/>
          </p:cNvSpPr>
          <p:nvPr>
            <p:ph type="sldNum" sz="quarter" idx="12"/>
          </p:nvPr>
        </p:nvSpPr>
        <p:spPr/>
        <p:txBody>
          <a:bodyPr/>
          <a:lstStyle/>
          <a:p>
            <a:fld id="{45985554-6A51-4D76-87FB-4FA46D6A5038}" type="slidenum">
              <a:rPr lang="it-IT" smtClean="0"/>
              <a:pPr/>
              <a:t>28</a:t>
            </a:fld>
            <a:endParaRPr lang="it-IT"/>
          </a:p>
        </p:txBody>
      </p:sp>
    </p:spTree>
    <p:extLst>
      <p:ext uri="{BB962C8B-B14F-4D97-AF65-F5344CB8AC3E}">
        <p14:creationId xmlns:p14="http://schemas.microsoft.com/office/powerpoint/2010/main" val="36364691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44918" y="274638"/>
            <a:ext cx="7498080" cy="1143000"/>
          </a:xfrm>
        </p:spPr>
        <p:txBody>
          <a:bodyPr>
            <a:normAutofit/>
          </a:bodyPr>
          <a:lstStyle/>
          <a:p>
            <a:r>
              <a:rPr lang="it-IT" dirty="0"/>
              <a:t>La rottura: da Marshall…</a:t>
            </a:r>
          </a:p>
        </p:txBody>
      </p:sp>
      <p:sp>
        <p:nvSpPr>
          <p:cNvPr id="3" name="Segnaposto contenuto 2"/>
          <p:cNvSpPr>
            <a:spLocks noGrp="1"/>
          </p:cNvSpPr>
          <p:nvPr>
            <p:ph idx="1"/>
          </p:nvPr>
        </p:nvSpPr>
        <p:spPr>
          <a:xfrm>
            <a:off x="1435608" y="1447800"/>
            <a:ext cx="7498080" cy="5135562"/>
          </a:xfrm>
        </p:spPr>
        <p:txBody>
          <a:bodyPr>
            <a:normAutofit/>
          </a:bodyPr>
          <a:lstStyle/>
          <a:p>
            <a:r>
              <a:rPr lang="it-IT" sz="2800" dirty="0"/>
              <a:t>Marshall rompe la continuità neoclassica affermando nei suoi </a:t>
            </a:r>
            <a:r>
              <a:rPr lang="it-IT" sz="2800" i="1" dirty="0" err="1"/>
              <a:t>Principles</a:t>
            </a:r>
            <a:r>
              <a:rPr lang="it-IT" sz="2800" dirty="0"/>
              <a:t> che </a:t>
            </a:r>
            <a:r>
              <a:rPr lang="en-US" sz="2800" dirty="0"/>
              <a:t>“The keynote of this book is in the fact that </a:t>
            </a:r>
            <a:r>
              <a:rPr lang="en-US" sz="2800" b="1" dirty="0"/>
              <a:t>free human beings are not brought up to their work on the same principles as a machine</a:t>
            </a:r>
            <a:r>
              <a:rPr lang="en-US" sz="2800" dirty="0"/>
              <a:t>, </a:t>
            </a:r>
            <a:r>
              <a:rPr lang="en-US" sz="2800" b="1" dirty="0"/>
              <a:t>a horse, or a slave</a:t>
            </a:r>
            <a:r>
              <a:rPr lang="en-US" sz="2800" dirty="0"/>
              <a:t>. If they were, </a:t>
            </a:r>
            <a:r>
              <a:rPr lang="en-US" sz="2800" dirty="0">
                <a:solidFill>
                  <a:srgbClr val="FF0000"/>
                </a:solidFill>
              </a:rPr>
              <a:t>there would be little difference between the distribution and the exchange side of value</a:t>
            </a:r>
            <a:r>
              <a:rPr lang="en-US" sz="2800" dirty="0"/>
              <a:t>” (</a:t>
            </a:r>
            <a:r>
              <a:rPr lang="en-US" sz="2800" b="1" dirty="0">
                <a:solidFill>
                  <a:srgbClr val="0070C0"/>
                </a:solidFill>
              </a:rPr>
              <a:t>Marshall</a:t>
            </a:r>
            <a:r>
              <a:rPr lang="en-US" sz="2800" dirty="0"/>
              <a:t> 1920, p. 418)</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29</a:t>
            </a:fld>
            <a:endParaRPr lang="it-IT"/>
          </a:p>
        </p:txBody>
      </p:sp>
      <p:pic>
        <p:nvPicPr>
          <p:cNvPr id="5" name="Immagine 4">
            <a:extLst>
              <a:ext uri="{FF2B5EF4-FFF2-40B4-BE49-F238E27FC236}">
                <a16:creationId xmlns:a16="http://schemas.microsoft.com/office/drawing/2014/main" id="{BC77EC75-F297-411A-86CF-F7C9B5625156}"/>
              </a:ext>
            </a:extLst>
          </p:cNvPr>
          <p:cNvPicPr>
            <a:picLocks noChangeAspect="1"/>
          </p:cNvPicPr>
          <p:nvPr/>
        </p:nvPicPr>
        <p:blipFill>
          <a:blip r:embed="rId2"/>
          <a:stretch>
            <a:fillRect/>
          </a:stretch>
        </p:blipFill>
        <p:spPr>
          <a:xfrm>
            <a:off x="35496" y="28546"/>
            <a:ext cx="1735460" cy="2449365"/>
          </a:xfrm>
          <a:prstGeom prst="rect">
            <a:avLst/>
          </a:prstGeom>
        </p:spPr>
      </p:pic>
      <p:sp>
        <p:nvSpPr>
          <p:cNvPr id="6" name="CasellaDiTesto 5">
            <a:extLst>
              <a:ext uri="{FF2B5EF4-FFF2-40B4-BE49-F238E27FC236}">
                <a16:creationId xmlns:a16="http://schemas.microsoft.com/office/drawing/2014/main" id="{05F07EE6-DBD1-451B-ABDF-C3F3F9740CF6}"/>
              </a:ext>
            </a:extLst>
          </p:cNvPr>
          <p:cNvSpPr txBox="1"/>
          <p:nvPr/>
        </p:nvSpPr>
        <p:spPr>
          <a:xfrm>
            <a:off x="251520" y="2108579"/>
            <a:ext cx="1329336" cy="369332"/>
          </a:xfrm>
          <a:prstGeom prst="rect">
            <a:avLst/>
          </a:prstGeom>
          <a:noFill/>
        </p:spPr>
        <p:txBody>
          <a:bodyPr wrap="square" rtlCol="0">
            <a:spAutoFit/>
          </a:bodyPr>
          <a:lstStyle/>
          <a:p>
            <a:r>
              <a:rPr lang="it-IT" dirty="0">
                <a:solidFill>
                  <a:schemeClr val="bg1"/>
                </a:solidFill>
              </a:rPr>
              <a:t>(1842-1924)</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funzionamento del Mercato del Lavoro</a:t>
            </a:r>
          </a:p>
        </p:txBody>
      </p:sp>
      <p:sp>
        <p:nvSpPr>
          <p:cNvPr id="3" name="Segnaposto contenuto 2"/>
          <p:cNvSpPr>
            <a:spLocks noGrp="1"/>
          </p:cNvSpPr>
          <p:nvPr>
            <p:ph idx="1"/>
          </p:nvPr>
        </p:nvSpPr>
        <p:spPr>
          <a:xfrm>
            <a:off x="1259632" y="1556792"/>
            <a:ext cx="7498080" cy="4800600"/>
          </a:xfrm>
        </p:spPr>
        <p:txBody>
          <a:bodyPr>
            <a:normAutofit/>
          </a:bodyPr>
          <a:lstStyle/>
          <a:p>
            <a:r>
              <a:rPr lang="it-IT" sz="2400" dirty="0"/>
              <a:t>La distribuzione del reddito dipende dal </a:t>
            </a:r>
            <a:r>
              <a:rPr lang="it-IT" sz="2400" dirty="0">
                <a:solidFill>
                  <a:srgbClr val="FF0000"/>
                </a:solidFill>
              </a:rPr>
              <a:t>funzionamento del mercato del lavoro </a:t>
            </a:r>
            <a:r>
              <a:rPr lang="it-IT" sz="2400" dirty="0"/>
              <a:t>e quindi è da questo concetto che partiamo</a:t>
            </a:r>
          </a:p>
          <a:p>
            <a:r>
              <a:rPr lang="it-IT" sz="2400" dirty="0">
                <a:solidFill>
                  <a:srgbClr val="FF0000"/>
                </a:solidFill>
              </a:rPr>
              <a:t>A. Smith 1776 </a:t>
            </a:r>
            <a:r>
              <a:rPr lang="en-US" sz="2400" dirty="0" err="1"/>
              <a:t>capitolo</a:t>
            </a:r>
            <a:r>
              <a:rPr lang="en-US" sz="2400" dirty="0"/>
              <a:t> VIII </a:t>
            </a:r>
            <a:r>
              <a:rPr lang="en-US" sz="2400" dirty="0" err="1"/>
              <a:t>della</a:t>
            </a:r>
            <a:r>
              <a:rPr lang="en-US" sz="2400" dirty="0"/>
              <a:t> Wealth of Nations</a:t>
            </a:r>
            <a:r>
              <a:rPr lang="it-IT" sz="2400" dirty="0"/>
              <a:t>:</a:t>
            </a:r>
            <a:r>
              <a:rPr lang="en-US" sz="2400" dirty="0"/>
              <a:t> </a:t>
            </a:r>
          </a:p>
          <a:p>
            <a:pPr lvl="1"/>
            <a:r>
              <a:rPr lang="en-US" sz="2400" dirty="0"/>
              <a:t>“</a:t>
            </a:r>
            <a:r>
              <a:rPr lang="en-US" sz="2400" b="1" i="1" dirty="0"/>
              <a:t>The workman desire to get as much, the masters to give as little as possible</a:t>
            </a:r>
            <a:r>
              <a:rPr lang="en-US" sz="2400" i="1" dirty="0"/>
              <a:t>. The former are disposed to combine in order to raise, the latter in order to lower the wages of </a:t>
            </a:r>
            <a:r>
              <a:rPr lang="it-IT" sz="2400" i="1" dirty="0" err="1"/>
              <a:t>labour</a:t>
            </a:r>
            <a:r>
              <a:rPr lang="it-IT" sz="2400" dirty="0"/>
              <a:t> “(p. 83).</a:t>
            </a:r>
          </a:p>
        </p:txBody>
      </p:sp>
      <p:sp>
        <p:nvSpPr>
          <p:cNvPr id="5" name="Segnaposto numero diapositiva 4"/>
          <p:cNvSpPr>
            <a:spLocks noGrp="1"/>
          </p:cNvSpPr>
          <p:nvPr>
            <p:ph type="sldNum" sz="quarter" idx="12"/>
          </p:nvPr>
        </p:nvSpPr>
        <p:spPr/>
        <p:txBody>
          <a:bodyPr/>
          <a:lstStyle/>
          <a:p>
            <a:fld id="{45985554-6A51-4D76-87FB-4FA46D6A5038}" type="slidenum">
              <a:rPr lang="it-IT" smtClean="0"/>
              <a:pPr/>
              <a:t>3</a:t>
            </a:fld>
            <a:endParaRPr lang="it-IT"/>
          </a:p>
        </p:txBody>
      </p:sp>
      <p:pic>
        <p:nvPicPr>
          <p:cNvPr id="9" name="Immagine 8">
            <a:extLst>
              <a:ext uri="{FF2B5EF4-FFF2-40B4-BE49-F238E27FC236}">
                <a16:creationId xmlns:a16="http://schemas.microsoft.com/office/drawing/2014/main" id="{0E82A484-C31E-45FB-80F2-0E7EF3512E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08104" y="4601420"/>
            <a:ext cx="3070842" cy="1727348"/>
          </a:xfrm>
          <a:prstGeom prst="rect">
            <a:avLst/>
          </a:prstGeom>
        </p:spPr>
      </p:pic>
      <p:pic>
        <p:nvPicPr>
          <p:cNvPr id="6" name="Immagine 5">
            <a:extLst>
              <a:ext uri="{FF2B5EF4-FFF2-40B4-BE49-F238E27FC236}">
                <a16:creationId xmlns:a16="http://schemas.microsoft.com/office/drawing/2014/main" id="{183F3ADB-B307-4DAD-B200-B7F4A3392A6C}"/>
              </a:ext>
            </a:extLst>
          </p:cNvPr>
          <p:cNvPicPr>
            <a:picLocks noChangeAspect="1"/>
          </p:cNvPicPr>
          <p:nvPr/>
        </p:nvPicPr>
        <p:blipFill>
          <a:blip r:embed="rId5"/>
          <a:stretch>
            <a:fillRect/>
          </a:stretch>
        </p:blipFill>
        <p:spPr>
          <a:xfrm>
            <a:off x="251520" y="4410168"/>
            <a:ext cx="1584176" cy="237163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D1AB2-F1BE-4113-AB5A-6911A57555B1}"/>
              </a:ext>
            </a:extLst>
          </p:cNvPr>
          <p:cNvSpPr>
            <a:spLocks noGrp="1"/>
          </p:cNvSpPr>
          <p:nvPr>
            <p:ph type="title"/>
          </p:nvPr>
        </p:nvSpPr>
        <p:spPr/>
        <p:txBody>
          <a:bodyPr/>
          <a:lstStyle/>
          <a:p>
            <a:r>
              <a:rPr lang="it-IT" dirty="0"/>
              <a:t>… a Keynes </a:t>
            </a:r>
          </a:p>
        </p:txBody>
      </p:sp>
      <p:sp>
        <p:nvSpPr>
          <p:cNvPr id="3" name="Segnaposto contenuto 2">
            <a:extLst>
              <a:ext uri="{FF2B5EF4-FFF2-40B4-BE49-F238E27FC236}">
                <a16:creationId xmlns:a16="http://schemas.microsoft.com/office/drawing/2014/main" id="{4076D7C1-CFD4-44D1-BE47-E3BEF4F39E6E}"/>
              </a:ext>
            </a:extLst>
          </p:cNvPr>
          <p:cNvSpPr>
            <a:spLocks noGrp="1"/>
          </p:cNvSpPr>
          <p:nvPr>
            <p:ph idx="1"/>
          </p:nvPr>
        </p:nvSpPr>
        <p:spPr>
          <a:xfrm>
            <a:off x="1835696" y="1447800"/>
            <a:ext cx="7097992" cy="4800600"/>
          </a:xfrm>
        </p:spPr>
        <p:txBody>
          <a:bodyPr>
            <a:normAutofit fontScale="70000" lnSpcReduction="20000"/>
          </a:bodyPr>
          <a:lstStyle/>
          <a:p>
            <a:r>
              <a:rPr lang="en-US" dirty="0"/>
              <a:t>Ma la </a:t>
            </a:r>
            <a:r>
              <a:rPr lang="en-US" dirty="0" err="1"/>
              <a:t>vera</a:t>
            </a:r>
            <a:r>
              <a:rPr lang="en-US" dirty="0"/>
              <a:t> </a:t>
            </a:r>
            <a:r>
              <a:rPr lang="en-US" dirty="0" err="1"/>
              <a:t>rottura</a:t>
            </a:r>
            <a:r>
              <a:rPr lang="en-US" dirty="0"/>
              <a:t> per </a:t>
            </a:r>
            <a:r>
              <a:rPr lang="en-US" dirty="0" err="1"/>
              <a:t>quanto</a:t>
            </a:r>
            <a:r>
              <a:rPr lang="en-US" dirty="0"/>
              <a:t> </a:t>
            </a:r>
            <a:r>
              <a:rPr lang="en-US" dirty="0" err="1"/>
              <a:t>riguarda</a:t>
            </a:r>
            <a:r>
              <a:rPr lang="en-US" dirty="0"/>
              <a:t> </a:t>
            </a:r>
            <a:r>
              <a:rPr lang="en-US" dirty="0" err="1"/>
              <a:t>il</a:t>
            </a:r>
            <a:r>
              <a:rPr lang="en-US" dirty="0"/>
              <a:t> </a:t>
            </a:r>
            <a:r>
              <a:rPr lang="en-US" dirty="0" err="1"/>
              <a:t>mercato</a:t>
            </a:r>
            <a:r>
              <a:rPr lang="en-US" dirty="0"/>
              <a:t> </a:t>
            </a:r>
            <a:r>
              <a:rPr lang="en-US" dirty="0" err="1"/>
              <a:t>neoclassico</a:t>
            </a:r>
            <a:r>
              <a:rPr lang="en-US" dirty="0"/>
              <a:t> del </a:t>
            </a:r>
            <a:r>
              <a:rPr lang="en-US" dirty="0" err="1"/>
              <a:t>lavoro</a:t>
            </a:r>
            <a:r>
              <a:rPr lang="en-US" dirty="0"/>
              <a:t> </a:t>
            </a:r>
            <a:r>
              <a:rPr lang="en-US" dirty="0" err="1"/>
              <a:t>viene</a:t>
            </a:r>
            <a:r>
              <a:rPr lang="en-US" dirty="0"/>
              <a:t> </a:t>
            </a:r>
            <a:r>
              <a:rPr lang="en-US" dirty="0" err="1"/>
              <a:t>perpetrata</a:t>
            </a:r>
            <a:r>
              <a:rPr lang="en-US" dirty="0"/>
              <a:t> </a:t>
            </a:r>
            <a:r>
              <a:rPr lang="en-US" b="1" dirty="0">
                <a:solidFill>
                  <a:srgbClr val="FF0000"/>
                </a:solidFill>
              </a:rPr>
              <a:t>da J. M. Keynes</a:t>
            </a:r>
            <a:r>
              <a:rPr lang="en-US" dirty="0"/>
              <a:t>, </a:t>
            </a:r>
            <a:r>
              <a:rPr lang="en-US" dirty="0" err="1"/>
              <a:t>quando</a:t>
            </a:r>
            <a:r>
              <a:rPr lang="en-US" dirty="0"/>
              <a:t> </a:t>
            </a:r>
            <a:r>
              <a:rPr lang="en-US" dirty="0" err="1"/>
              <a:t>nella</a:t>
            </a:r>
            <a:r>
              <a:rPr lang="en-US" dirty="0"/>
              <a:t> </a:t>
            </a:r>
            <a:r>
              <a:rPr lang="en-US" dirty="0" err="1"/>
              <a:t>sua</a:t>
            </a:r>
            <a:r>
              <a:rPr lang="en-US" dirty="0"/>
              <a:t> “Teoria </a:t>
            </a:r>
            <a:r>
              <a:rPr lang="en-US" dirty="0" err="1"/>
              <a:t>Generale</a:t>
            </a:r>
            <a:r>
              <a:rPr lang="en-US" dirty="0"/>
              <a:t>” </a:t>
            </a:r>
            <a:r>
              <a:rPr lang="en-US" dirty="0" err="1"/>
              <a:t>nel</a:t>
            </a:r>
            <a:r>
              <a:rPr lang="en-US" dirty="0"/>
              <a:t> 1936 </a:t>
            </a:r>
            <a:r>
              <a:rPr lang="en-US" dirty="0" err="1"/>
              <a:t>sostiene</a:t>
            </a:r>
            <a:r>
              <a:rPr lang="en-US" dirty="0"/>
              <a:t> </a:t>
            </a:r>
            <a:r>
              <a:rPr lang="en-US" dirty="0" err="1"/>
              <a:t>che</a:t>
            </a:r>
            <a:r>
              <a:rPr lang="en-US" dirty="0"/>
              <a:t>:  “</a:t>
            </a:r>
            <a:r>
              <a:rPr lang="it-IT" b="1" dirty="0">
                <a:solidFill>
                  <a:srgbClr val="0070C0"/>
                </a:solidFill>
              </a:rPr>
              <a:t>le cause della disoccupazione non vanno cercate nel mercato del lavoro ma altrove</a:t>
            </a:r>
            <a:r>
              <a:rPr lang="it-IT" dirty="0"/>
              <a:t>, nel </a:t>
            </a:r>
            <a:r>
              <a:rPr lang="it-IT" u="sng" dirty="0"/>
              <a:t>mercato dei beni</a:t>
            </a:r>
            <a:r>
              <a:rPr lang="it-IT" dirty="0"/>
              <a:t>: il livello dell’occupazione (e perciò quello della disoccupazione) dipende infatti da quello del prodotto nazionale e quest’ultimo, a sua volta, da quello della domanda aggregata</a:t>
            </a:r>
            <a:r>
              <a:rPr lang="it-IT" b="1" dirty="0"/>
              <a:t>. Il mercato del lavoro è eterodiretto</a:t>
            </a:r>
            <a:r>
              <a:rPr lang="it-IT" dirty="0"/>
              <a:t>.”</a:t>
            </a:r>
            <a:r>
              <a:rPr lang="en-US" dirty="0"/>
              <a:t> (</a:t>
            </a:r>
            <a:r>
              <a:rPr lang="en-US" dirty="0" err="1"/>
              <a:t>grafico</a:t>
            </a:r>
            <a:r>
              <a:rPr lang="en-US" dirty="0"/>
              <a:t>)</a:t>
            </a:r>
          </a:p>
          <a:p>
            <a:r>
              <a:rPr lang="it-IT" dirty="0"/>
              <a:t>Piuttosto è vero il viceversa, ossia </a:t>
            </a:r>
            <a:r>
              <a:rPr lang="en-US" dirty="0" err="1"/>
              <a:t>che</a:t>
            </a:r>
            <a:r>
              <a:rPr lang="en-US" dirty="0"/>
              <a:t>: “wide variations are experienced in the volume of employment without any apparent change either in the minimum real demands of </a:t>
            </a:r>
            <a:r>
              <a:rPr lang="en-US" dirty="0" err="1"/>
              <a:t>labour</a:t>
            </a:r>
            <a:r>
              <a:rPr lang="en-US" dirty="0"/>
              <a:t> or in </a:t>
            </a:r>
            <a:r>
              <a:rPr lang="it-IT" dirty="0" err="1"/>
              <a:t>its</a:t>
            </a:r>
            <a:r>
              <a:rPr lang="it-IT" dirty="0"/>
              <a:t> </a:t>
            </a:r>
            <a:r>
              <a:rPr lang="it-IT" dirty="0" err="1"/>
              <a:t>productivity</a:t>
            </a:r>
            <a:r>
              <a:rPr lang="it-IT" dirty="0"/>
              <a:t>” (p. 9).</a:t>
            </a:r>
          </a:p>
          <a:p>
            <a:endParaRPr lang="it-IT" dirty="0"/>
          </a:p>
        </p:txBody>
      </p:sp>
      <p:sp>
        <p:nvSpPr>
          <p:cNvPr id="4" name="Segnaposto numero diapositiva 3">
            <a:extLst>
              <a:ext uri="{FF2B5EF4-FFF2-40B4-BE49-F238E27FC236}">
                <a16:creationId xmlns:a16="http://schemas.microsoft.com/office/drawing/2014/main" id="{6DAA0145-8424-48F6-855F-95841C7F1CD5}"/>
              </a:ext>
            </a:extLst>
          </p:cNvPr>
          <p:cNvSpPr>
            <a:spLocks noGrp="1"/>
          </p:cNvSpPr>
          <p:nvPr>
            <p:ph type="sldNum" sz="quarter" idx="12"/>
          </p:nvPr>
        </p:nvSpPr>
        <p:spPr/>
        <p:txBody>
          <a:bodyPr/>
          <a:lstStyle/>
          <a:p>
            <a:fld id="{45985554-6A51-4D76-87FB-4FA46D6A5038}" type="slidenum">
              <a:rPr lang="it-IT" smtClean="0"/>
              <a:pPr/>
              <a:t>30</a:t>
            </a:fld>
            <a:endParaRPr lang="it-IT"/>
          </a:p>
        </p:txBody>
      </p:sp>
      <p:pic>
        <p:nvPicPr>
          <p:cNvPr id="5" name="Immagine 4">
            <a:extLst>
              <a:ext uri="{FF2B5EF4-FFF2-40B4-BE49-F238E27FC236}">
                <a16:creationId xmlns:a16="http://schemas.microsoft.com/office/drawing/2014/main" id="{715E661E-70AC-4BFA-BC2E-E315DF7217EF}"/>
              </a:ext>
            </a:extLst>
          </p:cNvPr>
          <p:cNvPicPr>
            <a:picLocks noChangeAspect="1"/>
          </p:cNvPicPr>
          <p:nvPr/>
        </p:nvPicPr>
        <p:blipFill>
          <a:blip r:embed="rId2"/>
          <a:stretch>
            <a:fillRect/>
          </a:stretch>
        </p:blipFill>
        <p:spPr>
          <a:xfrm>
            <a:off x="12594" y="4653136"/>
            <a:ext cx="2139407" cy="2220838"/>
          </a:xfrm>
          <a:prstGeom prst="rect">
            <a:avLst/>
          </a:prstGeom>
        </p:spPr>
      </p:pic>
      <p:sp>
        <p:nvSpPr>
          <p:cNvPr id="6" name="CasellaDiTesto 5">
            <a:extLst>
              <a:ext uri="{FF2B5EF4-FFF2-40B4-BE49-F238E27FC236}">
                <a16:creationId xmlns:a16="http://schemas.microsoft.com/office/drawing/2014/main" id="{F5BFC908-94E6-45FF-9D5E-F9333C180330}"/>
              </a:ext>
            </a:extLst>
          </p:cNvPr>
          <p:cNvSpPr txBox="1"/>
          <p:nvPr/>
        </p:nvSpPr>
        <p:spPr>
          <a:xfrm flipH="1">
            <a:off x="323528" y="6488668"/>
            <a:ext cx="1368152" cy="369332"/>
          </a:xfrm>
          <a:prstGeom prst="rect">
            <a:avLst/>
          </a:prstGeom>
          <a:noFill/>
        </p:spPr>
        <p:txBody>
          <a:bodyPr wrap="square" rtlCol="0">
            <a:spAutoFit/>
          </a:bodyPr>
          <a:lstStyle/>
          <a:p>
            <a:r>
              <a:rPr lang="it-IT" dirty="0">
                <a:solidFill>
                  <a:schemeClr val="bg1"/>
                </a:solidFill>
              </a:rPr>
              <a:t>(1883-1946)</a:t>
            </a:r>
          </a:p>
        </p:txBody>
      </p:sp>
    </p:spTree>
    <p:extLst>
      <p:ext uri="{BB962C8B-B14F-4D97-AF65-F5344CB8AC3E}">
        <p14:creationId xmlns:p14="http://schemas.microsoft.com/office/powerpoint/2010/main" val="307925975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11F0C824-470C-4BEA-A31C-D6A7A452BBF7}"/>
              </a:ext>
            </a:extLst>
          </p:cNvPr>
          <p:cNvSpPr>
            <a:spLocks noGrp="1"/>
          </p:cNvSpPr>
          <p:nvPr>
            <p:ph type="title"/>
          </p:nvPr>
        </p:nvSpPr>
        <p:spPr/>
        <p:txBody>
          <a:bodyPr>
            <a:noAutofit/>
          </a:bodyPr>
          <a:lstStyle/>
          <a:p>
            <a:r>
              <a:rPr lang="it-IT" sz="3200" dirty="0"/>
              <a:t>Dalla rivoluzione macroeconomica alla nuova centralità del mercato del lavoro</a:t>
            </a:r>
          </a:p>
        </p:txBody>
      </p:sp>
      <p:sp>
        <p:nvSpPr>
          <p:cNvPr id="8" name="Segnaposto testo 7">
            <a:extLst>
              <a:ext uri="{FF2B5EF4-FFF2-40B4-BE49-F238E27FC236}">
                <a16:creationId xmlns:a16="http://schemas.microsoft.com/office/drawing/2014/main" id="{578BBE3D-9D07-404E-A421-48A1371E3A9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07346A2-517D-4883-B671-42F23F504AEF}"/>
              </a:ext>
            </a:extLst>
          </p:cNvPr>
          <p:cNvSpPr>
            <a:spLocks noGrp="1"/>
          </p:cNvSpPr>
          <p:nvPr>
            <p:ph type="sldNum" sz="quarter" idx="12"/>
          </p:nvPr>
        </p:nvSpPr>
        <p:spPr/>
        <p:txBody>
          <a:bodyPr/>
          <a:lstStyle/>
          <a:p>
            <a:fld id="{45985554-6A51-4D76-87FB-4FA46D6A5038}" type="slidenum">
              <a:rPr lang="it-IT" smtClean="0"/>
              <a:pPr/>
              <a:t>31</a:t>
            </a:fld>
            <a:endParaRPr lang="it-IT"/>
          </a:p>
        </p:txBody>
      </p:sp>
    </p:spTree>
    <p:extLst>
      <p:ext uri="{BB962C8B-B14F-4D97-AF65-F5344CB8AC3E}">
        <p14:creationId xmlns:p14="http://schemas.microsoft.com/office/powerpoint/2010/main" val="8256244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mercato del lavoro non è più al centro dei problemi dell’economista</a:t>
            </a:r>
          </a:p>
        </p:txBody>
      </p:sp>
      <p:sp>
        <p:nvSpPr>
          <p:cNvPr id="3" name="Segnaposto contenuto 2"/>
          <p:cNvSpPr>
            <a:spLocks noGrp="1"/>
          </p:cNvSpPr>
          <p:nvPr>
            <p:ph idx="1"/>
          </p:nvPr>
        </p:nvSpPr>
        <p:spPr>
          <a:xfrm>
            <a:off x="1475656" y="1628800"/>
            <a:ext cx="7498080" cy="4800600"/>
          </a:xfrm>
        </p:spPr>
        <p:txBody>
          <a:bodyPr>
            <a:normAutofit fontScale="62500" lnSpcReduction="20000"/>
          </a:bodyPr>
          <a:lstStyle/>
          <a:p>
            <a:r>
              <a:rPr lang="it-IT" dirty="0"/>
              <a:t>L’attenzione si sposta sulle componenti della </a:t>
            </a:r>
            <a:r>
              <a:rPr lang="it-IT" dirty="0">
                <a:solidFill>
                  <a:srgbClr val="FF0000"/>
                </a:solidFill>
              </a:rPr>
              <a:t>domanda aggregata</a:t>
            </a:r>
            <a:r>
              <a:rPr lang="it-IT" dirty="0"/>
              <a:t>, in primis i </a:t>
            </a:r>
            <a:r>
              <a:rPr lang="it-IT" b="1" dirty="0"/>
              <a:t>consumi</a:t>
            </a:r>
            <a:r>
              <a:rPr lang="it-IT" dirty="0"/>
              <a:t> e gli </a:t>
            </a:r>
            <a:r>
              <a:rPr lang="it-IT" b="1" dirty="0"/>
              <a:t>investimenti </a:t>
            </a:r>
            <a:r>
              <a:rPr lang="it-IT" dirty="0"/>
              <a:t>e sulle loro determinanti, perché è il </a:t>
            </a:r>
            <a:r>
              <a:rPr lang="it-IT" u="sng" dirty="0"/>
              <a:t>reddito corrente</a:t>
            </a:r>
            <a:r>
              <a:rPr lang="it-IT" dirty="0"/>
              <a:t> a determinare il consumo e non il salario reale di piena occupazione (come per i classici).(1)</a:t>
            </a:r>
          </a:p>
          <a:p>
            <a:r>
              <a:rPr lang="it-IT" dirty="0"/>
              <a:t>Per cui il </a:t>
            </a:r>
            <a:r>
              <a:rPr lang="it-IT" b="1" dirty="0"/>
              <a:t>reddito corrente</a:t>
            </a:r>
            <a:r>
              <a:rPr lang="it-IT" dirty="0"/>
              <a:t> è determinato dalla situazione occupazionale delle famiglie, quindi </a:t>
            </a:r>
          </a:p>
          <a:p>
            <a:r>
              <a:rPr lang="it-IT" dirty="0"/>
              <a:t>Il </a:t>
            </a:r>
            <a:r>
              <a:rPr lang="it-IT" b="1" dirty="0"/>
              <a:t>Salario</a:t>
            </a:r>
            <a:r>
              <a:rPr lang="it-IT" dirty="0"/>
              <a:t> </a:t>
            </a:r>
            <a:r>
              <a:rPr lang="it-IT" dirty="0">
                <a:solidFill>
                  <a:srgbClr val="FF0000"/>
                </a:solidFill>
              </a:rPr>
              <a:t>nominale</a:t>
            </a:r>
            <a:r>
              <a:rPr lang="it-IT" dirty="0"/>
              <a:t> è quello che si osserva nel mercato, ma è il salario </a:t>
            </a:r>
            <a:r>
              <a:rPr lang="it-IT" dirty="0">
                <a:solidFill>
                  <a:srgbClr val="FF0000"/>
                </a:solidFill>
              </a:rPr>
              <a:t>reale</a:t>
            </a:r>
            <a:r>
              <a:rPr lang="it-IT" dirty="0"/>
              <a:t> o </a:t>
            </a:r>
            <a:r>
              <a:rPr lang="it-IT" u="sng" dirty="0"/>
              <a:t>capacità d’acquisto</a:t>
            </a:r>
            <a:r>
              <a:rPr lang="it-IT" dirty="0"/>
              <a:t> a determinare la domanda effettiva…</a:t>
            </a:r>
          </a:p>
          <a:p>
            <a:r>
              <a:rPr lang="it-IT" dirty="0"/>
              <a:t>L’effetto sui consumi del salario nominale è più negativo che positivo (diminuisce la capacità d’acquisto), </a:t>
            </a:r>
          </a:p>
          <a:p>
            <a:r>
              <a:rPr lang="it-IT" dirty="0"/>
              <a:t>mentre </a:t>
            </a:r>
            <a:r>
              <a:rPr lang="it-IT" dirty="0">
                <a:effectLst>
                  <a:outerShdw blurRad="38100" dist="38100" dir="2700000" algn="tl">
                    <a:srgbClr val="000000">
                      <a:alpha val="43137"/>
                    </a:srgbClr>
                  </a:outerShdw>
                </a:effectLst>
              </a:rPr>
              <a:t>può</a:t>
            </a:r>
            <a:r>
              <a:rPr lang="it-IT" dirty="0"/>
              <a:t> avere effetto sugli investimenti: la riduzione dei salari riduce i prezzi di produzione e di mercato (per via indiretta) e aumenta l’offerta reale di moneta (per cui i tassi d’interesse scendono)(2), </a:t>
            </a:r>
          </a:p>
          <a:p>
            <a:r>
              <a:rPr lang="it-IT" u="sng" dirty="0"/>
              <a:t>ma passare dai salari è una via tortuosa</a:t>
            </a:r>
            <a:r>
              <a:rPr lang="it-IT" dirty="0"/>
              <a:t>, meglio agire al </a:t>
            </a:r>
            <a:r>
              <a:rPr lang="it-IT" dirty="0">
                <a:solidFill>
                  <a:srgbClr val="FF0000"/>
                </a:solidFill>
              </a:rPr>
              <a:t>ribasso sui </a:t>
            </a:r>
            <a:r>
              <a:rPr lang="it-IT" u="sng" dirty="0"/>
              <a:t>prezzi,</a:t>
            </a:r>
            <a:r>
              <a:rPr lang="it-IT" dirty="0"/>
              <a:t> che fanno aumentare l’offerta reale di moneta</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32</a:t>
            </a:fld>
            <a:endParaRPr lang="it-IT"/>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66C97EB-3A0C-417F-BE1B-EBC430C210A0}"/>
              </a:ext>
            </a:extLst>
          </p:cNvPr>
          <p:cNvSpPr>
            <a:spLocks noGrp="1"/>
          </p:cNvSpPr>
          <p:nvPr>
            <p:ph type="title"/>
          </p:nvPr>
        </p:nvSpPr>
        <p:spPr>
          <a:xfrm>
            <a:off x="1344168" y="-1674"/>
            <a:ext cx="7498080" cy="1143000"/>
          </a:xfrm>
        </p:spPr>
        <p:txBody>
          <a:bodyPr>
            <a:normAutofit fontScale="90000"/>
          </a:bodyPr>
          <a:lstStyle/>
          <a:p>
            <a:r>
              <a:rPr lang="it-IT" sz="3200" dirty="0"/>
              <a:t>L’andamento macroeconomico influisce sugli equilibri nel mercato del lavoro: la crisi del ‘29</a:t>
            </a:r>
          </a:p>
        </p:txBody>
      </p:sp>
      <p:sp>
        <p:nvSpPr>
          <p:cNvPr id="4" name="Segnaposto numero diapositiva 3">
            <a:extLst>
              <a:ext uri="{FF2B5EF4-FFF2-40B4-BE49-F238E27FC236}">
                <a16:creationId xmlns:a16="http://schemas.microsoft.com/office/drawing/2014/main" id="{4F360CAB-6456-41C3-9953-DE0FE03793E0}"/>
              </a:ext>
            </a:extLst>
          </p:cNvPr>
          <p:cNvSpPr>
            <a:spLocks noGrp="1"/>
          </p:cNvSpPr>
          <p:nvPr>
            <p:ph type="sldNum" sz="quarter" idx="12"/>
          </p:nvPr>
        </p:nvSpPr>
        <p:spPr/>
        <p:txBody>
          <a:bodyPr/>
          <a:lstStyle/>
          <a:p>
            <a:fld id="{45985554-6A51-4D76-87FB-4FA46D6A5038}" type="slidenum">
              <a:rPr lang="it-IT" smtClean="0"/>
              <a:pPr/>
              <a:t>33</a:t>
            </a:fld>
            <a:endParaRPr lang="it-IT"/>
          </a:p>
        </p:txBody>
      </p:sp>
      <p:pic>
        <p:nvPicPr>
          <p:cNvPr id="8" name="Immagine 7">
            <a:extLst>
              <a:ext uri="{FF2B5EF4-FFF2-40B4-BE49-F238E27FC236}">
                <a16:creationId xmlns:a16="http://schemas.microsoft.com/office/drawing/2014/main" id="{3199B6D0-532B-4689-B462-FB26418F7527}"/>
              </a:ext>
            </a:extLst>
          </p:cNvPr>
          <p:cNvPicPr>
            <a:picLocks noChangeAspect="1"/>
          </p:cNvPicPr>
          <p:nvPr/>
        </p:nvPicPr>
        <p:blipFill>
          <a:blip r:embed="rId2"/>
          <a:stretch>
            <a:fillRect/>
          </a:stretch>
        </p:blipFill>
        <p:spPr>
          <a:xfrm>
            <a:off x="117392" y="1435853"/>
            <a:ext cx="4608512" cy="5450561"/>
          </a:xfrm>
          <a:prstGeom prst="rect">
            <a:avLst/>
          </a:prstGeom>
        </p:spPr>
      </p:pic>
      <p:sp>
        <p:nvSpPr>
          <p:cNvPr id="3" name="CasellaDiTesto 2">
            <a:extLst>
              <a:ext uri="{FF2B5EF4-FFF2-40B4-BE49-F238E27FC236}">
                <a16:creationId xmlns:a16="http://schemas.microsoft.com/office/drawing/2014/main" id="{354EAF4B-8D56-46BA-B374-3DC9AF59C20B}"/>
              </a:ext>
            </a:extLst>
          </p:cNvPr>
          <p:cNvSpPr txBox="1"/>
          <p:nvPr/>
        </p:nvSpPr>
        <p:spPr>
          <a:xfrm>
            <a:off x="5292080" y="4288470"/>
            <a:ext cx="3744416" cy="1754326"/>
          </a:xfrm>
          <a:prstGeom prst="rect">
            <a:avLst/>
          </a:prstGeom>
          <a:noFill/>
        </p:spPr>
        <p:txBody>
          <a:bodyPr wrap="square" rtlCol="0">
            <a:spAutoFit/>
          </a:bodyPr>
          <a:lstStyle/>
          <a:p>
            <a:r>
              <a:rPr lang="it-IT" dirty="0"/>
              <a:t>Nella decisione di  consumo la famiglia dovrà tenere in considerazione anche il </a:t>
            </a:r>
            <a:r>
              <a:rPr lang="it-IT" dirty="0">
                <a:solidFill>
                  <a:srgbClr val="FF0000"/>
                </a:solidFill>
              </a:rPr>
              <a:t>livello dei prezzi e la domanda che emerge è quella effettiva, inoltre le altre determinanti saranno</a:t>
            </a:r>
          </a:p>
        </p:txBody>
      </p:sp>
      <p:sp>
        <p:nvSpPr>
          <p:cNvPr id="5" name="Rettangolo 4">
            <a:extLst>
              <a:ext uri="{FF2B5EF4-FFF2-40B4-BE49-F238E27FC236}">
                <a16:creationId xmlns:a16="http://schemas.microsoft.com/office/drawing/2014/main" id="{977E607C-3DE7-4199-B1AA-3CF96299E43F}"/>
              </a:ext>
            </a:extLst>
          </p:cNvPr>
          <p:cNvSpPr/>
          <p:nvPr/>
        </p:nvSpPr>
        <p:spPr>
          <a:xfrm>
            <a:off x="5256076" y="1078775"/>
            <a:ext cx="3744416" cy="1754326"/>
          </a:xfrm>
          <a:prstGeom prst="rect">
            <a:avLst/>
          </a:prstGeom>
        </p:spPr>
        <p:txBody>
          <a:bodyPr wrap="square">
            <a:spAutoFit/>
          </a:bodyPr>
          <a:lstStyle/>
          <a:p>
            <a:r>
              <a:rPr lang="it-IT" dirty="0">
                <a:solidFill>
                  <a:srgbClr val="FF0000"/>
                </a:solidFill>
              </a:rPr>
              <a:t>Domanda effettiva </a:t>
            </a:r>
            <a:r>
              <a:rPr lang="it-IT" dirty="0"/>
              <a:t>determina l’andamento del PIL (non l’offerta=legge di </a:t>
            </a:r>
            <a:r>
              <a:rPr lang="it-IT" dirty="0" err="1"/>
              <a:t>Say</a:t>
            </a:r>
            <a:r>
              <a:rPr lang="it-IT" dirty="0"/>
              <a:t>)</a:t>
            </a:r>
          </a:p>
          <a:p>
            <a:r>
              <a:rPr lang="it-IT" dirty="0"/>
              <a:t>La domanda effettiva è la capacità d’acquisto delle famiglie = CONSUMI+INVESTIMENTI </a:t>
            </a:r>
          </a:p>
        </p:txBody>
      </p:sp>
      <p:sp>
        <p:nvSpPr>
          <p:cNvPr id="9" name="Rettangolo 8">
            <a:extLst>
              <a:ext uri="{FF2B5EF4-FFF2-40B4-BE49-F238E27FC236}">
                <a16:creationId xmlns:a16="http://schemas.microsoft.com/office/drawing/2014/main" id="{0E84CE6B-79D6-41D4-A72F-9A12C98760DD}"/>
              </a:ext>
            </a:extLst>
          </p:cNvPr>
          <p:cNvSpPr/>
          <p:nvPr/>
        </p:nvSpPr>
        <p:spPr>
          <a:xfrm>
            <a:off x="5201946" y="2785818"/>
            <a:ext cx="3960440" cy="1477328"/>
          </a:xfrm>
          <a:prstGeom prst="rect">
            <a:avLst/>
          </a:prstGeom>
        </p:spPr>
        <p:txBody>
          <a:bodyPr wrap="square">
            <a:spAutoFit/>
          </a:bodyPr>
          <a:lstStyle/>
          <a:p>
            <a:r>
              <a:rPr lang="it-IT" dirty="0"/>
              <a:t>È invece il </a:t>
            </a:r>
            <a:r>
              <a:rPr lang="it-IT" dirty="0">
                <a:solidFill>
                  <a:srgbClr val="FF0000"/>
                </a:solidFill>
              </a:rPr>
              <a:t>reddito corrente </a:t>
            </a:r>
            <a:r>
              <a:rPr lang="it-IT" dirty="0"/>
              <a:t>che determina la </a:t>
            </a:r>
            <a:r>
              <a:rPr lang="it-IT" dirty="0">
                <a:solidFill>
                  <a:srgbClr val="0000FF"/>
                </a:solidFill>
              </a:rPr>
              <a:t>propensione al consumo </a:t>
            </a:r>
            <a:r>
              <a:rPr lang="it-IT" dirty="0"/>
              <a:t>deriva principalmente dai </a:t>
            </a:r>
            <a:r>
              <a:rPr lang="it-IT" dirty="0">
                <a:solidFill>
                  <a:srgbClr val="FF0000"/>
                </a:solidFill>
              </a:rPr>
              <a:t>salari nominali </a:t>
            </a:r>
            <a:r>
              <a:rPr lang="it-IT" dirty="0"/>
              <a:t>(quelli che sono presenti nei mercati del lavoro)</a:t>
            </a:r>
          </a:p>
        </p:txBody>
      </p:sp>
      <p:sp>
        <p:nvSpPr>
          <p:cNvPr id="10" name="Rettangolo 9">
            <a:extLst>
              <a:ext uri="{FF2B5EF4-FFF2-40B4-BE49-F238E27FC236}">
                <a16:creationId xmlns:a16="http://schemas.microsoft.com/office/drawing/2014/main" id="{F0B6F786-0719-47D9-9EBF-D89DC0FDB7E7}"/>
              </a:ext>
            </a:extLst>
          </p:cNvPr>
          <p:cNvSpPr/>
          <p:nvPr/>
        </p:nvSpPr>
        <p:spPr>
          <a:xfrm>
            <a:off x="5292080" y="5963084"/>
            <a:ext cx="3672408" cy="923330"/>
          </a:xfrm>
          <a:prstGeom prst="rect">
            <a:avLst/>
          </a:prstGeom>
        </p:spPr>
        <p:txBody>
          <a:bodyPr wrap="square">
            <a:spAutoFit/>
          </a:bodyPr>
          <a:lstStyle/>
          <a:p>
            <a:r>
              <a:rPr lang="it-IT" dirty="0">
                <a:solidFill>
                  <a:srgbClr val="0000FF"/>
                </a:solidFill>
              </a:rPr>
              <a:t>l’efficienza marginale di K </a:t>
            </a:r>
            <a:r>
              <a:rPr lang="it-IT" dirty="0"/>
              <a:t>e il </a:t>
            </a:r>
            <a:r>
              <a:rPr lang="it-IT" dirty="0">
                <a:solidFill>
                  <a:srgbClr val="0000FF"/>
                </a:solidFill>
              </a:rPr>
              <a:t>tasso d’interesse</a:t>
            </a:r>
            <a:r>
              <a:rPr lang="it-IT" dirty="0"/>
              <a:t>, perché non tutto il reddito viene consumato…</a:t>
            </a:r>
          </a:p>
        </p:txBody>
      </p:sp>
      <p:sp>
        <p:nvSpPr>
          <p:cNvPr id="11" name="Rettangolo 10">
            <a:extLst>
              <a:ext uri="{FF2B5EF4-FFF2-40B4-BE49-F238E27FC236}">
                <a16:creationId xmlns:a16="http://schemas.microsoft.com/office/drawing/2014/main" id="{7EC2AB18-3B25-4412-AC1E-FAF98910EEDC}"/>
              </a:ext>
            </a:extLst>
          </p:cNvPr>
          <p:cNvSpPr/>
          <p:nvPr/>
        </p:nvSpPr>
        <p:spPr>
          <a:xfrm>
            <a:off x="2123728" y="1484784"/>
            <a:ext cx="360040" cy="3816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6187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Dal livello micro a quello macro: la disoccupazione non è una scelta</a:t>
            </a:r>
          </a:p>
        </p:txBody>
      </p:sp>
      <p:sp>
        <p:nvSpPr>
          <p:cNvPr id="3" name="Segnaposto contenuto 2"/>
          <p:cNvSpPr>
            <a:spLocks noGrp="1"/>
          </p:cNvSpPr>
          <p:nvPr>
            <p:ph idx="1"/>
          </p:nvPr>
        </p:nvSpPr>
        <p:spPr/>
        <p:txBody>
          <a:bodyPr>
            <a:normAutofit fontScale="85000" lnSpcReduction="20000"/>
          </a:bodyPr>
          <a:lstStyle/>
          <a:p>
            <a:r>
              <a:rPr lang="it-IT" dirty="0"/>
              <a:t>Il passaggio al livello macroeconomico permette di far risaltare a pieno le due caratteristiche fondamentali della </a:t>
            </a:r>
            <a:r>
              <a:rPr lang="it-IT" dirty="0">
                <a:solidFill>
                  <a:srgbClr val="FF0000"/>
                </a:solidFill>
              </a:rPr>
              <a:t>disoccupazione</a:t>
            </a:r>
            <a:r>
              <a:rPr lang="it-IT" dirty="0"/>
              <a:t> keynesiana: </a:t>
            </a:r>
          </a:p>
          <a:p>
            <a:pPr marL="870966" lvl="1" indent="-514350">
              <a:buFont typeface="+mj-lt"/>
              <a:buAutoNum type="arabicPeriod"/>
            </a:pPr>
            <a:r>
              <a:rPr lang="it-IT" dirty="0"/>
              <a:t>che </a:t>
            </a:r>
            <a:r>
              <a:rPr lang="it-IT" u="sng" dirty="0"/>
              <a:t>non dipende da salari eccessivi </a:t>
            </a:r>
            <a:r>
              <a:rPr lang="it-IT" dirty="0"/>
              <a:t>(come la disoccupazione “classica”), </a:t>
            </a:r>
            <a:r>
              <a:rPr lang="it-IT" dirty="0">
                <a:solidFill>
                  <a:srgbClr val="FF0000"/>
                </a:solidFill>
              </a:rPr>
              <a:t>ma </a:t>
            </a:r>
            <a:r>
              <a:rPr lang="it-IT" u="sng" dirty="0"/>
              <a:t>da carenza di domanda effettiva</a:t>
            </a:r>
            <a:r>
              <a:rPr lang="it-IT" dirty="0"/>
              <a:t>; </a:t>
            </a:r>
          </a:p>
          <a:p>
            <a:pPr marL="870966" lvl="1" indent="-514350">
              <a:buFont typeface="+mj-lt"/>
              <a:buAutoNum type="arabicPeriod"/>
            </a:pPr>
            <a:r>
              <a:rPr lang="it-IT" dirty="0"/>
              <a:t>che è </a:t>
            </a:r>
            <a:r>
              <a:rPr lang="it-IT" dirty="0">
                <a:solidFill>
                  <a:srgbClr val="FF0000"/>
                </a:solidFill>
              </a:rPr>
              <a:t>involontaria</a:t>
            </a:r>
            <a:r>
              <a:rPr lang="it-IT" dirty="0"/>
              <a:t>, ossia che i disoccupati </a:t>
            </a:r>
            <a:r>
              <a:rPr lang="en-US" dirty="0" err="1"/>
              <a:t>sarebbero</a:t>
            </a:r>
            <a:r>
              <a:rPr lang="en-US" dirty="0"/>
              <a:t> “willing to work for the current money-wage”, ma le </a:t>
            </a:r>
            <a:r>
              <a:rPr lang="en-US" dirty="0" err="1"/>
              <a:t>imprese</a:t>
            </a:r>
            <a:r>
              <a:rPr lang="en-US" dirty="0"/>
              <a:t> non </a:t>
            </a:r>
            <a:r>
              <a:rPr lang="en-US" dirty="0" err="1"/>
              <a:t>hanno</a:t>
            </a:r>
            <a:r>
              <a:rPr lang="en-US" dirty="0"/>
              <a:t> </a:t>
            </a:r>
            <a:r>
              <a:rPr lang="en-US" dirty="0" err="1"/>
              <a:t>convenienza</a:t>
            </a:r>
            <a:r>
              <a:rPr lang="en-US" dirty="0"/>
              <a:t> a </a:t>
            </a:r>
            <a:r>
              <a:rPr lang="en-US" dirty="0" err="1"/>
              <a:t>produrre</a:t>
            </a:r>
            <a:r>
              <a:rPr lang="en-US" dirty="0"/>
              <a:t> e </a:t>
            </a:r>
            <a:r>
              <a:rPr lang="en-US" dirty="0" err="1"/>
              <a:t>quindi</a:t>
            </a:r>
            <a:r>
              <a:rPr lang="en-US" dirty="0"/>
              <a:t> ad </a:t>
            </a:r>
            <a:r>
              <a:rPr lang="en-US" dirty="0" err="1"/>
              <a:t>assumere</a:t>
            </a:r>
            <a:r>
              <a:rPr lang="en-US" dirty="0"/>
              <a:t> </a:t>
            </a:r>
            <a:r>
              <a:rPr lang="en-US" dirty="0" err="1"/>
              <a:t>lavoratori</a:t>
            </a:r>
            <a:r>
              <a:rPr lang="en-US" dirty="0"/>
              <a:t>.</a:t>
            </a:r>
          </a:p>
          <a:p>
            <a:r>
              <a:rPr lang="it-IT" dirty="0">
                <a:solidFill>
                  <a:srgbClr val="FF0000"/>
                </a:solidFill>
              </a:rPr>
              <a:t>La realizzazione del pieno impiego richiede l’intervento della politica economica</a:t>
            </a:r>
            <a:r>
              <a:rPr lang="it-IT" dirty="0"/>
              <a:t>, non avverrà mai spontaneamente nel lungo periodo, come asseriscono invece i </a:t>
            </a:r>
            <a:r>
              <a:rPr lang="it-IT" dirty="0" err="1"/>
              <a:t>predecessori…</a:t>
            </a:r>
            <a:endParaRPr lang="it-IT" dirty="0"/>
          </a:p>
        </p:txBody>
      </p:sp>
      <p:sp>
        <p:nvSpPr>
          <p:cNvPr id="4" name="Segnaposto numero diapositiva 3"/>
          <p:cNvSpPr>
            <a:spLocks noGrp="1"/>
          </p:cNvSpPr>
          <p:nvPr>
            <p:ph type="sldNum" sz="quarter" idx="12"/>
          </p:nvPr>
        </p:nvSpPr>
        <p:spPr/>
        <p:txBody>
          <a:bodyPr/>
          <a:lstStyle/>
          <a:p>
            <a:fld id="{45985554-6A51-4D76-87FB-4FA46D6A5038}" type="slidenum">
              <a:rPr lang="it-IT" smtClean="0"/>
              <a:pPr/>
              <a:t>34</a:t>
            </a:fld>
            <a:endParaRPr lang="it-IT"/>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505E24-DF92-482D-A378-FC4837B4851A}"/>
              </a:ext>
            </a:extLst>
          </p:cNvPr>
          <p:cNvSpPr>
            <a:spLocks noGrp="1"/>
          </p:cNvSpPr>
          <p:nvPr>
            <p:ph type="title"/>
          </p:nvPr>
        </p:nvSpPr>
        <p:spPr/>
        <p:txBody>
          <a:bodyPr/>
          <a:lstStyle/>
          <a:p>
            <a:r>
              <a:rPr lang="it-IT" dirty="0"/>
              <a:t>Da Keynes ai giorni nostri</a:t>
            </a:r>
          </a:p>
        </p:txBody>
      </p:sp>
      <p:sp>
        <p:nvSpPr>
          <p:cNvPr id="3" name="Segnaposto testo 2">
            <a:extLst>
              <a:ext uri="{FF2B5EF4-FFF2-40B4-BE49-F238E27FC236}">
                <a16:creationId xmlns:a16="http://schemas.microsoft.com/office/drawing/2014/main" id="{E5871DB6-14CD-4A15-9D65-8198734DD294}"/>
              </a:ext>
            </a:extLst>
          </p:cNvPr>
          <p:cNvSpPr>
            <a:spLocks noGrp="1"/>
          </p:cNvSpPr>
          <p:nvPr>
            <p:ph type="body" idx="1"/>
          </p:nvPr>
        </p:nvSpPr>
        <p:spPr/>
        <p:txBody>
          <a:bodyPr/>
          <a:lstStyle/>
          <a:p>
            <a:r>
              <a:rPr lang="it-IT" dirty="0"/>
              <a:t>Lezione 25 settembre 2024</a:t>
            </a:r>
          </a:p>
        </p:txBody>
      </p:sp>
      <p:sp>
        <p:nvSpPr>
          <p:cNvPr id="4" name="Segnaposto numero diapositiva 3">
            <a:extLst>
              <a:ext uri="{FF2B5EF4-FFF2-40B4-BE49-F238E27FC236}">
                <a16:creationId xmlns:a16="http://schemas.microsoft.com/office/drawing/2014/main" id="{2DABC018-2693-40BC-8E9B-D4252C6883EA}"/>
              </a:ext>
            </a:extLst>
          </p:cNvPr>
          <p:cNvSpPr>
            <a:spLocks noGrp="1"/>
          </p:cNvSpPr>
          <p:nvPr>
            <p:ph type="sldNum" sz="quarter" idx="12"/>
          </p:nvPr>
        </p:nvSpPr>
        <p:spPr/>
        <p:txBody>
          <a:bodyPr/>
          <a:lstStyle/>
          <a:p>
            <a:fld id="{45985554-6A51-4D76-87FB-4FA46D6A5038}" type="slidenum">
              <a:rPr lang="it-IT" smtClean="0"/>
              <a:pPr/>
              <a:t>35</a:t>
            </a:fld>
            <a:endParaRPr lang="it-IT"/>
          </a:p>
        </p:txBody>
      </p:sp>
    </p:spTree>
    <p:extLst>
      <p:ext uri="{BB962C8B-B14F-4D97-AF65-F5344CB8AC3E}">
        <p14:creationId xmlns:p14="http://schemas.microsoft.com/office/powerpoint/2010/main" val="248955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Da Keynes alla “sintesi neoclassica”: dagli anni ’40 agli anni ‘60</a:t>
            </a:r>
          </a:p>
        </p:txBody>
      </p:sp>
      <p:sp>
        <p:nvSpPr>
          <p:cNvPr id="3" name="Segnaposto contenuto 2"/>
          <p:cNvSpPr>
            <a:spLocks noGrp="1"/>
          </p:cNvSpPr>
          <p:nvPr>
            <p:ph idx="1"/>
          </p:nvPr>
        </p:nvSpPr>
        <p:spPr>
          <a:xfrm>
            <a:off x="1435608" y="1447800"/>
            <a:ext cx="7498080" cy="5221560"/>
          </a:xfrm>
        </p:spPr>
        <p:txBody>
          <a:bodyPr>
            <a:normAutofit/>
          </a:bodyPr>
          <a:lstStyle/>
          <a:p>
            <a:r>
              <a:rPr lang="it-IT" sz="2000" dirty="0"/>
              <a:t>BREVE PERIODO: </a:t>
            </a:r>
            <a:r>
              <a:rPr lang="it-IT" sz="2000" dirty="0">
                <a:solidFill>
                  <a:srgbClr val="FF0000"/>
                </a:solidFill>
              </a:rPr>
              <a:t>Hicks e Modigliani </a:t>
            </a:r>
            <a:r>
              <a:rPr lang="it-IT" sz="2000" dirty="0"/>
              <a:t>lavorano tra il 1937 e il 1944 alla sintesi delle idee di Keynes: il primo sintetizza la domanda di beni e moneta nel modello noto come “</a:t>
            </a:r>
            <a:r>
              <a:rPr lang="it-IT" sz="2000" dirty="0">
                <a:solidFill>
                  <a:srgbClr val="FF0000"/>
                </a:solidFill>
              </a:rPr>
              <a:t>IS-LM</a:t>
            </a:r>
            <a:r>
              <a:rPr lang="it-IT" sz="2000" dirty="0"/>
              <a:t>”, il secondo vi aggiunge il mercato del lavoro con un’ipotesi che diventerà cruciale: i </a:t>
            </a:r>
            <a:r>
              <a:rPr lang="it-IT" sz="2000" b="1" dirty="0">
                <a:solidFill>
                  <a:srgbClr val="FF0000"/>
                </a:solidFill>
              </a:rPr>
              <a:t>salari rigidi</a:t>
            </a:r>
            <a:r>
              <a:rPr lang="it-IT" sz="2000" dirty="0"/>
              <a:t>. Si ricordi che il </a:t>
            </a:r>
            <a:r>
              <a:rPr lang="it-IT" sz="2000" dirty="0">
                <a:solidFill>
                  <a:srgbClr val="00B050"/>
                </a:solidFill>
              </a:rPr>
              <a:t>reddito</a:t>
            </a:r>
            <a:r>
              <a:rPr lang="it-IT" sz="2000" dirty="0"/>
              <a:t> di riferimento per K. è quello </a:t>
            </a:r>
            <a:r>
              <a:rPr lang="it-IT" sz="2000" dirty="0">
                <a:solidFill>
                  <a:srgbClr val="00B050"/>
                </a:solidFill>
              </a:rPr>
              <a:t>corrente</a:t>
            </a:r>
            <a:r>
              <a:rPr lang="it-IT" sz="2000" dirty="0"/>
              <a:t>.</a:t>
            </a:r>
          </a:p>
          <a:p>
            <a:r>
              <a:rPr lang="it-IT" sz="2000" dirty="0"/>
              <a:t>LUNGO PERIODO: Si incorpora il </a:t>
            </a:r>
            <a:r>
              <a:rPr lang="it-IT" sz="2000" b="1" dirty="0" err="1"/>
              <a:t>real</a:t>
            </a:r>
            <a:r>
              <a:rPr lang="it-IT" sz="2000" b="1" dirty="0"/>
              <a:t> balance effect di </a:t>
            </a:r>
            <a:r>
              <a:rPr lang="it-IT" sz="2000" b="1" dirty="0" err="1"/>
              <a:t>Pigou</a:t>
            </a:r>
            <a:r>
              <a:rPr lang="it-IT" sz="2000" dirty="0"/>
              <a:t> e si dimostra come una </a:t>
            </a:r>
            <a:r>
              <a:rPr lang="it-IT" sz="2000" dirty="0">
                <a:solidFill>
                  <a:srgbClr val="FF0000"/>
                </a:solidFill>
              </a:rPr>
              <a:t>diminuzione dei salari nominali </a:t>
            </a:r>
            <a:r>
              <a:rPr lang="it-IT" sz="2000" dirty="0"/>
              <a:t>abbia lo stesso effetto di una riduzione dei prezzi e</a:t>
            </a:r>
            <a:r>
              <a:rPr lang="it-IT" sz="2000" dirty="0">
                <a:solidFill>
                  <a:srgbClr val="FF0000"/>
                </a:solidFill>
              </a:rPr>
              <a:t> </a:t>
            </a:r>
            <a:r>
              <a:rPr lang="it-IT" sz="2000" dirty="0"/>
              <a:t>influenzi positivamente la domanda aggregata, non solo per la componente degli investimenti (“effetto Keynes”, dimostrato da </a:t>
            </a:r>
            <a:r>
              <a:rPr lang="it-IT" sz="2000" dirty="0" err="1"/>
              <a:t>Patinkin</a:t>
            </a:r>
            <a:r>
              <a:rPr lang="it-IT" sz="2000" dirty="0"/>
              <a:t> nel 1948) ma anche dei consumi (“effetto </a:t>
            </a:r>
            <a:r>
              <a:rPr lang="it-IT" sz="2000" dirty="0" err="1"/>
              <a:t>Pigou</a:t>
            </a:r>
            <a:r>
              <a:rPr lang="it-IT" sz="2000" dirty="0"/>
              <a:t>”, da </a:t>
            </a:r>
            <a:r>
              <a:rPr lang="it-IT" sz="2000" dirty="0" err="1"/>
              <a:t>Pigou</a:t>
            </a:r>
            <a:r>
              <a:rPr lang="it-IT" sz="2000" dirty="0"/>
              <a:t> nel 1952)(*)</a:t>
            </a:r>
          </a:p>
          <a:p>
            <a:r>
              <a:rPr lang="it-IT" sz="2000" dirty="0"/>
              <a:t>E l’equilibrio viene ristabilito anche nel mercato del lavoro…</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36</a:t>
            </a:fld>
            <a:endParaRPr lang="it-IT"/>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52EAA-F84F-4AB6-AD3E-487FE0E118FD}"/>
              </a:ext>
            </a:extLst>
          </p:cNvPr>
          <p:cNvSpPr>
            <a:spLocks noGrp="1"/>
          </p:cNvSpPr>
          <p:nvPr>
            <p:ph type="title"/>
          </p:nvPr>
        </p:nvSpPr>
        <p:spPr/>
        <p:txBody>
          <a:bodyPr>
            <a:normAutofit fontScale="90000"/>
          </a:bodyPr>
          <a:lstStyle/>
          <a:p>
            <a:r>
              <a:rPr lang="it-IT"/>
              <a:t>Dal reddito corrente al reddito nel ciclo di vita</a:t>
            </a:r>
            <a:endParaRPr lang="it-IT" dirty="0"/>
          </a:p>
        </p:txBody>
      </p:sp>
      <p:sp>
        <p:nvSpPr>
          <p:cNvPr id="3" name="Segnaposto contenuto 2">
            <a:extLst>
              <a:ext uri="{FF2B5EF4-FFF2-40B4-BE49-F238E27FC236}">
                <a16:creationId xmlns:a16="http://schemas.microsoft.com/office/drawing/2014/main" id="{5DA0144F-EA9A-48D5-BD6F-D400270C6281}"/>
              </a:ext>
            </a:extLst>
          </p:cNvPr>
          <p:cNvSpPr>
            <a:spLocks noGrp="1"/>
          </p:cNvSpPr>
          <p:nvPr>
            <p:ph idx="1"/>
          </p:nvPr>
        </p:nvSpPr>
        <p:spPr>
          <a:xfrm>
            <a:off x="1043608" y="1447800"/>
            <a:ext cx="7890080" cy="4800600"/>
          </a:xfrm>
        </p:spPr>
        <p:txBody>
          <a:bodyPr>
            <a:noAutofit/>
          </a:bodyPr>
          <a:lstStyle/>
          <a:p>
            <a:pPr>
              <a:buFont typeface="Arial" panose="020B0604020202020204" pitchFamily="34" charset="0"/>
              <a:buChar char="•"/>
            </a:pPr>
            <a:r>
              <a:rPr lang="it-IT" sz="2400" dirty="0"/>
              <a:t>L'ipotesi di partenza è quella che la </a:t>
            </a:r>
            <a:r>
              <a:rPr lang="it-IT" sz="2400" b="1" dirty="0"/>
              <a:t>ricchezza di una persona </a:t>
            </a:r>
            <a:r>
              <a:rPr lang="it-IT" sz="2400" u="sng" dirty="0"/>
              <a:t>non è costituita soltanto dal reddito corrente</a:t>
            </a:r>
            <a:r>
              <a:rPr lang="it-IT" sz="2400" dirty="0"/>
              <a:t>, </a:t>
            </a:r>
            <a:r>
              <a:rPr lang="it-IT" sz="2400" dirty="0">
                <a:solidFill>
                  <a:srgbClr val="00B050"/>
                </a:solidFill>
              </a:rPr>
              <a:t>ma anche dalle scorte monetarie accumulate nel passato</a:t>
            </a:r>
            <a:r>
              <a:rPr lang="it-IT" sz="2400" dirty="0"/>
              <a:t> (depositi ecc.); ne consegue che </a:t>
            </a:r>
            <a:r>
              <a:rPr lang="it-IT" sz="2400" dirty="0">
                <a:solidFill>
                  <a:srgbClr val="FF0000"/>
                </a:solidFill>
              </a:rPr>
              <a:t>se i prezzi diminuiscono, il valore reale di queste scorte </a:t>
            </a:r>
            <a:r>
              <a:rPr lang="it-IT" sz="2400" dirty="0"/>
              <a:t>(cioè la loro capacità d'acquisto) </a:t>
            </a:r>
            <a:r>
              <a:rPr lang="it-IT" sz="2400" dirty="0">
                <a:solidFill>
                  <a:srgbClr val="FF0000"/>
                </a:solidFill>
              </a:rPr>
              <a:t>aumenta</a:t>
            </a:r>
            <a:r>
              <a:rPr lang="it-IT" sz="2400" dirty="0"/>
              <a:t> e i soggetti economici saranno disposti a consumare una quota maggiore del loro reddito.</a:t>
            </a:r>
          </a:p>
          <a:p>
            <a:r>
              <a:rPr lang="it-IT" sz="2400" b="1" dirty="0"/>
              <a:t>I risultati Keynesiani </a:t>
            </a:r>
            <a:r>
              <a:rPr lang="it-IT" sz="2400" dirty="0"/>
              <a:t>vengono trasposti in un </a:t>
            </a:r>
            <a:r>
              <a:rPr lang="it-IT" sz="2400" b="1" dirty="0"/>
              <a:t>modello di EEG (</a:t>
            </a:r>
            <a:r>
              <a:rPr lang="it-IT" sz="2400" dirty="0"/>
              <a:t>Equilibrio Economico Generale</a:t>
            </a:r>
            <a:r>
              <a:rPr lang="it-IT" sz="2400" b="1" dirty="0"/>
              <a:t>) e si dimostra che valgono solo nel breve periodo</a:t>
            </a:r>
            <a:r>
              <a:rPr lang="it-IT" sz="2400" dirty="0"/>
              <a:t>, mentre nel lungo ritorna in auge la validità del concetto di pieno impiego: ma come spiegare il legame prezzi-salari e occupazione nel lungo periodo?</a:t>
            </a:r>
          </a:p>
        </p:txBody>
      </p:sp>
      <p:sp>
        <p:nvSpPr>
          <p:cNvPr id="4" name="Segnaposto numero diapositiva 3">
            <a:extLst>
              <a:ext uri="{FF2B5EF4-FFF2-40B4-BE49-F238E27FC236}">
                <a16:creationId xmlns:a16="http://schemas.microsoft.com/office/drawing/2014/main" id="{9236EE42-DAED-43B8-8864-B43C4D7821D7}"/>
              </a:ext>
            </a:extLst>
          </p:cNvPr>
          <p:cNvSpPr>
            <a:spLocks noGrp="1"/>
          </p:cNvSpPr>
          <p:nvPr>
            <p:ph type="sldNum" sz="quarter" idx="12"/>
          </p:nvPr>
        </p:nvSpPr>
        <p:spPr/>
        <p:txBody>
          <a:bodyPr/>
          <a:lstStyle/>
          <a:p>
            <a:fld id="{45985554-6A51-4D76-87FB-4FA46D6A5038}" type="slidenum">
              <a:rPr lang="it-IT" smtClean="0"/>
              <a:pPr/>
              <a:t>37</a:t>
            </a:fld>
            <a:endParaRPr lang="it-IT"/>
          </a:p>
        </p:txBody>
      </p:sp>
    </p:spTree>
    <p:extLst>
      <p:ext uri="{BB962C8B-B14F-4D97-AF65-F5344CB8AC3E}">
        <p14:creationId xmlns:p14="http://schemas.microsoft.com/office/powerpoint/2010/main" val="378499807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3DAA07-F572-4E81-9D62-6687CADBB7E0}"/>
              </a:ext>
            </a:extLst>
          </p:cNvPr>
          <p:cNvSpPr>
            <a:spLocks noGrp="1"/>
          </p:cNvSpPr>
          <p:nvPr>
            <p:ph type="title"/>
          </p:nvPr>
        </p:nvSpPr>
        <p:spPr/>
        <p:txBody>
          <a:bodyPr>
            <a:noAutofit/>
          </a:bodyPr>
          <a:lstStyle/>
          <a:p>
            <a:r>
              <a:rPr lang="it-IT" sz="2800" dirty="0"/>
              <a:t>Una rappresentazione dei mercati: le equazioni</a:t>
            </a:r>
          </a:p>
        </p:txBody>
      </p:sp>
      <p:sp>
        <p:nvSpPr>
          <p:cNvPr id="4" name="Segnaposto numero diapositiva 3">
            <a:extLst>
              <a:ext uri="{FF2B5EF4-FFF2-40B4-BE49-F238E27FC236}">
                <a16:creationId xmlns:a16="http://schemas.microsoft.com/office/drawing/2014/main" id="{9DFE21A5-65A1-41C3-A254-5C157D349280}"/>
              </a:ext>
            </a:extLst>
          </p:cNvPr>
          <p:cNvSpPr>
            <a:spLocks noGrp="1"/>
          </p:cNvSpPr>
          <p:nvPr>
            <p:ph type="sldNum" sz="quarter" idx="12"/>
          </p:nvPr>
        </p:nvSpPr>
        <p:spPr/>
        <p:txBody>
          <a:bodyPr/>
          <a:lstStyle/>
          <a:p>
            <a:fld id="{45985554-6A51-4D76-87FB-4FA46D6A5038}" type="slidenum">
              <a:rPr lang="it-IT" smtClean="0"/>
              <a:pPr/>
              <a:t>38</a:t>
            </a:fld>
            <a:endParaRPr lang="it-IT"/>
          </a:p>
        </p:txBody>
      </p:sp>
      <p:pic>
        <p:nvPicPr>
          <p:cNvPr id="5" name="Immagine 4">
            <a:extLst>
              <a:ext uri="{FF2B5EF4-FFF2-40B4-BE49-F238E27FC236}">
                <a16:creationId xmlns:a16="http://schemas.microsoft.com/office/drawing/2014/main" id="{4AE4D6F1-3B71-4D9F-9CEB-5AC44536EED2}"/>
              </a:ext>
            </a:extLst>
          </p:cNvPr>
          <p:cNvPicPr>
            <a:picLocks noChangeAspect="1"/>
          </p:cNvPicPr>
          <p:nvPr/>
        </p:nvPicPr>
        <p:blipFill>
          <a:blip r:embed="rId2"/>
          <a:stretch>
            <a:fillRect/>
          </a:stretch>
        </p:blipFill>
        <p:spPr>
          <a:xfrm>
            <a:off x="1187624" y="1196752"/>
            <a:ext cx="7270495" cy="4977356"/>
          </a:xfrm>
          <a:prstGeom prst="rect">
            <a:avLst/>
          </a:prstGeom>
        </p:spPr>
      </p:pic>
      <p:sp>
        <p:nvSpPr>
          <p:cNvPr id="6" name="CasellaDiTesto 5">
            <a:extLst>
              <a:ext uri="{FF2B5EF4-FFF2-40B4-BE49-F238E27FC236}">
                <a16:creationId xmlns:a16="http://schemas.microsoft.com/office/drawing/2014/main" id="{BEB3F16B-AA2E-48FE-A64E-F41FDA8A306F}"/>
              </a:ext>
            </a:extLst>
          </p:cNvPr>
          <p:cNvSpPr txBox="1"/>
          <p:nvPr/>
        </p:nvSpPr>
        <p:spPr>
          <a:xfrm>
            <a:off x="1331640" y="6214348"/>
            <a:ext cx="6837577" cy="369332"/>
          </a:xfrm>
          <a:prstGeom prst="rect">
            <a:avLst/>
          </a:prstGeom>
          <a:noFill/>
        </p:spPr>
        <p:txBody>
          <a:bodyPr wrap="none" rtlCol="0">
            <a:spAutoFit/>
          </a:bodyPr>
          <a:lstStyle/>
          <a:p>
            <a:r>
              <a:rPr lang="it-IT" dirty="0"/>
              <a:t>Fonte: M. </a:t>
            </a:r>
            <a:r>
              <a:rPr lang="it-IT" dirty="0" err="1"/>
              <a:t>Capparucci</a:t>
            </a:r>
            <a:r>
              <a:rPr lang="it-IT" dirty="0"/>
              <a:t> (2014), Appunti di Lezioni di Economia del Lavoro</a:t>
            </a:r>
          </a:p>
        </p:txBody>
      </p:sp>
    </p:spTree>
    <p:extLst>
      <p:ext uri="{BB962C8B-B14F-4D97-AF65-F5344CB8AC3E}">
        <p14:creationId xmlns:p14="http://schemas.microsoft.com/office/powerpoint/2010/main" val="162029491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2C6C8-DE24-4A3B-A783-6F722ABD100C}"/>
              </a:ext>
            </a:extLst>
          </p:cNvPr>
          <p:cNvSpPr>
            <a:spLocks noGrp="1"/>
          </p:cNvSpPr>
          <p:nvPr>
            <p:ph type="title"/>
          </p:nvPr>
        </p:nvSpPr>
        <p:spPr/>
        <p:txBody>
          <a:bodyPr>
            <a:normAutofit fontScale="90000"/>
          </a:bodyPr>
          <a:lstStyle/>
          <a:p>
            <a:r>
              <a:rPr lang="it-IT" dirty="0"/>
              <a:t>Una rappresentazione grafica degli equilibri nel mercato del lavoro</a:t>
            </a:r>
          </a:p>
        </p:txBody>
      </p:sp>
      <p:sp>
        <p:nvSpPr>
          <p:cNvPr id="4" name="Segnaposto numero diapositiva 3">
            <a:extLst>
              <a:ext uri="{FF2B5EF4-FFF2-40B4-BE49-F238E27FC236}">
                <a16:creationId xmlns:a16="http://schemas.microsoft.com/office/drawing/2014/main" id="{B7C038A6-440A-431D-87AD-A24EA04B2F91}"/>
              </a:ext>
            </a:extLst>
          </p:cNvPr>
          <p:cNvSpPr>
            <a:spLocks noGrp="1"/>
          </p:cNvSpPr>
          <p:nvPr>
            <p:ph type="sldNum" sz="quarter" idx="12"/>
          </p:nvPr>
        </p:nvSpPr>
        <p:spPr/>
        <p:txBody>
          <a:bodyPr/>
          <a:lstStyle/>
          <a:p>
            <a:fld id="{45985554-6A51-4D76-87FB-4FA46D6A5038}" type="slidenum">
              <a:rPr lang="it-IT" smtClean="0"/>
              <a:pPr/>
              <a:t>39</a:t>
            </a:fld>
            <a:endParaRPr lang="it-IT"/>
          </a:p>
        </p:txBody>
      </p:sp>
      <p:cxnSp>
        <p:nvCxnSpPr>
          <p:cNvPr id="7" name="Connettore 2 6">
            <a:extLst>
              <a:ext uri="{FF2B5EF4-FFF2-40B4-BE49-F238E27FC236}">
                <a16:creationId xmlns:a16="http://schemas.microsoft.com/office/drawing/2014/main" id="{F45E71FE-BBA8-4BAB-A26D-A4A3535BC02E}"/>
              </a:ext>
            </a:extLst>
          </p:cNvPr>
          <p:cNvCxnSpPr>
            <a:cxnSpLocks/>
          </p:cNvCxnSpPr>
          <p:nvPr/>
        </p:nvCxnSpPr>
        <p:spPr>
          <a:xfrm flipV="1">
            <a:off x="1835696" y="2286984"/>
            <a:ext cx="0" cy="38884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Connettore 2 7">
            <a:extLst>
              <a:ext uri="{FF2B5EF4-FFF2-40B4-BE49-F238E27FC236}">
                <a16:creationId xmlns:a16="http://schemas.microsoft.com/office/drawing/2014/main" id="{8C3CE7FC-DB30-42E1-9456-6AEBA95B1C35}"/>
              </a:ext>
            </a:extLst>
          </p:cNvPr>
          <p:cNvCxnSpPr>
            <a:cxnSpLocks/>
          </p:cNvCxnSpPr>
          <p:nvPr/>
        </p:nvCxnSpPr>
        <p:spPr>
          <a:xfrm>
            <a:off x="1763688" y="6175416"/>
            <a:ext cx="33759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nettore diritto 11">
            <a:extLst>
              <a:ext uri="{FF2B5EF4-FFF2-40B4-BE49-F238E27FC236}">
                <a16:creationId xmlns:a16="http://schemas.microsoft.com/office/drawing/2014/main" id="{946F3CA9-D4E1-4DBC-A319-AB16182476DC}"/>
              </a:ext>
            </a:extLst>
          </p:cNvPr>
          <p:cNvCxnSpPr/>
          <p:nvPr/>
        </p:nvCxnSpPr>
        <p:spPr>
          <a:xfrm>
            <a:off x="3995936" y="2348880"/>
            <a:ext cx="0" cy="37444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2C37E75D-8CDA-40DC-8A98-BA0E9A6C9B74}"/>
              </a:ext>
            </a:extLst>
          </p:cNvPr>
          <p:cNvCxnSpPr/>
          <p:nvPr/>
        </p:nvCxnSpPr>
        <p:spPr>
          <a:xfrm>
            <a:off x="2411760" y="2791040"/>
            <a:ext cx="2448272" cy="2232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00BD56C5-EB57-4CD2-87B8-F2EA29F4AC5A}"/>
              </a:ext>
            </a:extLst>
          </p:cNvPr>
          <p:cNvCxnSpPr/>
          <p:nvPr/>
        </p:nvCxnSpPr>
        <p:spPr>
          <a:xfrm flipH="1">
            <a:off x="1835696" y="4231200"/>
            <a:ext cx="2160240" cy="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nettore 2 16">
            <a:extLst>
              <a:ext uri="{FF2B5EF4-FFF2-40B4-BE49-F238E27FC236}">
                <a16:creationId xmlns:a16="http://schemas.microsoft.com/office/drawing/2014/main" id="{31FB5922-B642-4138-8EF9-735E7997BB39}"/>
              </a:ext>
            </a:extLst>
          </p:cNvPr>
          <p:cNvCxnSpPr>
            <a:cxnSpLocks/>
          </p:cNvCxnSpPr>
          <p:nvPr/>
        </p:nvCxnSpPr>
        <p:spPr>
          <a:xfrm flipV="1">
            <a:off x="5436096" y="2195987"/>
            <a:ext cx="0" cy="38884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nettore 2 17">
            <a:extLst>
              <a:ext uri="{FF2B5EF4-FFF2-40B4-BE49-F238E27FC236}">
                <a16:creationId xmlns:a16="http://schemas.microsoft.com/office/drawing/2014/main" id="{5070345F-5AF5-4B71-9F62-C4AA7989E32E}"/>
              </a:ext>
            </a:extLst>
          </p:cNvPr>
          <p:cNvCxnSpPr>
            <a:cxnSpLocks/>
          </p:cNvCxnSpPr>
          <p:nvPr/>
        </p:nvCxnSpPr>
        <p:spPr>
          <a:xfrm>
            <a:off x="5364088" y="6054608"/>
            <a:ext cx="33759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nettore diritto 18">
            <a:extLst>
              <a:ext uri="{FF2B5EF4-FFF2-40B4-BE49-F238E27FC236}">
                <a16:creationId xmlns:a16="http://schemas.microsoft.com/office/drawing/2014/main" id="{A0F4E5F8-8590-4A40-86D8-618D14E72E61}"/>
              </a:ext>
            </a:extLst>
          </p:cNvPr>
          <p:cNvCxnSpPr>
            <a:cxnSpLocks/>
          </p:cNvCxnSpPr>
          <p:nvPr/>
        </p:nvCxnSpPr>
        <p:spPr>
          <a:xfrm flipH="1">
            <a:off x="6372200" y="2874317"/>
            <a:ext cx="2304255" cy="25922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3C0E8743-16EB-496A-BF27-0CFDAA11BA73}"/>
              </a:ext>
            </a:extLst>
          </p:cNvPr>
          <p:cNvCxnSpPr/>
          <p:nvPr/>
        </p:nvCxnSpPr>
        <p:spPr>
          <a:xfrm>
            <a:off x="6012160" y="2700043"/>
            <a:ext cx="2448272" cy="2232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6A4E6152-2B90-442A-B692-75B4786231EF}"/>
              </a:ext>
            </a:extLst>
          </p:cNvPr>
          <p:cNvCxnSpPr/>
          <p:nvPr/>
        </p:nvCxnSpPr>
        <p:spPr>
          <a:xfrm flipH="1">
            <a:off x="5436096" y="4140203"/>
            <a:ext cx="2160240" cy="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CasellaDiTesto 23">
            <a:extLst>
              <a:ext uri="{FF2B5EF4-FFF2-40B4-BE49-F238E27FC236}">
                <a16:creationId xmlns:a16="http://schemas.microsoft.com/office/drawing/2014/main" id="{2E766471-6FAC-4720-B3EF-50633586DF05}"/>
              </a:ext>
            </a:extLst>
          </p:cNvPr>
          <p:cNvSpPr txBox="1"/>
          <p:nvPr/>
        </p:nvSpPr>
        <p:spPr>
          <a:xfrm>
            <a:off x="1835697" y="1650866"/>
            <a:ext cx="3096341" cy="369332"/>
          </a:xfrm>
          <a:prstGeom prst="rect">
            <a:avLst/>
          </a:prstGeom>
          <a:noFill/>
        </p:spPr>
        <p:txBody>
          <a:bodyPr wrap="square" rtlCol="0">
            <a:spAutoFit/>
          </a:bodyPr>
          <a:lstStyle/>
          <a:p>
            <a:r>
              <a:rPr lang="it-IT" dirty="0"/>
              <a:t>Equilibrio </a:t>
            </a:r>
            <a:r>
              <a:rPr lang="it-IT" dirty="0" err="1"/>
              <a:t>MdL</a:t>
            </a:r>
            <a:r>
              <a:rPr lang="it-IT" dirty="0"/>
              <a:t>(*) per i </a:t>
            </a:r>
            <a:r>
              <a:rPr lang="it-IT" dirty="0">
                <a:solidFill>
                  <a:srgbClr val="FF0000"/>
                </a:solidFill>
              </a:rPr>
              <a:t>Classici</a:t>
            </a:r>
          </a:p>
        </p:txBody>
      </p:sp>
      <p:sp>
        <p:nvSpPr>
          <p:cNvPr id="25" name="CasellaDiTesto 24">
            <a:extLst>
              <a:ext uri="{FF2B5EF4-FFF2-40B4-BE49-F238E27FC236}">
                <a16:creationId xmlns:a16="http://schemas.microsoft.com/office/drawing/2014/main" id="{79F13D04-43AB-405E-8585-AA162A32CA59}"/>
              </a:ext>
            </a:extLst>
          </p:cNvPr>
          <p:cNvSpPr txBox="1"/>
          <p:nvPr/>
        </p:nvSpPr>
        <p:spPr>
          <a:xfrm>
            <a:off x="5364091" y="1672603"/>
            <a:ext cx="3096341" cy="369332"/>
          </a:xfrm>
          <a:prstGeom prst="rect">
            <a:avLst/>
          </a:prstGeom>
          <a:noFill/>
        </p:spPr>
        <p:txBody>
          <a:bodyPr wrap="square" rtlCol="0">
            <a:spAutoFit/>
          </a:bodyPr>
          <a:lstStyle/>
          <a:p>
            <a:r>
              <a:rPr lang="it-IT" dirty="0"/>
              <a:t>Equilibrio </a:t>
            </a:r>
            <a:r>
              <a:rPr lang="it-IT" dirty="0" err="1"/>
              <a:t>MdL</a:t>
            </a:r>
            <a:r>
              <a:rPr lang="it-IT" dirty="0"/>
              <a:t> per i </a:t>
            </a:r>
            <a:r>
              <a:rPr lang="it-IT" dirty="0" err="1">
                <a:solidFill>
                  <a:srgbClr val="FF0000"/>
                </a:solidFill>
              </a:rPr>
              <a:t>Neolassici</a:t>
            </a:r>
            <a:endParaRPr lang="it-IT" dirty="0">
              <a:solidFill>
                <a:srgbClr val="FF0000"/>
              </a:solidFill>
            </a:endParaRPr>
          </a:p>
        </p:txBody>
      </p:sp>
      <mc:AlternateContent xmlns:mc="http://schemas.openxmlformats.org/markup-compatibility/2006">
        <mc:Choice xmlns:a14="http://schemas.microsoft.com/office/drawing/2010/main" Requires="a14">
          <p:sp>
            <p:nvSpPr>
              <p:cNvPr id="26" name="CasellaDiTesto 25">
                <a:extLst>
                  <a:ext uri="{FF2B5EF4-FFF2-40B4-BE49-F238E27FC236}">
                    <a16:creationId xmlns:a16="http://schemas.microsoft.com/office/drawing/2014/main" id="{6210036A-23A7-434D-97B3-8EC6AA313733}"/>
                  </a:ext>
                </a:extLst>
              </p:cNvPr>
              <p:cNvSpPr txBox="1"/>
              <p:nvPr/>
            </p:nvSpPr>
            <p:spPr>
              <a:xfrm>
                <a:off x="1268047" y="1991812"/>
                <a:ext cx="576044" cy="61144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𝑤</m:t>
                          </m:r>
                        </m:num>
                        <m:den>
                          <m:r>
                            <a:rPr lang="it-IT" b="0" i="1" smtClean="0">
                              <a:latin typeface="Cambria Math" panose="02040503050406030204" pitchFamily="18" charset="0"/>
                            </a:rPr>
                            <m:t>𝑝</m:t>
                          </m:r>
                        </m:den>
                      </m:f>
                    </m:oMath>
                  </m:oMathPara>
                </a14:m>
                <a:endParaRPr lang="it-IT" dirty="0"/>
              </a:p>
            </p:txBody>
          </p:sp>
        </mc:Choice>
        <mc:Fallback>
          <p:sp>
            <p:nvSpPr>
              <p:cNvPr id="26" name="CasellaDiTesto 25">
                <a:extLst>
                  <a:ext uri="{FF2B5EF4-FFF2-40B4-BE49-F238E27FC236}">
                    <a16:creationId xmlns:a16="http://schemas.microsoft.com/office/drawing/2014/main" id="{6210036A-23A7-434D-97B3-8EC6AA313733}"/>
                  </a:ext>
                </a:extLst>
              </p:cNvPr>
              <p:cNvSpPr txBox="1">
                <a:spLocks noRot="1" noChangeAspect="1" noMove="1" noResize="1" noEditPoints="1" noAdjustHandles="1" noChangeArrowheads="1" noChangeShapeType="1" noTextEdit="1"/>
              </p:cNvSpPr>
              <p:nvPr/>
            </p:nvSpPr>
            <p:spPr>
              <a:xfrm>
                <a:off x="1268047" y="1991812"/>
                <a:ext cx="576044" cy="611449"/>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7" name="CasellaDiTesto 26">
                <a:extLst>
                  <a:ext uri="{FF2B5EF4-FFF2-40B4-BE49-F238E27FC236}">
                    <a16:creationId xmlns:a16="http://schemas.microsoft.com/office/drawing/2014/main" id="{BB6BBF89-185B-4F70-A27D-67E8362EAC43}"/>
                  </a:ext>
                </a:extLst>
              </p:cNvPr>
              <p:cNvSpPr txBox="1"/>
              <p:nvPr/>
            </p:nvSpPr>
            <p:spPr>
              <a:xfrm>
                <a:off x="1223648" y="3825044"/>
                <a:ext cx="576044" cy="66749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p>
                            <m:sSupPr>
                              <m:ctrlPr>
                                <a:rPr lang="it-IT" i="1" smtClean="0">
                                  <a:latin typeface="Cambria Math" panose="02040503050406030204" pitchFamily="18" charset="0"/>
                                </a:rPr>
                              </m:ctrlPr>
                            </m:sSupPr>
                            <m:e>
                              <m:r>
                                <a:rPr lang="it-IT" i="1">
                                  <a:latin typeface="Cambria Math" panose="02040503050406030204" pitchFamily="18" charset="0"/>
                                </a:rPr>
                                <m:t>𝑤</m:t>
                              </m:r>
                            </m:e>
                            <m:sup>
                              <m:r>
                                <a:rPr lang="it-IT" i="1">
                                  <a:latin typeface="Cambria Math" panose="02040503050406030204" pitchFamily="18" charset="0"/>
                                </a:rPr>
                                <m:t>∗</m:t>
                              </m:r>
                            </m:sup>
                          </m:sSup>
                        </m:num>
                        <m:den>
                          <m:r>
                            <a:rPr lang="it-IT" b="0" i="1" smtClean="0">
                              <a:latin typeface="Cambria Math" panose="02040503050406030204" pitchFamily="18" charset="0"/>
                            </a:rPr>
                            <m:t>𝑝</m:t>
                          </m:r>
                        </m:den>
                      </m:f>
                    </m:oMath>
                  </m:oMathPara>
                </a14:m>
                <a:endParaRPr lang="it-IT" dirty="0"/>
              </a:p>
            </p:txBody>
          </p:sp>
        </mc:Choice>
        <mc:Fallback>
          <p:sp>
            <p:nvSpPr>
              <p:cNvPr id="27" name="CasellaDiTesto 26">
                <a:extLst>
                  <a:ext uri="{FF2B5EF4-FFF2-40B4-BE49-F238E27FC236}">
                    <a16:creationId xmlns:a16="http://schemas.microsoft.com/office/drawing/2014/main" id="{BB6BBF89-185B-4F70-A27D-67E8362EAC43}"/>
                  </a:ext>
                </a:extLst>
              </p:cNvPr>
              <p:cNvSpPr txBox="1">
                <a:spLocks noRot="1" noChangeAspect="1" noMove="1" noResize="1" noEditPoints="1" noAdjustHandles="1" noChangeArrowheads="1" noChangeShapeType="1" noTextEdit="1"/>
              </p:cNvSpPr>
              <p:nvPr/>
            </p:nvSpPr>
            <p:spPr>
              <a:xfrm>
                <a:off x="1223648" y="3825044"/>
                <a:ext cx="576044" cy="66749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8" name="CasellaDiTesto 27">
                <a:extLst>
                  <a:ext uri="{FF2B5EF4-FFF2-40B4-BE49-F238E27FC236}">
                    <a16:creationId xmlns:a16="http://schemas.microsoft.com/office/drawing/2014/main" id="{0E01984C-8477-4A4F-85EC-1672CD4FAAD9}"/>
                  </a:ext>
                </a:extLst>
              </p:cNvPr>
              <p:cNvSpPr txBox="1"/>
              <p:nvPr/>
            </p:nvSpPr>
            <p:spPr>
              <a:xfrm>
                <a:off x="4860052" y="2006549"/>
                <a:ext cx="576044" cy="61144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𝑤</m:t>
                          </m:r>
                        </m:num>
                        <m:den>
                          <m:r>
                            <a:rPr lang="it-IT" b="0" i="1" smtClean="0">
                              <a:latin typeface="Cambria Math" panose="02040503050406030204" pitchFamily="18" charset="0"/>
                            </a:rPr>
                            <m:t>𝑝</m:t>
                          </m:r>
                        </m:den>
                      </m:f>
                    </m:oMath>
                  </m:oMathPara>
                </a14:m>
                <a:endParaRPr lang="it-IT" dirty="0"/>
              </a:p>
            </p:txBody>
          </p:sp>
        </mc:Choice>
        <mc:Fallback>
          <p:sp>
            <p:nvSpPr>
              <p:cNvPr id="28" name="CasellaDiTesto 27">
                <a:extLst>
                  <a:ext uri="{FF2B5EF4-FFF2-40B4-BE49-F238E27FC236}">
                    <a16:creationId xmlns:a16="http://schemas.microsoft.com/office/drawing/2014/main" id="{0E01984C-8477-4A4F-85EC-1672CD4FAAD9}"/>
                  </a:ext>
                </a:extLst>
              </p:cNvPr>
              <p:cNvSpPr txBox="1">
                <a:spLocks noRot="1" noChangeAspect="1" noMove="1" noResize="1" noEditPoints="1" noAdjustHandles="1" noChangeArrowheads="1" noChangeShapeType="1" noTextEdit="1"/>
              </p:cNvSpPr>
              <p:nvPr/>
            </p:nvSpPr>
            <p:spPr>
              <a:xfrm>
                <a:off x="4860052" y="2006549"/>
                <a:ext cx="576044" cy="611449"/>
              </a:xfrm>
              <a:prstGeom prst="rect">
                <a:avLst/>
              </a:prstGeom>
              <a:blipFill>
                <a:blip r:embed="rId4"/>
                <a:stretch>
                  <a:fillRect/>
                </a:stretch>
              </a:blipFill>
            </p:spPr>
            <p:txBody>
              <a:bodyPr/>
              <a:lstStyle/>
              <a:p>
                <a:r>
                  <a:rPr lang="it-IT">
                    <a:noFill/>
                  </a:rPr>
                  <a:t> </a:t>
                </a:r>
              </a:p>
            </p:txBody>
          </p:sp>
        </mc:Fallback>
      </mc:AlternateContent>
      <p:sp>
        <p:nvSpPr>
          <p:cNvPr id="29" name="CasellaDiTesto 28">
            <a:extLst>
              <a:ext uri="{FF2B5EF4-FFF2-40B4-BE49-F238E27FC236}">
                <a16:creationId xmlns:a16="http://schemas.microsoft.com/office/drawing/2014/main" id="{F11DA068-9019-4A01-A990-5B3F3A285B0A}"/>
              </a:ext>
            </a:extLst>
          </p:cNvPr>
          <p:cNvSpPr txBox="1"/>
          <p:nvPr/>
        </p:nvSpPr>
        <p:spPr>
          <a:xfrm>
            <a:off x="4139951" y="2348880"/>
            <a:ext cx="576023" cy="369332"/>
          </a:xfrm>
          <a:prstGeom prst="rect">
            <a:avLst/>
          </a:prstGeom>
          <a:noFill/>
        </p:spPr>
        <p:txBody>
          <a:bodyPr wrap="square" rtlCol="0">
            <a:spAutoFit/>
          </a:bodyPr>
          <a:lstStyle/>
          <a:p>
            <a:r>
              <a:rPr lang="it-IT" dirty="0"/>
              <a:t>O</a:t>
            </a:r>
            <a:r>
              <a:rPr lang="it-IT" baseline="-25000" dirty="0"/>
              <a:t>L</a:t>
            </a:r>
          </a:p>
        </p:txBody>
      </p:sp>
      <p:sp>
        <p:nvSpPr>
          <p:cNvPr id="30" name="CasellaDiTesto 29">
            <a:extLst>
              <a:ext uri="{FF2B5EF4-FFF2-40B4-BE49-F238E27FC236}">
                <a16:creationId xmlns:a16="http://schemas.microsoft.com/office/drawing/2014/main" id="{6BA64F83-A71A-414A-85FA-BE72FF41518A}"/>
              </a:ext>
            </a:extLst>
          </p:cNvPr>
          <p:cNvSpPr txBox="1"/>
          <p:nvPr/>
        </p:nvSpPr>
        <p:spPr>
          <a:xfrm>
            <a:off x="2481278" y="2414160"/>
            <a:ext cx="576023" cy="369332"/>
          </a:xfrm>
          <a:prstGeom prst="rect">
            <a:avLst/>
          </a:prstGeom>
          <a:noFill/>
        </p:spPr>
        <p:txBody>
          <a:bodyPr wrap="square" rtlCol="0">
            <a:spAutoFit/>
          </a:bodyPr>
          <a:lstStyle/>
          <a:p>
            <a:r>
              <a:rPr lang="it-IT" dirty="0"/>
              <a:t>D</a:t>
            </a:r>
            <a:r>
              <a:rPr lang="it-IT" baseline="-25000" dirty="0"/>
              <a:t>L</a:t>
            </a:r>
          </a:p>
        </p:txBody>
      </p:sp>
      <p:sp>
        <p:nvSpPr>
          <p:cNvPr id="31" name="CasellaDiTesto 30">
            <a:extLst>
              <a:ext uri="{FF2B5EF4-FFF2-40B4-BE49-F238E27FC236}">
                <a16:creationId xmlns:a16="http://schemas.microsoft.com/office/drawing/2014/main" id="{19BB42DB-1094-4B2D-B71B-9D59C25FBF45}"/>
              </a:ext>
            </a:extLst>
          </p:cNvPr>
          <p:cNvSpPr txBox="1"/>
          <p:nvPr/>
        </p:nvSpPr>
        <p:spPr>
          <a:xfrm>
            <a:off x="6147782" y="2522165"/>
            <a:ext cx="576023" cy="369332"/>
          </a:xfrm>
          <a:prstGeom prst="rect">
            <a:avLst/>
          </a:prstGeom>
          <a:noFill/>
        </p:spPr>
        <p:txBody>
          <a:bodyPr wrap="square" rtlCol="0">
            <a:spAutoFit/>
          </a:bodyPr>
          <a:lstStyle/>
          <a:p>
            <a:r>
              <a:rPr lang="it-IT" dirty="0"/>
              <a:t>D</a:t>
            </a:r>
            <a:r>
              <a:rPr lang="it-IT" baseline="-25000" dirty="0"/>
              <a:t>L</a:t>
            </a:r>
          </a:p>
        </p:txBody>
      </p:sp>
      <p:sp>
        <p:nvSpPr>
          <p:cNvPr id="32" name="CasellaDiTesto 31">
            <a:extLst>
              <a:ext uri="{FF2B5EF4-FFF2-40B4-BE49-F238E27FC236}">
                <a16:creationId xmlns:a16="http://schemas.microsoft.com/office/drawing/2014/main" id="{9F525062-B991-42AB-9C63-2CE06942BBD1}"/>
              </a:ext>
            </a:extLst>
          </p:cNvPr>
          <p:cNvSpPr txBox="1"/>
          <p:nvPr/>
        </p:nvSpPr>
        <p:spPr>
          <a:xfrm>
            <a:off x="8172420" y="2522165"/>
            <a:ext cx="576023" cy="369332"/>
          </a:xfrm>
          <a:prstGeom prst="rect">
            <a:avLst/>
          </a:prstGeom>
          <a:noFill/>
        </p:spPr>
        <p:txBody>
          <a:bodyPr wrap="square" rtlCol="0">
            <a:spAutoFit/>
          </a:bodyPr>
          <a:lstStyle/>
          <a:p>
            <a:r>
              <a:rPr lang="it-IT" dirty="0"/>
              <a:t>O</a:t>
            </a:r>
            <a:r>
              <a:rPr lang="it-IT" baseline="-25000" dirty="0"/>
              <a:t>L</a:t>
            </a:r>
          </a:p>
        </p:txBody>
      </p:sp>
      <p:sp>
        <p:nvSpPr>
          <p:cNvPr id="33" name="CasellaDiTesto 32">
            <a:extLst>
              <a:ext uri="{FF2B5EF4-FFF2-40B4-BE49-F238E27FC236}">
                <a16:creationId xmlns:a16="http://schemas.microsoft.com/office/drawing/2014/main" id="{64F5C21B-93B0-42CA-85E1-AAEB40048031}"/>
              </a:ext>
            </a:extLst>
          </p:cNvPr>
          <p:cNvSpPr txBox="1"/>
          <p:nvPr/>
        </p:nvSpPr>
        <p:spPr>
          <a:xfrm>
            <a:off x="4934572" y="6138110"/>
            <a:ext cx="567699" cy="369332"/>
          </a:xfrm>
          <a:prstGeom prst="rect">
            <a:avLst/>
          </a:prstGeom>
          <a:noFill/>
        </p:spPr>
        <p:txBody>
          <a:bodyPr wrap="square" rtlCol="0">
            <a:spAutoFit/>
          </a:bodyPr>
          <a:lstStyle/>
          <a:p>
            <a:r>
              <a:rPr lang="it-IT" dirty="0"/>
              <a:t>L</a:t>
            </a:r>
          </a:p>
        </p:txBody>
      </p:sp>
      <p:sp>
        <p:nvSpPr>
          <p:cNvPr id="34" name="CasellaDiTesto 33">
            <a:extLst>
              <a:ext uri="{FF2B5EF4-FFF2-40B4-BE49-F238E27FC236}">
                <a16:creationId xmlns:a16="http://schemas.microsoft.com/office/drawing/2014/main" id="{6085ACCF-3DA0-4EDC-A6E9-F240FEC0E8F8}"/>
              </a:ext>
            </a:extLst>
          </p:cNvPr>
          <p:cNvSpPr txBox="1"/>
          <p:nvPr/>
        </p:nvSpPr>
        <p:spPr>
          <a:xfrm>
            <a:off x="8558398" y="6087685"/>
            <a:ext cx="567699" cy="369332"/>
          </a:xfrm>
          <a:prstGeom prst="rect">
            <a:avLst/>
          </a:prstGeom>
          <a:noFill/>
        </p:spPr>
        <p:txBody>
          <a:bodyPr wrap="square" rtlCol="0">
            <a:spAutoFit/>
          </a:bodyPr>
          <a:lstStyle/>
          <a:p>
            <a:r>
              <a:rPr lang="it-IT" dirty="0"/>
              <a:t>L</a:t>
            </a:r>
          </a:p>
        </p:txBody>
      </p:sp>
      <p:sp>
        <p:nvSpPr>
          <p:cNvPr id="35" name="Rettangolo 34">
            <a:extLst>
              <a:ext uri="{FF2B5EF4-FFF2-40B4-BE49-F238E27FC236}">
                <a16:creationId xmlns:a16="http://schemas.microsoft.com/office/drawing/2014/main" id="{4FC63771-3560-42EA-8FC4-5C4A0ED2AED9}"/>
              </a:ext>
            </a:extLst>
          </p:cNvPr>
          <p:cNvSpPr/>
          <p:nvPr/>
        </p:nvSpPr>
        <p:spPr>
          <a:xfrm>
            <a:off x="1162573" y="6388056"/>
            <a:ext cx="3744374" cy="369332"/>
          </a:xfrm>
          <a:prstGeom prst="rect">
            <a:avLst/>
          </a:prstGeom>
        </p:spPr>
        <p:txBody>
          <a:bodyPr wrap="square">
            <a:spAutoFit/>
          </a:bodyPr>
          <a:lstStyle/>
          <a:p>
            <a:r>
              <a:rPr lang="it-IT" dirty="0"/>
              <a:t>(*) </a:t>
            </a:r>
            <a:r>
              <a:rPr lang="it-IT" dirty="0" err="1"/>
              <a:t>MdL</a:t>
            </a:r>
            <a:r>
              <a:rPr lang="it-IT" dirty="0"/>
              <a:t>= Mercato del Lavoro</a:t>
            </a:r>
          </a:p>
        </p:txBody>
      </p:sp>
    </p:spTree>
    <p:extLst>
      <p:ext uri="{BB962C8B-B14F-4D97-AF65-F5344CB8AC3E}">
        <p14:creationId xmlns:p14="http://schemas.microsoft.com/office/powerpoint/2010/main" val="29745136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t>La contrattazione: la legge del più forte?</a:t>
            </a:r>
            <a:endParaRPr lang="it-IT" dirty="0"/>
          </a:p>
        </p:txBody>
      </p:sp>
      <p:sp>
        <p:nvSpPr>
          <p:cNvPr id="3" name="Segnaposto contenuto 2"/>
          <p:cNvSpPr>
            <a:spLocks noGrp="1"/>
          </p:cNvSpPr>
          <p:nvPr>
            <p:ph idx="1"/>
          </p:nvPr>
        </p:nvSpPr>
        <p:spPr>
          <a:xfrm>
            <a:off x="1475656" y="1826463"/>
            <a:ext cx="7344816" cy="4227017"/>
          </a:xfrm>
        </p:spPr>
        <p:txBody>
          <a:bodyPr>
            <a:noAutofit/>
          </a:bodyPr>
          <a:lstStyle/>
          <a:p>
            <a:r>
              <a:rPr lang="it-IT" sz="2000" dirty="0"/>
              <a:t>Secondo Smith la differenza sostanziale sta nel fatto che i “</a:t>
            </a:r>
            <a:r>
              <a:rPr lang="it-IT" sz="2000" dirty="0">
                <a:solidFill>
                  <a:srgbClr val="FF0000"/>
                </a:solidFill>
              </a:rPr>
              <a:t>capitalisti</a:t>
            </a:r>
            <a:r>
              <a:rPr lang="it-IT" sz="2000" dirty="0"/>
              <a:t>” e i “</a:t>
            </a:r>
            <a:r>
              <a:rPr lang="it-IT" sz="2000" dirty="0">
                <a:solidFill>
                  <a:srgbClr val="FF0000"/>
                </a:solidFill>
              </a:rPr>
              <a:t>rentier</a:t>
            </a:r>
            <a:r>
              <a:rPr lang="it-IT" sz="2000" dirty="0"/>
              <a:t>” possono contare sulle </a:t>
            </a:r>
            <a:r>
              <a:rPr lang="it-IT" sz="2000" b="1" dirty="0"/>
              <a:t>riserve di ricchezza accumulata</a:t>
            </a:r>
            <a:r>
              <a:rPr lang="it-IT" sz="2000" dirty="0"/>
              <a:t> e possono vincere la contesa sull’appropriazione del salario, perché sono molto </a:t>
            </a:r>
            <a:r>
              <a:rPr lang="it-IT" sz="2000" b="1" dirty="0"/>
              <a:t>pochi</a:t>
            </a:r>
            <a:r>
              <a:rPr lang="it-IT" sz="2000" dirty="0"/>
              <a:t> e </a:t>
            </a:r>
            <a:r>
              <a:rPr lang="it-IT" sz="2000" b="1" dirty="0"/>
              <a:t>l’accordo è facile</a:t>
            </a:r>
            <a:r>
              <a:rPr lang="it-IT" sz="2000" dirty="0"/>
              <a:t>;</a:t>
            </a:r>
          </a:p>
          <a:p>
            <a:r>
              <a:rPr lang="it-IT" sz="2000" dirty="0"/>
              <a:t>i </a:t>
            </a:r>
            <a:r>
              <a:rPr lang="it-IT" sz="2000" dirty="0">
                <a:solidFill>
                  <a:srgbClr val="FF0000"/>
                </a:solidFill>
              </a:rPr>
              <a:t>lavoratori</a:t>
            </a:r>
            <a:r>
              <a:rPr lang="it-IT" sz="2000" dirty="0"/>
              <a:t> sono </a:t>
            </a:r>
            <a:r>
              <a:rPr lang="it-IT" sz="2000" b="1" dirty="0"/>
              <a:t>molti</a:t>
            </a:r>
            <a:r>
              <a:rPr lang="it-IT" sz="2000" dirty="0"/>
              <a:t> e nel processo produttivo eseguono solo una piccola parte del prodotto finito (</a:t>
            </a:r>
            <a:r>
              <a:rPr lang="it-IT" sz="2000" b="1" dirty="0"/>
              <a:t>divisione del lavoro</a:t>
            </a:r>
            <a:r>
              <a:rPr lang="it-IT" sz="2000" dirty="0"/>
              <a:t>), inoltre non sono organizzati in «lobbies» come i proprietari…</a:t>
            </a:r>
          </a:p>
          <a:p>
            <a:r>
              <a:rPr lang="it-IT" sz="2000" dirty="0"/>
              <a:t>… per fortuna </a:t>
            </a:r>
            <a:r>
              <a:rPr lang="it-IT" sz="2000" dirty="0">
                <a:solidFill>
                  <a:srgbClr val="0000FF"/>
                </a:solidFill>
              </a:rPr>
              <a:t>oggi i salari sono fissati in contratti </a:t>
            </a:r>
            <a:r>
              <a:rPr lang="it-IT" sz="2000" dirty="0"/>
              <a:t>e non liberamente negoziabili sulla base della legge della domanda e dell’offerta e i lavoratori esprimono dei rappresentati (i sindacati) che rendono più facile l’accordo, dando maggiore peso ai lavoratori nella contrattazione… (o forse no?) </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4</a:t>
            </a:fld>
            <a:endParaRPr lang="it-IT"/>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67943F-DF3C-428B-8735-C24DB33935A9}"/>
              </a:ext>
            </a:extLst>
          </p:cNvPr>
          <p:cNvSpPr>
            <a:spLocks noGrp="1"/>
          </p:cNvSpPr>
          <p:nvPr>
            <p:ph type="title"/>
          </p:nvPr>
        </p:nvSpPr>
        <p:spPr/>
        <p:txBody>
          <a:bodyPr>
            <a:normAutofit fontScale="90000"/>
          </a:bodyPr>
          <a:lstStyle/>
          <a:p>
            <a:r>
              <a:rPr lang="it-IT" dirty="0"/>
              <a:t>L’equilibrio eterodiretto nel </a:t>
            </a:r>
            <a:r>
              <a:rPr lang="it-IT" dirty="0" err="1"/>
              <a:t>MdL</a:t>
            </a:r>
            <a:r>
              <a:rPr lang="it-IT" dirty="0"/>
              <a:t> Keynesiano</a:t>
            </a:r>
          </a:p>
        </p:txBody>
      </p:sp>
      <p:sp>
        <p:nvSpPr>
          <p:cNvPr id="3" name="Segnaposto numero diapositiva 2">
            <a:extLst>
              <a:ext uri="{FF2B5EF4-FFF2-40B4-BE49-F238E27FC236}">
                <a16:creationId xmlns:a16="http://schemas.microsoft.com/office/drawing/2014/main" id="{13C45655-AA26-45E9-92E3-57FFE6E9B1EA}"/>
              </a:ext>
            </a:extLst>
          </p:cNvPr>
          <p:cNvSpPr>
            <a:spLocks noGrp="1"/>
          </p:cNvSpPr>
          <p:nvPr>
            <p:ph type="sldNum" sz="quarter" idx="12"/>
          </p:nvPr>
        </p:nvSpPr>
        <p:spPr/>
        <p:txBody>
          <a:bodyPr/>
          <a:lstStyle/>
          <a:p>
            <a:fld id="{45985554-6A51-4D76-87FB-4FA46D6A5038}" type="slidenum">
              <a:rPr lang="it-IT" smtClean="0"/>
              <a:pPr/>
              <a:t>40</a:t>
            </a:fld>
            <a:endParaRPr lang="it-IT"/>
          </a:p>
        </p:txBody>
      </p:sp>
      <p:cxnSp>
        <p:nvCxnSpPr>
          <p:cNvPr id="4" name="Connettore 2 3">
            <a:extLst>
              <a:ext uri="{FF2B5EF4-FFF2-40B4-BE49-F238E27FC236}">
                <a16:creationId xmlns:a16="http://schemas.microsoft.com/office/drawing/2014/main" id="{658F4218-4F00-43DC-8DBE-631DB276A2EE}"/>
              </a:ext>
            </a:extLst>
          </p:cNvPr>
          <p:cNvCxnSpPr>
            <a:cxnSpLocks/>
          </p:cNvCxnSpPr>
          <p:nvPr/>
        </p:nvCxnSpPr>
        <p:spPr>
          <a:xfrm flipV="1">
            <a:off x="5436096" y="2195987"/>
            <a:ext cx="0" cy="38884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Connettore diritto 4">
            <a:extLst>
              <a:ext uri="{FF2B5EF4-FFF2-40B4-BE49-F238E27FC236}">
                <a16:creationId xmlns:a16="http://schemas.microsoft.com/office/drawing/2014/main" id="{C88B3C78-304E-43C6-A33D-6BE8437EC5BA}"/>
              </a:ext>
            </a:extLst>
          </p:cNvPr>
          <p:cNvCxnSpPr>
            <a:cxnSpLocks/>
          </p:cNvCxnSpPr>
          <p:nvPr/>
        </p:nvCxnSpPr>
        <p:spPr>
          <a:xfrm flipH="1">
            <a:off x="6372200" y="2874317"/>
            <a:ext cx="2304255" cy="25922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C9367EA2-3F5C-4C19-8C52-5F2908296B5B}"/>
              </a:ext>
            </a:extLst>
          </p:cNvPr>
          <p:cNvCxnSpPr/>
          <p:nvPr/>
        </p:nvCxnSpPr>
        <p:spPr>
          <a:xfrm>
            <a:off x="6012160" y="2700043"/>
            <a:ext cx="2448272" cy="2232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E2A67D95-553F-4C72-8EEE-D5C59949BBD5}"/>
              </a:ext>
            </a:extLst>
          </p:cNvPr>
          <p:cNvCxnSpPr/>
          <p:nvPr/>
        </p:nvCxnSpPr>
        <p:spPr>
          <a:xfrm flipH="1">
            <a:off x="5436096" y="4140203"/>
            <a:ext cx="2160240" cy="0"/>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CasellaDiTesto 7">
            <a:extLst>
              <a:ext uri="{FF2B5EF4-FFF2-40B4-BE49-F238E27FC236}">
                <a16:creationId xmlns:a16="http://schemas.microsoft.com/office/drawing/2014/main" id="{E49C9CFD-9FF8-4685-A2A9-DC97CC764329}"/>
              </a:ext>
            </a:extLst>
          </p:cNvPr>
          <p:cNvSpPr txBox="1"/>
          <p:nvPr/>
        </p:nvSpPr>
        <p:spPr>
          <a:xfrm>
            <a:off x="8357665" y="4395765"/>
            <a:ext cx="576023" cy="369332"/>
          </a:xfrm>
          <a:prstGeom prst="rect">
            <a:avLst/>
          </a:prstGeom>
          <a:noFill/>
        </p:spPr>
        <p:txBody>
          <a:bodyPr wrap="square" rtlCol="0">
            <a:spAutoFit/>
          </a:bodyPr>
          <a:lstStyle/>
          <a:p>
            <a:r>
              <a:rPr lang="it-IT" dirty="0"/>
              <a:t>IS</a:t>
            </a:r>
            <a:endParaRPr lang="it-IT" baseline="-25000" dirty="0"/>
          </a:p>
        </p:txBody>
      </p:sp>
      <p:sp>
        <p:nvSpPr>
          <p:cNvPr id="9" name="CasellaDiTesto 8">
            <a:extLst>
              <a:ext uri="{FF2B5EF4-FFF2-40B4-BE49-F238E27FC236}">
                <a16:creationId xmlns:a16="http://schemas.microsoft.com/office/drawing/2014/main" id="{3D7517D9-A6F5-4AA9-AE56-F07F106A43DA}"/>
              </a:ext>
            </a:extLst>
          </p:cNvPr>
          <p:cNvSpPr txBox="1"/>
          <p:nvPr/>
        </p:nvSpPr>
        <p:spPr>
          <a:xfrm>
            <a:off x="8172420" y="2522165"/>
            <a:ext cx="576023" cy="369332"/>
          </a:xfrm>
          <a:prstGeom prst="rect">
            <a:avLst/>
          </a:prstGeom>
          <a:noFill/>
        </p:spPr>
        <p:txBody>
          <a:bodyPr wrap="square" rtlCol="0">
            <a:spAutoFit/>
          </a:bodyPr>
          <a:lstStyle/>
          <a:p>
            <a:r>
              <a:rPr lang="it-IT" dirty="0"/>
              <a:t>LM</a:t>
            </a:r>
            <a:endParaRPr lang="it-IT" baseline="-25000" dirty="0"/>
          </a:p>
        </p:txBody>
      </p:sp>
      <p:sp>
        <p:nvSpPr>
          <p:cNvPr id="10" name="CasellaDiTesto 9">
            <a:extLst>
              <a:ext uri="{FF2B5EF4-FFF2-40B4-BE49-F238E27FC236}">
                <a16:creationId xmlns:a16="http://schemas.microsoft.com/office/drawing/2014/main" id="{477118F7-EFE8-4354-B5F9-0FB17F8703E0}"/>
              </a:ext>
            </a:extLst>
          </p:cNvPr>
          <p:cNvSpPr txBox="1"/>
          <p:nvPr/>
        </p:nvSpPr>
        <p:spPr>
          <a:xfrm>
            <a:off x="8460432" y="6087685"/>
            <a:ext cx="665665" cy="369332"/>
          </a:xfrm>
          <a:prstGeom prst="rect">
            <a:avLst/>
          </a:prstGeom>
          <a:noFill/>
        </p:spPr>
        <p:txBody>
          <a:bodyPr wrap="square" rtlCol="0">
            <a:spAutoFit/>
          </a:bodyPr>
          <a:lstStyle/>
          <a:p>
            <a:r>
              <a:rPr lang="it-IT" dirty="0"/>
              <a:t>Y=N</a:t>
            </a:r>
          </a:p>
        </p:txBody>
      </p:sp>
      <p:cxnSp>
        <p:nvCxnSpPr>
          <p:cNvPr id="11" name="Connettore 2 10">
            <a:extLst>
              <a:ext uri="{FF2B5EF4-FFF2-40B4-BE49-F238E27FC236}">
                <a16:creationId xmlns:a16="http://schemas.microsoft.com/office/drawing/2014/main" id="{8CE8C0E8-F51B-41E4-A7CC-ECEC19CADE7C}"/>
              </a:ext>
            </a:extLst>
          </p:cNvPr>
          <p:cNvCxnSpPr>
            <a:cxnSpLocks/>
          </p:cNvCxnSpPr>
          <p:nvPr/>
        </p:nvCxnSpPr>
        <p:spPr>
          <a:xfrm>
            <a:off x="5364088" y="6054608"/>
            <a:ext cx="33759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nettore 2 11">
            <a:extLst>
              <a:ext uri="{FF2B5EF4-FFF2-40B4-BE49-F238E27FC236}">
                <a16:creationId xmlns:a16="http://schemas.microsoft.com/office/drawing/2014/main" id="{E6CC3118-1337-4643-924E-8A57E5688A0D}"/>
              </a:ext>
            </a:extLst>
          </p:cNvPr>
          <p:cNvCxnSpPr>
            <a:cxnSpLocks/>
          </p:cNvCxnSpPr>
          <p:nvPr/>
        </p:nvCxnSpPr>
        <p:spPr>
          <a:xfrm flipV="1">
            <a:off x="1835696" y="2286984"/>
            <a:ext cx="0" cy="38884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nettore 2 12">
            <a:extLst>
              <a:ext uri="{FF2B5EF4-FFF2-40B4-BE49-F238E27FC236}">
                <a16:creationId xmlns:a16="http://schemas.microsoft.com/office/drawing/2014/main" id="{641C9CD8-C11C-481F-854A-B4288E3A2FF8}"/>
              </a:ext>
            </a:extLst>
          </p:cNvPr>
          <p:cNvCxnSpPr>
            <a:cxnSpLocks/>
          </p:cNvCxnSpPr>
          <p:nvPr/>
        </p:nvCxnSpPr>
        <p:spPr>
          <a:xfrm>
            <a:off x="1763688" y="6175416"/>
            <a:ext cx="33759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nettore diritto 13">
            <a:extLst>
              <a:ext uri="{FF2B5EF4-FFF2-40B4-BE49-F238E27FC236}">
                <a16:creationId xmlns:a16="http://schemas.microsoft.com/office/drawing/2014/main" id="{52DF0EF1-FEE5-47B3-91BB-E2B3B2DA3CA5}"/>
              </a:ext>
            </a:extLst>
          </p:cNvPr>
          <p:cNvCxnSpPr>
            <a:cxnSpLocks/>
          </p:cNvCxnSpPr>
          <p:nvPr/>
        </p:nvCxnSpPr>
        <p:spPr>
          <a:xfrm>
            <a:off x="1973770" y="2794821"/>
            <a:ext cx="2170379" cy="2506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B652B876-4F1B-4C08-98C7-BC06389229B8}"/>
              </a:ext>
            </a:extLst>
          </p:cNvPr>
          <p:cNvCxnSpPr>
            <a:cxnSpLocks/>
          </p:cNvCxnSpPr>
          <p:nvPr/>
        </p:nvCxnSpPr>
        <p:spPr>
          <a:xfrm flipH="1">
            <a:off x="1835696" y="4231200"/>
            <a:ext cx="2664296" cy="0"/>
          </a:xfrm>
          <a:prstGeom prst="line">
            <a:avLst/>
          </a:prstGeom>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CasellaDiTesto 15">
            <a:extLst>
              <a:ext uri="{FF2B5EF4-FFF2-40B4-BE49-F238E27FC236}">
                <a16:creationId xmlns:a16="http://schemas.microsoft.com/office/drawing/2014/main" id="{2094D199-75F8-413C-9072-AC85E7BAC2E3}"/>
              </a:ext>
            </a:extLst>
          </p:cNvPr>
          <p:cNvSpPr txBox="1"/>
          <p:nvPr/>
        </p:nvSpPr>
        <p:spPr>
          <a:xfrm>
            <a:off x="4423818" y="2350871"/>
            <a:ext cx="576023" cy="369332"/>
          </a:xfrm>
          <a:prstGeom prst="rect">
            <a:avLst/>
          </a:prstGeom>
          <a:noFill/>
        </p:spPr>
        <p:txBody>
          <a:bodyPr wrap="square" rtlCol="0">
            <a:spAutoFit/>
          </a:bodyPr>
          <a:lstStyle/>
          <a:p>
            <a:r>
              <a:rPr lang="it-IT" dirty="0"/>
              <a:t>O</a:t>
            </a:r>
            <a:r>
              <a:rPr lang="it-IT" baseline="-25000" dirty="0"/>
              <a:t>L</a:t>
            </a:r>
          </a:p>
        </p:txBody>
      </p:sp>
      <p:sp>
        <p:nvSpPr>
          <p:cNvPr id="17" name="CasellaDiTesto 16">
            <a:extLst>
              <a:ext uri="{FF2B5EF4-FFF2-40B4-BE49-F238E27FC236}">
                <a16:creationId xmlns:a16="http://schemas.microsoft.com/office/drawing/2014/main" id="{8F23D8AF-2EF4-4774-BF3A-FBE09A6191DF}"/>
              </a:ext>
            </a:extLst>
          </p:cNvPr>
          <p:cNvSpPr txBox="1"/>
          <p:nvPr/>
        </p:nvSpPr>
        <p:spPr>
          <a:xfrm>
            <a:off x="2011566" y="2551066"/>
            <a:ext cx="576023" cy="369332"/>
          </a:xfrm>
          <a:prstGeom prst="rect">
            <a:avLst/>
          </a:prstGeom>
          <a:noFill/>
        </p:spPr>
        <p:txBody>
          <a:bodyPr wrap="square" rtlCol="0">
            <a:spAutoFit/>
          </a:bodyPr>
          <a:lstStyle/>
          <a:p>
            <a:r>
              <a:rPr lang="it-IT" dirty="0"/>
              <a:t>D</a:t>
            </a:r>
            <a:r>
              <a:rPr lang="it-IT" baseline="-25000" dirty="0"/>
              <a:t>L</a:t>
            </a:r>
          </a:p>
        </p:txBody>
      </p:sp>
      <p:sp>
        <p:nvSpPr>
          <p:cNvPr id="18" name="CasellaDiTesto 17">
            <a:extLst>
              <a:ext uri="{FF2B5EF4-FFF2-40B4-BE49-F238E27FC236}">
                <a16:creationId xmlns:a16="http://schemas.microsoft.com/office/drawing/2014/main" id="{D40686EA-41A8-4A87-9862-1313CA94D4D7}"/>
              </a:ext>
            </a:extLst>
          </p:cNvPr>
          <p:cNvSpPr txBox="1"/>
          <p:nvPr/>
        </p:nvSpPr>
        <p:spPr>
          <a:xfrm>
            <a:off x="4934572" y="6138110"/>
            <a:ext cx="567699" cy="369332"/>
          </a:xfrm>
          <a:prstGeom prst="rect">
            <a:avLst/>
          </a:prstGeom>
          <a:noFill/>
        </p:spPr>
        <p:txBody>
          <a:bodyPr wrap="square" rtlCol="0">
            <a:spAutoFit/>
          </a:bodyPr>
          <a:lstStyle/>
          <a:p>
            <a:r>
              <a:rPr lang="it-IT" dirty="0"/>
              <a:t>L</a:t>
            </a:r>
          </a:p>
        </p:txBody>
      </p:sp>
      <p:cxnSp>
        <p:nvCxnSpPr>
          <p:cNvPr id="20" name="Connettore diritto 19">
            <a:extLst>
              <a:ext uri="{FF2B5EF4-FFF2-40B4-BE49-F238E27FC236}">
                <a16:creationId xmlns:a16="http://schemas.microsoft.com/office/drawing/2014/main" id="{64E11D42-DA73-44A2-92F3-79B5BFAE326B}"/>
              </a:ext>
            </a:extLst>
          </p:cNvPr>
          <p:cNvCxnSpPr>
            <a:cxnSpLocks/>
          </p:cNvCxnSpPr>
          <p:nvPr/>
        </p:nvCxnSpPr>
        <p:spPr>
          <a:xfrm flipV="1">
            <a:off x="4487370" y="2535537"/>
            <a:ext cx="648072" cy="17090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E122E847-EB45-41B4-9E3F-5B9A72EAAC8A}"/>
              </a:ext>
            </a:extLst>
          </p:cNvPr>
          <p:cNvSpPr txBox="1"/>
          <p:nvPr/>
        </p:nvSpPr>
        <p:spPr>
          <a:xfrm>
            <a:off x="1871778" y="1799527"/>
            <a:ext cx="2988252" cy="369332"/>
          </a:xfrm>
          <a:prstGeom prst="rect">
            <a:avLst/>
          </a:prstGeom>
          <a:noFill/>
        </p:spPr>
        <p:txBody>
          <a:bodyPr wrap="square" rtlCol="0">
            <a:spAutoFit/>
          </a:bodyPr>
          <a:lstStyle/>
          <a:p>
            <a:r>
              <a:rPr lang="it-IT" dirty="0"/>
              <a:t>Mercato del lavoro</a:t>
            </a:r>
          </a:p>
        </p:txBody>
      </p:sp>
      <p:sp>
        <p:nvSpPr>
          <p:cNvPr id="25" name="CasellaDiTesto 24">
            <a:extLst>
              <a:ext uri="{FF2B5EF4-FFF2-40B4-BE49-F238E27FC236}">
                <a16:creationId xmlns:a16="http://schemas.microsoft.com/office/drawing/2014/main" id="{D3DB194B-33C9-44FF-961A-665BAEB5EDBD}"/>
              </a:ext>
            </a:extLst>
          </p:cNvPr>
          <p:cNvSpPr txBox="1"/>
          <p:nvPr/>
        </p:nvSpPr>
        <p:spPr>
          <a:xfrm>
            <a:off x="5778096" y="1828050"/>
            <a:ext cx="2988252" cy="369332"/>
          </a:xfrm>
          <a:prstGeom prst="rect">
            <a:avLst/>
          </a:prstGeom>
          <a:noFill/>
        </p:spPr>
        <p:txBody>
          <a:bodyPr wrap="square" rtlCol="0">
            <a:spAutoFit/>
          </a:bodyPr>
          <a:lstStyle/>
          <a:p>
            <a:r>
              <a:rPr lang="it-IT" dirty="0"/>
              <a:t>Mercato dei Beni</a:t>
            </a:r>
          </a:p>
        </p:txBody>
      </p:sp>
      <p:cxnSp>
        <p:nvCxnSpPr>
          <p:cNvPr id="27" name="Connettore diritto 26">
            <a:extLst>
              <a:ext uri="{FF2B5EF4-FFF2-40B4-BE49-F238E27FC236}">
                <a16:creationId xmlns:a16="http://schemas.microsoft.com/office/drawing/2014/main" id="{7C3AA9B9-A5BF-4B32-896C-2D59C9E61E5C}"/>
              </a:ext>
            </a:extLst>
          </p:cNvPr>
          <p:cNvCxnSpPr>
            <a:cxnSpLocks/>
          </p:cNvCxnSpPr>
          <p:nvPr/>
        </p:nvCxnSpPr>
        <p:spPr>
          <a:xfrm>
            <a:off x="3185494" y="4231200"/>
            <a:ext cx="0" cy="193084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33EBCF32-8159-4FC2-9044-73D05B2C966B}"/>
              </a:ext>
            </a:extLst>
          </p:cNvPr>
          <p:cNvCxnSpPr>
            <a:cxnSpLocks/>
          </p:cNvCxnSpPr>
          <p:nvPr/>
        </p:nvCxnSpPr>
        <p:spPr>
          <a:xfrm>
            <a:off x="7594620" y="4153574"/>
            <a:ext cx="0" cy="19308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CasellaDiTesto 29">
            <a:extLst>
              <a:ext uri="{FF2B5EF4-FFF2-40B4-BE49-F238E27FC236}">
                <a16:creationId xmlns:a16="http://schemas.microsoft.com/office/drawing/2014/main" id="{3232C54F-C1A8-4E0E-95DD-95242A904D76}"/>
              </a:ext>
            </a:extLst>
          </p:cNvPr>
          <p:cNvSpPr txBox="1"/>
          <p:nvPr/>
        </p:nvSpPr>
        <p:spPr>
          <a:xfrm>
            <a:off x="1321514" y="2161655"/>
            <a:ext cx="563422" cy="378770"/>
          </a:xfrm>
          <a:prstGeom prst="rect">
            <a:avLst/>
          </a:prstGeom>
          <a:noFill/>
        </p:spPr>
        <p:txBody>
          <a:bodyPr wrap="square" rtlCol="0">
            <a:spAutoFit/>
          </a:bodyPr>
          <a:lstStyle/>
          <a:p>
            <a:r>
              <a:rPr lang="it-IT" dirty="0"/>
              <a:t>w</a:t>
            </a:r>
          </a:p>
        </p:txBody>
      </p:sp>
      <p:sp>
        <p:nvSpPr>
          <p:cNvPr id="31" name="CasellaDiTesto 30">
            <a:extLst>
              <a:ext uri="{FF2B5EF4-FFF2-40B4-BE49-F238E27FC236}">
                <a16:creationId xmlns:a16="http://schemas.microsoft.com/office/drawing/2014/main" id="{BD111E2B-9660-4901-90C8-3E4F8C1A31BC}"/>
              </a:ext>
            </a:extLst>
          </p:cNvPr>
          <p:cNvSpPr txBox="1"/>
          <p:nvPr/>
        </p:nvSpPr>
        <p:spPr>
          <a:xfrm>
            <a:off x="1340075" y="4041815"/>
            <a:ext cx="563422" cy="378770"/>
          </a:xfrm>
          <a:prstGeom prst="rect">
            <a:avLst/>
          </a:prstGeom>
          <a:noFill/>
        </p:spPr>
        <p:txBody>
          <a:bodyPr wrap="square" rtlCol="0">
            <a:spAutoFit/>
          </a:bodyPr>
          <a:lstStyle/>
          <a:p>
            <a:r>
              <a:rPr lang="it-IT" dirty="0"/>
              <a:t>w</a:t>
            </a:r>
            <a:r>
              <a:rPr lang="it-IT" baseline="30000" dirty="0"/>
              <a:t>*</a:t>
            </a:r>
          </a:p>
        </p:txBody>
      </p:sp>
      <p:sp>
        <p:nvSpPr>
          <p:cNvPr id="32" name="CasellaDiTesto 31">
            <a:extLst>
              <a:ext uri="{FF2B5EF4-FFF2-40B4-BE49-F238E27FC236}">
                <a16:creationId xmlns:a16="http://schemas.microsoft.com/office/drawing/2014/main" id="{F977C468-86AA-4A19-9BA5-88E1E1BB6902}"/>
              </a:ext>
            </a:extLst>
          </p:cNvPr>
          <p:cNvSpPr txBox="1"/>
          <p:nvPr/>
        </p:nvSpPr>
        <p:spPr>
          <a:xfrm>
            <a:off x="5032415" y="1961143"/>
            <a:ext cx="563422" cy="378770"/>
          </a:xfrm>
          <a:prstGeom prst="rect">
            <a:avLst/>
          </a:prstGeom>
          <a:noFill/>
        </p:spPr>
        <p:txBody>
          <a:bodyPr wrap="square" rtlCol="0">
            <a:spAutoFit/>
          </a:bodyPr>
          <a:lstStyle/>
          <a:p>
            <a:r>
              <a:rPr lang="it-IT" dirty="0"/>
              <a:t>i</a:t>
            </a:r>
          </a:p>
        </p:txBody>
      </p:sp>
      <p:sp>
        <p:nvSpPr>
          <p:cNvPr id="33" name="CasellaDiTesto 32">
            <a:extLst>
              <a:ext uri="{FF2B5EF4-FFF2-40B4-BE49-F238E27FC236}">
                <a16:creationId xmlns:a16="http://schemas.microsoft.com/office/drawing/2014/main" id="{6826AB13-9D37-47A0-804B-2635AFFE9CE6}"/>
              </a:ext>
            </a:extLst>
          </p:cNvPr>
          <p:cNvSpPr txBox="1"/>
          <p:nvPr/>
        </p:nvSpPr>
        <p:spPr>
          <a:xfrm>
            <a:off x="5082755" y="3966125"/>
            <a:ext cx="563422" cy="378770"/>
          </a:xfrm>
          <a:prstGeom prst="rect">
            <a:avLst/>
          </a:prstGeom>
          <a:noFill/>
        </p:spPr>
        <p:txBody>
          <a:bodyPr wrap="square" rtlCol="0">
            <a:spAutoFit/>
          </a:bodyPr>
          <a:lstStyle/>
          <a:p>
            <a:r>
              <a:rPr lang="it-IT" dirty="0"/>
              <a:t>i*</a:t>
            </a:r>
          </a:p>
        </p:txBody>
      </p:sp>
      <p:sp>
        <p:nvSpPr>
          <p:cNvPr id="35" name="Parentesi graffa chiusa 34">
            <a:extLst>
              <a:ext uri="{FF2B5EF4-FFF2-40B4-BE49-F238E27FC236}">
                <a16:creationId xmlns:a16="http://schemas.microsoft.com/office/drawing/2014/main" id="{74003BDC-701C-4177-AAB8-94AB54E64318}"/>
              </a:ext>
            </a:extLst>
          </p:cNvPr>
          <p:cNvSpPr/>
          <p:nvPr/>
        </p:nvSpPr>
        <p:spPr>
          <a:xfrm rot="16200000">
            <a:off x="3664450" y="3429165"/>
            <a:ext cx="408313" cy="119575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FF0000"/>
              </a:solidFill>
            </a:endParaRPr>
          </a:p>
        </p:txBody>
      </p:sp>
      <p:sp>
        <p:nvSpPr>
          <p:cNvPr id="36" name="CasellaDiTesto 35">
            <a:extLst>
              <a:ext uri="{FF2B5EF4-FFF2-40B4-BE49-F238E27FC236}">
                <a16:creationId xmlns:a16="http://schemas.microsoft.com/office/drawing/2014/main" id="{810BCD8A-2FBC-488D-9791-3B78A7D54C00}"/>
              </a:ext>
            </a:extLst>
          </p:cNvPr>
          <p:cNvSpPr txBox="1"/>
          <p:nvPr/>
        </p:nvSpPr>
        <p:spPr>
          <a:xfrm>
            <a:off x="3159441" y="3261835"/>
            <a:ext cx="1808604" cy="646331"/>
          </a:xfrm>
          <a:prstGeom prst="rect">
            <a:avLst/>
          </a:prstGeom>
          <a:noFill/>
        </p:spPr>
        <p:txBody>
          <a:bodyPr wrap="square" rtlCol="0">
            <a:spAutoFit/>
          </a:bodyPr>
          <a:lstStyle/>
          <a:p>
            <a:r>
              <a:rPr lang="it-IT" dirty="0">
                <a:solidFill>
                  <a:srgbClr val="FF0000"/>
                </a:solidFill>
              </a:rPr>
              <a:t>Disoccupazione involontaria</a:t>
            </a:r>
          </a:p>
        </p:txBody>
      </p:sp>
      <p:cxnSp>
        <p:nvCxnSpPr>
          <p:cNvPr id="37" name="Connettore diritto 36">
            <a:extLst>
              <a:ext uri="{FF2B5EF4-FFF2-40B4-BE49-F238E27FC236}">
                <a16:creationId xmlns:a16="http://schemas.microsoft.com/office/drawing/2014/main" id="{E35D0A02-CAB0-449F-BE4F-A597246369D1}"/>
              </a:ext>
            </a:extLst>
          </p:cNvPr>
          <p:cNvCxnSpPr/>
          <p:nvPr/>
        </p:nvCxnSpPr>
        <p:spPr>
          <a:xfrm>
            <a:off x="5512519" y="3408631"/>
            <a:ext cx="2448272" cy="2232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diritto 37">
            <a:extLst>
              <a:ext uri="{FF2B5EF4-FFF2-40B4-BE49-F238E27FC236}">
                <a16:creationId xmlns:a16="http://schemas.microsoft.com/office/drawing/2014/main" id="{660BBCC1-8DE3-4888-9840-58AE6B66C379}"/>
              </a:ext>
            </a:extLst>
          </p:cNvPr>
          <p:cNvCxnSpPr>
            <a:cxnSpLocks/>
          </p:cNvCxnSpPr>
          <p:nvPr/>
        </p:nvCxnSpPr>
        <p:spPr>
          <a:xfrm>
            <a:off x="2842103" y="2384312"/>
            <a:ext cx="2264900" cy="25772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Connettore 2 41">
            <a:extLst>
              <a:ext uri="{FF2B5EF4-FFF2-40B4-BE49-F238E27FC236}">
                <a16:creationId xmlns:a16="http://schemas.microsoft.com/office/drawing/2014/main" id="{A31F99F0-DDB0-4AD4-93A0-613F25D92B39}"/>
              </a:ext>
            </a:extLst>
          </p:cNvPr>
          <p:cNvCxnSpPr>
            <a:cxnSpLocks/>
          </p:cNvCxnSpPr>
          <p:nvPr/>
        </p:nvCxnSpPr>
        <p:spPr>
          <a:xfrm flipH="1">
            <a:off x="6550248" y="3672950"/>
            <a:ext cx="523080" cy="5582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a:extLst>
              <a:ext uri="{FF2B5EF4-FFF2-40B4-BE49-F238E27FC236}">
                <a16:creationId xmlns:a16="http://schemas.microsoft.com/office/drawing/2014/main" id="{C7BE5A66-7A0C-4A66-A6BC-80E68E6EF105}"/>
              </a:ext>
            </a:extLst>
          </p:cNvPr>
          <p:cNvCxnSpPr>
            <a:cxnSpLocks/>
          </p:cNvCxnSpPr>
          <p:nvPr/>
        </p:nvCxnSpPr>
        <p:spPr>
          <a:xfrm flipH="1">
            <a:off x="2785692" y="3110929"/>
            <a:ext cx="523080" cy="5582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curvo 45">
            <a:extLst>
              <a:ext uri="{FF2B5EF4-FFF2-40B4-BE49-F238E27FC236}">
                <a16:creationId xmlns:a16="http://schemas.microsoft.com/office/drawing/2014/main" id="{9A43EDB9-DA6B-45CB-AB15-069E031B74FE}"/>
              </a:ext>
            </a:extLst>
          </p:cNvPr>
          <p:cNvCxnSpPr>
            <a:cxnSpLocks/>
            <a:stCxn id="25" idx="1"/>
          </p:cNvCxnSpPr>
          <p:nvPr/>
        </p:nvCxnSpPr>
        <p:spPr>
          <a:xfrm rot="10800000" flipV="1">
            <a:off x="4466488" y="2012716"/>
            <a:ext cx="1311609" cy="400912"/>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4" name="CasellaDiTesto 53">
            <a:extLst>
              <a:ext uri="{FF2B5EF4-FFF2-40B4-BE49-F238E27FC236}">
                <a16:creationId xmlns:a16="http://schemas.microsoft.com/office/drawing/2014/main" id="{1FCDF8FD-7CBE-4D05-8B97-CA6BF762ED8F}"/>
              </a:ext>
            </a:extLst>
          </p:cNvPr>
          <p:cNvSpPr txBox="1"/>
          <p:nvPr/>
        </p:nvSpPr>
        <p:spPr>
          <a:xfrm>
            <a:off x="7749201" y="5166616"/>
            <a:ext cx="576023" cy="369332"/>
          </a:xfrm>
          <a:prstGeom prst="rect">
            <a:avLst/>
          </a:prstGeom>
          <a:noFill/>
        </p:spPr>
        <p:txBody>
          <a:bodyPr wrap="square" rtlCol="0">
            <a:spAutoFit/>
          </a:bodyPr>
          <a:lstStyle/>
          <a:p>
            <a:r>
              <a:rPr lang="it-IT" dirty="0">
                <a:solidFill>
                  <a:srgbClr val="FF0000"/>
                </a:solidFill>
              </a:rPr>
              <a:t>IS’</a:t>
            </a:r>
            <a:endParaRPr lang="it-IT" baseline="-25000" dirty="0">
              <a:solidFill>
                <a:srgbClr val="FF0000"/>
              </a:solidFill>
            </a:endParaRPr>
          </a:p>
        </p:txBody>
      </p:sp>
      <p:cxnSp>
        <p:nvCxnSpPr>
          <p:cNvPr id="55" name="Connettore diritto 54">
            <a:extLst>
              <a:ext uri="{FF2B5EF4-FFF2-40B4-BE49-F238E27FC236}">
                <a16:creationId xmlns:a16="http://schemas.microsoft.com/office/drawing/2014/main" id="{4CA83923-7E0B-4B6F-A71F-4F43E513777C}"/>
              </a:ext>
            </a:extLst>
          </p:cNvPr>
          <p:cNvCxnSpPr>
            <a:cxnSpLocks/>
          </p:cNvCxnSpPr>
          <p:nvPr/>
        </p:nvCxnSpPr>
        <p:spPr>
          <a:xfrm>
            <a:off x="7020272" y="4723040"/>
            <a:ext cx="0" cy="13315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7" name="CasellaDiTesto 56">
            <a:extLst>
              <a:ext uri="{FF2B5EF4-FFF2-40B4-BE49-F238E27FC236}">
                <a16:creationId xmlns:a16="http://schemas.microsoft.com/office/drawing/2014/main" id="{FE4F3BD0-4783-44BB-9AAA-876B10FF96D6}"/>
              </a:ext>
            </a:extLst>
          </p:cNvPr>
          <p:cNvSpPr txBox="1"/>
          <p:nvPr/>
        </p:nvSpPr>
        <p:spPr>
          <a:xfrm>
            <a:off x="7295126" y="6046751"/>
            <a:ext cx="877291" cy="369332"/>
          </a:xfrm>
          <a:prstGeom prst="rect">
            <a:avLst/>
          </a:prstGeom>
          <a:noFill/>
        </p:spPr>
        <p:txBody>
          <a:bodyPr wrap="square" rtlCol="0">
            <a:spAutoFit/>
          </a:bodyPr>
          <a:lstStyle/>
          <a:p>
            <a:r>
              <a:rPr lang="it-IT" dirty="0"/>
              <a:t>Y*=N*</a:t>
            </a:r>
          </a:p>
        </p:txBody>
      </p:sp>
      <p:sp>
        <p:nvSpPr>
          <p:cNvPr id="58" name="CasellaDiTesto 57">
            <a:extLst>
              <a:ext uri="{FF2B5EF4-FFF2-40B4-BE49-F238E27FC236}">
                <a16:creationId xmlns:a16="http://schemas.microsoft.com/office/drawing/2014/main" id="{1C67B04B-49F5-4FAB-ACE6-1E0C37E54286}"/>
              </a:ext>
            </a:extLst>
          </p:cNvPr>
          <p:cNvSpPr txBox="1"/>
          <p:nvPr/>
        </p:nvSpPr>
        <p:spPr>
          <a:xfrm>
            <a:off x="6662080" y="6000919"/>
            <a:ext cx="877291" cy="369332"/>
          </a:xfrm>
          <a:prstGeom prst="rect">
            <a:avLst/>
          </a:prstGeom>
          <a:noFill/>
        </p:spPr>
        <p:txBody>
          <a:bodyPr wrap="square" rtlCol="0">
            <a:spAutoFit/>
          </a:bodyPr>
          <a:lstStyle/>
          <a:p>
            <a:r>
              <a:rPr lang="it-IT" dirty="0">
                <a:solidFill>
                  <a:srgbClr val="FF0000"/>
                </a:solidFill>
              </a:rPr>
              <a:t>Y’=N’</a:t>
            </a:r>
          </a:p>
        </p:txBody>
      </p:sp>
      <p:sp>
        <p:nvSpPr>
          <p:cNvPr id="59" name="CasellaDiTesto 58">
            <a:extLst>
              <a:ext uri="{FF2B5EF4-FFF2-40B4-BE49-F238E27FC236}">
                <a16:creationId xmlns:a16="http://schemas.microsoft.com/office/drawing/2014/main" id="{F5F6185F-12B7-4E24-91B2-5C1F2823BA0D}"/>
              </a:ext>
            </a:extLst>
          </p:cNvPr>
          <p:cNvSpPr txBox="1"/>
          <p:nvPr/>
        </p:nvSpPr>
        <p:spPr>
          <a:xfrm>
            <a:off x="4311624" y="6196596"/>
            <a:ext cx="567699" cy="369332"/>
          </a:xfrm>
          <a:prstGeom prst="rect">
            <a:avLst/>
          </a:prstGeom>
          <a:noFill/>
        </p:spPr>
        <p:txBody>
          <a:bodyPr wrap="square" rtlCol="0">
            <a:spAutoFit/>
          </a:bodyPr>
          <a:lstStyle/>
          <a:p>
            <a:r>
              <a:rPr lang="it-IT" dirty="0"/>
              <a:t>L*</a:t>
            </a:r>
          </a:p>
        </p:txBody>
      </p:sp>
      <p:cxnSp>
        <p:nvCxnSpPr>
          <p:cNvPr id="60" name="Connettore diritto 59">
            <a:extLst>
              <a:ext uri="{FF2B5EF4-FFF2-40B4-BE49-F238E27FC236}">
                <a16:creationId xmlns:a16="http://schemas.microsoft.com/office/drawing/2014/main" id="{15D31EB9-B2C8-45F7-9923-D63061825896}"/>
              </a:ext>
            </a:extLst>
          </p:cNvPr>
          <p:cNvCxnSpPr>
            <a:cxnSpLocks/>
          </p:cNvCxnSpPr>
          <p:nvPr/>
        </p:nvCxnSpPr>
        <p:spPr>
          <a:xfrm>
            <a:off x="4466485" y="4270868"/>
            <a:ext cx="0" cy="193084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1" name="CasellaDiTesto 60">
            <a:extLst>
              <a:ext uri="{FF2B5EF4-FFF2-40B4-BE49-F238E27FC236}">
                <a16:creationId xmlns:a16="http://schemas.microsoft.com/office/drawing/2014/main" id="{69B47AE1-34BB-42A6-9B89-034DABFC15F5}"/>
              </a:ext>
            </a:extLst>
          </p:cNvPr>
          <p:cNvSpPr txBox="1"/>
          <p:nvPr/>
        </p:nvSpPr>
        <p:spPr>
          <a:xfrm>
            <a:off x="3062224" y="6214348"/>
            <a:ext cx="567699" cy="369332"/>
          </a:xfrm>
          <a:prstGeom prst="rect">
            <a:avLst/>
          </a:prstGeom>
          <a:noFill/>
        </p:spPr>
        <p:txBody>
          <a:bodyPr wrap="square" rtlCol="0">
            <a:spAutoFit/>
          </a:bodyPr>
          <a:lstStyle/>
          <a:p>
            <a:r>
              <a:rPr lang="it-IT" dirty="0"/>
              <a:t>L’</a:t>
            </a:r>
          </a:p>
        </p:txBody>
      </p:sp>
    </p:spTree>
    <p:extLst>
      <p:ext uri="{BB962C8B-B14F-4D97-AF65-F5344CB8AC3E}">
        <p14:creationId xmlns:p14="http://schemas.microsoft.com/office/powerpoint/2010/main" val="30682191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080FC-D6A0-4A81-896A-2C9E7F6DC0EF}"/>
              </a:ext>
            </a:extLst>
          </p:cNvPr>
          <p:cNvSpPr>
            <a:spLocks noGrp="1"/>
          </p:cNvSpPr>
          <p:nvPr>
            <p:ph type="title"/>
          </p:nvPr>
        </p:nvSpPr>
        <p:spPr/>
        <p:txBody>
          <a:bodyPr/>
          <a:lstStyle/>
          <a:p>
            <a:r>
              <a:rPr lang="it-IT" dirty="0"/>
              <a:t>Il modello macroeconomico</a:t>
            </a:r>
          </a:p>
        </p:txBody>
      </p:sp>
      <p:sp>
        <p:nvSpPr>
          <p:cNvPr id="3" name="Segnaposto numero diapositiva 2">
            <a:extLst>
              <a:ext uri="{FF2B5EF4-FFF2-40B4-BE49-F238E27FC236}">
                <a16:creationId xmlns:a16="http://schemas.microsoft.com/office/drawing/2014/main" id="{27270652-5396-45BE-9ACB-3FB03BCD5CF2}"/>
              </a:ext>
            </a:extLst>
          </p:cNvPr>
          <p:cNvSpPr>
            <a:spLocks noGrp="1"/>
          </p:cNvSpPr>
          <p:nvPr>
            <p:ph type="sldNum" sz="quarter" idx="12"/>
          </p:nvPr>
        </p:nvSpPr>
        <p:spPr/>
        <p:txBody>
          <a:bodyPr/>
          <a:lstStyle/>
          <a:p>
            <a:fld id="{45985554-6A51-4D76-87FB-4FA46D6A5038}" type="slidenum">
              <a:rPr lang="it-IT" smtClean="0"/>
              <a:pPr/>
              <a:t>41</a:t>
            </a:fld>
            <a:endParaRPr lang="it-IT"/>
          </a:p>
        </p:txBody>
      </p:sp>
      <p:pic>
        <p:nvPicPr>
          <p:cNvPr id="4" name="Immagine 3">
            <a:extLst>
              <a:ext uri="{FF2B5EF4-FFF2-40B4-BE49-F238E27FC236}">
                <a16:creationId xmlns:a16="http://schemas.microsoft.com/office/drawing/2014/main" id="{A817E212-1F8E-4D31-84D4-3B3740F1F116}"/>
              </a:ext>
            </a:extLst>
          </p:cNvPr>
          <p:cNvPicPr>
            <a:picLocks noChangeAspect="1"/>
          </p:cNvPicPr>
          <p:nvPr/>
        </p:nvPicPr>
        <p:blipFill>
          <a:blip r:embed="rId2"/>
          <a:stretch>
            <a:fillRect/>
          </a:stretch>
        </p:blipFill>
        <p:spPr>
          <a:xfrm>
            <a:off x="1475656" y="1844824"/>
            <a:ext cx="6533978" cy="4833810"/>
          </a:xfrm>
          <a:prstGeom prst="rect">
            <a:avLst/>
          </a:prstGeom>
        </p:spPr>
      </p:pic>
    </p:spTree>
    <p:extLst>
      <p:ext uri="{BB962C8B-B14F-4D97-AF65-F5344CB8AC3E}">
        <p14:creationId xmlns:p14="http://schemas.microsoft.com/office/powerpoint/2010/main" val="128477562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ponte tra il breve e il lungo periodo: la curva di Phillips</a:t>
            </a:r>
          </a:p>
        </p:txBody>
      </p:sp>
      <p:sp>
        <p:nvSpPr>
          <p:cNvPr id="3" name="Segnaposto contenuto 2"/>
          <p:cNvSpPr>
            <a:spLocks noGrp="1"/>
          </p:cNvSpPr>
          <p:nvPr>
            <p:ph idx="1"/>
          </p:nvPr>
        </p:nvSpPr>
        <p:spPr>
          <a:xfrm>
            <a:off x="1344168" y="1844824"/>
            <a:ext cx="7498080" cy="4800600"/>
          </a:xfrm>
        </p:spPr>
        <p:txBody>
          <a:bodyPr>
            <a:normAutofit fontScale="55000" lnSpcReduction="20000"/>
          </a:bodyPr>
          <a:lstStyle/>
          <a:p>
            <a:r>
              <a:rPr lang="it-IT" dirty="0"/>
              <a:t>La sintesi neoclassica individua solo tre casi principali a cui si può ricondurre la validità della tesi keynesiana sulla rigidità salariale: </a:t>
            </a:r>
          </a:p>
          <a:p>
            <a:pPr lvl="1"/>
            <a:r>
              <a:rPr lang="it-IT" dirty="0"/>
              <a:t>a) se gli </a:t>
            </a:r>
            <a:r>
              <a:rPr lang="it-IT" u="sng" dirty="0"/>
              <a:t>investimenti sono poco sensibili al tasso di interesse</a:t>
            </a:r>
            <a:r>
              <a:rPr lang="it-IT" dirty="0"/>
              <a:t>, cioè nel caso di IS particolarmente rigida; </a:t>
            </a:r>
          </a:p>
          <a:p>
            <a:pPr lvl="1"/>
            <a:r>
              <a:rPr lang="it-IT" dirty="0"/>
              <a:t>b) se esiste una </a:t>
            </a:r>
            <a:r>
              <a:rPr lang="it-IT" u="sng" dirty="0"/>
              <a:t>trappola della liquidità</a:t>
            </a:r>
            <a:r>
              <a:rPr lang="it-IT" dirty="0"/>
              <a:t>, quando il tasso d’interesse ha raggiunto il minimo (LM perfettamente elastica); </a:t>
            </a:r>
          </a:p>
          <a:p>
            <a:pPr lvl="1"/>
            <a:r>
              <a:rPr lang="it-IT" dirty="0"/>
              <a:t>c) </a:t>
            </a:r>
            <a:r>
              <a:rPr lang="it-IT" b="1" dirty="0"/>
              <a:t>se i </a:t>
            </a:r>
            <a:r>
              <a:rPr lang="it-IT" b="1" u="sng" dirty="0"/>
              <a:t>salari </a:t>
            </a:r>
            <a:r>
              <a:rPr lang="it-IT" b="1" u="sng" dirty="0">
                <a:solidFill>
                  <a:srgbClr val="FF0000"/>
                </a:solidFill>
              </a:rPr>
              <a:t>monetari</a:t>
            </a:r>
            <a:r>
              <a:rPr lang="it-IT" b="1" u="sng" dirty="0"/>
              <a:t> sono rigidi verso il basso</a:t>
            </a:r>
            <a:r>
              <a:rPr lang="it-IT" b="1" dirty="0"/>
              <a:t>, cioè se il processo classico di aggiustamento, in presenza di disoccupazione, è bloccato nella sua fase iniziale</a:t>
            </a:r>
            <a:r>
              <a:rPr lang="it-IT" dirty="0">
                <a:solidFill>
                  <a:srgbClr val="FF0000"/>
                </a:solidFill>
              </a:rPr>
              <a:t>.</a:t>
            </a:r>
          </a:p>
          <a:p>
            <a:r>
              <a:rPr lang="it-IT" dirty="0">
                <a:solidFill>
                  <a:srgbClr val="FF0000"/>
                </a:solidFill>
              </a:rPr>
              <a:t>Questa validità solo parziale del modello </a:t>
            </a:r>
            <a:r>
              <a:rPr lang="it-IT" dirty="0"/>
              <a:t>(tre ipotesi particolari) risulterà essere l’anello debole della sintesi neoclassica-keynesiana e a partire dagli anni ‘60 del ‘900 sarà messa in forte discussione da due premi Nobel: M. Friedman (1976) e R. Lucas jr. (1995)</a:t>
            </a:r>
          </a:p>
          <a:p>
            <a:r>
              <a:rPr lang="it-IT" dirty="0"/>
              <a:t>Ritornando ad un modello à la </a:t>
            </a:r>
            <a:r>
              <a:rPr lang="it-IT" dirty="0" err="1"/>
              <a:t>Walras</a:t>
            </a:r>
            <a:r>
              <a:rPr lang="it-IT" dirty="0"/>
              <a:t>: offerta di lavoro perfettamente flessibile in mercati del lavoro concorrenziali (domanda e offerta sempre in equilibrio nel mercato del lavoro) nel lungo periodo</a:t>
            </a:r>
          </a:p>
          <a:p>
            <a:r>
              <a:rPr lang="it-IT" dirty="0"/>
              <a:t>Al contrario, la </a:t>
            </a:r>
            <a:r>
              <a:rPr lang="it-IT" dirty="0">
                <a:solidFill>
                  <a:srgbClr val="FF0000"/>
                </a:solidFill>
              </a:rPr>
              <a:t>curva di Phillips</a:t>
            </a:r>
            <a:r>
              <a:rPr lang="it-IT" dirty="0"/>
              <a:t>, che è il risultato di uno studio empirico condotto sull’Inghilterra tra il 1861 e il 1957, vuole dimostrare che vi è un </a:t>
            </a:r>
            <a:r>
              <a:rPr lang="it-IT" dirty="0">
                <a:solidFill>
                  <a:srgbClr val="FF0000"/>
                </a:solidFill>
              </a:rPr>
              <a:t>trade-off tra </a:t>
            </a:r>
            <a:r>
              <a:rPr lang="it-IT" dirty="0">
                <a:solidFill>
                  <a:srgbClr val="0000FF"/>
                </a:solidFill>
              </a:rPr>
              <a:t>variazione dei salari</a:t>
            </a:r>
            <a:r>
              <a:rPr lang="it-IT" dirty="0">
                <a:solidFill>
                  <a:schemeClr val="tx2"/>
                </a:solidFill>
              </a:rPr>
              <a:t> </a:t>
            </a:r>
            <a:r>
              <a:rPr lang="it-IT" dirty="0">
                <a:solidFill>
                  <a:srgbClr val="FF0000"/>
                </a:solidFill>
              </a:rPr>
              <a:t>e tasso di </a:t>
            </a:r>
            <a:r>
              <a:rPr lang="it-IT" dirty="0">
                <a:solidFill>
                  <a:srgbClr val="0000FF"/>
                </a:solidFill>
              </a:rPr>
              <a:t>disoccupazione</a:t>
            </a:r>
            <a:r>
              <a:rPr lang="it-IT" dirty="0">
                <a:solidFill>
                  <a:srgbClr val="FF0000"/>
                </a:solidFill>
              </a:rPr>
              <a:t> </a:t>
            </a:r>
            <a:r>
              <a:rPr lang="it-IT" dirty="0"/>
              <a:t>anche di lungo periodo</a:t>
            </a:r>
            <a:endParaRPr lang="it-IT" dirty="0">
              <a:solidFill>
                <a:srgbClr val="FF0000"/>
              </a:solidFill>
            </a:endParaRPr>
          </a:p>
          <a:p>
            <a:endParaRPr lang="it-IT" dirty="0"/>
          </a:p>
        </p:txBody>
      </p:sp>
      <p:sp>
        <p:nvSpPr>
          <p:cNvPr id="4" name="Segnaposto numero diapositiva 3"/>
          <p:cNvSpPr>
            <a:spLocks noGrp="1"/>
          </p:cNvSpPr>
          <p:nvPr>
            <p:ph type="sldNum" sz="quarter" idx="12"/>
          </p:nvPr>
        </p:nvSpPr>
        <p:spPr/>
        <p:txBody>
          <a:bodyPr/>
          <a:lstStyle/>
          <a:p>
            <a:fld id="{45985554-6A51-4D76-87FB-4FA46D6A5038}" type="slidenum">
              <a:rPr lang="it-IT" smtClean="0"/>
              <a:pPr/>
              <a:t>42</a:t>
            </a:fld>
            <a:endParaRPr lang="it-IT"/>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551A4AD-2382-4620-823D-A9B77658FC24}"/>
              </a:ext>
            </a:extLst>
          </p:cNvPr>
          <p:cNvSpPr>
            <a:spLocks noGrp="1"/>
          </p:cNvSpPr>
          <p:nvPr>
            <p:ph type="title"/>
          </p:nvPr>
        </p:nvSpPr>
        <p:spPr/>
        <p:txBody>
          <a:bodyPr/>
          <a:lstStyle/>
          <a:p>
            <a:r>
              <a:rPr lang="it-IT" dirty="0"/>
              <a:t>La curva di Phillips originaria</a:t>
            </a:r>
          </a:p>
        </p:txBody>
      </p:sp>
      <p:sp>
        <p:nvSpPr>
          <p:cNvPr id="4" name="Segnaposto numero diapositiva 3">
            <a:extLst>
              <a:ext uri="{FF2B5EF4-FFF2-40B4-BE49-F238E27FC236}">
                <a16:creationId xmlns:a16="http://schemas.microsoft.com/office/drawing/2014/main" id="{B0AFF12A-3C7F-49C6-9985-67AF819D50FD}"/>
              </a:ext>
            </a:extLst>
          </p:cNvPr>
          <p:cNvSpPr>
            <a:spLocks noGrp="1"/>
          </p:cNvSpPr>
          <p:nvPr>
            <p:ph type="sldNum" sz="quarter" idx="12"/>
          </p:nvPr>
        </p:nvSpPr>
        <p:spPr/>
        <p:txBody>
          <a:bodyPr/>
          <a:lstStyle/>
          <a:p>
            <a:fld id="{45985554-6A51-4D76-87FB-4FA46D6A5038}" type="slidenum">
              <a:rPr lang="it-IT" smtClean="0"/>
              <a:pPr/>
              <a:t>43</a:t>
            </a:fld>
            <a:endParaRPr lang="it-IT"/>
          </a:p>
        </p:txBody>
      </p:sp>
      <p:pic>
        <p:nvPicPr>
          <p:cNvPr id="6" name="Immagine 5">
            <a:extLst>
              <a:ext uri="{FF2B5EF4-FFF2-40B4-BE49-F238E27FC236}">
                <a16:creationId xmlns:a16="http://schemas.microsoft.com/office/drawing/2014/main" id="{ABB8BB85-0740-41A8-B93A-DC10E1B443C0}"/>
              </a:ext>
            </a:extLst>
          </p:cNvPr>
          <p:cNvPicPr>
            <a:picLocks noChangeAspect="1"/>
          </p:cNvPicPr>
          <p:nvPr/>
        </p:nvPicPr>
        <p:blipFill>
          <a:blip r:embed="rId2"/>
          <a:stretch>
            <a:fillRect/>
          </a:stretch>
        </p:blipFill>
        <p:spPr>
          <a:xfrm>
            <a:off x="2230228" y="1548913"/>
            <a:ext cx="4683544" cy="3422323"/>
          </a:xfrm>
          <a:prstGeom prst="rect">
            <a:avLst/>
          </a:prstGeom>
        </p:spPr>
      </p:pic>
      <p:sp>
        <p:nvSpPr>
          <p:cNvPr id="7" name="Rettangolo 6">
            <a:extLst>
              <a:ext uri="{FF2B5EF4-FFF2-40B4-BE49-F238E27FC236}">
                <a16:creationId xmlns:a16="http://schemas.microsoft.com/office/drawing/2014/main" id="{BBD72A95-8D1D-4A45-B689-C428E86F2065}"/>
              </a:ext>
            </a:extLst>
          </p:cNvPr>
          <p:cNvSpPr/>
          <p:nvPr/>
        </p:nvSpPr>
        <p:spPr>
          <a:xfrm>
            <a:off x="1126021" y="4960968"/>
            <a:ext cx="7776864" cy="646331"/>
          </a:xfrm>
          <a:prstGeom prst="rect">
            <a:avLst/>
          </a:prstGeom>
        </p:spPr>
        <p:txBody>
          <a:bodyPr wrap="square">
            <a:spAutoFit/>
          </a:bodyPr>
          <a:lstStyle/>
          <a:p>
            <a:r>
              <a:rPr lang="en-US" i="1" dirty="0">
                <a:latin typeface="Calibri,Italic"/>
              </a:rPr>
              <a:t>Fonte: Phillips (1958), The Relation between Unemployment and the Rate of Change of Money Wages in United </a:t>
            </a:r>
            <a:r>
              <a:rPr lang="it-IT" i="1" dirty="0">
                <a:latin typeface="Calibri,Italic"/>
              </a:rPr>
              <a:t>Kingdom, 1861-1957 in “Economica”</a:t>
            </a:r>
            <a:endParaRPr lang="it-IT" dirty="0"/>
          </a:p>
        </p:txBody>
      </p:sp>
      <p:sp>
        <p:nvSpPr>
          <p:cNvPr id="8" name="Rettangolo 7">
            <a:extLst>
              <a:ext uri="{FF2B5EF4-FFF2-40B4-BE49-F238E27FC236}">
                <a16:creationId xmlns:a16="http://schemas.microsoft.com/office/drawing/2014/main" id="{3F650BC8-FBEE-44D7-A976-1B1F75A698C0}"/>
              </a:ext>
            </a:extLst>
          </p:cNvPr>
          <p:cNvSpPr/>
          <p:nvPr/>
        </p:nvSpPr>
        <p:spPr>
          <a:xfrm>
            <a:off x="1259632" y="5597030"/>
            <a:ext cx="6993976" cy="923330"/>
          </a:xfrm>
          <a:prstGeom prst="rect">
            <a:avLst/>
          </a:prstGeom>
        </p:spPr>
        <p:txBody>
          <a:bodyPr wrap="square">
            <a:spAutoFit/>
          </a:bodyPr>
          <a:lstStyle/>
          <a:p>
            <a:pPr marL="285750" indent="-285750">
              <a:buFont typeface="Arial" panose="020B0604020202020204" pitchFamily="34" charset="0"/>
              <a:buChar char="•"/>
            </a:pPr>
            <a:r>
              <a:rPr lang="it-IT" dirty="0"/>
              <a:t>Relazione inversa osservata tra tasso di variazione dei salari nominali e tasso di disoccupazione nel Regno Unito (1861-1957).</a:t>
            </a:r>
          </a:p>
          <a:p>
            <a:pPr marL="285750" indent="-285750">
              <a:buFont typeface="Arial" panose="020B0604020202020204" pitchFamily="34" charset="0"/>
              <a:buChar char="•"/>
            </a:pPr>
            <a:r>
              <a:rPr lang="it-IT" dirty="0"/>
              <a:t>Presentata come “fatto stilizzato” da Phillips (1958)</a:t>
            </a:r>
          </a:p>
        </p:txBody>
      </p:sp>
    </p:spTree>
    <p:extLst>
      <p:ext uri="{BB962C8B-B14F-4D97-AF65-F5344CB8AC3E}">
        <p14:creationId xmlns:p14="http://schemas.microsoft.com/office/powerpoint/2010/main" val="393534513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Salario reale e salario nominale: le critiche a Keynes (anni ’70 del ‘900)</a:t>
            </a:r>
          </a:p>
        </p:txBody>
      </p:sp>
      <p:sp>
        <p:nvSpPr>
          <p:cNvPr id="3" name="Segnaposto contenuto 2"/>
          <p:cNvSpPr>
            <a:spLocks noGrp="1"/>
          </p:cNvSpPr>
          <p:nvPr>
            <p:ph idx="1"/>
          </p:nvPr>
        </p:nvSpPr>
        <p:spPr>
          <a:xfrm>
            <a:off x="1115616" y="1447800"/>
            <a:ext cx="7818072" cy="4800600"/>
          </a:xfrm>
        </p:spPr>
        <p:txBody>
          <a:bodyPr>
            <a:normAutofit fontScale="70000" lnSpcReduction="20000"/>
          </a:bodyPr>
          <a:lstStyle/>
          <a:p>
            <a:r>
              <a:rPr lang="it-IT" dirty="0"/>
              <a:t>C’è un problema di fondo secondo Friedman e Lucas:</a:t>
            </a:r>
          </a:p>
          <a:p>
            <a:r>
              <a:rPr lang="it-IT" dirty="0"/>
              <a:t> L’equilibrio nel mercato del lavoro avviene in realtà ai </a:t>
            </a:r>
            <a:r>
              <a:rPr lang="it-IT" dirty="0">
                <a:solidFill>
                  <a:srgbClr val="FF0000"/>
                </a:solidFill>
              </a:rPr>
              <a:t>prezzi attesi (e salari attesi) </a:t>
            </a:r>
            <a:r>
              <a:rPr lang="it-IT" dirty="0"/>
              <a:t>e l’unico tipo di </a:t>
            </a:r>
            <a:r>
              <a:rPr lang="it-IT" dirty="0">
                <a:solidFill>
                  <a:srgbClr val="FF0000"/>
                </a:solidFill>
              </a:rPr>
              <a:t>disoccupazione</a:t>
            </a:r>
            <a:r>
              <a:rPr lang="it-IT" dirty="0"/>
              <a:t> compatibile con questo modello è quella </a:t>
            </a:r>
            <a:r>
              <a:rPr lang="it-IT" dirty="0">
                <a:solidFill>
                  <a:srgbClr val="FF0000"/>
                </a:solidFill>
              </a:rPr>
              <a:t>volontaria</a:t>
            </a:r>
            <a:r>
              <a:rPr lang="it-IT" dirty="0"/>
              <a:t>.</a:t>
            </a:r>
          </a:p>
          <a:p>
            <a:r>
              <a:rPr lang="it-IT" dirty="0"/>
              <a:t>Diviene allora possibile costruire una </a:t>
            </a:r>
            <a:r>
              <a:rPr lang="it-IT" b="1" dirty="0"/>
              <a:t>curva dell’offerta aggregata </a:t>
            </a:r>
            <a:r>
              <a:rPr lang="it-IT" dirty="0"/>
              <a:t>dei prodotti </a:t>
            </a:r>
            <a:r>
              <a:rPr lang="it-IT" dirty="0">
                <a:solidFill>
                  <a:srgbClr val="FF0000"/>
                </a:solidFill>
              </a:rPr>
              <a:t>in funzione (crescente) dello scarto tra prezzi correnti e prezzi attesi</a:t>
            </a:r>
            <a:r>
              <a:rPr lang="it-IT" dirty="0"/>
              <a:t>.</a:t>
            </a:r>
          </a:p>
          <a:p>
            <a:r>
              <a:rPr lang="it-IT" dirty="0"/>
              <a:t>Come conseguenza il </a:t>
            </a:r>
            <a:r>
              <a:rPr lang="it-IT" dirty="0">
                <a:solidFill>
                  <a:srgbClr val="FF0000"/>
                </a:solidFill>
              </a:rPr>
              <a:t>salario</a:t>
            </a:r>
            <a:r>
              <a:rPr lang="it-IT" dirty="0"/>
              <a:t> nel </a:t>
            </a:r>
            <a:r>
              <a:rPr lang="it-IT" dirty="0" err="1"/>
              <a:t>MdL</a:t>
            </a:r>
            <a:r>
              <a:rPr lang="it-IT" dirty="0"/>
              <a:t> di breve periodo è </a:t>
            </a:r>
            <a:r>
              <a:rPr lang="it-IT" b="1" dirty="0">
                <a:solidFill>
                  <a:srgbClr val="FF0000"/>
                </a:solidFill>
              </a:rPr>
              <a:t>nominale</a:t>
            </a:r>
          </a:p>
          <a:p>
            <a:r>
              <a:rPr lang="it-IT" u="sng" dirty="0"/>
              <a:t>L’equilibrio di lungo periodo </a:t>
            </a:r>
            <a:r>
              <a:rPr lang="it-IT" dirty="0"/>
              <a:t>è definito come la situazione che si verifica </a:t>
            </a:r>
            <a:r>
              <a:rPr lang="it-IT" b="1" dirty="0"/>
              <a:t>in assenza di shock </a:t>
            </a:r>
            <a:r>
              <a:rPr lang="it-IT" dirty="0"/>
              <a:t>(che possono perturbare la domanda o l’offerta aggregata) e in cui le </a:t>
            </a:r>
            <a:r>
              <a:rPr lang="it-IT" b="1" dirty="0"/>
              <a:t>aspettative sui prezzi sono corrette</a:t>
            </a:r>
            <a:r>
              <a:rPr lang="it-IT" dirty="0"/>
              <a:t>.</a:t>
            </a:r>
          </a:p>
          <a:p>
            <a:r>
              <a:rPr lang="it-IT" dirty="0"/>
              <a:t>Il tasso di disoccupazione corrispondente a questo equilibrio è noto, secondo la fortunata espressione proposta da Friedman, come </a:t>
            </a:r>
            <a:r>
              <a:rPr lang="it-IT" b="1" i="1" dirty="0"/>
              <a:t>Natural Rate of </a:t>
            </a:r>
            <a:r>
              <a:rPr lang="it-IT" b="1" i="1" dirty="0" err="1"/>
              <a:t>Unemployment</a:t>
            </a:r>
            <a:r>
              <a:rPr lang="it-IT" b="1" i="1" dirty="0"/>
              <a:t> (NRU)</a:t>
            </a:r>
            <a:r>
              <a:rPr lang="it-IT" dirty="0"/>
              <a:t>.</a:t>
            </a:r>
          </a:p>
        </p:txBody>
      </p:sp>
      <p:sp>
        <p:nvSpPr>
          <p:cNvPr id="4" name="CasellaDiTesto 3"/>
          <p:cNvSpPr txBox="1"/>
          <p:nvPr/>
        </p:nvSpPr>
        <p:spPr>
          <a:xfrm>
            <a:off x="1187624" y="6211669"/>
            <a:ext cx="7280519"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it-IT" b="1" dirty="0">
                <a:solidFill>
                  <a:schemeClr val="bg1"/>
                </a:solidFill>
              </a:rPr>
              <a:t>QUINDI SE LA DISOCCUPAZIONE AUMENTA O DIMINUISCE </a:t>
            </a:r>
          </a:p>
          <a:p>
            <a:pPr algn="ctr"/>
            <a:r>
              <a:rPr lang="it-IT" b="1" dirty="0">
                <a:solidFill>
                  <a:schemeClr val="bg1"/>
                </a:solidFill>
              </a:rPr>
              <a:t>È IMPUTABILE SOLO AL CICLO ECONOMICO</a:t>
            </a:r>
          </a:p>
        </p:txBody>
      </p:sp>
      <p:sp>
        <p:nvSpPr>
          <p:cNvPr id="5" name="Segnaposto numero diapositiva 4"/>
          <p:cNvSpPr>
            <a:spLocks noGrp="1"/>
          </p:cNvSpPr>
          <p:nvPr>
            <p:ph type="sldNum" sz="quarter" idx="12"/>
          </p:nvPr>
        </p:nvSpPr>
        <p:spPr/>
        <p:txBody>
          <a:bodyPr/>
          <a:lstStyle/>
          <a:p>
            <a:fld id="{45985554-6A51-4D76-87FB-4FA46D6A5038}" type="slidenum">
              <a:rPr lang="it-IT" smtClean="0"/>
              <a:pPr/>
              <a:t>44</a:t>
            </a:fld>
            <a:endParaRPr lang="it-IT"/>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2680849-C28F-464C-B07B-DA3862555A6C}"/>
              </a:ext>
            </a:extLst>
          </p:cNvPr>
          <p:cNvPicPr>
            <a:picLocks noChangeAspect="1"/>
          </p:cNvPicPr>
          <p:nvPr/>
        </p:nvPicPr>
        <p:blipFill>
          <a:blip r:embed="rId2"/>
          <a:stretch>
            <a:fillRect/>
          </a:stretch>
        </p:blipFill>
        <p:spPr>
          <a:xfrm>
            <a:off x="1115616" y="1841081"/>
            <a:ext cx="7596274" cy="3999323"/>
          </a:xfrm>
          <a:prstGeom prst="rect">
            <a:avLst/>
          </a:prstGeom>
        </p:spPr>
      </p:pic>
      <p:sp>
        <p:nvSpPr>
          <p:cNvPr id="2" name="Titolo 1">
            <a:extLst>
              <a:ext uri="{FF2B5EF4-FFF2-40B4-BE49-F238E27FC236}">
                <a16:creationId xmlns:a16="http://schemas.microsoft.com/office/drawing/2014/main" id="{EC655C1C-BCCB-47FF-BC59-2D69D57774D1}"/>
              </a:ext>
            </a:extLst>
          </p:cNvPr>
          <p:cNvSpPr>
            <a:spLocks noGrp="1"/>
          </p:cNvSpPr>
          <p:nvPr>
            <p:ph type="title"/>
          </p:nvPr>
        </p:nvSpPr>
        <p:spPr/>
        <p:txBody>
          <a:bodyPr>
            <a:noAutofit/>
          </a:bodyPr>
          <a:lstStyle/>
          <a:p>
            <a:r>
              <a:rPr lang="it-IT" sz="3600" dirty="0"/>
              <a:t>L’avvento dell’elevata inflazione e l’importanza delle aspettative sui prezzi: i successi dei monetaristi</a:t>
            </a:r>
          </a:p>
        </p:txBody>
      </p:sp>
      <p:sp>
        <p:nvSpPr>
          <p:cNvPr id="4" name="Segnaposto numero diapositiva 3">
            <a:extLst>
              <a:ext uri="{FF2B5EF4-FFF2-40B4-BE49-F238E27FC236}">
                <a16:creationId xmlns:a16="http://schemas.microsoft.com/office/drawing/2014/main" id="{C7FF1B20-4806-4DF0-9A1F-CB2E9F7BB7B5}"/>
              </a:ext>
            </a:extLst>
          </p:cNvPr>
          <p:cNvSpPr>
            <a:spLocks noGrp="1"/>
          </p:cNvSpPr>
          <p:nvPr>
            <p:ph type="sldNum" sz="quarter" idx="12"/>
          </p:nvPr>
        </p:nvSpPr>
        <p:spPr/>
        <p:txBody>
          <a:bodyPr/>
          <a:lstStyle/>
          <a:p>
            <a:fld id="{45985554-6A51-4D76-87FB-4FA46D6A5038}" type="slidenum">
              <a:rPr lang="it-IT" smtClean="0"/>
              <a:pPr/>
              <a:t>45</a:t>
            </a:fld>
            <a:endParaRPr lang="it-IT"/>
          </a:p>
        </p:txBody>
      </p:sp>
      <p:sp>
        <p:nvSpPr>
          <p:cNvPr id="7" name="CasellaDiTesto 6">
            <a:extLst>
              <a:ext uri="{FF2B5EF4-FFF2-40B4-BE49-F238E27FC236}">
                <a16:creationId xmlns:a16="http://schemas.microsoft.com/office/drawing/2014/main" id="{161C9A1B-9260-432C-BDAB-12424EB9A602}"/>
              </a:ext>
            </a:extLst>
          </p:cNvPr>
          <p:cNvSpPr txBox="1"/>
          <p:nvPr/>
        </p:nvSpPr>
        <p:spPr>
          <a:xfrm>
            <a:off x="1331640" y="6021288"/>
            <a:ext cx="7277441" cy="276999"/>
          </a:xfrm>
          <a:prstGeom prst="rect">
            <a:avLst/>
          </a:prstGeom>
          <a:noFill/>
        </p:spPr>
        <p:txBody>
          <a:bodyPr wrap="none" rtlCol="0">
            <a:spAutoFit/>
          </a:bodyPr>
          <a:lstStyle/>
          <a:p>
            <a:r>
              <a:rPr lang="it-IT" sz="1200" dirty="0"/>
              <a:t>Fonte: Nostre elaborazioni su dati </a:t>
            </a:r>
            <a:r>
              <a:rPr lang="it-IT" sz="1200" dirty="0" err="1"/>
              <a:t>I.Stat</a:t>
            </a:r>
            <a:r>
              <a:rPr lang="it-IT" sz="1200" dirty="0"/>
              <a:t> e </a:t>
            </a:r>
            <a:r>
              <a:rPr lang="it-IT" sz="1200" dirty="0">
                <a:hlinkClick r:id="rId3"/>
              </a:rPr>
              <a:t>https://www.usinflationcalculator.com/inflation/historical-inflation-rates/</a:t>
            </a:r>
            <a:r>
              <a:rPr lang="it-IT" sz="1200" dirty="0"/>
              <a:t> </a:t>
            </a:r>
          </a:p>
        </p:txBody>
      </p:sp>
      <p:cxnSp>
        <p:nvCxnSpPr>
          <p:cNvPr id="9" name="Connettore diritto 8">
            <a:extLst>
              <a:ext uri="{FF2B5EF4-FFF2-40B4-BE49-F238E27FC236}">
                <a16:creationId xmlns:a16="http://schemas.microsoft.com/office/drawing/2014/main" id="{003704C1-E782-4B26-83FC-A8A87D1478F5}"/>
              </a:ext>
            </a:extLst>
          </p:cNvPr>
          <p:cNvCxnSpPr/>
          <p:nvPr/>
        </p:nvCxnSpPr>
        <p:spPr>
          <a:xfrm>
            <a:off x="3347864" y="1772816"/>
            <a:ext cx="0" cy="345638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1706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18AE120-FE87-4639-9B5E-B1DBB78842BF}"/>
              </a:ext>
            </a:extLst>
          </p:cNvPr>
          <p:cNvSpPr>
            <a:spLocks noGrp="1"/>
          </p:cNvSpPr>
          <p:nvPr>
            <p:ph type="title"/>
          </p:nvPr>
        </p:nvSpPr>
        <p:spPr>
          <a:xfrm>
            <a:off x="1475656" y="404664"/>
            <a:ext cx="7498080" cy="1143000"/>
          </a:xfrm>
        </p:spPr>
        <p:txBody>
          <a:bodyPr>
            <a:normAutofit fontScale="90000"/>
          </a:bodyPr>
          <a:lstStyle/>
          <a:p>
            <a:r>
              <a:rPr lang="it-IT" dirty="0"/>
              <a:t>Il ritorno del lato offerta: imperfezioni del mercato e modelli </a:t>
            </a:r>
            <a:r>
              <a:rPr lang="it-IT" dirty="0" err="1"/>
              <a:t>microfondati</a:t>
            </a:r>
            <a:endParaRPr lang="it-IT" dirty="0"/>
          </a:p>
        </p:txBody>
      </p:sp>
      <p:sp>
        <p:nvSpPr>
          <p:cNvPr id="5" name="Segnaposto contenuto 4">
            <a:extLst>
              <a:ext uri="{FF2B5EF4-FFF2-40B4-BE49-F238E27FC236}">
                <a16:creationId xmlns:a16="http://schemas.microsoft.com/office/drawing/2014/main" id="{DCCED41F-8A1B-48C0-8F61-C4FB13B69988}"/>
              </a:ext>
            </a:extLst>
          </p:cNvPr>
          <p:cNvSpPr>
            <a:spLocks noGrp="1"/>
          </p:cNvSpPr>
          <p:nvPr>
            <p:ph idx="1"/>
          </p:nvPr>
        </p:nvSpPr>
        <p:spPr>
          <a:xfrm>
            <a:off x="1259632" y="2204864"/>
            <a:ext cx="7498080" cy="4248472"/>
          </a:xfrm>
        </p:spPr>
        <p:txBody>
          <a:bodyPr/>
          <a:lstStyle/>
          <a:p>
            <a:r>
              <a:rPr lang="it-IT" dirty="0"/>
              <a:t>Sono gli </a:t>
            </a:r>
            <a:r>
              <a:rPr lang="it-IT" dirty="0">
                <a:solidFill>
                  <a:srgbClr val="0000FF"/>
                </a:solidFill>
              </a:rPr>
              <a:t>errori di previsione sull’offerta di beni </a:t>
            </a:r>
            <a:r>
              <a:rPr lang="it-IT" dirty="0"/>
              <a:t>che generano le caratteristiche fluttuazioni del prodotto aggregato e quindi dell’occupazione. </a:t>
            </a:r>
          </a:p>
          <a:p>
            <a:r>
              <a:rPr lang="it-IT" u="sng" dirty="0"/>
              <a:t>In assenza di tali errori</a:t>
            </a:r>
            <a:r>
              <a:rPr lang="it-IT" dirty="0"/>
              <a:t>, infatti, </a:t>
            </a:r>
            <a:r>
              <a:rPr lang="it-IT" dirty="0">
                <a:solidFill>
                  <a:srgbClr val="FF0000"/>
                </a:solidFill>
              </a:rPr>
              <a:t>le fluttuazioni della domanda avrebbero effetti solo sui prezzi</a:t>
            </a:r>
            <a:r>
              <a:rPr lang="it-IT" dirty="0"/>
              <a:t> ma non sulle variabili reali.</a:t>
            </a:r>
          </a:p>
        </p:txBody>
      </p:sp>
      <p:sp>
        <p:nvSpPr>
          <p:cNvPr id="3" name="Segnaposto numero diapositiva 2">
            <a:extLst>
              <a:ext uri="{FF2B5EF4-FFF2-40B4-BE49-F238E27FC236}">
                <a16:creationId xmlns:a16="http://schemas.microsoft.com/office/drawing/2014/main" id="{05C6A192-414C-40A0-A3CD-3B0C03A027E2}"/>
              </a:ext>
            </a:extLst>
          </p:cNvPr>
          <p:cNvSpPr>
            <a:spLocks noGrp="1"/>
          </p:cNvSpPr>
          <p:nvPr>
            <p:ph type="sldNum" sz="quarter" idx="12"/>
          </p:nvPr>
        </p:nvSpPr>
        <p:spPr/>
        <p:txBody>
          <a:bodyPr/>
          <a:lstStyle/>
          <a:p>
            <a:fld id="{45985554-6A51-4D76-87FB-4FA46D6A5038}" type="slidenum">
              <a:rPr lang="it-IT" smtClean="0"/>
              <a:pPr/>
              <a:t>46</a:t>
            </a:fld>
            <a:endParaRPr lang="it-IT"/>
          </a:p>
        </p:txBody>
      </p:sp>
    </p:spTree>
    <p:extLst>
      <p:ext uri="{BB962C8B-B14F-4D97-AF65-F5344CB8AC3E}">
        <p14:creationId xmlns:p14="http://schemas.microsoft.com/office/powerpoint/2010/main" val="237579161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 contributi della Scuola Monetarista di Chicago al </a:t>
            </a:r>
            <a:r>
              <a:rPr lang="it-IT" dirty="0" err="1"/>
              <a:t>Mdl</a:t>
            </a:r>
            <a:endParaRPr lang="it-IT" dirty="0"/>
          </a:p>
        </p:txBody>
      </p:sp>
      <p:sp>
        <p:nvSpPr>
          <p:cNvPr id="3" name="Segnaposto contenuto 2"/>
          <p:cNvSpPr>
            <a:spLocks noGrp="1"/>
          </p:cNvSpPr>
          <p:nvPr>
            <p:ph idx="1"/>
          </p:nvPr>
        </p:nvSpPr>
        <p:spPr>
          <a:xfrm>
            <a:off x="1435608" y="1700808"/>
            <a:ext cx="7498080" cy="4968552"/>
          </a:xfrm>
        </p:spPr>
        <p:txBody>
          <a:bodyPr>
            <a:normAutofit fontScale="77500" lnSpcReduction="20000"/>
          </a:bodyPr>
          <a:lstStyle/>
          <a:p>
            <a:pPr marL="514350" indent="-514350">
              <a:buFont typeface="+mj-lt"/>
              <a:buAutoNum type="arabicPeriod"/>
            </a:pPr>
            <a:r>
              <a:rPr lang="it-IT" b="1" dirty="0"/>
              <a:t>Correzione della curva di Phillips </a:t>
            </a:r>
            <a:r>
              <a:rPr lang="it-IT" dirty="0"/>
              <a:t>inserendo il ruolo delle </a:t>
            </a:r>
            <a:r>
              <a:rPr lang="it-IT" u="sng" dirty="0">
                <a:solidFill>
                  <a:srgbClr val="FF0000"/>
                </a:solidFill>
              </a:rPr>
              <a:t>aspettative sui prezzi</a:t>
            </a:r>
            <a:r>
              <a:rPr lang="it-IT" dirty="0"/>
              <a:t>,  per evitare di confondere la dinamica dei salari nominali con quella dei salari reali (Phelps 1968) e considerando quindi tutti gli operatori; </a:t>
            </a:r>
          </a:p>
          <a:p>
            <a:pPr marL="514350" indent="-514350">
              <a:buFont typeface="+mj-lt"/>
              <a:buAutoNum type="arabicPeriod"/>
            </a:pPr>
            <a:r>
              <a:rPr lang="it-IT" dirty="0"/>
              <a:t>La dimostrazione che è possibile </a:t>
            </a:r>
            <a:r>
              <a:rPr lang="it-IT" b="1" dirty="0"/>
              <a:t>ricavare la curva di Phillips</a:t>
            </a:r>
            <a:r>
              <a:rPr lang="it-IT" dirty="0"/>
              <a:t> (o, il che è lo stesso, una funzione di offerta aggregata crescente rispetto al livello dei prezzi) </a:t>
            </a:r>
            <a:r>
              <a:rPr lang="it-IT" b="1" dirty="0"/>
              <a:t>da un mercato del lavoro in condizioni di equilibrio</a:t>
            </a:r>
            <a:r>
              <a:rPr lang="it-IT" dirty="0"/>
              <a:t>, purché si ammetta, appunto,  la possibilità di errori di previsione (Friedman 1968); </a:t>
            </a:r>
          </a:p>
          <a:p>
            <a:pPr marL="514350" indent="-514350">
              <a:buFont typeface="+mj-lt"/>
              <a:buAutoNum type="arabicPeriod"/>
            </a:pPr>
            <a:r>
              <a:rPr lang="it-IT" dirty="0"/>
              <a:t>Una funzione di </a:t>
            </a:r>
            <a:r>
              <a:rPr lang="it-IT" b="1" dirty="0"/>
              <a:t>offerta di lavoro</a:t>
            </a:r>
            <a:r>
              <a:rPr lang="it-IT" dirty="0"/>
              <a:t> </a:t>
            </a:r>
            <a:r>
              <a:rPr lang="it-IT" u="sng" dirty="0" err="1"/>
              <a:t>microfondata</a:t>
            </a:r>
            <a:r>
              <a:rPr lang="it-IT" dirty="0"/>
              <a:t> (</a:t>
            </a:r>
            <a:r>
              <a:rPr lang="it-IT" dirty="0">
                <a:solidFill>
                  <a:srgbClr val="00B050"/>
                </a:solidFill>
              </a:rPr>
              <a:t>considerando cioè le scelte degli agenti: lavoratori e imprese</a:t>
            </a:r>
            <a:r>
              <a:rPr lang="it-IT" dirty="0"/>
              <a:t>) sulla base di un modello di </a:t>
            </a:r>
            <a:r>
              <a:rPr lang="it-IT" b="1" dirty="0"/>
              <a:t>scelta intertemporale </a:t>
            </a:r>
            <a:r>
              <a:rPr lang="it-IT" dirty="0"/>
              <a:t>(Lucas &amp; </a:t>
            </a:r>
            <a:r>
              <a:rPr lang="it-IT" dirty="0" err="1"/>
              <a:t>Rapping</a:t>
            </a:r>
            <a:r>
              <a:rPr lang="it-IT" dirty="0"/>
              <a:t> 1969).</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47</a:t>
            </a:fld>
            <a:endParaRPr lang="it-IT"/>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 negli ultimi 40 anni cosa è accaduto alla teoria del </a:t>
            </a:r>
            <a:r>
              <a:rPr lang="it-IT" dirty="0" err="1"/>
              <a:t>Mdl</a:t>
            </a:r>
            <a:r>
              <a:rPr lang="it-IT" dirty="0"/>
              <a:t>?</a:t>
            </a:r>
          </a:p>
        </p:txBody>
      </p:sp>
      <p:sp>
        <p:nvSpPr>
          <p:cNvPr id="3" name="Segnaposto contenuto 2"/>
          <p:cNvSpPr>
            <a:spLocks noGrp="1"/>
          </p:cNvSpPr>
          <p:nvPr>
            <p:ph idx="1"/>
          </p:nvPr>
        </p:nvSpPr>
        <p:spPr>
          <a:xfrm>
            <a:off x="1435608" y="1556792"/>
            <a:ext cx="7498080" cy="1512168"/>
          </a:xfrm>
        </p:spPr>
        <p:txBody>
          <a:bodyPr>
            <a:normAutofit fontScale="62500" lnSpcReduction="20000"/>
          </a:bodyPr>
          <a:lstStyle/>
          <a:p>
            <a:r>
              <a:rPr lang="it-IT" dirty="0"/>
              <a:t>Introduzione del concetto di </a:t>
            </a:r>
            <a:r>
              <a:rPr lang="it-IT" dirty="0">
                <a:solidFill>
                  <a:srgbClr val="FF0000"/>
                </a:solidFill>
              </a:rPr>
              <a:t>concorrenza imperfetta</a:t>
            </a:r>
            <a:r>
              <a:rPr lang="it-IT" dirty="0"/>
              <a:t>:</a:t>
            </a:r>
          </a:p>
          <a:p>
            <a:pPr lvl="1"/>
            <a:r>
              <a:rPr lang="it-IT" sz="2900" dirty="0"/>
              <a:t>i prezzi vengono fissati in listini (</a:t>
            </a:r>
            <a:r>
              <a:rPr lang="it-IT" sz="2900" dirty="0" err="1"/>
              <a:t>Phelps</a:t>
            </a:r>
            <a:r>
              <a:rPr lang="it-IT" sz="2900" dirty="0"/>
              <a:t> &amp; Taylor 1977) e </a:t>
            </a:r>
          </a:p>
          <a:p>
            <a:pPr lvl="1"/>
            <a:r>
              <a:rPr lang="it-IT" sz="2900" dirty="0"/>
              <a:t>i salari in contratti (Fischer 1977)</a:t>
            </a:r>
          </a:p>
          <a:p>
            <a:r>
              <a:rPr lang="it-IT" dirty="0">
                <a:solidFill>
                  <a:srgbClr val="FF0000"/>
                </a:solidFill>
              </a:rPr>
              <a:t>L’equilibrio</a:t>
            </a:r>
            <a:r>
              <a:rPr lang="it-IT" dirty="0"/>
              <a:t> di lungo periodo resta sì di pieno impiego, ma data l’ipotesi di concorrenza imperfetta, è </a:t>
            </a:r>
            <a:r>
              <a:rPr lang="it-IT" dirty="0">
                <a:solidFill>
                  <a:srgbClr val="FF0000"/>
                </a:solidFill>
              </a:rPr>
              <a:t>inefficiente</a:t>
            </a:r>
            <a:r>
              <a:rPr lang="it-IT" dirty="0"/>
              <a:t>: </a:t>
            </a:r>
            <a:r>
              <a:rPr lang="it-IT" b="1" dirty="0">
                <a:solidFill>
                  <a:srgbClr val="0070C0"/>
                </a:solidFill>
              </a:rPr>
              <a:t>NAIRU</a:t>
            </a:r>
            <a:r>
              <a:rPr lang="it-IT" dirty="0"/>
              <a:t>.</a:t>
            </a:r>
          </a:p>
          <a:p>
            <a:endParaRPr lang="it-IT" sz="2900" dirty="0"/>
          </a:p>
        </p:txBody>
      </p:sp>
      <p:sp>
        <p:nvSpPr>
          <p:cNvPr id="4" name="Segnaposto numero diapositiva 3"/>
          <p:cNvSpPr>
            <a:spLocks noGrp="1"/>
          </p:cNvSpPr>
          <p:nvPr>
            <p:ph type="sldNum" sz="quarter" idx="12"/>
          </p:nvPr>
        </p:nvSpPr>
        <p:spPr/>
        <p:txBody>
          <a:bodyPr/>
          <a:lstStyle/>
          <a:p>
            <a:fld id="{45985554-6A51-4D76-87FB-4FA46D6A5038}" type="slidenum">
              <a:rPr lang="it-IT" smtClean="0"/>
              <a:pPr/>
              <a:t>48</a:t>
            </a:fld>
            <a:endParaRPr lang="it-IT"/>
          </a:p>
        </p:txBody>
      </p:sp>
      <p:pic>
        <p:nvPicPr>
          <p:cNvPr id="5" name="Immagine 4">
            <a:extLst>
              <a:ext uri="{FF2B5EF4-FFF2-40B4-BE49-F238E27FC236}">
                <a16:creationId xmlns:a16="http://schemas.microsoft.com/office/drawing/2014/main" id="{5A516A85-67E3-4FA7-BFE6-7BF7D2BB1A09}"/>
              </a:ext>
            </a:extLst>
          </p:cNvPr>
          <p:cNvPicPr>
            <a:picLocks noChangeAspect="1"/>
          </p:cNvPicPr>
          <p:nvPr/>
        </p:nvPicPr>
        <p:blipFill>
          <a:blip r:embed="rId3"/>
          <a:stretch>
            <a:fillRect/>
          </a:stretch>
        </p:blipFill>
        <p:spPr>
          <a:xfrm>
            <a:off x="648580" y="3095509"/>
            <a:ext cx="8303472" cy="3365284"/>
          </a:xfrm>
          <a:prstGeom prst="rect">
            <a:avLst/>
          </a:prstGeom>
        </p:spPr>
      </p:pic>
      <p:sp>
        <p:nvSpPr>
          <p:cNvPr id="7" name="Rettangolo 6">
            <a:extLst>
              <a:ext uri="{FF2B5EF4-FFF2-40B4-BE49-F238E27FC236}">
                <a16:creationId xmlns:a16="http://schemas.microsoft.com/office/drawing/2014/main" id="{B5FC924C-31C2-4F7D-B42E-0F74ADC954CF}"/>
              </a:ext>
            </a:extLst>
          </p:cNvPr>
          <p:cNvSpPr/>
          <p:nvPr/>
        </p:nvSpPr>
        <p:spPr>
          <a:xfrm>
            <a:off x="1763688" y="6460793"/>
            <a:ext cx="6624736" cy="369332"/>
          </a:xfrm>
          <a:prstGeom prst="rect">
            <a:avLst/>
          </a:prstGeom>
        </p:spPr>
        <p:txBody>
          <a:bodyPr wrap="square">
            <a:spAutoFit/>
          </a:bodyPr>
          <a:lstStyle/>
          <a:p>
            <a:r>
              <a:rPr lang="it-IT" dirty="0"/>
              <a:t>(*) 1970-1991 6 Paesi fondatori UE; 2000-2020 28 Paesi UE, poi 27</a:t>
            </a: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B0E381-374E-42EC-84E0-E6D75B88144A}"/>
              </a:ext>
            </a:extLst>
          </p:cNvPr>
          <p:cNvSpPr>
            <a:spLocks noGrp="1"/>
          </p:cNvSpPr>
          <p:nvPr>
            <p:ph type="title"/>
          </p:nvPr>
        </p:nvSpPr>
        <p:spPr/>
        <p:txBody>
          <a:bodyPr/>
          <a:lstStyle/>
          <a:p>
            <a:r>
              <a:rPr lang="it-IT" dirty="0"/>
              <a:t>I problemi nel </a:t>
            </a:r>
            <a:r>
              <a:rPr lang="it-IT" b="1" dirty="0"/>
              <a:t>breve periodo</a:t>
            </a:r>
            <a:endParaRPr lang="it-IT" dirty="0"/>
          </a:p>
        </p:txBody>
      </p:sp>
      <p:sp>
        <p:nvSpPr>
          <p:cNvPr id="3" name="Segnaposto contenuto 2">
            <a:extLst>
              <a:ext uri="{FF2B5EF4-FFF2-40B4-BE49-F238E27FC236}">
                <a16:creationId xmlns:a16="http://schemas.microsoft.com/office/drawing/2014/main" id="{F810F25B-62CD-420B-986A-94CFF2F3E4AF}"/>
              </a:ext>
            </a:extLst>
          </p:cNvPr>
          <p:cNvSpPr>
            <a:spLocks noGrp="1"/>
          </p:cNvSpPr>
          <p:nvPr>
            <p:ph idx="1"/>
          </p:nvPr>
        </p:nvSpPr>
        <p:spPr>
          <a:xfrm>
            <a:off x="1115568" y="1721317"/>
            <a:ext cx="7498080" cy="4800600"/>
          </a:xfrm>
        </p:spPr>
        <p:txBody>
          <a:bodyPr>
            <a:normAutofit fontScale="70000" lnSpcReduction="20000"/>
          </a:bodyPr>
          <a:lstStyle/>
          <a:p>
            <a:r>
              <a:rPr lang="it-IT" dirty="0"/>
              <a:t>I contratti </a:t>
            </a:r>
            <a:r>
              <a:rPr lang="it-IT" u="sng" dirty="0"/>
              <a:t>fissano un salario nominale che riflette un accordo sul salario reale</a:t>
            </a:r>
            <a:r>
              <a:rPr lang="it-IT" dirty="0"/>
              <a:t> e un </a:t>
            </a:r>
            <a:r>
              <a:rPr lang="it-IT" dirty="0">
                <a:solidFill>
                  <a:srgbClr val="FF0000"/>
                </a:solidFill>
              </a:rPr>
              <a:t>livello dei prezzi atteso </a:t>
            </a:r>
            <a:r>
              <a:rPr lang="it-IT" dirty="0"/>
              <a:t>per la durata del contratto (</a:t>
            </a:r>
            <a:r>
              <a:rPr lang="it-IT" dirty="0">
                <a:solidFill>
                  <a:srgbClr val="FF0000"/>
                </a:solidFill>
              </a:rPr>
              <a:t>salario rigido</a:t>
            </a:r>
            <a:r>
              <a:rPr lang="it-IT" dirty="0"/>
              <a:t>).</a:t>
            </a:r>
          </a:p>
          <a:p>
            <a:r>
              <a:rPr lang="it-IT" dirty="0"/>
              <a:t>Le politiche economiche annunciate e decise </a:t>
            </a:r>
            <a:r>
              <a:rPr lang="it-IT" u="sng" dirty="0"/>
              <a:t>dopo che i contratti sono stati fissati</a:t>
            </a:r>
            <a:r>
              <a:rPr lang="it-IT" dirty="0"/>
              <a:t> hanno </a:t>
            </a:r>
            <a:r>
              <a:rPr lang="it-IT" dirty="0">
                <a:solidFill>
                  <a:srgbClr val="00B050"/>
                </a:solidFill>
              </a:rPr>
              <a:t>effetti reali</a:t>
            </a:r>
            <a:r>
              <a:rPr lang="it-IT" dirty="0"/>
              <a:t>, e possono perciò essere impiegate per contrastare le conseguenze degli shock di breve periodo.</a:t>
            </a:r>
          </a:p>
          <a:p>
            <a:r>
              <a:rPr lang="it-IT" dirty="0"/>
              <a:t>Introduzione di </a:t>
            </a:r>
            <a:r>
              <a:rPr lang="it-IT" b="1" dirty="0">
                <a:solidFill>
                  <a:srgbClr val="0070C0"/>
                </a:solidFill>
              </a:rPr>
              <a:t>Fatti Stilizzati </a:t>
            </a:r>
            <a:r>
              <a:rPr lang="it-IT" dirty="0"/>
              <a:t>per spiegare le rigidità salariali nominali:</a:t>
            </a:r>
            <a:r>
              <a:rPr lang="it-IT" b="1" dirty="0">
                <a:solidFill>
                  <a:srgbClr val="0070C0"/>
                </a:solidFill>
              </a:rPr>
              <a:t> </a:t>
            </a:r>
          </a:p>
          <a:p>
            <a:pPr lvl="1"/>
            <a:r>
              <a:rPr lang="it-IT" sz="2900" u="sng" dirty="0"/>
              <a:t>contratti assicurativi </a:t>
            </a:r>
            <a:r>
              <a:rPr lang="it-IT" sz="2900" dirty="0"/>
              <a:t>contro la disoccupazione (</a:t>
            </a:r>
            <a:r>
              <a:rPr lang="it-IT" sz="2900" dirty="0">
                <a:solidFill>
                  <a:srgbClr val="FF0000"/>
                </a:solidFill>
              </a:rPr>
              <a:t>teoria dei contratti impliciti</a:t>
            </a:r>
            <a:r>
              <a:rPr lang="it-IT" sz="2900" dirty="0"/>
              <a:t>): meglio un salario inferiore a quello di equilibrio di mercato, ma occupazione garantita (</a:t>
            </a:r>
            <a:r>
              <a:rPr lang="it-IT" sz="2900" dirty="0">
                <a:solidFill>
                  <a:srgbClr val="00B050"/>
                </a:solidFill>
              </a:rPr>
              <a:t>avversione al rischio dei lavoratori</a:t>
            </a:r>
            <a:r>
              <a:rPr lang="it-IT" sz="2900" dirty="0"/>
              <a:t>).</a:t>
            </a:r>
          </a:p>
          <a:p>
            <a:pPr lvl="1"/>
            <a:r>
              <a:rPr lang="it-IT" sz="2900" dirty="0">
                <a:solidFill>
                  <a:srgbClr val="FF0000"/>
                </a:solidFill>
              </a:rPr>
              <a:t>contratti efficienti </a:t>
            </a:r>
            <a:r>
              <a:rPr lang="it-IT" sz="2900" dirty="0"/>
              <a:t>(le imprese sono interessate alla </a:t>
            </a:r>
            <a:r>
              <a:rPr lang="it-IT" sz="2900" u="sng" dirty="0" err="1"/>
              <a:t>max</a:t>
            </a:r>
            <a:r>
              <a:rPr lang="it-IT" sz="2900" u="sng" dirty="0"/>
              <a:t> produttività, non al </a:t>
            </a:r>
            <a:r>
              <a:rPr lang="it-IT" sz="2900" u="sng" dirty="0" err="1"/>
              <a:t>max</a:t>
            </a:r>
            <a:r>
              <a:rPr lang="it-IT" sz="2900" u="sng" dirty="0"/>
              <a:t> profitto</a:t>
            </a:r>
            <a:r>
              <a:rPr lang="it-IT" sz="2900" dirty="0"/>
              <a:t>) con </a:t>
            </a:r>
            <a:r>
              <a:rPr lang="it-IT" sz="2900" dirty="0">
                <a:solidFill>
                  <a:srgbClr val="00B050"/>
                </a:solidFill>
              </a:rPr>
              <a:t>agenti eterogenei</a:t>
            </a:r>
            <a:r>
              <a:rPr lang="it-IT" sz="2900" dirty="0"/>
              <a:t> e </a:t>
            </a:r>
            <a:r>
              <a:rPr lang="it-IT" sz="2900" dirty="0">
                <a:solidFill>
                  <a:srgbClr val="00B050"/>
                </a:solidFill>
              </a:rPr>
              <a:t>informazione asimmetrica </a:t>
            </a:r>
            <a:r>
              <a:rPr lang="it-IT" sz="2900" dirty="0"/>
              <a:t>(imprese non informate) si possono comunque raggiungere equilibri efficienti nel </a:t>
            </a:r>
            <a:r>
              <a:rPr lang="it-IT" sz="2900" dirty="0" err="1"/>
              <a:t>MdL</a:t>
            </a:r>
            <a:r>
              <a:rPr lang="it-IT" sz="2900" dirty="0"/>
              <a:t>, ma salari alti</a:t>
            </a:r>
            <a:endParaRPr lang="it-IT" dirty="0"/>
          </a:p>
        </p:txBody>
      </p:sp>
      <p:sp>
        <p:nvSpPr>
          <p:cNvPr id="4" name="Segnaposto numero diapositiva 3">
            <a:extLst>
              <a:ext uri="{FF2B5EF4-FFF2-40B4-BE49-F238E27FC236}">
                <a16:creationId xmlns:a16="http://schemas.microsoft.com/office/drawing/2014/main" id="{62993B4A-162D-406F-B7DC-2450F475FC49}"/>
              </a:ext>
            </a:extLst>
          </p:cNvPr>
          <p:cNvSpPr>
            <a:spLocks noGrp="1"/>
          </p:cNvSpPr>
          <p:nvPr>
            <p:ph type="sldNum" sz="quarter" idx="12"/>
          </p:nvPr>
        </p:nvSpPr>
        <p:spPr/>
        <p:txBody>
          <a:bodyPr/>
          <a:lstStyle/>
          <a:p>
            <a:fld id="{45985554-6A51-4D76-87FB-4FA46D6A5038}" type="slidenum">
              <a:rPr lang="it-IT" smtClean="0"/>
              <a:pPr/>
              <a:t>49</a:t>
            </a:fld>
            <a:endParaRPr lang="it-IT"/>
          </a:p>
        </p:txBody>
      </p:sp>
    </p:spTree>
    <p:extLst>
      <p:ext uri="{BB962C8B-B14F-4D97-AF65-F5344CB8AC3E}">
        <p14:creationId xmlns:p14="http://schemas.microsoft.com/office/powerpoint/2010/main" val="391562854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rapporti di forza</a:t>
            </a:r>
          </a:p>
        </p:txBody>
      </p:sp>
      <p:sp>
        <p:nvSpPr>
          <p:cNvPr id="3" name="Segnaposto contenuto 2"/>
          <p:cNvSpPr>
            <a:spLocks noGrp="1"/>
          </p:cNvSpPr>
          <p:nvPr>
            <p:ph idx="1"/>
          </p:nvPr>
        </p:nvSpPr>
        <p:spPr>
          <a:xfrm>
            <a:off x="1317292" y="1484784"/>
            <a:ext cx="7272808" cy="3450613"/>
          </a:xfrm>
        </p:spPr>
        <p:txBody>
          <a:bodyPr>
            <a:noAutofit/>
          </a:bodyPr>
          <a:lstStyle/>
          <a:p>
            <a:r>
              <a:rPr lang="it-IT" sz="2800" dirty="0"/>
              <a:t>Le coalizioni di lavoratori e datori di lavoro si fronteggiano quindi nella contesa sul salario</a:t>
            </a:r>
          </a:p>
          <a:p>
            <a:r>
              <a:rPr lang="it-IT" sz="2800" dirty="0"/>
              <a:t>Quello che conta è il </a:t>
            </a:r>
            <a:r>
              <a:rPr lang="it-IT" sz="2800" b="1" dirty="0"/>
              <a:t>differenziale tra i rapporti di forza,</a:t>
            </a:r>
            <a:r>
              <a:rPr lang="it-IT" sz="2800" dirty="0"/>
              <a:t> ma fino a che punto tale gap è in grado di spingere verso il basso i salari?</a:t>
            </a:r>
          </a:p>
          <a:p>
            <a:r>
              <a:rPr lang="it-IT" sz="2800" dirty="0"/>
              <a:t>La risposta di Smith è chiara:  </a:t>
            </a:r>
          </a:p>
          <a:p>
            <a:pPr lvl="1"/>
            <a:r>
              <a:rPr lang="it-IT" dirty="0"/>
              <a:t>“</a:t>
            </a:r>
            <a:r>
              <a:rPr lang="en-US" i="1" dirty="0"/>
              <a:t>A man must always live by his work, and </a:t>
            </a:r>
            <a:r>
              <a:rPr lang="en-US" i="1" dirty="0">
                <a:solidFill>
                  <a:srgbClr val="FF0000"/>
                </a:solidFill>
              </a:rPr>
              <a:t>his wages must at least be sufficient to maintain him (and his family)</a:t>
            </a:r>
            <a:r>
              <a:rPr lang="en-US" i="1" dirty="0"/>
              <a:t>.</a:t>
            </a:r>
            <a:r>
              <a:rPr lang="it-IT" dirty="0"/>
              <a:t>” (p. 85).</a:t>
            </a:r>
          </a:p>
        </p:txBody>
      </p:sp>
      <p:sp>
        <p:nvSpPr>
          <p:cNvPr id="5" name="Segnaposto numero diapositiva 4"/>
          <p:cNvSpPr>
            <a:spLocks noGrp="1"/>
          </p:cNvSpPr>
          <p:nvPr>
            <p:ph type="sldNum" sz="quarter" idx="12"/>
          </p:nvPr>
        </p:nvSpPr>
        <p:spPr/>
        <p:txBody>
          <a:bodyPr/>
          <a:lstStyle/>
          <a:p>
            <a:fld id="{45985554-6A51-4D76-87FB-4FA46D6A5038}" type="slidenum">
              <a:rPr lang="it-IT" smtClean="0"/>
              <a:pPr/>
              <a:t>5</a:t>
            </a:fld>
            <a:endParaRPr lang="it-IT"/>
          </a:p>
        </p:txBody>
      </p:sp>
      <p:sp>
        <p:nvSpPr>
          <p:cNvPr id="4" name="CasellaDiTesto 3"/>
          <p:cNvSpPr txBox="1"/>
          <p:nvPr/>
        </p:nvSpPr>
        <p:spPr>
          <a:xfrm>
            <a:off x="2411760" y="6237312"/>
            <a:ext cx="528779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b="1" dirty="0"/>
              <a:t>LIVELLO </a:t>
            </a:r>
            <a:r>
              <a:rPr lang="it-IT" b="1" dirty="0" err="1"/>
              <a:t>DI</a:t>
            </a:r>
            <a:r>
              <a:rPr lang="it-IT" b="1" dirty="0"/>
              <a:t> SOPRAVVIVENZA!! … PERCHÉ??</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898"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
                        </p:tgtEl>
                        <p:attrNameLst>
                          <p:attrName>ppt_y</p:attrName>
                        </p:attrNameLst>
                      </p:cBhvr>
                      <p:tavLst>
                        <p:tav tm="0">
                          <p:val>
                            <p:strVal val="#ppt_y-.03"/>
                          </p:val>
                        </p:tav>
                        <p:tav tm="100000">
                          <p:val>
                            <p:strVal val="#ppt_y"/>
                          </p:val>
                        </p:tav>
                      </p:tavLst>
                    </p:anim>
                  </p:childTnLst>
                </p:cTn>
              </p:par>
            </p:tnLst>
          </p:tmpl>
        </p:tmplLst>
      </p:bldP>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altri aspetti</a:t>
            </a:r>
          </a:p>
        </p:txBody>
      </p:sp>
      <p:sp>
        <p:nvSpPr>
          <p:cNvPr id="3" name="Segnaposto contenuto 2"/>
          <p:cNvSpPr>
            <a:spLocks noGrp="1"/>
          </p:cNvSpPr>
          <p:nvPr>
            <p:ph idx="1"/>
          </p:nvPr>
        </p:nvSpPr>
        <p:spPr/>
        <p:txBody>
          <a:bodyPr>
            <a:normAutofit fontScale="92500" lnSpcReduction="20000"/>
          </a:bodyPr>
          <a:lstStyle/>
          <a:p>
            <a:r>
              <a:rPr lang="it-IT" dirty="0">
                <a:solidFill>
                  <a:srgbClr val="FF0000"/>
                </a:solidFill>
              </a:rPr>
              <a:t>Ruolo del sindacato</a:t>
            </a:r>
            <a:r>
              <a:rPr lang="it-IT" dirty="0"/>
              <a:t>:</a:t>
            </a:r>
          </a:p>
          <a:p>
            <a:pPr lvl="1"/>
            <a:r>
              <a:rPr lang="it-IT" dirty="0"/>
              <a:t>Nel determinare il funzionamento del </a:t>
            </a:r>
            <a:r>
              <a:rPr lang="it-IT" dirty="0" err="1"/>
              <a:t>MdL</a:t>
            </a:r>
            <a:r>
              <a:rPr lang="it-IT" dirty="0"/>
              <a:t> (modelli con sindacato monopolista, </a:t>
            </a:r>
            <a:r>
              <a:rPr lang="it-IT" i="1" dirty="0"/>
              <a:t>right to </a:t>
            </a:r>
            <a:r>
              <a:rPr lang="it-IT" i="1" dirty="0" err="1"/>
              <a:t>manage</a:t>
            </a:r>
            <a:r>
              <a:rPr lang="it-IT" i="1" dirty="0"/>
              <a:t> </a:t>
            </a:r>
            <a:r>
              <a:rPr lang="it-IT" dirty="0"/>
              <a:t>e con </a:t>
            </a:r>
            <a:r>
              <a:rPr lang="it-IT" i="1" dirty="0"/>
              <a:t>contrattazione efficiente</a:t>
            </a:r>
            <a:r>
              <a:rPr lang="it-IT" dirty="0"/>
              <a:t>)</a:t>
            </a:r>
          </a:p>
          <a:p>
            <a:pPr lvl="1"/>
            <a:r>
              <a:rPr lang="it-IT" dirty="0"/>
              <a:t>Nel costituire la funzione obiettivo del sindacato e dei lavoratori rappresentati: da qui nasce tutta la modellistica </a:t>
            </a:r>
            <a:r>
              <a:rPr lang="it-IT" dirty="0">
                <a:solidFill>
                  <a:srgbClr val="FF0000"/>
                </a:solidFill>
              </a:rPr>
              <a:t>insider-outsider</a:t>
            </a:r>
            <a:r>
              <a:rPr lang="it-IT" dirty="0"/>
              <a:t> nelle versioni con isteresi e con persistenza della disoccupazione nel </a:t>
            </a:r>
            <a:r>
              <a:rPr lang="it-IT" b="1" dirty="0"/>
              <a:t>medio periodo </a:t>
            </a:r>
            <a:r>
              <a:rPr lang="it-IT" dirty="0"/>
              <a:t>(Blanchard, 1987).</a:t>
            </a:r>
          </a:p>
          <a:p>
            <a:r>
              <a:rPr lang="it-IT" dirty="0"/>
              <a:t>Modelli di </a:t>
            </a:r>
            <a:r>
              <a:rPr lang="it-IT" dirty="0" err="1">
                <a:solidFill>
                  <a:srgbClr val="FF0000"/>
                </a:solidFill>
              </a:rPr>
              <a:t>search</a:t>
            </a:r>
            <a:r>
              <a:rPr lang="it-IT" dirty="0">
                <a:solidFill>
                  <a:srgbClr val="FF0000"/>
                </a:solidFill>
              </a:rPr>
              <a:t> e </a:t>
            </a:r>
            <a:r>
              <a:rPr lang="it-IT" dirty="0" err="1">
                <a:solidFill>
                  <a:srgbClr val="FF0000"/>
                </a:solidFill>
              </a:rPr>
              <a:t>matching</a:t>
            </a:r>
            <a:r>
              <a:rPr lang="it-IT" dirty="0">
                <a:solidFill>
                  <a:srgbClr val="FF0000"/>
                </a:solidFill>
              </a:rPr>
              <a:t> </a:t>
            </a:r>
            <a:r>
              <a:rPr lang="it-IT" dirty="0"/>
              <a:t>(</a:t>
            </a:r>
            <a:r>
              <a:rPr lang="it-IT" dirty="0" err="1"/>
              <a:t>Pissarides</a:t>
            </a:r>
            <a:r>
              <a:rPr lang="it-IT" dirty="0"/>
              <a:t>, 2000)</a:t>
            </a:r>
          </a:p>
          <a:p>
            <a:r>
              <a:rPr lang="it-IT" dirty="0"/>
              <a:t>Quindi il ruolo del </a:t>
            </a:r>
            <a:r>
              <a:rPr lang="it-IT" dirty="0">
                <a:hlinkClick r:id="rId2" action="ppaction://hlinksldjump"/>
              </a:rPr>
              <a:t>salario </a:t>
            </a:r>
            <a:r>
              <a:rPr lang="it-IT" dirty="0"/>
              <a:t>si complica…</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50</a:t>
            </a:fld>
            <a:endParaRPr lang="it-IT"/>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Gli aspetti comuni del pensiero economico nelle teorie recenti</a:t>
            </a:r>
          </a:p>
        </p:txBody>
      </p:sp>
      <p:sp>
        <p:nvSpPr>
          <p:cNvPr id="3" name="Segnaposto contenuto 2"/>
          <p:cNvSpPr>
            <a:spLocks noGrp="1"/>
          </p:cNvSpPr>
          <p:nvPr>
            <p:ph idx="1"/>
          </p:nvPr>
        </p:nvSpPr>
        <p:spPr>
          <a:xfrm>
            <a:off x="1344168" y="1743075"/>
            <a:ext cx="7498080" cy="4800600"/>
          </a:xfrm>
        </p:spPr>
        <p:txBody>
          <a:bodyPr>
            <a:noAutofit/>
          </a:bodyPr>
          <a:lstStyle/>
          <a:p>
            <a:r>
              <a:rPr lang="it-IT" sz="2200" dirty="0"/>
              <a:t>Il </a:t>
            </a:r>
            <a:r>
              <a:rPr lang="it-IT" sz="2200" b="1" dirty="0"/>
              <a:t>primo</a:t>
            </a:r>
            <a:r>
              <a:rPr lang="it-IT" sz="2200" dirty="0"/>
              <a:t> è quello di un </a:t>
            </a:r>
            <a:r>
              <a:rPr lang="it-IT" sz="2200" dirty="0">
                <a:solidFill>
                  <a:srgbClr val="00B050"/>
                </a:solidFill>
              </a:rPr>
              <a:t>chiaro distacco dal paradigma </a:t>
            </a:r>
            <a:r>
              <a:rPr lang="it-IT" sz="2200" dirty="0" err="1">
                <a:solidFill>
                  <a:srgbClr val="00B050"/>
                </a:solidFill>
              </a:rPr>
              <a:t>walrasiano</a:t>
            </a:r>
            <a:r>
              <a:rPr lang="it-IT" sz="2200" dirty="0"/>
              <a:t>: per gli studiosi di oggi, come per gli economisti classici, come per Hicks e per Keynes, </a:t>
            </a:r>
            <a:r>
              <a:rPr lang="it-IT" sz="2200" dirty="0">
                <a:solidFill>
                  <a:srgbClr val="FF0000"/>
                </a:solidFill>
              </a:rPr>
              <a:t>il mercato del lavoro non è come tutti gli altri mercati</a:t>
            </a:r>
            <a:r>
              <a:rPr lang="it-IT" sz="2200" dirty="0"/>
              <a:t>. </a:t>
            </a:r>
          </a:p>
          <a:p>
            <a:pPr lvl="1"/>
            <a:r>
              <a:rPr lang="it-IT" sz="1800" dirty="0"/>
              <a:t>Il </a:t>
            </a:r>
            <a:r>
              <a:rPr lang="it-IT" sz="1800" dirty="0" err="1"/>
              <a:t>MdL</a:t>
            </a:r>
            <a:r>
              <a:rPr lang="it-IT" sz="1800" dirty="0"/>
              <a:t> di oggi è </a:t>
            </a:r>
            <a:r>
              <a:rPr lang="it-IT" sz="1800" dirty="0">
                <a:solidFill>
                  <a:srgbClr val="0070C0"/>
                </a:solidFill>
              </a:rPr>
              <a:t>assai lontano dalla concorrenza perfetta</a:t>
            </a:r>
            <a:r>
              <a:rPr lang="it-IT" sz="1800" dirty="0"/>
              <a:t>, è popolato da </a:t>
            </a:r>
            <a:r>
              <a:rPr lang="it-IT" sz="1800" b="1" dirty="0">
                <a:solidFill>
                  <a:srgbClr val="FF0000"/>
                </a:solidFill>
              </a:rPr>
              <a:t>agenti eterogenei </a:t>
            </a:r>
            <a:r>
              <a:rPr lang="it-IT" sz="1800" dirty="0"/>
              <a:t>ed è articolato non in una rete di scambi ma di </a:t>
            </a:r>
            <a:r>
              <a:rPr lang="it-IT" sz="1800" b="1" dirty="0">
                <a:solidFill>
                  <a:srgbClr val="FF0000"/>
                </a:solidFill>
              </a:rPr>
              <a:t>contratti a lungo termine</a:t>
            </a:r>
            <a:r>
              <a:rPr lang="it-IT" sz="1800" dirty="0"/>
              <a:t>. </a:t>
            </a:r>
          </a:p>
          <a:p>
            <a:r>
              <a:rPr lang="it-IT" sz="2200" dirty="0"/>
              <a:t>Il </a:t>
            </a:r>
            <a:r>
              <a:rPr lang="it-IT" sz="2200" b="1" dirty="0"/>
              <a:t>secondo</a:t>
            </a:r>
            <a:r>
              <a:rPr lang="it-IT" sz="2200" dirty="0"/>
              <a:t> aspetto comune riguarda le </a:t>
            </a:r>
            <a:r>
              <a:rPr lang="it-IT" sz="2200" dirty="0">
                <a:solidFill>
                  <a:srgbClr val="FF0000"/>
                </a:solidFill>
              </a:rPr>
              <a:t>caratteristiche e l’orizzonte temporale dei meccanismi di coordinamento </a:t>
            </a:r>
            <a:r>
              <a:rPr lang="it-IT" sz="2200" dirty="0"/>
              <a:t>delle </a:t>
            </a:r>
            <a:r>
              <a:rPr lang="it-IT" sz="2200" dirty="0">
                <a:solidFill>
                  <a:srgbClr val="00B050"/>
                </a:solidFill>
              </a:rPr>
              <a:t>scelte</a:t>
            </a:r>
            <a:r>
              <a:rPr lang="it-IT" sz="2200" dirty="0"/>
              <a:t>: si tratta di meccanismi “lenti” e complessi, che hanno ben poco a che vedere con la legge della domanda e dell’offerta (</a:t>
            </a:r>
            <a:r>
              <a:rPr lang="it-IT" sz="2200" u="sng" dirty="0"/>
              <a:t>il cui eventuale ruolo è limitato solo al lungo periodo</a:t>
            </a:r>
            <a:r>
              <a:rPr lang="it-IT" sz="2200" dirty="0"/>
              <a:t>), e che si muovono appunto in una dimensione di </a:t>
            </a:r>
            <a:r>
              <a:rPr lang="it-IT" sz="2200" dirty="0">
                <a:solidFill>
                  <a:srgbClr val="FF0000"/>
                </a:solidFill>
              </a:rPr>
              <a:t>medio periodo</a:t>
            </a:r>
            <a:r>
              <a:rPr lang="it-IT" sz="2200" dirty="0"/>
              <a:t>.</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51</a:t>
            </a:fld>
            <a:endParaRPr lang="it-IT"/>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le differenze con il passato</a:t>
            </a:r>
          </a:p>
        </p:txBody>
      </p:sp>
      <p:sp>
        <p:nvSpPr>
          <p:cNvPr id="3" name="Segnaposto contenuto 2"/>
          <p:cNvSpPr>
            <a:spLocks noGrp="1"/>
          </p:cNvSpPr>
          <p:nvPr>
            <p:ph idx="1"/>
          </p:nvPr>
        </p:nvSpPr>
        <p:spPr>
          <a:xfrm>
            <a:off x="1435608" y="1447800"/>
            <a:ext cx="7498080" cy="5005536"/>
          </a:xfrm>
        </p:spPr>
        <p:txBody>
          <a:bodyPr>
            <a:normAutofit fontScale="70000" lnSpcReduction="20000"/>
          </a:bodyPr>
          <a:lstStyle/>
          <a:p>
            <a:r>
              <a:rPr lang="it-IT" dirty="0"/>
              <a:t>Si osserva una somiglianza formale con le relazioni di domanda e offerta di ispirazione </a:t>
            </a:r>
            <a:r>
              <a:rPr lang="it-IT" dirty="0" err="1"/>
              <a:t>walrasiana</a:t>
            </a:r>
            <a:r>
              <a:rPr lang="it-IT" dirty="0"/>
              <a:t>, </a:t>
            </a:r>
            <a:r>
              <a:rPr lang="it-IT" dirty="0">
                <a:solidFill>
                  <a:srgbClr val="00B050"/>
                </a:solidFill>
              </a:rPr>
              <a:t>ma</a:t>
            </a:r>
          </a:p>
          <a:p>
            <a:r>
              <a:rPr lang="it-IT" u="sng" dirty="0">
                <a:effectLst>
                  <a:outerShdw blurRad="38100" dist="38100" dir="2700000" algn="tl">
                    <a:srgbClr val="000000">
                      <a:alpha val="43137"/>
                    </a:srgbClr>
                  </a:outerShdw>
                </a:effectLst>
              </a:rPr>
              <a:t>La relazione decrescente, che descrive il comportamento delle imprese</a:t>
            </a:r>
            <a:r>
              <a:rPr lang="it-IT" dirty="0"/>
              <a:t>, viene denominata </a:t>
            </a:r>
            <a:r>
              <a:rPr lang="it-IT" dirty="0">
                <a:solidFill>
                  <a:srgbClr val="FF0000"/>
                </a:solidFill>
              </a:rPr>
              <a:t>price curve (o curva di prezzo) </a:t>
            </a:r>
            <a:r>
              <a:rPr lang="it-IT" dirty="0">
                <a:solidFill>
                  <a:srgbClr val="00B050"/>
                </a:solidFill>
              </a:rPr>
              <a:t>non curva di domanda</a:t>
            </a:r>
            <a:r>
              <a:rPr lang="it-IT" dirty="0"/>
              <a:t>, mentre </a:t>
            </a:r>
            <a:r>
              <a:rPr lang="it-IT" u="sng" dirty="0">
                <a:effectLst>
                  <a:outerShdw blurRad="38100" dist="38100" dir="2700000" algn="tl">
                    <a:srgbClr val="000000">
                      <a:alpha val="43137"/>
                    </a:srgbClr>
                  </a:outerShdw>
                </a:effectLst>
              </a:rPr>
              <a:t>la relazione crescente</a:t>
            </a:r>
            <a:r>
              <a:rPr lang="it-IT" dirty="0"/>
              <a:t>, che descrive il comportamento dei lavoratori, viene chiamata </a:t>
            </a:r>
            <a:r>
              <a:rPr lang="it-IT" dirty="0" err="1">
                <a:solidFill>
                  <a:srgbClr val="FF0000"/>
                </a:solidFill>
              </a:rPr>
              <a:t>wage</a:t>
            </a:r>
            <a:r>
              <a:rPr lang="it-IT" dirty="0">
                <a:solidFill>
                  <a:srgbClr val="FF0000"/>
                </a:solidFill>
              </a:rPr>
              <a:t> curve (o curva di salario) </a:t>
            </a:r>
            <a:r>
              <a:rPr lang="it-IT" dirty="0">
                <a:solidFill>
                  <a:srgbClr val="00B050"/>
                </a:solidFill>
              </a:rPr>
              <a:t>non curva di offerta</a:t>
            </a:r>
            <a:r>
              <a:rPr lang="it-IT" dirty="0"/>
              <a:t>. </a:t>
            </a:r>
            <a:r>
              <a:rPr lang="it-IT" dirty="0">
                <a:effectLst>
                  <a:outerShdw blurRad="38100" dist="38100" dir="2700000" algn="tl">
                    <a:srgbClr val="000000">
                      <a:alpha val="43137"/>
                    </a:srgbClr>
                  </a:outerShdw>
                </a:effectLst>
              </a:rPr>
              <a:t>In entrambi i casi è il potere di fissare il prezzo o di contrattare il salario </a:t>
            </a:r>
            <a:r>
              <a:rPr lang="it-IT" dirty="0"/>
              <a:t>che fa la differenza (un ritorno a Smith?).</a:t>
            </a:r>
          </a:p>
          <a:p>
            <a:r>
              <a:rPr lang="it-IT" dirty="0"/>
              <a:t>Come diceva </a:t>
            </a:r>
            <a:r>
              <a:rPr lang="it-IT" dirty="0" err="1"/>
              <a:t>Hicks</a:t>
            </a:r>
            <a:r>
              <a:rPr lang="it-IT" dirty="0"/>
              <a:t>, </a:t>
            </a:r>
            <a:r>
              <a:rPr lang="it-IT" dirty="0">
                <a:solidFill>
                  <a:srgbClr val="FF0000"/>
                </a:solidFill>
              </a:rPr>
              <a:t>i lavoratori</a:t>
            </a:r>
            <a:r>
              <a:rPr lang="it-IT" dirty="0"/>
              <a:t>, a differenza degli altri input, sono </a:t>
            </a:r>
            <a:r>
              <a:rPr lang="it-IT" u="sng" dirty="0"/>
              <a:t>liberi di licenziarsi</a:t>
            </a:r>
            <a:r>
              <a:rPr lang="it-IT" dirty="0"/>
              <a:t>. Più in generale possono protestare, coalizzarsi, risparmiare sullo sforzo oppure impegnarsi lealmente, ecc. : </a:t>
            </a:r>
            <a:r>
              <a:rPr lang="it-IT" dirty="0">
                <a:effectLst>
                  <a:outerShdw blurRad="38100" dist="38100" dir="2700000" algn="tl">
                    <a:srgbClr val="000000">
                      <a:alpha val="43137"/>
                    </a:srgbClr>
                  </a:outerShdw>
                </a:effectLst>
              </a:rPr>
              <a:t>il risultato a cui tendono è quello di ottenere un maggiore benessere individuale </a:t>
            </a:r>
            <a:r>
              <a:rPr lang="it-IT" dirty="0"/>
              <a:t>(vedi citazione iniziale di </a:t>
            </a:r>
            <a:r>
              <a:rPr lang="it-IT" dirty="0" err="1"/>
              <a:t>Meade</a:t>
            </a:r>
            <a:r>
              <a:rPr lang="it-IT" dirty="0"/>
              <a:t>), che a fatica può essere misurato con un prezzo come qualsiasi altro bene o fattore.</a:t>
            </a:r>
            <a:endParaRPr lang="it-IT" dirty="0">
              <a:solidFill>
                <a:srgbClr val="FF0000"/>
              </a:solidFill>
            </a:endParaRP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52</a:t>
            </a:fld>
            <a:endParaRPr lang="it-IT"/>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peculiarità del salario</a:t>
            </a:r>
          </a:p>
        </p:txBody>
      </p:sp>
      <p:sp>
        <p:nvSpPr>
          <p:cNvPr id="3" name="Segnaposto contenuto 2"/>
          <p:cNvSpPr>
            <a:spLocks noGrp="1"/>
          </p:cNvSpPr>
          <p:nvPr>
            <p:ph idx="1"/>
          </p:nvPr>
        </p:nvSpPr>
        <p:spPr>
          <a:xfrm>
            <a:off x="1435608" y="1447800"/>
            <a:ext cx="7498080" cy="5077544"/>
          </a:xfrm>
        </p:spPr>
        <p:txBody>
          <a:bodyPr>
            <a:normAutofit fontScale="77500" lnSpcReduction="20000"/>
          </a:bodyPr>
          <a:lstStyle/>
          <a:p>
            <a:r>
              <a:rPr lang="it-IT" dirty="0"/>
              <a:t>Sul rapporto di lavoro, e sul suo prezzo, si scaricano molti più compiti di quelli svolti dai prezzi della maggioranza delle altre merci, che è la sola:</a:t>
            </a:r>
          </a:p>
          <a:p>
            <a:r>
              <a:rPr lang="it-IT" b="1" dirty="0"/>
              <a:t>Funzione allocativa </a:t>
            </a:r>
            <a:r>
              <a:rPr lang="it-IT" dirty="0"/>
              <a:t>(prezzo misura la scarsità relativa del bene e consente l’equilibrio tra domanda e offerta - </a:t>
            </a:r>
            <a:r>
              <a:rPr lang="it-IT" i="1" dirty="0">
                <a:solidFill>
                  <a:srgbClr val="FF0000"/>
                </a:solidFill>
              </a:rPr>
              <a:t>efficienza</a:t>
            </a:r>
            <a:r>
              <a:rPr lang="it-IT" dirty="0"/>
              <a:t>), </a:t>
            </a:r>
            <a:r>
              <a:rPr lang="it-IT" u="sng" dirty="0"/>
              <a:t>mentre per il salario ci sono anche altre funzioni importanti</a:t>
            </a:r>
            <a:r>
              <a:rPr lang="it-IT" dirty="0"/>
              <a:t>:</a:t>
            </a:r>
          </a:p>
          <a:p>
            <a:r>
              <a:rPr lang="it-IT" b="1" dirty="0"/>
              <a:t>funzione informativa</a:t>
            </a:r>
            <a:r>
              <a:rPr lang="it-IT" dirty="0"/>
              <a:t>: teoria dei </a:t>
            </a:r>
            <a:r>
              <a:rPr lang="it-IT" i="1" dirty="0"/>
              <a:t>salari efficienti,</a:t>
            </a:r>
            <a:r>
              <a:rPr lang="it-IT" dirty="0"/>
              <a:t> il salario rappresenta anche un </a:t>
            </a:r>
            <a:r>
              <a:rPr lang="it-IT" dirty="0">
                <a:solidFill>
                  <a:srgbClr val="FF0000"/>
                </a:solidFill>
              </a:rPr>
              <a:t>segnale</a:t>
            </a:r>
            <a:r>
              <a:rPr lang="it-IT" dirty="0"/>
              <a:t> sulla qualità del lavoratore</a:t>
            </a:r>
          </a:p>
          <a:p>
            <a:r>
              <a:rPr lang="it-IT" b="1" dirty="0"/>
              <a:t>funzione incentivante</a:t>
            </a:r>
            <a:r>
              <a:rPr lang="it-IT" dirty="0"/>
              <a:t>: modelli con capitale umano, salari efficienti: il salario deve essere fissato anche per indurre i lavoratori a esercitare la </a:t>
            </a:r>
            <a:r>
              <a:rPr lang="it-IT" dirty="0">
                <a:solidFill>
                  <a:srgbClr val="FF0000"/>
                </a:solidFill>
              </a:rPr>
              <a:t>quantità adeguata di sforzo/fatica, impegno, capacità, abilità</a:t>
            </a:r>
          </a:p>
          <a:p>
            <a:pPr lvl="1"/>
            <a:endParaRPr lang="it-IT" dirty="0"/>
          </a:p>
        </p:txBody>
      </p:sp>
      <p:sp>
        <p:nvSpPr>
          <p:cNvPr id="4" name="Segnaposto numero diapositiva 3"/>
          <p:cNvSpPr>
            <a:spLocks noGrp="1"/>
          </p:cNvSpPr>
          <p:nvPr>
            <p:ph type="sldNum" sz="quarter" idx="12"/>
          </p:nvPr>
        </p:nvSpPr>
        <p:spPr/>
        <p:txBody>
          <a:bodyPr/>
          <a:lstStyle/>
          <a:p>
            <a:fld id="{45985554-6A51-4D76-87FB-4FA46D6A5038}" type="slidenum">
              <a:rPr lang="it-IT" smtClean="0"/>
              <a:pPr/>
              <a:t>53</a:t>
            </a:fld>
            <a:endParaRPr lang="it-IT"/>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6F5806-17D7-49F9-B5EA-BD141262DA74}"/>
              </a:ext>
            </a:extLst>
          </p:cNvPr>
          <p:cNvSpPr>
            <a:spLocks noGrp="1"/>
          </p:cNvSpPr>
          <p:nvPr>
            <p:ph type="title"/>
          </p:nvPr>
        </p:nvSpPr>
        <p:spPr/>
        <p:txBody>
          <a:bodyPr>
            <a:normAutofit fontScale="90000"/>
          </a:bodyPr>
          <a:lstStyle/>
          <a:p>
            <a:r>
              <a:rPr lang="it-IT" dirty="0"/>
              <a:t>Le peculiarità del salario (continua)</a:t>
            </a:r>
          </a:p>
        </p:txBody>
      </p:sp>
      <p:sp>
        <p:nvSpPr>
          <p:cNvPr id="3" name="Segnaposto contenuto 2">
            <a:extLst>
              <a:ext uri="{FF2B5EF4-FFF2-40B4-BE49-F238E27FC236}">
                <a16:creationId xmlns:a16="http://schemas.microsoft.com/office/drawing/2014/main" id="{500EF3DB-E9CD-4C3F-9A58-E1F8BD378A27}"/>
              </a:ext>
            </a:extLst>
          </p:cNvPr>
          <p:cNvSpPr>
            <a:spLocks noGrp="1"/>
          </p:cNvSpPr>
          <p:nvPr>
            <p:ph idx="1"/>
          </p:nvPr>
        </p:nvSpPr>
        <p:spPr/>
        <p:txBody>
          <a:bodyPr>
            <a:normAutofit fontScale="70000" lnSpcReduction="20000"/>
          </a:bodyPr>
          <a:lstStyle/>
          <a:p>
            <a:r>
              <a:rPr lang="it-IT" b="1" dirty="0"/>
              <a:t>funzione assicurativa/previdenziale </a:t>
            </a:r>
            <a:r>
              <a:rPr lang="it-IT" dirty="0"/>
              <a:t>(contratti impliciti): rinuncio a salario per avere una </a:t>
            </a:r>
            <a:r>
              <a:rPr lang="it-IT" dirty="0">
                <a:solidFill>
                  <a:srgbClr val="FF0000"/>
                </a:solidFill>
              </a:rPr>
              <a:t>maggiore garanzia </a:t>
            </a:r>
            <a:r>
              <a:rPr lang="it-IT" dirty="0"/>
              <a:t>di essere confermato nel mio contratto di lavoro; </a:t>
            </a:r>
            <a:r>
              <a:rPr lang="it-IT" u="sng" dirty="0"/>
              <a:t>inoltre la funzione originaria</a:t>
            </a:r>
            <a:r>
              <a:rPr lang="it-IT" dirty="0"/>
              <a:t>:</a:t>
            </a:r>
          </a:p>
          <a:p>
            <a:r>
              <a:rPr lang="it-IT" b="1" dirty="0"/>
              <a:t>funzione redistributiva</a:t>
            </a:r>
            <a:r>
              <a:rPr lang="it-IT" dirty="0"/>
              <a:t>, una caratteristica, quest’ultima che, crea tensioni nel mercato ogni volta che le sue condizioni diventano favorevoli ai lavoratori (concetto di </a:t>
            </a:r>
            <a:r>
              <a:rPr lang="it-IT" dirty="0">
                <a:solidFill>
                  <a:srgbClr val="FF0000"/>
                </a:solidFill>
              </a:rPr>
              <a:t>equità</a:t>
            </a:r>
            <a:r>
              <a:rPr lang="it-IT" dirty="0"/>
              <a:t>) che dipende dal potere contrattuale e di mercato.</a:t>
            </a:r>
          </a:p>
          <a:p>
            <a:r>
              <a:rPr lang="it-IT" dirty="0"/>
              <a:t>Ed infine, purtroppo : </a:t>
            </a:r>
            <a:r>
              <a:rPr lang="en-US" dirty="0"/>
              <a:t>“</a:t>
            </a:r>
            <a:r>
              <a:rPr lang="en-US" dirty="0">
                <a:solidFill>
                  <a:srgbClr val="FF0000"/>
                </a:solidFill>
              </a:rPr>
              <a:t>law can never regulate wages properly, though it has often pretended to do so</a:t>
            </a:r>
            <a:r>
              <a:rPr lang="en-US" dirty="0"/>
              <a:t>” (Smith 1776, p. 95). </a:t>
            </a:r>
          </a:p>
          <a:p>
            <a:r>
              <a:rPr lang="en-US" dirty="0"/>
              <a:t>Vale a dire </a:t>
            </a:r>
            <a:r>
              <a:rPr lang="en-US" dirty="0" err="1"/>
              <a:t>che</a:t>
            </a:r>
            <a:r>
              <a:rPr lang="en-US" dirty="0"/>
              <a:t> le </a:t>
            </a:r>
            <a:r>
              <a:rPr lang="en-US" dirty="0" err="1"/>
              <a:t>istituzioni</a:t>
            </a:r>
            <a:r>
              <a:rPr lang="en-US" dirty="0"/>
              <a:t> non </a:t>
            </a:r>
            <a:r>
              <a:rPr lang="en-US" dirty="0" err="1"/>
              <a:t>possono</a:t>
            </a:r>
            <a:r>
              <a:rPr lang="en-US" dirty="0"/>
              <a:t> </a:t>
            </a:r>
            <a:r>
              <a:rPr lang="en-US" dirty="0" err="1"/>
              <a:t>sostituire</a:t>
            </a:r>
            <a:r>
              <a:rPr lang="en-US" dirty="0"/>
              <a:t> </a:t>
            </a:r>
            <a:r>
              <a:rPr lang="en-US" dirty="0" err="1"/>
              <a:t>il</a:t>
            </a:r>
            <a:r>
              <a:rPr lang="en-US" dirty="0"/>
              <a:t> </a:t>
            </a:r>
            <a:r>
              <a:rPr lang="en-US" dirty="0" err="1"/>
              <a:t>ruolo</a:t>
            </a:r>
            <a:r>
              <a:rPr lang="en-US" dirty="0"/>
              <a:t> </a:t>
            </a:r>
            <a:r>
              <a:rPr lang="en-US" dirty="0" err="1"/>
              <a:t>che</a:t>
            </a:r>
            <a:r>
              <a:rPr lang="en-US" dirty="0"/>
              <a:t> </a:t>
            </a:r>
            <a:r>
              <a:rPr lang="en-US" dirty="0" err="1"/>
              <a:t>il</a:t>
            </a:r>
            <a:r>
              <a:rPr lang="en-US" dirty="0"/>
              <a:t> </a:t>
            </a:r>
            <a:r>
              <a:rPr lang="en-US" dirty="0" err="1"/>
              <a:t>salario</a:t>
            </a:r>
            <a:r>
              <a:rPr lang="en-US" dirty="0"/>
              <a:t> </a:t>
            </a:r>
            <a:r>
              <a:rPr lang="en-US" dirty="0" err="1"/>
              <a:t>svolge</a:t>
            </a:r>
            <a:r>
              <a:rPr lang="en-US" dirty="0"/>
              <a:t> </a:t>
            </a:r>
            <a:r>
              <a:rPr lang="en-US" dirty="0" err="1"/>
              <a:t>nel</a:t>
            </a:r>
            <a:r>
              <a:rPr lang="en-US" dirty="0"/>
              <a:t> </a:t>
            </a:r>
            <a:r>
              <a:rPr lang="en-US" dirty="0" err="1"/>
              <a:t>funzionamento</a:t>
            </a:r>
            <a:r>
              <a:rPr lang="en-US" dirty="0"/>
              <a:t> del </a:t>
            </a:r>
            <a:r>
              <a:rPr lang="en-US" dirty="0" err="1"/>
              <a:t>mercato</a:t>
            </a:r>
            <a:r>
              <a:rPr lang="en-US" dirty="0"/>
              <a:t> del </a:t>
            </a:r>
            <a:r>
              <a:rPr lang="en-US" dirty="0" err="1"/>
              <a:t>lavoro</a:t>
            </a:r>
            <a:r>
              <a:rPr lang="en-US" dirty="0"/>
              <a:t>, ma solo </a:t>
            </a:r>
            <a:r>
              <a:rPr lang="en-US" dirty="0" err="1"/>
              <a:t>accompagnarlo</a:t>
            </a:r>
            <a:r>
              <a:rPr lang="en-US" dirty="0"/>
              <a:t> e </a:t>
            </a:r>
            <a:r>
              <a:rPr lang="en-US" dirty="0" err="1"/>
              <a:t>accentuarne</a:t>
            </a:r>
            <a:r>
              <a:rPr lang="en-US" dirty="0"/>
              <a:t> </a:t>
            </a:r>
            <a:r>
              <a:rPr lang="en-US" dirty="0" err="1"/>
              <a:t>il</a:t>
            </a:r>
            <a:r>
              <a:rPr lang="en-US" dirty="0"/>
              <a:t> </a:t>
            </a:r>
            <a:r>
              <a:rPr lang="en-US" dirty="0" err="1"/>
              <a:t>suo</a:t>
            </a:r>
            <a:r>
              <a:rPr lang="en-US" dirty="0"/>
              <a:t> </a:t>
            </a:r>
            <a:r>
              <a:rPr lang="en-US" dirty="0" err="1"/>
              <a:t>ruolo</a:t>
            </a:r>
            <a:r>
              <a:rPr lang="en-US" dirty="0"/>
              <a:t> distributive, informative, </a:t>
            </a:r>
            <a:r>
              <a:rPr lang="en-US" dirty="0" err="1"/>
              <a:t>assicurativo</a:t>
            </a:r>
            <a:r>
              <a:rPr lang="en-US" dirty="0"/>
              <a:t>, </a:t>
            </a:r>
            <a:r>
              <a:rPr lang="en-US" dirty="0" err="1"/>
              <a:t>incentivante</a:t>
            </a:r>
            <a:r>
              <a:rPr lang="en-US" dirty="0"/>
              <a:t>…</a:t>
            </a:r>
            <a:endParaRPr lang="it-IT" dirty="0"/>
          </a:p>
          <a:p>
            <a:endParaRPr lang="it-IT" dirty="0"/>
          </a:p>
        </p:txBody>
      </p:sp>
      <p:sp>
        <p:nvSpPr>
          <p:cNvPr id="4" name="Segnaposto numero diapositiva 3">
            <a:extLst>
              <a:ext uri="{FF2B5EF4-FFF2-40B4-BE49-F238E27FC236}">
                <a16:creationId xmlns:a16="http://schemas.microsoft.com/office/drawing/2014/main" id="{599177C7-9BE4-4453-AA1D-F398E39C9DFB}"/>
              </a:ext>
            </a:extLst>
          </p:cNvPr>
          <p:cNvSpPr>
            <a:spLocks noGrp="1"/>
          </p:cNvSpPr>
          <p:nvPr>
            <p:ph type="sldNum" sz="quarter" idx="12"/>
          </p:nvPr>
        </p:nvSpPr>
        <p:spPr/>
        <p:txBody>
          <a:bodyPr/>
          <a:lstStyle/>
          <a:p>
            <a:fld id="{45985554-6A51-4D76-87FB-4FA46D6A5038}" type="slidenum">
              <a:rPr lang="it-IT" smtClean="0"/>
              <a:pPr/>
              <a:t>54</a:t>
            </a:fld>
            <a:endParaRPr lang="it-IT"/>
          </a:p>
        </p:txBody>
      </p:sp>
    </p:spTree>
    <p:extLst>
      <p:ext uri="{BB962C8B-B14F-4D97-AF65-F5344CB8AC3E}">
        <p14:creationId xmlns:p14="http://schemas.microsoft.com/office/powerpoint/2010/main" val="60095047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rnice 3"/>
          <p:cNvSpPr/>
          <p:nvPr/>
        </p:nvSpPr>
        <p:spPr>
          <a:xfrm>
            <a:off x="3275856" y="2348880"/>
            <a:ext cx="2448272" cy="14401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CasellaDiTesto 4"/>
          <p:cNvSpPr txBox="1"/>
          <p:nvPr/>
        </p:nvSpPr>
        <p:spPr>
          <a:xfrm>
            <a:off x="3419872" y="2780928"/>
            <a:ext cx="2016224"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3200" dirty="0"/>
              <a:t>SALARIO</a:t>
            </a:r>
          </a:p>
        </p:txBody>
      </p:sp>
      <p:sp>
        <p:nvSpPr>
          <p:cNvPr id="7" name="Saetta 6"/>
          <p:cNvSpPr/>
          <p:nvPr/>
        </p:nvSpPr>
        <p:spPr>
          <a:xfrm rot="627144">
            <a:off x="4081248" y="3767414"/>
            <a:ext cx="720080" cy="18002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0" y="3861048"/>
            <a:ext cx="2376264" cy="144016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FUNZIONE </a:t>
            </a:r>
          </a:p>
          <a:p>
            <a:pPr algn="ctr"/>
            <a:r>
              <a:rPr lang="it-IT" sz="2000" dirty="0"/>
              <a:t>ALLOCATIVA</a:t>
            </a:r>
          </a:p>
        </p:txBody>
      </p:sp>
      <p:sp>
        <p:nvSpPr>
          <p:cNvPr id="11" name="Ovale 10"/>
          <p:cNvSpPr/>
          <p:nvPr/>
        </p:nvSpPr>
        <p:spPr>
          <a:xfrm>
            <a:off x="0" y="1340768"/>
            <a:ext cx="266429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FUNZIONE </a:t>
            </a:r>
          </a:p>
          <a:p>
            <a:pPr algn="ctr"/>
            <a:r>
              <a:rPr lang="it-IT" sz="2000" dirty="0"/>
              <a:t>INFORMATIVA</a:t>
            </a:r>
          </a:p>
        </p:txBody>
      </p:sp>
      <p:sp>
        <p:nvSpPr>
          <p:cNvPr id="12" name="Ovale 11"/>
          <p:cNvSpPr/>
          <p:nvPr/>
        </p:nvSpPr>
        <p:spPr>
          <a:xfrm>
            <a:off x="6156176" y="4077072"/>
            <a:ext cx="29878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FUNZIONE INCENTIVANTE</a:t>
            </a:r>
          </a:p>
        </p:txBody>
      </p:sp>
      <p:sp>
        <p:nvSpPr>
          <p:cNvPr id="13" name="Ovale 12"/>
          <p:cNvSpPr/>
          <p:nvPr/>
        </p:nvSpPr>
        <p:spPr>
          <a:xfrm>
            <a:off x="6516216" y="1412776"/>
            <a:ext cx="262778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FUNZIONE </a:t>
            </a:r>
          </a:p>
          <a:p>
            <a:pPr algn="ctr"/>
            <a:r>
              <a:rPr lang="it-IT" sz="2000" dirty="0"/>
              <a:t>ASSICURATIVA</a:t>
            </a:r>
          </a:p>
        </p:txBody>
      </p:sp>
      <p:sp>
        <p:nvSpPr>
          <p:cNvPr id="14" name="Ovale 13"/>
          <p:cNvSpPr/>
          <p:nvPr/>
        </p:nvSpPr>
        <p:spPr>
          <a:xfrm>
            <a:off x="3275856" y="5301208"/>
            <a:ext cx="3168352" cy="144016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FUNZIONE </a:t>
            </a:r>
          </a:p>
          <a:p>
            <a:pPr algn="ctr"/>
            <a:r>
              <a:rPr lang="it-IT" sz="2000" dirty="0"/>
              <a:t>REDISTRIBUTIVA</a:t>
            </a:r>
          </a:p>
        </p:txBody>
      </p:sp>
      <p:sp>
        <p:nvSpPr>
          <p:cNvPr id="8" name="Saetta 7"/>
          <p:cNvSpPr/>
          <p:nvPr/>
        </p:nvSpPr>
        <p:spPr>
          <a:xfrm rot="8074697">
            <a:off x="2472797" y="1808112"/>
            <a:ext cx="720080" cy="148369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aetta 8"/>
          <p:cNvSpPr/>
          <p:nvPr/>
        </p:nvSpPr>
        <p:spPr>
          <a:xfrm rot="16200000">
            <a:off x="5831256" y="1449665"/>
            <a:ext cx="698743" cy="163307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aetta 5"/>
          <p:cNvSpPr/>
          <p:nvPr/>
        </p:nvSpPr>
        <p:spPr>
          <a:xfrm rot="20247783">
            <a:off x="5681583" y="2994201"/>
            <a:ext cx="720080" cy="18002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aetta 14"/>
          <p:cNvSpPr/>
          <p:nvPr/>
        </p:nvSpPr>
        <p:spPr>
          <a:xfrm rot="4887873">
            <a:off x="2404138" y="3237561"/>
            <a:ext cx="720080" cy="1624059"/>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itolo 16"/>
          <p:cNvSpPr>
            <a:spLocks noGrp="1"/>
          </p:cNvSpPr>
          <p:nvPr>
            <p:ph type="title"/>
          </p:nvPr>
        </p:nvSpPr>
        <p:spPr/>
        <p:txBody>
          <a:bodyPr>
            <a:normAutofit fontScale="90000"/>
          </a:bodyPr>
          <a:lstStyle/>
          <a:p>
            <a:r>
              <a:rPr lang="it-IT" dirty="0"/>
              <a:t>Il prezzo del lavoro è qualcosa di diverso da ogni altro prezzo</a:t>
            </a:r>
          </a:p>
        </p:txBody>
      </p:sp>
      <p:sp>
        <p:nvSpPr>
          <p:cNvPr id="16" name="Segnaposto numero diapositiva 15"/>
          <p:cNvSpPr>
            <a:spLocks noGrp="1"/>
          </p:cNvSpPr>
          <p:nvPr>
            <p:ph type="sldNum" sz="quarter" idx="12"/>
          </p:nvPr>
        </p:nvSpPr>
        <p:spPr/>
        <p:txBody>
          <a:bodyPr/>
          <a:lstStyle/>
          <a:p>
            <a:fld id="{45985554-6A51-4D76-87FB-4FA46D6A5038}" type="slidenum">
              <a:rPr lang="it-IT" smtClean="0"/>
              <a:pPr/>
              <a:t>55</a:t>
            </a:fld>
            <a:endParaRPr lang="it-IT"/>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8" grpId="0" animBg="1"/>
      <p:bldP spid="9" grpId="0" animBg="1"/>
      <p:bldP spid="6"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274638"/>
            <a:ext cx="7498080" cy="1143000"/>
          </a:xfrm>
        </p:spPr>
        <p:txBody>
          <a:bodyPr>
            <a:normAutofit fontScale="90000"/>
          </a:bodyPr>
          <a:lstStyle/>
          <a:p>
            <a:r>
              <a:rPr lang="it-IT" dirty="0"/>
              <a:t>Cosa giustifica il differenziale tra rapporti di forza secondo Smith?</a:t>
            </a:r>
          </a:p>
        </p:txBody>
      </p:sp>
      <p:sp>
        <p:nvSpPr>
          <p:cNvPr id="3" name="Segnaposto contenuto 2"/>
          <p:cNvSpPr>
            <a:spLocks noGrp="1"/>
          </p:cNvSpPr>
          <p:nvPr>
            <p:ph idx="1"/>
          </p:nvPr>
        </p:nvSpPr>
        <p:spPr>
          <a:xfrm>
            <a:off x="755576" y="1644722"/>
            <a:ext cx="8208912" cy="4381847"/>
          </a:xfrm>
        </p:spPr>
        <p:txBody>
          <a:bodyPr>
            <a:noAutofit/>
          </a:bodyPr>
          <a:lstStyle/>
          <a:p>
            <a:r>
              <a:rPr lang="it-IT" sz="2200" dirty="0"/>
              <a:t>La Divisione del lavoro o Organizzazione della produzione </a:t>
            </a:r>
            <a:r>
              <a:rPr lang="it-IT" sz="2200" dirty="0">
                <a:sym typeface="Symbol" panose="05050102010706020507" pitchFamily="18" charset="2"/>
              </a:rPr>
              <a:t> Obiettivo</a:t>
            </a:r>
            <a:r>
              <a:rPr lang="it-IT" sz="2200" dirty="0"/>
              <a:t> Elevata Produttività </a:t>
            </a:r>
            <a:r>
              <a:rPr lang="it-IT" sz="2200" dirty="0">
                <a:sym typeface="Symbol" panose="05050102010706020507" pitchFamily="18" charset="2"/>
              </a:rPr>
              <a:t> gap crescenti nei salari</a:t>
            </a:r>
            <a:endParaRPr lang="it-IT" sz="2200" dirty="0">
              <a:solidFill>
                <a:srgbClr val="FF0000"/>
              </a:solidFill>
            </a:endParaRPr>
          </a:p>
          <a:p>
            <a:r>
              <a:rPr lang="it-IT" sz="2200" dirty="0">
                <a:solidFill>
                  <a:srgbClr val="FF0000"/>
                </a:solidFill>
              </a:rPr>
              <a:t>Divisione orizzontale </a:t>
            </a:r>
            <a:r>
              <a:rPr lang="it-IT" sz="2200" dirty="0"/>
              <a:t>(detta anche Macroeconomica): il </a:t>
            </a:r>
            <a:r>
              <a:rPr lang="it-IT" sz="2200" u="sng" dirty="0"/>
              <a:t>sistema economico </a:t>
            </a:r>
            <a:r>
              <a:rPr lang="it-IT" sz="2200" dirty="0"/>
              <a:t>si suddivide in </a:t>
            </a:r>
            <a:r>
              <a:rPr lang="it-IT" sz="2200" b="1" dirty="0"/>
              <a:t>diversi rami </a:t>
            </a:r>
            <a:r>
              <a:rPr lang="it-IT" sz="2200" dirty="0"/>
              <a:t>(</a:t>
            </a:r>
            <a:r>
              <a:rPr lang="it-IT" sz="2200" u="sng" dirty="0"/>
              <a:t>settori o industrie</a:t>
            </a:r>
            <a:r>
              <a:rPr lang="it-IT" sz="2200" dirty="0"/>
              <a:t>) che producono beni, o gruppi di beni, diversi con salari diversi.</a:t>
            </a:r>
          </a:p>
          <a:p>
            <a:r>
              <a:rPr lang="it-IT" sz="2200" dirty="0">
                <a:solidFill>
                  <a:srgbClr val="FF0000"/>
                </a:solidFill>
              </a:rPr>
              <a:t>Divisione verticale </a:t>
            </a:r>
            <a:r>
              <a:rPr lang="it-IT" sz="2200" dirty="0"/>
              <a:t>(microeconomica): il </a:t>
            </a:r>
            <a:r>
              <a:rPr lang="it-IT" sz="2200" u="sng" dirty="0"/>
              <a:t>sistema economico</a:t>
            </a:r>
            <a:r>
              <a:rPr lang="it-IT" sz="2200" dirty="0"/>
              <a:t> si suddivide in </a:t>
            </a:r>
            <a:r>
              <a:rPr lang="it-IT" sz="2200" b="1" dirty="0"/>
              <a:t>diverse figure professionali </a:t>
            </a:r>
            <a:r>
              <a:rPr lang="it-IT" sz="2200" dirty="0"/>
              <a:t>e il lavoro si suddivide in distinti ruoli nella produzione (mansioni).</a:t>
            </a:r>
          </a:p>
          <a:p>
            <a:r>
              <a:rPr lang="it-IT" sz="2200" dirty="0"/>
              <a:t>Smith sostiene che la realizzazione di un prodotto che passa attraverso più lavoratori, ognuno con il proprio compito, è più veloce del lavoro compiuto dall’inizio alla fine dallo stesso lavoratore. In effetti, tale divisione non riguarda la produzione di un singolo manufatto, bensì l’intera </a:t>
            </a:r>
            <a:r>
              <a:rPr lang="it-IT" sz="2200" b="1" dirty="0"/>
              <a:t>società.</a:t>
            </a:r>
            <a:endParaRPr lang="it-IT" sz="2200" dirty="0"/>
          </a:p>
          <a:p>
            <a:endParaRPr lang="it-IT" sz="2200" dirty="0"/>
          </a:p>
        </p:txBody>
      </p:sp>
      <p:sp>
        <p:nvSpPr>
          <p:cNvPr id="4" name="Segnaposto numero diapositiva 3"/>
          <p:cNvSpPr>
            <a:spLocks noGrp="1"/>
          </p:cNvSpPr>
          <p:nvPr>
            <p:ph type="sldNum" sz="quarter" idx="12"/>
          </p:nvPr>
        </p:nvSpPr>
        <p:spPr/>
        <p:txBody>
          <a:bodyPr/>
          <a:lstStyle/>
          <a:p>
            <a:fld id="{45985554-6A51-4D76-87FB-4FA46D6A5038}" type="slidenum">
              <a:rPr lang="it-IT" smtClean="0"/>
              <a:pPr/>
              <a:t>6</a:t>
            </a:fld>
            <a:endParaRPr lang="it-IT"/>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7ACCB4-9EDA-4871-8529-505543FA1FDD}"/>
              </a:ext>
            </a:extLst>
          </p:cNvPr>
          <p:cNvSpPr>
            <a:spLocks noGrp="1"/>
          </p:cNvSpPr>
          <p:nvPr>
            <p:ph type="title"/>
          </p:nvPr>
        </p:nvSpPr>
        <p:spPr>
          <a:xfrm>
            <a:off x="1435608" y="274638"/>
            <a:ext cx="4432536" cy="1143000"/>
          </a:xfrm>
        </p:spPr>
        <p:txBody>
          <a:bodyPr>
            <a:normAutofit fontScale="90000"/>
          </a:bodyPr>
          <a:lstStyle/>
          <a:p>
            <a:r>
              <a:rPr lang="it-IT" dirty="0"/>
              <a:t>La divisione del lavoro</a:t>
            </a:r>
          </a:p>
        </p:txBody>
      </p:sp>
      <p:sp>
        <p:nvSpPr>
          <p:cNvPr id="3" name="Segnaposto contenuto 2">
            <a:extLst>
              <a:ext uri="{FF2B5EF4-FFF2-40B4-BE49-F238E27FC236}">
                <a16:creationId xmlns:a16="http://schemas.microsoft.com/office/drawing/2014/main" id="{DEF6AEB4-8765-4175-9B2D-0381DCBCEC4E}"/>
              </a:ext>
            </a:extLst>
          </p:cNvPr>
          <p:cNvSpPr>
            <a:spLocks noGrp="1"/>
          </p:cNvSpPr>
          <p:nvPr>
            <p:ph idx="1"/>
          </p:nvPr>
        </p:nvSpPr>
        <p:spPr>
          <a:xfrm>
            <a:off x="1259632" y="1715656"/>
            <a:ext cx="7746064" cy="4800600"/>
          </a:xfrm>
        </p:spPr>
        <p:txBody>
          <a:bodyPr>
            <a:normAutofit/>
          </a:bodyPr>
          <a:lstStyle/>
          <a:p>
            <a:r>
              <a:rPr lang="it-IT" sz="2400" dirty="0"/>
              <a:t>La divisione del lavoro non è quindi una conseguenza della disuguaglianza umana, ma “</a:t>
            </a:r>
            <a:r>
              <a:rPr lang="it-IT" sz="2400" b="1" dirty="0"/>
              <a:t>è ciò che spiega la differenza tra un portiere d’albergo e un filosofo</a:t>
            </a:r>
            <a:r>
              <a:rPr lang="it-IT" sz="2400" dirty="0"/>
              <a:t> “: vale a dire la </a:t>
            </a:r>
            <a:r>
              <a:rPr lang="it-IT" sz="2400" dirty="0">
                <a:solidFill>
                  <a:srgbClr val="FF0000"/>
                </a:solidFill>
              </a:rPr>
              <a:t>diversa</a:t>
            </a:r>
            <a:r>
              <a:rPr lang="it-IT" sz="2400" dirty="0"/>
              <a:t> </a:t>
            </a:r>
            <a:r>
              <a:rPr lang="it-IT" sz="2400" dirty="0">
                <a:solidFill>
                  <a:srgbClr val="FF0000"/>
                </a:solidFill>
              </a:rPr>
              <a:t>abilità</a:t>
            </a:r>
            <a:r>
              <a:rPr lang="it-IT" sz="2400" dirty="0"/>
              <a:t> vista come competenza, capacità manuale e critica (specializzazione e complementarietà) e il valore attribuito alla stessa!</a:t>
            </a:r>
          </a:p>
          <a:p>
            <a:endParaRPr lang="it-IT" sz="2400" dirty="0"/>
          </a:p>
          <a:p>
            <a:endParaRPr lang="it-IT" sz="2400" dirty="0"/>
          </a:p>
          <a:p>
            <a:r>
              <a:rPr lang="it-IT" sz="2400" dirty="0"/>
              <a:t>Specializzazione, skills, un mercato molto ampio e gli scambi commerciali garantiscono la RICCHEZZA DELLE NAZIONI e il miglioramento del tenore di vita dei più poveri… ma</a:t>
            </a:r>
          </a:p>
          <a:p>
            <a:endParaRPr lang="it-IT" sz="2400" dirty="0"/>
          </a:p>
        </p:txBody>
      </p:sp>
      <p:sp>
        <p:nvSpPr>
          <p:cNvPr id="4" name="Segnaposto numero diapositiva 3">
            <a:extLst>
              <a:ext uri="{FF2B5EF4-FFF2-40B4-BE49-F238E27FC236}">
                <a16:creationId xmlns:a16="http://schemas.microsoft.com/office/drawing/2014/main" id="{A37ACDC2-2712-4DE9-AAF0-E477E2F22766}"/>
              </a:ext>
            </a:extLst>
          </p:cNvPr>
          <p:cNvSpPr>
            <a:spLocks noGrp="1"/>
          </p:cNvSpPr>
          <p:nvPr>
            <p:ph type="sldNum" sz="quarter" idx="12"/>
          </p:nvPr>
        </p:nvSpPr>
        <p:spPr/>
        <p:txBody>
          <a:bodyPr/>
          <a:lstStyle/>
          <a:p>
            <a:fld id="{45985554-6A51-4D76-87FB-4FA46D6A5038}" type="slidenum">
              <a:rPr lang="it-IT" smtClean="0"/>
              <a:pPr/>
              <a:t>7</a:t>
            </a:fld>
            <a:endParaRPr lang="it-IT"/>
          </a:p>
        </p:txBody>
      </p:sp>
      <p:pic>
        <p:nvPicPr>
          <p:cNvPr id="1026" name="Picture 2" descr="https://www.adamsmithworks.org/system/uploads/store/83115523edb8e406c161495b4c4a210e.png">
            <a:extLst>
              <a:ext uri="{FF2B5EF4-FFF2-40B4-BE49-F238E27FC236}">
                <a16:creationId xmlns:a16="http://schemas.microsoft.com/office/drawing/2014/main" id="{10BE19E6-CA55-44B4-A368-A7A798630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567" y="-24679"/>
            <a:ext cx="3419872" cy="1740335"/>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in giù 5">
            <a:extLst>
              <a:ext uri="{FF2B5EF4-FFF2-40B4-BE49-F238E27FC236}">
                <a16:creationId xmlns:a16="http://schemas.microsoft.com/office/drawing/2014/main" id="{33652A38-9AA3-4185-8A7B-17E0F354F24E}"/>
              </a:ext>
            </a:extLst>
          </p:cNvPr>
          <p:cNvSpPr/>
          <p:nvPr/>
        </p:nvSpPr>
        <p:spPr>
          <a:xfrm>
            <a:off x="4319972" y="3983028"/>
            <a:ext cx="504056" cy="132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992BCF08-5000-4A1F-8005-7DA95525AB38}"/>
              </a:ext>
            </a:extLst>
          </p:cNvPr>
          <p:cNvSpPr txBox="1"/>
          <p:nvPr/>
        </p:nvSpPr>
        <p:spPr>
          <a:xfrm>
            <a:off x="1547664" y="4237188"/>
            <a:ext cx="65527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b="1" dirty="0"/>
              <a:t>Possibile solo se sussiste un libero mercato = concorrenza</a:t>
            </a:r>
          </a:p>
        </p:txBody>
      </p:sp>
    </p:spTree>
    <p:extLst>
      <p:ext uri="{BB962C8B-B14F-4D97-AF65-F5344CB8AC3E}">
        <p14:creationId xmlns:p14="http://schemas.microsoft.com/office/powerpoint/2010/main" val="39553027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Perché i salari possono aumentare sopra il livello di sussistenza?</a:t>
            </a:r>
          </a:p>
        </p:txBody>
      </p:sp>
      <p:sp>
        <p:nvSpPr>
          <p:cNvPr id="3" name="Segnaposto contenuto 2"/>
          <p:cNvSpPr>
            <a:spLocks noGrp="1"/>
          </p:cNvSpPr>
          <p:nvPr>
            <p:ph idx="1"/>
          </p:nvPr>
        </p:nvSpPr>
        <p:spPr>
          <a:xfrm>
            <a:off x="1435608" y="1640190"/>
            <a:ext cx="7498080" cy="5135562"/>
          </a:xfrm>
        </p:spPr>
        <p:txBody>
          <a:bodyPr>
            <a:normAutofit fontScale="77500" lnSpcReduction="20000"/>
          </a:bodyPr>
          <a:lstStyle/>
          <a:p>
            <a:r>
              <a:rPr lang="it-IT" dirty="0"/>
              <a:t>La domanda di lavoro è guidata dalla </a:t>
            </a:r>
            <a:r>
              <a:rPr lang="it-IT" b="1" dirty="0">
                <a:solidFill>
                  <a:srgbClr val="FF0000"/>
                </a:solidFill>
              </a:rPr>
              <a:t>crescita economica</a:t>
            </a:r>
            <a:r>
              <a:rPr lang="it-IT" dirty="0"/>
              <a:t>, che trova il suo </a:t>
            </a:r>
            <a:r>
              <a:rPr lang="it-IT" u="sng" dirty="0"/>
              <a:t>limite</a:t>
            </a:r>
            <a:r>
              <a:rPr lang="it-IT" dirty="0"/>
              <a:t> nella </a:t>
            </a:r>
            <a:r>
              <a:rPr lang="it-IT" dirty="0">
                <a:solidFill>
                  <a:srgbClr val="FF0000"/>
                </a:solidFill>
              </a:rPr>
              <a:t>rigidità</a:t>
            </a:r>
            <a:r>
              <a:rPr lang="it-IT" dirty="0"/>
              <a:t>  (o poca elasticità) </a:t>
            </a:r>
            <a:r>
              <a:rPr lang="it-IT" dirty="0">
                <a:solidFill>
                  <a:srgbClr val="FF0000"/>
                </a:solidFill>
              </a:rPr>
              <a:t>dell’offerta</a:t>
            </a:r>
            <a:r>
              <a:rPr lang="it-IT" dirty="0"/>
              <a:t> e che induce una crescita dei salari per effetto </a:t>
            </a:r>
            <a:r>
              <a:rPr lang="it-IT" u="sng" dirty="0"/>
              <a:t>della concorrenza tra datori di </a:t>
            </a:r>
            <a:r>
              <a:rPr lang="it-IT" u="sng" dirty="0" err="1"/>
              <a:t>lavoro</a:t>
            </a:r>
            <a:r>
              <a:rPr lang="it-IT" dirty="0" err="1"/>
              <a:t>…</a:t>
            </a:r>
            <a:endParaRPr lang="it-IT" dirty="0"/>
          </a:p>
          <a:p>
            <a:r>
              <a:rPr lang="it-IT" b="1" dirty="0">
                <a:solidFill>
                  <a:srgbClr val="FF0000"/>
                </a:solidFill>
              </a:rPr>
              <a:t>L’aumento della popolazione </a:t>
            </a:r>
            <a:r>
              <a:rPr lang="it-IT" dirty="0"/>
              <a:t>(determina l’offerta – visione di Malthus, Ricardo e </a:t>
            </a:r>
            <a:r>
              <a:rPr lang="it-IT" dirty="0" err="1"/>
              <a:t>Mill</a:t>
            </a:r>
            <a:r>
              <a:rPr lang="it-IT" dirty="0"/>
              <a:t>)</a:t>
            </a:r>
            <a:r>
              <a:rPr lang="it-IT" b="1" dirty="0">
                <a:solidFill>
                  <a:srgbClr val="FF0000"/>
                </a:solidFill>
              </a:rPr>
              <a:t> </a:t>
            </a:r>
            <a:r>
              <a:rPr lang="it-IT" dirty="0"/>
              <a:t>stimolato dal benessere (salari più elevati del livello di sussistenza) porta a deprimere i salari! Da qui la necessità di considerare un periodo sufficientemente lungo, poiché la popolazione  impiega molto tempo ad adeguarsi</a:t>
            </a:r>
          </a:p>
          <a:p>
            <a:r>
              <a:rPr lang="it-IT" dirty="0"/>
              <a:t>nel </a:t>
            </a:r>
            <a:r>
              <a:rPr lang="it-IT" dirty="0">
                <a:solidFill>
                  <a:srgbClr val="0070C0"/>
                </a:solidFill>
              </a:rPr>
              <a:t>lungo periodo </a:t>
            </a:r>
            <a:r>
              <a:rPr lang="it-IT" dirty="0"/>
              <a:t>il salario di sussistenza sarà il livello al quale il salario tende (</a:t>
            </a:r>
            <a:r>
              <a:rPr lang="it-IT" dirty="0">
                <a:solidFill>
                  <a:srgbClr val="FF0000"/>
                </a:solidFill>
              </a:rPr>
              <a:t>salario naturale secondo la definizione di Ricardo</a:t>
            </a:r>
            <a:r>
              <a:rPr lang="it-IT" dirty="0"/>
              <a:t>)</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8</a:t>
            </a:fld>
            <a:endParaRPr lang="it-IT"/>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I livelli del salario: breve e lungo periodo</a:t>
            </a:r>
          </a:p>
        </p:txBody>
      </p:sp>
      <p:sp>
        <p:nvSpPr>
          <p:cNvPr id="3" name="Segnaposto contenuto 2"/>
          <p:cNvSpPr>
            <a:spLocks noGrp="1"/>
          </p:cNvSpPr>
          <p:nvPr>
            <p:ph idx="1"/>
          </p:nvPr>
        </p:nvSpPr>
        <p:spPr>
          <a:xfrm>
            <a:off x="1135117" y="1406917"/>
            <a:ext cx="7704856" cy="4800600"/>
          </a:xfrm>
        </p:spPr>
        <p:txBody>
          <a:bodyPr>
            <a:noAutofit/>
          </a:bodyPr>
          <a:lstStyle/>
          <a:p>
            <a:r>
              <a:rPr lang="it-IT" sz="2000" dirty="0"/>
              <a:t>La distinzione tra breve e lungo periodo è basata sul salario: nel breve periodo è troppo elevato perché le parti si trovino in </a:t>
            </a:r>
            <a:r>
              <a:rPr lang="it-IT" sz="2000" dirty="0">
                <a:solidFill>
                  <a:srgbClr val="FF0000"/>
                </a:solidFill>
              </a:rPr>
              <a:t>equilibrio</a:t>
            </a:r>
          </a:p>
          <a:p>
            <a:r>
              <a:rPr lang="it-IT" sz="2000" dirty="0"/>
              <a:t>Marx nel Capitale (1867) dimostra però come questa interpretazione sia sbagliata, poiché i cambiamenti demografici sono troppo lenti per spiegare la dinamica del mercato del lavoro e sostituisce quindi la popolazione con l’”</a:t>
            </a:r>
            <a:r>
              <a:rPr lang="it-IT" sz="2000" dirty="0">
                <a:solidFill>
                  <a:srgbClr val="FF0000"/>
                </a:solidFill>
              </a:rPr>
              <a:t>esercito industriale di riserva</a:t>
            </a:r>
            <a:r>
              <a:rPr lang="it-IT" sz="2000" dirty="0"/>
              <a:t>”</a:t>
            </a:r>
          </a:p>
          <a:p>
            <a:r>
              <a:rPr lang="it-IT" sz="2000" dirty="0"/>
              <a:t>Definisce il prezzo del lavoro (</a:t>
            </a:r>
            <a:r>
              <a:rPr lang="it-IT" sz="2000" b="1" dirty="0"/>
              <a:t>teoria del valore-lavoro</a:t>
            </a:r>
            <a:r>
              <a:rPr lang="it-IT" sz="2000" dirty="0"/>
              <a:t>): come per qualsiasi altra merce, il prezzo della </a:t>
            </a:r>
            <a:r>
              <a:rPr lang="it-IT" sz="2000" b="1" dirty="0"/>
              <a:t>forza lavoro</a:t>
            </a:r>
            <a:r>
              <a:rPr lang="it-IT" sz="2000" dirty="0"/>
              <a:t> è dato dalla quantità di lavoro necessaria per riprodurla = </a:t>
            </a:r>
            <a:r>
              <a:rPr lang="it-IT" sz="2000" b="1" dirty="0">
                <a:solidFill>
                  <a:srgbClr val="0070C0"/>
                </a:solidFill>
              </a:rPr>
              <a:t>LAVORO NECESSARIO</a:t>
            </a:r>
          </a:p>
          <a:p>
            <a:r>
              <a:rPr lang="it-IT" sz="2000" dirty="0"/>
              <a:t>… che è una quantità inferiore a quella incorporata nel valore delle merci prodotte, quindi: </a:t>
            </a:r>
            <a:r>
              <a:rPr lang="it-IT" sz="2000" b="1" dirty="0"/>
              <a:t>LAVORO PRESTATO</a:t>
            </a:r>
            <a:r>
              <a:rPr lang="it-IT" sz="2000" dirty="0"/>
              <a:t> - </a:t>
            </a:r>
            <a:r>
              <a:rPr lang="it-IT" sz="2000" b="1" dirty="0"/>
              <a:t>LAVORO NECESSARIO </a:t>
            </a:r>
            <a:r>
              <a:rPr lang="it-IT" sz="2000" dirty="0"/>
              <a:t>= </a:t>
            </a:r>
            <a:r>
              <a:rPr lang="it-IT" sz="2000" dirty="0">
                <a:solidFill>
                  <a:srgbClr val="FF0000"/>
                </a:solidFill>
              </a:rPr>
              <a:t>PLUSVALORE</a:t>
            </a:r>
            <a:r>
              <a:rPr lang="it-IT" sz="2000" dirty="0"/>
              <a:t> O </a:t>
            </a:r>
            <a:r>
              <a:rPr lang="it-IT" sz="2000" b="1" dirty="0">
                <a:solidFill>
                  <a:srgbClr val="FF0000"/>
                </a:solidFill>
              </a:rPr>
              <a:t>PROFITTO</a:t>
            </a:r>
            <a:r>
              <a:rPr lang="it-IT" sz="2000" dirty="0"/>
              <a:t> (cioè lavoro non pagato o PLUSLAVORO) </a:t>
            </a:r>
          </a:p>
        </p:txBody>
      </p:sp>
      <p:sp>
        <p:nvSpPr>
          <p:cNvPr id="4" name="Segnaposto numero diapositiva 3"/>
          <p:cNvSpPr>
            <a:spLocks noGrp="1"/>
          </p:cNvSpPr>
          <p:nvPr>
            <p:ph type="sldNum" sz="quarter" idx="12"/>
          </p:nvPr>
        </p:nvSpPr>
        <p:spPr/>
        <p:txBody>
          <a:bodyPr/>
          <a:lstStyle/>
          <a:p>
            <a:fld id="{45985554-6A51-4D76-87FB-4FA46D6A5038}" type="slidenum">
              <a:rPr lang="it-IT" smtClean="0"/>
              <a:pPr/>
              <a:t>9</a:t>
            </a:fld>
            <a:endParaRPr lang="it-IT"/>
          </a:p>
        </p:txBody>
      </p:sp>
    </p:spTree>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15475</TotalTime>
  <Words>6429</Words>
  <Application>Microsoft Office PowerPoint</Application>
  <PresentationFormat>Presentazione su schermo (4:3)</PresentationFormat>
  <Paragraphs>410</Paragraphs>
  <Slides>55</Slides>
  <Notes>16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55</vt:i4>
      </vt:variant>
    </vt:vector>
  </HeadingPairs>
  <TitlesOfParts>
    <vt:vector size="65" baseType="lpstr">
      <vt:lpstr>Arial</vt:lpstr>
      <vt:lpstr>Calibri</vt:lpstr>
      <vt:lpstr>Calibri,Italic</vt:lpstr>
      <vt:lpstr>Cambria Math</vt:lpstr>
      <vt:lpstr>Dcr10</vt:lpstr>
      <vt:lpstr>Gill Sans MT</vt:lpstr>
      <vt:lpstr>Symbol</vt:lpstr>
      <vt:lpstr>Verdana</vt:lpstr>
      <vt:lpstr>Wingdings 2</vt:lpstr>
      <vt:lpstr>Solstizio</vt:lpstr>
      <vt:lpstr>L’importanza del concetto di salario </vt:lpstr>
      <vt:lpstr>Quali sono le componenti principali dell’Economia del Lavoro?</vt:lpstr>
      <vt:lpstr>Il funzionamento del Mercato del Lavoro</vt:lpstr>
      <vt:lpstr>La contrattazione: la legge del più forte?</vt:lpstr>
      <vt:lpstr>I rapporti di forza</vt:lpstr>
      <vt:lpstr>Cosa giustifica il differenziale tra rapporti di forza secondo Smith?</vt:lpstr>
      <vt:lpstr>La divisione del lavoro</vt:lpstr>
      <vt:lpstr>Perché i salari possono aumentare sopra il livello di sussistenza?</vt:lpstr>
      <vt:lpstr>I livelli del salario: breve e lungo periodo</vt:lpstr>
      <vt:lpstr>Il tasso di sfruttamento di Marx</vt:lpstr>
      <vt:lpstr>In che cosa consiste l’equilibrio nel mercato del lavoro per Marx</vt:lpstr>
      <vt:lpstr>Meglio alti salari o alti profitti?</vt:lpstr>
      <vt:lpstr>Presentazione standard di PowerPoint</vt:lpstr>
      <vt:lpstr>Perché quindi secondo i classici il mercato del lavoro è particolare?</vt:lpstr>
      <vt:lpstr>La rivoluzione marginalista nel MdL</vt:lpstr>
      <vt:lpstr>Il mercato e le curve di domanda e offerta</vt:lpstr>
      <vt:lpstr>Il mercato del lavoro per Walras (1900): due elementi costitutivi</vt:lpstr>
      <vt:lpstr>L’equilibrio generale del mercato</vt:lpstr>
      <vt:lpstr>Ed il mercato del lavoro non è più “diverso” dagli altri mercati</vt:lpstr>
      <vt:lpstr>La grande depressione del 1929: la necessità dell’intervento dello stato</vt:lpstr>
      <vt:lpstr>Come interpretare la disoccupazione?</vt:lpstr>
      <vt:lpstr>E quando vi sono variazioni della domanda e dell’offerta?</vt:lpstr>
      <vt:lpstr>Riemerge la “specialità” del MdL</vt:lpstr>
      <vt:lpstr>Un breve riassunto</vt:lpstr>
      <vt:lpstr>… continua i neoclassici</vt:lpstr>
      <vt:lpstr>Presentazione standard di PowerPoint</vt:lpstr>
      <vt:lpstr>Il “medio periodo”: la giusta dimensione per l’analisi del mercato del lavoro</vt:lpstr>
      <vt:lpstr>Dal lungo al breve periodo: Da Keynes ai contemporanei…</vt:lpstr>
      <vt:lpstr>La rottura: da Marshall…</vt:lpstr>
      <vt:lpstr>… a Keynes </vt:lpstr>
      <vt:lpstr>Dalla rivoluzione macroeconomica alla nuova centralità del mercato del lavoro</vt:lpstr>
      <vt:lpstr>Il mercato del lavoro non è più al centro dei problemi dell’economista</vt:lpstr>
      <vt:lpstr>L’andamento macroeconomico influisce sugli equilibri nel mercato del lavoro: la crisi del ‘29</vt:lpstr>
      <vt:lpstr>Dal livello micro a quello macro: la disoccupazione non è una scelta</vt:lpstr>
      <vt:lpstr>Da Keynes ai giorni nostri</vt:lpstr>
      <vt:lpstr>Da Keynes alla “sintesi neoclassica”: dagli anni ’40 agli anni ‘60</vt:lpstr>
      <vt:lpstr>Dal reddito corrente al reddito nel ciclo di vita</vt:lpstr>
      <vt:lpstr>Una rappresentazione dei mercati: le equazioni</vt:lpstr>
      <vt:lpstr>Una rappresentazione grafica degli equilibri nel mercato del lavoro</vt:lpstr>
      <vt:lpstr>L’equilibrio eterodiretto nel MdL Keynesiano</vt:lpstr>
      <vt:lpstr>Il modello macroeconomico</vt:lpstr>
      <vt:lpstr>Un ponte tra il breve e il lungo periodo: la curva di Phillips</vt:lpstr>
      <vt:lpstr>La curva di Phillips originaria</vt:lpstr>
      <vt:lpstr>Salario reale e salario nominale: le critiche a Keynes (anni ’70 del ‘900)</vt:lpstr>
      <vt:lpstr>L’avvento dell’elevata inflazione e l’importanza delle aspettative sui prezzi: i successi dei monetaristi</vt:lpstr>
      <vt:lpstr>Il ritorno del lato offerta: imperfezioni del mercato e modelli microfondati</vt:lpstr>
      <vt:lpstr>I contributi della Scuola Monetarista di Chicago al Mdl</vt:lpstr>
      <vt:lpstr>E negli ultimi 40 anni cosa è accaduto alla teoria del Mdl?</vt:lpstr>
      <vt:lpstr>I problemi nel breve periodo</vt:lpstr>
      <vt:lpstr>… altri aspetti</vt:lpstr>
      <vt:lpstr>Gli aspetti comuni del pensiero economico nelle teorie recenti</vt:lpstr>
      <vt:lpstr>E le differenze con il passato</vt:lpstr>
      <vt:lpstr>Le peculiarità del salario</vt:lpstr>
      <vt:lpstr>Le peculiarità del salario (continua)</vt:lpstr>
      <vt:lpstr>Il prezzo del lavoro è qualcosa di diverso da ogni altro prezzo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 cos’è l’Economia del Lavoro?</dc:title>
  <dc:creator>Proprietario</dc:creator>
  <cp:lastModifiedBy>CHIES LAURA</cp:lastModifiedBy>
  <cp:revision>326</cp:revision>
  <dcterms:created xsi:type="dcterms:W3CDTF">2012-09-13T06:49:38Z</dcterms:created>
  <dcterms:modified xsi:type="dcterms:W3CDTF">2024-09-30T10:54:56Z</dcterms:modified>
</cp:coreProperties>
</file>