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59" r:id="rId4"/>
    <p:sldId id="260" r:id="rId5"/>
    <p:sldId id="258" r:id="rId6"/>
    <p:sldId id="261" r:id="rId7"/>
    <p:sldId id="262" r:id="rId8"/>
    <p:sldId id="263" r:id="rId9"/>
    <p:sldId id="265" r:id="rId10"/>
    <p:sldId id="264" r:id="rId11"/>
    <p:sldId id="285" r:id="rId12"/>
    <p:sldId id="266" r:id="rId13"/>
    <p:sldId id="267" r:id="rId14"/>
    <p:sldId id="268" r:id="rId15"/>
    <p:sldId id="269" r:id="rId16"/>
    <p:sldId id="270" r:id="rId17"/>
    <p:sldId id="271" r:id="rId18"/>
    <p:sldId id="272" r:id="rId19"/>
    <p:sldId id="273" r:id="rId20"/>
    <p:sldId id="274" r:id="rId21"/>
    <p:sldId id="286" r:id="rId22"/>
    <p:sldId id="275" r:id="rId23"/>
    <p:sldId id="276" r:id="rId24"/>
    <p:sldId id="277" r:id="rId25"/>
    <p:sldId id="278" r:id="rId26"/>
    <p:sldId id="279" r:id="rId27"/>
    <p:sldId id="280" r:id="rId28"/>
    <p:sldId id="281" r:id="rId29"/>
    <p:sldId id="282" r:id="rId30"/>
    <p:sldId id="287" r:id="rId31"/>
    <p:sldId id="283" r:id="rId32"/>
    <p:sldId id="284" r:id="rId3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Sezione predefinita" id="{7678F14C-3612-440F-8E76-3405DB89B2E1}">
          <p14:sldIdLst>
            <p14:sldId id="256"/>
            <p14:sldId id="257"/>
            <p14:sldId id="259"/>
            <p14:sldId id="260"/>
            <p14:sldId id="258"/>
            <p14:sldId id="261"/>
            <p14:sldId id="262"/>
            <p14:sldId id="263"/>
            <p14:sldId id="265"/>
            <p14:sldId id="264"/>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0AC6"/>
    <a:srgbClr val="008000"/>
    <a:srgbClr val="0000FF"/>
    <a:srgbClr val="993300"/>
    <a:srgbClr val="66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15" autoAdjust="0"/>
    <p:restoredTop sz="94691" autoAdjust="0"/>
  </p:normalViewPr>
  <p:slideViewPr>
    <p:cSldViewPr>
      <p:cViewPr>
        <p:scale>
          <a:sx n="70" d="100"/>
          <a:sy n="70" d="100"/>
        </p:scale>
        <p:origin x="-1291" y="-19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CC94C3-D060-46DF-AAB1-1FBFEEDF43A7}" type="datetimeFigureOut">
              <a:rPr lang="it-IT" smtClean="0"/>
              <a:pPr/>
              <a:t>19/11/2013</a:t>
            </a:fld>
            <a:endParaRPr lang="it-IT" dirty="0"/>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801F4D-C73E-4D7F-A7DC-E73F4FE757D2}" type="slidenum">
              <a:rPr lang="it-IT" smtClean="0"/>
              <a:pPr/>
              <a:t>‹N›</a:t>
            </a:fld>
            <a:endParaRPr lang="it-IT" dirty="0"/>
          </a:p>
        </p:txBody>
      </p:sp>
    </p:spTree>
    <p:extLst>
      <p:ext uri="{BB962C8B-B14F-4D97-AF65-F5344CB8AC3E}">
        <p14:creationId xmlns:p14="http://schemas.microsoft.com/office/powerpoint/2010/main" xmlns="" val="4187461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dirty="0"/>
          </a:p>
        </p:txBody>
      </p:sp>
      <p:sp>
        <p:nvSpPr>
          <p:cNvPr id="4" name="Segnaposto numero diapositiva 3"/>
          <p:cNvSpPr>
            <a:spLocks noGrp="1"/>
          </p:cNvSpPr>
          <p:nvPr>
            <p:ph type="sldNum" sz="quarter" idx="10"/>
          </p:nvPr>
        </p:nvSpPr>
        <p:spPr/>
        <p:txBody>
          <a:bodyPr/>
          <a:lstStyle/>
          <a:p>
            <a:fld id="{06801F4D-C73E-4D7F-A7DC-E73F4FE757D2}" type="slidenum">
              <a:rPr lang="it-IT" smtClean="0"/>
              <a:pPr/>
              <a:t>27</a:t>
            </a:fld>
            <a:endParaRPr lang="it-IT" dirty="0"/>
          </a:p>
        </p:txBody>
      </p:sp>
    </p:spTree>
    <p:extLst>
      <p:ext uri="{BB962C8B-B14F-4D97-AF65-F5344CB8AC3E}">
        <p14:creationId xmlns:p14="http://schemas.microsoft.com/office/powerpoint/2010/main" xmlns="" val="2318013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6DECD5E-F54A-43DB-A051-2982296D6C42}" type="slidenum">
              <a:rPr lang="it-IT" altLang="en-US" smtClean="0"/>
              <a:pPr eaLnBrk="1" hangingPunct="1"/>
              <a:t>28</a:t>
            </a:fld>
            <a:endParaRPr lang="it-IT" alt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38D8697-43D6-4282-AB00-7508C864ED1A}" type="slidenum">
              <a:rPr lang="it-IT" altLang="en-US" smtClean="0"/>
              <a:pPr eaLnBrk="1" hangingPunct="1"/>
              <a:t>29</a:t>
            </a:fld>
            <a:endParaRPr lang="it-IT" alt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87EAD4-B9DC-4F6E-BF90-578559F14742}" type="slidenum">
              <a:rPr lang="it-IT"/>
              <a:pPr/>
              <a:t>30</a:t>
            </a:fld>
            <a:endParaRPr lang="it-IT"/>
          </a:p>
        </p:txBody>
      </p:sp>
      <p:sp>
        <p:nvSpPr>
          <p:cNvPr id="61442" name="Rectangle 2"/>
          <p:cNvSpPr>
            <a:spLocks noRo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9D295A1-6215-447A-AB6D-D08749B10019}" type="slidenum">
              <a:rPr lang="it-IT" altLang="en-US" smtClean="0"/>
              <a:pPr eaLnBrk="1" hangingPunct="1"/>
              <a:t>31</a:t>
            </a:fld>
            <a:endParaRPr lang="it-IT" alt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B0E9698-F67B-47D8-B005-5EEEA79FBBC8}" type="slidenum">
              <a:rPr lang="it-IT" altLang="en-US" smtClean="0"/>
              <a:pPr eaLnBrk="1" hangingPunct="1"/>
              <a:t>32</a:t>
            </a:fld>
            <a:endParaRPr lang="it-IT" alt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3F87B591-3D5F-4E4D-833E-FE020D8C45E8}" type="datetimeFigureOut">
              <a:rPr lang="it-IT" smtClean="0"/>
              <a:pPr/>
              <a:t>19/11/2013</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2DCF0A4F-5E8A-4B85-B16C-3D99A9F181EF}" type="slidenum">
              <a:rPr lang="it-IT" smtClean="0"/>
              <a:pPr/>
              <a:t>‹N›</a:t>
            </a:fld>
            <a:endParaRPr lang="it-IT"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F87B591-3D5F-4E4D-833E-FE020D8C45E8}" type="datetimeFigureOut">
              <a:rPr lang="it-IT" smtClean="0"/>
              <a:pPr/>
              <a:t>19/11/2013</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2DCF0A4F-5E8A-4B85-B16C-3D99A9F181EF}" type="slidenum">
              <a:rPr lang="it-IT" smtClean="0"/>
              <a:pPr/>
              <a:t>‹N›</a:t>
            </a:fld>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F87B591-3D5F-4E4D-833E-FE020D8C45E8}" type="datetimeFigureOut">
              <a:rPr lang="it-IT" smtClean="0"/>
              <a:pPr/>
              <a:t>19/11/2013</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2DCF0A4F-5E8A-4B85-B16C-3D99A9F181EF}" type="slidenum">
              <a:rPr lang="it-IT" smtClean="0"/>
              <a:pPr/>
              <a:t>‹N›</a:t>
            </a:fld>
            <a:endParaRPr lang="it-IT"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F87B591-3D5F-4E4D-833E-FE020D8C45E8}" type="datetimeFigureOut">
              <a:rPr lang="it-IT" smtClean="0"/>
              <a:pPr/>
              <a:t>19/11/2013</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2DCF0A4F-5E8A-4B85-B16C-3D99A9F181EF}" type="slidenum">
              <a:rPr lang="it-IT" smtClean="0"/>
              <a:pPr/>
              <a:t>‹N›</a:t>
            </a:fld>
            <a:endParaRPr lang="it-I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3F87B591-3D5F-4E4D-833E-FE020D8C45E8}" type="datetimeFigureOut">
              <a:rPr lang="it-IT" smtClean="0"/>
              <a:pPr/>
              <a:t>19/11/2013</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2DCF0A4F-5E8A-4B85-B16C-3D99A9F181EF}" type="slidenum">
              <a:rPr lang="it-IT" smtClean="0"/>
              <a:pPr/>
              <a:t>‹N›</a:t>
            </a:fld>
            <a:endParaRPr lang="it-IT"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3F87B591-3D5F-4E4D-833E-FE020D8C45E8}" type="datetimeFigureOut">
              <a:rPr lang="it-IT" smtClean="0"/>
              <a:pPr/>
              <a:t>19/11/2013</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2DCF0A4F-5E8A-4B85-B16C-3D99A9F181EF}" type="slidenum">
              <a:rPr lang="it-IT" smtClean="0"/>
              <a:pPr/>
              <a:t>‹N›</a:t>
            </a:fld>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3F87B591-3D5F-4E4D-833E-FE020D8C45E8}" type="datetimeFigureOut">
              <a:rPr lang="it-IT" smtClean="0"/>
              <a:pPr/>
              <a:t>19/11/2013</a:t>
            </a:fld>
            <a:endParaRPr lang="it-IT" dirty="0"/>
          </a:p>
        </p:txBody>
      </p:sp>
      <p:sp>
        <p:nvSpPr>
          <p:cNvPr id="8" name="Segnaposto piè di pagina 7"/>
          <p:cNvSpPr>
            <a:spLocks noGrp="1"/>
          </p:cNvSpPr>
          <p:nvPr>
            <p:ph type="ftr" sz="quarter" idx="11"/>
          </p:nvPr>
        </p:nvSpPr>
        <p:spPr/>
        <p:txBody>
          <a:bodyPr/>
          <a:lstStyle/>
          <a:p>
            <a:endParaRPr lang="it-IT" dirty="0"/>
          </a:p>
        </p:txBody>
      </p:sp>
      <p:sp>
        <p:nvSpPr>
          <p:cNvPr id="9" name="Segnaposto numero diapositiva 8"/>
          <p:cNvSpPr>
            <a:spLocks noGrp="1"/>
          </p:cNvSpPr>
          <p:nvPr>
            <p:ph type="sldNum" sz="quarter" idx="12"/>
          </p:nvPr>
        </p:nvSpPr>
        <p:spPr/>
        <p:txBody>
          <a:bodyPr/>
          <a:lstStyle/>
          <a:p>
            <a:fld id="{2DCF0A4F-5E8A-4B85-B16C-3D99A9F181EF}" type="slidenum">
              <a:rPr lang="it-IT" smtClean="0"/>
              <a:pPr/>
              <a:t>‹N›</a:t>
            </a:fld>
            <a:endParaRPr lang="it-I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3F87B591-3D5F-4E4D-833E-FE020D8C45E8}" type="datetimeFigureOut">
              <a:rPr lang="it-IT" smtClean="0"/>
              <a:pPr/>
              <a:t>19/11/2013</a:t>
            </a:fld>
            <a:endParaRPr lang="it-IT" dirty="0"/>
          </a:p>
        </p:txBody>
      </p:sp>
      <p:sp>
        <p:nvSpPr>
          <p:cNvPr id="4" name="Segnaposto piè di pagina 3"/>
          <p:cNvSpPr>
            <a:spLocks noGrp="1"/>
          </p:cNvSpPr>
          <p:nvPr>
            <p:ph type="ftr" sz="quarter" idx="11"/>
          </p:nvPr>
        </p:nvSpPr>
        <p:spPr/>
        <p:txBody>
          <a:bodyPr/>
          <a:lstStyle/>
          <a:p>
            <a:endParaRPr lang="it-IT" dirty="0"/>
          </a:p>
        </p:txBody>
      </p:sp>
      <p:sp>
        <p:nvSpPr>
          <p:cNvPr id="5" name="Segnaposto numero diapositiva 4"/>
          <p:cNvSpPr>
            <a:spLocks noGrp="1"/>
          </p:cNvSpPr>
          <p:nvPr>
            <p:ph type="sldNum" sz="quarter" idx="12"/>
          </p:nvPr>
        </p:nvSpPr>
        <p:spPr/>
        <p:txBody>
          <a:bodyPr/>
          <a:lstStyle/>
          <a:p>
            <a:fld id="{2DCF0A4F-5E8A-4B85-B16C-3D99A9F181EF}" type="slidenum">
              <a:rPr lang="it-IT" smtClean="0"/>
              <a:pPr/>
              <a:t>‹N›</a:t>
            </a:fld>
            <a:endParaRPr lang="it-I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F87B591-3D5F-4E4D-833E-FE020D8C45E8}" type="datetimeFigureOut">
              <a:rPr lang="it-IT" smtClean="0"/>
              <a:pPr/>
              <a:t>19/11/2013</a:t>
            </a:fld>
            <a:endParaRPr lang="it-IT" dirty="0"/>
          </a:p>
        </p:txBody>
      </p:sp>
      <p:sp>
        <p:nvSpPr>
          <p:cNvPr id="3" name="Segnaposto piè di pagina 2"/>
          <p:cNvSpPr>
            <a:spLocks noGrp="1"/>
          </p:cNvSpPr>
          <p:nvPr>
            <p:ph type="ftr" sz="quarter" idx="11"/>
          </p:nvPr>
        </p:nvSpPr>
        <p:spPr/>
        <p:txBody>
          <a:bodyPr/>
          <a:lstStyle/>
          <a:p>
            <a:endParaRPr lang="it-IT" dirty="0"/>
          </a:p>
        </p:txBody>
      </p:sp>
      <p:sp>
        <p:nvSpPr>
          <p:cNvPr id="4" name="Segnaposto numero diapositiva 3"/>
          <p:cNvSpPr>
            <a:spLocks noGrp="1"/>
          </p:cNvSpPr>
          <p:nvPr>
            <p:ph type="sldNum" sz="quarter" idx="12"/>
          </p:nvPr>
        </p:nvSpPr>
        <p:spPr/>
        <p:txBody>
          <a:bodyPr/>
          <a:lstStyle/>
          <a:p>
            <a:fld id="{2DCF0A4F-5E8A-4B85-B16C-3D99A9F181EF}" type="slidenum">
              <a:rPr lang="it-IT" smtClean="0"/>
              <a:pPr/>
              <a:t>‹N›</a:t>
            </a:fld>
            <a:endParaRPr lang="it-I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F87B591-3D5F-4E4D-833E-FE020D8C45E8}" type="datetimeFigureOut">
              <a:rPr lang="it-IT" smtClean="0"/>
              <a:pPr/>
              <a:t>19/11/2013</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2DCF0A4F-5E8A-4B85-B16C-3D99A9F181EF}" type="slidenum">
              <a:rPr lang="it-IT" smtClean="0"/>
              <a:pPr/>
              <a:t>‹N›</a:t>
            </a:fld>
            <a:endParaRPr lang="it-IT"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F87B591-3D5F-4E4D-833E-FE020D8C45E8}" type="datetimeFigureOut">
              <a:rPr lang="it-IT" smtClean="0"/>
              <a:pPr/>
              <a:t>19/11/2013</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2DCF0A4F-5E8A-4B85-B16C-3D99A9F181EF}" type="slidenum">
              <a:rPr lang="it-IT" smtClean="0"/>
              <a:pPr/>
              <a:t>‹N›</a:t>
            </a:fld>
            <a:endParaRPr lang="it-IT"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alpha val="76000"/>
          </a:schemeClr>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87B591-3D5F-4E4D-833E-FE020D8C45E8}" type="datetimeFigureOut">
              <a:rPr lang="it-IT" smtClean="0"/>
              <a:pPr/>
              <a:t>19/11/2013</a:t>
            </a:fld>
            <a:endParaRPr lang="it-IT" dirty="0"/>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dirty="0"/>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CF0A4F-5E8A-4B85-B16C-3D99A9F181EF}" type="slidenum">
              <a:rPr lang="it-IT" smtClean="0"/>
              <a:pPr/>
              <a:t>‹N›</a:t>
            </a:fld>
            <a:endParaRPr lang="it-I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klopjacht.spmlab.science.ru.nl/jang/ProbeImages/contact2.jpg" TargetMode="External"/><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hyperlink" Target="http://www-klopjacht.spmlab.science.ru.nl/jang/afm.jpg" TargetMode="Externa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photos1.blogger.com/blogger/6145/1263/1600/afm-image-graphite%202%20web.jpg"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29.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4.png"/></Relationships>
</file>

<file path=ppt/slides/_rels/slide3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6.png"/></Relationships>
</file>

<file path=ppt/slides/_rels/slide32.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20891" y="332656"/>
            <a:ext cx="8132440" cy="864096"/>
          </a:xfrm>
        </p:spPr>
        <p:txBody>
          <a:bodyPr>
            <a:normAutofit/>
          </a:bodyPr>
          <a:lstStyle/>
          <a:p>
            <a:r>
              <a:rPr lang="en-US" b="1" dirty="0" smtClean="0">
                <a:solidFill>
                  <a:srgbClr val="170AC6"/>
                </a:solidFill>
              </a:rPr>
              <a:t>LA MICROSCOPIA NON OTTICA</a:t>
            </a:r>
            <a:endParaRPr lang="it-IT" dirty="0">
              <a:solidFill>
                <a:srgbClr val="170AC6"/>
              </a:solidFill>
              <a:latin typeface="Calibri" pitchFamily="34" charset="0"/>
            </a:endParaRPr>
          </a:p>
        </p:txBody>
      </p:sp>
      <p:sp>
        <p:nvSpPr>
          <p:cNvPr id="4" name="Rettangolo 3"/>
          <p:cNvSpPr/>
          <p:nvPr/>
        </p:nvSpPr>
        <p:spPr>
          <a:xfrm>
            <a:off x="539552" y="1548075"/>
            <a:ext cx="8110160" cy="4401205"/>
          </a:xfrm>
          <a:prstGeom prst="rect">
            <a:avLst/>
          </a:prstGeom>
        </p:spPr>
        <p:txBody>
          <a:bodyPr wrap="square">
            <a:spAutoFit/>
          </a:bodyPr>
          <a:lstStyle/>
          <a:p>
            <a:pPr algn="just"/>
            <a:r>
              <a:rPr lang="it-IT" sz="2000" dirty="0">
                <a:solidFill>
                  <a:srgbClr val="170AC6"/>
                </a:solidFill>
              </a:rPr>
              <a:t>C</a:t>
            </a:r>
            <a:r>
              <a:rPr lang="it-IT" sz="2000" dirty="0" smtClean="0">
                <a:solidFill>
                  <a:srgbClr val="170AC6"/>
                </a:solidFill>
              </a:rPr>
              <a:t>on </a:t>
            </a:r>
            <a:r>
              <a:rPr lang="it-IT" sz="2000" dirty="0">
                <a:solidFill>
                  <a:srgbClr val="170AC6"/>
                </a:solidFill>
              </a:rPr>
              <a:t>i normali microscopi </a:t>
            </a:r>
            <a:r>
              <a:rPr lang="it-IT" sz="2000" dirty="0" smtClean="0">
                <a:solidFill>
                  <a:srgbClr val="170AC6"/>
                </a:solidFill>
              </a:rPr>
              <a:t>ottici </a:t>
            </a:r>
            <a:r>
              <a:rPr lang="it-IT" sz="2000" dirty="0">
                <a:solidFill>
                  <a:srgbClr val="170AC6"/>
                </a:solidFill>
              </a:rPr>
              <a:t>la minima distanza tra due punti </a:t>
            </a:r>
            <a:r>
              <a:rPr lang="it-IT" sz="2000" dirty="0" smtClean="0">
                <a:solidFill>
                  <a:srgbClr val="170AC6"/>
                </a:solidFill>
              </a:rPr>
              <a:t>dell’oggetto distinguibili </a:t>
            </a:r>
            <a:r>
              <a:rPr lang="it-IT" sz="2000" dirty="0">
                <a:solidFill>
                  <a:srgbClr val="170AC6"/>
                </a:solidFill>
              </a:rPr>
              <a:t>nell’immagine ingrandita, è dell’ordine della lunghezza d’onda della luce </a:t>
            </a:r>
            <a:r>
              <a:rPr lang="it-IT" sz="2000" dirty="0" smtClean="0">
                <a:solidFill>
                  <a:srgbClr val="170AC6"/>
                </a:solidFill>
              </a:rPr>
              <a:t>utilizzata (circa </a:t>
            </a:r>
            <a:r>
              <a:rPr lang="it-IT" sz="2000" dirty="0">
                <a:solidFill>
                  <a:srgbClr val="170AC6"/>
                </a:solidFill>
              </a:rPr>
              <a:t>1 </a:t>
            </a:r>
            <a:r>
              <a:rPr lang="it-IT" sz="2000" dirty="0" err="1" smtClean="0">
                <a:solidFill>
                  <a:srgbClr val="170AC6"/>
                </a:solidFill>
              </a:rPr>
              <a:t>μm</a:t>
            </a:r>
            <a:r>
              <a:rPr lang="it-IT" sz="2000" dirty="0" smtClean="0">
                <a:solidFill>
                  <a:srgbClr val="170AC6"/>
                </a:solidFill>
              </a:rPr>
              <a:t>=10</a:t>
            </a:r>
            <a:r>
              <a:rPr lang="it-IT" sz="2000" baseline="30000" dirty="0" smtClean="0">
                <a:solidFill>
                  <a:srgbClr val="170AC6"/>
                </a:solidFill>
              </a:rPr>
              <a:t>-6</a:t>
            </a:r>
            <a:r>
              <a:rPr lang="it-IT" sz="2000" dirty="0" smtClean="0">
                <a:solidFill>
                  <a:srgbClr val="170AC6"/>
                </a:solidFill>
              </a:rPr>
              <a:t>m).</a:t>
            </a:r>
          </a:p>
          <a:p>
            <a:pPr algn="just"/>
            <a:r>
              <a:rPr lang="it-IT" sz="2000" dirty="0">
                <a:solidFill>
                  <a:srgbClr val="170AC6"/>
                </a:solidFill>
              </a:rPr>
              <a:t>P</a:t>
            </a:r>
            <a:r>
              <a:rPr lang="it-IT" sz="2000" dirty="0" smtClean="0">
                <a:solidFill>
                  <a:srgbClr val="170AC6"/>
                </a:solidFill>
              </a:rPr>
              <a:t>er </a:t>
            </a:r>
            <a:r>
              <a:rPr lang="it-IT" sz="2000" dirty="0">
                <a:solidFill>
                  <a:srgbClr val="170AC6"/>
                </a:solidFill>
              </a:rPr>
              <a:t>superare questo limite occorre utilizzare </a:t>
            </a:r>
            <a:r>
              <a:rPr lang="it-IT" sz="2000" b="1" i="1" dirty="0">
                <a:solidFill>
                  <a:srgbClr val="C00000"/>
                </a:solidFill>
              </a:rPr>
              <a:t>sonde</a:t>
            </a:r>
            <a:r>
              <a:rPr lang="it-IT" sz="2000" i="1" dirty="0">
                <a:solidFill>
                  <a:srgbClr val="170AC6"/>
                </a:solidFill>
              </a:rPr>
              <a:t> </a:t>
            </a:r>
            <a:r>
              <a:rPr lang="it-IT" sz="2000" dirty="0">
                <a:solidFill>
                  <a:srgbClr val="170AC6"/>
                </a:solidFill>
              </a:rPr>
              <a:t>con </a:t>
            </a:r>
            <a:r>
              <a:rPr lang="it-IT" sz="2000" dirty="0" smtClean="0">
                <a:solidFill>
                  <a:srgbClr val="170AC6"/>
                </a:solidFill>
              </a:rPr>
              <a:t>dimensioni molto </a:t>
            </a:r>
            <a:r>
              <a:rPr lang="it-IT" sz="2000" dirty="0">
                <a:solidFill>
                  <a:srgbClr val="170AC6"/>
                </a:solidFill>
              </a:rPr>
              <a:t>minori della lunghezza d’onda dei normali fotoni della luce visibile, ad esempio elettroni </a:t>
            </a:r>
            <a:r>
              <a:rPr lang="it-IT" sz="2000" dirty="0" smtClean="0">
                <a:solidFill>
                  <a:srgbClr val="170AC6"/>
                </a:solidFill>
              </a:rPr>
              <a:t>ad alta energia   → </a:t>
            </a:r>
            <a:r>
              <a:rPr lang="it-IT" sz="2000" i="1" dirty="0" smtClean="0">
                <a:solidFill>
                  <a:srgbClr val="170AC6"/>
                </a:solidFill>
              </a:rPr>
              <a:t> </a:t>
            </a:r>
            <a:r>
              <a:rPr lang="it-IT" sz="2000" b="1" i="1" dirty="0">
                <a:solidFill>
                  <a:srgbClr val="C00000"/>
                </a:solidFill>
              </a:rPr>
              <a:t>microscopi elettronici</a:t>
            </a:r>
            <a:r>
              <a:rPr lang="it-IT" sz="2000" dirty="0">
                <a:solidFill>
                  <a:srgbClr val="170AC6"/>
                </a:solidFill>
              </a:rPr>
              <a:t>.</a:t>
            </a:r>
          </a:p>
          <a:p>
            <a:pPr algn="just"/>
            <a:r>
              <a:rPr lang="it-IT" sz="2000" dirty="0" smtClean="0">
                <a:solidFill>
                  <a:srgbClr val="170AC6"/>
                </a:solidFill>
              </a:rPr>
              <a:t>Le </a:t>
            </a:r>
            <a:r>
              <a:rPr lang="it-IT" sz="2000" dirty="0">
                <a:solidFill>
                  <a:srgbClr val="170AC6"/>
                </a:solidFill>
              </a:rPr>
              <a:t>immagini ottenute con i microscopi elettronici non contengono </a:t>
            </a:r>
            <a:r>
              <a:rPr lang="it-IT" sz="2000" dirty="0" smtClean="0">
                <a:solidFill>
                  <a:srgbClr val="170AC6"/>
                </a:solidFill>
              </a:rPr>
              <a:t>mai informazioni </a:t>
            </a:r>
            <a:r>
              <a:rPr lang="it-IT" sz="2000" dirty="0">
                <a:solidFill>
                  <a:srgbClr val="170AC6"/>
                </a:solidFill>
              </a:rPr>
              <a:t>precise sulla </a:t>
            </a:r>
            <a:r>
              <a:rPr lang="it-IT" sz="2000" b="1" i="1" dirty="0">
                <a:solidFill>
                  <a:srgbClr val="C00000"/>
                </a:solidFill>
              </a:rPr>
              <a:t>struttura tridimensionale</a:t>
            </a:r>
            <a:r>
              <a:rPr lang="it-IT" sz="2000" i="1" dirty="0">
                <a:solidFill>
                  <a:srgbClr val="170AC6"/>
                </a:solidFill>
              </a:rPr>
              <a:t> </a:t>
            </a:r>
            <a:r>
              <a:rPr lang="it-IT" sz="2000" dirty="0">
                <a:solidFill>
                  <a:srgbClr val="170AC6"/>
                </a:solidFill>
              </a:rPr>
              <a:t>della superficie del </a:t>
            </a:r>
            <a:r>
              <a:rPr lang="it-IT" sz="2000" dirty="0" smtClean="0">
                <a:solidFill>
                  <a:srgbClr val="170AC6"/>
                </a:solidFill>
              </a:rPr>
              <a:t>campione: l’apparente tridimensionalità è frutto </a:t>
            </a:r>
            <a:r>
              <a:rPr lang="it-IT" sz="2000" dirty="0">
                <a:solidFill>
                  <a:srgbClr val="170AC6"/>
                </a:solidFill>
              </a:rPr>
              <a:t>di una abile manipolazione dei colori o dei toni </a:t>
            </a:r>
            <a:r>
              <a:rPr lang="it-IT" sz="2000" dirty="0" smtClean="0">
                <a:solidFill>
                  <a:srgbClr val="170AC6"/>
                </a:solidFill>
              </a:rPr>
              <a:t>di </a:t>
            </a:r>
            <a:r>
              <a:rPr lang="en-US" sz="2000" dirty="0" err="1" smtClean="0">
                <a:solidFill>
                  <a:srgbClr val="170AC6"/>
                </a:solidFill>
              </a:rPr>
              <a:t>grigio</a:t>
            </a:r>
            <a:r>
              <a:rPr lang="en-US" sz="2000" dirty="0" smtClean="0">
                <a:solidFill>
                  <a:srgbClr val="170AC6"/>
                </a:solidFill>
              </a:rPr>
              <a:t> </a:t>
            </a:r>
            <a:r>
              <a:rPr lang="en-US" sz="2000" dirty="0" err="1">
                <a:solidFill>
                  <a:srgbClr val="170AC6"/>
                </a:solidFill>
              </a:rPr>
              <a:t>ottenuta</a:t>
            </a:r>
            <a:r>
              <a:rPr lang="en-US" sz="2000" dirty="0">
                <a:solidFill>
                  <a:srgbClr val="170AC6"/>
                </a:solidFill>
              </a:rPr>
              <a:t> al </a:t>
            </a:r>
            <a:r>
              <a:rPr lang="en-US" sz="2000" dirty="0" err="1">
                <a:solidFill>
                  <a:srgbClr val="170AC6"/>
                </a:solidFill>
              </a:rPr>
              <a:t>calcolatore</a:t>
            </a:r>
            <a:r>
              <a:rPr lang="en-US" sz="2000" dirty="0">
                <a:solidFill>
                  <a:srgbClr val="170AC6"/>
                </a:solidFill>
              </a:rPr>
              <a:t>.</a:t>
            </a:r>
          </a:p>
          <a:p>
            <a:pPr algn="just"/>
            <a:r>
              <a:rPr lang="it-IT" sz="2000" dirty="0">
                <a:solidFill>
                  <a:srgbClr val="170AC6"/>
                </a:solidFill>
              </a:rPr>
              <a:t>Le sole immagini a risoluzione nanometrica che contengono informazioni reali sulla </a:t>
            </a:r>
            <a:r>
              <a:rPr lang="it-IT" sz="2000" dirty="0" smtClean="0">
                <a:solidFill>
                  <a:srgbClr val="170AC6"/>
                </a:solidFill>
              </a:rPr>
              <a:t>topografia tridimensionale </a:t>
            </a:r>
            <a:r>
              <a:rPr lang="it-IT" sz="2000" dirty="0">
                <a:solidFill>
                  <a:srgbClr val="170AC6"/>
                </a:solidFill>
              </a:rPr>
              <a:t>del campione </a:t>
            </a:r>
            <a:r>
              <a:rPr lang="it-IT" sz="2000" dirty="0" smtClean="0">
                <a:solidFill>
                  <a:srgbClr val="170AC6"/>
                </a:solidFill>
              </a:rPr>
              <a:t>sono ottenute </a:t>
            </a:r>
            <a:r>
              <a:rPr lang="it-IT" sz="2000" dirty="0">
                <a:solidFill>
                  <a:srgbClr val="170AC6"/>
                </a:solidFill>
              </a:rPr>
              <a:t>dai</a:t>
            </a:r>
            <a:r>
              <a:rPr lang="it-IT" sz="2000" i="1" dirty="0">
                <a:solidFill>
                  <a:srgbClr val="170AC6"/>
                </a:solidFill>
              </a:rPr>
              <a:t> </a:t>
            </a:r>
            <a:r>
              <a:rPr lang="it-IT" sz="2000" b="1" i="1" dirty="0">
                <a:solidFill>
                  <a:srgbClr val="C00000"/>
                </a:solidFill>
              </a:rPr>
              <a:t>microscopi con sonda </a:t>
            </a:r>
            <a:r>
              <a:rPr lang="it-IT" sz="2000" b="1" i="1" dirty="0" smtClean="0">
                <a:solidFill>
                  <a:srgbClr val="C00000"/>
                </a:solidFill>
              </a:rPr>
              <a:t>a scansione o di prossimità</a:t>
            </a:r>
            <a:r>
              <a:rPr lang="it-IT" sz="2000" dirty="0" smtClean="0">
                <a:solidFill>
                  <a:srgbClr val="170AC6"/>
                </a:solidFill>
              </a:rPr>
              <a:t>, </a:t>
            </a:r>
            <a:r>
              <a:rPr lang="it-IT" sz="2000" dirty="0">
                <a:solidFill>
                  <a:srgbClr val="170AC6"/>
                </a:solidFill>
              </a:rPr>
              <a:t>strumenti indicati con l’acronimo </a:t>
            </a:r>
            <a:r>
              <a:rPr lang="it-IT" sz="2000" b="1" i="1" dirty="0">
                <a:solidFill>
                  <a:srgbClr val="C00000"/>
                </a:solidFill>
              </a:rPr>
              <a:t>SPM</a:t>
            </a:r>
            <a:r>
              <a:rPr lang="it-IT" sz="2000" dirty="0">
                <a:solidFill>
                  <a:srgbClr val="170AC6"/>
                </a:solidFill>
              </a:rPr>
              <a:t> (</a:t>
            </a:r>
            <a:r>
              <a:rPr lang="it-IT" sz="2000" b="1" i="1" dirty="0">
                <a:solidFill>
                  <a:srgbClr val="C00000"/>
                </a:solidFill>
              </a:rPr>
              <a:t>Scanning Probe </a:t>
            </a:r>
            <a:r>
              <a:rPr lang="it-IT" sz="2000" b="1" i="1" dirty="0" err="1">
                <a:solidFill>
                  <a:srgbClr val="C00000"/>
                </a:solidFill>
              </a:rPr>
              <a:t>Microscope</a:t>
            </a:r>
            <a:r>
              <a:rPr lang="it-IT" sz="2000" dirty="0">
                <a:solidFill>
                  <a:srgbClr val="170AC6"/>
                </a:solidFill>
              </a:rPr>
              <a:t>).</a:t>
            </a:r>
            <a:endParaRPr lang="en-US" sz="2000" dirty="0">
              <a:solidFill>
                <a:srgbClr val="170AC6"/>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36815" y="412159"/>
            <a:ext cx="7704856" cy="461665"/>
          </a:xfrm>
          <a:prstGeom prst="rect">
            <a:avLst/>
          </a:prstGeom>
        </p:spPr>
        <p:txBody>
          <a:bodyPr wrap="square">
            <a:spAutoFit/>
          </a:bodyPr>
          <a:lstStyle/>
          <a:p>
            <a:pPr algn="ctr"/>
            <a:r>
              <a:rPr lang="it-IT" sz="2400" b="1" dirty="0">
                <a:solidFill>
                  <a:srgbClr val="170AC6"/>
                </a:solidFill>
              </a:rPr>
              <a:t>SFM: un sensore meccanico-ottico di forze interatomiche</a:t>
            </a:r>
            <a:endParaRPr lang="en-US" sz="2400" dirty="0">
              <a:solidFill>
                <a:srgbClr val="170AC6"/>
              </a:solidFill>
            </a:endParaRPr>
          </a:p>
        </p:txBody>
      </p:sp>
      <p:sp>
        <p:nvSpPr>
          <p:cNvPr id="3" name="Rettangolo 2"/>
          <p:cNvSpPr/>
          <p:nvPr/>
        </p:nvSpPr>
        <p:spPr>
          <a:xfrm>
            <a:off x="1060851" y="877249"/>
            <a:ext cx="7056784" cy="2554545"/>
          </a:xfrm>
          <a:prstGeom prst="rect">
            <a:avLst/>
          </a:prstGeom>
        </p:spPr>
        <p:txBody>
          <a:bodyPr wrap="square">
            <a:spAutoFit/>
          </a:bodyPr>
          <a:lstStyle/>
          <a:p>
            <a:pPr algn="just"/>
            <a:r>
              <a:rPr lang="it-IT" sz="2000" dirty="0">
                <a:solidFill>
                  <a:srgbClr val="170AC6"/>
                </a:solidFill>
              </a:rPr>
              <a:t>Un dispositivo che </a:t>
            </a:r>
            <a:r>
              <a:rPr lang="it-IT" sz="2000" dirty="0" smtClean="0">
                <a:solidFill>
                  <a:srgbClr val="170AC6"/>
                </a:solidFill>
              </a:rPr>
              <a:t>dà un </a:t>
            </a:r>
            <a:r>
              <a:rPr lang="en-US" sz="2000" dirty="0" err="1" smtClean="0">
                <a:solidFill>
                  <a:srgbClr val="170AC6"/>
                </a:solidFill>
              </a:rPr>
              <a:t>segnale</a:t>
            </a:r>
            <a:r>
              <a:rPr lang="en-US" sz="2000" dirty="0" smtClean="0">
                <a:solidFill>
                  <a:srgbClr val="170AC6"/>
                </a:solidFill>
              </a:rPr>
              <a:t> </a:t>
            </a:r>
            <a:r>
              <a:rPr lang="en-US" sz="2000" dirty="0">
                <a:solidFill>
                  <a:srgbClr val="170AC6"/>
                </a:solidFill>
              </a:rPr>
              <a:t>di </a:t>
            </a:r>
            <a:r>
              <a:rPr lang="en-US" sz="2000" dirty="0" err="1">
                <a:solidFill>
                  <a:srgbClr val="170AC6"/>
                </a:solidFill>
              </a:rPr>
              <a:t>forza</a:t>
            </a:r>
            <a:r>
              <a:rPr lang="it-IT" sz="2000" dirty="0" smtClean="0">
                <a:solidFill>
                  <a:srgbClr val="170AC6"/>
                </a:solidFill>
              </a:rPr>
              <a:t> </a:t>
            </a:r>
            <a:r>
              <a:rPr lang="en-US" sz="2000" dirty="0" err="1" smtClean="0">
                <a:solidFill>
                  <a:srgbClr val="170AC6"/>
                </a:solidFill>
              </a:rPr>
              <a:t>sensibile</a:t>
            </a:r>
            <a:r>
              <a:rPr lang="en-US" sz="2000" dirty="0" smtClean="0">
                <a:solidFill>
                  <a:srgbClr val="170AC6"/>
                </a:solidFill>
              </a:rPr>
              <a:t> </a:t>
            </a:r>
            <a:r>
              <a:rPr lang="en-US" sz="2000" dirty="0" err="1" smtClean="0">
                <a:solidFill>
                  <a:srgbClr val="170AC6"/>
                </a:solidFill>
              </a:rPr>
              <a:t>alla</a:t>
            </a:r>
            <a:r>
              <a:rPr lang="en-US" sz="2000" dirty="0" smtClean="0">
                <a:solidFill>
                  <a:srgbClr val="170AC6"/>
                </a:solidFill>
              </a:rPr>
              <a:t> </a:t>
            </a:r>
            <a:r>
              <a:rPr lang="en-US" sz="2000" dirty="0" err="1">
                <a:solidFill>
                  <a:srgbClr val="170AC6"/>
                </a:solidFill>
              </a:rPr>
              <a:t>distanza</a:t>
            </a:r>
            <a:r>
              <a:rPr lang="en-US" sz="2000" dirty="0">
                <a:solidFill>
                  <a:srgbClr val="170AC6"/>
                </a:solidFill>
              </a:rPr>
              <a:t> </a:t>
            </a:r>
            <a:r>
              <a:rPr lang="en-US" sz="2000" dirty="0" err="1" smtClean="0">
                <a:solidFill>
                  <a:srgbClr val="170AC6"/>
                </a:solidFill>
              </a:rPr>
              <a:t>punta-campione</a:t>
            </a:r>
            <a:r>
              <a:rPr lang="en-US" sz="2000" dirty="0" smtClean="0">
                <a:solidFill>
                  <a:srgbClr val="170AC6"/>
                </a:solidFill>
              </a:rPr>
              <a:t> </a:t>
            </a:r>
            <a:r>
              <a:rPr lang="it-IT" sz="2000" dirty="0" smtClean="0">
                <a:solidFill>
                  <a:srgbClr val="170AC6"/>
                </a:solidFill>
              </a:rPr>
              <a:t>è </a:t>
            </a:r>
            <a:r>
              <a:rPr lang="it-IT" sz="2000" dirty="0">
                <a:solidFill>
                  <a:srgbClr val="170AC6"/>
                </a:solidFill>
              </a:rPr>
              <a:t>stato costruito per la prima volta nel 1986 da G</a:t>
            </a:r>
            <a:r>
              <a:rPr lang="it-IT" sz="2000" dirty="0" smtClean="0">
                <a:solidFill>
                  <a:srgbClr val="170AC6"/>
                </a:solidFill>
              </a:rPr>
              <a:t>. </a:t>
            </a:r>
            <a:r>
              <a:rPr lang="it-IT" sz="2000" dirty="0" err="1" smtClean="0">
                <a:solidFill>
                  <a:srgbClr val="170AC6"/>
                </a:solidFill>
              </a:rPr>
              <a:t>Binning</a:t>
            </a:r>
            <a:r>
              <a:rPr lang="it-IT" sz="2000" dirty="0">
                <a:solidFill>
                  <a:srgbClr val="170AC6"/>
                </a:solidFill>
              </a:rPr>
              <a:t>, C. </a:t>
            </a:r>
            <a:r>
              <a:rPr lang="it-IT" sz="2000" dirty="0" err="1">
                <a:solidFill>
                  <a:srgbClr val="170AC6"/>
                </a:solidFill>
              </a:rPr>
              <a:t>Quate</a:t>
            </a:r>
            <a:r>
              <a:rPr lang="it-IT" sz="2000" dirty="0">
                <a:solidFill>
                  <a:srgbClr val="170AC6"/>
                </a:solidFill>
              </a:rPr>
              <a:t> e C. </a:t>
            </a:r>
            <a:r>
              <a:rPr lang="it-IT" sz="2000" dirty="0" err="1" smtClean="0">
                <a:solidFill>
                  <a:srgbClr val="170AC6"/>
                </a:solidFill>
              </a:rPr>
              <a:t>Gerber</a:t>
            </a:r>
            <a:r>
              <a:rPr lang="it-IT" sz="2000" dirty="0" smtClean="0">
                <a:solidFill>
                  <a:srgbClr val="170AC6"/>
                </a:solidFill>
              </a:rPr>
              <a:t>, </a:t>
            </a:r>
            <a:r>
              <a:rPr lang="it-IT" sz="2000" dirty="0">
                <a:solidFill>
                  <a:srgbClr val="170AC6"/>
                </a:solidFill>
              </a:rPr>
              <a:t>e resta tuttora il sensore di forza più comunemente usato </a:t>
            </a:r>
            <a:r>
              <a:rPr lang="it-IT" sz="2000" dirty="0" smtClean="0">
                <a:solidFill>
                  <a:srgbClr val="170AC6"/>
                </a:solidFill>
              </a:rPr>
              <a:t>negli SFM</a:t>
            </a:r>
            <a:r>
              <a:rPr lang="it-IT" sz="2000" dirty="0">
                <a:solidFill>
                  <a:srgbClr val="170AC6"/>
                </a:solidFill>
              </a:rPr>
              <a:t>. Esso è costituito da una </a:t>
            </a:r>
            <a:r>
              <a:rPr lang="it-IT" sz="2000" dirty="0" err="1">
                <a:solidFill>
                  <a:srgbClr val="170AC6"/>
                </a:solidFill>
              </a:rPr>
              <a:t>microleva</a:t>
            </a:r>
            <a:r>
              <a:rPr lang="it-IT" sz="2000" dirty="0">
                <a:solidFill>
                  <a:srgbClr val="170AC6"/>
                </a:solidFill>
              </a:rPr>
              <a:t> molto flessibile (cantilever) alla cui estremità libera </a:t>
            </a:r>
            <a:r>
              <a:rPr lang="it-IT" sz="2000" dirty="0" smtClean="0">
                <a:solidFill>
                  <a:srgbClr val="170AC6"/>
                </a:solidFill>
              </a:rPr>
              <a:t>è attaccata </a:t>
            </a:r>
            <a:r>
              <a:rPr lang="it-IT" sz="2000" dirty="0">
                <a:solidFill>
                  <a:srgbClr val="170AC6"/>
                </a:solidFill>
              </a:rPr>
              <a:t>la punta, e da un sottile raggio di luce emesso da un diodo laser che viene </a:t>
            </a:r>
            <a:r>
              <a:rPr lang="it-IT" sz="2000" dirty="0" smtClean="0">
                <a:solidFill>
                  <a:srgbClr val="170AC6"/>
                </a:solidFill>
              </a:rPr>
              <a:t>riflesso dall’estremità </a:t>
            </a:r>
            <a:r>
              <a:rPr lang="it-IT" sz="2000" dirty="0">
                <a:solidFill>
                  <a:srgbClr val="170AC6"/>
                </a:solidFill>
              </a:rPr>
              <a:t>mobile della leva e rivelato da un </a:t>
            </a:r>
            <a:r>
              <a:rPr lang="it-IT" sz="2000" dirty="0" smtClean="0">
                <a:solidFill>
                  <a:srgbClr val="170AC6"/>
                </a:solidFill>
              </a:rPr>
              <a:t>fotodiodo.</a:t>
            </a:r>
            <a:endParaRPr lang="en-US" sz="2000" dirty="0">
              <a:solidFill>
                <a:srgbClr val="170AC6"/>
              </a:solidFill>
            </a:endParaRP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35129" y="3574105"/>
            <a:ext cx="5108227" cy="302037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893782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roilbilad.files.wordpress.com/2010/11/as-afm.jpg"/>
          <p:cNvPicPr>
            <a:picLocks noChangeAspect="1" noChangeArrowheads="1"/>
          </p:cNvPicPr>
          <p:nvPr/>
        </p:nvPicPr>
        <p:blipFill>
          <a:blip r:embed="rId2" cstate="print"/>
          <a:srcRect/>
          <a:stretch>
            <a:fillRect/>
          </a:stretch>
        </p:blipFill>
        <p:spPr bwMode="auto">
          <a:xfrm>
            <a:off x="539552" y="476672"/>
            <a:ext cx="3672408" cy="2754306"/>
          </a:xfrm>
          <a:prstGeom prst="rect">
            <a:avLst/>
          </a:prstGeom>
          <a:noFill/>
        </p:spPr>
      </p:pic>
      <p:pic>
        <p:nvPicPr>
          <p:cNvPr id="23556" name="Picture 4" descr="http://www-klopjacht.spmlab.science.ru.nl/jang/ProbeImages/contact2.jpg">
            <a:hlinkClick r:id="rId3"/>
          </p:cNvPr>
          <p:cNvPicPr>
            <a:picLocks noChangeAspect="1" noChangeArrowheads="1"/>
          </p:cNvPicPr>
          <p:nvPr/>
        </p:nvPicPr>
        <p:blipFill>
          <a:blip r:embed="rId4" cstate="print"/>
          <a:srcRect/>
          <a:stretch>
            <a:fillRect/>
          </a:stretch>
        </p:blipFill>
        <p:spPr bwMode="auto">
          <a:xfrm>
            <a:off x="4932040" y="2996952"/>
            <a:ext cx="3384376" cy="3384376"/>
          </a:xfrm>
          <a:prstGeom prst="rect">
            <a:avLst/>
          </a:prstGeom>
          <a:noFill/>
        </p:spPr>
      </p:pic>
      <p:sp>
        <p:nvSpPr>
          <p:cNvPr id="4" name="CasellaDiTesto 3"/>
          <p:cNvSpPr txBox="1"/>
          <p:nvPr/>
        </p:nvSpPr>
        <p:spPr>
          <a:xfrm>
            <a:off x="5436096" y="404664"/>
            <a:ext cx="3240360" cy="1631216"/>
          </a:xfrm>
          <a:prstGeom prst="rect">
            <a:avLst/>
          </a:prstGeom>
          <a:noFill/>
        </p:spPr>
        <p:txBody>
          <a:bodyPr wrap="square" rtlCol="0">
            <a:spAutoFit/>
          </a:bodyPr>
          <a:lstStyle/>
          <a:p>
            <a:r>
              <a:rPr lang="it-IT" sz="2000" dirty="0" smtClean="0">
                <a:solidFill>
                  <a:srgbClr val="C00000"/>
                </a:solidFill>
              </a:rPr>
              <a:t>Disegno del funzionamento della punta </a:t>
            </a:r>
          </a:p>
          <a:p>
            <a:endParaRPr lang="it-IT" sz="2000" dirty="0" smtClean="0">
              <a:solidFill>
                <a:srgbClr val="C00000"/>
              </a:solidFill>
            </a:endParaRPr>
          </a:p>
          <a:p>
            <a:endParaRPr lang="it-IT" sz="2000" dirty="0" smtClean="0">
              <a:solidFill>
                <a:srgbClr val="C00000"/>
              </a:solidFill>
            </a:endParaRPr>
          </a:p>
          <a:p>
            <a:r>
              <a:rPr lang="it-IT" sz="2000" dirty="0" smtClean="0">
                <a:solidFill>
                  <a:srgbClr val="C00000"/>
                </a:solidFill>
              </a:rPr>
              <a:t>foto di un caso reale</a:t>
            </a:r>
            <a:endParaRPr lang="it-IT" sz="2000" dirty="0">
              <a:solidFill>
                <a:srgbClr val="C00000"/>
              </a:solidFill>
            </a:endParaRPr>
          </a:p>
        </p:txBody>
      </p:sp>
      <p:cxnSp>
        <p:nvCxnSpPr>
          <p:cNvPr id="6" name="Connettore 2 5"/>
          <p:cNvCxnSpPr/>
          <p:nvPr/>
        </p:nvCxnSpPr>
        <p:spPr>
          <a:xfrm flipH="1">
            <a:off x="4355976" y="764704"/>
            <a:ext cx="1008112" cy="432048"/>
          </a:xfrm>
          <a:prstGeom prst="straightConnector1">
            <a:avLst/>
          </a:prstGeom>
          <a:ln w="3175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7" name="Connettore 2 6"/>
          <p:cNvCxnSpPr/>
          <p:nvPr/>
        </p:nvCxnSpPr>
        <p:spPr>
          <a:xfrm>
            <a:off x="6660232" y="2060848"/>
            <a:ext cx="0" cy="792088"/>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pic>
        <p:nvPicPr>
          <p:cNvPr id="23558" name="Picture 6" descr="http://www-klopjacht.spmlab.science.ru.nl/jang/afmthumb.jpg">
            <a:hlinkClick r:id="rId5"/>
          </p:cNvPr>
          <p:cNvPicPr>
            <a:picLocks noChangeAspect="1" noChangeArrowheads="1"/>
          </p:cNvPicPr>
          <p:nvPr/>
        </p:nvPicPr>
        <p:blipFill>
          <a:blip r:embed="rId6" cstate="print"/>
          <a:srcRect/>
          <a:stretch>
            <a:fillRect/>
          </a:stretch>
        </p:blipFill>
        <p:spPr bwMode="auto">
          <a:xfrm>
            <a:off x="539552" y="3501008"/>
            <a:ext cx="1905000" cy="2857500"/>
          </a:xfrm>
          <a:prstGeom prst="rect">
            <a:avLst/>
          </a:prstGeom>
          <a:noFill/>
        </p:spPr>
      </p:pic>
      <p:sp>
        <p:nvSpPr>
          <p:cNvPr id="11" name="CasellaDiTesto 10"/>
          <p:cNvSpPr txBox="1"/>
          <p:nvPr/>
        </p:nvSpPr>
        <p:spPr>
          <a:xfrm>
            <a:off x="2555776" y="4149080"/>
            <a:ext cx="1656184" cy="1015663"/>
          </a:xfrm>
          <a:prstGeom prst="rect">
            <a:avLst/>
          </a:prstGeom>
          <a:noFill/>
        </p:spPr>
        <p:txBody>
          <a:bodyPr wrap="square" rtlCol="0">
            <a:spAutoFit/>
          </a:bodyPr>
          <a:lstStyle/>
          <a:p>
            <a:r>
              <a:rPr lang="it-IT" sz="2000" dirty="0" smtClean="0">
                <a:solidFill>
                  <a:srgbClr val="C00000"/>
                </a:solidFill>
              </a:rPr>
              <a:t>Microscopio  a forza atomica</a:t>
            </a:r>
            <a:endParaRPr lang="it-IT" sz="2000" dirty="0">
              <a:solidFill>
                <a:srgbClr val="C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836712"/>
            <a:ext cx="7632848" cy="5016758"/>
          </a:xfrm>
          <a:prstGeom prst="rect">
            <a:avLst/>
          </a:prstGeom>
        </p:spPr>
        <p:txBody>
          <a:bodyPr wrap="square">
            <a:spAutoFit/>
          </a:bodyPr>
          <a:lstStyle/>
          <a:p>
            <a:pPr algn="just"/>
            <a:r>
              <a:rPr lang="it-IT" sz="2000" dirty="0">
                <a:solidFill>
                  <a:srgbClr val="170AC6"/>
                </a:solidFill>
              </a:rPr>
              <a:t>Q</a:t>
            </a:r>
            <a:r>
              <a:rPr lang="it-IT" sz="2000" dirty="0" smtClean="0">
                <a:solidFill>
                  <a:srgbClr val="170AC6"/>
                </a:solidFill>
              </a:rPr>
              <a:t>uando </a:t>
            </a:r>
            <a:r>
              <a:rPr lang="it-IT" sz="2000" dirty="0">
                <a:solidFill>
                  <a:srgbClr val="170AC6"/>
                </a:solidFill>
              </a:rPr>
              <a:t>la leva è a riposo il raggio riflesso </a:t>
            </a:r>
            <a:r>
              <a:rPr lang="it-IT" sz="2000" dirty="0" smtClean="0">
                <a:solidFill>
                  <a:srgbClr val="170AC6"/>
                </a:solidFill>
              </a:rPr>
              <a:t>illumina </a:t>
            </a:r>
            <a:r>
              <a:rPr lang="it-IT" sz="2000" dirty="0">
                <a:solidFill>
                  <a:srgbClr val="170AC6"/>
                </a:solidFill>
              </a:rPr>
              <a:t>ugualmente i due settori </a:t>
            </a:r>
            <a:r>
              <a:rPr lang="it-IT" sz="2000" dirty="0" smtClean="0">
                <a:solidFill>
                  <a:srgbClr val="170AC6"/>
                </a:solidFill>
              </a:rPr>
              <a:t>del fotodiodo</a:t>
            </a:r>
            <a:r>
              <a:rPr lang="it-IT" sz="2000" dirty="0">
                <a:solidFill>
                  <a:srgbClr val="170AC6"/>
                </a:solidFill>
              </a:rPr>
              <a:t>. </a:t>
            </a:r>
            <a:r>
              <a:rPr lang="it-IT" sz="2000" dirty="0" smtClean="0">
                <a:solidFill>
                  <a:srgbClr val="170AC6"/>
                </a:solidFill>
              </a:rPr>
              <a:t>  Se </a:t>
            </a:r>
            <a:r>
              <a:rPr lang="it-IT" sz="2000" dirty="0">
                <a:solidFill>
                  <a:srgbClr val="170AC6"/>
                </a:solidFill>
              </a:rPr>
              <a:t>tra gli atomi della punta e quelli della superficie del campione si fa sentire una </a:t>
            </a:r>
            <a:r>
              <a:rPr lang="it-IT" sz="2000" dirty="0" smtClean="0">
                <a:solidFill>
                  <a:srgbClr val="170AC6"/>
                </a:solidFill>
              </a:rPr>
              <a:t>forza di </a:t>
            </a:r>
            <a:r>
              <a:rPr lang="it-IT" sz="2000" dirty="0">
                <a:solidFill>
                  <a:srgbClr val="170AC6"/>
                </a:solidFill>
              </a:rPr>
              <a:t>interazione, questa forza si trasmette alla leva che </a:t>
            </a:r>
            <a:r>
              <a:rPr lang="it-IT" sz="2000" b="1" i="1" dirty="0">
                <a:solidFill>
                  <a:srgbClr val="C00000"/>
                </a:solidFill>
              </a:rPr>
              <a:t>si flette facendo deviare il raggio riflesso</a:t>
            </a:r>
            <a:r>
              <a:rPr lang="it-IT" sz="2000" i="1" dirty="0">
                <a:solidFill>
                  <a:srgbClr val="170AC6"/>
                </a:solidFill>
              </a:rPr>
              <a:t> </a:t>
            </a:r>
            <a:r>
              <a:rPr lang="it-IT" sz="2000" dirty="0" smtClean="0">
                <a:solidFill>
                  <a:srgbClr val="170AC6"/>
                </a:solidFill>
              </a:rPr>
              <a:t>che illuminerà </a:t>
            </a:r>
            <a:r>
              <a:rPr lang="it-IT" sz="2000" dirty="0">
                <a:solidFill>
                  <a:srgbClr val="170AC6"/>
                </a:solidFill>
              </a:rPr>
              <a:t>i due settori in modo diverso.</a:t>
            </a:r>
          </a:p>
          <a:p>
            <a:pPr algn="just"/>
            <a:r>
              <a:rPr lang="it-IT" sz="2000" dirty="0" smtClean="0">
                <a:solidFill>
                  <a:srgbClr val="170AC6"/>
                </a:solidFill>
              </a:rPr>
              <a:t>Il segnale </a:t>
            </a:r>
            <a:r>
              <a:rPr lang="it-IT" sz="2000" dirty="0">
                <a:solidFill>
                  <a:srgbClr val="170AC6"/>
                </a:solidFill>
              </a:rPr>
              <a:t>risultante sarà una qualche funzione della forza che flette la </a:t>
            </a:r>
            <a:r>
              <a:rPr lang="it-IT" sz="2000" dirty="0" smtClean="0">
                <a:solidFill>
                  <a:srgbClr val="170AC6"/>
                </a:solidFill>
              </a:rPr>
              <a:t>leva.</a:t>
            </a:r>
          </a:p>
          <a:p>
            <a:pPr algn="just"/>
            <a:endParaRPr lang="it-IT" sz="2000" dirty="0" smtClean="0">
              <a:solidFill>
                <a:srgbClr val="170AC6"/>
              </a:solidFill>
            </a:endParaRPr>
          </a:p>
          <a:p>
            <a:pPr algn="just"/>
            <a:r>
              <a:rPr lang="it-IT" sz="2000" dirty="0" smtClean="0">
                <a:solidFill>
                  <a:srgbClr val="170AC6"/>
                </a:solidFill>
              </a:rPr>
              <a:t>In </a:t>
            </a:r>
            <a:r>
              <a:rPr lang="it-IT" sz="2000" dirty="0">
                <a:solidFill>
                  <a:srgbClr val="170AC6"/>
                </a:solidFill>
              </a:rPr>
              <a:t>ogni punto </a:t>
            </a:r>
            <a:r>
              <a:rPr lang="it-IT" sz="2000" dirty="0" smtClean="0">
                <a:solidFill>
                  <a:srgbClr val="170AC6"/>
                </a:solidFill>
              </a:rPr>
              <a:t>del campione</a:t>
            </a:r>
            <a:r>
              <a:rPr lang="it-IT" sz="2000" dirty="0">
                <a:solidFill>
                  <a:srgbClr val="170AC6"/>
                </a:solidFill>
              </a:rPr>
              <a:t>, </a:t>
            </a:r>
            <a:r>
              <a:rPr lang="it-IT" sz="2000" b="1" i="1" dirty="0">
                <a:solidFill>
                  <a:srgbClr val="C00000"/>
                </a:solidFill>
              </a:rPr>
              <a:t>la forza interatomica</a:t>
            </a:r>
            <a:r>
              <a:rPr lang="it-IT" sz="2000" dirty="0">
                <a:solidFill>
                  <a:srgbClr val="170AC6"/>
                </a:solidFill>
              </a:rPr>
              <a:t>, che dipende dalla distanza punta-campione, </a:t>
            </a:r>
            <a:r>
              <a:rPr lang="it-IT" sz="2000" b="1" i="1" dirty="0">
                <a:solidFill>
                  <a:srgbClr val="C00000"/>
                </a:solidFill>
              </a:rPr>
              <a:t>è misurata </a:t>
            </a:r>
            <a:r>
              <a:rPr lang="it-IT" sz="2000" b="1" i="1" dirty="0" smtClean="0">
                <a:solidFill>
                  <a:srgbClr val="C00000"/>
                </a:solidFill>
              </a:rPr>
              <a:t>dal segnale </a:t>
            </a:r>
            <a:r>
              <a:rPr lang="it-IT" sz="2000" b="1" i="1" dirty="0">
                <a:solidFill>
                  <a:srgbClr val="C00000"/>
                </a:solidFill>
              </a:rPr>
              <a:t>elettrico</a:t>
            </a:r>
            <a:r>
              <a:rPr lang="it-IT" sz="2000" i="1" dirty="0">
                <a:solidFill>
                  <a:srgbClr val="170AC6"/>
                </a:solidFill>
              </a:rPr>
              <a:t> </a:t>
            </a:r>
            <a:r>
              <a:rPr lang="it-IT" sz="2000" dirty="0">
                <a:solidFill>
                  <a:srgbClr val="170AC6"/>
                </a:solidFill>
              </a:rPr>
              <a:t>prodotto dalla differenza di illuminazione dei due fotodiodi.</a:t>
            </a:r>
          </a:p>
          <a:p>
            <a:pPr algn="just"/>
            <a:r>
              <a:rPr lang="it-IT" sz="2000" dirty="0" smtClean="0">
                <a:solidFill>
                  <a:srgbClr val="170AC6"/>
                </a:solidFill>
              </a:rPr>
              <a:t>Posizionando </a:t>
            </a:r>
            <a:r>
              <a:rPr lang="it-IT" sz="2000" dirty="0">
                <a:solidFill>
                  <a:srgbClr val="170AC6"/>
                </a:solidFill>
              </a:rPr>
              <a:t>successivamente una matrice di punti </a:t>
            </a:r>
            <a:r>
              <a:rPr lang="it-IT" sz="2000" dirty="0" smtClean="0">
                <a:solidFill>
                  <a:srgbClr val="170AC6"/>
                </a:solidFill>
              </a:rPr>
              <a:t>x</a:t>
            </a:r>
            <a:r>
              <a:rPr lang="it-IT" sz="2000" baseline="-25000" dirty="0" smtClean="0">
                <a:solidFill>
                  <a:srgbClr val="170AC6"/>
                </a:solidFill>
              </a:rPr>
              <a:t>i</a:t>
            </a:r>
            <a:r>
              <a:rPr lang="it-IT" sz="2000" dirty="0" smtClean="0">
                <a:solidFill>
                  <a:srgbClr val="170AC6"/>
                </a:solidFill>
              </a:rPr>
              <a:t> </a:t>
            </a:r>
            <a:r>
              <a:rPr lang="it-IT" sz="2000" dirty="0" err="1" smtClean="0">
                <a:solidFill>
                  <a:srgbClr val="170AC6"/>
                </a:solidFill>
              </a:rPr>
              <a:t>y</a:t>
            </a:r>
            <a:r>
              <a:rPr lang="it-IT" sz="2000" baseline="-25000" dirty="0" err="1" smtClean="0">
                <a:solidFill>
                  <a:srgbClr val="170AC6"/>
                </a:solidFill>
              </a:rPr>
              <a:t>i</a:t>
            </a:r>
            <a:r>
              <a:rPr lang="it-IT" sz="2000" dirty="0" smtClean="0">
                <a:solidFill>
                  <a:srgbClr val="170AC6"/>
                </a:solidFill>
              </a:rPr>
              <a:t> </a:t>
            </a:r>
            <a:r>
              <a:rPr lang="it-IT" sz="2000" dirty="0">
                <a:solidFill>
                  <a:srgbClr val="170AC6"/>
                </a:solidFill>
              </a:rPr>
              <a:t>della </a:t>
            </a:r>
            <a:r>
              <a:rPr lang="it-IT" sz="2000" dirty="0" smtClean="0">
                <a:solidFill>
                  <a:srgbClr val="170AC6"/>
                </a:solidFill>
              </a:rPr>
              <a:t>superficie del </a:t>
            </a:r>
            <a:r>
              <a:rPr lang="it-IT" sz="2000" dirty="0">
                <a:solidFill>
                  <a:srgbClr val="170AC6"/>
                </a:solidFill>
              </a:rPr>
              <a:t>campione sotto la punta (il che equivale a dire che si fa “spazzolare” alla punta una porzione </a:t>
            </a:r>
            <a:r>
              <a:rPr lang="it-IT" sz="2000" dirty="0" smtClean="0">
                <a:solidFill>
                  <a:srgbClr val="170AC6"/>
                </a:solidFill>
              </a:rPr>
              <a:t>del campione</a:t>
            </a:r>
            <a:r>
              <a:rPr lang="it-IT" sz="2000" dirty="0">
                <a:solidFill>
                  <a:srgbClr val="170AC6"/>
                </a:solidFill>
              </a:rPr>
              <a:t>) allora i valori V</a:t>
            </a:r>
            <a:r>
              <a:rPr lang="it-IT" sz="2000" baseline="-25000" dirty="0">
                <a:solidFill>
                  <a:srgbClr val="170AC6"/>
                </a:solidFill>
              </a:rPr>
              <a:t>i</a:t>
            </a:r>
            <a:r>
              <a:rPr lang="it-IT" sz="2000" dirty="0">
                <a:solidFill>
                  <a:srgbClr val="170AC6"/>
                </a:solidFill>
              </a:rPr>
              <a:t> del segnale del fotodiodo, registrati per ogni punto della matrice</a:t>
            </a:r>
            <a:r>
              <a:rPr lang="it-IT" sz="2000" dirty="0" smtClean="0">
                <a:solidFill>
                  <a:srgbClr val="170AC6"/>
                </a:solidFill>
              </a:rPr>
              <a:t>, forniscono </a:t>
            </a:r>
            <a:r>
              <a:rPr lang="it-IT" sz="2000" dirty="0">
                <a:solidFill>
                  <a:srgbClr val="170AC6"/>
                </a:solidFill>
              </a:rPr>
              <a:t>una mappatura dell’interazione punta-campione nella porzione esplorata.</a:t>
            </a:r>
            <a:endParaRPr lang="en-US" sz="2000" dirty="0">
              <a:solidFill>
                <a:srgbClr val="170AC6"/>
              </a:solidFill>
            </a:endParaRPr>
          </a:p>
        </p:txBody>
      </p:sp>
    </p:spTree>
    <p:extLst>
      <p:ext uri="{BB962C8B-B14F-4D97-AF65-F5344CB8AC3E}">
        <p14:creationId xmlns:p14="http://schemas.microsoft.com/office/powerpoint/2010/main" xmlns="" val="784290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79512" y="260648"/>
            <a:ext cx="8712968" cy="6001643"/>
          </a:xfrm>
          <a:prstGeom prst="rect">
            <a:avLst/>
          </a:prstGeom>
        </p:spPr>
        <p:txBody>
          <a:bodyPr wrap="square">
            <a:spAutoFit/>
          </a:bodyPr>
          <a:lstStyle/>
          <a:p>
            <a:pPr algn="just"/>
            <a:r>
              <a:rPr lang="it-IT" sz="2400" b="1" dirty="0">
                <a:solidFill>
                  <a:srgbClr val="170AC6"/>
                </a:solidFill>
              </a:rPr>
              <a:t>I</a:t>
            </a:r>
            <a:r>
              <a:rPr lang="it-IT" sz="2400" b="1" dirty="0" smtClean="0">
                <a:solidFill>
                  <a:srgbClr val="170AC6"/>
                </a:solidFill>
              </a:rPr>
              <a:t>mmagine </a:t>
            </a:r>
            <a:r>
              <a:rPr lang="it-IT" sz="2400" b="1" dirty="0">
                <a:solidFill>
                  <a:srgbClr val="170AC6"/>
                </a:solidFill>
              </a:rPr>
              <a:t>SFM ad “altezza costante</a:t>
            </a:r>
            <a:r>
              <a:rPr lang="it-IT" sz="2400" b="1" dirty="0" smtClean="0">
                <a:solidFill>
                  <a:srgbClr val="170AC6"/>
                </a:solidFill>
              </a:rPr>
              <a:t>” (modo «contatto»).</a:t>
            </a:r>
          </a:p>
          <a:p>
            <a:pPr algn="just"/>
            <a:r>
              <a:rPr lang="it-IT" sz="2000" dirty="0">
                <a:solidFill>
                  <a:srgbClr val="170AC6"/>
                </a:solidFill>
              </a:rPr>
              <a:t>Con la leva </a:t>
            </a:r>
            <a:r>
              <a:rPr lang="it-IT" sz="2000" dirty="0" smtClean="0">
                <a:solidFill>
                  <a:srgbClr val="170AC6"/>
                </a:solidFill>
              </a:rPr>
              <a:t>lontano </a:t>
            </a:r>
            <a:r>
              <a:rPr lang="it-IT" sz="2000" dirty="0">
                <a:solidFill>
                  <a:srgbClr val="170AC6"/>
                </a:solidFill>
              </a:rPr>
              <a:t>dal </a:t>
            </a:r>
            <a:r>
              <a:rPr lang="it-IT" sz="2000" dirty="0" smtClean="0">
                <a:solidFill>
                  <a:srgbClr val="170AC6"/>
                </a:solidFill>
              </a:rPr>
              <a:t>campione, per trascurare </a:t>
            </a:r>
            <a:r>
              <a:rPr lang="it-IT" sz="2000" dirty="0">
                <a:solidFill>
                  <a:srgbClr val="170AC6"/>
                </a:solidFill>
              </a:rPr>
              <a:t>la </a:t>
            </a:r>
            <a:r>
              <a:rPr lang="it-IT" sz="2000" dirty="0" smtClean="0">
                <a:solidFill>
                  <a:srgbClr val="170AC6"/>
                </a:solidFill>
              </a:rPr>
              <a:t>forza di </a:t>
            </a:r>
            <a:r>
              <a:rPr lang="it-IT" sz="2000" dirty="0">
                <a:solidFill>
                  <a:srgbClr val="170AC6"/>
                </a:solidFill>
              </a:rPr>
              <a:t>interazione punta-campione, </a:t>
            </a:r>
            <a:r>
              <a:rPr lang="it-IT" sz="2000" dirty="0" smtClean="0">
                <a:solidFill>
                  <a:srgbClr val="170AC6"/>
                </a:solidFill>
              </a:rPr>
              <a:t>si centra </a:t>
            </a:r>
            <a:r>
              <a:rPr lang="it-IT" sz="2000" dirty="0">
                <a:solidFill>
                  <a:srgbClr val="170AC6"/>
                </a:solidFill>
              </a:rPr>
              <a:t>il raggio riflesso a metà tra i due settori del fotodiodo</a:t>
            </a:r>
            <a:r>
              <a:rPr lang="it-IT" sz="2000" dirty="0" smtClean="0">
                <a:solidFill>
                  <a:srgbClr val="170AC6"/>
                </a:solidFill>
              </a:rPr>
              <a:t>, azzerando </a:t>
            </a:r>
            <a:r>
              <a:rPr lang="it-IT" sz="2000" dirty="0">
                <a:solidFill>
                  <a:srgbClr val="170AC6"/>
                </a:solidFill>
              </a:rPr>
              <a:t>così il segnale differenza.</a:t>
            </a:r>
          </a:p>
          <a:p>
            <a:pPr algn="just"/>
            <a:r>
              <a:rPr lang="it-IT" sz="2000" dirty="0" smtClean="0">
                <a:solidFill>
                  <a:srgbClr val="170AC6"/>
                </a:solidFill>
              </a:rPr>
              <a:t>Si fa </a:t>
            </a:r>
            <a:r>
              <a:rPr lang="it-IT" sz="2000" dirty="0">
                <a:solidFill>
                  <a:srgbClr val="170AC6"/>
                </a:solidFill>
              </a:rPr>
              <a:t>avvicinare il campione alla punta fino alla condizione di “</a:t>
            </a:r>
            <a:r>
              <a:rPr lang="it-IT" sz="2000" b="1" i="1" dirty="0">
                <a:solidFill>
                  <a:srgbClr val="C00000"/>
                </a:solidFill>
              </a:rPr>
              <a:t>contatto</a:t>
            </a:r>
            <a:r>
              <a:rPr lang="it-IT" sz="2000" dirty="0">
                <a:solidFill>
                  <a:srgbClr val="170AC6"/>
                </a:solidFill>
              </a:rPr>
              <a:t>” (cioè fino a </a:t>
            </a:r>
            <a:r>
              <a:rPr lang="it-IT" sz="2000" dirty="0" smtClean="0">
                <a:solidFill>
                  <a:srgbClr val="170AC6"/>
                </a:solidFill>
              </a:rPr>
              <a:t>che osserviamo </a:t>
            </a:r>
            <a:r>
              <a:rPr lang="it-IT" sz="2000" dirty="0">
                <a:solidFill>
                  <a:srgbClr val="170AC6"/>
                </a:solidFill>
              </a:rPr>
              <a:t>un piccolissimo sbilanciamento di </a:t>
            </a:r>
            <a:r>
              <a:rPr lang="it-IT" sz="2000" dirty="0" smtClean="0">
                <a:solidFill>
                  <a:srgbClr val="170AC6"/>
                </a:solidFill>
              </a:rPr>
              <a:t>illuminazione</a:t>
            </a:r>
            <a:r>
              <a:rPr lang="en-US" sz="2000" dirty="0" smtClean="0">
                <a:solidFill>
                  <a:srgbClr val="170AC6"/>
                </a:solidFill>
              </a:rPr>
              <a:t>).</a:t>
            </a:r>
            <a:endParaRPr lang="en-US" sz="2000" dirty="0">
              <a:solidFill>
                <a:srgbClr val="170AC6"/>
              </a:solidFill>
            </a:endParaRPr>
          </a:p>
          <a:p>
            <a:pPr algn="just"/>
            <a:r>
              <a:rPr lang="it-IT" sz="2000" dirty="0" smtClean="0">
                <a:solidFill>
                  <a:srgbClr val="170AC6"/>
                </a:solidFill>
              </a:rPr>
              <a:t>Si comincia </a:t>
            </a:r>
            <a:r>
              <a:rPr lang="it-IT" sz="2000" dirty="0">
                <a:solidFill>
                  <a:srgbClr val="170AC6"/>
                </a:solidFill>
              </a:rPr>
              <a:t>la scansione del piano </a:t>
            </a:r>
            <a:r>
              <a:rPr lang="it-IT" sz="2000" dirty="0" smtClean="0">
                <a:solidFill>
                  <a:srgbClr val="170AC6"/>
                </a:solidFill>
              </a:rPr>
              <a:t>x-y</a:t>
            </a:r>
            <a:r>
              <a:rPr lang="it-IT" sz="2000" dirty="0">
                <a:solidFill>
                  <a:srgbClr val="170AC6"/>
                </a:solidFill>
              </a:rPr>
              <a:t>, registrando in una matrice bidimensionale </a:t>
            </a:r>
            <a:r>
              <a:rPr lang="it-IT" sz="2000" dirty="0" smtClean="0">
                <a:solidFill>
                  <a:srgbClr val="170AC6"/>
                </a:solidFill>
              </a:rPr>
              <a:t>i valori </a:t>
            </a:r>
            <a:r>
              <a:rPr lang="it-IT" sz="2000" dirty="0">
                <a:solidFill>
                  <a:srgbClr val="170AC6"/>
                </a:solidFill>
              </a:rPr>
              <a:t>V</a:t>
            </a:r>
            <a:r>
              <a:rPr lang="it-IT" sz="2000" baseline="-25000" dirty="0">
                <a:solidFill>
                  <a:srgbClr val="170AC6"/>
                </a:solidFill>
              </a:rPr>
              <a:t>i</a:t>
            </a:r>
            <a:r>
              <a:rPr lang="it-IT" sz="2000" dirty="0">
                <a:solidFill>
                  <a:srgbClr val="170AC6"/>
                </a:solidFill>
              </a:rPr>
              <a:t> del segnale di sbilanciamento, fornito dal fotodiodo, per ogni posizione </a:t>
            </a:r>
            <a:r>
              <a:rPr lang="it-IT" sz="2000" dirty="0" err="1">
                <a:solidFill>
                  <a:srgbClr val="170AC6"/>
                </a:solidFill>
              </a:rPr>
              <a:t>x</a:t>
            </a:r>
            <a:r>
              <a:rPr lang="it-IT" sz="2000" baseline="-25000" dirty="0" err="1">
                <a:solidFill>
                  <a:srgbClr val="170AC6"/>
                </a:solidFill>
              </a:rPr>
              <a:t>i</a:t>
            </a:r>
            <a:r>
              <a:rPr lang="it-IT" sz="2000" dirty="0" err="1">
                <a:solidFill>
                  <a:srgbClr val="170AC6"/>
                </a:solidFill>
              </a:rPr>
              <a:t>y</a:t>
            </a:r>
            <a:r>
              <a:rPr lang="it-IT" sz="2000" baseline="-25000" dirty="0" err="1">
                <a:solidFill>
                  <a:srgbClr val="170AC6"/>
                </a:solidFill>
              </a:rPr>
              <a:t>i</a:t>
            </a:r>
            <a:r>
              <a:rPr lang="it-IT" sz="2000" dirty="0" smtClean="0">
                <a:solidFill>
                  <a:srgbClr val="170AC6"/>
                </a:solidFill>
              </a:rPr>
              <a:t> </a:t>
            </a:r>
            <a:r>
              <a:rPr lang="it-IT" sz="2000" dirty="0">
                <a:solidFill>
                  <a:srgbClr val="170AC6"/>
                </a:solidFill>
              </a:rPr>
              <a:t>della </a:t>
            </a:r>
            <a:r>
              <a:rPr lang="it-IT" sz="2000" dirty="0" smtClean="0">
                <a:solidFill>
                  <a:srgbClr val="170AC6"/>
                </a:solidFill>
              </a:rPr>
              <a:t>punta (</a:t>
            </a:r>
            <a:r>
              <a:rPr lang="it-IT" sz="2000" dirty="0">
                <a:solidFill>
                  <a:srgbClr val="170AC6"/>
                </a:solidFill>
              </a:rPr>
              <a:t>ovvero per ogni coppia di valori delle tensioni applicate allo scanner per portare la punta su </a:t>
            </a:r>
            <a:r>
              <a:rPr lang="it-IT" sz="2000" dirty="0" smtClean="0">
                <a:solidFill>
                  <a:srgbClr val="170AC6"/>
                </a:solidFill>
              </a:rPr>
              <a:t>queste </a:t>
            </a:r>
            <a:r>
              <a:rPr lang="en-US" sz="2000" dirty="0" err="1" smtClean="0">
                <a:solidFill>
                  <a:srgbClr val="170AC6"/>
                </a:solidFill>
              </a:rPr>
              <a:t>posizioni</a:t>
            </a:r>
            <a:r>
              <a:rPr lang="en-US" sz="2000" dirty="0" smtClean="0">
                <a:solidFill>
                  <a:srgbClr val="170AC6"/>
                </a:solidFill>
              </a:rPr>
              <a:t> </a:t>
            </a:r>
            <a:r>
              <a:rPr lang="en-US" sz="2000" dirty="0">
                <a:solidFill>
                  <a:srgbClr val="170AC6"/>
                </a:solidFill>
              </a:rPr>
              <a:t>del piano).</a:t>
            </a:r>
          </a:p>
          <a:p>
            <a:pPr algn="just"/>
            <a:r>
              <a:rPr lang="it-IT" sz="2000" dirty="0">
                <a:solidFill>
                  <a:srgbClr val="170AC6"/>
                </a:solidFill>
              </a:rPr>
              <a:t>Se </a:t>
            </a:r>
            <a:r>
              <a:rPr lang="it-IT" sz="2000" dirty="0" smtClean="0">
                <a:solidFill>
                  <a:srgbClr val="170AC6"/>
                </a:solidFill>
              </a:rPr>
              <a:t>lungo </a:t>
            </a:r>
            <a:r>
              <a:rPr lang="it-IT" sz="2000" dirty="0">
                <a:solidFill>
                  <a:srgbClr val="170AC6"/>
                </a:solidFill>
              </a:rPr>
              <a:t>x la punta incontra una protuberanza che produce una </a:t>
            </a:r>
            <a:r>
              <a:rPr lang="it-IT" sz="2000" dirty="0" smtClean="0">
                <a:solidFill>
                  <a:srgbClr val="170AC6"/>
                </a:solidFill>
              </a:rPr>
              <a:t>forza repulsiva</a:t>
            </a:r>
            <a:r>
              <a:rPr lang="it-IT" sz="2000" dirty="0">
                <a:solidFill>
                  <a:srgbClr val="170AC6"/>
                </a:solidFill>
              </a:rPr>
              <a:t>, la leva si flette </a:t>
            </a:r>
            <a:r>
              <a:rPr lang="it-IT" sz="2000" dirty="0" smtClean="0">
                <a:solidFill>
                  <a:srgbClr val="170AC6"/>
                </a:solidFill>
              </a:rPr>
              <a:t>ed il </a:t>
            </a:r>
            <a:r>
              <a:rPr lang="it-IT" sz="2000" dirty="0">
                <a:solidFill>
                  <a:srgbClr val="170AC6"/>
                </a:solidFill>
              </a:rPr>
              <a:t>raggio riflesso va ad illuminare di più il settore in </a:t>
            </a:r>
            <a:r>
              <a:rPr lang="it-IT" sz="2000" dirty="0" smtClean="0">
                <a:solidFill>
                  <a:srgbClr val="170AC6"/>
                </a:solidFill>
              </a:rPr>
              <a:t>alto del </a:t>
            </a:r>
            <a:r>
              <a:rPr lang="it-IT" sz="2000" dirty="0">
                <a:solidFill>
                  <a:srgbClr val="170AC6"/>
                </a:solidFill>
              </a:rPr>
              <a:t>fotodiodo rispetto al settore in basso, e genera un segnale di </a:t>
            </a:r>
            <a:r>
              <a:rPr lang="it-IT" sz="2000" dirty="0" smtClean="0">
                <a:solidFill>
                  <a:srgbClr val="170AC6"/>
                </a:solidFill>
              </a:rPr>
              <a:t>sbilanciamento</a:t>
            </a:r>
            <a:r>
              <a:rPr lang="en-US" sz="2000" dirty="0" smtClean="0">
                <a:solidFill>
                  <a:srgbClr val="170AC6"/>
                </a:solidFill>
              </a:rPr>
              <a:t>.</a:t>
            </a:r>
            <a:endParaRPr lang="it-IT" sz="2000" dirty="0" smtClean="0">
              <a:solidFill>
                <a:srgbClr val="170AC6"/>
              </a:solidFill>
            </a:endParaRPr>
          </a:p>
          <a:p>
            <a:pPr algn="just"/>
            <a:r>
              <a:rPr lang="it-IT" sz="2000" dirty="0" smtClean="0">
                <a:solidFill>
                  <a:srgbClr val="170AC6"/>
                </a:solidFill>
              </a:rPr>
              <a:t>La </a:t>
            </a:r>
            <a:r>
              <a:rPr lang="it-IT" sz="2000" b="1" i="1" dirty="0">
                <a:solidFill>
                  <a:srgbClr val="C00000"/>
                </a:solidFill>
              </a:rPr>
              <a:t>matrice dei valori di tensione </a:t>
            </a:r>
            <a:r>
              <a:rPr lang="it-IT" sz="2000" dirty="0" smtClean="0">
                <a:solidFill>
                  <a:srgbClr val="170AC6"/>
                </a:solidFill>
              </a:rPr>
              <a:t>può </a:t>
            </a:r>
            <a:r>
              <a:rPr lang="it-IT" sz="2000" dirty="0">
                <a:solidFill>
                  <a:srgbClr val="170AC6"/>
                </a:solidFill>
              </a:rPr>
              <a:t>essere visualizzata su un monitor come “visione dall’alto” </a:t>
            </a:r>
            <a:r>
              <a:rPr lang="it-IT" sz="2000" dirty="0" smtClean="0">
                <a:solidFill>
                  <a:srgbClr val="170AC6"/>
                </a:solidFill>
              </a:rPr>
              <a:t>assegnando diverse </a:t>
            </a:r>
            <a:r>
              <a:rPr lang="it-IT" sz="2000" dirty="0">
                <a:solidFill>
                  <a:srgbClr val="170AC6"/>
                </a:solidFill>
              </a:rPr>
              <a:t>gradazioni di colore </a:t>
            </a:r>
            <a:r>
              <a:rPr lang="it-IT" sz="2000" dirty="0" smtClean="0">
                <a:solidFill>
                  <a:srgbClr val="170AC6"/>
                </a:solidFill>
              </a:rPr>
              <a:t>e fornendo </a:t>
            </a:r>
            <a:r>
              <a:rPr lang="it-IT" sz="2000" dirty="0">
                <a:solidFill>
                  <a:srgbClr val="170AC6"/>
                </a:solidFill>
              </a:rPr>
              <a:t>una </a:t>
            </a:r>
            <a:r>
              <a:rPr lang="it-IT" sz="2000" b="1" i="1" dirty="0">
                <a:solidFill>
                  <a:srgbClr val="C00000"/>
                </a:solidFill>
              </a:rPr>
              <a:t>mappa della forza di </a:t>
            </a:r>
            <a:r>
              <a:rPr lang="it-IT" sz="2000" b="1" i="1" dirty="0" smtClean="0">
                <a:solidFill>
                  <a:srgbClr val="C00000"/>
                </a:solidFill>
              </a:rPr>
              <a:t>interazione</a:t>
            </a:r>
            <a:r>
              <a:rPr lang="it-IT" sz="2000" dirty="0" smtClean="0">
                <a:solidFill>
                  <a:srgbClr val="170AC6"/>
                </a:solidFill>
              </a:rPr>
              <a:t>, </a:t>
            </a:r>
            <a:r>
              <a:rPr lang="it-IT" sz="2000" dirty="0">
                <a:solidFill>
                  <a:srgbClr val="170AC6"/>
                </a:solidFill>
              </a:rPr>
              <a:t>ovvero una </a:t>
            </a:r>
            <a:r>
              <a:rPr lang="it-IT" sz="2000" dirty="0" smtClean="0">
                <a:solidFill>
                  <a:srgbClr val="170AC6"/>
                </a:solidFill>
              </a:rPr>
              <a:t>immagine tridimensionale </a:t>
            </a:r>
            <a:r>
              <a:rPr lang="it-IT" sz="2000" dirty="0">
                <a:solidFill>
                  <a:srgbClr val="170AC6"/>
                </a:solidFill>
              </a:rPr>
              <a:t>della superficie del campione.</a:t>
            </a:r>
          </a:p>
          <a:p>
            <a:pPr algn="just"/>
            <a:r>
              <a:rPr lang="it-IT" sz="2000" dirty="0">
                <a:solidFill>
                  <a:srgbClr val="170AC6"/>
                </a:solidFill>
              </a:rPr>
              <a:t>Questo modo di operare è detto ad “</a:t>
            </a:r>
            <a:r>
              <a:rPr lang="it-IT" sz="2000" b="1" i="1" dirty="0">
                <a:solidFill>
                  <a:srgbClr val="C00000"/>
                </a:solidFill>
              </a:rPr>
              <a:t>altezza costante</a:t>
            </a:r>
            <a:r>
              <a:rPr lang="it-IT" sz="2000" dirty="0">
                <a:solidFill>
                  <a:srgbClr val="170AC6"/>
                </a:solidFill>
              </a:rPr>
              <a:t>” </a:t>
            </a:r>
            <a:r>
              <a:rPr lang="it-IT" sz="2000" dirty="0" err="1">
                <a:solidFill>
                  <a:srgbClr val="170AC6"/>
                </a:solidFill>
              </a:rPr>
              <a:t>perchè</a:t>
            </a:r>
            <a:r>
              <a:rPr lang="it-IT" sz="2000" dirty="0">
                <a:solidFill>
                  <a:srgbClr val="170AC6"/>
                </a:solidFill>
              </a:rPr>
              <a:t> non si interviene sulla coordinata </a:t>
            </a:r>
            <a:r>
              <a:rPr lang="it-IT" sz="2000" dirty="0" smtClean="0">
                <a:solidFill>
                  <a:srgbClr val="170AC6"/>
                </a:solidFill>
              </a:rPr>
              <a:t>z </a:t>
            </a:r>
            <a:r>
              <a:rPr lang="en-US" sz="2000" dirty="0" err="1" smtClean="0">
                <a:solidFill>
                  <a:srgbClr val="170AC6"/>
                </a:solidFill>
              </a:rPr>
              <a:t>durante</a:t>
            </a:r>
            <a:r>
              <a:rPr lang="en-US" sz="2000" dirty="0" smtClean="0">
                <a:solidFill>
                  <a:srgbClr val="170AC6"/>
                </a:solidFill>
              </a:rPr>
              <a:t> </a:t>
            </a:r>
            <a:r>
              <a:rPr lang="en-US" sz="2000" dirty="0" err="1">
                <a:solidFill>
                  <a:srgbClr val="170AC6"/>
                </a:solidFill>
              </a:rPr>
              <a:t>l’acquisizione</a:t>
            </a:r>
            <a:r>
              <a:rPr lang="en-US" sz="2000" dirty="0" smtClean="0">
                <a:solidFill>
                  <a:srgbClr val="170AC6"/>
                </a:solidFill>
              </a:rPr>
              <a:t>.</a:t>
            </a:r>
            <a:endParaRPr lang="en-US" sz="2000" dirty="0">
              <a:solidFill>
                <a:srgbClr val="170AC6"/>
              </a:solidFill>
            </a:endParaRPr>
          </a:p>
        </p:txBody>
      </p:sp>
    </p:spTree>
    <p:extLst>
      <p:ext uri="{BB962C8B-B14F-4D97-AF65-F5344CB8AC3E}">
        <p14:creationId xmlns:p14="http://schemas.microsoft.com/office/powerpoint/2010/main" xmlns="" val="1541809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611560" y="548680"/>
            <a:ext cx="8208912" cy="5693866"/>
          </a:xfrm>
          <a:prstGeom prst="rect">
            <a:avLst/>
          </a:prstGeom>
        </p:spPr>
        <p:txBody>
          <a:bodyPr wrap="square">
            <a:spAutoFit/>
          </a:bodyPr>
          <a:lstStyle/>
          <a:p>
            <a:pPr algn="just"/>
            <a:r>
              <a:rPr lang="en-US" sz="2400" b="1" dirty="0" err="1">
                <a:solidFill>
                  <a:srgbClr val="170AC6"/>
                </a:solidFill>
              </a:rPr>
              <a:t>I</a:t>
            </a:r>
            <a:r>
              <a:rPr lang="en-US" sz="2400" b="1" dirty="0" err="1" smtClean="0">
                <a:solidFill>
                  <a:srgbClr val="170AC6"/>
                </a:solidFill>
              </a:rPr>
              <a:t>mmagine</a:t>
            </a:r>
            <a:r>
              <a:rPr lang="en-US" sz="2400" b="1" dirty="0" smtClean="0">
                <a:solidFill>
                  <a:srgbClr val="170AC6"/>
                </a:solidFill>
              </a:rPr>
              <a:t> </a:t>
            </a:r>
            <a:r>
              <a:rPr lang="en-US" sz="2400" b="1" dirty="0">
                <a:solidFill>
                  <a:srgbClr val="170AC6"/>
                </a:solidFill>
              </a:rPr>
              <a:t>a “</a:t>
            </a:r>
            <a:r>
              <a:rPr lang="en-US" sz="2400" b="1" dirty="0" err="1">
                <a:solidFill>
                  <a:srgbClr val="170AC6"/>
                </a:solidFill>
              </a:rPr>
              <a:t>forza</a:t>
            </a:r>
            <a:r>
              <a:rPr lang="en-US" sz="2400" b="1" dirty="0">
                <a:solidFill>
                  <a:srgbClr val="170AC6"/>
                </a:solidFill>
              </a:rPr>
              <a:t> </a:t>
            </a:r>
            <a:r>
              <a:rPr lang="en-US" sz="2400" b="1" dirty="0" err="1">
                <a:solidFill>
                  <a:srgbClr val="170AC6"/>
                </a:solidFill>
              </a:rPr>
              <a:t>costante</a:t>
            </a:r>
            <a:r>
              <a:rPr lang="en-US" sz="2400" b="1" dirty="0" smtClean="0">
                <a:solidFill>
                  <a:srgbClr val="170AC6"/>
                </a:solidFill>
              </a:rPr>
              <a:t>” </a:t>
            </a:r>
            <a:r>
              <a:rPr lang="it-IT" sz="2400" b="1" dirty="0">
                <a:solidFill>
                  <a:srgbClr val="170AC6"/>
                </a:solidFill>
              </a:rPr>
              <a:t>(modo «contatto</a:t>
            </a:r>
            <a:r>
              <a:rPr lang="it-IT" sz="2400" b="1" dirty="0" smtClean="0">
                <a:solidFill>
                  <a:srgbClr val="170AC6"/>
                </a:solidFill>
              </a:rPr>
              <a:t>»).</a:t>
            </a:r>
            <a:endParaRPr lang="en-US" sz="2400" b="1" dirty="0" smtClean="0">
              <a:solidFill>
                <a:srgbClr val="170AC6"/>
              </a:solidFill>
            </a:endParaRPr>
          </a:p>
          <a:p>
            <a:pPr algn="just"/>
            <a:r>
              <a:rPr lang="it-IT" sz="2000" dirty="0">
                <a:solidFill>
                  <a:srgbClr val="170AC6"/>
                </a:solidFill>
              </a:rPr>
              <a:t>Se </a:t>
            </a:r>
            <a:r>
              <a:rPr lang="it-IT" sz="2000" dirty="0" smtClean="0">
                <a:solidFill>
                  <a:srgbClr val="170AC6"/>
                </a:solidFill>
              </a:rPr>
              <a:t>si </a:t>
            </a:r>
            <a:r>
              <a:rPr lang="it-IT" sz="2000" dirty="0">
                <a:solidFill>
                  <a:srgbClr val="170AC6"/>
                </a:solidFill>
              </a:rPr>
              <a:t>usa il segnale di sbilanciamento per </a:t>
            </a:r>
            <a:r>
              <a:rPr lang="it-IT" sz="2000" b="1" i="1" dirty="0">
                <a:solidFill>
                  <a:srgbClr val="C00000"/>
                </a:solidFill>
              </a:rPr>
              <a:t>correggere in tempo reale </a:t>
            </a:r>
            <a:r>
              <a:rPr lang="it-IT" sz="2000" dirty="0">
                <a:solidFill>
                  <a:srgbClr val="170AC6"/>
                </a:solidFill>
              </a:rPr>
              <a:t>la coordinata z, </a:t>
            </a:r>
            <a:r>
              <a:rPr lang="it-IT" sz="2000" dirty="0" smtClean="0">
                <a:solidFill>
                  <a:srgbClr val="170AC6"/>
                </a:solidFill>
              </a:rPr>
              <a:t>utilizzando </a:t>
            </a:r>
            <a:r>
              <a:rPr lang="it-IT" sz="2000" dirty="0">
                <a:solidFill>
                  <a:srgbClr val="170AC6"/>
                </a:solidFill>
              </a:rPr>
              <a:t>il segnale come </a:t>
            </a:r>
            <a:r>
              <a:rPr lang="it-IT" sz="2000" b="1" i="1" dirty="0">
                <a:solidFill>
                  <a:srgbClr val="C00000"/>
                </a:solidFill>
              </a:rPr>
              <a:t>retroazione</a:t>
            </a:r>
            <a:r>
              <a:rPr lang="it-IT" sz="2000" i="1" dirty="0">
                <a:solidFill>
                  <a:srgbClr val="170AC6"/>
                </a:solidFill>
              </a:rPr>
              <a:t> </a:t>
            </a:r>
            <a:r>
              <a:rPr lang="it-IT" sz="2000" dirty="0" smtClean="0">
                <a:solidFill>
                  <a:srgbClr val="170AC6"/>
                </a:solidFill>
              </a:rPr>
              <a:t> </a:t>
            </a:r>
            <a:r>
              <a:rPr lang="it-IT" sz="2000" dirty="0">
                <a:solidFill>
                  <a:srgbClr val="170AC6"/>
                </a:solidFill>
              </a:rPr>
              <a:t>per comandare </a:t>
            </a:r>
            <a:r>
              <a:rPr lang="it-IT" sz="2000" dirty="0" smtClean="0">
                <a:solidFill>
                  <a:srgbClr val="170AC6"/>
                </a:solidFill>
              </a:rPr>
              <a:t>le deformazioni </a:t>
            </a:r>
            <a:r>
              <a:rPr lang="it-IT" sz="2000" dirty="0" err="1">
                <a:solidFill>
                  <a:srgbClr val="170AC6"/>
                </a:solidFill>
              </a:rPr>
              <a:t>Δz</a:t>
            </a:r>
            <a:r>
              <a:rPr lang="it-IT" sz="2000" dirty="0">
                <a:solidFill>
                  <a:srgbClr val="170AC6"/>
                </a:solidFill>
              </a:rPr>
              <a:t> dello scanner così da riportare sempre il fotodiodo nelle medesime condizioni </a:t>
            </a:r>
            <a:r>
              <a:rPr lang="it-IT" sz="2000" dirty="0" smtClean="0">
                <a:solidFill>
                  <a:srgbClr val="170AC6"/>
                </a:solidFill>
              </a:rPr>
              <a:t>di sbilanciamento </a:t>
            </a:r>
            <a:r>
              <a:rPr lang="it-IT" sz="2000" dirty="0">
                <a:solidFill>
                  <a:srgbClr val="170AC6"/>
                </a:solidFill>
              </a:rPr>
              <a:t>(il che equivale a riportare </a:t>
            </a:r>
            <a:r>
              <a:rPr lang="it-IT" sz="2000" dirty="0" smtClean="0">
                <a:solidFill>
                  <a:srgbClr val="170AC6"/>
                </a:solidFill>
              </a:rPr>
              <a:t>valore </a:t>
            </a:r>
            <a:r>
              <a:rPr lang="it-IT" sz="2000" dirty="0">
                <a:solidFill>
                  <a:srgbClr val="170AC6"/>
                </a:solidFill>
              </a:rPr>
              <a:t>della </a:t>
            </a:r>
            <a:r>
              <a:rPr lang="it-IT" sz="2000" dirty="0" smtClean="0">
                <a:solidFill>
                  <a:srgbClr val="170AC6"/>
                </a:solidFill>
              </a:rPr>
              <a:t>forza sempre </a:t>
            </a:r>
            <a:r>
              <a:rPr lang="it-IT" sz="2000" dirty="0">
                <a:solidFill>
                  <a:srgbClr val="170AC6"/>
                </a:solidFill>
              </a:rPr>
              <a:t>al valore iniziale), l’immagine si dice ottenuta a “</a:t>
            </a:r>
            <a:r>
              <a:rPr lang="it-IT" sz="2000" b="1" i="1" dirty="0">
                <a:solidFill>
                  <a:srgbClr val="C00000"/>
                </a:solidFill>
              </a:rPr>
              <a:t>forza costante</a:t>
            </a:r>
            <a:r>
              <a:rPr lang="it-IT" sz="2000" dirty="0">
                <a:solidFill>
                  <a:srgbClr val="170AC6"/>
                </a:solidFill>
              </a:rPr>
              <a:t>”.</a:t>
            </a:r>
          </a:p>
          <a:p>
            <a:pPr algn="just"/>
            <a:r>
              <a:rPr lang="it-IT" sz="2000" dirty="0">
                <a:solidFill>
                  <a:srgbClr val="170AC6"/>
                </a:solidFill>
              </a:rPr>
              <a:t>In questo caso il computer registra la matrice dei valori di tensione </a:t>
            </a:r>
            <a:r>
              <a:rPr lang="it-IT" sz="2000" dirty="0" err="1">
                <a:solidFill>
                  <a:srgbClr val="170AC6"/>
                </a:solidFill>
              </a:rPr>
              <a:t>V</a:t>
            </a:r>
            <a:r>
              <a:rPr lang="it-IT" sz="2000" baseline="-25000" dirty="0" err="1">
                <a:solidFill>
                  <a:srgbClr val="170AC6"/>
                </a:solidFill>
              </a:rPr>
              <a:t>z</a:t>
            </a:r>
            <a:r>
              <a:rPr lang="it-IT" sz="2000" dirty="0">
                <a:solidFill>
                  <a:srgbClr val="170AC6"/>
                </a:solidFill>
              </a:rPr>
              <a:t> forniti allo scanner </a:t>
            </a:r>
            <a:r>
              <a:rPr lang="it-IT" sz="2000" dirty="0" smtClean="0">
                <a:solidFill>
                  <a:srgbClr val="170AC6"/>
                </a:solidFill>
              </a:rPr>
              <a:t>per mantenere </a:t>
            </a:r>
            <a:r>
              <a:rPr lang="it-IT" sz="2000" dirty="0">
                <a:solidFill>
                  <a:srgbClr val="170AC6"/>
                </a:solidFill>
              </a:rPr>
              <a:t>la forza costante, e questa matrice fornisce una </a:t>
            </a:r>
            <a:r>
              <a:rPr lang="it-IT" sz="2000" b="1" i="1" dirty="0">
                <a:solidFill>
                  <a:srgbClr val="C00000"/>
                </a:solidFill>
              </a:rPr>
              <a:t>rappresentazione topografica </a:t>
            </a:r>
            <a:r>
              <a:rPr lang="it-IT" sz="2000" b="1" i="1" dirty="0" smtClean="0">
                <a:solidFill>
                  <a:srgbClr val="C00000"/>
                </a:solidFill>
              </a:rPr>
              <a:t>dell’area </a:t>
            </a:r>
            <a:r>
              <a:rPr lang="en-US" sz="2000" b="1" i="1" dirty="0" err="1" smtClean="0">
                <a:solidFill>
                  <a:srgbClr val="C00000"/>
                </a:solidFill>
              </a:rPr>
              <a:t>analizzata</a:t>
            </a:r>
            <a:r>
              <a:rPr lang="en-US" sz="2000" b="1" i="1" dirty="0" smtClean="0">
                <a:solidFill>
                  <a:srgbClr val="C00000"/>
                </a:solidFill>
              </a:rPr>
              <a:t> </a:t>
            </a:r>
            <a:r>
              <a:rPr lang="en-US" sz="2000" dirty="0">
                <a:solidFill>
                  <a:srgbClr val="170AC6"/>
                </a:solidFill>
              </a:rPr>
              <a:t>del </a:t>
            </a:r>
            <a:r>
              <a:rPr lang="en-US" sz="2000" dirty="0" err="1" smtClean="0">
                <a:solidFill>
                  <a:srgbClr val="170AC6"/>
                </a:solidFill>
              </a:rPr>
              <a:t>campione</a:t>
            </a:r>
            <a:r>
              <a:rPr lang="en-US" sz="2000" dirty="0" smtClean="0">
                <a:solidFill>
                  <a:srgbClr val="170AC6"/>
                </a:solidFill>
              </a:rPr>
              <a:t>.</a:t>
            </a:r>
            <a:endParaRPr lang="en-US" sz="2000" dirty="0">
              <a:solidFill>
                <a:srgbClr val="170AC6"/>
              </a:solidFill>
            </a:endParaRPr>
          </a:p>
          <a:p>
            <a:pPr algn="just"/>
            <a:r>
              <a:rPr lang="it-IT" sz="2000" dirty="0">
                <a:solidFill>
                  <a:srgbClr val="170AC6"/>
                </a:solidFill>
              </a:rPr>
              <a:t>Rispetto al modo precedente si ottiene una </a:t>
            </a:r>
            <a:r>
              <a:rPr lang="it-IT" sz="2000" b="1" i="1" dirty="0">
                <a:solidFill>
                  <a:srgbClr val="C00000"/>
                </a:solidFill>
              </a:rPr>
              <a:t>maggiore dinamica </a:t>
            </a:r>
            <a:r>
              <a:rPr lang="it-IT" sz="2000" dirty="0">
                <a:solidFill>
                  <a:srgbClr val="170AC6"/>
                </a:solidFill>
              </a:rPr>
              <a:t>(</a:t>
            </a:r>
            <a:r>
              <a:rPr lang="it-IT" sz="2000" dirty="0" err="1">
                <a:solidFill>
                  <a:srgbClr val="170AC6"/>
                </a:solidFill>
              </a:rPr>
              <a:t>perchè</a:t>
            </a:r>
            <a:r>
              <a:rPr lang="it-IT" sz="2000" dirty="0">
                <a:solidFill>
                  <a:srgbClr val="170AC6"/>
                </a:solidFill>
              </a:rPr>
              <a:t> non c’è la </a:t>
            </a:r>
            <a:r>
              <a:rPr lang="it-IT" sz="2000" dirty="0" smtClean="0">
                <a:solidFill>
                  <a:srgbClr val="170AC6"/>
                </a:solidFill>
              </a:rPr>
              <a:t>limitazione imposta </a:t>
            </a:r>
            <a:r>
              <a:rPr lang="it-IT" sz="2000" dirty="0">
                <a:solidFill>
                  <a:srgbClr val="170AC6"/>
                </a:solidFill>
              </a:rPr>
              <a:t>dalla massima deflessione tollerata dalla leva) e una </a:t>
            </a:r>
            <a:r>
              <a:rPr lang="it-IT" sz="2000" b="1" i="1" dirty="0">
                <a:solidFill>
                  <a:srgbClr val="C00000"/>
                </a:solidFill>
              </a:rPr>
              <a:t>maggiore linearità </a:t>
            </a:r>
            <a:r>
              <a:rPr lang="it-IT" sz="2000" dirty="0">
                <a:solidFill>
                  <a:srgbClr val="170AC6"/>
                </a:solidFill>
              </a:rPr>
              <a:t>(</a:t>
            </a:r>
            <a:r>
              <a:rPr lang="it-IT" sz="2000" dirty="0" smtClean="0">
                <a:solidFill>
                  <a:srgbClr val="170AC6"/>
                </a:solidFill>
              </a:rPr>
              <a:t>essenzialmente quella </a:t>
            </a:r>
            <a:r>
              <a:rPr lang="it-IT" sz="2000" dirty="0">
                <a:solidFill>
                  <a:srgbClr val="170AC6"/>
                </a:solidFill>
              </a:rPr>
              <a:t>dello scanner) che si traduce in una </a:t>
            </a:r>
            <a:r>
              <a:rPr lang="it-IT" sz="2000" b="1" i="1" dirty="0">
                <a:solidFill>
                  <a:srgbClr val="C00000"/>
                </a:solidFill>
              </a:rPr>
              <a:t>topografia più fedele</a:t>
            </a:r>
            <a:r>
              <a:rPr lang="it-IT" sz="2000" dirty="0">
                <a:solidFill>
                  <a:srgbClr val="170AC6"/>
                </a:solidFill>
              </a:rPr>
              <a:t>.</a:t>
            </a:r>
          </a:p>
          <a:p>
            <a:pPr algn="just"/>
            <a:r>
              <a:rPr lang="it-IT" sz="2000" dirty="0">
                <a:solidFill>
                  <a:srgbClr val="170AC6"/>
                </a:solidFill>
              </a:rPr>
              <a:t>Anche se in questo modo si riduce leggermente la sensibilità e la velocità di scansione (che </a:t>
            </a:r>
            <a:r>
              <a:rPr lang="it-IT" sz="2000" dirty="0" smtClean="0">
                <a:solidFill>
                  <a:srgbClr val="170AC6"/>
                </a:solidFill>
              </a:rPr>
              <a:t>viene limitata </a:t>
            </a:r>
            <a:r>
              <a:rPr lang="it-IT" sz="2000" dirty="0">
                <a:solidFill>
                  <a:srgbClr val="170AC6"/>
                </a:solidFill>
              </a:rPr>
              <a:t>dal </a:t>
            </a:r>
            <a:r>
              <a:rPr lang="it-IT" sz="2000" i="1" dirty="0">
                <a:solidFill>
                  <a:srgbClr val="170AC6"/>
                </a:solidFill>
              </a:rPr>
              <a:t>tempo di risposta </a:t>
            </a:r>
            <a:r>
              <a:rPr lang="it-IT" sz="2000" dirty="0">
                <a:solidFill>
                  <a:srgbClr val="170AC6"/>
                </a:solidFill>
              </a:rPr>
              <a:t>del sistema di retroazione), questa è la procedura normalmente </a:t>
            </a:r>
            <a:r>
              <a:rPr lang="it-IT" sz="2000" dirty="0" smtClean="0">
                <a:solidFill>
                  <a:srgbClr val="170AC6"/>
                </a:solidFill>
              </a:rPr>
              <a:t>usata </a:t>
            </a:r>
            <a:r>
              <a:rPr lang="en-US" sz="2000" dirty="0" smtClean="0">
                <a:solidFill>
                  <a:srgbClr val="170AC6"/>
                </a:solidFill>
              </a:rPr>
              <a:t>per </a:t>
            </a:r>
            <a:r>
              <a:rPr lang="en-US" sz="2000" dirty="0" err="1">
                <a:solidFill>
                  <a:srgbClr val="170AC6"/>
                </a:solidFill>
              </a:rPr>
              <a:t>acquisire</a:t>
            </a:r>
            <a:r>
              <a:rPr lang="en-US" sz="2000" dirty="0">
                <a:solidFill>
                  <a:srgbClr val="170AC6"/>
                </a:solidFill>
              </a:rPr>
              <a:t> </a:t>
            </a:r>
            <a:r>
              <a:rPr lang="en-US" sz="2000" dirty="0" err="1">
                <a:solidFill>
                  <a:srgbClr val="170AC6"/>
                </a:solidFill>
              </a:rPr>
              <a:t>immagini</a:t>
            </a:r>
            <a:r>
              <a:rPr lang="en-US" sz="2000" dirty="0">
                <a:solidFill>
                  <a:srgbClr val="170AC6"/>
                </a:solidFill>
              </a:rPr>
              <a:t> SFM.</a:t>
            </a:r>
          </a:p>
        </p:txBody>
      </p:sp>
    </p:spTree>
    <p:extLst>
      <p:ext uri="{BB962C8B-B14F-4D97-AF65-F5344CB8AC3E}">
        <p14:creationId xmlns:p14="http://schemas.microsoft.com/office/powerpoint/2010/main" xmlns="" val="2323433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37690" y="213633"/>
            <a:ext cx="8352928" cy="4216539"/>
          </a:xfrm>
          <a:prstGeom prst="rect">
            <a:avLst/>
          </a:prstGeom>
        </p:spPr>
        <p:txBody>
          <a:bodyPr wrap="square">
            <a:spAutoFit/>
          </a:bodyPr>
          <a:lstStyle/>
          <a:p>
            <a:pPr algn="just"/>
            <a:r>
              <a:rPr lang="it-IT" sz="2400" b="1" dirty="0">
                <a:solidFill>
                  <a:srgbClr val="170AC6"/>
                </a:solidFill>
              </a:rPr>
              <a:t>Immagini acquisite “senza toccare” il campione: il modo “non contatto</a:t>
            </a:r>
            <a:r>
              <a:rPr lang="it-IT" sz="2400" b="1" dirty="0" smtClean="0">
                <a:solidFill>
                  <a:srgbClr val="170AC6"/>
                </a:solidFill>
              </a:rPr>
              <a:t>”.</a:t>
            </a:r>
          </a:p>
          <a:p>
            <a:pPr algn="just"/>
            <a:r>
              <a:rPr lang="it-IT" sz="2000" dirty="0">
                <a:solidFill>
                  <a:srgbClr val="170AC6"/>
                </a:solidFill>
              </a:rPr>
              <a:t>I due tipi di acquisizione </a:t>
            </a:r>
            <a:r>
              <a:rPr lang="it-IT" sz="2000" dirty="0" smtClean="0">
                <a:solidFill>
                  <a:srgbClr val="170AC6"/>
                </a:solidFill>
              </a:rPr>
              <a:t>descritti</a:t>
            </a:r>
            <a:r>
              <a:rPr lang="it-IT" sz="2000" dirty="0">
                <a:solidFill>
                  <a:srgbClr val="170AC6"/>
                </a:solidFill>
              </a:rPr>
              <a:t>, sia a </a:t>
            </a:r>
            <a:r>
              <a:rPr lang="it-IT" sz="2000" i="1" dirty="0">
                <a:solidFill>
                  <a:srgbClr val="170AC6"/>
                </a:solidFill>
              </a:rPr>
              <a:t>forza </a:t>
            </a:r>
            <a:r>
              <a:rPr lang="it-IT" sz="2000" dirty="0">
                <a:solidFill>
                  <a:srgbClr val="170AC6"/>
                </a:solidFill>
              </a:rPr>
              <a:t>costante che ad </a:t>
            </a:r>
            <a:r>
              <a:rPr lang="it-IT" sz="2000" i="1" dirty="0">
                <a:solidFill>
                  <a:srgbClr val="170AC6"/>
                </a:solidFill>
              </a:rPr>
              <a:t>altezza </a:t>
            </a:r>
            <a:r>
              <a:rPr lang="it-IT" sz="2000" dirty="0">
                <a:solidFill>
                  <a:srgbClr val="170AC6"/>
                </a:solidFill>
              </a:rPr>
              <a:t>costante, sfruttano </a:t>
            </a:r>
            <a:r>
              <a:rPr lang="it-IT" sz="2000" dirty="0" smtClean="0">
                <a:solidFill>
                  <a:srgbClr val="170AC6"/>
                </a:solidFill>
              </a:rPr>
              <a:t>la grande </a:t>
            </a:r>
            <a:r>
              <a:rPr lang="it-IT" sz="2000" dirty="0">
                <a:solidFill>
                  <a:srgbClr val="170AC6"/>
                </a:solidFill>
              </a:rPr>
              <a:t>pendenza della curva F(z) nella zona in cui la </a:t>
            </a:r>
            <a:r>
              <a:rPr lang="it-IT" sz="2000" b="1" dirty="0">
                <a:solidFill>
                  <a:srgbClr val="C00000"/>
                </a:solidFill>
              </a:rPr>
              <a:t>forza interatomica F è </a:t>
            </a:r>
            <a:r>
              <a:rPr lang="it-IT" sz="2000" b="1" i="1" dirty="0" smtClean="0">
                <a:solidFill>
                  <a:srgbClr val="C00000"/>
                </a:solidFill>
              </a:rPr>
              <a:t>repulsiva</a:t>
            </a:r>
            <a:r>
              <a:rPr lang="it-IT" sz="2000" dirty="0" smtClean="0">
                <a:solidFill>
                  <a:srgbClr val="170AC6"/>
                </a:solidFill>
              </a:rPr>
              <a:t>: </a:t>
            </a:r>
            <a:r>
              <a:rPr lang="it-IT" sz="2000" dirty="0">
                <a:solidFill>
                  <a:srgbClr val="170AC6"/>
                </a:solidFill>
              </a:rPr>
              <a:t>si dice in questo caso che si opera “in contatto”, quando cioè la distanza tra punta </a:t>
            </a:r>
            <a:r>
              <a:rPr lang="it-IT" sz="2000" dirty="0" smtClean="0">
                <a:solidFill>
                  <a:srgbClr val="170AC6"/>
                </a:solidFill>
              </a:rPr>
              <a:t>e superficie </a:t>
            </a:r>
            <a:r>
              <a:rPr lang="it-IT" sz="2000" dirty="0">
                <a:solidFill>
                  <a:srgbClr val="170AC6"/>
                </a:solidFill>
              </a:rPr>
              <a:t>varia pochissimo al variare della forza.</a:t>
            </a:r>
          </a:p>
          <a:p>
            <a:pPr algn="just"/>
            <a:r>
              <a:rPr lang="it-IT" sz="2000" dirty="0">
                <a:solidFill>
                  <a:srgbClr val="170AC6"/>
                </a:solidFill>
              </a:rPr>
              <a:t>Ma se si cresce il valore di z oltre un certo limite </a:t>
            </a:r>
            <a:r>
              <a:rPr lang="it-IT" sz="2000" dirty="0" smtClean="0">
                <a:solidFill>
                  <a:srgbClr val="170AC6"/>
                </a:solidFill>
              </a:rPr>
              <a:t>(a </a:t>
            </a:r>
            <a:r>
              <a:rPr lang="it-IT" sz="2000" dirty="0">
                <a:solidFill>
                  <a:srgbClr val="170AC6"/>
                </a:solidFill>
              </a:rPr>
              <a:t>qualche nm dalla superficie </a:t>
            </a:r>
            <a:r>
              <a:rPr lang="it-IT" sz="2000" dirty="0" smtClean="0">
                <a:solidFill>
                  <a:srgbClr val="170AC6"/>
                </a:solidFill>
              </a:rPr>
              <a:t>del campione</a:t>
            </a:r>
            <a:r>
              <a:rPr lang="it-IT" sz="2000" dirty="0">
                <a:solidFill>
                  <a:srgbClr val="170AC6"/>
                </a:solidFill>
              </a:rPr>
              <a:t>) si entra nella regione in cui prevale l’interazione </a:t>
            </a:r>
            <a:r>
              <a:rPr lang="it-IT" sz="2000" i="1" dirty="0">
                <a:solidFill>
                  <a:srgbClr val="170AC6"/>
                </a:solidFill>
              </a:rPr>
              <a:t>attrattiva </a:t>
            </a:r>
            <a:r>
              <a:rPr lang="it-IT" sz="2000" dirty="0">
                <a:solidFill>
                  <a:srgbClr val="170AC6"/>
                </a:solidFill>
              </a:rPr>
              <a:t>alla van </a:t>
            </a:r>
            <a:r>
              <a:rPr lang="it-IT" sz="2000" dirty="0" err="1">
                <a:solidFill>
                  <a:srgbClr val="170AC6"/>
                </a:solidFill>
              </a:rPr>
              <a:t>der</a:t>
            </a:r>
            <a:r>
              <a:rPr lang="it-IT" sz="2000" dirty="0">
                <a:solidFill>
                  <a:srgbClr val="170AC6"/>
                </a:solidFill>
              </a:rPr>
              <a:t> </a:t>
            </a:r>
            <a:r>
              <a:rPr lang="it-IT" sz="2000" dirty="0" err="1" smtClean="0">
                <a:solidFill>
                  <a:srgbClr val="170AC6"/>
                </a:solidFill>
              </a:rPr>
              <a:t>Waals</a:t>
            </a:r>
            <a:r>
              <a:rPr lang="it-IT" sz="2000" dirty="0" smtClean="0">
                <a:solidFill>
                  <a:srgbClr val="170AC6"/>
                </a:solidFill>
              </a:rPr>
              <a:t>, </a:t>
            </a:r>
            <a:r>
              <a:rPr lang="it-IT" sz="2000" dirty="0">
                <a:solidFill>
                  <a:srgbClr val="170AC6"/>
                </a:solidFill>
              </a:rPr>
              <a:t>dove </a:t>
            </a:r>
            <a:r>
              <a:rPr lang="it-IT" sz="2000" b="1" dirty="0" smtClean="0">
                <a:solidFill>
                  <a:srgbClr val="C00000"/>
                </a:solidFill>
              </a:rPr>
              <a:t>la forza </a:t>
            </a:r>
            <a:r>
              <a:rPr lang="it-IT" sz="2000" b="1" dirty="0">
                <a:solidFill>
                  <a:srgbClr val="C00000"/>
                </a:solidFill>
              </a:rPr>
              <a:t>diventa </a:t>
            </a:r>
            <a:r>
              <a:rPr lang="it-IT" sz="2000" b="1" i="1" dirty="0">
                <a:solidFill>
                  <a:srgbClr val="C00000"/>
                </a:solidFill>
              </a:rPr>
              <a:t>attrattiva</a:t>
            </a:r>
            <a:r>
              <a:rPr lang="it-IT" sz="2000" dirty="0">
                <a:solidFill>
                  <a:srgbClr val="170AC6"/>
                </a:solidFill>
              </a:rPr>
              <a:t>, è (in modulo) molto minore </a:t>
            </a:r>
            <a:r>
              <a:rPr lang="it-IT" sz="2000" dirty="0" smtClean="0">
                <a:solidFill>
                  <a:srgbClr val="170AC6"/>
                </a:solidFill>
              </a:rPr>
              <a:t>e varia </a:t>
            </a:r>
            <a:r>
              <a:rPr lang="it-IT" sz="2000" dirty="0">
                <a:solidFill>
                  <a:srgbClr val="170AC6"/>
                </a:solidFill>
              </a:rPr>
              <a:t>molto più debolmente con la distanza</a:t>
            </a:r>
            <a:r>
              <a:rPr lang="it-IT" sz="2000" dirty="0" smtClean="0">
                <a:solidFill>
                  <a:srgbClr val="170AC6"/>
                </a:solidFill>
              </a:rPr>
              <a:t>.</a:t>
            </a:r>
            <a:r>
              <a:rPr lang="it-IT" sz="2000" dirty="0">
                <a:solidFill>
                  <a:srgbClr val="170AC6"/>
                </a:solidFill>
              </a:rPr>
              <a:t> </a:t>
            </a:r>
            <a:r>
              <a:rPr lang="it-IT" sz="2000" dirty="0" smtClean="0">
                <a:solidFill>
                  <a:srgbClr val="170AC6"/>
                </a:solidFill>
              </a:rPr>
              <a:t>Il </a:t>
            </a:r>
            <a:r>
              <a:rPr lang="it-IT" sz="2000" b="1" i="1" dirty="0">
                <a:solidFill>
                  <a:srgbClr val="C00000"/>
                </a:solidFill>
              </a:rPr>
              <a:t>gradiente ∂F/∂z cambia </a:t>
            </a:r>
            <a:r>
              <a:rPr lang="it-IT" sz="2000" dirty="0">
                <a:solidFill>
                  <a:srgbClr val="170AC6"/>
                </a:solidFill>
              </a:rPr>
              <a:t>segno ad </a:t>
            </a:r>
            <a:r>
              <a:rPr lang="it-IT" sz="2000" dirty="0" smtClean="0">
                <a:solidFill>
                  <a:srgbClr val="170AC6"/>
                </a:solidFill>
              </a:rPr>
              <a:t>una certa </a:t>
            </a:r>
            <a:r>
              <a:rPr lang="it-IT" sz="2000" dirty="0">
                <a:solidFill>
                  <a:srgbClr val="170AC6"/>
                </a:solidFill>
              </a:rPr>
              <a:t>distanza, </a:t>
            </a:r>
            <a:r>
              <a:rPr lang="it-IT" sz="2000" dirty="0" smtClean="0">
                <a:solidFill>
                  <a:srgbClr val="170AC6"/>
                </a:solidFill>
              </a:rPr>
              <a:t>ed è </a:t>
            </a:r>
            <a:r>
              <a:rPr lang="it-IT" sz="2000" dirty="0">
                <a:solidFill>
                  <a:srgbClr val="170AC6"/>
                </a:solidFill>
              </a:rPr>
              <a:t>grande a brevi distanze e molto più piccolo a distanze maggiori.</a:t>
            </a:r>
            <a:endParaRPr lang="en-US" sz="2000" dirty="0">
              <a:solidFill>
                <a:srgbClr val="170AC6"/>
              </a:solidFill>
            </a:endParaRPr>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728342" y="4293096"/>
            <a:ext cx="3543300" cy="24098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097118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21745" y="1052736"/>
            <a:ext cx="8424936" cy="4093428"/>
          </a:xfrm>
          <a:prstGeom prst="rect">
            <a:avLst/>
          </a:prstGeom>
        </p:spPr>
        <p:txBody>
          <a:bodyPr wrap="square">
            <a:spAutoFit/>
          </a:bodyPr>
          <a:lstStyle/>
          <a:p>
            <a:pPr algn="just"/>
            <a:r>
              <a:rPr lang="it-IT" sz="2000" dirty="0">
                <a:solidFill>
                  <a:srgbClr val="170AC6"/>
                </a:solidFill>
              </a:rPr>
              <a:t>N</a:t>
            </a:r>
            <a:r>
              <a:rPr lang="it-IT" sz="2000" dirty="0" smtClean="0">
                <a:solidFill>
                  <a:srgbClr val="170AC6"/>
                </a:solidFill>
              </a:rPr>
              <a:t>ella </a:t>
            </a:r>
            <a:r>
              <a:rPr lang="it-IT" sz="2000" dirty="0">
                <a:solidFill>
                  <a:srgbClr val="170AC6"/>
                </a:solidFill>
              </a:rPr>
              <a:t>zona in cui </a:t>
            </a:r>
            <a:r>
              <a:rPr lang="it-IT" sz="2000" b="1" i="1" dirty="0" smtClean="0">
                <a:solidFill>
                  <a:srgbClr val="C00000"/>
                </a:solidFill>
              </a:rPr>
              <a:t>F &lt; 0 </a:t>
            </a:r>
            <a:r>
              <a:rPr lang="it-IT" sz="2000" b="1" i="1" dirty="0">
                <a:solidFill>
                  <a:srgbClr val="C00000"/>
                </a:solidFill>
              </a:rPr>
              <a:t>e ∂F/∂</a:t>
            </a:r>
            <a:r>
              <a:rPr lang="it-IT" sz="2000" b="1" i="1" dirty="0" smtClean="0">
                <a:solidFill>
                  <a:srgbClr val="C00000"/>
                </a:solidFill>
              </a:rPr>
              <a:t>z &gt; 0 </a:t>
            </a:r>
            <a:r>
              <a:rPr lang="it-IT" sz="2000" dirty="0">
                <a:solidFill>
                  <a:srgbClr val="170AC6"/>
                </a:solidFill>
              </a:rPr>
              <a:t>la leva si flette </a:t>
            </a:r>
            <a:r>
              <a:rPr lang="it-IT" sz="2000" b="1" dirty="0">
                <a:solidFill>
                  <a:srgbClr val="C00000"/>
                </a:solidFill>
              </a:rPr>
              <a:t>verso la superficie </a:t>
            </a:r>
            <a:r>
              <a:rPr lang="it-IT" sz="2000" dirty="0">
                <a:solidFill>
                  <a:srgbClr val="170AC6"/>
                </a:solidFill>
              </a:rPr>
              <a:t>dando luogo </a:t>
            </a:r>
            <a:r>
              <a:rPr lang="it-IT" sz="2000" dirty="0" smtClean="0">
                <a:solidFill>
                  <a:srgbClr val="170AC6"/>
                </a:solidFill>
              </a:rPr>
              <a:t>ad </a:t>
            </a:r>
            <a:r>
              <a:rPr lang="it-IT" sz="2000" dirty="0">
                <a:solidFill>
                  <a:srgbClr val="170AC6"/>
                </a:solidFill>
              </a:rPr>
              <a:t>uno sbilanciamento del fotodiodo. Anche in questa situazione si può quindi utilizzare </a:t>
            </a:r>
            <a:r>
              <a:rPr lang="it-IT" sz="2000" dirty="0" smtClean="0">
                <a:solidFill>
                  <a:srgbClr val="170AC6"/>
                </a:solidFill>
              </a:rPr>
              <a:t>una tecnica </a:t>
            </a:r>
            <a:r>
              <a:rPr lang="it-IT" sz="2000" dirty="0">
                <a:solidFill>
                  <a:srgbClr val="170AC6"/>
                </a:solidFill>
              </a:rPr>
              <a:t>di retroazione per mantenere la forza costante al variare della posizione </a:t>
            </a:r>
            <a:r>
              <a:rPr lang="it-IT" sz="2000" dirty="0" smtClean="0">
                <a:solidFill>
                  <a:srgbClr val="170AC6"/>
                </a:solidFill>
              </a:rPr>
              <a:t>x-y </a:t>
            </a:r>
            <a:r>
              <a:rPr lang="it-IT" sz="2000" dirty="0">
                <a:solidFill>
                  <a:srgbClr val="170AC6"/>
                </a:solidFill>
              </a:rPr>
              <a:t>della punta, </a:t>
            </a:r>
            <a:r>
              <a:rPr lang="it-IT" sz="2000" dirty="0" smtClean="0">
                <a:solidFill>
                  <a:srgbClr val="170AC6"/>
                </a:solidFill>
              </a:rPr>
              <a:t>e allora </a:t>
            </a:r>
            <a:r>
              <a:rPr lang="it-IT" sz="2000" dirty="0">
                <a:solidFill>
                  <a:srgbClr val="170AC6"/>
                </a:solidFill>
              </a:rPr>
              <a:t>si dice che si opera in modo di “non contatto”.</a:t>
            </a:r>
          </a:p>
          <a:p>
            <a:pPr algn="just"/>
            <a:r>
              <a:rPr lang="it-IT" sz="2000" dirty="0">
                <a:solidFill>
                  <a:srgbClr val="170AC6"/>
                </a:solidFill>
              </a:rPr>
              <a:t>Nel modo “non-contatto” si deve usare una leva con costante elastica maggiore che nel </a:t>
            </a:r>
            <a:r>
              <a:rPr lang="it-IT" sz="2000" dirty="0" smtClean="0">
                <a:solidFill>
                  <a:srgbClr val="170AC6"/>
                </a:solidFill>
              </a:rPr>
              <a:t>modo “</a:t>
            </a:r>
            <a:r>
              <a:rPr lang="it-IT" sz="2000" dirty="0">
                <a:solidFill>
                  <a:srgbClr val="170AC6"/>
                </a:solidFill>
              </a:rPr>
              <a:t>contatto” </a:t>
            </a:r>
            <a:r>
              <a:rPr lang="it-IT" sz="2000" dirty="0" err="1">
                <a:solidFill>
                  <a:srgbClr val="170AC6"/>
                </a:solidFill>
              </a:rPr>
              <a:t>perchè</a:t>
            </a:r>
            <a:r>
              <a:rPr lang="it-IT" sz="2000" dirty="0">
                <a:solidFill>
                  <a:srgbClr val="170AC6"/>
                </a:solidFill>
              </a:rPr>
              <a:t> altrimenti (essendo ∂F/∂</a:t>
            </a:r>
            <a:r>
              <a:rPr lang="it-IT" sz="2000" dirty="0" smtClean="0">
                <a:solidFill>
                  <a:srgbClr val="170AC6"/>
                </a:solidFill>
              </a:rPr>
              <a:t>z &gt; 0</a:t>
            </a:r>
            <a:r>
              <a:rPr lang="it-IT" sz="2000" dirty="0">
                <a:solidFill>
                  <a:srgbClr val="170AC6"/>
                </a:solidFill>
              </a:rPr>
              <a:t>) si può instaurare una retroazione </a:t>
            </a:r>
            <a:r>
              <a:rPr lang="it-IT" sz="2000" dirty="0" smtClean="0">
                <a:solidFill>
                  <a:srgbClr val="170AC6"/>
                </a:solidFill>
              </a:rPr>
              <a:t>positiva </a:t>
            </a:r>
            <a:r>
              <a:rPr lang="it-IT" sz="2000" dirty="0">
                <a:solidFill>
                  <a:srgbClr val="170AC6"/>
                </a:solidFill>
              </a:rPr>
              <a:t>e </a:t>
            </a:r>
            <a:r>
              <a:rPr lang="it-IT" sz="2000" dirty="0" smtClean="0">
                <a:solidFill>
                  <a:srgbClr val="170AC6"/>
                </a:solidFill>
              </a:rPr>
              <a:t>la punta </a:t>
            </a:r>
            <a:r>
              <a:rPr lang="it-IT" sz="2000" dirty="0">
                <a:solidFill>
                  <a:srgbClr val="170AC6"/>
                </a:solidFill>
              </a:rPr>
              <a:t>verrebbe succhiata dalla </a:t>
            </a:r>
            <a:r>
              <a:rPr lang="it-IT" sz="2000" dirty="0" smtClean="0">
                <a:solidFill>
                  <a:srgbClr val="170AC6"/>
                </a:solidFill>
              </a:rPr>
              <a:t>superficie.</a:t>
            </a:r>
          </a:p>
          <a:p>
            <a:pPr algn="just"/>
            <a:r>
              <a:rPr lang="it-IT" sz="2000" dirty="0" smtClean="0">
                <a:solidFill>
                  <a:srgbClr val="170AC6"/>
                </a:solidFill>
              </a:rPr>
              <a:t>Ma </a:t>
            </a:r>
            <a:r>
              <a:rPr lang="it-IT" sz="2000" dirty="0">
                <a:solidFill>
                  <a:srgbClr val="170AC6"/>
                </a:solidFill>
              </a:rPr>
              <a:t>con una leva più rigida e con una pendenza di F(z) minore si ottiene una deflessione del </a:t>
            </a:r>
            <a:r>
              <a:rPr lang="it-IT" sz="2000" dirty="0" smtClean="0">
                <a:solidFill>
                  <a:srgbClr val="170AC6"/>
                </a:solidFill>
              </a:rPr>
              <a:t>raggio laser </a:t>
            </a:r>
            <a:r>
              <a:rPr lang="it-IT" sz="2000" dirty="0">
                <a:solidFill>
                  <a:srgbClr val="170AC6"/>
                </a:solidFill>
              </a:rPr>
              <a:t>molto inferiore che nel modo a “contatto”, a parità di variazioni della distanza </a:t>
            </a:r>
            <a:r>
              <a:rPr lang="it-IT" sz="2000" dirty="0" smtClean="0">
                <a:solidFill>
                  <a:srgbClr val="170AC6"/>
                </a:solidFill>
              </a:rPr>
              <a:t>punta-superficie</a:t>
            </a:r>
            <a:r>
              <a:rPr lang="it-IT" sz="2000" dirty="0">
                <a:solidFill>
                  <a:srgbClr val="170AC6"/>
                </a:solidFill>
              </a:rPr>
              <a:t>.</a:t>
            </a:r>
          </a:p>
          <a:p>
            <a:pPr algn="just"/>
            <a:r>
              <a:rPr lang="it-IT" sz="2000" dirty="0">
                <a:solidFill>
                  <a:srgbClr val="170AC6"/>
                </a:solidFill>
              </a:rPr>
              <a:t>In definitiva il sensore meccano-ottico ha, in queste condizioni, </a:t>
            </a:r>
            <a:r>
              <a:rPr lang="it-IT" sz="2000" b="1" i="1" dirty="0">
                <a:solidFill>
                  <a:srgbClr val="C00000"/>
                </a:solidFill>
              </a:rPr>
              <a:t>una sensibilità </a:t>
            </a:r>
            <a:r>
              <a:rPr lang="it-IT" sz="2000" b="1" i="1" dirty="0" smtClean="0">
                <a:solidFill>
                  <a:srgbClr val="C00000"/>
                </a:solidFill>
              </a:rPr>
              <a:t>molto </a:t>
            </a:r>
            <a:r>
              <a:rPr lang="en-US" sz="2000" b="1" i="1" dirty="0" err="1" smtClean="0">
                <a:solidFill>
                  <a:srgbClr val="C00000"/>
                </a:solidFill>
              </a:rPr>
              <a:t>inferiore</a:t>
            </a:r>
            <a:r>
              <a:rPr lang="en-US" sz="2000" dirty="0">
                <a:solidFill>
                  <a:srgbClr val="170AC6"/>
                </a:solidFill>
              </a:rPr>
              <a:t>.</a:t>
            </a:r>
          </a:p>
        </p:txBody>
      </p:sp>
    </p:spTree>
    <p:extLst>
      <p:ext uri="{BB962C8B-B14F-4D97-AF65-F5344CB8AC3E}">
        <p14:creationId xmlns:p14="http://schemas.microsoft.com/office/powerpoint/2010/main" xmlns="" val="525099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39552" y="332656"/>
            <a:ext cx="7992888" cy="1692771"/>
          </a:xfrm>
          <a:prstGeom prst="rect">
            <a:avLst/>
          </a:prstGeom>
        </p:spPr>
        <p:txBody>
          <a:bodyPr wrap="square">
            <a:spAutoFit/>
          </a:bodyPr>
          <a:lstStyle/>
          <a:p>
            <a:pPr algn="just"/>
            <a:r>
              <a:rPr lang="it-IT" sz="2400" b="1" dirty="0" smtClean="0">
                <a:solidFill>
                  <a:srgbClr val="170AC6"/>
                </a:solidFill>
              </a:rPr>
              <a:t>Tecniche di lavoro nel </a:t>
            </a:r>
            <a:r>
              <a:rPr lang="it-IT" sz="2400" b="1" dirty="0">
                <a:solidFill>
                  <a:srgbClr val="170AC6"/>
                </a:solidFill>
              </a:rPr>
              <a:t>modo “non-contatto</a:t>
            </a:r>
            <a:r>
              <a:rPr lang="it-IT" sz="2400" b="1" dirty="0" smtClean="0">
                <a:solidFill>
                  <a:srgbClr val="170AC6"/>
                </a:solidFill>
              </a:rPr>
              <a:t>”.</a:t>
            </a:r>
          </a:p>
          <a:p>
            <a:pPr algn="just"/>
            <a:r>
              <a:rPr lang="it-IT" sz="2000" dirty="0">
                <a:solidFill>
                  <a:srgbClr val="170AC6"/>
                </a:solidFill>
              </a:rPr>
              <a:t>La tecnica più comune è di porre la leva in </a:t>
            </a:r>
            <a:r>
              <a:rPr lang="it-IT" sz="2000" b="1" i="1" dirty="0">
                <a:solidFill>
                  <a:srgbClr val="C00000"/>
                </a:solidFill>
              </a:rPr>
              <a:t>oscillazione forzata </a:t>
            </a:r>
            <a:r>
              <a:rPr lang="it-IT" sz="2000" dirty="0">
                <a:solidFill>
                  <a:srgbClr val="170AC6"/>
                </a:solidFill>
              </a:rPr>
              <a:t>attorno alla frequenza di </a:t>
            </a:r>
            <a:r>
              <a:rPr lang="it-IT" sz="2000" b="1" i="1" dirty="0" smtClean="0">
                <a:solidFill>
                  <a:srgbClr val="C00000"/>
                </a:solidFill>
              </a:rPr>
              <a:t>risonanza meccanica </a:t>
            </a:r>
            <a:r>
              <a:rPr lang="it-IT" sz="2000" b="1" i="1" dirty="0">
                <a:solidFill>
                  <a:srgbClr val="C00000"/>
                </a:solidFill>
              </a:rPr>
              <a:t>propria ω</a:t>
            </a:r>
            <a:r>
              <a:rPr lang="it-IT" sz="2000" b="1" i="1" baseline="-25000" dirty="0">
                <a:solidFill>
                  <a:srgbClr val="C00000"/>
                </a:solidFill>
              </a:rPr>
              <a:t>0</a:t>
            </a:r>
            <a:r>
              <a:rPr lang="it-IT" sz="2000" dirty="0">
                <a:solidFill>
                  <a:srgbClr val="170AC6"/>
                </a:solidFill>
              </a:rPr>
              <a:t> e di misurare, al variare della forza di interazione punta-superficie, </a:t>
            </a:r>
            <a:r>
              <a:rPr lang="it-IT" sz="2000" dirty="0" smtClean="0">
                <a:solidFill>
                  <a:srgbClr val="170AC6"/>
                </a:solidFill>
              </a:rPr>
              <a:t>le variazioni </a:t>
            </a:r>
            <a:r>
              <a:rPr lang="it-IT" sz="2000" dirty="0">
                <a:solidFill>
                  <a:srgbClr val="170AC6"/>
                </a:solidFill>
              </a:rPr>
              <a:t>dell’ampiezza A di oscillazione, oppure della frequenza ω</a:t>
            </a:r>
            <a:r>
              <a:rPr lang="it-IT" sz="2000" baseline="-25000" dirty="0">
                <a:solidFill>
                  <a:srgbClr val="170AC6"/>
                </a:solidFill>
              </a:rPr>
              <a:t>0</a:t>
            </a:r>
            <a:r>
              <a:rPr lang="it-IT" sz="2000" dirty="0">
                <a:solidFill>
                  <a:srgbClr val="170AC6"/>
                </a:solidFill>
              </a:rPr>
              <a:t> di risonanza</a:t>
            </a:r>
            <a:r>
              <a:rPr lang="it-IT" sz="2000" dirty="0" smtClean="0">
                <a:solidFill>
                  <a:srgbClr val="170AC6"/>
                </a:solidFill>
              </a:rPr>
              <a:t>.</a:t>
            </a:r>
            <a:endParaRPr lang="it-IT" sz="2000" dirty="0">
              <a:solidFill>
                <a:srgbClr val="170AC6"/>
              </a:solidFill>
            </a:endParaRPr>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71600" y="2132856"/>
            <a:ext cx="4865997" cy="3238267"/>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602380" y="5013176"/>
            <a:ext cx="4211885" cy="14576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946401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2175" y="548680"/>
            <a:ext cx="7704856" cy="2554545"/>
          </a:xfrm>
          <a:prstGeom prst="rect">
            <a:avLst/>
          </a:prstGeom>
        </p:spPr>
        <p:txBody>
          <a:bodyPr wrap="square">
            <a:spAutoFit/>
          </a:bodyPr>
          <a:lstStyle/>
          <a:p>
            <a:pPr algn="just"/>
            <a:r>
              <a:rPr lang="it-IT" sz="2000" dirty="0">
                <a:solidFill>
                  <a:srgbClr val="170AC6"/>
                </a:solidFill>
              </a:rPr>
              <a:t>Il fatto che la forza d’interazione della punta con la superficie, nel modo “non-contatto”, è </a:t>
            </a:r>
            <a:r>
              <a:rPr lang="it-IT" sz="2000" dirty="0" smtClean="0">
                <a:solidFill>
                  <a:srgbClr val="170AC6"/>
                </a:solidFill>
              </a:rPr>
              <a:t>molto piccola </a:t>
            </a:r>
            <a:r>
              <a:rPr lang="it-IT" sz="2000" dirty="0">
                <a:solidFill>
                  <a:srgbClr val="170AC6"/>
                </a:solidFill>
              </a:rPr>
              <a:t>permette di ottenere immagini anche di campioni relativamente soffici (ad esempio </a:t>
            </a:r>
            <a:r>
              <a:rPr lang="it-IT" sz="2000" dirty="0" smtClean="0">
                <a:solidFill>
                  <a:srgbClr val="170AC6"/>
                </a:solidFill>
              </a:rPr>
              <a:t>campioni biologici</a:t>
            </a:r>
            <a:r>
              <a:rPr lang="it-IT" sz="2000" dirty="0">
                <a:solidFill>
                  <a:srgbClr val="170AC6"/>
                </a:solidFill>
              </a:rPr>
              <a:t>) senza </a:t>
            </a:r>
            <a:r>
              <a:rPr lang="it-IT" sz="2000" dirty="0" smtClean="0">
                <a:solidFill>
                  <a:srgbClr val="170AC6"/>
                </a:solidFill>
              </a:rPr>
              <a:t>danneggiarli.</a:t>
            </a:r>
          </a:p>
          <a:p>
            <a:pPr algn="just"/>
            <a:r>
              <a:rPr lang="it-IT" sz="2000" dirty="0" smtClean="0">
                <a:solidFill>
                  <a:srgbClr val="170AC6"/>
                </a:solidFill>
              </a:rPr>
              <a:t>La </a:t>
            </a:r>
            <a:r>
              <a:rPr lang="it-IT" sz="2000" dirty="0">
                <a:solidFill>
                  <a:srgbClr val="170AC6"/>
                </a:solidFill>
              </a:rPr>
              <a:t>maggiore distanza della punta dalla superficie impone </a:t>
            </a:r>
            <a:r>
              <a:rPr lang="it-IT" sz="2000" dirty="0" smtClean="0">
                <a:solidFill>
                  <a:srgbClr val="170AC6"/>
                </a:solidFill>
              </a:rPr>
              <a:t>tuttavia l’uso </a:t>
            </a:r>
            <a:r>
              <a:rPr lang="it-IT" sz="2000" dirty="0">
                <a:solidFill>
                  <a:srgbClr val="170AC6"/>
                </a:solidFill>
              </a:rPr>
              <a:t>di punte particolarmente sottili per consentire risoluzione laterale paragonabile: </a:t>
            </a:r>
            <a:r>
              <a:rPr lang="it-IT" sz="2000" dirty="0" smtClean="0">
                <a:solidFill>
                  <a:srgbClr val="170AC6"/>
                </a:solidFill>
              </a:rPr>
              <a:t>infatti l’interazione </a:t>
            </a:r>
            <a:r>
              <a:rPr lang="it-IT" sz="2000" dirty="0">
                <a:solidFill>
                  <a:srgbClr val="170AC6"/>
                </a:solidFill>
              </a:rPr>
              <a:t>coinvolge atomi in un volume maggiore</a:t>
            </a:r>
            <a:endParaRPr lang="en-US" sz="2000" dirty="0">
              <a:solidFill>
                <a:srgbClr val="170AC6"/>
              </a:solidFill>
            </a:endParaRPr>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53832" y="2852936"/>
            <a:ext cx="4793941" cy="2052947"/>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3" name="Rettangolo 2"/>
          <p:cNvSpPr/>
          <p:nvPr/>
        </p:nvSpPr>
        <p:spPr>
          <a:xfrm>
            <a:off x="822175" y="5085184"/>
            <a:ext cx="7704856" cy="1323439"/>
          </a:xfrm>
          <a:prstGeom prst="rect">
            <a:avLst/>
          </a:prstGeom>
        </p:spPr>
        <p:txBody>
          <a:bodyPr wrap="square">
            <a:spAutoFit/>
          </a:bodyPr>
          <a:lstStyle/>
          <a:p>
            <a:pPr algn="just"/>
            <a:r>
              <a:rPr lang="it-IT" sz="2000" dirty="0">
                <a:solidFill>
                  <a:srgbClr val="170AC6"/>
                </a:solidFill>
              </a:rPr>
              <a:t>Quando il gradiente di forza è minore (maggiore separazione punta-campione) o il </a:t>
            </a:r>
            <a:r>
              <a:rPr lang="it-IT" sz="2000" dirty="0" smtClean="0">
                <a:solidFill>
                  <a:srgbClr val="170AC6"/>
                </a:solidFill>
              </a:rPr>
              <a:t>raggio di </a:t>
            </a:r>
            <a:r>
              <a:rPr lang="it-IT" sz="2000" dirty="0">
                <a:solidFill>
                  <a:srgbClr val="170AC6"/>
                </a:solidFill>
              </a:rPr>
              <a:t>curvatura della punta è maggiore, la forza </a:t>
            </a:r>
            <a:r>
              <a:rPr lang="it-IT" sz="2000" i="1" dirty="0">
                <a:solidFill>
                  <a:srgbClr val="170AC6"/>
                </a:solidFill>
              </a:rPr>
              <a:t>efficace </a:t>
            </a:r>
            <a:r>
              <a:rPr lang="it-IT" sz="2000" dirty="0">
                <a:solidFill>
                  <a:srgbClr val="170AC6"/>
                </a:solidFill>
              </a:rPr>
              <a:t>tra atomi della punta e atomi </a:t>
            </a:r>
            <a:r>
              <a:rPr lang="it-IT" sz="2000" dirty="0" smtClean="0">
                <a:solidFill>
                  <a:srgbClr val="170AC6"/>
                </a:solidFill>
              </a:rPr>
              <a:t>del </a:t>
            </a:r>
            <a:r>
              <a:rPr lang="en-US" sz="2000" dirty="0" err="1" smtClean="0">
                <a:solidFill>
                  <a:srgbClr val="170AC6"/>
                </a:solidFill>
              </a:rPr>
              <a:t>campione</a:t>
            </a:r>
            <a:r>
              <a:rPr lang="en-US" sz="2000" dirty="0" smtClean="0">
                <a:solidFill>
                  <a:srgbClr val="170AC6"/>
                </a:solidFill>
              </a:rPr>
              <a:t> </a:t>
            </a:r>
            <a:r>
              <a:rPr lang="en-US" sz="2000" dirty="0" err="1">
                <a:solidFill>
                  <a:srgbClr val="170AC6"/>
                </a:solidFill>
              </a:rPr>
              <a:t>interessa</a:t>
            </a:r>
            <a:r>
              <a:rPr lang="en-US" sz="2000" dirty="0">
                <a:solidFill>
                  <a:srgbClr val="170AC6"/>
                </a:solidFill>
              </a:rPr>
              <a:t> </a:t>
            </a:r>
            <a:r>
              <a:rPr lang="en-US" sz="2000" dirty="0" err="1">
                <a:solidFill>
                  <a:srgbClr val="170AC6"/>
                </a:solidFill>
              </a:rPr>
              <a:t>volumi</a:t>
            </a:r>
            <a:r>
              <a:rPr lang="en-US" sz="2000" dirty="0">
                <a:solidFill>
                  <a:srgbClr val="170AC6"/>
                </a:solidFill>
              </a:rPr>
              <a:t> </a:t>
            </a:r>
            <a:r>
              <a:rPr lang="en-US" sz="2000" dirty="0" err="1" smtClean="0">
                <a:solidFill>
                  <a:srgbClr val="170AC6"/>
                </a:solidFill>
              </a:rPr>
              <a:t>maggiori</a:t>
            </a:r>
            <a:r>
              <a:rPr lang="en-US" sz="2000" dirty="0" smtClean="0">
                <a:solidFill>
                  <a:srgbClr val="170AC6"/>
                </a:solidFill>
              </a:rPr>
              <a:t>.</a:t>
            </a:r>
            <a:endParaRPr lang="en-US" sz="2000" dirty="0">
              <a:solidFill>
                <a:srgbClr val="170AC6"/>
              </a:solidFill>
            </a:endParaRPr>
          </a:p>
        </p:txBody>
      </p:sp>
    </p:spTree>
    <p:extLst>
      <p:ext uri="{BB962C8B-B14F-4D97-AF65-F5344CB8AC3E}">
        <p14:creationId xmlns:p14="http://schemas.microsoft.com/office/powerpoint/2010/main" xmlns="" val="3523838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83568" y="764704"/>
            <a:ext cx="7776864" cy="5447645"/>
          </a:xfrm>
          <a:prstGeom prst="rect">
            <a:avLst/>
          </a:prstGeom>
        </p:spPr>
        <p:txBody>
          <a:bodyPr wrap="square">
            <a:spAutoFit/>
          </a:bodyPr>
          <a:lstStyle/>
          <a:p>
            <a:pPr algn="just"/>
            <a:r>
              <a:rPr lang="it-IT" sz="2400" b="1" dirty="0">
                <a:solidFill>
                  <a:srgbClr val="170AC6"/>
                </a:solidFill>
              </a:rPr>
              <a:t>Il “</a:t>
            </a:r>
            <a:r>
              <a:rPr lang="it-IT" sz="2400" b="1" dirty="0" err="1">
                <a:solidFill>
                  <a:srgbClr val="170AC6"/>
                </a:solidFill>
              </a:rPr>
              <a:t>tapping</a:t>
            </a:r>
            <a:r>
              <a:rPr lang="it-IT" sz="2400" b="1" dirty="0">
                <a:solidFill>
                  <a:srgbClr val="170AC6"/>
                </a:solidFill>
              </a:rPr>
              <a:t>-mode” e le </a:t>
            </a:r>
            <a:r>
              <a:rPr lang="it-IT" sz="2400" b="1" dirty="0" err="1">
                <a:solidFill>
                  <a:srgbClr val="170AC6"/>
                </a:solidFill>
              </a:rPr>
              <a:t>microforze</a:t>
            </a:r>
            <a:r>
              <a:rPr lang="it-IT" sz="2400" b="1" dirty="0">
                <a:solidFill>
                  <a:srgbClr val="170AC6"/>
                </a:solidFill>
              </a:rPr>
              <a:t> di attrito (“</a:t>
            </a:r>
            <a:r>
              <a:rPr lang="it-IT" sz="2400" b="1" dirty="0" err="1">
                <a:solidFill>
                  <a:srgbClr val="170AC6"/>
                </a:solidFill>
              </a:rPr>
              <a:t>lateral</a:t>
            </a:r>
            <a:r>
              <a:rPr lang="it-IT" sz="2400" b="1" dirty="0">
                <a:solidFill>
                  <a:srgbClr val="170AC6"/>
                </a:solidFill>
              </a:rPr>
              <a:t>-force-mode</a:t>
            </a:r>
            <a:r>
              <a:rPr lang="it-IT" sz="2400" b="1" dirty="0" smtClean="0">
                <a:solidFill>
                  <a:srgbClr val="170AC6"/>
                </a:solidFill>
              </a:rPr>
              <a:t>”)</a:t>
            </a:r>
          </a:p>
          <a:p>
            <a:pPr algn="just"/>
            <a:r>
              <a:rPr lang="it-IT" sz="2000" dirty="0">
                <a:solidFill>
                  <a:srgbClr val="170AC6"/>
                </a:solidFill>
              </a:rPr>
              <a:t>Un modo operativo che mescola i due modi “</a:t>
            </a:r>
            <a:r>
              <a:rPr lang="it-IT" sz="2000" dirty="0" smtClean="0">
                <a:solidFill>
                  <a:srgbClr val="170AC6"/>
                </a:solidFill>
              </a:rPr>
              <a:t>contatto” </a:t>
            </a:r>
            <a:r>
              <a:rPr lang="it-IT" sz="2000" dirty="0">
                <a:solidFill>
                  <a:srgbClr val="170AC6"/>
                </a:solidFill>
              </a:rPr>
              <a:t>e “</a:t>
            </a:r>
            <a:r>
              <a:rPr lang="it-IT" sz="2000" dirty="0" smtClean="0">
                <a:solidFill>
                  <a:srgbClr val="170AC6"/>
                </a:solidFill>
              </a:rPr>
              <a:t>non-contato” </a:t>
            </a:r>
            <a:r>
              <a:rPr lang="it-IT" sz="2000" dirty="0">
                <a:solidFill>
                  <a:srgbClr val="170AC6"/>
                </a:solidFill>
              </a:rPr>
              <a:t>è il “</a:t>
            </a:r>
            <a:r>
              <a:rPr lang="it-IT" sz="2000" b="1" i="1" dirty="0" err="1">
                <a:solidFill>
                  <a:srgbClr val="C00000"/>
                </a:solidFill>
              </a:rPr>
              <a:t>Tapping</a:t>
            </a:r>
            <a:r>
              <a:rPr lang="it-IT" sz="2000" b="1" i="1" dirty="0">
                <a:solidFill>
                  <a:srgbClr val="C00000"/>
                </a:solidFill>
              </a:rPr>
              <a:t> Mode</a:t>
            </a:r>
            <a:r>
              <a:rPr lang="it-IT" sz="2000" dirty="0" smtClean="0">
                <a:solidFill>
                  <a:srgbClr val="170AC6"/>
                </a:solidFill>
              </a:rPr>
              <a:t>”: </a:t>
            </a:r>
            <a:r>
              <a:rPr lang="it-IT" sz="2000" dirty="0">
                <a:solidFill>
                  <a:srgbClr val="170AC6"/>
                </a:solidFill>
              </a:rPr>
              <a:t>in questo caso la leva vibra con </a:t>
            </a:r>
            <a:r>
              <a:rPr lang="it-IT" sz="2000" dirty="0" smtClean="0">
                <a:solidFill>
                  <a:srgbClr val="170AC6"/>
                </a:solidFill>
              </a:rPr>
              <a:t>grande ampiezza </a:t>
            </a:r>
            <a:r>
              <a:rPr lang="it-IT" sz="2000" dirty="0">
                <a:solidFill>
                  <a:srgbClr val="170AC6"/>
                </a:solidFill>
              </a:rPr>
              <a:t>(un centinaio di nm) e “tocca” la superficie durante ogni escursione verso il basso.</a:t>
            </a:r>
          </a:p>
          <a:p>
            <a:pPr algn="just"/>
            <a:r>
              <a:rPr lang="it-IT" sz="2000" dirty="0">
                <a:solidFill>
                  <a:srgbClr val="170AC6"/>
                </a:solidFill>
              </a:rPr>
              <a:t>Questo modo operativo può essere usato per ridurre il danneggiamento (per effetto di forze </a:t>
            </a:r>
            <a:r>
              <a:rPr lang="it-IT" sz="2000" dirty="0" smtClean="0">
                <a:solidFill>
                  <a:srgbClr val="170AC6"/>
                </a:solidFill>
              </a:rPr>
              <a:t>di frizione</a:t>
            </a:r>
            <a:r>
              <a:rPr lang="it-IT" sz="2000" dirty="0">
                <a:solidFill>
                  <a:srgbClr val="170AC6"/>
                </a:solidFill>
              </a:rPr>
              <a:t>) della punta o del campione durante il movimento di </a:t>
            </a:r>
            <a:r>
              <a:rPr lang="it-IT" sz="2000" dirty="0" smtClean="0">
                <a:solidFill>
                  <a:srgbClr val="170AC6"/>
                </a:solidFill>
              </a:rPr>
              <a:t>scansione  x-y.</a:t>
            </a:r>
          </a:p>
          <a:p>
            <a:pPr algn="just"/>
            <a:endParaRPr lang="it-IT" sz="2000" dirty="0">
              <a:solidFill>
                <a:srgbClr val="170AC6"/>
              </a:solidFill>
            </a:endParaRPr>
          </a:p>
          <a:p>
            <a:pPr algn="just"/>
            <a:r>
              <a:rPr lang="it-IT" sz="2000" dirty="0">
                <a:solidFill>
                  <a:srgbClr val="170AC6"/>
                </a:solidFill>
              </a:rPr>
              <a:t>Le forze microscopiche di frizione possono essere interessanti di per </a:t>
            </a:r>
            <a:r>
              <a:rPr lang="it-IT" sz="2000" dirty="0" err="1">
                <a:solidFill>
                  <a:srgbClr val="170AC6"/>
                </a:solidFill>
              </a:rPr>
              <a:t>sè</a:t>
            </a:r>
            <a:r>
              <a:rPr lang="it-IT" sz="2000" dirty="0">
                <a:solidFill>
                  <a:srgbClr val="170AC6"/>
                </a:solidFill>
              </a:rPr>
              <a:t>, e la tecnica SFM si </a:t>
            </a:r>
            <a:r>
              <a:rPr lang="it-IT" sz="2000" dirty="0" smtClean="0">
                <a:solidFill>
                  <a:srgbClr val="170AC6"/>
                </a:solidFill>
              </a:rPr>
              <a:t>presta a </a:t>
            </a:r>
            <a:r>
              <a:rPr lang="it-IT" sz="2000" dirty="0">
                <a:solidFill>
                  <a:srgbClr val="170AC6"/>
                </a:solidFill>
              </a:rPr>
              <a:t>fornire anche una mappatura microscopica di tali forze se si usa il “</a:t>
            </a:r>
            <a:r>
              <a:rPr lang="it-IT" sz="2000" dirty="0" err="1">
                <a:solidFill>
                  <a:srgbClr val="170AC6"/>
                </a:solidFill>
              </a:rPr>
              <a:t>Lateral</a:t>
            </a:r>
            <a:r>
              <a:rPr lang="it-IT" sz="2000" dirty="0">
                <a:solidFill>
                  <a:srgbClr val="170AC6"/>
                </a:solidFill>
              </a:rPr>
              <a:t> Force Mode” (LFM).</a:t>
            </a:r>
          </a:p>
          <a:p>
            <a:pPr algn="just"/>
            <a:r>
              <a:rPr lang="it-IT" sz="2000" dirty="0">
                <a:solidFill>
                  <a:srgbClr val="170AC6"/>
                </a:solidFill>
              </a:rPr>
              <a:t>Per ottenere un segnale proporzionale alla forza laterale che si sviluppa tra leva e campione (</a:t>
            </a:r>
            <a:r>
              <a:rPr lang="it-IT" sz="2000" dirty="0" smtClean="0">
                <a:solidFill>
                  <a:srgbClr val="170AC6"/>
                </a:solidFill>
              </a:rPr>
              <a:t>per scorrimento </a:t>
            </a:r>
            <a:r>
              <a:rPr lang="it-IT" sz="2000" dirty="0">
                <a:solidFill>
                  <a:srgbClr val="170AC6"/>
                </a:solidFill>
              </a:rPr>
              <a:t>su domini con diverso coefficiente d’attrito o su rugosità) si può sfruttare la </a:t>
            </a:r>
            <a:r>
              <a:rPr lang="it-IT" sz="2000" dirty="0" smtClean="0">
                <a:solidFill>
                  <a:srgbClr val="170AC6"/>
                </a:solidFill>
              </a:rPr>
              <a:t>torsione della </a:t>
            </a:r>
            <a:r>
              <a:rPr lang="it-IT" sz="2000" dirty="0">
                <a:solidFill>
                  <a:srgbClr val="170AC6"/>
                </a:solidFill>
              </a:rPr>
              <a:t>leva ed il conseguente </a:t>
            </a:r>
            <a:r>
              <a:rPr lang="it-IT" sz="2000" i="1" dirty="0">
                <a:solidFill>
                  <a:srgbClr val="170AC6"/>
                </a:solidFill>
              </a:rPr>
              <a:t>spostamento laterale </a:t>
            </a:r>
            <a:r>
              <a:rPr lang="it-IT" sz="2000" dirty="0">
                <a:solidFill>
                  <a:srgbClr val="170AC6"/>
                </a:solidFill>
              </a:rPr>
              <a:t>del raggio di luce riflesso</a:t>
            </a:r>
            <a:r>
              <a:rPr lang="it-IT" sz="2000" dirty="0" smtClean="0">
                <a:solidFill>
                  <a:srgbClr val="170AC6"/>
                </a:solidFill>
              </a:rPr>
              <a:t>.</a:t>
            </a:r>
            <a:endParaRPr lang="en-US" sz="2000" dirty="0">
              <a:solidFill>
                <a:srgbClr val="170AC6"/>
              </a:solidFill>
            </a:endParaRPr>
          </a:p>
        </p:txBody>
      </p:sp>
    </p:spTree>
    <p:extLst>
      <p:ext uri="{BB962C8B-B14F-4D97-AF65-F5344CB8AC3E}">
        <p14:creationId xmlns:p14="http://schemas.microsoft.com/office/powerpoint/2010/main" xmlns="" val="1351418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118658" y="692695"/>
            <a:ext cx="7056784" cy="5632311"/>
          </a:xfrm>
          <a:prstGeom prst="rect">
            <a:avLst/>
          </a:prstGeom>
        </p:spPr>
        <p:txBody>
          <a:bodyPr wrap="square">
            <a:spAutoFit/>
          </a:bodyPr>
          <a:lstStyle/>
          <a:p>
            <a:pPr algn="just"/>
            <a:r>
              <a:rPr lang="it-IT" sz="2000" dirty="0">
                <a:solidFill>
                  <a:srgbClr val="170AC6"/>
                </a:solidFill>
              </a:rPr>
              <a:t>Con </a:t>
            </a:r>
            <a:r>
              <a:rPr lang="it-IT" sz="2000" b="1" i="1" dirty="0">
                <a:solidFill>
                  <a:srgbClr val="C00000"/>
                </a:solidFill>
              </a:rPr>
              <a:t>topografia tridimensionale </a:t>
            </a:r>
            <a:r>
              <a:rPr lang="it-IT" sz="2000" dirty="0" smtClean="0">
                <a:solidFill>
                  <a:srgbClr val="170AC6"/>
                </a:solidFill>
              </a:rPr>
              <a:t>si indica </a:t>
            </a:r>
            <a:r>
              <a:rPr lang="it-IT" sz="2000" dirty="0">
                <a:solidFill>
                  <a:srgbClr val="170AC6"/>
                </a:solidFill>
              </a:rPr>
              <a:t>il “</a:t>
            </a:r>
            <a:r>
              <a:rPr lang="it-IT" sz="2000" b="1" i="1" dirty="0">
                <a:solidFill>
                  <a:srgbClr val="C00000"/>
                </a:solidFill>
              </a:rPr>
              <a:t>rilievo altimetrico</a:t>
            </a:r>
            <a:r>
              <a:rPr lang="it-IT" sz="2000" dirty="0">
                <a:solidFill>
                  <a:srgbClr val="170AC6"/>
                </a:solidFill>
              </a:rPr>
              <a:t>” della superficie, ovvero la </a:t>
            </a:r>
            <a:r>
              <a:rPr lang="it-IT" sz="2000" dirty="0" smtClean="0">
                <a:solidFill>
                  <a:srgbClr val="170AC6"/>
                </a:solidFill>
              </a:rPr>
              <a:t>misura della </a:t>
            </a:r>
            <a:r>
              <a:rPr lang="it-IT" sz="2000" dirty="0">
                <a:solidFill>
                  <a:srgbClr val="170AC6"/>
                </a:solidFill>
              </a:rPr>
              <a:t>sua deviazione, punto per punto, da una superficie piana ideale</a:t>
            </a:r>
            <a:r>
              <a:rPr lang="it-IT" sz="2000" dirty="0" smtClean="0">
                <a:solidFill>
                  <a:srgbClr val="170AC6"/>
                </a:solidFill>
              </a:rPr>
              <a:t>.</a:t>
            </a:r>
          </a:p>
          <a:p>
            <a:pPr algn="just"/>
            <a:endParaRPr lang="it-IT" sz="2000" dirty="0">
              <a:solidFill>
                <a:srgbClr val="170AC6"/>
              </a:solidFill>
            </a:endParaRPr>
          </a:p>
          <a:p>
            <a:pPr algn="just"/>
            <a:r>
              <a:rPr lang="it-IT" sz="2000" dirty="0" smtClean="0">
                <a:solidFill>
                  <a:srgbClr val="170AC6"/>
                </a:solidFill>
              </a:rPr>
              <a:t>La </a:t>
            </a:r>
            <a:r>
              <a:rPr lang="it-IT" sz="2000" dirty="0">
                <a:solidFill>
                  <a:srgbClr val="170AC6"/>
                </a:solidFill>
              </a:rPr>
              <a:t>tecnologia degli </a:t>
            </a:r>
            <a:r>
              <a:rPr lang="it-IT" sz="2000" b="1" i="1" dirty="0">
                <a:solidFill>
                  <a:srgbClr val="C00000"/>
                </a:solidFill>
              </a:rPr>
              <a:t>SPM</a:t>
            </a:r>
            <a:r>
              <a:rPr lang="it-IT" sz="2000" dirty="0">
                <a:solidFill>
                  <a:srgbClr val="170AC6"/>
                </a:solidFill>
              </a:rPr>
              <a:t> si è sviluppata </a:t>
            </a:r>
            <a:r>
              <a:rPr lang="it-IT" sz="2000" dirty="0" smtClean="0">
                <a:solidFill>
                  <a:srgbClr val="170AC6"/>
                </a:solidFill>
              </a:rPr>
              <a:t>in </a:t>
            </a:r>
            <a:r>
              <a:rPr lang="it-IT" sz="2000" dirty="0">
                <a:solidFill>
                  <a:srgbClr val="170AC6"/>
                </a:solidFill>
              </a:rPr>
              <a:t>meno di </a:t>
            </a:r>
            <a:r>
              <a:rPr lang="it-IT" sz="2000" dirty="0" smtClean="0">
                <a:solidFill>
                  <a:srgbClr val="170AC6"/>
                </a:solidFill>
              </a:rPr>
              <a:t>20 anni e consente </a:t>
            </a:r>
            <a:r>
              <a:rPr lang="it-IT" sz="2000" dirty="0">
                <a:solidFill>
                  <a:srgbClr val="170AC6"/>
                </a:solidFill>
              </a:rPr>
              <a:t>oggi di risolvere moltissimi problemi nello studio della fisica delle superfici, </a:t>
            </a:r>
            <a:r>
              <a:rPr lang="it-IT" sz="2000" dirty="0" smtClean="0">
                <a:solidFill>
                  <a:srgbClr val="170AC6"/>
                </a:solidFill>
              </a:rPr>
              <a:t>con applicazioni </a:t>
            </a:r>
            <a:r>
              <a:rPr lang="it-IT" sz="2000" dirty="0">
                <a:solidFill>
                  <a:srgbClr val="170AC6"/>
                </a:solidFill>
              </a:rPr>
              <a:t>nei più svariati settori (metalli, semiconduttori, polimeri, ceramiche, </a:t>
            </a:r>
            <a:r>
              <a:rPr lang="it-IT" sz="2000" dirty="0" smtClean="0">
                <a:solidFill>
                  <a:srgbClr val="170AC6"/>
                </a:solidFill>
              </a:rPr>
              <a:t>membrane sintetiche </a:t>
            </a:r>
            <a:r>
              <a:rPr lang="it-IT" sz="2000" dirty="0">
                <a:solidFill>
                  <a:srgbClr val="170AC6"/>
                </a:solidFill>
              </a:rPr>
              <a:t>e biologiche, fenomeni di abrasione, corrosione, adesione, catalisi, lubrificazione</a:t>
            </a:r>
            <a:r>
              <a:rPr lang="it-IT" sz="2000" dirty="0" smtClean="0">
                <a:solidFill>
                  <a:srgbClr val="170AC6"/>
                </a:solidFill>
              </a:rPr>
              <a:t>, contaminazione…).</a:t>
            </a:r>
          </a:p>
          <a:p>
            <a:pPr algn="just"/>
            <a:endParaRPr lang="it-IT" sz="2000" dirty="0" smtClean="0">
              <a:solidFill>
                <a:srgbClr val="170AC6"/>
              </a:solidFill>
            </a:endParaRPr>
          </a:p>
          <a:p>
            <a:pPr algn="just"/>
            <a:r>
              <a:rPr lang="it-IT" sz="2000" dirty="0" smtClean="0">
                <a:solidFill>
                  <a:srgbClr val="170AC6"/>
                </a:solidFill>
              </a:rPr>
              <a:t>Con </a:t>
            </a:r>
            <a:r>
              <a:rPr lang="it-IT" sz="2000" dirty="0">
                <a:solidFill>
                  <a:srgbClr val="170AC6"/>
                </a:solidFill>
              </a:rPr>
              <a:t>gli </a:t>
            </a:r>
            <a:r>
              <a:rPr lang="it-IT" sz="2000" b="1" i="1" dirty="0">
                <a:solidFill>
                  <a:srgbClr val="C00000"/>
                </a:solidFill>
              </a:rPr>
              <a:t>SPM</a:t>
            </a:r>
            <a:r>
              <a:rPr lang="it-IT" sz="2000" dirty="0">
                <a:solidFill>
                  <a:srgbClr val="170AC6"/>
                </a:solidFill>
              </a:rPr>
              <a:t> si possono rivelare dettagli (con accuratezza </a:t>
            </a:r>
            <a:r>
              <a:rPr lang="it-IT" sz="2000" dirty="0" smtClean="0">
                <a:solidFill>
                  <a:srgbClr val="170AC6"/>
                </a:solidFill>
              </a:rPr>
              <a:t>diversamente </a:t>
            </a:r>
            <a:r>
              <a:rPr lang="it-IT" sz="2000" dirty="0" err="1" smtClean="0">
                <a:solidFill>
                  <a:srgbClr val="170AC6"/>
                </a:solidFill>
              </a:rPr>
              <a:t>irragiungibile</a:t>
            </a:r>
            <a:r>
              <a:rPr lang="it-IT" sz="2000" dirty="0">
                <a:solidFill>
                  <a:srgbClr val="170AC6"/>
                </a:solidFill>
              </a:rPr>
              <a:t>) di campioni sia in aria che immersi in liquido; si possono evidenziare strutture </a:t>
            </a:r>
            <a:r>
              <a:rPr lang="it-IT" sz="2000" dirty="0" smtClean="0">
                <a:solidFill>
                  <a:srgbClr val="170AC6"/>
                </a:solidFill>
              </a:rPr>
              <a:t>di dimensioni </a:t>
            </a:r>
            <a:r>
              <a:rPr lang="it-IT" sz="2000" dirty="0">
                <a:solidFill>
                  <a:srgbClr val="170AC6"/>
                </a:solidFill>
              </a:rPr>
              <a:t>atomiche su aree dell’ordine del decimo di millimetro, e in una singola immagine si </a:t>
            </a:r>
            <a:r>
              <a:rPr lang="it-IT" sz="2000" dirty="0" smtClean="0">
                <a:solidFill>
                  <a:srgbClr val="170AC6"/>
                </a:solidFill>
              </a:rPr>
              <a:t>può ottenere </a:t>
            </a:r>
            <a:r>
              <a:rPr lang="it-IT" sz="2000" dirty="0">
                <a:solidFill>
                  <a:srgbClr val="170AC6"/>
                </a:solidFill>
              </a:rPr>
              <a:t>una risoluzione verticale di centesimi di nanometro in strutture il cui profilo </a:t>
            </a:r>
            <a:r>
              <a:rPr lang="it-IT" sz="2000" dirty="0" smtClean="0">
                <a:solidFill>
                  <a:srgbClr val="170AC6"/>
                </a:solidFill>
              </a:rPr>
              <a:t>raggiunge corrugazioni </a:t>
            </a:r>
            <a:r>
              <a:rPr lang="it-IT" sz="2000" dirty="0">
                <a:solidFill>
                  <a:srgbClr val="170AC6"/>
                </a:solidFill>
              </a:rPr>
              <a:t>dell’ordine di qualche micron.</a:t>
            </a:r>
            <a:endParaRPr lang="en-US" sz="2000" dirty="0">
              <a:solidFill>
                <a:srgbClr val="170AC6"/>
              </a:solidFill>
            </a:endParaRPr>
          </a:p>
        </p:txBody>
      </p:sp>
    </p:spTree>
    <p:extLst>
      <p:ext uri="{BB962C8B-B14F-4D97-AF65-F5344CB8AC3E}">
        <p14:creationId xmlns:p14="http://schemas.microsoft.com/office/powerpoint/2010/main" xmlns="" val="24835821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83568" y="620688"/>
            <a:ext cx="7704856" cy="1631216"/>
          </a:xfrm>
          <a:prstGeom prst="rect">
            <a:avLst/>
          </a:prstGeom>
        </p:spPr>
        <p:txBody>
          <a:bodyPr wrap="square">
            <a:spAutoFit/>
          </a:bodyPr>
          <a:lstStyle/>
          <a:p>
            <a:pPr algn="just"/>
            <a:r>
              <a:rPr lang="it-IT" sz="2000" dirty="0">
                <a:solidFill>
                  <a:srgbClr val="170AC6"/>
                </a:solidFill>
              </a:rPr>
              <a:t>Per rivelare lo spostamento laterale del raggio si usa un fotodiodo a </a:t>
            </a:r>
            <a:r>
              <a:rPr lang="it-IT" sz="2000" i="1" dirty="0">
                <a:solidFill>
                  <a:srgbClr val="170AC6"/>
                </a:solidFill>
              </a:rPr>
              <a:t>4 quadranti </a:t>
            </a:r>
            <a:r>
              <a:rPr lang="it-IT" sz="2000" dirty="0">
                <a:solidFill>
                  <a:srgbClr val="170AC6"/>
                </a:solidFill>
              </a:rPr>
              <a:t>e un sistema </a:t>
            </a:r>
            <a:r>
              <a:rPr lang="it-IT" sz="2000" dirty="0" smtClean="0">
                <a:solidFill>
                  <a:srgbClr val="170AC6"/>
                </a:solidFill>
              </a:rPr>
              <a:t>che misura </a:t>
            </a:r>
            <a:r>
              <a:rPr lang="it-IT" sz="2000" dirty="0">
                <a:solidFill>
                  <a:srgbClr val="170AC6"/>
                </a:solidFill>
              </a:rPr>
              <a:t>il rapporto tra illuminamento differenziale e illuminamento medio per ciascuna coppia </a:t>
            </a:r>
            <a:r>
              <a:rPr lang="it-IT" sz="2000" dirty="0" smtClean="0">
                <a:solidFill>
                  <a:srgbClr val="170AC6"/>
                </a:solidFill>
              </a:rPr>
              <a:t>di quadranti adiacenti. </a:t>
            </a:r>
            <a:r>
              <a:rPr lang="it-IT" sz="2000" dirty="0">
                <a:solidFill>
                  <a:srgbClr val="170AC6"/>
                </a:solidFill>
              </a:rPr>
              <a:t>In tal modo è possibile ottenere contemporaneamente </a:t>
            </a:r>
            <a:r>
              <a:rPr lang="it-IT" sz="2000" dirty="0" smtClean="0">
                <a:solidFill>
                  <a:srgbClr val="170AC6"/>
                </a:solidFill>
              </a:rPr>
              <a:t>un’immagine topografica </a:t>
            </a:r>
            <a:r>
              <a:rPr lang="it-IT" sz="2000" dirty="0">
                <a:solidFill>
                  <a:srgbClr val="170AC6"/>
                </a:solidFill>
              </a:rPr>
              <a:t>“a contatto” e una immagine LFM.</a:t>
            </a:r>
            <a:endParaRPr lang="en-US" sz="2000" dirty="0">
              <a:solidFill>
                <a:srgbClr val="170AC6"/>
              </a:solidFill>
            </a:endParaRPr>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59632" y="2492896"/>
            <a:ext cx="6858000" cy="30861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836809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descr="http://www.azonano.com/images/Article_Images/ImageForArticle_2094(1).jpg"/>
          <p:cNvPicPr>
            <a:picLocks noChangeAspect="1" noChangeArrowheads="1"/>
          </p:cNvPicPr>
          <p:nvPr/>
        </p:nvPicPr>
        <p:blipFill>
          <a:blip r:embed="rId2" cstate="print"/>
          <a:srcRect/>
          <a:stretch>
            <a:fillRect/>
          </a:stretch>
        </p:blipFill>
        <p:spPr bwMode="auto">
          <a:xfrm>
            <a:off x="899592" y="1052736"/>
            <a:ext cx="4032448" cy="5097016"/>
          </a:xfrm>
          <a:prstGeom prst="rect">
            <a:avLst/>
          </a:prstGeom>
          <a:noFill/>
        </p:spPr>
      </p:pic>
      <p:sp>
        <p:nvSpPr>
          <p:cNvPr id="3" name="CasellaDiTesto 2"/>
          <p:cNvSpPr txBox="1"/>
          <p:nvPr/>
        </p:nvSpPr>
        <p:spPr>
          <a:xfrm>
            <a:off x="5580112" y="2276872"/>
            <a:ext cx="2880320" cy="2246769"/>
          </a:xfrm>
          <a:prstGeom prst="rect">
            <a:avLst/>
          </a:prstGeom>
          <a:noFill/>
        </p:spPr>
        <p:txBody>
          <a:bodyPr wrap="square" rtlCol="0">
            <a:spAutoFit/>
          </a:bodyPr>
          <a:lstStyle/>
          <a:p>
            <a:pPr algn="just"/>
            <a:r>
              <a:rPr lang="it-IT" sz="2000" dirty="0" smtClean="0">
                <a:solidFill>
                  <a:srgbClr val="C00000"/>
                </a:solidFill>
              </a:rPr>
              <a:t>Le punte per AFM possono essere convenientemente </a:t>
            </a:r>
            <a:r>
              <a:rPr lang="it-IT" sz="2000" dirty="0" err="1" smtClean="0">
                <a:solidFill>
                  <a:srgbClr val="C00000"/>
                </a:solidFill>
              </a:rPr>
              <a:t>funzionalizzate</a:t>
            </a:r>
            <a:r>
              <a:rPr lang="it-IT" sz="2000" dirty="0" smtClean="0">
                <a:solidFill>
                  <a:srgbClr val="C00000"/>
                </a:solidFill>
              </a:rPr>
              <a:t> per poter studiare le interazioni tra molecole o sistemi molecolari</a:t>
            </a:r>
            <a:endParaRPr lang="it-IT" sz="2000" dirty="0">
              <a:solidFill>
                <a:srgbClr val="C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67544" y="188640"/>
            <a:ext cx="8208912" cy="4770537"/>
          </a:xfrm>
          <a:prstGeom prst="rect">
            <a:avLst/>
          </a:prstGeom>
        </p:spPr>
        <p:txBody>
          <a:bodyPr wrap="square">
            <a:spAutoFit/>
          </a:bodyPr>
          <a:lstStyle/>
          <a:p>
            <a:pPr algn="just"/>
            <a:r>
              <a:rPr lang="it-IT" sz="2400" b="1" dirty="0">
                <a:solidFill>
                  <a:srgbClr val="170AC6"/>
                </a:solidFill>
              </a:rPr>
              <a:t>Il velo d’acqua sempre presente: effetti di </a:t>
            </a:r>
            <a:r>
              <a:rPr lang="it-IT" sz="2400" b="1" dirty="0" smtClean="0">
                <a:solidFill>
                  <a:srgbClr val="170AC6"/>
                </a:solidFill>
              </a:rPr>
              <a:t>capillarità</a:t>
            </a:r>
          </a:p>
          <a:p>
            <a:pPr algn="just"/>
            <a:r>
              <a:rPr lang="it-IT" sz="2000" dirty="0">
                <a:solidFill>
                  <a:srgbClr val="170AC6"/>
                </a:solidFill>
              </a:rPr>
              <a:t>Normalmente, quando si lavora in aria e non sotto vuoto un </a:t>
            </a:r>
            <a:r>
              <a:rPr lang="it-IT" sz="2000" b="1" i="1" dirty="0">
                <a:solidFill>
                  <a:srgbClr val="C00000"/>
                </a:solidFill>
              </a:rPr>
              <a:t>film d’acqua </a:t>
            </a:r>
            <a:r>
              <a:rPr lang="it-IT" sz="2000" dirty="0" smtClean="0">
                <a:solidFill>
                  <a:srgbClr val="170AC6"/>
                </a:solidFill>
              </a:rPr>
              <a:t>(uno </a:t>
            </a:r>
            <a:r>
              <a:rPr lang="it-IT" sz="2000" dirty="0">
                <a:solidFill>
                  <a:srgbClr val="170AC6"/>
                </a:solidFill>
              </a:rPr>
              <a:t>o </a:t>
            </a:r>
            <a:r>
              <a:rPr lang="it-IT" sz="2000" dirty="0" smtClean="0">
                <a:solidFill>
                  <a:srgbClr val="170AC6"/>
                </a:solidFill>
              </a:rPr>
              <a:t>più </a:t>
            </a:r>
            <a:r>
              <a:rPr lang="it-IT" sz="2000" dirty="0" err="1" smtClean="0">
                <a:solidFill>
                  <a:srgbClr val="170AC6"/>
                </a:solidFill>
              </a:rPr>
              <a:t>monostrati</a:t>
            </a:r>
            <a:r>
              <a:rPr lang="it-IT" sz="2000" dirty="0" smtClean="0">
                <a:solidFill>
                  <a:srgbClr val="170AC6"/>
                </a:solidFill>
              </a:rPr>
              <a:t>) </a:t>
            </a:r>
            <a:r>
              <a:rPr lang="it-IT" sz="2000" dirty="0">
                <a:solidFill>
                  <a:srgbClr val="170AC6"/>
                </a:solidFill>
              </a:rPr>
              <a:t>aderisce al campione ed esercita una forza capillare che è dell’ordine di </a:t>
            </a:r>
            <a:r>
              <a:rPr lang="it-IT" sz="2000" dirty="0" smtClean="0">
                <a:solidFill>
                  <a:srgbClr val="170AC6"/>
                </a:solidFill>
              </a:rPr>
              <a:t>10</a:t>
            </a:r>
            <a:r>
              <a:rPr lang="it-IT" sz="2000" baseline="30000" dirty="0" smtClean="0">
                <a:solidFill>
                  <a:srgbClr val="170AC6"/>
                </a:solidFill>
              </a:rPr>
              <a:t>-8</a:t>
            </a:r>
            <a:r>
              <a:rPr lang="it-IT" sz="2000" dirty="0" smtClean="0">
                <a:solidFill>
                  <a:srgbClr val="170AC6"/>
                </a:solidFill>
              </a:rPr>
              <a:t> </a:t>
            </a:r>
            <a:r>
              <a:rPr lang="it-IT" sz="2000" dirty="0">
                <a:solidFill>
                  <a:srgbClr val="170AC6"/>
                </a:solidFill>
              </a:rPr>
              <a:t>N</a:t>
            </a:r>
            <a:r>
              <a:rPr lang="it-IT" sz="2000" dirty="0" smtClean="0">
                <a:solidFill>
                  <a:srgbClr val="170AC6"/>
                </a:solidFill>
              </a:rPr>
              <a:t>, introducendo </a:t>
            </a:r>
            <a:r>
              <a:rPr lang="it-IT" sz="2000" dirty="0">
                <a:solidFill>
                  <a:srgbClr val="170AC6"/>
                </a:solidFill>
              </a:rPr>
              <a:t>una isteresi nella curva </a:t>
            </a:r>
            <a:r>
              <a:rPr lang="it-IT" sz="2000" dirty="0" smtClean="0">
                <a:solidFill>
                  <a:srgbClr val="170AC6"/>
                </a:solidFill>
              </a:rPr>
              <a:t>forza-distanza.</a:t>
            </a:r>
            <a:endParaRPr lang="it-IT" sz="2000" dirty="0">
              <a:solidFill>
                <a:srgbClr val="170AC6"/>
              </a:solidFill>
            </a:endParaRPr>
          </a:p>
          <a:p>
            <a:pPr algn="just"/>
            <a:r>
              <a:rPr lang="it-IT" sz="2000" dirty="0">
                <a:solidFill>
                  <a:srgbClr val="170AC6"/>
                </a:solidFill>
              </a:rPr>
              <a:t>L’isteresi è dovuta al fatto che il modulo |∂F/∂z| del gradiente della forza attrattiva aumenta </a:t>
            </a:r>
            <a:r>
              <a:rPr lang="it-IT" sz="2000" dirty="0" smtClean="0">
                <a:solidFill>
                  <a:srgbClr val="170AC6"/>
                </a:solidFill>
              </a:rPr>
              <a:t>quando la </a:t>
            </a:r>
            <a:r>
              <a:rPr lang="it-IT" sz="2000" dirty="0">
                <a:solidFill>
                  <a:srgbClr val="170AC6"/>
                </a:solidFill>
              </a:rPr>
              <a:t>punta si avvicina alla superficie fino a che esso supera il valore della </a:t>
            </a:r>
            <a:r>
              <a:rPr lang="it-IT" sz="2000" b="1" i="1" dirty="0">
                <a:solidFill>
                  <a:srgbClr val="C00000"/>
                </a:solidFill>
              </a:rPr>
              <a:t>costante elastica k </a:t>
            </a:r>
            <a:r>
              <a:rPr lang="it-IT" sz="2000" dirty="0">
                <a:solidFill>
                  <a:srgbClr val="170AC6"/>
                </a:solidFill>
              </a:rPr>
              <a:t>della leva</a:t>
            </a:r>
            <a:r>
              <a:rPr lang="it-IT" sz="2000" dirty="0" smtClean="0">
                <a:solidFill>
                  <a:srgbClr val="170AC6"/>
                </a:solidFill>
              </a:rPr>
              <a:t>: a </a:t>
            </a:r>
            <a:r>
              <a:rPr lang="it-IT" sz="2000" dirty="0">
                <a:solidFill>
                  <a:srgbClr val="170AC6"/>
                </a:solidFill>
              </a:rPr>
              <a:t>questo punto la leva, flettendosi maggiormente non trova più una posizione di equilibrio e si </a:t>
            </a:r>
            <a:r>
              <a:rPr lang="it-IT" sz="2000" dirty="0" smtClean="0">
                <a:solidFill>
                  <a:srgbClr val="170AC6"/>
                </a:solidFill>
              </a:rPr>
              <a:t>flette sempre </a:t>
            </a:r>
            <a:r>
              <a:rPr lang="it-IT" sz="2000" dirty="0">
                <a:solidFill>
                  <a:srgbClr val="170AC6"/>
                </a:solidFill>
              </a:rPr>
              <a:t>di più fino a “toccare” la superficie (immergendosi nel film d’acqua); la coordinata z</a:t>
            </a:r>
            <a:r>
              <a:rPr lang="it-IT" sz="2000" baseline="-25000" dirty="0">
                <a:solidFill>
                  <a:srgbClr val="170AC6"/>
                </a:solidFill>
              </a:rPr>
              <a:t>0</a:t>
            </a:r>
            <a:r>
              <a:rPr lang="it-IT" sz="2000" dirty="0">
                <a:solidFill>
                  <a:srgbClr val="170AC6"/>
                </a:solidFill>
              </a:rPr>
              <a:t> a </a:t>
            </a:r>
            <a:r>
              <a:rPr lang="it-IT" sz="2000" dirty="0" smtClean="0">
                <a:solidFill>
                  <a:srgbClr val="170AC6"/>
                </a:solidFill>
              </a:rPr>
              <a:t>cui il </a:t>
            </a:r>
            <a:r>
              <a:rPr lang="it-IT" sz="2000" dirty="0">
                <a:solidFill>
                  <a:srgbClr val="170AC6"/>
                </a:solidFill>
              </a:rPr>
              <a:t>processo si innesca viene detta “distanza di </a:t>
            </a:r>
            <a:r>
              <a:rPr lang="it-IT" sz="2000" dirty="0" err="1">
                <a:solidFill>
                  <a:srgbClr val="170AC6"/>
                </a:solidFill>
              </a:rPr>
              <a:t>snap-on</a:t>
            </a:r>
            <a:r>
              <a:rPr lang="it-IT" sz="2000" dirty="0">
                <a:solidFill>
                  <a:srgbClr val="170AC6"/>
                </a:solidFill>
              </a:rPr>
              <a:t>”. Quando lo scanner si ritrae gli effetti </a:t>
            </a:r>
            <a:r>
              <a:rPr lang="it-IT" sz="2000" dirty="0" smtClean="0">
                <a:solidFill>
                  <a:srgbClr val="170AC6"/>
                </a:solidFill>
              </a:rPr>
              <a:t>di capillarità </a:t>
            </a:r>
            <a:r>
              <a:rPr lang="it-IT" sz="2000" dirty="0">
                <a:solidFill>
                  <a:srgbClr val="170AC6"/>
                </a:solidFill>
              </a:rPr>
              <a:t>impediscono alla leva di staccarsi fino ad un diverso valore della coordinata z</a:t>
            </a:r>
            <a:r>
              <a:rPr lang="it-IT" sz="2000" baseline="-25000" dirty="0">
                <a:solidFill>
                  <a:srgbClr val="170AC6"/>
                </a:solidFill>
              </a:rPr>
              <a:t>1</a:t>
            </a:r>
            <a:r>
              <a:rPr lang="it-IT" sz="2000" dirty="0">
                <a:solidFill>
                  <a:srgbClr val="170AC6"/>
                </a:solidFill>
              </a:rPr>
              <a:t>,( </a:t>
            </a:r>
            <a:r>
              <a:rPr lang="it-IT" sz="2000" dirty="0" smtClean="0">
                <a:solidFill>
                  <a:srgbClr val="170AC6"/>
                </a:solidFill>
              </a:rPr>
              <a:t>z</a:t>
            </a:r>
            <a:r>
              <a:rPr lang="it-IT" sz="2000" baseline="-25000" dirty="0" smtClean="0">
                <a:solidFill>
                  <a:srgbClr val="170AC6"/>
                </a:solidFill>
              </a:rPr>
              <a:t>1 </a:t>
            </a:r>
            <a:r>
              <a:rPr lang="it-IT" sz="2000" dirty="0" smtClean="0">
                <a:solidFill>
                  <a:srgbClr val="170AC6"/>
                </a:solidFill>
              </a:rPr>
              <a:t>&gt; z</a:t>
            </a:r>
            <a:r>
              <a:rPr lang="it-IT" sz="2000" baseline="-25000" dirty="0" smtClean="0">
                <a:solidFill>
                  <a:srgbClr val="170AC6"/>
                </a:solidFill>
              </a:rPr>
              <a:t>0</a:t>
            </a:r>
            <a:r>
              <a:rPr lang="it-IT" sz="2000" dirty="0" smtClean="0">
                <a:solidFill>
                  <a:srgbClr val="170AC6"/>
                </a:solidFill>
              </a:rPr>
              <a:t> è detta </a:t>
            </a:r>
            <a:r>
              <a:rPr lang="it-IT" sz="2000" dirty="0">
                <a:solidFill>
                  <a:srgbClr val="170AC6"/>
                </a:solidFill>
              </a:rPr>
              <a:t>“distanza di </a:t>
            </a:r>
            <a:r>
              <a:rPr lang="it-IT" sz="2000" dirty="0" err="1">
                <a:solidFill>
                  <a:srgbClr val="170AC6"/>
                </a:solidFill>
              </a:rPr>
              <a:t>snap</a:t>
            </a:r>
            <a:r>
              <a:rPr lang="it-IT" sz="2000" dirty="0">
                <a:solidFill>
                  <a:srgbClr val="170AC6"/>
                </a:solidFill>
              </a:rPr>
              <a:t>-off”) per il quale la flessione della leva è così grande da vincere le </a:t>
            </a:r>
            <a:r>
              <a:rPr lang="it-IT" sz="2000" dirty="0" smtClean="0">
                <a:solidFill>
                  <a:srgbClr val="170AC6"/>
                </a:solidFill>
              </a:rPr>
              <a:t>forze </a:t>
            </a:r>
            <a:r>
              <a:rPr lang="en-US" sz="2000" dirty="0" err="1" smtClean="0">
                <a:solidFill>
                  <a:srgbClr val="170AC6"/>
                </a:solidFill>
              </a:rPr>
              <a:t>attrattive</a:t>
            </a:r>
            <a:r>
              <a:rPr lang="en-US" sz="2000" dirty="0">
                <a:solidFill>
                  <a:srgbClr val="170AC6"/>
                </a:solidFill>
              </a:rPr>
              <a:t>.</a:t>
            </a:r>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55776" y="4653136"/>
            <a:ext cx="4165079" cy="206411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677350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39552" y="548680"/>
            <a:ext cx="7992888" cy="2308324"/>
          </a:xfrm>
          <a:prstGeom prst="rect">
            <a:avLst/>
          </a:prstGeom>
        </p:spPr>
        <p:txBody>
          <a:bodyPr wrap="square">
            <a:spAutoFit/>
          </a:bodyPr>
          <a:lstStyle/>
          <a:p>
            <a:pPr algn="just"/>
            <a:r>
              <a:rPr lang="it-IT" sz="2400" b="1" dirty="0">
                <a:solidFill>
                  <a:srgbClr val="170AC6"/>
                </a:solidFill>
              </a:rPr>
              <a:t>Alcuni dettagli costruttivi: </a:t>
            </a:r>
            <a:r>
              <a:rPr lang="it-IT" sz="2400" b="1" i="1" dirty="0">
                <a:solidFill>
                  <a:srgbClr val="170AC6"/>
                </a:solidFill>
              </a:rPr>
              <a:t>la </a:t>
            </a:r>
            <a:r>
              <a:rPr lang="it-IT" sz="2400" b="1" i="1" dirty="0" err="1">
                <a:solidFill>
                  <a:srgbClr val="170AC6"/>
                </a:solidFill>
              </a:rPr>
              <a:t>microleva</a:t>
            </a:r>
            <a:r>
              <a:rPr lang="it-IT" sz="2400" b="1" i="1" dirty="0">
                <a:solidFill>
                  <a:srgbClr val="170AC6"/>
                </a:solidFill>
              </a:rPr>
              <a:t>, le </a:t>
            </a:r>
            <a:r>
              <a:rPr lang="it-IT" sz="2400" b="1" i="1" dirty="0" smtClean="0">
                <a:solidFill>
                  <a:srgbClr val="170AC6"/>
                </a:solidFill>
              </a:rPr>
              <a:t>punte</a:t>
            </a:r>
          </a:p>
          <a:p>
            <a:pPr algn="just"/>
            <a:r>
              <a:rPr lang="it-IT" sz="2000" dirty="0" smtClean="0">
                <a:solidFill>
                  <a:srgbClr val="170AC6"/>
                </a:solidFill>
              </a:rPr>
              <a:t>Le </a:t>
            </a:r>
            <a:r>
              <a:rPr lang="it-IT" sz="2000" dirty="0">
                <a:solidFill>
                  <a:srgbClr val="170AC6"/>
                </a:solidFill>
              </a:rPr>
              <a:t>leve più flessibili sono ricavate, mediante </a:t>
            </a:r>
            <a:r>
              <a:rPr lang="it-IT" sz="2000" b="1" i="1" dirty="0">
                <a:solidFill>
                  <a:srgbClr val="C00000"/>
                </a:solidFill>
              </a:rPr>
              <a:t>tecnica fotolitografica </a:t>
            </a:r>
            <a:r>
              <a:rPr lang="it-IT" sz="2000" dirty="0">
                <a:solidFill>
                  <a:srgbClr val="170AC6"/>
                </a:solidFill>
              </a:rPr>
              <a:t>da silicio o Si</a:t>
            </a:r>
            <a:r>
              <a:rPr lang="it-IT" sz="2000" baseline="-25000" dirty="0">
                <a:solidFill>
                  <a:srgbClr val="170AC6"/>
                </a:solidFill>
              </a:rPr>
              <a:t>3</a:t>
            </a:r>
            <a:r>
              <a:rPr lang="it-IT" sz="2000" dirty="0">
                <a:solidFill>
                  <a:srgbClr val="170AC6"/>
                </a:solidFill>
              </a:rPr>
              <a:t>N</a:t>
            </a:r>
            <a:r>
              <a:rPr lang="it-IT" sz="2000" baseline="-25000" dirty="0">
                <a:solidFill>
                  <a:srgbClr val="170AC6"/>
                </a:solidFill>
              </a:rPr>
              <a:t>4</a:t>
            </a:r>
            <a:r>
              <a:rPr lang="it-IT" sz="2000" dirty="0">
                <a:solidFill>
                  <a:srgbClr val="170AC6"/>
                </a:solidFill>
              </a:rPr>
              <a:t>, a forma </a:t>
            </a:r>
            <a:r>
              <a:rPr lang="it-IT" sz="2000" dirty="0" smtClean="0">
                <a:solidFill>
                  <a:srgbClr val="170AC6"/>
                </a:solidFill>
              </a:rPr>
              <a:t>di barra </a:t>
            </a:r>
            <a:r>
              <a:rPr lang="it-IT" sz="2000" dirty="0">
                <a:solidFill>
                  <a:srgbClr val="170AC6"/>
                </a:solidFill>
              </a:rPr>
              <a:t>rettangolare, ma questa struttura, che offre una buona sensibilità alla “forza laterale”, </a:t>
            </a:r>
            <a:r>
              <a:rPr lang="it-IT" sz="2000" dirty="0" smtClean="0">
                <a:solidFill>
                  <a:srgbClr val="170AC6"/>
                </a:solidFill>
              </a:rPr>
              <a:t>è </a:t>
            </a:r>
            <a:r>
              <a:rPr lang="en-US" sz="2000" dirty="0" err="1" smtClean="0">
                <a:solidFill>
                  <a:srgbClr val="170AC6"/>
                </a:solidFill>
              </a:rPr>
              <a:t>meccanicamente</a:t>
            </a:r>
            <a:r>
              <a:rPr lang="en-US" sz="2000" dirty="0" smtClean="0">
                <a:solidFill>
                  <a:srgbClr val="170AC6"/>
                </a:solidFill>
              </a:rPr>
              <a:t> </a:t>
            </a:r>
            <a:r>
              <a:rPr lang="en-US" sz="2000" dirty="0" err="1">
                <a:solidFill>
                  <a:srgbClr val="170AC6"/>
                </a:solidFill>
              </a:rPr>
              <a:t>delicata</a:t>
            </a:r>
            <a:r>
              <a:rPr lang="en-US" sz="2000" dirty="0">
                <a:solidFill>
                  <a:srgbClr val="170AC6"/>
                </a:solidFill>
              </a:rPr>
              <a:t>.</a:t>
            </a:r>
          </a:p>
          <a:p>
            <a:pPr algn="just"/>
            <a:r>
              <a:rPr lang="it-IT" sz="2000" dirty="0">
                <a:solidFill>
                  <a:srgbClr val="170AC6"/>
                </a:solidFill>
              </a:rPr>
              <a:t>Si adotta allora spesso una leva con pianta a “V” la cui costante elastica è praticamente il </a:t>
            </a:r>
            <a:r>
              <a:rPr lang="it-IT" sz="2000" dirty="0" smtClean="0">
                <a:solidFill>
                  <a:srgbClr val="170AC6"/>
                </a:solidFill>
              </a:rPr>
              <a:t>doppio della </a:t>
            </a:r>
            <a:r>
              <a:rPr lang="it-IT" sz="2000" dirty="0">
                <a:solidFill>
                  <a:srgbClr val="170AC6"/>
                </a:solidFill>
              </a:rPr>
              <a:t>costante elastica dei due bracci, e che è meno sensibile agli sforzi di torsione</a:t>
            </a:r>
            <a:endParaRPr lang="en-US" sz="2000" dirty="0">
              <a:solidFill>
                <a:srgbClr val="170AC6"/>
              </a:solidFill>
            </a:endParaRPr>
          </a:p>
        </p:txBody>
      </p:sp>
      <p:pic>
        <p:nvPicPr>
          <p:cNvPr id="819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23988" y="2996952"/>
            <a:ext cx="6296025" cy="28194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9910423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836712"/>
            <a:ext cx="7632848" cy="1323439"/>
          </a:xfrm>
          <a:prstGeom prst="rect">
            <a:avLst/>
          </a:prstGeom>
        </p:spPr>
        <p:txBody>
          <a:bodyPr wrap="square">
            <a:spAutoFit/>
          </a:bodyPr>
          <a:lstStyle/>
          <a:p>
            <a:pPr algn="just"/>
            <a:r>
              <a:rPr lang="it-IT" sz="2000" dirty="0">
                <a:solidFill>
                  <a:srgbClr val="170AC6"/>
                </a:solidFill>
              </a:rPr>
              <a:t>Anche per le punte esiste una grande varietà, ma le principali categorie sono tre, che si </a:t>
            </a:r>
            <a:r>
              <a:rPr lang="it-IT" sz="2000" dirty="0" smtClean="0">
                <a:solidFill>
                  <a:srgbClr val="170AC6"/>
                </a:solidFill>
              </a:rPr>
              <a:t>distinguono per </a:t>
            </a:r>
            <a:r>
              <a:rPr lang="it-IT" sz="2000" dirty="0">
                <a:solidFill>
                  <a:srgbClr val="170AC6"/>
                </a:solidFill>
              </a:rPr>
              <a:t>valori diversi del minimo </a:t>
            </a:r>
            <a:r>
              <a:rPr lang="it-IT" sz="2000" b="1" i="1" dirty="0">
                <a:solidFill>
                  <a:srgbClr val="C00000"/>
                </a:solidFill>
              </a:rPr>
              <a:t>raggio di curvatura R</a:t>
            </a:r>
            <a:r>
              <a:rPr lang="it-IT" sz="2000" dirty="0">
                <a:solidFill>
                  <a:srgbClr val="170AC6"/>
                </a:solidFill>
              </a:rPr>
              <a:t> all’apice: </a:t>
            </a:r>
            <a:r>
              <a:rPr lang="it-IT" sz="2000" b="1" i="1" dirty="0">
                <a:solidFill>
                  <a:srgbClr val="C00000"/>
                </a:solidFill>
              </a:rPr>
              <a:t>punte piramidali </a:t>
            </a:r>
            <a:r>
              <a:rPr lang="it-IT" sz="2000" dirty="0">
                <a:solidFill>
                  <a:srgbClr val="170AC6"/>
                </a:solidFill>
              </a:rPr>
              <a:t>(tetraedriche</a:t>
            </a:r>
            <a:r>
              <a:rPr lang="it-IT" sz="2000" dirty="0" smtClean="0">
                <a:solidFill>
                  <a:srgbClr val="170AC6"/>
                </a:solidFill>
              </a:rPr>
              <a:t>), </a:t>
            </a:r>
            <a:r>
              <a:rPr lang="it-IT" sz="2000" b="1" i="1" dirty="0" smtClean="0">
                <a:solidFill>
                  <a:srgbClr val="C00000"/>
                </a:solidFill>
              </a:rPr>
              <a:t>piramidali </a:t>
            </a:r>
            <a:r>
              <a:rPr lang="it-IT" sz="2000" b="1" i="1" dirty="0">
                <a:solidFill>
                  <a:srgbClr val="C00000"/>
                </a:solidFill>
              </a:rPr>
              <a:t>con ricrescita</a:t>
            </a:r>
            <a:r>
              <a:rPr lang="it-IT" sz="2000" dirty="0">
                <a:solidFill>
                  <a:srgbClr val="170AC6"/>
                </a:solidFill>
              </a:rPr>
              <a:t> (</a:t>
            </a:r>
            <a:r>
              <a:rPr lang="it-IT" sz="2000" dirty="0" err="1">
                <a:solidFill>
                  <a:srgbClr val="170AC6"/>
                </a:solidFill>
              </a:rPr>
              <a:t>sharpened</a:t>
            </a:r>
            <a:r>
              <a:rPr lang="it-IT" sz="2000" dirty="0">
                <a:solidFill>
                  <a:srgbClr val="170AC6"/>
                </a:solidFill>
              </a:rPr>
              <a:t>) e </a:t>
            </a:r>
            <a:r>
              <a:rPr lang="it-IT" sz="2000" b="1" i="1" dirty="0">
                <a:solidFill>
                  <a:srgbClr val="C00000"/>
                </a:solidFill>
              </a:rPr>
              <a:t>coniche</a:t>
            </a:r>
            <a:r>
              <a:rPr lang="it-IT" sz="2000" dirty="0">
                <a:solidFill>
                  <a:srgbClr val="170AC6"/>
                </a:solidFill>
              </a:rPr>
              <a:t> (</a:t>
            </a:r>
            <a:r>
              <a:rPr lang="it-IT" sz="2000" dirty="0" err="1">
                <a:solidFill>
                  <a:srgbClr val="170AC6"/>
                </a:solidFill>
              </a:rPr>
              <a:t>ultratip</a:t>
            </a:r>
            <a:r>
              <a:rPr lang="it-IT" sz="2000" dirty="0" smtClean="0">
                <a:solidFill>
                  <a:srgbClr val="170AC6"/>
                </a:solidFill>
              </a:rPr>
              <a:t>).</a:t>
            </a:r>
            <a:endParaRPr lang="en-US" sz="2000" dirty="0">
              <a:solidFill>
                <a:srgbClr val="170AC6"/>
              </a:solidFill>
            </a:endParaRPr>
          </a:p>
        </p:txBody>
      </p:sp>
      <p:pic>
        <p:nvPicPr>
          <p:cNvPr id="921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72856" y="2686050"/>
            <a:ext cx="6998287" cy="196708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442476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95239" y="1052736"/>
            <a:ext cx="3248025" cy="16478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Rettangolo 1"/>
          <p:cNvSpPr/>
          <p:nvPr/>
        </p:nvSpPr>
        <p:spPr>
          <a:xfrm>
            <a:off x="4716016" y="1340768"/>
            <a:ext cx="3888432" cy="707886"/>
          </a:xfrm>
          <a:prstGeom prst="rect">
            <a:avLst/>
          </a:prstGeom>
        </p:spPr>
        <p:txBody>
          <a:bodyPr wrap="square">
            <a:spAutoFit/>
          </a:bodyPr>
          <a:lstStyle/>
          <a:p>
            <a:r>
              <a:rPr lang="it-IT" sz="2000" b="1" i="1" dirty="0">
                <a:solidFill>
                  <a:srgbClr val="C00000"/>
                </a:solidFill>
              </a:rPr>
              <a:t>Cantilever e punta piramidale di nitruro di silicio</a:t>
            </a:r>
            <a:endParaRPr lang="en-US" sz="2000" b="1" i="1" dirty="0">
              <a:solidFill>
                <a:srgbClr val="C00000"/>
              </a:solidFill>
            </a:endParaRPr>
          </a:p>
        </p:txBody>
      </p:sp>
      <p:pic>
        <p:nvPicPr>
          <p:cNvPr id="10243"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91680" y="3421698"/>
            <a:ext cx="5334000" cy="14668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3" name="Rettangolo 2"/>
          <p:cNvSpPr/>
          <p:nvPr/>
        </p:nvSpPr>
        <p:spPr>
          <a:xfrm>
            <a:off x="1295238" y="5373216"/>
            <a:ext cx="7021177" cy="400110"/>
          </a:xfrm>
          <a:prstGeom prst="rect">
            <a:avLst/>
          </a:prstGeom>
        </p:spPr>
        <p:txBody>
          <a:bodyPr wrap="square">
            <a:spAutoFit/>
          </a:bodyPr>
          <a:lstStyle/>
          <a:p>
            <a:r>
              <a:rPr lang="it-IT" sz="2000" b="1" i="1" dirty="0">
                <a:solidFill>
                  <a:srgbClr val="C00000"/>
                </a:solidFill>
              </a:rPr>
              <a:t>Leva di silicio con “</a:t>
            </a:r>
            <a:r>
              <a:rPr lang="it-IT" sz="2000" b="1" i="1" dirty="0" err="1">
                <a:solidFill>
                  <a:srgbClr val="C00000"/>
                </a:solidFill>
              </a:rPr>
              <a:t>ultratip</a:t>
            </a:r>
            <a:r>
              <a:rPr lang="it-IT" sz="2000" b="1" i="1" dirty="0">
                <a:solidFill>
                  <a:srgbClr val="C00000"/>
                </a:solidFill>
              </a:rPr>
              <a:t>” di </a:t>
            </a:r>
            <a:r>
              <a:rPr lang="it-IT" sz="2000" b="1" i="1" dirty="0" smtClean="0">
                <a:solidFill>
                  <a:srgbClr val="C00000"/>
                </a:solidFill>
              </a:rPr>
              <a:t>silicio  </a:t>
            </a:r>
            <a:r>
              <a:rPr lang="it-IT" sz="2000" b="1" i="1" dirty="0">
                <a:solidFill>
                  <a:srgbClr val="C00000"/>
                </a:solidFill>
              </a:rPr>
              <a:t>e particolare della punta</a:t>
            </a:r>
            <a:endParaRPr lang="en-US" sz="2000" b="1" i="1" dirty="0">
              <a:solidFill>
                <a:srgbClr val="C00000"/>
              </a:solidFill>
            </a:endParaRPr>
          </a:p>
        </p:txBody>
      </p:sp>
    </p:spTree>
    <p:extLst>
      <p:ext uri="{BB962C8B-B14F-4D97-AF65-F5344CB8AC3E}">
        <p14:creationId xmlns:p14="http://schemas.microsoft.com/office/powerpoint/2010/main" xmlns="" val="18315009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67544" y="476672"/>
            <a:ext cx="8064896" cy="5693866"/>
          </a:xfrm>
          <a:prstGeom prst="rect">
            <a:avLst/>
          </a:prstGeom>
        </p:spPr>
        <p:txBody>
          <a:bodyPr wrap="square">
            <a:spAutoFit/>
          </a:bodyPr>
          <a:lstStyle/>
          <a:p>
            <a:pPr algn="just"/>
            <a:r>
              <a:rPr lang="it-IT" sz="2400" b="1" dirty="0" smtClean="0">
                <a:solidFill>
                  <a:srgbClr val="170AC6"/>
                </a:solidFill>
              </a:rPr>
              <a:t>Risoluzione dell’immagine</a:t>
            </a:r>
          </a:p>
          <a:p>
            <a:pPr algn="just"/>
            <a:r>
              <a:rPr lang="it-IT" sz="2000" dirty="0" smtClean="0">
                <a:solidFill>
                  <a:srgbClr val="170AC6"/>
                </a:solidFill>
              </a:rPr>
              <a:t>Le </a:t>
            </a:r>
            <a:r>
              <a:rPr lang="it-IT" sz="2000" dirty="0">
                <a:solidFill>
                  <a:srgbClr val="170AC6"/>
                </a:solidFill>
              </a:rPr>
              <a:t>migliori punte in commercio permettono una </a:t>
            </a:r>
            <a:r>
              <a:rPr lang="it-IT" sz="2000" b="1" i="1" dirty="0">
                <a:solidFill>
                  <a:srgbClr val="C00000"/>
                </a:solidFill>
              </a:rPr>
              <a:t>risoluzione laterale </a:t>
            </a:r>
            <a:r>
              <a:rPr lang="it-IT" sz="2000" dirty="0">
                <a:solidFill>
                  <a:srgbClr val="170AC6"/>
                </a:solidFill>
              </a:rPr>
              <a:t>in SFM di circa </a:t>
            </a:r>
            <a:r>
              <a:rPr lang="it-IT" sz="2000" b="1" i="1" dirty="0">
                <a:solidFill>
                  <a:srgbClr val="C00000"/>
                </a:solidFill>
              </a:rPr>
              <a:t>1 nm</a:t>
            </a:r>
            <a:r>
              <a:rPr lang="it-IT" sz="2000" dirty="0">
                <a:solidFill>
                  <a:srgbClr val="170AC6"/>
                </a:solidFill>
              </a:rPr>
              <a:t>, </a:t>
            </a:r>
            <a:r>
              <a:rPr lang="it-IT" sz="2000" dirty="0" smtClean="0">
                <a:solidFill>
                  <a:srgbClr val="170AC6"/>
                </a:solidFill>
              </a:rPr>
              <a:t>intesa come </a:t>
            </a:r>
            <a:r>
              <a:rPr lang="it-IT" sz="2000" dirty="0">
                <a:solidFill>
                  <a:srgbClr val="170AC6"/>
                </a:solidFill>
              </a:rPr>
              <a:t>criterio di </a:t>
            </a:r>
            <a:r>
              <a:rPr lang="it-IT" sz="2000" dirty="0" err="1">
                <a:solidFill>
                  <a:srgbClr val="170AC6"/>
                </a:solidFill>
              </a:rPr>
              <a:t>Rayleigh</a:t>
            </a:r>
            <a:r>
              <a:rPr lang="it-IT" sz="2000" dirty="0">
                <a:solidFill>
                  <a:srgbClr val="170AC6"/>
                </a:solidFill>
              </a:rPr>
              <a:t> per la separazione di due </a:t>
            </a:r>
            <a:r>
              <a:rPr lang="it-IT" sz="2000" dirty="0" smtClean="0">
                <a:solidFill>
                  <a:srgbClr val="170AC6"/>
                </a:solidFill>
              </a:rPr>
              <a:t>picchi</a:t>
            </a:r>
            <a:r>
              <a:rPr lang="en-US" sz="2000" dirty="0" smtClean="0">
                <a:solidFill>
                  <a:srgbClr val="170AC6"/>
                </a:solidFill>
              </a:rPr>
              <a:t>.</a:t>
            </a:r>
            <a:endParaRPr lang="en-US" sz="2000" dirty="0">
              <a:solidFill>
                <a:srgbClr val="170AC6"/>
              </a:solidFill>
            </a:endParaRPr>
          </a:p>
          <a:p>
            <a:pPr algn="just"/>
            <a:r>
              <a:rPr lang="it-IT" sz="2000" dirty="0">
                <a:solidFill>
                  <a:srgbClr val="170AC6"/>
                </a:solidFill>
              </a:rPr>
              <a:t>Questo limite è riducibile a 0.1 nm in STM </a:t>
            </a:r>
            <a:r>
              <a:rPr lang="it-IT" sz="2000" dirty="0" err="1">
                <a:solidFill>
                  <a:srgbClr val="170AC6"/>
                </a:solidFill>
              </a:rPr>
              <a:t>perchè</a:t>
            </a:r>
            <a:r>
              <a:rPr lang="it-IT" sz="2000" dirty="0">
                <a:solidFill>
                  <a:srgbClr val="170AC6"/>
                </a:solidFill>
              </a:rPr>
              <a:t> in quel caso, data la dipendenza </a:t>
            </a:r>
            <a:r>
              <a:rPr lang="it-IT" sz="2000" dirty="0" smtClean="0">
                <a:solidFill>
                  <a:srgbClr val="170AC6"/>
                </a:solidFill>
              </a:rPr>
              <a:t>esponenziale della </a:t>
            </a:r>
            <a:r>
              <a:rPr lang="it-IT" sz="2000" dirty="0">
                <a:solidFill>
                  <a:srgbClr val="170AC6"/>
                </a:solidFill>
              </a:rPr>
              <a:t>corrente da z, solo l’atomo più vicino al campione è responsabile della parte </a:t>
            </a:r>
            <a:r>
              <a:rPr lang="it-IT" sz="2000" dirty="0" smtClean="0">
                <a:solidFill>
                  <a:srgbClr val="170AC6"/>
                </a:solidFill>
              </a:rPr>
              <a:t>preponderante dell’effetto tunnel.</a:t>
            </a:r>
          </a:p>
          <a:p>
            <a:pPr algn="just"/>
            <a:r>
              <a:rPr lang="it-IT" sz="2000" dirty="0" smtClean="0">
                <a:solidFill>
                  <a:srgbClr val="170AC6"/>
                </a:solidFill>
              </a:rPr>
              <a:t>Per </a:t>
            </a:r>
            <a:r>
              <a:rPr lang="it-IT" sz="2000" dirty="0">
                <a:solidFill>
                  <a:srgbClr val="170AC6"/>
                </a:solidFill>
              </a:rPr>
              <a:t>confronto ricordiamo che la massima risoluzione ottenibile con il </a:t>
            </a:r>
            <a:r>
              <a:rPr lang="it-IT" sz="2000" b="1" i="1" dirty="0">
                <a:solidFill>
                  <a:srgbClr val="C00000"/>
                </a:solidFill>
              </a:rPr>
              <a:t>SEM</a:t>
            </a:r>
            <a:r>
              <a:rPr lang="it-IT" sz="2000" dirty="0">
                <a:solidFill>
                  <a:srgbClr val="170AC6"/>
                </a:solidFill>
              </a:rPr>
              <a:t> </a:t>
            </a:r>
            <a:r>
              <a:rPr lang="it-IT" sz="2000" dirty="0" smtClean="0">
                <a:solidFill>
                  <a:srgbClr val="170AC6"/>
                </a:solidFill>
              </a:rPr>
              <a:t>è  </a:t>
            </a:r>
            <a:r>
              <a:rPr lang="en-US" sz="2000" dirty="0" err="1" smtClean="0">
                <a:solidFill>
                  <a:srgbClr val="170AC6"/>
                </a:solidFill>
              </a:rPr>
              <a:t>dell’ordine</a:t>
            </a:r>
            <a:r>
              <a:rPr lang="en-US" sz="2000" dirty="0" smtClean="0">
                <a:solidFill>
                  <a:srgbClr val="170AC6"/>
                </a:solidFill>
              </a:rPr>
              <a:t> </a:t>
            </a:r>
            <a:r>
              <a:rPr lang="en-US" sz="2000" dirty="0">
                <a:solidFill>
                  <a:srgbClr val="170AC6"/>
                </a:solidFill>
              </a:rPr>
              <a:t>di 100 nm.</a:t>
            </a:r>
          </a:p>
          <a:p>
            <a:pPr algn="just"/>
            <a:r>
              <a:rPr lang="it-IT" sz="2000" dirty="0">
                <a:solidFill>
                  <a:srgbClr val="170AC6"/>
                </a:solidFill>
              </a:rPr>
              <a:t>Tuttavia nel caso di campioni con </a:t>
            </a:r>
            <a:r>
              <a:rPr lang="it-IT" sz="2000" i="1" dirty="0">
                <a:solidFill>
                  <a:srgbClr val="170AC6"/>
                </a:solidFill>
              </a:rPr>
              <a:t>struttura regolare </a:t>
            </a:r>
            <a:r>
              <a:rPr lang="it-IT" sz="2000" dirty="0">
                <a:solidFill>
                  <a:srgbClr val="170AC6"/>
                </a:solidFill>
              </a:rPr>
              <a:t>(grafite, mica) è possibile </a:t>
            </a:r>
            <a:r>
              <a:rPr lang="it-IT" sz="2000" dirty="0" smtClean="0">
                <a:solidFill>
                  <a:srgbClr val="170AC6"/>
                </a:solidFill>
              </a:rPr>
              <a:t>in SFM raggiungere </a:t>
            </a:r>
            <a:r>
              <a:rPr lang="it-IT" sz="2000" dirty="0">
                <a:solidFill>
                  <a:srgbClr val="170AC6"/>
                </a:solidFill>
              </a:rPr>
              <a:t>risoluzione atomica (0.01nm) usando tecniche di manipolazione </a:t>
            </a:r>
            <a:r>
              <a:rPr lang="it-IT" sz="2000" dirty="0" smtClean="0">
                <a:solidFill>
                  <a:srgbClr val="170AC6"/>
                </a:solidFill>
              </a:rPr>
              <a:t>dell’immagine  </a:t>
            </a:r>
            <a:r>
              <a:rPr lang="en-US" sz="2000" dirty="0" smtClean="0">
                <a:solidFill>
                  <a:srgbClr val="170AC6"/>
                </a:solidFill>
              </a:rPr>
              <a:t>(FFT).</a:t>
            </a:r>
            <a:endParaRPr lang="en-US" sz="2000" dirty="0">
              <a:solidFill>
                <a:srgbClr val="170AC6"/>
              </a:solidFill>
            </a:endParaRPr>
          </a:p>
          <a:p>
            <a:pPr algn="just"/>
            <a:r>
              <a:rPr lang="it-IT" sz="2000" dirty="0">
                <a:solidFill>
                  <a:srgbClr val="170AC6"/>
                </a:solidFill>
              </a:rPr>
              <a:t>Accanto alla risoluzione intrinseca, (quella laterale legata al raggio di curvatura della punta e </a:t>
            </a:r>
            <a:r>
              <a:rPr lang="it-IT" sz="2000" dirty="0" smtClean="0">
                <a:solidFill>
                  <a:srgbClr val="170AC6"/>
                </a:solidFill>
              </a:rPr>
              <a:t>quella verticale </a:t>
            </a:r>
            <a:r>
              <a:rPr lang="it-IT" sz="2000" dirty="0">
                <a:solidFill>
                  <a:srgbClr val="170AC6"/>
                </a:solidFill>
              </a:rPr>
              <a:t>al rapporto segnale/rumore del sistema rivelatore - amplificatore), va anche considerata </a:t>
            </a:r>
            <a:r>
              <a:rPr lang="it-IT" sz="2000" dirty="0" smtClean="0">
                <a:solidFill>
                  <a:srgbClr val="170AC6"/>
                </a:solidFill>
              </a:rPr>
              <a:t>la risoluzione </a:t>
            </a:r>
            <a:r>
              <a:rPr lang="it-IT" sz="2000" dirty="0">
                <a:solidFill>
                  <a:srgbClr val="170AC6"/>
                </a:solidFill>
              </a:rPr>
              <a:t>della mappatura </a:t>
            </a:r>
            <a:r>
              <a:rPr lang="it-IT" sz="2000" dirty="0" smtClean="0">
                <a:solidFill>
                  <a:srgbClr val="170AC6"/>
                </a:solidFill>
              </a:rPr>
              <a:t>x-y</a:t>
            </a:r>
            <a:r>
              <a:rPr lang="it-IT" sz="2000" dirty="0">
                <a:solidFill>
                  <a:srgbClr val="170AC6"/>
                </a:solidFill>
              </a:rPr>
              <a:t>, cioè la distanza tra due punti successivi e due righe </a:t>
            </a:r>
            <a:r>
              <a:rPr lang="it-IT" sz="2000" dirty="0" smtClean="0">
                <a:solidFill>
                  <a:srgbClr val="170AC6"/>
                </a:solidFill>
              </a:rPr>
              <a:t>successive durante la scansione </a:t>
            </a:r>
            <a:r>
              <a:rPr lang="it-IT" sz="2000" dirty="0">
                <a:solidFill>
                  <a:srgbClr val="170AC6"/>
                </a:solidFill>
              </a:rPr>
              <a:t>(numero di pixel/</a:t>
            </a:r>
            <a:r>
              <a:rPr lang="it-IT" sz="2000" dirty="0" err="1">
                <a:solidFill>
                  <a:srgbClr val="170AC6"/>
                </a:solidFill>
              </a:rPr>
              <a:t>μm</a:t>
            </a:r>
            <a:r>
              <a:rPr lang="it-IT" sz="2000" dirty="0">
                <a:solidFill>
                  <a:srgbClr val="170AC6"/>
                </a:solidFill>
              </a:rPr>
              <a:t> dell’immagine digitalizzata).</a:t>
            </a:r>
            <a:endParaRPr lang="en-US" sz="2000" dirty="0">
              <a:solidFill>
                <a:srgbClr val="170AC6"/>
              </a:solidFill>
            </a:endParaRPr>
          </a:p>
        </p:txBody>
      </p:sp>
    </p:spTree>
    <p:extLst>
      <p:ext uri="{BB962C8B-B14F-4D97-AF65-F5344CB8AC3E}">
        <p14:creationId xmlns:p14="http://schemas.microsoft.com/office/powerpoint/2010/main" xmlns="" val="8244141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39552" y="476672"/>
            <a:ext cx="7927809" cy="3847207"/>
          </a:xfrm>
          <a:prstGeom prst="rect">
            <a:avLst/>
          </a:prstGeom>
        </p:spPr>
        <p:txBody>
          <a:bodyPr wrap="square">
            <a:spAutoFit/>
          </a:bodyPr>
          <a:lstStyle/>
          <a:p>
            <a:pPr algn="just"/>
            <a:r>
              <a:rPr lang="it-IT" sz="2400" b="1" dirty="0">
                <a:solidFill>
                  <a:srgbClr val="170AC6"/>
                </a:solidFill>
              </a:rPr>
              <a:t>Effetto della convoluzione della </a:t>
            </a:r>
            <a:r>
              <a:rPr lang="it-IT" sz="2400" b="1" dirty="0" smtClean="0">
                <a:solidFill>
                  <a:srgbClr val="170AC6"/>
                </a:solidFill>
              </a:rPr>
              <a:t>punta</a:t>
            </a:r>
          </a:p>
          <a:p>
            <a:pPr algn="just"/>
            <a:r>
              <a:rPr lang="it-IT" sz="2000" dirty="0">
                <a:solidFill>
                  <a:srgbClr val="170AC6"/>
                </a:solidFill>
              </a:rPr>
              <a:t>Se le strutture sono </a:t>
            </a:r>
            <a:r>
              <a:rPr lang="it-IT" sz="2000" i="1" dirty="0">
                <a:solidFill>
                  <a:srgbClr val="170AC6"/>
                </a:solidFill>
              </a:rPr>
              <a:t>basse e a scalino </a:t>
            </a:r>
            <a:r>
              <a:rPr lang="it-IT" sz="2000" dirty="0">
                <a:solidFill>
                  <a:srgbClr val="170AC6"/>
                </a:solidFill>
              </a:rPr>
              <a:t>(ad esempio terrazze costituite da uno o pochi strati atomici</a:t>
            </a:r>
            <a:r>
              <a:rPr lang="it-IT" sz="2000" dirty="0" smtClean="0">
                <a:solidFill>
                  <a:srgbClr val="170AC6"/>
                </a:solidFill>
              </a:rPr>
              <a:t>), la </a:t>
            </a:r>
            <a:r>
              <a:rPr lang="it-IT" sz="2000" dirty="0">
                <a:solidFill>
                  <a:srgbClr val="170AC6"/>
                </a:solidFill>
              </a:rPr>
              <a:t>stima dell’effetto della convoluzione della punta è </a:t>
            </a:r>
            <a:r>
              <a:rPr lang="it-IT" sz="2000" dirty="0" smtClean="0">
                <a:solidFill>
                  <a:srgbClr val="170AC6"/>
                </a:solidFill>
              </a:rPr>
              <a:t>semplice</a:t>
            </a:r>
            <a:r>
              <a:rPr lang="it-IT" sz="2000" dirty="0">
                <a:solidFill>
                  <a:srgbClr val="170AC6"/>
                </a:solidFill>
              </a:rPr>
              <a:t>: la forma del segnale </a:t>
            </a:r>
            <a:r>
              <a:rPr lang="it-IT" sz="2000" dirty="0" smtClean="0">
                <a:solidFill>
                  <a:srgbClr val="170AC6"/>
                </a:solidFill>
              </a:rPr>
              <a:t>z, x prodotto </a:t>
            </a:r>
            <a:r>
              <a:rPr lang="it-IT" sz="2000" dirty="0">
                <a:solidFill>
                  <a:srgbClr val="170AC6"/>
                </a:solidFill>
              </a:rPr>
              <a:t>dalla punta sferica di raggio </a:t>
            </a:r>
            <a:r>
              <a:rPr lang="it-IT" sz="2000" i="1" dirty="0">
                <a:solidFill>
                  <a:srgbClr val="170AC6"/>
                </a:solidFill>
              </a:rPr>
              <a:t>R </a:t>
            </a:r>
            <a:r>
              <a:rPr lang="it-IT" sz="2000" dirty="0">
                <a:solidFill>
                  <a:srgbClr val="170AC6"/>
                </a:solidFill>
              </a:rPr>
              <a:t>è costituita da due semi-archi (con raggio di curvatura </a:t>
            </a:r>
            <a:r>
              <a:rPr lang="it-IT" sz="2000" i="1" dirty="0">
                <a:solidFill>
                  <a:srgbClr val="170AC6"/>
                </a:solidFill>
              </a:rPr>
              <a:t>R</a:t>
            </a:r>
            <a:r>
              <a:rPr lang="it-IT" sz="2000" dirty="0" smtClean="0">
                <a:solidFill>
                  <a:srgbClr val="170AC6"/>
                </a:solidFill>
              </a:rPr>
              <a:t>) congiunti </a:t>
            </a:r>
            <a:r>
              <a:rPr lang="it-IT" sz="2000" dirty="0">
                <a:solidFill>
                  <a:srgbClr val="170AC6"/>
                </a:solidFill>
              </a:rPr>
              <a:t>da un segmento orizzontale, e l’errore di misura è </a:t>
            </a:r>
            <a:r>
              <a:rPr lang="it-IT" sz="2000" dirty="0" smtClean="0">
                <a:solidFill>
                  <a:srgbClr val="170AC6"/>
                </a:solidFill>
              </a:rPr>
              <a:t>sistematicamente </a:t>
            </a:r>
            <a:r>
              <a:rPr lang="it-IT" sz="2000" dirty="0">
                <a:solidFill>
                  <a:srgbClr val="170AC6"/>
                </a:solidFill>
              </a:rPr>
              <a:t>in eccesso.</a:t>
            </a:r>
          </a:p>
          <a:p>
            <a:pPr algn="just"/>
            <a:r>
              <a:rPr lang="it-IT" sz="2000" dirty="0">
                <a:solidFill>
                  <a:srgbClr val="170AC6"/>
                </a:solidFill>
              </a:rPr>
              <a:t>Se il rapporto tra altezza (a) e base (b) delle strutture è elevato, l’immagine </a:t>
            </a:r>
            <a:r>
              <a:rPr lang="it-IT" sz="2000" dirty="0" smtClean="0">
                <a:solidFill>
                  <a:srgbClr val="170AC6"/>
                </a:solidFill>
              </a:rPr>
              <a:t>sostanzialmente riproduce </a:t>
            </a:r>
            <a:r>
              <a:rPr lang="it-IT" sz="2000" dirty="0">
                <a:solidFill>
                  <a:srgbClr val="170AC6"/>
                </a:solidFill>
              </a:rPr>
              <a:t>altrettante repliche della forma della punta.</a:t>
            </a:r>
          </a:p>
          <a:p>
            <a:pPr algn="just"/>
            <a:r>
              <a:rPr lang="it-IT" sz="2000" dirty="0">
                <a:solidFill>
                  <a:srgbClr val="170AC6"/>
                </a:solidFill>
              </a:rPr>
              <a:t>Se la superficie del campione ha </a:t>
            </a:r>
            <a:r>
              <a:rPr lang="it-IT" sz="2000" i="1" dirty="0">
                <a:solidFill>
                  <a:srgbClr val="170AC6"/>
                </a:solidFill>
              </a:rPr>
              <a:t>buchi </a:t>
            </a:r>
            <a:r>
              <a:rPr lang="it-IT" sz="2000" dirty="0">
                <a:solidFill>
                  <a:srgbClr val="170AC6"/>
                </a:solidFill>
              </a:rPr>
              <a:t>o </a:t>
            </a:r>
            <a:r>
              <a:rPr lang="it-IT" sz="2000" i="1" dirty="0">
                <a:solidFill>
                  <a:srgbClr val="170AC6"/>
                </a:solidFill>
              </a:rPr>
              <a:t>fessure</a:t>
            </a:r>
            <a:r>
              <a:rPr lang="it-IT" sz="2000" dirty="0">
                <a:solidFill>
                  <a:srgbClr val="170AC6"/>
                </a:solidFill>
              </a:rPr>
              <a:t>, </a:t>
            </a:r>
            <a:r>
              <a:rPr lang="it-IT" sz="2000" dirty="0" err="1">
                <a:solidFill>
                  <a:srgbClr val="170AC6"/>
                </a:solidFill>
              </a:rPr>
              <a:t>anzichè</a:t>
            </a:r>
            <a:r>
              <a:rPr lang="it-IT" sz="2000" dirty="0">
                <a:solidFill>
                  <a:srgbClr val="170AC6"/>
                </a:solidFill>
              </a:rPr>
              <a:t> </a:t>
            </a:r>
            <a:r>
              <a:rPr lang="it-IT" sz="2000" i="1" dirty="0">
                <a:solidFill>
                  <a:srgbClr val="170AC6"/>
                </a:solidFill>
              </a:rPr>
              <a:t>rilievi</a:t>
            </a:r>
            <a:r>
              <a:rPr lang="it-IT" sz="2000" dirty="0">
                <a:solidFill>
                  <a:srgbClr val="170AC6"/>
                </a:solidFill>
              </a:rPr>
              <a:t>, l’effetto della convoluzione </a:t>
            </a:r>
            <a:r>
              <a:rPr lang="it-IT" sz="2000" dirty="0" smtClean="0">
                <a:solidFill>
                  <a:srgbClr val="170AC6"/>
                </a:solidFill>
              </a:rPr>
              <a:t>è complementare</a:t>
            </a:r>
            <a:r>
              <a:rPr lang="it-IT" sz="2000" dirty="0">
                <a:solidFill>
                  <a:srgbClr val="170AC6"/>
                </a:solidFill>
              </a:rPr>
              <a:t>: si osservano allora dimensioni sistematicamente </a:t>
            </a:r>
            <a:r>
              <a:rPr lang="it-IT" sz="2000" i="1" dirty="0">
                <a:solidFill>
                  <a:srgbClr val="170AC6"/>
                </a:solidFill>
              </a:rPr>
              <a:t>inferiori </a:t>
            </a:r>
            <a:r>
              <a:rPr lang="it-IT" sz="2000" dirty="0">
                <a:solidFill>
                  <a:srgbClr val="170AC6"/>
                </a:solidFill>
              </a:rPr>
              <a:t>a quelle reali</a:t>
            </a:r>
            <a:r>
              <a:rPr lang="it-IT" sz="2000" dirty="0" smtClean="0">
                <a:solidFill>
                  <a:srgbClr val="170AC6"/>
                </a:solidFill>
              </a:rPr>
              <a:t>.</a:t>
            </a:r>
            <a:endParaRPr lang="it-IT" sz="2000" dirty="0">
              <a:solidFill>
                <a:srgbClr val="170AC6"/>
              </a:solidFill>
            </a:endParaRPr>
          </a:p>
        </p:txBody>
      </p:sp>
      <p:pic>
        <p:nvPicPr>
          <p:cNvPr id="1126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41829" y="4653136"/>
            <a:ext cx="7123253" cy="144016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2787469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3" descr="afm-image-graphite%202%20web">
            <a:hlinkClick r:id="rId3"/>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11560" y="1433512"/>
            <a:ext cx="4176713" cy="4156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483" name="Rectangle 4"/>
          <p:cNvSpPr>
            <a:spLocks noChangeArrowheads="1"/>
          </p:cNvSpPr>
          <p:nvPr/>
        </p:nvSpPr>
        <p:spPr bwMode="auto">
          <a:xfrm>
            <a:off x="5219700" y="1870075"/>
            <a:ext cx="3313113" cy="3324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r>
              <a:rPr lang="it-IT" altLang="en-US" sz="2400" dirty="0">
                <a:solidFill>
                  <a:srgbClr val="C00000"/>
                </a:solidFill>
                <a:latin typeface="+mn-lt"/>
              </a:rPr>
              <a:t>Immagine della grafite mediante AFM.  L’alta risoluzione permette di vedere la disposizione esagonale degli atomi nella cella unitaria. </a:t>
            </a:r>
          </a:p>
          <a:p>
            <a:pPr algn="just" eaLnBrk="1" hangingPunct="1"/>
            <a:endParaRPr lang="it-IT" altLang="en-US" sz="2400" dirty="0">
              <a:solidFill>
                <a:srgbClr val="C00000"/>
              </a:solidFill>
              <a:latin typeface="+mn-lt"/>
            </a:endParaRPr>
          </a:p>
          <a:p>
            <a:pPr algn="just" eaLnBrk="1" hangingPunct="1"/>
            <a:r>
              <a:rPr lang="it-IT" altLang="en-US" sz="2400" dirty="0">
                <a:solidFill>
                  <a:srgbClr val="C00000"/>
                </a:solidFill>
                <a:latin typeface="+mn-lt"/>
              </a:rPr>
              <a:t>Dimensioni dell’immagine 2×2 nm</a:t>
            </a:r>
            <a:r>
              <a:rPr lang="it-IT" altLang="en-US" sz="2400" baseline="30000" dirty="0">
                <a:solidFill>
                  <a:srgbClr val="C00000"/>
                </a:solidFill>
                <a:latin typeface="+mn-lt"/>
              </a:rPr>
              <a:t>2</a:t>
            </a:r>
            <a:r>
              <a:rPr lang="it-IT" altLang="en-US" sz="2400" dirty="0">
                <a:solidFill>
                  <a:srgbClr val="C00000"/>
                </a:solidFill>
                <a:latin typeface="+mn-lt"/>
              </a:rPr>
              <a:t>. </a:t>
            </a:r>
          </a:p>
        </p:txBody>
      </p:sp>
    </p:spTree>
    <p:extLst>
      <p:ext uri="{BB962C8B-B14F-4D97-AF65-F5344CB8AC3E}">
        <p14:creationId xmlns:p14="http://schemas.microsoft.com/office/powerpoint/2010/main" xmlns="" val="39227135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1403350" y="176680"/>
            <a:ext cx="6421438" cy="1938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r>
              <a:rPr lang="it-IT" altLang="en-US" sz="2400" dirty="0">
                <a:solidFill>
                  <a:srgbClr val="C00000"/>
                </a:solidFill>
                <a:latin typeface="+mn-lt"/>
              </a:rPr>
              <a:t>Immagine AFM di segmenti di DNA doppia elica depositato su mica.  La dimensione laterale della doppia elica di DNA è 2 nm. </a:t>
            </a:r>
          </a:p>
          <a:p>
            <a:pPr algn="just" eaLnBrk="1" hangingPunct="1"/>
            <a:endParaRPr lang="it-IT" altLang="en-US" sz="2400" dirty="0">
              <a:solidFill>
                <a:srgbClr val="C00000"/>
              </a:solidFill>
              <a:latin typeface="+mn-lt"/>
            </a:endParaRPr>
          </a:p>
          <a:p>
            <a:pPr algn="just" eaLnBrk="1" hangingPunct="1"/>
            <a:r>
              <a:rPr lang="it-IT" altLang="en-US" sz="2400" dirty="0">
                <a:solidFill>
                  <a:srgbClr val="C00000"/>
                </a:solidFill>
                <a:latin typeface="+mn-lt"/>
              </a:rPr>
              <a:t>Immagine prodotta dal Dr. Andy Baker.</a:t>
            </a:r>
          </a:p>
        </p:txBody>
      </p:sp>
      <p:pic>
        <p:nvPicPr>
          <p:cNvPr id="31747" name="Picture 4" descr="dna"/>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81250" y="2126915"/>
            <a:ext cx="4465637" cy="4473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5728976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67544" y="576333"/>
            <a:ext cx="8280920" cy="5324535"/>
          </a:xfrm>
          <a:prstGeom prst="rect">
            <a:avLst/>
          </a:prstGeom>
        </p:spPr>
        <p:txBody>
          <a:bodyPr wrap="square">
            <a:spAutoFit/>
          </a:bodyPr>
          <a:lstStyle/>
          <a:p>
            <a:pPr algn="just"/>
            <a:r>
              <a:rPr lang="en-US" sz="2000" b="1" dirty="0">
                <a:solidFill>
                  <a:srgbClr val="170AC6"/>
                </a:solidFill>
              </a:rPr>
              <a:t>I </a:t>
            </a:r>
            <a:r>
              <a:rPr lang="en-US" sz="2000" b="1" dirty="0" err="1">
                <a:solidFill>
                  <a:srgbClr val="170AC6"/>
                </a:solidFill>
              </a:rPr>
              <a:t>microscopi</a:t>
            </a:r>
            <a:r>
              <a:rPr lang="en-US" sz="2000" b="1" dirty="0">
                <a:solidFill>
                  <a:srgbClr val="170AC6"/>
                </a:solidFill>
              </a:rPr>
              <a:t> </a:t>
            </a:r>
            <a:r>
              <a:rPr lang="en-US" sz="2000" b="1" dirty="0" err="1" smtClean="0">
                <a:solidFill>
                  <a:srgbClr val="170AC6"/>
                </a:solidFill>
              </a:rPr>
              <a:t>elettronici</a:t>
            </a:r>
            <a:endParaRPr lang="en-US" sz="2000" b="1" dirty="0" smtClean="0">
              <a:solidFill>
                <a:srgbClr val="170AC6"/>
              </a:solidFill>
            </a:endParaRPr>
          </a:p>
          <a:p>
            <a:pPr algn="just"/>
            <a:endParaRPr lang="en-US" sz="2000" b="1" dirty="0">
              <a:solidFill>
                <a:srgbClr val="170AC6"/>
              </a:solidFill>
            </a:endParaRPr>
          </a:p>
          <a:p>
            <a:pPr algn="just"/>
            <a:r>
              <a:rPr lang="it-IT" sz="2000" dirty="0" smtClean="0">
                <a:solidFill>
                  <a:srgbClr val="170AC6"/>
                </a:solidFill>
              </a:rPr>
              <a:t>Vi sono due </a:t>
            </a:r>
            <a:r>
              <a:rPr lang="it-IT" sz="2000" dirty="0">
                <a:solidFill>
                  <a:srgbClr val="170AC6"/>
                </a:solidFill>
              </a:rPr>
              <a:t>grandi </a:t>
            </a:r>
            <a:r>
              <a:rPr lang="it-IT" sz="2000" dirty="0" smtClean="0">
                <a:solidFill>
                  <a:srgbClr val="170AC6"/>
                </a:solidFill>
              </a:rPr>
              <a:t>categorie di microscopi elettronici: </a:t>
            </a:r>
            <a:r>
              <a:rPr lang="it-IT" sz="2000" b="1" i="1" dirty="0" smtClean="0">
                <a:solidFill>
                  <a:srgbClr val="C00000"/>
                </a:solidFill>
              </a:rPr>
              <a:t>SEM</a:t>
            </a:r>
            <a:r>
              <a:rPr lang="it-IT" sz="2000" dirty="0" smtClean="0">
                <a:solidFill>
                  <a:srgbClr val="170AC6"/>
                </a:solidFill>
              </a:rPr>
              <a:t> (</a:t>
            </a:r>
            <a:r>
              <a:rPr lang="en-US" sz="2000" b="1" i="1" dirty="0" smtClean="0">
                <a:solidFill>
                  <a:srgbClr val="C00000"/>
                </a:solidFill>
              </a:rPr>
              <a:t>Scanning (Reflection) Electron Microscope</a:t>
            </a:r>
            <a:r>
              <a:rPr lang="en-US" sz="2000" dirty="0" smtClean="0">
                <a:solidFill>
                  <a:srgbClr val="170AC6"/>
                </a:solidFill>
              </a:rPr>
              <a:t>) e </a:t>
            </a:r>
            <a:r>
              <a:rPr lang="en-US" sz="2000" b="1" i="1" dirty="0" smtClean="0">
                <a:solidFill>
                  <a:srgbClr val="C00000"/>
                </a:solidFill>
              </a:rPr>
              <a:t>STEM</a:t>
            </a:r>
            <a:r>
              <a:rPr lang="en-US" sz="2000" dirty="0" smtClean="0">
                <a:solidFill>
                  <a:srgbClr val="170AC6"/>
                </a:solidFill>
              </a:rPr>
              <a:t> (</a:t>
            </a:r>
            <a:r>
              <a:rPr lang="en-US" sz="2000" b="1" i="1" dirty="0" smtClean="0">
                <a:solidFill>
                  <a:srgbClr val="C00000"/>
                </a:solidFill>
              </a:rPr>
              <a:t>Scanning </a:t>
            </a:r>
            <a:r>
              <a:rPr lang="en-US" sz="2000" b="1" i="1" dirty="0">
                <a:solidFill>
                  <a:srgbClr val="C00000"/>
                </a:solidFill>
              </a:rPr>
              <a:t>Transmission </a:t>
            </a:r>
            <a:r>
              <a:rPr lang="en-US" sz="2000" b="1" i="1" dirty="0" smtClean="0">
                <a:solidFill>
                  <a:srgbClr val="C00000"/>
                </a:solidFill>
              </a:rPr>
              <a:t>Electron </a:t>
            </a:r>
            <a:r>
              <a:rPr lang="it-IT" sz="2000" b="1" i="1" dirty="0" err="1" smtClean="0">
                <a:solidFill>
                  <a:srgbClr val="C00000"/>
                </a:solidFill>
              </a:rPr>
              <a:t>Microscope</a:t>
            </a:r>
            <a:r>
              <a:rPr lang="it-IT" sz="2000" dirty="0" smtClean="0">
                <a:solidFill>
                  <a:srgbClr val="170AC6"/>
                </a:solidFill>
              </a:rPr>
              <a:t>). </a:t>
            </a:r>
            <a:r>
              <a:rPr lang="it-IT" sz="2000" dirty="0">
                <a:solidFill>
                  <a:srgbClr val="170AC6"/>
                </a:solidFill>
              </a:rPr>
              <a:t>In entrambi l’immagine viene normalmente ottenuta rivelando un segnale prodotto </a:t>
            </a:r>
            <a:r>
              <a:rPr lang="it-IT" sz="2000" dirty="0" smtClean="0">
                <a:solidFill>
                  <a:srgbClr val="170AC6"/>
                </a:solidFill>
              </a:rPr>
              <a:t>da un </a:t>
            </a:r>
            <a:r>
              <a:rPr lang="it-IT" sz="2000" dirty="0">
                <a:solidFill>
                  <a:srgbClr val="170AC6"/>
                </a:solidFill>
              </a:rPr>
              <a:t>sottile fascio di elettroni ad alta energia (10÷500 </a:t>
            </a:r>
            <a:r>
              <a:rPr lang="it-IT" sz="2000" dirty="0" err="1">
                <a:solidFill>
                  <a:srgbClr val="170AC6"/>
                </a:solidFill>
              </a:rPr>
              <a:t>keV</a:t>
            </a:r>
            <a:r>
              <a:rPr lang="it-IT" sz="2000" dirty="0">
                <a:solidFill>
                  <a:srgbClr val="170AC6"/>
                </a:solidFill>
              </a:rPr>
              <a:t>), generato da un cannone </a:t>
            </a:r>
            <a:r>
              <a:rPr lang="it-IT" sz="2000" dirty="0" smtClean="0">
                <a:solidFill>
                  <a:srgbClr val="170AC6"/>
                </a:solidFill>
              </a:rPr>
              <a:t>elettronico analogo </a:t>
            </a:r>
            <a:r>
              <a:rPr lang="it-IT" sz="2000" dirty="0">
                <a:solidFill>
                  <a:srgbClr val="170AC6"/>
                </a:solidFill>
              </a:rPr>
              <a:t>a quello contenuto in un </a:t>
            </a:r>
            <a:r>
              <a:rPr lang="it-IT" sz="2000" dirty="0" smtClean="0">
                <a:solidFill>
                  <a:srgbClr val="170AC6"/>
                </a:solidFill>
              </a:rPr>
              <a:t>televisore a tubo catodico.</a:t>
            </a:r>
          </a:p>
          <a:p>
            <a:pPr algn="just"/>
            <a:endParaRPr lang="it-IT" sz="2000" dirty="0">
              <a:solidFill>
                <a:srgbClr val="170AC6"/>
              </a:solidFill>
            </a:endParaRPr>
          </a:p>
          <a:p>
            <a:pPr algn="just"/>
            <a:r>
              <a:rPr lang="it-IT" sz="2000" dirty="0">
                <a:solidFill>
                  <a:srgbClr val="170AC6"/>
                </a:solidFill>
              </a:rPr>
              <a:t>Gli elettroni del fascio attraversano una regione ove opportuni elettrodi generano campi elettrici </a:t>
            </a:r>
            <a:r>
              <a:rPr lang="it-IT" sz="2000" dirty="0" smtClean="0">
                <a:solidFill>
                  <a:srgbClr val="170AC6"/>
                </a:solidFill>
              </a:rPr>
              <a:t>e magnetici </a:t>
            </a:r>
            <a:r>
              <a:rPr lang="it-IT" sz="2000" dirty="0">
                <a:solidFill>
                  <a:srgbClr val="170AC6"/>
                </a:solidFill>
              </a:rPr>
              <a:t>capaci di guidare la traiettoria in un percorso a zig-zag che permette di coprire una </a:t>
            </a:r>
            <a:r>
              <a:rPr lang="it-IT" sz="2000" dirty="0" smtClean="0">
                <a:solidFill>
                  <a:srgbClr val="170AC6"/>
                </a:solidFill>
              </a:rPr>
              <a:t>piccola zona </a:t>
            </a:r>
            <a:r>
              <a:rPr lang="it-IT" sz="2000" dirty="0">
                <a:solidFill>
                  <a:srgbClr val="170AC6"/>
                </a:solidFill>
              </a:rPr>
              <a:t>del campione (che, diversamente che nel caso del monitor televisivo, è dell’ordine di frazioni</a:t>
            </a:r>
          </a:p>
          <a:p>
            <a:pPr algn="just"/>
            <a:r>
              <a:rPr lang="en-US" sz="2000" dirty="0">
                <a:solidFill>
                  <a:srgbClr val="170AC6"/>
                </a:solidFill>
              </a:rPr>
              <a:t>di mm</a:t>
            </a:r>
            <a:r>
              <a:rPr lang="en-US" sz="2000" baseline="30000" dirty="0">
                <a:solidFill>
                  <a:srgbClr val="170AC6"/>
                </a:solidFill>
              </a:rPr>
              <a:t>2</a:t>
            </a:r>
            <a:r>
              <a:rPr lang="en-US" sz="2000" dirty="0">
                <a:solidFill>
                  <a:srgbClr val="170AC6"/>
                </a:solidFill>
              </a:rPr>
              <a:t>).</a:t>
            </a:r>
          </a:p>
          <a:p>
            <a:pPr algn="just"/>
            <a:r>
              <a:rPr lang="it-IT" sz="2000" dirty="0">
                <a:solidFill>
                  <a:srgbClr val="170AC6"/>
                </a:solidFill>
              </a:rPr>
              <a:t>Per evitare che gli elettroni perdano energia e che si sparpaglino per effetto di collisioni </a:t>
            </a:r>
            <a:r>
              <a:rPr lang="it-IT" sz="2000" dirty="0" smtClean="0">
                <a:solidFill>
                  <a:srgbClr val="170AC6"/>
                </a:solidFill>
              </a:rPr>
              <a:t>con molecole </a:t>
            </a:r>
            <a:r>
              <a:rPr lang="it-IT" sz="2000" dirty="0">
                <a:solidFill>
                  <a:srgbClr val="170AC6"/>
                </a:solidFill>
              </a:rPr>
              <a:t>di gas, è necessario mantenere cannone, lenti e campione in un contenitore a vuoto </a:t>
            </a:r>
            <a:r>
              <a:rPr lang="it-IT" sz="2000" dirty="0" smtClean="0">
                <a:solidFill>
                  <a:srgbClr val="170AC6"/>
                </a:solidFill>
              </a:rPr>
              <a:t>molto </a:t>
            </a:r>
            <a:r>
              <a:rPr lang="en-US" sz="2000" dirty="0" err="1" smtClean="0">
                <a:solidFill>
                  <a:srgbClr val="170AC6"/>
                </a:solidFill>
              </a:rPr>
              <a:t>spinto</a:t>
            </a:r>
            <a:r>
              <a:rPr lang="en-US" sz="2000" dirty="0" smtClean="0">
                <a:solidFill>
                  <a:srgbClr val="170AC6"/>
                </a:solidFill>
              </a:rPr>
              <a:t> </a:t>
            </a:r>
            <a:r>
              <a:rPr lang="en-US" sz="2000" dirty="0">
                <a:solidFill>
                  <a:srgbClr val="170AC6"/>
                </a:solidFill>
              </a:rPr>
              <a:t>(≈10</a:t>
            </a:r>
            <a:r>
              <a:rPr lang="en-US" sz="2000" baseline="30000" dirty="0">
                <a:solidFill>
                  <a:srgbClr val="170AC6"/>
                </a:solidFill>
              </a:rPr>
              <a:t>-11</a:t>
            </a:r>
            <a:r>
              <a:rPr lang="en-US" sz="2000" dirty="0">
                <a:solidFill>
                  <a:srgbClr val="170AC6"/>
                </a:solidFill>
              </a:rPr>
              <a:t> Pa</a:t>
            </a:r>
            <a:r>
              <a:rPr lang="en-US" sz="2000" dirty="0" smtClean="0">
                <a:solidFill>
                  <a:srgbClr val="170AC6"/>
                </a:solidFill>
              </a:rPr>
              <a:t>).</a:t>
            </a:r>
            <a:endParaRPr lang="en-US" sz="2000" dirty="0">
              <a:solidFill>
                <a:srgbClr val="170AC6"/>
              </a:solidFill>
            </a:endParaRPr>
          </a:p>
        </p:txBody>
      </p:sp>
    </p:spTree>
    <p:extLst>
      <p:ext uri="{BB962C8B-B14F-4D97-AF65-F5344CB8AC3E}">
        <p14:creationId xmlns:p14="http://schemas.microsoft.com/office/powerpoint/2010/main" xmlns="" val="1334421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719138" y="352425"/>
            <a:ext cx="7581900" cy="830997"/>
          </a:xfrm>
          <a:prstGeom prst="rect">
            <a:avLst/>
          </a:prstGeom>
          <a:noFill/>
          <a:ln w="9525">
            <a:noFill/>
            <a:miter lim="800000"/>
            <a:headEnd/>
            <a:tailEnd/>
          </a:ln>
          <a:effectLst/>
        </p:spPr>
        <p:txBody>
          <a:bodyPr>
            <a:spAutoFit/>
          </a:bodyPr>
          <a:lstStyle/>
          <a:p>
            <a:pPr eaLnBrk="0" hangingPunct="0"/>
            <a:r>
              <a:rPr lang="it-IT" sz="2400" dirty="0" smtClean="0">
                <a:solidFill>
                  <a:srgbClr val="C00000"/>
                </a:solidFill>
              </a:rPr>
              <a:t>Con esperimenti di AFM possono essere misurate le altezze degli oggetti visualizzati</a:t>
            </a:r>
            <a:endParaRPr lang="it-IT" sz="2400" dirty="0">
              <a:solidFill>
                <a:srgbClr val="C00000"/>
              </a:solidFill>
            </a:endParaRPr>
          </a:p>
        </p:txBody>
      </p:sp>
      <p:pic>
        <p:nvPicPr>
          <p:cNvPr id="60419" name="Picture 3"/>
          <p:cNvPicPr>
            <a:picLocks noChangeAspect="1" noChangeArrowheads="1"/>
          </p:cNvPicPr>
          <p:nvPr/>
        </p:nvPicPr>
        <p:blipFill>
          <a:blip r:embed="rId3" cstate="print"/>
          <a:srcRect/>
          <a:stretch>
            <a:fillRect/>
          </a:stretch>
        </p:blipFill>
        <p:spPr bwMode="auto">
          <a:xfrm>
            <a:off x="4859338" y="1700213"/>
            <a:ext cx="3848100" cy="3848100"/>
          </a:xfrm>
          <a:prstGeom prst="rect">
            <a:avLst/>
          </a:prstGeom>
          <a:noFill/>
          <a:ln w="9525">
            <a:noFill/>
            <a:miter lim="800000"/>
            <a:headEnd/>
            <a:tailEnd/>
          </a:ln>
          <a:effectLst/>
        </p:spPr>
      </p:pic>
      <p:sp>
        <p:nvSpPr>
          <p:cNvPr id="60420" name="Line 4"/>
          <p:cNvSpPr>
            <a:spLocks noChangeShapeType="1"/>
          </p:cNvSpPr>
          <p:nvPr/>
        </p:nvSpPr>
        <p:spPr bwMode="auto">
          <a:xfrm>
            <a:off x="3563938" y="3068638"/>
            <a:ext cx="504825" cy="0"/>
          </a:xfrm>
          <a:prstGeom prst="line">
            <a:avLst/>
          </a:prstGeom>
          <a:noFill/>
          <a:ln w="31750">
            <a:solidFill>
              <a:srgbClr val="FF0000"/>
            </a:solidFill>
            <a:round/>
            <a:headEnd/>
            <a:tailEnd/>
          </a:ln>
          <a:effectLst/>
        </p:spPr>
        <p:txBody>
          <a:bodyPr/>
          <a:lstStyle/>
          <a:p>
            <a:endParaRPr lang="it-IT"/>
          </a:p>
        </p:txBody>
      </p:sp>
      <p:sp>
        <p:nvSpPr>
          <p:cNvPr id="60421" name="AutoShape 5"/>
          <p:cNvSpPr>
            <a:spLocks noChangeArrowheads="1"/>
          </p:cNvSpPr>
          <p:nvPr/>
        </p:nvSpPr>
        <p:spPr bwMode="auto">
          <a:xfrm flipV="1">
            <a:off x="7019925" y="1773238"/>
            <a:ext cx="287338" cy="288925"/>
          </a:xfrm>
          <a:prstGeom prst="triangle">
            <a:avLst>
              <a:gd name="adj" fmla="val 56907"/>
            </a:avLst>
          </a:prstGeom>
          <a:solidFill>
            <a:srgbClr val="FF0000"/>
          </a:solidFill>
          <a:ln w="9525">
            <a:solidFill>
              <a:schemeClr val="tx1"/>
            </a:solidFill>
            <a:miter lim="800000"/>
            <a:headEnd/>
            <a:tailEnd/>
          </a:ln>
          <a:effectLst/>
        </p:spPr>
        <p:txBody>
          <a:bodyPr wrap="none" anchor="ctr"/>
          <a:lstStyle/>
          <a:p>
            <a:endParaRPr lang="it-IT"/>
          </a:p>
        </p:txBody>
      </p:sp>
      <p:sp>
        <p:nvSpPr>
          <p:cNvPr id="60422" name="AutoShape 6"/>
          <p:cNvSpPr>
            <a:spLocks noChangeArrowheads="1"/>
          </p:cNvSpPr>
          <p:nvPr/>
        </p:nvSpPr>
        <p:spPr bwMode="auto">
          <a:xfrm flipV="1">
            <a:off x="6588125" y="1773238"/>
            <a:ext cx="287338" cy="288925"/>
          </a:xfrm>
          <a:prstGeom prst="triangle">
            <a:avLst>
              <a:gd name="adj" fmla="val 56907"/>
            </a:avLst>
          </a:prstGeom>
          <a:solidFill>
            <a:srgbClr val="FF0000"/>
          </a:solidFill>
          <a:ln w="9525">
            <a:solidFill>
              <a:schemeClr val="tx1"/>
            </a:solidFill>
            <a:miter lim="800000"/>
            <a:headEnd/>
            <a:tailEnd/>
          </a:ln>
          <a:effectLst/>
        </p:spPr>
        <p:txBody>
          <a:bodyPr wrap="none" anchor="ctr"/>
          <a:lstStyle/>
          <a:p>
            <a:endParaRPr lang="it-IT"/>
          </a:p>
        </p:txBody>
      </p:sp>
      <p:sp>
        <p:nvSpPr>
          <p:cNvPr id="60423" name="Line 7"/>
          <p:cNvSpPr>
            <a:spLocks noChangeShapeType="1"/>
          </p:cNvSpPr>
          <p:nvPr/>
        </p:nvSpPr>
        <p:spPr bwMode="auto">
          <a:xfrm flipV="1">
            <a:off x="5651500" y="4005263"/>
            <a:ext cx="2592388" cy="503237"/>
          </a:xfrm>
          <a:prstGeom prst="line">
            <a:avLst/>
          </a:prstGeom>
          <a:noFill/>
          <a:ln w="31750">
            <a:solidFill>
              <a:srgbClr val="FF0000"/>
            </a:solidFill>
            <a:round/>
            <a:headEnd/>
            <a:tailEnd/>
          </a:ln>
          <a:effectLst/>
        </p:spPr>
        <p:txBody>
          <a:bodyPr/>
          <a:lstStyle/>
          <a:p>
            <a:endParaRPr lang="it-IT"/>
          </a:p>
        </p:txBody>
      </p:sp>
      <p:pic>
        <p:nvPicPr>
          <p:cNvPr id="60425" name="Picture 9"/>
          <p:cNvPicPr>
            <a:picLocks noChangeAspect="1" noChangeArrowheads="1"/>
          </p:cNvPicPr>
          <p:nvPr/>
        </p:nvPicPr>
        <p:blipFill>
          <a:blip r:embed="rId4" cstate="print"/>
          <a:srcRect/>
          <a:stretch>
            <a:fillRect/>
          </a:stretch>
        </p:blipFill>
        <p:spPr bwMode="auto">
          <a:xfrm>
            <a:off x="611188" y="1700213"/>
            <a:ext cx="3848100" cy="3848100"/>
          </a:xfrm>
          <a:prstGeom prst="rect">
            <a:avLst/>
          </a:prstGeom>
          <a:noFill/>
          <a:ln w="9525">
            <a:noFill/>
            <a:miter lim="800000"/>
            <a:headEnd/>
            <a:tailEnd/>
          </a:ln>
          <a:effectLst/>
        </p:spPr>
      </p:pic>
      <p:sp>
        <p:nvSpPr>
          <p:cNvPr id="60426" name="Line 10"/>
          <p:cNvSpPr>
            <a:spLocks noChangeShapeType="1"/>
          </p:cNvSpPr>
          <p:nvPr/>
        </p:nvSpPr>
        <p:spPr bwMode="auto">
          <a:xfrm>
            <a:off x="3348038" y="3141663"/>
            <a:ext cx="504825" cy="0"/>
          </a:xfrm>
          <a:prstGeom prst="line">
            <a:avLst/>
          </a:prstGeom>
          <a:noFill/>
          <a:ln w="38100">
            <a:solidFill>
              <a:srgbClr val="FF0000"/>
            </a:solidFill>
            <a:round/>
            <a:headEnd/>
            <a:tailEnd/>
          </a:ln>
          <a:effectLst/>
        </p:spPr>
        <p:txBody>
          <a:bodyPr/>
          <a:lstStyle/>
          <a:p>
            <a:endParaRPr lang="it-IT"/>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23850" y="1700213"/>
            <a:ext cx="4392613" cy="43926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8915" name="Text Box 3"/>
          <p:cNvSpPr txBox="1">
            <a:spLocks noChangeArrowheads="1"/>
          </p:cNvSpPr>
          <p:nvPr/>
        </p:nvSpPr>
        <p:spPr bwMode="auto">
          <a:xfrm>
            <a:off x="663575" y="280988"/>
            <a:ext cx="7796213"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r>
              <a:rPr lang="it-IT" altLang="en-US" sz="2000" dirty="0">
                <a:solidFill>
                  <a:srgbClr val="C00000"/>
                </a:solidFill>
              </a:rPr>
              <a:t>Immagine AFM in modo oscillazione </a:t>
            </a:r>
            <a:r>
              <a:rPr lang="it-IT" altLang="en-US" sz="2000" dirty="0" smtClean="0">
                <a:solidFill>
                  <a:srgbClr val="C00000"/>
                </a:solidFill>
              </a:rPr>
              <a:t>di un polisaccaride soggetto </a:t>
            </a:r>
            <a:r>
              <a:rPr lang="it-IT" altLang="en-US" sz="2000" dirty="0">
                <a:solidFill>
                  <a:srgbClr val="C00000"/>
                </a:solidFill>
              </a:rPr>
              <a:t>all’azione di un enzima con attività </a:t>
            </a:r>
            <a:r>
              <a:rPr lang="it-IT" altLang="en-US" sz="2000" dirty="0" err="1">
                <a:solidFill>
                  <a:srgbClr val="C00000"/>
                </a:solidFill>
              </a:rPr>
              <a:t>liasica</a:t>
            </a:r>
            <a:r>
              <a:rPr lang="it-IT" altLang="en-US" sz="2000" dirty="0">
                <a:solidFill>
                  <a:srgbClr val="C00000"/>
                </a:solidFill>
              </a:rPr>
              <a:t> che taglia la catena laterale </a:t>
            </a:r>
            <a:r>
              <a:rPr lang="it-IT" altLang="en-US" sz="2000" dirty="0" err="1">
                <a:solidFill>
                  <a:srgbClr val="C00000"/>
                </a:solidFill>
              </a:rPr>
              <a:t>disaccaridica</a:t>
            </a:r>
            <a:r>
              <a:rPr lang="it-IT" altLang="en-US" sz="2000" dirty="0">
                <a:solidFill>
                  <a:srgbClr val="C00000"/>
                </a:solidFill>
              </a:rPr>
              <a:t>.</a:t>
            </a:r>
          </a:p>
        </p:txBody>
      </p:sp>
      <p:pic>
        <p:nvPicPr>
          <p:cNvPr id="38916" name="Picture 4"/>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932363" y="3141663"/>
            <a:ext cx="3887787" cy="16176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8917" name="Oval 5"/>
          <p:cNvSpPr>
            <a:spLocks noChangeArrowheads="1"/>
          </p:cNvSpPr>
          <p:nvPr/>
        </p:nvSpPr>
        <p:spPr bwMode="auto">
          <a:xfrm>
            <a:off x="5435600" y="2781300"/>
            <a:ext cx="1873250" cy="863600"/>
          </a:xfrm>
          <a:prstGeom prst="ellipse">
            <a:avLst/>
          </a:prstGeom>
          <a:noFill/>
          <a:ln w="31750" cap="rnd">
            <a:solidFill>
              <a:srgbClr val="FF0000"/>
            </a:solidFill>
            <a:prstDash val="sysDot"/>
            <a:round/>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tLang="en-US"/>
          </a:p>
        </p:txBody>
      </p:sp>
    </p:spTree>
    <p:extLst>
      <p:ext uri="{BB962C8B-B14F-4D97-AF65-F5344CB8AC3E}">
        <p14:creationId xmlns:p14="http://schemas.microsoft.com/office/powerpoint/2010/main" xmlns="" val="57769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Atomic force microscope images of DNA compaction in yeast."/>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68313" y="260350"/>
            <a:ext cx="8172450" cy="47609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483" name="Text Box 3"/>
          <p:cNvSpPr txBox="1">
            <a:spLocks noChangeArrowheads="1"/>
          </p:cNvSpPr>
          <p:nvPr/>
        </p:nvSpPr>
        <p:spPr bwMode="auto">
          <a:xfrm>
            <a:off x="395288" y="5248275"/>
            <a:ext cx="8353425" cy="1465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r>
              <a:rPr lang="it-IT" altLang="zh-CN" b="1" dirty="0" smtClean="0">
                <a:solidFill>
                  <a:srgbClr val="C00000"/>
                </a:solidFill>
                <a:ea typeface="SimSun" pitchFamily="2" charset="-122"/>
              </a:rPr>
              <a:t>Diverse </a:t>
            </a:r>
            <a:r>
              <a:rPr lang="it-IT" altLang="zh-CN" b="1" dirty="0">
                <a:solidFill>
                  <a:srgbClr val="C00000"/>
                </a:solidFill>
                <a:ea typeface="SimSun" pitchFamily="2" charset="-122"/>
              </a:rPr>
              <a:t>morfologie che il DNA assume in seguito al compattamento dovuto all’aggiunta di una proteina chiamata AbF2. Questa serie di immagini visualizza in modo molto accurato la capacità di ripiegamento del DNA similmente a quanto avviene nei </a:t>
            </a:r>
            <a:r>
              <a:rPr lang="it-IT" altLang="zh-CN" b="1" dirty="0" err="1">
                <a:solidFill>
                  <a:srgbClr val="C00000"/>
                </a:solidFill>
                <a:ea typeface="SimSun" pitchFamily="2" charset="-122"/>
              </a:rPr>
              <a:t>nucleosomi</a:t>
            </a:r>
            <a:r>
              <a:rPr lang="it-IT" altLang="zh-CN" b="1" dirty="0">
                <a:solidFill>
                  <a:srgbClr val="C00000"/>
                </a:solidFill>
                <a:ea typeface="SimSun" pitchFamily="2" charset="-122"/>
              </a:rPr>
              <a:t> che costituiscono la base della struttura dei cromosomi.</a:t>
            </a:r>
            <a:endParaRPr lang="it-IT" altLang="en-US" b="1" dirty="0">
              <a:solidFill>
                <a:srgbClr val="C00000"/>
              </a:solidFill>
            </a:endParaRPr>
          </a:p>
        </p:txBody>
      </p:sp>
    </p:spTree>
    <p:extLst>
      <p:ext uri="{BB962C8B-B14F-4D97-AF65-F5344CB8AC3E}">
        <p14:creationId xmlns:p14="http://schemas.microsoft.com/office/powerpoint/2010/main" xmlns="" val="274539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764704"/>
            <a:ext cx="7920880" cy="5324535"/>
          </a:xfrm>
          <a:prstGeom prst="rect">
            <a:avLst/>
          </a:prstGeom>
        </p:spPr>
        <p:txBody>
          <a:bodyPr wrap="square">
            <a:spAutoFit/>
          </a:bodyPr>
          <a:lstStyle/>
          <a:p>
            <a:pPr algn="just"/>
            <a:r>
              <a:rPr lang="it-IT" sz="2000" dirty="0">
                <a:solidFill>
                  <a:srgbClr val="170AC6"/>
                </a:solidFill>
              </a:rPr>
              <a:t>Le collisioni degli elettroni con il campione producono emissione di fotoni o di elettroni </a:t>
            </a:r>
            <a:r>
              <a:rPr lang="it-IT" sz="2000" dirty="0" smtClean="0">
                <a:solidFill>
                  <a:srgbClr val="170AC6"/>
                </a:solidFill>
              </a:rPr>
              <a:t>secondari che</a:t>
            </a:r>
            <a:r>
              <a:rPr lang="it-IT" sz="2000" dirty="0">
                <a:solidFill>
                  <a:srgbClr val="170AC6"/>
                </a:solidFill>
              </a:rPr>
              <a:t>, nel caso del </a:t>
            </a:r>
            <a:r>
              <a:rPr lang="it-IT" sz="2000" b="1" i="1" dirty="0">
                <a:solidFill>
                  <a:srgbClr val="C00000"/>
                </a:solidFill>
              </a:rPr>
              <a:t>SEM</a:t>
            </a:r>
            <a:r>
              <a:rPr lang="it-IT" sz="2000" dirty="0">
                <a:solidFill>
                  <a:srgbClr val="170AC6"/>
                </a:solidFill>
              </a:rPr>
              <a:t>, vengono raccolti da opportuni rivelatori generando una “immagine” </a:t>
            </a:r>
            <a:r>
              <a:rPr lang="it-IT" sz="2000" dirty="0" smtClean="0">
                <a:solidFill>
                  <a:srgbClr val="170AC6"/>
                </a:solidFill>
              </a:rPr>
              <a:t>della </a:t>
            </a:r>
            <a:r>
              <a:rPr lang="en-US" sz="2000" dirty="0" err="1" smtClean="0">
                <a:solidFill>
                  <a:srgbClr val="170AC6"/>
                </a:solidFill>
              </a:rPr>
              <a:t>zona</a:t>
            </a:r>
            <a:r>
              <a:rPr lang="en-US" sz="2000" dirty="0" smtClean="0">
                <a:solidFill>
                  <a:srgbClr val="170AC6"/>
                </a:solidFill>
              </a:rPr>
              <a:t> </a:t>
            </a:r>
            <a:r>
              <a:rPr lang="en-US" sz="2000" dirty="0" err="1">
                <a:solidFill>
                  <a:srgbClr val="170AC6"/>
                </a:solidFill>
              </a:rPr>
              <a:t>spazzolata</a:t>
            </a:r>
            <a:r>
              <a:rPr lang="en-US" sz="2000" dirty="0">
                <a:solidFill>
                  <a:srgbClr val="170AC6"/>
                </a:solidFill>
              </a:rPr>
              <a:t> dal </a:t>
            </a:r>
            <a:r>
              <a:rPr lang="en-US" sz="2000" dirty="0" err="1" smtClean="0">
                <a:solidFill>
                  <a:srgbClr val="170AC6"/>
                </a:solidFill>
              </a:rPr>
              <a:t>fascio</a:t>
            </a:r>
            <a:r>
              <a:rPr lang="en-US" sz="2000" dirty="0" smtClean="0">
                <a:solidFill>
                  <a:srgbClr val="170AC6"/>
                </a:solidFill>
              </a:rPr>
              <a:t>.</a:t>
            </a:r>
            <a:endParaRPr lang="en-US" sz="2000" dirty="0">
              <a:solidFill>
                <a:srgbClr val="170AC6"/>
              </a:solidFill>
            </a:endParaRPr>
          </a:p>
          <a:p>
            <a:pPr algn="just"/>
            <a:r>
              <a:rPr lang="it-IT" sz="2000" dirty="0">
                <a:solidFill>
                  <a:srgbClr val="170AC6"/>
                </a:solidFill>
              </a:rPr>
              <a:t>Nel caso dello </a:t>
            </a:r>
            <a:r>
              <a:rPr lang="it-IT" sz="2000" b="1" i="1" dirty="0">
                <a:solidFill>
                  <a:srgbClr val="C00000"/>
                </a:solidFill>
              </a:rPr>
              <a:t>STEM</a:t>
            </a:r>
            <a:r>
              <a:rPr lang="it-IT" sz="2000" dirty="0">
                <a:solidFill>
                  <a:srgbClr val="170AC6"/>
                </a:solidFill>
              </a:rPr>
              <a:t> l’immagine viene creata invece rivelando gli elettroni che vengono </a:t>
            </a:r>
            <a:r>
              <a:rPr lang="it-IT" sz="2000" i="1" dirty="0" smtClean="0">
                <a:solidFill>
                  <a:srgbClr val="170AC6"/>
                </a:solidFill>
              </a:rPr>
              <a:t>trasmessi </a:t>
            </a:r>
            <a:r>
              <a:rPr lang="it-IT" sz="2000" dirty="0" smtClean="0">
                <a:solidFill>
                  <a:srgbClr val="170AC6"/>
                </a:solidFill>
              </a:rPr>
              <a:t>attraverso </a:t>
            </a:r>
            <a:r>
              <a:rPr lang="it-IT" sz="2000" dirty="0">
                <a:solidFill>
                  <a:srgbClr val="170AC6"/>
                </a:solidFill>
              </a:rPr>
              <a:t>il campione, che a tal fine viene reso sottilissimo (</a:t>
            </a:r>
            <a:r>
              <a:rPr lang="it-IT" sz="2000" dirty="0" smtClean="0">
                <a:solidFill>
                  <a:srgbClr val="170AC6"/>
                </a:solidFill>
              </a:rPr>
              <a:t>z &lt; 1μm</a:t>
            </a:r>
            <a:r>
              <a:rPr lang="it-IT" sz="2000" dirty="0">
                <a:solidFill>
                  <a:srgbClr val="170AC6"/>
                </a:solidFill>
              </a:rPr>
              <a:t>) nella zona da analizzare.</a:t>
            </a:r>
          </a:p>
          <a:p>
            <a:pPr algn="just"/>
            <a:r>
              <a:rPr lang="it-IT" sz="2000" dirty="0">
                <a:solidFill>
                  <a:srgbClr val="170AC6"/>
                </a:solidFill>
              </a:rPr>
              <a:t>Da quanto detto si capisce che è inevitabile per queste tecniche una forte interazione sul </a:t>
            </a:r>
            <a:r>
              <a:rPr lang="it-IT" sz="2000" dirty="0" smtClean="0">
                <a:solidFill>
                  <a:srgbClr val="170AC6"/>
                </a:solidFill>
              </a:rPr>
              <a:t>campione che </a:t>
            </a:r>
            <a:r>
              <a:rPr lang="it-IT" sz="2000" dirty="0">
                <a:solidFill>
                  <a:srgbClr val="170AC6"/>
                </a:solidFill>
              </a:rPr>
              <a:t>viene sempre (poco o tanto) alterato dal fascio elettronico. Inoltre qualsiasi immagine </a:t>
            </a:r>
            <a:r>
              <a:rPr lang="it-IT" sz="2000" dirty="0" smtClean="0">
                <a:solidFill>
                  <a:srgbClr val="170AC6"/>
                </a:solidFill>
              </a:rPr>
              <a:t>contiene informazione </a:t>
            </a:r>
            <a:r>
              <a:rPr lang="it-IT" sz="2000" dirty="0">
                <a:solidFill>
                  <a:srgbClr val="170AC6"/>
                </a:solidFill>
              </a:rPr>
              <a:t>prodotta da uno strato (</a:t>
            </a:r>
            <a:r>
              <a:rPr lang="it-IT" sz="2000" b="1" i="1" dirty="0">
                <a:solidFill>
                  <a:srgbClr val="C00000"/>
                </a:solidFill>
              </a:rPr>
              <a:t>la cui profondità dipende dalla natura del campione </a:t>
            </a:r>
            <a:r>
              <a:rPr lang="it-IT" sz="2000" b="1" i="1" dirty="0" smtClean="0">
                <a:solidFill>
                  <a:srgbClr val="C00000"/>
                </a:solidFill>
              </a:rPr>
              <a:t>e dall’energia </a:t>
            </a:r>
            <a:r>
              <a:rPr lang="it-IT" sz="2000" b="1" i="1" dirty="0">
                <a:solidFill>
                  <a:srgbClr val="C00000"/>
                </a:solidFill>
              </a:rPr>
              <a:t>del fascio</a:t>
            </a:r>
            <a:r>
              <a:rPr lang="it-IT" sz="2000" dirty="0">
                <a:solidFill>
                  <a:srgbClr val="170AC6"/>
                </a:solidFill>
              </a:rPr>
              <a:t>) che è molto sottile, ma che non è mai il solo primo strato atomico.</a:t>
            </a:r>
          </a:p>
          <a:p>
            <a:pPr algn="just"/>
            <a:r>
              <a:rPr lang="it-IT" sz="2000" dirty="0">
                <a:solidFill>
                  <a:srgbClr val="170AC6"/>
                </a:solidFill>
              </a:rPr>
              <a:t>In definitiva si può dire che le immagini SEM e STEM possono fornire informazioni </a:t>
            </a:r>
            <a:r>
              <a:rPr lang="it-IT" sz="2000" dirty="0" smtClean="0">
                <a:solidFill>
                  <a:srgbClr val="170AC6"/>
                </a:solidFill>
              </a:rPr>
              <a:t>sulla </a:t>
            </a:r>
            <a:r>
              <a:rPr lang="it-IT" sz="2000" b="1" i="1" dirty="0" smtClean="0">
                <a:solidFill>
                  <a:srgbClr val="C00000"/>
                </a:solidFill>
              </a:rPr>
              <a:t>composizione </a:t>
            </a:r>
            <a:r>
              <a:rPr lang="it-IT" sz="2000" b="1" i="1" dirty="0">
                <a:solidFill>
                  <a:srgbClr val="C00000"/>
                </a:solidFill>
              </a:rPr>
              <a:t>e sulla struttura microscopica </a:t>
            </a:r>
            <a:r>
              <a:rPr lang="it-IT" sz="2000" dirty="0">
                <a:solidFill>
                  <a:srgbClr val="170AC6"/>
                </a:solidFill>
              </a:rPr>
              <a:t>di uno strato superficiale del campione</a:t>
            </a:r>
            <a:r>
              <a:rPr lang="it-IT" sz="2000" i="1" dirty="0">
                <a:solidFill>
                  <a:srgbClr val="170AC6"/>
                </a:solidFill>
              </a:rPr>
              <a:t>, </a:t>
            </a:r>
            <a:r>
              <a:rPr lang="it-IT" sz="2000" b="1" i="1" dirty="0">
                <a:solidFill>
                  <a:srgbClr val="C00000"/>
                </a:solidFill>
              </a:rPr>
              <a:t>ma non </a:t>
            </a:r>
            <a:r>
              <a:rPr lang="it-IT" sz="2000" b="1" i="1" dirty="0" smtClean="0">
                <a:solidFill>
                  <a:srgbClr val="C00000"/>
                </a:solidFill>
              </a:rPr>
              <a:t>una reale </a:t>
            </a:r>
            <a:r>
              <a:rPr lang="it-IT" sz="2000" b="1" i="1" dirty="0">
                <a:solidFill>
                  <a:srgbClr val="C00000"/>
                </a:solidFill>
              </a:rPr>
              <a:t>ricostruzione topografica tridimensionale</a:t>
            </a:r>
            <a:r>
              <a:rPr lang="it-IT" sz="2000" i="1" dirty="0">
                <a:solidFill>
                  <a:srgbClr val="170AC6"/>
                </a:solidFill>
              </a:rPr>
              <a:t> </a:t>
            </a:r>
            <a:r>
              <a:rPr lang="it-IT" sz="2000" dirty="0">
                <a:solidFill>
                  <a:srgbClr val="170AC6"/>
                </a:solidFill>
              </a:rPr>
              <a:t>della sua superficie.</a:t>
            </a:r>
            <a:endParaRPr lang="en-US" sz="2000" dirty="0">
              <a:solidFill>
                <a:srgbClr val="170AC6"/>
              </a:solidFill>
            </a:endParaRPr>
          </a:p>
        </p:txBody>
      </p:sp>
    </p:spTree>
    <p:extLst>
      <p:ext uri="{BB962C8B-B14F-4D97-AF65-F5344CB8AC3E}">
        <p14:creationId xmlns:p14="http://schemas.microsoft.com/office/powerpoint/2010/main" xmlns="" val="1625151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908720"/>
            <a:ext cx="8208912" cy="5386090"/>
          </a:xfrm>
          <a:prstGeom prst="rect">
            <a:avLst/>
          </a:prstGeom>
        </p:spPr>
        <p:txBody>
          <a:bodyPr wrap="square">
            <a:spAutoFit/>
          </a:bodyPr>
          <a:lstStyle/>
          <a:p>
            <a:pPr algn="ctr"/>
            <a:r>
              <a:rPr lang="it-IT" sz="2400" b="1" i="1" dirty="0">
                <a:solidFill>
                  <a:srgbClr val="170AC6"/>
                </a:solidFill>
              </a:rPr>
              <a:t>Scanning Probe </a:t>
            </a:r>
            <a:r>
              <a:rPr lang="it-IT" sz="2400" b="1" i="1" dirty="0" err="1" smtClean="0">
                <a:solidFill>
                  <a:srgbClr val="170AC6"/>
                </a:solidFill>
              </a:rPr>
              <a:t>Microscopes</a:t>
            </a:r>
            <a:r>
              <a:rPr lang="it-IT" sz="2400" b="1" i="1" dirty="0" smtClean="0">
                <a:solidFill>
                  <a:srgbClr val="170AC6"/>
                </a:solidFill>
              </a:rPr>
              <a:t> </a:t>
            </a:r>
          </a:p>
          <a:p>
            <a:pPr algn="just"/>
            <a:r>
              <a:rPr lang="it-IT" sz="2000" dirty="0" smtClean="0">
                <a:solidFill>
                  <a:srgbClr val="170AC6"/>
                </a:solidFill>
              </a:rPr>
              <a:t>I </a:t>
            </a:r>
            <a:r>
              <a:rPr lang="it-IT" sz="2000" dirty="0">
                <a:solidFill>
                  <a:srgbClr val="170AC6"/>
                </a:solidFill>
              </a:rPr>
              <a:t>vari </a:t>
            </a:r>
            <a:r>
              <a:rPr lang="it-IT" sz="2000" b="1" i="1" dirty="0">
                <a:solidFill>
                  <a:srgbClr val="C00000"/>
                </a:solidFill>
              </a:rPr>
              <a:t>SPM</a:t>
            </a:r>
            <a:r>
              <a:rPr lang="it-IT" sz="2000" dirty="0">
                <a:solidFill>
                  <a:srgbClr val="170AC6"/>
                </a:solidFill>
              </a:rPr>
              <a:t> hanno in comune il fatto che utilizzano tutti un dispositivo piezoelettrico per variare </a:t>
            </a:r>
            <a:r>
              <a:rPr lang="it-IT" sz="2000" dirty="0" smtClean="0">
                <a:solidFill>
                  <a:srgbClr val="170AC6"/>
                </a:solidFill>
              </a:rPr>
              <a:t>con estrema </a:t>
            </a:r>
            <a:r>
              <a:rPr lang="it-IT" sz="2000" dirty="0">
                <a:solidFill>
                  <a:srgbClr val="170AC6"/>
                </a:solidFill>
              </a:rPr>
              <a:t>precisione la posizione (x</a:t>
            </a:r>
            <a:r>
              <a:rPr lang="it-IT" sz="2000" dirty="0" smtClean="0">
                <a:solidFill>
                  <a:srgbClr val="170AC6"/>
                </a:solidFill>
              </a:rPr>
              <a:t>, y</a:t>
            </a:r>
            <a:r>
              <a:rPr lang="it-IT" sz="2000" dirty="0">
                <a:solidFill>
                  <a:srgbClr val="170AC6"/>
                </a:solidFill>
              </a:rPr>
              <a:t>) di un sensore a punta sulla superficie del campione </a:t>
            </a:r>
            <a:r>
              <a:rPr lang="it-IT" sz="2000" dirty="0" smtClean="0">
                <a:solidFill>
                  <a:srgbClr val="170AC6"/>
                </a:solidFill>
              </a:rPr>
              <a:t>analizzato e </a:t>
            </a:r>
            <a:r>
              <a:rPr lang="it-IT" sz="2000" dirty="0">
                <a:solidFill>
                  <a:srgbClr val="170AC6"/>
                </a:solidFill>
              </a:rPr>
              <a:t>la distanza (z) tra la punta e la superficie.</a:t>
            </a:r>
          </a:p>
          <a:p>
            <a:pPr algn="just"/>
            <a:r>
              <a:rPr lang="it-IT" sz="2000" dirty="0">
                <a:solidFill>
                  <a:srgbClr val="170AC6"/>
                </a:solidFill>
              </a:rPr>
              <a:t>Il segnale prodotto dal sensore viene utilizzato per </a:t>
            </a:r>
            <a:r>
              <a:rPr lang="it-IT" sz="2000" dirty="0" smtClean="0">
                <a:solidFill>
                  <a:srgbClr val="170AC6"/>
                </a:solidFill>
              </a:rPr>
              <a:t>costruire una immagine </a:t>
            </a:r>
            <a:r>
              <a:rPr lang="it-IT" sz="2000" dirty="0">
                <a:solidFill>
                  <a:srgbClr val="170AC6"/>
                </a:solidFill>
              </a:rPr>
              <a:t>tridimensionale (</a:t>
            </a:r>
            <a:r>
              <a:rPr lang="it-IT" sz="2000" dirty="0" err="1">
                <a:solidFill>
                  <a:srgbClr val="170AC6"/>
                </a:solidFill>
              </a:rPr>
              <a:t>x,y,z</a:t>
            </a:r>
            <a:r>
              <a:rPr lang="it-IT" sz="2000" dirty="0">
                <a:solidFill>
                  <a:srgbClr val="170AC6"/>
                </a:solidFill>
              </a:rPr>
              <a:t>) mediante un elaboratore elettronico interfacciato al sensore e </a:t>
            </a:r>
            <a:r>
              <a:rPr lang="it-IT" sz="2000" dirty="0" smtClean="0">
                <a:solidFill>
                  <a:srgbClr val="170AC6"/>
                </a:solidFill>
              </a:rPr>
              <a:t>al dispositivo </a:t>
            </a:r>
            <a:r>
              <a:rPr lang="it-IT" sz="2000" dirty="0">
                <a:solidFill>
                  <a:srgbClr val="170AC6"/>
                </a:solidFill>
              </a:rPr>
              <a:t>piezoelettrico che campiona l’interazione tra punta e superficie su una matrice di punti.</a:t>
            </a:r>
          </a:p>
          <a:p>
            <a:pPr algn="just"/>
            <a:r>
              <a:rPr lang="it-IT" sz="2000" dirty="0">
                <a:solidFill>
                  <a:srgbClr val="170AC6"/>
                </a:solidFill>
              </a:rPr>
              <a:t>A seconda dei diversi fenomeni fisici che producono il segnale si distinguono diversi tipi di </a:t>
            </a:r>
            <a:r>
              <a:rPr lang="it-IT" sz="2000" b="1" i="1" dirty="0">
                <a:solidFill>
                  <a:srgbClr val="C00000"/>
                </a:solidFill>
              </a:rPr>
              <a:t>SPM</a:t>
            </a:r>
            <a:r>
              <a:rPr lang="it-IT" sz="2000" dirty="0">
                <a:solidFill>
                  <a:srgbClr val="170AC6"/>
                </a:solidFill>
              </a:rPr>
              <a:t>.</a:t>
            </a:r>
          </a:p>
          <a:p>
            <a:pPr algn="just"/>
            <a:r>
              <a:rPr lang="it-IT" sz="2000" dirty="0" smtClean="0">
                <a:solidFill>
                  <a:srgbClr val="170AC6"/>
                </a:solidFill>
              </a:rPr>
              <a:t>Una </a:t>
            </a:r>
            <a:r>
              <a:rPr lang="it-IT" sz="2000" dirty="0">
                <a:solidFill>
                  <a:srgbClr val="170AC6"/>
                </a:solidFill>
              </a:rPr>
              <a:t>prima distinzione </a:t>
            </a:r>
            <a:r>
              <a:rPr lang="it-IT" sz="2000" dirty="0" smtClean="0">
                <a:solidFill>
                  <a:srgbClr val="170AC6"/>
                </a:solidFill>
              </a:rPr>
              <a:t>è tra </a:t>
            </a:r>
            <a:r>
              <a:rPr lang="it-IT" sz="2000" b="1" i="1" dirty="0">
                <a:solidFill>
                  <a:srgbClr val="C00000"/>
                </a:solidFill>
              </a:rPr>
              <a:t>STM</a:t>
            </a:r>
            <a:r>
              <a:rPr lang="it-IT" sz="2000" dirty="0">
                <a:solidFill>
                  <a:srgbClr val="170AC6"/>
                </a:solidFill>
              </a:rPr>
              <a:t> (</a:t>
            </a:r>
            <a:r>
              <a:rPr lang="it-IT" sz="2000" b="1" i="1" dirty="0">
                <a:solidFill>
                  <a:srgbClr val="C00000"/>
                </a:solidFill>
              </a:rPr>
              <a:t>Scanning </a:t>
            </a:r>
            <a:r>
              <a:rPr lang="it-IT" sz="2000" b="1" i="1" dirty="0" err="1">
                <a:solidFill>
                  <a:srgbClr val="C00000"/>
                </a:solidFill>
              </a:rPr>
              <a:t>Tunneling</a:t>
            </a:r>
            <a:r>
              <a:rPr lang="it-IT" sz="2000" b="1" i="1" dirty="0">
                <a:solidFill>
                  <a:srgbClr val="C00000"/>
                </a:solidFill>
              </a:rPr>
              <a:t> </a:t>
            </a:r>
            <a:r>
              <a:rPr lang="it-IT" sz="2000" b="1" i="1" dirty="0" err="1">
                <a:solidFill>
                  <a:srgbClr val="C00000"/>
                </a:solidFill>
              </a:rPr>
              <a:t>Microscope</a:t>
            </a:r>
            <a:r>
              <a:rPr lang="it-IT" sz="2000" dirty="0">
                <a:solidFill>
                  <a:srgbClr val="170AC6"/>
                </a:solidFill>
              </a:rPr>
              <a:t>), ove il segnale </a:t>
            </a:r>
            <a:r>
              <a:rPr lang="it-IT" sz="2000" dirty="0" smtClean="0">
                <a:solidFill>
                  <a:srgbClr val="170AC6"/>
                </a:solidFill>
              </a:rPr>
              <a:t>è fornito </a:t>
            </a:r>
            <a:r>
              <a:rPr lang="it-IT" sz="2000" dirty="0">
                <a:solidFill>
                  <a:srgbClr val="170AC6"/>
                </a:solidFill>
              </a:rPr>
              <a:t>dalla </a:t>
            </a:r>
            <a:r>
              <a:rPr lang="it-IT" sz="2000" i="1" dirty="0">
                <a:solidFill>
                  <a:srgbClr val="170AC6"/>
                </a:solidFill>
              </a:rPr>
              <a:t>corrente elettronica </a:t>
            </a:r>
            <a:r>
              <a:rPr lang="it-IT" sz="2000" dirty="0">
                <a:solidFill>
                  <a:srgbClr val="170AC6"/>
                </a:solidFill>
              </a:rPr>
              <a:t>di </a:t>
            </a:r>
            <a:r>
              <a:rPr lang="it-IT" sz="2000" dirty="0" err="1">
                <a:solidFill>
                  <a:srgbClr val="170AC6"/>
                </a:solidFill>
              </a:rPr>
              <a:t>tunnelling</a:t>
            </a:r>
            <a:r>
              <a:rPr lang="it-IT" sz="2000" dirty="0">
                <a:solidFill>
                  <a:srgbClr val="170AC6"/>
                </a:solidFill>
              </a:rPr>
              <a:t> tra punta e campione, e </a:t>
            </a:r>
            <a:r>
              <a:rPr lang="it-IT" sz="2000" b="1" i="1" dirty="0" smtClean="0">
                <a:solidFill>
                  <a:srgbClr val="C00000"/>
                </a:solidFill>
              </a:rPr>
              <a:t>SFM</a:t>
            </a:r>
            <a:r>
              <a:rPr lang="it-IT" sz="2000" dirty="0" smtClean="0">
                <a:solidFill>
                  <a:srgbClr val="170AC6"/>
                </a:solidFill>
              </a:rPr>
              <a:t> </a:t>
            </a:r>
            <a:r>
              <a:rPr lang="it-IT" sz="2000" dirty="0">
                <a:solidFill>
                  <a:srgbClr val="170AC6"/>
                </a:solidFill>
              </a:rPr>
              <a:t>(</a:t>
            </a:r>
            <a:r>
              <a:rPr lang="it-IT" sz="2000" b="1" i="1" dirty="0">
                <a:solidFill>
                  <a:srgbClr val="C00000"/>
                </a:solidFill>
              </a:rPr>
              <a:t>Scanning </a:t>
            </a:r>
            <a:r>
              <a:rPr lang="it-IT" sz="2000" b="1" i="1" dirty="0" smtClean="0">
                <a:solidFill>
                  <a:srgbClr val="C00000"/>
                </a:solidFill>
              </a:rPr>
              <a:t>Force </a:t>
            </a:r>
            <a:r>
              <a:rPr lang="it-IT" sz="2000" b="1" i="1" dirty="0" err="1" smtClean="0">
                <a:solidFill>
                  <a:srgbClr val="C00000"/>
                </a:solidFill>
              </a:rPr>
              <a:t>Microscope</a:t>
            </a:r>
            <a:r>
              <a:rPr lang="it-IT" sz="2000" dirty="0" smtClean="0">
                <a:solidFill>
                  <a:srgbClr val="170AC6"/>
                </a:solidFill>
              </a:rPr>
              <a:t>) o </a:t>
            </a:r>
            <a:r>
              <a:rPr lang="it-IT" sz="2000" b="1" i="1" dirty="0" smtClean="0">
                <a:solidFill>
                  <a:srgbClr val="C00000"/>
                </a:solidFill>
              </a:rPr>
              <a:t>AFM</a:t>
            </a:r>
            <a:r>
              <a:rPr lang="it-IT" sz="2000" dirty="0" smtClean="0">
                <a:solidFill>
                  <a:srgbClr val="170AC6"/>
                </a:solidFill>
              </a:rPr>
              <a:t> (</a:t>
            </a:r>
            <a:r>
              <a:rPr lang="it-IT" sz="2000" b="1" i="1" dirty="0" err="1" smtClean="0">
                <a:solidFill>
                  <a:srgbClr val="C00000"/>
                </a:solidFill>
              </a:rPr>
              <a:t>Atomic</a:t>
            </a:r>
            <a:r>
              <a:rPr lang="it-IT" sz="2000" b="1" i="1" dirty="0" smtClean="0">
                <a:solidFill>
                  <a:srgbClr val="C00000"/>
                </a:solidFill>
              </a:rPr>
              <a:t> Force </a:t>
            </a:r>
            <a:r>
              <a:rPr lang="it-IT" sz="2000" b="1" i="1" dirty="0" err="1" smtClean="0">
                <a:solidFill>
                  <a:srgbClr val="C00000"/>
                </a:solidFill>
              </a:rPr>
              <a:t>Microscopy</a:t>
            </a:r>
            <a:r>
              <a:rPr lang="it-IT" sz="2000" dirty="0" smtClean="0">
                <a:solidFill>
                  <a:srgbClr val="170AC6"/>
                </a:solidFill>
              </a:rPr>
              <a:t>), </a:t>
            </a:r>
            <a:r>
              <a:rPr lang="it-IT" sz="2000" dirty="0">
                <a:solidFill>
                  <a:srgbClr val="170AC6"/>
                </a:solidFill>
              </a:rPr>
              <a:t>che misura una qualche </a:t>
            </a:r>
            <a:r>
              <a:rPr lang="it-IT" sz="2000" b="1" i="1" dirty="0">
                <a:solidFill>
                  <a:srgbClr val="C00000"/>
                </a:solidFill>
              </a:rPr>
              <a:t>forza di interazione</a:t>
            </a:r>
            <a:r>
              <a:rPr lang="it-IT" sz="2000" i="1" dirty="0">
                <a:solidFill>
                  <a:srgbClr val="170AC6"/>
                </a:solidFill>
              </a:rPr>
              <a:t> </a:t>
            </a:r>
            <a:r>
              <a:rPr lang="it-IT" sz="2000" dirty="0">
                <a:solidFill>
                  <a:srgbClr val="170AC6"/>
                </a:solidFill>
              </a:rPr>
              <a:t>tra punta e campione (</a:t>
            </a:r>
            <a:r>
              <a:rPr lang="it-IT" sz="2000" dirty="0" smtClean="0">
                <a:solidFill>
                  <a:srgbClr val="170AC6"/>
                </a:solidFill>
              </a:rPr>
              <a:t>forze interatomiche</a:t>
            </a:r>
            <a:r>
              <a:rPr lang="it-IT" sz="2000" dirty="0">
                <a:solidFill>
                  <a:srgbClr val="170AC6"/>
                </a:solidFill>
              </a:rPr>
              <a:t>, magnetiche, elettrostatiche, di frizione, di adesione</a:t>
            </a:r>
            <a:r>
              <a:rPr lang="it-IT" sz="2000" dirty="0" smtClean="0">
                <a:solidFill>
                  <a:srgbClr val="170AC6"/>
                </a:solidFill>
              </a:rPr>
              <a:t>...).</a:t>
            </a:r>
            <a:endParaRPr lang="it-IT" sz="2000" dirty="0">
              <a:solidFill>
                <a:srgbClr val="170AC6"/>
              </a:solidFill>
            </a:endParaRPr>
          </a:p>
        </p:txBody>
      </p:sp>
    </p:spTree>
    <p:extLst>
      <p:ext uri="{BB962C8B-B14F-4D97-AF65-F5344CB8AC3E}">
        <p14:creationId xmlns:p14="http://schemas.microsoft.com/office/powerpoint/2010/main" xmlns="" val="2497979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04596" y="620688"/>
            <a:ext cx="8064896" cy="5386090"/>
          </a:xfrm>
          <a:prstGeom prst="rect">
            <a:avLst/>
          </a:prstGeom>
        </p:spPr>
        <p:txBody>
          <a:bodyPr wrap="square">
            <a:spAutoFit/>
          </a:bodyPr>
          <a:lstStyle/>
          <a:p>
            <a:pPr algn="just"/>
            <a:r>
              <a:rPr lang="en-US" sz="2400" b="1" dirty="0">
                <a:solidFill>
                  <a:srgbClr val="170AC6"/>
                </a:solidFill>
              </a:rPr>
              <a:t>STM : Scanning </a:t>
            </a:r>
            <a:r>
              <a:rPr lang="en-US" sz="2400" b="1" dirty="0" err="1">
                <a:solidFill>
                  <a:srgbClr val="170AC6"/>
                </a:solidFill>
              </a:rPr>
              <a:t>Tunnelling</a:t>
            </a:r>
            <a:r>
              <a:rPr lang="en-US" sz="2400" b="1" dirty="0">
                <a:solidFill>
                  <a:srgbClr val="170AC6"/>
                </a:solidFill>
              </a:rPr>
              <a:t> </a:t>
            </a:r>
            <a:r>
              <a:rPr lang="en-US" sz="2400" b="1" dirty="0" smtClean="0">
                <a:solidFill>
                  <a:srgbClr val="170AC6"/>
                </a:solidFill>
              </a:rPr>
              <a:t>Microscope</a:t>
            </a:r>
          </a:p>
          <a:p>
            <a:pPr algn="just"/>
            <a:endParaRPr lang="en-US" sz="2000" b="1" dirty="0">
              <a:solidFill>
                <a:srgbClr val="170AC6"/>
              </a:solidFill>
            </a:endParaRPr>
          </a:p>
          <a:p>
            <a:pPr algn="just"/>
            <a:r>
              <a:rPr lang="it-IT" sz="2000" dirty="0" smtClean="0">
                <a:solidFill>
                  <a:srgbClr val="170AC6"/>
                </a:solidFill>
              </a:rPr>
              <a:t>Il </a:t>
            </a:r>
            <a:r>
              <a:rPr lang="it-IT" sz="2000" dirty="0">
                <a:solidFill>
                  <a:srgbClr val="170AC6"/>
                </a:solidFill>
              </a:rPr>
              <a:t>microscopio </a:t>
            </a:r>
            <a:r>
              <a:rPr lang="it-IT" sz="2000" dirty="0" err="1">
                <a:solidFill>
                  <a:srgbClr val="170AC6"/>
                </a:solidFill>
              </a:rPr>
              <a:t>tunnelling</a:t>
            </a:r>
            <a:r>
              <a:rPr lang="it-IT" sz="2000" dirty="0">
                <a:solidFill>
                  <a:srgbClr val="170AC6"/>
                </a:solidFill>
              </a:rPr>
              <a:t> a scansione è uno strumento </a:t>
            </a:r>
            <a:r>
              <a:rPr lang="it-IT" sz="2000" dirty="0" smtClean="0">
                <a:solidFill>
                  <a:srgbClr val="170AC6"/>
                </a:solidFill>
              </a:rPr>
              <a:t>recente</a:t>
            </a:r>
            <a:r>
              <a:rPr lang="it-IT" sz="2000" dirty="0">
                <a:solidFill>
                  <a:srgbClr val="170AC6"/>
                </a:solidFill>
              </a:rPr>
              <a:t>, nato nel 1981 da una </a:t>
            </a:r>
            <a:r>
              <a:rPr lang="it-IT" sz="2000" dirty="0" smtClean="0">
                <a:solidFill>
                  <a:srgbClr val="170AC6"/>
                </a:solidFill>
              </a:rPr>
              <a:t>idea di </a:t>
            </a:r>
            <a:r>
              <a:rPr lang="it-IT" sz="2000" dirty="0">
                <a:solidFill>
                  <a:srgbClr val="170AC6"/>
                </a:solidFill>
              </a:rPr>
              <a:t>Gerd </a:t>
            </a:r>
            <a:r>
              <a:rPr lang="it-IT" sz="2000" dirty="0" err="1">
                <a:solidFill>
                  <a:srgbClr val="170AC6"/>
                </a:solidFill>
              </a:rPr>
              <a:t>Binning</a:t>
            </a:r>
            <a:r>
              <a:rPr lang="it-IT" sz="2000" dirty="0">
                <a:solidFill>
                  <a:srgbClr val="170AC6"/>
                </a:solidFill>
              </a:rPr>
              <a:t> e Heinrich </a:t>
            </a:r>
            <a:r>
              <a:rPr lang="it-IT" sz="2000" dirty="0" err="1" smtClean="0">
                <a:solidFill>
                  <a:srgbClr val="170AC6"/>
                </a:solidFill>
              </a:rPr>
              <a:t>Rohrer</a:t>
            </a:r>
            <a:r>
              <a:rPr lang="it-IT" sz="2000" dirty="0" smtClean="0">
                <a:solidFill>
                  <a:srgbClr val="170AC6"/>
                </a:solidFill>
              </a:rPr>
              <a:t> </a:t>
            </a:r>
            <a:r>
              <a:rPr lang="it-IT" sz="2000" dirty="0">
                <a:solidFill>
                  <a:srgbClr val="170AC6"/>
                </a:solidFill>
              </a:rPr>
              <a:t>(due ricercatori che per questo hanno vinto il Premio </a:t>
            </a:r>
            <a:r>
              <a:rPr lang="it-IT" sz="2000" dirty="0" smtClean="0">
                <a:solidFill>
                  <a:srgbClr val="170AC6"/>
                </a:solidFill>
              </a:rPr>
              <a:t>Nobel nel </a:t>
            </a:r>
            <a:r>
              <a:rPr lang="it-IT" sz="2000" dirty="0">
                <a:solidFill>
                  <a:srgbClr val="170AC6"/>
                </a:solidFill>
              </a:rPr>
              <a:t>1986), e che può venir considerato il capostipite di tutti i microscopi a scansione di sonda.</a:t>
            </a:r>
          </a:p>
          <a:p>
            <a:pPr algn="just"/>
            <a:r>
              <a:rPr lang="it-IT" sz="2000" dirty="0">
                <a:solidFill>
                  <a:srgbClr val="170AC6"/>
                </a:solidFill>
              </a:rPr>
              <a:t>L</a:t>
            </a:r>
            <a:r>
              <a:rPr lang="it-IT" sz="2000" dirty="0" smtClean="0">
                <a:solidFill>
                  <a:srgbClr val="170AC6"/>
                </a:solidFill>
              </a:rPr>
              <a:t>’effetto </a:t>
            </a:r>
            <a:r>
              <a:rPr lang="it-IT" sz="2000" dirty="0">
                <a:solidFill>
                  <a:srgbClr val="170AC6"/>
                </a:solidFill>
              </a:rPr>
              <a:t>“tunnel</a:t>
            </a:r>
            <a:r>
              <a:rPr lang="it-IT" sz="2000" dirty="0" smtClean="0">
                <a:solidFill>
                  <a:srgbClr val="170AC6"/>
                </a:solidFill>
              </a:rPr>
              <a:t>” è un </a:t>
            </a:r>
            <a:r>
              <a:rPr lang="it-IT" sz="2000" dirty="0">
                <a:solidFill>
                  <a:srgbClr val="170AC6"/>
                </a:solidFill>
              </a:rPr>
              <a:t>effetto quantistico, che potrebbe sembrare </a:t>
            </a:r>
            <a:r>
              <a:rPr lang="it-IT" sz="2000" dirty="0" smtClean="0">
                <a:solidFill>
                  <a:srgbClr val="170AC6"/>
                </a:solidFill>
              </a:rPr>
              <a:t>una violazione </a:t>
            </a:r>
            <a:r>
              <a:rPr lang="it-IT" sz="2000" dirty="0">
                <a:solidFill>
                  <a:srgbClr val="170AC6"/>
                </a:solidFill>
              </a:rPr>
              <a:t>del principio della conservazione dell’energia, e che consiste nell’attraversamento di </a:t>
            </a:r>
            <a:r>
              <a:rPr lang="it-IT" sz="2000" dirty="0" smtClean="0">
                <a:solidFill>
                  <a:srgbClr val="170AC6"/>
                </a:solidFill>
              </a:rPr>
              <a:t>una barriera </a:t>
            </a:r>
            <a:r>
              <a:rPr lang="it-IT" sz="2000" dirty="0">
                <a:solidFill>
                  <a:srgbClr val="170AC6"/>
                </a:solidFill>
              </a:rPr>
              <a:t>di potenziale (“</a:t>
            </a:r>
            <a:r>
              <a:rPr lang="it-IT" sz="2000" b="1" i="1" dirty="0" err="1">
                <a:solidFill>
                  <a:srgbClr val="C00000"/>
                </a:solidFill>
              </a:rPr>
              <a:t>tunnelling</a:t>
            </a:r>
            <a:r>
              <a:rPr lang="it-IT" sz="2000" dirty="0">
                <a:solidFill>
                  <a:srgbClr val="170AC6"/>
                </a:solidFill>
              </a:rPr>
              <a:t>”) da parte di una particella.</a:t>
            </a:r>
          </a:p>
          <a:p>
            <a:pPr algn="just"/>
            <a:r>
              <a:rPr lang="it-IT" sz="2000" dirty="0">
                <a:solidFill>
                  <a:srgbClr val="170AC6"/>
                </a:solidFill>
              </a:rPr>
              <a:t>Se si considerano particelle cariche (elettroni) con energia totale E</a:t>
            </a:r>
            <a:r>
              <a:rPr lang="it-IT" sz="2000" baseline="-25000" dirty="0">
                <a:solidFill>
                  <a:srgbClr val="170AC6"/>
                </a:solidFill>
              </a:rPr>
              <a:t>0</a:t>
            </a:r>
            <a:r>
              <a:rPr lang="it-IT" sz="2000" dirty="0">
                <a:solidFill>
                  <a:srgbClr val="170AC6"/>
                </a:solidFill>
              </a:rPr>
              <a:t>, chiuse in una “scatola” le </a:t>
            </a:r>
            <a:r>
              <a:rPr lang="it-IT" sz="2000" dirty="0" smtClean="0">
                <a:solidFill>
                  <a:srgbClr val="170AC6"/>
                </a:solidFill>
              </a:rPr>
              <a:t>cui pareti </a:t>
            </a:r>
            <a:r>
              <a:rPr lang="it-IT" sz="2000" dirty="0">
                <a:solidFill>
                  <a:srgbClr val="170AC6"/>
                </a:solidFill>
              </a:rPr>
              <a:t>formino un “guscio” ad energia potenziale E</a:t>
            </a:r>
            <a:r>
              <a:rPr lang="it-IT" sz="2000" baseline="-25000" dirty="0">
                <a:solidFill>
                  <a:srgbClr val="170AC6"/>
                </a:solidFill>
              </a:rPr>
              <a:t>1</a:t>
            </a:r>
            <a:r>
              <a:rPr lang="it-IT" sz="2000" dirty="0">
                <a:solidFill>
                  <a:srgbClr val="170AC6"/>
                </a:solidFill>
              </a:rPr>
              <a:t>, con </a:t>
            </a:r>
            <a:r>
              <a:rPr lang="it-IT" sz="2000" dirty="0" smtClean="0">
                <a:solidFill>
                  <a:srgbClr val="170AC6"/>
                </a:solidFill>
              </a:rPr>
              <a:t>E</a:t>
            </a:r>
            <a:r>
              <a:rPr lang="it-IT" sz="2000" baseline="-25000" dirty="0" smtClean="0">
                <a:solidFill>
                  <a:srgbClr val="170AC6"/>
                </a:solidFill>
              </a:rPr>
              <a:t>1 </a:t>
            </a:r>
            <a:r>
              <a:rPr lang="it-IT" sz="2000" dirty="0" smtClean="0">
                <a:solidFill>
                  <a:srgbClr val="170AC6"/>
                </a:solidFill>
              </a:rPr>
              <a:t>&gt; E</a:t>
            </a:r>
            <a:r>
              <a:rPr lang="it-IT" sz="2000" baseline="-25000" dirty="0" smtClean="0">
                <a:solidFill>
                  <a:srgbClr val="170AC6"/>
                </a:solidFill>
              </a:rPr>
              <a:t>0</a:t>
            </a:r>
            <a:r>
              <a:rPr lang="it-IT" sz="2000" dirty="0">
                <a:solidFill>
                  <a:srgbClr val="170AC6"/>
                </a:solidFill>
              </a:rPr>
              <a:t>, classicamente è impossibile che </a:t>
            </a:r>
            <a:r>
              <a:rPr lang="it-IT" sz="2000" dirty="0" smtClean="0">
                <a:solidFill>
                  <a:srgbClr val="170AC6"/>
                </a:solidFill>
              </a:rPr>
              <a:t>le particelle </a:t>
            </a:r>
            <a:r>
              <a:rPr lang="it-IT" sz="2000" dirty="0">
                <a:solidFill>
                  <a:srgbClr val="170AC6"/>
                </a:solidFill>
              </a:rPr>
              <a:t>escano dalla scatola; </a:t>
            </a:r>
            <a:r>
              <a:rPr lang="it-IT" sz="2000" dirty="0" err="1">
                <a:solidFill>
                  <a:srgbClr val="170AC6"/>
                </a:solidFill>
              </a:rPr>
              <a:t>perchè</a:t>
            </a:r>
            <a:r>
              <a:rPr lang="it-IT" sz="2000" dirty="0">
                <a:solidFill>
                  <a:srgbClr val="170AC6"/>
                </a:solidFill>
              </a:rPr>
              <a:t> ciò avvenga dovrebbero acquisire un’energia maggiore di E</a:t>
            </a:r>
            <a:r>
              <a:rPr lang="it-IT" sz="2000" baseline="-25000" dirty="0">
                <a:solidFill>
                  <a:srgbClr val="170AC6"/>
                </a:solidFill>
              </a:rPr>
              <a:t>1</a:t>
            </a:r>
            <a:r>
              <a:rPr lang="it-IT" sz="2000" dirty="0">
                <a:solidFill>
                  <a:srgbClr val="170AC6"/>
                </a:solidFill>
              </a:rPr>
              <a:t>.</a:t>
            </a:r>
          </a:p>
          <a:p>
            <a:pPr algn="just"/>
            <a:r>
              <a:rPr lang="it-IT" sz="2000" dirty="0" err="1">
                <a:solidFill>
                  <a:srgbClr val="170AC6"/>
                </a:solidFill>
              </a:rPr>
              <a:t>Quantisticamente</a:t>
            </a:r>
            <a:r>
              <a:rPr lang="it-IT" sz="2000" dirty="0">
                <a:solidFill>
                  <a:srgbClr val="170AC6"/>
                </a:solidFill>
              </a:rPr>
              <a:t> invece esiste una probabilità finita che qualche particella di energia </a:t>
            </a:r>
            <a:r>
              <a:rPr lang="it-IT" sz="2000" dirty="0" smtClean="0">
                <a:solidFill>
                  <a:srgbClr val="170AC6"/>
                </a:solidFill>
              </a:rPr>
              <a:t>E</a:t>
            </a:r>
            <a:r>
              <a:rPr lang="it-IT" sz="2000" baseline="-25000" dirty="0" smtClean="0">
                <a:solidFill>
                  <a:srgbClr val="170AC6"/>
                </a:solidFill>
              </a:rPr>
              <a:t>0</a:t>
            </a:r>
            <a:r>
              <a:rPr lang="it-IT" sz="2000" dirty="0" smtClean="0">
                <a:solidFill>
                  <a:srgbClr val="170AC6"/>
                </a:solidFill>
              </a:rPr>
              <a:t> &lt; E</a:t>
            </a:r>
            <a:r>
              <a:rPr lang="it-IT" sz="2000" baseline="-25000" dirty="0" smtClean="0">
                <a:solidFill>
                  <a:srgbClr val="170AC6"/>
                </a:solidFill>
              </a:rPr>
              <a:t>1</a:t>
            </a:r>
            <a:r>
              <a:rPr lang="it-IT" sz="2000" dirty="0" smtClean="0">
                <a:solidFill>
                  <a:srgbClr val="170AC6"/>
                </a:solidFill>
              </a:rPr>
              <a:t> attraversi </a:t>
            </a:r>
            <a:r>
              <a:rPr lang="it-IT" sz="2000" dirty="0">
                <a:solidFill>
                  <a:srgbClr val="170AC6"/>
                </a:solidFill>
              </a:rPr>
              <a:t>la barriera di potenziale: questo “passaggio attraverso la barriera” viene detto </a:t>
            </a:r>
            <a:r>
              <a:rPr lang="it-IT" sz="2000" b="1" i="1" dirty="0" smtClean="0">
                <a:solidFill>
                  <a:srgbClr val="C00000"/>
                </a:solidFill>
              </a:rPr>
              <a:t>effetto </a:t>
            </a:r>
            <a:r>
              <a:rPr lang="en-US" sz="2000" b="1" i="1" dirty="0" smtClean="0">
                <a:solidFill>
                  <a:srgbClr val="C00000"/>
                </a:solidFill>
              </a:rPr>
              <a:t>tunnel</a:t>
            </a:r>
            <a:r>
              <a:rPr lang="en-US" sz="2000" dirty="0">
                <a:solidFill>
                  <a:srgbClr val="170AC6"/>
                </a:solidFill>
              </a:rPr>
              <a:t>.</a:t>
            </a:r>
          </a:p>
        </p:txBody>
      </p:sp>
    </p:spTree>
    <p:extLst>
      <p:ext uri="{BB962C8B-B14F-4D97-AF65-F5344CB8AC3E}">
        <p14:creationId xmlns:p14="http://schemas.microsoft.com/office/powerpoint/2010/main" xmlns="" val="405261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548680"/>
            <a:ext cx="7848872" cy="5324535"/>
          </a:xfrm>
          <a:prstGeom prst="rect">
            <a:avLst/>
          </a:prstGeom>
        </p:spPr>
        <p:txBody>
          <a:bodyPr wrap="square">
            <a:spAutoFit/>
          </a:bodyPr>
          <a:lstStyle/>
          <a:p>
            <a:pPr algn="just"/>
            <a:r>
              <a:rPr lang="it-IT" sz="2000" dirty="0">
                <a:solidFill>
                  <a:srgbClr val="170AC6"/>
                </a:solidFill>
              </a:rPr>
              <a:t>Consideriamo ora gli elettroni di conduzione in una sottile punta metallica affacciata ad un </a:t>
            </a:r>
            <a:r>
              <a:rPr lang="it-IT" sz="2000" dirty="0" smtClean="0">
                <a:solidFill>
                  <a:srgbClr val="170AC6"/>
                </a:solidFill>
              </a:rPr>
              <a:t>altro conduttore </a:t>
            </a:r>
            <a:r>
              <a:rPr lang="it-IT" sz="2000" dirty="0">
                <a:solidFill>
                  <a:srgbClr val="170AC6"/>
                </a:solidFill>
              </a:rPr>
              <a:t>e </a:t>
            </a:r>
            <a:r>
              <a:rPr lang="it-IT" sz="2000" dirty="0" smtClean="0">
                <a:solidFill>
                  <a:srgbClr val="170AC6"/>
                </a:solidFill>
              </a:rPr>
              <a:t>separata </a:t>
            </a:r>
            <a:r>
              <a:rPr lang="it-IT" sz="2000" dirty="0">
                <a:solidFill>
                  <a:srgbClr val="170AC6"/>
                </a:solidFill>
              </a:rPr>
              <a:t>da uno strato isolante</a:t>
            </a:r>
            <a:r>
              <a:rPr lang="it-IT" sz="2000" dirty="0" smtClean="0">
                <a:solidFill>
                  <a:srgbClr val="170AC6"/>
                </a:solidFill>
              </a:rPr>
              <a:t>, es. </a:t>
            </a:r>
            <a:r>
              <a:rPr lang="it-IT" sz="2000" dirty="0">
                <a:solidFill>
                  <a:srgbClr val="170AC6"/>
                </a:solidFill>
              </a:rPr>
              <a:t>aria. L’energia potenziale </a:t>
            </a:r>
            <a:r>
              <a:rPr lang="it-IT" sz="2000" dirty="0" smtClean="0">
                <a:solidFill>
                  <a:srgbClr val="170AC6"/>
                </a:solidFill>
              </a:rPr>
              <a:t>degli elettroni </a:t>
            </a:r>
            <a:r>
              <a:rPr lang="it-IT" sz="2000" dirty="0">
                <a:solidFill>
                  <a:srgbClr val="170AC6"/>
                </a:solidFill>
              </a:rPr>
              <a:t>nel </a:t>
            </a:r>
            <a:r>
              <a:rPr lang="it-IT" sz="2000" dirty="0" smtClean="0">
                <a:solidFill>
                  <a:srgbClr val="170AC6"/>
                </a:solidFill>
              </a:rPr>
              <a:t>conduttore </a:t>
            </a:r>
            <a:r>
              <a:rPr lang="it-IT" sz="2000" dirty="0">
                <a:solidFill>
                  <a:srgbClr val="170AC6"/>
                </a:solidFill>
              </a:rPr>
              <a:t>è minore che nell’isolante, e quindi se non si impartisce a </a:t>
            </a:r>
            <a:r>
              <a:rPr lang="it-IT" sz="2000" dirty="0" smtClean="0">
                <a:solidFill>
                  <a:srgbClr val="170AC6"/>
                </a:solidFill>
              </a:rPr>
              <a:t>questi elettroni </a:t>
            </a:r>
            <a:r>
              <a:rPr lang="it-IT" sz="2000" dirty="0">
                <a:solidFill>
                  <a:srgbClr val="170AC6"/>
                </a:solidFill>
              </a:rPr>
              <a:t>una grande energia cinetica (ad esempio riscaldando il </a:t>
            </a:r>
            <a:r>
              <a:rPr lang="it-IT" sz="2000" dirty="0" smtClean="0">
                <a:solidFill>
                  <a:srgbClr val="170AC6"/>
                </a:solidFill>
              </a:rPr>
              <a:t>metallo) </a:t>
            </a:r>
            <a:r>
              <a:rPr lang="it-IT" sz="2000" dirty="0">
                <a:solidFill>
                  <a:srgbClr val="170AC6"/>
                </a:solidFill>
              </a:rPr>
              <a:t>essi sono bloccati </a:t>
            </a:r>
            <a:r>
              <a:rPr lang="it-IT" sz="2000" dirty="0" smtClean="0">
                <a:solidFill>
                  <a:srgbClr val="170AC6"/>
                </a:solidFill>
              </a:rPr>
              <a:t>dalla intercapedine </a:t>
            </a:r>
            <a:r>
              <a:rPr lang="it-IT" sz="2000" dirty="0">
                <a:solidFill>
                  <a:srgbClr val="170AC6"/>
                </a:solidFill>
              </a:rPr>
              <a:t>isolante, anche se tra i due conduttori si applica una differenza di potenziale V.</a:t>
            </a:r>
          </a:p>
          <a:p>
            <a:pPr algn="just"/>
            <a:r>
              <a:rPr lang="it-IT" sz="2000" dirty="0">
                <a:solidFill>
                  <a:srgbClr val="170AC6"/>
                </a:solidFill>
              </a:rPr>
              <a:t>Ciò vale rigorosamente solo nella </a:t>
            </a:r>
            <a:r>
              <a:rPr lang="it-IT" sz="2000" dirty="0" smtClean="0">
                <a:solidFill>
                  <a:srgbClr val="170AC6"/>
                </a:solidFill>
              </a:rPr>
              <a:t>fisica </a:t>
            </a:r>
            <a:r>
              <a:rPr lang="it-IT" sz="2000" dirty="0">
                <a:solidFill>
                  <a:srgbClr val="170AC6"/>
                </a:solidFill>
              </a:rPr>
              <a:t>classica: il modello quantistico </a:t>
            </a:r>
            <a:r>
              <a:rPr lang="it-IT" sz="2000" dirty="0" smtClean="0">
                <a:solidFill>
                  <a:srgbClr val="170AC6"/>
                </a:solidFill>
              </a:rPr>
              <a:t>invece dice </a:t>
            </a:r>
            <a:r>
              <a:rPr lang="it-IT" sz="2000" dirty="0">
                <a:solidFill>
                  <a:srgbClr val="170AC6"/>
                </a:solidFill>
              </a:rPr>
              <a:t>che, </a:t>
            </a:r>
            <a:r>
              <a:rPr lang="it-IT" sz="2000" b="1" i="1" dirty="0">
                <a:solidFill>
                  <a:srgbClr val="C00000"/>
                </a:solidFill>
              </a:rPr>
              <a:t>se lo spessore dell’isolante è sufficientemente piccolo</a:t>
            </a:r>
            <a:r>
              <a:rPr lang="it-IT" sz="2000" dirty="0">
                <a:solidFill>
                  <a:srgbClr val="170AC6"/>
                </a:solidFill>
              </a:rPr>
              <a:t>, si instaura un flusso </a:t>
            </a:r>
            <a:r>
              <a:rPr lang="it-IT" sz="2000" dirty="0" smtClean="0">
                <a:solidFill>
                  <a:srgbClr val="170AC6"/>
                </a:solidFill>
              </a:rPr>
              <a:t>di particelle </a:t>
            </a:r>
            <a:r>
              <a:rPr lang="it-IT" sz="2000" dirty="0">
                <a:solidFill>
                  <a:srgbClr val="170AC6"/>
                </a:solidFill>
              </a:rPr>
              <a:t>attraverso la </a:t>
            </a:r>
            <a:r>
              <a:rPr lang="it-IT" sz="2000" dirty="0" smtClean="0">
                <a:solidFill>
                  <a:srgbClr val="170AC6"/>
                </a:solidFill>
              </a:rPr>
              <a:t>barriera: una </a:t>
            </a:r>
            <a:r>
              <a:rPr lang="it-IT" sz="2000" b="1" i="1" dirty="0">
                <a:solidFill>
                  <a:srgbClr val="C00000"/>
                </a:solidFill>
              </a:rPr>
              <a:t>corrente di </a:t>
            </a:r>
            <a:r>
              <a:rPr lang="it-IT" sz="2000" b="1" i="1" dirty="0" err="1">
                <a:solidFill>
                  <a:srgbClr val="C00000"/>
                </a:solidFill>
              </a:rPr>
              <a:t>tunnelling</a:t>
            </a:r>
            <a:r>
              <a:rPr lang="it-IT" sz="2000" dirty="0">
                <a:solidFill>
                  <a:srgbClr val="170AC6"/>
                </a:solidFill>
              </a:rPr>
              <a:t>.</a:t>
            </a:r>
          </a:p>
          <a:p>
            <a:pPr algn="just"/>
            <a:r>
              <a:rPr lang="it-IT" sz="2000" dirty="0" smtClean="0">
                <a:solidFill>
                  <a:srgbClr val="170AC6"/>
                </a:solidFill>
              </a:rPr>
              <a:t>L’andamento </a:t>
            </a:r>
            <a:r>
              <a:rPr lang="it-IT" sz="2000" dirty="0">
                <a:solidFill>
                  <a:srgbClr val="170AC6"/>
                </a:solidFill>
              </a:rPr>
              <a:t>della corrente </a:t>
            </a:r>
            <a:r>
              <a:rPr lang="it-IT" sz="2000" dirty="0" smtClean="0">
                <a:solidFill>
                  <a:srgbClr val="170AC6"/>
                </a:solidFill>
              </a:rPr>
              <a:t>dipende esponenzialmente </a:t>
            </a:r>
            <a:r>
              <a:rPr lang="it-IT" sz="2000" dirty="0">
                <a:solidFill>
                  <a:srgbClr val="170AC6"/>
                </a:solidFill>
              </a:rPr>
              <a:t>dallo </a:t>
            </a:r>
            <a:r>
              <a:rPr lang="it-IT" sz="2000" dirty="0" smtClean="0">
                <a:solidFill>
                  <a:srgbClr val="170AC6"/>
                </a:solidFill>
              </a:rPr>
              <a:t>spessore dell’isolante</a:t>
            </a:r>
            <a:r>
              <a:rPr lang="it-IT" sz="2000" dirty="0">
                <a:solidFill>
                  <a:srgbClr val="170AC6"/>
                </a:solidFill>
              </a:rPr>
              <a:t>, e questo </a:t>
            </a:r>
            <a:r>
              <a:rPr lang="it-IT" sz="2000" dirty="0" smtClean="0">
                <a:solidFill>
                  <a:srgbClr val="170AC6"/>
                </a:solidFill>
              </a:rPr>
              <a:t>viene </a:t>
            </a:r>
            <a:r>
              <a:rPr lang="it-IT" sz="2000" dirty="0">
                <a:solidFill>
                  <a:srgbClr val="170AC6"/>
                </a:solidFill>
              </a:rPr>
              <a:t>sfruttato dal microscopio</a:t>
            </a:r>
            <a:r>
              <a:rPr lang="it-IT" sz="2000" b="1" i="1" dirty="0">
                <a:solidFill>
                  <a:srgbClr val="FF0000"/>
                </a:solidFill>
              </a:rPr>
              <a:t> </a:t>
            </a:r>
            <a:r>
              <a:rPr lang="it-IT" sz="2000" b="1" i="1" dirty="0">
                <a:solidFill>
                  <a:srgbClr val="C00000"/>
                </a:solidFill>
              </a:rPr>
              <a:t>STM</a:t>
            </a:r>
            <a:r>
              <a:rPr lang="it-IT" sz="2000" dirty="0" smtClean="0">
                <a:solidFill>
                  <a:srgbClr val="170AC6"/>
                </a:solidFill>
              </a:rPr>
              <a:t>.</a:t>
            </a:r>
          </a:p>
          <a:p>
            <a:pPr algn="just"/>
            <a:endParaRPr lang="it-IT" sz="2000" dirty="0">
              <a:solidFill>
                <a:srgbClr val="170AC6"/>
              </a:solidFill>
            </a:endParaRPr>
          </a:p>
          <a:p>
            <a:pPr algn="just"/>
            <a:endParaRPr lang="it-IT" sz="2000" dirty="0" smtClean="0">
              <a:solidFill>
                <a:srgbClr val="170AC6"/>
              </a:solidFill>
            </a:endParaRPr>
          </a:p>
          <a:p>
            <a:pPr algn="just"/>
            <a:endParaRPr lang="it-IT" sz="2000" dirty="0">
              <a:solidFill>
                <a:srgbClr val="170AC6"/>
              </a:solidFill>
            </a:endParaRPr>
          </a:p>
          <a:p>
            <a:pPr algn="just"/>
            <a:r>
              <a:rPr lang="it-IT" sz="2000" dirty="0" smtClean="0">
                <a:solidFill>
                  <a:srgbClr val="170AC6"/>
                </a:solidFill>
              </a:rPr>
              <a:t>dove </a:t>
            </a:r>
            <a:r>
              <a:rPr lang="it-IT" sz="2000" b="1" i="1" dirty="0" smtClean="0">
                <a:solidFill>
                  <a:srgbClr val="C00000"/>
                </a:solidFill>
              </a:rPr>
              <a:t>z</a:t>
            </a:r>
            <a:r>
              <a:rPr lang="it-IT" sz="2000" dirty="0" smtClean="0">
                <a:solidFill>
                  <a:srgbClr val="170AC6"/>
                </a:solidFill>
              </a:rPr>
              <a:t> è la larghezza della barriera.</a:t>
            </a:r>
            <a:endParaRPr lang="en-US" sz="2000" dirty="0">
              <a:solidFill>
                <a:srgbClr val="170AC6"/>
              </a:solidFill>
            </a:endParaRPr>
          </a:p>
        </p:txBody>
      </p:sp>
      <p:graphicFrame>
        <p:nvGraphicFramePr>
          <p:cNvPr id="3" name="Oggetto 2"/>
          <p:cNvGraphicFramePr>
            <a:graphicFrameLocks noChangeAspect="1"/>
          </p:cNvGraphicFramePr>
          <p:nvPr>
            <p:extLst>
              <p:ext uri="{D42A27DB-BD31-4B8C-83A1-F6EECF244321}">
                <p14:modId xmlns:p14="http://schemas.microsoft.com/office/powerpoint/2010/main" xmlns="" val="2712224953"/>
              </p:ext>
            </p:extLst>
          </p:nvPr>
        </p:nvGraphicFramePr>
        <p:xfrm>
          <a:off x="4514850" y="3321050"/>
          <a:ext cx="114300" cy="215900"/>
        </p:xfrm>
        <a:graphic>
          <a:graphicData uri="http://schemas.openxmlformats.org/presentationml/2006/ole">
            <p:oleObj spid="_x0000_s1089" name="Equazione" r:id="rId3" imgW="114120" imgH="215640" progId="Equation.3">
              <p:embed/>
            </p:oleObj>
          </a:graphicData>
        </a:graphic>
      </p:graphicFrame>
      <p:graphicFrame>
        <p:nvGraphicFramePr>
          <p:cNvPr id="4" name="Oggetto 3"/>
          <p:cNvGraphicFramePr>
            <a:graphicFrameLocks noChangeAspect="1"/>
          </p:cNvGraphicFramePr>
          <p:nvPr>
            <p:extLst>
              <p:ext uri="{D42A27DB-BD31-4B8C-83A1-F6EECF244321}">
                <p14:modId xmlns:p14="http://schemas.microsoft.com/office/powerpoint/2010/main" xmlns="" val="4222633121"/>
              </p:ext>
            </p:extLst>
          </p:nvPr>
        </p:nvGraphicFramePr>
        <p:xfrm>
          <a:off x="2987824" y="4653136"/>
          <a:ext cx="3607691" cy="648072"/>
        </p:xfrm>
        <a:graphic>
          <a:graphicData uri="http://schemas.openxmlformats.org/presentationml/2006/ole">
            <p:oleObj spid="_x0000_s1090" name="Equazione" r:id="rId4" imgW="1269720" imgH="215640" progId="Equation.3">
              <p:embed/>
            </p:oleObj>
          </a:graphicData>
        </a:graphic>
      </p:graphicFrame>
    </p:spTree>
    <p:extLst>
      <p:ext uri="{BB962C8B-B14F-4D97-AF65-F5344CB8AC3E}">
        <p14:creationId xmlns:p14="http://schemas.microsoft.com/office/powerpoint/2010/main" xmlns="" val="2768210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27583" y="1052736"/>
            <a:ext cx="7754895" cy="259228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Rettangolo 1"/>
          <p:cNvSpPr/>
          <p:nvPr/>
        </p:nvSpPr>
        <p:spPr>
          <a:xfrm>
            <a:off x="854561" y="4563752"/>
            <a:ext cx="7727917" cy="400110"/>
          </a:xfrm>
          <a:prstGeom prst="rect">
            <a:avLst/>
          </a:prstGeom>
        </p:spPr>
        <p:txBody>
          <a:bodyPr wrap="square">
            <a:spAutoFit/>
          </a:bodyPr>
          <a:lstStyle/>
          <a:p>
            <a:pPr algn="ctr"/>
            <a:r>
              <a:rPr lang="it-IT" sz="2000" dirty="0">
                <a:solidFill>
                  <a:srgbClr val="170AC6"/>
                </a:solidFill>
              </a:rPr>
              <a:t>Schema di un </a:t>
            </a:r>
            <a:r>
              <a:rPr lang="it-IT" sz="2000" b="1" i="1" dirty="0">
                <a:solidFill>
                  <a:srgbClr val="C00000"/>
                </a:solidFill>
              </a:rPr>
              <a:t>STM</a:t>
            </a:r>
            <a:r>
              <a:rPr lang="it-IT" sz="2000" dirty="0">
                <a:solidFill>
                  <a:srgbClr val="170AC6"/>
                </a:solidFill>
              </a:rPr>
              <a:t>, e del </a:t>
            </a:r>
            <a:r>
              <a:rPr lang="it-IT" sz="2000" dirty="0" err="1">
                <a:solidFill>
                  <a:srgbClr val="170AC6"/>
                </a:solidFill>
              </a:rPr>
              <a:t>tunnelling</a:t>
            </a:r>
            <a:r>
              <a:rPr lang="it-IT" sz="2000" dirty="0">
                <a:solidFill>
                  <a:srgbClr val="170AC6"/>
                </a:solidFill>
              </a:rPr>
              <a:t> attraverso una barriera</a:t>
            </a:r>
            <a:endParaRPr lang="en-US" sz="2000" dirty="0">
              <a:solidFill>
                <a:srgbClr val="170AC6"/>
              </a:solidFill>
            </a:endParaRPr>
          </a:p>
        </p:txBody>
      </p:sp>
    </p:spTree>
    <p:extLst>
      <p:ext uri="{BB962C8B-B14F-4D97-AF65-F5344CB8AC3E}">
        <p14:creationId xmlns:p14="http://schemas.microsoft.com/office/powerpoint/2010/main" xmlns="" val="2904634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80863" y="1988840"/>
            <a:ext cx="7344816" cy="3170099"/>
          </a:xfrm>
          <a:prstGeom prst="rect">
            <a:avLst/>
          </a:prstGeom>
        </p:spPr>
        <p:txBody>
          <a:bodyPr wrap="square">
            <a:spAutoFit/>
          </a:bodyPr>
          <a:lstStyle/>
          <a:p>
            <a:pPr algn="just"/>
            <a:r>
              <a:rPr lang="it-IT" sz="2000" dirty="0">
                <a:solidFill>
                  <a:srgbClr val="170AC6"/>
                </a:solidFill>
              </a:rPr>
              <a:t>La corrente quindi dipende solo linearmente da V ma </a:t>
            </a:r>
            <a:r>
              <a:rPr lang="it-IT" sz="2000" b="1" i="1" dirty="0" smtClean="0">
                <a:solidFill>
                  <a:srgbClr val="C00000"/>
                </a:solidFill>
              </a:rPr>
              <a:t>esponenzialmente </a:t>
            </a:r>
            <a:r>
              <a:rPr lang="it-IT" sz="2000" b="1" i="1" dirty="0">
                <a:solidFill>
                  <a:srgbClr val="C00000"/>
                </a:solidFill>
              </a:rPr>
              <a:t>da z </a:t>
            </a:r>
            <a:r>
              <a:rPr lang="it-IT" sz="2000" dirty="0">
                <a:solidFill>
                  <a:srgbClr val="170AC6"/>
                </a:solidFill>
              </a:rPr>
              <a:t>e perciò, se si </a:t>
            </a:r>
            <a:r>
              <a:rPr lang="it-IT" sz="2000" dirty="0" smtClean="0">
                <a:solidFill>
                  <a:srgbClr val="170AC6"/>
                </a:solidFill>
              </a:rPr>
              <a:t>utilizza la </a:t>
            </a:r>
            <a:r>
              <a:rPr lang="it-IT" sz="2000" dirty="0">
                <a:solidFill>
                  <a:srgbClr val="170AC6"/>
                </a:solidFill>
              </a:rPr>
              <a:t>corrente come misura della distanza punta-campione, si può raggiungere una precisione notevole</a:t>
            </a:r>
            <a:r>
              <a:rPr lang="it-IT" sz="2000" dirty="0" smtClean="0">
                <a:solidFill>
                  <a:srgbClr val="170AC6"/>
                </a:solidFill>
              </a:rPr>
              <a:t>: una </a:t>
            </a:r>
            <a:r>
              <a:rPr lang="it-IT" sz="2000" dirty="0">
                <a:solidFill>
                  <a:srgbClr val="170AC6"/>
                </a:solidFill>
              </a:rPr>
              <a:t>risoluzione della corrente del 20% corrisponde ad una risoluzione nella distanza di 0.01 nm </a:t>
            </a:r>
            <a:r>
              <a:rPr lang="it-IT" sz="2000" dirty="0" smtClean="0">
                <a:solidFill>
                  <a:srgbClr val="170AC6"/>
                </a:solidFill>
              </a:rPr>
              <a:t>.</a:t>
            </a:r>
            <a:endParaRPr lang="it-IT" sz="2000" dirty="0">
              <a:solidFill>
                <a:srgbClr val="170AC6"/>
              </a:solidFill>
            </a:endParaRPr>
          </a:p>
          <a:p>
            <a:pPr algn="just"/>
            <a:endParaRPr lang="it-IT" sz="2000" dirty="0">
              <a:solidFill>
                <a:srgbClr val="170AC6"/>
              </a:solidFill>
            </a:endParaRPr>
          </a:p>
          <a:p>
            <a:pPr algn="just"/>
            <a:r>
              <a:rPr lang="it-IT" sz="2000" dirty="0" smtClean="0">
                <a:solidFill>
                  <a:srgbClr val="170AC6"/>
                </a:solidFill>
              </a:rPr>
              <a:t>Per </a:t>
            </a:r>
            <a:r>
              <a:rPr lang="it-IT" sz="2000" dirty="0">
                <a:solidFill>
                  <a:srgbClr val="170AC6"/>
                </a:solidFill>
              </a:rPr>
              <a:t>poter ottenere immagini topografiche con </a:t>
            </a:r>
            <a:r>
              <a:rPr lang="it-IT" sz="2000" b="1" i="1" dirty="0" smtClean="0">
                <a:solidFill>
                  <a:srgbClr val="C00000"/>
                </a:solidFill>
              </a:rPr>
              <a:t>I</a:t>
            </a:r>
            <a:r>
              <a:rPr lang="it-IT" sz="2000" i="1" dirty="0" smtClean="0">
                <a:solidFill>
                  <a:srgbClr val="170AC6"/>
                </a:solidFill>
              </a:rPr>
              <a:t> </a:t>
            </a:r>
            <a:r>
              <a:rPr lang="it-IT" sz="2000" dirty="0">
                <a:solidFill>
                  <a:srgbClr val="170AC6"/>
                </a:solidFill>
              </a:rPr>
              <a:t>il dispositivo di scansione deve offrire </a:t>
            </a:r>
            <a:r>
              <a:rPr lang="it-IT" sz="2000" dirty="0" smtClean="0">
                <a:solidFill>
                  <a:srgbClr val="170AC6"/>
                </a:solidFill>
              </a:rPr>
              <a:t>una precisione </a:t>
            </a:r>
            <a:r>
              <a:rPr lang="it-IT" sz="2000" dirty="0">
                <a:solidFill>
                  <a:srgbClr val="170AC6"/>
                </a:solidFill>
              </a:rPr>
              <a:t>laterale dell’ordine di 10</a:t>
            </a:r>
            <a:r>
              <a:rPr lang="it-IT" sz="2000" baseline="30000" dirty="0">
                <a:solidFill>
                  <a:srgbClr val="170AC6"/>
                </a:solidFill>
              </a:rPr>
              <a:t>-10</a:t>
            </a:r>
            <a:r>
              <a:rPr lang="it-IT" sz="2000" dirty="0">
                <a:solidFill>
                  <a:srgbClr val="170AC6"/>
                </a:solidFill>
              </a:rPr>
              <a:t> m e verticale dell’ordine di 10</a:t>
            </a:r>
            <a:r>
              <a:rPr lang="it-IT" sz="2000" baseline="30000" dirty="0">
                <a:solidFill>
                  <a:srgbClr val="170AC6"/>
                </a:solidFill>
              </a:rPr>
              <a:t>-12</a:t>
            </a:r>
            <a:r>
              <a:rPr lang="it-IT" sz="2000" dirty="0">
                <a:solidFill>
                  <a:srgbClr val="170AC6"/>
                </a:solidFill>
              </a:rPr>
              <a:t> m </a:t>
            </a:r>
            <a:r>
              <a:rPr lang="it-IT" sz="2000" dirty="0" smtClean="0">
                <a:solidFill>
                  <a:srgbClr val="170AC6"/>
                </a:solidFill>
              </a:rPr>
              <a:t>.</a:t>
            </a:r>
            <a:r>
              <a:rPr lang="it-IT" sz="2000" dirty="0">
                <a:solidFill>
                  <a:srgbClr val="170AC6"/>
                </a:solidFill>
              </a:rPr>
              <a:t> Uno scanner di questo tipo si può ottenere utilizzando </a:t>
            </a:r>
            <a:r>
              <a:rPr lang="it-IT" sz="2000" dirty="0" smtClean="0">
                <a:solidFill>
                  <a:srgbClr val="170AC6"/>
                </a:solidFill>
              </a:rPr>
              <a:t> </a:t>
            </a:r>
            <a:r>
              <a:rPr lang="it-IT" sz="2000" b="1" dirty="0" smtClean="0">
                <a:solidFill>
                  <a:srgbClr val="C00000"/>
                </a:solidFill>
              </a:rPr>
              <a:t>a</a:t>
            </a:r>
            <a:r>
              <a:rPr lang="it-IT" sz="2000" b="1" i="1" dirty="0" smtClean="0">
                <a:solidFill>
                  <a:srgbClr val="C00000"/>
                </a:solidFill>
              </a:rPr>
              <a:t>ttuatori piezoelettrici</a:t>
            </a:r>
            <a:r>
              <a:rPr lang="it-IT" sz="2000" i="1" dirty="0" smtClean="0">
                <a:solidFill>
                  <a:srgbClr val="170AC6"/>
                </a:solidFill>
              </a:rPr>
              <a:t>.</a:t>
            </a:r>
            <a:endParaRPr lang="en-US" sz="2000" dirty="0">
              <a:solidFill>
                <a:srgbClr val="170AC6"/>
              </a:solidFill>
            </a:endParaRPr>
          </a:p>
        </p:txBody>
      </p:sp>
      <p:graphicFrame>
        <p:nvGraphicFramePr>
          <p:cNvPr id="3" name="Oggetto 2"/>
          <p:cNvGraphicFramePr>
            <a:graphicFrameLocks noChangeAspect="1"/>
          </p:cNvGraphicFramePr>
          <p:nvPr>
            <p:extLst>
              <p:ext uri="{D42A27DB-BD31-4B8C-83A1-F6EECF244321}">
                <p14:modId xmlns:p14="http://schemas.microsoft.com/office/powerpoint/2010/main" xmlns="" val="188456777"/>
              </p:ext>
            </p:extLst>
          </p:nvPr>
        </p:nvGraphicFramePr>
        <p:xfrm>
          <a:off x="3216275" y="889000"/>
          <a:ext cx="2562225" cy="687388"/>
        </p:xfrm>
        <a:graphic>
          <a:graphicData uri="http://schemas.openxmlformats.org/presentationml/2006/ole">
            <p:oleObj spid="_x0000_s2080" name="Equazione" r:id="rId3" imgW="901440" imgH="228600" progId="Equation.3">
              <p:embed/>
            </p:oleObj>
          </a:graphicData>
        </a:graphic>
      </p:graphicFrame>
    </p:spTree>
    <p:extLst>
      <p:ext uri="{BB962C8B-B14F-4D97-AF65-F5344CB8AC3E}">
        <p14:creationId xmlns:p14="http://schemas.microsoft.com/office/powerpoint/2010/main" xmlns="" val="404022395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pertina">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3471</TotalTime>
  <Words>3439</Words>
  <Application>Microsoft Office PowerPoint</Application>
  <PresentationFormat>Presentazione su schermo (4:3)</PresentationFormat>
  <Paragraphs>121</Paragraphs>
  <Slides>32</Slides>
  <Notes>6</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32</vt:i4>
      </vt:variant>
    </vt:vector>
  </HeadingPairs>
  <TitlesOfParts>
    <vt:vector size="34" baseType="lpstr">
      <vt:lpstr>Tema di Office</vt:lpstr>
      <vt:lpstr>Equazione</vt:lpstr>
      <vt:lpstr>LA MICROSCOPIA NON OTTICA</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vector>
  </TitlesOfParts>
  <Company>Università degli Studi di Trieste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CHIMICA DELLE MACROMOLECOLE</dc:title>
  <dc:creator>Rizzo</dc:creator>
  <cp:lastModifiedBy>Rizzo</cp:lastModifiedBy>
  <cp:revision>376</cp:revision>
  <dcterms:created xsi:type="dcterms:W3CDTF">2013-03-06T13:40:11Z</dcterms:created>
  <dcterms:modified xsi:type="dcterms:W3CDTF">2013-11-19T09:38:26Z</dcterms:modified>
</cp:coreProperties>
</file>