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74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29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48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58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70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09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57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32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12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30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05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BAE0E-B89E-42A4-B006-6060A486567F}" type="datetimeFigureOut">
              <a:rPr lang="it-IT" smtClean="0"/>
              <a:t>10/02/2015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ED9E5-5BEF-4158-A739-1C0AD99CAA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22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Strumenti di controllo costi-qualità</a:t>
            </a:r>
            <a:endParaRPr lang="it-IT" sz="2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Da: Stefano Tonchia</a:t>
            </a:r>
          </a:p>
          <a:p>
            <a:r>
              <a:rPr lang="it-IT" dirty="0" smtClean="0"/>
              <a:t>Università di Udine </a:t>
            </a:r>
          </a:p>
          <a:p>
            <a:r>
              <a:rPr lang="it-IT" dirty="0" smtClean="0"/>
              <a:t>Progettare e gestire il sistema aziendale di misurazione delle prestazioni.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037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88840"/>
            <a:ext cx="48387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804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Processo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sotto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controllo</a:t>
            </a:r>
            <a:r>
              <a:rPr lang="it-IT" sz="2400" dirty="0" smtClean="0"/>
              <a:t>: la </a:t>
            </a:r>
            <a:r>
              <a:rPr lang="it-IT" sz="2400" dirty="0"/>
              <a:t>maggior parte dei valori della</a:t>
            </a:r>
          </a:p>
          <a:p>
            <a:pPr marL="0" indent="0">
              <a:buNone/>
            </a:pPr>
            <a:r>
              <a:rPr lang="it-IT" sz="2400" dirty="0"/>
              <a:t>grandezza oggetto di controllo cade tra i limiti di specifica.</a:t>
            </a:r>
          </a:p>
          <a:p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Processo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fuori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controllo</a:t>
            </a:r>
            <a:r>
              <a:rPr lang="it-IT" sz="2400" dirty="0" smtClean="0"/>
              <a:t>: </a:t>
            </a:r>
            <a:r>
              <a:rPr lang="it-IT" sz="2400" dirty="0"/>
              <a:t>molte </a:t>
            </a:r>
            <a:r>
              <a:rPr lang="it-IT" sz="2400" dirty="0" smtClean="0"/>
              <a:t>determinazioni campionarie </a:t>
            </a:r>
            <a:r>
              <a:rPr lang="it-IT" sz="2400" dirty="0"/>
              <a:t>cadono al di fuori delle specifiche.</a:t>
            </a:r>
          </a:p>
        </p:txBody>
      </p:sp>
    </p:spTree>
    <p:extLst>
      <p:ext uri="{BB962C8B-B14F-4D97-AF65-F5344CB8AC3E}">
        <p14:creationId xmlns:p14="http://schemas.microsoft.com/office/powerpoint/2010/main" val="54232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La carta di controllo è un grafico che descrive l’andamento </a:t>
            </a:r>
            <a:r>
              <a:rPr lang="it-IT" sz="2400" dirty="0" smtClean="0"/>
              <a:t>di una </a:t>
            </a:r>
            <a:r>
              <a:rPr lang="it-IT" sz="2400" dirty="0"/>
              <a:t>certa variabile informativa </a:t>
            </a:r>
            <a:r>
              <a:rPr lang="it-IT" sz="2400" dirty="0" smtClean="0"/>
              <a:t>sulla </a:t>
            </a:r>
            <a:r>
              <a:rPr lang="it-IT" sz="2400" dirty="0"/>
              <a:t>qualità/sicurezza di un prodotto in funzione del tempo.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Linea </a:t>
            </a:r>
            <a:r>
              <a:rPr lang="it-IT" sz="2400" dirty="0">
                <a:solidFill>
                  <a:srgbClr val="FF0000"/>
                </a:solidFill>
              </a:rPr>
              <a:t>centrale </a:t>
            </a:r>
            <a:r>
              <a:rPr lang="it-IT" sz="2400" dirty="0"/>
              <a:t>(CL) = </a:t>
            </a:r>
            <a:r>
              <a:rPr lang="it-IT" sz="2400" dirty="0" smtClean="0"/>
              <a:t>valore desiderato </a:t>
            </a:r>
            <a:r>
              <a:rPr lang="it-IT" sz="2400" dirty="0"/>
              <a:t>quando il processo </a:t>
            </a:r>
            <a:r>
              <a:rPr lang="it-IT" sz="2400" dirty="0" smtClean="0"/>
              <a:t>è sotto </a:t>
            </a:r>
            <a:r>
              <a:rPr lang="it-IT" sz="2400" dirty="0"/>
              <a:t>controllo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Linea </a:t>
            </a:r>
            <a:r>
              <a:rPr lang="it-IT" sz="2400" dirty="0">
                <a:solidFill>
                  <a:srgbClr val="FF0000"/>
                </a:solidFill>
              </a:rPr>
              <a:t>superiore </a:t>
            </a:r>
            <a:r>
              <a:rPr lang="it-IT" sz="2400" dirty="0"/>
              <a:t>(UCL) = </a:t>
            </a:r>
            <a:r>
              <a:rPr lang="it-IT" sz="2400" dirty="0" smtClean="0"/>
              <a:t>limite superiore </a:t>
            </a:r>
            <a:r>
              <a:rPr lang="it-IT" sz="2400" dirty="0"/>
              <a:t>di controllo (</a:t>
            </a:r>
            <a:r>
              <a:rPr lang="it-IT" sz="2400" dirty="0" smtClean="0"/>
              <a:t>Upper</a:t>
            </a:r>
            <a:r>
              <a:rPr lang="it-IT" sz="2400" dirty="0"/>
              <a:t> </a:t>
            </a:r>
            <a:r>
              <a:rPr lang="it-IT" sz="2400" dirty="0" smtClean="0"/>
              <a:t>Control </a:t>
            </a:r>
            <a:r>
              <a:rPr lang="it-IT" sz="2400" dirty="0"/>
              <a:t>Limit)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Linea </a:t>
            </a:r>
            <a:r>
              <a:rPr lang="it-IT" sz="2400" dirty="0">
                <a:solidFill>
                  <a:srgbClr val="FF0000"/>
                </a:solidFill>
              </a:rPr>
              <a:t>inferiore </a:t>
            </a:r>
            <a:r>
              <a:rPr lang="it-IT" sz="2400" dirty="0"/>
              <a:t>(LCL) = </a:t>
            </a:r>
            <a:r>
              <a:rPr lang="it-IT" sz="2400" dirty="0" smtClean="0"/>
              <a:t>limite inferiore </a:t>
            </a:r>
            <a:r>
              <a:rPr lang="it-IT" sz="2400" dirty="0"/>
              <a:t>di controllo (</a:t>
            </a:r>
            <a:r>
              <a:rPr lang="it-IT" sz="2400" dirty="0" smtClean="0"/>
              <a:t>Lower Control </a:t>
            </a:r>
            <a:r>
              <a:rPr lang="it-IT" sz="2400" dirty="0"/>
              <a:t>Limit)</a:t>
            </a:r>
          </a:p>
        </p:txBody>
      </p:sp>
    </p:spTree>
    <p:extLst>
      <p:ext uri="{BB962C8B-B14F-4D97-AF65-F5344CB8AC3E}">
        <p14:creationId xmlns:p14="http://schemas.microsoft.com/office/powerpoint/2010/main" val="126918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772816"/>
            <a:ext cx="4588769" cy="431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17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endParaRPr lang="it-IT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82" y="1412776"/>
            <a:ext cx="8427976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718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Se </a:t>
            </a:r>
            <a:r>
              <a:rPr lang="it-IT" sz="2400" i="1" dirty="0"/>
              <a:t>w </a:t>
            </a:r>
            <a:r>
              <a:rPr lang="it-IT" sz="2400" dirty="0"/>
              <a:t>è una statistica campionaria che misura una </a:t>
            </a:r>
            <a:r>
              <a:rPr lang="it-IT" sz="2400" dirty="0" smtClean="0"/>
              <a:t>certa caratteristica </a:t>
            </a:r>
            <a:r>
              <a:rPr lang="it-IT" sz="2400" dirty="0"/>
              <a:t>di un prodotto con media ipotizzata </a:t>
            </a:r>
            <a:r>
              <a:rPr lang="it-IT" sz="2400" dirty="0" smtClean="0"/>
              <a:t>μ</a:t>
            </a:r>
            <a:r>
              <a:rPr lang="it-IT" sz="2400" i="1" dirty="0" smtClean="0"/>
              <a:t> </a:t>
            </a:r>
            <a:r>
              <a:rPr lang="it-IT" sz="2400" dirty="0" smtClean="0"/>
              <a:t>e deviazione </a:t>
            </a:r>
            <a:r>
              <a:rPr lang="it-IT" sz="2400" dirty="0"/>
              <a:t>standard ipotizzata </a:t>
            </a:r>
            <a:r>
              <a:rPr lang="it-IT" sz="2400" dirty="0" smtClean="0"/>
              <a:t>σ</a:t>
            </a:r>
            <a:r>
              <a:rPr lang="it-IT" sz="2400" i="1" dirty="0" smtClean="0"/>
              <a:t> </a:t>
            </a:r>
            <a:r>
              <a:rPr lang="it-IT" sz="2400" dirty="0"/>
              <a:t>allora i valori per </a:t>
            </a:r>
            <a:r>
              <a:rPr lang="it-IT" sz="2400" dirty="0" smtClean="0"/>
              <a:t>costruire la </a:t>
            </a:r>
            <a:r>
              <a:rPr lang="it-IT" sz="2400" dirty="0"/>
              <a:t>carta di controllo seguiranno questa regola:</a:t>
            </a:r>
          </a:p>
          <a:p>
            <a:r>
              <a:rPr lang="it-IT" sz="2400" dirty="0"/>
              <a:t>UCL = </a:t>
            </a:r>
            <a:r>
              <a:rPr lang="el-GR" sz="2400" dirty="0" smtClean="0">
                <a:solidFill>
                  <a:srgbClr val="FF0000"/>
                </a:solidFill>
              </a:rPr>
              <a:t>μ</a:t>
            </a:r>
            <a:r>
              <a:rPr lang="it-IT" sz="2400" i="1" dirty="0" smtClean="0">
                <a:solidFill>
                  <a:srgbClr val="FF0000"/>
                </a:solidFill>
              </a:rPr>
              <a:t> </a:t>
            </a:r>
            <a:r>
              <a:rPr lang="it-IT" sz="2400" dirty="0">
                <a:solidFill>
                  <a:srgbClr val="FF0000"/>
                </a:solidFill>
              </a:rPr>
              <a:t>+ </a:t>
            </a:r>
            <a:r>
              <a:rPr lang="it-IT" sz="2400" i="1" dirty="0">
                <a:solidFill>
                  <a:srgbClr val="FF0000"/>
                </a:solidFill>
              </a:rPr>
              <a:t>L </a:t>
            </a:r>
            <a:r>
              <a:rPr lang="el-GR" sz="2400" dirty="0" smtClean="0">
                <a:solidFill>
                  <a:srgbClr val="FF0000"/>
                </a:solidFill>
              </a:rPr>
              <a:t>σ</a:t>
            </a:r>
            <a:endParaRPr lang="it-IT" sz="2400" i="1" dirty="0">
              <a:solidFill>
                <a:srgbClr val="FF0000"/>
              </a:solidFill>
            </a:endParaRPr>
          </a:p>
          <a:p>
            <a:r>
              <a:rPr lang="it-IT" sz="2400" dirty="0"/>
              <a:t>CL = </a:t>
            </a:r>
            <a:r>
              <a:rPr lang="el-GR" sz="2400" dirty="0" smtClean="0">
                <a:solidFill>
                  <a:srgbClr val="FF0000"/>
                </a:solidFill>
              </a:rPr>
              <a:t>μ</a:t>
            </a:r>
            <a:endParaRPr lang="it-IT" sz="2400" i="1" dirty="0">
              <a:solidFill>
                <a:srgbClr val="FF0000"/>
              </a:solidFill>
            </a:endParaRPr>
          </a:p>
          <a:p>
            <a:r>
              <a:rPr lang="it-IT" sz="2400" dirty="0"/>
              <a:t>LCL = </a:t>
            </a:r>
            <a:r>
              <a:rPr lang="el-GR" sz="2400" dirty="0" smtClean="0">
                <a:solidFill>
                  <a:srgbClr val="FF0000"/>
                </a:solidFill>
              </a:rPr>
              <a:t>μ</a:t>
            </a:r>
            <a:r>
              <a:rPr lang="it-IT" sz="2400" i="1" dirty="0" smtClean="0">
                <a:solidFill>
                  <a:srgbClr val="FF0000"/>
                </a:solidFill>
              </a:rPr>
              <a:t> </a:t>
            </a:r>
            <a:r>
              <a:rPr lang="it-IT" sz="2400" dirty="0">
                <a:solidFill>
                  <a:srgbClr val="FF0000"/>
                </a:solidFill>
              </a:rPr>
              <a:t>− </a:t>
            </a:r>
            <a:r>
              <a:rPr lang="it-IT" sz="2400" i="1" dirty="0">
                <a:solidFill>
                  <a:srgbClr val="FF0000"/>
                </a:solidFill>
              </a:rPr>
              <a:t>L </a:t>
            </a:r>
            <a:r>
              <a:rPr lang="el-GR" sz="2400" dirty="0" smtClean="0">
                <a:solidFill>
                  <a:srgbClr val="FF0000"/>
                </a:solidFill>
              </a:rPr>
              <a:t>σ</a:t>
            </a:r>
            <a:endParaRPr lang="it-IT" sz="24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i="1" dirty="0"/>
              <a:t>L </a:t>
            </a:r>
            <a:r>
              <a:rPr lang="it-IT" sz="2400" dirty="0"/>
              <a:t>= distanza dei limiti di controllo dalla linea </a:t>
            </a:r>
            <a:r>
              <a:rPr lang="it-IT" sz="2400" dirty="0" smtClean="0"/>
              <a:t>centrale espressa </a:t>
            </a:r>
            <a:r>
              <a:rPr lang="it-IT" sz="2400" dirty="0"/>
              <a:t>in unità di deviazioni standard</a:t>
            </a:r>
          </a:p>
        </p:txBody>
      </p:sp>
    </p:spTree>
    <p:extLst>
      <p:ext uri="{BB962C8B-B14F-4D97-AF65-F5344CB8AC3E}">
        <p14:creationId xmlns:p14="http://schemas.microsoft.com/office/powerpoint/2010/main" val="3434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Le </a:t>
            </a:r>
            <a:r>
              <a:rPr lang="it-IT" sz="2400" dirty="0"/>
              <a:t>carte di controllo possono essere di </a:t>
            </a:r>
            <a:r>
              <a:rPr lang="it-IT" sz="2400" dirty="0">
                <a:solidFill>
                  <a:srgbClr val="FF0000"/>
                </a:solidFill>
              </a:rPr>
              <a:t>due tipi </a:t>
            </a:r>
            <a:r>
              <a:rPr lang="it-IT" sz="2400" dirty="0"/>
              <a:t>a </a:t>
            </a:r>
            <a:r>
              <a:rPr lang="it-IT" sz="2400" dirty="0" smtClean="0"/>
              <a:t>seconda della </a:t>
            </a:r>
            <a:r>
              <a:rPr lang="it-IT" sz="2400" dirty="0"/>
              <a:t>caratteristica oggetto di studio:</a:t>
            </a:r>
          </a:p>
          <a:p>
            <a:r>
              <a:rPr lang="it-IT" sz="2400" dirty="0" smtClean="0"/>
              <a:t>Se </a:t>
            </a:r>
            <a:r>
              <a:rPr lang="it-IT" sz="2400" dirty="0"/>
              <a:t>la caratteristica è rappresentabile su scala </a:t>
            </a:r>
            <a:r>
              <a:rPr lang="it-IT" sz="2400" dirty="0" smtClean="0"/>
              <a:t>continua essa </a:t>
            </a:r>
            <a:r>
              <a:rPr lang="it-IT" sz="2400" dirty="0"/>
              <a:t>viene detta variabile</a:t>
            </a:r>
            <a:r>
              <a:rPr lang="it-IT" sz="2400" b="1" dirty="0"/>
              <a:t> </a:t>
            </a:r>
            <a:r>
              <a:rPr lang="it-IT" sz="2400" dirty="0"/>
              <a:t>ed è possibile descriverla </a:t>
            </a:r>
            <a:r>
              <a:rPr lang="it-IT" sz="2400" dirty="0" smtClean="0"/>
              <a:t> con </a:t>
            </a:r>
            <a:r>
              <a:rPr lang="it-IT" sz="2400" b="1" dirty="0" smtClean="0">
                <a:solidFill>
                  <a:srgbClr val="FF0000"/>
                </a:solidFill>
              </a:rPr>
              <a:t>carte di controllo </a:t>
            </a:r>
            <a:r>
              <a:rPr lang="it-IT" sz="2400" b="1" dirty="0">
                <a:solidFill>
                  <a:srgbClr val="FF0000"/>
                </a:solidFill>
              </a:rPr>
              <a:t>per variabili</a:t>
            </a:r>
          </a:p>
          <a:p>
            <a:r>
              <a:rPr lang="it-IT" sz="2400" dirty="0" smtClean="0"/>
              <a:t>Se </a:t>
            </a:r>
            <a:r>
              <a:rPr lang="it-IT" sz="2400" dirty="0"/>
              <a:t>la caratteristica non può essere misurata su </a:t>
            </a:r>
            <a:r>
              <a:rPr lang="it-IT" sz="2400" dirty="0" smtClean="0"/>
              <a:t>scala continua </a:t>
            </a:r>
            <a:r>
              <a:rPr lang="it-IT" sz="2400" dirty="0"/>
              <a:t>o anche solo numerica, la conformità delle </a:t>
            </a:r>
            <a:r>
              <a:rPr lang="it-IT" sz="2400" dirty="0" smtClean="0"/>
              <a:t>unità prodotte </a:t>
            </a:r>
            <a:r>
              <a:rPr lang="it-IT" sz="2400" dirty="0"/>
              <a:t>è descritta dal possedere o meno certi attributi </a:t>
            </a:r>
            <a:r>
              <a:rPr lang="it-IT" sz="2400" dirty="0" smtClean="0"/>
              <a:t>o dal </a:t>
            </a:r>
            <a:r>
              <a:rPr lang="it-IT" sz="2400" dirty="0"/>
              <a:t>numero di difetti rilevati </a:t>
            </a:r>
            <a:r>
              <a:rPr lang="it-IT" sz="2400" dirty="0" smtClean="0"/>
              <a:t>attraverso </a:t>
            </a:r>
            <a:r>
              <a:rPr lang="it-IT" sz="2400" b="1" dirty="0">
                <a:solidFill>
                  <a:srgbClr val="FF0000"/>
                </a:solidFill>
              </a:rPr>
              <a:t>carte di controllo per attributi</a:t>
            </a:r>
          </a:p>
        </p:txBody>
      </p:sp>
    </p:spTree>
    <p:extLst>
      <p:ext uri="{BB962C8B-B14F-4D97-AF65-F5344CB8AC3E}">
        <p14:creationId xmlns:p14="http://schemas.microsoft.com/office/powerpoint/2010/main" val="284809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Un passo importante nell’uso delle carte di controllo è </a:t>
            </a:r>
            <a:r>
              <a:rPr lang="it-IT" sz="2400" dirty="0" smtClean="0"/>
              <a:t>la loro progettazione, ossia:</a:t>
            </a:r>
            <a:endParaRPr lang="it-IT" sz="2400" b="1" dirty="0"/>
          </a:p>
          <a:p>
            <a:endParaRPr lang="it-IT" sz="2400" dirty="0" smtClean="0"/>
          </a:p>
          <a:p>
            <a:r>
              <a:rPr lang="it-IT" sz="2400" dirty="0" smtClean="0"/>
              <a:t>scelta </a:t>
            </a:r>
            <a:r>
              <a:rPr lang="it-IT" sz="2400" dirty="0"/>
              <a:t>dei </a:t>
            </a:r>
            <a:r>
              <a:rPr lang="it-IT" sz="2400" dirty="0">
                <a:solidFill>
                  <a:srgbClr val="FF0000"/>
                </a:solidFill>
              </a:rPr>
              <a:t>limiti di controllo</a:t>
            </a:r>
          </a:p>
          <a:p>
            <a:r>
              <a:rPr lang="it-IT" sz="2400" dirty="0" smtClean="0"/>
              <a:t>scelta </a:t>
            </a:r>
            <a:r>
              <a:rPr lang="it-IT" sz="2400" dirty="0"/>
              <a:t>della </a:t>
            </a:r>
            <a:r>
              <a:rPr lang="it-IT" sz="2400" dirty="0">
                <a:solidFill>
                  <a:srgbClr val="FF0000"/>
                </a:solidFill>
              </a:rPr>
              <a:t>dimensione campionaria</a:t>
            </a:r>
          </a:p>
          <a:p>
            <a:r>
              <a:rPr lang="it-IT" sz="2400" dirty="0" smtClean="0"/>
              <a:t>scelta </a:t>
            </a:r>
            <a:r>
              <a:rPr lang="it-IT" sz="2400" dirty="0"/>
              <a:t>della </a:t>
            </a:r>
            <a:r>
              <a:rPr lang="it-IT" sz="2400" dirty="0">
                <a:solidFill>
                  <a:srgbClr val="FF0000"/>
                </a:solidFill>
              </a:rPr>
              <a:t>frequenza di campionamento</a:t>
            </a:r>
          </a:p>
        </p:txBody>
      </p:sp>
    </p:spTree>
    <p:extLst>
      <p:ext uri="{BB962C8B-B14F-4D97-AF65-F5344CB8AC3E}">
        <p14:creationId xmlns:p14="http://schemas.microsoft.com/office/powerpoint/2010/main" val="812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Alcuni analisti suggeriscono di usare due limiti differenti.</a:t>
            </a:r>
          </a:p>
          <a:p>
            <a:pPr marL="0" indent="0">
              <a:buNone/>
            </a:pPr>
            <a:r>
              <a:rPr lang="it-IT" sz="2400" dirty="0"/>
              <a:t>Oltre ai </a:t>
            </a:r>
            <a:r>
              <a:rPr lang="it-IT" sz="2400" b="1" dirty="0"/>
              <a:t>limiti operativi </a:t>
            </a:r>
            <a:r>
              <a:rPr lang="it-IT" sz="2400" dirty="0"/>
              <a:t>a </a:t>
            </a:r>
            <a:r>
              <a:rPr lang="it-IT" sz="2400" dirty="0" smtClean="0"/>
              <a:t>3-sigma (ad esempio), </a:t>
            </a:r>
            <a:r>
              <a:rPr lang="it-IT" sz="2400" dirty="0"/>
              <a:t>i </a:t>
            </a:r>
            <a:r>
              <a:rPr lang="it-IT" sz="2400" b="1" dirty="0"/>
              <a:t>limiti di</a:t>
            </a:r>
          </a:p>
          <a:p>
            <a:pPr marL="0" indent="0">
              <a:buNone/>
            </a:pPr>
            <a:r>
              <a:rPr lang="it-IT" sz="2400" b="1" dirty="0"/>
              <a:t>sorveglianza</a:t>
            </a:r>
            <a:r>
              <a:rPr lang="it-IT" sz="2400" dirty="0"/>
              <a:t>: limiti più interni (per esempio ampiezza </a:t>
            </a:r>
            <a:r>
              <a:rPr lang="it-IT" sz="2400" dirty="0" smtClean="0"/>
              <a:t>2- sigma) </a:t>
            </a:r>
            <a:r>
              <a:rPr lang="it-IT" sz="2400" dirty="0"/>
              <a:t>rispetto ai limiti </a:t>
            </a:r>
            <a:r>
              <a:rPr lang="it-IT" sz="2400" dirty="0" smtClean="0"/>
              <a:t>operativi (UCL </a:t>
            </a:r>
            <a:r>
              <a:rPr lang="it-IT" sz="2400" dirty="0"/>
              <a:t>e LCL) per segnalare eventuali </a:t>
            </a:r>
            <a:r>
              <a:rPr lang="it-IT" sz="2400" dirty="0" smtClean="0"/>
              <a:t>funzionamenti anomali </a:t>
            </a:r>
            <a:r>
              <a:rPr lang="it-IT" sz="2400" dirty="0"/>
              <a:t>del processo:</a:t>
            </a:r>
          </a:p>
          <a:p>
            <a:endParaRPr lang="it-IT" sz="2400" dirty="0" smtClean="0"/>
          </a:p>
          <a:p>
            <a:r>
              <a:rPr lang="it-IT" sz="2400" dirty="0" smtClean="0"/>
              <a:t>1</a:t>
            </a:r>
            <a:r>
              <a:rPr lang="it-IT" sz="2400" dirty="0"/>
              <a:t>. UWL = </a:t>
            </a:r>
            <a:r>
              <a:rPr lang="it-IT" sz="2400" dirty="0">
                <a:solidFill>
                  <a:srgbClr val="FF0000"/>
                </a:solidFill>
              </a:rPr>
              <a:t>Upper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Warning</a:t>
            </a:r>
            <a:r>
              <a:rPr lang="it-IT" sz="2400" dirty="0"/>
              <a:t> Limit</a:t>
            </a:r>
          </a:p>
          <a:p>
            <a:r>
              <a:rPr lang="en-US" sz="2400" dirty="0"/>
              <a:t>2. LWL = </a:t>
            </a:r>
            <a:r>
              <a:rPr lang="en-US" sz="2400" dirty="0">
                <a:solidFill>
                  <a:srgbClr val="FF0000"/>
                </a:solidFill>
              </a:rPr>
              <a:t>Lower Warning</a:t>
            </a:r>
            <a:r>
              <a:rPr lang="en-US" sz="2400" dirty="0"/>
              <a:t> Limit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8780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Per </a:t>
            </a:r>
            <a:r>
              <a:rPr lang="it-IT" sz="2400" dirty="0"/>
              <a:t>essere certi che l’ipotesi sul non corretto </a:t>
            </a:r>
            <a:r>
              <a:rPr lang="it-IT" sz="2400" dirty="0" smtClean="0"/>
              <a:t>funzionamento del </a:t>
            </a:r>
            <a:r>
              <a:rPr lang="it-IT" sz="2400" dirty="0"/>
              <a:t>processo sia veritiera, si è soliti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aumentare la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frequenza del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campionamento e/o la dimensione campionaria </a:t>
            </a:r>
            <a:r>
              <a:rPr lang="it-IT" sz="2400" dirty="0"/>
              <a:t>così </a:t>
            </a:r>
            <a:r>
              <a:rPr lang="it-IT" sz="2400" dirty="0" smtClean="0"/>
              <a:t>che molte </a:t>
            </a:r>
            <a:r>
              <a:rPr lang="it-IT" sz="2400" dirty="0"/>
              <a:t>più </a:t>
            </a:r>
            <a:r>
              <a:rPr lang="it-IT" sz="2400" dirty="0" smtClean="0"/>
              <a:t>informazioni </a:t>
            </a:r>
            <a:r>
              <a:rPr lang="it-IT" sz="2400" dirty="0"/>
              <a:t>vengono analizzate </a:t>
            </a:r>
            <a:r>
              <a:rPr lang="it-IT" sz="2400" dirty="0" smtClean="0"/>
              <a:t>nell’intorno temporale </a:t>
            </a:r>
            <a:r>
              <a:rPr lang="it-IT" sz="2400" dirty="0"/>
              <a:t>dell’istante in cui il problema può </a:t>
            </a:r>
            <a:r>
              <a:rPr lang="it-IT" sz="2400" dirty="0" smtClean="0"/>
              <a:t>essersi manifestato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742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costi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dirty="0" smtClean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  <a:p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Le difficoltà di un accurato e affidabile calcolo del </a:t>
            </a:r>
            <a:r>
              <a:rPr lang="it-IT" sz="2800" u="sng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costo pieno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di prodotto sono insite nella </a:t>
            </a:r>
            <a:r>
              <a:rPr lang="it-IT" sz="2800" dirty="0" smtClean="0">
                <a:solidFill>
                  <a:srgbClr val="00B050"/>
                </a:solidFill>
                <a:latin typeface="Bodoni MT" pitchFamily="18" charset="0"/>
              </a:rPr>
              <a:t>ripartizione dei costi indiretti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, che per definizione non sono immediatamente riferibili a un determinato prodotto (</a:t>
            </a: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latin typeface="Bodoni MT" pitchFamily="18" charset="0"/>
              </a:rPr>
              <a:t>serve conoscere le caratteristiche delle  strutture organizzative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).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4936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costi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doni MT" pitchFamily="18" charset="0"/>
              </a:rPr>
              <a:t>L’Activity Based Costing (ABC)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  <a:latin typeface="Bodoni MT" pitchFamily="18" charset="0"/>
              </a:rPr>
              <a:t>è oggi una delle più importanti tecniche innovative di cost- accounting. E’ una risposta al «full costing» nel momento in cui i costi diretti variabili si riducono (ad es. la manodopera diretta che cala mentre crescono gli ammortamenti per automazione).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498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costi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sz="2800" dirty="0" smtClean="0">
              <a:solidFill>
                <a:schemeClr val="accent5">
                  <a:lumMod val="75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</a:rPr>
              <a:t>Alla base dell’ABC c’è la constatazione che </a:t>
            </a:r>
            <a:r>
              <a:rPr lang="it-IT" sz="2800" dirty="0" smtClean="0">
                <a:solidFill>
                  <a:srgbClr val="FF0000"/>
                </a:solidFill>
                <a:latin typeface="Bodoni MT" pitchFamily="18" charset="0"/>
              </a:rPr>
              <a:t>i prodotti </a:t>
            </a:r>
            <a:r>
              <a:rPr lang="it-IT" sz="2800" i="1" dirty="0" smtClean="0">
                <a:solidFill>
                  <a:srgbClr val="FF0000"/>
                </a:solidFill>
                <a:latin typeface="Bodoni MT" pitchFamily="18" charset="0"/>
              </a:rPr>
              <a:t>consumano attività 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</a:rPr>
              <a:t>mentre </a:t>
            </a:r>
            <a:r>
              <a:rPr lang="it-IT" sz="2800" dirty="0" smtClean="0">
                <a:solidFill>
                  <a:srgbClr val="FF0000"/>
                </a:solidFill>
                <a:latin typeface="Bodoni MT" pitchFamily="18" charset="0"/>
              </a:rPr>
              <a:t>le attività </a:t>
            </a:r>
            <a:r>
              <a:rPr lang="it-IT" sz="2800" i="1" dirty="0" smtClean="0">
                <a:solidFill>
                  <a:srgbClr val="FF0000"/>
                </a:solidFill>
                <a:latin typeface="Bodoni MT" pitchFamily="18" charset="0"/>
              </a:rPr>
              <a:t>consumano risorse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</a:rPr>
              <a:t>. Si calcola il costo pieno non attraverso ribaltamenti sui costi diretti variabili, ma in base al consumo delle risorse da associare a ciascun prodotto, passando dalle </a:t>
            </a:r>
            <a:r>
              <a:rPr lang="it-IT" sz="2800" u="sng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</a:rPr>
              <a:t>attività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</a:rPr>
              <a:t>. </a:t>
            </a:r>
          </a:p>
          <a:p>
            <a:pPr marL="0" indent="0">
              <a:buNone/>
            </a:pPr>
            <a:endParaRPr lang="it-IT" sz="2800" dirty="0" smtClean="0"/>
          </a:p>
          <a:p>
            <a:pPr marL="0" indent="0">
              <a:buNone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(da cui l’importanza del conoscere le attività che vengono svolte nelle varie funzioni)</a:t>
            </a: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1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Qualità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latin typeface="Bodoni MT" pitchFamily="18" charset="0"/>
              </a:rPr>
              <a:t>Per ciascun </a:t>
            </a:r>
            <a:r>
              <a:rPr lang="it-IT" sz="2400" u="sng" dirty="0" smtClean="0">
                <a:latin typeface="Bodoni MT" pitchFamily="18" charset="0"/>
              </a:rPr>
              <a:t>parametro relativo al prodotto </a:t>
            </a:r>
            <a:r>
              <a:rPr lang="it-IT" sz="2400" dirty="0" smtClean="0">
                <a:latin typeface="Bodoni MT" pitchFamily="18" charset="0"/>
              </a:rPr>
              <a:t>vien definito un </a:t>
            </a:r>
            <a:r>
              <a:rPr lang="it-IT" sz="2400" dirty="0" smtClean="0">
                <a:solidFill>
                  <a:schemeClr val="accent3">
                    <a:lumMod val="50000"/>
                  </a:schemeClr>
                </a:solidFill>
                <a:latin typeface="Bodoni MT" pitchFamily="18" charset="0"/>
              </a:rPr>
              <a:t>valore medio </a:t>
            </a:r>
            <a:r>
              <a:rPr lang="it-IT" sz="2400" dirty="0" smtClean="0">
                <a:latin typeface="Bodoni MT" pitchFamily="18" charset="0"/>
              </a:rPr>
              <a:t>e una </a:t>
            </a:r>
            <a:r>
              <a:rPr lang="it-IT" sz="2400" dirty="0" smtClean="0">
                <a:solidFill>
                  <a:schemeClr val="accent3">
                    <a:lumMod val="50000"/>
                  </a:schemeClr>
                </a:solidFill>
                <a:latin typeface="Bodoni MT" pitchFamily="18" charset="0"/>
              </a:rPr>
              <a:t>tolleranza</a:t>
            </a:r>
            <a:r>
              <a:rPr lang="it-IT" sz="2400" dirty="0" smtClean="0">
                <a:latin typeface="Bodoni MT" pitchFamily="18" charset="0"/>
              </a:rPr>
              <a:t>. I valori che cadono entro quell’intervallo sono accettabili. </a:t>
            </a:r>
          </a:p>
          <a:p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La distribuzione reale delle misure può avere un valor medio diverso da quello previsto: in tal caso occorre effettuare interventi di rettifica sull’impianto (caso RIV-SKF). </a:t>
            </a:r>
          </a:p>
          <a:p>
            <a:r>
              <a:rPr lang="it-IT" sz="2400" dirty="0" smtClean="0">
                <a:latin typeface="Bodoni MT" pitchFamily="18" charset="0"/>
              </a:rPr>
              <a:t>Per il controllo di conformità delle singole unità prodotte si usano strumenti semplici (istogrammi, diagrammi di Pareto) oppure le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carte di controllo.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1413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Qualità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2400" dirty="0" smtClean="0">
              <a:solidFill>
                <a:schemeClr val="tx2">
                  <a:lumMod val="75000"/>
                </a:schemeClr>
              </a:solidFill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  <a:latin typeface="Bodoni MT" pitchFamily="18" charset="0"/>
              </a:rPr>
              <a:t>Una </a:t>
            </a:r>
            <a:r>
              <a:rPr lang="it-IT" sz="2400" b="1" u="sng" dirty="0" smtClean="0">
                <a:solidFill>
                  <a:schemeClr val="tx2">
                    <a:lumMod val="75000"/>
                  </a:schemeClr>
                </a:solidFill>
                <a:latin typeface="Bodoni MT" pitchFamily="18" charset="0"/>
              </a:rPr>
              <a:t>carta di controllo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  <a:latin typeface="Bodoni MT" pitchFamily="18" charset="0"/>
              </a:rPr>
              <a:t>, o control chart è una rappresentazione grafica della stabilità o dell’instabilità di un processo, costruita procedendo per campionature successive.</a:t>
            </a:r>
          </a:p>
          <a:p>
            <a:pPr>
              <a:buNone/>
            </a:pPr>
            <a:endParaRPr lang="it-IT" sz="2400" dirty="0" smtClean="0">
              <a:solidFill>
                <a:schemeClr val="tx2">
                  <a:lumMod val="75000"/>
                </a:schemeClr>
              </a:solidFill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  <a:latin typeface="Bodoni MT" pitchFamily="18" charset="0"/>
              </a:rPr>
              <a:t> Mostra i dati "spalmati" nella sequenza temporale presa in esame e permette di distinguere tra la varianza dei processi dovuta a cause comuni  e quella dovuta a cause speciali.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9961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Qualità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  <a:latin typeface="Bodoni MT" pitchFamily="18" charset="0"/>
              </a:rPr>
              <a:t>La carta di controllo, è costituita da:</a:t>
            </a: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un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titolo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  </a:t>
            </a: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una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legenda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 che descrive come e quando i dati sono stati raccolti</a:t>
            </a: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due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aree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: una superiore e una inferiore separate da una linea centrale</a:t>
            </a: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due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limiti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di controllo (superiore e inferiore) che definiscono i limiti entro i quali i valori rilevati devono cadere per affermare che non si stanno producendo difettosità</a:t>
            </a: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la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linea mediana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 (che corrisponde alla media della distribuzione che si sta studiando e che aiuta a comprendere il trend dei valori)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488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Controllo Qualità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Un processo produttivo, anche se ben progettato, è</a:t>
            </a:r>
          </a:p>
          <a:p>
            <a:pPr marL="0" indent="0">
              <a:buNone/>
            </a:pPr>
            <a:r>
              <a:rPr lang="it-IT" sz="2400" dirty="0"/>
              <a:t>soggetto a </a:t>
            </a:r>
            <a:r>
              <a:rPr lang="it-IT" sz="2400" dirty="0">
                <a:solidFill>
                  <a:srgbClr val="FF0000"/>
                </a:solidFill>
              </a:rPr>
              <a:t>variabilità intrinseca o naturale</a:t>
            </a:r>
            <a:r>
              <a:rPr lang="it-IT" sz="2400" dirty="0"/>
              <a:t>, dovuta all’effetto</a:t>
            </a:r>
          </a:p>
          <a:p>
            <a:pPr marL="0" indent="0">
              <a:buNone/>
            </a:pPr>
            <a:r>
              <a:rPr lang="it-IT" sz="2400" dirty="0"/>
              <a:t>cumulato di tanti, piccoli, ineliminabili fattori costanti o</a:t>
            </a:r>
          </a:p>
          <a:p>
            <a:pPr marL="0" indent="0">
              <a:buNone/>
            </a:pPr>
            <a:r>
              <a:rPr lang="it-IT" sz="2400" dirty="0"/>
              <a:t>casuali</a:t>
            </a:r>
            <a:r>
              <a:rPr lang="it-IT" sz="2400" dirty="0" smtClean="0"/>
              <a:t>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Le fonti di variabilità che non sono riconducibili a fattori</a:t>
            </a:r>
          </a:p>
          <a:p>
            <a:pPr marL="0" indent="0">
              <a:buNone/>
            </a:pPr>
            <a:r>
              <a:rPr lang="it-IT" sz="2400" dirty="0"/>
              <a:t>casuali vengono chiamate </a:t>
            </a:r>
            <a:r>
              <a:rPr lang="it-IT" sz="2400" b="1" dirty="0"/>
              <a:t>“</a:t>
            </a:r>
            <a:r>
              <a:rPr lang="it-IT" sz="2400" dirty="0">
                <a:solidFill>
                  <a:srgbClr val="FF0000"/>
                </a:solidFill>
              </a:rPr>
              <a:t>fattori specifici</a:t>
            </a:r>
            <a:r>
              <a:rPr lang="it-IT" sz="2400" b="1" dirty="0"/>
              <a:t>”</a:t>
            </a:r>
            <a:r>
              <a:rPr lang="it-IT" sz="2400" dirty="0"/>
              <a:t>:</a:t>
            </a:r>
          </a:p>
          <a:p>
            <a:r>
              <a:rPr lang="it-IT" sz="2400" dirty="0" smtClean="0"/>
              <a:t>macchinari </a:t>
            </a:r>
            <a:r>
              <a:rPr lang="it-IT" sz="2400" dirty="0"/>
              <a:t>non ben funzionanti</a:t>
            </a:r>
          </a:p>
          <a:p>
            <a:r>
              <a:rPr lang="it-IT" sz="2400" dirty="0" smtClean="0"/>
              <a:t>errori </a:t>
            </a:r>
            <a:r>
              <a:rPr lang="it-IT" sz="2400" dirty="0"/>
              <a:t>degli operatori</a:t>
            </a:r>
          </a:p>
          <a:p>
            <a:r>
              <a:rPr lang="it-IT" sz="2400" dirty="0" smtClean="0"/>
              <a:t>materiali </a:t>
            </a:r>
            <a:r>
              <a:rPr lang="it-IT" sz="2400" dirty="0"/>
              <a:t>difettosi</a:t>
            </a:r>
          </a:p>
        </p:txBody>
      </p:sp>
    </p:spTree>
    <p:extLst>
      <p:ext uri="{BB962C8B-B14F-4D97-AF65-F5344CB8AC3E}">
        <p14:creationId xmlns:p14="http://schemas.microsoft.com/office/powerpoint/2010/main" val="66455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Controllo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La variabilità prodotta </a:t>
            </a:r>
            <a:r>
              <a:rPr lang="it-IT" sz="2400" dirty="0" smtClean="0"/>
              <a:t>da fattori specifici</a:t>
            </a:r>
            <a:r>
              <a:rPr lang="it-IT" sz="2400" dirty="0"/>
              <a:t> </a:t>
            </a:r>
            <a:r>
              <a:rPr lang="it-IT" sz="2400" dirty="0" smtClean="0"/>
              <a:t>è molto più evidente di quella prodotta </a:t>
            </a:r>
            <a:r>
              <a:rPr lang="it-IT" sz="2400" dirty="0"/>
              <a:t>da fattori casuali e </a:t>
            </a:r>
            <a:r>
              <a:rPr lang="it-IT" sz="2400" dirty="0" smtClean="0"/>
              <a:t>dà </a:t>
            </a:r>
            <a:r>
              <a:rPr lang="it-IT" sz="2400" dirty="0"/>
              <a:t>luogo in genere ad una</a:t>
            </a:r>
          </a:p>
          <a:p>
            <a:pPr marL="0" indent="0">
              <a:buNone/>
            </a:pPr>
            <a:r>
              <a:rPr lang="it-IT" sz="2400" dirty="0"/>
              <a:t>prestazione del processo </a:t>
            </a:r>
            <a:r>
              <a:rPr lang="it-IT" sz="2400" dirty="0" smtClean="0"/>
              <a:t>inaccettabile. 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Un processo che </a:t>
            </a:r>
            <a:r>
              <a:rPr lang="it-IT" sz="2400" dirty="0"/>
              <a:t>stia funzionando in presenza di fattori specifici </a:t>
            </a:r>
            <a:r>
              <a:rPr lang="it-IT" sz="2400" dirty="0" smtClean="0"/>
              <a:t>verrà detto </a:t>
            </a:r>
            <a:r>
              <a:rPr lang="it-IT" sz="2400" b="1" dirty="0">
                <a:solidFill>
                  <a:srgbClr val="FF0000"/>
                </a:solidFill>
              </a:rPr>
              <a:t>fuori controllo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5668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928</Words>
  <Application>Microsoft Office PowerPoint</Application>
  <PresentationFormat>Presentazione su schermo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Strumenti di controllo costi-qualità</vt:lpstr>
      <vt:lpstr>Controllo costi</vt:lpstr>
      <vt:lpstr>Controllo costi</vt:lpstr>
      <vt:lpstr>Controllo costi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  <vt:lpstr>Controllo Qualità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Strumenti di controllo costi-qualità</dc:title>
  <dc:creator>BANTERLE ALBERTO</dc:creator>
  <cp:lastModifiedBy>BANTERLE ALBERTO</cp:lastModifiedBy>
  <cp:revision>16</cp:revision>
  <dcterms:created xsi:type="dcterms:W3CDTF">2015-01-27T08:46:04Z</dcterms:created>
  <dcterms:modified xsi:type="dcterms:W3CDTF">2015-02-10T09:13:00Z</dcterms:modified>
</cp:coreProperties>
</file>