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62"/>
  </p:notesMasterIdLst>
  <p:handoutMasterIdLst>
    <p:handoutMasterId r:id="rId63"/>
  </p:handoutMasterIdLst>
  <p:sldIdLst>
    <p:sldId id="364" r:id="rId2"/>
    <p:sldId id="388" r:id="rId3"/>
    <p:sldId id="393" r:id="rId4"/>
    <p:sldId id="425" r:id="rId5"/>
    <p:sldId id="394" r:id="rId6"/>
    <p:sldId id="395" r:id="rId7"/>
    <p:sldId id="365" r:id="rId8"/>
    <p:sldId id="436" r:id="rId9"/>
    <p:sldId id="420" r:id="rId10"/>
    <p:sldId id="396" r:id="rId11"/>
    <p:sldId id="366" r:id="rId12"/>
    <p:sldId id="397" r:id="rId13"/>
    <p:sldId id="382" r:id="rId14"/>
    <p:sldId id="433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2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27" r:id="rId37"/>
    <p:sldId id="428" r:id="rId38"/>
    <p:sldId id="429" r:id="rId39"/>
    <p:sldId id="424" r:id="rId40"/>
    <p:sldId id="422" r:id="rId41"/>
    <p:sldId id="423" r:id="rId42"/>
    <p:sldId id="383" r:id="rId43"/>
    <p:sldId id="430" r:id="rId44"/>
    <p:sldId id="432" r:id="rId45"/>
    <p:sldId id="431" r:id="rId46"/>
    <p:sldId id="385" r:id="rId47"/>
    <p:sldId id="434" r:id="rId48"/>
    <p:sldId id="386" r:id="rId49"/>
    <p:sldId id="367" r:id="rId50"/>
    <p:sldId id="435" r:id="rId51"/>
    <p:sldId id="374" r:id="rId52"/>
    <p:sldId id="368" r:id="rId53"/>
    <p:sldId id="371" r:id="rId54"/>
    <p:sldId id="384" r:id="rId55"/>
    <p:sldId id="369" r:id="rId56"/>
    <p:sldId id="370" r:id="rId57"/>
    <p:sldId id="375" r:id="rId58"/>
    <p:sldId id="376" r:id="rId59"/>
    <p:sldId id="377" r:id="rId60"/>
    <p:sldId id="378" r:id="rId61"/>
  </p:sldIdLst>
  <p:sldSz cx="9144000" cy="6858000" type="screen4x3"/>
  <p:notesSz cx="6796088" cy="98726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89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398000"/>
            <a:ext cx="2895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1355E6B-27F6-4EB7-A23F-C9565ED2F6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197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31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F14B58-32A0-4724-894A-2CD44C8D76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325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9332E-C1B1-415F-BC45-56FD588C0D73}" type="slidenum">
              <a:rPr lang="it-IT"/>
              <a:pPr/>
              <a:t>1</a:t>
            </a:fld>
            <a:endParaRPr 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4396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8486-8973-4EE6-A662-FC3FE646783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3327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75026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853233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0167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90687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346373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614895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43D5F-4473-4A15-ABF4-89B9D2FCCE0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9930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83E8D-B8B5-4174-8DE1-43024E07C6F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510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0106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83476-1A96-45A0-BF4D-23B0CE864E9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936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583A1-11A0-485A-947E-6FAB27127CE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685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7486F-5D8A-496A-8C96-0F8EF021AB5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087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7F8-DDAC-4BD6-875F-712BFB287369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8440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E1DE6-EFE9-4102-B0C9-1E94E27A7C4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0539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EC26A-F4C7-4FFE-B28F-41221158F2C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86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E841-ACF5-43AC-B356-00E6E6CABF4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589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DEF102D4-AE83-42CA-B8F3-DFB43CEB111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4893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erno.it/sites/governo.it/files/slide-leggebilancio2017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tesoro.it/it/attivita_istituzionali/analisi_programmazione_economico_finanziaria/documenti_programmatici/" TargetMode="External"/><Relationship Id="rId2" Type="http://schemas.openxmlformats.org/officeDocument/2006/relationships/hyperlink" Target="http://www.rgs.mef.gov.it/VERSIONE-I/Pubblicazioni/Note-brevi/La-manovra-di-FP/2016-201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s.mef.gov.it/VERSIONE-I/Attivit--i/Bilancio_di_previsione/Bilancio_semplificato/Gennaio-201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s.mef.gov.it/VERSIONE-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ocumenti.camera.it/leg17/dossier/pdf/BI0193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gs.mef.gov.it/_Documenti/VERSIONE-I/e-GOVERNME1/SIOPE/Documentaz/Allegati-R/Elenco_delle_Amministrazioni_Pubbliche_-_09_set_2014.pdf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ato.it/service/PDF/PDFServer/BGT/0093292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Politica Fiscale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Modus operandi ed effetti macroeconomici (vedi cap. 18 </a:t>
            </a:r>
            <a:r>
              <a:rPr lang="it-IT" dirty="0" err="1" smtClean="0"/>
              <a:t>Cellini</a:t>
            </a:r>
            <a:r>
              <a:rPr lang="it-IT" dirty="0" smtClean="0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5612A-370A-4D82-B3EF-A6F63363FB4B}" type="slidenum">
              <a:rPr lang="it-IT" altLang="en-US"/>
              <a:pPr>
                <a:defRPr/>
              </a:pPr>
              <a:t>1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legge di stabilità e di bilancio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smtClean="0"/>
              <a:t>La presentazione alle Camere della DEF viene dunque ravvicinata alla presentazione del </a:t>
            </a:r>
            <a:r>
              <a:rPr lang="it-IT" sz="3200" dirty="0" smtClean="0">
                <a:solidFill>
                  <a:srgbClr val="FC2030"/>
                </a:solidFill>
              </a:rPr>
              <a:t>disegno di legge di stabilità</a:t>
            </a:r>
            <a:r>
              <a:rPr lang="it-IT" sz="3200" dirty="0" smtClean="0"/>
              <a:t> e del </a:t>
            </a:r>
            <a:r>
              <a:rPr lang="it-IT" sz="3200" dirty="0" smtClean="0">
                <a:solidFill>
                  <a:srgbClr val="FC2030"/>
                </a:solidFill>
              </a:rPr>
              <a:t>disegno di legge di bilancio</a:t>
            </a:r>
            <a:r>
              <a:rPr lang="it-IT" sz="3200" dirty="0" smtClean="0"/>
              <a:t>, fissata al 15 ottobre (in passato era il 30 settembre).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800" dirty="0" smtClean="0"/>
              <a:t>I contenuti </a:t>
            </a:r>
            <a:r>
              <a:rPr lang="it-IT" sz="3800" b="1" dirty="0" smtClean="0"/>
              <a:t>della legge di stabilità 2015 (Legge 23 dicembre 2014, n. 190)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Per quanto riguarda la struttura complessiva della legge, si conferma la sua suddivisione in </a:t>
            </a:r>
            <a:r>
              <a:rPr lang="it-IT" sz="2800" b="1" dirty="0" smtClean="0"/>
              <a:t>articolato</a:t>
            </a:r>
            <a:r>
              <a:rPr lang="it-IT" sz="2800" dirty="0" smtClean="0"/>
              <a:t> e </a:t>
            </a:r>
            <a:r>
              <a:rPr lang="it-IT" sz="2800" b="1" dirty="0" smtClean="0"/>
              <a:t>tabelle</a:t>
            </a:r>
            <a:r>
              <a:rPr lang="it-IT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Vedi </a:t>
            </a:r>
            <a:r>
              <a:rPr lang="it-IT" sz="2800" dirty="0" err="1" smtClean="0"/>
              <a:t>slides</a:t>
            </a:r>
            <a:r>
              <a:rPr lang="it-IT" sz="2800" dirty="0" smtClean="0"/>
              <a:t> per spot su misure di intervento </a:t>
            </a:r>
            <a:r>
              <a:rPr lang="it-IT" sz="2800" dirty="0" smtClean="0">
                <a:hlinkClick r:id="rId2"/>
              </a:rPr>
              <a:t>Governo</a:t>
            </a:r>
            <a:endParaRPr lang="it-IT" sz="2800" dirty="0" smtClean="0"/>
          </a:p>
          <a:p>
            <a:pPr eaLnBrk="1" hangingPunct="1">
              <a:lnSpc>
                <a:spcPct val="90000"/>
              </a:lnSpc>
            </a:pPr>
            <a:endParaRPr lang="it-IT" sz="2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ED7AF-A1AD-4037-92F2-256591E6DAC2}" type="slidenum">
              <a:rPr lang="it-IT" altLang="en-US"/>
              <a:pPr>
                <a:defRPr/>
              </a:pPr>
              <a:t>11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documenti programmatici e la manovra di Finanza Pubblica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 documenti programmatici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La manovra di finanza pubblica</a:t>
            </a:r>
            <a:endParaRPr lang="it-IT" sz="2800" dirty="0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8980-6C31-40FE-8414-03F85B061E0A}" type="slidenum">
              <a:rPr lang="it-IT" altLang="en-US"/>
              <a:pPr>
                <a:defRPr/>
              </a:pPr>
              <a:t>12</a:t>
            </a:fld>
            <a:endParaRPr lang="it-IT" altLang="en-US"/>
          </a:p>
        </p:txBody>
      </p:sp>
      <p:sp>
        <p:nvSpPr>
          <p:cNvPr id="7" name="Rettangolo 6"/>
          <p:cNvSpPr/>
          <p:nvPr/>
        </p:nvSpPr>
        <p:spPr>
          <a:xfrm>
            <a:off x="707089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http://www.rgs.mef.gov.it/VERSIONE-I/Pubblicazioni/Note-brevi/La-manovra-di-FP/2016-2018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24928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3"/>
              </a:rPr>
              <a:t>http://www.dt.tesoro.it/it/attivita_istituzionali/analisi_programmazione_economico_finanziaria/documenti_programmatici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it-IT" sz="3800" dirty="0" smtClean="0">
                <a:solidFill>
                  <a:srgbClr val="FC2030"/>
                </a:solidFill>
              </a:rPr>
              <a:t>Bilancio Pubblico </a:t>
            </a:r>
            <a:r>
              <a:rPr lang="it-IT" sz="3800" dirty="0" smtClean="0"/>
              <a:t>e gli aspetti </a:t>
            </a:r>
            <a:r>
              <a:rPr lang="it-IT" sz="3800" dirty="0" smtClean="0">
                <a:solidFill>
                  <a:srgbClr val="FC2030"/>
                </a:solidFill>
              </a:rPr>
              <a:t>Macroeconomici</a:t>
            </a:r>
            <a:r>
              <a:rPr lang="it-IT" sz="3800" dirty="0" smtClean="0"/>
              <a:t> della domanda autonoma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685346" y="2132856"/>
            <a:ext cx="7765322" cy="4058751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Quanto pesa la spesa autonoma dello stato?</a:t>
            </a:r>
          </a:p>
          <a:p>
            <a:pPr eaLnBrk="1" hangingPunct="1"/>
            <a:r>
              <a:rPr lang="it-IT" sz="2400" dirty="0" smtClean="0"/>
              <a:t>La quota degli investimenti come va?</a:t>
            </a:r>
          </a:p>
          <a:p>
            <a:pPr eaLnBrk="1" hangingPunct="1"/>
            <a:r>
              <a:rPr lang="it-IT" sz="2400" dirty="0" smtClean="0"/>
              <a:t>Quali componenti sono importanti per il consumo?</a:t>
            </a:r>
          </a:p>
          <a:p>
            <a:pPr lvl="1" eaLnBrk="1" hangingPunct="1"/>
            <a:r>
              <a:rPr lang="it-IT" sz="2400" dirty="0" smtClean="0"/>
              <a:t>Il reddito disponibile</a:t>
            </a:r>
          </a:p>
          <a:p>
            <a:pPr lvl="1" eaLnBrk="1" hangingPunct="1"/>
            <a:r>
              <a:rPr lang="it-IT" sz="2400" dirty="0" smtClean="0"/>
              <a:t>La ricchezza netta delle famiglie in rapporto al reddito disponibile è aumentata, passando da un rapporto di 1 a 6 a 1 a 8,2  nel 2010 </a:t>
            </a:r>
          </a:p>
          <a:p>
            <a:pPr eaLnBrk="1" hangingPunct="1"/>
            <a:endParaRPr lang="it-IT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4153-B69F-4AE5-A3FE-A5097F7E41C5}" type="slidenum">
              <a:rPr lang="it-IT" altLang="en-US"/>
              <a:pPr>
                <a:defRPr/>
              </a:pPr>
              <a:t>13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Dove troviamo “i numeri” per il nostro sistema?</a:t>
            </a:r>
            <a:endParaRPr lang="it-IT" sz="36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Approfondimento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14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400" b="1" smtClean="0">
                <a:solidFill>
                  <a:schemeClr val="tx1"/>
                </a:solidFill>
              </a:rPr>
              <a:t>Il Bilancio Pubblico: le sue componenti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09987"/>
          </a:xfrm>
        </p:spPr>
        <p:txBody>
          <a:bodyPr/>
          <a:lstStyle/>
          <a:p>
            <a:pPr eaLnBrk="1" hangingPunct="1"/>
            <a:r>
              <a:rPr lang="it-IT" sz="4200" dirty="0" smtClean="0">
                <a:solidFill>
                  <a:srgbClr val="FC2030"/>
                </a:solidFill>
              </a:rPr>
              <a:t>Le Classificazioni del bilancio</a:t>
            </a:r>
          </a:p>
          <a:p>
            <a:pPr eaLnBrk="1" hangingPunct="1"/>
            <a:r>
              <a:rPr lang="it-IT" sz="4200" dirty="0" smtClean="0"/>
              <a:t>Il bilancio dello Stato </a:t>
            </a:r>
          </a:p>
          <a:p>
            <a:pPr eaLnBrk="1" hangingPunct="1"/>
            <a:r>
              <a:rPr lang="it-IT" sz="4200" dirty="0" smtClean="0"/>
              <a:t>I saldi della finanza pubblica</a:t>
            </a:r>
          </a:p>
          <a:p>
            <a:pPr eaLnBrk="1" hangingPunct="1"/>
            <a:r>
              <a:rPr lang="it-IT" sz="4200" dirty="0" smtClean="0"/>
              <a:t>Il bilancio degli enti locali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F99AF-3344-4342-AFF9-39A04F1208B2}" type="slidenum">
              <a:rPr lang="it-IT" altLang="en-US"/>
              <a:pPr>
                <a:defRPr/>
              </a:pPr>
              <a:t>15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Classificazioni del Bilancio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Esistono diverse classificazioni del bilancio, rispetto:</a:t>
            </a:r>
          </a:p>
          <a:p>
            <a:pPr marL="801687" lvl="1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2500" dirty="0"/>
              <a:t>ai </a:t>
            </a:r>
            <a:r>
              <a:rPr lang="it-IT" sz="2500" dirty="0">
                <a:solidFill>
                  <a:srgbClr val="FFFF00"/>
                </a:solidFill>
              </a:rPr>
              <a:t>soggetti </a:t>
            </a:r>
            <a:r>
              <a:rPr lang="it-IT" sz="2500" dirty="0"/>
              <a:t>dell’attività finanziaria pubblica</a:t>
            </a:r>
          </a:p>
          <a:p>
            <a:pPr marL="801687" lvl="1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2500" dirty="0"/>
              <a:t>all’</a:t>
            </a:r>
            <a:r>
              <a:rPr lang="it-IT" sz="2500" b="1" dirty="0">
                <a:solidFill>
                  <a:srgbClr val="0000FF"/>
                </a:solidFill>
              </a:rPr>
              <a:t>oggetto</a:t>
            </a:r>
            <a:r>
              <a:rPr lang="it-IT" sz="2500" dirty="0"/>
              <a:t>, cioè alle operazioni rilevate</a:t>
            </a:r>
          </a:p>
          <a:p>
            <a:pPr marL="801687" lvl="1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2500" dirty="0"/>
              <a:t>ai </a:t>
            </a:r>
            <a:r>
              <a:rPr lang="it-IT" sz="2500" b="1" dirty="0">
                <a:solidFill>
                  <a:srgbClr val="FFC000"/>
                </a:solidFill>
              </a:rPr>
              <a:t>criteri di registrazione</a:t>
            </a:r>
          </a:p>
          <a:p>
            <a:pPr marL="801687" lvl="1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2500" dirty="0"/>
              <a:t>all’</a:t>
            </a:r>
            <a:r>
              <a:rPr lang="it-IT" sz="2500" b="1" dirty="0">
                <a:solidFill>
                  <a:srgbClr val="0000FF"/>
                </a:solidFill>
              </a:rPr>
              <a:t>orizzonte temporale</a:t>
            </a:r>
          </a:p>
          <a:p>
            <a:pPr marL="801687" lvl="1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2500" dirty="0"/>
              <a:t>alle </a:t>
            </a:r>
            <a:r>
              <a:rPr lang="it-IT" sz="2500" dirty="0">
                <a:solidFill>
                  <a:srgbClr val="FFFF00"/>
                </a:solidFill>
              </a:rPr>
              <a:t>fasi </a:t>
            </a:r>
            <a:r>
              <a:rPr lang="it-IT" sz="2500" dirty="0"/>
              <a:t>e alla natura delle </a:t>
            </a:r>
            <a:r>
              <a:rPr lang="it-IT" sz="2500" dirty="0">
                <a:solidFill>
                  <a:srgbClr val="FFFF00"/>
                </a:solidFill>
              </a:rPr>
              <a:t>valutazioni</a:t>
            </a:r>
          </a:p>
          <a:p>
            <a:pPr marL="801687" lvl="1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2500" dirty="0"/>
              <a:t>ai </a:t>
            </a:r>
            <a:r>
              <a:rPr lang="it-IT" sz="2500" b="1" dirty="0">
                <a:solidFill>
                  <a:srgbClr val="0000FF"/>
                </a:solidFill>
              </a:rPr>
              <a:t>criteri di classificazione </a:t>
            </a:r>
            <a:r>
              <a:rPr lang="it-IT" sz="2500" dirty="0"/>
              <a:t>delle entrate e delle spese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FA-C3F2-465B-BA5A-A39034760C26}" type="slidenum">
              <a:rPr lang="it-IT" altLang="en-US"/>
              <a:pPr/>
              <a:t>16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00FF"/>
                </a:solidFill>
              </a:rPr>
              <a:t>L’oggetto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dirty="0" smtClean="0"/>
              <a:t>Ai fini delle rilevazioni sono riportate in bilancio tutte le operazioni ad eccezione delle </a:t>
            </a:r>
            <a:r>
              <a:rPr lang="it-IT" sz="3200" b="1" dirty="0" smtClean="0"/>
              <a:t>gestioni fuori bilancio,</a:t>
            </a:r>
            <a:r>
              <a:rPr lang="it-IT" sz="3200" dirty="0" smtClean="0"/>
              <a:t> che sono tuttavia eccezionali.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16999-199F-4B47-92A1-2F98032ED7DB}" type="slidenum">
              <a:rPr lang="it-IT" altLang="en-US"/>
              <a:pPr>
                <a:defRPr/>
              </a:pPr>
              <a:t>17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FFC000"/>
                </a:solidFill>
              </a:rPr>
              <a:t>I criteri di registrazione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50825" y="1412875"/>
            <a:ext cx="4267200" cy="4343400"/>
          </a:xfrm>
          <a:noFill/>
        </p:spPr>
        <p:txBody>
          <a:bodyPr lIns="92075" tIns="46038" rIns="92075" bIns="46038"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it-IT" sz="2400" dirty="0" smtClean="0"/>
              <a:t>    Il </a:t>
            </a:r>
            <a:r>
              <a:rPr lang="it-IT" sz="2400" b="1" dirty="0" smtClean="0"/>
              <a:t>bilancio di competenza</a:t>
            </a:r>
            <a:r>
              <a:rPr lang="it-IT" sz="2400" dirty="0" smtClean="0"/>
              <a:t>, include l’ammontare delle somme che si autorizza rispettivamente di  </a:t>
            </a:r>
            <a:r>
              <a:rPr lang="it-IT" sz="2400" dirty="0" smtClean="0">
                <a:solidFill>
                  <a:srgbClr val="FFFF00"/>
                </a:solidFill>
              </a:rPr>
              <a:t>accertare </a:t>
            </a:r>
            <a:r>
              <a:rPr lang="it-IT" sz="2400" dirty="0" smtClean="0"/>
              <a:t>per le </a:t>
            </a:r>
            <a:r>
              <a:rPr lang="it-IT" sz="2400" u="sng" dirty="0" smtClean="0"/>
              <a:t>entrate</a:t>
            </a:r>
            <a:r>
              <a:rPr lang="it-IT" sz="2400" dirty="0" smtClean="0"/>
              <a:t> e di </a:t>
            </a:r>
            <a:r>
              <a:rPr lang="it-IT" sz="2400" dirty="0" smtClean="0">
                <a:solidFill>
                  <a:srgbClr val="0000FF"/>
                </a:solidFill>
              </a:rPr>
              <a:t>impegnare</a:t>
            </a:r>
            <a:r>
              <a:rPr lang="it-IT" sz="2400" dirty="0" smtClean="0"/>
              <a:t> per le </a:t>
            </a:r>
            <a:r>
              <a:rPr lang="it-IT" sz="2400" u="sng" dirty="0" smtClean="0"/>
              <a:t>uscite</a:t>
            </a:r>
            <a:r>
              <a:rPr lang="it-IT" sz="2400" dirty="0" smtClean="0"/>
              <a:t>, durante il periodo di riferimento, anche se le entrate e le uscite siano poi riscosse o pagate nello stesso periodo o in periodi successivi.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3588" y="1412875"/>
            <a:ext cx="4391025" cy="4114800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t-IT" sz="2400" dirty="0" smtClean="0"/>
              <a:t>    Il </a:t>
            </a:r>
            <a:r>
              <a:rPr lang="it-IT" sz="2400" b="1" dirty="0" smtClean="0"/>
              <a:t>bilancio di cassa</a:t>
            </a:r>
            <a:r>
              <a:rPr lang="it-IT" sz="2400" dirty="0" smtClean="0"/>
              <a:t>, invece, include l’ammontare delle somme che si </a:t>
            </a:r>
            <a:r>
              <a:rPr lang="it-IT" sz="2400" dirty="0" smtClean="0">
                <a:solidFill>
                  <a:srgbClr val="0000FF"/>
                </a:solidFill>
              </a:rPr>
              <a:t>prevede</a:t>
            </a:r>
            <a:r>
              <a:rPr lang="it-IT" sz="2400" dirty="0" smtClean="0"/>
              <a:t> rispettivamente di </a:t>
            </a:r>
            <a:r>
              <a:rPr lang="it-IT" sz="2400" u="sng" dirty="0" smtClean="0">
                <a:solidFill>
                  <a:srgbClr val="FFFF00"/>
                </a:solidFill>
              </a:rPr>
              <a:t>riscuotere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per le entrate e di </a:t>
            </a:r>
            <a:r>
              <a:rPr lang="it-IT" sz="2400" u="sng" dirty="0" smtClean="0">
                <a:solidFill>
                  <a:srgbClr val="FFFF00"/>
                </a:solidFill>
              </a:rPr>
              <a:t>pagare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per le uscite durante il periodo di riferimento, indipendentemente dal fatto che i rispettivi accertamenti o impegni si siano giuridicamente realizzati nello stesso periodo o in periodi precedenti.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8FA5F-84EA-4C60-B130-833A8A123529}" type="slidenum">
              <a:rPr lang="it-IT" altLang="en-US"/>
              <a:pPr>
                <a:defRPr/>
              </a:pPr>
              <a:t>18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 autoUpdateAnimBg="0"/>
      <p:bldP spid="2201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23" y="238778"/>
            <a:ext cx="7765322" cy="970450"/>
          </a:xfrm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rgbClr val="0000FF"/>
                </a:solidFill>
              </a:rPr>
              <a:t>L’orizzonte temporale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1930" y="1189863"/>
            <a:ext cx="7765322" cy="4058751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smtClean="0"/>
              <a:t>Il </a:t>
            </a:r>
            <a:r>
              <a:rPr lang="it-IT" sz="2800" dirty="0" smtClean="0">
                <a:solidFill>
                  <a:srgbClr val="0000FF"/>
                </a:solidFill>
              </a:rPr>
              <a:t>bilancio annuale</a:t>
            </a:r>
            <a:r>
              <a:rPr lang="it-IT" sz="2800" dirty="0" smtClean="0"/>
              <a:t> ha carattere </a:t>
            </a:r>
            <a:r>
              <a:rPr lang="it-IT" sz="2800" u="sng" dirty="0" smtClean="0"/>
              <a:t>deliberativo</a:t>
            </a:r>
            <a:r>
              <a:rPr lang="it-IT" sz="2800" dirty="0" smtClean="0"/>
              <a:t> e </a:t>
            </a:r>
            <a:r>
              <a:rPr lang="it-IT" sz="2800" u="sng" dirty="0" smtClean="0"/>
              <a:t>autorizzativo</a:t>
            </a:r>
          </a:p>
          <a:p>
            <a:pPr eaLnBrk="1" hangingPunct="1"/>
            <a:r>
              <a:rPr lang="it-IT" sz="2800" dirty="0" smtClean="0"/>
              <a:t>Il </a:t>
            </a:r>
            <a:r>
              <a:rPr lang="it-IT" sz="2800" dirty="0" smtClean="0">
                <a:solidFill>
                  <a:srgbClr val="0000FF"/>
                </a:solidFill>
              </a:rPr>
              <a:t>bilancio pluriennale</a:t>
            </a:r>
            <a:r>
              <a:rPr lang="it-IT" sz="2800" dirty="0" smtClean="0"/>
              <a:t> ha carattere </a:t>
            </a:r>
            <a:r>
              <a:rPr lang="it-IT" sz="2800" u="sng" dirty="0" smtClean="0"/>
              <a:t>conoscitivo</a:t>
            </a:r>
            <a:r>
              <a:rPr lang="it-IT" sz="2800" dirty="0" smtClean="0"/>
              <a:t> e </a:t>
            </a:r>
            <a:r>
              <a:rPr lang="it-IT" sz="2800" u="sng" dirty="0" smtClean="0"/>
              <a:t>programmatico</a:t>
            </a:r>
          </a:p>
          <a:p>
            <a:pPr eaLnBrk="1" hangingPunct="1"/>
            <a:r>
              <a:rPr lang="it-IT" sz="2800" dirty="0" smtClean="0"/>
              <a:t>Le </a:t>
            </a:r>
            <a:r>
              <a:rPr lang="it-IT" sz="2800" dirty="0" smtClean="0">
                <a:solidFill>
                  <a:srgbClr val="0000FF"/>
                </a:solidFill>
              </a:rPr>
              <a:t>rilevazioni </a:t>
            </a:r>
            <a:r>
              <a:rPr lang="it-IT" sz="2800" dirty="0" err="1" smtClean="0">
                <a:solidFill>
                  <a:srgbClr val="0000FF"/>
                </a:solidFill>
              </a:rPr>
              <a:t>infrannuali</a:t>
            </a:r>
            <a:r>
              <a:rPr lang="it-IT" sz="2800" dirty="0" smtClean="0"/>
              <a:t> (es. il conto trimestrale o mensile) hanno carattere </a:t>
            </a:r>
            <a:r>
              <a:rPr lang="it-IT" sz="2800" u="sng" dirty="0" smtClean="0"/>
              <a:t>informativo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49B6-CBDC-43FF-BDFA-4F6A1E1C0C09}" type="slidenum">
              <a:rPr lang="it-IT" altLang="en-US"/>
              <a:pPr>
                <a:defRPr/>
              </a:pPr>
              <a:t>19</a:t>
            </a:fld>
            <a:endParaRPr lang="it-IT" altLang="en-US"/>
          </a:p>
        </p:txBody>
      </p:sp>
      <p:sp>
        <p:nvSpPr>
          <p:cNvPr id="5" name="Rettangolo 4"/>
          <p:cNvSpPr/>
          <p:nvPr/>
        </p:nvSpPr>
        <p:spPr>
          <a:xfrm>
            <a:off x="755576" y="4586210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b="1" dirty="0" smtClean="0"/>
              <a:t>Esempio Bilancio di Previsione </a:t>
            </a:r>
            <a:r>
              <a:rPr lang="it-IT" b="1" dirty="0" smtClean="0"/>
              <a:t>semplificato: </a:t>
            </a:r>
            <a:r>
              <a:rPr lang="it-IT" dirty="0"/>
              <a:t>Espone in maniera sintetica i dati di previsione della legge di bilancio. È suddiviso in tre sezioni: la prima espone i risultati differenziali (effetti sui saldi di finanza pubblica); la seconda contiene una analisi delle entrate e la terza parte una analisi della spesa per voci economiche e per missioni e programmi</a:t>
            </a:r>
            <a:r>
              <a:rPr lang="it-IT" dirty="0" smtClean="0"/>
              <a:t>.</a:t>
            </a:r>
            <a:r>
              <a:rPr lang="it-IT" b="1" dirty="0"/>
              <a:t> </a:t>
            </a:r>
            <a:r>
              <a:rPr lang="it-IT" b="1" dirty="0">
                <a:hlinkClick r:id="rId2"/>
              </a:rPr>
              <a:t>http://www.rgs.mef.gov.it/VERSIONE-I/Attivit--i/Bilancio_di_previsione/Bilancio_semplificato/Gennaio-2016</a:t>
            </a:r>
            <a:r>
              <a:rPr lang="it-IT" b="1" dirty="0" smtClean="0">
                <a:hlinkClick r:id="rId2"/>
              </a:rPr>
              <a:t>/</a:t>
            </a:r>
            <a:r>
              <a:rPr lang="it-IT" b="1" dirty="0" smtClean="0"/>
              <a:t> 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Politica Fiscale</a:t>
            </a:r>
          </a:p>
        </p:txBody>
      </p:sp>
      <p:sp>
        <p:nvSpPr>
          <p:cNvPr id="10243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it-IT" sz="2800" b="1" dirty="0" smtClean="0">
                <a:solidFill>
                  <a:srgbClr val="0000FF"/>
                </a:solidFill>
              </a:rPr>
              <a:t>Definizione</a:t>
            </a:r>
            <a:r>
              <a:rPr lang="it-IT" sz="2800" dirty="0" smtClean="0"/>
              <a:t>: Qualsiasi intervento posto in essere da un organo, un ente o un’istituzione che è parte del </a:t>
            </a:r>
            <a:r>
              <a:rPr lang="it-IT" sz="2800" dirty="0" smtClean="0">
                <a:solidFill>
                  <a:srgbClr val="FF0000"/>
                </a:solidFill>
              </a:rPr>
              <a:t>settore pubblico</a:t>
            </a:r>
            <a:endParaRPr lang="it-IT" sz="2800" dirty="0" smtClean="0"/>
          </a:p>
          <a:p>
            <a:pPr eaLnBrk="1" hangingPunct="1"/>
            <a:r>
              <a:rPr lang="it-IT" sz="2800" dirty="0" smtClean="0"/>
              <a:t>Gli interventi di politica fiscale producono, di solito, una variazione nel </a:t>
            </a:r>
            <a:r>
              <a:rPr lang="it-IT" sz="2800" dirty="0" smtClean="0">
                <a:solidFill>
                  <a:srgbClr val="FC2030"/>
                </a:solidFill>
              </a:rPr>
              <a:t>bilancio</a:t>
            </a:r>
            <a:r>
              <a:rPr lang="it-IT" sz="2800" dirty="0" smtClean="0"/>
              <a:t> del settore pubblico</a:t>
            </a:r>
          </a:p>
          <a:p>
            <a:pPr eaLnBrk="1" hangingPunct="1"/>
            <a:r>
              <a:rPr lang="it-IT" sz="2800" dirty="0" smtClean="0"/>
              <a:t>Il bilancio pubblico consente di ottenere informazioni utili per definire </a:t>
            </a:r>
            <a:r>
              <a:rPr lang="it-IT" sz="2800" dirty="0" smtClean="0">
                <a:solidFill>
                  <a:srgbClr val="FC2030"/>
                </a:solidFill>
              </a:rPr>
              <a:t>obiettivi </a:t>
            </a:r>
            <a:r>
              <a:rPr lang="it-IT" sz="2800" dirty="0" smtClean="0"/>
              <a:t>e </a:t>
            </a:r>
            <a:r>
              <a:rPr lang="it-IT" sz="2800" dirty="0" smtClean="0">
                <a:solidFill>
                  <a:srgbClr val="FC2030"/>
                </a:solidFill>
              </a:rPr>
              <a:t>strumenti</a:t>
            </a:r>
            <a:endParaRPr lang="it-IT" sz="2800" dirty="0" smtClean="0"/>
          </a:p>
          <a:p>
            <a:pPr eaLnBrk="1" hangingPunct="1"/>
            <a:r>
              <a:rPr lang="it-IT" sz="2800" dirty="0" smtClean="0"/>
              <a:t>La sua </a:t>
            </a:r>
            <a:r>
              <a:rPr lang="it-IT" sz="2800" dirty="0" smtClean="0">
                <a:solidFill>
                  <a:srgbClr val="0000FF"/>
                </a:solidFill>
              </a:rPr>
              <a:t>composizione</a:t>
            </a:r>
            <a:r>
              <a:rPr lang="it-IT" sz="2800" dirty="0" smtClean="0"/>
              <a:t> indica il peso relativo degli obiettivi (le </a:t>
            </a:r>
            <a:r>
              <a:rPr lang="it-IT" sz="2800" dirty="0" smtClean="0">
                <a:solidFill>
                  <a:srgbClr val="FF0000"/>
                </a:solidFill>
              </a:rPr>
              <a:t>priorità</a:t>
            </a:r>
            <a:r>
              <a:rPr lang="it-IT" sz="2800" dirty="0" smtClean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8CEA1-1165-4AF2-B090-6652452524E1}" type="slidenum">
              <a:rPr lang="it-IT" altLang="en-US"/>
              <a:pPr>
                <a:defRPr/>
              </a:pPr>
              <a:t>2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b="1" dirty="0" smtClean="0">
                <a:solidFill>
                  <a:srgbClr val="FF0000"/>
                </a:solidFill>
              </a:rPr>
              <a:t>Le fasi e la natura delle valutazioni</a:t>
            </a:r>
            <a:endParaRPr lang="it-IT" sz="5000" b="1" dirty="0" smtClean="0">
              <a:solidFill>
                <a:srgbClr val="FF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244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sz="2900" b="1" smtClean="0"/>
              <a:t>Previsioni e Risultati</a:t>
            </a:r>
          </a:p>
          <a:p>
            <a:pPr eaLnBrk="1" hangingPunct="1">
              <a:lnSpc>
                <a:spcPct val="110000"/>
              </a:lnSpc>
            </a:pPr>
            <a:r>
              <a:rPr lang="it-IT" sz="2700" smtClean="0"/>
              <a:t>le valutazioni e la correttezza delle scelte pubbliche dipendono dal grado di scostamento tra le </a:t>
            </a:r>
            <a:r>
              <a:rPr lang="it-IT" sz="2700" u="sng" smtClean="0"/>
              <a:t>previsioni</a:t>
            </a:r>
            <a:r>
              <a:rPr lang="it-IT" sz="2700" smtClean="0"/>
              <a:t> e i </a:t>
            </a:r>
            <a:r>
              <a:rPr lang="it-IT" sz="2700" u="sng" smtClean="0"/>
              <a:t>risultati</a:t>
            </a:r>
          </a:p>
          <a:p>
            <a:pPr eaLnBrk="1" hangingPunct="1">
              <a:lnSpc>
                <a:spcPct val="110000"/>
              </a:lnSpc>
            </a:pPr>
            <a:r>
              <a:rPr lang="it-IT" sz="2700" smtClean="0"/>
              <a:t>si distinguono previsioni </a:t>
            </a:r>
            <a:r>
              <a:rPr lang="it-IT" sz="2700" b="1" smtClean="0"/>
              <a:t>tendenziali</a:t>
            </a:r>
            <a:r>
              <a:rPr lang="it-IT" sz="2700" smtClean="0"/>
              <a:t> (previsioni che proiettano gli aggregati del bilancio a </a:t>
            </a:r>
            <a:r>
              <a:rPr lang="it-IT" sz="2700" u="sng" smtClean="0"/>
              <a:t>legislazione invariata</a:t>
            </a:r>
            <a:r>
              <a:rPr lang="it-IT" sz="2700" smtClean="0"/>
              <a:t>)</a:t>
            </a:r>
            <a:r>
              <a:rPr lang="it-IT" sz="2700" b="1" smtClean="0"/>
              <a:t> e programmatiche</a:t>
            </a:r>
            <a:r>
              <a:rPr lang="it-IT" sz="2700" smtClean="0"/>
              <a:t> (previsioni che tengono conto delle </a:t>
            </a:r>
            <a:r>
              <a:rPr lang="it-IT" sz="2700" u="sng" smtClean="0"/>
              <a:t>manovre</a:t>
            </a:r>
            <a:r>
              <a:rPr lang="it-IT" sz="2700" smtClean="0"/>
              <a:t> </a:t>
            </a:r>
            <a:r>
              <a:rPr lang="it-IT" sz="2700" u="sng" smtClean="0"/>
              <a:t>necessarie</a:t>
            </a:r>
            <a:r>
              <a:rPr lang="it-IT" sz="2700" smtClean="0"/>
              <a:t> per il raggiungimento degli obiettivi di politica economica)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4DE45-922D-464D-BD23-5E04E55FEDEB}" type="slidenum">
              <a:rPr lang="it-IT" altLang="en-US"/>
              <a:pPr>
                <a:defRPr/>
              </a:pPr>
              <a:t>20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00FF"/>
                </a:solidFill>
              </a:rPr>
              <a:t>I criteri di classificazione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/>
              <a:t>Amministrativa:</a:t>
            </a:r>
            <a:r>
              <a:rPr lang="it-IT" sz="3200" dirty="0" smtClean="0"/>
              <a:t> consente il controllo sulla regolarità formale della destinazione delle risorse stanziate in bilancio e sulla individuazione dei centri di costo e di responsabilità</a:t>
            </a:r>
          </a:p>
          <a:p>
            <a:pPr eaLnBrk="1" hangingPunct="1"/>
            <a:r>
              <a:rPr lang="it-IT" sz="3200" b="1" dirty="0" smtClean="0"/>
              <a:t>Economica:</a:t>
            </a:r>
            <a:r>
              <a:rPr lang="it-IT" sz="3200" dirty="0" smtClean="0"/>
              <a:t> distingue la parte corrente da quella in conto capitale</a:t>
            </a:r>
          </a:p>
          <a:p>
            <a:pPr eaLnBrk="1" hangingPunct="1"/>
            <a:r>
              <a:rPr lang="it-IT" sz="3200" b="1" dirty="0" smtClean="0"/>
              <a:t>Funzionale:</a:t>
            </a:r>
            <a:r>
              <a:rPr lang="it-IT" sz="3200" dirty="0" smtClean="0"/>
              <a:t> raggruppa le voci per settori d’intervento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28CA0-0D71-466F-A2EB-51FCAA7F8864}" type="slidenum">
              <a:rPr lang="it-IT" altLang="en-US"/>
              <a:pPr>
                <a:defRPr/>
              </a:pPr>
              <a:t>21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FC2030"/>
                </a:solidFill>
              </a:rPr>
              <a:t>Il Bilancio dello Stato: il conto economico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E569-6B5C-4641-B37D-BC7131D5EB11}" type="slidenum">
              <a:rPr lang="it-IT" altLang="en-US"/>
              <a:pPr>
                <a:defRPr/>
              </a:pPr>
              <a:t>22</a:t>
            </a:fld>
            <a:endParaRPr lang="it-IT" alt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95288" y="1244600"/>
          <a:ext cx="8569325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Foglio di lavoro" r:id="rId3" imgW="3720960" imgH="3920400" progId="Excel.Sheet.8">
                  <p:embed/>
                </p:oleObj>
              </mc:Choice>
              <mc:Fallback>
                <p:oleObj name="Foglio di lavoro" r:id="rId3" imgW="3720960" imgH="39204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44600"/>
                        <a:ext cx="8569325" cy="477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23850" y="6165850"/>
            <a:ext cx="6519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Per il dettaglio si </a:t>
            </a:r>
            <a:r>
              <a:rPr lang="it-IT" dirty="0" smtClean="0"/>
              <a:t>veda se interessati Legge di Bilancio 2015 e </a:t>
            </a:r>
          </a:p>
          <a:p>
            <a:r>
              <a:rPr lang="it-IT" dirty="0" smtClean="0"/>
              <a:t>programmatica 2015-17 (sito RGS)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479925" algn="l"/>
              </a:tabLst>
            </a:pPr>
            <a:r>
              <a:rPr lang="it-IT" b="1" smtClean="0">
                <a:solidFill>
                  <a:srgbClr val="FC2030"/>
                </a:solidFill>
              </a:rPr>
              <a:t>I saldi della finanza pubblica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3207" y="1484784"/>
            <a:ext cx="8229600" cy="4933950"/>
          </a:xfrm>
        </p:spPr>
        <p:txBody>
          <a:bodyPr/>
          <a:lstStyle/>
          <a:p>
            <a:pPr eaLnBrk="1" hangingPunct="1"/>
            <a:r>
              <a:rPr lang="it-IT" sz="2400" dirty="0" smtClean="0"/>
              <a:t>Il </a:t>
            </a:r>
            <a:r>
              <a:rPr lang="it-IT" sz="2400" b="1" dirty="0" smtClean="0"/>
              <a:t>saldo </a:t>
            </a:r>
            <a:r>
              <a:rPr lang="it-IT" sz="2400" dirty="0" smtClean="0"/>
              <a:t>misura la differenza tra le uscite e le entrate di un bilancio</a:t>
            </a:r>
          </a:p>
          <a:p>
            <a:pPr eaLnBrk="1" hangingPunct="1"/>
            <a:r>
              <a:rPr lang="it-IT" sz="2400" dirty="0" smtClean="0"/>
              <a:t>Considerate le numerose classificazioni di bilancio, esistono più definizioni di </a:t>
            </a:r>
            <a:r>
              <a:rPr lang="it-IT" sz="2400" b="1" dirty="0" smtClean="0"/>
              <a:t>saldo</a:t>
            </a:r>
            <a:endParaRPr lang="it-IT" sz="2400" dirty="0" smtClean="0"/>
          </a:p>
          <a:p>
            <a:pPr lvl="1" eaLnBrk="1" hangingPunct="1"/>
            <a:r>
              <a:rPr lang="it-IT" sz="1700" b="1" dirty="0" smtClean="0"/>
              <a:t>Saldo corrente:</a:t>
            </a:r>
            <a:r>
              <a:rPr lang="it-IT" sz="1700" dirty="0" smtClean="0"/>
              <a:t> differenza tra entrate e spese di parte corrente (risparmio pubblico)</a:t>
            </a:r>
          </a:p>
          <a:p>
            <a:pPr lvl="1" eaLnBrk="1" hangingPunct="1"/>
            <a:r>
              <a:rPr lang="it-IT" sz="1700" b="1" dirty="0" smtClean="0"/>
              <a:t>Saldo in conto capitale:</a:t>
            </a:r>
            <a:r>
              <a:rPr lang="it-IT" sz="1700" dirty="0" smtClean="0"/>
              <a:t> differenza tra entrate e spese in c/capitale</a:t>
            </a:r>
          </a:p>
          <a:p>
            <a:pPr lvl="1" eaLnBrk="1" hangingPunct="1"/>
            <a:r>
              <a:rPr lang="it-IT" sz="1700" b="1" u="sng" dirty="0" smtClean="0"/>
              <a:t>La somma dei due saldi dà luogo </a:t>
            </a:r>
            <a:r>
              <a:rPr lang="it-IT" sz="1700" b="1" u="sng" dirty="0" smtClean="0">
                <a:solidFill>
                  <a:srgbClr val="FFFF00"/>
                </a:solidFill>
              </a:rPr>
              <a:t>all’indebitamento netto</a:t>
            </a:r>
          </a:p>
          <a:p>
            <a:pPr lvl="1" eaLnBrk="1" hangingPunct="1"/>
            <a:r>
              <a:rPr lang="it-IT" sz="1700" b="1" dirty="0" smtClean="0"/>
              <a:t>Saldo netto da finanziare:</a:t>
            </a:r>
            <a:r>
              <a:rPr lang="it-IT" sz="1700" dirty="0" smtClean="0"/>
              <a:t> è dato dalla somma dell’indebitamento netto e del saldo tra componenti attive e passive delle partecipazioni azionarie, dei conferimenti e delle concessioni di crediti. </a:t>
            </a:r>
            <a:r>
              <a:rPr lang="it-IT" sz="1700" u="sng" dirty="0" smtClean="0"/>
              <a:t>In termini di cassa</a:t>
            </a:r>
            <a:r>
              <a:rPr lang="it-IT" sz="1700" dirty="0" smtClean="0"/>
              <a:t>, esso corrisponde alla nozione di </a:t>
            </a:r>
            <a:r>
              <a:rPr lang="it-IT" sz="1700" b="1" dirty="0" smtClean="0"/>
              <a:t>fabbisogno … </a:t>
            </a:r>
            <a:endParaRPr lang="it-IT" sz="17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66E1A-F04D-41DC-AFCA-23277091C689}" type="slidenum">
              <a:rPr lang="it-IT" altLang="en-US"/>
              <a:pPr>
                <a:defRPr/>
              </a:pPr>
              <a:t>23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24</a:t>
            </a:fld>
            <a:endParaRPr lang="it-IT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218381" cy="46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00FF"/>
                </a:solidFill>
              </a:rPr>
              <a:t>… il fabbisogno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Per  fabbisogno si intende:</a:t>
            </a:r>
          </a:p>
          <a:p>
            <a:pPr lvl="1" eaLnBrk="1" hangingPunct="1"/>
            <a:r>
              <a:rPr lang="it-IT" sz="2400" b="1" dirty="0" smtClean="0"/>
              <a:t>il saldo tra la somma delle entrate di cassa</a:t>
            </a:r>
            <a:r>
              <a:rPr lang="it-IT" sz="2400" dirty="0" smtClean="0"/>
              <a:t>, escluse quelle derivanti da accensione di mutui, e </a:t>
            </a:r>
            <a:r>
              <a:rPr lang="it-IT" sz="2400" b="1" dirty="0" smtClean="0"/>
              <a:t>la somma delle uscite</a:t>
            </a:r>
            <a:r>
              <a:rPr lang="it-IT" sz="2400" dirty="0" smtClean="0"/>
              <a:t>, escluse quelle per il rimborso dei mutui</a:t>
            </a:r>
          </a:p>
          <a:p>
            <a:pPr lvl="1" eaLnBrk="1" hangingPunct="1"/>
            <a:r>
              <a:rPr lang="it-IT" sz="2400" dirty="0" smtClean="0"/>
              <a:t>in breve, </a:t>
            </a:r>
            <a:r>
              <a:rPr lang="it-IT" sz="2400" u="sng" dirty="0" smtClean="0"/>
              <a:t>l’ammontare di risorse che devono essere raccolte dall’esterno per finanziare l’eccedenza delle spese rispetto alle entrate proprie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1D8B2-F0BE-4013-B38D-EBA824DCF768}" type="slidenum">
              <a:rPr lang="it-IT" altLang="en-US"/>
              <a:pPr>
                <a:defRPr/>
              </a:pPr>
              <a:t>25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A42DD-4269-4E9E-AA95-631939181186}" type="slidenum">
              <a:rPr lang="it-IT" altLang="en-US"/>
              <a:pPr>
                <a:defRPr/>
              </a:pPr>
              <a:t>26</a:t>
            </a:fld>
            <a:endParaRPr lang="it-IT" altLang="en-US"/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22275" y="457200"/>
            <a:ext cx="8686800" cy="5486400"/>
            <a:chOff x="192" y="288"/>
            <a:chExt cx="5472" cy="3456"/>
          </a:xfrm>
        </p:grpSpPr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192" y="288"/>
              <a:ext cx="5472" cy="3456"/>
              <a:chOff x="192" y="288"/>
              <a:chExt cx="5472" cy="3456"/>
            </a:xfrm>
          </p:grpSpPr>
          <p:sp>
            <p:nvSpPr>
              <p:cNvPr id="22535" name="Rectangle 2"/>
              <p:cNvSpPr>
                <a:spLocks noChangeArrowheads="1"/>
              </p:cNvSpPr>
              <p:nvPr/>
            </p:nvSpPr>
            <p:spPr bwMode="auto">
              <a:xfrm>
                <a:off x="192" y="288"/>
                <a:ext cx="168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Conto Economico</a:t>
                </a:r>
              </a:p>
            </p:txBody>
          </p:sp>
          <p:sp>
            <p:nvSpPr>
              <p:cNvPr id="22536" name="Rectangle 11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168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Conto Finanziario</a:t>
                </a: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22537" name="Rectangle 12"/>
              <p:cNvSpPr>
                <a:spLocks noChangeArrowheads="1"/>
              </p:cNvSpPr>
              <p:nvPr/>
            </p:nvSpPr>
            <p:spPr bwMode="auto">
              <a:xfrm>
                <a:off x="1968" y="288"/>
                <a:ext cx="1776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Conto delle Partite Finanziarie</a:t>
                </a:r>
                <a:endParaRPr lang="it-IT" sz="2800">
                  <a:latin typeface="Times New Roman" pitchFamily="18" charset="0"/>
                </a:endParaRPr>
              </a:p>
            </p:txBody>
          </p:sp>
          <p:sp>
            <p:nvSpPr>
              <p:cNvPr id="22538" name="Rectangle 18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Entrate correnti</a:t>
                </a:r>
              </a:p>
            </p:txBody>
          </p:sp>
          <p:sp>
            <p:nvSpPr>
              <p:cNvPr id="22539" name="Rectangle 30"/>
              <p:cNvSpPr>
                <a:spLocks noChangeArrowheads="1"/>
              </p:cNvSpPr>
              <p:nvPr/>
            </p:nvSpPr>
            <p:spPr bwMode="auto">
              <a:xfrm>
                <a:off x="1152" y="1056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Entrate in c/capitale</a:t>
                </a:r>
              </a:p>
            </p:txBody>
          </p:sp>
          <p:sp>
            <p:nvSpPr>
              <p:cNvPr id="22540" name="Rectangle 31"/>
              <p:cNvSpPr>
                <a:spLocks noChangeArrowheads="1"/>
              </p:cNvSpPr>
              <p:nvPr/>
            </p:nvSpPr>
            <p:spPr bwMode="auto">
              <a:xfrm>
                <a:off x="192" y="1536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Spese correnti</a:t>
                </a:r>
              </a:p>
            </p:txBody>
          </p:sp>
          <p:sp>
            <p:nvSpPr>
              <p:cNvPr id="22541" name="Rectangle 32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86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Accensione prestiti</a:t>
                </a:r>
              </a:p>
            </p:txBody>
          </p:sp>
          <p:sp>
            <p:nvSpPr>
              <p:cNvPr id="22542" name="Rectangle 33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86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Concessione crediti</a:t>
                </a:r>
              </a:p>
            </p:txBody>
          </p:sp>
          <p:sp>
            <p:nvSpPr>
              <p:cNvPr id="22543" name="Rectangle 34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Rimborso prestiti</a:t>
                </a:r>
              </a:p>
            </p:txBody>
          </p:sp>
          <p:sp>
            <p:nvSpPr>
              <p:cNvPr id="22544" name="Rectangle 35"/>
              <p:cNvSpPr>
                <a:spLocks noChangeArrowheads="1"/>
              </p:cNvSpPr>
              <p:nvPr/>
            </p:nvSpPr>
            <p:spPr bwMode="auto">
              <a:xfrm>
                <a:off x="192" y="1248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22545" name="Rectangle 36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Spese in c/capitale</a:t>
                </a:r>
              </a:p>
            </p:txBody>
          </p:sp>
          <p:sp>
            <p:nvSpPr>
              <p:cNvPr id="22546" name="Rectangle 37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 b="1">
                    <a:latin typeface="Times New Roman" pitchFamily="18" charset="0"/>
                  </a:rPr>
                  <a:t>Saldo in c/capitale</a:t>
                </a:r>
                <a:endParaRPr lang="it-IT" sz="1200">
                  <a:latin typeface="Times New Roman" pitchFamily="18" charset="0"/>
                </a:endParaRPr>
              </a:p>
            </p:txBody>
          </p:sp>
          <p:sp>
            <p:nvSpPr>
              <p:cNvPr id="22547" name="Rectangle 38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 b="1">
                    <a:latin typeface="Times New Roman" pitchFamily="18" charset="0"/>
                  </a:rPr>
                  <a:t>Saldo corrente</a:t>
                </a:r>
                <a:endParaRPr lang="it-IT" sz="1200">
                  <a:latin typeface="Times New Roman" pitchFamily="18" charset="0"/>
                </a:endParaRPr>
              </a:p>
            </p:txBody>
          </p:sp>
          <p:sp>
            <p:nvSpPr>
              <p:cNvPr id="22548" name="Rectangle 39"/>
              <p:cNvSpPr>
                <a:spLocks noChangeArrowheads="1"/>
              </p:cNvSpPr>
              <p:nvPr/>
            </p:nvSpPr>
            <p:spPr bwMode="auto">
              <a:xfrm>
                <a:off x="432" y="2640"/>
                <a:ext cx="124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Indebitamento Netto</a:t>
                </a:r>
                <a:endParaRPr lang="it-IT" sz="1200">
                  <a:latin typeface="Times New Roman" pitchFamily="18" charset="0"/>
                </a:endParaRPr>
              </a:p>
            </p:txBody>
          </p:sp>
          <p:sp>
            <p:nvSpPr>
              <p:cNvPr id="22549" name="Rectangle 40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Rimborso crediti</a:t>
                </a:r>
              </a:p>
            </p:txBody>
          </p:sp>
          <p:sp>
            <p:nvSpPr>
              <p:cNvPr id="22550" name="Rectangle 42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22551" name="Rectangle 43"/>
              <p:cNvSpPr>
                <a:spLocks noChangeArrowheads="1"/>
              </p:cNvSpPr>
              <p:nvPr/>
            </p:nvSpPr>
            <p:spPr bwMode="auto">
              <a:xfrm>
                <a:off x="192" y="1728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52" name="Rectangle 48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grpSp>
            <p:nvGrpSpPr>
              <p:cNvPr id="4" name="Group 78"/>
              <p:cNvGrpSpPr>
                <a:grpSpLocks/>
              </p:cNvGrpSpPr>
              <p:nvPr/>
            </p:nvGrpSpPr>
            <p:grpSpPr bwMode="auto">
              <a:xfrm>
                <a:off x="528" y="2208"/>
                <a:ext cx="1056" cy="432"/>
                <a:chOff x="528" y="2208"/>
                <a:chExt cx="1056" cy="432"/>
              </a:xfrm>
            </p:grpSpPr>
            <p:sp>
              <p:nvSpPr>
                <p:cNvPr id="22591" name="Rectangle 44"/>
                <p:cNvSpPr>
                  <a:spLocks noChangeArrowheads="1"/>
                </p:cNvSpPr>
                <p:nvPr/>
              </p:nvSpPr>
              <p:spPr bwMode="auto">
                <a:xfrm>
                  <a:off x="672" y="2208"/>
                  <a:ext cx="76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it-IT" sz="200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22592" name="Line 45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3" name="Line 46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4" name="Line 47"/>
                <p:cNvSpPr>
                  <a:spLocks noChangeShapeType="1"/>
                </p:cNvSpPr>
                <p:nvPr/>
              </p:nvSpPr>
              <p:spPr bwMode="auto">
                <a:xfrm>
                  <a:off x="528" y="244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5" name="Rectangle 49"/>
                <p:cNvSpPr>
                  <a:spLocks noChangeArrowheads="1"/>
                </p:cNvSpPr>
                <p:nvPr/>
              </p:nvSpPr>
              <p:spPr bwMode="auto">
                <a:xfrm>
                  <a:off x="672" y="2448"/>
                  <a:ext cx="76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it-IT" sz="2000">
                      <a:latin typeface="Times New Roman" pitchFamily="18" charset="0"/>
                    </a:rPr>
                    <a:t>=</a:t>
                  </a:r>
                </a:p>
              </p:txBody>
            </p:sp>
          </p:grpSp>
          <p:sp>
            <p:nvSpPr>
              <p:cNvPr id="22554" name="Line 50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55" name="Rectangle 51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Entrate </a:t>
                </a:r>
              </a:p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(rimborso crediti)</a:t>
                </a:r>
              </a:p>
            </p:txBody>
          </p:sp>
          <p:sp>
            <p:nvSpPr>
              <p:cNvPr id="22556" name="Rectangle 52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22557" name="Rectangle 5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Uscite </a:t>
                </a:r>
              </a:p>
              <a:p>
                <a:pPr algn="ctr" eaLnBrk="0" hangingPunct="0"/>
                <a:r>
                  <a:rPr lang="it-IT" sz="1200">
                    <a:latin typeface="Times New Roman" pitchFamily="18" charset="0"/>
                  </a:rPr>
                  <a:t>(concessione crediti)</a:t>
                </a:r>
              </a:p>
            </p:txBody>
          </p:sp>
          <p:sp>
            <p:nvSpPr>
              <p:cNvPr id="22558" name="Rectangle 54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59" name="Rectangle 55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 b="1">
                    <a:latin typeface="Times New Roman" pitchFamily="18" charset="0"/>
                  </a:rPr>
                  <a:t>SALDO</a:t>
                </a:r>
              </a:p>
            </p:txBody>
          </p:sp>
          <p:sp>
            <p:nvSpPr>
              <p:cNvPr id="22560" name="Rectangle 56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124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FABBISOGNO</a:t>
                </a:r>
              </a:p>
              <a:p>
                <a:pPr algn="ctr" eaLnBrk="0" hangingPunct="0"/>
                <a:r>
                  <a:rPr lang="it-IT" sz="1600">
                    <a:latin typeface="Times New Roman" pitchFamily="18" charset="0"/>
                  </a:rPr>
                  <a:t>(formazione)</a:t>
                </a:r>
                <a:endParaRPr lang="it-IT" sz="1200">
                  <a:latin typeface="Times New Roman" pitchFamily="18" charset="0"/>
                </a:endParaRPr>
              </a:p>
            </p:txBody>
          </p:sp>
          <p:sp>
            <p:nvSpPr>
              <p:cNvPr id="22561" name="Rectangle 57"/>
              <p:cNvSpPr>
                <a:spLocks noChangeArrowheads="1"/>
              </p:cNvSpPr>
              <p:nvPr/>
            </p:nvSpPr>
            <p:spPr bwMode="auto">
              <a:xfrm>
                <a:off x="1488" y="3168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62" name="Rectangle 5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2563" name="Rectangle 59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64" name="Line 60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65" name="Line 61"/>
              <p:cNvSpPr>
                <a:spLocks noChangeShapeType="1"/>
              </p:cNvSpPr>
              <p:nvPr/>
            </p:nvSpPr>
            <p:spPr bwMode="auto">
              <a:xfrm>
                <a:off x="1056" y="312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66" name="Line 63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67" name="Line 64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68" name="Line 65"/>
              <p:cNvSpPr>
                <a:spLocks noChangeShapeType="1"/>
              </p:cNvSpPr>
              <p:nvPr/>
            </p:nvSpPr>
            <p:spPr bwMode="auto">
              <a:xfrm>
                <a:off x="2592" y="350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69" name="Rectangle 66"/>
              <p:cNvSpPr>
                <a:spLocks noChangeArrowheads="1"/>
              </p:cNvSpPr>
              <p:nvPr/>
            </p:nvSpPr>
            <p:spPr bwMode="auto">
              <a:xfrm>
                <a:off x="3312" y="3408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70" name="Line 67"/>
              <p:cNvSpPr>
                <a:spLocks noChangeShapeType="1"/>
              </p:cNvSpPr>
              <p:nvPr/>
            </p:nvSpPr>
            <p:spPr bwMode="auto">
              <a:xfrm>
                <a:off x="3696" y="350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71" name="Rectangle 68"/>
              <p:cNvSpPr>
                <a:spLocks noChangeArrowheads="1"/>
              </p:cNvSpPr>
              <p:nvPr/>
            </p:nvSpPr>
            <p:spPr bwMode="auto">
              <a:xfrm>
                <a:off x="4368" y="3360"/>
                <a:ext cx="124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FABBISOGNO</a:t>
                </a:r>
              </a:p>
              <a:p>
                <a:pPr algn="ctr" eaLnBrk="0" hangingPunct="0"/>
                <a:r>
                  <a:rPr lang="it-IT" sz="1600">
                    <a:latin typeface="Times New Roman" pitchFamily="18" charset="0"/>
                  </a:rPr>
                  <a:t>(copertura)</a:t>
                </a:r>
                <a:endParaRPr lang="it-IT" sz="1200">
                  <a:latin typeface="Times New Roman" pitchFamily="18" charset="0"/>
                </a:endParaRPr>
              </a:p>
            </p:txBody>
          </p:sp>
          <p:sp>
            <p:nvSpPr>
              <p:cNvPr id="22572" name="Line 69"/>
              <p:cNvSpPr>
                <a:spLocks noChangeShapeType="1"/>
              </p:cNvSpPr>
              <p:nvPr/>
            </p:nvSpPr>
            <p:spPr bwMode="auto">
              <a:xfrm>
                <a:off x="1056" y="6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73" name="Line 70"/>
              <p:cNvSpPr>
                <a:spLocks noChangeShapeType="1"/>
              </p:cNvSpPr>
              <p:nvPr/>
            </p:nvSpPr>
            <p:spPr bwMode="auto">
              <a:xfrm>
                <a:off x="2880" y="6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74" name="Line 71"/>
              <p:cNvSpPr>
                <a:spLocks noChangeShapeType="1"/>
              </p:cNvSpPr>
              <p:nvPr/>
            </p:nvSpPr>
            <p:spPr bwMode="auto">
              <a:xfrm>
                <a:off x="4704" y="6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75" name="Rectangle 72"/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22576" name="Rectangle 73"/>
              <p:cNvSpPr>
                <a:spLocks noChangeArrowheads="1"/>
              </p:cNvSpPr>
              <p:nvPr/>
            </p:nvSpPr>
            <p:spPr bwMode="auto">
              <a:xfrm>
                <a:off x="4752" y="1296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22577" name="Rectangle 74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78" name="Rectangle 75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79" name="Rectangle 76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96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 b="1">
                    <a:latin typeface="Times New Roman" pitchFamily="18" charset="0"/>
                  </a:rPr>
                  <a:t>Variazioni Passività</a:t>
                </a:r>
              </a:p>
            </p:txBody>
          </p:sp>
          <p:sp>
            <p:nvSpPr>
              <p:cNvPr id="22580" name="Rectangle 77"/>
              <p:cNvSpPr>
                <a:spLocks noChangeArrowheads="1"/>
              </p:cNvSpPr>
              <p:nvPr/>
            </p:nvSpPr>
            <p:spPr bwMode="auto">
              <a:xfrm>
                <a:off x="4656" y="2064"/>
                <a:ext cx="960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200" b="1">
                    <a:latin typeface="Times New Roman" pitchFamily="18" charset="0"/>
                  </a:rPr>
                  <a:t>Variazioni attività</a:t>
                </a:r>
                <a:endParaRPr lang="it-IT" sz="1200">
                  <a:latin typeface="Times New Roman" pitchFamily="18" charset="0"/>
                </a:endParaRPr>
              </a:p>
            </p:txBody>
          </p:sp>
          <p:grpSp>
            <p:nvGrpSpPr>
              <p:cNvPr id="5" name="Group 79"/>
              <p:cNvGrpSpPr>
                <a:grpSpLocks/>
              </p:cNvGrpSpPr>
              <p:nvPr/>
            </p:nvGrpSpPr>
            <p:grpSpPr bwMode="auto">
              <a:xfrm>
                <a:off x="4080" y="2208"/>
                <a:ext cx="1056" cy="432"/>
                <a:chOff x="528" y="2208"/>
                <a:chExt cx="1056" cy="432"/>
              </a:xfrm>
            </p:grpSpPr>
            <p:sp>
              <p:nvSpPr>
                <p:cNvPr id="22586" name="Rectangle 80"/>
                <p:cNvSpPr>
                  <a:spLocks noChangeArrowheads="1"/>
                </p:cNvSpPr>
                <p:nvPr/>
              </p:nvSpPr>
              <p:spPr bwMode="auto">
                <a:xfrm>
                  <a:off x="672" y="2208"/>
                  <a:ext cx="76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it-IT" sz="2000">
                      <a:latin typeface="Times New Roman" pitchFamily="18" charset="0"/>
                    </a:rPr>
                    <a:t>_</a:t>
                  </a:r>
                </a:p>
              </p:txBody>
            </p:sp>
            <p:sp>
              <p:nvSpPr>
                <p:cNvPr id="22587" name="Line 81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88" name="Line 82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89" name="Line 83"/>
                <p:cNvSpPr>
                  <a:spLocks noChangeShapeType="1"/>
                </p:cNvSpPr>
                <p:nvPr/>
              </p:nvSpPr>
              <p:spPr bwMode="auto">
                <a:xfrm>
                  <a:off x="528" y="244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0" name="Rectangle 84"/>
                <p:cNvSpPr>
                  <a:spLocks noChangeArrowheads="1"/>
                </p:cNvSpPr>
                <p:nvPr/>
              </p:nvSpPr>
              <p:spPr bwMode="auto">
                <a:xfrm>
                  <a:off x="672" y="2448"/>
                  <a:ext cx="76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it-IT" sz="2000">
                      <a:latin typeface="Times New Roman" pitchFamily="18" charset="0"/>
                    </a:rPr>
                    <a:t>=</a:t>
                  </a:r>
                </a:p>
              </p:txBody>
            </p:sp>
          </p:grpSp>
          <p:sp>
            <p:nvSpPr>
              <p:cNvPr id="22582" name="Rectangle 85"/>
              <p:cNvSpPr>
                <a:spLocks noChangeArrowheads="1"/>
              </p:cNvSpPr>
              <p:nvPr/>
            </p:nvSpPr>
            <p:spPr bwMode="auto">
              <a:xfrm>
                <a:off x="3984" y="2640"/>
                <a:ext cx="124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600" b="1">
                    <a:latin typeface="Times New Roman" pitchFamily="18" charset="0"/>
                  </a:rPr>
                  <a:t>Saldo Finanziario </a:t>
                </a:r>
                <a:endParaRPr lang="it-IT" sz="1200">
                  <a:latin typeface="Times New Roman" pitchFamily="18" charset="0"/>
                </a:endParaRPr>
              </a:p>
            </p:txBody>
          </p:sp>
          <p:sp>
            <p:nvSpPr>
              <p:cNvPr id="22583" name="Line 86"/>
              <p:cNvSpPr>
                <a:spLocks noChangeShapeType="1"/>
              </p:cNvSpPr>
              <p:nvPr/>
            </p:nvSpPr>
            <p:spPr bwMode="auto">
              <a:xfrm>
                <a:off x="5568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84" name="Rectangle 87"/>
              <p:cNvSpPr>
                <a:spLocks noChangeArrowheads="1"/>
              </p:cNvSpPr>
              <p:nvPr/>
            </p:nvSpPr>
            <p:spPr bwMode="auto">
              <a:xfrm>
                <a:off x="5472" y="249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20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2585" name="Line 88"/>
              <p:cNvSpPr>
                <a:spLocks noChangeShapeType="1"/>
              </p:cNvSpPr>
              <p:nvPr/>
            </p:nvSpPr>
            <p:spPr bwMode="auto">
              <a:xfrm>
                <a:off x="5568" y="273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2533" name="Line 90"/>
            <p:cNvSpPr>
              <a:spLocks noChangeShapeType="1"/>
            </p:cNvSpPr>
            <p:nvPr/>
          </p:nvSpPr>
          <p:spPr bwMode="auto">
            <a:xfrm>
              <a:off x="3360" y="134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4" name="Line 91"/>
            <p:cNvSpPr>
              <a:spLocks noChangeShapeType="1"/>
            </p:cNvSpPr>
            <p:nvPr/>
          </p:nvSpPr>
          <p:spPr bwMode="auto">
            <a:xfrm flipV="1">
              <a:off x="3360" y="12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00FF"/>
                </a:solidFill>
              </a:rPr>
              <a:t>… il fabbisogno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3207" y="1352551"/>
            <a:ext cx="8229600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sz="2400" dirty="0" smtClean="0"/>
              <a:t>Il fabbisogno di cassa del </a:t>
            </a:r>
            <a:r>
              <a:rPr lang="it-IT" sz="2400" dirty="0" smtClean="0">
                <a:solidFill>
                  <a:srgbClr val="FFFF00"/>
                </a:solidFill>
              </a:rPr>
              <a:t>settore statale</a:t>
            </a:r>
            <a:r>
              <a:rPr lang="it-IT" sz="2400" dirty="0" smtClean="0"/>
              <a:t> (SS) è stato in passato e prima della riforma Costituzionale il saldo di finanza pubblica maggiormente utilizzato in Italia</a:t>
            </a:r>
          </a:p>
          <a:p>
            <a:pPr eaLnBrk="1" hangingPunct="1">
              <a:lnSpc>
                <a:spcPct val="110000"/>
              </a:lnSpc>
            </a:pPr>
            <a:r>
              <a:rPr lang="it-IT" sz="2400" dirty="0" smtClean="0"/>
              <a:t>Il decentramento e le privatizzazioni hanno ridotto la significatività del </a:t>
            </a:r>
            <a:r>
              <a:rPr lang="it-IT" sz="2400" b="1" dirty="0" smtClean="0"/>
              <a:t>fabbisogno</a:t>
            </a:r>
            <a:r>
              <a:rPr lang="it-IT" sz="2400" dirty="0" smtClean="0"/>
              <a:t> del settore statale, al quale si aggiunge il concetto di </a:t>
            </a:r>
            <a:r>
              <a:rPr lang="it-IT" sz="2400" b="1" dirty="0" smtClean="0"/>
              <a:t>indebitamento netto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FF00"/>
                </a:solidFill>
              </a:rPr>
              <a:t>ai fini del Patto di Stabilità e di Crescita</a:t>
            </a:r>
          </a:p>
          <a:p>
            <a:pPr eaLnBrk="1" hangingPunct="1">
              <a:lnSpc>
                <a:spcPct val="110000"/>
              </a:lnSpc>
            </a:pPr>
            <a:r>
              <a:rPr lang="it-IT" sz="2400" dirty="0" smtClean="0"/>
              <a:t>Oggi l’andamento del debito pubblico non può più essere valutato in maniera soddisfacente solo sulla base del fabbisogno del SS, occorre allargare al Settore Pubblico.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EE4DC-7568-4AFE-831F-67EF80829C1E}" type="slidenum">
              <a:rPr lang="it-IT" altLang="en-US"/>
              <a:pPr>
                <a:defRPr/>
              </a:pPr>
              <a:t>27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C2030"/>
                </a:solidFill>
              </a:rPr>
              <a:t>Il bilancio degli enti locali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Il bilancio pubblico e la Costituzione – art.119</a:t>
            </a:r>
          </a:p>
          <a:p>
            <a:pPr eaLnBrk="1" hangingPunct="1"/>
            <a:r>
              <a:rPr lang="it-IT" sz="2400" dirty="0" smtClean="0"/>
              <a:t>La struttura del bilancio degli enti locali</a:t>
            </a:r>
          </a:p>
          <a:p>
            <a:pPr eaLnBrk="1" hangingPunct="1"/>
            <a:r>
              <a:rPr lang="it-IT" sz="2400" dirty="0" smtClean="0"/>
              <a:t>I dati di bilancio: Per le Amministrazioni pubbliche assumono rilevo due saldi per gli scopi della programmazione europea: </a:t>
            </a:r>
          </a:p>
          <a:p>
            <a:pPr lvl="1" eaLnBrk="1" hangingPunct="1"/>
            <a:r>
              <a:rPr lang="it-IT" sz="2400" dirty="0" smtClean="0"/>
              <a:t>l’indebitamento netto, calcolato dall’Istat, e </a:t>
            </a:r>
          </a:p>
          <a:p>
            <a:pPr lvl="1" eaLnBrk="1" hangingPunct="1"/>
            <a:r>
              <a:rPr lang="it-IT" sz="2400" dirty="0" smtClean="0"/>
              <a:t>il fabbisogno, calcolato dalla Banca d’Italia. 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1DD7D-9E2B-4158-86A1-BAA6C6400FEE}" type="slidenum">
              <a:rPr lang="it-IT" altLang="en-US"/>
              <a:pPr>
                <a:defRPr/>
              </a:pPr>
              <a:t>28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100" b="1" dirty="0" smtClean="0">
                <a:solidFill>
                  <a:srgbClr val="00B0F0"/>
                </a:solidFill>
              </a:rPr>
              <a:t>TITOLO V - LE REGIONI, LE PROVINCE, I COMUNI </a:t>
            </a:r>
            <a:r>
              <a:rPr lang="it-IT" sz="2100" dirty="0" smtClean="0">
                <a:solidFill>
                  <a:srgbClr val="00B0F0"/>
                </a:solidFill>
              </a:rPr>
              <a:t/>
            </a:r>
            <a:br>
              <a:rPr lang="it-IT" sz="2100" dirty="0" smtClean="0">
                <a:solidFill>
                  <a:srgbClr val="00B0F0"/>
                </a:solidFill>
              </a:rPr>
            </a:br>
            <a:r>
              <a:rPr lang="it-IT" sz="2100" dirty="0" smtClean="0">
                <a:solidFill>
                  <a:srgbClr val="00B0F0"/>
                </a:solidFill>
              </a:rPr>
              <a:t>(modifiche introdotte dalla legge costituzionale n.3 del 18 ottobre 2001)</a:t>
            </a:r>
            <a:r>
              <a:rPr lang="it-IT" sz="1700" dirty="0" smtClean="0">
                <a:solidFill>
                  <a:srgbClr val="00B0F0"/>
                </a:solidFill>
              </a:rPr>
              <a:t> </a:t>
            </a:r>
            <a:r>
              <a:rPr lang="it-IT" sz="1700" dirty="0" smtClean="0"/>
              <a:t/>
            </a:r>
            <a:br>
              <a:rPr lang="it-IT" sz="1700" dirty="0" smtClean="0"/>
            </a:br>
            <a:r>
              <a:rPr lang="it-IT" sz="1700" dirty="0" smtClean="0">
                <a:solidFill>
                  <a:srgbClr val="FFFF00"/>
                </a:solidFill>
              </a:rPr>
              <a:t>L’autonomia degli enti territoriali: il collegamento con il bilancio dell’ente locale (1 …)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4114800" cy="43926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it-IT" sz="1300" b="1" u="sng" dirty="0" smtClean="0"/>
              <a:t>Art.119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I Comuni, le Province, le Città metropolitane e le Regioni </a:t>
            </a:r>
            <a:r>
              <a:rPr lang="it-IT" sz="1300" b="1" dirty="0" smtClean="0">
                <a:solidFill>
                  <a:srgbClr val="FFFF00"/>
                </a:solidFill>
              </a:rPr>
              <a:t>hanno autonomia finanziaria di entrata e di spesa.</a:t>
            </a:r>
            <a:r>
              <a:rPr lang="it-IT" sz="13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I Comuni, le Province, le Città metropolitane e le Regioni hanno risorse autonome. Stabiliscono e applicano </a:t>
            </a:r>
            <a:r>
              <a:rPr lang="it-IT" sz="1300" b="1" dirty="0" smtClean="0">
                <a:solidFill>
                  <a:srgbClr val="FFFF00"/>
                </a:solidFill>
              </a:rPr>
              <a:t>tributi ed entrate propri</a:t>
            </a:r>
            <a:r>
              <a:rPr lang="it-IT" sz="1300" b="1" dirty="0" smtClean="0">
                <a:solidFill>
                  <a:srgbClr val="FF0000"/>
                </a:solidFill>
              </a:rPr>
              <a:t>,</a:t>
            </a:r>
            <a:r>
              <a:rPr lang="it-IT" sz="1300" dirty="0" smtClean="0"/>
              <a:t> in armonia con la Costituzione e secondo i principi di coordinamento della finanza pubblica e del sistema tributario.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Dispongono di </a:t>
            </a:r>
            <a:r>
              <a:rPr lang="it-IT" sz="1300" b="1" dirty="0" smtClean="0">
                <a:solidFill>
                  <a:srgbClr val="FFFF00"/>
                </a:solidFill>
              </a:rPr>
              <a:t>compartecipazioni</a:t>
            </a:r>
            <a:r>
              <a:rPr lang="it-IT" sz="1300" dirty="0" smtClean="0">
                <a:solidFill>
                  <a:srgbClr val="FFFF00"/>
                </a:solidFill>
              </a:rPr>
              <a:t> </a:t>
            </a:r>
            <a:r>
              <a:rPr lang="it-IT" sz="1300" dirty="0" smtClean="0"/>
              <a:t>al gettito di tributi erariali riferibile al loro territorio. </a:t>
            </a:r>
            <a:br>
              <a:rPr lang="it-IT" sz="1300" dirty="0" smtClean="0"/>
            </a:br>
            <a:endParaRPr lang="it-IT" sz="130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La legge dello Stato istituisce un </a:t>
            </a:r>
            <a:r>
              <a:rPr lang="it-IT" sz="1300" b="1" dirty="0" smtClean="0">
                <a:solidFill>
                  <a:srgbClr val="FFFF00"/>
                </a:solidFill>
              </a:rPr>
              <a:t>fondo perequativo</a:t>
            </a:r>
            <a:r>
              <a:rPr lang="it-IT" sz="1300" dirty="0" smtClean="0"/>
              <a:t>, senza vincoli di destinazione, per i territori con minore capacità fiscale per abitante.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Le risorse derivanti dalle fonti di cui ai commi precedenti consentono ai Comuni, alle Province, alle Città metropolitane e alle Regioni di finanziare integralmente le funzioni pubbliche loro attribuite. 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044F-B36A-4691-B36B-0A3E67A06A27}" type="slidenum">
              <a:rPr lang="it-IT" altLang="en-US"/>
              <a:pPr>
                <a:defRPr/>
              </a:pPr>
              <a:t>29</a:t>
            </a:fld>
            <a:endParaRPr lang="it-IT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33913" y="1557338"/>
            <a:ext cx="41148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t-IT" sz="1300" b="1" u="sng" dirty="0"/>
              <a:t>La struttura del Bilancio</a:t>
            </a:r>
            <a:r>
              <a:rPr lang="it-IT" sz="13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Le Entrate e le Spese degli enti territoriali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Entrate tributarie (Titolo I) ed Entrate </a:t>
            </a:r>
            <a:r>
              <a:rPr lang="it-IT" sz="1300" dirty="0" err="1"/>
              <a:t>extratributarie</a:t>
            </a:r>
            <a:r>
              <a:rPr lang="it-IT" sz="1300" dirty="0"/>
              <a:t> (Titolo III)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Entrate tributarie (Titolo 1) o Trasferimenti correnti (Titolo II)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Trasferimenti correnti (Titolo II)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Spese correnti (Titolo I) e Spese per rimborso mutui e prestiti (Titolo 3)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11188" y="4724400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787900" y="4724400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 soggetti </a:t>
            </a:r>
            <a:r>
              <a:rPr lang="it-IT" sz="2000" b="1" dirty="0">
                <a:solidFill>
                  <a:srgbClr val="0000FF"/>
                </a:solidFill>
              </a:rPr>
              <a:t>(vedi </a:t>
            </a:r>
            <a:r>
              <a:rPr lang="it-IT" sz="2000" b="1" dirty="0">
                <a:solidFill>
                  <a:srgbClr val="0000FF"/>
                </a:solidFill>
                <a:hlinkClick r:id="rId2"/>
              </a:rPr>
              <a:t>http://www.rgs.mef.gov.it/VERSIONE-I</a:t>
            </a:r>
            <a:r>
              <a:rPr lang="it-IT" sz="2000" b="1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it-IT" sz="2000" b="1" dirty="0" smtClean="0">
                <a:solidFill>
                  <a:srgbClr val="0000FF"/>
                </a:solidFill>
              </a:rPr>
              <a:t> )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17676"/>
            <a:ext cx="8229600" cy="4530725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Esistono </a:t>
            </a:r>
            <a:r>
              <a:rPr lang="it-IT" sz="2400" dirty="0"/>
              <a:t>tre macro </a:t>
            </a:r>
            <a:r>
              <a:rPr lang="it-IT" sz="2400" dirty="0" smtClean="0"/>
              <a:t>settori che compongono il </a:t>
            </a:r>
            <a:r>
              <a:rPr lang="it-IT" sz="2400" dirty="0" smtClean="0">
                <a:solidFill>
                  <a:srgbClr val="FF0000"/>
                </a:solidFill>
              </a:rPr>
              <a:t>settore pubblico</a:t>
            </a:r>
            <a:r>
              <a:rPr lang="it-IT" sz="2400" dirty="0" smtClean="0"/>
              <a:t>:</a:t>
            </a:r>
            <a:endParaRPr lang="it-IT" sz="2400" dirty="0"/>
          </a:p>
          <a:p>
            <a:pPr lvl="1"/>
            <a:r>
              <a:rPr lang="it-IT" sz="2400" dirty="0"/>
              <a:t>le amministrazioni </a:t>
            </a:r>
            <a:r>
              <a:rPr lang="it-IT" sz="2400" dirty="0" smtClean="0"/>
              <a:t>pubbliche centrali dello Stato (</a:t>
            </a:r>
            <a:r>
              <a:rPr lang="it-IT" sz="2400" dirty="0" smtClean="0">
                <a:solidFill>
                  <a:srgbClr val="0000FF"/>
                </a:solidFill>
              </a:rPr>
              <a:t>settore statale</a:t>
            </a:r>
            <a:r>
              <a:rPr lang="it-IT" sz="2400" dirty="0" smtClean="0"/>
              <a:t>): </a:t>
            </a:r>
          </a:p>
          <a:p>
            <a:pPr lvl="2"/>
            <a:r>
              <a:rPr lang="it-IT" sz="2000" dirty="0" smtClean="0"/>
              <a:t>Camere, Presidente, Consiglio dei Ministri e Ministeri</a:t>
            </a:r>
          </a:p>
          <a:p>
            <a:pPr lvl="2"/>
            <a:r>
              <a:rPr lang="it-IT" sz="2000" dirty="0" smtClean="0"/>
              <a:t>Enti economici nazionali (Cassa Depositi e Prestiti, ANAS,..) enti portuali, lirici</a:t>
            </a:r>
          </a:p>
          <a:p>
            <a:pPr lvl="2"/>
            <a:r>
              <a:rPr lang="it-IT" sz="2000" dirty="0" smtClean="0"/>
              <a:t>Enti di ricerca (CNR, INMF, Area Science Park…)</a:t>
            </a:r>
            <a:endParaRPr lang="it-IT" sz="2000" dirty="0"/>
          </a:p>
          <a:p>
            <a:pPr lvl="1"/>
            <a:r>
              <a:rPr lang="it-IT" sz="2400" dirty="0"/>
              <a:t>le </a:t>
            </a:r>
            <a:r>
              <a:rPr lang="it-IT" sz="2400" dirty="0">
                <a:solidFill>
                  <a:srgbClr val="0000FF"/>
                </a:solidFill>
              </a:rPr>
              <a:t>amministrazioni locali </a:t>
            </a:r>
            <a:endParaRPr lang="it-IT" sz="2400" dirty="0"/>
          </a:p>
          <a:p>
            <a:pPr lvl="2"/>
            <a:r>
              <a:rPr lang="it-IT" sz="2000" dirty="0" smtClean="0"/>
              <a:t>20 regioni</a:t>
            </a:r>
            <a:r>
              <a:rPr lang="it-IT" sz="2000" dirty="0"/>
              <a:t>, </a:t>
            </a:r>
            <a:r>
              <a:rPr lang="it-IT" sz="2000" dirty="0" smtClean="0"/>
              <a:t>8100 comuni e </a:t>
            </a:r>
            <a:r>
              <a:rPr lang="it-IT" sz="2000" dirty="0" smtClean="0">
                <a:solidFill>
                  <a:srgbClr val="FF0000"/>
                </a:solidFill>
              </a:rPr>
              <a:t>110 province</a:t>
            </a:r>
            <a:r>
              <a:rPr lang="it-IT" sz="2000" dirty="0" smtClean="0"/>
              <a:t>, (ultimi due in contrazione/cancellazione)</a:t>
            </a:r>
          </a:p>
          <a:p>
            <a:pPr lvl="2"/>
            <a:r>
              <a:rPr lang="it-IT" sz="2000" dirty="0" smtClean="0"/>
              <a:t>319 ASL e ospedali (in contrazione)</a:t>
            </a:r>
          </a:p>
          <a:p>
            <a:pPr lvl="2"/>
            <a:r>
              <a:rPr lang="it-IT" sz="2000" dirty="0" smtClean="0"/>
              <a:t>camere di commercio e le università (enti locali dopo Titolo V, riforme)</a:t>
            </a:r>
            <a:endParaRPr lang="it-IT" sz="2000" dirty="0"/>
          </a:p>
          <a:p>
            <a:pPr lvl="1"/>
            <a:r>
              <a:rPr lang="it-IT" sz="2400" dirty="0"/>
              <a:t>gli </a:t>
            </a:r>
            <a:r>
              <a:rPr lang="it-IT" sz="2400" dirty="0">
                <a:solidFill>
                  <a:srgbClr val="0000FF"/>
                </a:solidFill>
              </a:rPr>
              <a:t>enti </a:t>
            </a:r>
            <a:r>
              <a:rPr lang="it-IT" sz="2400" dirty="0" smtClean="0">
                <a:solidFill>
                  <a:srgbClr val="0000FF"/>
                </a:solidFill>
              </a:rPr>
              <a:t>previdenziali </a:t>
            </a:r>
            <a:r>
              <a:rPr lang="it-IT" sz="2400" dirty="0" smtClean="0"/>
              <a:t>(Inps, Inail).</a:t>
            </a: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6E-3047-4119-AF32-B4CDFB99E1F9}" type="slidenum">
              <a:rPr lang="it-IT" altLang="en-US"/>
              <a:pPr/>
              <a:t>3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100" b="1" dirty="0" smtClean="0">
                <a:solidFill>
                  <a:srgbClr val="00B0F0"/>
                </a:solidFill>
              </a:rPr>
              <a:t>TITOLO V - LE REGIONI, LE PROVINCE, I COMUNI </a:t>
            </a:r>
            <a:r>
              <a:rPr lang="it-IT" sz="2100" dirty="0" smtClean="0">
                <a:solidFill>
                  <a:srgbClr val="00B0F0"/>
                </a:solidFill>
              </a:rPr>
              <a:t/>
            </a:r>
            <a:br>
              <a:rPr lang="it-IT" sz="2100" dirty="0" smtClean="0">
                <a:solidFill>
                  <a:srgbClr val="00B0F0"/>
                </a:solidFill>
              </a:rPr>
            </a:br>
            <a:r>
              <a:rPr lang="it-IT" sz="2100" dirty="0" smtClean="0">
                <a:solidFill>
                  <a:srgbClr val="00B0F0"/>
                </a:solidFill>
              </a:rPr>
              <a:t>(modifiche introdotte dalla legge costituzionale n.3 del 18 ottobre 2001)</a:t>
            </a:r>
            <a:r>
              <a:rPr lang="it-IT" sz="1700" dirty="0" smtClean="0">
                <a:solidFill>
                  <a:srgbClr val="00B0F0"/>
                </a:solidFill>
              </a:rPr>
              <a:t> </a:t>
            </a:r>
            <a:br>
              <a:rPr lang="it-IT" sz="1700" dirty="0" smtClean="0">
                <a:solidFill>
                  <a:srgbClr val="00B0F0"/>
                </a:solidFill>
              </a:rPr>
            </a:br>
            <a:r>
              <a:rPr lang="it-IT" sz="1700" dirty="0" smtClean="0">
                <a:solidFill>
                  <a:srgbClr val="FFFF00"/>
                </a:solidFill>
              </a:rPr>
              <a:t>L’autonomia degli enti territoriali: il collegamento con il bilancio dell’ente locale (… 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133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it-IT" sz="1300" b="1" u="sng" dirty="0" smtClean="0"/>
              <a:t>Art.119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it-IT" sz="130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Per promuovere lo sviluppo economico, la coesione e la solidarietà sociale, per rimuovere gli squilibri economici e sociali, per favorire l'effettivo esercizio dei diritti della persona, o per provvedere a scopi diversi dal normale esercizio delle loro funzioni, lo Stato destina </a:t>
            </a:r>
            <a:r>
              <a:rPr lang="it-IT" sz="1300" b="1" dirty="0" smtClean="0">
                <a:solidFill>
                  <a:srgbClr val="FFFF00"/>
                </a:solidFill>
              </a:rPr>
              <a:t>risorse aggiuntive</a:t>
            </a:r>
            <a:r>
              <a:rPr lang="it-IT" sz="1300" dirty="0" smtClean="0">
                <a:solidFill>
                  <a:srgbClr val="FFFF00"/>
                </a:solidFill>
              </a:rPr>
              <a:t> </a:t>
            </a:r>
            <a:r>
              <a:rPr lang="it-IT" sz="1300" dirty="0" smtClean="0"/>
              <a:t>ed effettua interventi speciali in favore di determinati Comuni, Province, Città metropolitane e Regioni. </a:t>
            </a:r>
            <a:br>
              <a:rPr lang="it-IT" sz="1300" dirty="0" smtClean="0"/>
            </a:br>
            <a:endParaRPr lang="it-IT" sz="130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I Comuni, le Province, le Città metropolitane e le Regioni hanno un proprio </a:t>
            </a:r>
            <a:r>
              <a:rPr lang="it-IT" sz="1300" b="1" dirty="0" smtClean="0">
                <a:solidFill>
                  <a:srgbClr val="FFFF00"/>
                </a:solidFill>
              </a:rPr>
              <a:t>patrimonio</a:t>
            </a:r>
            <a:r>
              <a:rPr lang="it-IT" sz="1300" dirty="0" smtClean="0">
                <a:solidFill>
                  <a:srgbClr val="FFFF00"/>
                </a:solidFill>
              </a:rPr>
              <a:t>,</a:t>
            </a:r>
            <a:r>
              <a:rPr lang="it-IT" sz="1300" dirty="0" smtClean="0"/>
              <a:t> attribuito secondo i principi generali determinati dalla legge dello Stato.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1300" dirty="0" smtClean="0"/>
              <a:t>Possono ricorrere all'</a:t>
            </a:r>
            <a:r>
              <a:rPr lang="it-IT" sz="1300" b="1" dirty="0" smtClean="0">
                <a:solidFill>
                  <a:srgbClr val="FFFF00"/>
                </a:solidFill>
              </a:rPr>
              <a:t>indebitamento</a:t>
            </a:r>
            <a:r>
              <a:rPr lang="it-IT" sz="1300" b="1" dirty="0" smtClean="0">
                <a:solidFill>
                  <a:srgbClr val="FF0000"/>
                </a:solidFill>
              </a:rPr>
              <a:t> </a:t>
            </a:r>
            <a:r>
              <a:rPr lang="it-IT" sz="1300" dirty="0" smtClean="0"/>
              <a:t>solo per finanziare spese di investimento. E' esclusa ogni garanzia dello Stato sui prestiti dagli stessi contratti.</a:t>
            </a:r>
          </a:p>
          <a:p>
            <a:pPr eaLnBrk="1" hangingPunct="1">
              <a:lnSpc>
                <a:spcPct val="80000"/>
              </a:lnSpc>
            </a:pPr>
            <a:endParaRPr lang="it-IT" sz="1300" dirty="0" smtClean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ACD32-B425-47FB-98CD-8A532FFCEFF2}" type="slidenum">
              <a:rPr lang="it-IT" altLang="en-US"/>
              <a:pPr>
                <a:defRPr/>
              </a:pPr>
              <a:t>30</a:t>
            </a:fld>
            <a:endParaRPr lang="it-IT" alt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633913" y="1600200"/>
            <a:ext cx="411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t-IT" sz="1300" b="1" u="sng" dirty="0"/>
              <a:t>La struttura del Bilancio:</a:t>
            </a:r>
          </a:p>
          <a:p>
            <a:pPr marL="342900" indent="-342900"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t-IT" sz="1300" b="1" u="sng" dirty="0"/>
              <a:t>Le spese di investimento (Titolo II)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Trasferimenti in conto capitale (Titolo IV)</a:t>
            </a:r>
            <a:br>
              <a:rPr lang="it-IT" sz="1300" dirty="0"/>
            </a:b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Alienazioni patrimoniali (Titolo IV)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1300" dirty="0"/>
              <a:t>Entrate derivanti da accensioni di mutui e prestiti (Titolo V)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it-IT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400" b="1" smtClean="0">
                <a:solidFill>
                  <a:srgbClr val="FC2030"/>
                </a:solidFill>
              </a:rPr>
              <a:t>La struttura del Bilancio degli enti locali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06082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Le entrate per Titoli e Categorie</a:t>
            </a:r>
          </a:p>
          <a:p>
            <a:pPr eaLnBrk="1" hangingPunct="1"/>
            <a:r>
              <a:rPr lang="it-IT" sz="2400" dirty="0" smtClean="0"/>
              <a:t>Le spese per Titoli e Funzioni</a:t>
            </a:r>
          </a:p>
          <a:p>
            <a:pPr eaLnBrk="1" hangingPunct="1"/>
            <a:r>
              <a:rPr lang="it-IT" sz="2400" dirty="0" smtClean="0"/>
              <a:t>La classificazione economica e funzionale delle spese correnti e in conto capitale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6F000-843C-4E35-9FAC-A83436FFE445}" type="slidenum">
              <a:rPr lang="it-IT" altLang="en-US"/>
              <a:pPr>
                <a:defRPr/>
              </a:pPr>
              <a:t>31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0000FF"/>
                </a:solidFill>
              </a:rPr>
              <a:t>Le entrate per Titoli e Categorie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1900" dirty="0" smtClean="0"/>
              <a:t>Titolo I: Entrate tributarie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1: Imposte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300" dirty="0" smtClean="0"/>
              <a:t>Risorse: IMU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2: Tasse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300" dirty="0" smtClean="0"/>
              <a:t>Risorse: Service </a:t>
            </a:r>
            <a:r>
              <a:rPr lang="it-IT" sz="1300" dirty="0" err="1" smtClean="0"/>
              <a:t>Tax</a:t>
            </a:r>
            <a:r>
              <a:rPr lang="it-IT" sz="1300" dirty="0" smtClean="0"/>
              <a:t> (TASI e TARI dal 2014)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3: Tributi speciali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300" dirty="0" smtClean="0"/>
              <a:t>Risorse: diritti servizi pubbliche affissioni</a:t>
            </a:r>
          </a:p>
          <a:p>
            <a:pPr eaLnBrk="1" hangingPunct="1">
              <a:lnSpc>
                <a:spcPct val="80000"/>
              </a:lnSpc>
            </a:pPr>
            <a:r>
              <a:rPr lang="it-IT" sz="1900" dirty="0" smtClean="0"/>
              <a:t>Titolo II: Trasferimenti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1: Contributi dallo Stato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2: ...</a:t>
            </a:r>
            <a:endParaRPr lang="it-IT" dirty="0" smtClean="0"/>
          </a:p>
          <a:p>
            <a:pPr eaLnBrk="1" hangingPunct="1">
              <a:lnSpc>
                <a:spcPct val="80000"/>
              </a:lnSpc>
            </a:pPr>
            <a:r>
              <a:rPr lang="it-IT" sz="1900" dirty="0" smtClean="0"/>
              <a:t>Titolo III: Entrate extratributarie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1: Proventi dei servizi pubblici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2: ... </a:t>
            </a:r>
          </a:p>
          <a:p>
            <a:pPr eaLnBrk="1" hangingPunct="1">
              <a:lnSpc>
                <a:spcPct val="80000"/>
              </a:lnSpc>
            </a:pPr>
            <a:r>
              <a:rPr lang="it-IT" sz="1900" dirty="0" smtClean="0"/>
              <a:t>Titolo IV: Entrate da alienazioni, trasferimenti e riscossioni di crediti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1: Alienazioni di beni patrimoniali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2: ... </a:t>
            </a:r>
          </a:p>
          <a:p>
            <a:pPr eaLnBrk="1" hangingPunct="1">
              <a:lnSpc>
                <a:spcPct val="80000"/>
              </a:lnSpc>
            </a:pPr>
            <a:r>
              <a:rPr lang="it-IT" sz="1900" dirty="0" smtClean="0"/>
              <a:t>Titolo V: Entrate da assunzioni di prestiti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1: Anticipazioni di cassa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500" dirty="0" smtClean="0"/>
              <a:t>Categoria 2: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36E3B-B9B4-4BB9-B76F-212864A25D85}" type="slidenum">
              <a:rPr lang="it-IT" altLang="en-US"/>
              <a:pPr>
                <a:defRPr/>
              </a:pPr>
              <a:t>32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b="1" smtClean="0">
                <a:solidFill>
                  <a:srgbClr val="0000FF"/>
                </a:solidFill>
              </a:rPr>
              <a:t>Le spese per Titoli e Funzioni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/>
            <a:r>
              <a:rPr lang="it-IT" smtClean="0"/>
              <a:t>Titolo I: Spese correnti</a:t>
            </a:r>
          </a:p>
          <a:p>
            <a:pPr lvl="1" eaLnBrk="1" hangingPunct="1"/>
            <a:r>
              <a:rPr lang="it-IT" sz="2200" smtClean="0"/>
              <a:t>Funzioni …</a:t>
            </a:r>
          </a:p>
          <a:p>
            <a:pPr lvl="2" eaLnBrk="1" hangingPunct="1"/>
            <a:r>
              <a:rPr lang="it-IT" smtClean="0"/>
              <a:t>Servizi …</a:t>
            </a:r>
          </a:p>
          <a:p>
            <a:pPr lvl="3" eaLnBrk="1" hangingPunct="1"/>
            <a:r>
              <a:rPr lang="it-IT" sz="2400" smtClean="0"/>
              <a:t>Interventi</a:t>
            </a:r>
          </a:p>
          <a:p>
            <a:pPr eaLnBrk="1" hangingPunct="1"/>
            <a:r>
              <a:rPr lang="it-IT" smtClean="0"/>
              <a:t>Titolo II: Spese in conto capitale </a:t>
            </a:r>
          </a:p>
          <a:p>
            <a:pPr lvl="1" eaLnBrk="1" hangingPunct="1"/>
            <a:r>
              <a:rPr lang="it-IT" sz="2200" smtClean="0"/>
              <a:t>Funzioni …</a:t>
            </a:r>
          </a:p>
          <a:p>
            <a:pPr lvl="2" eaLnBrk="1" hangingPunct="1"/>
            <a:r>
              <a:rPr lang="it-IT" smtClean="0"/>
              <a:t>Servizi …</a:t>
            </a:r>
          </a:p>
          <a:p>
            <a:pPr lvl="3" eaLnBrk="1" hangingPunct="1"/>
            <a:r>
              <a:rPr lang="it-IT" sz="2400" smtClean="0"/>
              <a:t>Interventi</a:t>
            </a:r>
          </a:p>
          <a:p>
            <a:pPr eaLnBrk="1" hangingPunct="1"/>
            <a:r>
              <a:rPr lang="it-IT" smtClean="0"/>
              <a:t>Titolo III: Spese per rimborso mutui</a:t>
            </a:r>
          </a:p>
          <a:p>
            <a:pPr lvl="1" eaLnBrk="1" hangingPunct="1"/>
            <a:r>
              <a:rPr lang="it-IT" sz="2200" smtClean="0"/>
              <a:t>Interventi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E4746-EC92-4C31-9FBD-1FFE66336565}" type="slidenum">
              <a:rPr lang="it-IT" altLang="en-US"/>
              <a:pPr>
                <a:defRPr/>
              </a:pPr>
              <a:t>33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800" b="1" smtClean="0">
                <a:solidFill>
                  <a:srgbClr val="0000FF"/>
                </a:solidFill>
              </a:rPr>
              <a:t>La classificazione economica e funzionale delle spese correnti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5370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500" smtClean="0"/>
              <a:t>Personale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Acquisto di beni di consumo e o di materie prime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Prestazioni di servizi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Utilizzo di beni di terzi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Trasferimenti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Interessi passivi e oneri finanziari diversi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Imposte e tasse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Oneri straordinari della gestione corrente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Ammortamenti di esercizio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Fondo svalutazione crediti</a:t>
            </a:r>
          </a:p>
          <a:p>
            <a:pPr eaLnBrk="1" hangingPunct="1">
              <a:lnSpc>
                <a:spcPct val="80000"/>
              </a:lnSpc>
            </a:pPr>
            <a:r>
              <a:rPr lang="it-IT" sz="2500" smtClean="0"/>
              <a:t>Fondo di riserva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79092-1A7A-44BE-A63F-C6E682C14F97}" type="slidenum">
              <a:rPr lang="it-IT" altLang="en-US"/>
              <a:pPr>
                <a:defRPr/>
              </a:pPr>
              <a:t>34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b="1" smtClean="0">
                <a:solidFill>
                  <a:srgbClr val="0000FF"/>
                </a:solidFill>
              </a:rPr>
              <a:t>La classificazione economica e funzionale delle spese in conto capitale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35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600" smtClean="0"/>
              <a:t>Acquisizione di beni immobili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Espropri e servitù onerose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Acquisto di beni specifici per realizzazioni in economia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Utilizzo di beni di terzi per realizzazioni in economia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Acquisizione di beni mobili, macchine ed attrezzature tecnico-scientifiche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Incarichi professionali esterni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Trasferimenti di capitale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Partecipazioni azionarie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Conferimenti di capitale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smtClean="0"/>
              <a:t>Concessioni di crediti e anticipazioni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6FA69-EB4E-4ADE-B165-1811CBCCF980}" type="slidenum">
              <a:rPr lang="it-IT" altLang="en-US"/>
              <a:pPr>
                <a:defRPr/>
              </a:pPr>
              <a:t>35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dati e i saldi di Bilancio: Istat e Banca d’Italia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8589640" cy="1837829"/>
          </a:xfrm>
        </p:spPr>
        <p:txBody>
          <a:bodyPr/>
          <a:lstStyle/>
          <a:p>
            <a:r>
              <a:rPr lang="it-IT" sz="1800" b="1" dirty="0" smtClean="0"/>
              <a:t>Istat</a:t>
            </a:r>
            <a:r>
              <a:rPr lang="it-IT" sz="1800" dirty="0" smtClean="0"/>
              <a:t>: distingue il conto economico dal conto finanziario, per </a:t>
            </a:r>
            <a:r>
              <a:rPr lang="it-IT" sz="1800" dirty="0" smtClean="0">
                <a:solidFill>
                  <a:srgbClr val="FF0000"/>
                </a:solidFill>
              </a:rPr>
              <a:t>l’indebitamento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netto </a:t>
            </a:r>
            <a:r>
              <a:rPr lang="it-IT" sz="1800" b="1" dirty="0" smtClean="0"/>
              <a:t>(parte sopra la linea)          </a:t>
            </a:r>
            <a:r>
              <a:rPr lang="it-IT" sz="1800" b="1" dirty="0" smtClean="0">
                <a:solidFill>
                  <a:srgbClr val="0000FF"/>
                </a:solidFill>
              </a:rPr>
              <a:t>Valore di riferimento per regola deficit 3% del PIL</a:t>
            </a:r>
          </a:p>
          <a:p>
            <a:r>
              <a:rPr lang="it-IT" sz="1800" b="1" dirty="0" smtClean="0"/>
              <a:t>Banca d’Italia</a:t>
            </a:r>
            <a:r>
              <a:rPr lang="it-IT" sz="1800" dirty="0" smtClean="0"/>
              <a:t>: distingue le transazioni del conto economico e della parte attiva del conto finanziario da quelle della parte passiva del conto finanziario, per il </a:t>
            </a:r>
            <a:r>
              <a:rPr lang="it-IT" sz="1800" dirty="0" smtClean="0">
                <a:solidFill>
                  <a:srgbClr val="FF0000"/>
                </a:solidFill>
              </a:rPr>
              <a:t>fabbisogno </a:t>
            </a:r>
            <a:r>
              <a:rPr lang="it-IT" sz="1800" b="1" dirty="0" smtClean="0"/>
              <a:t>(parte sotto la linea)         </a:t>
            </a:r>
            <a:r>
              <a:rPr lang="it-IT" sz="1800" b="1" dirty="0" smtClean="0">
                <a:solidFill>
                  <a:srgbClr val="0000FF"/>
                </a:solidFill>
              </a:rPr>
              <a:t>regola debito (60% PIL)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36</a:t>
            </a:fld>
            <a:endParaRPr lang="it-IT" altLang="en-US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11181"/>
            <a:ext cx="8568952" cy="34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2771800" y="191683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851920" y="285293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691" y="0"/>
            <a:ext cx="7765322" cy="970450"/>
          </a:xfrm>
        </p:spPr>
        <p:txBody>
          <a:bodyPr/>
          <a:lstStyle/>
          <a:p>
            <a:r>
              <a:rPr lang="it-IT" dirty="0" smtClean="0"/>
              <a:t>Legge di bilancio e spesa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970450"/>
            <a:ext cx="8229600" cy="1117749"/>
          </a:xfrm>
        </p:spPr>
        <p:txBody>
          <a:bodyPr>
            <a:normAutofit/>
          </a:bodyPr>
          <a:lstStyle/>
          <a:p>
            <a:r>
              <a:rPr lang="it-IT" dirty="0" smtClean="0"/>
              <a:t>Le spese finali sono riportate in base alla loro finalità in bilancio, per missioni e programmi. Nel 2015 (</a:t>
            </a:r>
            <a:r>
              <a:rPr lang="it-IT" dirty="0" smtClean="0">
                <a:hlinkClick r:id="rId2"/>
              </a:rPr>
              <a:t>documento Camera Deputati</a:t>
            </a:r>
            <a:r>
              <a:rPr lang="it-IT" dirty="0" smtClean="0"/>
              <a:t>):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37</a:t>
            </a:fld>
            <a:endParaRPr lang="it-IT" alt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2045"/>
            <a:ext cx="5832648" cy="494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raccordo tra contabilità 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raccordo tra la classificazione per missioni e programmi e le regole europee è assicurato dall’adozione della COFOG </a:t>
            </a:r>
            <a:r>
              <a:rPr lang="en-US" sz="2400" dirty="0" smtClean="0"/>
              <a:t>(Classification Of Function Of Government) </a:t>
            </a:r>
            <a:r>
              <a:rPr lang="it-IT" sz="2400" dirty="0" smtClean="0"/>
              <a:t>come ulteriore livello di qualificazione della spesa.</a:t>
            </a:r>
          </a:p>
          <a:p>
            <a:r>
              <a:rPr lang="it-IT" sz="2400" dirty="0" smtClean="0"/>
              <a:t>Nella redazione di tale bilancio della spesa si considerano il bilancio economico, raccordato con la Contabilità nazionale e le funzioni di spesa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38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95536" y="6237312"/>
            <a:ext cx="772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Nota: Vedi </a:t>
            </a:r>
            <a:r>
              <a:rPr lang="it-IT" dirty="0" smtClean="0">
                <a:solidFill>
                  <a:srgbClr val="FF0000"/>
                </a:solidFill>
              </a:rPr>
              <a:t>Rapporto RGS – La spesa pubblica in Europa anni 2000-2013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46069"/>
            <a:ext cx="5357102" cy="640277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343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La spesa per categorie funzionali COFOG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39</a:t>
            </a:fld>
            <a:endParaRPr lang="it-IT" altLang="en-US"/>
          </a:p>
        </p:txBody>
      </p:sp>
      <p:sp>
        <p:nvSpPr>
          <p:cNvPr id="8" name="Rettangolo 7"/>
          <p:cNvSpPr/>
          <p:nvPr/>
        </p:nvSpPr>
        <p:spPr>
          <a:xfrm>
            <a:off x="3203848" y="3429000"/>
            <a:ext cx="5246820" cy="200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275856" y="6669360"/>
            <a:ext cx="5285094" cy="152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it-IT" sz="2000" dirty="0" smtClean="0"/>
              <a:t>La struttura secondo ISTAT (elenco per il 2014 disponibile al sito</a:t>
            </a:r>
            <a:r>
              <a:rPr lang="it-IT" sz="1800" dirty="0" smtClean="0"/>
              <a:t>: </a:t>
            </a:r>
            <a:r>
              <a:rPr lang="it-IT" sz="1200" dirty="0" smtClean="0">
                <a:hlinkClick r:id="rId2"/>
              </a:rPr>
              <a:t>http://www.rgs.mef.gov.it/</a:t>
            </a:r>
            <a:r>
              <a:rPr lang="it-IT" sz="1200" dirty="0" err="1" smtClean="0">
                <a:hlinkClick r:id="rId2"/>
              </a:rPr>
              <a:t>_Documenti</a:t>
            </a:r>
            <a:r>
              <a:rPr lang="it-IT" sz="1200" dirty="0" smtClean="0">
                <a:hlinkClick r:id="rId2"/>
              </a:rPr>
              <a:t>/VERSIONE-I/e-GOVERNME1/SIOPE/</a:t>
            </a:r>
            <a:r>
              <a:rPr lang="it-IT" sz="1200" dirty="0" err="1" smtClean="0">
                <a:hlinkClick r:id="rId2"/>
              </a:rPr>
              <a:t>Documentaz</a:t>
            </a:r>
            <a:r>
              <a:rPr lang="it-IT" sz="1200" dirty="0" smtClean="0">
                <a:hlinkClick r:id="rId2"/>
              </a:rPr>
              <a:t>/Allegati-R/Elenco_delle_Amministrazioni_Pubbliche_-_09_set_2014.pdf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309424"/>
            <a:ext cx="7488832" cy="554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 i problemi principali del sistema?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modello macroeconomico italiano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40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Vediamo qual è la struttura della Domanda Aggregata nel 2012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83476-1A96-45A0-BF4D-23B0CE864E9C}" type="slidenum">
              <a:rPr lang="it-IT" altLang="en-US" smtClean="0"/>
              <a:pPr>
                <a:defRPr/>
              </a:pPr>
              <a:t>41</a:t>
            </a:fld>
            <a:endParaRPr lang="it-IT" altLang="en-US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55762"/>
            <a:ext cx="7222535" cy="43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467544" y="6211669"/>
            <a:ext cx="3245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PA: Pubblica Amministrazione</a:t>
            </a:r>
          </a:p>
          <a:p>
            <a:r>
              <a:rPr lang="it-IT" dirty="0" smtClean="0"/>
              <a:t>ISP: Istituzioni Private Sociali</a:t>
            </a:r>
            <a:endParaRPr lang="it-IT" dirty="0"/>
          </a:p>
        </p:txBody>
      </p:sp>
      <p:sp>
        <p:nvSpPr>
          <p:cNvPr id="8" name="Callout 3 7"/>
          <p:cNvSpPr/>
          <p:nvPr/>
        </p:nvSpPr>
        <p:spPr>
          <a:xfrm>
            <a:off x="395536" y="3140968"/>
            <a:ext cx="1152128" cy="86409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5203"/>
              <a:gd name="adj8" fmla="val 119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Troppo elevata?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346" y="260648"/>
            <a:ext cx="7765322" cy="970450"/>
          </a:xfrm>
        </p:spPr>
        <p:txBody>
          <a:bodyPr/>
          <a:lstStyle/>
          <a:p>
            <a:pPr eaLnBrk="1" hangingPunct="1"/>
            <a:r>
              <a:rPr lang="it-IT" sz="2800" b="1" dirty="0" smtClean="0"/>
              <a:t>Quanto pesa la spesa dello Stato? Prospettive di riduzione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CAB24-A644-4257-BAB7-E02753974D5C}" type="slidenum">
              <a:rPr lang="it-IT" altLang="en-US"/>
              <a:pPr>
                <a:defRPr/>
              </a:pPr>
              <a:t>42</a:t>
            </a:fld>
            <a:endParaRPr lang="it-IT" altLang="en-US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75945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23850" y="6308725"/>
            <a:ext cx="6724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I. Visco (2011), La governance economica europea, </a:t>
            </a:r>
            <a:r>
              <a:rPr lang="it-IT" dirty="0" smtClean="0"/>
              <a:t>marzo 2011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307114" y="1580050"/>
            <a:ext cx="1565920" cy="3785652"/>
          </a:xfrm>
          <a:prstGeom prst="rect">
            <a:avLst/>
          </a:prstGeom>
          <a:gradFill flip="none" rotWithShape="1">
            <a:gsLst>
              <a:gs pos="0">
                <a:srgbClr val="FC2030">
                  <a:tint val="66000"/>
                  <a:satMod val="160000"/>
                </a:srgbClr>
              </a:gs>
              <a:gs pos="50000">
                <a:srgbClr val="FC2030">
                  <a:tint val="44500"/>
                  <a:satMod val="160000"/>
                </a:srgbClr>
              </a:gs>
              <a:gs pos="100000">
                <a:srgbClr val="FC203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/>
              <a:t>Regola del debito</a:t>
            </a:r>
            <a:r>
              <a:rPr lang="it-IT" sz="1200" dirty="0" smtClean="0"/>
              <a:t>: regola numerica per valutare l’adeguatezza del processo di riduzione</a:t>
            </a:r>
          </a:p>
          <a:p>
            <a:r>
              <a:rPr lang="it-IT" sz="1200" dirty="0" smtClean="0"/>
              <a:t>ai fini dell’applicazione della Procedura per i disavanzi eccessivi. </a:t>
            </a:r>
            <a:r>
              <a:rPr lang="it-IT" sz="1200" b="1" dirty="0" smtClean="0"/>
              <a:t>Gli Stati membri il cui</a:t>
            </a:r>
          </a:p>
          <a:p>
            <a:r>
              <a:rPr lang="it-IT" sz="1200" b="1" dirty="0" smtClean="0"/>
              <a:t>debito supera il 60 per cento del PIL dovranno adottare misure per ridurlo di 1/20</a:t>
            </a:r>
            <a:r>
              <a:rPr lang="it-IT" sz="1200" dirty="0" smtClean="0"/>
              <a:t> della</a:t>
            </a:r>
          </a:p>
          <a:p>
            <a:r>
              <a:rPr lang="it-IT" sz="1200" dirty="0" smtClean="0"/>
              <a:t>differenza rispetto a tale soglia nel corso degli ultimi tre anni.</a:t>
            </a:r>
            <a:endParaRPr lang="it-IT" sz="1200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6876256" y="393305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8" y="169475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Com’è andata realmente? La spesa PA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7F8-DDAC-4BD6-875F-712BFB287369}" type="slidenum">
              <a:rPr lang="it-IT" altLang="en-US" smtClean="0"/>
              <a:pPr>
                <a:defRPr/>
              </a:pPr>
              <a:t>43</a:t>
            </a:fld>
            <a:endParaRPr lang="it-IT" alt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" y="1057276"/>
            <a:ext cx="86010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6237312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Fonte: RGS – La Spesa pubblica in Europa 2000-2013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3528" y="3429000"/>
            <a:ext cx="8424936" cy="144016"/>
          </a:xfrm>
          <a:prstGeom prst="rect">
            <a:avLst/>
          </a:prstGeom>
          <a:noFill/>
          <a:ln>
            <a:solidFill>
              <a:srgbClr val="FC2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444" y="230202"/>
            <a:ext cx="8526669" cy="97045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Il Pil: è diminuito in media negli ultimi 7 anni di 1,3 punti percentuali anno </a:t>
            </a:r>
            <a:r>
              <a:rPr lang="it-IT" sz="2200" dirty="0" smtClean="0"/>
              <a:t>(2015 + 0,8</a:t>
            </a:r>
            <a:r>
              <a:rPr lang="it-IT" sz="2200" dirty="0" smtClean="0"/>
              <a:t>%; 2016+1,1%)</a:t>
            </a:r>
            <a:endParaRPr lang="it-IT" sz="2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7F8-DDAC-4BD6-875F-712BFB287369}" type="slidenum">
              <a:rPr lang="it-IT" altLang="en-US" smtClean="0"/>
              <a:pPr>
                <a:defRPr/>
              </a:pPr>
              <a:t>44</a:t>
            </a:fld>
            <a:endParaRPr lang="it-IT" alt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4" y="1638280"/>
            <a:ext cx="8461126" cy="510866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36" y="6093296"/>
            <a:ext cx="82089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Risultato: spesa in aumento sul PIL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7F8-DDAC-4BD6-875F-712BFB287369}" type="slidenum">
              <a:rPr lang="it-IT" altLang="en-US" smtClean="0"/>
              <a:pPr>
                <a:defRPr/>
              </a:pPr>
              <a:t>45</a:t>
            </a:fld>
            <a:endParaRPr lang="it-IT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6214"/>
            <a:ext cx="5400600" cy="49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1520" y="2348880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Dato riferito al 2008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763688" y="2708920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555776" y="1628800"/>
            <a:ext cx="0" cy="1368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79612" y="1317264"/>
            <a:ext cx="1440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2009: 47,3 e PIL -5,5%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411760" y="1484784"/>
            <a:ext cx="50405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915816" y="1628800"/>
            <a:ext cx="504056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419872" y="1844824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283968" y="1700808"/>
            <a:ext cx="235032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2013: 45,5 e PIL-1,7%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8" y="188640"/>
            <a:ext cx="7765322" cy="97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/>
              <a:t>L’investimento si contrae in Italia e si stabilizza su valori molto bassi (…ma 2015 + 1,6%)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1EFF4-0302-4F51-ABDE-CFD69FD0D56E}" type="slidenum">
              <a:rPr lang="it-IT" altLang="en-US"/>
              <a:pPr>
                <a:defRPr/>
              </a:pPr>
              <a:t>46</a:t>
            </a:fld>
            <a:endParaRPr lang="it-IT" altLang="en-US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8575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346" y="290240"/>
            <a:ext cx="7765322" cy="970450"/>
          </a:xfrm>
        </p:spPr>
        <p:txBody>
          <a:bodyPr/>
          <a:lstStyle/>
          <a:p>
            <a:r>
              <a:rPr lang="it-IT" dirty="0" smtClean="0"/>
              <a:t>E nella crisi….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7F8-DDAC-4BD6-875F-712BFB287369}" type="slidenum">
              <a:rPr lang="it-IT" altLang="en-US" smtClean="0"/>
              <a:pPr>
                <a:defRPr/>
              </a:pPr>
              <a:t>47</a:t>
            </a:fld>
            <a:endParaRPr lang="it-IT" alt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6" y="1482599"/>
            <a:ext cx="7946737" cy="44936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2" y="1249274"/>
            <a:ext cx="7776864" cy="54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50350"/>
            <a:ext cx="7765322" cy="97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800" dirty="0" smtClean="0"/>
              <a:t>… ed il conseguente crollo del Capitale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7914C-1ADA-4C2F-86A1-2E5DCB9128ED}" type="slidenum">
              <a:rPr lang="it-IT" altLang="en-US"/>
              <a:pPr>
                <a:defRPr/>
              </a:pPr>
              <a:t>48</a:t>
            </a:fld>
            <a:endParaRPr lang="it-IT" altLang="en-US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02528"/>
            <a:ext cx="8686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94589"/>
            <a:ext cx="7765322" cy="97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800" b="1" dirty="0" smtClean="0">
                <a:solidFill>
                  <a:srgbClr val="FFFF00"/>
                </a:solidFill>
              </a:rPr>
              <a:t>I consumi delle famiglie contribuiscono alla crescita del </a:t>
            </a:r>
            <a:r>
              <a:rPr lang="it-IT" sz="3800" b="1" dirty="0" err="1" smtClean="0">
                <a:solidFill>
                  <a:srgbClr val="FFFF00"/>
                </a:solidFill>
              </a:rPr>
              <a:t>Pil</a:t>
            </a:r>
            <a:r>
              <a:rPr lang="it-IT" sz="3800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091B1-03EF-4881-993A-7E9D2CB27BCE}" type="slidenum">
              <a:rPr lang="it-IT" altLang="en-US"/>
              <a:pPr>
                <a:defRPr/>
              </a:pPr>
              <a:t>49</a:t>
            </a:fld>
            <a:endParaRPr lang="it-IT" alt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95536" y="1412776"/>
          <a:ext cx="6767512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iapositiva" r:id="rId3" imgW="4737100" imgH="3552825" progId="PowerPoint.Slide.8">
                  <p:embed/>
                </p:oleObj>
              </mc:Choice>
              <mc:Fallback>
                <p:oleObj name="Diapositiva" r:id="rId3" imgW="4737100" imgH="3552825" progId="PowerPoint.Slid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6767512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559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468313" y="6237288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Rapporto Confcommercio, marzo 2011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932040" y="1412776"/>
          <a:ext cx="2088232" cy="2016226"/>
        </p:xfrm>
        <a:graphic>
          <a:graphicData uri="http://schemas.openxmlformats.org/drawingml/2006/table">
            <a:tbl>
              <a:tblPr/>
              <a:tblGrid>
                <a:gridCol w="1044116"/>
                <a:gridCol w="1044116"/>
              </a:tblGrid>
              <a:tr h="302434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Consumi Privati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PA+ISP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Investimenti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BC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3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Promuovere </a:t>
            </a:r>
            <a:r>
              <a:rPr lang="it-IT" dirty="0" smtClean="0">
                <a:solidFill>
                  <a:srgbClr val="FC2030"/>
                </a:solidFill>
              </a:rPr>
              <a:t>l’efficienza allocativa </a:t>
            </a:r>
            <a:r>
              <a:rPr lang="it-IT" dirty="0" smtClean="0"/>
              <a:t>con:</a:t>
            </a:r>
          </a:p>
          <a:p>
            <a:pPr marL="841375" lvl="1" indent="-514350">
              <a:buFont typeface="+mj-lt"/>
              <a:buAutoNum type="arabicPeriod"/>
            </a:pPr>
            <a:r>
              <a:rPr lang="it-IT" dirty="0" smtClean="0"/>
              <a:t>Offerta di beni e servizi (beni pubblici e meritori)</a:t>
            </a:r>
          </a:p>
          <a:p>
            <a:pPr marL="841375" lvl="1" indent="-514350">
              <a:buFont typeface="+mj-lt"/>
              <a:buAutoNum type="arabicPeriod"/>
            </a:pPr>
            <a:r>
              <a:rPr lang="it-IT" dirty="0" smtClean="0"/>
              <a:t>Interventi regolamentativi</a:t>
            </a:r>
          </a:p>
          <a:p>
            <a:pPr marL="841375" lvl="1" indent="-514350">
              <a:buFont typeface="+mj-lt"/>
              <a:buAutoNum type="arabicPeriod"/>
            </a:pPr>
            <a:r>
              <a:rPr lang="it-IT" dirty="0" smtClean="0"/>
              <a:t>Interventi di stabilizzazione macroeconomica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Promuovere una maggiore </a:t>
            </a:r>
            <a:r>
              <a:rPr lang="it-IT" dirty="0" smtClean="0">
                <a:solidFill>
                  <a:srgbClr val="FF0000"/>
                </a:solidFill>
              </a:rPr>
              <a:t>equità distributiva</a:t>
            </a:r>
            <a:r>
              <a:rPr lang="it-IT" dirty="0" smtClean="0"/>
              <a:t> di</a:t>
            </a:r>
          </a:p>
          <a:p>
            <a:pPr marL="841375" lvl="1" indent="-514350">
              <a:buFont typeface="+mj-lt"/>
              <a:buAutoNum type="arabicPeriod"/>
            </a:pPr>
            <a:r>
              <a:rPr lang="it-IT" dirty="0" smtClean="0"/>
              <a:t>Reddito</a:t>
            </a:r>
          </a:p>
          <a:p>
            <a:pPr marL="841375" lvl="1" indent="-514350">
              <a:buFont typeface="+mj-lt"/>
              <a:buAutoNum type="arabicPeriod"/>
            </a:pPr>
            <a:r>
              <a:rPr lang="it-IT" dirty="0" smtClean="0"/>
              <a:t>Ricchezza</a:t>
            </a:r>
          </a:p>
          <a:p>
            <a:pPr marL="841375" lvl="1" indent="-514350">
              <a:buFont typeface="+mj-lt"/>
              <a:buAutoNum type="arabicPeriod"/>
            </a:pPr>
            <a:r>
              <a:rPr lang="it-IT" dirty="0" smtClean="0"/>
              <a:t>Opportunità di accesso ad attività economiche e sociali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L’andamento dei consumi interni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7F8-DDAC-4BD6-875F-712BFB287369}" type="slidenum">
              <a:rPr lang="it-IT" altLang="en-US" smtClean="0"/>
              <a:pPr>
                <a:defRPr/>
              </a:pPr>
              <a:t>50</a:t>
            </a:fld>
            <a:endParaRPr lang="it-IT" alt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9" y="1588615"/>
            <a:ext cx="8392835" cy="46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800" dirty="0" smtClean="0"/>
              <a:t>Le fluttuazioni nel reddito sono determinate dai cicli economici e sono diverse tra generi: il consumo dipende in primis dal reddito da lavoro 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B4DF2-B6ED-4B05-B0FC-77CDFCCD7DC9}" type="slidenum">
              <a:rPr lang="it-IT" altLang="en-US"/>
              <a:pPr>
                <a:defRPr/>
              </a:pPr>
              <a:t>51</a:t>
            </a:fld>
            <a:endParaRPr lang="it-IT" alt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5" y="1772816"/>
            <a:ext cx="7800745" cy="46316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1625" y="6488668"/>
            <a:ext cx="374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Valori in milioni e in termini correnti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400" b="1" smtClean="0"/>
              <a:t>Da quali famiglie provengono i consumi aggregati: composizione per condizione professionale della persona di riferimento - anno 2009</a:t>
            </a:r>
            <a:r>
              <a:rPr lang="it-IT" sz="2400" smtClean="0"/>
              <a:t> 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63728-E5D1-4B7B-A9A5-3C72298C52DD}" type="slidenum">
              <a:rPr lang="it-IT" altLang="en-US"/>
              <a:pPr>
                <a:defRPr/>
              </a:pPr>
              <a:t>52</a:t>
            </a:fld>
            <a:endParaRPr lang="it-IT" alt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55650" y="1628775"/>
          <a:ext cx="6985000" cy="4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6985000" cy="439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3988" y="6216650"/>
            <a:ext cx="8990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it-IT"/>
              <a:t>nota: in parentesi le quote riferite all'anno 1997; Rapporto Confcommercio, marzo 2011</a:t>
            </a:r>
          </a:p>
          <a:p>
            <a:pPr algn="just" eaLnBrk="0" hangingPunct="0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9339" y="125900"/>
            <a:ext cx="7765322" cy="970450"/>
          </a:xfrm>
        </p:spPr>
        <p:txBody>
          <a:bodyPr/>
          <a:lstStyle/>
          <a:p>
            <a:pPr eaLnBrk="1" hangingPunct="1"/>
            <a:r>
              <a:rPr lang="it-IT" dirty="0" smtClean="0"/>
              <a:t>Consumo e risparmio: trend e crisi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678F3-0755-4C09-BD68-5D270CF9B221}" type="slidenum">
              <a:rPr lang="it-IT" altLang="en-US"/>
              <a:pPr>
                <a:defRPr/>
              </a:pPr>
              <a:t>53</a:t>
            </a:fld>
            <a:endParaRPr lang="it-IT" altLang="en-US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6888"/>
            <a:ext cx="91440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843808" y="1196752"/>
            <a:ext cx="30243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RICORDIAMO CHE </a:t>
            </a:r>
            <a:r>
              <a:rPr lang="it-IT" dirty="0" err="1" smtClean="0">
                <a:solidFill>
                  <a:srgbClr val="FF0000"/>
                </a:solidFill>
              </a:rPr>
              <a:t>S=I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800" smtClean="0"/>
              <a:t>Perché si consuma di più di quanto non sia possibile dato il reddito?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47F42-FAE6-4FF8-B7E8-789DF6BEFCFC}" type="slidenum">
              <a:rPr lang="it-IT" altLang="en-US"/>
              <a:pPr>
                <a:defRPr/>
              </a:pPr>
              <a:t>54</a:t>
            </a:fld>
            <a:endParaRPr lang="it-IT" alt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60525"/>
            <a:ext cx="7777163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/>
            <a:r>
              <a:rPr lang="it-IT" sz="3200" dirty="0" smtClean="0"/>
              <a:t>Perché la ricchezza delle famiglie aumenta, ma si è ridotta dell’8% dall’inizio della crisi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32FF9-4E99-42F5-9B2D-441AE44E4A35}" type="slidenum">
              <a:rPr lang="it-IT" altLang="en-US"/>
              <a:pPr>
                <a:defRPr/>
              </a:pPr>
              <a:t>55</a:t>
            </a:fld>
            <a:endParaRPr lang="it-IT" alt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67544" y="6491287"/>
            <a:ext cx="631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Banca d’Italia (</a:t>
            </a:r>
            <a:r>
              <a:rPr lang="it-IT" dirty="0" smtClean="0"/>
              <a:t>2014), </a:t>
            </a:r>
            <a:r>
              <a:rPr lang="it-IT" dirty="0"/>
              <a:t>Supplemento Bollettino Statistico n. </a:t>
            </a:r>
            <a:r>
              <a:rPr lang="it-IT" dirty="0" smtClean="0"/>
              <a:t>69</a:t>
            </a:r>
            <a:endParaRPr lang="it-IT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416824" cy="530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599553" y="404664"/>
            <a:ext cx="7765322" cy="97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800" dirty="0" smtClean="0"/>
              <a:t>Il risparmio diminuisce e cresce la componente capital </a:t>
            </a:r>
            <a:r>
              <a:rPr lang="it-IT" sz="3800" dirty="0" err="1" smtClean="0"/>
              <a:t>gain</a:t>
            </a:r>
            <a:r>
              <a:rPr lang="it-IT" sz="3800" dirty="0" smtClean="0"/>
              <a:t> prima della crisi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61962-B173-4F43-86A0-0FDF1B14267A}" type="slidenum">
              <a:rPr lang="it-IT" altLang="en-US"/>
              <a:pPr>
                <a:defRPr/>
              </a:pPr>
              <a:t>56</a:t>
            </a:fld>
            <a:endParaRPr lang="it-IT" alt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81277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75034" y="226302"/>
            <a:ext cx="7765322" cy="970450"/>
          </a:xfrm>
        </p:spPr>
        <p:txBody>
          <a:bodyPr/>
          <a:lstStyle/>
          <a:p>
            <a:pPr eaLnBrk="1" hangingPunct="1"/>
            <a:r>
              <a:rPr lang="it-IT" dirty="0" smtClean="0"/>
              <a:t>La ricchezza netta aumenta, ma..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F0DCB-5922-4D60-B00C-4367682BD0EB}" type="slidenum">
              <a:rPr lang="it-IT" altLang="en-US"/>
              <a:pPr>
                <a:defRPr/>
              </a:pPr>
              <a:t>57</a:t>
            </a:fld>
            <a:endParaRPr lang="it-IT" alt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81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800" smtClean="0"/>
              <a:t>Aumenta la quota di abitazioni di proprietà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5E9D-0E36-495A-95EC-549AFD36573D}" type="slidenum">
              <a:rPr lang="it-IT" altLang="en-US"/>
              <a:pPr>
                <a:defRPr/>
              </a:pPr>
              <a:t>58</a:t>
            </a:fld>
            <a:endParaRPr lang="it-IT" alt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162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ricchezza finanziaria: le attività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D10C4-AB05-4F75-80B7-612063439A79}" type="slidenum">
              <a:rPr lang="it-IT" altLang="en-US"/>
              <a:pPr>
                <a:defRPr/>
              </a:pPr>
              <a:t>59</a:t>
            </a:fld>
            <a:endParaRPr lang="it-IT" alt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66" y="1780226"/>
            <a:ext cx="8134292" cy="44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C2030"/>
                </a:solidFill>
              </a:rPr>
              <a:t>Spesa pubblica per beni pubblici e meritori </a:t>
            </a:r>
            <a:r>
              <a:rPr lang="it-IT" sz="2400" dirty="0" smtClean="0"/>
              <a:t>(difesa, sicurezza, scuola, previdenza sociale, infrastrutture civili) persegue gli obiettivi (1 e 2). Gli strumenti si trovano in voci di bilancio diverse (consumi intermedi, personale e trasferimenti)</a:t>
            </a:r>
          </a:p>
          <a:p>
            <a:r>
              <a:rPr lang="it-IT" sz="2400" dirty="0" smtClean="0">
                <a:solidFill>
                  <a:srgbClr val="FC2030"/>
                </a:solidFill>
              </a:rPr>
              <a:t>Spesa per protezione sociale </a:t>
            </a:r>
            <a:r>
              <a:rPr lang="it-IT" sz="2400" dirty="0" smtClean="0"/>
              <a:t>(TR), sempre </a:t>
            </a:r>
            <a:r>
              <a:rPr lang="it-IT" sz="2400" dirty="0" err="1" smtClean="0"/>
              <a:t>ob</a:t>
            </a:r>
            <a:r>
              <a:rPr lang="it-IT" sz="2400" dirty="0" smtClean="0"/>
              <a:t>. 1 e 2 con effetti di stabilizzazione automatica del ciclo (sussidi di disoccupazione, imposizione </a:t>
            </a:r>
            <a:r>
              <a:rPr lang="it-IT" sz="2400" dirty="0" err="1" smtClean="0"/>
              <a:t>progressiva…</a:t>
            </a:r>
            <a:r>
              <a:rPr lang="it-IT" sz="2400" dirty="0" smtClean="0"/>
              <a:t>)</a:t>
            </a:r>
          </a:p>
          <a:p>
            <a:r>
              <a:rPr lang="it-IT" sz="2400" dirty="0" smtClean="0">
                <a:solidFill>
                  <a:srgbClr val="FC2030"/>
                </a:solidFill>
              </a:rPr>
              <a:t>Entrate tributarie </a:t>
            </a:r>
            <a:r>
              <a:rPr lang="it-IT" sz="2400" dirty="0" smtClean="0"/>
              <a:t>per finanziare la spesa e finalità dirette  a realizzare </a:t>
            </a:r>
            <a:r>
              <a:rPr lang="it-IT" sz="2400" dirty="0" err="1" smtClean="0"/>
              <a:t>ob</a:t>
            </a:r>
            <a:r>
              <a:rPr lang="it-IT" sz="2400" dirty="0" smtClean="0"/>
              <a:t>. 1 e 2 (IRPEF, IVA, </a:t>
            </a:r>
            <a:r>
              <a:rPr lang="it-IT" sz="2400" dirty="0" err="1" smtClean="0"/>
              <a:t>Carbon</a:t>
            </a:r>
            <a:r>
              <a:rPr lang="it-IT" sz="2400" dirty="0" smtClean="0"/>
              <a:t> </a:t>
            </a:r>
            <a:r>
              <a:rPr lang="it-IT" sz="2400" dirty="0" err="1" smtClean="0"/>
              <a:t>tax…</a:t>
            </a:r>
            <a:r>
              <a:rPr lang="it-IT" sz="2400" dirty="0" smtClean="0"/>
              <a:t>)</a:t>
            </a:r>
          </a:p>
          <a:p>
            <a:r>
              <a:rPr lang="it-IT" sz="2400" dirty="0" smtClean="0">
                <a:solidFill>
                  <a:srgbClr val="FC2030"/>
                </a:solidFill>
              </a:rPr>
              <a:t>Indebitamento</a:t>
            </a:r>
            <a:r>
              <a:rPr lang="it-IT" sz="2400" dirty="0" smtClean="0"/>
              <a:t> (vs. imposizione o altre entrate) con finalità di stabilizzazione (della spesa) nel breve periodo.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5588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La ricchezza finanziaria: le passività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91ABE-EFDC-40DC-A869-FB9593092B60}" type="slidenum">
              <a:rPr lang="it-IT" altLang="en-US"/>
              <a:pPr>
                <a:defRPr/>
              </a:pPr>
              <a:t>60</a:t>
            </a:fld>
            <a:endParaRPr lang="it-IT" altLang="en-US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572324" cy="360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102" y="3406040"/>
            <a:ext cx="5908898" cy="34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dirty="0" smtClean="0"/>
              <a:t>La manovra di finanza pubblica o ciclo di programmazione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3207" y="1721068"/>
            <a:ext cx="8229600" cy="45307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sz="2400" dirty="0" smtClean="0"/>
              <a:t>A </a:t>
            </a:r>
            <a:r>
              <a:rPr lang="it-IT" sz="2400" dirty="0"/>
              <a:t>partire da quest'anno la </a:t>
            </a:r>
            <a:r>
              <a:rPr lang="it-IT" sz="2400" dirty="0">
                <a:solidFill>
                  <a:srgbClr val="FFFF00"/>
                </a:solidFill>
              </a:rPr>
              <a:t>manovra di finanza pubblica è operata con la sola legge di bilancio</a:t>
            </a:r>
            <a:r>
              <a:rPr lang="it-IT" sz="2400" dirty="0"/>
              <a:t>, che ora ricomprende anche la </a:t>
            </a:r>
            <a:r>
              <a:rPr lang="it-IT" sz="2400" u="sng" dirty="0"/>
              <a:t>ex legge di stabilità</a:t>
            </a:r>
            <a:r>
              <a:rPr lang="it-IT" sz="2400" dirty="0"/>
              <a:t>.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A seguito dell'entrata in vigore della Legge 4 agosto 2016, n. 163, i contenuti della legge di bilancio e della legge di stabilità sono ricompresi in un unico provvedimento, costituito dalla nuova legge di bilancio, </a:t>
            </a:r>
            <a:r>
              <a:rPr lang="it-IT" sz="2400" dirty="0">
                <a:solidFill>
                  <a:srgbClr val="FFFF00"/>
                </a:solidFill>
              </a:rPr>
              <a:t>riferita ad un periodo triennale</a:t>
            </a:r>
            <a:r>
              <a:rPr lang="it-IT" sz="2400" dirty="0"/>
              <a:t>, la quale si articola in due sezioni:</a:t>
            </a:r>
          </a:p>
          <a:p>
            <a:pPr lvl="1">
              <a:lnSpc>
                <a:spcPct val="80000"/>
              </a:lnSpc>
            </a:pPr>
            <a:r>
              <a:rPr lang="it-IT" sz="2200" dirty="0"/>
              <a:t>la prima sezione svolge in sostanza le funzioni dell'ex disegno di legge di </a:t>
            </a:r>
            <a:r>
              <a:rPr lang="it-IT" sz="2200" dirty="0" smtClean="0"/>
              <a:t>stabilità, </a:t>
            </a:r>
            <a:r>
              <a:rPr lang="it-IT" sz="2400" dirty="0" smtClean="0">
                <a:effectLst/>
              </a:rPr>
              <a:t>è dedicata </a:t>
            </a:r>
            <a:r>
              <a:rPr lang="it-IT" sz="2400" dirty="0">
                <a:effectLst/>
              </a:rPr>
              <a:t>alle innovazioni legislative, definisce il quadro di riferimento finanziario e contiene le misure quantitative necessarie a realizzare gli obiettivi programmatici indicati nel DEF (e nella Nota di aggiornamento al DEF); </a:t>
            </a:r>
            <a:r>
              <a:rPr lang="it-IT" sz="2200" dirty="0"/>
              <a:t> </a:t>
            </a:r>
          </a:p>
          <a:p>
            <a:pPr lvl="1">
              <a:lnSpc>
                <a:spcPct val="80000"/>
              </a:lnSpc>
            </a:pPr>
            <a:r>
              <a:rPr lang="it-IT" sz="2200" dirty="0"/>
              <a:t>la seconda sezione ricalca quelle del disegno di legge di </a:t>
            </a:r>
            <a:r>
              <a:rPr lang="it-IT" sz="2200" dirty="0" smtClean="0"/>
              <a:t>bilancio e </a:t>
            </a:r>
            <a:r>
              <a:rPr lang="it-IT" sz="2000" dirty="0" smtClean="0">
                <a:effectLst/>
              </a:rPr>
              <a:t>espone</a:t>
            </a:r>
            <a:r>
              <a:rPr lang="it-IT" sz="2000" dirty="0">
                <a:effectLst/>
              </a:rPr>
              <a:t>, per l'entrata e per la spesa, le unità di voto parlamentare e riporta le variazioni non determinate da innovazioni normative (ad es., rimodulazioni compensative verticali - tra capitoli di spesa – ed orizzontali - su uno stesso capitolo di spesa, nonché rifinanziamenti, </a:t>
            </a:r>
            <a:r>
              <a:rPr lang="it-IT" sz="2000" dirty="0" err="1">
                <a:effectLst/>
              </a:rPr>
              <a:t>definanziamenti</a:t>
            </a:r>
            <a:r>
              <a:rPr lang="it-IT" sz="2000" dirty="0">
                <a:effectLst/>
              </a:rPr>
              <a:t> e riprogrammazioni di spese disposte da norme preesistenti). </a:t>
            </a:r>
            <a:r>
              <a:rPr lang="it-IT" sz="22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effectLst/>
              </a:rPr>
              <a:t>Nel 2017 il </a:t>
            </a:r>
            <a:r>
              <a:rPr lang="it-IT" sz="2400" dirty="0">
                <a:effectLst/>
              </a:rPr>
              <a:t> valore </a:t>
            </a:r>
            <a:r>
              <a:rPr lang="it-IT" sz="2400" dirty="0" smtClean="0">
                <a:effectLst/>
              </a:rPr>
              <a:t>della manovra ammonta </a:t>
            </a:r>
            <a:r>
              <a:rPr lang="it-IT" sz="2400" dirty="0">
                <a:effectLst/>
              </a:rPr>
              <a:t>a </a:t>
            </a:r>
            <a:r>
              <a:rPr lang="it-IT" sz="2400" dirty="0" smtClean="0">
                <a:effectLst/>
              </a:rPr>
              <a:t>27 </a:t>
            </a:r>
            <a:r>
              <a:rPr lang="it-IT" sz="2400" dirty="0">
                <a:effectLst/>
              </a:rPr>
              <a:t>miliardi di euro con un disavanzo per i conti pubblici che nel 2016 salirà al 2,3% sul PIL</a:t>
            </a:r>
            <a:endParaRPr lang="it-IT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52680-DE41-4BED-AD51-645A33E94B90}" type="slidenum">
              <a:rPr lang="it-IT" altLang="en-US"/>
              <a:pPr>
                <a:defRPr/>
              </a:pPr>
              <a:t>7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Documento di economia e finanza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/>
              <a:t>Il DEF è sostitutivo sia del Documento di Programmazione Economico-Finanziaria (DPEF) e del DPF, la Decisione di Finanza Pubblica ai sensi della L. 31 Dicembre 2009 n. 196 e modificata dalla Legge 39/2011. Con quest’ultima legge si introduce il </a:t>
            </a:r>
            <a:r>
              <a:rPr lang="it-IT" b="1" dirty="0">
                <a:solidFill>
                  <a:srgbClr val="0000FF"/>
                </a:solidFill>
              </a:rPr>
              <a:t>Documento di economia e finanza.</a:t>
            </a:r>
            <a:endParaRPr lang="it-IT" dirty="0"/>
          </a:p>
          <a:p>
            <a:pPr>
              <a:lnSpc>
                <a:spcPct val="80000"/>
              </a:lnSpc>
            </a:pPr>
            <a:r>
              <a:rPr lang="it-IT" dirty="0"/>
              <a:t>Viene presentato annualmente dal Governo alle Camere </a:t>
            </a:r>
            <a:r>
              <a:rPr lang="it-IT" dirty="0">
                <a:solidFill>
                  <a:srgbClr val="FC2030"/>
                </a:solidFill>
              </a:rPr>
              <a:t>entro il 10 aprile</a:t>
            </a:r>
            <a:r>
              <a:rPr lang="it-IT" dirty="0"/>
              <a:t>, </a:t>
            </a:r>
            <a:r>
              <a:rPr lang="it-IT" u="sng" dirty="0"/>
              <a:t>contiene il quadro della programmazione economico finanziaria</a:t>
            </a:r>
            <a:r>
              <a:rPr lang="it-IT" b="1" dirty="0"/>
              <a:t> su base triennale</a:t>
            </a:r>
            <a:r>
              <a:rPr lang="it-IT" dirty="0"/>
              <a:t>, </a:t>
            </a:r>
            <a:endParaRPr lang="it-IT" dirty="0" smtClean="0"/>
          </a:p>
          <a:p>
            <a:pPr>
              <a:lnSpc>
                <a:spcPct val="80000"/>
              </a:lnSpc>
            </a:pPr>
            <a:r>
              <a:rPr lang="it-IT" dirty="0" smtClean="0"/>
              <a:t>è </a:t>
            </a:r>
            <a:r>
              <a:rPr lang="it-IT" dirty="0"/>
              <a:t>composto </a:t>
            </a:r>
            <a:r>
              <a:rPr lang="it-IT" dirty="0">
                <a:solidFill>
                  <a:srgbClr val="FC2030"/>
                </a:solidFill>
              </a:rPr>
              <a:t>dal Programma nazionale di stabilità, </a:t>
            </a:r>
            <a:r>
              <a:rPr lang="it-IT" dirty="0"/>
              <a:t>da una seconda sezione contenente </a:t>
            </a:r>
            <a:r>
              <a:rPr lang="it-IT" dirty="0">
                <a:solidFill>
                  <a:srgbClr val="FF0000"/>
                </a:solidFill>
              </a:rPr>
              <a:t>analisi e tendenze della finanza pubblica e la relativa nota metodologica</a:t>
            </a:r>
            <a:r>
              <a:rPr lang="it-IT" dirty="0"/>
              <a:t> e dalla terza sezione in cui vi è il </a:t>
            </a:r>
            <a:r>
              <a:rPr lang="it-IT" dirty="0">
                <a:solidFill>
                  <a:srgbClr val="FC2030"/>
                </a:solidFill>
              </a:rPr>
              <a:t>Programma Nazionale di riforma</a:t>
            </a:r>
            <a:r>
              <a:rPr lang="it-IT" dirty="0"/>
              <a:t>, con i relativi allegati</a:t>
            </a:r>
            <a:r>
              <a:rPr lang="it-IT" b="1" dirty="0"/>
              <a:t>. </a:t>
            </a:r>
            <a:endParaRPr lang="it-IT" b="1" dirty="0" smtClean="0"/>
          </a:p>
          <a:p>
            <a:pPr>
              <a:lnSpc>
                <a:spcPct val="80000"/>
              </a:lnSpc>
            </a:pPr>
            <a:r>
              <a:rPr lang="it-IT" b="1" dirty="0" smtClean="0"/>
              <a:t>Il </a:t>
            </a:r>
            <a:r>
              <a:rPr lang="it-IT" b="1" dirty="0"/>
              <a:t>DEF va presentato alle Istituzioni comunitarie entro il 30 aprile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5619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La manovra di finanza pubblica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000" dirty="0" smtClean="0"/>
              <a:t>Il Governo presenta alle Camere la </a:t>
            </a:r>
            <a:r>
              <a:rPr lang="it-IT" sz="2000" b="1" dirty="0" smtClean="0"/>
              <a:t>Nota di aggiornamento al DEF </a:t>
            </a:r>
            <a:r>
              <a:rPr lang="it-IT" sz="2000" dirty="0" smtClean="0"/>
              <a:t>annualmente entro il </a:t>
            </a:r>
            <a:r>
              <a:rPr lang="it-IT" sz="2000" dirty="0" smtClean="0">
                <a:solidFill>
                  <a:srgbClr val="FC2030"/>
                </a:solidFill>
              </a:rPr>
              <a:t>27 </a:t>
            </a:r>
            <a:r>
              <a:rPr lang="it-IT" sz="2000" dirty="0" smtClean="0">
                <a:solidFill>
                  <a:srgbClr val="FC2030"/>
                </a:solidFill>
              </a:rPr>
              <a:t>settembre</a:t>
            </a:r>
            <a:r>
              <a:rPr lang="it-IT" sz="2000" dirty="0" smtClean="0"/>
              <a:t>, per le conseguenti deliberazioni parlamentari.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/>
              <a:t>La DEF contiene </a:t>
            </a:r>
            <a:r>
              <a:rPr lang="it-IT" sz="2000" u="sng" dirty="0" smtClean="0"/>
              <a:t>l’esposizione dei dati tendenziali </a:t>
            </a:r>
            <a:r>
              <a:rPr lang="it-IT" sz="2000" dirty="0" smtClean="0">
                <a:solidFill>
                  <a:srgbClr val="FC2030"/>
                </a:solidFill>
              </a:rPr>
              <a:t>a legislazione vigente</a:t>
            </a:r>
            <a:r>
              <a:rPr lang="it-IT" sz="2000" dirty="0" smtClean="0"/>
              <a:t> </a:t>
            </a:r>
            <a:r>
              <a:rPr lang="it-IT" sz="2000" u="sng" dirty="0" smtClean="0"/>
              <a:t>del conto economico della pubblica amministrazione</a:t>
            </a:r>
            <a:r>
              <a:rPr lang="it-IT" sz="2000" dirty="0" smtClean="0"/>
              <a:t>, del saldo di cassa e del debito, sia nel complesso, che ripartiti per i diversi sotto-settori in cui la P.A. è articolata: amministrazione centrale, amministrazioni locali ed enti di previdenza e assistenza sociale.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/>
              <a:t>Tra aprile e settembre intervengono altri momenti di programmazione: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 smtClean="0"/>
              <a:t>Il rendiconto generale dello Stato (30 giugno)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 smtClean="0"/>
              <a:t>Disegno di legge di assestamento (30 giugno)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 smtClean="0"/>
              <a:t>Linee guida articolazione del DEF (10 settembre)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 smtClean="0"/>
              <a:t>Disegni di legge collegati alla manovra di finanza pubblica</a:t>
            </a:r>
            <a:br>
              <a:rPr lang="it-IT" sz="1600" dirty="0" smtClean="0"/>
            </a:br>
            <a:r>
              <a:rPr lang="it-IT" sz="1600" dirty="0" smtClean="0"/>
              <a:t>(entro il mese di gennaio)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 smtClean="0"/>
              <a:t>Specifici documenti di programmazione delle AP diverse dallo Stato</a:t>
            </a:r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DED3-0C8F-4792-975E-69110F9B0130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6165304"/>
            <a:ext cx="856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Esempio di disegno di legge collegato</a:t>
            </a:r>
            <a:r>
              <a:rPr lang="it-IT" dirty="0"/>
              <a:t>:</a:t>
            </a:r>
            <a:r>
              <a:rPr lang="it-IT" sz="1200" dirty="0"/>
              <a:t> </a:t>
            </a:r>
            <a:r>
              <a:rPr lang="it-IT" sz="1200" dirty="0">
                <a:hlinkClick r:id="rId2"/>
              </a:rPr>
              <a:t>http://</a:t>
            </a:r>
            <a:r>
              <a:rPr lang="it-IT" sz="1200" dirty="0" smtClean="0">
                <a:hlinkClick r:id="rId2"/>
              </a:rPr>
              <a:t>www.senato.it/service/PDF/PDFServer/BGT/00932926.pdf</a:t>
            </a:r>
            <a:r>
              <a:rPr lang="it-IT" sz="1200" dirty="0" smtClean="0"/>
              <a:t> 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4866</TotalTime>
  <Words>2882</Words>
  <Application>Microsoft Office PowerPoint</Application>
  <PresentationFormat>Presentazione su schermo (4:3)</PresentationFormat>
  <Paragraphs>387</Paragraphs>
  <Slides>60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60</vt:i4>
      </vt:variant>
    </vt:vector>
  </HeadingPairs>
  <TitlesOfParts>
    <vt:vector size="70" baseType="lpstr">
      <vt:lpstr>Arial</vt:lpstr>
      <vt:lpstr>Calibri</vt:lpstr>
      <vt:lpstr>Calisto MT</vt:lpstr>
      <vt:lpstr>Times New Roman</vt:lpstr>
      <vt:lpstr>Trebuchet MS</vt:lpstr>
      <vt:lpstr>Wingdings</vt:lpstr>
      <vt:lpstr>Wingdings 2</vt:lpstr>
      <vt:lpstr>Ardesia</vt:lpstr>
      <vt:lpstr>Foglio di lavoro</vt:lpstr>
      <vt:lpstr>Diapositiva</vt:lpstr>
      <vt:lpstr>Politica Fiscale</vt:lpstr>
      <vt:lpstr>Politica Fiscale</vt:lpstr>
      <vt:lpstr>I soggetti (vedi http://www.rgs.mef.gov.it/VERSIONE-I/ )</vt:lpstr>
      <vt:lpstr>La struttura secondo ISTAT (elenco per il 2014 disponibile al sito: http://www.rgs.mef.gov.it/_Documenti/VERSIONE-I/e-GOVERNME1/SIOPE/Documentaz/Allegati-R/Elenco_delle_Amministrazioni_Pubbliche_-_09_set_2014.pdf </vt:lpstr>
      <vt:lpstr>Gli obiettivi</vt:lpstr>
      <vt:lpstr>Gli Strumenti</vt:lpstr>
      <vt:lpstr>La manovra di finanza pubblica o ciclo di programmazione</vt:lpstr>
      <vt:lpstr>Documento di economia e finanza</vt:lpstr>
      <vt:lpstr>La manovra di finanza pubblica</vt:lpstr>
      <vt:lpstr>La legge di stabilità e di bilancio</vt:lpstr>
      <vt:lpstr>I contenuti della legge di stabilità 2015 (Legge 23 dicembre 2014, n. 190)</vt:lpstr>
      <vt:lpstr>I documenti programmatici e la manovra di Finanza Pubblica</vt:lpstr>
      <vt:lpstr>Bilancio Pubblico e gli aspetti Macroeconomici della domanda autonoma</vt:lpstr>
      <vt:lpstr>Dove troviamo “i numeri” per il nostro sistema?</vt:lpstr>
      <vt:lpstr>Il Bilancio Pubblico: le sue componenti</vt:lpstr>
      <vt:lpstr>Classificazioni del Bilancio</vt:lpstr>
      <vt:lpstr>L’oggetto</vt:lpstr>
      <vt:lpstr>I criteri di registrazione</vt:lpstr>
      <vt:lpstr>L’orizzonte temporale</vt:lpstr>
      <vt:lpstr>Le fasi e la natura delle valutazioni</vt:lpstr>
      <vt:lpstr>I criteri di classificazione</vt:lpstr>
      <vt:lpstr>Il Bilancio dello Stato: il conto economico</vt:lpstr>
      <vt:lpstr>I saldi della finanza pubblica</vt:lpstr>
      <vt:lpstr>Presentazione standard di PowerPoint</vt:lpstr>
      <vt:lpstr>… il fabbisogno</vt:lpstr>
      <vt:lpstr>Presentazione standard di PowerPoint</vt:lpstr>
      <vt:lpstr>… il fabbisogno</vt:lpstr>
      <vt:lpstr>Il bilancio degli enti locali</vt:lpstr>
      <vt:lpstr>TITOLO V - LE REGIONI, LE PROVINCE, I COMUNI  (modifiche introdotte dalla legge costituzionale n.3 del 18 ottobre 2001)  L’autonomia degli enti territoriali: il collegamento con il bilancio dell’ente locale (1 …)</vt:lpstr>
      <vt:lpstr>TITOLO V - LE REGIONI, LE PROVINCE, I COMUNI  (modifiche introdotte dalla legge costituzionale n.3 del 18 ottobre 2001)  L’autonomia degli enti territoriali: il collegamento con il bilancio dell’ente locale (… 2)</vt:lpstr>
      <vt:lpstr>La struttura del Bilancio degli enti locali </vt:lpstr>
      <vt:lpstr>Le entrate per Titoli e Categorie</vt:lpstr>
      <vt:lpstr>Le spese per Titoli e Funzioni</vt:lpstr>
      <vt:lpstr>La classificazione economica e funzionale delle spese correnti</vt:lpstr>
      <vt:lpstr>La classificazione economica e funzionale delle spese in conto capitale </vt:lpstr>
      <vt:lpstr>I dati e i saldi di Bilancio: Istat e Banca d’Italia</vt:lpstr>
      <vt:lpstr>Legge di bilancio e spesa</vt:lpstr>
      <vt:lpstr>Il raccordo tra contabilità UE</vt:lpstr>
      <vt:lpstr>La spesa per categorie funzionali COFOG</vt:lpstr>
      <vt:lpstr>Quali sono i problemi principali del sistema?</vt:lpstr>
      <vt:lpstr>Vediamo qual è la struttura della Domanda Aggregata nel 2012</vt:lpstr>
      <vt:lpstr>Quanto pesa la spesa dello Stato? Prospettive di riduzione</vt:lpstr>
      <vt:lpstr>Com’è andata realmente? La spesa PA</vt:lpstr>
      <vt:lpstr>Il Pil: è diminuito in media negli ultimi 7 anni di 1,3 punti percentuali anno (2015 + 0,8%; 2016+1,1%)</vt:lpstr>
      <vt:lpstr>Risultato: spesa in aumento sul PIL</vt:lpstr>
      <vt:lpstr>L’investimento si contrae in Italia e si stabilizza su valori molto bassi (…ma 2015 + 1,6%)</vt:lpstr>
      <vt:lpstr>E nella crisi….</vt:lpstr>
      <vt:lpstr>… ed il conseguente crollo del Capitale</vt:lpstr>
      <vt:lpstr>I consumi delle famiglie contribuiscono alla crescita del Pil?</vt:lpstr>
      <vt:lpstr>L’andamento dei consumi interni</vt:lpstr>
      <vt:lpstr>Le fluttuazioni nel reddito sono determinate dai cicli economici e sono diverse tra generi: il consumo dipende in primis dal reddito da lavoro </vt:lpstr>
      <vt:lpstr>Da quali famiglie provengono i consumi aggregati: composizione per condizione professionale della persona di riferimento - anno 2009 </vt:lpstr>
      <vt:lpstr>Consumo e risparmio: trend e crisi</vt:lpstr>
      <vt:lpstr>Perché si consuma di più di quanto non sia possibile dato il reddito?</vt:lpstr>
      <vt:lpstr>Perché la ricchezza delle famiglie aumenta, ma si è ridotta dell’8% dall’inizio della crisi</vt:lpstr>
      <vt:lpstr>Il risparmio diminuisce e cresce la componente capital gain prima della crisi</vt:lpstr>
      <vt:lpstr>La ricchezza netta aumenta, ma..</vt:lpstr>
      <vt:lpstr>Aumenta la quota di abitazioni di proprietà</vt:lpstr>
      <vt:lpstr>La ricchezza finanziaria: le attività</vt:lpstr>
      <vt:lpstr>La ricchezza finanziaria: le passività</vt:lpstr>
    </vt:vector>
  </TitlesOfParts>
  <Company>LIUC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Bilancio pubblico</dc:title>
  <dc:creator>LIUC</dc:creator>
  <cp:lastModifiedBy>User</cp:lastModifiedBy>
  <cp:revision>204</cp:revision>
  <cp:lastPrinted>2002-10-16T16:17:14Z</cp:lastPrinted>
  <dcterms:created xsi:type="dcterms:W3CDTF">2002-10-15T10:06:39Z</dcterms:created>
  <dcterms:modified xsi:type="dcterms:W3CDTF">2017-02-26T20:29:27Z</dcterms:modified>
</cp:coreProperties>
</file>