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70" r:id="rId16"/>
    <p:sldId id="268" r:id="rId17"/>
    <p:sldId id="269" r:id="rId18"/>
    <p:sldId id="273" r:id="rId19"/>
    <p:sldId id="285" r:id="rId20"/>
    <p:sldId id="275" r:id="rId21"/>
    <p:sldId id="282" r:id="rId22"/>
    <p:sldId id="283" r:id="rId23"/>
    <p:sldId id="284" r:id="rId24"/>
    <p:sldId id="276" r:id="rId25"/>
    <p:sldId id="277" r:id="rId26"/>
    <p:sldId id="274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2714F-6C8C-44A2-8F8D-D047E7E35D5E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AD7B3-C04F-4420-92E8-89DB52B517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2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AD7B3-C04F-4420-92E8-89DB52B5176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77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05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63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CCD4-2958-4B2D-9833-7FA85E11C1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99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A715-F820-4882-8366-9985D7F2A0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44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74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15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9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67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07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4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12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40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50CB7-C8D8-4732-9B2F-5589A3AAB971}" type="datetimeFigureOut">
              <a:rPr lang="it-IT" smtClean="0"/>
              <a:t>23/11/2015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D701-D358-4E5D-BB0C-B4DF7623E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5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REAZIONI ALDOLICHE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416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7"/>
          <p:cNvSpPr>
            <a:spLocks noChangeArrowheads="1"/>
          </p:cNvSpPr>
          <p:nvPr/>
        </p:nvSpPr>
        <p:spPr bwMode="auto">
          <a:xfrm>
            <a:off x="6588224" y="4751965"/>
            <a:ext cx="122555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1" name="AutoShape 25"/>
          <p:cNvSpPr>
            <a:spLocks noChangeArrowheads="1"/>
          </p:cNvSpPr>
          <p:nvPr/>
        </p:nvSpPr>
        <p:spPr bwMode="auto">
          <a:xfrm>
            <a:off x="6802438" y="2276475"/>
            <a:ext cx="1225550" cy="1008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22278" y="188640"/>
            <a:ext cx="8821737" cy="946572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000" dirty="0"/>
              <a:t>REAZIONE ALDOLICA – CONTROLLO DELLA STEREOCHIMICA </a:t>
            </a:r>
            <a:r>
              <a:rPr lang="it-IT" sz="2000" dirty="0" smtClean="0"/>
              <a:t>RELATIVA</a:t>
            </a:r>
          </a:p>
          <a:p>
            <a:pPr algn="ctr"/>
            <a:r>
              <a:rPr lang="it-IT" sz="2000" b="1" dirty="0"/>
              <a:t>STATI DI TRANSIZIONE DI ZIMMERMANN TRAXLER</a:t>
            </a:r>
          </a:p>
          <a:p>
            <a:pPr algn="ctr"/>
            <a:endParaRPr lang="it-IT" sz="2000" dirty="0"/>
          </a:p>
        </p:txBody>
      </p:sp>
      <p:graphicFrame>
        <p:nvGraphicFramePr>
          <p:cNvPr id="37893" name="Object 2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7144777"/>
              </p:ext>
            </p:extLst>
          </p:nvPr>
        </p:nvGraphicFramePr>
        <p:xfrm>
          <a:off x="468313" y="2133600"/>
          <a:ext cx="7488237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CS ChemDraw Drawing" r:id="rId3" imgW="6117336" imgH="1304544" progId="ChemDraw.Document.6.0">
                  <p:embed/>
                </p:oleObj>
              </mc:Choice>
              <mc:Fallback>
                <p:oleObj name="CS ChemDraw Drawing" r:id="rId3" imgW="6117336" imgH="13045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7488237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14"/>
          <p:cNvSpPr txBox="1">
            <a:spLocks noChangeArrowheads="1"/>
          </p:cNvSpPr>
          <p:nvPr/>
        </p:nvSpPr>
        <p:spPr bwMode="auto">
          <a:xfrm>
            <a:off x="684213" y="1484313"/>
            <a:ext cx="211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ENOLATO TRANS</a:t>
            </a:r>
          </a:p>
        </p:txBody>
      </p:sp>
      <p:graphicFrame>
        <p:nvGraphicFramePr>
          <p:cNvPr id="37895" name="Object 23"/>
          <p:cNvGraphicFramePr>
            <a:graphicFrameLocks noGrp="1" noChangeAspect="1"/>
          </p:cNvGraphicFramePr>
          <p:nvPr>
            <p:ph sz="half" idx="2"/>
          </p:nvPr>
        </p:nvGraphicFramePr>
        <p:xfrm>
          <a:off x="760413" y="4700588"/>
          <a:ext cx="676116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CS ChemDraw Drawing" r:id="rId5" imgW="5817108" imgH="1373124" progId="ChemDraw.Document.6.0">
                  <p:embed/>
                </p:oleObj>
              </mc:Choice>
              <mc:Fallback>
                <p:oleObj name="CS ChemDraw Drawing" r:id="rId5" imgW="5817108" imgH="137312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4700588"/>
                        <a:ext cx="6761162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26"/>
          <p:cNvSpPr txBox="1">
            <a:spLocks noChangeArrowheads="1"/>
          </p:cNvSpPr>
          <p:nvPr/>
        </p:nvSpPr>
        <p:spPr bwMode="auto">
          <a:xfrm>
            <a:off x="7451725" y="1700213"/>
            <a:ext cx="1692275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/>
              <a:t>aldolo anti (</a:t>
            </a:r>
            <a:r>
              <a:rPr lang="it-IT" sz="1400" b="1">
                <a:cs typeface="Arial" charset="0"/>
              </a:rPr>
              <a:t>±)</a:t>
            </a:r>
          </a:p>
          <a:p>
            <a:pPr eaLnBrk="1" hangingPunct="1"/>
            <a:r>
              <a:rPr lang="it-IT" sz="1400" b="1">
                <a:cs typeface="Arial" charset="0"/>
              </a:rPr>
              <a:t>diastereoisomero</a:t>
            </a:r>
          </a:p>
          <a:p>
            <a:pPr eaLnBrk="1" hangingPunct="1"/>
            <a:r>
              <a:rPr lang="it-IT" sz="1400" b="1">
                <a:cs typeface="Arial" charset="0"/>
              </a:rPr>
              <a:t>prevalente</a:t>
            </a:r>
          </a:p>
        </p:txBody>
      </p:sp>
      <p:sp>
        <p:nvSpPr>
          <p:cNvPr id="37897" name="Text Box 28"/>
          <p:cNvSpPr txBox="1">
            <a:spLocks noChangeArrowheads="1"/>
          </p:cNvSpPr>
          <p:nvPr/>
        </p:nvSpPr>
        <p:spPr bwMode="auto">
          <a:xfrm>
            <a:off x="7669213" y="4508500"/>
            <a:ext cx="12827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/>
              <a:t>aldolo sin (</a:t>
            </a:r>
            <a:r>
              <a:rPr lang="it-IT" sz="1400" b="1">
                <a:cs typeface="Arial" charset="0"/>
              </a:rPr>
              <a:t>±)</a:t>
            </a:r>
          </a:p>
        </p:txBody>
      </p:sp>
    </p:spTree>
    <p:extLst>
      <p:ext uri="{BB962C8B-B14F-4D97-AF65-F5344CB8AC3E}">
        <p14:creationId xmlns:p14="http://schemas.microsoft.com/office/powerpoint/2010/main" val="26618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68313" y="260350"/>
            <a:ext cx="8353425" cy="792163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ENOLATI DI LITIO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1239838" y="484188"/>
            <a:ext cx="642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CONTROLLO DELLA STEREOCHIMICA DEGLI ENOLATI</a:t>
            </a:r>
          </a:p>
          <a:p>
            <a:pPr eaLnBrk="1" hangingPunct="1"/>
            <a:endParaRPr lang="it-IT"/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65" y="2132856"/>
            <a:ext cx="611915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82766" y="26369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95%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604414" y="386104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98%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76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68313" y="260350"/>
            <a:ext cx="8353425" cy="792163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ENOLATI DI LITIO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1239838" y="484188"/>
            <a:ext cx="6427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CONTROLLO DELLA STEREOCHIMICA DEGLI ENOLATI</a:t>
            </a:r>
          </a:p>
          <a:p>
            <a:pPr eaLnBrk="1" hangingPunct="1"/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8880"/>
            <a:ext cx="5904656" cy="155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79712" y="4509120"/>
            <a:ext cx="482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Con i litio enolati è importante la dimensione di R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23850" y="404813"/>
            <a:ext cx="8353425" cy="719137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/>
          </a:p>
        </p:txBody>
      </p:sp>
      <p:sp>
        <p:nvSpPr>
          <p:cNvPr id="39939" name="Text Box 26"/>
          <p:cNvSpPr txBox="1">
            <a:spLocks noChangeArrowheads="1"/>
          </p:cNvSpPr>
          <p:nvPr/>
        </p:nvSpPr>
        <p:spPr bwMode="auto">
          <a:xfrm>
            <a:off x="395288" y="1273755"/>
            <a:ext cx="221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dirty="0"/>
              <a:t>BORO ENOLETERI</a:t>
            </a:r>
          </a:p>
        </p:txBody>
      </p:sp>
      <p:sp>
        <p:nvSpPr>
          <p:cNvPr id="39941" name="Text Box 32"/>
          <p:cNvSpPr txBox="1">
            <a:spLocks noChangeArrowheads="1"/>
          </p:cNvSpPr>
          <p:nvPr/>
        </p:nvSpPr>
        <p:spPr bwMode="auto">
          <a:xfrm>
            <a:off x="1443038" y="549275"/>
            <a:ext cx="615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CONTROLLO DELLA STEREOCHIMICA DEGLI ENOLATI</a:t>
            </a:r>
          </a:p>
          <a:p>
            <a:pPr eaLnBrk="1" hangingPunct="1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707904" y="3429000"/>
            <a:ext cx="6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Et3N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69232" y="6021288"/>
            <a:ext cx="6729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può controllare la geometria dei </a:t>
            </a:r>
            <a:r>
              <a:rPr lang="it-IT" dirty="0" err="1" smtClean="0"/>
              <a:t>boroenoleteri</a:t>
            </a:r>
            <a:r>
              <a:rPr lang="it-IT" dirty="0" smtClean="0"/>
              <a:t>  scegliendo l’opportuno composto del boro </a:t>
            </a:r>
            <a:endParaRPr lang="it-IT" dirty="0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92" y="1667669"/>
            <a:ext cx="6381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4047331"/>
            <a:ext cx="66960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012638" y="5390995"/>
            <a:ext cx="275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9-BBN 9-borabiciclononano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69232" y="2998693"/>
            <a:ext cx="19444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Sostituente ingombrato</a:t>
            </a:r>
            <a:endParaRPr lang="it-IT" sz="16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64088" y="3321858"/>
            <a:ext cx="28083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70C0"/>
                </a:solidFill>
              </a:rPr>
              <a:t>Forza l’enolato in trans configurazione </a:t>
            </a:r>
            <a:endParaRPr lang="it-IT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468313" y="2603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/>
              <a:t>REAZIONE ALDOLICA - STEREOCHIMICA</a:t>
            </a:r>
          </a:p>
        </p:txBody>
      </p:sp>
      <p:graphicFrame>
        <p:nvGraphicFramePr>
          <p:cNvPr id="4096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755650" y="2349500"/>
          <a:ext cx="6985000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CS ChemDraw Drawing" r:id="rId3" imgW="4831080" imgH="2638044" progId="ChemDraw.Document.6.0">
                  <p:embed/>
                </p:oleObj>
              </mc:Choice>
              <mc:Fallback>
                <p:oleObj name="CS ChemDraw Drawing" r:id="rId3" imgW="4831080" imgH="26380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349500"/>
                        <a:ext cx="6985000" cy="381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3708400" y="1484313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dirty="0" smtClean="0"/>
              <a:t>Esercizio</a:t>
            </a:r>
            <a:endParaRPr lang="it-IT" dirty="0"/>
          </a:p>
        </p:txBody>
      </p:sp>
      <p:graphicFrame>
        <p:nvGraphicFramePr>
          <p:cNvPr id="40965" name="Oggetto 3"/>
          <p:cNvGraphicFramePr>
            <a:graphicFrameLocks noChangeAspect="1"/>
          </p:cNvGraphicFramePr>
          <p:nvPr/>
        </p:nvGraphicFramePr>
        <p:xfrm>
          <a:off x="6659563" y="1717675"/>
          <a:ext cx="1862137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CS ChemDraw Drawing" r:id="rId5" imgW="1552956" imgH="1331976" progId="ChemDraw.Document.6.0">
                  <p:embed/>
                </p:oleObj>
              </mc:Choice>
              <mc:Fallback>
                <p:oleObj name="CS ChemDraw Drawing" r:id="rId5" imgW="1552956" imgH="133197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717675"/>
                        <a:ext cx="1862137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39750" y="115888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11188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400" dirty="0">
                <a:solidFill>
                  <a:schemeClr val="tx2"/>
                </a:solidFill>
              </a:rPr>
              <a:t>CONTROLLO DELLA STEREOCHIMICA </a:t>
            </a:r>
            <a:r>
              <a:rPr lang="it-IT" sz="2400" dirty="0" smtClean="0">
                <a:solidFill>
                  <a:schemeClr val="tx2"/>
                </a:solidFill>
              </a:rPr>
              <a:t> ASSOLUTA</a:t>
            </a:r>
          </a:p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NELLE REAZIONI ALDOLICHE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060848"/>
            <a:ext cx="7910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1. STRATEGIA DELL’AUSILIARIO CHIRALE:</a:t>
            </a:r>
          </a:p>
          <a:p>
            <a:endParaRPr lang="it-IT" sz="2400" dirty="0"/>
          </a:p>
          <a:p>
            <a:r>
              <a:rPr lang="it-IT" sz="2400" dirty="0" smtClean="0"/>
              <a:t>INDUZIONE ASIMMETRICA BASATA SUL SUBSTRATO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060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REAZIONI ALDOLICHE CON AUSILIARI CHIRALI</a:t>
            </a:r>
          </a:p>
        </p:txBody>
      </p:sp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539750" y="3933825"/>
            <a:ext cx="479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Problema: formazione di un solo enantiomero</a:t>
            </a:r>
          </a:p>
        </p:txBody>
      </p:sp>
      <p:graphicFrame>
        <p:nvGraphicFramePr>
          <p:cNvPr id="41989" name="Object 11"/>
          <p:cNvGraphicFramePr>
            <a:graphicFrameLocks noGrp="1" noChangeAspect="1"/>
          </p:cNvGraphicFramePr>
          <p:nvPr>
            <p:ph/>
          </p:nvPr>
        </p:nvGraphicFramePr>
        <p:xfrm>
          <a:off x="611188" y="1916113"/>
          <a:ext cx="7589837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CS ChemDraw Drawing" r:id="rId3" imgW="5532120" imgH="1092708" progId="ChemDraw.Document.6.0">
                  <p:embed/>
                </p:oleObj>
              </mc:Choice>
              <mc:Fallback>
                <p:oleObj name="CS ChemDraw Drawing" r:id="rId3" imgW="5532120" imgH="10927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16113"/>
                        <a:ext cx="7589837" cy="149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REAZIONI ALDOLICHE CON AUSILIARI CHIRALI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1505"/>
              </p:ext>
            </p:extLst>
          </p:nvPr>
        </p:nvGraphicFramePr>
        <p:xfrm>
          <a:off x="898310" y="1700808"/>
          <a:ext cx="723863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CS ChemDraw Drawing" r:id="rId3" imgW="6009480" imgH="1374120" progId="ChemDraw.Document.6.0">
                  <p:embed/>
                </p:oleObj>
              </mc:Choice>
              <mc:Fallback>
                <p:oleObj name="CS ChemDraw Drawing" r:id="rId3" imgW="6009480" imgH="1374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310" y="1700808"/>
                        <a:ext cx="723863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042988" y="4581128"/>
            <a:ext cx="635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 i </a:t>
            </a:r>
            <a:r>
              <a:rPr lang="it-IT" dirty="0" err="1" smtClean="0"/>
              <a:t>boroenolati</a:t>
            </a:r>
            <a:r>
              <a:rPr lang="it-IT" dirty="0" smtClean="0"/>
              <a:t> </a:t>
            </a:r>
            <a:r>
              <a:rPr lang="it-IT" dirty="0" err="1" smtClean="0"/>
              <a:t>diastereoselettività</a:t>
            </a:r>
            <a:r>
              <a:rPr lang="it-IT" dirty="0" smtClean="0"/>
              <a:t> migliori che con i litio enolati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63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REAZIONI ALDOLICHE CON AUSILIARI CHIRALI</a:t>
            </a:r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79171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8307" y="5380672"/>
            <a:ext cx="75726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Inizialmente si forma il boro enolato chelato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Quindi si coordina l’aldeide attraverso l’ossigeno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L’ausiliario subisce variazione conformazionale per minimizzare le repulsioni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L’aldeide approccia l’enolato dalla parte opposta dell’isopropile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35896" y="4653136"/>
            <a:ext cx="107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Si (aldeide)</a:t>
            </a:r>
          </a:p>
          <a:p>
            <a:r>
              <a:rPr lang="it-IT" sz="1400" dirty="0" smtClean="0"/>
              <a:t>Re (enolato)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556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777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REAZIONI ALDOLICHE CON </a:t>
            </a:r>
            <a:r>
              <a:rPr lang="it-IT" sz="2400" dirty="0" smtClean="0"/>
              <a:t>e SENZA AUSILIARIO CHIRALE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36296" y="341152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EQUIVALENTI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20272" y="4941168"/>
            <a:ext cx="143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PREVALENTE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30336" y="3334576"/>
            <a:ext cx="107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Re </a:t>
            </a:r>
            <a:r>
              <a:rPr lang="it-IT" sz="1400" dirty="0" smtClean="0"/>
              <a:t>(enolato)</a:t>
            </a:r>
          </a:p>
          <a:p>
            <a:r>
              <a:rPr lang="it-IT" sz="1400" i="1" dirty="0" smtClean="0"/>
              <a:t>Si</a:t>
            </a:r>
            <a:r>
              <a:rPr lang="it-IT" sz="1400" dirty="0" smtClean="0"/>
              <a:t> (aldeide)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64088" y="3334576"/>
            <a:ext cx="105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Si</a:t>
            </a:r>
            <a:r>
              <a:rPr lang="it-IT" sz="1400" dirty="0" smtClean="0"/>
              <a:t> (enolato)</a:t>
            </a:r>
          </a:p>
          <a:p>
            <a:r>
              <a:rPr lang="it-IT" sz="1400" i="1" dirty="0" smtClean="0"/>
              <a:t>Re</a:t>
            </a:r>
            <a:r>
              <a:rPr lang="it-IT" sz="1400" dirty="0" smtClean="0"/>
              <a:t> (aldeide)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75856" y="4864224"/>
            <a:ext cx="105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Si (enolato)</a:t>
            </a:r>
          </a:p>
          <a:p>
            <a:r>
              <a:rPr lang="it-IT" sz="1400" dirty="0" smtClean="0"/>
              <a:t>Re (aldeide)</a:t>
            </a:r>
            <a:endParaRPr lang="it-IT" sz="14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335551"/>
              </p:ext>
            </p:extLst>
          </p:nvPr>
        </p:nvGraphicFramePr>
        <p:xfrm>
          <a:off x="2275681" y="1484784"/>
          <a:ext cx="4592637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S ChemDraw Drawing" r:id="rId3" imgW="4593070" imgH="5007690" progId="ChemDraw.Document.6.0">
                  <p:embed/>
                </p:oleObj>
              </mc:Choice>
              <mc:Fallback>
                <p:oleObj name="CS ChemDraw Drawing" r:id="rId3" imgW="4593070" imgH="5007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5681" y="1484784"/>
                        <a:ext cx="4592637" cy="500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02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468313" y="1333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 dirty="0"/>
          </a:p>
        </p:txBody>
      </p:sp>
      <p:sp>
        <p:nvSpPr>
          <p:cNvPr id="30723" name="Text Box 13"/>
          <p:cNvSpPr txBox="1">
            <a:spLocks noChangeArrowheads="1"/>
          </p:cNvSpPr>
          <p:nvPr/>
        </p:nvSpPr>
        <p:spPr bwMode="auto">
          <a:xfrm>
            <a:off x="2928702" y="337343"/>
            <a:ext cx="34326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800" dirty="0"/>
              <a:t>GENERALITA’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18606"/>
              </p:ext>
            </p:extLst>
          </p:nvPr>
        </p:nvGraphicFramePr>
        <p:xfrm>
          <a:off x="1110680" y="1700808"/>
          <a:ext cx="6936480" cy="4536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S ChemDraw Drawing" r:id="rId4" imgW="6029280" imgH="3942720" progId="ChemDraw.Document.6.0">
                  <p:embed/>
                </p:oleObj>
              </mc:Choice>
              <mc:Fallback>
                <p:oleObj name="CS ChemDraw Drawing" r:id="rId4" imgW="6029280" imgH="3942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0680" y="1700808"/>
                        <a:ext cx="6936480" cy="4536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115616" y="1073632"/>
            <a:ext cx="5124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it-IT" sz="2400" dirty="0" smtClean="0"/>
              <a:t>Metodo di formazione di legami C-C</a:t>
            </a:r>
          </a:p>
        </p:txBody>
      </p:sp>
    </p:spTree>
    <p:extLst>
      <p:ext uri="{BB962C8B-B14F-4D97-AF65-F5344CB8AC3E}">
        <p14:creationId xmlns:p14="http://schemas.microsoft.com/office/powerpoint/2010/main" val="21788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REAZIONI ALDOLICHE CON AUSILIARI CHIRALI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5" y="2204864"/>
            <a:ext cx="784294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1628800"/>
            <a:ext cx="2835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Diastereoselettività</a:t>
            </a:r>
            <a:r>
              <a:rPr lang="it-IT" dirty="0" smtClean="0"/>
              <a:t> invertita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4976301"/>
            <a:ext cx="5698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Stato di transizione APERTO con l’acido di Lewis Et2AlCl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L’aldeide è coordinata all’alluminio piuttosto che al </a:t>
            </a:r>
            <a:r>
              <a:rPr lang="it-IT" dirty="0" smtClean="0"/>
              <a:t>boro</a:t>
            </a:r>
          </a:p>
        </p:txBody>
      </p:sp>
    </p:spTree>
    <p:extLst>
      <p:ext uri="{BB962C8B-B14F-4D97-AF65-F5344CB8AC3E}">
        <p14:creationId xmlns:p14="http://schemas.microsoft.com/office/powerpoint/2010/main" val="18458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777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REAZIONI ALDOLICHE CON </a:t>
            </a:r>
            <a:r>
              <a:rPr lang="it-IT" sz="2400" dirty="0" smtClean="0"/>
              <a:t>REAGENTI </a:t>
            </a:r>
            <a:r>
              <a:rPr lang="it-IT" sz="2400" dirty="0"/>
              <a:t>CHIRALI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81" b="19881"/>
          <a:stretch/>
        </p:blipFill>
        <p:spPr bwMode="auto">
          <a:xfrm>
            <a:off x="518162" y="930780"/>
            <a:ext cx="81076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99592" y="5589240"/>
            <a:ext cx="679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Strategia alternativa: gruppo chirale (</a:t>
            </a:r>
            <a:r>
              <a:rPr lang="it-IT" dirty="0" err="1" smtClean="0"/>
              <a:t>iosopinocanfenile</a:t>
            </a:r>
            <a:r>
              <a:rPr lang="it-IT" dirty="0" smtClean="0"/>
              <a:t>) legato al Boro.</a:t>
            </a:r>
          </a:p>
          <a:p>
            <a:r>
              <a:rPr lang="it-IT" dirty="0" smtClean="0"/>
              <a:t>Minimizzate le </a:t>
            </a:r>
            <a:r>
              <a:rPr lang="it-IT" dirty="0" err="1" smtClean="0"/>
              <a:t>interzioni</a:t>
            </a:r>
            <a:r>
              <a:rPr lang="it-IT" dirty="0" smtClean="0"/>
              <a:t> steriche nello stato di transizione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5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7777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REAZIONI ALDOLICHE CON </a:t>
            </a:r>
            <a:r>
              <a:rPr lang="it-IT" sz="2400" dirty="0" smtClean="0"/>
              <a:t>CATALIZZATORI </a:t>
            </a:r>
            <a:r>
              <a:rPr lang="it-IT" sz="2400" dirty="0"/>
              <a:t>CHIRALI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1478035"/>
            <a:ext cx="36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REAZIONE ALDOLICA DI MUKAIYAMA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5025" y="1847367"/>
            <a:ext cx="4703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 la reazione di un </a:t>
            </a:r>
            <a:r>
              <a:rPr lang="it-IT" dirty="0" err="1" smtClean="0"/>
              <a:t>sililenoletere</a:t>
            </a:r>
            <a:r>
              <a:rPr lang="it-IT" dirty="0" smtClean="0"/>
              <a:t> con un aldeide</a:t>
            </a:r>
          </a:p>
          <a:p>
            <a:r>
              <a:rPr lang="it-IT" dirty="0" smtClean="0"/>
              <a:t>Richiede un acido di Lewis come catalizzatore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3643"/>
            <a:ext cx="7343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372200" y="3356992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Acido f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031603" y="3275402"/>
            <a:ext cx="1833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Acido di Lewis </a:t>
            </a:r>
          </a:p>
          <a:p>
            <a:r>
              <a:rPr lang="it-IT" sz="1400" dirty="0" smtClean="0"/>
              <a:t>derivato dal triptofano</a:t>
            </a:r>
            <a:endParaRPr lang="it-IT" sz="1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91" b="11091"/>
          <a:stretch/>
        </p:blipFill>
        <p:spPr bwMode="auto">
          <a:xfrm>
            <a:off x="622348" y="3852000"/>
            <a:ext cx="73723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372200" y="5229200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223343" y="5363924"/>
            <a:ext cx="1481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Bis-</a:t>
            </a:r>
            <a:r>
              <a:rPr lang="it-IT" dirty="0" err="1" smtClean="0"/>
              <a:t>ossazolina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48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>
              <a:solidFill>
                <a:schemeClr val="tx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2730" y="462111"/>
            <a:ext cx="7777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400" dirty="0"/>
              <a:t>REAZIONI ALDOLICHE </a:t>
            </a:r>
            <a:r>
              <a:rPr lang="it-IT" sz="2400" dirty="0" smtClean="0"/>
              <a:t>DIRETTE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" b="33933"/>
          <a:stretch/>
        </p:blipFill>
        <p:spPr bwMode="auto">
          <a:xfrm>
            <a:off x="179388" y="1524356"/>
            <a:ext cx="857367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83414" y="5301208"/>
            <a:ext cx="7115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Tutti gli esempi visti finora: preparazione dell’enolato prima della reazione</a:t>
            </a:r>
          </a:p>
          <a:p>
            <a:r>
              <a:rPr lang="it-IT" dirty="0" smtClean="0"/>
              <a:t>REAZIONE ALDOLICA DIRETTA più conveniente</a:t>
            </a:r>
          </a:p>
          <a:p>
            <a:r>
              <a:rPr lang="it-IT" dirty="0" smtClean="0"/>
              <a:t>Catalizzatore binucleare bifunzionale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67744" y="2627854"/>
            <a:ext cx="1877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Enolato dell’acetone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ADDIZIONI CONIUGATE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8816" y="4119121"/>
            <a:ext cx="850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1. Primo centro </a:t>
            </a:r>
            <a:r>
              <a:rPr lang="it-IT" dirty="0" err="1" smtClean="0"/>
              <a:t>stereogenico</a:t>
            </a:r>
            <a:r>
              <a:rPr lang="it-IT" dirty="0" smtClean="0"/>
              <a:t> C-Nu</a:t>
            </a:r>
          </a:p>
          <a:p>
            <a:r>
              <a:rPr lang="it-IT" dirty="0" smtClean="0"/>
              <a:t>2. Secondo centro </a:t>
            </a:r>
            <a:r>
              <a:rPr lang="it-IT" dirty="0" err="1" smtClean="0"/>
              <a:t>stereogenico</a:t>
            </a:r>
            <a:r>
              <a:rPr lang="it-IT" dirty="0" smtClean="0"/>
              <a:t> C-E intrappolando l’enolato intermedio con un elettrofilo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3176" y="5229200"/>
            <a:ext cx="714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 configurazione relativa dei due centri </a:t>
            </a:r>
            <a:r>
              <a:rPr lang="it-IT" dirty="0" err="1" smtClean="0"/>
              <a:t>sterogenici</a:t>
            </a:r>
            <a:r>
              <a:rPr lang="it-IT" dirty="0" smtClean="0"/>
              <a:t> può essere controllata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563352" y="3573559"/>
            <a:ext cx="18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Reazione tandem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17609"/>
              </p:ext>
            </p:extLst>
          </p:nvPr>
        </p:nvGraphicFramePr>
        <p:xfrm>
          <a:off x="2339752" y="1471193"/>
          <a:ext cx="40132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CS ChemDraw Drawing" r:id="rId3" imgW="4013905" imgH="1917000" progId="ChemDraw.Document.6.0">
                  <p:embed/>
                </p:oleObj>
              </mc:Choice>
              <mc:Fallback>
                <p:oleObj name="CS ChemDraw Drawing" r:id="rId3" imgW="4013905" imgH="1917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9752" y="1471193"/>
                        <a:ext cx="40132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479704" y="166809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1 centro </a:t>
            </a:r>
            <a:r>
              <a:rPr lang="it-IT" sz="1400" dirty="0" err="1" smtClean="0"/>
              <a:t>stereogenico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39242" y="294468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2 centri </a:t>
            </a:r>
            <a:r>
              <a:rPr lang="it-IT" sz="1400" dirty="0" err="1" smtClean="0"/>
              <a:t>stereogenici</a:t>
            </a:r>
            <a:r>
              <a:rPr lang="it-IT" sz="1400" dirty="0" smtClean="0"/>
              <a:t>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312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ADDIZIONI CONIUGATE</a:t>
            </a:r>
          </a:p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Controllo della stereochimica relativa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1556792"/>
            <a:ext cx="2495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sistemi coniugati ciclici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35086" y="4797152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Configurazione trans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50799" y="5166484"/>
            <a:ext cx="89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racemo</a:t>
            </a:r>
            <a:endParaRPr lang="it-IT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52153"/>
              </p:ext>
            </p:extLst>
          </p:nvPr>
        </p:nvGraphicFramePr>
        <p:xfrm>
          <a:off x="1646237" y="3068960"/>
          <a:ext cx="5851525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CS ChemDraw Drawing" r:id="rId3" imgW="3302105" imgH="740340" progId="ChemDraw.Document.6.0">
                  <p:embed/>
                </p:oleObj>
              </mc:Choice>
              <mc:Fallback>
                <p:oleObj name="CS ChemDraw Drawing" r:id="rId3" imgW="3302105" imgH="740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6237" y="3068960"/>
                        <a:ext cx="5851525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0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35935248"/>
              </p:ext>
            </p:extLst>
          </p:nvPr>
        </p:nvGraphicFramePr>
        <p:xfrm>
          <a:off x="2087686" y="1484784"/>
          <a:ext cx="4968875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S ChemDraw Drawing" r:id="rId3" imgW="3279648" imgH="1970532" progId="ChemDraw.Document.6.0">
                  <p:embed/>
                </p:oleObj>
              </mc:Choice>
              <mc:Fallback>
                <p:oleObj name="CS ChemDraw Drawing" r:id="rId3" imgW="3279648" imgH="1970532" progId="ChemDraw.Document.6.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686" y="1484784"/>
                        <a:ext cx="4968875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59632" y="6194176"/>
            <a:ext cx="443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/>
              <a:t>Alchilazione sulla faccia meno ingombrata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59499"/>
              </p:ext>
            </p:extLst>
          </p:nvPr>
        </p:nvGraphicFramePr>
        <p:xfrm>
          <a:off x="1273843" y="5229200"/>
          <a:ext cx="691661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CS ChemDraw Drawing" r:id="rId5" imgW="4558680" imgH="474840" progId="ChemDraw.Document.6.0">
                  <p:embed/>
                </p:oleObj>
              </mc:Choice>
              <mc:Fallback>
                <p:oleObj name="CS ChemDraw Drawing" r:id="rId5" imgW="4558680" imgH="474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3843" y="5229200"/>
                        <a:ext cx="6916614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512" y="188640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ADDIZIONI CONIUGATE</a:t>
            </a:r>
          </a:p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Controllo della stereochimica relativa</a:t>
            </a:r>
          </a:p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Centro </a:t>
            </a:r>
            <a:r>
              <a:rPr lang="it-IT" sz="2400" dirty="0" err="1" smtClean="0">
                <a:solidFill>
                  <a:schemeClr val="tx2"/>
                </a:solidFill>
              </a:rPr>
              <a:t>stereogenico</a:t>
            </a:r>
            <a:r>
              <a:rPr lang="it-IT" sz="2400" dirty="0" smtClean="0">
                <a:solidFill>
                  <a:schemeClr val="tx2"/>
                </a:solidFill>
              </a:rPr>
              <a:t> sul substrato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512" y="188640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ADDIZIONI CONIUGATE</a:t>
            </a:r>
          </a:p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Controllo della stereochimica assoluta</a:t>
            </a:r>
            <a:endParaRPr lang="it-IT" sz="2400" dirty="0">
              <a:solidFill>
                <a:schemeClr val="tx2"/>
              </a:solidFill>
            </a:endParaRP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397453"/>
              </p:ext>
            </p:extLst>
          </p:nvPr>
        </p:nvGraphicFramePr>
        <p:xfrm>
          <a:off x="556848" y="1988840"/>
          <a:ext cx="8030551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CS ChemDraw Drawing" r:id="rId3" imgW="5890320" imgH="1583640" progId="ChemDraw.Document.6.0">
                  <p:embed/>
                </p:oleObj>
              </mc:Choice>
              <mc:Fallback>
                <p:oleObj name="CS ChemDraw Drawing" r:id="rId3" imgW="5890320" imgH="1583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848" y="1988840"/>
                        <a:ext cx="8030551" cy="21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01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9512" y="188640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ADDIZIONI CONIUGATE</a:t>
            </a:r>
          </a:p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Controllo della stereochimica assoluta</a:t>
            </a:r>
            <a:endParaRPr lang="it-IT" sz="2400" dirty="0">
              <a:solidFill>
                <a:schemeClr val="tx2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63" y="1844824"/>
            <a:ext cx="863701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81116" y="3284984"/>
            <a:ext cx="27192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/>
              <a:t>Canforsultame</a:t>
            </a:r>
            <a:r>
              <a:rPr lang="it-IT" dirty="0" smtClean="0"/>
              <a:t> di </a:t>
            </a:r>
            <a:r>
              <a:rPr lang="it-IT" dirty="0" err="1" smtClean="0"/>
              <a:t>Oppolzer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51720" y="219938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BuLi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91665" y="3068960"/>
            <a:ext cx="16905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S-trans sfavorita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683690" y="3445868"/>
            <a:ext cx="13528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-cis favorita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91270" y="31409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79118" y="3640378"/>
            <a:ext cx="12650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Chelazione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5442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202"/>
          <a:stretch/>
        </p:blipFill>
        <p:spPr bwMode="auto">
          <a:xfrm>
            <a:off x="35024" y="2132856"/>
            <a:ext cx="882302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188640"/>
            <a:ext cx="8785225" cy="10080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ADDIZIONI CONIUGATE</a:t>
            </a:r>
          </a:p>
          <a:p>
            <a:pPr algn="ctr"/>
            <a:r>
              <a:rPr lang="it-IT" sz="2400" dirty="0" smtClean="0">
                <a:solidFill>
                  <a:schemeClr val="tx2"/>
                </a:solidFill>
              </a:rPr>
              <a:t>Controllo della stereochimica assoluta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 flipH="1">
            <a:off x="766449" y="1357884"/>
            <a:ext cx="364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Tandem Nu-/ E+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3988328"/>
            <a:ext cx="220566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L’elettrofilo attacca </a:t>
            </a:r>
          </a:p>
          <a:p>
            <a:r>
              <a:rPr lang="it-IT" dirty="0" smtClean="0"/>
              <a:t>la faccia opposta al ponte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922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586268"/>
              </p:ext>
            </p:extLst>
          </p:nvPr>
        </p:nvGraphicFramePr>
        <p:xfrm>
          <a:off x="1043608" y="1916832"/>
          <a:ext cx="6846538" cy="31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CS ChemDraw Drawing" r:id="rId3" imgW="5838120" imgH="2675880" progId="ChemDraw.Document.6.0">
                  <p:embed/>
                </p:oleObj>
              </mc:Choice>
              <mc:Fallback>
                <p:oleObj name="CS ChemDraw Drawing" r:id="rId3" imgW="5838120" imgH="26758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916832"/>
                        <a:ext cx="6846538" cy="313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8313" y="133350"/>
            <a:ext cx="8353425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t-IT" sz="24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928702" y="337343"/>
            <a:ext cx="34326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2800" dirty="0"/>
              <a:t>GENERALITA’</a:t>
            </a:r>
          </a:p>
        </p:txBody>
      </p:sp>
    </p:spTree>
    <p:extLst>
      <p:ext uri="{BB962C8B-B14F-4D97-AF65-F5344CB8AC3E}">
        <p14:creationId xmlns:p14="http://schemas.microsoft.com/office/powerpoint/2010/main" val="420064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1116013" y="44624"/>
            <a:ext cx="7562850" cy="4318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/>
              <a:t>FORMAZIONE DI ENOLATI E DI LORO EQUIVALENTI</a:t>
            </a:r>
          </a:p>
        </p:txBody>
      </p:sp>
      <p:graphicFrame>
        <p:nvGraphicFramePr>
          <p:cNvPr id="31747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62434191"/>
              </p:ext>
            </p:extLst>
          </p:nvPr>
        </p:nvGraphicFramePr>
        <p:xfrm>
          <a:off x="1745456" y="692696"/>
          <a:ext cx="6303963" cy="588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S ChemDraw Drawing" r:id="rId3" imgW="5550408" imgH="5177028" progId="ChemDraw.Document.6.0">
                  <p:embed/>
                </p:oleObj>
              </mc:Choice>
              <mc:Fallback>
                <p:oleObj name="CS ChemDraw Drawing" r:id="rId3" imgW="5550408" imgH="517702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456" y="692696"/>
                        <a:ext cx="6303963" cy="588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68313" y="133350"/>
            <a:ext cx="8353425" cy="631825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/>
              <a:t>CHETONI NON SIMMETRICI</a:t>
            </a:r>
          </a:p>
        </p:txBody>
      </p:sp>
      <p:graphicFrame>
        <p:nvGraphicFramePr>
          <p:cNvPr id="32772" name="Object 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46189252"/>
              </p:ext>
            </p:extLst>
          </p:nvPr>
        </p:nvGraphicFramePr>
        <p:xfrm>
          <a:off x="760413" y="1063625"/>
          <a:ext cx="5589587" cy="526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S ChemDraw Drawing" r:id="rId3" imgW="6383160" imgH="6010200" progId="ChemDraw.Document.6.0">
                  <p:embed/>
                </p:oleObj>
              </mc:Choice>
              <mc:Fallback>
                <p:oleObj name="CS ChemDraw Drawing" r:id="rId3" imgW="6383160" imgH="60102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063625"/>
                        <a:ext cx="5589587" cy="526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2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6860343"/>
              </p:ext>
            </p:extLst>
          </p:nvPr>
        </p:nvGraphicFramePr>
        <p:xfrm>
          <a:off x="6012160" y="3212976"/>
          <a:ext cx="30130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S ChemDraw Drawing" r:id="rId5" imgW="3014472" imgH="986028" progId="ChemDraw.Document.6.0">
                  <p:embed/>
                </p:oleObj>
              </mc:Choice>
              <mc:Fallback>
                <p:oleObj name="CS ChemDraw Drawing" r:id="rId5" imgW="3014472" imgH="98602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212976"/>
                        <a:ext cx="30130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6948264" y="1268760"/>
            <a:ext cx="2166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NaOH</a:t>
            </a:r>
            <a:r>
              <a:rPr lang="it-IT" dirty="0" smtClean="0"/>
              <a:t>: </a:t>
            </a:r>
            <a:r>
              <a:rPr lang="it-IT" dirty="0" err="1" smtClean="0"/>
              <a:t>enolizzazione</a:t>
            </a:r>
            <a:r>
              <a:rPr lang="it-IT" dirty="0" smtClean="0"/>
              <a:t> </a:t>
            </a:r>
          </a:p>
          <a:p>
            <a:r>
              <a:rPr lang="it-IT" dirty="0" smtClean="0"/>
              <a:t>non completa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9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it-IT" sz="2400" smtClean="0"/>
              <a:t>REAZIONI ALDOLICHE SOTTO CONTROLLO TERMODINAMICO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086725" cy="36036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it-IT" sz="2000" dirty="0" smtClean="0"/>
              <a:t>Il composto carbonilico viene trattato con una base o con un acido in 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 o in alcol (es: 2% </a:t>
            </a:r>
            <a:r>
              <a:rPr lang="it-IT" sz="2000" dirty="0" err="1" smtClean="0"/>
              <a:t>NaOH</a:t>
            </a:r>
            <a:r>
              <a:rPr lang="it-IT" sz="2000" dirty="0" smtClean="0"/>
              <a:t> in H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O/</a:t>
            </a:r>
            <a:r>
              <a:rPr lang="it-IT" sz="2000" dirty="0" err="1" smtClean="0"/>
              <a:t>EtOH</a:t>
            </a:r>
            <a:r>
              <a:rPr lang="it-IT" sz="2000" dirty="0" smtClean="0"/>
              <a:t>), troppo debole per permettere la conversione completa nell’enolo o nell’enolato. In questo modo è possibile la formazione di un solo prodotto solo per motivi di simmetria o perché una delle posizioni </a:t>
            </a:r>
            <a:r>
              <a:rPr lang="it-IT" sz="2000" dirty="0" smtClean="0">
                <a:latin typeface="Symbol" pitchFamily="18" charset="2"/>
              </a:rPr>
              <a:t>a</a:t>
            </a:r>
            <a:r>
              <a:rPr lang="it-IT" sz="2000" dirty="0" smtClean="0"/>
              <a:t> è bloccata, oppure per motivi termodinamici (coniugazione, </a:t>
            </a:r>
            <a:r>
              <a:rPr lang="it-IT" sz="2000" dirty="0" err="1" smtClean="0"/>
              <a:t>etc</a:t>
            </a:r>
            <a:r>
              <a:rPr lang="it-IT" sz="2000" dirty="0" smtClean="0"/>
              <a:t>)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68313" y="357346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400">
                <a:solidFill>
                  <a:schemeClr val="tx2"/>
                </a:solidFill>
              </a:rPr>
              <a:t>REAZIONI ALDOLICHE SOTTO CONTROLLO CINETICO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323850" y="4313238"/>
            <a:ext cx="8623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Uno dei due componenti è convertito completamente in un enolato,</a:t>
            </a:r>
          </a:p>
          <a:p>
            <a:pPr eaLnBrk="1" hangingPunct="1"/>
            <a:r>
              <a:rPr lang="it-IT"/>
              <a:t> (in un suo equivalente specifico)  mediante  l’utilizzo di una base forte in eccesso, </a:t>
            </a:r>
          </a:p>
          <a:p>
            <a:pPr eaLnBrk="1" hangingPunct="1"/>
            <a:r>
              <a:rPr lang="it-IT"/>
              <a:t>e combinato solo successivamente con il partner elettrofilo.</a:t>
            </a:r>
          </a:p>
        </p:txBody>
      </p:sp>
    </p:spTree>
    <p:extLst>
      <p:ext uri="{BB962C8B-B14F-4D97-AF65-F5344CB8AC3E}">
        <p14:creationId xmlns:p14="http://schemas.microsoft.com/office/powerpoint/2010/main" val="42595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214313" y="260350"/>
            <a:ext cx="8821737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400" dirty="0"/>
              <a:t>REAZIONE ALDOLICA – CONTROLLO DELLA STEREOCHIMICA RELATIVA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587100"/>
              </p:ext>
            </p:extLst>
          </p:nvPr>
        </p:nvGraphicFramePr>
        <p:xfrm>
          <a:off x="1007887" y="1573933"/>
          <a:ext cx="723458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S ChemDraw Drawing" r:id="rId3" imgW="4968360" imgH="643320" progId="ChemDraw.Document.6.0">
                  <p:embed/>
                </p:oleObj>
              </mc:Choice>
              <mc:Fallback>
                <p:oleObj name="CS ChemDraw Drawing" r:id="rId3" imgW="4968360" imgH="643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887" y="1573933"/>
                        <a:ext cx="7234587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588224" y="4365104"/>
            <a:ext cx="1928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 carboni </a:t>
            </a:r>
          </a:p>
          <a:p>
            <a:r>
              <a:rPr lang="it-IT" dirty="0" smtClean="0"/>
              <a:t>chirali</a:t>
            </a:r>
          </a:p>
          <a:p>
            <a:r>
              <a:rPr lang="it-IT" dirty="0" smtClean="0"/>
              <a:t>2 </a:t>
            </a:r>
            <a:r>
              <a:rPr lang="it-IT" dirty="0" err="1" smtClean="0"/>
              <a:t>diastereoisomeri</a:t>
            </a:r>
            <a:endParaRPr lang="it-IT" dirty="0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59" y="3623684"/>
            <a:ext cx="4320480" cy="30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29949" y="1094043"/>
            <a:ext cx="5124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it-IT" sz="2400" dirty="0" smtClean="0"/>
              <a:t>Metodo di formazione di legami C-C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2943072"/>
            <a:ext cx="7122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2. Si </a:t>
            </a:r>
            <a:r>
              <a:rPr lang="it-IT" dirty="0"/>
              <a:t>possono formare due nuovi centri </a:t>
            </a:r>
            <a:r>
              <a:rPr lang="it-IT" dirty="0" err="1" smtClean="0"/>
              <a:t>stereogenici</a:t>
            </a:r>
            <a:endParaRPr lang="it-IT" dirty="0" smtClean="0"/>
          </a:p>
          <a:p>
            <a:r>
              <a:rPr lang="it-IT" dirty="0" smtClean="0"/>
              <a:t>3.</a:t>
            </a:r>
            <a:r>
              <a:rPr lang="it-IT" dirty="0"/>
              <a:t> Substrato e reagenti achirali, Formazione di composti aciclici via </a:t>
            </a:r>
            <a:r>
              <a:rPr lang="it-IT" dirty="0" err="1"/>
              <a:t>SdT</a:t>
            </a:r>
            <a:r>
              <a:rPr lang="it-IT" dirty="0"/>
              <a:t> </a:t>
            </a:r>
            <a:r>
              <a:rPr lang="it-IT" dirty="0" err="1" smtClean="0"/>
              <a:t>cicl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32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9388" y="260350"/>
            <a:ext cx="8856662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000"/>
              <a:t>REAZIONE ALDOLICA – CONTROLLO DELLA STEREOCHIMICA RELATIVA</a:t>
            </a:r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9" y="4581128"/>
            <a:ext cx="738633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11915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7"/>
          <p:cNvSpPr>
            <a:spLocks noChangeArrowheads="1"/>
          </p:cNvSpPr>
          <p:nvPr/>
        </p:nvSpPr>
        <p:spPr bwMode="auto">
          <a:xfrm>
            <a:off x="6588125" y="4437063"/>
            <a:ext cx="1225550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7" name="AutoShape 36"/>
          <p:cNvSpPr>
            <a:spLocks noChangeArrowheads="1"/>
          </p:cNvSpPr>
          <p:nvPr/>
        </p:nvSpPr>
        <p:spPr bwMode="auto">
          <a:xfrm>
            <a:off x="6659563" y="2276475"/>
            <a:ext cx="1225550" cy="1008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214313" y="260350"/>
            <a:ext cx="8821737" cy="774700"/>
          </a:xfrm>
          <a:prstGeom prst="rect">
            <a:avLst/>
          </a:prstGeom>
          <a:solidFill>
            <a:srgbClr val="66FF33"/>
          </a:solidFill>
          <a:ln w="9525">
            <a:solidFill>
              <a:srgbClr val="66FF33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it-IT" sz="2000"/>
              <a:t>REAZIONE ALDOLICA – CONTROLLO DELLA STEREOCHIMICA RELATIVA</a:t>
            </a: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7451725" y="1700213"/>
            <a:ext cx="1671638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/>
              <a:t>aldolo sin (</a:t>
            </a:r>
            <a:r>
              <a:rPr lang="it-IT" sz="1400" b="1">
                <a:cs typeface="Arial" charset="0"/>
              </a:rPr>
              <a:t>±)</a:t>
            </a:r>
          </a:p>
          <a:p>
            <a:pPr eaLnBrk="1" hangingPunct="1"/>
            <a:r>
              <a:rPr lang="it-IT" sz="1400" b="1">
                <a:cs typeface="Arial" charset="0"/>
              </a:rPr>
              <a:t>diastereoisomero</a:t>
            </a:r>
          </a:p>
          <a:p>
            <a:pPr eaLnBrk="1" hangingPunct="1"/>
            <a:r>
              <a:rPr lang="it-IT" sz="1400" b="1">
                <a:cs typeface="Arial" charset="0"/>
              </a:rPr>
              <a:t>prevalente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7524750" y="4292600"/>
            <a:ext cx="134143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/>
              <a:t>aldolo anti (</a:t>
            </a:r>
            <a:r>
              <a:rPr lang="it-IT" sz="1400" b="1">
                <a:cs typeface="Arial" charset="0"/>
              </a:rPr>
              <a:t>±)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684213" y="1484313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/>
              <a:t>ENOLATO CIS</a:t>
            </a:r>
          </a:p>
        </p:txBody>
      </p:sp>
      <p:graphicFrame>
        <p:nvGraphicFramePr>
          <p:cNvPr id="36872" name="Object 2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3100993"/>
              </p:ext>
            </p:extLst>
          </p:nvPr>
        </p:nvGraphicFramePr>
        <p:xfrm>
          <a:off x="755650" y="2133600"/>
          <a:ext cx="705643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S ChemDraw Drawing" r:id="rId3" imgW="5916168" imgH="1395984" progId="ChemDraw.Document.6.0">
                  <p:embed/>
                </p:oleObj>
              </mc:Choice>
              <mc:Fallback>
                <p:oleObj name="CS ChemDraw Drawing" r:id="rId3" imgW="5916168" imgH="13959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133600"/>
                        <a:ext cx="7056438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33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4292600"/>
          <a:ext cx="7056437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S ChemDraw Drawing" r:id="rId5" imgW="6262116" imgH="1937004" progId="ChemDraw.Document.6.0">
                  <p:embed/>
                </p:oleObj>
              </mc:Choice>
              <mc:Fallback>
                <p:oleObj name="CS ChemDraw Drawing" r:id="rId5" imgW="6262116" imgH="193700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292600"/>
                        <a:ext cx="7056437" cy="21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633</Words>
  <Application>Microsoft Office PowerPoint</Application>
  <PresentationFormat>Presentazione su schermo (4:3)</PresentationFormat>
  <Paragraphs>128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Tema di Office</vt:lpstr>
      <vt:lpstr>CS ChemDraw Drawing</vt:lpstr>
      <vt:lpstr>REAZIONI ALDOLICHE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REAZIONI ALDOLICHE SOTTO CONTROLLO TERMODINAMICO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REAZIONI ALDOLICHE</dc:title>
  <dc:creator>Fulvia</dc:creator>
  <cp:lastModifiedBy>felluga</cp:lastModifiedBy>
  <cp:revision>35</cp:revision>
  <dcterms:created xsi:type="dcterms:W3CDTF">2012-06-04T16:27:01Z</dcterms:created>
  <dcterms:modified xsi:type="dcterms:W3CDTF">2015-11-24T13:53:20Z</dcterms:modified>
</cp:coreProperties>
</file>