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6"/>
  </p:notesMasterIdLst>
  <p:sldIdLst>
    <p:sldId id="256" r:id="rId2"/>
    <p:sldId id="272" r:id="rId3"/>
    <p:sldId id="324" r:id="rId4"/>
    <p:sldId id="325" r:id="rId5"/>
    <p:sldId id="322" r:id="rId6"/>
    <p:sldId id="321" r:id="rId7"/>
    <p:sldId id="323" r:id="rId8"/>
    <p:sldId id="273" r:id="rId9"/>
    <p:sldId id="274" r:id="rId10"/>
    <p:sldId id="285" r:id="rId11"/>
    <p:sldId id="275" r:id="rId12"/>
    <p:sldId id="276" r:id="rId13"/>
    <p:sldId id="277" r:id="rId14"/>
    <p:sldId id="278" r:id="rId15"/>
    <p:sldId id="279" r:id="rId16"/>
    <p:sldId id="280" r:id="rId17"/>
    <p:sldId id="281" r:id="rId18"/>
    <p:sldId id="282" r:id="rId19"/>
    <p:sldId id="283" r:id="rId20"/>
    <p:sldId id="289" r:id="rId21"/>
    <p:sldId id="284" r:id="rId22"/>
    <p:sldId id="286" r:id="rId23"/>
    <p:sldId id="287" r:id="rId24"/>
    <p:sldId id="290" r:id="rId25"/>
    <p:sldId id="288" r:id="rId26"/>
    <p:sldId id="303" r:id="rId27"/>
    <p:sldId id="320" r:id="rId28"/>
    <p:sldId id="291" r:id="rId29"/>
    <p:sldId id="292" r:id="rId30"/>
    <p:sldId id="293" r:id="rId31"/>
    <p:sldId id="294" r:id="rId32"/>
    <p:sldId id="302" r:id="rId33"/>
    <p:sldId id="301" r:id="rId34"/>
    <p:sldId id="317" r:id="rId35"/>
    <p:sldId id="295" r:id="rId36"/>
    <p:sldId id="304" r:id="rId37"/>
    <p:sldId id="318" r:id="rId38"/>
    <p:sldId id="296" r:id="rId39"/>
    <p:sldId id="305" r:id="rId40"/>
    <p:sldId id="297" r:id="rId41"/>
    <p:sldId id="319" r:id="rId42"/>
    <p:sldId id="306" r:id="rId43"/>
    <p:sldId id="307" r:id="rId44"/>
    <p:sldId id="311" r:id="rId45"/>
    <p:sldId id="308" r:id="rId46"/>
    <p:sldId id="309" r:id="rId47"/>
    <p:sldId id="310" r:id="rId48"/>
    <p:sldId id="298" r:id="rId49"/>
    <p:sldId id="299" r:id="rId50"/>
    <p:sldId id="300" r:id="rId51"/>
    <p:sldId id="312" r:id="rId52"/>
    <p:sldId id="313" r:id="rId53"/>
    <p:sldId id="314" r:id="rId54"/>
    <p:sldId id="315" r:id="rId5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FF"/>
    <a:srgbClr val="FFFFCC"/>
    <a:srgbClr val="FFFFF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5846" autoAdjust="0"/>
  </p:normalViewPr>
  <p:slideViewPr>
    <p:cSldViewPr>
      <p:cViewPr varScale="1">
        <p:scale>
          <a:sx n="96" d="100"/>
          <a:sy n="96" d="100"/>
        </p:scale>
        <p:origin x="1956"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0665D6-0840-40A7-A3BC-904279E87142}" type="datetimeFigureOut">
              <a:rPr lang="en-GB" smtClean="0"/>
              <a:t>07/12/2016</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767443-2D9F-4E5A-9E41-C6EBBB1496CA}" type="slidenum">
              <a:rPr lang="en-GB" smtClean="0"/>
              <a:t>‹N›</a:t>
            </a:fld>
            <a:endParaRPr lang="en-GB"/>
          </a:p>
        </p:txBody>
      </p:sp>
    </p:spTree>
    <p:extLst>
      <p:ext uri="{BB962C8B-B14F-4D97-AF65-F5344CB8AC3E}">
        <p14:creationId xmlns:p14="http://schemas.microsoft.com/office/powerpoint/2010/main" val="621220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a:t>
            </a:fld>
            <a:endParaRPr lang="en-GB"/>
          </a:p>
        </p:txBody>
      </p:sp>
    </p:spTree>
    <p:extLst>
      <p:ext uri="{BB962C8B-B14F-4D97-AF65-F5344CB8AC3E}">
        <p14:creationId xmlns:p14="http://schemas.microsoft.com/office/powerpoint/2010/main" val="2490518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15</a:t>
            </a:fld>
            <a:endParaRPr lang="en-GB"/>
          </a:p>
        </p:txBody>
      </p:sp>
    </p:spTree>
    <p:extLst>
      <p:ext uri="{BB962C8B-B14F-4D97-AF65-F5344CB8AC3E}">
        <p14:creationId xmlns:p14="http://schemas.microsoft.com/office/powerpoint/2010/main" val="530554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16</a:t>
            </a:fld>
            <a:endParaRPr lang="en-GB"/>
          </a:p>
        </p:txBody>
      </p:sp>
    </p:spTree>
    <p:extLst>
      <p:ext uri="{BB962C8B-B14F-4D97-AF65-F5344CB8AC3E}">
        <p14:creationId xmlns:p14="http://schemas.microsoft.com/office/powerpoint/2010/main" val="1735904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17</a:t>
            </a:fld>
            <a:endParaRPr lang="en-GB"/>
          </a:p>
        </p:txBody>
      </p:sp>
    </p:spTree>
    <p:extLst>
      <p:ext uri="{BB962C8B-B14F-4D97-AF65-F5344CB8AC3E}">
        <p14:creationId xmlns:p14="http://schemas.microsoft.com/office/powerpoint/2010/main" val="3969156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18</a:t>
            </a:fld>
            <a:endParaRPr lang="en-GB"/>
          </a:p>
        </p:txBody>
      </p:sp>
    </p:spTree>
    <p:extLst>
      <p:ext uri="{BB962C8B-B14F-4D97-AF65-F5344CB8AC3E}">
        <p14:creationId xmlns:p14="http://schemas.microsoft.com/office/powerpoint/2010/main" val="106538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19</a:t>
            </a:fld>
            <a:endParaRPr lang="en-GB"/>
          </a:p>
        </p:txBody>
      </p:sp>
    </p:spTree>
    <p:extLst>
      <p:ext uri="{BB962C8B-B14F-4D97-AF65-F5344CB8AC3E}">
        <p14:creationId xmlns:p14="http://schemas.microsoft.com/office/powerpoint/2010/main" val="2307247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20</a:t>
            </a:fld>
            <a:endParaRPr lang="en-GB"/>
          </a:p>
        </p:txBody>
      </p:sp>
    </p:spTree>
    <p:extLst>
      <p:ext uri="{BB962C8B-B14F-4D97-AF65-F5344CB8AC3E}">
        <p14:creationId xmlns:p14="http://schemas.microsoft.com/office/powerpoint/2010/main" val="439122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21</a:t>
            </a:fld>
            <a:endParaRPr lang="en-GB"/>
          </a:p>
        </p:txBody>
      </p:sp>
    </p:spTree>
    <p:extLst>
      <p:ext uri="{BB962C8B-B14F-4D97-AF65-F5344CB8AC3E}">
        <p14:creationId xmlns:p14="http://schemas.microsoft.com/office/powerpoint/2010/main" val="1298288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22</a:t>
            </a:fld>
            <a:endParaRPr lang="en-GB"/>
          </a:p>
        </p:txBody>
      </p:sp>
    </p:spTree>
    <p:extLst>
      <p:ext uri="{BB962C8B-B14F-4D97-AF65-F5344CB8AC3E}">
        <p14:creationId xmlns:p14="http://schemas.microsoft.com/office/powerpoint/2010/main" val="1326368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23</a:t>
            </a:fld>
            <a:endParaRPr lang="en-GB"/>
          </a:p>
        </p:txBody>
      </p:sp>
    </p:spTree>
    <p:extLst>
      <p:ext uri="{BB962C8B-B14F-4D97-AF65-F5344CB8AC3E}">
        <p14:creationId xmlns:p14="http://schemas.microsoft.com/office/powerpoint/2010/main" val="4191731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24</a:t>
            </a:fld>
            <a:endParaRPr lang="en-GB"/>
          </a:p>
        </p:txBody>
      </p:sp>
    </p:spTree>
    <p:extLst>
      <p:ext uri="{BB962C8B-B14F-4D97-AF65-F5344CB8AC3E}">
        <p14:creationId xmlns:p14="http://schemas.microsoft.com/office/powerpoint/2010/main" val="2248779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a:t>
            </a:fld>
            <a:endParaRPr lang="en-GB"/>
          </a:p>
        </p:txBody>
      </p:sp>
    </p:spTree>
    <p:extLst>
      <p:ext uri="{BB962C8B-B14F-4D97-AF65-F5344CB8AC3E}">
        <p14:creationId xmlns:p14="http://schemas.microsoft.com/office/powerpoint/2010/main" val="1181796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25</a:t>
            </a:fld>
            <a:endParaRPr lang="en-GB"/>
          </a:p>
        </p:txBody>
      </p:sp>
    </p:spTree>
    <p:extLst>
      <p:ext uri="{BB962C8B-B14F-4D97-AF65-F5344CB8AC3E}">
        <p14:creationId xmlns:p14="http://schemas.microsoft.com/office/powerpoint/2010/main" val="770909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28</a:t>
            </a:fld>
            <a:endParaRPr lang="en-GB"/>
          </a:p>
        </p:txBody>
      </p:sp>
    </p:spTree>
    <p:extLst>
      <p:ext uri="{BB962C8B-B14F-4D97-AF65-F5344CB8AC3E}">
        <p14:creationId xmlns:p14="http://schemas.microsoft.com/office/powerpoint/2010/main" val="3326024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8</a:t>
            </a:fld>
            <a:endParaRPr lang="en-GB"/>
          </a:p>
        </p:txBody>
      </p:sp>
    </p:spTree>
    <p:extLst>
      <p:ext uri="{BB962C8B-B14F-4D97-AF65-F5344CB8AC3E}">
        <p14:creationId xmlns:p14="http://schemas.microsoft.com/office/powerpoint/2010/main" val="881775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9</a:t>
            </a:fld>
            <a:endParaRPr lang="en-GB"/>
          </a:p>
        </p:txBody>
      </p:sp>
    </p:spTree>
    <p:extLst>
      <p:ext uri="{BB962C8B-B14F-4D97-AF65-F5344CB8AC3E}">
        <p14:creationId xmlns:p14="http://schemas.microsoft.com/office/powerpoint/2010/main" val="1186976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10</a:t>
            </a:fld>
            <a:endParaRPr lang="en-GB"/>
          </a:p>
        </p:txBody>
      </p:sp>
    </p:spTree>
    <p:extLst>
      <p:ext uri="{BB962C8B-B14F-4D97-AF65-F5344CB8AC3E}">
        <p14:creationId xmlns:p14="http://schemas.microsoft.com/office/powerpoint/2010/main" val="45302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11</a:t>
            </a:fld>
            <a:endParaRPr lang="en-GB"/>
          </a:p>
        </p:txBody>
      </p:sp>
    </p:spTree>
    <p:extLst>
      <p:ext uri="{BB962C8B-B14F-4D97-AF65-F5344CB8AC3E}">
        <p14:creationId xmlns:p14="http://schemas.microsoft.com/office/powerpoint/2010/main" val="2031891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12</a:t>
            </a:fld>
            <a:endParaRPr lang="en-GB"/>
          </a:p>
        </p:txBody>
      </p:sp>
    </p:spTree>
    <p:extLst>
      <p:ext uri="{BB962C8B-B14F-4D97-AF65-F5344CB8AC3E}">
        <p14:creationId xmlns:p14="http://schemas.microsoft.com/office/powerpoint/2010/main" val="532513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13</a:t>
            </a:fld>
            <a:endParaRPr lang="en-GB"/>
          </a:p>
        </p:txBody>
      </p:sp>
    </p:spTree>
    <p:extLst>
      <p:ext uri="{BB962C8B-B14F-4D97-AF65-F5344CB8AC3E}">
        <p14:creationId xmlns:p14="http://schemas.microsoft.com/office/powerpoint/2010/main" val="189694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BC767443-2D9F-4E5A-9E41-C6EBBB1496CA}" type="slidenum">
              <a:rPr lang="en-GB" smtClean="0"/>
              <a:t>14</a:t>
            </a:fld>
            <a:endParaRPr lang="en-GB"/>
          </a:p>
        </p:txBody>
      </p:sp>
    </p:spTree>
    <p:extLst>
      <p:ext uri="{BB962C8B-B14F-4D97-AF65-F5344CB8AC3E}">
        <p14:creationId xmlns:p14="http://schemas.microsoft.com/office/powerpoint/2010/main" val="167500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3736014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505912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1097335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p:spPr>
        <p:txBody>
          <a:bodyPr>
            <a:noAutofit/>
          </a:bodyPr>
          <a:lstStyle>
            <a:lvl1pPr>
              <a:defRPr sz="3600" b="1">
                <a:solidFill>
                  <a:srgbClr val="FFC000"/>
                </a:solidFill>
              </a:defRPr>
            </a:lvl1pPr>
          </a:lstStyle>
          <a:p>
            <a:r>
              <a:rPr lang="it-IT" dirty="0" smtClean="0"/>
              <a:t>Fare clic per modificare lo stile del titolo</a:t>
            </a:r>
            <a:endParaRPr lang="en-GB" dirty="0"/>
          </a:p>
        </p:txBody>
      </p:sp>
      <p:sp>
        <p:nvSpPr>
          <p:cNvPr id="3" name="Segnaposto contenuto 2"/>
          <p:cNvSpPr>
            <a:spLocks noGrp="1"/>
          </p:cNvSpPr>
          <p:nvPr>
            <p:ph idx="1"/>
          </p:nvPr>
        </p:nvSpPr>
        <p:spPr>
          <a:xfrm>
            <a:off x="457200" y="1412776"/>
            <a:ext cx="8291264" cy="4752528"/>
          </a:xfrm>
          <a:solidFill>
            <a:schemeClr val="accent1"/>
          </a:solidFill>
        </p:spPr>
        <p:txBody>
          <a:bodyPr/>
          <a:lstStyle>
            <a:lvl1pPr>
              <a:spcBef>
                <a:spcPts val="600"/>
              </a:spcBef>
              <a:spcAft>
                <a:spcPts val="600"/>
              </a:spcAft>
              <a:defRPr/>
            </a:lvl1pPr>
            <a:lvl2pPr marL="982663" indent="-525463">
              <a:buFont typeface="Wingdings" panose="05000000000000000000" pitchFamily="2" charset="2"/>
              <a:buChar char="Ø"/>
              <a:defRPr/>
            </a:lvl2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GB" dirty="0"/>
          </a:p>
        </p:txBody>
      </p:sp>
      <p:sp>
        <p:nvSpPr>
          <p:cNvPr id="5" name="Segnaposto piè di pagina 4"/>
          <p:cNvSpPr>
            <a:spLocks noGrp="1"/>
          </p:cNvSpPr>
          <p:nvPr>
            <p:ph type="ftr" sz="quarter" idx="11"/>
          </p:nvPr>
        </p:nvSpPr>
        <p:spPr>
          <a:xfrm>
            <a:off x="179512" y="6468298"/>
            <a:ext cx="8136904" cy="365125"/>
          </a:xfrm>
        </p:spPr>
        <p:txBody>
          <a:bodyPr/>
          <a:lstStyle/>
          <a:p>
            <a:r>
              <a:rPr lang="it-IT" smtClean="0"/>
              <a:t>Storia globale 2016-2017 - 12. Commercio e politica nella prima metà dell'Ottocento</a:t>
            </a:r>
            <a:endParaRPr lang="en-GB" dirty="0"/>
          </a:p>
        </p:txBody>
      </p:sp>
      <p:sp>
        <p:nvSpPr>
          <p:cNvPr id="6" name="Segnaposto numero diapositiva 5"/>
          <p:cNvSpPr>
            <a:spLocks noGrp="1"/>
          </p:cNvSpPr>
          <p:nvPr>
            <p:ph type="sldNum" sz="quarter" idx="12"/>
          </p:nvPr>
        </p:nvSpPr>
        <p:spPr>
          <a:xfrm>
            <a:off x="8244408" y="6453336"/>
            <a:ext cx="730424" cy="365125"/>
          </a:xfrm>
        </p:spPr>
        <p:txBody>
          <a:bodyPr/>
          <a:lstStyle/>
          <a:p>
            <a:fld id="{BFB70C46-FDDA-420F-91A1-9A3A4415F343}" type="slidenum">
              <a:rPr lang="en-GB" smtClean="0"/>
              <a:pPr/>
              <a:t>‹N›</a:t>
            </a:fld>
            <a:r>
              <a:rPr lang="en-GB" dirty="0" smtClean="0"/>
              <a:t> / 48</a:t>
            </a:r>
            <a:endParaRPr lang="en-GB" dirty="0"/>
          </a:p>
        </p:txBody>
      </p:sp>
    </p:spTree>
    <p:extLst>
      <p:ext uri="{BB962C8B-B14F-4D97-AF65-F5344CB8AC3E}">
        <p14:creationId xmlns:p14="http://schemas.microsoft.com/office/powerpoint/2010/main" val="7575242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endParaRPr lang="en-GB"/>
          </a:p>
        </p:txBody>
      </p:sp>
      <p:sp>
        <p:nvSpPr>
          <p:cNvPr id="5" name="Segnaposto piè di pagina 4"/>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6" name="Segnaposto numero diapositiva 5"/>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3051511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7" name="Segnaposto numero diapositiva 6"/>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1449746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6"/>
          <p:cNvSpPr>
            <a:spLocks noGrp="1"/>
          </p:cNvSpPr>
          <p:nvPr>
            <p:ph type="dt" sz="half" idx="10"/>
          </p:nvPr>
        </p:nvSpPr>
        <p:spPr/>
        <p:txBody>
          <a:bodyPr/>
          <a:lstStyle/>
          <a:p>
            <a:endParaRPr lang="en-GB"/>
          </a:p>
        </p:txBody>
      </p:sp>
      <p:sp>
        <p:nvSpPr>
          <p:cNvPr id="8" name="Segnaposto piè di pagina 7"/>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9" name="Segnaposto numero diapositiva 8"/>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03771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GB"/>
          </a:p>
        </p:txBody>
      </p:sp>
      <p:sp>
        <p:nvSpPr>
          <p:cNvPr id="3" name="Segnaposto data 2"/>
          <p:cNvSpPr>
            <a:spLocks noGrp="1"/>
          </p:cNvSpPr>
          <p:nvPr>
            <p:ph type="dt" sz="half" idx="10"/>
          </p:nvPr>
        </p:nvSpPr>
        <p:spPr/>
        <p:txBody>
          <a:bodyPr/>
          <a:lstStyle/>
          <a:p>
            <a:endParaRPr lang="en-GB"/>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584041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en-GB"/>
          </a:p>
        </p:txBody>
      </p:sp>
      <p:sp>
        <p:nvSpPr>
          <p:cNvPr id="3" name="Segnaposto piè di pagina 2"/>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4" name="Segnaposto numero diapositiva 3"/>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1619419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7" name="Segnaposto numero diapositiva 6"/>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216897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GB"/>
          </a:p>
        </p:txBody>
      </p:sp>
      <p:sp>
        <p:nvSpPr>
          <p:cNvPr id="6" name="Segnaposto piè di pagina 5"/>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7" name="Segnaposto numero diapositiva 6"/>
          <p:cNvSpPr>
            <a:spLocks noGrp="1"/>
          </p:cNvSpPr>
          <p:nvPr>
            <p:ph type="sldNum" sz="quarter" idx="12"/>
          </p:nvPr>
        </p:nvSpPr>
        <p:spPr/>
        <p:txBody>
          <a:bodyPr/>
          <a:lstStyle/>
          <a:p>
            <a:fld id="{BFB70C46-FDDA-420F-91A1-9A3A4415F343}" type="slidenum">
              <a:rPr lang="en-GB" smtClean="0"/>
              <a:t>‹N›</a:t>
            </a:fld>
            <a:endParaRPr lang="en-GB"/>
          </a:p>
        </p:txBody>
      </p:sp>
    </p:spTree>
    <p:extLst>
      <p:ext uri="{BB962C8B-B14F-4D97-AF65-F5344CB8AC3E}">
        <p14:creationId xmlns:p14="http://schemas.microsoft.com/office/powerpoint/2010/main" val="359265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Storia globale 2016-2017 - 12. Commercio e politica nella prima metà dell'Ottocento</a:t>
            </a:r>
            <a:endParaRPr lang="en-GB" dirty="0"/>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70C46-FDDA-420F-91A1-9A3A4415F343}" type="slidenum">
              <a:rPr lang="en-GB" smtClean="0"/>
              <a:t>‹N›</a:t>
            </a:fld>
            <a:endParaRPr lang="en-GB"/>
          </a:p>
        </p:txBody>
      </p:sp>
    </p:spTree>
    <p:extLst>
      <p:ext uri="{BB962C8B-B14F-4D97-AF65-F5344CB8AC3E}">
        <p14:creationId xmlns:p14="http://schemas.microsoft.com/office/powerpoint/2010/main" val="329930907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moodle.units.it/moodle/course/category.php?id=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a:xfrm>
            <a:off x="611560" y="1340768"/>
            <a:ext cx="7772400" cy="1470025"/>
          </a:xfrm>
        </p:spPr>
        <p:txBody>
          <a:bodyPr/>
          <a:lstStyle/>
          <a:p>
            <a:r>
              <a:rPr lang="en-GB" b="1" dirty="0" smtClean="0">
                <a:solidFill>
                  <a:srgbClr val="002060"/>
                </a:solidFill>
              </a:rPr>
              <a:t>STORIA GLOBALE</a:t>
            </a:r>
            <a:endParaRPr lang="en-GB" b="1" dirty="0">
              <a:solidFill>
                <a:srgbClr val="002060"/>
              </a:solidFill>
            </a:endParaRPr>
          </a:p>
        </p:txBody>
      </p:sp>
      <p:sp>
        <p:nvSpPr>
          <p:cNvPr id="7" name="Sottotitolo 6"/>
          <p:cNvSpPr>
            <a:spLocks noGrp="1"/>
          </p:cNvSpPr>
          <p:nvPr>
            <p:ph type="subTitle" idx="1"/>
          </p:nvPr>
        </p:nvSpPr>
        <p:spPr>
          <a:xfrm>
            <a:off x="1371600" y="3429000"/>
            <a:ext cx="6400800" cy="2880320"/>
          </a:xfrm>
        </p:spPr>
        <p:txBody>
          <a:bodyPr>
            <a:normAutofit/>
          </a:bodyPr>
          <a:lstStyle/>
          <a:p>
            <a:r>
              <a:rPr lang="en-GB" dirty="0" smtClean="0"/>
              <a:t>Guido Abbattista</a:t>
            </a:r>
          </a:p>
          <a:p>
            <a:endParaRPr lang="en-GB" sz="1400" dirty="0" smtClean="0"/>
          </a:p>
          <a:p>
            <a:r>
              <a:rPr lang="en-GB" sz="1400" dirty="0" err="1" smtClean="0"/>
              <a:t>Laurea</a:t>
            </a:r>
            <a:r>
              <a:rPr lang="en-GB" sz="1400" dirty="0" smtClean="0"/>
              <a:t> </a:t>
            </a:r>
            <a:r>
              <a:rPr lang="en-GB" sz="1400" dirty="0" err="1" smtClean="0"/>
              <a:t>Magistrale</a:t>
            </a:r>
            <a:r>
              <a:rPr lang="en-GB" sz="1400" dirty="0" smtClean="0"/>
              <a:t> </a:t>
            </a:r>
            <a:r>
              <a:rPr lang="en-GB" sz="1400" dirty="0" err="1" smtClean="0"/>
              <a:t>Interateneo</a:t>
            </a:r>
            <a:r>
              <a:rPr lang="en-GB" sz="1400" dirty="0" smtClean="0"/>
              <a:t> in </a:t>
            </a:r>
            <a:r>
              <a:rPr lang="en-GB" sz="1400" dirty="0" err="1" smtClean="0"/>
              <a:t>Studi</a:t>
            </a:r>
            <a:r>
              <a:rPr lang="en-GB" sz="1400" dirty="0" smtClean="0"/>
              <a:t> </a:t>
            </a:r>
            <a:r>
              <a:rPr lang="en-GB" sz="1400" dirty="0" err="1" smtClean="0"/>
              <a:t>Storici</a:t>
            </a:r>
            <a:r>
              <a:rPr lang="en-GB" sz="1400" dirty="0" smtClean="0"/>
              <a:t> dal </a:t>
            </a:r>
            <a:r>
              <a:rPr lang="en-GB" sz="1400" dirty="0" err="1" smtClean="0"/>
              <a:t>Medioevo</a:t>
            </a:r>
            <a:r>
              <a:rPr lang="en-GB" sz="1400" dirty="0" smtClean="0"/>
              <a:t> </a:t>
            </a:r>
            <a:r>
              <a:rPr lang="en-GB" sz="1400" dirty="0" err="1" smtClean="0"/>
              <a:t>all’età</a:t>
            </a:r>
            <a:r>
              <a:rPr lang="en-GB" sz="1400" dirty="0" smtClean="0"/>
              <a:t> </a:t>
            </a:r>
            <a:r>
              <a:rPr lang="en-GB" sz="1400" dirty="0" err="1" smtClean="0"/>
              <a:t>contemporanea</a:t>
            </a:r>
            <a:endParaRPr lang="en-GB" sz="1400" dirty="0" smtClean="0"/>
          </a:p>
          <a:p>
            <a:r>
              <a:rPr lang="en-GB" sz="1400" dirty="0"/>
              <a:t>Anno </a:t>
            </a:r>
            <a:r>
              <a:rPr lang="en-GB" sz="1400" dirty="0" err="1"/>
              <a:t>accademico</a:t>
            </a:r>
            <a:r>
              <a:rPr lang="en-GB" sz="1400" dirty="0"/>
              <a:t> </a:t>
            </a:r>
            <a:r>
              <a:rPr lang="en-GB" sz="1400" dirty="0" smtClean="0"/>
              <a:t>2016-2017</a:t>
            </a:r>
          </a:p>
          <a:p>
            <a:endParaRPr lang="en-GB" sz="2400" b="1" dirty="0" smtClean="0">
              <a:hlinkClick r:id="rId3"/>
            </a:endParaRPr>
          </a:p>
          <a:p>
            <a:r>
              <a:rPr lang="en-GB" sz="2400" b="1" dirty="0" smtClean="0">
                <a:hlinkClick r:id="rId3"/>
              </a:rPr>
              <a:t>Moodle</a:t>
            </a:r>
            <a:r>
              <a:rPr lang="en-GB" sz="2400" dirty="0" smtClean="0">
                <a:hlinkClick r:id="rId3"/>
              </a:rPr>
              <a:t> </a:t>
            </a:r>
            <a:r>
              <a:rPr lang="en-GB" sz="2400" dirty="0" smtClean="0"/>
              <a:t>enrolment key: </a:t>
            </a:r>
            <a:r>
              <a:rPr lang="en-GB" sz="2400" b="1" dirty="0" smtClean="0">
                <a:solidFill>
                  <a:srgbClr val="FFFF00"/>
                </a:solidFill>
              </a:rPr>
              <a:t>GLOBHIST</a:t>
            </a:r>
            <a:endParaRPr lang="en-GB" sz="2400" b="1" dirty="0">
              <a:solidFill>
                <a:srgbClr val="FFFF00"/>
              </a:solidFill>
            </a:endParaRPr>
          </a:p>
        </p:txBody>
      </p:sp>
    </p:spTree>
    <p:extLst>
      <p:ext uri="{BB962C8B-B14F-4D97-AF65-F5344CB8AC3E}">
        <p14:creationId xmlns:p14="http://schemas.microsoft.com/office/powerpoint/2010/main" val="3676103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16632"/>
            <a:ext cx="8229600" cy="634082"/>
          </a:xfrm>
        </p:spPr>
        <p:txBody>
          <a:bodyPr/>
          <a:lstStyle/>
          <a:p>
            <a:r>
              <a:rPr lang="en-GB" dirty="0" smtClean="0"/>
              <a:t>La </a:t>
            </a:r>
            <a:r>
              <a:rPr lang="en-GB" dirty="0" err="1" smtClean="0"/>
              <a:t>Cina</a:t>
            </a:r>
            <a:r>
              <a:rPr lang="en-GB" dirty="0" smtClean="0"/>
              <a:t> e </a:t>
            </a:r>
            <a:r>
              <a:rPr lang="en-GB" dirty="0" err="1" smtClean="0"/>
              <a:t>il</a:t>
            </a:r>
            <a:r>
              <a:rPr lang="en-GB" dirty="0" smtClean="0"/>
              <a:t> </a:t>
            </a:r>
            <a:r>
              <a:rPr lang="en-GB" dirty="0" err="1" smtClean="0"/>
              <a:t>consesso</a:t>
            </a:r>
            <a:r>
              <a:rPr lang="en-GB" dirty="0" smtClean="0"/>
              <a:t> </a:t>
            </a:r>
            <a:r>
              <a:rPr lang="en-GB" dirty="0" err="1" smtClean="0"/>
              <a:t>internazionale</a:t>
            </a:r>
            <a:endParaRPr lang="en-GB" dirty="0"/>
          </a:p>
        </p:txBody>
      </p:sp>
      <p:sp>
        <p:nvSpPr>
          <p:cNvPr id="3" name="Segnaposto contenuto 2"/>
          <p:cNvSpPr>
            <a:spLocks noGrp="1"/>
          </p:cNvSpPr>
          <p:nvPr>
            <p:ph idx="1"/>
          </p:nvPr>
        </p:nvSpPr>
        <p:spPr>
          <a:xfrm>
            <a:off x="107504" y="836712"/>
            <a:ext cx="8928992" cy="5616624"/>
          </a:xfrm>
        </p:spPr>
        <p:txBody>
          <a:bodyPr numCol="2">
            <a:normAutofit fontScale="70000" lnSpcReduction="20000"/>
          </a:bodyPr>
          <a:lstStyle/>
          <a:p>
            <a:pPr>
              <a:spcBef>
                <a:spcPts val="300"/>
              </a:spcBef>
              <a:spcAft>
                <a:spcPts val="300"/>
              </a:spcAft>
            </a:pPr>
            <a:r>
              <a:rPr lang="en-GB" b="1" dirty="0" err="1">
                <a:solidFill>
                  <a:srgbClr val="002060"/>
                </a:solidFill>
              </a:rPr>
              <a:t>A</a:t>
            </a:r>
            <a:r>
              <a:rPr lang="en-GB" b="1" dirty="0" err="1" smtClean="0">
                <a:solidFill>
                  <a:srgbClr val="002060"/>
                </a:solidFill>
              </a:rPr>
              <a:t>mmissione</a:t>
            </a:r>
            <a:r>
              <a:rPr lang="en-GB" b="1" dirty="0" smtClean="0">
                <a:solidFill>
                  <a:srgbClr val="002060"/>
                </a:solidFill>
              </a:rPr>
              <a:t> </a:t>
            </a:r>
            <a:r>
              <a:rPr lang="en-GB" b="1" dirty="0" err="1" smtClean="0">
                <a:solidFill>
                  <a:srgbClr val="002060"/>
                </a:solidFill>
              </a:rPr>
              <a:t>nell’ONU</a:t>
            </a:r>
            <a:r>
              <a:rPr lang="en-GB" b="1" dirty="0" smtClean="0">
                <a:solidFill>
                  <a:srgbClr val="002060"/>
                </a:solidFill>
              </a:rPr>
              <a:t> </a:t>
            </a:r>
            <a:r>
              <a:rPr lang="en-GB" b="1" dirty="0" err="1" smtClean="0">
                <a:solidFill>
                  <a:srgbClr val="002060"/>
                </a:solidFill>
              </a:rPr>
              <a:t>nel</a:t>
            </a:r>
            <a:r>
              <a:rPr lang="en-GB" b="1" dirty="0" smtClean="0">
                <a:solidFill>
                  <a:srgbClr val="002060"/>
                </a:solidFill>
              </a:rPr>
              <a:t> 1971 (ROC </a:t>
            </a:r>
            <a:r>
              <a:rPr lang="en-GB" b="1" dirty="0">
                <a:solidFill>
                  <a:srgbClr val="002060"/>
                </a:solidFill>
              </a:rPr>
              <a:t>dal 1945 al 1971</a:t>
            </a:r>
            <a:r>
              <a:rPr lang="en-GB" b="1" dirty="0" smtClean="0">
                <a:solidFill>
                  <a:srgbClr val="002060"/>
                </a:solidFill>
              </a:rPr>
              <a:t>)</a:t>
            </a:r>
          </a:p>
          <a:p>
            <a:pPr>
              <a:spcBef>
                <a:spcPts val="300"/>
              </a:spcBef>
              <a:spcAft>
                <a:spcPts val="300"/>
              </a:spcAft>
            </a:pPr>
            <a:r>
              <a:rPr lang="en-GB" b="1" dirty="0" err="1" smtClean="0">
                <a:solidFill>
                  <a:srgbClr val="002060"/>
                </a:solidFill>
              </a:rPr>
              <a:t>Membro</a:t>
            </a:r>
            <a:r>
              <a:rPr lang="en-GB" b="1" dirty="0" smtClean="0">
                <a:solidFill>
                  <a:srgbClr val="002060"/>
                </a:solidFill>
              </a:rPr>
              <a:t> </a:t>
            </a:r>
            <a:r>
              <a:rPr lang="en-GB" b="1" dirty="0" err="1" smtClean="0">
                <a:solidFill>
                  <a:srgbClr val="002060"/>
                </a:solidFill>
              </a:rPr>
              <a:t>permanente</a:t>
            </a:r>
            <a:r>
              <a:rPr lang="en-GB" b="1" dirty="0" smtClean="0">
                <a:solidFill>
                  <a:srgbClr val="002060"/>
                </a:solidFill>
              </a:rPr>
              <a:t> </a:t>
            </a:r>
            <a:r>
              <a:rPr lang="en-US" b="1" dirty="0">
                <a:solidFill>
                  <a:srgbClr val="002060"/>
                </a:solidFill>
              </a:rPr>
              <a:t>Security Council </a:t>
            </a:r>
            <a:r>
              <a:rPr lang="en-US" dirty="0"/>
              <a:t>of the United </a:t>
            </a:r>
            <a:r>
              <a:rPr lang="en-US" dirty="0" smtClean="0"/>
              <a:t>Nations</a:t>
            </a:r>
            <a:endParaRPr lang="en-GB" dirty="0"/>
          </a:p>
          <a:p>
            <a:pPr>
              <a:spcBef>
                <a:spcPts val="300"/>
              </a:spcBef>
              <a:spcAft>
                <a:spcPts val="300"/>
              </a:spcAft>
            </a:pPr>
            <a:r>
              <a:rPr lang="en-GB" dirty="0" err="1" smtClean="0"/>
              <a:t>Membro</a:t>
            </a:r>
            <a:r>
              <a:rPr lang="en-GB" dirty="0" smtClean="0"/>
              <a:t> </a:t>
            </a:r>
            <a:r>
              <a:rPr lang="en-US" dirty="0"/>
              <a:t>Food and Agriculture Organization of the </a:t>
            </a:r>
            <a:r>
              <a:rPr lang="en-US" dirty="0" smtClean="0"/>
              <a:t>UN (</a:t>
            </a:r>
            <a:r>
              <a:rPr lang="en-US" b="1" dirty="0" smtClean="0">
                <a:solidFill>
                  <a:srgbClr val="002060"/>
                </a:solidFill>
              </a:rPr>
              <a:t>FAO</a:t>
            </a:r>
            <a:r>
              <a:rPr lang="en-US" dirty="0" smtClean="0"/>
              <a:t>)</a:t>
            </a:r>
          </a:p>
          <a:p>
            <a:pPr>
              <a:spcBef>
                <a:spcPts val="300"/>
              </a:spcBef>
              <a:spcAft>
                <a:spcPts val="300"/>
              </a:spcAft>
            </a:pPr>
            <a:r>
              <a:rPr lang="en-US" b="1" dirty="0" err="1" smtClean="0">
                <a:solidFill>
                  <a:srgbClr val="002060"/>
                </a:solidFill>
              </a:rPr>
              <a:t>Membro</a:t>
            </a:r>
            <a:r>
              <a:rPr lang="en-US" b="1" dirty="0" smtClean="0">
                <a:solidFill>
                  <a:srgbClr val="002060"/>
                </a:solidFill>
              </a:rPr>
              <a:t> </a:t>
            </a:r>
            <a:r>
              <a:rPr lang="en-US" b="1" dirty="0" err="1" smtClean="0">
                <a:solidFill>
                  <a:srgbClr val="002060"/>
                </a:solidFill>
              </a:rPr>
              <a:t>varie</a:t>
            </a:r>
            <a:r>
              <a:rPr lang="en-US" b="1" dirty="0" smtClean="0">
                <a:solidFill>
                  <a:srgbClr val="002060"/>
                </a:solidFill>
              </a:rPr>
              <a:t> </a:t>
            </a:r>
            <a:r>
              <a:rPr lang="en-US" b="1" dirty="0" err="1" smtClean="0">
                <a:solidFill>
                  <a:srgbClr val="002060"/>
                </a:solidFill>
              </a:rPr>
              <a:t>organizzazioni</a:t>
            </a:r>
            <a:r>
              <a:rPr lang="en-US" b="1" dirty="0" smtClean="0">
                <a:solidFill>
                  <a:srgbClr val="002060"/>
                </a:solidFill>
              </a:rPr>
              <a:t> e </a:t>
            </a:r>
            <a:r>
              <a:rPr lang="en-US" b="1" dirty="0" err="1" smtClean="0">
                <a:solidFill>
                  <a:srgbClr val="002060"/>
                </a:solidFill>
              </a:rPr>
              <a:t>uffici</a:t>
            </a:r>
            <a:r>
              <a:rPr lang="en-US" b="1" dirty="0" smtClean="0">
                <a:solidFill>
                  <a:srgbClr val="002060"/>
                </a:solidFill>
              </a:rPr>
              <a:t> del </a:t>
            </a:r>
            <a:r>
              <a:rPr lang="en-US" b="1" dirty="0" err="1" smtClean="0">
                <a:solidFill>
                  <a:srgbClr val="002060"/>
                </a:solidFill>
              </a:rPr>
              <a:t>sistema</a:t>
            </a:r>
            <a:r>
              <a:rPr lang="en-US" b="1" dirty="0" smtClean="0">
                <a:solidFill>
                  <a:srgbClr val="002060"/>
                </a:solidFill>
              </a:rPr>
              <a:t> UN</a:t>
            </a:r>
            <a:r>
              <a:rPr lang="en-US" dirty="0" smtClean="0"/>
              <a:t>: </a:t>
            </a:r>
            <a:r>
              <a:rPr lang="en-US" dirty="0"/>
              <a:t>Conference on Trade and </a:t>
            </a:r>
            <a:r>
              <a:rPr lang="en-US" dirty="0" smtClean="0"/>
              <a:t>Development; Educational</a:t>
            </a:r>
            <a:r>
              <a:rPr lang="en-US" dirty="0"/>
              <a:t>, Scientific and Cultural </a:t>
            </a:r>
            <a:r>
              <a:rPr lang="en-US" dirty="0" smtClean="0"/>
              <a:t>Organization; Office </a:t>
            </a:r>
            <a:r>
              <a:rPr lang="en-US" dirty="0"/>
              <a:t>of the High Commissioner for </a:t>
            </a:r>
            <a:r>
              <a:rPr lang="en-US" dirty="0" smtClean="0"/>
              <a:t>Refugees; Industrial </a:t>
            </a:r>
            <a:r>
              <a:rPr lang="en-US" dirty="0"/>
              <a:t>Development </a:t>
            </a:r>
            <a:r>
              <a:rPr lang="en-US" dirty="0" smtClean="0"/>
              <a:t>Organization; Institute </a:t>
            </a:r>
            <a:r>
              <a:rPr lang="en-US" dirty="0"/>
              <a:t>for Training and </a:t>
            </a:r>
            <a:r>
              <a:rPr lang="en-US" dirty="0" smtClean="0"/>
              <a:t>Research</a:t>
            </a:r>
          </a:p>
          <a:p>
            <a:pPr>
              <a:spcBef>
                <a:spcPts val="300"/>
              </a:spcBef>
              <a:spcAft>
                <a:spcPts val="300"/>
              </a:spcAft>
            </a:pPr>
            <a:r>
              <a:rPr lang="en-US" b="1" dirty="0" err="1" smtClean="0">
                <a:solidFill>
                  <a:srgbClr val="002060"/>
                </a:solidFill>
              </a:rPr>
              <a:t>Membro</a:t>
            </a:r>
            <a:r>
              <a:rPr lang="en-US" b="1" dirty="0" smtClean="0">
                <a:solidFill>
                  <a:srgbClr val="002060"/>
                </a:solidFill>
              </a:rPr>
              <a:t> </a:t>
            </a:r>
            <a:r>
              <a:rPr lang="en-US" b="1" dirty="0" err="1" smtClean="0">
                <a:solidFill>
                  <a:srgbClr val="002060"/>
                </a:solidFill>
              </a:rPr>
              <a:t>altri</a:t>
            </a:r>
            <a:r>
              <a:rPr lang="en-US" b="1" dirty="0" smtClean="0">
                <a:solidFill>
                  <a:srgbClr val="002060"/>
                </a:solidFill>
              </a:rPr>
              <a:t> </a:t>
            </a:r>
            <a:r>
              <a:rPr lang="en-US" b="1" dirty="0" err="1" smtClean="0">
                <a:solidFill>
                  <a:srgbClr val="002060"/>
                </a:solidFill>
              </a:rPr>
              <a:t>organismi</a:t>
            </a:r>
            <a:r>
              <a:rPr lang="en-US" b="1" dirty="0" smtClean="0">
                <a:solidFill>
                  <a:srgbClr val="002060"/>
                </a:solidFill>
              </a:rPr>
              <a:t> </a:t>
            </a:r>
            <a:r>
              <a:rPr lang="en-US" b="1" dirty="0" err="1" smtClean="0">
                <a:solidFill>
                  <a:srgbClr val="002060"/>
                </a:solidFill>
              </a:rPr>
              <a:t>internazionali</a:t>
            </a:r>
            <a:r>
              <a:rPr lang="en-US" dirty="0" smtClean="0"/>
              <a:t>: African </a:t>
            </a:r>
            <a:r>
              <a:rPr lang="en-US" dirty="0"/>
              <a:t>Development Bank, Asian Development Bank, Asia Pacific Economic Cooperation, Association of Southeast Asian </a:t>
            </a:r>
            <a:r>
              <a:rPr lang="en-US" dirty="0" smtClean="0"/>
              <a:t>Nations,</a:t>
            </a:r>
            <a:r>
              <a:rPr lang="en-GB" dirty="0" smtClean="0"/>
              <a:t> </a:t>
            </a:r>
            <a:r>
              <a:rPr lang="en-US" dirty="0"/>
              <a:t>Non-Aligned Movement (</a:t>
            </a:r>
            <a:r>
              <a:rPr lang="en-US" dirty="0" smtClean="0"/>
              <a:t>observer); Organization </a:t>
            </a:r>
            <a:r>
              <a:rPr lang="en-US" dirty="0"/>
              <a:t>for the Prohibition of Chemical </a:t>
            </a:r>
            <a:r>
              <a:rPr lang="en-US" dirty="0" smtClean="0"/>
              <a:t>Weapons; Permanent </a:t>
            </a:r>
            <a:r>
              <a:rPr lang="en-US" dirty="0"/>
              <a:t>Court of </a:t>
            </a:r>
            <a:r>
              <a:rPr lang="en-US" dirty="0" smtClean="0"/>
              <a:t>Arbitration; Shanghai </a:t>
            </a:r>
            <a:r>
              <a:rPr lang="en-US" dirty="0"/>
              <a:t>Cooperation Organization, Universal Postal Union, World Customs </a:t>
            </a:r>
            <a:r>
              <a:rPr lang="en-US" dirty="0" smtClean="0"/>
              <a:t>Organization; World </a:t>
            </a:r>
            <a:r>
              <a:rPr lang="en-US" dirty="0"/>
              <a:t>Intellectual Property </a:t>
            </a:r>
            <a:r>
              <a:rPr lang="en-US" dirty="0" smtClean="0"/>
              <a:t>Organization; World </a:t>
            </a:r>
            <a:r>
              <a:rPr lang="en-US" dirty="0"/>
              <a:t>Meteorological </a:t>
            </a:r>
            <a:r>
              <a:rPr lang="en-US" dirty="0" smtClean="0"/>
              <a:t>Organization; World </a:t>
            </a:r>
            <a:r>
              <a:rPr lang="en-US" dirty="0"/>
              <a:t>Tourism </a:t>
            </a:r>
            <a:r>
              <a:rPr lang="en-US" dirty="0" smtClean="0"/>
              <a:t>Organization</a:t>
            </a:r>
          </a:p>
          <a:p>
            <a:pPr>
              <a:spcBef>
                <a:spcPts val="300"/>
              </a:spcBef>
              <a:spcAft>
                <a:spcPts val="300"/>
              </a:spcAft>
            </a:pPr>
            <a:r>
              <a:rPr lang="it-IT" dirty="0" err="1" smtClean="0"/>
              <a:t>Nuclear</a:t>
            </a:r>
            <a:r>
              <a:rPr lang="it-IT" dirty="0" smtClean="0"/>
              <a:t> </a:t>
            </a:r>
            <a:r>
              <a:rPr lang="it-IT" dirty="0" err="1"/>
              <a:t>Exporters</a:t>
            </a:r>
            <a:r>
              <a:rPr lang="it-IT" dirty="0"/>
              <a:t> </a:t>
            </a:r>
            <a:r>
              <a:rPr lang="it-IT" dirty="0" err="1" smtClean="0"/>
              <a:t>Committee</a:t>
            </a:r>
            <a:endParaRPr lang="it-IT" dirty="0" smtClean="0"/>
          </a:p>
          <a:p>
            <a:pPr>
              <a:spcBef>
                <a:spcPts val="300"/>
              </a:spcBef>
              <a:spcAft>
                <a:spcPts val="300"/>
              </a:spcAft>
            </a:pPr>
            <a:r>
              <a:rPr lang="en-US" dirty="0"/>
              <a:t>World Health Organization (</a:t>
            </a:r>
            <a:r>
              <a:rPr lang="en-US" b="1" dirty="0">
                <a:solidFill>
                  <a:srgbClr val="002060"/>
                </a:solidFill>
              </a:rPr>
              <a:t>WHO</a:t>
            </a:r>
            <a:r>
              <a:rPr lang="en-US" dirty="0"/>
              <a:t>)</a:t>
            </a:r>
          </a:p>
          <a:p>
            <a:pPr>
              <a:spcBef>
                <a:spcPts val="300"/>
              </a:spcBef>
              <a:spcAft>
                <a:spcPts val="300"/>
              </a:spcAft>
            </a:pPr>
            <a:r>
              <a:rPr lang="en-US" dirty="0"/>
              <a:t>World Trade Organization (</a:t>
            </a:r>
            <a:r>
              <a:rPr lang="en-US" b="1" dirty="0">
                <a:solidFill>
                  <a:srgbClr val="002060"/>
                </a:solidFill>
              </a:rPr>
              <a:t>WTO</a:t>
            </a:r>
            <a:r>
              <a:rPr lang="en-US" dirty="0" smtClean="0"/>
              <a:t>) dal 2001</a:t>
            </a:r>
          </a:p>
          <a:p>
            <a:pPr>
              <a:spcBef>
                <a:spcPts val="300"/>
              </a:spcBef>
              <a:spcAft>
                <a:spcPts val="300"/>
              </a:spcAft>
            </a:pPr>
            <a:r>
              <a:rPr lang="en-US" dirty="0" err="1" smtClean="0"/>
              <a:t>Membro</a:t>
            </a:r>
            <a:r>
              <a:rPr lang="en-US" dirty="0" smtClean="0"/>
              <a:t> </a:t>
            </a:r>
            <a:r>
              <a:rPr lang="en-US" b="1" dirty="0" smtClean="0">
                <a:solidFill>
                  <a:srgbClr val="002060"/>
                </a:solidFill>
              </a:rPr>
              <a:t>IMF</a:t>
            </a:r>
            <a:r>
              <a:rPr lang="en-US" dirty="0" smtClean="0">
                <a:solidFill>
                  <a:srgbClr val="002060"/>
                </a:solidFill>
              </a:rPr>
              <a:t> </a:t>
            </a:r>
            <a:r>
              <a:rPr lang="en-US" dirty="0" smtClean="0"/>
              <a:t>dal 1945</a:t>
            </a:r>
            <a:endParaRPr lang="en-US" dirty="0"/>
          </a:p>
          <a:p>
            <a:pPr>
              <a:spcBef>
                <a:spcPts val="300"/>
              </a:spcBef>
              <a:spcAft>
                <a:spcPts val="300"/>
              </a:spcAft>
            </a:pPr>
            <a:r>
              <a:rPr lang="it-IT" b="1" dirty="0" smtClean="0">
                <a:solidFill>
                  <a:srgbClr val="002060"/>
                </a:solidFill>
              </a:rPr>
              <a:t>Non membro OECD</a:t>
            </a:r>
            <a:endParaRPr lang="en-GB" b="1" dirty="0" smtClean="0">
              <a:solidFill>
                <a:srgbClr val="002060"/>
              </a:solidFill>
            </a:endParaRPr>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10</a:t>
            </a:fld>
            <a:r>
              <a:rPr lang="en-GB" dirty="0" smtClean="0"/>
              <a:t> / 48</a:t>
            </a:r>
            <a:endParaRPr lang="en-GB" dirty="0"/>
          </a:p>
        </p:txBody>
      </p:sp>
    </p:spTree>
    <p:extLst>
      <p:ext uri="{BB962C8B-B14F-4D97-AF65-F5344CB8AC3E}">
        <p14:creationId xmlns:p14="http://schemas.microsoft.com/office/powerpoint/2010/main" val="32066969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sz="3200" dirty="0" smtClean="0"/>
              <a:t>Il </a:t>
            </a:r>
            <a:r>
              <a:rPr lang="en-GB" sz="3200" dirty="0" err="1" smtClean="0"/>
              <a:t>voto</a:t>
            </a:r>
            <a:r>
              <a:rPr lang="en-GB" sz="3200" dirty="0" smtClean="0"/>
              <a:t> UN </a:t>
            </a:r>
            <a:r>
              <a:rPr lang="en-GB" sz="3200" dirty="0" err="1" smtClean="0"/>
              <a:t>sull’ammissione</a:t>
            </a:r>
            <a:r>
              <a:rPr lang="en-GB" sz="3200" dirty="0" smtClean="0"/>
              <a:t> </a:t>
            </a:r>
            <a:r>
              <a:rPr lang="en-GB" sz="3200" dirty="0" err="1" smtClean="0"/>
              <a:t>della</a:t>
            </a:r>
            <a:r>
              <a:rPr lang="en-GB" sz="3200" dirty="0" smtClean="0"/>
              <a:t> PRC (76-35-17)</a:t>
            </a:r>
            <a:endParaRPr lang="en-GB" sz="3200"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11</a:t>
            </a:fld>
            <a:r>
              <a:rPr lang="en-GB" dirty="0" smtClean="0"/>
              <a:t> / 48</a:t>
            </a:r>
            <a:endParaRPr lang="en-GB"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521" y="1412776"/>
            <a:ext cx="9088479"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04441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88640"/>
            <a:ext cx="8229600" cy="634082"/>
          </a:xfrm>
        </p:spPr>
        <p:txBody>
          <a:bodyPr/>
          <a:lstStyle/>
          <a:p>
            <a:r>
              <a:rPr lang="en-GB" dirty="0" err="1" smtClean="0"/>
              <a:t>Sviluppi</a:t>
            </a:r>
            <a:r>
              <a:rPr lang="en-GB" dirty="0" smtClean="0"/>
              <a:t> in </a:t>
            </a:r>
            <a:r>
              <a:rPr lang="en-GB" dirty="0" err="1" smtClean="0"/>
              <a:t>Cina</a:t>
            </a:r>
            <a:r>
              <a:rPr lang="en-GB" dirty="0" smtClean="0"/>
              <a:t> </a:t>
            </a:r>
            <a:r>
              <a:rPr lang="en-GB" dirty="0" err="1" smtClean="0"/>
              <a:t>dopo</a:t>
            </a:r>
            <a:r>
              <a:rPr lang="en-GB" dirty="0" smtClean="0"/>
              <a:t> Qianlong</a:t>
            </a:r>
            <a:endParaRPr lang="en-GB" dirty="0"/>
          </a:p>
        </p:txBody>
      </p:sp>
      <p:sp>
        <p:nvSpPr>
          <p:cNvPr id="3" name="Segnaposto contenuto 2"/>
          <p:cNvSpPr>
            <a:spLocks noGrp="1"/>
          </p:cNvSpPr>
          <p:nvPr>
            <p:ph idx="1"/>
          </p:nvPr>
        </p:nvSpPr>
        <p:spPr>
          <a:xfrm>
            <a:off x="251520" y="980728"/>
            <a:ext cx="8568952" cy="5472608"/>
          </a:xfrm>
        </p:spPr>
        <p:txBody>
          <a:bodyPr>
            <a:noAutofit/>
          </a:bodyPr>
          <a:lstStyle/>
          <a:p>
            <a:pPr>
              <a:spcBef>
                <a:spcPts val="300"/>
              </a:spcBef>
              <a:spcAft>
                <a:spcPts val="300"/>
              </a:spcAft>
            </a:pPr>
            <a:r>
              <a:rPr lang="en-GB" sz="2100" dirty="0" err="1" smtClean="0"/>
              <a:t>Imperatori</a:t>
            </a:r>
            <a:r>
              <a:rPr lang="en-GB" sz="2100" dirty="0" smtClean="0"/>
              <a:t> </a:t>
            </a:r>
            <a:r>
              <a:rPr lang="en-GB" sz="2100" b="1" dirty="0" err="1" smtClean="0">
                <a:solidFill>
                  <a:srgbClr val="002060"/>
                </a:solidFill>
              </a:rPr>
              <a:t>Jiaquing</a:t>
            </a:r>
            <a:r>
              <a:rPr lang="en-GB" sz="2100" dirty="0" smtClean="0"/>
              <a:t>, 1796-1820, e </a:t>
            </a:r>
            <a:r>
              <a:rPr lang="en-GB" sz="2100" b="1" dirty="0" err="1" smtClean="0">
                <a:solidFill>
                  <a:srgbClr val="002060"/>
                </a:solidFill>
              </a:rPr>
              <a:t>Daoguang</a:t>
            </a:r>
            <a:r>
              <a:rPr lang="en-GB" sz="2100" dirty="0" smtClean="0"/>
              <a:t>, 1821-1850</a:t>
            </a:r>
            <a:r>
              <a:rPr lang="en-GB" sz="2100" dirty="0"/>
              <a:t>(figure </a:t>
            </a:r>
            <a:r>
              <a:rPr lang="en-GB" sz="2100" dirty="0" err="1"/>
              <a:t>più</a:t>
            </a:r>
            <a:r>
              <a:rPr lang="en-GB" sz="2100" dirty="0"/>
              <a:t> </a:t>
            </a:r>
            <a:r>
              <a:rPr lang="en-GB" sz="2100" dirty="0" err="1"/>
              <a:t>deboli</a:t>
            </a:r>
            <a:r>
              <a:rPr lang="en-GB" sz="2100" dirty="0"/>
              <a:t> e </a:t>
            </a:r>
            <a:r>
              <a:rPr lang="en-GB" sz="2100" dirty="0" err="1"/>
              <a:t>moralmente</a:t>
            </a:r>
            <a:r>
              <a:rPr lang="en-GB" sz="2100" dirty="0"/>
              <a:t> </a:t>
            </a:r>
            <a:r>
              <a:rPr lang="en-GB" sz="2100" dirty="0" err="1"/>
              <a:t>meno</a:t>
            </a:r>
            <a:r>
              <a:rPr lang="en-GB" sz="2100" dirty="0"/>
              <a:t> </a:t>
            </a:r>
            <a:r>
              <a:rPr lang="en-GB" sz="2100" dirty="0" err="1"/>
              <a:t>consistenti</a:t>
            </a:r>
            <a:r>
              <a:rPr lang="en-GB" sz="2100" dirty="0" smtClean="0"/>
              <a:t>): un </a:t>
            </a:r>
            <a:r>
              <a:rPr lang="en-GB" sz="2100" b="1" dirty="0" err="1" smtClean="0">
                <a:solidFill>
                  <a:srgbClr val="002060"/>
                </a:solidFill>
              </a:rPr>
              <a:t>nuovo</a:t>
            </a:r>
            <a:r>
              <a:rPr lang="en-GB" sz="2100" b="1" dirty="0" smtClean="0">
                <a:solidFill>
                  <a:srgbClr val="002060"/>
                </a:solidFill>
              </a:rPr>
              <a:t> </a:t>
            </a:r>
            <a:r>
              <a:rPr lang="en-GB" sz="2100" b="1" dirty="0" err="1" smtClean="0">
                <a:solidFill>
                  <a:srgbClr val="002060"/>
                </a:solidFill>
              </a:rPr>
              <a:t>ciclo</a:t>
            </a:r>
            <a:r>
              <a:rPr lang="en-GB" sz="2100" b="1" dirty="0" smtClean="0">
                <a:solidFill>
                  <a:srgbClr val="002060"/>
                </a:solidFill>
              </a:rPr>
              <a:t> </a:t>
            </a:r>
            <a:r>
              <a:rPr lang="en-GB" sz="2100" b="1" dirty="0" err="1" smtClean="0">
                <a:solidFill>
                  <a:srgbClr val="002060"/>
                </a:solidFill>
              </a:rPr>
              <a:t>dinastico</a:t>
            </a:r>
            <a:r>
              <a:rPr lang="en-GB" sz="2100" b="1" dirty="0" smtClean="0">
                <a:solidFill>
                  <a:srgbClr val="002060"/>
                </a:solidFill>
              </a:rPr>
              <a:t> </a:t>
            </a:r>
            <a:r>
              <a:rPr lang="en-GB" sz="2100" dirty="0" smtClean="0"/>
              <a:t>? </a:t>
            </a:r>
            <a:r>
              <a:rPr lang="en-GB" sz="2100" dirty="0" err="1" smtClean="0"/>
              <a:t>Crescente</a:t>
            </a:r>
            <a:r>
              <a:rPr lang="en-GB" sz="2100" dirty="0" smtClean="0"/>
              <a:t> </a:t>
            </a:r>
            <a:r>
              <a:rPr lang="en-GB" sz="2100" dirty="0" err="1" smtClean="0"/>
              <a:t>isolamento</a:t>
            </a:r>
            <a:r>
              <a:rPr lang="en-GB" sz="2100" dirty="0" smtClean="0"/>
              <a:t> e </a:t>
            </a:r>
            <a:r>
              <a:rPr lang="en-GB" sz="2100" dirty="0" err="1" smtClean="0"/>
              <a:t>chiusura</a:t>
            </a:r>
            <a:r>
              <a:rPr lang="en-GB" sz="2100" dirty="0" smtClean="0"/>
              <a:t> </a:t>
            </a:r>
            <a:r>
              <a:rPr lang="en-GB" sz="2100" dirty="0" err="1" smtClean="0"/>
              <a:t>dopo</a:t>
            </a:r>
            <a:r>
              <a:rPr lang="en-GB" sz="2100" dirty="0" smtClean="0"/>
              <a:t> la </a:t>
            </a:r>
            <a:r>
              <a:rPr lang="en-GB" sz="2100" dirty="0" err="1" smtClean="0"/>
              <a:t>fase</a:t>
            </a:r>
            <a:r>
              <a:rPr lang="en-GB" sz="2100" dirty="0" smtClean="0"/>
              <a:t> di </a:t>
            </a:r>
            <a:r>
              <a:rPr lang="en-GB" sz="2100" dirty="0" err="1" smtClean="0"/>
              <a:t>espansione</a:t>
            </a:r>
            <a:r>
              <a:rPr lang="en-GB" sz="2100" dirty="0" smtClean="0"/>
              <a:t> e </a:t>
            </a:r>
            <a:r>
              <a:rPr lang="en-GB" sz="2100" dirty="0" err="1" smtClean="0"/>
              <a:t>consolidamento</a:t>
            </a:r>
            <a:r>
              <a:rPr lang="en-GB" sz="2100" dirty="0" smtClean="0"/>
              <a:t> sotto Qianlong</a:t>
            </a:r>
          </a:p>
          <a:p>
            <a:pPr>
              <a:spcBef>
                <a:spcPts val="300"/>
              </a:spcBef>
              <a:spcAft>
                <a:spcPts val="300"/>
              </a:spcAft>
            </a:pPr>
            <a:r>
              <a:rPr lang="en-GB" sz="2100" dirty="0" err="1" smtClean="0"/>
              <a:t>Gravi</a:t>
            </a:r>
            <a:r>
              <a:rPr lang="en-GB" sz="2100" dirty="0" smtClean="0"/>
              <a:t> </a:t>
            </a:r>
            <a:r>
              <a:rPr lang="en-GB" sz="2100" dirty="0" err="1" smtClean="0"/>
              <a:t>problemi</a:t>
            </a:r>
            <a:r>
              <a:rPr lang="en-GB" sz="2100" dirty="0" smtClean="0"/>
              <a:t> </a:t>
            </a:r>
            <a:r>
              <a:rPr lang="en-GB" sz="2100" dirty="0" err="1" smtClean="0"/>
              <a:t>finanziari</a:t>
            </a:r>
            <a:r>
              <a:rPr lang="en-GB" sz="2100" dirty="0" smtClean="0"/>
              <a:t> </a:t>
            </a:r>
            <a:r>
              <a:rPr lang="en-GB" sz="2100" dirty="0" err="1" smtClean="0"/>
              <a:t>già</a:t>
            </a:r>
            <a:r>
              <a:rPr lang="en-GB" sz="2100" dirty="0" smtClean="0"/>
              <a:t> </a:t>
            </a:r>
            <a:r>
              <a:rPr lang="en-GB" sz="2100" dirty="0" err="1" smtClean="0"/>
              <a:t>alla</a:t>
            </a:r>
            <a:r>
              <a:rPr lang="en-GB" sz="2100" dirty="0" smtClean="0"/>
              <a:t> fine del </a:t>
            </a:r>
            <a:r>
              <a:rPr lang="en-GB" sz="2100" dirty="0" err="1" smtClean="0"/>
              <a:t>regno</a:t>
            </a:r>
            <a:r>
              <a:rPr lang="en-GB" sz="2100" dirty="0" smtClean="0"/>
              <a:t> di Qianlong</a:t>
            </a:r>
          </a:p>
          <a:p>
            <a:pPr>
              <a:spcBef>
                <a:spcPts val="300"/>
              </a:spcBef>
              <a:spcAft>
                <a:spcPts val="300"/>
              </a:spcAft>
            </a:pPr>
            <a:r>
              <a:rPr lang="en-GB" sz="2100" dirty="0" err="1" smtClean="0"/>
              <a:t>Perdurante</a:t>
            </a:r>
            <a:r>
              <a:rPr lang="en-GB" sz="2100" dirty="0" smtClean="0"/>
              <a:t> </a:t>
            </a:r>
            <a:r>
              <a:rPr lang="en-GB" sz="2100" dirty="0" err="1" smtClean="0"/>
              <a:t>espansione</a:t>
            </a:r>
            <a:r>
              <a:rPr lang="en-GB" sz="2100" dirty="0" smtClean="0"/>
              <a:t> </a:t>
            </a:r>
            <a:r>
              <a:rPr lang="en-GB" sz="2100" dirty="0" err="1" smtClean="0"/>
              <a:t>demografica</a:t>
            </a:r>
            <a:r>
              <a:rPr lang="en-GB" sz="2100" dirty="0" smtClean="0"/>
              <a:t>: + 56 % </a:t>
            </a:r>
            <a:r>
              <a:rPr lang="en-GB" sz="2100" dirty="0" err="1" smtClean="0"/>
              <a:t>nel</a:t>
            </a:r>
            <a:r>
              <a:rPr lang="en-GB" sz="2100" dirty="0" smtClean="0"/>
              <a:t> </a:t>
            </a:r>
            <a:r>
              <a:rPr lang="en-GB" sz="2100" dirty="0" err="1" smtClean="0"/>
              <a:t>periodo</a:t>
            </a:r>
            <a:r>
              <a:rPr lang="en-GB" sz="2100" dirty="0" smtClean="0"/>
              <a:t> 1779-1850</a:t>
            </a:r>
          </a:p>
          <a:p>
            <a:pPr>
              <a:spcBef>
                <a:spcPts val="300"/>
              </a:spcBef>
              <a:spcAft>
                <a:spcPts val="300"/>
              </a:spcAft>
            </a:pPr>
            <a:r>
              <a:rPr lang="en-GB" sz="2100" dirty="0" err="1" smtClean="0"/>
              <a:t>Aumento</a:t>
            </a:r>
            <a:r>
              <a:rPr lang="en-GB" sz="2100" dirty="0" smtClean="0"/>
              <a:t> </a:t>
            </a:r>
            <a:r>
              <a:rPr lang="en-GB" sz="2100" dirty="0" err="1" smtClean="0"/>
              <a:t>considerevole</a:t>
            </a:r>
            <a:r>
              <a:rPr lang="en-GB" sz="2100" dirty="0" smtClean="0"/>
              <a:t> </a:t>
            </a:r>
            <a:r>
              <a:rPr lang="en-GB" sz="2100" dirty="0" err="1" smtClean="0"/>
              <a:t>della</a:t>
            </a:r>
            <a:r>
              <a:rPr lang="en-GB" sz="2100" dirty="0" smtClean="0"/>
              <a:t> </a:t>
            </a:r>
            <a:r>
              <a:rPr lang="en-GB" sz="2100" dirty="0" err="1" smtClean="0"/>
              <a:t>pressione</a:t>
            </a:r>
            <a:r>
              <a:rPr lang="en-GB" sz="2100" dirty="0" smtClean="0"/>
              <a:t> </a:t>
            </a:r>
            <a:r>
              <a:rPr lang="en-GB" sz="2100" dirty="0" err="1" smtClean="0"/>
              <a:t>fiscale</a:t>
            </a:r>
            <a:r>
              <a:rPr lang="en-GB" sz="2100" dirty="0" smtClean="0"/>
              <a:t> e </a:t>
            </a:r>
            <a:r>
              <a:rPr lang="en-GB" sz="2100" dirty="0" err="1" smtClean="0"/>
              <a:t>della</a:t>
            </a:r>
            <a:r>
              <a:rPr lang="en-GB" sz="2100" dirty="0" smtClean="0"/>
              <a:t> </a:t>
            </a:r>
            <a:r>
              <a:rPr lang="en-GB" sz="2100" dirty="0" err="1" smtClean="0"/>
              <a:t>corruzione</a:t>
            </a:r>
            <a:r>
              <a:rPr lang="en-GB" sz="2100" dirty="0" smtClean="0"/>
              <a:t> </a:t>
            </a:r>
            <a:r>
              <a:rPr lang="en-GB" sz="2100" dirty="0" err="1" smtClean="0"/>
              <a:t>burocratica</a:t>
            </a:r>
            <a:endParaRPr lang="en-GB" sz="2100" dirty="0" smtClean="0"/>
          </a:p>
          <a:p>
            <a:pPr>
              <a:spcBef>
                <a:spcPts val="300"/>
              </a:spcBef>
              <a:spcAft>
                <a:spcPts val="300"/>
              </a:spcAft>
            </a:pPr>
            <a:r>
              <a:rPr lang="en-GB" sz="2100" dirty="0" err="1" smtClean="0"/>
              <a:t>Disagi</a:t>
            </a:r>
            <a:r>
              <a:rPr lang="en-GB" sz="2100" dirty="0" smtClean="0"/>
              <a:t> e </a:t>
            </a:r>
            <a:r>
              <a:rPr lang="en-GB" sz="2100" dirty="0" err="1" smtClean="0"/>
              <a:t>rivolte</a:t>
            </a:r>
            <a:r>
              <a:rPr lang="en-GB" sz="2100" dirty="0" smtClean="0"/>
              <a:t> </a:t>
            </a:r>
            <a:r>
              <a:rPr lang="en-GB" sz="2100" dirty="0" err="1" smtClean="0"/>
              <a:t>popolari</a:t>
            </a:r>
            <a:r>
              <a:rPr lang="en-GB" sz="2100" dirty="0" smtClean="0"/>
              <a:t>: </a:t>
            </a:r>
            <a:r>
              <a:rPr lang="en-GB" sz="2100" b="1" dirty="0" smtClean="0">
                <a:solidFill>
                  <a:srgbClr val="002060"/>
                </a:solidFill>
              </a:rPr>
              <a:t>Wang-Lu</a:t>
            </a:r>
            <a:r>
              <a:rPr lang="en-GB" sz="2100" dirty="0" smtClean="0"/>
              <a:t> (Shandong) </a:t>
            </a:r>
            <a:r>
              <a:rPr lang="en-GB" sz="2100" dirty="0" err="1" smtClean="0"/>
              <a:t>nel</a:t>
            </a:r>
            <a:r>
              <a:rPr lang="en-GB" sz="2100" dirty="0" smtClean="0"/>
              <a:t> 1774; </a:t>
            </a:r>
            <a:r>
              <a:rPr lang="en-GB" sz="2100" b="1" dirty="0" err="1" smtClean="0">
                <a:solidFill>
                  <a:srgbClr val="002060"/>
                </a:solidFill>
              </a:rPr>
              <a:t>Loto</a:t>
            </a:r>
            <a:r>
              <a:rPr lang="en-GB" sz="2100" b="1" dirty="0" smtClean="0">
                <a:solidFill>
                  <a:srgbClr val="002060"/>
                </a:solidFill>
              </a:rPr>
              <a:t> </a:t>
            </a:r>
            <a:r>
              <a:rPr lang="en-GB" sz="2100" b="1" dirty="0" err="1" smtClean="0">
                <a:solidFill>
                  <a:srgbClr val="002060"/>
                </a:solidFill>
              </a:rPr>
              <a:t>Bianco</a:t>
            </a:r>
            <a:r>
              <a:rPr lang="en-GB" sz="2100" b="1" dirty="0">
                <a:solidFill>
                  <a:srgbClr val="002060"/>
                </a:solidFill>
              </a:rPr>
              <a:t> </a:t>
            </a:r>
            <a:r>
              <a:rPr lang="en-GB" sz="2100" dirty="0" smtClean="0"/>
              <a:t>(</a:t>
            </a:r>
            <a:r>
              <a:rPr lang="en-US" sz="2100" dirty="0" smtClean="0"/>
              <a:t>Sichuan, Hubei </a:t>
            </a:r>
            <a:r>
              <a:rPr lang="en-US" sz="2100" dirty="0"/>
              <a:t>and </a:t>
            </a:r>
            <a:r>
              <a:rPr lang="en-US" sz="2100" dirty="0" smtClean="0"/>
              <a:t>Shaanxi)</a:t>
            </a:r>
            <a:r>
              <a:rPr lang="en-GB" sz="2100" dirty="0" smtClean="0"/>
              <a:t> 1796-1805: </a:t>
            </a:r>
            <a:r>
              <a:rPr lang="en-GB" sz="2100" dirty="0" err="1" smtClean="0"/>
              <a:t>millenarismo</a:t>
            </a:r>
            <a:r>
              <a:rPr lang="en-GB" sz="2100" dirty="0" smtClean="0"/>
              <a:t>, </a:t>
            </a:r>
            <a:r>
              <a:rPr lang="en-GB" sz="2100" dirty="0" err="1" smtClean="0"/>
              <a:t>protesta</a:t>
            </a:r>
            <a:r>
              <a:rPr lang="en-GB" sz="2100" dirty="0" smtClean="0"/>
              <a:t> </a:t>
            </a:r>
            <a:r>
              <a:rPr lang="en-GB" sz="2100" dirty="0" err="1" smtClean="0"/>
              <a:t>fiscale</a:t>
            </a:r>
            <a:r>
              <a:rPr lang="en-GB" sz="2100" dirty="0" smtClean="0"/>
              <a:t>, </a:t>
            </a:r>
            <a:r>
              <a:rPr lang="en-GB" sz="2100" dirty="0" err="1" smtClean="0"/>
              <a:t>protesta</a:t>
            </a:r>
            <a:r>
              <a:rPr lang="en-GB" sz="2100" dirty="0" smtClean="0"/>
              <a:t> </a:t>
            </a:r>
            <a:r>
              <a:rPr lang="en-GB" sz="2100" dirty="0" err="1" smtClean="0"/>
              <a:t>contro</a:t>
            </a:r>
            <a:r>
              <a:rPr lang="en-GB" sz="2100" dirty="0" smtClean="0"/>
              <a:t> le </a:t>
            </a:r>
            <a:r>
              <a:rPr lang="en-GB" sz="2100" dirty="0" err="1" smtClean="0"/>
              <a:t>estorsioni</a:t>
            </a:r>
            <a:r>
              <a:rPr lang="en-GB" sz="2100" dirty="0" smtClean="0"/>
              <a:t> </a:t>
            </a:r>
            <a:r>
              <a:rPr lang="en-GB" sz="2100" dirty="0" err="1" smtClean="0"/>
              <a:t>dei</a:t>
            </a:r>
            <a:r>
              <a:rPr lang="en-GB" sz="2100" dirty="0" smtClean="0"/>
              <a:t> </a:t>
            </a:r>
            <a:r>
              <a:rPr lang="en-GB" sz="2100" dirty="0" err="1" smtClean="0"/>
              <a:t>funzionari</a:t>
            </a:r>
            <a:endParaRPr lang="en-GB" sz="2100" dirty="0" smtClean="0"/>
          </a:p>
          <a:p>
            <a:pPr>
              <a:spcBef>
                <a:spcPts val="300"/>
              </a:spcBef>
              <a:spcAft>
                <a:spcPts val="300"/>
              </a:spcAft>
            </a:pPr>
            <a:r>
              <a:rPr lang="en-GB" sz="2100" dirty="0" smtClean="0"/>
              <a:t>Dal 1780 circa </a:t>
            </a:r>
            <a:r>
              <a:rPr lang="en-GB" sz="2100" dirty="0" err="1" smtClean="0"/>
              <a:t>crescente</a:t>
            </a:r>
            <a:r>
              <a:rPr lang="en-GB" sz="2100" dirty="0" smtClean="0"/>
              <a:t> </a:t>
            </a:r>
            <a:r>
              <a:rPr lang="en-GB" sz="2100" dirty="0" err="1" smtClean="0"/>
              <a:t>inefficienza</a:t>
            </a:r>
            <a:r>
              <a:rPr lang="en-GB" sz="2100" dirty="0" smtClean="0"/>
              <a:t> </a:t>
            </a:r>
            <a:r>
              <a:rPr lang="en-GB" sz="2100" dirty="0" err="1" smtClean="0"/>
              <a:t>amministrativa</a:t>
            </a:r>
            <a:r>
              <a:rPr lang="en-GB" sz="2100" dirty="0" smtClean="0"/>
              <a:t>, </a:t>
            </a:r>
            <a:r>
              <a:rPr lang="en-GB" sz="2100" dirty="0" err="1" smtClean="0"/>
              <a:t>graduale</a:t>
            </a:r>
            <a:r>
              <a:rPr lang="en-GB" sz="2100" dirty="0" smtClean="0"/>
              <a:t> </a:t>
            </a:r>
            <a:r>
              <a:rPr lang="en-GB" sz="2100" dirty="0" err="1" smtClean="0"/>
              <a:t>venir</a:t>
            </a:r>
            <a:r>
              <a:rPr lang="en-GB" sz="2100" dirty="0" smtClean="0"/>
              <a:t> </a:t>
            </a:r>
            <a:r>
              <a:rPr lang="en-GB" sz="2100" dirty="0" err="1" smtClean="0"/>
              <a:t>meno</a:t>
            </a:r>
            <a:r>
              <a:rPr lang="en-GB" sz="2100" dirty="0" smtClean="0"/>
              <a:t> </a:t>
            </a:r>
            <a:r>
              <a:rPr lang="en-GB" sz="2100" dirty="0" err="1" smtClean="0"/>
              <a:t>dei</a:t>
            </a:r>
            <a:r>
              <a:rPr lang="en-GB" sz="2100" dirty="0" smtClean="0"/>
              <a:t> </a:t>
            </a:r>
            <a:r>
              <a:rPr lang="en-GB" sz="2100" dirty="0" err="1" smtClean="0"/>
              <a:t>grandi</a:t>
            </a:r>
            <a:r>
              <a:rPr lang="en-GB" sz="2100" dirty="0" smtClean="0"/>
              <a:t> </a:t>
            </a:r>
            <a:r>
              <a:rPr lang="en-GB" sz="2100" dirty="0" err="1" smtClean="0"/>
              <a:t>servizi</a:t>
            </a:r>
            <a:r>
              <a:rPr lang="en-GB" sz="2100" dirty="0" smtClean="0"/>
              <a:t> </a:t>
            </a:r>
            <a:r>
              <a:rPr lang="en-GB" sz="2100" dirty="0" err="1" smtClean="0"/>
              <a:t>pubblici</a:t>
            </a:r>
            <a:r>
              <a:rPr lang="en-GB" sz="2100" dirty="0" smtClean="0"/>
              <a:t>, </a:t>
            </a:r>
            <a:r>
              <a:rPr lang="en-GB" sz="2100" dirty="0" err="1" smtClean="0"/>
              <a:t>decomposizione</a:t>
            </a:r>
            <a:r>
              <a:rPr lang="en-GB" sz="2100" dirty="0" smtClean="0"/>
              <a:t> del </a:t>
            </a:r>
            <a:r>
              <a:rPr lang="en-GB" sz="2100" dirty="0" err="1" smtClean="0"/>
              <a:t>sistema</a:t>
            </a:r>
            <a:r>
              <a:rPr lang="en-GB" sz="2100" dirty="0" smtClean="0"/>
              <a:t> </a:t>
            </a:r>
            <a:r>
              <a:rPr lang="en-GB" sz="2100" dirty="0" err="1" smtClean="0"/>
              <a:t>burocratico</a:t>
            </a:r>
            <a:r>
              <a:rPr lang="en-GB" sz="2100" dirty="0" smtClean="0"/>
              <a:t> e di </a:t>
            </a:r>
            <a:r>
              <a:rPr lang="en-GB" sz="2100" dirty="0" err="1" smtClean="0"/>
              <a:t>reclutamento</a:t>
            </a:r>
            <a:r>
              <a:rPr lang="en-GB" sz="2100" dirty="0" smtClean="0"/>
              <a:t> e </a:t>
            </a:r>
            <a:r>
              <a:rPr lang="en-GB" sz="2100" dirty="0" err="1" smtClean="0"/>
              <a:t>perdita</a:t>
            </a:r>
            <a:r>
              <a:rPr lang="en-GB" sz="2100" dirty="0" smtClean="0"/>
              <a:t> di </a:t>
            </a:r>
            <a:r>
              <a:rPr lang="en-GB" sz="2100" dirty="0" err="1" smtClean="0"/>
              <a:t>legittimità</a:t>
            </a:r>
            <a:r>
              <a:rPr lang="en-GB" sz="2100" dirty="0" smtClean="0"/>
              <a:t> </a:t>
            </a:r>
            <a:r>
              <a:rPr lang="en-GB" sz="2100" dirty="0" err="1" smtClean="0"/>
              <a:t>della</a:t>
            </a:r>
            <a:r>
              <a:rPr lang="en-GB" sz="2100" dirty="0" smtClean="0"/>
              <a:t> </a:t>
            </a:r>
            <a:r>
              <a:rPr lang="en-GB" sz="2100" dirty="0" err="1" smtClean="0"/>
              <a:t>dinastia</a:t>
            </a:r>
            <a:endParaRPr lang="en-GB" sz="2100" dirty="0" smtClean="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12</a:t>
            </a:fld>
            <a:r>
              <a:rPr lang="en-GB" dirty="0" smtClean="0"/>
              <a:t> / 48</a:t>
            </a:r>
            <a:endParaRPr lang="en-GB" dirty="0"/>
          </a:p>
        </p:txBody>
      </p:sp>
    </p:spTree>
    <p:extLst>
      <p:ext uri="{BB962C8B-B14F-4D97-AF65-F5344CB8AC3E}">
        <p14:creationId xmlns:p14="http://schemas.microsoft.com/office/powerpoint/2010/main" val="40330277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Cina</a:t>
            </a:r>
            <a:r>
              <a:rPr lang="en-GB" dirty="0" smtClean="0"/>
              <a:t> </a:t>
            </a:r>
            <a:r>
              <a:rPr lang="en-GB" dirty="0" err="1" smtClean="0"/>
              <a:t>inizio</a:t>
            </a:r>
            <a:r>
              <a:rPr lang="en-GB" dirty="0" smtClean="0"/>
              <a:t> sec. XIX</a:t>
            </a:r>
            <a:endParaRPr lang="en-GB" dirty="0"/>
          </a:p>
        </p:txBody>
      </p:sp>
      <p:sp>
        <p:nvSpPr>
          <p:cNvPr id="3" name="Segnaposto contenuto 2"/>
          <p:cNvSpPr>
            <a:spLocks noGrp="1"/>
          </p:cNvSpPr>
          <p:nvPr>
            <p:ph idx="1"/>
          </p:nvPr>
        </p:nvSpPr>
        <p:spPr/>
        <p:txBody>
          <a:bodyPr>
            <a:normAutofit fontScale="85000" lnSpcReduction="20000"/>
          </a:bodyPr>
          <a:lstStyle/>
          <a:p>
            <a:r>
              <a:rPr lang="en-GB" dirty="0" smtClean="0"/>
              <a:t>Non </a:t>
            </a:r>
            <a:r>
              <a:rPr lang="en-GB" dirty="0" err="1"/>
              <a:t>tanto</a:t>
            </a:r>
            <a:r>
              <a:rPr lang="en-GB" dirty="0"/>
              <a:t> </a:t>
            </a:r>
            <a:r>
              <a:rPr lang="en-GB" dirty="0" err="1"/>
              <a:t>decadenza</a:t>
            </a:r>
            <a:r>
              <a:rPr lang="en-GB" dirty="0"/>
              <a:t> </a:t>
            </a:r>
            <a:r>
              <a:rPr lang="en-GB" dirty="0" err="1"/>
              <a:t>irreversibile</a:t>
            </a:r>
            <a:r>
              <a:rPr lang="en-GB" dirty="0"/>
              <a:t>, </a:t>
            </a:r>
            <a:r>
              <a:rPr lang="en-GB" dirty="0" err="1"/>
              <a:t>quanto</a:t>
            </a:r>
            <a:r>
              <a:rPr lang="en-GB" dirty="0"/>
              <a:t> </a:t>
            </a:r>
            <a:r>
              <a:rPr lang="en-GB" dirty="0" err="1"/>
              <a:t>discesa</a:t>
            </a:r>
            <a:r>
              <a:rPr lang="en-GB" dirty="0"/>
              <a:t> da </a:t>
            </a:r>
            <a:r>
              <a:rPr lang="en-GB" dirty="0" err="1"/>
              <a:t>alti</a:t>
            </a:r>
            <a:r>
              <a:rPr lang="en-GB" dirty="0"/>
              <a:t> </a:t>
            </a:r>
            <a:r>
              <a:rPr lang="en-GB" dirty="0" err="1"/>
              <a:t>livelli</a:t>
            </a:r>
            <a:r>
              <a:rPr lang="en-GB" dirty="0"/>
              <a:t> di </a:t>
            </a:r>
            <a:r>
              <a:rPr lang="en-GB" dirty="0" err="1"/>
              <a:t>efficienza</a:t>
            </a:r>
            <a:r>
              <a:rPr lang="en-GB" dirty="0"/>
              <a:t> e di </a:t>
            </a:r>
            <a:r>
              <a:rPr lang="en-GB" dirty="0" err="1"/>
              <a:t>dinamismo</a:t>
            </a:r>
            <a:r>
              <a:rPr lang="en-GB" dirty="0"/>
              <a:t> </a:t>
            </a:r>
            <a:r>
              <a:rPr lang="en-GB" dirty="0" err="1"/>
              <a:t>sociale</a:t>
            </a:r>
            <a:r>
              <a:rPr lang="en-GB" dirty="0"/>
              <a:t> </a:t>
            </a:r>
            <a:r>
              <a:rPr lang="en-GB" dirty="0" err="1"/>
              <a:t>ed</a:t>
            </a:r>
            <a:r>
              <a:rPr lang="en-GB" dirty="0"/>
              <a:t> </a:t>
            </a:r>
            <a:r>
              <a:rPr lang="en-GB" dirty="0" err="1"/>
              <a:t>economico</a:t>
            </a:r>
            <a:endParaRPr lang="en-GB" dirty="0"/>
          </a:p>
          <a:p>
            <a:r>
              <a:rPr lang="en-GB" dirty="0" smtClean="0"/>
              <a:t>Ma </a:t>
            </a:r>
            <a:r>
              <a:rPr lang="en-GB" dirty="0" err="1" smtClean="0"/>
              <a:t>paese</a:t>
            </a:r>
            <a:r>
              <a:rPr lang="en-GB" dirty="0" smtClean="0"/>
              <a:t> </a:t>
            </a:r>
            <a:r>
              <a:rPr lang="en-GB" dirty="0" err="1" smtClean="0"/>
              <a:t>ancora</a:t>
            </a:r>
            <a:r>
              <a:rPr lang="en-GB" dirty="0" smtClean="0"/>
              <a:t> </a:t>
            </a:r>
            <a:r>
              <a:rPr lang="en-GB" dirty="0" err="1" smtClean="0"/>
              <a:t>vitale</a:t>
            </a:r>
            <a:r>
              <a:rPr lang="en-GB" dirty="0" smtClean="0"/>
              <a:t> e </a:t>
            </a:r>
            <a:r>
              <a:rPr lang="en-GB" dirty="0" err="1" smtClean="0"/>
              <a:t>capace</a:t>
            </a:r>
            <a:r>
              <a:rPr lang="en-GB" dirty="0" smtClean="0"/>
              <a:t> di </a:t>
            </a:r>
            <a:r>
              <a:rPr lang="en-GB" dirty="0" err="1" smtClean="0"/>
              <a:t>resistenza</a:t>
            </a:r>
            <a:r>
              <a:rPr lang="en-GB" dirty="0" smtClean="0"/>
              <a:t> </a:t>
            </a:r>
            <a:r>
              <a:rPr lang="en-GB" dirty="0" err="1" smtClean="0"/>
              <a:t>nel</a:t>
            </a:r>
            <a:r>
              <a:rPr lang="en-GB" dirty="0" smtClean="0"/>
              <a:t> </a:t>
            </a:r>
            <a:r>
              <a:rPr lang="en-GB" dirty="0" err="1" smtClean="0"/>
              <a:t>corso</a:t>
            </a:r>
            <a:r>
              <a:rPr lang="en-GB" dirty="0" smtClean="0"/>
              <a:t> dell’800</a:t>
            </a:r>
          </a:p>
          <a:p>
            <a:r>
              <a:rPr lang="en-GB" dirty="0"/>
              <a:t>Non </a:t>
            </a:r>
            <a:r>
              <a:rPr lang="en-GB" dirty="0" err="1"/>
              <a:t>paese</a:t>
            </a:r>
            <a:r>
              <a:rPr lang="en-GB" dirty="0"/>
              <a:t> </a:t>
            </a:r>
            <a:r>
              <a:rPr lang="en-GB" dirty="0" err="1"/>
              <a:t>stagnante</a:t>
            </a:r>
            <a:r>
              <a:rPr lang="en-GB" dirty="0"/>
              <a:t>, se non in termini </a:t>
            </a:r>
            <a:r>
              <a:rPr lang="en-GB" dirty="0" err="1"/>
              <a:t>relativi</a:t>
            </a:r>
            <a:endParaRPr lang="en-GB" dirty="0"/>
          </a:p>
          <a:p>
            <a:r>
              <a:rPr lang="en-GB" dirty="0" err="1" smtClean="0"/>
              <a:t>Antitesi</a:t>
            </a:r>
            <a:r>
              <a:rPr lang="en-GB" dirty="0" smtClean="0"/>
              <a:t> </a:t>
            </a:r>
            <a:r>
              <a:rPr lang="en-GB" dirty="0" err="1" smtClean="0"/>
              <a:t>rispetto</a:t>
            </a:r>
            <a:r>
              <a:rPr lang="en-GB" dirty="0" smtClean="0"/>
              <a:t> </a:t>
            </a:r>
            <a:r>
              <a:rPr lang="en-GB" dirty="0" err="1" smtClean="0"/>
              <a:t>all’Inghilterra</a:t>
            </a:r>
            <a:r>
              <a:rPr lang="en-GB" dirty="0" smtClean="0"/>
              <a:t>, </a:t>
            </a:r>
            <a:r>
              <a:rPr lang="en-GB" dirty="0" err="1" smtClean="0"/>
              <a:t>che</a:t>
            </a:r>
            <a:r>
              <a:rPr lang="en-GB" dirty="0" smtClean="0"/>
              <a:t> </a:t>
            </a:r>
            <a:r>
              <a:rPr lang="en-GB" dirty="0" err="1" smtClean="0"/>
              <a:t>si</a:t>
            </a:r>
            <a:r>
              <a:rPr lang="en-GB" dirty="0" smtClean="0"/>
              <a:t> </a:t>
            </a:r>
            <a:r>
              <a:rPr lang="en-GB" dirty="0" err="1" smtClean="0"/>
              <a:t>presenta</a:t>
            </a:r>
            <a:r>
              <a:rPr lang="en-GB" dirty="0" smtClean="0"/>
              <a:t> come </a:t>
            </a:r>
            <a:r>
              <a:rPr lang="en-GB" dirty="0" err="1" smtClean="0"/>
              <a:t>l’unico</a:t>
            </a:r>
            <a:r>
              <a:rPr lang="en-GB" dirty="0" smtClean="0"/>
              <a:t> </a:t>
            </a:r>
            <a:r>
              <a:rPr lang="en-GB" dirty="0" err="1" smtClean="0"/>
              <a:t>rivale</a:t>
            </a:r>
            <a:r>
              <a:rPr lang="en-GB" dirty="0" smtClean="0"/>
              <a:t> </a:t>
            </a:r>
            <a:r>
              <a:rPr lang="en-GB" dirty="0" err="1" smtClean="0"/>
              <a:t>occidentale</a:t>
            </a:r>
            <a:r>
              <a:rPr lang="en-GB" dirty="0" smtClean="0"/>
              <a:t> </a:t>
            </a:r>
            <a:r>
              <a:rPr lang="en-GB" dirty="0" err="1" smtClean="0"/>
              <a:t>della</a:t>
            </a:r>
            <a:r>
              <a:rPr lang="en-GB" dirty="0" smtClean="0"/>
              <a:t> </a:t>
            </a:r>
            <a:r>
              <a:rPr lang="en-GB" dirty="0" err="1" smtClean="0"/>
              <a:t>Cina</a:t>
            </a:r>
            <a:r>
              <a:rPr lang="en-GB" dirty="0" smtClean="0"/>
              <a:t> Qing a </a:t>
            </a:r>
            <a:r>
              <a:rPr lang="en-GB" dirty="0" err="1" smtClean="0"/>
              <a:t>inizio</a:t>
            </a:r>
            <a:r>
              <a:rPr lang="en-GB" dirty="0" smtClean="0"/>
              <a:t> ‘800</a:t>
            </a:r>
          </a:p>
          <a:p>
            <a:r>
              <a:rPr lang="en-GB" dirty="0" err="1" smtClean="0"/>
              <a:t>Inghilterra</a:t>
            </a:r>
            <a:r>
              <a:rPr lang="en-GB" dirty="0" smtClean="0"/>
              <a:t> come </a:t>
            </a:r>
            <a:r>
              <a:rPr lang="en-GB" dirty="0" err="1" smtClean="0"/>
              <a:t>principale</a:t>
            </a:r>
            <a:r>
              <a:rPr lang="en-GB" dirty="0" smtClean="0"/>
              <a:t> </a:t>
            </a:r>
            <a:r>
              <a:rPr lang="en-GB" dirty="0" err="1" smtClean="0"/>
              <a:t>potenza</a:t>
            </a:r>
            <a:r>
              <a:rPr lang="en-GB" dirty="0" smtClean="0"/>
              <a:t> </a:t>
            </a:r>
            <a:r>
              <a:rPr lang="en-GB" dirty="0" err="1" smtClean="0"/>
              <a:t>marittima</a:t>
            </a:r>
            <a:r>
              <a:rPr lang="en-GB" dirty="0" smtClean="0"/>
              <a:t> e </a:t>
            </a:r>
            <a:r>
              <a:rPr lang="en-GB" dirty="0" err="1" smtClean="0"/>
              <a:t>commerciale</a:t>
            </a:r>
            <a:r>
              <a:rPr lang="en-GB" dirty="0" smtClean="0"/>
              <a:t> in </a:t>
            </a:r>
            <a:r>
              <a:rPr lang="en-GB" dirty="0" err="1" smtClean="0"/>
              <a:t>epoca</a:t>
            </a:r>
            <a:r>
              <a:rPr lang="en-GB" dirty="0" smtClean="0"/>
              <a:t> post-</a:t>
            </a:r>
            <a:r>
              <a:rPr lang="en-GB" dirty="0" err="1" smtClean="0"/>
              <a:t>napoleonica</a:t>
            </a:r>
            <a:endParaRPr lang="en-GB" dirty="0" smtClean="0"/>
          </a:p>
          <a:p>
            <a:r>
              <a:rPr lang="en-GB" b="1" dirty="0" err="1" smtClean="0">
                <a:solidFill>
                  <a:srgbClr val="002060"/>
                </a:solidFill>
              </a:rPr>
              <a:t>Bilateralità</a:t>
            </a:r>
            <a:r>
              <a:rPr lang="en-GB" dirty="0" smtClean="0">
                <a:solidFill>
                  <a:srgbClr val="002060"/>
                </a:solidFill>
              </a:rPr>
              <a:t> </a:t>
            </a:r>
            <a:r>
              <a:rPr lang="en-GB" dirty="0" smtClean="0"/>
              <a:t>1800-1850; </a:t>
            </a:r>
            <a:r>
              <a:rPr lang="en-GB" b="1" dirty="0" err="1" smtClean="0">
                <a:solidFill>
                  <a:srgbClr val="002060"/>
                </a:solidFill>
              </a:rPr>
              <a:t>multilateralità</a:t>
            </a:r>
            <a:r>
              <a:rPr lang="en-GB" dirty="0" smtClean="0">
                <a:solidFill>
                  <a:srgbClr val="002060"/>
                </a:solidFill>
              </a:rPr>
              <a:t> </a:t>
            </a:r>
            <a:r>
              <a:rPr lang="en-GB" dirty="0" smtClean="0"/>
              <a:t>1850-1900</a:t>
            </a:r>
            <a:endParaRPr lang="en-GB"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13</a:t>
            </a:fld>
            <a:r>
              <a:rPr lang="en-GB" dirty="0" smtClean="0"/>
              <a:t> / 48</a:t>
            </a:r>
            <a:endParaRPr lang="en-GB" dirty="0"/>
          </a:p>
        </p:txBody>
      </p:sp>
    </p:spTree>
    <p:extLst>
      <p:ext uri="{BB962C8B-B14F-4D97-AF65-F5344CB8AC3E}">
        <p14:creationId xmlns:p14="http://schemas.microsoft.com/office/powerpoint/2010/main" val="22577670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Estensione</a:t>
            </a:r>
            <a:r>
              <a:rPr lang="en-GB" dirty="0" smtClean="0"/>
              <a:t> </a:t>
            </a:r>
            <a:r>
              <a:rPr lang="en-GB" dirty="0" err="1" smtClean="0"/>
              <a:t>della</a:t>
            </a:r>
            <a:r>
              <a:rPr lang="en-GB" dirty="0" smtClean="0"/>
              <a:t> </a:t>
            </a:r>
            <a:r>
              <a:rPr lang="en-GB" dirty="0" err="1" smtClean="0"/>
              <a:t>potenza</a:t>
            </a:r>
            <a:r>
              <a:rPr lang="en-GB" dirty="0" smtClean="0"/>
              <a:t> </a:t>
            </a:r>
            <a:r>
              <a:rPr lang="en-GB" dirty="0" err="1" smtClean="0"/>
              <a:t>navale</a:t>
            </a:r>
            <a:r>
              <a:rPr lang="en-GB" dirty="0" smtClean="0"/>
              <a:t> </a:t>
            </a:r>
            <a:r>
              <a:rPr lang="en-GB" dirty="0" err="1" smtClean="0"/>
              <a:t>inglese</a:t>
            </a:r>
            <a:endParaRPr lang="en-GB" dirty="0"/>
          </a:p>
        </p:txBody>
      </p:sp>
      <p:sp>
        <p:nvSpPr>
          <p:cNvPr id="3" name="Segnaposto contenuto 2"/>
          <p:cNvSpPr>
            <a:spLocks noGrp="1"/>
          </p:cNvSpPr>
          <p:nvPr>
            <p:ph idx="1"/>
          </p:nvPr>
        </p:nvSpPr>
        <p:spPr>
          <a:xfrm>
            <a:off x="107504" y="1124744"/>
            <a:ext cx="8579296" cy="5472608"/>
          </a:xfrm>
        </p:spPr>
        <p:txBody>
          <a:bodyPr>
            <a:normAutofit lnSpcReduction="10000"/>
          </a:bodyPr>
          <a:lstStyle/>
          <a:p>
            <a:r>
              <a:rPr lang="en-GB" dirty="0" smtClean="0"/>
              <a:t>Il </a:t>
            </a:r>
            <a:r>
              <a:rPr lang="en-GB" dirty="0" err="1" smtClean="0"/>
              <a:t>ruolo</a:t>
            </a:r>
            <a:r>
              <a:rPr lang="en-GB" dirty="0" smtClean="0"/>
              <a:t> </a:t>
            </a:r>
            <a:r>
              <a:rPr lang="en-GB" dirty="0" err="1" smtClean="0"/>
              <a:t>della</a:t>
            </a:r>
            <a:r>
              <a:rPr lang="en-GB" dirty="0" smtClean="0"/>
              <a:t> </a:t>
            </a:r>
            <a:r>
              <a:rPr lang="en-GB" b="1" dirty="0" smtClean="0">
                <a:solidFill>
                  <a:srgbClr val="002060"/>
                </a:solidFill>
              </a:rPr>
              <a:t>Navy</a:t>
            </a:r>
            <a:r>
              <a:rPr lang="en-GB" dirty="0" smtClean="0"/>
              <a:t>:</a:t>
            </a:r>
          </a:p>
          <a:p>
            <a:pPr lvl="1"/>
            <a:r>
              <a:rPr lang="en-GB" dirty="0" err="1" smtClean="0"/>
              <a:t>Controllo</a:t>
            </a:r>
            <a:r>
              <a:rPr lang="en-GB" dirty="0" smtClean="0"/>
              <a:t> </a:t>
            </a:r>
            <a:r>
              <a:rPr lang="en-GB" dirty="0" err="1" smtClean="0"/>
              <a:t>sul</a:t>
            </a:r>
            <a:r>
              <a:rPr lang="en-GB" dirty="0" smtClean="0"/>
              <a:t> </a:t>
            </a:r>
            <a:r>
              <a:rPr lang="en-GB" dirty="0" err="1" smtClean="0"/>
              <a:t>divieto</a:t>
            </a:r>
            <a:r>
              <a:rPr lang="en-GB" dirty="0" smtClean="0"/>
              <a:t> </a:t>
            </a:r>
            <a:r>
              <a:rPr lang="en-GB" dirty="0" err="1" smtClean="0"/>
              <a:t>della</a:t>
            </a:r>
            <a:r>
              <a:rPr lang="en-GB" dirty="0" smtClean="0"/>
              <a:t> </a:t>
            </a:r>
            <a:r>
              <a:rPr lang="en-GB" dirty="0" err="1" smtClean="0"/>
              <a:t>tratta</a:t>
            </a:r>
            <a:r>
              <a:rPr lang="en-GB" dirty="0" smtClean="0"/>
              <a:t> </a:t>
            </a:r>
            <a:r>
              <a:rPr lang="en-GB" dirty="0" err="1" smtClean="0"/>
              <a:t>lungo</a:t>
            </a:r>
            <a:r>
              <a:rPr lang="en-GB" dirty="0" smtClean="0"/>
              <a:t> le </a:t>
            </a:r>
            <a:r>
              <a:rPr lang="en-GB" dirty="0" err="1" smtClean="0"/>
              <a:t>coste</a:t>
            </a:r>
            <a:r>
              <a:rPr lang="en-GB" dirty="0" smtClean="0"/>
              <a:t> </a:t>
            </a:r>
            <a:r>
              <a:rPr lang="en-GB" dirty="0" err="1" smtClean="0"/>
              <a:t>africane</a:t>
            </a:r>
            <a:endParaRPr lang="en-GB" dirty="0" smtClean="0"/>
          </a:p>
          <a:p>
            <a:pPr lvl="1"/>
            <a:r>
              <a:rPr lang="en-GB" dirty="0" smtClean="0"/>
              <a:t>Sistema di </a:t>
            </a:r>
            <a:r>
              <a:rPr lang="en-GB" dirty="0" err="1" smtClean="0"/>
              <a:t>basi</a:t>
            </a:r>
            <a:r>
              <a:rPr lang="en-GB" dirty="0" smtClean="0"/>
              <a:t> </a:t>
            </a:r>
            <a:r>
              <a:rPr lang="en-GB" dirty="0" err="1" smtClean="0"/>
              <a:t>potenziato</a:t>
            </a:r>
            <a:r>
              <a:rPr lang="en-GB" dirty="0" smtClean="0"/>
              <a:t> con Aden (1839) e Singapore (</a:t>
            </a:r>
            <a:r>
              <a:rPr lang="en-GB" dirty="0" err="1" smtClean="0"/>
              <a:t>isola</a:t>
            </a:r>
            <a:r>
              <a:rPr lang="en-GB" dirty="0" smtClean="0"/>
              <a:t> </a:t>
            </a:r>
            <a:r>
              <a:rPr lang="en-GB" dirty="0" err="1" smtClean="0"/>
              <a:t>appartenente</a:t>
            </a:r>
            <a:r>
              <a:rPr lang="en-GB" dirty="0" smtClean="0"/>
              <a:t> a Johore, </a:t>
            </a:r>
            <a:r>
              <a:rPr lang="en-GB" dirty="0" err="1" smtClean="0"/>
              <a:t>fondata</a:t>
            </a:r>
            <a:r>
              <a:rPr lang="en-GB" dirty="0" smtClean="0"/>
              <a:t> 1819 da Sir Stamford Raffles, </a:t>
            </a:r>
            <a:r>
              <a:rPr lang="en-GB" dirty="0" err="1" smtClean="0"/>
              <a:t>sovranità</a:t>
            </a:r>
            <a:r>
              <a:rPr lang="en-GB" dirty="0" smtClean="0"/>
              <a:t> dal 1824, </a:t>
            </a:r>
            <a:r>
              <a:rPr lang="en-GB" dirty="0" err="1" smtClean="0"/>
              <a:t>indipendente</a:t>
            </a:r>
            <a:r>
              <a:rPr lang="en-GB" dirty="0" smtClean="0"/>
              <a:t> dal 1963)</a:t>
            </a:r>
          </a:p>
          <a:p>
            <a:pPr lvl="1"/>
            <a:r>
              <a:rPr lang="en-GB" dirty="0" smtClean="0"/>
              <a:t>“</a:t>
            </a:r>
            <a:r>
              <a:rPr lang="en-GB" dirty="0" err="1" smtClean="0"/>
              <a:t>Diplomazia</a:t>
            </a:r>
            <a:r>
              <a:rPr lang="en-GB" dirty="0" smtClean="0"/>
              <a:t> </a:t>
            </a:r>
            <a:r>
              <a:rPr lang="en-GB" dirty="0" err="1" smtClean="0"/>
              <a:t>delle</a:t>
            </a:r>
            <a:r>
              <a:rPr lang="en-GB" dirty="0" smtClean="0"/>
              <a:t> </a:t>
            </a:r>
            <a:r>
              <a:rPr lang="en-GB" dirty="0" err="1" smtClean="0"/>
              <a:t>cannoniere</a:t>
            </a:r>
            <a:r>
              <a:rPr lang="en-GB" dirty="0" smtClean="0"/>
              <a:t>”: </a:t>
            </a:r>
            <a:r>
              <a:rPr lang="en-GB" dirty="0" err="1" smtClean="0"/>
              <a:t>bombardamento</a:t>
            </a:r>
            <a:r>
              <a:rPr lang="en-GB" dirty="0" smtClean="0"/>
              <a:t> di Beirut e </a:t>
            </a:r>
            <a:r>
              <a:rPr lang="en-GB" dirty="0" err="1" smtClean="0"/>
              <a:t>occupazione</a:t>
            </a:r>
            <a:r>
              <a:rPr lang="en-GB" dirty="0" smtClean="0"/>
              <a:t> di </a:t>
            </a:r>
            <a:r>
              <a:rPr lang="en-GB" dirty="0" err="1" smtClean="0"/>
              <a:t>Acri</a:t>
            </a:r>
            <a:r>
              <a:rPr lang="en-GB" dirty="0" smtClean="0"/>
              <a:t> </a:t>
            </a:r>
            <a:r>
              <a:rPr lang="en-GB" dirty="0" err="1" smtClean="0"/>
              <a:t>nel</a:t>
            </a:r>
            <a:r>
              <a:rPr lang="en-GB" dirty="0" smtClean="0"/>
              <a:t> 1840 </a:t>
            </a:r>
            <a:r>
              <a:rPr lang="en-GB" dirty="0" err="1" smtClean="0"/>
              <a:t>contro</a:t>
            </a:r>
            <a:r>
              <a:rPr lang="en-GB" dirty="0" smtClean="0"/>
              <a:t> </a:t>
            </a:r>
            <a:r>
              <a:rPr lang="en-GB" dirty="0" err="1" smtClean="0"/>
              <a:t>l’espansionismo</a:t>
            </a:r>
            <a:r>
              <a:rPr lang="en-GB" dirty="0" smtClean="0"/>
              <a:t> </a:t>
            </a:r>
            <a:r>
              <a:rPr lang="en-GB" dirty="0" err="1" smtClean="0"/>
              <a:t>dell’Egitto</a:t>
            </a:r>
            <a:r>
              <a:rPr lang="en-GB" dirty="0" smtClean="0"/>
              <a:t> di Muhammad </a:t>
            </a:r>
            <a:r>
              <a:rPr lang="en-GB" dirty="0" err="1" smtClean="0"/>
              <a:t>Alì</a:t>
            </a:r>
            <a:r>
              <a:rPr lang="en-GB" dirty="0" smtClean="0"/>
              <a:t> (</a:t>
            </a:r>
            <a:r>
              <a:rPr lang="en-GB" dirty="0" err="1" smtClean="0"/>
              <a:t>problema</a:t>
            </a:r>
            <a:r>
              <a:rPr lang="en-GB" dirty="0" smtClean="0"/>
              <a:t> </a:t>
            </a:r>
            <a:r>
              <a:rPr lang="en-GB" dirty="0" err="1" smtClean="0"/>
              <a:t>della</a:t>
            </a:r>
            <a:r>
              <a:rPr lang="en-GB" dirty="0" smtClean="0"/>
              <a:t> </a:t>
            </a:r>
            <a:r>
              <a:rPr lang="en-GB" dirty="0" err="1" smtClean="0"/>
              <a:t>stabilità</a:t>
            </a:r>
            <a:r>
              <a:rPr lang="en-GB" dirty="0" smtClean="0"/>
              <a:t> del </a:t>
            </a:r>
            <a:r>
              <a:rPr lang="en-GB" dirty="0" err="1" smtClean="0"/>
              <a:t>Vicono</a:t>
            </a:r>
            <a:r>
              <a:rPr lang="en-GB" dirty="0" smtClean="0"/>
              <a:t> </a:t>
            </a:r>
            <a:r>
              <a:rPr lang="en-GB" dirty="0" err="1" smtClean="0"/>
              <a:t>Oriente</a:t>
            </a:r>
            <a:r>
              <a:rPr lang="en-GB" dirty="0" smtClean="0"/>
              <a:t> </a:t>
            </a:r>
            <a:r>
              <a:rPr lang="en-GB" dirty="0" err="1" smtClean="0"/>
              <a:t>ottomano</a:t>
            </a:r>
            <a:r>
              <a:rPr lang="en-GB" dirty="0" smtClean="0"/>
              <a:t>)</a:t>
            </a:r>
            <a:endParaRPr lang="en-GB"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14</a:t>
            </a:fld>
            <a:r>
              <a:rPr lang="en-GB" dirty="0" smtClean="0"/>
              <a:t> / 48</a:t>
            </a:r>
            <a:endParaRPr lang="en-GB" dirty="0"/>
          </a:p>
        </p:txBody>
      </p:sp>
    </p:spTree>
    <p:extLst>
      <p:ext uri="{BB962C8B-B14F-4D97-AF65-F5344CB8AC3E}">
        <p14:creationId xmlns:p14="http://schemas.microsoft.com/office/powerpoint/2010/main" val="3720421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15</a:t>
            </a:fld>
            <a:r>
              <a:rPr lang="en-GB" dirty="0" smtClean="0"/>
              <a:t> / 48</a:t>
            </a:r>
            <a:endParaRPr lang="en-GB"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5576" y="0"/>
            <a:ext cx="3456384" cy="377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5996" y="-6353"/>
            <a:ext cx="3528392" cy="3792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3837594"/>
            <a:ext cx="3816424" cy="266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3069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Altri</a:t>
            </a:r>
            <a:r>
              <a:rPr lang="en-GB" dirty="0" smtClean="0"/>
              <a:t> </a:t>
            </a:r>
            <a:r>
              <a:rPr lang="en-GB" dirty="0" err="1" smtClean="0"/>
              <a:t>fattori</a:t>
            </a:r>
            <a:r>
              <a:rPr lang="en-GB" dirty="0" smtClean="0"/>
              <a:t> </a:t>
            </a:r>
            <a:r>
              <a:rPr lang="en-GB" dirty="0" err="1" smtClean="0"/>
              <a:t>internazionali</a:t>
            </a:r>
            <a:endParaRPr lang="en-GB" dirty="0"/>
          </a:p>
        </p:txBody>
      </p:sp>
      <p:sp>
        <p:nvSpPr>
          <p:cNvPr id="3" name="Segnaposto contenuto 2"/>
          <p:cNvSpPr>
            <a:spLocks noGrp="1"/>
          </p:cNvSpPr>
          <p:nvPr>
            <p:ph idx="1"/>
          </p:nvPr>
        </p:nvSpPr>
        <p:spPr>
          <a:xfrm>
            <a:off x="323528" y="1052736"/>
            <a:ext cx="8424936" cy="5112568"/>
          </a:xfrm>
        </p:spPr>
        <p:txBody>
          <a:bodyPr>
            <a:normAutofit fontScale="92500" lnSpcReduction="20000"/>
          </a:bodyPr>
          <a:lstStyle/>
          <a:p>
            <a:r>
              <a:rPr lang="en-GB" dirty="0" err="1"/>
              <a:t>Consolidamento</a:t>
            </a:r>
            <a:r>
              <a:rPr lang="en-GB" dirty="0"/>
              <a:t> del </a:t>
            </a:r>
            <a:r>
              <a:rPr lang="en-GB" dirty="0" err="1"/>
              <a:t>controllo</a:t>
            </a:r>
            <a:r>
              <a:rPr lang="en-GB" dirty="0"/>
              <a:t> </a:t>
            </a:r>
            <a:r>
              <a:rPr lang="en-GB" dirty="0" err="1" smtClean="0"/>
              <a:t>britannico</a:t>
            </a:r>
            <a:r>
              <a:rPr lang="en-GB" dirty="0" smtClean="0"/>
              <a:t> </a:t>
            </a:r>
            <a:r>
              <a:rPr lang="en-GB" dirty="0" err="1" smtClean="0"/>
              <a:t>dell’India</a:t>
            </a:r>
            <a:r>
              <a:rPr lang="en-GB" dirty="0" smtClean="0"/>
              <a:t> e “Great Game” </a:t>
            </a:r>
            <a:r>
              <a:rPr lang="en-GB" dirty="0" err="1" smtClean="0"/>
              <a:t>asiatico</a:t>
            </a:r>
            <a:endParaRPr lang="en-GB" dirty="0" smtClean="0"/>
          </a:p>
          <a:p>
            <a:r>
              <a:rPr lang="en-GB" dirty="0" err="1" smtClean="0"/>
              <a:t>Pericolo</a:t>
            </a:r>
            <a:r>
              <a:rPr lang="en-GB" dirty="0" smtClean="0"/>
              <a:t> </a:t>
            </a:r>
            <a:r>
              <a:rPr lang="en-GB" dirty="0" err="1" smtClean="0"/>
              <a:t>espansionista</a:t>
            </a:r>
            <a:r>
              <a:rPr lang="en-GB" dirty="0" smtClean="0"/>
              <a:t> russo in Asia verso Afghanistan e Persia; </a:t>
            </a:r>
            <a:r>
              <a:rPr lang="en-GB" dirty="0" err="1" smtClean="0"/>
              <a:t>debolezza</a:t>
            </a:r>
            <a:r>
              <a:rPr lang="en-GB" dirty="0" smtClean="0"/>
              <a:t> </a:t>
            </a:r>
            <a:r>
              <a:rPr lang="en-GB" dirty="0" err="1" smtClean="0"/>
              <a:t>ottomana</a:t>
            </a:r>
            <a:r>
              <a:rPr lang="en-GB" dirty="0" smtClean="0"/>
              <a:t>, </a:t>
            </a:r>
            <a:r>
              <a:rPr lang="en-GB" dirty="0" err="1" smtClean="0"/>
              <a:t>della</a:t>
            </a:r>
            <a:r>
              <a:rPr lang="en-GB" dirty="0" smtClean="0"/>
              <a:t> Persia e </a:t>
            </a:r>
            <a:r>
              <a:rPr lang="en-GB" dirty="0" err="1" smtClean="0"/>
              <a:t>dell’Asia</a:t>
            </a:r>
            <a:r>
              <a:rPr lang="en-GB" dirty="0" smtClean="0"/>
              <a:t> </a:t>
            </a:r>
            <a:r>
              <a:rPr lang="en-GB" dirty="0" err="1" smtClean="0"/>
              <a:t>centrale</a:t>
            </a:r>
            <a:endParaRPr lang="en-GB" dirty="0" smtClean="0"/>
          </a:p>
          <a:p>
            <a:r>
              <a:rPr lang="en-GB" dirty="0" err="1" smtClean="0"/>
              <a:t>Spinta</a:t>
            </a:r>
            <a:r>
              <a:rPr lang="en-GB" dirty="0" smtClean="0"/>
              <a:t> </a:t>
            </a:r>
            <a:r>
              <a:rPr lang="en-GB" dirty="0" err="1" smtClean="0"/>
              <a:t>russa</a:t>
            </a:r>
            <a:r>
              <a:rPr lang="en-GB" dirty="0" smtClean="0"/>
              <a:t> verso </a:t>
            </a:r>
            <a:r>
              <a:rPr lang="en-GB" dirty="0" err="1" smtClean="0"/>
              <a:t>l’impero</a:t>
            </a:r>
            <a:r>
              <a:rPr lang="en-GB" dirty="0" smtClean="0"/>
              <a:t> </a:t>
            </a:r>
            <a:r>
              <a:rPr lang="en-GB" dirty="0" err="1" smtClean="0"/>
              <a:t>ottomano</a:t>
            </a:r>
            <a:r>
              <a:rPr lang="en-GB" dirty="0" smtClean="0"/>
              <a:t> e </a:t>
            </a:r>
            <a:r>
              <a:rPr lang="en-GB" dirty="0" err="1" smtClean="0"/>
              <a:t>coalizione</a:t>
            </a:r>
            <a:r>
              <a:rPr lang="en-GB" dirty="0" smtClean="0"/>
              <a:t> anti-</a:t>
            </a:r>
            <a:r>
              <a:rPr lang="en-GB" dirty="0" err="1" smtClean="0"/>
              <a:t>russa</a:t>
            </a:r>
            <a:r>
              <a:rPr lang="en-GB" dirty="0" smtClean="0"/>
              <a:t> e pro-</a:t>
            </a:r>
            <a:r>
              <a:rPr lang="en-GB" dirty="0" err="1" smtClean="0"/>
              <a:t>ottomana</a:t>
            </a:r>
            <a:r>
              <a:rPr lang="en-GB" dirty="0" smtClean="0"/>
              <a:t> 1853-1856; </a:t>
            </a:r>
            <a:r>
              <a:rPr lang="en-GB" dirty="0" err="1" smtClean="0"/>
              <a:t>guerra</a:t>
            </a:r>
            <a:r>
              <a:rPr lang="en-GB" dirty="0" smtClean="0"/>
              <a:t> russo-</a:t>
            </a:r>
            <a:r>
              <a:rPr lang="en-GB" dirty="0" err="1" smtClean="0"/>
              <a:t>turca</a:t>
            </a:r>
            <a:r>
              <a:rPr lang="en-GB" dirty="0" smtClean="0"/>
              <a:t> 1877-78</a:t>
            </a:r>
          </a:p>
          <a:p>
            <a:r>
              <a:rPr lang="en-GB" dirty="0" err="1" smtClean="0"/>
              <a:t>Apprensioni</a:t>
            </a:r>
            <a:r>
              <a:rPr lang="en-GB" dirty="0" smtClean="0"/>
              <a:t> </a:t>
            </a:r>
            <a:r>
              <a:rPr lang="en-GB" dirty="0" err="1" smtClean="0"/>
              <a:t>britanniche</a:t>
            </a:r>
            <a:r>
              <a:rPr lang="en-GB" dirty="0" smtClean="0"/>
              <a:t> di </a:t>
            </a:r>
            <a:r>
              <a:rPr lang="en-GB" dirty="0" err="1" smtClean="0"/>
              <a:t>attacco</a:t>
            </a:r>
            <a:r>
              <a:rPr lang="en-GB" dirty="0" smtClean="0"/>
              <a:t> russo </a:t>
            </a:r>
            <a:r>
              <a:rPr lang="en-GB" dirty="0" err="1" smtClean="0"/>
              <a:t>all’impero</a:t>
            </a:r>
            <a:r>
              <a:rPr lang="en-GB" dirty="0" smtClean="0"/>
              <a:t> </a:t>
            </a:r>
            <a:r>
              <a:rPr lang="en-GB" dirty="0" err="1" smtClean="0"/>
              <a:t>mancese</a:t>
            </a:r>
            <a:r>
              <a:rPr lang="en-GB" dirty="0" smtClean="0"/>
              <a:t> e </a:t>
            </a:r>
            <a:r>
              <a:rPr lang="en-GB" dirty="0" err="1" smtClean="0"/>
              <a:t>volontà</a:t>
            </a:r>
            <a:r>
              <a:rPr lang="en-GB" dirty="0" smtClean="0"/>
              <a:t> di </a:t>
            </a:r>
            <a:r>
              <a:rPr lang="en-GB" dirty="0" err="1" smtClean="0"/>
              <a:t>consolidare</a:t>
            </a:r>
            <a:r>
              <a:rPr lang="en-GB" dirty="0" smtClean="0"/>
              <a:t> la </a:t>
            </a:r>
            <a:r>
              <a:rPr lang="en-GB" dirty="0" err="1" smtClean="0"/>
              <a:t>propria</a:t>
            </a:r>
            <a:r>
              <a:rPr lang="en-GB" dirty="0" smtClean="0"/>
              <a:t> </a:t>
            </a:r>
            <a:r>
              <a:rPr lang="en-GB" dirty="0" err="1" smtClean="0"/>
              <a:t>posizione</a:t>
            </a:r>
            <a:r>
              <a:rPr lang="en-GB" dirty="0" smtClean="0"/>
              <a:t> </a:t>
            </a:r>
            <a:r>
              <a:rPr lang="en-GB" dirty="0" err="1" smtClean="0"/>
              <a:t>sia</a:t>
            </a:r>
            <a:r>
              <a:rPr lang="en-GB" dirty="0" smtClean="0"/>
              <a:t> in Afghanistan (3 guerre </a:t>
            </a:r>
            <a:r>
              <a:rPr lang="en-GB" dirty="0" err="1" smtClean="0"/>
              <a:t>anglo-afgane</a:t>
            </a:r>
            <a:r>
              <a:rPr lang="en-GB" dirty="0" smtClean="0"/>
              <a:t>: </a:t>
            </a:r>
            <a:r>
              <a:rPr lang="en-GB" dirty="0" smtClean="0">
                <a:solidFill>
                  <a:srgbClr val="FF0000"/>
                </a:solidFill>
              </a:rPr>
              <a:t>1839-42</a:t>
            </a:r>
            <a:r>
              <a:rPr lang="en-GB" dirty="0" smtClean="0"/>
              <a:t>, </a:t>
            </a:r>
            <a:r>
              <a:rPr lang="en-GB" dirty="0" smtClean="0">
                <a:solidFill>
                  <a:srgbClr val="FFC000"/>
                </a:solidFill>
              </a:rPr>
              <a:t>1878-80</a:t>
            </a:r>
            <a:r>
              <a:rPr lang="en-GB" dirty="0" smtClean="0"/>
              <a:t>, 1919) </a:t>
            </a:r>
            <a:r>
              <a:rPr lang="en-GB" dirty="0" err="1" smtClean="0"/>
              <a:t>sia</a:t>
            </a:r>
            <a:r>
              <a:rPr lang="en-GB" dirty="0" smtClean="0"/>
              <a:t> in </a:t>
            </a:r>
            <a:r>
              <a:rPr lang="en-GB" dirty="0" err="1" smtClean="0"/>
              <a:t>Cina</a:t>
            </a:r>
            <a:endParaRPr lang="en-GB"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16</a:t>
            </a:fld>
            <a:r>
              <a:rPr lang="en-GB" dirty="0" smtClean="0"/>
              <a:t> / 48</a:t>
            </a:r>
            <a:endParaRPr lang="en-GB" dirty="0"/>
          </a:p>
        </p:txBody>
      </p:sp>
    </p:spTree>
    <p:extLst>
      <p:ext uri="{BB962C8B-B14F-4D97-AF65-F5344CB8AC3E}">
        <p14:creationId xmlns:p14="http://schemas.microsoft.com/office/powerpoint/2010/main" val="31269869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17</a:t>
            </a:fld>
            <a:r>
              <a:rPr lang="en-GB" dirty="0" smtClean="0"/>
              <a:t> / 48</a:t>
            </a:r>
            <a:endParaRPr lang="en-GB"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12" y="476672"/>
            <a:ext cx="8826948"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2242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562074"/>
          </a:xfrm>
        </p:spPr>
        <p:txBody>
          <a:bodyPr/>
          <a:lstStyle/>
          <a:p>
            <a:r>
              <a:rPr lang="en-GB" dirty="0" smtClean="0"/>
              <a:t>Lo scenario </a:t>
            </a:r>
            <a:r>
              <a:rPr lang="en-GB" dirty="0" err="1" smtClean="0"/>
              <a:t>della</a:t>
            </a:r>
            <a:r>
              <a:rPr lang="en-GB" dirty="0" smtClean="0"/>
              <a:t> </a:t>
            </a:r>
            <a:r>
              <a:rPr lang="en-GB" dirty="0" err="1" smtClean="0"/>
              <a:t>guerra</a:t>
            </a:r>
            <a:r>
              <a:rPr lang="en-GB" dirty="0" smtClean="0"/>
              <a:t> </a:t>
            </a:r>
            <a:r>
              <a:rPr lang="en-GB" dirty="0" err="1" smtClean="0"/>
              <a:t>d’Oriente</a:t>
            </a:r>
            <a:r>
              <a:rPr lang="en-GB" dirty="0" smtClean="0"/>
              <a:t> 1853-56</a:t>
            </a:r>
            <a:endParaRPr lang="en-GB"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18</a:t>
            </a:fld>
            <a:r>
              <a:rPr lang="en-GB" dirty="0" smtClean="0"/>
              <a:t> / 48</a:t>
            </a:r>
            <a:endParaRPr lang="en-GB"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12" y="1124744"/>
            <a:ext cx="8839857"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43294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Altri</a:t>
            </a:r>
            <a:r>
              <a:rPr lang="en-GB" dirty="0" smtClean="0"/>
              <a:t> </a:t>
            </a:r>
            <a:r>
              <a:rPr lang="en-GB" dirty="0" err="1" smtClean="0"/>
              <a:t>fattori</a:t>
            </a:r>
            <a:r>
              <a:rPr lang="en-GB" dirty="0" smtClean="0"/>
              <a:t> </a:t>
            </a:r>
            <a:r>
              <a:rPr lang="en-GB" dirty="0" err="1" smtClean="0"/>
              <a:t>condizionanti</a:t>
            </a:r>
            <a:r>
              <a:rPr lang="en-GB" dirty="0" smtClean="0"/>
              <a:t> </a:t>
            </a:r>
            <a:r>
              <a:rPr lang="en-GB" dirty="0" err="1" smtClean="0"/>
              <a:t>l’operato</a:t>
            </a:r>
            <a:r>
              <a:rPr lang="en-GB" dirty="0" smtClean="0"/>
              <a:t> </a:t>
            </a:r>
            <a:r>
              <a:rPr lang="en-GB" dirty="0" err="1" smtClean="0"/>
              <a:t>britannico</a:t>
            </a:r>
            <a:r>
              <a:rPr lang="en-GB" dirty="0" smtClean="0"/>
              <a:t> in Asia </a:t>
            </a:r>
            <a:r>
              <a:rPr lang="en-GB" dirty="0" err="1" smtClean="0"/>
              <a:t>orientale</a:t>
            </a:r>
            <a:endParaRPr lang="en-GB" dirty="0"/>
          </a:p>
        </p:txBody>
      </p:sp>
      <p:sp>
        <p:nvSpPr>
          <p:cNvPr id="3" name="Segnaposto contenuto 2"/>
          <p:cNvSpPr>
            <a:spLocks noGrp="1"/>
          </p:cNvSpPr>
          <p:nvPr>
            <p:ph idx="1"/>
          </p:nvPr>
        </p:nvSpPr>
        <p:spPr>
          <a:xfrm>
            <a:off x="395536" y="1412776"/>
            <a:ext cx="8352928" cy="5040560"/>
          </a:xfrm>
        </p:spPr>
        <p:txBody>
          <a:bodyPr>
            <a:noAutofit/>
          </a:bodyPr>
          <a:lstStyle/>
          <a:p>
            <a:pPr>
              <a:spcBef>
                <a:spcPts val="300"/>
              </a:spcBef>
              <a:spcAft>
                <a:spcPts val="300"/>
              </a:spcAft>
            </a:pPr>
            <a:r>
              <a:rPr lang="en-GB" sz="2100" dirty="0" err="1" smtClean="0"/>
              <a:t>Dottrina</a:t>
            </a:r>
            <a:r>
              <a:rPr lang="en-GB" sz="2100" dirty="0" smtClean="0"/>
              <a:t> </a:t>
            </a:r>
            <a:r>
              <a:rPr lang="en-GB" sz="2100" dirty="0" err="1" smtClean="0"/>
              <a:t>liberista</a:t>
            </a:r>
            <a:r>
              <a:rPr lang="en-GB" sz="2100" dirty="0" smtClean="0"/>
              <a:t> per la </a:t>
            </a:r>
            <a:r>
              <a:rPr lang="en-GB" sz="2100" dirty="0" err="1" smtClean="0"/>
              <a:t>rimozione</a:t>
            </a:r>
            <a:r>
              <a:rPr lang="en-GB" sz="2100" dirty="0" smtClean="0"/>
              <a:t> di </a:t>
            </a:r>
            <a:r>
              <a:rPr lang="en-GB" sz="2100" dirty="0" err="1" smtClean="0"/>
              <a:t>vincoli</a:t>
            </a:r>
            <a:r>
              <a:rPr lang="en-GB" sz="2100" dirty="0" smtClean="0"/>
              <a:t> extra-</a:t>
            </a:r>
            <a:r>
              <a:rPr lang="en-GB" sz="2100" dirty="0" err="1" smtClean="0"/>
              <a:t>economici</a:t>
            </a:r>
            <a:endParaRPr lang="en-GB" sz="2100" dirty="0" smtClean="0"/>
          </a:p>
          <a:p>
            <a:pPr>
              <a:spcBef>
                <a:spcPts val="300"/>
              </a:spcBef>
              <a:spcAft>
                <a:spcPts val="300"/>
              </a:spcAft>
            </a:pPr>
            <a:r>
              <a:rPr lang="en-GB" sz="2100" dirty="0" err="1" smtClean="0"/>
              <a:t>Motivi</a:t>
            </a:r>
            <a:r>
              <a:rPr lang="en-GB" sz="2100" dirty="0" smtClean="0"/>
              <a:t> </a:t>
            </a:r>
            <a:r>
              <a:rPr lang="en-GB" sz="2100" dirty="0" err="1" smtClean="0"/>
              <a:t>strategici</a:t>
            </a:r>
            <a:r>
              <a:rPr lang="en-GB" sz="2100" dirty="0" smtClean="0"/>
              <a:t> e </a:t>
            </a:r>
            <a:r>
              <a:rPr lang="en-GB" sz="2100" dirty="0" err="1" smtClean="0"/>
              <a:t>motivi</a:t>
            </a:r>
            <a:r>
              <a:rPr lang="en-GB" sz="2100" dirty="0" smtClean="0"/>
              <a:t> </a:t>
            </a:r>
            <a:r>
              <a:rPr lang="en-GB" sz="2100" dirty="0" err="1" smtClean="0"/>
              <a:t>economici</a:t>
            </a:r>
            <a:r>
              <a:rPr lang="en-GB" sz="2100" dirty="0" smtClean="0"/>
              <a:t>: </a:t>
            </a:r>
            <a:r>
              <a:rPr lang="en-GB" sz="2100" dirty="0" err="1" smtClean="0"/>
              <a:t>Cina</a:t>
            </a:r>
            <a:r>
              <a:rPr lang="en-GB" sz="2100" dirty="0" smtClean="0"/>
              <a:t>, Siam, Malaysia, </a:t>
            </a:r>
            <a:r>
              <a:rPr lang="en-GB" sz="2100" dirty="0" err="1" smtClean="0"/>
              <a:t>impero</a:t>
            </a:r>
            <a:r>
              <a:rPr lang="en-GB" sz="2100" dirty="0" smtClean="0"/>
              <a:t> </a:t>
            </a:r>
            <a:r>
              <a:rPr lang="en-GB" sz="2100" dirty="0" err="1" smtClean="0"/>
              <a:t>ottomano</a:t>
            </a:r>
            <a:r>
              <a:rPr lang="en-GB" sz="2100" dirty="0" smtClean="0"/>
              <a:t>, America Latina come “informal empires” </a:t>
            </a:r>
            <a:r>
              <a:rPr lang="en-GB" sz="2100" dirty="0" err="1" smtClean="0"/>
              <a:t>basati</a:t>
            </a:r>
            <a:r>
              <a:rPr lang="en-GB" sz="2100" dirty="0" smtClean="0"/>
              <a:t> </a:t>
            </a:r>
            <a:r>
              <a:rPr lang="en-GB" sz="2100" dirty="0" err="1" smtClean="0"/>
              <a:t>su</a:t>
            </a:r>
            <a:r>
              <a:rPr lang="en-GB" sz="2100" dirty="0" smtClean="0"/>
              <a:t> </a:t>
            </a:r>
            <a:r>
              <a:rPr lang="en-GB" sz="2100" dirty="0" err="1" smtClean="0"/>
              <a:t>commercio</a:t>
            </a:r>
            <a:r>
              <a:rPr lang="en-GB" sz="2100" dirty="0" smtClean="0"/>
              <a:t> e influenza (la “</a:t>
            </a:r>
            <a:r>
              <a:rPr lang="en-GB" sz="2100" dirty="0" err="1" smtClean="0"/>
              <a:t>tesi</a:t>
            </a:r>
            <a:r>
              <a:rPr lang="en-GB" sz="2100" dirty="0" smtClean="0"/>
              <a:t> Robinson e Gallagher”)</a:t>
            </a:r>
          </a:p>
          <a:p>
            <a:pPr>
              <a:spcBef>
                <a:spcPts val="300"/>
              </a:spcBef>
              <a:spcAft>
                <a:spcPts val="300"/>
              </a:spcAft>
            </a:pPr>
            <a:r>
              <a:rPr lang="en-GB" sz="2100" dirty="0" err="1" smtClean="0"/>
              <a:t>Programma</a:t>
            </a:r>
            <a:r>
              <a:rPr lang="en-GB" sz="2100" dirty="0" smtClean="0"/>
              <a:t> di </a:t>
            </a:r>
            <a:r>
              <a:rPr lang="en-GB" sz="2100" b="1" dirty="0" smtClean="0">
                <a:solidFill>
                  <a:srgbClr val="002060"/>
                </a:solidFill>
              </a:rPr>
              <a:t>Lord </a:t>
            </a:r>
            <a:r>
              <a:rPr lang="en-GB" sz="2100" b="1" dirty="0" err="1" smtClean="0">
                <a:solidFill>
                  <a:srgbClr val="002060"/>
                </a:solidFill>
              </a:rPr>
              <a:t>Palmerston</a:t>
            </a:r>
            <a:r>
              <a:rPr lang="en-GB" sz="2100" b="1" dirty="0" smtClean="0">
                <a:solidFill>
                  <a:srgbClr val="002060"/>
                </a:solidFill>
              </a:rPr>
              <a:t> </a:t>
            </a:r>
            <a:r>
              <a:rPr lang="en-GB" sz="2100" dirty="0" smtClean="0"/>
              <a:t>(</a:t>
            </a:r>
            <a:r>
              <a:rPr lang="en-GB" sz="2100" dirty="0" err="1" smtClean="0"/>
              <a:t>ministro</a:t>
            </a:r>
            <a:r>
              <a:rPr lang="en-GB" sz="2100" dirty="0" smtClean="0"/>
              <a:t> </a:t>
            </a:r>
            <a:r>
              <a:rPr lang="en-GB" sz="2100" dirty="0" err="1" smtClean="0"/>
              <a:t>degli</a:t>
            </a:r>
            <a:r>
              <a:rPr lang="en-GB" sz="2100" dirty="0" smtClean="0"/>
              <a:t> </a:t>
            </a:r>
            <a:r>
              <a:rPr lang="en-GB" sz="2100" dirty="0" err="1" smtClean="0"/>
              <a:t>Esteri</a:t>
            </a:r>
            <a:r>
              <a:rPr lang="en-GB" sz="2100" dirty="0" smtClean="0"/>
              <a:t> 1830-41 e 1846-51, </a:t>
            </a:r>
            <a:r>
              <a:rPr lang="en-GB" sz="2100" dirty="0" err="1" smtClean="0"/>
              <a:t>Interni</a:t>
            </a:r>
            <a:r>
              <a:rPr lang="en-GB" sz="2100" dirty="0" smtClean="0"/>
              <a:t> 1852-55, Primo </a:t>
            </a:r>
            <a:r>
              <a:rPr lang="en-GB" sz="2100" dirty="0" err="1" smtClean="0"/>
              <a:t>Ministro</a:t>
            </a:r>
            <a:r>
              <a:rPr lang="en-GB" sz="2100" dirty="0" smtClean="0"/>
              <a:t> 1855-58 e 1859-65) per </a:t>
            </a:r>
            <a:r>
              <a:rPr lang="en-GB" sz="2100" dirty="0" err="1" smtClean="0"/>
              <a:t>il</a:t>
            </a:r>
            <a:r>
              <a:rPr lang="en-GB" sz="2100" dirty="0" smtClean="0"/>
              <a:t> </a:t>
            </a:r>
            <a:r>
              <a:rPr lang="en-GB" sz="2100" dirty="0" err="1" smtClean="0"/>
              <a:t>conseguimento</a:t>
            </a:r>
            <a:r>
              <a:rPr lang="en-GB" sz="2100" dirty="0" smtClean="0"/>
              <a:t> di </a:t>
            </a:r>
            <a:r>
              <a:rPr lang="en-GB" sz="2100" dirty="0" err="1" smtClean="0"/>
              <a:t>condizioni</a:t>
            </a:r>
            <a:r>
              <a:rPr lang="en-GB" sz="2100" dirty="0" smtClean="0"/>
              <a:t> </a:t>
            </a:r>
            <a:r>
              <a:rPr lang="en-GB" sz="2100" dirty="0" err="1" smtClean="0"/>
              <a:t>favorevoli</a:t>
            </a:r>
            <a:r>
              <a:rPr lang="en-GB" sz="2100" dirty="0" smtClean="0"/>
              <a:t> e </a:t>
            </a:r>
            <a:r>
              <a:rPr lang="en-GB" sz="2100" dirty="0" err="1" smtClean="0"/>
              <a:t>stabili</a:t>
            </a:r>
            <a:r>
              <a:rPr lang="en-GB" sz="2100" dirty="0" smtClean="0"/>
              <a:t> per lo </a:t>
            </a:r>
            <a:r>
              <a:rPr lang="en-GB" sz="2100" dirty="0" err="1" smtClean="0"/>
              <a:t>svolgimento</a:t>
            </a:r>
            <a:r>
              <a:rPr lang="en-GB" sz="2100" dirty="0" smtClean="0"/>
              <a:t> </a:t>
            </a:r>
            <a:r>
              <a:rPr lang="en-GB" sz="2100" dirty="0" err="1" smtClean="0"/>
              <a:t>dei</a:t>
            </a:r>
            <a:r>
              <a:rPr lang="en-GB" sz="2100" dirty="0" smtClean="0"/>
              <a:t> </a:t>
            </a:r>
            <a:r>
              <a:rPr lang="en-GB" sz="2100" dirty="0" err="1" smtClean="0"/>
              <a:t>traffici</a:t>
            </a:r>
            <a:endParaRPr lang="en-GB" sz="2100" dirty="0" smtClean="0"/>
          </a:p>
          <a:p>
            <a:pPr>
              <a:spcBef>
                <a:spcPts val="300"/>
              </a:spcBef>
              <a:spcAft>
                <a:spcPts val="300"/>
              </a:spcAft>
            </a:pPr>
            <a:r>
              <a:rPr lang="en-GB" sz="2100" dirty="0" err="1" smtClean="0"/>
              <a:t>Spinta</a:t>
            </a:r>
            <a:r>
              <a:rPr lang="en-GB" sz="2100" dirty="0" smtClean="0"/>
              <a:t> </a:t>
            </a:r>
            <a:r>
              <a:rPr lang="en-GB" sz="2100" b="1" dirty="0" err="1">
                <a:solidFill>
                  <a:srgbClr val="002060"/>
                </a:solidFill>
              </a:rPr>
              <a:t>civilizzatrice</a:t>
            </a:r>
            <a:r>
              <a:rPr lang="en-GB" sz="2100" dirty="0" smtClean="0"/>
              <a:t> e </a:t>
            </a:r>
            <a:r>
              <a:rPr lang="en-GB" sz="2100" b="1" dirty="0" err="1" smtClean="0">
                <a:solidFill>
                  <a:srgbClr val="002060"/>
                </a:solidFill>
              </a:rPr>
              <a:t>missionaria</a:t>
            </a:r>
            <a:r>
              <a:rPr lang="en-GB" sz="2100" dirty="0"/>
              <a:t>:</a:t>
            </a:r>
            <a:r>
              <a:rPr lang="en-GB" sz="2100" b="1" dirty="0" smtClean="0">
                <a:solidFill>
                  <a:srgbClr val="002060"/>
                </a:solidFill>
              </a:rPr>
              <a:t> </a:t>
            </a:r>
            <a:r>
              <a:rPr lang="en-GB" sz="2100" dirty="0" err="1"/>
              <a:t>riforme</a:t>
            </a:r>
            <a:r>
              <a:rPr lang="en-GB" sz="2100" dirty="0"/>
              <a:t> </a:t>
            </a:r>
            <a:r>
              <a:rPr lang="en-GB" sz="2100" dirty="0" smtClean="0"/>
              <a:t>del </a:t>
            </a:r>
            <a:r>
              <a:rPr lang="en-GB" sz="2100" dirty="0" err="1" smtClean="0"/>
              <a:t>diritto</a:t>
            </a:r>
            <a:r>
              <a:rPr lang="en-GB" sz="2100" dirty="0" smtClean="0"/>
              <a:t>, </a:t>
            </a:r>
            <a:r>
              <a:rPr lang="en-GB" sz="2100" dirty="0" err="1" smtClean="0"/>
              <a:t>dell’istruzione</a:t>
            </a:r>
            <a:r>
              <a:rPr lang="en-GB" sz="2100" dirty="0" smtClean="0"/>
              <a:t>, </a:t>
            </a:r>
            <a:r>
              <a:rPr lang="en-GB" sz="2100" dirty="0" err="1" smtClean="0"/>
              <a:t>dell’amministrazione</a:t>
            </a:r>
            <a:r>
              <a:rPr lang="en-GB" sz="2100" dirty="0" smtClean="0"/>
              <a:t> </a:t>
            </a:r>
            <a:r>
              <a:rPr lang="en-GB" sz="2100" dirty="0" err="1" smtClean="0"/>
              <a:t>dell’esercito</a:t>
            </a:r>
            <a:r>
              <a:rPr lang="en-GB" sz="2100" dirty="0" smtClean="0"/>
              <a:t> </a:t>
            </a:r>
            <a:r>
              <a:rPr lang="en-GB" sz="2100" dirty="0" err="1" smtClean="0"/>
              <a:t>sia</a:t>
            </a:r>
            <a:r>
              <a:rPr lang="en-GB" sz="2100" dirty="0" smtClean="0"/>
              <a:t> in India (Macaulay) </a:t>
            </a:r>
            <a:r>
              <a:rPr lang="en-GB" sz="2100" dirty="0" err="1" smtClean="0"/>
              <a:t>sia</a:t>
            </a:r>
            <a:r>
              <a:rPr lang="en-GB" sz="2100" dirty="0" smtClean="0"/>
              <a:t> in </a:t>
            </a:r>
            <a:r>
              <a:rPr lang="en-GB" sz="2100" dirty="0" err="1" smtClean="0"/>
              <a:t>aree</a:t>
            </a:r>
            <a:r>
              <a:rPr lang="en-GB" sz="2100" dirty="0" smtClean="0"/>
              <a:t> di influenza come Siam, </a:t>
            </a:r>
            <a:r>
              <a:rPr lang="en-GB" sz="2100" dirty="0" err="1" smtClean="0"/>
              <a:t>Cina</a:t>
            </a:r>
            <a:r>
              <a:rPr lang="en-GB" sz="2100" dirty="0" smtClean="0"/>
              <a:t>, </a:t>
            </a:r>
            <a:r>
              <a:rPr lang="en-GB" sz="2100" dirty="0" err="1" smtClean="0"/>
              <a:t>Giappone</a:t>
            </a:r>
            <a:r>
              <a:rPr lang="en-GB" sz="2100" dirty="0" smtClean="0"/>
              <a:t> (</a:t>
            </a:r>
            <a:r>
              <a:rPr lang="en-GB" sz="2100" dirty="0" err="1" smtClean="0"/>
              <a:t>dopo</a:t>
            </a:r>
            <a:r>
              <a:rPr lang="en-GB" sz="2100" dirty="0" smtClean="0"/>
              <a:t> </a:t>
            </a:r>
            <a:r>
              <a:rPr lang="en-GB" sz="2100" dirty="0" err="1" smtClean="0"/>
              <a:t>il</a:t>
            </a:r>
            <a:r>
              <a:rPr lang="en-GB" sz="2100" dirty="0" smtClean="0"/>
              <a:t> 1853-54) e </a:t>
            </a:r>
            <a:r>
              <a:rPr lang="en-GB" sz="2100" dirty="0" err="1" smtClean="0"/>
              <a:t>impero</a:t>
            </a:r>
            <a:r>
              <a:rPr lang="en-GB" sz="2100" dirty="0" smtClean="0"/>
              <a:t> </a:t>
            </a:r>
            <a:r>
              <a:rPr lang="en-GB" sz="2100" dirty="0" err="1" smtClean="0"/>
              <a:t>ottomano</a:t>
            </a:r>
            <a:endParaRPr lang="en-GB" sz="2100" dirty="0" smtClean="0"/>
          </a:p>
          <a:p>
            <a:pPr>
              <a:spcBef>
                <a:spcPts val="300"/>
              </a:spcBef>
              <a:spcAft>
                <a:spcPts val="300"/>
              </a:spcAft>
            </a:pPr>
            <a:r>
              <a:rPr lang="en-GB" sz="2100" dirty="0" err="1" smtClean="0"/>
              <a:t>Slancio</a:t>
            </a:r>
            <a:r>
              <a:rPr lang="en-GB" sz="2100" dirty="0" smtClean="0"/>
              <a:t> </a:t>
            </a:r>
            <a:r>
              <a:rPr lang="en-GB" sz="2100" dirty="0" err="1" smtClean="0"/>
              <a:t>evangelizzatore</a:t>
            </a:r>
            <a:r>
              <a:rPr lang="en-GB" sz="2100" dirty="0" smtClean="0"/>
              <a:t> post-1813 in India e </a:t>
            </a:r>
            <a:r>
              <a:rPr lang="en-GB" sz="2100" dirty="0" err="1" smtClean="0"/>
              <a:t>iniziative</a:t>
            </a:r>
            <a:r>
              <a:rPr lang="en-GB" sz="2100" dirty="0" smtClean="0"/>
              <a:t> in </a:t>
            </a:r>
            <a:r>
              <a:rPr lang="en-GB" sz="2100" dirty="0" err="1" smtClean="0"/>
              <a:t>Cina</a:t>
            </a:r>
            <a:endParaRPr lang="en-GB" sz="2100" dirty="0" smtClean="0"/>
          </a:p>
          <a:p>
            <a:pPr>
              <a:spcBef>
                <a:spcPts val="300"/>
              </a:spcBef>
              <a:spcAft>
                <a:spcPts val="300"/>
              </a:spcAft>
            </a:pPr>
            <a:r>
              <a:rPr lang="en-GB" sz="2100" dirty="0" err="1" smtClean="0"/>
              <a:t>Conseguimento</a:t>
            </a:r>
            <a:r>
              <a:rPr lang="en-GB" sz="2100" dirty="0" smtClean="0"/>
              <a:t> </a:t>
            </a:r>
            <a:r>
              <a:rPr lang="en-GB" sz="2100" dirty="0" err="1" smtClean="0"/>
              <a:t>dello</a:t>
            </a:r>
            <a:r>
              <a:rPr lang="en-GB" sz="2100" dirty="0" smtClean="0"/>
              <a:t> standard di </a:t>
            </a:r>
            <a:r>
              <a:rPr lang="en-GB" sz="2100" dirty="0" err="1" smtClean="0"/>
              <a:t>civiltà</a:t>
            </a:r>
            <a:r>
              <a:rPr lang="en-GB" sz="2100" dirty="0" smtClean="0"/>
              <a:t> </a:t>
            </a:r>
            <a:r>
              <a:rPr lang="en-GB" sz="2100" dirty="0" err="1" smtClean="0"/>
              <a:t>nella</a:t>
            </a:r>
            <a:r>
              <a:rPr lang="en-GB" sz="2100" dirty="0" smtClean="0"/>
              <a:t> </a:t>
            </a:r>
            <a:r>
              <a:rPr lang="en-GB" sz="2100" dirty="0" err="1" smtClean="0"/>
              <a:t>comunità</a:t>
            </a:r>
            <a:r>
              <a:rPr lang="en-GB" sz="2100" dirty="0" smtClean="0"/>
              <a:t> </a:t>
            </a:r>
            <a:r>
              <a:rPr lang="en-GB" sz="2100" dirty="0" err="1" smtClean="0"/>
              <a:t>internazionale</a:t>
            </a:r>
            <a:endParaRPr lang="en-GB" sz="2100"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19</a:t>
            </a:fld>
            <a:r>
              <a:rPr lang="en-GB" dirty="0" smtClean="0"/>
              <a:t> / 48</a:t>
            </a:r>
            <a:endParaRPr lang="en-GB" dirty="0"/>
          </a:p>
        </p:txBody>
      </p:sp>
    </p:spTree>
    <p:extLst>
      <p:ext uri="{BB962C8B-B14F-4D97-AF65-F5344CB8AC3E}">
        <p14:creationId xmlns:p14="http://schemas.microsoft.com/office/powerpoint/2010/main" val="31260301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484784"/>
            <a:ext cx="8229600" cy="1800200"/>
          </a:xfrm>
        </p:spPr>
        <p:txBody>
          <a:bodyPr>
            <a:normAutofit fontScale="90000"/>
          </a:bodyPr>
          <a:lstStyle/>
          <a:p>
            <a:r>
              <a:rPr lang="en-GB" b="1" dirty="0" err="1" smtClean="0">
                <a:solidFill>
                  <a:srgbClr val="FFC000"/>
                </a:solidFill>
              </a:rPr>
              <a:t>Lezione</a:t>
            </a:r>
            <a:r>
              <a:rPr lang="en-GB" b="1" dirty="0" smtClean="0">
                <a:solidFill>
                  <a:srgbClr val="FFC000"/>
                </a:solidFill>
              </a:rPr>
              <a:t> 12</a:t>
            </a:r>
            <a:br>
              <a:rPr lang="en-GB" b="1" dirty="0" smtClean="0">
                <a:solidFill>
                  <a:srgbClr val="FFC000"/>
                </a:solidFill>
              </a:rPr>
            </a:br>
            <a:r>
              <a:rPr lang="en-GB" b="1" dirty="0" smtClean="0">
                <a:solidFill>
                  <a:srgbClr val="FFC000"/>
                </a:solidFill>
              </a:rPr>
              <a:t/>
            </a:r>
            <a:br>
              <a:rPr lang="en-GB" b="1" dirty="0" smtClean="0">
                <a:solidFill>
                  <a:srgbClr val="FFC000"/>
                </a:solidFill>
              </a:rPr>
            </a:br>
            <a:r>
              <a:rPr lang="en-GB" b="1" dirty="0" smtClean="0">
                <a:solidFill>
                  <a:srgbClr val="FFC000"/>
                </a:solidFill>
              </a:rPr>
              <a:t>Le </a:t>
            </a:r>
            <a:r>
              <a:rPr lang="en-GB" b="1" dirty="0" err="1" smtClean="0">
                <a:solidFill>
                  <a:srgbClr val="FFC000"/>
                </a:solidFill>
              </a:rPr>
              <a:t>relazioni</a:t>
            </a:r>
            <a:r>
              <a:rPr lang="en-GB" b="1" dirty="0" smtClean="0">
                <a:solidFill>
                  <a:srgbClr val="FFC000"/>
                </a:solidFill>
              </a:rPr>
              <a:t> </a:t>
            </a:r>
            <a:r>
              <a:rPr lang="en-GB" b="1" dirty="0" err="1" smtClean="0">
                <a:solidFill>
                  <a:srgbClr val="FFC000"/>
                </a:solidFill>
              </a:rPr>
              <a:t>tra</a:t>
            </a:r>
            <a:r>
              <a:rPr lang="en-GB" b="1" dirty="0" smtClean="0">
                <a:solidFill>
                  <a:srgbClr val="FFC000"/>
                </a:solidFill>
              </a:rPr>
              <a:t> Europa e la </a:t>
            </a:r>
            <a:r>
              <a:rPr lang="en-GB" b="1" dirty="0" err="1" smtClean="0">
                <a:solidFill>
                  <a:srgbClr val="FFC000"/>
                </a:solidFill>
              </a:rPr>
              <a:t>Cina</a:t>
            </a:r>
            <a:r>
              <a:rPr lang="en-GB" b="1" dirty="0" smtClean="0">
                <a:solidFill>
                  <a:srgbClr val="FFC000"/>
                </a:solidFill>
              </a:rPr>
              <a:t> in </a:t>
            </a:r>
            <a:r>
              <a:rPr lang="en-GB" b="1" dirty="0" err="1" smtClean="0">
                <a:solidFill>
                  <a:srgbClr val="FFC000"/>
                </a:solidFill>
              </a:rPr>
              <a:t>età</a:t>
            </a:r>
            <a:r>
              <a:rPr lang="en-GB" b="1" dirty="0" smtClean="0">
                <a:solidFill>
                  <a:srgbClr val="FFC000"/>
                </a:solidFill>
              </a:rPr>
              <a:t> </a:t>
            </a:r>
            <a:r>
              <a:rPr lang="en-GB" b="1" dirty="0" err="1" smtClean="0">
                <a:solidFill>
                  <a:srgbClr val="FFC000"/>
                </a:solidFill>
              </a:rPr>
              <a:t>moderna</a:t>
            </a:r>
            <a:endParaRPr lang="en-GB" b="1" dirty="0">
              <a:solidFill>
                <a:srgbClr val="FFC000"/>
              </a:solidFill>
            </a:endParaRPr>
          </a:p>
        </p:txBody>
      </p:sp>
      <p:sp>
        <p:nvSpPr>
          <p:cNvPr id="3" name="Segnaposto contenuto 2"/>
          <p:cNvSpPr>
            <a:spLocks noGrp="1"/>
          </p:cNvSpPr>
          <p:nvPr>
            <p:ph idx="1"/>
          </p:nvPr>
        </p:nvSpPr>
        <p:spPr>
          <a:xfrm>
            <a:off x="457200" y="3717032"/>
            <a:ext cx="8229600" cy="2409131"/>
          </a:xfrm>
        </p:spPr>
        <p:txBody>
          <a:bodyPr>
            <a:normAutofit/>
          </a:bodyPr>
          <a:lstStyle/>
          <a:p>
            <a:pPr marL="0" indent="0" algn="ctr">
              <a:buNone/>
            </a:pPr>
            <a:r>
              <a:rPr lang="it-IT" sz="2800" dirty="0">
                <a:solidFill>
                  <a:srgbClr val="002060"/>
                </a:solidFill>
              </a:rPr>
              <a:t>Commercio e politica nella prima metà dell'Ottocento</a:t>
            </a:r>
            <a:endParaRPr lang="en-GB" sz="2800" dirty="0">
              <a:solidFill>
                <a:srgbClr val="002060"/>
              </a:solidFill>
            </a:endParaRPr>
          </a:p>
        </p:txBody>
      </p:sp>
      <p:sp>
        <p:nvSpPr>
          <p:cNvPr id="5" name="Segnaposto numero diapositiva 4"/>
          <p:cNvSpPr>
            <a:spLocks noGrp="1"/>
          </p:cNvSpPr>
          <p:nvPr>
            <p:ph type="sldNum" sz="quarter" idx="12"/>
          </p:nvPr>
        </p:nvSpPr>
        <p:spPr>
          <a:xfrm>
            <a:off x="8460432" y="6381328"/>
            <a:ext cx="504056" cy="365125"/>
          </a:xfrm>
        </p:spPr>
        <p:txBody>
          <a:bodyPr/>
          <a:lstStyle/>
          <a:p>
            <a:fld id="{BFB70C46-FDDA-420F-91A1-9A3A4415F343}" type="slidenum">
              <a:rPr lang="en-GB" smtClean="0"/>
              <a:t>2</a:t>
            </a:fld>
            <a:r>
              <a:rPr lang="en-GB" dirty="0"/>
              <a:t> </a:t>
            </a:r>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Tree>
    <p:extLst>
      <p:ext uri="{BB962C8B-B14F-4D97-AF65-F5344CB8AC3E}">
        <p14:creationId xmlns:p14="http://schemas.microsoft.com/office/powerpoint/2010/main" val="4042322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Fattori</a:t>
            </a:r>
            <a:r>
              <a:rPr lang="en-GB" dirty="0" smtClean="0"/>
              <a:t> </a:t>
            </a:r>
            <a:r>
              <a:rPr lang="en-GB" dirty="0" err="1" smtClean="0"/>
              <a:t>convergenti</a:t>
            </a:r>
            <a:r>
              <a:rPr lang="en-GB" dirty="0" smtClean="0"/>
              <a:t> di </a:t>
            </a:r>
            <a:r>
              <a:rPr lang="en-GB" dirty="0" err="1" smtClean="0"/>
              <a:t>pressione</a:t>
            </a:r>
            <a:r>
              <a:rPr lang="en-GB" dirty="0" smtClean="0"/>
              <a:t> </a:t>
            </a:r>
            <a:r>
              <a:rPr lang="en-GB" dirty="0" err="1" smtClean="0"/>
              <a:t>sulla</a:t>
            </a:r>
            <a:r>
              <a:rPr lang="en-GB" dirty="0" smtClean="0"/>
              <a:t> </a:t>
            </a:r>
            <a:r>
              <a:rPr lang="en-GB" dirty="0" err="1" smtClean="0"/>
              <a:t>Cina</a:t>
            </a:r>
            <a:endParaRPr lang="en-GB" dirty="0"/>
          </a:p>
        </p:txBody>
      </p:sp>
      <p:sp>
        <p:nvSpPr>
          <p:cNvPr id="3" name="Segnaposto contenuto 2"/>
          <p:cNvSpPr>
            <a:spLocks noGrp="1"/>
          </p:cNvSpPr>
          <p:nvPr>
            <p:ph idx="1"/>
          </p:nvPr>
        </p:nvSpPr>
        <p:spPr/>
        <p:txBody>
          <a:bodyPr/>
          <a:lstStyle/>
          <a:p>
            <a:r>
              <a:rPr lang="en-GB" dirty="0" err="1" smtClean="0"/>
              <a:t>Espansione</a:t>
            </a:r>
            <a:r>
              <a:rPr lang="en-GB" dirty="0" smtClean="0"/>
              <a:t> </a:t>
            </a:r>
            <a:r>
              <a:rPr lang="en-GB" dirty="0" err="1" smtClean="0"/>
              <a:t>economica</a:t>
            </a:r>
            <a:r>
              <a:rPr lang="en-GB" dirty="0" smtClean="0"/>
              <a:t> e </a:t>
            </a:r>
            <a:r>
              <a:rPr lang="en-GB" dirty="0" err="1" smtClean="0"/>
              <a:t>iniziativa</a:t>
            </a:r>
            <a:r>
              <a:rPr lang="en-GB" dirty="0" smtClean="0"/>
              <a:t> in </a:t>
            </a:r>
            <a:r>
              <a:rPr lang="en-GB" dirty="0" err="1" smtClean="0"/>
              <a:t>politica</a:t>
            </a:r>
            <a:r>
              <a:rPr lang="en-GB" dirty="0" smtClean="0"/>
              <a:t> </a:t>
            </a:r>
            <a:r>
              <a:rPr lang="en-GB" dirty="0" err="1" smtClean="0"/>
              <a:t>estera</a:t>
            </a:r>
            <a:r>
              <a:rPr lang="en-GB" dirty="0" smtClean="0"/>
              <a:t> da parte </a:t>
            </a:r>
            <a:r>
              <a:rPr lang="en-GB" dirty="0" err="1" smtClean="0"/>
              <a:t>britannica</a:t>
            </a:r>
            <a:endParaRPr lang="en-GB" dirty="0" smtClean="0"/>
          </a:p>
          <a:p>
            <a:r>
              <a:rPr lang="en-GB" dirty="0" smtClean="0"/>
              <a:t>Lobby </a:t>
            </a:r>
            <a:r>
              <a:rPr lang="en-GB" dirty="0" err="1" smtClean="0"/>
              <a:t>missionaria</a:t>
            </a:r>
            <a:endParaRPr lang="en-GB" dirty="0" smtClean="0"/>
          </a:p>
          <a:p>
            <a:r>
              <a:rPr lang="en-GB" dirty="0" smtClean="0"/>
              <a:t>Lobby mercantile e </a:t>
            </a:r>
            <a:r>
              <a:rPr lang="en-GB" dirty="0" err="1" smtClean="0"/>
              <a:t>industriale</a:t>
            </a:r>
            <a:r>
              <a:rPr lang="en-GB" dirty="0" smtClean="0"/>
              <a:t> </a:t>
            </a:r>
            <a:r>
              <a:rPr lang="en-GB" dirty="0" err="1" smtClean="0"/>
              <a:t>liberista</a:t>
            </a:r>
            <a:r>
              <a:rPr lang="en-GB" dirty="0" smtClean="0"/>
              <a:t> (</a:t>
            </a:r>
            <a:r>
              <a:rPr lang="en-GB" dirty="0" err="1" smtClean="0"/>
              <a:t>recessione</a:t>
            </a:r>
            <a:r>
              <a:rPr lang="en-GB" dirty="0" smtClean="0"/>
              <a:t> </a:t>
            </a:r>
            <a:r>
              <a:rPr lang="en-GB" dirty="0" err="1" smtClean="0"/>
              <a:t>nell’industria</a:t>
            </a:r>
            <a:r>
              <a:rPr lang="en-GB" dirty="0" smtClean="0"/>
              <a:t> </a:t>
            </a:r>
            <a:r>
              <a:rPr lang="en-GB" dirty="0" err="1" smtClean="0"/>
              <a:t>cotoniera</a:t>
            </a:r>
            <a:r>
              <a:rPr lang="en-GB" dirty="0" smtClean="0"/>
              <a:t> </a:t>
            </a:r>
            <a:r>
              <a:rPr lang="en-GB" dirty="0" err="1" smtClean="0"/>
              <a:t>negli</a:t>
            </a:r>
            <a:r>
              <a:rPr lang="en-GB" dirty="0" smtClean="0"/>
              <a:t> </a:t>
            </a:r>
            <a:r>
              <a:rPr lang="en-GB" dirty="0" err="1" smtClean="0"/>
              <a:t>anni</a:t>
            </a:r>
            <a:r>
              <a:rPr lang="en-GB" dirty="0" smtClean="0"/>
              <a:t> ‘20)</a:t>
            </a:r>
          </a:p>
          <a:p>
            <a:r>
              <a:rPr lang="en-GB" dirty="0" smtClean="0"/>
              <a:t>Lobby </a:t>
            </a:r>
            <a:r>
              <a:rPr lang="en-GB" dirty="0" err="1" smtClean="0"/>
              <a:t>dei</a:t>
            </a:r>
            <a:r>
              <a:rPr lang="en-GB" dirty="0" smtClean="0"/>
              <a:t> </a:t>
            </a:r>
            <a:r>
              <a:rPr lang="en-GB" dirty="0" err="1" smtClean="0"/>
              <a:t>commercianti</a:t>
            </a:r>
            <a:r>
              <a:rPr lang="en-GB" dirty="0" smtClean="0"/>
              <a:t> di </a:t>
            </a:r>
            <a:r>
              <a:rPr lang="en-GB" dirty="0" err="1" smtClean="0"/>
              <a:t>oppio</a:t>
            </a:r>
            <a:endParaRPr lang="en-GB"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20</a:t>
            </a:fld>
            <a:r>
              <a:rPr lang="en-GB" dirty="0" smtClean="0"/>
              <a:t> / 48</a:t>
            </a:r>
            <a:endParaRPr lang="en-GB" dirty="0"/>
          </a:p>
        </p:txBody>
      </p:sp>
    </p:spTree>
    <p:extLst>
      <p:ext uri="{BB962C8B-B14F-4D97-AF65-F5344CB8AC3E}">
        <p14:creationId xmlns:p14="http://schemas.microsoft.com/office/powerpoint/2010/main" val="42108186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L’oppio</a:t>
            </a:r>
            <a:endParaRPr lang="en-GB"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21</a:t>
            </a:fld>
            <a:r>
              <a:rPr lang="en-GB" dirty="0" smtClean="0"/>
              <a:t> / 48</a:t>
            </a:r>
            <a:endParaRPr lang="en-GB" dirty="0"/>
          </a:p>
        </p:txBody>
      </p:sp>
      <p:pic>
        <p:nvPicPr>
          <p:cNvPr id="7170" name="Picture 2" descr="C:\Documenti\TESTI\4-UNIVERSITA'\Didattica\Corsi 2014-2015\Storia globale\Materiali\Poppy capsul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flipH="1">
            <a:off x="6416612" y="1627359"/>
            <a:ext cx="2549760" cy="321961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a:stretch>
            <a:fillRect/>
          </a:stretch>
        </p:blipFill>
        <p:spPr>
          <a:xfrm>
            <a:off x="323528" y="1268760"/>
            <a:ext cx="2376264" cy="3578211"/>
          </a:xfrm>
          <a:prstGeom prst="rect">
            <a:avLst/>
          </a:prstGeom>
        </p:spPr>
      </p:pic>
      <p:pic>
        <p:nvPicPr>
          <p:cNvPr id="6" name="Immagine 5"/>
          <p:cNvPicPr>
            <a:picLocks noChangeAspect="1"/>
          </p:cNvPicPr>
          <p:nvPr/>
        </p:nvPicPr>
        <p:blipFill>
          <a:blip r:embed="rId5"/>
          <a:stretch>
            <a:fillRect/>
          </a:stretch>
        </p:blipFill>
        <p:spPr>
          <a:xfrm>
            <a:off x="2843808" y="2323680"/>
            <a:ext cx="3456384" cy="2523291"/>
          </a:xfrm>
          <a:prstGeom prst="rect">
            <a:avLst/>
          </a:prstGeom>
        </p:spPr>
      </p:pic>
    </p:spTree>
    <p:extLst>
      <p:ext uri="{BB962C8B-B14F-4D97-AF65-F5344CB8AC3E}">
        <p14:creationId xmlns:p14="http://schemas.microsoft.com/office/powerpoint/2010/main" val="3882190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22</a:t>
            </a:fld>
            <a:r>
              <a:rPr lang="en-GB" dirty="0" smtClean="0"/>
              <a:t> / 48</a:t>
            </a:r>
            <a:endParaRPr lang="en-GB" dirty="0"/>
          </a:p>
        </p:txBody>
      </p:sp>
      <p:pic>
        <p:nvPicPr>
          <p:cNvPr id="8194" name="Picture 2" descr="C:\Documenti\TESTI\4-UNIVERSITA'\Didattica\Corsi 2014-2015\Storia globale\Materiali\Opium Poppy Plant_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88024" y="119336"/>
            <a:ext cx="3404096" cy="424576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920" y="179579"/>
            <a:ext cx="4256087" cy="490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4476327"/>
            <a:ext cx="3803749" cy="1989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42831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Oppio</a:t>
            </a:r>
            <a:endParaRPr lang="en-GB" dirty="0"/>
          </a:p>
        </p:txBody>
      </p:sp>
      <p:sp>
        <p:nvSpPr>
          <p:cNvPr id="3" name="Segnaposto contenuto 2"/>
          <p:cNvSpPr>
            <a:spLocks noGrp="1"/>
          </p:cNvSpPr>
          <p:nvPr>
            <p:ph idx="1"/>
          </p:nvPr>
        </p:nvSpPr>
        <p:spPr>
          <a:xfrm>
            <a:off x="251520" y="1124744"/>
            <a:ext cx="8496944" cy="5040560"/>
          </a:xfrm>
        </p:spPr>
        <p:txBody>
          <a:bodyPr>
            <a:normAutofit fontScale="70000" lnSpcReduction="20000"/>
          </a:bodyPr>
          <a:lstStyle/>
          <a:p>
            <a:r>
              <a:rPr lang="en-GB" dirty="0" err="1" smtClean="0"/>
              <a:t>Medicinale</a:t>
            </a:r>
            <a:r>
              <a:rPr lang="en-GB" dirty="0" smtClean="0"/>
              <a:t> e bene di </a:t>
            </a:r>
            <a:r>
              <a:rPr lang="en-GB" dirty="0" err="1" smtClean="0"/>
              <a:t>consumo</a:t>
            </a:r>
            <a:r>
              <a:rPr lang="en-GB" dirty="0" smtClean="0"/>
              <a:t> fin </a:t>
            </a:r>
            <a:r>
              <a:rPr lang="en-GB" dirty="0" err="1" smtClean="0"/>
              <a:t>dall’antichità</a:t>
            </a:r>
            <a:endParaRPr lang="en-GB" dirty="0" smtClean="0"/>
          </a:p>
          <a:p>
            <a:r>
              <a:rPr lang="en-GB" dirty="0" err="1" smtClean="0"/>
              <a:t>Vendita</a:t>
            </a:r>
            <a:r>
              <a:rPr lang="en-GB" dirty="0" smtClean="0"/>
              <a:t> </a:t>
            </a:r>
            <a:r>
              <a:rPr lang="en-GB" dirty="0" err="1" smtClean="0"/>
              <a:t>libera</a:t>
            </a:r>
            <a:r>
              <a:rPr lang="en-GB" dirty="0" smtClean="0"/>
              <a:t> in </a:t>
            </a:r>
            <a:r>
              <a:rPr lang="en-GB" dirty="0" err="1" smtClean="0"/>
              <a:t>Inghilterra</a:t>
            </a:r>
            <a:r>
              <a:rPr lang="en-GB" dirty="0" smtClean="0"/>
              <a:t> </a:t>
            </a:r>
            <a:r>
              <a:rPr lang="en-GB" dirty="0" err="1" smtClean="0"/>
              <a:t>fino</a:t>
            </a:r>
            <a:r>
              <a:rPr lang="en-GB" dirty="0" smtClean="0"/>
              <a:t> al 1868 (</a:t>
            </a:r>
            <a:r>
              <a:rPr lang="en-GB" dirty="0" err="1" smtClean="0"/>
              <a:t>oppio</a:t>
            </a:r>
            <a:r>
              <a:rPr lang="en-GB" dirty="0" smtClean="0"/>
              <a:t> </a:t>
            </a:r>
            <a:r>
              <a:rPr lang="en-GB" dirty="0" err="1" smtClean="0"/>
              <a:t>turco</a:t>
            </a:r>
            <a:r>
              <a:rPr lang="en-GB" dirty="0" smtClean="0"/>
              <a:t>), </a:t>
            </a:r>
            <a:r>
              <a:rPr lang="en-GB" dirty="0" err="1" smtClean="0"/>
              <a:t>nonostante</a:t>
            </a:r>
            <a:r>
              <a:rPr lang="en-GB" dirty="0" smtClean="0"/>
              <a:t> </a:t>
            </a:r>
            <a:r>
              <a:rPr lang="en-GB" dirty="0" err="1" smtClean="0"/>
              <a:t>movimenti</a:t>
            </a:r>
            <a:r>
              <a:rPr lang="en-GB" dirty="0" smtClean="0"/>
              <a:t> e </a:t>
            </a:r>
            <a:r>
              <a:rPr lang="en-GB" dirty="0" err="1" smtClean="0"/>
              <a:t>campagne</a:t>
            </a:r>
            <a:r>
              <a:rPr lang="en-GB" dirty="0" smtClean="0"/>
              <a:t> anti-</a:t>
            </a:r>
            <a:r>
              <a:rPr lang="en-GB" dirty="0" err="1" smtClean="0"/>
              <a:t>oppio</a:t>
            </a:r>
            <a:r>
              <a:rPr lang="en-GB" dirty="0" smtClean="0"/>
              <a:t> fin da </a:t>
            </a:r>
            <a:r>
              <a:rPr lang="en-GB" dirty="0" err="1" smtClean="0"/>
              <a:t>inizio</a:t>
            </a:r>
            <a:r>
              <a:rPr lang="en-GB" dirty="0" smtClean="0"/>
              <a:t> ‘800</a:t>
            </a:r>
          </a:p>
          <a:p>
            <a:r>
              <a:rPr lang="en-GB" dirty="0" err="1" smtClean="0"/>
              <a:t>Divieto</a:t>
            </a:r>
            <a:r>
              <a:rPr lang="en-GB" dirty="0" smtClean="0"/>
              <a:t> di </a:t>
            </a:r>
            <a:r>
              <a:rPr lang="en-GB" dirty="0" err="1" smtClean="0"/>
              <a:t>importazione</a:t>
            </a:r>
            <a:r>
              <a:rPr lang="en-GB" dirty="0" smtClean="0"/>
              <a:t> in </a:t>
            </a:r>
            <a:r>
              <a:rPr lang="en-GB" dirty="0" err="1" smtClean="0"/>
              <a:t>Cina</a:t>
            </a:r>
            <a:r>
              <a:rPr lang="en-GB" dirty="0" smtClean="0"/>
              <a:t> con </a:t>
            </a:r>
            <a:r>
              <a:rPr lang="en-GB" dirty="0" err="1" smtClean="0"/>
              <a:t>editti</a:t>
            </a:r>
            <a:r>
              <a:rPr lang="en-GB" dirty="0" smtClean="0"/>
              <a:t> del 1729 e 1799</a:t>
            </a:r>
          </a:p>
          <a:p>
            <a:r>
              <a:rPr lang="en-GB" dirty="0" err="1" smtClean="0"/>
              <a:t>Smercio</a:t>
            </a:r>
            <a:r>
              <a:rPr lang="en-GB" dirty="0" smtClean="0"/>
              <a:t> </a:t>
            </a:r>
            <a:r>
              <a:rPr lang="en-GB" dirty="0" err="1" smtClean="0"/>
              <a:t>americano</a:t>
            </a:r>
            <a:r>
              <a:rPr lang="en-GB" dirty="0" smtClean="0"/>
              <a:t> (1/3) di </a:t>
            </a:r>
            <a:r>
              <a:rPr lang="en-GB" dirty="0" err="1" smtClean="0"/>
              <a:t>oppio</a:t>
            </a:r>
            <a:r>
              <a:rPr lang="en-GB" dirty="0" smtClean="0"/>
              <a:t> </a:t>
            </a:r>
            <a:r>
              <a:rPr lang="en-GB" dirty="0" err="1" smtClean="0"/>
              <a:t>turco</a:t>
            </a:r>
            <a:r>
              <a:rPr lang="en-GB" dirty="0" smtClean="0"/>
              <a:t> in </a:t>
            </a:r>
            <a:r>
              <a:rPr lang="en-GB" dirty="0" err="1" smtClean="0"/>
              <a:t>Cina</a:t>
            </a:r>
            <a:r>
              <a:rPr lang="en-GB" dirty="0" smtClean="0"/>
              <a:t> a </a:t>
            </a:r>
            <a:r>
              <a:rPr lang="en-GB" dirty="0" err="1" smtClean="0"/>
              <a:t>partire</a:t>
            </a:r>
            <a:r>
              <a:rPr lang="en-GB" dirty="0" smtClean="0"/>
              <a:t> dal 1805; 2/3 </a:t>
            </a:r>
            <a:r>
              <a:rPr lang="en-GB" dirty="0" err="1" smtClean="0"/>
              <a:t>forniture</a:t>
            </a:r>
            <a:r>
              <a:rPr lang="en-GB" dirty="0" smtClean="0"/>
              <a:t> </a:t>
            </a:r>
            <a:r>
              <a:rPr lang="en-GB" dirty="0" err="1" smtClean="0"/>
              <a:t>britanniche</a:t>
            </a:r>
            <a:endParaRPr lang="en-GB" dirty="0" smtClean="0"/>
          </a:p>
          <a:p>
            <a:r>
              <a:rPr lang="en-GB" dirty="0" smtClean="0"/>
              <a:t>EIC </a:t>
            </a:r>
            <a:r>
              <a:rPr lang="en-GB" dirty="0" err="1" smtClean="0"/>
              <a:t>coltiva</a:t>
            </a:r>
            <a:r>
              <a:rPr lang="en-GB" dirty="0" smtClean="0"/>
              <a:t> </a:t>
            </a:r>
            <a:r>
              <a:rPr lang="en-GB" dirty="0" err="1" smtClean="0"/>
              <a:t>monopolisticamente</a:t>
            </a:r>
            <a:r>
              <a:rPr lang="en-GB" dirty="0" smtClean="0"/>
              <a:t> </a:t>
            </a:r>
            <a:r>
              <a:rPr lang="en-GB" dirty="0" err="1" smtClean="0"/>
              <a:t>papavero</a:t>
            </a:r>
            <a:r>
              <a:rPr lang="en-GB" dirty="0" smtClean="0"/>
              <a:t> e produce </a:t>
            </a:r>
            <a:r>
              <a:rPr lang="en-GB" dirty="0" err="1" smtClean="0"/>
              <a:t>oppio</a:t>
            </a:r>
            <a:r>
              <a:rPr lang="en-GB" dirty="0" smtClean="0"/>
              <a:t> in </a:t>
            </a:r>
            <a:r>
              <a:rPr lang="en-GB" dirty="0" err="1" smtClean="0"/>
              <a:t>Bengala</a:t>
            </a:r>
            <a:r>
              <a:rPr lang="en-GB" dirty="0" smtClean="0"/>
              <a:t> dal 1773; </a:t>
            </a:r>
            <a:r>
              <a:rPr lang="en-GB" dirty="0" err="1" smtClean="0"/>
              <a:t>centro</a:t>
            </a:r>
            <a:r>
              <a:rPr lang="en-GB" dirty="0" smtClean="0"/>
              <a:t> </a:t>
            </a:r>
            <a:r>
              <a:rPr lang="en-GB" dirty="0" err="1" smtClean="0"/>
              <a:t>della</a:t>
            </a:r>
            <a:r>
              <a:rPr lang="en-GB" dirty="0" smtClean="0"/>
              <a:t> </a:t>
            </a:r>
            <a:r>
              <a:rPr lang="en-GB" dirty="0" err="1" smtClean="0"/>
              <a:t>produzione</a:t>
            </a:r>
            <a:r>
              <a:rPr lang="en-GB" dirty="0" smtClean="0"/>
              <a:t> e </a:t>
            </a:r>
            <a:r>
              <a:rPr lang="en-GB" dirty="0" err="1" smtClean="0"/>
              <a:t>spedizione</a:t>
            </a:r>
            <a:r>
              <a:rPr lang="en-GB" dirty="0" smtClean="0"/>
              <a:t> è </a:t>
            </a:r>
            <a:r>
              <a:rPr lang="en-GB" b="1" dirty="0" smtClean="0">
                <a:solidFill>
                  <a:srgbClr val="00FF00"/>
                </a:solidFill>
              </a:rPr>
              <a:t>Patna (Bihar)</a:t>
            </a:r>
          </a:p>
          <a:p>
            <a:r>
              <a:rPr lang="en-GB" dirty="0" smtClean="0"/>
              <a:t>Export di </a:t>
            </a:r>
            <a:r>
              <a:rPr lang="en-GB" dirty="0" err="1" smtClean="0"/>
              <a:t>oppio</a:t>
            </a:r>
            <a:r>
              <a:rPr lang="en-GB" dirty="0" smtClean="0"/>
              <a:t> </a:t>
            </a:r>
            <a:r>
              <a:rPr lang="en-GB" dirty="0" err="1" smtClean="0"/>
              <a:t>bengalese</a:t>
            </a:r>
            <a:r>
              <a:rPr lang="en-GB" dirty="0" smtClean="0"/>
              <a:t> in </a:t>
            </a:r>
            <a:r>
              <a:rPr lang="en-GB" dirty="0" err="1" smtClean="0"/>
              <a:t>Cina</a:t>
            </a:r>
            <a:r>
              <a:rPr lang="en-GB" dirty="0" smtClean="0"/>
              <a:t> da parte di </a:t>
            </a:r>
            <a:r>
              <a:rPr lang="en-GB" i="1" dirty="0" smtClean="0"/>
              <a:t>country traders</a:t>
            </a:r>
            <a:r>
              <a:rPr lang="en-GB" dirty="0" smtClean="0"/>
              <a:t> </a:t>
            </a:r>
            <a:r>
              <a:rPr lang="en-GB" dirty="0" err="1" smtClean="0"/>
              <a:t>che</a:t>
            </a:r>
            <a:r>
              <a:rPr lang="en-GB" dirty="0" smtClean="0"/>
              <a:t> </a:t>
            </a:r>
            <a:r>
              <a:rPr lang="en-GB" dirty="0" err="1" smtClean="0"/>
              <a:t>fanno</a:t>
            </a:r>
            <a:r>
              <a:rPr lang="en-GB" dirty="0" smtClean="0"/>
              <a:t> </a:t>
            </a:r>
            <a:r>
              <a:rPr lang="en-GB" dirty="0" err="1" smtClean="0"/>
              <a:t>contrabbando</a:t>
            </a:r>
            <a:r>
              <a:rPr lang="en-GB" dirty="0" smtClean="0"/>
              <a:t> con </a:t>
            </a:r>
            <a:r>
              <a:rPr lang="en-GB" dirty="0" err="1" smtClean="0"/>
              <a:t>licenze</a:t>
            </a:r>
            <a:r>
              <a:rPr lang="en-GB" dirty="0" smtClean="0"/>
              <a:t> EIC a </a:t>
            </a:r>
            <a:r>
              <a:rPr lang="en-GB" dirty="0" err="1" smtClean="0"/>
              <a:t>prezzi</a:t>
            </a:r>
            <a:r>
              <a:rPr lang="en-GB" dirty="0" smtClean="0"/>
              <a:t> di </a:t>
            </a:r>
            <a:r>
              <a:rPr lang="en-GB" dirty="0" err="1" smtClean="0"/>
              <a:t>monopolio</a:t>
            </a:r>
            <a:endParaRPr lang="en-GB" dirty="0" smtClean="0"/>
          </a:p>
          <a:p>
            <a:r>
              <a:rPr lang="en-GB" dirty="0" err="1" smtClean="0"/>
              <a:t>Interessi</a:t>
            </a:r>
            <a:r>
              <a:rPr lang="en-GB" dirty="0" smtClean="0"/>
              <a:t> EIC per </a:t>
            </a:r>
            <a:r>
              <a:rPr lang="en-GB" dirty="0" err="1" smtClean="0"/>
              <a:t>mantenere</a:t>
            </a:r>
            <a:r>
              <a:rPr lang="en-GB" dirty="0" smtClean="0"/>
              <a:t> </a:t>
            </a:r>
            <a:r>
              <a:rPr lang="en-GB" dirty="0" err="1" smtClean="0"/>
              <a:t>prezzi</a:t>
            </a:r>
            <a:r>
              <a:rPr lang="en-GB" dirty="0" smtClean="0"/>
              <a:t> di </a:t>
            </a:r>
            <a:r>
              <a:rPr lang="en-GB" dirty="0" err="1" smtClean="0"/>
              <a:t>monopolio</a:t>
            </a:r>
            <a:r>
              <a:rPr lang="en-GB" dirty="0" smtClean="0"/>
              <a:t>; </a:t>
            </a:r>
            <a:r>
              <a:rPr lang="en-GB" dirty="0" err="1" smtClean="0"/>
              <a:t>interessi</a:t>
            </a:r>
            <a:r>
              <a:rPr lang="en-GB" dirty="0" smtClean="0"/>
              <a:t> </a:t>
            </a:r>
            <a:r>
              <a:rPr lang="en-GB" dirty="0" err="1" smtClean="0"/>
              <a:t>privati</a:t>
            </a:r>
            <a:r>
              <a:rPr lang="en-GB" dirty="0" smtClean="0"/>
              <a:t> per </a:t>
            </a:r>
            <a:r>
              <a:rPr lang="en-GB" dirty="0" err="1" smtClean="0"/>
              <a:t>apertura</a:t>
            </a:r>
            <a:r>
              <a:rPr lang="en-GB" dirty="0" smtClean="0"/>
              <a:t> del </a:t>
            </a:r>
            <a:r>
              <a:rPr lang="en-GB" dirty="0" err="1" smtClean="0"/>
              <a:t>traffico</a:t>
            </a:r>
            <a:endParaRPr lang="en-GB" dirty="0" smtClean="0"/>
          </a:p>
          <a:p>
            <a:r>
              <a:rPr lang="en-GB" dirty="0" err="1" smtClean="0"/>
              <a:t>Rapido</a:t>
            </a:r>
            <a:r>
              <a:rPr lang="en-GB" dirty="0" smtClean="0"/>
              <a:t> </a:t>
            </a:r>
            <a:r>
              <a:rPr lang="en-GB" dirty="0" err="1" smtClean="0"/>
              <a:t>aumento</a:t>
            </a:r>
            <a:r>
              <a:rPr lang="en-GB" dirty="0" smtClean="0"/>
              <a:t> </a:t>
            </a:r>
            <a:r>
              <a:rPr lang="en-GB" dirty="0" err="1" smtClean="0"/>
              <a:t>dell’importazione</a:t>
            </a:r>
            <a:r>
              <a:rPr lang="en-GB" dirty="0" smtClean="0"/>
              <a:t> </a:t>
            </a:r>
            <a:r>
              <a:rPr lang="en-GB" dirty="0" err="1" smtClean="0"/>
              <a:t>britannica</a:t>
            </a:r>
            <a:r>
              <a:rPr lang="en-GB" dirty="0" smtClean="0"/>
              <a:t> di </a:t>
            </a:r>
            <a:r>
              <a:rPr lang="en-GB" dirty="0" err="1" smtClean="0"/>
              <a:t>oppio</a:t>
            </a:r>
            <a:r>
              <a:rPr lang="en-GB" dirty="0" smtClean="0"/>
              <a:t> in </a:t>
            </a:r>
            <a:r>
              <a:rPr lang="en-GB" dirty="0" err="1" smtClean="0"/>
              <a:t>Cina</a:t>
            </a:r>
            <a:r>
              <a:rPr lang="en-GB" dirty="0" smtClean="0"/>
              <a:t> </a:t>
            </a:r>
            <a:r>
              <a:rPr lang="en-GB" dirty="0" err="1" smtClean="0"/>
              <a:t>dalla</a:t>
            </a:r>
            <a:r>
              <a:rPr lang="en-GB" dirty="0" smtClean="0"/>
              <a:t> fine </a:t>
            </a:r>
            <a:r>
              <a:rPr lang="en-GB" dirty="0" err="1" smtClean="0"/>
              <a:t>degli</a:t>
            </a:r>
            <a:r>
              <a:rPr lang="en-GB" dirty="0" smtClean="0"/>
              <a:t> </a:t>
            </a:r>
            <a:r>
              <a:rPr lang="en-GB" dirty="0" err="1" smtClean="0"/>
              <a:t>anni</a:t>
            </a:r>
            <a:r>
              <a:rPr lang="en-GB" dirty="0" smtClean="0"/>
              <a:t> ’10: </a:t>
            </a:r>
            <a:r>
              <a:rPr lang="en-GB" dirty="0" err="1" smtClean="0"/>
              <a:t>gli</a:t>
            </a:r>
            <a:r>
              <a:rPr lang="en-GB" dirty="0" smtClean="0"/>
              <a:t> “opium clippers”</a:t>
            </a:r>
            <a:endParaRPr lang="en-GB"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23</a:t>
            </a:fld>
            <a:r>
              <a:rPr lang="en-GB" dirty="0" smtClean="0"/>
              <a:t> / 48</a:t>
            </a:r>
            <a:endParaRPr lang="en-GB" dirty="0"/>
          </a:p>
        </p:txBody>
      </p:sp>
    </p:spTree>
    <p:extLst>
      <p:ext uri="{BB962C8B-B14F-4D97-AF65-F5344CB8AC3E}">
        <p14:creationId xmlns:p14="http://schemas.microsoft.com/office/powerpoint/2010/main" val="30749770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24</a:t>
            </a:fld>
            <a:r>
              <a:rPr lang="en-GB" dirty="0" smtClean="0"/>
              <a:t> / 48</a:t>
            </a:r>
            <a:endParaRPr lang="en-GB" dirty="0"/>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10800000">
            <a:off x="179512" y="836712"/>
            <a:ext cx="8901223"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7758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Export di </a:t>
            </a:r>
            <a:r>
              <a:rPr lang="en-GB" dirty="0" err="1" smtClean="0"/>
              <a:t>oppio</a:t>
            </a:r>
            <a:r>
              <a:rPr lang="en-GB" dirty="0" smtClean="0"/>
              <a:t> </a:t>
            </a:r>
            <a:r>
              <a:rPr lang="en-GB" dirty="0" err="1" smtClean="0"/>
              <a:t>indiano</a:t>
            </a:r>
            <a:r>
              <a:rPr lang="en-GB" dirty="0" smtClean="0"/>
              <a:t> verso la </a:t>
            </a:r>
            <a:r>
              <a:rPr lang="en-GB" dirty="0" err="1" smtClean="0"/>
              <a:t>Cina</a:t>
            </a:r>
            <a:endParaRPr lang="en-GB"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25</a:t>
            </a:fld>
            <a:r>
              <a:rPr lang="en-GB" dirty="0" smtClean="0"/>
              <a:t> / 48</a:t>
            </a:r>
            <a:endParaRPr lang="en-GB" dirty="0"/>
          </a:p>
        </p:txBody>
      </p:sp>
      <p:pic>
        <p:nvPicPr>
          <p:cNvPr id="9221"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5616" y="1412776"/>
            <a:ext cx="6696744" cy="5032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55586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stretch>
            <a:fillRect/>
          </a:stretch>
        </p:blipFill>
        <p:spPr>
          <a:xfrm>
            <a:off x="575556" y="116632"/>
            <a:ext cx="7992888" cy="6245247"/>
          </a:xfrm>
          <a:prstGeom prst="rect">
            <a:avLst/>
          </a:prstGeom>
        </p:spPr>
      </p:pic>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26</a:t>
            </a:fld>
            <a:r>
              <a:rPr lang="en-GB" dirty="0" smtClean="0"/>
              <a:t> / 48</a:t>
            </a:r>
            <a:endParaRPr lang="en-GB" dirty="0"/>
          </a:p>
        </p:txBody>
      </p:sp>
    </p:spTree>
    <p:extLst>
      <p:ext uri="{BB962C8B-B14F-4D97-AF65-F5344CB8AC3E}">
        <p14:creationId xmlns:p14="http://schemas.microsoft.com/office/powerpoint/2010/main" val="35830331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376" y="332656"/>
            <a:ext cx="8686800" cy="850106"/>
          </a:xfrm>
        </p:spPr>
        <p:txBody>
          <a:bodyPr/>
          <a:lstStyle/>
          <a:p>
            <a:r>
              <a:rPr lang="en-GB" sz="2800" i="1" dirty="0"/>
              <a:t>The Illustrated London News </a:t>
            </a:r>
            <a:r>
              <a:rPr lang="en-GB" sz="2800" dirty="0"/>
              <a:t>print of the clipper steamship Ly-</a:t>
            </a:r>
            <a:r>
              <a:rPr lang="en-GB" sz="2800" dirty="0" err="1"/>
              <a:t>ee</a:t>
            </a:r>
            <a:r>
              <a:rPr lang="en-GB" sz="2800" dirty="0"/>
              <a:t>-moon, built for the opium trade, c. 1859</a:t>
            </a:r>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706" y="1873350"/>
            <a:ext cx="8978140" cy="3816424"/>
          </a:xfrm>
        </p:spPr>
      </p:pic>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27</a:t>
            </a:fld>
            <a:r>
              <a:rPr lang="en-GB" smtClean="0"/>
              <a:t> / 48</a:t>
            </a:r>
            <a:endParaRPr lang="en-GB" dirty="0"/>
          </a:p>
        </p:txBody>
      </p:sp>
    </p:spTree>
    <p:extLst>
      <p:ext uri="{BB962C8B-B14F-4D97-AF65-F5344CB8AC3E}">
        <p14:creationId xmlns:p14="http://schemas.microsoft.com/office/powerpoint/2010/main" val="3415771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8864" y="404664"/>
            <a:ext cx="8229600" cy="490066"/>
          </a:xfrm>
        </p:spPr>
        <p:txBody>
          <a:bodyPr/>
          <a:lstStyle/>
          <a:p>
            <a:r>
              <a:rPr lang="en-GB" dirty="0" smtClean="0"/>
              <a:t>Il </a:t>
            </a:r>
            <a:r>
              <a:rPr lang="en-GB" dirty="0" err="1" smtClean="0"/>
              <a:t>commercio</a:t>
            </a:r>
            <a:r>
              <a:rPr lang="en-GB" dirty="0" smtClean="0"/>
              <a:t> </a:t>
            </a:r>
            <a:r>
              <a:rPr lang="en-GB" dirty="0" err="1" smtClean="0"/>
              <a:t>angloamericano</a:t>
            </a:r>
            <a:r>
              <a:rPr lang="en-GB" dirty="0" smtClean="0"/>
              <a:t> </a:t>
            </a:r>
            <a:r>
              <a:rPr lang="en-GB" dirty="0" err="1" smtClean="0"/>
              <a:t>dell’oppio</a:t>
            </a:r>
            <a:endParaRPr lang="en-GB"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28</a:t>
            </a:fld>
            <a:r>
              <a:rPr lang="en-GB" dirty="0" smtClean="0"/>
              <a:t> / 48</a:t>
            </a:r>
            <a:endParaRPr lang="en-GB" dirty="0"/>
          </a:p>
        </p:txBody>
      </p:sp>
      <p:sp>
        <p:nvSpPr>
          <p:cNvPr id="6" name="Segnaposto contenuto 5"/>
          <p:cNvSpPr>
            <a:spLocks noGrp="1"/>
          </p:cNvSpPr>
          <p:nvPr>
            <p:ph idx="1"/>
          </p:nvPr>
        </p:nvSpPr>
        <p:spPr/>
        <p:txBody>
          <a:bodyPr>
            <a:normAutofit fontScale="77500" lnSpcReduction="20000"/>
          </a:bodyPr>
          <a:lstStyle/>
          <a:p>
            <a:r>
              <a:rPr lang="en-GB" dirty="0" err="1" smtClean="0"/>
              <a:t>Privati</a:t>
            </a:r>
            <a:r>
              <a:rPr lang="en-GB" dirty="0" smtClean="0"/>
              <a:t> </a:t>
            </a:r>
            <a:r>
              <a:rPr lang="en-GB" dirty="0" err="1" smtClean="0"/>
              <a:t>commercianti</a:t>
            </a:r>
            <a:r>
              <a:rPr lang="en-GB" dirty="0" smtClean="0"/>
              <a:t> (</a:t>
            </a:r>
            <a:r>
              <a:rPr lang="en-GB" dirty="0" err="1" smtClean="0"/>
              <a:t>il</a:t>
            </a:r>
            <a:r>
              <a:rPr lang="en-GB" dirty="0" smtClean="0"/>
              <a:t> </a:t>
            </a:r>
            <a:r>
              <a:rPr lang="en-GB" dirty="0" err="1" smtClean="0"/>
              <a:t>tè</a:t>
            </a:r>
            <a:r>
              <a:rPr lang="en-GB" dirty="0" smtClean="0"/>
              <a:t> è </a:t>
            </a:r>
            <a:r>
              <a:rPr lang="en-GB" dirty="0" err="1" smtClean="0"/>
              <a:t>monopolio</a:t>
            </a:r>
            <a:r>
              <a:rPr lang="en-GB" dirty="0" smtClean="0"/>
              <a:t> EIC </a:t>
            </a:r>
            <a:r>
              <a:rPr lang="en-GB" dirty="0" err="1" smtClean="0"/>
              <a:t>fino</a:t>
            </a:r>
            <a:r>
              <a:rPr lang="en-GB" dirty="0" smtClean="0"/>
              <a:t> al 1833)</a:t>
            </a:r>
          </a:p>
          <a:p>
            <a:r>
              <a:rPr lang="en-GB" dirty="0" smtClean="0"/>
              <a:t>Al di </a:t>
            </a:r>
            <a:r>
              <a:rPr lang="en-GB" dirty="0" err="1" smtClean="0"/>
              <a:t>fuori</a:t>
            </a:r>
            <a:r>
              <a:rPr lang="en-GB" dirty="0" smtClean="0"/>
              <a:t> del </a:t>
            </a:r>
            <a:r>
              <a:rPr lang="en-GB" dirty="0" err="1" smtClean="0"/>
              <a:t>sistema</a:t>
            </a:r>
            <a:r>
              <a:rPr lang="en-GB" dirty="0" smtClean="0"/>
              <a:t> di Canton, </a:t>
            </a:r>
            <a:r>
              <a:rPr lang="en-GB" dirty="0" err="1" smtClean="0"/>
              <a:t>su</a:t>
            </a:r>
            <a:r>
              <a:rPr lang="en-GB" dirty="0" smtClean="0"/>
              <a:t> </a:t>
            </a:r>
            <a:r>
              <a:rPr lang="en-GB" dirty="0" err="1" smtClean="0"/>
              <a:t>piazze</a:t>
            </a:r>
            <a:r>
              <a:rPr lang="en-GB" dirty="0" smtClean="0"/>
              <a:t> </a:t>
            </a:r>
            <a:r>
              <a:rPr lang="en-GB" dirty="0" err="1" smtClean="0"/>
              <a:t>illegali</a:t>
            </a:r>
            <a:r>
              <a:rPr lang="en-GB" dirty="0" smtClean="0"/>
              <a:t> e </a:t>
            </a:r>
            <a:r>
              <a:rPr lang="en-GB" dirty="0" err="1" smtClean="0"/>
              <a:t>senza</a:t>
            </a:r>
            <a:r>
              <a:rPr lang="en-GB" dirty="0" smtClean="0"/>
              <a:t> (</a:t>
            </a:r>
            <a:r>
              <a:rPr lang="en-GB" dirty="0" err="1" smtClean="0"/>
              <a:t>apparentemente</a:t>
            </a:r>
            <a:r>
              <a:rPr lang="en-GB" dirty="0" smtClean="0"/>
              <a:t>) </a:t>
            </a:r>
            <a:r>
              <a:rPr lang="en-GB" dirty="0" err="1" smtClean="0"/>
              <a:t>partecipazione</a:t>
            </a:r>
            <a:r>
              <a:rPr lang="en-GB" dirty="0" smtClean="0"/>
              <a:t> </a:t>
            </a:r>
            <a:r>
              <a:rPr lang="en-GB" dirty="0" err="1" smtClean="0"/>
              <a:t>degli</a:t>
            </a:r>
            <a:r>
              <a:rPr lang="en-GB" dirty="0" smtClean="0"/>
              <a:t> </a:t>
            </a:r>
            <a:r>
              <a:rPr lang="en-GB" i="1" dirty="0" err="1" smtClean="0"/>
              <a:t>hong</a:t>
            </a:r>
            <a:endParaRPr lang="en-GB" i="1" dirty="0" smtClean="0"/>
          </a:p>
          <a:p>
            <a:r>
              <a:rPr lang="en-GB" dirty="0" err="1" smtClean="0"/>
              <a:t>Definito</a:t>
            </a:r>
            <a:r>
              <a:rPr lang="en-GB" dirty="0" smtClean="0"/>
              <a:t> </a:t>
            </a:r>
            <a:r>
              <a:rPr lang="en-GB" dirty="0" err="1" smtClean="0"/>
              <a:t>dagli</a:t>
            </a:r>
            <a:r>
              <a:rPr lang="en-GB" dirty="0" smtClean="0"/>
              <a:t> </a:t>
            </a:r>
            <a:r>
              <a:rPr lang="en-GB" dirty="0" err="1" smtClean="0"/>
              <a:t>storici</a:t>
            </a:r>
            <a:r>
              <a:rPr lang="en-GB" dirty="0" smtClean="0"/>
              <a:t> come </a:t>
            </a:r>
            <a:r>
              <a:rPr lang="it-IT" dirty="0" smtClean="0"/>
              <a:t>«il </a:t>
            </a:r>
            <a:r>
              <a:rPr lang="it-IT" dirty="0" err="1"/>
              <a:t>piu</a:t>
            </a:r>
            <a:r>
              <a:rPr lang="it-IT" dirty="0"/>
              <a:t> duraturo, sistematico, crimine </a:t>
            </a:r>
            <a:r>
              <a:rPr lang="it-IT" dirty="0" smtClean="0"/>
              <a:t>internazionale dell'età moderna» (dopo la tratta degli schiavi)</a:t>
            </a:r>
          </a:p>
          <a:p>
            <a:r>
              <a:rPr lang="it-IT" dirty="0" smtClean="0"/>
              <a:t>Giustificazioni liberiste (=soddisfa una domanda) e razziste (=l’inferiore ‘razza gialla’ non può esserne danneggiata più di tanto)</a:t>
            </a:r>
          </a:p>
          <a:p>
            <a:r>
              <a:rPr lang="it-IT" dirty="0" smtClean="0"/>
              <a:t>E tuttavia: assenza di contemporanee stigmatizzazioni sociali e contrarietà mediche (il laudano o ‘tintura di </a:t>
            </a:r>
            <a:r>
              <a:rPr lang="it-IT" dirty="0" err="1" smtClean="0"/>
              <a:t>oppio’</a:t>
            </a:r>
            <a:r>
              <a:rPr lang="it-IT" dirty="0" smtClean="0"/>
              <a:t>,, inventata da Paracelso nel ‘500, è un antidolorifico, antispastico, narcotico, antidepressivo)</a:t>
            </a:r>
            <a:endParaRPr lang="en-GB" dirty="0"/>
          </a:p>
        </p:txBody>
      </p:sp>
    </p:spTree>
    <p:extLst>
      <p:ext uri="{BB962C8B-B14F-4D97-AF65-F5344CB8AC3E}">
        <p14:creationId xmlns:p14="http://schemas.microsoft.com/office/powerpoint/2010/main" val="12489183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L’oppio nel triangolo anglo-indo-cinese</a:t>
            </a:r>
            <a:endParaRPr lang="it-IT" dirty="0"/>
          </a:p>
        </p:txBody>
      </p:sp>
      <p:sp>
        <p:nvSpPr>
          <p:cNvPr id="3" name="Segnaposto contenuto 2"/>
          <p:cNvSpPr>
            <a:spLocks noGrp="1"/>
          </p:cNvSpPr>
          <p:nvPr>
            <p:ph idx="1"/>
          </p:nvPr>
        </p:nvSpPr>
        <p:spPr>
          <a:xfrm>
            <a:off x="249987" y="1519793"/>
            <a:ext cx="8424936" cy="5298668"/>
          </a:xfrm>
        </p:spPr>
        <p:txBody>
          <a:bodyPr>
            <a:normAutofit fontScale="32500" lnSpcReduction="20000"/>
          </a:bodyPr>
          <a:lstStyle/>
          <a:p>
            <a:r>
              <a:rPr lang="it-IT" sz="7400" dirty="0" smtClean="0"/>
              <a:t>Insieme al cotone grezzo indiano serve al </a:t>
            </a:r>
            <a:r>
              <a:rPr lang="it-IT" sz="7400" b="1" dirty="0" smtClean="0">
                <a:solidFill>
                  <a:srgbClr val="00FF00"/>
                </a:solidFill>
              </a:rPr>
              <a:t>pareggio</a:t>
            </a:r>
            <a:r>
              <a:rPr lang="it-IT" sz="7400" dirty="0" smtClean="0">
                <a:solidFill>
                  <a:srgbClr val="00FF00"/>
                </a:solidFill>
              </a:rPr>
              <a:t> </a:t>
            </a:r>
            <a:r>
              <a:rPr lang="it-IT" sz="7400" dirty="0" smtClean="0"/>
              <a:t>della bilancia commerciale inglese con la Cina (= finanzia gli acquisti di tè)</a:t>
            </a:r>
          </a:p>
          <a:p>
            <a:r>
              <a:rPr lang="it-IT" sz="7400" dirty="0" smtClean="0"/>
              <a:t>Produzione e trasporto a prezzi più bassi del cotone, ma vendita a prezzi di monopolio (la EIC gestisce la produzione e le licenze ai privati; </a:t>
            </a:r>
            <a:r>
              <a:rPr lang="it-IT" sz="7400" dirty="0"/>
              <a:t>perde il controllo sulle zone di </a:t>
            </a:r>
            <a:r>
              <a:rPr lang="it-IT" sz="7400" dirty="0" smtClean="0"/>
              <a:t>produzione e dopo il 1821 rinuncia al controllo anche in Bengala)</a:t>
            </a:r>
          </a:p>
          <a:p>
            <a:r>
              <a:rPr lang="it-IT" sz="7400" b="1" dirty="0" smtClean="0">
                <a:solidFill>
                  <a:srgbClr val="00FF00"/>
                </a:solidFill>
              </a:rPr>
              <a:t>1819</a:t>
            </a:r>
            <a:r>
              <a:rPr lang="it-IT" sz="7400" dirty="0" smtClean="0"/>
              <a:t>: crisi del mercato cotoniero di Canton e difficoltà di smercio del cotone indiano per un decennio</a:t>
            </a:r>
          </a:p>
          <a:p>
            <a:r>
              <a:rPr lang="it-IT" sz="7400" b="1" dirty="0" smtClean="0">
                <a:solidFill>
                  <a:srgbClr val="00FF00"/>
                </a:solidFill>
              </a:rPr>
              <a:t>1833</a:t>
            </a:r>
            <a:r>
              <a:rPr lang="it-IT" sz="7400" dirty="0" smtClean="0"/>
              <a:t>: abolizione del monopolio della EIC con la Cina (nel 1813 abolito quello con l’India)</a:t>
            </a:r>
          </a:p>
          <a:p>
            <a:r>
              <a:rPr lang="it-IT" sz="7400" dirty="0" smtClean="0"/>
              <a:t>Mano libera delle </a:t>
            </a:r>
            <a:r>
              <a:rPr lang="it-IT" sz="7400" i="1" dirty="0" smtClean="0"/>
              <a:t>agency </a:t>
            </a:r>
            <a:r>
              <a:rPr lang="it-IT" sz="7400" i="1" dirty="0" err="1" smtClean="0"/>
              <a:t>house</a:t>
            </a:r>
            <a:r>
              <a:rPr lang="it-IT" sz="7400" dirty="0" smtClean="0"/>
              <a:t>, nascita di alcune grandi ditte private (</a:t>
            </a:r>
            <a:r>
              <a:rPr lang="it-IT" sz="7400" dirty="0" err="1" smtClean="0"/>
              <a:t>Jardine</a:t>
            </a:r>
            <a:r>
              <a:rPr lang="it-IT" sz="7400" dirty="0" smtClean="0"/>
              <a:t> &amp; </a:t>
            </a:r>
            <a:r>
              <a:rPr lang="it-IT" sz="7400" dirty="0" err="1" smtClean="0"/>
              <a:t>Matheson</a:t>
            </a:r>
            <a:r>
              <a:rPr lang="it-IT" sz="7400" dirty="0" smtClean="0"/>
              <a:t> nel 1832) e loro crescente pressione per l’apertura del mercato cinese</a:t>
            </a:r>
          </a:p>
          <a:p>
            <a:endParaRPr lang="it-IT" dirty="0" smtClean="0"/>
          </a:p>
          <a:p>
            <a:endParaRPr lang="it-IT"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29</a:t>
            </a:fld>
            <a:r>
              <a:rPr lang="en-GB" dirty="0" smtClean="0"/>
              <a:t> / 48</a:t>
            </a:r>
            <a:endParaRPr lang="en-GB" dirty="0"/>
          </a:p>
        </p:txBody>
      </p:sp>
    </p:spTree>
    <p:extLst>
      <p:ext uri="{BB962C8B-B14F-4D97-AF65-F5344CB8AC3E}">
        <p14:creationId xmlns:p14="http://schemas.microsoft.com/office/powerpoint/2010/main" val="1502929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sz="2800" dirty="0"/>
              <a:t>The Thirteen Factories, Canton in 1780 showing the different “factory” enclave of each trading nation</a:t>
            </a:r>
          </a:p>
        </p:txBody>
      </p:sp>
      <p:pic>
        <p:nvPicPr>
          <p:cNvPr id="6" name="Segnaposto contenuto 5"/>
          <p:cNvPicPr>
            <a:picLocks noGrp="1" noChangeAspect="1"/>
          </p:cNvPicPr>
          <p:nvPr>
            <p:ph idx="1"/>
          </p:nvPr>
        </p:nvPicPr>
        <p:blipFill>
          <a:blip r:embed="rId2"/>
          <a:stretch>
            <a:fillRect/>
          </a:stretch>
        </p:blipFill>
        <p:spPr>
          <a:xfrm>
            <a:off x="899592" y="1546225"/>
            <a:ext cx="6870427" cy="4866122"/>
          </a:xfrm>
          <a:prstGeom prst="rect">
            <a:avLst/>
          </a:prstGeom>
        </p:spPr>
      </p:pic>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a:t>
            </a:fld>
            <a:r>
              <a:rPr lang="en-GB" smtClean="0"/>
              <a:t> / 48</a:t>
            </a:r>
            <a:endParaRPr lang="en-GB" dirty="0"/>
          </a:p>
        </p:txBody>
      </p:sp>
    </p:spTree>
    <p:extLst>
      <p:ext uri="{BB962C8B-B14F-4D97-AF65-F5344CB8AC3E}">
        <p14:creationId xmlns:p14="http://schemas.microsoft.com/office/powerpoint/2010/main" val="2586423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stretch>
            <a:fillRect/>
          </a:stretch>
        </p:blipFill>
        <p:spPr>
          <a:xfrm>
            <a:off x="654474" y="184320"/>
            <a:ext cx="8064540" cy="6283978"/>
          </a:xfrm>
          <a:prstGeom prst="rect">
            <a:avLst/>
          </a:prstGeom>
        </p:spPr>
      </p:pic>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30</a:t>
            </a:fld>
            <a:r>
              <a:rPr lang="en-GB" dirty="0" smtClean="0"/>
              <a:t> / 48</a:t>
            </a:r>
            <a:endParaRPr lang="en-GB" dirty="0"/>
          </a:p>
        </p:txBody>
      </p:sp>
      <p:sp>
        <p:nvSpPr>
          <p:cNvPr id="7" name="Ovale 6"/>
          <p:cNvSpPr/>
          <p:nvPr/>
        </p:nvSpPr>
        <p:spPr>
          <a:xfrm>
            <a:off x="4788024" y="2204864"/>
            <a:ext cx="1080120" cy="79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95051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stretch>
            <a:fillRect/>
          </a:stretch>
        </p:blipFill>
        <p:spPr>
          <a:xfrm>
            <a:off x="1115616" y="206415"/>
            <a:ext cx="7272808" cy="6246921"/>
          </a:xfrm>
          <a:prstGeom prst="rect">
            <a:avLst/>
          </a:prstGeom>
        </p:spPr>
      </p:pic>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31</a:t>
            </a:fld>
            <a:r>
              <a:rPr lang="en-GB" dirty="0" smtClean="0"/>
              <a:t> / 48</a:t>
            </a:r>
            <a:endParaRPr lang="en-GB" dirty="0"/>
          </a:p>
        </p:txBody>
      </p:sp>
    </p:spTree>
    <p:extLst>
      <p:ext uri="{BB962C8B-B14F-4D97-AF65-F5344CB8AC3E}">
        <p14:creationId xmlns:p14="http://schemas.microsoft.com/office/powerpoint/2010/main" val="34283898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stretch>
            <a:fillRect/>
          </a:stretch>
        </p:blipFill>
        <p:spPr>
          <a:xfrm>
            <a:off x="2339752" y="274638"/>
            <a:ext cx="4638357" cy="6126988"/>
          </a:xfrm>
          <a:prstGeom prst="rect">
            <a:avLst/>
          </a:prstGeom>
        </p:spPr>
      </p:pic>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32</a:t>
            </a:fld>
            <a:r>
              <a:rPr lang="en-GB" dirty="0" smtClean="0"/>
              <a:t> / 48</a:t>
            </a:r>
            <a:endParaRPr lang="en-GB" dirty="0"/>
          </a:p>
        </p:txBody>
      </p:sp>
    </p:spTree>
    <p:extLst>
      <p:ext uri="{BB962C8B-B14F-4D97-AF65-F5344CB8AC3E}">
        <p14:creationId xmlns:p14="http://schemas.microsoft.com/office/powerpoint/2010/main" val="20014574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stretch>
            <a:fillRect/>
          </a:stretch>
        </p:blipFill>
        <p:spPr>
          <a:xfrm>
            <a:off x="899592" y="136973"/>
            <a:ext cx="7169582" cy="6316363"/>
          </a:xfrm>
          <a:prstGeom prst="rect">
            <a:avLst/>
          </a:prstGeom>
        </p:spPr>
      </p:pic>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33</a:t>
            </a:fld>
            <a:r>
              <a:rPr lang="en-GB" dirty="0" smtClean="0"/>
              <a:t> / 48</a:t>
            </a:r>
            <a:endParaRPr lang="en-GB" dirty="0"/>
          </a:p>
        </p:txBody>
      </p:sp>
    </p:spTree>
    <p:extLst>
      <p:ext uri="{BB962C8B-B14F-4D97-AF65-F5344CB8AC3E}">
        <p14:creationId xmlns:p14="http://schemas.microsoft.com/office/powerpoint/2010/main" val="12152000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3" name="Segnaposto contenuto 2"/>
          <p:cNvSpPr>
            <a:spLocks noGrp="1"/>
          </p:cNvSpPr>
          <p:nvPr>
            <p:ph idx="1"/>
          </p:nvPr>
        </p:nvSpPr>
        <p:spPr/>
        <p:txBody>
          <a:bodyPr/>
          <a:lstStyle/>
          <a:p>
            <a:endParaRPr lang="en-GB"/>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34</a:t>
            </a:fld>
            <a:r>
              <a:rPr lang="en-GB" dirty="0" smtClean="0"/>
              <a:t> / 48</a:t>
            </a:r>
            <a:endParaRPr lang="en-GB" dirty="0"/>
          </a:p>
        </p:txBody>
      </p:sp>
      <p:pic>
        <p:nvPicPr>
          <p:cNvPr id="6" name="Immagine 5"/>
          <p:cNvPicPr>
            <a:picLocks noChangeAspect="1"/>
          </p:cNvPicPr>
          <p:nvPr/>
        </p:nvPicPr>
        <p:blipFill rotWithShape="1">
          <a:blip r:embed="rId2"/>
          <a:srcRect l="-160" b="4962"/>
          <a:stretch/>
        </p:blipFill>
        <p:spPr>
          <a:xfrm>
            <a:off x="539552" y="71437"/>
            <a:ext cx="8051998" cy="6381899"/>
          </a:xfrm>
          <a:prstGeom prst="rect">
            <a:avLst/>
          </a:prstGeom>
        </p:spPr>
      </p:pic>
    </p:spTree>
    <p:extLst>
      <p:ext uri="{BB962C8B-B14F-4D97-AF65-F5344CB8AC3E}">
        <p14:creationId xmlns:p14="http://schemas.microsoft.com/office/powerpoint/2010/main" val="22179509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4036" y="101115"/>
            <a:ext cx="8229600" cy="706090"/>
          </a:xfrm>
        </p:spPr>
        <p:txBody>
          <a:bodyPr/>
          <a:lstStyle/>
          <a:p>
            <a:r>
              <a:rPr lang="it-IT" dirty="0" smtClean="0"/>
              <a:t>Ragioni sul lato cinese</a:t>
            </a:r>
            <a:endParaRPr lang="it-IT" dirty="0"/>
          </a:p>
        </p:txBody>
      </p:sp>
      <p:sp>
        <p:nvSpPr>
          <p:cNvPr id="3" name="Segnaposto contenuto 2"/>
          <p:cNvSpPr>
            <a:spLocks noGrp="1"/>
          </p:cNvSpPr>
          <p:nvPr>
            <p:ph idx="1"/>
          </p:nvPr>
        </p:nvSpPr>
        <p:spPr>
          <a:xfrm>
            <a:off x="251520" y="995690"/>
            <a:ext cx="8723312" cy="5634286"/>
          </a:xfrm>
        </p:spPr>
        <p:txBody>
          <a:bodyPr>
            <a:normAutofit fontScale="55000" lnSpcReduction="20000"/>
          </a:bodyPr>
          <a:lstStyle/>
          <a:p>
            <a:pPr>
              <a:spcBef>
                <a:spcPts val="300"/>
              </a:spcBef>
              <a:spcAft>
                <a:spcPts val="300"/>
              </a:spcAft>
            </a:pPr>
            <a:r>
              <a:rPr lang="it-IT" sz="4200" dirty="0"/>
              <a:t>Co-interessamento cinese al commercio di oppio (redistribuzione all’interno, corruzione mandarinale, organizzazioni del contrabbando</a:t>
            </a:r>
            <a:r>
              <a:rPr lang="it-IT" sz="4200" dirty="0" smtClean="0"/>
              <a:t>)</a:t>
            </a:r>
          </a:p>
          <a:p>
            <a:pPr>
              <a:spcBef>
                <a:spcPts val="300"/>
              </a:spcBef>
              <a:spcAft>
                <a:spcPts val="300"/>
              </a:spcAft>
            </a:pPr>
            <a:r>
              <a:rPr lang="it-IT" sz="4200" dirty="0" smtClean="0"/>
              <a:t>Ampio </a:t>
            </a:r>
            <a:r>
              <a:rPr lang="it-IT" sz="4200" b="1" dirty="0" smtClean="0">
                <a:solidFill>
                  <a:srgbClr val="00FF00"/>
                </a:solidFill>
              </a:rPr>
              <a:t>consumo</a:t>
            </a:r>
            <a:r>
              <a:rPr lang="it-IT" sz="4200" dirty="0" smtClean="0"/>
              <a:t> tra lavoratori manuali, soldati, ma anche benestanti (oppio indiano e persiano) e membri dell’amministrazione centrale e locale (</a:t>
            </a:r>
            <a:r>
              <a:rPr lang="it-IT" sz="4200" dirty="0" err="1" smtClean="0"/>
              <a:t>risp</a:t>
            </a:r>
            <a:r>
              <a:rPr lang="it-IT" sz="4200" dirty="0" smtClean="0"/>
              <a:t>. 20 % e 30 % negli anni ‘30). </a:t>
            </a:r>
            <a:r>
              <a:rPr lang="it-IT" sz="4200" b="1" dirty="0" err="1" smtClean="0">
                <a:solidFill>
                  <a:srgbClr val="00FF00"/>
                </a:solidFill>
              </a:rPr>
              <a:t>Daoguang</a:t>
            </a:r>
            <a:r>
              <a:rPr lang="it-IT" sz="4200" dirty="0" smtClean="0">
                <a:solidFill>
                  <a:srgbClr val="00FF00"/>
                </a:solidFill>
              </a:rPr>
              <a:t> </a:t>
            </a:r>
            <a:r>
              <a:rPr lang="it-IT" sz="4200" dirty="0" smtClean="0"/>
              <a:t>stesso è consumatore e così la sua corte</a:t>
            </a:r>
          </a:p>
          <a:p>
            <a:pPr>
              <a:spcBef>
                <a:spcPts val="300"/>
              </a:spcBef>
              <a:spcAft>
                <a:spcPts val="300"/>
              </a:spcAft>
            </a:pPr>
            <a:r>
              <a:rPr lang="it-IT" sz="4200" dirty="0" smtClean="0"/>
              <a:t>Utilizzo sostitutivo del denaro in veri e propri scambi in natura</a:t>
            </a:r>
          </a:p>
          <a:p>
            <a:pPr>
              <a:spcBef>
                <a:spcPts val="300"/>
              </a:spcBef>
              <a:spcAft>
                <a:spcPts val="300"/>
              </a:spcAft>
            </a:pPr>
            <a:r>
              <a:rPr lang="it-IT" sz="4200" dirty="0" smtClean="0"/>
              <a:t>Aumento della produzione cinese nel corso dell’800 e crescenti interessi dei coltivatori</a:t>
            </a:r>
          </a:p>
          <a:p>
            <a:pPr>
              <a:spcBef>
                <a:spcPts val="300"/>
              </a:spcBef>
              <a:spcAft>
                <a:spcPts val="300"/>
              </a:spcAft>
            </a:pPr>
            <a:r>
              <a:rPr lang="it-IT" sz="4200" dirty="0" smtClean="0"/>
              <a:t>Dal 1843 l’importazione e il traffico locale sono tollerati</a:t>
            </a:r>
          </a:p>
          <a:p>
            <a:pPr>
              <a:spcBef>
                <a:spcPts val="300"/>
              </a:spcBef>
              <a:spcAft>
                <a:spcPts val="300"/>
              </a:spcAft>
            </a:pPr>
            <a:r>
              <a:rPr lang="it-IT" sz="4200" dirty="0" smtClean="0"/>
              <a:t>Dal 1858 l’Inghilterra cerca di ottenere la legalizzazione</a:t>
            </a:r>
          </a:p>
          <a:p>
            <a:pPr>
              <a:spcBef>
                <a:spcPts val="300"/>
              </a:spcBef>
              <a:spcAft>
                <a:spcPts val="300"/>
              </a:spcAft>
            </a:pPr>
            <a:r>
              <a:rPr lang="it-IT" sz="4200" dirty="0" smtClean="0"/>
              <a:t>Il 1884 segna il picco delle importazioni</a:t>
            </a:r>
          </a:p>
          <a:p>
            <a:pPr>
              <a:spcBef>
                <a:spcPts val="300"/>
              </a:spcBef>
              <a:spcAft>
                <a:spcPts val="300"/>
              </a:spcAft>
            </a:pPr>
            <a:r>
              <a:rPr lang="it-IT" sz="4200" dirty="0" smtClean="0"/>
              <a:t>Campagne repressive del governo </a:t>
            </a:r>
            <a:r>
              <a:rPr lang="it-IT" sz="4200" dirty="0" err="1" smtClean="0"/>
              <a:t>Qing</a:t>
            </a:r>
            <a:r>
              <a:rPr lang="it-IT" sz="4200" dirty="0" smtClean="0"/>
              <a:t> dal 1906; dal 1917 le importazioni regrediscono</a:t>
            </a:r>
          </a:p>
          <a:p>
            <a:pPr>
              <a:spcBef>
                <a:spcPts val="300"/>
              </a:spcBef>
              <a:spcAft>
                <a:spcPts val="300"/>
              </a:spcAft>
            </a:pPr>
            <a:r>
              <a:rPr lang="it-IT" sz="4200" dirty="0" smtClean="0"/>
              <a:t>Commercio e consumo non scompaiono mai del tutto fino all’avvento del governo comunista</a:t>
            </a:r>
          </a:p>
          <a:p>
            <a:endParaRPr lang="it-IT" dirty="0"/>
          </a:p>
          <a:p>
            <a:endParaRPr lang="it-IT"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35</a:t>
            </a:fld>
            <a:r>
              <a:rPr lang="en-GB" dirty="0" smtClean="0"/>
              <a:t> / 48</a:t>
            </a:r>
            <a:endParaRPr lang="en-GB" dirty="0"/>
          </a:p>
        </p:txBody>
      </p:sp>
    </p:spTree>
    <p:extLst>
      <p:ext uri="{BB962C8B-B14F-4D97-AF65-F5344CB8AC3E}">
        <p14:creationId xmlns:p14="http://schemas.microsoft.com/office/powerpoint/2010/main" val="18554706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1136394" y="404664"/>
            <a:ext cx="7571184" cy="5745678"/>
          </a:xfrm>
        </p:spPr>
        <p:txBody>
          <a:bodyPr>
            <a:normAutofit/>
          </a:bodyPr>
          <a:lstStyle/>
          <a:p>
            <a:pPr marL="84138" indent="0">
              <a:buNone/>
            </a:pPr>
            <a:r>
              <a:rPr lang="en-US" sz="3000" b="1" dirty="0"/>
              <a:t>OPIUM IMPORTS TO CHINA FROM INDIA</a:t>
            </a:r>
            <a:r>
              <a:rPr lang="en-US" sz="3000" dirty="0"/>
              <a:t/>
            </a:r>
            <a:br>
              <a:rPr lang="en-US" sz="3000" dirty="0"/>
            </a:br>
            <a:r>
              <a:rPr lang="en-US" sz="3000" dirty="0"/>
              <a:t>(1 chest = approximately 140 pounds)</a:t>
            </a:r>
            <a:br>
              <a:rPr lang="en-US" sz="3000" dirty="0"/>
            </a:br>
            <a:r>
              <a:rPr lang="en-US" sz="3000" dirty="0"/>
              <a:t/>
            </a:r>
            <a:br>
              <a:rPr lang="en-US" sz="3000" dirty="0"/>
            </a:br>
            <a:r>
              <a:rPr lang="en-US" sz="3000" dirty="0"/>
              <a:t>1773                            1,000 chests</a:t>
            </a:r>
          </a:p>
          <a:p>
            <a:pPr marL="84138" indent="0">
              <a:buNone/>
            </a:pPr>
            <a:r>
              <a:rPr lang="en-US" sz="3000" dirty="0"/>
              <a:t>1790                            4,000 chests</a:t>
            </a:r>
          </a:p>
          <a:p>
            <a:pPr marL="84138" indent="0">
              <a:buNone/>
            </a:pPr>
            <a:r>
              <a:rPr lang="en-US" sz="3000" dirty="0"/>
              <a:t>early 1820s                </a:t>
            </a:r>
            <a:r>
              <a:rPr lang="en-US" sz="3000" dirty="0" smtClean="0"/>
              <a:t>10,000 </a:t>
            </a:r>
            <a:r>
              <a:rPr lang="en-US" sz="3000" dirty="0"/>
              <a:t>chests</a:t>
            </a:r>
          </a:p>
          <a:p>
            <a:pPr marL="84138" indent="0">
              <a:buNone/>
            </a:pPr>
            <a:r>
              <a:rPr lang="en-US" sz="3000" dirty="0"/>
              <a:t>1828                            18,000 chests</a:t>
            </a:r>
          </a:p>
          <a:p>
            <a:pPr marL="84138" indent="0">
              <a:buNone/>
            </a:pPr>
            <a:r>
              <a:rPr lang="en-US" sz="3000" dirty="0"/>
              <a:t>1839                            40,000 chests</a:t>
            </a:r>
          </a:p>
          <a:p>
            <a:pPr marL="84138" indent="0">
              <a:buNone/>
            </a:pPr>
            <a:r>
              <a:rPr lang="en-US" sz="3000" dirty="0"/>
              <a:t>1865                            76,000 chests</a:t>
            </a:r>
          </a:p>
          <a:p>
            <a:pPr marL="84138" indent="0">
              <a:buNone/>
            </a:pPr>
            <a:r>
              <a:rPr lang="en-US" sz="3000" dirty="0"/>
              <a:t>1884                            81,000 chests (peak) </a:t>
            </a:r>
          </a:p>
          <a:p>
            <a:endParaRPr lang="it-IT"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36</a:t>
            </a:fld>
            <a:r>
              <a:rPr lang="en-GB" dirty="0" smtClean="0"/>
              <a:t> / 48</a:t>
            </a:r>
            <a:endParaRPr lang="en-GB" dirty="0"/>
          </a:p>
        </p:txBody>
      </p:sp>
    </p:spTree>
    <p:extLst>
      <p:ext uri="{BB962C8B-B14F-4D97-AF65-F5344CB8AC3E}">
        <p14:creationId xmlns:p14="http://schemas.microsoft.com/office/powerpoint/2010/main" val="35842944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Tentativi diplomatici: </a:t>
            </a:r>
            <a:r>
              <a:rPr lang="it-IT" dirty="0" err="1" smtClean="0"/>
              <a:t>Amherst</a:t>
            </a:r>
            <a:endParaRPr lang="en-GB" dirty="0"/>
          </a:p>
        </p:txBody>
      </p:sp>
      <p:sp>
        <p:nvSpPr>
          <p:cNvPr id="3" name="Segnaposto contenuto 2"/>
          <p:cNvSpPr>
            <a:spLocks noGrp="1"/>
          </p:cNvSpPr>
          <p:nvPr>
            <p:ph idx="1"/>
          </p:nvPr>
        </p:nvSpPr>
        <p:spPr/>
        <p:txBody>
          <a:bodyPr>
            <a:normAutofit fontScale="70000" lnSpcReduction="20000"/>
          </a:bodyPr>
          <a:lstStyle/>
          <a:p>
            <a:r>
              <a:rPr lang="it-IT" dirty="0" smtClean="0"/>
              <a:t>1816-1817: ambasciata </a:t>
            </a:r>
            <a:r>
              <a:rPr lang="it-IT" dirty="0" err="1" smtClean="0"/>
              <a:t>Amherst</a:t>
            </a:r>
            <a:r>
              <a:rPr lang="it-IT" dirty="0" smtClean="0"/>
              <a:t>, relazioni di G. T. </a:t>
            </a:r>
            <a:r>
              <a:rPr lang="it-IT" dirty="0" err="1" smtClean="0"/>
              <a:t>Staunton</a:t>
            </a:r>
            <a:r>
              <a:rPr lang="it-IT" dirty="0" smtClean="0"/>
              <a:t>, Henry </a:t>
            </a:r>
            <a:r>
              <a:rPr lang="it-IT" dirty="0" err="1" smtClean="0"/>
              <a:t>Ellis</a:t>
            </a:r>
            <a:r>
              <a:rPr lang="it-IT" dirty="0" smtClean="0"/>
              <a:t>, John Mc </a:t>
            </a:r>
            <a:r>
              <a:rPr lang="it-IT" dirty="0" err="1" smtClean="0"/>
              <a:t>Leod</a:t>
            </a:r>
            <a:r>
              <a:rPr lang="it-IT" dirty="0" smtClean="0"/>
              <a:t>, Clarke Abel, Basil Hall</a:t>
            </a:r>
          </a:p>
          <a:p>
            <a:r>
              <a:rPr lang="it-IT" dirty="0" smtClean="0"/>
              <a:t>Richiesta e finanziata dalla EIC per ottenere la fine delle estorsioni del </a:t>
            </a:r>
            <a:r>
              <a:rPr lang="it-IT" dirty="0" err="1" smtClean="0"/>
              <a:t>Vicerè</a:t>
            </a:r>
            <a:r>
              <a:rPr lang="it-IT" dirty="0" smtClean="0"/>
              <a:t> del Guangzhou ai danni dei mercanti europei</a:t>
            </a:r>
          </a:p>
          <a:p>
            <a:r>
              <a:rPr lang="it-IT" dirty="0" smtClean="0"/>
              <a:t>Missiva destinata all’Imperatore </a:t>
            </a:r>
            <a:r>
              <a:rPr lang="en-GB" dirty="0" err="1" smtClean="0"/>
              <a:t>Jiāqing</a:t>
            </a:r>
            <a:endParaRPr lang="it-IT" dirty="0" smtClean="0"/>
          </a:p>
          <a:p>
            <a:r>
              <a:rPr lang="it-IT" dirty="0" err="1" smtClean="0"/>
              <a:t>Amherst</a:t>
            </a:r>
            <a:r>
              <a:rPr lang="it-IT" dirty="0" smtClean="0"/>
              <a:t> via mare a Tianjin e Pechino, agosto 1816</a:t>
            </a:r>
          </a:p>
          <a:p>
            <a:r>
              <a:rPr lang="it-IT" dirty="0" smtClean="0"/>
              <a:t>Discussioni preliminari a Tianjin coi funzionari imperiali sugli atti di omaggio da compiere di fronte all’imperatore (</a:t>
            </a:r>
            <a:r>
              <a:rPr lang="it-IT" dirty="0" err="1" smtClean="0"/>
              <a:t>kow</a:t>
            </a:r>
            <a:r>
              <a:rPr lang="it-IT" dirty="0" smtClean="0"/>
              <a:t> </a:t>
            </a:r>
            <a:r>
              <a:rPr lang="it-IT" dirty="0" err="1" smtClean="0"/>
              <a:t>tow</a:t>
            </a:r>
            <a:r>
              <a:rPr lang="it-IT" dirty="0" smtClean="0"/>
              <a:t>)</a:t>
            </a:r>
          </a:p>
          <a:p>
            <a:r>
              <a:rPr lang="it-IT" dirty="0" err="1" smtClean="0"/>
              <a:t>Amherst</a:t>
            </a:r>
            <a:r>
              <a:rPr lang="it-IT" dirty="0" smtClean="0"/>
              <a:t> procede a Pechino, gli viene ordinato di presentarsi immediatamente di fronte all’imperatore, rifiuta e viene immediatamente fatto ripartire</a:t>
            </a:r>
          </a:p>
          <a:p>
            <a:r>
              <a:rPr lang="it-IT" dirty="0" smtClean="0"/>
              <a:t>Attraversa la Cina via terra utilizzando il grande canale, arriva a Canton e si reimbarca per l’Inghilterra nel gennaio 1817</a:t>
            </a:r>
            <a:endParaRPr lang="en-GB"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37</a:t>
            </a:fld>
            <a:r>
              <a:rPr lang="en-GB" dirty="0" smtClean="0"/>
              <a:t> / 48</a:t>
            </a:r>
            <a:endParaRPr lang="en-GB" dirty="0"/>
          </a:p>
        </p:txBody>
      </p:sp>
    </p:spTree>
    <p:extLst>
      <p:ext uri="{BB962C8B-B14F-4D97-AF65-F5344CB8AC3E}">
        <p14:creationId xmlns:p14="http://schemas.microsoft.com/office/powerpoint/2010/main" val="26608751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9769" y="116632"/>
            <a:ext cx="8229600" cy="706090"/>
          </a:xfrm>
        </p:spPr>
        <p:txBody>
          <a:bodyPr/>
          <a:lstStyle/>
          <a:p>
            <a:r>
              <a:rPr lang="it-IT" dirty="0" smtClean="0"/>
              <a:t>Anni ‘30</a:t>
            </a:r>
            <a:endParaRPr lang="it-IT" dirty="0"/>
          </a:p>
        </p:txBody>
      </p:sp>
      <p:sp>
        <p:nvSpPr>
          <p:cNvPr id="3" name="Segnaposto contenuto 2"/>
          <p:cNvSpPr>
            <a:spLocks noGrp="1"/>
          </p:cNvSpPr>
          <p:nvPr>
            <p:ph idx="1"/>
          </p:nvPr>
        </p:nvSpPr>
        <p:spPr>
          <a:xfrm>
            <a:off x="179512" y="908720"/>
            <a:ext cx="8964487" cy="5400600"/>
          </a:xfrm>
        </p:spPr>
        <p:txBody>
          <a:bodyPr>
            <a:noAutofit/>
          </a:bodyPr>
          <a:lstStyle/>
          <a:p>
            <a:pPr>
              <a:spcBef>
                <a:spcPts val="300"/>
              </a:spcBef>
              <a:spcAft>
                <a:spcPts val="300"/>
              </a:spcAft>
            </a:pPr>
            <a:r>
              <a:rPr lang="it-IT" sz="2200" dirty="0" smtClean="0"/>
              <a:t>Le proibizioni </a:t>
            </a:r>
            <a:r>
              <a:rPr lang="it-IT" sz="2200" dirty="0" err="1" smtClean="0"/>
              <a:t>Qing</a:t>
            </a:r>
            <a:r>
              <a:rPr lang="it-IT" sz="2200" dirty="0" smtClean="0"/>
              <a:t> fanno spostare </a:t>
            </a:r>
            <a:r>
              <a:rPr lang="it-IT" sz="2200" dirty="0"/>
              <a:t>i </a:t>
            </a:r>
            <a:r>
              <a:rPr lang="it-IT" sz="2200" dirty="0" smtClean="0"/>
              <a:t>mercanti a </a:t>
            </a:r>
            <a:r>
              <a:rPr lang="it-IT" sz="2200" b="1" dirty="0" err="1" smtClean="0">
                <a:solidFill>
                  <a:srgbClr val="00FF00"/>
                </a:solidFill>
              </a:rPr>
              <a:t>Lintin</a:t>
            </a:r>
            <a:r>
              <a:rPr lang="it-IT" sz="2200" dirty="0" smtClean="0"/>
              <a:t>, fuori giurisdizione dei funzionari cinesi: qui arrivano i </a:t>
            </a:r>
            <a:r>
              <a:rPr lang="it-IT" sz="2200" i="1" dirty="0" smtClean="0"/>
              <a:t>clippers</a:t>
            </a:r>
            <a:r>
              <a:rPr lang="it-IT" sz="2200" dirty="0" smtClean="0"/>
              <a:t> che trasferiscono l’oppio sulle giunche e le imbarcazioni a remi (‘fast </a:t>
            </a:r>
            <a:r>
              <a:rPr lang="it-IT" sz="2200" dirty="0" err="1" smtClean="0"/>
              <a:t>crabs</a:t>
            </a:r>
            <a:r>
              <a:rPr lang="it-IT" sz="2200" dirty="0" smtClean="0"/>
              <a:t> e ‘</a:t>
            </a:r>
            <a:r>
              <a:rPr lang="it-IT" sz="2200" dirty="0" err="1" smtClean="0"/>
              <a:t>scrambling</a:t>
            </a:r>
            <a:r>
              <a:rPr lang="it-IT" sz="2200" dirty="0" smtClean="0"/>
              <a:t> </a:t>
            </a:r>
            <a:r>
              <a:rPr lang="it-IT" sz="2200" dirty="0" err="1" smtClean="0"/>
              <a:t>dragons</a:t>
            </a:r>
            <a:r>
              <a:rPr lang="it-IT" sz="2200" dirty="0" smtClean="0"/>
              <a:t>’) che sbarcano l’oppio in baie nascoste lungo la costa</a:t>
            </a:r>
          </a:p>
          <a:p>
            <a:pPr>
              <a:spcBef>
                <a:spcPts val="300"/>
              </a:spcBef>
              <a:spcAft>
                <a:spcPts val="300"/>
              </a:spcAft>
            </a:pPr>
            <a:r>
              <a:rPr lang="it-IT" sz="2200" dirty="0" smtClean="0"/>
              <a:t>Ampia partecipazione cinese, corruzione dei mandarini (estorsione di pagamenti ai mercanti)</a:t>
            </a:r>
          </a:p>
          <a:p>
            <a:pPr>
              <a:spcBef>
                <a:spcPts val="300"/>
              </a:spcBef>
              <a:spcAft>
                <a:spcPts val="300"/>
              </a:spcAft>
            </a:pPr>
            <a:r>
              <a:rPr lang="it-IT" sz="2200" dirty="0" smtClean="0"/>
              <a:t>Coinvolgimento degli stessi missionari (ricorso ai </a:t>
            </a:r>
            <a:r>
              <a:rPr lang="it-IT" sz="2200" i="1" dirty="0" smtClean="0"/>
              <a:t>clippers</a:t>
            </a:r>
            <a:r>
              <a:rPr lang="it-IT" sz="2200" dirty="0" smtClean="0"/>
              <a:t>, ricorso ai mercanti come banchieri e prestatori)</a:t>
            </a:r>
          </a:p>
          <a:p>
            <a:pPr>
              <a:spcBef>
                <a:spcPts val="300"/>
              </a:spcBef>
              <a:spcAft>
                <a:spcPts val="300"/>
              </a:spcAft>
            </a:pPr>
            <a:r>
              <a:rPr lang="it-IT" sz="2200" dirty="0" smtClean="0"/>
              <a:t>Dopo il 1834 la EIC si ritira da Canton, viene abolito il «Select </a:t>
            </a:r>
            <a:r>
              <a:rPr lang="it-IT" sz="2200" dirty="0" err="1" smtClean="0"/>
              <a:t>Committee</a:t>
            </a:r>
            <a:r>
              <a:rPr lang="it-IT" sz="2200" dirty="0" smtClean="0"/>
              <a:t>» con l’ufficio di presidenza che fungeva da rappresentante dei mercanti autorizzati dalla EIC; i mercanti privati </a:t>
            </a:r>
            <a:r>
              <a:rPr lang="it-IT" sz="2200" dirty="0"/>
              <a:t> trattano </a:t>
            </a:r>
            <a:r>
              <a:rPr lang="it-IT" sz="2200" dirty="0" smtClean="0"/>
              <a:t>direttamente con gli </a:t>
            </a:r>
            <a:r>
              <a:rPr lang="it-IT" sz="2200" i="1" dirty="0" err="1" smtClean="0"/>
              <a:t>hong</a:t>
            </a:r>
            <a:endParaRPr lang="it-IT" sz="2200" dirty="0" smtClean="0"/>
          </a:p>
          <a:p>
            <a:pPr>
              <a:spcBef>
                <a:spcPts val="300"/>
              </a:spcBef>
              <a:spcAft>
                <a:spcPts val="300"/>
              </a:spcAft>
            </a:pPr>
            <a:r>
              <a:rPr lang="it-IT" sz="2200" dirty="0" smtClean="0"/>
              <a:t>Nomina inglese di un «</a:t>
            </a:r>
            <a:r>
              <a:rPr lang="it-IT" sz="2200" dirty="0" err="1" smtClean="0"/>
              <a:t>Chief</a:t>
            </a:r>
            <a:r>
              <a:rPr lang="it-IT" sz="2200" dirty="0" smtClean="0"/>
              <a:t> </a:t>
            </a:r>
            <a:r>
              <a:rPr lang="it-IT" sz="2200" dirty="0" err="1" smtClean="0"/>
              <a:t>Superintendent</a:t>
            </a:r>
            <a:r>
              <a:rPr lang="it-IT" sz="2200" dirty="0" smtClean="0"/>
              <a:t> of </a:t>
            </a:r>
            <a:r>
              <a:rPr lang="it-IT" sz="2200" dirty="0" err="1" smtClean="0"/>
              <a:t>Trade</a:t>
            </a:r>
            <a:r>
              <a:rPr lang="it-IT" sz="2200" dirty="0" smtClean="0"/>
              <a:t>» dipendente dalla Corona: il primo è Lord Napier, assistito da Charles Elliott, poi a sua volta capo-sovrintendente</a:t>
            </a:r>
          </a:p>
          <a:p>
            <a:pPr>
              <a:spcBef>
                <a:spcPts val="300"/>
              </a:spcBef>
              <a:spcAft>
                <a:spcPts val="300"/>
              </a:spcAft>
            </a:pPr>
            <a:r>
              <a:rPr lang="it-IT" sz="2200" dirty="0" smtClean="0"/>
              <a:t>Le relazioni assumono una veste politico-diplomatica</a:t>
            </a:r>
            <a:endParaRPr lang="it-IT" sz="2200"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38</a:t>
            </a:fld>
            <a:r>
              <a:rPr lang="en-GB" dirty="0" smtClean="0"/>
              <a:t> / 48</a:t>
            </a:r>
            <a:endParaRPr lang="en-GB" dirty="0"/>
          </a:p>
        </p:txBody>
      </p:sp>
    </p:spTree>
    <p:extLst>
      <p:ext uri="{BB962C8B-B14F-4D97-AF65-F5344CB8AC3E}">
        <p14:creationId xmlns:p14="http://schemas.microsoft.com/office/powerpoint/2010/main" val="11725325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39</a:t>
            </a:fld>
            <a:r>
              <a:rPr lang="en-GB" dirty="0" smtClean="0"/>
              <a:t> / 48</a:t>
            </a:r>
            <a:endParaRPr lang="en-GB" dirty="0"/>
          </a:p>
        </p:txBody>
      </p:sp>
      <p:pic>
        <p:nvPicPr>
          <p:cNvPr id="2050" name="Picture 2" descr="MIT Visualizing Cultur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16631"/>
            <a:ext cx="6264696" cy="6349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4138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512" y="116632"/>
            <a:ext cx="9011344" cy="1609555"/>
          </a:xfrm>
        </p:spPr>
        <p:txBody>
          <a:bodyPr/>
          <a:lstStyle/>
          <a:p>
            <a:r>
              <a:rPr lang="en-GB" sz="1600" dirty="0"/>
              <a:t>The “Old Factories” compound shown just 200 metres outside of the city walls [in red] with the streets and alleys of the Chinese traders and shops to the immediate left. </a:t>
            </a:r>
            <a:r>
              <a:rPr lang="en-GB" sz="1600" dirty="0" err="1"/>
              <a:t>Shá</a:t>
            </a:r>
            <a:r>
              <a:rPr lang="en-GB" sz="1600" dirty="0"/>
              <a:t> min island eventually became the new location for the “factories” after the Treaty of Nanking in 1842 and is shown on this map with the original plots. The area above the island on the map is where many of the wealthier shop merchants lived. Immediately opposite the Old Factories site on the Pearl River is Honan – the home of most of the Hong merchants and Imperial officials.</a:t>
            </a:r>
          </a:p>
        </p:txBody>
      </p:sp>
      <p:pic>
        <p:nvPicPr>
          <p:cNvPr id="6" name="Segnaposto contenuto 5"/>
          <p:cNvPicPr>
            <a:picLocks noGrp="1" noChangeAspect="1"/>
          </p:cNvPicPr>
          <p:nvPr>
            <p:ph idx="1"/>
          </p:nvPr>
        </p:nvPicPr>
        <p:blipFill>
          <a:blip r:embed="rId2"/>
          <a:stretch>
            <a:fillRect/>
          </a:stretch>
        </p:blipFill>
        <p:spPr>
          <a:xfrm>
            <a:off x="971600" y="1726188"/>
            <a:ext cx="7344816" cy="4712186"/>
          </a:xfrm>
          <a:prstGeom prst="rect">
            <a:avLst/>
          </a:prstGeom>
        </p:spPr>
      </p:pic>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a:t>
            </a:fld>
            <a:r>
              <a:rPr lang="en-GB" smtClean="0"/>
              <a:t> / 48</a:t>
            </a:r>
            <a:endParaRPr lang="en-GB" dirty="0"/>
          </a:p>
        </p:txBody>
      </p:sp>
    </p:spTree>
    <p:extLst>
      <p:ext uri="{BB962C8B-B14F-4D97-AF65-F5344CB8AC3E}">
        <p14:creationId xmlns:p14="http://schemas.microsoft.com/office/powerpoint/2010/main" val="968423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78098"/>
          </a:xfrm>
        </p:spPr>
        <p:txBody>
          <a:bodyPr/>
          <a:lstStyle/>
          <a:p>
            <a:r>
              <a:rPr lang="it-IT" dirty="0" smtClean="0"/>
              <a:t>Evoluzione dei rapporti negli anni ‘30</a:t>
            </a:r>
            <a:endParaRPr lang="it-IT" dirty="0"/>
          </a:p>
        </p:txBody>
      </p:sp>
      <p:sp>
        <p:nvSpPr>
          <p:cNvPr id="3" name="Segnaposto contenuto 2"/>
          <p:cNvSpPr>
            <a:spLocks noGrp="1"/>
          </p:cNvSpPr>
          <p:nvPr>
            <p:ph idx="1"/>
          </p:nvPr>
        </p:nvSpPr>
        <p:spPr>
          <a:xfrm>
            <a:off x="179512" y="1052736"/>
            <a:ext cx="8795320" cy="5415562"/>
          </a:xfrm>
        </p:spPr>
        <p:txBody>
          <a:bodyPr>
            <a:normAutofit fontScale="70000" lnSpcReduction="20000"/>
          </a:bodyPr>
          <a:lstStyle/>
          <a:p>
            <a:r>
              <a:rPr lang="it-IT" dirty="0" smtClean="0"/>
              <a:t>Crisi causata da Lord Napier, giunto a Macao, luglio 1834 con l’obiettivo di ampliare le opportunità commerciali («The Napier </a:t>
            </a:r>
            <a:r>
              <a:rPr lang="it-IT" dirty="0" err="1" smtClean="0"/>
              <a:t>affair</a:t>
            </a:r>
            <a:r>
              <a:rPr lang="it-IT" dirty="0" smtClean="0"/>
              <a:t>»):</a:t>
            </a:r>
          </a:p>
          <a:p>
            <a:endParaRPr lang="it-IT" dirty="0" smtClean="0"/>
          </a:p>
          <a:p>
            <a:pPr lvl="1"/>
            <a:r>
              <a:rPr lang="it-IT" dirty="0" smtClean="0"/>
              <a:t>Istruzioni di Napier: «</a:t>
            </a:r>
            <a:r>
              <a:rPr lang="en-US" dirty="0"/>
              <a:t>to protect and foster British trade and attempt to get it expanded to other Chinese ports</a:t>
            </a:r>
            <a:r>
              <a:rPr lang="en-US" dirty="0" smtClean="0"/>
              <a:t>.”</a:t>
            </a:r>
            <a:endParaRPr lang="it-IT" dirty="0" smtClean="0"/>
          </a:p>
          <a:p>
            <a:pPr lvl="1"/>
            <a:r>
              <a:rPr lang="it-IT" dirty="0"/>
              <a:t>T</a:t>
            </a:r>
            <a:r>
              <a:rPr lang="it-IT" dirty="0" smtClean="0"/>
              <a:t>entativo fallito di incontrare il rappresentante imperiale a Canton, il governatore Lu; Napier fa diffondere un manifesto </a:t>
            </a:r>
            <a:r>
              <a:rPr lang="en-GB" dirty="0" smtClean="0"/>
              <a:t>di </a:t>
            </a:r>
            <a:r>
              <a:rPr lang="en-GB" dirty="0" err="1"/>
              <a:t>critica</a:t>
            </a:r>
            <a:r>
              <a:rPr lang="en-GB" dirty="0"/>
              <a:t> </a:t>
            </a:r>
            <a:r>
              <a:rPr lang="en-GB" dirty="0" err="1"/>
              <a:t>delle</a:t>
            </a:r>
            <a:r>
              <a:rPr lang="en-GB" dirty="0"/>
              <a:t> </a:t>
            </a:r>
            <a:r>
              <a:rPr lang="en-GB" dirty="0" err="1"/>
              <a:t>autorità</a:t>
            </a:r>
            <a:r>
              <a:rPr lang="en-GB" dirty="0"/>
              <a:t> di Canton la cui “</a:t>
            </a:r>
            <a:r>
              <a:rPr lang="en-GB" dirty="0" err="1"/>
              <a:t>perversity”stava</a:t>
            </a:r>
            <a:r>
              <a:rPr lang="en-GB" dirty="0"/>
              <a:t> </a:t>
            </a:r>
            <a:r>
              <a:rPr lang="en-GB" dirty="0" err="1"/>
              <a:t>procurando</a:t>
            </a:r>
            <a:r>
              <a:rPr lang="en-GB" dirty="0"/>
              <a:t> </a:t>
            </a:r>
            <a:r>
              <a:rPr lang="en-GB" dirty="0" err="1"/>
              <a:t>danno</a:t>
            </a:r>
            <a:r>
              <a:rPr lang="en-GB" dirty="0"/>
              <a:t> a  “thousands of industrious Chinese who live by the European trade.“</a:t>
            </a:r>
            <a:endParaRPr lang="it-IT" dirty="0" smtClean="0"/>
          </a:p>
          <a:p>
            <a:pPr lvl="1"/>
            <a:r>
              <a:rPr lang="it-IT" dirty="0" smtClean="0"/>
              <a:t>Violazione dei protocolli, incomprensioni diplomatiche, pubblicazione di dichiarazioni sui due lati, blocco cinese del commercio</a:t>
            </a:r>
          </a:p>
          <a:p>
            <a:pPr lvl="1"/>
            <a:r>
              <a:rPr lang="it-IT" dirty="0" smtClean="0"/>
              <a:t>Invio di due fregate a Whampoa in violazione di editti delle autorità cinesi e delle risposte della Corona britannica (era «</a:t>
            </a:r>
            <a:r>
              <a:rPr lang="en-US" dirty="0" smtClean="0"/>
              <a:t>not </a:t>
            </a:r>
            <a:r>
              <a:rPr lang="en-US" dirty="0"/>
              <a:t>by force and violence that </a:t>
            </a:r>
            <a:r>
              <a:rPr lang="en-US" dirty="0" smtClean="0"/>
              <a:t>His Majesty </a:t>
            </a:r>
            <a:r>
              <a:rPr lang="en-US" dirty="0"/>
              <a:t>intended to establish a commercial intercourse between his subjects and China, but by conciliatory measures</a:t>
            </a:r>
            <a:r>
              <a:rPr lang="en-US" dirty="0" smtClean="0"/>
              <a:t>.“)</a:t>
            </a:r>
            <a:r>
              <a:rPr lang="it-IT" dirty="0" smtClean="0"/>
              <a:t>, limitati cannoneggiamenti e perdite da entrambe le parti</a:t>
            </a:r>
          </a:p>
          <a:p>
            <a:pPr lvl="1"/>
            <a:r>
              <a:rPr lang="it-IT" dirty="0" smtClean="0"/>
              <a:t>Costretto a ritirarsi a Macao dove muore di tifo nell’ottobre 1834</a:t>
            </a:r>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40</a:t>
            </a:fld>
            <a:r>
              <a:rPr lang="en-GB" dirty="0" smtClean="0"/>
              <a:t> / 48</a:t>
            </a:r>
            <a:endParaRPr lang="en-GB" dirty="0"/>
          </a:p>
        </p:txBody>
      </p:sp>
    </p:spTree>
    <p:extLst>
      <p:ext uri="{BB962C8B-B14F-4D97-AF65-F5344CB8AC3E}">
        <p14:creationId xmlns:p14="http://schemas.microsoft.com/office/powerpoint/2010/main" val="40894208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6632"/>
            <a:ext cx="8229600" cy="786774"/>
          </a:xfrm>
        </p:spPr>
        <p:txBody>
          <a:bodyPr/>
          <a:lstStyle/>
          <a:p>
            <a:r>
              <a:rPr lang="it-IT" dirty="0" smtClean="0"/>
              <a:t>Lord William Napier (1786-1834)</a:t>
            </a:r>
            <a:endParaRPr lang="en-GB" dirty="0"/>
          </a:p>
        </p:txBody>
      </p:sp>
      <p:sp>
        <p:nvSpPr>
          <p:cNvPr id="3" name="Segnaposto contenuto 2"/>
          <p:cNvSpPr>
            <a:spLocks noGrp="1"/>
          </p:cNvSpPr>
          <p:nvPr>
            <p:ph idx="1"/>
          </p:nvPr>
        </p:nvSpPr>
        <p:spPr>
          <a:xfrm>
            <a:off x="186611" y="1033491"/>
            <a:ext cx="8507288" cy="5438775"/>
          </a:xfrm>
        </p:spPr>
        <p:txBody>
          <a:bodyPr>
            <a:normAutofit fontScale="92500" lnSpcReduction="20000"/>
          </a:bodyPr>
          <a:lstStyle/>
          <a:p>
            <a:r>
              <a:rPr lang="it-IT" sz="1700" dirty="0" smtClean="0"/>
              <a:t>Nel 1834 è nominato dal governo </a:t>
            </a:r>
            <a:r>
              <a:rPr lang="it-IT" sz="1700" dirty="0" err="1" smtClean="0"/>
              <a:t>Chief</a:t>
            </a:r>
            <a:r>
              <a:rPr lang="it-IT" sz="1700" dirty="0" smtClean="0"/>
              <a:t> </a:t>
            </a:r>
            <a:r>
              <a:rPr lang="it-IT" sz="1700" dirty="0" err="1" smtClean="0"/>
              <a:t>Superintendent</a:t>
            </a:r>
            <a:r>
              <a:rPr lang="it-IT" sz="1700" dirty="0" smtClean="0"/>
              <a:t> of </a:t>
            </a:r>
            <a:r>
              <a:rPr lang="it-IT" sz="1700" dirty="0" err="1" smtClean="0"/>
              <a:t>Trade</a:t>
            </a:r>
            <a:r>
              <a:rPr lang="it-IT" sz="1700" dirty="0" smtClean="0"/>
              <a:t> a Canton, arriva a Macao nel luglio 1834</a:t>
            </a:r>
          </a:p>
          <a:p>
            <a:r>
              <a:rPr lang="it-IT" sz="1700" dirty="0" smtClean="0"/>
              <a:t>Napier cerca di comunicare direttamente con le autorità cinesi e presenta, consegnandolo alle porte della città, un memoriale al governatore di Canton, Lu, per ottenere l’estensione del commercio britannico ad altri porti</a:t>
            </a:r>
          </a:p>
          <a:p>
            <a:r>
              <a:rPr lang="it-IT" sz="1700" dirty="0" smtClean="0"/>
              <a:t>Aperta violazione del protocollo cinese</a:t>
            </a:r>
          </a:p>
          <a:p>
            <a:r>
              <a:rPr lang="it-IT" sz="1700" dirty="0" smtClean="0"/>
              <a:t>Il governatore Lu rifiuta di ricevere il memoriale e ordina l’interruzione del commercio a Canton</a:t>
            </a:r>
          </a:p>
          <a:p>
            <a:r>
              <a:rPr lang="en-GB" sz="1700" dirty="0" smtClean="0"/>
              <a:t>“A </a:t>
            </a:r>
            <a:r>
              <a:rPr lang="en-GB" sz="1700" dirty="0"/>
              <a:t>lawless foreign slave, Napier, has issued a </a:t>
            </a:r>
            <a:r>
              <a:rPr lang="en-GB" sz="1700" dirty="0" smtClean="0"/>
              <a:t>notice [”] We </a:t>
            </a:r>
            <a:r>
              <a:rPr lang="en-GB" sz="1700" dirty="0"/>
              <a:t>know not how such a dog barbarian of an outside nation as you, can have the audacious presumption to call yourself Superintendent (of Trade). Being an outside savage Superintendent, and a person in an official situation, you should have some little knowledge of propriety and law. </a:t>
            </a:r>
            <a:r>
              <a:rPr lang="en-GB" sz="1700" dirty="0" smtClean="0"/>
              <a:t>You </a:t>
            </a:r>
            <a:r>
              <a:rPr lang="en-GB" sz="1700" dirty="0"/>
              <a:t>have passed over ten thousand miles in order to seek a livelihood; you have come to our Celestial Empire to trade and control </a:t>
            </a:r>
            <a:r>
              <a:rPr lang="en-GB" sz="1700" dirty="0" smtClean="0"/>
              <a:t>affairs; how </a:t>
            </a:r>
            <a:r>
              <a:rPr lang="en-GB" sz="1700" dirty="0"/>
              <a:t>can you not obey well the regulations of the Empire? You audaciously presume to break through the </a:t>
            </a:r>
            <a:r>
              <a:rPr lang="en-GB" sz="1700" dirty="0" smtClean="0"/>
              <a:t>barrier </a:t>
            </a:r>
            <a:r>
              <a:rPr lang="en-GB" sz="1700" dirty="0"/>
              <a:t>passes [i.e., entrance to the city of Canton; forbidden to foreigners] . . . According to the laws of the nation , the Royal Warrant should be respectfully requested to behead you; and openly expose your head to the multitude, as a terror to perverse dispositions </a:t>
            </a:r>
            <a:r>
              <a:rPr lang="en-GB" sz="1700" dirty="0" smtClean="0"/>
              <a:t>“</a:t>
            </a:r>
          </a:p>
          <a:p>
            <a:r>
              <a:rPr lang="it-IT" sz="1700" dirty="0" smtClean="0"/>
              <a:t>Napier invia due </a:t>
            </a:r>
            <a:r>
              <a:rPr lang="it-IT" sz="1700" dirty="0" err="1" smtClean="0"/>
              <a:t>fregatea</a:t>
            </a:r>
            <a:r>
              <a:rPr lang="it-IT" sz="1700" dirty="0" smtClean="0"/>
              <a:t> Whampoa, scambi di colpi di artiglieria nel Bocca Tigris contro le batterie cinesi</a:t>
            </a:r>
            <a:endParaRPr lang="en-GB" sz="1700" dirty="0"/>
          </a:p>
          <a:p>
            <a:r>
              <a:rPr lang="it-IT" sz="1700" dirty="0" smtClean="0"/>
              <a:t>Napier è costretto a ritirarsi a Macao in settembre, si ammala di tifo e muore nell’ottobre1834</a:t>
            </a:r>
          </a:p>
          <a:p>
            <a:endParaRPr lang="en-GB" sz="900"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41</a:t>
            </a:fld>
            <a:r>
              <a:rPr lang="en-GB" dirty="0" smtClean="0"/>
              <a:t> / 48</a:t>
            </a:r>
            <a:endParaRPr lang="en-GB" dirty="0"/>
          </a:p>
        </p:txBody>
      </p:sp>
    </p:spTree>
    <p:extLst>
      <p:ext uri="{BB962C8B-B14F-4D97-AF65-F5344CB8AC3E}">
        <p14:creationId xmlns:p14="http://schemas.microsoft.com/office/powerpoint/2010/main" val="39879000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governatore Lu ai mercanti del Co-</a:t>
            </a:r>
            <a:r>
              <a:rPr lang="it-IT" dirty="0" err="1" smtClean="0"/>
              <a:t>hong</a:t>
            </a:r>
            <a:endParaRPr lang="it-IT" dirty="0"/>
          </a:p>
        </p:txBody>
      </p:sp>
      <p:sp>
        <p:nvSpPr>
          <p:cNvPr id="3" name="Segnaposto contenuto 2"/>
          <p:cNvSpPr>
            <a:spLocks noGrp="1"/>
          </p:cNvSpPr>
          <p:nvPr>
            <p:ph idx="1"/>
          </p:nvPr>
        </p:nvSpPr>
        <p:spPr>
          <a:xfrm>
            <a:off x="203176" y="980728"/>
            <a:ext cx="8771656" cy="5184576"/>
          </a:xfrm>
        </p:spPr>
        <p:txBody>
          <a:bodyPr>
            <a:noAutofit/>
          </a:bodyPr>
          <a:lstStyle/>
          <a:p>
            <a:pPr marL="0" indent="0">
              <a:spcBef>
                <a:spcPts val="300"/>
              </a:spcBef>
              <a:spcAft>
                <a:spcPts val="300"/>
              </a:spcAft>
              <a:buNone/>
            </a:pPr>
            <a:r>
              <a:rPr lang="en-US" sz="2000" dirty="0" smtClean="0"/>
              <a:t>“On </a:t>
            </a:r>
            <a:r>
              <a:rPr lang="en-US" sz="2000" dirty="0"/>
              <a:t>this occasion, the barbarian, Lord Napier, has come to Canton without having at all resided at Macao to wait for orders; nor has he requested or received a permit from the superintendent of customs, but has hastily come up to Canton: a great infringement of the established laws! The custom-house waiters and others who presumed to admit him to enter, are sent with a communication requiring their trial. . . . As to his object in coming to Canton, it is for commercial business. . . . The petty affairs of commerce are to be directed by the merchants themselves; the officers [i.e., government officials] have nothing to hear on the subject. . . . If any affair is to be newly commenced, it is necessary to wait till a respectful memorial [i.e., request] be made, clearly reporting it to the great emperor, and his mandate be received; the great ministers of the celestial empire [i.e., China] are not permitted to have intercourse by letters with outside barbarians [i.e., foreigners]. If the said barbarian throws in private letters, I, the governor, will not at all receive or look at them. With regard to the foreign factory [i.e., the warehouse complex outside the city at which foreigners resided and traded] . . .it is a place of temporary residence for foreigners. . . ; they are permitted only to eat, sleep, buy and sell in the factories; they are not allowed to go out to ramble about. </a:t>
            </a:r>
            <a:r>
              <a:rPr lang="en-US" sz="2000" dirty="0" smtClean="0"/>
              <a:t>“</a:t>
            </a:r>
            <a:endParaRPr lang="it-IT" sz="2000"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42</a:t>
            </a:fld>
            <a:r>
              <a:rPr lang="en-GB" dirty="0" smtClean="0"/>
              <a:t> / 48</a:t>
            </a:r>
            <a:endParaRPr lang="en-GB" dirty="0"/>
          </a:p>
        </p:txBody>
      </p:sp>
    </p:spTree>
    <p:extLst>
      <p:ext uri="{BB962C8B-B14F-4D97-AF65-F5344CB8AC3E}">
        <p14:creationId xmlns:p14="http://schemas.microsoft.com/office/powerpoint/2010/main" val="3506964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governatore Lu all’imperatore</a:t>
            </a:r>
            <a:endParaRPr lang="it-IT" dirty="0"/>
          </a:p>
        </p:txBody>
      </p:sp>
      <p:sp>
        <p:nvSpPr>
          <p:cNvPr id="3" name="Segnaposto contenuto 2"/>
          <p:cNvSpPr>
            <a:spLocks noGrp="1"/>
          </p:cNvSpPr>
          <p:nvPr>
            <p:ph idx="1"/>
          </p:nvPr>
        </p:nvSpPr>
        <p:spPr>
          <a:xfrm>
            <a:off x="179512" y="1098042"/>
            <a:ext cx="8856984" cy="5370256"/>
          </a:xfrm>
        </p:spPr>
        <p:txBody>
          <a:bodyPr>
            <a:noAutofit/>
          </a:bodyPr>
          <a:lstStyle/>
          <a:p>
            <a:pPr marL="0" indent="0">
              <a:spcBef>
                <a:spcPts val="0"/>
              </a:spcBef>
              <a:spcAft>
                <a:spcPts val="0"/>
              </a:spcAft>
              <a:buNone/>
            </a:pPr>
            <a:r>
              <a:rPr lang="en-US" sz="1700" dirty="0" smtClean="0"/>
              <a:t>“The </a:t>
            </a:r>
            <a:r>
              <a:rPr lang="en-US" sz="1700" dirty="0"/>
              <a:t>said barbarian [Lord Napier] would not receive the </a:t>
            </a:r>
            <a:r>
              <a:rPr lang="en-US" sz="1700" dirty="0" err="1"/>
              <a:t>hong</a:t>
            </a:r>
            <a:r>
              <a:rPr lang="en-US" sz="1700" dirty="0"/>
              <a:t>-merchants, but afterwards repaired to the outside of the city to present a letter to me, your majesty's minister Lu. On the face of the envelope the forms and style of equality were used ; and there were absurdly written the characters, Ta Ying </a:t>
            </a:r>
            <a:r>
              <a:rPr lang="en-US" sz="1700" dirty="0" err="1"/>
              <a:t>kwoh</a:t>
            </a:r>
            <a:r>
              <a:rPr lang="en-US" sz="1700" dirty="0"/>
              <a:t> (i.e., Great English nation). . . Whether the said barbarian has or has not official rank, there are no means of thoroughly ascertaining. But though he be really an officer of the said nation, he yet cannot write letters on equality with the frontier officers of the celestial empire. As the thing concerned the national dignity, it was inexpedient in the least to allow a tendency to any approach or advance, by which lightness of esteem might be occasioned. Accordingly, orders were given to . . the colonel in command of the military forces of this department, to tell him [</a:t>
            </a:r>
            <a:r>
              <a:rPr lang="en-US" sz="1700" dirty="0" smtClean="0"/>
              <a:t>Napier]a </a:t>
            </a:r>
            <a:r>
              <a:rPr lang="en-US" sz="1700" dirty="0" err="1" smtClean="0"/>
              <a:t>uthoritatively</a:t>
            </a:r>
            <a:r>
              <a:rPr lang="en-US" sz="1700" dirty="0"/>
              <a:t>, that, by the statutes and enactments of the celestial empire, there has never been intercourse by letters with outside barbarians . . .</a:t>
            </a:r>
            <a:br>
              <a:rPr lang="en-US" sz="1700" dirty="0"/>
            </a:br>
            <a:r>
              <a:rPr lang="en-US" sz="1700" dirty="0"/>
              <a:t>Now it is suddenly desired to appoint an officer, a superintendent, which is not in accordance with old regulations. Besides, if the said nation has formed this decision, it still should have stated in a petition, the affairs which, and the way how, such superintendent is to manage, so that a memorial might be presented, requesting your majesty's mandate and pleasure as to what should be refused, in order that obedience might be paid to it . . . But the said </a:t>
            </a:r>
            <a:r>
              <a:rPr lang="en-US" sz="1700" dirty="0" smtClean="0"/>
              <a:t>barbarian</a:t>
            </a:r>
            <a:r>
              <a:rPr lang="en-US" sz="1700" dirty="0"/>
              <a:t>, Lord Napier, without ever having made any plain report, suddenly came to the barbarian factories outside the city to reside, and presumed to desire intercourse to and fro by official documents and letters with the officers of the </a:t>
            </a:r>
            <a:r>
              <a:rPr lang="en-US" sz="1700" dirty="0" smtClean="0"/>
              <a:t>Central </a:t>
            </a:r>
            <a:r>
              <a:rPr lang="en-US" sz="1700" dirty="0"/>
              <a:t>Flowery Land [i.e., China], and this was, indeed, far out of the bounds of reason. </a:t>
            </a:r>
            <a:endParaRPr lang="it-IT" sz="1700"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43</a:t>
            </a:fld>
            <a:r>
              <a:rPr lang="en-GB" dirty="0" smtClean="0"/>
              <a:t> / 48</a:t>
            </a:r>
            <a:endParaRPr lang="en-GB" dirty="0"/>
          </a:p>
        </p:txBody>
      </p:sp>
    </p:spTree>
    <p:extLst>
      <p:ext uri="{BB962C8B-B14F-4D97-AF65-F5344CB8AC3E}">
        <p14:creationId xmlns:p14="http://schemas.microsoft.com/office/powerpoint/2010/main" val="25653245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711175"/>
          </a:xfrm>
        </p:spPr>
        <p:txBody>
          <a:bodyPr/>
          <a:lstStyle/>
          <a:p>
            <a:r>
              <a:rPr lang="it-IT" dirty="0" smtClean="0"/>
              <a:t>Due discorsi contrapposti</a:t>
            </a:r>
            <a:endParaRPr lang="it-IT" dirty="0"/>
          </a:p>
        </p:txBody>
      </p:sp>
      <p:sp>
        <p:nvSpPr>
          <p:cNvPr id="3" name="Segnaposto contenuto 2"/>
          <p:cNvSpPr>
            <a:spLocks noGrp="1"/>
          </p:cNvSpPr>
          <p:nvPr>
            <p:ph idx="1"/>
          </p:nvPr>
        </p:nvSpPr>
        <p:spPr>
          <a:xfrm>
            <a:off x="0" y="985813"/>
            <a:ext cx="8974832" cy="5971579"/>
          </a:xfrm>
        </p:spPr>
        <p:txBody>
          <a:bodyPr>
            <a:normAutofit fontScale="77500" lnSpcReduction="20000"/>
          </a:bodyPr>
          <a:lstStyle/>
          <a:p>
            <a:r>
              <a:rPr lang="it-IT" dirty="0" smtClean="0"/>
              <a:t>Per Napier, gli ostacoli frapposti dalle autorità cinesi </a:t>
            </a:r>
            <a:r>
              <a:rPr lang="en-US" dirty="0" err="1"/>
              <a:t>vanno</a:t>
            </a:r>
            <a:r>
              <a:rPr lang="en-US" dirty="0"/>
              <a:t> </a:t>
            </a:r>
            <a:r>
              <a:rPr lang="en-US" dirty="0" err="1"/>
              <a:t>contro</a:t>
            </a:r>
            <a:r>
              <a:rPr lang="en-US" dirty="0"/>
              <a:t> </a:t>
            </a:r>
            <a:r>
              <a:rPr lang="en-US" dirty="0" err="1"/>
              <a:t>gli</a:t>
            </a:r>
            <a:r>
              <a:rPr lang="en-US" dirty="0"/>
              <a:t> </a:t>
            </a:r>
            <a:r>
              <a:rPr lang="en-US" dirty="0" err="1" smtClean="0"/>
              <a:t>interessi</a:t>
            </a:r>
            <a:r>
              <a:rPr lang="en-US" dirty="0"/>
              <a:t> di </a:t>
            </a:r>
            <a:r>
              <a:rPr lang="en-US" dirty="0" smtClean="0"/>
              <a:t>“thousands </a:t>
            </a:r>
            <a:r>
              <a:rPr lang="en-US" dirty="0"/>
              <a:t>of industrious Chinese who live by the European trade</a:t>
            </a:r>
            <a:r>
              <a:rPr lang="en-US" dirty="0" smtClean="0"/>
              <a:t>.”</a:t>
            </a:r>
            <a:endParaRPr lang="it-IT" dirty="0" smtClean="0"/>
          </a:p>
          <a:p>
            <a:r>
              <a:rPr lang="it-IT" dirty="0" smtClean="0"/>
              <a:t>Per le autorità cinesi: </a:t>
            </a:r>
            <a:r>
              <a:rPr lang="en-US" dirty="0" smtClean="0"/>
              <a:t>“A lawless </a:t>
            </a:r>
            <a:r>
              <a:rPr lang="en-US" dirty="0"/>
              <a:t>foreign slave, </a:t>
            </a:r>
            <a:r>
              <a:rPr lang="en-US" dirty="0" smtClean="0"/>
              <a:t>Napier</a:t>
            </a:r>
            <a:r>
              <a:rPr lang="en-US" dirty="0"/>
              <a:t>, has issued a notice. We know not how such a dog barbarian of an outside nation as you, can have the audacious presumption to call yourself Superintendent (of Trade). Being an outside savage Superintendent, and a person in an official situation, you should have some little knowledge of propriety and law. </a:t>
            </a:r>
            <a:r>
              <a:rPr lang="en-US" dirty="0" smtClean="0"/>
              <a:t>You </a:t>
            </a:r>
            <a:r>
              <a:rPr lang="en-US" dirty="0"/>
              <a:t>have passed over ten thousand miles in order to seek a livelihood; you have come to our Celestial Empire to trade and control affairs;--how can you not obey well the regulations of the Empire? You audaciously presume to break through the </a:t>
            </a:r>
            <a:r>
              <a:rPr lang="en-US" dirty="0" smtClean="0"/>
              <a:t>barrier </a:t>
            </a:r>
            <a:r>
              <a:rPr lang="en-US" dirty="0"/>
              <a:t>passes [i.e., entrance to the city of Canton; forbidden to foreigners] . . . According to the laws of the </a:t>
            </a:r>
            <a:r>
              <a:rPr lang="en-US" dirty="0" smtClean="0"/>
              <a:t>nation, </a:t>
            </a:r>
            <a:r>
              <a:rPr lang="en-US" dirty="0"/>
              <a:t>the Royal Warrant should be respectfully requested to behead you; and openly expose your head to the multitude, as a terror to perverse dispositions </a:t>
            </a:r>
            <a:r>
              <a:rPr lang="en-US" dirty="0" smtClean="0"/>
              <a:t>“</a:t>
            </a:r>
            <a:endParaRPr lang="en-US" dirty="0"/>
          </a:p>
          <a:p>
            <a:endParaRPr lang="it-IT"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44</a:t>
            </a:fld>
            <a:r>
              <a:rPr lang="en-GB" dirty="0" smtClean="0"/>
              <a:t> / 48</a:t>
            </a:r>
            <a:endParaRPr lang="en-GB" dirty="0"/>
          </a:p>
        </p:txBody>
      </p:sp>
    </p:spTree>
    <p:extLst>
      <p:ext uri="{BB962C8B-B14F-4D97-AF65-F5344CB8AC3E}">
        <p14:creationId xmlns:p14="http://schemas.microsoft.com/office/powerpoint/2010/main" val="17959118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260648"/>
            <a:ext cx="8229600" cy="778098"/>
          </a:xfrm>
        </p:spPr>
        <p:txBody>
          <a:bodyPr/>
          <a:lstStyle/>
          <a:p>
            <a:r>
              <a:rPr lang="en-US" sz="3200" dirty="0"/>
              <a:t>Lord Napier to Lord </a:t>
            </a:r>
            <a:r>
              <a:rPr lang="en-US" sz="3200" dirty="0" err="1"/>
              <a:t>Palmerston</a:t>
            </a:r>
            <a:r>
              <a:rPr lang="en-US" sz="3200" dirty="0"/>
              <a:t> at the Foreign Office, </a:t>
            </a:r>
            <a:r>
              <a:rPr lang="en-US" sz="3200" dirty="0" smtClean="0"/>
              <a:t>London</a:t>
            </a:r>
            <a:endParaRPr lang="it-IT" sz="3200" dirty="0"/>
          </a:p>
        </p:txBody>
      </p:sp>
      <p:sp>
        <p:nvSpPr>
          <p:cNvPr id="3" name="Segnaposto contenuto 2"/>
          <p:cNvSpPr>
            <a:spLocks noGrp="1"/>
          </p:cNvSpPr>
          <p:nvPr>
            <p:ph idx="1"/>
          </p:nvPr>
        </p:nvSpPr>
        <p:spPr>
          <a:xfrm>
            <a:off x="73999" y="1053708"/>
            <a:ext cx="9070001" cy="5611832"/>
          </a:xfrm>
        </p:spPr>
        <p:txBody>
          <a:bodyPr>
            <a:noAutofit/>
          </a:bodyPr>
          <a:lstStyle/>
          <a:p>
            <a:pPr marL="0" indent="0">
              <a:spcBef>
                <a:spcPts val="0"/>
              </a:spcBef>
              <a:spcAft>
                <a:spcPts val="0"/>
              </a:spcAft>
              <a:buNone/>
            </a:pPr>
            <a:r>
              <a:rPr lang="en-US" sz="1700" dirty="0" smtClean="0"/>
              <a:t>My </a:t>
            </a:r>
            <a:r>
              <a:rPr lang="en-US" sz="1700" dirty="0"/>
              <a:t>present position is . .. a delicate one, because the trade is put in jeopardy, on account of the difference existing between the (governor) and myself. I am ordered by his majesty [the king of England] to "go to Canton, and there report myself by letter to the (governor)." I use my best endeavors to do so; but the (governor) is a </a:t>
            </a:r>
            <a:r>
              <a:rPr lang="en-US" sz="1700" b="1" dirty="0">
                <a:solidFill>
                  <a:srgbClr val="00FF00"/>
                </a:solidFill>
              </a:rPr>
              <a:t>presumptuous savage</a:t>
            </a:r>
            <a:r>
              <a:rPr lang="en-US" sz="1700" dirty="0"/>
              <a:t>.</a:t>
            </a:r>
            <a:br>
              <a:rPr lang="en-US" sz="1700" dirty="0"/>
            </a:br>
            <a:r>
              <a:rPr lang="en-US" sz="1700" dirty="0"/>
              <a:t>. . . Had I even degraded the king's commission [i.e., the orders given him by his government] so far as to petition through the </a:t>
            </a:r>
            <a:r>
              <a:rPr lang="en-US" sz="1700" dirty="0" err="1"/>
              <a:t>hong</a:t>
            </a:r>
            <a:r>
              <a:rPr lang="en-US" sz="1700" dirty="0"/>
              <a:t>-merchants for an interview, it is quite clear by the tenor of the edicts that it would have been refused. Were he to send an armed force, and order me to the boat, I could then retreat with honor, and he would implicate himself; but they are afraid to attempt such a measure. What then remains but the stoppage of the trade, or my retirement? [i.e., withdrawal]. If the trade is stopped for any length of time, the consequences to the merchants are most serious, as they are also to the unoffending Chinese. But the (governor) cares no more for commerce, or for the comfort and happiness of the people, as long as he receives his pay and plunder, than if he did not live among them. My situation is different; I cannot hazard millions of property for any length of time </a:t>
            </a:r>
            <a:r>
              <a:rPr lang="en-US" sz="1700" b="1" dirty="0">
                <a:solidFill>
                  <a:srgbClr val="00FF00"/>
                </a:solidFill>
              </a:rPr>
              <a:t>on the mere score of etiquette</a:t>
            </a:r>
            <a:r>
              <a:rPr lang="en-US" sz="1700" dirty="0"/>
              <a:t>. If the trade shall be stopped, which is probable enough in the absence of the frigate [i.e., British naval protection], it is possible I may be obliged to retire to Macao </a:t>
            </a:r>
            <a:r>
              <a:rPr lang="en-US" sz="1700" dirty="0" smtClean="0"/>
              <a:t>to </a:t>
            </a:r>
            <a:r>
              <a:rPr lang="en-US" sz="1700" dirty="0"/>
              <a:t>let it loose again. Then has the (governor) gained his point, and the commission [i.e., Napier's mission to foster trade, etc.] is degraded. Now, my lord. I argue, that whether the commission retires by force of arms, or by the injustice </a:t>
            </a:r>
            <a:r>
              <a:rPr lang="en-US" sz="1700" dirty="0" err="1"/>
              <a:t>practised</a:t>
            </a:r>
            <a:r>
              <a:rPr lang="en-US" sz="1700" dirty="0"/>
              <a:t> on the [foreign] merchants, the </a:t>
            </a:r>
            <a:r>
              <a:rPr lang="en-US" sz="1700" b="1" dirty="0">
                <a:solidFill>
                  <a:srgbClr val="00FF00"/>
                </a:solidFill>
              </a:rPr>
              <a:t>g</a:t>
            </a:r>
            <a:r>
              <a:rPr lang="en-US" sz="1700" b="1" dirty="0" smtClean="0">
                <a:solidFill>
                  <a:srgbClr val="00FF00"/>
                </a:solidFill>
              </a:rPr>
              <a:t>overnor </a:t>
            </a:r>
            <a:r>
              <a:rPr lang="en-US" sz="1700" b="1" dirty="0">
                <a:solidFill>
                  <a:srgbClr val="00FF00"/>
                </a:solidFill>
              </a:rPr>
              <a:t>has committed an outrage on the British crown, which should be equally chastised</a:t>
            </a:r>
            <a:r>
              <a:rPr lang="en-US" sz="1700" dirty="0"/>
              <a:t>. . . . I can only once more implore your lordship to force them to acknowledge my authority and the king's </a:t>
            </a:r>
            <a:r>
              <a:rPr lang="en-US" sz="1700" dirty="0" smtClean="0"/>
              <a:t>commission, </a:t>
            </a:r>
            <a:r>
              <a:rPr lang="en-US" sz="1700" dirty="0"/>
              <a:t>and if you can do that, you will have no difficulty in opening the ports at the same time. </a:t>
            </a:r>
            <a:r>
              <a:rPr lang="en-US" sz="1700" dirty="0" smtClean="0"/>
              <a:t>“</a:t>
            </a:r>
            <a:endParaRPr lang="it-IT" sz="1700"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45</a:t>
            </a:fld>
            <a:r>
              <a:rPr lang="en-GB" dirty="0" smtClean="0"/>
              <a:t> / 48</a:t>
            </a:r>
            <a:endParaRPr lang="en-GB" dirty="0"/>
          </a:p>
        </p:txBody>
      </p:sp>
    </p:spTree>
    <p:extLst>
      <p:ext uri="{BB962C8B-B14F-4D97-AF65-F5344CB8AC3E}">
        <p14:creationId xmlns:p14="http://schemas.microsoft.com/office/powerpoint/2010/main" val="35718549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274638"/>
            <a:ext cx="8795320" cy="850106"/>
          </a:xfrm>
        </p:spPr>
        <p:txBody>
          <a:bodyPr/>
          <a:lstStyle/>
          <a:p>
            <a:r>
              <a:rPr lang="it-IT" dirty="0" smtClean="0"/>
              <a:t>Conseguenze economiche del commercio di oppio</a:t>
            </a:r>
            <a:endParaRPr lang="it-IT" dirty="0"/>
          </a:p>
        </p:txBody>
      </p:sp>
      <p:sp>
        <p:nvSpPr>
          <p:cNvPr id="3" name="Segnaposto contenuto 2"/>
          <p:cNvSpPr>
            <a:spLocks noGrp="1"/>
          </p:cNvSpPr>
          <p:nvPr>
            <p:ph idx="1"/>
          </p:nvPr>
        </p:nvSpPr>
        <p:spPr>
          <a:xfrm>
            <a:off x="457200" y="1427738"/>
            <a:ext cx="8291264" cy="5025598"/>
          </a:xfrm>
        </p:spPr>
        <p:txBody>
          <a:bodyPr>
            <a:normAutofit fontScale="25000" lnSpcReduction="20000"/>
          </a:bodyPr>
          <a:lstStyle/>
          <a:p>
            <a:r>
              <a:rPr lang="it-IT" sz="9600" dirty="0" smtClean="0"/>
              <a:t>Apprensione per conseguenze socio-sanitarie del consumo di oppio</a:t>
            </a:r>
          </a:p>
          <a:p>
            <a:r>
              <a:rPr lang="it-IT" sz="9600" dirty="0" smtClean="0"/>
              <a:t>Crisi dell’argento e preoccupazione per effetti deflattivi: diminuzione dal 1827 della quantità di argento circolante in Cina, diminuzione potere d’acquisto, crisi dell’agricoltura (pagamento dell’imposta fondiaria in argento)</a:t>
            </a:r>
          </a:p>
          <a:p>
            <a:r>
              <a:rPr lang="it-IT" sz="9600" dirty="0" smtClean="0"/>
              <a:t>Aumento della disoccupazione</a:t>
            </a:r>
          </a:p>
          <a:p>
            <a:r>
              <a:rPr lang="it-IT" sz="9600" dirty="0" smtClean="0"/>
              <a:t>Ribaltamento della situazione commerciale-finanziaria pre-1800</a:t>
            </a:r>
          </a:p>
          <a:p>
            <a:r>
              <a:rPr lang="it-IT" sz="9600" dirty="0" smtClean="0"/>
              <a:t>L’impero </a:t>
            </a:r>
            <a:r>
              <a:rPr lang="it-IT" sz="9600" dirty="0" err="1" smtClean="0"/>
              <a:t>Qing</a:t>
            </a:r>
            <a:r>
              <a:rPr lang="it-IT" sz="9600" dirty="0" smtClean="0"/>
              <a:t> si trova in una posizione di debolezza e di dipendenza </a:t>
            </a:r>
            <a:r>
              <a:rPr lang="it-IT" sz="9600" dirty="0"/>
              <a:t>dal mercato mondiale </a:t>
            </a:r>
            <a:r>
              <a:rPr lang="it-IT" sz="9600" dirty="0" smtClean="0"/>
              <a:t> già </a:t>
            </a:r>
            <a:r>
              <a:rPr lang="it-IT" sz="9600" i="1" dirty="0" smtClean="0"/>
              <a:t>prima</a:t>
            </a:r>
            <a:r>
              <a:rPr lang="it-IT" sz="9600" dirty="0" smtClean="0"/>
              <a:t> della guerra dell’oppio</a:t>
            </a:r>
          </a:p>
          <a:p>
            <a:r>
              <a:rPr lang="it-IT" sz="9600" dirty="0" smtClean="0"/>
              <a:t>La corte sceglie la linea ‘dura’ e nel 1839 invia il commissario </a:t>
            </a:r>
            <a:r>
              <a:rPr lang="it-IT" sz="9600" dirty="0" err="1" smtClean="0"/>
              <a:t>Lin</a:t>
            </a:r>
            <a:r>
              <a:rPr lang="it-IT" sz="9600" dirty="0" smtClean="0"/>
              <a:t> </a:t>
            </a:r>
            <a:r>
              <a:rPr lang="it-IT" sz="9600" dirty="0" err="1" smtClean="0"/>
              <a:t>Zexu</a:t>
            </a:r>
            <a:r>
              <a:rPr lang="it-IT" sz="9600" dirty="0" smtClean="0"/>
              <a:t>, che procede alla confisca e distruzione dell’oppio inglese</a:t>
            </a:r>
          </a:p>
          <a:p>
            <a:pPr marL="0" indent="0">
              <a:buNone/>
            </a:pPr>
            <a:endParaRPr lang="it-IT" dirty="0" smtClean="0"/>
          </a:p>
          <a:p>
            <a:endParaRPr lang="it-IT"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46</a:t>
            </a:fld>
            <a:r>
              <a:rPr lang="en-GB" dirty="0" smtClean="0"/>
              <a:t> / 48</a:t>
            </a:r>
            <a:endParaRPr lang="en-GB" dirty="0"/>
          </a:p>
        </p:txBody>
      </p:sp>
    </p:spTree>
    <p:extLst>
      <p:ext uri="{BB962C8B-B14F-4D97-AF65-F5344CB8AC3E}">
        <p14:creationId xmlns:p14="http://schemas.microsoft.com/office/powerpoint/2010/main" val="28203070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posta in gioco da parte inglese</a:t>
            </a:r>
            <a:endParaRPr lang="it-IT" dirty="0"/>
          </a:p>
        </p:txBody>
      </p:sp>
      <p:sp>
        <p:nvSpPr>
          <p:cNvPr id="3" name="Segnaposto contenuto 2"/>
          <p:cNvSpPr>
            <a:spLocks noGrp="1"/>
          </p:cNvSpPr>
          <p:nvPr>
            <p:ph idx="1"/>
          </p:nvPr>
        </p:nvSpPr>
        <p:spPr>
          <a:xfrm>
            <a:off x="457200" y="1412776"/>
            <a:ext cx="8435280" cy="5025598"/>
          </a:xfrm>
        </p:spPr>
        <p:txBody>
          <a:bodyPr>
            <a:noAutofit/>
          </a:bodyPr>
          <a:lstStyle/>
          <a:p>
            <a:pPr>
              <a:spcBef>
                <a:spcPts val="0"/>
              </a:spcBef>
              <a:spcAft>
                <a:spcPts val="0"/>
              </a:spcAft>
            </a:pPr>
            <a:r>
              <a:rPr lang="it-IT" sz="2400" dirty="0" smtClean="0"/>
              <a:t>Non solo commercio dell’oppio</a:t>
            </a:r>
          </a:p>
          <a:p>
            <a:pPr>
              <a:spcBef>
                <a:spcPts val="0"/>
              </a:spcBef>
              <a:spcAft>
                <a:spcPts val="0"/>
              </a:spcAft>
            </a:pPr>
            <a:r>
              <a:rPr lang="it-IT" sz="2400" dirty="0" smtClean="0"/>
              <a:t>Sistema finanziario </a:t>
            </a:r>
            <a:r>
              <a:rPr lang="it-IT" sz="2400" dirty="0"/>
              <a:t>che lega India </a:t>
            </a:r>
            <a:r>
              <a:rPr lang="it-IT" sz="2400" dirty="0" smtClean="0"/>
              <a:t>e madrepatria al commercio cinese</a:t>
            </a:r>
          </a:p>
          <a:p>
            <a:pPr>
              <a:spcBef>
                <a:spcPts val="0"/>
              </a:spcBef>
              <a:spcAft>
                <a:spcPts val="0"/>
              </a:spcAft>
            </a:pPr>
            <a:r>
              <a:rPr lang="it-IT" sz="2400" dirty="0" smtClean="0"/>
              <a:t>Un’idea di commercio</a:t>
            </a:r>
          </a:p>
          <a:p>
            <a:pPr>
              <a:spcBef>
                <a:spcPts val="0"/>
              </a:spcBef>
              <a:spcAft>
                <a:spcPts val="0"/>
              </a:spcAft>
            </a:pPr>
            <a:r>
              <a:rPr lang="it-IT" sz="2400" dirty="0" smtClean="0"/>
              <a:t>Un’idea di comunità internazionale e di civiltà</a:t>
            </a:r>
          </a:p>
          <a:p>
            <a:pPr>
              <a:spcBef>
                <a:spcPts val="0"/>
              </a:spcBef>
              <a:spcAft>
                <a:spcPts val="0"/>
              </a:spcAft>
            </a:pPr>
            <a:r>
              <a:rPr lang="it-IT" sz="2400" dirty="0" smtClean="0"/>
              <a:t>Il prestigio nazionale</a:t>
            </a:r>
          </a:p>
          <a:p>
            <a:pPr>
              <a:spcBef>
                <a:spcPts val="0"/>
              </a:spcBef>
              <a:spcAft>
                <a:spcPts val="0"/>
              </a:spcAft>
            </a:pPr>
            <a:r>
              <a:rPr lang="it-IT" sz="2400" dirty="0" smtClean="0"/>
              <a:t>Non un progetto di guerra premeditato, ma volontà di ottenere alcuni risultati limitati</a:t>
            </a:r>
          </a:p>
          <a:p>
            <a:pPr>
              <a:spcBef>
                <a:spcPts val="0"/>
              </a:spcBef>
              <a:spcAft>
                <a:spcPts val="0"/>
              </a:spcAft>
            </a:pPr>
            <a:r>
              <a:rPr lang="it-IT" sz="2400" dirty="0" smtClean="0"/>
              <a:t>Anche le autorità cinesi sperano in un accomodamento, le lettere di </a:t>
            </a:r>
            <a:r>
              <a:rPr lang="it-IT" sz="2400" dirty="0" err="1" smtClean="0"/>
              <a:t>Lin</a:t>
            </a:r>
            <a:r>
              <a:rPr lang="it-IT" sz="2400" dirty="0" smtClean="0"/>
              <a:t> alla regina Vittoria (1839) (mai giunte a destinazione)</a:t>
            </a:r>
            <a:endParaRPr lang="it-IT" sz="2400" b="1" dirty="0" smtClean="0"/>
          </a:p>
          <a:p>
            <a:pPr>
              <a:spcBef>
                <a:spcPts val="0"/>
              </a:spcBef>
              <a:spcAft>
                <a:spcPts val="0"/>
              </a:spcAft>
            </a:pPr>
            <a:r>
              <a:rPr lang="it-IT" sz="2400" dirty="0" smtClean="0"/>
              <a:t>Non è voluta la guerra che porta alla totale ristrutturazione dei rapporti Europa-Oriente </a:t>
            </a:r>
            <a:endParaRPr lang="it-IT" sz="2400"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47</a:t>
            </a:fld>
            <a:r>
              <a:rPr lang="en-GB" dirty="0" smtClean="0"/>
              <a:t> / 48</a:t>
            </a:r>
            <a:endParaRPr lang="en-GB" dirty="0"/>
          </a:p>
        </p:txBody>
      </p:sp>
    </p:spTree>
    <p:extLst>
      <p:ext uri="{BB962C8B-B14F-4D97-AF65-F5344CB8AC3E}">
        <p14:creationId xmlns:p14="http://schemas.microsoft.com/office/powerpoint/2010/main" val="27513234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Prima guerra: 1839-1842</a:t>
            </a:r>
            <a:endParaRPr lang="it-IT" dirty="0"/>
          </a:p>
        </p:txBody>
      </p:sp>
      <p:sp>
        <p:nvSpPr>
          <p:cNvPr id="3" name="Segnaposto contenuto 2"/>
          <p:cNvSpPr>
            <a:spLocks noGrp="1"/>
          </p:cNvSpPr>
          <p:nvPr>
            <p:ph idx="1"/>
          </p:nvPr>
        </p:nvSpPr>
        <p:spPr>
          <a:xfrm>
            <a:off x="179512" y="1139706"/>
            <a:ext cx="8568952" cy="5025598"/>
          </a:xfrm>
        </p:spPr>
        <p:txBody>
          <a:bodyPr>
            <a:normAutofit fontScale="70000" lnSpcReduction="20000"/>
          </a:bodyPr>
          <a:lstStyle/>
          <a:p>
            <a:r>
              <a:rPr lang="it-IT" dirty="0" smtClean="0"/>
              <a:t>Invio di una flotta inglese nel 1839 e una forza di 48 navi e 12000 tra </a:t>
            </a:r>
            <a:r>
              <a:rPr lang="it-IT" i="1" dirty="0" err="1" smtClean="0"/>
              <a:t>sepoys</a:t>
            </a:r>
            <a:r>
              <a:rPr lang="it-IT" i="1" dirty="0" smtClean="0"/>
              <a:t>  </a:t>
            </a:r>
            <a:r>
              <a:rPr lang="it-IT" dirty="0" smtClean="0"/>
              <a:t>e Scozzesi e Irlandesi: la cosiddetta «diplomazia delle cannoniere»</a:t>
            </a:r>
          </a:p>
          <a:p>
            <a:r>
              <a:rPr lang="it-IT" dirty="0" smtClean="0"/>
              <a:t>Una guerra diseguale: «</a:t>
            </a:r>
            <a:r>
              <a:rPr lang="en-US" dirty="0" smtClean="0"/>
              <a:t>69 </a:t>
            </a:r>
            <a:r>
              <a:rPr lang="en-US" dirty="0"/>
              <a:t>killed and 451 </a:t>
            </a:r>
            <a:r>
              <a:rPr lang="en-US" dirty="0" smtClean="0"/>
              <a:t>wounded on the British side, while </a:t>
            </a:r>
            <a:r>
              <a:rPr lang="en-US" dirty="0"/>
              <a:t>estimating </a:t>
            </a:r>
            <a:r>
              <a:rPr lang="en-US" dirty="0" smtClean="0"/>
              <a:t>Chinese casualties </a:t>
            </a:r>
            <a:r>
              <a:rPr lang="en-US" dirty="0" err="1" smtClean="0"/>
              <a:t>incIuding</a:t>
            </a:r>
            <a:r>
              <a:rPr lang="en-US" dirty="0" smtClean="0"/>
              <a:t> </a:t>
            </a:r>
            <a:r>
              <a:rPr lang="en-US" dirty="0"/>
              <a:t>deaths at 18,000 to </a:t>
            </a:r>
            <a:r>
              <a:rPr lang="en-US" dirty="0" smtClean="0"/>
              <a:t>20,000”</a:t>
            </a:r>
          </a:p>
          <a:p>
            <a:r>
              <a:rPr lang="en-US" dirty="0" err="1" smtClean="0"/>
              <a:t>Inasprimento</a:t>
            </a:r>
            <a:r>
              <a:rPr lang="en-US" dirty="0" smtClean="0"/>
              <a:t> </a:t>
            </a:r>
            <a:r>
              <a:rPr lang="en-US" dirty="0" err="1" smtClean="0"/>
              <a:t>dei</a:t>
            </a:r>
            <a:r>
              <a:rPr lang="en-US" dirty="0" smtClean="0"/>
              <a:t> </a:t>
            </a:r>
            <a:r>
              <a:rPr lang="en-US" dirty="0" err="1" smtClean="0"/>
              <a:t>toni</a:t>
            </a:r>
            <a:r>
              <a:rPr lang="en-US" dirty="0" smtClean="0"/>
              <a:t> le </a:t>
            </a:r>
            <a:r>
              <a:rPr lang="en-US" dirty="0" err="1" smtClean="0"/>
              <a:t>misure</a:t>
            </a:r>
            <a:r>
              <a:rPr lang="en-US" dirty="0" smtClean="0"/>
              <a:t> anti-</a:t>
            </a:r>
            <a:r>
              <a:rPr lang="en-US" dirty="0" err="1" smtClean="0"/>
              <a:t>stranieri</a:t>
            </a:r>
            <a:r>
              <a:rPr lang="en-US" dirty="0" smtClean="0"/>
              <a:t> di Lin </a:t>
            </a:r>
            <a:r>
              <a:rPr lang="en-US" dirty="0" err="1" smtClean="0"/>
              <a:t>Zexu</a:t>
            </a:r>
            <a:r>
              <a:rPr lang="en-US" dirty="0" smtClean="0"/>
              <a:t> </a:t>
            </a:r>
          </a:p>
          <a:p>
            <a:r>
              <a:rPr lang="en-US" dirty="0" err="1" smtClean="0"/>
              <a:t>Incidente</a:t>
            </a:r>
            <a:r>
              <a:rPr lang="en-US" dirty="0" smtClean="0"/>
              <a:t> di Kowloon (</a:t>
            </a:r>
            <a:r>
              <a:rPr lang="en-US" dirty="0" err="1" smtClean="0"/>
              <a:t>marinai</a:t>
            </a:r>
            <a:r>
              <a:rPr lang="en-US" dirty="0" smtClean="0"/>
              <a:t> </a:t>
            </a:r>
            <a:r>
              <a:rPr lang="en-US" dirty="0" err="1" smtClean="0"/>
              <a:t>inglesi</a:t>
            </a:r>
            <a:r>
              <a:rPr lang="en-US" dirty="0" smtClean="0"/>
              <a:t> </a:t>
            </a:r>
            <a:r>
              <a:rPr lang="en-US" dirty="0" err="1" smtClean="0"/>
              <a:t>accusati</a:t>
            </a:r>
            <a:r>
              <a:rPr lang="en-US" dirty="0" smtClean="0"/>
              <a:t> di </a:t>
            </a:r>
            <a:r>
              <a:rPr lang="en-US" dirty="0" err="1" smtClean="0"/>
              <a:t>omicidio</a:t>
            </a:r>
            <a:r>
              <a:rPr lang="en-US" dirty="0" smtClean="0"/>
              <a:t>), prime </a:t>
            </a:r>
            <a:r>
              <a:rPr lang="en-US" dirty="0" err="1" smtClean="0"/>
              <a:t>ostitlità</a:t>
            </a:r>
            <a:r>
              <a:rPr lang="en-US" dirty="0" smtClean="0"/>
              <a:t> </a:t>
            </a:r>
            <a:r>
              <a:rPr lang="en-US" dirty="0" err="1" smtClean="0"/>
              <a:t>contro</a:t>
            </a:r>
            <a:r>
              <a:rPr lang="en-US" dirty="0" smtClean="0"/>
              <a:t> </a:t>
            </a:r>
            <a:r>
              <a:rPr lang="en-US" dirty="0" err="1" smtClean="0"/>
              <a:t>giunche</a:t>
            </a:r>
            <a:r>
              <a:rPr lang="en-US" dirty="0" smtClean="0"/>
              <a:t> </a:t>
            </a:r>
            <a:r>
              <a:rPr lang="en-US" dirty="0" err="1" smtClean="0"/>
              <a:t>cinesi</a:t>
            </a:r>
            <a:endParaRPr lang="en-US" dirty="0" smtClean="0"/>
          </a:p>
          <a:p>
            <a:r>
              <a:rPr lang="en-US" dirty="0" err="1" smtClean="0"/>
              <a:t>Dichiarazione</a:t>
            </a:r>
            <a:r>
              <a:rPr lang="en-US" dirty="0" smtClean="0"/>
              <a:t> di </a:t>
            </a:r>
            <a:r>
              <a:rPr lang="en-US" dirty="0" err="1" smtClean="0"/>
              <a:t>guerra</a:t>
            </a:r>
            <a:r>
              <a:rPr lang="en-US" dirty="0" smtClean="0"/>
              <a:t> (</a:t>
            </a:r>
            <a:r>
              <a:rPr lang="en-US" dirty="0" err="1" smtClean="0"/>
              <a:t>delle</a:t>
            </a:r>
            <a:r>
              <a:rPr lang="en-US" dirty="0" smtClean="0"/>
              <a:t> </a:t>
            </a:r>
            <a:r>
              <a:rPr lang="en-US" dirty="0" err="1" smtClean="0"/>
              <a:t>autorità</a:t>
            </a:r>
            <a:r>
              <a:rPr lang="en-US" dirty="0" smtClean="0"/>
              <a:t> </a:t>
            </a:r>
            <a:r>
              <a:rPr lang="en-US" dirty="0" err="1" smtClean="0"/>
              <a:t>britanniche</a:t>
            </a:r>
            <a:r>
              <a:rPr lang="en-US" dirty="0" smtClean="0"/>
              <a:t> in India) </a:t>
            </a:r>
            <a:r>
              <a:rPr lang="en-US" dirty="0" err="1" smtClean="0"/>
              <a:t>nel</a:t>
            </a:r>
            <a:r>
              <a:rPr lang="en-US" dirty="0" smtClean="0"/>
              <a:t> </a:t>
            </a:r>
            <a:r>
              <a:rPr lang="en-US" dirty="0" err="1" smtClean="0"/>
              <a:t>gennaio</a:t>
            </a:r>
            <a:r>
              <a:rPr lang="en-US" dirty="0" smtClean="0"/>
              <a:t> 1840; </a:t>
            </a:r>
            <a:r>
              <a:rPr lang="en-US" dirty="0" err="1" smtClean="0"/>
              <a:t>blocco</a:t>
            </a:r>
            <a:r>
              <a:rPr lang="en-US" dirty="0" smtClean="0"/>
              <a:t> </a:t>
            </a:r>
            <a:r>
              <a:rPr lang="en-US" dirty="0" err="1" smtClean="0"/>
              <a:t>inglese</a:t>
            </a:r>
            <a:r>
              <a:rPr lang="en-US" dirty="0" smtClean="0"/>
              <a:t> di Canton e </a:t>
            </a:r>
            <a:r>
              <a:rPr lang="en-US" dirty="0" err="1" smtClean="0"/>
              <a:t>spedizione</a:t>
            </a:r>
            <a:r>
              <a:rPr lang="en-US" dirty="0" smtClean="0"/>
              <a:t> </a:t>
            </a:r>
            <a:r>
              <a:rPr lang="en-US" dirty="0" err="1" smtClean="0"/>
              <a:t>nei</a:t>
            </a:r>
            <a:r>
              <a:rPr lang="en-US" dirty="0" smtClean="0"/>
              <a:t> </a:t>
            </a:r>
            <a:r>
              <a:rPr lang="en-US" dirty="0" err="1" smtClean="0"/>
              <a:t>porti</a:t>
            </a:r>
            <a:r>
              <a:rPr lang="en-US" dirty="0" smtClean="0"/>
              <a:t> </a:t>
            </a:r>
            <a:r>
              <a:rPr lang="en-US" dirty="0" err="1" smtClean="0"/>
              <a:t>costieri</a:t>
            </a:r>
            <a:r>
              <a:rPr lang="en-US" dirty="0" smtClean="0"/>
              <a:t> a </a:t>
            </a:r>
            <a:r>
              <a:rPr lang="en-US" dirty="0" err="1" smtClean="0"/>
              <a:t>nord</a:t>
            </a:r>
            <a:r>
              <a:rPr lang="en-US" dirty="0" smtClean="0"/>
              <a:t> </a:t>
            </a:r>
            <a:r>
              <a:rPr lang="en-US" dirty="0"/>
              <a:t> (Amoy, </a:t>
            </a:r>
            <a:r>
              <a:rPr lang="en-US" dirty="0" err="1"/>
              <a:t>Chusan</a:t>
            </a:r>
            <a:r>
              <a:rPr lang="en-US" dirty="0"/>
              <a:t>, </a:t>
            </a:r>
            <a:r>
              <a:rPr lang="en-US" dirty="0" smtClean="0"/>
              <a:t>Ningbo, Tientsin)</a:t>
            </a:r>
          </a:p>
          <a:p>
            <a:r>
              <a:rPr lang="en-US" dirty="0" err="1" smtClean="0"/>
              <a:t>Consegna</a:t>
            </a:r>
            <a:r>
              <a:rPr lang="en-US" dirty="0" smtClean="0"/>
              <a:t> </a:t>
            </a:r>
            <a:r>
              <a:rPr lang="en-US" dirty="0" err="1" smtClean="0"/>
              <a:t>delle</a:t>
            </a:r>
            <a:r>
              <a:rPr lang="en-US" dirty="0" smtClean="0"/>
              <a:t> </a:t>
            </a:r>
            <a:r>
              <a:rPr lang="en-US" dirty="0" err="1" smtClean="0"/>
              <a:t>richieste</a:t>
            </a:r>
            <a:r>
              <a:rPr lang="en-US" dirty="0" smtClean="0"/>
              <a:t> </a:t>
            </a:r>
            <a:r>
              <a:rPr lang="en-US" dirty="0" err="1" smtClean="0"/>
              <a:t>ai</a:t>
            </a:r>
            <a:r>
              <a:rPr lang="en-US" dirty="0" smtClean="0"/>
              <a:t> </a:t>
            </a:r>
            <a:r>
              <a:rPr lang="en-US" dirty="0" err="1" smtClean="0"/>
              <a:t>funzionari</a:t>
            </a:r>
            <a:r>
              <a:rPr lang="en-US" dirty="0" smtClean="0"/>
              <a:t> </a:t>
            </a:r>
            <a:r>
              <a:rPr lang="en-US" dirty="0" err="1" smtClean="0"/>
              <a:t>imperiali</a:t>
            </a:r>
            <a:endParaRPr lang="en-US" dirty="0" smtClean="0"/>
          </a:p>
          <a:p>
            <a:r>
              <a:rPr lang="en-US" dirty="0" err="1" smtClean="0"/>
              <a:t>Reazione</a:t>
            </a:r>
            <a:r>
              <a:rPr lang="en-US" dirty="0" smtClean="0"/>
              <a:t> di </a:t>
            </a:r>
            <a:r>
              <a:rPr lang="en-US" dirty="0" err="1" smtClean="0"/>
              <a:t>Daoguang</a:t>
            </a:r>
            <a:r>
              <a:rPr lang="en-US" dirty="0" smtClean="0"/>
              <a:t> e  </a:t>
            </a:r>
            <a:r>
              <a:rPr lang="en-US" dirty="0" err="1" smtClean="0"/>
              <a:t>licenziamento</a:t>
            </a:r>
            <a:r>
              <a:rPr lang="en-US" dirty="0" smtClean="0"/>
              <a:t> di Lin (Agosto 1840)</a:t>
            </a:r>
          </a:p>
          <a:p>
            <a:endParaRPr lang="it-IT" dirty="0" smtClean="0"/>
          </a:p>
          <a:p>
            <a:endParaRPr lang="it-IT"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48</a:t>
            </a:fld>
            <a:r>
              <a:rPr lang="en-GB" dirty="0" smtClean="0"/>
              <a:t> / 48</a:t>
            </a:r>
            <a:endParaRPr lang="en-GB" dirty="0"/>
          </a:p>
        </p:txBody>
      </p:sp>
    </p:spTree>
    <p:extLst>
      <p:ext uri="{BB962C8B-B14F-4D97-AF65-F5344CB8AC3E}">
        <p14:creationId xmlns:p14="http://schemas.microsoft.com/office/powerpoint/2010/main" val="11998715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Segue:</a:t>
            </a:r>
            <a:endParaRPr lang="it-IT" dirty="0"/>
          </a:p>
        </p:txBody>
      </p:sp>
      <p:sp>
        <p:nvSpPr>
          <p:cNvPr id="3" name="Segnaposto contenuto 2"/>
          <p:cNvSpPr>
            <a:spLocks noGrp="1"/>
          </p:cNvSpPr>
          <p:nvPr>
            <p:ph idx="1"/>
          </p:nvPr>
        </p:nvSpPr>
        <p:spPr/>
        <p:txBody>
          <a:bodyPr>
            <a:normAutofit fontScale="92500"/>
          </a:bodyPr>
          <a:lstStyle/>
          <a:p>
            <a:r>
              <a:rPr lang="en-US" dirty="0" err="1"/>
              <a:t>Gli</a:t>
            </a:r>
            <a:r>
              <a:rPr lang="en-US" dirty="0"/>
              <a:t> </a:t>
            </a:r>
            <a:r>
              <a:rPr lang="en-US" dirty="0" err="1"/>
              <a:t>Inglesi</a:t>
            </a:r>
            <a:r>
              <a:rPr lang="en-US" dirty="0"/>
              <a:t> </a:t>
            </a:r>
            <a:r>
              <a:rPr lang="en-US" dirty="0" err="1"/>
              <a:t>ritornano</a:t>
            </a:r>
            <a:r>
              <a:rPr lang="en-US" dirty="0"/>
              <a:t> a Canton: </a:t>
            </a:r>
            <a:r>
              <a:rPr lang="en-US" dirty="0" err="1"/>
              <a:t>ipotesi</a:t>
            </a:r>
            <a:r>
              <a:rPr lang="en-US" dirty="0"/>
              <a:t> di </a:t>
            </a:r>
            <a:r>
              <a:rPr lang="en-US" dirty="0" err="1" smtClean="0"/>
              <a:t>accordo</a:t>
            </a:r>
            <a:r>
              <a:rPr lang="en-US" dirty="0" smtClean="0"/>
              <a:t> </a:t>
            </a:r>
            <a:r>
              <a:rPr lang="en-US" dirty="0" err="1"/>
              <a:t>respinte</a:t>
            </a:r>
            <a:r>
              <a:rPr lang="en-US" dirty="0"/>
              <a:t> da </a:t>
            </a:r>
            <a:r>
              <a:rPr lang="en-US" dirty="0" err="1"/>
              <a:t>Daoguang</a:t>
            </a:r>
            <a:r>
              <a:rPr lang="en-US" dirty="0"/>
              <a:t> e </a:t>
            </a:r>
            <a:r>
              <a:rPr lang="en-US" dirty="0" err="1"/>
              <a:t>dalla</a:t>
            </a:r>
            <a:r>
              <a:rPr lang="en-US" dirty="0"/>
              <a:t> </a:t>
            </a:r>
            <a:r>
              <a:rPr lang="en-US" dirty="0" smtClean="0"/>
              <a:t>Corona </a:t>
            </a:r>
            <a:r>
              <a:rPr lang="en-US" dirty="0" err="1" smtClean="0"/>
              <a:t>britannica</a:t>
            </a:r>
            <a:endParaRPr lang="en-US" dirty="0"/>
          </a:p>
          <a:p>
            <a:r>
              <a:rPr lang="en-US" dirty="0" err="1"/>
              <a:t>Riprendono</a:t>
            </a:r>
            <a:r>
              <a:rPr lang="en-US" dirty="0"/>
              <a:t> le </a:t>
            </a:r>
            <a:r>
              <a:rPr lang="en-US" dirty="0" err="1"/>
              <a:t>ostitlità</a:t>
            </a:r>
            <a:r>
              <a:rPr lang="en-US" dirty="0"/>
              <a:t> </a:t>
            </a:r>
            <a:r>
              <a:rPr lang="en-US" dirty="0" err="1"/>
              <a:t>nel</a:t>
            </a:r>
            <a:r>
              <a:rPr lang="en-US" dirty="0"/>
              <a:t> </a:t>
            </a:r>
            <a:r>
              <a:rPr lang="en-US" dirty="0" err="1"/>
              <a:t>febbraio</a:t>
            </a:r>
            <a:r>
              <a:rPr lang="en-US" dirty="0"/>
              <a:t> 1841, </a:t>
            </a:r>
            <a:r>
              <a:rPr lang="en-US" dirty="0" err="1"/>
              <a:t>presa</a:t>
            </a:r>
            <a:r>
              <a:rPr lang="en-US" dirty="0"/>
              <a:t> di Whampoa e </a:t>
            </a:r>
            <a:r>
              <a:rPr lang="en-US" dirty="0" err="1"/>
              <a:t>sbarco</a:t>
            </a:r>
            <a:r>
              <a:rPr lang="en-US" dirty="0"/>
              <a:t> a </a:t>
            </a:r>
            <a:r>
              <a:rPr lang="en-US" dirty="0" smtClean="0"/>
              <a:t>Canton</a:t>
            </a:r>
          </a:p>
          <a:p>
            <a:r>
              <a:rPr lang="en-US" dirty="0" err="1" smtClean="0"/>
              <a:t>Nuova</a:t>
            </a:r>
            <a:r>
              <a:rPr lang="en-US" dirty="0" smtClean="0"/>
              <a:t> </a:t>
            </a:r>
            <a:r>
              <a:rPr lang="en-US" dirty="0" err="1" smtClean="0"/>
              <a:t>iniziativa</a:t>
            </a:r>
            <a:r>
              <a:rPr lang="en-US" dirty="0" smtClean="0"/>
              <a:t> verso </a:t>
            </a:r>
            <a:r>
              <a:rPr lang="en-US" dirty="0" err="1" smtClean="0"/>
              <a:t>nord</a:t>
            </a:r>
            <a:r>
              <a:rPr lang="en-US" dirty="0" smtClean="0"/>
              <a:t> sui </a:t>
            </a:r>
            <a:r>
              <a:rPr lang="en-US" dirty="0" err="1" smtClean="0"/>
              <a:t>porti</a:t>
            </a:r>
            <a:r>
              <a:rPr lang="en-US" dirty="0" smtClean="0"/>
              <a:t> </a:t>
            </a:r>
            <a:r>
              <a:rPr lang="en-US" dirty="0" err="1" smtClean="0"/>
              <a:t>già</a:t>
            </a:r>
            <a:r>
              <a:rPr lang="en-US" dirty="0" smtClean="0"/>
              <a:t> </a:t>
            </a:r>
            <a:r>
              <a:rPr lang="en-US" dirty="0" err="1" smtClean="0"/>
              <a:t>toccati</a:t>
            </a:r>
            <a:r>
              <a:rPr lang="en-US" dirty="0" smtClean="0"/>
              <a:t> e </a:t>
            </a:r>
            <a:r>
              <a:rPr lang="en-US" dirty="0" err="1" smtClean="0"/>
              <a:t>ora</a:t>
            </a:r>
            <a:r>
              <a:rPr lang="en-US" dirty="0" smtClean="0"/>
              <a:t> </a:t>
            </a:r>
            <a:r>
              <a:rPr lang="en-US" dirty="0" err="1" smtClean="0"/>
              <a:t>occupati</a:t>
            </a:r>
            <a:r>
              <a:rPr lang="en-US" dirty="0" smtClean="0"/>
              <a:t> con </a:t>
            </a:r>
            <a:r>
              <a:rPr lang="en-US" dirty="0" err="1" smtClean="0"/>
              <a:t>resistenza</a:t>
            </a:r>
            <a:r>
              <a:rPr lang="en-US" dirty="0" smtClean="0"/>
              <a:t> e </a:t>
            </a:r>
            <a:r>
              <a:rPr lang="en-US" dirty="0" err="1" smtClean="0"/>
              <a:t>scontri</a:t>
            </a:r>
            <a:r>
              <a:rPr lang="en-US" dirty="0" smtClean="0"/>
              <a:t>, </a:t>
            </a:r>
            <a:r>
              <a:rPr lang="en-US" dirty="0" err="1" smtClean="0"/>
              <a:t>agosto</a:t>
            </a:r>
            <a:r>
              <a:rPr lang="en-US" dirty="0" smtClean="0"/>
              <a:t> 1841</a:t>
            </a:r>
          </a:p>
          <a:p>
            <a:r>
              <a:rPr lang="en-US" dirty="0" err="1" smtClean="0"/>
              <a:t>Ripresa</a:t>
            </a:r>
            <a:r>
              <a:rPr lang="en-US" dirty="0" smtClean="0"/>
              <a:t> </a:t>
            </a:r>
            <a:r>
              <a:rPr lang="en-US" dirty="0" err="1" smtClean="0"/>
              <a:t>delle</a:t>
            </a:r>
            <a:r>
              <a:rPr lang="en-US" dirty="0" smtClean="0"/>
              <a:t> </a:t>
            </a:r>
            <a:r>
              <a:rPr lang="en-US" dirty="0" err="1" smtClean="0"/>
              <a:t>ostilità</a:t>
            </a:r>
            <a:r>
              <a:rPr lang="en-US" dirty="0" smtClean="0"/>
              <a:t> </a:t>
            </a:r>
            <a:r>
              <a:rPr lang="en-US" dirty="0" err="1" smtClean="0"/>
              <a:t>nella</a:t>
            </a:r>
            <a:r>
              <a:rPr lang="en-US" dirty="0" smtClean="0"/>
              <a:t> primavera-estate 1842 </a:t>
            </a:r>
            <a:r>
              <a:rPr lang="en-US" dirty="0" err="1" smtClean="0"/>
              <a:t>nell’area</a:t>
            </a:r>
            <a:r>
              <a:rPr lang="en-US" dirty="0" smtClean="0"/>
              <a:t> di Shanghai </a:t>
            </a:r>
            <a:r>
              <a:rPr lang="en-US" dirty="0" err="1" smtClean="0"/>
              <a:t>fino</a:t>
            </a:r>
            <a:r>
              <a:rPr lang="en-US" dirty="0" smtClean="0"/>
              <a:t> </a:t>
            </a:r>
            <a:r>
              <a:rPr lang="en-US" dirty="0" err="1" smtClean="0"/>
              <a:t>alla</a:t>
            </a:r>
            <a:r>
              <a:rPr lang="en-US" dirty="0" smtClean="0"/>
              <a:t> </a:t>
            </a:r>
            <a:r>
              <a:rPr lang="en-US" dirty="0" err="1"/>
              <a:t>p</a:t>
            </a:r>
            <a:r>
              <a:rPr lang="en-US" dirty="0" err="1" smtClean="0"/>
              <a:t>resa</a:t>
            </a:r>
            <a:r>
              <a:rPr lang="en-US" dirty="0" smtClean="0"/>
              <a:t> di Chinkiang e </a:t>
            </a:r>
            <a:r>
              <a:rPr lang="en-US" dirty="0" err="1" smtClean="0"/>
              <a:t>all’arrivo</a:t>
            </a:r>
            <a:r>
              <a:rPr lang="en-US" dirty="0" smtClean="0"/>
              <a:t> a Nanjing (</a:t>
            </a:r>
            <a:r>
              <a:rPr lang="en-US" dirty="0" err="1" smtClean="0"/>
              <a:t>agosto</a:t>
            </a:r>
            <a:r>
              <a:rPr lang="en-US" dirty="0" smtClean="0"/>
              <a:t> 1842)</a:t>
            </a:r>
            <a:endParaRPr lang="en-US" dirty="0"/>
          </a:p>
          <a:p>
            <a:endParaRPr lang="it-IT"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49</a:t>
            </a:fld>
            <a:r>
              <a:rPr lang="en-GB" dirty="0" smtClean="0"/>
              <a:t> / 48</a:t>
            </a:r>
            <a:endParaRPr lang="en-GB" dirty="0"/>
          </a:p>
        </p:txBody>
      </p:sp>
    </p:spTree>
    <p:extLst>
      <p:ext uri="{BB962C8B-B14F-4D97-AF65-F5344CB8AC3E}">
        <p14:creationId xmlns:p14="http://schemas.microsoft.com/office/powerpoint/2010/main" val="34698299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224" y="134069"/>
            <a:ext cx="8964488" cy="850106"/>
          </a:xfrm>
        </p:spPr>
        <p:txBody>
          <a:bodyPr/>
          <a:lstStyle/>
          <a:p>
            <a:r>
              <a:rPr lang="en-GB" sz="2800" dirty="0"/>
              <a:t>Hong merchants being entertained by a Mandarin in Canton</a:t>
            </a:r>
          </a:p>
        </p:txBody>
      </p:sp>
      <p:pic>
        <p:nvPicPr>
          <p:cNvPr id="6" name="Segnaposto contenuto 5"/>
          <p:cNvPicPr>
            <a:picLocks noGrp="1" noChangeAspect="1"/>
          </p:cNvPicPr>
          <p:nvPr>
            <p:ph idx="1"/>
          </p:nvPr>
        </p:nvPicPr>
        <p:blipFill>
          <a:blip r:embed="rId2"/>
          <a:stretch>
            <a:fillRect/>
          </a:stretch>
        </p:blipFill>
        <p:spPr>
          <a:xfrm>
            <a:off x="966790" y="1124744"/>
            <a:ext cx="6989585" cy="5062416"/>
          </a:xfrm>
          <a:prstGeom prst="rect">
            <a:avLst/>
          </a:prstGeom>
        </p:spPr>
      </p:pic>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5</a:t>
            </a:fld>
            <a:r>
              <a:rPr lang="en-GB" smtClean="0"/>
              <a:t> / 48</a:t>
            </a:r>
            <a:endParaRPr lang="en-GB" dirty="0"/>
          </a:p>
        </p:txBody>
      </p:sp>
    </p:spTree>
    <p:extLst>
      <p:ext uri="{BB962C8B-B14F-4D97-AF65-F5344CB8AC3E}">
        <p14:creationId xmlns:p14="http://schemas.microsoft.com/office/powerpoint/2010/main" val="3363119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517632" cy="850106"/>
          </a:xfrm>
        </p:spPr>
        <p:txBody>
          <a:bodyPr/>
          <a:lstStyle/>
          <a:p>
            <a:r>
              <a:rPr lang="it-IT" dirty="0" smtClean="0"/>
              <a:t>Resa cinese e trattato di Nanjing (29 agosto 1842)</a:t>
            </a:r>
            <a:endParaRPr lang="it-IT" dirty="0"/>
          </a:p>
        </p:txBody>
      </p:sp>
      <p:sp>
        <p:nvSpPr>
          <p:cNvPr id="3" name="Segnaposto contenuto 2"/>
          <p:cNvSpPr>
            <a:spLocks noGrp="1"/>
          </p:cNvSpPr>
          <p:nvPr>
            <p:ph idx="1"/>
          </p:nvPr>
        </p:nvSpPr>
        <p:spPr>
          <a:xfrm>
            <a:off x="323528" y="1556792"/>
            <a:ext cx="8424936" cy="5040560"/>
          </a:xfrm>
        </p:spPr>
        <p:txBody>
          <a:bodyPr>
            <a:normAutofit fontScale="92500" lnSpcReduction="10000"/>
          </a:bodyPr>
          <a:lstStyle/>
          <a:p>
            <a:r>
              <a:rPr lang="en-US" dirty="0" err="1" smtClean="0"/>
              <a:t>Apertura</a:t>
            </a:r>
            <a:r>
              <a:rPr lang="en-US" dirty="0" smtClean="0"/>
              <a:t> di 5 </a:t>
            </a:r>
            <a:r>
              <a:rPr lang="en-US" dirty="0" err="1" smtClean="0"/>
              <a:t>porti</a:t>
            </a:r>
            <a:r>
              <a:rPr lang="en-US" dirty="0" smtClean="0"/>
              <a:t>: Canton</a:t>
            </a:r>
            <a:r>
              <a:rPr lang="en-US" dirty="0"/>
              <a:t>, Amoy, Foochow, </a:t>
            </a:r>
            <a:r>
              <a:rPr lang="en-US" dirty="0" err="1" smtClean="0"/>
              <a:t>Ningpo</a:t>
            </a:r>
            <a:r>
              <a:rPr lang="en-US" dirty="0" smtClean="0"/>
              <a:t> e Shanghai</a:t>
            </a:r>
          </a:p>
          <a:p>
            <a:r>
              <a:rPr lang="en-US" dirty="0" err="1" smtClean="0"/>
              <a:t>Indennità</a:t>
            </a:r>
            <a:r>
              <a:rPr lang="en-US" dirty="0" smtClean="0"/>
              <a:t> di 20 </a:t>
            </a:r>
            <a:r>
              <a:rPr lang="en-US" dirty="0" err="1" smtClean="0"/>
              <a:t>milioni</a:t>
            </a:r>
            <a:r>
              <a:rPr lang="en-US" dirty="0" smtClean="0"/>
              <a:t> di </a:t>
            </a:r>
            <a:r>
              <a:rPr lang="en-US" dirty="0" err="1" smtClean="0"/>
              <a:t>dollari</a:t>
            </a:r>
            <a:r>
              <a:rPr lang="en-US" dirty="0" smtClean="0"/>
              <a:t> </a:t>
            </a:r>
            <a:r>
              <a:rPr lang="en-US" dirty="0" err="1" smtClean="0"/>
              <a:t>d’argento</a:t>
            </a:r>
            <a:endParaRPr lang="en-US" dirty="0" smtClean="0"/>
          </a:p>
          <a:p>
            <a:r>
              <a:rPr lang="en-US" dirty="0" err="1" smtClean="0"/>
              <a:t>Abolizione</a:t>
            </a:r>
            <a:r>
              <a:rPr lang="en-US" dirty="0" smtClean="0"/>
              <a:t> del Co-</a:t>
            </a:r>
            <a:r>
              <a:rPr lang="en-US" dirty="0" err="1" smtClean="0"/>
              <a:t>hong</a:t>
            </a:r>
            <a:endParaRPr lang="en-US" dirty="0" smtClean="0"/>
          </a:p>
          <a:p>
            <a:r>
              <a:rPr lang="en-US" dirty="0" err="1" smtClean="0"/>
              <a:t>Introduzione</a:t>
            </a:r>
            <a:r>
              <a:rPr lang="en-US" dirty="0" smtClean="0"/>
              <a:t> di </a:t>
            </a:r>
            <a:r>
              <a:rPr lang="en-US" dirty="0" err="1" smtClean="0"/>
              <a:t>dazi</a:t>
            </a:r>
            <a:r>
              <a:rPr lang="en-US" dirty="0" smtClean="0"/>
              <a:t> </a:t>
            </a:r>
            <a:r>
              <a:rPr lang="en-US" dirty="0" err="1" smtClean="0"/>
              <a:t>doganali</a:t>
            </a:r>
            <a:r>
              <a:rPr lang="en-US" dirty="0" smtClean="0"/>
              <a:t> </a:t>
            </a:r>
            <a:r>
              <a:rPr lang="en-US" dirty="0" err="1" smtClean="0"/>
              <a:t>regolari</a:t>
            </a:r>
            <a:endParaRPr lang="en-US" dirty="0" smtClean="0"/>
          </a:p>
          <a:p>
            <a:r>
              <a:rPr lang="en-US" dirty="0" err="1" smtClean="0"/>
              <a:t>Cessione</a:t>
            </a:r>
            <a:r>
              <a:rPr lang="en-US" dirty="0" smtClean="0"/>
              <a:t> di Hong Kong </a:t>
            </a:r>
            <a:r>
              <a:rPr lang="en-US" dirty="0" err="1" smtClean="0"/>
              <a:t>all’Inghilterra</a:t>
            </a:r>
            <a:endParaRPr lang="en-US" dirty="0" smtClean="0"/>
          </a:p>
          <a:p>
            <a:r>
              <a:rPr lang="en-US" dirty="0" err="1" smtClean="0"/>
              <a:t>Stazionamento</a:t>
            </a:r>
            <a:r>
              <a:rPr lang="en-US" dirty="0" smtClean="0"/>
              <a:t> </a:t>
            </a:r>
            <a:r>
              <a:rPr lang="en-US" dirty="0" err="1" smtClean="0"/>
              <a:t>delle</a:t>
            </a:r>
            <a:r>
              <a:rPr lang="en-US" dirty="0" smtClean="0"/>
              <a:t> </a:t>
            </a:r>
            <a:r>
              <a:rPr lang="en-US" dirty="0" err="1" smtClean="0"/>
              <a:t>cannoniere</a:t>
            </a:r>
            <a:r>
              <a:rPr lang="en-US" dirty="0" smtClean="0"/>
              <a:t> </a:t>
            </a:r>
            <a:r>
              <a:rPr lang="en-US" dirty="0" err="1" smtClean="0"/>
              <a:t>nei</a:t>
            </a:r>
            <a:r>
              <a:rPr lang="en-US" dirty="0" smtClean="0"/>
              <a:t> “treaty ports”</a:t>
            </a:r>
          </a:p>
          <a:p>
            <a:r>
              <a:rPr lang="en-US" dirty="0" err="1" smtClean="0"/>
              <a:t>Esenzione</a:t>
            </a:r>
            <a:r>
              <a:rPr lang="en-US" dirty="0" smtClean="0"/>
              <a:t> </a:t>
            </a:r>
            <a:r>
              <a:rPr lang="en-US" dirty="0" err="1" smtClean="0"/>
              <a:t>degli</a:t>
            </a:r>
            <a:r>
              <a:rPr lang="en-US" dirty="0" smtClean="0"/>
              <a:t> </a:t>
            </a:r>
            <a:r>
              <a:rPr lang="en-US" dirty="0" err="1" smtClean="0"/>
              <a:t>stranieri</a:t>
            </a:r>
            <a:r>
              <a:rPr lang="en-US" dirty="0" smtClean="0"/>
              <a:t> </a:t>
            </a:r>
            <a:r>
              <a:rPr lang="en-US" dirty="0" err="1" smtClean="0"/>
              <a:t>dalla</a:t>
            </a:r>
            <a:r>
              <a:rPr lang="en-US" dirty="0" smtClean="0"/>
              <a:t> </a:t>
            </a:r>
            <a:r>
              <a:rPr lang="en-US" dirty="0" err="1" smtClean="0"/>
              <a:t>giurisdizione</a:t>
            </a:r>
            <a:r>
              <a:rPr lang="en-US" dirty="0" smtClean="0"/>
              <a:t> </a:t>
            </a:r>
            <a:r>
              <a:rPr lang="en-US" dirty="0" err="1" smtClean="0"/>
              <a:t>cinese</a:t>
            </a:r>
            <a:endParaRPr lang="en-US" dirty="0" smtClean="0"/>
          </a:p>
          <a:p>
            <a:r>
              <a:rPr lang="en-US" dirty="0" err="1" smtClean="0"/>
              <a:t>Clausola</a:t>
            </a:r>
            <a:r>
              <a:rPr lang="en-US" dirty="0" smtClean="0"/>
              <a:t> </a:t>
            </a:r>
            <a:r>
              <a:rPr lang="en-US" dirty="0" err="1" smtClean="0"/>
              <a:t>della</a:t>
            </a:r>
            <a:r>
              <a:rPr lang="en-US" dirty="0" smtClean="0"/>
              <a:t> “</a:t>
            </a:r>
            <a:r>
              <a:rPr lang="en-US" dirty="0" err="1" smtClean="0"/>
              <a:t>nazione</a:t>
            </a:r>
            <a:r>
              <a:rPr lang="en-US" dirty="0" smtClean="0"/>
              <a:t> </a:t>
            </a:r>
            <a:r>
              <a:rPr lang="en-US" dirty="0" err="1" smtClean="0"/>
              <a:t>più</a:t>
            </a:r>
            <a:r>
              <a:rPr lang="en-US" dirty="0" smtClean="0"/>
              <a:t> </a:t>
            </a:r>
            <a:r>
              <a:rPr lang="en-US" dirty="0" err="1" smtClean="0"/>
              <a:t>favorita</a:t>
            </a:r>
            <a:r>
              <a:rPr lang="en-US" dirty="0" smtClean="0"/>
              <a:t>”</a:t>
            </a:r>
          </a:p>
          <a:p>
            <a:endParaRPr lang="it-IT"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50</a:t>
            </a:fld>
            <a:r>
              <a:rPr lang="en-GB" dirty="0" smtClean="0"/>
              <a:t> / 48</a:t>
            </a:r>
            <a:endParaRPr lang="en-GB" dirty="0"/>
          </a:p>
        </p:txBody>
      </p:sp>
    </p:spTree>
    <p:extLst>
      <p:ext uri="{BB962C8B-B14F-4D97-AF65-F5344CB8AC3E}">
        <p14:creationId xmlns:p14="http://schemas.microsoft.com/office/powerpoint/2010/main" val="13149378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51</a:t>
            </a:fld>
            <a:r>
              <a:rPr lang="en-GB" dirty="0" smtClean="0"/>
              <a:t> / 48</a:t>
            </a:r>
            <a:endParaRPr lang="en-GB" dirty="0"/>
          </a:p>
        </p:txBody>
      </p:sp>
      <p:pic>
        <p:nvPicPr>
          <p:cNvPr id="8" name="Segnaposto contenuto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9772" y="404664"/>
            <a:ext cx="4104456" cy="5991907"/>
          </a:xfrm>
        </p:spPr>
      </p:pic>
    </p:spTree>
    <p:extLst>
      <p:ext uri="{BB962C8B-B14F-4D97-AF65-F5344CB8AC3E}">
        <p14:creationId xmlns:p14="http://schemas.microsoft.com/office/powerpoint/2010/main" val="28764318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6793" y="188640"/>
            <a:ext cx="8229600" cy="835144"/>
          </a:xfrm>
        </p:spPr>
        <p:txBody>
          <a:bodyPr/>
          <a:lstStyle/>
          <a:p>
            <a:r>
              <a:rPr lang="it-IT" dirty="0" smtClean="0"/>
              <a:t>Post-1842</a:t>
            </a:r>
            <a:endParaRPr lang="it-IT" dirty="0"/>
          </a:p>
        </p:txBody>
      </p:sp>
      <p:sp>
        <p:nvSpPr>
          <p:cNvPr id="3" name="Segnaposto contenuto 2"/>
          <p:cNvSpPr>
            <a:spLocks noGrp="1"/>
          </p:cNvSpPr>
          <p:nvPr>
            <p:ph idx="1"/>
          </p:nvPr>
        </p:nvSpPr>
        <p:spPr>
          <a:xfrm>
            <a:off x="323528" y="1196752"/>
            <a:ext cx="8496943" cy="5184576"/>
          </a:xfrm>
        </p:spPr>
        <p:txBody>
          <a:bodyPr>
            <a:normAutofit lnSpcReduction="10000"/>
          </a:bodyPr>
          <a:lstStyle/>
          <a:p>
            <a:r>
              <a:rPr lang="it-IT" dirty="0" smtClean="0"/>
              <a:t>1844: trattati di </a:t>
            </a:r>
            <a:r>
              <a:rPr lang="it-IT" dirty="0" err="1" smtClean="0"/>
              <a:t>Wanghia</a:t>
            </a:r>
            <a:r>
              <a:rPr lang="it-IT" dirty="0" smtClean="0"/>
              <a:t> (Usa) e Whampoa (Francia)</a:t>
            </a:r>
          </a:p>
          <a:p>
            <a:r>
              <a:rPr lang="it-IT" dirty="0" smtClean="0"/>
              <a:t>«</a:t>
            </a:r>
            <a:r>
              <a:rPr lang="it-IT" dirty="0" err="1" smtClean="0"/>
              <a:t>Treaty</a:t>
            </a:r>
            <a:r>
              <a:rPr lang="it-IT" dirty="0" smtClean="0"/>
              <a:t> </a:t>
            </a:r>
            <a:r>
              <a:rPr lang="it-IT" dirty="0" err="1" smtClean="0"/>
              <a:t>system</a:t>
            </a:r>
            <a:r>
              <a:rPr lang="it-IT" dirty="0" smtClean="0"/>
              <a:t>»</a:t>
            </a:r>
          </a:p>
          <a:p>
            <a:r>
              <a:rPr lang="it-IT" dirty="0" smtClean="0"/>
              <a:t>Per la Cina: «</a:t>
            </a:r>
            <a:r>
              <a:rPr lang="it-IT" dirty="0" err="1" smtClean="0"/>
              <a:t>this</a:t>
            </a:r>
            <a:r>
              <a:rPr lang="it-IT" dirty="0" smtClean="0"/>
              <a:t> </a:t>
            </a:r>
            <a:r>
              <a:rPr lang="it-IT" dirty="0" err="1" smtClean="0"/>
              <a:t>introduced</a:t>
            </a:r>
            <a:r>
              <a:rPr lang="it-IT" dirty="0" smtClean="0"/>
              <a:t> a </a:t>
            </a:r>
            <a:r>
              <a:rPr lang="it-IT" dirty="0" err="1" smtClean="0"/>
              <a:t>century</a:t>
            </a:r>
            <a:r>
              <a:rPr lang="it-IT" dirty="0" smtClean="0"/>
              <a:t> of </a:t>
            </a:r>
            <a:r>
              <a:rPr lang="it-IT" dirty="0" err="1" smtClean="0"/>
              <a:t>humiliation</a:t>
            </a:r>
            <a:r>
              <a:rPr lang="it-IT" dirty="0" smtClean="0"/>
              <a:t>»</a:t>
            </a:r>
          </a:p>
          <a:p>
            <a:r>
              <a:rPr lang="it-IT" dirty="0" smtClean="0"/>
              <a:t>Ma scarsa applicazione di parti dei trattati:</a:t>
            </a:r>
          </a:p>
          <a:p>
            <a:pPr lvl="1"/>
            <a:r>
              <a:rPr lang="it-IT" dirty="0" smtClean="0"/>
              <a:t>Mancanza di un dazio doganale unitario per le merci legali</a:t>
            </a:r>
          </a:p>
          <a:p>
            <a:pPr lvl="1"/>
            <a:r>
              <a:rPr lang="it-IT" dirty="0" smtClean="0"/>
              <a:t>Continua il contrabbando dell’oppio</a:t>
            </a:r>
          </a:p>
          <a:p>
            <a:pPr lvl="1"/>
            <a:r>
              <a:rPr lang="it-IT" dirty="0" smtClean="0"/>
              <a:t>Rifiuto di accordare libertà di movimento interno</a:t>
            </a:r>
          </a:p>
          <a:p>
            <a:endParaRPr lang="en-US" dirty="0"/>
          </a:p>
          <a:p>
            <a:pPr lvl="1"/>
            <a:endParaRPr lang="en-US" dirty="0"/>
          </a:p>
          <a:p>
            <a:pPr lvl="1"/>
            <a:endParaRPr lang="it-IT" dirty="0" smtClean="0"/>
          </a:p>
          <a:p>
            <a:pPr lvl="1"/>
            <a:endParaRPr lang="it-IT"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52</a:t>
            </a:fld>
            <a:r>
              <a:rPr lang="en-GB" dirty="0" smtClean="0"/>
              <a:t> / 48</a:t>
            </a:r>
            <a:endParaRPr lang="en-GB" dirty="0"/>
          </a:p>
        </p:txBody>
      </p:sp>
    </p:spTree>
    <p:extLst>
      <p:ext uri="{BB962C8B-B14F-4D97-AF65-F5344CB8AC3E}">
        <p14:creationId xmlns:p14="http://schemas.microsoft.com/office/powerpoint/2010/main" val="37969333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rivolta dei Taiping, 1850-1864</a:t>
            </a:r>
            <a:endParaRPr lang="it-IT" dirty="0"/>
          </a:p>
        </p:txBody>
      </p:sp>
      <p:sp>
        <p:nvSpPr>
          <p:cNvPr id="3" name="Segnaposto contenuto 2"/>
          <p:cNvSpPr>
            <a:spLocks noGrp="1"/>
          </p:cNvSpPr>
          <p:nvPr>
            <p:ph idx="1"/>
          </p:nvPr>
        </p:nvSpPr>
        <p:spPr/>
        <p:txBody>
          <a:bodyPr>
            <a:normAutofit fontScale="92500" lnSpcReduction="10000"/>
          </a:bodyPr>
          <a:lstStyle/>
          <a:p>
            <a:r>
              <a:rPr lang="it-IT" dirty="0" smtClean="0"/>
              <a:t>Il più vasto movimento di massa del sec. XIX</a:t>
            </a:r>
          </a:p>
          <a:p>
            <a:r>
              <a:rPr lang="it-IT" dirty="0" smtClean="0"/>
              <a:t>20 milioni di vittime</a:t>
            </a:r>
          </a:p>
          <a:p>
            <a:r>
              <a:rPr lang="it-IT" dirty="0" smtClean="0"/>
              <a:t>Epicentro nella Cina meridionale (</a:t>
            </a:r>
            <a:r>
              <a:rPr lang="it-IT" dirty="0" err="1" smtClean="0"/>
              <a:t>Guanxi</a:t>
            </a:r>
            <a:r>
              <a:rPr lang="it-IT" dirty="0" smtClean="0"/>
              <a:t>) e motivazioni di carattere economico-sociale causate anche dall’azione occidentale</a:t>
            </a:r>
          </a:p>
          <a:p>
            <a:r>
              <a:rPr lang="it-IT" dirty="0" smtClean="0"/>
              <a:t>Non rivolta anticoloniale: </a:t>
            </a:r>
            <a:r>
              <a:rPr lang="it-IT" dirty="0"/>
              <a:t>Hong </a:t>
            </a:r>
            <a:r>
              <a:rPr lang="it-IT" dirty="0" err="1" smtClean="0"/>
              <a:t>Xiuquan</a:t>
            </a:r>
            <a:r>
              <a:rPr lang="it-IT" dirty="0" smtClean="0"/>
              <a:t> capo profetico del «celeste regno </a:t>
            </a:r>
            <a:r>
              <a:rPr lang="it-IT" dirty="0"/>
              <a:t>della grande </a:t>
            </a:r>
            <a:r>
              <a:rPr lang="it-IT" dirty="0" smtClean="0"/>
              <a:t>pace», contaminazione tra dottrine cristiane e confuciane, apertura verso l’esterno, aspirazioni di rinnovamento, tendenze universalistiche</a:t>
            </a:r>
          </a:p>
          <a:p>
            <a:endParaRPr lang="it-IT" dirty="0" smtClean="0"/>
          </a:p>
          <a:p>
            <a:endParaRPr lang="it-IT"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53</a:t>
            </a:fld>
            <a:r>
              <a:rPr lang="en-GB" dirty="0" smtClean="0"/>
              <a:t> / 48</a:t>
            </a:r>
            <a:endParaRPr lang="en-GB" dirty="0"/>
          </a:p>
        </p:txBody>
      </p:sp>
    </p:spTree>
    <p:extLst>
      <p:ext uri="{BB962C8B-B14F-4D97-AF65-F5344CB8AC3E}">
        <p14:creationId xmlns:p14="http://schemas.microsoft.com/office/powerpoint/2010/main" val="4630890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52123"/>
            <a:ext cx="8229600" cy="850106"/>
          </a:xfrm>
        </p:spPr>
        <p:txBody>
          <a:bodyPr/>
          <a:lstStyle/>
          <a:p>
            <a:r>
              <a:rPr lang="it-IT" dirty="0" smtClean="0"/>
              <a:t>Seconda guerra dell’oppio</a:t>
            </a:r>
            <a:endParaRPr lang="it-IT" dirty="0"/>
          </a:p>
        </p:txBody>
      </p:sp>
      <p:sp>
        <p:nvSpPr>
          <p:cNvPr id="3" name="Segnaposto contenuto 2"/>
          <p:cNvSpPr>
            <a:spLocks noGrp="1"/>
          </p:cNvSpPr>
          <p:nvPr>
            <p:ph idx="1"/>
          </p:nvPr>
        </p:nvSpPr>
        <p:spPr>
          <a:xfrm>
            <a:off x="395536" y="1070967"/>
            <a:ext cx="8352928" cy="5328592"/>
          </a:xfrm>
        </p:spPr>
        <p:txBody>
          <a:bodyPr>
            <a:normAutofit fontScale="62500" lnSpcReduction="20000"/>
          </a:bodyPr>
          <a:lstStyle/>
          <a:p>
            <a:r>
              <a:rPr lang="it-IT" dirty="0"/>
              <a:t>1856-1860: cosiddetta «seconda guerra dell’oppio</a:t>
            </a:r>
            <a:r>
              <a:rPr lang="it-IT" dirty="0" smtClean="0"/>
              <a:t>»</a:t>
            </a:r>
          </a:p>
          <a:p>
            <a:r>
              <a:rPr lang="it-IT" dirty="0" smtClean="0"/>
              <a:t>Assalto di Canton</a:t>
            </a:r>
            <a:r>
              <a:rPr lang="it-IT" dirty="0"/>
              <a:t> </a:t>
            </a:r>
            <a:r>
              <a:rPr lang="it-IT" dirty="0" smtClean="0"/>
              <a:t>e presa di Tianjin 1857-1858</a:t>
            </a:r>
          </a:p>
          <a:p>
            <a:r>
              <a:rPr lang="it-IT" dirty="0" smtClean="0"/>
              <a:t>Corpo di spedizione entra a </a:t>
            </a:r>
            <a:r>
              <a:rPr lang="it-IT" dirty="0" err="1" smtClean="0"/>
              <a:t>Beijing</a:t>
            </a:r>
            <a:r>
              <a:rPr lang="it-IT" dirty="0" smtClean="0"/>
              <a:t>, 1860: saccheggio e incendio del Palazzo d’Estate</a:t>
            </a:r>
            <a:endParaRPr lang="it-IT" dirty="0"/>
          </a:p>
          <a:p>
            <a:r>
              <a:rPr lang="it-IT" dirty="0" smtClean="0"/>
              <a:t>Trattati </a:t>
            </a:r>
            <a:r>
              <a:rPr lang="it-IT" dirty="0"/>
              <a:t>di Tientsin, 1858-61 </a:t>
            </a:r>
            <a:r>
              <a:rPr lang="it-IT" dirty="0" smtClean="0"/>
              <a:t>e convenzione di </a:t>
            </a:r>
            <a:r>
              <a:rPr lang="it-IT" dirty="0" err="1" smtClean="0"/>
              <a:t>Beijing</a:t>
            </a:r>
            <a:r>
              <a:rPr lang="it-IT" dirty="0" smtClean="0"/>
              <a:t>, 1860 (Francia</a:t>
            </a:r>
            <a:r>
              <a:rPr lang="it-IT" dirty="0"/>
              <a:t>, Regno Unito, Russia, Stati Uniti, Prussia):</a:t>
            </a:r>
          </a:p>
          <a:p>
            <a:pPr lvl="1"/>
            <a:r>
              <a:rPr lang="it-IT" dirty="0"/>
              <a:t>Rappresentanze diplomatiche fisse</a:t>
            </a:r>
          </a:p>
          <a:p>
            <a:pPr lvl="1"/>
            <a:r>
              <a:rPr lang="it-IT" dirty="0"/>
              <a:t>Risarcimenti</a:t>
            </a:r>
          </a:p>
          <a:p>
            <a:pPr lvl="1"/>
            <a:r>
              <a:rPr lang="it-IT" dirty="0"/>
              <a:t>Altri 11 porti </a:t>
            </a:r>
            <a:r>
              <a:rPr lang="it-IT" dirty="0" smtClean="0"/>
              <a:t>aperti</a:t>
            </a:r>
          </a:p>
          <a:p>
            <a:pPr lvl="1"/>
            <a:r>
              <a:rPr lang="it-IT" dirty="0" smtClean="0"/>
              <a:t>Libertà di navigazione sullo </a:t>
            </a:r>
            <a:r>
              <a:rPr lang="it-IT" dirty="0" err="1" smtClean="0"/>
              <a:t>Yangtze</a:t>
            </a:r>
            <a:endParaRPr lang="it-IT" dirty="0"/>
          </a:p>
          <a:p>
            <a:pPr lvl="1"/>
            <a:r>
              <a:rPr lang="en-US" dirty="0" err="1"/>
              <a:t>Libertà</a:t>
            </a:r>
            <a:r>
              <a:rPr lang="en-US" dirty="0"/>
              <a:t> di </a:t>
            </a:r>
            <a:r>
              <a:rPr lang="en-US" dirty="0" err="1"/>
              <a:t>predicazione</a:t>
            </a:r>
            <a:r>
              <a:rPr lang="en-US" dirty="0"/>
              <a:t> per </a:t>
            </a:r>
            <a:r>
              <a:rPr lang="en-US" dirty="0" err="1"/>
              <a:t>i</a:t>
            </a:r>
            <a:r>
              <a:rPr lang="en-US" dirty="0"/>
              <a:t> </a:t>
            </a:r>
            <a:r>
              <a:rPr lang="en-US" dirty="0" err="1"/>
              <a:t>missionari</a:t>
            </a:r>
            <a:endParaRPr lang="en-US" dirty="0"/>
          </a:p>
          <a:p>
            <a:pPr lvl="1"/>
            <a:r>
              <a:rPr lang="en-US" dirty="0" err="1"/>
              <a:t>Libertà</a:t>
            </a:r>
            <a:r>
              <a:rPr lang="en-US" dirty="0"/>
              <a:t> di </a:t>
            </a:r>
            <a:r>
              <a:rPr lang="en-US" dirty="0" err="1"/>
              <a:t>movimento</a:t>
            </a:r>
            <a:r>
              <a:rPr lang="en-US" dirty="0"/>
              <a:t> </a:t>
            </a:r>
            <a:r>
              <a:rPr lang="en-US" dirty="0" err="1"/>
              <a:t>all’interno</a:t>
            </a:r>
            <a:r>
              <a:rPr lang="en-US" dirty="0"/>
              <a:t> del </a:t>
            </a:r>
            <a:r>
              <a:rPr lang="en-US" dirty="0" smtClean="0"/>
              <a:t>territory</a:t>
            </a:r>
          </a:p>
          <a:p>
            <a:pPr lvl="1"/>
            <a:r>
              <a:rPr lang="en-US" dirty="0" err="1" smtClean="0"/>
              <a:t>Legalizzazione</a:t>
            </a:r>
            <a:r>
              <a:rPr lang="en-US" dirty="0" smtClean="0"/>
              <a:t> del </a:t>
            </a:r>
            <a:r>
              <a:rPr lang="en-US" dirty="0" err="1" smtClean="0"/>
              <a:t>commercio</a:t>
            </a:r>
            <a:r>
              <a:rPr lang="en-US" dirty="0" smtClean="0"/>
              <a:t> </a:t>
            </a:r>
            <a:r>
              <a:rPr lang="en-US" dirty="0" err="1" smtClean="0"/>
              <a:t>dell’oppio</a:t>
            </a:r>
            <a:endParaRPr lang="en-US" dirty="0" smtClean="0"/>
          </a:p>
          <a:p>
            <a:pPr lvl="1"/>
            <a:r>
              <a:rPr lang="en-US" dirty="0" err="1" smtClean="0"/>
              <a:t>Pagamento</a:t>
            </a:r>
            <a:r>
              <a:rPr lang="en-US" dirty="0" smtClean="0"/>
              <a:t> di </a:t>
            </a:r>
            <a:r>
              <a:rPr lang="en-US" dirty="0" err="1" smtClean="0"/>
              <a:t>indennità</a:t>
            </a:r>
            <a:r>
              <a:rPr lang="en-US" dirty="0" smtClean="0"/>
              <a:t> di 8 </a:t>
            </a:r>
            <a:r>
              <a:rPr lang="en-US" dirty="0" err="1" smtClean="0"/>
              <a:t>milioni</a:t>
            </a:r>
            <a:r>
              <a:rPr lang="en-US" dirty="0" smtClean="0"/>
              <a:t> di </a:t>
            </a:r>
            <a:r>
              <a:rPr lang="en-US" i="1" dirty="0" err="1" smtClean="0"/>
              <a:t>taels</a:t>
            </a:r>
            <a:r>
              <a:rPr lang="en-US" dirty="0" smtClean="0"/>
              <a:t> (circa 38 </a:t>
            </a:r>
            <a:r>
              <a:rPr lang="en-US" dirty="0" err="1" smtClean="0"/>
              <a:t>grammi</a:t>
            </a:r>
            <a:r>
              <a:rPr lang="en-US" dirty="0" smtClean="0"/>
              <a:t> di </a:t>
            </a:r>
            <a:r>
              <a:rPr lang="en-US" dirty="0" err="1" smtClean="0"/>
              <a:t>argento</a:t>
            </a:r>
            <a:r>
              <a:rPr lang="en-US" dirty="0" smtClean="0"/>
              <a:t>) </a:t>
            </a:r>
            <a:r>
              <a:rPr lang="en-US" dirty="0" err="1" smtClean="0"/>
              <a:t>all’Inghilterra</a:t>
            </a:r>
            <a:r>
              <a:rPr lang="en-US" dirty="0" smtClean="0"/>
              <a:t> e </a:t>
            </a:r>
            <a:r>
              <a:rPr lang="en-US" dirty="0" err="1" smtClean="0"/>
              <a:t>alla</a:t>
            </a:r>
            <a:r>
              <a:rPr lang="en-US" dirty="0" smtClean="0"/>
              <a:t> </a:t>
            </a:r>
            <a:r>
              <a:rPr lang="en-US" dirty="0" err="1" smtClean="0"/>
              <a:t>Francia</a:t>
            </a:r>
            <a:endParaRPr lang="en-US" dirty="0" smtClean="0"/>
          </a:p>
          <a:p>
            <a:r>
              <a:rPr lang="en-US" dirty="0" err="1" smtClean="0"/>
              <a:t>Obiettivo</a:t>
            </a:r>
            <a:r>
              <a:rPr lang="en-US" dirty="0" smtClean="0"/>
              <a:t> di </a:t>
            </a:r>
            <a:r>
              <a:rPr lang="en-US" dirty="0" err="1" smtClean="0"/>
              <a:t>stabilizzare</a:t>
            </a:r>
            <a:r>
              <a:rPr lang="en-US" dirty="0" smtClean="0"/>
              <a:t> un </a:t>
            </a:r>
            <a:r>
              <a:rPr lang="en-US" dirty="0" err="1" smtClean="0"/>
              <a:t>potere</a:t>
            </a:r>
            <a:r>
              <a:rPr lang="en-US" dirty="0" smtClean="0"/>
              <a:t> </a:t>
            </a:r>
            <a:r>
              <a:rPr lang="en-US" dirty="0" err="1" smtClean="0"/>
              <a:t>centrale</a:t>
            </a:r>
            <a:r>
              <a:rPr lang="en-US" dirty="0" smtClean="0"/>
              <a:t> </a:t>
            </a:r>
            <a:r>
              <a:rPr lang="en-US" dirty="0" err="1" smtClean="0"/>
              <a:t>cinese</a:t>
            </a:r>
            <a:r>
              <a:rPr lang="en-US" dirty="0" smtClean="0"/>
              <a:t> </a:t>
            </a:r>
            <a:r>
              <a:rPr lang="en-US" dirty="0" err="1" smtClean="0"/>
              <a:t>debole</a:t>
            </a:r>
            <a:r>
              <a:rPr lang="en-US" dirty="0" smtClean="0"/>
              <a:t> in </a:t>
            </a:r>
            <a:r>
              <a:rPr lang="en-US" dirty="0" err="1" smtClean="0"/>
              <a:t>politica</a:t>
            </a:r>
            <a:r>
              <a:rPr lang="en-US" dirty="0" smtClean="0"/>
              <a:t> </a:t>
            </a:r>
            <a:r>
              <a:rPr lang="en-US" dirty="0" err="1" smtClean="0"/>
              <a:t>estera</a:t>
            </a:r>
            <a:r>
              <a:rPr lang="en-US" dirty="0" smtClean="0"/>
              <a:t> e </a:t>
            </a:r>
            <a:r>
              <a:rPr lang="en-US" dirty="0" err="1" smtClean="0"/>
              <a:t>abbastanza</a:t>
            </a:r>
            <a:r>
              <a:rPr lang="en-US" dirty="0" smtClean="0"/>
              <a:t> </a:t>
            </a:r>
            <a:r>
              <a:rPr lang="en-US" dirty="0" err="1" smtClean="0"/>
              <a:t>efficiente</a:t>
            </a:r>
            <a:r>
              <a:rPr lang="en-US" dirty="0" smtClean="0"/>
              <a:t> in </a:t>
            </a:r>
            <a:r>
              <a:rPr lang="en-US" dirty="0" err="1" smtClean="0"/>
              <a:t>politica</a:t>
            </a:r>
            <a:r>
              <a:rPr lang="en-US" dirty="0" smtClean="0"/>
              <a:t> </a:t>
            </a:r>
            <a:r>
              <a:rPr lang="en-US" dirty="0" err="1" smtClean="0"/>
              <a:t>interna</a:t>
            </a:r>
            <a:endParaRPr lang="it-IT"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54</a:t>
            </a:fld>
            <a:r>
              <a:rPr lang="en-GB" dirty="0" smtClean="0"/>
              <a:t> / 48</a:t>
            </a:r>
            <a:endParaRPr lang="en-GB" dirty="0"/>
          </a:p>
        </p:txBody>
      </p:sp>
    </p:spTree>
    <p:extLst>
      <p:ext uri="{BB962C8B-B14F-4D97-AF65-F5344CB8AC3E}">
        <p14:creationId xmlns:p14="http://schemas.microsoft.com/office/powerpoint/2010/main" val="3755248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5602" y="324689"/>
            <a:ext cx="8517632" cy="850106"/>
          </a:xfrm>
        </p:spPr>
        <p:txBody>
          <a:bodyPr/>
          <a:lstStyle/>
          <a:p>
            <a:r>
              <a:rPr lang="en-GB" sz="1800" dirty="0"/>
              <a:t>Three of the most powerful Hong merchants circa 1830 [left to right]: </a:t>
            </a:r>
            <a:r>
              <a:rPr lang="en-GB" sz="1800" dirty="0" err="1"/>
              <a:t>Houqua</a:t>
            </a:r>
            <a:r>
              <a:rPr lang="en-GB" sz="1800" dirty="0"/>
              <a:t>, the most powerful Hong merchant, </a:t>
            </a:r>
            <a:r>
              <a:rPr lang="en-GB" sz="1800" dirty="0" err="1"/>
              <a:t>Mouqua</a:t>
            </a:r>
            <a:r>
              <a:rPr lang="en-GB" sz="1800" dirty="0"/>
              <a:t> and </a:t>
            </a:r>
            <a:r>
              <a:rPr lang="en-GB" sz="1800" dirty="0" err="1"/>
              <a:t>Enqua</a:t>
            </a:r>
            <a:r>
              <a:rPr lang="en-GB" sz="1800" dirty="0"/>
              <a:t>, all of them to become vastly </a:t>
            </a:r>
            <a:r>
              <a:rPr lang="en-GB" sz="1800" dirty="0" smtClean="0"/>
              <a:t>wealthy</a:t>
            </a:r>
            <a:endParaRPr lang="en-GB" sz="1800" dirty="0"/>
          </a:p>
        </p:txBody>
      </p:sp>
      <p:pic>
        <p:nvPicPr>
          <p:cNvPr id="6" name="Segnaposto contenuto 5"/>
          <p:cNvPicPr>
            <a:picLocks noGrp="1" noChangeAspect="1"/>
          </p:cNvPicPr>
          <p:nvPr>
            <p:ph idx="1"/>
          </p:nvPr>
        </p:nvPicPr>
        <p:blipFill>
          <a:blip r:embed="rId2"/>
          <a:stretch>
            <a:fillRect/>
          </a:stretch>
        </p:blipFill>
        <p:spPr>
          <a:xfrm>
            <a:off x="104519" y="1700808"/>
            <a:ext cx="8879798" cy="3816424"/>
          </a:xfrm>
          <a:prstGeom prst="rect">
            <a:avLst/>
          </a:prstGeom>
        </p:spPr>
      </p:pic>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6</a:t>
            </a:fld>
            <a:r>
              <a:rPr lang="en-GB" smtClean="0"/>
              <a:t> / 48</a:t>
            </a:r>
            <a:endParaRPr lang="en-GB" dirty="0"/>
          </a:p>
        </p:txBody>
      </p:sp>
    </p:spTree>
    <p:extLst>
      <p:ext uri="{BB962C8B-B14F-4D97-AF65-F5344CB8AC3E}">
        <p14:creationId xmlns:p14="http://schemas.microsoft.com/office/powerpoint/2010/main" val="150395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William Jardine &amp; James Matheson</a:t>
            </a:r>
          </a:p>
        </p:txBody>
      </p:sp>
      <p:pic>
        <p:nvPicPr>
          <p:cNvPr id="6" name="Segnaposto contenuto 5"/>
          <p:cNvPicPr>
            <a:picLocks noGrp="1" noChangeAspect="1"/>
          </p:cNvPicPr>
          <p:nvPr>
            <p:ph idx="1"/>
          </p:nvPr>
        </p:nvPicPr>
        <p:blipFill>
          <a:blip r:embed="rId2"/>
          <a:stretch>
            <a:fillRect/>
          </a:stretch>
        </p:blipFill>
        <p:spPr>
          <a:xfrm>
            <a:off x="899592" y="1412776"/>
            <a:ext cx="7210698" cy="4464496"/>
          </a:xfrm>
          <a:prstGeom prst="rect">
            <a:avLst/>
          </a:prstGeom>
        </p:spPr>
      </p:pic>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7</a:t>
            </a:fld>
            <a:r>
              <a:rPr lang="en-GB" smtClean="0"/>
              <a:t> / 48</a:t>
            </a:r>
            <a:endParaRPr lang="en-GB" dirty="0"/>
          </a:p>
        </p:txBody>
      </p:sp>
    </p:spTree>
    <p:extLst>
      <p:ext uri="{BB962C8B-B14F-4D97-AF65-F5344CB8AC3E}">
        <p14:creationId xmlns:p14="http://schemas.microsoft.com/office/powerpoint/2010/main" val="3286171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Linee</a:t>
            </a:r>
            <a:r>
              <a:rPr lang="en-GB" dirty="0" smtClean="0"/>
              <a:t> </a:t>
            </a:r>
            <a:r>
              <a:rPr lang="en-GB" dirty="0" err="1" smtClean="0"/>
              <a:t>generali</a:t>
            </a:r>
            <a:r>
              <a:rPr lang="en-GB" dirty="0" smtClean="0"/>
              <a:t> </a:t>
            </a:r>
            <a:r>
              <a:rPr lang="en-GB" dirty="0" err="1" smtClean="0"/>
              <a:t>d’interpretazione</a:t>
            </a:r>
            <a:r>
              <a:rPr lang="en-GB" dirty="0" smtClean="0"/>
              <a:t> del </a:t>
            </a:r>
            <a:r>
              <a:rPr lang="en-GB" dirty="0" err="1" smtClean="0"/>
              <a:t>periodo</a:t>
            </a:r>
            <a:r>
              <a:rPr lang="en-GB" dirty="0" smtClean="0"/>
              <a:t> 1800-1842</a:t>
            </a:r>
            <a:endParaRPr lang="en-GB" dirty="0"/>
          </a:p>
        </p:txBody>
      </p:sp>
      <p:sp>
        <p:nvSpPr>
          <p:cNvPr id="3" name="Segnaposto contenuto 2"/>
          <p:cNvSpPr>
            <a:spLocks noGrp="1"/>
          </p:cNvSpPr>
          <p:nvPr>
            <p:ph idx="1"/>
          </p:nvPr>
        </p:nvSpPr>
        <p:spPr>
          <a:xfrm>
            <a:off x="457200" y="1412776"/>
            <a:ext cx="8291264" cy="4824536"/>
          </a:xfrm>
        </p:spPr>
        <p:txBody>
          <a:bodyPr>
            <a:normAutofit fontScale="85000" lnSpcReduction="10000"/>
          </a:bodyPr>
          <a:lstStyle/>
          <a:p>
            <a:r>
              <a:rPr lang="en-GB" dirty="0" smtClean="0"/>
              <a:t>Guerra </a:t>
            </a:r>
            <a:r>
              <a:rPr lang="en-GB" dirty="0" err="1" smtClean="0"/>
              <a:t>dell’oppio</a:t>
            </a:r>
            <a:r>
              <a:rPr lang="en-GB" dirty="0" smtClean="0"/>
              <a:t> come </a:t>
            </a:r>
            <a:r>
              <a:rPr lang="en-GB" dirty="0" err="1" smtClean="0"/>
              <a:t>snodo</a:t>
            </a:r>
            <a:r>
              <a:rPr lang="en-GB" dirty="0" smtClean="0"/>
              <a:t> </a:t>
            </a:r>
            <a:r>
              <a:rPr lang="en-GB" dirty="0" err="1" smtClean="0"/>
              <a:t>storico</a:t>
            </a:r>
            <a:r>
              <a:rPr lang="en-GB" dirty="0" smtClean="0"/>
              <a:t> e </a:t>
            </a:r>
            <a:r>
              <a:rPr lang="en-GB" dirty="0" err="1" smtClean="0"/>
              <a:t>transizione</a:t>
            </a:r>
            <a:r>
              <a:rPr lang="en-GB" dirty="0" smtClean="0"/>
              <a:t> </a:t>
            </a:r>
            <a:r>
              <a:rPr lang="en-GB" dirty="0" err="1" smtClean="0"/>
              <a:t>dalla</a:t>
            </a:r>
            <a:r>
              <a:rPr lang="en-GB" dirty="0" smtClean="0"/>
              <a:t> </a:t>
            </a:r>
            <a:r>
              <a:rPr lang="en-GB" dirty="0" err="1" smtClean="0"/>
              <a:t>Cina</a:t>
            </a:r>
            <a:r>
              <a:rPr lang="en-GB" dirty="0" smtClean="0"/>
              <a:t> </a:t>
            </a:r>
            <a:r>
              <a:rPr lang="en-GB" dirty="0" err="1" smtClean="0"/>
              <a:t>feudale</a:t>
            </a:r>
            <a:r>
              <a:rPr lang="en-GB" dirty="0" smtClean="0"/>
              <a:t> </a:t>
            </a:r>
            <a:r>
              <a:rPr lang="en-GB" dirty="0" err="1" smtClean="0"/>
              <a:t>alla</a:t>
            </a:r>
            <a:r>
              <a:rPr lang="en-GB" dirty="0" smtClean="0"/>
              <a:t> </a:t>
            </a:r>
            <a:r>
              <a:rPr lang="en-GB" dirty="0" err="1" smtClean="0"/>
              <a:t>Cina</a:t>
            </a:r>
            <a:r>
              <a:rPr lang="en-GB" dirty="0" smtClean="0"/>
              <a:t> semi-</a:t>
            </a:r>
            <a:r>
              <a:rPr lang="en-GB" dirty="0" err="1" smtClean="0"/>
              <a:t>coloniale</a:t>
            </a:r>
            <a:r>
              <a:rPr lang="en-GB" dirty="0" smtClean="0"/>
              <a:t> ?</a:t>
            </a:r>
          </a:p>
          <a:p>
            <a:r>
              <a:rPr lang="en-GB" dirty="0" err="1" smtClean="0"/>
              <a:t>Ingresso</a:t>
            </a:r>
            <a:r>
              <a:rPr lang="en-GB" dirty="0" smtClean="0"/>
              <a:t> </a:t>
            </a:r>
            <a:r>
              <a:rPr lang="en-GB" dirty="0" err="1" smtClean="0"/>
              <a:t>della</a:t>
            </a:r>
            <a:r>
              <a:rPr lang="en-GB" dirty="0" smtClean="0"/>
              <a:t> </a:t>
            </a:r>
            <a:r>
              <a:rPr lang="en-GB" dirty="0" err="1" smtClean="0"/>
              <a:t>Cina</a:t>
            </a:r>
            <a:r>
              <a:rPr lang="en-GB" dirty="0" smtClean="0"/>
              <a:t> </a:t>
            </a:r>
            <a:r>
              <a:rPr lang="en-GB" dirty="0" err="1" smtClean="0"/>
              <a:t>nella</a:t>
            </a:r>
            <a:r>
              <a:rPr lang="en-GB" dirty="0" smtClean="0"/>
              <a:t> </a:t>
            </a:r>
            <a:r>
              <a:rPr lang="en-GB" dirty="0" err="1" smtClean="0"/>
              <a:t>storia</a:t>
            </a:r>
            <a:r>
              <a:rPr lang="en-GB" dirty="0" smtClean="0"/>
              <a:t> </a:t>
            </a:r>
            <a:r>
              <a:rPr lang="en-GB" dirty="0" err="1" smtClean="0"/>
              <a:t>moderna</a:t>
            </a:r>
            <a:r>
              <a:rPr lang="en-GB" dirty="0" smtClean="0"/>
              <a:t> ?</a:t>
            </a:r>
          </a:p>
          <a:p>
            <a:r>
              <a:rPr lang="en-GB" dirty="0" err="1" smtClean="0"/>
              <a:t>Contatto</a:t>
            </a:r>
            <a:r>
              <a:rPr lang="en-GB" dirty="0" smtClean="0"/>
              <a:t> con </a:t>
            </a:r>
            <a:r>
              <a:rPr lang="en-GB" dirty="0" err="1" smtClean="0"/>
              <a:t>l’Occidente</a:t>
            </a:r>
            <a:r>
              <a:rPr lang="en-GB" dirty="0" smtClean="0"/>
              <a:t> come </a:t>
            </a:r>
            <a:r>
              <a:rPr lang="en-GB" dirty="0" err="1" smtClean="0"/>
              <a:t>inizio</a:t>
            </a:r>
            <a:r>
              <a:rPr lang="en-GB" dirty="0" smtClean="0"/>
              <a:t> del </a:t>
            </a:r>
            <a:r>
              <a:rPr lang="en-GB" dirty="0" err="1" smtClean="0"/>
              <a:t>processo</a:t>
            </a:r>
            <a:r>
              <a:rPr lang="en-GB" dirty="0" smtClean="0"/>
              <a:t> di </a:t>
            </a:r>
            <a:r>
              <a:rPr lang="en-GB" dirty="0" err="1" smtClean="0"/>
              <a:t>trasformazione</a:t>
            </a:r>
            <a:r>
              <a:rPr lang="en-GB" dirty="0" smtClean="0"/>
              <a:t>?</a:t>
            </a:r>
          </a:p>
          <a:p>
            <a:r>
              <a:rPr lang="en-GB" dirty="0" err="1" smtClean="0"/>
              <a:t>Quali</a:t>
            </a:r>
            <a:r>
              <a:rPr lang="en-GB" dirty="0" smtClean="0"/>
              <a:t> </a:t>
            </a:r>
            <a:r>
              <a:rPr lang="en-GB" dirty="0" err="1" smtClean="0"/>
              <a:t>sono</a:t>
            </a:r>
            <a:r>
              <a:rPr lang="en-GB" dirty="0" smtClean="0"/>
              <a:t> le </a:t>
            </a:r>
            <a:r>
              <a:rPr lang="en-GB" dirty="0" err="1" smtClean="0"/>
              <a:t>reali</a:t>
            </a:r>
            <a:r>
              <a:rPr lang="en-GB" dirty="0" smtClean="0"/>
              <a:t> </a:t>
            </a:r>
            <a:r>
              <a:rPr lang="en-GB" dirty="0" err="1" smtClean="0"/>
              <a:t>caratteristiche</a:t>
            </a:r>
            <a:r>
              <a:rPr lang="en-GB" dirty="0" smtClean="0"/>
              <a:t> e le </a:t>
            </a:r>
            <a:r>
              <a:rPr lang="en-GB" dirty="0" err="1" smtClean="0"/>
              <a:t>reali</a:t>
            </a:r>
            <a:r>
              <a:rPr lang="en-GB" dirty="0" smtClean="0"/>
              <a:t> </a:t>
            </a:r>
            <a:r>
              <a:rPr lang="en-GB" dirty="0" err="1" smtClean="0"/>
              <a:t>conseguenze</a:t>
            </a:r>
            <a:r>
              <a:rPr lang="en-GB" dirty="0" smtClean="0"/>
              <a:t> </a:t>
            </a:r>
            <a:r>
              <a:rPr lang="en-GB" dirty="0" err="1" smtClean="0"/>
              <a:t>della</a:t>
            </a:r>
            <a:r>
              <a:rPr lang="en-GB" dirty="0" smtClean="0"/>
              <a:t> </a:t>
            </a:r>
            <a:r>
              <a:rPr lang="en-GB" dirty="0" err="1" smtClean="0"/>
              <a:t>guerra</a:t>
            </a:r>
            <a:r>
              <a:rPr lang="en-GB" dirty="0" smtClean="0"/>
              <a:t> </a:t>
            </a:r>
            <a:r>
              <a:rPr lang="en-GB" dirty="0" err="1" smtClean="0"/>
              <a:t>dell’oppio</a:t>
            </a:r>
            <a:r>
              <a:rPr lang="en-GB" dirty="0" smtClean="0"/>
              <a:t> ?</a:t>
            </a:r>
          </a:p>
          <a:p>
            <a:r>
              <a:rPr lang="en-GB" dirty="0" smtClean="0"/>
              <a:t>La data del 1842 e la data del 1895 (Guerra </a:t>
            </a:r>
            <a:r>
              <a:rPr lang="en-GB" dirty="0" err="1" smtClean="0"/>
              <a:t>sino-giapponese</a:t>
            </a:r>
            <a:r>
              <a:rPr lang="en-GB" dirty="0" smtClean="0"/>
              <a:t>, </a:t>
            </a:r>
            <a:r>
              <a:rPr lang="en-GB" dirty="0" err="1" smtClean="0"/>
              <a:t>sconfitta</a:t>
            </a:r>
            <a:r>
              <a:rPr lang="en-GB" dirty="0" smtClean="0"/>
              <a:t> </a:t>
            </a:r>
            <a:r>
              <a:rPr lang="en-GB" dirty="0" err="1" smtClean="0"/>
              <a:t>cinese</a:t>
            </a:r>
            <a:r>
              <a:rPr lang="en-GB" dirty="0" smtClean="0"/>
              <a:t>, </a:t>
            </a:r>
            <a:r>
              <a:rPr lang="en-GB" dirty="0" err="1" smtClean="0"/>
              <a:t>successo</a:t>
            </a:r>
            <a:r>
              <a:rPr lang="en-GB" dirty="0" smtClean="0"/>
              <a:t> del </a:t>
            </a:r>
            <a:r>
              <a:rPr lang="en-GB" dirty="0" err="1" smtClean="0"/>
              <a:t>Giappone</a:t>
            </a:r>
            <a:r>
              <a:rPr lang="en-GB" dirty="0" smtClean="0"/>
              <a:t> Meiji e </a:t>
            </a:r>
            <a:r>
              <a:rPr lang="en-GB" dirty="0" err="1" smtClean="0"/>
              <a:t>Corea</a:t>
            </a:r>
            <a:r>
              <a:rPr lang="en-GB" dirty="0" smtClean="0"/>
              <a:t> </a:t>
            </a:r>
            <a:r>
              <a:rPr lang="en-GB" dirty="0" err="1" smtClean="0"/>
              <a:t>protettorato</a:t>
            </a:r>
            <a:r>
              <a:rPr lang="en-GB" dirty="0" smtClean="0"/>
              <a:t> </a:t>
            </a:r>
            <a:r>
              <a:rPr lang="en-GB" dirty="0" err="1" smtClean="0"/>
              <a:t>giapponese</a:t>
            </a:r>
            <a:r>
              <a:rPr lang="en-GB" dirty="0" smtClean="0"/>
              <a:t>): diverse </a:t>
            </a:r>
            <a:r>
              <a:rPr lang="en-GB" dirty="0" err="1" smtClean="0"/>
              <a:t>percezioni</a:t>
            </a:r>
            <a:r>
              <a:rPr lang="en-GB" dirty="0" smtClean="0"/>
              <a:t> e </a:t>
            </a:r>
            <a:r>
              <a:rPr lang="en-GB" dirty="0" err="1" smtClean="0"/>
              <a:t>conseguenze</a:t>
            </a:r>
            <a:endParaRPr lang="en-GB" dirty="0"/>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8</a:t>
            </a:fld>
            <a:r>
              <a:rPr lang="en-GB" dirty="0" smtClean="0"/>
              <a:t> / 48</a:t>
            </a:r>
            <a:endParaRPr lang="en-GB" dirty="0"/>
          </a:p>
        </p:txBody>
      </p:sp>
    </p:spTree>
    <p:extLst>
      <p:ext uri="{BB962C8B-B14F-4D97-AF65-F5344CB8AC3E}">
        <p14:creationId xmlns:p14="http://schemas.microsoft.com/office/powerpoint/2010/main" val="39537786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88640"/>
            <a:ext cx="8229600" cy="634082"/>
          </a:xfrm>
        </p:spPr>
        <p:txBody>
          <a:bodyPr/>
          <a:lstStyle/>
          <a:p>
            <a:r>
              <a:rPr lang="en-GB" dirty="0" err="1" smtClean="0"/>
              <a:t>Linee</a:t>
            </a:r>
            <a:r>
              <a:rPr lang="en-GB" dirty="0" smtClean="0"/>
              <a:t> di </a:t>
            </a:r>
            <a:r>
              <a:rPr lang="en-GB" dirty="0" err="1" smtClean="0"/>
              <a:t>interpretazione</a:t>
            </a:r>
            <a:r>
              <a:rPr lang="en-GB" dirty="0" smtClean="0"/>
              <a:t> (segue)</a:t>
            </a:r>
            <a:endParaRPr lang="en-GB" dirty="0"/>
          </a:p>
        </p:txBody>
      </p:sp>
      <p:sp>
        <p:nvSpPr>
          <p:cNvPr id="3" name="Segnaposto contenuto 2"/>
          <p:cNvSpPr>
            <a:spLocks noGrp="1"/>
          </p:cNvSpPr>
          <p:nvPr>
            <p:ph idx="1"/>
          </p:nvPr>
        </p:nvSpPr>
        <p:spPr>
          <a:xfrm>
            <a:off x="323528" y="1124744"/>
            <a:ext cx="8496944" cy="5256584"/>
          </a:xfrm>
        </p:spPr>
        <p:txBody>
          <a:bodyPr>
            <a:noAutofit/>
          </a:bodyPr>
          <a:lstStyle/>
          <a:p>
            <a:pPr>
              <a:spcBef>
                <a:spcPts val="300"/>
              </a:spcBef>
              <a:spcAft>
                <a:spcPts val="300"/>
              </a:spcAft>
            </a:pPr>
            <a:r>
              <a:rPr lang="en-GB" sz="2400" dirty="0" smtClean="0"/>
              <a:t>Guerra </a:t>
            </a:r>
            <a:r>
              <a:rPr lang="en-GB" sz="2400" dirty="0" err="1" smtClean="0"/>
              <a:t>dell’oppio</a:t>
            </a:r>
            <a:r>
              <a:rPr lang="en-GB" sz="2400" dirty="0" smtClean="0"/>
              <a:t>: primo </a:t>
            </a:r>
            <a:r>
              <a:rPr lang="en-GB" sz="2400" dirty="0" err="1" smtClean="0"/>
              <a:t>conflitto</a:t>
            </a:r>
            <a:r>
              <a:rPr lang="en-GB" sz="2400" dirty="0" smtClean="0"/>
              <a:t> </a:t>
            </a:r>
            <a:r>
              <a:rPr lang="en-GB" sz="2400" dirty="0" err="1" smtClean="0"/>
              <a:t>armato</a:t>
            </a:r>
            <a:r>
              <a:rPr lang="en-GB" sz="2400" dirty="0" smtClean="0"/>
              <a:t> </a:t>
            </a:r>
            <a:r>
              <a:rPr lang="en-GB" sz="2400" dirty="0" err="1" smtClean="0"/>
              <a:t>tra</a:t>
            </a:r>
            <a:r>
              <a:rPr lang="en-GB" sz="2400" dirty="0" smtClean="0"/>
              <a:t> </a:t>
            </a:r>
            <a:r>
              <a:rPr lang="en-GB" sz="2400" dirty="0" err="1" smtClean="0"/>
              <a:t>Cina</a:t>
            </a:r>
            <a:r>
              <a:rPr lang="en-GB" sz="2400" dirty="0" smtClean="0"/>
              <a:t> e </a:t>
            </a:r>
            <a:r>
              <a:rPr lang="en-GB" sz="2400" dirty="0" err="1" smtClean="0"/>
              <a:t>una</a:t>
            </a:r>
            <a:r>
              <a:rPr lang="en-GB" sz="2400" dirty="0" smtClean="0"/>
              <a:t> </a:t>
            </a:r>
            <a:r>
              <a:rPr lang="en-GB" sz="2400" dirty="0" err="1" smtClean="0"/>
              <a:t>potenza</a:t>
            </a:r>
            <a:r>
              <a:rPr lang="en-GB" sz="2400" dirty="0" smtClean="0"/>
              <a:t> </a:t>
            </a:r>
            <a:r>
              <a:rPr lang="en-GB" sz="2400" dirty="0" err="1" smtClean="0"/>
              <a:t>europea</a:t>
            </a:r>
            <a:endParaRPr lang="en-GB" sz="2400" dirty="0" smtClean="0"/>
          </a:p>
          <a:p>
            <a:pPr>
              <a:spcBef>
                <a:spcPts val="300"/>
              </a:spcBef>
              <a:spcAft>
                <a:spcPts val="300"/>
              </a:spcAft>
            </a:pPr>
            <a:r>
              <a:rPr lang="en-GB" sz="2400" dirty="0" err="1" smtClean="0"/>
              <a:t>Imposizione</a:t>
            </a:r>
            <a:r>
              <a:rPr lang="en-GB" sz="2400" dirty="0" smtClean="0"/>
              <a:t> di </a:t>
            </a:r>
            <a:r>
              <a:rPr lang="en-GB" sz="2400" dirty="0" err="1" smtClean="0"/>
              <a:t>rapporti</a:t>
            </a:r>
            <a:r>
              <a:rPr lang="en-GB" sz="2400" dirty="0" smtClean="0"/>
              <a:t> e procedure </a:t>
            </a:r>
            <a:r>
              <a:rPr lang="en-GB" sz="2400" dirty="0" err="1" smtClean="0"/>
              <a:t>della</a:t>
            </a:r>
            <a:r>
              <a:rPr lang="en-GB" sz="2400" dirty="0" smtClean="0"/>
              <a:t> </a:t>
            </a:r>
            <a:r>
              <a:rPr lang="en-GB" sz="2400" dirty="0" err="1" smtClean="0"/>
              <a:t>diplomazia</a:t>
            </a:r>
            <a:r>
              <a:rPr lang="en-GB" sz="2400" dirty="0" smtClean="0"/>
              <a:t> </a:t>
            </a:r>
            <a:r>
              <a:rPr lang="en-GB" sz="2400" dirty="0" err="1" smtClean="0"/>
              <a:t>europea</a:t>
            </a:r>
            <a:r>
              <a:rPr lang="en-GB" sz="2400" dirty="0" smtClean="0"/>
              <a:t> e del </a:t>
            </a:r>
            <a:r>
              <a:rPr lang="en-GB" sz="2400" dirty="0" err="1" smtClean="0"/>
              <a:t>diritto</a:t>
            </a:r>
            <a:r>
              <a:rPr lang="en-GB" sz="2400" dirty="0" smtClean="0"/>
              <a:t> </a:t>
            </a:r>
            <a:r>
              <a:rPr lang="en-GB" sz="2400" dirty="0" err="1" smtClean="0"/>
              <a:t>internazionale</a:t>
            </a:r>
            <a:endParaRPr lang="en-GB" sz="2400" dirty="0" smtClean="0"/>
          </a:p>
          <a:p>
            <a:pPr>
              <a:spcBef>
                <a:spcPts val="300"/>
              </a:spcBef>
              <a:spcAft>
                <a:spcPts val="300"/>
              </a:spcAft>
            </a:pPr>
            <a:r>
              <a:rPr lang="en-GB" sz="2400" dirty="0" err="1" smtClean="0"/>
              <a:t>Parziale</a:t>
            </a:r>
            <a:r>
              <a:rPr lang="en-GB" sz="2400" dirty="0" smtClean="0"/>
              <a:t> </a:t>
            </a:r>
            <a:r>
              <a:rPr lang="en-GB" sz="2400" dirty="0" err="1" smtClean="0"/>
              <a:t>eliminazione</a:t>
            </a:r>
            <a:r>
              <a:rPr lang="en-GB" sz="2400" dirty="0" smtClean="0"/>
              <a:t> </a:t>
            </a:r>
            <a:r>
              <a:rPr lang="en-GB" sz="2400" dirty="0" err="1" smtClean="0"/>
              <a:t>degli</a:t>
            </a:r>
            <a:r>
              <a:rPr lang="en-GB" sz="2400" dirty="0" smtClean="0"/>
              <a:t> </a:t>
            </a:r>
            <a:r>
              <a:rPr lang="en-GB" sz="2400" dirty="0" err="1" smtClean="0"/>
              <a:t>ostacoli</a:t>
            </a:r>
            <a:r>
              <a:rPr lang="en-GB" sz="2400" dirty="0" smtClean="0"/>
              <a:t> prima </a:t>
            </a:r>
            <a:r>
              <a:rPr lang="en-GB" sz="2400" dirty="0" err="1" smtClean="0"/>
              <a:t>esistenti</a:t>
            </a:r>
            <a:r>
              <a:rPr lang="en-GB" sz="2400" dirty="0" smtClean="0"/>
              <a:t> </a:t>
            </a:r>
            <a:r>
              <a:rPr lang="en-GB" sz="2400" dirty="0" err="1" smtClean="0"/>
              <a:t>alla</a:t>
            </a:r>
            <a:r>
              <a:rPr lang="en-GB" sz="2400" dirty="0" smtClean="0"/>
              <a:t> </a:t>
            </a:r>
            <a:r>
              <a:rPr lang="en-GB" sz="2400" dirty="0" err="1" smtClean="0"/>
              <a:t>penetrazione</a:t>
            </a:r>
            <a:r>
              <a:rPr lang="en-GB" sz="2400" dirty="0" smtClean="0"/>
              <a:t> del </a:t>
            </a:r>
            <a:r>
              <a:rPr lang="en-GB" sz="2400" dirty="0" err="1" smtClean="0"/>
              <a:t>capitalismo</a:t>
            </a:r>
            <a:r>
              <a:rPr lang="en-GB" sz="2400" dirty="0" smtClean="0"/>
              <a:t> </a:t>
            </a:r>
            <a:r>
              <a:rPr lang="en-GB" sz="2400" dirty="0" err="1" smtClean="0"/>
              <a:t>occidentale</a:t>
            </a:r>
            <a:endParaRPr lang="en-GB" sz="2400" dirty="0" smtClean="0"/>
          </a:p>
          <a:p>
            <a:pPr>
              <a:spcBef>
                <a:spcPts val="300"/>
              </a:spcBef>
              <a:spcAft>
                <a:spcPts val="300"/>
              </a:spcAft>
            </a:pPr>
            <a:r>
              <a:rPr lang="en-GB" sz="2400" dirty="0" err="1" smtClean="0"/>
              <a:t>Nuove</a:t>
            </a:r>
            <a:r>
              <a:rPr lang="en-GB" sz="2400" dirty="0" smtClean="0"/>
              <a:t> </a:t>
            </a:r>
            <a:r>
              <a:rPr lang="en-GB" sz="2400" dirty="0" err="1" smtClean="0"/>
              <a:t>modalità</a:t>
            </a:r>
            <a:r>
              <a:rPr lang="en-GB" sz="2400" dirty="0" smtClean="0"/>
              <a:t> di </a:t>
            </a:r>
            <a:r>
              <a:rPr lang="en-GB" sz="2400" dirty="0" err="1" smtClean="0"/>
              <a:t>integrazione</a:t>
            </a:r>
            <a:r>
              <a:rPr lang="en-GB" sz="2400" dirty="0" smtClean="0"/>
              <a:t> </a:t>
            </a:r>
            <a:r>
              <a:rPr lang="en-GB" sz="2400" dirty="0" err="1" smtClean="0"/>
              <a:t>della</a:t>
            </a:r>
            <a:r>
              <a:rPr lang="en-GB" sz="2400" dirty="0" smtClean="0"/>
              <a:t> </a:t>
            </a:r>
            <a:r>
              <a:rPr lang="en-GB" sz="2400" dirty="0" err="1" smtClean="0"/>
              <a:t>Cina</a:t>
            </a:r>
            <a:r>
              <a:rPr lang="en-GB" sz="2400" dirty="0" smtClean="0"/>
              <a:t> </a:t>
            </a:r>
            <a:r>
              <a:rPr lang="en-GB" sz="2400" dirty="0" err="1" smtClean="0"/>
              <a:t>nell’economia</a:t>
            </a:r>
            <a:r>
              <a:rPr lang="en-GB" sz="2400" dirty="0" smtClean="0"/>
              <a:t> </a:t>
            </a:r>
            <a:r>
              <a:rPr lang="en-GB" sz="2400" dirty="0" err="1" smtClean="0"/>
              <a:t>mondiale</a:t>
            </a:r>
            <a:r>
              <a:rPr lang="en-GB" sz="2400" dirty="0" smtClean="0"/>
              <a:t>, </a:t>
            </a:r>
            <a:r>
              <a:rPr lang="en-GB" sz="2400" dirty="0" err="1" smtClean="0"/>
              <a:t>nuova</a:t>
            </a:r>
            <a:r>
              <a:rPr lang="en-GB" sz="2400" dirty="0" smtClean="0"/>
              <a:t> </a:t>
            </a:r>
            <a:r>
              <a:rPr lang="en-GB" sz="2400" dirty="0" err="1" smtClean="0"/>
              <a:t>fase</a:t>
            </a:r>
            <a:r>
              <a:rPr lang="en-GB" sz="2400" dirty="0" smtClean="0"/>
              <a:t> </a:t>
            </a:r>
            <a:r>
              <a:rPr lang="en-GB" sz="2400" dirty="0" err="1" smtClean="0"/>
              <a:t>nelle</a:t>
            </a:r>
            <a:r>
              <a:rPr lang="en-GB" sz="2400" dirty="0" smtClean="0"/>
              <a:t> </a:t>
            </a:r>
            <a:r>
              <a:rPr lang="en-GB" sz="2400" dirty="0" err="1" smtClean="0"/>
              <a:t>relazioni</a:t>
            </a:r>
            <a:r>
              <a:rPr lang="en-GB" sz="2400" dirty="0" smtClean="0"/>
              <a:t> </a:t>
            </a:r>
            <a:r>
              <a:rPr lang="en-GB" sz="2400" dirty="0" err="1" smtClean="0"/>
              <a:t>tra</a:t>
            </a:r>
            <a:r>
              <a:rPr lang="en-GB" sz="2400" dirty="0" smtClean="0"/>
              <a:t> </a:t>
            </a:r>
            <a:r>
              <a:rPr lang="en-GB" sz="2400" dirty="0" err="1" smtClean="0"/>
              <a:t>economia</a:t>
            </a:r>
            <a:r>
              <a:rPr lang="en-GB" sz="2400" dirty="0" smtClean="0"/>
              <a:t> </a:t>
            </a:r>
            <a:r>
              <a:rPr lang="en-GB" sz="2400" dirty="0" err="1" smtClean="0"/>
              <a:t>cinese</a:t>
            </a:r>
            <a:r>
              <a:rPr lang="en-GB" sz="2400" dirty="0" smtClean="0"/>
              <a:t> </a:t>
            </a:r>
            <a:r>
              <a:rPr lang="en-GB" sz="2400" dirty="0" err="1" smtClean="0"/>
              <a:t>ed</a:t>
            </a:r>
            <a:r>
              <a:rPr lang="en-GB" sz="2400" dirty="0" smtClean="0"/>
              <a:t> </a:t>
            </a:r>
            <a:r>
              <a:rPr lang="en-GB" sz="2400" dirty="0" err="1" smtClean="0"/>
              <a:t>economia</a:t>
            </a:r>
            <a:r>
              <a:rPr lang="en-GB" sz="2400" dirty="0" smtClean="0"/>
              <a:t> </a:t>
            </a:r>
            <a:r>
              <a:rPr lang="en-GB" sz="2400" dirty="0" err="1" smtClean="0"/>
              <a:t>mondiale</a:t>
            </a:r>
            <a:endParaRPr lang="en-GB" sz="2400" dirty="0" smtClean="0"/>
          </a:p>
          <a:p>
            <a:pPr>
              <a:spcBef>
                <a:spcPts val="300"/>
              </a:spcBef>
              <a:spcAft>
                <a:spcPts val="300"/>
              </a:spcAft>
            </a:pPr>
            <a:r>
              <a:rPr lang="en-GB" sz="2400" dirty="0" err="1" smtClean="0"/>
              <a:t>Nuove</a:t>
            </a:r>
            <a:r>
              <a:rPr lang="en-GB" sz="2400" dirty="0" smtClean="0"/>
              <a:t> </a:t>
            </a:r>
            <a:r>
              <a:rPr lang="en-GB" sz="2400" dirty="0" err="1" smtClean="0"/>
              <a:t>modalità</a:t>
            </a:r>
            <a:r>
              <a:rPr lang="en-GB" sz="2400" dirty="0" smtClean="0"/>
              <a:t> (</a:t>
            </a:r>
            <a:r>
              <a:rPr lang="en-GB" sz="2400" dirty="0" err="1" smtClean="0"/>
              <a:t>obbligate</a:t>
            </a:r>
            <a:r>
              <a:rPr lang="en-GB" sz="2400" dirty="0" smtClean="0"/>
              <a:t>) di </a:t>
            </a:r>
            <a:r>
              <a:rPr lang="en-GB" sz="2400" dirty="0" err="1" smtClean="0"/>
              <a:t>rapporto</a:t>
            </a:r>
            <a:r>
              <a:rPr lang="en-GB" sz="2400" dirty="0" smtClean="0"/>
              <a:t> </a:t>
            </a:r>
            <a:r>
              <a:rPr lang="en-GB" sz="2400" dirty="0" err="1" smtClean="0"/>
              <a:t>della</a:t>
            </a:r>
            <a:r>
              <a:rPr lang="en-GB" sz="2400" dirty="0" smtClean="0"/>
              <a:t> </a:t>
            </a:r>
            <a:r>
              <a:rPr lang="en-GB" sz="2400" dirty="0" err="1" smtClean="0"/>
              <a:t>Cina</a:t>
            </a:r>
            <a:r>
              <a:rPr lang="en-GB" sz="2400" dirty="0" smtClean="0"/>
              <a:t> con </a:t>
            </a:r>
            <a:r>
              <a:rPr lang="en-GB" sz="2400" dirty="0" err="1" smtClean="0"/>
              <a:t>l’esterno</a:t>
            </a:r>
            <a:endParaRPr lang="en-GB" sz="2400" dirty="0" smtClean="0"/>
          </a:p>
          <a:p>
            <a:pPr>
              <a:spcBef>
                <a:spcPts val="300"/>
              </a:spcBef>
              <a:spcAft>
                <a:spcPts val="300"/>
              </a:spcAft>
            </a:pPr>
            <a:r>
              <a:rPr lang="en-GB" sz="2400" dirty="0" err="1"/>
              <a:t>I</a:t>
            </a:r>
            <a:r>
              <a:rPr lang="en-GB" sz="2400" dirty="0" err="1" smtClean="0"/>
              <a:t>ngresso</a:t>
            </a:r>
            <a:r>
              <a:rPr lang="en-GB" sz="2400" dirty="0" smtClean="0"/>
              <a:t> </a:t>
            </a:r>
            <a:r>
              <a:rPr lang="en-GB" sz="2400" dirty="0" err="1" smtClean="0"/>
              <a:t>della</a:t>
            </a:r>
            <a:r>
              <a:rPr lang="en-GB" sz="2400" dirty="0" smtClean="0"/>
              <a:t> </a:t>
            </a:r>
            <a:r>
              <a:rPr lang="en-GB" sz="2400" dirty="0" err="1" smtClean="0"/>
              <a:t>Cina</a:t>
            </a:r>
            <a:r>
              <a:rPr lang="en-GB" sz="2400" dirty="0" smtClean="0"/>
              <a:t> </a:t>
            </a:r>
            <a:r>
              <a:rPr lang="en-GB" sz="2400" dirty="0" err="1" smtClean="0"/>
              <a:t>nella</a:t>
            </a:r>
            <a:r>
              <a:rPr lang="en-GB" sz="2400" dirty="0" smtClean="0"/>
              <a:t> “</a:t>
            </a:r>
            <a:r>
              <a:rPr lang="en-GB" sz="2400" dirty="0" err="1" smtClean="0"/>
              <a:t>famiglia</a:t>
            </a:r>
            <a:r>
              <a:rPr lang="en-GB" sz="2400" dirty="0" smtClean="0"/>
              <a:t> </a:t>
            </a:r>
            <a:r>
              <a:rPr lang="en-GB" sz="2400" dirty="0" err="1" smtClean="0"/>
              <a:t>delle</a:t>
            </a:r>
            <a:r>
              <a:rPr lang="en-GB" sz="2400" dirty="0" smtClean="0"/>
              <a:t> </a:t>
            </a:r>
            <a:r>
              <a:rPr lang="en-GB" sz="2400" dirty="0" err="1" smtClean="0"/>
              <a:t>nazioni</a:t>
            </a:r>
            <a:r>
              <a:rPr lang="en-GB" sz="2400" dirty="0" smtClean="0"/>
              <a:t>”: </a:t>
            </a:r>
            <a:r>
              <a:rPr lang="en-GB" sz="2400" dirty="0" err="1" smtClean="0"/>
              <a:t>processo</a:t>
            </a:r>
            <a:r>
              <a:rPr lang="en-GB" sz="2400" dirty="0" smtClean="0"/>
              <a:t> </a:t>
            </a:r>
            <a:r>
              <a:rPr lang="en-GB" sz="2400" dirty="0" err="1" smtClean="0"/>
              <a:t>secolare</a:t>
            </a:r>
            <a:r>
              <a:rPr lang="en-GB" sz="2400" dirty="0" smtClean="0"/>
              <a:t> </a:t>
            </a:r>
            <a:r>
              <a:rPr lang="en-GB" sz="2400" dirty="0" err="1" smtClean="0"/>
              <a:t>durato</a:t>
            </a:r>
            <a:r>
              <a:rPr lang="en-GB" sz="2400" dirty="0" smtClean="0"/>
              <a:t> </a:t>
            </a:r>
            <a:r>
              <a:rPr lang="en-GB" sz="2400" dirty="0" err="1" smtClean="0"/>
              <a:t>dall’inizio</a:t>
            </a:r>
            <a:r>
              <a:rPr lang="en-GB" sz="2400" dirty="0" smtClean="0"/>
              <a:t> dell’800 al 1971 (</a:t>
            </a:r>
            <a:r>
              <a:rPr lang="en-GB" sz="2400" dirty="0" err="1" smtClean="0"/>
              <a:t>ammissione</a:t>
            </a:r>
            <a:r>
              <a:rPr lang="en-GB" sz="2400" dirty="0" smtClean="0"/>
              <a:t> </a:t>
            </a:r>
            <a:r>
              <a:rPr lang="en-GB" sz="2400" dirty="0" err="1" smtClean="0"/>
              <a:t>nell’ONU</a:t>
            </a:r>
            <a:r>
              <a:rPr lang="en-GB" sz="2400" dirty="0" smtClean="0"/>
              <a:t>; </a:t>
            </a:r>
            <a:r>
              <a:rPr lang="en-GB" sz="2400" dirty="0" err="1" smtClean="0"/>
              <a:t>RoC</a:t>
            </a:r>
            <a:r>
              <a:rPr lang="en-GB" sz="2400" dirty="0" smtClean="0"/>
              <a:t> dal 1945 al 1971)</a:t>
            </a:r>
          </a:p>
        </p:txBody>
      </p:sp>
      <p:sp>
        <p:nvSpPr>
          <p:cNvPr id="4" name="Segnaposto piè di pagina 3"/>
          <p:cNvSpPr>
            <a:spLocks noGrp="1"/>
          </p:cNvSpPr>
          <p:nvPr>
            <p:ph type="ftr" sz="quarter" idx="11"/>
          </p:nvPr>
        </p:nvSpPr>
        <p:spPr/>
        <p:txBody>
          <a:bodyPr/>
          <a:lstStyle/>
          <a:p>
            <a:r>
              <a:rPr lang="it-IT" smtClean="0"/>
              <a:t>Storia globale 2016-2017 - 12. Commercio e politica nella prima metà dell'Ottocento</a:t>
            </a:r>
            <a:endParaRPr lang="en-GB" dirty="0"/>
          </a:p>
        </p:txBody>
      </p:sp>
      <p:sp>
        <p:nvSpPr>
          <p:cNvPr id="5" name="Segnaposto numero diapositiva 4"/>
          <p:cNvSpPr>
            <a:spLocks noGrp="1"/>
          </p:cNvSpPr>
          <p:nvPr>
            <p:ph type="sldNum" sz="quarter" idx="12"/>
          </p:nvPr>
        </p:nvSpPr>
        <p:spPr/>
        <p:txBody>
          <a:bodyPr/>
          <a:lstStyle/>
          <a:p>
            <a:fld id="{BFB70C46-FDDA-420F-91A1-9A3A4415F343}" type="slidenum">
              <a:rPr lang="en-GB" smtClean="0"/>
              <a:pPr/>
              <a:t>9</a:t>
            </a:fld>
            <a:r>
              <a:rPr lang="en-GB" dirty="0" smtClean="0"/>
              <a:t> / 48</a:t>
            </a:r>
            <a:endParaRPr lang="en-GB" dirty="0"/>
          </a:p>
        </p:txBody>
      </p:sp>
    </p:spTree>
    <p:extLst>
      <p:ext uri="{BB962C8B-B14F-4D97-AF65-F5344CB8AC3E}">
        <p14:creationId xmlns:p14="http://schemas.microsoft.com/office/powerpoint/2010/main" val="408528883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tr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DN_IT_ModelloStrutturaTemaRaccoglitore</Template>
  <TotalTime>3979</TotalTime>
  <Words>4778</Words>
  <Application>Microsoft Office PowerPoint</Application>
  <PresentationFormat>Presentazione su schermo (4:3)</PresentationFormat>
  <Paragraphs>351</Paragraphs>
  <Slides>54</Slides>
  <Notes>21</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54</vt:i4>
      </vt:variant>
    </vt:vector>
  </HeadingPairs>
  <TitlesOfParts>
    <vt:vector size="58" baseType="lpstr">
      <vt:lpstr>Arial</vt:lpstr>
      <vt:lpstr>Calibri</vt:lpstr>
      <vt:lpstr>Wingdings</vt:lpstr>
      <vt:lpstr>Tema di Office</vt:lpstr>
      <vt:lpstr>STORIA GLOBALE</vt:lpstr>
      <vt:lpstr>Lezione 12  Le relazioni tra Europa e la Cina in età moderna</vt:lpstr>
      <vt:lpstr>The Thirteen Factories, Canton in 1780 showing the different “factory” enclave of each trading nation</vt:lpstr>
      <vt:lpstr>The “Old Factories” compound shown just 200 metres outside of the city walls [in red] with the streets and alleys of the Chinese traders and shops to the immediate left. Shá min island eventually became the new location for the “factories” after the Treaty of Nanking in 1842 and is shown on this map with the original plots. The area above the island on the map is where many of the wealthier shop merchants lived. Immediately opposite the Old Factories site on the Pearl River is Honan – the home of most of the Hong merchants and Imperial officials.</vt:lpstr>
      <vt:lpstr>Hong merchants being entertained by a Mandarin in Canton</vt:lpstr>
      <vt:lpstr>Three of the most powerful Hong merchants circa 1830 [left to right]: Houqua, the most powerful Hong merchant, Mouqua and Enqua, all of them to become vastly wealthy</vt:lpstr>
      <vt:lpstr>William Jardine &amp; James Matheson</vt:lpstr>
      <vt:lpstr>Linee generali d’interpretazione del periodo 1800-1842</vt:lpstr>
      <vt:lpstr>Linee di interpretazione (segue)</vt:lpstr>
      <vt:lpstr>La Cina e il consesso internazionale</vt:lpstr>
      <vt:lpstr>Il voto UN sull’ammissione della PRC (76-35-17)</vt:lpstr>
      <vt:lpstr>Sviluppi in Cina dopo Qianlong</vt:lpstr>
      <vt:lpstr>Cina inizio sec. XIX</vt:lpstr>
      <vt:lpstr>Estensione della potenza navale inglese</vt:lpstr>
      <vt:lpstr>Presentazione standard di PowerPoint</vt:lpstr>
      <vt:lpstr>Altri fattori internazionali</vt:lpstr>
      <vt:lpstr>Presentazione standard di PowerPoint</vt:lpstr>
      <vt:lpstr>Lo scenario della guerra d’Oriente 1853-56</vt:lpstr>
      <vt:lpstr>Altri fattori condizionanti l’operato britannico in Asia orientale</vt:lpstr>
      <vt:lpstr>Fattori convergenti di pressione sulla Cina</vt:lpstr>
      <vt:lpstr>L’oppio</vt:lpstr>
      <vt:lpstr>Presentazione standard di PowerPoint</vt:lpstr>
      <vt:lpstr>Oppio</vt:lpstr>
      <vt:lpstr>Presentazione standard di PowerPoint</vt:lpstr>
      <vt:lpstr>Export di oppio indiano verso la Cina</vt:lpstr>
      <vt:lpstr>Presentazione standard di PowerPoint</vt:lpstr>
      <vt:lpstr>The Illustrated London News print of the clipper steamship Ly-ee-moon, built for the opium trade, c. 1859</vt:lpstr>
      <vt:lpstr>Il commercio angloamericano dell’oppio</vt:lpstr>
      <vt:lpstr>L’oppio nel triangolo anglo-indo-cinese</vt:lpstr>
      <vt:lpstr>Presentazione standard di PowerPoint</vt:lpstr>
      <vt:lpstr>Presentazione standard di PowerPoint</vt:lpstr>
      <vt:lpstr>Presentazione standard di PowerPoint</vt:lpstr>
      <vt:lpstr>Presentazione standard di PowerPoint</vt:lpstr>
      <vt:lpstr>Presentazione standard di PowerPoint</vt:lpstr>
      <vt:lpstr>Ragioni sul lato cinese</vt:lpstr>
      <vt:lpstr>Presentazione standard di PowerPoint</vt:lpstr>
      <vt:lpstr>Tentativi diplomatici: Amherst</vt:lpstr>
      <vt:lpstr>Anni ‘30</vt:lpstr>
      <vt:lpstr>Presentazione standard di PowerPoint</vt:lpstr>
      <vt:lpstr>Evoluzione dei rapporti negli anni ‘30</vt:lpstr>
      <vt:lpstr>Lord William Napier (1786-1834)</vt:lpstr>
      <vt:lpstr>Il governatore Lu ai mercanti del Co-hong</vt:lpstr>
      <vt:lpstr>Il governatore Lu all’imperatore</vt:lpstr>
      <vt:lpstr>Due discorsi contrapposti</vt:lpstr>
      <vt:lpstr>Lord Napier to Lord Palmerston at the Foreign Office, London</vt:lpstr>
      <vt:lpstr>Conseguenze economiche del commercio di oppio</vt:lpstr>
      <vt:lpstr>La posta in gioco da parte inglese</vt:lpstr>
      <vt:lpstr>Prima guerra: 1839-1842</vt:lpstr>
      <vt:lpstr>Segue:</vt:lpstr>
      <vt:lpstr>Resa cinese e trattato di Nanjing (29 agosto 1842)</vt:lpstr>
      <vt:lpstr>Presentazione standard di PowerPoint</vt:lpstr>
      <vt:lpstr>Post-1842</vt:lpstr>
      <vt:lpstr>La rivolta dei Taiping, 1850-1864</vt:lpstr>
      <vt:lpstr>Seconda guerra dell’oppio</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Guido Abbattista</dc:creator>
  <cp:lastModifiedBy>Guido Abbattista</cp:lastModifiedBy>
  <cp:revision>571</cp:revision>
  <dcterms:created xsi:type="dcterms:W3CDTF">2012-10-07T14:13:19Z</dcterms:created>
  <dcterms:modified xsi:type="dcterms:W3CDTF">2016-12-07T11:03:37Z</dcterms:modified>
</cp:coreProperties>
</file>