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sldIdLst>
    <p:sldId id="256" r:id="rId2"/>
    <p:sldId id="265" r:id="rId3"/>
    <p:sldId id="258" r:id="rId4"/>
    <p:sldId id="266" r:id="rId5"/>
    <p:sldId id="257" r:id="rId6"/>
    <p:sldId id="259" r:id="rId7"/>
    <p:sldId id="260" r:id="rId8"/>
    <p:sldId id="261" r:id="rId9"/>
    <p:sldId id="262" r:id="rId10"/>
    <p:sldId id="267" r:id="rId11"/>
    <p:sldId id="268" r:id="rId12"/>
    <p:sldId id="269" r:id="rId13"/>
    <p:sldId id="263" r:id="rId14"/>
    <p:sldId id="264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8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2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4729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66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46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484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72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66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4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32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9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14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3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1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2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9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03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f.gov.it/focus/article_0002.html" TargetMode="External"/><Relationship Id="rId2" Type="http://schemas.openxmlformats.org/officeDocument/2006/relationships/hyperlink" Target="http://www.mef.gov.it/primo-piano/documenti/2014/DOCUMENTO_PROGRAMMATICO_DI_BILANCIO_2015-I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economy_finance/economic_governance/sgp/index_it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f.gov.it/inevidenza/article_016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DEF e le previsioni degli effetti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Un intenso periodo di riforme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029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>
            <a:normAutofit/>
          </a:bodyPr>
          <a:lstStyle/>
          <a:p>
            <a:r>
              <a:rPr lang="it-IT" sz="3600" dirty="0" smtClean="0"/>
              <a:t>Quali le previsioni di riduzione dell’indebitamento?</a:t>
            </a:r>
            <a:endParaRPr lang="en-US" sz="36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193" y="927053"/>
            <a:ext cx="8244867" cy="582106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Rettangolo 4"/>
          <p:cNvSpPr/>
          <p:nvPr/>
        </p:nvSpPr>
        <p:spPr>
          <a:xfrm>
            <a:off x="2001328" y="1682151"/>
            <a:ext cx="8246853" cy="2242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tangolo 5"/>
          <p:cNvSpPr/>
          <p:nvPr/>
        </p:nvSpPr>
        <p:spPr>
          <a:xfrm>
            <a:off x="2027207" y="2150882"/>
            <a:ext cx="8246853" cy="2242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ccia a destra 6"/>
          <p:cNvSpPr/>
          <p:nvPr/>
        </p:nvSpPr>
        <p:spPr>
          <a:xfrm>
            <a:off x="1457864" y="1906438"/>
            <a:ext cx="543464" cy="198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/>
          <p:cNvSpPr txBox="1"/>
          <p:nvPr/>
        </p:nvSpPr>
        <p:spPr>
          <a:xfrm>
            <a:off x="10248181" y="2833491"/>
            <a:ext cx="180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La </a:t>
            </a:r>
            <a:r>
              <a:rPr lang="it-IT" dirty="0" err="1" smtClean="0"/>
              <a:t>Cobb.Douglas</a:t>
            </a:r>
            <a:endParaRPr lang="en-US" dirty="0"/>
          </a:p>
        </p:txBody>
      </p:sp>
      <p:sp>
        <p:nvSpPr>
          <p:cNvPr id="9" name="Parentesi graffa chiusa 8"/>
          <p:cNvSpPr/>
          <p:nvPr/>
        </p:nvSpPr>
        <p:spPr>
          <a:xfrm>
            <a:off x="10127411" y="2619613"/>
            <a:ext cx="120770" cy="70775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2001327" y="3342653"/>
            <a:ext cx="8246853" cy="2242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ttangolo 10"/>
          <p:cNvSpPr/>
          <p:nvPr/>
        </p:nvSpPr>
        <p:spPr>
          <a:xfrm>
            <a:off x="2027206" y="4291782"/>
            <a:ext cx="8246853" cy="2242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/>
          <p:cNvSpPr txBox="1"/>
          <p:nvPr/>
        </p:nvSpPr>
        <p:spPr>
          <a:xfrm>
            <a:off x="-629" y="4516069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MOT: Obiettivi di </a:t>
            </a:r>
          </a:p>
          <a:p>
            <a:r>
              <a:rPr lang="it-IT" dirty="0" smtClean="0"/>
              <a:t>medio termine</a:t>
            </a:r>
            <a:endParaRPr lang="en-US" dirty="0"/>
          </a:p>
        </p:txBody>
      </p:sp>
      <p:sp>
        <p:nvSpPr>
          <p:cNvPr id="12" name="Freccia a destra 11"/>
          <p:cNvSpPr/>
          <p:nvPr/>
        </p:nvSpPr>
        <p:spPr>
          <a:xfrm>
            <a:off x="1773905" y="4748656"/>
            <a:ext cx="207034" cy="1811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12"/>
          <p:cNvSpPr txBox="1"/>
          <p:nvPr/>
        </p:nvSpPr>
        <p:spPr>
          <a:xfrm>
            <a:off x="97615" y="1021137"/>
            <a:ext cx="18453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Riferimento per</a:t>
            </a:r>
          </a:p>
          <a:p>
            <a:r>
              <a:rPr lang="it-IT" dirty="0" smtClean="0"/>
              <a:t>Procedura Deficit</a:t>
            </a:r>
          </a:p>
          <a:p>
            <a:r>
              <a:rPr lang="it-IT" dirty="0" smtClean="0"/>
              <a:t>Eccessivo</a:t>
            </a:r>
            <a:endParaRPr lang="en-US" dirty="0"/>
          </a:p>
        </p:txBody>
      </p:sp>
      <p:sp>
        <p:nvSpPr>
          <p:cNvPr id="14" name="Freccia a destra 13"/>
          <p:cNvSpPr/>
          <p:nvPr/>
        </p:nvSpPr>
        <p:spPr>
          <a:xfrm>
            <a:off x="1268083" y="1682151"/>
            <a:ext cx="674909" cy="1121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07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Usando i termini di flessibilità del PSC</a:t>
            </a:r>
            <a:endParaRPr lang="en-US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655" y="1306942"/>
            <a:ext cx="9214329" cy="55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25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L’aggiustamento strutturale del debito</a:t>
            </a:r>
            <a:endParaRPr lang="en-US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220" y="1391505"/>
            <a:ext cx="9275269" cy="546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192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278149" y="455922"/>
            <a:ext cx="9601196" cy="494976"/>
          </a:xfrm>
        </p:spPr>
        <p:txBody>
          <a:bodyPr>
            <a:noAutofit/>
          </a:bodyPr>
          <a:lstStyle/>
          <a:p>
            <a:r>
              <a:rPr lang="it-IT" sz="4000" dirty="0" smtClean="0"/>
              <a:t>Le simulazioni degli effetti delle variazioni su deficit e debito: il breve periodo</a:t>
            </a:r>
            <a:endParaRPr lang="it-IT" sz="40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678" y="1315261"/>
            <a:ext cx="8825514" cy="544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51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L’analisi di sensitività e le necessità di avanzi primari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990" y="1623970"/>
            <a:ext cx="8982214" cy="5173645"/>
          </a:xfrm>
          <a:prstGeom prst="rect">
            <a:avLst/>
          </a:prstGeom>
        </p:spPr>
      </p:pic>
      <p:cxnSp>
        <p:nvCxnSpPr>
          <p:cNvPr id="5" name="Connettore 1 4"/>
          <p:cNvCxnSpPr/>
          <p:nvPr/>
        </p:nvCxnSpPr>
        <p:spPr>
          <a:xfrm>
            <a:off x="2875085" y="4413738"/>
            <a:ext cx="5943600" cy="175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32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/>
              <a:t>Manovra di Finanza Pubblica</a:t>
            </a:r>
            <a:endParaRPr lang="en-US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legge di stabilità </a:t>
            </a:r>
            <a:r>
              <a:rPr lang="it-IT" dirty="0" smtClean="0"/>
              <a:t>2015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La politica di bilancio: declina gli obiettivi dello Stato</a:t>
            </a:r>
          </a:p>
          <a:p>
            <a:r>
              <a:rPr lang="en-US">
                <a:hlinkClick r:id="rId2"/>
              </a:rPr>
              <a:t>http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www.mef.gov.it/primo-piano/documenti/2014/DOCUMENTO_PROGRAMMATICO_DI_BILANCIO_2015-IT.pdf</a:t>
            </a:r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Rettangolo 2"/>
          <p:cNvSpPr/>
          <p:nvPr/>
        </p:nvSpPr>
        <p:spPr>
          <a:xfrm>
            <a:off x="1069136" y="2373066"/>
            <a:ext cx="8790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www.mef.gov.it/focus/article_0002.html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662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macroeconomico e la politica fiscale in Italia: i limiti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Come già sottolineato in precedenza, la politica fiscale viene programmata nel Documento di Economia e Finanza (DEF) e attuata con la Legge di Stabilità di fine anno</a:t>
            </a:r>
          </a:p>
          <a:p>
            <a:r>
              <a:rPr lang="it-IT" dirty="0" smtClean="0"/>
              <a:t>La crisi economica ha messo in discussione il PSC (Patto di Stabilità e Crescita: 3% deficit/PIL e 60% debito/PIL) sottoscritto </a:t>
            </a:r>
            <a:r>
              <a:rPr lang="it-IT" dirty="0"/>
              <a:t>nel 1997 </a:t>
            </a:r>
            <a:r>
              <a:rPr lang="it-IT" dirty="0" smtClean="0"/>
              <a:t>ed entrato in vigore il 1.1.1999 con l’EURO volto al </a:t>
            </a:r>
            <a:r>
              <a:rPr lang="it-IT" dirty="0"/>
              <a:t>rafforzamento delle politiche di vigilanza sui deficit ed i debiti pubblici, </a:t>
            </a:r>
            <a:r>
              <a:rPr lang="it-IT" dirty="0" smtClean="0"/>
              <a:t>con </a:t>
            </a:r>
            <a:r>
              <a:rPr lang="it-IT" dirty="0"/>
              <a:t>un particolare tipo di procedura di infrazione, la "procedura per deficit eccessivo" (PDE</a:t>
            </a:r>
            <a:r>
              <a:rPr lang="it-IT" dirty="0" smtClean="0"/>
              <a:t>) in 3 fasi: </a:t>
            </a:r>
            <a:r>
              <a:rPr lang="it-IT" dirty="0"/>
              <a:t>avvertimento, raccomandazione e </a:t>
            </a:r>
            <a:r>
              <a:rPr lang="it-IT" dirty="0" smtClean="0"/>
              <a:t>sanzione </a:t>
            </a:r>
            <a:r>
              <a:rPr lang="it-IT" dirty="0"/>
              <a:t>(pari a allo 0,2% del PIL, in caso di mancato rispetto delle norme preventive o correttive, </a:t>
            </a:r>
            <a:r>
              <a:rPr lang="it-IT" dirty="0" smtClean="0"/>
              <a:t>oppure allo </a:t>
            </a:r>
            <a:r>
              <a:rPr lang="it-IT" dirty="0"/>
              <a:t>0,5% del PIL se il mancato rispetto delle norme correttive si protrae nel </a:t>
            </a:r>
            <a:r>
              <a:rPr lang="it-IT" dirty="0" smtClean="0"/>
              <a:t>tempo)</a:t>
            </a:r>
            <a:endParaRPr lang="it-IT" dirty="0"/>
          </a:p>
          <a:p>
            <a:r>
              <a:rPr lang="it-IT" dirty="0" smtClean="0"/>
              <a:t> PSC In dettaglio: </a:t>
            </a:r>
            <a:r>
              <a:rPr lang="it-IT" dirty="0" smtClean="0">
                <a:hlinkClick r:id="rId2"/>
              </a:rPr>
              <a:t>http</a:t>
            </a:r>
            <a:r>
              <a:rPr lang="it-IT" dirty="0">
                <a:hlinkClick r:id="rId2"/>
              </a:rPr>
              <a:t>://</a:t>
            </a:r>
            <a:r>
              <a:rPr lang="it-IT" dirty="0" smtClean="0">
                <a:hlinkClick r:id="rId2"/>
              </a:rPr>
              <a:t>ec.europa.eu/economy_finance/economic_governance/sgp/index_it.htm</a:t>
            </a:r>
            <a:r>
              <a:rPr lang="it-IT" dirty="0" smtClean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3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rafforzamento della </a:t>
            </a:r>
            <a:r>
              <a:rPr lang="it-IT" i="1" dirty="0" err="1"/>
              <a:t>governance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2011: </a:t>
            </a:r>
            <a:r>
              <a:rPr lang="it-IT" dirty="0" err="1" smtClean="0"/>
              <a:t>Six</a:t>
            </a:r>
            <a:r>
              <a:rPr lang="it-IT" dirty="0" smtClean="0"/>
              <a:t> Pack che rivede il </a:t>
            </a:r>
            <a:r>
              <a:rPr lang="it-IT" dirty="0" smtClean="0">
                <a:solidFill>
                  <a:srgbClr val="FF0000"/>
                </a:solidFill>
              </a:rPr>
              <a:t>PSC</a:t>
            </a:r>
            <a:r>
              <a:rPr lang="it-IT" dirty="0" smtClean="0"/>
              <a:t> (5 regolamenti e una direttiva) per una migliore gestione dei Bilanci Pubblici e una sorveglianza degli indicatori macroeconomici</a:t>
            </a:r>
          </a:p>
          <a:p>
            <a:r>
              <a:rPr lang="it-IT" dirty="0" smtClean="0"/>
              <a:t>2012</a:t>
            </a:r>
            <a:r>
              <a:rPr lang="it-IT" dirty="0"/>
              <a:t>: Il 2 Marzo </a:t>
            </a:r>
            <a:r>
              <a:rPr lang="it-IT" dirty="0" smtClean="0"/>
              <a:t>i </a:t>
            </a:r>
            <a:r>
              <a:rPr lang="it-IT" dirty="0"/>
              <a:t>capi di Stato e  di governo dell’Unione Europea, esclusi Regno Unito e Repubblica Ceca, hanno firmato il </a:t>
            </a:r>
            <a:r>
              <a:rPr lang="it-IT" dirty="0">
                <a:solidFill>
                  <a:srgbClr val="FF0000"/>
                </a:solidFill>
              </a:rPr>
              <a:t>TSCG</a:t>
            </a:r>
            <a:r>
              <a:rPr lang="it-IT" dirty="0"/>
              <a:t>, il Trattato sulla stabilità, sul coordinamento e sulla </a:t>
            </a:r>
            <a:r>
              <a:rPr lang="it-IT" dirty="0" err="1"/>
              <a:t>governance</a:t>
            </a:r>
            <a:r>
              <a:rPr lang="it-IT" dirty="0"/>
              <a:t> dell’ Unione economica e </a:t>
            </a:r>
            <a:r>
              <a:rPr lang="it-IT" dirty="0" smtClean="0"/>
              <a:t>monetaria (</a:t>
            </a:r>
            <a:r>
              <a:rPr lang="it-IT" dirty="0" smtClean="0">
                <a:solidFill>
                  <a:srgbClr val="FF0000"/>
                </a:solidFill>
              </a:rPr>
              <a:t>Fiscal compact</a:t>
            </a:r>
            <a:r>
              <a:rPr lang="it-IT" dirty="0" smtClean="0"/>
              <a:t>).</a:t>
            </a:r>
          </a:p>
          <a:p>
            <a:r>
              <a:rPr lang="it-IT" dirty="0" smtClean="0"/>
              <a:t>2013: due regolamenti (472 e 473: </a:t>
            </a:r>
            <a:r>
              <a:rPr lang="it-IT" dirty="0" err="1" smtClean="0">
                <a:solidFill>
                  <a:srgbClr val="FF0000"/>
                </a:solidFill>
              </a:rPr>
              <a:t>two</a:t>
            </a:r>
            <a:r>
              <a:rPr lang="it-IT" dirty="0" smtClean="0">
                <a:solidFill>
                  <a:srgbClr val="FF0000"/>
                </a:solidFill>
              </a:rPr>
              <a:t> Pack</a:t>
            </a:r>
            <a:r>
              <a:rPr lang="it-IT" dirty="0" smtClean="0"/>
              <a:t>) per i Paesi dell’area Euro su monitoraggio delle politiche di bilancio e coerenza tra politica di bilancio e programmazione economica nell’ambito del PSC</a:t>
            </a:r>
          </a:p>
          <a:p>
            <a:r>
              <a:rPr lang="it-IT" dirty="0" smtClean="0"/>
              <a:t>2015: flessibilità del PSC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912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Matrice della flessibilità di bilancio (2015)</a:t>
            </a:r>
            <a:endParaRPr lang="en-US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161" y="1759699"/>
            <a:ext cx="6700827" cy="491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631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i="1" dirty="0" smtClean="0"/>
              <a:t>Livello della crescita economica (obiettivi dati o previsti) ed effetti sugli strumenti (deficit e debito)</a:t>
            </a:r>
            <a:endParaRPr lang="it-IT" sz="40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Metodo di proiezione del </a:t>
            </a:r>
            <a:r>
              <a:rPr lang="it-IT" b="1" dirty="0" smtClean="0">
                <a:solidFill>
                  <a:srgbClr val="FFC000"/>
                </a:solidFill>
              </a:rPr>
              <a:t>prodotto potenziale </a:t>
            </a:r>
            <a:r>
              <a:rPr lang="it-IT" dirty="0" smtClean="0"/>
              <a:t>di medio periodo</a:t>
            </a:r>
          </a:p>
          <a:p>
            <a:r>
              <a:rPr lang="it-IT" dirty="0" smtClean="0"/>
              <a:t>Si divide in </a:t>
            </a:r>
            <a:r>
              <a:rPr lang="it-IT" b="1" dirty="0" smtClean="0"/>
              <a:t>3 fasi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>
                <a:solidFill>
                  <a:srgbClr val="FFC000"/>
                </a:solidFill>
              </a:rPr>
              <a:t>I fase</a:t>
            </a:r>
            <a:r>
              <a:rPr lang="it-IT" dirty="0" smtClean="0"/>
              <a:t>: definizione delle variabili esogene internazionali e di finanza pubblica (ipotesi definite dalla CE nelle previsioni di primavera; se mancanti OCSE e FMI)</a:t>
            </a:r>
          </a:p>
          <a:p>
            <a:pPr lvl="1"/>
            <a:r>
              <a:rPr lang="it-IT" dirty="0" smtClean="0">
                <a:solidFill>
                  <a:srgbClr val="FFC000"/>
                </a:solidFill>
              </a:rPr>
              <a:t>II fase</a:t>
            </a:r>
            <a:r>
              <a:rPr lang="it-IT" dirty="0" smtClean="0"/>
              <a:t>: elaborazione del quadro macroeconomico nazionale (con diversi modelli </a:t>
            </a:r>
            <a:r>
              <a:rPr lang="it-IT" dirty="0" err="1" smtClean="0"/>
              <a:t>macroeconometrici</a:t>
            </a:r>
            <a:r>
              <a:rPr lang="it-IT" dirty="0" smtClean="0"/>
              <a:t> che tengono in considerazione gli shock di spesa/riforme strutturali, ecc. che ne simulano gli effetti)</a:t>
            </a:r>
          </a:p>
          <a:p>
            <a:pPr lvl="1"/>
            <a:r>
              <a:rPr lang="it-IT" dirty="0" smtClean="0">
                <a:solidFill>
                  <a:srgbClr val="FFC000"/>
                </a:solidFill>
              </a:rPr>
              <a:t>III fase</a:t>
            </a:r>
            <a:r>
              <a:rPr lang="it-IT" dirty="0" smtClean="0"/>
              <a:t>: si opera una stima coerente con i risultati delle prime due fasi del quadro macroeconomico e </a:t>
            </a:r>
            <a:r>
              <a:rPr lang="it-IT" b="1" u="sng" dirty="0" smtClean="0"/>
              <a:t>questo costituisce l’input per le stime del PIL potenziale</a:t>
            </a:r>
            <a:r>
              <a:rPr lang="it-IT" dirty="0" smtClean="0"/>
              <a:t> e della finanza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017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400" dirty="0" smtClean="0"/>
              <a:t>I risultati: indebitamento netto strutturale, output gap ed evoluzione del debito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Nell’ambito della sorveglianza multilaterale l’obiettivo di medio periodo (</a:t>
            </a:r>
            <a:r>
              <a:rPr lang="it-IT" dirty="0" smtClean="0">
                <a:solidFill>
                  <a:srgbClr val="FFC000"/>
                </a:solidFill>
              </a:rPr>
              <a:t>Medium </a:t>
            </a:r>
            <a:r>
              <a:rPr lang="it-IT" dirty="0" err="1" smtClean="0">
                <a:solidFill>
                  <a:srgbClr val="FFC000"/>
                </a:solidFill>
              </a:rPr>
              <a:t>Term</a:t>
            </a:r>
            <a:r>
              <a:rPr lang="it-IT" dirty="0" smtClean="0">
                <a:solidFill>
                  <a:srgbClr val="FFC000"/>
                </a:solidFill>
              </a:rPr>
              <a:t> </a:t>
            </a:r>
            <a:r>
              <a:rPr lang="it-IT" dirty="0" err="1" smtClean="0">
                <a:solidFill>
                  <a:srgbClr val="FFC000"/>
                </a:solidFill>
              </a:rPr>
              <a:t>Objective</a:t>
            </a:r>
            <a:r>
              <a:rPr lang="it-IT" dirty="0" smtClean="0">
                <a:solidFill>
                  <a:srgbClr val="FFC000"/>
                </a:solidFill>
              </a:rPr>
              <a:t> – MTO</a:t>
            </a:r>
            <a:r>
              <a:rPr lang="it-IT" dirty="0" smtClean="0"/>
              <a:t>) misurato come saldo di bilancio strutturale (al netto di una tantum e degli effetti del ciclo economico) ha assunto una rilevanza centrale</a:t>
            </a:r>
          </a:p>
          <a:p>
            <a:r>
              <a:rPr lang="it-IT" dirty="0" smtClean="0"/>
              <a:t>Il prodotto potenziale e il conseguente output gap e saldo strutturale viene calcolato sulla base di una funzione di produzione a rendimenti di scala costanti quale la </a:t>
            </a:r>
            <a:r>
              <a:rPr lang="it-IT" dirty="0" err="1" smtClean="0"/>
              <a:t>Cobb</a:t>
            </a:r>
            <a:r>
              <a:rPr lang="it-IT" dirty="0" smtClean="0"/>
              <a:t>-Douglas del tipo: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Dove L lavoro, K capitale e TFP è il prodotto totale dei fattori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545798"/>
              </p:ext>
            </p:extLst>
          </p:nvPr>
        </p:nvGraphicFramePr>
        <p:xfrm>
          <a:off x="4314825" y="4725988"/>
          <a:ext cx="26812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zione" r:id="rId3" imgW="1168200" imgH="241200" progId="Equation.3">
                  <p:embed/>
                </p:oleObj>
              </mc:Choice>
              <mc:Fallback>
                <p:oleObj name="Equazione" r:id="rId3" imgW="11682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4725988"/>
                        <a:ext cx="2681288" cy="5540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10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effetti dell’output gap sul saldo di bilancio strutturale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</a:t>
            </a:r>
            <a:r>
              <a:rPr lang="it-IT" dirty="0"/>
              <a:t>valore del </a:t>
            </a:r>
            <a:r>
              <a:rPr lang="it-IT" dirty="0">
                <a:solidFill>
                  <a:srgbClr val="FFC000"/>
                </a:solidFill>
              </a:rPr>
              <a:t>prodotto potenziale </a:t>
            </a:r>
            <a:r>
              <a:rPr lang="it-IT" dirty="0"/>
              <a:t>(Y</a:t>
            </a:r>
            <a:r>
              <a:rPr lang="it-IT" baseline="30000" dirty="0"/>
              <a:t>POT</a:t>
            </a:r>
            <a:r>
              <a:rPr lang="it-IT" dirty="0" smtClean="0"/>
              <a:t>) viene </a:t>
            </a:r>
            <a:r>
              <a:rPr lang="it-IT" b="1" dirty="0" smtClean="0"/>
              <a:t>stimato</a:t>
            </a:r>
            <a:r>
              <a:rPr lang="it-IT" dirty="0" smtClean="0"/>
              <a:t> con i dati macroeconomici e si calcolano poi le differenze con quello effettivo (</a:t>
            </a:r>
            <a:r>
              <a:rPr lang="it-IT" dirty="0" smtClean="0">
                <a:solidFill>
                  <a:srgbClr val="FFC000"/>
                </a:solidFill>
              </a:rPr>
              <a:t>output gap</a:t>
            </a:r>
            <a:r>
              <a:rPr lang="it-IT" dirty="0" smtClean="0"/>
              <a:t>). Sulla base di quest’ultimo si calcola il </a:t>
            </a:r>
            <a:r>
              <a:rPr lang="it-IT" b="1" dirty="0" smtClean="0">
                <a:solidFill>
                  <a:srgbClr val="FFC000"/>
                </a:solidFill>
              </a:rPr>
              <a:t>saldo di bilancio strutturale</a:t>
            </a:r>
            <a:r>
              <a:rPr lang="it-IT" dirty="0" smtClean="0"/>
              <a:t> che ci informa sulla dimensione del saldo al netto degli effetti congiunturali e degli interventi </a:t>
            </a:r>
            <a:r>
              <a:rPr lang="it-IT" i="1" dirty="0" smtClean="0"/>
              <a:t>una tantum</a:t>
            </a:r>
            <a:r>
              <a:rPr lang="it-IT" dirty="0" smtClean="0"/>
              <a:t> (vendite di immobili, condoni fiscali, ecc.)</a:t>
            </a:r>
            <a:endParaRPr lang="it-IT" i="1" dirty="0" smtClean="0"/>
          </a:p>
          <a:p>
            <a:r>
              <a:rPr lang="it-IT" u="sng" dirty="0" smtClean="0">
                <a:solidFill>
                  <a:srgbClr val="FFC000"/>
                </a:solidFill>
              </a:rPr>
              <a:t>Il saldo di bilancio corretto per l’andamento del ciclo economico </a:t>
            </a:r>
            <a:r>
              <a:rPr lang="it-IT" dirty="0" smtClean="0"/>
              <a:t>contiene la sensitività delle entrate fiscali e delle spese alla variazione del ciclo economico</a:t>
            </a:r>
          </a:p>
          <a:p>
            <a:r>
              <a:rPr lang="it-IT" dirty="0" smtClean="0"/>
              <a:t>A questo punto è possibile verificare con simulazioni successive </a:t>
            </a:r>
            <a:r>
              <a:rPr lang="it-IT" u="sng" dirty="0" smtClean="0"/>
              <a:t>l’impatto sui principali obiettivi di bilancio </a:t>
            </a:r>
            <a:r>
              <a:rPr lang="it-IT" dirty="0" smtClean="0"/>
              <a:t>e </a:t>
            </a:r>
            <a:r>
              <a:rPr lang="it-IT" u="sng" dirty="0" smtClean="0"/>
              <a:t>sul debito pubblico </a:t>
            </a:r>
            <a:r>
              <a:rPr lang="it-IT" dirty="0" smtClean="0"/>
              <a:t>di variazioni della crescita economica.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336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 e Programma di Stabilità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Nella sezione programma di stabilità del DEF si presentano le simulazioni ottenute dai diversi sentieri di crescita economica (prudenzialmente posti a +/-0,5%)</a:t>
            </a:r>
          </a:p>
          <a:p>
            <a:r>
              <a:rPr lang="it-IT" dirty="0" smtClean="0"/>
              <a:t>Per quanto riguarda il </a:t>
            </a:r>
            <a:r>
              <a:rPr lang="it-IT" b="1" dirty="0" smtClean="0">
                <a:solidFill>
                  <a:srgbClr val="FFC000"/>
                </a:solidFill>
              </a:rPr>
              <a:t>debito</a:t>
            </a:r>
            <a:r>
              <a:rPr lang="it-IT" dirty="0" smtClean="0"/>
              <a:t> la simulazione vene effettuata a partire dai valori pubblicati dalla Banca d’Italia sull’andamento delle previsioni del debito delle Amministrazioni Pubbliche a cui si aggiungono gli interessi maturati in capo al settore statale e il loro fabbisogno di cassa registrato dalla RGS che considera anche il fabbisogno dei rimanenti enti locali (Previdenziali, Asl, Università, Enti di ricerca, ecc.)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272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Le previsioni e gli aggiornamenti vengono inclusi nel DEF e nelle note di aggiornamento</a:t>
            </a:r>
            <a:endParaRPr lang="it-IT" sz="40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nota del 18 settembre 2015 dispone che la </a:t>
            </a:r>
            <a:r>
              <a:rPr lang="it-IT" dirty="0"/>
              <a:t>politica economica </a:t>
            </a:r>
            <a:r>
              <a:rPr lang="it-IT" dirty="0" smtClean="0"/>
              <a:t>abbia </a:t>
            </a:r>
            <a:r>
              <a:rPr lang="it-IT" b="1" dirty="0">
                <a:solidFill>
                  <a:srgbClr val="FFC000"/>
                </a:solidFill>
              </a:rPr>
              <a:t>due </a:t>
            </a:r>
            <a:r>
              <a:rPr lang="it-IT" b="1" dirty="0" smtClean="0">
                <a:solidFill>
                  <a:srgbClr val="FFC000"/>
                </a:solidFill>
              </a:rPr>
              <a:t>obiettivi</a:t>
            </a:r>
            <a:r>
              <a:rPr lang="it-IT" dirty="0" smtClean="0"/>
              <a:t>: </a:t>
            </a:r>
            <a:r>
              <a:rPr lang="it-IT" dirty="0"/>
              <a:t>il sostegno alla crescita e il consolidamento fiscale</a:t>
            </a:r>
            <a:r>
              <a:rPr lang="it-IT" dirty="0" smtClean="0"/>
              <a:t>.</a:t>
            </a:r>
          </a:p>
          <a:p>
            <a:r>
              <a:rPr lang="it-IT" b="1" dirty="0" smtClean="0"/>
              <a:t>Strumenti</a:t>
            </a:r>
            <a:r>
              <a:rPr lang="it-IT" dirty="0" smtClean="0"/>
              <a:t>: un </a:t>
            </a:r>
            <a:r>
              <a:rPr lang="it-IT" dirty="0"/>
              <a:t>ampio programma di </a:t>
            </a:r>
            <a:r>
              <a:rPr lang="it-IT" u="sng" dirty="0"/>
              <a:t>riforme </a:t>
            </a:r>
            <a:r>
              <a:rPr lang="it-IT" u="sng" dirty="0" smtClean="0"/>
              <a:t>strutturali per garantire il consolidamento fiscale</a:t>
            </a:r>
            <a:r>
              <a:rPr lang="it-IT" dirty="0" smtClean="0"/>
              <a:t>, mentre il </a:t>
            </a:r>
            <a:r>
              <a:rPr lang="it-IT" dirty="0"/>
              <a:t>sostegno alla crescita viene realizzato attraverso un </a:t>
            </a:r>
            <a:r>
              <a:rPr lang="it-IT" u="sng" dirty="0"/>
              <a:t>piano di riduzione del carico fiscale </a:t>
            </a:r>
            <a:r>
              <a:rPr lang="it-IT" dirty="0"/>
              <a:t>su famiglie e imprese </a:t>
            </a:r>
            <a:r>
              <a:rPr lang="it-IT" dirty="0" smtClean="0"/>
              <a:t>(80€, Irap, casa, imprese…)…inoltre</a:t>
            </a:r>
          </a:p>
          <a:p>
            <a:r>
              <a:rPr lang="it-IT" dirty="0"/>
              <a:t>Per quanto riguarda la clausola per gli investimenti, l’Italia è uno dei pochi paesi con i requisiti per invocarla nel 2016. Pertanto il programma pluriennale di investimenti pubblici è stato accelerato così da determinare </a:t>
            </a:r>
            <a:r>
              <a:rPr lang="it-IT" dirty="0" smtClean="0"/>
              <a:t>investimenti aggiuntivi </a:t>
            </a:r>
            <a:r>
              <a:rPr lang="it-IT" dirty="0"/>
              <a:t>nel 2016 nel campo dei co-finanziamenti ai fondi europei.</a:t>
            </a:r>
            <a:endParaRPr lang="it-IT" dirty="0" smtClean="0"/>
          </a:p>
          <a:p>
            <a:r>
              <a:rPr lang="it-IT" dirty="0"/>
              <a:t>Nota al DEF 2015: </a:t>
            </a:r>
            <a:r>
              <a:rPr lang="it-IT" dirty="0">
                <a:hlinkClick r:id="rId2"/>
              </a:rPr>
              <a:t>http://</a:t>
            </a:r>
            <a:r>
              <a:rPr lang="it-IT" dirty="0" smtClean="0">
                <a:hlinkClick r:id="rId2"/>
              </a:rPr>
              <a:t>www.mef.gov.it/inevidenza/article_0160.html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7139681"/>
      </p:ext>
    </p:extLst>
  </p:cSld>
  <p:clrMapOvr>
    <a:masterClrMapping/>
  </p:clrMapOvr>
</p:sld>
</file>

<file path=ppt/theme/theme1.xml><?xml version="1.0" encoding="utf-8"?>
<a:theme xmlns:a="http://schemas.openxmlformats.org/drawingml/2006/main" name="Profondità">
  <a:themeElements>
    <a:clrScheme name="Profondità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Profondità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fondità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TM04033923[[fn=Profondità]]</Template>
  <TotalTime>637</TotalTime>
  <Words>965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Corbel</vt:lpstr>
      <vt:lpstr>Profondità</vt:lpstr>
      <vt:lpstr>Equazione</vt:lpstr>
      <vt:lpstr>Il DEF e le previsioni degli effetti</vt:lpstr>
      <vt:lpstr>Il modello macroeconomico e la politica fiscale in Italia: i limiti</vt:lpstr>
      <vt:lpstr>Il rafforzamento della governance</vt:lpstr>
      <vt:lpstr>Matrice della flessibilità di bilancio (2015)</vt:lpstr>
      <vt:lpstr>Livello della crescita economica (obiettivi dati o previsti) ed effetti sugli strumenti (deficit e debito)</vt:lpstr>
      <vt:lpstr>I risultati: indebitamento netto strutturale, output gap ed evoluzione del debito</vt:lpstr>
      <vt:lpstr>Gli effetti dell’output gap sul saldo di bilancio strutturale</vt:lpstr>
      <vt:lpstr>DEF e Programma di Stabilità</vt:lpstr>
      <vt:lpstr>Le previsioni e gli aggiornamenti vengono inclusi nel DEF e nelle note di aggiornamento</vt:lpstr>
      <vt:lpstr>Quali le previsioni di riduzione dell’indebitamento?</vt:lpstr>
      <vt:lpstr>Usando i termini di flessibilità del PSC</vt:lpstr>
      <vt:lpstr>L’aggiustamento strutturale del debito</vt:lpstr>
      <vt:lpstr>Le simulazioni degli effetti delle variazioni su deficit e debito: il breve periodo</vt:lpstr>
      <vt:lpstr>L’analisi di sensitività e le necessità di avanzi primari</vt:lpstr>
      <vt:lpstr>La Manovra di Finanza Pubblica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DEF e le previsioni degli effetti</dc:title>
  <dc:creator>Laura</dc:creator>
  <cp:lastModifiedBy>Deams</cp:lastModifiedBy>
  <cp:revision>25</cp:revision>
  <dcterms:created xsi:type="dcterms:W3CDTF">2015-03-24T17:14:00Z</dcterms:created>
  <dcterms:modified xsi:type="dcterms:W3CDTF">2016-03-22T08:52:53Z</dcterms:modified>
</cp:coreProperties>
</file>