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2"/>
  </p:notesMasterIdLst>
  <p:handoutMasterIdLst>
    <p:handoutMasterId r:id="rId43"/>
  </p:handoutMasterIdLst>
  <p:sldIdLst>
    <p:sldId id="256" r:id="rId2"/>
    <p:sldId id="316" r:id="rId3"/>
    <p:sldId id="317" r:id="rId4"/>
    <p:sldId id="389" r:id="rId5"/>
    <p:sldId id="390" r:id="rId6"/>
    <p:sldId id="391" r:id="rId7"/>
    <p:sldId id="392" r:id="rId8"/>
    <p:sldId id="393" r:id="rId9"/>
    <p:sldId id="394" r:id="rId10"/>
    <p:sldId id="395" r:id="rId11"/>
    <p:sldId id="399" r:id="rId12"/>
    <p:sldId id="423" r:id="rId13"/>
    <p:sldId id="424" r:id="rId14"/>
    <p:sldId id="425" r:id="rId15"/>
    <p:sldId id="397" r:id="rId16"/>
    <p:sldId id="426" r:id="rId17"/>
    <p:sldId id="396" r:id="rId18"/>
    <p:sldId id="427" r:id="rId19"/>
    <p:sldId id="404" r:id="rId20"/>
    <p:sldId id="402" r:id="rId21"/>
    <p:sldId id="431" r:id="rId22"/>
    <p:sldId id="434" r:id="rId23"/>
    <p:sldId id="436" r:id="rId24"/>
    <p:sldId id="433" r:id="rId25"/>
    <p:sldId id="437" r:id="rId26"/>
    <p:sldId id="432" r:id="rId27"/>
    <p:sldId id="406" r:id="rId28"/>
    <p:sldId id="405" r:id="rId29"/>
    <p:sldId id="407" r:id="rId30"/>
    <p:sldId id="400" r:id="rId31"/>
    <p:sldId id="401" r:id="rId32"/>
    <p:sldId id="417" r:id="rId33"/>
    <p:sldId id="419" r:id="rId34"/>
    <p:sldId id="418" r:id="rId35"/>
    <p:sldId id="420" r:id="rId36"/>
    <p:sldId id="422" r:id="rId37"/>
    <p:sldId id="428" r:id="rId38"/>
    <p:sldId id="429" r:id="rId39"/>
    <p:sldId id="430" r:id="rId40"/>
    <p:sldId id="403" r:id="rId41"/>
  </p:sldIdLst>
  <p:sldSz cx="9144000" cy="6858000" type="screen4x3"/>
  <p:notesSz cx="6761163" cy="9929813"/>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9373"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33" autoAdjust="0"/>
    <p:restoredTop sz="91595" autoAdjust="0"/>
  </p:normalViewPr>
  <p:slideViewPr>
    <p:cSldViewPr>
      <p:cViewPr>
        <p:scale>
          <a:sx n="66" d="100"/>
          <a:sy n="66" d="100"/>
        </p:scale>
        <p:origin x="-15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852"/>
    </p:cViewPr>
  </p:sorterViewPr>
  <p:notesViewPr>
    <p:cSldViewPr>
      <p:cViewPr>
        <p:scale>
          <a:sx n="66" d="100"/>
          <a:sy n="66" d="100"/>
        </p:scale>
        <p:origin x="-1536" y="-72"/>
      </p:cViewPr>
      <p:guideLst>
        <p:guide orient="horz" pos="3126"/>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33225"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1"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33225"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7D7C4F60-4273-43C3-8824-B73918DBF29B}" type="slidenum">
              <a:rPr lang="it-IT"/>
              <a:pPr>
                <a:defRPr/>
              </a:pPr>
              <a:t>‹N›</a:t>
            </a:fld>
            <a:endParaRPr lang="it-IT"/>
          </a:p>
        </p:txBody>
      </p:sp>
    </p:spTree>
    <p:extLst>
      <p:ext uri="{BB962C8B-B14F-4D97-AF65-F5344CB8AC3E}">
        <p14:creationId xmlns:p14="http://schemas.microsoft.com/office/powerpoint/2010/main" val="2551240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33225" y="0"/>
            <a:ext cx="2927938" cy="495458"/>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12292" name="Rectangle 4"/>
          <p:cNvSpPr>
            <a:spLocks noGrp="1" noRot="1" noChangeAspect="1" noChangeArrowheads="1" noTextEdit="1"/>
          </p:cNvSpPr>
          <p:nvPr>
            <p:ph type="sldImg" idx="2"/>
          </p:nvPr>
        </p:nvSpPr>
        <p:spPr bwMode="auto">
          <a:xfrm>
            <a:off x="898525" y="744538"/>
            <a:ext cx="4965700" cy="37242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0540" y="4716383"/>
            <a:ext cx="4960085" cy="4468654"/>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1"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33225" y="9434355"/>
            <a:ext cx="2927938" cy="495458"/>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C25DF067-8C82-48C0-A271-905E3EF0C44C}" type="slidenum">
              <a:rPr lang="it-IT"/>
              <a:pPr>
                <a:defRPr/>
              </a:pPr>
              <a:t>‹N›</a:t>
            </a:fld>
            <a:endParaRPr lang="it-IT"/>
          </a:p>
        </p:txBody>
      </p:sp>
    </p:spTree>
    <p:extLst>
      <p:ext uri="{BB962C8B-B14F-4D97-AF65-F5344CB8AC3E}">
        <p14:creationId xmlns:p14="http://schemas.microsoft.com/office/powerpoint/2010/main" val="242785224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it-IT" smtClean="0"/>
              <a:t>Geografia delle Reti EC 503</a:t>
            </a:r>
          </a:p>
          <a:p>
            <a:r>
              <a:rPr lang="it-IT" smtClean="0"/>
              <a:t>I Modulo</a:t>
            </a:r>
          </a:p>
          <a:p>
            <a:r>
              <a:rPr lang="it-IT" smtClean="0"/>
              <a:t>Giuseppe Borruso</a:t>
            </a:r>
          </a:p>
        </p:txBody>
      </p:sp>
      <p:sp>
        <p:nvSpPr>
          <p:cNvPr id="13315" name="Rectangle 7"/>
          <p:cNvSpPr>
            <a:spLocks noGrp="1" noChangeArrowheads="1"/>
          </p:cNvSpPr>
          <p:nvPr>
            <p:ph type="sldNum" sz="quarter" idx="5"/>
          </p:nvPr>
        </p:nvSpPr>
        <p:spPr>
          <a:noFill/>
        </p:spPr>
        <p:txBody>
          <a:bodyPr/>
          <a:lstStyle/>
          <a:p>
            <a:fld id="{5AA1161A-61B2-41AE-8F34-F5E12A6E7C34}" type="slidenum">
              <a:rPr lang="it-IT" smtClean="0"/>
              <a:pPr/>
              <a:t>1</a:t>
            </a:fld>
            <a:endParaRPr lang="it-IT" smtClean="0"/>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noFill/>
          <a:ln/>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algn="l">
              <a:spcBef>
                <a:spcPct val="0"/>
              </a:spcBef>
              <a:buClrTx/>
              <a:buFontTx/>
              <a:buNone/>
            </a:pPr>
            <a:r>
              <a:rPr lang="it-IT" sz="1200"/>
              <a:t>Diparimento di Scienze Geografiche e Storiche - Introduzione ai GIS</a:t>
            </a:r>
          </a:p>
        </p:txBody>
      </p:sp>
      <p:sp>
        <p:nvSpPr>
          <p:cNvPr id="166915"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a:spcBef>
                <a:spcPct val="0"/>
              </a:spcBef>
              <a:buClrTx/>
              <a:buFontTx/>
              <a:buNone/>
            </a:pPr>
            <a:fld id="{DBAE39E1-2717-451E-A8CD-3998D05D02CB}" type="slidenum">
              <a:rPr lang="it-IT" sz="1200"/>
              <a:pPr algn="r">
                <a:spcBef>
                  <a:spcPct val="0"/>
                </a:spcBef>
                <a:buClrTx/>
                <a:buFontTx/>
                <a:buNone/>
              </a:pPr>
              <a:t>31</a:t>
            </a:fld>
            <a:endParaRPr lang="it-IT" sz="1200"/>
          </a:p>
        </p:txBody>
      </p:sp>
      <p:sp>
        <p:nvSpPr>
          <p:cNvPr id="166916" name="Rectangle 2"/>
          <p:cNvSpPr>
            <a:spLocks noGrp="1" noRot="1" noChangeAspect="1" noChangeArrowheads="1" noTextEdit="1"/>
          </p:cNvSpPr>
          <p:nvPr>
            <p:ph type="sldImg"/>
          </p:nvPr>
        </p:nvSpPr>
        <p:spPr>
          <a:xfrm>
            <a:off x="898525" y="744538"/>
            <a:ext cx="4965700" cy="3724275"/>
          </a:xfrm>
          <a:ln/>
        </p:spPr>
      </p:sp>
      <p:sp>
        <p:nvSpPr>
          <p:cNvPr id="166917" name="Rectangle 3"/>
          <p:cNvSpPr>
            <a:spLocks noGrp="1" noChangeArrowheads="1"/>
          </p:cNvSpPr>
          <p:nvPr>
            <p:ph type="body" idx="1"/>
          </p:nvPr>
        </p:nvSpPr>
        <p:spPr>
          <a:noFill/>
          <a:ln/>
        </p:spPr>
        <p:txBody>
          <a:bodyPr/>
          <a:lstStyle/>
          <a:p>
            <a:pPr eaLnBrk="1" hangingPunct="1"/>
            <a:r>
              <a:rPr lang="it-IT"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smtClean="0"/>
              <a:t>Retail Trade Area Analysis Using the Huff Model</a:t>
            </a:r>
          </a:p>
          <a:p>
            <a:r>
              <a:rPr lang="en-US" smtClean="0"/>
              <a:t>By Ela Dramowicz</a:t>
            </a:r>
          </a:p>
          <a:p>
            <a:r>
              <a:rPr lang="en-US" smtClean="0"/>
              <a:t>(Jul 02, 2005)</a:t>
            </a:r>
          </a:p>
          <a:p>
            <a:r>
              <a:rPr lang="it-IT" smtClean="0"/>
              <a:t>http://www.directionsmag.com/printer.php?article_id=896</a:t>
            </a:r>
          </a:p>
          <a:p>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smtClean="0"/>
              <a:t>Retail Trade Area Analysis Using the Huff Model</a:t>
            </a:r>
          </a:p>
          <a:p>
            <a:r>
              <a:rPr lang="en-US" smtClean="0"/>
              <a:t>By Ela Dramowicz</a:t>
            </a:r>
          </a:p>
          <a:p>
            <a:r>
              <a:rPr lang="en-US" smtClean="0"/>
              <a:t>(Jul 02, 2005)</a:t>
            </a:r>
          </a:p>
          <a:p>
            <a:r>
              <a:rPr lang="it-IT" smtClean="0"/>
              <a:t>http://www.directionsmag.com/printer.php?article_id=896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txBox="1">
            <a:spLocks noGrp="1" noChangeArrowheads="1"/>
          </p:cNvSpPr>
          <p:nvPr/>
        </p:nvSpPr>
        <p:spPr bwMode="auto">
          <a:xfrm>
            <a:off x="1" y="0"/>
            <a:ext cx="2927938" cy="495458"/>
          </a:xfrm>
          <a:prstGeom prst="rect">
            <a:avLst/>
          </a:prstGeom>
          <a:noFill/>
          <a:ln w="9525">
            <a:noFill/>
            <a:miter lim="800000"/>
            <a:headEnd/>
            <a:tailEnd/>
          </a:ln>
        </p:spPr>
        <p:txBody>
          <a:bodyPr lIns="91504" tIns="45752" rIns="91504" bIns="45752"/>
          <a:lstStyle/>
          <a:p>
            <a:pPr algn="l">
              <a:spcBef>
                <a:spcPct val="0"/>
              </a:spcBef>
              <a:buClrTx/>
              <a:buFontTx/>
              <a:buNone/>
            </a:pPr>
            <a:r>
              <a:rPr lang="it-IT" sz="1200"/>
              <a:t>Diparimento di Scienze Geografiche e Storiche - Introduzione ai GIS</a:t>
            </a:r>
          </a:p>
        </p:txBody>
      </p:sp>
      <p:sp>
        <p:nvSpPr>
          <p:cNvPr id="32771" name="Rectangle 7"/>
          <p:cNvSpPr txBox="1">
            <a:spLocks noGrp="1" noChangeArrowheads="1"/>
          </p:cNvSpPr>
          <p:nvPr/>
        </p:nvSpPr>
        <p:spPr bwMode="auto">
          <a:xfrm>
            <a:off x="3833225" y="9434355"/>
            <a:ext cx="2927938" cy="495458"/>
          </a:xfrm>
          <a:prstGeom prst="rect">
            <a:avLst/>
          </a:prstGeom>
          <a:noFill/>
          <a:ln w="9525">
            <a:noFill/>
            <a:miter lim="800000"/>
            <a:headEnd/>
            <a:tailEnd/>
          </a:ln>
        </p:spPr>
        <p:txBody>
          <a:bodyPr lIns="91504" tIns="45752" rIns="91504" bIns="45752" anchor="b"/>
          <a:lstStyle/>
          <a:p>
            <a:pPr algn="r">
              <a:spcBef>
                <a:spcPct val="0"/>
              </a:spcBef>
              <a:buClrTx/>
              <a:buFontTx/>
              <a:buNone/>
            </a:pPr>
            <a:fld id="{25A263D4-50C2-4EF7-AA2D-85E755B01172}" type="slidenum">
              <a:rPr lang="it-IT" sz="1200"/>
              <a:pPr algn="r">
                <a:spcBef>
                  <a:spcPct val="0"/>
                </a:spcBef>
                <a:buClrTx/>
                <a:buFontTx/>
                <a:buNone/>
              </a:pPr>
              <a:t>3</a:t>
            </a:fld>
            <a:endParaRPr lang="it-IT" sz="1200"/>
          </a:p>
        </p:txBody>
      </p:sp>
      <p:sp>
        <p:nvSpPr>
          <p:cNvPr id="32772" name="Rectangle 2"/>
          <p:cNvSpPr>
            <a:spLocks noGrp="1" noRot="1" noChangeAspect="1" noChangeArrowheads="1" noTextEdit="1"/>
          </p:cNvSpPr>
          <p:nvPr>
            <p:ph type="sldImg"/>
          </p:nvPr>
        </p:nvSpPr>
        <p:spPr>
          <a:xfrm>
            <a:off x="898525" y="744538"/>
            <a:ext cx="4965700" cy="3724275"/>
          </a:xfrm>
          <a:ln/>
        </p:spPr>
      </p:sp>
      <p:sp>
        <p:nvSpPr>
          <p:cNvPr id="32773"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898525" y="744538"/>
            <a:ext cx="4965700" cy="3724275"/>
          </a:xfrm>
          <a:ln/>
        </p:spPr>
      </p:sp>
      <p:sp>
        <p:nvSpPr>
          <p:cNvPr id="155651" name="Rectangle 3"/>
          <p:cNvSpPr>
            <a:spLocks noGrp="1" noChangeArrowheads="1"/>
          </p:cNvSpPr>
          <p:nvPr>
            <p:ph type="body" idx="1"/>
          </p:nvPr>
        </p:nvSpPr>
        <p:spPr>
          <a:noFill/>
          <a:ln/>
        </p:spPr>
        <p:txBody>
          <a:bodyPr/>
          <a:lstStyle/>
          <a:p>
            <a:r>
              <a:rPr lang="it-IT" smtClean="0"/>
              <a:t>1 ora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898525" y="744538"/>
            <a:ext cx="4965700" cy="3724275"/>
          </a:xfrm>
          <a:ln/>
        </p:spPr>
      </p:sp>
      <p:sp>
        <p:nvSpPr>
          <p:cNvPr id="161795" name="Rectangle 3"/>
          <p:cNvSpPr>
            <a:spLocks noGrp="1" noChangeArrowheads="1"/>
          </p:cNvSpPr>
          <p:nvPr>
            <p:ph type="body" idx="1"/>
          </p:nvPr>
        </p:nvSpPr>
        <p:spPr>
          <a:noFill/>
          <a:ln/>
        </p:spPr>
        <p:txBody>
          <a:bodyPr/>
          <a:lstStyle/>
          <a:p>
            <a:r>
              <a:rPr lang="it-IT"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898525" y="744538"/>
            <a:ext cx="4965700" cy="3724275"/>
          </a:xfrm>
          <a:ln/>
        </p:spPr>
      </p:sp>
      <p:sp>
        <p:nvSpPr>
          <p:cNvPr id="159747" name="Rectangle 3"/>
          <p:cNvSpPr>
            <a:spLocks noGrp="1" noChangeArrowheads="1"/>
          </p:cNvSpPr>
          <p:nvPr>
            <p:ph type="body" idx="1"/>
          </p:nvPr>
        </p:nvSpPr>
        <p:spPr>
          <a:noFill/>
          <a:ln/>
        </p:spPr>
        <p:txBody>
          <a:bodyPr/>
          <a:lstStyle/>
          <a:p>
            <a:r>
              <a:rPr lang="it-IT"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p:spPr>
        <p:txBody>
          <a:bodyPr/>
          <a:lstStyle/>
          <a:p>
            <a:r>
              <a:rPr lang="en-US" smtClean="0"/>
              <a:t>Retail Trade Area Analysis Using the Huff Model</a:t>
            </a:r>
          </a:p>
          <a:p>
            <a:r>
              <a:rPr lang="en-US" smtClean="0"/>
              <a:t>By Ela Dramowicz</a:t>
            </a:r>
          </a:p>
          <a:p>
            <a:r>
              <a:rPr lang="en-US" smtClean="0"/>
              <a:t>(July 02, 2005)</a:t>
            </a:r>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ln/>
        </p:spPr>
        <p:txBody>
          <a:bodyPr/>
          <a:lstStyle/>
          <a:p>
            <a:r>
              <a:rPr lang="it-IT" smtClean="0"/>
              <a:t>Analyze this</a:t>
            </a:r>
          </a:p>
          <a:p>
            <a:r>
              <a:rPr lang="it-IT" smtClean="0"/>
              <a:t>Rockwood F. J., Thrall G.</a:t>
            </a:r>
          </a:p>
          <a:p>
            <a:r>
              <a:rPr lang="it-IT" smtClean="0"/>
              <a:t>BUILDERnews Magazine, May 2004, pp. 18 - 25</a:t>
            </a:r>
          </a:p>
          <a:p>
            <a:r>
              <a:rPr lang="it-IT" smtClean="0"/>
              <a:t>www.buildernewsmag.com</a:t>
            </a:r>
          </a:p>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141C7DCB-0A0D-4B7E-82A5-429387C5BEEB}"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6AB11C08-49C6-43FC-A3E0-FCC127AE9F60}"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BBD4752E-A636-47FD-8C6C-2C9753C24668}"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D0B9476A-7149-4E8E-BB87-0E4C1BA4F1B3}"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FC68B05E-BA76-40FF-955E-A3FB9CACDDFF}"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682E1E1B-267C-4D15-A2C6-209467E561A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033441AC-52FB-41F8-9F98-816D6BA3CD22}"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911CC0A0-AC95-4985-8836-9F89A252451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9996C4E4-810F-40E1-9289-8730D44D0A85}"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F9170800-4B1A-4EDE-B34D-F92237E7FEDE}"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E51F0685-B2D0-41FC-803E-704D7B6C900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1E6FC77E-97E6-4AE9-9BD5-C7FBC0AFB4F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70"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9.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2501900"/>
            <a:ext cx="7772400" cy="1143000"/>
          </a:xfrm>
        </p:spPr>
        <p:txBody>
          <a:bodyPr/>
          <a:lstStyle/>
          <a:p>
            <a:pPr eaLnBrk="1" hangingPunct="1"/>
            <a:r>
              <a:rPr lang="it-IT" sz="3600" b="1" dirty="0" err="1" smtClean="0">
                <a:latin typeface="Arial" charset="0"/>
              </a:rPr>
              <a:t>Economic</a:t>
            </a:r>
            <a:r>
              <a:rPr lang="it-IT" sz="3600" b="1" dirty="0" smtClean="0">
                <a:latin typeface="Arial" charset="0"/>
              </a:rPr>
              <a:t> </a:t>
            </a:r>
            <a:r>
              <a:rPr lang="it-IT" sz="3600" b="1" dirty="0" err="1" smtClean="0">
                <a:latin typeface="Arial" charset="0"/>
              </a:rPr>
              <a:t>Geography</a:t>
            </a:r>
            <a:r>
              <a:rPr lang="it-IT" sz="3600" b="1" dirty="0" smtClean="0">
                <a:latin typeface="Arial" charset="0"/>
              </a:rPr>
              <a:t> </a:t>
            </a:r>
            <a:br>
              <a:rPr lang="it-IT" sz="3600" b="1" dirty="0" smtClean="0">
                <a:latin typeface="Arial" charset="0"/>
              </a:rPr>
            </a:br>
            <a:r>
              <a:rPr lang="it-IT" sz="3600" b="1" dirty="0" smtClean="0">
                <a:latin typeface="Arial" charset="0"/>
              </a:rPr>
              <a:t/>
            </a:r>
            <a:br>
              <a:rPr lang="it-IT" sz="3600" b="1" dirty="0" smtClean="0">
                <a:latin typeface="Arial" charset="0"/>
              </a:rPr>
            </a:br>
            <a:r>
              <a:rPr lang="it-IT" sz="2400" dirty="0" smtClean="0">
                <a:latin typeface="Arial" charset="0"/>
              </a:rPr>
              <a:t>1bis </a:t>
            </a:r>
            <a:r>
              <a:rPr lang="it-IT" sz="2400" dirty="0" smtClean="0">
                <a:latin typeface="Arial" charset="0"/>
              </a:rPr>
              <a:t>– Spatial </a:t>
            </a:r>
            <a:r>
              <a:rPr lang="it-IT" sz="2400" dirty="0" err="1" smtClean="0">
                <a:latin typeface="Arial" charset="0"/>
              </a:rPr>
              <a:t>interaction</a:t>
            </a:r>
            <a:r>
              <a:rPr lang="it-IT" sz="2400" dirty="0" smtClean="0">
                <a:latin typeface="Arial" charset="0"/>
              </a:rPr>
              <a:t> and the </a:t>
            </a:r>
            <a:r>
              <a:rPr lang="it-IT" sz="2400" dirty="0" err="1" smtClean="0">
                <a:latin typeface="Arial" charset="0"/>
              </a:rPr>
              <a:t>gravity</a:t>
            </a:r>
            <a:r>
              <a:rPr lang="it-IT" sz="2400" dirty="0" smtClean="0">
                <a:latin typeface="Arial" charset="0"/>
              </a:rPr>
              <a:t> </a:t>
            </a:r>
            <a:r>
              <a:rPr lang="it-IT" sz="2400" dirty="0" err="1" smtClean="0">
                <a:latin typeface="Arial" charset="0"/>
              </a:rPr>
              <a:t>models</a:t>
            </a:r>
            <a:endParaRPr lang="it-IT" sz="2000" b="1" i="1" dirty="0" smtClean="0">
              <a:latin typeface="Arial" charset="0"/>
            </a:endParaRPr>
          </a:p>
        </p:txBody>
      </p:sp>
      <p:sp>
        <p:nvSpPr>
          <p:cNvPr id="3075" name="Rectangle 3" descr="Rectangle: Click to edit Master text styles&#10;Second level&#10;Third level&#10;Fourth level&#10;Fifth level"/>
          <p:cNvSpPr>
            <a:spLocks noGrp="1" noChangeArrowheads="1"/>
          </p:cNvSpPr>
          <p:nvPr>
            <p:ph type="subTitle" idx="1"/>
          </p:nvPr>
        </p:nvSpPr>
        <p:spPr>
          <a:xfrm>
            <a:off x="957263" y="3309938"/>
            <a:ext cx="6400800" cy="1752600"/>
          </a:xfrm>
        </p:spPr>
        <p:txBody>
          <a:bodyPr/>
          <a:lstStyle/>
          <a:p>
            <a:pPr eaLnBrk="1" hangingPunct="1"/>
            <a:endParaRPr lang="it-IT" sz="1800" dirty="0" smtClean="0">
              <a:latin typeface="Arial" charset="0"/>
            </a:endParaRPr>
          </a:p>
          <a:p>
            <a:pPr eaLnBrk="1" hangingPunct="1"/>
            <a:endParaRPr lang="it-IT" sz="1800" dirty="0" smtClean="0">
              <a:latin typeface="Arial" charset="0"/>
            </a:endParaRPr>
          </a:p>
          <a:p>
            <a:pPr eaLnBrk="1" hangingPunct="1"/>
            <a:r>
              <a:rPr lang="it-IT" sz="1800" dirty="0" smtClean="0">
                <a:latin typeface="Arial" charset="0"/>
              </a:rPr>
              <a:t>121EC</a:t>
            </a:r>
          </a:p>
          <a:p>
            <a:pPr eaLnBrk="1" hangingPunct="1"/>
            <a:endParaRPr lang="it-IT" sz="1800" dirty="0" smtClean="0">
              <a:latin typeface="Arial" charset="0"/>
            </a:endParaRPr>
          </a:p>
          <a:p>
            <a:pPr eaLnBrk="1" hangingPunct="1">
              <a:spcBef>
                <a:spcPct val="15000"/>
              </a:spcBef>
            </a:pPr>
            <a:r>
              <a:rPr lang="it-IT" sz="1600" dirty="0" smtClean="0">
                <a:latin typeface="Arial" charset="0"/>
              </a:rPr>
              <a:t>A.Y. </a:t>
            </a:r>
            <a:r>
              <a:rPr lang="it-IT" sz="1600" dirty="0" smtClean="0">
                <a:latin typeface="Arial" charset="0"/>
              </a:rPr>
              <a:t>2014/2015</a:t>
            </a:r>
            <a:endParaRPr lang="it-IT" sz="1600" dirty="0" smtClean="0">
              <a:latin typeface="Arial" charset="0"/>
            </a:endParaRPr>
          </a:p>
          <a:p>
            <a:pPr eaLnBrk="1" hangingPunct="1">
              <a:spcBef>
                <a:spcPct val="15000"/>
              </a:spcBef>
            </a:pPr>
            <a:r>
              <a:rPr lang="it-IT" sz="1600" dirty="0" smtClean="0">
                <a:latin typeface="Arial" charset="0"/>
              </a:rPr>
              <a:t>Dr. Giuseppe Borruso</a:t>
            </a:r>
          </a:p>
          <a:p>
            <a:pPr eaLnBrk="1" hangingPunct="1">
              <a:spcBef>
                <a:spcPct val="15000"/>
              </a:spcBef>
            </a:pPr>
            <a:r>
              <a:rPr lang="it-IT" sz="1600" dirty="0" err="1" smtClean="0">
                <a:latin typeface="Arial" charset="0"/>
              </a:rPr>
              <a:t>Faculty</a:t>
            </a:r>
            <a:r>
              <a:rPr lang="it-IT" sz="1600" dirty="0" smtClean="0">
                <a:latin typeface="Arial" charset="0"/>
              </a:rPr>
              <a:t> </a:t>
            </a:r>
            <a:r>
              <a:rPr lang="it-IT" sz="1600" dirty="0" err="1" smtClean="0">
                <a:latin typeface="Arial" charset="0"/>
              </a:rPr>
              <a:t>of</a:t>
            </a:r>
            <a:r>
              <a:rPr lang="it-IT" sz="1600" dirty="0" smtClean="0">
                <a:latin typeface="Arial" charset="0"/>
              </a:rPr>
              <a:t> </a:t>
            </a:r>
            <a:r>
              <a:rPr lang="it-IT" sz="1600" dirty="0" err="1" smtClean="0">
                <a:latin typeface="Arial" charset="0"/>
              </a:rPr>
              <a:t>Economics</a:t>
            </a:r>
            <a:endParaRPr lang="it-IT" sz="1600" dirty="0" smtClean="0">
              <a:latin typeface="Arial" charset="0"/>
            </a:endParaRPr>
          </a:p>
          <a:p>
            <a:pPr eaLnBrk="1" hangingPunct="1">
              <a:spcBef>
                <a:spcPct val="15000"/>
              </a:spcBef>
            </a:pPr>
            <a:r>
              <a:rPr lang="it-IT" sz="1600" dirty="0" err="1" smtClean="0">
                <a:latin typeface="Arial" charset="0"/>
              </a:rPr>
              <a:t>University</a:t>
            </a:r>
            <a:r>
              <a:rPr lang="it-IT" sz="1600" dirty="0" smtClean="0">
                <a:latin typeface="Arial" charset="0"/>
              </a:rPr>
              <a:t> </a:t>
            </a:r>
            <a:r>
              <a:rPr lang="it-IT" sz="1600" dirty="0" err="1" smtClean="0">
                <a:latin typeface="Arial" charset="0"/>
              </a:rPr>
              <a:t>of</a:t>
            </a:r>
            <a:r>
              <a:rPr lang="it-IT" sz="1600" dirty="0" smtClean="0">
                <a:latin typeface="Arial" charset="0"/>
              </a:rPr>
              <a:t> Trieste</a:t>
            </a:r>
          </a:p>
          <a:p>
            <a:pPr eaLnBrk="1" hangingPunct="1">
              <a:spcBef>
                <a:spcPct val="15000"/>
              </a:spcBef>
            </a:pPr>
            <a:r>
              <a:rPr lang="it-IT" sz="1600" dirty="0" smtClean="0">
                <a:latin typeface="Arial" charset="0"/>
              </a:rPr>
              <a:t>E-mail. </a:t>
            </a:r>
            <a:r>
              <a:rPr lang="it-IT" sz="1600" dirty="0" smtClean="0">
                <a:latin typeface="Arial" charset="0"/>
                <a:hlinkClick r:id="rId3"/>
              </a:rPr>
              <a:t>giuseppe.borruso@econ.units.it</a:t>
            </a:r>
            <a:endParaRPr lang="it-IT" sz="1600" dirty="0" smtClean="0">
              <a:latin typeface="Arial" charset="0"/>
            </a:endParaRPr>
          </a:p>
          <a:p>
            <a:pPr eaLnBrk="1" hangingPunct="1">
              <a:spcBef>
                <a:spcPct val="15000"/>
              </a:spcBef>
            </a:pPr>
            <a:r>
              <a:rPr lang="it-IT" sz="1600" dirty="0" err="1" smtClean="0">
                <a:latin typeface="Arial" charset="0"/>
              </a:rPr>
              <a:t>Ph</a:t>
            </a:r>
            <a:r>
              <a:rPr lang="it-IT" sz="1600" dirty="0" smtClean="0">
                <a:latin typeface="Arial" charset="0"/>
              </a:rPr>
              <a:t>. +39 040 558 </a:t>
            </a:r>
            <a:r>
              <a:rPr lang="it-IT" sz="1600" b="1" dirty="0" smtClean="0">
                <a:latin typeface="Arial" charset="0"/>
              </a:rPr>
              <a:t>7008</a:t>
            </a:r>
          </a:p>
          <a:p>
            <a:pPr eaLnBrk="1" hangingPunct="1">
              <a:spcBef>
                <a:spcPct val="15000"/>
              </a:spcBef>
            </a:pPr>
            <a:r>
              <a:rPr lang="it-IT" sz="1600" dirty="0" err="1" smtClean="0">
                <a:latin typeface="Arial" charset="0"/>
              </a:rPr>
              <a:t>Skype</a:t>
            </a:r>
            <a:r>
              <a:rPr lang="it-IT" sz="1600" dirty="0" smtClean="0">
                <a:latin typeface="Arial" charset="0"/>
              </a:rPr>
              <a:t>:  </a:t>
            </a:r>
            <a:r>
              <a:rPr lang="it-IT" sz="1600" dirty="0" err="1" smtClean="0">
                <a:latin typeface="Arial" charset="0"/>
              </a:rPr>
              <a:t>giuseppe.borruso</a:t>
            </a:r>
            <a:r>
              <a:rPr lang="it-IT" sz="1600" dirty="0" smtClean="0">
                <a:latin typeface="Arial" charset="0"/>
              </a:rPr>
              <a:t> </a:t>
            </a:r>
          </a:p>
        </p:txBody>
      </p:sp>
      <p:pic>
        <p:nvPicPr>
          <p:cNvPr id="5" name="Picture 4" descr="Università degli Studi di Tries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olo 1"/>
          <p:cNvSpPr>
            <a:spLocks noGrp="1"/>
          </p:cNvSpPr>
          <p:nvPr>
            <p:ph type="title" idx="4294967295"/>
          </p:nvPr>
        </p:nvSpPr>
        <p:spPr/>
        <p:txBody>
          <a:bodyPr/>
          <a:lstStyle/>
          <a:p>
            <a:r>
              <a:rPr lang="en-GB" sz="3200" smtClean="0"/>
              <a:t>Gravitation and spatial interaction</a:t>
            </a:r>
          </a:p>
        </p:txBody>
      </p:sp>
      <p:sp>
        <p:nvSpPr>
          <p:cNvPr id="5" name="Segnaposto contenuto 4" descr="Rectangle: Click to edit Master text styles&#10;Second level&#10;Third level&#10;Fourth level&#10;Fifth level"/>
          <p:cNvSpPr>
            <a:spLocks noGrp="1"/>
          </p:cNvSpPr>
          <p:nvPr>
            <p:ph sz="half" idx="4294967295"/>
          </p:nvPr>
        </p:nvSpPr>
        <p:spPr>
          <a:xfrm>
            <a:off x="838200" y="1905000"/>
            <a:ext cx="3810000" cy="4114800"/>
          </a:xfrm>
        </p:spPr>
        <p:txBody>
          <a:bodyPr>
            <a:normAutofit/>
          </a:bodyPr>
          <a:lstStyle/>
          <a:p>
            <a:pPr>
              <a:lnSpc>
                <a:spcPct val="80000"/>
              </a:lnSpc>
            </a:pPr>
            <a:r>
              <a:rPr lang="en-GB" sz="1800" smtClean="0"/>
              <a:t>Newton: the power of attraction between two bodies is proportional to the product of their masses and inversely proportional to the squared distance beteen them;</a:t>
            </a:r>
          </a:p>
          <a:p>
            <a:pPr>
              <a:lnSpc>
                <a:spcPct val="80000"/>
              </a:lnSpc>
            </a:pPr>
            <a:r>
              <a:rPr lang="en-GB" sz="1800" smtClean="0"/>
              <a:t>The sum of all the characteristic data of each body allows to determine its potential attractiveness; </a:t>
            </a:r>
          </a:p>
          <a:p>
            <a:pPr>
              <a:lnSpc>
                <a:spcPct val="80000"/>
              </a:lnSpc>
            </a:pPr>
            <a:r>
              <a:rPr lang="en-GB" sz="1800" smtClean="0"/>
              <a:t>Each body influences all the other ones, given that the power of attraction decreases as distance increases.</a:t>
            </a:r>
          </a:p>
          <a:p>
            <a:pPr>
              <a:lnSpc>
                <a:spcPct val="80000"/>
              </a:lnSpc>
            </a:pPr>
            <a:endParaRPr lang="en-GB" sz="1800" smtClean="0"/>
          </a:p>
          <a:p>
            <a:pPr>
              <a:lnSpc>
                <a:spcPct val="80000"/>
              </a:lnSpc>
            </a:pPr>
            <a:endParaRPr lang="en-GB" sz="1800" smtClean="0"/>
          </a:p>
        </p:txBody>
      </p:sp>
      <p:sp>
        <p:nvSpPr>
          <p:cNvPr id="6" name="Segnaposto contenuto 5" descr="Rectangle: Click to edit Master text styles&#10;Second level&#10;Third level&#10;Fourth level&#10;Fifth level"/>
          <p:cNvSpPr>
            <a:spLocks noGrp="1"/>
          </p:cNvSpPr>
          <p:nvPr>
            <p:ph sz="half" idx="4294967295"/>
          </p:nvPr>
        </p:nvSpPr>
        <p:spPr>
          <a:xfrm>
            <a:off x="4800600" y="1905000"/>
            <a:ext cx="3810000" cy="4114800"/>
          </a:xfrm>
        </p:spPr>
        <p:txBody>
          <a:bodyPr>
            <a:normAutofit/>
          </a:bodyPr>
          <a:lstStyle/>
          <a:p>
            <a:pPr>
              <a:lnSpc>
                <a:spcPct val="80000"/>
              </a:lnSpc>
            </a:pPr>
            <a:r>
              <a:rPr lang="en-GB" sz="2000" smtClean="0"/>
              <a:t>In spatial interaction the mass measurement is expressed by the power of mutual attraction played by two centres</a:t>
            </a:r>
          </a:p>
          <a:p>
            <a:pPr>
              <a:lnSpc>
                <a:spcPct val="80000"/>
              </a:lnSpc>
            </a:pPr>
            <a:r>
              <a:rPr lang="en-GB" sz="2000" smtClean="0"/>
              <a:t>The volume of interaction between two centres is directly proportional to the product of the different populations and inversely proportional to the (power of) distances separating them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olo 1"/>
          <p:cNvSpPr>
            <a:spLocks noGrp="1"/>
          </p:cNvSpPr>
          <p:nvPr>
            <p:ph type="title" idx="4294967295"/>
          </p:nvPr>
        </p:nvSpPr>
        <p:spPr/>
        <p:txBody>
          <a:bodyPr/>
          <a:lstStyle/>
          <a:p>
            <a:r>
              <a:rPr lang="en-GB" sz="2800" smtClean="0"/>
              <a:t>Gravity model of flows between centres</a:t>
            </a:r>
            <a:br>
              <a:rPr lang="en-GB" sz="2800" smtClean="0"/>
            </a:br>
            <a:r>
              <a:rPr lang="en-GB" sz="2800" smtClean="0"/>
              <a:t/>
            </a:r>
            <a:br>
              <a:rPr lang="en-GB" sz="2800" smtClean="0"/>
            </a:br>
            <a:endParaRPr lang="en-GB" sz="2800" smtClean="0"/>
          </a:p>
        </p:txBody>
      </p:sp>
      <p:sp>
        <p:nvSpPr>
          <p:cNvPr id="163843" name="Segnaposto contenuto 116" descr="Rectangle: Click to edit Master text styles&#10;Second level&#10;Third level&#10;Fourth level&#10;Fifth level"/>
          <p:cNvSpPr>
            <a:spLocks noGrp="1"/>
          </p:cNvSpPr>
          <p:nvPr>
            <p:ph sz="half" idx="4294967295"/>
          </p:nvPr>
        </p:nvSpPr>
        <p:spPr>
          <a:xfrm>
            <a:off x="6643688" y="1857375"/>
            <a:ext cx="2500312" cy="3233738"/>
          </a:xfrm>
        </p:spPr>
        <p:txBody>
          <a:bodyPr/>
          <a:lstStyle/>
          <a:p>
            <a:pPr marL="92075" indent="-92075"/>
            <a:r>
              <a:rPr lang="en-GB" sz="1200" smtClean="0"/>
              <a:t>Dimension of population (a) and distance (b) used to estimate the spatial interaction between four centres.</a:t>
            </a:r>
          </a:p>
          <a:p>
            <a:pPr marL="92075" indent="-92075"/>
            <a:r>
              <a:rPr lang="en-GB" sz="1200" smtClean="0"/>
              <a:t>(c) real distance;</a:t>
            </a:r>
          </a:p>
          <a:p>
            <a:pPr marL="92075" indent="-92075"/>
            <a:r>
              <a:rPr lang="en-GB" sz="1200" smtClean="0"/>
              <a:t>(d) squared distance;</a:t>
            </a:r>
          </a:p>
          <a:p>
            <a:pPr marL="92075" indent="-92075"/>
            <a:r>
              <a:rPr lang="en-GB" sz="1200" i="1" smtClean="0"/>
              <a:t>D</a:t>
            </a:r>
            <a:r>
              <a:rPr lang="en-GB" sz="1200" baseline="-25000" smtClean="0"/>
              <a:t>13 </a:t>
            </a:r>
            <a:r>
              <a:rPr lang="en-GB" sz="1200" smtClean="0"/>
              <a:t>= 2 (= distance between City 1 and City 3)</a:t>
            </a:r>
          </a:p>
          <a:p>
            <a:pPr marL="92075" indent="-92075"/>
            <a:r>
              <a:rPr lang="en-GB" sz="1200" smtClean="0"/>
              <a:t>In (d), </a:t>
            </a:r>
            <a:r>
              <a:rPr lang="en-GB" sz="1200" i="1" smtClean="0"/>
              <a:t>F</a:t>
            </a:r>
            <a:r>
              <a:rPr lang="en-GB" sz="1200" baseline="-25000" smtClean="0"/>
              <a:t>13 </a:t>
            </a:r>
            <a:r>
              <a:rPr lang="en-GB" sz="1200" smtClean="0"/>
              <a:t>= 64 derives from:</a:t>
            </a:r>
          </a:p>
          <a:p>
            <a:pPr marL="92075" indent="-92075"/>
            <a:r>
              <a:rPr lang="en-GB" sz="1200" smtClean="0"/>
              <a:t>Population 1 * Population 3 / squared distance between 1 and 3</a:t>
            </a:r>
          </a:p>
          <a:p>
            <a:pPr marL="92075" indent="-92075"/>
            <a:r>
              <a:rPr lang="en-GB" sz="1200" i="1" smtClean="0"/>
              <a:t>F</a:t>
            </a:r>
            <a:r>
              <a:rPr lang="en-GB" sz="1200" baseline="-25000" smtClean="0"/>
              <a:t>13 </a:t>
            </a:r>
            <a:r>
              <a:rPr lang="en-GB" sz="1200" smtClean="0"/>
              <a:t>= (64 x 4) / (2 x 2) = 64</a:t>
            </a:r>
          </a:p>
          <a:p>
            <a:pPr marL="92075" indent="-92075"/>
            <a:endParaRPr lang="en-GB" sz="1200" smtClean="0"/>
          </a:p>
          <a:p>
            <a:pPr marL="92075" indent="-92075"/>
            <a:endParaRPr lang="en-GB" sz="1200" smtClean="0"/>
          </a:p>
          <a:p>
            <a:pPr marL="92075" indent="-92075">
              <a:buFont typeface="Wingdings" pitchFamily="2" charset="2"/>
              <a:buNone/>
            </a:pPr>
            <a:r>
              <a:rPr lang="en-GB" sz="1000" smtClean="0"/>
              <a:t>(Haggett, 2001, p. 249)</a:t>
            </a:r>
          </a:p>
        </p:txBody>
      </p:sp>
      <p:grpSp>
        <p:nvGrpSpPr>
          <p:cNvPr id="163844" name="Gruppo 107"/>
          <p:cNvGrpSpPr>
            <a:grpSpLocks/>
          </p:cNvGrpSpPr>
          <p:nvPr/>
        </p:nvGrpSpPr>
        <p:grpSpPr bwMode="auto">
          <a:xfrm>
            <a:off x="642938" y="571500"/>
            <a:ext cx="2740025" cy="2724150"/>
            <a:chOff x="642910" y="1000108"/>
            <a:chExt cx="2739406" cy="2724941"/>
          </a:xfrm>
        </p:grpSpPr>
        <p:sp>
          <p:nvSpPr>
            <p:cNvPr id="163845" name="Rettangolo 78"/>
            <p:cNvSpPr>
              <a:spLocks noChangeArrowheads="1"/>
            </p:cNvSpPr>
            <p:nvPr/>
          </p:nvSpPr>
          <p:spPr bwMode="auto">
            <a:xfrm>
              <a:off x="642910" y="1000108"/>
              <a:ext cx="2714644" cy="2714644"/>
            </a:xfrm>
            <a:prstGeom prst="rect">
              <a:avLst/>
            </a:prstGeom>
            <a:solidFill>
              <a:schemeClr val="bg2">
                <a:alpha val="50195"/>
              </a:schemeClr>
            </a:solidFill>
            <a:ln w="19050" algn="ctr">
              <a:solidFill>
                <a:srgbClr val="333333"/>
              </a:solidFill>
              <a:round/>
              <a:headEnd/>
              <a:tailEnd type="triangle" w="med" len="med"/>
            </a:ln>
          </p:spPr>
          <p:txBody>
            <a:bodyPr/>
            <a:lstStyle/>
            <a:p>
              <a:endParaRPr lang="it-IT"/>
            </a:p>
          </p:txBody>
        </p:sp>
        <p:sp>
          <p:nvSpPr>
            <p:cNvPr id="163846" name="Rettangolo 2"/>
            <p:cNvSpPr>
              <a:spLocks noChangeAspect="1"/>
            </p:cNvSpPr>
            <p:nvPr/>
          </p:nvSpPr>
          <p:spPr bwMode="auto">
            <a:xfrm>
              <a:off x="690535" y="1090596"/>
              <a:ext cx="720000" cy="720000"/>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847" name="Rettangolo 4"/>
            <p:cNvSpPr>
              <a:spLocks noChangeAspect="1"/>
            </p:cNvSpPr>
            <p:nvPr/>
          </p:nvSpPr>
          <p:spPr bwMode="auto">
            <a:xfrm>
              <a:off x="2395522" y="1381111"/>
              <a:ext cx="180000" cy="180000"/>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848" name="Rettangolo 3"/>
            <p:cNvSpPr>
              <a:spLocks noChangeAspect="1"/>
            </p:cNvSpPr>
            <p:nvPr/>
          </p:nvSpPr>
          <p:spPr bwMode="auto">
            <a:xfrm>
              <a:off x="881036" y="2686045"/>
              <a:ext cx="360000" cy="360000"/>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849" name="Rettangolo 5"/>
            <p:cNvSpPr>
              <a:spLocks noChangeAspect="1"/>
            </p:cNvSpPr>
            <p:nvPr/>
          </p:nvSpPr>
          <p:spPr bwMode="auto">
            <a:xfrm>
              <a:off x="3058001" y="3405188"/>
              <a:ext cx="90001" cy="90001"/>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850" name="CasellaDiTesto 25"/>
            <p:cNvSpPr txBox="1">
              <a:spLocks noChangeArrowheads="1"/>
            </p:cNvSpPr>
            <p:nvPr/>
          </p:nvSpPr>
          <p:spPr bwMode="auto">
            <a:xfrm>
              <a:off x="748963" y="1328723"/>
              <a:ext cx="635110" cy="276999"/>
            </a:xfrm>
            <a:prstGeom prst="rect">
              <a:avLst/>
            </a:prstGeom>
            <a:noFill/>
            <a:ln w="9525">
              <a:noFill/>
              <a:miter lim="800000"/>
              <a:headEnd/>
              <a:tailEnd/>
            </a:ln>
          </p:spPr>
          <p:txBody>
            <a:bodyPr wrap="none">
              <a:spAutoFit/>
            </a:bodyPr>
            <a:lstStyle/>
            <a:p>
              <a:pPr>
                <a:buFont typeface="Monotype Sorts" pitchFamily="2" charset="2"/>
                <a:buNone/>
              </a:pPr>
              <a:r>
                <a:rPr lang="it-IT" sz="1200" i="1"/>
                <a:t>P</a:t>
              </a:r>
              <a:r>
                <a:rPr lang="it-IT" sz="1200" baseline="-25000"/>
                <a:t>1 </a:t>
              </a:r>
              <a:r>
                <a:rPr lang="it-IT" sz="1200"/>
                <a:t>= 64</a:t>
              </a:r>
            </a:p>
          </p:txBody>
        </p:sp>
        <p:sp>
          <p:nvSpPr>
            <p:cNvPr id="163851" name="CasellaDiTesto 26"/>
            <p:cNvSpPr txBox="1">
              <a:spLocks noChangeArrowheads="1"/>
            </p:cNvSpPr>
            <p:nvPr/>
          </p:nvSpPr>
          <p:spPr bwMode="auto">
            <a:xfrm>
              <a:off x="2504110" y="1318426"/>
              <a:ext cx="558166" cy="276999"/>
            </a:xfrm>
            <a:prstGeom prst="rect">
              <a:avLst/>
            </a:prstGeom>
            <a:noFill/>
            <a:ln w="9525">
              <a:noFill/>
              <a:miter lim="800000"/>
              <a:headEnd/>
              <a:tailEnd/>
            </a:ln>
          </p:spPr>
          <p:txBody>
            <a:bodyPr wrap="none">
              <a:spAutoFit/>
            </a:bodyPr>
            <a:lstStyle/>
            <a:p>
              <a:pPr>
                <a:buFont typeface="Monotype Sorts" pitchFamily="2" charset="2"/>
                <a:buNone/>
              </a:pPr>
              <a:r>
                <a:rPr lang="it-IT" sz="1200" i="1"/>
                <a:t>P</a:t>
              </a:r>
              <a:r>
                <a:rPr lang="it-IT" sz="1200" baseline="-25000"/>
                <a:t>3 </a:t>
              </a:r>
              <a:r>
                <a:rPr lang="it-IT" sz="1200"/>
                <a:t>= 4</a:t>
              </a:r>
            </a:p>
          </p:txBody>
        </p:sp>
        <p:sp>
          <p:nvSpPr>
            <p:cNvPr id="163852" name="CasellaDiTesto 27"/>
            <p:cNvSpPr txBox="1">
              <a:spLocks noChangeArrowheads="1"/>
            </p:cNvSpPr>
            <p:nvPr/>
          </p:nvSpPr>
          <p:spPr bwMode="auto">
            <a:xfrm>
              <a:off x="2824150" y="3448050"/>
              <a:ext cx="558166" cy="276999"/>
            </a:xfrm>
            <a:prstGeom prst="rect">
              <a:avLst/>
            </a:prstGeom>
            <a:noFill/>
            <a:ln w="9525">
              <a:noFill/>
              <a:miter lim="800000"/>
              <a:headEnd/>
              <a:tailEnd/>
            </a:ln>
          </p:spPr>
          <p:txBody>
            <a:bodyPr wrap="none">
              <a:spAutoFit/>
            </a:bodyPr>
            <a:lstStyle/>
            <a:p>
              <a:pPr>
                <a:buFont typeface="Monotype Sorts" pitchFamily="2" charset="2"/>
                <a:buNone/>
              </a:pPr>
              <a:r>
                <a:rPr lang="it-IT" sz="1200" i="1"/>
                <a:t>P</a:t>
              </a:r>
              <a:r>
                <a:rPr lang="it-IT" sz="1200" baseline="-25000"/>
                <a:t>4 </a:t>
              </a:r>
              <a:r>
                <a:rPr lang="it-IT" sz="1200"/>
                <a:t>= 1</a:t>
              </a:r>
            </a:p>
          </p:txBody>
        </p:sp>
        <p:sp>
          <p:nvSpPr>
            <p:cNvPr id="163853" name="CasellaDiTesto 28"/>
            <p:cNvSpPr txBox="1">
              <a:spLocks noChangeArrowheads="1"/>
            </p:cNvSpPr>
            <p:nvPr/>
          </p:nvSpPr>
          <p:spPr bwMode="auto">
            <a:xfrm>
              <a:off x="728263" y="3047226"/>
              <a:ext cx="635110" cy="276999"/>
            </a:xfrm>
            <a:prstGeom prst="rect">
              <a:avLst/>
            </a:prstGeom>
            <a:noFill/>
            <a:ln w="9525">
              <a:noFill/>
              <a:miter lim="800000"/>
              <a:headEnd/>
              <a:tailEnd/>
            </a:ln>
          </p:spPr>
          <p:txBody>
            <a:bodyPr wrap="none">
              <a:spAutoFit/>
            </a:bodyPr>
            <a:lstStyle/>
            <a:p>
              <a:pPr>
                <a:buFont typeface="Monotype Sorts" pitchFamily="2" charset="2"/>
                <a:buNone/>
              </a:pPr>
              <a:r>
                <a:rPr lang="it-IT" sz="1200" i="1"/>
                <a:t>P</a:t>
              </a:r>
              <a:r>
                <a:rPr lang="it-IT" sz="1200" baseline="-25000"/>
                <a:t>2 </a:t>
              </a:r>
              <a:r>
                <a:rPr lang="it-IT" sz="1200"/>
                <a:t>= 16</a:t>
              </a:r>
            </a:p>
          </p:txBody>
        </p:sp>
      </p:grpSp>
      <p:grpSp>
        <p:nvGrpSpPr>
          <p:cNvPr id="163854" name="Gruppo 108"/>
          <p:cNvGrpSpPr>
            <a:grpSpLocks/>
          </p:cNvGrpSpPr>
          <p:nvPr/>
        </p:nvGrpSpPr>
        <p:grpSpPr bwMode="auto">
          <a:xfrm>
            <a:off x="3752850" y="571500"/>
            <a:ext cx="2819400" cy="2714625"/>
            <a:chOff x="3752844" y="1000108"/>
            <a:chExt cx="2819420" cy="2714644"/>
          </a:xfrm>
        </p:grpSpPr>
        <p:sp>
          <p:nvSpPr>
            <p:cNvPr id="163855" name="Rettangolo 79"/>
            <p:cNvSpPr>
              <a:spLocks noChangeArrowheads="1"/>
            </p:cNvSpPr>
            <p:nvPr/>
          </p:nvSpPr>
          <p:spPr bwMode="auto">
            <a:xfrm>
              <a:off x="3857620" y="1000108"/>
              <a:ext cx="2714644" cy="2714644"/>
            </a:xfrm>
            <a:prstGeom prst="rect">
              <a:avLst/>
            </a:prstGeom>
            <a:solidFill>
              <a:schemeClr val="bg2">
                <a:alpha val="50195"/>
              </a:schemeClr>
            </a:solidFill>
            <a:ln w="19050" algn="ctr">
              <a:solidFill>
                <a:srgbClr val="333333"/>
              </a:solidFill>
              <a:round/>
              <a:headEnd/>
              <a:tailEnd type="triangle" w="med" len="med"/>
            </a:ln>
          </p:spPr>
          <p:txBody>
            <a:bodyPr/>
            <a:lstStyle/>
            <a:p>
              <a:endParaRPr lang="it-IT"/>
            </a:p>
          </p:txBody>
        </p:sp>
        <p:grpSp>
          <p:nvGrpSpPr>
            <p:cNvPr id="163856" name="Gruppo 24"/>
            <p:cNvGrpSpPr>
              <a:grpSpLocks/>
            </p:cNvGrpSpPr>
            <p:nvPr/>
          </p:nvGrpSpPr>
          <p:grpSpPr bwMode="auto">
            <a:xfrm>
              <a:off x="4286248" y="1443024"/>
              <a:ext cx="2071702" cy="2000264"/>
              <a:chOff x="2143108" y="2857496"/>
              <a:chExt cx="2071702" cy="2000264"/>
            </a:xfrm>
          </p:grpSpPr>
          <p:cxnSp>
            <p:nvCxnSpPr>
              <p:cNvPr id="163857" name="Connettore 1 40"/>
              <p:cNvCxnSpPr>
                <a:cxnSpLocks noChangeShapeType="1"/>
              </p:cNvCxnSpPr>
              <p:nvPr/>
            </p:nvCxnSpPr>
            <p:spPr bwMode="auto">
              <a:xfrm>
                <a:off x="2143108" y="2857496"/>
                <a:ext cx="1440000" cy="0"/>
              </a:xfrm>
              <a:prstGeom prst="line">
                <a:avLst/>
              </a:prstGeom>
              <a:noFill/>
              <a:ln w="19050" algn="ctr">
                <a:solidFill>
                  <a:srgbClr val="333333"/>
                </a:solidFill>
                <a:round/>
                <a:headEnd/>
                <a:tailEnd/>
              </a:ln>
            </p:spPr>
          </p:cxnSp>
          <p:cxnSp>
            <p:nvCxnSpPr>
              <p:cNvPr id="163858" name="Connettore 1 41"/>
              <p:cNvCxnSpPr>
                <a:cxnSpLocks noChangeShapeType="1"/>
              </p:cNvCxnSpPr>
              <p:nvPr/>
            </p:nvCxnSpPr>
            <p:spPr bwMode="auto">
              <a:xfrm rot="5400000">
                <a:off x="1423108" y="3577496"/>
                <a:ext cx="1440000" cy="0"/>
              </a:xfrm>
              <a:prstGeom prst="line">
                <a:avLst/>
              </a:prstGeom>
              <a:noFill/>
              <a:ln w="19050" algn="ctr">
                <a:solidFill>
                  <a:srgbClr val="333333"/>
                </a:solidFill>
                <a:round/>
                <a:headEnd/>
                <a:tailEnd/>
              </a:ln>
            </p:spPr>
          </p:cxnSp>
          <p:cxnSp>
            <p:nvCxnSpPr>
              <p:cNvPr id="163859" name="Connettore 1 42"/>
              <p:cNvCxnSpPr>
                <a:cxnSpLocks noChangeShapeType="1"/>
              </p:cNvCxnSpPr>
              <p:nvPr/>
            </p:nvCxnSpPr>
            <p:spPr bwMode="auto">
              <a:xfrm rot="5400000" flipH="1" flipV="1">
                <a:off x="2143108" y="2857496"/>
                <a:ext cx="1428760" cy="1428760"/>
              </a:xfrm>
              <a:prstGeom prst="line">
                <a:avLst/>
              </a:prstGeom>
              <a:noFill/>
              <a:ln w="19050" algn="ctr">
                <a:solidFill>
                  <a:srgbClr val="333333"/>
                </a:solidFill>
                <a:round/>
                <a:headEnd/>
                <a:tailEnd/>
              </a:ln>
            </p:spPr>
          </p:cxnSp>
          <p:cxnSp>
            <p:nvCxnSpPr>
              <p:cNvPr id="163860" name="Connettore 1 43"/>
              <p:cNvCxnSpPr>
                <a:cxnSpLocks noChangeShapeType="1"/>
              </p:cNvCxnSpPr>
              <p:nvPr/>
            </p:nvCxnSpPr>
            <p:spPr bwMode="auto">
              <a:xfrm>
                <a:off x="2143108" y="2857496"/>
                <a:ext cx="2071702" cy="2000264"/>
              </a:xfrm>
              <a:prstGeom prst="line">
                <a:avLst/>
              </a:prstGeom>
              <a:noFill/>
              <a:ln w="19050" algn="ctr">
                <a:solidFill>
                  <a:srgbClr val="333333"/>
                </a:solidFill>
                <a:round/>
                <a:headEnd/>
                <a:tailEnd/>
              </a:ln>
            </p:spPr>
          </p:cxnSp>
          <p:cxnSp>
            <p:nvCxnSpPr>
              <p:cNvPr id="163861" name="Connettore 1 44"/>
              <p:cNvCxnSpPr>
                <a:cxnSpLocks noChangeShapeType="1"/>
              </p:cNvCxnSpPr>
              <p:nvPr/>
            </p:nvCxnSpPr>
            <p:spPr bwMode="auto">
              <a:xfrm rot="16200000" flipH="1">
                <a:off x="2893207" y="3536157"/>
                <a:ext cx="2000264" cy="642942"/>
              </a:xfrm>
              <a:prstGeom prst="line">
                <a:avLst/>
              </a:prstGeom>
              <a:noFill/>
              <a:ln w="19050" algn="ctr">
                <a:solidFill>
                  <a:srgbClr val="333333"/>
                </a:solidFill>
                <a:round/>
                <a:headEnd/>
                <a:tailEnd/>
              </a:ln>
            </p:spPr>
          </p:cxnSp>
          <p:cxnSp>
            <p:nvCxnSpPr>
              <p:cNvPr id="163862" name="Connettore 1 45"/>
              <p:cNvCxnSpPr>
                <a:cxnSpLocks noChangeShapeType="1"/>
              </p:cNvCxnSpPr>
              <p:nvPr/>
            </p:nvCxnSpPr>
            <p:spPr bwMode="auto">
              <a:xfrm>
                <a:off x="2143108" y="4286256"/>
                <a:ext cx="2071702" cy="571504"/>
              </a:xfrm>
              <a:prstGeom prst="line">
                <a:avLst/>
              </a:prstGeom>
              <a:noFill/>
              <a:ln w="19050" algn="ctr">
                <a:solidFill>
                  <a:srgbClr val="333333"/>
                </a:solidFill>
                <a:round/>
                <a:headEnd/>
                <a:tailEnd/>
              </a:ln>
            </p:spPr>
          </p:cxnSp>
        </p:grpSp>
        <p:sp>
          <p:nvSpPr>
            <p:cNvPr id="163863" name="CasellaDiTesto 36"/>
            <p:cNvSpPr txBox="1">
              <a:spLocks noChangeArrowheads="1"/>
            </p:cNvSpPr>
            <p:nvPr/>
          </p:nvSpPr>
          <p:spPr bwMode="auto">
            <a:xfrm>
              <a:off x="4700589" y="1152509"/>
              <a:ext cx="625492" cy="276999"/>
            </a:xfrm>
            <a:prstGeom prst="rect">
              <a:avLst/>
            </a:prstGeom>
            <a:noFill/>
            <a:ln w="9525">
              <a:noFill/>
              <a:miter lim="800000"/>
              <a:headEnd/>
              <a:tailEnd/>
            </a:ln>
          </p:spPr>
          <p:txBody>
            <a:bodyPr wrap="none">
              <a:spAutoFit/>
            </a:bodyPr>
            <a:lstStyle/>
            <a:p>
              <a:pPr>
                <a:buFont typeface="Monotype Sorts" pitchFamily="2" charset="2"/>
                <a:buNone/>
              </a:pPr>
              <a:r>
                <a:rPr lang="it-IT" sz="1200" i="1"/>
                <a:t>D</a:t>
              </a:r>
              <a:r>
                <a:rPr lang="it-IT" sz="1200" baseline="-25000"/>
                <a:t>13 </a:t>
              </a:r>
              <a:r>
                <a:rPr lang="it-IT" sz="1200"/>
                <a:t>= 2</a:t>
              </a:r>
            </a:p>
          </p:txBody>
        </p:sp>
        <p:sp>
          <p:nvSpPr>
            <p:cNvPr id="163864" name="CasellaDiTesto 37"/>
            <p:cNvSpPr txBox="1">
              <a:spLocks noChangeArrowheads="1"/>
            </p:cNvSpPr>
            <p:nvPr/>
          </p:nvSpPr>
          <p:spPr bwMode="auto">
            <a:xfrm>
              <a:off x="5946772" y="2000240"/>
              <a:ext cx="625492" cy="276999"/>
            </a:xfrm>
            <a:prstGeom prst="rect">
              <a:avLst/>
            </a:prstGeom>
            <a:noFill/>
            <a:ln w="9525">
              <a:noFill/>
              <a:miter lim="800000"/>
              <a:headEnd/>
              <a:tailEnd/>
            </a:ln>
          </p:spPr>
          <p:txBody>
            <a:bodyPr wrap="none">
              <a:spAutoFit/>
            </a:bodyPr>
            <a:lstStyle/>
            <a:p>
              <a:pPr>
                <a:buFont typeface="Monotype Sorts" pitchFamily="2" charset="2"/>
                <a:buNone/>
              </a:pPr>
              <a:r>
                <a:rPr lang="it-IT" sz="1200" i="1"/>
                <a:t>D</a:t>
              </a:r>
              <a:r>
                <a:rPr lang="it-IT" sz="1200" baseline="-25000"/>
                <a:t>34 </a:t>
              </a:r>
              <a:r>
                <a:rPr lang="it-IT" sz="1200"/>
                <a:t>= 3</a:t>
              </a:r>
            </a:p>
          </p:txBody>
        </p:sp>
        <p:sp>
          <p:nvSpPr>
            <p:cNvPr id="163865" name="CasellaDiTesto 38"/>
            <p:cNvSpPr txBox="1">
              <a:spLocks noChangeArrowheads="1"/>
            </p:cNvSpPr>
            <p:nvPr/>
          </p:nvSpPr>
          <p:spPr bwMode="auto">
            <a:xfrm>
              <a:off x="4714876" y="3143248"/>
              <a:ext cx="625492" cy="276999"/>
            </a:xfrm>
            <a:prstGeom prst="rect">
              <a:avLst/>
            </a:prstGeom>
            <a:noFill/>
            <a:ln w="9525">
              <a:noFill/>
              <a:miter lim="800000"/>
              <a:headEnd/>
              <a:tailEnd/>
            </a:ln>
          </p:spPr>
          <p:txBody>
            <a:bodyPr wrap="none">
              <a:spAutoFit/>
            </a:bodyPr>
            <a:lstStyle/>
            <a:p>
              <a:pPr>
                <a:buFont typeface="Monotype Sorts" pitchFamily="2" charset="2"/>
                <a:buNone/>
              </a:pPr>
              <a:r>
                <a:rPr lang="it-IT" sz="1200" i="1"/>
                <a:t>D</a:t>
              </a:r>
              <a:r>
                <a:rPr lang="it-IT" sz="1200" baseline="-25000"/>
                <a:t>24 </a:t>
              </a:r>
              <a:r>
                <a:rPr lang="it-IT" sz="1200"/>
                <a:t>= 3</a:t>
              </a:r>
            </a:p>
          </p:txBody>
        </p:sp>
        <p:sp>
          <p:nvSpPr>
            <p:cNvPr id="163866" name="CasellaDiTesto 39"/>
            <p:cNvSpPr txBox="1">
              <a:spLocks noChangeArrowheads="1"/>
            </p:cNvSpPr>
            <p:nvPr/>
          </p:nvSpPr>
          <p:spPr bwMode="auto">
            <a:xfrm>
              <a:off x="3752844" y="2000240"/>
              <a:ext cx="625492" cy="276999"/>
            </a:xfrm>
            <a:prstGeom prst="rect">
              <a:avLst/>
            </a:prstGeom>
            <a:noFill/>
            <a:ln w="9525">
              <a:noFill/>
              <a:miter lim="800000"/>
              <a:headEnd/>
              <a:tailEnd/>
            </a:ln>
          </p:spPr>
          <p:txBody>
            <a:bodyPr wrap="none">
              <a:spAutoFit/>
            </a:bodyPr>
            <a:lstStyle/>
            <a:p>
              <a:pPr>
                <a:buFont typeface="Monotype Sorts" pitchFamily="2" charset="2"/>
                <a:buNone/>
              </a:pPr>
              <a:r>
                <a:rPr lang="it-IT" sz="1200" i="1"/>
                <a:t>D</a:t>
              </a:r>
              <a:r>
                <a:rPr lang="it-IT" sz="1200" baseline="-25000"/>
                <a:t>12 </a:t>
              </a:r>
              <a:r>
                <a:rPr lang="it-IT" sz="1200"/>
                <a:t>= 2</a:t>
              </a:r>
            </a:p>
          </p:txBody>
        </p:sp>
        <p:sp>
          <p:nvSpPr>
            <p:cNvPr id="163867" name="CasellaDiTesto 82"/>
            <p:cNvSpPr txBox="1">
              <a:spLocks noChangeArrowheads="1"/>
            </p:cNvSpPr>
            <p:nvPr/>
          </p:nvSpPr>
          <p:spPr bwMode="auto">
            <a:xfrm>
              <a:off x="5153029" y="2132819"/>
              <a:ext cx="625492" cy="276999"/>
            </a:xfrm>
            <a:prstGeom prst="rect">
              <a:avLst/>
            </a:prstGeom>
            <a:noFill/>
            <a:ln w="9525">
              <a:noFill/>
              <a:miter lim="800000"/>
              <a:headEnd/>
              <a:tailEnd/>
            </a:ln>
          </p:spPr>
          <p:txBody>
            <a:bodyPr wrap="none">
              <a:spAutoFit/>
            </a:bodyPr>
            <a:lstStyle/>
            <a:p>
              <a:pPr>
                <a:buFont typeface="Monotype Sorts" pitchFamily="2" charset="2"/>
                <a:buNone/>
              </a:pPr>
              <a:r>
                <a:rPr lang="it-IT" sz="1200" i="1"/>
                <a:t>D</a:t>
              </a:r>
              <a:r>
                <a:rPr lang="it-IT" sz="1200" baseline="-25000"/>
                <a:t>14 </a:t>
              </a:r>
              <a:r>
                <a:rPr lang="it-IT" sz="1200"/>
                <a:t>= 4</a:t>
              </a:r>
            </a:p>
          </p:txBody>
        </p:sp>
        <p:sp>
          <p:nvSpPr>
            <p:cNvPr id="163868" name="CasellaDiTesto 83"/>
            <p:cNvSpPr txBox="1">
              <a:spLocks noChangeArrowheads="1"/>
            </p:cNvSpPr>
            <p:nvPr/>
          </p:nvSpPr>
          <p:spPr bwMode="auto">
            <a:xfrm>
              <a:off x="4643438" y="2500306"/>
              <a:ext cx="625492" cy="276999"/>
            </a:xfrm>
            <a:prstGeom prst="rect">
              <a:avLst/>
            </a:prstGeom>
            <a:noFill/>
            <a:ln w="9525">
              <a:noFill/>
              <a:miter lim="800000"/>
              <a:headEnd/>
              <a:tailEnd/>
            </a:ln>
          </p:spPr>
          <p:txBody>
            <a:bodyPr wrap="none">
              <a:spAutoFit/>
            </a:bodyPr>
            <a:lstStyle/>
            <a:p>
              <a:pPr>
                <a:buFont typeface="Monotype Sorts" pitchFamily="2" charset="2"/>
                <a:buNone/>
              </a:pPr>
              <a:r>
                <a:rPr lang="it-IT" sz="1200" i="1"/>
                <a:t>D</a:t>
              </a:r>
              <a:r>
                <a:rPr lang="it-IT" sz="1200" baseline="-25000"/>
                <a:t>23 </a:t>
              </a:r>
              <a:r>
                <a:rPr lang="it-IT" sz="1200"/>
                <a:t>= 3</a:t>
              </a:r>
            </a:p>
          </p:txBody>
        </p:sp>
      </p:grpSp>
      <p:grpSp>
        <p:nvGrpSpPr>
          <p:cNvPr id="163869" name="Gruppo 110"/>
          <p:cNvGrpSpPr>
            <a:grpSpLocks/>
          </p:cNvGrpSpPr>
          <p:nvPr/>
        </p:nvGrpSpPr>
        <p:grpSpPr bwMode="auto">
          <a:xfrm>
            <a:off x="642938" y="3652838"/>
            <a:ext cx="2714625" cy="2714625"/>
            <a:chOff x="642910" y="3910016"/>
            <a:chExt cx="2714644" cy="2714644"/>
          </a:xfrm>
        </p:grpSpPr>
        <p:sp>
          <p:nvSpPr>
            <p:cNvPr id="163870" name="Rettangolo 80"/>
            <p:cNvSpPr>
              <a:spLocks noChangeArrowheads="1"/>
            </p:cNvSpPr>
            <p:nvPr/>
          </p:nvSpPr>
          <p:spPr bwMode="auto">
            <a:xfrm>
              <a:off x="642910" y="3910016"/>
              <a:ext cx="2714644" cy="2714644"/>
            </a:xfrm>
            <a:prstGeom prst="rect">
              <a:avLst/>
            </a:prstGeom>
            <a:solidFill>
              <a:schemeClr val="bg2">
                <a:alpha val="50195"/>
              </a:schemeClr>
            </a:solidFill>
            <a:ln w="19050" algn="ctr">
              <a:solidFill>
                <a:srgbClr val="333333"/>
              </a:solidFill>
              <a:round/>
              <a:headEnd/>
              <a:tailEnd type="triangle" w="med" len="med"/>
            </a:ln>
          </p:spPr>
          <p:txBody>
            <a:bodyPr/>
            <a:lstStyle/>
            <a:p>
              <a:endParaRPr lang="it-IT"/>
            </a:p>
          </p:txBody>
        </p:sp>
        <p:cxnSp>
          <p:nvCxnSpPr>
            <p:cNvPr id="57" name="Connettore 1 56"/>
            <p:cNvCxnSpPr/>
            <p:nvPr/>
          </p:nvCxnSpPr>
          <p:spPr bwMode="auto">
            <a:xfrm>
              <a:off x="1052488" y="4371981"/>
              <a:ext cx="1439872" cy="0"/>
            </a:xfrm>
            <a:prstGeom prst="line">
              <a:avLst/>
            </a:prstGeom>
            <a:solidFill>
              <a:schemeClr val="accent1"/>
            </a:solidFill>
            <a:ln w="165100" cap="flat" cmpd="sng" algn="ctr">
              <a:solidFill>
                <a:schemeClr val="bg2">
                  <a:lumMod val="75000"/>
                </a:schemeClr>
              </a:solidFill>
              <a:prstDash val="solid"/>
              <a:round/>
              <a:headEnd type="none" w="med" len="med"/>
              <a:tailEnd type="none" w="med" len="med"/>
            </a:ln>
            <a:effectLst/>
          </p:spPr>
        </p:cxnSp>
        <p:cxnSp>
          <p:nvCxnSpPr>
            <p:cNvPr id="58" name="Connettore 1 57"/>
            <p:cNvCxnSpPr/>
            <p:nvPr/>
          </p:nvCxnSpPr>
          <p:spPr bwMode="auto">
            <a:xfrm rot="5400000">
              <a:off x="332551" y="5091918"/>
              <a:ext cx="1439873" cy="0"/>
            </a:xfrm>
            <a:prstGeom prst="line">
              <a:avLst/>
            </a:prstGeom>
            <a:solidFill>
              <a:schemeClr val="accent1"/>
            </a:solidFill>
            <a:ln w="444500" cap="flat" cmpd="sng" algn="ctr">
              <a:solidFill>
                <a:schemeClr val="bg2">
                  <a:lumMod val="75000"/>
                </a:schemeClr>
              </a:solidFill>
              <a:prstDash val="solid"/>
              <a:round/>
              <a:headEnd type="none" w="med" len="med"/>
              <a:tailEnd type="none" w="med" len="med"/>
            </a:ln>
            <a:effectLst/>
          </p:spPr>
        </p:cxnSp>
        <p:cxnSp>
          <p:nvCxnSpPr>
            <p:cNvPr id="59" name="Connettore 1 58"/>
            <p:cNvCxnSpPr/>
            <p:nvPr/>
          </p:nvCxnSpPr>
          <p:spPr bwMode="auto">
            <a:xfrm rot="5400000" flipH="1" flipV="1">
              <a:off x="1052488" y="4371981"/>
              <a:ext cx="1428760" cy="1428760"/>
            </a:xfrm>
            <a:prstGeom prst="line">
              <a:avLst/>
            </a:prstGeom>
            <a:solidFill>
              <a:schemeClr val="accent1"/>
            </a:solidFill>
            <a:ln w="31750" cap="flat" cmpd="sng" algn="ctr">
              <a:solidFill>
                <a:schemeClr val="bg2">
                  <a:lumMod val="75000"/>
                </a:schemeClr>
              </a:solidFill>
              <a:prstDash val="solid"/>
              <a:round/>
              <a:headEnd type="none" w="med" len="med"/>
              <a:tailEnd type="none" w="med" len="med"/>
            </a:ln>
            <a:effectLst/>
          </p:spPr>
        </p:cxnSp>
        <p:cxnSp>
          <p:nvCxnSpPr>
            <p:cNvPr id="60" name="Connettore 1 59"/>
            <p:cNvCxnSpPr/>
            <p:nvPr/>
          </p:nvCxnSpPr>
          <p:spPr bwMode="auto">
            <a:xfrm>
              <a:off x="1052488" y="4371981"/>
              <a:ext cx="2071701" cy="2000264"/>
            </a:xfrm>
            <a:prstGeom prst="line">
              <a:avLst/>
            </a:prstGeom>
            <a:solidFill>
              <a:schemeClr val="accent1"/>
            </a:solidFill>
            <a:ln w="31750" cap="flat" cmpd="sng" algn="ctr">
              <a:solidFill>
                <a:schemeClr val="bg2">
                  <a:lumMod val="75000"/>
                </a:schemeClr>
              </a:solidFill>
              <a:prstDash val="solid"/>
              <a:round/>
              <a:headEnd type="none" w="med" len="med"/>
              <a:tailEnd type="none" w="med" len="med"/>
            </a:ln>
            <a:effectLst/>
          </p:spPr>
        </p:cxnSp>
        <p:cxnSp>
          <p:nvCxnSpPr>
            <p:cNvPr id="61" name="Connettore 1 60"/>
            <p:cNvCxnSpPr/>
            <p:nvPr/>
          </p:nvCxnSpPr>
          <p:spPr bwMode="auto">
            <a:xfrm rot="16200000" flipH="1">
              <a:off x="1802587" y="5050642"/>
              <a:ext cx="2000264" cy="642941"/>
            </a:xfrm>
            <a:prstGeom prst="line">
              <a:avLst/>
            </a:prstGeom>
            <a:solidFill>
              <a:schemeClr val="accent1"/>
            </a:solidFill>
            <a:ln w="31750" cap="flat" cmpd="sng" algn="ctr">
              <a:solidFill>
                <a:schemeClr val="bg2">
                  <a:lumMod val="75000"/>
                </a:schemeClr>
              </a:solidFill>
              <a:prstDash val="solid"/>
              <a:round/>
              <a:headEnd type="none" w="med" len="med"/>
              <a:tailEnd type="none" w="med" len="med"/>
            </a:ln>
            <a:effectLst/>
          </p:spPr>
        </p:cxnSp>
        <p:cxnSp>
          <p:nvCxnSpPr>
            <p:cNvPr id="62" name="Connettore 1 61"/>
            <p:cNvCxnSpPr/>
            <p:nvPr/>
          </p:nvCxnSpPr>
          <p:spPr bwMode="auto">
            <a:xfrm>
              <a:off x="1052488" y="5800741"/>
              <a:ext cx="2071701" cy="571504"/>
            </a:xfrm>
            <a:prstGeom prst="line">
              <a:avLst/>
            </a:prstGeom>
            <a:solidFill>
              <a:schemeClr val="accent1"/>
            </a:solidFill>
            <a:ln w="31750" cap="flat" cmpd="sng" algn="ctr">
              <a:solidFill>
                <a:schemeClr val="bg2">
                  <a:lumMod val="75000"/>
                </a:schemeClr>
              </a:solidFill>
              <a:prstDash val="solid"/>
              <a:round/>
              <a:headEnd type="none" w="med" len="med"/>
              <a:tailEnd type="none" w="med" len="med"/>
            </a:ln>
            <a:effectLst/>
          </p:spPr>
        </p:cxnSp>
        <p:sp>
          <p:nvSpPr>
            <p:cNvPr id="163877" name="Rettangolo 2"/>
            <p:cNvSpPr>
              <a:spLocks noChangeAspect="1"/>
            </p:cNvSpPr>
            <p:nvPr/>
          </p:nvSpPr>
          <p:spPr bwMode="auto">
            <a:xfrm>
              <a:off x="695298" y="3999732"/>
              <a:ext cx="720000" cy="720000"/>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878" name="Rettangolo 49"/>
            <p:cNvSpPr>
              <a:spLocks noChangeAspect="1"/>
            </p:cNvSpPr>
            <p:nvPr/>
          </p:nvSpPr>
          <p:spPr bwMode="auto">
            <a:xfrm>
              <a:off x="2400285" y="4290247"/>
              <a:ext cx="180000" cy="180000"/>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879" name="Rettangolo 50"/>
            <p:cNvSpPr>
              <a:spLocks noChangeAspect="1"/>
            </p:cNvSpPr>
            <p:nvPr/>
          </p:nvSpPr>
          <p:spPr bwMode="auto">
            <a:xfrm>
              <a:off x="885799" y="5595181"/>
              <a:ext cx="360000" cy="360000"/>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880" name="Rettangolo 51"/>
            <p:cNvSpPr>
              <a:spLocks noChangeAspect="1"/>
            </p:cNvSpPr>
            <p:nvPr/>
          </p:nvSpPr>
          <p:spPr bwMode="auto">
            <a:xfrm>
              <a:off x="3062764" y="6314324"/>
              <a:ext cx="90001" cy="90001"/>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881" name="CasellaDiTesto 52"/>
            <p:cNvSpPr txBox="1">
              <a:spLocks noChangeArrowheads="1"/>
            </p:cNvSpPr>
            <p:nvPr/>
          </p:nvSpPr>
          <p:spPr bwMode="auto">
            <a:xfrm>
              <a:off x="940475" y="4237859"/>
              <a:ext cx="261610" cy="276999"/>
            </a:xfrm>
            <a:prstGeom prst="rect">
              <a:avLst/>
            </a:prstGeom>
            <a:noFill/>
            <a:ln w="9525">
              <a:noFill/>
              <a:miter lim="800000"/>
              <a:headEnd/>
              <a:tailEnd/>
            </a:ln>
          </p:spPr>
          <p:txBody>
            <a:bodyPr wrap="none">
              <a:spAutoFit/>
            </a:bodyPr>
            <a:lstStyle/>
            <a:p>
              <a:pPr>
                <a:buFont typeface="Monotype Sorts" pitchFamily="2" charset="2"/>
                <a:buNone/>
              </a:pPr>
              <a:r>
                <a:rPr lang="it-IT" sz="1200"/>
                <a:t>1</a:t>
              </a:r>
            </a:p>
          </p:txBody>
        </p:sp>
        <p:sp>
          <p:nvSpPr>
            <p:cNvPr id="163882" name="CasellaDiTesto 53"/>
            <p:cNvSpPr txBox="1">
              <a:spLocks noChangeArrowheads="1"/>
            </p:cNvSpPr>
            <p:nvPr/>
          </p:nvSpPr>
          <p:spPr bwMode="auto">
            <a:xfrm>
              <a:off x="2366947" y="4227562"/>
              <a:ext cx="261610" cy="276999"/>
            </a:xfrm>
            <a:prstGeom prst="rect">
              <a:avLst/>
            </a:prstGeom>
            <a:noFill/>
            <a:ln w="9525">
              <a:noFill/>
              <a:miter lim="800000"/>
              <a:headEnd/>
              <a:tailEnd/>
            </a:ln>
          </p:spPr>
          <p:txBody>
            <a:bodyPr wrap="none">
              <a:spAutoFit/>
            </a:bodyPr>
            <a:lstStyle/>
            <a:p>
              <a:pPr>
                <a:buFont typeface="Monotype Sorts" pitchFamily="2" charset="2"/>
                <a:buNone/>
              </a:pPr>
              <a:r>
                <a:rPr lang="it-IT" sz="1200"/>
                <a:t>3</a:t>
              </a:r>
            </a:p>
          </p:txBody>
        </p:sp>
        <p:sp>
          <p:nvSpPr>
            <p:cNvPr id="163883" name="CasellaDiTesto 54"/>
            <p:cNvSpPr txBox="1">
              <a:spLocks noChangeArrowheads="1"/>
            </p:cNvSpPr>
            <p:nvPr/>
          </p:nvSpPr>
          <p:spPr bwMode="auto">
            <a:xfrm>
              <a:off x="3095944" y="6224607"/>
              <a:ext cx="261610" cy="276999"/>
            </a:xfrm>
            <a:prstGeom prst="rect">
              <a:avLst/>
            </a:prstGeom>
            <a:noFill/>
            <a:ln w="9525">
              <a:noFill/>
              <a:miter lim="800000"/>
              <a:headEnd/>
              <a:tailEnd/>
            </a:ln>
          </p:spPr>
          <p:txBody>
            <a:bodyPr wrap="none">
              <a:spAutoFit/>
            </a:bodyPr>
            <a:lstStyle/>
            <a:p>
              <a:pPr>
                <a:buFont typeface="Monotype Sorts" pitchFamily="2" charset="2"/>
                <a:buNone/>
              </a:pPr>
              <a:r>
                <a:rPr lang="it-IT" sz="1200"/>
                <a:t>4</a:t>
              </a:r>
            </a:p>
          </p:txBody>
        </p:sp>
        <p:sp>
          <p:nvSpPr>
            <p:cNvPr id="163884" name="CasellaDiTesto 55"/>
            <p:cNvSpPr txBox="1">
              <a:spLocks noChangeArrowheads="1"/>
            </p:cNvSpPr>
            <p:nvPr/>
          </p:nvSpPr>
          <p:spPr bwMode="auto">
            <a:xfrm>
              <a:off x="929301" y="5634053"/>
              <a:ext cx="261610" cy="276999"/>
            </a:xfrm>
            <a:prstGeom prst="rect">
              <a:avLst/>
            </a:prstGeom>
            <a:noFill/>
            <a:ln w="9525">
              <a:noFill/>
              <a:miter lim="800000"/>
              <a:headEnd/>
              <a:tailEnd/>
            </a:ln>
          </p:spPr>
          <p:txBody>
            <a:bodyPr wrap="none">
              <a:spAutoFit/>
            </a:bodyPr>
            <a:lstStyle/>
            <a:p>
              <a:pPr>
                <a:buFont typeface="Monotype Sorts" pitchFamily="2" charset="2"/>
                <a:buNone/>
              </a:pPr>
              <a:r>
                <a:rPr lang="it-IT" sz="1200"/>
                <a:t>2</a:t>
              </a:r>
            </a:p>
          </p:txBody>
        </p:sp>
        <p:sp>
          <p:nvSpPr>
            <p:cNvPr id="163885" name="CasellaDiTesto 95"/>
            <p:cNvSpPr txBox="1">
              <a:spLocks noChangeArrowheads="1"/>
            </p:cNvSpPr>
            <p:nvPr/>
          </p:nvSpPr>
          <p:spPr bwMode="auto">
            <a:xfrm>
              <a:off x="1695652" y="4052892"/>
              <a:ext cx="415499" cy="276999"/>
            </a:xfrm>
            <a:prstGeom prst="rect">
              <a:avLst/>
            </a:prstGeom>
            <a:noFill/>
            <a:ln w="9525">
              <a:noFill/>
              <a:miter lim="800000"/>
              <a:headEnd/>
              <a:tailEnd/>
            </a:ln>
          </p:spPr>
          <p:txBody>
            <a:bodyPr wrap="none">
              <a:spAutoFit/>
            </a:bodyPr>
            <a:lstStyle/>
            <a:p>
              <a:pPr>
                <a:buFont typeface="Monotype Sorts" pitchFamily="2" charset="2"/>
                <a:buNone/>
              </a:pPr>
              <a:r>
                <a:rPr lang="it-IT" sz="1200"/>
                <a:t>128</a:t>
              </a:r>
            </a:p>
          </p:txBody>
        </p:sp>
        <p:sp>
          <p:nvSpPr>
            <p:cNvPr id="163886" name="CasellaDiTesto 96"/>
            <p:cNvSpPr txBox="1">
              <a:spLocks noChangeArrowheads="1"/>
            </p:cNvSpPr>
            <p:nvPr/>
          </p:nvSpPr>
          <p:spPr bwMode="auto">
            <a:xfrm>
              <a:off x="2961071" y="4900623"/>
              <a:ext cx="377027" cy="276999"/>
            </a:xfrm>
            <a:prstGeom prst="rect">
              <a:avLst/>
            </a:prstGeom>
            <a:noFill/>
            <a:ln w="9525">
              <a:noFill/>
              <a:miter lim="800000"/>
              <a:headEnd/>
              <a:tailEnd/>
            </a:ln>
          </p:spPr>
          <p:txBody>
            <a:bodyPr wrap="none">
              <a:spAutoFit/>
            </a:bodyPr>
            <a:lstStyle/>
            <a:p>
              <a:pPr>
                <a:buFont typeface="Monotype Sorts" pitchFamily="2" charset="2"/>
                <a:buNone/>
              </a:pPr>
              <a:r>
                <a:rPr lang="it-IT" sz="1200"/>
                <a:t>1,3</a:t>
              </a:r>
            </a:p>
          </p:txBody>
        </p:sp>
        <p:sp>
          <p:nvSpPr>
            <p:cNvPr id="163887" name="CasellaDiTesto 97"/>
            <p:cNvSpPr txBox="1">
              <a:spLocks noChangeArrowheads="1"/>
            </p:cNvSpPr>
            <p:nvPr/>
          </p:nvSpPr>
          <p:spPr bwMode="auto">
            <a:xfrm>
              <a:off x="1729175" y="6043631"/>
              <a:ext cx="377027" cy="276999"/>
            </a:xfrm>
            <a:prstGeom prst="rect">
              <a:avLst/>
            </a:prstGeom>
            <a:noFill/>
            <a:ln w="9525">
              <a:noFill/>
              <a:miter lim="800000"/>
              <a:headEnd/>
              <a:tailEnd/>
            </a:ln>
          </p:spPr>
          <p:txBody>
            <a:bodyPr wrap="none">
              <a:spAutoFit/>
            </a:bodyPr>
            <a:lstStyle/>
            <a:p>
              <a:pPr>
                <a:buFont typeface="Monotype Sorts" pitchFamily="2" charset="2"/>
                <a:buNone/>
              </a:pPr>
              <a:r>
                <a:rPr lang="it-IT" sz="1200"/>
                <a:t>5,3</a:t>
              </a:r>
            </a:p>
          </p:txBody>
        </p:sp>
        <p:sp>
          <p:nvSpPr>
            <p:cNvPr id="163888" name="CasellaDiTesto 98"/>
            <p:cNvSpPr txBox="1">
              <a:spLocks noChangeArrowheads="1"/>
            </p:cNvSpPr>
            <p:nvPr/>
          </p:nvSpPr>
          <p:spPr bwMode="auto">
            <a:xfrm>
              <a:off x="1179918" y="4928426"/>
              <a:ext cx="415499" cy="276999"/>
            </a:xfrm>
            <a:prstGeom prst="rect">
              <a:avLst/>
            </a:prstGeom>
            <a:noFill/>
            <a:ln w="9525">
              <a:noFill/>
              <a:miter lim="800000"/>
              <a:headEnd/>
              <a:tailEnd/>
            </a:ln>
          </p:spPr>
          <p:txBody>
            <a:bodyPr wrap="none">
              <a:spAutoFit/>
            </a:bodyPr>
            <a:lstStyle/>
            <a:p>
              <a:pPr>
                <a:buFont typeface="Monotype Sorts" pitchFamily="2" charset="2"/>
                <a:buNone/>
              </a:pPr>
              <a:r>
                <a:rPr lang="it-IT" sz="1200"/>
                <a:t>512</a:t>
              </a:r>
            </a:p>
          </p:txBody>
        </p:sp>
        <p:sp>
          <p:nvSpPr>
            <p:cNvPr id="163889" name="CasellaDiTesto 99"/>
            <p:cNvSpPr txBox="1">
              <a:spLocks noChangeArrowheads="1"/>
            </p:cNvSpPr>
            <p:nvPr/>
          </p:nvSpPr>
          <p:spPr bwMode="auto">
            <a:xfrm>
              <a:off x="2043689" y="5161791"/>
              <a:ext cx="338555" cy="276999"/>
            </a:xfrm>
            <a:prstGeom prst="rect">
              <a:avLst/>
            </a:prstGeom>
            <a:noFill/>
            <a:ln w="9525">
              <a:noFill/>
              <a:miter lim="800000"/>
              <a:headEnd/>
              <a:tailEnd/>
            </a:ln>
          </p:spPr>
          <p:txBody>
            <a:bodyPr wrap="none">
              <a:spAutoFit/>
            </a:bodyPr>
            <a:lstStyle/>
            <a:p>
              <a:pPr>
                <a:buFont typeface="Monotype Sorts" pitchFamily="2" charset="2"/>
                <a:buNone/>
              </a:pPr>
              <a:r>
                <a:rPr lang="it-IT" sz="1200"/>
                <a:t>16</a:t>
              </a:r>
            </a:p>
          </p:txBody>
        </p:sp>
        <p:sp>
          <p:nvSpPr>
            <p:cNvPr id="163890" name="CasellaDiTesto 100"/>
            <p:cNvSpPr txBox="1">
              <a:spLocks noChangeArrowheads="1"/>
            </p:cNvSpPr>
            <p:nvPr/>
          </p:nvSpPr>
          <p:spPr bwMode="auto">
            <a:xfrm>
              <a:off x="1781155" y="4572008"/>
              <a:ext cx="338554" cy="276999"/>
            </a:xfrm>
            <a:prstGeom prst="rect">
              <a:avLst/>
            </a:prstGeom>
            <a:noFill/>
            <a:ln w="9525">
              <a:noFill/>
              <a:miter lim="800000"/>
              <a:headEnd/>
              <a:tailEnd/>
            </a:ln>
          </p:spPr>
          <p:txBody>
            <a:bodyPr wrap="none">
              <a:spAutoFit/>
            </a:bodyPr>
            <a:lstStyle/>
            <a:p>
              <a:pPr>
                <a:buFont typeface="Monotype Sorts" pitchFamily="2" charset="2"/>
                <a:buNone/>
              </a:pPr>
              <a:r>
                <a:rPr lang="it-IT" sz="1200"/>
                <a:t>21</a:t>
              </a:r>
            </a:p>
          </p:txBody>
        </p:sp>
      </p:grpSp>
      <p:grpSp>
        <p:nvGrpSpPr>
          <p:cNvPr id="163891" name="Gruppo 109"/>
          <p:cNvGrpSpPr>
            <a:grpSpLocks/>
          </p:cNvGrpSpPr>
          <p:nvPr/>
        </p:nvGrpSpPr>
        <p:grpSpPr bwMode="auto">
          <a:xfrm>
            <a:off x="3848100" y="3643313"/>
            <a:ext cx="2747963" cy="2714625"/>
            <a:chOff x="3848095" y="3900491"/>
            <a:chExt cx="2747652" cy="2714644"/>
          </a:xfrm>
        </p:grpSpPr>
        <p:sp>
          <p:nvSpPr>
            <p:cNvPr id="163892" name="Rettangolo 81"/>
            <p:cNvSpPr>
              <a:spLocks noChangeArrowheads="1"/>
            </p:cNvSpPr>
            <p:nvPr/>
          </p:nvSpPr>
          <p:spPr bwMode="auto">
            <a:xfrm>
              <a:off x="3848095" y="3900491"/>
              <a:ext cx="2714644" cy="2714644"/>
            </a:xfrm>
            <a:prstGeom prst="rect">
              <a:avLst/>
            </a:prstGeom>
            <a:solidFill>
              <a:schemeClr val="bg2">
                <a:alpha val="50195"/>
              </a:schemeClr>
            </a:solidFill>
            <a:ln w="19050" algn="ctr">
              <a:solidFill>
                <a:srgbClr val="333333"/>
              </a:solidFill>
              <a:round/>
              <a:headEnd/>
              <a:tailEnd type="triangle" w="med" len="med"/>
            </a:ln>
          </p:spPr>
          <p:txBody>
            <a:bodyPr/>
            <a:lstStyle/>
            <a:p>
              <a:endParaRPr lang="it-IT"/>
            </a:p>
          </p:txBody>
        </p:sp>
        <p:cxnSp>
          <p:nvCxnSpPr>
            <p:cNvPr id="73" name="Connettore 1 72"/>
            <p:cNvCxnSpPr/>
            <p:nvPr/>
          </p:nvCxnSpPr>
          <p:spPr bwMode="auto">
            <a:xfrm>
              <a:off x="4290958" y="4352931"/>
              <a:ext cx="1439699" cy="0"/>
            </a:xfrm>
            <a:prstGeom prst="line">
              <a:avLst/>
            </a:prstGeom>
            <a:solidFill>
              <a:schemeClr val="accent1"/>
            </a:solidFill>
            <a:ln w="88900" cap="flat" cmpd="sng" algn="ctr">
              <a:solidFill>
                <a:schemeClr val="bg2">
                  <a:lumMod val="75000"/>
                </a:schemeClr>
              </a:solidFill>
              <a:prstDash val="solid"/>
              <a:round/>
              <a:headEnd type="none" w="med" len="med"/>
              <a:tailEnd type="none" w="med" len="med"/>
            </a:ln>
            <a:effectLst/>
          </p:spPr>
        </p:cxnSp>
        <p:cxnSp>
          <p:nvCxnSpPr>
            <p:cNvPr id="74" name="Connettore 1 73"/>
            <p:cNvCxnSpPr/>
            <p:nvPr/>
          </p:nvCxnSpPr>
          <p:spPr bwMode="auto">
            <a:xfrm rot="5400000">
              <a:off x="3571021" y="5072868"/>
              <a:ext cx="1439873" cy="0"/>
            </a:xfrm>
            <a:prstGeom prst="line">
              <a:avLst/>
            </a:prstGeom>
            <a:solidFill>
              <a:schemeClr val="accent1"/>
            </a:solidFill>
            <a:ln w="254000" cap="flat" cmpd="sng" algn="ctr">
              <a:solidFill>
                <a:schemeClr val="bg2">
                  <a:lumMod val="75000"/>
                </a:schemeClr>
              </a:solidFill>
              <a:prstDash val="solid"/>
              <a:round/>
              <a:headEnd type="none" w="med" len="med"/>
              <a:tailEnd type="none" w="med" len="med"/>
            </a:ln>
            <a:effectLst/>
          </p:spPr>
        </p:cxnSp>
        <p:cxnSp>
          <p:nvCxnSpPr>
            <p:cNvPr id="75" name="Connettore 1 74"/>
            <p:cNvCxnSpPr/>
            <p:nvPr/>
          </p:nvCxnSpPr>
          <p:spPr bwMode="auto">
            <a:xfrm rot="5400000" flipH="1" flipV="1">
              <a:off x="4290872" y="4353017"/>
              <a:ext cx="1428760" cy="1428588"/>
            </a:xfrm>
            <a:prstGeom prst="line">
              <a:avLst/>
            </a:prstGeom>
            <a:solidFill>
              <a:schemeClr val="accent1"/>
            </a:solidFill>
            <a:ln w="31750" cap="flat" cmpd="sng" algn="ctr">
              <a:solidFill>
                <a:schemeClr val="bg2">
                  <a:lumMod val="75000"/>
                </a:schemeClr>
              </a:solidFill>
              <a:prstDash val="solid"/>
              <a:round/>
              <a:headEnd type="none" w="med" len="med"/>
              <a:tailEnd type="none" w="med" len="med"/>
            </a:ln>
            <a:effectLst/>
          </p:spPr>
        </p:cxnSp>
        <p:cxnSp>
          <p:nvCxnSpPr>
            <p:cNvPr id="76" name="Connettore 1 75"/>
            <p:cNvCxnSpPr/>
            <p:nvPr/>
          </p:nvCxnSpPr>
          <p:spPr bwMode="auto">
            <a:xfrm>
              <a:off x="4290958" y="4352931"/>
              <a:ext cx="2071453" cy="2000264"/>
            </a:xfrm>
            <a:prstGeom prst="line">
              <a:avLst/>
            </a:prstGeom>
            <a:solidFill>
              <a:schemeClr val="accent1"/>
            </a:solidFill>
            <a:ln w="31750" cap="flat" cmpd="sng" algn="ctr">
              <a:solidFill>
                <a:schemeClr val="bg2">
                  <a:lumMod val="75000"/>
                </a:schemeClr>
              </a:solidFill>
              <a:prstDash val="solid"/>
              <a:round/>
              <a:headEnd type="none" w="med" len="med"/>
              <a:tailEnd type="none" w="med" len="med"/>
            </a:ln>
            <a:effectLst/>
          </p:spPr>
        </p:cxnSp>
        <p:cxnSp>
          <p:nvCxnSpPr>
            <p:cNvPr id="77" name="Connettore 1 76"/>
            <p:cNvCxnSpPr/>
            <p:nvPr/>
          </p:nvCxnSpPr>
          <p:spPr bwMode="auto">
            <a:xfrm rot="16200000" flipH="1">
              <a:off x="5040847" y="5031631"/>
              <a:ext cx="2000264" cy="642864"/>
            </a:xfrm>
            <a:prstGeom prst="line">
              <a:avLst/>
            </a:prstGeom>
            <a:solidFill>
              <a:schemeClr val="accent1"/>
            </a:solidFill>
            <a:ln w="31750" cap="flat" cmpd="sng" algn="ctr">
              <a:solidFill>
                <a:schemeClr val="bg2">
                  <a:lumMod val="75000"/>
                </a:schemeClr>
              </a:solidFill>
              <a:prstDash val="solid"/>
              <a:round/>
              <a:headEnd type="none" w="med" len="med"/>
              <a:tailEnd type="none" w="med" len="med"/>
            </a:ln>
            <a:effectLst/>
          </p:spPr>
        </p:cxnSp>
        <p:cxnSp>
          <p:nvCxnSpPr>
            <p:cNvPr id="78" name="Connettore 1 77"/>
            <p:cNvCxnSpPr/>
            <p:nvPr/>
          </p:nvCxnSpPr>
          <p:spPr bwMode="auto">
            <a:xfrm>
              <a:off x="4290958" y="5781691"/>
              <a:ext cx="2071453" cy="571504"/>
            </a:xfrm>
            <a:prstGeom prst="line">
              <a:avLst/>
            </a:prstGeom>
            <a:solidFill>
              <a:schemeClr val="accent1"/>
            </a:solidFill>
            <a:ln w="19050" cap="flat" cmpd="sng" algn="ctr">
              <a:solidFill>
                <a:schemeClr val="bg2">
                  <a:lumMod val="75000"/>
                </a:schemeClr>
              </a:solidFill>
              <a:prstDash val="solid"/>
              <a:round/>
              <a:headEnd type="none" w="med" len="med"/>
              <a:tailEnd type="none" w="med" len="med"/>
            </a:ln>
            <a:effectLst/>
          </p:spPr>
        </p:cxnSp>
        <p:sp>
          <p:nvSpPr>
            <p:cNvPr id="163899" name="Rettangolo 2"/>
            <p:cNvSpPr>
              <a:spLocks noChangeAspect="1"/>
            </p:cNvSpPr>
            <p:nvPr/>
          </p:nvSpPr>
          <p:spPr bwMode="auto">
            <a:xfrm>
              <a:off x="3933821" y="3980682"/>
              <a:ext cx="720000" cy="720000"/>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900" name="Rettangolo 65"/>
            <p:cNvSpPr>
              <a:spLocks noChangeAspect="1"/>
            </p:cNvSpPr>
            <p:nvPr/>
          </p:nvSpPr>
          <p:spPr bwMode="auto">
            <a:xfrm>
              <a:off x="5638808" y="4271197"/>
              <a:ext cx="180000" cy="180000"/>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901" name="Rettangolo 66"/>
            <p:cNvSpPr>
              <a:spLocks noChangeAspect="1"/>
            </p:cNvSpPr>
            <p:nvPr/>
          </p:nvSpPr>
          <p:spPr bwMode="auto">
            <a:xfrm>
              <a:off x="4124322" y="5576131"/>
              <a:ext cx="360000" cy="360000"/>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902" name="Rettangolo 67"/>
            <p:cNvSpPr>
              <a:spLocks noChangeAspect="1"/>
            </p:cNvSpPr>
            <p:nvPr/>
          </p:nvSpPr>
          <p:spPr bwMode="auto">
            <a:xfrm>
              <a:off x="6301287" y="6295274"/>
              <a:ext cx="90001" cy="90001"/>
            </a:xfrm>
            <a:prstGeom prst="rect">
              <a:avLst/>
            </a:prstGeom>
            <a:solidFill>
              <a:schemeClr val="accent1"/>
            </a:solidFill>
            <a:ln w="19050" algn="ctr">
              <a:solidFill>
                <a:srgbClr val="333333"/>
              </a:solidFill>
              <a:round/>
              <a:headEnd/>
              <a:tailEnd type="triangle" w="med" len="med"/>
            </a:ln>
          </p:spPr>
          <p:txBody>
            <a:bodyPr/>
            <a:lstStyle/>
            <a:p>
              <a:endParaRPr lang="it-IT"/>
            </a:p>
          </p:txBody>
        </p:sp>
        <p:sp>
          <p:nvSpPr>
            <p:cNvPr id="163903" name="CasellaDiTesto 84"/>
            <p:cNvSpPr txBox="1">
              <a:spLocks noChangeArrowheads="1"/>
            </p:cNvSpPr>
            <p:nvPr/>
          </p:nvSpPr>
          <p:spPr bwMode="auto">
            <a:xfrm>
              <a:off x="4167514" y="4205293"/>
              <a:ext cx="261610" cy="276999"/>
            </a:xfrm>
            <a:prstGeom prst="rect">
              <a:avLst/>
            </a:prstGeom>
            <a:noFill/>
            <a:ln w="9525">
              <a:noFill/>
              <a:miter lim="800000"/>
              <a:headEnd/>
              <a:tailEnd/>
            </a:ln>
          </p:spPr>
          <p:txBody>
            <a:bodyPr wrap="none">
              <a:spAutoFit/>
            </a:bodyPr>
            <a:lstStyle/>
            <a:p>
              <a:pPr>
                <a:buFont typeface="Monotype Sorts" pitchFamily="2" charset="2"/>
                <a:buNone/>
              </a:pPr>
              <a:r>
                <a:rPr lang="it-IT" sz="1200"/>
                <a:t>1</a:t>
              </a:r>
            </a:p>
          </p:txBody>
        </p:sp>
        <p:sp>
          <p:nvSpPr>
            <p:cNvPr id="163904" name="CasellaDiTesto 85"/>
            <p:cNvSpPr txBox="1">
              <a:spLocks noChangeArrowheads="1"/>
            </p:cNvSpPr>
            <p:nvPr/>
          </p:nvSpPr>
          <p:spPr bwMode="auto">
            <a:xfrm>
              <a:off x="4167514" y="5619765"/>
              <a:ext cx="261610" cy="276999"/>
            </a:xfrm>
            <a:prstGeom prst="rect">
              <a:avLst/>
            </a:prstGeom>
            <a:noFill/>
            <a:ln w="9525">
              <a:noFill/>
              <a:miter lim="800000"/>
              <a:headEnd/>
              <a:tailEnd/>
            </a:ln>
          </p:spPr>
          <p:txBody>
            <a:bodyPr wrap="none">
              <a:spAutoFit/>
            </a:bodyPr>
            <a:lstStyle/>
            <a:p>
              <a:pPr>
                <a:buFont typeface="Monotype Sorts" pitchFamily="2" charset="2"/>
                <a:buNone/>
              </a:pPr>
              <a:r>
                <a:rPr lang="it-IT" sz="1200"/>
                <a:t>2</a:t>
              </a:r>
            </a:p>
          </p:txBody>
        </p:sp>
        <p:sp>
          <p:nvSpPr>
            <p:cNvPr id="163905" name="CasellaDiTesto 87"/>
            <p:cNvSpPr txBox="1">
              <a:spLocks noChangeArrowheads="1"/>
            </p:cNvSpPr>
            <p:nvPr/>
          </p:nvSpPr>
          <p:spPr bwMode="auto">
            <a:xfrm>
              <a:off x="5596274" y="4228334"/>
              <a:ext cx="261610" cy="276999"/>
            </a:xfrm>
            <a:prstGeom prst="rect">
              <a:avLst/>
            </a:prstGeom>
            <a:noFill/>
            <a:ln w="9525">
              <a:noFill/>
              <a:miter lim="800000"/>
              <a:headEnd/>
              <a:tailEnd/>
            </a:ln>
          </p:spPr>
          <p:txBody>
            <a:bodyPr wrap="none">
              <a:spAutoFit/>
            </a:bodyPr>
            <a:lstStyle/>
            <a:p>
              <a:pPr>
                <a:buFont typeface="Monotype Sorts" pitchFamily="2" charset="2"/>
                <a:buNone/>
              </a:pPr>
              <a:r>
                <a:rPr lang="it-IT" sz="1200"/>
                <a:t>3</a:t>
              </a:r>
            </a:p>
          </p:txBody>
        </p:sp>
        <p:sp>
          <p:nvSpPr>
            <p:cNvPr id="163906" name="CasellaDiTesto 88"/>
            <p:cNvSpPr txBox="1">
              <a:spLocks noChangeArrowheads="1"/>
            </p:cNvSpPr>
            <p:nvPr/>
          </p:nvSpPr>
          <p:spPr bwMode="auto">
            <a:xfrm>
              <a:off x="6334137" y="6224607"/>
              <a:ext cx="261610" cy="276999"/>
            </a:xfrm>
            <a:prstGeom prst="rect">
              <a:avLst/>
            </a:prstGeom>
            <a:noFill/>
            <a:ln w="9525">
              <a:noFill/>
              <a:miter lim="800000"/>
              <a:headEnd/>
              <a:tailEnd/>
            </a:ln>
          </p:spPr>
          <p:txBody>
            <a:bodyPr wrap="none">
              <a:spAutoFit/>
            </a:bodyPr>
            <a:lstStyle/>
            <a:p>
              <a:pPr>
                <a:buFont typeface="Monotype Sorts" pitchFamily="2" charset="2"/>
                <a:buNone/>
              </a:pPr>
              <a:r>
                <a:rPr lang="it-IT" sz="1200"/>
                <a:t>4</a:t>
              </a:r>
            </a:p>
          </p:txBody>
        </p:sp>
        <p:sp>
          <p:nvSpPr>
            <p:cNvPr id="163907" name="CasellaDiTesto 101"/>
            <p:cNvSpPr txBox="1">
              <a:spLocks noChangeArrowheads="1"/>
            </p:cNvSpPr>
            <p:nvPr/>
          </p:nvSpPr>
          <p:spPr bwMode="auto">
            <a:xfrm>
              <a:off x="4896852" y="4071942"/>
              <a:ext cx="338555" cy="276999"/>
            </a:xfrm>
            <a:prstGeom prst="rect">
              <a:avLst/>
            </a:prstGeom>
            <a:noFill/>
            <a:ln w="9525">
              <a:noFill/>
              <a:miter lim="800000"/>
              <a:headEnd/>
              <a:tailEnd/>
            </a:ln>
          </p:spPr>
          <p:txBody>
            <a:bodyPr wrap="none">
              <a:spAutoFit/>
            </a:bodyPr>
            <a:lstStyle/>
            <a:p>
              <a:pPr>
                <a:buFont typeface="Monotype Sorts" pitchFamily="2" charset="2"/>
                <a:buNone/>
              </a:pPr>
              <a:r>
                <a:rPr lang="it-IT" sz="1200"/>
                <a:t>64</a:t>
              </a:r>
            </a:p>
          </p:txBody>
        </p:sp>
        <p:sp>
          <p:nvSpPr>
            <p:cNvPr id="163908" name="CasellaDiTesto 102"/>
            <p:cNvSpPr txBox="1">
              <a:spLocks noChangeArrowheads="1"/>
            </p:cNvSpPr>
            <p:nvPr/>
          </p:nvSpPr>
          <p:spPr bwMode="auto">
            <a:xfrm>
              <a:off x="6123799" y="4919673"/>
              <a:ext cx="377027" cy="276999"/>
            </a:xfrm>
            <a:prstGeom prst="rect">
              <a:avLst/>
            </a:prstGeom>
            <a:noFill/>
            <a:ln w="9525">
              <a:noFill/>
              <a:miter lim="800000"/>
              <a:headEnd/>
              <a:tailEnd/>
            </a:ln>
          </p:spPr>
          <p:txBody>
            <a:bodyPr wrap="none">
              <a:spAutoFit/>
            </a:bodyPr>
            <a:lstStyle/>
            <a:p>
              <a:pPr>
                <a:buFont typeface="Monotype Sorts" pitchFamily="2" charset="2"/>
                <a:buNone/>
              </a:pPr>
              <a:r>
                <a:rPr lang="it-IT" sz="1200"/>
                <a:t>0,4</a:t>
              </a:r>
            </a:p>
          </p:txBody>
        </p:sp>
        <p:sp>
          <p:nvSpPr>
            <p:cNvPr id="163909" name="CasellaDiTesto 103"/>
            <p:cNvSpPr txBox="1">
              <a:spLocks noChangeArrowheads="1"/>
            </p:cNvSpPr>
            <p:nvPr/>
          </p:nvSpPr>
          <p:spPr bwMode="auto">
            <a:xfrm>
              <a:off x="4891903" y="6062681"/>
              <a:ext cx="377027" cy="276999"/>
            </a:xfrm>
            <a:prstGeom prst="rect">
              <a:avLst/>
            </a:prstGeom>
            <a:noFill/>
            <a:ln w="9525">
              <a:noFill/>
              <a:miter lim="800000"/>
              <a:headEnd/>
              <a:tailEnd/>
            </a:ln>
          </p:spPr>
          <p:txBody>
            <a:bodyPr wrap="none">
              <a:spAutoFit/>
            </a:bodyPr>
            <a:lstStyle/>
            <a:p>
              <a:pPr>
                <a:buFont typeface="Monotype Sorts" pitchFamily="2" charset="2"/>
                <a:buNone/>
              </a:pPr>
              <a:r>
                <a:rPr lang="it-IT" sz="1200"/>
                <a:t>1,8</a:t>
              </a:r>
            </a:p>
          </p:txBody>
        </p:sp>
        <p:sp>
          <p:nvSpPr>
            <p:cNvPr id="163910" name="CasellaDiTesto 104"/>
            <p:cNvSpPr txBox="1">
              <a:spLocks noChangeArrowheads="1"/>
            </p:cNvSpPr>
            <p:nvPr/>
          </p:nvSpPr>
          <p:spPr bwMode="auto">
            <a:xfrm>
              <a:off x="4342646" y="4947476"/>
              <a:ext cx="415499" cy="276999"/>
            </a:xfrm>
            <a:prstGeom prst="rect">
              <a:avLst/>
            </a:prstGeom>
            <a:noFill/>
            <a:ln w="9525">
              <a:noFill/>
              <a:miter lim="800000"/>
              <a:headEnd/>
              <a:tailEnd/>
            </a:ln>
          </p:spPr>
          <p:txBody>
            <a:bodyPr wrap="none">
              <a:spAutoFit/>
            </a:bodyPr>
            <a:lstStyle/>
            <a:p>
              <a:pPr>
                <a:buFont typeface="Monotype Sorts" pitchFamily="2" charset="2"/>
                <a:buNone/>
              </a:pPr>
              <a:r>
                <a:rPr lang="it-IT" sz="1200"/>
                <a:t>256</a:t>
              </a:r>
            </a:p>
          </p:txBody>
        </p:sp>
        <p:sp>
          <p:nvSpPr>
            <p:cNvPr id="163911" name="CasellaDiTesto 105"/>
            <p:cNvSpPr txBox="1">
              <a:spLocks noChangeArrowheads="1"/>
            </p:cNvSpPr>
            <p:nvPr/>
          </p:nvSpPr>
          <p:spPr bwMode="auto">
            <a:xfrm>
              <a:off x="5225281" y="5119699"/>
              <a:ext cx="377027" cy="276999"/>
            </a:xfrm>
            <a:prstGeom prst="rect">
              <a:avLst/>
            </a:prstGeom>
            <a:noFill/>
            <a:ln w="9525">
              <a:noFill/>
              <a:miter lim="800000"/>
              <a:headEnd/>
              <a:tailEnd/>
            </a:ln>
          </p:spPr>
          <p:txBody>
            <a:bodyPr wrap="none">
              <a:spAutoFit/>
            </a:bodyPr>
            <a:lstStyle/>
            <a:p>
              <a:pPr>
                <a:buFont typeface="Monotype Sorts" pitchFamily="2" charset="2"/>
                <a:buNone/>
              </a:pPr>
              <a:r>
                <a:rPr lang="it-IT" sz="1200"/>
                <a:t>4,0</a:t>
              </a:r>
            </a:p>
          </p:txBody>
        </p:sp>
        <p:sp>
          <p:nvSpPr>
            <p:cNvPr id="163912" name="CasellaDiTesto 106"/>
            <p:cNvSpPr txBox="1">
              <a:spLocks noChangeArrowheads="1"/>
            </p:cNvSpPr>
            <p:nvPr/>
          </p:nvSpPr>
          <p:spPr bwMode="auto">
            <a:xfrm>
              <a:off x="4924647" y="4591058"/>
              <a:ext cx="377027" cy="276999"/>
            </a:xfrm>
            <a:prstGeom prst="rect">
              <a:avLst/>
            </a:prstGeom>
            <a:noFill/>
            <a:ln w="9525">
              <a:noFill/>
              <a:miter lim="800000"/>
              <a:headEnd/>
              <a:tailEnd/>
            </a:ln>
          </p:spPr>
          <p:txBody>
            <a:bodyPr wrap="none">
              <a:spAutoFit/>
            </a:bodyPr>
            <a:lstStyle/>
            <a:p>
              <a:pPr>
                <a:buFont typeface="Monotype Sorts" pitchFamily="2" charset="2"/>
                <a:buNone/>
              </a:pPr>
              <a:r>
                <a:rPr lang="it-IT" sz="1200"/>
                <a:t>7,1</a:t>
              </a:r>
            </a:p>
          </p:txBody>
        </p:sp>
      </p:grpSp>
      <p:sp>
        <p:nvSpPr>
          <p:cNvPr id="112" name="CasellaDiTesto 111"/>
          <p:cNvSpPr txBox="1"/>
          <p:nvPr/>
        </p:nvSpPr>
        <p:spPr>
          <a:xfrm>
            <a:off x="874713" y="3286125"/>
            <a:ext cx="2178050" cy="274638"/>
          </a:xfrm>
          <a:prstGeom prst="rect">
            <a:avLst/>
          </a:prstGeom>
          <a:noFill/>
        </p:spPr>
        <p:txBody>
          <a:bodyPr wrap="none">
            <a:spAutoFit/>
          </a:bodyPr>
          <a:lstStyle/>
          <a:p>
            <a:pPr>
              <a:buFont typeface="Monotype Sorts" pitchFamily="2" charset="2"/>
              <a:buNone/>
            </a:pPr>
            <a:r>
              <a:rPr lang="en-GB" sz="1200">
                <a:latin typeface="Tahoma" pitchFamily="34" charset="0"/>
              </a:rPr>
              <a:t>(a) Measure of population (</a:t>
            </a:r>
            <a:r>
              <a:rPr lang="en-GB" sz="1200" i="1">
                <a:latin typeface="Tahoma" pitchFamily="34" charset="0"/>
              </a:rPr>
              <a:t>P</a:t>
            </a:r>
            <a:r>
              <a:rPr lang="en-GB" sz="1200">
                <a:latin typeface="Tahoma" pitchFamily="34" charset="0"/>
              </a:rPr>
              <a:t>)</a:t>
            </a:r>
          </a:p>
        </p:txBody>
      </p:sp>
      <p:sp>
        <p:nvSpPr>
          <p:cNvPr id="113" name="CasellaDiTesto 112"/>
          <p:cNvSpPr txBox="1"/>
          <p:nvPr/>
        </p:nvSpPr>
        <p:spPr>
          <a:xfrm>
            <a:off x="4164013" y="3286125"/>
            <a:ext cx="2051050" cy="274638"/>
          </a:xfrm>
          <a:prstGeom prst="rect">
            <a:avLst/>
          </a:prstGeom>
          <a:noFill/>
        </p:spPr>
        <p:txBody>
          <a:bodyPr wrap="none">
            <a:spAutoFit/>
          </a:bodyPr>
          <a:lstStyle/>
          <a:p>
            <a:pPr>
              <a:buFont typeface="Monotype Sorts" pitchFamily="2" charset="2"/>
              <a:buNone/>
            </a:pPr>
            <a:r>
              <a:rPr lang="en-GB" sz="1200">
                <a:latin typeface="Tahoma" pitchFamily="34" charset="0"/>
              </a:rPr>
              <a:t>(b) Measure of distance (</a:t>
            </a:r>
            <a:r>
              <a:rPr lang="en-GB" sz="1200" i="1">
                <a:latin typeface="Tahoma" pitchFamily="34" charset="0"/>
              </a:rPr>
              <a:t>D</a:t>
            </a:r>
            <a:r>
              <a:rPr lang="en-GB" sz="1200">
                <a:latin typeface="Tahoma" pitchFamily="34" charset="0"/>
              </a:rPr>
              <a:t>)</a:t>
            </a:r>
          </a:p>
        </p:txBody>
      </p:sp>
      <p:sp>
        <p:nvSpPr>
          <p:cNvPr id="114" name="CasellaDiTesto 113"/>
          <p:cNvSpPr txBox="1"/>
          <p:nvPr/>
        </p:nvSpPr>
        <p:spPr>
          <a:xfrm>
            <a:off x="652463" y="6357938"/>
            <a:ext cx="2627312" cy="457200"/>
          </a:xfrm>
          <a:prstGeom prst="rect">
            <a:avLst/>
          </a:prstGeom>
          <a:noFill/>
        </p:spPr>
        <p:txBody>
          <a:bodyPr wrap="none">
            <a:spAutoFit/>
          </a:bodyPr>
          <a:lstStyle/>
          <a:p>
            <a:pPr>
              <a:buFont typeface="Monotype Sorts" pitchFamily="2" charset="2"/>
              <a:buNone/>
            </a:pPr>
            <a:r>
              <a:rPr lang="en-GB" sz="1200">
                <a:latin typeface="Tahoma" pitchFamily="34" charset="0"/>
              </a:rPr>
              <a:t>(c) Estimate of flows (</a:t>
            </a:r>
            <a:r>
              <a:rPr lang="en-GB" sz="1200" i="1">
                <a:latin typeface="Tahoma" pitchFamily="34" charset="0"/>
              </a:rPr>
              <a:t>F</a:t>
            </a:r>
            <a:r>
              <a:rPr lang="en-GB" sz="1200">
                <a:latin typeface="Tahoma" pitchFamily="34" charset="0"/>
              </a:rPr>
              <a:t>) by distance</a:t>
            </a:r>
            <a:br>
              <a:rPr lang="en-GB" sz="1200">
                <a:latin typeface="Tahoma" pitchFamily="34" charset="0"/>
              </a:rPr>
            </a:br>
            <a:r>
              <a:rPr lang="en-GB" sz="1200" i="1">
                <a:latin typeface="Tahoma" pitchFamily="34" charset="0"/>
              </a:rPr>
              <a:t>F</a:t>
            </a:r>
            <a:r>
              <a:rPr lang="en-GB" sz="1200" i="1" baseline="-25000">
                <a:latin typeface="Tahoma" pitchFamily="34" charset="0"/>
              </a:rPr>
              <a:t>ij</a:t>
            </a:r>
            <a:r>
              <a:rPr lang="en-GB" sz="1200" i="1">
                <a:latin typeface="Tahoma" pitchFamily="34" charset="0"/>
              </a:rPr>
              <a:t> = P</a:t>
            </a:r>
            <a:r>
              <a:rPr lang="en-GB" sz="1200" i="1" baseline="-25000">
                <a:latin typeface="Tahoma" pitchFamily="34" charset="0"/>
              </a:rPr>
              <a:t>i</a:t>
            </a:r>
            <a:r>
              <a:rPr lang="en-GB" sz="1200" i="1">
                <a:latin typeface="Tahoma" pitchFamily="34" charset="0"/>
              </a:rPr>
              <a:t>P</a:t>
            </a:r>
            <a:r>
              <a:rPr lang="en-GB" sz="1200" i="1" baseline="-25000">
                <a:latin typeface="Tahoma" pitchFamily="34" charset="0"/>
              </a:rPr>
              <a:t>j</a:t>
            </a:r>
            <a:r>
              <a:rPr lang="en-GB" sz="1200" i="1">
                <a:latin typeface="Tahoma" pitchFamily="34" charset="0"/>
              </a:rPr>
              <a:t>/D</a:t>
            </a:r>
            <a:r>
              <a:rPr lang="en-GB" sz="1200" i="1" baseline="-25000">
                <a:latin typeface="Tahoma" pitchFamily="34" charset="0"/>
              </a:rPr>
              <a:t>ij</a:t>
            </a:r>
            <a:endParaRPr lang="en-GB" sz="1200" baseline="-25000">
              <a:latin typeface="Tahoma" pitchFamily="34" charset="0"/>
            </a:endParaRPr>
          </a:p>
        </p:txBody>
      </p:sp>
      <p:sp>
        <p:nvSpPr>
          <p:cNvPr id="115" name="CasellaDiTesto 114"/>
          <p:cNvSpPr txBox="1"/>
          <p:nvPr/>
        </p:nvSpPr>
        <p:spPr>
          <a:xfrm>
            <a:off x="3873500" y="6367463"/>
            <a:ext cx="2641600" cy="457200"/>
          </a:xfrm>
          <a:prstGeom prst="rect">
            <a:avLst/>
          </a:prstGeom>
          <a:noFill/>
        </p:spPr>
        <p:txBody>
          <a:bodyPr wrap="none">
            <a:spAutoFit/>
          </a:bodyPr>
          <a:lstStyle/>
          <a:p>
            <a:pPr>
              <a:buFont typeface="Monotype Sorts" pitchFamily="2" charset="2"/>
              <a:buNone/>
            </a:pPr>
            <a:r>
              <a:rPr lang="en-GB" sz="1200">
                <a:latin typeface="Tahoma" pitchFamily="34" charset="0"/>
              </a:rPr>
              <a:t>(d) Estimate of flows (F) by distance</a:t>
            </a:r>
            <a:br>
              <a:rPr lang="en-GB" sz="1200">
                <a:latin typeface="Tahoma" pitchFamily="34" charset="0"/>
              </a:rPr>
            </a:br>
            <a:r>
              <a:rPr lang="en-GB" sz="1200" i="1">
                <a:latin typeface="Tahoma" pitchFamily="34" charset="0"/>
              </a:rPr>
              <a:t>F</a:t>
            </a:r>
            <a:r>
              <a:rPr lang="en-GB" sz="1200" i="1" baseline="-25000">
                <a:latin typeface="Tahoma" pitchFamily="34" charset="0"/>
              </a:rPr>
              <a:t>ij</a:t>
            </a:r>
            <a:r>
              <a:rPr lang="en-GB" sz="1200" i="1">
                <a:latin typeface="Tahoma" pitchFamily="34" charset="0"/>
              </a:rPr>
              <a:t> = P</a:t>
            </a:r>
            <a:r>
              <a:rPr lang="en-GB" sz="1200" i="1" baseline="-25000">
                <a:latin typeface="Tahoma" pitchFamily="34" charset="0"/>
              </a:rPr>
              <a:t>i</a:t>
            </a:r>
            <a:r>
              <a:rPr lang="en-GB" sz="1200" i="1">
                <a:latin typeface="Tahoma" pitchFamily="34" charset="0"/>
              </a:rPr>
              <a:t>P</a:t>
            </a:r>
            <a:r>
              <a:rPr lang="en-GB" sz="1200" i="1" baseline="-25000">
                <a:latin typeface="Tahoma" pitchFamily="34" charset="0"/>
              </a:rPr>
              <a:t>j</a:t>
            </a:r>
            <a:r>
              <a:rPr lang="en-GB" sz="1200" i="1">
                <a:latin typeface="Tahoma" pitchFamily="34" charset="0"/>
              </a:rPr>
              <a:t>/D</a:t>
            </a:r>
            <a:r>
              <a:rPr lang="en-GB" sz="1200" i="1" baseline="-25000">
                <a:latin typeface="Tahoma" pitchFamily="34" charset="0"/>
              </a:rPr>
              <a:t>ij</a:t>
            </a:r>
            <a:r>
              <a:rPr lang="en-GB" sz="1200" i="1" baseline="30000">
                <a:latin typeface="Tahoma" pitchFamily="34" charset="0"/>
              </a:rPr>
              <a:t>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smtClean="0"/>
              <a:t>Gravity models in retailing</a:t>
            </a:r>
            <a:endParaRPr lang="it-IT" smtClean="0"/>
          </a:p>
        </p:txBody>
      </p:sp>
      <p:sp>
        <p:nvSpPr>
          <p:cNvPr id="215043"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1600" smtClean="0"/>
              <a:t>Prerequisite in determining the potential market demand for the products or services of a prospective retail firm (or of agglomerations of prospective retail firms) within an urban area is a geographical delineation of the region containing the probable customers for such good.</a:t>
            </a:r>
          </a:p>
          <a:p>
            <a:pPr>
              <a:lnSpc>
                <a:spcPct val="80000"/>
              </a:lnSpc>
            </a:pPr>
            <a:r>
              <a:rPr lang="en-GB" sz="1600" smtClean="0"/>
              <a:t>Such a region is called a retail trade area</a:t>
            </a:r>
          </a:p>
          <a:p>
            <a:pPr>
              <a:lnSpc>
                <a:spcPct val="80000"/>
              </a:lnSpc>
            </a:pPr>
            <a:r>
              <a:rPr lang="en-GB" sz="1600" smtClean="0"/>
              <a:t>Key to success: </a:t>
            </a:r>
          </a:p>
          <a:p>
            <a:pPr lvl="1">
              <a:lnSpc>
                <a:spcPct val="80000"/>
              </a:lnSpc>
            </a:pPr>
            <a:r>
              <a:rPr lang="en-GB" sz="1400" smtClean="0"/>
              <a:t>Knowledge of the retail trade area provide a basis for estimating potential sales </a:t>
            </a:r>
          </a:p>
          <a:p>
            <a:pPr lvl="1">
              <a:lnSpc>
                <a:spcPct val="80000"/>
              </a:lnSpc>
            </a:pPr>
            <a:r>
              <a:rPr lang="en-GB" sz="1400" smtClean="0"/>
              <a:t>it also makes it possible to determine investment requirements for land, buildings, and fixtures</a:t>
            </a:r>
          </a:p>
          <a:p>
            <a:pPr lvl="1">
              <a:lnSpc>
                <a:spcPct val="80000"/>
              </a:lnSpc>
            </a:pPr>
            <a:r>
              <a:rPr lang="en-GB" sz="1400" smtClean="0"/>
              <a:t>As well as the kinds and extent of merchandise offerings, promotional activities, etc. </a:t>
            </a:r>
          </a:p>
          <a:p>
            <a:pPr>
              <a:lnSpc>
                <a:spcPct val="80000"/>
              </a:lnSpc>
            </a:pPr>
            <a:r>
              <a:rPr lang="en-GB" sz="1600" smtClean="0"/>
              <a:t>Methods:</a:t>
            </a:r>
          </a:p>
          <a:p>
            <a:pPr lvl="1">
              <a:lnSpc>
                <a:spcPct val="80000"/>
              </a:lnSpc>
            </a:pPr>
            <a:r>
              <a:rPr lang="en-GB" sz="1400" smtClean="0"/>
              <a:t>Subjective judgements based on observations of similar conditions from which generalizations have been drawn</a:t>
            </a:r>
          </a:p>
          <a:p>
            <a:pPr lvl="1">
              <a:lnSpc>
                <a:spcPct val="80000"/>
              </a:lnSpc>
            </a:pPr>
            <a:r>
              <a:rPr lang="en-GB" sz="1400" smtClean="0"/>
              <a:t>Or use of empirically derived mathematical formulations</a:t>
            </a:r>
            <a:br>
              <a:rPr lang="en-GB" sz="1400" smtClean="0"/>
            </a:br>
            <a:r>
              <a:rPr lang="en-GB" sz="1400" smtClean="0"/>
              <a:t>(Gravity models)</a:t>
            </a:r>
          </a:p>
        </p:txBody>
      </p:sp>
      <p:sp>
        <p:nvSpPr>
          <p:cNvPr id="215044" name="Text Box 4"/>
          <p:cNvSpPr txBox="1">
            <a:spLocks noChangeArrowheads="1"/>
          </p:cNvSpPr>
          <p:nvPr/>
        </p:nvSpPr>
        <p:spPr bwMode="auto">
          <a:xfrm>
            <a:off x="1835150" y="5953125"/>
            <a:ext cx="5467350" cy="336550"/>
          </a:xfrm>
          <a:prstGeom prst="rect">
            <a:avLst/>
          </a:prstGeom>
          <a:noFill/>
          <a:ln w="19050" algn="ctr">
            <a:noFill/>
            <a:miter lim="800000"/>
            <a:headEnd/>
            <a:tailEnd/>
          </a:ln>
          <a:effectLst/>
        </p:spPr>
        <p:txBody>
          <a:bodyPr wrap="none">
            <a:spAutoFit/>
          </a:bodyPr>
          <a:lstStyle/>
          <a:p>
            <a:pPr>
              <a:buFont typeface="Monotype Sorts" pitchFamily="2" charset="2"/>
              <a:buNone/>
            </a:pPr>
            <a:r>
              <a:rPr lang="it-IT" sz="1600">
                <a:solidFill>
                  <a:schemeClr val="tx2"/>
                </a:solidFill>
              </a:rPr>
              <a:t>Huff. D., A probabilistic analysis of Shopping Center trade areas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GB" sz="4000" smtClean="0"/>
              <a:t>Historical background of gravity models in retailing</a:t>
            </a:r>
          </a:p>
        </p:txBody>
      </p:sp>
      <p:sp>
        <p:nvSpPr>
          <p:cNvPr id="216067"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en-GB" sz="2400" smtClean="0"/>
              <a:t>W. J. Reilly (1929)</a:t>
            </a:r>
          </a:p>
          <a:p>
            <a:pPr>
              <a:lnSpc>
                <a:spcPct val="90000"/>
              </a:lnSpc>
            </a:pPr>
            <a:r>
              <a:rPr lang="en-GB" sz="2400" smtClean="0"/>
              <a:t>Focus: determining the </a:t>
            </a:r>
            <a:r>
              <a:rPr lang="en-GB" sz="2400" i="1" smtClean="0"/>
              <a:t>relative </a:t>
            </a:r>
            <a:r>
              <a:rPr lang="en-GB" sz="2400" smtClean="0"/>
              <a:t>retail pulling power of two competing cities on an intervening area rather than on intra-urban retail area determination</a:t>
            </a:r>
          </a:p>
          <a:p>
            <a:pPr>
              <a:lnSpc>
                <a:spcPct val="90000"/>
              </a:lnSpc>
            </a:pPr>
            <a:r>
              <a:rPr lang="en-GB" sz="2400" smtClean="0"/>
              <a:t>Hypothesis: </a:t>
            </a:r>
            <a:br>
              <a:rPr lang="en-GB" sz="2400" smtClean="0"/>
            </a:br>
            <a:r>
              <a:rPr lang="en-GB" sz="2400" smtClean="0"/>
              <a:t>two cities attract retail trade from an intermediate city in the vicinity of the breaking point approximately </a:t>
            </a:r>
          </a:p>
          <a:p>
            <a:pPr lvl="1">
              <a:lnSpc>
                <a:spcPct val="90000"/>
              </a:lnSpc>
            </a:pPr>
            <a:r>
              <a:rPr lang="en-GB" sz="2000" smtClean="0"/>
              <a:t>in direct proportion to the populations of the two cities and </a:t>
            </a:r>
          </a:p>
          <a:p>
            <a:pPr lvl="1">
              <a:lnSpc>
                <a:spcPct val="90000"/>
              </a:lnSpc>
            </a:pPr>
            <a:r>
              <a:rPr lang="en-GB" sz="2000" smtClean="0"/>
              <a:t>In inverse proportion to the square of distances from the two cities to the intermediate town.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itolo 5"/>
          <p:cNvSpPr>
            <a:spLocks noGrp="1"/>
          </p:cNvSpPr>
          <p:nvPr>
            <p:ph type="title" idx="4294967295"/>
          </p:nvPr>
        </p:nvSpPr>
        <p:spPr>
          <a:xfrm>
            <a:off x="457200" y="274638"/>
            <a:ext cx="8229600" cy="1143000"/>
          </a:xfrm>
        </p:spPr>
        <p:txBody>
          <a:bodyPr/>
          <a:lstStyle/>
          <a:p>
            <a:r>
              <a:rPr lang="en-US" sz="2400" smtClean="0"/>
              <a:t>Reilly’s law and market areas</a:t>
            </a:r>
            <a:endParaRPr lang="it-IT" sz="2400" smtClean="0"/>
          </a:p>
        </p:txBody>
      </p:sp>
      <p:sp>
        <p:nvSpPr>
          <p:cNvPr id="217091" name="Segnaposto contenuto 7" descr="Rectangle: Click to edit Master text styles&#10;Second level&#10;Third level&#10;Fourth level&#10;Fifth level"/>
          <p:cNvSpPr>
            <a:spLocks noGrp="1"/>
          </p:cNvSpPr>
          <p:nvPr>
            <p:ph sz="half" idx="4294967295"/>
          </p:nvPr>
        </p:nvSpPr>
        <p:spPr>
          <a:xfrm>
            <a:off x="457200" y="2174875"/>
            <a:ext cx="4040188" cy="3951288"/>
          </a:xfrm>
        </p:spPr>
        <p:txBody>
          <a:bodyPr/>
          <a:lstStyle/>
          <a:p>
            <a:endParaRPr lang="it-IT" sz="2400" smtClean="0"/>
          </a:p>
        </p:txBody>
      </p:sp>
      <p:sp>
        <p:nvSpPr>
          <p:cNvPr id="217092" name="Segnaposto contenuto 9" descr="Rectangle: Click to edit Master text styles&#10;Second level&#10;Third level&#10;Fourth level&#10;Fifth level"/>
          <p:cNvSpPr>
            <a:spLocks noGrp="1"/>
          </p:cNvSpPr>
          <p:nvPr>
            <p:ph sz="quarter" idx="4294967295"/>
          </p:nvPr>
        </p:nvSpPr>
        <p:spPr>
          <a:xfrm>
            <a:off x="4645025" y="2174875"/>
            <a:ext cx="4041775" cy="3951288"/>
          </a:xfrm>
        </p:spPr>
        <p:txBody>
          <a:bodyPr/>
          <a:lstStyle/>
          <a:p>
            <a:endParaRPr lang="it-IT" sz="2400" smtClean="0"/>
          </a:p>
        </p:txBody>
      </p:sp>
      <p:pic>
        <p:nvPicPr>
          <p:cNvPr id="217093" name="Picture 2"/>
          <p:cNvPicPr>
            <a:picLocks noChangeAspect="1" noChangeArrowheads="1"/>
          </p:cNvPicPr>
          <p:nvPr/>
        </p:nvPicPr>
        <p:blipFill>
          <a:blip r:embed="rId2" cstate="print"/>
          <a:srcRect/>
          <a:stretch>
            <a:fillRect/>
          </a:stretch>
        </p:blipFill>
        <p:spPr bwMode="auto">
          <a:xfrm>
            <a:off x="684213" y="4437063"/>
            <a:ext cx="3600450" cy="2135187"/>
          </a:xfrm>
          <a:prstGeom prst="rect">
            <a:avLst/>
          </a:prstGeom>
          <a:noFill/>
          <a:ln w="9525">
            <a:noFill/>
            <a:miter lim="800000"/>
            <a:headEnd/>
            <a:tailEnd/>
          </a:ln>
        </p:spPr>
      </p:pic>
      <p:pic>
        <p:nvPicPr>
          <p:cNvPr id="217094" name="Picture 5"/>
          <p:cNvPicPr>
            <a:picLocks noChangeAspect="1" noChangeArrowheads="1"/>
          </p:cNvPicPr>
          <p:nvPr/>
        </p:nvPicPr>
        <p:blipFill>
          <a:blip r:embed="rId3" cstate="print"/>
          <a:srcRect/>
          <a:stretch>
            <a:fillRect/>
          </a:stretch>
        </p:blipFill>
        <p:spPr bwMode="auto">
          <a:xfrm>
            <a:off x="0" y="1400175"/>
            <a:ext cx="3203575" cy="2843213"/>
          </a:xfrm>
          <a:prstGeom prst="rect">
            <a:avLst/>
          </a:prstGeom>
          <a:noFill/>
          <a:ln w="9525">
            <a:noFill/>
            <a:miter lim="800000"/>
            <a:headEnd/>
            <a:tailEnd/>
          </a:ln>
        </p:spPr>
      </p:pic>
      <p:pic>
        <p:nvPicPr>
          <p:cNvPr id="217095" name="Picture 5"/>
          <p:cNvPicPr>
            <a:picLocks noChangeAspect="1" noChangeArrowheads="1"/>
          </p:cNvPicPr>
          <p:nvPr/>
        </p:nvPicPr>
        <p:blipFill>
          <a:blip r:embed="rId4" cstate="print"/>
          <a:srcRect/>
          <a:stretch>
            <a:fillRect/>
          </a:stretch>
        </p:blipFill>
        <p:spPr bwMode="auto">
          <a:xfrm>
            <a:off x="4938713" y="3168650"/>
            <a:ext cx="3810000" cy="3673475"/>
          </a:xfrm>
          <a:prstGeom prst="rect">
            <a:avLst/>
          </a:prstGeom>
          <a:noFill/>
          <a:ln w="9525">
            <a:noFill/>
            <a:miter lim="800000"/>
            <a:headEnd/>
            <a:tailEnd/>
          </a:ln>
        </p:spPr>
      </p:pic>
      <p:pic>
        <p:nvPicPr>
          <p:cNvPr id="217096" name="Picture 8"/>
          <p:cNvPicPr>
            <a:picLocks noChangeAspect="1" noChangeArrowheads="1"/>
          </p:cNvPicPr>
          <p:nvPr/>
        </p:nvPicPr>
        <p:blipFill>
          <a:blip r:embed="rId5" cstate="print"/>
          <a:srcRect/>
          <a:stretch>
            <a:fillRect/>
          </a:stretch>
        </p:blipFill>
        <p:spPr bwMode="auto">
          <a:xfrm>
            <a:off x="4794250" y="296863"/>
            <a:ext cx="3810000" cy="2655887"/>
          </a:xfrm>
          <a:prstGeom prst="rect">
            <a:avLst/>
          </a:prstGeom>
          <a:noFill/>
          <a:ln w="9525">
            <a:noFill/>
            <a:miter lim="800000"/>
            <a:headEnd/>
            <a:tailEnd/>
          </a:ln>
        </p:spPr>
      </p:pic>
      <p:sp>
        <p:nvSpPr>
          <p:cNvPr id="217097" name="Text Box 9"/>
          <p:cNvSpPr txBox="1">
            <a:spLocks noChangeArrowheads="1"/>
          </p:cNvSpPr>
          <p:nvPr/>
        </p:nvSpPr>
        <p:spPr bwMode="auto">
          <a:xfrm>
            <a:off x="34925" y="44450"/>
            <a:ext cx="5365750" cy="812800"/>
          </a:xfrm>
          <a:prstGeom prst="rect">
            <a:avLst/>
          </a:prstGeom>
          <a:noFill/>
          <a:ln w="19050" algn="ctr">
            <a:solidFill>
              <a:schemeClr val="tx1"/>
            </a:solidFill>
            <a:miter lim="800000"/>
            <a:headEnd/>
            <a:tailEnd/>
          </a:ln>
          <a:effectLst/>
        </p:spPr>
        <p:txBody>
          <a:bodyPr wrap="none">
            <a:spAutoFit/>
          </a:bodyPr>
          <a:lstStyle/>
          <a:p>
            <a:pPr algn="l">
              <a:buFont typeface="Monotype Sorts" pitchFamily="2" charset="2"/>
              <a:buNone/>
            </a:pPr>
            <a:r>
              <a:rPr lang="en-GB" sz="1800"/>
              <a:t>Adaptation of Reilly’s formula</a:t>
            </a:r>
            <a:br>
              <a:rPr lang="en-GB" sz="1800"/>
            </a:br>
            <a:r>
              <a:rPr lang="en-GB" sz="1800"/>
              <a:t>determining the breaking point between two cities</a:t>
            </a:r>
            <a:r>
              <a:rPr lang="it-IT"/>
              <a:t>  =&gt;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Line 2"/>
          <p:cNvSpPr>
            <a:spLocks noChangeShapeType="1"/>
          </p:cNvSpPr>
          <p:nvPr/>
        </p:nvSpPr>
        <p:spPr bwMode="auto">
          <a:xfrm>
            <a:off x="6419850" y="2563813"/>
            <a:ext cx="436563" cy="200025"/>
          </a:xfrm>
          <a:prstGeom prst="line">
            <a:avLst/>
          </a:prstGeom>
          <a:noFill/>
          <a:ln w="38100">
            <a:solidFill>
              <a:srgbClr val="800000"/>
            </a:solidFill>
            <a:round/>
            <a:headEnd/>
            <a:tailEnd/>
          </a:ln>
        </p:spPr>
        <p:txBody>
          <a:bodyPr/>
          <a:lstStyle/>
          <a:p>
            <a:endParaRPr lang="it-IT"/>
          </a:p>
        </p:txBody>
      </p:sp>
      <p:sp>
        <p:nvSpPr>
          <p:cNvPr id="160771" name="Line 3"/>
          <p:cNvSpPr>
            <a:spLocks noChangeShapeType="1"/>
          </p:cNvSpPr>
          <p:nvPr/>
        </p:nvSpPr>
        <p:spPr bwMode="auto">
          <a:xfrm flipH="1">
            <a:off x="6764338" y="3732213"/>
            <a:ext cx="304800" cy="477837"/>
          </a:xfrm>
          <a:prstGeom prst="line">
            <a:avLst/>
          </a:prstGeom>
          <a:noFill/>
          <a:ln w="38100">
            <a:solidFill>
              <a:srgbClr val="800000"/>
            </a:solidFill>
            <a:round/>
            <a:headEnd/>
            <a:tailEnd/>
          </a:ln>
        </p:spPr>
        <p:txBody>
          <a:bodyPr/>
          <a:lstStyle/>
          <a:p>
            <a:endParaRPr lang="it-IT"/>
          </a:p>
        </p:txBody>
      </p:sp>
      <p:sp>
        <p:nvSpPr>
          <p:cNvPr id="160772" name="Line 4"/>
          <p:cNvSpPr>
            <a:spLocks noChangeShapeType="1"/>
          </p:cNvSpPr>
          <p:nvPr/>
        </p:nvSpPr>
        <p:spPr bwMode="auto">
          <a:xfrm>
            <a:off x="5287963" y="4572000"/>
            <a:ext cx="436562" cy="200025"/>
          </a:xfrm>
          <a:prstGeom prst="line">
            <a:avLst/>
          </a:prstGeom>
          <a:noFill/>
          <a:ln w="38100">
            <a:solidFill>
              <a:srgbClr val="800000"/>
            </a:solidFill>
            <a:round/>
            <a:headEnd/>
            <a:tailEnd/>
          </a:ln>
        </p:spPr>
        <p:txBody>
          <a:bodyPr/>
          <a:lstStyle/>
          <a:p>
            <a:endParaRPr lang="it-IT"/>
          </a:p>
        </p:txBody>
      </p:sp>
      <p:sp>
        <p:nvSpPr>
          <p:cNvPr id="160773" name="Line 5"/>
          <p:cNvSpPr>
            <a:spLocks noChangeShapeType="1"/>
          </p:cNvSpPr>
          <p:nvPr/>
        </p:nvSpPr>
        <p:spPr bwMode="auto">
          <a:xfrm flipH="1">
            <a:off x="4916488" y="2755900"/>
            <a:ext cx="304800" cy="477838"/>
          </a:xfrm>
          <a:prstGeom prst="line">
            <a:avLst/>
          </a:prstGeom>
          <a:noFill/>
          <a:ln w="38100">
            <a:solidFill>
              <a:srgbClr val="800000"/>
            </a:solidFill>
            <a:round/>
            <a:headEnd/>
            <a:tailEnd/>
          </a:ln>
        </p:spPr>
        <p:txBody>
          <a:bodyPr/>
          <a:lstStyle/>
          <a:p>
            <a:endParaRPr lang="it-IT"/>
          </a:p>
        </p:txBody>
      </p:sp>
      <p:sp>
        <p:nvSpPr>
          <p:cNvPr id="160774" name="Freeform 6"/>
          <p:cNvSpPr>
            <a:spLocks/>
          </p:cNvSpPr>
          <p:nvPr/>
        </p:nvSpPr>
        <p:spPr bwMode="auto">
          <a:xfrm>
            <a:off x="5065713" y="2676525"/>
            <a:ext cx="1855787" cy="2016125"/>
          </a:xfrm>
          <a:custGeom>
            <a:avLst/>
            <a:gdLst>
              <a:gd name="T0" fmla="*/ 1581149 w 1169"/>
              <a:gd name="T1" fmla="*/ 0 h 1270"/>
              <a:gd name="T2" fmla="*/ 0 w 1169"/>
              <a:gd name="T3" fmla="*/ 317500 h 1270"/>
              <a:gd name="T4" fmla="*/ 452437 w 1169"/>
              <a:gd name="T5" fmla="*/ 2016125 h 1270"/>
              <a:gd name="T6" fmla="*/ 1855787 w 1169"/>
              <a:gd name="T7" fmla="*/ 1304925 h 1270"/>
              <a:gd name="T8" fmla="*/ 1570037 w 1169"/>
              <a:gd name="T9" fmla="*/ 0 h 1270"/>
              <a:gd name="T10" fmla="*/ 0 60000 65536"/>
              <a:gd name="T11" fmla="*/ 0 60000 65536"/>
              <a:gd name="T12" fmla="*/ 0 60000 65536"/>
              <a:gd name="T13" fmla="*/ 0 60000 65536"/>
              <a:gd name="T14" fmla="*/ 0 60000 65536"/>
              <a:gd name="T15" fmla="*/ 0 w 1169"/>
              <a:gd name="T16" fmla="*/ 0 h 1270"/>
              <a:gd name="T17" fmla="*/ 1169 w 1169"/>
              <a:gd name="T18" fmla="*/ 1270 h 1270"/>
            </a:gdLst>
            <a:ahLst/>
            <a:cxnLst>
              <a:cxn ang="T10">
                <a:pos x="T0" y="T1"/>
              </a:cxn>
              <a:cxn ang="T11">
                <a:pos x="T2" y="T3"/>
              </a:cxn>
              <a:cxn ang="T12">
                <a:pos x="T4" y="T5"/>
              </a:cxn>
              <a:cxn ang="T13">
                <a:pos x="T6" y="T7"/>
              </a:cxn>
              <a:cxn ang="T14">
                <a:pos x="T8" y="T9"/>
              </a:cxn>
            </a:cxnLst>
            <a:rect l="T15" t="T16" r="T17" b="T18"/>
            <a:pathLst>
              <a:path w="1169" h="1270">
                <a:moveTo>
                  <a:pt x="996" y="0"/>
                </a:moveTo>
                <a:lnTo>
                  <a:pt x="0" y="200"/>
                </a:lnTo>
                <a:lnTo>
                  <a:pt x="285" y="1270"/>
                </a:lnTo>
                <a:lnTo>
                  <a:pt x="1169" y="822"/>
                </a:lnTo>
                <a:lnTo>
                  <a:pt x="989" y="0"/>
                </a:lnTo>
              </a:path>
            </a:pathLst>
          </a:custGeom>
          <a:noFill/>
          <a:ln w="38100" cap="flat">
            <a:solidFill>
              <a:srgbClr val="FF9900"/>
            </a:solidFill>
            <a:prstDash val="sysDot"/>
            <a:round/>
            <a:headEnd/>
            <a:tailEnd/>
          </a:ln>
        </p:spPr>
        <p:txBody>
          <a:bodyPr/>
          <a:lstStyle/>
          <a:p>
            <a:endParaRPr lang="it-IT"/>
          </a:p>
        </p:txBody>
      </p:sp>
      <p:sp>
        <p:nvSpPr>
          <p:cNvPr id="160775" name="Rectangle 7"/>
          <p:cNvSpPr>
            <a:spLocks noGrp="1" noChangeArrowheads="1"/>
          </p:cNvSpPr>
          <p:nvPr>
            <p:ph type="title" idx="4294967295"/>
          </p:nvPr>
        </p:nvSpPr>
        <p:spPr/>
        <p:txBody>
          <a:bodyPr/>
          <a:lstStyle/>
          <a:p>
            <a:r>
              <a:rPr lang="en-US" sz="3200" smtClean="0"/>
              <a:t>Reilly gravitation law and market areas</a:t>
            </a:r>
          </a:p>
        </p:txBody>
      </p:sp>
      <p:sp>
        <p:nvSpPr>
          <p:cNvPr id="160776" name="Oval 8"/>
          <p:cNvSpPr>
            <a:spLocks noChangeArrowheads="1"/>
          </p:cNvSpPr>
          <p:nvPr/>
        </p:nvSpPr>
        <p:spPr bwMode="auto">
          <a:xfrm>
            <a:off x="3868738" y="2312988"/>
            <a:ext cx="511175" cy="511175"/>
          </a:xfrm>
          <a:prstGeom prst="ellipse">
            <a:avLst/>
          </a:prstGeom>
          <a:solidFill>
            <a:srgbClr val="FFCC00"/>
          </a:solidFill>
          <a:ln w="19050">
            <a:solidFill>
              <a:schemeClr val="tx1"/>
            </a:solidFill>
            <a:round/>
            <a:headEnd/>
            <a:tailEnd/>
          </a:ln>
        </p:spPr>
        <p:txBody>
          <a:bodyPr wrap="none" anchor="ctr"/>
          <a:lstStyle/>
          <a:p>
            <a:pPr>
              <a:spcBef>
                <a:spcPct val="0"/>
              </a:spcBef>
              <a:buClrTx/>
              <a:buFontTx/>
              <a:buNone/>
            </a:pPr>
            <a:r>
              <a:rPr lang="en-US" sz="2400">
                <a:latin typeface="Impact" pitchFamily="34" charset="0"/>
              </a:rPr>
              <a:t>35</a:t>
            </a:r>
          </a:p>
        </p:txBody>
      </p:sp>
      <p:sp>
        <p:nvSpPr>
          <p:cNvPr id="160777" name="Oval 9"/>
          <p:cNvSpPr>
            <a:spLocks noChangeArrowheads="1"/>
          </p:cNvSpPr>
          <p:nvPr/>
        </p:nvSpPr>
        <p:spPr bwMode="auto">
          <a:xfrm>
            <a:off x="6664325" y="1757363"/>
            <a:ext cx="511175" cy="511175"/>
          </a:xfrm>
          <a:prstGeom prst="ellipse">
            <a:avLst/>
          </a:prstGeom>
          <a:solidFill>
            <a:srgbClr val="FFCC00"/>
          </a:solidFill>
          <a:ln w="19050">
            <a:solidFill>
              <a:schemeClr val="tx1"/>
            </a:solidFill>
            <a:round/>
            <a:headEnd/>
            <a:tailEnd/>
          </a:ln>
        </p:spPr>
        <p:txBody>
          <a:bodyPr wrap="none" anchor="ctr"/>
          <a:lstStyle/>
          <a:p>
            <a:pPr>
              <a:spcBef>
                <a:spcPct val="0"/>
              </a:spcBef>
              <a:buClrTx/>
              <a:buFontTx/>
              <a:buNone/>
            </a:pPr>
            <a:r>
              <a:rPr lang="en-US" sz="2400">
                <a:latin typeface="Impact" pitchFamily="34" charset="0"/>
              </a:rPr>
              <a:t>30</a:t>
            </a:r>
          </a:p>
        </p:txBody>
      </p:sp>
      <p:sp>
        <p:nvSpPr>
          <p:cNvPr id="160778" name="Oval 10"/>
          <p:cNvSpPr>
            <a:spLocks noChangeArrowheads="1"/>
          </p:cNvSpPr>
          <p:nvPr/>
        </p:nvSpPr>
        <p:spPr bwMode="auto">
          <a:xfrm>
            <a:off x="5894388" y="3297238"/>
            <a:ext cx="511175" cy="511175"/>
          </a:xfrm>
          <a:prstGeom prst="ellipse">
            <a:avLst/>
          </a:prstGeom>
          <a:solidFill>
            <a:srgbClr val="FFCC00"/>
          </a:solidFill>
          <a:ln w="19050">
            <a:solidFill>
              <a:schemeClr val="tx1"/>
            </a:solidFill>
            <a:round/>
            <a:headEnd/>
            <a:tailEnd/>
          </a:ln>
        </p:spPr>
        <p:txBody>
          <a:bodyPr wrap="none" anchor="ctr"/>
          <a:lstStyle/>
          <a:p>
            <a:pPr>
              <a:spcBef>
                <a:spcPct val="0"/>
              </a:spcBef>
              <a:buClrTx/>
              <a:buFontTx/>
              <a:buNone/>
            </a:pPr>
            <a:r>
              <a:rPr lang="en-US" sz="2400">
                <a:latin typeface="Impact" pitchFamily="34" charset="0"/>
              </a:rPr>
              <a:t>55</a:t>
            </a:r>
          </a:p>
        </p:txBody>
      </p:sp>
      <p:sp>
        <p:nvSpPr>
          <p:cNvPr id="160779" name="Oval 11"/>
          <p:cNvSpPr>
            <a:spLocks noChangeArrowheads="1"/>
          </p:cNvSpPr>
          <p:nvPr/>
        </p:nvSpPr>
        <p:spPr bwMode="auto">
          <a:xfrm>
            <a:off x="7138988" y="4041775"/>
            <a:ext cx="511175" cy="511175"/>
          </a:xfrm>
          <a:prstGeom prst="ellipse">
            <a:avLst/>
          </a:prstGeom>
          <a:solidFill>
            <a:srgbClr val="FFCC00"/>
          </a:solidFill>
          <a:ln w="19050">
            <a:solidFill>
              <a:schemeClr val="tx1"/>
            </a:solidFill>
            <a:round/>
            <a:headEnd/>
            <a:tailEnd/>
          </a:ln>
        </p:spPr>
        <p:txBody>
          <a:bodyPr wrap="none" anchor="ctr"/>
          <a:lstStyle/>
          <a:p>
            <a:pPr>
              <a:spcBef>
                <a:spcPct val="0"/>
              </a:spcBef>
              <a:buClrTx/>
              <a:buFontTx/>
              <a:buNone/>
            </a:pPr>
            <a:r>
              <a:rPr lang="en-US" sz="2400">
                <a:latin typeface="Impact" pitchFamily="34" charset="0"/>
              </a:rPr>
              <a:t>20</a:t>
            </a:r>
          </a:p>
        </p:txBody>
      </p:sp>
      <p:sp>
        <p:nvSpPr>
          <p:cNvPr id="160780" name="Oval 12"/>
          <p:cNvSpPr>
            <a:spLocks noChangeArrowheads="1"/>
          </p:cNvSpPr>
          <p:nvPr/>
        </p:nvSpPr>
        <p:spPr bwMode="auto">
          <a:xfrm>
            <a:off x="4919663" y="5084763"/>
            <a:ext cx="511175" cy="511175"/>
          </a:xfrm>
          <a:prstGeom prst="ellipse">
            <a:avLst/>
          </a:prstGeom>
          <a:solidFill>
            <a:srgbClr val="FFCC00"/>
          </a:solidFill>
          <a:ln w="19050">
            <a:solidFill>
              <a:schemeClr val="tx1"/>
            </a:solidFill>
            <a:round/>
            <a:headEnd/>
            <a:tailEnd/>
          </a:ln>
        </p:spPr>
        <p:txBody>
          <a:bodyPr wrap="none" anchor="ctr"/>
          <a:lstStyle/>
          <a:p>
            <a:pPr>
              <a:spcBef>
                <a:spcPct val="0"/>
              </a:spcBef>
              <a:buClrTx/>
              <a:buFontTx/>
              <a:buNone/>
            </a:pPr>
            <a:r>
              <a:rPr lang="en-US" sz="2400">
                <a:latin typeface="Impact" pitchFamily="34" charset="0"/>
              </a:rPr>
              <a:t>15</a:t>
            </a:r>
          </a:p>
        </p:txBody>
      </p:sp>
      <p:sp>
        <p:nvSpPr>
          <p:cNvPr id="160781" name="Line 13"/>
          <p:cNvSpPr>
            <a:spLocks noChangeShapeType="1"/>
          </p:cNvSpPr>
          <p:nvPr/>
        </p:nvSpPr>
        <p:spPr bwMode="auto">
          <a:xfrm flipH="1">
            <a:off x="5314950" y="3824288"/>
            <a:ext cx="665163" cy="1219200"/>
          </a:xfrm>
          <a:prstGeom prst="line">
            <a:avLst/>
          </a:prstGeom>
          <a:noFill/>
          <a:ln w="19050">
            <a:solidFill>
              <a:schemeClr val="tx1"/>
            </a:solidFill>
            <a:round/>
            <a:headEnd type="triangle" w="med" len="med"/>
            <a:tailEnd type="triangle" w="med" len="med"/>
          </a:ln>
        </p:spPr>
        <p:txBody>
          <a:bodyPr/>
          <a:lstStyle/>
          <a:p>
            <a:endParaRPr lang="it-IT"/>
          </a:p>
        </p:txBody>
      </p:sp>
      <p:sp>
        <p:nvSpPr>
          <p:cNvPr id="160782" name="Line 14"/>
          <p:cNvSpPr>
            <a:spLocks noChangeShapeType="1"/>
          </p:cNvSpPr>
          <p:nvPr/>
        </p:nvSpPr>
        <p:spPr bwMode="auto">
          <a:xfrm>
            <a:off x="4437063" y="2662238"/>
            <a:ext cx="1439862" cy="766762"/>
          </a:xfrm>
          <a:prstGeom prst="line">
            <a:avLst/>
          </a:prstGeom>
          <a:noFill/>
          <a:ln w="19050">
            <a:solidFill>
              <a:schemeClr val="tx1"/>
            </a:solidFill>
            <a:round/>
            <a:headEnd type="triangle" w="med" len="med"/>
            <a:tailEnd type="triangle" w="med" len="med"/>
          </a:ln>
        </p:spPr>
        <p:txBody>
          <a:bodyPr/>
          <a:lstStyle/>
          <a:p>
            <a:endParaRPr lang="it-IT"/>
          </a:p>
        </p:txBody>
      </p:sp>
      <p:sp>
        <p:nvSpPr>
          <p:cNvPr id="160783" name="Line 15"/>
          <p:cNvSpPr>
            <a:spLocks noChangeShapeType="1"/>
          </p:cNvSpPr>
          <p:nvPr/>
        </p:nvSpPr>
        <p:spPr bwMode="auto">
          <a:xfrm flipH="1">
            <a:off x="6332538" y="2265363"/>
            <a:ext cx="469900" cy="1033462"/>
          </a:xfrm>
          <a:prstGeom prst="line">
            <a:avLst/>
          </a:prstGeom>
          <a:noFill/>
          <a:ln w="19050">
            <a:solidFill>
              <a:schemeClr val="tx1"/>
            </a:solidFill>
            <a:round/>
            <a:headEnd type="triangle" w="med" len="med"/>
            <a:tailEnd type="triangle" w="med" len="med"/>
          </a:ln>
        </p:spPr>
        <p:txBody>
          <a:bodyPr/>
          <a:lstStyle/>
          <a:p>
            <a:endParaRPr lang="it-IT"/>
          </a:p>
        </p:txBody>
      </p:sp>
      <p:sp>
        <p:nvSpPr>
          <p:cNvPr id="160784" name="Line 16"/>
          <p:cNvSpPr>
            <a:spLocks noChangeShapeType="1"/>
          </p:cNvSpPr>
          <p:nvPr/>
        </p:nvSpPr>
        <p:spPr bwMode="auto">
          <a:xfrm>
            <a:off x="6432550" y="3713163"/>
            <a:ext cx="700088" cy="385762"/>
          </a:xfrm>
          <a:prstGeom prst="line">
            <a:avLst/>
          </a:prstGeom>
          <a:noFill/>
          <a:ln w="19050">
            <a:solidFill>
              <a:schemeClr val="tx1"/>
            </a:solidFill>
            <a:round/>
            <a:headEnd type="triangle" w="med" len="med"/>
            <a:tailEnd type="triangle" w="med" len="med"/>
          </a:ln>
        </p:spPr>
        <p:txBody>
          <a:bodyPr/>
          <a:lstStyle/>
          <a:p>
            <a:endParaRPr lang="it-IT"/>
          </a:p>
        </p:txBody>
      </p:sp>
      <p:sp>
        <p:nvSpPr>
          <p:cNvPr id="160785" name="Text Box 17"/>
          <p:cNvSpPr txBox="1">
            <a:spLocks noChangeArrowheads="1"/>
          </p:cNvSpPr>
          <p:nvPr/>
        </p:nvSpPr>
        <p:spPr bwMode="auto">
          <a:xfrm>
            <a:off x="5429250" y="4773613"/>
            <a:ext cx="654050" cy="336550"/>
          </a:xfrm>
          <a:prstGeom prst="rect">
            <a:avLst/>
          </a:prstGeom>
          <a:noFill/>
          <a:ln w="9525">
            <a:noFill/>
            <a:miter lim="800000"/>
            <a:headEnd/>
            <a:tailEnd/>
          </a:ln>
        </p:spPr>
        <p:txBody>
          <a:bodyPr wrap="none">
            <a:spAutoFit/>
          </a:bodyPr>
          <a:lstStyle/>
          <a:p>
            <a:pPr algn="l">
              <a:spcBef>
                <a:spcPct val="0"/>
              </a:spcBef>
              <a:buClrTx/>
              <a:buFontTx/>
              <a:buNone/>
            </a:pPr>
            <a:r>
              <a:rPr lang="en-US" sz="1600" b="1">
                <a:latin typeface="Arial Narrow" pitchFamily="34" charset="0"/>
              </a:rPr>
              <a:t>30 km</a:t>
            </a:r>
          </a:p>
        </p:txBody>
      </p:sp>
      <p:sp>
        <p:nvSpPr>
          <p:cNvPr id="160786" name="Text Box 18"/>
          <p:cNvSpPr txBox="1">
            <a:spLocks noChangeArrowheads="1"/>
          </p:cNvSpPr>
          <p:nvPr/>
        </p:nvSpPr>
        <p:spPr bwMode="auto">
          <a:xfrm>
            <a:off x="6067425" y="2174875"/>
            <a:ext cx="654050" cy="336550"/>
          </a:xfrm>
          <a:prstGeom prst="rect">
            <a:avLst/>
          </a:prstGeom>
          <a:noFill/>
          <a:ln w="9525">
            <a:noFill/>
            <a:miter lim="800000"/>
            <a:headEnd/>
            <a:tailEnd/>
          </a:ln>
        </p:spPr>
        <p:txBody>
          <a:bodyPr wrap="none">
            <a:spAutoFit/>
          </a:bodyPr>
          <a:lstStyle/>
          <a:p>
            <a:pPr algn="l">
              <a:spcBef>
                <a:spcPct val="0"/>
              </a:spcBef>
              <a:buClrTx/>
              <a:buFontTx/>
              <a:buNone/>
            </a:pPr>
            <a:r>
              <a:rPr lang="en-US" sz="1600" b="1">
                <a:latin typeface="Arial Narrow" pitchFamily="34" charset="0"/>
              </a:rPr>
              <a:t>30 km</a:t>
            </a:r>
          </a:p>
        </p:txBody>
      </p:sp>
      <p:sp>
        <p:nvSpPr>
          <p:cNvPr id="160787" name="Text Box 19"/>
          <p:cNvSpPr txBox="1">
            <a:spLocks noChangeArrowheads="1"/>
          </p:cNvSpPr>
          <p:nvPr/>
        </p:nvSpPr>
        <p:spPr bwMode="auto">
          <a:xfrm>
            <a:off x="6999288" y="3617913"/>
            <a:ext cx="654050" cy="336550"/>
          </a:xfrm>
          <a:prstGeom prst="rect">
            <a:avLst/>
          </a:prstGeom>
          <a:noFill/>
          <a:ln w="9525">
            <a:noFill/>
            <a:miter lim="800000"/>
            <a:headEnd/>
            <a:tailEnd/>
          </a:ln>
        </p:spPr>
        <p:txBody>
          <a:bodyPr wrap="none">
            <a:spAutoFit/>
          </a:bodyPr>
          <a:lstStyle/>
          <a:p>
            <a:pPr algn="l">
              <a:spcBef>
                <a:spcPct val="0"/>
              </a:spcBef>
              <a:buClrTx/>
              <a:buFontTx/>
              <a:buNone/>
            </a:pPr>
            <a:r>
              <a:rPr lang="en-US" sz="1600" b="1">
                <a:latin typeface="Arial Narrow" pitchFamily="34" charset="0"/>
              </a:rPr>
              <a:t>15 km</a:t>
            </a:r>
          </a:p>
        </p:txBody>
      </p:sp>
      <p:sp>
        <p:nvSpPr>
          <p:cNvPr id="160788" name="Text Box 20"/>
          <p:cNvSpPr txBox="1">
            <a:spLocks noChangeArrowheads="1"/>
          </p:cNvSpPr>
          <p:nvPr/>
        </p:nvSpPr>
        <p:spPr bwMode="auto">
          <a:xfrm>
            <a:off x="4495800" y="2332038"/>
            <a:ext cx="654050" cy="336550"/>
          </a:xfrm>
          <a:prstGeom prst="rect">
            <a:avLst/>
          </a:prstGeom>
          <a:noFill/>
          <a:ln w="9525">
            <a:noFill/>
            <a:miter lim="800000"/>
            <a:headEnd/>
            <a:tailEnd/>
          </a:ln>
        </p:spPr>
        <p:txBody>
          <a:bodyPr wrap="none">
            <a:spAutoFit/>
          </a:bodyPr>
          <a:lstStyle/>
          <a:p>
            <a:pPr algn="l">
              <a:spcBef>
                <a:spcPct val="0"/>
              </a:spcBef>
              <a:buClrTx/>
              <a:buFontTx/>
              <a:buNone/>
            </a:pPr>
            <a:r>
              <a:rPr lang="en-US" sz="1600" b="1">
                <a:latin typeface="Arial Narrow" pitchFamily="34" charset="0"/>
              </a:rPr>
              <a:t>35 km</a:t>
            </a:r>
          </a:p>
        </p:txBody>
      </p:sp>
      <p:sp>
        <p:nvSpPr>
          <p:cNvPr id="160789" name="Oval 21"/>
          <p:cNvSpPr>
            <a:spLocks noChangeArrowheads="1"/>
          </p:cNvSpPr>
          <p:nvPr/>
        </p:nvSpPr>
        <p:spPr bwMode="auto">
          <a:xfrm>
            <a:off x="4981575" y="2911475"/>
            <a:ext cx="176213" cy="176213"/>
          </a:xfrm>
          <a:prstGeom prst="ellipse">
            <a:avLst/>
          </a:prstGeom>
          <a:solidFill>
            <a:srgbClr val="FF0000"/>
          </a:solidFill>
          <a:ln w="12700">
            <a:solidFill>
              <a:schemeClr val="tx1"/>
            </a:solidFill>
            <a:round/>
            <a:headEnd/>
            <a:tailEnd/>
          </a:ln>
        </p:spPr>
        <p:txBody>
          <a:bodyPr wrap="none" anchor="ctr"/>
          <a:lstStyle/>
          <a:p>
            <a:endParaRPr lang="it-IT"/>
          </a:p>
        </p:txBody>
      </p:sp>
      <p:sp>
        <p:nvSpPr>
          <p:cNvPr id="160790" name="Oval 22"/>
          <p:cNvSpPr>
            <a:spLocks noChangeArrowheads="1"/>
          </p:cNvSpPr>
          <p:nvPr/>
        </p:nvSpPr>
        <p:spPr bwMode="auto">
          <a:xfrm>
            <a:off x="5438775" y="4581525"/>
            <a:ext cx="176213" cy="176213"/>
          </a:xfrm>
          <a:prstGeom prst="ellipse">
            <a:avLst/>
          </a:prstGeom>
          <a:solidFill>
            <a:srgbClr val="FF0000"/>
          </a:solidFill>
          <a:ln w="12700">
            <a:solidFill>
              <a:schemeClr val="tx1"/>
            </a:solidFill>
            <a:round/>
            <a:headEnd/>
            <a:tailEnd/>
          </a:ln>
        </p:spPr>
        <p:txBody>
          <a:bodyPr wrap="none" anchor="ctr"/>
          <a:lstStyle/>
          <a:p>
            <a:endParaRPr lang="it-IT"/>
          </a:p>
        </p:txBody>
      </p:sp>
      <p:sp>
        <p:nvSpPr>
          <p:cNvPr id="160791" name="Oval 23"/>
          <p:cNvSpPr>
            <a:spLocks noChangeArrowheads="1"/>
          </p:cNvSpPr>
          <p:nvPr/>
        </p:nvSpPr>
        <p:spPr bwMode="auto">
          <a:xfrm>
            <a:off x="6818313" y="3884613"/>
            <a:ext cx="176212" cy="176212"/>
          </a:xfrm>
          <a:prstGeom prst="ellipse">
            <a:avLst/>
          </a:prstGeom>
          <a:solidFill>
            <a:srgbClr val="FF0000"/>
          </a:solidFill>
          <a:ln w="12700">
            <a:solidFill>
              <a:schemeClr val="tx1"/>
            </a:solidFill>
            <a:round/>
            <a:headEnd/>
            <a:tailEnd/>
          </a:ln>
        </p:spPr>
        <p:txBody>
          <a:bodyPr wrap="none" anchor="ctr"/>
          <a:lstStyle/>
          <a:p>
            <a:endParaRPr lang="it-IT"/>
          </a:p>
        </p:txBody>
      </p:sp>
      <p:sp>
        <p:nvSpPr>
          <p:cNvPr id="160792" name="Oval 24"/>
          <p:cNvSpPr>
            <a:spLocks noChangeArrowheads="1"/>
          </p:cNvSpPr>
          <p:nvPr/>
        </p:nvSpPr>
        <p:spPr bwMode="auto">
          <a:xfrm>
            <a:off x="6542088" y="2566988"/>
            <a:ext cx="176212" cy="176212"/>
          </a:xfrm>
          <a:prstGeom prst="ellipse">
            <a:avLst/>
          </a:prstGeom>
          <a:solidFill>
            <a:srgbClr val="FF0000"/>
          </a:solidFill>
          <a:ln w="12700">
            <a:solidFill>
              <a:schemeClr val="tx1"/>
            </a:solidFill>
            <a:round/>
            <a:headEnd/>
            <a:tailEnd/>
          </a:ln>
        </p:spPr>
        <p:txBody>
          <a:bodyPr wrap="none" anchor="ctr"/>
          <a:lstStyle/>
          <a:p>
            <a:endParaRPr lang="it-IT"/>
          </a:p>
        </p:txBody>
      </p:sp>
      <p:graphicFrame>
        <p:nvGraphicFramePr>
          <p:cNvPr id="160854" name="Group 86"/>
          <p:cNvGraphicFramePr>
            <a:graphicFrameLocks noGrp="1"/>
          </p:cNvGraphicFramePr>
          <p:nvPr/>
        </p:nvGraphicFramePr>
        <p:xfrm>
          <a:off x="539750" y="3419475"/>
          <a:ext cx="3836988" cy="3108960"/>
        </p:xfrm>
        <a:graphic>
          <a:graphicData uri="http://schemas.openxmlformats.org/drawingml/2006/table">
            <a:tbl>
              <a:tblPr/>
              <a:tblGrid>
                <a:gridCol w="638175"/>
                <a:gridCol w="641350"/>
                <a:gridCol w="639763"/>
                <a:gridCol w="639762"/>
                <a:gridCol w="639763"/>
                <a:gridCol w="638175"/>
              </a:tblGrid>
              <a:tr h="38258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en-US" sz="2000" b="1" i="0" u="none" strike="noStrike" cap="none" normalizeH="0" baseline="0" smtClean="0">
                          <a:ln>
                            <a:noFill/>
                          </a:ln>
                          <a:solidFill>
                            <a:schemeClr val="tx1"/>
                          </a:solidFill>
                          <a:effectLst/>
                          <a:latin typeface="Tahoma" pitchFamily="34" charset="0"/>
                        </a:rPr>
                        <a:t>km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3000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19,47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19,71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9,36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17,26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15,53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000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10,29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000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5,64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00038">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en-US" sz="2800" b="1" i="0" u="none" strike="noStrike" cap="none" normalizeH="0" baseline="0" smtClean="0">
                          <a:ln>
                            <a:noFill/>
                          </a:ln>
                          <a:solidFill>
                            <a:schemeClr val="tx1"/>
                          </a:solidFill>
                          <a:effectLst/>
                          <a:latin typeface="Tahoma" pitchFamily="34"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smtClean="0">
                          <a:ln>
                            <a:noFill/>
                          </a:ln>
                          <a:solidFill>
                            <a:schemeClr val="tx1"/>
                          </a:solidFill>
                          <a:effectLst/>
                          <a:latin typeface="Tahoma" pitchFamily="34" charset="0"/>
                        </a:rPr>
                        <a:t>12,74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65000"/>
                        </a:lnSpc>
                        <a:spcBef>
                          <a:spcPct val="10000"/>
                        </a:spcBef>
                        <a:spcAft>
                          <a:spcPct val="0"/>
                        </a:spcAft>
                        <a:buClr>
                          <a:schemeClr val="hlink"/>
                        </a:buClr>
                        <a:buSzPct val="110000"/>
                        <a:buFont typeface="Wingdings" pitchFamily="2" charset="2"/>
                        <a:buNone/>
                        <a:tabLst/>
                      </a:pPr>
                      <a:endParaRPr kumimoji="0" lang="it-IT" sz="14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160844" name="Text Box 76"/>
          <p:cNvSpPr txBox="1">
            <a:spLocks noChangeArrowheads="1"/>
          </p:cNvSpPr>
          <p:nvPr/>
        </p:nvSpPr>
        <p:spPr bwMode="auto">
          <a:xfrm>
            <a:off x="5962650" y="2886075"/>
            <a:ext cx="338138" cy="457200"/>
          </a:xfrm>
          <a:prstGeom prst="rect">
            <a:avLst/>
          </a:prstGeom>
          <a:noFill/>
          <a:ln w="9525">
            <a:noFill/>
            <a:miter lim="800000"/>
            <a:headEnd/>
            <a:tailEnd/>
          </a:ln>
        </p:spPr>
        <p:txBody>
          <a:bodyPr wrap="none">
            <a:spAutoFit/>
          </a:bodyPr>
          <a:lstStyle/>
          <a:p>
            <a:pPr algn="l">
              <a:spcBef>
                <a:spcPct val="0"/>
              </a:spcBef>
              <a:buClrTx/>
              <a:buFontTx/>
              <a:buNone/>
            </a:pPr>
            <a:r>
              <a:rPr lang="en-US" sz="2400">
                <a:latin typeface="Impact" pitchFamily="34" charset="0"/>
              </a:rPr>
              <a:t>a</a:t>
            </a:r>
          </a:p>
        </p:txBody>
      </p:sp>
      <p:sp>
        <p:nvSpPr>
          <p:cNvPr id="160845" name="Text Box 77"/>
          <p:cNvSpPr txBox="1">
            <a:spLocks noChangeArrowheads="1"/>
          </p:cNvSpPr>
          <p:nvPr/>
        </p:nvSpPr>
        <p:spPr bwMode="auto">
          <a:xfrm>
            <a:off x="3951288" y="1884363"/>
            <a:ext cx="342900" cy="457200"/>
          </a:xfrm>
          <a:prstGeom prst="rect">
            <a:avLst/>
          </a:prstGeom>
          <a:noFill/>
          <a:ln w="9525">
            <a:noFill/>
            <a:miter lim="800000"/>
            <a:headEnd/>
            <a:tailEnd/>
          </a:ln>
        </p:spPr>
        <p:txBody>
          <a:bodyPr wrap="none">
            <a:spAutoFit/>
          </a:bodyPr>
          <a:lstStyle/>
          <a:p>
            <a:pPr algn="l">
              <a:spcBef>
                <a:spcPct val="0"/>
              </a:spcBef>
              <a:buClrTx/>
              <a:buFontTx/>
              <a:buNone/>
            </a:pPr>
            <a:r>
              <a:rPr lang="en-US" sz="2400">
                <a:latin typeface="Impact" pitchFamily="34" charset="0"/>
              </a:rPr>
              <a:t>b</a:t>
            </a:r>
          </a:p>
        </p:txBody>
      </p:sp>
      <p:sp>
        <p:nvSpPr>
          <p:cNvPr id="160846" name="Text Box 78"/>
          <p:cNvSpPr txBox="1">
            <a:spLocks noChangeArrowheads="1"/>
          </p:cNvSpPr>
          <p:nvPr/>
        </p:nvSpPr>
        <p:spPr bwMode="auto">
          <a:xfrm>
            <a:off x="4999038" y="5535613"/>
            <a:ext cx="334962" cy="457200"/>
          </a:xfrm>
          <a:prstGeom prst="rect">
            <a:avLst/>
          </a:prstGeom>
          <a:noFill/>
          <a:ln w="9525">
            <a:noFill/>
            <a:miter lim="800000"/>
            <a:headEnd/>
            <a:tailEnd/>
          </a:ln>
        </p:spPr>
        <p:txBody>
          <a:bodyPr wrap="none">
            <a:spAutoFit/>
          </a:bodyPr>
          <a:lstStyle/>
          <a:p>
            <a:pPr algn="l">
              <a:spcBef>
                <a:spcPct val="0"/>
              </a:spcBef>
              <a:buClrTx/>
              <a:buFontTx/>
              <a:buNone/>
            </a:pPr>
            <a:r>
              <a:rPr lang="en-US" sz="2400">
                <a:latin typeface="Impact" pitchFamily="34" charset="0"/>
              </a:rPr>
              <a:t>c</a:t>
            </a:r>
          </a:p>
        </p:txBody>
      </p:sp>
      <p:sp>
        <p:nvSpPr>
          <p:cNvPr id="160847" name="Text Box 79"/>
          <p:cNvSpPr txBox="1">
            <a:spLocks noChangeArrowheads="1"/>
          </p:cNvSpPr>
          <p:nvPr/>
        </p:nvSpPr>
        <p:spPr bwMode="auto">
          <a:xfrm>
            <a:off x="7404100" y="4476750"/>
            <a:ext cx="342900" cy="457200"/>
          </a:xfrm>
          <a:prstGeom prst="rect">
            <a:avLst/>
          </a:prstGeom>
          <a:noFill/>
          <a:ln w="9525">
            <a:noFill/>
            <a:miter lim="800000"/>
            <a:headEnd/>
            <a:tailEnd/>
          </a:ln>
        </p:spPr>
        <p:txBody>
          <a:bodyPr wrap="none">
            <a:spAutoFit/>
          </a:bodyPr>
          <a:lstStyle/>
          <a:p>
            <a:pPr algn="l">
              <a:spcBef>
                <a:spcPct val="0"/>
              </a:spcBef>
              <a:buClrTx/>
              <a:buFontTx/>
              <a:buNone/>
            </a:pPr>
            <a:r>
              <a:rPr lang="en-US" sz="2400">
                <a:latin typeface="Impact" pitchFamily="34" charset="0"/>
              </a:rPr>
              <a:t>d</a:t>
            </a:r>
          </a:p>
        </p:txBody>
      </p:sp>
      <p:sp>
        <p:nvSpPr>
          <p:cNvPr id="160848" name="Text Box 80"/>
          <p:cNvSpPr txBox="1">
            <a:spLocks noChangeArrowheads="1"/>
          </p:cNvSpPr>
          <p:nvPr/>
        </p:nvSpPr>
        <p:spPr bwMode="auto">
          <a:xfrm>
            <a:off x="7091363" y="1984375"/>
            <a:ext cx="339725" cy="457200"/>
          </a:xfrm>
          <a:prstGeom prst="rect">
            <a:avLst/>
          </a:prstGeom>
          <a:noFill/>
          <a:ln w="9525">
            <a:noFill/>
            <a:miter lim="800000"/>
            <a:headEnd/>
            <a:tailEnd/>
          </a:ln>
        </p:spPr>
        <p:txBody>
          <a:bodyPr wrap="none">
            <a:spAutoFit/>
          </a:bodyPr>
          <a:lstStyle/>
          <a:p>
            <a:pPr algn="l">
              <a:spcBef>
                <a:spcPct val="0"/>
              </a:spcBef>
              <a:buClrTx/>
              <a:buFontTx/>
              <a:buNone/>
            </a:pPr>
            <a:r>
              <a:rPr lang="en-US" sz="2400">
                <a:latin typeface="Impact" pitchFamily="34" charset="0"/>
              </a:rPr>
              <a:t>e</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GB" smtClean="0"/>
              <a:t>Reilly’s law of gravitation</a:t>
            </a:r>
          </a:p>
        </p:txBody>
      </p:sp>
      <p:sp>
        <p:nvSpPr>
          <p:cNvPr id="218115" name="Rectangle 3" descr="Rectangle: Click to edit Master text styles&#10;Second level&#10;Third level&#10;Fourth level&#10;Fifth level"/>
          <p:cNvSpPr>
            <a:spLocks noGrp="1" noChangeArrowheads="1"/>
          </p:cNvSpPr>
          <p:nvPr>
            <p:ph type="body" sz="half" idx="1"/>
          </p:nvPr>
        </p:nvSpPr>
        <p:spPr>
          <a:xfrm>
            <a:off x="838200" y="1905000"/>
            <a:ext cx="3810000" cy="4692650"/>
          </a:xfrm>
        </p:spPr>
        <p:txBody>
          <a:bodyPr/>
          <a:lstStyle/>
          <a:p>
            <a:pPr>
              <a:lnSpc>
                <a:spcPct val="80000"/>
              </a:lnSpc>
            </a:pPr>
            <a:r>
              <a:rPr lang="en-GB" sz="1600" smtClean="0"/>
              <a:t>Curtis Publishing Company (1947): adaptation of Reilly’s Law to determine the breaking point between two cities:</a:t>
            </a:r>
          </a:p>
          <a:p>
            <a:pPr>
              <a:lnSpc>
                <a:spcPct val="80000"/>
              </a:lnSpc>
            </a:pPr>
            <a:r>
              <a:rPr lang="en-GB" sz="1600" smtClean="0"/>
              <a:t>Ba = Bb (point of equilibrium)</a:t>
            </a:r>
          </a:p>
          <a:p>
            <a:pPr lvl="1">
              <a:lnSpc>
                <a:spcPct val="80000"/>
              </a:lnSpc>
            </a:pPr>
            <a:r>
              <a:rPr lang="en-GB" sz="1400" smtClean="0"/>
              <a:t>represents the point up to which one city exercises a dominant trading influence and beyond which another city dominates </a:t>
            </a:r>
          </a:p>
          <a:p>
            <a:pPr lvl="1">
              <a:lnSpc>
                <a:spcPct val="80000"/>
              </a:lnSpc>
            </a:pPr>
            <a:r>
              <a:rPr lang="en-GB" sz="1400" smtClean="0"/>
              <a:t>Or: the breaking point represents the 0.5 probability position between two cities.</a:t>
            </a:r>
          </a:p>
          <a:p>
            <a:pPr>
              <a:lnSpc>
                <a:spcPct val="80000"/>
              </a:lnSpc>
            </a:pPr>
            <a:r>
              <a:rPr lang="en-GB" sz="1600" smtClean="0"/>
              <a:t>Also, trade areas are estimated </a:t>
            </a:r>
            <a:r>
              <a:rPr lang="en-GB" sz="1600" i="1" smtClean="0"/>
              <a:t>within </a:t>
            </a:r>
            <a:r>
              <a:rPr lang="en-GB" sz="1600" smtClean="0"/>
              <a:t>cities, </a:t>
            </a:r>
          </a:p>
          <a:p>
            <a:pPr>
              <a:lnSpc>
                <a:spcPct val="80000"/>
              </a:lnSpc>
            </a:pPr>
            <a:r>
              <a:rPr lang="en-GB" sz="1600" smtClean="0"/>
              <a:t>And parameters changed:</a:t>
            </a:r>
          </a:p>
          <a:p>
            <a:pPr lvl="1">
              <a:lnSpc>
                <a:spcPct val="80000"/>
              </a:lnSpc>
            </a:pPr>
            <a:r>
              <a:rPr lang="en-GB" sz="1400" smtClean="0"/>
              <a:t>Square meters of each retail centre substitute population measures;</a:t>
            </a:r>
          </a:p>
          <a:p>
            <a:pPr lvl="1">
              <a:lnSpc>
                <a:spcPct val="80000"/>
              </a:lnSpc>
            </a:pPr>
            <a:r>
              <a:rPr lang="en-GB" sz="1400" smtClean="0"/>
              <a:t>Travel time substitutes physical distance</a:t>
            </a:r>
          </a:p>
        </p:txBody>
      </p:sp>
      <p:pic>
        <p:nvPicPr>
          <p:cNvPr id="218116" name="Picture 4"/>
          <p:cNvPicPr>
            <a:picLocks noGrp="1" noChangeAspect="1" noChangeArrowheads="1"/>
          </p:cNvPicPr>
          <p:nvPr>
            <p:ph type="body" sz="half" idx="2"/>
          </p:nvPr>
        </p:nvPicPr>
        <p:blipFill>
          <a:blip r:embed="rId2" cstate="print"/>
          <a:srcRect/>
          <a:stretch>
            <a:fillRect/>
          </a:stretch>
        </p:blipFill>
        <p:spPr>
          <a:xfrm>
            <a:off x="5375275" y="1905000"/>
            <a:ext cx="2660650" cy="4114800"/>
          </a:xfrm>
          <a:noFill/>
          <a:ln/>
        </p:spPr>
      </p:pic>
      <p:sp>
        <p:nvSpPr>
          <p:cNvPr id="218117" name="Text Box 5"/>
          <p:cNvSpPr txBox="1">
            <a:spLocks noChangeArrowheads="1"/>
          </p:cNvSpPr>
          <p:nvPr/>
        </p:nvSpPr>
        <p:spPr bwMode="auto">
          <a:xfrm>
            <a:off x="4284663" y="5740400"/>
            <a:ext cx="4895850" cy="1217613"/>
          </a:xfrm>
          <a:prstGeom prst="rect">
            <a:avLst/>
          </a:prstGeom>
          <a:noFill/>
          <a:ln w="19050" algn="ctr">
            <a:noFill/>
            <a:miter lim="800000"/>
            <a:headEnd/>
            <a:tailEnd/>
          </a:ln>
          <a:effectLst/>
        </p:spPr>
        <p:txBody>
          <a:bodyPr>
            <a:spAutoFit/>
          </a:bodyPr>
          <a:lstStyle/>
          <a:p>
            <a:pPr algn="l"/>
            <a:r>
              <a:rPr lang="it-IT" sz="1600"/>
              <a:t>If:</a:t>
            </a:r>
          </a:p>
          <a:p>
            <a:pPr algn="l">
              <a:buFont typeface="Monotype Sorts" pitchFamily="2" charset="2"/>
              <a:buNone/>
            </a:pPr>
            <a:r>
              <a:rPr lang="it-IT" sz="1600"/>
              <a:t>City A = 400,000; City B = 200,000;  Dab = 80 miles</a:t>
            </a:r>
          </a:p>
          <a:p>
            <a:pPr>
              <a:buFont typeface="Monotype Sorts" pitchFamily="2" charset="2"/>
              <a:buNone/>
            </a:pPr>
            <a:r>
              <a:rPr lang="it-IT" sz="1600"/>
              <a:t>=&gt; Bb = 33.3 miles</a:t>
            </a:r>
          </a:p>
          <a:p>
            <a:pPr algn="l"/>
            <a:endParaRPr lang="it-IT" sz="16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4000500" y="3949700"/>
            <a:ext cx="3025775" cy="1489075"/>
          </a:xfrm>
          <a:prstGeom prst="rect">
            <a:avLst/>
          </a:prstGeom>
          <a:solidFill>
            <a:srgbClr val="FFFF99"/>
          </a:solidFill>
          <a:ln w="25400">
            <a:solidFill>
              <a:srgbClr val="808080"/>
            </a:solidFill>
            <a:miter lim="800000"/>
            <a:headEnd/>
            <a:tailEnd/>
          </a:ln>
        </p:spPr>
        <p:txBody>
          <a:bodyPr wrap="none" anchor="ctr"/>
          <a:lstStyle/>
          <a:p>
            <a:endParaRPr lang="it-IT"/>
          </a:p>
        </p:txBody>
      </p:sp>
      <p:sp>
        <p:nvSpPr>
          <p:cNvPr id="158723" name="Rectangle 3"/>
          <p:cNvSpPr>
            <a:spLocks noChangeArrowheads="1"/>
          </p:cNvSpPr>
          <p:nvPr/>
        </p:nvSpPr>
        <p:spPr bwMode="auto">
          <a:xfrm>
            <a:off x="2019300" y="3949700"/>
            <a:ext cx="1924050" cy="1487488"/>
          </a:xfrm>
          <a:prstGeom prst="rect">
            <a:avLst/>
          </a:prstGeom>
          <a:solidFill>
            <a:srgbClr val="99CCFF"/>
          </a:solidFill>
          <a:ln w="25400">
            <a:solidFill>
              <a:srgbClr val="808080"/>
            </a:solidFill>
            <a:miter lim="800000"/>
            <a:headEnd/>
            <a:tailEnd/>
          </a:ln>
        </p:spPr>
        <p:txBody>
          <a:bodyPr wrap="none" anchor="ctr"/>
          <a:lstStyle/>
          <a:p>
            <a:endParaRPr lang="it-IT"/>
          </a:p>
        </p:txBody>
      </p:sp>
      <p:sp>
        <p:nvSpPr>
          <p:cNvPr id="158724" name="Rectangle 4"/>
          <p:cNvSpPr>
            <a:spLocks noChangeArrowheads="1"/>
          </p:cNvSpPr>
          <p:nvPr/>
        </p:nvSpPr>
        <p:spPr bwMode="auto">
          <a:xfrm>
            <a:off x="2019300" y="2109788"/>
            <a:ext cx="5006975" cy="1781175"/>
          </a:xfrm>
          <a:prstGeom prst="rect">
            <a:avLst/>
          </a:prstGeom>
          <a:noFill/>
          <a:ln w="25400">
            <a:solidFill>
              <a:srgbClr val="808080"/>
            </a:solidFill>
            <a:miter lim="800000"/>
            <a:headEnd/>
            <a:tailEnd/>
          </a:ln>
        </p:spPr>
        <p:txBody>
          <a:bodyPr wrap="none" anchor="ctr"/>
          <a:lstStyle/>
          <a:p>
            <a:endParaRPr lang="it-IT"/>
          </a:p>
        </p:txBody>
      </p:sp>
      <p:sp>
        <p:nvSpPr>
          <p:cNvPr id="158725" name="Oval 5"/>
          <p:cNvSpPr>
            <a:spLocks noChangeArrowheads="1"/>
          </p:cNvSpPr>
          <p:nvPr/>
        </p:nvSpPr>
        <p:spPr bwMode="auto">
          <a:xfrm>
            <a:off x="2219325" y="2482850"/>
            <a:ext cx="990600" cy="990600"/>
          </a:xfrm>
          <a:prstGeom prst="ellipse">
            <a:avLst/>
          </a:prstGeom>
          <a:solidFill>
            <a:srgbClr val="99CCFF"/>
          </a:solidFill>
          <a:ln w="19050">
            <a:solidFill>
              <a:schemeClr val="tx1"/>
            </a:solidFill>
            <a:round/>
            <a:headEnd/>
            <a:tailEnd/>
          </a:ln>
        </p:spPr>
        <p:txBody>
          <a:bodyPr wrap="none" anchor="ctr"/>
          <a:lstStyle/>
          <a:p>
            <a:pPr>
              <a:spcBef>
                <a:spcPct val="0"/>
              </a:spcBef>
              <a:buClrTx/>
              <a:buFontTx/>
              <a:buNone/>
            </a:pPr>
            <a:r>
              <a:rPr lang="en-US" sz="2400">
                <a:latin typeface="Impact" pitchFamily="34" charset="0"/>
              </a:rPr>
              <a:t>a</a:t>
            </a:r>
          </a:p>
        </p:txBody>
      </p:sp>
      <p:sp>
        <p:nvSpPr>
          <p:cNvPr id="158726" name="Oval 6"/>
          <p:cNvSpPr>
            <a:spLocks noChangeArrowheads="1"/>
          </p:cNvSpPr>
          <p:nvPr/>
        </p:nvSpPr>
        <p:spPr bwMode="auto">
          <a:xfrm>
            <a:off x="5953125" y="2671763"/>
            <a:ext cx="685800" cy="685800"/>
          </a:xfrm>
          <a:prstGeom prst="ellipse">
            <a:avLst/>
          </a:prstGeom>
          <a:solidFill>
            <a:srgbClr val="FFCC00"/>
          </a:solidFill>
          <a:ln w="19050">
            <a:solidFill>
              <a:schemeClr val="tx1"/>
            </a:solidFill>
            <a:round/>
            <a:headEnd/>
            <a:tailEnd/>
          </a:ln>
        </p:spPr>
        <p:txBody>
          <a:bodyPr wrap="none" anchor="ctr"/>
          <a:lstStyle/>
          <a:p>
            <a:pPr>
              <a:spcBef>
                <a:spcPct val="0"/>
              </a:spcBef>
              <a:buClrTx/>
              <a:buFontTx/>
              <a:buNone/>
            </a:pPr>
            <a:r>
              <a:rPr lang="en-US" sz="2400">
                <a:latin typeface="Impact" pitchFamily="34" charset="0"/>
              </a:rPr>
              <a:t>b</a:t>
            </a:r>
          </a:p>
        </p:txBody>
      </p:sp>
      <p:sp>
        <p:nvSpPr>
          <p:cNvPr id="158727" name="Text Box 7"/>
          <p:cNvSpPr txBox="1">
            <a:spLocks noChangeArrowheads="1"/>
          </p:cNvSpPr>
          <p:nvPr/>
        </p:nvSpPr>
        <p:spPr bwMode="auto">
          <a:xfrm>
            <a:off x="2198688" y="3448050"/>
            <a:ext cx="1036637" cy="396875"/>
          </a:xfrm>
          <a:prstGeom prst="rect">
            <a:avLst/>
          </a:prstGeom>
          <a:noFill/>
          <a:ln w="9525">
            <a:noFill/>
            <a:miter lim="800000"/>
            <a:headEnd/>
            <a:tailEnd/>
          </a:ln>
        </p:spPr>
        <p:txBody>
          <a:bodyPr wrap="none">
            <a:spAutoFit/>
          </a:bodyPr>
          <a:lstStyle/>
          <a:p>
            <a:pPr algn="l">
              <a:spcBef>
                <a:spcPct val="0"/>
              </a:spcBef>
              <a:buClrTx/>
              <a:buFontTx/>
              <a:buNone/>
            </a:pPr>
            <a:r>
              <a:rPr lang="en-US" sz="2000">
                <a:latin typeface="Impact" pitchFamily="34" charset="0"/>
              </a:rPr>
              <a:t>250,000</a:t>
            </a:r>
          </a:p>
        </p:txBody>
      </p:sp>
      <p:sp>
        <p:nvSpPr>
          <p:cNvPr id="158728" name="Text Box 8"/>
          <p:cNvSpPr txBox="1">
            <a:spLocks noChangeArrowheads="1"/>
          </p:cNvSpPr>
          <p:nvPr/>
        </p:nvSpPr>
        <p:spPr bwMode="auto">
          <a:xfrm>
            <a:off x="5792788" y="3340100"/>
            <a:ext cx="1006475" cy="396875"/>
          </a:xfrm>
          <a:prstGeom prst="rect">
            <a:avLst/>
          </a:prstGeom>
          <a:noFill/>
          <a:ln w="9525">
            <a:noFill/>
            <a:miter lim="800000"/>
            <a:headEnd/>
            <a:tailEnd/>
          </a:ln>
        </p:spPr>
        <p:txBody>
          <a:bodyPr wrap="none">
            <a:spAutoFit/>
          </a:bodyPr>
          <a:lstStyle/>
          <a:p>
            <a:pPr algn="l">
              <a:spcBef>
                <a:spcPct val="0"/>
              </a:spcBef>
              <a:buClrTx/>
              <a:buFontTx/>
              <a:buNone/>
            </a:pPr>
            <a:r>
              <a:rPr lang="en-US" sz="2000">
                <a:latin typeface="Impact" pitchFamily="34" charset="0"/>
              </a:rPr>
              <a:t>100,000</a:t>
            </a:r>
          </a:p>
        </p:txBody>
      </p:sp>
      <p:sp>
        <p:nvSpPr>
          <p:cNvPr id="158729" name="Line 9"/>
          <p:cNvSpPr>
            <a:spLocks noChangeShapeType="1"/>
          </p:cNvSpPr>
          <p:nvPr/>
        </p:nvSpPr>
        <p:spPr bwMode="auto">
          <a:xfrm>
            <a:off x="3270250" y="3000375"/>
            <a:ext cx="2606675" cy="0"/>
          </a:xfrm>
          <a:prstGeom prst="line">
            <a:avLst/>
          </a:prstGeom>
          <a:noFill/>
          <a:ln w="25400">
            <a:solidFill>
              <a:srgbClr val="0000FF"/>
            </a:solidFill>
            <a:round/>
            <a:headEnd type="triangle" w="med" len="med"/>
            <a:tailEnd type="triangle" w="med" len="med"/>
          </a:ln>
        </p:spPr>
        <p:txBody>
          <a:bodyPr wrap="none" anchor="ctr"/>
          <a:lstStyle/>
          <a:p>
            <a:endParaRPr lang="it-IT"/>
          </a:p>
        </p:txBody>
      </p:sp>
      <p:sp>
        <p:nvSpPr>
          <p:cNvPr id="158730" name="Text Box 10"/>
          <p:cNvSpPr txBox="1">
            <a:spLocks noChangeArrowheads="1"/>
          </p:cNvSpPr>
          <p:nvPr/>
        </p:nvSpPr>
        <p:spPr bwMode="auto">
          <a:xfrm>
            <a:off x="4211638" y="2976563"/>
            <a:ext cx="774700" cy="396875"/>
          </a:xfrm>
          <a:prstGeom prst="rect">
            <a:avLst/>
          </a:prstGeom>
          <a:noFill/>
          <a:ln w="9525">
            <a:noFill/>
            <a:miter lim="800000"/>
            <a:headEnd/>
            <a:tailEnd/>
          </a:ln>
        </p:spPr>
        <p:txBody>
          <a:bodyPr wrap="none">
            <a:spAutoFit/>
          </a:bodyPr>
          <a:lstStyle/>
          <a:p>
            <a:pPr algn="l">
              <a:spcBef>
                <a:spcPct val="0"/>
              </a:spcBef>
              <a:buClrTx/>
              <a:buFontTx/>
              <a:buNone/>
            </a:pPr>
            <a:r>
              <a:rPr lang="en-US" sz="2000" b="1">
                <a:latin typeface="Arial Narrow" pitchFamily="34" charset="0"/>
              </a:rPr>
              <a:t>75 km</a:t>
            </a:r>
          </a:p>
        </p:txBody>
      </p:sp>
      <p:sp>
        <p:nvSpPr>
          <p:cNvPr id="158731" name="Line 11"/>
          <p:cNvSpPr>
            <a:spLocks noChangeShapeType="1"/>
          </p:cNvSpPr>
          <p:nvPr/>
        </p:nvSpPr>
        <p:spPr bwMode="auto">
          <a:xfrm>
            <a:off x="5038725" y="2519363"/>
            <a:ext cx="0" cy="990600"/>
          </a:xfrm>
          <a:prstGeom prst="line">
            <a:avLst/>
          </a:prstGeom>
          <a:noFill/>
          <a:ln w="25400">
            <a:solidFill>
              <a:srgbClr val="FF0000"/>
            </a:solidFill>
            <a:prstDash val="dash"/>
            <a:round/>
            <a:headEnd/>
            <a:tailEnd/>
          </a:ln>
        </p:spPr>
        <p:txBody>
          <a:bodyPr wrap="none" anchor="ctr"/>
          <a:lstStyle/>
          <a:p>
            <a:endParaRPr lang="it-IT"/>
          </a:p>
        </p:txBody>
      </p:sp>
      <p:sp>
        <p:nvSpPr>
          <p:cNvPr id="158732" name="Text Box 12"/>
          <p:cNvSpPr txBox="1">
            <a:spLocks noChangeArrowheads="1"/>
          </p:cNvSpPr>
          <p:nvPr/>
        </p:nvSpPr>
        <p:spPr bwMode="auto">
          <a:xfrm>
            <a:off x="5159375" y="2395538"/>
            <a:ext cx="792163" cy="336550"/>
          </a:xfrm>
          <a:prstGeom prst="rect">
            <a:avLst/>
          </a:prstGeom>
          <a:noFill/>
          <a:ln w="9525">
            <a:noFill/>
            <a:miter lim="800000"/>
            <a:headEnd/>
            <a:tailEnd/>
          </a:ln>
        </p:spPr>
        <p:txBody>
          <a:bodyPr wrap="none">
            <a:spAutoFit/>
          </a:bodyPr>
          <a:lstStyle/>
          <a:p>
            <a:pPr algn="l">
              <a:spcBef>
                <a:spcPct val="0"/>
              </a:spcBef>
              <a:buClrTx/>
              <a:buFontTx/>
              <a:buNone/>
            </a:pPr>
            <a:r>
              <a:rPr lang="en-US" sz="1600" b="1">
                <a:latin typeface="Arial Narrow" pitchFamily="34" charset="0"/>
              </a:rPr>
              <a:t>29.1 km</a:t>
            </a:r>
          </a:p>
        </p:txBody>
      </p:sp>
      <p:sp>
        <p:nvSpPr>
          <p:cNvPr id="158733" name="Text Box 13"/>
          <p:cNvSpPr txBox="1">
            <a:spLocks noChangeArrowheads="1"/>
          </p:cNvSpPr>
          <p:nvPr/>
        </p:nvSpPr>
        <p:spPr bwMode="auto">
          <a:xfrm>
            <a:off x="3713163" y="2419350"/>
            <a:ext cx="792162" cy="336550"/>
          </a:xfrm>
          <a:prstGeom prst="rect">
            <a:avLst/>
          </a:prstGeom>
          <a:noFill/>
          <a:ln w="9525">
            <a:noFill/>
            <a:miter lim="800000"/>
            <a:headEnd/>
            <a:tailEnd/>
          </a:ln>
        </p:spPr>
        <p:txBody>
          <a:bodyPr wrap="none">
            <a:spAutoFit/>
          </a:bodyPr>
          <a:lstStyle/>
          <a:p>
            <a:pPr algn="l">
              <a:spcBef>
                <a:spcPct val="0"/>
              </a:spcBef>
              <a:buClrTx/>
              <a:buFontTx/>
              <a:buNone/>
            </a:pPr>
            <a:r>
              <a:rPr lang="en-US" sz="1600" b="1">
                <a:latin typeface="Arial Narrow" pitchFamily="34" charset="0"/>
              </a:rPr>
              <a:t>45.9 km</a:t>
            </a:r>
          </a:p>
        </p:txBody>
      </p:sp>
      <p:sp>
        <p:nvSpPr>
          <p:cNvPr id="158734" name="Line 14"/>
          <p:cNvSpPr>
            <a:spLocks noChangeShapeType="1"/>
          </p:cNvSpPr>
          <p:nvPr/>
        </p:nvSpPr>
        <p:spPr bwMode="auto">
          <a:xfrm>
            <a:off x="3275013" y="2735263"/>
            <a:ext cx="1654175" cy="0"/>
          </a:xfrm>
          <a:prstGeom prst="line">
            <a:avLst/>
          </a:prstGeom>
          <a:noFill/>
          <a:ln w="19050">
            <a:solidFill>
              <a:schemeClr val="tx1"/>
            </a:solidFill>
            <a:round/>
            <a:headEnd type="triangle" w="med" len="med"/>
            <a:tailEnd type="triangle" w="med" len="med"/>
          </a:ln>
        </p:spPr>
        <p:txBody>
          <a:bodyPr wrap="none" anchor="ctr"/>
          <a:lstStyle/>
          <a:p>
            <a:endParaRPr lang="it-IT"/>
          </a:p>
        </p:txBody>
      </p:sp>
      <p:sp>
        <p:nvSpPr>
          <p:cNvPr id="158735" name="Line 15"/>
          <p:cNvSpPr>
            <a:spLocks noChangeShapeType="1"/>
          </p:cNvSpPr>
          <p:nvPr/>
        </p:nvSpPr>
        <p:spPr bwMode="auto">
          <a:xfrm>
            <a:off x="5160963" y="2735263"/>
            <a:ext cx="711200" cy="9525"/>
          </a:xfrm>
          <a:prstGeom prst="line">
            <a:avLst/>
          </a:prstGeom>
          <a:noFill/>
          <a:ln w="19050">
            <a:solidFill>
              <a:schemeClr val="tx1"/>
            </a:solidFill>
            <a:round/>
            <a:headEnd type="triangle" w="med" len="med"/>
            <a:tailEnd type="triangle" w="med" len="med"/>
          </a:ln>
        </p:spPr>
        <p:txBody>
          <a:bodyPr wrap="none" anchor="ctr"/>
          <a:lstStyle/>
          <a:p>
            <a:endParaRPr lang="it-IT"/>
          </a:p>
        </p:txBody>
      </p:sp>
      <p:sp>
        <p:nvSpPr>
          <p:cNvPr id="158736" name="Text Box 16"/>
          <p:cNvSpPr txBox="1">
            <a:spLocks noChangeArrowheads="1"/>
          </p:cNvSpPr>
          <p:nvPr/>
        </p:nvSpPr>
        <p:spPr bwMode="auto">
          <a:xfrm>
            <a:off x="4752975" y="2135188"/>
            <a:ext cx="560388" cy="396875"/>
          </a:xfrm>
          <a:prstGeom prst="rect">
            <a:avLst/>
          </a:prstGeom>
          <a:noFill/>
          <a:ln w="9525">
            <a:noFill/>
            <a:miter lim="800000"/>
            <a:headEnd/>
            <a:tailEnd/>
          </a:ln>
        </p:spPr>
        <p:txBody>
          <a:bodyPr wrap="none">
            <a:spAutoFit/>
          </a:bodyPr>
          <a:lstStyle/>
          <a:p>
            <a:pPr algn="l">
              <a:spcBef>
                <a:spcPct val="0"/>
              </a:spcBef>
              <a:buClrTx/>
              <a:buFontTx/>
              <a:buNone/>
            </a:pPr>
            <a:r>
              <a:rPr lang="en-US" sz="2000" i="1"/>
              <a:t>M</a:t>
            </a:r>
            <a:r>
              <a:rPr lang="en-US" sz="2000" i="1" baseline="-25000"/>
              <a:t>ab</a:t>
            </a:r>
          </a:p>
        </p:txBody>
      </p:sp>
      <p:sp>
        <p:nvSpPr>
          <p:cNvPr id="158737" name="Rectangle 17"/>
          <p:cNvSpPr>
            <a:spLocks noGrp="1" noChangeArrowheads="1"/>
          </p:cNvSpPr>
          <p:nvPr>
            <p:ph type="title" idx="4294967295"/>
          </p:nvPr>
        </p:nvSpPr>
        <p:spPr/>
        <p:txBody>
          <a:bodyPr/>
          <a:lstStyle/>
          <a:p>
            <a:r>
              <a:rPr lang="en-US" sz="2800" smtClean="0"/>
              <a:t>Reilly’s law of gravitation</a:t>
            </a:r>
          </a:p>
        </p:txBody>
      </p:sp>
      <p:graphicFrame>
        <p:nvGraphicFramePr>
          <p:cNvPr id="158738" name="Object 18"/>
          <p:cNvGraphicFramePr>
            <a:graphicFrameLocks noChangeAspect="1"/>
          </p:cNvGraphicFramePr>
          <p:nvPr/>
        </p:nvGraphicFramePr>
        <p:xfrm>
          <a:off x="2058988" y="3983038"/>
          <a:ext cx="1851025" cy="1044575"/>
        </p:xfrm>
        <a:graphic>
          <a:graphicData uri="http://schemas.openxmlformats.org/presentationml/2006/ole">
            <mc:AlternateContent xmlns:mc="http://schemas.openxmlformats.org/markup-compatibility/2006">
              <mc:Choice xmlns:v="urn:schemas-microsoft-com:vml" Requires="v">
                <p:oleObj spid="_x0000_s158756" name="Equation" r:id="rId4" imgW="1079280" imgH="609480" progId="Equation.3">
                  <p:embed/>
                </p:oleObj>
              </mc:Choice>
              <mc:Fallback>
                <p:oleObj name="Equation" r:id="rId4" imgW="1079280" imgH="60948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988" y="3983038"/>
                        <a:ext cx="1851025"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8739" name="Object 19"/>
          <p:cNvGraphicFramePr>
            <a:graphicFrameLocks noChangeAspect="1"/>
          </p:cNvGraphicFramePr>
          <p:nvPr/>
        </p:nvGraphicFramePr>
        <p:xfrm>
          <a:off x="4005263" y="3957638"/>
          <a:ext cx="3027362" cy="1390650"/>
        </p:xfrm>
        <a:graphic>
          <a:graphicData uri="http://schemas.openxmlformats.org/presentationml/2006/ole">
            <mc:AlternateContent xmlns:mc="http://schemas.openxmlformats.org/markup-compatibility/2006">
              <mc:Choice xmlns:v="urn:schemas-microsoft-com:vml" Requires="v">
                <p:oleObj spid="_x0000_s158757" name="Equation" r:id="rId6" imgW="1765080" imgH="812520" progId="Equation.3">
                  <p:embed/>
                </p:oleObj>
              </mc:Choice>
              <mc:Fallback>
                <p:oleObj name="Equation" r:id="rId6" imgW="1765080" imgH="812520"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957638"/>
                        <a:ext cx="3027362" cy="1390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GB" sz="3600" smtClean="0"/>
              <a:t>Limitations of Reilly’s gravity model</a:t>
            </a:r>
          </a:p>
        </p:txBody>
      </p:sp>
      <p:sp>
        <p:nvSpPr>
          <p:cNvPr id="219139"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400" smtClean="0"/>
              <a:t>Calculations of breaking points conveys an impression that a trading area is a fixed boundary circumscribing the market potential of a retail facility</a:t>
            </a:r>
          </a:p>
          <a:p>
            <a:pPr lvl="1">
              <a:lnSpc>
                <a:spcPct val="80000"/>
              </a:lnSpc>
            </a:pPr>
            <a:r>
              <a:rPr lang="en-GB" sz="2000" smtClean="0"/>
              <a:t>population distribution (and variability) should be considered</a:t>
            </a:r>
          </a:p>
          <a:p>
            <a:pPr>
              <a:lnSpc>
                <a:spcPct val="80000"/>
              </a:lnSpc>
            </a:pPr>
            <a:r>
              <a:rPr lang="en-GB" sz="2400" smtClean="0"/>
              <a:t>Vast majority of market analysts naively assumed that the exponent 2 estimated for intra-urban trade movements would possess the same value within urban areas.</a:t>
            </a:r>
          </a:p>
          <a:p>
            <a:pPr lvl="1">
              <a:lnSpc>
                <a:spcPct val="80000"/>
              </a:lnSpc>
            </a:pPr>
            <a:r>
              <a:rPr lang="en-GB" sz="2000" smtClean="0"/>
              <a:t>Studies showed that the exponent range from 1.5 to 3 depending on the trip type</a:t>
            </a:r>
          </a:p>
          <a:p>
            <a:pPr>
              <a:lnSpc>
                <a:spcPct val="80000"/>
              </a:lnSpc>
            </a:pPr>
            <a:r>
              <a:rPr lang="en-GB" sz="2400" smtClean="0"/>
              <a:t>Gravity model possesses little theoretical content</a:t>
            </a:r>
          </a:p>
          <a:p>
            <a:pPr lvl="1">
              <a:lnSpc>
                <a:spcPct val="80000"/>
              </a:lnSpc>
            </a:pPr>
            <a:r>
              <a:rPr lang="en-GB" sz="2000" smtClean="0"/>
              <a:t>It does not reveal why observed regularity occur as they do.</a:t>
            </a:r>
          </a:p>
          <a:p>
            <a:pPr lvl="1">
              <a:lnSpc>
                <a:spcPct val="80000"/>
              </a:lnSpc>
            </a:pPr>
            <a:endParaRPr lang="en-GB"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smtClean="0"/>
              <a:t>Trade area analysis</a:t>
            </a:r>
          </a:p>
        </p:txBody>
      </p:sp>
      <p:sp>
        <p:nvSpPr>
          <p:cNvPr id="172035" name="Rectangle 3" descr="Rectangle: Click to edit Master text styles&#10;Second level&#10;Third level&#10;Fourth level&#10;Fifth level"/>
          <p:cNvSpPr>
            <a:spLocks noGrp="1" noChangeArrowheads="1"/>
          </p:cNvSpPr>
          <p:nvPr>
            <p:ph type="body" idx="1"/>
          </p:nvPr>
        </p:nvSpPr>
        <p:spPr>
          <a:xfrm>
            <a:off x="838200" y="1557338"/>
            <a:ext cx="7772400" cy="4967287"/>
          </a:xfrm>
        </p:spPr>
        <p:txBody>
          <a:bodyPr/>
          <a:lstStyle/>
          <a:p>
            <a:pPr>
              <a:lnSpc>
                <a:spcPct val="80000"/>
              </a:lnSpc>
            </a:pPr>
            <a:r>
              <a:rPr lang="en-GB" sz="1600" smtClean="0"/>
              <a:t>Retail trade area analysis focuses on locating and describing the target market.</a:t>
            </a:r>
          </a:p>
          <a:p>
            <a:pPr lvl="1">
              <a:lnSpc>
                <a:spcPct val="80000"/>
              </a:lnSpc>
            </a:pPr>
            <a:r>
              <a:rPr lang="en-GB" sz="1400" smtClean="0"/>
              <a:t>marketing and merchandising purposes</a:t>
            </a:r>
          </a:p>
          <a:p>
            <a:pPr lvl="1">
              <a:lnSpc>
                <a:spcPct val="80000"/>
              </a:lnSpc>
            </a:pPr>
            <a:r>
              <a:rPr lang="en-GB" sz="1400" smtClean="0"/>
              <a:t>choosing new retail locations</a:t>
            </a:r>
          </a:p>
          <a:p>
            <a:pPr>
              <a:lnSpc>
                <a:spcPct val="80000"/>
              </a:lnSpc>
            </a:pPr>
            <a:r>
              <a:rPr lang="en-GB" sz="1600" smtClean="0"/>
              <a:t>techniques on how to delimit and analyze trade areas:</a:t>
            </a:r>
          </a:p>
          <a:p>
            <a:pPr lvl="1">
              <a:lnSpc>
                <a:spcPct val="80000"/>
              </a:lnSpc>
            </a:pPr>
            <a:r>
              <a:rPr lang="en-GB" sz="1400" smtClean="0"/>
              <a:t>simple ones, such as an application of rings, </a:t>
            </a:r>
          </a:p>
          <a:p>
            <a:pPr lvl="1">
              <a:lnSpc>
                <a:spcPct val="80000"/>
              </a:lnSpc>
            </a:pPr>
            <a:r>
              <a:rPr lang="en-GB" sz="1400" smtClean="0"/>
              <a:t>to more sophisticated, such as utilizing probabilistic trade area surfaces</a:t>
            </a:r>
          </a:p>
          <a:p>
            <a:pPr>
              <a:lnSpc>
                <a:spcPct val="80000"/>
              </a:lnSpc>
            </a:pPr>
            <a:r>
              <a:rPr lang="en-GB" sz="1600" smtClean="0"/>
              <a:t>All techniques represent either the spatial monopoly or market penetration approaches.</a:t>
            </a:r>
          </a:p>
          <a:p>
            <a:pPr lvl="1">
              <a:lnSpc>
                <a:spcPct val="80000"/>
              </a:lnSpc>
            </a:pPr>
            <a:r>
              <a:rPr lang="en-GB" sz="1400" smtClean="0"/>
              <a:t>Spatial monopoly:</a:t>
            </a:r>
          </a:p>
          <a:p>
            <a:pPr lvl="2">
              <a:lnSpc>
                <a:spcPct val="80000"/>
              </a:lnSpc>
            </a:pPr>
            <a:r>
              <a:rPr lang="en-US" sz="1200" smtClean="0"/>
              <a:t>The concentric rings method, drive time/distance polygons or Thiessen (Voronoi) polygons are examples of this type of approach</a:t>
            </a:r>
          </a:p>
          <a:p>
            <a:pPr lvl="2">
              <a:lnSpc>
                <a:spcPct val="80000"/>
              </a:lnSpc>
            </a:pPr>
            <a:r>
              <a:rPr lang="en-US" sz="1200" smtClean="0"/>
              <a:t>they assume that a store has a monopoly over the area – that all households in the trade area relate to the store and no households outside the trade area visit the store.</a:t>
            </a:r>
          </a:p>
          <a:p>
            <a:pPr lvl="2">
              <a:lnSpc>
                <a:spcPct val="80000"/>
              </a:lnSpc>
            </a:pPr>
            <a:r>
              <a:rPr lang="en-US" sz="1200" smtClean="0"/>
              <a:t>Once the trade area is delimited geographically as a ring, Thiessen or other type of polygon, it is easy to prepare a market profile by extracting and aggregating data using GIS software.</a:t>
            </a:r>
          </a:p>
          <a:p>
            <a:pPr lvl="2">
              <a:lnSpc>
                <a:spcPct val="80000"/>
              </a:lnSpc>
            </a:pPr>
            <a:r>
              <a:rPr lang="en-US" sz="1200" smtClean="0"/>
              <a:t>the methods representing the spatial monopoly approach involve a lot of simplification because they do not account for the existence of competing stores</a:t>
            </a:r>
          </a:p>
          <a:p>
            <a:pPr lvl="1">
              <a:lnSpc>
                <a:spcPct val="80000"/>
              </a:lnSpc>
            </a:pPr>
            <a:r>
              <a:rPr lang="en-GB" sz="1400" smtClean="0"/>
              <a:t>Market penetration:</a:t>
            </a:r>
          </a:p>
          <a:p>
            <a:pPr lvl="2">
              <a:lnSpc>
                <a:spcPct val="80000"/>
              </a:lnSpc>
            </a:pPr>
            <a:r>
              <a:rPr lang="en-US" sz="1200" smtClean="0"/>
              <a:t>assumes that there is a spatial variation in the proportion of households served by a store due to competition</a:t>
            </a:r>
          </a:p>
          <a:p>
            <a:pPr lvl="2">
              <a:lnSpc>
                <a:spcPct val="80000"/>
              </a:lnSpc>
            </a:pPr>
            <a:r>
              <a:rPr lang="en-GB" sz="1200" smtClean="0"/>
              <a:t>Huff trade area model:</a:t>
            </a:r>
          </a:p>
          <a:p>
            <a:pPr lvl="2">
              <a:lnSpc>
                <a:spcPct val="80000"/>
              </a:lnSpc>
            </a:pPr>
            <a:r>
              <a:rPr lang="en-GB" sz="1200" smtClean="0"/>
              <a:t>The trade area is conceptualized as a probability surface, which represents the likelihood of customer patronage</a:t>
            </a:r>
          </a:p>
          <a:p>
            <a:pPr lvl="2">
              <a:lnSpc>
                <a:spcPct val="80000"/>
              </a:lnSpc>
            </a:pPr>
            <a:r>
              <a:rPr lang="en-GB" sz="1200" smtClean="0"/>
              <a:t>What is the probability that a customer will decide to shop at a particular store, given the presence of competing stores?</a:t>
            </a:r>
          </a:p>
        </p:txBody>
      </p:sp>
      <p:sp>
        <p:nvSpPr>
          <p:cNvPr id="172036" name="Rectangle 4"/>
          <p:cNvSpPr>
            <a:spLocks noChangeArrowheads="1"/>
          </p:cNvSpPr>
          <p:nvPr/>
        </p:nvSpPr>
        <p:spPr bwMode="auto">
          <a:xfrm>
            <a:off x="971550" y="4870450"/>
            <a:ext cx="7848600" cy="1511300"/>
          </a:xfrm>
          <a:prstGeom prst="rect">
            <a:avLst/>
          </a:prstGeom>
          <a:noFill/>
          <a:ln w="19050" algn="ctr">
            <a:solidFill>
              <a:srgbClr val="FF0000"/>
            </a:solidFill>
            <a:prstDash val="lgDash"/>
            <a:miter lim="800000"/>
            <a:headEnd/>
            <a:tailEnd/>
          </a:ln>
          <a:effectLst/>
        </p:spPr>
        <p:txBody>
          <a:bodyPr wrap="none" anchor="ctr"/>
          <a:lstStyle/>
          <a:p>
            <a:endParaRPr lang="it-IT"/>
          </a:p>
        </p:txBody>
      </p:sp>
      <p:sp>
        <p:nvSpPr>
          <p:cNvPr id="172037" name="Rectangle 5"/>
          <p:cNvSpPr>
            <a:spLocks noChangeArrowheads="1"/>
          </p:cNvSpPr>
          <p:nvPr/>
        </p:nvSpPr>
        <p:spPr bwMode="auto">
          <a:xfrm>
            <a:off x="971550" y="1557338"/>
            <a:ext cx="7848600" cy="1366837"/>
          </a:xfrm>
          <a:prstGeom prst="rect">
            <a:avLst/>
          </a:prstGeom>
          <a:noFill/>
          <a:ln w="19050" algn="ctr">
            <a:solidFill>
              <a:srgbClr val="FF0000"/>
            </a:solidFill>
            <a:prstDash val="lgDash"/>
            <a:miter lim="800000"/>
            <a:headEnd/>
            <a:tailEnd/>
          </a:ln>
          <a:effectLst/>
        </p:spPr>
        <p:txBody>
          <a:bodyPr wrap="none" anchor="ctr"/>
          <a:lstStyle/>
          <a:p>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11188" y="333375"/>
            <a:ext cx="7772400" cy="1143000"/>
          </a:xfrm>
        </p:spPr>
        <p:txBody>
          <a:bodyPr/>
          <a:lstStyle/>
          <a:p>
            <a:pPr eaLnBrk="1" hangingPunct="1"/>
            <a:r>
              <a:rPr lang="en-GB" sz="3600" smtClean="0"/>
              <a:t>Learning Objectives</a:t>
            </a:r>
          </a:p>
        </p:txBody>
      </p:sp>
      <p:sp>
        <p:nvSpPr>
          <p:cNvPr id="30723"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r>
              <a:rPr lang="en-GB" smtClean="0"/>
              <a:t>In this lesson we will:</a:t>
            </a:r>
          </a:p>
          <a:p>
            <a:pPr lvl="1" eaLnBrk="1" hangingPunct="1"/>
            <a:r>
              <a:rPr lang="en-GB" smtClean="0"/>
              <a:t>Introduce the concept of spatial interaction</a:t>
            </a:r>
          </a:p>
          <a:p>
            <a:pPr lvl="1" eaLnBrk="1" hangingPunct="1"/>
            <a:r>
              <a:rPr lang="en-GB" smtClean="0"/>
              <a:t>Introduce gravity models and particularly:</a:t>
            </a:r>
          </a:p>
          <a:p>
            <a:pPr lvl="1" eaLnBrk="1" hangingPunct="1"/>
            <a:r>
              <a:rPr lang="en-GB" smtClean="0"/>
              <a:t>Reilly’s law of gravitation</a:t>
            </a:r>
          </a:p>
          <a:p>
            <a:pPr lvl="1" eaLnBrk="1" hangingPunct="1"/>
            <a:r>
              <a:rPr lang="en-GB" smtClean="0"/>
              <a:t>Huff’s </a:t>
            </a:r>
            <a:r>
              <a:rPr lang="en-US" smtClean="0"/>
              <a:t>probabilistic analysis of shopping centre trade areas </a:t>
            </a:r>
          </a:p>
          <a:p>
            <a:pPr lvl="2" eaLnBrk="1" hangingPunct="1"/>
            <a:r>
              <a:rPr lang="en-GB" smtClean="0"/>
              <a:t>Start visualizing some of the connections between economic geography modeling, GIS and geodemographics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p:txBody>
          <a:bodyPr/>
          <a:lstStyle/>
          <a:p>
            <a:pPr eaLnBrk="1" hangingPunct="1"/>
            <a:r>
              <a:rPr lang="en-GB" smtClean="0"/>
              <a:t>Huff’s law</a:t>
            </a:r>
          </a:p>
        </p:txBody>
      </p:sp>
      <p:sp>
        <p:nvSpPr>
          <p:cNvPr id="169987"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2800" smtClean="0"/>
              <a:t>A variation of the general model of gravitation;</a:t>
            </a:r>
          </a:p>
          <a:p>
            <a:pPr eaLnBrk="1" hangingPunct="1">
              <a:lnSpc>
                <a:spcPct val="80000"/>
              </a:lnSpc>
            </a:pPr>
            <a:r>
              <a:rPr lang="en-GB" sz="2800" smtClean="0"/>
              <a:t>Interaction is based on the probability of an interaction between the origin </a:t>
            </a:r>
            <a:r>
              <a:rPr lang="en-GB" sz="2800" i="1" smtClean="0"/>
              <a:t>i</a:t>
            </a:r>
            <a:r>
              <a:rPr lang="en-GB" sz="2800" smtClean="0"/>
              <a:t>  and a set od destinations </a:t>
            </a:r>
            <a:r>
              <a:rPr lang="en-GB" sz="2800" i="1" smtClean="0"/>
              <a:t>j</a:t>
            </a:r>
            <a:r>
              <a:rPr lang="en-GB" sz="2800" smtClean="0"/>
              <a:t>;</a:t>
            </a:r>
          </a:p>
          <a:p>
            <a:pPr eaLnBrk="1" hangingPunct="1">
              <a:lnSpc>
                <a:spcPct val="80000"/>
              </a:lnSpc>
            </a:pPr>
            <a:r>
              <a:rPr lang="en-GB" sz="2800" smtClean="0"/>
              <a:t>I.e., probability of purchasing in a shopping centre</a:t>
            </a:r>
          </a:p>
          <a:p>
            <a:pPr eaLnBrk="1" hangingPunct="1">
              <a:lnSpc>
                <a:spcPct val="80000"/>
              </a:lnSpc>
            </a:pPr>
            <a:r>
              <a:rPr lang="en-GB" sz="2800" smtClean="0"/>
              <a:t>Substitution of </a:t>
            </a:r>
            <a:r>
              <a:rPr lang="en-GB" sz="2800" i="1" smtClean="0"/>
              <a:t>population</a:t>
            </a:r>
            <a:r>
              <a:rPr lang="en-GB" sz="2800" smtClean="0"/>
              <a:t> with a measure of the </a:t>
            </a:r>
            <a:r>
              <a:rPr lang="en-GB" sz="2800" i="1" smtClean="0"/>
              <a:t>attraction power </a:t>
            </a:r>
            <a:r>
              <a:rPr lang="en-GB" sz="2800" smtClean="0"/>
              <a:t>of that centre (i.e., square meters of retail surface; revenues)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GB" sz="2800" smtClean="0"/>
              <a:t>Huff, gravity models, GIS, Geodemographics</a:t>
            </a:r>
          </a:p>
        </p:txBody>
      </p:sp>
      <p:sp>
        <p:nvSpPr>
          <p:cNvPr id="226310" name="Rectangle 6" descr="Rectangle: Click to edit Master text styles&#10;Second level&#10;Third level&#10;Fourth level&#10;Fifth level"/>
          <p:cNvSpPr>
            <a:spLocks noGrp="1" noChangeArrowheads="1"/>
          </p:cNvSpPr>
          <p:nvPr>
            <p:ph type="body" sz="half" idx="1"/>
          </p:nvPr>
        </p:nvSpPr>
        <p:spPr/>
        <p:txBody>
          <a:bodyPr/>
          <a:lstStyle/>
          <a:p>
            <a:pPr>
              <a:lnSpc>
                <a:spcPct val="90000"/>
              </a:lnSpc>
            </a:pPr>
            <a:r>
              <a:rPr lang="en-GB" sz="2000" smtClean="0"/>
              <a:t>Huff’s model. Combines:</a:t>
            </a:r>
          </a:p>
          <a:p>
            <a:pPr lvl="1">
              <a:lnSpc>
                <a:spcPct val="90000"/>
              </a:lnSpc>
            </a:pPr>
            <a:r>
              <a:rPr lang="en-GB" sz="1800" smtClean="0"/>
              <a:t>Theoretical modeling;</a:t>
            </a:r>
          </a:p>
          <a:p>
            <a:pPr lvl="1">
              <a:lnSpc>
                <a:spcPct val="90000"/>
              </a:lnSpc>
            </a:pPr>
            <a:r>
              <a:rPr lang="en-GB" sz="1800" smtClean="0"/>
              <a:t>GIS data and software;</a:t>
            </a:r>
          </a:p>
          <a:p>
            <a:pPr lvl="1">
              <a:lnSpc>
                <a:spcPct val="90000"/>
              </a:lnSpc>
            </a:pPr>
            <a:r>
              <a:rPr lang="en-GB" sz="1800" smtClean="0"/>
              <a:t>Geodemographics</a:t>
            </a:r>
          </a:p>
        </p:txBody>
      </p:sp>
      <p:sp>
        <p:nvSpPr>
          <p:cNvPr id="226311" name="Rectangle 7" descr="Rectangle: Click to edit Master text styles&#10;Second level&#10;Third level&#10;Fourth level&#10;Fifth level"/>
          <p:cNvSpPr>
            <a:spLocks noGrp="1" noChangeArrowheads="1"/>
          </p:cNvSpPr>
          <p:nvPr>
            <p:ph type="body" sz="half" idx="2"/>
          </p:nvPr>
        </p:nvSpPr>
        <p:spPr/>
        <p:txBody>
          <a:bodyPr/>
          <a:lstStyle/>
          <a:p>
            <a:pPr>
              <a:lnSpc>
                <a:spcPct val="90000"/>
              </a:lnSpc>
            </a:pPr>
            <a:r>
              <a:rPr lang="en-GB" sz="2000" smtClean="0"/>
              <a:t>Gravity model as ‘probabilistic surface’</a:t>
            </a:r>
          </a:p>
          <a:p>
            <a:pPr>
              <a:lnSpc>
                <a:spcPct val="90000"/>
              </a:lnSpc>
            </a:pPr>
            <a:r>
              <a:rPr lang="en-GB" sz="2000" smtClean="0"/>
              <a:t>Customer’s choice</a:t>
            </a:r>
            <a:br>
              <a:rPr lang="en-GB" sz="2000" smtClean="0"/>
            </a:br>
            <a:r>
              <a:rPr lang="en-GB" sz="2000" smtClean="0"/>
              <a:t>(probability for each customer to reach a given shopping centre)</a:t>
            </a:r>
          </a:p>
          <a:p>
            <a:pPr>
              <a:lnSpc>
                <a:spcPct val="90000"/>
              </a:lnSpc>
            </a:pPr>
            <a:r>
              <a:rPr lang="en-GB" sz="2000" smtClean="0"/>
              <a:t>Shopping centre location</a:t>
            </a:r>
          </a:p>
          <a:p>
            <a:pPr>
              <a:lnSpc>
                <a:spcPct val="90000"/>
              </a:lnSpc>
            </a:pPr>
            <a:r>
              <a:rPr lang="en-GB" sz="2000" smtClean="0"/>
              <a:t>Spatial distribution of population</a:t>
            </a:r>
          </a:p>
          <a:p>
            <a:pPr>
              <a:lnSpc>
                <a:spcPct val="90000"/>
              </a:lnSpc>
            </a:pPr>
            <a:r>
              <a:rPr lang="en-GB" sz="2000" smtClean="0"/>
              <a:t>Spatial characters of population (geodemographic data)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GB" sz="3600" smtClean="0"/>
              <a:t>Geospatial technologies: GIS (1/2)</a:t>
            </a:r>
          </a:p>
        </p:txBody>
      </p:sp>
      <p:sp>
        <p:nvSpPr>
          <p:cNvPr id="232451" name="Rectangle 3" descr="Rectangle: Click to edit Master text styles&#10;Second level&#10;Third level&#10;Fourth level&#10;Fifth level"/>
          <p:cNvSpPr>
            <a:spLocks noGrp="1" noChangeArrowheads="1"/>
          </p:cNvSpPr>
          <p:nvPr>
            <p:ph type="body" idx="1"/>
          </p:nvPr>
        </p:nvSpPr>
        <p:spPr>
          <a:xfrm>
            <a:off x="838200" y="1905000"/>
            <a:ext cx="8054975" cy="4114800"/>
          </a:xfrm>
        </p:spPr>
        <p:txBody>
          <a:bodyPr/>
          <a:lstStyle/>
          <a:p>
            <a:pPr>
              <a:lnSpc>
                <a:spcPct val="90000"/>
              </a:lnSpc>
            </a:pPr>
            <a:r>
              <a:rPr lang="en-GB" sz="2800" smtClean="0"/>
              <a:t>A GIS is a an information system that allow:</a:t>
            </a:r>
          </a:p>
          <a:p>
            <a:pPr lvl="1">
              <a:lnSpc>
                <a:spcPct val="90000"/>
              </a:lnSpc>
            </a:pPr>
            <a:r>
              <a:rPr lang="en-GB" sz="2400" smtClean="0"/>
              <a:t>collecting;</a:t>
            </a:r>
          </a:p>
          <a:p>
            <a:pPr lvl="1">
              <a:lnSpc>
                <a:spcPct val="90000"/>
              </a:lnSpc>
            </a:pPr>
            <a:r>
              <a:rPr lang="en-GB" sz="2400" smtClean="0"/>
              <a:t>modelling;</a:t>
            </a:r>
          </a:p>
          <a:p>
            <a:pPr lvl="1">
              <a:lnSpc>
                <a:spcPct val="90000"/>
              </a:lnSpc>
            </a:pPr>
            <a:r>
              <a:rPr lang="en-GB" sz="2400" smtClean="0"/>
              <a:t>handling;</a:t>
            </a:r>
          </a:p>
          <a:p>
            <a:pPr lvl="1">
              <a:lnSpc>
                <a:spcPct val="90000"/>
              </a:lnSpc>
            </a:pPr>
            <a:r>
              <a:rPr lang="en-GB" sz="2400" smtClean="0"/>
              <a:t>retrieval;</a:t>
            </a:r>
          </a:p>
          <a:p>
            <a:pPr lvl="1">
              <a:lnSpc>
                <a:spcPct val="90000"/>
              </a:lnSpc>
            </a:pPr>
            <a:r>
              <a:rPr lang="en-GB" sz="2400" smtClean="0"/>
              <a:t>analysis </a:t>
            </a:r>
            <a:br>
              <a:rPr lang="en-GB" sz="2400" smtClean="0"/>
            </a:br>
            <a:r>
              <a:rPr lang="en-GB" sz="2400" smtClean="0"/>
              <a:t>of geographically referred (</a:t>
            </a:r>
            <a:r>
              <a:rPr lang="en-GB" sz="2400" b="1" smtClean="0"/>
              <a:t>georeferenced</a:t>
            </a:r>
            <a:r>
              <a:rPr lang="en-GB" sz="2400" smtClean="0"/>
              <a:t>) data</a:t>
            </a:r>
          </a:p>
        </p:txBody>
      </p:sp>
      <p:sp>
        <p:nvSpPr>
          <p:cNvPr id="232452" name="Text Box 4"/>
          <p:cNvSpPr txBox="1">
            <a:spLocks noChangeArrowheads="1"/>
          </p:cNvSpPr>
          <p:nvPr/>
        </p:nvSpPr>
        <p:spPr bwMode="auto">
          <a:xfrm>
            <a:off x="3521075" y="306388"/>
            <a:ext cx="2117725" cy="538162"/>
          </a:xfrm>
          <a:prstGeom prst="rect">
            <a:avLst/>
          </a:prstGeom>
          <a:noFill/>
          <a:ln w="19050" algn="ctr">
            <a:solidFill>
              <a:schemeClr val="tx1"/>
            </a:solidFill>
            <a:miter lim="800000"/>
            <a:headEnd/>
            <a:tailEnd/>
          </a:ln>
          <a:effectLst/>
        </p:spPr>
        <p:txBody>
          <a:bodyPr wrap="none">
            <a:spAutoFit/>
          </a:bodyPr>
          <a:lstStyle/>
          <a:p>
            <a:pPr algn="l">
              <a:buFont typeface="Monotype Sorts" pitchFamily="2" charset="2"/>
              <a:buNone/>
            </a:pPr>
            <a:r>
              <a:rPr lang="en-GB">
                <a:latin typeface="Courier" pitchFamily="49" charset="0"/>
              </a:rPr>
              <a:t>Reminder: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GB" sz="3600" smtClean="0"/>
              <a:t>Geospatial technologies: GIS (2/2)</a:t>
            </a:r>
          </a:p>
        </p:txBody>
      </p:sp>
      <p:sp>
        <p:nvSpPr>
          <p:cNvPr id="234499" name="Rectangle 3" descr="Rectangle: Click to edit Master text styles&#10;Second level&#10;Third level&#10;Fourth level&#10;Fifth level"/>
          <p:cNvSpPr>
            <a:spLocks noGrp="1" noChangeArrowheads="1"/>
          </p:cNvSpPr>
          <p:nvPr>
            <p:ph type="body" idx="1"/>
          </p:nvPr>
        </p:nvSpPr>
        <p:spPr/>
        <p:txBody>
          <a:bodyPr/>
          <a:lstStyle/>
          <a:p>
            <a:r>
              <a:rPr lang="en-GB" sz="2800" smtClean="0"/>
              <a:t>“A GIS is a </a:t>
            </a:r>
            <a:r>
              <a:rPr lang="en-GB" sz="2800" u="sng" smtClean="0"/>
              <a:t>set of tools</a:t>
            </a:r>
            <a:r>
              <a:rPr lang="en-GB" sz="2800" smtClean="0"/>
              <a:t> to collect, store, retrieve, transform, display spatial data from the real world for particular purposes” (Burrough e McDonnell, 1998)</a:t>
            </a:r>
          </a:p>
          <a:p>
            <a:r>
              <a:rPr lang="en-GB" sz="2800" smtClean="0"/>
              <a:t>“A GIS is a </a:t>
            </a:r>
            <a:r>
              <a:rPr lang="en-GB" sz="2800" i="1" u="sng" smtClean="0"/>
              <a:t>database</a:t>
            </a:r>
            <a:r>
              <a:rPr lang="en-GB" sz="2800" i="1" smtClean="0"/>
              <a:t> </a:t>
            </a:r>
            <a:r>
              <a:rPr lang="en-GB" sz="2800" smtClean="0"/>
              <a:t>in which the most of data has a spatial index, and on which procedures can be executed to answer requests and queries on spatial entities in the </a:t>
            </a:r>
            <a:r>
              <a:rPr lang="en-GB" sz="2800" i="1" smtClean="0"/>
              <a:t>database</a:t>
            </a:r>
            <a:r>
              <a:rPr lang="en-GB" sz="2800" smtClean="0"/>
              <a:t>.” (Smith </a:t>
            </a:r>
            <a:r>
              <a:rPr lang="en-GB" sz="2800" i="1" smtClean="0"/>
              <a:t>et al.</a:t>
            </a:r>
            <a:r>
              <a:rPr lang="en-GB" sz="2800" smtClean="0"/>
              <a:t>, 1987)</a:t>
            </a:r>
          </a:p>
        </p:txBody>
      </p:sp>
      <p:sp>
        <p:nvSpPr>
          <p:cNvPr id="234500" name="Text Box 4"/>
          <p:cNvSpPr txBox="1">
            <a:spLocks noChangeArrowheads="1"/>
          </p:cNvSpPr>
          <p:nvPr/>
        </p:nvSpPr>
        <p:spPr bwMode="auto">
          <a:xfrm>
            <a:off x="3521075" y="306388"/>
            <a:ext cx="2117725" cy="538162"/>
          </a:xfrm>
          <a:prstGeom prst="rect">
            <a:avLst/>
          </a:prstGeom>
          <a:noFill/>
          <a:ln w="19050" algn="ctr">
            <a:solidFill>
              <a:schemeClr val="tx1"/>
            </a:solidFill>
            <a:miter lim="800000"/>
            <a:headEnd/>
            <a:tailEnd/>
          </a:ln>
          <a:effectLst/>
        </p:spPr>
        <p:txBody>
          <a:bodyPr wrap="none">
            <a:spAutoFit/>
          </a:bodyPr>
          <a:lstStyle/>
          <a:p>
            <a:pPr algn="l">
              <a:buFont typeface="Monotype Sorts" pitchFamily="2" charset="2"/>
              <a:buNone/>
            </a:pPr>
            <a:r>
              <a:rPr lang="en-GB">
                <a:latin typeface="Courier" pitchFamily="49" charset="0"/>
              </a:rPr>
              <a:t>Reminder: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it-IT" sz="4000" smtClean="0"/>
              <a:t>GI &amp; data integration</a:t>
            </a:r>
            <a:br>
              <a:rPr lang="it-IT" sz="4000" smtClean="0"/>
            </a:br>
            <a:endParaRPr lang="it-IT" sz="4000" smtClean="0"/>
          </a:p>
        </p:txBody>
      </p:sp>
      <p:pic>
        <p:nvPicPr>
          <p:cNvPr id="229379" name="Picture 3"/>
          <p:cNvPicPr>
            <a:picLocks noChangeAspect="1" noChangeArrowheads="1"/>
          </p:cNvPicPr>
          <p:nvPr/>
        </p:nvPicPr>
        <p:blipFill>
          <a:blip r:embed="rId2" cstate="print"/>
          <a:srcRect l="22821" t="35522" r="56508" b="11148"/>
          <a:stretch>
            <a:fillRect/>
          </a:stretch>
        </p:blipFill>
        <p:spPr bwMode="auto">
          <a:xfrm>
            <a:off x="684213" y="1987550"/>
            <a:ext cx="2519362" cy="4064000"/>
          </a:xfrm>
          <a:prstGeom prst="rect">
            <a:avLst/>
          </a:prstGeom>
          <a:noFill/>
          <a:ln w="19050" algn="ctr">
            <a:noFill/>
            <a:miter lim="800000"/>
            <a:headEnd/>
            <a:tailEnd/>
          </a:ln>
          <a:effectLst/>
        </p:spPr>
      </p:pic>
      <p:sp>
        <p:nvSpPr>
          <p:cNvPr id="229380" name="Text Box 4"/>
          <p:cNvSpPr txBox="1">
            <a:spLocks noChangeArrowheads="1"/>
          </p:cNvSpPr>
          <p:nvPr/>
        </p:nvSpPr>
        <p:spPr bwMode="auto">
          <a:xfrm>
            <a:off x="3340100" y="849313"/>
            <a:ext cx="2462213" cy="2795587"/>
          </a:xfrm>
          <a:prstGeom prst="rect">
            <a:avLst/>
          </a:prstGeom>
          <a:noFill/>
          <a:ln w="19050" algn="ctr">
            <a:noFill/>
            <a:miter lim="800000"/>
            <a:headEnd/>
            <a:tailEnd/>
          </a:ln>
          <a:effectLst/>
        </p:spPr>
        <p:txBody>
          <a:bodyPr wrap="none">
            <a:spAutoFit/>
          </a:bodyPr>
          <a:lstStyle/>
          <a:p>
            <a:pPr algn="l">
              <a:buFont typeface="Monotype Sorts" pitchFamily="2" charset="2"/>
              <a:buNone/>
            </a:pPr>
            <a:r>
              <a:rPr lang="it-IT" sz="2400"/>
              <a:t>Market data</a:t>
            </a:r>
          </a:p>
          <a:p>
            <a:pPr algn="l"/>
            <a:r>
              <a:rPr lang="it-IT" sz="2000"/>
              <a:t>Prospects</a:t>
            </a:r>
          </a:p>
          <a:p>
            <a:pPr algn="l"/>
            <a:r>
              <a:rPr lang="it-IT" sz="2000"/>
              <a:t>Real Estate</a:t>
            </a:r>
          </a:p>
          <a:p>
            <a:pPr algn="l"/>
            <a:r>
              <a:rPr lang="it-IT" sz="2000"/>
              <a:t>Demographics</a:t>
            </a:r>
          </a:p>
          <a:p>
            <a:pPr algn="l"/>
            <a:r>
              <a:rPr lang="it-IT" sz="2000"/>
              <a:t>Competition</a:t>
            </a:r>
          </a:p>
          <a:p>
            <a:pPr algn="l"/>
            <a:r>
              <a:rPr lang="it-IT" sz="2000"/>
              <a:t>Consumer Lifestyle</a:t>
            </a:r>
          </a:p>
          <a:p>
            <a:pPr algn="l"/>
            <a:endParaRPr lang="it-IT"/>
          </a:p>
        </p:txBody>
      </p:sp>
      <p:sp>
        <p:nvSpPr>
          <p:cNvPr id="229381" name="Text Box 5"/>
          <p:cNvSpPr txBox="1">
            <a:spLocks noChangeArrowheads="1"/>
          </p:cNvSpPr>
          <p:nvPr/>
        </p:nvSpPr>
        <p:spPr bwMode="auto">
          <a:xfrm>
            <a:off x="6372225" y="188913"/>
            <a:ext cx="2581275" cy="2065337"/>
          </a:xfrm>
          <a:prstGeom prst="rect">
            <a:avLst/>
          </a:prstGeom>
          <a:noFill/>
          <a:ln w="19050" algn="ctr">
            <a:noFill/>
            <a:miter lim="800000"/>
            <a:headEnd/>
            <a:tailEnd/>
          </a:ln>
          <a:effectLst/>
        </p:spPr>
        <p:txBody>
          <a:bodyPr wrap="none">
            <a:spAutoFit/>
          </a:bodyPr>
          <a:lstStyle/>
          <a:p>
            <a:pPr algn="l">
              <a:buFont typeface="Monotype Sorts" pitchFamily="2" charset="2"/>
              <a:buNone/>
            </a:pPr>
            <a:r>
              <a:rPr lang="it-IT" sz="2400"/>
              <a:t>Infrastructure</a:t>
            </a:r>
          </a:p>
          <a:p>
            <a:pPr algn="l"/>
            <a:r>
              <a:rPr lang="it-IT" sz="2000"/>
              <a:t>Buildings</a:t>
            </a:r>
          </a:p>
          <a:p>
            <a:pPr algn="l"/>
            <a:r>
              <a:rPr lang="it-IT" sz="2000"/>
              <a:t>Roads</a:t>
            </a:r>
          </a:p>
          <a:p>
            <a:pPr algn="l"/>
            <a:r>
              <a:rPr lang="it-IT" sz="2000"/>
              <a:t>Telecommunications</a:t>
            </a:r>
          </a:p>
          <a:p>
            <a:pPr algn="l"/>
            <a:endParaRPr lang="it-IT"/>
          </a:p>
        </p:txBody>
      </p:sp>
      <p:sp>
        <p:nvSpPr>
          <p:cNvPr id="229382" name="Text Box 6"/>
          <p:cNvSpPr txBox="1">
            <a:spLocks noChangeArrowheads="1"/>
          </p:cNvSpPr>
          <p:nvPr/>
        </p:nvSpPr>
        <p:spPr bwMode="auto">
          <a:xfrm>
            <a:off x="6372225" y="1773238"/>
            <a:ext cx="2252663" cy="1552575"/>
          </a:xfrm>
          <a:prstGeom prst="rect">
            <a:avLst/>
          </a:prstGeom>
          <a:noFill/>
          <a:ln w="19050" algn="ctr">
            <a:noFill/>
            <a:miter lim="800000"/>
            <a:headEnd/>
            <a:tailEnd/>
          </a:ln>
          <a:effectLst/>
        </p:spPr>
        <p:txBody>
          <a:bodyPr wrap="none">
            <a:spAutoFit/>
          </a:bodyPr>
          <a:lstStyle/>
          <a:p>
            <a:pPr algn="l">
              <a:buFont typeface="Monotype Sorts" pitchFamily="2" charset="2"/>
              <a:buNone/>
            </a:pPr>
            <a:r>
              <a:rPr lang="it-IT" sz="2400"/>
              <a:t>Facilities</a:t>
            </a:r>
          </a:p>
          <a:p>
            <a:pPr algn="l"/>
            <a:r>
              <a:rPr lang="it-IT" sz="2000"/>
              <a:t>ATM Locations</a:t>
            </a:r>
          </a:p>
          <a:p>
            <a:pPr algn="l"/>
            <a:r>
              <a:rPr lang="it-IT" sz="2000"/>
              <a:t>Branch Locations</a:t>
            </a:r>
          </a:p>
          <a:p>
            <a:pPr algn="l"/>
            <a:r>
              <a:rPr lang="it-IT" sz="2000"/>
              <a:t>Corp. Facilities</a:t>
            </a:r>
            <a:endParaRPr lang="it-IT"/>
          </a:p>
        </p:txBody>
      </p:sp>
      <p:sp>
        <p:nvSpPr>
          <p:cNvPr id="229383" name="Text Box 7"/>
          <p:cNvSpPr txBox="1">
            <a:spLocks noChangeArrowheads="1"/>
          </p:cNvSpPr>
          <p:nvPr/>
        </p:nvSpPr>
        <p:spPr bwMode="auto">
          <a:xfrm>
            <a:off x="6372225" y="4886325"/>
            <a:ext cx="2208213" cy="1917700"/>
          </a:xfrm>
          <a:prstGeom prst="rect">
            <a:avLst/>
          </a:prstGeom>
          <a:noFill/>
          <a:ln w="19050" algn="ctr">
            <a:noFill/>
            <a:miter lim="800000"/>
            <a:headEnd/>
            <a:tailEnd/>
          </a:ln>
          <a:effectLst/>
        </p:spPr>
        <p:txBody>
          <a:bodyPr wrap="none">
            <a:spAutoFit/>
          </a:bodyPr>
          <a:lstStyle/>
          <a:p>
            <a:pPr algn="l">
              <a:buFont typeface="Monotype Sorts" pitchFamily="2" charset="2"/>
              <a:buNone/>
            </a:pPr>
            <a:r>
              <a:rPr lang="it-IT" sz="2400"/>
              <a:t>Environmental</a:t>
            </a:r>
          </a:p>
          <a:p>
            <a:pPr algn="l"/>
            <a:r>
              <a:rPr lang="it-IT" sz="2000"/>
              <a:t>Natural Disasters</a:t>
            </a:r>
          </a:p>
          <a:p>
            <a:pPr algn="l"/>
            <a:r>
              <a:rPr lang="it-IT" sz="2000"/>
              <a:t>Topographic</a:t>
            </a:r>
          </a:p>
          <a:p>
            <a:pPr algn="l"/>
            <a:r>
              <a:rPr lang="it-IT" sz="2000"/>
              <a:t>Bio Hazards</a:t>
            </a:r>
          </a:p>
          <a:p>
            <a:pPr algn="l"/>
            <a:r>
              <a:rPr lang="it-IT" sz="2000"/>
              <a:t>Toxic Sites</a:t>
            </a:r>
            <a:endParaRPr lang="it-IT"/>
          </a:p>
        </p:txBody>
      </p:sp>
      <p:sp>
        <p:nvSpPr>
          <p:cNvPr id="229384" name="Text Box 8"/>
          <p:cNvSpPr txBox="1">
            <a:spLocks noChangeArrowheads="1"/>
          </p:cNvSpPr>
          <p:nvPr/>
        </p:nvSpPr>
        <p:spPr bwMode="auto">
          <a:xfrm>
            <a:off x="6372225" y="3357563"/>
            <a:ext cx="2271713" cy="1552575"/>
          </a:xfrm>
          <a:prstGeom prst="rect">
            <a:avLst/>
          </a:prstGeom>
          <a:noFill/>
          <a:ln w="19050" algn="ctr">
            <a:noFill/>
            <a:miter lim="800000"/>
            <a:headEnd/>
            <a:tailEnd/>
          </a:ln>
          <a:effectLst/>
        </p:spPr>
        <p:txBody>
          <a:bodyPr wrap="none">
            <a:spAutoFit/>
          </a:bodyPr>
          <a:lstStyle/>
          <a:p>
            <a:pPr algn="l">
              <a:buFont typeface="Monotype Sorts" pitchFamily="2" charset="2"/>
              <a:buNone/>
            </a:pPr>
            <a:r>
              <a:rPr lang="it-IT" sz="2400"/>
              <a:t>Sales Data</a:t>
            </a:r>
          </a:p>
          <a:p>
            <a:pPr algn="l"/>
            <a:r>
              <a:rPr lang="it-IT" sz="2000"/>
              <a:t>Products/Services</a:t>
            </a:r>
          </a:p>
          <a:p>
            <a:pPr algn="l"/>
            <a:r>
              <a:rPr lang="it-IT" sz="2000"/>
              <a:t>Client locations</a:t>
            </a:r>
          </a:p>
          <a:p>
            <a:pPr algn="l"/>
            <a:r>
              <a:rPr lang="it-IT" sz="2000"/>
              <a:t>Revenue data</a:t>
            </a:r>
            <a:endParaRPr lang="it-IT"/>
          </a:p>
        </p:txBody>
      </p:sp>
      <p:sp>
        <p:nvSpPr>
          <p:cNvPr id="229385" name="Text Box 9"/>
          <p:cNvSpPr txBox="1">
            <a:spLocks noChangeArrowheads="1"/>
          </p:cNvSpPr>
          <p:nvPr/>
        </p:nvSpPr>
        <p:spPr bwMode="auto">
          <a:xfrm>
            <a:off x="3276600" y="3429000"/>
            <a:ext cx="2320925" cy="2647950"/>
          </a:xfrm>
          <a:prstGeom prst="rect">
            <a:avLst/>
          </a:prstGeom>
          <a:noFill/>
          <a:ln w="19050" algn="ctr">
            <a:noFill/>
            <a:miter lim="800000"/>
            <a:headEnd/>
            <a:tailEnd/>
          </a:ln>
          <a:effectLst/>
        </p:spPr>
        <p:txBody>
          <a:bodyPr wrap="none">
            <a:spAutoFit/>
          </a:bodyPr>
          <a:lstStyle/>
          <a:p>
            <a:pPr algn="l">
              <a:buFont typeface="Monotype Sorts" pitchFamily="2" charset="2"/>
              <a:buNone/>
            </a:pPr>
            <a:r>
              <a:rPr lang="it-IT" sz="2400"/>
              <a:t>Administrative </a:t>
            </a:r>
            <a:br>
              <a:rPr lang="it-IT" sz="2400"/>
            </a:br>
            <a:r>
              <a:rPr lang="it-IT" sz="2400"/>
              <a:t>Boundaries</a:t>
            </a:r>
          </a:p>
          <a:p>
            <a:pPr algn="l"/>
            <a:r>
              <a:rPr lang="it-IT" sz="2000"/>
              <a:t>Branch Territories</a:t>
            </a:r>
          </a:p>
          <a:p>
            <a:pPr algn="l"/>
            <a:r>
              <a:rPr lang="it-IT" sz="2000"/>
              <a:t>Trade Areas</a:t>
            </a:r>
          </a:p>
          <a:p>
            <a:pPr algn="l"/>
            <a:r>
              <a:rPr lang="it-IT" sz="2000"/>
              <a:t>Service Areas</a:t>
            </a:r>
          </a:p>
          <a:p>
            <a:pPr algn="l"/>
            <a:r>
              <a:rPr lang="it-IT" sz="2000"/>
              <a:t>Zip code</a:t>
            </a:r>
          </a:p>
          <a:p>
            <a:pPr algn="l"/>
            <a:r>
              <a:rPr lang="it-IT" sz="2000"/>
              <a:t>Census</a:t>
            </a:r>
            <a:endParaRPr lang="it-IT"/>
          </a:p>
        </p:txBody>
      </p:sp>
      <p:sp>
        <p:nvSpPr>
          <p:cNvPr id="229386" name="Text Box 10"/>
          <p:cNvSpPr txBox="1">
            <a:spLocks noChangeArrowheads="1"/>
          </p:cNvSpPr>
          <p:nvPr/>
        </p:nvSpPr>
        <p:spPr bwMode="auto">
          <a:xfrm>
            <a:off x="827088" y="908050"/>
            <a:ext cx="2117725" cy="538163"/>
          </a:xfrm>
          <a:prstGeom prst="rect">
            <a:avLst/>
          </a:prstGeom>
          <a:noFill/>
          <a:ln w="19050" algn="ctr">
            <a:solidFill>
              <a:schemeClr val="tx1"/>
            </a:solidFill>
            <a:miter lim="800000"/>
            <a:headEnd/>
            <a:tailEnd/>
          </a:ln>
          <a:effectLst/>
        </p:spPr>
        <p:txBody>
          <a:bodyPr wrap="none">
            <a:spAutoFit/>
          </a:bodyPr>
          <a:lstStyle/>
          <a:p>
            <a:pPr algn="l">
              <a:buFont typeface="Monotype Sorts" pitchFamily="2" charset="2"/>
              <a:buNone/>
            </a:pPr>
            <a:r>
              <a:rPr lang="en-GB">
                <a:latin typeface="Courier" pitchFamily="49" charset="0"/>
              </a:rPr>
              <a:t>Reminder: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endParaRPr lang="it-IT" smtClean="0"/>
          </a:p>
        </p:txBody>
      </p:sp>
      <p:sp>
        <p:nvSpPr>
          <p:cNvPr id="235523" name="Rectangle 3" descr="Rectangle: Click to edit Master text styles&#10;Second level&#10;Third level&#10;Fourth level&#10;Fifth level"/>
          <p:cNvSpPr>
            <a:spLocks noGrp="1" noChangeArrowheads="1"/>
          </p:cNvSpPr>
          <p:nvPr>
            <p:ph type="body" idx="1"/>
          </p:nvPr>
        </p:nvSpPr>
        <p:spPr/>
        <p:txBody>
          <a:bodyPr/>
          <a:lstStyle/>
          <a:p>
            <a:endParaRPr lang="it-IT" smtClean="0"/>
          </a:p>
        </p:txBody>
      </p:sp>
      <p:pic>
        <p:nvPicPr>
          <p:cNvPr id="235524" name="Picture 4"/>
          <p:cNvPicPr>
            <a:picLocks noChangeAspect="1" noChangeArrowheads="1"/>
          </p:cNvPicPr>
          <p:nvPr/>
        </p:nvPicPr>
        <p:blipFill>
          <a:blip r:embed="rId3" cstate="print"/>
          <a:srcRect/>
          <a:stretch>
            <a:fillRect/>
          </a:stretch>
        </p:blipFill>
        <p:spPr bwMode="auto">
          <a:xfrm>
            <a:off x="1100138" y="620713"/>
            <a:ext cx="6913562" cy="5618162"/>
          </a:xfrm>
          <a:prstGeom prst="rect">
            <a:avLst/>
          </a:prstGeom>
          <a:noFill/>
          <a:ln w="19050" algn="ctr">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endParaRPr lang="it-IT" smtClean="0"/>
          </a:p>
        </p:txBody>
      </p:sp>
      <p:sp>
        <p:nvSpPr>
          <p:cNvPr id="228355" name="Rectangle 3" descr="Rectangle: Click to edit Master text styles&#10;Second level&#10;Third level&#10;Fourth level&#10;Fifth level"/>
          <p:cNvSpPr>
            <a:spLocks noGrp="1" noChangeArrowheads="1"/>
          </p:cNvSpPr>
          <p:nvPr>
            <p:ph type="body" idx="1"/>
          </p:nvPr>
        </p:nvSpPr>
        <p:spPr/>
        <p:txBody>
          <a:bodyPr/>
          <a:lstStyle/>
          <a:p>
            <a:endParaRPr lang="it-IT" smtClean="0"/>
          </a:p>
        </p:txBody>
      </p:sp>
      <p:pic>
        <p:nvPicPr>
          <p:cNvPr id="228356" name="Picture 4" descr="GIS_Trieste"/>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it-IT" smtClean="0"/>
              <a:t>The Huff model</a:t>
            </a:r>
          </a:p>
        </p:txBody>
      </p:sp>
      <p:sp>
        <p:nvSpPr>
          <p:cNvPr id="175107"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2000" smtClean="0"/>
              <a:t>The model is based on the premise of the probability that a person confronted with a set of alternatives will select a particular item is directly proportional to the perceived utility of each alternative</a:t>
            </a:r>
          </a:p>
          <a:p>
            <a:pPr>
              <a:lnSpc>
                <a:spcPct val="80000"/>
              </a:lnSpc>
            </a:pPr>
            <a:r>
              <a:rPr lang="en-GB" sz="2000" smtClean="0"/>
              <a:t>Choice behaviour can be viewed as </a:t>
            </a:r>
            <a:r>
              <a:rPr lang="en-GB" sz="2000" i="1" smtClean="0"/>
              <a:t>probabilistic</a:t>
            </a:r>
          </a:p>
          <a:p>
            <a:pPr>
              <a:lnSpc>
                <a:spcPct val="80000"/>
              </a:lnSpc>
            </a:pPr>
            <a:r>
              <a:rPr lang="en-GB" sz="2000" smtClean="0"/>
              <a:t>It is unlikely that any given alternative will be selected exclusively unless no other alternative exist</a:t>
            </a:r>
          </a:p>
          <a:p>
            <a:pPr>
              <a:lnSpc>
                <a:spcPct val="80000"/>
              </a:lnSpc>
            </a:pPr>
            <a:r>
              <a:rPr lang="en-GB" sz="2000" smtClean="0"/>
              <a:t>The probability that an individual (i) will select the alternative (j) given the utility of j is relative to the sum of the utilities of all other choices (n) considered by individual (i).</a:t>
            </a:r>
          </a:p>
          <a:p>
            <a:pPr>
              <a:lnSpc>
                <a:spcPct val="80000"/>
              </a:lnSpc>
            </a:pPr>
            <a:r>
              <a:rPr lang="en-GB" sz="2000" smtClean="0"/>
              <a:t>The utility of each alternative must be defined empirically.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it-IT" smtClean="0"/>
              <a:t>The Huff model</a:t>
            </a:r>
          </a:p>
        </p:txBody>
      </p:sp>
      <p:sp>
        <p:nvSpPr>
          <p:cNvPr id="174083"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US" sz="2000" smtClean="0"/>
              <a:t>The probability (Pij) that a consumer located at i will choose to shop at store j is calculated according to the following formula</a:t>
            </a:r>
          </a:p>
          <a:p>
            <a:pPr>
              <a:lnSpc>
                <a:spcPct val="80000"/>
              </a:lnSpc>
            </a:pPr>
            <a:endParaRPr lang="en-US" sz="2000" smtClean="0"/>
          </a:p>
          <a:p>
            <a:pPr>
              <a:lnSpc>
                <a:spcPct val="80000"/>
              </a:lnSpc>
            </a:pPr>
            <a:endParaRPr lang="it-IT" sz="2000" smtClean="0"/>
          </a:p>
          <a:p>
            <a:pPr>
              <a:lnSpc>
                <a:spcPct val="80000"/>
              </a:lnSpc>
            </a:pPr>
            <a:endParaRPr lang="it-IT" sz="2000" smtClean="0"/>
          </a:p>
          <a:p>
            <a:pPr>
              <a:lnSpc>
                <a:spcPct val="80000"/>
              </a:lnSpc>
            </a:pPr>
            <a:endParaRPr lang="it-IT" sz="2000" smtClean="0"/>
          </a:p>
          <a:p>
            <a:pPr>
              <a:lnSpc>
                <a:spcPct val="80000"/>
              </a:lnSpc>
            </a:pPr>
            <a:r>
              <a:rPr lang="it-IT" sz="2000" smtClean="0"/>
              <a:t>A</a:t>
            </a:r>
            <a:r>
              <a:rPr lang="it-IT" sz="2000" i="1" smtClean="0"/>
              <a:t>j</a:t>
            </a:r>
            <a:r>
              <a:rPr lang="it-IT" sz="2000" smtClean="0"/>
              <a:t> is a measure of attractiveness of store </a:t>
            </a:r>
            <a:r>
              <a:rPr lang="it-IT" sz="2000" i="1" smtClean="0"/>
              <a:t>j</a:t>
            </a:r>
            <a:r>
              <a:rPr lang="it-IT" sz="2000" smtClean="0"/>
              <a:t>, such as square footage</a:t>
            </a:r>
          </a:p>
          <a:p>
            <a:pPr>
              <a:lnSpc>
                <a:spcPct val="80000"/>
              </a:lnSpc>
            </a:pPr>
            <a:r>
              <a:rPr lang="it-IT" sz="2000" smtClean="0"/>
              <a:t> D</a:t>
            </a:r>
            <a:r>
              <a:rPr lang="it-IT" sz="2000" i="1" smtClean="0"/>
              <a:t>ij</a:t>
            </a:r>
            <a:r>
              <a:rPr lang="it-IT" sz="2000" smtClean="0"/>
              <a:t> is the distance from </a:t>
            </a:r>
            <a:r>
              <a:rPr lang="it-IT" sz="2000" i="1" smtClean="0"/>
              <a:t>i</a:t>
            </a:r>
            <a:r>
              <a:rPr lang="it-IT" sz="2000" smtClean="0"/>
              <a:t> to </a:t>
            </a:r>
            <a:r>
              <a:rPr lang="it-IT" sz="2000" i="1" smtClean="0"/>
              <a:t>j</a:t>
            </a:r>
          </a:p>
          <a:p>
            <a:pPr>
              <a:lnSpc>
                <a:spcPct val="80000"/>
              </a:lnSpc>
            </a:pPr>
            <a:r>
              <a:rPr lang="it-IT" sz="2000" i="1" smtClean="0"/>
              <a:t>α</a:t>
            </a:r>
            <a:r>
              <a:rPr lang="it-IT" sz="2000" smtClean="0"/>
              <a:t> is an attractiveness parameter estimated from empirical observations</a:t>
            </a:r>
          </a:p>
          <a:p>
            <a:pPr>
              <a:lnSpc>
                <a:spcPct val="80000"/>
              </a:lnSpc>
            </a:pPr>
            <a:r>
              <a:rPr lang="it-IT" sz="2000" i="1" smtClean="0"/>
              <a:t>β</a:t>
            </a:r>
            <a:r>
              <a:rPr lang="it-IT" sz="2000" smtClean="0"/>
              <a:t> is the distance decay parameter estimated from empirical observations</a:t>
            </a:r>
          </a:p>
          <a:p>
            <a:pPr>
              <a:lnSpc>
                <a:spcPct val="80000"/>
              </a:lnSpc>
            </a:pPr>
            <a:r>
              <a:rPr lang="it-IT" sz="2000" i="1" smtClean="0"/>
              <a:t>n </a:t>
            </a:r>
            <a:r>
              <a:rPr lang="it-IT" sz="2000" smtClean="0"/>
              <a:t>is the total number of stores including store </a:t>
            </a:r>
            <a:r>
              <a:rPr lang="it-IT" sz="2000" i="1" smtClean="0"/>
              <a:t>j</a:t>
            </a:r>
            <a:r>
              <a:rPr lang="it-IT" sz="2000" smtClean="0"/>
              <a:t>.</a:t>
            </a:r>
          </a:p>
        </p:txBody>
      </p:sp>
      <p:pic>
        <p:nvPicPr>
          <p:cNvPr id="174085" name="Picture 5"/>
          <p:cNvPicPr>
            <a:picLocks noChangeAspect="1" noChangeArrowheads="1"/>
          </p:cNvPicPr>
          <p:nvPr/>
        </p:nvPicPr>
        <p:blipFill>
          <a:blip r:embed="rId2" cstate="print"/>
          <a:srcRect/>
          <a:stretch>
            <a:fillRect/>
          </a:stretch>
        </p:blipFill>
        <p:spPr bwMode="auto">
          <a:xfrm>
            <a:off x="3635375" y="2420938"/>
            <a:ext cx="1944688" cy="1316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it-IT" smtClean="0"/>
              <a:t>The Huff model</a:t>
            </a:r>
          </a:p>
        </p:txBody>
      </p:sp>
      <p:sp>
        <p:nvSpPr>
          <p:cNvPr id="176131"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US" sz="2400" smtClean="0"/>
              <a:t>The quotient received from dividing     by </a:t>
            </a:r>
            <a:br>
              <a:rPr lang="en-US" sz="2400" smtClean="0"/>
            </a:br>
            <a:r>
              <a:rPr lang="en-US" sz="2400" smtClean="0"/>
              <a:t>is known as the perceived utility of store j by a consumer located at i. </a:t>
            </a:r>
          </a:p>
          <a:p>
            <a:pPr>
              <a:lnSpc>
                <a:spcPct val="80000"/>
              </a:lnSpc>
            </a:pPr>
            <a:r>
              <a:rPr lang="en-US" sz="2400" smtClean="0"/>
              <a:t>The </a:t>
            </a:r>
            <a:r>
              <a:rPr lang="it-IT" sz="2000" i="1" smtClean="0"/>
              <a:t>α</a:t>
            </a:r>
            <a:r>
              <a:rPr lang="it-IT" sz="2000" smtClean="0"/>
              <a:t> </a:t>
            </a:r>
            <a:r>
              <a:rPr lang="en-US" sz="2400" smtClean="0"/>
              <a:t>parameter is an exponent to which a store’s attractiveness value is raised, and enables the user to account for nonlinear behavior of the attractiveness variable. </a:t>
            </a:r>
          </a:p>
          <a:p>
            <a:pPr>
              <a:lnSpc>
                <a:spcPct val="80000"/>
              </a:lnSpc>
            </a:pPr>
            <a:r>
              <a:rPr lang="en-US" sz="2400" smtClean="0"/>
              <a:t>The </a:t>
            </a:r>
            <a:r>
              <a:rPr lang="it-IT" sz="2000" i="1" smtClean="0"/>
              <a:t>β</a:t>
            </a:r>
            <a:r>
              <a:rPr lang="it-IT" sz="2000" smtClean="0"/>
              <a:t>  </a:t>
            </a:r>
            <a:r>
              <a:rPr lang="en-US" sz="2400" smtClean="0"/>
              <a:t>parameter models the rate of decay in the drawing power of the store as potential customers are located further away from the store. </a:t>
            </a:r>
          </a:p>
          <a:p>
            <a:pPr>
              <a:lnSpc>
                <a:spcPct val="80000"/>
              </a:lnSpc>
            </a:pPr>
            <a:r>
              <a:rPr lang="en-US" sz="2400" smtClean="0"/>
              <a:t>Increasing the exponent would decrease the relative influence of a store on more distant customers.</a:t>
            </a:r>
            <a:endParaRPr lang="it-IT" sz="2400" smtClean="0"/>
          </a:p>
        </p:txBody>
      </p:sp>
      <p:pic>
        <p:nvPicPr>
          <p:cNvPr id="176132" name="Picture 4"/>
          <p:cNvPicPr>
            <a:picLocks noChangeAspect="1" noChangeArrowheads="1"/>
          </p:cNvPicPr>
          <p:nvPr/>
        </p:nvPicPr>
        <p:blipFill>
          <a:blip r:embed="rId2" cstate="print"/>
          <a:srcRect l="37061" t="-5428" r="40735" b="67189"/>
          <a:stretch>
            <a:fillRect/>
          </a:stretch>
        </p:blipFill>
        <p:spPr bwMode="auto">
          <a:xfrm>
            <a:off x="6040438" y="1844675"/>
            <a:ext cx="369887" cy="430213"/>
          </a:xfrm>
          <a:prstGeom prst="rect">
            <a:avLst/>
          </a:prstGeom>
          <a:noFill/>
          <a:ln w="9525">
            <a:noFill/>
            <a:miter lim="800000"/>
            <a:headEnd/>
            <a:tailEnd/>
          </a:ln>
          <a:effectLst/>
        </p:spPr>
      </p:pic>
      <p:pic>
        <p:nvPicPr>
          <p:cNvPr id="176133" name="Picture 5"/>
          <p:cNvPicPr>
            <a:picLocks noChangeAspect="1" noChangeArrowheads="1"/>
          </p:cNvPicPr>
          <p:nvPr/>
        </p:nvPicPr>
        <p:blipFill>
          <a:blip r:embed="rId2" cstate="print"/>
          <a:srcRect l="66693" t="43788" b="17853"/>
          <a:stretch>
            <a:fillRect/>
          </a:stretch>
        </p:blipFill>
        <p:spPr bwMode="auto">
          <a:xfrm>
            <a:off x="7019925" y="1912938"/>
            <a:ext cx="504825" cy="393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GB" sz="3600" smtClean="0"/>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609600" indent="-609600" eaLnBrk="1" hangingPunct="1">
              <a:buFont typeface="Wingdings" pitchFamily="2" charset="2"/>
              <a:buAutoNum type="arabicPeriod"/>
            </a:pPr>
            <a:r>
              <a:rPr lang="en-GB" smtClean="0"/>
              <a:t>Spatial interaction</a:t>
            </a:r>
          </a:p>
          <a:p>
            <a:pPr marL="609600" indent="-609600" eaLnBrk="1" hangingPunct="1">
              <a:buFont typeface="Wingdings" pitchFamily="2" charset="2"/>
              <a:buAutoNum type="arabicPeriod"/>
            </a:pPr>
            <a:r>
              <a:rPr lang="en-GB" smtClean="0"/>
              <a:t>Gravity models</a:t>
            </a:r>
          </a:p>
          <a:p>
            <a:pPr marL="990600" lvl="1" indent="-533400" eaLnBrk="1" hangingPunct="1">
              <a:buFont typeface="Wingdings" pitchFamily="2" charset="2"/>
              <a:buAutoNum type="arabicPeriod"/>
            </a:pPr>
            <a:r>
              <a:rPr lang="en-GB" smtClean="0"/>
              <a:t>Reilly</a:t>
            </a:r>
          </a:p>
          <a:p>
            <a:pPr marL="990600" lvl="1" indent="-533400" eaLnBrk="1" hangingPunct="1">
              <a:buFont typeface="Wingdings" pitchFamily="2" charset="2"/>
              <a:buAutoNum type="arabicPeriod"/>
            </a:pPr>
            <a:r>
              <a:rPr lang="en-GB" smtClean="0"/>
              <a:t>Huff</a:t>
            </a:r>
          </a:p>
          <a:p>
            <a:pPr marL="609600" indent="-609600" eaLnBrk="1" hangingPunct="1">
              <a:buFont typeface="Wingdings" pitchFamily="2" charset="2"/>
              <a:buAutoNum type="arabicPeriod"/>
            </a:pPr>
            <a:r>
              <a:rPr lang="en-GB" smtClean="0"/>
              <a:t>Steps in consumer’s potential for a shopping centre</a:t>
            </a:r>
            <a:endParaRPr lang="en-GB"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 calcmode="lin" valueType="num">
                                      <p:cBhvr additive="base">
                                        <p:cTn id="17"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379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3795">
                                            <p:txEl>
                                              <p:pRg st="3" end="3"/>
                                            </p:txEl>
                                          </p:spTgt>
                                        </p:tgtEl>
                                        <p:attrNameLst>
                                          <p:attrName>style.visibility</p:attrName>
                                        </p:attrNameLst>
                                      </p:cBhvr>
                                      <p:to>
                                        <p:strVal val="visible"/>
                                      </p:to>
                                    </p:set>
                                    <p:anim calcmode="lin" valueType="num">
                                      <p:cBhvr additive="base">
                                        <p:cTn id="21"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 calcmode="lin" valueType="num">
                                      <p:cBhvr additive="base">
                                        <p:cTn id="27"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olo 5"/>
          <p:cNvSpPr>
            <a:spLocks noGrp="1"/>
          </p:cNvSpPr>
          <p:nvPr>
            <p:ph type="title" idx="4294967295"/>
          </p:nvPr>
        </p:nvSpPr>
        <p:spPr>
          <a:xfrm>
            <a:off x="457200" y="274638"/>
            <a:ext cx="8229600" cy="1143000"/>
          </a:xfrm>
        </p:spPr>
        <p:txBody>
          <a:bodyPr/>
          <a:lstStyle/>
          <a:p>
            <a:r>
              <a:rPr lang="en-US" sz="2800" smtClean="0"/>
              <a:t>Huff’s law and market areas</a:t>
            </a:r>
            <a:endParaRPr lang="it-IT" sz="2800" smtClean="0"/>
          </a:p>
        </p:txBody>
      </p:sp>
      <p:sp>
        <p:nvSpPr>
          <p:cNvPr id="164868" name="Segnaposto contenuto 7" descr="Rectangle: Click to edit Master text styles&#10;Second level&#10;Third level&#10;Fourth level&#10;Fifth level"/>
          <p:cNvSpPr>
            <a:spLocks noGrp="1"/>
          </p:cNvSpPr>
          <p:nvPr>
            <p:ph sz="half" idx="4294967295"/>
          </p:nvPr>
        </p:nvSpPr>
        <p:spPr>
          <a:xfrm>
            <a:off x="457200" y="2174875"/>
            <a:ext cx="4040188" cy="3951288"/>
          </a:xfrm>
        </p:spPr>
        <p:txBody>
          <a:bodyPr/>
          <a:lstStyle/>
          <a:p>
            <a:endParaRPr lang="it-IT" sz="2400" smtClean="0"/>
          </a:p>
        </p:txBody>
      </p:sp>
      <p:sp>
        <p:nvSpPr>
          <p:cNvPr id="164869" name="Segnaposto testo 8" descr="Rectangle: Click to edit Master text styles&#10;Second level&#10;Third level&#10;Fourth level&#10;Fifth level"/>
          <p:cNvSpPr>
            <a:spLocks noGrp="1"/>
          </p:cNvSpPr>
          <p:nvPr>
            <p:ph type="body" sz="quarter" idx="4294967295"/>
          </p:nvPr>
        </p:nvSpPr>
        <p:spPr>
          <a:xfrm>
            <a:off x="4645025" y="1196975"/>
            <a:ext cx="4041775" cy="639763"/>
          </a:xfrm>
        </p:spPr>
        <p:txBody>
          <a:bodyPr anchor="b"/>
          <a:lstStyle/>
          <a:p>
            <a:pPr marL="0" indent="0">
              <a:buFont typeface="Wingdings" pitchFamily="2" charset="2"/>
              <a:buNone/>
            </a:pPr>
            <a:r>
              <a:rPr lang="en-GB" sz="2000" smtClean="0"/>
              <a:t>Huff (probability; travel times)</a:t>
            </a:r>
          </a:p>
        </p:txBody>
      </p:sp>
      <p:sp>
        <p:nvSpPr>
          <p:cNvPr id="164870" name="Segnaposto contenuto 9" descr="Rectangle: Click to edit Master text styles&#10;Second level&#10;Third level&#10;Fourth level&#10;Fifth level"/>
          <p:cNvSpPr>
            <a:spLocks noGrp="1"/>
          </p:cNvSpPr>
          <p:nvPr>
            <p:ph sz="quarter" idx="4294967295"/>
          </p:nvPr>
        </p:nvSpPr>
        <p:spPr>
          <a:xfrm>
            <a:off x="4645025" y="2174875"/>
            <a:ext cx="4041775" cy="3951288"/>
          </a:xfrm>
        </p:spPr>
        <p:txBody>
          <a:bodyPr/>
          <a:lstStyle/>
          <a:p>
            <a:endParaRPr lang="it-IT" sz="2400" smtClean="0"/>
          </a:p>
        </p:txBody>
      </p:sp>
      <p:pic>
        <p:nvPicPr>
          <p:cNvPr id="164880" name="Picture 4"/>
          <p:cNvPicPr>
            <a:picLocks noChangeAspect="1" noChangeArrowheads="1"/>
          </p:cNvPicPr>
          <p:nvPr/>
        </p:nvPicPr>
        <p:blipFill>
          <a:blip r:embed="rId2" cstate="print"/>
          <a:srcRect/>
          <a:stretch>
            <a:fillRect/>
          </a:stretch>
        </p:blipFill>
        <p:spPr bwMode="auto">
          <a:xfrm>
            <a:off x="4826000" y="1916113"/>
            <a:ext cx="4179888" cy="4338637"/>
          </a:xfrm>
          <a:prstGeom prst="rect">
            <a:avLst/>
          </a:prstGeom>
          <a:noFill/>
          <a:ln w="9525">
            <a:noFill/>
            <a:miter lim="800000"/>
            <a:headEnd/>
            <a:tailEnd/>
          </a:ln>
        </p:spPr>
      </p:pic>
      <p:pic>
        <p:nvPicPr>
          <p:cNvPr id="164881" name="Picture 7"/>
          <p:cNvPicPr>
            <a:picLocks noChangeAspect="1" noChangeArrowheads="1"/>
          </p:cNvPicPr>
          <p:nvPr/>
        </p:nvPicPr>
        <p:blipFill>
          <a:blip r:embed="rId3" cstate="print"/>
          <a:srcRect/>
          <a:stretch>
            <a:fillRect/>
          </a:stretch>
        </p:blipFill>
        <p:spPr bwMode="auto">
          <a:xfrm>
            <a:off x="395288" y="1771650"/>
            <a:ext cx="3203575"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2943225" y="2906713"/>
            <a:ext cx="2859088" cy="304800"/>
          </a:xfrm>
          <a:prstGeom prst="rect">
            <a:avLst/>
          </a:prstGeom>
          <a:gradFill rotWithShape="0">
            <a:gsLst>
              <a:gs pos="0">
                <a:srgbClr val="00CCFF"/>
              </a:gs>
              <a:gs pos="100000">
                <a:srgbClr val="005E76"/>
              </a:gs>
            </a:gsLst>
            <a:lin ang="0" scaled="1"/>
          </a:gradFill>
          <a:ln w="9525">
            <a:noFill/>
            <a:miter lim="800000"/>
            <a:headEnd/>
            <a:tailEnd/>
          </a:ln>
        </p:spPr>
        <p:txBody>
          <a:bodyPr wrap="none" anchor="ctr"/>
          <a:lstStyle/>
          <a:p>
            <a:pPr algn="l"/>
            <a:endParaRPr lang="it-IT"/>
          </a:p>
        </p:txBody>
      </p:sp>
      <p:sp>
        <p:nvSpPr>
          <p:cNvPr id="165891" name="Rectangle 3"/>
          <p:cNvSpPr>
            <a:spLocks noGrp="1" noChangeArrowheads="1"/>
          </p:cNvSpPr>
          <p:nvPr>
            <p:ph type="title" idx="4294967295"/>
          </p:nvPr>
        </p:nvSpPr>
        <p:spPr/>
        <p:txBody>
          <a:bodyPr/>
          <a:lstStyle/>
          <a:p>
            <a:pPr eaLnBrk="1" hangingPunct="1"/>
            <a:r>
              <a:rPr lang="en-US" smtClean="0"/>
              <a:t>Huff’s Law</a:t>
            </a:r>
          </a:p>
        </p:txBody>
      </p:sp>
      <p:sp>
        <p:nvSpPr>
          <p:cNvPr id="165892" name="Rectangle 4"/>
          <p:cNvSpPr>
            <a:spLocks noChangeArrowheads="1"/>
          </p:cNvSpPr>
          <p:nvPr/>
        </p:nvSpPr>
        <p:spPr bwMode="auto">
          <a:xfrm>
            <a:off x="1781175" y="2157413"/>
            <a:ext cx="5006975" cy="1781175"/>
          </a:xfrm>
          <a:prstGeom prst="rect">
            <a:avLst/>
          </a:prstGeom>
          <a:noFill/>
          <a:ln w="25400">
            <a:solidFill>
              <a:srgbClr val="808080"/>
            </a:solidFill>
            <a:miter lim="800000"/>
            <a:headEnd/>
            <a:tailEnd/>
          </a:ln>
        </p:spPr>
        <p:txBody>
          <a:bodyPr wrap="none" anchor="ctr"/>
          <a:lstStyle/>
          <a:p>
            <a:pPr algn="l"/>
            <a:endParaRPr lang="it-IT"/>
          </a:p>
        </p:txBody>
      </p:sp>
      <p:sp>
        <p:nvSpPr>
          <p:cNvPr id="165893" name="Oval 5"/>
          <p:cNvSpPr>
            <a:spLocks noChangeArrowheads="1"/>
          </p:cNvSpPr>
          <p:nvPr/>
        </p:nvSpPr>
        <p:spPr bwMode="auto">
          <a:xfrm>
            <a:off x="1981200" y="2530475"/>
            <a:ext cx="990600" cy="990600"/>
          </a:xfrm>
          <a:prstGeom prst="ellipse">
            <a:avLst/>
          </a:prstGeom>
          <a:solidFill>
            <a:srgbClr val="99CCFF"/>
          </a:solidFill>
          <a:ln w="19050">
            <a:solidFill>
              <a:schemeClr val="tx1"/>
            </a:solidFill>
            <a:round/>
            <a:headEnd/>
            <a:tailEnd/>
          </a:ln>
        </p:spPr>
        <p:txBody>
          <a:bodyPr wrap="none" anchor="ctr"/>
          <a:lstStyle/>
          <a:p>
            <a:pPr>
              <a:spcBef>
                <a:spcPct val="0"/>
              </a:spcBef>
              <a:buClrTx/>
              <a:buFontTx/>
              <a:buNone/>
            </a:pPr>
            <a:r>
              <a:rPr lang="en-US" sz="2400">
                <a:latin typeface="Impact" pitchFamily="34" charset="0"/>
              </a:rPr>
              <a:t>a</a:t>
            </a:r>
          </a:p>
        </p:txBody>
      </p:sp>
      <p:sp>
        <p:nvSpPr>
          <p:cNvPr id="165894" name="Oval 6"/>
          <p:cNvSpPr>
            <a:spLocks noChangeArrowheads="1"/>
          </p:cNvSpPr>
          <p:nvPr/>
        </p:nvSpPr>
        <p:spPr bwMode="auto">
          <a:xfrm>
            <a:off x="5715000" y="2719388"/>
            <a:ext cx="685800" cy="685800"/>
          </a:xfrm>
          <a:prstGeom prst="ellipse">
            <a:avLst/>
          </a:prstGeom>
          <a:solidFill>
            <a:srgbClr val="FFCC00"/>
          </a:solidFill>
          <a:ln w="19050">
            <a:solidFill>
              <a:schemeClr val="tx1"/>
            </a:solidFill>
            <a:round/>
            <a:headEnd/>
            <a:tailEnd/>
          </a:ln>
        </p:spPr>
        <p:txBody>
          <a:bodyPr wrap="none" anchor="ctr"/>
          <a:lstStyle/>
          <a:p>
            <a:pPr>
              <a:spcBef>
                <a:spcPct val="0"/>
              </a:spcBef>
              <a:buClrTx/>
              <a:buFontTx/>
              <a:buNone/>
            </a:pPr>
            <a:r>
              <a:rPr lang="en-US" sz="2400">
                <a:latin typeface="Impact" pitchFamily="34" charset="0"/>
              </a:rPr>
              <a:t>b</a:t>
            </a:r>
          </a:p>
        </p:txBody>
      </p:sp>
      <p:sp>
        <p:nvSpPr>
          <p:cNvPr id="165895" name="Text Box 7"/>
          <p:cNvSpPr txBox="1">
            <a:spLocks noChangeArrowheads="1"/>
          </p:cNvSpPr>
          <p:nvPr/>
        </p:nvSpPr>
        <p:spPr bwMode="auto">
          <a:xfrm>
            <a:off x="1960563" y="3495675"/>
            <a:ext cx="1036637" cy="396875"/>
          </a:xfrm>
          <a:prstGeom prst="rect">
            <a:avLst/>
          </a:prstGeom>
          <a:noFill/>
          <a:ln w="9525">
            <a:noFill/>
            <a:miter lim="800000"/>
            <a:headEnd/>
            <a:tailEnd/>
          </a:ln>
        </p:spPr>
        <p:txBody>
          <a:bodyPr wrap="none">
            <a:spAutoFit/>
          </a:bodyPr>
          <a:lstStyle/>
          <a:p>
            <a:pPr algn="l">
              <a:spcBef>
                <a:spcPct val="0"/>
              </a:spcBef>
              <a:buClrTx/>
              <a:buFontTx/>
              <a:buNone/>
            </a:pPr>
            <a:r>
              <a:rPr lang="en-US" sz="2000">
                <a:latin typeface="Impact" pitchFamily="34" charset="0"/>
              </a:rPr>
              <a:t>250,000</a:t>
            </a:r>
          </a:p>
        </p:txBody>
      </p:sp>
      <p:sp>
        <p:nvSpPr>
          <p:cNvPr id="165896" name="Text Box 8"/>
          <p:cNvSpPr txBox="1">
            <a:spLocks noChangeArrowheads="1"/>
          </p:cNvSpPr>
          <p:nvPr/>
        </p:nvSpPr>
        <p:spPr bwMode="auto">
          <a:xfrm>
            <a:off x="5554663" y="3387725"/>
            <a:ext cx="1006475" cy="396875"/>
          </a:xfrm>
          <a:prstGeom prst="rect">
            <a:avLst/>
          </a:prstGeom>
          <a:noFill/>
          <a:ln w="9525">
            <a:noFill/>
            <a:miter lim="800000"/>
            <a:headEnd/>
            <a:tailEnd/>
          </a:ln>
        </p:spPr>
        <p:txBody>
          <a:bodyPr wrap="none">
            <a:spAutoFit/>
          </a:bodyPr>
          <a:lstStyle/>
          <a:p>
            <a:pPr algn="l">
              <a:spcBef>
                <a:spcPct val="0"/>
              </a:spcBef>
              <a:buClrTx/>
              <a:buFontTx/>
              <a:buNone/>
            </a:pPr>
            <a:r>
              <a:rPr lang="en-US" sz="2000">
                <a:latin typeface="Impact" pitchFamily="34" charset="0"/>
              </a:rPr>
              <a:t>100,000</a:t>
            </a:r>
          </a:p>
        </p:txBody>
      </p:sp>
      <p:sp>
        <p:nvSpPr>
          <p:cNvPr id="165897" name="Line 9"/>
          <p:cNvSpPr>
            <a:spLocks noChangeShapeType="1"/>
          </p:cNvSpPr>
          <p:nvPr/>
        </p:nvSpPr>
        <p:spPr bwMode="auto">
          <a:xfrm>
            <a:off x="3032125" y="3270250"/>
            <a:ext cx="2606675" cy="0"/>
          </a:xfrm>
          <a:prstGeom prst="line">
            <a:avLst/>
          </a:prstGeom>
          <a:noFill/>
          <a:ln w="25400">
            <a:solidFill>
              <a:srgbClr val="0000FF"/>
            </a:solidFill>
            <a:round/>
            <a:headEnd type="triangle" w="med" len="med"/>
            <a:tailEnd type="triangle" w="med" len="med"/>
          </a:ln>
        </p:spPr>
        <p:txBody>
          <a:bodyPr wrap="none" anchor="ctr"/>
          <a:lstStyle/>
          <a:p>
            <a:endParaRPr lang="it-IT"/>
          </a:p>
        </p:txBody>
      </p:sp>
      <p:sp>
        <p:nvSpPr>
          <p:cNvPr id="165898" name="Text Box 10"/>
          <p:cNvSpPr txBox="1">
            <a:spLocks noChangeArrowheads="1"/>
          </p:cNvSpPr>
          <p:nvPr/>
        </p:nvSpPr>
        <p:spPr bwMode="auto">
          <a:xfrm>
            <a:off x="3973513" y="3246438"/>
            <a:ext cx="774700" cy="396875"/>
          </a:xfrm>
          <a:prstGeom prst="rect">
            <a:avLst/>
          </a:prstGeom>
          <a:noFill/>
          <a:ln w="9525">
            <a:noFill/>
            <a:miter lim="800000"/>
            <a:headEnd/>
            <a:tailEnd/>
          </a:ln>
        </p:spPr>
        <p:txBody>
          <a:bodyPr wrap="none">
            <a:spAutoFit/>
          </a:bodyPr>
          <a:lstStyle/>
          <a:p>
            <a:pPr algn="l">
              <a:spcBef>
                <a:spcPct val="0"/>
              </a:spcBef>
              <a:buClrTx/>
              <a:buFontTx/>
              <a:buNone/>
            </a:pPr>
            <a:r>
              <a:rPr lang="en-US" sz="2000" b="1">
                <a:latin typeface="Arial Narrow" pitchFamily="34" charset="0"/>
              </a:rPr>
              <a:t>75 km</a:t>
            </a:r>
          </a:p>
        </p:txBody>
      </p:sp>
      <p:sp>
        <p:nvSpPr>
          <p:cNvPr id="165899" name="Text Box 11"/>
          <p:cNvSpPr txBox="1">
            <a:spLocks noChangeArrowheads="1"/>
          </p:cNvSpPr>
          <p:nvPr/>
        </p:nvSpPr>
        <p:spPr bwMode="auto">
          <a:xfrm>
            <a:off x="4275138" y="2181225"/>
            <a:ext cx="1439862" cy="701675"/>
          </a:xfrm>
          <a:prstGeom prst="rect">
            <a:avLst/>
          </a:prstGeom>
          <a:noFill/>
          <a:ln w="9525">
            <a:noFill/>
            <a:miter lim="800000"/>
            <a:headEnd/>
            <a:tailEnd/>
          </a:ln>
        </p:spPr>
        <p:txBody>
          <a:bodyPr wrap="none">
            <a:spAutoFit/>
          </a:bodyPr>
          <a:lstStyle/>
          <a:p>
            <a:pPr algn="l">
              <a:spcBef>
                <a:spcPct val="0"/>
              </a:spcBef>
              <a:buClrTx/>
              <a:buFontTx/>
              <a:buNone/>
            </a:pPr>
            <a:r>
              <a:rPr lang="en-US" sz="2000" i="1"/>
              <a:t>P(C</a:t>
            </a:r>
            <a:r>
              <a:rPr lang="en-US" sz="2000" i="1" baseline="-25000"/>
              <a:t>a</a:t>
            </a:r>
            <a:r>
              <a:rPr lang="en-US" sz="2000" i="1"/>
              <a:t>)= 0.71</a:t>
            </a:r>
          </a:p>
          <a:p>
            <a:pPr algn="l">
              <a:spcBef>
                <a:spcPct val="0"/>
              </a:spcBef>
              <a:buClrTx/>
              <a:buFontTx/>
              <a:buNone/>
            </a:pPr>
            <a:r>
              <a:rPr lang="en-US" sz="2000" i="1"/>
              <a:t>P(C</a:t>
            </a:r>
            <a:r>
              <a:rPr lang="en-US" sz="2000" i="1" baseline="-25000"/>
              <a:t>b</a:t>
            </a:r>
            <a:r>
              <a:rPr lang="en-US" sz="2000" i="1"/>
              <a:t>)= 0.29</a:t>
            </a:r>
          </a:p>
        </p:txBody>
      </p:sp>
      <p:sp>
        <p:nvSpPr>
          <p:cNvPr id="165900" name="Line 12"/>
          <p:cNvSpPr>
            <a:spLocks noChangeShapeType="1"/>
          </p:cNvSpPr>
          <p:nvPr/>
        </p:nvSpPr>
        <p:spPr bwMode="auto">
          <a:xfrm flipV="1">
            <a:off x="4314825" y="2614613"/>
            <a:ext cx="0" cy="457200"/>
          </a:xfrm>
          <a:prstGeom prst="line">
            <a:avLst/>
          </a:prstGeom>
          <a:noFill/>
          <a:ln w="19050">
            <a:solidFill>
              <a:srgbClr val="FF0000"/>
            </a:solidFill>
            <a:round/>
            <a:headEnd type="oval" w="med" len="med"/>
            <a:tailEnd/>
          </a:ln>
        </p:spPr>
        <p:txBody>
          <a:bodyPr/>
          <a:lstStyle/>
          <a:p>
            <a:endParaRPr lang="it-IT"/>
          </a:p>
        </p:txBody>
      </p:sp>
      <p:sp>
        <p:nvSpPr>
          <p:cNvPr id="165901" name="Line 13"/>
          <p:cNvSpPr>
            <a:spLocks noChangeShapeType="1"/>
          </p:cNvSpPr>
          <p:nvPr/>
        </p:nvSpPr>
        <p:spPr bwMode="auto">
          <a:xfrm>
            <a:off x="3036888" y="2782888"/>
            <a:ext cx="1184275" cy="0"/>
          </a:xfrm>
          <a:prstGeom prst="line">
            <a:avLst/>
          </a:prstGeom>
          <a:noFill/>
          <a:ln w="19050">
            <a:solidFill>
              <a:schemeClr val="tx1"/>
            </a:solidFill>
            <a:round/>
            <a:headEnd type="triangle" w="med" len="med"/>
            <a:tailEnd type="triangle" w="med" len="med"/>
          </a:ln>
        </p:spPr>
        <p:txBody>
          <a:bodyPr wrap="none" anchor="ctr"/>
          <a:lstStyle/>
          <a:p>
            <a:endParaRPr lang="it-IT"/>
          </a:p>
        </p:txBody>
      </p:sp>
      <p:sp>
        <p:nvSpPr>
          <p:cNvPr id="165902" name="Text Box 14"/>
          <p:cNvSpPr txBox="1">
            <a:spLocks noChangeArrowheads="1"/>
          </p:cNvSpPr>
          <p:nvPr/>
        </p:nvSpPr>
        <p:spPr bwMode="auto">
          <a:xfrm>
            <a:off x="3252788" y="2455863"/>
            <a:ext cx="792162" cy="336550"/>
          </a:xfrm>
          <a:prstGeom prst="rect">
            <a:avLst/>
          </a:prstGeom>
          <a:noFill/>
          <a:ln w="9525">
            <a:noFill/>
            <a:miter lim="800000"/>
            <a:headEnd/>
            <a:tailEnd/>
          </a:ln>
        </p:spPr>
        <p:txBody>
          <a:bodyPr wrap="none">
            <a:spAutoFit/>
          </a:bodyPr>
          <a:lstStyle/>
          <a:p>
            <a:pPr algn="l">
              <a:spcBef>
                <a:spcPct val="0"/>
              </a:spcBef>
              <a:buClrTx/>
              <a:buFontTx/>
              <a:buNone/>
            </a:pPr>
            <a:r>
              <a:rPr lang="en-US" sz="1600" b="1">
                <a:latin typeface="Arial Narrow" pitchFamily="34" charset="0"/>
              </a:rPr>
              <a:t>35.5 km</a:t>
            </a:r>
          </a:p>
        </p:txBody>
      </p:sp>
      <p:sp>
        <p:nvSpPr>
          <p:cNvPr id="165903" name="Rectangle 15"/>
          <p:cNvSpPr>
            <a:spLocks noChangeArrowheads="1"/>
          </p:cNvSpPr>
          <p:nvPr/>
        </p:nvSpPr>
        <p:spPr bwMode="auto">
          <a:xfrm>
            <a:off x="3762375" y="3997325"/>
            <a:ext cx="3025775" cy="1489075"/>
          </a:xfrm>
          <a:prstGeom prst="rect">
            <a:avLst/>
          </a:prstGeom>
          <a:solidFill>
            <a:srgbClr val="FFFF99"/>
          </a:solidFill>
          <a:ln w="25400">
            <a:solidFill>
              <a:srgbClr val="808080"/>
            </a:solidFill>
            <a:miter lim="800000"/>
            <a:headEnd/>
            <a:tailEnd/>
          </a:ln>
        </p:spPr>
        <p:txBody>
          <a:bodyPr wrap="none" anchor="ctr"/>
          <a:lstStyle/>
          <a:p>
            <a:pPr algn="l"/>
            <a:endParaRPr lang="it-IT"/>
          </a:p>
        </p:txBody>
      </p:sp>
      <p:sp>
        <p:nvSpPr>
          <p:cNvPr id="165904" name="Rectangle 16"/>
          <p:cNvSpPr>
            <a:spLocks noChangeArrowheads="1"/>
          </p:cNvSpPr>
          <p:nvPr/>
        </p:nvSpPr>
        <p:spPr bwMode="auto">
          <a:xfrm>
            <a:off x="1781175" y="3997325"/>
            <a:ext cx="1924050" cy="1487488"/>
          </a:xfrm>
          <a:prstGeom prst="rect">
            <a:avLst/>
          </a:prstGeom>
          <a:solidFill>
            <a:srgbClr val="99CCFF"/>
          </a:solidFill>
          <a:ln w="25400">
            <a:solidFill>
              <a:srgbClr val="808080"/>
            </a:solidFill>
            <a:miter lim="800000"/>
            <a:headEnd/>
            <a:tailEnd/>
          </a:ln>
        </p:spPr>
        <p:txBody>
          <a:bodyPr wrap="none" anchor="ctr"/>
          <a:lstStyle/>
          <a:p>
            <a:pPr algn="l"/>
            <a:endParaRPr lang="it-IT"/>
          </a:p>
        </p:txBody>
      </p:sp>
      <p:graphicFrame>
        <p:nvGraphicFramePr>
          <p:cNvPr id="165905" name="Object 17"/>
          <p:cNvGraphicFramePr>
            <a:graphicFrameLocks noChangeAspect="1"/>
          </p:cNvGraphicFramePr>
          <p:nvPr/>
        </p:nvGraphicFramePr>
        <p:xfrm>
          <a:off x="1778000" y="4110038"/>
          <a:ext cx="1900238" cy="1266825"/>
        </p:xfrm>
        <a:graphic>
          <a:graphicData uri="http://schemas.openxmlformats.org/presentationml/2006/ole">
            <mc:AlternateContent xmlns:mc="http://schemas.openxmlformats.org/markup-compatibility/2006">
              <mc:Choice xmlns:v="urn:schemas-microsoft-com:vml" Requires="v">
                <p:oleObj spid="_x0000_s165923" name="Equation" r:id="rId4" imgW="1180800" imgH="787320" progId="Equation.3">
                  <p:embed/>
                </p:oleObj>
              </mc:Choice>
              <mc:Fallback>
                <p:oleObj name="Equation" r:id="rId4" imgW="1180800" imgH="787320"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0" y="4110038"/>
                        <a:ext cx="1900238"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5906" name="Object 18"/>
          <p:cNvGraphicFramePr>
            <a:graphicFrameLocks noChangeAspect="1"/>
          </p:cNvGraphicFramePr>
          <p:nvPr/>
        </p:nvGraphicFramePr>
        <p:xfrm>
          <a:off x="3833813" y="4178300"/>
          <a:ext cx="2890837" cy="1100138"/>
        </p:xfrm>
        <a:graphic>
          <a:graphicData uri="http://schemas.openxmlformats.org/presentationml/2006/ole">
            <mc:AlternateContent xmlns:mc="http://schemas.openxmlformats.org/markup-compatibility/2006">
              <mc:Choice xmlns:v="urn:schemas-microsoft-com:vml" Requires="v">
                <p:oleObj spid="_x0000_s165924" name="Equation" r:id="rId6" imgW="2400120" imgH="914400" progId="Equation.3">
                  <p:embed/>
                </p:oleObj>
              </mc:Choice>
              <mc:Fallback>
                <p:oleObj name="Equation" r:id="rId6" imgW="2400120" imgH="914400" progId="Equation.3">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813" y="4178300"/>
                        <a:ext cx="2890837"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GB" sz="2000" smtClean="0"/>
              <a:t>Huff’s probabilistic analysis of shopping centre trade areas</a:t>
            </a:r>
            <a:br>
              <a:rPr lang="en-GB" sz="2000" smtClean="0"/>
            </a:br>
            <a:endParaRPr lang="en-GB" sz="2000" smtClean="0"/>
          </a:p>
        </p:txBody>
      </p:sp>
      <p:sp>
        <p:nvSpPr>
          <p:cNvPr id="206851" name="Rectangle 3" descr="Rectangle: Click to edit Master text styles&#10;Second level&#10;Third level&#10;Fourth level&#10;Fifth level"/>
          <p:cNvSpPr>
            <a:spLocks noGrp="1" noChangeArrowheads="1"/>
          </p:cNvSpPr>
          <p:nvPr>
            <p:ph type="body" idx="1"/>
          </p:nvPr>
        </p:nvSpPr>
        <p:spPr>
          <a:xfrm>
            <a:off x="838200" y="1268413"/>
            <a:ext cx="7772400" cy="5400675"/>
          </a:xfrm>
        </p:spPr>
        <p:txBody>
          <a:bodyPr/>
          <a:lstStyle/>
          <a:p>
            <a:pPr>
              <a:lnSpc>
                <a:spcPct val="80000"/>
              </a:lnSpc>
            </a:pPr>
            <a:r>
              <a:rPr lang="en-GB" sz="1400" smtClean="0"/>
              <a:t>Improved formulation for delineating trade areas of proposed shopping centres</a:t>
            </a:r>
          </a:p>
          <a:p>
            <a:pPr>
              <a:lnSpc>
                <a:spcPct val="80000"/>
              </a:lnSpc>
            </a:pPr>
            <a:r>
              <a:rPr lang="en-GB" sz="1400" smtClean="0"/>
              <a:t>Conceptual properties of the gravity model</a:t>
            </a:r>
          </a:p>
          <a:p>
            <a:pPr>
              <a:lnSpc>
                <a:spcPct val="80000"/>
              </a:lnSpc>
            </a:pPr>
            <a:r>
              <a:rPr lang="en-GB" sz="1400" smtClean="0"/>
              <a:t>The focus is on the consumer rather than on the retail firm</a:t>
            </a:r>
          </a:p>
          <a:p>
            <a:pPr>
              <a:lnSpc>
                <a:spcPct val="80000"/>
              </a:lnSpc>
            </a:pPr>
            <a:endParaRPr lang="en-GB" sz="1400" smtClean="0"/>
          </a:p>
          <a:p>
            <a:pPr>
              <a:lnSpc>
                <a:spcPct val="80000"/>
              </a:lnSpc>
            </a:pPr>
            <a:r>
              <a:rPr lang="en-GB" sz="1400" smtClean="0"/>
              <a:t>Measuring a shopping centre’s utility</a:t>
            </a:r>
          </a:p>
          <a:p>
            <a:pPr>
              <a:lnSpc>
                <a:spcPct val="80000"/>
              </a:lnSpc>
            </a:pPr>
            <a:r>
              <a:rPr lang="en-GB" sz="1400" smtClean="0"/>
              <a:t>Utility of a shopping centre to a customer:</a:t>
            </a:r>
          </a:p>
          <a:p>
            <a:pPr lvl="1">
              <a:lnSpc>
                <a:spcPct val="80000"/>
              </a:lnSpc>
            </a:pPr>
            <a:r>
              <a:rPr lang="en-GB" sz="1200" smtClean="0"/>
              <a:t>Number of items of the kind a consumer desires that are carried by various shopping centres;</a:t>
            </a:r>
          </a:p>
          <a:p>
            <a:pPr lvl="1">
              <a:lnSpc>
                <a:spcPct val="80000"/>
              </a:lnSpc>
            </a:pPr>
            <a:r>
              <a:rPr lang="en-GB" sz="1200" smtClean="0"/>
              <a:t>The travel time that is involved in getting from a consumer’s travel base to alternative shopping centres</a:t>
            </a:r>
          </a:p>
          <a:p>
            <a:pPr>
              <a:lnSpc>
                <a:spcPct val="80000"/>
              </a:lnSpc>
            </a:pPr>
            <a:r>
              <a:rPr lang="en-GB" sz="1400" smtClean="0"/>
              <a:t>Shopping decisions made under conditions of uncertainty (a consumer does not know in advance if a shopping centre will fulfil a specified purchase desire)</a:t>
            </a:r>
          </a:p>
          <a:p>
            <a:pPr>
              <a:lnSpc>
                <a:spcPct val="80000"/>
              </a:lnSpc>
            </a:pPr>
            <a:r>
              <a:rPr lang="en-GB" sz="1400" smtClean="0"/>
              <a:t>A consumer has an </a:t>
            </a:r>
            <a:r>
              <a:rPr lang="en-GB" sz="1400" i="1" smtClean="0"/>
              <a:t>a priori</a:t>
            </a:r>
            <a:r>
              <a:rPr lang="en-GB" sz="1400" smtClean="0"/>
              <a:t> knowledge of the probability that various shopping centres might satisfy his/her shopping demands.</a:t>
            </a:r>
          </a:p>
          <a:p>
            <a:pPr>
              <a:lnSpc>
                <a:spcPct val="80000"/>
              </a:lnSpc>
            </a:pPr>
            <a:r>
              <a:rPr lang="en-GB" sz="1400" smtClean="0"/>
              <a:t>Such probability is based on the number of items that he/she desires and feels are carried by various shopping centres (presumably, the greater the number of items carried in such centres, the greater the consumer’s expectation that his shopping trip will be successful)</a:t>
            </a:r>
          </a:p>
          <a:p>
            <a:pPr lvl="1">
              <a:lnSpc>
                <a:spcPct val="80000"/>
              </a:lnSpc>
            </a:pPr>
            <a:r>
              <a:rPr lang="en-GB" sz="1200" smtClean="0"/>
              <a:t>This factor can be approximated using the square footage of selling space devoted to sale.</a:t>
            </a:r>
          </a:p>
          <a:p>
            <a:pPr>
              <a:lnSpc>
                <a:spcPct val="80000"/>
              </a:lnSpc>
            </a:pPr>
            <a:r>
              <a:rPr lang="en-GB" sz="1400" smtClean="0"/>
              <a:t>Consumers will show a willingness to travel further distances for various goods and services as the number of such items available at various shopping centres increases.</a:t>
            </a:r>
          </a:p>
          <a:p>
            <a:pPr lvl="1">
              <a:lnSpc>
                <a:spcPct val="80000"/>
              </a:lnSpc>
              <a:buFont typeface="Wingdings" pitchFamily="2" charset="2"/>
              <a:buNone/>
            </a:pPr>
            <a:endParaRPr lang="en-GB" sz="1200" smtClean="0"/>
          </a:p>
          <a:p>
            <a:pPr>
              <a:lnSpc>
                <a:spcPct val="80000"/>
              </a:lnSpc>
            </a:pPr>
            <a:r>
              <a:rPr lang="en-GB" sz="1400" smtClean="0"/>
              <a:t>Travel time: effort and expense perceived to be involved in traveling to various shopping centres.</a:t>
            </a:r>
          </a:p>
          <a:p>
            <a:pPr>
              <a:lnSpc>
                <a:spcPct val="80000"/>
              </a:lnSpc>
            </a:pPr>
            <a:r>
              <a:rPr lang="en-GB" sz="1400" smtClean="0"/>
              <a:t>The anticipated cost of transportation, the effort involved and making the trip tend to </a:t>
            </a:r>
            <a:r>
              <a:rPr lang="en-GB" sz="1400" i="1" smtClean="0"/>
              <a:t>detract </a:t>
            </a:r>
            <a:r>
              <a:rPr lang="en-GB" sz="1400" smtClean="0"/>
              <a:t>from the utility of a shopping centre the further it is from the consumer’s travel base</a:t>
            </a:r>
          </a:p>
          <a:p>
            <a:pPr>
              <a:lnSpc>
                <a:spcPct val="80000"/>
              </a:lnSpc>
            </a:pPr>
            <a:r>
              <a:rPr lang="en-GB" sz="1400" smtClean="0"/>
              <a:t>Consumer must choose how much time devoting to different activities located in space. </a:t>
            </a:r>
          </a:p>
          <a:p>
            <a:pPr>
              <a:lnSpc>
                <a:spcPct val="80000"/>
              </a:lnSpc>
            </a:pPr>
            <a:r>
              <a:rPr lang="en-GB" sz="1400" smtClean="0"/>
              <a:t>A shopping centre’s utility to consumer is inversely related to the effort and expense involved in getting from the consunmer’s point of origin to a given shopping centre.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olo 5"/>
          <p:cNvSpPr>
            <a:spLocks noGrp="1"/>
          </p:cNvSpPr>
          <p:nvPr>
            <p:ph type="title" idx="4294967295"/>
          </p:nvPr>
        </p:nvSpPr>
        <p:spPr>
          <a:xfrm>
            <a:off x="457200" y="274638"/>
            <a:ext cx="8229600" cy="1143000"/>
          </a:xfrm>
        </p:spPr>
        <p:txBody>
          <a:bodyPr/>
          <a:lstStyle/>
          <a:p>
            <a:r>
              <a:rPr lang="en-US" sz="2800" smtClean="0"/>
              <a:t>Huff’s law and market areas</a:t>
            </a:r>
            <a:endParaRPr lang="it-IT" sz="2800" smtClean="0"/>
          </a:p>
        </p:txBody>
      </p:sp>
      <p:sp>
        <p:nvSpPr>
          <p:cNvPr id="209923" name="Segnaposto contenuto 7" descr="Rectangle: Click to edit Master text styles&#10;Second level&#10;Third level&#10;Fourth level&#10;Fifth level"/>
          <p:cNvSpPr>
            <a:spLocks noGrp="1"/>
          </p:cNvSpPr>
          <p:nvPr>
            <p:ph sz="half" idx="4294967295"/>
          </p:nvPr>
        </p:nvSpPr>
        <p:spPr>
          <a:xfrm>
            <a:off x="457200" y="2174875"/>
            <a:ext cx="4040188" cy="3951288"/>
          </a:xfrm>
        </p:spPr>
        <p:txBody>
          <a:bodyPr/>
          <a:lstStyle/>
          <a:p>
            <a:endParaRPr lang="it-IT" sz="2400" smtClean="0"/>
          </a:p>
        </p:txBody>
      </p:sp>
      <p:sp>
        <p:nvSpPr>
          <p:cNvPr id="209924" name="Segnaposto testo 8" descr="Rectangle: Click to edit Master text styles&#10;Second level&#10;Third level&#10;Fourth level&#10;Fifth level"/>
          <p:cNvSpPr>
            <a:spLocks noGrp="1"/>
          </p:cNvSpPr>
          <p:nvPr>
            <p:ph type="body" sz="quarter" idx="4294967295"/>
          </p:nvPr>
        </p:nvSpPr>
        <p:spPr>
          <a:xfrm>
            <a:off x="4645025" y="1196975"/>
            <a:ext cx="4041775" cy="639763"/>
          </a:xfrm>
        </p:spPr>
        <p:txBody>
          <a:bodyPr anchor="b"/>
          <a:lstStyle/>
          <a:p>
            <a:pPr marL="0" indent="0">
              <a:buFont typeface="Wingdings" pitchFamily="2" charset="2"/>
              <a:buNone/>
            </a:pPr>
            <a:r>
              <a:rPr lang="en-GB" sz="2000" smtClean="0"/>
              <a:t>Huff (probability; travel times)</a:t>
            </a:r>
          </a:p>
        </p:txBody>
      </p:sp>
      <p:sp>
        <p:nvSpPr>
          <p:cNvPr id="209925" name="Segnaposto contenuto 9" descr="Rectangle: Click to edit Master text styles&#10;Second level&#10;Third level&#10;Fourth level&#10;Fifth level"/>
          <p:cNvSpPr>
            <a:spLocks noGrp="1"/>
          </p:cNvSpPr>
          <p:nvPr>
            <p:ph sz="quarter" idx="4294967295"/>
          </p:nvPr>
        </p:nvSpPr>
        <p:spPr>
          <a:xfrm>
            <a:off x="4645025" y="2174875"/>
            <a:ext cx="4041775" cy="3951288"/>
          </a:xfrm>
        </p:spPr>
        <p:txBody>
          <a:bodyPr/>
          <a:lstStyle/>
          <a:p>
            <a:endParaRPr lang="it-IT" sz="2400" smtClean="0"/>
          </a:p>
        </p:txBody>
      </p:sp>
      <p:pic>
        <p:nvPicPr>
          <p:cNvPr id="209926" name="Picture 4"/>
          <p:cNvPicPr>
            <a:picLocks noChangeAspect="1" noChangeArrowheads="1"/>
          </p:cNvPicPr>
          <p:nvPr/>
        </p:nvPicPr>
        <p:blipFill>
          <a:blip r:embed="rId2" cstate="print"/>
          <a:srcRect/>
          <a:stretch>
            <a:fillRect/>
          </a:stretch>
        </p:blipFill>
        <p:spPr bwMode="auto">
          <a:xfrm>
            <a:off x="4826000" y="1916113"/>
            <a:ext cx="4179888" cy="4338637"/>
          </a:xfrm>
          <a:prstGeom prst="rect">
            <a:avLst/>
          </a:prstGeom>
          <a:noFill/>
          <a:ln w="9525">
            <a:noFill/>
            <a:miter lim="800000"/>
            <a:headEnd/>
            <a:tailEnd/>
          </a:ln>
        </p:spPr>
      </p:pic>
      <p:pic>
        <p:nvPicPr>
          <p:cNvPr id="209927" name="Picture 7"/>
          <p:cNvPicPr>
            <a:picLocks noChangeAspect="1" noChangeArrowheads="1"/>
          </p:cNvPicPr>
          <p:nvPr/>
        </p:nvPicPr>
        <p:blipFill>
          <a:blip r:embed="rId3" cstate="print"/>
          <a:srcRect/>
          <a:stretch>
            <a:fillRect/>
          </a:stretch>
        </p:blipFill>
        <p:spPr bwMode="auto">
          <a:xfrm>
            <a:off x="395288" y="1771650"/>
            <a:ext cx="3203575"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GB" sz="2000" smtClean="0"/>
              <a:t>Huff’s probabilistic analysis of shopping centre trade areas </a:t>
            </a:r>
            <a:br>
              <a:rPr lang="en-GB" sz="2000" smtClean="0"/>
            </a:br>
            <a:r>
              <a:rPr lang="en-GB" sz="2000" smtClean="0"/>
              <a:t>The use of the model in determining a shopping centre’s trade area - steps</a:t>
            </a:r>
          </a:p>
        </p:txBody>
      </p:sp>
      <p:sp>
        <p:nvSpPr>
          <p:cNvPr id="207875" name="Rectangle 3" descr="Rectangle: Click to edit Master text styles&#10;Second level&#10;Third level&#10;Fourth level&#10;Fifth level"/>
          <p:cNvSpPr>
            <a:spLocks noGrp="1" noChangeArrowheads="1"/>
          </p:cNvSpPr>
          <p:nvPr>
            <p:ph type="body" sz="half" idx="1"/>
          </p:nvPr>
        </p:nvSpPr>
        <p:spPr>
          <a:xfrm>
            <a:off x="838200" y="1905000"/>
            <a:ext cx="3810000" cy="4619625"/>
          </a:xfrm>
        </p:spPr>
        <p:txBody>
          <a:bodyPr/>
          <a:lstStyle/>
          <a:p>
            <a:pPr marL="609600" indent="-609600">
              <a:lnSpc>
                <a:spcPct val="80000"/>
              </a:lnSpc>
              <a:buFont typeface="Wingdings" pitchFamily="2" charset="2"/>
              <a:buAutoNum type="arabicPeriod"/>
            </a:pPr>
            <a:r>
              <a:rPr lang="en-GB" sz="1600" smtClean="0"/>
              <a:t>Divide the area surrounding any existing shopping centre into small statistical units (i.e., census enumeration districts; grid)</a:t>
            </a:r>
          </a:p>
          <a:p>
            <a:pPr marL="609600" indent="-609600">
              <a:lnSpc>
                <a:spcPct val="80000"/>
              </a:lnSpc>
              <a:buFont typeface="Wingdings" pitchFamily="2" charset="2"/>
              <a:buAutoNum type="arabicPeriod"/>
            </a:pPr>
            <a:r>
              <a:rPr lang="en-GB" sz="1600" smtClean="0"/>
              <a:t>Determine the square footage of retail selling space of all shopping centres (</a:t>
            </a:r>
            <a:r>
              <a:rPr lang="en-GB" sz="1600" i="1" smtClean="0"/>
              <a:t>j</a:t>
            </a:r>
            <a:r>
              <a:rPr lang="en-GB" sz="1600" smtClean="0"/>
              <a:t>’s) within the area of analysis</a:t>
            </a:r>
          </a:p>
          <a:p>
            <a:pPr marL="609600" indent="-609600">
              <a:lnSpc>
                <a:spcPct val="80000"/>
              </a:lnSpc>
              <a:buFont typeface="Wingdings" pitchFamily="2" charset="2"/>
              <a:buAutoNum type="arabicPeriod"/>
            </a:pPr>
            <a:r>
              <a:rPr lang="en-GB" sz="1600" smtClean="0"/>
              <a:t>Ascertain the travel time involved in getting from a particular statistical unit </a:t>
            </a:r>
            <a:r>
              <a:rPr lang="en-GB" sz="1600" i="1" smtClean="0"/>
              <a:t>i </a:t>
            </a:r>
            <a:r>
              <a:rPr lang="en-GB" sz="1600" smtClean="0"/>
              <a:t> to a each of the specified shopping centres </a:t>
            </a:r>
            <a:r>
              <a:rPr lang="en-GB" sz="1600" i="1" smtClean="0"/>
              <a:t>j</a:t>
            </a:r>
          </a:p>
          <a:p>
            <a:pPr marL="609600" indent="-609600">
              <a:lnSpc>
                <a:spcPct val="80000"/>
              </a:lnSpc>
              <a:buFont typeface="Wingdings" pitchFamily="2" charset="2"/>
              <a:buAutoNum type="arabicPeriod"/>
            </a:pPr>
            <a:r>
              <a:rPr lang="en-GB" sz="1600" b="1" smtClean="0"/>
              <a:t>Calculate the probability of consumers in each of the statistical units going to the particular shopping centre under investigation</a:t>
            </a:r>
          </a:p>
          <a:p>
            <a:pPr marL="609600" indent="-609600">
              <a:lnSpc>
                <a:spcPct val="80000"/>
              </a:lnSpc>
              <a:buFont typeface="Wingdings" pitchFamily="2" charset="2"/>
              <a:buAutoNum type="arabicPeriod"/>
            </a:pPr>
            <a:r>
              <a:rPr lang="en-GB" sz="1600" smtClean="0"/>
              <a:t>Map the trading area of the shopping centre in question by drawing all statistical units having like probabilities</a:t>
            </a:r>
          </a:p>
        </p:txBody>
      </p:sp>
      <p:pic>
        <p:nvPicPr>
          <p:cNvPr id="207877" name="Picture 5"/>
          <p:cNvPicPr>
            <a:picLocks noGrp="1" noChangeAspect="1" noChangeArrowheads="1"/>
          </p:cNvPicPr>
          <p:nvPr>
            <p:ph type="body" sz="half" idx="2"/>
          </p:nvPr>
        </p:nvPicPr>
        <p:blipFill>
          <a:blip r:embed="rId2" cstate="print"/>
          <a:srcRect/>
          <a:stretch>
            <a:fillRect/>
          </a:stretch>
        </p:blipFill>
        <p:spPr>
          <a:xfrm>
            <a:off x="4800600" y="1962150"/>
            <a:ext cx="3810000" cy="4000500"/>
          </a:xfrm>
          <a:noFill/>
          <a:ln w="19050" cap="flat" algn="ctr">
            <a:solidFill>
              <a:schemeClr val="tx1"/>
            </a:solidFill>
            <a:headEnd type="none" w="med" len="med"/>
            <a:tailEnd type="none" w="med" len="med"/>
          </a:ln>
        </p:spPr>
      </p:pic>
      <p:sp>
        <p:nvSpPr>
          <p:cNvPr id="207879" name="Text Box 7"/>
          <p:cNvSpPr txBox="1">
            <a:spLocks noChangeArrowheads="1"/>
          </p:cNvSpPr>
          <p:nvPr/>
        </p:nvSpPr>
        <p:spPr bwMode="auto">
          <a:xfrm>
            <a:off x="4213225" y="6227763"/>
            <a:ext cx="4930775" cy="630237"/>
          </a:xfrm>
          <a:prstGeom prst="rect">
            <a:avLst/>
          </a:prstGeom>
          <a:noFill/>
          <a:ln w="19050" algn="ctr">
            <a:noFill/>
            <a:miter lim="800000"/>
            <a:headEnd/>
            <a:tailEnd/>
          </a:ln>
          <a:effectLst/>
        </p:spPr>
        <p:txBody>
          <a:bodyPr wrap="none">
            <a:spAutoFit/>
          </a:bodyPr>
          <a:lstStyle/>
          <a:p>
            <a:pPr algn="l">
              <a:buFont typeface="Monotype Sorts" pitchFamily="2" charset="2"/>
              <a:buNone/>
            </a:pPr>
            <a:r>
              <a:rPr lang="en-GB" sz="1600" b="1"/>
              <a:t>Probability of consumers in each of the </a:t>
            </a:r>
          </a:p>
          <a:p>
            <a:pPr algn="l">
              <a:buFont typeface="Monotype Sorts" pitchFamily="2" charset="2"/>
              <a:buNone/>
            </a:pPr>
            <a:r>
              <a:rPr lang="en-GB" sz="1600" b="1"/>
              <a:t>statistical units going to the particular shopping centre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GB" sz="2000" smtClean="0"/>
              <a:t>Huff’s probabilistic analysis of shopping centre trade areas </a:t>
            </a:r>
            <a:br>
              <a:rPr lang="en-GB" sz="2000" smtClean="0"/>
            </a:br>
            <a:r>
              <a:rPr lang="en-GB" sz="2000" smtClean="0"/>
              <a:t>The use of the model in determining a shopping centre’s trade area - steps</a:t>
            </a:r>
          </a:p>
        </p:txBody>
      </p:sp>
      <p:sp>
        <p:nvSpPr>
          <p:cNvPr id="210948" name="Rectangle 4" descr="Rectangle: Click to edit Master text styles&#10;Second level&#10;Third level&#10;Fourth level&#10;Fifth level"/>
          <p:cNvSpPr>
            <a:spLocks noGrp="1" noChangeArrowheads="1"/>
          </p:cNvSpPr>
          <p:nvPr>
            <p:ph type="body" sz="half" idx="1"/>
          </p:nvPr>
        </p:nvSpPr>
        <p:spPr/>
        <p:txBody>
          <a:bodyPr/>
          <a:lstStyle/>
          <a:p>
            <a:pPr marL="533400" indent="-533400">
              <a:buFont typeface="Wingdings" pitchFamily="2" charset="2"/>
              <a:buAutoNum type="arabicPeriod" startAt="6"/>
            </a:pPr>
            <a:r>
              <a:rPr lang="en-GB" sz="2400" smtClean="0"/>
              <a:t>Calculate the number of households within each statistical units.</a:t>
            </a:r>
            <a:br>
              <a:rPr lang="en-GB" sz="2400" smtClean="0"/>
            </a:br>
            <a:r>
              <a:rPr lang="en-GB" sz="2400" smtClean="0"/>
              <a:t>Then multiply each of these figures by their appropriate probability values to determine the expected number of households who will patronize the shopping centre in question</a:t>
            </a:r>
          </a:p>
        </p:txBody>
      </p:sp>
      <p:pic>
        <p:nvPicPr>
          <p:cNvPr id="210950" name="Picture 6"/>
          <p:cNvPicPr>
            <a:picLocks noGrp="1" noChangeAspect="1" noChangeArrowheads="1"/>
          </p:cNvPicPr>
          <p:nvPr>
            <p:ph type="body" sz="half" idx="2"/>
          </p:nvPr>
        </p:nvPicPr>
        <p:blipFill>
          <a:blip r:embed="rId2" cstate="print"/>
          <a:srcRect/>
          <a:stretch>
            <a:fillRect/>
          </a:stretch>
        </p:blipFill>
        <p:spPr>
          <a:xfrm>
            <a:off x="4800600" y="2036763"/>
            <a:ext cx="3810000" cy="3851275"/>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GB" sz="2000" smtClean="0"/>
              <a:t>Huff’s probabilistic analysis of shopping centre trade areas </a:t>
            </a:r>
            <a:br>
              <a:rPr lang="en-GB" sz="2000" smtClean="0"/>
            </a:br>
            <a:r>
              <a:rPr lang="en-GB" sz="2000" smtClean="0"/>
              <a:t>The use of the model in determining a shopping centre’s trade area - steps</a:t>
            </a:r>
          </a:p>
        </p:txBody>
      </p:sp>
      <p:sp>
        <p:nvSpPr>
          <p:cNvPr id="214019" name="Rectangle 3" descr="Rectangle: Click to edit Master text styles&#10;Second level&#10;Third level&#10;Fourth level&#10;Fifth level"/>
          <p:cNvSpPr>
            <a:spLocks noGrp="1" noChangeArrowheads="1"/>
          </p:cNvSpPr>
          <p:nvPr>
            <p:ph type="body" sz="half" idx="1"/>
          </p:nvPr>
        </p:nvSpPr>
        <p:spPr/>
        <p:txBody>
          <a:bodyPr/>
          <a:lstStyle/>
          <a:p>
            <a:pPr marL="533400" indent="-533400">
              <a:lnSpc>
                <a:spcPct val="90000"/>
              </a:lnSpc>
              <a:buFont typeface="Wingdings" pitchFamily="2" charset="2"/>
              <a:buAutoNum type="arabicPeriod" startAt="7"/>
            </a:pPr>
            <a:r>
              <a:rPr lang="en-GB" sz="2000" smtClean="0"/>
              <a:t>Determine the annual average per household incomes of each of the statistical units.</a:t>
            </a:r>
            <a:br>
              <a:rPr lang="en-GB" sz="2000" smtClean="0"/>
            </a:br>
            <a:r>
              <a:rPr lang="en-GB" sz="2000" smtClean="0"/>
              <a:t>Compare such figures to corresponding annual household budget expenditure figures in order to determine the average expected amounts spent by sich families on various classes of products</a:t>
            </a:r>
          </a:p>
        </p:txBody>
      </p:sp>
      <p:pic>
        <p:nvPicPr>
          <p:cNvPr id="214022" name="Picture 6"/>
          <p:cNvPicPr>
            <a:picLocks noGrp="1" noChangeAspect="1" noChangeArrowheads="1"/>
          </p:cNvPicPr>
          <p:nvPr>
            <p:ph type="body" sz="half" idx="2"/>
          </p:nvPr>
        </p:nvPicPr>
        <p:blipFill>
          <a:blip r:embed="rId2" cstate="print"/>
          <a:srcRect/>
          <a:stretch>
            <a:fillRect/>
          </a:stretch>
        </p:blipFill>
        <p:spPr>
          <a:xfrm>
            <a:off x="4800600" y="1981200"/>
            <a:ext cx="3810000" cy="3962400"/>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sz="2400" smtClean="0"/>
              <a:t>Trade area analysis for a single site using a single variable for site attractiveness</a:t>
            </a:r>
            <a:endParaRPr lang="it-IT" sz="2400" smtClean="0"/>
          </a:p>
        </p:txBody>
      </p:sp>
      <p:sp>
        <p:nvSpPr>
          <p:cNvPr id="220163"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US" sz="2000" smtClean="0"/>
              <a:t>Two data sets were used in this example: </a:t>
            </a:r>
          </a:p>
          <a:p>
            <a:pPr lvl="1">
              <a:lnSpc>
                <a:spcPct val="80000"/>
              </a:lnSpc>
            </a:pPr>
            <a:r>
              <a:rPr lang="en-US" sz="1800" i="1" smtClean="0"/>
              <a:t>shopping centers </a:t>
            </a:r>
            <a:r>
              <a:rPr lang="en-US" sz="1800" smtClean="0"/>
              <a:t>with their characteristics, </a:t>
            </a:r>
          </a:p>
          <a:p>
            <a:pPr lvl="1">
              <a:lnSpc>
                <a:spcPct val="80000"/>
              </a:lnSpc>
            </a:pPr>
            <a:r>
              <a:rPr lang="en-US" sz="1800" smtClean="0"/>
              <a:t>and </a:t>
            </a:r>
            <a:r>
              <a:rPr lang="en-US" sz="1800" i="1" smtClean="0"/>
              <a:t>small census units </a:t>
            </a:r>
            <a:r>
              <a:rPr lang="en-US" sz="1800" smtClean="0"/>
              <a:t>with some related data. </a:t>
            </a:r>
          </a:p>
          <a:p>
            <a:pPr>
              <a:lnSpc>
                <a:spcPct val="80000"/>
              </a:lnSpc>
            </a:pPr>
            <a:r>
              <a:rPr lang="en-US" sz="2000" smtClean="0"/>
              <a:t>The purpose of this example was to create a market profile for a single mall. </a:t>
            </a:r>
          </a:p>
          <a:p>
            <a:pPr>
              <a:lnSpc>
                <a:spcPct val="80000"/>
              </a:lnSpc>
            </a:pPr>
            <a:r>
              <a:rPr lang="en-US" sz="2000" smtClean="0"/>
              <a:t>The </a:t>
            </a:r>
            <a:r>
              <a:rPr lang="en-US" sz="2000" b="1" smtClean="0"/>
              <a:t>Gross Leasable Area (GLA) was used as an attractiveness variable</a:t>
            </a:r>
            <a:r>
              <a:rPr lang="en-US" sz="2000" smtClean="0"/>
              <a:t>. The patronage probability surface (a grid) was created for a selected mall (Figure 1). </a:t>
            </a:r>
          </a:p>
          <a:p>
            <a:pPr>
              <a:lnSpc>
                <a:spcPct val="80000"/>
              </a:lnSpc>
            </a:pPr>
            <a:r>
              <a:rPr lang="en-US" sz="2000" smtClean="0"/>
              <a:t>A potential customer is assumed to be located at every grid cell. </a:t>
            </a:r>
          </a:p>
          <a:p>
            <a:pPr>
              <a:lnSpc>
                <a:spcPct val="80000"/>
              </a:lnSpc>
            </a:pPr>
            <a:r>
              <a:rPr lang="en-US" sz="2000" smtClean="0"/>
              <a:t>The </a:t>
            </a:r>
            <a:r>
              <a:rPr lang="en-US" sz="2000" b="1" smtClean="0"/>
              <a:t>probability </a:t>
            </a:r>
            <a:r>
              <a:rPr lang="en-US" sz="2000" smtClean="0"/>
              <a:t>of a customer patronizing a selected mall </a:t>
            </a:r>
          </a:p>
          <a:p>
            <a:pPr lvl="1">
              <a:lnSpc>
                <a:spcPct val="80000"/>
              </a:lnSpc>
            </a:pPr>
            <a:r>
              <a:rPr lang="en-US" sz="1800" smtClean="0"/>
              <a:t>is positively related (</a:t>
            </a:r>
            <a:r>
              <a:rPr lang="en-US" sz="1800" b="1" smtClean="0"/>
              <a:t>directly proportional</a:t>
            </a:r>
            <a:r>
              <a:rPr lang="en-US" sz="1800" smtClean="0"/>
              <a:t>) to the </a:t>
            </a:r>
            <a:r>
              <a:rPr lang="en-US" sz="1800" b="1" smtClean="0"/>
              <a:t>attractiveness </a:t>
            </a:r>
            <a:r>
              <a:rPr lang="en-US" sz="1800" smtClean="0"/>
              <a:t>of the mall </a:t>
            </a:r>
          </a:p>
          <a:p>
            <a:pPr lvl="1">
              <a:lnSpc>
                <a:spcPct val="80000"/>
              </a:lnSpc>
            </a:pPr>
            <a:r>
              <a:rPr lang="en-US" sz="1800" smtClean="0"/>
              <a:t>and negatively related (</a:t>
            </a:r>
            <a:r>
              <a:rPr lang="en-US" sz="1800" b="1" smtClean="0"/>
              <a:t>inversely proportional</a:t>
            </a:r>
            <a:r>
              <a:rPr lang="en-US" sz="1800" smtClean="0"/>
              <a:t>) to the </a:t>
            </a:r>
            <a:r>
              <a:rPr lang="en-US" sz="1800" b="1" smtClean="0"/>
              <a:t>distance between the mall and the customer</a:t>
            </a:r>
            <a:r>
              <a:rPr lang="en-US" sz="1800" smtClean="0"/>
              <a:t>, given the presence of all competing malls.</a:t>
            </a:r>
            <a:endParaRPr lang="it-IT" sz="1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GB" sz="1600" smtClean="0"/>
              <a:t>Customer patronage probability map for Micmac Mall, Halifax-Dartmouth, Nova Scotia, using Gross Leasable Area (GLA) as an attractiveness variable.</a:t>
            </a:r>
          </a:p>
        </p:txBody>
      </p:sp>
      <p:pic>
        <p:nvPicPr>
          <p:cNvPr id="222211" name="Picture 3"/>
          <p:cNvPicPr>
            <a:picLocks noGrp="1" noChangeAspect="1" noChangeArrowheads="1"/>
          </p:cNvPicPr>
          <p:nvPr>
            <p:ph type="body" idx="1"/>
          </p:nvPr>
        </p:nvPicPr>
        <p:blipFill>
          <a:blip r:embed="rId3" cstate="print"/>
          <a:srcRect/>
          <a:stretch>
            <a:fillRect/>
          </a:stretch>
        </p:blipFill>
        <p:spPr>
          <a:xfrm>
            <a:off x="1619250" y="1690688"/>
            <a:ext cx="5905500" cy="4319587"/>
          </a:xfrm>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0" name="Rectangle 4"/>
          <p:cNvSpPr>
            <a:spLocks noGrp="1" noChangeArrowheads="1"/>
          </p:cNvSpPr>
          <p:nvPr>
            <p:ph type="title"/>
          </p:nvPr>
        </p:nvSpPr>
        <p:spPr/>
        <p:txBody>
          <a:bodyPr/>
          <a:lstStyle/>
          <a:p>
            <a:r>
              <a:rPr lang="en-US" sz="2800" smtClean="0"/>
              <a:t>Trade area analysis for a single site using a single variable for site attractiveness</a:t>
            </a:r>
            <a:endParaRPr lang="it-IT" sz="2800" smtClean="0"/>
          </a:p>
        </p:txBody>
      </p:sp>
      <p:sp>
        <p:nvSpPr>
          <p:cNvPr id="224259" name="Rectangle 3" descr="Rectangle: Click to edit Master text styles&#10;Second level&#10;Third level&#10;Fourth level&#10;Fifth level"/>
          <p:cNvSpPr>
            <a:spLocks noGrp="1" noChangeArrowheads="1"/>
          </p:cNvSpPr>
          <p:nvPr>
            <p:ph type="body" sz="half" idx="1"/>
          </p:nvPr>
        </p:nvSpPr>
        <p:spPr/>
        <p:txBody>
          <a:bodyPr/>
          <a:lstStyle/>
          <a:p>
            <a:pPr>
              <a:lnSpc>
                <a:spcPct val="90000"/>
              </a:lnSpc>
            </a:pPr>
            <a:r>
              <a:rPr lang="it-IT" sz="2000" smtClean="0"/>
              <a:t>patronage probability surface was converted to regions of probability, delineated using contours</a:t>
            </a:r>
          </a:p>
          <a:p>
            <a:pPr>
              <a:lnSpc>
                <a:spcPct val="90000"/>
              </a:lnSpc>
            </a:pPr>
            <a:r>
              <a:rPr lang="it-IT" sz="2000" b="1" smtClean="0"/>
              <a:t>The data was then extracted for each region from underlying census polygons  </a:t>
            </a:r>
          </a:p>
          <a:p>
            <a:pPr>
              <a:lnSpc>
                <a:spcPct val="90000"/>
              </a:lnSpc>
            </a:pPr>
            <a:r>
              <a:rPr lang="it-IT" sz="2000" smtClean="0"/>
              <a:t>values of probabilities </a:t>
            </a:r>
            <a:r>
              <a:rPr lang="en-US" sz="2000" smtClean="0"/>
              <a:t>used as weights for scaling down the numbers from table</a:t>
            </a:r>
            <a:endParaRPr lang="it-IT" sz="2000" smtClean="0"/>
          </a:p>
        </p:txBody>
      </p:sp>
      <p:pic>
        <p:nvPicPr>
          <p:cNvPr id="224262" name="Picture 6"/>
          <p:cNvPicPr>
            <a:picLocks noGrp="1" noChangeAspect="1" noChangeArrowheads="1"/>
          </p:cNvPicPr>
          <p:nvPr>
            <p:ph type="body" sz="half" idx="2"/>
          </p:nvPr>
        </p:nvPicPr>
        <p:blipFill>
          <a:blip r:embed="rId2" cstate="print"/>
          <a:srcRect/>
          <a:stretch>
            <a:fillRect/>
          </a:stretch>
        </p:blipFill>
        <p:spPr>
          <a:xfrm>
            <a:off x="4572000" y="2492375"/>
            <a:ext cx="4572000" cy="1327150"/>
          </a:xfrm>
          <a:noFill/>
          <a:ln/>
        </p:spPr>
      </p:pic>
      <p:sp>
        <p:nvSpPr>
          <p:cNvPr id="224263" name="Rectangle 7"/>
          <p:cNvSpPr>
            <a:spLocks noChangeArrowheads="1"/>
          </p:cNvSpPr>
          <p:nvPr/>
        </p:nvSpPr>
        <p:spPr bwMode="auto">
          <a:xfrm>
            <a:off x="4572000" y="1844675"/>
            <a:ext cx="4572000" cy="641350"/>
          </a:xfrm>
          <a:prstGeom prst="rect">
            <a:avLst/>
          </a:prstGeom>
          <a:noFill/>
          <a:ln w="19050" algn="ctr">
            <a:noFill/>
            <a:miter lim="800000"/>
            <a:headEnd/>
            <a:tailEnd/>
          </a:ln>
          <a:effectLst/>
        </p:spPr>
        <p:txBody>
          <a:bodyPr>
            <a:spAutoFit/>
          </a:bodyPr>
          <a:lstStyle/>
          <a:p>
            <a:pPr algn="l">
              <a:buFont typeface="Monotype Sorts" pitchFamily="2" charset="2"/>
              <a:buNone/>
            </a:pPr>
            <a:r>
              <a:rPr lang="it-IT" sz="1800"/>
              <a:t>Market profile (unweighted data) for regions of patronage probability</a:t>
            </a:r>
          </a:p>
        </p:txBody>
      </p:sp>
      <p:pic>
        <p:nvPicPr>
          <p:cNvPr id="224264" name="Picture 8"/>
          <p:cNvPicPr>
            <a:picLocks noChangeAspect="1" noChangeArrowheads="1"/>
          </p:cNvPicPr>
          <p:nvPr/>
        </p:nvPicPr>
        <p:blipFill>
          <a:blip r:embed="rId3" cstate="print"/>
          <a:srcRect/>
          <a:stretch>
            <a:fillRect/>
          </a:stretch>
        </p:blipFill>
        <p:spPr bwMode="auto">
          <a:xfrm>
            <a:off x="4572000" y="5257800"/>
            <a:ext cx="4572000" cy="1484313"/>
          </a:xfrm>
          <a:prstGeom prst="rect">
            <a:avLst/>
          </a:prstGeom>
          <a:noFill/>
          <a:ln w="19050" algn="ctr">
            <a:noFill/>
            <a:miter lim="800000"/>
            <a:headEnd/>
            <a:tailEnd/>
          </a:ln>
          <a:effectLst/>
        </p:spPr>
      </p:pic>
      <p:sp>
        <p:nvSpPr>
          <p:cNvPr id="224265" name="Rectangle 9"/>
          <p:cNvSpPr>
            <a:spLocks noChangeArrowheads="1"/>
          </p:cNvSpPr>
          <p:nvPr/>
        </p:nvSpPr>
        <p:spPr bwMode="auto">
          <a:xfrm>
            <a:off x="4572000" y="4516438"/>
            <a:ext cx="4572000" cy="641350"/>
          </a:xfrm>
          <a:prstGeom prst="rect">
            <a:avLst/>
          </a:prstGeom>
          <a:noFill/>
          <a:ln w="19050" algn="ctr">
            <a:noFill/>
            <a:miter lim="800000"/>
            <a:headEnd/>
            <a:tailEnd/>
          </a:ln>
          <a:effectLst/>
        </p:spPr>
        <p:txBody>
          <a:bodyPr>
            <a:spAutoFit/>
          </a:bodyPr>
          <a:lstStyle/>
          <a:p>
            <a:pPr algn="l">
              <a:buFont typeface="Monotype Sorts" pitchFamily="2" charset="2"/>
              <a:buNone/>
            </a:pPr>
            <a:r>
              <a:rPr lang="it-IT" sz="1800"/>
              <a:t>Market profile – weighted data for regions of patronage probability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olo 1"/>
          <p:cNvSpPr>
            <a:spLocks noGrp="1"/>
          </p:cNvSpPr>
          <p:nvPr>
            <p:ph type="title" idx="4294967295"/>
          </p:nvPr>
        </p:nvSpPr>
        <p:spPr/>
        <p:txBody>
          <a:bodyPr/>
          <a:lstStyle/>
          <a:p>
            <a:r>
              <a:rPr lang="it-IT" sz="3200" smtClean="0"/>
              <a:t>Spatial interaction (Conti, 1996) (1/2)</a:t>
            </a:r>
            <a:r>
              <a:rPr lang="it-IT" sz="3600" smtClean="0"/>
              <a:t/>
            </a:r>
            <a:br>
              <a:rPr lang="it-IT" sz="3600" smtClean="0"/>
            </a:br>
            <a:endParaRPr lang="it-IT" sz="3600" smtClean="0"/>
          </a:p>
        </p:txBody>
      </p:sp>
      <p:sp>
        <p:nvSpPr>
          <p:cNvPr id="3" name="Segnaposto contenuto 2" descr="Rectangle: Click to edit Master text styles&#10;Second level&#10;Third level&#10;Fourth level&#10;Fifth level"/>
          <p:cNvSpPr>
            <a:spLocks noGrp="1"/>
          </p:cNvSpPr>
          <p:nvPr>
            <p:ph idx="4294967295"/>
          </p:nvPr>
        </p:nvSpPr>
        <p:spPr/>
        <p:txBody>
          <a:bodyPr>
            <a:normAutofit lnSpcReduction="10000"/>
          </a:bodyPr>
          <a:lstStyle/>
          <a:p>
            <a:pPr>
              <a:lnSpc>
                <a:spcPct val="80000"/>
              </a:lnSpc>
            </a:pPr>
            <a:r>
              <a:rPr lang="en-GB" sz="1500" smtClean="0"/>
              <a:t>= the easiest way to understand the relations between different places. </a:t>
            </a:r>
          </a:p>
          <a:p>
            <a:pPr lvl="1">
              <a:lnSpc>
                <a:spcPct val="80000"/>
              </a:lnSpc>
            </a:pPr>
            <a:r>
              <a:rPr lang="en-GB" sz="1300" smtClean="0"/>
              <a:t>The non-availability of a product in one place is a sufficient condition to generate a movement towards another place where it is available</a:t>
            </a:r>
          </a:p>
          <a:p>
            <a:pPr lvl="1">
              <a:lnSpc>
                <a:spcPct val="80000"/>
              </a:lnSpc>
            </a:pPr>
            <a:r>
              <a:rPr lang="en-GB" sz="1300" smtClean="0"/>
              <a:t>The presence of two or more places specialized in the production of different goods / services will set an interaction between them</a:t>
            </a:r>
          </a:p>
          <a:p>
            <a:pPr>
              <a:lnSpc>
                <a:spcPct val="80000"/>
              </a:lnSpc>
            </a:pPr>
            <a:r>
              <a:rPr lang="en-GB" sz="1500" smtClean="0"/>
              <a:t>A </a:t>
            </a:r>
            <a:r>
              <a:rPr lang="en-GB" sz="1500" i="1" smtClean="0"/>
              <a:t>functional distance </a:t>
            </a:r>
            <a:r>
              <a:rPr lang="en-GB" sz="1500" smtClean="0"/>
              <a:t>substitutes a </a:t>
            </a:r>
            <a:r>
              <a:rPr lang="en-GB" sz="1500" i="1" smtClean="0"/>
              <a:t>physical distance</a:t>
            </a:r>
          </a:p>
          <a:p>
            <a:pPr lvl="1">
              <a:lnSpc>
                <a:spcPct val="80000"/>
              </a:lnSpc>
            </a:pPr>
            <a:r>
              <a:rPr lang="en-GB" sz="1300" smtClean="0"/>
              <a:t>The relationship is not a linear one, but it depends on the different functions played by the involved places</a:t>
            </a:r>
          </a:p>
          <a:p>
            <a:pPr>
              <a:lnSpc>
                <a:spcPct val="80000"/>
              </a:lnSpc>
            </a:pPr>
            <a:r>
              <a:rPr lang="en-GB" sz="1500" smtClean="0"/>
              <a:t>Condtitions for a proper functionality of an economic system:</a:t>
            </a:r>
          </a:p>
          <a:p>
            <a:pPr lvl="1">
              <a:lnSpc>
                <a:spcPct val="80000"/>
              </a:lnSpc>
            </a:pPr>
            <a:r>
              <a:rPr lang="en-GB" sz="1300" smtClean="0"/>
              <a:t>High rate of interactions; </a:t>
            </a:r>
          </a:p>
          <a:p>
            <a:pPr lvl="1">
              <a:lnSpc>
                <a:spcPct val="80000"/>
              </a:lnSpc>
            </a:pPr>
            <a:r>
              <a:rPr lang="en-GB" sz="1300" smtClean="0"/>
              <a:t>Need to reduce the costs related to the flows of goods, services, people.</a:t>
            </a:r>
          </a:p>
          <a:p>
            <a:pPr>
              <a:lnSpc>
                <a:spcPct val="80000"/>
              </a:lnSpc>
            </a:pPr>
            <a:r>
              <a:rPr lang="en-GB" sz="1500" smtClean="0"/>
              <a:t>Targets:</a:t>
            </a:r>
          </a:p>
          <a:p>
            <a:pPr lvl="1">
              <a:lnSpc>
                <a:spcPct val="80000"/>
              </a:lnSpc>
            </a:pPr>
            <a:r>
              <a:rPr lang="en-GB" sz="1300" smtClean="0"/>
              <a:t>Maximisation of interactions</a:t>
            </a:r>
          </a:p>
          <a:p>
            <a:pPr lvl="1">
              <a:lnSpc>
                <a:spcPct val="80000"/>
              </a:lnSpc>
            </a:pPr>
            <a:r>
              <a:rPr lang="en-GB" sz="1300" smtClean="0"/>
              <a:t>Minimization of costs</a:t>
            </a:r>
          </a:p>
          <a:p>
            <a:pPr>
              <a:lnSpc>
                <a:spcPct val="80000"/>
              </a:lnSpc>
            </a:pPr>
            <a:r>
              <a:rPr lang="en-GB" sz="1500" smtClean="0"/>
              <a:t>Places and interactions between places are the building blocks of the different kinds of spatial organization</a:t>
            </a:r>
          </a:p>
          <a:p>
            <a:pPr>
              <a:lnSpc>
                <a:spcPct val="80000"/>
              </a:lnSpc>
            </a:pPr>
            <a:r>
              <a:rPr lang="en-GB" sz="1500" smtClean="0"/>
              <a:t>Places in the Earth space:</a:t>
            </a:r>
          </a:p>
          <a:p>
            <a:pPr lvl="1">
              <a:lnSpc>
                <a:spcPct val="80000"/>
              </a:lnSpc>
            </a:pPr>
            <a:r>
              <a:rPr lang="en-GB" sz="1300" smtClean="0"/>
              <a:t>Do not have ‘innate qualities’;</a:t>
            </a:r>
          </a:p>
          <a:p>
            <a:pPr lvl="1">
              <a:lnSpc>
                <a:spcPct val="80000"/>
              </a:lnSpc>
            </a:pPr>
            <a:r>
              <a:rPr lang="en-GB" sz="1300" smtClean="0"/>
              <a:t>Are characterized by:</a:t>
            </a:r>
          </a:p>
          <a:p>
            <a:pPr lvl="2">
              <a:lnSpc>
                <a:spcPct val="80000"/>
              </a:lnSpc>
            </a:pPr>
            <a:r>
              <a:rPr lang="en-GB" sz="1100" smtClean="0"/>
              <a:t>The position they occupy with respect to other places they are related to;</a:t>
            </a:r>
          </a:p>
          <a:p>
            <a:pPr lvl="2">
              <a:lnSpc>
                <a:spcPct val="80000"/>
              </a:lnSpc>
            </a:pPr>
            <a:r>
              <a:rPr lang="en-GB" sz="1100" smtClean="0"/>
              <a:t>The intensity of mutual contacts and exchanges.</a:t>
            </a:r>
          </a:p>
          <a:p>
            <a:pPr lvl="1">
              <a:lnSpc>
                <a:spcPct val="80000"/>
              </a:lnSpc>
            </a:pPr>
            <a:endParaRPr lang="en-GB" sz="1300" smtClean="0"/>
          </a:p>
          <a:p>
            <a:pPr>
              <a:lnSpc>
                <a:spcPct val="80000"/>
              </a:lnSpc>
            </a:pPr>
            <a:endParaRPr lang="en-GB" sz="15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GB" smtClean="0"/>
              <a:t>References</a:t>
            </a:r>
          </a:p>
        </p:txBody>
      </p:sp>
      <p:sp>
        <p:nvSpPr>
          <p:cNvPr id="171011"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GB" sz="1400" smtClean="0"/>
              <a:t>Gross, B., 1997. Dynamic Trade Areas. Business Geographics, September, 30-33</a:t>
            </a:r>
          </a:p>
          <a:p>
            <a:pPr>
              <a:lnSpc>
                <a:spcPct val="80000"/>
              </a:lnSpc>
            </a:pPr>
            <a:r>
              <a:rPr lang="en-GB" sz="1400" smtClean="0"/>
              <a:t>Hooper, H., 1997. Who’s Really Shopping My Store? Business Geographics, September, 34-36</a:t>
            </a:r>
          </a:p>
          <a:p>
            <a:pPr>
              <a:lnSpc>
                <a:spcPct val="80000"/>
              </a:lnSpc>
            </a:pPr>
            <a:r>
              <a:rPr lang="en-GB" sz="1400" smtClean="0"/>
              <a:t>Huff, D.L., 1963. A Probabilistic Analysis of Shopping Center Trade Areas. Land Economics 39: 81-90</a:t>
            </a:r>
          </a:p>
          <a:p>
            <a:pPr>
              <a:lnSpc>
                <a:spcPct val="80000"/>
              </a:lnSpc>
            </a:pPr>
            <a:r>
              <a:rPr lang="en-GB" sz="1400" smtClean="0"/>
              <a:t>Huff, D.L., 2003. Parameter Estimation in the Huff Model. ArcUser, October-December, 34-36</a:t>
            </a:r>
          </a:p>
          <a:p>
            <a:pPr>
              <a:lnSpc>
                <a:spcPct val="80000"/>
              </a:lnSpc>
            </a:pPr>
            <a:r>
              <a:rPr lang="en-GB" sz="1400" smtClean="0"/>
              <a:t>Huff, D.L., 2005. The Use of Geographic Information Systems and Spatial Models in Market Area Analysis. ESRI GeoInfo Summit, April 18-19, Chicago</a:t>
            </a:r>
          </a:p>
          <a:p>
            <a:pPr>
              <a:lnSpc>
                <a:spcPct val="80000"/>
              </a:lnSpc>
            </a:pPr>
            <a:r>
              <a:rPr lang="en-GB" sz="1400" smtClean="0"/>
              <a:t>Jones, K., Simmons, J., 1993. Location, Location, Location. Nelson Canada</a:t>
            </a:r>
          </a:p>
          <a:p>
            <a:pPr>
              <a:lnSpc>
                <a:spcPct val="80000"/>
              </a:lnSpc>
            </a:pPr>
            <a:r>
              <a:rPr lang="en-GB" sz="1400" smtClean="0"/>
              <a:t>Peterson, K., 1997. A Trade Area Primer. Business Geographics, September, 18-21</a:t>
            </a:r>
          </a:p>
          <a:p>
            <a:pPr>
              <a:lnSpc>
                <a:spcPct val="80000"/>
              </a:lnSpc>
            </a:pPr>
            <a:r>
              <a:rPr lang="en-GB" sz="1400" smtClean="0"/>
              <a:t>Pick, J. B., 2005. Geographic Information Systems in Business. Idea Group Publishing</a:t>
            </a:r>
          </a:p>
          <a:p>
            <a:pPr>
              <a:lnSpc>
                <a:spcPct val="80000"/>
              </a:lnSpc>
            </a:pPr>
            <a:r>
              <a:rPr lang="en-GB" sz="1400" smtClean="0"/>
              <a:t>Simmons, W., 1998. Defining Trade Areas. Business Geographics, September, 28-30</a:t>
            </a:r>
          </a:p>
          <a:p>
            <a:pPr eaLnBrk="1" hangingPunct="1">
              <a:lnSpc>
                <a:spcPct val="80000"/>
              </a:lnSpc>
            </a:pPr>
            <a:r>
              <a:rPr lang="en-GB" sz="1400" smtClean="0"/>
              <a:t>HARRIS R., SLEIGHT P., WEBBER R., </a:t>
            </a:r>
            <a:r>
              <a:rPr lang="en-GB" sz="1400" i="1" smtClean="0"/>
              <a:t>Geodemographics, GIS and Neighbourhood Targeting</a:t>
            </a:r>
            <a:r>
              <a:rPr lang="en-GB" sz="1400" smtClean="0"/>
              <a:t>, Chichester, Wiley, 2005</a:t>
            </a:r>
          </a:p>
          <a:p>
            <a:pPr eaLnBrk="1" hangingPunct="1">
              <a:lnSpc>
                <a:spcPct val="80000"/>
              </a:lnSpc>
            </a:pPr>
            <a:r>
              <a:rPr lang="en-GB" sz="1400" smtClean="0"/>
              <a:t>CONTI S., </a:t>
            </a:r>
            <a:r>
              <a:rPr lang="en-GB" sz="1400" i="1" smtClean="0"/>
              <a:t>Geografia  Economica</a:t>
            </a:r>
            <a:r>
              <a:rPr lang="en-GB" sz="1400" smtClean="0"/>
              <a:t>, Torino, Utet, 1996</a:t>
            </a:r>
          </a:p>
          <a:p>
            <a:pPr>
              <a:lnSpc>
                <a:spcPct val="80000"/>
              </a:lnSpc>
            </a:pPr>
            <a:endParaRPr lang="en-GB"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olo 1"/>
          <p:cNvSpPr>
            <a:spLocks noGrp="1"/>
          </p:cNvSpPr>
          <p:nvPr>
            <p:ph type="title" idx="4294967295"/>
          </p:nvPr>
        </p:nvSpPr>
        <p:spPr/>
        <p:txBody>
          <a:bodyPr/>
          <a:lstStyle/>
          <a:p>
            <a:r>
              <a:rPr lang="en-GB" sz="3200" smtClean="0"/>
              <a:t>Spatial interaction (Conti, 1996) (2/2)</a:t>
            </a:r>
            <a:br>
              <a:rPr lang="en-GB" sz="3200" smtClean="0"/>
            </a:br>
            <a:endParaRPr lang="en-GB" sz="3200" smtClean="0"/>
          </a:p>
        </p:txBody>
      </p:sp>
      <p:sp>
        <p:nvSpPr>
          <p:cNvPr id="3" name="Segnaposto contenuto 2" descr="Rectangle: Click to edit Master text styles&#10;Second level&#10;Third level&#10;Fourth level&#10;Fifth level"/>
          <p:cNvSpPr>
            <a:spLocks noGrp="1"/>
          </p:cNvSpPr>
          <p:nvPr>
            <p:ph idx="4294967295"/>
          </p:nvPr>
        </p:nvSpPr>
        <p:spPr/>
        <p:txBody>
          <a:bodyPr>
            <a:normAutofit/>
          </a:bodyPr>
          <a:lstStyle/>
          <a:p>
            <a:pPr>
              <a:lnSpc>
                <a:spcPct val="80000"/>
              </a:lnSpc>
            </a:pPr>
            <a:r>
              <a:rPr lang="en-GB" sz="1500" smtClean="0"/>
              <a:t>Necessary conditions for interaction (Ullman, 1956):</a:t>
            </a:r>
          </a:p>
          <a:p>
            <a:pPr>
              <a:lnSpc>
                <a:spcPct val="80000"/>
              </a:lnSpc>
            </a:pPr>
            <a:r>
              <a:rPr lang="en-GB" sz="1500" smtClean="0"/>
              <a:t>Complementarity:</a:t>
            </a:r>
          </a:p>
          <a:p>
            <a:pPr lvl="1">
              <a:lnSpc>
                <a:spcPct val="80000"/>
              </a:lnSpc>
            </a:pPr>
            <a:r>
              <a:rPr lang="en-GB" sz="1300" smtClean="0"/>
              <a:t>If the demand of a given good / commodity / service cannot be satisfied locally, there is a need to move to other places where the good is available – such locations will be complementary with respect to the first one;</a:t>
            </a:r>
          </a:p>
          <a:p>
            <a:pPr lvl="1">
              <a:lnSpc>
                <a:spcPct val="80000"/>
              </a:lnSpc>
            </a:pPr>
            <a:r>
              <a:rPr lang="en-GB" sz="1300" smtClean="0"/>
              <a:t>Complementary locations will import from other places those goods they will not be able to directly produce;</a:t>
            </a:r>
          </a:p>
          <a:p>
            <a:pPr lvl="1">
              <a:lnSpc>
                <a:spcPct val="80000"/>
              </a:lnSpc>
            </a:pPr>
            <a:r>
              <a:rPr lang="en-GB" sz="1300" smtClean="0"/>
              <a:t>I.e. commuters’ flows of working populations moving to a city=&gt; complementarity between urban centre and its hinterland.</a:t>
            </a:r>
          </a:p>
          <a:p>
            <a:pPr>
              <a:lnSpc>
                <a:spcPct val="80000"/>
              </a:lnSpc>
            </a:pPr>
            <a:r>
              <a:rPr lang="en-GB" sz="1500" smtClean="0"/>
              <a:t>Transferrability:</a:t>
            </a:r>
          </a:p>
          <a:p>
            <a:pPr lvl="1">
              <a:lnSpc>
                <a:spcPct val="80000"/>
              </a:lnSpc>
            </a:pPr>
            <a:r>
              <a:rPr lang="en-GB" sz="1300" smtClean="0"/>
              <a:t>Each movement is a tributary of distane and relative costs;</a:t>
            </a:r>
          </a:p>
          <a:p>
            <a:pPr lvl="1">
              <a:lnSpc>
                <a:spcPct val="80000"/>
              </a:lnSpc>
            </a:pPr>
            <a:r>
              <a:rPr lang="en-GB" sz="1300" smtClean="0"/>
              <a:t>Transferrability takes place when the transferring costs pays the utility expressed in economical terms;</a:t>
            </a:r>
          </a:p>
          <a:p>
            <a:pPr lvl="1">
              <a:lnSpc>
                <a:spcPct val="80000"/>
              </a:lnSpc>
            </a:pPr>
            <a:r>
              <a:rPr lang="en-GB" sz="1300" smtClean="0"/>
              <a:t>I.e. oil: it travels for (thousand of) miles before reaching the final markets; bread: movements limited to neighbourhood.</a:t>
            </a:r>
          </a:p>
          <a:p>
            <a:pPr>
              <a:lnSpc>
                <a:spcPct val="80000"/>
              </a:lnSpc>
            </a:pPr>
            <a:r>
              <a:rPr lang="en-GB" sz="1500" smtClean="0"/>
              <a:t>Opportunity:</a:t>
            </a:r>
          </a:p>
          <a:p>
            <a:pPr lvl="1">
              <a:lnSpc>
                <a:spcPct val="80000"/>
              </a:lnSpc>
            </a:pPr>
            <a:r>
              <a:rPr lang="en-GB" sz="1300" smtClean="0"/>
              <a:t>Is referred to those factors that can foster the movement of people and goods from one place to another one, </a:t>
            </a:r>
            <a:r>
              <a:rPr lang="en-GB" sz="1300" i="1" u="sng" smtClean="0"/>
              <a:t>chosen between different alternatives virtually complementary</a:t>
            </a:r>
          </a:p>
          <a:p>
            <a:pPr lvl="1">
              <a:lnSpc>
                <a:spcPct val="80000"/>
              </a:lnSpc>
            </a:pPr>
            <a:r>
              <a:rPr lang="en-GB" sz="1300" smtClean="0"/>
              <a:t>I.e., the advantages of an urban agglomeration can generate long-range movements of economic activities and population, even if centres closer to the origin place exist. </a:t>
            </a:r>
          </a:p>
          <a:p>
            <a:pPr lvl="1">
              <a:lnSpc>
                <a:spcPct val="80000"/>
              </a:lnSpc>
            </a:pPr>
            <a:r>
              <a:rPr lang="en-GB" sz="1300" smtClean="0"/>
              <a:t>I.e., ‘important’ university cities attract student people also from cities fitted with universities.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p:txBody>
          <a:bodyPr/>
          <a:lstStyle/>
          <a:p>
            <a:r>
              <a:rPr lang="en-GB" sz="3200" smtClean="0"/>
              <a:t>Spatial interaction models</a:t>
            </a:r>
            <a:br>
              <a:rPr lang="en-GB" sz="3200" smtClean="0"/>
            </a:br>
            <a:endParaRPr lang="en-GB" sz="3200" smtClean="0"/>
          </a:p>
        </p:txBody>
      </p:sp>
      <p:sp>
        <p:nvSpPr>
          <p:cNvPr id="150531"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2000" smtClean="0"/>
              <a:t>Newton's law of universal gravitation</a:t>
            </a:r>
          </a:p>
          <a:p>
            <a:pPr>
              <a:lnSpc>
                <a:spcPct val="80000"/>
              </a:lnSpc>
            </a:pPr>
            <a:r>
              <a:rPr lang="en-GB" sz="2000" smtClean="0"/>
              <a:t>“every massive particle in the universe attracts every other massive particle with a force which is directly proportional to the product of their masses and inversely proportional to the square of the distance between them”</a:t>
            </a:r>
          </a:p>
          <a:p>
            <a:pPr>
              <a:lnSpc>
                <a:spcPct val="80000"/>
              </a:lnSpc>
            </a:pPr>
            <a:r>
              <a:rPr lang="en-GB" sz="2000" smtClean="0"/>
              <a:t>Travels of people and goods tend to follow patterns helping the comprehension of relations between flows and cities. </a:t>
            </a:r>
          </a:p>
          <a:p>
            <a:pPr>
              <a:lnSpc>
                <a:spcPct val="80000"/>
              </a:lnSpc>
            </a:pPr>
            <a:r>
              <a:rPr lang="en-GB" sz="2000" smtClean="0"/>
              <a:t>Reilly’s law of gravitation</a:t>
            </a:r>
          </a:p>
          <a:p>
            <a:pPr>
              <a:lnSpc>
                <a:spcPct val="80000"/>
              </a:lnSpc>
            </a:pPr>
            <a:r>
              <a:rPr lang="en-GB" sz="2000" smtClean="0"/>
              <a:t>Huff’s (probabilistic) law of gravitation</a:t>
            </a:r>
          </a:p>
          <a:p>
            <a:pPr>
              <a:lnSpc>
                <a:spcPct val="80000"/>
              </a:lnSpc>
            </a:pPr>
            <a:r>
              <a:rPr lang="en-GB" sz="2000" smtClean="0"/>
              <a:t>Market areas</a:t>
            </a:r>
          </a:p>
          <a:p>
            <a:pPr>
              <a:lnSpc>
                <a:spcPct val="80000"/>
              </a:lnSpc>
            </a:pPr>
            <a:r>
              <a:rPr lang="en-GB" sz="2000" smtClean="0"/>
              <a:t>Catchment areas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olo 16"/>
          <p:cNvSpPr>
            <a:spLocks noGrp="1"/>
          </p:cNvSpPr>
          <p:nvPr>
            <p:ph type="title" idx="4294967295"/>
          </p:nvPr>
        </p:nvSpPr>
        <p:spPr/>
        <p:txBody>
          <a:bodyPr/>
          <a:lstStyle/>
          <a:p>
            <a:r>
              <a:rPr lang="en-GB" sz="2400" i="1" smtClean="0"/>
              <a:t>Distance decay</a:t>
            </a:r>
            <a:r>
              <a:rPr lang="en-GB" sz="2400" smtClean="0"/>
              <a:t/>
            </a:r>
            <a:br>
              <a:rPr lang="en-GB" sz="2400" smtClean="0"/>
            </a:br>
            <a:r>
              <a:rPr lang="en-GB" sz="2400" smtClean="0"/>
              <a:t/>
            </a:r>
            <a:br>
              <a:rPr lang="en-GB" sz="2400" smtClean="0"/>
            </a:br>
            <a:endParaRPr lang="en-GB" sz="2400" smtClean="0"/>
          </a:p>
        </p:txBody>
      </p:sp>
      <p:sp>
        <p:nvSpPr>
          <p:cNvPr id="30" name="Segnaposto contenuto 29" descr="Rectangle: Click to edit Master text styles&#10;Second level&#10;Third level&#10;Fourth level&#10;Fifth level"/>
          <p:cNvSpPr>
            <a:spLocks noGrp="1"/>
          </p:cNvSpPr>
          <p:nvPr>
            <p:ph idx="4294967295"/>
          </p:nvPr>
        </p:nvSpPr>
        <p:spPr>
          <a:xfrm>
            <a:off x="423863" y="781050"/>
            <a:ext cx="8434387" cy="2647950"/>
          </a:xfrm>
        </p:spPr>
        <p:txBody>
          <a:bodyPr>
            <a:normAutofit/>
          </a:bodyPr>
          <a:lstStyle/>
          <a:p>
            <a:pPr>
              <a:lnSpc>
                <a:spcPct val="70000"/>
              </a:lnSpc>
            </a:pPr>
            <a:r>
              <a:rPr lang="en-GB" sz="1400" smtClean="0"/>
              <a:t>The level of spatial interaction – flows between nodes / regions – is related to distance  by an inverse relation;</a:t>
            </a:r>
          </a:p>
          <a:p>
            <a:pPr>
              <a:lnSpc>
                <a:spcPct val="70000"/>
              </a:lnSpc>
            </a:pPr>
            <a:r>
              <a:rPr lang="en-GB" sz="1400" smtClean="0"/>
              <a:t>Closer regions have a higher rate of interaction than those located far apart</a:t>
            </a:r>
          </a:p>
          <a:p>
            <a:pPr>
              <a:lnSpc>
                <a:spcPct val="70000"/>
              </a:lnSpc>
            </a:pPr>
            <a:r>
              <a:rPr lang="en-GB" sz="1400" smtClean="0"/>
              <a:t>Empirical evidence shows that spatial interaction is related to a relation  inverse to the squared distance between settlements.</a:t>
            </a:r>
          </a:p>
          <a:p>
            <a:pPr>
              <a:lnSpc>
                <a:spcPct val="70000"/>
              </a:lnSpc>
            </a:pPr>
            <a:r>
              <a:rPr lang="en-GB" sz="1400" smtClean="0"/>
              <a:t>Pareto function – relation between flows and distance</a:t>
            </a:r>
          </a:p>
          <a:p>
            <a:pPr>
              <a:lnSpc>
                <a:spcPct val="70000"/>
              </a:lnSpc>
            </a:pPr>
            <a:endParaRPr lang="en-GB" sz="1400" smtClean="0"/>
          </a:p>
          <a:p>
            <a:pPr>
              <a:lnSpc>
                <a:spcPct val="70000"/>
              </a:lnSpc>
            </a:pPr>
            <a:endParaRPr lang="en-GB" sz="1400" i="1" smtClean="0"/>
          </a:p>
          <a:p>
            <a:pPr>
              <a:lnSpc>
                <a:spcPct val="70000"/>
              </a:lnSpc>
            </a:pPr>
            <a:r>
              <a:rPr lang="en-GB" sz="1400" i="1" smtClean="0"/>
              <a:t>F</a:t>
            </a:r>
            <a:r>
              <a:rPr lang="en-GB" sz="1400" smtClean="0"/>
              <a:t> = flow; </a:t>
            </a:r>
            <a:r>
              <a:rPr lang="en-GB" sz="1400" i="1" smtClean="0"/>
              <a:t>D </a:t>
            </a:r>
            <a:r>
              <a:rPr lang="en-GB" sz="1400" smtClean="0"/>
              <a:t>= distance; </a:t>
            </a:r>
            <a:r>
              <a:rPr lang="en-GB" sz="1400" i="1" smtClean="0"/>
              <a:t>a</a:t>
            </a:r>
            <a:r>
              <a:rPr lang="en-GB" sz="1400" smtClean="0"/>
              <a:t> and </a:t>
            </a:r>
            <a:r>
              <a:rPr lang="en-GB" sz="1400" i="1" smtClean="0"/>
              <a:t>b</a:t>
            </a:r>
            <a:r>
              <a:rPr lang="en-GB" sz="1400" smtClean="0"/>
              <a:t> = constant</a:t>
            </a:r>
          </a:p>
          <a:p>
            <a:pPr>
              <a:lnSpc>
                <a:spcPct val="70000"/>
              </a:lnSpc>
            </a:pPr>
            <a:r>
              <a:rPr lang="en-GB" sz="1400" smtClean="0"/>
              <a:t>Low values of </a:t>
            </a:r>
            <a:r>
              <a:rPr lang="en-GB" sz="1400" i="1" smtClean="0"/>
              <a:t>b</a:t>
            </a:r>
            <a:r>
              <a:rPr lang="en-GB" sz="1400" smtClean="0"/>
              <a:t> =&gt; low slope curve – flows on a wide area</a:t>
            </a:r>
          </a:p>
          <a:p>
            <a:pPr>
              <a:lnSpc>
                <a:spcPct val="70000"/>
              </a:lnSpc>
            </a:pPr>
            <a:r>
              <a:rPr lang="en-GB" sz="1400" smtClean="0"/>
              <a:t>High values of </a:t>
            </a:r>
            <a:r>
              <a:rPr lang="en-GB" sz="1400" i="1" smtClean="0"/>
              <a:t>b </a:t>
            </a:r>
            <a:r>
              <a:rPr lang="en-GB" sz="1400" smtClean="0"/>
              <a:t>=&gt; higher slope curve – flows on a restricted area</a:t>
            </a:r>
          </a:p>
          <a:p>
            <a:pPr>
              <a:lnSpc>
                <a:spcPct val="70000"/>
              </a:lnSpc>
            </a:pPr>
            <a:r>
              <a:rPr lang="en-GB" sz="1400" smtClean="0"/>
              <a:t>Studies on migrations  </a:t>
            </a:r>
            <a:r>
              <a:rPr lang="en-GB" sz="1400" i="1" smtClean="0"/>
              <a:t>b </a:t>
            </a:r>
            <a:r>
              <a:rPr lang="en-GB" sz="1400" smtClean="0"/>
              <a:t>= -2</a:t>
            </a:r>
          </a:p>
          <a:p>
            <a:pPr>
              <a:lnSpc>
                <a:spcPct val="70000"/>
              </a:lnSpc>
            </a:pPr>
            <a:r>
              <a:rPr lang="en-GB" sz="1400" smtClean="0"/>
              <a:t>(a similar structure deals with gravitation of urban areas / shopping centres)</a:t>
            </a:r>
          </a:p>
        </p:txBody>
      </p:sp>
      <p:sp>
        <p:nvSpPr>
          <p:cNvPr id="152580" name="Freeform 36"/>
          <p:cNvSpPr>
            <a:spLocks/>
          </p:cNvSpPr>
          <p:nvPr/>
        </p:nvSpPr>
        <p:spPr bwMode="auto">
          <a:xfrm>
            <a:off x="5397500" y="3441700"/>
            <a:ext cx="2960688"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1" name="Rectangle 37"/>
          <p:cNvSpPr>
            <a:spLocks noChangeArrowheads="1"/>
          </p:cNvSpPr>
          <p:nvPr/>
        </p:nvSpPr>
        <p:spPr bwMode="auto">
          <a:xfrm>
            <a:off x="6461125" y="64436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2" name="Rectangle 65"/>
          <p:cNvSpPr>
            <a:spLocks noChangeArrowheads="1"/>
          </p:cNvSpPr>
          <p:nvPr/>
        </p:nvSpPr>
        <p:spPr bwMode="auto">
          <a:xfrm>
            <a:off x="6419850" y="3848100"/>
            <a:ext cx="1049338"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Exponential</a:t>
            </a:r>
          </a:p>
          <a:p>
            <a:pPr>
              <a:buFont typeface="Monotype Sorts" pitchFamily="2" charset="2"/>
              <a:buNone/>
            </a:pPr>
            <a:r>
              <a:rPr lang="en-GB" sz="1200" b="1">
                <a:latin typeface="AvantGarde Bk BT" pitchFamily="34" charset="0"/>
              </a:rPr>
              <a:t>function</a:t>
            </a:r>
          </a:p>
        </p:txBody>
      </p:sp>
      <p:sp>
        <p:nvSpPr>
          <p:cNvPr id="152583" name="Arc 68"/>
          <p:cNvSpPr>
            <a:spLocks/>
          </p:cNvSpPr>
          <p:nvPr/>
        </p:nvSpPr>
        <p:spPr bwMode="auto">
          <a:xfrm rot="10800000">
            <a:off x="5561013" y="3457575"/>
            <a:ext cx="2465387" cy="2516188"/>
          </a:xfrm>
          <a:custGeom>
            <a:avLst/>
            <a:gdLst>
              <a:gd name="T0" fmla="*/ 2147483647 w 21336"/>
              <a:gd name="T1" fmla="*/ 0 h 21580"/>
              <a:gd name="T2" fmla="*/ 2147483647 w 21336"/>
              <a:gd name="T3" fmla="*/ 2147483647 h 21580"/>
              <a:gd name="T4" fmla="*/ 0 w 21336"/>
              <a:gd name="T5" fmla="*/ 2147483647 h 21580"/>
              <a:gd name="T6" fmla="*/ 0 60000 65536"/>
              <a:gd name="T7" fmla="*/ 0 60000 65536"/>
              <a:gd name="T8" fmla="*/ 0 60000 65536"/>
              <a:gd name="T9" fmla="*/ 0 w 21336"/>
              <a:gd name="T10" fmla="*/ 0 h 21580"/>
              <a:gd name="T11" fmla="*/ 21336 w 21336"/>
              <a:gd name="T12" fmla="*/ 21580 h 21580"/>
            </a:gdLst>
            <a:ahLst/>
            <a:cxnLst>
              <a:cxn ang="T6">
                <a:pos x="T0" y="T1"/>
              </a:cxn>
              <a:cxn ang="T7">
                <a:pos x="T2" y="T3"/>
              </a:cxn>
              <a:cxn ang="T8">
                <a:pos x="T4" y="T5"/>
              </a:cxn>
            </a:cxnLst>
            <a:rect l="T9" t="T10" r="T11" b="T12"/>
            <a:pathLst>
              <a:path w="21336" h="21580" fill="none" extrusionOk="0">
                <a:moveTo>
                  <a:pt x="940" y="0"/>
                </a:moveTo>
                <a:cubicBezTo>
                  <a:pt x="11205" y="448"/>
                  <a:pt x="19734" y="8064"/>
                  <a:pt x="21336" y="18213"/>
                </a:cubicBezTo>
              </a:path>
              <a:path w="21336" h="21580" stroke="0" extrusionOk="0">
                <a:moveTo>
                  <a:pt x="940" y="0"/>
                </a:moveTo>
                <a:cubicBezTo>
                  <a:pt x="11205" y="448"/>
                  <a:pt x="19734" y="8064"/>
                  <a:pt x="21336" y="18213"/>
                </a:cubicBezTo>
                <a:lnTo>
                  <a:pt x="0" y="21580"/>
                </a:lnTo>
                <a:close/>
              </a:path>
            </a:pathLst>
          </a:custGeom>
          <a:noFill/>
          <a:ln w="38100" cap="rnd">
            <a:solidFill>
              <a:srgbClr val="003300"/>
            </a:solidFill>
            <a:round/>
            <a:headEnd type="none" w="sm" len="sm"/>
            <a:tailEnd type="none" w="sm" len="sm"/>
          </a:ln>
        </p:spPr>
        <p:txBody>
          <a:bodyPr wrap="none" anchor="ctr"/>
          <a:lstStyle/>
          <a:p>
            <a:endParaRPr lang="it-IT"/>
          </a:p>
        </p:txBody>
      </p:sp>
      <p:sp>
        <p:nvSpPr>
          <p:cNvPr id="152584" name="Text Box 69"/>
          <p:cNvSpPr txBox="1">
            <a:spLocks noChangeArrowheads="1"/>
          </p:cNvSpPr>
          <p:nvPr/>
        </p:nvSpPr>
        <p:spPr bwMode="auto">
          <a:xfrm rot="-5400000">
            <a:off x="4050507" y="47696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sp>
        <p:nvSpPr>
          <p:cNvPr id="152585" name="Freeform 36"/>
          <p:cNvSpPr>
            <a:spLocks/>
          </p:cNvSpPr>
          <p:nvPr/>
        </p:nvSpPr>
        <p:spPr bwMode="auto">
          <a:xfrm>
            <a:off x="1100138" y="3429000"/>
            <a:ext cx="2960687"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6" name="Rectangle 37"/>
          <p:cNvSpPr>
            <a:spLocks noChangeArrowheads="1"/>
          </p:cNvSpPr>
          <p:nvPr/>
        </p:nvSpPr>
        <p:spPr bwMode="auto">
          <a:xfrm>
            <a:off x="2163763" y="64309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7" name="Rectangle 65"/>
          <p:cNvSpPr>
            <a:spLocks noChangeArrowheads="1"/>
          </p:cNvSpPr>
          <p:nvPr/>
        </p:nvSpPr>
        <p:spPr bwMode="auto">
          <a:xfrm>
            <a:off x="2262188" y="3835400"/>
            <a:ext cx="787400"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Linear </a:t>
            </a:r>
          </a:p>
          <a:p>
            <a:pPr>
              <a:buFont typeface="Monotype Sorts" pitchFamily="2" charset="2"/>
              <a:buNone/>
            </a:pPr>
            <a:r>
              <a:rPr lang="en-GB" sz="1200" b="1">
                <a:latin typeface="AvantGarde Bk BT" pitchFamily="34" charset="0"/>
              </a:rPr>
              <a:t>function</a:t>
            </a:r>
          </a:p>
        </p:txBody>
      </p:sp>
      <p:sp>
        <p:nvSpPr>
          <p:cNvPr id="152588" name="Text Box 69"/>
          <p:cNvSpPr txBox="1">
            <a:spLocks noChangeArrowheads="1"/>
          </p:cNvSpPr>
          <p:nvPr/>
        </p:nvSpPr>
        <p:spPr bwMode="auto">
          <a:xfrm rot="-5400000">
            <a:off x="-246856" y="47569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cxnSp>
        <p:nvCxnSpPr>
          <p:cNvPr id="152589" name="Connettore 1 27"/>
          <p:cNvCxnSpPr>
            <a:cxnSpLocks noChangeShapeType="1"/>
          </p:cNvCxnSpPr>
          <p:nvPr/>
        </p:nvCxnSpPr>
        <p:spPr bwMode="auto">
          <a:xfrm>
            <a:off x="1274763" y="3830638"/>
            <a:ext cx="2346325" cy="2130425"/>
          </a:xfrm>
          <a:prstGeom prst="line">
            <a:avLst/>
          </a:prstGeom>
          <a:noFill/>
          <a:ln w="19050" algn="ctr">
            <a:solidFill>
              <a:srgbClr val="333333"/>
            </a:solidFill>
            <a:round/>
            <a:headEnd/>
            <a:tailEnd/>
          </a:ln>
        </p:spPr>
      </p:cxnSp>
      <p:sp>
        <p:nvSpPr>
          <p:cNvPr id="152590" name="CasellaDiTesto 30"/>
          <p:cNvSpPr txBox="1">
            <a:spLocks noChangeArrowheads="1"/>
          </p:cNvSpPr>
          <p:nvPr/>
        </p:nvSpPr>
        <p:spPr bwMode="auto">
          <a:xfrm>
            <a:off x="3627438" y="1916113"/>
            <a:ext cx="1254125"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a*D</a:t>
            </a:r>
            <a:r>
              <a:rPr lang="it-IT" sz="2000" i="1" baseline="30000">
                <a:latin typeface="Tahoma" pitchFamily="34" charset="0"/>
              </a:rPr>
              <a:t>-b</a:t>
            </a:r>
          </a:p>
        </p:txBody>
      </p:sp>
      <p:sp>
        <p:nvSpPr>
          <p:cNvPr id="152591" name="CasellaDiTesto 31"/>
          <p:cNvSpPr txBox="1">
            <a:spLocks noChangeArrowheads="1"/>
          </p:cNvSpPr>
          <p:nvPr/>
        </p:nvSpPr>
        <p:spPr bwMode="auto">
          <a:xfrm>
            <a:off x="3424238" y="3463925"/>
            <a:ext cx="1662112"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a*(1/D</a:t>
            </a:r>
            <a:r>
              <a:rPr lang="it-IT" sz="2000" i="1" baseline="30000">
                <a:latin typeface="Tahoma" pitchFamily="34" charset="0"/>
              </a:rPr>
              <a:t> 2</a:t>
            </a:r>
            <a:r>
              <a:rPr lang="it-IT" sz="2000" i="1"/>
              <a:t>)</a:t>
            </a:r>
            <a:endParaRPr lang="it-IT" sz="2000" i="1" baseline="30000">
              <a:latin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p:txBody>
          <a:bodyPr/>
          <a:lstStyle/>
          <a:p>
            <a:r>
              <a:rPr lang="en-GB" sz="2800" smtClean="0"/>
              <a:t>Urban functions and gravitation</a:t>
            </a:r>
          </a:p>
        </p:txBody>
      </p:sp>
      <p:sp>
        <p:nvSpPr>
          <p:cNvPr id="154627"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GB" sz="2400" smtClean="0"/>
              <a:t>Reilly’s law (1929) on commercial areas</a:t>
            </a:r>
          </a:p>
          <a:p>
            <a:pPr>
              <a:lnSpc>
                <a:spcPct val="90000"/>
              </a:lnSpc>
            </a:pPr>
            <a:r>
              <a:rPr lang="en-GB" sz="2400" smtClean="0"/>
              <a:t>The interaction between a city and its hinterland can be expressed as:</a:t>
            </a:r>
          </a:p>
          <a:p>
            <a:pPr algn="ctr">
              <a:lnSpc>
                <a:spcPct val="90000"/>
              </a:lnSpc>
              <a:buFont typeface="Wingdings" pitchFamily="2" charset="2"/>
              <a:buNone/>
            </a:pPr>
            <a:r>
              <a:rPr lang="en-GB" sz="2400" i="1" smtClean="0"/>
              <a:t>F = a * D </a:t>
            </a:r>
            <a:r>
              <a:rPr lang="en-GB" sz="2400" i="1" baseline="30000" smtClean="0"/>
              <a:t>– b</a:t>
            </a:r>
          </a:p>
          <a:p>
            <a:pPr>
              <a:lnSpc>
                <a:spcPct val="90000"/>
              </a:lnSpc>
            </a:pPr>
            <a:r>
              <a:rPr lang="en-GB" sz="2400" i="1" smtClean="0"/>
              <a:t>a </a:t>
            </a:r>
            <a:r>
              <a:rPr lang="en-GB" sz="2400" smtClean="0"/>
              <a:t>= mass of a city (population or other indices of ‘centrality’)</a:t>
            </a:r>
          </a:p>
          <a:p>
            <a:pPr>
              <a:lnSpc>
                <a:spcPct val="90000"/>
              </a:lnSpc>
            </a:pPr>
            <a:r>
              <a:rPr lang="en-GB" sz="2400" i="1" smtClean="0"/>
              <a:t>D </a:t>
            </a:r>
            <a:r>
              <a:rPr lang="en-GB" sz="2400" smtClean="0"/>
              <a:t>= distance between places outside and within a city</a:t>
            </a:r>
          </a:p>
          <a:p>
            <a:pPr>
              <a:lnSpc>
                <a:spcPct val="90000"/>
              </a:lnSpc>
            </a:pPr>
            <a:r>
              <a:rPr lang="en-GB" sz="2400" i="1" smtClean="0"/>
              <a:t>b</a:t>
            </a:r>
            <a:r>
              <a:rPr lang="en-GB" sz="2400" smtClean="0"/>
              <a:t> = parameter that shows slope of the curve (=&gt; extension of the gravity area) – measures the frictional effect of distance</a:t>
            </a:r>
            <a:endParaRPr lang="en-GB" sz="2400" i="1" smtClean="0"/>
          </a:p>
          <a:p>
            <a:pPr>
              <a:lnSpc>
                <a:spcPct val="90000"/>
              </a:lnSpc>
            </a:pPr>
            <a:endParaRPr lang="en-GB" sz="2400" i="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p:txBody>
          <a:bodyPr/>
          <a:lstStyle/>
          <a:p>
            <a:r>
              <a:rPr lang="en-GB" sz="2800" smtClean="0"/>
              <a:t>Gravitation and spatial interaction</a:t>
            </a:r>
          </a:p>
        </p:txBody>
      </p:sp>
      <p:sp>
        <p:nvSpPr>
          <p:cNvPr id="156675" name="Rectangle 3" descr="Rectangle: Click to edit Master text styles&#10;Second level&#10;Third level&#10;Fourth level&#10;Fifth level"/>
          <p:cNvSpPr>
            <a:spLocks noGrp="1" noChangeArrowheads="1"/>
          </p:cNvSpPr>
          <p:nvPr>
            <p:ph type="body" sz="half" idx="4294967295"/>
          </p:nvPr>
        </p:nvSpPr>
        <p:spPr>
          <a:xfrm>
            <a:off x="838200" y="1905000"/>
            <a:ext cx="3810000" cy="4548188"/>
          </a:xfrm>
        </p:spPr>
        <p:txBody>
          <a:bodyPr/>
          <a:lstStyle/>
          <a:p>
            <a:pPr marL="274638" indent="-274638">
              <a:lnSpc>
                <a:spcPct val="80000"/>
              </a:lnSpc>
            </a:pPr>
            <a:r>
              <a:rPr lang="en-GB" sz="2400" smtClean="0"/>
              <a:t>Newton’s law</a:t>
            </a:r>
          </a:p>
          <a:p>
            <a:pPr marL="274638" indent="-274638">
              <a:lnSpc>
                <a:spcPct val="80000"/>
              </a:lnSpc>
            </a:pPr>
            <a:endParaRPr lang="en-GB" sz="2400" smtClean="0"/>
          </a:p>
          <a:p>
            <a:pPr marL="625475" lvl="1" indent="-171450">
              <a:lnSpc>
                <a:spcPct val="80000"/>
              </a:lnSpc>
            </a:pPr>
            <a:endParaRPr lang="en-GB" sz="2000" smtClean="0"/>
          </a:p>
          <a:p>
            <a:pPr marL="625475" lvl="1" indent="-171450">
              <a:lnSpc>
                <a:spcPct val="80000"/>
              </a:lnSpc>
            </a:pPr>
            <a:endParaRPr lang="en-GB" sz="2000" smtClean="0"/>
          </a:p>
          <a:p>
            <a:pPr marL="625475" lvl="1" indent="-171450">
              <a:lnSpc>
                <a:spcPct val="80000"/>
              </a:lnSpc>
            </a:pPr>
            <a:endParaRPr lang="en-GB" sz="2000" smtClean="0"/>
          </a:p>
          <a:p>
            <a:pPr marL="625475" lvl="1" indent="-171450">
              <a:lnSpc>
                <a:spcPct val="80000"/>
              </a:lnSpc>
            </a:pPr>
            <a:r>
              <a:rPr lang="en-GB" sz="2000" i="1" smtClean="0"/>
              <a:t>F</a:t>
            </a:r>
            <a:r>
              <a:rPr lang="en-GB" sz="2000" i="1" baseline="-25000" smtClean="0"/>
              <a:t>ij</a:t>
            </a:r>
            <a:r>
              <a:rPr lang="en-GB" sz="2000" i="1" smtClean="0"/>
              <a:t> </a:t>
            </a:r>
            <a:r>
              <a:rPr lang="en-GB" sz="2000" smtClean="0"/>
              <a:t>= amount of interaction between body </a:t>
            </a:r>
            <a:r>
              <a:rPr lang="en-GB" sz="2000" i="1" smtClean="0"/>
              <a:t>i</a:t>
            </a:r>
            <a:r>
              <a:rPr lang="en-GB" sz="2000" smtClean="0"/>
              <a:t> and </a:t>
            </a:r>
            <a:r>
              <a:rPr lang="en-GB" sz="2000" i="1" smtClean="0"/>
              <a:t>j</a:t>
            </a:r>
          </a:p>
          <a:p>
            <a:pPr marL="625475" lvl="1" indent="-171450">
              <a:lnSpc>
                <a:spcPct val="80000"/>
              </a:lnSpc>
            </a:pPr>
            <a:r>
              <a:rPr lang="en-GB" sz="2000" i="1" smtClean="0"/>
              <a:t>M</a:t>
            </a:r>
            <a:r>
              <a:rPr lang="en-GB" sz="2000" i="1" baseline="-25000" smtClean="0"/>
              <a:t>i</a:t>
            </a:r>
            <a:r>
              <a:rPr lang="en-GB" sz="2000" i="1" smtClean="0"/>
              <a:t> </a:t>
            </a:r>
            <a:r>
              <a:rPr lang="en-GB" sz="2000" smtClean="0"/>
              <a:t>= size of body </a:t>
            </a:r>
            <a:r>
              <a:rPr lang="en-GB" sz="2000" i="1" smtClean="0"/>
              <a:t>i</a:t>
            </a:r>
          </a:p>
          <a:p>
            <a:pPr marL="625475" lvl="1" indent="-171450">
              <a:lnSpc>
                <a:spcPct val="80000"/>
              </a:lnSpc>
            </a:pPr>
            <a:r>
              <a:rPr lang="en-GB" sz="2000" i="1" smtClean="0"/>
              <a:t>M</a:t>
            </a:r>
            <a:r>
              <a:rPr lang="en-GB" sz="2000" i="1" baseline="-25000" smtClean="0"/>
              <a:t>j</a:t>
            </a:r>
            <a:r>
              <a:rPr lang="en-GB" sz="2000" i="1" smtClean="0"/>
              <a:t> </a:t>
            </a:r>
            <a:r>
              <a:rPr lang="en-GB" sz="2000" smtClean="0"/>
              <a:t>= size of body </a:t>
            </a:r>
            <a:r>
              <a:rPr lang="en-GB" sz="2000" i="1" smtClean="0"/>
              <a:t>j</a:t>
            </a:r>
          </a:p>
          <a:p>
            <a:pPr marL="625475" lvl="1" indent="-171450">
              <a:lnSpc>
                <a:spcPct val="80000"/>
              </a:lnSpc>
            </a:pPr>
            <a:r>
              <a:rPr lang="en-GB" sz="2000" i="1" smtClean="0"/>
              <a:t>d</a:t>
            </a:r>
            <a:r>
              <a:rPr lang="en-GB" sz="2000" i="1" baseline="-25000" smtClean="0"/>
              <a:t>ij</a:t>
            </a:r>
            <a:r>
              <a:rPr lang="en-GB" sz="2000" i="1" smtClean="0"/>
              <a:t> </a:t>
            </a:r>
            <a:r>
              <a:rPr lang="en-GB" sz="2000" smtClean="0"/>
              <a:t>= distance separating body </a:t>
            </a:r>
            <a:r>
              <a:rPr lang="en-GB" sz="2000" i="1" smtClean="0"/>
              <a:t>i</a:t>
            </a:r>
            <a:r>
              <a:rPr lang="en-GB" sz="2000" smtClean="0"/>
              <a:t> and body </a:t>
            </a:r>
            <a:r>
              <a:rPr lang="en-GB" sz="2000" i="1" smtClean="0"/>
              <a:t>j</a:t>
            </a:r>
          </a:p>
        </p:txBody>
      </p:sp>
      <p:sp>
        <p:nvSpPr>
          <p:cNvPr id="156676" name="Rectangle 4" descr="Rectangle: Click to edit Master text styles&#10;Second level&#10;Third level&#10;Fourth level&#10;Fifth level"/>
          <p:cNvSpPr>
            <a:spLocks noGrp="1" noChangeArrowheads="1"/>
          </p:cNvSpPr>
          <p:nvPr>
            <p:ph type="body" sz="half" idx="4294967295"/>
          </p:nvPr>
        </p:nvSpPr>
        <p:spPr>
          <a:xfrm>
            <a:off x="4800600" y="1905000"/>
            <a:ext cx="3810000" cy="4114800"/>
          </a:xfrm>
        </p:spPr>
        <p:txBody>
          <a:bodyPr/>
          <a:lstStyle/>
          <a:p>
            <a:pPr>
              <a:lnSpc>
                <a:spcPct val="80000"/>
              </a:lnSpc>
            </a:pPr>
            <a:r>
              <a:rPr lang="en-GB" sz="2400" smtClean="0"/>
              <a:t>Spatial interaction</a:t>
            </a:r>
          </a:p>
          <a:p>
            <a:pPr>
              <a:lnSpc>
                <a:spcPct val="80000"/>
              </a:lnSpc>
            </a:pPr>
            <a:endParaRPr lang="en-GB" sz="2400" smtClean="0"/>
          </a:p>
          <a:p>
            <a:pPr lvl="1">
              <a:lnSpc>
                <a:spcPct val="80000"/>
              </a:lnSpc>
            </a:pPr>
            <a:endParaRPr lang="en-GB" sz="2000" smtClean="0"/>
          </a:p>
          <a:p>
            <a:pPr lvl="1">
              <a:lnSpc>
                <a:spcPct val="80000"/>
              </a:lnSpc>
            </a:pPr>
            <a:endParaRPr lang="en-GB" sz="2000" smtClean="0"/>
          </a:p>
          <a:p>
            <a:pPr lvl="1">
              <a:lnSpc>
                <a:spcPct val="80000"/>
              </a:lnSpc>
            </a:pPr>
            <a:endParaRPr lang="en-GB" sz="2000" i="1" smtClean="0"/>
          </a:p>
          <a:p>
            <a:pPr lvl="1">
              <a:lnSpc>
                <a:spcPct val="80000"/>
              </a:lnSpc>
            </a:pPr>
            <a:r>
              <a:rPr lang="en-GB" sz="2000" i="1" smtClean="0"/>
              <a:t>I</a:t>
            </a:r>
            <a:r>
              <a:rPr lang="en-GB" sz="2000" i="1" baseline="-25000" smtClean="0"/>
              <a:t>ij</a:t>
            </a:r>
            <a:r>
              <a:rPr lang="en-GB" sz="2000" i="1" smtClean="0"/>
              <a:t> </a:t>
            </a:r>
            <a:r>
              <a:rPr lang="en-GB" sz="2000" smtClean="0"/>
              <a:t>= amount of interaction between place </a:t>
            </a:r>
            <a:r>
              <a:rPr lang="en-GB" sz="2000" i="1" smtClean="0"/>
              <a:t>i</a:t>
            </a:r>
            <a:r>
              <a:rPr lang="en-GB" sz="2000" smtClean="0"/>
              <a:t> and </a:t>
            </a:r>
            <a:r>
              <a:rPr lang="en-GB" sz="2000" i="1" smtClean="0"/>
              <a:t>j</a:t>
            </a:r>
          </a:p>
          <a:p>
            <a:pPr lvl="1">
              <a:lnSpc>
                <a:spcPct val="80000"/>
              </a:lnSpc>
            </a:pPr>
            <a:r>
              <a:rPr lang="en-GB" sz="2000" i="1" smtClean="0"/>
              <a:t>P</a:t>
            </a:r>
            <a:r>
              <a:rPr lang="en-GB" sz="2000" i="1" baseline="-25000" smtClean="0"/>
              <a:t>i</a:t>
            </a:r>
            <a:r>
              <a:rPr lang="en-GB" sz="2000" i="1" smtClean="0"/>
              <a:t> </a:t>
            </a:r>
            <a:r>
              <a:rPr lang="en-GB" sz="2000" smtClean="0"/>
              <a:t>= population size of place </a:t>
            </a:r>
            <a:r>
              <a:rPr lang="en-GB" sz="2000" i="1" smtClean="0"/>
              <a:t>i</a:t>
            </a:r>
          </a:p>
          <a:p>
            <a:pPr lvl="1">
              <a:lnSpc>
                <a:spcPct val="80000"/>
              </a:lnSpc>
            </a:pPr>
            <a:r>
              <a:rPr lang="en-GB" sz="2000" i="1" smtClean="0"/>
              <a:t>P</a:t>
            </a:r>
            <a:r>
              <a:rPr lang="en-GB" sz="2000" i="1" baseline="-25000" smtClean="0"/>
              <a:t>j</a:t>
            </a:r>
            <a:r>
              <a:rPr lang="en-GB" sz="2000" i="1" smtClean="0"/>
              <a:t> </a:t>
            </a:r>
            <a:r>
              <a:rPr lang="en-GB" sz="2000" smtClean="0"/>
              <a:t>= population size of place </a:t>
            </a:r>
            <a:r>
              <a:rPr lang="en-GB" sz="2000" i="1" smtClean="0"/>
              <a:t>j</a:t>
            </a:r>
          </a:p>
          <a:p>
            <a:pPr lvl="1">
              <a:lnSpc>
                <a:spcPct val="80000"/>
              </a:lnSpc>
            </a:pPr>
            <a:r>
              <a:rPr lang="en-GB" sz="2000" i="1" smtClean="0"/>
              <a:t>d</a:t>
            </a:r>
            <a:r>
              <a:rPr lang="en-GB" sz="2000" i="1" baseline="-25000" smtClean="0"/>
              <a:t>ij</a:t>
            </a:r>
            <a:r>
              <a:rPr lang="en-GB" sz="2000" smtClean="0"/>
              <a:t> = distance separating place </a:t>
            </a:r>
            <a:r>
              <a:rPr lang="en-GB" sz="2000" i="1" smtClean="0"/>
              <a:t>i</a:t>
            </a:r>
            <a:r>
              <a:rPr lang="en-GB" sz="2000" smtClean="0"/>
              <a:t> and place </a:t>
            </a:r>
            <a:r>
              <a:rPr lang="en-GB" sz="2000" i="1" smtClean="0"/>
              <a:t>j</a:t>
            </a:r>
          </a:p>
          <a:p>
            <a:pPr>
              <a:lnSpc>
                <a:spcPct val="80000"/>
              </a:lnSpc>
            </a:pPr>
            <a:endParaRPr lang="en-GB" sz="2400" smtClean="0"/>
          </a:p>
        </p:txBody>
      </p:sp>
      <p:graphicFrame>
        <p:nvGraphicFramePr>
          <p:cNvPr id="156678" name="Object 6"/>
          <p:cNvGraphicFramePr>
            <a:graphicFrameLocks noChangeAspect="1"/>
          </p:cNvGraphicFramePr>
          <p:nvPr/>
        </p:nvGraphicFramePr>
        <p:xfrm>
          <a:off x="1979613" y="2511425"/>
          <a:ext cx="1800225" cy="989013"/>
        </p:xfrm>
        <a:graphic>
          <a:graphicData uri="http://schemas.openxmlformats.org/presentationml/2006/ole">
            <mc:AlternateContent xmlns:mc="http://schemas.openxmlformats.org/markup-compatibility/2006">
              <mc:Choice xmlns:v="urn:schemas-microsoft-com:vml" Requires="v">
                <p:oleObj spid="_x0000_s156697" name="Equation" r:id="rId3" imgW="672808" imgH="368140" progId="Equation.3">
                  <p:embed/>
                </p:oleObj>
              </mc:Choice>
              <mc:Fallback>
                <p:oleObj name="Equation" r:id="rId3" imgW="672808" imgH="3681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511425"/>
                        <a:ext cx="1800225" cy="98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6680" name="Object 8"/>
          <p:cNvGraphicFramePr>
            <a:graphicFrameLocks noChangeAspect="1"/>
          </p:cNvGraphicFramePr>
          <p:nvPr/>
        </p:nvGraphicFramePr>
        <p:xfrm>
          <a:off x="5884863" y="2420938"/>
          <a:ext cx="1763712" cy="1044575"/>
        </p:xfrm>
        <a:graphic>
          <a:graphicData uri="http://schemas.openxmlformats.org/presentationml/2006/ole">
            <mc:AlternateContent xmlns:mc="http://schemas.openxmlformats.org/markup-compatibility/2006">
              <mc:Choice xmlns:v="urn:schemas-microsoft-com:vml" Requires="v">
                <p:oleObj spid="_x0000_s156698" name="Equation" r:id="rId5" imgW="622080" imgH="368280" progId="Equation.3">
                  <p:embed/>
                </p:oleObj>
              </mc:Choice>
              <mc:Fallback>
                <p:oleObj name="Equation" r:id="rId5" imgW="622080" imgH="36828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4863" y="2420938"/>
                        <a:ext cx="1763712"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13210</TotalTime>
  <Words>3486</Words>
  <Application>Microsoft Office PowerPoint</Application>
  <PresentationFormat>Presentazione su schermo (4:3)</PresentationFormat>
  <Paragraphs>445</Paragraphs>
  <Slides>40</Slides>
  <Notes>12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40</vt:i4>
      </vt:variant>
    </vt:vector>
  </HeadingPairs>
  <TitlesOfParts>
    <vt:vector size="42" baseType="lpstr">
      <vt:lpstr>AV2_1</vt:lpstr>
      <vt:lpstr>Equation</vt:lpstr>
      <vt:lpstr>Economic Geography   1bis – Spatial interaction and the gravity models</vt:lpstr>
      <vt:lpstr>Learning Objectives</vt:lpstr>
      <vt:lpstr>Topics</vt:lpstr>
      <vt:lpstr>Spatial interaction (Conti, 1996) (1/2) </vt:lpstr>
      <vt:lpstr>Spatial interaction (Conti, 1996) (2/2) </vt:lpstr>
      <vt:lpstr>Spatial interaction models </vt:lpstr>
      <vt:lpstr>Distance decay  </vt:lpstr>
      <vt:lpstr>Urban functions and gravitation</vt:lpstr>
      <vt:lpstr>Gravitation and spatial interaction</vt:lpstr>
      <vt:lpstr>Gravitation and spatial interaction</vt:lpstr>
      <vt:lpstr>Gravity model of flows between centres  </vt:lpstr>
      <vt:lpstr>Gravity models in retailing</vt:lpstr>
      <vt:lpstr>Historical background of gravity models in retailing</vt:lpstr>
      <vt:lpstr>Reilly’s law and market areas</vt:lpstr>
      <vt:lpstr>Reilly gravitation law and market areas</vt:lpstr>
      <vt:lpstr>Reilly’s law of gravitation</vt:lpstr>
      <vt:lpstr>Reilly’s law of gravitation</vt:lpstr>
      <vt:lpstr>Limitations of Reilly’s gravity model</vt:lpstr>
      <vt:lpstr>Trade area analysis</vt:lpstr>
      <vt:lpstr>Huff’s law</vt:lpstr>
      <vt:lpstr>Huff, gravity models, GIS, Geodemographics</vt:lpstr>
      <vt:lpstr>Geospatial technologies: GIS (1/2)</vt:lpstr>
      <vt:lpstr>Geospatial technologies: GIS (2/2)</vt:lpstr>
      <vt:lpstr>GI &amp; data integration </vt:lpstr>
      <vt:lpstr>Presentazione standard di PowerPoint</vt:lpstr>
      <vt:lpstr>Presentazione standard di PowerPoint</vt:lpstr>
      <vt:lpstr>The Huff model</vt:lpstr>
      <vt:lpstr>The Huff model</vt:lpstr>
      <vt:lpstr>The Huff model</vt:lpstr>
      <vt:lpstr>Huff’s law and market areas</vt:lpstr>
      <vt:lpstr>Huff’s Law</vt:lpstr>
      <vt:lpstr>Huff’s probabilistic analysis of shopping centre trade areas </vt:lpstr>
      <vt:lpstr>Huff’s law and market areas</vt:lpstr>
      <vt:lpstr>Huff’s probabilistic analysis of shopping centre trade areas  The use of the model in determining a shopping centre’s trade area - steps</vt:lpstr>
      <vt:lpstr>Huff’s probabilistic analysis of shopping centre trade areas  The use of the model in determining a shopping centre’s trade area - steps</vt:lpstr>
      <vt:lpstr>Huff’s probabilistic analysis of shopping centre trade areas  The use of the model in determining a shopping centre’s trade area - steps</vt:lpstr>
      <vt:lpstr>Trade area analysis for a single site using a single variable for site attractiveness</vt:lpstr>
      <vt:lpstr>Customer patronage probability map for Micmac Mall, Halifax-Dartmouth, Nova Scotia, using Gross Leasable Area (GLA) as an attractiveness variable.</vt:lpstr>
      <vt:lpstr>Trade area analysis for a single site using a single variable for site attractiveness</vt:lpstr>
      <vt:lpstr>References</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376</cp:revision>
  <cp:lastPrinted>2001-12-11T18:28:57Z</cp:lastPrinted>
  <dcterms:created xsi:type="dcterms:W3CDTF">2000-04-10T11:43:56Z</dcterms:created>
  <dcterms:modified xsi:type="dcterms:W3CDTF">2014-10-01T06:38:51Z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