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8"/>
  </p:notesMasterIdLst>
  <p:sldIdLst>
    <p:sldId id="262" r:id="rId2"/>
    <p:sldId id="256" r:id="rId3"/>
    <p:sldId id="265" r:id="rId4"/>
    <p:sldId id="257" r:id="rId5"/>
    <p:sldId id="258" r:id="rId6"/>
    <p:sldId id="264" r:id="rId7"/>
    <p:sldId id="259" r:id="rId8"/>
    <p:sldId id="260" r:id="rId9"/>
    <p:sldId id="293" r:id="rId10"/>
    <p:sldId id="269" r:id="rId11"/>
    <p:sldId id="283" r:id="rId12"/>
    <p:sldId id="284" r:id="rId13"/>
    <p:sldId id="285" r:id="rId14"/>
    <p:sldId id="286" r:id="rId15"/>
    <p:sldId id="270" r:id="rId16"/>
    <p:sldId id="271" r:id="rId17"/>
    <p:sldId id="272" r:id="rId18"/>
    <p:sldId id="273" r:id="rId19"/>
    <p:sldId id="274" r:id="rId20"/>
    <p:sldId id="267" r:id="rId21"/>
    <p:sldId id="268" r:id="rId22"/>
    <p:sldId id="275" r:id="rId23"/>
    <p:sldId id="303" r:id="rId24"/>
    <p:sldId id="299" r:id="rId25"/>
    <p:sldId id="300" r:id="rId26"/>
    <p:sldId id="301" r:id="rId27"/>
    <p:sldId id="276" r:id="rId28"/>
    <p:sldId id="277" r:id="rId29"/>
    <p:sldId id="279" r:id="rId30"/>
    <p:sldId id="278" r:id="rId31"/>
    <p:sldId id="280" r:id="rId32"/>
    <p:sldId id="281" r:id="rId33"/>
    <p:sldId id="288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59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1254F-34D5-5A46-9920-84962A3B4656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42D2-AC4E-3340-A64C-BFC7E5BE9D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42D2-AC4E-3340-A64C-BFC7E5BE9D4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F68F-80AF-614B-AA47-973C568240E9}" type="datetimeFigureOut">
              <a:rPr lang="it-IT" smtClean="0"/>
              <a:pPr/>
              <a:t>5-01-2015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Documento_di_Microsoft_Word1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66" y="1122386"/>
            <a:ext cx="4636603" cy="5363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723546" y="236292"/>
            <a:ext cx="8047606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 TESSUTI DEL DENTE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80219" y="291985"/>
            <a:ext cx="8103572" cy="6715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r>
              <a:rPr lang="it-IT" dirty="0">
                <a:solidFill>
                  <a:srgbClr val="000000"/>
                </a:solidFill>
              </a:rPr>
              <a:t>Lo </a:t>
            </a:r>
            <a:r>
              <a:rPr lang="it-IT" dirty="0" smtClean="0">
                <a:solidFill>
                  <a:srgbClr val="000000"/>
                </a:solidFill>
              </a:rPr>
              <a:t>smalto-FORMAZIONE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80219" y="1153340"/>
            <a:ext cx="8103572" cy="55395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È il materiale più duro del corpo umano, composto per il 96% di </a:t>
            </a:r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fosfato di calcio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cristallizzato in </a:t>
            </a:r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idrossiapatite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e 4% di materiale organico e acqua.</a:t>
            </a:r>
            <a:endParaRPr lang="en-US" sz="2400" dirty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 </a:t>
            </a:r>
            <a:endParaRPr lang="en-US" sz="2400" dirty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Lo smalto è prodotto da cellule note come </a:t>
            </a:r>
            <a:r>
              <a:rPr lang="it-IT" sz="2400" b="1" u="sng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Ameloblasti</a:t>
            </a:r>
            <a:r>
              <a:rPr lang="it-IT" sz="2400" b="1" u="sng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che lo producono giornalmente.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</a:t>
            </a:r>
          </a:p>
          <a:p>
            <a:pPr algn="l"/>
            <a:endParaRPr lang="it-IT" sz="24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endParaRPr lang="en-US" sz="24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endParaRPr lang="it-IT" sz="2000" dirty="0">
              <a:solidFill>
                <a:srgbClr val="00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6959600" y="3670300"/>
            <a:ext cx="9144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500" y="4207301"/>
            <a:ext cx="5562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Durante lo sviluppo è una cellula cilindrica con abbondante Golgi, RER, e vacuoli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93800"/>
            <a:ext cx="49022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L'RE rugoso sintetizza varie proteine</a:t>
            </a:r>
          </a:p>
          <a:p>
            <a:endParaRPr lang="it-IT" sz="2400" dirty="0" smtClean="0"/>
          </a:p>
          <a:p>
            <a:r>
              <a:rPr lang="it-IT" sz="2400" dirty="0" smtClean="0"/>
              <a:t>tra le quali l'</a:t>
            </a:r>
            <a:r>
              <a:rPr lang="it-IT" sz="2400" cap="all" dirty="0" err="1" smtClean="0"/>
              <a:t>amelogenina</a:t>
            </a:r>
            <a:r>
              <a:rPr lang="it-IT" sz="2400" dirty="0" smtClean="0"/>
              <a:t> e l'</a:t>
            </a:r>
            <a:r>
              <a:rPr lang="it-IT" sz="2400" cap="all" dirty="0" err="1" smtClean="0"/>
              <a:t>enamelina</a:t>
            </a:r>
            <a:endParaRPr lang="it-IT" sz="2400" cap="all" dirty="0" smtClean="0"/>
          </a:p>
          <a:p>
            <a:endParaRPr lang="it-IT" sz="2400" dirty="0" smtClean="0"/>
          </a:p>
          <a:p>
            <a:r>
              <a:rPr lang="it-IT" sz="2400" dirty="0" smtClean="0"/>
              <a:t>che costituiscono la matrice organica dello smalto (</a:t>
            </a:r>
            <a:r>
              <a:rPr lang="it-IT" sz="2400" dirty="0" err="1" smtClean="0"/>
              <a:t>pre-smalto</a:t>
            </a:r>
            <a:r>
              <a:rPr lang="it-IT" sz="2400" dirty="0" smtClean="0"/>
              <a:t>) e vengono destinate ai vacuoli i quali rilasciando il loro contenuto</a:t>
            </a:r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2640806" y="2819400"/>
            <a:ext cx="4064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473200" y="1625600"/>
            <a:ext cx="660400" cy="40719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>
            <a:off x="2882900" y="1828800"/>
            <a:ext cx="406400" cy="15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111750" y="768350"/>
          <a:ext cx="3721100" cy="5626100"/>
        </p:xfrm>
        <a:graphic>
          <a:graphicData uri="http://schemas.openxmlformats.org/presentationml/2006/ole">
            <p:oleObj spid="_x0000_s37890" name="Documento" r:id="rId3" imgW="3721100" imgH="56261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2100" y="1003300"/>
            <a:ext cx="84455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/>
                <a:cs typeface="Arial"/>
              </a:rPr>
              <a:t>Durante la successiva fase della maturazione si ha:</a:t>
            </a:r>
          </a:p>
          <a:p>
            <a:pPr algn="ctr"/>
            <a:endParaRPr lang="it-IT" sz="2400" dirty="0" smtClean="0">
              <a:latin typeface="Arial"/>
              <a:cs typeface="Arial"/>
            </a:endParaRPr>
          </a:p>
          <a:p>
            <a:pPr algn="ctr"/>
            <a:r>
              <a:rPr lang="it-IT" sz="2400" dirty="0" smtClean="0">
                <a:latin typeface="Arial"/>
                <a:cs typeface="Arial"/>
              </a:rPr>
              <a:t> la mineralizzazione vera e propria  del contenuto vescicolare che porta alla formazione delle caratteristiche strutture cristalline, dette prismi dello smalto</a:t>
            </a:r>
            <a:endParaRPr lang="it-IT" sz="2400" dirty="0">
              <a:latin typeface="Arial"/>
              <a:cs typeface="Arial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10800000" flipV="1">
            <a:off x="2755900" y="2942292"/>
            <a:ext cx="1764506" cy="39780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990600" y="3423166"/>
            <a:ext cx="2133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cap="all" dirty="0" smtClean="0"/>
              <a:t>fasi del processo</a:t>
            </a:r>
            <a:endParaRPr lang="it-IT" sz="2400" cap="all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204494" y="3192333"/>
            <a:ext cx="336470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-</a:t>
            </a:r>
            <a:r>
              <a:rPr lang="it-IT" sz="2800" dirty="0" smtClean="0"/>
              <a:t>afflusso di ioni</a:t>
            </a:r>
          </a:p>
          <a:p>
            <a:r>
              <a:rPr lang="it-IT" sz="2800" dirty="0" smtClean="0"/>
              <a:t>-perdita acqua</a:t>
            </a:r>
          </a:p>
          <a:p>
            <a:r>
              <a:rPr lang="it-IT" sz="2800" dirty="0" smtClean="0"/>
              <a:t>-mineralizzazione </a:t>
            </a:r>
          </a:p>
          <a:p>
            <a:r>
              <a:rPr lang="it-IT" sz="2800" dirty="0" smtClean="0"/>
              <a:t>-formazione dei prismi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COMPOSIZIONE DELLO SMALTO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264334"/>
            <a:ext cx="8445500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Si tratta pertanto di un tessuto acellulare, ovvero particolarmente differenziato. </a:t>
            </a:r>
          </a:p>
          <a:p>
            <a:pPr algn="ctr"/>
            <a:r>
              <a:rPr lang="it-IT" sz="2400" dirty="0" smtClean="0"/>
              <a:t>Esso è il tessuto più duro dell’organismo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03866" y="3502336"/>
            <a:ext cx="5363633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Esso è costituito, per la maggior parte, da sali minerali cristallizzati </a:t>
            </a:r>
            <a:r>
              <a:rPr lang="it-IT" sz="2400" dirty="0" err="1" smtClean="0"/>
              <a:t>(idrossiapatit</a:t>
            </a:r>
            <a:r>
              <a:rPr lang="it-IT" sz="2400" dirty="0" smtClean="0"/>
              <a:t>e) e da una esigua componente organica.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PRISMI DELLO SMALTO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4000" y="1181100"/>
            <a:ext cx="86995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 prismi dello smalto sono strutture di sezione poligonale ad andamento </a:t>
            </a:r>
            <a:r>
              <a:rPr lang="it-IT" cap="all" dirty="0" smtClean="0"/>
              <a:t>leggermente sinuoso</a:t>
            </a:r>
            <a:endParaRPr lang="it-IT" cap="all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147094"/>
            <a:ext cx="5448300" cy="374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31896" y="233588"/>
            <a:ext cx="7707251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cs typeface="Comic Sans MS"/>
              </a:rPr>
              <a:t>La dentina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631896" y="1197139"/>
            <a:ext cx="7707251" cy="52849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E’ il secondo tessuto per durezza.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</a:t>
            </a:r>
            <a:endParaRPr lang="it-IT" sz="20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endParaRPr lang="it-IT" sz="20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Nonostante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ciò è elastico proteggendo lo smalto dalle fratture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.</a:t>
            </a:r>
          </a:p>
          <a:p>
            <a:pPr algn="l"/>
            <a:endParaRPr lang="it-IT" sz="24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E’ composto per il 70% di </a:t>
            </a:r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idrossiapatite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, 20% materiale organico (</a:t>
            </a:r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proteoglicani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, </a:t>
            </a:r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glicoproteine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e collagene tipo I) e 10% di acqua.</a:t>
            </a:r>
            <a:endParaRPr lang="en-US" sz="2400" dirty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 </a:t>
            </a:r>
            <a:endParaRPr lang="en-US" sz="2400" dirty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Viene prodotto dagli </a:t>
            </a:r>
            <a:r>
              <a:rPr lang="it-IT" sz="2400" b="1" u="sng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Odontoblasti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queste cellule rimangono associate alla dentina per tutta la vita e sono localizzate alla periferia della polpa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.</a:t>
            </a:r>
          </a:p>
          <a:p>
            <a:pPr algn="l"/>
            <a:endParaRPr lang="en-US" sz="20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endParaRPr lang="it-IT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7418" y="890556"/>
            <a:ext cx="848753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Gli odontoblasti presentano estensioni citoplasmatiche dette Processi </a:t>
            </a:r>
            <a:r>
              <a:rPr lang="it-IT" sz="2400" dirty="0" err="1" smtClean="0">
                <a:latin typeface="Comic Sans MS"/>
                <a:cs typeface="Comic Sans MS"/>
              </a:rPr>
              <a:t>Odontoblastici</a:t>
            </a:r>
            <a:r>
              <a:rPr lang="it-IT" sz="2400" dirty="0" smtClean="0">
                <a:latin typeface="Comic Sans MS"/>
                <a:cs typeface="Comic Sans MS"/>
              </a:rPr>
              <a:t>, che occupano spazi detti canali della dentina.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9972"/>
            <a:ext cx="8229600" cy="951428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Comic Sans MS"/>
                <a:cs typeface="Comic Sans MS"/>
              </a:rPr>
              <a:t>Il cemento</a:t>
            </a:r>
            <a:endParaRPr lang="it-IT" sz="3200" dirty="0">
              <a:latin typeface="Comic Sans MS"/>
              <a:cs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2771" y="1232972"/>
            <a:ext cx="8642184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Il cemento è simile all’osso, e riveste la radice del dente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400" dirty="0" smtClean="0">
                <a:latin typeface="Comic Sans MS"/>
                <a:cs typeface="Comic Sans MS"/>
              </a:rPr>
              <a:t>È prodotto dai</a:t>
            </a:r>
            <a:r>
              <a:rPr lang="it-IT" sz="2400" dirty="0" err="1" smtClean="0">
                <a:latin typeface="Comic Sans MS"/>
                <a:cs typeface="Comic Sans MS"/>
              </a:rPr>
              <a:t> cementoblast</a:t>
            </a:r>
            <a:r>
              <a:rPr lang="it-IT" sz="2400" dirty="0" smtClean="0">
                <a:latin typeface="Comic Sans MS"/>
                <a:cs typeface="Comic Sans MS"/>
              </a:rPr>
              <a:t>i 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producono una sostanza polisaccaride che a partire dal colletto ne calcifica le strutture cellulari più vicine alla dentina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creando una struttura ossea nella quale i </a:t>
            </a:r>
            <a:r>
              <a:rPr lang="it-IT" sz="2400" dirty="0" err="1" smtClean="0">
                <a:latin typeface="Comic Sans MS"/>
                <a:cs typeface="Comic Sans MS"/>
              </a:rPr>
              <a:t>cementoblasti</a:t>
            </a:r>
            <a:r>
              <a:rPr lang="it-IT" sz="2400" dirty="0" smtClean="0">
                <a:latin typeface="Comic Sans MS"/>
                <a:cs typeface="Comic Sans MS"/>
              </a:rPr>
              <a:t> rimangono inglobati trasformandosi in cementociti, inter- connessi tramite sottili canalicoli tra la materia ossea del cemento 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2133600" y="2628900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>
            <a:off x="2094706" y="3657600"/>
            <a:ext cx="50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31800" y="419100"/>
            <a:ext cx="84328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err="1" smtClean="0">
                <a:latin typeface="Comic Sans MS"/>
                <a:cs typeface="Comic Sans MS"/>
              </a:rPr>
              <a:t>ll</a:t>
            </a:r>
            <a:r>
              <a:rPr lang="it-IT" sz="2400" dirty="0" smtClean="0">
                <a:latin typeface="Comic Sans MS"/>
                <a:cs typeface="Comic Sans MS"/>
              </a:rPr>
              <a:t> cemento si produce dal colletto fino all’apice della radice.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 Nella zona mediana della radice, i </a:t>
            </a:r>
            <a:r>
              <a:rPr lang="it-IT" sz="2400" dirty="0" err="1" smtClean="0">
                <a:latin typeface="Comic Sans MS"/>
                <a:cs typeface="Comic Sans MS"/>
              </a:rPr>
              <a:t>cementoblasti</a:t>
            </a:r>
            <a:r>
              <a:rPr lang="it-IT" sz="2400" dirty="0" smtClean="0">
                <a:latin typeface="Comic Sans MS"/>
                <a:cs typeface="Comic Sans MS"/>
              </a:rPr>
              <a:t> producendo il cemento si stratificano allontanandosi dalla dentina, e non vengono più inglobati nel cemento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 si produce così il </a:t>
            </a:r>
            <a:r>
              <a:rPr lang="it-IT" sz="2400" dirty="0" smtClean="0">
                <a:solidFill>
                  <a:schemeClr val="bg2"/>
                </a:solidFill>
                <a:latin typeface="Comic Sans MS"/>
                <a:cs typeface="Comic Sans MS"/>
              </a:rPr>
              <a:t>cemento acellulare.</a:t>
            </a:r>
            <a:endParaRPr lang="it-IT" sz="24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3670300" y="3035300"/>
            <a:ext cx="660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1800" y="4394200"/>
            <a:ext cx="8432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Nella zona apicale, invece, i </a:t>
            </a:r>
            <a:r>
              <a:rPr lang="it-IT" sz="2400" dirty="0" err="1" smtClean="0">
                <a:latin typeface="Comic Sans MS"/>
                <a:cs typeface="Comic Sans MS"/>
              </a:rPr>
              <a:t>cementoblasti</a:t>
            </a:r>
            <a:r>
              <a:rPr lang="it-IT" sz="2400" dirty="0" smtClean="0">
                <a:latin typeface="Comic Sans MS"/>
                <a:cs typeface="Comic Sans MS"/>
              </a:rPr>
              <a:t> restano inclusi nei corpuscoli del cemento: è questo il cemento cellulare.</a:t>
            </a:r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7700" y="252730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/>
                <a:cs typeface="Comic Sans MS"/>
              </a:rPr>
              <a:t>Odontogenesi</a:t>
            </a:r>
            <a:endParaRPr lang="it-IT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04019" y="114300"/>
            <a:ext cx="8175172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9pPr>
          </a:lstStyle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cs typeface="Comic Sans MS"/>
              </a:rPr>
              <a:t>I DENTI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04019" y="1658313"/>
            <a:ext cx="8175172" cy="3962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9pPr>
          </a:lstStyle>
          <a:p>
            <a:r>
              <a:rPr lang="it-IT" sz="2400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Nell’uomo si hanno due serie di dentizioni:</a:t>
            </a:r>
            <a:r>
              <a:rPr lang="en-US" sz="2400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</a:br>
            <a:r>
              <a:rPr lang="it-IT" dirty="0" err="1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/>
            </a:r>
            <a:b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</a:br>
            <a:r>
              <a:rPr lang="it-IT" b="1" u="sng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20 denti da latte o temporanei</a:t>
            </a:r>
            <a: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/>
            </a:r>
            <a:b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</a:br>
            <a:r>
              <a:rPr lang="it-IT" b="1" u="sng" dirty="0" err="1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/>
            </a:r>
            <a:b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</a:br>
            <a:r>
              <a:rPr lang="it-IT" b="1" u="sng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32 denti permanenti </a:t>
            </a:r>
            <a:r>
              <a:rPr lang="it-IT" b="1" u="sng" dirty="0" smtClean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dell’adulto</a:t>
            </a:r>
          </a:p>
          <a:p>
            <a:endParaRPr lang="it-IT" b="1" u="sng" dirty="0" smtClean="0">
              <a:ea typeface="Times New Roman" pitchFamily="-104" charset="0"/>
              <a:cs typeface="Times New Roman" pitchFamily="-104" charset="0"/>
            </a:endParaRPr>
          </a:p>
          <a:p>
            <a:r>
              <a:rPr lang="en-US" dirty="0" smtClean="0">
                <a:ea typeface="Times New Roman" pitchFamily="-104" charset="0"/>
                <a:cs typeface="Times New Roman" pitchFamily="-104" charset="0"/>
              </a:rPr>
              <a:t/>
            </a:r>
            <a:br>
              <a:rPr lang="en-US" dirty="0" smtClean="0">
                <a:ea typeface="Times New Roman" pitchFamily="-104" charset="0"/>
                <a:cs typeface="Times New Roman" pitchFamily="-104" charset="0"/>
              </a:rPr>
            </a:br>
            <a:r>
              <a:rPr lang="it-IT" b="1" u="sng" dirty="0" err="1">
                <a:ea typeface="Times New Roman" pitchFamily="-104" charset="0"/>
                <a:cs typeface="Times New Roman" pitchFamily="-104" charset="0"/>
              </a:rPr>
              <a:t> 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/>
            </a:r>
            <a:br>
              <a:rPr lang="en-US" dirty="0">
                <a:ea typeface="Times New Roman" pitchFamily="-104" charset="0"/>
                <a:cs typeface="Times New Roman" pitchFamily="-104" charset="0"/>
              </a:rPr>
            </a:br>
            <a:endParaRPr lang="it-IT" dirty="0">
              <a:ea typeface="Times New Roman" pitchFamily="-104" charset="0"/>
              <a:cs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32017" y="627768"/>
            <a:ext cx="8487533" cy="5061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I denti della prima dentizione detti “decidui’ o “di latte” compaiono verso la </a:t>
            </a:r>
            <a:r>
              <a:rPr lang="it-IT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VI- VIII </a:t>
            </a:r>
            <a:r>
              <a:rPr lang="it-IT" sz="2400" dirty="0" smtClean="0">
                <a:latin typeface="Comic Sans MS"/>
                <a:cs typeface="Comic Sans MS"/>
              </a:rPr>
              <a:t>settimana di sviluppo 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in corrispondenza di un </a:t>
            </a:r>
            <a:r>
              <a:rPr lang="it-IT" sz="2400" cap="all" dirty="0" smtClean="0">
                <a:solidFill>
                  <a:srgbClr val="800000"/>
                </a:solidFill>
                <a:latin typeface="Comic Sans MS"/>
                <a:cs typeface="Comic Sans MS"/>
              </a:rPr>
              <a:t>centro proliferativo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 </a:t>
            </a:r>
          </a:p>
          <a:p>
            <a:r>
              <a:rPr lang="it-IT" sz="2400" dirty="0" smtClean="0">
                <a:latin typeface="Comic Sans MS"/>
                <a:cs typeface="Comic Sans MS"/>
              </a:rPr>
              <a:t> la </a:t>
            </a:r>
            <a:r>
              <a:rPr lang="it-IT" sz="2400" cap="all" dirty="0" smtClean="0">
                <a:solidFill>
                  <a:srgbClr val="000090"/>
                </a:solidFill>
                <a:latin typeface="Comic Sans MS"/>
                <a:cs typeface="Comic Sans MS"/>
              </a:rPr>
              <a:t>lamina dentale</a:t>
            </a:r>
            <a:endParaRPr lang="it-IT" sz="2400" dirty="0" smtClean="0">
              <a:latin typeface="Comic Sans MS"/>
              <a:cs typeface="Comic Sans MS"/>
            </a:endParaRP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rot="16200000" flipH="1">
            <a:off x="2802849" y="1766509"/>
            <a:ext cx="627768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16200000" flipH="1">
            <a:off x="1131344" y="2839555"/>
            <a:ext cx="671566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>
            <a:off x="1467113" y="3832304"/>
            <a:ext cx="45257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671596" y="4059387"/>
            <a:ext cx="777223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660066"/>
                </a:solidFill>
                <a:latin typeface="Comic Sans MS"/>
                <a:cs typeface="Comic Sans MS"/>
              </a:rPr>
              <a:t>20 gemme dentali</a:t>
            </a:r>
          </a:p>
          <a:p>
            <a:endParaRPr lang="it-IT" sz="2400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endParaRPr lang="it-IT" sz="2400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r>
              <a:rPr lang="it-IT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quattro incisivi, due canini e quattro molari (</a:t>
            </a:r>
            <a:r>
              <a:rPr lang="it-IT" sz="24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3</a:t>
            </a:r>
            <a:r>
              <a:rPr lang="it-IT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 MESE)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cxnSp>
        <p:nvCxnSpPr>
          <p:cNvPr id="12" name="Connettore 2 11"/>
          <p:cNvCxnSpPr/>
          <p:nvPr/>
        </p:nvCxnSpPr>
        <p:spPr>
          <a:xfrm rot="5400000">
            <a:off x="1465524" y="4746547"/>
            <a:ext cx="45257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7418" y="37853"/>
            <a:ext cx="8516731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cap="all" dirty="0" smtClean="0">
                <a:solidFill>
                  <a:srgbClr val="000090"/>
                </a:solidFill>
                <a:latin typeface="Comic Sans MS"/>
                <a:cs typeface="Comic Sans MS"/>
              </a:rPr>
              <a:t>La lamina dentale è un ispessimento epiteliale che circonda la primitiva cavità orale</a:t>
            </a:r>
            <a:r>
              <a:rPr lang="it-IT" sz="2400" cap="all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 (stomode</a:t>
            </a:r>
            <a:r>
              <a:rPr lang="it-IT" sz="2400" cap="all" dirty="0" smtClean="0">
                <a:solidFill>
                  <a:srgbClr val="000090"/>
                </a:solidFill>
                <a:latin typeface="Comic Sans MS"/>
                <a:cs typeface="Comic Sans MS"/>
              </a:rPr>
              <a:t>um).</a:t>
            </a:r>
            <a:endParaRPr lang="it-IT" sz="2400" cap="all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4049623" y="1597241"/>
            <a:ext cx="732717" cy="14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417419" y="1548149"/>
            <a:ext cx="8516730" cy="4770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cap="all" dirty="0" smtClean="0">
                <a:latin typeface="Comic Sans MS"/>
                <a:cs typeface="Comic Sans MS"/>
              </a:rPr>
              <a:t>PROLIFERAZIONE DELLA LAMINA DENTALE (dalla seconda/quarta settimana)</a:t>
            </a: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r>
              <a:rPr lang="it-IT" sz="2400" cap="all" dirty="0" smtClean="0">
                <a:latin typeface="Comic Sans MS"/>
                <a:cs typeface="Comic Sans MS"/>
              </a:rPr>
              <a:t>PORTA ALLA FORMAZIONE </a:t>
            </a:r>
            <a:r>
              <a:rPr lang="it-IT" sz="2400" cap="all" dirty="0" err="1" smtClean="0">
                <a:latin typeface="Comic Sans MS"/>
                <a:cs typeface="Comic Sans MS"/>
              </a:rPr>
              <a:t>DI</a:t>
            </a:r>
            <a:endParaRPr lang="it-IT" sz="2400" cap="all" dirty="0" smtClean="0">
              <a:latin typeface="Comic Sans MS"/>
              <a:cs typeface="Comic Sans MS"/>
            </a:endParaRP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r>
              <a:rPr lang="it-IT" sz="2400" cap="all" dirty="0" smtClean="0">
                <a:latin typeface="Comic Sans MS"/>
                <a:cs typeface="Comic Sans MS"/>
              </a:rPr>
              <a:t>gettoni epiteliali ( a partire DAL secondo mese)</a:t>
            </a: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r>
              <a:rPr lang="it-IT" sz="2400" cap="all" dirty="0" smtClean="0">
                <a:latin typeface="Comic Sans MS"/>
                <a:cs typeface="Comic Sans MS"/>
              </a:rPr>
              <a:t>formano gli </a:t>
            </a:r>
            <a:r>
              <a:rPr lang="it-IT" sz="24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organi dello smalto (</a:t>
            </a:r>
            <a:r>
              <a:rPr lang="it-IT" sz="16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formerà lo smalto)</a:t>
            </a:r>
            <a:endParaRPr lang="it-IT" sz="1600" cap="all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9" name="Connettore 2 8"/>
          <p:cNvCxnSpPr/>
          <p:nvPr/>
        </p:nvCxnSpPr>
        <p:spPr>
          <a:xfrm rot="5400000">
            <a:off x="1350320" y="3073143"/>
            <a:ext cx="627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>
            <a:off x="1343968" y="3809513"/>
            <a:ext cx="627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5400000">
            <a:off x="1345556" y="5399939"/>
            <a:ext cx="627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3400" y="214312"/>
            <a:ext cx="838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organi dello smalto            fra 6-7 settimana              gemme dentarie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3759200" y="582850"/>
            <a:ext cx="35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5972692" y="828337"/>
            <a:ext cx="4323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626100" y="1181100"/>
            <a:ext cx="32893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stadio coppa 11-12 settimana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6" name="Connettore 2 15"/>
          <p:cNvCxnSpPr/>
          <p:nvPr/>
        </p:nvCxnSpPr>
        <p:spPr>
          <a:xfrm rot="5400000">
            <a:off x="6927570" y="2602428"/>
            <a:ext cx="4323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626100" y="2997200"/>
            <a:ext cx="32893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stadio campana 11-12 settimana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8" name="Connettore 2 17"/>
          <p:cNvCxnSpPr/>
          <p:nvPr/>
        </p:nvCxnSpPr>
        <p:spPr>
          <a:xfrm rot="5400000">
            <a:off x="6929158" y="4261663"/>
            <a:ext cx="4323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108700" y="4478635"/>
            <a:ext cx="28067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sacco dentale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21" name="Connettore 2 20"/>
          <p:cNvCxnSpPr/>
          <p:nvPr/>
        </p:nvCxnSpPr>
        <p:spPr>
          <a:xfrm rot="5400000">
            <a:off x="1384300" y="14859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33400" y="1791494"/>
            <a:ext cx="4724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cap="al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formeranno dentina, polpa, cemento</a:t>
            </a:r>
            <a:endParaRPr lang="it-IT" b="1" cap="all" dirty="0">
              <a:solidFill>
                <a:schemeClr val="bg1">
                  <a:lumMod val="95000"/>
                  <a:lumOff val="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33400" y="4046279"/>
            <a:ext cx="4572000" cy="1200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2400" dirty="0" smtClean="0">
                <a:solidFill>
                  <a:srgbClr val="000000"/>
                </a:solidFill>
                <a:latin typeface="Arial"/>
              </a:rPr>
              <a:t>Nelle ultime fasi dello stadio a campana inizia la formazione dei tessuti duri del dente.</a:t>
            </a:r>
            <a:endParaRPr lang="it-IT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8775"/>
            <a:ext cx="8929158" cy="490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8667" y="389467"/>
            <a:ext cx="85852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Embrione alla 6°-7° settimana</a:t>
            </a:r>
          </a:p>
          <a:p>
            <a:endParaRPr lang="it-IT" sz="2400" dirty="0" smtClean="0"/>
          </a:p>
          <a:p>
            <a:r>
              <a:rPr lang="it-IT" sz="2400" dirty="0" smtClean="0"/>
              <a:t> di sviluppo le future arcate dentarie</a:t>
            </a:r>
          </a:p>
          <a:p>
            <a:endParaRPr lang="it-IT" sz="2400" dirty="0" smtClean="0"/>
          </a:p>
          <a:p>
            <a:r>
              <a:rPr lang="it-IT" sz="2400" dirty="0" smtClean="0"/>
              <a:t>costituite da un ispessimento dello strato ectodermico di rivestimento</a:t>
            </a:r>
          </a:p>
          <a:p>
            <a:endParaRPr lang="it-IT" sz="2400" dirty="0" smtClean="0"/>
          </a:p>
          <a:p>
            <a:r>
              <a:rPr lang="it-IT" sz="2400" dirty="0" smtClean="0"/>
              <a:t>la lamina dentale</a:t>
            </a:r>
          </a:p>
          <a:p>
            <a:r>
              <a:rPr lang="it-IT" sz="2400" dirty="0" smtClean="0"/>
              <a:t>le cui cellule basali appaiono divise dal mesenchima sottostante mediante una membrana basale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0" y="5037034"/>
            <a:ext cx="9143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formazione della lamina dentale si deve probabilmente a una intensa migrazione cellulare mediata dalle cellule mesenchimali.</a:t>
            </a:r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2311400" y="1041400"/>
            <a:ext cx="3894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>
            <a:off x="2286794" y="1761066"/>
            <a:ext cx="44026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6200000" flipH="1">
            <a:off x="2810933" y="2810933"/>
            <a:ext cx="1032934" cy="16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5600" y="592667"/>
            <a:ext cx="45720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400" dirty="0" smtClean="0"/>
              <a:t>Alcuni punti della lamina dentale (cioè nelle aree corrispondenti ai futuri denti decidui)	</a:t>
            </a:r>
          </a:p>
          <a:p>
            <a:endParaRPr lang="it-IT" sz="2400" dirty="0" smtClean="0"/>
          </a:p>
          <a:p>
            <a:r>
              <a:rPr lang="it-IT" sz="2400" dirty="0" smtClean="0"/>
              <a:t>le cellule ectodermiche si </a:t>
            </a:r>
            <a:r>
              <a:rPr lang="it-IT" sz="2400" dirty="0" err="1" smtClean="0"/>
              <a:t>approfondano</a:t>
            </a:r>
            <a:r>
              <a:rPr lang="it-IT" sz="2400" dirty="0" smtClean="0"/>
              <a:t> nel mesenchima costituendo un aggregato cellulare a </a:t>
            </a:r>
            <a:r>
              <a:rPr lang="it-IT" sz="2400" cap="all" dirty="0" smtClean="0"/>
              <a:t>forma di gemma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r>
              <a:rPr lang="it-IT" sz="2400" dirty="0" smtClean="0"/>
              <a:t>la </a:t>
            </a:r>
            <a:r>
              <a:rPr lang="it-IT" sz="2400" cap="all" dirty="0" smtClean="0"/>
              <a:t>Gemma dentale</a:t>
            </a:r>
            <a:r>
              <a:rPr lang="it-IT" sz="2400" dirty="0" smtClean="0"/>
              <a:t>,attorno al quale si sviluppa un massiccio addensamento di cellule mesenchimali</a:t>
            </a:r>
            <a:endParaRPr lang="it-IT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6813" b="20121"/>
          <a:stretch>
            <a:fillRect/>
          </a:stretch>
        </p:blipFill>
        <p:spPr bwMode="auto">
          <a:xfrm>
            <a:off x="5283200" y="592667"/>
            <a:ext cx="35475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6604000" cy="41549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sz="2400" dirty="0" smtClean="0"/>
              <a:t>Alla 11 settimana di sviluppo la </a:t>
            </a:r>
            <a:r>
              <a:rPr lang="it-IT" sz="2400" cap="all" dirty="0" smtClean="0"/>
              <a:t>gemma dentale</a:t>
            </a:r>
          </a:p>
          <a:p>
            <a:endParaRPr lang="it-IT" sz="2400" dirty="0" smtClean="0"/>
          </a:p>
          <a:p>
            <a:r>
              <a:rPr lang="it-IT" sz="2400" dirty="0" smtClean="0"/>
              <a:t>si trasforma per invaginazione ella superficie profonda dell'epitelio</a:t>
            </a:r>
          </a:p>
          <a:p>
            <a:endParaRPr lang="it-IT" sz="2400" dirty="0" smtClean="0"/>
          </a:p>
          <a:p>
            <a:r>
              <a:rPr lang="it-IT" sz="2400" dirty="0" smtClean="0"/>
              <a:t>in una struttura a </a:t>
            </a:r>
            <a:r>
              <a:rPr lang="it-IT" sz="2400" cap="all" dirty="0" smtClean="0"/>
              <a:t>forma di </a:t>
            </a:r>
            <a:r>
              <a:rPr lang="it-IT" sz="2400" cap="all" dirty="0" err="1" smtClean="0"/>
              <a:t>cOppa</a:t>
            </a:r>
            <a:r>
              <a:rPr lang="it-IT" sz="2400" cap="all" dirty="0" smtClean="0"/>
              <a:t> </a:t>
            </a:r>
            <a:r>
              <a:rPr lang="it-IT" sz="2400" dirty="0" smtClean="0"/>
              <a:t>o cappuccio</a:t>
            </a:r>
          </a:p>
          <a:p>
            <a:r>
              <a:rPr lang="it-IT" sz="2400" dirty="0" smtClean="0"/>
              <a:t>che si approfondisce ulteriormente a formare la </a:t>
            </a:r>
            <a:r>
              <a:rPr lang="it-IT" sz="2400" dirty="0" smtClean="0">
                <a:solidFill>
                  <a:srgbClr val="FF0000"/>
                </a:solidFill>
              </a:rPr>
              <a:t>campana di Williams</a:t>
            </a:r>
          </a:p>
          <a:p>
            <a:endParaRPr lang="it-IT" sz="2400" dirty="0" smtClean="0"/>
          </a:p>
          <a:p>
            <a:r>
              <a:rPr lang="it-IT" sz="2400" cap="all" dirty="0" smtClean="0"/>
              <a:t>l'</a:t>
            </a:r>
            <a:r>
              <a:rPr lang="it-IT" sz="2400" cap="all" dirty="0" err="1" smtClean="0"/>
              <a:t>orGano</a:t>
            </a:r>
            <a:r>
              <a:rPr lang="it-IT" sz="2400" cap="all" dirty="0" smtClean="0"/>
              <a:t> dello smalto</a:t>
            </a:r>
            <a:endParaRPr lang="it-IT" sz="2400" dirty="0" smtClean="0"/>
          </a:p>
          <a:p>
            <a:endParaRPr lang="it-IT" sz="2400" dirty="0" smtClean="0"/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3657601" y="1439333"/>
            <a:ext cx="3725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0800000" flipV="1">
            <a:off x="3081469" y="2777067"/>
            <a:ext cx="508795" cy="338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33122" r="33691" b="20137"/>
          <a:stretch>
            <a:fillRect/>
          </a:stretch>
        </p:blipFill>
        <p:spPr bwMode="auto">
          <a:xfrm>
            <a:off x="6045200" y="1626394"/>
            <a:ext cx="3098800" cy="378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Comic Sans MS"/>
                <a:cs typeface="Comic Sans MS"/>
              </a:rPr>
              <a:t>Organo dello smalto</a:t>
            </a:r>
            <a:endParaRPr lang="it-IT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8600" y="1417638"/>
            <a:ext cx="8763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L’organo dello smalto, che è una sorta di sacco, è distinto in tre porzioni: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1493412" y="2711024"/>
            <a:ext cx="59616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28600" y="3009900"/>
            <a:ext cx="26098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/>
                <a:cs typeface="Comic Sans MS"/>
              </a:rPr>
              <a:t>L’epitelio interno, con cellule cilindriche</a:t>
            </a:r>
            <a:endParaRPr lang="it-IT" dirty="0">
              <a:latin typeface="Comic Sans MS"/>
              <a:cs typeface="Comic Sans MS"/>
            </a:endParaRPr>
          </a:p>
        </p:txBody>
      </p:sp>
      <p:cxnSp>
        <p:nvCxnSpPr>
          <p:cNvPr id="8" name="Connettore 2 7"/>
          <p:cNvCxnSpPr>
            <a:endCxn id="10" idx="0"/>
          </p:cNvCxnSpPr>
          <p:nvPr/>
        </p:nvCxnSpPr>
        <p:spPr>
          <a:xfrm rot="5400000">
            <a:off x="2332191" y="2775104"/>
            <a:ext cx="2329352" cy="1316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79500" y="4598197"/>
            <a:ext cx="3517900" cy="17543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La polpa dell’organo dello smalto, con cellule stellate ed una</a:t>
            </a:r>
          </a:p>
          <a:p>
            <a:r>
              <a:rPr lang="it-IT" dirty="0" smtClean="0">
                <a:latin typeface="Comic Sans MS"/>
                <a:cs typeface="Comic Sans MS"/>
              </a:rPr>
              <a:t>sostanza intercellulare ricca di acido ialuronico (cost. RETICOLO STELLATO )</a:t>
            </a:r>
            <a:endParaRPr lang="it-IT" dirty="0">
              <a:latin typeface="Comic Sans MS"/>
              <a:cs typeface="Comic Sans MS"/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6735521" y="3412517"/>
            <a:ext cx="232935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5321300" y="4598197"/>
            <a:ext cx="3670300" cy="1754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L’epitelio esterno, con cellule più basse, le quali man mano si differenziano allungandosi e trasformandosi in cellule alte e ricche in mitocondri e RER,</a:t>
            </a:r>
          </a:p>
          <a:p>
            <a:r>
              <a:rPr lang="it-IT" dirty="0" smtClean="0">
                <a:latin typeface="Comic Sans MS"/>
                <a:cs typeface="Comic Sans MS"/>
              </a:rPr>
              <a:t> i </a:t>
            </a:r>
            <a:r>
              <a:rPr lang="it-IT" dirty="0" err="1" smtClean="0">
                <a:latin typeface="Comic Sans MS"/>
                <a:cs typeface="Comic Sans MS"/>
              </a:rPr>
              <a:t>pre-ameloblasti</a:t>
            </a:r>
            <a:r>
              <a:rPr lang="it-IT" dirty="0" smtClean="0">
                <a:latin typeface="Comic Sans MS"/>
                <a:cs typeface="Comic Sans MS"/>
              </a:rPr>
              <a:t>.</a:t>
            </a:r>
            <a:endParaRPr lang="it-IT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6700" y="1016000"/>
            <a:ext cx="2692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Comic Sans MS"/>
                <a:cs typeface="Comic Sans MS"/>
              </a:rPr>
              <a:t>Pre-ameloblasti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>
            <a:stCxn id="4" idx="3"/>
          </p:cNvCxnSpPr>
          <p:nvPr/>
        </p:nvCxnSpPr>
        <p:spPr>
          <a:xfrm>
            <a:off x="2959100" y="1246833"/>
            <a:ext cx="850900" cy="10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810000" y="1016000"/>
            <a:ext cx="4140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poggiano sulla membrana basale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9" name="Connettore 2 8"/>
          <p:cNvCxnSpPr/>
          <p:nvPr/>
        </p:nvCxnSpPr>
        <p:spPr>
          <a:xfrm rot="5400000">
            <a:off x="5183833" y="1805632"/>
            <a:ext cx="668635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19500" y="2146300"/>
            <a:ext cx="52959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mic Sans MS"/>
                <a:cs typeface="Comic Sans MS"/>
              </a:rPr>
              <a:t>sotto la membrana basale le cellule della papilla si differenziano in</a:t>
            </a:r>
            <a:endParaRPr lang="it-IT" sz="2000" dirty="0">
              <a:latin typeface="Comic Sans MS"/>
              <a:cs typeface="Comic Sans MS"/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5348933" y="3120599"/>
            <a:ext cx="668635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619500" y="3708400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ODONTOBLASTI CHE INIZIANO A SECERNERE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3" name="Connettore 2 12"/>
          <p:cNvCxnSpPr/>
          <p:nvPr/>
        </p:nvCxnSpPr>
        <p:spPr>
          <a:xfrm rot="5400000">
            <a:off x="5336232" y="4606500"/>
            <a:ext cx="668635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94249" y="5028168"/>
            <a:ext cx="215265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PRE-DENTINA</a:t>
            </a:r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3700" y="1206500"/>
            <a:ext cx="36957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La secrezione della </a:t>
            </a:r>
            <a:r>
              <a:rPr lang="it-IT" sz="2400" dirty="0" err="1" smtClean="0">
                <a:latin typeface="Comic Sans MS"/>
                <a:cs typeface="Comic Sans MS"/>
              </a:rPr>
              <a:t>predentina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1829316" y="1867416"/>
            <a:ext cx="595868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93700" y="2171700"/>
            <a:ext cx="6375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differenziamento dei </a:t>
            </a:r>
            <a:r>
              <a:rPr lang="it-IT" sz="2400" dirty="0" err="1" smtClean="0">
                <a:latin typeface="Comic Sans MS"/>
                <a:cs typeface="Comic Sans MS"/>
              </a:rPr>
              <a:t>pre-ameloblasti</a:t>
            </a:r>
            <a:r>
              <a:rPr lang="it-IT" sz="2400" dirty="0" smtClean="0">
                <a:latin typeface="Comic Sans MS"/>
                <a:cs typeface="Comic Sans MS"/>
              </a:rPr>
              <a:t> in AMELOBLASTI</a:t>
            </a:r>
            <a:endParaRPr lang="it-IT" sz="2400" dirty="0">
              <a:latin typeface="Comic Sans MS"/>
              <a:cs typeface="Comic Sans M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93700" y="3429000"/>
            <a:ext cx="63754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il cui polo di secrezione viene così a situarsi in posizione opposta a quella degli odontoblasti. Il risultato evidente è che i loro prodotti di secrezione, rispettivamente smalto e dentina, li allontaneranno l’uno dall’altro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1816616" y="2832616"/>
            <a:ext cx="595868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50991" y="101905"/>
            <a:ext cx="7947398" cy="6555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>
                <a:latin typeface="Comic Sans MS"/>
                <a:cs typeface="Comic Sans MS"/>
              </a:rPr>
              <a:t>La dentizione umana è definita 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cap="all" dirty="0" smtClean="0">
                <a:solidFill>
                  <a:srgbClr val="000090"/>
                </a:solidFill>
                <a:latin typeface="Comic Sans MS"/>
                <a:cs typeface="Comic Sans MS"/>
              </a:rPr>
              <a:t>difiodonte ed eterodonte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dirty="0" smtClean="0">
                <a:latin typeface="Comic Sans MS"/>
                <a:cs typeface="Comic Sans MS"/>
              </a:rPr>
              <a:t> in quanto costituita da due successivi processi di eruzioni dentarie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dirty="0" smtClean="0">
                <a:latin typeface="Comic Sans MS"/>
                <a:cs typeface="Comic Sans MS"/>
              </a:rPr>
              <a:t> dentizione decidua        dentizione permanente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dirty="0" smtClean="0">
                <a:latin typeface="Comic Sans MS"/>
                <a:cs typeface="Comic Sans MS"/>
              </a:rPr>
              <a:t> ciascuna rappresentata da diverse tipologie di denti: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dirty="0" smtClean="0">
                <a:latin typeface="Comic Sans MS"/>
                <a:cs typeface="Comic Sans MS"/>
              </a:rPr>
              <a:t> </a:t>
            </a:r>
            <a:r>
              <a:rPr lang="it-IT" sz="2800" cap="all" dirty="0" smtClean="0">
                <a:solidFill>
                  <a:srgbClr val="800000"/>
                </a:solidFill>
                <a:latin typeface="Comic Sans MS"/>
                <a:cs typeface="Comic Sans MS"/>
              </a:rPr>
              <a:t>incisivi, canini, premolari, molari.</a:t>
            </a:r>
            <a:endParaRPr lang="it-IT" sz="2800" cap="all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10800000" flipV="1">
            <a:off x="1744493" y="2657062"/>
            <a:ext cx="569334" cy="481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255417" y="2657062"/>
            <a:ext cx="1226256" cy="481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4000" y="927100"/>
            <a:ext cx="61341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cap="all" dirty="0" err="1" smtClean="0">
                <a:latin typeface="Comic Sans MS"/>
                <a:cs typeface="Comic Sans MS"/>
              </a:rPr>
              <a:t>predentina</a:t>
            </a:r>
            <a:r>
              <a:rPr lang="it-IT" sz="2400" dirty="0" smtClean="0">
                <a:latin typeface="Comic Sans MS"/>
                <a:cs typeface="Comic Sans MS"/>
              </a:rPr>
              <a:t>: strato non mineralizzato fra 30-45 </a:t>
            </a:r>
            <a:r>
              <a:rPr lang="it-IT" sz="2400" dirty="0" err="1" smtClean="0">
                <a:latin typeface="Comic Sans MS"/>
                <a:cs typeface="Comic Sans MS"/>
              </a:rPr>
              <a:t>nm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2750066" y="1530866"/>
            <a:ext cx="4688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5300" y="2044700"/>
            <a:ext cx="4267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zona di maturazione delle fibre collagene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8" name="Connettore 2 7"/>
          <p:cNvCxnSpPr>
            <a:stCxn id="7" idx="3"/>
          </p:cNvCxnSpPr>
          <p:nvPr/>
        </p:nvCxnSpPr>
        <p:spPr>
          <a:xfrm flipV="1">
            <a:off x="4762500" y="2414032"/>
            <a:ext cx="837406" cy="46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753100" y="2044700"/>
            <a:ext cx="24511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viene mineralizzata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6934716" y="2756416"/>
            <a:ext cx="684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782594" y="3173968"/>
            <a:ext cx="990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dentina</a:t>
            </a:r>
            <a:endParaRPr lang="it-IT" sz="2400" dirty="0">
              <a:latin typeface="Comic Sans MS"/>
              <a:cs typeface="Comic Sans M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51300" y="3886200"/>
            <a:ext cx="48387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Comic Sans MS"/>
                <a:cs typeface="Comic Sans MS"/>
              </a:rPr>
              <a:t>calcosferiti----</a:t>
            </a:r>
            <a:r>
              <a:rPr lang="it-IT" sz="2400" dirty="0" smtClean="0">
                <a:latin typeface="Comic Sans MS"/>
                <a:cs typeface="Comic Sans MS"/>
              </a:rPr>
              <a:t> testimoni processo di mineralizzazione</a:t>
            </a:r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300" y="25908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Comic Sans MS"/>
                <a:cs typeface="Comic Sans MS"/>
              </a:rPr>
              <a:t>AMELOGENESI</a:t>
            </a:r>
            <a:endParaRPr lang="it-IT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2400" y="482600"/>
            <a:ext cx="86614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>
                <a:latin typeface="Comic Sans MS"/>
                <a:cs typeface="Comic Sans MS"/>
              </a:rPr>
              <a:t>La formazione dello smalto si realizza in due tempi successivi, definiti rispettivamente: </a:t>
            </a:r>
          </a:p>
          <a:p>
            <a:endParaRPr lang="it-IT" sz="2000" dirty="0" smtClean="0">
              <a:latin typeface="Comic Sans MS"/>
              <a:cs typeface="Comic Sans MS"/>
            </a:endParaRPr>
          </a:p>
          <a:p>
            <a:r>
              <a:rPr lang="it-IT" sz="2000" dirty="0" smtClean="0">
                <a:latin typeface="Comic Sans MS"/>
                <a:cs typeface="Comic Sans MS"/>
              </a:rPr>
              <a:t>fase della secrezione </a:t>
            </a:r>
          </a:p>
          <a:p>
            <a:endParaRPr lang="it-IT" sz="2000" dirty="0" smtClean="0">
              <a:latin typeface="Comic Sans MS"/>
              <a:cs typeface="Comic Sans MS"/>
            </a:endParaRPr>
          </a:p>
          <a:p>
            <a:r>
              <a:rPr lang="it-IT" sz="2000" dirty="0" smtClean="0">
                <a:latin typeface="Comic Sans MS"/>
                <a:cs typeface="Comic Sans MS"/>
              </a:rPr>
              <a:t> fase della maturazione.</a:t>
            </a:r>
            <a:endParaRPr lang="it-IT" sz="2000" dirty="0">
              <a:latin typeface="Comic Sans MS"/>
              <a:cs typeface="Comic Sans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2400" y="2832100"/>
            <a:ext cx="28067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/>
                <a:cs typeface="Comic Sans MS"/>
              </a:rPr>
              <a:t>FASE </a:t>
            </a:r>
            <a:r>
              <a:rPr lang="it-IT" dirty="0" err="1" smtClean="0">
                <a:latin typeface="Comic Sans MS"/>
                <a:cs typeface="Comic Sans MS"/>
              </a:rPr>
              <a:t>DI</a:t>
            </a:r>
            <a:r>
              <a:rPr lang="it-IT" dirty="0" smtClean="0">
                <a:latin typeface="Comic Sans MS"/>
                <a:cs typeface="Comic Sans MS"/>
              </a:rPr>
              <a:t> SECREZIONE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606800" y="2505670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dirty="0" smtClean="0">
                <a:latin typeface="Comic Sans MS"/>
                <a:cs typeface="Comic Sans MS"/>
              </a:rPr>
              <a:t>sintetizza le proteine dello smalto, </a:t>
            </a:r>
            <a:r>
              <a:rPr lang="it-IT" dirty="0" err="1" smtClean="0">
                <a:latin typeface="Comic Sans MS"/>
                <a:cs typeface="Comic Sans MS"/>
              </a:rPr>
              <a:t>esocitate</a:t>
            </a:r>
            <a:r>
              <a:rPr lang="it-IT" dirty="0" smtClean="0">
                <a:latin typeface="Comic Sans MS"/>
                <a:cs typeface="Comic Sans MS"/>
              </a:rPr>
              <a:t> come granuli rivestiti, contenenti l’ </a:t>
            </a:r>
            <a:r>
              <a:rPr lang="it-IT" dirty="0" err="1" smtClean="0">
                <a:latin typeface="Comic Sans MS"/>
                <a:cs typeface="Comic Sans MS"/>
              </a:rPr>
              <a:t>amelogenina</a:t>
            </a:r>
            <a:r>
              <a:rPr lang="it-IT" dirty="0" smtClean="0">
                <a:latin typeface="Comic Sans MS"/>
                <a:cs typeface="Comic Sans MS"/>
              </a:rPr>
              <a:t> ricca di prolina ed istidina.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2400" y="420370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secrezione dello smalto induce il mesenchima a determinare il differenziamento degli odontoblasti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rot="16200000" flipH="1">
            <a:off x="2512715" y="5186581"/>
            <a:ext cx="460970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892300" y="5429766"/>
            <a:ext cx="2133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producono dentina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rot="10800000" flipV="1">
            <a:off x="4025900" y="3705998"/>
            <a:ext cx="1409700" cy="319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588000" y="3705998"/>
            <a:ext cx="1346200" cy="3453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451600" y="4203700"/>
            <a:ext cx="203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lo smalto mineralizza</a:t>
            </a:r>
            <a:endParaRPr lang="it-I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" y="1237565"/>
            <a:ext cx="63627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mineralizzazione vera e propria che porta alla formazione delle caratteristiche strutture cristalline, </a:t>
            </a:r>
          </a:p>
          <a:p>
            <a:endParaRPr lang="it-IT" sz="2400" dirty="0" smtClean="0"/>
          </a:p>
          <a:p>
            <a:r>
              <a:rPr lang="it-IT" sz="2400" cap="all" dirty="0" smtClean="0">
                <a:solidFill>
                  <a:srgbClr val="800000"/>
                </a:solidFill>
              </a:rPr>
              <a:t>prismi dello smalto</a:t>
            </a:r>
            <a:endParaRPr lang="it-IT" sz="2400" cap="all" dirty="0">
              <a:solidFill>
                <a:srgbClr val="8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3700" y="215900"/>
            <a:ext cx="2616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FASE </a:t>
            </a:r>
            <a:r>
              <a:rPr lang="it-IT" sz="2400" dirty="0" err="1" smtClean="0"/>
              <a:t>DI</a:t>
            </a:r>
            <a:r>
              <a:rPr lang="it-IT" sz="2400" dirty="0" smtClean="0"/>
              <a:t> MATURAZIONE</a:t>
            </a:r>
            <a:endParaRPr lang="it-IT" sz="2400" dirty="0"/>
          </a:p>
        </p:txBody>
      </p:sp>
      <p:cxnSp>
        <p:nvCxnSpPr>
          <p:cNvPr id="7" name="Connettore 1 6"/>
          <p:cNvCxnSpPr/>
          <p:nvPr/>
        </p:nvCxnSpPr>
        <p:spPr>
          <a:xfrm rot="5400000">
            <a:off x="1693134" y="911398"/>
            <a:ext cx="6523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927660" y="2841352"/>
            <a:ext cx="8085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93700" y="3246398"/>
            <a:ext cx="680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sostituzione della AMELOGENINA CON </a:t>
            </a:r>
            <a:r>
              <a:rPr lang="it-IT" sz="2400" cap="all" dirty="0" err="1" smtClean="0"/>
              <a:t>enamelina</a:t>
            </a:r>
            <a:endParaRPr lang="it-IT" sz="2400" cap="al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8500" y="2273300"/>
            <a:ext cx="8229600" cy="1143000"/>
          </a:xfrm>
        </p:spPr>
        <p:txBody>
          <a:bodyPr/>
          <a:lstStyle/>
          <a:p>
            <a:r>
              <a:rPr lang="it-IT" dirty="0" smtClean="0"/>
              <a:t>STRUTTURA DELLO SMALTO</a:t>
            </a:r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2400" y="368300"/>
            <a:ext cx="88265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Lo smalto è un tessuto acellulare costituito da sali minerali cristallizzati, fosfato di calcio </a:t>
            </a:r>
            <a:r>
              <a:rPr lang="it-IT" sz="2000" dirty="0" err="1" smtClean="0"/>
              <a:t>(idrossiapatit</a:t>
            </a:r>
            <a:r>
              <a:rPr lang="it-IT" sz="2000" dirty="0" smtClean="0"/>
              <a:t>e) e da una esigua componente organica.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52400" y="1480234"/>
            <a:ext cx="88265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Lo smalto, come si è detto, è prodotto dagl</a:t>
            </a:r>
            <a:r>
              <a:rPr lang="it-IT" dirty="0" err="1" smtClean="0"/>
              <a:t>i ameloblas</a:t>
            </a:r>
            <a:r>
              <a:rPr lang="it-IT" dirty="0" smtClean="0"/>
              <a:t>ti, i quali però, terminata la loro funzione, che consiste nel rivestirne la corona dentaria, muoiono.</a:t>
            </a:r>
            <a:endParaRPr lang="it-IT" dirty="0"/>
          </a:p>
        </p:txBody>
      </p:sp>
      <p:cxnSp>
        <p:nvCxnSpPr>
          <p:cNvPr id="7" name="Connettore 1 6"/>
          <p:cNvCxnSpPr>
            <a:stCxn id="5" idx="2"/>
          </p:cNvCxnSpPr>
          <p:nvPr/>
        </p:nvCxnSpPr>
        <p:spPr>
          <a:xfrm rot="5400000">
            <a:off x="4250982" y="2441233"/>
            <a:ext cx="6293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995351" y="2756696"/>
            <a:ext cx="747741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-il tessuto più duro dell’organismo</a:t>
            </a:r>
          </a:p>
          <a:p>
            <a:r>
              <a:rPr lang="it-IT" dirty="0" smtClean="0"/>
              <a:t>-minerali cristallizzati (</a:t>
            </a:r>
            <a:r>
              <a:rPr lang="it-IT" dirty="0" err="1" smtClean="0"/>
              <a:t>idrossiapatite</a:t>
            </a:r>
            <a:r>
              <a:rPr lang="it-IT" dirty="0" smtClean="0"/>
              <a:t>) e da una esigua componente organica</a:t>
            </a:r>
          </a:p>
          <a:p>
            <a:r>
              <a:rPr lang="it-IT" dirty="0" smtClean="0"/>
              <a:t>- acqua (2%) legata alle proteine </a:t>
            </a:r>
            <a:r>
              <a:rPr lang="it-IT" dirty="0" err="1" smtClean="0"/>
              <a:t>amelogenina</a:t>
            </a:r>
            <a:r>
              <a:rPr lang="it-IT" dirty="0" smtClean="0"/>
              <a:t> e </a:t>
            </a:r>
            <a:r>
              <a:rPr lang="it-IT" dirty="0" err="1" smtClean="0"/>
              <a:t>enamelina</a:t>
            </a:r>
            <a:endParaRPr lang="it-IT" dirty="0"/>
          </a:p>
        </p:txBody>
      </p:sp>
      <p:sp>
        <p:nvSpPr>
          <p:cNvPr id="10" name="Parentesi quadra aperta 9"/>
          <p:cNvSpPr/>
          <p:nvPr/>
        </p:nvSpPr>
        <p:spPr>
          <a:xfrm>
            <a:off x="698500" y="3251200"/>
            <a:ext cx="296851" cy="2146300"/>
          </a:xfrm>
          <a:prstGeom prst="leftBracket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384300" y="5212834"/>
            <a:ext cx="31805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STRUTTURA DEI PRISMI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3921326"/>
            <a:ext cx="3035300" cy="208676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7500" y="317500"/>
            <a:ext cx="33147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STRUTTURA DEI PRISMI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152400" y="1104900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dirty="0" smtClean="0"/>
              <a:t>I prismi dello smalto sono strutture di sezione poligonale ad andamento leggermente sinuoso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099" y="317500"/>
            <a:ext cx="3706813" cy="25484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2400" y="203200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Ogni prisma appoggia su due prismi sottostanti formando una struttura ad incastro . 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2400" y="3073400"/>
            <a:ext cx="8672512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 cristalli di </a:t>
            </a:r>
            <a:r>
              <a:rPr lang="it-IT" dirty="0" err="1" smtClean="0"/>
              <a:t>idrossiapatite</a:t>
            </a:r>
            <a:r>
              <a:rPr lang="it-IT" dirty="0" smtClean="0"/>
              <a:t> sono esagonali con disposizione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-PARALLELA ALL’ASSE LONGITUDINALE DEL PRISMA (ZONE CENTRALI)</a:t>
            </a:r>
          </a:p>
          <a:p>
            <a:endParaRPr lang="it-IT" dirty="0" smtClean="0"/>
          </a:p>
          <a:p>
            <a:r>
              <a:rPr lang="it-IT" dirty="0" smtClean="0"/>
              <a:t>-AD ANGOLATURA </a:t>
            </a:r>
            <a:r>
              <a:rPr lang="it-IT" dirty="0" err="1" smtClean="0"/>
              <a:t>DI</a:t>
            </a:r>
            <a:r>
              <a:rPr lang="it-IT" dirty="0" smtClean="0"/>
              <a:t> AMPIEZZA MAGGIORE (ZONE PERIFERICHE)  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80219" y="342900"/>
            <a:ext cx="8320466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9pPr>
          </a:lstStyle>
          <a:p>
            <a:r>
              <a:rPr lang="it-IT" sz="3200" b="1" u="sng" dirty="0">
                <a:solidFill>
                  <a:srgbClr val="000000"/>
                </a:solidFill>
                <a:latin typeface="Comic Sans MS"/>
                <a:cs typeface="Comic Sans MS"/>
              </a:rPr>
              <a:t>I DENTI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80219" y="1122386"/>
            <a:ext cx="8320466" cy="510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9pPr>
          </a:lstStyle>
          <a:p>
            <a:pPr algn="l"/>
            <a:r>
              <a:rPr lang="it-IT" sz="2400" dirty="0" smtClean="0"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1. l’alveolo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 è la cavità ossea ove è inserito e tenuto dal legamento periodontale di connettivo fibroso denso.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 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2.    La corona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è la porzione visibile del dente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3.    La radice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è la porzione racchiusa dall’alveolo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4.    Il colletto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è la regione fra la corona e la radice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5.    La polpa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racchiusa nella camera formata da tre sostanze calcificate</a:t>
            </a:r>
          </a:p>
          <a:p>
            <a:pPr algn="l"/>
            <a:endParaRPr lang="en-US" sz="2400" dirty="0" smtClean="0"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400" dirty="0" err="1" smtClean="0"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400" dirty="0">
              <a:latin typeface="Comic Sans MS"/>
              <a:ea typeface="Times New Roman" pitchFamily="-104" charset="0"/>
              <a:cs typeface="Comic Sans MS"/>
            </a:endParaRPr>
          </a:p>
          <a:p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9192" y="1122386"/>
            <a:ext cx="8714855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 6.    Canale della radice che mette in comunicazione la camera della polpa con il Forame apicale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 7.    Legamento periodontale connettivo fibroso denso che rappresenta il periostio dell’osso che forma l’alveolo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 8.    Forame apicale attraverso il quale passano vasi sanguigni, linfatici e nervi</a:t>
            </a:r>
          </a:p>
          <a:p>
            <a:r>
              <a:rPr lang="it-IT" sz="2400" dirty="0" err="1" smtClean="0">
                <a:latin typeface="Comic Sans MS"/>
                <a:cs typeface="Comic Sans MS"/>
              </a:rPr>
              <a:t> </a:t>
            </a:r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288" y="411593"/>
            <a:ext cx="8353201" cy="55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975519" y="495300"/>
            <a:ext cx="7352646" cy="56335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9pPr>
          </a:lstStyle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Componenti mineralizzate del dente</a:t>
            </a:r>
          </a:p>
          <a:p>
            <a:r>
              <a:rPr lang="it-IT" sz="2800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Le componenti mineralizzate del dente comprendono: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Lo smalto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La dentina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Il cemento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endParaRPr lang="it-IT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861219" y="251060"/>
            <a:ext cx="7772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9pPr>
          </a:lstStyle>
          <a:p>
            <a:r>
              <a:rPr lang="it-IT" dirty="0">
                <a:solidFill>
                  <a:srgbClr val="000000"/>
                </a:solidFill>
                <a:latin typeface="Comic Sans MS"/>
                <a:cs typeface="Comic Sans MS"/>
              </a:rPr>
              <a:t>Lo smalto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649715" y="1474524"/>
            <a:ext cx="7983904" cy="4507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9pPr>
          </a:lstStyle>
          <a:p>
            <a:pPr algn="l"/>
            <a:r>
              <a:rPr lang="it-IT" sz="28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È il materiale più duro del corpo </a:t>
            </a:r>
            <a:r>
              <a:rPr lang="it-IT" sz="28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umano</a:t>
            </a:r>
          </a:p>
          <a:p>
            <a:pPr algn="l"/>
            <a:r>
              <a:rPr lang="it-IT" sz="28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composto </a:t>
            </a:r>
            <a:r>
              <a:rPr lang="it-IT" sz="28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per</a:t>
            </a:r>
          </a:p>
          <a:p>
            <a:pPr algn="l"/>
            <a:endParaRPr lang="it-IT" sz="2800" dirty="0" smtClean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8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96</a:t>
            </a:r>
            <a:r>
              <a:rPr lang="it-IT" sz="28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% di </a:t>
            </a:r>
            <a:r>
              <a:rPr lang="it-IT" sz="28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fosfato di calcio </a:t>
            </a:r>
            <a:r>
              <a:rPr lang="it-IT" sz="28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cristallizzato in </a:t>
            </a:r>
            <a:r>
              <a:rPr lang="it-IT" sz="2800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idrossiapatite</a:t>
            </a:r>
            <a:r>
              <a:rPr lang="it-IT" sz="28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 (prismi a base esagonale con</a:t>
            </a:r>
          </a:p>
          <a:p>
            <a:pPr algn="l"/>
            <a:r>
              <a:rPr lang="it-IT" sz="28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diametro	di	4-8	nanometri)</a:t>
            </a:r>
          </a:p>
          <a:p>
            <a:pPr algn="l"/>
            <a:endParaRPr lang="it-IT" sz="2800" dirty="0" smtClean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endParaRPr lang="it-IT" sz="2800" dirty="0" smtClean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8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4% di materiale organico e acqua.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000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000" dirty="0" smtClean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Smalto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1701800"/>
            <a:ext cx="665919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1432</Words>
  <Application>Microsoft Macintosh PowerPoint</Application>
  <PresentationFormat>Presentazione su schermo (4:3)</PresentationFormat>
  <Paragraphs>212</Paragraphs>
  <Slides>36</Slides>
  <Notes>1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Tema di Office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Smalto</vt:lpstr>
      <vt:lpstr>Diapositiva 10</vt:lpstr>
      <vt:lpstr>Diapositiva 11</vt:lpstr>
      <vt:lpstr>Diapositiva 12</vt:lpstr>
      <vt:lpstr>COMPOSIZIONE DELLO SMALTO</vt:lpstr>
      <vt:lpstr>PRISMI DELLO SMALTO</vt:lpstr>
      <vt:lpstr>Diapositiva 15</vt:lpstr>
      <vt:lpstr>Diapositiva 16</vt:lpstr>
      <vt:lpstr>Il cemento</vt:lpstr>
      <vt:lpstr>Diapositiva 18</vt:lpstr>
      <vt:lpstr>Odontogenesi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Organo dello smalto</vt:lpstr>
      <vt:lpstr>Diapositiva 28</vt:lpstr>
      <vt:lpstr>Diapositiva 29</vt:lpstr>
      <vt:lpstr>Diapositiva 30</vt:lpstr>
      <vt:lpstr>AMELOGENESI</vt:lpstr>
      <vt:lpstr>Diapositiva 32</vt:lpstr>
      <vt:lpstr>Diapositiva 33</vt:lpstr>
      <vt:lpstr>STRUTTURA DELLO SMALTO</vt:lpstr>
      <vt:lpstr>Diapositiva 35</vt:lpstr>
      <vt:lpstr>Diapositiva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Vanessa Nicolin</dc:creator>
  <cp:lastModifiedBy>Vanessa Nicolin</cp:lastModifiedBy>
  <cp:revision>70</cp:revision>
  <dcterms:created xsi:type="dcterms:W3CDTF">2015-01-05T16:10:45Z</dcterms:created>
  <dcterms:modified xsi:type="dcterms:W3CDTF">2015-01-05T16:12:04Z</dcterms:modified>
</cp:coreProperties>
</file>