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4" r:id="rId13"/>
    <p:sldId id="301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  <p:sldId id="281" r:id="rId25"/>
    <p:sldId id="277" r:id="rId26"/>
    <p:sldId id="278" r:id="rId27"/>
    <p:sldId id="279" r:id="rId28"/>
    <p:sldId id="280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7" r:id="rId37"/>
    <p:sldId id="298" r:id="rId38"/>
    <p:sldId id="299" r:id="rId39"/>
    <p:sldId id="300" r:id="rId4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07" autoAdjust="0"/>
    <p:restoredTop sz="90909" autoAdjust="0"/>
  </p:normalViewPr>
  <p:slideViewPr>
    <p:cSldViewPr>
      <p:cViewPr varScale="1">
        <p:scale>
          <a:sx n="102" d="100"/>
          <a:sy n="102" d="100"/>
        </p:scale>
        <p:origin x="14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1F4F48-6ECD-43D7-87FB-462E45FA438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128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368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68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68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54227A-5C67-4826-A9BE-C5CDB2A0D4F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193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CCF3D-31D0-4B71-B695-EB3C5C0A07E7}" type="slidenum">
              <a:rPr lang="it-IT"/>
              <a:pPr/>
              <a:t>1</a:t>
            </a:fld>
            <a:endParaRPr lang="it-IT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73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E33B6-40D2-4449-81F2-DA5DF566CCCB}" type="slidenum">
              <a:rPr lang="it-IT"/>
              <a:pPr/>
              <a:t>10</a:t>
            </a:fld>
            <a:endParaRPr lang="it-IT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019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4F966-5A5F-4157-B7FA-93C554C1B64D}" type="slidenum">
              <a:rPr lang="it-IT"/>
              <a:pPr/>
              <a:t>11</a:t>
            </a:fld>
            <a:endParaRPr lang="it-IT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406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03420-14FB-4638-98DD-463CDD3B9D08}" type="slidenum">
              <a:rPr lang="it-IT"/>
              <a:pPr/>
              <a:t>12</a:t>
            </a:fld>
            <a:endParaRPr lang="it-IT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697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13C57-929F-4741-9FF1-9DB8ABEE8857}" type="slidenum">
              <a:rPr lang="it-IT"/>
              <a:pPr/>
              <a:t>14</a:t>
            </a:fld>
            <a:endParaRPr lang="it-IT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975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8B32E-9C2F-4139-8D55-4983ABA87D64}" type="slidenum">
              <a:rPr lang="it-IT"/>
              <a:pPr/>
              <a:t>15</a:t>
            </a:fld>
            <a:endParaRPr lang="it-IT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582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98145-9D32-4140-881F-1F01B31BFC3D}" type="slidenum">
              <a:rPr lang="it-IT"/>
              <a:pPr/>
              <a:t>16</a:t>
            </a:fld>
            <a:endParaRPr lang="it-IT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317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83A2F-0EE8-4BFF-BC35-E39E2BE681A2}" type="slidenum">
              <a:rPr lang="it-IT"/>
              <a:pPr/>
              <a:t>17</a:t>
            </a:fld>
            <a:endParaRPr lang="it-IT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700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975BD-5972-4C09-8C81-40618667A35A}" type="slidenum">
              <a:rPr lang="it-IT"/>
              <a:pPr/>
              <a:t>18</a:t>
            </a:fld>
            <a:endParaRPr lang="it-IT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386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9C929-37E2-441C-B786-6C4567F7E2D7}" type="slidenum">
              <a:rPr lang="it-IT"/>
              <a:pPr/>
              <a:t>19</a:t>
            </a:fld>
            <a:endParaRPr lang="it-IT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7844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6DE8BF-DE16-4289-B366-2787EDD0F4E6}" type="slidenum">
              <a:rPr lang="it-IT"/>
              <a:pPr/>
              <a:t>20</a:t>
            </a:fld>
            <a:endParaRPr lang="it-IT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13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71066-E8C3-45B8-A48A-EFEAEB2266AD}" type="slidenum">
              <a:rPr lang="it-IT"/>
              <a:pPr/>
              <a:t>2</a:t>
            </a:fld>
            <a:endParaRPr lang="it-IT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086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26025-6CFF-4BB7-8654-F1B2146F3DD3}" type="slidenum">
              <a:rPr lang="it-IT"/>
              <a:pPr/>
              <a:t>21</a:t>
            </a:fld>
            <a:endParaRPr lang="it-IT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476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2261E-3FB5-444E-A411-863F000670BC}" type="slidenum">
              <a:rPr lang="it-IT"/>
              <a:pPr/>
              <a:t>22</a:t>
            </a:fld>
            <a:endParaRPr lang="it-IT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293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9C4CB6-9199-4B80-8A0C-A1E2D44FB6BC}" type="slidenum">
              <a:rPr lang="it-IT"/>
              <a:pPr/>
              <a:t>23</a:t>
            </a:fld>
            <a:endParaRPr lang="it-IT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485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52490-5D9C-4FA2-924E-5FB1FCFD2E72}" type="slidenum">
              <a:rPr lang="it-IT"/>
              <a:pPr/>
              <a:t>24</a:t>
            </a:fld>
            <a:endParaRPr lang="it-IT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5660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2B7E2-48E3-4021-BC53-9025426D6D7F}" type="slidenum">
              <a:rPr lang="it-IT"/>
              <a:pPr/>
              <a:t>25</a:t>
            </a:fld>
            <a:endParaRPr lang="it-IT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0667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0A991-C121-4200-92C7-69DC01C7173E}" type="slidenum">
              <a:rPr lang="it-IT"/>
              <a:pPr/>
              <a:t>26</a:t>
            </a:fld>
            <a:endParaRPr lang="it-IT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6199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F5E39-C11E-4F27-9F06-9EB65BB64C28}" type="slidenum">
              <a:rPr lang="it-IT"/>
              <a:pPr/>
              <a:t>27</a:t>
            </a:fld>
            <a:endParaRPr lang="it-IT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4834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D6222-169A-425D-BABA-962265D888B3}" type="slidenum">
              <a:rPr lang="it-IT"/>
              <a:pPr/>
              <a:t>28</a:t>
            </a:fld>
            <a:endParaRPr lang="it-IT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8219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78A4E-A9B4-43CC-90EE-53210B2E35FA}" type="slidenum">
              <a:rPr lang="it-IT"/>
              <a:pPr/>
              <a:t>29</a:t>
            </a:fld>
            <a:endParaRPr lang="it-IT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5921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163B2-818E-4331-9B2B-6E69D7472E06}" type="slidenum">
              <a:rPr lang="it-IT"/>
              <a:pPr/>
              <a:t>30</a:t>
            </a:fld>
            <a:endParaRPr lang="it-IT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36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5AC00F-ACB8-4B0B-AE97-0584E6B41ACA}" type="slidenum">
              <a:rPr lang="it-IT"/>
              <a:pPr/>
              <a:t>3</a:t>
            </a:fld>
            <a:endParaRPr lang="it-IT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9006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B2802-8D7E-4D61-9024-7ED9D2419896}" type="slidenum">
              <a:rPr lang="it-IT"/>
              <a:pPr/>
              <a:t>31</a:t>
            </a:fld>
            <a:endParaRPr lang="it-IT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490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BB676F-D41A-49E2-8AB3-AD32E40FF2C0}" type="slidenum">
              <a:rPr lang="it-IT"/>
              <a:pPr/>
              <a:t>32</a:t>
            </a:fld>
            <a:endParaRPr lang="it-IT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6270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683EC-AF7C-4478-BD42-31CE3D6F4ECA}" type="slidenum">
              <a:rPr lang="it-IT"/>
              <a:pPr/>
              <a:t>33</a:t>
            </a:fld>
            <a:endParaRPr lang="it-IT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1439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F0952-AA86-4B59-87A5-7B5B30D676D5}" type="slidenum">
              <a:rPr lang="it-IT"/>
              <a:pPr/>
              <a:t>34</a:t>
            </a:fld>
            <a:endParaRPr lang="it-IT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4158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E794E-66E0-4B0D-8DCA-E233EC7EBB4C}" type="slidenum">
              <a:rPr lang="it-IT"/>
              <a:pPr/>
              <a:t>35</a:t>
            </a:fld>
            <a:endParaRPr lang="it-IT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1045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61537-521E-424A-A597-933CF195FC7B}" type="slidenum">
              <a:rPr lang="it-IT"/>
              <a:pPr/>
              <a:t>36</a:t>
            </a:fld>
            <a:endParaRPr lang="it-IT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3503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3067B-E7C1-42CA-9615-2E7DEC10BAF0}" type="slidenum">
              <a:rPr lang="it-IT"/>
              <a:pPr/>
              <a:t>37</a:t>
            </a:fld>
            <a:endParaRPr lang="it-IT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0961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39EDE-FD26-43CF-BF07-A1CA809ABCBB}" type="slidenum">
              <a:rPr lang="it-IT"/>
              <a:pPr/>
              <a:t>38</a:t>
            </a:fld>
            <a:endParaRPr lang="it-IT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6430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27A90-97CC-45E2-8B6C-025D00FB4409}" type="slidenum">
              <a:rPr lang="it-IT"/>
              <a:pPr/>
              <a:t>39</a:t>
            </a:fld>
            <a:endParaRPr lang="it-IT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557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1718DA-677B-42AE-8397-F7935D8601D3}" type="slidenum">
              <a:rPr lang="it-IT"/>
              <a:pPr/>
              <a:t>4</a:t>
            </a:fld>
            <a:endParaRPr lang="it-IT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81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87AD3-4934-4BEE-80A3-75A8DC23D91A}" type="slidenum">
              <a:rPr lang="it-IT"/>
              <a:pPr/>
              <a:t>5</a:t>
            </a:fld>
            <a:endParaRPr lang="it-IT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707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1E69DB-5DEF-4ADD-BDDF-93362E4AA1D7}" type="slidenum">
              <a:rPr lang="it-IT"/>
              <a:pPr/>
              <a:t>6</a:t>
            </a:fld>
            <a:endParaRPr lang="it-IT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280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651B19-3E07-4DEE-B683-033AC596B5D6}" type="slidenum">
              <a:rPr lang="it-IT"/>
              <a:pPr/>
              <a:t>7</a:t>
            </a:fld>
            <a:endParaRPr lang="it-IT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838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3DF2F-8E4B-4E8D-9D76-E8BACB1195AB}" type="slidenum">
              <a:rPr lang="it-IT"/>
              <a:pPr/>
              <a:t>8</a:t>
            </a:fld>
            <a:endParaRPr lang="it-IT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146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2AB60-1130-48EF-A205-B6A4EAC43512}" type="slidenum">
              <a:rPr lang="it-IT"/>
              <a:pPr/>
              <a:t>9</a:t>
            </a:fld>
            <a:endParaRPr lang="it-IT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67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04CA21B8-4280-41D9-8E23-B08890B027C7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7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3841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4921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59390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349258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40980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68923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2D88-4952-4E54-B574-312B916F210D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330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3D2-5666-42C7-AEEC-3B5B6A671490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09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764704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223002"/>
            <a:ext cx="1954560" cy="377825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it-IT" dirty="0" smtClean="0"/>
              <a:t>Principi generali di metodo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223002"/>
            <a:ext cx="720355" cy="377825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fld id="{3F40F9F8-6293-4750-8431-7C97841D8B98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20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03EB-F5CD-44EE-9D2A-0742DAE19DF2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74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AF48-FD99-4648-8100-4891E37557D9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37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E24D-EC3B-419C-A823-FB37CA5AA18E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67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39A-6205-4217-B7BE-0EDD4FFB5429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9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B65F-C84D-4166-BF4C-DDA8E8AC2876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0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145A9-026F-4064-ADCD-91A899720F06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6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434F-CE3D-41B8-B08D-1469C0294D58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9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24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it-IT" b="0"/>
              <a:t>Dalla subordinazione a istanze esterne all’autonomia delle funzioni</a:t>
            </a:r>
            <a:endParaRPr lang="it-IT" sz="160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4114800"/>
          </a:xfrm>
        </p:spPr>
        <p:txBody>
          <a:bodyPr/>
          <a:lstStyle/>
          <a:p>
            <a:r>
              <a:rPr lang="it-IT"/>
              <a:t>Storia come </a:t>
            </a:r>
            <a:r>
              <a:rPr lang="it-IT" i="1"/>
              <a:t>ancilla</a:t>
            </a:r>
            <a:r>
              <a:rPr lang="it-IT"/>
              <a:t> dell’etica o della teologia (vox Dei</a:t>
            </a:r>
          </a:p>
          <a:p>
            <a:r>
              <a:rPr lang="it-IT"/>
              <a:t>dimostrazione dell’onnipotenza e della Provvidenza di Dio, vanità delle cose umane (S. Agostino)</a:t>
            </a:r>
          </a:p>
          <a:p>
            <a:r>
              <a:rPr lang="it-IT"/>
              <a:t>funzione moralistico-utilitaria (</a:t>
            </a:r>
            <a:r>
              <a:rPr lang="it-IT" i="1"/>
              <a:t>historia magistra vitae</a:t>
            </a:r>
            <a:r>
              <a:rPr lang="it-IT"/>
              <a:t>): Cicerone</a:t>
            </a:r>
          </a:p>
          <a:p>
            <a:r>
              <a:rPr lang="it-IT"/>
              <a:t>valore letterario (</a:t>
            </a:r>
            <a:r>
              <a:rPr lang="it-IT" i="1"/>
              <a:t>fabula</a:t>
            </a:r>
            <a:r>
              <a:rPr lang="it-IT"/>
              <a:t> che genera </a:t>
            </a:r>
            <a:r>
              <a:rPr lang="it-IT" i="1"/>
              <a:t>voluptas, opus oratorium maxime</a:t>
            </a:r>
            <a:r>
              <a:rPr lang="it-IT"/>
              <a:t>): subordinazione alla poesia e alla retorica (Cicerone, Quintiliano)</a:t>
            </a:r>
          </a:p>
          <a:p>
            <a:r>
              <a:rPr lang="it-IT"/>
              <a:t>assenza della storia dalle Università medievali, con le arti del Trivio (grammatica, retoria, dialettica) e del Quadrivio (aritmetica, geometria, musica, astronomia)</a:t>
            </a:r>
            <a:endParaRPr lang="it-IT" sz="1800" b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EC7A-0197-4874-A603-C5EBB4161807}" type="slidenum">
              <a:rPr lang="it-IT"/>
              <a:pPr/>
              <a:t>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688" y="211664"/>
            <a:ext cx="7772400" cy="1456267"/>
          </a:xfrm>
        </p:spPr>
        <p:txBody>
          <a:bodyPr/>
          <a:lstStyle/>
          <a:p>
            <a:r>
              <a:rPr lang="it-IT" dirty="0"/>
              <a:t>Sforzi di superamento dello scetticismo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153400" cy="4876800"/>
          </a:xfrm>
        </p:spPr>
        <p:txBody>
          <a:bodyPr>
            <a:normAutofit/>
          </a:bodyPr>
          <a:lstStyle/>
          <a:p>
            <a:r>
              <a:rPr lang="it-IT" sz="2000" dirty="0"/>
              <a:t>Fondare la narrazione sui documenti</a:t>
            </a:r>
          </a:p>
          <a:p>
            <a:r>
              <a:rPr lang="it-IT" sz="2000" dirty="0"/>
              <a:t>ampliamento del concetto di documenti: iscrizioni, avanzi archeologici, medaglie</a:t>
            </a:r>
          </a:p>
          <a:p>
            <a:r>
              <a:rPr lang="it-IT" sz="2000" dirty="0"/>
              <a:t>archeologi umanistico-rinascimentali, scuola erudita (1388-1463):</a:t>
            </a:r>
          </a:p>
          <a:p>
            <a:pPr lvl="1"/>
            <a:r>
              <a:rPr lang="it-IT" sz="1800" dirty="0"/>
              <a:t>Flavio Biondo, </a:t>
            </a:r>
            <a:r>
              <a:rPr lang="it-IT" sz="1800" i="1" dirty="0"/>
              <a:t>Roma instaurata</a:t>
            </a:r>
            <a:r>
              <a:rPr lang="it-IT" sz="1800" dirty="0"/>
              <a:t>, </a:t>
            </a:r>
            <a:r>
              <a:rPr lang="it-IT" sz="1800" i="1" dirty="0"/>
              <a:t>Roma </a:t>
            </a:r>
            <a:r>
              <a:rPr lang="it-IT" sz="1800" i="1" dirty="0" err="1"/>
              <a:t>triumphans</a:t>
            </a:r>
            <a:r>
              <a:rPr lang="it-IT" sz="1800" dirty="0"/>
              <a:t>, </a:t>
            </a:r>
            <a:r>
              <a:rPr lang="it-IT" sz="1800" i="1" dirty="0"/>
              <a:t>Italia illustrata</a:t>
            </a:r>
            <a:r>
              <a:rPr lang="it-IT" sz="1800" dirty="0"/>
              <a:t>, </a:t>
            </a:r>
            <a:r>
              <a:rPr lang="it-IT" sz="1800" i="1" dirty="0" err="1"/>
              <a:t>Historiarum</a:t>
            </a:r>
            <a:r>
              <a:rPr lang="it-IT" sz="1800" i="1" dirty="0"/>
              <a:t> ab </a:t>
            </a:r>
            <a:r>
              <a:rPr lang="it-IT" sz="1800" i="1" dirty="0" err="1"/>
              <a:t>inclinatione</a:t>
            </a:r>
            <a:r>
              <a:rPr lang="it-IT" sz="1800" i="1" dirty="0"/>
              <a:t> </a:t>
            </a:r>
            <a:r>
              <a:rPr lang="it-IT" sz="1800" i="1" dirty="0" err="1"/>
              <a:t>Romanorum</a:t>
            </a:r>
            <a:r>
              <a:rPr lang="it-IT" sz="1800" i="1" dirty="0"/>
              <a:t> imperii </a:t>
            </a:r>
            <a:r>
              <a:rPr lang="it-IT" sz="1800" i="1" dirty="0" err="1"/>
              <a:t>decades</a:t>
            </a:r>
            <a:endParaRPr lang="it-IT" sz="1800" i="1" dirty="0"/>
          </a:p>
          <a:p>
            <a:pPr lvl="1"/>
            <a:r>
              <a:rPr lang="it-IT" sz="1800" dirty="0"/>
              <a:t>Tristano Calco</a:t>
            </a:r>
          </a:p>
          <a:p>
            <a:pPr lvl="1"/>
            <a:r>
              <a:rPr lang="it-IT" sz="1800" dirty="0"/>
              <a:t>Geronimo </a:t>
            </a:r>
            <a:r>
              <a:rPr lang="it-IT" sz="1800" dirty="0" err="1"/>
              <a:t>Zurita</a:t>
            </a:r>
            <a:endParaRPr lang="it-IT" sz="1800" dirty="0"/>
          </a:p>
          <a:p>
            <a:pPr lvl="1"/>
            <a:r>
              <a:rPr lang="it-IT" sz="1800" dirty="0"/>
              <a:t>Johan </a:t>
            </a:r>
            <a:r>
              <a:rPr lang="it-IT" sz="1800" dirty="0" err="1"/>
              <a:t>Sleidan</a:t>
            </a:r>
            <a:endParaRPr lang="it-IT" sz="1800" dirty="0"/>
          </a:p>
          <a:p>
            <a:r>
              <a:rPr lang="it-IT" sz="2000" dirty="0"/>
              <a:t>venerazione del documento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4BFD-48F4-41BD-A233-9C6750B6AF96}" type="slidenum">
              <a:rPr lang="it-IT"/>
              <a:pPr/>
              <a:t>10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Sforzi di superamento dello scetticismo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Esempi ancora isolati di critica storico-filologica</a:t>
            </a:r>
          </a:p>
          <a:p>
            <a:r>
              <a:rPr lang="it-IT" sz="2800" dirty="0"/>
              <a:t>Niccolò da </a:t>
            </a:r>
            <a:r>
              <a:rPr lang="it-IT" sz="2800" dirty="0" err="1"/>
              <a:t>Cusa</a:t>
            </a:r>
            <a:r>
              <a:rPr lang="it-IT" sz="2800" dirty="0"/>
              <a:t>, Lorenzo Valla, </a:t>
            </a:r>
            <a:r>
              <a:rPr lang="it-IT" sz="2800" dirty="0" err="1"/>
              <a:t>Reginald</a:t>
            </a:r>
            <a:r>
              <a:rPr lang="it-IT" sz="2800" dirty="0"/>
              <a:t> </a:t>
            </a:r>
            <a:r>
              <a:rPr lang="it-IT" sz="2800" dirty="0" err="1"/>
              <a:t>Peacock</a:t>
            </a:r>
            <a:r>
              <a:rPr lang="it-IT" sz="2800" dirty="0"/>
              <a:t> e il </a:t>
            </a:r>
            <a:r>
              <a:rPr lang="it-IT" sz="2800" i="1" dirty="0"/>
              <a:t>Costituto di Costantino</a:t>
            </a:r>
            <a:r>
              <a:rPr lang="it-IT" sz="2800" b="0" dirty="0"/>
              <a:t> </a:t>
            </a:r>
            <a:r>
              <a:rPr lang="it-IT" sz="2800" dirty="0"/>
              <a:t>(1433-1449)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0177-49FB-4372-ABCA-3F03C1A850D7}" type="slidenum">
              <a:rPr lang="it-IT"/>
              <a:pPr/>
              <a:t>11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Inizio di lavoro sistematico di raccolta e critica delle fonti (dalla metà del ‘600 in poi)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/>
              <a:t>Lavoro erudito e studio sistematico delle fonti</a:t>
            </a:r>
          </a:p>
          <a:p>
            <a:r>
              <a:rPr lang="it-IT"/>
              <a:t>Filosofia cartesiana: il dubbio metodico</a:t>
            </a:r>
          </a:p>
          <a:p>
            <a:r>
              <a:rPr lang="it-IT"/>
              <a:t>Pierre Bayle</a:t>
            </a:r>
          </a:p>
          <a:p>
            <a:r>
              <a:rPr lang="it-IT"/>
              <a:t>I Benedettini di St. Maur e gli </a:t>
            </a:r>
            <a:r>
              <a:rPr lang="it-IT" i="1"/>
              <a:t>Acta sanctorum</a:t>
            </a:r>
          </a:p>
          <a:p>
            <a:r>
              <a:rPr lang="it-IT"/>
              <a:t>Ludovico Antonio Muratori</a:t>
            </a:r>
          </a:p>
          <a:p>
            <a:r>
              <a:rPr lang="it-IT"/>
              <a:t>le scienze ausiliarie: Jean Mabillon e la diplomatica</a:t>
            </a:r>
          </a:p>
          <a:p>
            <a:r>
              <a:rPr lang="it-IT"/>
              <a:t>Montfaucon e la paleografia greca</a:t>
            </a:r>
          </a:p>
          <a:p>
            <a:r>
              <a:rPr lang="it-IT"/>
              <a:t>raccolta di fonti e progressi settecenteschi</a:t>
            </a:r>
          </a:p>
          <a:p>
            <a:r>
              <a:rPr lang="it-IT"/>
              <a:t>l’idealismo storicistico (tutto è storico: il sapere dipende dalla storia) pone in primo piano la metodologia storica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BDAD-91AE-4EB2-813F-D2047CF58464}" type="slidenum">
              <a:rPr lang="it-IT"/>
              <a:pPr/>
              <a:t>12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grande stagione della storiografia illuministica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Erudizione, accademie</a:t>
            </a:r>
          </a:p>
          <a:p>
            <a:r>
              <a:rPr lang="it-IT" sz="2400" dirty="0" smtClean="0"/>
              <a:t>Controversie religiose</a:t>
            </a:r>
          </a:p>
          <a:p>
            <a:r>
              <a:rPr lang="it-IT" sz="2400" dirty="0" smtClean="0"/>
              <a:t>Illuminismo politico e religioso</a:t>
            </a:r>
          </a:p>
          <a:p>
            <a:r>
              <a:rPr lang="it-IT" sz="2400" dirty="0" smtClean="0"/>
              <a:t>Una nuova visione della storia universale</a:t>
            </a:r>
          </a:p>
          <a:p>
            <a:r>
              <a:rPr lang="it-IT" sz="2400" dirty="0" smtClean="0"/>
              <a:t>La rivisitazione della storia nazionale</a:t>
            </a:r>
          </a:p>
          <a:p>
            <a:r>
              <a:rPr lang="it-IT" sz="2400" dirty="0" smtClean="0"/>
              <a:t>La storia della società, della civiltà, dei commerci</a:t>
            </a:r>
          </a:p>
          <a:p>
            <a:r>
              <a:rPr lang="it-IT" sz="2400" dirty="0" smtClean="0"/>
              <a:t>L’integrazione tra erudizione e visione filosofica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9F8-6293-4750-8431-7C97841D8B98}" type="slidenum">
              <a:rPr lang="it-IT" smtClean="0"/>
              <a:pPr/>
              <a:t>13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30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Sviluppo della metodologia storica nell’800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Leopold von </a:t>
            </a:r>
            <a:r>
              <a:rPr lang="it-IT" sz="2800" dirty="0" err="1" smtClean="0"/>
              <a:t>Ranke</a:t>
            </a:r>
            <a:r>
              <a:rPr lang="it-IT" sz="2800" dirty="0" smtClean="0"/>
              <a:t> (1795-1886), </a:t>
            </a:r>
            <a:r>
              <a:rPr lang="en-GB" sz="2800" dirty="0" err="1"/>
              <a:t>Barthold</a:t>
            </a:r>
            <a:r>
              <a:rPr lang="en-GB" sz="2800" dirty="0"/>
              <a:t> Georg </a:t>
            </a:r>
            <a:r>
              <a:rPr lang="it-IT" sz="2800" dirty="0" err="1" smtClean="0"/>
              <a:t>Niebhur</a:t>
            </a:r>
            <a:r>
              <a:rPr lang="it-IT" sz="2800" dirty="0" smtClean="0"/>
              <a:t> (1776-1831)</a:t>
            </a:r>
            <a:endParaRPr lang="it-IT" sz="2800" dirty="0"/>
          </a:p>
          <a:p>
            <a:r>
              <a:rPr lang="it-IT" sz="2800" dirty="0" smtClean="0"/>
              <a:t>Johann Gustav </a:t>
            </a:r>
            <a:r>
              <a:rPr lang="it-IT" sz="2800" dirty="0" err="1" smtClean="0"/>
              <a:t>Droysen</a:t>
            </a:r>
            <a:r>
              <a:rPr lang="it-IT" sz="2800" dirty="0" smtClean="0"/>
              <a:t> (1808-1884), </a:t>
            </a:r>
            <a:r>
              <a:rPr lang="it-IT" sz="2800" i="1" dirty="0" err="1"/>
              <a:t>Historica</a:t>
            </a:r>
            <a:r>
              <a:rPr lang="it-IT" sz="2800" b="0" dirty="0"/>
              <a:t> </a:t>
            </a:r>
            <a:r>
              <a:rPr lang="it-IT" sz="2800" dirty="0"/>
              <a:t>(1858)</a:t>
            </a:r>
          </a:p>
          <a:p>
            <a:r>
              <a:rPr lang="en-GB" sz="2800" dirty="0"/>
              <a:t>Ernst</a:t>
            </a:r>
            <a:r>
              <a:rPr lang="en-GB" sz="2800" b="1" dirty="0"/>
              <a:t> </a:t>
            </a:r>
            <a:r>
              <a:rPr lang="it-IT" sz="2800" dirty="0" err="1" smtClean="0"/>
              <a:t>Bernheim</a:t>
            </a:r>
            <a:r>
              <a:rPr lang="it-IT" sz="2800" dirty="0" smtClean="0"/>
              <a:t> (1850-1942</a:t>
            </a:r>
            <a:r>
              <a:rPr lang="it-IT" sz="2800" dirty="0"/>
              <a:t>), </a:t>
            </a:r>
            <a:r>
              <a:rPr lang="it-IT" sz="2800" i="1" dirty="0" err="1"/>
              <a:t>Geschichtsforschung</a:t>
            </a:r>
            <a:r>
              <a:rPr lang="it-IT" sz="2800" i="1" dirty="0"/>
              <a:t> und </a:t>
            </a:r>
            <a:r>
              <a:rPr lang="it-IT" sz="2800" i="1" dirty="0" err="1" smtClean="0"/>
              <a:t>Geschichtsphilosophie</a:t>
            </a:r>
            <a:r>
              <a:rPr lang="it-IT" sz="2800" dirty="0" smtClean="0"/>
              <a:t> (1880),</a:t>
            </a:r>
            <a:r>
              <a:rPr lang="it-IT" sz="2800" dirty="0" smtClean="0"/>
              <a:t> </a:t>
            </a:r>
            <a:r>
              <a:rPr lang="de-DE" sz="2800" i="1" dirty="0"/>
              <a:t>Einleitung in die </a:t>
            </a:r>
            <a:r>
              <a:rPr lang="de-DE" sz="2800" i="1" dirty="0" smtClean="0"/>
              <a:t>Geschichtswissenschaft</a:t>
            </a:r>
            <a:r>
              <a:rPr lang="de-DE" sz="2800" dirty="0" smtClean="0"/>
              <a:t> (1905) </a:t>
            </a:r>
            <a:r>
              <a:rPr lang="de-DE" sz="2800" i="1" dirty="0" smtClean="0"/>
              <a:t>Lehrbuch </a:t>
            </a:r>
            <a:r>
              <a:rPr lang="de-DE" sz="2800" i="1" dirty="0"/>
              <a:t>der historischen Methode und der </a:t>
            </a:r>
            <a:r>
              <a:rPr lang="de-DE" sz="2800" i="1" dirty="0" smtClean="0"/>
              <a:t>Geschichtsphilosophie </a:t>
            </a:r>
            <a:r>
              <a:rPr lang="de-DE" sz="2800" dirty="0" smtClean="0"/>
              <a:t>(1908)</a:t>
            </a:r>
            <a:endParaRPr lang="it-IT" sz="2800" dirty="0"/>
          </a:p>
          <a:p>
            <a:r>
              <a:rPr lang="it-IT" sz="2800" dirty="0" smtClean="0"/>
              <a:t>Charles </a:t>
            </a:r>
            <a:r>
              <a:rPr lang="it-IT" sz="2800" dirty="0" err="1" smtClean="0"/>
              <a:t>Langlois</a:t>
            </a:r>
            <a:r>
              <a:rPr lang="it-IT" sz="2800" dirty="0" smtClean="0"/>
              <a:t>-Victor </a:t>
            </a:r>
            <a:r>
              <a:rPr lang="it-IT" sz="2800" dirty="0" err="1" smtClean="0"/>
              <a:t>Seignobos</a:t>
            </a:r>
            <a:r>
              <a:rPr lang="it-IT" sz="2800" dirty="0" smtClean="0"/>
              <a:t>,</a:t>
            </a:r>
            <a:r>
              <a:rPr lang="it-IT" sz="2800" dirty="0" smtClean="0"/>
              <a:t> </a:t>
            </a:r>
            <a:r>
              <a:rPr lang="it-IT" sz="2800" i="1" dirty="0" err="1" smtClean="0"/>
              <a:t>Introduction</a:t>
            </a:r>
            <a:r>
              <a:rPr lang="it-IT" sz="2800" i="1" dirty="0" smtClean="0"/>
              <a:t> </a:t>
            </a:r>
            <a:r>
              <a:rPr lang="it-IT" sz="2800" i="1" dirty="0" err="1"/>
              <a:t>aux</a:t>
            </a:r>
            <a:r>
              <a:rPr lang="it-IT" sz="2800" i="1" dirty="0"/>
              <a:t> </a:t>
            </a:r>
            <a:r>
              <a:rPr lang="it-IT" sz="2800" i="1" dirty="0" err="1"/>
              <a:t>études</a:t>
            </a:r>
            <a:r>
              <a:rPr lang="it-IT" sz="2800" i="1" dirty="0"/>
              <a:t> </a:t>
            </a:r>
            <a:r>
              <a:rPr lang="it-IT" sz="2800" i="1" dirty="0" err="1"/>
              <a:t>historiques</a:t>
            </a:r>
            <a:r>
              <a:rPr lang="it-IT" sz="2800" dirty="0"/>
              <a:t>, </a:t>
            </a:r>
            <a:r>
              <a:rPr lang="it-IT" sz="2800" dirty="0" smtClean="0"/>
              <a:t>1898</a:t>
            </a:r>
            <a:endParaRPr lang="it-IT" sz="2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981-5FD7-428B-828A-74146EFA49BA}" type="slidenum">
              <a:rPr lang="it-IT"/>
              <a:pPr/>
              <a:t>14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065" y="425815"/>
            <a:ext cx="7772400" cy="1456267"/>
          </a:xfrm>
        </p:spPr>
        <p:txBody>
          <a:bodyPr>
            <a:normAutofit/>
          </a:bodyPr>
          <a:lstStyle/>
          <a:p>
            <a:r>
              <a:rPr lang="it-IT" dirty="0"/>
              <a:t>Ricerca dei criteri fondamentali  di critica delle fonti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79004" y="1865627"/>
            <a:ext cx="7772400" cy="566851"/>
          </a:xfrm>
        </p:spPr>
        <p:txBody>
          <a:bodyPr>
            <a:normAutofit fontScale="62500" lnSpcReduction="20000"/>
          </a:bodyPr>
          <a:lstStyle/>
          <a:p>
            <a:pPr algn="ctr">
              <a:buFontTx/>
              <a:buNone/>
            </a:pPr>
            <a:r>
              <a:rPr lang="it-IT" sz="2900" dirty="0"/>
              <a:t>Tentativi di classificazione “oggettiva” delle fonti:</a:t>
            </a:r>
          </a:p>
          <a:p>
            <a:pPr lvl="1">
              <a:buFontTx/>
              <a:buNone/>
            </a:pPr>
            <a:r>
              <a:rPr lang="it-IT" dirty="0"/>
              <a:t> 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3BEB-6B75-4D55-B102-16B9ADF35EEA}" type="slidenum">
              <a:rPr lang="it-IT"/>
              <a:pPr/>
              <a:t>15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01730"/>
              </p:ext>
            </p:extLst>
          </p:nvPr>
        </p:nvGraphicFramePr>
        <p:xfrm>
          <a:off x="107950" y="2555875"/>
          <a:ext cx="8915400" cy="288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Organization Chart" r:id="rId4" imgW="5467320" imgH="1015920" progId="OrgPlusWOPX.4">
                  <p:embed followColorScheme="full"/>
                </p:oleObj>
              </mc:Choice>
              <mc:Fallback>
                <p:oleObj name="Organization Chart" r:id="rId4" imgW="5467320" imgH="1015920" progId="OrgPlusWOPX.4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555875"/>
                        <a:ext cx="8915400" cy="288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Ricerca dei criteri fondamentali  di critica delle fonti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13E3-44FB-4AE4-BA70-096241E4C7E3}" type="slidenum">
              <a:rPr lang="it-IT"/>
              <a:pPr/>
              <a:t>16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57200" y="1905000"/>
          <a:ext cx="86868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MS Org Chart" r:id="rId4" imgW="6089400" imgH="1199880" progId="OrgPlusWOPX.4">
                  <p:embed followColorScheme="full"/>
                </p:oleObj>
              </mc:Choice>
              <mc:Fallback>
                <p:oleObj name="MS Org Chart" r:id="rId4" imgW="6089400" imgH="1199880" progId="OrgPlusWOPX.4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0"/>
                        <a:ext cx="86868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Incertezze di queste classificazioni e loro utilità solo pratica: non corrispondono a distinzioni oggettive, essenziali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Monumenti con funzione di trasmissione della memoria</a:t>
            </a:r>
          </a:p>
          <a:p>
            <a:r>
              <a:rPr lang="it-IT" sz="2400" dirty="0"/>
              <a:t>Fonti narrative con funzione di trasmissione della memoria aventi </a:t>
            </a:r>
            <a:r>
              <a:rPr lang="it-IT" sz="2400" i="1" dirty="0"/>
              <a:t>anche</a:t>
            </a:r>
            <a:r>
              <a:rPr lang="it-IT" sz="2400" b="0" dirty="0"/>
              <a:t> </a:t>
            </a:r>
            <a:r>
              <a:rPr lang="it-IT" sz="2400" dirty="0"/>
              <a:t>finalità direttamente pratiche</a:t>
            </a:r>
          </a:p>
          <a:p>
            <a:r>
              <a:rPr lang="it-IT" sz="2400" dirty="0"/>
              <a:t>Differente rilevanza delle singole categoria di fonti a seconda delle epoche storiche oggetto di studio</a:t>
            </a:r>
          </a:p>
          <a:p>
            <a:r>
              <a:rPr lang="it-IT" sz="2400" dirty="0"/>
              <a:t>Croce: critica di qualsiasi possibilità </a:t>
            </a:r>
            <a:r>
              <a:rPr lang="it-IT" sz="2400" i="1" dirty="0"/>
              <a:t>teorica</a:t>
            </a:r>
            <a:r>
              <a:rPr lang="it-IT" sz="2400" b="0" dirty="0"/>
              <a:t> </a:t>
            </a:r>
            <a:r>
              <a:rPr lang="it-IT" sz="2400" dirty="0"/>
              <a:t>di ripartizione in diversi generi di fonti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C76B-0252-4B18-A9A9-15900CEF00C7}" type="slidenum">
              <a:rPr lang="it-IT"/>
              <a:pPr/>
              <a:t>17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9900"/>
            <a:ext cx="7772400" cy="1456267"/>
          </a:xfrm>
        </p:spPr>
        <p:txBody>
          <a:bodyPr>
            <a:normAutofit/>
          </a:bodyPr>
          <a:lstStyle/>
          <a:p>
            <a:r>
              <a:rPr lang="it-IT" dirty="0" err="1"/>
              <a:t>Chabod</a:t>
            </a:r>
            <a:r>
              <a:rPr lang="it-IT" dirty="0"/>
              <a:t>: divisione pratica a partire dall’aspetto esterno e da </a:t>
            </a:r>
            <a:r>
              <a:rPr lang="it-IT" i="1" dirty="0"/>
              <a:t>origine, natura, contenuto</a:t>
            </a:r>
            <a:endParaRPr lang="it-IT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19256" cy="3865034"/>
          </a:xfrm>
        </p:spPr>
        <p:txBody>
          <a:bodyPr>
            <a:noAutofit/>
          </a:bodyPr>
          <a:lstStyle/>
          <a:p>
            <a:r>
              <a:rPr lang="it-IT" sz="2000" dirty="0"/>
              <a:t>Fonti scritte</a:t>
            </a:r>
          </a:p>
          <a:p>
            <a:r>
              <a:rPr lang="it-IT" sz="2000" dirty="0"/>
              <a:t>fonti figurate</a:t>
            </a:r>
          </a:p>
          <a:p>
            <a:r>
              <a:rPr lang="it-IT" sz="2000" dirty="0"/>
              <a:t>fonti orali</a:t>
            </a:r>
          </a:p>
          <a:p>
            <a:endParaRPr lang="it-IT" sz="2000" dirty="0"/>
          </a:p>
          <a:p>
            <a:pPr algn="ctr">
              <a:buFontTx/>
              <a:buNone/>
            </a:pPr>
            <a:r>
              <a:rPr lang="it-IT" sz="2000" dirty="0" smtClean="0">
                <a:solidFill>
                  <a:srgbClr val="FFC000"/>
                </a:solidFill>
              </a:rPr>
              <a:t>…</a:t>
            </a:r>
            <a:r>
              <a:rPr lang="it-IT" sz="2000" dirty="0">
                <a:solidFill>
                  <a:srgbClr val="FFC000"/>
                </a:solidFill>
              </a:rPr>
              <a:t>si può aggiungere:</a:t>
            </a:r>
          </a:p>
          <a:p>
            <a:endParaRPr lang="it-IT" sz="2000" dirty="0"/>
          </a:p>
          <a:p>
            <a:r>
              <a:rPr lang="it-IT" sz="2000" dirty="0"/>
              <a:t>fonti audiovisive</a:t>
            </a:r>
          </a:p>
          <a:p>
            <a:r>
              <a:rPr lang="it-IT" sz="2000" dirty="0"/>
              <a:t>fonti digitali</a:t>
            </a:r>
          </a:p>
          <a:p>
            <a:r>
              <a:rPr lang="it-IT" sz="2000" dirty="0"/>
              <a:t>fonti </a:t>
            </a:r>
            <a:r>
              <a:rPr lang="it-IT" sz="2000" dirty="0" smtClean="0"/>
              <a:t>multimediali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C770-0017-41B2-9A94-25CB0C0F024F}" type="slidenum">
              <a:rPr lang="it-IT"/>
              <a:pPr/>
              <a:t>18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8B6E-3AAD-413A-BFFD-E7365980FDE5}" type="slidenum">
              <a:rPr lang="it-IT"/>
              <a:pPr/>
              <a:t>19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065833"/>
              </p:ext>
            </p:extLst>
          </p:nvPr>
        </p:nvGraphicFramePr>
        <p:xfrm>
          <a:off x="467544" y="404664"/>
          <a:ext cx="810895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Organization Chart" r:id="rId4" imgW="5486400" imgH="1803240" progId="OrgPlusWOPX.4">
                  <p:embed followColorScheme="full"/>
                </p:oleObj>
              </mc:Choice>
              <mc:Fallback>
                <p:oleObj name="Organization Chart" r:id="rId4" imgW="5486400" imgH="1803240" progId="OrgPlusWOPX.4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4664"/>
                        <a:ext cx="8108950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precetto generico dell’onestà, non mentire</a:t>
            </a:r>
          </a:p>
          <a:p>
            <a:r>
              <a:rPr lang="it-IT" sz="2400" dirty="0"/>
              <a:t>inesistenza di una problematica “tecnica” del metodo storico nell’antichità e nel medioevo</a:t>
            </a:r>
          </a:p>
          <a:p>
            <a:r>
              <a:rPr lang="it-IT" sz="2400" dirty="0"/>
              <a:t>Momigliano: problema della veridicità delle testimonianze da Erodoto in poi</a:t>
            </a:r>
          </a:p>
          <a:p>
            <a:r>
              <a:rPr lang="it-IT" sz="2400" dirty="0"/>
              <a:t>esistono figure di cronachisti con loro personalità e con senso politico, ma manca il problema moderno della verità della storia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672C-168D-4316-A8F9-316C36650559}" type="slidenum">
              <a:rPr lang="it-IT"/>
              <a:pPr/>
              <a:t>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458200" cy="6172200"/>
          </a:xfrm>
        </p:spPr>
        <p:txBody>
          <a:bodyPr>
            <a:normAutofit/>
          </a:bodyPr>
          <a:lstStyle/>
          <a:p>
            <a:r>
              <a:rPr lang="it-IT" sz="2400" dirty="0"/>
              <a:t>Origine, natura e contenuto delle fonti variano a seconda delle epoche storiche</a:t>
            </a:r>
          </a:p>
          <a:p>
            <a:r>
              <a:rPr lang="it-IT" sz="2400" dirty="0"/>
              <a:t>valore relativo delle fonti e della distinzione in generi</a:t>
            </a:r>
          </a:p>
          <a:p>
            <a:r>
              <a:rPr lang="it-IT" sz="2400" dirty="0"/>
              <a:t>lunga durata dell’atteggiamento di idolatria del documento, quasi specchio oggettivo della realtà (</a:t>
            </a:r>
            <a:r>
              <a:rPr lang="it-IT" sz="2400" dirty="0" err="1"/>
              <a:t>Ranke</a:t>
            </a:r>
            <a:r>
              <a:rPr lang="it-IT" sz="2400" dirty="0"/>
              <a:t>, positivismo)</a:t>
            </a:r>
          </a:p>
          <a:p>
            <a:r>
              <a:rPr lang="it-IT" sz="2400" dirty="0"/>
              <a:t>rivalutazione delle fonti narrative</a:t>
            </a:r>
          </a:p>
          <a:p>
            <a:r>
              <a:rPr lang="it-IT" sz="2400" dirty="0"/>
              <a:t>documenti che mentono, nonostante la loro origine ufficiale e la loro pretesa oggettività</a:t>
            </a:r>
          </a:p>
          <a:p>
            <a:r>
              <a:rPr lang="it-IT" sz="2400" dirty="0"/>
              <a:t>problema della tendenziosità o falsità dei documenti</a:t>
            </a:r>
          </a:p>
          <a:p>
            <a:r>
              <a:rPr lang="it-IT" sz="2400" dirty="0"/>
              <a:t>narrazioni veritiere, nonostante la loro origine privata, individuale, soggettiva</a:t>
            </a:r>
          </a:p>
          <a:p>
            <a:r>
              <a:rPr lang="it-IT" sz="2400" dirty="0"/>
              <a:t>onnipresenza dell’elemento soggettivo, che varia solo in misura e intensità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5536" y="6211887"/>
            <a:ext cx="5990311" cy="377825"/>
          </a:xfrm>
        </p:spPr>
        <p:txBody>
          <a:bodyPr/>
          <a:lstStyle/>
          <a:p>
            <a:r>
              <a:rPr lang="it-IT" dirty="0"/>
              <a:t>Principi generali di metodo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2281-9966-46AD-9A2C-698EC76D01A3}" type="slidenum">
              <a:rPr lang="it-IT"/>
              <a:pPr/>
              <a:t>20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Problema dell’autenticità </a:t>
            </a:r>
            <a:r>
              <a:rPr lang="it-IT" i="1" dirty="0"/>
              <a:t>formale</a:t>
            </a:r>
            <a:r>
              <a:rPr lang="it-IT" b="0" dirty="0">
                <a:effectLst/>
              </a:rPr>
              <a:t> </a:t>
            </a:r>
            <a:r>
              <a:rPr lang="it-IT" dirty="0">
                <a:effectLst/>
              </a:rPr>
              <a:t>di una fonte (critica delle falsificazioni)</a:t>
            </a:r>
            <a:endParaRPr lang="it-IT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I falsi:</a:t>
            </a:r>
          </a:p>
          <a:p>
            <a:pPr lvl="1"/>
            <a:r>
              <a:rPr lang="it-IT" sz="2400" dirty="0" smtClean="0"/>
              <a:t>falsificazioni </a:t>
            </a:r>
            <a:r>
              <a:rPr lang="it-IT" sz="2400" dirty="0"/>
              <a:t>moderne (lucro, desiderio di nobilitazione): una volta individuate non hanno alcuna utilità</a:t>
            </a:r>
          </a:p>
          <a:p>
            <a:pPr lvl="1">
              <a:buFontTx/>
              <a:buNone/>
            </a:pPr>
            <a:endParaRPr lang="it-IT" sz="2400" dirty="0"/>
          </a:p>
          <a:p>
            <a:pPr lvl="1"/>
            <a:r>
              <a:rPr lang="it-IT" sz="2400" dirty="0"/>
              <a:t>falsificazioni coeve            (esigenze pratiche): una volta individuate la loro utilità permane su altri piani e per altri motivi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1521" y="6196372"/>
            <a:ext cx="1944216" cy="377825"/>
          </a:xfrm>
        </p:spPr>
        <p:txBody>
          <a:bodyPr/>
          <a:lstStyle/>
          <a:p>
            <a:r>
              <a:rPr lang="it-IT" dirty="0"/>
              <a:t>Principi generali di metodo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84368" y="6241950"/>
            <a:ext cx="936379" cy="377825"/>
          </a:xfrm>
        </p:spPr>
        <p:txBody>
          <a:bodyPr/>
          <a:lstStyle/>
          <a:p>
            <a:fld id="{6E9A0BB4-A625-4DF3-B450-41BF829A371B}" type="slidenum">
              <a:rPr lang="it-IT"/>
              <a:pPr/>
              <a:t>21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3779912" y="5013176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Perché si falsifica 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7772400" cy="3946377"/>
          </a:xfrm>
        </p:spPr>
        <p:txBody>
          <a:bodyPr>
            <a:noAutofit/>
          </a:bodyPr>
          <a:lstStyle/>
          <a:p>
            <a:r>
              <a:rPr lang="it-IT" sz="2400" dirty="0"/>
              <a:t>Finalità politiche</a:t>
            </a:r>
          </a:p>
          <a:p>
            <a:r>
              <a:rPr lang="it-IT" sz="2400" dirty="0"/>
              <a:t>favorire idee eterodosse o sovversive</a:t>
            </a:r>
          </a:p>
          <a:p>
            <a:r>
              <a:rPr lang="it-IT" sz="2400" dirty="0"/>
              <a:t>dare sostegno a una dottrina, idea, rappresentazione, credo</a:t>
            </a:r>
          </a:p>
          <a:p>
            <a:r>
              <a:rPr lang="it-IT" sz="2400" dirty="0"/>
              <a:t>finalità municipali o araldiche</a:t>
            </a:r>
          </a:p>
          <a:p>
            <a:r>
              <a:rPr lang="it-IT" sz="2400" dirty="0"/>
              <a:t>vanità letteraria, desiderio di fama</a:t>
            </a:r>
          </a:p>
          <a:p>
            <a:r>
              <a:rPr lang="it-IT" sz="2400" dirty="0"/>
              <a:t>desiderio di lucro</a:t>
            </a:r>
          </a:p>
          <a:p>
            <a:r>
              <a:rPr lang="it-IT" sz="2400" dirty="0"/>
              <a:t>falsi totali</a:t>
            </a:r>
          </a:p>
          <a:p>
            <a:r>
              <a:rPr lang="it-IT" sz="2400" dirty="0"/>
              <a:t>falsi parziali (interpolazioni)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1810544" cy="377825"/>
          </a:xfrm>
        </p:spPr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797414" y="6086198"/>
            <a:ext cx="864371" cy="377825"/>
          </a:xfrm>
        </p:spPr>
        <p:txBody>
          <a:bodyPr/>
          <a:lstStyle/>
          <a:p>
            <a:fld id="{4DD6654C-C9D5-4C4F-8351-32A5F941EA64}" type="slidenum">
              <a:rPr lang="it-IT"/>
              <a:pPr/>
              <a:t>22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Come si stabilisce l’autenticità di un documento o di una fonte 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844824"/>
            <a:ext cx="8439472" cy="4022576"/>
          </a:xfrm>
        </p:spPr>
        <p:txBody>
          <a:bodyPr/>
          <a:lstStyle/>
          <a:p>
            <a:r>
              <a:rPr lang="it-IT" dirty="0"/>
              <a:t>Esame estrinseco</a:t>
            </a:r>
          </a:p>
          <a:p>
            <a:pPr lvl="1"/>
            <a:r>
              <a:rPr lang="it-IT" dirty="0"/>
              <a:t>aspetto materiale del documento o del manoscritto o dell’edizione</a:t>
            </a:r>
          </a:p>
          <a:p>
            <a:r>
              <a:rPr lang="it-IT" dirty="0"/>
              <a:t>esame intrinseco</a:t>
            </a:r>
          </a:p>
          <a:p>
            <a:pPr lvl="1"/>
            <a:r>
              <a:rPr lang="it-IT" dirty="0"/>
              <a:t>ricerca della compatibilità dei fatti asseriti</a:t>
            </a:r>
          </a:p>
          <a:p>
            <a:pPr lvl="1"/>
            <a:r>
              <a:rPr lang="it-IT" dirty="0"/>
              <a:t>analisi delle compatibilità cronologiche</a:t>
            </a:r>
          </a:p>
          <a:p>
            <a:pPr lvl="1"/>
            <a:r>
              <a:rPr lang="it-IT" dirty="0"/>
              <a:t>analisi delle compatibilità lessicali o stilistiche (specie per i testi di rilievo letterario)</a:t>
            </a:r>
          </a:p>
          <a:p>
            <a:pPr lvl="1"/>
            <a:r>
              <a:rPr lang="it-IT" dirty="0" err="1"/>
              <a:t>Stilvergleichung</a:t>
            </a:r>
            <a:r>
              <a:rPr lang="it-IT" dirty="0"/>
              <a:t> di Theodor von </a:t>
            </a:r>
            <a:r>
              <a:rPr lang="it-IT" dirty="0" err="1"/>
              <a:t>Sickel</a:t>
            </a:r>
            <a:r>
              <a:rPr lang="it-IT" dirty="0"/>
              <a:t> (‘800) </a:t>
            </a:r>
            <a:r>
              <a:rPr lang="it-IT" dirty="0" err="1"/>
              <a:t>Stilkritik</a:t>
            </a:r>
            <a:r>
              <a:rPr lang="it-IT" dirty="0"/>
              <a:t> di </a:t>
            </a:r>
            <a:r>
              <a:rPr lang="it-IT" dirty="0" err="1"/>
              <a:t>Schmeidler</a:t>
            </a:r>
            <a:r>
              <a:rPr lang="it-IT" dirty="0"/>
              <a:t> (1927) e suoi limiti</a:t>
            </a:r>
          </a:p>
          <a:p>
            <a:r>
              <a:rPr lang="it-IT" dirty="0"/>
              <a:t>in entrambi i casi la ricerca fondamentale è quella dell’</a:t>
            </a:r>
            <a:r>
              <a:rPr lang="it-IT" i="1" dirty="0"/>
              <a:t>anacronismo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3965" y="6248401"/>
            <a:ext cx="2170584" cy="377825"/>
          </a:xfrm>
        </p:spPr>
        <p:txBody>
          <a:bodyPr/>
          <a:lstStyle/>
          <a:p>
            <a:r>
              <a:rPr lang="it-IT" dirty="0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68644" y="6165304"/>
            <a:ext cx="894355" cy="460922"/>
          </a:xfrm>
        </p:spPr>
        <p:txBody>
          <a:bodyPr/>
          <a:lstStyle/>
          <a:p>
            <a:fld id="{DC5E0A10-49DC-4CA3-AE23-02251CF40396}" type="slidenum">
              <a:rPr lang="it-IT"/>
              <a:pPr/>
              <a:t>23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7772400" cy="1456267"/>
          </a:xfrm>
          <a:noFill/>
          <a:ln/>
        </p:spPr>
        <p:txBody>
          <a:bodyPr/>
          <a:lstStyle/>
          <a:p>
            <a:r>
              <a:rPr lang="it-IT" dirty="0"/>
              <a:t>Altri scopi della critica delle fonti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620000" cy="4724400"/>
          </a:xfrm>
        </p:spPr>
        <p:txBody>
          <a:bodyPr>
            <a:normAutofit/>
          </a:bodyPr>
          <a:lstStyle/>
          <a:p>
            <a:r>
              <a:rPr lang="it-IT" sz="2000" dirty="0"/>
              <a:t>correggere errori involontari</a:t>
            </a:r>
          </a:p>
          <a:p>
            <a:r>
              <a:rPr lang="it-IT" sz="2000" dirty="0"/>
              <a:t>fissare attribuzioni</a:t>
            </a:r>
          </a:p>
          <a:p>
            <a:r>
              <a:rPr lang="it-IT" sz="2000" dirty="0"/>
              <a:t>fissare circostanze</a:t>
            </a:r>
          </a:p>
          <a:p>
            <a:r>
              <a:rPr lang="it-IT" sz="2000" dirty="0"/>
              <a:t>identificare destinatari</a:t>
            </a:r>
          </a:p>
          <a:p>
            <a:r>
              <a:rPr lang="it-IT" sz="2000" dirty="0"/>
              <a:t>stabilire datazioni</a:t>
            </a:r>
          </a:p>
          <a:p>
            <a:r>
              <a:rPr lang="it-IT" sz="2000" dirty="0"/>
              <a:t>presenza di errori non necessariamente indice di non-autenticità</a:t>
            </a:r>
          </a:p>
          <a:p>
            <a:r>
              <a:rPr lang="it-IT" sz="2000" dirty="0"/>
              <a:t>errori involontari (i copisti, gli editori)</a:t>
            </a:r>
          </a:p>
          <a:p>
            <a:r>
              <a:rPr lang="it-IT" sz="2000" dirty="0"/>
              <a:t>alterazioni deliberate per ragioni politiche</a:t>
            </a:r>
          </a:p>
          <a:p>
            <a:r>
              <a:rPr lang="it-IT" sz="2000" dirty="0"/>
              <a:t>necessità di controlli incrociati attuando ogni tipo di critica possibile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80B5-682D-40F5-8FEC-AA88422EC082}" type="slidenum">
              <a:rPr lang="it-IT"/>
              <a:pPr/>
              <a:t>24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Esempi di falsi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003232" cy="4320480"/>
          </a:xfrm>
        </p:spPr>
        <p:txBody>
          <a:bodyPr>
            <a:normAutofit/>
          </a:bodyPr>
          <a:lstStyle/>
          <a:p>
            <a:r>
              <a:rPr lang="it-IT" dirty="0"/>
              <a:t>diplomi re merovingi</a:t>
            </a:r>
          </a:p>
          <a:p>
            <a:r>
              <a:rPr lang="it-IT" i="1" dirty="0"/>
              <a:t>Costituto di Costantino</a:t>
            </a:r>
            <a:endParaRPr lang="it-IT" b="0" dirty="0"/>
          </a:p>
          <a:p>
            <a:r>
              <a:rPr lang="it-IT" dirty="0"/>
              <a:t>Pseudo-Isidoro</a:t>
            </a:r>
          </a:p>
          <a:p>
            <a:r>
              <a:rPr lang="it-IT" i="1" dirty="0" err="1"/>
              <a:t>Privilegium</a:t>
            </a:r>
            <a:r>
              <a:rPr lang="it-IT" i="1" dirty="0"/>
              <a:t> </a:t>
            </a:r>
            <a:r>
              <a:rPr lang="it-IT" i="1" dirty="0" err="1"/>
              <a:t>Maius</a:t>
            </a:r>
            <a:r>
              <a:rPr lang="it-IT" b="0" dirty="0"/>
              <a:t> </a:t>
            </a:r>
            <a:r>
              <a:rPr lang="it-IT" dirty="0"/>
              <a:t>dei duchi d’Austria</a:t>
            </a:r>
          </a:p>
          <a:p>
            <a:r>
              <a:rPr lang="it-IT" dirty="0"/>
              <a:t>falsi di Pietro Diacono</a:t>
            </a:r>
          </a:p>
          <a:p>
            <a:r>
              <a:rPr lang="it-IT" dirty="0"/>
              <a:t>falsificazioni di Ravenna</a:t>
            </a:r>
          </a:p>
          <a:p>
            <a:r>
              <a:rPr lang="it-IT" dirty="0"/>
              <a:t>falsi di </a:t>
            </a:r>
            <a:r>
              <a:rPr lang="it-IT" dirty="0" err="1"/>
              <a:t>Rachenau</a:t>
            </a:r>
            <a:endParaRPr lang="it-IT" dirty="0"/>
          </a:p>
          <a:p>
            <a:r>
              <a:rPr lang="it-IT" dirty="0"/>
              <a:t>Poemi di </a:t>
            </a:r>
            <a:r>
              <a:rPr lang="it-IT" dirty="0" err="1"/>
              <a:t>Ossian</a:t>
            </a:r>
            <a:endParaRPr lang="it-IT" dirty="0"/>
          </a:p>
          <a:p>
            <a:r>
              <a:rPr lang="it-IT" dirty="0"/>
              <a:t>Protocolli dei savi di Sion</a:t>
            </a:r>
          </a:p>
          <a:p>
            <a:r>
              <a:rPr lang="it-IT" dirty="0"/>
              <a:t>Sacra Sindone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E5AE-018A-4321-987D-806A73FF2EB8}" type="slidenum">
              <a:rPr lang="it-IT"/>
              <a:pPr/>
              <a:t>25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Dalla filologia all’</a:t>
            </a:r>
            <a:r>
              <a:rPr lang="it-IT" i="1"/>
              <a:t>interpretazione</a:t>
            </a:r>
            <a:r>
              <a:rPr lang="it-IT"/>
              <a:t> delle fonti: giudicare l’importanza delle fonti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dirty="0"/>
              <a:t>1) fonti documentarie</a:t>
            </a:r>
          </a:p>
          <a:p>
            <a:r>
              <a:rPr lang="it-IT" dirty="0"/>
              <a:t>fino al ‘700 tendenza a criticare memorialisti e cronachisti, ma ad accettare acriticamente il </a:t>
            </a:r>
            <a:r>
              <a:rPr lang="it-IT" i="1" u="sng" dirty="0"/>
              <a:t>documento</a:t>
            </a:r>
            <a:endParaRPr lang="it-IT" dirty="0"/>
          </a:p>
          <a:p>
            <a:r>
              <a:rPr lang="it-IT" dirty="0"/>
              <a:t>l’autenticità di un documento, ancorché di provenienza ufficiale, non garantisce la veridicità del suo contenuto</a:t>
            </a:r>
          </a:p>
          <a:p>
            <a:r>
              <a:rPr lang="it-IT" u="sng" dirty="0"/>
              <a:t>fonti diplomatiche</a:t>
            </a:r>
            <a:r>
              <a:rPr lang="it-IT" dirty="0"/>
              <a:t>: esaltazione delle fonti diplomatiche da </a:t>
            </a:r>
            <a:r>
              <a:rPr lang="it-IT" dirty="0" err="1"/>
              <a:t>Ranke</a:t>
            </a:r>
            <a:r>
              <a:rPr lang="it-IT" dirty="0"/>
              <a:t> (anni ‘20 dell’800) in poi</a:t>
            </a:r>
          </a:p>
          <a:p>
            <a:r>
              <a:rPr lang="it-IT" dirty="0"/>
              <a:t>anche le relazioni e corrispondenze diplomatiche possono contenere errori di fatto o errori di valutazione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BC9E-E265-4E20-B94B-C76166F55B35}" type="slidenum">
              <a:rPr lang="it-IT"/>
              <a:pPr/>
              <a:t>26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Fonti documentarie: fonti diplomatiche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quanto è informato il diplomatico ?</a:t>
            </a:r>
          </a:p>
          <a:p>
            <a:r>
              <a:rPr lang="it-IT" sz="2800" dirty="0"/>
              <a:t>Ha accesso a buone fonti ?</a:t>
            </a:r>
          </a:p>
          <a:p>
            <a:r>
              <a:rPr lang="it-IT" sz="2800" dirty="0"/>
              <a:t>Valutazione della sua personalità</a:t>
            </a:r>
          </a:p>
          <a:p>
            <a:r>
              <a:rPr lang="it-IT" sz="2800" dirty="0"/>
              <a:t>impossibilità di accoglierne i resoconti senza vaglio critico</a:t>
            </a:r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12C-2A74-47D1-BBA4-67BC60C00BB9}" type="slidenum">
              <a:rPr lang="it-IT"/>
              <a:pPr/>
              <a:t>27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Fonti documentarie: i testi legislativi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147248" cy="4080934"/>
          </a:xfrm>
        </p:spPr>
        <p:txBody>
          <a:bodyPr>
            <a:noAutofit/>
          </a:bodyPr>
          <a:lstStyle/>
          <a:p>
            <a:r>
              <a:rPr lang="it-IT" sz="2400" dirty="0"/>
              <a:t>Non vanno presi alla lettera</a:t>
            </a:r>
          </a:p>
          <a:p>
            <a:r>
              <a:rPr lang="it-IT" sz="2400" dirty="0"/>
              <a:t>esempi medievali di disposizioni </a:t>
            </a:r>
            <a:r>
              <a:rPr lang="it-IT" sz="2400" dirty="0" err="1"/>
              <a:t>antimagnatizie</a:t>
            </a:r>
            <a:r>
              <a:rPr lang="it-IT" sz="2400" dirty="0"/>
              <a:t> apparentemente di portata generale (sec. XIV), ma  che non sono documenti di lotta di classe, bensì di lotte tra gruppi e fazioni nobiliari</a:t>
            </a:r>
          </a:p>
          <a:p>
            <a:r>
              <a:rPr lang="it-IT" sz="2400" dirty="0"/>
              <a:t>Affermazioni teoriche e propagandistiche: caso di diplomi imperiali che presentano l’autorità imperiale come di origine e sanzione divina</a:t>
            </a:r>
          </a:p>
          <a:p>
            <a:r>
              <a:rPr lang="it-IT" sz="2400" dirty="0"/>
              <a:t>distinguere le manifestazioni autentiche di volontà dai fini politico-propagandistici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777D-A98C-40F1-8A4C-081BBD04528B}" type="slidenum">
              <a:rPr lang="it-IT"/>
              <a:pPr/>
              <a:t>28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838200"/>
          </a:xfrm>
        </p:spPr>
        <p:txBody>
          <a:bodyPr>
            <a:normAutofit/>
          </a:bodyPr>
          <a:lstStyle/>
          <a:p>
            <a:r>
              <a:rPr lang="it-IT"/>
              <a:t>Fonti documentarie: i documenti statistici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r>
              <a:rPr lang="it-IT" sz="2000" dirty="0"/>
              <a:t>Sono uno specchio oggettivo della realtà ?</a:t>
            </a:r>
          </a:p>
          <a:p>
            <a:r>
              <a:rPr lang="it-IT" sz="2000" dirty="0"/>
              <a:t>Spesso sono fallaci per natura (ruoli delle imposte, dichiarazioni catastali, indici ufficiali dei prezzi, denunce di superfici coltivate)</a:t>
            </a:r>
          </a:p>
          <a:p>
            <a:r>
              <a:rPr lang="it-IT" sz="2000" dirty="0"/>
              <a:t>problema dei criteri di raccolta e delle finalità della raccolta dei dati statistici (raffronto tra due rilievi del medesimo genere che presentano risultati difformi)</a:t>
            </a:r>
          </a:p>
          <a:p>
            <a:r>
              <a:rPr lang="it-IT" sz="2000" dirty="0"/>
              <a:t>cambia un rilievo dei prezzi se si vuole documentare l’andamento dei redditi reali oppure le fluttuazioni economiche</a:t>
            </a:r>
          </a:p>
          <a:p>
            <a:r>
              <a:rPr lang="it-IT" sz="2000" dirty="0"/>
              <a:t>carattere soggettivo delle rilevazioni statistiche</a:t>
            </a:r>
          </a:p>
          <a:p>
            <a:r>
              <a:rPr lang="it-IT" sz="2000" dirty="0"/>
              <a:t>variazioni tra medie calcolate dei prezzi e loro livello reale nel quotidiano</a:t>
            </a:r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E771-94C1-4D75-BBCC-42713FDB2397}" type="slidenum">
              <a:rPr lang="it-IT"/>
              <a:pPr/>
              <a:t>29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Ruolo della filologia umanistica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Riscoperta dei classici</a:t>
            </a:r>
          </a:p>
          <a:p>
            <a:r>
              <a:rPr lang="it-IT"/>
              <a:t>necessità di conoscenze linguistiche più ampie e complete</a:t>
            </a:r>
          </a:p>
          <a:p>
            <a:r>
              <a:rPr lang="it-IT"/>
              <a:t>evangelismo e ritorno alla purezza dei testi religiosi</a:t>
            </a:r>
          </a:p>
          <a:p>
            <a:r>
              <a:rPr lang="it-IT"/>
              <a:t>spinta verso una conoscenza criticamente fondata delle fonti letterarie e religiose (Erasmo)</a:t>
            </a:r>
          </a:p>
          <a:p>
            <a:r>
              <a:rPr lang="it-IT"/>
              <a:t>contributo della filologia umanistica alla critica delle fonti storiche (Valla, Cusano, Peacock)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30AF-25CE-4A8A-A176-2EE9686B4CB0}" type="slidenum">
              <a:rPr lang="it-IT"/>
              <a:pPr/>
              <a:t>3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it-IT"/>
              <a:t>Ancora documenti statistici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534400" cy="5562600"/>
          </a:xfrm>
        </p:spPr>
        <p:txBody>
          <a:bodyPr/>
          <a:lstStyle/>
          <a:p>
            <a:r>
              <a:rPr lang="it-IT"/>
              <a:t>Caso dei dati relativi al referendum istituzionale del 1946: dati della corte suprema di cassazione e dati dell’Annuario Statistico Italiano</a:t>
            </a:r>
          </a:p>
          <a:p>
            <a:pPr>
              <a:buFontTx/>
              <a:buNone/>
            </a:pPr>
            <a:r>
              <a:rPr lang="it-IT" sz="2800" u="sng"/>
              <a:t>Conclusione</a:t>
            </a:r>
            <a:r>
              <a:rPr lang="it-IT"/>
              <a:t>:</a:t>
            </a:r>
          </a:p>
          <a:p>
            <a:r>
              <a:rPr lang="it-IT"/>
              <a:t>necessità di valutazione critica di ogni tipo di fonte e valorizzazione anche dell’</a:t>
            </a:r>
            <a:r>
              <a:rPr lang="it-IT" u="sng"/>
              <a:t>errore</a:t>
            </a:r>
            <a:r>
              <a:rPr lang="it-IT"/>
              <a:t> di fatto o di giudizio (anche un’idea sbagliata diventa un elemento di fatto o opinione ricevuta che orienta e influenza decisioni, atti, comportamenti)</a:t>
            </a:r>
          </a:p>
          <a:p>
            <a:r>
              <a:rPr lang="it-IT"/>
              <a:t>utilità sia del documento apocrifo sia di quello contenente errori di fatto o errate valutazioni: per l’</a:t>
            </a:r>
            <a:r>
              <a:rPr lang="it-IT" u="sng"/>
              <a:t>interpretazione</a:t>
            </a:r>
            <a:r>
              <a:rPr lang="it-IT"/>
              <a:t> no esistono norme spceifiche come per il momento filologico</a:t>
            </a:r>
          </a:p>
          <a:p>
            <a:r>
              <a:rPr lang="it-IT"/>
              <a:t>ogni fonte pone problemi particolari (</a:t>
            </a:r>
            <a:r>
              <a:rPr lang="it-IT" i="1"/>
              <a:t>particulare</a:t>
            </a:r>
            <a:r>
              <a:rPr lang="it-IT"/>
              <a:t> e </a:t>
            </a:r>
            <a:r>
              <a:rPr lang="it-IT" i="1"/>
              <a:t>discrezione</a:t>
            </a:r>
            <a:r>
              <a:rPr lang="it-IT"/>
              <a:t> guicciardiniane)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D4CA-44B9-4EEA-BF34-C3A74F971880}" type="slidenum">
              <a:rPr lang="it-IT"/>
              <a:pPr/>
              <a:t>30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it-IT" sz="4000"/>
              <a:t>Fonti narrative</a:t>
            </a:r>
            <a:endParaRPr 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515672" cy="4738218"/>
          </a:xfrm>
        </p:spPr>
        <p:txBody>
          <a:bodyPr>
            <a:normAutofit/>
          </a:bodyPr>
          <a:lstStyle/>
          <a:p>
            <a:r>
              <a:rPr lang="it-IT" sz="2800" dirty="0"/>
              <a:t>Cronache, annali, storie: problema dell’autenticità</a:t>
            </a:r>
          </a:p>
          <a:p>
            <a:r>
              <a:rPr lang="it-IT" sz="2800" dirty="0"/>
              <a:t>Domanda fondamentale: di quali materiali si è servito l’autore ?</a:t>
            </a:r>
          </a:p>
          <a:p>
            <a:pPr lvl="2">
              <a:buFontTx/>
              <a:buNone/>
            </a:pPr>
            <a:r>
              <a:rPr lang="it-IT" sz="2000" dirty="0"/>
              <a:t>1) fonti primarie (esperienza diretta, materiali d’archivio</a:t>
            </a:r>
          </a:p>
          <a:p>
            <a:pPr lvl="2">
              <a:buFontTx/>
              <a:buNone/>
            </a:pPr>
            <a:r>
              <a:rPr lang="it-IT" sz="2000" dirty="0"/>
              <a:t>2) fonti secondarie o derivate (precedenti narrazioni: riassunte o criticate ?)</a:t>
            </a:r>
          </a:p>
          <a:p>
            <a:pPr lvl="2">
              <a:buFontTx/>
              <a:buNone/>
            </a:pPr>
            <a:r>
              <a:rPr lang="it-IT" sz="2000" dirty="0"/>
              <a:t>3) misti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9015-761B-4B9F-B972-464C32BBBCED}" type="slidenum">
              <a:rPr lang="it-IT"/>
              <a:pPr/>
              <a:t>31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772400" cy="1456267"/>
          </a:xfrm>
        </p:spPr>
        <p:txBody>
          <a:bodyPr/>
          <a:lstStyle/>
          <a:p>
            <a:r>
              <a:rPr lang="it-IT" sz="4000" dirty="0"/>
              <a:t>Fonti narrative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/>
          </a:bodyPr>
          <a:lstStyle/>
          <a:p>
            <a:r>
              <a:rPr lang="it-IT" sz="2400" dirty="0"/>
              <a:t>Problema del rapporto tra una fonte narrativa e l’altra</a:t>
            </a:r>
          </a:p>
          <a:p>
            <a:r>
              <a:rPr lang="it-IT" sz="2400" dirty="0"/>
              <a:t>metodo di </a:t>
            </a:r>
            <a:r>
              <a:rPr lang="it-IT" sz="2400" dirty="0" err="1"/>
              <a:t>Bernheim</a:t>
            </a:r>
            <a:r>
              <a:rPr lang="it-IT" sz="2400" dirty="0"/>
              <a:t> (presuppone la naturale discordanza e affronta l’esigenza di spiegare i motivi delle eventuali analogie):</a:t>
            </a:r>
          </a:p>
          <a:p>
            <a:pPr lvl="1"/>
            <a:r>
              <a:rPr lang="it-IT" sz="2000" dirty="0"/>
              <a:t>le analogie rimandano ad una dipendenza reciproca oppure alla dipendenza da una terza fonte</a:t>
            </a:r>
          </a:p>
          <a:p>
            <a:pPr lvl="1"/>
            <a:r>
              <a:rPr lang="it-IT" sz="2000" dirty="0"/>
              <a:t>concordi inclusioni o omissioni rimandano a dipendenza reciproca o da una terza fonte</a:t>
            </a:r>
          </a:p>
          <a:p>
            <a:pPr lvl="1"/>
            <a:r>
              <a:rPr lang="it-IT" sz="2000" dirty="0"/>
              <a:t>concordanze possono derivare anche da analogie di idee e verificarsi tra </a:t>
            </a:r>
            <a:r>
              <a:rPr lang="it-IT" sz="2000" u="sng" dirty="0"/>
              <a:t>fonti indipendenti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9BA-F7F9-4393-A1CA-749941243EBD}" type="slidenum">
              <a:rPr lang="it-IT"/>
              <a:pPr/>
              <a:t>32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7772400" cy="1456267"/>
          </a:xfrm>
        </p:spPr>
        <p:txBody>
          <a:bodyPr/>
          <a:lstStyle/>
          <a:p>
            <a:r>
              <a:rPr lang="it-IT" sz="3600" dirty="0"/>
              <a:t>Fonti narrative</a:t>
            </a:r>
            <a:r>
              <a:rPr lang="it-IT" sz="2400" dirty="0"/>
              <a:t>: rapporti di dipendenza</a:t>
            </a:r>
            <a:endParaRPr lang="it-IT" sz="40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4076"/>
            <a:ext cx="8610600" cy="5410200"/>
          </a:xfrm>
        </p:spPr>
        <p:txBody>
          <a:bodyPr>
            <a:normAutofit/>
          </a:bodyPr>
          <a:lstStyle/>
          <a:p>
            <a:r>
              <a:rPr lang="it-IT" sz="2800" dirty="0"/>
              <a:t>Problema dell’antecedenza tra due fonti dipendenti (quale è originaria e quale derivata ?)</a:t>
            </a:r>
          </a:p>
          <a:p>
            <a:pPr lvl="1"/>
            <a:r>
              <a:rPr lang="it-IT" sz="2400" dirty="0"/>
              <a:t>possibilità di semplice antecedenza cronologica: una fonte più antica non può dipendere da una più recente</a:t>
            </a:r>
          </a:p>
          <a:p>
            <a:pPr lvl="1"/>
            <a:r>
              <a:rPr lang="it-IT" sz="2400" u="sng" dirty="0"/>
              <a:t>norme generali</a:t>
            </a:r>
            <a:r>
              <a:rPr lang="it-IT" sz="2400" dirty="0"/>
              <a:t> in caso </a:t>
            </a:r>
            <a:r>
              <a:rPr lang="it-IT" sz="2400" dirty="0" err="1"/>
              <a:t>caso</a:t>
            </a:r>
            <a:r>
              <a:rPr lang="it-IT" sz="2400" dirty="0"/>
              <a:t> di impossibile datazione o attribuzione:</a:t>
            </a:r>
          </a:p>
          <a:p>
            <a:pPr lvl="2"/>
            <a:r>
              <a:rPr lang="it-IT" sz="2000" dirty="0"/>
              <a:t>luogo d’origine (la derivata appartiene al meno autorevole)</a:t>
            </a:r>
          </a:p>
          <a:p>
            <a:pPr lvl="2"/>
            <a:r>
              <a:rPr lang="it-IT" sz="2000" dirty="0"/>
              <a:t>errori di interpretazione o di traduzione (se in lingue diverse): la fonte con errori è probabilmente derivata</a:t>
            </a:r>
          </a:p>
          <a:p>
            <a:pPr lvl="2"/>
            <a:r>
              <a:rPr lang="it-IT" sz="2000" dirty="0"/>
              <a:t>stile della lingua (la più rozza è originaria)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EC-477C-4FF3-A6F7-2D740292B3A4}" type="slidenum">
              <a:rPr lang="it-IT"/>
              <a:pPr/>
              <a:t>33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rapporti di dipendenza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84784"/>
            <a:ext cx="8534400" cy="5068416"/>
          </a:xfrm>
        </p:spPr>
        <p:txBody>
          <a:bodyPr/>
          <a:lstStyle/>
          <a:p>
            <a:r>
              <a:rPr lang="it-IT" sz="2000" dirty="0"/>
              <a:t>Rapporto tra due fonti a diverso grado di ricchezza contenutistica:</a:t>
            </a:r>
          </a:p>
          <a:p>
            <a:pPr lvl="1">
              <a:buFontTx/>
              <a:buNone/>
            </a:pPr>
            <a:r>
              <a:rPr lang="it-IT" sz="2000" dirty="0"/>
              <a:t>a) la più ricca è l’originaria (l’altra è un riassunto)</a:t>
            </a:r>
          </a:p>
          <a:p>
            <a:pPr lvl="1">
              <a:buFontTx/>
              <a:buNone/>
            </a:pPr>
            <a:r>
              <a:rPr lang="it-IT" sz="2000" dirty="0"/>
              <a:t>b) la più ricca è secondaria: arricchisce con altre fonti (nuove o più importanti) la meno ricca (che è la primaria)</a:t>
            </a:r>
          </a:p>
          <a:p>
            <a:pPr lvl="1">
              <a:buFontTx/>
              <a:buNone/>
            </a:pPr>
            <a:r>
              <a:rPr lang="it-IT" sz="2000" dirty="0"/>
              <a:t>c) può aversi una fonte base X più antica e primaria che fa da matrice ad un gruppo di fonti (a, b, c, d) derivate (e quindi meno importanti della fonte base</a:t>
            </a:r>
            <a:r>
              <a:rPr lang="it-IT" sz="2000" dirty="0" smtClean="0"/>
              <a:t>)</a:t>
            </a:r>
          </a:p>
          <a:p>
            <a:pPr lvl="1">
              <a:buFontTx/>
              <a:buNone/>
            </a:pPr>
            <a:endParaRPr lang="it-IT" sz="2000" dirty="0"/>
          </a:p>
          <a:p>
            <a:r>
              <a:rPr lang="it-IT" sz="2000" dirty="0"/>
              <a:t>Analogia con le famiglie di codici(la tradizione):</a:t>
            </a:r>
          </a:p>
          <a:p>
            <a:pPr lvl="2"/>
            <a:r>
              <a:rPr lang="it-IT" sz="2000" dirty="0"/>
              <a:t>manoscritto originario (superstite o perduto) o copia ( serie di copie derivate, più importanti solo se non esiste l’originario)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E56-4E84-4FED-B0FC-6A1BB2ABF9FC}" type="slidenum">
              <a:rPr lang="it-IT"/>
              <a:pPr/>
              <a:t>34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  <a:endParaRPr lang="it-IT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23775" y="1772816"/>
            <a:ext cx="8458200" cy="4343400"/>
          </a:xfrm>
        </p:spPr>
        <p:txBody>
          <a:bodyPr>
            <a:normAutofit/>
          </a:bodyPr>
          <a:lstStyle/>
          <a:p>
            <a:r>
              <a:rPr lang="it-IT" sz="3600" dirty="0"/>
              <a:t>Per una fonte primaria:</a:t>
            </a:r>
          </a:p>
          <a:p>
            <a:pPr lvl="1"/>
            <a:r>
              <a:rPr lang="it-IT" sz="3200" dirty="0"/>
              <a:t>prossimità o meno ai fatti</a:t>
            </a:r>
          </a:p>
          <a:p>
            <a:pPr lvl="1"/>
            <a:r>
              <a:rPr lang="it-IT" sz="3200" dirty="0"/>
              <a:t>informazioni accessibili all’autore</a:t>
            </a:r>
          </a:p>
          <a:p>
            <a:pPr lvl="1"/>
            <a:r>
              <a:rPr lang="it-IT" sz="3200" dirty="0"/>
              <a:t>tendenze ideologiche, legami personali, intenti polemici o propagandistici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F735-17A1-4CFA-8A9C-814C9DECD0A5}" type="slidenum">
              <a:rPr lang="it-IT"/>
              <a:pPr/>
              <a:t>35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1"/>
            <a:ext cx="7772400" cy="947191"/>
          </a:xfrm>
        </p:spPr>
        <p:txBody>
          <a:bodyPr/>
          <a:lstStyle/>
          <a:p>
            <a:r>
              <a:rPr lang="it-IT" sz="3600" dirty="0"/>
              <a:t>Fonti narrative</a:t>
            </a:r>
            <a:r>
              <a:rPr lang="it-IT" sz="2400" dirty="0"/>
              <a:t>: analisi del contenuto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10600" cy="5181600"/>
          </a:xfrm>
        </p:spPr>
        <p:txBody>
          <a:bodyPr>
            <a:normAutofit/>
          </a:bodyPr>
          <a:lstStyle/>
          <a:p>
            <a:r>
              <a:rPr lang="it-IT" sz="2000" dirty="0"/>
              <a:t>Caso delle cronache dell’incoronazione di Carlo Magno: problema dell’inverosimiglianza del resoconto di </a:t>
            </a:r>
            <a:r>
              <a:rPr lang="it-IT" sz="2000" dirty="0" err="1"/>
              <a:t>Eginardo</a:t>
            </a:r>
            <a:r>
              <a:rPr lang="it-IT" sz="2000" dirty="0"/>
              <a:t> (Carlo umile, impreparato, ignaro, restio)</a:t>
            </a:r>
          </a:p>
          <a:p>
            <a:pPr lvl="2">
              <a:buFontTx/>
              <a:buNone/>
            </a:pPr>
            <a:r>
              <a:rPr lang="it-IT" sz="2400" dirty="0"/>
              <a:t>a) </a:t>
            </a:r>
            <a:r>
              <a:rPr lang="it-IT" sz="2400" i="1" dirty="0"/>
              <a:t>Annales Regni </a:t>
            </a:r>
            <a:r>
              <a:rPr lang="it-IT" sz="2400" i="1" dirty="0" err="1"/>
              <a:t>Francorum</a:t>
            </a:r>
            <a:r>
              <a:rPr lang="it-IT" sz="2400" i="1" dirty="0"/>
              <a:t> </a:t>
            </a:r>
            <a:r>
              <a:rPr lang="it-IT" sz="2400" dirty="0"/>
              <a:t>(versione ufficiale franca) (800 </a:t>
            </a:r>
            <a:r>
              <a:rPr lang="it-IT" sz="2400" dirty="0" err="1"/>
              <a:t>ca</a:t>
            </a:r>
            <a:r>
              <a:rPr lang="it-IT" sz="2400" dirty="0"/>
              <a:t>.)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b) </a:t>
            </a:r>
            <a:r>
              <a:rPr lang="it-IT" sz="2400" i="1" dirty="0"/>
              <a:t>Annales </a:t>
            </a:r>
            <a:r>
              <a:rPr lang="it-IT" sz="2400" i="1" dirty="0" err="1"/>
              <a:t>Laureshamenses</a:t>
            </a:r>
            <a:r>
              <a:rPr lang="it-IT" sz="2400" i="1" dirty="0"/>
              <a:t> </a:t>
            </a:r>
            <a:r>
              <a:rPr lang="it-IT" sz="2400" dirty="0"/>
              <a:t>(versione franca) (803)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c) </a:t>
            </a:r>
            <a:r>
              <a:rPr lang="it-IT" sz="2400" i="1" dirty="0"/>
              <a:t>Annales </a:t>
            </a:r>
            <a:r>
              <a:rPr lang="it-IT" sz="2400" i="1" dirty="0" err="1"/>
              <a:t>Maximiani</a:t>
            </a:r>
            <a:r>
              <a:rPr lang="it-IT" sz="2400" i="1" dirty="0"/>
              <a:t> </a:t>
            </a:r>
            <a:r>
              <a:rPr lang="it-IT" sz="2400" dirty="0"/>
              <a:t>(811) 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d) </a:t>
            </a:r>
            <a:r>
              <a:rPr lang="it-IT" sz="2400" i="1" dirty="0"/>
              <a:t>Liber </a:t>
            </a:r>
            <a:r>
              <a:rPr lang="it-IT" sz="2400" i="1" dirty="0" err="1"/>
              <a:t>Pontificalis</a:t>
            </a:r>
            <a:r>
              <a:rPr lang="it-IT" sz="2400" i="1" dirty="0"/>
              <a:t> </a:t>
            </a:r>
            <a:r>
              <a:rPr lang="it-IT" sz="2400" dirty="0"/>
              <a:t>(versione ufficiosa romana) (post-816)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e) cronaca di </a:t>
            </a:r>
            <a:r>
              <a:rPr lang="it-IT" sz="2400" dirty="0" err="1"/>
              <a:t>Eginardo</a:t>
            </a:r>
            <a:r>
              <a:rPr lang="it-IT" sz="2400" dirty="0"/>
              <a:t> (post-814, forse 830)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1DD-610E-4405-B3A8-3B2A9D0C2409}" type="slidenum">
              <a:rPr lang="it-IT"/>
              <a:pPr/>
              <a:t>36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/>
          <a:lstStyle/>
          <a:p>
            <a:pPr>
              <a:buFontTx/>
              <a:buNone/>
            </a:pPr>
            <a:r>
              <a:rPr lang="it-IT" dirty="0"/>
              <a:t>Varianti di interpretazione:</a:t>
            </a:r>
          </a:p>
          <a:p>
            <a:pPr>
              <a:buFontTx/>
              <a:buNone/>
            </a:pPr>
            <a:r>
              <a:rPr lang="it-IT" sz="2200" dirty="0"/>
              <a:t>a) </a:t>
            </a:r>
            <a:r>
              <a:rPr lang="it-IT" sz="2000" dirty="0"/>
              <a:t>nessuna menzione di sorpresa o esitazione: cerimonia come naturale svolgimento delle cose, fatto bene accetto ai protagonisti (papa, re franco, popolo romano) [vedi c) e d)]</a:t>
            </a:r>
          </a:p>
          <a:p>
            <a:pPr>
              <a:buFontTx/>
              <a:buNone/>
            </a:pPr>
            <a:r>
              <a:rPr lang="it-IT" sz="2000" dirty="0"/>
              <a:t>b) affermazione di precise circostanze: impero vacante, Irene usurpatrice, papa e popolo concordi a favore di Carlo, umile accettazione da parte di Carlo (“nesciente domino Carolo”) (giustificazione e autodifesa della corte carolingia di fronte alla corte bizantina)</a:t>
            </a:r>
          </a:p>
          <a:p>
            <a:pPr>
              <a:buFontTx/>
              <a:buNone/>
            </a:pPr>
            <a:r>
              <a:rPr lang="it-IT" sz="2000" dirty="0"/>
              <a:t>c) fattuale: ma l’evento appare preparato e con Carlo consapevole</a:t>
            </a:r>
          </a:p>
          <a:p>
            <a:pPr>
              <a:buFontTx/>
              <a:buNone/>
            </a:pPr>
            <a:r>
              <a:rPr lang="it-IT" sz="2000" dirty="0"/>
              <a:t>d) </a:t>
            </a:r>
            <a:r>
              <a:rPr lang="it-IT" sz="2000" i="1" dirty="0"/>
              <a:t>idem</a:t>
            </a:r>
            <a:endParaRPr lang="it-IT" sz="2000" dirty="0"/>
          </a:p>
          <a:p>
            <a:pPr>
              <a:buFontTx/>
              <a:buNone/>
            </a:pPr>
            <a:r>
              <a:rPr lang="it-IT" sz="2000" dirty="0"/>
              <a:t>e) </a:t>
            </a:r>
            <a:r>
              <a:rPr lang="it-IT" sz="2000" dirty="0" err="1"/>
              <a:t>Eginardo</a:t>
            </a:r>
            <a:r>
              <a:rPr lang="it-IT" sz="2000" dirty="0"/>
              <a:t>: l’iniziativa è solo di Leone III all’insaputa del re franco, sorpreso e restio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5B6-CF77-4C0C-9036-1E6A95C7E73F}" type="slidenum">
              <a:rPr lang="it-IT"/>
              <a:pPr/>
              <a:t>37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772400" cy="1456267"/>
          </a:xfrm>
        </p:spPr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34532"/>
            <a:ext cx="8075240" cy="3951228"/>
          </a:xfrm>
        </p:spPr>
        <p:txBody>
          <a:bodyPr>
            <a:noAutofit/>
          </a:bodyPr>
          <a:lstStyle/>
          <a:p>
            <a:r>
              <a:rPr lang="it-IT" sz="2400" dirty="0"/>
              <a:t>Altri esempi: le biografie di grandi sovrani e le discordanze interpretative a seconda dello schieramento cui appartiene il biografo:</a:t>
            </a:r>
          </a:p>
          <a:p>
            <a:pPr>
              <a:buFontTx/>
              <a:buNone/>
            </a:pPr>
            <a:endParaRPr lang="it-IT" sz="2400" dirty="0"/>
          </a:p>
          <a:p>
            <a:pPr lvl="1"/>
            <a:r>
              <a:rPr lang="it-IT" sz="2000" dirty="0"/>
              <a:t>vita di Filippo II di Spagna</a:t>
            </a:r>
          </a:p>
          <a:p>
            <a:pPr lvl="1"/>
            <a:r>
              <a:rPr lang="it-IT" sz="2000" dirty="0"/>
              <a:t>Enrico IV di Francia</a:t>
            </a:r>
          </a:p>
          <a:p>
            <a:pPr lvl="1"/>
            <a:r>
              <a:rPr lang="it-IT" sz="2000" dirty="0"/>
              <a:t>gli Orange olandesi</a:t>
            </a:r>
          </a:p>
          <a:p>
            <a:pPr lvl="1"/>
            <a:r>
              <a:rPr lang="it-IT" sz="2000" dirty="0"/>
              <a:t>Oliver </a:t>
            </a:r>
            <a:r>
              <a:rPr lang="it-IT" sz="2000" dirty="0" err="1"/>
              <a:t>Cromwell</a:t>
            </a:r>
            <a:endParaRPr lang="it-IT" sz="2000" dirty="0"/>
          </a:p>
          <a:p>
            <a:pPr lvl="1"/>
            <a:r>
              <a:rPr lang="it-IT" sz="2000" dirty="0"/>
              <a:t>Luigi XIV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AECB-7A93-4E6E-8630-7179420A3234}" type="slidenum">
              <a:rPr lang="it-IT"/>
              <a:pPr/>
              <a:t>38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27810" y="914253"/>
            <a:ext cx="8534400" cy="5661248"/>
          </a:xfrm>
        </p:spPr>
        <p:txBody>
          <a:bodyPr/>
          <a:lstStyle/>
          <a:p>
            <a:r>
              <a:rPr lang="it-IT" dirty="0"/>
              <a:t>Analisi comparative finalizzate alla valutazione di:</a:t>
            </a:r>
          </a:p>
          <a:p>
            <a:pPr lvl="1"/>
            <a:r>
              <a:rPr lang="it-IT" sz="2200" dirty="0"/>
              <a:t>personalità dell’autore</a:t>
            </a:r>
          </a:p>
          <a:p>
            <a:pPr lvl="1"/>
            <a:r>
              <a:rPr lang="it-IT" sz="2200" dirty="0"/>
              <a:t>intenti politici o religiosi</a:t>
            </a:r>
          </a:p>
          <a:p>
            <a:pPr lvl="1"/>
            <a:r>
              <a:rPr lang="it-IT" sz="2200" dirty="0"/>
              <a:t>influsso della tradizione storiografica</a:t>
            </a:r>
          </a:p>
          <a:p>
            <a:pPr lvl="1"/>
            <a:r>
              <a:rPr lang="it-IT" sz="2200" dirty="0"/>
              <a:t>influsso della tradizione cristiana</a:t>
            </a:r>
          </a:p>
          <a:p>
            <a:pPr lvl="1"/>
            <a:r>
              <a:rPr lang="it-IT" sz="2200" dirty="0"/>
              <a:t>influsso della tradizione letteraria: uso di stilizzazioni (agiografi, ma anche cronisti politici) e modelli (biografie di modello </a:t>
            </a:r>
            <a:r>
              <a:rPr lang="it-IT" sz="2200" dirty="0" err="1"/>
              <a:t>svetoniano</a:t>
            </a:r>
            <a:r>
              <a:rPr lang="it-IT" sz="2200" dirty="0"/>
              <a:t> o plutarcheo)</a:t>
            </a:r>
          </a:p>
          <a:p>
            <a:pPr lvl="1"/>
            <a:r>
              <a:rPr lang="it-IT" sz="2200" dirty="0"/>
              <a:t>modelli particolari: il </a:t>
            </a:r>
            <a:r>
              <a:rPr lang="it-IT" sz="2200" i="1" dirty="0" err="1"/>
              <a:t>rex</a:t>
            </a:r>
            <a:r>
              <a:rPr lang="it-IT" sz="2200" i="1" dirty="0"/>
              <a:t> </a:t>
            </a:r>
            <a:r>
              <a:rPr lang="it-IT" sz="2200" i="1" dirty="0" err="1"/>
              <a:t>iustus</a:t>
            </a:r>
            <a:r>
              <a:rPr lang="it-IT" sz="2200" i="1" dirty="0"/>
              <a:t> </a:t>
            </a:r>
            <a:r>
              <a:rPr lang="it-IT" sz="2200" dirty="0"/>
              <a:t>e </a:t>
            </a:r>
            <a:r>
              <a:rPr lang="it-IT" sz="2200" dirty="0" err="1"/>
              <a:t>il</a:t>
            </a:r>
            <a:r>
              <a:rPr lang="it-IT" sz="2200" i="1" dirty="0" err="1"/>
              <a:t>tyrannus</a:t>
            </a:r>
            <a:r>
              <a:rPr lang="it-IT" sz="2200" dirty="0"/>
              <a:t> (caso degli Orange in Olanda)</a:t>
            </a:r>
          </a:p>
          <a:p>
            <a:pPr lvl="1"/>
            <a:r>
              <a:rPr lang="it-IT" sz="2200" dirty="0"/>
              <a:t>sensibilità, cultura, propositi culturali, filosofici, politici dell’autore (negli scritti autobiografici: vanità, polemica, autogiustificazione)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87BD-E7F8-4FE1-B98A-A66301D20E5B}" type="slidenum">
              <a:rPr lang="it-IT"/>
              <a:pPr/>
              <a:t>39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it-IT"/>
              <a:t>Conquista di autonomia da parte di vari campi del sapere in epoca rinascimentale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534400" cy="4495800"/>
          </a:xfrm>
        </p:spPr>
        <p:txBody>
          <a:bodyPr>
            <a:normAutofit/>
          </a:bodyPr>
          <a:lstStyle/>
          <a:p>
            <a:r>
              <a:rPr lang="it-IT" sz="2400" dirty="0"/>
              <a:t>Ricerca dell’utile: utile in quanto vera</a:t>
            </a:r>
          </a:p>
          <a:p>
            <a:r>
              <a:rPr lang="it-IT" sz="2400" dirty="0"/>
              <a:t>Ricerca del “vero”</a:t>
            </a:r>
          </a:p>
          <a:p>
            <a:r>
              <a:rPr lang="it-IT" sz="2400" i="1" dirty="0"/>
              <a:t>ars </a:t>
            </a:r>
            <a:r>
              <a:rPr lang="it-IT" sz="2400" i="1" dirty="0" err="1"/>
              <a:t>historica</a:t>
            </a:r>
            <a:r>
              <a:rPr lang="it-IT" sz="2400" dirty="0"/>
              <a:t> come tecnica: </a:t>
            </a:r>
          </a:p>
          <a:p>
            <a:pPr lvl="3"/>
            <a:r>
              <a:rPr lang="it-IT" sz="1600" dirty="0"/>
              <a:t>Pontano, </a:t>
            </a:r>
            <a:r>
              <a:rPr lang="it-IT" sz="1600" i="1" dirty="0" err="1"/>
              <a:t>Actius</a:t>
            </a:r>
            <a:r>
              <a:rPr lang="it-IT" sz="1600" dirty="0"/>
              <a:t> (1507)</a:t>
            </a:r>
          </a:p>
          <a:p>
            <a:pPr lvl="3"/>
            <a:r>
              <a:rPr lang="it-IT" sz="1600" dirty="0"/>
              <a:t>Francesco Patrizi, </a:t>
            </a:r>
            <a:r>
              <a:rPr lang="it-IT" sz="1600" i="1" dirty="0"/>
              <a:t>Della istoria</a:t>
            </a:r>
            <a:r>
              <a:rPr lang="it-IT" sz="1600" dirty="0"/>
              <a:t>, 1560</a:t>
            </a:r>
          </a:p>
          <a:p>
            <a:pPr lvl="3"/>
            <a:r>
              <a:rPr lang="it-IT" sz="1600" dirty="0"/>
              <a:t>François </a:t>
            </a:r>
            <a:r>
              <a:rPr lang="it-IT" sz="1600" dirty="0" err="1"/>
              <a:t>Baudoin</a:t>
            </a:r>
            <a:r>
              <a:rPr lang="it-IT" sz="1600" dirty="0"/>
              <a:t>, </a:t>
            </a:r>
            <a:r>
              <a:rPr lang="it-IT" sz="1600" i="1" dirty="0"/>
              <a:t>De </a:t>
            </a:r>
            <a:r>
              <a:rPr lang="it-IT" sz="1600" i="1" dirty="0" err="1"/>
              <a:t>institutione</a:t>
            </a:r>
            <a:r>
              <a:rPr lang="it-IT" sz="1600" i="1" dirty="0"/>
              <a:t> </a:t>
            </a:r>
            <a:r>
              <a:rPr lang="it-IT" sz="1600" i="1" dirty="0" err="1"/>
              <a:t>historiae</a:t>
            </a:r>
            <a:r>
              <a:rPr lang="it-IT" sz="1600" i="1" dirty="0"/>
              <a:t> </a:t>
            </a:r>
            <a:r>
              <a:rPr lang="it-IT" sz="1600" i="1" dirty="0" err="1"/>
              <a:t>universae</a:t>
            </a:r>
            <a:r>
              <a:rPr lang="it-IT" sz="1600" dirty="0"/>
              <a:t>, 1561</a:t>
            </a:r>
          </a:p>
          <a:p>
            <a:pPr lvl="3"/>
            <a:r>
              <a:rPr lang="it-IT" sz="1600" dirty="0"/>
              <a:t>Melchiorre </a:t>
            </a:r>
            <a:r>
              <a:rPr lang="it-IT" sz="1600" dirty="0" err="1"/>
              <a:t>Cano</a:t>
            </a:r>
            <a:r>
              <a:rPr lang="it-IT" sz="1600" dirty="0"/>
              <a:t>, </a:t>
            </a:r>
            <a:r>
              <a:rPr lang="it-IT" sz="1600" i="1" dirty="0"/>
              <a:t>De </a:t>
            </a:r>
            <a:r>
              <a:rPr lang="it-IT" sz="1600" i="1" dirty="0" err="1"/>
              <a:t>locis</a:t>
            </a:r>
            <a:r>
              <a:rPr lang="it-IT" sz="1600" i="1" dirty="0"/>
              <a:t> </a:t>
            </a:r>
            <a:r>
              <a:rPr lang="it-IT" sz="1600" i="1" dirty="0" err="1"/>
              <a:t>theologicis</a:t>
            </a:r>
            <a:r>
              <a:rPr lang="it-IT" sz="1600" dirty="0"/>
              <a:t>, 1563</a:t>
            </a:r>
          </a:p>
          <a:p>
            <a:pPr lvl="3"/>
            <a:r>
              <a:rPr lang="it-IT" sz="1600" dirty="0"/>
              <a:t>Jean </a:t>
            </a:r>
            <a:r>
              <a:rPr lang="it-IT" sz="1600" dirty="0" err="1"/>
              <a:t>Bodin</a:t>
            </a:r>
            <a:r>
              <a:rPr lang="it-IT" sz="1600" dirty="0"/>
              <a:t>, </a:t>
            </a:r>
            <a:r>
              <a:rPr lang="it-IT" sz="1600" i="1" dirty="0" err="1"/>
              <a:t>Methodus</a:t>
            </a:r>
            <a:r>
              <a:rPr lang="it-IT" sz="1600" i="1" dirty="0"/>
              <a:t> ad </a:t>
            </a:r>
            <a:r>
              <a:rPr lang="it-IT" sz="1600" i="1" dirty="0" err="1"/>
              <a:t>facilem</a:t>
            </a:r>
            <a:r>
              <a:rPr lang="it-IT" sz="1600" i="1" dirty="0"/>
              <a:t> </a:t>
            </a:r>
            <a:r>
              <a:rPr lang="it-IT" sz="1600" i="1" dirty="0" err="1"/>
              <a:t>historiarum</a:t>
            </a:r>
            <a:r>
              <a:rPr lang="it-IT" sz="1600" i="1" dirty="0"/>
              <a:t> </a:t>
            </a:r>
            <a:r>
              <a:rPr lang="it-IT" sz="1600" i="1" dirty="0" err="1"/>
              <a:t>cognitionem</a:t>
            </a:r>
            <a:r>
              <a:rPr lang="it-IT" sz="1600" b="0" dirty="0"/>
              <a:t>, </a:t>
            </a:r>
            <a:r>
              <a:rPr lang="it-IT" sz="1600" dirty="0"/>
              <a:t>1566</a:t>
            </a:r>
          </a:p>
          <a:p>
            <a:pPr lvl="3"/>
            <a:r>
              <a:rPr lang="it-IT" sz="1600" dirty="0" err="1"/>
              <a:t>Gherard</a:t>
            </a:r>
            <a:r>
              <a:rPr lang="it-IT" sz="1600" dirty="0"/>
              <a:t> </a:t>
            </a:r>
            <a:r>
              <a:rPr lang="it-IT" sz="1600" dirty="0" err="1"/>
              <a:t>Vossius</a:t>
            </a:r>
            <a:r>
              <a:rPr lang="it-IT" sz="1600" dirty="0"/>
              <a:t>, </a:t>
            </a:r>
            <a:r>
              <a:rPr lang="it-IT" sz="1600" i="1" dirty="0"/>
              <a:t>Ars </a:t>
            </a:r>
            <a:r>
              <a:rPr lang="it-IT" sz="1600" i="1" dirty="0" err="1"/>
              <a:t>historica</a:t>
            </a:r>
            <a:r>
              <a:rPr lang="it-IT" sz="1600" dirty="0"/>
              <a:t>, 1623</a:t>
            </a:r>
          </a:p>
          <a:p>
            <a:pPr lvl="3"/>
            <a:r>
              <a:rPr lang="it-IT" sz="1600" dirty="0"/>
              <a:t>Agostino Mascardi, </a:t>
            </a:r>
            <a:r>
              <a:rPr lang="it-IT" sz="1600" i="1" dirty="0"/>
              <a:t>Dell’arte </a:t>
            </a:r>
            <a:r>
              <a:rPr lang="it-IT" sz="1600" i="1" dirty="0" err="1"/>
              <a:t>istorica</a:t>
            </a:r>
            <a:r>
              <a:rPr lang="it-IT" sz="1600" dirty="0"/>
              <a:t>, 1636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43C-320C-49A5-B1F8-4B9D6AA2A26A}" type="slidenum">
              <a:rPr lang="it-IT"/>
              <a:pPr/>
              <a:t>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53400" cy="4495800"/>
          </a:xfrm>
        </p:spPr>
        <p:txBody>
          <a:bodyPr>
            <a:noAutofit/>
          </a:bodyPr>
          <a:lstStyle/>
          <a:p>
            <a:r>
              <a:rPr lang="it-IT" sz="2400" dirty="0"/>
              <a:t>distinzione dalla retorica</a:t>
            </a:r>
          </a:p>
          <a:p>
            <a:r>
              <a:rPr lang="it-IT" sz="2400" dirty="0"/>
              <a:t>distinzione tra diversi tipi di storia</a:t>
            </a:r>
          </a:p>
          <a:p>
            <a:r>
              <a:rPr lang="it-IT" sz="2400" dirty="0"/>
              <a:t>stimoli alla scrittura della storia provenienti da elementi quali i contrasti politici tra città-Stato e principati, la formazione delle monarchie nazionali, la riforma protestante e il problema religioso</a:t>
            </a:r>
          </a:p>
          <a:p>
            <a:r>
              <a:rPr lang="it-IT" sz="2400" dirty="0"/>
              <a:t>vero, verità: condizioni della loro raggiungibilità</a:t>
            </a:r>
          </a:p>
          <a:p>
            <a:r>
              <a:rPr lang="it-IT" sz="2400" dirty="0"/>
              <a:t>condizione di indipendenza della storia e suo svincolarsi da un criterio puramente utilitario</a:t>
            </a:r>
          </a:p>
          <a:p>
            <a:r>
              <a:rPr lang="it-IT" sz="2400" dirty="0"/>
              <a:t>polemica di </a:t>
            </a:r>
            <a:r>
              <a:rPr lang="it-IT" sz="2400" dirty="0" err="1"/>
              <a:t>Bodin</a:t>
            </a:r>
            <a:r>
              <a:rPr lang="it-IT" sz="2400" dirty="0"/>
              <a:t> contro gli storici-oratori (Procopio, </a:t>
            </a:r>
            <a:r>
              <a:rPr lang="it-IT" sz="2400" dirty="0" err="1"/>
              <a:t>Eginardo</a:t>
            </a:r>
            <a:r>
              <a:rPr lang="it-IT" sz="2400" dirty="0"/>
              <a:t>, </a:t>
            </a:r>
            <a:r>
              <a:rPr lang="it-IT" sz="2400" dirty="0" err="1"/>
              <a:t>Giovio</a:t>
            </a:r>
            <a:r>
              <a:rPr lang="it-IT" sz="2400" dirty="0"/>
              <a:t>)</a:t>
            </a:r>
          </a:p>
          <a:p>
            <a:endParaRPr lang="it-IT" sz="24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9F232-BE83-4630-92AC-92FF6F095233}" type="slidenum">
              <a:rPr lang="it-IT"/>
              <a:pPr/>
              <a:t>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Mancanza di criteri sicuri e oggettivi per la valutazione delle fonti: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47800"/>
            <a:ext cx="8151440" cy="4933528"/>
          </a:xfrm>
        </p:spPr>
        <p:txBody>
          <a:bodyPr/>
          <a:lstStyle/>
          <a:p>
            <a:r>
              <a:rPr lang="it-IT" sz="2000" dirty="0"/>
              <a:t>la storia è prodotto dell’intelletto umano e quindi è sommamente incerta</a:t>
            </a:r>
          </a:p>
          <a:p>
            <a:r>
              <a:rPr lang="it-IT" sz="2000" dirty="0"/>
              <a:t>diffidenza per le testimonianze convergenti (</a:t>
            </a:r>
            <a:r>
              <a:rPr lang="it-IT" sz="2000" i="1" dirty="0"/>
              <a:t>accordo</a:t>
            </a:r>
            <a:r>
              <a:rPr lang="it-IT" sz="2000" b="0" dirty="0"/>
              <a:t> </a:t>
            </a:r>
            <a:r>
              <a:rPr lang="it-IT" sz="2000" dirty="0"/>
              <a:t>o </a:t>
            </a:r>
            <a:r>
              <a:rPr lang="it-IT" sz="2000" i="1" dirty="0"/>
              <a:t>complotto</a:t>
            </a:r>
            <a:r>
              <a:rPr lang="it-IT" sz="2000" dirty="0"/>
              <a:t> per “far credere” un certo fatto)</a:t>
            </a:r>
          </a:p>
          <a:p>
            <a:r>
              <a:rPr lang="it-IT" sz="2000" dirty="0"/>
              <a:t>diffidenza per le fonti coeve (più coinvolte negli avvenimenti narrati) e preferenza per quelle più lontane</a:t>
            </a:r>
          </a:p>
          <a:p>
            <a:r>
              <a:rPr lang="it-IT" sz="2000" dirty="0"/>
              <a:t>i prìncipi custodiscono gli </a:t>
            </a:r>
            <a:r>
              <a:rPr lang="it-IT" sz="2000" i="1" dirty="0"/>
              <a:t>arcana imperii</a:t>
            </a:r>
            <a:r>
              <a:rPr lang="it-IT" sz="2000" b="0" dirty="0"/>
              <a:t> </a:t>
            </a:r>
            <a:r>
              <a:rPr lang="it-IT" sz="2000" dirty="0"/>
              <a:t>e sono contrari alla verità:</a:t>
            </a:r>
            <a:r>
              <a:rPr lang="it-IT" sz="2000" b="0" dirty="0"/>
              <a:t> </a:t>
            </a:r>
            <a:r>
              <a:rPr lang="it-IT" sz="2000" dirty="0"/>
              <a:t>possono dunque determinare le condizioni di conoscibilità dei fatti storici</a:t>
            </a:r>
          </a:p>
          <a:p>
            <a:r>
              <a:rPr lang="it-IT" sz="2000" dirty="0"/>
              <a:t>antropomorfizzazione del problema del vero storico</a:t>
            </a:r>
          </a:p>
          <a:p>
            <a:pPr lvl="4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56C-6E7E-4A4E-8D72-B23488E92B22}" type="slidenum">
              <a:rPr lang="it-IT"/>
              <a:pPr/>
              <a:t>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Sforzi di superamento dello scetticismo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Jean </a:t>
            </a:r>
            <a:r>
              <a:rPr lang="it-IT" sz="2400" dirty="0" err="1" smtClean="0"/>
              <a:t>Bodin</a:t>
            </a:r>
            <a:r>
              <a:rPr lang="it-IT" sz="2400" dirty="0" smtClean="0"/>
              <a:t> (filosofo politico e giurista, 1530-1596): </a:t>
            </a:r>
          </a:p>
          <a:p>
            <a:pPr lvl="1"/>
            <a:r>
              <a:rPr lang="it-IT" sz="2200" dirty="0" smtClean="0"/>
              <a:t>i </a:t>
            </a:r>
            <a:r>
              <a:rPr lang="it-IT" sz="2200" i="1" dirty="0" err="1"/>
              <a:t>publica</a:t>
            </a:r>
            <a:r>
              <a:rPr lang="it-IT" sz="2200" dirty="0"/>
              <a:t> </a:t>
            </a:r>
            <a:r>
              <a:rPr lang="it-IT" sz="2200" i="1" dirty="0"/>
              <a:t>monumenta</a:t>
            </a:r>
          </a:p>
          <a:p>
            <a:r>
              <a:rPr lang="it-IT" sz="2400" dirty="0" err="1"/>
              <a:t>Bodin</a:t>
            </a:r>
            <a:r>
              <a:rPr lang="it-IT" sz="2400" dirty="0"/>
              <a:t>, Melchiorre </a:t>
            </a:r>
            <a:r>
              <a:rPr lang="it-IT" sz="2400" dirty="0" err="1" smtClean="0"/>
              <a:t>Cano</a:t>
            </a:r>
            <a:r>
              <a:rPr lang="it-IT" sz="2400" dirty="0" smtClean="0"/>
              <a:t> (teologo cattolico, 1509-1560): </a:t>
            </a:r>
            <a:endParaRPr lang="it-IT" sz="2400" dirty="0"/>
          </a:p>
          <a:p>
            <a:pPr lvl="1"/>
            <a:r>
              <a:rPr lang="it-IT" sz="2000" dirty="0"/>
              <a:t>valutazione delle tendenze politiche di uno storico</a:t>
            </a:r>
          </a:p>
          <a:p>
            <a:pPr lvl="1"/>
            <a:r>
              <a:rPr lang="it-IT" sz="2000" dirty="0"/>
              <a:t>si tratta meno di un parametro critico oggettivo che del generico apprezzamento delle qualità personali di uno storico (è un problema di onestà intellettuale dello storico: ancora </a:t>
            </a:r>
            <a:r>
              <a:rPr lang="it-IT" sz="2000" dirty="0" err="1"/>
              <a:t>antropormofizzazione</a:t>
            </a:r>
            <a:r>
              <a:rPr lang="it-IT" sz="2000" dirty="0"/>
              <a:t> del problema metodologico)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5198-0D02-4474-A099-8596BD8B1852}" type="slidenum">
              <a:rPr lang="it-IT"/>
              <a:pPr/>
              <a:t>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58837"/>
            <a:ext cx="7772400" cy="1019199"/>
          </a:xfrm>
        </p:spPr>
        <p:txBody>
          <a:bodyPr/>
          <a:lstStyle/>
          <a:p>
            <a:r>
              <a:rPr lang="it-IT" dirty="0"/>
              <a:t>Sforzi di superamento dello scetticismo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8153400" cy="4495800"/>
          </a:xfrm>
        </p:spPr>
        <p:txBody>
          <a:bodyPr>
            <a:noAutofit/>
          </a:bodyPr>
          <a:lstStyle/>
          <a:p>
            <a:r>
              <a:rPr lang="it-IT" sz="2000" dirty="0"/>
              <a:t>Ampliamento del concetto di “fonte” </a:t>
            </a:r>
            <a:r>
              <a:rPr lang="it-IT" sz="2000" dirty="0" smtClean="0"/>
              <a:t>storica</a:t>
            </a:r>
            <a:endParaRPr lang="it-IT" sz="2000" dirty="0"/>
          </a:p>
          <a:p>
            <a:r>
              <a:rPr lang="it-IT" sz="2000" dirty="0" err="1"/>
              <a:t>Bodin</a:t>
            </a:r>
            <a:r>
              <a:rPr lang="it-IT" sz="2000" dirty="0"/>
              <a:t>: diritto, economia (agricoltura, commercio, navigazione), costumi, clima, geografia, religione</a:t>
            </a:r>
          </a:p>
          <a:p>
            <a:r>
              <a:rPr lang="it-IT" sz="2000" dirty="0"/>
              <a:t>desiderio di far uscire la storia dal quadro della pura narrazione di fatti politici</a:t>
            </a:r>
          </a:p>
          <a:p>
            <a:r>
              <a:rPr lang="it-IT" sz="2000" dirty="0"/>
              <a:t>problema del diritto, le origini delle istituzioni pubbliche o degli istituti religiosi (</a:t>
            </a:r>
            <a:r>
              <a:rPr lang="it-IT" sz="2000" dirty="0" err="1"/>
              <a:t>Hotman</a:t>
            </a:r>
            <a:r>
              <a:rPr lang="it-IT" sz="2000" dirty="0"/>
              <a:t>, </a:t>
            </a:r>
            <a:r>
              <a:rPr lang="it-IT" sz="2000" dirty="0" err="1"/>
              <a:t>Bolland</a:t>
            </a:r>
            <a:r>
              <a:rPr lang="it-IT" sz="2000" dirty="0"/>
              <a:t>, i </a:t>
            </a:r>
            <a:r>
              <a:rPr lang="it-IT" sz="2000" dirty="0" err="1"/>
              <a:t>Centuriatori</a:t>
            </a:r>
            <a:r>
              <a:rPr lang="it-IT" sz="2000" dirty="0"/>
              <a:t> di Magdeburgo, </a:t>
            </a:r>
            <a:r>
              <a:rPr lang="it-IT" sz="2000" dirty="0" err="1"/>
              <a:t>Flacio</a:t>
            </a:r>
            <a:r>
              <a:rPr lang="it-IT" sz="2000" dirty="0"/>
              <a:t> Illirico)</a:t>
            </a:r>
          </a:p>
          <a:p>
            <a:r>
              <a:rPr lang="it-IT" sz="2000" dirty="0"/>
              <a:t>Ampliamento </a:t>
            </a:r>
            <a:r>
              <a:rPr lang="it-IT" sz="2000" i="1" dirty="0"/>
              <a:t>quantitativo</a:t>
            </a:r>
            <a:r>
              <a:rPr lang="it-IT" sz="2000" b="0" dirty="0"/>
              <a:t> </a:t>
            </a:r>
            <a:r>
              <a:rPr lang="it-IT" sz="2000" dirty="0"/>
              <a:t>(il numero delle fonti ne garantisce la attendibilità) più che </a:t>
            </a:r>
            <a:r>
              <a:rPr lang="it-IT" sz="2000" i="1" dirty="0"/>
              <a:t>qualitativo</a:t>
            </a:r>
            <a:endParaRPr lang="it-IT" sz="2000" dirty="0"/>
          </a:p>
          <a:p>
            <a:r>
              <a:rPr lang="it-IT" sz="2000" dirty="0"/>
              <a:t> manca ancora un metodo organico, coerente</a:t>
            </a:r>
          </a:p>
          <a:p>
            <a:r>
              <a:rPr lang="it-IT" sz="2000" dirty="0" err="1" smtClean="0"/>
              <a:t>Franesco</a:t>
            </a:r>
            <a:r>
              <a:rPr lang="it-IT" sz="2000" dirty="0" smtClean="0"/>
              <a:t> Patrizi (letterato, filosofo, 1529-1597) dà </a:t>
            </a:r>
            <a:r>
              <a:rPr lang="it-IT" sz="2000" dirty="0"/>
              <a:t>fiducia solo allo storico che conosce </a:t>
            </a:r>
            <a:r>
              <a:rPr lang="it-IT" sz="2000" i="1" dirty="0"/>
              <a:t>certa </a:t>
            </a:r>
            <a:r>
              <a:rPr lang="it-IT" sz="2000" i="1" dirty="0" err="1"/>
              <a:t>scientia</a:t>
            </a:r>
            <a:r>
              <a:rPr lang="it-IT" sz="2000" dirty="0"/>
              <a:t>, per aver visto e sentito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4694-4B5B-446A-8E4A-B35FC916BE8D}" type="slidenum">
              <a:rPr lang="it-IT"/>
              <a:pPr/>
              <a:t>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Sforzi di superamento dello scetticismo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4495800"/>
          </a:xfrm>
        </p:spPr>
        <p:txBody>
          <a:bodyPr>
            <a:normAutofit/>
          </a:bodyPr>
          <a:lstStyle/>
          <a:p>
            <a:r>
              <a:rPr lang="it-IT" sz="2400" dirty="0"/>
              <a:t>Idea rinascimentale dell’uomo facitore di storia: ne derivano molteplici problemi epistemologici per la storia, conseguenza della difficoltà di penetrare le intenzioni degli uomini e dei prìncipi</a:t>
            </a:r>
          </a:p>
          <a:p>
            <a:r>
              <a:rPr lang="it-IT" sz="2400" dirty="0"/>
              <a:t>bisogno </a:t>
            </a:r>
            <a:r>
              <a:rPr lang="it-IT" sz="2400" i="1" dirty="0"/>
              <a:t>morale</a:t>
            </a:r>
            <a:r>
              <a:rPr lang="it-IT" sz="2400" b="0" dirty="0"/>
              <a:t> </a:t>
            </a:r>
            <a:r>
              <a:rPr lang="it-IT" sz="2400" dirty="0"/>
              <a:t>di credere alla storia (paradossale ritorno alla tradizione: se bisogna fidare nell’uomo allora la tradizione è credibile)</a:t>
            </a:r>
          </a:p>
          <a:p>
            <a:r>
              <a:rPr lang="it-IT" sz="2400" dirty="0"/>
              <a:t>ricerca di condizioni di verità della storia al di fuori degli uomini: le forze esterne conoscibili, le cause immanenti, la natura</a:t>
            </a:r>
          </a:p>
          <a:p>
            <a:r>
              <a:rPr lang="it-IT" sz="2400" dirty="0"/>
              <a:t>mancanza di dubbio metodico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D0F8-9E79-46DE-BA27-9F8068F4E523}" type="slidenum">
              <a:rPr lang="it-IT"/>
              <a:pPr/>
              <a:t>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TM03457452[[fn=Celestiale]]</Template>
  <TotalTime>297</TotalTime>
  <Words>2859</Words>
  <Application>Microsoft Office PowerPoint</Application>
  <PresentationFormat>Presentazione su schermo (4:3)</PresentationFormat>
  <Paragraphs>372</Paragraphs>
  <Slides>39</Slides>
  <Notes>38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Celestiale</vt:lpstr>
      <vt:lpstr>Componente aggiuntivo Organization Chart per applicazioni di Microsoft Office</vt:lpstr>
      <vt:lpstr>MS Org Chart</vt:lpstr>
      <vt:lpstr>Dalla subordinazione a istanze esterne all’autonomia delle funzioni</vt:lpstr>
      <vt:lpstr>Presentazione standard di PowerPoint</vt:lpstr>
      <vt:lpstr>Ruolo della filologia umanistica</vt:lpstr>
      <vt:lpstr>Conquista di autonomia da parte di vari campi del sapere in epoca rinascimentale</vt:lpstr>
      <vt:lpstr>Presentazione standard di PowerPoint</vt:lpstr>
      <vt:lpstr>Mancanza di criteri sicuri e oggettivi per la valutazione delle fonti:</vt:lpstr>
      <vt:lpstr>Sforzi di superamento dello scetticismo</vt:lpstr>
      <vt:lpstr>Sforzi di superamento dello scetticismo</vt:lpstr>
      <vt:lpstr>Sforzi di superamento dello scetticismo</vt:lpstr>
      <vt:lpstr>Sforzi di superamento dello scetticismo</vt:lpstr>
      <vt:lpstr>Sforzi di superamento dello scetticismo</vt:lpstr>
      <vt:lpstr>Inizio di lavoro sistematico di raccolta e critica delle fonti (dalla metà del ‘600 in poi)</vt:lpstr>
      <vt:lpstr>La grande stagione della storiografia illuministica</vt:lpstr>
      <vt:lpstr>Sviluppo della metodologia storica nell’800</vt:lpstr>
      <vt:lpstr>Ricerca dei criteri fondamentali  di critica delle fonti</vt:lpstr>
      <vt:lpstr>Ricerca dei criteri fondamentali  di critica delle fonti</vt:lpstr>
      <vt:lpstr>Incertezze di queste classificazioni e loro utilità solo pratica: non corrispondono a distinzioni oggettive, essenziali</vt:lpstr>
      <vt:lpstr>Chabod: divisione pratica a partire dall’aspetto esterno e da origine, natura, contenuto</vt:lpstr>
      <vt:lpstr>Presentazione standard di PowerPoint</vt:lpstr>
      <vt:lpstr>Presentazione standard di PowerPoint</vt:lpstr>
      <vt:lpstr>Problema dell’autenticità formale di una fonte (critica delle falsificazioni)</vt:lpstr>
      <vt:lpstr>Perché si falsifica ?</vt:lpstr>
      <vt:lpstr>Come si stabilisce l’autenticità di un documento o di una fonte ?</vt:lpstr>
      <vt:lpstr>Altri scopi della critica delle fonti</vt:lpstr>
      <vt:lpstr>Esempi di falsi</vt:lpstr>
      <vt:lpstr>Dalla filologia all’interpretazione delle fonti: giudicare l’importanza delle fonti</vt:lpstr>
      <vt:lpstr>Fonti documentarie: fonti diplomatiche</vt:lpstr>
      <vt:lpstr>Fonti documentarie: i testi legislativi</vt:lpstr>
      <vt:lpstr>Fonti documentarie: i documenti statistici</vt:lpstr>
      <vt:lpstr>Ancora documenti statistici</vt:lpstr>
      <vt:lpstr>Fonti narrative</vt:lpstr>
      <vt:lpstr>Fonti narrative</vt:lpstr>
      <vt:lpstr>Fonti narrative: rapporti di dipendenza</vt:lpstr>
      <vt:lpstr>Fonti narrative: rapporti di dipendenza</vt:lpstr>
      <vt:lpstr>Fonti narrative: analisi del contenuto</vt:lpstr>
      <vt:lpstr>Fonti narrative: analisi del contenuto</vt:lpstr>
      <vt:lpstr>Fonti narrative: analisi del contenuto</vt:lpstr>
      <vt:lpstr>Fonti narrative: analisi del contenuto</vt:lpstr>
      <vt:lpstr>Fonti narrative: analisi del contenuto</vt:lpstr>
    </vt:vector>
  </TitlesOfParts>
  <Company>Dip.Casa Città - Poli 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Dalla subordinazione a istanze esterne all’autonomia delle funzioni</dc:title>
  <dc:creator>Guido Abbattista</dc:creator>
  <cp:lastModifiedBy>Guido Abbattista</cp:lastModifiedBy>
  <cp:revision>73</cp:revision>
  <dcterms:created xsi:type="dcterms:W3CDTF">1998-10-25T14:27:46Z</dcterms:created>
  <dcterms:modified xsi:type="dcterms:W3CDTF">2016-03-04T16:30:28Z</dcterms:modified>
</cp:coreProperties>
</file>