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9"/>
  </p:notesMasterIdLst>
  <p:handoutMasterIdLst>
    <p:handoutMasterId r:id="rId20"/>
  </p:handoutMasterIdLst>
  <p:sldIdLst>
    <p:sldId id="278" r:id="rId3"/>
    <p:sldId id="279" r:id="rId4"/>
    <p:sldId id="280" r:id="rId5"/>
    <p:sldId id="256" r:id="rId6"/>
    <p:sldId id="257" r:id="rId7"/>
    <p:sldId id="271" r:id="rId8"/>
    <p:sldId id="272" r:id="rId9"/>
    <p:sldId id="273" r:id="rId10"/>
    <p:sldId id="274" r:id="rId11"/>
    <p:sldId id="275" r:id="rId12"/>
    <p:sldId id="270" r:id="rId13"/>
    <p:sldId id="276" r:id="rId14"/>
    <p:sldId id="258" r:id="rId15"/>
    <p:sldId id="260" r:id="rId16"/>
    <p:sldId id="277" r:id="rId17"/>
    <p:sldId id="281" r:id="rId18"/>
  </p:sldIdLst>
  <p:sldSz cx="12188825" cy="6858000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2880">
          <p15:clr>
            <a:srgbClr val="A4A3A4"/>
          </p15:clr>
        </p15:guide>
        <p15:guide id="5" orient="horz" pos="3216">
          <p15:clr>
            <a:srgbClr val="A4A3A4"/>
          </p15:clr>
        </p15:guide>
        <p15:guide id="6" orient="horz" pos="816">
          <p15:clr>
            <a:srgbClr val="A4A3A4"/>
          </p15:clr>
        </p15:guide>
        <p15:guide id="7" orient="horz" pos="175">
          <p15:clr>
            <a:srgbClr val="A4A3A4"/>
          </p15:clr>
        </p15:guide>
        <p15:guide id="8" pos="3839">
          <p15:clr>
            <a:srgbClr val="A4A3A4"/>
          </p15:clr>
        </p15:guide>
        <p15:guide id="9" pos="959">
          <p15:clr>
            <a:srgbClr val="A4A3A4"/>
          </p15:clr>
        </p15:guide>
        <p15:guide id="10" pos="6719">
          <p15:clr>
            <a:srgbClr val="A4A3A4"/>
          </p15:clr>
        </p15:guide>
        <p15:guide id="11" pos="6143">
          <p15:clr>
            <a:srgbClr val="A4A3A4"/>
          </p15:clr>
        </p15:guide>
        <p15:guide id="12" pos="28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3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>
      <p:cViewPr varScale="1">
        <p:scale>
          <a:sx n="72" d="100"/>
          <a:sy n="72" d="100"/>
        </p:scale>
        <p:origin x="447" y="33"/>
      </p:cViewPr>
      <p:guideLst>
        <p:guide orient="horz" pos="2160"/>
        <p:guide orient="horz" pos="1200"/>
        <p:guide orient="horz" pos="3888"/>
        <p:guide orient="horz" pos="2880"/>
        <p:guide orient="horz" pos="3216"/>
        <p:guide orient="horz" pos="816"/>
        <p:guide orient="horz" pos="175"/>
        <p:guide pos="3839"/>
        <p:guide pos="959"/>
        <p:guide pos="6719"/>
        <p:guide pos="6143"/>
        <p:guide pos="28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5" d="100"/>
          <a:sy n="55" d="100"/>
        </p:scale>
        <p:origin x="3072" y="84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it-IT"/>
              <a:t>11/03/2016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it-IT"/>
              <a:t>11/03/2016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/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it-IT"/>
              <a:t>11/03/2016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it-IT"/>
              <a:t>11/03/2016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it-IT"/>
              <a:t>11/03/2016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it-IT"/>
              <a:t>11/03/2016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it-IT"/>
              <a:t>11/03/2016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it-IT"/>
              <a:t>11/03/2016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it-IT"/>
              <a:t>11/03/2016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it-IT"/>
              <a:t>11/03/2016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it-IT"/>
              <a:t>11/03/2016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it-IT"/>
              <a:t>11/03/2016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it-IT"/>
              <a:pPr/>
              <a:t>11/03/2016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Il diritto dell’Unione </a:t>
            </a:r>
            <a:r>
              <a:rPr lang="it-IT" dirty="0" smtClean="0"/>
              <a:t>europea: introduzione storica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959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6.Gli anni attuali. La crisi migratoria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 algn="just"/>
            <a:r>
              <a:rPr lang="it-IT" sz="2600" kern="50" dirty="0">
                <a:solidFill>
                  <a:prstClr val="white"/>
                </a:solidFill>
                <a:ea typeface="SimSun" panose="02010600030101010101" pitchFamily="2" charset="-122"/>
              </a:rPr>
              <a:t>9.12.2011: firma </a:t>
            </a:r>
            <a:r>
              <a:rPr lang="it-IT" sz="2600" kern="50" dirty="0" smtClean="0">
                <a:solidFill>
                  <a:prstClr val="white"/>
                </a:solidFill>
                <a:ea typeface="SimSun" panose="02010600030101010101" pitchFamily="2" charset="-122"/>
              </a:rPr>
              <a:t>(9.12.2011) ed entrata in vigore (1.7.2013) del trattato di adesione della Croazia all’Unione europea </a:t>
            </a:r>
            <a:r>
              <a:rPr lang="it-IT" sz="2600" kern="50" dirty="0">
                <a:solidFill>
                  <a:prstClr val="white"/>
                </a:solidFill>
                <a:ea typeface="SimSun" panose="02010600030101010101" pitchFamily="2" charset="-122"/>
              </a:rPr>
              <a:t>(VIII accordo di </a:t>
            </a:r>
            <a:r>
              <a:rPr lang="it-IT" sz="2600" kern="50" dirty="0" smtClean="0">
                <a:solidFill>
                  <a:prstClr val="white"/>
                </a:solidFill>
                <a:ea typeface="SimSun" panose="02010600030101010101" pitchFamily="2" charset="-122"/>
              </a:rPr>
              <a:t>adesione, 28° Stato membro)</a:t>
            </a:r>
            <a:endParaRPr lang="it-IT" sz="2600" kern="50" dirty="0">
              <a:solidFill>
                <a:prstClr val="white"/>
              </a:solidFill>
              <a:ea typeface="SimSun" panose="02010600030101010101" pitchFamily="2" charset="-122"/>
            </a:endParaRPr>
          </a:p>
          <a:p>
            <a:pPr algn="just"/>
            <a:r>
              <a:rPr lang="it-IT" sz="2600" dirty="0" smtClean="0"/>
              <a:t>2011- Dopo i movimenti migratori dei primi anni 90, ripresa ingente di flussi migratori (richiedenti protezione internazionale) dal 2011 (le «primavere arabe»). Crisi dei sistemi di identificazione e accoglienza di Grecia e Italia. I migranti </a:t>
            </a:r>
            <a:r>
              <a:rPr lang="it-IT" sz="2600" dirty="0"/>
              <a:t>internazionali </a:t>
            </a:r>
            <a:r>
              <a:rPr lang="it-IT" sz="2600" dirty="0" smtClean="0"/>
              <a:t>in Europa passano </a:t>
            </a:r>
            <a:r>
              <a:rPr lang="it-IT" sz="2600" dirty="0"/>
              <a:t>da </a:t>
            </a:r>
            <a:r>
              <a:rPr lang="it-IT" sz="2600" dirty="0" smtClean="0"/>
              <a:t>14,6 </a:t>
            </a:r>
            <a:r>
              <a:rPr lang="it-IT" sz="2600" dirty="0"/>
              <a:t>milioni (3,4% della popolazione totale) nel </a:t>
            </a:r>
            <a:r>
              <a:rPr lang="it-IT" sz="2600" dirty="0" smtClean="0"/>
              <a:t>1960 a 72,4 milioni (9,8</a:t>
            </a:r>
            <a:r>
              <a:rPr lang="it-IT" sz="2600" dirty="0"/>
              <a:t>%) nel </a:t>
            </a:r>
            <a:r>
              <a:rPr lang="it-IT" sz="2600" dirty="0" smtClean="0"/>
              <a:t>2013. Crisi del sistema dei trasferimenti di Dublino (1990-): sentenze della Corte EDU e della CGUE.</a:t>
            </a:r>
          </a:p>
          <a:p>
            <a:pPr algn="just"/>
            <a:r>
              <a:rPr lang="it-IT" sz="2600" dirty="0" smtClean="0"/>
              <a:t>14.9.2015-22.9.2015: misure temporanee a  favore di Italia e Grecia (decisioni «ricollocazione» dei richiedenti asilo)</a:t>
            </a:r>
          </a:p>
          <a:p>
            <a:pPr algn="just"/>
            <a:r>
              <a:rPr lang="it-IT" sz="2600" dirty="0" smtClean="0"/>
              <a:t>6.1.2016: Consiglio straordinario a Bruxelles sulla sospensione della libera circolazione delle persone (sistema Schengen)</a:t>
            </a:r>
          </a:p>
          <a:p>
            <a:pPr algn="just"/>
            <a:r>
              <a:rPr lang="it-IT" sz="2600" kern="50" dirty="0" smtClean="0">
                <a:ea typeface="SimSun" panose="02010600030101010101" pitchFamily="2" charset="-122"/>
              </a:rPr>
              <a:t>Al Consiglio </a:t>
            </a:r>
            <a:r>
              <a:rPr lang="it-IT" sz="2600" kern="50" dirty="0">
                <a:ea typeface="SimSun" panose="02010600030101010101" pitchFamily="2" charset="-122"/>
              </a:rPr>
              <a:t>europeo del </a:t>
            </a:r>
            <a:r>
              <a:rPr lang="it-IT" sz="2600" kern="50" dirty="0" smtClean="0">
                <a:ea typeface="SimSun" panose="02010600030101010101" pitchFamily="2" charset="-122"/>
              </a:rPr>
              <a:t>19.2.2016 viene trovato un accordo sulle modifiche dei Trattati per il Regno Unito ai fini del referendum sulla permanenza nell’Unione europea che si terrà il 23.6.2016 («</a:t>
            </a:r>
            <a:r>
              <a:rPr lang="it-IT" sz="2600" kern="50" dirty="0" smtClean="0">
                <a:solidFill>
                  <a:srgbClr val="FF0000"/>
                </a:solidFill>
                <a:ea typeface="SimSun" panose="02010600030101010101" pitchFamily="2" charset="-122"/>
              </a:rPr>
              <a:t>BREXIT</a:t>
            </a:r>
            <a:r>
              <a:rPr lang="it-IT" sz="2600" kern="50" dirty="0" smtClean="0">
                <a:ea typeface="SimSun" panose="02010600030101010101" pitchFamily="2" charset="-122"/>
              </a:rPr>
              <a:t>»).</a:t>
            </a:r>
            <a:endParaRPr lang="it-IT" sz="2600" dirty="0" smtClean="0"/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4643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it-IT" dirty="0" smtClean="0">
                <a:latin typeface="Consolas"/>
              </a:rPr>
              <a:t>7.L’evoluzione del sistema. I grandi problemi dell’integrazione europea</a:t>
            </a:r>
            <a:endParaRPr lang="it-IT" sz="3200" b="0" i="0" dirty="0">
              <a:solidFill>
                <a:schemeClr val="tx1"/>
              </a:solidFill>
              <a:latin typeface="Consolas"/>
              <a:ea typeface="+mj-ea"/>
              <a:cs typeface="+mj-cs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indent="0" algn="l" defTabSz="9144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None/>
            </a:pPr>
            <a:r>
              <a:rPr lang="it-IT" sz="2600" dirty="0" smtClean="0">
                <a:latin typeface="Corbel"/>
              </a:rPr>
              <a:t>I trattari di adesione e i trattati di emendamento (trattati di fusione degli esecutivi e trattati di bilancio; AUE, Maastricht, Amsterdam, Nizza, Lisbona) esprimono due fenomeni coesistenti e di segno contrapposto (diverse visioni dell’Europa). </a:t>
            </a:r>
          </a:p>
          <a:p>
            <a:pPr marL="731520" indent="-457200">
              <a:buClr>
                <a:schemeClr val="tx1"/>
              </a:buClr>
            </a:pPr>
            <a:r>
              <a:rPr lang="it-IT" sz="2600" dirty="0" smtClean="0">
                <a:solidFill>
                  <a:srgbClr val="FF0000"/>
                </a:solidFill>
                <a:latin typeface="Corbel"/>
              </a:rPr>
              <a:t>«Allargamento» </a:t>
            </a:r>
            <a:r>
              <a:rPr lang="it-IT" sz="2600" dirty="0" smtClean="0">
                <a:latin typeface="Corbel"/>
              </a:rPr>
              <a:t>dell’Unione a nuovi Stati membri (dalla Piccola alla Grande Europa) e/contro </a:t>
            </a:r>
            <a:r>
              <a:rPr lang="it-IT" sz="2600" dirty="0" smtClean="0">
                <a:solidFill>
                  <a:srgbClr val="FF0000"/>
                </a:solidFill>
                <a:latin typeface="Corbel"/>
              </a:rPr>
              <a:t>«approfondimento» </a:t>
            </a:r>
            <a:r>
              <a:rPr lang="it-IT" sz="2600" dirty="0" smtClean="0">
                <a:latin typeface="Corbel"/>
              </a:rPr>
              <a:t>(istituzionale e materiale) dell’integrazione (funzionalismo, </a:t>
            </a:r>
            <a:r>
              <a:rPr lang="it-IT" sz="2600" dirty="0" err="1" smtClean="0">
                <a:latin typeface="Corbel"/>
              </a:rPr>
              <a:t>spill</a:t>
            </a:r>
            <a:r>
              <a:rPr lang="it-IT" sz="2600" dirty="0" smtClean="0">
                <a:latin typeface="Corbel"/>
              </a:rPr>
              <a:t>-over: v. </a:t>
            </a:r>
            <a:r>
              <a:rPr lang="it-IT" sz="2600" u="sng" dirty="0" smtClean="0">
                <a:latin typeface="Corbel"/>
              </a:rPr>
              <a:t>grafico</a:t>
            </a:r>
            <a:r>
              <a:rPr lang="it-IT" sz="2600" dirty="0" smtClean="0">
                <a:latin typeface="Corbel"/>
              </a:rPr>
              <a:t>). Regno Unito c. Stati membri fondatori. </a:t>
            </a:r>
          </a:p>
          <a:p>
            <a:pPr marL="731520" indent="-457200">
              <a:buClr>
                <a:schemeClr val="tx1"/>
              </a:buClr>
            </a:pPr>
            <a:r>
              <a:rPr lang="it-IT" sz="2600" dirty="0" smtClean="0">
                <a:latin typeface="Corbel"/>
              </a:rPr>
              <a:t>L’espansione delle competenze acuisce il problema del </a:t>
            </a:r>
            <a:r>
              <a:rPr lang="it-IT" sz="2600" dirty="0" smtClean="0">
                <a:solidFill>
                  <a:srgbClr val="FF0000"/>
                </a:solidFill>
                <a:latin typeface="Corbel"/>
              </a:rPr>
              <a:t>«deficit di democrazia»</a:t>
            </a:r>
            <a:r>
              <a:rPr lang="it-IT" sz="2600" dirty="0" smtClean="0">
                <a:latin typeface="Corbel"/>
              </a:rPr>
              <a:t> del sistema normativo (istituzionale) europeo. Nozione (esercizio di potere «legislativo» da parte di un organo europeo «esecutivo»: democrazia rappresentativa?). Soluzioni (v anche art. 10 TUE): </a:t>
            </a:r>
          </a:p>
          <a:p>
            <a:pPr indent="0" algn="l" defTabSz="9144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None/>
            </a:pPr>
            <a:r>
              <a:rPr lang="it-IT" dirty="0">
                <a:latin typeface="Corbel"/>
              </a:rPr>
              <a:t>	</a:t>
            </a:r>
            <a:r>
              <a:rPr lang="it-IT" sz="2300" dirty="0" smtClean="0">
                <a:latin typeface="Corbel"/>
              </a:rPr>
              <a:t>-graduale rafforzamento dei poteri del Parlamento europeo;</a:t>
            </a:r>
          </a:p>
          <a:p>
            <a:pPr indent="0" algn="l" defTabSz="9144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None/>
            </a:pPr>
            <a:r>
              <a:rPr lang="it-IT" sz="2300" dirty="0">
                <a:latin typeface="Corbel"/>
              </a:rPr>
              <a:t>	</a:t>
            </a:r>
            <a:r>
              <a:rPr lang="it-IT" sz="2300" dirty="0" smtClean="0">
                <a:latin typeface="Corbel"/>
              </a:rPr>
              <a:t>-(con Lisbona) partecipazione dei parlamenti nazionali al processo normativo europeo (art 	12 TUE)</a:t>
            </a:r>
          </a:p>
          <a:p>
            <a:pPr marL="731520" indent="-457200">
              <a:buClr>
                <a:schemeClr val="tx1"/>
              </a:buClr>
            </a:pPr>
            <a:r>
              <a:rPr lang="it-IT" sz="2600" dirty="0" smtClean="0"/>
              <a:t>Il </a:t>
            </a:r>
            <a:r>
              <a:rPr lang="it-IT" sz="2600" dirty="0"/>
              <a:t>persistere (il </a:t>
            </a:r>
            <a:r>
              <a:rPr lang="it-IT" sz="2600" dirty="0" smtClean="0"/>
              <a:t>rafforzamento) </a:t>
            </a:r>
            <a:r>
              <a:rPr lang="it-IT" sz="2600" dirty="0"/>
              <a:t>della </a:t>
            </a:r>
            <a:r>
              <a:rPr lang="it-IT" sz="2600" dirty="0" smtClean="0">
                <a:solidFill>
                  <a:srgbClr val="FF0000"/>
                </a:solidFill>
              </a:rPr>
              <a:t>«dimensione intergovernativa»</a:t>
            </a:r>
            <a:r>
              <a:rPr lang="it-IT" sz="2600" dirty="0" smtClean="0"/>
              <a:t> </a:t>
            </a:r>
            <a:r>
              <a:rPr lang="it-IT" sz="2600" dirty="0"/>
              <a:t>in seno all’integrazione </a:t>
            </a:r>
            <a:r>
              <a:rPr lang="it-IT" sz="2600" dirty="0" smtClean="0"/>
              <a:t>europea: Consiglio europeo (art. 15 TUE); Consiglio: temperamento della regola maggioritaria. Anche in senso materiale: v. PESC/PESD e SLSG</a:t>
            </a:r>
          </a:p>
          <a:p>
            <a:pPr marL="731520" indent="-457200" algn="l" defTabSz="9144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AutoNum type="arabicPeriod"/>
            </a:pPr>
            <a:endParaRPr lang="it-IT" sz="2400" b="0" i="0" dirty="0">
              <a:solidFill>
                <a:schemeClr val="tx1"/>
              </a:solidFill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02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solidFill>
                  <a:prstClr val="white"/>
                </a:solidFill>
              </a:rPr>
              <a:t>8. L’evoluzione </a:t>
            </a:r>
            <a:r>
              <a:rPr lang="it-IT" dirty="0">
                <a:solidFill>
                  <a:prstClr val="white"/>
                </a:solidFill>
              </a:rPr>
              <a:t>del sistema. I grandi problemi dell’integrazione </a:t>
            </a:r>
            <a:r>
              <a:rPr lang="it-IT" dirty="0" smtClean="0">
                <a:solidFill>
                  <a:prstClr val="white"/>
                </a:solidFill>
              </a:rPr>
              <a:t>europea (II)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La «differenziazione» </a:t>
            </a:r>
            <a:r>
              <a:rPr lang="it-IT" dirty="0"/>
              <a:t>del processo di integrazione europea per gruppi di Stati </a:t>
            </a:r>
            <a:r>
              <a:rPr lang="it-IT" dirty="0" smtClean="0"/>
              <a:t>(</a:t>
            </a:r>
            <a:r>
              <a:rPr lang="it-IT" dirty="0" smtClean="0">
                <a:solidFill>
                  <a:srgbClr val="FF0000"/>
                </a:solidFill>
              </a:rPr>
              <a:t>l’Europa a più velocità</a:t>
            </a:r>
            <a:r>
              <a:rPr lang="it-IT" dirty="0" smtClean="0"/>
              <a:t>). Motivazioni. Differenziazione tramite </a:t>
            </a:r>
          </a:p>
          <a:p>
            <a:pPr marL="0" indent="0">
              <a:buNone/>
            </a:pPr>
            <a:r>
              <a:rPr lang="it-IT" dirty="0" smtClean="0"/>
              <a:t>	-strumenti «internazionali» (Schengen; MES e FISCAL COMPACT); </a:t>
            </a:r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dirty="0" smtClean="0"/>
              <a:t>-strumenti allegati ai Trattati fondativi (</a:t>
            </a:r>
            <a:r>
              <a:rPr lang="it-IT" dirty="0" smtClean="0">
                <a:solidFill>
                  <a:srgbClr val="00B0F0"/>
                </a:solidFill>
              </a:rPr>
              <a:t>Protocollo sulla occupazione e 	la politica sociale</a:t>
            </a:r>
            <a:r>
              <a:rPr lang="it-IT" dirty="0" smtClean="0"/>
              <a:t>; Protocollo n. 30 sulla Carta; Protocolli sulla 	posizione di Regno Unito, Irlanda, Danimarca: </a:t>
            </a:r>
            <a:r>
              <a:rPr lang="it-IT" i="1" dirty="0" err="1" smtClean="0">
                <a:solidFill>
                  <a:srgbClr val="FF0000"/>
                </a:solidFill>
              </a:rPr>
              <a:t>opting</a:t>
            </a:r>
            <a:r>
              <a:rPr lang="it-IT" i="1" dirty="0" smtClean="0">
                <a:solidFill>
                  <a:srgbClr val="FF0000"/>
                </a:solidFill>
              </a:rPr>
              <a:t> out &amp; </a:t>
            </a:r>
            <a:r>
              <a:rPr lang="it-IT" i="1" dirty="0" err="1" smtClean="0">
                <a:solidFill>
                  <a:srgbClr val="FF0000"/>
                </a:solidFill>
              </a:rPr>
              <a:t>opting</a:t>
            </a:r>
            <a:r>
              <a:rPr lang="it-IT" i="1" dirty="0" smtClean="0">
                <a:solidFill>
                  <a:srgbClr val="FF0000"/>
                </a:solidFill>
              </a:rPr>
              <a:t> in 	nello SLSG</a:t>
            </a:r>
            <a:r>
              <a:rPr lang="it-IT" dirty="0" smtClean="0"/>
              <a:t>; </a:t>
            </a:r>
            <a:r>
              <a:rPr lang="it-IT" dirty="0" smtClean="0">
                <a:solidFill>
                  <a:srgbClr val="00B0F0"/>
                </a:solidFill>
              </a:rPr>
              <a:t>clausole BREXIT</a:t>
            </a:r>
            <a:r>
              <a:rPr lang="it-IT" dirty="0" smtClean="0"/>
              <a:t>) </a:t>
            </a:r>
          </a:p>
          <a:p>
            <a:pPr marL="0" indent="0">
              <a:buNone/>
            </a:pPr>
            <a:r>
              <a:rPr lang="it-IT" dirty="0" smtClean="0"/>
              <a:t>	-sistemi o procedure previsti dai Trattati (UEM; cooperazione 	rafforzata)</a:t>
            </a:r>
          </a:p>
          <a:p>
            <a:r>
              <a:rPr lang="it-IT" dirty="0" smtClean="0"/>
              <a:t>La </a:t>
            </a:r>
            <a:r>
              <a:rPr lang="it-IT" dirty="0"/>
              <a:t>crisi </a:t>
            </a:r>
            <a:r>
              <a:rPr lang="it-IT" dirty="0" smtClean="0"/>
              <a:t>finanziaria, bancaria ed economica. Le cause. Le soluzioni. La </a:t>
            </a:r>
            <a:r>
              <a:rPr lang="it-IT" dirty="0"/>
              <a:t>riforma della </a:t>
            </a:r>
            <a:r>
              <a:rPr lang="it-IT" dirty="0" smtClean="0"/>
              <a:t>«</a:t>
            </a:r>
            <a:r>
              <a:rPr lang="it-IT" dirty="0" err="1" smtClean="0"/>
              <a:t>governance</a:t>
            </a:r>
            <a:r>
              <a:rPr lang="it-IT" dirty="0" smtClean="0"/>
              <a:t> economica» </a:t>
            </a:r>
            <a:r>
              <a:rPr lang="it-IT" dirty="0"/>
              <a:t>europea (2008→</a:t>
            </a:r>
            <a:r>
              <a:rPr lang="it-IT" dirty="0" smtClean="0"/>
              <a:t>).  </a:t>
            </a:r>
          </a:p>
          <a:p>
            <a:r>
              <a:rPr lang="it-IT" dirty="0" smtClean="0"/>
              <a:t>La crisi migratoria: crisi di capacità o crisi di solidarietà (2011-16)?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6306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7907" y="1124744"/>
            <a:ext cx="9108505" cy="648072"/>
          </a:xfrm>
        </p:spPr>
        <p:txBody>
          <a:bodyPr/>
          <a:lstStyle/>
          <a:p>
            <a:r>
              <a:rPr lang="en-US" dirty="0" err="1" smtClean="0"/>
              <a:t>Conclusioni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1924" y="2132856"/>
            <a:ext cx="9018238" cy="3301923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Il </a:t>
            </a:r>
            <a:r>
              <a:rPr lang="en-US" dirty="0" err="1" smtClean="0"/>
              <a:t>fenomeno</a:t>
            </a:r>
            <a:r>
              <a:rPr lang="en-US" dirty="0" smtClean="0"/>
              <a:t> </a:t>
            </a:r>
            <a:r>
              <a:rPr lang="en-US" dirty="0" err="1" smtClean="0"/>
              <a:t>dell’integrazione</a:t>
            </a:r>
            <a:r>
              <a:rPr lang="en-US" dirty="0" smtClean="0"/>
              <a:t> </a:t>
            </a:r>
            <a:r>
              <a:rPr lang="en-US" dirty="0" err="1" smtClean="0"/>
              <a:t>giuridica</a:t>
            </a:r>
            <a:r>
              <a:rPr lang="en-US" dirty="0" smtClean="0"/>
              <a:t> come </a:t>
            </a:r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en-US" dirty="0" err="1" smtClean="0">
                <a:solidFill>
                  <a:srgbClr val="FF0000"/>
                </a:solidFill>
              </a:rPr>
              <a:t>processo</a:t>
            </a:r>
            <a:r>
              <a:rPr lang="en-US" dirty="0" smtClean="0">
                <a:solidFill>
                  <a:srgbClr val="FF0000"/>
                </a:solidFill>
              </a:rPr>
              <a:t>” </a:t>
            </a:r>
            <a:r>
              <a:rPr lang="en-US" dirty="0" smtClean="0"/>
              <a:t>(</a:t>
            </a:r>
            <a:r>
              <a:rPr lang="en-US" dirty="0" err="1" smtClean="0"/>
              <a:t>origine</a:t>
            </a:r>
            <a:r>
              <a:rPr lang="en-US" dirty="0" smtClean="0"/>
              <a:t> </a:t>
            </a:r>
            <a:r>
              <a:rPr lang="en-US" dirty="0" err="1" smtClean="0"/>
              <a:t>funzionalista</a:t>
            </a:r>
            <a:r>
              <a:rPr lang="en-US" dirty="0" smtClean="0"/>
              <a:t>: </a:t>
            </a:r>
            <a:r>
              <a:rPr lang="en-US" dirty="0" err="1" smtClean="0"/>
              <a:t>mercato</a:t>
            </a:r>
            <a:r>
              <a:rPr lang="en-US" dirty="0" smtClean="0"/>
              <a:t> </a:t>
            </a:r>
            <a:r>
              <a:rPr lang="en-US" dirty="0" err="1" smtClean="0"/>
              <a:t>interno</a:t>
            </a:r>
            <a:r>
              <a:rPr lang="en-US" dirty="0" smtClean="0"/>
              <a:t>). </a:t>
            </a:r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Il </a:t>
            </a:r>
            <a:r>
              <a:rPr lang="en-US" dirty="0" err="1" smtClean="0">
                <a:solidFill>
                  <a:srgbClr val="FF0000"/>
                </a:solidFill>
              </a:rPr>
              <a:t>metodo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comunitario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dell’integrazione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giuridica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err="1" smtClean="0"/>
              <a:t>vari</a:t>
            </a:r>
            <a:r>
              <a:rPr lang="en-US" dirty="0" smtClean="0"/>
              <a:t> </a:t>
            </a:r>
            <a:r>
              <a:rPr lang="en-US" dirty="0" err="1" smtClean="0"/>
              <a:t>settori</a:t>
            </a:r>
            <a:r>
              <a:rPr lang="en-US" dirty="0" smtClean="0"/>
              <a:t> del </a:t>
            </a:r>
            <a:r>
              <a:rPr lang="en-US" dirty="0" err="1" smtClean="0"/>
              <a:t>diritto</a:t>
            </a:r>
            <a:r>
              <a:rPr lang="en-US" dirty="0" smtClean="0"/>
              <a:t>): </a:t>
            </a:r>
            <a:r>
              <a:rPr lang="en-US" dirty="0" err="1" smtClean="0"/>
              <a:t>diritto</a:t>
            </a:r>
            <a:r>
              <a:rPr lang="en-US" dirty="0" smtClean="0"/>
              <a:t> </a:t>
            </a:r>
            <a:r>
              <a:rPr lang="en-US" dirty="0" err="1" smtClean="0"/>
              <a:t>dell’uniformazione</a:t>
            </a:r>
            <a:r>
              <a:rPr lang="en-US" dirty="0" smtClean="0"/>
              <a:t>, </a:t>
            </a:r>
            <a:r>
              <a:rPr lang="en-US" dirty="0" err="1" smtClean="0"/>
              <a:t>dell’armonizzazione</a:t>
            </a:r>
            <a:r>
              <a:rPr lang="en-US" dirty="0" smtClean="0"/>
              <a:t>, </a:t>
            </a:r>
            <a:r>
              <a:rPr lang="en-US" dirty="0" smtClean="0"/>
              <a:t>del </a:t>
            </a:r>
            <a:r>
              <a:rPr lang="en-US" dirty="0" err="1" smtClean="0"/>
              <a:t>coordinamento</a:t>
            </a:r>
            <a:r>
              <a:rPr lang="en-US" dirty="0" smtClean="0"/>
              <a:t> normative.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Metodo</a:t>
            </a:r>
            <a:r>
              <a:rPr lang="en-US" dirty="0" smtClean="0"/>
              <a:t> “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piccoli</a:t>
            </a:r>
            <a:r>
              <a:rPr lang="en-US" dirty="0" smtClean="0"/>
              <a:t> </a:t>
            </a:r>
            <a:r>
              <a:rPr lang="en-US" dirty="0" err="1" smtClean="0"/>
              <a:t>passi</a:t>
            </a:r>
            <a:r>
              <a:rPr lang="en-US" dirty="0" smtClean="0"/>
              <a:t>” (</a:t>
            </a:r>
            <a:r>
              <a:rPr lang="en-US" dirty="0" err="1" smtClean="0"/>
              <a:t>Achille</a:t>
            </a:r>
            <a:r>
              <a:rPr lang="en-US" dirty="0" smtClean="0"/>
              <a:t> e la </a:t>
            </a:r>
            <a:r>
              <a:rPr lang="en-US" dirty="0" err="1" smtClean="0"/>
              <a:t>tartaruga</a:t>
            </a:r>
            <a:r>
              <a:rPr lang="en-US" dirty="0" smtClean="0"/>
              <a:t>) e </a:t>
            </a:r>
            <a:r>
              <a:rPr lang="en-US" dirty="0" err="1" smtClean="0"/>
              <a:t>riemersione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sovranità</a:t>
            </a:r>
            <a:r>
              <a:rPr lang="en-US" dirty="0" smtClean="0"/>
              <a:t> </a:t>
            </a:r>
            <a:r>
              <a:rPr lang="en-US" dirty="0" err="1" smtClean="0"/>
              <a:t>nazionale</a:t>
            </a:r>
            <a:r>
              <a:rPr lang="en-US" dirty="0" smtClean="0"/>
              <a:t> (</a:t>
            </a:r>
            <a:r>
              <a:rPr lang="en-US" dirty="0" err="1" smtClean="0"/>
              <a:t>forme</a:t>
            </a:r>
            <a:r>
              <a:rPr lang="en-US" dirty="0" smtClean="0"/>
              <a:t> diverse: </a:t>
            </a:r>
            <a:r>
              <a:rPr lang="en-US" dirty="0" err="1" smtClean="0"/>
              <a:t>politica</a:t>
            </a:r>
            <a:r>
              <a:rPr lang="en-US" dirty="0" smtClean="0"/>
              <a:t>, </a:t>
            </a:r>
            <a:r>
              <a:rPr lang="en-US" dirty="0" err="1" smtClean="0"/>
              <a:t>giudiziaria</a:t>
            </a:r>
            <a:r>
              <a:rPr lang="en-US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 </a:t>
            </a:r>
            <a:r>
              <a:rPr lang="en-US" dirty="0" err="1" smtClean="0"/>
              <a:t>rapporti</a:t>
            </a:r>
            <a:r>
              <a:rPr lang="en-US" dirty="0" smtClean="0"/>
              <a:t> </a:t>
            </a:r>
            <a:r>
              <a:rPr lang="en-US" dirty="0" err="1" smtClean="0"/>
              <a:t>fra</a:t>
            </a:r>
            <a:r>
              <a:rPr lang="en-US" dirty="0" smtClean="0"/>
              <a:t> </a:t>
            </a:r>
            <a:r>
              <a:rPr lang="en-US" dirty="0" err="1" smtClean="0"/>
              <a:t>diritto</a:t>
            </a:r>
            <a:r>
              <a:rPr lang="en-US" dirty="0" smtClean="0"/>
              <a:t> UE, </a:t>
            </a:r>
            <a:r>
              <a:rPr lang="en-US" dirty="0" err="1" smtClean="0"/>
              <a:t>nazionali</a:t>
            </a:r>
            <a:r>
              <a:rPr lang="en-US" dirty="0" smtClean="0"/>
              <a:t> e </a:t>
            </a:r>
            <a:r>
              <a:rPr lang="en-US" dirty="0" err="1" smtClean="0"/>
              <a:t>internazionale</a:t>
            </a:r>
            <a:r>
              <a:rPr lang="en-US" dirty="0" smtClean="0"/>
              <a:t> (</a:t>
            </a:r>
            <a:r>
              <a:rPr lang="en-US" dirty="0" err="1" smtClean="0"/>
              <a:t>disciplina</a:t>
            </a:r>
            <a:r>
              <a:rPr lang="en-US" dirty="0" smtClean="0"/>
              <a:t> “</a:t>
            </a:r>
            <a:r>
              <a:rPr lang="en-US" dirty="0" err="1" smtClean="0"/>
              <a:t>multilivello</a:t>
            </a:r>
            <a:r>
              <a:rPr lang="en-US" dirty="0" smtClean="0"/>
              <a:t>”)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La </a:t>
            </a:r>
            <a:r>
              <a:rPr lang="en-US" dirty="0" err="1" smtClean="0"/>
              <a:t>questione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protezione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diritti</a:t>
            </a:r>
            <a:r>
              <a:rPr lang="en-US" dirty="0" smtClean="0"/>
              <a:t> </a:t>
            </a:r>
            <a:r>
              <a:rPr lang="en-US" dirty="0" err="1" smtClean="0"/>
              <a:t>fondamentali</a:t>
            </a:r>
            <a:r>
              <a:rPr lang="en-US" dirty="0" smtClean="0"/>
              <a:t> (in un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composito</a:t>
            </a:r>
            <a:r>
              <a:rPr lang="en-US" dirty="0" smtClean="0">
                <a:solidFill>
                  <a:srgbClr val="FF0000"/>
                </a:solidFill>
              </a:rPr>
              <a:t> o </a:t>
            </a:r>
            <a:r>
              <a:rPr lang="en-US" dirty="0" err="1" smtClean="0">
                <a:solidFill>
                  <a:srgbClr val="FF0000"/>
                </a:solidFill>
              </a:rPr>
              <a:t>multilivello</a:t>
            </a:r>
            <a:r>
              <a:rPr lang="en-US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La </a:t>
            </a:r>
            <a:r>
              <a:rPr lang="en-US" dirty="0" err="1" smtClean="0"/>
              <a:t>questione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principi</a:t>
            </a:r>
            <a:r>
              <a:rPr lang="en-US" dirty="0" smtClean="0">
                <a:solidFill>
                  <a:srgbClr val="FF0000"/>
                </a:solidFill>
              </a:rPr>
              <a:t> e </a:t>
            </a:r>
            <a:r>
              <a:rPr lang="en-US" dirty="0" err="1" smtClean="0">
                <a:solidFill>
                  <a:srgbClr val="FF0000"/>
                </a:solidFill>
              </a:rPr>
              <a:t>dei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valori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(art. 2 e 6-7 TUE) “in </a:t>
            </a:r>
            <a:r>
              <a:rPr lang="en-US" dirty="0" err="1" smtClean="0"/>
              <a:t>azione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75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Grafici</a:t>
            </a:r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La governance </a:t>
            </a:r>
            <a:r>
              <a:rPr lang="en-US" dirty="0" err="1" smtClean="0">
                <a:solidFill>
                  <a:srgbClr val="FF0000"/>
                </a:solidFill>
              </a:rPr>
              <a:t>europea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dirty="0" err="1" smtClean="0">
                <a:solidFill>
                  <a:srgbClr val="FF0000"/>
                </a:solidFill>
              </a:rPr>
              <a:t>settori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Le </a:t>
            </a:r>
            <a:r>
              <a:rPr lang="en-US" dirty="0" err="1" smtClean="0"/>
              <a:t>competenze</a:t>
            </a:r>
            <a:r>
              <a:rPr lang="en-US" dirty="0" smtClean="0"/>
              <a:t> e I </a:t>
            </a:r>
            <a:r>
              <a:rPr lang="en-US" dirty="0" err="1" smtClean="0"/>
              <a:t>settori</a:t>
            </a:r>
            <a:r>
              <a:rPr lang="en-US" dirty="0" smtClean="0"/>
              <a:t> </a:t>
            </a:r>
            <a:r>
              <a:rPr lang="en-US" dirty="0" err="1" smtClean="0"/>
              <a:t>d’azione</a:t>
            </a:r>
            <a:r>
              <a:rPr lang="en-US" dirty="0" smtClean="0"/>
              <a:t> </a:t>
            </a:r>
            <a:r>
              <a:rPr lang="en-US" dirty="0" err="1" smtClean="0"/>
              <a:t>devoluti</a:t>
            </a:r>
            <a:r>
              <a:rPr lang="en-US" dirty="0" smtClean="0"/>
              <a:t> </a:t>
            </a:r>
            <a:r>
              <a:rPr lang="en-US" dirty="0" err="1" smtClean="0"/>
              <a:t>alla</a:t>
            </a:r>
            <a:r>
              <a:rPr lang="en-US" dirty="0" smtClean="0"/>
              <a:t> </a:t>
            </a:r>
            <a:r>
              <a:rPr lang="en-US" dirty="0" err="1" smtClean="0"/>
              <a:t>Comunità</a:t>
            </a:r>
            <a:r>
              <a:rPr lang="en-US" dirty="0" smtClean="0"/>
              <a:t> (</a:t>
            </a:r>
            <a:r>
              <a:rPr lang="en-US" dirty="0" err="1" smtClean="0"/>
              <a:t>anni</a:t>
            </a:r>
            <a:r>
              <a:rPr lang="en-US" dirty="0" smtClean="0"/>
              <a:t> 50-80) :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 </a:t>
            </a:r>
            <a:r>
              <a:rPr lang="en-US" dirty="0" err="1" smtClean="0"/>
              <a:t>all’Unione</a:t>
            </a:r>
            <a:r>
              <a:rPr lang="en-US" dirty="0" smtClean="0"/>
              <a:t> </a:t>
            </a:r>
            <a:r>
              <a:rPr lang="en-US" dirty="0" err="1" smtClean="0"/>
              <a:t>europea</a:t>
            </a:r>
            <a:r>
              <a:rPr lang="en-US" dirty="0" smtClean="0"/>
              <a:t> </a:t>
            </a:r>
            <a:r>
              <a:rPr lang="en-US" dirty="0" err="1" smtClean="0"/>
              <a:t>dopo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Trattato</a:t>
            </a:r>
            <a:r>
              <a:rPr lang="en-US" dirty="0" smtClean="0"/>
              <a:t> di </a:t>
            </a:r>
            <a:r>
              <a:rPr lang="en-US" dirty="0" err="1" smtClean="0"/>
              <a:t>Lisbona</a:t>
            </a:r>
            <a:r>
              <a:rPr lang="en-US" dirty="0" smtClean="0"/>
              <a:t> (1.12.2009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→)</a:t>
            </a:r>
            <a:endParaRPr lang="en-US" dirty="0"/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260802" y="2819400"/>
            <a:ext cx="2939646" cy="3352800"/>
          </a:xfrm>
          <a:prstGeom prst="rect">
            <a:avLst/>
          </a:prstGeom>
        </p:spPr>
      </p:pic>
      <p:pic>
        <p:nvPicPr>
          <p:cNvPr id="12" name="Segnaposto contenuto 11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598468" y="2546269"/>
            <a:ext cx="3600400" cy="362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5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Grafici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governance </a:t>
            </a:r>
            <a:r>
              <a:rPr lang="en-US" dirty="0" err="1" smtClean="0">
                <a:solidFill>
                  <a:srgbClr val="FF0000"/>
                </a:solidFill>
              </a:rPr>
              <a:t>monetaria</a:t>
            </a:r>
            <a:r>
              <a:rPr lang="en-US" dirty="0" smtClean="0">
                <a:solidFill>
                  <a:srgbClr val="FF0000"/>
                </a:solidFill>
              </a:rPr>
              <a:t> e </a:t>
            </a:r>
            <a:r>
              <a:rPr lang="en-US" dirty="0" err="1" smtClean="0">
                <a:solidFill>
                  <a:srgbClr val="FF0000"/>
                </a:solidFill>
              </a:rPr>
              <a:t>disciplina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dell’immigrazione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dirty="0" err="1" smtClean="0">
                <a:solidFill>
                  <a:srgbClr val="FF0000"/>
                </a:solidFill>
              </a:rPr>
              <a:t>il</a:t>
            </a:r>
            <a:r>
              <a:rPr lang="en-US" dirty="0" smtClean="0">
                <a:solidFill>
                  <a:srgbClr val="FF0000"/>
                </a:solidFill>
              </a:rPr>
              <a:t> Sistema di </a:t>
            </a:r>
            <a:r>
              <a:rPr lang="en-US" dirty="0" err="1" smtClean="0">
                <a:solidFill>
                  <a:srgbClr val="FF0000"/>
                </a:solidFill>
              </a:rPr>
              <a:t>Dublino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 19 </a:t>
            </a:r>
            <a:r>
              <a:rPr lang="en-US" dirty="0" err="1" smtClean="0"/>
              <a:t>Stati</a:t>
            </a:r>
            <a:r>
              <a:rPr lang="en-US" dirty="0" smtClean="0"/>
              <a:t> </a:t>
            </a:r>
            <a:r>
              <a:rPr lang="en-US" dirty="0" err="1" smtClean="0"/>
              <a:t>membri</a:t>
            </a:r>
            <a:r>
              <a:rPr lang="en-US" dirty="0" smtClean="0"/>
              <a:t> </a:t>
            </a:r>
            <a:r>
              <a:rPr lang="en-US" dirty="0" err="1" smtClean="0"/>
              <a:t>dell’UE</a:t>
            </a:r>
            <a:r>
              <a:rPr lang="en-US" dirty="0" smtClean="0"/>
              <a:t> </a:t>
            </a:r>
            <a:r>
              <a:rPr lang="en-US" dirty="0" err="1" smtClean="0"/>
              <a:t>appartenenti</a:t>
            </a:r>
            <a:r>
              <a:rPr lang="en-US" dirty="0" smtClean="0"/>
              <a:t> </a:t>
            </a:r>
            <a:r>
              <a:rPr lang="en-US" dirty="0" err="1" smtClean="0"/>
              <a:t>alla</a:t>
            </a:r>
            <a:r>
              <a:rPr lang="en-US" dirty="0" smtClean="0"/>
              <a:t> </a:t>
            </a:r>
            <a:r>
              <a:rPr lang="en-US" dirty="0" err="1" smtClean="0"/>
              <a:t>Eurozona</a:t>
            </a:r>
            <a:r>
              <a:rPr lang="en-US" dirty="0" smtClean="0"/>
              <a:t> (in </a:t>
            </a:r>
            <a:r>
              <a:rPr lang="en-US" dirty="0" err="1" smtClean="0"/>
              <a:t>blu</a:t>
            </a:r>
            <a:r>
              <a:rPr lang="en-US" dirty="0" smtClean="0"/>
              <a:t>): </a:t>
            </a:r>
            <a:endParaRPr lang="en-US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39107" y="2819400"/>
            <a:ext cx="3183037" cy="33528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Stati</a:t>
            </a:r>
            <a:r>
              <a:rPr lang="en-US" dirty="0" smtClean="0"/>
              <a:t> </a:t>
            </a:r>
            <a:r>
              <a:rPr lang="en-US" dirty="0" err="1" smtClean="0"/>
              <a:t>membri</a:t>
            </a:r>
            <a:r>
              <a:rPr lang="en-US" dirty="0" smtClean="0"/>
              <a:t> (in </a:t>
            </a:r>
            <a:r>
              <a:rPr lang="en-US" dirty="0" err="1" smtClean="0"/>
              <a:t>blu</a:t>
            </a:r>
            <a:r>
              <a:rPr lang="en-US" dirty="0" smtClean="0"/>
              <a:t>) e </a:t>
            </a:r>
            <a:r>
              <a:rPr lang="en-US" dirty="0" err="1" smtClean="0"/>
              <a:t>Stati</a:t>
            </a:r>
            <a:r>
              <a:rPr lang="en-US" dirty="0" smtClean="0"/>
              <a:t> non </a:t>
            </a:r>
            <a:r>
              <a:rPr lang="en-US" dirty="0" err="1" smtClean="0"/>
              <a:t>membri</a:t>
            </a:r>
            <a:r>
              <a:rPr lang="en-US" dirty="0" smtClean="0"/>
              <a:t> </a:t>
            </a:r>
            <a:r>
              <a:rPr lang="en-US" dirty="0" err="1" smtClean="0"/>
              <a:t>dell’UE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applicano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regolamento</a:t>
            </a:r>
            <a:r>
              <a:rPr lang="en-US" dirty="0" smtClean="0"/>
              <a:t> </a:t>
            </a:r>
            <a:r>
              <a:rPr lang="en-US" dirty="0" err="1" smtClean="0"/>
              <a:t>Dublino</a:t>
            </a:r>
            <a:r>
              <a:rPr lang="en-US" dirty="0" smtClean="0"/>
              <a:t> III (reg. 604/2013, ex </a:t>
            </a:r>
            <a:r>
              <a:rPr lang="en-US" dirty="0" err="1" smtClean="0"/>
              <a:t>Convenzione</a:t>
            </a:r>
            <a:r>
              <a:rPr lang="en-US" dirty="0" smtClean="0"/>
              <a:t> di </a:t>
            </a:r>
            <a:r>
              <a:rPr lang="en-US" dirty="0" err="1" smtClean="0"/>
              <a:t>Dublino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867311" y="2819400"/>
            <a:ext cx="3181779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8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Questioni: autovalutazione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Giuridiche		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smtClean="0"/>
              <a:t>Cosa </a:t>
            </a:r>
            <a:r>
              <a:rPr lang="it-IT" smtClean="0"/>
              <a:t>presuppone </a:t>
            </a:r>
            <a:r>
              <a:rPr lang="it-IT" dirty="0" smtClean="0"/>
              <a:t>e </a:t>
            </a:r>
            <a:r>
              <a:rPr lang="it-IT" dirty="0" smtClean="0"/>
              <a:t>quali ostacoli </a:t>
            </a:r>
            <a:r>
              <a:rPr lang="it-IT" dirty="0" smtClean="0"/>
              <a:t>il «metodo comunitario» mira a sormontare? </a:t>
            </a:r>
            <a:endParaRPr lang="it-IT" dirty="0" smtClean="0"/>
          </a:p>
          <a:p>
            <a:r>
              <a:rPr lang="it-IT" dirty="0" smtClean="0"/>
              <a:t>Cosa significa che l’Unione persegue un obiettivo politico con strumenti (soprattutto) economici?</a:t>
            </a:r>
            <a:endParaRPr lang="it-IT" dirty="0" smtClean="0"/>
          </a:p>
          <a:p>
            <a:r>
              <a:rPr lang="it-IT" dirty="0" smtClean="0"/>
              <a:t>Quali sono gli «attori» del processo di integrazione </a:t>
            </a:r>
            <a:r>
              <a:rPr lang="it-IT" dirty="0" smtClean="0"/>
              <a:t>europea?</a:t>
            </a:r>
            <a:endParaRPr lang="it-IT" dirty="0" smtClean="0"/>
          </a:p>
          <a:p>
            <a:r>
              <a:rPr lang="it-IT" dirty="0" smtClean="0"/>
              <a:t>Cosa è il «deficit di democrazia»? Come è stato risolto? Quale nozione di democrazia è in gioco</a:t>
            </a:r>
            <a:r>
              <a:rPr lang="it-IT" dirty="0" smtClean="0"/>
              <a:t>?</a:t>
            </a:r>
          </a:p>
          <a:p>
            <a:r>
              <a:rPr lang="it-IT" dirty="0" smtClean="0"/>
              <a:t>Cos’è l’Europa a più velocità e perché favorisce una «</a:t>
            </a:r>
            <a:r>
              <a:rPr lang="it-IT" dirty="0" err="1" smtClean="0"/>
              <a:t>ever</a:t>
            </a:r>
            <a:r>
              <a:rPr lang="it-IT" dirty="0" smtClean="0"/>
              <a:t> </a:t>
            </a:r>
            <a:r>
              <a:rPr lang="it-IT" dirty="0" err="1" smtClean="0"/>
              <a:t>closer</a:t>
            </a:r>
            <a:r>
              <a:rPr lang="it-IT" dirty="0" smtClean="0"/>
              <a:t> Union»?</a:t>
            </a:r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 smtClean="0"/>
              <a:t>Politiche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Quale ruolo svolge la «dimensione economica» nel progetto europeo (1951-)?</a:t>
            </a:r>
          </a:p>
          <a:p>
            <a:r>
              <a:rPr lang="it-IT" dirty="0" smtClean="0"/>
              <a:t>Oltre alla finalità «</a:t>
            </a:r>
            <a:r>
              <a:rPr lang="it-IT" dirty="0" err="1" smtClean="0"/>
              <a:t>unionistica</a:t>
            </a:r>
            <a:r>
              <a:rPr lang="it-IT" dirty="0" smtClean="0"/>
              <a:t>», il progetto europeo è portatore di valori autonomi?</a:t>
            </a:r>
          </a:p>
          <a:p>
            <a:r>
              <a:rPr lang="it-IT" dirty="0" smtClean="0"/>
              <a:t>Le crisi degli anni recenti (finanziaria, migratoria) è crisi esogena o endogena? L’Unione ha contribuito alle soluzioni o ai </a:t>
            </a:r>
            <a:r>
              <a:rPr lang="it-IT" dirty="0" smtClean="0"/>
              <a:t>problemi?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9901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L’Europa oggi e ieri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 problemi dell’Europa 2016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 smtClean="0"/>
              <a:t>Recessione economica (2007-) e concorrenza internazionale (cd. globalizzazione delle economie)</a:t>
            </a:r>
          </a:p>
          <a:p>
            <a:r>
              <a:rPr lang="it-IT" dirty="0" smtClean="0"/>
              <a:t>Crisi migratoria (conflitti e povertà)</a:t>
            </a:r>
          </a:p>
          <a:p>
            <a:r>
              <a:rPr lang="it-IT" dirty="0" smtClean="0"/>
              <a:t>Crisi politica: movimenti populisti, nazionalisti e xenofobi negli Stati membri</a:t>
            </a:r>
            <a:endParaRPr lang="it-IT" dirty="0"/>
          </a:p>
          <a:p>
            <a:r>
              <a:rPr lang="it-IT" u="sng" dirty="0" smtClean="0">
                <a:solidFill>
                  <a:srgbClr val="FF0000"/>
                </a:solidFill>
              </a:rPr>
              <a:t>I contrappesi</a:t>
            </a:r>
            <a:r>
              <a:rPr lang="it-IT" dirty="0" smtClean="0"/>
              <a:t>: Un quadro «costituzionale» europeo </a:t>
            </a:r>
            <a:r>
              <a:rPr lang="it-IT" dirty="0" smtClean="0"/>
              <a:t>unico; comunanza </a:t>
            </a:r>
            <a:r>
              <a:rPr lang="it-IT" dirty="0" smtClean="0"/>
              <a:t>di valori (art. 2 TUE); comunanza di diritti </a:t>
            </a:r>
            <a:r>
              <a:rPr lang="it-IT" dirty="0" smtClean="0"/>
              <a:t>(art. </a:t>
            </a:r>
            <a:r>
              <a:rPr lang="it-IT" dirty="0" smtClean="0"/>
              <a:t>6 e 7 TUE: </a:t>
            </a:r>
            <a:r>
              <a:rPr lang="it-IT" dirty="0" smtClean="0"/>
              <a:t>Carta </a:t>
            </a:r>
            <a:r>
              <a:rPr lang="it-IT" dirty="0" smtClean="0"/>
              <a:t>UE e CEDU); </a:t>
            </a:r>
            <a:r>
              <a:rPr lang="it-IT" dirty="0" smtClean="0"/>
              <a:t>integrazione e (PESC) cooperazione </a:t>
            </a:r>
            <a:r>
              <a:rPr lang="it-IT" dirty="0" smtClean="0"/>
              <a:t>interstatale attraverso un apparato istituzionale </a:t>
            </a:r>
            <a:r>
              <a:rPr lang="it-IT" dirty="0" smtClean="0"/>
              <a:t>unico; sussidiarietà e diversità </a:t>
            </a:r>
            <a:r>
              <a:rPr lang="it-IT" dirty="0"/>
              <a:t>della regolamentazione (unità nella </a:t>
            </a:r>
            <a:r>
              <a:rPr lang="it-IT" dirty="0" smtClean="0"/>
              <a:t>diversità)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 smtClean="0"/>
              <a:t>I problemi dell’Europa nel 1946</a:t>
            </a:r>
            <a:endParaRPr lang="it-IT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422087" y="2819400"/>
            <a:ext cx="4072226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23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crisi dei migranti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 Calais camp situation prompts Belgian border controls</a:t>
            </a:r>
          </a:p>
          <a:p>
            <a:r>
              <a:rPr lang="en-US" dirty="0"/>
              <a:t>24. Feb, </a:t>
            </a:r>
            <a:r>
              <a:rPr lang="en-US" dirty="0" smtClean="0"/>
              <a:t>09:29: As </a:t>
            </a:r>
            <a:r>
              <a:rPr lang="en-US" dirty="0"/>
              <a:t>France prepares to evacuate the "jungle" migrant camp in Calais, Belgium reintroduces checks at its border to avoid an influx of people.</a:t>
            </a:r>
          </a:p>
          <a:p>
            <a:endParaRPr lang="it-IT" dirty="0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22413" y="2848842"/>
            <a:ext cx="4416425" cy="3293916"/>
          </a:xfrm>
          <a:prstGeom prst="rect">
            <a:avLst/>
          </a:prstGeom>
        </p:spPr>
      </p:pic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it-IT" dirty="0" smtClean="0"/>
              <a:t>The </a:t>
            </a:r>
            <a:r>
              <a:rPr lang="it-IT" dirty="0" err="1" smtClean="0"/>
              <a:t>European</a:t>
            </a:r>
            <a:r>
              <a:rPr lang="it-IT" dirty="0" smtClean="0"/>
              <a:t> </a:t>
            </a:r>
            <a:r>
              <a:rPr lang="it-IT" dirty="0" err="1" smtClean="0"/>
              <a:t>migrant</a:t>
            </a:r>
            <a:r>
              <a:rPr lang="it-IT" dirty="0" smtClean="0"/>
              <a:t> crisi 2015: </a:t>
            </a:r>
            <a:r>
              <a:rPr lang="en-US" dirty="0"/>
              <a:t> EU member states received 626,000 asylum applications in </a:t>
            </a:r>
            <a:r>
              <a:rPr lang="en-US" dirty="0">
                <a:solidFill>
                  <a:srgbClr val="FF0000"/>
                </a:solidFill>
              </a:rPr>
              <a:t>2014</a:t>
            </a:r>
            <a:r>
              <a:rPr lang="en-US" dirty="0"/>
              <a:t>, the highest number since the 672,000 applications received in </a:t>
            </a:r>
            <a:r>
              <a:rPr lang="en-US" dirty="0">
                <a:solidFill>
                  <a:srgbClr val="FF0000"/>
                </a:solidFill>
              </a:rPr>
              <a:t>1992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249988" y="3145110"/>
            <a:ext cx="4900789" cy="299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13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it-IT" dirty="0" smtClean="0">
                <a:solidFill>
                  <a:srgbClr val="FF0000"/>
                </a:solidFill>
                <a:latin typeface="Consolas"/>
              </a:rPr>
              <a:t>Nascita e sviluppo dell’integrazione europea</a:t>
            </a:r>
            <a:endParaRPr lang="it-IT" sz="5400" b="0" i="0" dirty="0">
              <a:solidFill>
                <a:srgbClr val="FF0000"/>
              </a:solidFill>
              <a:latin typeface="Consola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it-IT" dirty="0" smtClean="0"/>
              <a:t>In 8 tappe….</a:t>
            </a:r>
            <a:endParaRPr lang="it-IT" b="0" i="0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it-IT" dirty="0" smtClean="0">
                <a:latin typeface="Consolas"/>
              </a:rPr>
              <a:t>1. </a:t>
            </a:r>
            <a:r>
              <a:rPr lang="it-IT" sz="3200" b="0" i="0" dirty="0" smtClean="0">
                <a:solidFill>
                  <a:schemeClr val="tx1"/>
                </a:solidFill>
                <a:latin typeface="Consolas"/>
                <a:ea typeface="+mj-ea"/>
                <a:cs typeface="+mj-cs"/>
              </a:rPr>
              <a:t>Nascita e nozione di «diritto dell’integrazione»</a:t>
            </a:r>
            <a:endParaRPr lang="it-IT" sz="3200" b="0" i="0" dirty="0">
              <a:solidFill>
                <a:schemeClr val="tx1"/>
              </a:solidFill>
              <a:latin typeface="Consolas"/>
              <a:ea typeface="+mj-ea"/>
              <a:cs typeface="+mj-cs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17220" indent="-342900" algn="just">
              <a:buClr>
                <a:schemeClr val="tx1"/>
              </a:buClr>
            </a:pPr>
            <a:r>
              <a:rPr lang="it-IT" dirty="0" smtClean="0">
                <a:latin typeface="Corbel"/>
              </a:rPr>
              <a:t>La fondazione. I problemi dell’Europa nel secondo dopoguerra: prostrazione economica e finanziaria, divisione politica</a:t>
            </a:r>
          </a:p>
          <a:p>
            <a:pPr marL="617220" indent="-342900" algn="just">
              <a:buClr>
                <a:schemeClr val="tx1"/>
              </a:buClr>
            </a:pPr>
            <a:r>
              <a:rPr lang="it-IT" dirty="0" smtClean="0">
                <a:latin typeface="Corbel"/>
              </a:rPr>
              <a:t>Soluzioni utili ma non risolutive: la cooperazione intergovernativa in campo politico, economico, militare: Consiglio d’Europa e CEDU, Roma, 4.11.1950; OECE/OCSE; Trattato di Bruxelles, UEO) </a:t>
            </a:r>
            <a:endParaRPr lang="it-IT" sz="2400" b="0" i="0" dirty="0" smtClean="0">
              <a:solidFill>
                <a:schemeClr val="tx1"/>
              </a:solidFill>
              <a:latin typeface="Corbel"/>
              <a:ea typeface="+mn-ea"/>
              <a:cs typeface="+mn-cs"/>
            </a:endParaRPr>
          </a:p>
          <a:p>
            <a:pPr marL="617220" indent="-342900" algn="just">
              <a:buClr>
                <a:schemeClr val="tx1"/>
              </a:buClr>
            </a:pPr>
            <a:r>
              <a:rPr lang="it-IT" dirty="0" smtClean="0">
                <a:latin typeface="Corbel"/>
              </a:rPr>
              <a:t>La soluzione prescelta: </a:t>
            </a:r>
            <a:r>
              <a:rPr lang="it-IT" dirty="0" smtClean="0">
                <a:solidFill>
                  <a:srgbClr val="FF0000"/>
                </a:solidFill>
                <a:latin typeface="Corbel"/>
              </a:rPr>
              <a:t>il «metodo comunitario»</a:t>
            </a:r>
            <a:r>
              <a:rPr lang="it-IT" dirty="0" smtClean="0">
                <a:latin typeface="Corbel"/>
              </a:rPr>
              <a:t> e i suoi caratteri distintivi (ambito economico). La «dichiarazione </a:t>
            </a:r>
            <a:r>
              <a:rPr lang="it-IT" dirty="0" err="1" smtClean="0">
                <a:latin typeface="Corbel"/>
              </a:rPr>
              <a:t>Schuman</a:t>
            </a:r>
            <a:r>
              <a:rPr lang="it-IT" dirty="0" smtClean="0">
                <a:latin typeface="Corbel"/>
              </a:rPr>
              <a:t>» (9.5.1950). </a:t>
            </a:r>
          </a:p>
          <a:p>
            <a:pPr marL="617220" indent="-342900" algn="just">
              <a:buClr>
                <a:schemeClr val="tx1"/>
              </a:buClr>
            </a:pPr>
            <a:r>
              <a:rPr lang="it-IT" dirty="0" smtClean="0">
                <a:latin typeface="Corbel"/>
              </a:rPr>
              <a:t>L’avvio dell’esperienza comunitaria (la firma del </a:t>
            </a:r>
            <a:r>
              <a:rPr lang="it-IT" u="sng" dirty="0" smtClean="0">
                <a:solidFill>
                  <a:srgbClr val="FF0000"/>
                </a:solidFill>
                <a:latin typeface="Corbel"/>
              </a:rPr>
              <a:t>Trattato istitutivo della CECA</a:t>
            </a:r>
            <a:r>
              <a:rPr lang="it-IT" dirty="0" smtClean="0">
                <a:latin typeface="Corbel"/>
              </a:rPr>
              <a:t>: Parigi, 18.4.1951, e la sua vigenza, 23.7.1952 – 23.7.2002) e la nozione di «</a:t>
            </a:r>
            <a:r>
              <a:rPr lang="it-IT" dirty="0" err="1" smtClean="0">
                <a:latin typeface="Corbel"/>
              </a:rPr>
              <a:t>governance</a:t>
            </a:r>
            <a:r>
              <a:rPr lang="it-IT" dirty="0" smtClean="0">
                <a:latin typeface="Corbel"/>
              </a:rPr>
              <a:t> sovranazionale»</a:t>
            </a:r>
          </a:p>
          <a:p>
            <a:pPr indent="0" algn="just" defTabSz="914400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None/>
            </a:pPr>
            <a:endParaRPr lang="it-IT" sz="2400" b="0" i="0" dirty="0">
              <a:solidFill>
                <a:schemeClr val="tx1"/>
              </a:solidFill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2. Le «tappe» essenziali dell’integrazione europea. La genesi (gli anni 50/60)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57908" y="1905000"/>
            <a:ext cx="9108506" cy="368424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it-IT" dirty="0" smtClean="0"/>
              <a:t>Dall’integrazione economica settoriale a quella politico-militare. </a:t>
            </a:r>
            <a:r>
              <a:rPr lang="it-IT" dirty="0" smtClean="0">
                <a:solidFill>
                  <a:srgbClr val="00B0F0"/>
                </a:solidFill>
              </a:rPr>
              <a:t>Il progetto di trattato CED e di trattato CPE</a:t>
            </a:r>
            <a:r>
              <a:rPr lang="it-IT" dirty="0" smtClean="0"/>
              <a:t>. La firma del Trattato CED (27.5.1952), e il suo rigetto da parte dell’Assemblea nazionale francese (30-31.8.1954)</a:t>
            </a:r>
          </a:p>
          <a:p>
            <a:pPr algn="just"/>
            <a:r>
              <a:rPr lang="it-IT" dirty="0" smtClean="0"/>
              <a:t>La Conferenza di Messina (1955) e </a:t>
            </a:r>
            <a:r>
              <a:rPr lang="it-IT" u="sng" dirty="0" smtClean="0">
                <a:solidFill>
                  <a:srgbClr val="FF0000"/>
                </a:solidFill>
              </a:rPr>
              <a:t>la firma dei Trattati di Roma</a:t>
            </a:r>
            <a:r>
              <a:rPr lang="it-IT" dirty="0" smtClean="0"/>
              <a:t> (CEE, </a:t>
            </a:r>
            <a:r>
              <a:rPr lang="it-IT" dirty="0" err="1" smtClean="0"/>
              <a:t>Euratom</a:t>
            </a:r>
            <a:r>
              <a:rPr lang="it-IT" dirty="0" smtClean="0"/>
              <a:t>: 25.3.1957; entrati in vigore il 1.1.1958). </a:t>
            </a:r>
            <a:r>
              <a:rPr lang="it-IT" dirty="0"/>
              <a:t>La «</a:t>
            </a:r>
            <a:r>
              <a:rPr lang="it-IT" dirty="0" err="1"/>
              <a:t>governance</a:t>
            </a:r>
            <a:r>
              <a:rPr lang="it-IT" dirty="0"/>
              <a:t>» europea agli esordi (1951-1957): la semplicità istituzionale e l’ambito materiale </a:t>
            </a:r>
            <a:r>
              <a:rPr lang="it-IT" dirty="0" smtClean="0"/>
              <a:t>(«il MEC») (vedi grafico)</a:t>
            </a:r>
          </a:p>
          <a:p>
            <a:pPr algn="just"/>
            <a:r>
              <a:rPr lang="it-IT" dirty="0" smtClean="0"/>
              <a:t>L’unificazione istituzionale: il trattato di Bruxelles (cd trattato sulla fusione degli esecutivi), 8.4.1965</a:t>
            </a:r>
          </a:p>
          <a:p>
            <a:pPr algn="just"/>
            <a:r>
              <a:rPr lang="it-IT" dirty="0" smtClean="0"/>
              <a:t>La ritrattazione dell’idea di </a:t>
            </a:r>
            <a:r>
              <a:rPr lang="it-IT" dirty="0" err="1" smtClean="0"/>
              <a:t>sovranazionalità</a:t>
            </a:r>
            <a:r>
              <a:rPr lang="it-IT" dirty="0" smtClean="0"/>
              <a:t>: la Francia diserta i lavori in seno al Consiglio (1-6.7.1965). </a:t>
            </a:r>
          </a:p>
          <a:p>
            <a:pPr algn="just"/>
            <a:r>
              <a:rPr lang="it-IT" dirty="0" smtClean="0">
                <a:solidFill>
                  <a:srgbClr val="00B0F0"/>
                </a:solidFill>
              </a:rPr>
              <a:t>Il Compromesso di Lussemburgo</a:t>
            </a:r>
            <a:r>
              <a:rPr lang="it-IT" dirty="0" smtClean="0"/>
              <a:t> e la ripresa dei lavori consiliari (28-29.1.1966).</a:t>
            </a:r>
          </a:p>
          <a:p>
            <a:pPr algn="just"/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2484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prstClr val="white"/>
                </a:solidFill>
              </a:rPr>
              <a:t>3. Le </a:t>
            </a:r>
            <a:r>
              <a:rPr lang="it-IT" dirty="0">
                <a:solidFill>
                  <a:prstClr val="white"/>
                </a:solidFill>
              </a:rPr>
              <a:t>«tappe» essenziali dell’integrazione </a:t>
            </a:r>
            <a:r>
              <a:rPr lang="it-IT" dirty="0" smtClean="0">
                <a:solidFill>
                  <a:prstClr val="white"/>
                </a:solidFill>
              </a:rPr>
              <a:t>europea. Crisi e rilancio del progetto comunitario (gli </a:t>
            </a:r>
            <a:r>
              <a:rPr lang="it-IT" dirty="0">
                <a:solidFill>
                  <a:prstClr val="white"/>
                </a:solidFill>
              </a:rPr>
              <a:t>anni </a:t>
            </a:r>
            <a:r>
              <a:rPr lang="it-IT" dirty="0" smtClean="0">
                <a:solidFill>
                  <a:prstClr val="white"/>
                </a:solidFill>
              </a:rPr>
              <a:t>70/80)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it-IT" dirty="0" smtClean="0"/>
              <a:t>I </a:t>
            </a:r>
            <a:r>
              <a:rPr lang="it-IT" dirty="0" smtClean="0">
                <a:solidFill>
                  <a:srgbClr val="FF0000"/>
                </a:solidFill>
              </a:rPr>
              <a:t>trattati di bilancio </a:t>
            </a:r>
            <a:r>
              <a:rPr lang="it-IT" dirty="0" smtClean="0"/>
              <a:t>(Lussemburgo, 22.4.1970; Bruxelles, 22.7.1975): la co-approvazione del bilancio comunitario da parte di Consiglio e di Parlamento europeo</a:t>
            </a:r>
          </a:p>
          <a:p>
            <a:pPr algn="just"/>
            <a:r>
              <a:rPr lang="it-IT" dirty="0" smtClean="0"/>
              <a:t>I capi di Stato e di governo avviano riunioni in veste di «Consiglio europeo» (9-10.12.1974, Parigi)</a:t>
            </a:r>
          </a:p>
          <a:p>
            <a:pPr algn="just"/>
            <a:r>
              <a:rPr lang="it-IT" dirty="0" smtClean="0"/>
              <a:t>Atto relativo all’elezione del Parlamento europeo (20.9.1976); 7-10.6.1979: prime elezioni a suffragio universale diretto del Parlamento europeo</a:t>
            </a:r>
          </a:p>
          <a:p>
            <a:pPr algn="just"/>
            <a:r>
              <a:rPr lang="it-IT" dirty="0" smtClean="0"/>
              <a:t>Il Consiglio europeo decide l’instaurazione dello SME (Sistema monetario europeo, 4-5.12.1978) cd «serpente monetario», embrione della futura moneta unica</a:t>
            </a:r>
          </a:p>
          <a:p>
            <a:pPr algn="just"/>
            <a:r>
              <a:rPr lang="it-IT" dirty="0" smtClean="0"/>
              <a:t>14.6.1985: firma </a:t>
            </a:r>
            <a:r>
              <a:rPr lang="it-IT" dirty="0" smtClean="0">
                <a:solidFill>
                  <a:srgbClr val="FF0000"/>
                </a:solidFill>
              </a:rPr>
              <a:t>dell’Accordo di Schengen</a:t>
            </a:r>
            <a:r>
              <a:rPr lang="it-IT" dirty="0" smtClean="0"/>
              <a:t> fra Belgio, Francia, Repubblica federale di Germania, Lussemburgo e Paesi Bassi (la Convenzione di applicazione è firmata il 19.6.1990)</a:t>
            </a:r>
          </a:p>
          <a:p>
            <a:pPr algn="just"/>
            <a:r>
              <a:rPr lang="it-IT" dirty="0" smtClean="0"/>
              <a:t>17 e 28.2.1986: firma dell’</a:t>
            </a:r>
            <a:r>
              <a:rPr lang="it-IT" u="sng" dirty="0" smtClean="0">
                <a:solidFill>
                  <a:srgbClr val="FF0000"/>
                </a:solidFill>
              </a:rPr>
              <a:t>Atto Unico Europeo</a:t>
            </a:r>
            <a:r>
              <a:rPr lang="it-IT" dirty="0" smtClean="0"/>
              <a:t> (Lussemburgo, L’</a:t>
            </a:r>
            <a:r>
              <a:rPr lang="it-IT" dirty="0" err="1" smtClean="0"/>
              <a:t>Aja</a:t>
            </a:r>
            <a:r>
              <a:rPr lang="it-IT" dirty="0" smtClean="0"/>
              <a:t>). All’origine il «Club del Coccodrillo» (</a:t>
            </a:r>
            <a:r>
              <a:rPr lang="it-IT" dirty="0"/>
              <a:t>Altiero Spinelli, </a:t>
            </a:r>
            <a:r>
              <a:rPr lang="it-IT" dirty="0" smtClean="0"/>
              <a:t>9.7.1980, dal ristorante </a:t>
            </a:r>
            <a:r>
              <a:rPr lang="it-IT" i="1" dirty="0" err="1"/>
              <a:t>Crocodile</a:t>
            </a:r>
            <a:r>
              <a:rPr lang="it-IT" dirty="0"/>
              <a:t> di Strasburgo</a:t>
            </a:r>
            <a:r>
              <a:rPr lang="it-IT" dirty="0" smtClean="0"/>
              <a:t>) e il varo del </a:t>
            </a:r>
            <a:r>
              <a:rPr lang="it-IT" dirty="0" smtClean="0">
                <a:solidFill>
                  <a:srgbClr val="00B0F0"/>
                </a:solidFill>
              </a:rPr>
              <a:t>Progetto </a:t>
            </a:r>
            <a:r>
              <a:rPr lang="it-IT" dirty="0">
                <a:solidFill>
                  <a:srgbClr val="00B0F0"/>
                </a:solidFill>
              </a:rPr>
              <a:t>di Trattato che istituisce l'Unione </a:t>
            </a:r>
            <a:r>
              <a:rPr lang="it-IT" dirty="0" smtClean="0">
                <a:solidFill>
                  <a:srgbClr val="00B0F0"/>
                </a:solidFill>
              </a:rPr>
              <a:t>europea </a:t>
            </a:r>
            <a:r>
              <a:rPr lang="it-IT" dirty="0" smtClean="0"/>
              <a:t>(14.2.1984)</a:t>
            </a:r>
          </a:p>
          <a:p>
            <a:pPr marL="0" indent="0" algn="just">
              <a:buNone/>
            </a:pP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7295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prstClr val="white"/>
                </a:solidFill>
              </a:rPr>
              <a:t>4.Le </a:t>
            </a:r>
            <a:r>
              <a:rPr lang="it-IT" dirty="0">
                <a:solidFill>
                  <a:prstClr val="white"/>
                </a:solidFill>
              </a:rPr>
              <a:t>«tappe» essenziali dell’integrazione </a:t>
            </a:r>
            <a:r>
              <a:rPr lang="it-IT" dirty="0" smtClean="0">
                <a:solidFill>
                  <a:prstClr val="white"/>
                </a:solidFill>
              </a:rPr>
              <a:t>europea. Dalla moneta unica al varo della Costituzione per l’Europa (gli anni 90/05)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algn="just"/>
            <a:r>
              <a:rPr lang="it-IT" sz="2200" dirty="0">
                <a:solidFill>
                  <a:prstClr val="white"/>
                </a:solidFill>
              </a:rPr>
              <a:t>7.2.1992, </a:t>
            </a:r>
            <a:r>
              <a:rPr lang="it-IT" sz="2200" dirty="0">
                <a:solidFill>
                  <a:srgbClr val="FF0000"/>
                </a:solidFill>
              </a:rPr>
              <a:t>Maastricht: firma del Trattato sull’Unione europea </a:t>
            </a:r>
            <a:r>
              <a:rPr lang="it-IT" sz="2200" dirty="0">
                <a:solidFill>
                  <a:prstClr val="white"/>
                </a:solidFill>
              </a:rPr>
              <a:t>(entrata in vigore: 1.11.1993). Istituzione del </a:t>
            </a:r>
            <a:r>
              <a:rPr lang="it-IT" sz="2200" dirty="0" smtClean="0">
                <a:solidFill>
                  <a:prstClr val="white"/>
                </a:solidFill>
              </a:rPr>
              <a:t>«tempio greco» e del sistema </a:t>
            </a:r>
            <a:r>
              <a:rPr lang="it-IT" sz="2200" dirty="0">
                <a:solidFill>
                  <a:prstClr val="white"/>
                </a:solidFill>
              </a:rPr>
              <a:t>dei </a:t>
            </a:r>
            <a:r>
              <a:rPr lang="it-IT" sz="2200" dirty="0" smtClean="0">
                <a:solidFill>
                  <a:prstClr val="white"/>
                </a:solidFill>
              </a:rPr>
              <a:t>«pilastri». L’integrazione </a:t>
            </a:r>
            <a:r>
              <a:rPr lang="it-IT" sz="2200" dirty="0">
                <a:solidFill>
                  <a:prstClr val="white"/>
                </a:solidFill>
              </a:rPr>
              <a:t>europea s’amplia alla politica estera e alla cooperazione civile e </a:t>
            </a:r>
            <a:r>
              <a:rPr lang="it-IT" sz="2200" dirty="0" smtClean="0">
                <a:solidFill>
                  <a:prstClr val="white"/>
                </a:solidFill>
              </a:rPr>
              <a:t>penale (metodo intergovernativo ma con «passerelle» verso il metodo comunitario)</a:t>
            </a:r>
          </a:p>
          <a:p>
            <a:pPr lvl="0" algn="just"/>
            <a:r>
              <a:rPr lang="it-IT" sz="2200" dirty="0" smtClean="0">
                <a:solidFill>
                  <a:prstClr val="white"/>
                </a:solidFill>
              </a:rPr>
              <a:t>2.10.1997: firma del </a:t>
            </a:r>
            <a:r>
              <a:rPr lang="it-IT" sz="2200" dirty="0" smtClean="0">
                <a:solidFill>
                  <a:srgbClr val="FF0000"/>
                </a:solidFill>
              </a:rPr>
              <a:t>Trattato di Amsterdam </a:t>
            </a:r>
            <a:r>
              <a:rPr lang="it-IT" sz="2200" dirty="0" smtClean="0">
                <a:solidFill>
                  <a:prstClr val="white"/>
                </a:solidFill>
              </a:rPr>
              <a:t>(entrata in vigore: 1.5.1999)</a:t>
            </a:r>
          </a:p>
          <a:p>
            <a:pPr lvl="0" algn="just"/>
            <a:r>
              <a:rPr lang="it-IT" sz="2200" dirty="0" smtClean="0">
                <a:solidFill>
                  <a:prstClr val="white"/>
                </a:solidFill>
              </a:rPr>
              <a:t>1.1.1999: introduzione dell’euro (la moneta unica europea) in 11 Stati membri (fra cui l’Italia). Il circolante entra in vigore nei 12 paesi dell’UEM (11 + Grecia) il 1.1.2002.</a:t>
            </a:r>
          </a:p>
          <a:p>
            <a:pPr lvl="0" algn="just"/>
            <a:r>
              <a:rPr lang="it-IT" sz="2200" dirty="0" smtClean="0">
                <a:solidFill>
                  <a:prstClr val="white"/>
                </a:solidFill>
              </a:rPr>
              <a:t>7-9.12.2000: proclamazione della Carta dei diritti fondamentali dell’Unione europea (Consiglio europeo di Nizza); 26.2.2001: firma del </a:t>
            </a:r>
            <a:r>
              <a:rPr lang="it-IT" sz="2200" dirty="0" smtClean="0">
                <a:solidFill>
                  <a:srgbClr val="FF0000"/>
                </a:solidFill>
              </a:rPr>
              <a:t>Trattato di Nizza </a:t>
            </a:r>
            <a:r>
              <a:rPr lang="it-IT" sz="2200" dirty="0" smtClean="0">
                <a:solidFill>
                  <a:prstClr val="white"/>
                </a:solidFill>
              </a:rPr>
              <a:t>(problema delle maggioranze in seno al Consiglio) </a:t>
            </a:r>
          </a:p>
          <a:p>
            <a:pPr lvl="0" algn="just"/>
            <a:r>
              <a:rPr lang="it-IT" sz="2200" dirty="0" smtClean="0">
                <a:solidFill>
                  <a:prstClr val="white"/>
                </a:solidFill>
              </a:rPr>
              <a:t>16.4.2003: firma del VI trattato di adesione (10 nuovi Stati membri dell’area dell’Europa centro-orientale) (sua entrata in vigore il 1.5.2004)</a:t>
            </a:r>
            <a:endParaRPr lang="it-IT" sz="2200" dirty="0">
              <a:solidFill>
                <a:prstClr val="white"/>
              </a:solidFill>
            </a:endParaRPr>
          </a:p>
          <a:p>
            <a:r>
              <a:rPr lang="it-IT" dirty="0" smtClean="0"/>
              <a:t>29.10.2004: a 3 anni dalla dichiarazione di </a:t>
            </a:r>
            <a:r>
              <a:rPr lang="it-IT" dirty="0" err="1" smtClean="0"/>
              <a:t>Laeken</a:t>
            </a:r>
            <a:r>
              <a:rPr lang="it-IT" dirty="0" smtClean="0"/>
              <a:t> sul futuro dell’Europa, firma a Roma del </a:t>
            </a:r>
            <a:r>
              <a:rPr lang="it-IT" dirty="0" smtClean="0">
                <a:solidFill>
                  <a:srgbClr val="00B0F0"/>
                </a:solidFill>
              </a:rPr>
              <a:t>Trattato che istituisce una Costituzione per l’Europa</a:t>
            </a:r>
          </a:p>
        </p:txBody>
      </p:sp>
    </p:spTree>
    <p:extLst>
      <p:ext uri="{BB962C8B-B14F-4D97-AF65-F5344CB8AC3E}">
        <p14:creationId xmlns:p14="http://schemas.microsoft.com/office/powerpoint/2010/main" val="273104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prstClr val="white"/>
                </a:solidFill>
              </a:rPr>
              <a:t>5.Le </a:t>
            </a:r>
            <a:r>
              <a:rPr lang="it-IT" dirty="0">
                <a:solidFill>
                  <a:prstClr val="white"/>
                </a:solidFill>
              </a:rPr>
              <a:t>«tappe» essenziali dell’integrazione europea: </a:t>
            </a:r>
            <a:r>
              <a:rPr lang="it-IT" dirty="0" smtClean="0">
                <a:solidFill>
                  <a:prstClr val="white"/>
                </a:solidFill>
              </a:rPr>
              <a:t>Lisbona e la crisi finanziaria dei </a:t>
            </a:r>
            <a:r>
              <a:rPr lang="it-IT" i="1" dirty="0" err="1" smtClean="0">
                <a:solidFill>
                  <a:prstClr val="white"/>
                </a:solidFill>
              </a:rPr>
              <a:t>subprime</a:t>
            </a:r>
            <a:r>
              <a:rPr lang="it-IT" dirty="0" smtClean="0">
                <a:solidFill>
                  <a:prstClr val="white"/>
                </a:solidFill>
              </a:rPr>
              <a:t> statunitensi (2006-2012)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it-IT" sz="2900" dirty="0"/>
              <a:t>25.4.2005: firma dell’accordo di adesione di Romania e Bulgaria all’Unione europea (VII accordo di adesione)</a:t>
            </a:r>
          </a:p>
          <a:p>
            <a:pPr algn="just"/>
            <a:r>
              <a:rPr lang="it-IT" sz="2900" dirty="0"/>
              <a:t>29.5-1.6.2005: esito negativo dei </a:t>
            </a:r>
            <a:r>
              <a:rPr lang="it-IT" sz="2900" dirty="0">
                <a:solidFill>
                  <a:srgbClr val="FF0000"/>
                </a:solidFill>
              </a:rPr>
              <a:t>referendum francese e olandese </a:t>
            </a:r>
            <a:r>
              <a:rPr lang="it-IT" sz="2900" dirty="0"/>
              <a:t>sul Trattato </a:t>
            </a:r>
            <a:r>
              <a:rPr lang="it-IT" sz="2900" dirty="0" smtClean="0"/>
              <a:t>costituzionale: suo fallimento</a:t>
            </a:r>
            <a:endParaRPr lang="it-IT" sz="2900" dirty="0"/>
          </a:p>
          <a:p>
            <a:pPr algn="just"/>
            <a:r>
              <a:rPr lang="it-IT" sz="2900" dirty="0" smtClean="0"/>
              <a:t>25.3.2007: 50° anniversario della firma dei trattati di Roma; </a:t>
            </a:r>
            <a:r>
              <a:rPr lang="it-IT" sz="2900" dirty="0" smtClean="0">
                <a:solidFill>
                  <a:srgbClr val="FF0000"/>
                </a:solidFill>
              </a:rPr>
              <a:t>dichiarazione </a:t>
            </a:r>
            <a:r>
              <a:rPr lang="it-IT" sz="2900" dirty="0">
                <a:solidFill>
                  <a:srgbClr val="FF0000"/>
                </a:solidFill>
              </a:rPr>
              <a:t>di Berlino </a:t>
            </a:r>
            <a:r>
              <a:rPr lang="it-IT" sz="2900" dirty="0"/>
              <a:t>(«L’ Unione europea si basa sull'uguaglianza e relazioni solidali. Così rendiamo possibile un giusto equilibrio di interessi fra gli stati </a:t>
            </a:r>
            <a:r>
              <a:rPr lang="it-IT" sz="2900" dirty="0" smtClean="0"/>
              <a:t>membri»)</a:t>
            </a:r>
          </a:p>
          <a:p>
            <a:pPr algn="just"/>
            <a:r>
              <a:rPr lang="it-IT" sz="2900" dirty="0" smtClean="0"/>
              <a:t>18-19 ottobre 2007: approvazione, firma (13.12.2007) ed entrata in vigore (1.12.2009) del </a:t>
            </a:r>
            <a:r>
              <a:rPr lang="it-IT" sz="2900" u="sng" dirty="0" smtClean="0">
                <a:solidFill>
                  <a:srgbClr val="FF0000"/>
                </a:solidFill>
              </a:rPr>
              <a:t>Trattato di Lisbona</a:t>
            </a:r>
            <a:r>
              <a:rPr lang="it-IT" sz="2900" dirty="0" smtClean="0"/>
              <a:t>. </a:t>
            </a:r>
            <a:r>
              <a:rPr lang="it-IT" sz="2900" kern="50" dirty="0">
                <a:ea typeface="SimSun" panose="02010600030101010101" pitchFamily="2" charset="-122"/>
              </a:rPr>
              <a:t>Fine dell’esperienza «comunitaria». L’Unione europea è fondata sul Trattato sull’Unione europea (TUE) e sul TFUE (ex TCE</a:t>
            </a:r>
            <a:r>
              <a:rPr lang="it-IT" sz="2900" kern="50" dirty="0" smtClean="0">
                <a:ea typeface="SimSun" panose="02010600030101010101" pitchFamily="2" charset="-122"/>
              </a:rPr>
              <a:t>). </a:t>
            </a:r>
            <a:r>
              <a:rPr lang="it-IT" sz="2900" dirty="0" smtClean="0"/>
              <a:t>Nell’intervallo, esito negativo del referendum irlandese sulla ratifica del Trattato di Lisbona (12.6.2008) e sentenza Corte costituzionale federale tedesca «</a:t>
            </a:r>
            <a:r>
              <a:rPr lang="it-IT" sz="2900" kern="50" dirty="0" err="1" smtClean="0">
                <a:ea typeface="Times New Roman" panose="02020603050405020304" pitchFamily="18" charset="0"/>
              </a:rPr>
              <a:t>Lissabon</a:t>
            </a:r>
            <a:r>
              <a:rPr lang="it-IT" sz="2900" kern="50" dirty="0" smtClean="0">
                <a:ea typeface="Times New Roman" panose="02020603050405020304" pitchFamily="18" charset="0"/>
              </a:rPr>
              <a:t> </a:t>
            </a:r>
            <a:r>
              <a:rPr lang="it-IT" sz="2900" kern="50" dirty="0" err="1" smtClean="0">
                <a:ea typeface="Times New Roman" panose="02020603050405020304" pitchFamily="18" charset="0"/>
              </a:rPr>
              <a:t>Urteil</a:t>
            </a:r>
            <a:r>
              <a:rPr lang="it-IT" sz="2900" kern="50" dirty="0" smtClean="0">
                <a:ea typeface="Times New Roman" panose="02020603050405020304" pitchFamily="18" charset="0"/>
              </a:rPr>
              <a:t>» </a:t>
            </a:r>
            <a:r>
              <a:rPr lang="it-IT" sz="2900" kern="50" dirty="0">
                <a:ea typeface="Times New Roman" panose="02020603050405020304" pitchFamily="18" charset="0"/>
              </a:rPr>
              <a:t>(</a:t>
            </a:r>
            <a:r>
              <a:rPr lang="it-IT" sz="2900" kern="50" dirty="0">
                <a:ea typeface="SimSun" panose="02010600030101010101" pitchFamily="2" charset="-122"/>
              </a:rPr>
              <a:t>30.6.2009 2 </a:t>
            </a:r>
            <a:r>
              <a:rPr lang="it-IT" sz="2900" kern="50" dirty="0" err="1" smtClean="0">
                <a:ea typeface="SimSun" panose="02010600030101010101" pitchFamily="2" charset="-122"/>
              </a:rPr>
              <a:t>BvR</a:t>
            </a:r>
            <a:r>
              <a:rPr lang="it-IT" sz="2900" kern="50" dirty="0" smtClean="0">
                <a:ea typeface="SimSun" panose="02010600030101010101" pitchFamily="2" charset="-122"/>
              </a:rPr>
              <a:t>). Il 3.10.2009 esito positivo del 2°referendum irlandese). </a:t>
            </a:r>
          </a:p>
          <a:p>
            <a:pPr algn="just"/>
            <a:r>
              <a:rPr lang="it-IT" sz="2900" kern="50" dirty="0" smtClean="0">
                <a:ea typeface="SimSun" panose="02010600030101010101" pitchFamily="2" charset="-122"/>
              </a:rPr>
              <a:t>2.2.2012: Crisi delle «</a:t>
            </a:r>
            <a:r>
              <a:rPr lang="it-IT" sz="2900" kern="50" dirty="0" err="1" smtClean="0">
                <a:ea typeface="SimSun" panose="02010600030101010101" pitchFamily="2" charset="-122"/>
              </a:rPr>
              <a:t>governance</a:t>
            </a:r>
            <a:r>
              <a:rPr lang="it-IT" sz="2900" kern="50" dirty="0" smtClean="0">
                <a:ea typeface="SimSun" panose="02010600030101010101" pitchFamily="2" charset="-122"/>
              </a:rPr>
              <a:t>» finanziarie nazionali: firma a Bruxelles del Trattato che istituisce il </a:t>
            </a:r>
            <a:r>
              <a:rPr lang="it-IT" sz="2900" u="sng" kern="50" dirty="0">
                <a:solidFill>
                  <a:srgbClr val="FF0000"/>
                </a:solidFill>
                <a:ea typeface="SimSun" panose="02010600030101010101" pitchFamily="2" charset="-122"/>
              </a:rPr>
              <a:t>Meccanismo europeo di stabilità </a:t>
            </a:r>
            <a:r>
              <a:rPr lang="it-IT" sz="2900" kern="50" dirty="0" smtClean="0">
                <a:ea typeface="SimSun" panose="02010600030101010101" pitchFamily="2" charset="-122"/>
              </a:rPr>
              <a:t>– MES per i 17 Stati membri della zona euro; 2.3.2012: firma a Bruxelles del </a:t>
            </a:r>
            <a:r>
              <a:rPr lang="it-IT" sz="2900" u="sng" kern="50" dirty="0" smtClean="0">
                <a:solidFill>
                  <a:srgbClr val="FF0000"/>
                </a:solidFill>
                <a:ea typeface="SimSun" panose="02010600030101010101" pitchFamily="2" charset="-122"/>
              </a:rPr>
              <a:t>Trattato sulla stabilità, sul coordinamento e sulla </a:t>
            </a:r>
            <a:r>
              <a:rPr lang="it-IT" sz="2900" u="sng" kern="50" dirty="0" err="1" smtClean="0">
                <a:solidFill>
                  <a:srgbClr val="FF0000"/>
                </a:solidFill>
                <a:ea typeface="SimSun" panose="02010600030101010101" pitchFamily="2" charset="-122"/>
              </a:rPr>
              <a:t>governance</a:t>
            </a:r>
            <a:r>
              <a:rPr lang="it-IT" sz="2900" u="sng" kern="50" dirty="0" smtClean="0">
                <a:solidFill>
                  <a:srgbClr val="FF0000"/>
                </a:solidFill>
                <a:ea typeface="SimSun" panose="02010600030101010101" pitchFamily="2" charset="-122"/>
              </a:rPr>
              <a:t> nell’Unione economica e monetaria</a:t>
            </a:r>
            <a:r>
              <a:rPr lang="it-IT" sz="2900" kern="50" dirty="0" smtClean="0">
                <a:ea typeface="SimSun" panose="02010600030101010101" pitchFamily="2" charset="-122"/>
              </a:rPr>
              <a:t> («Patto di bilancio europeo» o «Fiscal Compact) (26 Stati membri, senza Regno Unito e Repubblica ceca)</a:t>
            </a:r>
            <a:endParaRPr lang="it-IT" sz="2900" dirty="0" smtClean="0"/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256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_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CF6724-7CFE-4880-9842-33FC89E5B2B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lavagna (widescreen)</Template>
  <TotalTime>0</TotalTime>
  <Words>1813</Words>
  <Application>Microsoft Office PowerPoint</Application>
  <PresentationFormat>Personalizzato</PresentationFormat>
  <Paragraphs>89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3" baseType="lpstr">
      <vt:lpstr>SimSun</vt:lpstr>
      <vt:lpstr>Arial</vt:lpstr>
      <vt:lpstr>Consolas</vt:lpstr>
      <vt:lpstr>Corbel</vt:lpstr>
      <vt:lpstr>Times New Roman</vt:lpstr>
      <vt:lpstr>Wingdings</vt:lpstr>
      <vt:lpstr>Chalkboard_16x9</vt:lpstr>
      <vt:lpstr>Il diritto dell’Unione europea: introduzione storica</vt:lpstr>
      <vt:lpstr>L’Europa oggi e ieri</vt:lpstr>
      <vt:lpstr>La crisi dei migranti</vt:lpstr>
      <vt:lpstr>Nascita e sviluppo dell’integrazione europea</vt:lpstr>
      <vt:lpstr>1. Nascita e nozione di «diritto dell’integrazione»</vt:lpstr>
      <vt:lpstr>2. Le «tappe» essenziali dell’integrazione europea. La genesi (gli anni 50/60)</vt:lpstr>
      <vt:lpstr>3. Le «tappe» essenziali dell’integrazione europea. Crisi e rilancio del progetto comunitario (gli anni 70/80)</vt:lpstr>
      <vt:lpstr>4.Le «tappe» essenziali dell’integrazione europea. Dalla moneta unica al varo della Costituzione per l’Europa (gli anni 90/05)</vt:lpstr>
      <vt:lpstr>5.Le «tappe» essenziali dell’integrazione europea: Lisbona e la crisi finanziaria dei subprime statunitensi (2006-2012)</vt:lpstr>
      <vt:lpstr>6.Gli anni attuali. La crisi migratoria</vt:lpstr>
      <vt:lpstr>7.L’evoluzione del sistema. I grandi problemi dell’integrazione europea</vt:lpstr>
      <vt:lpstr>8. L’evoluzione del sistema. I grandi problemi dell’integrazione europea (II)</vt:lpstr>
      <vt:lpstr>Conclusioni</vt:lpstr>
      <vt:lpstr>Grafici La governance europea (settori)</vt:lpstr>
      <vt:lpstr>Grafici: governance monetaria e disciplina dell’immigrazione (il Sistema di Dublino)</vt:lpstr>
      <vt:lpstr>Questioni: autovalutazione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2016-02-23T11:02:37Z</dcterms:created>
  <dcterms:modified xsi:type="dcterms:W3CDTF">2016-03-11T10:20:03Z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