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2" r:id="rId3"/>
    <p:sldId id="263" r:id="rId4"/>
    <p:sldId id="264" r:id="rId5"/>
    <p:sldId id="319" r:id="rId6"/>
    <p:sldId id="320" r:id="rId7"/>
    <p:sldId id="321" r:id="rId8"/>
    <p:sldId id="322" r:id="rId9"/>
    <p:sldId id="285" r:id="rId10"/>
    <p:sldId id="323" r:id="rId11"/>
    <p:sldId id="274" r:id="rId12"/>
    <p:sldId id="275" r:id="rId13"/>
    <p:sldId id="276" r:id="rId14"/>
    <p:sldId id="278" r:id="rId15"/>
    <p:sldId id="324" r:id="rId16"/>
    <p:sldId id="316" r:id="rId17"/>
    <p:sldId id="325" r:id="rId18"/>
    <p:sldId id="279" r:id="rId19"/>
    <p:sldId id="281" r:id="rId20"/>
    <p:sldId id="282" r:id="rId21"/>
    <p:sldId id="283" r:id="rId22"/>
    <p:sldId id="284" r:id="rId23"/>
    <p:sldId id="286" r:id="rId24"/>
    <p:sldId id="287" r:id="rId25"/>
    <p:sldId id="288" r:id="rId26"/>
    <p:sldId id="289" r:id="rId27"/>
    <p:sldId id="295" r:id="rId28"/>
    <p:sldId id="293" r:id="rId29"/>
    <p:sldId id="294" r:id="rId30"/>
    <p:sldId id="297" r:id="rId31"/>
    <p:sldId id="304" r:id="rId32"/>
    <p:sldId id="305" r:id="rId33"/>
    <p:sldId id="306" r:id="rId34"/>
    <p:sldId id="329" r:id="rId35"/>
    <p:sldId id="330" r:id="rId36"/>
    <p:sldId id="299" r:id="rId37"/>
    <p:sldId id="300" r:id="rId38"/>
    <p:sldId id="301" r:id="rId39"/>
    <p:sldId id="303" r:id="rId40"/>
    <p:sldId id="334" r:id="rId41"/>
    <p:sldId id="335"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50" d="100"/>
        <a:sy n="50" d="100"/>
      </p:scale>
      <p:origin x="0" y="4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F85B350-59F6-4067-8BFB-ADF533F9CB4D}" type="datetimeFigureOut">
              <a:rPr lang="it-IT" smtClean="0"/>
              <a:t>13/03/2016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234106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5B350-59F6-4067-8BFB-ADF533F9CB4D}" type="datetimeFigureOut">
              <a:rPr lang="it-IT" smtClean="0"/>
              <a:t>13/03/2016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404875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5B350-59F6-4067-8BFB-ADF533F9CB4D}" type="datetimeFigureOut">
              <a:rPr lang="it-IT" smtClean="0"/>
              <a:t>13/03/2016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333998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F85B350-59F6-4067-8BFB-ADF533F9CB4D}" type="datetimeFigureOut">
              <a:rPr lang="it-IT" smtClean="0"/>
              <a:t>13/03/2016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306108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F85B350-59F6-4067-8BFB-ADF533F9CB4D}" type="datetimeFigureOut">
              <a:rPr lang="it-IT" smtClean="0"/>
              <a:t>13/03/2016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137706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F85B350-59F6-4067-8BFB-ADF533F9CB4D}" type="datetimeFigureOut">
              <a:rPr lang="it-IT" smtClean="0"/>
              <a:t>13/03/2016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98218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F85B350-59F6-4067-8BFB-ADF533F9CB4D}" type="datetimeFigureOut">
              <a:rPr lang="it-IT" smtClean="0"/>
              <a:t>13/03/2016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211395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F85B350-59F6-4067-8BFB-ADF533F9CB4D}" type="datetimeFigureOut">
              <a:rPr lang="it-IT" smtClean="0"/>
              <a:t>13/03/2016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126103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F85B350-59F6-4067-8BFB-ADF533F9CB4D}" type="datetimeFigureOut">
              <a:rPr lang="it-IT" smtClean="0"/>
              <a:t>13/03/2016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217895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F85B350-59F6-4067-8BFB-ADF533F9CB4D}" type="datetimeFigureOut">
              <a:rPr lang="it-IT" smtClean="0"/>
              <a:t>13/03/2016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118295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F85B350-59F6-4067-8BFB-ADF533F9CB4D}" type="datetimeFigureOut">
              <a:rPr lang="it-IT" smtClean="0"/>
              <a:t>13/03/2016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1A38F2-2F35-408B-9D8C-049375A6F916}" type="slidenum">
              <a:rPr lang="it-IT" smtClean="0"/>
              <a:t>‹N›</a:t>
            </a:fld>
            <a:endParaRPr lang="it-IT"/>
          </a:p>
        </p:txBody>
      </p:sp>
    </p:spTree>
    <p:extLst>
      <p:ext uri="{BB962C8B-B14F-4D97-AF65-F5344CB8AC3E}">
        <p14:creationId xmlns:p14="http://schemas.microsoft.com/office/powerpoint/2010/main" val="318528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5B350-59F6-4067-8BFB-ADF533F9CB4D}" type="datetimeFigureOut">
              <a:rPr lang="it-IT" smtClean="0"/>
              <a:t>13/03/2016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A38F2-2F35-408B-9D8C-049375A6F916}" type="slidenum">
              <a:rPr lang="it-IT" smtClean="0"/>
              <a:t>‹N›</a:t>
            </a:fld>
            <a:endParaRPr lang="it-IT"/>
          </a:p>
        </p:txBody>
      </p:sp>
    </p:spTree>
    <p:extLst>
      <p:ext uri="{BB962C8B-B14F-4D97-AF65-F5344CB8AC3E}">
        <p14:creationId xmlns:p14="http://schemas.microsoft.com/office/powerpoint/2010/main" val="2248723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dorigami.wikispaces.com/file/view/PRENSKY+-+DIGITAL+NATIVES+AND+IMMIGRANTS+1.PDF" TargetMode="External"/><Relationship Id="rId7" Type="http://schemas.openxmlformats.org/officeDocument/2006/relationships/hyperlink" Target="https://it.wikipedia.org/wiki/Mondo_occidentale" TargetMode="External"/><Relationship Id="rId2" Type="http://schemas.openxmlformats.org/officeDocument/2006/relationships/hyperlink" Target="http://en.wikipedia.org/wiki/Generation_X" TargetMode="External"/><Relationship Id="rId1" Type="http://schemas.openxmlformats.org/officeDocument/2006/relationships/slideLayout" Target="../slideLayouts/slideLayout2.xml"/><Relationship Id="rId6" Type="http://schemas.openxmlformats.org/officeDocument/2006/relationships/hyperlink" Target="https://it.wikipedia.org/wiki/Anni_2000" TargetMode="External"/><Relationship Id="rId5" Type="http://schemas.openxmlformats.org/officeDocument/2006/relationships/hyperlink" Target="https://it.wikipedia.org/wiki/Anni_1980" TargetMode="External"/><Relationship Id="rId4" Type="http://schemas.openxmlformats.org/officeDocument/2006/relationships/hyperlink" Target="http://en.wikipedia.org/wiki/Generation_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Generation_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ngroup.com/articles/millennials-digital-natives/?utm_source=Alertbox&amp;utm_campaign=e8d3c2d3ed-Deliverable_Collaborate_Millennials_01_03_2016&amp;utm_medium=email&amp;utm_term=0_7f29a2b335-e8d3c2d3ed-24390673" TargetMode="External"/><Relationship Id="rId2" Type="http://schemas.openxmlformats.org/officeDocument/2006/relationships/hyperlink" Target="https://www.nngroup.com/articles/author/kate-mey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ngroup.com/articles/website-reading/" TargetMode="External"/><Relationship Id="rId2" Type="http://schemas.openxmlformats.org/officeDocument/2006/relationships/hyperlink" Target="http://www.nngroup.com/art" TargetMode="External"/><Relationship Id="rId1" Type="http://schemas.openxmlformats.org/officeDocument/2006/relationships/slideLayout" Target="../slideLayouts/slideLayout2.xml"/><Relationship Id="rId4" Type="http://schemas.openxmlformats.org/officeDocument/2006/relationships/hyperlink" Target="http://erictremblay.blogspot.it/2013/11/6-to-7-minutes-of-instructional-video.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www.nngroup.com/articles/author/jakob-nielse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late.com/articles/technology/technology/2013/06/how_people_read_online_why_you_won_t_finish_this_article.html"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ted.com/playlists/182/talks_from_inspiring_teachers?utm_source=newsletter_weekly_2015-09-26&amp;utm_campaign=newsletter_weekly&amp;utm_medium=email&amp;utm_content=playlist_button"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s://s3.amazonaws.com/media.nngroup.com/media/editor/2014/04/25/london_700_2.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A chi ci rivolgiamo?</a:t>
            </a:r>
            <a:endParaRPr lang="it-IT" dirty="0"/>
          </a:p>
        </p:txBody>
      </p:sp>
      <p:sp>
        <p:nvSpPr>
          <p:cNvPr id="3" name="Sottotitolo 2"/>
          <p:cNvSpPr>
            <a:spLocks noGrp="1"/>
          </p:cNvSpPr>
          <p:nvPr>
            <p:ph type="subTitle" idx="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a:t>
            </a:fld>
            <a:endParaRPr lang="it-IT"/>
          </a:p>
        </p:txBody>
      </p:sp>
    </p:spTree>
    <p:extLst>
      <p:ext uri="{BB962C8B-B14F-4D97-AF65-F5344CB8AC3E}">
        <p14:creationId xmlns:p14="http://schemas.microsoft.com/office/powerpoint/2010/main" val="4096650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10000"/>
          </a:bodyPr>
          <a:lstStyle/>
          <a:p>
            <a:pPr lvl="0"/>
            <a:r>
              <a:rPr lang="it-IT" dirty="0"/>
              <a:t>decadimento cognitivo, </a:t>
            </a:r>
            <a:endParaRPr lang="it-IT" dirty="0" smtClean="0"/>
          </a:p>
          <a:p>
            <a:pPr lvl="0"/>
            <a:r>
              <a:rPr lang="it-IT" dirty="0" smtClean="0"/>
              <a:t>ma </a:t>
            </a:r>
            <a:r>
              <a:rPr lang="it-IT" dirty="0"/>
              <a:t>possesso di schemi, expertise, competenze che possono trasmettere ad altri nell’azienda</a:t>
            </a:r>
          </a:p>
          <a:p>
            <a:pPr lvl="0"/>
            <a:r>
              <a:rPr lang="it-IT" dirty="0"/>
              <a:t>differenze nel modo di apprendere (per problemi, nel contesto, bisogno di segnalare collegamenti a conoscenze possedute)</a:t>
            </a:r>
          </a:p>
          <a:p>
            <a:pPr lvl="0"/>
            <a:r>
              <a:rPr lang="it-IT" dirty="0"/>
              <a:t>bassa </a:t>
            </a:r>
            <a:r>
              <a:rPr lang="it-IT" dirty="0" err="1"/>
              <a:t>literacy</a:t>
            </a:r>
            <a:endParaRPr lang="it-IT" dirty="0"/>
          </a:p>
          <a:p>
            <a:pPr lvl="0"/>
            <a:r>
              <a:rPr lang="it-IT" dirty="0"/>
              <a:t>in parte non sanno usare il </a:t>
            </a:r>
            <a:r>
              <a:rPr lang="it-IT" dirty="0" smtClean="0"/>
              <a:t>computer (non ce l’hanno, non lo usano al lavoro)</a:t>
            </a:r>
          </a:p>
          <a:p>
            <a:pPr lvl="0"/>
            <a:r>
              <a:rPr lang="it-IT" dirty="0" smtClean="0"/>
              <a:t>chi ha perso il lavoro, rientra e deve riqualificarsi…</a:t>
            </a:r>
          </a:p>
          <a:p>
            <a:endParaRPr lang="it-IT" dirty="0"/>
          </a:p>
        </p:txBody>
      </p:sp>
    </p:spTree>
    <p:extLst>
      <p:ext uri="{BB962C8B-B14F-4D97-AF65-F5344CB8AC3E}">
        <p14:creationId xmlns:p14="http://schemas.microsoft.com/office/powerpoint/2010/main" val="193437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Gen. X, Y</a:t>
            </a:r>
            <a:endParaRPr lang="it-IT" dirty="0"/>
          </a:p>
        </p:txBody>
      </p:sp>
      <p:sp>
        <p:nvSpPr>
          <p:cNvPr id="3" name="Segnaposto contenuto 2"/>
          <p:cNvSpPr>
            <a:spLocks noGrp="1"/>
          </p:cNvSpPr>
          <p:nvPr>
            <p:ph idx="1"/>
          </p:nvPr>
        </p:nvSpPr>
        <p:spPr/>
        <p:txBody>
          <a:bodyPr>
            <a:normAutofit fontScale="92500" lnSpcReduction="20000"/>
          </a:bodyPr>
          <a:lstStyle/>
          <a:p>
            <a:r>
              <a:rPr lang="it-IT" dirty="0"/>
              <a:t>  </a:t>
            </a:r>
            <a:r>
              <a:rPr lang="it-IT" u="sng" dirty="0" err="1">
                <a:hlinkClick r:id="rId2" tooltip="Gen x"/>
              </a:rPr>
              <a:t>Gen</a:t>
            </a:r>
            <a:r>
              <a:rPr lang="it-IT" u="sng" dirty="0">
                <a:hlinkClick r:id="rId2" tooltip="Gen x"/>
              </a:rPr>
              <a:t>-X</a:t>
            </a:r>
            <a:r>
              <a:rPr lang="it-IT" dirty="0"/>
              <a:t>, nati tra il 1960 e il 1980 </a:t>
            </a:r>
            <a:r>
              <a:rPr lang="it-IT" u="sng" dirty="0">
                <a:hlinkClick r:id="rId3" tooltip="Digital Immigrants"/>
              </a:rPr>
              <a:t>Digital </a:t>
            </a:r>
            <a:r>
              <a:rPr lang="it-IT" u="sng" dirty="0" err="1">
                <a:hlinkClick r:id="rId3" tooltip="Digital Immigrants"/>
              </a:rPr>
              <a:t>Immigrants</a:t>
            </a:r>
            <a:r>
              <a:rPr lang="it-IT" u="sng" dirty="0"/>
              <a:t>, contribuiscono alla diffusione di internet</a:t>
            </a:r>
            <a:endParaRPr lang="it-IT" dirty="0"/>
          </a:p>
          <a:p>
            <a:pPr marL="0" indent="0">
              <a:buNone/>
            </a:pPr>
            <a:r>
              <a:rPr lang="it-IT" dirty="0"/>
              <a:t> </a:t>
            </a:r>
          </a:p>
          <a:p>
            <a:r>
              <a:rPr lang="it-IT" dirty="0" smtClean="0"/>
              <a:t> </a:t>
            </a:r>
            <a:r>
              <a:rPr lang="it-IT" dirty="0"/>
              <a:t> </a:t>
            </a:r>
            <a:r>
              <a:rPr lang="it-IT" u="sng" dirty="0" err="1" smtClean="0">
                <a:hlinkClick r:id="rId4" tooltip="Gen y"/>
              </a:rPr>
              <a:t>Gen</a:t>
            </a:r>
            <a:r>
              <a:rPr lang="it-IT" u="sng" dirty="0" smtClean="0">
                <a:hlinkClick r:id="rId4" tooltip="Gen y"/>
              </a:rPr>
              <a:t>-Y</a:t>
            </a:r>
            <a:r>
              <a:rPr lang="it-IT" dirty="0"/>
              <a:t>,</a:t>
            </a:r>
            <a:r>
              <a:rPr lang="it-IT" dirty="0" smtClean="0"/>
              <a:t>  </a:t>
            </a:r>
            <a:r>
              <a:rPr lang="it-IT" dirty="0"/>
              <a:t>Nati tra 1980 e 2000 (anche </a:t>
            </a:r>
            <a:r>
              <a:rPr lang="it-IT" dirty="0" smtClean="0"/>
              <a:t> </a:t>
            </a:r>
            <a:r>
              <a:rPr lang="it-IT" dirty="0"/>
              <a:t> </a:t>
            </a:r>
            <a:r>
              <a:rPr lang="it-IT" b="1" dirty="0" err="1"/>
              <a:t>Millennial</a:t>
            </a:r>
            <a:r>
              <a:rPr lang="it-IT" b="1" dirty="0"/>
              <a:t> Generation</a:t>
            </a:r>
            <a:r>
              <a:rPr lang="it-IT" dirty="0"/>
              <a:t>, </a:t>
            </a:r>
            <a:r>
              <a:rPr lang="it-IT" b="1" dirty="0"/>
              <a:t>Generation </a:t>
            </a:r>
            <a:r>
              <a:rPr lang="it-IT" b="1" dirty="0" err="1"/>
              <a:t>Next</a:t>
            </a:r>
            <a:r>
              <a:rPr lang="it-IT" dirty="0"/>
              <a:t> o </a:t>
            </a:r>
            <a:r>
              <a:rPr lang="it-IT" b="1" dirty="0"/>
              <a:t>Net Generation</a:t>
            </a:r>
            <a:r>
              <a:rPr lang="it-IT" dirty="0"/>
              <a:t>) </a:t>
            </a:r>
            <a:r>
              <a:rPr lang="it-IT" dirty="0" smtClean="0"/>
              <a:t> </a:t>
            </a:r>
            <a:endParaRPr lang="it-IT" dirty="0"/>
          </a:p>
          <a:p>
            <a:r>
              <a:rPr lang="it-IT" i="1" dirty="0" err="1"/>
              <a:t>Millennials</a:t>
            </a:r>
            <a:r>
              <a:rPr lang="it-IT" dirty="0"/>
              <a:t> </a:t>
            </a:r>
            <a:r>
              <a:rPr lang="it-IT" dirty="0" smtClean="0"/>
              <a:t>- persone </a:t>
            </a:r>
            <a:r>
              <a:rPr lang="it-IT" dirty="0"/>
              <a:t>nate tra gli </a:t>
            </a:r>
            <a:r>
              <a:rPr lang="it-IT" u="sng" dirty="0">
                <a:hlinkClick r:id="rId5" tooltip="Anni 1980"/>
              </a:rPr>
              <a:t>anni ottanta</a:t>
            </a:r>
            <a:r>
              <a:rPr lang="it-IT" dirty="0"/>
              <a:t> e i primi </a:t>
            </a:r>
            <a:r>
              <a:rPr lang="it-IT" u="sng" dirty="0">
                <a:hlinkClick r:id="rId6" tooltip="Anni 2000"/>
              </a:rPr>
              <a:t>anni duemila</a:t>
            </a:r>
            <a:r>
              <a:rPr lang="it-IT" dirty="0"/>
              <a:t> nel </a:t>
            </a:r>
            <a:r>
              <a:rPr lang="it-IT" u="sng" dirty="0">
                <a:hlinkClick r:id="rId7" tooltip="Mondo occidentale"/>
              </a:rPr>
              <a:t>mondo occidentale</a:t>
            </a:r>
            <a:r>
              <a:rPr lang="it-IT" dirty="0"/>
              <a:t> </a:t>
            </a:r>
            <a:r>
              <a:rPr lang="it-IT" dirty="0" smtClean="0"/>
              <a:t>.</a:t>
            </a:r>
          </a:p>
          <a:p>
            <a:endParaRPr lang="it-IT" dirty="0" smtClean="0"/>
          </a:p>
          <a:p>
            <a:r>
              <a:rPr lang="it-IT" dirty="0" smtClean="0"/>
              <a:t>Dal 1985 Nativi digitali</a:t>
            </a:r>
            <a:endParaRPr lang="it-IT" dirty="0"/>
          </a:p>
          <a:p>
            <a:endParaRPr lang="it-IT" dirty="0"/>
          </a:p>
        </p:txBody>
      </p:sp>
      <p:sp>
        <p:nvSpPr>
          <p:cNvPr id="8" name="Segnaposto numero diapositiva 7"/>
          <p:cNvSpPr>
            <a:spLocks noGrp="1"/>
          </p:cNvSpPr>
          <p:nvPr>
            <p:ph type="sldNum" sz="quarter" idx="12"/>
          </p:nvPr>
        </p:nvSpPr>
        <p:spPr/>
        <p:txBody>
          <a:bodyPr/>
          <a:lstStyle/>
          <a:p>
            <a:fld id="{E7A41E1B-4F70-4964-A407-84C68BE8251C}" type="slidenum">
              <a:rPr lang="it-IT" smtClean="0"/>
              <a:pPr/>
              <a:t>11</a:t>
            </a:fld>
            <a:endParaRPr lang="it-IT"/>
          </a:p>
        </p:txBody>
      </p:sp>
    </p:spTree>
    <p:extLst>
      <p:ext uri="{BB962C8B-B14F-4D97-AF65-F5344CB8AC3E}">
        <p14:creationId xmlns:p14="http://schemas.microsoft.com/office/powerpoint/2010/main" val="1056494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err="1">
                <a:hlinkClick r:id="rId2" tooltip="Gen z"/>
              </a:rPr>
              <a:t>Gen</a:t>
            </a:r>
            <a:r>
              <a:rPr lang="it-IT" u="sng" dirty="0">
                <a:hlinkClick r:id="rId2" tooltip="Gen z"/>
              </a:rPr>
              <a:t>-Z</a:t>
            </a:r>
            <a:r>
              <a:rPr lang="it-IT" dirty="0"/>
              <a:t> </a:t>
            </a:r>
          </a:p>
        </p:txBody>
      </p:sp>
      <p:sp>
        <p:nvSpPr>
          <p:cNvPr id="3" name="Segnaposto contenuto 2"/>
          <p:cNvSpPr>
            <a:spLocks noGrp="1"/>
          </p:cNvSpPr>
          <p:nvPr>
            <p:ph sz="half" idx="1"/>
          </p:nvPr>
        </p:nvSpPr>
        <p:spPr/>
        <p:txBody>
          <a:bodyPr>
            <a:normAutofit fontScale="92500"/>
          </a:bodyPr>
          <a:lstStyle/>
          <a:p>
            <a:r>
              <a:rPr lang="it-IT" dirty="0" smtClean="0"/>
              <a:t>nati </a:t>
            </a:r>
            <a:r>
              <a:rPr lang="it-IT" dirty="0"/>
              <a:t>dopo il 2000 </a:t>
            </a:r>
            <a:r>
              <a:rPr lang="it-IT" dirty="0" smtClean="0"/>
              <a:t>(fino al…)</a:t>
            </a:r>
          </a:p>
          <a:p>
            <a:r>
              <a:rPr lang="it-IT" dirty="0" smtClean="0"/>
              <a:t>completamente </a:t>
            </a:r>
            <a:r>
              <a:rPr lang="it-IT" dirty="0"/>
              <a:t>connessi. </a:t>
            </a:r>
            <a:endParaRPr lang="it-IT" dirty="0" smtClean="0"/>
          </a:p>
          <a:p>
            <a:pPr marL="0" indent="0">
              <a:buNone/>
            </a:pPr>
            <a:r>
              <a:rPr lang="en-US" dirty="0" err="1" smtClean="0"/>
              <a:t>usano</a:t>
            </a:r>
            <a:r>
              <a:rPr lang="en-US" dirty="0" smtClean="0"/>
              <a:t> </a:t>
            </a:r>
            <a:r>
              <a:rPr lang="en-US" dirty="0" err="1" smtClean="0"/>
              <a:t>i</a:t>
            </a:r>
            <a:r>
              <a:rPr lang="en-US" dirty="0" smtClean="0"/>
              <a:t>  </a:t>
            </a:r>
            <a:r>
              <a:rPr lang="en-US" dirty="0"/>
              <a:t>cell per </a:t>
            </a:r>
            <a:r>
              <a:rPr lang="en-US" dirty="0" err="1"/>
              <a:t>ogni</a:t>
            </a:r>
            <a:r>
              <a:rPr lang="en-US" dirty="0"/>
              <a:t> </a:t>
            </a:r>
            <a:r>
              <a:rPr lang="en-US" dirty="0" err="1"/>
              <a:t>attività</a:t>
            </a:r>
            <a:r>
              <a:rPr lang="en-US" dirty="0"/>
              <a:t> </a:t>
            </a:r>
            <a:endParaRPr lang="en-US" dirty="0" smtClean="0"/>
          </a:p>
          <a:p>
            <a:pPr marL="0" indent="0">
              <a:buNone/>
            </a:pPr>
            <a:r>
              <a:rPr lang="en-US" dirty="0" smtClean="0"/>
              <a:t> </a:t>
            </a:r>
            <a:endParaRPr lang="it-IT" dirty="0"/>
          </a:p>
          <a:p>
            <a:r>
              <a:rPr lang="en-US" dirty="0"/>
              <a:t>This group will drive the market, not the other way around, and it’s this customer we need to get in front of (if we can.)</a:t>
            </a:r>
            <a:endParaRPr lang="it-IT" dirty="0"/>
          </a:p>
          <a:p>
            <a:endParaRPr lang="it-IT" dirty="0"/>
          </a:p>
        </p:txBody>
      </p:sp>
      <p:sp>
        <p:nvSpPr>
          <p:cNvPr id="4" name="Segnaposto contenuto 3"/>
          <p:cNvSpPr>
            <a:spLocks noGrp="1"/>
          </p:cNvSpPr>
          <p:nvPr>
            <p:ph sz="half" idx="2"/>
          </p:nvPr>
        </p:nvSpPr>
        <p:spPr/>
        <p:txBody>
          <a:bodyPr>
            <a:normAutofit fontScale="92500"/>
          </a:bodyPr>
          <a:lstStyle/>
          <a:p>
            <a:endParaRPr lang="it-I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132856"/>
            <a:ext cx="3369568" cy="259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numero diapositiva 4"/>
          <p:cNvSpPr>
            <a:spLocks noGrp="1"/>
          </p:cNvSpPr>
          <p:nvPr>
            <p:ph type="sldNum" sz="quarter" idx="12"/>
          </p:nvPr>
        </p:nvSpPr>
        <p:spPr/>
        <p:txBody>
          <a:bodyPr/>
          <a:lstStyle/>
          <a:p>
            <a:fld id="{E7A41E1B-4F70-4964-A407-84C68BE8251C}" type="slidenum">
              <a:rPr lang="it-IT" smtClean="0"/>
              <a:pPr/>
              <a:t>12</a:t>
            </a:fld>
            <a:endParaRPr lang="it-IT"/>
          </a:p>
        </p:txBody>
      </p:sp>
    </p:spTree>
    <p:extLst>
      <p:ext uri="{BB962C8B-B14F-4D97-AF65-F5344CB8AC3E}">
        <p14:creationId xmlns:p14="http://schemas.microsoft.com/office/powerpoint/2010/main" val="212016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7" name="Segnaposto contenuto 6"/>
          <p:cNvSpPr>
            <a:spLocks noGrp="1"/>
          </p:cNvSpPr>
          <p:nvPr>
            <p:ph idx="1"/>
          </p:nvPr>
        </p:nvSpPr>
        <p:spPr/>
        <p:txBody>
          <a:bodyPr>
            <a:normAutofit fontScale="77500" lnSpcReduction="20000"/>
          </a:bodyPr>
          <a:lstStyle/>
          <a:p>
            <a:pPr marL="0" indent="0">
              <a:buNone/>
            </a:pPr>
            <a:r>
              <a:rPr lang="en-US" b="1" cap="all" dirty="0"/>
              <a:t>GEN ALPHA</a:t>
            </a:r>
          </a:p>
          <a:p>
            <a:r>
              <a:rPr lang="en-US" dirty="0"/>
              <a:t>The launch of the iPad in 2010 coincided with the beginning of our current generation of children, </a:t>
            </a:r>
            <a:endParaRPr lang="en-US" dirty="0" smtClean="0"/>
          </a:p>
          <a:p>
            <a:r>
              <a:rPr lang="en-US" dirty="0" smtClean="0"/>
              <a:t>there </a:t>
            </a:r>
            <a:r>
              <a:rPr lang="en-US" dirty="0"/>
              <a:t>are now 2.5 million Gen Alphas being born around the globe each week. </a:t>
            </a:r>
            <a:endParaRPr lang="en-US" dirty="0" smtClean="0"/>
          </a:p>
          <a:p>
            <a:r>
              <a:rPr lang="en-US" dirty="0" smtClean="0"/>
              <a:t>They </a:t>
            </a:r>
            <a:r>
              <a:rPr lang="en-US" dirty="0"/>
              <a:t>were born into a world of iPhones (in fact the word of the year in 2010 when they were first born was “app</a:t>
            </a:r>
            <a:r>
              <a:rPr lang="en-US" dirty="0" smtClean="0"/>
              <a:t>”),</a:t>
            </a:r>
          </a:p>
          <a:p>
            <a:r>
              <a:rPr lang="en-US" dirty="0" smtClean="0"/>
              <a:t> </a:t>
            </a:r>
            <a:r>
              <a:rPr lang="en-US" dirty="0"/>
              <a:t>YouTube (there are now 100 hours of YouTube videos uploaded every minute, and in this environment they are more influenced by the visual and the video than the written and the verbal), </a:t>
            </a:r>
            <a:endParaRPr lang="en-US" dirty="0" smtClean="0"/>
          </a:p>
          <a:p>
            <a:r>
              <a:rPr lang="en-US" dirty="0" smtClean="0"/>
              <a:t>and </a:t>
            </a:r>
            <a:r>
              <a:rPr lang="en-US" dirty="0"/>
              <a:t>Instagram (where life is photographed and shared instantly and globally).</a:t>
            </a:r>
          </a:p>
          <a:p>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pPr/>
              <a:t>13</a:t>
            </a:fld>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48680"/>
            <a:ext cx="67818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216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en-US" b="1" cap="all" dirty="0"/>
              <a:t>TECHNOLOGY TIMELINE 1995 TO 2014</a:t>
            </a:r>
            <a:br>
              <a:rPr lang="en-US" b="1" cap="all" dirty="0"/>
            </a:br>
            <a:endParaRPr lang="it-IT" dirty="0"/>
          </a:p>
        </p:txBody>
      </p:sp>
      <p:sp>
        <p:nvSpPr>
          <p:cNvPr id="4" name="Segnaposto contenuto 3"/>
          <p:cNvSpPr>
            <a:spLocks noGrp="1"/>
          </p:cNvSpPr>
          <p:nvPr>
            <p:ph idx="1"/>
          </p:nvPr>
        </p:nvSpPr>
        <p:spPr/>
        <p:txBody>
          <a:bodyPr>
            <a:normAutofit fontScale="55000" lnSpcReduction="20000"/>
          </a:bodyPr>
          <a:lstStyle/>
          <a:p>
            <a:r>
              <a:rPr lang="en-US" dirty="0" smtClean="0"/>
              <a:t>1997</a:t>
            </a:r>
            <a:r>
              <a:rPr lang="en-US" dirty="0"/>
              <a:t>: Google.com is registered as a domain</a:t>
            </a:r>
          </a:p>
          <a:p>
            <a:r>
              <a:rPr lang="en-US" dirty="0"/>
              <a:t>1998: Portable MP3 players enter the market</a:t>
            </a:r>
          </a:p>
          <a:p>
            <a:r>
              <a:rPr lang="en-US" dirty="0"/>
              <a:t>2000: USB flash drives become available, Nokia 3310 launched</a:t>
            </a:r>
          </a:p>
          <a:p>
            <a:r>
              <a:rPr lang="en-US" dirty="0"/>
              <a:t>2001: Wikipedia is launched</a:t>
            </a:r>
          </a:p>
          <a:p>
            <a:r>
              <a:rPr lang="en-US" dirty="0"/>
              <a:t>2003: </a:t>
            </a:r>
            <a:r>
              <a:rPr lang="en-US" dirty="0" err="1"/>
              <a:t>MySpace</a:t>
            </a:r>
            <a:r>
              <a:rPr lang="en-US" dirty="0"/>
              <a:t> is launched</a:t>
            </a:r>
          </a:p>
          <a:p>
            <a:r>
              <a:rPr lang="en-US" dirty="0"/>
              <a:t>2005: YouTube is launched</a:t>
            </a:r>
          </a:p>
          <a:p>
            <a:r>
              <a:rPr lang="en-US" dirty="0"/>
              <a:t>2006: Facebook opens to the public</a:t>
            </a:r>
          </a:p>
          <a:p>
            <a:r>
              <a:rPr lang="en-US" dirty="0"/>
              <a:t>2006: Twitter is launched</a:t>
            </a:r>
          </a:p>
          <a:p>
            <a:r>
              <a:rPr lang="en-US" dirty="0"/>
              <a:t>2007: Dropbox founded</a:t>
            </a:r>
          </a:p>
          <a:p>
            <a:r>
              <a:rPr lang="en-US" dirty="0"/>
              <a:t>2007: First iPhone released</a:t>
            </a:r>
          </a:p>
          <a:p>
            <a:r>
              <a:rPr lang="en-US" dirty="0"/>
              <a:t>2009: </a:t>
            </a:r>
            <a:r>
              <a:rPr lang="en-US" dirty="0" err="1"/>
              <a:t>Whatsapp</a:t>
            </a:r>
            <a:r>
              <a:rPr lang="en-US" dirty="0"/>
              <a:t> </a:t>
            </a:r>
            <a:r>
              <a:rPr lang="en-US" dirty="0" smtClean="0"/>
              <a:t>founded</a:t>
            </a:r>
          </a:p>
          <a:p>
            <a:r>
              <a:rPr lang="en-US" dirty="0" smtClean="0"/>
              <a:t>2010</a:t>
            </a:r>
            <a:r>
              <a:rPr lang="en-US" dirty="0"/>
              <a:t>: iPad is launched</a:t>
            </a:r>
          </a:p>
          <a:p>
            <a:r>
              <a:rPr lang="en-US" dirty="0"/>
              <a:t>2010: Instagram launched</a:t>
            </a:r>
          </a:p>
          <a:p>
            <a:r>
              <a:rPr lang="en-US" dirty="0"/>
              <a:t>2012: Facebook has 1 billion active users</a:t>
            </a:r>
          </a:p>
          <a:p>
            <a:r>
              <a:rPr lang="en-US" dirty="0"/>
              <a:t>2014: Google Glass launched</a:t>
            </a:r>
          </a:p>
          <a:p>
            <a:endParaRPr lang="it-IT"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pPr/>
              <a:t>14</a:t>
            </a:fld>
            <a:endParaRPr lang="it-IT"/>
          </a:p>
        </p:txBody>
      </p:sp>
    </p:spTree>
    <p:extLst>
      <p:ext uri="{BB962C8B-B14F-4D97-AF65-F5344CB8AC3E}">
        <p14:creationId xmlns:p14="http://schemas.microsoft.com/office/powerpoint/2010/main" val="3887178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nostri destinatari più probabili?</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err="1" smtClean="0"/>
              <a:t>Millennials</a:t>
            </a:r>
            <a:r>
              <a:rPr lang="it-IT" dirty="0" smtClean="0"/>
              <a:t>? (</a:t>
            </a:r>
            <a:r>
              <a:rPr lang="it-IT" i="1" dirty="0" smtClean="0"/>
              <a:t>adulti nel 2000</a:t>
            </a:r>
            <a:r>
              <a:rPr lang="it-IT" dirty="0" smtClean="0"/>
              <a:t>)</a:t>
            </a:r>
          </a:p>
          <a:p>
            <a:pPr marL="0" indent="0">
              <a:buNone/>
            </a:pPr>
            <a:endParaRPr lang="it-IT" dirty="0" smtClean="0"/>
          </a:p>
          <a:p>
            <a:r>
              <a:rPr lang="it-IT" dirty="0" smtClean="0"/>
              <a:t>Nel 2015 la generazione </a:t>
            </a:r>
            <a:r>
              <a:rPr lang="it-IT" dirty="0" err="1" smtClean="0"/>
              <a:t>piu’</a:t>
            </a:r>
            <a:r>
              <a:rPr lang="it-IT" dirty="0" smtClean="0"/>
              <a:t> presente nel mondo del lavoro (35%)</a:t>
            </a:r>
          </a:p>
          <a:p>
            <a:r>
              <a:rPr lang="it-IT" dirty="0" smtClean="0"/>
              <a:t>Nel 2020 il 50% della forza lavoro</a:t>
            </a:r>
          </a:p>
          <a:p>
            <a:endParaRPr lang="it-IT" dirty="0"/>
          </a:p>
          <a:p>
            <a:r>
              <a:rPr lang="en-US" u="sng" dirty="0">
                <a:hlinkClick r:id="rId2"/>
              </a:rPr>
              <a:t>KATE MEYER</a:t>
            </a:r>
            <a:r>
              <a:rPr lang="en-US" dirty="0"/>
              <a:t> on January 3, 2016 Millennials as Digital Natives: Myths and Realities</a:t>
            </a:r>
            <a:endParaRPr lang="it-IT" dirty="0"/>
          </a:p>
          <a:p>
            <a:r>
              <a:rPr lang="en-US" sz="1900" u="sng" dirty="0">
                <a:hlinkClick r:id="rId3"/>
              </a:rPr>
              <a:t>https://www.nngroup.com/articles/millennials-digital-natives/?utm_source=Alertbox&amp;utm_campaign=e8d3c2d3ed-Deliverable_Collaborate_Millennials_01_03_2016&amp;utm_medium=email&amp;utm_term=0_7f29a2b335-e8d3c2d3ed-24390673</a:t>
            </a:r>
            <a:endParaRPr lang="it-IT" sz="1900" dirty="0"/>
          </a:p>
          <a:p>
            <a:endParaRPr lang="it-IT" dirty="0"/>
          </a:p>
        </p:txBody>
      </p:sp>
    </p:spTree>
    <p:extLst>
      <p:ext uri="{BB962C8B-B14F-4D97-AF65-F5344CB8AC3E}">
        <p14:creationId xmlns:p14="http://schemas.microsoft.com/office/powerpoint/2010/main" val="193415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Kate Mayer (2016)</a:t>
            </a:r>
            <a:endParaRPr lang="it-IT" dirty="0"/>
          </a:p>
        </p:txBody>
      </p:sp>
      <p:sp>
        <p:nvSpPr>
          <p:cNvPr id="3" name="Segnaposto contenuto 2"/>
          <p:cNvSpPr>
            <a:spLocks noGrp="1"/>
          </p:cNvSpPr>
          <p:nvPr>
            <p:ph idx="1"/>
          </p:nvPr>
        </p:nvSpPr>
        <p:spPr/>
        <p:txBody>
          <a:bodyPr/>
          <a:lstStyle/>
          <a:p>
            <a:pPr lvl="0"/>
            <a:r>
              <a:rPr lang="en-US" dirty="0"/>
              <a:t>MYTH 1: “Digital natives possess inferior social skills </a:t>
            </a:r>
            <a:endParaRPr lang="en-US" dirty="0" smtClean="0"/>
          </a:p>
          <a:p>
            <a:pPr lvl="0"/>
            <a:r>
              <a:rPr lang="en-US" dirty="0" smtClean="0"/>
              <a:t>MYTH </a:t>
            </a:r>
            <a:r>
              <a:rPr lang="en-US" dirty="0"/>
              <a:t>2: </a:t>
            </a:r>
            <a:r>
              <a:rPr lang="en-US" dirty="0" smtClean="0"/>
              <a:t>“much </a:t>
            </a:r>
            <a:r>
              <a:rPr lang="en-US" dirty="0"/>
              <a:t>better at multitasking </a:t>
            </a:r>
            <a:endParaRPr lang="en-US" dirty="0" smtClean="0"/>
          </a:p>
          <a:p>
            <a:pPr lvl="0"/>
            <a:r>
              <a:rPr lang="en-US" dirty="0" smtClean="0"/>
              <a:t>MYTH 3: “natural instincts about how to use or fix computers </a:t>
            </a:r>
            <a:endParaRPr lang="it-IT" dirty="0" smtClean="0"/>
          </a:p>
          <a:p>
            <a:endParaRPr lang="it-IT" dirty="0"/>
          </a:p>
        </p:txBody>
      </p:sp>
    </p:spTree>
    <p:extLst>
      <p:ext uri="{BB962C8B-B14F-4D97-AF65-F5344CB8AC3E}">
        <p14:creationId xmlns:p14="http://schemas.microsoft.com/office/powerpoint/2010/main" val="213891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multitasking</a:t>
            </a:r>
            <a:endParaRPr lang="it-IT" dirty="0"/>
          </a:p>
        </p:txBody>
      </p:sp>
      <p:pic>
        <p:nvPicPr>
          <p:cNvPr id="4" name="Segnaposto contenuto 3" descr="https://media.nngroup.com/media/editor/2015/12/23/youngadult-multitasking.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84784"/>
            <a:ext cx="6264696" cy="5112568"/>
          </a:xfrm>
          <a:prstGeom prst="rect">
            <a:avLst/>
          </a:prstGeom>
          <a:noFill/>
          <a:ln>
            <a:noFill/>
          </a:ln>
        </p:spPr>
      </p:pic>
    </p:spTree>
    <p:extLst>
      <p:ext uri="{BB962C8B-B14F-4D97-AF65-F5344CB8AC3E}">
        <p14:creationId xmlns:p14="http://schemas.microsoft.com/office/powerpoint/2010/main" val="153770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Più intelligenti?</a:t>
            </a:r>
            <a:endParaRPr lang="it-IT" dirty="0"/>
          </a:p>
        </p:txBody>
      </p:sp>
      <p:sp>
        <p:nvSpPr>
          <p:cNvPr id="6" name="Segnaposto contenuto 5"/>
          <p:cNvSpPr>
            <a:spLocks noGrp="1"/>
          </p:cNvSpPr>
          <p:nvPr>
            <p:ph idx="1"/>
          </p:nvPr>
        </p:nvSpPr>
        <p:spPr/>
        <p:txBody>
          <a:bodyPr/>
          <a:lstStyle/>
          <a:p>
            <a:r>
              <a:rPr lang="en-US" sz="2400" dirty="0"/>
              <a:t>Patricia M. Greenfield JANUARY 2009Technology and Informal </a:t>
            </a:r>
            <a:r>
              <a:rPr lang="en-US" sz="2400" dirty="0" err="1"/>
              <a:t>Education:What</a:t>
            </a:r>
            <a:r>
              <a:rPr lang="en-US" sz="2400" dirty="0"/>
              <a:t> Is Taught, What Is Learned </a:t>
            </a:r>
            <a:r>
              <a:rPr lang="en-US" sz="2400" dirty="0" smtClean="0"/>
              <a:t>ww.sciencemag.org </a:t>
            </a:r>
            <a:r>
              <a:rPr lang="en-US" sz="2400" dirty="0"/>
              <a:t>SCIENCE VOL 323 2 </a:t>
            </a:r>
            <a:endParaRPr lang="it-IT" sz="2400" dirty="0"/>
          </a:p>
          <a:p>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5" y="2902874"/>
            <a:ext cx="3816424" cy="339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egnaposto numero diapositiva 6"/>
          <p:cNvSpPr>
            <a:spLocks noGrp="1"/>
          </p:cNvSpPr>
          <p:nvPr>
            <p:ph type="sldNum" sz="quarter" idx="12"/>
          </p:nvPr>
        </p:nvSpPr>
        <p:spPr/>
        <p:txBody>
          <a:bodyPr/>
          <a:lstStyle/>
          <a:p>
            <a:fld id="{E7A41E1B-4F70-4964-A407-84C68BE8251C}" type="slidenum">
              <a:rPr lang="it-IT" smtClean="0"/>
              <a:pPr/>
              <a:t>18</a:t>
            </a:fld>
            <a:endParaRPr lang="it-IT"/>
          </a:p>
        </p:txBody>
      </p:sp>
      <p:sp>
        <p:nvSpPr>
          <p:cNvPr id="2" name="CasellaDiTesto 1"/>
          <p:cNvSpPr txBox="1"/>
          <p:nvPr/>
        </p:nvSpPr>
        <p:spPr>
          <a:xfrm>
            <a:off x="5148064" y="3501008"/>
            <a:ext cx="2808312" cy="3323987"/>
          </a:xfrm>
          <a:prstGeom prst="rect">
            <a:avLst/>
          </a:prstGeom>
          <a:noFill/>
        </p:spPr>
        <p:txBody>
          <a:bodyPr wrap="square" rtlCol="0">
            <a:spAutoFit/>
          </a:bodyPr>
          <a:lstStyle/>
          <a:p>
            <a:r>
              <a:rPr lang="it-IT" sz="2400" dirty="0" smtClean="0"/>
              <a:t>Crescita performance intellettiva da 100 anni</a:t>
            </a:r>
          </a:p>
          <a:p>
            <a:r>
              <a:rPr lang="it-IT" sz="2400" dirty="0" smtClean="0"/>
              <a:t>Test non verbali, visivi ma non solo</a:t>
            </a:r>
          </a:p>
          <a:p>
            <a:r>
              <a:rPr lang="it-IT" sz="2400" dirty="0" smtClean="0"/>
              <a:t>Per alimentazione, educazione, ecc.</a:t>
            </a:r>
          </a:p>
          <a:p>
            <a:endParaRPr lang="it-IT" dirty="0"/>
          </a:p>
        </p:txBody>
      </p:sp>
    </p:spTree>
    <p:extLst>
      <p:ext uri="{BB962C8B-B14F-4D97-AF65-F5344CB8AC3E}">
        <p14:creationId xmlns:p14="http://schemas.microsoft.com/office/powerpoint/2010/main" val="3232610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Come? Perché?</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19</a:t>
            </a:fld>
            <a:endParaRPr lang="it-IT"/>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376559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4932040" y="1988840"/>
            <a:ext cx="3168352" cy="1938992"/>
          </a:xfrm>
          <a:prstGeom prst="rect">
            <a:avLst/>
          </a:prstGeom>
          <a:noFill/>
        </p:spPr>
        <p:txBody>
          <a:bodyPr wrap="square" rtlCol="0">
            <a:spAutoFit/>
          </a:bodyPr>
          <a:lstStyle/>
          <a:p>
            <a:r>
              <a:rPr lang="it-IT" sz="2400" dirty="0" smtClean="0"/>
              <a:t>Matrici di </a:t>
            </a:r>
            <a:r>
              <a:rPr lang="it-IT" sz="2400" dirty="0" err="1" smtClean="0"/>
              <a:t>Raven</a:t>
            </a:r>
            <a:r>
              <a:rPr lang="it-IT" sz="2400" dirty="0" smtClean="0"/>
              <a:t> 1942 – 1992</a:t>
            </a:r>
          </a:p>
          <a:p>
            <a:endParaRPr lang="it-IT" sz="2400" dirty="0"/>
          </a:p>
          <a:p>
            <a:r>
              <a:rPr lang="it-IT" sz="2400" dirty="0" smtClean="0"/>
              <a:t>Sviluppo intelligenza visiva, spaziale</a:t>
            </a:r>
          </a:p>
        </p:txBody>
      </p:sp>
    </p:spTree>
    <p:extLst>
      <p:ext uri="{BB962C8B-B14F-4D97-AF65-F5344CB8AC3E}">
        <p14:creationId xmlns:p14="http://schemas.microsoft.com/office/powerpoint/2010/main" val="20297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DESTINATARI</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i="1" dirty="0" smtClean="0"/>
              <a:t> Quale </a:t>
            </a:r>
            <a:r>
              <a:rPr lang="it-IT" i="1" dirty="0"/>
              <a:t>strumento possiamo </a:t>
            </a:r>
            <a:r>
              <a:rPr lang="it-IT" i="1" dirty="0" smtClean="0"/>
              <a:t>usare per la formazione</a:t>
            </a:r>
            <a:r>
              <a:rPr lang="it-IT" i="1" dirty="0"/>
              <a:t>?</a:t>
            </a:r>
            <a:endParaRPr lang="it-IT" dirty="0"/>
          </a:p>
          <a:p>
            <a:pPr marL="0" indent="0">
              <a:buNone/>
            </a:pPr>
            <a:r>
              <a:rPr lang="it-IT" dirty="0"/>
              <a:t> </a:t>
            </a:r>
          </a:p>
          <a:p>
            <a:pPr marL="0" indent="0">
              <a:buNone/>
            </a:pPr>
            <a:r>
              <a:rPr lang="it-IT" dirty="0"/>
              <a:t>lezione e libro hanno un futuro? </a:t>
            </a:r>
            <a:endParaRPr lang="it-IT" dirty="0" smtClean="0"/>
          </a:p>
          <a:p>
            <a:pPr marL="0" indent="0">
              <a:buNone/>
            </a:pPr>
            <a:r>
              <a:rPr lang="it-IT" dirty="0" smtClean="0"/>
              <a:t>l’e-book </a:t>
            </a:r>
            <a:r>
              <a:rPr lang="it-IT" dirty="0" err="1" smtClean="0"/>
              <a:t>byod</a:t>
            </a:r>
            <a:r>
              <a:rPr lang="it-IT" dirty="0"/>
              <a:t>, </a:t>
            </a:r>
            <a:r>
              <a:rPr lang="it-IT" dirty="0" err="1"/>
              <a:t>smartphone</a:t>
            </a:r>
            <a:r>
              <a:rPr lang="it-IT" dirty="0"/>
              <a:t>, </a:t>
            </a:r>
            <a:r>
              <a:rPr lang="it-IT" dirty="0" smtClean="0"/>
              <a:t>mobile…</a:t>
            </a:r>
            <a:endParaRPr lang="it-IT" dirty="0"/>
          </a:p>
          <a:p>
            <a:pPr marL="0" indent="0">
              <a:buNone/>
            </a:pPr>
            <a:r>
              <a:rPr lang="it-IT" dirty="0"/>
              <a:t> </a:t>
            </a:r>
          </a:p>
          <a:p>
            <a:pPr marL="0" indent="0">
              <a:buNone/>
            </a:pPr>
            <a:r>
              <a:rPr lang="it-IT" dirty="0"/>
              <a:t>La lezione e  i libro vanno adattati ai nostri utenti</a:t>
            </a:r>
            <a:r>
              <a:rPr lang="it-IT" dirty="0" smtClean="0"/>
              <a:t>?</a:t>
            </a:r>
          </a:p>
          <a:p>
            <a:pPr marL="0" indent="0">
              <a:buNone/>
            </a:pPr>
            <a:r>
              <a:rPr lang="it-IT" dirty="0" smtClean="0"/>
              <a:t> </a:t>
            </a:r>
            <a:r>
              <a:rPr lang="it-IT" dirty="0"/>
              <a:t>Messi online? Accorciati? Si può leggere e apprendere da </a:t>
            </a:r>
            <a:r>
              <a:rPr lang="it-IT" dirty="0" err="1"/>
              <a:t>smartphone</a:t>
            </a:r>
            <a:r>
              <a:rPr lang="it-IT" dirty="0"/>
              <a:t>?</a:t>
            </a:r>
          </a:p>
          <a:p>
            <a:pPr marL="0" indent="0">
              <a:buNone/>
            </a:pPr>
            <a:r>
              <a:rPr lang="it-IT" i="1" dirty="0"/>
              <a:t> </a:t>
            </a:r>
            <a:endParaRPr lang="it-IT" dirty="0"/>
          </a:p>
          <a:p>
            <a:pPr marL="0" indent="0">
              <a:buNone/>
            </a:pPr>
            <a:r>
              <a:rPr lang="it-IT" i="1" dirty="0"/>
              <a:t>Si sente dire che </a:t>
            </a:r>
            <a:r>
              <a:rPr lang="it-IT" i="1" dirty="0" smtClean="0"/>
              <a:t>  </a:t>
            </a:r>
            <a:r>
              <a:rPr lang="it-IT" i="1" dirty="0"/>
              <a:t>i nativi digitali </a:t>
            </a:r>
            <a:r>
              <a:rPr lang="it-IT" i="1" dirty="0" smtClean="0"/>
              <a:t> </a:t>
            </a:r>
            <a:endParaRPr lang="it-IT" dirty="0"/>
          </a:p>
          <a:p>
            <a:pPr marL="0" indent="0">
              <a:buNone/>
            </a:pPr>
            <a:r>
              <a:rPr lang="it-IT" i="1" dirty="0"/>
              <a:t>sono più intelligenti, più distratti, </a:t>
            </a:r>
            <a:r>
              <a:rPr lang="it-IT" i="1" dirty="0" smtClean="0"/>
              <a:t>  </a:t>
            </a:r>
            <a:r>
              <a:rPr lang="it-IT" i="1" dirty="0"/>
              <a:t>più tecnologici</a:t>
            </a:r>
            <a:endParaRPr lang="it-IT" dirty="0"/>
          </a:p>
          <a:p>
            <a:pPr marL="0" indent="0">
              <a:buNone/>
            </a:pPr>
            <a:r>
              <a:rPr lang="it-IT" i="1" dirty="0"/>
              <a:t>Ma è vero? </a:t>
            </a:r>
            <a:endParaRPr lang="it-IT" dirty="0"/>
          </a:p>
          <a:p>
            <a:endParaRPr lang="it-IT" dirty="0"/>
          </a:p>
        </p:txBody>
      </p:sp>
    </p:spTree>
    <p:extLst>
      <p:ext uri="{BB962C8B-B14F-4D97-AF65-F5344CB8AC3E}">
        <p14:creationId xmlns:p14="http://schemas.microsoft.com/office/powerpoint/2010/main" val="136290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Greenfield</a:t>
            </a:r>
            <a:r>
              <a:rPr lang="it-IT" dirty="0" smtClean="0"/>
              <a:t>, 2009</a:t>
            </a:r>
            <a:endParaRPr lang="it-IT" dirty="0"/>
          </a:p>
        </p:txBody>
      </p:sp>
      <p:sp>
        <p:nvSpPr>
          <p:cNvPr id="3" name="Segnaposto contenuto 2"/>
          <p:cNvSpPr>
            <a:spLocks noGrp="1"/>
          </p:cNvSpPr>
          <p:nvPr>
            <p:ph sz="half" idx="1"/>
          </p:nvPr>
        </p:nvSpPr>
        <p:spPr/>
        <p:txBody>
          <a:bodyPr/>
          <a:lstStyle/>
          <a:p>
            <a:r>
              <a:rPr lang="it-IT" dirty="0" smtClean="0"/>
              <a:t>Ambienti informali, tecnologie, tv e videogame</a:t>
            </a:r>
          </a:p>
          <a:p>
            <a:r>
              <a:rPr lang="it-IT" dirty="0" smtClean="0"/>
              <a:t>Aumenta la capacità di dividere l’attenzione, di fare multitasking</a:t>
            </a:r>
            <a:endParaRPr lang="it-IT" dirty="0"/>
          </a:p>
        </p:txBody>
      </p:sp>
      <p:sp>
        <p:nvSpPr>
          <p:cNvPr id="4" name="Segnaposto contenuto 3"/>
          <p:cNvSpPr>
            <a:spLocks noGrp="1"/>
          </p:cNvSpPr>
          <p:nvPr>
            <p:ph sz="half" idx="2"/>
          </p:nvPr>
        </p:nvSpPr>
        <p:spPr/>
        <p:txBody>
          <a:bodyPr/>
          <a:lstStyle/>
          <a:p>
            <a:r>
              <a:rPr lang="it-IT" dirty="0" smtClean="0"/>
              <a:t>MT: Effetti positivi e negativi</a:t>
            </a:r>
          </a:p>
          <a:p>
            <a:r>
              <a:rPr lang="it-IT" dirty="0" smtClean="0"/>
              <a:t>Dal testo </a:t>
            </a:r>
            <a:r>
              <a:rPr lang="it-IT" dirty="0" err="1" smtClean="0"/>
              <a:t>critical</a:t>
            </a:r>
            <a:r>
              <a:rPr lang="it-IT" dirty="0" smtClean="0"/>
              <a:t> </a:t>
            </a:r>
            <a:r>
              <a:rPr lang="it-IT" dirty="0" err="1" smtClean="0"/>
              <a:t>thinking</a:t>
            </a:r>
            <a:r>
              <a:rPr lang="it-IT" dirty="0" smtClean="0"/>
              <a:t>, riflessione…</a:t>
            </a:r>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pPr/>
              <a:t>20</a:t>
            </a:fld>
            <a:endParaRPr lang="it-IT"/>
          </a:p>
        </p:txBody>
      </p:sp>
    </p:spTree>
    <p:extLst>
      <p:ext uri="{BB962C8B-B14F-4D97-AF65-F5344CB8AC3E}">
        <p14:creationId xmlns:p14="http://schemas.microsoft.com/office/powerpoint/2010/main" val="2286402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p:cNvPicPr>
          <p:nvPr>
            <p:ph sz="half" idx="1"/>
          </p:nvPr>
        </p:nvPicPr>
        <p:blipFill>
          <a:blip r:embed="rId2" cstate="print"/>
          <a:srcRect/>
          <a:stretch>
            <a:fillRect/>
          </a:stretch>
        </p:blipFill>
        <p:spPr bwMode="auto">
          <a:xfrm>
            <a:off x="457200" y="1268760"/>
            <a:ext cx="8219256" cy="4752528"/>
          </a:xfrm>
          <a:prstGeom prst="rect">
            <a:avLst/>
          </a:prstGeom>
          <a:noFill/>
          <a:ln w="9525">
            <a:noFill/>
            <a:miter lim="800000"/>
            <a:headEnd/>
            <a:tailEnd/>
          </a:ln>
        </p:spPr>
      </p:pic>
      <p:sp>
        <p:nvSpPr>
          <p:cNvPr id="6" name="Titolo 5"/>
          <p:cNvSpPr>
            <a:spLocks noGrp="1"/>
          </p:cNvSpPr>
          <p:nvPr>
            <p:ph type="title"/>
          </p:nvPr>
        </p:nvSpPr>
        <p:spPr/>
        <p:txBody>
          <a:bodyPr/>
          <a:lstStyle/>
          <a:p>
            <a:r>
              <a:rPr lang="it-IT" dirty="0" smtClean="0"/>
              <a:t>Più distratti?</a:t>
            </a:r>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pPr/>
              <a:t>21</a:t>
            </a:fld>
            <a:endParaRPr lang="it-IT"/>
          </a:p>
        </p:txBody>
      </p:sp>
    </p:spTree>
    <p:extLst>
      <p:ext uri="{BB962C8B-B14F-4D97-AF65-F5344CB8AC3E}">
        <p14:creationId xmlns:p14="http://schemas.microsoft.com/office/powerpoint/2010/main" val="3731060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Più tecnologici</a:t>
            </a:r>
            <a:r>
              <a:rPr lang="it-IT" dirty="0" smtClean="0"/>
              <a:t>?</a:t>
            </a:r>
            <a:br>
              <a:rPr lang="it-IT" dirty="0" smtClean="0"/>
            </a:br>
            <a:r>
              <a:rPr lang="it-IT" dirty="0" smtClean="0"/>
              <a:t>Dati ISTAT</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22</a:t>
            </a:fld>
            <a:endParaRPr lang="it-IT"/>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3524" y="2204864"/>
            <a:ext cx="8530526" cy="358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Cosa usiamo?</a:t>
            </a:r>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pPr/>
              <a:t>23</a:t>
            </a:fld>
            <a:endParaRPr lang="it-IT"/>
          </a:p>
        </p:txBody>
      </p:sp>
      <p:sp>
        <p:nvSpPr>
          <p:cNvPr id="2" name="Segnaposto contenuto 1"/>
          <p:cNvSpPr>
            <a:spLocks noGrp="1"/>
          </p:cNvSpPr>
          <p:nvPr>
            <p:ph idx="1"/>
          </p:nvPr>
        </p:nvSpPr>
        <p:spPr/>
        <p:txBody>
          <a:bodyPr/>
          <a:lstStyle/>
          <a:p>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60" y="1988840"/>
            <a:ext cx="9720753" cy="420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113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vogliono i teen?</a:t>
            </a:r>
            <a:endParaRPr lang="it-IT" dirty="0"/>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24</a:t>
            </a:fld>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12776"/>
            <a:ext cx="9519270" cy="535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731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1258" y="2329543"/>
            <a:ext cx="7772400" cy="3199076"/>
          </a:xfrm>
        </p:spPr>
        <p:txBody>
          <a:bodyPr>
            <a:normAutofit fontScale="90000"/>
          </a:bodyPr>
          <a:lstStyle/>
          <a:p>
            <a:pPr algn="l"/>
            <a:r>
              <a:rPr lang="it-IT" dirty="0" smtClean="0"/>
              <a:t/>
            </a:r>
            <a:br>
              <a:rPr lang="it-IT" dirty="0" smtClean="0"/>
            </a:br>
            <a:r>
              <a:rPr lang="it-IT" dirty="0" smtClean="0"/>
              <a:t/>
            </a:r>
            <a:br>
              <a:rPr lang="it-IT" dirty="0" smtClean="0"/>
            </a:br>
            <a:r>
              <a:rPr lang="it-IT" dirty="0" smtClean="0"/>
              <a:t/>
            </a:r>
            <a:br>
              <a:rPr lang="it-IT" dirty="0" smtClean="0"/>
            </a:br>
            <a:r>
              <a:rPr lang="it-IT" sz="3600" dirty="0" smtClean="0"/>
              <a:t>MEDIA MENAGEMENT CENTER </a:t>
            </a:r>
            <a:br>
              <a:rPr lang="it-IT" sz="3600" dirty="0" smtClean="0"/>
            </a:br>
            <a:r>
              <a:rPr lang="it-IT" sz="3600" dirty="0" smtClean="0"/>
              <a:t>Università del </a:t>
            </a:r>
            <a:r>
              <a:rPr lang="it-IT" sz="3600" dirty="0" err="1" smtClean="0"/>
              <a:t>Northwestern</a:t>
            </a:r>
            <a:r>
              <a:rPr lang="it-IT" sz="3600" dirty="0" smtClean="0"/>
              <a:t>, Illinois</a:t>
            </a:r>
            <a:br>
              <a:rPr lang="it-IT" sz="3600" dirty="0" smtClean="0"/>
            </a:br>
            <a:r>
              <a:rPr lang="it-IT" sz="3600" dirty="0" smtClean="0"/>
              <a:t>2009</a:t>
            </a:r>
            <a:br>
              <a:rPr lang="it-IT" sz="3600" dirty="0" smtClean="0"/>
            </a:br>
            <a:r>
              <a:rPr lang="it-IT" sz="3600" dirty="0" smtClean="0"/>
              <a:t/>
            </a:r>
            <a:br>
              <a:rPr lang="it-IT" sz="3600" dirty="0" smtClean="0"/>
            </a:br>
            <a:r>
              <a:rPr lang="it-IT" sz="3600" i="1" dirty="0" smtClean="0"/>
              <a:t>TEENS KNOW WHAT THEY WANT FROM ONLINE NEWS: DO YOU?</a:t>
            </a:r>
            <a:r>
              <a:rPr lang="it-IT" sz="3600" dirty="0" smtClean="0"/>
              <a:t/>
            </a:r>
            <a:br>
              <a:rPr lang="it-IT" sz="3600" dirty="0" smtClean="0"/>
            </a:br>
            <a:r>
              <a:rPr lang="it-IT" sz="3600" dirty="0" smtClean="0"/>
              <a:t/>
            </a:r>
            <a:br>
              <a:rPr lang="it-IT" sz="3600" dirty="0" smtClean="0"/>
            </a:br>
            <a:r>
              <a:rPr lang="it-IT" sz="3600" dirty="0" smtClean="0"/>
              <a:t>Dati da una ricerca con ragazzi dai 13 ai 18 anni.</a:t>
            </a:r>
            <a:r>
              <a:rPr lang="it-IT" dirty="0" smtClean="0"/>
              <a:t/>
            </a:r>
            <a:br>
              <a:rPr lang="it-IT" dirty="0" smtClean="0"/>
            </a:br>
            <a:r>
              <a:rPr lang="it-IT" dirty="0" smtClean="0"/>
              <a:t/>
            </a:r>
            <a:br>
              <a:rPr lang="it-IT" dirty="0" smtClean="0"/>
            </a:br>
            <a:r>
              <a:rPr lang="it-IT" dirty="0" smtClean="0"/>
              <a:t/>
            </a:r>
            <a:br>
              <a:rPr lang="it-IT" dirty="0" smtClean="0"/>
            </a:br>
            <a:endParaRPr lang="it-IT" dirty="0"/>
          </a:p>
        </p:txBody>
      </p:sp>
      <p:pic>
        <p:nvPicPr>
          <p:cNvPr id="4" name="Immagine 3" descr="FOTO.tiff"/>
          <p:cNvPicPr>
            <a:picLocks noChangeAspect="1"/>
          </p:cNvPicPr>
          <p:nvPr/>
        </p:nvPicPr>
        <p:blipFill>
          <a:blip r:embed="rId2" cstate="print"/>
          <a:stretch>
            <a:fillRect/>
          </a:stretch>
        </p:blipFill>
        <p:spPr>
          <a:xfrm>
            <a:off x="6547000" y="1665514"/>
            <a:ext cx="2597000" cy="1797455"/>
          </a:xfrm>
          <a:prstGeom prst="rect">
            <a:avLst/>
          </a:prstGeom>
        </p:spPr>
      </p:pic>
      <p:sp>
        <p:nvSpPr>
          <p:cNvPr id="5" name="Segnaposto numero diapositiva 4"/>
          <p:cNvSpPr>
            <a:spLocks noGrp="1"/>
          </p:cNvSpPr>
          <p:nvPr>
            <p:ph type="sldNum" sz="quarter" idx="12"/>
          </p:nvPr>
        </p:nvSpPr>
        <p:spPr/>
        <p:txBody>
          <a:bodyPr/>
          <a:lstStyle/>
          <a:p>
            <a:fld id="{EB519083-5767-A34F-ADF8-F0C055C1B919}" type="slidenum">
              <a:rPr lang="it-IT" smtClean="0"/>
              <a:pPr/>
              <a:t>25</a:t>
            </a:fld>
            <a:endParaRPr lang="it-IT"/>
          </a:p>
        </p:txBody>
      </p:sp>
    </p:spTree>
    <p:extLst>
      <p:ext uri="{BB962C8B-B14F-4D97-AF65-F5344CB8AC3E}">
        <p14:creationId xmlns:p14="http://schemas.microsoft.com/office/powerpoint/2010/main" val="1974082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PROBLEMA</a:t>
            </a:r>
            <a:endParaRPr lang="it-IT" dirty="0"/>
          </a:p>
        </p:txBody>
      </p:sp>
      <p:sp>
        <p:nvSpPr>
          <p:cNvPr id="3" name="Segnaposto contenuto 2"/>
          <p:cNvSpPr>
            <a:spLocks noGrp="1"/>
          </p:cNvSpPr>
          <p:nvPr>
            <p:ph idx="1"/>
          </p:nvPr>
        </p:nvSpPr>
        <p:spPr/>
        <p:txBody>
          <a:bodyPr>
            <a:normAutofit fontScale="85000" lnSpcReduction="20000"/>
          </a:bodyPr>
          <a:lstStyle/>
          <a:p>
            <a:pPr>
              <a:buNone/>
            </a:pPr>
            <a:r>
              <a:rPr lang="it-IT" dirty="0" smtClean="0"/>
              <a:t>Gli adolescenti:</a:t>
            </a:r>
          </a:p>
          <a:p>
            <a:r>
              <a:rPr lang="it-IT" dirty="0" smtClean="0"/>
              <a:t>Usano molto i media;</a:t>
            </a:r>
          </a:p>
          <a:p>
            <a:r>
              <a:rPr lang="it-IT" dirty="0" smtClean="0"/>
              <a:t>Leggono meno le news</a:t>
            </a:r>
          </a:p>
          <a:p>
            <a:r>
              <a:rPr lang="it-IT" dirty="0" smtClean="0"/>
              <a:t>Non sviluppano in seguito interesse per le news.</a:t>
            </a:r>
          </a:p>
          <a:p>
            <a:endParaRPr lang="it-IT" dirty="0" smtClean="0"/>
          </a:p>
          <a:p>
            <a:pPr algn="r"/>
            <a:r>
              <a:rPr lang="it-IT" dirty="0"/>
              <a:t>Occorre aumentare il contatto con le news:</a:t>
            </a:r>
          </a:p>
          <a:p>
            <a:pPr algn="r"/>
            <a:endParaRPr lang="it-IT" dirty="0"/>
          </a:p>
          <a:p>
            <a:pPr algn="r"/>
            <a:r>
              <a:rPr lang="it-IT" dirty="0"/>
              <a:t>Usare cellulare, mp3, consolle per le news online;</a:t>
            </a:r>
          </a:p>
          <a:p>
            <a:pPr algn="r"/>
            <a:endParaRPr lang="it-IT" dirty="0"/>
          </a:p>
          <a:p>
            <a:pPr algn="r"/>
            <a:r>
              <a:rPr lang="it-IT" dirty="0"/>
              <a:t>Modificare le pagine online.</a:t>
            </a:r>
          </a:p>
          <a:p>
            <a:endParaRPr lang="it-IT" dirty="0" smtClean="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26</a:t>
            </a:fld>
            <a:endParaRPr lang="it-IT"/>
          </a:p>
        </p:txBody>
      </p:sp>
    </p:spTree>
    <p:extLst>
      <p:ext uri="{BB962C8B-B14F-4D97-AF65-F5344CB8AC3E}">
        <p14:creationId xmlns:p14="http://schemas.microsoft.com/office/powerpoint/2010/main" val="365881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cap="all" dirty="0" smtClean="0"/>
              <a:t> </a:t>
            </a:r>
            <a:endParaRPr lang="it-IT" cap="all" dirty="0"/>
          </a:p>
        </p:txBody>
      </p:sp>
      <p:pic>
        <p:nvPicPr>
          <p:cNvPr id="4" name="Segnaposto contenuto 3" descr="ok.tiff"/>
          <p:cNvPicPr>
            <a:picLocks noGrp="1" noChangeAspect="1"/>
          </p:cNvPicPr>
          <p:nvPr>
            <p:ph idx="1"/>
          </p:nvPr>
        </p:nvPicPr>
        <p:blipFill>
          <a:blip r:embed="rId2" cstate="print"/>
          <a:srcRect l="-101041" r="-101041"/>
          <a:stretch>
            <a:fillRect/>
          </a:stretch>
        </p:blipFill>
        <p:spPr>
          <a:xfrm>
            <a:off x="1403648" y="806797"/>
            <a:ext cx="9741768" cy="5357597"/>
          </a:xfrm>
        </p:spPr>
      </p:pic>
      <p:sp>
        <p:nvSpPr>
          <p:cNvPr id="5" name="Segnaposto numero diapositiva 4"/>
          <p:cNvSpPr>
            <a:spLocks noGrp="1"/>
          </p:cNvSpPr>
          <p:nvPr>
            <p:ph type="sldNum" sz="quarter" idx="12"/>
          </p:nvPr>
        </p:nvSpPr>
        <p:spPr/>
        <p:txBody>
          <a:bodyPr/>
          <a:lstStyle/>
          <a:p>
            <a:fld id="{EB519083-5767-A34F-ADF8-F0C055C1B919}" type="slidenum">
              <a:rPr lang="it-IT" smtClean="0"/>
              <a:pPr/>
              <a:t>27</a:t>
            </a:fld>
            <a:endParaRPr lang="it-IT"/>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36712"/>
            <a:ext cx="3362898" cy="561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94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METODO</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SOGGETTI</a:t>
            </a:r>
          </a:p>
          <a:p>
            <a:pPr lvl="1"/>
            <a:r>
              <a:rPr lang="it-IT" dirty="0" smtClean="0"/>
              <a:t>96 ragazzi dai 13 ai 18 anni, 12 focus </a:t>
            </a:r>
            <a:r>
              <a:rPr lang="it-IT" dirty="0" err="1" smtClean="0"/>
              <a:t>group</a:t>
            </a:r>
            <a:r>
              <a:rPr lang="it-IT" dirty="0" smtClean="0"/>
              <a:t>, </a:t>
            </a:r>
            <a:r>
              <a:rPr lang="it-IT" dirty="0" err="1" smtClean="0"/>
              <a:t>6</a:t>
            </a:r>
            <a:r>
              <a:rPr lang="it-IT" dirty="0" smtClean="0"/>
              <a:t> città U.S.A.</a:t>
            </a:r>
          </a:p>
          <a:p>
            <a:pPr lvl="1"/>
            <a:endParaRPr lang="it-IT" dirty="0" smtClean="0"/>
          </a:p>
          <a:p>
            <a:r>
              <a:rPr lang="it-IT" dirty="0" smtClean="0"/>
              <a:t>MATERIALE</a:t>
            </a:r>
          </a:p>
          <a:p>
            <a:pPr lvl="1"/>
            <a:r>
              <a:rPr lang="it-IT" dirty="0" smtClean="0"/>
              <a:t>Creazione di un sito di notizie fittizio</a:t>
            </a:r>
          </a:p>
          <a:p>
            <a:pPr lvl="1"/>
            <a:r>
              <a:rPr lang="it-IT" dirty="0" smtClean="0"/>
              <a:t>Home </a:t>
            </a:r>
            <a:r>
              <a:rPr lang="it-IT" dirty="0" err="1" smtClean="0"/>
              <a:t>page</a:t>
            </a:r>
            <a:r>
              <a:rPr lang="it-IT" dirty="0" smtClean="0"/>
              <a:t> e pagine interne ad hoc:</a:t>
            </a:r>
          </a:p>
          <a:p>
            <a:pPr lvl="2"/>
            <a:r>
              <a:rPr lang="it-IT" dirty="0" smtClean="0"/>
              <a:t>Poche notizie, brevi, visive, gerarchizzate.</a:t>
            </a:r>
          </a:p>
          <a:p>
            <a:pPr lvl="1"/>
            <a:endParaRPr lang="it-IT" dirty="0" smtClean="0"/>
          </a:p>
          <a:p>
            <a:r>
              <a:rPr lang="it-IT" dirty="0" smtClean="0"/>
              <a:t>PROCEDURA</a:t>
            </a:r>
          </a:p>
          <a:p>
            <a:pPr lvl="1"/>
            <a:r>
              <a:rPr lang="it-IT" dirty="0" smtClean="0"/>
              <a:t>interviste e focus </a:t>
            </a:r>
            <a:r>
              <a:rPr lang="it-IT" dirty="0" err="1" smtClean="0"/>
              <a:t>group</a:t>
            </a:r>
            <a:r>
              <a:rPr lang="it-IT" dirty="0" smtClean="0"/>
              <a:t> per testare il sito migliore.</a:t>
            </a:r>
          </a:p>
          <a:p>
            <a:endParaRPr lang="it-IT" dirty="0" smtClean="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28</a:t>
            </a:fld>
            <a:endParaRPr lang="it-IT"/>
          </a:p>
        </p:txBody>
      </p:sp>
    </p:spTree>
    <p:extLst>
      <p:ext uri="{BB962C8B-B14F-4D97-AF65-F5344CB8AC3E}">
        <p14:creationId xmlns:p14="http://schemas.microsoft.com/office/powerpoint/2010/main" val="2634437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RISULTATI: 10 LEZIONI CHIAVE</a:t>
            </a:r>
            <a:endParaRPr lang="it-IT" dirty="0"/>
          </a:p>
        </p:txBody>
      </p:sp>
      <p:sp>
        <p:nvSpPr>
          <p:cNvPr id="3" name="Segnaposto contenuto 2"/>
          <p:cNvSpPr>
            <a:spLocks noGrp="1"/>
          </p:cNvSpPr>
          <p:nvPr>
            <p:ph idx="1"/>
          </p:nvPr>
        </p:nvSpPr>
        <p:spPr/>
        <p:txBody>
          <a:bodyPr>
            <a:normAutofit fontScale="85000" lnSpcReduction="20000"/>
          </a:bodyPr>
          <a:lstStyle/>
          <a:p>
            <a:pPr marL="514350" lvl="0" indent="-514350">
              <a:buFont typeface="+mj-lt"/>
              <a:buAutoNum type="arabicPeriod"/>
            </a:pPr>
            <a:r>
              <a:rPr lang="it-IT" dirty="0" smtClean="0"/>
              <a:t>Don’</a:t>
            </a:r>
            <a:r>
              <a:rPr lang="it-IT" dirty="0" err="1" smtClean="0"/>
              <a:t>t</a:t>
            </a:r>
            <a:r>
              <a:rPr lang="it-IT" dirty="0" smtClean="0"/>
              <a:t> </a:t>
            </a:r>
            <a:r>
              <a:rPr lang="it-IT" dirty="0" err="1" smtClean="0"/>
              <a:t>overload</a:t>
            </a:r>
            <a:r>
              <a:rPr lang="it-IT" dirty="0" smtClean="0"/>
              <a:t>: poche storie/eventi, più spazio alle visualizzazioni;</a:t>
            </a:r>
          </a:p>
          <a:p>
            <a:pPr marL="514350" lvl="0" indent="-514350">
              <a:buFont typeface="+mj-lt"/>
              <a:buAutoNum type="arabicPeriod"/>
            </a:pPr>
            <a:r>
              <a:rPr lang="it-IT" dirty="0" smtClean="0"/>
              <a:t>Home </a:t>
            </a:r>
            <a:r>
              <a:rPr lang="it-IT" dirty="0" err="1" smtClean="0"/>
              <a:t>page</a:t>
            </a:r>
            <a:r>
              <a:rPr lang="it-IT" dirty="0" smtClean="0"/>
              <a:t> soddisfacenti;</a:t>
            </a:r>
          </a:p>
          <a:p>
            <a:pPr marL="514350" indent="-514350">
              <a:buFont typeface="+mj-lt"/>
              <a:buAutoNum type="arabicPeriod"/>
            </a:pPr>
            <a:r>
              <a:rPr lang="it-IT" dirty="0" smtClean="0"/>
              <a:t>Attirare l’attenzione;</a:t>
            </a:r>
          </a:p>
          <a:p>
            <a:pPr marL="514350" indent="-514350">
              <a:buFont typeface="+mj-lt"/>
              <a:buAutoNum type="arabicPeriod"/>
            </a:pPr>
            <a:r>
              <a:rPr lang="it-IT" dirty="0" smtClean="0"/>
              <a:t>Un riassunto di ogni notizia nell’home </a:t>
            </a:r>
            <a:r>
              <a:rPr lang="it-IT" dirty="0" err="1" smtClean="0"/>
              <a:t>page</a:t>
            </a:r>
            <a:r>
              <a:rPr lang="it-IT" dirty="0" smtClean="0"/>
              <a:t>;</a:t>
            </a:r>
          </a:p>
          <a:p>
            <a:pPr marL="514350" indent="-514350">
              <a:buFont typeface="+mj-lt"/>
              <a:buAutoNum type="arabicPeriod"/>
            </a:pPr>
            <a:r>
              <a:rPr lang="it-IT" dirty="0" smtClean="0"/>
              <a:t>Una foto per ogni riassunto;</a:t>
            </a:r>
          </a:p>
          <a:p>
            <a:pPr marL="514350" indent="-514350">
              <a:buFont typeface="+mj-lt"/>
              <a:buAutoNum type="arabicPeriod"/>
            </a:pPr>
            <a:r>
              <a:rPr lang="it-IT" dirty="0" smtClean="0"/>
              <a:t>Mostrare la gerarchia di importanza delle notizie;</a:t>
            </a:r>
          </a:p>
          <a:p>
            <a:pPr marL="514350" indent="-514350">
              <a:buFont typeface="+mj-lt"/>
              <a:buAutoNum type="arabicPeriod"/>
            </a:pPr>
            <a:r>
              <a:rPr lang="it-IT" dirty="0" smtClean="0"/>
              <a:t>Notizie brevi, senza link;</a:t>
            </a:r>
          </a:p>
          <a:p>
            <a:pPr marL="514350" indent="-514350">
              <a:buFont typeface="+mj-lt"/>
              <a:buAutoNum type="arabicPeriod"/>
            </a:pPr>
            <a:r>
              <a:rPr lang="it-IT" dirty="0" smtClean="0"/>
              <a:t>Fornire notizie di background;</a:t>
            </a:r>
          </a:p>
          <a:p>
            <a:pPr marL="514350" indent="-514350">
              <a:buFont typeface="+mj-lt"/>
              <a:buAutoNum type="arabicPeriod"/>
            </a:pPr>
            <a:r>
              <a:rPr lang="it-IT" dirty="0" smtClean="0"/>
              <a:t>Tagliare le informazioni in segmenti;</a:t>
            </a:r>
          </a:p>
          <a:p>
            <a:pPr marL="514350" indent="-514350">
              <a:buFont typeface="+mj-lt"/>
              <a:buAutoNum type="arabicPeriod"/>
            </a:pPr>
            <a:r>
              <a:rPr lang="it-IT" dirty="0" smtClean="0"/>
              <a:t>Eliminare gli elementi non pertinenti.</a:t>
            </a:r>
          </a:p>
          <a:p>
            <a:endParaRPr lang="it-IT" dirty="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29</a:t>
            </a:fld>
            <a:endParaRPr lang="it-IT"/>
          </a:p>
        </p:txBody>
      </p:sp>
    </p:spTree>
    <p:extLst>
      <p:ext uri="{BB962C8B-B14F-4D97-AF65-F5344CB8AC3E}">
        <p14:creationId xmlns:p14="http://schemas.microsoft.com/office/powerpoint/2010/main" val="822237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92696"/>
            <a:ext cx="8229600" cy="1143000"/>
          </a:xfrm>
        </p:spPr>
        <p:txBody>
          <a:bodyPr>
            <a:normAutofit fontScale="90000"/>
          </a:bodyPr>
          <a:lstStyle/>
          <a:p>
            <a:r>
              <a:rPr lang="it-IT" dirty="0"/>
              <a:t>P</a:t>
            </a:r>
            <a:r>
              <a:rPr lang="it-IT" dirty="0" smtClean="0"/>
              <a:t>rossimi 20 anni </a:t>
            </a:r>
            <a:r>
              <a:rPr lang="it-IT" dirty="0"/>
              <a:t>avremo 3,4 diversi utenti.</a:t>
            </a:r>
            <a:br>
              <a:rPr lang="it-IT" dirty="0"/>
            </a:br>
            <a:endParaRPr lang="it-IT" dirty="0"/>
          </a:p>
        </p:txBody>
      </p:sp>
      <p:sp>
        <p:nvSpPr>
          <p:cNvPr id="3" name="Segnaposto contenuto 2"/>
          <p:cNvSpPr>
            <a:spLocks noGrp="1"/>
          </p:cNvSpPr>
          <p:nvPr>
            <p:ph idx="1"/>
          </p:nvPr>
        </p:nvSpPr>
        <p:spPr/>
        <p:txBody>
          <a:bodyPr/>
          <a:lstStyle/>
          <a:p>
            <a:endParaRPr lang="it-IT" dirty="0" smtClean="0"/>
          </a:p>
          <a:p>
            <a:r>
              <a:rPr lang="it-IT" dirty="0" smtClean="0"/>
              <a:t> </a:t>
            </a:r>
            <a:r>
              <a:rPr lang="en-US" dirty="0" smtClean="0"/>
              <a:t>Baby </a:t>
            </a:r>
            <a:r>
              <a:rPr lang="en-US" dirty="0"/>
              <a:t>boomers</a:t>
            </a:r>
            <a:endParaRPr lang="it-IT" dirty="0"/>
          </a:p>
          <a:p>
            <a:pPr lvl="0"/>
            <a:r>
              <a:rPr lang="en-US" dirty="0"/>
              <a:t>Gen. X (Digital Immigrants)</a:t>
            </a:r>
            <a:endParaRPr lang="it-IT" dirty="0"/>
          </a:p>
          <a:p>
            <a:pPr lvl="0"/>
            <a:r>
              <a:rPr lang="en-US" dirty="0"/>
              <a:t>Gen. Y</a:t>
            </a:r>
            <a:endParaRPr lang="it-IT" dirty="0"/>
          </a:p>
          <a:p>
            <a:pPr lvl="0"/>
            <a:r>
              <a:rPr lang="en-US" dirty="0"/>
              <a:t>Gen. Z (Digital Natives</a:t>
            </a:r>
            <a:r>
              <a:rPr lang="en-US" dirty="0" smtClean="0"/>
              <a:t>)</a:t>
            </a:r>
          </a:p>
          <a:p>
            <a:pPr lvl="0"/>
            <a:r>
              <a:rPr lang="en-US" dirty="0" smtClean="0"/>
              <a:t>Gen. Alfa</a:t>
            </a:r>
            <a:endParaRPr lang="it-IT" dirty="0"/>
          </a:p>
          <a:p>
            <a:endParaRPr lang="it-IT" dirty="0"/>
          </a:p>
        </p:txBody>
      </p:sp>
    </p:spTree>
    <p:extLst>
      <p:ext uri="{BB962C8B-B14F-4D97-AF65-F5344CB8AC3E}">
        <p14:creationId xmlns:p14="http://schemas.microsoft.com/office/powerpoint/2010/main" val="363120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Solo i </a:t>
            </a:r>
            <a:r>
              <a:rPr lang="it-IT" dirty="0" err="1" smtClean="0"/>
              <a:t>teens</a:t>
            </a:r>
            <a:r>
              <a:rPr lang="it-IT" dirty="0" smtClean="0"/>
              <a:t>?</a:t>
            </a:r>
            <a:endParaRPr lang="it-IT" dirty="0"/>
          </a:p>
        </p:txBody>
      </p:sp>
      <p:sp>
        <p:nvSpPr>
          <p:cNvPr id="3" name="Segnaposto contenuto 2"/>
          <p:cNvSpPr>
            <a:spLocks noGrp="1"/>
          </p:cNvSpPr>
          <p:nvPr>
            <p:ph idx="1"/>
          </p:nvPr>
        </p:nvSpPr>
        <p:spPr/>
        <p:txBody>
          <a:bodyPr>
            <a:normAutofit/>
          </a:bodyPr>
          <a:lstStyle/>
          <a:p>
            <a:pPr>
              <a:buNone/>
            </a:pPr>
            <a:endParaRPr lang="it-IT" sz="2800" dirty="0" smtClean="0">
              <a:hlinkClick r:id="rId2"/>
            </a:endParaRPr>
          </a:p>
          <a:p>
            <a:pPr>
              <a:buNone/>
            </a:pPr>
            <a:r>
              <a:rPr lang="it-IT" sz="2800" dirty="0" smtClean="0">
                <a:hlinkClick r:id="rId3"/>
              </a:rPr>
              <a:t>h</a:t>
            </a:r>
            <a:r>
              <a:rPr lang="it-IT" sz="2800" dirty="0">
                <a:hlinkClick r:id="rId4"/>
              </a:rPr>
              <a:t>http://</a:t>
            </a:r>
            <a:r>
              <a:rPr lang="it-IT" sz="2800" dirty="0" smtClean="0">
                <a:hlinkClick r:id="rId4"/>
              </a:rPr>
              <a:t>erictremblay.blogspot.it/2013/11/6-to-7-minutes-of-instructional-video.html</a:t>
            </a:r>
            <a:endParaRPr lang="it-IT" sz="2800" dirty="0" smtClean="0"/>
          </a:p>
          <a:p>
            <a:pPr>
              <a:buNone/>
            </a:pPr>
            <a:endParaRPr lang="it-IT" sz="2800" dirty="0"/>
          </a:p>
          <a:p>
            <a:pPr>
              <a:buNone/>
            </a:pPr>
            <a:r>
              <a:rPr lang="it-IT" sz="2800" dirty="0" smtClean="0">
                <a:hlinkClick r:id="rId3"/>
              </a:rPr>
              <a:t>ttp</a:t>
            </a:r>
            <a:r>
              <a:rPr lang="it-IT" sz="2800" dirty="0">
                <a:hlinkClick r:id="rId3"/>
              </a:rPr>
              <a:t>://www.nngroup.com/articles/website-reading</a:t>
            </a:r>
            <a:r>
              <a:rPr lang="it-IT" sz="2800" dirty="0" smtClean="0">
                <a:hlinkClick r:id="rId3"/>
              </a:rPr>
              <a:t>/</a:t>
            </a:r>
            <a:endParaRPr lang="it-IT" sz="2800" dirty="0" smtClean="0"/>
          </a:p>
          <a:p>
            <a:pPr>
              <a:buNone/>
            </a:pPr>
            <a:endParaRPr lang="it-IT" sz="2800" dirty="0"/>
          </a:p>
          <a:p>
            <a:pPr>
              <a:buNone/>
            </a:pPr>
            <a:endParaRPr lang="it-IT" sz="2800" dirty="0"/>
          </a:p>
        </p:txBody>
      </p:sp>
      <p:sp>
        <p:nvSpPr>
          <p:cNvPr id="4" name="Segnaposto numero diapositiva 3"/>
          <p:cNvSpPr>
            <a:spLocks noGrp="1"/>
          </p:cNvSpPr>
          <p:nvPr>
            <p:ph type="sldNum" sz="quarter" idx="12"/>
          </p:nvPr>
        </p:nvSpPr>
        <p:spPr/>
        <p:txBody>
          <a:bodyPr/>
          <a:lstStyle/>
          <a:p>
            <a:fld id="{2E09CF38-A8A7-854E-BD7C-A41BF901E254}" type="slidenum">
              <a:rPr lang="it-IT" smtClean="0"/>
              <a:pPr/>
              <a:t>30</a:t>
            </a:fld>
            <a:endParaRPr lang="it-IT"/>
          </a:p>
        </p:txBody>
      </p:sp>
    </p:spTree>
    <p:extLst>
      <p:ext uri="{BB962C8B-B14F-4D97-AF65-F5344CB8AC3E}">
        <p14:creationId xmlns:p14="http://schemas.microsoft.com/office/powerpoint/2010/main" val="3297443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31</a:t>
            </a:fld>
            <a:endParaRPr lang="it-IT"/>
          </a:p>
        </p:txBody>
      </p:sp>
      <p:pic>
        <p:nvPicPr>
          <p:cNvPr id="63490" name="Picture 2" descr="Risultati immagini per eyetracking"/>
          <p:cNvPicPr>
            <a:picLocks noChangeAspect="1" noChangeArrowheads="1"/>
          </p:cNvPicPr>
          <p:nvPr/>
        </p:nvPicPr>
        <p:blipFill>
          <a:blip r:embed="rId2" cstate="print"/>
          <a:srcRect/>
          <a:stretch>
            <a:fillRect/>
          </a:stretch>
        </p:blipFill>
        <p:spPr bwMode="auto">
          <a:xfrm>
            <a:off x="1259632" y="1844824"/>
            <a:ext cx="4234691" cy="3672408"/>
          </a:xfrm>
          <a:prstGeom prst="rect">
            <a:avLst/>
          </a:prstGeom>
          <a:noFill/>
        </p:spPr>
      </p:pic>
      <p:pic>
        <p:nvPicPr>
          <p:cNvPr id="63492" name="Picture 4" descr="Risultati immagini per eyetracking"/>
          <p:cNvPicPr>
            <a:picLocks noChangeAspect="1" noChangeArrowheads="1"/>
          </p:cNvPicPr>
          <p:nvPr/>
        </p:nvPicPr>
        <p:blipFill>
          <a:blip r:embed="rId3" cstate="print"/>
          <a:srcRect/>
          <a:stretch>
            <a:fillRect/>
          </a:stretch>
        </p:blipFill>
        <p:spPr bwMode="auto">
          <a:xfrm>
            <a:off x="5652120" y="4293096"/>
            <a:ext cx="2857500" cy="1600200"/>
          </a:xfrm>
          <a:prstGeom prst="rect">
            <a:avLst/>
          </a:prstGeom>
          <a:noFill/>
        </p:spPr>
      </p:pic>
    </p:spTree>
    <p:extLst>
      <p:ext uri="{BB962C8B-B14F-4D97-AF65-F5344CB8AC3E}">
        <p14:creationId xmlns:p14="http://schemas.microsoft.com/office/powerpoint/2010/main" val="3972554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en-US" sz="2200" b="1" dirty="0"/>
              <a:t>F-Shaped Pattern For Reading Web Content</a:t>
            </a:r>
            <a:br>
              <a:rPr lang="en-US" sz="2200" b="1" dirty="0"/>
            </a:br>
            <a:r>
              <a:rPr lang="en-US" sz="2200" dirty="0"/>
              <a:t>by </a:t>
            </a:r>
            <a:r>
              <a:rPr lang="en-US" sz="2200" b="1" cap="all" dirty="0">
                <a:hlinkClick r:id="rId2"/>
              </a:rPr>
              <a:t>JAKOB NIELSEN</a:t>
            </a:r>
            <a:r>
              <a:rPr lang="en-US" sz="2200" dirty="0"/>
              <a:t> on April 17, 2006</a:t>
            </a:r>
            <a:r>
              <a:rPr lang="en-US" dirty="0"/>
              <a:t/>
            </a:r>
            <a:br>
              <a:rPr lang="en-US" dirty="0"/>
            </a:br>
            <a:r>
              <a:rPr lang="en-US" sz="1800" dirty="0"/>
              <a:t>http://www.nngroup.com/articles/f-shaped-pattern-reading-web-content/</a:t>
            </a:r>
            <a:endParaRPr lang="it-IT" sz="18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32</a:t>
            </a:fld>
            <a:endParaRPr lang="it-IT"/>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982979"/>
            <a:ext cx="8874579" cy="484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088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33</a:t>
            </a:fld>
            <a:endParaRPr lang="it-IT"/>
          </a:p>
        </p:txBody>
      </p:sp>
      <p:pic>
        <p:nvPicPr>
          <p:cNvPr id="62466" name="Picture 2" descr="C:\Users\Lenovo\Dropbox\Screenshot\Screenshot 2015-10-07 12.26.03.png"/>
          <p:cNvPicPr>
            <a:picLocks noChangeAspect="1" noChangeArrowheads="1"/>
          </p:cNvPicPr>
          <p:nvPr/>
        </p:nvPicPr>
        <p:blipFill>
          <a:blip r:embed="rId2" cstate="print"/>
          <a:srcRect/>
          <a:stretch>
            <a:fillRect/>
          </a:stretch>
        </p:blipFill>
        <p:spPr bwMode="auto">
          <a:xfrm>
            <a:off x="0" y="857250"/>
            <a:ext cx="9144000" cy="5143500"/>
          </a:xfrm>
          <a:prstGeom prst="rect">
            <a:avLst/>
          </a:prstGeom>
          <a:noFill/>
        </p:spPr>
      </p:pic>
    </p:spTree>
    <p:extLst>
      <p:ext uri="{BB962C8B-B14F-4D97-AF65-F5344CB8AC3E}">
        <p14:creationId xmlns:p14="http://schemas.microsoft.com/office/powerpoint/2010/main" val="339544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536390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79512" y="5805264"/>
            <a:ext cx="8748464" cy="646331"/>
          </a:xfrm>
          <a:prstGeom prst="rect">
            <a:avLst/>
          </a:prstGeom>
        </p:spPr>
        <p:txBody>
          <a:bodyPr wrap="square">
            <a:spAutoFit/>
          </a:bodyPr>
          <a:lstStyle/>
          <a:p>
            <a:r>
              <a:rPr lang="it-IT" u="sng" dirty="0">
                <a:hlinkClick r:id="rId3"/>
              </a:rPr>
              <a:t>http://www.slate.com/articles/technology/technology/2013/06/how_people_read_online_why_you_won_t_finish_this_article.html</a:t>
            </a:r>
            <a:endParaRPr lang="it-IT" dirty="0"/>
          </a:p>
        </p:txBody>
      </p:sp>
    </p:spTree>
    <p:extLst>
      <p:ext uri="{BB962C8B-B14F-4D97-AF65-F5344CB8AC3E}">
        <p14:creationId xmlns:p14="http://schemas.microsoft.com/office/powerpoint/2010/main" val="2262420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752475"/>
            <a:ext cx="587692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29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pPr/>
              <a:t>36</a:t>
            </a:fld>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563" y="-819472"/>
            <a:ext cx="6238875"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793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37</a:t>
            </a:fld>
            <a:endParaRPr lang="it-IT"/>
          </a:p>
        </p:txBody>
      </p:sp>
      <p:pic>
        <p:nvPicPr>
          <p:cNvPr id="60418" name="Picture 2" descr="C:\Users\Lenovo\Dropbox\Screenshot\Screenshot 2015-10-07 11.44.31.png"/>
          <p:cNvPicPr>
            <a:picLocks noChangeAspect="1" noChangeArrowheads="1"/>
          </p:cNvPicPr>
          <p:nvPr/>
        </p:nvPicPr>
        <p:blipFill>
          <a:blip r:embed="rId2" cstate="print"/>
          <a:srcRect/>
          <a:stretch>
            <a:fillRect/>
          </a:stretch>
        </p:blipFill>
        <p:spPr bwMode="auto">
          <a:xfrm>
            <a:off x="0" y="541760"/>
            <a:ext cx="11229629" cy="6316240"/>
          </a:xfrm>
          <a:prstGeom prst="rect">
            <a:avLst/>
          </a:prstGeom>
          <a:noFill/>
        </p:spPr>
      </p:pic>
      <p:sp>
        <p:nvSpPr>
          <p:cNvPr id="6" name="Rettangolo 5"/>
          <p:cNvSpPr/>
          <p:nvPr/>
        </p:nvSpPr>
        <p:spPr>
          <a:xfrm>
            <a:off x="0" y="116632"/>
            <a:ext cx="7416824" cy="577081"/>
          </a:xfrm>
          <a:prstGeom prst="rect">
            <a:avLst/>
          </a:prstGeom>
        </p:spPr>
        <p:txBody>
          <a:bodyPr wrap="square">
            <a:spAutoFit/>
          </a:bodyPr>
          <a:lstStyle/>
          <a:p>
            <a:r>
              <a:rPr lang="it-IT" sz="1050" dirty="0" smtClean="0">
                <a:hlinkClick r:id="rId3"/>
              </a:rPr>
              <a:t>http://www.ted.com/</a:t>
            </a:r>
            <a:r>
              <a:rPr lang="it-IT" sz="1050" dirty="0" err="1" smtClean="0">
                <a:hlinkClick r:id="rId3"/>
              </a:rPr>
              <a:t>playlists</a:t>
            </a:r>
            <a:r>
              <a:rPr lang="it-IT" sz="1050" dirty="0" smtClean="0">
                <a:hlinkClick r:id="rId3"/>
              </a:rPr>
              <a:t>/182/talks_from_inspiring_teachers?utm_source=newsletter_weekly_2015-09-26&amp;utm_campaign=newsletter_weekly&amp;utm_medium=email&amp;utm_content=playlist_button</a:t>
            </a:r>
            <a:endParaRPr lang="it-IT" sz="1050" dirty="0" smtClean="0"/>
          </a:p>
          <a:p>
            <a:endParaRPr lang="it-IT" sz="1050" dirty="0"/>
          </a:p>
        </p:txBody>
      </p:sp>
    </p:spTree>
    <p:extLst>
      <p:ext uri="{BB962C8B-B14F-4D97-AF65-F5344CB8AC3E}">
        <p14:creationId xmlns:p14="http://schemas.microsoft.com/office/powerpoint/2010/main" val="3462919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38</a:t>
            </a:fld>
            <a:endParaRPr lang="it-IT"/>
          </a:p>
        </p:txBody>
      </p:sp>
      <p:pic>
        <p:nvPicPr>
          <p:cNvPr id="61442" name="Picture 2" descr="C:\Users\Lenovo\Dropbox\Screenshot\Screenshot 2015-10-07 11.48.57.png"/>
          <p:cNvPicPr>
            <a:picLocks noChangeAspect="1" noChangeArrowheads="1"/>
          </p:cNvPicPr>
          <p:nvPr/>
        </p:nvPicPr>
        <p:blipFill>
          <a:blip r:embed="rId2" cstate="print"/>
          <a:srcRect/>
          <a:stretch>
            <a:fillRect/>
          </a:stretch>
        </p:blipFill>
        <p:spPr bwMode="auto">
          <a:xfrm>
            <a:off x="395536" y="-387424"/>
            <a:ext cx="18286413" cy="10285413"/>
          </a:xfrm>
          <a:prstGeom prst="rect">
            <a:avLst/>
          </a:prstGeom>
          <a:noFill/>
        </p:spPr>
      </p:pic>
    </p:spTree>
    <p:extLst>
      <p:ext uri="{BB962C8B-B14F-4D97-AF65-F5344CB8AC3E}">
        <p14:creationId xmlns:p14="http://schemas.microsoft.com/office/powerpoint/2010/main" val="2542189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39</a:t>
            </a:fld>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6672" y="332656"/>
            <a:ext cx="11125202" cy="624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386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I baby </a:t>
            </a:r>
            <a:r>
              <a:rPr lang="it-IT" b="1" dirty="0" err="1"/>
              <a:t>boomer</a:t>
            </a:r>
            <a:r>
              <a:rPr lang="it-IT" b="1" dirty="0"/>
              <a:t> </a:t>
            </a:r>
            <a:endParaRPr lang="it-IT" dirty="0"/>
          </a:p>
        </p:txBody>
      </p:sp>
      <p:sp>
        <p:nvSpPr>
          <p:cNvPr id="3" name="Segnaposto contenuto 2"/>
          <p:cNvSpPr>
            <a:spLocks noGrp="1"/>
          </p:cNvSpPr>
          <p:nvPr>
            <p:ph idx="1"/>
          </p:nvPr>
        </p:nvSpPr>
        <p:spPr/>
        <p:txBody>
          <a:bodyPr/>
          <a:lstStyle/>
          <a:p>
            <a:pPr marL="0" indent="0">
              <a:buNone/>
            </a:pPr>
            <a:endParaRPr lang="it-IT" dirty="0"/>
          </a:p>
          <a:p>
            <a:r>
              <a:rPr lang="it-IT" dirty="0" smtClean="0"/>
              <a:t>Nati dopo </a:t>
            </a:r>
            <a:r>
              <a:rPr lang="it-IT" dirty="0"/>
              <a:t>la guerra, tra 1946 e 1964. </a:t>
            </a:r>
          </a:p>
          <a:p>
            <a:r>
              <a:rPr lang="it-IT" dirty="0" smtClean="0"/>
              <a:t>Amano i </a:t>
            </a:r>
            <a:r>
              <a:rPr lang="it-IT" dirty="0"/>
              <a:t>libri, </a:t>
            </a:r>
            <a:r>
              <a:rPr lang="it-IT" dirty="0" smtClean="0"/>
              <a:t>studiano </a:t>
            </a:r>
            <a:r>
              <a:rPr lang="it-IT" dirty="0"/>
              <a:t>da manuali e grammatiche, riluttante usare le nuove tecnologie e gli </a:t>
            </a:r>
            <a:r>
              <a:rPr lang="it-IT" dirty="0" err="1"/>
              <a:t>ebook</a:t>
            </a:r>
            <a:r>
              <a:rPr lang="it-IT" dirty="0"/>
              <a:t>. </a:t>
            </a:r>
            <a:endParaRPr lang="it-IT" dirty="0" smtClean="0"/>
          </a:p>
          <a:p>
            <a:r>
              <a:rPr lang="it-IT" dirty="0" smtClean="0"/>
              <a:t>Hanno </a:t>
            </a:r>
            <a:r>
              <a:rPr lang="it-IT" b="1" dirty="0" smtClean="0"/>
              <a:t>imparato</a:t>
            </a:r>
            <a:r>
              <a:rPr lang="it-IT" dirty="0" smtClean="0"/>
              <a:t> </a:t>
            </a:r>
            <a:r>
              <a:rPr lang="it-IT" dirty="0"/>
              <a:t>a usare il web</a:t>
            </a:r>
          </a:p>
          <a:p>
            <a:endParaRPr lang="it-IT" dirty="0"/>
          </a:p>
        </p:txBody>
      </p:sp>
    </p:spTree>
    <p:extLst>
      <p:ext uri="{BB962C8B-B14F-4D97-AF65-F5344CB8AC3E}">
        <p14:creationId xmlns:p14="http://schemas.microsoft.com/office/powerpoint/2010/main" val="789999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319213"/>
            <a:ext cx="67913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187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423" y="29186"/>
            <a:ext cx="3072508" cy="369332"/>
          </a:xfrm>
          <a:prstGeom prst="rect">
            <a:avLst/>
          </a:prstGeom>
        </p:spPr>
        <p:txBody>
          <a:bodyPr wrap="none">
            <a:spAutoFit/>
          </a:bodyPr>
          <a:lstStyle/>
          <a:p>
            <a:r>
              <a:rPr lang="it-IT" dirty="0" smtClean="0"/>
              <a:t>Responsive Web Design (RWD)</a:t>
            </a:r>
            <a:endParaRPr lang="it-IT" dirty="0"/>
          </a:p>
        </p:txBody>
      </p:sp>
      <p:sp>
        <p:nvSpPr>
          <p:cNvPr id="3" name="Rettangolo 2"/>
          <p:cNvSpPr/>
          <p:nvPr/>
        </p:nvSpPr>
        <p:spPr>
          <a:xfrm>
            <a:off x="1516831" y="5733256"/>
            <a:ext cx="7195121" cy="923330"/>
          </a:xfrm>
          <a:prstGeom prst="rect">
            <a:avLst/>
          </a:prstGeom>
        </p:spPr>
        <p:txBody>
          <a:bodyPr wrap="square">
            <a:spAutoFit/>
          </a:bodyPr>
          <a:lstStyle/>
          <a:p>
            <a:r>
              <a:rPr lang="it-IT" dirty="0" smtClean="0">
                <a:hlinkClick r:id="rId2"/>
              </a:rPr>
              <a:t>https://s3.amazonaws.com/media.nngroup.com/media/editor/2014/04/25/london_700_2.mp4</a:t>
            </a:r>
            <a:endParaRPr lang="it-IT" dirty="0" smtClean="0"/>
          </a:p>
          <a:p>
            <a:endParaRPr lang="it-IT"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659062"/>
            <a:ext cx="6211962" cy="450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839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5616624"/>
          </a:xfrm>
          <a:prstGeom prst="rect">
            <a:avLst/>
          </a:prstGeom>
          <a:noFill/>
          <a:ln>
            <a:noFill/>
          </a:ln>
        </p:spPr>
      </p:pic>
      <p:sp>
        <p:nvSpPr>
          <p:cNvPr id="5" name="Rettangolo 4"/>
          <p:cNvSpPr/>
          <p:nvPr/>
        </p:nvSpPr>
        <p:spPr>
          <a:xfrm>
            <a:off x="179512" y="6003636"/>
            <a:ext cx="8784976" cy="646331"/>
          </a:xfrm>
          <a:prstGeom prst="rect">
            <a:avLst/>
          </a:prstGeom>
        </p:spPr>
        <p:txBody>
          <a:bodyPr wrap="square">
            <a:spAutoFit/>
          </a:bodyPr>
          <a:lstStyle/>
          <a:p>
            <a:r>
              <a:rPr lang="it-IT" dirty="0"/>
              <a:t>file:///C:/Users/Gisella/Downloads/Cittadini,%20imprese%20e%20ICT%20-%2021-dic-2015%20-%20Testo%20integrale%20e%20nota%20metodologica.pdf</a:t>
            </a:r>
          </a:p>
        </p:txBody>
      </p:sp>
    </p:spTree>
    <p:extLst>
      <p:ext uri="{BB962C8B-B14F-4D97-AF65-F5344CB8AC3E}">
        <p14:creationId xmlns:p14="http://schemas.microsoft.com/office/powerpoint/2010/main" val="80158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byod</a:t>
            </a:r>
            <a:endParaRPr lang="it-IT" dirty="0"/>
          </a:p>
        </p:txBody>
      </p:sp>
      <p:sp>
        <p:nvSpPr>
          <p:cNvPr id="3" name="Segnaposto contenuto 2"/>
          <p:cNvSpPr>
            <a:spLocks noGrp="1"/>
          </p:cNvSpPr>
          <p:nvPr>
            <p:ph idx="1"/>
          </p:nvPr>
        </p:nvSpPr>
        <p:spPr/>
        <p:txBody>
          <a:bodyPr/>
          <a:lstStyle/>
          <a:p>
            <a:r>
              <a:rPr lang="it-IT" dirty="0"/>
              <a:t>BYOD: La tendenza ad utilizzare il computer o dispositivo mobile personale sul posto di lavoro, detta BYOD (</a:t>
            </a:r>
            <a:r>
              <a:rPr lang="it-IT" dirty="0" err="1"/>
              <a:t>bring</a:t>
            </a:r>
            <a:r>
              <a:rPr lang="it-IT" dirty="0"/>
              <a:t> </a:t>
            </a:r>
            <a:r>
              <a:rPr lang="it-IT" dirty="0" err="1"/>
              <a:t>your</a:t>
            </a:r>
            <a:r>
              <a:rPr lang="it-IT" dirty="0"/>
              <a:t> </a:t>
            </a:r>
            <a:r>
              <a:rPr lang="it-IT" dirty="0" err="1"/>
              <a:t>own</a:t>
            </a:r>
            <a:r>
              <a:rPr lang="it-IT" dirty="0"/>
              <a:t> </a:t>
            </a:r>
            <a:r>
              <a:rPr lang="it-IT" dirty="0" err="1"/>
              <a:t>device</a:t>
            </a:r>
            <a:r>
              <a:rPr lang="it-IT" dirty="0"/>
              <a:t>), è diventata talmente diffusa che da opzione volontaria, autorizzata dalle aziende, si sta trasformando in una scelta obbligata, indirizzata dai datori di lavoro. </a:t>
            </a:r>
          </a:p>
          <a:p>
            <a:endParaRPr lang="it-IT" dirty="0"/>
          </a:p>
        </p:txBody>
      </p:sp>
    </p:spTree>
    <p:extLst>
      <p:ext uri="{BB962C8B-B14F-4D97-AF65-F5344CB8AC3E}">
        <p14:creationId xmlns:p14="http://schemas.microsoft.com/office/powerpoint/2010/main" val="411593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p:cNvPicPr>
          <p:nvPr>
            <p:ph idx="1"/>
          </p:nvPr>
        </p:nvPicPr>
        <p:blipFill>
          <a:blip r:embed="rId2"/>
          <a:stretch>
            <a:fillRect/>
          </a:stretch>
        </p:blipFill>
        <p:spPr>
          <a:xfrm>
            <a:off x="179513" y="980728"/>
            <a:ext cx="8417530" cy="5145435"/>
          </a:xfrm>
          <a:prstGeom prst="rect">
            <a:avLst/>
          </a:prstGeom>
        </p:spPr>
      </p:pic>
    </p:spTree>
    <p:extLst>
      <p:ext uri="{BB962C8B-B14F-4D97-AF65-F5344CB8AC3E}">
        <p14:creationId xmlns:p14="http://schemas.microsoft.com/office/powerpoint/2010/main" val="209318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p:cNvPicPr>
          <p:nvPr>
            <p:ph idx="1"/>
          </p:nvPr>
        </p:nvPicPr>
        <p:blipFill>
          <a:blip r:embed="rId2"/>
          <a:stretch>
            <a:fillRect/>
          </a:stretch>
        </p:blipFill>
        <p:spPr>
          <a:xfrm>
            <a:off x="107504" y="908720"/>
            <a:ext cx="8784975" cy="5400600"/>
          </a:xfrm>
          <a:prstGeom prst="rect">
            <a:avLst/>
          </a:prstGeom>
        </p:spPr>
      </p:pic>
    </p:spTree>
    <p:extLst>
      <p:ext uri="{BB962C8B-B14F-4D97-AF65-F5344CB8AC3E}">
        <p14:creationId xmlns:p14="http://schemas.microsoft.com/office/powerpoint/2010/main" val="144090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Digital divide</a:t>
            </a:r>
            <a:endParaRPr lang="it-IT" dirty="0"/>
          </a:p>
        </p:txBody>
      </p:sp>
      <p:sp>
        <p:nvSpPr>
          <p:cNvPr id="4" name="Segnaposto contenuto 3"/>
          <p:cNvSpPr>
            <a:spLocks noGrp="1"/>
          </p:cNvSpPr>
          <p:nvPr>
            <p:ph sz="half" idx="2"/>
          </p:nvPr>
        </p:nvSpPr>
        <p:spPr/>
        <p:txBody>
          <a:bodyPr/>
          <a:lstStyle/>
          <a:p>
            <a:r>
              <a:rPr lang="it-IT" dirty="0" smtClean="0"/>
              <a:t>Anziani</a:t>
            </a:r>
          </a:p>
          <a:p>
            <a:r>
              <a:rPr lang="it-IT" dirty="0" smtClean="0"/>
              <a:t>Provenienza sociale</a:t>
            </a:r>
          </a:p>
          <a:p>
            <a:r>
              <a:rPr lang="it-IT" dirty="0" smtClean="0"/>
              <a:t>Provenienza geografica</a:t>
            </a:r>
            <a:endParaRPr lang="it-IT" dirty="0"/>
          </a:p>
        </p:txBody>
      </p:sp>
      <p:pic>
        <p:nvPicPr>
          <p:cNvPr id="5" name="Segnaposto contenuto 4" descr="https://encrypted-tbn1.gstatic.com/images?q=tbn:ANd9GcTJEFniAZc_yZ6zFqkaTDmlzpp0pIw2QiB1QiId1jZsnDrqFupQ"/>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88840"/>
            <a:ext cx="3037085" cy="2912566"/>
          </a:xfrm>
          <a:prstGeom prst="rect">
            <a:avLst/>
          </a:prstGeom>
          <a:noFill/>
          <a:ln>
            <a:noFill/>
          </a:ln>
        </p:spPr>
      </p:pic>
      <p:sp>
        <p:nvSpPr>
          <p:cNvPr id="6" name="Segnaposto numero diapositiva 5"/>
          <p:cNvSpPr>
            <a:spLocks noGrp="1"/>
          </p:cNvSpPr>
          <p:nvPr>
            <p:ph type="sldNum" sz="quarter" idx="12"/>
          </p:nvPr>
        </p:nvSpPr>
        <p:spPr/>
        <p:txBody>
          <a:bodyPr/>
          <a:lstStyle/>
          <a:p>
            <a:fld id="{E7A41E1B-4F70-4964-A407-84C68BE8251C}" type="slidenum">
              <a:rPr lang="it-IT" smtClean="0"/>
              <a:pPr/>
              <a:t>9</a:t>
            </a:fld>
            <a:endParaRPr lang="it-IT"/>
          </a:p>
        </p:txBody>
      </p:sp>
    </p:spTree>
    <p:extLst>
      <p:ext uri="{BB962C8B-B14F-4D97-AF65-F5344CB8AC3E}">
        <p14:creationId xmlns:p14="http://schemas.microsoft.com/office/powerpoint/2010/main" val="1211077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891</Words>
  <Application>Microsoft Office PowerPoint</Application>
  <PresentationFormat>Presentazione su schermo (4:3)</PresentationFormat>
  <Paragraphs>175</Paragraphs>
  <Slides>41</Slides>
  <Notes>0</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A chi ci rivolgiamo?</vt:lpstr>
      <vt:lpstr>DESTINATARI</vt:lpstr>
      <vt:lpstr>Prossimi 20 anni avremo 3,4 diversi utenti. </vt:lpstr>
      <vt:lpstr>I baby boomer </vt:lpstr>
      <vt:lpstr>Presentazione standard di PowerPoint</vt:lpstr>
      <vt:lpstr>byod</vt:lpstr>
      <vt:lpstr>Presentazione standard di PowerPoint</vt:lpstr>
      <vt:lpstr>Presentazione standard di PowerPoint</vt:lpstr>
      <vt:lpstr>Digital divide</vt:lpstr>
      <vt:lpstr>Presentazione standard di PowerPoint</vt:lpstr>
      <vt:lpstr>Gen. X, Y</vt:lpstr>
      <vt:lpstr>Gen-Z </vt:lpstr>
      <vt:lpstr>Presentazione standard di PowerPoint</vt:lpstr>
      <vt:lpstr>TECHNOLOGY TIMELINE 1995 TO 2014 </vt:lpstr>
      <vt:lpstr>I nostri destinatari più probabili?</vt:lpstr>
      <vt:lpstr>Kate Mayer (2016)</vt:lpstr>
      <vt:lpstr>Esempio multitasking</vt:lpstr>
      <vt:lpstr>Più intelligenti?</vt:lpstr>
      <vt:lpstr>Come? Perché?</vt:lpstr>
      <vt:lpstr>Greenfield, 2009</vt:lpstr>
      <vt:lpstr>Più distratti?</vt:lpstr>
      <vt:lpstr>Più tecnologici? Dati ISTAT</vt:lpstr>
      <vt:lpstr>Cosa usiamo?</vt:lpstr>
      <vt:lpstr>Cosa vogliono i teen?</vt:lpstr>
      <vt:lpstr>   MEDIA MENAGEMENT CENTER  Università del Northwestern, Illinois 2009  TEENS KNOW WHAT THEY WANT FROM ONLINE NEWS: DO YOU?  Dati da una ricerca con ragazzi dai 13 ai 18 anni.   </vt:lpstr>
      <vt:lpstr>PROBLEMA</vt:lpstr>
      <vt:lpstr> </vt:lpstr>
      <vt:lpstr>METODO</vt:lpstr>
      <vt:lpstr>RISULTATI: 10 LEZIONI CHIAVE</vt:lpstr>
      <vt:lpstr>Solo i teens?</vt:lpstr>
      <vt:lpstr>Presentazione standard di PowerPoint</vt:lpstr>
      <vt:lpstr>F-Shaped Pattern For Reading Web Content by JAKOB NIELSEN on April 17, 2006 http://www.nngroup.com/articles/f-shaped-pattern-reading-web-content/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Gisella</dc:creator>
  <cp:lastModifiedBy>Gisella</cp:lastModifiedBy>
  <cp:revision>18</cp:revision>
  <dcterms:created xsi:type="dcterms:W3CDTF">2016-01-11T17:40:13Z</dcterms:created>
  <dcterms:modified xsi:type="dcterms:W3CDTF">2016-03-13T16:34:37Z</dcterms:modified>
</cp:coreProperties>
</file>