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3" r:id="rId4"/>
    <p:sldId id="286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5" r:id="rId13"/>
    <p:sldId id="282" r:id="rId14"/>
    <p:sldId id="283" r:id="rId15"/>
    <p:sldId id="284" r:id="rId16"/>
    <p:sldId id="280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846" autoAdjust="0"/>
  </p:normalViewPr>
  <p:slideViewPr>
    <p:cSldViewPr>
      <p:cViewPr varScale="1">
        <p:scale>
          <a:sx n="96" d="100"/>
          <a:sy n="96" d="100"/>
        </p:scale>
        <p:origin x="19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665D6-0840-40A7-A3BC-904279E87142}" type="datetimeFigureOut">
              <a:rPr lang="en-GB" smtClean="0"/>
              <a:t>18/10/2015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7443-2D9F-4E5A-9E41-C6EBBB1496C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2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1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74C8A-6802-453B-8D4C-6E314A68E29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5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9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7443-2D9F-4E5A-9E41-C6EBBB1496CA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77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2A6D4-8752-443A-8D74-24820220950E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7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2A6D4-8752-443A-8D74-24820220950E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3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2A6D4-8752-443A-8D74-24820220950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9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2A6D4-8752-443A-8D74-24820220950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19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2A6D4-8752-443A-8D74-24820220950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5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2A6D4-8752-443A-8D74-24820220950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1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658416" cy="365125"/>
          </a:xfrm>
        </p:spPr>
        <p:txBody>
          <a:bodyPr/>
          <a:lstStyle/>
          <a:p>
            <a:fld id="{39269001-4899-43B4-A929-A09D93B99A9D}" type="datetime1">
              <a:rPr lang="en-GB" smtClean="0"/>
              <a:t>18/10/2015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408712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A39D-FE14-405D-BBF3-5B616E05DCBC}" type="datetime1">
              <a:rPr lang="en-GB" smtClean="0"/>
              <a:t>18/10/2015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91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17F9-F1D5-4781-A598-C4CCAB69D5ED}" type="datetime1">
              <a:rPr lang="en-GB" smtClean="0"/>
              <a:t>18/10/2015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3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4752528"/>
          </a:xfrm>
          <a:solidFill>
            <a:schemeClr val="accent1"/>
          </a:solidFill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448" cy="365125"/>
          </a:xfrm>
        </p:spPr>
        <p:txBody>
          <a:bodyPr/>
          <a:lstStyle/>
          <a:p>
            <a:fld id="{D52259B7-DB24-494E-93EC-A3BA6CE36289}" type="datetime1">
              <a:rPr lang="en-GB" smtClean="0"/>
              <a:t>18/10/2015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12068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/>
          <a:p>
            <a:fld id="{BFB70C46-FDDA-420F-91A1-9A3A4415F343}" type="slidenum">
              <a:rPr lang="en-GB" smtClean="0"/>
              <a:pPr/>
              <a:t>‹N›</a:t>
            </a:fld>
            <a:r>
              <a:rPr lang="en-GB" dirty="0" smtClean="0"/>
              <a:t> / 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52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9F9A-5B74-41BB-9A6D-69AE5FDD6C4F}" type="datetime1">
              <a:rPr lang="en-GB" smtClean="0"/>
              <a:t>18/10/2015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1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C17C-0011-4635-9E90-350C3E6BA23D}" type="datetime1">
              <a:rPr lang="en-GB" smtClean="0"/>
              <a:t>18/10/2015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4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5270-3122-4CE1-9F90-50DA816E4FD6}" type="datetime1">
              <a:rPr lang="en-GB" smtClean="0"/>
              <a:t>18/10/2015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7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8753-C40F-4833-85E1-3B87CBBD8B05}" type="datetime1">
              <a:rPr lang="en-GB" smtClean="0"/>
              <a:t>18/10/2015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04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D434-8B41-42FD-A070-D9E19A612F47}" type="datetime1">
              <a:rPr lang="en-GB" smtClean="0"/>
              <a:t>18/10/2015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1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B6D8-FD83-499F-A455-7B6EF176E4C5}" type="datetime1">
              <a:rPr lang="en-GB" smtClean="0"/>
              <a:t>18/10/2015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7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6854-13B5-47D7-84BC-07840A503599}" type="datetime1">
              <a:rPr lang="en-GB" smtClean="0"/>
              <a:t>18/10/2015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5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51520" y="6356350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AE7DE-9768-42B0-B65C-80F8B74DE95F}" type="datetime1">
              <a:rPr lang="en-GB" smtClean="0"/>
              <a:t>18/10/2015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331640" y="6356350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884368" y="6356350"/>
            <a:ext cx="802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0C46-FDDA-420F-91A1-9A3A4415F34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09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units.it/moodle/course/category.php?id=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STORIA GLOBALE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880320"/>
          </a:xfrm>
        </p:spPr>
        <p:txBody>
          <a:bodyPr>
            <a:normAutofit/>
          </a:bodyPr>
          <a:lstStyle/>
          <a:p>
            <a:r>
              <a:rPr lang="en-GB" dirty="0" smtClean="0"/>
              <a:t>Guido Abbattista</a:t>
            </a:r>
          </a:p>
          <a:p>
            <a:endParaRPr lang="en-GB" sz="1400" dirty="0" smtClean="0"/>
          </a:p>
          <a:p>
            <a:r>
              <a:rPr lang="en-GB" sz="1400" dirty="0" err="1" smtClean="0"/>
              <a:t>Laurea</a:t>
            </a:r>
            <a:r>
              <a:rPr lang="en-GB" sz="1400" dirty="0" smtClean="0"/>
              <a:t> </a:t>
            </a:r>
            <a:r>
              <a:rPr lang="en-GB" sz="1400" dirty="0" err="1" smtClean="0"/>
              <a:t>Magistrale</a:t>
            </a:r>
            <a:r>
              <a:rPr lang="en-GB" sz="1400" dirty="0" smtClean="0"/>
              <a:t> </a:t>
            </a:r>
            <a:r>
              <a:rPr lang="en-GB" sz="1400" dirty="0" err="1" smtClean="0"/>
              <a:t>Interateneo</a:t>
            </a:r>
            <a:r>
              <a:rPr lang="en-GB" sz="1400" dirty="0" smtClean="0"/>
              <a:t> in </a:t>
            </a:r>
            <a:r>
              <a:rPr lang="en-GB" sz="1400" dirty="0" err="1" smtClean="0"/>
              <a:t>Studi</a:t>
            </a:r>
            <a:r>
              <a:rPr lang="en-GB" sz="1400" dirty="0" smtClean="0"/>
              <a:t> </a:t>
            </a:r>
            <a:r>
              <a:rPr lang="en-GB" sz="1400" dirty="0" err="1" smtClean="0"/>
              <a:t>Storici</a:t>
            </a:r>
            <a:r>
              <a:rPr lang="en-GB" sz="1400" dirty="0" smtClean="0"/>
              <a:t> dal </a:t>
            </a:r>
            <a:r>
              <a:rPr lang="en-GB" sz="1400" dirty="0" err="1" smtClean="0"/>
              <a:t>Medioevo</a:t>
            </a:r>
            <a:r>
              <a:rPr lang="en-GB" sz="1400" dirty="0" smtClean="0"/>
              <a:t> </a:t>
            </a:r>
            <a:r>
              <a:rPr lang="en-GB" sz="1400" dirty="0" err="1" smtClean="0"/>
              <a:t>all’età</a:t>
            </a:r>
            <a:r>
              <a:rPr lang="en-GB" sz="1400" dirty="0" smtClean="0"/>
              <a:t> </a:t>
            </a:r>
            <a:r>
              <a:rPr lang="en-GB" sz="1400" dirty="0" err="1" smtClean="0"/>
              <a:t>contemporanea</a:t>
            </a:r>
            <a:endParaRPr lang="en-GB" sz="1400" dirty="0" smtClean="0"/>
          </a:p>
          <a:p>
            <a:r>
              <a:rPr lang="en-GB" sz="1400" dirty="0"/>
              <a:t>Anno </a:t>
            </a:r>
            <a:r>
              <a:rPr lang="en-GB" sz="1400" dirty="0" err="1"/>
              <a:t>accademico</a:t>
            </a:r>
            <a:r>
              <a:rPr lang="en-GB" sz="1400" dirty="0"/>
              <a:t> </a:t>
            </a:r>
            <a:r>
              <a:rPr lang="en-GB" sz="1400" dirty="0" smtClean="0"/>
              <a:t>2015-2016</a:t>
            </a:r>
          </a:p>
          <a:p>
            <a:endParaRPr lang="en-GB" sz="2400" b="1" dirty="0" smtClean="0">
              <a:hlinkClick r:id="rId3"/>
            </a:endParaRPr>
          </a:p>
          <a:p>
            <a:r>
              <a:rPr lang="en-GB" sz="2400" b="1" dirty="0" smtClean="0">
                <a:hlinkClick r:id="rId3"/>
              </a:rPr>
              <a:t>Moodle</a:t>
            </a:r>
            <a:r>
              <a:rPr lang="en-GB" sz="2400" dirty="0" smtClean="0">
                <a:hlinkClick r:id="rId3"/>
              </a:rPr>
              <a:t> </a:t>
            </a:r>
            <a:r>
              <a:rPr lang="en-GB" sz="2400" dirty="0" smtClean="0"/>
              <a:t>enrolment key</a:t>
            </a:r>
            <a:r>
              <a:rPr lang="en-GB" sz="2400" smtClean="0"/>
              <a:t>: </a:t>
            </a:r>
            <a:r>
              <a:rPr lang="en-GB" sz="2400" b="1" smtClean="0">
                <a:solidFill>
                  <a:srgbClr val="FFFF00"/>
                </a:solidFill>
              </a:rPr>
              <a:t>GLOBHIST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6" y="857250"/>
            <a:ext cx="7651644" cy="53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1543" y="332656"/>
            <a:ext cx="8778071" cy="67640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Two </a:t>
            </a:r>
            <a:r>
              <a:rPr lang="en-GB" b="1" dirty="0" smtClean="0"/>
              <a:t>embassies, three protagonists: </a:t>
            </a:r>
            <a:r>
              <a:rPr lang="en-GB" b="1" dirty="0" err="1" smtClean="0"/>
              <a:t>Macartney</a:t>
            </a:r>
            <a:r>
              <a:rPr lang="en-GB" b="1" dirty="0" smtClean="0"/>
              <a:t>, Amherst and Napier</a:t>
            </a:r>
            <a:endParaRPr lang="en-GB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1543" y="1772816"/>
            <a:ext cx="8730774" cy="4392488"/>
          </a:xfrm>
        </p:spPr>
        <p:txBody>
          <a:bodyPr numCol="2">
            <a:noAutofit/>
          </a:bodyPr>
          <a:lstStyle/>
          <a:p>
            <a:r>
              <a:rPr lang="en-GB" sz="2400" b="1" dirty="0" err="1"/>
              <a:t>Macartney</a:t>
            </a:r>
            <a:r>
              <a:rPr lang="en-GB" sz="2400" b="1" dirty="0"/>
              <a:t> (1792-1794)</a:t>
            </a:r>
          </a:p>
          <a:p>
            <a:pPr lvl="1"/>
            <a:r>
              <a:rPr lang="en-GB" sz="2000" b="1" i="1" dirty="0"/>
              <a:t>George L. Staunton </a:t>
            </a:r>
            <a:r>
              <a:rPr lang="en-GB" sz="2000" dirty="0"/>
              <a:t>(1797)</a:t>
            </a:r>
          </a:p>
          <a:p>
            <a:pPr lvl="1"/>
            <a:r>
              <a:rPr lang="en-GB" sz="2000" b="1" i="1" dirty="0"/>
              <a:t>John Barrow </a:t>
            </a:r>
            <a:r>
              <a:rPr lang="en-GB" sz="2000" dirty="0"/>
              <a:t>(1804)</a:t>
            </a:r>
          </a:p>
          <a:p>
            <a:pPr lvl="1"/>
            <a:r>
              <a:rPr lang="en-GB" sz="2000" dirty="0" err="1"/>
              <a:t>Aneas</a:t>
            </a:r>
            <a:r>
              <a:rPr lang="en-GB" sz="2000" dirty="0"/>
              <a:t> Anderson (1795)</a:t>
            </a:r>
          </a:p>
          <a:p>
            <a:pPr lvl="1"/>
            <a:r>
              <a:rPr lang="en-GB" sz="2000" dirty="0"/>
              <a:t>Samuel Holmes (1798)</a:t>
            </a:r>
          </a:p>
          <a:p>
            <a:pPr lvl="1"/>
            <a:r>
              <a:rPr lang="en-GB" sz="2000" dirty="0"/>
              <a:t>James Dinwiddie (1868)</a:t>
            </a:r>
          </a:p>
          <a:p>
            <a:pPr lvl="1"/>
            <a:r>
              <a:rPr lang="en-GB" sz="2000" dirty="0"/>
              <a:t>Stephen Else (1793)</a:t>
            </a:r>
          </a:p>
          <a:p>
            <a:pPr lvl="1"/>
            <a:r>
              <a:rPr lang="en-GB" sz="2000" dirty="0"/>
              <a:t>Erasmus Gower</a:t>
            </a:r>
          </a:p>
          <a:p>
            <a:pPr lvl="1"/>
            <a:r>
              <a:rPr lang="en-GB" sz="2000" dirty="0"/>
              <a:t>William Alexander (1805)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266700" indent="-195263"/>
            <a:r>
              <a:rPr lang="en-GB" sz="2400" b="1" smtClean="0"/>
              <a:t>Amherst </a:t>
            </a:r>
            <a:r>
              <a:rPr lang="en-GB" sz="2400" b="1" dirty="0"/>
              <a:t>(1816-1817)</a:t>
            </a:r>
          </a:p>
          <a:p>
            <a:pPr marL="606029" lvl="1" indent="-205979"/>
            <a:r>
              <a:rPr lang="en-GB" sz="2000" b="1" i="1" dirty="0"/>
              <a:t>George Th. Staunton </a:t>
            </a:r>
            <a:r>
              <a:rPr lang="en-GB" sz="2000" dirty="0"/>
              <a:t>(1810, 1822, 1824, mod. pos.)</a:t>
            </a:r>
          </a:p>
          <a:p>
            <a:pPr marL="606029" lvl="1" indent="-205979"/>
            <a:r>
              <a:rPr lang="en-GB" sz="2000" b="1" i="1" dirty="0"/>
              <a:t>Henry Ellis </a:t>
            </a:r>
            <a:r>
              <a:rPr lang="en-GB" sz="2000" dirty="0"/>
              <a:t>(1817, neg.)</a:t>
            </a:r>
          </a:p>
          <a:p>
            <a:pPr marL="606029" lvl="1" indent="-205979"/>
            <a:r>
              <a:rPr lang="en-GB" sz="2000" dirty="0"/>
              <a:t>Clarke Abel (1818)</a:t>
            </a:r>
          </a:p>
          <a:p>
            <a:pPr marL="606029" lvl="1" indent="-205979"/>
            <a:r>
              <a:rPr lang="en-GB" sz="2000" dirty="0"/>
              <a:t>John McLeod (1817)</a:t>
            </a:r>
          </a:p>
          <a:p>
            <a:pPr marL="606029" lvl="1" indent="-205979"/>
            <a:r>
              <a:rPr lang="en-GB" sz="2000" b="1" i="1" dirty="0"/>
              <a:t>John Francis Davis</a:t>
            </a:r>
            <a:r>
              <a:rPr lang="en-GB" sz="2000" dirty="0"/>
              <a:t> (1836, 1841)</a:t>
            </a:r>
          </a:p>
          <a:p>
            <a:pPr marL="263129" indent="-205979">
              <a:spcBef>
                <a:spcPts val="1350"/>
              </a:spcBef>
            </a:pPr>
            <a:r>
              <a:rPr lang="en-GB" sz="2400" b="1" dirty="0"/>
              <a:t>Lord Napier (1786-1834): </a:t>
            </a:r>
            <a:r>
              <a:rPr lang="en-US" sz="2400" dirty="0"/>
              <a:t>Superintendent of Trade at </a:t>
            </a:r>
            <a:r>
              <a:rPr lang="en-US" sz="2400" dirty="0" smtClean="0"/>
              <a:t>Canton, 1834</a:t>
            </a:r>
            <a:endParaRPr lang="en-GB" sz="1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9282-FA04-40DB-B230-9BBB9481FBB8}" type="datetime1">
              <a:rPr lang="it-IT" smtClean="0"/>
              <a:t>18/10/2015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7E9FEF6-16BF-4B7A-B835-1D9009B6984F}" type="slidenum">
              <a:rPr lang="it-IT" smtClean="0"/>
              <a:pPr algn="ctr"/>
              <a:t>12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China in European eyes 1750-1850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69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4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7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7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60934"/>
            <a:ext cx="4513621" cy="595102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1520" y="238119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</a:rPr>
              <a:t>Map (frontispiece) from Henry </a:t>
            </a: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Ellis, 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</a:rPr>
              <a:t/>
            </a:r>
            <a:b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n-US" sz="1200" b="1" i="1" dirty="0">
                <a:solidFill>
                  <a:prstClr val="white"/>
                </a:solidFill>
                <a:latin typeface="Arial" panose="020B0604020202020204" pitchFamily="34" charset="0"/>
              </a:rPr>
              <a:t>Journal of the Proceedings of the Late Embassy to China</a:t>
            </a:r>
            <a:endParaRPr lang="it-IT" sz="1200" b="1" dirty="0">
              <a:solidFill>
                <a:prstClr val="white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443" y="873040"/>
            <a:ext cx="4396557" cy="592680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499992" y="70430"/>
            <a:ext cx="446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</a:rPr>
              <a:t>Basil Hall, 1818, Appendix page x - xviii] </a:t>
            </a:r>
            <a:b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Notice to Accompany the Chart of 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</a:rPr>
              <a:t>t</a:t>
            </a:r>
            <a:r>
              <a:rPr lang="en-US" sz="14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he West Coast of </a:t>
            </a:r>
            <a:r>
              <a:rPr lang="en-US" sz="1400" b="1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Corea</a:t>
            </a:r>
            <a:endParaRPr lang="it-IT" sz="1400" b="1" dirty="0">
              <a:solidFill>
                <a:prstClr val="whit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5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FFC000"/>
                </a:solidFill>
              </a:rPr>
              <a:t>Lezione</a:t>
            </a:r>
            <a:r>
              <a:rPr lang="en-GB" b="1" dirty="0" smtClean="0">
                <a:solidFill>
                  <a:srgbClr val="FFC000"/>
                </a:solidFill>
              </a:rPr>
              <a:t> 7</a:t>
            </a:r>
            <a:br>
              <a:rPr lang="en-GB" b="1" dirty="0" smtClean="0">
                <a:solidFill>
                  <a:srgbClr val="FFC000"/>
                </a:solidFill>
              </a:rPr>
            </a:br>
            <a:r>
              <a:rPr lang="en-GB" b="1" dirty="0" smtClean="0">
                <a:solidFill>
                  <a:srgbClr val="FFC000"/>
                </a:solidFill>
              </a:rPr>
              <a:t/>
            </a:r>
            <a:br>
              <a:rPr lang="en-GB" b="1" dirty="0" smtClean="0">
                <a:solidFill>
                  <a:srgbClr val="FFC000"/>
                </a:solidFill>
              </a:rPr>
            </a:br>
            <a:r>
              <a:rPr lang="en-GB" b="1" dirty="0" smtClean="0">
                <a:solidFill>
                  <a:srgbClr val="FFC000"/>
                </a:solidFill>
              </a:rPr>
              <a:t>Le </a:t>
            </a:r>
            <a:r>
              <a:rPr lang="en-GB" b="1" dirty="0" err="1" smtClean="0">
                <a:solidFill>
                  <a:srgbClr val="FFC000"/>
                </a:solidFill>
              </a:rPr>
              <a:t>relazioni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diplomatiche</a:t>
            </a:r>
            <a:r>
              <a:rPr lang="en-GB" b="1" smtClean="0">
                <a:solidFill>
                  <a:srgbClr val="FFC000"/>
                </a:solidFill>
              </a:rPr>
              <a:t> tra</a:t>
            </a:r>
            <a:r>
              <a:rPr lang="en-GB" b="1" dirty="0" smtClean="0">
                <a:solidFill>
                  <a:srgbClr val="FFC000"/>
                </a:solidFill>
              </a:rPr>
              <a:t> Europa e la </a:t>
            </a:r>
            <a:r>
              <a:rPr lang="en-GB" b="1" dirty="0" err="1" smtClean="0">
                <a:solidFill>
                  <a:srgbClr val="FFC000"/>
                </a:solidFill>
              </a:rPr>
              <a:t>Cina</a:t>
            </a:r>
            <a:r>
              <a:rPr lang="en-GB" b="1" dirty="0" smtClean="0">
                <a:solidFill>
                  <a:srgbClr val="FFC000"/>
                </a:solidFill>
              </a:rPr>
              <a:t> in </a:t>
            </a:r>
            <a:r>
              <a:rPr lang="en-GB" b="1" dirty="0" err="1" smtClean="0">
                <a:solidFill>
                  <a:srgbClr val="FFC000"/>
                </a:solidFill>
              </a:rPr>
              <a:t>età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moderna</a:t>
            </a:r>
            <a:r>
              <a:rPr lang="en-GB" dirty="0"/>
              <a:t/>
            </a:r>
            <a:br>
              <a:rPr lang="en-GB" dirty="0"/>
            </a:b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6336704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3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20613"/>
            <a:ext cx="8229600" cy="850106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sz="3200" dirty="0" smtClean="0"/>
              <a:t>Ambasciate europee dal secondo ‘600 all’inizio dell’800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268760"/>
            <a:ext cx="8291264" cy="446449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000" dirty="0" err="1" smtClean="0"/>
              <a:t>Pieter</a:t>
            </a:r>
            <a:r>
              <a:rPr lang="it-IT" sz="2000" dirty="0" smtClean="0"/>
              <a:t> De </a:t>
            </a:r>
            <a:r>
              <a:rPr lang="it-IT" sz="2000" dirty="0" err="1" smtClean="0"/>
              <a:t>Goyer</a:t>
            </a:r>
            <a:r>
              <a:rPr lang="it-IT" sz="2000" dirty="0" smtClean="0"/>
              <a:t>-</a:t>
            </a:r>
            <a:r>
              <a:rPr lang="en-GB" sz="2000" dirty="0"/>
              <a:t>Jacob de </a:t>
            </a:r>
            <a:r>
              <a:rPr lang="en-GB" sz="2000" dirty="0" err="1" smtClean="0"/>
              <a:t>Keyzer</a:t>
            </a:r>
            <a:r>
              <a:rPr lang="en-GB" sz="2000" dirty="0" smtClean="0"/>
              <a:t>, 1655 </a:t>
            </a:r>
            <a:r>
              <a:rPr lang="it-IT" sz="2000" dirty="0" smtClean="0"/>
              <a:t> (Johannes </a:t>
            </a:r>
            <a:r>
              <a:rPr lang="it-IT" sz="2000" dirty="0" err="1" smtClean="0"/>
              <a:t>Nieuhoff</a:t>
            </a:r>
            <a:r>
              <a:rPr lang="it-IT" sz="2000" dirty="0" smtClean="0"/>
              <a:t>, 1665)</a:t>
            </a:r>
            <a:endParaRPr lang="it-IT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000" dirty="0" err="1" smtClean="0"/>
              <a:t>Pieter</a:t>
            </a:r>
            <a:r>
              <a:rPr lang="it-IT" sz="2000" dirty="0" smtClean="0"/>
              <a:t> Van </a:t>
            </a:r>
            <a:r>
              <a:rPr lang="it-IT" sz="2000" dirty="0" err="1" smtClean="0"/>
              <a:t>Hoorn</a:t>
            </a:r>
            <a:r>
              <a:rPr lang="it-IT" sz="2000" dirty="0" smtClean="0"/>
              <a:t>, 1667 (</a:t>
            </a:r>
            <a:r>
              <a:rPr lang="it-IT" sz="2000" dirty="0" err="1" smtClean="0"/>
              <a:t>Olfert</a:t>
            </a:r>
            <a:r>
              <a:rPr lang="it-IT" sz="2000" dirty="0" smtClean="0"/>
              <a:t> </a:t>
            </a:r>
            <a:r>
              <a:rPr lang="it-IT" sz="2000" dirty="0" err="1" smtClean="0"/>
              <a:t>Dapper</a:t>
            </a:r>
            <a:r>
              <a:rPr lang="it-IT" sz="2000" dirty="0" smtClean="0"/>
              <a:t>, </a:t>
            </a:r>
            <a:r>
              <a:rPr lang="it-IT" sz="2000" i="1" dirty="0" smtClean="0"/>
              <a:t>Atlas </a:t>
            </a:r>
            <a:r>
              <a:rPr lang="it-IT" sz="2000" i="1" dirty="0" err="1" smtClean="0"/>
              <a:t>sinensis</a:t>
            </a:r>
            <a:r>
              <a:rPr lang="it-IT" sz="2000" dirty="0" smtClean="0"/>
              <a:t>, 1671)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 err="1" smtClean="0"/>
              <a:t>Manoel</a:t>
            </a:r>
            <a:r>
              <a:rPr lang="en-GB" sz="2000" dirty="0" smtClean="0"/>
              <a:t> </a:t>
            </a:r>
            <a:r>
              <a:rPr lang="en-GB" sz="2000" dirty="0"/>
              <a:t>de </a:t>
            </a:r>
            <a:r>
              <a:rPr lang="en-GB" sz="2000" dirty="0" err="1"/>
              <a:t>Saldanha</a:t>
            </a:r>
            <a:r>
              <a:rPr lang="en-GB" sz="2000" dirty="0"/>
              <a:t> 1667-70 </a:t>
            </a:r>
            <a:r>
              <a:rPr lang="en-GB" sz="2000" dirty="0" smtClean="0"/>
              <a:t>(p. Francisco Pimentel) </a:t>
            </a:r>
            <a:endParaRPr lang="it-IT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Feodor </a:t>
            </a:r>
            <a:r>
              <a:rPr lang="en-GB" sz="2000" dirty="0" err="1" smtClean="0"/>
              <a:t>Alekseyevich</a:t>
            </a:r>
            <a:r>
              <a:rPr lang="en-GB" sz="2000" dirty="0" smtClean="0"/>
              <a:t> </a:t>
            </a:r>
            <a:r>
              <a:rPr lang="it-IT" sz="2000" dirty="0" err="1" smtClean="0"/>
              <a:t>Golovin</a:t>
            </a:r>
            <a:r>
              <a:rPr lang="it-IT" sz="2000" dirty="0"/>
              <a:t>, 1689 (</a:t>
            </a:r>
            <a:r>
              <a:rPr lang="it-IT" sz="2000" dirty="0" err="1"/>
              <a:t>Gerbillon</a:t>
            </a:r>
            <a:r>
              <a:rPr lang="it-IT" sz="2000" dirty="0"/>
              <a:t>-Pereira</a:t>
            </a:r>
            <a:r>
              <a:rPr lang="it-IT" sz="2000" dirty="0" smtClean="0"/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000" dirty="0" err="1" smtClean="0"/>
              <a:t>Lev</a:t>
            </a:r>
            <a:r>
              <a:rPr lang="it-IT" sz="2000" dirty="0" smtClean="0"/>
              <a:t> </a:t>
            </a:r>
            <a:r>
              <a:rPr lang="it-IT" sz="2000" dirty="0" err="1" smtClean="0"/>
              <a:t>Izmailov</a:t>
            </a:r>
            <a:r>
              <a:rPr lang="it-IT" sz="2000" dirty="0" smtClean="0"/>
              <a:t>, 1719-20 (John Bell)</a:t>
            </a:r>
            <a:endParaRPr lang="it-IT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000" dirty="0" smtClean="0"/>
              <a:t>Charles </a:t>
            </a:r>
            <a:r>
              <a:rPr lang="it-IT" sz="2000" dirty="0" err="1" smtClean="0"/>
              <a:t>Cathcart</a:t>
            </a:r>
            <a:r>
              <a:rPr lang="it-IT" sz="2000" dirty="0"/>
              <a:t>, 1788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000" dirty="0" smtClean="0"/>
              <a:t>Lord </a:t>
            </a:r>
            <a:r>
              <a:rPr lang="it-IT" sz="2000" dirty="0" err="1" smtClean="0"/>
              <a:t>Macartney</a:t>
            </a:r>
            <a:r>
              <a:rPr lang="it-IT" sz="2000" dirty="0"/>
              <a:t>, 1792-1794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000" dirty="0" smtClean="0"/>
              <a:t>Isaac </a:t>
            </a:r>
            <a:r>
              <a:rPr lang="it-IT" sz="2000" dirty="0" err="1" smtClean="0"/>
              <a:t>Titsingh</a:t>
            </a:r>
            <a:r>
              <a:rPr lang="it-IT" sz="2000" dirty="0"/>
              <a:t>, 1794-1796 (</a:t>
            </a:r>
            <a:r>
              <a:rPr lang="nl-NL" sz="2000" dirty="0"/>
              <a:t>Andreas Everardus van Braam Houckgeest, Louis-Chrétien de Guignes)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000" dirty="0" smtClean="0"/>
              <a:t>Lord Amherst</a:t>
            </a:r>
            <a:r>
              <a:rPr lang="nl-NL" sz="2000" dirty="0"/>
              <a:t>, 1816-1817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000" dirty="0"/>
              <a:t>Lord </a:t>
            </a:r>
            <a:r>
              <a:rPr lang="nl-NL" sz="2000" dirty="0" smtClean="0"/>
              <a:t>Napier, 1833-1834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000" dirty="0" smtClean="0"/>
              <a:t>Caleb Cushing, 1844</a:t>
            </a:r>
            <a:endParaRPr lang="it-IT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/>
          <a:lstStyle/>
          <a:p>
            <a:r>
              <a:rPr lang="it-IT" dirty="0" smtClean="0"/>
              <a:t>Van </a:t>
            </a:r>
            <a:r>
              <a:rPr lang="it-IT" dirty="0" err="1" smtClean="0"/>
              <a:t>Hoorn-Olfert</a:t>
            </a:r>
            <a:r>
              <a:rPr lang="it-IT" dirty="0" smtClean="0"/>
              <a:t> </a:t>
            </a:r>
            <a:r>
              <a:rPr lang="it-IT" dirty="0" err="1" smtClean="0"/>
              <a:t>Dapper</a:t>
            </a:r>
            <a:endParaRPr lang="en-GB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908720"/>
            <a:ext cx="3653891" cy="5755213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80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110211" cy="645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99592" y="1268760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prstClr val="white"/>
                </a:solidFill>
              </a:rPr>
              <a:t>L'Ambassade de la Compagnie Orientale des Provinces Unies vers L'Empereur de la Chine, Ou Grand Cam de Tartarie, Faite par les </a:t>
            </a:r>
            <a:r>
              <a:rPr lang="fr-FR" b="1" i="1" dirty="0" err="1" smtClean="0">
                <a:solidFill>
                  <a:prstClr val="white"/>
                </a:solidFill>
              </a:rPr>
              <a:t>Srs</a:t>
            </a:r>
            <a:r>
              <a:rPr lang="fr-FR" b="1" i="1" dirty="0" smtClean="0">
                <a:solidFill>
                  <a:prstClr val="white"/>
                </a:solidFill>
              </a:rPr>
              <a:t>. Pierre de </a:t>
            </a:r>
            <a:r>
              <a:rPr lang="fr-FR" b="1" i="1" dirty="0" err="1" smtClean="0">
                <a:solidFill>
                  <a:prstClr val="white"/>
                </a:solidFill>
              </a:rPr>
              <a:t>Goyer</a:t>
            </a:r>
            <a:r>
              <a:rPr lang="fr-FR" b="1" i="1" dirty="0" smtClean="0">
                <a:solidFill>
                  <a:prstClr val="white"/>
                </a:solidFill>
              </a:rPr>
              <a:t>, &amp; Jacob de Keyser; illustrée d'une très-exacte description des villes, bourgs, villages, ports de mers, &amp; autres lieux plus considérables de la Chine: enrichie d'un grand nombre de tailles douces</a:t>
            </a:r>
            <a:r>
              <a:rPr lang="fr-FR" b="1" dirty="0" smtClean="0">
                <a:solidFill>
                  <a:prstClr val="white"/>
                </a:solidFill>
              </a:rPr>
              <a:t>. Le tout recueilli par le Mr. Jean </a:t>
            </a:r>
            <a:r>
              <a:rPr lang="fr-FR" b="1" dirty="0" err="1" smtClean="0">
                <a:solidFill>
                  <a:prstClr val="white"/>
                </a:solidFill>
              </a:rPr>
              <a:t>Nieuhoff</a:t>
            </a:r>
            <a:r>
              <a:rPr lang="fr-FR" b="1" dirty="0" smtClean="0">
                <a:solidFill>
                  <a:prstClr val="white"/>
                </a:solidFill>
              </a:rPr>
              <a:t>, </a:t>
            </a:r>
            <a:r>
              <a:rPr lang="fr-FR" b="1" dirty="0" err="1" smtClean="0">
                <a:solidFill>
                  <a:prstClr val="white"/>
                </a:solidFill>
              </a:rPr>
              <a:t>Mre</a:t>
            </a:r>
            <a:r>
              <a:rPr lang="fr-FR" b="1" dirty="0" smtClean="0">
                <a:solidFill>
                  <a:prstClr val="white"/>
                </a:solidFill>
              </a:rPr>
              <a:t>. D'</a:t>
            </a:r>
            <a:r>
              <a:rPr lang="fr-FR" b="1" dirty="0" err="1" smtClean="0">
                <a:solidFill>
                  <a:prstClr val="white"/>
                </a:solidFill>
              </a:rPr>
              <a:t>hostel</a:t>
            </a:r>
            <a:r>
              <a:rPr lang="fr-FR" b="1" dirty="0" smtClean="0">
                <a:solidFill>
                  <a:prstClr val="white"/>
                </a:solidFill>
              </a:rPr>
              <a:t> de l'ambassade, a présent gouverneur en Ceylan: mis en François, orne, &amp; </a:t>
            </a:r>
            <a:r>
              <a:rPr lang="fr-FR" b="1" dirty="0" err="1" smtClean="0">
                <a:solidFill>
                  <a:prstClr val="white"/>
                </a:solidFill>
              </a:rPr>
              <a:t>afforti</a:t>
            </a:r>
            <a:r>
              <a:rPr lang="fr-FR" b="1" dirty="0" smtClean="0">
                <a:solidFill>
                  <a:prstClr val="white"/>
                </a:solidFill>
              </a:rPr>
              <a:t> de mille belles </a:t>
            </a:r>
            <a:r>
              <a:rPr lang="fr-FR" b="1" dirty="0" err="1" smtClean="0">
                <a:solidFill>
                  <a:prstClr val="white"/>
                </a:solidFill>
              </a:rPr>
              <a:t>particularitéz</a:t>
            </a:r>
            <a:r>
              <a:rPr lang="fr-FR" b="1" dirty="0" smtClean="0">
                <a:solidFill>
                  <a:prstClr val="white"/>
                </a:solidFill>
              </a:rPr>
              <a:t> tant morales que politiques, par Jean le Carpentier, historiographe, à Leyde, chez Jacob de Meurs, 1665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8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416824" cy="625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3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63413" cy="492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515697" cy="569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8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DN_IT_ModelloStrutturaTemaRaccoglitore</Template>
  <TotalTime>1611</TotalTime>
  <Words>392</Words>
  <Application>Microsoft Office PowerPoint</Application>
  <PresentationFormat>Presentazione su schermo (4:3)</PresentationFormat>
  <Paragraphs>56</Paragraphs>
  <Slides>16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di Office</vt:lpstr>
      <vt:lpstr>STORIA GLOBALE</vt:lpstr>
      <vt:lpstr>Lezione 7  Le relazioni diplomatiche tra Europa e la Cina in età moderna </vt:lpstr>
      <vt:lpstr> Ambasciate europee dal secondo ‘600 all’inizio dell’800</vt:lpstr>
      <vt:lpstr>Van Hoorn-Olfert Dapper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Two embassies, three protagonists: Macartney, Amherst and Napier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 Abbattista</dc:creator>
  <cp:lastModifiedBy>Guido Abbattista</cp:lastModifiedBy>
  <cp:revision>233</cp:revision>
  <dcterms:created xsi:type="dcterms:W3CDTF">2012-10-07T14:13:19Z</dcterms:created>
  <dcterms:modified xsi:type="dcterms:W3CDTF">2015-10-18T16:31:43Z</dcterms:modified>
</cp:coreProperties>
</file>