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2" r:id="rId4"/>
    <p:sldId id="264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8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12475-78CC-4C95-9774-A3506E5E26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4852-BBBE-4128-A311-673E84910F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5725D-DA2C-4436-8692-27168FB11B5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9E83-CEFB-466B-A6A1-05A20097DA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2B55A-1F1D-4A1F-94DD-830B26C442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E330D-9422-4DDA-BD72-6FF4E7E785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0190A-346E-4368-B448-A316C93591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F988C-BFDF-4EDF-BA6E-33812EC24A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AC4FE-FB1E-4BAE-89BC-6DA335B7137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F2192-75DA-4806-A383-7A4736C905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523E1-7115-4AFA-9F07-53742A9FEF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155D044-A005-4A81-87DF-21239FA6DEB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zorzet@units.i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76200"/>
            <a:ext cx="8610600" cy="6781800"/>
          </a:xfrm>
        </p:spPr>
        <p:txBody>
          <a:bodyPr/>
          <a:lstStyle/>
          <a:p>
            <a:pPr algn="l" eaLnBrk="1" hangingPunct="1"/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7030A0"/>
                </a:solidFill>
              </a:rPr>
              <a:t>CORSO </a:t>
            </a:r>
            <a:r>
              <a:rPr lang="it-IT" altLang="it-IT" sz="2400" b="1" dirty="0" err="1" smtClean="0">
                <a:solidFill>
                  <a:srgbClr val="7030A0"/>
                </a:solidFill>
              </a:rPr>
              <a:t>DI</a:t>
            </a:r>
            <a:r>
              <a:rPr lang="it-IT" altLang="it-IT" sz="2400" b="1" dirty="0" smtClean="0">
                <a:solidFill>
                  <a:srgbClr val="7030A0"/>
                </a:solidFill>
              </a:rPr>
              <a:t> FARMACOLOGIA E FARMACOTERAPIA (x CTF), </a:t>
            </a:r>
            <a:r>
              <a:rPr lang="it-IT" altLang="it-IT" sz="2400" b="1" dirty="0" err="1" smtClean="0">
                <a:solidFill>
                  <a:srgbClr val="7030A0"/>
                </a:solidFill>
              </a:rPr>
              <a:t>aa</a:t>
            </a:r>
            <a:r>
              <a:rPr lang="it-IT" altLang="it-IT" sz="2400" b="1" dirty="0" smtClean="0">
                <a:solidFill>
                  <a:srgbClr val="7030A0"/>
                </a:solidFill>
              </a:rPr>
              <a:t>. 2016/2017. Prof. S. </a:t>
            </a:r>
            <a:r>
              <a:rPr lang="it-IT" altLang="it-IT" sz="2400" b="1" dirty="0" err="1" smtClean="0">
                <a:solidFill>
                  <a:srgbClr val="7030A0"/>
                </a:solidFill>
              </a:rPr>
              <a:t>Zorzet</a:t>
            </a:r>
            <a:r>
              <a:rPr lang="it-IT" altLang="it-IT" sz="2400" dirty="0" smtClean="0">
                <a:solidFill>
                  <a:srgbClr val="0066FF"/>
                </a:solidFill>
              </a:rPr>
              <a:t/>
            </a:r>
            <a:br>
              <a:rPr lang="it-IT" altLang="it-IT" sz="2400" dirty="0" smtClean="0">
                <a:solidFill>
                  <a:srgbClr val="0066FF"/>
                </a:solidFill>
              </a:rPr>
            </a:br>
            <a:r>
              <a:rPr lang="it-IT" altLang="it-IT" sz="2400" dirty="0" smtClean="0">
                <a:solidFill>
                  <a:srgbClr val="0066FF"/>
                </a:solidFill>
              </a:rPr>
              <a:t/>
            </a:r>
            <a:br>
              <a:rPr lang="it-IT" altLang="it-IT" sz="2400" dirty="0" smtClean="0">
                <a:solidFill>
                  <a:srgbClr val="0066FF"/>
                </a:solidFill>
              </a:rPr>
            </a:br>
            <a:r>
              <a:rPr lang="it-IT" altLang="it-IT" sz="2400" dirty="0" smtClean="0">
                <a:solidFill>
                  <a:srgbClr val="7030A0"/>
                </a:solidFill>
              </a:rPr>
              <a:t>Obiettivi: </a:t>
            </a:r>
            <a:r>
              <a:rPr lang="it-IT" altLang="it-IT" sz="2400" dirty="0" smtClean="0"/>
              <a:t>Fornire le nozioni fondamentali utili a comprendere l’attività farmacologica delle classi di farmaci rappresentative di attività sui sistemi principali  (SNV, SNC, cardiovascolare, sangue) e di quelli sintomatici. Approfondire la conoscenze sul loro effetto ed impiego terapeutico ai fini di un’adeguata preparazione all’esercizio della professione del laureato in chimica e tecnologia farmaceutiche.</a:t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endParaRPr lang="it-IT" altLang="it-IT" sz="2000" dirty="0" smtClean="0"/>
          </a:p>
        </p:txBody>
      </p:sp>
      <p:sp>
        <p:nvSpPr>
          <p:cNvPr id="24578" name="AutoShape 2" descr="https://www.wcap.tim.it/sites/default/files/styles/large/public/screen_shot_2015-10-20_at_18.33.16.png?itok=WJGqOY25"/>
          <p:cNvSpPr>
            <a:spLocks noChangeAspect="1" noChangeArrowheads="1"/>
          </p:cNvSpPr>
          <p:nvPr/>
        </p:nvSpPr>
        <p:spPr bwMode="auto">
          <a:xfrm>
            <a:off x="155575" y="-1333500"/>
            <a:ext cx="4572000" cy="2790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 l="3937" r="8661" b="72237"/>
          <a:stretch>
            <a:fillRect/>
          </a:stretch>
        </p:blipFill>
        <p:spPr bwMode="auto">
          <a:xfrm>
            <a:off x="4267200" y="4572000"/>
            <a:ext cx="3995935" cy="774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http://www.itechmedicaldivision.com/files/images/Blog%20images/Pill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3810000"/>
            <a:ext cx="2501942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76200"/>
            <a:ext cx="8610600" cy="6781800"/>
          </a:xfrm>
        </p:spPr>
        <p:txBody>
          <a:bodyPr/>
          <a:lstStyle/>
          <a:p>
            <a:pPr algn="l" eaLnBrk="1" hangingPunct="1"/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>CORSO </a:t>
            </a:r>
            <a:r>
              <a:rPr lang="it-IT" altLang="it-IT" sz="2400" b="1" dirty="0" err="1" smtClean="0">
                <a:solidFill>
                  <a:srgbClr val="FF0000"/>
                </a:solidFill>
              </a:rPr>
              <a:t>DI</a:t>
            </a:r>
            <a:r>
              <a:rPr lang="it-IT" altLang="it-IT" sz="2400" b="1" dirty="0" smtClean="0">
                <a:solidFill>
                  <a:srgbClr val="FF0000"/>
                </a:solidFill>
              </a:rPr>
              <a:t> FARMACOTERAPIA (x FA), </a:t>
            </a:r>
            <a:r>
              <a:rPr lang="it-IT" altLang="it-IT" sz="2400" b="1" dirty="0" err="1" smtClean="0">
                <a:solidFill>
                  <a:srgbClr val="FF0000"/>
                </a:solidFill>
              </a:rPr>
              <a:t>aa</a:t>
            </a:r>
            <a:r>
              <a:rPr lang="it-IT" altLang="it-IT" sz="2400" b="1" dirty="0" smtClean="0">
                <a:solidFill>
                  <a:srgbClr val="FF0000"/>
                </a:solidFill>
              </a:rPr>
              <a:t>. 2016/2017. Prof. S. </a:t>
            </a:r>
            <a:r>
              <a:rPr lang="it-IT" altLang="it-IT" sz="2400" b="1" dirty="0" err="1" smtClean="0">
                <a:solidFill>
                  <a:srgbClr val="FF0000"/>
                </a:solidFill>
              </a:rPr>
              <a:t>Zorzet</a:t>
            </a:r>
            <a:r>
              <a:rPr lang="it-IT" altLang="it-IT" sz="2400" dirty="0" smtClean="0">
                <a:solidFill>
                  <a:srgbClr val="0066FF"/>
                </a:solidFill>
              </a:rPr>
              <a:t/>
            </a:r>
            <a:br>
              <a:rPr lang="it-IT" altLang="it-IT" sz="2400" dirty="0" smtClean="0">
                <a:solidFill>
                  <a:srgbClr val="0066FF"/>
                </a:solidFill>
              </a:rPr>
            </a:br>
            <a:r>
              <a:rPr lang="it-IT" altLang="it-IT" sz="2400" dirty="0" smtClean="0">
                <a:solidFill>
                  <a:srgbClr val="0066FF"/>
                </a:solidFill>
              </a:rPr>
              <a:t/>
            </a:r>
            <a:br>
              <a:rPr lang="it-IT" altLang="it-IT" sz="2400" dirty="0" smtClean="0">
                <a:solidFill>
                  <a:srgbClr val="0066FF"/>
                </a:solidFill>
              </a:rPr>
            </a:br>
            <a:r>
              <a:rPr lang="it-IT" altLang="it-IT" sz="2400" dirty="0" smtClean="0">
                <a:solidFill>
                  <a:srgbClr val="FF0000"/>
                </a:solidFill>
              </a:rPr>
              <a:t>Obiettivi: </a:t>
            </a:r>
            <a:r>
              <a:rPr lang="it-IT" altLang="it-IT" sz="2400" dirty="0" smtClean="0"/>
              <a:t>Fornire le nozioni fondamentali utili a comprendere l’attività farmacologica delle classi di farmaci rappresentative di attività sui sistemi principali  (SNV, SNC, cardiovascolare, sangue) e di quelli sintomatici. Approfondire la conoscenze sul loro effetto ed impiego terapeutico ai fini di un’adeguata preparazione all’esercizio della professione del laureato in farmacia.</a:t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endParaRPr lang="it-IT" altLang="it-IT" sz="2000" dirty="0" smtClean="0"/>
          </a:p>
        </p:txBody>
      </p:sp>
      <p:sp>
        <p:nvSpPr>
          <p:cNvPr id="24578" name="AutoShape 2" descr="https://www.wcap.tim.it/sites/default/files/styles/large/public/screen_shot_2015-10-20_at_18.33.16.png?itok=WJGqOY25"/>
          <p:cNvSpPr>
            <a:spLocks noChangeAspect="1" noChangeArrowheads="1"/>
          </p:cNvSpPr>
          <p:nvPr/>
        </p:nvSpPr>
        <p:spPr bwMode="auto">
          <a:xfrm>
            <a:off x="155575" y="-1333500"/>
            <a:ext cx="4572000" cy="2790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 l="3937" r="8661" b="72237"/>
          <a:stretch>
            <a:fillRect/>
          </a:stretch>
        </p:blipFill>
        <p:spPr bwMode="auto">
          <a:xfrm>
            <a:off x="4267200" y="4495800"/>
            <a:ext cx="3995935" cy="774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 descr="http://www.itechmedicaldivision.com/files/images/Blog%20images/Pill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3810000"/>
            <a:ext cx="2501942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0"/>
            <a:ext cx="8610600" cy="6629400"/>
          </a:xfrm>
        </p:spPr>
        <p:txBody>
          <a:bodyPr/>
          <a:lstStyle/>
          <a:p>
            <a:pPr algn="l"/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>1. Parte di  farmacologia:</a:t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sz="2400" dirty="0" smtClean="0"/>
              <a:t>Fattori che influenzano l’attività dei farmaci</a:t>
            </a:r>
            <a:br>
              <a:rPr lang="it-IT" sz="2400" dirty="0" smtClean="0"/>
            </a:br>
            <a:r>
              <a:rPr lang="it-IT" sz="2400" dirty="0" smtClean="0"/>
              <a:t>(età, costituzione fisica, dosaggi terapeutici) e le interazioni tra farmaci nelle terapie multiple o nella combinazione di principi attivi per la stessa terapia.</a:t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b="1" dirty="0" smtClean="0">
                <a:solidFill>
                  <a:srgbClr val="FF0000"/>
                </a:solidFill>
              </a:rPr>
              <a:t>2. </a:t>
            </a:r>
            <a:r>
              <a:rPr lang="it-IT" altLang="it-IT" sz="2400" b="1" dirty="0" smtClean="0">
                <a:solidFill>
                  <a:srgbClr val="FF0000"/>
                </a:solidFill>
              </a:rPr>
              <a:t>Parte di  farmacoterapia: </a:t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sz="2400" dirty="0" smtClean="0"/>
              <a:t>Farmaci del sistema nervoso vegetativo; Farmaci del sistema cardiocircolatorio: Diuretici, Antiipertensivi, Farmaci per le disfunzioni </a:t>
            </a:r>
            <a:r>
              <a:rPr lang="it-IT" sz="2400" dirty="0" err="1" smtClean="0"/>
              <a:t>lipoproteiche</a:t>
            </a:r>
            <a:r>
              <a:rPr lang="it-IT" sz="2400" dirty="0" smtClean="0"/>
              <a:t>, Farmaci dello scompenso cardiaco, Antianginosi, Antiaritmici, Farmaci della coagulazione del sangue; Farmaci dell’infiammazione e dell’analgesia; Analgesici narcotici; Farmaci del SNC: Ansiolitici e ipnotico sedativi; Antipsicotici; Antidepressivi; Antiepilettici. Farmaci e ormoni. Farmaci del sistema gastro-intestinale. Chemioterapia antimicrobica ed antitumorale. </a:t>
            </a:r>
            <a:br>
              <a:rPr lang="it-IT" sz="2400" dirty="0" smtClean="0"/>
            </a:br>
            <a:r>
              <a:rPr lang="it-IT" altLang="it-IT" sz="2400" dirty="0" smtClean="0"/>
              <a:t>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endParaRPr lang="it-IT" altLang="it-IT" sz="2000" dirty="0" smtClean="0"/>
          </a:p>
        </p:txBody>
      </p:sp>
      <p:sp>
        <p:nvSpPr>
          <p:cNvPr id="3" name="Rettangolo 2"/>
          <p:cNvSpPr/>
          <p:nvPr/>
        </p:nvSpPr>
        <p:spPr>
          <a:xfrm>
            <a:off x="2590800" y="152400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3200" dirty="0" smtClean="0">
                <a:solidFill>
                  <a:srgbClr val="0066FF"/>
                </a:solidFill>
              </a:rPr>
              <a:t>Programma  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52400"/>
            <a:ext cx="8610600" cy="6629400"/>
          </a:xfrm>
        </p:spPr>
        <p:txBody>
          <a:bodyPr/>
          <a:lstStyle/>
          <a:p>
            <a:pPr algn="l"/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/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altLang="it-IT" sz="2400" b="1" dirty="0" smtClean="0">
                <a:solidFill>
                  <a:srgbClr val="FF0000"/>
                </a:solidFill>
              </a:rPr>
              <a:t>2. Parte di  farmacoterapia (continua)</a:t>
            </a:r>
            <a:br>
              <a:rPr lang="it-IT" altLang="it-IT" sz="2400" b="1" dirty="0" smtClean="0">
                <a:solidFill>
                  <a:srgbClr val="FF0000"/>
                </a:solidFill>
              </a:rPr>
            </a:br>
            <a:r>
              <a:rPr lang="it-IT" sz="2400" dirty="0" smtClean="0"/>
              <a:t>Per ogni classe di farmaci vengo discusse le proprietà farmacologiche (interazioni a diversi livelli e sui vari organi) con particolare riferimento alle caratteristiche della patologia e, per quel che riguarda gli aspetti di terapia, alle caratteristiche della fisiologia dell'organo bersaglio della malattia. </a:t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altLang="it-IT" sz="2400" b="1" dirty="0" smtClean="0">
                <a:solidFill>
                  <a:srgbClr val="FF0000"/>
                </a:solidFill>
              </a:rPr>
              <a:t> Svolgimento:</a:t>
            </a:r>
            <a:r>
              <a:rPr lang="it-IT" altLang="it-IT" sz="2400" dirty="0" smtClean="0"/>
              <a:t> Diverso tra Farmacia e CTF (6CFU in comune + 2CFU diversificati)</a:t>
            </a:r>
            <a:br>
              <a:rPr lang="it-IT" altLang="it-IT" sz="2400" dirty="0" smtClean="0"/>
            </a:br>
            <a:r>
              <a:rPr lang="it-IT" altLang="it-IT" sz="2400" dirty="0" smtClean="0"/>
              <a:t>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400" dirty="0" smtClean="0">
                <a:solidFill>
                  <a:srgbClr val="7030A0"/>
                </a:solidFill>
              </a:rPr>
              <a:t>2 CFU x CTF: </a:t>
            </a:r>
            <a:r>
              <a:rPr lang="it-IT" sz="2400" dirty="0" smtClean="0"/>
              <a:t>Prima parte più approfondita che FA (sperimentazione dei farmaci, </a:t>
            </a:r>
            <a:r>
              <a:rPr lang="it-IT" sz="2400" dirty="0" err="1" smtClean="0"/>
              <a:t>farmaci</a:t>
            </a:r>
            <a:r>
              <a:rPr lang="it-IT" sz="2400" dirty="0" smtClean="0"/>
              <a:t> a bersaglio molecolare)</a:t>
            </a:r>
            <a:br>
              <a:rPr lang="it-IT" sz="2400" dirty="0" smtClean="0"/>
            </a:br>
            <a:r>
              <a:rPr lang="it-IT" sz="2400" dirty="0" smtClean="0">
                <a:solidFill>
                  <a:srgbClr val="FF0000"/>
                </a:solidFill>
              </a:rPr>
              <a:t>2 CFU x FA: </a:t>
            </a:r>
            <a:r>
              <a:rPr lang="it-IT" sz="2400" dirty="0" smtClean="0"/>
              <a:t>Prima parte breve, più approfondite certe classi di farmaci (</a:t>
            </a:r>
            <a:r>
              <a:rPr lang="it-IT" sz="2400" dirty="0" err="1" smtClean="0"/>
              <a:t>farmaci</a:t>
            </a:r>
            <a:r>
              <a:rPr lang="it-IT" sz="2400" dirty="0" smtClean="0"/>
              <a:t> dell’apparato riproduttivo).</a:t>
            </a:r>
            <a:br>
              <a:rPr lang="it-IT" sz="2400" dirty="0" smtClean="0"/>
            </a:b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altLang="it-IT" sz="2400" dirty="0" smtClean="0"/>
              <a:t> 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endParaRPr lang="it-IT" altLang="it-IT" sz="2000" dirty="0" smtClean="0"/>
          </a:p>
        </p:txBody>
      </p:sp>
      <p:sp>
        <p:nvSpPr>
          <p:cNvPr id="3" name="Rettangolo 2"/>
          <p:cNvSpPr/>
          <p:nvPr/>
        </p:nvSpPr>
        <p:spPr>
          <a:xfrm>
            <a:off x="2971800" y="152400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3200" dirty="0" smtClean="0">
                <a:solidFill>
                  <a:srgbClr val="0066FF"/>
                </a:solidFill>
              </a:rPr>
              <a:t>Programma  </a:t>
            </a:r>
            <a:endParaRPr lang="it-I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52400"/>
            <a:ext cx="8839200" cy="6934200"/>
          </a:xfrm>
        </p:spPr>
        <p:txBody>
          <a:bodyPr/>
          <a:lstStyle/>
          <a:p>
            <a:pPr algn="l" eaLnBrk="1" hangingPunct="1">
              <a:spcAft>
                <a:spcPts val="0"/>
              </a:spcAft>
            </a:pPr>
            <a:r>
              <a:rPr lang="it-IT" altLang="it-IT" sz="2000" b="1" dirty="0" smtClean="0">
                <a:solidFill>
                  <a:srgbClr val="FF0000"/>
                </a:solidFill>
              </a:rPr>
              <a:t/>
            </a:r>
            <a:br>
              <a:rPr lang="it-IT" altLang="it-IT" sz="2000" b="1" dirty="0" smtClean="0">
                <a:solidFill>
                  <a:srgbClr val="FF0000"/>
                </a:solidFill>
              </a:rPr>
            </a:br>
            <a:r>
              <a:rPr lang="it-IT" altLang="it-IT" sz="2000" dirty="0" smtClean="0"/>
              <a:t> </a:t>
            </a:r>
            <a:br>
              <a:rPr lang="it-IT" altLang="it-IT" sz="20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r>
              <a:rPr lang="it-IT" altLang="it-IT" sz="2800" dirty="0" smtClean="0"/>
              <a:t/>
            </a:r>
            <a:br>
              <a:rPr lang="it-IT" altLang="it-IT" sz="2800" dirty="0" smtClean="0"/>
            </a:br>
            <a:r>
              <a:rPr lang="it-IT" altLang="it-IT" sz="2800" b="1" dirty="0" smtClean="0">
                <a:solidFill>
                  <a:srgbClr val="FF0000"/>
                </a:solidFill>
              </a:rPr>
              <a:t>Materiale:</a:t>
            </a:r>
            <a:r>
              <a:rPr lang="it-IT" altLang="it-IT" sz="2800" dirty="0" smtClean="0"/>
              <a:t> disponibile su </a:t>
            </a:r>
            <a:r>
              <a:rPr lang="it-IT" altLang="it-IT" sz="2800" dirty="0" err="1" smtClean="0"/>
              <a:t>Moodle</a:t>
            </a:r>
            <a:r>
              <a:rPr lang="it-IT" altLang="it-IT" sz="2800" dirty="0" smtClean="0"/>
              <a:t> previa parola chiave:</a:t>
            </a:r>
            <a:br>
              <a:rPr lang="it-IT" altLang="it-IT" sz="2800" dirty="0" smtClean="0"/>
            </a:br>
            <a:r>
              <a:rPr lang="it-IT" altLang="it-IT" sz="2800" dirty="0" smtClean="0"/>
              <a:t/>
            </a:r>
            <a:br>
              <a:rPr lang="it-IT" altLang="it-IT" sz="2800" dirty="0" smtClean="0"/>
            </a:br>
            <a:r>
              <a:rPr lang="it-IT" altLang="it-IT" sz="2800" dirty="0" smtClean="0"/>
              <a:t>			</a:t>
            </a:r>
            <a:r>
              <a:rPr lang="it-IT" altLang="it-IT" sz="2800" b="1" dirty="0" smtClean="0">
                <a:solidFill>
                  <a:srgbClr val="7030A0"/>
                </a:solidFill>
              </a:rPr>
              <a:t>TERAPIAXCTF16  (</a:t>
            </a:r>
            <a:r>
              <a:rPr lang="it-IT" altLang="it-IT" sz="2800" b="1" dirty="0" err="1" smtClean="0">
                <a:solidFill>
                  <a:srgbClr val="7030A0"/>
                </a:solidFill>
              </a:rPr>
              <a:t>xCTF</a:t>
            </a:r>
            <a:r>
              <a:rPr lang="it-IT" altLang="it-IT" sz="2800" b="1" dirty="0" smtClean="0">
                <a:solidFill>
                  <a:srgbClr val="7030A0"/>
                </a:solidFill>
              </a:rPr>
              <a:t>)</a:t>
            </a:r>
            <a:br>
              <a:rPr lang="it-IT" altLang="it-IT" sz="2800" b="1" dirty="0" smtClean="0">
                <a:solidFill>
                  <a:srgbClr val="7030A0"/>
                </a:solidFill>
              </a:rPr>
            </a:br>
            <a:r>
              <a:rPr lang="it-IT" altLang="it-IT" sz="2800" b="1" dirty="0" smtClean="0">
                <a:solidFill>
                  <a:srgbClr val="7030A0"/>
                </a:solidFill>
              </a:rPr>
              <a:t>			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TERAPIAXFA16 (</a:t>
            </a:r>
            <a:r>
              <a:rPr lang="it-IT" altLang="it-IT" sz="2800" b="1" dirty="0" err="1" smtClean="0">
                <a:solidFill>
                  <a:srgbClr val="FF0000"/>
                </a:solidFill>
              </a:rPr>
              <a:t>xFA</a:t>
            </a:r>
            <a:r>
              <a:rPr lang="it-IT" altLang="it-IT" sz="2800" b="1" dirty="0" smtClean="0">
                <a:solidFill>
                  <a:srgbClr val="FF0000"/>
                </a:solidFill>
              </a:rPr>
              <a:t>)</a:t>
            </a:r>
            <a:r>
              <a:rPr lang="it-IT" altLang="it-IT" sz="1400" dirty="0" smtClean="0"/>
              <a:t/>
            </a:r>
            <a:br>
              <a:rPr lang="it-IT" altLang="it-IT" sz="1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b="1" dirty="0" smtClean="0">
                <a:solidFill>
                  <a:srgbClr val="FF0000"/>
                </a:solidFill>
              </a:rPr>
              <a:t>Esame:</a:t>
            </a:r>
            <a:r>
              <a:rPr lang="it-IT" altLang="it-IT" sz="2400" dirty="0" smtClean="0"/>
              <a:t> prova scritta come prima valutazione (15 domande a risposta multipla del valore di 2 punti ciascuna) che dà accesso alla prova orale solo se si raggiunge un punteggio minimo di 16/30; la prova orale, determinante per la valutazione finale consiste di 3 domande sul programma svolto. </a:t>
            </a:r>
            <a:br>
              <a:rPr lang="it-IT" altLang="it-IT" sz="2400" dirty="0" smtClean="0"/>
            </a:br>
            <a:r>
              <a:rPr lang="it-IT" altLang="it-IT" sz="2400" dirty="0" smtClean="0"/>
              <a:t>Due appelli in ognuna delle sessioni classiche inoltre appelli mensili non ufficiali che compariranno online (dopo maggio).</a:t>
            </a:r>
            <a:br>
              <a:rPr lang="it-IT" altLang="it-IT" sz="2400" dirty="0" smtClean="0"/>
            </a:b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1800" dirty="0" smtClean="0"/>
              <a:t>E-mail: </a:t>
            </a:r>
            <a:r>
              <a:rPr lang="it-IT" altLang="it-IT" sz="1800" dirty="0" smtClean="0">
                <a:hlinkClick r:id="rId3"/>
              </a:rPr>
              <a:t>zorzet@units.it</a:t>
            </a:r>
            <a:r>
              <a:rPr lang="it-IT" altLang="it-IT" sz="1800" dirty="0" smtClean="0"/>
              <a:t/>
            </a:r>
            <a:br>
              <a:rPr lang="it-IT" altLang="it-IT" sz="1800" dirty="0" smtClean="0"/>
            </a:br>
            <a:r>
              <a:rPr lang="it-IT" altLang="it-IT" sz="1800" dirty="0" smtClean="0"/>
              <a:t>Tel. 0405582016</a:t>
            </a:r>
            <a:br>
              <a:rPr lang="it-IT" altLang="it-IT" sz="1800" dirty="0" smtClean="0"/>
            </a:br>
            <a:r>
              <a:rPr lang="it-IT" altLang="it-IT" sz="1800" dirty="0" smtClean="0"/>
              <a:t>Dipartimento di Scienze della Vita,</a:t>
            </a:r>
            <a:br>
              <a:rPr lang="it-IT" altLang="it-IT" sz="1800" dirty="0" smtClean="0"/>
            </a:br>
            <a:r>
              <a:rPr lang="it-IT" altLang="it-IT" sz="1800" dirty="0" smtClean="0"/>
              <a:t>Studio Edificio RA (</a:t>
            </a:r>
            <a:r>
              <a:rPr lang="it-IT" altLang="it-IT" sz="1800" dirty="0" err="1" smtClean="0"/>
              <a:t>prolugamento</a:t>
            </a:r>
            <a:r>
              <a:rPr lang="it-IT" altLang="it-IT" sz="1800" dirty="0" smtClean="0"/>
              <a:t> di R: ex Patologia)</a:t>
            </a:r>
            <a:r>
              <a:rPr lang="it-IT" altLang="it-IT" sz="2400" dirty="0" smtClean="0"/>
              <a:t/>
            </a:r>
            <a:br>
              <a:rPr lang="it-IT" altLang="it-IT" sz="2400" dirty="0" smtClean="0"/>
            </a:br>
            <a:r>
              <a:rPr lang="it-IT" altLang="it-IT" sz="2400" dirty="0" smtClean="0"/>
              <a:t> </a:t>
            </a:r>
            <a:br>
              <a:rPr lang="it-IT" altLang="it-IT" sz="24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r>
              <a:rPr lang="it-IT" altLang="it-IT" sz="2000" dirty="0" smtClean="0"/>
              <a:t/>
            </a:r>
            <a:br>
              <a:rPr lang="it-IT" altLang="it-IT" sz="2000" dirty="0" smtClean="0"/>
            </a:br>
            <a:r>
              <a:rPr lang="it-IT" altLang="it-IT" sz="1800" dirty="0" smtClean="0"/>
              <a:t/>
            </a:r>
            <a:br>
              <a:rPr lang="it-IT" altLang="it-IT" sz="1800" dirty="0" smtClean="0"/>
            </a:br>
            <a:r>
              <a:rPr lang="it-IT" altLang="it-IT" sz="1800" dirty="0" smtClean="0"/>
              <a:t/>
            </a:r>
            <a:br>
              <a:rPr lang="it-IT" altLang="it-IT" sz="1800" dirty="0" smtClean="0"/>
            </a:br>
            <a:endParaRPr lang="it-IT" altLang="it-IT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asellaDiTesto 6"/>
          <p:cNvSpPr txBox="1">
            <a:spLocks noChangeArrowheads="1"/>
          </p:cNvSpPr>
          <p:nvPr/>
        </p:nvSpPr>
        <p:spPr bwMode="auto">
          <a:xfrm>
            <a:off x="304800" y="0"/>
            <a:ext cx="8305800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altLang="it-IT" sz="2000" b="1" dirty="0">
                <a:solidFill>
                  <a:srgbClr val="FF0000"/>
                </a:solidFill>
              </a:rPr>
              <a:t>Testi consigliati:</a:t>
            </a:r>
            <a:r>
              <a:rPr lang="it-IT" altLang="it-IT" sz="2000" dirty="0"/>
              <a:t> </a:t>
            </a:r>
            <a:endParaRPr lang="it-IT" altLang="it-IT" sz="2000" dirty="0" smtClean="0"/>
          </a:p>
          <a:p>
            <a:endParaRPr lang="it-IT" altLang="it-IT" sz="2000" dirty="0"/>
          </a:p>
          <a:p>
            <a:r>
              <a:rPr lang="it-IT" b="1" dirty="0" smtClean="0"/>
              <a:t>Farmacologia Generale e Clinica </a:t>
            </a:r>
            <a:r>
              <a:rPr lang="it-IT" dirty="0" smtClean="0"/>
              <a:t>di</a:t>
            </a:r>
            <a:r>
              <a:rPr lang="it-IT" b="1" dirty="0" smtClean="0"/>
              <a:t> </a:t>
            </a:r>
            <a:r>
              <a:rPr lang="it-IT" dirty="0" err="1" smtClean="0"/>
              <a:t>Katzung</a:t>
            </a:r>
            <a:r>
              <a:rPr lang="it-IT" dirty="0" smtClean="0"/>
              <a:t> - Preziosi - </a:t>
            </a:r>
            <a:r>
              <a:rPr lang="it-IT" dirty="0" err="1" smtClean="0"/>
              <a:t>Masters</a:t>
            </a:r>
            <a:r>
              <a:rPr lang="it-IT" dirty="0" smtClean="0"/>
              <a:t> - Trevor , Ed.: </a:t>
            </a:r>
            <a:r>
              <a:rPr lang="it-IT" dirty="0" err="1" smtClean="0"/>
              <a:t>Piccin</a:t>
            </a:r>
            <a:r>
              <a:rPr lang="it-IT" dirty="0" smtClean="0"/>
              <a:t> , Edizione:  IX 2014 				      Euro  95,00</a:t>
            </a:r>
          </a:p>
          <a:p>
            <a:r>
              <a:rPr lang="it-IT" altLang="it-IT" b="1" dirty="0" smtClean="0"/>
              <a:t>Le basi Farmacologiche della terapia </a:t>
            </a:r>
            <a:r>
              <a:rPr lang="it-IT" altLang="it-IT" dirty="0" smtClean="0"/>
              <a:t>di</a:t>
            </a:r>
            <a:r>
              <a:rPr lang="it-IT" altLang="it-IT" b="1" dirty="0" smtClean="0"/>
              <a:t> </a:t>
            </a:r>
            <a:r>
              <a:rPr lang="it-IT" dirty="0" err="1" smtClean="0"/>
              <a:t>Goodman</a:t>
            </a:r>
            <a:r>
              <a:rPr lang="it-IT" dirty="0" smtClean="0"/>
              <a:t> - </a:t>
            </a:r>
            <a:r>
              <a:rPr lang="it-IT" dirty="0" err="1" smtClean="0"/>
              <a:t>Gilman</a:t>
            </a:r>
            <a:r>
              <a:rPr lang="it-IT" dirty="0" smtClean="0"/>
              <a:t> - </a:t>
            </a:r>
            <a:r>
              <a:rPr lang="it-IT" dirty="0" err="1" smtClean="0"/>
              <a:t>Brunton</a:t>
            </a:r>
            <a:r>
              <a:rPr lang="it-IT" dirty="0" smtClean="0"/>
              <a:t> - </a:t>
            </a:r>
            <a:r>
              <a:rPr lang="it-IT" dirty="0" err="1" smtClean="0"/>
              <a:t>Chabner</a:t>
            </a:r>
            <a:r>
              <a:rPr lang="it-IT" dirty="0" smtClean="0"/>
              <a:t> - </a:t>
            </a:r>
            <a:r>
              <a:rPr lang="it-IT" dirty="0" err="1" smtClean="0"/>
              <a:t>Knollmann</a:t>
            </a:r>
            <a:r>
              <a:rPr lang="it-IT" dirty="0" smtClean="0"/>
              <a:t> ,  Ed.: Zanichelli , Edizione:  XII 2012 	      Euro 191,00</a:t>
            </a:r>
            <a:r>
              <a:rPr lang="it-IT" altLang="it-IT" dirty="0"/>
              <a:t/>
            </a:r>
            <a:br>
              <a:rPr lang="it-IT" altLang="it-IT" dirty="0"/>
            </a:br>
            <a:r>
              <a:rPr lang="it-IT" b="1" dirty="0" smtClean="0"/>
              <a:t>Farmacologia </a:t>
            </a:r>
            <a:r>
              <a:rPr lang="it-IT" dirty="0" smtClean="0"/>
              <a:t>di </a:t>
            </a:r>
            <a:r>
              <a:rPr lang="it-IT" dirty="0" err="1" smtClean="0"/>
              <a:t>Rang</a:t>
            </a:r>
            <a:r>
              <a:rPr lang="it-IT" dirty="0" smtClean="0"/>
              <a:t> - </a:t>
            </a:r>
            <a:r>
              <a:rPr lang="it-IT" dirty="0" err="1" smtClean="0"/>
              <a:t>Dale</a:t>
            </a:r>
            <a:r>
              <a:rPr lang="it-IT" dirty="0" smtClean="0"/>
              <a:t> - </a:t>
            </a:r>
            <a:r>
              <a:rPr lang="it-IT" dirty="0" err="1" smtClean="0"/>
              <a:t>Ritter</a:t>
            </a:r>
            <a:r>
              <a:rPr lang="it-IT" dirty="0" smtClean="0"/>
              <a:t> - </a:t>
            </a:r>
            <a:r>
              <a:rPr lang="it-IT" dirty="0" err="1" smtClean="0"/>
              <a:t>Flower</a:t>
            </a:r>
            <a:r>
              <a:rPr lang="it-IT" dirty="0" smtClean="0"/>
              <a:t> - </a:t>
            </a:r>
            <a:r>
              <a:rPr lang="it-IT" dirty="0" err="1" smtClean="0"/>
              <a:t>Henderson</a:t>
            </a:r>
            <a:r>
              <a:rPr lang="it-IT" dirty="0" smtClean="0"/>
              <a:t>,  Ed.: </a:t>
            </a:r>
            <a:r>
              <a:rPr lang="it-IT" dirty="0" err="1" smtClean="0"/>
              <a:t>Elsevier</a:t>
            </a:r>
            <a:r>
              <a:rPr lang="it-IT" dirty="0" smtClean="0"/>
              <a:t> - </a:t>
            </a:r>
            <a:r>
              <a:rPr lang="it-IT" dirty="0" err="1" smtClean="0"/>
              <a:t>Masson</a:t>
            </a:r>
            <a:r>
              <a:rPr lang="it-IT" dirty="0" smtClean="0"/>
              <a:t> , Edizione:  VIII 2016				       Euro </a:t>
            </a:r>
            <a:r>
              <a:rPr lang="it-IT" dirty="0" smtClean="0"/>
              <a:t>99,00</a:t>
            </a:r>
          </a:p>
          <a:p>
            <a:r>
              <a:rPr lang="it-IT" b="1" dirty="0" smtClean="0"/>
              <a:t>Farmacologia </a:t>
            </a:r>
            <a:r>
              <a:rPr lang="it-IT" dirty="0" smtClean="0"/>
              <a:t>di Govoni S, Ed. Casa Editrice Ambrosiana	       Euro 68,00</a:t>
            </a:r>
            <a:endParaRPr lang="it-IT" dirty="0" smtClean="0"/>
          </a:p>
          <a:p>
            <a:endParaRPr lang="it-IT" dirty="0" smtClean="0"/>
          </a:p>
          <a:p>
            <a:r>
              <a:rPr lang="it-IT" b="1" dirty="0" smtClean="0"/>
              <a:t>Farmacologia. Quesiti a scelta multipla e compendio della materia</a:t>
            </a:r>
          </a:p>
          <a:p>
            <a:r>
              <a:rPr lang="it-IT" b="1" dirty="0" smtClean="0"/>
              <a:t>di </a:t>
            </a:r>
            <a:r>
              <a:rPr lang="it-IT" dirty="0" err="1" smtClean="0"/>
              <a:t>Katzung</a:t>
            </a:r>
            <a:r>
              <a:rPr lang="it-IT" dirty="0" smtClean="0"/>
              <a:t> - Preziosi - </a:t>
            </a:r>
            <a:r>
              <a:rPr lang="it-IT" dirty="0" err="1" smtClean="0"/>
              <a:t>Masters</a:t>
            </a:r>
            <a:r>
              <a:rPr lang="it-IT" dirty="0" smtClean="0"/>
              <a:t> - Trevor 			        Euro  58,00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r>
              <a:rPr lang="it-IT" altLang="it-IT" dirty="0"/>
              <a:t/>
            </a:r>
            <a:br>
              <a:rPr lang="it-IT" altLang="it-IT" dirty="0"/>
            </a:br>
            <a:endParaRPr lang="it-IT" altLang="it-IT" dirty="0"/>
          </a:p>
        </p:txBody>
      </p:sp>
      <p:pic>
        <p:nvPicPr>
          <p:cNvPr id="2" name="Picture 2" descr="copertina di Farmacologia Generale e Clinica"/>
          <p:cNvPicPr>
            <a:picLocks noChangeArrowheads="1"/>
          </p:cNvPicPr>
          <p:nvPr/>
        </p:nvPicPr>
        <p:blipFill>
          <a:blip r:embed="rId3" cstate="print"/>
          <a:srcRect l="3780" t="8819" r="3780" b="8819"/>
          <a:stretch>
            <a:fillRect/>
          </a:stretch>
        </p:blipFill>
        <p:spPr bwMode="auto">
          <a:xfrm>
            <a:off x="304800" y="4114800"/>
            <a:ext cx="1656000" cy="2304000"/>
          </a:xfrm>
          <a:prstGeom prst="rect">
            <a:avLst/>
          </a:prstGeom>
          <a:noFill/>
        </p:spPr>
      </p:pic>
      <p:sp>
        <p:nvSpPr>
          <p:cNvPr id="18440" name="AutoShape 8" descr="Risultati immagini per farmacologia di base e clinica goodm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8442" name="AutoShape 10" descr="Risultati immagini per farmacologia di base e clinica goodma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8445" name="Picture 13" descr="Le basi farmacologiche della terapia"/>
          <p:cNvPicPr>
            <a:picLocks noChangeArrowheads="1"/>
          </p:cNvPicPr>
          <p:nvPr/>
        </p:nvPicPr>
        <p:blipFill>
          <a:blip r:embed="rId4" cstate="print"/>
          <a:srcRect l="4446" t="3500" r="4446" b="3500"/>
          <a:stretch>
            <a:fillRect/>
          </a:stretch>
        </p:blipFill>
        <p:spPr bwMode="auto">
          <a:xfrm>
            <a:off x="2057400" y="4343400"/>
            <a:ext cx="1656000" cy="2304000"/>
          </a:xfrm>
          <a:prstGeom prst="rect">
            <a:avLst/>
          </a:prstGeom>
          <a:noFill/>
        </p:spPr>
      </p:pic>
      <p:pic>
        <p:nvPicPr>
          <p:cNvPr id="18447" name="Picture 15" descr="Risultati immagini per Rang, Dale, Ritter. Farmacologia. IV Edizione, Casa Editrice Ambrosiana.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4038600"/>
            <a:ext cx="1656000" cy="2304000"/>
          </a:xfrm>
          <a:prstGeom prst="rect">
            <a:avLst/>
          </a:prstGeom>
          <a:noFill/>
        </p:spPr>
      </p:pic>
      <p:pic>
        <p:nvPicPr>
          <p:cNvPr id="1026" name="Picture 2" descr="http://www.edizioniedra.it/allegati/5384.jpg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10000" y="4114800"/>
            <a:ext cx="1656000" cy="2304000"/>
          </a:xfrm>
          <a:prstGeom prst="rect">
            <a:avLst/>
          </a:prstGeom>
          <a:noFill/>
        </p:spPr>
      </p:pic>
      <p:pic>
        <p:nvPicPr>
          <p:cNvPr id="3" name="Picture 2" descr="copertina di Farmacologia ( con sito web )"/>
          <p:cNvPicPr>
            <a:picLocks noChangeArrowheads="1"/>
          </p:cNvPicPr>
          <p:nvPr/>
        </p:nvPicPr>
        <p:blipFill>
          <a:blip r:embed="rId7" cstate="print"/>
          <a:srcRect l="3780" t="7559" r="5669" b="8819"/>
          <a:stretch>
            <a:fillRect/>
          </a:stretch>
        </p:blipFill>
        <p:spPr bwMode="auto">
          <a:xfrm>
            <a:off x="5562600" y="4343400"/>
            <a:ext cx="1656000" cy="230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20</Words>
  <Application>Microsoft Office PowerPoint</Application>
  <PresentationFormat>Presentazione su schermo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Struttura predefinita</vt:lpstr>
      <vt:lpstr>   CORSO DI FARMACOLOGIA E FARMACOTERAPIA (x CTF), aa. 2016/2017. Prof. S. Zorzet  Obiettivi: Fornire le nozioni fondamentali utili a comprendere l’attività farmacologica delle classi di farmaci rappresentative di attività sui sistemi principali  (SNV, SNC, cardiovascolare, sangue) e di quelli sintomatici. Approfondire la conoscenze sul loro effetto ed impiego terapeutico ai fini di un’adeguata preparazione all’esercizio della professione del laureato in chimica e tecnologia farmaceutiche.            </vt:lpstr>
      <vt:lpstr>   CORSO DI FARMACOTERAPIA (x FA), aa. 2016/2017. Prof. S. Zorzet  Obiettivi: Fornire le nozioni fondamentali utili a comprendere l’attività farmacologica delle classi di farmaci rappresentative di attività sui sistemi principali  (SNV, SNC, cardiovascolare, sangue) e di quelli sintomatici. Approfondire la conoscenze sul loro effetto ed impiego terapeutico ai fini di un’adeguata preparazione all’esercizio della professione del laureato in farmacia.            </vt:lpstr>
      <vt:lpstr>     1. Parte di  farmacologia: Fattori che influenzano l’attività dei farmaci (età, costituzione fisica, dosaggi terapeutici) e le interazioni tra farmaci nelle terapie multiple o nella combinazione di principi attivi per la stessa terapia.  2. Parte di  farmacoterapia:  Farmaci del sistema nervoso vegetativo; Farmaci del sistema cardiocircolatorio: Diuretici, Antiipertensivi, Farmaci per le disfunzioni lipoproteiche, Farmaci dello scompenso cardiaco, Antianginosi, Antiaritmici, Farmaci della coagulazione del sangue; Farmaci dell’infiammazione e dell’analgesia; Analgesici narcotici; Farmaci del SNC: Ansiolitici e ipnotico sedativi; Antipsicotici; Antidepressivi; Antiepilettici. Farmaci e ormoni. Farmaci del sistema gastro-intestinale. Chemioterapia antimicrobica ed antitumorale.     </vt:lpstr>
      <vt:lpstr>   2. Parte di  farmacoterapia (continua) Per ogni classe di farmaci vengo discusse le proprietà farmacologiche (interazioni a diversi livelli e sui vari organi) con particolare riferimento alle caratteristiche della patologia e, per quel che riguarda gli aspetti di terapia, alle caratteristiche della fisiologia dell'organo bersaglio della malattia.    Svolgimento: Diverso tra Farmacia e CTF (6CFU in comune + 2CFU diversificati)   2 CFU x CTF: Prima parte più approfondita che FA (sperimentazione dei farmaci, farmaci a bersaglio molecolare) 2 CFU x FA: Prima parte breve, più approfondite certe classi di farmaci (farmaci dell’apparato riproduttivo).     </vt:lpstr>
      <vt:lpstr>      Materiale: disponibile su Moodle previa parola chiave:     TERAPIAXCTF16  (xCTF)    TERAPIAXFA16 (xFA)  Esame: prova scritta come prima valutazione (15 domande a risposta multipla del valore di 2 punti ciascuna) che dà accesso alla prova orale solo se si raggiunge un punteggio minimo di 16/30; la prova orale, determinante per la valutazione finale consiste di 3 domande sul programma svolto.  Due appelli in ognuna delle sessioni classiche inoltre appelli mensili non ufficiali che compariranno online (dopo maggio).  E-mail: zorzet@units.it Tel. 0405582016 Dipartimento di Scienze della Vita, Studio Edificio RA (prolugamento di R: ex Patologia)       </vt:lpstr>
      <vt:lpstr>Diapositiva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Proprietario</cp:lastModifiedBy>
  <cp:revision>37</cp:revision>
  <cp:lastPrinted>1601-01-01T00:00:00Z</cp:lastPrinted>
  <dcterms:created xsi:type="dcterms:W3CDTF">1601-01-01T00:00:00Z</dcterms:created>
  <dcterms:modified xsi:type="dcterms:W3CDTF">2016-09-30T12:25:10Z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