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282" r:id="rId3"/>
    <p:sldId id="532" r:id="rId4"/>
    <p:sldId id="313" r:id="rId5"/>
    <p:sldId id="314" r:id="rId6"/>
    <p:sldId id="311" r:id="rId7"/>
    <p:sldId id="390" r:id="rId8"/>
    <p:sldId id="392" r:id="rId9"/>
    <p:sldId id="315" r:id="rId10"/>
    <p:sldId id="397" r:id="rId11"/>
    <p:sldId id="316" r:id="rId12"/>
    <p:sldId id="320" r:id="rId13"/>
    <p:sldId id="321" r:id="rId14"/>
    <p:sldId id="318" r:id="rId15"/>
    <p:sldId id="319" r:id="rId16"/>
    <p:sldId id="540" r:id="rId17"/>
    <p:sldId id="528" r:id="rId18"/>
    <p:sldId id="529" r:id="rId19"/>
    <p:sldId id="530" r:id="rId20"/>
    <p:sldId id="531" r:id="rId21"/>
    <p:sldId id="511" r:id="rId22"/>
    <p:sldId id="303" r:id="rId23"/>
    <p:sldId id="325" r:id="rId24"/>
    <p:sldId id="402" r:id="rId25"/>
    <p:sldId id="421" r:id="rId26"/>
    <p:sldId id="422" r:id="rId27"/>
    <p:sldId id="326" r:id="rId28"/>
    <p:sldId id="403" r:id="rId29"/>
    <p:sldId id="404" r:id="rId30"/>
    <p:sldId id="533" r:id="rId31"/>
    <p:sldId id="327" r:id="rId32"/>
    <p:sldId id="328" r:id="rId33"/>
    <p:sldId id="304" r:id="rId34"/>
    <p:sldId id="536" r:id="rId35"/>
    <p:sldId id="535" r:id="rId36"/>
    <p:sldId id="305" r:id="rId37"/>
    <p:sldId id="509" r:id="rId38"/>
    <p:sldId id="507" r:id="rId39"/>
    <p:sldId id="508" r:id="rId40"/>
    <p:sldId id="329" r:id="rId41"/>
    <p:sldId id="521" r:id="rId42"/>
    <p:sldId id="519" r:id="rId43"/>
    <p:sldId id="515" r:id="rId44"/>
    <p:sldId id="516" r:id="rId45"/>
    <p:sldId id="517" r:id="rId46"/>
    <p:sldId id="518" r:id="rId47"/>
    <p:sldId id="520" r:id="rId48"/>
    <p:sldId id="523" r:id="rId49"/>
    <p:sldId id="534" r:id="rId50"/>
    <p:sldId id="539" r:id="rId51"/>
    <p:sldId id="538" r:id="rId52"/>
    <p:sldId id="522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13E1F-F5CE-4154-A94F-465C906DB44D}" type="datetimeFigureOut">
              <a:rPr lang="it-IT" smtClean="0"/>
              <a:pPr/>
              <a:t>03/10/2016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5C893-F6E1-4648-B64C-F7FAC2902DB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43390F-19A9-4CDA-B165-1BAE6D07A7EE}" type="slidenum">
              <a:rPr lang="it-IT"/>
              <a:pPr/>
              <a:t>6</a:t>
            </a:fld>
            <a:endParaRPr lang="it-IT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L'"interno" (i "visceri") del nostro corpo, come il cuore, lo stomaco e l'intestino, è regolato da una parte del Sistema Nervoso chiamato Sistema Nervoso Autonomo (SNA). Il SNA appartiene, in parte, al Sistema Nervoso Periferico e controlla molti organi e muscoli del nostro corpo. Non siamo quasi mai coscienti dell'attività del SNA, in quanto esso funziona in modo involontario e riflesso. Ad esempio, non ci accorgiamo quando i nostri vasi ematici cambiano di diametro o quando il nostro cuore batte più in fretta. Ciò nonostante, alcune persone possono allenarsi a controllare alcune delle funzioni del SNA, come la frequenza cardiaca o la pressione del sangue nelle arterie. </a:t>
            </a:r>
          </a:p>
          <a:p>
            <a:r>
              <a:rPr lang="it-IT"/>
              <a:t>L'attività del SNA è particolarmente importante in almeno due situazioni:</a:t>
            </a:r>
          </a:p>
          <a:p>
            <a:r>
              <a:rPr lang="it-IT"/>
              <a:t>1) le situazioni di emergenza che causano stress e che ci richiedono di </a:t>
            </a:r>
            <a:r>
              <a:rPr lang="it-IT">
                <a:solidFill>
                  <a:srgbClr val="FF0000"/>
                </a:solidFill>
              </a:rPr>
              <a:t>"attaccare" o "fuggire"</a:t>
            </a:r>
            <a:r>
              <a:rPr lang="it-IT"/>
              <a:t>                         </a:t>
            </a:r>
          </a:p>
          <a:p>
            <a:r>
              <a:rPr lang="it-IT"/>
              <a:t>e</a:t>
            </a:r>
            <a:br>
              <a:rPr lang="it-IT"/>
            </a:br>
            <a:r>
              <a:rPr lang="it-IT"/>
              <a:t>2) le situazioni di calma che ci consentono di </a:t>
            </a:r>
            <a:r>
              <a:rPr lang="it-IT">
                <a:solidFill>
                  <a:srgbClr val="FF0000"/>
                </a:solidFill>
              </a:rPr>
              <a:t>"riposare" e "digerire“.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05015-7BF3-4F5F-B0A6-8D1E5E44C27C}" type="slidenum">
              <a:rPr lang="it-IT"/>
              <a:pPr/>
              <a:t>12</a:t>
            </a:fld>
            <a:endParaRPr lang="it-IT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Il Sistema Nervoso Ortosimpatico </a:t>
            </a:r>
          </a:p>
          <a:p>
            <a:r>
              <a:rPr lang="it-IT"/>
              <a:t>E' una bella giornata di sole e stai facendo una piacevole passeggiata nel bosco. Improvvisamente un orso affamato ti compare davanti. Ti fermi e lo affronti OPPURE ti volti e scappi via? In entrambi i casi, si tratta di una situazione di "attacco o fuga", in cui il Sistema Nervoso Ortosimpatico si mette in azione attivando le risorse energetiche, aumentando la pressione sanguigna e la frequenza cardiaca e rallentando i processi digestivi. </a:t>
            </a:r>
          </a:p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C2FD3-D17C-44F1-B8F2-6B0A1A8ADFAB}" type="slidenum">
              <a:rPr lang="it-IT"/>
              <a:pPr/>
              <a:t>14</a:t>
            </a:fld>
            <a:endParaRPr lang="it-IT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Il Sistema Nervoso Parasimpatico </a:t>
            </a:r>
          </a:p>
          <a:p>
            <a:r>
              <a:rPr lang="it-IT"/>
              <a:t>E' una bella giornata di sole hai appena fatto uno spuntino e adesso stai facendo una piacevole passeggiata nel bosco. Questa volta metti in atto una risposta di "riposo e digestione". Adesso entra in azione il parasimpatico, che risparmia energia, diminuisce la pressione del sangue e la frequenza cardiaca ed avvia i processi digestivi.</a:t>
            </a:r>
            <a:br>
              <a:rPr lang="it-IT"/>
            </a:b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 smtClean="0"/>
              <a:pPr/>
              <a:t>3/10/2016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 smtClean="0"/>
              <a:pPr/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921" y="1600008"/>
            <a:ext cx="8229600" cy="45263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23D38-2912-475A-85C4-062E810ED04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24E19-8932-4F0E-9B5A-188E89092B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DEADB-F092-4A86-8B93-9977DC94A1DC}" type="datetimeFigureOut">
              <a:rPr lang="it-IT" smtClean="0"/>
              <a:pPr/>
              <a:t>03/10/2016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476EA-687C-4EA7-9AF9-0E76F25FFC8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8136904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81579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762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Differenze anatomiche tra le divisioni ortosimpatica e parasimpatica</a:t>
            </a:r>
          </a:p>
        </p:txBody>
      </p:sp>
      <p:pic>
        <p:nvPicPr>
          <p:cNvPr id="38919" name="Picture 7" descr="ortopar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4025" y="1344613"/>
            <a:ext cx="6149975" cy="5056187"/>
          </a:xfrm>
          <a:prstGeom prst="rect">
            <a:avLst/>
          </a:prstGeom>
          <a:noFill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76200" y="1752600"/>
            <a:ext cx="3199656" cy="419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2000" dirty="0" err="1">
                <a:latin typeface="Times New Roman" pitchFamily="18" charset="0"/>
              </a:rPr>
              <a:t>Lunghezza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delle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fibre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postgangliari</a:t>
            </a:r>
            <a:endParaRPr lang="en-US" sz="2000" dirty="0">
              <a:latin typeface="Times New Roman" pitchFamily="18" charset="0"/>
            </a:endParaRPr>
          </a:p>
          <a:p>
            <a:pPr marL="508000" lvl="1" indent="-160338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Ortosimpatiche</a:t>
            </a:r>
            <a:r>
              <a:rPr lang="en-US" sz="2000" dirty="0">
                <a:latin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</a:rPr>
              <a:t>lunghe</a:t>
            </a:r>
            <a:endParaRPr lang="en-US" sz="2000" dirty="0">
              <a:latin typeface="Times New Roman" pitchFamily="18" charset="0"/>
            </a:endParaRPr>
          </a:p>
          <a:p>
            <a:pPr marL="508000" lvl="1" indent="-160338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Parasimpatiche</a:t>
            </a:r>
            <a:r>
              <a:rPr lang="en-US" sz="2000" dirty="0">
                <a:latin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</a:rPr>
              <a:t>corte</a:t>
            </a:r>
            <a:endParaRPr lang="en-US" sz="2000" dirty="0">
              <a:latin typeface="Times New Roman" pitchFamily="18" charset="0"/>
            </a:endParaRPr>
          </a:p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2000" dirty="0" err="1">
                <a:latin typeface="Times New Roman" pitchFamily="18" charset="0"/>
              </a:rPr>
              <a:t>Diramazione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degli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assoni</a:t>
            </a:r>
            <a:endParaRPr lang="en-US" sz="2000" dirty="0">
              <a:latin typeface="Times New Roman" pitchFamily="18" charset="0"/>
            </a:endParaRPr>
          </a:p>
          <a:p>
            <a:pPr marL="508000" lvl="1" indent="-160338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Assone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ortosimpatico</a:t>
            </a:r>
            <a:r>
              <a:rPr lang="en-US" sz="2000" dirty="0">
                <a:latin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</a:rPr>
              <a:t>fortemente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diramato</a:t>
            </a:r>
            <a:r>
              <a:rPr lang="en-US" sz="2000" dirty="0">
                <a:latin typeface="Times New Roman" pitchFamily="18" charset="0"/>
              </a:rPr>
              <a:t> </a:t>
            </a:r>
          </a:p>
          <a:p>
            <a:pPr marL="623888" lvl="2" indent="115888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Influenza </a:t>
            </a:r>
            <a:r>
              <a:rPr lang="en-US" sz="2000" dirty="0" err="1">
                <a:latin typeface="Times New Roman" pitchFamily="18" charset="0"/>
              </a:rPr>
              <a:t>diversi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organi</a:t>
            </a:r>
            <a:endParaRPr lang="en-US" sz="2000" dirty="0">
              <a:latin typeface="Times New Roman" pitchFamily="18" charset="0"/>
            </a:endParaRPr>
          </a:p>
          <a:p>
            <a:pPr marL="508000" lvl="1" indent="-160338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Assoni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parasimpatici</a:t>
            </a:r>
            <a:r>
              <a:rPr lang="en-US" sz="2000" dirty="0">
                <a:latin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</a:rPr>
              <a:t>poche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diramazioni</a:t>
            </a:r>
            <a:r>
              <a:rPr lang="en-US" sz="2000" dirty="0">
                <a:latin typeface="Times New Roman" pitchFamily="18" charset="0"/>
              </a:rPr>
              <a:t> </a:t>
            </a:r>
          </a:p>
          <a:p>
            <a:pPr marL="623888" lvl="2" indent="115888">
              <a:spcBef>
                <a:spcPct val="20000"/>
              </a:spcBef>
              <a:buFontTx/>
              <a:buChar char="•"/>
            </a:pPr>
            <a:r>
              <a:rPr lang="en-US" sz="2000" dirty="0" err="1">
                <a:latin typeface="Times New Roman" pitchFamily="18" charset="0"/>
              </a:rPr>
              <a:t>Effetto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localizzato</a:t>
            </a:r>
            <a:endParaRPr lang="en-US" sz="20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51520" y="1772816"/>
            <a:ext cx="480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err="1">
                <a:latin typeface="Times New Roman" pitchFamily="18" charset="0"/>
              </a:rPr>
              <a:t>Organizzazione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di</a:t>
            </a:r>
            <a:r>
              <a:rPr lang="en-US" sz="2000" b="1" dirty="0">
                <a:latin typeface="Times New Roman" pitchFamily="18" charset="0"/>
              </a:rPr>
              <a:t> base: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Fuoriuscita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da</a:t>
            </a:r>
            <a:r>
              <a:rPr lang="en-US" sz="2000" dirty="0">
                <a:latin typeface="Times New Roman" pitchFamily="18" charset="0"/>
              </a:rPr>
              <a:t> T</a:t>
            </a:r>
            <a:r>
              <a:rPr lang="en-US" sz="2000" baseline="-25000" dirty="0">
                <a:latin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</a:rPr>
              <a:t>-L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endParaRPr lang="en-US" sz="2000" dirty="0">
              <a:latin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Alimenta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gli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organi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viscerali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strutture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delle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regioni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superficiali</a:t>
            </a:r>
            <a:r>
              <a:rPr lang="en-US" sz="2000" dirty="0">
                <a:latin typeface="Times New Roman" pitchFamily="18" charset="0"/>
              </a:rPr>
              <a:t> del </a:t>
            </a:r>
            <a:r>
              <a:rPr lang="en-US" sz="2000" dirty="0" err="1">
                <a:latin typeface="Times New Roman" pitchFamily="18" charset="0"/>
              </a:rPr>
              <a:t>corpo</a:t>
            </a:r>
            <a:endParaRPr lang="en-US" sz="2000" dirty="0">
              <a:latin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Contiene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più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gangli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della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divisione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parasimpatica</a:t>
            </a:r>
            <a:r>
              <a:rPr lang="en-US" sz="2000" dirty="0">
                <a:latin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</a:rPr>
              <a:t>Alcuni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sono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paravertebrali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altri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prevertebrali</a:t>
            </a:r>
            <a:endParaRPr lang="en-US" sz="2000" dirty="0">
              <a:latin typeface="Times New Roman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700808"/>
            <a:ext cx="4038600" cy="496252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b="56488"/>
          <a:stretch>
            <a:fillRect/>
          </a:stretch>
        </p:blipFill>
        <p:spPr bwMode="auto">
          <a:xfrm>
            <a:off x="0" y="404664"/>
            <a:ext cx="5837530" cy="131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19200" y="76200"/>
            <a:ext cx="67818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La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sezione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</a:rPr>
              <a:t>simpatica</a:t>
            </a: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r="1182" b="29744"/>
          <a:stretch>
            <a:fillRect/>
          </a:stretch>
        </p:blipFill>
        <p:spPr bwMode="auto">
          <a:xfrm>
            <a:off x="0" y="4685575"/>
            <a:ext cx="5364088" cy="21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rtopar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739900"/>
            <a:ext cx="4495800" cy="3251200"/>
          </a:xfrm>
          <a:prstGeom prst="rect">
            <a:avLst/>
          </a:prstGeom>
          <a:noFill/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52400" y="4648200"/>
            <a:ext cx="8991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Times New Roman" pitchFamily="18" charset="0"/>
              </a:rPr>
              <a:t>Gangli prevertebrali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>
                <a:latin typeface="Times New Roman" pitchFamily="18" charset="0"/>
              </a:rPr>
              <a:t>Spaiati, non organizzati in maniera segmentale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>
                <a:latin typeface="Times New Roman" pitchFamily="18" charset="0"/>
              </a:rPr>
              <a:t>Si riscontrano solo a livello addominale e pelvico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>
                <a:latin typeface="Times New Roman" pitchFamily="18" charset="0"/>
              </a:rPr>
              <a:t>Giacciono anteriormente alla colonna vertebrale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800">
                <a:latin typeface="Times New Roman" pitchFamily="18" charset="0"/>
              </a:rPr>
              <a:t>Principali gangli: Celiaco, ipogastrico superiore e inferiore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513" y="1066800"/>
            <a:ext cx="2681287" cy="5278438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52400" y="76200"/>
            <a:ext cx="8991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900" indent="-342900">
              <a:spcBef>
                <a:spcPct val="20000"/>
              </a:spcBef>
              <a:tabLst>
                <a:tab pos="3832225" algn="l"/>
              </a:tabLst>
            </a:pPr>
            <a:r>
              <a:rPr lang="en-US" sz="2000">
                <a:latin typeface="Times New Roman" pitchFamily="18" charset="0"/>
              </a:rPr>
              <a:t>Gangli della catena paravertebrale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3832225" algn="l"/>
              </a:tabLst>
            </a:pPr>
            <a:r>
              <a:rPr lang="en-US" sz="1800">
                <a:latin typeface="Times New Roman" pitchFamily="18" charset="0"/>
              </a:rPr>
              <a:t>Localizzati su entrambi i lati della colonna vertebrale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3832225" algn="l"/>
              </a:tabLst>
            </a:pPr>
            <a:r>
              <a:rPr lang="en-US" sz="1800">
                <a:latin typeface="Times New Roman" pitchFamily="18" charset="0"/>
              </a:rPr>
              <a:t>Collegati tramite brevi tratti della catena ortosimpatica paravertebrale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3832225" algn="l"/>
              </a:tabLst>
            </a:pPr>
            <a:r>
              <a:rPr lang="en-US" sz="1800">
                <a:latin typeface="Times New Roman" pitchFamily="18" charset="0"/>
              </a:rPr>
              <a:t>Uniti ai rami ventrali attraverso i rami comunicanti bianchi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tabLst>
                <a:tab pos="3832225" algn="l"/>
              </a:tabLst>
            </a:pPr>
            <a:r>
              <a:rPr lang="en-US" sz="1800">
                <a:latin typeface="Times New Roman" pitchFamily="18" charset="0"/>
              </a:rPr>
              <a:t>Principali gangli: cervicale sup. medio e inf., ecc.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81000"/>
            <a:ext cx="4064000" cy="6410325"/>
          </a:xfrm>
          <a:prstGeom prst="rect">
            <a:avLst/>
          </a:prstGeom>
          <a:noFill/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19200" y="76200"/>
            <a:ext cx="678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La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sezione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parasimpatica</a:t>
            </a: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1988840"/>
            <a:ext cx="5105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2000" b="1" dirty="0" err="1">
                <a:latin typeface="Times New Roman" pitchFamily="18" charset="0"/>
              </a:rPr>
              <a:t>Uscita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craniale</a:t>
            </a:r>
            <a:r>
              <a:rPr lang="en-US" sz="2000" dirty="0">
                <a:latin typeface="Times New Roman" pitchFamily="18" charset="0"/>
              </a:rPr>
              <a:t> </a:t>
            </a: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Proviene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dal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cervello</a:t>
            </a:r>
            <a:endParaRPr lang="en-US" sz="2000" dirty="0">
              <a:latin typeface="Times New Roman" pitchFamily="18" charset="0"/>
            </a:endParaRP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Innerva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gli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organi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della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testa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collo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</a:rPr>
              <a:t>torace</a:t>
            </a:r>
            <a:r>
              <a:rPr lang="en-US" sz="2000" dirty="0">
                <a:latin typeface="Times New Roman" pitchFamily="18" charset="0"/>
              </a:rPr>
              <a:t>, e </a:t>
            </a:r>
            <a:r>
              <a:rPr lang="en-US" sz="2000" dirty="0" err="1">
                <a:latin typeface="Times New Roman" pitchFamily="18" charset="0"/>
              </a:rPr>
              <a:t>addome</a:t>
            </a:r>
            <a:endParaRPr lang="en-US" sz="2000" dirty="0">
              <a:latin typeface="Times New Roman" pitchFamily="18" charset="0"/>
            </a:endParaRPr>
          </a:p>
          <a:p>
            <a:pPr marL="231775" indent="-231775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</a:rPr>
              <a:t>        Le </a:t>
            </a:r>
            <a:r>
              <a:rPr lang="en-US" sz="2000" dirty="0" err="1">
                <a:latin typeface="Times New Roman" pitchFamily="18" charset="0"/>
              </a:rPr>
              <a:t>fibre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pregangliari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corrono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attraverso</a:t>
            </a:r>
            <a:r>
              <a:rPr lang="en-US" sz="2000" dirty="0">
                <a:latin typeface="Times New Roman" pitchFamily="18" charset="0"/>
              </a:rPr>
              <a:t>:</a:t>
            </a: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 pitchFamily="18" charset="0"/>
              </a:rPr>
              <a:t>Il </a:t>
            </a:r>
            <a:r>
              <a:rPr lang="en-US" sz="2000" dirty="0" err="1">
                <a:latin typeface="Times New Roman" pitchFamily="18" charset="0"/>
              </a:rPr>
              <a:t>nervo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oculomotore</a:t>
            </a:r>
            <a:r>
              <a:rPr lang="en-US" sz="2000" dirty="0">
                <a:latin typeface="Times New Roman" pitchFamily="18" charset="0"/>
              </a:rPr>
              <a:t> (III)</a:t>
            </a: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 pitchFamily="18" charset="0"/>
              </a:rPr>
              <a:t>Il </a:t>
            </a:r>
            <a:r>
              <a:rPr lang="en-US" sz="2000" dirty="0" err="1">
                <a:latin typeface="Times New Roman" pitchFamily="18" charset="0"/>
              </a:rPr>
              <a:t>nervo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facciale</a:t>
            </a:r>
            <a:r>
              <a:rPr lang="en-US" sz="2000" dirty="0">
                <a:latin typeface="Times New Roman" pitchFamily="18" charset="0"/>
              </a:rPr>
              <a:t> (VII)</a:t>
            </a: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 pitchFamily="18" charset="0"/>
              </a:rPr>
              <a:t>Il </a:t>
            </a:r>
            <a:r>
              <a:rPr lang="en-US" sz="2000" dirty="0" err="1">
                <a:latin typeface="Times New Roman" pitchFamily="18" charset="0"/>
              </a:rPr>
              <a:t>nervo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glossofaringeo</a:t>
            </a:r>
            <a:r>
              <a:rPr lang="en-US" sz="2000" dirty="0">
                <a:latin typeface="Times New Roman" pitchFamily="18" charset="0"/>
              </a:rPr>
              <a:t> (IX)</a:t>
            </a: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 pitchFamily="18" charset="0"/>
              </a:rPr>
              <a:t>Il </a:t>
            </a:r>
            <a:r>
              <a:rPr lang="en-US" sz="2000" dirty="0" err="1">
                <a:latin typeface="Times New Roman" pitchFamily="18" charset="0"/>
              </a:rPr>
              <a:t>nervo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vago</a:t>
            </a:r>
            <a:r>
              <a:rPr lang="en-US" sz="2000" dirty="0">
                <a:latin typeface="Times New Roman" pitchFamily="18" charset="0"/>
              </a:rPr>
              <a:t> (X)</a:t>
            </a:r>
          </a:p>
          <a:p>
            <a:pPr marL="231775" indent="-231775">
              <a:spcBef>
                <a:spcPct val="20000"/>
              </a:spcBef>
            </a:pPr>
            <a:r>
              <a:rPr lang="en-US" sz="2000" dirty="0">
                <a:latin typeface="Times New Roman" pitchFamily="18" charset="0"/>
              </a:rPr>
              <a:t>      I </a:t>
            </a:r>
            <a:r>
              <a:rPr lang="en-US" sz="2000" dirty="0" err="1">
                <a:latin typeface="Times New Roman" pitchFamily="18" charset="0"/>
              </a:rPr>
              <a:t>corpi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cellulari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neuroni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pregangliari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sono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localizzati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nei</a:t>
            </a:r>
            <a:r>
              <a:rPr lang="en-US" sz="2000" dirty="0">
                <a:latin typeface="Times New Roman" pitchFamily="18" charset="0"/>
              </a:rPr>
              <a:t> nuclei </a:t>
            </a:r>
            <a:r>
              <a:rPr lang="en-US" sz="2000" dirty="0" err="1">
                <a:latin typeface="Times New Roman" pitchFamily="18" charset="0"/>
              </a:rPr>
              <a:t>dei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nervi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cranici</a:t>
            </a:r>
            <a:r>
              <a:rPr lang="en-US" sz="2000" dirty="0">
                <a:latin typeface="Times New Roman" pitchFamily="18" charset="0"/>
              </a:rPr>
              <a:t> del </a:t>
            </a:r>
            <a:r>
              <a:rPr lang="en-US" sz="2000" b="1" dirty="0" err="1">
                <a:latin typeface="Times New Roman" pitchFamily="18" charset="0"/>
              </a:rPr>
              <a:t>tronco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encefalico</a:t>
            </a:r>
            <a:endParaRPr lang="en-US" sz="2000" dirty="0">
              <a:latin typeface="Times New Roman" pitchFamily="18" charset="0"/>
            </a:endParaRPr>
          </a:p>
          <a:p>
            <a:pPr marL="682625" lvl="1" indent="-225425">
              <a:spcBef>
                <a:spcPct val="20000"/>
              </a:spcBef>
              <a:buFontTx/>
              <a:buChar char="–"/>
            </a:pPr>
            <a:endParaRPr lang="en-US" sz="2000" dirty="0">
              <a:latin typeface="Times New Roman" pitchFamily="18" charset="0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81000" y="3962400"/>
            <a:ext cx="4495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>
              <a:latin typeface="Times New Roman" pitchFamily="18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876800" y="609600"/>
            <a:ext cx="4114800" cy="441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t="40226" r="14209" b="14550"/>
          <a:stretch>
            <a:fillRect/>
          </a:stretch>
        </p:blipFill>
        <p:spPr bwMode="auto">
          <a:xfrm>
            <a:off x="179512" y="548680"/>
            <a:ext cx="4521179" cy="123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381000"/>
            <a:ext cx="4064000" cy="6410325"/>
          </a:xfrm>
          <a:prstGeom prst="rect">
            <a:avLst/>
          </a:prstGeom>
          <a:noFill/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219200" y="76200"/>
            <a:ext cx="678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La sezione parasimpatica (cont.)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23528" y="1628800"/>
            <a:ext cx="457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US" sz="2000" b="1" dirty="0" err="1">
                <a:latin typeface="Times New Roman" pitchFamily="18" charset="0"/>
              </a:rPr>
              <a:t>Uscita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sacrale</a:t>
            </a:r>
            <a:r>
              <a:rPr lang="en-US" sz="2000" dirty="0">
                <a:latin typeface="Times New Roman" pitchFamily="18" charset="0"/>
              </a:rPr>
              <a:t> </a:t>
            </a:r>
          </a:p>
          <a:p>
            <a:pPr marL="465138" lvl="1" indent="274638">
              <a:spcBef>
                <a:spcPct val="5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Innerva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rimanenti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organi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addominali</a:t>
            </a:r>
            <a:r>
              <a:rPr lang="en-US" sz="2000" dirty="0">
                <a:latin typeface="Times New Roman" pitchFamily="18" charset="0"/>
              </a:rPr>
              <a:t> e </a:t>
            </a:r>
            <a:r>
              <a:rPr lang="en-US" sz="2000" dirty="0" err="1">
                <a:latin typeface="Times New Roman" pitchFamily="18" charset="0"/>
              </a:rPr>
              <a:t>pelvici</a:t>
            </a:r>
            <a:endParaRPr lang="en-US" sz="2000" dirty="0">
              <a:latin typeface="Times New Roman" pitchFamily="18" charset="0"/>
            </a:endParaRPr>
          </a:p>
          <a:p>
            <a:pPr marL="174625" indent="-174625">
              <a:spcBef>
                <a:spcPct val="50000"/>
              </a:spcBef>
            </a:pPr>
            <a:r>
              <a:rPr lang="en-US" sz="2000" dirty="0">
                <a:latin typeface="Times New Roman" pitchFamily="18" charset="0"/>
              </a:rPr>
              <a:t>       Emerge </a:t>
            </a:r>
            <a:r>
              <a:rPr lang="en-US" sz="2000" dirty="0" err="1">
                <a:latin typeface="Times New Roman" pitchFamily="18" charset="0"/>
              </a:rPr>
              <a:t>da</a:t>
            </a:r>
            <a:r>
              <a:rPr lang="en-US" sz="2000" dirty="0">
                <a:latin typeface="Times New Roman" pitchFamily="18" charset="0"/>
              </a:rPr>
              <a:t> S</a:t>
            </a:r>
            <a:r>
              <a:rPr lang="en-US" sz="2000" baseline="-25000" dirty="0">
                <a:latin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</a:rPr>
              <a:t>-S</a:t>
            </a:r>
            <a:r>
              <a:rPr lang="en-US" sz="2000" baseline="-25000" dirty="0">
                <a:latin typeface="Times New Roman" pitchFamily="18" charset="0"/>
              </a:rPr>
              <a:t>4</a:t>
            </a:r>
            <a:endParaRPr lang="en-US" sz="2000" dirty="0">
              <a:latin typeface="Times New Roman" pitchFamily="18" charset="0"/>
            </a:endParaRPr>
          </a:p>
          <a:p>
            <a:pPr marL="174625" indent="-174625"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</a:rPr>
              <a:t>Corpi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cellulari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pregangliari</a:t>
            </a:r>
            <a:endParaRPr lang="en-US" sz="2000" dirty="0">
              <a:latin typeface="Times New Roman" pitchFamily="18" charset="0"/>
            </a:endParaRPr>
          </a:p>
          <a:p>
            <a:pPr marL="465138" lvl="1" indent="274638">
              <a:spcBef>
                <a:spcPct val="50000"/>
              </a:spcBef>
              <a:buFontTx/>
              <a:buChar char="–"/>
            </a:pPr>
            <a:r>
              <a:rPr lang="en-US" sz="2000" dirty="0" err="1">
                <a:latin typeface="Times New Roman" pitchFamily="18" charset="0"/>
              </a:rPr>
              <a:t>Localizzati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nella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regione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motoria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viscerale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della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sostanza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grigia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spinale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876800" y="5105400"/>
            <a:ext cx="4114800" cy="167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69171" r="22854"/>
          <a:stretch>
            <a:fillRect/>
          </a:stretch>
        </p:blipFill>
        <p:spPr bwMode="auto">
          <a:xfrm>
            <a:off x="467544" y="476672"/>
            <a:ext cx="4369978" cy="99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1359" r="4530" b="18829"/>
          <a:stretch>
            <a:fillRect/>
          </a:stretch>
        </p:blipFill>
        <p:spPr bwMode="auto">
          <a:xfrm>
            <a:off x="395536" y="4581128"/>
            <a:ext cx="4213057" cy="192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989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3528" y="2636912"/>
            <a:ext cx="828092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4000" dirty="0" smtClean="0"/>
              <a:t>Il sistema parasimpatico esercita un controllo di breve durata e localizzato</a:t>
            </a:r>
          </a:p>
          <a:p>
            <a:pPr>
              <a:buFont typeface="Arial" pitchFamily="34" charset="0"/>
              <a:buChar char="•"/>
            </a:pPr>
            <a:endParaRPr lang="it-IT" sz="4000" dirty="0" smtClean="0"/>
          </a:p>
          <a:p>
            <a:pPr>
              <a:buFont typeface="Arial" pitchFamily="34" charset="0"/>
              <a:buChar char="•"/>
            </a:pPr>
            <a:r>
              <a:rPr lang="it-IT" sz="4000" dirty="0" smtClean="0"/>
              <a:t>Il sistema simpatico esercita effetti duraturi e diffusi</a:t>
            </a:r>
            <a:endParaRPr lang="it-IT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05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5" cy="63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3-12-~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230" t="38719" r="46500" b="8081"/>
          <a:stretch>
            <a:fillRect/>
          </a:stretch>
        </p:blipFill>
        <p:spPr bwMode="auto">
          <a:xfrm>
            <a:off x="107504" y="1464875"/>
            <a:ext cx="3175846" cy="5393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2" descr="13-12-~1"/>
          <p:cNvPicPr>
            <a:picLocks noChangeAspect="1" noChangeArrowheads="1"/>
          </p:cNvPicPr>
          <p:nvPr/>
        </p:nvPicPr>
        <p:blipFill>
          <a:blip r:embed="rId3" cstate="print"/>
          <a:srcRect l="52080" t="45116" r="4650" b="4377"/>
          <a:stretch>
            <a:fillRect/>
          </a:stretch>
        </p:blipFill>
        <p:spPr bwMode="auto">
          <a:xfrm>
            <a:off x="5794242" y="1458109"/>
            <a:ext cx="3349758" cy="539989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260648"/>
            <a:ext cx="2915816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/>
              <a:t>Il sistema </a:t>
            </a:r>
            <a:r>
              <a:rPr lang="it-IT" dirty="0" smtClean="0"/>
              <a:t>simpatico </a:t>
            </a:r>
            <a:r>
              <a:rPr lang="it-IT" dirty="0"/>
              <a:t>media le risposte della reazione di “lotta e fuga</a:t>
            </a:r>
            <a:r>
              <a:rPr lang="it-IT" dirty="0" smtClean="0"/>
              <a:t>”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72200" y="260648"/>
            <a:ext cx="2771800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Il sistema parasimpatico media le risposte della reazione di “riposa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 e digerisci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”</a:t>
            </a:r>
          </a:p>
        </p:txBody>
      </p:sp>
      <p:pic>
        <p:nvPicPr>
          <p:cNvPr id="8" name="Picture 2" descr="Risultati immagini per riposa e digerisci"/>
          <p:cNvPicPr>
            <a:picLocks noChangeAspect="1" noChangeArrowheads="1"/>
          </p:cNvPicPr>
          <p:nvPr/>
        </p:nvPicPr>
        <p:blipFill>
          <a:blip r:embed="rId4" cstate="print"/>
          <a:srcRect t="4591" r="2907" b="4591"/>
          <a:stretch>
            <a:fillRect/>
          </a:stretch>
        </p:blipFill>
        <p:spPr bwMode="auto">
          <a:xfrm>
            <a:off x="2915816" y="0"/>
            <a:ext cx="3606730" cy="21366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16" r="2016" b="1925"/>
          <a:stretch>
            <a:fillRect/>
          </a:stretch>
        </p:blipFill>
        <p:spPr bwMode="auto">
          <a:xfrm>
            <a:off x="403354" y="497410"/>
            <a:ext cx="3962707" cy="636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0"/>
            <a:ext cx="4536504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Conseguenze dell’attivazione del sistema simpatico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 l="2197" t="15328" r="3662"/>
          <a:stretch>
            <a:fillRect/>
          </a:stretch>
        </p:blipFill>
        <p:spPr bwMode="auto">
          <a:xfrm>
            <a:off x="4788024" y="2125205"/>
            <a:ext cx="3932896" cy="473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Risultati immagini per fight or flight"/>
          <p:cNvPicPr>
            <a:picLocks noChangeAspect="1" noChangeArrowheads="1"/>
          </p:cNvPicPr>
          <p:nvPr/>
        </p:nvPicPr>
        <p:blipFill>
          <a:blip r:embed="rId5" cstate="print"/>
          <a:srcRect l="1934" t="1542"/>
          <a:stretch>
            <a:fillRect/>
          </a:stretch>
        </p:blipFill>
        <p:spPr bwMode="auto">
          <a:xfrm>
            <a:off x="5508105" y="1"/>
            <a:ext cx="2829855" cy="21378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7965262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436096" y="332656"/>
            <a:ext cx="30243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ANATOMIA SNC e SNP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3-12-~1"/>
          <p:cNvPicPr>
            <a:picLocks noChangeAspect="1" noChangeArrowheads="1"/>
          </p:cNvPicPr>
          <p:nvPr/>
        </p:nvPicPr>
        <p:blipFill>
          <a:blip r:embed="rId3" cstate="print"/>
          <a:srcRect l="11625" t="4714" r="5580" b="58584"/>
          <a:stretch>
            <a:fillRect/>
          </a:stretch>
        </p:blipFill>
        <p:spPr bwMode="auto">
          <a:xfrm rot="5400000">
            <a:off x="-1063562" y="1690907"/>
            <a:ext cx="6410166" cy="392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4536504" cy="646331"/>
          </a:xfrm>
          <a:prstGeom prst="rect">
            <a:avLst/>
          </a:prstGeom>
          <a:solidFill>
            <a:srgbClr val="7AF8F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Conseguenze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 dell’attivazione del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Italic"/>
              </a:rPr>
              <a:t>sistema parasimpatico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 cstate="print"/>
          <a:srcRect l="1392" t="10674" r="2087" b="34807"/>
          <a:stretch>
            <a:fillRect/>
          </a:stretch>
        </p:blipFill>
        <p:spPr bwMode="auto">
          <a:xfrm>
            <a:off x="4860032" y="332656"/>
            <a:ext cx="4095061" cy="346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1392" t="62652" r="2087"/>
          <a:stretch>
            <a:fillRect/>
          </a:stretch>
        </p:blipFill>
        <p:spPr bwMode="auto">
          <a:xfrm>
            <a:off x="5004048" y="4725144"/>
            <a:ext cx="3495784" cy="20280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5652120" y="4077072"/>
            <a:ext cx="2376264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CASO PARTICOLARE: PAURA PARADOSSA 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32181"/>
            <a:ext cx="6912768" cy="653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magin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1" y="227544"/>
            <a:ext cx="8556480" cy="548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A6D8F1-6CE1-4E74-BD1F-10942326964E}" type="slidenum">
              <a:rPr lang="en-US"/>
              <a:pPr/>
              <a:t>22</a:t>
            </a:fld>
            <a:endParaRPr lang="en-US"/>
          </a:p>
        </p:txBody>
      </p:sp>
      <p:pic>
        <p:nvPicPr>
          <p:cNvPr id="64516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4517" name="Rectangle 3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390240" y="5726041"/>
            <a:ext cx="548784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864" bIns="0">
            <a:spAutoFit/>
          </a:bodyPr>
          <a:lstStyle/>
          <a:p>
            <a:pPr marL="36001"/>
            <a:r>
              <a:rPr lang="it-IT" sz="1300" dirty="0">
                <a:cs typeface="Arial" charset="0"/>
              </a:rPr>
              <a:t>Il sistema nervoso autonomo, con le due divisioni parasimpatica e simpatica e le varie parti del corpo da esse controllate.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" name="Group 102"/>
          <p:cNvGraphicFramePr>
            <a:graphicFrameLocks noGrp="1"/>
          </p:cNvGraphicFramePr>
          <p:nvPr/>
        </p:nvGraphicFramePr>
        <p:xfrm>
          <a:off x="76200" y="152400"/>
          <a:ext cx="9144000" cy="6557902"/>
        </p:xfrm>
        <a:graphic>
          <a:graphicData uri="http://schemas.openxmlformats.org/drawingml/2006/table">
            <a:tbl>
              <a:tblPr/>
              <a:tblGrid>
                <a:gridCol w="1884363"/>
                <a:gridCol w="3373437"/>
                <a:gridCol w="3886200"/>
              </a:tblGrid>
              <a:tr h="3048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Azioni del Sistema Nervoso Autonomo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Struttura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Stimolazione dell’Ortosimpatico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Stimolazione del Parasimpatico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Occhio (Iride)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Dilatazione della pupilla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Constrizione della pupilla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Ghiandole salivari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Riduzione della salivazione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Aumento della salivazione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Mucosa orale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Riduzione della produzione di muco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Aumento della produzione di muco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Cuore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Aumento della frequenza dei battitie della forza di contrazione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Diminuzione della frequenza dei battiti</a:t>
                      </a:r>
                      <a:b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 della forza di contrazione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Polmoni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Rilassamento dei bronchi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Contrazione della muscolatura bronchiale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Stomaco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Riduzione della motilità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Secrezione di succo gastrico e aumento</a:t>
                      </a:r>
                      <a:b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della motilità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Intestino tenue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Riduzione della peristalsi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Aumento dei processi digestivi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Intestino crasso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Riduzione della motilità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Aumento della secrezione e della motilità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Fegato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Aumentata glicogenolisi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endParaRPr kumimoji="0" lang="it-IT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Rene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Diminuzione della diuresi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Aumento della diuresi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Midollare surrenale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Secrezione di Adrenalina e</a:t>
                      </a:r>
                      <a:b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Noradrenalina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endParaRPr kumimoji="0" lang="it-IT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Vescica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Rilassamento della parete e</a:t>
                      </a:r>
                      <a:b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chiusura dello sfintere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Contrazione della parete e</a:t>
                      </a:r>
                      <a:b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rilasciamento dello sfintere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43" name="Picture 35" descr="cle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0" y="4545013"/>
            <a:ext cx="9525" cy="9525"/>
          </a:xfrm>
          <a:prstGeom prst="rect">
            <a:avLst/>
          </a:prstGeom>
          <a:noFill/>
        </p:spPr>
      </p:pic>
      <p:pic>
        <p:nvPicPr>
          <p:cNvPr id="17450" name="Picture 42" descr="cle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9100" y="5414963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impatic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503" y="404664"/>
            <a:ext cx="7131929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304800" y="381000"/>
            <a:ext cx="8534400" cy="6324600"/>
            <a:chOff x="192" y="240"/>
            <a:chExt cx="5376" cy="3984"/>
          </a:xfrm>
        </p:grpSpPr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1536" y="240"/>
              <a:ext cx="2640" cy="25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SISTEMA NERVOSO AUTONOMO</a:t>
              </a:r>
            </a:p>
          </p:txBody>
        </p:sp>
        <p:sp>
          <p:nvSpPr>
            <p:cNvPr id="18440" name="Text Box 8"/>
            <p:cNvSpPr txBox="1">
              <a:spLocks noChangeArrowheads="1"/>
            </p:cNvSpPr>
            <p:nvPr/>
          </p:nvSpPr>
          <p:spPr bwMode="auto">
            <a:xfrm>
              <a:off x="192" y="816"/>
              <a:ext cx="2448" cy="19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DIVISIONE ORTOSIMPARICA</a:t>
              </a:r>
            </a:p>
          </p:txBody>
        </p:sp>
        <p:sp>
          <p:nvSpPr>
            <p:cNvPr id="18441" name="Text Box 9"/>
            <p:cNvSpPr txBox="1">
              <a:spLocks noChangeAspect="1" noChangeArrowheads="1"/>
            </p:cNvSpPr>
            <p:nvPr/>
          </p:nvSpPr>
          <p:spPr bwMode="auto">
            <a:xfrm>
              <a:off x="3072" y="816"/>
              <a:ext cx="2496" cy="19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DIVISIONE PARASIMPARICA</a:t>
              </a:r>
            </a:p>
          </p:txBody>
        </p:sp>
        <p:graphicFrame>
          <p:nvGraphicFramePr>
            <p:cNvPr id="18443" name="Object 11"/>
            <p:cNvGraphicFramePr>
              <a:graphicFrameLocks noChangeAspect="1"/>
            </p:cNvGraphicFramePr>
            <p:nvPr/>
          </p:nvGraphicFramePr>
          <p:xfrm>
            <a:off x="1418" y="480"/>
            <a:ext cx="2950" cy="346"/>
          </p:xfrm>
          <a:graphic>
            <a:graphicData uri="http://schemas.openxmlformats.org/presentationml/2006/ole">
              <p:oleObj spid="_x0000_s3074" name="CorelDRAW" r:id="rId4" imgW="5288400" imgH="621000" progId="">
                <p:embed/>
              </p:oleObj>
            </a:graphicData>
          </a:graphic>
        </p:graphicFrame>
        <p:sp>
          <p:nvSpPr>
            <p:cNvPr id="18444" name="Text Box 12"/>
            <p:cNvSpPr txBox="1">
              <a:spLocks noChangeAspect="1" noChangeArrowheads="1"/>
            </p:cNvSpPr>
            <p:nvPr/>
          </p:nvSpPr>
          <p:spPr bwMode="auto">
            <a:xfrm>
              <a:off x="192" y="1344"/>
              <a:ext cx="2496" cy="46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Neuroni pregangliari nelle corna laterali grigie dei segmenti spinali T</a:t>
              </a:r>
              <a:r>
                <a:rPr lang="it-IT" sz="2000" baseline="-25000">
                  <a:latin typeface="Times New Roman" pitchFamily="18" charset="0"/>
                </a:rPr>
                <a:t>1</a:t>
              </a:r>
              <a:r>
                <a:rPr lang="it-IT" sz="2000">
                  <a:latin typeface="Times New Roman" pitchFamily="18" charset="0"/>
                </a:rPr>
                <a:t>-L</a:t>
              </a:r>
              <a:r>
                <a:rPr lang="it-IT" sz="20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8448" name="Text Box 16"/>
            <p:cNvSpPr txBox="1">
              <a:spLocks noChangeAspect="1" noChangeArrowheads="1"/>
            </p:cNvSpPr>
            <p:nvPr/>
          </p:nvSpPr>
          <p:spPr bwMode="auto">
            <a:xfrm>
              <a:off x="240" y="3226"/>
              <a:ext cx="2448" cy="326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La maggior parte delle fibre post gangliari rilascia NA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49" name="Text Box 17"/>
            <p:cNvSpPr txBox="1">
              <a:spLocks noChangeAspect="1" noChangeArrowheads="1"/>
            </p:cNvSpPr>
            <p:nvPr/>
          </p:nvSpPr>
          <p:spPr bwMode="auto">
            <a:xfrm>
              <a:off x="864" y="3898"/>
              <a:ext cx="1248" cy="326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Risposta del tipo “lotta o scappa”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50" name="Text Box 18"/>
            <p:cNvSpPr txBox="1">
              <a:spLocks noChangeAspect="1" noChangeArrowheads="1"/>
            </p:cNvSpPr>
            <p:nvPr/>
          </p:nvSpPr>
          <p:spPr bwMode="auto">
            <a:xfrm>
              <a:off x="3072" y="1344"/>
              <a:ext cx="2496" cy="466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Neuroni pregangliari del midollo allungato e della porzione laterale delle corna grigie anteriori in S</a:t>
              </a:r>
              <a:r>
                <a:rPr lang="it-IT" sz="2000" baseline="-25000">
                  <a:latin typeface="Times New Roman" pitchFamily="18" charset="0"/>
                </a:rPr>
                <a:t>2</a:t>
              </a:r>
              <a:r>
                <a:rPr lang="it-IT" sz="2000">
                  <a:latin typeface="Times New Roman" pitchFamily="18" charset="0"/>
                </a:rPr>
                <a:t>-S</a:t>
              </a:r>
              <a:r>
                <a:rPr lang="it-IT" sz="2000" baseline="-25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8452" name="Text Box 20"/>
            <p:cNvSpPr txBox="1">
              <a:spLocks noChangeAspect="1" noChangeArrowheads="1"/>
            </p:cNvSpPr>
            <p:nvPr/>
          </p:nvSpPr>
          <p:spPr bwMode="auto">
            <a:xfrm>
              <a:off x="3072" y="2366"/>
              <a:ext cx="2496" cy="33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Le fibre pregangliari rilasciano ACh, stimolando i neuroni postgangliari</a:t>
              </a:r>
            </a:p>
          </p:txBody>
        </p:sp>
        <p:sp>
          <p:nvSpPr>
            <p:cNvPr id="18453" name="Text Box 21"/>
            <p:cNvSpPr txBox="1">
              <a:spLocks noChangeAspect="1" noChangeArrowheads="1"/>
            </p:cNvSpPr>
            <p:nvPr/>
          </p:nvSpPr>
          <p:spPr bwMode="auto">
            <a:xfrm>
              <a:off x="192" y="2370"/>
              <a:ext cx="2496" cy="326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Le fibre pregangliari rilasciano ACh, stimolando i neuroni postgangliari</a:t>
              </a:r>
            </a:p>
          </p:txBody>
        </p:sp>
        <p:sp>
          <p:nvSpPr>
            <p:cNvPr id="18447" name="Text Box 15"/>
            <p:cNvSpPr txBox="1">
              <a:spLocks noChangeAspect="1" noChangeArrowheads="1"/>
            </p:cNvSpPr>
            <p:nvPr/>
          </p:nvSpPr>
          <p:spPr bwMode="auto">
            <a:xfrm>
              <a:off x="240" y="3034"/>
              <a:ext cx="2448" cy="19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Organi bersaglio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45" name="Text Box 13"/>
            <p:cNvSpPr txBox="1">
              <a:spLocks noChangeAspect="1" noChangeArrowheads="1"/>
            </p:cNvSpPr>
            <p:nvPr/>
          </p:nvSpPr>
          <p:spPr bwMode="auto">
            <a:xfrm>
              <a:off x="192" y="2174"/>
              <a:ext cx="2496" cy="198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993366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Gangli vicino al midollo spinale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51" name="Text Box 19"/>
            <p:cNvSpPr txBox="1">
              <a:spLocks noChangeAspect="1" noChangeArrowheads="1"/>
            </p:cNvSpPr>
            <p:nvPr/>
          </p:nvSpPr>
          <p:spPr bwMode="auto">
            <a:xfrm>
              <a:off x="3072" y="2168"/>
              <a:ext cx="2496" cy="19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Gangli sugli o vicino agli organi</a:t>
              </a:r>
            </a:p>
          </p:txBody>
        </p:sp>
        <p:sp>
          <p:nvSpPr>
            <p:cNvPr id="18454" name="Text Box 22"/>
            <p:cNvSpPr txBox="1">
              <a:spLocks noChangeAspect="1" noChangeArrowheads="1"/>
            </p:cNvSpPr>
            <p:nvPr/>
          </p:nvSpPr>
          <p:spPr bwMode="auto">
            <a:xfrm>
              <a:off x="3072" y="3226"/>
              <a:ext cx="2496" cy="326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Tutte le fibre post gangliari rilascia ACh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55" name="Text Box 23"/>
            <p:cNvSpPr txBox="1">
              <a:spLocks noChangeAspect="1" noChangeArrowheads="1"/>
            </p:cNvSpPr>
            <p:nvPr/>
          </p:nvSpPr>
          <p:spPr bwMode="auto">
            <a:xfrm>
              <a:off x="3072" y="3034"/>
              <a:ext cx="2496" cy="19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Organi bersaglio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56" name="Text Box 24"/>
            <p:cNvSpPr txBox="1">
              <a:spLocks noChangeAspect="1" noChangeArrowheads="1"/>
            </p:cNvSpPr>
            <p:nvPr/>
          </p:nvSpPr>
          <p:spPr bwMode="auto">
            <a:xfrm>
              <a:off x="3696" y="3898"/>
              <a:ext cx="1248" cy="326"/>
            </a:xfrm>
            <a:prstGeom prst="rect">
              <a:avLst/>
            </a:prstGeom>
            <a:solidFill>
              <a:srgbClr val="CC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Risposta del tipo “riposa”</a:t>
              </a:r>
              <a:endParaRPr lang="it-IT" sz="2000" baseline="-25000">
                <a:latin typeface="Times New Roman" pitchFamily="18" charset="0"/>
              </a:endParaRPr>
            </a:p>
          </p:txBody>
        </p:sp>
        <p:sp>
          <p:nvSpPr>
            <p:cNvPr id="18458" name="Text Box 26"/>
            <p:cNvSpPr txBox="1">
              <a:spLocks noChangeArrowheads="1"/>
            </p:cNvSpPr>
            <p:nvPr/>
          </p:nvSpPr>
          <p:spPr bwMode="auto">
            <a:xfrm>
              <a:off x="1680" y="1872"/>
              <a:ext cx="24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Le fibre pregangliari sono inviate a</a:t>
              </a:r>
            </a:p>
          </p:txBody>
        </p:sp>
        <p:sp>
          <p:nvSpPr>
            <p:cNvPr id="18459" name="Text Box 27"/>
            <p:cNvSpPr txBox="1">
              <a:spLocks noChangeArrowheads="1"/>
            </p:cNvSpPr>
            <p:nvPr/>
          </p:nvSpPr>
          <p:spPr bwMode="auto">
            <a:xfrm>
              <a:off x="1680" y="2746"/>
              <a:ext cx="24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Che inviano fibre postgangliari a</a:t>
              </a:r>
            </a:p>
          </p:txBody>
        </p:sp>
        <p:sp>
          <p:nvSpPr>
            <p:cNvPr id="18460" name="AutoShape 28"/>
            <p:cNvSpPr>
              <a:spLocks noChangeArrowheads="1"/>
            </p:cNvSpPr>
            <p:nvPr/>
          </p:nvSpPr>
          <p:spPr bwMode="auto">
            <a:xfrm>
              <a:off x="1440" y="1008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1" name="AutoShape 29"/>
            <p:cNvSpPr>
              <a:spLocks noChangeArrowheads="1"/>
            </p:cNvSpPr>
            <p:nvPr/>
          </p:nvSpPr>
          <p:spPr bwMode="auto">
            <a:xfrm>
              <a:off x="4272" y="1008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2" name="AutoShape 30"/>
            <p:cNvSpPr>
              <a:spLocks noChangeArrowheads="1"/>
            </p:cNvSpPr>
            <p:nvPr/>
          </p:nvSpPr>
          <p:spPr bwMode="auto">
            <a:xfrm>
              <a:off x="1440" y="1824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3" name="AutoShape 31"/>
            <p:cNvSpPr>
              <a:spLocks noChangeArrowheads="1"/>
            </p:cNvSpPr>
            <p:nvPr/>
          </p:nvSpPr>
          <p:spPr bwMode="auto">
            <a:xfrm>
              <a:off x="4272" y="1824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4" name="AutoShape 32"/>
            <p:cNvSpPr>
              <a:spLocks noChangeArrowheads="1"/>
            </p:cNvSpPr>
            <p:nvPr/>
          </p:nvSpPr>
          <p:spPr bwMode="auto">
            <a:xfrm>
              <a:off x="1440" y="2698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5" name="AutoShape 33"/>
            <p:cNvSpPr>
              <a:spLocks noChangeArrowheads="1"/>
            </p:cNvSpPr>
            <p:nvPr/>
          </p:nvSpPr>
          <p:spPr bwMode="auto">
            <a:xfrm>
              <a:off x="4272" y="2698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6" name="AutoShape 34"/>
            <p:cNvSpPr>
              <a:spLocks noChangeArrowheads="1"/>
            </p:cNvSpPr>
            <p:nvPr/>
          </p:nvSpPr>
          <p:spPr bwMode="auto">
            <a:xfrm>
              <a:off x="1440" y="3552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  <p:sp>
          <p:nvSpPr>
            <p:cNvPr id="18467" name="AutoShape 35"/>
            <p:cNvSpPr>
              <a:spLocks noChangeArrowheads="1"/>
            </p:cNvSpPr>
            <p:nvPr/>
          </p:nvSpPr>
          <p:spPr bwMode="auto">
            <a:xfrm>
              <a:off x="4272" y="3552"/>
              <a:ext cx="96" cy="336"/>
            </a:xfrm>
            <a:prstGeom prst="downArrow">
              <a:avLst>
                <a:gd name="adj1" fmla="val 50000"/>
                <a:gd name="adj2" fmla="val 87500"/>
              </a:avLst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09600" y="76200"/>
            <a:ext cx="80010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Differenze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neurochimiche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tra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le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divisioni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simpatica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 e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</a:rPr>
              <a:t>parasimpatica</a:t>
            </a: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39552" y="548680"/>
            <a:ext cx="7896225" cy="3276600"/>
            <a:chOff x="144" y="624"/>
            <a:chExt cx="4974" cy="2064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44" y="624"/>
              <a:ext cx="4974" cy="2064"/>
              <a:chOff x="144" y="528"/>
              <a:chExt cx="4974" cy="2064"/>
            </a:xfrm>
          </p:grpSpPr>
          <p:pic>
            <p:nvPicPr>
              <p:cNvPr id="37895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3" y="888"/>
                <a:ext cx="4475" cy="1656"/>
              </a:xfrm>
              <a:prstGeom prst="rect">
                <a:avLst/>
              </a:prstGeom>
              <a:noFill/>
            </p:spPr>
          </p:pic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336" y="720"/>
                <a:ext cx="115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midollo spinale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2112" y="768"/>
                <a:ext cx="13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fibra pregangliare</a:t>
                </a:r>
              </a:p>
            </p:txBody>
          </p:sp>
          <p:sp>
            <p:nvSpPr>
              <p:cNvPr id="37899" name="Rectangle 11"/>
              <p:cNvSpPr>
                <a:spLocks noChangeArrowheads="1"/>
              </p:cNvSpPr>
              <p:nvPr/>
            </p:nvSpPr>
            <p:spPr bwMode="auto">
              <a:xfrm>
                <a:off x="3408" y="912"/>
                <a:ext cx="59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Times New Roman" pitchFamily="18" charset="0"/>
                  </a:rPr>
                  <a:t>ganglio</a:t>
                </a:r>
              </a:p>
            </p:txBody>
          </p:sp>
          <p:sp>
            <p:nvSpPr>
              <p:cNvPr id="37900" name="Text Box 12"/>
              <p:cNvSpPr txBox="1">
                <a:spLocks noChangeArrowheads="1"/>
              </p:cNvSpPr>
              <p:nvPr/>
            </p:nvSpPr>
            <p:spPr bwMode="auto">
              <a:xfrm>
                <a:off x="3552" y="1248"/>
                <a:ext cx="105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fibra postgangliare</a:t>
                </a:r>
              </a:p>
            </p:txBody>
          </p:sp>
          <p:sp>
            <p:nvSpPr>
              <p:cNvPr id="37901" name="Text Box 13"/>
              <p:cNvSpPr txBox="1">
                <a:spLocks noChangeArrowheads="1"/>
              </p:cNvSpPr>
              <p:nvPr/>
            </p:nvSpPr>
            <p:spPr bwMode="auto">
              <a:xfrm>
                <a:off x="3168" y="2064"/>
                <a:ext cx="96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acetilcolina</a:t>
                </a:r>
              </a:p>
            </p:txBody>
          </p:sp>
          <p:sp>
            <p:nvSpPr>
              <p:cNvPr id="37902" name="Text Box 14"/>
              <p:cNvSpPr txBox="1">
                <a:spLocks noChangeArrowheads="1"/>
              </p:cNvSpPr>
              <p:nvPr/>
            </p:nvSpPr>
            <p:spPr bwMode="auto">
              <a:xfrm>
                <a:off x="3840" y="2400"/>
                <a:ext cx="10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noradrenalina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144" y="528"/>
                <a:ext cx="144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 dirty="0">
                    <a:latin typeface="Times New Roman" pitchFamily="18" charset="0"/>
                  </a:rPr>
                  <a:t>A) via ortosimpatica</a:t>
                </a:r>
              </a:p>
            </p:txBody>
          </p:sp>
        </p:grp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 flipV="1">
              <a:off x="3216" y="960"/>
              <a:ext cx="24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37916" name="Text Box 28"/>
            <p:cNvSpPr txBox="1">
              <a:spLocks noChangeArrowheads="1"/>
            </p:cNvSpPr>
            <p:nvPr/>
          </p:nvSpPr>
          <p:spPr bwMode="auto">
            <a:xfrm>
              <a:off x="3408" y="768"/>
              <a:ext cx="13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recettori nicotinici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t="5085" b="18078"/>
          <a:stretch>
            <a:fillRect/>
          </a:stretch>
        </p:blipFill>
        <p:spPr bwMode="auto">
          <a:xfrm>
            <a:off x="3203848" y="3871302"/>
            <a:ext cx="3189827" cy="298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09600" y="76200"/>
            <a:ext cx="8001000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Differenze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neurochimiche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tra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le </a:t>
            </a:r>
            <a:r>
              <a:rPr lang="en-US" dirty="0" err="1">
                <a:solidFill>
                  <a:schemeClr val="tx2"/>
                </a:solidFill>
                <a:latin typeface="Times New Roman" pitchFamily="18" charset="0"/>
              </a:rPr>
              <a:t>divisioni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</a:rPr>
              <a:t>simpatica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e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</a:rPr>
              <a:t>parasimpatica</a:t>
            </a:r>
            <a:endParaRPr lang="en-US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7544" y="692696"/>
            <a:ext cx="8534400" cy="2590800"/>
            <a:chOff x="240" y="2592"/>
            <a:chExt cx="5376" cy="1632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0" y="2592"/>
              <a:ext cx="5184" cy="1632"/>
              <a:chOff x="240" y="2592"/>
              <a:chExt cx="5184" cy="1632"/>
            </a:xfrm>
          </p:grpSpPr>
          <p:pic>
            <p:nvPicPr>
              <p:cNvPr id="37904" name="Picture 1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55" y="2892"/>
                <a:ext cx="4451" cy="1284"/>
              </a:xfrm>
              <a:prstGeom prst="rect">
                <a:avLst/>
              </a:prstGeom>
              <a:noFill/>
            </p:spPr>
          </p:pic>
          <p:sp>
            <p:nvSpPr>
              <p:cNvPr id="37905" name="Text Box 17"/>
              <p:cNvSpPr txBox="1">
                <a:spLocks noChangeArrowheads="1"/>
              </p:cNvSpPr>
              <p:nvPr/>
            </p:nvSpPr>
            <p:spPr bwMode="auto">
              <a:xfrm>
                <a:off x="432" y="2784"/>
                <a:ext cx="115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midollo spinale</a:t>
                </a:r>
              </a:p>
            </p:txBody>
          </p:sp>
          <p:sp>
            <p:nvSpPr>
              <p:cNvPr id="37906" name="Text Box 18"/>
              <p:cNvSpPr txBox="1">
                <a:spLocks noChangeArrowheads="1"/>
              </p:cNvSpPr>
              <p:nvPr/>
            </p:nvSpPr>
            <p:spPr bwMode="auto">
              <a:xfrm>
                <a:off x="2352" y="3360"/>
                <a:ext cx="139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fibra pregangliare</a:t>
                </a:r>
              </a:p>
            </p:txBody>
          </p:sp>
          <p:sp>
            <p:nvSpPr>
              <p:cNvPr id="37907" name="Rectangle 19"/>
              <p:cNvSpPr>
                <a:spLocks noChangeArrowheads="1"/>
              </p:cNvSpPr>
              <p:nvPr/>
            </p:nvSpPr>
            <p:spPr bwMode="auto">
              <a:xfrm>
                <a:off x="3581" y="3024"/>
                <a:ext cx="59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Times New Roman" pitchFamily="18" charset="0"/>
                  </a:rPr>
                  <a:t>ganglio</a:t>
                </a:r>
              </a:p>
            </p:txBody>
          </p:sp>
          <p:sp>
            <p:nvSpPr>
              <p:cNvPr id="37908" name="Text Box 20"/>
              <p:cNvSpPr txBox="1">
                <a:spLocks noChangeArrowheads="1"/>
              </p:cNvSpPr>
              <p:nvPr/>
            </p:nvSpPr>
            <p:spPr bwMode="auto">
              <a:xfrm>
                <a:off x="4368" y="3024"/>
                <a:ext cx="1056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fibra postgangliare</a:t>
                </a:r>
              </a:p>
            </p:txBody>
          </p:sp>
          <p:sp>
            <p:nvSpPr>
              <p:cNvPr id="37909" name="Text Box 21"/>
              <p:cNvSpPr txBox="1">
                <a:spLocks noChangeArrowheads="1"/>
              </p:cNvSpPr>
              <p:nvPr/>
            </p:nvSpPr>
            <p:spPr bwMode="auto">
              <a:xfrm>
                <a:off x="3120" y="4032"/>
                <a:ext cx="96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acetilcolina</a:t>
                </a:r>
              </a:p>
            </p:txBody>
          </p:sp>
          <p:sp>
            <p:nvSpPr>
              <p:cNvPr id="37910" name="Text Box 22"/>
              <p:cNvSpPr txBox="1">
                <a:spLocks noChangeArrowheads="1"/>
              </p:cNvSpPr>
              <p:nvPr/>
            </p:nvSpPr>
            <p:spPr bwMode="auto">
              <a:xfrm>
                <a:off x="240" y="2592"/>
                <a:ext cx="15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 dirty="0">
                    <a:latin typeface="Times New Roman" pitchFamily="18" charset="0"/>
                  </a:rPr>
                  <a:t>B) via parasimpatica</a:t>
                </a:r>
              </a:p>
            </p:txBody>
          </p:sp>
          <p:sp>
            <p:nvSpPr>
              <p:cNvPr id="37911" name="Text Box 23"/>
              <p:cNvSpPr txBox="1">
                <a:spLocks noChangeArrowheads="1"/>
              </p:cNvSpPr>
              <p:nvPr/>
            </p:nvSpPr>
            <p:spPr bwMode="auto">
              <a:xfrm>
                <a:off x="4080" y="4032"/>
                <a:ext cx="96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it-IT" sz="2000">
                    <a:latin typeface="Times New Roman" pitchFamily="18" charset="0"/>
                  </a:rPr>
                  <a:t>acetilcolina</a:t>
                </a:r>
              </a:p>
            </p:txBody>
          </p:sp>
        </p:grpSp>
        <p:sp>
          <p:nvSpPr>
            <p:cNvPr id="37917" name="Text Box 29"/>
            <p:cNvSpPr txBox="1">
              <a:spLocks noChangeArrowheads="1"/>
            </p:cNvSpPr>
            <p:nvPr/>
          </p:nvSpPr>
          <p:spPr bwMode="auto">
            <a:xfrm>
              <a:off x="4272" y="2774"/>
              <a:ext cx="134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recettori nicotinici</a:t>
              </a:r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 flipV="1">
              <a:off x="4176" y="2928"/>
              <a:ext cx="144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l="3582" r="2508" b="20225"/>
          <a:stretch>
            <a:fillRect/>
          </a:stretch>
        </p:blipFill>
        <p:spPr bwMode="auto">
          <a:xfrm>
            <a:off x="1115616" y="3535418"/>
            <a:ext cx="6899921" cy="332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080515" cy="40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r="53442"/>
          <a:stretch>
            <a:fillRect/>
          </a:stretch>
        </p:blipFill>
        <p:spPr bwMode="auto">
          <a:xfrm>
            <a:off x="376543" y="1196752"/>
            <a:ext cx="3840097" cy="508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5"/>
          <p:cNvSpPr txBox="1">
            <a:spLocks noGrp="1"/>
          </p:cNvSpPr>
          <p:nvPr>
            <p:ph type="title"/>
          </p:nvPr>
        </p:nvSpPr>
        <p:spPr>
          <a:xfrm>
            <a:off x="2555776" y="620688"/>
            <a:ext cx="41868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ANATOMIA  e FISIOLOGIA SNA</a:t>
            </a:r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85800" y="7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>
                <a:solidFill>
                  <a:schemeClr val="tx2"/>
                </a:solidFill>
                <a:latin typeface="Times New Roman" pitchFamily="18" charset="0"/>
              </a:rPr>
              <a:t>Neurotrasmettitore pregangliare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9050" y="609600"/>
            <a:ext cx="1619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latin typeface="Times New Roman" pitchFamily="18" charset="0"/>
              </a:rPr>
              <a:t>Parasimpatico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415213" y="609600"/>
            <a:ext cx="1633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latin typeface="Times New Roman" pitchFamily="18" charset="0"/>
              </a:rPr>
              <a:t>Ortosimpatico</a:t>
            </a:r>
          </a:p>
        </p:txBody>
      </p:sp>
      <p:pic>
        <p:nvPicPr>
          <p:cNvPr id="21511" name="Picture 7" descr="~AUT0019"/>
          <p:cNvPicPr>
            <a:picLocks noChangeAspect="1" noChangeArrowheads="1"/>
          </p:cNvPicPr>
          <p:nvPr/>
        </p:nvPicPr>
        <p:blipFill>
          <a:blip r:embed="rId3" cstate="print">
            <a:lum bright="2000" contrast="10000"/>
          </a:blip>
          <a:srcRect/>
          <a:stretch>
            <a:fillRect/>
          </a:stretch>
        </p:blipFill>
        <p:spPr bwMode="auto">
          <a:xfrm>
            <a:off x="1708150" y="735013"/>
            <a:ext cx="5783263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6175" y="4648200"/>
            <a:ext cx="2743200" cy="2135188"/>
          </a:xfrm>
          <a:prstGeom prst="rect">
            <a:avLst/>
          </a:prstGeom>
          <a:noFill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981575"/>
            <a:ext cx="1449388" cy="1355725"/>
          </a:xfrm>
          <a:prstGeom prst="rect">
            <a:avLst/>
          </a:prstGeom>
          <a:noFill/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4175" y="4657725"/>
            <a:ext cx="1190625" cy="2125663"/>
          </a:xfrm>
          <a:prstGeom prst="rect">
            <a:avLst/>
          </a:prstGeom>
          <a:noFill/>
        </p:spPr>
      </p:pic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2133600" y="4038600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>
                <a:solidFill>
                  <a:schemeClr val="tx2"/>
                </a:solidFill>
                <a:latin typeface="Times New Roman" pitchFamily="18" charset="0"/>
              </a:rPr>
              <a:t>Recettori pregangliari nicotinici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068388" y="4660900"/>
            <a:ext cx="2541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latin typeface="Times New Roman" pitchFamily="18" charset="0"/>
              </a:rPr>
              <a:t>siti di binding dell’Ach</a:t>
            </a: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314450" y="6248400"/>
            <a:ext cx="2119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>
                <a:latin typeface="Times New Roman" pitchFamily="18" charset="0"/>
              </a:rPr>
              <a:t>antagonista: curaro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04800" y="76200"/>
            <a:ext cx="8153400" cy="2759075"/>
            <a:chOff x="192" y="48"/>
            <a:chExt cx="5136" cy="1738"/>
          </a:xfrm>
        </p:grpSpPr>
        <p:sp>
          <p:nvSpPr>
            <p:cNvPr id="23557" name="Rectangle 5"/>
            <p:cNvSpPr>
              <a:spLocks noChangeArrowheads="1"/>
            </p:cNvSpPr>
            <p:nvPr/>
          </p:nvSpPr>
          <p:spPr bwMode="auto">
            <a:xfrm>
              <a:off x="432" y="48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GB">
                  <a:solidFill>
                    <a:schemeClr val="tx2"/>
                  </a:solidFill>
                  <a:latin typeface="Times New Roman" pitchFamily="18" charset="0"/>
                </a:rPr>
                <a:t>Neurotrasmettitori postgangliari</a:t>
              </a: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192" y="432"/>
              <a:ext cx="5136" cy="1354"/>
              <a:chOff x="192" y="432"/>
              <a:chExt cx="5136" cy="1354"/>
            </a:xfrm>
          </p:grpSpPr>
          <p:pic>
            <p:nvPicPr>
              <p:cNvPr id="23561" name="Picture 9" descr="~AUT00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12" y="730"/>
                <a:ext cx="1625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3562" name="Rectangle 10"/>
              <p:cNvSpPr>
                <a:spLocks noChangeArrowheads="1"/>
              </p:cNvSpPr>
              <p:nvPr/>
            </p:nvSpPr>
            <p:spPr bwMode="auto">
              <a:xfrm>
                <a:off x="192" y="1498"/>
                <a:ext cx="1584" cy="28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GB" sz="2000">
                    <a:latin typeface="Times New Roman" pitchFamily="18" charset="0"/>
                  </a:rPr>
                  <a:t>Acetilcolina</a:t>
                </a:r>
              </a:p>
            </p:txBody>
          </p:sp>
          <p:sp>
            <p:nvSpPr>
              <p:cNvPr id="23564" name="Text Box 12"/>
              <p:cNvSpPr txBox="1">
                <a:spLocks noChangeArrowheads="1"/>
              </p:cNvSpPr>
              <p:nvPr/>
            </p:nvSpPr>
            <p:spPr bwMode="auto">
              <a:xfrm>
                <a:off x="564" y="432"/>
                <a:ext cx="102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000">
                    <a:latin typeface="Times New Roman" pitchFamily="18" charset="0"/>
                  </a:rPr>
                  <a:t>Parasimpatico</a:t>
                </a:r>
              </a:p>
            </p:txBody>
          </p:sp>
          <p:sp>
            <p:nvSpPr>
              <p:cNvPr id="23565" name="Text Box 13"/>
              <p:cNvSpPr txBox="1">
                <a:spLocks noChangeArrowheads="1"/>
              </p:cNvSpPr>
              <p:nvPr/>
            </p:nvSpPr>
            <p:spPr bwMode="auto">
              <a:xfrm>
                <a:off x="2345" y="432"/>
                <a:ext cx="10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000">
                    <a:latin typeface="Times New Roman" pitchFamily="18" charset="0"/>
                  </a:rPr>
                  <a:t>Ortosimpatico</a:t>
                </a:r>
              </a:p>
            </p:txBody>
          </p:sp>
          <p:sp>
            <p:nvSpPr>
              <p:cNvPr id="23566" name="Text Box 14"/>
              <p:cNvSpPr txBox="1">
                <a:spLocks noChangeArrowheads="1"/>
              </p:cNvSpPr>
              <p:nvPr/>
            </p:nvSpPr>
            <p:spPr bwMode="auto">
              <a:xfrm>
                <a:off x="3888" y="902"/>
                <a:ext cx="1440" cy="6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2000">
                    <a:latin typeface="Times New Roman" pitchFamily="18" charset="0"/>
                  </a:rPr>
                  <a:t>Eccezioni: gh. sudoripare, muscoli piloerettori (Ach)</a:t>
                </a:r>
              </a:p>
            </p:txBody>
          </p:sp>
          <p:pic>
            <p:nvPicPr>
              <p:cNvPr id="23567" name="Picture 1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6" y="672"/>
                <a:ext cx="1458" cy="770"/>
              </a:xfrm>
              <a:prstGeom prst="rect">
                <a:avLst/>
              </a:prstGeom>
              <a:noFill/>
            </p:spPr>
          </p:pic>
          <p:sp>
            <p:nvSpPr>
              <p:cNvPr id="23568" name="Rectangle 16"/>
              <p:cNvSpPr>
                <a:spLocks noChangeArrowheads="1"/>
              </p:cNvSpPr>
              <p:nvPr/>
            </p:nvSpPr>
            <p:spPr bwMode="auto">
              <a:xfrm>
                <a:off x="2153" y="1488"/>
                <a:ext cx="1584" cy="28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GB" sz="2000">
                    <a:latin typeface="Times New Roman" pitchFamily="18" charset="0"/>
                  </a:rPr>
                  <a:t>Noradrenalina</a:t>
                </a:r>
              </a:p>
            </p:txBody>
          </p:sp>
        </p:grpSp>
      </p:grp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1295400" y="2895600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>
                <a:solidFill>
                  <a:schemeClr val="tx2"/>
                </a:solidFill>
                <a:latin typeface="Times New Roman" pitchFamily="18" charset="0"/>
              </a:rPr>
              <a:t>Recettori postgangliari (metabotropici)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76200" y="3505200"/>
            <a:ext cx="8991600" cy="3292475"/>
            <a:chOff x="48" y="2208"/>
            <a:chExt cx="5664" cy="2074"/>
          </a:xfrm>
        </p:grpSpPr>
        <p:sp>
          <p:nvSpPr>
            <p:cNvPr id="23569" name="Text Box 17"/>
            <p:cNvSpPr txBox="1">
              <a:spLocks noChangeArrowheads="1"/>
            </p:cNvSpPr>
            <p:nvPr/>
          </p:nvSpPr>
          <p:spPr bwMode="auto">
            <a:xfrm>
              <a:off x="576" y="3840"/>
              <a:ext cx="10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latin typeface="Times New Roman" pitchFamily="18" charset="0"/>
                </a:rPr>
                <a:t>Parasimpatico</a:t>
              </a:r>
            </a:p>
          </p:txBody>
        </p:sp>
        <p:sp>
          <p:nvSpPr>
            <p:cNvPr id="23570" name="Text Box 18"/>
            <p:cNvSpPr txBox="1">
              <a:spLocks noChangeArrowheads="1"/>
            </p:cNvSpPr>
            <p:nvPr/>
          </p:nvSpPr>
          <p:spPr bwMode="auto">
            <a:xfrm>
              <a:off x="576" y="3456"/>
              <a:ext cx="10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>
                  <a:latin typeface="Times New Roman" pitchFamily="18" charset="0"/>
                </a:rPr>
                <a:t>Ortosimpatico</a:t>
              </a:r>
            </a:p>
          </p:txBody>
        </p:sp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1680" y="3456"/>
              <a:ext cx="3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000" i="1">
                  <a:latin typeface="Times New Roman" pitchFamily="18" charset="0"/>
                </a:rPr>
                <a:t>Recettori adrenergici: </a:t>
              </a:r>
              <a:r>
                <a:rPr lang="en-GB" sz="2000">
                  <a:latin typeface="Symbol" pitchFamily="18" charset="2"/>
                </a:rPr>
                <a:t>a</a:t>
              </a:r>
              <a:r>
                <a:rPr lang="en-GB" sz="2000" baseline="-25000">
                  <a:latin typeface="Symbol" pitchFamily="18" charset="2"/>
                </a:rPr>
                <a:t>1</a:t>
              </a:r>
              <a:r>
                <a:rPr lang="en-GB" sz="2000">
                  <a:latin typeface="Symbol" pitchFamily="18" charset="2"/>
                </a:rPr>
                <a:t>, b</a:t>
              </a:r>
              <a:r>
                <a:rPr lang="en-GB" sz="2000" baseline="-25000">
                  <a:latin typeface="Symbol" pitchFamily="18" charset="2"/>
                </a:rPr>
                <a:t>1</a:t>
              </a:r>
              <a:r>
                <a:rPr lang="en-GB" sz="2000">
                  <a:latin typeface="Symbol" pitchFamily="18" charset="2"/>
                </a:rPr>
                <a:t>,</a:t>
              </a:r>
              <a:r>
                <a:rPr lang="en-GB" sz="2000">
                  <a:latin typeface="Times New Roman" pitchFamily="18" charset="0"/>
                </a:rPr>
                <a:t> (eccitatori) </a:t>
              </a:r>
              <a:r>
                <a:rPr lang="en-GB" sz="2000">
                  <a:latin typeface="Symbol" pitchFamily="18" charset="2"/>
                </a:rPr>
                <a:t>a</a:t>
              </a:r>
              <a:r>
                <a:rPr lang="en-GB" sz="2000" baseline="-25000">
                  <a:latin typeface="Symbol" pitchFamily="18" charset="2"/>
                </a:rPr>
                <a:t>2</a:t>
              </a:r>
              <a:r>
                <a:rPr lang="en-GB" sz="2000">
                  <a:latin typeface="Symbol" pitchFamily="18" charset="2"/>
                </a:rPr>
                <a:t>, b</a:t>
              </a:r>
              <a:r>
                <a:rPr lang="en-GB" sz="2000" baseline="-25000">
                  <a:latin typeface="Symbol" pitchFamily="18" charset="2"/>
                </a:rPr>
                <a:t>2 </a:t>
              </a:r>
              <a:r>
                <a:rPr lang="en-GB" sz="2000">
                  <a:latin typeface="Times New Roman" pitchFamily="18" charset="0"/>
                </a:rPr>
                <a:t>(inibitori) </a:t>
              </a:r>
              <a:endParaRPr lang="en-GB" sz="2000" baseline="-25000">
                <a:latin typeface="Symbol" pitchFamily="18" charset="2"/>
              </a:endParaRPr>
            </a:p>
            <a:p>
              <a:pPr eaLnBrk="0" hangingPunct="0"/>
              <a:r>
                <a:rPr lang="en-GB" sz="2000">
                  <a:latin typeface="Times New Roman" pitchFamily="18" charset="0"/>
                </a:rPr>
                <a:t>Antagonista: propranolol</a:t>
              </a:r>
            </a:p>
          </p:txBody>
        </p:sp>
        <p:sp>
          <p:nvSpPr>
            <p:cNvPr id="23575" name="Text Box 23"/>
            <p:cNvSpPr txBox="1">
              <a:spLocks noChangeArrowheads="1"/>
            </p:cNvSpPr>
            <p:nvPr/>
          </p:nvSpPr>
          <p:spPr bwMode="auto">
            <a:xfrm>
              <a:off x="1680" y="3840"/>
              <a:ext cx="23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GB" sz="2000" i="1">
                  <a:latin typeface="Times New Roman" pitchFamily="18" charset="0"/>
                </a:rPr>
                <a:t>Rec. colinergici muscarinici: </a:t>
              </a:r>
              <a:r>
                <a:rPr lang="en-GB" sz="2000">
                  <a:latin typeface="Times New Roman" pitchFamily="18" charset="0"/>
                </a:rPr>
                <a:t>m</a:t>
              </a:r>
              <a:r>
                <a:rPr lang="en-GB" sz="2000" baseline="-25000">
                  <a:latin typeface="Symbol" pitchFamily="18" charset="2"/>
                </a:rPr>
                <a:t>2</a:t>
              </a:r>
            </a:p>
            <a:p>
              <a:pPr eaLnBrk="0" hangingPunct="0"/>
              <a:r>
                <a:rPr lang="en-GB" sz="2000">
                  <a:latin typeface="Times New Roman" pitchFamily="18" charset="0"/>
                </a:rPr>
                <a:t>Antagonista: atropina</a:t>
              </a:r>
            </a:p>
          </p:txBody>
        </p:sp>
        <p:pic>
          <p:nvPicPr>
            <p:cNvPr id="23571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" y="2211"/>
              <a:ext cx="2775" cy="1203"/>
            </a:xfrm>
            <a:prstGeom prst="rect">
              <a:avLst/>
            </a:prstGeom>
            <a:noFill/>
          </p:spPr>
        </p:pic>
        <p:pic>
          <p:nvPicPr>
            <p:cNvPr id="23572" name="Picture 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8" y="2208"/>
              <a:ext cx="2784" cy="1205"/>
            </a:xfrm>
            <a:prstGeom prst="rect">
              <a:avLst/>
            </a:prstGeom>
            <a:noFill/>
          </p:spPr>
        </p:pic>
        <p:sp>
          <p:nvSpPr>
            <p:cNvPr id="23576" name="Text Box 24"/>
            <p:cNvSpPr txBox="1">
              <a:spLocks noChangeArrowheads="1"/>
            </p:cNvSpPr>
            <p:nvPr/>
          </p:nvSpPr>
          <p:spPr bwMode="auto">
            <a:xfrm>
              <a:off x="48" y="2400"/>
              <a:ext cx="7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latin typeface="Times New Roman" pitchFamily="18" charset="0"/>
                </a:rPr>
                <a:t>Effettore 1</a:t>
              </a:r>
            </a:p>
          </p:txBody>
        </p:sp>
        <p:sp>
          <p:nvSpPr>
            <p:cNvPr id="23577" name="Text Box 25"/>
            <p:cNvSpPr txBox="1">
              <a:spLocks noChangeArrowheads="1"/>
            </p:cNvSpPr>
            <p:nvPr/>
          </p:nvSpPr>
          <p:spPr bwMode="auto">
            <a:xfrm>
              <a:off x="2104" y="2409"/>
              <a:ext cx="7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GB" sz="1800" b="1">
                  <a:latin typeface="Times New Roman" pitchFamily="18" charset="0"/>
                </a:rPr>
                <a:t>Effettore 2</a:t>
              </a:r>
            </a:p>
          </p:txBody>
        </p:sp>
        <p:sp>
          <p:nvSpPr>
            <p:cNvPr id="23578" name="Text Box 26"/>
            <p:cNvSpPr txBox="1">
              <a:spLocks noChangeArrowheads="1"/>
            </p:cNvSpPr>
            <p:nvPr/>
          </p:nvSpPr>
          <p:spPr bwMode="auto">
            <a:xfrm>
              <a:off x="757" y="3165"/>
              <a:ext cx="82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latin typeface="Times New Roman" pitchFamily="18" charset="0"/>
                </a:rPr>
                <a:t>G</a:t>
              </a:r>
              <a:r>
                <a:rPr lang="en-GB" sz="1800" b="1">
                  <a:latin typeface="Symbol" pitchFamily="18" charset="2"/>
                </a:rPr>
                <a:t>a</a:t>
              </a:r>
              <a:r>
                <a:rPr lang="en-GB" sz="1800" b="1">
                  <a:latin typeface="Times New Roman" pitchFamily="18" charset="0"/>
                </a:rPr>
                <a:t> attivata</a:t>
              </a:r>
            </a:p>
          </p:txBody>
        </p:sp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>
              <a:off x="2968" y="3030"/>
              <a:ext cx="11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latin typeface="Times New Roman" pitchFamily="18" charset="0"/>
                </a:rPr>
                <a:t>Modulato da G</a:t>
              </a:r>
              <a:r>
                <a:rPr lang="en-GB" sz="1800" b="1">
                  <a:latin typeface="Symbol" pitchFamily="18" charset="2"/>
                </a:rPr>
                <a:t>bg</a:t>
              </a:r>
            </a:p>
          </p:txBody>
        </p:sp>
        <p:sp>
          <p:nvSpPr>
            <p:cNvPr id="23580" name="Text Box 28"/>
            <p:cNvSpPr txBox="1">
              <a:spLocks noChangeArrowheads="1"/>
            </p:cNvSpPr>
            <p:nvPr/>
          </p:nvSpPr>
          <p:spPr bwMode="auto">
            <a:xfrm>
              <a:off x="4522" y="3024"/>
              <a:ext cx="11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800" b="1">
                  <a:latin typeface="Times New Roman" pitchFamily="18" charset="0"/>
                </a:rPr>
                <a:t>Modulato da G</a:t>
              </a:r>
              <a:r>
                <a:rPr lang="en-GB" sz="1800" b="1">
                  <a:latin typeface="Symbol" pitchFamily="18" charset="2"/>
                </a:rPr>
                <a:t>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7272808" cy="654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76200"/>
            <a:ext cx="6602412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6120680" cy="616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ccia a sinistra 4"/>
          <p:cNvSpPr/>
          <p:nvPr/>
        </p:nvSpPr>
        <p:spPr>
          <a:xfrm>
            <a:off x="4211960" y="5157192"/>
            <a:ext cx="360040" cy="1440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27487"/>
          <a:stretch>
            <a:fillRect/>
          </a:stretch>
        </p:blipFill>
        <p:spPr bwMode="auto">
          <a:xfrm>
            <a:off x="827584" y="6105678"/>
            <a:ext cx="7776864" cy="75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ccia a sinistra 6"/>
          <p:cNvSpPr/>
          <p:nvPr/>
        </p:nvSpPr>
        <p:spPr>
          <a:xfrm>
            <a:off x="4211960" y="2636912"/>
            <a:ext cx="360040" cy="14401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5887"/>
            <a:ext cx="7837037" cy="664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920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it-IT" sz="1600" dirty="0" smtClean="0"/>
              <a:t>Regolazione </a:t>
            </a:r>
            <a:r>
              <a:rPr lang="it-IT" sz="1600" dirty="0" err="1" smtClean="0"/>
              <a:t>presinaptica</a:t>
            </a:r>
            <a:r>
              <a:rPr lang="it-IT" sz="1600" dirty="0" smtClean="0"/>
              <a:t> della liberazione del trasmettitore dalle terminazioni nervose colinergiche ed adrenergiche.</a:t>
            </a:r>
            <a:endParaRPr lang="it-IT" sz="1600" dirty="0"/>
          </a:p>
        </p:txBody>
      </p:sp>
      <p:pic>
        <p:nvPicPr>
          <p:cNvPr id="4" name="Picture 5" descr="H:\Farmacoterapia Sava\librofarmara\CeaFarma (F)\CeaVis\09.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197" t="7087" r="19488" b="6142"/>
          <a:stretch>
            <a:fillRect/>
          </a:stretch>
        </p:blipFill>
        <p:spPr bwMode="auto">
          <a:xfrm>
            <a:off x="539552" y="980728"/>
            <a:ext cx="5136132" cy="5541409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6494" t="44191"/>
          <a:stretch>
            <a:fillRect/>
          </a:stretch>
        </p:blipFill>
        <p:spPr bwMode="auto">
          <a:xfrm>
            <a:off x="5796136" y="4869160"/>
            <a:ext cx="3096344" cy="129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r="52993"/>
          <a:stretch>
            <a:fillRect/>
          </a:stretch>
        </p:blipFill>
        <p:spPr bwMode="auto">
          <a:xfrm>
            <a:off x="5759001" y="1772816"/>
            <a:ext cx="3384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6" name="Picture 4" descr="H:\Farmacoterapia Sava\librofarmara\CeaFarma (F)\CeaVis\09.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150" t="12756" r="7441" b="12756"/>
          <a:stretch>
            <a:fillRect/>
          </a:stretch>
        </p:blipFill>
        <p:spPr bwMode="auto">
          <a:xfrm>
            <a:off x="251520" y="188640"/>
            <a:ext cx="6199557" cy="4102998"/>
          </a:xfrm>
          <a:prstGeom prst="rect">
            <a:avLst/>
          </a:prstGeom>
          <a:noFill/>
        </p:spPr>
      </p:pic>
      <p:pic>
        <p:nvPicPr>
          <p:cNvPr id="4" name="Picture 2" descr="H:\Farmacoterapia Sava\librofarmara\CeaFarma (F)\CeaVis\09.07.jpg"/>
          <p:cNvPicPr>
            <a:picLocks noChangeAspect="1" noChangeArrowheads="1"/>
          </p:cNvPicPr>
          <p:nvPr/>
        </p:nvPicPr>
        <p:blipFill>
          <a:blip r:embed="rId4" cstate="print"/>
          <a:srcRect t="20315" b="17953"/>
          <a:stretch>
            <a:fillRect/>
          </a:stretch>
        </p:blipFill>
        <p:spPr bwMode="auto">
          <a:xfrm>
            <a:off x="3109383" y="3933056"/>
            <a:ext cx="6034617" cy="279380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827584" y="4797152"/>
            <a:ext cx="2664296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Principali </a:t>
            </a:r>
            <a:r>
              <a:rPr lang="it-IT" dirty="0" err="1" smtClean="0"/>
              <a:t>cotrasmettitori</a:t>
            </a:r>
            <a:r>
              <a:rPr lang="it-IT" dirty="0" smtClean="0"/>
              <a:t> dei neuroni post gangliari:</a:t>
            </a:r>
          </a:p>
          <a:p>
            <a:r>
              <a:rPr lang="it-IT" sz="1200" dirty="0" smtClean="0"/>
              <a:t>VIP: peptide vasoattivo intestinale</a:t>
            </a:r>
          </a:p>
          <a:p>
            <a:r>
              <a:rPr lang="it-IT" sz="1200" dirty="0" smtClean="0"/>
              <a:t>NPY: </a:t>
            </a:r>
            <a:r>
              <a:rPr lang="it-IT" sz="1200" dirty="0" err="1" smtClean="0"/>
              <a:t>neuropeptide</a:t>
            </a:r>
            <a:r>
              <a:rPr lang="it-IT" sz="1200" dirty="0" smtClean="0"/>
              <a:t> Y</a:t>
            </a:r>
            <a:endParaRPr lang="it-IT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39752" y="260648"/>
            <a:ext cx="4104456" cy="85010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it-IT" dirty="0" smtClean="0"/>
              <a:t>  ALTRI TRASMETTITORI DEL SNP</a:t>
            </a:r>
            <a:endParaRPr lang="it-IT" dirty="0"/>
          </a:p>
        </p:txBody>
      </p:sp>
      <p:pic>
        <p:nvPicPr>
          <p:cNvPr id="317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449" t="17638" r="9449" b="17638"/>
          <a:stretch>
            <a:fillRect/>
          </a:stretch>
        </p:blipFill>
        <p:spPr bwMode="auto">
          <a:xfrm>
            <a:off x="467544" y="1268760"/>
            <a:ext cx="8466562" cy="506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81000" y="76200"/>
            <a:ext cx="876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Sistemi motori autonomo e somatico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6200" y="3657600"/>
            <a:ext cx="9067800" cy="3244850"/>
            <a:chOff x="48" y="2074"/>
            <a:chExt cx="5712" cy="2044"/>
          </a:xfrm>
        </p:grpSpPr>
        <p:pic>
          <p:nvPicPr>
            <p:cNvPr id="34836" name="Picture 2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" y="2352"/>
              <a:ext cx="4607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344" y="2074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neurone pregangliare</a:t>
              </a:r>
            </a:p>
          </p:txBody>
        </p:sp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1728" y="2448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radice dorsale</a:t>
              </a:r>
            </a:p>
          </p:txBody>
        </p:sp>
        <p:sp>
          <p:nvSpPr>
            <p:cNvPr id="34825" name="Text Box 9"/>
            <p:cNvSpPr txBox="1">
              <a:spLocks noChangeArrowheads="1"/>
            </p:cNvSpPr>
            <p:nvPr/>
          </p:nvSpPr>
          <p:spPr bwMode="auto">
            <a:xfrm>
              <a:off x="48" y="3792"/>
              <a:ext cx="67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midollo spinale</a:t>
              </a:r>
            </a:p>
          </p:txBody>
        </p:sp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720" y="3552"/>
              <a:ext cx="96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motoneurone somatico</a:t>
              </a:r>
            </a:p>
          </p:txBody>
        </p:sp>
        <p:sp>
          <p:nvSpPr>
            <p:cNvPr id="34827" name="Text Box 11"/>
            <p:cNvSpPr txBox="1">
              <a:spLocks noChangeArrowheads="1"/>
            </p:cNvSpPr>
            <p:nvPr/>
          </p:nvSpPr>
          <p:spPr bwMode="auto">
            <a:xfrm>
              <a:off x="1728" y="3456"/>
              <a:ext cx="67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radice ventrale</a:t>
              </a:r>
            </a:p>
          </p:txBody>
        </p:sp>
        <p:sp>
          <p:nvSpPr>
            <p:cNvPr id="34828" name="Text Box 12"/>
            <p:cNvSpPr txBox="1">
              <a:spLocks noChangeArrowheads="1"/>
            </p:cNvSpPr>
            <p:nvPr/>
          </p:nvSpPr>
          <p:spPr bwMode="auto">
            <a:xfrm>
              <a:off x="1920" y="2544"/>
              <a:ext cx="12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assone pregangl.</a:t>
              </a:r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>
              <a:off x="2592" y="3120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ganglio</a:t>
              </a:r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>
              <a:off x="3408" y="2976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assone postgangliare</a:t>
              </a:r>
            </a:p>
          </p:txBody>
        </p:sp>
        <p:sp>
          <p:nvSpPr>
            <p:cNvPr id="34831" name="Text Box 15"/>
            <p:cNvSpPr txBox="1">
              <a:spLocks noChangeArrowheads="1"/>
            </p:cNvSpPr>
            <p:nvPr/>
          </p:nvSpPr>
          <p:spPr bwMode="auto">
            <a:xfrm>
              <a:off x="4656" y="2640"/>
              <a:ext cx="11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muscolo liscio</a:t>
              </a:r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>
              <a:off x="4704" y="3552"/>
              <a:ext cx="86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muscolo scheletrico</a:t>
              </a:r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>
              <a:off x="3216" y="2074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it-IT" sz="2000">
                  <a:latin typeface="Times New Roman" pitchFamily="18" charset="0"/>
                </a:rPr>
                <a:t>soma neurone postgangliare</a:t>
              </a:r>
            </a:p>
          </p:txBody>
        </p:sp>
      </p:grp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228600" y="609600"/>
            <a:ext cx="861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Sistema motorio somatico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latin typeface="Times New Roman" pitchFamily="18" charset="0"/>
              </a:rPr>
              <a:t>Un motoneurone si estende dal SNC al muscolo scheletrico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latin typeface="Times New Roman" pitchFamily="18" charset="0"/>
              </a:rPr>
              <a:t>Gli assoni sono mielinici, conducono gli impulsi rapidamente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>
                <a:latin typeface="Times New Roman" pitchFamily="18" charset="0"/>
              </a:rPr>
              <a:t>Sistema nervoso autonomo</a:t>
            </a:r>
            <a:endParaRPr lang="en-US" sz="2000">
              <a:latin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latin typeface="Times New Roman" pitchFamily="18" charset="0"/>
              </a:rPr>
              <a:t>Una catena di due motoneuroni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Neurone pregangliare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Neurone postgangliare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latin typeface="Times New Roman" pitchFamily="18" charset="0"/>
              </a:rPr>
              <a:t>La conduzione è più lenta, dovuta ad assoni poco o per niente mielinizzati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 descr="F:\Foto  E\varie 2015\fusione SNAR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392" y="332656"/>
            <a:ext cx="8370080" cy="6284120"/>
          </a:xfrm>
          <a:noFill/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0" y="-17282"/>
            <a:ext cx="7627680" cy="586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968B74D-8D84-4D24-9CA7-A594B5A23AB1}" type="slidenum">
              <a:rPr lang="en-US"/>
              <a:pPr/>
              <a:t>42</a:t>
            </a:fld>
            <a:endParaRPr lang="en-US"/>
          </a:p>
        </p:txBody>
      </p:sp>
      <p:pic>
        <p:nvPicPr>
          <p:cNvPr id="51204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5" name="Rectangle 2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0" y="358598"/>
            <a:ext cx="4193280" cy="6451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hangingPunct="1"/>
            <a:r>
              <a:rPr lang="it-IT" dirty="0" smtClean="0"/>
              <a:t>La comunicazione tra neuroni avviene a livello delle sinapsi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041"/>
            <a:ext cx="4420800" cy="496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2775BF0-4CFF-4401-9842-281FAD520860}" type="slidenum">
              <a:rPr lang="en-US"/>
              <a:pPr/>
              <a:t>43</a:t>
            </a:fld>
            <a:endParaRPr lang="en-US"/>
          </a:p>
        </p:txBody>
      </p:sp>
      <p:pic>
        <p:nvPicPr>
          <p:cNvPr id="47108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9" name="Rectangle 2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title"/>
          </p:nvPr>
        </p:nvSpPr>
        <p:spPr>
          <a:xfrm>
            <a:off x="218880" y="97930"/>
            <a:ext cx="8729280" cy="11406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hangingPunct="1"/>
            <a:r>
              <a:rPr lang="it-IT" dirty="0" smtClean="0"/>
              <a:t>La membrana di un neurone inattivo è soggetta al potenziale di riposo</a:t>
            </a:r>
          </a:p>
        </p:txBody>
      </p:sp>
      <p:sp>
        <p:nvSpPr>
          <p:cNvPr id="47111" name="Rectangle 5"/>
          <p:cNvSpPr>
            <a:spLocks/>
          </p:cNvSpPr>
          <p:nvPr/>
        </p:nvSpPr>
        <p:spPr bwMode="auto">
          <a:xfrm>
            <a:off x="4525920" y="1273094"/>
            <a:ext cx="4331520" cy="32028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864" bIns="0"/>
          <a:lstStyle/>
          <a:p>
            <a:pPr marL="36001"/>
            <a:r>
              <a:rPr lang="it-IT" sz="2500" dirty="0">
                <a:cs typeface="Arial" charset="0"/>
              </a:rPr>
              <a:t>Quando un neurone è inattivo, cioè non sta conducendo impulsi, il suo </a:t>
            </a:r>
            <a:r>
              <a:rPr lang="it-IT" sz="2500" b="1" dirty="0">
                <a:cs typeface="Arial" charset="0"/>
              </a:rPr>
              <a:t>potenziale elettrico di riposo </a:t>
            </a:r>
            <a:r>
              <a:rPr lang="it-IT" sz="2500" dirty="0">
                <a:cs typeface="Arial" charset="0"/>
              </a:rPr>
              <a:t>è di circa -65 </a:t>
            </a:r>
            <a:r>
              <a:rPr lang="it-IT" sz="2500" dirty="0" err="1">
                <a:cs typeface="Arial" charset="0"/>
              </a:rPr>
              <a:t>mV</a:t>
            </a:r>
            <a:r>
              <a:rPr lang="it-IT" sz="2500" dirty="0">
                <a:cs typeface="Arial" charset="0"/>
              </a:rPr>
              <a:t>; il segno negativo indica che l’interno della cellula è più negativo rispetto all’esterno.</a:t>
            </a:r>
          </a:p>
          <a:p>
            <a:pPr marL="36001"/>
            <a:r>
              <a:rPr lang="it-IT" sz="2500" dirty="0">
                <a:cs typeface="Arial" charset="0"/>
              </a:rPr>
              <a:t>Il potenziale dipende dalla concentrazione di ioni (</a:t>
            </a:r>
            <a:r>
              <a:rPr lang="it-IT" sz="2500" b="1" dirty="0" err="1">
                <a:cs typeface="Arial" charset="0"/>
              </a:rPr>
              <a:t>Na</a:t>
            </a:r>
            <a:r>
              <a:rPr lang="it-IT" sz="2500" b="1" baseline="32000" dirty="0" err="1">
                <a:cs typeface="Arial" charset="0"/>
              </a:rPr>
              <a:t>+</a:t>
            </a:r>
            <a:r>
              <a:rPr lang="it-IT" sz="2500" b="1" baseline="32000" dirty="0">
                <a:cs typeface="Arial" charset="0"/>
              </a:rPr>
              <a:t> </a:t>
            </a:r>
            <a:r>
              <a:rPr lang="it-IT" sz="2500" dirty="0">
                <a:cs typeface="Arial" charset="0"/>
              </a:rPr>
              <a:t>e</a:t>
            </a:r>
            <a:r>
              <a:rPr lang="it-IT" sz="2500" b="1" dirty="0">
                <a:cs typeface="Arial" charset="0"/>
              </a:rPr>
              <a:t> </a:t>
            </a:r>
            <a:r>
              <a:rPr lang="it-IT" sz="2500" b="1" dirty="0" err="1">
                <a:cs typeface="Arial" charset="0"/>
              </a:rPr>
              <a:t>K</a:t>
            </a:r>
            <a:r>
              <a:rPr lang="it-IT" sz="2500" b="1" baseline="32000" dirty="0" err="1">
                <a:cs typeface="Arial" charset="0"/>
              </a:rPr>
              <a:t>+</a:t>
            </a:r>
            <a:r>
              <a:rPr lang="it-IT" sz="2500" dirty="0">
                <a:cs typeface="Arial" charset="0"/>
              </a:rPr>
              <a:t>) all’interno e all’esterno della membrana </a:t>
            </a:r>
            <a:r>
              <a:rPr lang="it-IT" sz="2500" dirty="0" err="1">
                <a:cs typeface="Arial" charset="0"/>
              </a:rPr>
              <a:t>assonica</a:t>
            </a:r>
            <a:r>
              <a:rPr lang="it-IT" sz="2500" dirty="0">
                <a:cs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520" y="3083364"/>
            <a:ext cx="4216320" cy="342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B88B3C2-DDE5-4DA2-A2C2-D967CF6A4CF1}" type="slidenum">
              <a:rPr lang="en-US"/>
              <a:pPr/>
              <a:t>44</a:t>
            </a:fld>
            <a:endParaRPr lang="en-US"/>
          </a:p>
        </p:txBody>
      </p:sp>
      <p:pic>
        <p:nvPicPr>
          <p:cNvPr id="48132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2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type="title"/>
          </p:nvPr>
        </p:nvSpPr>
        <p:spPr>
          <a:xfrm>
            <a:off x="378720" y="162737"/>
            <a:ext cx="8386560" cy="11406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hangingPunct="1"/>
            <a:r>
              <a:rPr lang="it-IT" dirty="0" smtClean="0"/>
              <a:t>La membrana di un neurone attivo è soggetta al potenziale d’azione</a:t>
            </a:r>
          </a:p>
        </p:txBody>
      </p:sp>
      <p:sp>
        <p:nvSpPr>
          <p:cNvPr id="48135" name="Rectangle 4"/>
          <p:cNvSpPr>
            <a:spLocks/>
          </p:cNvSpPr>
          <p:nvPr/>
        </p:nvSpPr>
        <p:spPr bwMode="auto">
          <a:xfrm>
            <a:off x="260641" y="1337901"/>
            <a:ext cx="8687520" cy="14862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864" bIns="0"/>
          <a:lstStyle/>
          <a:p>
            <a:pPr marL="36001"/>
            <a:r>
              <a:rPr lang="it-IT" sz="2500" dirty="0">
                <a:cs typeface="Arial" charset="0"/>
              </a:rPr>
              <a:t>Un </a:t>
            </a:r>
            <a:r>
              <a:rPr lang="it-IT" sz="2500" b="1" dirty="0">
                <a:cs typeface="Arial" charset="0"/>
              </a:rPr>
              <a:t>potenziale d’azione </a:t>
            </a:r>
            <a:r>
              <a:rPr lang="it-IT" sz="2500" dirty="0">
                <a:cs typeface="Arial" charset="0"/>
              </a:rPr>
              <a:t>è un rapido cambiamento della polarità misurata tra l’esterno e l’interno della membrana </a:t>
            </a:r>
            <a:r>
              <a:rPr lang="it-IT" sz="2500" dirty="0" err="1">
                <a:cs typeface="Arial" charset="0"/>
              </a:rPr>
              <a:t>assonica</a:t>
            </a:r>
            <a:r>
              <a:rPr lang="it-IT" sz="2500" dirty="0">
                <a:cs typeface="Arial" charset="0"/>
              </a:rPr>
              <a:t> che si verifica in corrispondenza di un impulso nervoso. L’andamento del </a:t>
            </a:r>
            <a:r>
              <a:rPr lang="it-IT" sz="2500" b="1" dirty="0">
                <a:cs typeface="Arial" charset="0"/>
              </a:rPr>
              <a:t>voltaggio</a:t>
            </a:r>
            <a:r>
              <a:rPr lang="it-IT" sz="2500" dirty="0">
                <a:cs typeface="Arial" charset="0"/>
              </a:rPr>
              <a:t> è associato allo spostamento degli ioni </a:t>
            </a:r>
            <a:r>
              <a:rPr lang="it-IT" sz="2500" dirty="0" err="1">
                <a:cs typeface="Arial" charset="0"/>
              </a:rPr>
              <a:t>Na</a:t>
            </a:r>
            <a:r>
              <a:rPr lang="it-IT" sz="2500" baseline="32000" dirty="0" err="1">
                <a:cs typeface="Arial" charset="0"/>
              </a:rPr>
              <a:t>+</a:t>
            </a:r>
            <a:r>
              <a:rPr lang="it-IT" sz="2500" baseline="32000" dirty="0">
                <a:cs typeface="Arial" charset="0"/>
              </a:rPr>
              <a:t> </a:t>
            </a:r>
            <a:r>
              <a:rPr lang="it-IT" sz="2500" dirty="0">
                <a:cs typeface="Arial" charset="0"/>
              </a:rPr>
              <a:t>e </a:t>
            </a:r>
            <a:r>
              <a:rPr lang="it-IT" sz="2500" dirty="0" err="1">
                <a:cs typeface="Arial" charset="0"/>
              </a:rPr>
              <a:t>K</a:t>
            </a:r>
            <a:r>
              <a:rPr lang="it-IT" sz="2500" baseline="32000" dirty="0" err="1">
                <a:cs typeface="Arial" charset="0"/>
              </a:rPr>
              <a:t>+</a:t>
            </a:r>
            <a:r>
              <a:rPr lang="it-IT" sz="2500" dirty="0">
                <a:cs typeface="Arial" charset="0"/>
              </a:rPr>
              <a:t> da un lato all’altro della membrana.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041" y="3384356"/>
            <a:ext cx="3211200" cy="315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Immagin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361" y="3359873"/>
            <a:ext cx="3211200" cy="31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4F27BA5-9E70-4A06-8B58-094AC77E40B7}" type="slidenum">
              <a:rPr lang="en-US"/>
              <a:pPr/>
              <a:t>45</a:t>
            </a:fld>
            <a:endParaRPr lang="en-US"/>
          </a:p>
        </p:txBody>
      </p:sp>
      <p:pic>
        <p:nvPicPr>
          <p:cNvPr id="49157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8" name="Rectangle 3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49159" name="Rectangle 4"/>
          <p:cNvSpPr>
            <a:spLocks noGrp="1" noChangeArrowheads="1"/>
          </p:cNvSpPr>
          <p:nvPr>
            <p:ph type="title"/>
          </p:nvPr>
        </p:nvSpPr>
        <p:spPr>
          <a:xfrm>
            <a:off x="378720" y="97930"/>
            <a:ext cx="8386560" cy="11406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sz="3600" dirty="0"/>
              <a:t>L’apertura dei canali del sodio e l’apertura dei canali del potassio</a:t>
            </a:r>
          </a:p>
        </p:txBody>
      </p:sp>
      <p:sp>
        <p:nvSpPr>
          <p:cNvPr id="49160" name="Rectangle 5"/>
          <p:cNvSpPr>
            <a:spLocks/>
          </p:cNvSpPr>
          <p:nvPr/>
        </p:nvSpPr>
        <p:spPr bwMode="auto">
          <a:xfrm>
            <a:off x="179512" y="1556792"/>
            <a:ext cx="8814240" cy="14862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864" bIns="0"/>
          <a:lstStyle/>
          <a:p>
            <a:pPr marL="36001"/>
            <a:r>
              <a:rPr lang="it-IT" dirty="0">
                <a:solidFill>
                  <a:schemeClr val="tx1"/>
                </a:solidFill>
                <a:cs typeface="Arial" charset="0"/>
              </a:rPr>
              <a:t>Quando ha inizio un potenziale d’azione, l’accesso dei canali del sodio si apre e quindi gli ioni 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Na</a:t>
            </a:r>
            <a:r>
              <a:rPr lang="it-IT" baseline="32000" dirty="0" err="1">
                <a:solidFill>
                  <a:schemeClr val="tx1"/>
                </a:solidFill>
                <a:cs typeface="Arial" charset="0"/>
              </a:rPr>
              <a:t>+</a:t>
            </a:r>
            <a:r>
              <a:rPr lang="it-IT" baseline="320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si riversano nell’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assone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. Ciò provoca una </a:t>
            </a:r>
            <a:r>
              <a:rPr lang="it-IT" b="1" dirty="0">
                <a:solidFill>
                  <a:schemeClr val="tx1"/>
                </a:solidFill>
                <a:cs typeface="Arial" charset="0"/>
              </a:rPr>
              <a:t>depolarizzazione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, poiché la carica all’interno dell’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assone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 cambia da un valore negativo a uno positivo.</a:t>
            </a:r>
          </a:p>
          <a:p>
            <a:pPr marL="36001"/>
            <a:r>
              <a:rPr lang="it-IT" dirty="0">
                <a:solidFill>
                  <a:schemeClr val="tx1"/>
                </a:solidFill>
                <a:cs typeface="Arial" charset="0"/>
              </a:rPr>
              <a:t>Quando il potenziale d’azione termina, si ha una </a:t>
            </a:r>
            <a:r>
              <a:rPr lang="it-IT" b="1" dirty="0" err="1">
                <a:solidFill>
                  <a:schemeClr val="tx1"/>
                </a:solidFill>
                <a:cs typeface="Arial" charset="0"/>
              </a:rPr>
              <a:t>ripolarizzazione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, poiché l’interno dell’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assone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 ritorna nuovamente negativo grazie alla fuoriuscita degli ioni 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K</a:t>
            </a:r>
            <a:r>
              <a:rPr lang="it-IT" baseline="32000" dirty="0" err="1">
                <a:solidFill>
                  <a:schemeClr val="tx1"/>
                </a:solidFill>
                <a:cs typeface="Arial" charset="0"/>
              </a:rPr>
              <a:t>+</a:t>
            </a:r>
            <a:r>
              <a:rPr lang="it-IT" baseline="320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dall’</a:t>
            </a:r>
            <a:r>
              <a:rPr lang="it-IT" dirty="0" err="1">
                <a:solidFill>
                  <a:schemeClr val="tx1"/>
                </a:solidFill>
                <a:cs typeface="Arial" charset="0"/>
              </a:rPr>
              <a:t>assone</a:t>
            </a:r>
            <a:r>
              <a:rPr lang="it-IT" dirty="0">
                <a:solidFill>
                  <a:schemeClr val="tx1"/>
                </a:solidFill>
                <a:cs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755202C-950F-4643-AB34-978E0E493A8D}" type="slidenum">
              <a:rPr lang="en-US"/>
              <a:pPr/>
              <a:t>46</a:t>
            </a:fld>
            <a:endParaRPr lang="en-US"/>
          </a:p>
        </p:txBody>
      </p:sp>
      <p:pic>
        <p:nvPicPr>
          <p:cNvPr id="50179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0" name="Rectangle 2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title"/>
          </p:nvPr>
        </p:nvSpPr>
        <p:spPr>
          <a:xfrm>
            <a:off x="365760" y="162737"/>
            <a:ext cx="8386560" cy="6451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hangingPunct="1"/>
            <a:r>
              <a:rPr lang="it-IT" dirty="0" smtClean="0"/>
              <a:t>La comunicazione tra neuroni avviene a livello delle sinapsi</a:t>
            </a:r>
          </a:p>
        </p:txBody>
      </p:sp>
      <p:sp>
        <p:nvSpPr>
          <p:cNvPr id="50182" name="Rectangle 4"/>
          <p:cNvSpPr>
            <a:spLocks/>
          </p:cNvSpPr>
          <p:nvPr/>
        </p:nvSpPr>
        <p:spPr bwMode="auto">
          <a:xfrm>
            <a:off x="195841" y="1404148"/>
            <a:ext cx="8817120" cy="32028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864" bIns="0"/>
          <a:lstStyle/>
          <a:p>
            <a:pPr marL="36001"/>
            <a:r>
              <a:rPr lang="it-IT" sz="2500" dirty="0">
                <a:cs typeface="Arial" charset="0"/>
              </a:rPr>
              <a:t>La regione di «quasi contatto» tra un terminale </a:t>
            </a:r>
            <a:r>
              <a:rPr lang="it-IT" sz="2500" dirty="0" err="1">
                <a:cs typeface="Arial" charset="0"/>
              </a:rPr>
              <a:t>assonico</a:t>
            </a:r>
            <a:r>
              <a:rPr lang="it-IT" sz="2500" dirty="0">
                <a:cs typeface="Arial" charset="0"/>
              </a:rPr>
              <a:t> e il dendrite (o corpo cellulare) di un altro neurone si chiama </a:t>
            </a:r>
            <a:r>
              <a:rPr lang="it-IT" sz="2500" b="1" dirty="0">
                <a:cs typeface="Arial" charset="0"/>
              </a:rPr>
              <a:t>sinapsi</a:t>
            </a:r>
            <a:r>
              <a:rPr lang="it-IT" sz="2500" dirty="0">
                <a:cs typeface="Arial" charset="0"/>
              </a:rPr>
              <a:t>.</a:t>
            </a:r>
          </a:p>
          <a:p>
            <a:pPr marL="36001"/>
            <a:r>
              <a:rPr lang="it-IT" sz="2500" dirty="0">
                <a:cs typeface="Arial" charset="0"/>
              </a:rPr>
              <a:t>Un impulso nervoso in forma elettrica non può attraversare una fessura </a:t>
            </a:r>
            <a:r>
              <a:rPr lang="it-IT" sz="2500" dirty="0" err="1">
                <a:cs typeface="Arial" charset="0"/>
              </a:rPr>
              <a:t>sinaptica</a:t>
            </a:r>
            <a:r>
              <a:rPr lang="it-IT" sz="2500" dirty="0">
                <a:cs typeface="Arial" charset="0"/>
              </a:rPr>
              <a:t>, perciò la trasmissione attraverso la sinapsi viene mediata da molecole chiamate </a:t>
            </a:r>
            <a:r>
              <a:rPr lang="it-IT" sz="2500" b="1" dirty="0">
                <a:cs typeface="Arial" charset="0"/>
              </a:rPr>
              <a:t>neurotrasmettitori</a:t>
            </a:r>
            <a:r>
              <a:rPr lang="it-IT" sz="2500" dirty="0">
                <a:cs typeface="Arial" charset="0"/>
              </a:rPr>
              <a:t>.</a:t>
            </a:r>
          </a:p>
          <a:p>
            <a:pPr marL="36001"/>
            <a:endParaRPr lang="it-IT" sz="2500" dirty="0">
              <a:cs typeface="Arial" charset="0"/>
            </a:endParaRPr>
          </a:p>
          <a:p>
            <a:pPr marL="36001"/>
            <a:r>
              <a:rPr lang="it-IT" sz="2500" dirty="0">
                <a:cs typeface="Arial" charset="0"/>
              </a:rPr>
              <a:t>Con questo raffinato </a:t>
            </a:r>
            <a:r>
              <a:rPr lang="it-IT" sz="2500" b="1" dirty="0">
                <a:cs typeface="Arial" charset="0"/>
              </a:rPr>
              <a:t>sistema di trasmissione elettrico/biochimico</a:t>
            </a:r>
            <a:r>
              <a:rPr lang="it-IT" sz="2500" dirty="0">
                <a:cs typeface="Arial" charset="0"/>
              </a:rPr>
              <a:t>, il sistema nervoso centrale integra gli stimoli provenienti dal mondo esterno e li traduce in modo da generare una risposta appropriata, passando </a:t>
            </a:r>
          </a:p>
          <a:p>
            <a:pPr marL="36001"/>
            <a:r>
              <a:rPr lang="it-IT" sz="2500" dirty="0">
                <a:cs typeface="Arial" charset="0"/>
              </a:rPr>
              <a:t>l’informazione da un neurone all’altro.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641" y="3233140"/>
            <a:ext cx="5539680" cy="329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28DD9A2-0CA8-4DCC-80E9-FAC04F0796AE}" type="slidenum">
              <a:rPr lang="en-US"/>
              <a:pPr/>
              <a:t>47</a:t>
            </a:fld>
            <a:endParaRPr lang="en-US"/>
          </a:p>
        </p:txBody>
      </p:sp>
      <p:pic>
        <p:nvPicPr>
          <p:cNvPr id="53252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280" y="5609390"/>
            <a:ext cx="2211840" cy="406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3" name="Rectangle 2"/>
          <p:cNvSpPr>
            <a:spLocks/>
          </p:cNvSpPr>
          <p:nvPr/>
        </p:nvSpPr>
        <p:spPr bwMode="auto">
          <a:xfrm>
            <a:off x="131040" y="6523885"/>
            <a:ext cx="4585228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35558" bIns="0">
            <a:spAutoFit/>
          </a:bodyPr>
          <a:lstStyle/>
          <a:p>
            <a:pPr marL="34561">
              <a:tabLst>
                <a:tab pos="691210" algn="l"/>
                <a:tab pos="1347860" algn="l"/>
                <a:tab pos="2004510" algn="l"/>
                <a:tab pos="2661159" algn="l"/>
                <a:tab pos="3317809" algn="l"/>
                <a:tab pos="3974459" algn="l"/>
                <a:tab pos="4112701" algn="l"/>
              </a:tabLst>
            </a:pPr>
            <a:r>
              <a:rPr lang="it-IT" sz="1100" dirty="0">
                <a:cs typeface="Arial" charset="0"/>
              </a:rPr>
              <a:t>Sylvia S. </a:t>
            </a:r>
            <a:r>
              <a:rPr lang="it-IT" sz="1100" dirty="0" err="1">
                <a:cs typeface="Arial" charset="0"/>
              </a:rPr>
              <a:t>Mader</a:t>
            </a:r>
            <a:r>
              <a:rPr lang="it-IT" sz="1100" dirty="0">
                <a:cs typeface="Arial" charset="0"/>
              </a:rPr>
              <a:t> </a:t>
            </a:r>
            <a:r>
              <a:rPr lang="it-IT" sz="1100" i="1" dirty="0">
                <a:latin typeface="Arial Italic" charset="0"/>
                <a:sym typeface="Arial Italic" charset="0"/>
              </a:rPr>
              <a:t>Immagini e concetti della biologia </a:t>
            </a:r>
            <a:r>
              <a:rPr lang="it-IT" sz="1100" dirty="0">
                <a:cs typeface="Arial" charset="0"/>
              </a:rPr>
              <a:t>© Zanichelli editore, 2012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title"/>
          </p:nvPr>
        </p:nvSpPr>
        <p:spPr>
          <a:xfrm>
            <a:off x="378720" y="162737"/>
            <a:ext cx="8386560" cy="64518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eaLnBrk="1" hangingPunct="1"/>
            <a:r>
              <a:rPr lang="it-IT" dirty="0" smtClean="0"/>
              <a:t>L’integrazione è la somma elaborata di segnali eccitatori e inibitori</a:t>
            </a:r>
          </a:p>
        </p:txBody>
      </p:sp>
      <p:sp>
        <p:nvSpPr>
          <p:cNvPr id="53255" name="Rectangle 4"/>
          <p:cNvSpPr>
            <a:spLocks/>
          </p:cNvSpPr>
          <p:nvPr/>
        </p:nvSpPr>
        <p:spPr bwMode="auto">
          <a:xfrm>
            <a:off x="410400" y="1404148"/>
            <a:ext cx="8386560" cy="1612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864" bIns="0"/>
          <a:lstStyle/>
          <a:p>
            <a:pPr marL="36001"/>
            <a:r>
              <a:rPr lang="it-IT" sz="2500" dirty="0">
                <a:cs typeface="Arial" charset="0"/>
              </a:rPr>
              <a:t>Il grafico illustra un caso di integrazione </a:t>
            </a:r>
            <a:r>
              <a:rPr lang="it-IT" sz="2500" dirty="0" err="1">
                <a:cs typeface="Arial" charset="0"/>
              </a:rPr>
              <a:t>sinaptica</a:t>
            </a:r>
            <a:r>
              <a:rPr lang="it-IT" sz="2500" dirty="0">
                <a:cs typeface="Arial" charset="0"/>
              </a:rPr>
              <a:t> in cui (1) i </a:t>
            </a:r>
            <a:r>
              <a:rPr lang="it-IT" sz="2500" b="1" dirty="0">
                <a:cs typeface="Arial" charset="0"/>
              </a:rPr>
              <a:t>segnali inibitori</a:t>
            </a:r>
            <a:r>
              <a:rPr lang="it-IT" sz="2500" dirty="0">
                <a:cs typeface="Arial" charset="0"/>
              </a:rPr>
              <a:t> sono in sovrannumero rispetto (2) ai </a:t>
            </a:r>
            <a:r>
              <a:rPr lang="it-IT" sz="2500" b="1" dirty="0">
                <a:cs typeface="Arial" charset="0"/>
              </a:rPr>
              <a:t>segnali eccitatori </a:t>
            </a:r>
            <a:r>
              <a:rPr lang="it-IT" sz="2500" dirty="0">
                <a:cs typeface="Arial" charset="0"/>
              </a:rPr>
              <a:t>ricevuti dal neurone; quindi, (3) dopo l’</a:t>
            </a:r>
            <a:r>
              <a:rPr lang="it-IT" sz="2500" b="1" dirty="0">
                <a:cs typeface="Arial" charset="0"/>
              </a:rPr>
              <a:t>integrazione</a:t>
            </a:r>
            <a:r>
              <a:rPr lang="it-IT" sz="2500" dirty="0">
                <a:cs typeface="Arial" charset="0"/>
              </a:rPr>
              <a:t>, il valore soglia non viene raggiunto e l’impulso nervoso non parte.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72808" cy="72008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/>
            <a:r>
              <a:rPr lang="it-IT" dirty="0" smtClean="0"/>
              <a:t>TRASMISSIONE NEURONALE E BERSAGLI FARMACOLOGICI</a:t>
            </a:r>
          </a:p>
        </p:txBody>
      </p:sp>
      <p:pic>
        <p:nvPicPr>
          <p:cNvPr id="5123" name="Picture 3" descr="F:\Foto  E\varie 2015\sonia neuron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052736"/>
            <a:ext cx="8794750" cy="5276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2400" dirty="0" smtClean="0"/>
              <a:t>FARMACI DEL SISTEMA NERVOSO VEGETATIVO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3" y="1556792"/>
            <a:ext cx="7920880" cy="4526395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6600000" scaled="0"/>
          </a:gradFill>
        </p:spPr>
        <p:txBody>
          <a:bodyPr>
            <a:normAutofit lnSpcReduction="10000"/>
          </a:bodyPr>
          <a:lstStyle/>
          <a:p>
            <a:pPr algn="ctr">
              <a:lnSpc>
                <a:spcPct val="17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it-IT" dirty="0" smtClean="0">
                <a:solidFill>
                  <a:schemeClr val="tx1"/>
                </a:solidFill>
              </a:rPr>
              <a:t>ORGANIZZAZIONE E FUNZIONAMENTO DELLA SINAPSI COLINERGICA E ADRENERGICA</a:t>
            </a:r>
          </a:p>
          <a:p>
            <a:pPr algn="just">
              <a:lnSpc>
                <a:spcPct val="160000"/>
              </a:lnSpc>
              <a:buFont typeface="Wingdings" pitchFamily="2" charset="2"/>
              <a:buChar char="ü"/>
            </a:pPr>
            <a:r>
              <a:rPr lang="it-IT" dirty="0" smtClean="0">
                <a:solidFill>
                  <a:srgbClr val="FF0000"/>
                </a:solidFill>
              </a:rPr>
              <a:t>PARASIMPATICOMIMETICI </a:t>
            </a:r>
            <a:r>
              <a:rPr lang="it-IT" dirty="0" smtClean="0"/>
              <a:t>(diretti: agonisti dei recettori M e N, indiretti: inibitori della </a:t>
            </a:r>
            <a:r>
              <a:rPr lang="it-IT" dirty="0" err="1" smtClean="0"/>
              <a:t>AChE</a:t>
            </a:r>
            <a:r>
              <a:rPr lang="it-IT" dirty="0" smtClean="0"/>
              <a:t>)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it-IT" dirty="0" smtClean="0">
                <a:solidFill>
                  <a:srgbClr val="7030A0"/>
                </a:solidFill>
              </a:rPr>
              <a:t>PARASIMPATICOLITICI</a:t>
            </a:r>
            <a:r>
              <a:rPr lang="it-IT" dirty="0" smtClean="0"/>
              <a:t> (antagonisti dei recettori M e N, bloccanti neuromuscolari, inibitori rilascio di </a:t>
            </a:r>
            <a:r>
              <a:rPr lang="it-IT" dirty="0" err="1" smtClean="0"/>
              <a:t>ACh</a:t>
            </a:r>
            <a:r>
              <a:rPr lang="it-IT" dirty="0" smtClean="0"/>
              <a:t>)</a:t>
            </a:r>
          </a:p>
          <a:p>
            <a:pPr algn="just">
              <a:lnSpc>
                <a:spcPct val="160000"/>
              </a:lnSpc>
              <a:buFont typeface="Wingdings" pitchFamily="2" charset="2"/>
              <a:buChar char="ü"/>
            </a:pPr>
            <a:r>
              <a:rPr lang="it-IT" dirty="0" smtClean="0">
                <a:solidFill>
                  <a:srgbClr val="FF0000"/>
                </a:solidFill>
              </a:rPr>
              <a:t>SIMPATICOMIMETICI</a:t>
            </a:r>
            <a:r>
              <a:rPr lang="it-IT" dirty="0" smtClean="0"/>
              <a:t> (diretti: agonisti dei recettori </a:t>
            </a:r>
            <a:r>
              <a:rPr lang="el-GR" dirty="0" smtClean="0"/>
              <a:t>α</a:t>
            </a:r>
            <a:r>
              <a:rPr lang="it-IT" dirty="0" smtClean="0"/>
              <a:t> e </a:t>
            </a:r>
            <a:r>
              <a:rPr lang="el-GR" dirty="0" smtClean="0"/>
              <a:t>β</a:t>
            </a:r>
            <a:r>
              <a:rPr lang="it-IT" dirty="0" smtClean="0"/>
              <a:t>, indiretti: che potenziano l’effetto di NA)</a:t>
            </a:r>
          </a:p>
          <a:p>
            <a:pPr algn="just">
              <a:lnSpc>
                <a:spcPct val="160000"/>
              </a:lnSpc>
              <a:buFont typeface="Wingdings" pitchFamily="2" charset="2"/>
              <a:buChar char="ü"/>
            </a:pPr>
            <a:r>
              <a:rPr lang="it-IT" dirty="0" smtClean="0">
                <a:solidFill>
                  <a:srgbClr val="7030A0"/>
                </a:solidFill>
              </a:rPr>
              <a:t>SIMPATICOLITICI </a:t>
            </a:r>
            <a:r>
              <a:rPr lang="it-IT" dirty="0" smtClean="0"/>
              <a:t>(diretti: antagonisti dei recettori </a:t>
            </a:r>
            <a:r>
              <a:rPr lang="el-GR" dirty="0" smtClean="0"/>
              <a:t>α</a:t>
            </a:r>
            <a:r>
              <a:rPr lang="it-IT" dirty="0" smtClean="0"/>
              <a:t> e </a:t>
            </a:r>
            <a:r>
              <a:rPr lang="el-GR" dirty="0" smtClean="0"/>
              <a:t>β</a:t>
            </a:r>
            <a:r>
              <a:rPr lang="it-IT" dirty="0" smtClean="0"/>
              <a:t>, indiretti: che inibiscono o diminuiscono il rilascio di NA)</a:t>
            </a:r>
          </a:p>
          <a:p>
            <a:endParaRPr lang="it-IT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rtopar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58763"/>
            <a:ext cx="3873500" cy="6523037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6200" y="2667000"/>
            <a:ext cx="3733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>
                <a:latin typeface="Times New Roman" pitchFamily="18" charset="0"/>
              </a:rPr>
              <a:t>Confronto tra l’organizzazione anatomica delle vie motorie somatiche e autonome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463709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1" t="81159"/>
          <a:stretch>
            <a:fillRect/>
          </a:stretch>
        </p:blipFill>
        <p:spPr bwMode="auto">
          <a:xfrm>
            <a:off x="437596" y="5373216"/>
            <a:ext cx="8515816" cy="133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b="16587"/>
          <a:stretch>
            <a:fillRect/>
          </a:stretch>
        </p:blipFill>
        <p:spPr bwMode="auto">
          <a:xfrm>
            <a:off x="683568" y="620688"/>
            <a:ext cx="7848872" cy="54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309563"/>
            <a:ext cx="72390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sfondo"/>
          <p:cNvPicPr>
            <a:picLocks noChangeAspect="1" noChangeArrowheads="1"/>
          </p:cNvPicPr>
          <p:nvPr/>
        </p:nvPicPr>
        <p:blipFill>
          <a:blip r:embed="rId4" cstate="print"/>
          <a:srcRect l="3621" t="3083" r="6111" b="7193"/>
          <a:stretch>
            <a:fillRect/>
          </a:stretch>
        </p:blipFill>
        <p:spPr bwMode="auto">
          <a:xfrm>
            <a:off x="3780346" y="0"/>
            <a:ext cx="5394825" cy="5571469"/>
          </a:xfrm>
          <a:prstGeom prst="rect">
            <a:avLst/>
          </a:prstGeom>
          <a:noFill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108520" y="0"/>
            <a:ext cx="4968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dirty="0">
                <a:latin typeface="Times New Roman" pitchFamily="18" charset="0"/>
              </a:rPr>
              <a:t>Il Sistema Nervoso Autonomo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132856"/>
            <a:ext cx="39239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Il SNA è la parte del </a:t>
            </a:r>
            <a:r>
              <a:rPr lang="en-US" dirty="0" err="1">
                <a:latin typeface="Times New Roman" pitchFamily="18" charset="0"/>
              </a:rPr>
              <a:t>sistema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nervoso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periferico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regola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quelle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attività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corporee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generalmente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b="1" i="1" dirty="0">
                <a:latin typeface="Times New Roman" pitchFamily="18" charset="0"/>
              </a:rPr>
              <a:t>non </a:t>
            </a:r>
            <a:r>
              <a:rPr lang="en-US" b="1" i="1" dirty="0" err="1">
                <a:latin typeface="Times New Roman" pitchFamily="18" charset="0"/>
              </a:rPr>
              <a:t>sono</a:t>
            </a:r>
            <a:r>
              <a:rPr lang="en-US" b="1" i="1" dirty="0">
                <a:latin typeface="Times New Roman" pitchFamily="18" charset="0"/>
              </a:rPr>
              <a:t> sotto </a:t>
            </a:r>
            <a:r>
              <a:rPr lang="en-US" b="1" i="1" dirty="0" err="1">
                <a:latin typeface="Times New Roman" pitchFamily="18" charset="0"/>
              </a:rPr>
              <a:t>il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controllo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della</a:t>
            </a:r>
            <a:r>
              <a:rPr lang="en-US" b="1" i="1" dirty="0">
                <a:latin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</a:rPr>
              <a:t>coscienza</a:t>
            </a:r>
            <a:endParaRPr lang="en-US" b="1" i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latin typeface="Times New Roman" pitchFamily="18" charset="0"/>
              </a:rPr>
              <a:t>É </a:t>
            </a:r>
            <a:r>
              <a:rPr lang="en-US" dirty="0" err="1">
                <a:latin typeface="Times New Roman" pitchFamily="18" charset="0"/>
              </a:rPr>
              <a:t>costituito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da</a:t>
            </a:r>
            <a:r>
              <a:rPr lang="en-US" dirty="0">
                <a:latin typeface="Times New Roman" pitchFamily="18" charset="0"/>
              </a:rPr>
              <a:t> un </a:t>
            </a:r>
            <a:r>
              <a:rPr lang="en-US" dirty="0" err="1">
                <a:latin typeface="Times New Roman" pitchFamily="18" charset="0"/>
              </a:rPr>
              <a:t>gruppo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speciale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di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neuroni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innervano</a:t>
            </a:r>
            <a:r>
              <a:rPr lang="en-US" dirty="0">
                <a:latin typeface="Times New Roman" pitchFamily="18" charset="0"/>
              </a:rPr>
              <a:t>: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La </a:t>
            </a:r>
            <a:r>
              <a:rPr lang="en-US" dirty="0" err="1">
                <a:latin typeface="Times New Roman" pitchFamily="18" charset="0"/>
              </a:rPr>
              <a:t>muscolatura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cardiaca</a:t>
            </a:r>
            <a:endParaRPr lang="en-US" dirty="0">
              <a:latin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La </a:t>
            </a:r>
            <a:r>
              <a:rPr lang="en-US" dirty="0" err="1">
                <a:latin typeface="Times New Roman" pitchFamily="18" charset="0"/>
              </a:rPr>
              <a:t>muscolatura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liscia</a:t>
            </a:r>
            <a:r>
              <a:rPr lang="en-US" dirty="0">
                <a:latin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</a:rPr>
              <a:t>pareti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dei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visceri</a:t>
            </a:r>
            <a:r>
              <a:rPr lang="en-US" dirty="0">
                <a:latin typeface="Times New Roman" pitchFamily="18" charset="0"/>
              </a:rPr>
              <a:t> e </a:t>
            </a:r>
            <a:r>
              <a:rPr lang="en-US" dirty="0" err="1">
                <a:latin typeface="Times New Roman" pitchFamily="18" charset="0"/>
              </a:rPr>
              <a:t>dei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vasi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sanguigni</a:t>
            </a:r>
            <a:r>
              <a:rPr lang="en-US" dirty="0">
                <a:latin typeface="Times New Roman" pitchFamily="18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 err="1">
                <a:latin typeface="Times New Roman" pitchFamily="18" charset="0"/>
              </a:rPr>
              <a:t>Gli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organi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interni</a:t>
            </a:r>
            <a:endParaRPr lang="en-US" dirty="0">
              <a:latin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latin typeface="Times New Roman" pitchFamily="18" charset="0"/>
              </a:rPr>
              <a:t>Cute (</a:t>
            </a:r>
            <a:r>
              <a:rPr lang="en-US" dirty="0" err="1">
                <a:latin typeface="Times New Roman" pitchFamily="18" charset="0"/>
              </a:rPr>
              <a:t>muscoli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piloerettori</a:t>
            </a:r>
            <a:r>
              <a:rPr lang="en-US" dirty="0">
                <a:latin typeface="Times New Roman" pitchFamily="18" charset="0"/>
              </a:rPr>
              <a:t> e </a:t>
            </a:r>
            <a:r>
              <a:rPr lang="en-US" dirty="0" err="1">
                <a:latin typeface="Times New Roman" pitchFamily="18" charset="0"/>
              </a:rPr>
              <a:t>ghiandole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sudoripare</a:t>
            </a:r>
            <a:r>
              <a:rPr lang="en-US" dirty="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4400" dirty="0"/>
              <a:t>SNA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t-IT" sz="3200" dirty="0"/>
              <a:t>regola l’attività del muscolo liscio, del muscolo cardiaco e di alcune ghiandole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t-IT" sz="3200" dirty="0"/>
              <a:t>le strutture coinvolte: neuroni afferenti viscerali – neuroni efferenti viscerali – centri di integrazione nel cervello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</a:pPr>
            <a:r>
              <a:rPr lang="it-IT" sz="3200" dirty="0"/>
              <a:t>riceve input dal sistema </a:t>
            </a:r>
            <a:r>
              <a:rPr lang="it-IT" sz="3200" dirty="0" err="1"/>
              <a:t>limbico</a:t>
            </a:r>
            <a:r>
              <a:rPr lang="it-IT" sz="3200" dirty="0"/>
              <a:t> e da altre regioni cerebrali 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pPr lvl="1">
              <a:spcBef>
                <a:spcPts val="500"/>
              </a:spcBef>
              <a:spcAft>
                <a:spcPts val="500"/>
              </a:spcAft>
            </a:pPr>
            <a:endParaRPr lang="it-IT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64096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8697788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04800" y="90488"/>
            <a:ext cx="853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Suddivisione del sistema nervoso autonomo</a:t>
            </a:r>
          </a:p>
        </p:txBody>
      </p:sp>
      <p:pic>
        <p:nvPicPr>
          <p:cNvPr id="36871" name="Picture 7" descr="ortopar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4025" y="1344613"/>
            <a:ext cx="6149975" cy="5056187"/>
          </a:xfrm>
          <a:prstGeom prst="rect">
            <a:avLst/>
          </a:prstGeom>
          <a:noFill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6200" y="8382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Divisioni Orto- e Parasimpatica</a:t>
            </a:r>
          </a:p>
          <a:p>
            <a:pPr marL="627063" lvl="2" indent="287338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Per lo più innervano le stesse strutture</a:t>
            </a:r>
          </a:p>
          <a:p>
            <a:pPr marL="627063" lvl="2" indent="287338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Ma causano effetti opposti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76200" y="3124200"/>
            <a:ext cx="3276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/>
          <a:lstStyle/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Ortosimpatico – “lotta, fuga, o paura”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latin typeface="Times New Roman" pitchFamily="18" charset="0"/>
              </a:rPr>
              <a:t>attivato durante l’esercizio fisico, l’eccitamento e le emergenze</a:t>
            </a:r>
          </a:p>
          <a:p>
            <a:pPr marL="231775" indent="-231775">
              <a:spcBef>
                <a:spcPct val="20000"/>
              </a:spcBef>
              <a:buFontTx/>
              <a:buChar char="•"/>
            </a:pPr>
            <a:r>
              <a:rPr lang="en-US" sz="2000">
                <a:latin typeface="Times New Roman" pitchFamily="18" charset="0"/>
              </a:rPr>
              <a:t>Parasimpatico – “riposo e digestione”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latin typeface="Times New Roman" pitchFamily="18" charset="0"/>
              </a:rPr>
              <a:t>Coinvolto nel risparmio energetico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1849</Words>
  <Application>Microsoft Office PowerPoint</Application>
  <PresentationFormat>Presentazione su schermo (4:3)</PresentationFormat>
  <Paragraphs>244</Paragraphs>
  <Slides>52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4" baseType="lpstr">
      <vt:lpstr>Tema di Office</vt:lpstr>
      <vt:lpstr>CorelDRAW</vt:lpstr>
      <vt:lpstr>Diapositiva 1</vt:lpstr>
      <vt:lpstr>Diapositiva 2</vt:lpstr>
      <vt:lpstr>ANATOMIA  e FISIOLOGIA SNA</vt:lpstr>
      <vt:lpstr>Diapositiva 4</vt:lpstr>
      <vt:lpstr>Diapositiva 5</vt:lpstr>
      <vt:lpstr>Diapositiva 6</vt:lpstr>
      <vt:lpstr>SNA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Il sistema simpatico media le risposte della reazione di “lotta e fuga” </vt:lpstr>
      <vt:lpstr>Diapositiva 19</vt:lpstr>
      <vt:lpstr>Conseguenze dell’attivazione del sistema parasimpatico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Regolazione presinaptica della liberazione del trasmettitore dalle terminazioni nervose colinergiche ed adrenergiche.</vt:lpstr>
      <vt:lpstr>Diapositiva 38</vt:lpstr>
      <vt:lpstr>  ALTRI TRASMETTITORI DEL SNP</vt:lpstr>
      <vt:lpstr>Diapositiva 40</vt:lpstr>
      <vt:lpstr>Diapositiva 41</vt:lpstr>
      <vt:lpstr>La comunicazione tra neuroni avviene a livello delle sinapsi</vt:lpstr>
      <vt:lpstr>La membrana di un neurone inattivo è soggetta al potenziale di riposo</vt:lpstr>
      <vt:lpstr>La membrana di un neurone attivo è soggetta al potenziale d’azione</vt:lpstr>
      <vt:lpstr>L’apertura dei canali del sodio e l’apertura dei canali del potassio</vt:lpstr>
      <vt:lpstr>La comunicazione tra neuroni avviene a livello delle sinapsi</vt:lpstr>
      <vt:lpstr>L’integrazione è la somma elaborata di segnali eccitatori e inibitori</vt:lpstr>
      <vt:lpstr>TRASMISSIONE NEURONALE E BERSAGLI FARMACOLOGICI</vt:lpstr>
      <vt:lpstr>FARMACI DEL SISTEMA NERVOSO VEGETATIVO</vt:lpstr>
      <vt:lpstr>Diapositiva 50</vt:lpstr>
      <vt:lpstr>Diapositiva 51</vt:lpstr>
      <vt:lpstr>Diapositiva 52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Zorzet</cp:lastModifiedBy>
  <cp:revision>92</cp:revision>
  <dcterms:created xsi:type="dcterms:W3CDTF">2016-08-26T09:57:49Z</dcterms:created>
  <dcterms:modified xsi:type="dcterms:W3CDTF">2016-10-03T08:02:19Z</dcterms:modified>
</cp:coreProperties>
</file>