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FF2B28CE-B7F4-4F44-8791-123EF78712FF}" type="datetimeFigureOut">
              <a:rPr lang="it-IT" smtClean="0"/>
              <a:t>11/10/2015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86895CA4-791D-41AF-A1BC-6520C655414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FF2B28CE-B7F4-4F44-8791-123EF78712FF}" type="datetimeFigureOut">
              <a:rPr lang="it-IT" smtClean="0"/>
              <a:t>11/10/2015</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FF2B28CE-B7F4-4F44-8791-123EF78712FF}" type="datetimeFigureOut">
              <a:rPr lang="it-IT" smtClean="0"/>
              <a:t>11/10/2015</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FF2B28CE-B7F4-4F44-8791-123EF78712FF}" type="datetimeFigureOut">
              <a:rPr lang="it-IT" smtClean="0"/>
              <a:t>11/10/2015</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86895CA4-791D-41AF-A1BC-6520C6554145}"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2B28CE-B7F4-4F44-8791-123EF78712FF}" type="datetimeFigureOut">
              <a:rPr lang="it-IT" smtClean="0"/>
              <a:t>11/10/2015</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895CA4-791D-41AF-A1BC-6520C655414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2954" y="908720"/>
            <a:ext cx="7772400" cy="4362871"/>
          </a:xfrm>
        </p:spPr>
        <p:txBody>
          <a:bodyPr>
            <a:normAutofit/>
          </a:bodyPr>
          <a:lstStyle/>
          <a:p>
            <a:endParaRPr lang="it-IT" dirty="0"/>
          </a:p>
          <a:p>
            <a:pPr algn="ctr"/>
            <a:r>
              <a:rPr lang="it-IT" sz="2200" dirty="0">
                <a:latin typeface="Arial Black" panose="020B0A04020102020204" pitchFamily="34" charset="0"/>
              </a:rPr>
              <a:t>Nello stabilire le giuste quantità e qualità delle calorie da assumere, si può ricorrere al metodo dei gruppi alimentari. Il significato di tale suddivisione consiste nel fatto che ogni gruppo fornisce uno specifico apporto di sostanze nutritive per cui, se almeno un alimento di ciascuno gruppo è presente nell’alimentazione quotidiana, si è certi che vengano ingeriti i nutrimenti essenziali. L’Istituto Nazionale della Nutrizione ha proposto la suddivisione in sette gruppi</a:t>
            </a:r>
            <a:r>
              <a:rPr lang="it-IT" dirty="0">
                <a:latin typeface="Arial Black" panose="020B0A04020102020204" pitchFamily="34" charset="0"/>
              </a:rPr>
              <a:t>. </a:t>
            </a:r>
          </a:p>
        </p:txBody>
      </p:sp>
      <p:sp>
        <p:nvSpPr>
          <p:cNvPr id="4" name="Rettangolo 3"/>
          <p:cNvSpPr/>
          <p:nvPr/>
        </p:nvSpPr>
        <p:spPr>
          <a:xfrm>
            <a:off x="899592" y="116632"/>
            <a:ext cx="74457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gruppi alimentari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333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Metabolismo basale</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Azione dinamico specifica (ADS)</a:t>
            </a:r>
          </a:p>
          <a:p>
            <a:pPr algn="ctr"/>
            <a:endParaRPr lang="it-IT" dirty="0">
              <a:solidFill>
                <a:srgbClr val="92D05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Attività fisica</a:t>
            </a: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Termoregolazione</a:t>
            </a:r>
          </a:p>
          <a:p>
            <a:pPr algn="ct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Accrescimento</a:t>
            </a:r>
          </a:p>
          <a:p>
            <a:pPr algn="ctr"/>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Gravidanza, allattamento</a:t>
            </a:r>
            <a:endParaRPr lang="it-IT" dirty="0">
              <a:solidFill>
                <a:srgbClr val="FF0000"/>
              </a:solidFill>
              <a:latin typeface="Arial Black" panose="020B0A04020102020204" pitchFamily="34" charset="0"/>
            </a:endParaRPr>
          </a:p>
        </p:txBody>
      </p:sp>
      <p:sp>
        <p:nvSpPr>
          <p:cNvPr id="4" name="Rettangolo 3"/>
          <p:cNvSpPr/>
          <p:nvPr/>
        </p:nvSpPr>
        <p:spPr>
          <a:xfrm>
            <a:off x="1126110" y="260648"/>
            <a:ext cx="69236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Dispendio calorico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8277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defRPr/>
            </a:pPr>
            <a:r>
              <a:rPr lang="it-IT" dirty="0">
                <a:latin typeface="Arial Black" panose="020B0A04020102020204" pitchFamily="34" charset="0"/>
              </a:rPr>
              <a:t>Il </a:t>
            </a:r>
            <a:r>
              <a:rPr lang="it-IT" b="1" u="sng" dirty="0">
                <a:solidFill>
                  <a:srgbClr val="FF0000"/>
                </a:solidFill>
                <a:effectLst>
                  <a:outerShdw blurRad="38100" dist="38100" dir="2700000" algn="tl">
                    <a:srgbClr val="C0C0C0"/>
                  </a:outerShdw>
                </a:effectLst>
                <a:latin typeface="Arial Black" panose="020B0A04020102020204" pitchFamily="34" charset="0"/>
              </a:rPr>
              <a:t>metabolismo basale</a:t>
            </a:r>
            <a:r>
              <a:rPr lang="it-IT" dirty="0">
                <a:latin typeface="Arial Black" panose="020B0A04020102020204" pitchFamily="34" charset="0"/>
              </a:rPr>
              <a:t> (MB)                                                          rappresenta la quantità di energia utilizzata per le funzioni  vegetative necessarie  per il mantenimento della vita</a:t>
            </a:r>
            <a:r>
              <a:rPr lang="it-IT" dirty="0">
                <a:latin typeface="Algerian" panose="04020705040A02060702" pitchFamily="82" charset="0"/>
              </a:rPr>
              <a:t>.</a:t>
            </a:r>
          </a:p>
          <a:p>
            <a:pPr marL="109728" indent="0" algn="ctr">
              <a:spcBef>
                <a:spcPct val="50000"/>
              </a:spcBef>
              <a:buNone/>
              <a:defRPr/>
            </a:pPr>
            <a:r>
              <a:rPr lang="it-IT" b="1" dirty="0">
                <a:solidFill>
                  <a:srgbClr val="339933"/>
                </a:solidFill>
                <a:latin typeface="Arial Black" panose="020B0A04020102020204" pitchFamily="34" charset="0"/>
              </a:rPr>
              <a:t>In un individuo adulto sano e sedentario incide per circa il </a:t>
            </a:r>
          </a:p>
          <a:p>
            <a:pPr marL="109728" indent="0" algn="ctr">
              <a:spcBef>
                <a:spcPct val="50000"/>
              </a:spcBef>
              <a:buNone/>
              <a:defRPr/>
            </a:pPr>
            <a:r>
              <a:rPr lang="it-IT" b="1" dirty="0">
                <a:solidFill>
                  <a:srgbClr val="339933"/>
                </a:solidFill>
                <a:latin typeface="Arial Black" panose="020B0A04020102020204" pitchFamily="34" charset="0"/>
              </a:rPr>
              <a:t>65-75% del dispendio energetico totale</a:t>
            </a:r>
            <a:endParaRPr lang="it-IT" dirty="0">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Metabolismo basale</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4726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92"/>
          <p:cNvGrpSpPr>
            <a:grpSpLocks/>
          </p:cNvGrpSpPr>
          <p:nvPr/>
        </p:nvGrpSpPr>
        <p:grpSpPr bwMode="auto">
          <a:xfrm>
            <a:off x="1536401" y="1694178"/>
            <a:ext cx="6096000" cy="4945063"/>
            <a:chOff x="-3" y="-3"/>
            <a:chExt cx="1689" cy="2827"/>
          </a:xfrm>
        </p:grpSpPr>
        <p:grpSp>
          <p:nvGrpSpPr>
            <p:cNvPr id="5" name="Group 1090"/>
            <p:cNvGrpSpPr>
              <a:grpSpLocks/>
            </p:cNvGrpSpPr>
            <p:nvPr/>
          </p:nvGrpSpPr>
          <p:grpSpPr bwMode="auto">
            <a:xfrm>
              <a:off x="0" y="0"/>
              <a:ext cx="1683" cy="2821"/>
              <a:chOff x="0" y="0"/>
              <a:chExt cx="1683" cy="2821"/>
            </a:xfrm>
          </p:grpSpPr>
          <p:grpSp>
            <p:nvGrpSpPr>
              <p:cNvPr id="7" name="Group 1063"/>
              <p:cNvGrpSpPr>
                <a:grpSpLocks/>
              </p:cNvGrpSpPr>
              <p:nvPr/>
            </p:nvGrpSpPr>
            <p:grpSpPr bwMode="auto">
              <a:xfrm>
                <a:off x="0" y="0"/>
                <a:ext cx="1067" cy="403"/>
                <a:chOff x="0" y="0"/>
                <a:chExt cx="1067" cy="403"/>
              </a:xfrm>
            </p:grpSpPr>
            <p:sp>
              <p:nvSpPr>
                <p:cNvPr id="47" name="Rectangle 1048"/>
                <p:cNvSpPr>
                  <a:spLocks noChangeArrowheads="1"/>
                </p:cNvSpPr>
                <p:nvPr/>
              </p:nvSpPr>
              <p:spPr bwMode="auto">
                <a:xfrm>
                  <a:off x="28" y="0"/>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1"/>
                      </a:solidFill>
                      <a:latin typeface="Algerian" panose="04020705040A02060702" pitchFamily="82" charset="0"/>
                      <a:cs typeface="Times New Roman" pitchFamily="18" charset="0"/>
                    </a:rPr>
                    <a:t>Metabolismo epatico</a:t>
                  </a:r>
                  <a:endParaRPr lang="it-IT" altLang="it-IT" sz="2000" dirty="0">
                    <a:solidFill>
                      <a:schemeClr val="accent1"/>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48" name="Rectangle 1062"/>
                <p:cNvSpPr>
                  <a:spLocks noChangeArrowheads="1"/>
                </p:cNvSpPr>
                <p:nvPr/>
              </p:nvSpPr>
              <p:spPr bwMode="auto">
                <a:xfrm>
                  <a:off x="0" y="0"/>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065"/>
              <p:cNvGrpSpPr>
                <a:grpSpLocks/>
              </p:cNvGrpSpPr>
              <p:nvPr/>
            </p:nvGrpSpPr>
            <p:grpSpPr bwMode="auto">
              <a:xfrm>
                <a:off x="1067" y="0"/>
                <a:ext cx="616" cy="403"/>
                <a:chOff x="1067" y="0"/>
                <a:chExt cx="616" cy="403"/>
              </a:xfrm>
            </p:grpSpPr>
            <p:sp>
              <p:nvSpPr>
                <p:cNvPr id="45" name="Rectangle 1049"/>
                <p:cNvSpPr>
                  <a:spLocks noChangeArrowheads="1"/>
                </p:cNvSpPr>
                <p:nvPr/>
              </p:nvSpPr>
              <p:spPr bwMode="auto">
                <a:xfrm>
                  <a:off x="1095" y="0"/>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dirty="0">
                      <a:latin typeface="Arial Narrow" pitchFamily="34" charset="0"/>
                      <a:cs typeface="Times New Roman" pitchFamily="18" charset="0"/>
                    </a:rPr>
                    <a:t>26 % circa</a:t>
                  </a:r>
                  <a:endParaRPr lang="it-IT" altLang="it-IT" sz="2800" dirty="0">
                    <a:latin typeface="Arial Narrow" pitchFamily="34" charset="0"/>
                    <a:cs typeface="Times New Roman" pitchFamily="18" charset="0"/>
                  </a:endParaRPr>
                </a:p>
                <a:p>
                  <a:pPr algn="just"/>
                  <a:endParaRPr lang="it-IT" altLang="it-IT" sz="2800" dirty="0">
                    <a:latin typeface="Arial Narrow" pitchFamily="34" charset="0"/>
                  </a:endParaRPr>
                </a:p>
              </p:txBody>
            </p:sp>
            <p:sp>
              <p:nvSpPr>
                <p:cNvPr id="46" name="Rectangle 1064"/>
                <p:cNvSpPr>
                  <a:spLocks noChangeArrowheads="1"/>
                </p:cNvSpPr>
                <p:nvPr/>
              </p:nvSpPr>
              <p:spPr bwMode="auto">
                <a:xfrm>
                  <a:off x="1067" y="0"/>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067"/>
              <p:cNvGrpSpPr>
                <a:grpSpLocks/>
              </p:cNvGrpSpPr>
              <p:nvPr/>
            </p:nvGrpSpPr>
            <p:grpSpPr bwMode="auto">
              <a:xfrm>
                <a:off x="0" y="403"/>
                <a:ext cx="1067" cy="403"/>
                <a:chOff x="0" y="403"/>
                <a:chExt cx="1067" cy="403"/>
              </a:xfrm>
            </p:grpSpPr>
            <p:sp>
              <p:nvSpPr>
                <p:cNvPr id="43" name="Rectangle 1050"/>
                <p:cNvSpPr>
                  <a:spLocks noChangeArrowheads="1"/>
                </p:cNvSpPr>
                <p:nvPr/>
              </p:nvSpPr>
              <p:spPr bwMode="auto">
                <a:xfrm>
                  <a:off x="28" y="403"/>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33"/>
                      </a:solidFill>
                      <a:latin typeface="Algerian" panose="04020705040A02060702" pitchFamily="82" charset="0"/>
                      <a:cs typeface="Times New Roman" pitchFamily="18" charset="0"/>
                    </a:rPr>
                    <a:t>Tono muscolare</a:t>
                  </a:r>
                  <a:endParaRPr lang="it-IT" altLang="it-IT" sz="2000" dirty="0">
                    <a:solidFill>
                      <a:srgbClr val="339933"/>
                    </a:solidFill>
                    <a:latin typeface="Algerian" panose="04020705040A02060702" pitchFamily="82" charset="0"/>
                    <a:cs typeface="Times New Roman" pitchFamily="18" charset="0"/>
                  </a:endParaRPr>
                </a:p>
                <a:p>
                  <a:pPr algn="just"/>
                  <a:endParaRPr lang="it-IT" altLang="it-IT" sz="2800" dirty="0">
                    <a:solidFill>
                      <a:srgbClr val="339933"/>
                    </a:solidFill>
                    <a:latin typeface="Arial Narrow" pitchFamily="34" charset="0"/>
                  </a:endParaRPr>
                </a:p>
              </p:txBody>
            </p:sp>
            <p:sp>
              <p:nvSpPr>
                <p:cNvPr id="44" name="Rectangle 1066"/>
                <p:cNvSpPr>
                  <a:spLocks noChangeArrowheads="1"/>
                </p:cNvSpPr>
                <p:nvPr/>
              </p:nvSpPr>
              <p:spPr bwMode="auto">
                <a:xfrm>
                  <a:off x="0" y="403"/>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069"/>
              <p:cNvGrpSpPr>
                <a:grpSpLocks/>
              </p:cNvGrpSpPr>
              <p:nvPr/>
            </p:nvGrpSpPr>
            <p:grpSpPr bwMode="auto">
              <a:xfrm>
                <a:off x="1067" y="403"/>
                <a:ext cx="616" cy="403"/>
                <a:chOff x="1067" y="403"/>
                <a:chExt cx="616" cy="403"/>
              </a:xfrm>
            </p:grpSpPr>
            <p:sp>
              <p:nvSpPr>
                <p:cNvPr id="41" name="Rectangle 1051"/>
                <p:cNvSpPr>
                  <a:spLocks noChangeArrowheads="1"/>
                </p:cNvSpPr>
                <p:nvPr/>
              </p:nvSpPr>
              <p:spPr bwMode="auto">
                <a:xfrm>
                  <a:off x="1095" y="403"/>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25 %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42" name="Rectangle 1068"/>
                <p:cNvSpPr>
                  <a:spLocks noChangeArrowheads="1"/>
                </p:cNvSpPr>
                <p:nvPr/>
              </p:nvSpPr>
              <p:spPr bwMode="auto">
                <a:xfrm>
                  <a:off x="1067" y="403"/>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071"/>
              <p:cNvGrpSpPr>
                <a:grpSpLocks/>
              </p:cNvGrpSpPr>
              <p:nvPr/>
            </p:nvGrpSpPr>
            <p:grpSpPr bwMode="auto">
              <a:xfrm>
                <a:off x="0" y="806"/>
                <a:ext cx="1067" cy="403"/>
                <a:chOff x="0" y="806"/>
                <a:chExt cx="1067" cy="403"/>
              </a:xfrm>
            </p:grpSpPr>
            <p:sp>
              <p:nvSpPr>
                <p:cNvPr id="39" name="Rectangle 1052"/>
                <p:cNvSpPr>
                  <a:spLocks noChangeArrowheads="1"/>
                </p:cNvSpPr>
                <p:nvPr/>
              </p:nvSpPr>
              <p:spPr bwMode="auto">
                <a:xfrm>
                  <a:off x="28" y="806"/>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2"/>
                      </a:solidFill>
                      <a:latin typeface="Algerian" panose="04020705040A02060702" pitchFamily="82" charset="0"/>
                      <a:cs typeface="Times New Roman" pitchFamily="18" charset="0"/>
                    </a:rPr>
                    <a:t>Funzione cerebrale</a:t>
                  </a:r>
                  <a:endParaRPr lang="it-IT" altLang="it-IT" sz="2000" dirty="0">
                    <a:solidFill>
                      <a:schemeClr val="accent2"/>
                    </a:solidFill>
                    <a:latin typeface="Algerian" panose="04020705040A02060702" pitchFamily="82" charset="0"/>
                    <a:cs typeface="Times New Roman" pitchFamily="18" charset="0"/>
                  </a:endParaRPr>
                </a:p>
                <a:p>
                  <a:pPr algn="just"/>
                  <a:endParaRPr lang="it-IT" altLang="it-IT" sz="2800" dirty="0"/>
                </a:p>
              </p:txBody>
            </p:sp>
            <p:sp>
              <p:nvSpPr>
                <p:cNvPr id="40" name="Rectangle 1070"/>
                <p:cNvSpPr>
                  <a:spLocks noChangeArrowheads="1"/>
                </p:cNvSpPr>
                <p:nvPr/>
              </p:nvSpPr>
              <p:spPr bwMode="auto">
                <a:xfrm>
                  <a:off x="0" y="806"/>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2" name="Group 1073"/>
              <p:cNvGrpSpPr>
                <a:grpSpLocks/>
              </p:cNvGrpSpPr>
              <p:nvPr/>
            </p:nvGrpSpPr>
            <p:grpSpPr bwMode="auto">
              <a:xfrm>
                <a:off x="1067" y="806"/>
                <a:ext cx="616" cy="403"/>
                <a:chOff x="1067" y="806"/>
                <a:chExt cx="616" cy="403"/>
              </a:xfrm>
            </p:grpSpPr>
            <p:sp>
              <p:nvSpPr>
                <p:cNvPr id="37" name="Rectangle 1053"/>
                <p:cNvSpPr>
                  <a:spLocks noChangeArrowheads="1"/>
                </p:cNvSpPr>
                <p:nvPr/>
              </p:nvSpPr>
              <p:spPr bwMode="auto">
                <a:xfrm>
                  <a:off x="1095" y="806"/>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18 %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38" name="Rectangle 1072"/>
                <p:cNvSpPr>
                  <a:spLocks noChangeArrowheads="1"/>
                </p:cNvSpPr>
                <p:nvPr/>
              </p:nvSpPr>
              <p:spPr bwMode="auto">
                <a:xfrm>
                  <a:off x="1067" y="806"/>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3" name="Group 1075"/>
              <p:cNvGrpSpPr>
                <a:grpSpLocks/>
              </p:cNvGrpSpPr>
              <p:nvPr/>
            </p:nvGrpSpPr>
            <p:grpSpPr bwMode="auto">
              <a:xfrm>
                <a:off x="0" y="1209"/>
                <a:ext cx="1067" cy="403"/>
                <a:chOff x="0" y="1209"/>
                <a:chExt cx="1067" cy="403"/>
              </a:xfrm>
            </p:grpSpPr>
            <p:sp>
              <p:nvSpPr>
                <p:cNvPr id="35" name="Rectangle 1054"/>
                <p:cNvSpPr>
                  <a:spLocks noChangeArrowheads="1"/>
                </p:cNvSpPr>
                <p:nvPr/>
              </p:nvSpPr>
              <p:spPr bwMode="auto">
                <a:xfrm>
                  <a:off x="28" y="1209"/>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FF"/>
                      </a:solidFill>
                      <a:latin typeface="Algerian" panose="04020705040A02060702" pitchFamily="82" charset="0"/>
                      <a:cs typeface="Times New Roman" pitchFamily="18" charset="0"/>
                    </a:rPr>
                    <a:t>Funzione respiratoria</a:t>
                  </a:r>
                  <a:endParaRPr lang="it-IT" altLang="it-IT" sz="2000" dirty="0">
                    <a:solidFill>
                      <a:srgbClr val="3399FF"/>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36" name="Rectangle 1074"/>
                <p:cNvSpPr>
                  <a:spLocks noChangeArrowheads="1"/>
                </p:cNvSpPr>
                <p:nvPr/>
              </p:nvSpPr>
              <p:spPr bwMode="auto">
                <a:xfrm>
                  <a:off x="0" y="1209"/>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4" name="Group 1077"/>
              <p:cNvGrpSpPr>
                <a:grpSpLocks/>
              </p:cNvGrpSpPr>
              <p:nvPr/>
            </p:nvGrpSpPr>
            <p:grpSpPr bwMode="auto">
              <a:xfrm>
                <a:off x="1067" y="1209"/>
                <a:ext cx="616" cy="403"/>
                <a:chOff x="1067" y="1209"/>
                <a:chExt cx="616" cy="403"/>
              </a:xfrm>
            </p:grpSpPr>
            <p:sp>
              <p:nvSpPr>
                <p:cNvPr id="33" name="Rectangle 1055"/>
                <p:cNvSpPr>
                  <a:spLocks noChangeArrowheads="1"/>
                </p:cNvSpPr>
                <p:nvPr/>
              </p:nvSpPr>
              <p:spPr bwMode="auto">
                <a:xfrm>
                  <a:off x="1095" y="1209"/>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10 % circa</a:t>
                  </a:r>
                  <a:endParaRPr lang="it-IT" altLang="it-IT" sz="2800">
                    <a:latin typeface="Arial Narrow" pitchFamily="34" charset="0"/>
                    <a:cs typeface="Times New Roman" pitchFamily="18" charset="0"/>
                  </a:endParaRPr>
                </a:p>
                <a:p>
                  <a:pPr algn="just"/>
                  <a:endParaRPr lang="it-IT" altLang="it-IT" sz="2800"/>
                </a:p>
              </p:txBody>
            </p:sp>
            <p:sp>
              <p:nvSpPr>
                <p:cNvPr id="34" name="Rectangle 1076"/>
                <p:cNvSpPr>
                  <a:spLocks noChangeArrowheads="1"/>
                </p:cNvSpPr>
                <p:nvPr/>
              </p:nvSpPr>
              <p:spPr bwMode="auto">
                <a:xfrm>
                  <a:off x="1067" y="1209"/>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5" name="Group 1079"/>
              <p:cNvGrpSpPr>
                <a:grpSpLocks/>
              </p:cNvGrpSpPr>
              <p:nvPr/>
            </p:nvGrpSpPr>
            <p:grpSpPr bwMode="auto">
              <a:xfrm>
                <a:off x="0" y="1612"/>
                <a:ext cx="1067" cy="403"/>
                <a:chOff x="0" y="1612"/>
                <a:chExt cx="1067" cy="403"/>
              </a:xfrm>
            </p:grpSpPr>
            <p:sp>
              <p:nvSpPr>
                <p:cNvPr id="31" name="Rectangle 1056"/>
                <p:cNvSpPr>
                  <a:spLocks noChangeArrowheads="1"/>
                </p:cNvSpPr>
                <p:nvPr/>
              </p:nvSpPr>
              <p:spPr bwMode="auto">
                <a:xfrm>
                  <a:off x="28" y="1612"/>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99CCFF"/>
                      </a:solidFill>
                      <a:latin typeface="Algerian" panose="04020705040A02060702" pitchFamily="82" charset="0"/>
                      <a:cs typeface="Times New Roman" pitchFamily="18" charset="0"/>
                    </a:rPr>
                    <a:t>Funzione cardiaca</a:t>
                  </a:r>
                  <a:endParaRPr lang="it-IT" altLang="it-IT" sz="2000" dirty="0">
                    <a:solidFill>
                      <a:srgbClr val="99CCFF"/>
                    </a:solidFill>
                    <a:latin typeface="Algerian" panose="04020705040A02060702" pitchFamily="82" charset="0"/>
                    <a:cs typeface="Times New Roman" pitchFamily="18" charset="0"/>
                  </a:endParaRPr>
                </a:p>
                <a:p>
                  <a:pPr algn="just"/>
                  <a:endParaRPr lang="it-IT" altLang="it-IT" sz="2800" dirty="0"/>
                </a:p>
              </p:txBody>
            </p:sp>
            <p:sp>
              <p:nvSpPr>
                <p:cNvPr id="32" name="Rectangle 1078"/>
                <p:cNvSpPr>
                  <a:spLocks noChangeArrowheads="1"/>
                </p:cNvSpPr>
                <p:nvPr/>
              </p:nvSpPr>
              <p:spPr bwMode="auto">
                <a:xfrm>
                  <a:off x="0" y="1612"/>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6" name="Group 1081"/>
              <p:cNvGrpSpPr>
                <a:grpSpLocks/>
              </p:cNvGrpSpPr>
              <p:nvPr/>
            </p:nvGrpSpPr>
            <p:grpSpPr bwMode="auto">
              <a:xfrm>
                <a:off x="1067" y="1612"/>
                <a:ext cx="616" cy="403"/>
                <a:chOff x="1067" y="1612"/>
                <a:chExt cx="616" cy="403"/>
              </a:xfrm>
            </p:grpSpPr>
            <p:sp>
              <p:nvSpPr>
                <p:cNvPr id="29" name="Rectangle 1057"/>
                <p:cNvSpPr>
                  <a:spLocks noChangeArrowheads="1"/>
                </p:cNvSpPr>
                <p:nvPr/>
              </p:nvSpPr>
              <p:spPr bwMode="auto">
                <a:xfrm>
                  <a:off x="1095" y="1612"/>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9% circa</a:t>
                  </a:r>
                  <a:endParaRPr lang="it-IT" altLang="it-IT" sz="2800">
                    <a:latin typeface="Arial Narrow" pitchFamily="34" charset="0"/>
                    <a:cs typeface="Times New Roman" pitchFamily="18" charset="0"/>
                  </a:endParaRPr>
                </a:p>
                <a:p>
                  <a:pPr algn="just"/>
                  <a:endParaRPr lang="it-IT" altLang="it-IT" sz="2800"/>
                </a:p>
              </p:txBody>
            </p:sp>
            <p:sp>
              <p:nvSpPr>
                <p:cNvPr id="30" name="Rectangle 1080"/>
                <p:cNvSpPr>
                  <a:spLocks noChangeArrowheads="1"/>
                </p:cNvSpPr>
                <p:nvPr/>
              </p:nvSpPr>
              <p:spPr bwMode="auto">
                <a:xfrm>
                  <a:off x="1067" y="1612"/>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7" name="Group 1083"/>
              <p:cNvGrpSpPr>
                <a:grpSpLocks/>
              </p:cNvGrpSpPr>
              <p:nvPr/>
            </p:nvGrpSpPr>
            <p:grpSpPr bwMode="auto">
              <a:xfrm>
                <a:off x="0" y="2015"/>
                <a:ext cx="1067" cy="403"/>
                <a:chOff x="0" y="2015"/>
                <a:chExt cx="1067" cy="403"/>
              </a:xfrm>
            </p:grpSpPr>
            <p:sp>
              <p:nvSpPr>
                <p:cNvPr id="27" name="Rectangle 1058"/>
                <p:cNvSpPr>
                  <a:spLocks noChangeArrowheads="1"/>
                </p:cNvSpPr>
                <p:nvPr/>
              </p:nvSpPr>
              <p:spPr bwMode="auto">
                <a:xfrm>
                  <a:off x="28" y="2015"/>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D60093"/>
                      </a:solidFill>
                      <a:latin typeface="Algerian" panose="04020705040A02060702" pitchFamily="82" charset="0"/>
                      <a:cs typeface="Times New Roman" pitchFamily="18" charset="0"/>
                    </a:rPr>
                    <a:t>Funzione renale</a:t>
                  </a:r>
                  <a:endParaRPr lang="it-IT" altLang="it-IT" sz="2000" dirty="0">
                    <a:solidFill>
                      <a:srgbClr val="D60093"/>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28" name="Rectangle 1082"/>
                <p:cNvSpPr>
                  <a:spLocks noChangeArrowheads="1"/>
                </p:cNvSpPr>
                <p:nvPr/>
              </p:nvSpPr>
              <p:spPr bwMode="auto">
                <a:xfrm>
                  <a:off x="0" y="2015"/>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8" name="Group 1085"/>
              <p:cNvGrpSpPr>
                <a:grpSpLocks/>
              </p:cNvGrpSpPr>
              <p:nvPr/>
            </p:nvGrpSpPr>
            <p:grpSpPr bwMode="auto">
              <a:xfrm>
                <a:off x="1067" y="2015"/>
                <a:ext cx="616" cy="403"/>
                <a:chOff x="1067" y="2015"/>
                <a:chExt cx="616" cy="403"/>
              </a:xfrm>
            </p:grpSpPr>
            <p:sp>
              <p:nvSpPr>
                <p:cNvPr id="25" name="Rectangle 1059"/>
                <p:cNvSpPr>
                  <a:spLocks noChangeArrowheads="1"/>
                </p:cNvSpPr>
                <p:nvPr/>
              </p:nvSpPr>
              <p:spPr bwMode="auto">
                <a:xfrm>
                  <a:off x="1095" y="2015"/>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7 %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26" name="Rectangle 1084"/>
                <p:cNvSpPr>
                  <a:spLocks noChangeArrowheads="1"/>
                </p:cNvSpPr>
                <p:nvPr/>
              </p:nvSpPr>
              <p:spPr bwMode="auto">
                <a:xfrm>
                  <a:off x="1067" y="2015"/>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9" name="Group 1087"/>
              <p:cNvGrpSpPr>
                <a:grpSpLocks/>
              </p:cNvGrpSpPr>
              <p:nvPr/>
            </p:nvGrpSpPr>
            <p:grpSpPr bwMode="auto">
              <a:xfrm>
                <a:off x="0" y="2418"/>
                <a:ext cx="1067" cy="403"/>
                <a:chOff x="0" y="2418"/>
                <a:chExt cx="1067" cy="403"/>
              </a:xfrm>
            </p:grpSpPr>
            <p:sp>
              <p:nvSpPr>
                <p:cNvPr id="23" name="Rectangle 1060"/>
                <p:cNvSpPr>
                  <a:spLocks noChangeArrowheads="1"/>
                </p:cNvSpPr>
                <p:nvPr/>
              </p:nvSpPr>
              <p:spPr bwMode="auto">
                <a:xfrm>
                  <a:off x="28" y="2418"/>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FF66FF"/>
                      </a:solidFill>
                      <a:latin typeface="Algerian" panose="04020705040A02060702" pitchFamily="82" charset="0"/>
                      <a:cs typeface="Times New Roman" pitchFamily="18" charset="0"/>
                    </a:rPr>
                    <a:t>Altro</a:t>
                  </a:r>
                  <a:endParaRPr lang="it-IT" altLang="it-IT" sz="2000" dirty="0">
                    <a:solidFill>
                      <a:srgbClr val="FF66FF"/>
                    </a:solidFill>
                    <a:latin typeface="Algerian" panose="04020705040A02060702" pitchFamily="82" charset="0"/>
                    <a:cs typeface="Times New Roman" pitchFamily="18" charset="0"/>
                  </a:endParaRPr>
                </a:p>
                <a:p>
                  <a:pPr algn="just"/>
                  <a:endParaRPr lang="it-IT" altLang="it-IT" sz="2800" dirty="0">
                    <a:solidFill>
                      <a:srgbClr val="FF66FF"/>
                    </a:solidFill>
                    <a:latin typeface="Arial Narrow" pitchFamily="34" charset="0"/>
                  </a:endParaRPr>
                </a:p>
              </p:txBody>
            </p:sp>
            <p:sp>
              <p:nvSpPr>
                <p:cNvPr id="24" name="Rectangle 1086"/>
                <p:cNvSpPr>
                  <a:spLocks noChangeArrowheads="1"/>
                </p:cNvSpPr>
                <p:nvPr/>
              </p:nvSpPr>
              <p:spPr bwMode="auto">
                <a:xfrm>
                  <a:off x="0" y="2418"/>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20" name="Group 1089"/>
              <p:cNvGrpSpPr>
                <a:grpSpLocks/>
              </p:cNvGrpSpPr>
              <p:nvPr/>
            </p:nvGrpSpPr>
            <p:grpSpPr bwMode="auto">
              <a:xfrm>
                <a:off x="1067" y="2418"/>
                <a:ext cx="616" cy="403"/>
                <a:chOff x="1067" y="2418"/>
                <a:chExt cx="616" cy="403"/>
              </a:xfrm>
            </p:grpSpPr>
            <p:sp>
              <p:nvSpPr>
                <p:cNvPr id="21" name="Rectangle 1061"/>
                <p:cNvSpPr>
                  <a:spLocks noChangeArrowheads="1"/>
                </p:cNvSpPr>
                <p:nvPr/>
              </p:nvSpPr>
              <p:spPr bwMode="auto">
                <a:xfrm>
                  <a:off x="1095" y="2418"/>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5 % circa</a:t>
                  </a:r>
                  <a:endParaRPr lang="it-IT" altLang="it-IT" sz="2800">
                    <a:latin typeface="Arial Narrow" pitchFamily="34" charset="0"/>
                    <a:cs typeface="Times New Roman" pitchFamily="18" charset="0"/>
                  </a:endParaRPr>
                </a:p>
                <a:p>
                  <a:pPr algn="just"/>
                  <a:endParaRPr lang="it-IT" altLang="it-IT" sz="2800"/>
                </a:p>
              </p:txBody>
            </p:sp>
            <p:sp>
              <p:nvSpPr>
                <p:cNvPr id="22" name="Rectangle 1088"/>
                <p:cNvSpPr>
                  <a:spLocks noChangeArrowheads="1"/>
                </p:cNvSpPr>
                <p:nvPr/>
              </p:nvSpPr>
              <p:spPr bwMode="auto">
                <a:xfrm>
                  <a:off x="1067" y="2418"/>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091"/>
            <p:cNvSpPr>
              <a:spLocks noChangeArrowheads="1"/>
            </p:cNvSpPr>
            <p:nvPr/>
          </p:nvSpPr>
          <p:spPr bwMode="auto">
            <a:xfrm>
              <a:off x="-3" y="-3"/>
              <a:ext cx="1689"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
        <p:nvSpPr>
          <p:cNvPr id="49" name="Titolo 48"/>
          <p:cNvSpPr>
            <a:spLocks noGrp="1"/>
          </p:cNvSpPr>
          <p:nvPr>
            <p:ph type="title"/>
          </p:nvPr>
        </p:nvSpPr>
        <p:spPr>
          <a:xfrm>
            <a:off x="469601" y="544540"/>
            <a:ext cx="8229600" cy="1143000"/>
          </a:xfrm>
        </p:spPr>
        <p:txBody>
          <a:bodyPr>
            <a:normAutofit fontScale="90000"/>
          </a:bodyPr>
          <a:lstStyle/>
          <a:p>
            <a:pPr algn="ctr"/>
            <a:r>
              <a:rPr lang="it-IT" sz="3100" dirty="0">
                <a:solidFill>
                  <a:srgbClr val="FF3300"/>
                </a:solidFill>
                <a:effectLst>
                  <a:outerShdw blurRad="38100" dist="38100" dir="2700000" algn="tl">
                    <a:srgbClr val="C0C0C0"/>
                  </a:outerShdw>
                </a:effectLst>
                <a:latin typeface="Algerian" panose="04020705040A02060702" pitchFamily="82" charset="0"/>
              </a:rPr>
              <a:t>L’energia del </a:t>
            </a:r>
            <a:r>
              <a:rPr lang="it-IT" sz="3100" dirty="0">
                <a:solidFill>
                  <a:schemeClr val="accent2"/>
                </a:solidFill>
                <a:effectLst>
                  <a:outerShdw blurRad="38100" dist="38100" dir="2700000" algn="tl">
                    <a:srgbClr val="C0C0C0"/>
                  </a:outerShdw>
                </a:effectLst>
                <a:latin typeface="Algerian" panose="04020705040A02060702" pitchFamily="82" charset="0"/>
              </a:rPr>
              <a:t>metabolismo basale</a:t>
            </a:r>
            <a:r>
              <a:rPr lang="it-IT" sz="3100" dirty="0">
                <a:solidFill>
                  <a:srgbClr val="FF3300"/>
                </a:solidFill>
                <a:effectLst>
                  <a:outerShdw blurRad="38100" dist="38100" dir="2700000" algn="tl">
                    <a:srgbClr val="C0C0C0"/>
                  </a:outerShdw>
                </a:effectLst>
                <a:latin typeface="Algerian" panose="04020705040A02060702" pitchFamily="82" charset="0"/>
              </a:rPr>
              <a:t> è così ripartita</a:t>
            </a:r>
            <a:r>
              <a:rPr lang="it-IT" sz="4400" dirty="0">
                <a:solidFill>
                  <a:srgbClr val="FF3300"/>
                </a:solidFill>
                <a:effectLst>
                  <a:outerShdw blurRad="38100" dist="38100" dir="2700000" algn="tl">
                    <a:srgbClr val="C0C0C0"/>
                  </a:outerShdw>
                </a:effectLst>
                <a:latin typeface="Arial Narrow" pitchFamily="34" charset="0"/>
              </a:rPr>
              <a:t/>
            </a:r>
            <a:br>
              <a:rPr lang="it-IT" sz="4400" dirty="0">
                <a:solidFill>
                  <a:srgbClr val="FF3300"/>
                </a:solidFill>
                <a:effectLst>
                  <a:outerShdw blurRad="38100" dist="38100" dir="2700000" algn="tl">
                    <a:srgbClr val="C0C0C0"/>
                  </a:outerShdw>
                </a:effectLst>
                <a:latin typeface="Arial Narrow" pitchFamily="34" charset="0"/>
              </a:rPr>
            </a:br>
            <a:endParaRPr lang="it-IT" dirty="0"/>
          </a:p>
        </p:txBody>
      </p:sp>
    </p:spTree>
    <p:extLst>
      <p:ext uri="{BB962C8B-B14F-4D97-AF65-F5344CB8AC3E}">
        <p14:creationId xmlns:p14="http://schemas.microsoft.com/office/powerpoint/2010/main" val="46727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lnSpcReduction="10000"/>
          </a:bodyPr>
          <a:lstStyle/>
          <a:p>
            <a:pPr marL="109728" indent="0" algn="ctr">
              <a:buNone/>
            </a:pPr>
            <a:r>
              <a:rPr lang="it-IT" dirty="0" smtClean="0">
                <a:solidFill>
                  <a:srgbClr val="FFC000"/>
                </a:solidFill>
                <a:latin typeface="Arial Black" panose="020B0A04020102020204" pitchFamily="34" charset="0"/>
              </a:rPr>
              <a:t>Superficie corporea</a:t>
            </a:r>
          </a:p>
          <a:p>
            <a:pPr marL="109728" indent="0" algn="ctr">
              <a:buNone/>
            </a:pPr>
            <a:r>
              <a:rPr lang="it-IT" dirty="0" smtClean="0">
                <a:solidFill>
                  <a:srgbClr val="92D050"/>
                </a:solidFill>
                <a:latin typeface="Arial Black" panose="020B0A04020102020204" pitchFamily="34" charset="0"/>
              </a:rPr>
              <a:t>Età</a:t>
            </a:r>
          </a:p>
          <a:p>
            <a:pPr marL="109728" indent="0" algn="ctr">
              <a:buNone/>
            </a:pPr>
            <a:r>
              <a:rPr lang="it-IT" dirty="0" smtClean="0">
                <a:solidFill>
                  <a:srgbClr val="00B0F0"/>
                </a:solidFill>
                <a:latin typeface="Arial Black" panose="020B0A04020102020204" pitchFamily="34" charset="0"/>
              </a:rPr>
              <a:t>Sesso</a:t>
            </a:r>
          </a:p>
          <a:p>
            <a:pPr marL="109728" indent="0" algn="ctr">
              <a:buNone/>
            </a:pPr>
            <a:r>
              <a:rPr lang="it-IT" dirty="0" smtClean="0">
                <a:solidFill>
                  <a:srgbClr val="7030A0"/>
                </a:solidFill>
                <a:latin typeface="Arial Black" panose="020B0A04020102020204" pitchFamily="34" charset="0"/>
              </a:rPr>
              <a:t>Clima</a:t>
            </a:r>
          </a:p>
          <a:p>
            <a:pPr marL="109728" indent="0" algn="ctr">
              <a:buNone/>
            </a:pPr>
            <a:r>
              <a:rPr lang="it-IT" dirty="0" smtClean="0">
                <a:solidFill>
                  <a:schemeClr val="accent2"/>
                </a:solidFill>
                <a:latin typeface="Arial Black" panose="020B0A04020102020204" pitchFamily="34" charset="0"/>
              </a:rPr>
              <a:t>Stato nutrizionale</a:t>
            </a:r>
          </a:p>
          <a:p>
            <a:pPr marL="109728" indent="0" algn="ctr">
              <a:buNone/>
            </a:pPr>
            <a:r>
              <a:rPr lang="it-IT" dirty="0" smtClean="0">
                <a:solidFill>
                  <a:srgbClr val="0070C0"/>
                </a:solidFill>
                <a:latin typeface="Arial Black" panose="020B0A04020102020204" pitchFamily="34" charset="0"/>
              </a:rPr>
              <a:t>Stato di salute</a:t>
            </a:r>
          </a:p>
          <a:p>
            <a:pPr marL="109728" indent="0" algn="ctr">
              <a:buNone/>
            </a:pPr>
            <a:r>
              <a:rPr lang="it-IT" dirty="0" smtClean="0">
                <a:solidFill>
                  <a:schemeClr val="accent3"/>
                </a:solidFill>
                <a:latin typeface="Arial Black" panose="020B0A04020102020204" pitchFamily="34" charset="0"/>
              </a:rPr>
              <a:t>Effetti ormonali</a:t>
            </a:r>
          </a:p>
          <a:p>
            <a:pPr marL="109728" indent="0" algn="ctr">
              <a:buNone/>
            </a:pPr>
            <a:r>
              <a:rPr lang="it-IT" dirty="0" smtClean="0">
                <a:solidFill>
                  <a:schemeClr val="accent4">
                    <a:lumMod val="60000"/>
                    <a:lumOff val="40000"/>
                  </a:schemeClr>
                </a:solidFill>
                <a:latin typeface="Arial Black" panose="020B0A04020102020204" pitchFamily="34" charset="0"/>
              </a:rPr>
              <a:t>Allenamento atletico</a:t>
            </a:r>
          </a:p>
          <a:p>
            <a:pPr marL="109728" indent="0" algn="ctr">
              <a:buNone/>
            </a:pPr>
            <a:r>
              <a:rPr lang="it-IT" dirty="0" smtClean="0">
                <a:solidFill>
                  <a:schemeClr val="accent6">
                    <a:lumMod val="60000"/>
                    <a:lumOff val="40000"/>
                  </a:schemeClr>
                </a:solidFill>
                <a:latin typeface="Arial Black" panose="020B0A04020102020204" pitchFamily="34" charset="0"/>
              </a:rPr>
              <a:t>Assunzione di farmaci</a:t>
            </a:r>
          </a:p>
          <a:p>
            <a:pPr marL="109728" indent="0" algn="ctr">
              <a:buNone/>
            </a:pPr>
            <a:r>
              <a:rPr lang="it-IT" dirty="0" smtClean="0">
                <a:solidFill>
                  <a:srgbClr val="FF0000"/>
                </a:solidFill>
                <a:latin typeface="Arial Black" panose="020B0A04020102020204" pitchFamily="34" charset="0"/>
              </a:rPr>
              <a:t>Funzionamento ghiandole endocrine</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467544" y="332656"/>
            <a:ext cx="8229600" cy="1143000"/>
          </a:xfrm>
        </p:spPr>
        <p:txBody>
          <a:bodyPr>
            <a:normAutofit/>
          </a:bodyPr>
          <a:lstStyle/>
          <a:p>
            <a:pPr algn="ctr"/>
            <a:r>
              <a:rPr lang="it-IT" sz="3200" dirty="0" smtClean="0">
                <a:solidFill>
                  <a:srgbClr val="FF0000"/>
                </a:solidFill>
                <a:latin typeface="Arial Black" panose="020B0A04020102020204" pitchFamily="34" charset="0"/>
              </a:rPr>
              <a:t>Fattori che influenzano il metabolismo basale</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82693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E il dispendio calorico determinato dall’ingestione dell’alimento stesso</a:t>
            </a:r>
            <a:endParaRPr lang="it-IT" dirty="0" smtClean="0">
              <a:latin typeface="Arial Black" panose="020B0A04020102020204" pitchFamily="34" charset="0"/>
            </a:endParaRPr>
          </a:p>
          <a:p>
            <a:pPr algn="ctr"/>
            <a:endParaRPr lang="it-IT" dirty="0" smtClean="0">
              <a:latin typeface="Algerian" panose="04020705040A02060702" pitchFamily="82" charset="0"/>
            </a:endParaRPr>
          </a:p>
          <a:p>
            <a:pPr marL="109728" indent="0" algn="ctr">
              <a:buNone/>
            </a:pPr>
            <a:r>
              <a:rPr lang="it-IT" dirty="0" smtClean="0">
                <a:solidFill>
                  <a:srgbClr val="00B050"/>
                </a:solidFill>
                <a:latin typeface="Arial Black" panose="020B0A04020102020204" pitchFamily="34" charset="0"/>
              </a:rPr>
              <a:t>L’alimentazione aumenta il MB per alcune ore dall’introduzione del cibo</a:t>
            </a:r>
          </a:p>
          <a:p>
            <a:endParaRPr lang="it-IT" dirty="0" smtClean="0"/>
          </a:p>
          <a:p>
            <a:pPr marL="109728" indent="0" algn="ctr">
              <a:buNone/>
            </a:pPr>
            <a:r>
              <a:rPr lang="it-IT" dirty="0" smtClean="0">
                <a:solidFill>
                  <a:srgbClr val="FF0000"/>
                </a:solidFill>
                <a:latin typeface="Arial Black" panose="020B0A04020102020204" pitchFamily="34" charset="0"/>
              </a:rPr>
              <a:t>ADS per i protidi è del 30%</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ADS per i lipidi è del 13%</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ADS per i glucidi è del 5%</a:t>
            </a:r>
            <a:endParaRPr lang="it-IT" dirty="0">
              <a:solidFill>
                <a:srgbClr val="00B0F0"/>
              </a:solidFill>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3600" dirty="0" smtClean="0">
                <a:solidFill>
                  <a:srgbClr val="FF0000"/>
                </a:solidFill>
                <a:effectLst/>
                <a:latin typeface="Arial Black" panose="020B0A04020102020204" pitchFamily="34" charset="0"/>
              </a:rPr>
              <a:t>Azione dinamico specifica</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41114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701373"/>
            <a:ext cx="8229600" cy="4525963"/>
          </a:xfrm>
        </p:spPr>
        <p:txBody>
          <a:bodyPr>
            <a:normAutofit fontScale="70000" lnSpcReduction="20000"/>
          </a:bodyPr>
          <a:lstStyle/>
          <a:p>
            <a:pPr>
              <a:spcBef>
                <a:spcPct val="50000"/>
              </a:spcBef>
              <a:defRPr/>
            </a:pPr>
            <a:endParaRPr lang="it-IT" dirty="0">
              <a:latin typeface="Arial Narrow" pitchFamily="34" charset="0"/>
            </a:endParaRPr>
          </a:p>
          <a:p>
            <a:pPr algn="ctr">
              <a:spcBef>
                <a:spcPct val="50000"/>
              </a:spcBef>
              <a:buFontTx/>
              <a:buChar char="•"/>
              <a:defRPr/>
            </a:pPr>
            <a:r>
              <a:rPr lang="it-IT" sz="3800" b="1" dirty="0">
                <a:solidFill>
                  <a:schemeClr val="accent2"/>
                </a:solidFill>
                <a:latin typeface="Arial Black" panose="020B0A04020102020204" pitchFamily="34" charset="0"/>
                <a:cs typeface="Times New Roman" pitchFamily="18" charset="0"/>
              </a:rPr>
              <a:t>camminare lentamente corrisponde a </a:t>
            </a:r>
            <a:r>
              <a:rPr lang="it-IT" sz="3800" b="1" u="sng" dirty="0">
                <a:solidFill>
                  <a:srgbClr val="FF3300"/>
                </a:solidFill>
                <a:latin typeface="Arial Black" panose="020B0A04020102020204" pitchFamily="34" charset="0"/>
                <a:cs typeface="Times New Roman" pitchFamily="18" charset="0"/>
              </a:rPr>
              <a:t>210-230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dirty="0">
                <a:latin typeface="Arial Black" panose="020B0A04020102020204" pitchFamily="34" charset="0"/>
                <a:cs typeface="Times New Roman" pitchFamily="18" charset="0"/>
              </a:rPr>
              <a:t> </a:t>
            </a:r>
            <a:r>
              <a:rPr lang="it-IT" sz="3800" b="1" dirty="0">
                <a:solidFill>
                  <a:srgbClr val="D60093"/>
                </a:solidFill>
                <a:latin typeface="Arial Black" panose="020B0A04020102020204" pitchFamily="34" charset="0"/>
                <a:cs typeface="Times New Roman" pitchFamily="18" charset="0"/>
              </a:rPr>
              <a:t>svolgere attività leggere come lavorare in ufficio, far compere o lavori domestici leggeri a</a:t>
            </a:r>
            <a:r>
              <a:rPr lang="it-IT" sz="3800" b="1" dirty="0">
                <a:solidFill>
                  <a:srgbClr val="9900CC"/>
                </a:solidFill>
                <a:latin typeface="Arial Black" panose="020B0A04020102020204" pitchFamily="34" charset="0"/>
                <a:cs typeface="Times New Roman" pitchFamily="18" charset="0"/>
              </a:rPr>
              <a:t> </a:t>
            </a:r>
            <a:r>
              <a:rPr lang="it-IT" sz="3800" b="1" u="sng" dirty="0">
                <a:solidFill>
                  <a:srgbClr val="FF3300"/>
                </a:solidFill>
                <a:latin typeface="Arial Black" panose="020B0A04020102020204" pitchFamily="34" charset="0"/>
                <a:cs typeface="Times New Roman" pitchFamily="18" charset="0"/>
              </a:rPr>
              <a:t>125-310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339933"/>
                </a:solidFill>
                <a:latin typeface="Arial Black" panose="020B0A04020102020204" pitchFamily="34" charset="0"/>
                <a:cs typeface="Times New Roman" pitchFamily="18" charset="0"/>
              </a:rPr>
              <a:t> svolgere attività moderate di vario tipo da </a:t>
            </a:r>
            <a:r>
              <a:rPr lang="it-IT" sz="3800" b="1" u="sng" dirty="0">
                <a:solidFill>
                  <a:srgbClr val="FF3300"/>
                </a:solidFill>
                <a:latin typeface="Arial Black" panose="020B0A04020102020204" pitchFamily="34" charset="0"/>
                <a:cs typeface="Times New Roman" pitchFamily="18" charset="0"/>
              </a:rPr>
              <a:t>315 a 480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9900CC"/>
                </a:solidFill>
                <a:latin typeface="Arial Black" panose="020B0A04020102020204" pitchFamily="34" charset="0"/>
                <a:cs typeface="Times New Roman" pitchFamily="18" charset="0"/>
              </a:rPr>
              <a:t>attività pesanti come praticare diversi sport o </a:t>
            </a:r>
            <a:r>
              <a:rPr lang="it-IT" sz="3800" b="1" dirty="0" smtClean="0">
                <a:solidFill>
                  <a:srgbClr val="9900CC"/>
                </a:solidFill>
                <a:latin typeface="Arial Black" panose="020B0A04020102020204" pitchFamily="34" charset="0"/>
                <a:cs typeface="Times New Roman" pitchFamily="18" charset="0"/>
              </a:rPr>
              <a:t>spaccar </a:t>
            </a:r>
            <a:r>
              <a:rPr lang="it-IT" sz="3800" b="1" dirty="0">
                <a:solidFill>
                  <a:srgbClr val="9900CC"/>
                </a:solidFill>
                <a:latin typeface="Arial Black" panose="020B0A04020102020204" pitchFamily="34" charset="0"/>
                <a:cs typeface="Times New Roman" pitchFamily="18" charset="0"/>
              </a:rPr>
              <a:t>legna, </a:t>
            </a:r>
            <a:r>
              <a:rPr lang="it-IT" sz="3800" b="1" dirty="0" smtClean="0">
                <a:solidFill>
                  <a:srgbClr val="9900CC"/>
                </a:solidFill>
                <a:latin typeface="Arial Black" panose="020B0A04020102020204" pitchFamily="34" charset="0"/>
                <a:cs typeface="Times New Roman" pitchFamily="18" charset="0"/>
              </a:rPr>
              <a:t>da </a:t>
            </a:r>
            <a:r>
              <a:rPr lang="it-IT" sz="3800" b="1" u="sng" dirty="0">
                <a:solidFill>
                  <a:srgbClr val="FF3300"/>
                </a:solidFill>
                <a:latin typeface="Arial Black" panose="020B0A04020102020204" pitchFamily="34" charset="0"/>
                <a:cs typeface="Times New Roman" pitchFamily="18" charset="0"/>
              </a:rPr>
              <a:t>480 a 625</a:t>
            </a:r>
            <a:r>
              <a:rPr lang="it-IT" sz="3800" b="1" dirty="0">
                <a:solidFill>
                  <a:srgbClr val="FF3300"/>
                </a:solidFill>
                <a:latin typeface="Arial Black" panose="020B0A04020102020204" pitchFamily="34" charset="0"/>
                <a:cs typeface="Times New Roman" pitchFamily="18" charset="0"/>
              </a:rPr>
              <a:t> kcal/ora.</a:t>
            </a:r>
          </a:p>
          <a:p>
            <a:endParaRPr lang="it-IT" dirty="0"/>
          </a:p>
        </p:txBody>
      </p:sp>
      <p:sp>
        <p:nvSpPr>
          <p:cNvPr id="4" name="CasellaDiTesto 3"/>
          <p:cNvSpPr txBox="1"/>
          <p:nvPr/>
        </p:nvSpPr>
        <p:spPr>
          <a:xfrm>
            <a:off x="1187624" y="476672"/>
            <a:ext cx="6912768" cy="1200329"/>
          </a:xfrm>
          <a:prstGeom prst="rect">
            <a:avLst/>
          </a:prstGeom>
          <a:noFill/>
        </p:spPr>
        <p:txBody>
          <a:bodyPr wrap="square" rtlCol="0">
            <a:spAutoFit/>
          </a:bodyPr>
          <a:lstStyle/>
          <a:p>
            <a:pPr algn="ctr">
              <a:spcBef>
                <a:spcPct val="50000"/>
              </a:spcBef>
              <a:defRPr/>
            </a:pP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D</a:t>
            </a:r>
            <a:r>
              <a:rPr lang="it-IT" sz="36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ispendio </a:t>
            </a: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energetico nelle varie attività</a:t>
            </a:r>
            <a:r>
              <a:rPr lang="it-IT" sz="3600" dirty="0">
                <a:latin typeface="Arial Black" panose="020B0A04020102020204" pitchFamily="34" charset="0"/>
              </a:rPr>
              <a:t> </a:t>
            </a:r>
          </a:p>
        </p:txBody>
      </p:sp>
    </p:spTree>
    <p:extLst>
      <p:ext uri="{BB962C8B-B14F-4D97-AF65-F5344CB8AC3E}">
        <p14:creationId xmlns:p14="http://schemas.microsoft.com/office/powerpoint/2010/main" val="285788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404664"/>
            <a:ext cx="6480720" cy="6048672"/>
          </a:xfrm>
        </p:spPr>
      </p:pic>
    </p:spTree>
    <p:extLst>
      <p:ext uri="{BB962C8B-B14F-4D97-AF65-F5344CB8AC3E}">
        <p14:creationId xmlns:p14="http://schemas.microsoft.com/office/powerpoint/2010/main" val="2141632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latin typeface="Algerian" panose="04020705040A02060702" pitchFamily="82" charset="0"/>
              </a:rPr>
              <a:t>X=Peso reale/Peso ideale</a:t>
            </a:r>
          </a:p>
          <a:p>
            <a:pPr marL="109728" indent="0" algn="ctr">
              <a:buNone/>
            </a:pPr>
            <a:endParaRPr lang="it-IT" dirty="0" smtClean="0">
              <a:latin typeface="Algerian" panose="04020705040A02060702" pitchFamily="82" charset="0"/>
            </a:endParaRPr>
          </a:p>
          <a:p>
            <a:pPr marL="109728" indent="0" algn="ctr">
              <a:buNone/>
            </a:pPr>
            <a:r>
              <a:rPr lang="it-IT" dirty="0" smtClean="0">
                <a:solidFill>
                  <a:srgbClr val="00B0F0"/>
                </a:solidFill>
                <a:latin typeface="Algerian" panose="04020705040A02060702" pitchFamily="82" charset="0"/>
              </a:rPr>
              <a:t>X: &lt; 0.9 sottopeso</a:t>
            </a:r>
          </a:p>
          <a:p>
            <a:pPr marL="109728" indent="0" algn="ctr">
              <a:buNone/>
            </a:pPr>
            <a:r>
              <a:rPr lang="it-IT" dirty="0" smtClean="0">
                <a:latin typeface="Algerian" panose="04020705040A02060702" pitchFamily="82" charset="0"/>
              </a:rPr>
              <a:t>X: 0.9 – 1.1 normopeso</a:t>
            </a:r>
          </a:p>
          <a:p>
            <a:pPr marL="109728" indent="0" algn="ctr">
              <a:buNone/>
            </a:pPr>
            <a:r>
              <a:rPr lang="it-IT" dirty="0" smtClean="0">
                <a:solidFill>
                  <a:srgbClr val="FFFF00"/>
                </a:solidFill>
                <a:latin typeface="Algerian" panose="04020705040A02060702" pitchFamily="82" charset="0"/>
              </a:rPr>
              <a:t>X: 1.1 – 1.25 sovrappeso</a:t>
            </a:r>
          </a:p>
          <a:p>
            <a:pPr marL="109728" indent="0" algn="ctr">
              <a:buNone/>
            </a:pPr>
            <a:r>
              <a:rPr lang="it-IT" dirty="0" smtClean="0">
                <a:solidFill>
                  <a:srgbClr val="FFC000"/>
                </a:solidFill>
                <a:latin typeface="Algerian" panose="04020705040A02060702" pitchFamily="82" charset="0"/>
              </a:rPr>
              <a:t>X: 1.25 – 1.35 obesità media</a:t>
            </a:r>
          </a:p>
          <a:p>
            <a:pPr marL="109728" indent="0" algn="ctr">
              <a:buNone/>
            </a:pPr>
            <a:r>
              <a:rPr lang="it-IT" dirty="0" smtClean="0">
                <a:solidFill>
                  <a:srgbClr val="FF0000"/>
                </a:solidFill>
                <a:latin typeface="Algerian" panose="04020705040A02060702" pitchFamily="82" charset="0"/>
              </a:rPr>
              <a:t>X: 1.35 – 1.50 obesità netta</a:t>
            </a:r>
          </a:p>
          <a:p>
            <a:pPr marL="109728" indent="0" algn="ctr">
              <a:buNone/>
            </a:pPr>
            <a:r>
              <a:rPr lang="it-IT" dirty="0" smtClean="0">
                <a:solidFill>
                  <a:srgbClr val="C00000"/>
                </a:solidFill>
                <a:latin typeface="Algerian" panose="04020705040A02060702" pitchFamily="82" charset="0"/>
              </a:rPr>
              <a:t>X: &gt; 1.50 obesità grave</a:t>
            </a:r>
            <a:endParaRPr lang="it-IT" dirty="0">
              <a:solidFill>
                <a:srgbClr val="C00000"/>
              </a:solidFill>
              <a:latin typeface="Algerian" panose="04020705040A02060702" pitchFamily="82" charset="0"/>
            </a:endParaRPr>
          </a:p>
        </p:txBody>
      </p:sp>
      <p:sp>
        <p:nvSpPr>
          <p:cNvPr id="4" name="Rettangolo 3"/>
          <p:cNvSpPr/>
          <p:nvPr/>
        </p:nvSpPr>
        <p:spPr>
          <a:xfrm>
            <a:off x="683568" y="332656"/>
            <a:ext cx="80233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Coefficiente di massa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289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0"/>
            <a:ext cx="8229600" cy="4525963"/>
          </a:xfrm>
        </p:spPr>
        <p:txBody>
          <a:bodyPr>
            <a:normAutofit fontScale="92500" lnSpcReduction="10000"/>
          </a:bodyPr>
          <a:lstStyle/>
          <a:p>
            <a:pPr marL="109728" indent="0" algn="ctr">
              <a:buNone/>
            </a:pPr>
            <a:r>
              <a:rPr lang="it-IT" dirty="0" smtClean="0">
                <a:solidFill>
                  <a:srgbClr val="00B0F0"/>
                </a:solidFill>
                <a:latin typeface="Arial Black" panose="020B0A04020102020204" pitchFamily="34" charset="0"/>
              </a:rPr>
              <a:t>X </a:t>
            </a:r>
            <a:r>
              <a:rPr lang="it-IT" dirty="0" smtClean="0">
                <a:solidFill>
                  <a:srgbClr val="00B0F0"/>
                </a:solidFill>
                <a:latin typeface="Arial Black" panose="020B0A04020102020204" pitchFamily="34" charset="0"/>
              </a:rPr>
              <a:t>&lt; </a:t>
            </a:r>
            <a:r>
              <a:rPr lang="it-IT" dirty="0" smtClean="0">
                <a:solidFill>
                  <a:srgbClr val="00B0F0"/>
                </a:solidFill>
                <a:latin typeface="Arial Black" panose="020B0A04020102020204" pitchFamily="34" charset="0"/>
              </a:rPr>
              <a:t>0.9          da  26 kcal/kg peso ideale</a:t>
            </a:r>
          </a:p>
          <a:p>
            <a:pPr algn="ctr"/>
            <a:endParaRPr lang="it-IT" dirty="0" smtClean="0">
              <a:latin typeface="Arial Black" panose="020B0A04020102020204" pitchFamily="34" charset="0"/>
            </a:endParaRPr>
          </a:p>
          <a:p>
            <a:pPr marL="109728" indent="0" algn="ctr">
              <a:buNone/>
            </a:pPr>
            <a:r>
              <a:rPr lang="it-IT" dirty="0" smtClean="0">
                <a:latin typeface="Arial Black" panose="020B0A04020102020204" pitchFamily="34" charset="0"/>
              </a:rPr>
              <a:t>X: 0.9 – 1.1         24 kcal/kg peso ideale</a:t>
            </a:r>
          </a:p>
          <a:p>
            <a:pPr algn="ctr"/>
            <a:endParaRPr lang="it-IT" dirty="0" smtClean="0">
              <a:solidFill>
                <a:srgbClr val="FFFF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X: 1.1 – 1.25       22 </a:t>
            </a:r>
            <a:r>
              <a:rPr lang="it-IT" dirty="0">
                <a:solidFill>
                  <a:srgbClr val="FFFF00"/>
                </a:solidFill>
                <a:latin typeface="Arial Black" panose="020B0A04020102020204" pitchFamily="34" charset="0"/>
              </a:rPr>
              <a:t>kcal/kg peso </a:t>
            </a:r>
            <a:r>
              <a:rPr lang="it-IT" dirty="0" smtClean="0">
                <a:solidFill>
                  <a:srgbClr val="FFFF00"/>
                </a:solidFill>
                <a:latin typeface="Arial Black" panose="020B0A04020102020204" pitchFamily="34" charset="0"/>
              </a:rPr>
              <a:t>ideale</a:t>
            </a:r>
          </a:p>
          <a:p>
            <a:pPr algn="ctr"/>
            <a:endParaRPr lang="it-IT" dirty="0" smtClean="0">
              <a:solidFill>
                <a:srgbClr val="FFC000"/>
              </a:solidFill>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X: 1.25 – 1.35     18 </a:t>
            </a:r>
            <a:r>
              <a:rPr lang="it-IT" dirty="0">
                <a:solidFill>
                  <a:srgbClr val="FFC000"/>
                </a:solidFill>
                <a:latin typeface="Arial Black" panose="020B0A04020102020204" pitchFamily="34" charset="0"/>
              </a:rPr>
              <a:t>kcal/kg peso </a:t>
            </a:r>
            <a:r>
              <a:rPr lang="it-IT" dirty="0" smtClean="0">
                <a:solidFill>
                  <a:srgbClr val="FFC000"/>
                </a:solidFill>
                <a:latin typeface="Arial Black" panose="020B0A04020102020204" pitchFamily="34" charset="0"/>
              </a:rPr>
              <a:t>ideale</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X: 1.35 – 1.50     14 </a:t>
            </a:r>
            <a:r>
              <a:rPr lang="it-IT" dirty="0">
                <a:solidFill>
                  <a:srgbClr val="FF0000"/>
                </a:solidFill>
                <a:latin typeface="Arial Black" panose="020B0A04020102020204" pitchFamily="34" charset="0"/>
              </a:rPr>
              <a:t>kcal/kg peso </a:t>
            </a:r>
            <a:r>
              <a:rPr lang="it-IT" dirty="0" smtClean="0">
                <a:solidFill>
                  <a:srgbClr val="FF0000"/>
                </a:solidFill>
                <a:latin typeface="Arial Black" panose="020B0A04020102020204" pitchFamily="34" charset="0"/>
              </a:rPr>
              <a:t>ideale</a:t>
            </a:r>
          </a:p>
          <a:p>
            <a:pPr algn="ctr"/>
            <a:endParaRPr lang="it-IT" dirty="0" smtClean="0">
              <a:solidFill>
                <a:srgbClr val="C00000"/>
              </a:solidFill>
              <a:latin typeface="Arial Black" panose="020B0A04020102020204" pitchFamily="34" charset="0"/>
            </a:endParaRPr>
          </a:p>
          <a:p>
            <a:pPr marL="109728" indent="0" algn="ctr">
              <a:buNone/>
            </a:pPr>
            <a:r>
              <a:rPr lang="it-IT" dirty="0" smtClean="0">
                <a:solidFill>
                  <a:srgbClr val="C00000"/>
                </a:solidFill>
                <a:latin typeface="Arial Black" panose="020B0A04020102020204" pitchFamily="34" charset="0"/>
              </a:rPr>
              <a:t>X: &gt; 1.50               10 </a:t>
            </a:r>
            <a:r>
              <a:rPr lang="it-IT" dirty="0">
                <a:solidFill>
                  <a:srgbClr val="C00000"/>
                </a:solidFill>
                <a:latin typeface="Arial Black" panose="020B0A04020102020204" pitchFamily="34" charset="0"/>
              </a:rPr>
              <a:t>kcal/kg peso ideale</a:t>
            </a:r>
          </a:p>
        </p:txBody>
      </p:sp>
    </p:spTree>
    <p:extLst>
      <p:ext uri="{BB962C8B-B14F-4D97-AF65-F5344CB8AC3E}">
        <p14:creationId xmlns:p14="http://schemas.microsoft.com/office/powerpoint/2010/main" val="18669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9977"/>
            <a:ext cx="8229600" cy="1143000"/>
          </a:xfrm>
        </p:spPr>
        <p:txBody>
          <a:bodyPr>
            <a:normAutofit/>
          </a:bodyPr>
          <a:lstStyle/>
          <a:p>
            <a:pPr algn="ctr"/>
            <a:r>
              <a:rPr lang="it-IT" altLang="it-IT" sz="2400" dirty="0">
                <a:solidFill>
                  <a:schemeClr val="accent2"/>
                </a:solidFill>
                <a:latin typeface="Algerian" panose="04020705040A02060702" pitchFamily="82" charset="0"/>
              </a:rPr>
              <a:t>LARN</a:t>
            </a:r>
            <a:r>
              <a:rPr lang="it-IT" altLang="it-IT" sz="2400" dirty="0">
                <a:latin typeface="Algerian" panose="04020705040A02060702" pitchFamily="82" charset="0"/>
              </a:rPr>
              <a:t>  </a:t>
            </a:r>
            <a:br>
              <a:rPr lang="it-IT" altLang="it-IT" sz="2400" dirty="0">
                <a:latin typeface="Algerian" panose="04020705040A02060702" pitchFamily="82" charset="0"/>
              </a:rPr>
            </a:br>
            <a:r>
              <a:rPr lang="it-IT" altLang="it-IT" sz="2400" dirty="0">
                <a:solidFill>
                  <a:srgbClr val="FF3300"/>
                </a:solidFill>
                <a:latin typeface="Algerian" panose="04020705040A02060702" pitchFamily="82" charset="0"/>
              </a:rPr>
              <a:t>(Livelli di assunzione giornalieri raccomandati)</a:t>
            </a:r>
            <a:endParaRPr lang="it-IT" sz="2400" dirty="0">
              <a:latin typeface="Algerian" panose="04020705040A02060702" pitchFamily="82"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6984776"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6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normAutofit/>
          </a:bodyPr>
          <a:lstStyle/>
          <a:p>
            <a:pPr marL="109728" indent="0" algn="ctr">
              <a:buNone/>
            </a:pPr>
            <a:r>
              <a:rPr lang="it-IT" sz="2400" dirty="0" smtClean="0">
                <a:latin typeface="Arial Black" panose="020B0A04020102020204" pitchFamily="34" charset="0"/>
              </a:rPr>
              <a:t>Carni, frattaglie, insaccati, prodotti ittici e uova. </a:t>
            </a:r>
          </a:p>
          <a:p>
            <a:pPr marL="109728" indent="0" algn="ctr">
              <a:buNone/>
            </a:pPr>
            <a:r>
              <a:rPr lang="it-IT" sz="2400" dirty="0" smtClean="0">
                <a:latin typeface="Arial Black" panose="020B0A04020102020204" pitchFamily="34" charset="0"/>
              </a:rPr>
              <a:t>Forniscono: proteine di elevato valore biologico, ferro e vitamine del gruppo B.</a:t>
            </a:r>
            <a:endParaRPr lang="it-IT" sz="2400" dirty="0">
              <a:latin typeface="Arial Black" panose="020B0A04020102020204" pitchFamily="34" charset="0"/>
            </a:endParaRPr>
          </a:p>
        </p:txBody>
      </p:sp>
      <p:sp>
        <p:nvSpPr>
          <p:cNvPr id="4" name="Rettangolo 3"/>
          <p:cNvSpPr/>
          <p:nvPr/>
        </p:nvSpPr>
        <p:spPr>
          <a:xfrm>
            <a:off x="2992881" y="260648"/>
            <a:ext cx="31582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ttangolo 7"/>
          <p:cNvSpPr/>
          <p:nvPr/>
        </p:nvSpPr>
        <p:spPr>
          <a:xfrm>
            <a:off x="2887082" y="3133588"/>
            <a:ext cx="3369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asellaDiTesto 8"/>
          <p:cNvSpPr txBox="1"/>
          <p:nvPr/>
        </p:nvSpPr>
        <p:spPr>
          <a:xfrm>
            <a:off x="1311968" y="4221088"/>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Latte e derivati, yogurt, latticini e formaggi</a:t>
            </a:r>
          </a:p>
          <a:p>
            <a:pPr algn="ctr"/>
            <a:r>
              <a:rPr lang="it-IT" sz="2400" dirty="0" smtClean="0">
                <a:latin typeface="Arial Black" panose="020B0A04020102020204" pitchFamily="34" charset="0"/>
              </a:rPr>
              <a:t>Forniscono: proteine di elevato valore biologico, calcio e vitamine del gruppo B.</a:t>
            </a:r>
            <a:endParaRPr lang="it-IT" sz="2400" dirty="0">
              <a:latin typeface="Arial Black" panose="020B0A04020102020204" pitchFamily="34" charset="0"/>
            </a:endParaRPr>
          </a:p>
        </p:txBody>
      </p:sp>
    </p:spTree>
    <p:extLst>
      <p:ext uri="{BB962C8B-B14F-4D97-AF65-F5344CB8AC3E}">
        <p14:creationId xmlns:p14="http://schemas.microsoft.com/office/powerpoint/2010/main" val="320121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69394"/>
            <a:ext cx="187220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123728" y="2636912"/>
            <a:ext cx="5976664" cy="369332"/>
          </a:xfrm>
          <a:prstGeom prst="rect">
            <a:avLst/>
          </a:prstGeom>
          <a:noFill/>
        </p:spPr>
        <p:txBody>
          <a:bodyPr wrap="square" rtlCol="0">
            <a:spAutoFit/>
          </a:bodyPr>
          <a:lstStyle/>
          <a:p>
            <a:endParaRPr lang="it-IT"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9394"/>
            <a:ext cx="5842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83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2322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051720" y="2636912"/>
            <a:ext cx="6408712" cy="369332"/>
          </a:xfrm>
          <a:prstGeom prst="rect">
            <a:avLst/>
          </a:prstGeom>
          <a:noFill/>
        </p:spPr>
        <p:txBody>
          <a:bodyPr wrap="square" rtlCol="0">
            <a:spAutoFit/>
          </a:bodyPr>
          <a:lstStyle/>
          <a:p>
            <a:endParaRPr lang="it-IT"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656"/>
            <a:ext cx="58326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844824"/>
            <a:ext cx="8229600" cy="4525963"/>
          </a:xfrm>
        </p:spPr>
        <p:txBody>
          <a:bodyPr>
            <a:normAutofit/>
          </a:bodyPr>
          <a:lstStyle/>
          <a:p>
            <a:pPr marL="109728" indent="0" algn="ctr">
              <a:buNone/>
            </a:pP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Le  proteine</a:t>
            </a:r>
            <a:r>
              <a:rPr lang="it-IT" dirty="0">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dovrebbero fornire circa il 12% delle calorie totali e anche in questo caso occorre prestare attenzione alla qualità delle proteine. </a:t>
            </a:r>
            <a:r>
              <a:rPr lang="it-IT" dirty="0" err="1">
                <a:solidFill>
                  <a:srgbClr val="339933"/>
                </a:solidFill>
                <a:latin typeface="Arial Black" panose="020B0A04020102020204" pitchFamily="34" charset="0"/>
                <a:cs typeface="Times New Roman" pitchFamily="18" charset="0"/>
              </a:rPr>
              <a:t>Poichè</a:t>
            </a:r>
            <a:r>
              <a:rPr lang="it-IT" dirty="0">
                <a:solidFill>
                  <a:srgbClr val="339933"/>
                </a:solidFill>
                <a:latin typeface="Arial Black" panose="020B0A04020102020204" pitchFamily="34" charset="0"/>
                <a:cs typeface="Times New Roman" pitchFamily="18" charset="0"/>
              </a:rPr>
              <a:t> quelle di </a:t>
            </a:r>
            <a:r>
              <a:rPr lang="it-IT" u="sng" dirty="0">
                <a:solidFill>
                  <a:schemeClr val="accent1"/>
                </a:solidFill>
                <a:effectLst>
                  <a:outerShdw blurRad="38100" dist="38100" dir="2700000" algn="tl">
                    <a:srgbClr val="C0C0C0"/>
                  </a:outerShdw>
                </a:effectLst>
                <a:latin typeface="Arial Black" panose="020B0A04020102020204" pitchFamily="34" charset="0"/>
                <a:cs typeface="Times New Roman" pitchFamily="18" charset="0"/>
              </a:rPr>
              <a:t>origine animale sono più complete di quelle vegetali</a:t>
            </a:r>
            <a:r>
              <a:rPr lang="it-IT" dirty="0">
                <a:solidFill>
                  <a:srgbClr val="339933"/>
                </a:solidFill>
                <a:latin typeface="Arial Black" panose="020B0A04020102020204" pitchFamily="34" charset="0"/>
                <a:cs typeface="Times New Roman" pitchFamily="18" charset="0"/>
              </a:rPr>
              <a:t> ma che si accompagnano spesso alla componente lipidica, si ritiene che la ripartizione corretta possa essere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1:1</a:t>
            </a:r>
            <a:r>
              <a:rPr lang="it-IT" dirty="0">
                <a:solidFill>
                  <a:srgbClr val="339933"/>
                </a:solidFill>
                <a:latin typeface="Arial Black" panose="020B0A04020102020204" pitchFamily="34" charset="0"/>
                <a:cs typeface="Times New Roman" pitchFamily="18" charset="0"/>
              </a:rPr>
              <a:t> tra proteine vegetali e animali nell’età evolutiva 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3:2</a:t>
            </a:r>
            <a:r>
              <a:rPr lang="it-IT" dirty="0">
                <a:solidFill>
                  <a:srgbClr val="339933"/>
                </a:solidFill>
                <a:latin typeface="Arial Black" panose="020B0A04020102020204" pitchFamily="34" charset="0"/>
                <a:cs typeface="Times New Roman" pitchFamily="18" charset="0"/>
              </a:rPr>
              <a:t> nell’adulto.</a:t>
            </a:r>
          </a:p>
          <a:p>
            <a:endParaRPr lang="it-IT" dirty="0"/>
          </a:p>
        </p:txBody>
      </p:sp>
      <p:sp>
        <p:nvSpPr>
          <p:cNvPr id="3" name="Titolo 2"/>
          <p:cNvSpPr>
            <a:spLocks noGrp="1"/>
          </p:cNvSpPr>
          <p:nvPr>
            <p:ph type="title"/>
          </p:nvPr>
        </p:nvSpPr>
        <p:spPr>
          <a:xfrm>
            <a:off x="539552" y="548680"/>
            <a:ext cx="8229600" cy="1143000"/>
          </a:xfrm>
        </p:spPr>
        <p:txBody>
          <a:bodyPr>
            <a:normAutofit fontScale="90000"/>
          </a:bodyPr>
          <a:lstStyle/>
          <a:p>
            <a:pPr algn="ctr"/>
            <a:r>
              <a:rPr lang="it-IT"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Linee Guida per una Sana Alimentazione </a:t>
            </a:r>
            <a:r>
              <a:rPr lang="it-IT" dirty="0" smtClean="0">
                <a:latin typeface="Algerian" panose="04020705040A02060702" pitchFamily="82" charset="0"/>
              </a:rPr>
              <a:t> </a:t>
            </a:r>
            <a:r>
              <a:rPr lang="it-IT" dirty="0">
                <a:latin typeface="Arial Narrow" pitchFamily="34" charset="0"/>
              </a:rPr>
              <a:t/>
            </a:r>
            <a:br>
              <a:rPr lang="it-IT" dirty="0">
                <a:latin typeface="Arial Narrow" pitchFamily="34" charset="0"/>
              </a:rPr>
            </a:br>
            <a:endParaRPr lang="it-IT" dirty="0"/>
          </a:p>
        </p:txBody>
      </p:sp>
    </p:spTree>
    <p:extLst>
      <p:ext uri="{BB962C8B-B14F-4D97-AF65-F5344CB8AC3E}">
        <p14:creationId xmlns:p14="http://schemas.microsoft.com/office/powerpoint/2010/main" val="2651930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2936"/>
            <a:ext cx="8229600" cy="3154355"/>
          </a:xfrm>
        </p:spPr>
        <p:txBody>
          <a:bodyPr>
            <a:noAutofit/>
          </a:bodyPr>
          <a:lstStyle/>
          <a:p>
            <a:pPr marL="109728" indent="0" algn="ctr">
              <a:spcBef>
                <a:spcPct val="50000"/>
              </a:spcBef>
              <a:buNone/>
              <a:defRPr/>
            </a:pPr>
            <a:r>
              <a:rPr lang="it-IT" sz="2400" dirty="0">
                <a:solidFill>
                  <a:schemeClr val="tx2"/>
                </a:solidFill>
                <a:latin typeface="Arial Black" panose="020B0A04020102020204" pitchFamily="34" charset="0"/>
                <a:cs typeface="Times New Roman" pitchFamily="18" charset="0"/>
              </a:rPr>
              <a:t>con i</a:t>
            </a:r>
            <a:r>
              <a:rPr lang="it-IT" sz="2400"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 </a:t>
            </a:r>
            <a:r>
              <a:rPr lang="it-IT" sz="24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Grassi</a:t>
            </a:r>
            <a:r>
              <a:rPr lang="it-IT" sz="2400" b="1" dirty="0" smtClean="0">
                <a:latin typeface="Arial Black" panose="020B0A04020102020204" pitchFamily="34" charset="0"/>
                <a:cs typeface="Times New Roman" pitchFamily="18" charset="0"/>
              </a:rPr>
              <a:t> </a:t>
            </a:r>
            <a:r>
              <a:rPr lang="it-IT" sz="2400" dirty="0" smtClean="0">
                <a:latin typeface="Arial Black" panose="020B0A04020102020204" pitchFamily="34" charset="0"/>
                <a:cs typeface="Times New Roman" pitchFamily="18" charset="0"/>
              </a:rPr>
              <a:t>si </a:t>
            </a:r>
            <a:r>
              <a:rPr lang="it-IT" sz="2400" dirty="0">
                <a:latin typeface="Arial Black" panose="020B0A04020102020204" pitchFamily="34" charset="0"/>
                <a:cs typeface="Times New Roman" pitchFamily="18" charset="0"/>
              </a:rPr>
              <a:t>apportano nutrienti essenziali quali gli </a:t>
            </a:r>
            <a:r>
              <a:rPr lang="it-IT" sz="2400" dirty="0">
                <a:solidFill>
                  <a:schemeClr val="accent2"/>
                </a:solidFill>
                <a:latin typeface="Arial Black" panose="020B0A04020102020204" pitchFamily="34" charset="0"/>
                <a:cs typeface="Times New Roman" pitchFamily="18" charset="0"/>
              </a:rPr>
              <a:t>acidi linoleico</a:t>
            </a:r>
            <a:r>
              <a:rPr lang="it-IT" sz="2400" dirty="0">
                <a:latin typeface="Arial Black" panose="020B0A04020102020204" pitchFamily="34" charset="0"/>
                <a:cs typeface="Times New Roman" pitchFamily="18" charset="0"/>
              </a:rPr>
              <a:t> e </a:t>
            </a:r>
            <a:r>
              <a:rPr lang="it-IT" sz="2400" dirty="0">
                <a:solidFill>
                  <a:schemeClr val="accent2"/>
                </a:solidFill>
                <a:latin typeface="Arial Black" panose="020B0A04020102020204" pitchFamily="34" charset="0"/>
                <a:cs typeface="Times New Roman" pitchFamily="18" charset="0"/>
              </a:rPr>
              <a:t>linolenico</a:t>
            </a:r>
            <a:r>
              <a:rPr lang="it-IT" sz="2400" dirty="0">
                <a:latin typeface="Arial Black" panose="020B0A04020102020204" pitchFamily="34" charset="0"/>
                <a:cs typeface="Times New Roman" pitchFamily="18" charset="0"/>
              </a:rPr>
              <a:t> e le </a:t>
            </a:r>
            <a:r>
              <a:rPr lang="it-IT" sz="2400" dirty="0">
                <a:solidFill>
                  <a:schemeClr val="accent2"/>
                </a:solidFill>
                <a:latin typeface="Arial Black" panose="020B0A04020102020204" pitchFamily="34" charset="0"/>
                <a:cs typeface="Times New Roman" pitchFamily="18" charset="0"/>
              </a:rPr>
              <a:t>vitamine </a:t>
            </a:r>
            <a:r>
              <a:rPr lang="it-IT" sz="2400" b="1" dirty="0">
                <a:solidFill>
                  <a:schemeClr val="accent2"/>
                </a:solidFill>
                <a:latin typeface="Arial Black" panose="020B0A04020102020204" pitchFamily="34" charset="0"/>
                <a:cs typeface="Times New Roman" pitchFamily="18" charset="0"/>
              </a:rPr>
              <a:t>A, D, E</a:t>
            </a:r>
            <a:r>
              <a:rPr lang="it-IT" sz="2400" dirty="0">
                <a:solidFill>
                  <a:schemeClr val="accent2"/>
                </a:solidFill>
                <a:latin typeface="Arial Black" panose="020B0A04020102020204" pitchFamily="34" charset="0"/>
                <a:cs typeface="Times New Roman" pitchFamily="18" charset="0"/>
              </a:rPr>
              <a:t> </a:t>
            </a:r>
            <a:r>
              <a:rPr lang="it-IT" sz="2400" dirty="0" err="1">
                <a:solidFill>
                  <a:schemeClr val="accent2"/>
                </a:solidFill>
                <a:latin typeface="Arial Black" panose="020B0A04020102020204" pitchFamily="34" charset="0"/>
                <a:cs typeface="Times New Roman" pitchFamily="18" charset="0"/>
              </a:rPr>
              <a:t>e</a:t>
            </a:r>
            <a:r>
              <a:rPr lang="it-IT" sz="2400" dirty="0">
                <a:solidFill>
                  <a:schemeClr val="accent2"/>
                </a:solidFill>
                <a:latin typeface="Arial Black" panose="020B0A04020102020204" pitchFamily="34" charset="0"/>
                <a:cs typeface="Times New Roman" pitchFamily="18" charset="0"/>
              </a:rPr>
              <a:t> </a:t>
            </a:r>
            <a:r>
              <a:rPr lang="it-IT" sz="2400" b="1" dirty="0">
                <a:solidFill>
                  <a:schemeClr val="accent2"/>
                </a:solidFill>
                <a:latin typeface="Arial Black" panose="020B0A04020102020204" pitchFamily="34" charset="0"/>
                <a:cs typeface="Times New Roman" pitchFamily="18" charset="0"/>
              </a:rPr>
              <a:t>K</a:t>
            </a:r>
            <a:r>
              <a:rPr lang="it-IT" sz="2400" dirty="0">
                <a:latin typeface="Arial Black" panose="020B0A04020102020204" pitchFamily="34" charset="0"/>
                <a:cs typeface="Times New Roman" pitchFamily="18" charset="0"/>
              </a:rPr>
              <a:t>. </a:t>
            </a:r>
          </a:p>
          <a:p>
            <a:pPr marL="109728" indent="0" algn="ctr">
              <a:spcBef>
                <a:spcPct val="50000"/>
              </a:spcBef>
              <a:buNone/>
              <a:defRPr/>
            </a:pPr>
            <a:r>
              <a:rPr lang="it-IT" sz="2400" dirty="0">
                <a:solidFill>
                  <a:srgbClr val="339933"/>
                </a:solidFill>
                <a:latin typeface="Arial Black" panose="020B0A04020102020204" pitchFamily="34" charset="0"/>
                <a:cs typeface="Times New Roman" pitchFamily="18" charset="0"/>
              </a:rPr>
              <a:t>la quota calorica fornita dai lipidi alimentari non dovrebbe superare il </a:t>
            </a:r>
            <a:r>
              <a:rPr lang="it-IT" sz="2400" u="sng" dirty="0">
                <a:solidFill>
                  <a:srgbClr val="339933"/>
                </a:solidFill>
                <a:latin typeface="Arial Black" panose="020B0A04020102020204" pitchFamily="34" charset="0"/>
                <a:cs typeface="Times New Roman" pitchFamily="18" charset="0"/>
              </a:rPr>
              <a:t>30%, meglio il 25%, delle calorie totali della dieta</a:t>
            </a:r>
            <a:r>
              <a:rPr lang="it-IT" sz="2400" dirty="0">
                <a:solidFill>
                  <a:srgbClr val="339933"/>
                </a:solidFill>
                <a:latin typeface="Arial Black" panose="020B0A04020102020204" pitchFamily="34" charset="0"/>
              </a:rPr>
              <a:t> d</a:t>
            </a:r>
            <a:r>
              <a:rPr lang="it-IT" sz="2400" dirty="0">
                <a:solidFill>
                  <a:srgbClr val="339933"/>
                </a:solidFill>
                <a:latin typeface="Arial Black" panose="020B0A04020102020204" pitchFamily="34" charset="0"/>
                <a:cs typeface="Times New Roman" pitchFamily="18" charset="0"/>
              </a:rPr>
              <a:t>i cui i </a:t>
            </a:r>
            <a:r>
              <a:rPr lang="it-IT" sz="2400" dirty="0">
                <a:solidFill>
                  <a:srgbClr val="D60093"/>
                </a:solidFill>
                <a:latin typeface="Arial Black" panose="020B0A04020102020204" pitchFamily="34" charset="0"/>
                <a:cs typeface="Times New Roman" pitchFamily="18" charset="0"/>
              </a:rPr>
              <a:t>polinsaturi</a:t>
            </a:r>
            <a:r>
              <a:rPr lang="it-IT" sz="2400" dirty="0">
                <a:solidFill>
                  <a:srgbClr val="339933"/>
                </a:solidFill>
                <a:latin typeface="Arial Black" panose="020B0A04020102020204" pitchFamily="34" charset="0"/>
                <a:cs typeface="Times New Roman" pitchFamily="18" charset="0"/>
              </a:rPr>
              <a:t> dovrebbero rappresentare il </a:t>
            </a:r>
            <a:r>
              <a:rPr lang="it-IT" sz="2400" dirty="0">
                <a:solidFill>
                  <a:srgbClr val="D60093"/>
                </a:solidFill>
                <a:latin typeface="Arial Black" panose="020B0A04020102020204" pitchFamily="34" charset="0"/>
                <a:cs typeface="Times New Roman" pitchFamily="18" charset="0"/>
              </a:rPr>
              <a:t>7-10%</a:t>
            </a:r>
            <a:r>
              <a:rPr lang="it-IT" sz="2400" dirty="0">
                <a:solidFill>
                  <a:srgbClr val="339933"/>
                </a:solidFill>
                <a:latin typeface="Arial Black" panose="020B0A04020102020204" pitchFamily="34" charset="0"/>
                <a:cs typeface="Times New Roman" pitchFamily="18" charset="0"/>
              </a:rPr>
              <a:t> delle calorie totali, </a:t>
            </a:r>
            <a:r>
              <a:rPr lang="it-IT" sz="2400" dirty="0">
                <a:solidFill>
                  <a:srgbClr val="9900CC"/>
                </a:solidFill>
                <a:latin typeface="Arial Black" panose="020B0A04020102020204" pitchFamily="34" charset="0"/>
                <a:cs typeface="Times New Roman" pitchFamily="18" charset="0"/>
              </a:rPr>
              <a:t>i monoinsaturi il 10-15%</a:t>
            </a:r>
            <a:r>
              <a:rPr lang="it-IT" sz="2400" dirty="0">
                <a:solidFill>
                  <a:srgbClr val="339933"/>
                </a:solidFill>
                <a:latin typeface="Arial Black" panose="020B0A04020102020204" pitchFamily="34" charset="0"/>
                <a:cs typeface="Times New Roman" pitchFamily="18" charset="0"/>
              </a:rPr>
              <a:t> </a:t>
            </a:r>
            <a:r>
              <a:rPr lang="it-IT" sz="2400" dirty="0" smtClean="0">
                <a:solidFill>
                  <a:srgbClr val="339933"/>
                </a:solidFill>
                <a:latin typeface="Algerian" panose="04020705040A02060702" pitchFamily="82" charset="0"/>
                <a:cs typeface="Times New Roman" pitchFamily="18" charset="0"/>
              </a:rPr>
              <a:t> </a:t>
            </a:r>
            <a:endParaRPr lang="it-IT" sz="2400" dirty="0">
              <a:solidFill>
                <a:srgbClr val="339933"/>
              </a:solidFill>
              <a:latin typeface="Algerian" panose="04020705040A02060702" pitchFamily="82" charset="0"/>
              <a:cs typeface="Times New Roman" pitchFamily="18" charset="0"/>
            </a:endParaRPr>
          </a:p>
        </p:txBody>
      </p:sp>
      <p:sp>
        <p:nvSpPr>
          <p:cNvPr id="3" name="Titolo 2"/>
          <p:cNvSpPr>
            <a:spLocks noGrp="1"/>
          </p:cNvSpPr>
          <p:nvPr>
            <p:ph type="title"/>
          </p:nvPr>
        </p:nvSpPr>
        <p:spPr>
          <a:xfrm>
            <a:off x="457200" y="274638"/>
            <a:ext cx="8229600" cy="2866330"/>
          </a:xfrm>
        </p:spPr>
        <p:txBody>
          <a:bodyPr>
            <a:normAutofit fontScale="90000"/>
          </a:bodyPr>
          <a:lstStyle/>
          <a:p>
            <a:pPr algn="ctr"/>
            <a:r>
              <a:rPr lang="it-IT" sz="3100" dirty="0">
                <a:latin typeface="Arial Black" panose="020B0A04020102020204" pitchFamily="34" charset="0"/>
                <a:cs typeface="Times New Roman" pitchFamily="18" charset="0"/>
              </a:rPr>
              <a:t>i</a:t>
            </a:r>
            <a:r>
              <a:rPr lang="it-IT" sz="3100" dirty="0">
                <a:solidFill>
                  <a:srgbClr val="339933"/>
                </a:solidFill>
                <a:latin typeface="Arial Black" panose="020B0A04020102020204" pitchFamily="34" charset="0"/>
                <a:cs typeface="Times New Roman" pitchFamily="18" charset="0"/>
              </a:rPr>
              <a:t> </a:t>
            </a:r>
            <a:r>
              <a:rPr lang="it-IT" sz="3100"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Carboidrati</a:t>
            </a:r>
            <a:r>
              <a:rPr lang="it-IT" sz="3100" dirty="0">
                <a:solidFill>
                  <a:srgbClr val="339933"/>
                </a:solidFill>
                <a:latin typeface="Arial Black" panose="020B0A04020102020204" pitchFamily="34" charset="0"/>
                <a:cs typeface="Times New Roman" pitchFamily="18" charset="0"/>
              </a:rPr>
              <a:t> dovrebbero fornire circa il 60% delle calorie totali della dieta con un rapporto tra </a:t>
            </a:r>
            <a:r>
              <a:rPr lang="it-IT" sz="3100" dirty="0">
                <a:solidFill>
                  <a:srgbClr val="D60093"/>
                </a:solidFill>
                <a:latin typeface="Arial Black" panose="020B0A04020102020204" pitchFamily="34" charset="0"/>
                <a:cs typeface="Times New Roman" pitchFamily="18" charset="0"/>
              </a:rPr>
              <a:t>amidi</a:t>
            </a:r>
            <a:r>
              <a:rPr lang="it-IT" sz="3100" dirty="0">
                <a:solidFill>
                  <a:srgbClr val="339933"/>
                </a:solidFill>
                <a:latin typeface="Arial Black" panose="020B0A04020102020204" pitchFamily="34" charset="0"/>
                <a:cs typeface="Times New Roman" pitchFamily="18" charset="0"/>
              </a:rPr>
              <a:t> (polisaccaridi complessi) e </a:t>
            </a:r>
            <a:r>
              <a:rPr lang="it-IT" sz="3100" dirty="0">
                <a:solidFill>
                  <a:srgbClr val="D60093"/>
                </a:solidFill>
                <a:latin typeface="Arial Black" panose="020B0A04020102020204" pitchFamily="34" charset="0"/>
                <a:cs typeface="Times New Roman" pitchFamily="18" charset="0"/>
              </a:rPr>
              <a:t>zuccheri semplici</a:t>
            </a:r>
            <a:r>
              <a:rPr lang="it-IT" sz="3100" dirty="0">
                <a:solidFill>
                  <a:srgbClr val="339933"/>
                </a:solidFill>
                <a:latin typeface="Arial Black" panose="020B0A04020102020204" pitchFamily="34" charset="0"/>
                <a:cs typeface="Times New Roman" pitchFamily="18" charset="0"/>
              </a:rPr>
              <a:t> (glucosio, fruttosio, saccarosio, lattosio) di </a:t>
            </a:r>
            <a:r>
              <a:rPr lang="it-IT" sz="3100" dirty="0">
                <a:solidFill>
                  <a:srgbClr val="D60093"/>
                </a:solidFill>
                <a:latin typeface="Arial Black" panose="020B0A04020102020204" pitchFamily="34" charset="0"/>
                <a:cs typeface="Times New Roman" pitchFamily="18" charset="0"/>
              </a:rPr>
              <a:t>3-4 a 1</a:t>
            </a:r>
            <a:r>
              <a:rPr lang="it-IT" sz="3100" dirty="0">
                <a:solidFill>
                  <a:srgbClr val="339933"/>
                </a:solidFill>
                <a:latin typeface="Algerian" panose="04020705040A02060702" pitchFamily="82" charset="0"/>
                <a:cs typeface="Times New Roman" pitchFamily="18" charset="0"/>
              </a:rPr>
              <a:t> </a:t>
            </a:r>
            <a:r>
              <a:rPr lang="it-IT" dirty="0">
                <a:solidFill>
                  <a:srgbClr val="339933"/>
                </a:solidFill>
                <a:latin typeface="Arial Narrow" pitchFamily="34" charset="0"/>
              </a:rPr>
              <a:t/>
            </a:r>
            <a:br>
              <a:rPr lang="it-IT" dirty="0">
                <a:solidFill>
                  <a:srgbClr val="339933"/>
                </a:solidFill>
                <a:latin typeface="Arial Narrow" pitchFamily="34" charset="0"/>
              </a:rPr>
            </a:br>
            <a:endParaRPr lang="it-IT" dirty="0"/>
          </a:p>
        </p:txBody>
      </p:sp>
    </p:spTree>
    <p:extLst>
      <p:ext uri="{BB962C8B-B14F-4D97-AF65-F5344CB8AC3E}">
        <p14:creationId xmlns:p14="http://schemas.microsoft.com/office/powerpoint/2010/main" val="192022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1181100" y="609600"/>
            <a:ext cx="6781800" cy="5638800"/>
            <a:chOff x="-3" y="-3"/>
            <a:chExt cx="3746" cy="2826"/>
          </a:xfrm>
        </p:grpSpPr>
        <p:grpSp>
          <p:nvGrpSpPr>
            <p:cNvPr id="5" name="Group 18"/>
            <p:cNvGrpSpPr>
              <a:grpSpLocks/>
            </p:cNvGrpSpPr>
            <p:nvPr/>
          </p:nvGrpSpPr>
          <p:grpSpPr bwMode="auto">
            <a:xfrm>
              <a:off x="0" y="0"/>
              <a:ext cx="3740" cy="2820"/>
              <a:chOff x="0" y="0"/>
              <a:chExt cx="3740" cy="2820"/>
            </a:xfrm>
          </p:grpSpPr>
          <p:grpSp>
            <p:nvGrpSpPr>
              <p:cNvPr id="7" name="Group 9"/>
              <p:cNvGrpSpPr>
                <a:grpSpLocks/>
              </p:cNvGrpSpPr>
              <p:nvPr/>
            </p:nvGrpSpPr>
            <p:grpSpPr bwMode="auto">
              <a:xfrm>
                <a:off x="0" y="0"/>
                <a:ext cx="3740" cy="403"/>
                <a:chOff x="0" y="0"/>
                <a:chExt cx="3740" cy="403"/>
              </a:xfrm>
            </p:grpSpPr>
            <p:sp>
              <p:nvSpPr>
                <p:cNvPr id="20" name="Rectangle 3"/>
                <p:cNvSpPr>
                  <a:spLocks noChangeArrowheads="1"/>
                </p:cNvSpPr>
                <p:nvPr/>
              </p:nvSpPr>
              <p:spPr bwMode="auto">
                <a:xfrm>
                  <a:off x="28" y="0"/>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b="1"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Fabbisogno </a:t>
                  </a:r>
                  <a:r>
                    <a:rPr lang="it-IT"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calorico totale </a:t>
                  </a:r>
                  <a:endParaRPr lang="it-IT"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solidFill>
                      <a:srgbClr val="FF3300"/>
                    </a:solidFill>
                  </a:endParaRPr>
                </a:p>
              </p:txBody>
            </p:sp>
            <p:sp>
              <p:nvSpPr>
                <p:cNvPr id="21" name="Rectangle 8"/>
                <p:cNvSpPr>
                  <a:spLocks noChangeArrowheads="1"/>
                </p:cNvSpPr>
                <p:nvPr/>
              </p:nvSpPr>
              <p:spPr bwMode="auto">
                <a:xfrm>
                  <a:off x="0" y="0"/>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1"/>
              <p:cNvGrpSpPr>
                <a:grpSpLocks/>
              </p:cNvGrpSpPr>
              <p:nvPr/>
            </p:nvGrpSpPr>
            <p:grpSpPr bwMode="auto">
              <a:xfrm>
                <a:off x="0" y="403"/>
                <a:ext cx="3740" cy="403"/>
                <a:chOff x="0" y="403"/>
                <a:chExt cx="3740" cy="403"/>
              </a:xfrm>
            </p:grpSpPr>
            <p:sp>
              <p:nvSpPr>
                <p:cNvPr id="18" name="Rectangle 4"/>
                <p:cNvSpPr>
                  <a:spLocks noChangeArrowheads="1"/>
                </p:cNvSpPr>
                <p:nvPr/>
              </p:nvSpPr>
              <p:spPr bwMode="auto">
                <a:xfrm>
                  <a:off x="28" y="403"/>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2000" b="1" dirty="0" smtClean="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Livello </a:t>
                  </a:r>
                  <a:r>
                    <a:rPr lang="it-IT" sz="2000" b="1"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calorico raccomandato = 2600 kcal</a:t>
                  </a:r>
                  <a:endParaRPr lang="it-IT" sz="2000"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latin typeface="Arial Narrow" pitchFamily="34" charset="0"/>
                  </a:endParaRPr>
                </a:p>
              </p:txBody>
            </p:sp>
            <p:sp>
              <p:nvSpPr>
                <p:cNvPr id="19" name="Rectangle 10"/>
                <p:cNvSpPr>
                  <a:spLocks noChangeArrowheads="1"/>
                </p:cNvSpPr>
                <p:nvPr/>
              </p:nvSpPr>
              <p:spPr bwMode="auto">
                <a:xfrm>
                  <a:off x="0" y="403"/>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3"/>
              <p:cNvGrpSpPr>
                <a:grpSpLocks/>
              </p:cNvGrpSpPr>
              <p:nvPr/>
            </p:nvGrpSpPr>
            <p:grpSpPr bwMode="auto">
              <a:xfrm>
                <a:off x="0" y="806"/>
                <a:ext cx="3740" cy="748"/>
                <a:chOff x="0" y="806"/>
                <a:chExt cx="3740" cy="748"/>
              </a:xfrm>
            </p:grpSpPr>
            <p:sp>
              <p:nvSpPr>
                <p:cNvPr id="16" name="Rectangle 5"/>
                <p:cNvSpPr>
                  <a:spLocks noChangeArrowheads="1"/>
                </p:cNvSpPr>
                <p:nvPr/>
              </p:nvSpPr>
              <p:spPr bwMode="auto">
                <a:xfrm>
                  <a:off x="28" y="806"/>
                  <a:ext cx="3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D60093"/>
                      </a:solidFill>
                      <a:latin typeface="Arial Black" panose="020B0A04020102020204" pitchFamily="34" charset="0"/>
                      <a:cs typeface="Times New Roman" pitchFamily="18" charset="0"/>
                    </a:rPr>
                    <a:t>calorie fornite da carboidrati: 62%</a:t>
                  </a:r>
                  <a:r>
                    <a:rPr lang="it-IT" altLang="it-IT" b="1" dirty="0">
                      <a:latin typeface="Arial Black" panose="020B0A04020102020204" pitchFamily="34" charset="0"/>
                      <a:cs typeface="Times New Roman" pitchFamily="18" charset="0"/>
                    </a:rPr>
                    <a:t> </a:t>
                  </a:r>
                  <a:endParaRPr lang="it-IT" altLang="it-IT" sz="1800" dirty="0">
                    <a:latin typeface="Arial Black" panose="020B0A0402010202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corrispondenti a 403 g di carboidrati complessivi</a:t>
                  </a:r>
                  <a:r>
                    <a:rPr lang="it-IT" altLang="it-IT" sz="1800" dirty="0">
                      <a:solidFill>
                        <a:schemeClr val="accent2"/>
                      </a:solidFill>
                      <a:latin typeface="Arial Narrow" panose="020B0606020202030204" pitchFamily="34" charset="0"/>
                      <a:cs typeface="Times New Roman" pitchFamily="18" charset="0"/>
                    </a:rPr>
                    <a:t> </a:t>
                  </a:r>
                  <a:r>
                    <a:rPr lang="it-IT" altLang="it-IT" sz="1800" b="1" dirty="0">
                      <a:solidFill>
                        <a:schemeClr val="accent2"/>
                      </a:solidFill>
                      <a:latin typeface="Arial Narrow" panose="020B0606020202030204" pitchFamily="34" charset="0"/>
                      <a:cs typeface="Times New Roman" pitchFamily="18" charset="0"/>
                    </a:rPr>
                    <a:t>di cui </a:t>
                  </a:r>
                </a:p>
                <a:p>
                  <a:r>
                    <a:rPr lang="it-IT" altLang="it-IT" sz="1800" b="1" dirty="0">
                      <a:solidFill>
                        <a:schemeClr val="accent2"/>
                      </a:solidFill>
                      <a:latin typeface="Arial Narrow" panose="020B0606020202030204" pitchFamily="34" charset="0"/>
                      <a:cs typeface="Times New Roman" pitchFamily="18" charset="0"/>
                    </a:rPr>
                    <a:t>80% da polisaccaridi, pari a 322 g</a:t>
                  </a:r>
                  <a:endParaRPr lang="it-IT" altLang="it-IT" sz="1800" dirty="0">
                    <a:solidFill>
                      <a:schemeClr val="accent2"/>
                    </a:solidFill>
                    <a:latin typeface="Arial Narrow" panose="020B060602020203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e il 20% da zuccheri, pari a 81 g</a:t>
                  </a:r>
                  <a:endParaRPr lang="it-IT" altLang="it-IT" sz="1800" dirty="0">
                    <a:solidFill>
                      <a:schemeClr val="accent2"/>
                    </a:solidFill>
                    <a:latin typeface="Arial Narrow" panose="020B0606020202030204" pitchFamily="34" charset="0"/>
                    <a:cs typeface="Times New Roman" pitchFamily="18" charset="0"/>
                  </a:endParaRPr>
                </a:p>
                <a:p>
                  <a:pPr algn="just"/>
                  <a:endParaRPr lang="it-IT" altLang="it-IT" sz="1800" dirty="0">
                    <a:solidFill>
                      <a:schemeClr val="accent2"/>
                    </a:solidFill>
                    <a:latin typeface="Arial Narrow" pitchFamily="34" charset="0"/>
                  </a:endParaRPr>
                </a:p>
              </p:txBody>
            </p:sp>
            <p:sp>
              <p:nvSpPr>
                <p:cNvPr id="17" name="Rectangle 12"/>
                <p:cNvSpPr>
                  <a:spLocks noChangeArrowheads="1"/>
                </p:cNvSpPr>
                <p:nvPr/>
              </p:nvSpPr>
              <p:spPr bwMode="auto">
                <a:xfrm>
                  <a:off x="0" y="806"/>
                  <a:ext cx="37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5"/>
              <p:cNvGrpSpPr>
                <a:grpSpLocks/>
              </p:cNvGrpSpPr>
              <p:nvPr/>
            </p:nvGrpSpPr>
            <p:grpSpPr bwMode="auto">
              <a:xfrm>
                <a:off x="0" y="1554"/>
                <a:ext cx="3740" cy="633"/>
                <a:chOff x="0" y="1554"/>
                <a:chExt cx="3740" cy="633"/>
              </a:xfrm>
            </p:grpSpPr>
            <p:sp>
              <p:nvSpPr>
                <p:cNvPr id="14" name="Rectangle 6"/>
                <p:cNvSpPr>
                  <a:spLocks noChangeArrowheads="1"/>
                </p:cNvSpPr>
                <p:nvPr/>
              </p:nvSpPr>
              <p:spPr bwMode="auto">
                <a:xfrm>
                  <a:off x="28" y="1554"/>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chemeClr val="accent2"/>
                      </a:solidFill>
                      <a:latin typeface="Algerian" panose="04020705040A02060702" pitchFamily="82" charset="0"/>
                      <a:cs typeface="Times New Roman" pitchFamily="18" charset="0"/>
                    </a:rPr>
                    <a:t>calorie fornite da lipidi: 25%</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D60093"/>
                      </a:solidFill>
                      <a:latin typeface="Arial Narrow" pitchFamily="34" charset="0"/>
                      <a:cs typeface="Times New Roman" pitchFamily="18" charset="0"/>
                    </a:rPr>
                    <a:t>corrispondenti a 72 grammi di </a:t>
                  </a:r>
                  <a:r>
                    <a:rPr lang="it-IT" altLang="it-IT" sz="1800" b="1" dirty="0" err="1">
                      <a:solidFill>
                        <a:srgbClr val="D60093"/>
                      </a:solidFill>
                      <a:latin typeface="Arial Narrow" pitchFamily="34" charset="0"/>
                      <a:cs typeface="Times New Roman" pitchFamily="18" charset="0"/>
                    </a:rPr>
                    <a:t>lipididi</a:t>
                  </a:r>
                  <a:r>
                    <a:rPr lang="it-IT" altLang="it-IT" sz="1800" b="1" dirty="0">
                      <a:solidFill>
                        <a:srgbClr val="D60093"/>
                      </a:solidFill>
                      <a:latin typeface="Arial Narrow" pitchFamily="34" charset="0"/>
                      <a:cs typeface="Times New Roman" pitchFamily="18" charset="0"/>
                    </a:rPr>
                    <a:t> cui  18 g da grassi saturi, </a:t>
                  </a:r>
                </a:p>
                <a:p>
                  <a:r>
                    <a:rPr lang="it-IT" altLang="it-IT" sz="1800" b="1" dirty="0">
                      <a:solidFill>
                        <a:srgbClr val="D60093"/>
                      </a:solidFill>
                      <a:latin typeface="Arial Narrow" pitchFamily="34" charset="0"/>
                      <a:cs typeface="Times New Roman" pitchFamily="18" charset="0"/>
                    </a:rPr>
                    <a:t>36 g da </a:t>
                  </a:r>
                  <a:r>
                    <a:rPr lang="it-IT" altLang="it-IT" sz="1800" b="1" dirty="0" err="1">
                      <a:solidFill>
                        <a:srgbClr val="D60093"/>
                      </a:solidFill>
                      <a:latin typeface="Arial Narrow" pitchFamily="34" charset="0"/>
                      <a:cs typeface="Times New Roman" pitchFamily="18" charset="0"/>
                    </a:rPr>
                    <a:t>moninsaturi</a:t>
                  </a:r>
                  <a:r>
                    <a:rPr lang="it-IT" altLang="it-IT" sz="1800" b="1" dirty="0">
                      <a:solidFill>
                        <a:srgbClr val="D60093"/>
                      </a:solidFill>
                      <a:latin typeface="Arial Narrow" pitchFamily="34" charset="0"/>
                      <a:cs typeface="Times New Roman" pitchFamily="18" charset="0"/>
                    </a:rPr>
                    <a:t> e 18 g da polinsaturi</a:t>
                  </a:r>
                  <a:endParaRPr lang="it-IT" altLang="it-IT" sz="1800" dirty="0">
                    <a:solidFill>
                      <a:srgbClr val="D60093"/>
                    </a:solidFill>
                    <a:latin typeface="Arial Narrow" pitchFamily="34" charset="0"/>
                    <a:cs typeface="Times New Roman" pitchFamily="18" charset="0"/>
                  </a:endParaRPr>
                </a:p>
                <a:p>
                  <a:pPr algn="just"/>
                  <a:endParaRPr lang="it-IT" altLang="it-IT" sz="1800" dirty="0">
                    <a:solidFill>
                      <a:srgbClr val="D60093"/>
                    </a:solidFill>
                    <a:latin typeface="Arial Narrow" pitchFamily="34" charset="0"/>
                  </a:endParaRPr>
                </a:p>
              </p:txBody>
            </p:sp>
            <p:sp>
              <p:nvSpPr>
                <p:cNvPr id="15" name="Rectangle 14"/>
                <p:cNvSpPr>
                  <a:spLocks noChangeArrowheads="1"/>
                </p:cNvSpPr>
                <p:nvPr/>
              </p:nvSpPr>
              <p:spPr bwMode="auto">
                <a:xfrm>
                  <a:off x="0" y="1554"/>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7"/>
              <p:cNvGrpSpPr>
                <a:grpSpLocks/>
              </p:cNvGrpSpPr>
              <p:nvPr/>
            </p:nvGrpSpPr>
            <p:grpSpPr bwMode="auto">
              <a:xfrm>
                <a:off x="0" y="2187"/>
                <a:ext cx="3740" cy="633"/>
                <a:chOff x="0" y="2187"/>
                <a:chExt cx="3740" cy="633"/>
              </a:xfrm>
            </p:grpSpPr>
            <p:sp>
              <p:nvSpPr>
                <p:cNvPr id="12" name="Rectangle 7"/>
                <p:cNvSpPr>
                  <a:spLocks noChangeArrowheads="1"/>
                </p:cNvSpPr>
                <p:nvPr/>
              </p:nvSpPr>
              <p:spPr bwMode="auto">
                <a:xfrm>
                  <a:off x="28" y="2187"/>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339933"/>
                      </a:solidFill>
                      <a:latin typeface="Algerian" panose="04020705040A02060702" pitchFamily="82" charset="0"/>
                      <a:cs typeface="Times New Roman" pitchFamily="18" charset="0"/>
                    </a:rPr>
                    <a:t>calorie fornite da proteine: 13%</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7030A0"/>
                      </a:solidFill>
                      <a:latin typeface="Arial Narrow" pitchFamily="34" charset="0"/>
                      <a:cs typeface="Times New Roman" pitchFamily="18" charset="0"/>
                    </a:rPr>
                    <a:t>corrispondenti a 85 g di proteine</a:t>
                  </a:r>
                  <a:endParaRPr lang="it-IT" altLang="it-IT" sz="1800" dirty="0">
                    <a:solidFill>
                      <a:srgbClr val="7030A0"/>
                    </a:solidFill>
                    <a:latin typeface="Arial Narrow" pitchFamily="34" charset="0"/>
                    <a:cs typeface="Times New Roman" pitchFamily="18" charset="0"/>
                  </a:endParaRPr>
                </a:p>
                <a:p>
                  <a:r>
                    <a:rPr lang="it-IT" altLang="it-IT" sz="1800" b="1" dirty="0">
                      <a:solidFill>
                        <a:srgbClr val="7030A0"/>
                      </a:solidFill>
                      <a:latin typeface="Arial Narrow" pitchFamily="34" charset="0"/>
                      <a:cs typeface="Times New Roman" pitchFamily="18" charset="0"/>
                    </a:rPr>
                    <a:t>di cui 50% vegetali, pari a 42 g,  </a:t>
                  </a:r>
                </a:p>
                <a:p>
                  <a:r>
                    <a:rPr lang="it-IT" altLang="it-IT" sz="1800" b="1" dirty="0">
                      <a:solidFill>
                        <a:srgbClr val="7030A0"/>
                      </a:solidFill>
                      <a:latin typeface="Arial Narrow" pitchFamily="34" charset="0"/>
                      <a:cs typeface="Times New Roman" pitchFamily="18" charset="0"/>
                    </a:rPr>
                    <a:t>e 50% animali, pari a 42 g</a:t>
                  </a:r>
                  <a:endParaRPr lang="it-IT" altLang="it-IT" sz="1800" dirty="0">
                    <a:solidFill>
                      <a:srgbClr val="7030A0"/>
                    </a:solidFill>
                    <a:latin typeface="Arial Narrow" pitchFamily="34" charset="0"/>
                    <a:cs typeface="Times New Roman" pitchFamily="18" charset="0"/>
                  </a:endParaRPr>
                </a:p>
                <a:p>
                  <a:pPr algn="just"/>
                  <a:endParaRPr lang="it-IT" altLang="it-IT" sz="1800" dirty="0">
                    <a:solidFill>
                      <a:srgbClr val="99CCFF"/>
                    </a:solidFill>
                    <a:latin typeface="Arial Narrow" pitchFamily="34" charset="0"/>
                  </a:endParaRPr>
                </a:p>
              </p:txBody>
            </p:sp>
            <p:sp>
              <p:nvSpPr>
                <p:cNvPr id="13" name="Rectangle 16"/>
                <p:cNvSpPr>
                  <a:spLocks noChangeArrowheads="1"/>
                </p:cNvSpPr>
                <p:nvPr/>
              </p:nvSpPr>
              <p:spPr bwMode="auto">
                <a:xfrm>
                  <a:off x="0" y="2187"/>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9"/>
            <p:cNvSpPr>
              <a:spLocks noChangeArrowheads="1"/>
            </p:cNvSpPr>
            <p:nvPr/>
          </p:nvSpPr>
          <p:spPr bwMode="auto">
            <a:xfrm>
              <a:off x="-3" y="-3"/>
              <a:ext cx="3746" cy="282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42600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6403" y="1628800"/>
            <a:ext cx="8229600" cy="4525963"/>
          </a:xfrm>
        </p:spPr>
        <p:txBody>
          <a:bodyPr>
            <a:normAutofit lnSpcReduction="10000"/>
          </a:bodyPr>
          <a:lstStyle/>
          <a:p>
            <a:pPr marL="109728" indent="0" algn="ctr">
              <a:buNone/>
            </a:pPr>
            <a:r>
              <a:rPr lang="it-IT" sz="3200" dirty="0" smtClean="0">
                <a:solidFill>
                  <a:srgbClr val="00B0F0"/>
                </a:solidFill>
                <a:latin typeface="Arial Black" panose="020B0A04020102020204" pitchFamily="34" charset="0"/>
              </a:rPr>
              <a:t>Insufficienza calorica</a:t>
            </a:r>
          </a:p>
          <a:p>
            <a:pPr algn="ctr"/>
            <a:endParaRPr lang="it-IT" sz="3200" dirty="0" smtClean="0">
              <a:solidFill>
                <a:srgbClr val="FF0000"/>
              </a:solidFill>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Insufficienza protidica</a:t>
            </a:r>
          </a:p>
          <a:p>
            <a:pPr algn="ctr"/>
            <a:endParaRPr lang="it-IT" sz="3200" dirty="0" smtClean="0">
              <a:solidFill>
                <a:srgbClr val="FFFF00"/>
              </a:solidFill>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Insufficienza lipidica</a:t>
            </a:r>
          </a:p>
          <a:p>
            <a:pPr algn="ctr"/>
            <a:endParaRPr lang="it-IT" sz="3200" dirty="0" smtClean="0">
              <a:solidFill>
                <a:srgbClr val="00B050"/>
              </a:solidFill>
              <a:latin typeface="Arial Black" panose="020B0A04020102020204" pitchFamily="34" charset="0"/>
            </a:endParaRPr>
          </a:p>
          <a:p>
            <a:pPr marL="109728" indent="0" algn="ctr">
              <a:buNone/>
            </a:pPr>
            <a:r>
              <a:rPr lang="it-IT" sz="3200" dirty="0" smtClean="0">
                <a:solidFill>
                  <a:srgbClr val="00B050"/>
                </a:solidFill>
                <a:latin typeface="Arial Black" panose="020B0A04020102020204" pitchFamily="34" charset="0"/>
              </a:rPr>
              <a:t>Insufficienza minerale</a:t>
            </a:r>
          </a:p>
          <a:p>
            <a:pPr algn="ctr"/>
            <a:endParaRPr lang="it-IT" sz="3200" dirty="0" smtClean="0">
              <a:solidFill>
                <a:srgbClr val="92D050"/>
              </a:solidFill>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Insufficienza vitaminica</a:t>
            </a:r>
            <a:endParaRPr lang="it-IT" sz="3200" dirty="0">
              <a:solidFill>
                <a:srgbClr val="92D050"/>
              </a:solidFill>
              <a:latin typeface="Arial Black" panose="020B0A04020102020204" pitchFamily="34" charset="0"/>
            </a:endParaRPr>
          </a:p>
        </p:txBody>
      </p:sp>
      <p:sp>
        <p:nvSpPr>
          <p:cNvPr id="4" name="Rettangolo 3"/>
          <p:cNvSpPr/>
          <p:nvPr/>
        </p:nvSpPr>
        <p:spPr>
          <a:xfrm>
            <a:off x="316403" y="332656"/>
            <a:ext cx="815960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Insufficienze alimentari</a:t>
            </a:r>
            <a:endParaRPr lang="it-IT"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19346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60648"/>
            <a:ext cx="6408712" cy="5688632"/>
          </a:xfrm>
        </p:spPr>
      </p:pic>
      <p:sp>
        <p:nvSpPr>
          <p:cNvPr id="5" name="CasellaDiTesto 4"/>
          <p:cNvSpPr txBox="1"/>
          <p:nvPr/>
        </p:nvSpPr>
        <p:spPr>
          <a:xfrm>
            <a:off x="4499992" y="6381328"/>
            <a:ext cx="432048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G. Arienti, Le basi molecolari della nutrizione,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72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844824"/>
            <a:ext cx="8229600" cy="4525963"/>
          </a:xfrm>
        </p:spPr>
        <p:txBody>
          <a:bodyPr/>
          <a:lstStyle/>
          <a:p>
            <a:pPr marL="109728" indent="0" algn="ctr">
              <a:buNone/>
            </a:pPr>
            <a:r>
              <a:rPr lang="it-IT" dirty="0" smtClean="0">
                <a:solidFill>
                  <a:srgbClr val="00B0F0"/>
                </a:solidFill>
                <a:latin typeface="Arial Black" panose="020B0A04020102020204" pitchFamily="34" charset="0"/>
              </a:rPr>
              <a:t>Entità del sovrappeso (I.M.C. o B.M.I.)</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Tipo di adiposità (WHR: </a:t>
            </a:r>
            <a:r>
              <a:rPr lang="it-IT" dirty="0" err="1" smtClean="0">
                <a:solidFill>
                  <a:srgbClr val="92D050"/>
                </a:solidFill>
                <a:latin typeface="Arial Black" panose="020B0A04020102020204" pitchFamily="34" charset="0"/>
              </a:rPr>
              <a:t>waist</a:t>
            </a:r>
            <a:r>
              <a:rPr lang="it-IT" dirty="0" smtClean="0">
                <a:solidFill>
                  <a:srgbClr val="92D050"/>
                </a:solidFill>
                <a:latin typeface="Arial Black" panose="020B0A04020102020204" pitchFamily="34" charset="0"/>
              </a:rPr>
              <a:t> hip ratio)</a:t>
            </a:r>
          </a:p>
          <a:p>
            <a:pPr algn="ctr"/>
            <a:endParaRPr lang="it-IT" dirty="0" smtClean="0">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Età d’insorgenza (infantile, giovanile, adulta o senile)</a:t>
            </a:r>
          </a:p>
          <a:p>
            <a:pPr algn="ct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Stadio evolutivo (statica o dinamica)</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lgerian" panose="04020705040A02060702" pitchFamily="82" charset="0"/>
              </a:rPr>
              <a:t>Valutazione clinica dell’obesità</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93972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260649"/>
            <a:ext cx="8229600" cy="2016224"/>
          </a:xfrm>
        </p:spPr>
        <p:txBody>
          <a:bodyPr/>
          <a:lstStyle/>
          <a:p>
            <a:pPr marL="109728" indent="0" algn="ctr">
              <a:buNone/>
            </a:pPr>
            <a:r>
              <a:rPr lang="it-IT" b="1" dirty="0">
                <a:solidFill>
                  <a:schemeClr val="accent1"/>
                </a:solidFill>
                <a:latin typeface="Arial Black" panose="020B0A04020102020204" pitchFamily="34" charset="0"/>
                <a:cs typeface="Times New Roman" pitchFamily="18" charset="0"/>
              </a:rPr>
              <a:t>Per calcolare il peso ideale esistono varie formule, ma di solito si fa riferimento all’</a:t>
            </a:r>
            <a:r>
              <a:rPr lang="it-IT" b="1" dirty="0">
                <a:solidFill>
                  <a:srgbClr val="FF0000"/>
                </a:solidFill>
                <a:effectLst>
                  <a:outerShdw blurRad="38100" dist="38100" dir="2700000" algn="tl">
                    <a:srgbClr val="C0C0C0"/>
                  </a:outerShdw>
                </a:effectLst>
                <a:latin typeface="Arial Black" panose="020B0A04020102020204" pitchFamily="34" charset="0"/>
                <a:cs typeface="Times New Roman" pitchFamily="18" charset="0"/>
              </a:rPr>
              <a:t>Indice di Massa Corporea</a:t>
            </a:r>
            <a:r>
              <a:rPr lang="it-IT" dirty="0">
                <a:latin typeface="Arial Black" panose="020B0A04020102020204" pitchFamily="34" charset="0"/>
                <a:cs typeface="Times New Roman" pitchFamily="18" charset="0"/>
              </a:rPr>
              <a:t>  </a:t>
            </a:r>
            <a:r>
              <a:rPr lang="it-IT" b="1" dirty="0">
                <a:solidFill>
                  <a:schemeClr val="accent1"/>
                </a:solidFill>
                <a:latin typeface="Arial Black" panose="020B0A04020102020204" pitchFamily="34" charset="0"/>
                <a:cs typeface="Times New Roman" pitchFamily="18" charset="0"/>
              </a:rPr>
              <a:t>dato dal rapporto tra</a:t>
            </a:r>
            <a:r>
              <a:rPr lang="it-IT" dirty="0">
                <a:latin typeface="Arial Black" panose="020B0A04020102020204" pitchFamily="34" charset="0"/>
                <a:cs typeface="Times New Roman" pitchFamily="18" charset="0"/>
              </a:rPr>
              <a:t> </a:t>
            </a:r>
          </a:p>
          <a:p>
            <a:endParaRPr lang="it-IT" dirty="0"/>
          </a:p>
        </p:txBody>
      </p:sp>
      <p:sp>
        <p:nvSpPr>
          <p:cNvPr id="5" name="CasellaDiTesto 4"/>
          <p:cNvSpPr txBox="1"/>
          <p:nvPr/>
        </p:nvSpPr>
        <p:spPr>
          <a:xfrm>
            <a:off x="2555776" y="3717032"/>
            <a:ext cx="4248472" cy="646331"/>
          </a:xfrm>
          <a:prstGeom prst="rect">
            <a:avLst/>
          </a:prstGeom>
          <a:noFill/>
        </p:spPr>
        <p:txBody>
          <a:bodyPr wrap="square" rtlCol="0">
            <a:spAutoFit/>
          </a:bodyPr>
          <a:lstStyle/>
          <a:p>
            <a:endParaRPr lang="it-IT" dirty="0"/>
          </a:p>
          <a:p>
            <a:endParaRPr lang="it-IT" dirty="0"/>
          </a:p>
        </p:txBody>
      </p:sp>
      <p:sp>
        <p:nvSpPr>
          <p:cNvPr id="6" name="CasellaDiTesto 5"/>
          <p:cNvSpPr txBox="1"/>
          <p:nvPr/>
        </p:nvSpPr>
        <p:spPr>
          <a:xfrm>
            <a:off x="2195736" y="1916832"/>
            <a:ext cx="4608512" cy="1938992"/>
          </a:xfrm>
          <a:prstGeom prst="rect">
            <a:avLst/>
          </a:prstGeom>
          <a:noFill/>
        </p:spPr>
        <p:txBody>
          <a:bodyPr wrap="square" rtlCol="0">
            <a:spAutoFit/>
          </a:bodyPr>
          <a:lstStyle/>
          <a:p>
            <a:endParaRPr lang="it-IT" dirty="0"/>
          </a:p>
          <a:p>
            <a:pPr>
              <a:spcBef>
                <a:spcPct val="50000"/>
              </a:spcBef>
              <a:defRPr/>
            </a:pPr>
            <a:r>
              <a:rPr lang="it-IT" sz="2400" b="1"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IMC) </a:t>
            </a:r>
            <a:r>
              <a:rPr lang="it-IT" sz="2800" b="1" baseline="-25000"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 </a:t>
            </a:r>
            <a:r>
              <a:rPr lang="it-IT" sz="2800" u="sng" dirty="0">
                <a:solidFill>
                  <a:srgbClr val="3399FF"/>
                </a:solidFill>
                <a:latin typeface="Algerian" panose="04020705040A02060702" pitchFamily="82" charset="0"/>
                <a:cs typeface="Times New Roman" pitchFamily="18" charset="0"/>
              </a:rPr>
              <a:t>      </a:t>
            </a:r>
            <a:r>
              <a:rPr lang="it-IT" sz="2800" b="1" u="sng" dirty="0">
                <a:solidFill>
                  <a:srgbClr val="3399FF"/>
                </a:solidFill>
                <a:latin typeface="Algerian" panose="04020705040A02060702" pitchFamily="82" charset="0"/>
                <a:cs typeface="Times New Roman" pitchFamily="18" charset="0"/>
              </a:rPr>
              <a:t>peso (kg)     </a:t>
            </a:r>
          </a:p>
          <a:p>
            <a:pPr>
              <a:spcBef>
                <a:spcPct val="50000"/>
              </a:spcBef>
              <a:defRPr/>
            </a:pPr>
            <a:r>
              <a:rPr lang="it-IT" sz="2800" b="1" dirty="0">
                <a:solidFill>
                  <a:srgbClr val="3399FF"/>
                </a:solidFill>
                <a:latin typeface="Algerian" panose="04020705040A02060702" pitchFamily="82" charset="0"/>
                <a:cs typeface="Times New Roman" pitchFamily="18" charset="0"/>
              </a:rPr>
              <a:t>                 Statura</a:t>
            </a:r>
            <a:r>
              <a:rPr lang="it-IT" sz="2800" b="1" baseline="30000" dirty="0">
                <a:solidFill>
                  <a:srgbClr val="3399FF"/>
                </a:solidFill>
                <a:latin typeface="Algerian" panose="04020705040A02060702" pitchFamily="82" charset="0"/>
                <a:cs typeface="Times New Roman" pitchFamily="18" charset="0"/>
              </a:rPr>
              <a:t>2 </a:t>
            </a:r>
            <a:r>
              <a:rPr lang="it-IT" sz="2800" b="1" dirty="0">
                <a:solidFill>
                  <a:srgbClr val="3399FF"/>
                </a:solidFill>
                <a:latin typeface="Algerian" panose="04020705040A02060702" pitchFamily="82" charset="0"/>
                <a:cs typeface="Times New Roman" pitchFamily="18" charset="0"/>
              </a:rPr>
              <a:t>(m)</a:t>
            </a:r>
          </a:p>
          <a:p>
            <a:endParaRPr lang="it-IT" dirty="0"/>
          </a:p>
        </p:txBody>
      </p:sp>
      <p:sp>
        <p:nvSpPr>
          <p:cNvPr id="7" name="CasellaDiTesto 6"/>
          <p:cNvSpPr txBox="1"/>
          <p:nvPr/>
        </p:nvSpPr>
        <p:spPr>
          <a:xfrm>
            <a:off x="1907704" y="3717032"/>
            <a:ext cx="5904656" cy="2462213"/>
          </a:xfrm>
          <a:prstGeom prst="rect">
            <a:avLst/>
          </a:prstGeom>
          <a:noFill/>
        </p:spPr>
        <p:txBody>
          <a:bodyPr wrap="square" rtlCol="0">
            <a:spAutoFit/>
          </a:bodyPr>
          <a:lstStyle/>
          <a:p>
            <a:pPr algn="ctr">
              <a:spcBef>
                <a:spcPct val="50000"/>
              </a:spcBef>
              <a:defRPr/>
            </a:pPr>
            <a:r>
              <a:rPr lang="it-IT" sz="2800" b="1" dirty="0">
                <a:solidFill>
                  <a:srgbClr val="D60093"/>
                </a:solidFill>
                <a:latin typeface="Arial Black" panose="020B0A04020102020204" pitchFamily="34" charset="0"/>
                <a:cs typeface="Times New Roman" pitchFamily="18" charset="0"/>
              </a:rPr>
              <a:t>IMC &lt; 18,5  sottopeso</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0000"/>
                </a:solidFill>
                <a:latin typeface="Arial Black" panose="020B0A04020102020204" pitchFamily="34" charset="0"/>
                <a:cs typeface="Times New Roman" pitchFamily="18" charset="0"/>
              </a:rPr>
              <a:t>IMC 18,5-25    corretti</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66FF"/>
                </a:solidFill>
                <a:latin typeface="Arial Black" panose="020B0A04020102020204" pitchFamily="34" charset="0"/>
                <a:cs typeface="Times New Roman" pitchFamily="18" charset="0"/>
              </a:rPr>
              <a:t>IMC  25-30 </a:t>
            </a:r>
            <a:r>
              <a:rPr lang="it-IT" sz="2800" b="1" dirty="0" smtClean="0">
                <a:solidFill>
                  <a:srgbClr val="FF66FF"/>
                </a:solidFill>
                <a:latin typeface="Arial Black" panose="020B0A04020102020204" pitchFamily="34" charset="0"/>
                <a:cs typeface="Times New Roman" pitchFamily="18" charset="0"/>
              </a:rPr>
              <a:t>sovrappeso</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003399"/>
                </a:solidFill>
                <a:latin typeface="Arial Black" panose="020B0A04020102020204" pitchFamily="34" charset="0"/>
                <a:cs typeface="Times New Roman" pitchFamily="18" charset="0"/>
              </a:rPr>
              <a:t>IMC  30-40  obeso</a:t>
            </a:r>
          </a:p>
          <a:p>
            <a:pPr algn="ctr">
              <a:spcBef>
                <a:spcPct val="50000"/>
              </a:spcBef>
              <a:defRPr/>
            </a:pPr>
            <a:r>
              <a:rPr lang="it-IT" sz="2800" b="1" dirty="0" err="1" smtClean="0">
                <a:solidFill>
                  <a:srgbClr val="003399"/>
                </a:solidFill>
                <a:latin typeface="Arial Black" panose="020B0A04020102020204" pitchFamily="34" charset="0"/>
                <a:cs typeface="Times New Roman" pitchFamily="18" charset="0"/>
              </a:rPr>
              <a:t>Imc</a:t>
            </a:r>
            <a:r>
              <a:rPr lang="it-IT" sz="2800" b="1" dirty="0" smtClean="0">
                <a:solidFill>
                  <a:srgbClr val="003399"/>
                </a:solidFill>
                <a:latin typeface="Arial Black" panose="020B0A04020102020204" pitchFamily="34" charset="0"/>
                <a:cs typeface="Times New Roman" pitchFamily="18" charset="0"/>
              </a:rPr>
              <a:t> &gt;40  grave obesità </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3399FF"/>
                </a:solidFill>
                <a:latin typeface="Algerian" panose="04020705040A02060702" pitchFamily="82" charset="0"/>
                <a:cs typeface="Times New Roman" pitchFamily="18" charset="0"/>
              </a:rPr>
              <a:t>                 </a:t>
            </a:r>
            <a:endParaRPr lang="it-IT" sz="2800" b="1" dirty="0">
              <a:solidFill>
                <a:srgbClr val="3399FF"/>
              </a:solidFill>
              <a:latin typeface="Algerian" panose="04020705040A02060702" pitchFamily="82" charset="0"/>
              <a:cs typeface="Times New Roman" pitchFamily="18" charset="0"/>
            </a:endParaRPr>
          </a:p>
        </p:txBody>
      </p:sp>
    </p:spTree>
    <p:extLst>
      <p:ext uri="{BB962C8B-B14F-4D97-AF65-F5344CB8AC3E}">
        <p14:creationId xmlns:p14="http://schemas.microsoft.com/office/powerpoint/2010/main" val="362245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109728" indent="0" algn="ctr">
              <a:buNone/>
            </a:pPr>
            <a:r>
              <a:rPr lang="it-IT" sz="3200" dirty="0" smtClean="0">
                <a:solidFill>
                  <a:srgbClr val="FFC000"/>
                </a:solidFill>
                <a:latin typeface="Arial Black" panose="020B0A04020102020204" pitchFamily="34" charset="0"/>
              </a:rPr>
              <a:t>I) Alterazioni metaboliche</a:t>
            </a:r>
          </a:p>
          <a:p>
            <a:pPr algn="ctr"/>
            <a:endParaRPr lang="it-IT" sz="3200" dirty="0" smtClean="0">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II) Dimensioni e numero degli </a:t>
            </a:r>
            <a:r>
              <a:rPr lang="it-IT" sz="3200" dirty="0" err="1" smtClean="0">
                <a:solidFill>
                  <a:srgbClr val="92D050"/>
                </a:solidFill>
                <a:latin typeface="Arial Black" panose="020B0A04020102020204" pitchFamily="34" charset="0"/>
              </a:rPr>
              <a:t>adipociti</a:t>
            </a:r>
            <a:endParaRPr lang="it-IT" sz="3200" dirty="0" smtClean="0">
              <a:solidFill>
                <a:srgbClr val="92D050"/>
              </a:solidFill>
              <a:latin typeface="Arial Black" panose="020B0A04020102020204" pitchFamily="34" charset="0"/>
            </a:endParaRP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III) Fattori genetici</a:t>
            </a:r>
          </a:p>
          <a:p>
            <a:pPr algn="ctr"/>
            <a:endParaRPr lang="it-IT" sz="3200" dirty="0" smtClean="0">
              <a:latin typeface="Arial Black" panose="020B0A04020102020204" pitchFamily="34" charset="0"/>
            </a:endParaRPr>
          </a:p>
          <a:p>
            <a:pPr marL="109728" indent="0" algn="ctr">
              <a:buNone/>
            </a:pPr>
            <a:r>
              <a:rPr lang="it-IT" sz="3200" dirty="0" smtClean="0">
                <a:solidFill>
                  <a:srgbClr val="7030A0"/>
                </a:solidFill>
                <a:latin typeface="Arial Black" panose="020B0A04020102020204" pitchFamily="34" charset="0"/>
              </a:rPr>
              <a:t>IV) Alterazione del «set </a:t>
            </a:r>
            <a:r>
              <a:rPr lang="it-IT" sz="3200" dirty="0" err="1" smtClean="0">
                <a:solidFill>
                  <a:srgbClr val="7030A0"/>
                </a:solidFill>
                <a:latin typeface="Arial Black" panose="020B0A04020102020204" pitchFamily="34" charset="0"/>
              </a:rPr>
              <a:t>point</a:t>
            </a:r>
            <a:r>
              <a:rPr lang="it-IT" sz="3200" dirty="0" smtClean="0">
                <a:solidFill>
                  <a:srgbClr val="7030A0"/>
                </a:solidFill>
                <a:latin typeface="Arial Black" panose="020B0A04020102020204" pitchFamily="34" charset="0"/>
              </a:rPr>
              <a:t>»</a:t>
            </a:r>
          </a:p>
          <a:p>
            <a:pPr algn="ctr"/>
            <a:endParaRPr lang="it-IT" sz="3200" dirty="0" smtClean="0">
              <a:latin typeface="Arial Black" panose="020B0A04020102020204" pitchFamily="34" charset="0"/>
            </a:endParaRPr>
          </a:p>
          <a:p>
            <a:pPr marL="109728" indent="0" algn="ctr">
              <a:buNone/>
            </a:pPr>
            <a:r>
              <a:rPr lang="it-IT" sz="3200" dirty="0" smtClean="0">
                <a:solidFill>
                  <a:schemeClr val="accent2"/>
                </a:solidFill>
                <a:latin typeface="Arial Black" panose="020B0A04020102020204" pitchFamily="34" charset="0"/>
              </a:rPr>
              <a:t>V) Eccessiva sedentarietà</a:t>
            </a:r>
          </a:p>
          <a:p>
            <a:pPr algn="ctr"/>
            <a:endParaRPr lang="it-IT" sz="3200" dirty="0" smtClean="0">
              <a:latin typeface="Arial Black" panose="020B0A04020102020204" pitchFamily="34" charset="0"/>
            </a:endParaRPr>
          </a:p>
          <a:p>
            <a:pPr marL="109728" indent="0" algn="ctr">
              <a:buNone/>
            </a:pPr>
            <a:r>
              <a:rPr lang="it-IT" sz="3200" dirty="0" smtClean="0">
                <a:solidFill>
                  <a:schemeClr val="bg2">
                    <a:lumMod val="75000"/>
                  </a:schemeClr>
                </a:solidFill>
                <a:latin typeface="Arial Black" panose="020B0A04020102020204" pitchFamily="34" charset="0"/>
              </a:rPr>
              <a:t>VI) Iperalimentazione</a:t>
            </a:r>
          </a:p>
          <a:p>
            <a:endParaRPr lang="it-IT" dirty="0"/>
          </a:p>
        </p:txBody>
      </p:sp>
      <p:sp>
        <p:nvSpPr>
          <p:cNvPr id="4" name="Rettangolo 3"/>
          <p:cNvSpPr/>
          <p:nvPr/>
        </p:nvSpPr>
        <p:spPr>
          <a:xfrm>
            <a:off x="1013173" y="260648"/>
            <a:ext cx="7117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rPr>
              <a:t>Cause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spTree>
    <p:extLst>
      <p:ext uri="{BB962C8B-B14F-4D97-AF65-F5344CB8AC3E}">
        <p14:creationId xmlns:p14="http://schemas.microsoft.com/office/powerpoint/2010/main" val="222593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33511" y="3212976"/>
            <a:ext cx="3587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IV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a:off x="1305537" y="4293096"/>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Legumi, fagioli, lenticchie, ceci, piselli, etc.</a:t>
            </a:r>
          </a:p>
          <a:p>
            <a:pPr algn="ctr"/>
            <a:r>
              <a:rPr lang="it-IT" sz="2400" dirty="0" smtClean="0">
                <a:latin typeface="Arial Black" panose="020B0A04020102020204" pitchFamily="34" charset="0"/>
              </a:rPr>
              <a:t>Forniscono: proteine di medio valore biologico, ferro e alcune vitamine del gruppo B.</a:t>
            </a:r>
            <a:endParaRPr lang="it-IT" sz="2400" dirty="0">
              <a:latin typeface="Arial Black" panose="020B0A04020102020204" pitchFamily="34" charset="0"/>
            </a:endParaRPr>
          </a:p>
        </p:txBody>
      </p:sp>
      <p:sp>
        <p:nvSpPr>
          <p:cNvPr id="6" name="CasellaDiTesto 5"/>
          <p:cNvSpPr txBox="1"/>
          <p:nvPr/>
        </p:nvSpPr>
        <p:spPr>
          <a:xfrm>
            <a:off x="1043609" y="1484218"/>
            <a:ext cx="7246704" cy="1569660"/>
          </a:xfrm>
          <a:prstGeom prst="rect">
            <a:avLst/>
          </a:prstGeom>
          <a:noFill/>
        </p:spPr>
        <p:txBody>
          <a:bodyPr wrap="square" rtlCol="0">
            <a:spAutoFit/>
          </a:bodyPr>
          <a:lstStyle/>
          <a:p>
            <a:pPr algn="ctr"/>
            <a:r>
              <a:rPr lang="it-IT" sz="2400" dirty="0" smtClean="0">
                <a:latin typeface="Arial Black" panose="020B0A04020102020204" pitchFamily="34" charset="0"/>
              </a:rPr>
              <a:t>Cereali, pane, pasta, riso, patate, etc.</a:t>
            </a:r>
          </a:p>
          <a:p>
            <a:pPr algn="ctr"/>
            <a:r>
              <a:rPr lang="it-IT" sz="2400" dirty="0" smtClean="0">
                <a:latin typeface="Arial Black" panose="020B0A04020102020204" pitchFamily="34" charset="0"/>
              </a:rPr>
              <a:t>Forniscono: carboidrati, proteine di medio valore biologico, alcune vitamine del gruppo B.</a:t>
            </a:r>
            <a:endParaRPr lang="it-IT" sz="2400" dirty="0">
              <a:latin typeface="Arial Black" panose="020B0A04020102020204" pitchFamily="34" charset="0"/>
            </a:endParaRPr>
          </a:p>
        </p:txBody>
      </p:sp>
      <p:sp>
        <p:nvSpPr>
          <p:cNvPr id="7" name="Titolo 6"/>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III gruppo</a:t>
            </a:r>
            <a:endParaRPr lang="it-IT"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Tree>
    <p:extLst>
      <p:ext uri="{BB962C8B-B14F-4D97-AF65-F5344CB8AC3E}">
        <p14:creationId xmlns:p14="http://schemas.microsoft.com/office/powerpoint/2010/main" val="2235994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628800"/>
            <a:ext cx="8229600" cy="4896544"/>
          </a:xfrm>
        </p:spPr>
        <p:txBody>
          <a:bodyPr/>
          <a:lstStyle/>
          <a:p>
            <a:pPr marL="109728" indent="0" algn="ctr">
              <a:buNone/>
            </a:pPr>
            <a:r>
              <a:rPr lang="it-IT" sz="3200" dirty="0" smtClean="0">
                <a:solidFill>
                  <a:srgbClr val="92D050"/>
                </a:solidFill>
                <a:latin typeface="Arial Black" panose="020B0A04020102020204" pitchFamily="34" charset="0"/>
              </a:rPr>
              <a:t>Terapia dietetica</a:t>
            </a: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Esercizio fisico</a:t>
            </a:r>
          </a:p>
          <a:p>
            <a:pPr algn="ctr"/>
            <a:endParaRPr lang="it-IT" sz="3200" dirty="0" smtClean="0">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Terapia farmacologica</a:t>
            </a:r>
          </a:p>
          <a:p>
            <a:pPr algn="ctr"/>
            <a:endParaRPr lang="it-IT" sz="3200" dirty="0" smtClean="0">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Terapia chirurgica</a:t>
            </a:r>
          </a:p>
          <a:p>
            <a:endParaRPr lang="it-IT" dirty="0"/>
          </a:p>
        </p:txBody>
      </p:sp>
      <p:sp>
        <p:nvSpPr>
          <p:cNvPr id="4" name="Rettangolo 3"/>
          <p:cNvSpPr/>
          <p:nvPr/>
        </p:nvSpPr>
        <p:spPr>
          <a:xfrm>
            <a:off x="624444" y="332656"/>
            <a:ext cx="78951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064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lstStyle/>
          <a:p>
            <a:endParaRPr lang="it-IT" dirty="0"/>
          </a:p>
          <a:p>
            <a:pPr marL="109728" indent="0" algn="ctr">
              <a:buNone/>
            </a:pPr>
            <a:r>
              <a:rPr lang="it-IT" sz="3600" dirty="0" smtClean="0">
                <a:solidFill>
                  <a:srgbClr val="FFC000"/>
                </a:solidFill>
                <a:latin typeface="Arial Black" panose="020B0A04020102020204" pitchFamily="34" charset="0"/>
              </a:rPr>
              <a:t>Digiuno assoluto</a:t>
            </a:r>
          </a:p>
          <a:p>
            <a:pPr algn="ctr"/>
            <a:endParaRPr lang="it-IT" sz="3600" dirty="0" smtClean="0">
              <a:latin typeface="Arial Black" panose="020B0A04020102020204" pitchFamily="34" charset="0"/>
            </a:endParaRPr>
          </a:p>
          <a:p>
            <a:pPr marL="109728" indent="0" algn="ctr">
              <a:buNone/>
            </a:pPr>
            <a:r>
              <a:rPr lang="it-IT" sz="3600" dirty="0" smtClean="0">
                <a:solidFill>
                  <a:srgbClr val="00B050"/>
                </a:solidFill>
                <a:latin typeface="Arial Black" panose="020B0A04020102020204" pitchFamily="34" charset="0"/>
              </a:rPr>
              <a:t>Digiuno modificato</a:t>
            </a:r>
          </a:p>
          <a:p>
            <a:pPr algn="ctr"/>
            <a:endParaRPr lang="it-IT" sz="3600" dirty="0" smtClean="0">
              <a:latin typeface="Arial Black" panose="020B0A04020102020204" pitchFamily="34" charset="0"/>
            </a:endParaRPr>
          </a:p>
          <a:p>
            <a:pPr marL="109728" indent="0" algn="ctr">
              <a:buNone/>
            </a:pPr>
            <a:r>
              <a:rPr lang="it-IT" sz="3600" dirty="0" smtClean="0">
                <a:solidFill>
                  <a:srgbClr val="7030A0"/>
                </a:solidFill>
                <a:latin typeface="Arial Black" panose="020B0A04020102020204" pitchFamily="34" charset="0"/>
              </a:rPr>
              <a:t>Dieta ipocalorica bilanciata</a:t>
            </a:r>
          </a:p>
          <a:p>
            <a:endParaRPr lang="it-IT" dirty="0"/>
          </a:p>
          <a:p>
            <a:endParaRPr lang="it-IT" dirty="0"/>
          </a:p>
        </p:txBody>
      </p:sp>
      <p:sp>
        <p:nvSpPr>
          <p:cNvPr id="4" name="Rettangolo 3"/>
          <p:cNvSpPr/>
          <p:nvPr/>
        </p:nvSpPr>
        <p:spPr>
          <a:xfrm>
            <a:off x="899592" y="404664"/>
            <a:ext cx="6734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dietetica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178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6385" y="1190976"/>
            <a:ext cx="8229600" cy="4738531"/>
          </a:xfrm>
        </p:spPr>
        <p:txBody>
          <a:bodyPr/>
          <a:lstStyle/>
          <a:p>
            <a:pPr marL="109728" indent="0" algn="ctr">
              <a:buNone/>
            </a:pPr>
            <a:r>
              <a:rPr lang="it-IT" sz="2000" dirty="0" smtClean="0">
                <a:latin typeface="Arial Black" panose="020B0A04020102020204" pitchFamily="34" charset="0"/>
              </a:rPr>
              <a:t>Grassi da condimento, olio d’oliva, oli di semi, burro, margarina, lardo, strutto </a:t>
            </a:r>
            <a:r>
              <a:rPr lang="it-IT" sz="2000" dirty="0">
                <a:latin typeface="Arial Black" panose="020B0A04020102020204" pitchFamily="34" charset="0"/>
              </a:rPr>
              <a:t>etc.</a:t>
            </a:r>
          </a:p>
          <a:p>
            <a:pPr marL="109728" indent="0" algn="ctr">
              <a:buNone/>
            </a:pPr>
            <a:r>
              <a:rPr lang="it-IT" sz="2000" dirty="0">
                <a:latin typeface="Arial Black" panose="020B0A04020102020204" pitchFamily="34" charset="0"/>
              </a:rPr>
              <a:t>Forniscono: </a:t>
            </a:r>
            <a:r>
              <a:rPr lang="it-IT" sz="2000" dirty="0" smtClean="0">
                <a:latin typeface="Arial Black" panose="020B0A04020102020204" pitchFamily="34" charset="0"/>
              </a:rPr>
              <a:t>grassi, acidi grassi (anche essenziali), vitamine liposolubili (a, E).</a:t>
            </a:r>
            <a:endParaRPr lang="it-IT" sz="2000" dirty="0">
              <a:latin typeface="Arial Black" panose="020B0A04020102020204" pitchFamily="34" charset="0"/>
            </a:endParaRPr>
          </a:p>
          <a:p>
            <a:endParaRPr lang="it-IT" dirty="0"/>
          </a:p>
        </p:txBody>
      </p:sp>
      <p:sp>
        <p:nvSpPr>
          <p:cNvPr id="3" name="Titolo 2"/>
          <p:cNvSpPr>
            <a:spLocks noGrp="1"/>
          </p:cNvSpPr>
          <p:nvPr>
            <p:ph type="title"/>
          </p:nvPr>
        </p:nvSpPr>
        <p:spPr>
          <a:xfrm>
            <a:off x="496385" y="332656"/>
            <a:ext cx="8229600" cy="1143000"/>
          </a:xfrm>
        </p:spPr>
        <p:txBody>
          <a:bodyPr>
            <a:normAutofit/>
          </a:bodyPr>
          <a:lstStyle/>
          <a:p>
            <a:pPr algn="ctr"/>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 </a:t>
            </a:r>
            <a:r>
              <a:rPr lang="it-IT"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dirty="0"/>
          </a:p>
        </p:txBody>
      </p:sp>
      <p:sp>
        <p:nvSpPr>
          <p:cNvPr id="4" name="CasellaDiTesto 3"/>
          <p:cNvSpPr txBox="1"/>
          <p:nvPr/>
        </p:nvSpPr>
        <p:spPr>
          <a:xfrm>
            <a:off x="2306929" y="2624399"/>
            <a:ext cx="4608512" cy="769441"/>
          </a:xfrm>
          <a:prstGeom prst="rect">
            <a:avLst/>
          </a:prstGeom>
          <a:noFill/>
        </p:spPr>
        <p:txBody>
          <a:bodyPr wrap="square" rtlCol="0">
            <a:spAutoFit/>
          </a:bodyPr>
          <a:lstStyle/>
          <a:p>
            <a:pPr algn="ct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flipH="1">
            <a:off x="1115616" y="3429000"/>
            <a:ext cx="7200800" cy="1015663"/>
          </a:xfrm>
          <a:prstGeom prst="rect">
            <a:avLst/>
          </a:prstGeom>
          <a:noFill/>
        </p:spPr>
        <p:txBody>
          <a:bodyPr wrap="square" rtlCol="0">
            <a:spAutoFit/>
          </a:bodyPr>
          <a:lstStyle/>
          <a:p>
            <a:pPr algn="ctr"/>
            <a:r>
              <a:rPr lang="it-IT" sz="2000" dirty="0" smtClean="0">
                <a:latin typeface="Arial Black" panose="020B0A04020102020204" pitchFamily="34" charset="0"/>
              </a:rPr>
              <a:t>Ortaggi e frutta di colore giallo-arancio (carote, albicocche, meloni, etc.)</a:t>
            </a:r>
            <a:endParaRPr lang="it-IT" sz="2000" dirty="0">
              <a:latin typeface="Arial Black" panose="020B0A04020102020204" pitchFamily="34" charset="0"/>
            </a:endParaRPr>
          </a:p>
          <a:p>
            <a:pPr algn="ctr"/>
            <a:r>
              <a:rPr lang="it-IT" sz="2000" dirty="0">
                <a:latin typeface="Arial Black" panose="020B0A04020102020204" pitchFamily="34" charset="0"/>
              </a:rPr>
              <a:t>Forniscono: </a:t>
            </a:r>
            <a:r>
              <a:rPr lang="it-IT" sz="2000" dirty="0" smtClean="0">
                <a:latin typeface="Arial Black" panose="020B0A04020102020204" pitchFamily="34" charset="0"/>
              </a:rPr>
              <a:t>vitamina a, minerali e fibra.</a:t>
            </a:r>
            <a:endParaRPr lang="it-IT" sz="2000" dirty="0">
              <a:latin typeface="Arial Black" panose="020B0A04020102020204" pitchFamily="34" charset="0"/>
            </a:endParaRPr>
          </a:p>
        </p:txBody>
      </p:sp>
      <p:sp>
        <p:nvSpPr>
          <p:cNvPr id="6" name="CasellaDiTesto 5"/>
          <p:cNvSpPr txBox="1"/>
          <p:nvPr/>
        </p:nvSpPr>
        <p:spPr>
          <a:xfrm>
            <a:off x="2846989" y="4452535"/>
            <a:ext cx="3528392" cy="769441"/>
          </a:xfrm>
          <a:prstGeom prst="rect">
            <a:avLst/>
          </a:prstGeom>
          <a:noFill/>
        </p:spPr>
        <p:txBody>
          <a:bodyPr wrap="square" rtlCol="0">
            <a:spAutoFit/>
          </a:bodyPr>
          <a:lstStyle/>
          <a:p>
            <a:pPr algn="ct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Vii</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470365" y="5130154"/>
            <a:ext cx="6480720" cy="1015663"/>
          </a:xfrm>
          <a:prstGeom prst="rect">
            <a:avLst/>
          </a:prstGeom>
          <a:noFill/>
        </p:spPr>
        <p:txBody>
          <a:bodyPr wrap="square" rtlCol="0">
            <a:spAutoFit/>
          </a:bodyPr>
          <a:lstStyle/>
          <a:p>
            <a:pPr algn="ctr"/>
            <a:r>
              <a:rPr lang="it-IT" sz="2000" dirty="0">
                <a:latin typeface="Arial Black" panose="020B0A04020102020204" pitchFamily="34" charset="0"/>
              </a:rPr>
              <a:t>Ortaggi e frutta </a:t>
            </a:r>
            <a:r>
              <a:rPr lang="it-IT" sz="2000" dirty="0" smtClean="0">
                <a:latin typeface="Arial Black" panose="020B0A04020102020204" pitchFamily="34" charset="0"/>
              </a:rPr>
              <a:t>acidula </a:t>
            </a:r>
            <a:r>
              <a:rPr lang="it-IT" sz="2000" dirty="0">
                <a:latin typeface="Arial Black" panose="020B0A04020102020204" pitchFamily="34" charset="0"/>
              </a:rPr>
              <a:t>(</a:t>
            </a:r>
            <a:r>
              <a:rPr lang="it-IT" sz="2000" dirty="0" smtClean="0">
                <a:latin typeface="Arial Black" panose="020B0A04020102020204" pitchFamily="34" charset="0"/>
              </a:rPr>
              <a:t>cavoli, broccoli, arance, limoni, kiwi, etc</a:t>
            </a:r>
            <a:r>
              <a:rPr lang="it-IT" sz="2000" dirty="0">
                <a:latin typeface="Arial Black" panose="020B0A04020102020204" pitchFamily="34" charset="0"/>
              </a:rPr>
              <a:t>.)</a:t>
            </a:r>
          </a:p>
          <a:p>
            <a:pPr algn="ctr"/>
            <a:r>
              <a:rPr lang="it-IT" sz="2000" dirty="0">
                <a:latin typeface="Arial Black" panose="020B0A04020102020204" pitchFamily="34" charset="0"/>
              </a:rPr>
              <a:t>Forniscono: vitamina </a:t>
            </a:r>
            <a:r>
              <a:rPr lang="it-IT" sz="2000" dirty="0" smtClean="0">
                <a:latin typeface="Arial Black" panose="020B0A04020102020204" pitchFamily="34" charset="0"/>
              </a:rPr>
              <a:t>c, </a:t>
            </a:r>
            <a:r>
              <a:rPr lang="it-IT" sz="2000" dirty="0">
                <a:latin typeface="Arial Black" panose="020B0A04020102020204" pitchFamily="34" charset="0"/>
              </a:rPr>
              <a:t>minerali e fibra</a:t>
            </a:r>
            <a:r>
              <a:rPr lang="it-IT" sz="2000" dirty="0">
                <a:latin typeface="Algerian" panose="04020705040A02060702" pitchFamily="82" charset="0"/>
              </a:rPr>
              <a:t>.</a:t>
            </a:r>
          </a:p>
        </p:txBody>
      </p:sp>
    </p:spTree>
    <p:extLst>
      <p:ext uri="{BB962C8B-B14F-4D97-AF65-F5344CB8AC3E}">
        <p14:creationId xmlns:p14="http://schemas.microsoft.com/office/powerpoint/2010/main" val="42061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spcBef>
                <a:spcPct val="50000"/>
              </a:spcBef>
              <a:buNone/>
              <a:defRPr/>
            </a:pPr>
            <a:r>
              <a:rPr lang="it-IT" b="1" dirty="0">
                <a:solidFill>
                  <a:schemeClr val="accent2"/>
                </a:solidFill>
                <a:latin typeface="Arial Black" panose="020B0A04020102020204" pitchFamily="34" charset="0"/>
              </a:rPr>
              <a:t>L’assunzione degli alimenti fornisce energia, mentre l’attività umana determina un consumo di energia</a:t>
            </a:r>
            <a:r>
              <a:rPr lang="it-IT" b="1" dirty="0">
                <a:solidFill>
                  <a:schemeClr val="hlink"/>
                </a:solidFill>
                <a:latin typeface="Arial Black" panose="020B0A04020102020204" pitchFamily="34" charset="0"/>
              </a:rPr>
              <a:t>.</a:t>
            </a:r>
          </a:p>
          <a:p>
            <a:pPr marL="109728" indent="0" algn="ctr">
              <a:spcBef>
                <a:spcPct val="50000"/>
              </a:spcBef>
              <a:buNone/>
              <a:defRPr/>
            </a:pPr>
            <a:r>
              <a:rPr lang="it-IT" b="1" dirty="0">
                <a:solidFill>
                  <a:schemeClr val="accent1"/>
                </a:solidFill>
                <a:latin typeface="Arial Black" panose="020B0A04020102020204" pitchFamily="34" charset="0"/>
              </a:rPr>
              <a:t>La differenza tra l’energia introdotta e quella spesa rappresenta</a:t>
            </a:r>
            <a:r>
              <a:rPr lang="it-IT" dirty="0">
                <a:latin typeface="Arial Black" panose="020B0A04020102020204" pitchFamily="34" charset="0"/>
              </a:rPr>
              <a:t>  </a:t>
            </a:r>
          </a:p>
          <a:p>
            <a:pPr marL="109728" indent="0" algn="ctr">
              <a:spcBef>
                <a:spcPct val="50000"/>
              </a:spcBef>
              <a:buNone/>
              <a:defRPr/>
            </a:pPr>
            <a:r>
              <a:rPr lang="it-IT" b="1" u="sng" dirty="0">
                <a:solidFill>
                  <a:srgbClr val="FF0000"/>
                </a:solidFill>
                <a:effectLst>
                  <a:outerShdw blurRad="38100" dist="38100" dir="2700000" algn="tl">
                    <a:srgbClr val="C0C0C0"/>
                  </a:outerShdw>
                </a:effectLst>
                <a:latin typeface="Arial Black" panose="020B0A04020102020204" pitchFamily="34" charset="0"/>
              </a:rPr>
              <a:t>Il bilancio energetico</a:t>
            </a:r>
            <a:r>
              <a:rPr lang="it-IT" dirty="0">
                <a:latin typeface="Arial Black" panose="020B0A04020102020204" pitchFamily="34" charset="0"/>
              </a:rPr>
              <a:t> </a:t>
            </a:r>
          </a:p>
          <a:p>
            <a:pPr marL="109728" indent="0" algn="ctr">
              <a:spcBef>
                <a:spcPct val="50000"/>
              </a:spcBef>
              <a:buNone/>
              <a:defRPr/>
            </a:pPr>
            <a:r>
              <a:rPr lang="it-IT" b="1" dirty="0">
                <a:solidFill>
                  <a:srgbClr val="92D050"/>
                </a:solidFill>
                <a:latin typeface="Arial Black" panose="020B0A04020102020204" pitchFamily="34" charset="0"/>
              </a:rPr>
              <a:t>La dieta deve fornire le calorie necessarie a coprire le richieste per le attività fisiche volontarie ed il metabolismo basale.</a:t>
            </a:r>
            <a:r>
              <a:rPr lang="it-IT" dirty="0">
                <a:solidFill>
                  <a:srgbClr val="92D050"/>
                </a:solidFill>
                <a:latin typeface="Arial Black" panose="020B0A04020102020204" pitchFamily="34" charset="0"/>
              </a:rPr>
              <a:t> </a:t>
            </a:r>
          </a:p>
        </p:txBody>
      </p:sp>
      <p:sp>
        <p:nvSpPr>
          <p:cNvPr id="4" name="Rettangolo 3"/>
          <p:cNvSpPr/>
          <p:nvPr/>
        </p:nvSpPr>
        <p:spPr>
          <a:xfrm>
            <a:off x="494386" y="404664"/>
            <a:ext cx="82237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IL BILANCIO ENERGETICO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9479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764704"/>
            <a:ext cx="8229600" cy="4525963"/>
          </a:xfrm>
        </p:spPr>
        <p:txBody>
          <a:bodyPr>
            <a:normAutofit fontScale="70000" lnSpcReduction="20000"/>
          </a:bodyPr>
          <a:lstStyle/>
          <a:p>
            <a:endParaRPr lang="it-IT" dirty="0"/>
          </a:p>
          <a:p>
            <a:endParaRPr lang="it-IT" dirty="0"/>
          </a:p>
          <a:p>
            <a:pPr marL="109728" indent="0" algn="ctr">
              <a:buNone/>
            </a:pPr>
            <a:r>
              <a:rPr lang="it-IT" sz="4000" dirty="0" smtClean="0">
                <a:solidFill>
                  <a:srgbClr val="FF0000"/>
                </a:solidFill>
                <a:latin typeface="Arial Black" panose="020B0A04020102020204" pitchFamily="34" charset="0"/>
              </a:rPr>
              <a:t>Energia </a:t>
            </a:r>
            <a:r>
              <a:rPr lang="it-IT" sz="4000" dirty="0" err="1" smtClean="0">
                <a:solidFill>
                  <a:srgbClr val="FF0000"/>
                </a:solidFill>
                <a:latin typeface="Arial Black" panose="020B0A04020102020204" pitchFamily="34" charset="0"/>
              </a:rPr>
              <a:t>vienre</a:t>
            </a:r>
            <a:r>
              <a:rPr lang="it-IT" sz="4000" dirty="0" smtClean="0">
                <a:solidFill>
                  <a:srgbClr val="FF0000"/>
                </a:solidFill>
                <a:latin typeface="Arial Black" panose="020B0A04020102020204" pitchFamily="34" charset="0"/>
              </a:rPr>
              <a:t> </a:t>
            </a:r>
            <a:r>
              <a:rPr lang="it-IT" sz="4000" dirty="0">
                <a:solidFill>
                  <a:srgbClr val="FF0000"/>
                </a:solidFill>
                <a:latin typeface="Arial Black" panose="020B0A04020102020204" pitchFamily="34" charset="0"/>
              </a:rPr>
              <a:t>espressa in </a:t>
            </a:r>
            <a:r>
              <a:rPr lang="it-IT" sz="4000" dirty="0" err="1">
                <a:solidFill>
                  <a:srgbClr val="FF0000"/>
                </a:solidFill>
                <a:latin typeface="Arial Black" panose="020B0A04020102020204" pitchFamily="34" charset="0"/>
              </a:rPr>
              <a:t>chilojoule</a:t>
            </a:r>
            <a:r>
              <a:rPr lang="it-IT" sz="4000" dirty="0">
                <a:solidFill>
                  <a:srgbClr val="FF0000"/>
                </a:solidFill>
                <a:latin typeface="Arial Black" panose="020B0A04020102020204" pitchFamily="34" charset="0"/>
              </a:rPr>
              <a:t> (</a:t>
            </a:r>
            <a:r>
              <a:rPr lang="it-IT" sz="4000" dirty="0" err="1">
                <a:solidFill>
                  <a:srgbClr val="FF0000"/>
                </a:solidFill>
                <a:latin typeface="Arial Black" panose="020B0A04020102020204" pitchFamily="34" charset="0"/>
              </a:rPr>
              <a:t>kJ</a:t>
            </a:r>
            <a:r>
              <a:rPr lang="it-IT" sz="4000" dirty="0">
                <a:solidFill>
                  <a:srgbClr val="FF0000"/>
                </a:solidFill>
                <a:latin typeface="Arial Black" panose="020B0A04020102020204" pitchFamily="34" charset="0"/>
              </a:rPr>
              <a:t>) o in chilocalorie (kcal) </a:t>
            </a:r>
          </a:p>
          <a:p>
            <a:endParaRPr lang="it-IT" dirty="0" smtClean="0">
              <a:latin typeface="Arial Black" panose="020B0A04020102020204" pitchFamily="34" charset="0"/>
            </a:endParaRPr>
          </a:p>
          <a:p>
            <a:pPr marL="109728" indent="0" algn="ctr">
              <a:buNone/>
            </a:pPr>
            <a:r>
              <a:rPr lang="it-IT" sz="3100" b="1" dirty="0" err="1" smtClean="0">
                <a:latin typeface="Arial Black" panose="020B0A04020102020204" pitchFamily="34" charset="0"/>
              </a:rPr>
              <a:t>kJ</a:t>
            </a:r>
            <a:r>
              <a:rPr lang="it-IT" sz="3100" b="1" dirty="0">
                <a:latin typeface="Arial Black" panose="020B0A04020102020204" pitchFamily="34" charset="0"/>
              </a:rPr>
              <a:t>: </a:t>
            </a:r>
            <a:r>
              <a:rPr lang="it-IT" sz="3100" dirty="0">
                <a:latin typeface="Arial Black" panose="020B0A04020102020204" pitchFamily="34" charset="0"/>
              </a:rPr>
              <a:t>nel Sistema Internazionale l'unità di misura dell’energia è il joule (J) e pertanto tale valore deve essere specificato in etichetta per adeguarsi agli standard internazionali. </a:t>
            </a:r>
          </a:p>
          <a:p>
            <a:endParaRPr lang="it-IT" sz="2600" dirty="0" smtClean="0">
              <a:latin typeface="Arial Black" panose="020B0A04020102020204" pitchFamily="34" charset="0"/>
            </a:endParaRPr>
          </a:p>
          <a:p>
            <a:endParaRPr lang="it-IT" sz="2600" dirty="0">
              <a:latin typeface="Arial Black" panose="020B0A04020102020204" pitchFamily="34" charset="0"/>
            </a:endParaRPr>
          </a:p>
          <a:p>
            <a:pPr marL="109728" indent="0" algn="ctr">
              <a:buNone/>
            </a:pPr>
            <a:r>
              <a:rPr lang="it-IT" sz="3100" b="1" dirty="0" smtClean="0">
                <a:latin typeface="Arial Black" panose="020B0A04020102020204" pitchFamily="34" charset="0"/>
              </a:rPr>
              <a:t>kcal</a:t>
            </a:r>
            <a:r>
              <a:rPr lang="it-IT" sz="3100" b="1" dirty="0">
                <a:latin typeface="Arial Black" panose="020B0A04020102020204" pitchFamily="34" charset="0"/>
              </a:rPr>
              <a:t>: </a:t>
            </a:r>
            <a:r>
              <a:rPr lang="it-IT" sz="3100" dirty="0">
                <a:latin typeface="Arial Black" panose="020B0A04020102020204" pitchFamily="34" charset="0"/>
              </a:rPr>
              <a:t>la chilocaloria rappresenta la quantità di calore necessaria per portare </a:t>
            </a:r>
            <a:r>
              <a:rPr lang="it-IT" sz="3100" dirty="0" smtClean="0">
                <a:latin typeface="Arial Black" panose="020B0A04020102020204" pitchFamily="34" charset="0"/>
              </a:rPr>
              <a:t>la </a:t>
            </a:r>
            <a:r>
              <a:rPr lang="it-IT" sz="3100" dirty="0">
                <a:latin typeface="Arial Black" panose="020B0A04020102020204" pitchFamily="34" charset="0"/>
              </a:rPr>
              <a:t>temperatura di 1 kg di acqua distillata da 14,5°C a 15,5°C</a:t>
            </a:r>
            <a:r>
              <a:rPr lang="it-IT" sz="2600" dirty="0">
                <a:latin typeface="Arial Black" panose="020B0A04020102020204" pitchFamily="34" charset="0"/>
              </a:rPr>
              <a:t>. </a:t>
            </a:r>
          </a:p>
          <a:p>
            <a:endParaRPr lang="it-IT" dirty="0"/>
          </a:p>
        </p:txBody>
      </p:sp>
    </p:spTree>
    <p:extLst>
      <p:ext uri="{BB962C8B-B14F-4D97-AF65-F5344CB8AC3E}">
        <p14:creationId xmlns:p14="http://schemas.microsoft.com/office/powerpoint/2010/main" val="397970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620688"/>
            <a:ext cx="8229600" cy="5328592"/>
          </a:xfrm>
        </p:spPr>
        <p:txBody>
          <a:bodyPr>
            <a:normAutofit fontScale="77500" lnSpcReduction="20000"/>
          </a:bodyPr>
          <a:lstStyle/>
          <a:p>
            <a:pPr marL="109728" indent="0" algn="ctr">
              <a:spcBef>
                <a:spcPct val="50000"/>
              </a:spcBef>
              <a:buNone/>
              <a:defRPr/>
            </a:pPr>
            <a:r>
              <a:rPr lang="it-IT" sz="3300" b="1" dirty="0">
                <a:solidFill>
                  <a:schemeClr val="accent2"/>
                </a:solidFill>
                <a:latin typeface="Arial Black" panose="020B0A04020102020204" pitchFamily="34" charset="0"/>
              </a:rPr>
              <a:t>I nutrienti sono le fonti energetiche necessarie al funzionamento del nostro organismo</a:t>
            </a:r>
          </a:p>
          <a:p>
            <a:pPr marL="109728" indent="0" algn="ctr">
              <a:spcBef>
                <a:spcPct val="50000"/>
              </a:spcBef>
              <a:buNone/>
              <a:defRPr/>
            </a:pPr>
            <a:r>
              <a:rPr lang="it-IT" sz="3300" b="1" dirty="0">
                <a:solidFill>
                  <a:srgbClr val="339933"/>
                </a:solidFill>
                <a:latin typeface="Arial Black" panose="020B0A04020102020204" pitchFamily="34" charset="0"/>
              </a:rPr>
              <a:t>L’energia liberata dai nutrienti viene espressa in chilocalorie o </a:t>
            </a:r>
            <a:r>
              <a:rPr lang="it-IT" sz="3300" b="1" dirty="0" err="1">
                <a:solidFill>
                  <a:srgbClr val="339933"/>
                </a:solidFill>
                <a:latin typeface="Arial Black" panose="020B0A04020102020204" pitchFamily="34" charset="0"/>
              </a:rPr>
              <a:t>chilojoules</a:t>
            </a:r>
            <a:endParaRPr lang="it-IT" sz="3300" b="1" dirty="0">
              <a:solidFill>
                <a:srgbClr val="339933"/>
              </a:solidFill>
              <a:latin typeface="Arial Black" panose="020B0A04020102020204" pitchFamily="34" charset="0"/>
            </a:endParaRP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rial Black" panose="020B0A04020102020204" pitchFamily="34" charset="0"/>
              </a:rPr>
              <a:t>1 kcal  =  4,184 KJ</a:t>
            </a:r>
          </a:p>
          <a:p>
            <a:pPr marL="109728" indent="0" algn="ctr">
              <a:spcBef>
                <a:spcPct val="50000"/>
              </a:spcBef>
              <a:buNone/>
              <a:defRPr/>
            </a:pPr>
            <a:r>
              <a:rPr lang="it-IT" sz="3300" b="1" dirty="0">
                <a:solidFill>
                  <a:schemeClr val="tx2"/>
                </a:solidFill>
                <a:latin typeface="Algerian" panose="04020705040A02060702" pitchFamily="82" charset="0"/>
              </a:rPr>
              <a:t>I fattori di conversione dei nutrienti in calorie sono</a:t>
            </a:r>
            <a:r>
              <a:rPr lang="it-IT" sz="3300" dirty="0">
                <a:solidFill>
                  <a:schemeClr val="tx2"/>
                </a:solidFill>
                <a:latin typeface="Algerian" panose="04020705040A02060702" pitchFamily="82" charset="0"/>
              </a:rPr>
              <a:t>:</a:t>
            </a:r>
          </a:p>
          <a:p>
            <a:pPr marL="109728" indent="0" algn="ctr">
              <a:spcBef>
                <a:spcPct val="50000"/>
              </a:spcBef>
              <a:buNone/>
              <a:defRPr/>
            </a:pPr>
            <a:r>
              <a:rPr lang="it-IT" sz="3300" b="1" dirty="0">
                <a:solidFill>
                  <a:schemeClr val="accent2"/>
                </a:solidFill>
                <a:effectLst>
                  <a:outerShdw blurRad="38100" dist="38100" dir="2700000" algn="tl">
                    <a:srgbClr val="C0C0C0"/>
                  </a:outerShdw>
                </a:effectLst>
                <a:latin typeface="Algerian" panose="04020705040A02060702" pitchFamily="82" charset="0"/>
              </a:rPr>
              <a:t>Lipidi : 9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Proteine : 4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Glucidi : 4 kcal x 1g</a:t>
            </a:r>
          </a:p>
          <a:p>
            <a:pPr marL="109728" indent="0" algn="ctr">
              <a:spcBef>
                <a:spcPct val="50000"/>
              </a:spcBef>
              <a:buNone/>
              <a:defRPr/>
            </a:pPr>
            <a:r>
              <a:rPr lang="it-IT" sz="3300" b="1" dirty="0">
                <a:solidFill>
                  <a:schemeClr val="accent1"/>
                </a:solidFill>
                <a:effectLst>
                  <a:outerShdw blurRad="38100" dist="38100" dir="2700000" algn="tl">
                    <a:srgbClr val="C0C0C0"/>
                  </a:outerShdw>
                </a:effectLst>
                <a:latin typeface="Algerian" panose="04020705040A02060702" pitchFamily="82" charset="0"/>
              </a:rPr>
              <a:t>Alcool : 7 kcal x 1g</a:t>
            </a:r>
          </a:p>
          <a:p>
            <a:endParaRPr lang="it-IT" dirty="0"/>
          </a:p>
        </p:txBody>
      </p:sp>
    </p:spTree>
    <p:extLst>
      <p:ext uri="{BB962C8B-B14F-4D97-AF65-F5344CB8AC3E}">
        <p14:creationId xmlns:p14="http://schemas.microsoft.com/office/powerpoint/2010/main" val="1677188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calori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417646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Calorimetria diretta</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423943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60648"/>
            <a:ext cx="4656995" cy="5980034"/>
          </a:xfrm>
        </p:spPr>
      </p:pic>
      <p:sp>
        <p:nvSpPr>
          <p:cNvPr id="2" name="CasellaDiTesto 1"/>
          <p:cNvSpPr txBox="1"/>
          <p:nvPr/>
        </p:nvSpPr>
        <p:spPr>
          <a:xfrm>
            <a:off x="5004048" y="6475326"/>
            <a:ext cx="396044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A. </a:t>
            </a:r>
            <a:r>
              <a:rPr lang="it-IT" sz="1200" dirty="0" err="1" smtClean="0">
                <a:latin typeface="Times New Roman" panose="02020603050405020304" pitchFamily="18" charset="0"/>
                <a:cs typeface="Times New Roman" panose="02020603050405020304" pitchFamily="18" charset="0"/>
              </a:rPr>
              <a:t>Zangara</a:t>
            </a:r>
            <a:r>
              <a:rPr lang="it-IT" sz="1200" dirty="0" smtClean="0">
                <a:latin typeface="Times New Roman" panose="02020603050405020304" pitchFamily="18" charset="0"/>
                <a:cs typeface="Times New Roman" panose="02020603050405020304" pitchFamily="18" charset="0"/>
              </a:rPr>
              <a:t>, E. Bianchi, Dietologia,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2515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293</TotalTime>
  <Words>1261</Words>
  <Application>Microsoft Office PowerPoint</Application>
  <PresentationFormat>Presentazione su schermo (4:3)</PresentationFormat>
  <Paragraphs>196</Paragraphs>
  <Slides>31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31</vt:i4>
      </vt:variant>
    </vt:vector>
  </HeadingPairs>
  <TitlesOfParts>
    <vt:vector size="40" baseType="lpstr">
      <vt:lpstr>Algerian</vt:lpstr>
      <vt:lpstr>Arial Black</vt:lpstr>
      <vt:lpstr>Arial Narrow</vt:lpstr>
      <vt:lpstr>Lucida Sans Unicode</vt:lpstr>
      <vt:lpstr>Times New Roman</vt:lpstr>
      <vt:lpstr>Verdana</vt:lpstr>
      <vt:lpstr>Wingdings 2</vt:lpstr>
      <vt:lpstr>Wingdings 3</vt:lpstr>
      <vt:lpstr>Viale</vt:lpstr>
      <vt:lpstr>Presentazione standard di PowerPoint</vt:lpstr>
      <vt:lpstr>Presentazione standard di PowerPoint</vt:lpstr>
      <vt:lpstr>III gruppo</vt:lpstr>
      <vt:lpstr>V gruppo</vt:lpstr>
      <vt:lpstr>Presentazione standard di PowerPoint</vt:lpstr>
      <vt:lpstr>Presentazione standard di PowerPoint</vt:lpstr>
      <vt:lpstr>Presentazione standard di PowerPoint</vt:lpstr>
      <vt:lpstr>Calorimetria diretta</vt:lpstr>
      <vt:lpstr>Presentazione standard di PowerPoint</vt:lpstr>
      <vt:lpstr>Presentazione standard di PowerPoint</vt:lpstr>
      <vt:lpstr>Metabolismo basale</vt:lpstr>
      <vt:lpstr>L’energia del metabolismo basale è così ripartita </vt:lpstr>
      <vt:lpstr>Fattori che influenzano il metabolismo basale</vt:lpstr>
      <vt:lpstr>Azione dinamico specifica</vt:lpstr>
      <vt:lpstr>Presentazione standard di PowerPoint</vt:lpstr>
      <vt:lpstr>Presentazione standard di PowerPoint</vt:lpstr>
      <vt:lpstr>Presentazione standard di PowerPoint</vt:lpstr>
      <vt:lpstr>Presentazione standard di PowerPoint</vt:lpstr>
      <vt:lpstr>LARN   (Livelli di assunzione giornalieri raccomandati)</vt:lpstr>
      <vt:lpstr>Presentazione standard di PowerPoint</vt:lpstr>
      <vt:lpstr>Presentazione standard di PowerPoint</vt:lpstr>
      <vt:lpstr>Linee Guida per una Sana Alimentazione   </vt:lpstr>
      <vt:lpstr>i Carboidrati dovrebbero fornire circa il 60% delle calorie totali della dieta con un rapporto tra amidi (polisaccaridi complessi) e zuccheri semplici (glucosio, fruttosio, saccarosio, lattosio) di 3-4 a 1  </vt:lpstr>
      <vt:lpstr>Presentazione standard di PowerPoint</vt:lpstr>
      <vt:lpstr>Presentazione standard di PowerPoint</vt:lpstr>
      <vt:lpstr>Presentazione standard di PowerPoint</vt:lpstr>
      <vt:lpstr>Valutazione clinica dell’obesità</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36</cp:revision>
  <dcterms:created xsi:type="dcterms:W3CDTF">2015-05-20T06:40:19Z</dcterms:created>
  <dcterms:modified xsi:type="dcterms:W3CDTF">2015-10-11T08:44:37Z</dcterms:modified>
</cp:coreProperties>
</file>