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0" r:id="rId35"/>
    <p:sldId id="291"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1" r:id="rId63"/>
    <p:sldId id="320" r:id="rId64"/>
    <p:sldId id="322" r:id="rId65"/>
    <p:sldId id="323" r:id="rId66"/>
    <p:sldId id="324" r:id="rId67"/>
    <p:sldId id="327" r:id="rId68"/>
    <p:sldId id="326" r:id="rId69"/>
    <p:sldId id="328" r:id="rId70"/>
    <p:sldId id="329" r:id="rId71"/>
    <p:sldId id="331" r:id="rId72"/>
    <p:sldId id="332" r:id="rId73"/>
    <p:sldId id="333" r:id="rId74"/>
    <p:sldId id="334" r:id="rId7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D146525-8AAB-41E5-AB1E-E0211040A6C7}" type="datetimeFigureOut">
              <a:rPr lang="it-IT" smtClean="0"/>
              <a:t>28/10/2015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8D73E0B-60E3-492C-8585-C21B3729C0B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8D146525-8AAB-41E5-AB1E-E0211040A6C7}" type="datetimeFigureOut">
              <a:rPr lang="it-IT" smtClean="0"/>
              <a:t>28/10/2015</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8D146525-8AAB-41E5-AB1E-E0211040A6C7}" type="datetimeFigureOut">
              <a:rPr lang="it-IT" smtClean="0"/>
              <a:t>28/10/2015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D146525-8AAB-41E5-AB1E-E0211040A6C7}" type="datetimeFigureOut">
              <a:rPr lang="it-IT" smtClean="0"/>
              <a:t>28/10/2015</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8D73E0B-60E3-492C-8585-C21B3729C0B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46525-8AAB-41E5-AB1E-E0211040A6C7}" type="datetimeFigureOut">
              <a:rPr lang="it-IT" smtClean="0"/>
              <a:t>28/10/2015</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73E0B-60E3-492C-8585-C21B3729C0B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Microsoft_Word_97_-_2003_Document7.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Microsoft_Word_97_-_2003_Document8.doc"/></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e/ee/Lignin_structure.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72010"/>
            <a:ext cx="8136904" cy="3901206"/>
          </a:xfrm>
        </p:spPr>
        <p:txBody>
          <a:bodyPr>
            <a:normAutofit lnSpcReduction="10000"/>
          </a:bodyPr>
          <a:lstStyle/>
          <a:p>
            <a:pPr algn="ctr">
              <a:spcBef>
                <a:spcPct val="50000"/>
              </a:spcBef>
              <a:defRPr/>
            </a:pPr>
            <a:r>
              <a:rPr lang="it-IT" sz="2400" dirty="0">
                <a:solidFill>
                  <a:srgbClr val="000000"/>
                </a:solidFill>
                <a:latin typeface="Arial Black" panose="020B0A04020102020204" pitchFamily="34" charset="0"/>
                <a:cs typeface="Times New Roman" pitchFamily="18" charset="0"/>
              </a:rPr>
              <a:t>I </a:t>
            </a:r>
            <a:r>
              <a:rPr lang="it-IT" sz="24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GLUCIDI</a:t>
            </a:r>
            <a:r>
              <a:rPr lang="it-IT" sz="2400" dirty="0">
                <a:solidFill>
                  <a:srgbClr val="000000"/>
                </a:solidFill>
                <a:latin typeface="Arial Black" panose="020B0A04020102020204" pitchFamily="34" charset="0"/>
                <a:cs typeface="Times New Roman" pitchFamily="18" charset="0"/>
              </a:rPr>
              <a:t> (dal greco </a:t>
            </a:r>
            <a:r>
              <a:rPr lang="it-IT" sz="2400" b="1" i="1" dirty="0" err="1">
                <a:solidFill>
                  <a:schemeClr val="accent2"/>
                </a:solidFill>
                <a:latin typeface="Arial Black" panose="020B0A04020102020204" pitchFamily="34" charset="0"/>
                <a:cs typeface="Times New Roman" pitchFamily="18" charset="0"/>
              </a:rPr>
              <a:t>glucos</a:t>
            </a:r>
            <a:r>
              <a:rPr lang="it-IT" sz="2400" dirty="0">
                <a:solidFill>
                  <a:srgbClr val="000000"/>
                </a:solidFill>
                <a:latin typeface="Arial Black" panose="020B0A04020102020204" pitchFamily="34" charset="0"/>
                <a:cs typeface="Times New Roman" pitchFamily="18" charset="0"/>
              </a:rPr>
              <a:t>, dolce), </a:t>
            </a:r>
          </a:p>
          <a:p>
            <a:pPr algn="ctr">
              <a:spcBef>
                <a:spcPct val="50000"/>
              </a:spcBef>
              <a:defRPr/>
            </a:pPr>
            <a:r>
              <a:rPr lang="it-IT" sz="2400" dirty="0">
                <a:solidFill>
                  <a:srgbClr val="000000"/>
                </a:solidFill>
                <a:latin typeface="Arial Black" panose="020B0A04020102020204" pitchFamily="34" charset="0"/>
                <a:cs typeface="Times New Roman" pitchFamily="18" charset="0"/>
              </a:rPr>
              <a:t>comunemente noti con il termine </a:t>
            </a:r>
            <a:r>
              <a:rPr lang="it-IT" sz="2400" b="1" dirty="0">
                <a:solidFill>
                  <a:srgbClr val="339933"/>
                </a:solidFill>
                <a:latin typeface="Arial Black" panose="020B0A04020102020204" pitchFamily="34" charset="0"/>
                <a:cs typeface="Times New Roman" pitchFamily="18" charset="0"/>
              </a:rPr>
              <a:t>carboidrati</a:t>
            </a:r>
            <a:r>
              <a:rPr lang="it-IT" sz="2400" dirty="0">
                <a:solidFill>
                  <a:srgbClr val="000000"/>
                </a:solidFill>
                <a:latin typeface="Arial Black" panose="020B0A04020102020204" pitchFamily="34" charset="0"/>
                <a:cs typeface="Times New Roman" pitchFamily="18" charset="0"/>
              </a:rPr>
              <a:t>, sono composti </a:t>
            </a:r>
            <a:r>
              <a:rPr lang="it-IT" sz="2400" dirty="0">
                <a:latin typeface="Arial Black" panose="020B0A04020102020204" pitchFamily="34" charset="0"/>
                <a:cs typeface="Times New Roman" pitchFamily="18" charset="0"/>
              </a:rPr>
              <a:t>costituiti da carbonio, idrogeno e ossigeno (sostanze ternarie), che conferiscono sapore, consistenza e varietà agli alimenti. </a:t>
            </a:r>
            <a:endParaRPr lang="it-IT" sz="2400" dirty="0" smtClean="0">
              <a:latin typeface="Arial Black" panose="020B0A04020102020204" pitchFamily="34" charset="0"/>
              <a:cs typeface="Times New Roman" pitchFamily="18" charset="0"/>
            </a:endParaRPr>
          </a:p>
          <a:p>
            <a:pPr algn="ctr">
              <a:spcBef>
                <a:spcPct val="50000"/>
              </a:spcBef>
              <a:defRPr/>
            </a:pPr>
            <a:r>
              <a:rPr lang="it-IT" sz="2400" dirty="0" smtClean="0">
                <a:latin typeface="Arial Black" panose="020B0A04020102020204" pitchFamily="34" charset="0"/>
                <a:cs typeface="Times New Roman" pitchFamily="18" charset="0"/>
              </a:rPr>
              <a:t>i </a:t>
            </a:r>
            <a:r>
              <a:rPr lang="it-IT" sz="2400" dirty="0">
                <a:latin typeface="Arial Black" panose="020B0A04020102020204" pitchFamily="34" charset="0"/>
                <a:cs typeface="Times New Roman" pitchFamily="18" charset="0"/>
              </a:rPr>
              <a:t>carboidrati e rappresentano la fonte principale di energia del nostro organismo e conseguentemente occupano un posto preminente nella dieta dell'uomo</a:t>
            </a:r>
            <a:r>
              <a:rPr lang="it-IT" dirty="0">
                <a:latin typeface="Arial Black" panose="020B0A04020102020204" pitchFamily="34" charset="0"/>
                <a:cs typeface="Times New Roman" pitchFamily="18" charset="0"/>
              </a:rPr>
              <a:t>.</a:t>
            </a:r>
            <a:r>
              <a:rPr lang="it-IT" dirty="0">
                <a:latin typeface="Arial Black" panose="020B0A04020102020204" pitchFamily="34" charset="0"/>
              </a:rPr>
              <a:t> </a:t>
            </a:r>
          </a:p>
          <a:p>
            <a:endParaRPr lang="it-IT" dirty="0"/>
          </a:p>
        </p:txBody>
      </p:sp>
      <p:sp>
        <p:nvSpPr>
          <p:cNvPr id="2" name="Rettangolo 1"/>
          <p:cNvSpPr/>
          <p:nvPr/>
        </p:nvSpPr>
        <p:spPr>
          <a:xfrm>
            <a:off x="2688355" y="260648"/>
            <a:ext cx="32640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GLUCIDI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5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87997323"/>
              </p:ext>
            </p:extLst>
          </p:nvPr>
        </p:nvGraphicFramePr>
        <p:xfrm>
          <a:off x="2123728" y="1196752"/>
          <a:ext cx="4989432" cy="4525962"/>
        </p:xfrm>
        <a:graphic>
          <a:graphicData uri="http://schemas.openxmlformats.org/presentationml/2006/ole">
            <mc:AlternateContent xmlns:mc="http://schemas.openxmlformats.org/markup-compatibility/2006">
              <mc:Choice xmlns:v="urn:schemas-microsoft-com:vml" Requires="v">
                <p:oleObj spid="_x0000_s7237" name="Document" r:id="rId4" imgW="6118475" imgH="5550612" progId="Word.Document.8">
                  <p:embed/>
                </p:oleObj>
              </mc:Choice>
              <mc:Fallback>
                <p:oleObj name="Document" r:id="rId4" imgW="6118475" imgH="555061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96752"/>
                        <a:ext cx="4989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982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372353173"/>
              </p:ext>
            </p:extLst>
          </p:nvPr>
        </p:nvGraphicFramePr>
        <p:xfrm>
          <a:off x="1187624" y="908720"/>
          <a:ext cx="6831927" cy="4525962"/>
        </p:xfrm>
        <a:graphic>
          <a:graphicData uri="http://schemas.openxmlformats.org/presentationml/2006/ole">
            <mc:AlternateContent xmlns:mc="http://schemas.openxmlformats.org/markup-compatibility/2006">
              <mc:Choice xmlns:v="urn:schemas-microsoft-com:vml" Requires="v">
                <p:oleObj spid="_x0000_s8238" name="Document" r:id="rId4" imgW="6118475" imgH="4584960" progId="Word.Document.8">
                  <p:embed/>
                </p:oleObj>
              </mc:Choice>
              <mc:Fallback>
                <p:oleObj name="Document" r:id="rId4" imgW="6118475" imgH="45849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908720"/>
                        <a:ext cx="6831927" cy="4525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5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8229600" cy="4525963"/>
          </a:xfrm>
        </p:spPr>
        <p:txBody>
          <a:bodyPr>
            <a:normAutofit/>
          </a:bodyPr>
          <a:lstStyle/>
          <a:p>
            <a:pPr marL="109728" indent="0" algn="ctr">
              <a:buNone/>
            </a:pPr>
            <a:r>
              <a:rPr lang="it-IT" altLang="it-IT" sz="2000" dirty="0">
                <a:solidFill>
                  <a:srgbClr val="000066"/>
                </a:solidFill>
                <a:latin typeface="Arial Black" panose="020B0A04020102020204" pitchFamily="34" charset="0"/>
              </a:rPr>
              <a:t>Due monosaccaridi che differiscono tra loro </a:t>
            </a:r>
            <a:r>
              <a:rPr lang="it-IT" altLang="it-IT" sz="2000" u="sng" dirty="0">
                <a:solidFill>
                  <a:srgbClr val="000066"/>
                </a:solidFill>
                <a:latin typeface="Arial Black" panose="020B0A04020102020204" pitchFamily="34" charset="0"/>
              </a:rPr>
              <a:t>unicamente</a:t>
            </a:r>
            <a:r>
              <a:rPr lang="it-IT" altLang="it-IT" sz="2000" dirty="0">
                <a:solidFill>
                  <a:srgbClr val="000066"/>
                </a:solidFill>
                <a:latin typeface="Arial Black" panose="020B0A04020102020204" pitchFamily="34" charset="0"/>
              </a:rPr>
              <a:t> per la configurazione di uno solo degli atomo di carbonio asimmetrici, sono definiti</a:t>
            </a:r>
            <a:r>
              <a:rPr lang="it-IT" altLang="it-IT" sz="2000" dirty="0">
                <a:latin typeface="Arial Black" panose="020B0A04020102020204" pitchFamily="34" charset="0"/>
              </a:rPr>
              <a:t> </a:t>
            </a:r>
            <a:r>
              <a:rPr lang="it-IT" altLang="it-IT" sz="2000" b="1" dirty="0">
                <a:solidFill>
                  <a:srgbClr val="FF3300"/>
                </a:solidFill>
                <a:latin typeface="Arial Black" panose="020B0A04020102020204" pitchFamily="34" charset="0"/>
              </a:rPr>
              <a:t>epimeri</a:t>
            </a:r>
            <a:r>
              <a:rPr lang="it-IT" altLang="it-IT" sz="2000" dirty="0">
                <a:latin typeface="Arial Black" panose="020B0A04020102020204" pitchFamily="34" charset="0"/>
              </a:rPr>
              <a:t>.</a:t>
            </a:r>
          </a:p>
          <a:p>
            <a:endParaRPr lang="it-IT" sz="2000" dirty="0"/>
          </a:p>
        </p:txBody>
      </p:sp>
      <p:sp>
        <p:nvSpPr>
          <p:cNvPr id="4" name="Rettangolo 3"/>
          <p:cNvSpPr/>
          <p:nvPr/>
        </p:nvSpPr>
        <p:spPr>
          <a:xfrm>
            <a:off x="2123728" y="332656"/>
            <a:ext cx="4065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Gli Epimeri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10" descr="ZUCCH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235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331640" y="5915742"/>
            <a:ext cx="6264696"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D  galattosio              D glucosio             D mannosio           </a:t>
            </a:r>
          </a:p>
        </p:txBody>
      </p:sp>
    </p:spTree>
    <p:extLst>
      <p:ext uri="{BB962C8B-B14F-4D97-AF65-F5344CB8AC3E}">
        <p14:creationId xmlns:p14="http://schemas.microsoft.com/office/powerpoint/2010/main" val="294999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1"/>
            <a:ext cx="8229600" cy="1440159"/>
          </a:xfrm>
        </p:spPr>
        <p:txBody>
          <a:bodyPr/>
          <a:lstStyle/>
          <a:p>
            <a:pPr marL="109728" indent="0" algn="ctr">
              <a:buNone/>
            </a:pPr>
            <a:r>
              <a:rPr lang="it-IT" altLang="it-IT" sz="2000" dirty="0">
                <a:solidFill>
                  <a:srgbClr val="FF0000"/>
                </a:solidFill>
                <a:latin typeface="Arial Black" panose="020B0A04020102020204" pitchFamily="34" charset="0"/>
                <a:cs typeface="Times New Roman" pitchFamily="18" charset="0"/>
              </a:rPr>
              <a:t>La formazione delle strutture piranosiche è resa possibile dalla formazione di un legame </a:t>
            </a:r>
            <a:r>
              <a:rPr lang="it-IT" altLang="it-IT" sz="2000" dirty="0" err="1">
                <a:solidFill>
                  <a:srgbClr val="FF0000"/>
                </a:solidFill>
                <a:latin typeface="Arial Black" panose="020B0A04020102020204" pitchFamily="34" charset="0"/>
                <a:cs typeface="Times New Roman" pitchFamily="18" charset="0"/>
              </a:rPr>
              <a:t>semiacetalico</a:t>
            </a:r>
            <a:r>
              <a:rPr lang="it-IT" altLang="it-IT" sz="2000" dirty="0">
                <a:solidFill>
                  <a:srgbClr val="FF0000"/>
                </a:solidFill>
                <a:latin typeface="Arial Black" panose="020B0A04020102020204" pitchFamily="34" charset="0"/>
                <a:cs typeface="Times New Roman" pitchFamily="18" charset="0"/>
              </a:rPr>
              <a:t> del gruppo ossidrile alcolico dell’atomo di carbonio 5 con l’atomo di carbonio aldeidico </a:t>
            </a:r>
          </a:p>
          <a:p>
            <a:endParaRPr lang="it-IT" dirty="0"/>
          </a:p>
        </p:txBody>
      </p:sp>
      <p:pic>
        <p:nvPicPr>
          <p:cNvPr id="5" name="Picture 5" descr="http://www.itisnatta.it/chimica/carboidrati/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906"/>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tisnatta.it/chimica/carboidrati/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49" y="2623627"/>
            <a:ext cx="601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35696" y="5229200"/>
            <a:ext cx="5688632" cy="707886"/>
          </a:xfrm>
          <a:prstGeom prst="rect">
            <a:avLst/>
          </a:prstGeom>
          <a:noFill/>
        </p:spPr>
        <p:txBody>
          <a:bodyPr wrap="square" rtlCol="0">
            <a:spAutoFit/>
          </a:bodyPr>
          <a:lstStyle/>
          <a:p>
            <a:pPr algn="ctr"/>
            <a:r>
              <a:rPr lang="it-IT" altLang="it-IT" sz="1100" dirty="0">
                <a:solidFill>
                  <a:srgbClr val="000000"/>
                </a:solidFill>
                <a:latin typeface="Arial Unicode MS" pitchFamily="34" charset="-128"/>
                <a:ea typeface="Arial Unicode MS" pitchFamily="34" charset="-128"/>
                <a:cs typeface="Arial Unicode MS" pitchFamily="34" charset="-128"/>
              </a:rPr>
              <a:t> </a:t>
            </a:r>
            <a:r>
              <a:rPr lang="it-IT" altLang="it-IT" sz="2000" b="1" dirty="0">
                <a:solidFill>
                  <a:srgbClr val="339933"/>
                </a:solidFill>
                <a:latin typeface="Arial Black" panose="020B0A04020102020204" pitchFamily="34" charset="0"/>
                <a:cs typeface="Times New Roman" pitchFamily="18" charset="0"/>
              </a:rPr>
              <a:t>Conformazione lineare e ciclica del D(+)-glucosio</a:t>
            </a:r>
            <a:endParaRPr lang="it-IT" sz="2000" dirty="0">
              <a:latin typeface="Arial Black" panose="020B0A04020102020204" pitchFamily="34" charset="0"/>
            </a:endParaRPr>
          </a:p>
        </p:txBody>
      </p:sp>
    </p:spTree>
    <p:extLst>
      <p:ext uri="{BB962C8B-B14F-4D97-AF65-F5344CB8AC3E}">
        <p14:creationId xmlns:p14="http://schemas.microsoft.com/office/powerpoint/2010/main" val="283140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260648"/>
            <a:ext cx="3324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3" descr="aut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869" y="1931857"/>
            <a:ext cx="5104261" cy="362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923929" y="1372126"/>
            <a:ext cx="1152128"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0.1%</a:t>
            </a:r>
          </a:p>
        </p:txBody>
      </p:sp>
      <p:sp>
        <p:nvSpPr>
          <p:cNvPr id="8" name="CasellaDiTesto 7"/>
          <p:cNvSpPr txBox="1"/>
          <p:nvPr/>
        </p:nvSpPr>
        <p:spPr>
          <a:xfrm>
            <a:off x="1799185" y="5661248"/>
            <a:ext cx="7344815" cy="784830"/>
          </a:xfrm>
          <a:prstGeom prst="rect">
            <a:avLst/>
          </a:prstGeom>
          <a:noFill/>
        </p:spPr>
        <p:txBody>
          <a:bodyPr wrap="square" rtlCol="0">
            <a:spAutoFit/>
          </a:bodyPr>
          <a:lstStyle/>
          <a:p>
            <a:pPr>
              <a:spcBef>
                <a:spcPct val="50000"/>
              </a:spcBef>
            </a:pPr>
            <a:r>
              <a:rPr lang="it-IT" altLang="it-IT" dirty="0">
                <a:latin typeface="Times New Roman" pitchFamily="18" charset="0"/>
              </a:rPr>
              <a:t> </a:t>
            </a:r>
            <a:r>
              <a:rPr lang="it-IT" altLang="it-IT" dirty="0">
                <a:solidFill>
                  <a:srgbClr val="339933"/>
                </a:solidFill>
                <a:latin typeface="Algerian" panose="04020705040A02060702" pitchFamily="82" charset="0"/>
                <a:cs typeface="Times New Roman" pitchFamily="18" charset="0"/>
              </a:rPr>
              <a:t>α-D-glucosio</a:t>
            </a: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β-D-glucosio</a:t>
            </a:r>
          </a:p>
          <a:p>
            <a:pPr>
              <a:spcBef>
                <a:spcPct val="50000"/>
              </a:spcBef>
            </a:pP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36%</a:t>
            </a:r>
            <a:r>
              <a:rPr lang="it-IT" altLang="it-IT" dirty="0">
                <a:latin typeface="Algerian" panose="04020705040A02060702" pitchFamily="82" charset="0"/>
                <a:cs typeface="Times New Roman" pitchFamily="18" charset="0"/>
              </a:rPr>
              <a:t>                                         </a:t>
            </a:r>
            <a:r>
              <a:rPr lang="it-IT" altLang="it-IT" dirty="0">
                <a:solidFill>
                  <a:srgbClr val="D60093"/>
                </a:solidFill>
                <a:latin typeface="Algerian" panose="04020705040A02060702" pitchFamily="82" charset="0"/>
                <a:cs typeface="Times New Roman" pitchFamily="18" charset="0"/>
              </a:rPr>
              <a:t>64%</a:t>
            </a:r>
            <a:endParaRPr lang="it-IT" dirty="0">
              <a:latin typeface="Algerian" panose="04020705040A02060702" pitchFamily="82" charset="0"/>
            </a:endParaRPr>
          </a:p>
        </p:txBody>
      </p:sp>
    </p:spTree>
    <p:extLst>
      <p:ext uri="{BB962C8B-B14F-4D97-AF65-F5344CB8AC3E}">
        <p14:creationId xmlns:p14="http://schemas.microsoft.com/office/powerpoint/2010/main" val="337919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628800"/>
            <a:ext cx="8229600" cy="4525963"/>
          </a:xfrm>
        </p:spPr>
        <p:txBody>
          <a:bodyPr>
            <a:normAutofit fontScale="77500" lnSpcReduction="20000"/>
          </a:bodyPr>
          <a:lstStyle/>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questo monosaccaride è il più importante degli esosi</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ha un potere edulcorante pari a circa il 70-80% di quello del saccarosio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In soluzione, ruota a destra il piano della luce polarizzata: di qui il nome di "</a:t>
            </a:r>
            <a:r>
              <a:rPr lang="it-IT" dirty="0">
                <a:solidFill>
                  <a:srgbClr val="9900CC"/>
                </a:solidFill>
                <a:latin typeface="Arial Black" panose="020B0A04020102020204" pitchFamily="34" charset="0"/>
                <a:cs typeface="Times New Roman" pitchFamily="18" charset="0"/>
              </a:rPr>
              <a:t>destrosio</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6666FF"/>
                </a:solidFill>
                <a:latin typeface="Arial Black" panose="020B0A04020102020204" pitchFamily="34" charset="0"/>
                <a:cs typeface="Times New Roman" pitchFamily="18" charset="0"/>
              </a:rPr>
              <a:t>Il glucosio è contenuto in una vasta gamma di alimenti, quali miele, frutta e vegetali</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Il glucosio si ottiene per idrolisi di molti carboidrati, fra cui il saccarosio, il maltosio, la cellulosa, l'amido e il glicogeno. Industrialmente può essere ottenuto per via enzimatica da amido ottenuto come sottoprodotto del mais</a:t>
            </a:r>
            <a:r>
              <a:rPr lang="it-IT"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glucosio</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8081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D-galattosio sono epimeri in quanto cambia solo la configurazione rispetto al carbonio 4</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è uno dei costituenti del disaccaride lattosio ed entra nella composizione di glucidi più complessi .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galattosio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pPr algn="ctr">
              <a:spcBef>
                <a:spcPct val="50000"/>
              </a:spcBef>
              <a:buFontTx/>
              <a:buChar char="•"/>
              <a:defRPr/>
            </a:pPr>
            <a:r>
              <a:rPr lang="it-IT" dirty="0">
                <a:latin typeface="Arial Black" panose="020B0A04020102020204" pitchFamily="34" charset="0"/>
                <a:cs typeface="Times New Roman" pitchFamily="18" charset="0"/>
              </a:rPr>
              <a:t> </a:t>
            </a:r>
            <a:r>
              <a:rPr lang="it-IT" dirty="0">
                <a:solidFill>
                  <a:srgbClr val="3399FF"/>
                </a:solidFill>
                <a:latin typeface="Arial Black" panose="020B0A04020102020204" pitchFamily="34" charset="0"/>
                <a:cs typeface="Times New Roman" pitchFamily="18" charset="0"/>
              </a:rPr>
              <a:t>ha  un potere dolcificante </a:t>
            </a:r>
            <a:r>
              <a:rPr lang="it-IT" dirty="0">
                <a:solidFill>
                  <a:srgbClr val="D60093"/>
                </a:solidFill>
                <a:latin typeface="Arial Black" panose="020B0A04020102020204" pitchFamily="34" charset="0"/>
                <a:cs typeface="Times New Roman" pitchFamily="18" charset="0"/>
              </a:rPr>
              <a:t>(0.60)</a:t>
            </a:r>
            <a:r>
              <a:rPr lang="it-IT" dirty="0">
                <a:solidFill>
                  <a:srgbClr val="3399FF"/>
                </a:solidFill>
                <a:latin typeface="Arial Black" panose="020B0A04020102020204" pitchFamily="34" charset="0"/>
                <a:cs typeface="Times New Roman" pitchFamily="18" charset="0"/>
              </a:rPr>
              <a:t> inferiore a quello del glucosio. </a:t>
            </a:r>
            <a:endParaRPr lang="en-GB" b="1" dirty="0">
              <a:solidFill>
                <a:srgbClr val="D60093"/>
              </a:solidFill>
              <a:latin typeface="Arial Black" panose="020B0A04020102020204" pitchFamily="34" charset="0"/>
              <a:cs typeface="Times New Roman" pitchFamily="18" charset="0"/>
            </a:endParaRPr>
          </a:p>
          <a:p>
            <a:endParaRPr lang="it-IT" dirty="0"/>
          </a:p>
        </p:txBody>
      </p:sp>
      <p:sp>
        <p:nvSpPr>
          <p:cNvPr id="4" name="Rettangolo 3"/>
          <p:cNvSpPr/>
          <p:nvPr/>
        </p:nvSpPr>
        <p:spPr>
          <a:xfrm>
            <a:off x="2195736" y="332656"/>
            <a:ext cx="4349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galattosio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5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a:t>
            </a:r>
            <a:r>
              <a:rPr lang="it-IT" dirty="0" smtClean="0">
                <a:solidFill>
                  <a:schemeClr val="accent2"/>
                </a:solidFill>
                <a:latin typeface="Arial Black" panose="020B0A04020102020204" pitchFamily="34" charset="0"/>
                <a:cs typeface="Times New Roman" pitchFamily="18" charset="0"/>
              </a:rPr>
              <a:t>D-mannosio </a:t>
            </a:r>
            <a:r>
              <a:rPr lang="it-IT" dirty="0">
                <a:solidFill>
                  <a:schemeClr val="accent2"/>
                </a:solidFill>
                <a:latin typeface="Arial Black" panose="020B0A04020102020204" pitchFamily="34" charset="0"/>
                <a:cs typeface="Times New Roman" pitchFamily="18" charset="0"/>
              </a:rPr>
              <a:t>sono epimeri in quanto cambia solo la configurazione rispetto al carbonio </a:t>
            </a:r>
            <a:r>
              <a:rPr lang="it-IT" dirty="0" smtClean="0">
                <a:solidFill>
                  <a:schemeClr val="accent2"/>
                </a:solidFill>
                <a:latin typeface="Arial Black" panose="020B0A04020102020204" pitchFamily="34" charset="0"/>
                <a:cs typeface="Times New Roman" pitchFamily="18" charset="0"/>
              </a:rPr>
              <a:t>2</a:t>
            </a:r>
            <a:endParaRPr lang="it-IT" dirty="0">
              <a:solidFill>
                <a:schemeClr val="accent2"/>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a:t>
            </a:r>
            <a:r>
              <a:rPr lang="it-IT" dirty="0" smtClean="0">
                <a:solidFill>
                  <a:srgbClr val="339933"/>
                </a:solidFill>
                <a:latin typeface="Arial Black" panose="020B0A04020102020204" pitchFamily="34" charset="0"/>
                <a:cs typeface="Times New Roman" pitchFamily="18" charset="0"/>
              </a:rPr>
              <a:t>combinato in polimeri vegetali di riserva (</a:t>
            </a:r>
            <a:r>
              <a:rPr lang="it-IT" dirty="0" err="1" smtClean="0">
                <a:solidFill>
                  <a:srgbClr val="339933"/>
                </a:solidFill>
                <a:latin typeface="Arial Black" panose="020B0A04020102020204" pitchFamily="34" charset="0"/>
                <a:cs typeface="Times New Roman" pitchFamily="18" charset="0"/>
              </a:rPr>
              <a:t>mannani</a:t>
            </a:r>
            <a:r>
              <a:rPr lang="it-IT" dirty="0" smtClean="0">
                <a:solidFill>
                  <a:srgbClr val="339933"/>
                </a:solidFill>
                <a:latin typeface="Arial Black" panose="020B0A04020102020204" pitchFamily="34" charset="0"/>
                <a:cs typeface="Times New Roman" pitchFamily="18" charset="0"/>
              </a:rPr>
              <a:t>) spesso combinato con il galattosio (</a:t>
            </a:r>
            <a:r>
              <a:rPr lang="it-IT" dirty="0" err="1" smtClean="0">
                <a:solidFill>
                  <a:srgbClr val="339933"/>
                </a:solidFill>
                <a:latin typeface="Arial Black" panose="020B0A04020102020204" pitchFamily="34" charset="0"/>
                <a:cs typeface="Times New Roman" pitchFamily="18" charset="0"/>
              </a:rPr>
              <a:t>galattomannani</a:t>
            </a:r>
            <a:r>
              <a:rPr lang="it-IT" dirty="0" smtClean="0">
                <a:solidFill>
                  <a:srgbClr val="339933"/>
                </a:solidFill>
                <a:latin typeface="Arial Black" panose="020B0A04020102020204" pitchFamily="34" charset="0"/>
                <a:cs typeface="Times New Roman" pitchFamily="18" charset="0"/>
              </a:rPr>
              <a:t>) </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a:t>
            </a:r>
            <a:r>
              <a:rPr lang="it-IT" dirty="0" smtClean="0">
                <a:solidFill>
                  <a:srgbClr val="D60093"/>
                </a:solidFill>
                <a:latin typeface="Arial Black" panose="020B0A04020102020204" pitchFamily="34" charset="0"/>
                <a:cs typeface="Times New Roman" pitchFamily="18" charset="0"/>
              </a:rPr>
              <a:t>mannosio </a:t>
            </a:r>
            <a:r>
              <a:rPr lang="it-IT" dirty="0">
                <a:solidFill>
                  <a:srgbClr val="D60093"/>
                </a:solidFill>
                <a:latin typeface="Arial Black" panose="020B0A04020102020204" pitchFamily="34" charset="0"/>
                <a:cs typeface="Times New Roman" pitchFamily="18" charset="0"/>
              </a:rPr>
              <a:t>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endParaRPr lang="it-IT" dirty="0"/>
          </a:p>
        </p:txBody>
      </p:sp>
      <p:sp>
        <p:nvSpPr>
          <p:cNvPr id="4" name="Rettangolo 3"/>
          <p:cNvSpPr/>
          <p:nvPr/>
        </p:nvSpPr>
        <p:spPr>
          <a:xfrm>
            <a:off x="2555776" y="332656"/>
            <a:ext cx="3510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mannosio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449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monosaccaride noto anche con il nome di </a:t>
            </a:r>
            <a:r>
              <a:rPr lang="it-IT" dirty="0">
                <a:solidFill>
                  <a:srgbClr val="D60093"/>
                </a:solidFill>
                <a:latin typeface="Arial Black" panose="020B0A04020102020204" pitchFamily="34" charset="0"/>
                <a:cs typeface="Times New Roman" pitchFamily="18" charset="0"/>
              </a:rPr>
              <a:t>levulosio</a:t>
            </a:r>
            <a:r>
              <a:rPr lang="it-IT" dirty="0">
                <a:solidFill>
                  <a:schemeClr val="accent2"/>
                </a:solidFill>
                <a:latin typeface="Arial Black" panose="020B0A04020102020204" pitchFamily="34" charset="0"/>
                <a:cs typeface="Times New Roman" pitchFamily="18" charset="0"/>
              </a:rPr>
              <a:t> in quanto le sue soluzioni ruotano il piano della luce polarizzata verso sinistra</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è presente, insieme al glucosio, nella frutta e quindi in tutti gli alimenti derivati dalla frutta, quali succhi, nettari, marmellate, </a:t>
            </a:r>
            <a:r>
              <a:rPr lang="it-IT" dirty="0" err="1">
                <a:solidFill>
                  <a:srgbClr val="339933"/>
                </a:solidFill>
                <a:latin typeface="Arial Black" panose="020B0A04020102020204" pitchFamily="34" charset="0"/>
                <a:cs typeface="Times New Roman" pitchFamily="18" charset="0"/>
              </a:rPr>
              <a:t>ecc</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rPr>
              <a:t>Sciroppi ad alto contenuto di fruttosio (High </a:t>
            </a:r>
            <a:r>
              <a:rPr lang="it-IT" dirty="0" err="1">
                <a:solidFill>
                  <a:srgbClr val="D60093"/>
                </a:solidFill>
                <a:latin typeface="Arial Black" panose="020B0A04020102020204" pitchFamily="34" charset="0"/>
                <a:cs typeface="Times New Roman" pitchFamily="18" charset="0"/>
              </a:rPr>
              <a:t>Fructose</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Corn</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Syrup</a:t>
            </a:r>
            <a:r>
              <a:rPr lang="it-IT" dirty="0">
                <a:solidFill>
                  <a:srgbClr val="D60093"/>
                </a:solidFill>
                <a:latin typeface="Arial Black" panose="020B0A04020102020204" pitchFamily="34" charset="0"/>
                <a:cs typeface="Times New Roman" pitchFamily="18" charset="0"/>
              </a:rPr>
              <a:t> = HFCS) vengono normalmente prodotti dall’amido mediante un processo enzimatico che prevede in una prima fase la produzione di sciroppi di glucosio ed una seconda fase di isomerizzazione del glucosio in fruttosio. L’isomerizzazione del glucosio in fruttosio avviene tramite </a:t>
            </a:r>
            <a:r>
              <a:rPr lang="it-IT" b="1" dirty="0">
                <a:solidFill>
                  <a:schemeClr val="accent1"/>
                </a:solidFill>
                <a:latin typeface="Arial Black" panose="020B0A04020102020204" pitchFamily="34" charset="0"/>
                <a:cs typeface="Times New Roman" pitchFamily="18" charset="0"/>
              </a:rPr>
              <a:t>l’enzima glucosio </a:t>
            </a:r>
            <a:r>
              <a:rPr lang="it-IT" b="1" dirty="0" smtClean="0">
                <a:solidFill>
                  <a:schemeClr val="accent1"/>
                </a:solidFill>
                <a:latin typeface="Arial Black" panose="020B0A04020102020204" pitchFamily="34" charset="0"/>
                <a:cs typeface="Times New Roman" pitchFamily="18" charset="0"/>
              </a:rPr>
              <a:t>isomerasi</a:t>
            </a:r>
            <a:endParaRPr lang="it-IT" dirty="0">
              <a:solidFill>
                <a:srgbClr val="D60093"/>
              </a:solidFill>
              <a:latin typeface="Arial Black" panose="020B0A04020102020204" pitchFamily="34" charset="0"/>
            </a:endParaRPr>
          </a:p>
          <a:p>
            <a:endParaRPr lang="it-IT" dirty="0"/>
          </a:p>
        </p:txBody>
      </p:sp>
      <p:sp>
        <p:nvSpPr>
          <p:cNvPr id="4" name="Rettangolo 3"/>
          <p:cNvSpPr/>
          <p:nvPr/>
        </p:nvSpPr>
        <p:spPr>
          <a:xfrm>
            <a:off x="2483768" y="332656"/>
            <a:ext cx="36920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fruttosio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614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337501295"/>
              </p:ext>
            </p:extLst>
          </p:nvPr>
        </p:nvGraphicFramePr>
        <p:xfrm>
          <a:off x="827584" y="404664"/>
          <a:ext cx="7488832" cy="5688632"/>
        </p:xfrm>
        <a:graphic>
          <a:graphicData uri="http://schemas.openxmlformats.org/presentationml/2006/ole">
            <mc:AlternateContent xmlns:mc="http://schemas.openxmlformats.org/markup-compatibility/2006">
              <mc:Choice xmlns:v="urn:schemas-microsoft-com:vml" Requires="v">
                <p:oleObj spid="_x0000_s10285" name="Document" r:id="rId4" imgW="6118475" imgH="4642102" progId="Word.Document.8">
                  <p:embed/>
                </p:oleObj>
              </mc:Choice>
              <mc:Fallback>
                <p:oleObj name="Document" r:id="rId4" imgW="6118475" imgH="46421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4664"/>
                        <a:ext cx="7488832"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06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548680"/>
            <a:ext cx="8229600" cy="4525963"/>
          </a:xfrm>
        </p:spPr>
        <p:txBody>
          <a:bodyPr/>
          <a:lstStyle/>
          <a:p>
            <a:pPr marL="109728" indent="0" algn="ctr">
              <a:buNone/>
            </a:pPr>
            <a:r>
              <a:rPr lang="it-IT" dirty="0">
                <a:latin typeface="Arial Black" panose="020B0A04020102020204" pitchFamily="34" charset="0"/>
                <a:cs typeface="Times New Roman" pitchFamily="18" charset="0"/>
              </a:rPr>
              <a:t>La produzione di carboidrati in natura avviene nelle piante verdi mediante il processo di </a:t>
            </a: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fotosintesi clorofilliana</a:t>
            </a:r>
            <a:r>
              <a:rPr lang="it-IT" dirty="0">
                <a:latin typeface="Arial Black" panose="020B0A04020102020204" pitchFamily="34" charset="0"/>
                <a:cs typeface="Times New Roman" pitchFamily="18" charset="0"/>
              </a:rPr>
              <a:t>, che catalizza la conversione </a:t>
            </a:r>
            <a:r>
              <a:rPr lang="it-IT" dirty="0">
                <a:solidFill>
                  <a:schemeClr val="accent2"/>
                </a:solidFill>
                <a:latin typeface="Arial Black" panose="020B0A04020102020204" pitchFamily="34" charset="0"/>
                <a:cs typeface="Times New Roman" pitchFamily="18" charset="0"/>
              </a:rPr>
              <a:t>dell’anidride carbonica</a:t>
            </a:r>
            <a:r>
              <a:rPr lang="it-IT" dirty="0">
                <a:latin typeface="Arial Black" panose="020B0A04020102020204" pitchFamily="34" charset="0"/>
                <a:cs typeface="Times New Roman" pitchFamily="18" charset="0"/>
              </a:rPr>
              <a:t> ed </a:t>
            </a:r>
            <a:r>
              <a:rPr lang="it-IT" dirty="0">
                <a:solidFill>
                  <a:schemeClr val="accent2"/>
                </a:solidFill>
                <a:latin typeface="Arial Black" panose="020B0A04020102020204" pitchFamily="34" charset="0"/>
                <a:cs typeface="Times New Roman" pitchFamily="18" charset="0"/>
              </a:rPr>
              <a:t>acqua</a:t>
            </a:r>
            <a:r>
              <a:rPr lang="it-IT" dirty="0">
                <a:latin typeface="Arial Black" panose="020B0A04020102020204" pitchFamily="34" charset="0"/>
                <a:cs typeface="Times New Roman" pitchFamily="18" charset="0"/>
              </a:rPr>
              <a:t> in </a:t>
            </a:r>
            <a:r>
              <a:rPr lang="it-IT" dirty="0">
                <a:solidFill>
                  <a:srgbClr val="D60093"/>
                </a:solidFill>
                <a:latin typeface="Arial Black" panose="020B0A04020102020204" pitchFamily="34" charset="0"/>
                <a:cs typeface="Times New Roman" pitchFamily="18" charset="0"/>
              </a:rPr>
              <a:t>D(+)-glucosio</a:t>
            </a:r>
            <a:endParaRPr lang="it-IT" dirty="0">
              <a:latin typeface="Arial Black" panose="020B0A04020102020204" pitchFamily="34" charset="0"/>
            </a:endParaRPr>
          </a:p>
        </p:txBody>
      </p:sp>
      <p:pic>
        <p:nvPicPr>
          <p:cNvPr id="5" name="Picture 6"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99" y="2996952"/>
            <a:ext cx="6624736"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0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798797859"/>
              </p:ext>
            </p:extLst>
          </p:nvPr>
        </p:nvGraphicFramePr>
        <p:xfrm>
          <a:off x="1187625" y="1412776"/>
          <a:ext cx="6624736" cy="4005362"/>
        </p:xfrm>
        <a:graphic>
          <a:graphicData uri="http://schemas.openxmlformats.org/presentationml/2006/ole">
            <mc:AlternateContent xmlns:mc="http://schemas.openxmlformats.org/markup-compatibility/2006">
              <mc:Choice xmlns:v="urn:schemas-microsoft-com:vml" Requires="v">
                <p:oleObj spid="_x0000_s11309" name="Document" r:id="rId4" imgW="6118475" imgH="3347258" progId="Word.Document.8">
                  <p:embed/>
                </p:oleObj>
              </mc:Choice>
              <mc:Fallback>
                <p:oleObj name="Document" r:id="rId4" imgW="6118475" imgH="334725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412776"/>
                        <a:ext cx="6624736" cy="400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3864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37114908"/>
              </p:ext>
            </p:extLst>
          </p:nvPr>
        </p:nvGraphicFramePr>
        <p:xfrm>
          <a:off x="971601" y="882650"/>
          <a:ext cx="7272808" cy="5066630"/>
        </p:xfrm>
        <a:graphic>
          <a:graphicData uri="http://schemas.openxmlformats.org/presentationml/2006/ole">
            <mc:AlternateContent xmlns:mc="http://schemas.openxmlformats.org/markup-compatibility/2006">
              <mc:Choice xmlns:v="urn:schemas-microsoft-com:vml" Requires="v">
                <p:oleObj spid="_x0000_s13357" name="Document" r:id="rId4" imgW="6118475" imgH="4144721" progId="Word.Document.8">
                  <p:embed/>
                </p:oleObj>
              </mc:Choice>
              <mc:Fallback>
                <p:oleObj name="Document" r:id="rId4" imgW="6118475" imgH="414472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882650"/>
                        <a:ext cx="7272808" cy="50666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742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556792"/>
            <a:ext cx="4032447" cy="3240360"/>
          </a:xfrm>
        </p:spPr>
      </p:pic>
      <p:sp>
        <p:nvSpPr>
          <p:cNvPr id="3" name="Titolo 2"/>
          <p:cNvSpPr>
            <a:spLocks noGrp="1"/>
          </p:cNvSpPr>
          <p:nvPr>
            <p:ph type="title"/>
          </p:nvPr>
        </p:nvSpPr>
        <p:spPr>
          <a:xfrm>
            <a:off x="395536" y="260648"/>
            <a:ext cx="8229600" cy="1143000"/>
          </a:xfrm>
        </p:spPr>
        <p:txBody>
          <a:bodyPr/>
          <a:lstStyle/>
          <a:p>
            <a:pPr algn="ctr"/>
            <a:r>
              <a:rPr lang="it-IT" dirty="0" smtClean="0">
                <a:solidFill>
                  <a:srgbClr val="FF0000"/>
                </a:solidFill>
                <a:latin typeface="Algerian" panose="04020705040A02060702" pitchFamily="82" charset="0"/>
              </a:rPr>
              <a:t>Glicosidi</a:t>
            </a:r>
            <a:endParaRPr lang="it-IT" dirty="0">
              <a:solidFill>
                <a:srgbClr val="FF0000"/>
              </a:solidFill>
              <a:latin typeface="Algerian" panose="04020705040A02060702" pitchFamily="82" charset="0"/>
            </a:endParaRPr>
          </a:p>
        </p:txBody>
      </p:sp>
      <p:sp>
        <p:nvSpPr>
          <p:cNvPr id="5" name="CasellaDiTesto 4"/>
          <p:cNvSpPr txBox="1"/>
          <p:nvPr/>
        </p:nvSpPr>
        <p:spPr>
          <a:xfrm>
            <a:off x="3275856" y="5271590"/>
            <a:ext cx="3240360" cy="461665"/>
          </a:xfrm>
          <a:prstGeom prst="rect">
            <a:avLst/>
          </a:prstGeom>
          <a:noFill/>
        </p:spPr>
        <p:txBody>
          <a:bodyPr wrap="square" rtlCol="0">
            <a:spAutoFit/>
          </a:bodyPr>
          <a:lstStyle/>
          <a:p>
            <a:r>
              <a:rPr lang="it-IT" sz="2400" dirty="0" smtClean="0">
                <a:solidFill>
                  <a:srgbClr val="92D050"/>
                </a:solidFill>
                <a:latin typeface="Algerian" panose="04020705040A02060702" pitchFamily="82" charset="0"/>
              </a:rPr>
              <a:t>saponine</a:t>
            </a:r>
            <a:endParaRPr lang="it-IT" sz="2400" dirty="0">
              <a:solidFill>
                <a:srgbClr val="92D050"/>
              </a:solidFill>
              <a:latin typeface="Algerian" panose="04020705040A02060702" pitchFamily="82" charset="0"/>
            </a:endParaRPr>
          </a:p>
        </p:txBody>
      </p:sp>
    </p:spTree>
    <p:extLst>
      <p:ext uri="{BB962C8B-B14F-4D97-AF65-F5344CB8AC3E}">
        <p14:creationId xmlns:p14="http://schemas.microsoft.com/office/powerpoint/2010/main" val="20930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5"/>
            <a:ext cx="8229600" cy="2880320"/>
          </a:xfrm>
        </p:spPr>
        <p:txBody>
          <a:bodyPr/>
          <a:lstStyle/>
          <a:p>
            <a:pPr marL="109728" indent="0" algn="ctr">
              <a:spcBef>
                <a:spcPct val="50000"/>
              </a:spcBef>
              <a:buNone/>
              <a:defRPr/>
            </a:pPr>
            <a:r>
              <a:rPr lang="it-IT" b="1"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Legame glicosidico</a:t>
            </a:r>
            <a:r>
              <a:rPr lang="it-IT" b="1" u="sng" dirty="0">
                <a:solidFill>
                  <a:srgbClr val="FF3300"/>
                </a:solidFill>
                <a:effectLst>
                  <a:outerShdw blurRad="38100" dist="38100" dir="2700000" algn="tl">
                    <a:srgbClr val="C0C0C0"/>
                  </a:outerShdw>
                </a:effectLst>
                <a:latin typeface="Algerian" panose="04020705040A02060702" pitchFamily="82" charset="0"/>
              </a:rPr>
              <a:t> </a:t>
            </a:r>
          </a:p>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Un monosaccaride può essere chimicamente legato ad un altro monosaccaride in seguito alla reazione </a:t>
            </a:r>
            <a:r>
              <a:rPr lang="it-IT" sz="2000" b="1" dirty="0">
                <a:solidFill>
                  <a:schemeClr val="accent1"/>
                </a:solidFill>
                <a:latin typeface="Arial Black" panose="020B0A04020102020204" pitchFamily="34" charset="0"/>
                <a:cs typeface="Times New Roman" pitchFamily="18" charset="0"/>
              </a:rPr>
              <a:t>dell’atomo di carbonio </a:t>
            </a:r>
            <a:r>
              <a:rPr lang="it-IT" sz="2000" b="1" dirty="0" err="1">
                <a:solidFill>
                  <a:schemeClr val="accent1"/>
                </a:solidFill>
                <a:latin typeface="Arial Black" panose="020B0A04020102020204" pitchFamily="34" charset="0"/>
                <a:cs typeface="Times New Roman" pitchFamily="18" charset="0"/>
              </a:rPr>
              <a:t>anomerico</a:t>
            </a:r>
            <a:r>
              <a:rPr lang="it-IT" sz="2000" dirty="0">
                <a:solidFill>
                  <a:schemeClr val="accent2"/>
                </a:solidFill>
                <a:latin typeface="Arial Black" panose="020B0A04020102020204" pitchFamily="34" charset="0"/>
                <a:cs typeface="Times New Roman" pitchFamily="18" charset="0"/>
              </a:rPr>
              <a:t>  di uno dei monosaccaridi con un </a:t>
            </a:r>
            <a:r>
              <a:rPr lang="it-IT" sz="2000" b="1" dirty="0">
                <a:solidFill>
                  <a:schemeClr val="accent1"/>
                </a:solidFill>
                <a:latin typeface="Arial Black" panose="020B0A04020102020204" pitchFamily="34" charset="0"/>
                <a:cs typeface="Times New Roman" pitchFamily="18" charset="0"/>
              </a:rPr>
              <a:t>gruppo ossidrilico dell’ altro monosaccaride.</a:t>
            </a:r>
            <a:r>
              <a:rPr lang="it-IT" sz="2000" dirty="0">
                <a:solidFill>
                  <a:schemeClr val="accent2"/>
                </a:solidFill>
                <a:latin typeface="Arial Black" panose="020B0A04020102020204" pitchFamily="34" charset="0"/>
                <a:cs typeface="Times New Roman" pitchFamily="18" charset="0"/>
              </a:rPr>
              <a:t> Il legame che viene cosi a formarsi e che unisce i due monosaccaridi è chiamato legame glicosidico</a:t>
            </a:r>
            <a:r>
              <a:rPr lang="it-IT" sz="2000" dirty="0">
                <a:solidFill>
                  <a:schemeClr val="accent2"/>
                </a:solidFill>
                <a:latin typeface="Algerian" panose="04020705040A02060702" pitchFamily="82" charset="0"/>
                <a:cs typeface="Times New Roman" pitchFamily="18" charset="0"/>
              </a:rPr>
              <a:t>. </a:t>
            </a:r>
            <a:endParaRPr lang="it-IT" sz="2000" dirty="0">
              <a:solidFill>
                <a:schemeClr val="accent2"/>
              </a:solidFill>
              <a:latin typeface="Algerian" panose="04020705040A02060702" pitchFamily="82" charset="0"/>
            </a:endParaRPr>
          </a:p>
          <a:p>
            <a:endParaRPr lang="it-IT" dirty="0"/>
          </a:p>
        </p:txBody>
      </p:sp>
      <p:pic>
        <p:nvPicPr>
          <p:cNvPr id="5"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4038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78" y="3573016"/>
            <a:ext cx="3505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578152" y="4212676"/>
            <a:ext cx="641920"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241915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0" y="260648"/>
            <a:ext cx="43380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3" name="Group 77"/>
          <p:cNvGrpSpPr>
            <a:grpSpLocks/>
          </p:cNvGrpSpPr>
          <p:nvPr/>
        </p:nvGrpSpPr>
        <p:grpSpPr bwMode="auto">
          <a:xfrm>
            <a:off x="255525" y="1340768"/>
            <a:ext cx="8693150" cy="4487862"/>
            <a:chOff x="-3" y="-3"/>
            <a:chExt cx="5476" cy="2827"/>
          </a:xfrm>
        </p:grpSpPr>
        <p:grpSp>
          <p:nvGrpSpPr>
            <p:cNvPr id="84" name="Group 75"/>
            <p:cNvGrpSpPr>
              <a:grpSpLocks/>
            </p:cNvGrpSpPr>
            <p:nvPr/>
          </p:nvGrpSpPr>
          <p:grpSpPr bwMode="auto">
            <a:xfrm>
              <a:off x="0" y="0"/>
              <a:ext cx="5470" cy="2821"/>
              <a:chOff x="0" y="0"/>
              <a:chExt cx="5470" cy="2821"/>
            </a:xfrm>
          </p:grpSpPr>
          <p:grpSp>
            <p:nvGrpSpPr>
              <p:cNvPr id="86" name="Group 28"/>
              <p:cNvGrpSpPr>
                <a:grpSpLocks/>
              </p:cNvGrpSpPr>
              <p:nvPr/>
            </p:nvGrpSpPr>
            <p:grpSpPr bwMode="auto">
              <a:xfrm>
                <a:off x="0" y="0"/>
                <a:ext cx="912" cy="403"/>
                <a:chOff x="0" y="0"/>
                <a:chExt cx="912" cy="403"/>
              </a:xfrm>
            </p:grpSpPr>
            <p:sp>
              <p:nvSpPr>
                <p:cNvPr id="156" name="Rectangle 3"/>
                <p:cNvSpPr>
                  <a:spLocks noChangeArrowheads="1"/>
                </p:cNvSpPr>
                <p:nvPr/>
              </p:nvSpPr>
              <p:spPr bwMode="auto">
                <a:xfrm>
                  <a:off x="28" y="0"/>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dirty="0">
                      <a:solidFill>
                        <a:schemeClr val="accent2"/>
                      </a:solidFill>
                      <a:ea typeface="Arial Unicode MS" pitchFamily="34" charset="-128"/>
                      <a:cs typeface="Arial Unicode MS" pitchFamily="34" charset="-128"/>
                    </a:rPr>
                    <a:t>Disaccaride</a:t>
                  </a:r>
                  <a:endParaRPr lang="it-IT" altLang="it-IT" sz="2000" dirty="0">
                    <a:solidFill>
                      <a:schemeClr val="accent2"/>
                    </a:solidFill>
                    <a:ea typeface="Arial Unicode MS" pitchFamily="34" charset="-128"/>
                    <a:cs typeface="Arial Unicode MS" pitchFamily="34" charset="-128"/>
                  </a:endParaRPr>
                </a:p>
                <a:p>
                  <a:endParaRPr lang="it-IT" altLang="it-IT" sz="2000" dirty="0"/>
                </a:p>
              </p:txBody>
            </p:sp>
            <p:sp>
              <p:nvSpPr>
                <p:cNvPr id="157" name="Rectangle 27"/>
                <p:cNvSpPr>
                  <a:spLocks noChangeArrowheads="1"/>
                </p:cNvSpPr>
                <p:nvPr/>
              </p:nvSpPr>
              <p:spPr bwMode="auto">
                <a:xfrm>
                  <a:off x="0" y="0"/>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7" name="Group 30"/>
              <p:cNvGrpSpPr>
                <a:grpSpLocks/>
              </p:cNvGrpSpPr>
              <p:nvPr/>
            </p:nvGrpSpPr>
            <p:grpSpPr bwMode="auto">
              <a:xfrm>
                <a:off x="912" y="0"/>
                <a:ext cx="1200" cy="403"/>
                <a:chOff x="912" y="0"/>
                <a:chExt cx="1200" cy="403"/>
              </a:xfrm>
            </p:grpSpPr>
            <p:sp>
              <p:nvSpPr>
                <p:cNvPr id="154" name="Rectangle 4"/>
                <p:cNvSpPr>
                  <a:spLocks noChangeArrowheads="1"/>
                </p:cNvSpPr>
                <p:nvPr/>
              </p:nvSpPr>
              <p:spPr bwMode="auto">
                <a:xfrm>
                  <a:off x="940" y="0"/>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Monomeri</a:t>
                  </a:r>
                  <a:endParaRPr lang="it-IT" altLang="it-IT" sz="2000">
                    <a:solidFill>
                      <a:schemeClr val="accent2"/>
                    </a:solidFill>
                    <a:ea typeface="Arial Unicode MS" pitchFamily="34" charset="-128"/>
                    <a:cs typeface="Arial Unicode MS" pitchFamily="34" charset="-128"/>
                  </a:endParaRPr>
                </a:p>
                <a:p>
                  <a:endParaRPr lang="it-IT" altLang="it-IT" sz="2000"/>
                </a:p>
              </p:txBody>
            </p:sp>
            <p:sp>
              <p:nvSpPr>
                <p:cNvPr id="155" name="Rectangle 29"/>
                <p:cNvSpPr>
                  <a:spLocks noChangeArrowheads="1"/>
                </p:cNvSpPr>
                <p:nvPr/>
              </p:nvSpPr>
              <p:spPr bwMode="auto">
                <a:xfrm>
                  <a:off x="912" y="0"/>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8" name="Group 32"/>
              <p:cNvGrpSpPr>
                <a:grpSpLocks/>
              </p:cNvGrpSpPr>
              <p:nvPr/>
            </p:nvGrpSpPr>
            <p:grpSpPr bwMode="auto">
              <a:xfrm>
                <a:off x="2112" y="0"/>
                <a:ext cx="1486" cy="403"/>
                <a:chOff x="2112" y="0"/>
                <a:chExt cx="1486" cy="403"/>
              </a:xfrm>
            </p:grpSpPr>
            <p:sp>
              <p:nvSpPr>
                <p:cNvPr id="152" name="Rectangle 5"/>
                <p:cNvSpPr>
                  <a:spLocks noChangeArrowheads="1"/>
                </p:cNvSpPr>
                <p:nvPr/>
              </p:nvSpPr>
              <p:spPr bwMode="auto">
                <a:xfrm>
                  <a:off x="2140" y="0"/>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Tipo di legame coinvolto</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3" name="Rectangle 31"/>
                <p:cNvSpPr>
                  <a:spLocks noChangeArrowheads="1"/>
                </p:cNvSpPr>
                <p:nvPr/>
              </p:nvSpPr>
              <p:spPr bwMode="auto">
                <a:xfrm>
                  <a:off x="2112" y="0"/>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9" name="Group 34"/>
              <p:cNvGrpSpPr>
                <a:grpSpLocks/>
              </p:cNvGrpSpPr>
              <p:nvPr/>
            </p:nvGrpSpPr>
            <p:grpSpPr bwMode="auto">
              <a:xfrm>
                <a:off x="3598" y="0"/>
                <a:ext cx="1872" cy="403"/>
                <a:chOff x="3598" y="0"/>
                <a:chExt cx="1872" cy="403"/>
              </a:xfrm>
            </p:grpSpPr>
            <p:sp>
              <p:nvSpPr>
                <p:cNvPr id="150" name="Rectangle 6"/>
                <p:cNvSpPr>
                  <a:spLocks noChangeArrowheads="1"/>
                </p:cNvSpPr>
                <p:nvPr/>
              </p:nvSpPr>
              <p:spPr bwMode="auto">
                <a:xfrm>
                  <a:off x="3626" y="0"/>
                  <a:ext cx="181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Caratteristiche</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1" name="Rectangle 33"/>
                <p:cNvSpPr>
                  <a:spLocks noChangeArrowheads="1"/>
                </p:cNvSpPr>
                <p:nvPr/>
              </p:nvSpPr>
              <p:spPr bwMode="auto">
                <a:xfrm>
                  <a:off x="3598" y="0"/>
                  <a:ext cx="18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0" name="Group 36"/>
              <p:cNvGrpSpPr>
                <a:grpSpLocks/>
              </p:cNvGrpSpPr>
              <p:nvPr/>
            </p:nvGrpSpPr>
            <p:grpSpPr bwMode="auto">
              <a:xfrm>
                <a:off x="0" y="403"/>
                <a:ext cx="912" cy="403"/>
                <a:chOff x="0" y="403"/>
                <a:chExt cx="912" cy="403"/>
              </a:xfrm>
            </p:grpSpPr>
            <p:sp>
              <p:nvSpPr>
                <p:cNvPr id="148" name="Rectangle 7"/>
                <p:cNvSpPr>
                  <a:spLocks noChangeArrowheads="1"/>
                </p:cNvSpPr>
                <p:nvPr/>
              </p:nvSpPr>
              <p:spPr bwMode="auto">
                <a:xfrm>
                  <a:off x="28" y="403"/>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Maltosio</a:t>
                  </a:r>
                </a:p>
                <a:p>
                  <a:endParaRPr lang="it-IT" altLang="it-IT" sz="2000" b="1">
                    <a:solidFill>
                      <a:schemeClr val="accent1"/>
                    </a:solidFill>
                  </a:endParaRPr>
                </a:p>
              </p:txBody>
            </p:sp>
            <p:sp>
              <p:nvSpPr>
                <p:cNvPr id="149" name="Rectangle 35"/>
                <p:cNvSpPr>
                  <a:spLocks noChangeArrowheads="1"/>
                </p:cNvSpPr>
                <p:nvPr/>
              </p:nvSpPr>
              <p:spPr bwMode="auto">
                <a:xfrm>
                  <a:off x="0" y="403"/>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1" name="Group 38"/>
              <p:cNvGrpSpPr>
                <a:grpSpLocks/>
              </p:cNvGrpSpPr>
              <p:nvPr/>
            </p:nvGrpSpPr>
            <p:grpSpPr bwMode="auto">
              <a:xfrm>
                <a:off x="912" y="403"/>
                <a:ext cx="1200" cy="403"/>
                <a:chOff x="912" y="403"/>
                <a:chExt cx="1200" cy="403"/>
              </a:xfrm>
            </p:grpSpPr>
            <p:sp>
              <p:nvSpPr>
                <p:cNvPr id="146" name="Rectangle 8"/>
                <p:cNvSpPr>
                  <a:spLocks noChangeArrowheads="1"/>
                </p:cNvSpPr>
                <p:nvPr/>
              </p:nvSpPr>
              <p:spPr bwMode="auto">
                <a:xfrm>
                  <a:off x="940" y="403"/>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b="1">
                    <a:solidFill>
                      <a:schemeClr val="accent1"/>
                    </a:solidFill>
                  </a:endParaRPr>
                </a:p>
              </p:txBody>
            </p:sp>
            <p:sp>
              <p:nvSpPr>
                <p:cNvPr id="147" name="Rectangle 37"/>
                <p:cNvSpPr>
                  <a:spLocks noChangeArrowheads="1"/>
                </p:cNvSpPr>
                <p:nvPr/>
              </p:nvSpPr>
              <p:spPr bwMode="auto">
                <a:xfrm>
                  <a:off x="912" y="403"/>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2" name="Group 40"/>
              <p:cNvGrpSpPr>
                <a:grpSpLocks/>
              </p:cNvGrpSpPr>
              <p:nvPr/>
            </p:nvGrpSpPr>
            <p:grpSpPr bwMode="auto">
              <a:xfrm>
                <a:off x="2112" y="403"/>
                <a:ext cx="1486" cy="403"/>
                <a:chOff x="2112" y="403"/>
                <a:chExt cx="1486" cy="403"/>
              </a:xfrm>
            </p:grpSpPr>
            <p:sp>
              <p:nvSpPr>
                <p:cNvPr id="144" name="Rectangle 9"/>
                <p:cNvSpPr>
                  <a:spLocks noChangeArrowheads="1"/>
                </p:cNvSpPr>
                <p:nvPr/>
              </p:nvSpPr>
              <p:spPr bwMode="auto">
                <a:xfrm>
                  <a:off x="2140" y="403"/>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45" name="Rectangle 39"/>
                <p:cNvSpPr>
                  <a:spLocks noChangeArrowheads="1"/>
                </p:cNvSpPr>
                <p:nvPr/>
              </p:nvSpPr>
              <p:spPr bwMode="auto">
                <a:xfrm>
                  <a:off x="2112" y="403"/>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3" name="Group 42"/>
              <p:cNvGrpSpPr>
                <a:grpSpLocks/>
              </p:cNvGrpSpPr>
              <p:nvPr/>
            </p:nvGrpSpPr>
            <p:grpSpPr bwMode="auto">
              <a:xfrm>
                <a:off x="3598" y="403"/>
                <a:ext cx="1872" cy="1612"/>
                <a:chOff x="3598" y="403"/>
                <a:chExt cx="1872" cy="1612"/>
              </a:xfrm>
            </p:grpSpPr>
            <p:sp>
              <p:nvSpPr>
                <p:cNvPr id="142" name="Rectangle 10"/>
                <p:cNvSpPr>
                  <a:spLocks noChangeArrowheads="1"/>
                </p:cNvSpPr>
                <p:nvPr/>
              </p:nvSpPr>
              <p:spPr bwMode="auto">
                <a:xfrm>
                  <a:off x="3626" y="403"/>
                  <a:ext cx="1816"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riducenti, </a:t>
                  </a:r>
                </a:p>
                <a:p>
                  <a:pPr eaLnBrk="1" hangingPunct="1"/>
                  <a:r>
                    <a:rPr lang="it-IT" altLang="it-IT" sz="2000" b="1">
                      <a:solidFill>
                        <a:schemeClr val="accent1"/>
                      </a:solidFill>
                      <a:ea typeface="Arial Unicode MS" pitchFamily="34" charset="-128"/>
                      <a:cs typeface="Arial Unicode MS" pitchFamily="34" charset="-128"/>
                    </a:rPr>
                    <a:t>subiscono la mutarotazione</a:t>
                  </a:r>
                </a:p>
                <a:p>
                  <a:endParaRPr lang="it-IT" altLang="it-IT" sz="2000"/>
                </a:p>
              </p:txBody>
            </p:sp>
            <p:sp>
              <p:nvSpPr>
                <p:cNvPr id="143" name="Rectangle 41"/>
                <p:cNvSpPr>
                  <a:spLocks noChangeArrowheads="1"/>
                </p:cNvSpPr>
                <p:nvPr/>
              </p:nvSpPr>
              <p:spPr bwMode="auto">
                <a:xfrm>
                  <a:off x="3598" y="403"/>
                  <a:ext cx="1872" cy="161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4" name="Group 44"/>
              <p:cNvGrpSpPr>
                <a:grpSpLocks/>
              </p:cNvGrpSpPr>
              <p:nvPr/>
            </p:nvGrpSpPr>
            <p:grpSpPr bwMode="auto">
              <a:xfrm>
                <a:off x="0" y="806"/>
                <a:ext cx="912" cy="403"/>
                <a:chOff x="0" y="806"/>
                <a:chExt cx="912" cy="403"/>
              </a:xfrm>
            </p:grpSpPr>
            <p:sp>
              <p:nvSpPr>
                <p:cNvPr id="140" name="Rectangle 11"/>
                <p:cNvSpPr>
                  <a:spLocks noChangeArrowheads="1"/>
                </p:cNvSpPr>
                <p:nvPr/>
              </p:nvSpPr>
              <p:spPr bwMode="auto">
                <a:xfrm>
                  <a:off x="28" y="806"/>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Isomaltosio</a:t>
                  </a:r>
                </a:p>
                <a:p>
                  <a:endParaRPr lang="it-IT" altLang="it-IT" sz="2000"/>
                </a:p>
              </p:txBody>
            </p:sp>
            <p:sp>
              <p:nvSpPr>
                <p:cNvPr id="141" name="Rectangle 43"/>
                <p:cNvSpPr>
                  <a:spLocks noChangeArrowheads="1"/>
                </p:cNvSpPr>
                <p:nvPr/>
              </p:nvSpPr>
              <p:spPr bwMode="auto">
                <a:xfrm>
                  <a:off x="0" y="806"/>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5" name="Group 46"/>
              <p:cNvGrpSpPr>
                <a:grpSpLocks/>
              </p:cNvGrpSpPr>
              <p:nvPr/>
            </p:nvGrpSpPr>
            <p:grpSpPr bwMode="auto">
              <a:xfrm>
                <a:off x="912" y="806"/>
                <a:ext cx="1200" cy="403"/>
                <a:chOff x="912" y="806"/>
                <a:chExt cx="1200" cy="403"/>
              </a:xfrm>
            </p:grpSpPr>
            <p:sp>
              <p:nvSpPr>
                <p:cNvPr id="138" name="Rectangle 12"/>
                <p:cNvSpPr>
                  <a:spLocks noChangeArrowheads="1"/>
                </p:cNvSpPr>
                <p:nvPr/>
              </p:nvSpPr>
              <p:spPr bwMode="auto">
                <a:xfrm>
                  <a:off x="940" y="806"/>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9" name="Rectangle 45"/>
                <p:cNvSpPr>
                  <a:spLocks noChangeArrowheads="1"/>
                </p:cNvSpPr>
                <p:nvPr/>
              </p:nvSpPr>
              <p:spPr bwMode="auto">
                <a:xfrm>
                  <a:off x="912" y="806"/>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6" name="Group 48"/>
              <p:cNvGrpSpPr>
                <a:grpSpLocks/>
              </p:cNvGrpSpPr>
              <p:nvPr/>
            </p:nvGrpSpPr>
            <p:grpSpPr bwMode="auto">
              <a:xfrm>
                <a:off x="2112" y="806"/>
                <a:ext cx="1486" cy="403"/>
                <a:chOff x="2112" y="806"/>
                <a:chExt cx="1486" cy="403"/>
              </a:xfrm>
            </p:grpSpPr>
            <p:sp>
              <p:nvSpPr>
                <p:cNvPr id="136" name="Rectangle 13"/>
                <p:cNvSpPr>
                  <a:spLocks noChangeArrowheads="1"/>
                </p:cNvSpPr>
                <p:nvPr/>
              </p:nvSpPr>
              <p:spPr bwMode="auto">
                <a:xfrm>
                  <a:off x="2140" y="806"/>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6)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7" name="Rectangle 47"/>
                <p:cNvSpPr>
                  <a:spLocks noChangeArrowheads="1"/>
                </p:cNvSpPr>
                <p:nvPr/>
              </p:nvSpPr>
              <p:spPr bwMode="auto">
                <a:xfrm>
                  <a:off x="2112" y="806"/>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7" name="Group 50"/>
              <p:cNvGrpSpPr>
                <a:grpSpLocks/>
              </p:cNvGrpSpPr>
              <p:nvPr/>
            </p:nvGrpSpPr>
            <p:grpSpPr bwMode="auto">
              <a:xfrm>
                <a:off x="0" y="1209"/>
                <a:ext cx="912" cy="403"/>
                <a:chOff x="0" y="1209"/>
                <a:chExt cx="912" cy="403"/>
              </a:xfrm>
            </p:grpSpPr>
            <p:sp>
              <p:nvSpPr>
                <p:cNvPr id="134" name="Rectangle 14"/>
                <p:cNvSpPr>
                  <a:spLocks noChangeArrowheads="1"/>
                </p:cNvSpPr>
                <p:nvPr/>
              </p:nvSpPr>
              <p:spPr bwMode="auto">
                <a:xfrm>
                  <a:off x="28" y="1209"/>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cellobiosio</a:t>
                  </a:r>
                </a:p>
                <a:p>
                  <a:endParaRPr lang="it-IT" altLang="it-IT" sz="2000"/>
                </a:p>
              </p:txBody>
            </p:sp>
            <p:sp>
              <p:nvSpPr>
                <p:cNvPr id="135" name="Rectangle 49"/>
                <p:cNvSpPr>
                  <a:spLocks noChangeArrowheads="1"/>
                </p:cNvSpPr>
                <p:nvPr/>
              </p:nvSpPr>
              <p:spPr bwMode="auto">
                <a:xfrm>
                  <a:off x="0" y="1209"/>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8" name="Group 52"/>
              <p:cNvGrpSpPr>
                <a:grpSpLocks/>
              </p:cNvGrpSpPr>
              <p:nvPr/>
            </p:nvGrpSpPr>
            <p:grpSpPr bwMode="auto">
              <a:xfrm>
                <a:off x="912" y="1209"/>
                <a:ext cx="1200" cy="403"/>
                <a:chOff x="912" y="1209"/>
                <a:chExt cx="1200" cy="403"/>
              </a:xfrm>
            </p:grpSpPr>
            <p:sp>
              <p:nvSpPr>
                <p:cNvPr id="132" name="Rectangle 15"/>
                <p:cNvSpPr>
                  <a:spLocks noChangeArrowheads="1"/>
                </p:cNvSpPr>
                <p:nvPr/>
              </p:nvSpPr>
              <p:spPr bwMode="auto">
                <a:xfrm>
                  <a:off x="940" y="1209"/>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3" name="Rectangle 51"/>
                <p:cNvSpPr>
                  <a:spLocks noChangeArrowheads="1"/>
                </p:cNvSpPr>
                <p:nvPr/>
              </p:nvSpPr>
              <p:spPr bwMode="auto">
                <a:xfrm>
                  <a:off x="912" y="1209"/>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54"/>
              <p:cNvGrpSpPr>
                <a:grpSpLocks/>
              </p:cNvGrpSpPr>
              <p:nvPr/>
            </p:nvGrpSpPr>
            <p:grpSpPr bwMode="auto">
              <a:xfrm>
                <a:off x="2112" y="1209"/>
                <a:ext cx="1486" cy="403"/>
                <a:chOff x="2112" y="1209"/>
                <a:chExt cx="1486" cy="403"/>
              </a:xfrm>
            </p:grpSpPr>
            <p:sp>
              <p:nvSpPr>
                <p:cNvPr id="130" name="Rectangle 16"/>
                <p:cNvSpPr>
                  <a:spLocks noChangeArrowheads="1"/>
                </p:cNvSpPr>
                <p:nvPr/>
              </p:nvSpPr>
              <p:spPr bwMode="auto">
                <a:xfrm>
                  <a:off x="2140" y="1209"/>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1" name="Rectangle 53"/>
                <p:cNvSpPr>
                  <a:spLocks noChangeArrowheads="1"/>
                </p:cNvSpPr>
                <p:nvPr/>
              </p:nvSpPr>
              <p:spPr bwMode="auto">
                <a:xfrm>
                  <a:off x="2112" y="1209"/>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56"/>
              <p:cNvGrpSpPr>
                <a:grpSpLocks/>
              </p:cNvGrpSpPr>
              <p:nvPr/>
            </p:nvGrpSpPr>
            <p:grpSpPr bwMode="auto">
              <a:xfrm>
                <a:off x="0" y="1612"/>
                <a:ext cx="912" cy="403"/>
                <a:chOff x="0" y="1612"/>
                <a:chExt cx="912" cy="403"/>
              </a:xfrm>
            </p:grpSpPr>
            <p:sp>
              <p:nvSpPr>
                <p:cNvPr id="128" name="Rectangle 17"/>
                <p:cNvSpPr>
                  <a:spLocks noChangeArrowheads="1"/>
                </p:cNvSpPr>
                <p:nvPr/>
              </p:nvSpPr>
              <p:spPr bwMode="auto">
                <a:xfrm>
                  <a:off x="28" y="1612"/>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Lattosio</a:t>
                  </a:r>
                </a:p>
                <a:p>
                  <a:endParaRPr lang="it-IT" altLang="it-IT" sz="2000" b="1">
                    <a:solidFill>
                      <a:schemeClr val="accent1"/>
                    </a:solidFill>
                  </a:endParaRPr>
                </a:p>
              </p:txBody>
            </p:sp>
            <p:sp>
              <p:nvSpPr>
                <p:cNvPr id="129" name="Rectangle 55"/>
                <p:cNvSpPr>
                  <a:spLocks noChangeArrowheads="1"/>
                </p:cNvSpPr>
                <p:nvPr/>
              </p:nvSpPr>
              <p:spPr bwMode="auto">
                <a:xfrm>
                  <a:off x="0" y="1612"/>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58"/>
              <p:cNvGrpSpPr>
                <a:grpSpLocks/>
              </p:cNvGrpSpPr>
              <p:nvPr/>
            </p:nvGrpSpPr>
            <p:grpSpPr bwMode="auto">
              <a:xfrm>
                <a:off x="912" y="1612"/>
                <a:ext cx="1200" cy="403"/>
                <a:chOff x="912" y="1612"/>
                <a:chExt cx="1200" cy="403"/>
              </a:xfrm>
            </p:grpSpPr>
            <p:sp>
              <p:nvSpPr>
                <p:cNvPr id="126" name="Rectangle 18"/>
                <p:cNvSpPr>
                  <a:spLocks noChangeArrowheads="1"/>
                </p:cNvSpPr>
                <p:nvPr/>
              </p:nvSpPr>
              <p:spPr bwMode="auto">
                <a:xfrm>
                  <a:off x="940" y="1612"/>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glucosio e galattosio</a:t>
                  </a:r>
                </a:p>
                <a:p>
                  <a:endParaRPr lang="it-IT" altLang="it-IT" sz="1600" b="1">
                    <a:solidFill>
                      <a:schemeClr val="accent1"/>
                    </a:solidFill>
                  </a:endParaRPr>
                </a:p>
              </p:txBody>
            </p:sp>
            <p:sp>
              <p:nvSpPr>
                <p:cNvPr id="127" name="Rectangle 57"/>
                <p:cNvSpPr>
                  <a:spLocks noChangeArrowheads="1"/>
                </p:cNvSpPr>
                <p:nvPr/>
              </p:nvSpPr>
              <p:spPr bwMode="auto">
                <a:xfrm>
                  <a:off x="912" y="1612"/>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60"/>
              <p:cNvGrpSpPr>
                <a:grpSpLocks/>
              </p:cNvGrpSpPr>
              <p:nvPr/>
            </p:nvGrpSpPr>
            <p:grpSpPr bwMode="auto">
              <a:xfrm>
                <a:off x="2112" y="1612"/>
                <a:ext cx="1486" cy="403"/>
                <a:chOff x="2112" y="1612"/>
                <a:chExt cx="1486" cy="403"/>
              </a:xfrm>
            </p:grpSpPr>
            <p:sp>
              <p:nvSpPr>
                <p:cNvPr id="124" name="Rectangle 19"/>
                <p:cNvSpPr>
                  <a:spLocks noChangeArrowheads="1"/>
                </p:cNvSpPr>
                <p:nvPr/>
              </p:nvSpPr>
              <p:spPr bwMode="auto">
                <a:xfrm>
                  <a:off x="2140" y="1612"/>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1800" b="1">
                    <a:solidFill>
                      <a:schemeClr val="accent1"/>
                    </a:solidFill>
                    <a:ea typeface="Arial Unicode MS" pitchFamily="34" charset="-128"/>
                    <a:cs typeface="Arial Unicode MS" pitchFamily="34" charset="-128"/>
                    <a:sym typeface="Symbol" pitchFamily="18" charset="2"/>
                  </a:endParaRPr>
                </a:p>
              </p:txBody>
            </p:sp>
            <p:sp>
              <p:nvSpPr>
                <p:cNvPr id="125" name="Rectangle 59"/>
                <p:cNvSpPr>
                  <a:spLocks noChangeArrowheads="1"/>
                </p:cNvSpPr>
                <p:nvPr/>
              </p:nvSpPr>
              <p:spPr bwMode="auto">
                <a:xfrm>
                  <a:off x="2112" y="1612"/>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62"/>
              <p:cNvGrpSpPr>
                <a:grpSpLocks/>
              </p:cNvGrpSpPr>
              <p:nvPr/>
            </p:nvGrpSpPr>
            <p:grpSpPr bwMode="auto">
              <a:xfrm>
                <a:off x="0" y="2015"/>
                <a:ext cx="912" cy="403"/>
                <a:chOff x="0" y="2015"/>
                <a:chExt cx="912" cy="403"/>
              </a:xfrm>
            </p:grpSpPr>
            <p:sp>
              <p:nvSpPr>
                <p:cNvPr id="122" name="Rectangle 20"/>
                <p:cNvSpPr>
                  <a:spLocks noChangeArrowheads="1"/>
                </p:cNvSpPr>
                <p:nvPr/>
              </p:nvSpPr>
              <p:spPr bwMode="auto">
                <a:xfrm>
                  <a:off x="28" y="2015"/>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Saccarosio</a:t>
                  </a:r>
                </a:p>
                <a:p>
                  <a:endParaRPr lang="it-IT" altLang="it-IT" sz="2000" b="1">
                    <a:solidFill>
                      <a:srgbClr val="D60093"/>
                    </a:solidFill>
                  </a:endParaRPr>
                </a:p>
              </p:txBody>
            </p:sp>
            <p:sp>
              <p:nvSpPr>
                <p:cNvPr id="123" name="Rectangle 61"/>
                <p:cNvSpPr>
                  <a:spLocks noChangeArrowheads="1"/>
                </p:cNvSpPr>
                <p:nvPr/>
              </p:nvSpPr>
              <p:spPr bwMode="auto">
                <a:xfrm>
                  <a:off x="0" y="2015"/>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64"/>
              <p:cNvGrpSpPr>
                <a:grpSpLocks/>
              </p:cNvGrpSpPr>
              <p:nvPr/>
            </p:nvGrpSpPr>
            <p:grpSpPr bwMode="auto">
              <a:xfrm>
                <a:off x="912" y="2015"/>
                <a:ext cx="1200" cy="403"/>
                <a:chOff x="912" y="2015"/>
                <a:chExt cx="1200" cy="403"/>
              </a:xfrm>
            </p:grpSpPr>
            <p:sp>
              <p:nvSpPr>
                <p:cNvPr id="120" name="Rectangle 21"/>
                <p:cNvSpPr>
                  <a:spLocks noChangeArrowheads="1"/>
                </p:cNvSpPr>
                <p:nvPr/>
              </p:nvSpPr>
              <p:spPr bwMode="auto">
                <a:xfrm>
                  <a:off x="940" y="2015"/>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glucosio e fruttosio</a:t>
                  </a:r>
                </a:p>
                <a:p>
                  <a:endParaRPr lang="it-IT" altLang="it-IT" sz="2000"/>
                </a:p>
              </p:txBody>
            </p:sp>
            <p:sp>
              <p:nvSpPr>
                <p:cNvPr id="121" name="Rectangle 63"/>
                <p:cNvSpPr>
                  <a:spLocks noChangeArrowheads="1"/>
                </p:cNvSpPr>
                <p:nvPr/>
              </p:nvSpPr>
              <p:spPr bwMode="auto">
                <a:xfrm>
                  <a:off x="912" y="2015"/>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66"/>
              <p:cNvGrpSpPr>
                <a:grpSpLocks/>
              </p:cNvGrpSpPr>
              <p:nvPr/>
            </p:nvGrpSpPr>
            <p:grpSpPr bwMode="auto">
              <a:xfrm>
                <a:off x="2112" y="2015"/>
                <a:ext cx="1486" cy="403"/>
                <a:chOff x="2112" y="2015"/>
                <a:chExt cx="1486" cy="403"/>
              </a:xfrm>
            </p:grpSpPr>
            <p:sp>
              <p:nvSpPr>
                <p:cNvPr id="118" name="Rectangle 22"/>
                <p:cNvSpPr>
                  <a:spLocks noChangeArrowheads="1"/>
                </p:cNvSpPr>
                <p:nvPr/>
              </p:nvSpPr>
              <p:spPr bwMode="auto">
                <a:xfrm>
                  <a:off x="2140" y="2015"/>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2)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000000"/>
                    </a:solidFill>
                    <a:ea typeface="Arial Unicode MS" pitchFamily="34" charset="-128"/>
                    <a:cs typeface="Arial Unicode MS" pitchFamily="34" charset="-128"/>
                    <a:sym typeface="Symbol" pitchFamily="18" charset="2"/>
                  </a:endParaRPr>
                </a:p>
              </p:txBody>
            </p:sp>
            <p:sp>
              <p:nvSpPr>
                <p:cNvPr id="119" name="Rectangle 65"/>
                <p:cNvSpPr>
                  <a:spLocks noChangeArrowheads="1"/>
                </p:cNvSpPr>
                <p:nvPr/>
              </p:nvSpPr>
              <p:spPr bwMode="auto">
                <a:xfrm>
                  <a:off x="2112" y="2015"/>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68"/>
              <p:cNvGrpSpPr>
                <a:grpSpLocks/>
              </p:cNvGrpSpPr>
              <p:nvPr/>
            </p:nvGrpSpPr>
            <p:grpSpPr bwMode="auto">
              <a:xfrm>
                <a:off x="3598" y="2015"/>
                <a:ext cx="1872" cy="806"/>
                <a:chOff x="3598" y="2015"/>
                <a:chExt cx="1872" cy="806"/>
              </a:xfrm>
            </p:grpSpPr>
            <p:sp>
              <p:nvSpPr>
                <p:cNvPr id="116" name="Rectangle 23"/>
                <p:cNvSpPr>
                  <a:spLocks noChangeArrowheads="1"/>
                </p:cNvSpPr>
                <p:nvPr/>
              </p:nvSpPr>
              <p:spPr bwMode="auto">
                <a:xfrm>
                  <a:off x="3626" y="2015"/>
                  <a:ext cx="181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non-riducenti, </a:t>
                  </a:r>
                </a:p>
                <a:p>
                  <a:pPr eaLnBrk="1" hangingPunct="1"/>
                  <a:r>
                    <a:rPr lang="it-IT" altLang="it-IT" sz="2000" b="1">
                      <a:solidFill>
                        <a:srgbClr val="D60093"/>
                      </a:solidFill>
                      <a:ea typeface="Arial Unicode MS" pitchFamily="34" charset="-128"/>
                      <a:cs typeface="Arial Unicode MS" pitchFamily="34" charset="-128"/>
                    </a:rPr>
                    <a:t>non subiscono la mutarotazione</a:t>
                  </a:r>
                </a:p>
                <a:p>
                  <a:endParaRPr lang="it-IT" altLang="it-IT" sz="2000"/>
                </a:p>
              </p:txBody>
            </p:sp>
            <p:sp>
              <p:nvSpPr>
                <p:cNvPr id="117" name="Rectangle 67"/>
                <p:cNvSpPr>
                  <a:spLocks noChangeArrowheads="1"/>
                </p:cNvSpPr>
                <p:nvPr/>
              </p:nvSpPr>
              <p:spPr bwMode="auto">
                <a:xfrm>
                  <a:off x="3598" y="2015"/>
                  <a:ext cx="1872" cy="80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70"/>
              <p:cNvGrpSpPr>
                <a:grpSpLocks/>
              </p:cNvGrpSpPr>
              <p:nvPr/>
            </p:nvGrpSpPr>
            <p:grpSpPr bwMode="auto">
              <a:xfrm>
                <a:off x="0" y="2418"/>
                <a:ext cx="912" cy="403"/>
                <a:chOff x="0" y="2418"/>
                <a:chExt cx="912" cy="403"/>
              </a:xfrm>
            </p:grpSpPr>
            <p:sp>
              <p:nvSpPr>
                <p:cNvPr id="114" name="Rectangle 24"/>
                <p:cNvSpPr>
                  <a:spLocks noChangeArrowheads="1"/>
                </p:cNvSpPr>
                <p:nvPr/>
              </p:nvSpPr>
              <p:spPr bwMode="auto">
                <a:xfrm>
                  <a:off x="28" y="2418"/>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Trealosio</a:t>
                  </a:r>
                </a:p>
                <a:p>
                  <a:endParaRPr lang="it-IT" altLang="it-IT" sz="2000" b="1">
                    <a:solidFill>
                      <a:srgbClr val="D60093"/>
                    </a:solidFill>
                  </a:endParaRPr>
                </a:p>
              </p:txBody>
            </p:sp>
            <p:sp>
              <p:nvSpPr>
                <p:cNvPr id="115" name="Rectangle 69"/>
                <p:cNvSpPr>
                  <a:spLocks noChangeArrowheads="1"/>
                </p:cNvSpPr>
                <p:nvPr/>
              </p:nvSpPr>
              <p:spPr bwMode="auto">
                <a:xfrm>
                  <a:off x="0" y="2418"/>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72"/>
              <p:cNvGrpSpPr>
                <a:grpSpLocks/>
              </p:cNvGrpSpPr>
              <p:nvPr/>
            </p:nvGrpSpPr>
            <p:grpSpPr bwMode="auto">
              <a:xfrm>
                <a:off x="912" y="2418"/>
                <a:ext cx="1200" cy="403"/>
                <a:chOff x="912" y="2418"/>
                <a:chExt cx="1200" cy="403"/>
              </a:xfrm>
            </p:grpSpPr>
            <p:sp>
              <p:nvSpPr>
                <p:cNvPr id="112" name="Rectangle 25"/>
                <p:cNvSpPr>
                  <a:spLocks noChangeArrowheads="1"/>
                </p:cNvSpPr>
                <p:nvPr/>
              </p:nvSpPr>
              <p:spPr bwMode="auto">
                <a:xfrm>
                  <a:off x="940" y="2418"/>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glucosio</a:t>
                  </a:r>
                </a:p>
                <a:p>
                  <a:endParaRPr lang="it-IT" altLang="it-IT" sz="2000"/>
                </a:p>
              </p:txBody>
            </p:sp>
            <p:sp>
              <p:nvSpPr>
                <p:cNvPr id="113" name="Rectangle 71"/>
                <p:cNvSpPr>
                  <a:spLocks noChangeArrowheads="1"/>
                </p:cNvSpPr>
                <p:nvPr/>
              </p:nvSpPr>
              <p:spPr bwMode="auto">
                <a:xfrm>
                  <a:off x="912" y="2418"/>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74"/>
              <p:cNvGrpSpPr>
                <a:grpSpLocks/>
              </p:cNvGrpSpPr>
              <p:nvPr/>
            </p:nvGrpSpPr>
            <p:grpSpPr bwMode="auto">
              <a:xfrm>
                <a:off x="2112" y="2418"/>
                <a:ext cx="1486" cy="403"/>
                <a:chOff x="2112" y="2418"/>
                <a:chExt cx="1486" cy="403"/>
              </a:xfrm>
            </p:grpSpPr>
            <p:sp>
              <p:nvSpPr>
                <p:cNvPr id="110" name="Rectangle 26"/>
                <p:cNvSpPr>
                  <a:spLocks noChangeArrowheads="1"/>
                </p:cNvSpPr>
                <p:nvPr/>
              </p:nvSpPr>
              <p:spPr bwMode="auto">
                <a:xfrm>
                  <a:off x="2140" y="2418"/>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1)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D60093"/>
                    </a:solidFill>
                    <a:ea typeface="Arial Unicode MS" pitchFamily="34" charset="-128"/>
                    <a:cs typeface="Arial Unicode MS" pitchFamily="34" charset="-128"/>
                    <a:sym typeface="Symbol" pitchFamily="18" charset="2"/>
                  </a:endParaRPr>
                </a:p>
              </p:txBody>
            </p:sp>
            <p:sp>
              <p:nvSpPr>
                <p:cNvPr id="111" name="Rectangle 73"/>
                <p:cNvSpPr>
                  <a:spLocks noChangeArrowheads="1"/>
                </p:cNvSpPr>
                <p:nvPr/>
              </p:nvSpPr>
              <p:spPr bwMode="auto">
                <a:xfrm>
                  <a:off x="2112" y="2418"/>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5" name="Rectangle 76"/>
            <p:cNvSpPr>
              <a:spLocks noChangeArrowheads="1"/>
            </p:cNvSpPr>
            <p:nvPr/>
          </p:nvSpPr>
          <p:spPr bwMode="auto">
            <a:xfrm>
              <a:off x="-3" y="-3"/>
              <a:ext cx="5476"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351856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7"/>
            <a:ext cx="8229600" cy="4032448"/>
          </a:xfrm>
        </p:spPr>
        <p:txBody>
          <a:bodyPr>
            <a:normAutofit fontScale="92500"/>
          </a:bodyPr>
          <a:lstStyle/>
          <a:p>
            <a:pPr algn="ctr">
              <a:spcBef>
                <a:spcPct val="50000"/>
              </a:spcBef>
              <a:buFontTx/>
              <a:buChar char="•"/>
              <a:defRPr/>
            </a:pPr>
            <a:r>
              <a:rPr lang="it-IT" sz="2400" b="1" u="sng" dirty="0" smtClean="0">
                <a:solidFill>
                  <a:srgbClr val="99CCFF"/>
                </a:solidFill>
                <a:latin typeface="Arial Black" panose="020B0A04020102020204" pitchFamily="34" charset="0"/>
                <a:cs typeface="Times New Roman" pitchFamily="18" charset="0"/>
              </a:rPr>
              <a:t>E’ </a:t>
            </a:r>
            <a:r>
              <a:rPr lang="it-IT" sz="2400" b="1" u="sng" dirty="0">
                <a:solidFill>
                  <a:srgbClr val="99CCFF"/>
                </a:solidFill>
                <a:latin typeface="Arial Black" panose="020B0A04020102020204" pitchFamily="34" charset="0"/>
                <a:cs typeface="Times New Roman" pitchFamily="18" charset="0"/>
              </a:rPr>
              <a:t>il comune zucchero</a:t>
            </a:r>
            <a:r>
              <a:rPr lang="it-IT" sz="2400" dirty="0">
                <a:solidFill>
                  <a:schemeClr val="accent2"/>
                </a:solidFill>
                <a:latin typeface="Arial Black" panose="020B0A04020102020204" pitchFamily="34" charset="0"/>
                <a:cs typeface="Times New Roman" pitchFamily="18" charset="0"/>
              </a:rPr>
              <a:t> da tavola, presente in vari vegetali, in particolare nella barbabietola e nella canna da zucchero, da cui viene estratto. </a:t>
            </a:r>
            <a:r>
              <a:rPr lang="it-IT" sz="2400" dirty="0" smtClean="0">
                <a:solidFill>
                  <a:schemeClr val="accent2"/>
                </a:solidFill>
                <a:latin typeface="Arial Black" panose="020B0A04020102020204" pitchFamily="34" charset="0"/>
                <a:cs typeface="Times New Roman" pitchFamily="18" charset="0"/>
              </a:rPr>
              <a:t>E’</a:t>
            </a:r>
            <a:r>
              <a:rPr lang="it-IT" sz="2400" dirty="0" smtClean="0">
                <a:solidFill>
                  <a:srgbClr val="D60093"/>
                </a:solidFill>
                <a:latin typeface="Arial Black" panose="020B0A04020102020204" pitchFamily="34" charset="0"/>
                <a:cs typeface="Times New Roman" pitchFamily="18" charset="0"/>
              </a:rPr>
              <a:t> </a:t>
            </a:r>
            <a:r>
              <a:rPr lang="it-IT" sz="2400" dirty="0">
                <a:solidFill>
                  <a:srgbClr val="D60093"/>
                </a:solidFill>
                <a:latin typeface="Arial Black" panose="020B0A04020102020204" pitchFamily="34" charset="0"/>
                <a:cs typeface="Times New Roman" pitchFamily="18" charset="0"/>
              </a:rPr>
              <a:t>costituito da una molecola di </a:t>
            </a:r>
            <a:r>
              <a:rPr lang="it-IT" sz="2400" dirty="0">
                <a:solidFill>
                  <a:srgbClr val="3399FF"/>
                </a:solidFill>
                <a:latin typeface="Arial Black" panose="020B0A04020102020204" pitchFamily="34" charset="0"/>
                <a:cs typeface="Times New Roman" pitchFamily="18" charset="0"/>
              </a:rPr>
              <a:t>glucosio</a:t>
            </a:r>
            <a:r>
              <a:rPr lang="it-IT" sz="2400" dirty="0">
                <a:solidFill>
                  <a:srgbClr val="D60093"/>
                </a:solidFill>
                <a:latin typeface="Arial Black" panose="020B0A04020102020204" pitchFamily="34" charset="0"/>
                <a:cs typeface="Times New Roman" pitchFamily="18" charset="0"/>
              </a:rPr>
              <a:t> ed una molecola di </a:t>
            </a:r>
            <a:r>
              <a:rPr lang="it-IT" sz="2400" dirty="0">
                <a:solidFill>
                  <a:srgbClr val="3399FF"/>
                </a:solidFill>
                <a:latin typeface="Arial Black" panose="020B0A04020102020204" pitchFamily="34" charset="0"/>
                <a:cs typeface="Times New Roman" pitchFamily="18" charset="0"/>
              </a:rPr>
              <a:t>fruttosio</a:t>
            </a:r>
            <a:r>
              <a:rPr lang="it-IT" sz="2400" dirty="0">
                <a:solidFill>
                  <a:srgbClr val="D60093"/>
                </a:solidFill>
                <a:latin typeface="Arial Black" panose="020B0A04020102020204" pitchFamily="34" charset="0"/>
                <a:cs typeface="Times New Roman" pitchFamily="18" charset="0"/>
              </a:rPr>
              <a:t>, unite tra loro da un legame glicosidico tra il C-1 del glucosio ed il C-2 del fruttosio, in questo modo il legame glicosidico blocca tutte e due le funzioni carboniliche dei due monosaccaridi per cui non ci sono gruppi carbonilici “liberi” con conseguente </a:t>
            </a:r>
            <a:r>
              <a:rPr lang="it-IT" sz="2400" b="1" dirty="0">
                <a:solidFill>
                  <a:schemeClr val="accent1"/>
                </a:solidFill>
                <a:latin typeface="Arial Black" panose="020B0A04020102020204" pitchFamily="34" charset="0"/>
                <a:cs typeface="Times New Roman" pitchFamily="18" charset="0"/>
              </a:rPr>
              <a:t>assenza di</a:t>
            </a:r>
            <a:r>
              <a:rPr lang="it-IT" sz="2400" dirty="0">
                <a:solidFill>
                  <a:srgbClr val="D60093"/>
                </a:solidFill>
                <a:latin typeface="Arial Black" panose="020B0A04020102020204" pitchFamily="34" charset="0"/>
                <a:cs typeface="Times New Roman" pitchFamily="18" charset="0"/>
              </a:rPr>
              <a:t> </a:t>
            </a:r>
            <a:r>
              <a:rPr lang="it-IT" sz="2400" b="1" dirty="0" err="1">
                <a:solidFill>
                  <a:schemeClr val="accent1"/>
                </a:solidFill>
                <a:latin typeface="Arial Black" panose="020B0A04020102020204" pitchFamily="34" charset="0"/>
                <a:cs typeface="Times New Roman" pitchFamily="18" charset="0"/>
              </a:rPr>
              <a:t>mutarotazione</a:t>
            </a:r>
            <a:r>
              <a:rPr lang="it-IT" sz="2400" dirty="0">
                <a:solidFill>
                  <a:srgbClr val="D60093"/>
                </a:solidFill>
                <a:latin typeface="Arial Black" panose="020B0A04020102020204" pitchFamily="34" charset="0"/>
                <a:cs typeface="Times New Roman" pitchFamily="18" charset="0"/>
              </a:rPr>
              <a:t> ed </a:t>
            </a:r>
            <a:r>
              <a:rPr lang="it-IT" sz="2400" b="1" dirty="0">
                <a:solidFill>
                  <a:srgbClr val="D60093"/>
                </a:solidFill>
                <a:latin typeface="Arial Black" panose="020B0A04020102020204" pitchFamily="34" charset="0"/>
                <a:cs typeface="Times New Roman" pitchFamily="18" charset="0"/>
              </a:rPr>
              <a:t>attività riducente</a:t>
            </a:r>
            <a:r>
              <a:rPr lang="it-IT" sz="2400"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a:xfrm>
            <a:off x="395536" y="11266"/>
            <a:ext cx="8229600" cy="1143000"/>
          </a:xfrm>
        </p:spPr>
        <p:txBody>
          <a:bodyPr/>
          <a:lstStyle/>
          <a:p>
            <a:pPr algn="ctr"/>
            <a:r>
              <a:rPr lang="it-IT" dirty="0" smtClean="0">
                <a:solidFill>
                  <a:srgbClr val="FF0000"/>
                </a:solidFill>
                <a:latin typeface="Algerian" panose="04020705040A02060702" pitchFamily="82" charset="0"/>
              </a:rPr>
              <a:t>saccarosio</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14" y="4725144"/>
            <a:ext cx="4191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6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67544" y="26064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marL="109728" indent="0" eaLnBrk="1" hangingPunct="1">
              <a:spcBef>
                <a:spcPct val="50000"/>
              </a:spcBef>
              <a:buNone/>
            </a:pPr>
            <a:r>
              <a:rPr lang="it-IT" altLang="it-IT" sz="2000" dirty="0">
                <a:solidFill>
                  <a:schemeClr val="accent2"/>
                </a:solidFill>
                <a:latin typeface="Arial Black" panose="020B0A04020102020204" pitchFamily="34" charset="0"/>
              </a:rPr>
              <a:t>Circa </a:t>
            </a:r>
            <a:r>
              <a:rPr lang="it-IT" altLang="it-IT" sz="2000" dirty="0">
                <a:solidFill>
                  <a:srgbClr val="D60093"/>
                </a:solidFill>
                <a:latin typeface="Arial Black" panose="020B0A04020102020204" pitchFamily="34" charset="0"/>
              </a:rPr>
              <a:t>1/10</a:t>
            </a:r>
            <a:r>
              <a:rPr lang="it-IT" altLang="it-IT" sz="2000" dirty="0">
                <a:solidFill>
                  <a:schemeClr val="accent2"/>
                </a:solidFill>
                <a:latin typeface="Arial Black" panose="020B0A04020102020204" pitchFamily="34" charset="0"/>
              </a:rPr>
              <a:t> della popolazione mondiale vive grazie alla produzione lavorazione dello zucchero. Nel mondo se ne producono </a:t>
            </a:r>
            <a:r>
              <a:rPr lang="it-IT" altLang="it-IT" sz="2000" dirty="0">
                <a:solidFill>
                  <a:srgbClr val="D60093"/>
                </a:solidFill>
                <a:latin typeface="Arial Black" panose="020B0A04020102020204" pitchFamily="34" charset="0"/>
              </a:rPr>
              <a:t>circa 130 milioni di tonnellate</a:t>
            </a:r>
            <a:r>
              <a:rPr lang="it-IT" altLang="it-IT" sz="2000" dirty="0">
                <a:solidFill>
                  <a:schemeClr val="accent2"/>
                </a:solidFill>
                <a:latin typeface="Arial Black" panose="020B0A04020102020204" pitchFamily="34" charset="0"/>
              </a:rPr>
              <a:t>  (1/3 da canna; 2/3 da barbabietola) </a:t>
            </a:r>
          </a:p>
        </p:txBody>
      </p:sp>
      <p:sp>
        <p:nvSpPr>
          <p:cNvPr id="7" name="CasellaDiTesto 6"/>
          <p:cNvSpPr txBox="1"/>
          <p:nvPr/>
        </p:nvSpPr>
        <p:spPr>
          <a:xfrm>
            <a:off x="899592" y="1700808"/>
            <a:ext cx="7200800" cy="4939814"/>
          </a:xfrm>
          <a:prstGeom prst="rect">
            <a:avLst/>
          </a:prstGeom>
          <a:noFill/>
        </p:spPr>
        <p:txBody>
          <a:bodyPr wrap="square" rtlCol="0">
            <a:spAutoFit/>
          </a:bodyPr>
          <a:lstStyle/>
          <a:p>
            <a:pPr algn="ctr">
              <a:spcBef>
                <a:spcPct val="50000"/>
              </a:spcBef>
            </a:pPr>
            <a:r>
              <a:rPr lang="it-IT" altLang="it-IT" dirty="0">
                <a:solidFill>
                  <a:srgbClr val="D60093"/>
                </a:solidFill>
                <a:latin typeface="Arial Black" panose="020B0A04020102020204" pitchFamily="34" charset="0"/>
                <a:ea typeface="Arial Unicode MS" pitchFamily="34" charset="-128"/>
                <a:cs typeface="Arial Unicode MS" pitchFamily="34" charset="-128"/>
              </a:rPr>
              <a:t>Il processo industriale di estrazione dello zucchero dalla barbabietola può essere sintetizzato nelle seguenti fasi:</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chemeClr val="accent2"/>
                </a:solidFill>
                <a:latin typeface="Arial Black" panose="020B0A04020102020204" pitchFamily="34" charset="0"/>
                <a:ea typeface="Arial Unicode MS" pitchFamily="34" charset="-128"/>
                <a:cs typeface="Arial Unicode MS" pitchFamily="34" charset="-128"/>
              </a:rPr>
              <a:t>le barbabietole, prive del loro impianto fogliare, vengono lavate e tagliate in lunghe fettucce sottili;</a:t>
            </a:r>
          </a:p>
          <a:p>
            <a:pPr algn="ctr">
              <a:spcBef>
                <a:spcPct val="50000"/>
              </a:spcBef>
            </a:pPr>
            <a:r>
              <a:rPr lang="it-IT" altLang="it-IT" dirty="0">
                <a:solidFill>
                  <a:srgbClr val="000000"/>
                </a:solidFill>
                <a:latin typeface="Arial Black" panose="020B0A04020102020204" pitchFamily="34" charset="0"/>
                <a:cs typeface="Times New Roman" pitchFamily="18" charset="0"/>
              </a:rPr>
              <a:t>  - </a:t>
            </a:r>
            <a:r>
              <a:rPr lang="it-IT" altLang="it-IT" dirty="0">
                <a:solidFill>
                  <a:schemeClr val="accent1"/>
                </a:solidFill>
                <a:latin typeface="Arial Black" panose="020B0A04020102020204" pitchFamily="34" charset="0"/>
                <a:ea typeface="Arial Unicode MS" pitchFamily="34" charset="-128"/>
                <a:cs typeface="Arial Unicode MS" pitchFamily="34" charset="-128"/>
              </a:rPr>
              <a:t>le fettucce vengono inviate in un impianto di estrazione con acqua calda dove per diffusione, il saccarosio contenuto nelle fettucce  viene solubilizzato arricchendo progressivamente l’acqua di estrazione (fase di solubilizzazione con produzione del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greggio</a:t>
            </a:r>
            <a:r>
              <a:rPr lang="it-IT" altLang="it-IT" dirty="0">
                <a:solidFill>
                  <a:schemeClr val="accent1"/>
                </a:solidFill>
                <a:latin typeface="Arial Black" panose="020B0A04020102020204" pitchFamily="34" charset="0"/>
                <a:ea typeface="Arial Unicode MS" pitchFamily="34" charset="-128"/>
                <a:cs typeface="Arial Unicode MS" pitchFamily="34" charset="-128"/>
              </a:rPr>
              <a:t>”);</a:t>
            </a:r>
          </a:p>
          <a:p>
            <a:pPr algn="ctr">
              <a:spcBef>
                <a:spcPct val="50000"/>
              </a:spcBef>
            </a:pPr>
            <a:r>
              <a:rPr lang="it-IT" altLang="it-IT" dirty="0" smtClean="0">
                <a:solidFill>
                  <a:srgbClr val="000000"/>
                </a:solidFill>
                <a:latin typeface="Arial Black" panose="020B0A04020102020204" pitchFamily="34" charset="0"/>
                <a:cs typeface="Times New Roman" pitchFamily="18" charset="0"/>
              </a:rPr>
              <a:t>- </a:t>
            </a:r>
            <a:r>
              <a:rPr lang="it-IT" altLang="it-IT" dirty="0">
                <a:solidFill>
                  <a:srgbClr val="9900CC"/>
                </a:solidFill>
                <a:latin typeface="Arial Black" panose="020B0A04020102020204" pitchFamily="34" charset="0"/>
                <a:ea typeface="Arial Unicode MS" pitchFamily="34" charset="-128"/>
                <a:cs typeface="Arial Unicode MS" pitchFamily="34" charset="-128"/>
              </a:rPr>
              <a:t>il sugo greggio viene depurato con la calce per eliminare le </a:t>
            </a:r>
            <a:r>
              <a:rPr lang="it-IT" altLang="it-IT" dirty="0" err="1">
                <a:solidFill>
                  <a:srgbClr val="9900CC"/>
                </a:solidFill>
                <a:latin typeface="Arial Black" panose="020B0A04020102020204" pitchFamily="34" charset="0"/>
                <a:ea typeface="Arial Unicode MS" pitchFamily="34" charset="-128"/>
                <a:cs typeface="Arial Unicode MS" pitchFamily="34" charset="-128"/>
              </a:rPr>
              <a:t>impurezze</a:t>
            </a:r>
            <a:r>
              <a:rPr lang="it-IT" altLang="it-IT" dirty="0">
                <a:solidFill>
                  <a:srgbClr val="9900CC"/>
                </a:solidFill>
                <a:latin typeface="Arial Black" panose="020B0A04020102020204" pitchFamily="34" charset="0"/>
                <a:ea typeface="Arial Unicode MS" pitchFamily="34" charset="-128"/>
                <a:cs typeface="Arial Unicode MS" pitchFamily="34" charset="-128"/>
              </a:rPr>
              <a:t> ( sostanze pectiche, albuminoidi ed acide) quindi dopo filtrazione si ottiene  il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leggero</a:t>
            </a:r>
            <a:r>
              <a:rPr lang="it-IT" altLang="it-IT" dirty="0">
                <a:solidFill>
                  <a:srgbClr val="9900CC"/>
                </a:solidFill>
                <a:latin typeface="Arial Black" panose="020B0A04020102020204" pitchFamily="34" charset="0"/>
                <a:ea typeface="Arial Unicode MS" pitchFamily="34" charset="-128"/>
                <a:cs typeface="Arial Unicode MS" pitchFamily="34" charset="-128"/>
              </a:rPr>
              <a:t>”;</a:t>
            </a:r>
          </a:p>
          <a:p>
            <a:pPr>
              <a:spcBef>
                <a:spcPct val="50000"/>
              </a:spcBef>
            </a:pPr>
            <a:endParaRPr lang="it-IT" altLang="it-IT" dirty="0"/>
          </a:p>
        </p:txBody>
      </p:sp>
    </p:spTree>
    <p:extLst>
      <p:ext uri="{BB962C8B-B14F-4D97-AF65-F5344CB8AC3E}">
        <p14:creationId xmlns:p14="http://schemas.microsoft.com/office/powerpoint/2010/main" val="8152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48680"/>
            <a:ext cx="8229600" cy="5688632"/>
          </a:xfrm>
        </p:spPr>
        <p:txBody>
          <a:bodyPr>
            <a:normAutofit/>
          </a:bodyPr>
          <a:lstStyle/>
          <a:p>
            <a:pPr marL="109728" indent="0" algn="ctr">
              <a:buNone/>
            </a:pPr>
            <a:r>
              <a:rPr lang="it-IT" altLang="it-IT" sz="2100" dirty="0" smtClean="0">
                <a:solidFill>
                  <a:srgbClr val="000000"/>
                </a:solidFill>
                <a:latin typeface="Arial Black" panose="020B0A04020102020204" pitchFamily="34" charset="0"/>
                <a:cs typeface="Times New Roman" pitchFamily="18" charset="0"/>
              </a:rPr>
              <a:t>-</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sugo leggero subisce un processo di evaporazione per eliminare gran parte dell’acqua, ottenendo in tal modo una soluzione molto densa nota come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endParaRPr lang="it-IT" altLang="it-IT" sz="2100" dirty="0" smtClean="0">
              <a:solidFill>
                <a:srgbClr val="000000"/>
              </a:solidFill>
              <a:latin typeface="Arial Black" panose="020B0A04020102020204" pitchFamily="34" charset="0"/>
              <a:ea typeface="Arial Unicode MS" pitchFamily="34" charset="-128"/>
              <a:cs typeface="Arial Unicode MS" pitchFamily="34" charset="-128"/>
            </a:endParaRP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Il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viene fatto cristallizzare più volte all’interno di speciali concentratori noti come “bolle di cottura”, da cui si forma la</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massa cotta”,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costituita da un aggregato di cristalli di saccarosio e sciroppo zuccherino noto come</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“acqua madre”;</a:t>
            </a: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339933"/>
                </a:solidFill>
                <a:latin typeface="Arial Black" panose="020B0A04020102020204" pitchFamily="34" charset="0"/>
                <a:ea typeface="Arial Unicode MS" pitchFamily="34" charset="-128"/>
                <a:cs typeface="Arial Unicode MS" pitchFamily="34" charset="-128"/>
              </a:rPr>
              <a:t>mediante una successiva fase di centrifugazione i cristalli sono separati dallo sciroppo e quindi inviati negli essiccatoi dove viene eliminata l’acqua residua. Il saccarosio è quindi raffreddato ed è pronto per il confezionamento</a:t>
            </a:r>
            <a:r>
              <a:rPr lang="it-IT" altLang="it-IT" sz="2100" dirty="0">
                <a:solidFill>
                  <a:srgbClr val="339933"/>
                </a:solidFill>
                <a:latin typeface="Algerian" panose="04020705040A02060702" pitchFamily="82" charset="0"/>
                <a:ea typeface="Arial Unicode MS" pitchFamily="34" charset="-128"/>
                <a:cs typeface="Arial Unicode MS" pitchFamily="34" charset="-128"/>
              </a:rPr>
              <a:t>.</a:t>
            </a:r>
            <a:endParaRPr lang="it-IT" altLang="it-IT" sz="2100" dirty="0">
              <a:latin typeface="Algerian" panose="04020705040A02060702" pitchFamily="82" charset="0"/>
            </a:endParaRPr>
          </a:p>
          <a:p>
            <a:endParaRPr lang="it-IT" dirty="0"/>
          </a:p>
        </p:txBody>
      </p:sp>
    </p:spTree>
    <p:extLst>
      <p:ext uri="{BB962C8B-B14F-4D97-AF65-F5344CB8AC3E}">
        <p14:creationId xmlns:p14="http://schemas.microsoft.com/office/powerpoint/2010/main" val="3740666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1875664"/>
          </a:xfrm>
        </p:spPr>
        <p:txBody>
          <a:bodyPr>
            <a:normAutofit/>
          </a:bodyPr>
          <a:lstStyle/>
          <a:p>
            <a:pPr marL="109728" indent="0" algn="ctr">
              <a:buNone/>
            </a:pPr>
            <a:r>
              <a:rPr lang="it-IT" sz="2000" dirty="0">
                <a:solidFill>
                  <a:srgbClr val="3399FF"/>
                </a:solidFill>
                <a:latin typeface="Algerian" panose="04020705040A02060702" pitchFamily="82" charset="0"/>
                <a:cs typeface="Times New Roman" pitchFamily="18" charset="0"/>
              </a:rPr>
              <a:t>è un </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glucopiranosil</a:t>
            </a:r>
            <a:r>
              <a:rPr lang="it-IT" sz="2000" i="1" dirty="0">
                <a:solidFill>
                  <a:srgbClr val="D60093"/>
                </a:solidFill>
                <a:latin typeface="Algerian" panose="04020705040A02060702" pitchFamily="82" charset="0"/>
                <a:cs typeface="Times New Roman" pitchFamily="18" charset="0"/>
              </a:rPr>
              <a:t>-(1</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4)-</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glucopiranoso</a:t>
            </a:r>
            <a:r>
              <a:rPr lang="it-IT" sz="2000" dirty="0">
                <a:solidFill>
                  <a:srgbClr val="3399FF"/>
                </a:solidFill>
                <a:latin typeface="Algerian" panose="04020705040A02060702" pitchFamily="82" charset="0"/>
                <a:cs typeface="Times New Roman" pitchFamily="18" charset="0"/>
              </a:rPr>
              <a:t>, in cui il secondo residuo di glucosio ha un atomo di carbonio </a:t>
            </a:r>
            <a:r>
              <a:rPr lang="it-IT" sz="2000" dirty="0" err="1">
                <a:solidFill>
                  <a:srgbClr val="3399FF"/>
                </a:solidFill>
                <a:latin typeface="Algerian" panose="04020705040A02060702" pitchFamily="82" charset="0"/>
                <a:cs typeface="Times New Roman" pitchFamily="18" charset="0"/>
              </a:rPr>
              <a:t>anomerico</a:t>
            </a:r>
            <a:r>
              <a:rPr lang="it-IT" sz="2000" dirty="0">
                <a:solidFill>
                  <a:srgbClr val="3399FF"/>
                </a:solidFill>
                <a:latin typeface="Algerian" panose="04020705040A02060702" pitchFamily="82" charset="0"/>
                <a:cs typeface="Times New Roman" pitchFamily="18" charset="0"/>
              </a:rPr>
              <a:t> libero, in grado di esistere in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o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di cui la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a:t>
            </a:r>
            <a:r>
              <a:rPr lang="it-IT" sz="2000" dirty="0" smtClean="0">
                <a:solidFill>
                  <a:srgbClr val="3399FF"/>
                </a:solidFill>
                <a:latin typeface="Algerian" panose="04020705040A02060702" pitchFamily="82" charset="0"/>
                <a:cs typeface="Times New Roman" pitchFamily="18" charset="0"/>
              </a:rPr>
              <a:t>è </a:t>
            </a:r>
            <a:r>
              <a:rPr lang="it-IT" sz="2000" dirty="0">
                <a:solidFill>
                  <a:srgbClr val="3399FF"/>
                </a:solidFill>
                <a:latin typeface="Algerian" panose="04020705040A02060702" pitchFamily="82" charset="0"/>
                <a:cs typeface="Times New Roman" pitchFamily="18" charset="0"/>
              </a:rPr>
              <a:t>quella predominante in natura.</a:t>
            </a:r>
            <a:r>
              <a:rPr lang="it-IT" sz="2000" dirty="0">
                <a:solidFill>
                  <a:srgbClr val="3399FF"/>
                </a:solidFill>
                <a:latin typeface="Algerian" panose="04020705040A02060702" pitchFamily="82"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maltosio</a:t>
            </a:r>
            <a:endParaRPr lang="it-IT" dirty="0">
              <a:solidFill>
                <a:srgbClr val="FF0000"/>
              </a:solidFill>
              <a:latin typeface="Algerian" panose="04020705040A02060702" pitchFamily="82"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210050" cy="2228850"/>
          </a:xfrm>
          <a:prstGeom prst="rect">
            <a:avLst/>
          </a:prstGeom>
        </p:spPr>
      </p:pic>
    </p:spTree>
    <p:extLst>
      <p:ext uri="{BB962C8B-B14F-4D97-AF65-F5344CB8AC3E}">
        <p14:creationId xmlns:p14="http://schemas.microsoft.com/office/powerpoint/2010/main" val="10666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8229600" cy="4525963"/>
          </a:xfrm>
        </p:spPr>
        <p:txBody>
          <a:bodyPr>
            <a:normAutofit/>
          </a:bodyPr>
          <a:lstStyle/>
          <a:p>
            <a:pPr marL="109728" indent="0" algn="ctr">
              <a:spcBef>
                <a:spcPct val="50000"/>
              </a:spcBef>
              <a:buNone/>
              <a:defRPr/>
            </a:pPr>
            <a:r>
              <a:rPr lang="it-IT" sz="2400" dirty="0">
                <a:solidFill>
                  <a:srgbClr val="3399FF"/>
                </a:solidFill>
                <a:latin typeface="Algerian" panose="04020705040A02060702" pitchFamily="82" charset="0"/>
                <a:cs typeface="Times New Roman" pitchFamily="18" charset="0"/>
              </a:rPr>
              <a:t>è un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glucopiranosil</a:t>
            </a:r>
            <a:r>
              <a:rPr lang="it-IT" sz="2400" i="1" dirty="0">
                <a:solidFill>
                  <a:srgbClr val="D60093"/>
                </a:solidFill>
                <a:latin typeface="Algerian" panose="04020705040A02060702" pitchFamily="82" charset="0"/>
                <a:cs typeface="Times New Roman" pitchFamily="18" charset="0"/>
              </a:rPr>
              <a:t>-(1</a:t>
            </a:r>
            <a:r>
              <a:rPr lang="it-IT" sz="2400" i="1"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4)-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glucopiranoso</a:t>
            </a:r>
            <a:r>
              <a:rPr lang="it-IT" sz="2400" dirty="0">
                <a:solidFill>
                  <a:srgbClr val="3399FF"/>
                </a:solidFill>
                <a:latin typeface="Algerian" panose="04020705040A02060702" pitchFamily="82" charset="0"/>
                <a:cs typeface="Times New Roman" pitchFamily="18" charset="0"/>
              </a:rPr>
              <a:t>, in cui il secondo residuo di glucosio ha un atomo di carbonio </a:t>
            </a:r>
            <a:r>
              <a:rPr lang="it-IT" sz="2400" dirty="0" err="1">
                <a:solidFill>
                  <a:srgbClr val="3399FF"/>
                </a:solidFill>
                <a:latin typeface="Algerian" panose="04020705040A02060702" pitchFamily="82" charset="0"/>
                <a:cs typeface="Times New Roman" pitchFamily="18" charset="0"/>
              </a:rPr>
              <a:t>anomerico</a:t>
            </a:r>
            <a:r>
              <a:rPr lang="it-IT" sz="2400" dirty="0">
                <a:solidFill>
                  <a:srgbClr val="3399FF"/>
                </a:solidFill>
                <a:latin typeface="Algerian" panose="04020705040A02060702" pitchFamily="82" charset="0"/>
                <a:cs typeface="Times New Roman" pitchFamily="18" charset="0"/>
              </a:rPr>
              <a:t> libero ed è pertanto riducente.  </a:t>
            </a:r>
          </a:p>
          <a:p>
            <a:pPr marL="109728" indent="0" algn="ctr">
              <a:spcBef>
                <a:spcPct val="50000"/>
              </a:spcBef>
              <a:buNone/>
              <a:defRPr/>
            </a:pPr>
            <a:r>
              <a:rPr lang="it-IT" sz="2400" dirty="0">
                <a:solidFill>
                  <a:schemeClr val="accent1"/>
                </a:solidFill>
                <a:latin typeface="Arial Black" panose="020B0A04020102020204" pitchFamily="34" charset="0"/>
                <a:cs typeface="Times New Roman" pitchFamily="18" charset="0"/>
              </a:rPr>
              <a:t>è idrolizzato in due molecole di D(+)-glucosio dall’enzima </a:t>
            </a:r>
            <a:r>
              <a:rPr lang="it-IT" sz="2400" dirty="0">
                <a:solidFill>
                  <a:srgbClr val="D60093"/>
                </a:solidFill>
                <a:latin typeface="Arial Black" panose="020B0A04020102020204" pitchFamily="34" charset="0"/>
                <a:cs typeface="Times New Roman" pitchFamily="18" charset="0"/>
              </a:rPr>
              <a:t>emulsina</a:t>
            </a:r>
            <a:r>
              <a:rPr lang="it-IT" sz="2400" dirty="0">
                <a:solidFill>
                  <a:schemeClr val="accent1"/>
                </a:solidFill>
                <a:latin typeface="Arial Black" panose="020B0A04020102020204" pitchFamily="34" charset="0"/>
                <a:cs typeface="Times New Roman" pitchFamily="18" charset="0"/>
              </a:rPr>
              <a:t> (estratto dalle mandorle amare), in grado di idrolizzare il legame glucosidico </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(1</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4) che unisce i due monomeri di glucosio.</a:t>
            </a:r>
            <a:endParaRPr lang="it-IT" sz="2400" dirty="0">
              <a:solidFill>
                <a:schemeClr val="accent1"/>
              </a:solidFill>
              <a:latin typeface="Arial Black" panose="020B0A04020102020204" pitchFamily="34" charset="0"/>
              <a:ea typeface="Arial Unicode MS" pitchFamily="34" charset="-128"/>
              <a:cs typeface="Arial Unicode MS" pitchFamily="34" charset="-128"/>
            </a:endParaRPr>
          </a:p>
          <a:p>
            <a:endParaRPr lang="it-IT" sz="2400" dirty="0">
              <a:latin typeface="Algerian" panose="04020705040A02060702" pitchFamily="82" charset="0"/>
            </a:endParaRPr>
          </a:p>
        </p:txBody>
      </p:sp>
      <p:sp>
        <p:nvSpPr>
          <p:cNvPr id="3" name="Titolo 2"/>
          <p:cNvSpPr>
            <a:spLocks noGrp="1"/>
          </p:cNvSpPr>
          <p:nvPr>
            <p:ph type="title"/>
          </p:nvPr>
        </p:nvSpPr>
        <p:spPr>
          <a:xfrm>
            <a:off x="323528" y="-171400"/>
            <a:ext cx="8229600" cy="1152128"/>
          </a:xfrm>
        </p:spPr>
        <p:txBody>
          <a:bodyPr/>
          <a:lstStyle/>
          <a:p>
            <a:pPr algn="ctr"/>
            <a:r>
              <a:rPr lang="it-IT" dirty="0" err="1" smtClean="0">
                <a:solidFill>
                  <a:srgbClr val="FF0000"/>
                </a:solidFill>
                <a:latin typeface="Algerian" panose="04020705040A02060702" pitchFamily="82" charset="0"/>
              </a:rPr>
              <a:t>cellobiosio</a:t>
            </a:r>
            <a:endParaRPr lang="it-IT" dirty="0">
              <a:solidFill>
                <a:srgbClr val="FF0000"/>
              </a:solidFill>
              <a:latin typeface="Algerian" panose="04020705040A02060702" pitchFamily="82" charset="0"/>
            </a:endParaRPr>
          </a:p>
        </p:txBody>
      </p:sp>
      <p:pic>
        <p:nvPicPr>
          <p:cNvPr id="15362" name="Picture 2" descr="C:\Users\Procida Giuseppe\Desktop\formula_cellobi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467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5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6455833"/>
              </p:ext>
            </p:extLst>
          </p:nvPr>
        </p:nvGraphicFramePr>
        <p:xfrm>
          <a:off x="827584" y="620688"/>
          <a:ext cx="7344816" cy="5544021"/>
        </p:xfrm>
        <a:graphic>
          <a:graphicData uri="http://schemas.openxmlformats.org/presentationml/2006/ole">
            <mc:AlternateContent xmlns:mc="http://schemas.openxmlformats.org/markup-compatibility/2006">
              <mc:Choice xmlns:v="urn:schemas-microsoft-com:vml" Requires="v">
                <p:oleObj spid="_x0000_s1072" name="Document" r:id="rId4" imgW="6128193" imgH="5408298" progId="Word.Document.8">
                  <p:embed/>
                </p:oleObj>
              </mc:Choice>
              <mc:Fallback>
                <p:oleObj name="Document" r:id="rId4" imgW="6128193" imgH="540829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344816" cy="55440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93000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052736"/>
            <a:ext cx="8229600" cy="1368152"/>
          </a:xfrm>
        </p:spPr>
        <p:txBody>
          <a:bodyPr/>
          <a:lstStyle/>
          <a:p>
            <a:pPr marL="109728" indent="0" algn="ctr">
              <a:buNone/>
            </a:pPr>
            <a:r>
              <a:rPr lang="it-IT" sz="2000" dirty="0" smtClean="0">
                <a:solidFill>
                  <a:srgbClr val="3399FF"/>
                </a:solidFill>
                <a:latin typeface="Arial Black" panose="020B0A04020102020204" pitchFamily="34" charset="0"/>
                <a:cs typeface="Times New Roman" pitchFamily="18" charset="0"/>
              </a:rPr>
              <a:t>E’ </a:t>
            </a:r>
            <a:r>
              <a:rPr lang="it-IT" sz="2000" dirty="0">
                <a:solidFill>
                  <a:srgbClr val="3399FF"/>
                </a:solidFill>
                <a:latin typeface="Arial Black" panose="020B0A04020102020204" pitchFamily="34" charset="0"/>
                <a:cs typeface="Times New Roman" pitchFamily="18" charset="0"/>
              </a:rPr>
              <a:t>un disaccaride, formato da una molecola di glucosio e una di galattosio, presente nel latte a cui  conferisce un sapore leggermente dolce (il lattosio è dolce circa 1/3 del saccarosio)</a:t>
            </a:r>
          </a:p>
          <a:p>
            <a:endParaRPr lang="it-IT" dirty="0"/>
          </a:p>
        </p:txBody>
      </p:sp>
      <p:sp>
        <p:nvSpPr>
          <p:cNvPr id="3" name="Titolo 2"/>
          <p:cNvSpPr>
            <a:spLocks noGrp="1"/>
          </p:cNvSpPr>
          <p:nvPr>
            <p:ph type="title"/>
          </p:nvPr>
        </p:nvSpPr>
        <p:spPr>
          <a:xfrm>
            <a:off x="395536" y="-8593"/>
            <a:ext cx="8229600" cy="1143000"/>
          </a:xfrm>
        </p:spPr>
        <p:txBody>
          <a:bodyPr/>
          <a:lstStyle/>
          <a:p>
            <a:pPr algn="ctr"/>
            <a:r>
              <a:rPr lang="it-IT" dirty="0" smtClean="0">
                <a:solidFill>
                  <a:srgbClr val="FF0000"/>
                </a:solidFill>
                <a:latin typeface="Algerian" panose="04020705040A02060702" pitchFamily="82" charset="0"/>
              </a:rPr>
              <a:t>lattosio</a:t>
            </a:r>
            <a:endParaRPr lang="it-IT" dirty="0">
              <a:solidFill>
                <a:srgbClr val="FF0000"/>
              </a:solidFill>
              <a:latin typeface="Algerian" panose="04020705040A02060702" pitchFamily="82"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43050814"/>
              </p:ext>
            </p:extLst>
          </p:nvPr>
        </p:nvGraphicFramePr>
        <p:xfrm>
          <a:off x="1403648" y="2636912"/>
          <a:ext cx="6768752" cy="1998712"/>
        </p:xfrm>
        <a:graphic>
          <a:graphicData uri="http://schemas.openxmlformats.org/presentationml/2006/ole">
            <mc:AlternateContent xmlns:mc="http://schemas.openxmlformats.org/markup-compatibility/2006">
              <mc:Choice xmlns:v="urn:schemas-microsoft-com:vml" Requires="v">
                <p:oleObj spid="_x0000_s16429" name="CS ChemDraw Drawing" r:id="rId3" imgW="4402440" imgH="1695960" progId="ChemDraw.Document.6.0">
                  <p:embed/>
                </p:oleObj>
              </mc:Choice>
              <mc:Fallback>
                <p:oleObj name="CS ChemDraw Drawing" r:id="rId3" imgW="4402440" imgH="16959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36912"/>
                        <a:ext cx="6768752" cy="1998712"/>
                      </a:xfrm>
                      <a:prstGeom prst="rect">
                        <a:avLst/>
                      </a:prstGeom>
                      <a:noFill/>
                      <a:ln>
                        <a:noFill/>
                      </a:ln>
                    </p:spPr>
                  </p:pic>
                </p:oleObj>
              </mc:Fallback>
            </mc:AlternateContent>
          </a:graphicData>
        </a:graphic>
      </p:graphicFrame>
      <p:sp>
        <p:nvSpPr>
          <p:cNvPr id="7" name="CasellaDiTesto 6"/>
          <p:cNvSpPr txBox="1"/>
          <p:nvPr/>
        </p:nvSpPr>
        <p:spPr>
          <a:xfrm>
            <a:off x="827584" y="5037756"/>
            <a:ext cx="7344816" cy="1015663"/>
          </a:xfrm>
          <a:prstGeom prst="rect">
            <a:avLst/>
          </a:prstGeom>
          <a:noFill/>
        </p:spPr>
        <p:txBody>
          <a:bodyPr wrap="square" rtlCol="0">
            <a:spAutoFit/>
          </a:bodyPr>
          <a:lstStyle/>
          <a:p>
            <a:pPr algn="ctr">
              <a:spcBef>
                <a:spcPct val="50000"/>
              </a:spcBef>
            </a:pPr>
            <a:r>
              <a:rPr lang="it-IT" altLang="it-IT" sz="2000" b="1" dirty="0">
                <a:solidFill>
                  <a:schemeClr val="accent1"/>
                </a:solidFill>
                <a:latin typeface="Arial Black" panose="020B0A04020102020204" pitchFamily="34" charset="0"/>
                <a:cs typeface="Times New Roman" pitchFamily="18" charset="0"/>
              </a:rPr>
              <a:t>Per idrolisi acida o per trattamento con l’enzima </a:t>
            </a:r>
            <a:r>
              <a:rPr lang="it-IT" altLang="it-IT" sz="2000" b="1" dirty="0">
                <a:solidFill>
                  <a:srgbClr val="D60093"/>
                </a:solidFill>
                <a:latin typeface="Arial Black" panose="020B0A04020102020204" pitchFamily="34" charset="0"/>
                <a:cs typeface="Times New Roman" pitchFamily="18" charset="0"/>
              </a:rPr>
              <a:t>lattasi</a:t>
            </a:r>
            <a:r>
              <a:rPr lang="it-IT" altLang="it-IT" sz="2000" b="1" dirty="0">
                <a:solidFill>
                  <a:schemeClr val="accent1"/>
                </a:solidFill>
                <a:latin typeface="Arial Black" panose="020B0A04020102020204" pitchFamily="34" charset="0"/>
                <a:cs typeface="Times New Roman" pitchFamily="18" charset="0"/>
              </a:rPr>
              <a:t> il lattosio si idrolizza in D(+)-glucosio e D(+)-galattosio </a:t>
            </a:r>
          </a:p>
        </p:txBody>
      </p:sp>
    </p:spTree>
    <p:extLst>
      <p:ext uri="{BB962C8B-B14F-4D97-AF65-F5344CB8AC3E}">
        <p14:creationId xmlns:p14="http://schemas.microsoft.com/office/powerpoint/2010/main" val="37227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908720"/>
            <a:ext cx="8229600" cy="4525963"/>
          </a:xfrm>
        </p:spPr>
        <p:txBody>
          <a:bodyPr>
            <a:normAutofit fontScale="85000" lnSpcReduction="20000"/>
          </a:bodyPr>
          <a:lstStyle/>
          <a:p>
            <a:pPr marL="109728" indent="0" algn="ctr">
              <a:spcBef>
                <a:spcPct val="50000"/>
              </a:spcBef>
              <a:buNone/>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Il lattosio è facilmente attaccato da numerosi microrganismi che provocano le principali fermentazioni del latte e del formaggio. La più importante è la fermentazione lattica, che avviene spontaneamente nel latte lasciato a riposo. Ad esempio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nella fermentazione</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lattica</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1"/>
                </a:solidFill>
                <a:latin typeface="Arial Black" panose="020B0A04020102020204" pitchFamily="34" charset="0"/>
                <a:ea typeface="Arial Unicode MS" pitchFamily="34" charset="-128"/>
                <a:cs typeface="Arial Unicode MS" pitchFamily="34" charset="-128"/>
              </a:rPr>
              <a:t>i batteri lattici</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2"/>
                </a:solidFill>
                <a:latin typeface="Arial Black" panose="020B0A04020102020204" pitchFamily="34" charset="0"/>
                <a:ea typeface="Arial Unicode MS" pitchFamily="34" charset="-128"/>
                <a:cs typeface="Arial Unicode MS" pitchFamily="34" charset="-128"/>
              </a:rPr>
              <a:t>idrolizzano il lattosio in una molecola di glucosio e una di galattosio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pPr algn="ctr">
              <a:spcBef>
                <a:spcPct val="50000"/>
              </a:spcBef>
              <a:buFontTx/>
              <a:buChar char="•"/>
            </a:pPr>
            <a:r>
              <a:rPr lang="it-IT" altLang="it-IT" sz="2800" b="1" dirty="0">
                <a:solidFill>
                  <a:srgbClr val="339933"/>
                </a:solidFill>
                <a:latin typeface="Arial Black" panose="020B0A04020102020204" pitchFamily="34" charset="0"/>
                <a:ea typeface="Arial Unicode MS" pitchFamily="34" charset="-128"/>
                <a:cs typeface="Arial Unicode MS" pitchFamily="34" charset="-128"/>
              </a:rPr>
              <a:t>trasformano quindi il galattosio in glucosio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e infine </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fermentano le due molecole di glucosio producendo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4 molecole di acido lattico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103876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5915384" cy="3384376"/>
          </a:xfrm>
        </p:spPr>
      </p:pic>
      <p:sp>
        <p:nvSpPr>
          <p:cNvPr id="4" name="Rettangolo 3"/>
          <p:cNvSpPr/>
          <p:nvPr/>
        </p:nvSpPr>
        <p:spPr>
          <a:xfrm>
            <a:off x="1752957" y="332656"/>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203848" y="5259411"/>
            <a:ext cx="3816424" cy="400110"/>
          </a:xfrm>
          <a:prstGeom prst="rect">
            <a:avLst/>
          </a:prstGeom>
          <a:noFill/>
        </p:spPr>
        <p:txBody>
          <a:bodyPr wrap="square" rtlCol="0">
            <a:spAutoFit/>
          </a:bodyPr>
          <a:lstStyle/>
          <a:p>
            <a:r>
              <a:rPr lang="it-IT" sz="2000" dirty="0" err="1" smtClean="0">
                <a:latin typeface="Algerian" panose="04020705040A02060702" pitchFamily="82" charset="0"/>
              </a:rPr>
              <a:t>raffinosio</a:t>
            </a:r>
            <a:endParaRPr lang="it-IT" sz="2000" dirty="0">
              <a:latin typeface="Algerian" panose="04020705040A02060702" pitchFamily="82" charset="0"/>
            </a:endParaRPr>
          </a:p>
        </p:txBody>
      </p:sp>
    </p:spTree>
    <p:extLst>
      <p:ext uri="{BB962C8B-B14F-4D97-AF65-F5344CB8AC3E}">
        <p14:creationId xmlns:p14="http://schemas.microsoft.com/office/powerpoint/2010/main" val="348997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4464496" cy="3240360"/>
          </a:xfrm>
        </p:spPr>
      </p:pic>
      <p:sp>
        <p:nvSpPr>
          <p:cNvPr id="5" name="Rettangolo 4"/>
          <p:cNvSpPr/>
          <p:nvPr/>
        </p:nvSpPr>
        <p:spPr>
          <a:xfrm>
            <a:off x="1475656" y="476672"/>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419872" y="5517232"/>
            <a:ext cx="3312368" cy="369332"/>
          </a:xfrm>
          <a:prstGeom prst="rect">
            <a:avLst/>
          </a:prstGeom>
          <a:noFill/>
        </p:spPr>
        <p:txBody>
          <a:bodyPr wrap="square" rtlCol="0">
            <a:spAutoFit/>
          </a:bodyPr>
          <a:lstStyle/>
          <a:p>
            <a:r>
              <a:rPr lang="it-IT" dirty="0" err="1" smtClean="0">
                <a:latin typeface="Algerian" panose="04020705040A02060702" pitchFamily="82" charset="0"/>
              </a:rPr>
              <a:t>stachiosio</a:t>
            </a:r>
            <a:endParaRPr lang="it-IT" dirty="0">
              <a:latin typeface="Algerian" panose="04020705040A02060702" pitchFamily="82" charset="0"/>
            </a:endParaRPr>
          </a:p>
        </p:txBody>
      </p:sp>
    </p:spTree>
    <p:extLst>
      <p:ext uri="{BB962C8B-B14F-4D97-AF65-F5344CB8AC3E}">
        <p14:creationId xmlns:p14="http://schemas.microsoft.com/office/powerpoint/2010/main" val="245773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9"/>
            <a:ext cx="8229600" cy="867551"/>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I polisaccaridi possono essere classificati in base alla funzione in</a:t>
            </a:r>
          </a:p>
          <a:p>
            <a:endParaRPr lang="it-IT" dirty="0">
              <a:latin typeface="Arial Black" panose="020B0A04020102020204" pitchFamily="34" charset="0"/>
            </a:endParaRPr>
          </a:p>
        </p:txBody>
      </p:sp>
      <p:sp>
        <p:nvSpPr>
          <p:cNvPr id="4" name="Rettangolo 3"/>
          <p:cNvSpPr/>
          <p:nvPr/>
        </p:nvSpPr>
        <p:spPr>
          <a:xfrm>
            <a:off x="2000622" y="332656"/>
            <a:ext cx="5142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polisaccaridi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8"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79928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25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9"/>
            <a:ext cx="8229600" cy="3312368"/>
          </a:xfrm>
        </p:spPr>
        <p:txBody>
          <a:bodyPr>
            <a:normAutofit/>
          </a:bodyPr>
          <a:lstStyle/>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L’amido è un polisaccaride costituito da molecole di </a:t>
            </a:r>
            <a:r>
              <a:rPr lang="it-IT" sz="2000" dirty="0" smtClean="0">
                <a:solidFill>
                  <a:schemeClr val="accent2"/>
                </a:solidFill>
                <a:latin typeface="Arial Black" panose="020B0A04020102020204" pitchFamily="34" charset="0"/>
                <a:cs typeface="Times New Roman" pitchFamily="18" charset="0"/>
              </a:rPr>
              <a:t>  </a:t>
            </a:r>
            <a:r>
              <a:rPr lang="it-IT" sz="2000" dirty="0" smtClean="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D-glucosio</a:t>
            </a:r>
            <a:r>
              <a:rPr lang="it-IT" sz="2000" dirty="0">
                <a:solidFill>
                  <a:schemeClr val="accent2"/>
                </a:solidFill>
                <a:latin typeface="Arial Black" panose="020B0A04020102020204" pitchFamily="34" charset="0"/>
                <a:cs typeface="Times New Roman" pitchFamily="18" charset="0"/>
              </a:rPr>
              <a:t> presente in quantità apprezzabili nei</a:t>
            </a:r>
            <a:r>
              <a:rPr lang="it-IT" sz="2000" dirty="0">
                <a:solidFill>
                  <a:schemeClr val="accent1"/>
                </a:solidFill>
                <a:latin typeface="Arial Black" panose="020B0A04020102020204" pitchFamily="34" charset="0"/>
                <a:cs typeface="Times New Roman" pitchFamily="18" charset="0"/>
              </a:rPr>
              <a:t> cereali, </a:t>
            </a:r>
            <a:r>
              <a:rPr lang="it-IT" sz="2000" dirty="0">
                <a:solidFill>
                  <a:schemeClr val="accent2"/>
                </a:solidFill>
                <a:latin typeface="Arial Black" panose="020B0A04020102020204" pitchFamily="34" charset="0"/>
                <a:cs typeface="Times New Roman" pitchFamily="18" charset="0"/>
              </a:rPr>
              <a:t>nei</a:t>
            </a:r>
            <a:r>
              <a:rPr lang="it-IT" sz="2000" dirty="0">
                <a:solidFill>
                  <a:schemeClr val="accent1"/>
                </a:solidFill>
                <a:latin typeface="Arial Black" panose="020B0A04020102020204" pitchFamily="34" charset="0"/>
                <a:cs typeface="Times New Roman" pitchFamily="18" charset="0"/>
              </a:rPr>
              <a:t> legumi secchi </a:t>
            </a:r>
            <a:r>
              <a:rPr lang="it-IT" sz="2000" dirty="0">
                <a:solidFill>
                  <a:schemeClr val="accent2"/>
                </a:solidFill>
                <a:latin typeface="Arial Black" panose="020B0A04020102020204" pitchFamily="34" charset="0"/>
                <a:cs typeface="Times New Roman" pitchFamily="18" charset="0"/>
              </a:rPr>
              <a:t>e nelle</a:t>
            </a:r>
            <a:r>
              <a:rPr lang="it-IT" sz="2000" dirty="0">
                <a:solidFill>
                  <a:schemeClr val="accent1"/>
                </a:solidFill>
                <a:latin typeface="Arial Black" panose="020B0A04020102020204" pitchFamily="34" charset="0"/>
                <a:cs typeface="Times New Roman" pitchFamily="18" charset="0"/>
              </a:rPr>
              <a:t> patate. </a:t>
            </a:r>
          </a:p>
          <a:p>
            <a:pPr marL="109728" indent="0" algn="ctr">
              <a:spcBef>
                <a:spcPct val="50000"/>
              </a:spcBef>
              <a:buNone/>
              <a:defRPr/>
            </a:pPr>
            <a:r>
              <a:rPr lang="it-IT" sz="2000" dirty="0">
                <a:solidFill>
                  <a:schemeClr val="accent1"/>
                </a:solidFill>
                <a:latin typeface="Arial Black" panose="020B0A04020102020204" pitchFamily="34" charset="0"/>
                <a:cs typeface="Times New Roman" pitchFamily="18" charset="0"/>
              </a:rPr>
              <a:t>E’ generalmente presente per un 20% come </a:t>
            </a:r>
            <a:r>
              <a:rPr lang="it-IT" sz="20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amilosio</a:t>
            </a:r>
            <a:r>
              <a:rPr lang="it-IT" sz="2000" dirty="0">
                <a:solidFill>
                  <a:schemeClr val="accent1"/>
                </a:solidFill>
                <a:latin typeface="Arial Black" panose="020B0A04020102020204" pitchFamily="34" charset="0"/>
                <a:cs typeface="Times New Roman" pitchFamily="18" charset="0"/>
              </a:rPr>
              <a:t>, polisaccaride costituito da lunghe catene prive di ramificazioni  in cui le unità di glucosio sono unite da un legame </a:t>
            </a:r>
            <a:r>
              <a:rPr lang="it-IT" sz="2000" dirty="0">
                <a:solidFill>
                  <a:srgbClr val="D60093"/>
                </a:solidFill>
                <a:latin typeface="Arial Black" panose="020B0A04020102020204" pitchFamily="34" charset="0"/>
                <a:cs typeface="Times New Roman" pitchFamily="18" charset="0"/>
              </a:rPr>
              <a:t>glicosidico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4). </a:t>
            </a:r>
            <a:r>
              <a:rPr lang="it-IT" sz="2000" dirty="0">
                <a:solidFill>
                  <a:srgbClr val="000000"/>
                </a:solidFill>
                <a:latin typeface="Arial Black" panose="020B0A04020102020204" pitchFamily="34" charset="0"/>
                <a:ea typeface="Arial Unicode MS" pitchFamily="34" charset="-128"/>
                <a:cs typeface="Arial Unicode MS" pitchFamily="34" charset="-128"/>
              </a:rPr>
              <a:t>Le catene del polisaccaride assumono una conformazione a spirale (avvolgimento elicoidale dell’</a:t>
            </a:r>
            <a:r>
              <a:rPr lang="it-IT" sz="2000" dirty="0">
                <a:solidFill>
                  <a:srgbClr val="000000"/>
                </a:solidFill>
                <a:latin typeface="Algerian" panose="04020705040A02060702" pitchFamily="82" charset="0"/>
                <a:ea typeface="Arial Unicode MS" pitchFamily="34" charset="-128"/>
                <a:cs typeface="Arial Unicode MS" pitchFamily="34" charset="-128"/>
                <a:sym typeface="Symbol" pitchFamily="18" charset="2"/>
              </a:rPr>
              <a:t></a:t>
            </a:r>
            <a:r>
              <a:rPr lang="it-IT" sz="2000" dirty="0">
                <a:solidFill>
                  <a:srgbClr val="000000"/>
                </a:solidFill>
                <a:latin typeface="Arial Black" panose="020B0A04020102020204" pitchFamily="34" charset="0"/>
                <a:ea typeface="Arial Unicode MS" pitchFamily="34" charset="-128"/>
                <a:cs typeface="Arial Unicode MS" pitchFamily="34" charset="-128"/>
              </a:rPr>
              <a:t>-amilosio), in grado di conferire una intensa colorazione blu a soluzioni di iodio. </a:t>
            </a:r>
          </a:p>
          <a:p>
            <a:endParaRPr lang="it-IT" dirty="0"/>
          </a:p>
        </p:txBody>
      </p:sp>
      <p:sp>
        <p:nvSpPr>
          <p:cNvPr id="3" name="Titolo 2"/>
          <p:cNvSpPr>
            <a:spLocks noGrp="1"/>
          </p:cNvSpPr>
          <p:nvPr>
            <p:ph type="title"/>
          </p:nvPr>
        </p:nvSpPr>
        <p:spPr>
          <a:xfrm>
            <a:off x="395536" y="2882"/>
            <a:ext cx="8229600" cy="952872"/>
          </a:xfrm>
        </p:spPr>
        <p:txBody>
          <a:bodyPr/>
          <a:lstStyle/>
          <a:p>
            <a:pPr algn="ctr"/>
            <a:r>
              <a:rPr lang="it-IT" dirty="0" smtClean="0">
                <a:solidFill>
                  <a:srgbClr val="FF0000"/>
                </a:solidFill>
                <a:latin typeface="Algerian" panose="04020705040A02060702" pitchFamily="82" charset="0"/>
              </a:rPr>
              <a:t>amido</a:t>
            </a:r>
            <a:endParaRPr lang="it-IT" dirty="0">
              <a:solidFill>
                <a:srgbClr val="FF0000"/>
              </a:solidFill>
              <a:latin typeface="Algerian" panose="04020705040A02060702" pitchFamily="82"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789959425"/>
              </p:ext>
            </p:extLst>
          </p:nvPr>
        </p:nvGraphicFramePr>
        <p:xfrm>
          <a:off x="2395537" y="4523278"/>
          <a:ext cx="4352925" cy="1781175"/>
        </p:xfrm>
        <a:graphic>
          <a:graphicData uri="http://schemas.openxmlformats.org/presentationml/2006/ole">
            <mc:AlternateContent xmlns:mc="http://schemas.openxmlformats.org/markup-compatibility/2006">
              <mc:Choice xmlns:v="urn:schemas-microsoft-com:vml" Requires="v">
                <p:oleObj spid="_x0000_s17450" name="CS ChemDraw Drawing" r:id="rId3" imgW="6289560" imgH="2566080" progId="ChemDraw.Document.6.0">
                  <p:embed/>
                </p:oleObj>
              </mc:Choice>
              <mc:Fallback>
                <p:oleObj name="CS ChemDraw Drawing" r:id="rId3" imgW="6289560" imgH="25660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4523278"/>
                        <a:ext cx="4352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24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2592288"/>
          </a:xfrm>
        </p:spPr>
        <p:txBody>
          <a:bodyPr>
            <a:normAutofit/>
          </a:bodyPr>
          <a:lstStyle/>
          <a:p>
            <a:pPr marL="109728" indent="0" algn="ctr">
              <a:buNone/>
            </a:pPr>
            <a:r>
              <a:rPr lang="it-IT" sz="2000" dirty="0">
                <a:solidFill>
                  <a:schemeClr val="accent1"/>
                </a:solidFill>
                <a:latin typeface="Arial Black" panose="020B0A04020102020204" pitchFamily="34" charset="0"/>
              </a:rPr>
              <a:t>Il restante  80%, chiamato </a:t>
            </a:r>
            <a:r>
              <a:rPr lang="it-IT" sz="2000" u="sng" dirty="0">
                <a:solidFill>
                  <a:srgbClr val="FF3300"/>
                </a:solidFill>
                <a:effectLst>
                  <a:outerShdw blurRad="38100" dist="38100" dir="2700000" algn="tl">
                    <a:srgbClr val="C0C0C0"/>
                  </a:outerShdw>
                </a:effectLst>
                <a:latin typeface="Arial Black" panose="020B0A04020102020204" pitchFamily="34" charset="0"/>
              </a:rPr>
              <a:t>amilopectina</a:t>
            </a:r>
            <a:r>
              <a:rPr lang="it-IT" sz="2000" dirty="0">
                <a:solidFill>
                  <a:schemeClr val="accent1"/>
                </a:solidFill>
                <a:latin typeface="Arial Black" panose="020B0A04020102020204" pitchFamily="34" charset="0"/>
              </a:rPr>
              <a:t> , è costituito da </a:t>
            </a:r>
            <a:r>
              <a:rPr lang="it-IT" sz="2000" dirty="0">
                <a:solidFill>
                  <a:schemeClr val="accent1"/>
                </a:solidFill>
                <a:latin typeface="Arial Black" panose="020B0A04020102020204" pitchFamily="34" charset="0"/>
                <a:cs typeface="Times New Roman" pitchFamily="18" charset="0"/>
              </a:rPr>
              <a:t>catene polisaccaridiche altamente ramificate. Tali </a:t>
            </a:r>
            <a:r>
              <a:rPr lang="it-IT" sz="2000" dirty="0">
                <a:solidFill>
                  <a:srgbClr val="D60093"/>
                </a:solidFill>
                <a:latin typeface="Arial Black" panose="020B0A04020102020204" pitchFamily="34" charset="0"/>
                <a:cs typeface="Times New Roman" pitchFamily="18" charset="0"/>
              </a:rPr>
              <a:t>ramificazioni</a:t>
            </a:r>
            <a:r>
              <a:rPr lang="it-IT" sz="2000" dirty="0">
                <a:solidFill>
                  <a:schemeClr val="accent1"/>
                </a:solidFill>
                <a:latin typeface="Arial Black" panose="020B0A04020102020204" pitchFamily="34" charset="0"/>
                <a:cs typeface="Times New Roman" pitchFamily="18" charset="0"/>
              </a:rPr>
              <a:t> sono originate da </a:t>
            </a:r>
            <a:r>
              <a:rPr lang="it-IT" sz="2000" dirty="0">
                <a:solidFill>
                  <a:srgbClr val="D60093"/>
                </a:solidFill>
                <a:latin typeface="Arial Black" panose="020B0A04020102020204" pitchFamily="34" charset="0"/>
                <a:cs typeface="Times New Roman" pitchFamily="18" charset="0"/>
              </a:rPr>
              <a:t>legami glicosidici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6</a:t>
            </a:r>
            <a:r>
              <a:rPr lang="it-IT" sz="2000" dirty="0">
                <a:solidFill>
                  <a:srgbClr val="D60093"/>
                </a:solidFill>
                <a:latin typeface="Arial Black" panose="020B0A04020102020204" pitchFamily="34" charset="0"/>
                <a:cs typeface="Times New Roman" pitchFamily="18" charset="0"/>
              </a:rPr>
              <a:t>),</a:t>
            </a:r>
            <a:r>
              <a:rPr lang="it-IT" sz="2000" dirty="0">
                <a:solidFill>
                  <a:schemeClr val="accent1"/>
                </a:solidFill>
                <a:latin typeface="Arial Black" panose="020B0A04020102020204" pitchFamily="34" charset="0"/>
                <a:cs typeface="Times New Roman" pitchFamily="18" charset="0"/>
              </a:rPr>
              <a:t> che costituiscono i punti di ramificazione di </a:t>
            </a:r>
            <a:r>
              <a:rPr lang="it-IT" sz="2000" dirty="0">
                <a:solidFill>
                  <a:srgbClr val="3399FF"/>
                </a:solidFill>
                <a:latin typeface="Arial Black" panose="020B0A04020102020204" pitchFamily="34" charset="0"/>
                <a:cs typeface="Times New Roman" pitchFamily="18" charset="0"/>
              </a:rPr>
              <a:t>tratti lineari</a:t>
            </a:r>
            <a:r>
              <a:rPr lang="it-IT" sz="2000" dirty="0">
                <a:solidFill>
                  <a:schemeClr val="accent1"/>
                </a:solidFill>
                <a:latin typeface="Arial Black" panose="020B0A04020102020204" pitchFamily="34" charset="0"/>
                <a:cs typeface="Times New Roman" pitchFamily="18" charset="0"/>
              </a:rPr>
              <a:t> in cui il glucosio è legato </a:t>
            </a:r>
            <a:r>
              <a:rPr lang="it-IT" sz="2000" dirty="0">
                <a:solidFill>
                  <a:srgbClr val="3399FF"/>
                </a:solidFill>
                <a:latin typeface="Arial Black" panose="020B0A04020102020204" pitchFamily="34" charset="0"/>
                <a:cs typeface="Times New Roman" pitchFamily="18" charset="0"/>
              </a:rPr>
              <a:t>con legame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(1</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4).</a:t>
            </a:r>
            <a:r>
              <a:rPr lang="it-IT" sz="2000" dirty="0">
                <a:solidFill>
                  <a:schemeClr val="accent1"/>
                </a:solidFill>
                <a:latin typeface="Algerian" panose="04020705040A02060702" pitchFamily="82" charset="0"/>
                <a:cs typeface="Times New Roman" pitchFamily="18" charset="0"/>
              </a:rPr>
              <a:t> </a:t>
            </a:r>
            <a:r>
              <a:rPr lang="it-IT" sz="2000" dirty="0">
                <a:solidFill>
                  <a:schemeClr val="accent1"/>
                </a:solidFill>
                <a:latin typeface="Arial Black" panose="020B0A04020102020204" pitchFamily="34" charset="0"/>
                <a:cs typeface="Times New Roman" pitchFamily="18" charset="0"/>
              </a:rPr>
              <a:t>La lunghezza media delle ramificazioni può essere costituita di 20-25 unità </a:t>
            </a:r>
            <a:r>
              <a:rPr lang="it-IT" sz="2000" dirty="0" err="1">
                <a:solidFill>
                  <a:schemeClr val="accent1"/>
                </a:solidFill>
                <a:latin typeface="Arial Black" panose="020B0A04020102020204" pitchFamily="34" charset="0"/>
                <a:cs typeface="Times New Roman" pitchFamily="18" charset="0"/>
              </a:rPr>
              <a:t>monosaccaridiche</a:t>
            </a:r>
            <a:r>
              <a:rPr lang="it-IT" sz="2000" dirty="0">
                <a:solidFill>
                  <a:schemeClr val="accent1"/>
                </a:solidFill>
                <a:latin typeface="Arial Black" panose="020B0A04020102020204" pitchFamily="34" charset="0"/>
                <a:cs typeface="Times New Roman" pitchFamily="18" charset="0"/>
              </a:rPr>
              <a:t> di glucosio a seconda della sua origine</a:t>
            </a:r>
            <a:r>
              <a:rPr lang="it-IT" sz="2000" dirty="0">
                <a:solidFill>
                  <a:schemeClr val="accent1"/>
                </a:solidFill>
                <a:latin typeface="Algerian" panose="04020705040A02060702" pitchFamily="82" charset="0"/>
                <a:cs typeface="Times New Roman" pitchFamily="18" charset="0"/>
              </a:rPr>
              <a:t>. </a:t>
            </a:r>
          </a:p>
          <a:p>
            <a:endParaRPr lang="it-IT" dirty="0"/>
          </a:p>
        </p:txBody>
      </p:sp>
      <p:pic>
        <p:nvPicPr>
          <p:cNvPr id="5" name="Picture 5"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6" y="3275970"/>
            <a:ext cx="5943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690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80728"/>
            <a:ext cx="4932040" cy="4525963"/>
          </a:xfrm>
        </p:spPr>
        <p:txBody>
          <a:bodyPr/>
          <a:lstStyle/>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 rimuovendo il maltosio dalle estremità delle ramificazioni esterne</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err="1">
                <a:solidFill>
                  <a:srgbClr val="D60093"/>
                </a:solidFill>
                <a:latin typeface="Algerian" panose="04020705040A02060702" pitchFamily="82" charset="0"/>
                <a:sym typeface="Symbol" pitchFamily="18" charset="2"/>
              </a:rPr>
              <a:t>amilo</a:t>
            </a:r>
            <a:r>
              <a:rPr lang="it-IT" altLang="it-IT" sz="2000" b="1" dirty="0">
                <a:solidFill>
                  <a:srgbClr val="D60093"/>
                </a:solidFill>
                <a:latin typeface="Algerian" panose="04020705040A02060702" pitchFamily="82" charset="0"/>
                <a:sym typeface="Symbol" pitchFamily="18" charset="2"/>
              </a:rPr>
              <a:t> -(1—6)-glucosidasi </a:t>
            </a:r>
            <a:r>
              <a:rPr lang="it-IT" altLang="it-IT" sz="2000" b="1" dirty="0">
                <a:solidFill>
                  <a:schemeClr val="accent2"/>
                </a:solidFill>
                <a:latin typeface="Algerian" panose="04020705040A02060702" pitchFamily="82" charset="0"/>
                <a:sym typeface="Symbol" pitchFamily="18" charset="2"/>
              </a:rPr>
              <a:t>idrolizzano i legami -(1--- 6 ) delle ramificazioni </a:t>
            </a:r>
          </a:p>
          <a:p>
            <a:endParaRPr lang="it-IT" dirty="0"/>
          </a:p>
        </p:txBody>
      </p:sp>
      <p:pic>
        <p:nvPicPr>
          <p:cNvPr id="5" name="Picture 2"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640" y="952500"/>
            <a:ext cx="3303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66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4525963"/>
          </a:xfrm>
        </p:spPr>
        <p:txBody>
          <a:bodyPr>
            <a:normAutofit fontScale="92500" lnSpcReduction="20000"/>
          </a:bodyPr>
          <a:lstStyle/>
          <a:p>
            <a:pPr marL="109728" indent="0" algn="ctr">
              <a:spcBef>
                <a:spcPct val="50000"/>
              </a:spcBef>
              <a:buNone/>
            </a:pPr>
            <a:r>
              <a:rPr lang="it-IT" altLang="it-IT" sz="2800" dirty="0">
                <a:solidFill>
                  <a:schemeClr val="accent2"/>
                </a:solidFill>
                <a:latin typeface="Arial Black" panose="020B0A04020102020204" pitchFamily="34" charset="0"/>
                <a:cs typeface="Times New Roman" pitchFamily="18" charset="0"/>
              </a:rPr>
              <a:t>Nel processo digestivo e di assimilazione dell’amido, l</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lgerian" panose="04020705040A02060702" pitchFamily="82" charset="0"/>
                <a:cs typeface="Times New Roman" pitchFamily="18" charset="0"/>
                <a:sym typeface="Symbol" pitchFamily="18" charset="2"/>
              </a:rPr>
              <a:t></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rial Black" panose="020B0A04020102020204" pitchFamily="34" charset="0"/>
                <a:cs typeface="Times New Roman" pitchFamily="18" charset="0"/>
              </a:rPr>
              <a:t>amilasi, che è presente sia nella saliva che nel succo pancreatico,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idrolizza i legami </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(1</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4)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con  formazione di una miscela di</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800" dirty="0">
                <a:solidFill>
                  <a:srgbClr val="D60093"/>
                </a:solidFill>
                <a:latin typeface="Arial Black" panose="020B0A04020102020204" pitchFamily="34" charset="0"/>
                <a:ea typeface="Arial Unicode MS" pitchFamily="34" charset="-128"/>
                <a:cs typeface="Arial Unicode MS" pitchFamily="34" charset="-128"/>
              </a:rPr>
              <a:t>destrine</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e </a:t>
            </a:r>
            <a:r>
              <a:rPr lang="it-IT" altLang="it-IT" sz="2800" dirty="0" smtClean="0">
                <a:solidFill>
                  <a:srgbClr val="000000"/>
                </a:solidFill>
                <a:latin typeface="Arial Black" panose="020B0A04020102020204" pitchFamily="34" charset="0"/>
                <a:ea typeface="Arial Unicode MS" pitchFamily="34" charset="-128"/>
                <a:cs typeface="Arial Unicode MS" pitchFamily="34" charset="-128"/>
              </a:rPr>
              <a:t>glucosio. </a:t>
            </a:r>
            <a:r>
              <a:rPr lang="it-IT" altLang="it-IT" sz="2800" dirty="0">
                <a:solidFill>
                  <a:schemeClr val="accent1"/>
                </a:solidFill>
                <a:latin typeface="Arial Black" panose="020B0A04020102020204" pitchFamily="34" charset="0"/>
                <a:ea typeface="Arial Unicode MS" pitchFamily="34" charset="-128"/>
                <a:cs typeface="Arial Unicode MS" pitchFamily="34" charset="-128"/>
              </a:rPr>
              <a:t>I polisaccaridi a lunghezza intermedia che si formano per azione enzimatica sono chiamate destrine. </a:t>
            </a:r>
          </a:p>
          <a:p>
            <a:pPr marL="109728" indent="0" algn="ctr">
              <a:spcBef>
                <a:spcPct val="50000"/>
              </a:spcBef>
              <a:buNone/>
            </a:pP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Le </a:t>
            </a:r>
            <a:r>
              <a:rPr lang="it-IT" altLang="it-IT" sz="2800" dirty="0" err="1">
                <a:solidFill>
                  <a:schemeClr val="accent2"/>
                </a:solidFill>
                <a:latin typeface="Arial Black" panose="020B0A04020102020204" pitchFamily="34" charset="0"/>
                <a:sym typeface="Symbol" pitchFamily="18" charset="2"/>
              </a:rPr>
              <a:t>amilo</a:t>
            </a:r>
            <a:r>
              <a:rPr lang="it-IT" altLang="it-IT" sz="2800"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lgerian" panose="04020705040A02060702" pitchFamily="82" charset="0"/>
                <a:sym typeface="Symbol" pitchFamily="18" charset="2"/>
              </a:rPr>
              <a:t>-(1—6)-</a:t>
            </a:r>
            <a:r>
              <a:rPr lang="it-IT" altLang="it-IT" sz="2800" dirty="0">
                <a:solidFill>
                  <a:schemeClr val="accent2"/>
                </a:solidFill>
                <a:latin typeface="Arial Black" panose="020B0A04020102020204" pitchFamily="34" charset="0"/>
                <a:sym typeface="Symbol" pitchFamily="18" charset="2"/>
              </a:rPr>
              <a:t>glucosidasi idrolizzano i legami</a:t>
            </a:r>
            <a:r>
              <a:rPr lang="it-IT" altLang="it-IT" sz="2800" dirty="0">
                <a:solidFill>
                  <a:schemeClr val="accent2"/>
                </a:solidFill>
                <a:latin typeface="Algerian" panose="04020705040A02060702" pitchFamily="82" charset="0"/>
                <a:sym typeface="Symbol" pitchFamily="18" charset="2"/>
              </a:rPr>
              <a:t> -(1--- 6 ) </a:t>
            </a:r>
            <a:r>
              <a:rPr lang="it-IT" altLang="it-IT" sz="2800" dirty="0">
                <a:solidFill>
                  <a:schemeClr val="accent2"/>
                </a:solidFill>
                <a:latin typeface="Arial Black" panose="020B0A04020102020204" pitchFamily="34" charset="0"/>
                <a:sym typeface="Symbol" pitchFamily="18" charset="2"/>
              </a:rPr>
              <a:t>delle ramificazioni</a:t>
            </a:r>
            <a:r>
              <a:rPr lang="it-IT" altLang="it-IT" sz="2800" b="1"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rial Black" panose="020B0A04020102020204" pitchFamily="34" charset="0"/>
                <a:sym typeface="Symbol" pitchFamily="18" charset="2"/>
              </a:rPr>
              <a:t>consentendo alle </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e</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amilasi </a:t>
            </a:r>
            <a:r>
              <a:rPr lang="it-IT" altLang="it-IT" sz="2800" dirty="0">
                <a:solidFill>
                  <a:schemeClr val="accent2"/>
                </a:solidFill>
                <a:latin typeface="Arial Black" panose="020B0A04020102020204" pitchFamily="34" charset="0"/>
                <a:sym typeface="Symbol" pitchFamily="18" charset="2"/>
              </a:rPr>
              <a:t>di trasformarle in </a:t>
            </a:r>
            <a:r>
              <a:rPr lang="it-IT" altLang="it-IT" sz="2800" dirty="0" smtClean="0">
                <a:solidFill>
                  <a:schemeClr val="accent2"/>
                </a:solidFill>
                <a:latin typeface="Arial Black" panose="020B0A04020102020204" pitchFamily="34" charset="0"/>
                <a:sym typeface="Symbol" pitchFamily="18" charset="2"/>
              </a:rPr>
              <a:t>maltosio.</a:t>
            </a:r>
            <a:r>
              <a:rPr lang="it-IT" altLang="it-IT" sz="2800" dirty="0" smtClean="0">
                <a:latin typeface="Algerian" panose="04020705040A02060702" pitchFamily="82" charset="0"/>
                <a:cs typeface="Times New Roman" pitchFamily="18" charset="0"/>
              </a:rPr>
              <a:t> </a:t>
            </a:r>
            <a:endParaRPr lang="it-IT" altLang="it-IT" sz="2800" dirty="0">
              <a:latin typeface="Algerian" panose="04020705040A02060702" pitchFamily="82" charset="0"/>
              <a:cs typeface="Times New Roman" pitchFamily="18" charset="0"/>
            </a:endParaRPr>
          </a:p>
          <a:p>
            <a:endParaRPr lang="it-IT" dirty="0"/>
          </a:p>
        </p:txBody>
      </p:sp>
    </p:spTree>
    <p:extLst>
      <p:ext uri="{BB962C8B-B14F-4D97-AF65-F5344CB8AC3E}">
        <p14:creationId xmlns:p14="http://schemas.microsoft.com/office/powerpoint/2010/main" val="356758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84976" cy="4525963"/>
          </a:xfrm>
        </p:spPr>
        <p:txBody>
          <a:bodyPr>
            <a:normAutofit fontScale="62500" lnSpcReduction="20000"/>
          </a:bodyPr>
          <a:lstStyle/>
          <a:p>
            <a:pPr marL="109728" indent="0" algn="ctr">
              <a:spcBef>
                <a:spcPct val="50000"/>
              </a:spcBef>
              <a:buNone/>
              <a:defRPr/>
            </a:pPr>
            <a:r>
              <a:rPr lang="it-IT" sz="3200" dirty="0" smtClean="0">
                <a:solidFill>
                  <a:schemeClr val="accent2"/>
                </a:solidFill>
                <a:latin typeface="Arial Black" panose="020B0A04020102020204" pitchFamily="34" charset="0"/>
                <a:cs typeface="Times New Roman" pitchFamily="18" charset="0"/>
              </a:rPr>
              <a:t>Si </a:t>
            </a:r>
            <a:r>
              <a:rPr lang="it-IT" sz="3200" dirty="0">
                <a:solidFill>
                  <a:schemeClr val="accent2"/>
                </a:solidFill>
                <a:latin typeface="Arial Black" panose="020B0A04020102020204" pitchFamily="34" charset="0"/>
                <a:cs typeface="Times New Roman" pitchFamily="18" charset="0"/>
              </a:rPr>
              <a:t>definisce la frazione degli alimenti vegetali, che costituisce  la parete cellulare delle piante,  </a:t>
            </a:r>
            <a:r>
              <a:rPr lang="it-IT" sz="3200"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priva di interesse nutrizionale</a:t>
            </a:r>
            <a:r>
              <a:rPr lang="it-IT" sz="3200" dirty="0">
                <a:solidFill>
                  <a:schemeClr val="accent2"/>
                </a:solidFill>
                <a:latin typeface="Arial Black" panose="020B0A04020102020204" pitchFamily="34" charset="0"/>
                <a:cs typeface="Times New Roman" pitchFamily="18" charset="0"/>
              </a:rPr>
              <a:t>.</a:t>
            </a:r>
            <a:r>
              <a:rPr lang="it-IT" sz="3200" dirty="0">
                <a:latin typeface="Arial Black" panose="020B0A04020102020204" pitchFamily="34" charset="0"/>
                <a:cs typeface="Times New Roman" pitchFamily="18" charset="0"/>
              </a:rPr>
              <a:t>  </a:t>
            </a:r>
            <a:r>
              <a:rPr lang="it-IT" sz="3200" dirty="0" smtClean="0">
                <a:solidFill>
                  <a:srgbClr val="FF9900"/>
                </a:solidFill>
                <a:latin typeface="Arial Black" panose="020B0A04020102020204" pitchFamily="34" charset="0"/>
                <a:cs typeface="Times New Roman" pitchFamily="18" charset="0"/>
              </a:rPr>
              <a:t>La </a:t>
            </a:r>
            <a:r>
              <a:rPr lang="it-IT" sz="3200" dirty="0">
                <a:solidFill>
                  <a:srgbClr val="FF9900"/>
                </a:solidFill>
                <a:latin typeface="Arial Black" panose="020B0A04020102020204" pitchFamily="34" charset="0"/>
                <a:cs typeface="Times New Roman" pitchFamily="18" charset="0"/>
              </a:rPr>
              <a:t>fibra alimentare è costituita </a:t>
            </a:r>
            <a:r>
              <a:rPr lang="it-IT" sz="3200" dirty="0" smtClean="0">
                <a:solidFill>
                  <a:srgbClr val="FF9900"/>
                </a:solidFill>
                <a:latin typeface="Arial Black" panose="020B0A04020102020204" pitchFamily="34" charset="0"/>
                <a:cs typeface="Times New Roman" pitchFamily="18" charset="0"/>
              </a:rPr>
              <a:t>da:</a:t>
            </a:r>
            <a:endParaRPr lang="it-IT" sz="3200" dirty="0">
              <a:solidFill>
                <a:srgbClr val="FF9900"/>
              </a:solidFill>
              <a:latin typeface="Arial Black" panose="020B0A04020102020204" pitchFamily="34" charset="0"/>
              <a:cs typeface="Times New Roman" pitchFamily="18" charset="0"/>
            </a:endParaRPr>
          </a:p>
          <a:p>
            <a:pPr>
              <a:spcBef>
                <a:spcPct val="25000"/>
              </a:spcBef>
              <a:defRPr/>
            </a:pPr>
            <a:endParaRPr lang="it-IT" sz="2900" dirty="0" smtClean="0">
              <a:solidFill>
                <a:srgbClr val="D60093"/>
              </a:solidFill>
              <a:latin typeface="Arial Black" panose="020B0A04020102020204" pitchFamily="34" charset="0"/>
              <a:cs typeface="Times New Roman" pitchFamily="18" charset="0"/>
            </a:endParaRPr>
          </a:p>
          <a:p>
            <a:pPr>
              <a:spcBef>
                <a:spcPct val="25000"/>
              </a:spcBef>
              <a:defRPr/>
            </a:pPr>
            <a:r>
              <a:rPr lang="it-IT" sz="2900" dirty="0" smtClean="0">
                <a:solidFill>
                  <a:srgbClr val="D60093"/>
                </a:solidFill>
                <a:latin typeface="Arial Black" panose="020B0A04020102020204" pitchFamily="34" charset="0"/>
                <a:cs typeface="Times New Roman" pitchFamily="18" charset="0"/>
              </a:rPr>
              <a:t>Cellulosa                                                                  Fibra </a:t>
            </a:r>
            <a:r>
              <a:rPr lang="it-IT" sz="2900" dirty="0">
                <a:solidFill>
                  <a:srgbClr val="D60093"/>
                </a:solidFill>
                <a:latin typeface="Arial Black" panose="020B0A04020102020204" pitchFamily="34" charset="0"/>
                <a:cs typeface="Times New Roman" pitchFamily="18" charset="0"/>
              </a:rPr>
              <a:t>idrofila                                                                                                        Lignina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Emicellulose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o insolubile </a:t>
            </a:r>
          </a:p>
          <a:p>
            <a:pPr>
              <a:spcBef>
                <a:spcPct val="10000"/>
              </a:spcBef>
              <a:defRPr/>
            </a:pPr>
            <a:r>
              <a:rPr lang="it-IT" sz="2900" dirty="0">
                <a:solidFill>
                  <a:srgbClr val="D60093"/>
                </a:solidFill>
                <a:latin typeface="Arial Black" panose="020B0A04020102020204" pitchFamily="34" charset="0"/>
                <a:cs typeface="Times New Roman" pitchFamily="18" charset="0"/>
              </a:rPr>
              <a:t>                                        </a:t>
            </a:r>
            <a:r>
              <a:rPr lang="it-IT" sz="2900" dirty="0">
                <a:solidFill>
                  <a:srgbClr val="339933"/>
                </a:solidFill>
                <a:latin typeface="Arial Black" panose="020B0A04020102020204" pitchFamily="34" charset="0"/>
                <a:cs typeface="Times New Roman" pitchFamily="18" charset="0"/>
              </a:rPr>
              <a:t>Pectine</a:t>
            </a:r>
          </a:p>
          <a:p>
            <a:pPr>
              <a:spcBef>
                <a:spcPct val="10000"/>
              </a:spcBef>
              <a:defRPr/>
            </a:pPr>
            <a:r>
              <a:rPr lang="it-IT" sz="2900" dirty="0">
                <a:solidFill>
                  <a:srgbClr val="339933"/>
                </a:solidFill>
                <a:latin typeface="Arial Black" panose="020B0A04020102020204" pitchFamily="34" charset="0"/>
                <a:cs typeface="Times New Roman" pitchFamily="18" charset="0"/>
              </a:rPr>
              <a:t>Polisaccaridi            </a:t>
            </a:r>
            <a:r>
              <a:rPr lang="it-IT" sz="2900" dirty="0" smtClean="0">
                <a:solidFill>
                  <a:srgbClr val="339933"/>
                </a:solidFill>
                <a:latin typeface="Arial Black" panose="020B0A04020102020204" pitchFamily="34" charset="0"/>
                <a:cs typeface="Times New Roman" pitchFamily="18" charset="0"/>
              </a:rPr>
              <a:t>Gomme                                  Fibra </a:t>
            </a:r>
            <a:r>
              <a:rPr lang="it-IT" sz="2900" dirty="0">
                <a:solidFill>
                  <a:srgbClr val="339933"/>
                </a:solidFill>
                <a:latin typeface="Arial Black" panose="020B0A04020102020204" pitchFamily="34" charset="0"/>
                <a:cs typeface="Times New Roman" pitchFamily="18" charset="0"/>
              </a:rPr>
              <a:t>gelificante</a:t>
            </a:r>
          </a:p>
          <a:p>
            <a:pPr>
              <a:spcBef>
                <a:spcPct val="10000"/>
              </a:spcBef>
              <a:defRPr/>
            </a:pPr>
            <a:r>
              <a:rPr lang="it-IT" sz="2900" dirty="0">
                <a:solidFill>
                  <a:srgbClr val="339933"/>
                </a:solidFill>
                <a:latin typeface="Arial Black" panose="020B0A04020102020204" pitchFamily="34" charset="0"/>
                <a:cs typeface="Times New Roman" pitchFamily="18" charset="0"/>
              </a:rPr>
              <a:t>non cellulosici         </a:t>
            </a:r>
            <a:r>
              <a:rPr lang="it-IT" sz="2900" dirty="0" smtClean="0">
                <a:solidFill>
                  <a:srgbClr val="339933"/>
                </a:solidFill>
                <a:latin typeface="Arial Black" panose="020B0A04020102020204" pitchFamily="34" charset="0"/>
                <a:cs typeface="Times New Roman" pitchFamily="18" charset="0"/>
              </a:rPr>
              <a:t>Mucillagini                        o </a:t>
            </a:r>
            <a:r>
              <a:rPr lang="it-IT" sz="2900" dirty="0">
                <a:solidFill>
                  <a:srgbClr val="339933"/>
                </a:solidFill>
                <a:latin typeface="Arial Black" panose="020B0A04020102020204" pitchFamily="34" charset="0"/>
                <a:cs typeface="Times New Roman" pitchFamily="18" charset="0"/>
              </a:rPr>
              <a:t>solubile</a:t>
            </a:r>
          </a:p>
          <a:p>
            <a:pPr>
              <a:spcBef>
                <a:spcPct val="10000"/>
              </a:spcBef>
              <a:defRPr/>
            </a:pPr>
            <a:r>
              <a:rPr lang="it-IT" sz="2900" dirty="0">
                <a:solidFill>
                  <a:srgbClr val="339933"/>
                </a:solidFill>
                <a:latin typeface="Arial Black" panose="020B0A04020102020204" pitchFamily="34" charset="0"/>
                <a:cs typeface="Times New Roman" pitchFamily="18" charset="0"/>
              </a:rPr>
              <a:t>                                        </a:t>
            </a:r>
          </a:p>
          <a:p>
            <a:pPr>
              <a:spcBef>
                <a:spcPct val="10000"/>
              </a:spcBef>
              <a:defRPr/>
            </a:pPr>
            <a:endParaRPr lang="it-IT" sz="2900" dirty="0">
              <a:solidFill>
                <a:srgbClr val="339933"/>
              </a:solidFill>
              <a:latin typeface="Arial Black" panose="020B0A04020102020204" pitchFamily="34" charset="0"/>
              <a:cs typeface="Times New Roman" pitchFamily="18" charset="0"/>
            </a:endParaRPr>
          </a:p>
          <a:p>
            <a:pPr marL="109728" indent="0" algn="ctr">
              <a:spcBef>
                <a:spcPct val="10000"/>
              </a:spcBef>
              <a:buNone/>
              <a:defRPr/>
            </a:pPr>
            <a:r>
              <a:rPr lang="it-IT" sz="3200" dirty="0">
                <a:solidFill>
                  <a:srgbClr val="99CCFF"/>
                </a:solidFill>
                <a:latin typeface="Arial Black" panose="020B0A04020102020204" pitchFamily="34" charset="0"/>
                <a:cs typeface="Times New Roman" pitchFamily="18" charset="0"/>
              </a:rPr>
              <a:t>La fibra alimentare è un importante componente della dieta umana e</a:t>
            </a:r>
            <a:r>
              <a:rPr lang="it-IT" sz="3200" b="1" dirty="0">
                <a:solidFill>
                  <a:srgbClr val="99CCFF"/>
                </a:solidFill>
                <a:latin typeface="Arial Black" panose="020B0A04020102020204" pitchFamily="34" charset="0"/>
                <a:cs typeface="Times New Roman" pitchFamily="18" charset="0"/>
              </a:rPr>
              <a:t>, </a:t>
            </a:r>
            <a:r>
              <a:rPr lang="it-IT" sz="3200" dirty="0">
                <a:solidFill>
                  <a:srgbClr val="99CCFF"/>
                </a:solidFill>
                <a:latin typeface="Arial Black" panose="020B0A04020102020204" pitchFamily="34" charset="0"/>
                <a:cs typeface="Times New Roman" pitchFamily="18" charset="0"/>
              </a:rPr>
              <a:t>pur non potendosi considerare un nutriente, esercita effetti di tipo funzionale e metabolico (</a:t>
            </a:r>
            <a:r>
              <a:rPr lang="it-IT" sz="3200" dirty="0">
                <a:solidFill>
                  <a:srgbClr val="D60093"/>
                </a:solidFill>
                <a:latin typeface="Arial Black" panose="020B0A04020102020204" pitchFamily="34" charset="0"/>
                <a:cs typeface="Times New Roman" pitchFamily="18" charset="0"/>
              </a:rPr>
              <a:t>migliora la funzionalità intestinale</a:t>
            </a:r>
            <a:r>
              <a:rPr lang="it-IT" sz="3200" dirty="0">
                <a:solidFill>
                  <a:srgbClr val="99CCFF"/>
                </a:solidFill>
                <a:latin typeface="Arial Black" panose="020B0A04020102020204" pitchFamily="34" charset="0"/>
                <a:cs typeface="Times New Roman" pitchFamily="18" charset="0"/>
              </a:rPr>
              <a:t>).</a:t>
            </a:r>
            <a:r>
              <a:rPr lang="it-IT" sz="3200" dirty="0">
                <a:solidFill>
                  <a:srgbClr val="339933"/>
                </a:solidFill>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ea typeface="Arial Unicode MS" pitchFamily="34" charset="-128"/>
                <a:cs typeface="Arial Unicode MS" pitchFamily="34" charset="-128"/>
              </a:rPr>
              <a:t>Il fabbisogno giornaliero stabilito dai LARN è di 30 </a:t>
            </a:r>
            <a:r>
              <a:rPr lang="it-IT" sz="3200" dirty="0" smtClean="0">
                <a:solidFill>
                  <a:srgbClr val="FF9900"/>
                </a:solidFill>
                <a:latin typeface="Arial Black" panose="020B0A04020102020204" pitchFamily="34" charset="0"/>
                <a:ea typeface="Arial Unicode MS" pitchFamily="34" charset="-128"/>
                <a:cs typeface="Arial Unicode MS" pitchFamily="34" charset="-128"/>
              </a:rPr>
              <a:t>g/die</a:t>
            </a:r>
            <a:r>
              <a:rPr lang="it-IT" sz="3200" dirty="0" smtClean="0">
                <a:solidFill>
                  <a:srgbClr val="000000"/>
                </a:solidFill>
                <a:latin typeface="Arial Black" panose="020B0A04020102020204" pitchFamily="34" charset="0"/>
                <a:ea typeface="Arial Unicode MS" pitchFamily="34" charset="-128"/>
                <a:cs typeface="Arial Unicode MS" pitchFamily="34" charset="-128"/>
              </a:rPr>
              <a:t> </a:t>
            </a:r>
            <a:endParaRPr lang="it-IT" sz="3200" dirty="0">
              <a:solidFill>
                <a:srgbClr val="339933"/>
              </a:solidFill>
              <a:latin typeface="Arial Black" panose="020B0A04020102020204" pitchFamily="34" charset="0"/>
              <a:cs typeface="Times New Roman" pitchFamily="18" charset="0"/>
            </a:endParaRP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Fibra alimentare </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20530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buNone/>
            </a:pPr>
            <a:r>
              <a:rPr lang="it-IT" altLang="it-IT" dirty="0" smtClean="0">
                <a:solidFill>
                  <a:srgbClr val="000000"/>
                </a:solidFill>
                <a:cs typeface="Arial" charset="0"/>
              </a:rPr>
              <a:t> </a:t>
            </a:r>
            <a:endParaRPr lang="it-IT" altLang="it-IT" dirty="0">
              <a:solidFill>
                <a:srgbClr val="000000"/>
              </a:solidFill>
              <a:ea typeface="Arial Unicode MS" pitchFamily="34" charset="-128"/>
              <a:cs typeface="Arial Unicode MS" pitchFamily="34" charset="-128"/>
            </a:endParaRPr>
          </a:p>
          <a:p>
            <a:endParaRPr lang="it-IT" dirty="0"/>
          </a:p>
        </p:txBody>
      </p:sp>
      <p:sp>
        <p:nvSpPr>
          <p:cNvPr id="3" name="Titolo 2"/>
          <p:cNvSpPr>
            <a:spLocks noGrp="1"/>
          </p:cNvSpPr>
          <p:nvPr>
            <p:ph type="title"/>
          </p:nvPr>
        </p:nvSpPr>
        <p:spPr>
          <a:xfrm>
            <a:off x="470978" y="116632"/>
            <a:ext cx="8229600" cy="1143000"/>
          </a:xfrm>
        </p:spPr>
        <p:txBody>
          <a:bodyPr>
            <a:noAutofit/>
          </a:bodyPr>
          <a:lstStyle/>
          <a:p>
            <a:pPr algn="ctr"/>
            <a:r>
              <a:rPr lang="it-IT" altLang="it-IT" sz="2400" dirty="0" smtClean="0">
                <a:solidFill>
                  <a:schemeClr val="accent2"/>
                </a:solidFill>
                <a:latin typeface="Algerian" panose="04020705040A02060702" pitchFamily="82" charset="0"/>
                <a:cs typeface="Arial" charset="0"/>
              </a:rPr>
              <a:t>Principali </a:t>
            </a:r>
            <a:r>
              <a:rPr lang="it-IT" altLang="it-IT" sz="2400" dirty="0">
                <a:solidFill>
                  <a:schemeClr val="accent2"/>
                </a:solidFill>
                <a:latin typeface="Algerian" panose="04020705040A02060702" pitchFamily="82" charset="0"/>
                <a:cs typeface="Arial" charset="0"/>
              </a:rPr>
              <a:t>carboidrati di interesse </a:t>
            </a:r>
            <a:r>
              <a:rPr lang="it-IT" altLang="it-IT" sz="2400" dirty="0" smtClean="0">
                <a:solidFill>
                  <a:schemeClr val="accent2"/>
                </a:solidFill>
                <a:latin typeface="Algerian" panose="04020705040A02060702" pitchFamily="82" charset="0"/>
                <a:cs typeface="Arial" charset="0"/>
              </a:rPr>
              <a:t>alimentare</a:t>
            </a:r>
            <a:r>
              <a:rPr lang="it-IT" altLang="it-IT" sz="2400" dirty="0" smtClean="0">
                <a:solidFill>
                  <a:srgbClr val="000000"/>
                </a:solidFill>
                <a:latin typeface="Algerian" panose="04020705040A02060702" pitchFamily="82" charset="0"/>
                <a:cs typeface="Arial" charset="0"/>
              </a:rPr>
              <a:t> </a:t>
            </a:r>
            <a:r>
              <a:rPr lang="it-IT" altLang="it-IT" sz="2400" dirty="0">
                <a:solidFill>
                  <a:srgbClr val="000000"/>
                </a:solidFill>
                <a:latin typeface="Algerian" panose="04020705040A02060702" pitchFamily="82" charset="0"/>
                <a:ea typeface="Arial Unicode MS" pitchFamily="34" charset="-128"/>
                <a:cs typeface="Arial Unicode MS" pitchFamily="34" charset="-128"/>
              </a:rPr>
              <a:t/>
            </a:r>
            <a:br>
              <a:rPr lang="it-IT" altLang="it-IT" sz="2400" dirty="0">
                <a:solidFill>
                  <a:srgbClr val="000000"/>
                </a:solidFill>
                <a:latin typeface="Algerian" panose="04020705040A02060702" pitchFamily="82" charset="0"/>
                <a:ea typeface="Arial Unicode MS" pitchFamily="34" charset="-128"/>
                <a:cs typeface="Arial Unicode MS" pitchFamily="34" charset="-128"/>
              </a:rPr>
            </a:br>
            <a:endParaRPr lang="it-IT" sz="2400" dirty="0">
              <a:latin typeface="Algerian" panose="04020705040A02060702" pitchFamily="82" charset="0"/>
            </a:endParaRPr>
          </a:p>
        </p:txBody>
      </p:sp>
      <p:grpSp>
        <p:nvGrpSpPr>
          <p:cNvPr id="6" name="Group 65"/>
          <p:cNvGrpSpPr>
            <a:grpSpLocks/>
          </p:cNvGrpSpPr>
          <p:nvPr/>
        </p:nvGrpSpPr>
        <p:grpSpPr bwMode="auto">
          <a:xfrm>
            <a:off x="675759" y="980728"/>
            <a:ext cx="7862888" cy="5260975"/>
            <a:chOff x="-3" y="391"/>
            <a:chExt cx="4953" cy="3314"/>
          </a:xfrm>
        </p:grpSpPr>
        <p:grpSp>
          <p:nvGrpSpPr>
            <p:cNvPr id="7" name="Group 63"/>
            <p:cNvGrpSpPr>
              <a:grpSpLocks/>
            </p:cNvGrpSpPr>
            <p:nvPr/>
          </p:nvGrpSpPr>
          <p:grpSpPr bwMode="auto">
            <a:xfrm>
              <a:off x="0" y="394"/>
              <a:ext cx="4947" cy="3308"/>
              <a:chOff x="0" y="394"/>
              <a:chExt cx="4947" cy="3308"/>
            </a:xfrm>
          </p:grpSpPr>
          <p:grpSp>
            <p:nvGrpSpPr>
              <p:cNvPr id="9" name="Group 24"/>
              <p:cNvGrpSpPr>
                <a:grpSpLocks/>
              </p:cNvGrpSpPr>
              <p:nvPr/>
            </p:nvGrpSpPr>
            <p:grpSpPr bwMode="auto">
              <a:xfrm>
                <a:off x="0" y="394"/>
                <a:ext cx="812" cy="403"/>
                <a:chOff x="0" y="394"/>
                <a:chExt cx="812" cy="403"/>
              </a:xfrm>
            </p:grpSpPr>
            <p:sp>
              <p:nvSpPr>
                <p:cNvPr id="67" name="Rectangle 3"/>
                <p:cNvSpPr>
                  <a:spLocks noChangeArrowheads="1"/>
                </p:cNvSpPr>
                <p:nvPr/>
              </p:nvSpPr>
              <p:spPr bwMode="auto">
                <a:xfrm>
                  <a:off x="6" y="400"/>
                  <a:ext cx="8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chemeClr val="accent2"/>
                      </a:solidFill>
                      <a:latin typeface="Arial Unicode MS" pitchFamily="34" charset="-128"/>
                      <a:ea typeface="Arial Unicode MS" pitchFamily="34" charset="-128"/>
                      <a:cs typeface="Arial Unicode MS" pitchFamily="34" charset="-128"/>
                    </a:rPr>
                    <a:t>Classe </a:t>
                  </a:r>
                </a:p>
                <a:p>
                  <a:pPr eaLnBrk="1" hangingPunct="1"/>
                  <a:r>
                    <a:rPr lang="it-IT" altLang="it-IT" sz="1400" b="1" dirty="0">
                      <a:solidFill>
                        <a:srgbClr val="000000"/>
                      </a:solidFill>
                      <a:latin typeface="Arial Unicode MS" pitchFamily="34" charset="-128"/>
                      <a:ea typeface="Arial Unicode MS" pitchFamily="34" charset="-128"/>
                      <a:cs typeface="Arial Unicode MS" pitchFamily="34" charset="-128"/>
                    </a:rPr>
                    <a:t>(DP)*</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8" name="Rectangle 23"/>
                <p:cNvSpPr>
                  <a:spLocks noChangeArrowheads="1"/>
                </p:cNvSpPr>
                <p:nvPr/>
              </p:nvSpPr>
              <p:spPr bwMode="auto">
                <a:xfrm>
                  <a:off x="0" y="394"/>
                  <a:ext cx="8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 name="Group 26"/>
              <p:cNvGrpSpPr>
                <a:grpSpLocks/>
              </p:cNvGrpSpPr>
              <p:nvPr/>
            </p:nvGrpSpPr>
            <p:grpSpPr bwMode="auto">
              <a:xfrm>
                <a:off x="812" y="394"/>
                <a:ext cx="1259" cy="403"/>
                <a:chOff x="812" y="394"/>
                <a:chExt cx="1259" cy="403"/>
              </a:xfrm>
            </p:grpSpPr>
            <p:sp>
              <p:nvSpPr>
                <p:cNvPr id="65" name="Rectangle 4"/>
                <p:cNvSpPr>
                  <a:spLocks noChangeArrowheads="1"/>
                </p:cNvSpPr>
                <p:nvPr/>
              </p:nvSpPr>
              <p:spPr bwMode="auto">
                <a:xfrm>
                  <a:off x="818" y="40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rgbClr val="FF3300"/>
                      </a:solidFill>
                      <a:latin typeface="Arial Unicode MS" pitchFamily="34" charset="-128"/>
                      <a:ea typeface="Arial Unicode MS" pitchFamily="34" charset="-128"/>
                      <a:cs typeface="Arial Unicode MS" pitchFamily="34" charset="-128"/>
                    </a:rPr>
                    <a:t>Gruppo</a:t>
                  </a:r>
                  <a:r>
                    <a:rPr lang="it-IT" altLang="it-IT"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6" name="Rectangle 25"/>
                <p:cNvSpPr>
                  <a:spLocks noChangeArrowheads="1"/>
                </p:cNvSpPr>
                <p:nvPr/>
              </p:nvSpPr>
              <p:spPr bwMode="auto">
                <a:xfrm>
                  <a:off x="812" y="39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 name="Group 28"/>
              <p:cNvGrpSpPr>
                <a:grpSpLocks/>
              </p:cNvGrpSpPr>
              <p:nvPr/>
            </p:nvGrpSpPr>
            <p:grpSpPr bwMode="auto">
              <a:xfrm>
                <a:off x="2071" y="394"/>
                <a:ext cx="2876" cy="403"/>
                <a:chOff x="2071" y="394"/>
                <a:chExt cx="2876" cy="403"/>
              </a:xfrm>
            </p:grpSpPr>
            <p:sp>
              <p:nvSpPr>
                <p:cNvPr id="63" name="Rectangle 5"/>
                <p:cNvSpPr>
                  <a:spLocks noChangeArrowheads="1"/>
                </p:cNvSpPr>
                <p:nvPr/>
              </p:nvSpPr>
              <p:spPr bwMode="auto">
                <a:xfrm>
                  <a:off x="2077" y="40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a:solidFill>
                        <a:srgbClr val="FF3300"/>
                      </a:solidFill>
                      <a:latin typeface="Arial Unicode MS" pitchFamily="34" charset="-128"/>
                      <a:ea typeface="Arial Unicode MS" pitchFamily="34" charset="-128"/>
                      <a:cs typeface="Arial Unicode MS" pitchFamily="34" charset="-128"/>
                    </a:rPr>
                    <a:t>Componenti</a:t>
                  </a:r>
                  <a:r>
                    <a:rPr lang="it-IT" altLang="it-IT">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64" name="Rectangle 27"/>
                <p:cNvSpPr>
                  <a:spLocks noChangeArrowheads="1"/>
                </p:cNvSpPr>
                <p:nvPr/>
              </p:nvSpPr>
              <p:spPr bwMode="auto">
                <a:xfrm>
                  <a:off x="2071" y="39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 name="Group 30"/>
              <p:cNvGrpSpPr>
                <a:grpSpLocks/>
              </p:cNvGrpSpPr>
              <p:nvPr/>
            </p:nvGrpSpPr>
            <p:grpSpPr bwMode="auto">
              <a:xfrm>
                <a:off x="0" y="809"/>
                <a:ext cx="812" cy="1233"/>
                <a:chOff x="0" y="809"/>
                <a:chExt cx="812" cy="1233"/>
              </a:xfrm>
            </p:grpSpPr>
            <p:sp>
              <p:nvSpPr>
                <p:cNvPr id="61" name="Rectangle 6"/>
                <p:cNvSpPr>
                  <a:spLocks noChangeArrowheads="1"/>
                </p:cNvSpPr>
                <p:nvPr/>
              </p:nvSpPr>
              <p:spPr bwMode="auto">
                <a:xfrm>
                  <a:off x="6" y="815"/>
                  <a:ext cx="8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a:solidFill>
                        <a:srgbClr val="FF3300"/>
                      </a:solidFill>
                      <a:ea typeface="Arial Unicode MS" pitchFamily="34" charset="-128"/>
                      <a:cs typeface="Arial Unicode MS" pitchFamily="34" charset="-128"/>
                    </a:rPr>
                    <a:t>Zuccheri </a:t>
                  </a:r>
                </a:p>
                <a:p>
                  <a:pPr eaLnBrk="1" hangingPunct="1"/>
                  <a:r>
                    <a:rPr lang="it-IT" altLang="it-IT">
                      <a:solidFill>
                        <a:srgbClr val="000000"/>
                      </a:solidFill>
                      <a:ea typeface="Arial Unicode MS" pitchFamily="34" charset="-128"/>
                      <a:cs typeface="Arial Unicode MS" pitchFamily="34" charset="-128"/>
                    </a:rPr>
                    <a:t>(1-2)</a:t>
                  </a:r>
                </a:p>
                <a:p>
                  <a:endParaRPr lang="it-IT" altLang="it-IT"/>
                </a:p>
              </p:txBody>
            </p:sp>
            <p:sp>
              <p:nvSpPr>
                <p:cNvPr id="62" name="Rectangle 29"/>
                <p:cNvSpPr>
                  <a:spLocks noChangeArrowheads="1"/>
                </p:cNvSpPr>
                <p:nvPr/>
              </p:nvSpPr>
              <p:spPr bwMode="auto">
                <a:xfrm>
                  <a:off x="0" y="809"/>
                  <a:ext cx="812" cy="12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3" name="Group 32"/>
              <p:cNvGrpSpPr>
                <a:grpSpLocks/>
              </p:cNvGrpSpPr>
              <p:nvPr/>
            </p:nvGrpSpPr>
            <p:grpSpPr bwMode="auto">
              <a:xfrm>
                <a:off x="812" y="809"/>
                <a:ext cx="1259" cy="403"/>
                <a:chOff x="812" y="809"/>
                <a:chExt cx="1259" cy="403"/>
              </a:xfrm>
            </p:grpSpPr>
            <p:sp>
              <p:nvSpPr>
                <p:cNvPr id="59" name="Rectangle 7"/>
                <p:cNvSpPr>
                  <a:spLocks noChangeArrowheads="1"/>
                </p:cNvSpPr>
                <p:nvPr/>
              </p:nvSpPr>
              <p:spPr bwMode="auto">
                <a:xfrm>
                  <a:off x="818" y="81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Monosaccaridi</a:t>
                  </a:r>
                </a:p>
                <a:p>
                  <a:endParaRPr lang="it-IT" altLang="it-IT"/>
                </a:p>
              </p:txBody>
            </p:sp>
            <p:sp>
              <p:nvSpPr>
                <p:cNvPr id="60" name="Rectangle 31"/>
                <p:cNvSpPr>
                  <a:spLocks noChangeArrowheads="1"/>
                </p:cNvSpPr>
                <p:nvPr/>
              </p:nvSpPr>
              <p:spPr bwMode="auto">
                <a:xfrm>
                  <a:off x="812" y="80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4" name="Group 34"/>
              <p:cNvGrpSpPr>
                <a:grpSpLocks/>
              </p:cNvGrpSpPr>
              <p:nvPr/>
            </p:nvGrpSpPr>
            <p:grpSpPr bwMode="auto">
              <a:xfrm>
                <a:off x="2071" y="809"/>
                <a:ext cx="2876" cy="403"/>
                <a:chOff x="2071" y="809"/>
                <a:chExt cx="2876" cy="403"/>
              </a:xfrm>
            </p:grpSpPr>
            <p:sp>
              <p:nvSpPr>
                <p:cNvPr id="57" name="Rectangle 8"/>
                <p:cNvSpPr>
                  <a:spLocks noChangeArrowheads="1"/>
                </p:cNvSpPr>
                <p:nvPr/>
              </p:nvSpPr>
              <p:spPr bwMode="auto">
                <a:xfrm>
                  <a:off x="2077" y="81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Glucosio, fruttosio, galattosio</a:t>
                  </a:r>
                  <a:r>
                    <a:rPr lang="it-IT" altLang="it-IT" sz="1200">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58" name="Rectangle 33"/>
                <p:cNvSpPr>
                  <a:spLocks noChangeArrowheads="1"/>
                </p:cNvSpPr>
                <p:nvPr/>
              </p:nvSpPr>
              <p:spPr bwMode="auto">
                <a:xfrm>
                  <a:off x="2071" y="80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5" name="Group 36"/>
              <p:cNvGrpSpPr>
                <a:grpSpLocks/>
              </p:cNvGrpSpPr>
              <p:nvPr/>
            </p:nvGrpSpPr>
            <p:grpSpPr bwMode="auto">
              <a:xfrm>
                <a:off x="812" y="1224"/>
                <a:ext cx="1259" cy="403"/>
                <a:chOff x="812" y="1224"/>
                <a:chExt cx="1259" cy="403"/>
              </a:xfrm>
            </p:grpSpPr>
            <p:sp>
              <p:nvSpPr>
                <p:cNvPr id="55" name="Rectangle 9"/>
                <p:cNvSpPr>
                  <a:spLocks noChangeArrowheads="1"/>
                </p:cNvSpPr>
                <p:nvPr/>
              </p:nvSpPr>
              <p:spPr bwMode="auto">
                <a:xfrm>
                  <a:off x="818" y="123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Disaccaridi</a:t>
                  </a:r>
                </a:p>
                <a:p>
                  <a:endParaRPr lang="it-IT" altLang="it-IT" sz="2000" b="1">
                    <a:solidFill>
                      <a:srgbClr val="D60093"/>
                    </a:solidFill>
                  </a:endParaRPr>
                </a:p>
              </p:txBody>
            </p:sp>
            <p:sp>
              <p:nvSpPr>
                <p:cNvPr id="56" name="Rectangle 35"/>
                <p:cNvSpPr>
                  <a:spLocks noChangeArrowheads="1"/>
                </p:cNvSpPr>
                <p:nvPr/>
              </p:nvSpPr>
              <p:spPr bwMode="auto">
                <a:xfrm>
                  <a:off x="812" y="122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6" name="Group 38"/>
              <p:cNvGrpSpPr>
                <a:grpSpLocks/>
              </p:cNvGrpSpPr>
              <p:nvPr/>
            </p:nvGrpSpPr>
            <p:grpSpPr bwMode="auto">
              <a:xfrm>
                <a:off x="2071" y="1224"/>
                <a:ext cx="2876" cy="403"/>
                <a:chOff x="2071" y="1224"/>
                <a:chExt cx="2876" cy="403"/>
              </a:xfrm>
            </p:grpSpPr>
            <p:sp>
              <p:nvSpPr>
                <p:cNvPr id="53" name="Rectangle 10"/>
                <p:cNvSpPr>
                  <a:spLocks noChangeArrowheads="1"/>
                </p:cNvSpPr>
                <p:nvPr/>
              </p:nvSpPr>
              <p:spPr bwMode="auto">
                <a:xfrm>
                  <a:off x="2077" y="123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Saccarosio, maltosio, lattosio, trealosio</a:t>
                  </a:r>
                  <a:r>
                    <a:rPr lang="it-IT" altLang="it-IT" sz="1800">
                      <a:solidFill>
                        <a:srgbClr val="000000"/>
                      </a:solidFill>
                      <a:latin typeface="Arial Unicode MS" pitchFamily="34" charset="-128"/>
                      <a:ea typeface="Arial Unicode MS" pitchFamily="34" charset="-128"/>
                      <a:cs typeface="Arial Unicode MS" pitchFamily="34" charset="-128"/>
                    </a:rPr>
                    <a:t> </a:t>
                  </a:r>
                </a:p>
                <a:p>
                  <a:pPr algn="l"/>
                  <a:endParaRPr lang="it-IT" altLang="it-IT" sz="1800">
                    <a:latin typeface="Times New Roman" pitchFamily="18" charset="0"/>
                  </a:endParaRPr>
                </a:p>
              </p:txBody>
            </p:sp>
            <p:sp>
              <p:nvSpPr>
                <p:cNvPr id="54" name="Rectangle 37"/>
                <p:cNvSpPr>
                  <a:spLocks noChangeArrowheads="1"/>
                </p:cNvSpPr>
                <p:nvPr/>
              </p:nvSpPr>
              <p:spPr bwMode="auto">
                <a:xfrm>
                  <a:off x="2071" y="122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7" name="Group 40"/>
              <p:cNvGrpSpPr>
                <a:grpSpLocks/>
              </p:cNvGrpSpPr>
              <p:nvPr/>
            </p:nvGrpSpPr>
            <p:grpSpPr bwMode="auto">
              <a:xfrm>
                <a:off x="812" y="1639"/>
                <a:ext cx="1259" cy="403"/>
                <a:chOff x="812" y="1639"/>
                <a:chExt cx="1259" cy="403"/>
              </a:xfrm>
            </p:grpSpPr>
            <p:sp>
              <p:nvSpPr>
                <p:cNvPr id="51" name="Rectangle 11"/>
                <p:cNvSpPr>
                  <a:spLocks noChangeArrowheads="1"/>
                </p:cNvSpPr>
                <p:nvPr/>
              </p:nvSpPr>
              <p:spPr bwMode="auto">
                <a:xfrm>
                  <a:off x="818" y="164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Polioli</a:t>
                  </a:r>
                </a:p>
                <a:p>
                  <a:endParaRPr lang="it-IT" altLang="it-IT" sz="2000" b="1">
                    <a:solidFill>
                      <a:srgbClr val="D60093"/>
                    </a:solidFill>
                  </a:endParaRPr>
                </a:p>
              </p:txBody>
            </p:sp>
            <p:sp>
              <p:nvSpPr>
                <p:cNvPr id="52" name="Rectangle 39"/>
                <p:cNvSpPr>
                  <a:spLocks noChangeArrowheads="1"/>
                </p:cNvSpPr>
                <p:nvPr/>
              </p:nvSpPr>
              <p:spPr bwMode="auto">
                <a:xfrm>
                  <a:off x="812" y="163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8" name="Group 42"/>
              <p:cNvGrpSpPr>
                <a:grpSpLocks/>
              </p:cNvGrpSpPr>
              <p:nvPr/>
            </p:nvGrpSpPr>
            <p:grpSpPr bwMode="auto">
              <a:xfrm>
                <a:off x="2071" y="1639"/>
                <a:ext cx="2876" cy="403"/>
                <a:chOff x="2071" y="1639"/>
                <a:chExt cx="2876" cy="403"/>
              </a:xfrm>
            </p:grpSpPr>
            <p:sp>
              <p:nvSpPr>
                <p:cNvPr id="49" name="Rectangle 12"/>
                <p:cNvSpPr>
                  <a:spLocks noChangeArrowheads="1"/>
                </p:cNvSpPr>
                <p:nvPr/>
              </p:nvSpPr>
              <p:spPr bwMode="auto">
                <a:xfrm>
                  <a:off x="2077" y="164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Sorbitolo, mannitolo, xilitolo,</a:t>
                  </a:r>
                </a:p>
                <a:p>
                  <a:pPr algn="l" eaLnBrk="1" hangingPunct="1"/>
                  <a:r>
                    <a:rPr lang="it-IT" altLang="it-IT" sz="1800" b="1">
                      <a:solidFill>
                        <a:srgbClr val="000000"/>
                      </a:solidFill>
                      <a:ea typeface="Arial Unicode MS" pitchFamily="34" charset="-128"/>
                      <a:cs typeface="Arial Unicode MS" pitchFamily="34" charset="-128"/>
                    </a:rPr>
                    <a:t>lattitolo, maltitolo </a:t>
                  </a:r>
                </a:p>
                <a:p>
                  <a:pPr algn="l"/>
                  <a:endParaRPr lang="it-IT" altLang="it-IT" sz="1800" b="1"/>
                </a:p>
              </p:txBody>
            </p:sp>
            <p:sp>
              <p:nvSpPr>
                <p:cNvPr id="50" name="Rectangle 41"/>
                <p:cNvSpPr>
                  <a:spLocks noChangeArrowheads="1"/>
                </p:cNvSpPr>
                <p:nvPr/>
              </p:nvSpPr>
              <p:spPr bwMode="auto">
                <a:xfrm>
                  <a:off x="2071" y="163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9" name="Group 44"/>
              <p:cNvGrpSpPr>
                <a:grpSpLocks/>
              </p:cNvGrpSpPr>
              <p:nvPr/>
            </p:nvGrpSpPr>
            <p:grpSpPr bwMode="auto">
              <a:xfrm>
                <a:off x="0" y="2054"/>
                <a:ext cx="812" cy="818"/>
                <a:chOff x="0" y="2054"/>
                <a:chExt cx="812" cy="818"/>
              </a:xfrm>
            </p:grpSpPr>
            <p:sp>
              <p:nvSpPr>
                <p:cNvPr id="47" name="Rectangle 13"/>
                <p:cNvSpPr>
                  <a:spLocks noChangeArrowheads="1"/>
                </p:cNvSpPr>
                <p:nvPr/>
              </p:nvSpPr>
              <p:spPr bwMode="auto">
                <a:xfrm>
                  <a:off x="6" y="206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9900CC"/>
                      </a:solidFill>
                      <a:ea typeface="Arial Unicode MS" pitchFamily="34" charset="-128"/>
                      <a:cs typeface="Arial Unicode MS" pitchFamily="34" charset="-128"/>
                    </a:rPr>
                    <a:t>Oligo</a:t>
                  </a:r>
                </a:p>
                <a:p>
                  <a:pPr eaLnBrk="1" hangingPunct="1"/>
                  <a:r>
                    <a:rPr lang="it-IT" altLang="it-IT">
                      <a:solidFill>
                        <a:srgbClr val="9900CC"/>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(3-9)</a:t>
                  </a:r>
                </a:p>
                <a:p>
                  <a:endParaRPr lang="it-IT" altLang="it-IT"/>
                </a:p>
              </p:txBody>
            </p:sp>
            <p:sp>
              <p:nvSpPr>
                <p:cNvPr id="48" name="Rectangle 43"/>
                <p:cNvSpPr>
                  <a:spLocks noChangeArrowheads="1"/>
                </p:cNvSpPr>
                <p:nvPr/>
              </p:nvSpPr>
              <p:spPr bwMode="auto">
                <a:xfrm>
                  <a:off x="0" y="205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0" name="Group 46"/>
              <p:cNvGrpSpPr>
                <a:grpSpLocks/>
              </p:cNvGrpSpPr>
              <p:nvPr/>
            </p:nvGrpSpPr>
            <p:grpSpPr bwMode="auto">
              <a:xfrm>
                <a:off x="812" y="2054"/>
                <a:ext cx="1259" cy="403"/>
                <a:chOff x="812" y="2054"/>
                <a:chExt cx="1259" cy="403"/>
              </a:xfrm>
            </p:grpSpPr>
            <p:sp>
              <p:nvSpPr>
                <p:cNvPr id="45" name="Rectangle 14"/>
                <p:cNvSpPr>
                  <a:spLocks noChangeArrowheads="1"/>
                </p:cNvSpPr>
                <p:nvPr/>
              </p:nvSpPr>
              <p:spPr bwMode="auto">
                <a:xfrm>
                  <a:off x="818" y="206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Malto-</a:t>
                  </a: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oligosaccaridi</a:t>
                  </a:r>
                </a:p>
                <a:p>
                  <a:endParaRPr lang="it-IT" altLang="it-IT" sz="1800" b="1">
                    <a:latin typeface="Times New Roman" pitchFamily="18" charset="0"/>
                  </a:endParaRPr>
                </a:p>
              </p:txBody>
            </p:sp>
            <p:sp>
              <p:nvSpPr>
                <p:cNvPr id="46" name="Rectangle 45"/>
                <p:cNvSpPr>
                  <a:spLocks noChangeArrowheads="1"/>
                </p:cNvSpPr>
                <p:nvPr/>
              </p:nvSpPr>
              <p:spPr bwMode="auto">
                <a:xfrm>
                  <a:off x="812" y="205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1" name="Group 48"/>
              <p:cNvGrpSpPr>
                <a:grpSpLocks/>
              </p:cNvGrpSpPr>
              <p:nvPr/>
            </p:nvGrpSpPr>
            <p:grpSpPr bwMode="auto">
              <a:xfrm>
                <a:off x="2071" y="2054"/>
                <a:ext cx="2876" cy="403"/>
                <a:chOff x="2071" y="2054"/>
                <a:chExt cx="2876" cy="403"/>
              </a:xfrm>
            </p:grpSpPr>
            <p:sp>
              <p:nvSpPr>
                <p:cNvPr id="43" name="Rectangle 15"/>
                <p:cNvSpPr>
                  <a:spLocks noChangeArrowheads="1"/>
                </p:cNvSpPr>
                <p:nvPr/>
              </p:nvSpPr>
              <p:spPr bwMode="auto">
                <a:xfrm>
                  <a:off x="2077" y="206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en-GB" altLang="it-IT" sz="1800" b="1">
                      <a:solidFill>
                        <a:srgbClr val="000000"/>
                      </a:solidFill>
                      <a:ea typeface="Arial Unicode MS" pitchFamily="34" charset="-128"/>
                      <a:cs typeface="Arial Unicode MS" pitchFamily="34" charset="-128"/>
                    </a:rPr>
                    <a:t>Maltodestrine</a:t>
                  </a:r>
                  <a:endParaRPr lang="it-IT" altLang="it-IT" sz="1800" b="1">
                    <a:solidFill>
                      <a:srgbClr val="000000"/>
                    </a:solidFill>
                    <a:ea typeface="Arial Unicode MS" pitchFamily="34" charset="-128"/>
                    <a:cs typeface="Arial Unicode MS" pitchFamily="34" charset="-128"/>
                  </a:endParaRPr>
                </a:p>
                <a:p>
                  <a:pPr algn="l"/>
                  <a:endParaRPr lang="it-IT" altLang="it-IT" sz="1800" b="1">
                    <a:latin typeface="Times New Roman" pitchFamily="18" charset="0"/>
                  </a:endParaRPr>
                </a:p>
              </p:txBody>
            </p:sp>
            <p:sp>
              <p:nvSpPr>
                <p:cNvPr id="44" name="Rectangle 47"/>
                <p:cNvSpPr>
                  <a:spLocks noChangeArrowheads="1"/>
                </p:cNvSpPr>
                <p:nvPr/>
              </p:nvSpPr>
              <p:spPr bwMode="auto">
                <a:xfrm>
                  <a:off x="2071" y="205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2" name="Group 50"/>
              <p:cNvGrpSpPr>
                <a:grpSpLocks/>
              </p:cNvGrpSpPr>
              <p:nvPr/>
            </p:nvGrpSpPr>
            <p:grpSpPr bwMode="auto">
              <a:xfrm>
                <a:off x="812" y="2469"/>
                <a:ext cx="1259" cy="403"/>
                <a:chOff x="812" y="2469"/>
                <a:chExt cx="1259" cy="403"/>
              </a:xfrm>
            </p:grpSpPr>
            <p:sp>
              <p:nvSpPr>
                <p:cNvPr id="41" name="Rectangle 16"/>
                <p:cNvSpPr>
                  <a:spLocks noChangeArrowheads="1"/>
                </p:cNvSpPr>
                <p:nvPr/>
              </p:nvSpPr>
              <p:spPr bwMode="auto">
                <a:xfrm>
                  <a:off x="818" y="247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b="1">
                    <a:solidFill>
                      <a:srgbClr val="339933"/>
                    </a:solidFill>
                    <a:ea typeface="Arial Unicode MS" pitchFamily="34" charset="-128"/>
                    <a:cs typeface="Arial Unicode MS" pitchFamily="34" charset="-128"/>
                  </a:endParaRPr>
                </a:p>
                <a:p>
                  <a:pPr eaLnBrk="1" hangingPunct="1"/>
                  <a:endParaRPr lang="it-IT" altLang="it-IT" sz="2000" b="1">
                    <a:solidFill>
                      <a:srgbClr val="339933"/>
                    </a:solidFill>
                    <a:ea typeface="Arial Unicode MS" pitchFamily="34" charset="-128"/>
                    <a:cs typeface="Arial Unicode MS" pitchFamily="34" charset="-128"/>
                  </a:endParaRPr>
                </a:p>
                <a:p>
                  <a:pPr eaLnBrk="1" hangingPunct="1"/>
                  <a:r>
                    <a:rPr lang="it-IT" altLang="it-IT" sz="2000" b="1">
                      <a:solidFill>
                        <a:srgbClr val="339933"/>
                      </a:solidFill>
                      <a:ea typeface="Arial Unicode MS" pitchFamily="34" charset="-128"/>
                      <a:cs typeface="Arial Unicode MS" pitchFamily="34" charset="-128"/>
                    </a:rPr>
                    <a:t>altri </a:t>
                  </a:r>
                </a:p>
                <a:p>
                  <a:pPr eaLnBrk="1" hangingPunct="1"/>
                  <a:r>
                    <a:rPr lang="it-IT" altLang="it-IT" sz="2000" b="1">
                      <a:solidFill>
                        <a:srgbClr val="339933"/>
                      </a:solidFill>
                      <a:ea typeface="Arial Unicode MS" pitchFamily="34" charset="-128"/>
                      <a:cs typeface="Arial Unicode MS" pitchFamily="34" charset="-128"/>
                    </a:rPr>
                    <a:t>oligosaccaridi</a:t>
                  </a:r>
                </a:p>
                <a:p>
                  <a:endParaRPr lang="it-IT" altLang="it-IT" sz="2000" b="1">
                    <a:solidFill>
                      <a:srgbClr val="339933"/>
                    </a:solidFill>
                    <a:latin typeface="Times New Roman" pitchFamily="18" charset="0"/>
                  </a:endParaRPr>
                </a:p>
                <a:p>
                  <a:endParaRPr lang="it-IT" altLang="it-IT" sz="2000" b="1">
                    <a:latin typeface="Times New Roman" pitchFamily="18" charset="0"/>
                  </a:endParaRPr>
                </a:p>
              </p:txBody>
            </p:sp>
            <p:sp>
              <p:nvSpPr>
                <p:cNvPr id="42" name="Rectangle 49"/>
                <p:cNvSpPr>
                  <a:spLocks noChangeArrowheads="1"/>
                </p:cNvSpPr>
                <p:nvPr/>
              </p:nvSpPr>
              <p:spPr bwMode="auto">
                <a:xfrm>
                  <a:off x="812" y="246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3" name="Group 52"/>
              <p:cNvGrpSpPr>
                <a:grpSpLocks/>
              </p:cNvGrpSpPr>
              <p:nvPr/>
            </p:nvGrpSpPr>
            <p:grpSpPr bwMode="auto">
              <a:xfrm>
                <a:off x="2071" y="2469"/>
                <a:ext cx="2876" cy="403"/>
                <a:chOff x="2071" y="2469"/>
                <a:chExt cx="2876" cy="403"/>
              </a:xfrm>
            </p:grpSpPr>
            <p:sp>
              <p:nvSpPr>
                <p:cNvPr id="39" name="Rectangle 17"/>
                <p:cNvSpPr>
                  <a:spLocks noChangeArrowheads="1"/>
                </p:cNvSpPr>
                <p:nvPr/>
              </p:nvSpPr>
              <p:spPr bwMode="auto">
                <a:xfrm>
                  <a:off x="2077" y="247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err="1">
                      <a:solidFill>
                        <a:srgbClr val="000000"/>
                      </a:solidFill>
                      <a:ea typeface="Arial Unicode MS" pitchFamily="34" charset="-128"/>
                      <a:cs typeface="Arial Unicode MS" pitchFamily="34" charset="-128"/>
                    </a:rPr>
                    <a:t>Raffinosio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stachiosio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fructooligosaccharidi</a:t>
                  </a:r>
                  <a:r>
                    <a:rPr lang="it-IT" altLang="it-IT" sz="1800" b="1" dirty="0">
                      <a:solidFill>
                        <a:srgbClr val="000000"/>
                      </a:solidFill>
                      <a:ea typeface="Arial Unicode MS" pitchFamily="34" charset="-128"/>
                      <a:cs typeface="Arial Unicode MS" pitchFamily="34" charset="-128"/>
                    </a:rPr>
                    <a:t>,</a:t>
                  </a:r>
                </a:p>
                <a:p>
                  <a:pPr algn="l" eaLnBrk="1" hangingPunct="1"/>
                  <a:r>
                    <a:rPr lang="it-IT" altLang="it-IT" sz="1800" b="1" dirty="0" err="1">
                      <a:solidFill>
                        <a:srgbClr val="000000"/>
                      </a:solidFill>
                      <a:ea typeface="Arial Unicode MS" pitchFamily="34" charset="-128"/>
                      <a:cs typeface="Arial Unicode MS" pitchFamily="34" charset="-128"/>
                    </a:rPr>
                    <a:t>galattooligosaccaridi</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40" name="Rectangle 51"/>
                <p:cNvSpPr>
                  <a:spLocks noChangeArrowheads="1"/>
                </p:cNvSpPr>
                <p:nvPr/>
              </p:nvSpPr>
              <p:spPr bwMode="auto">
                <a:xfrm>
                  <a:off x="2071" y="246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4" name="Group 54"/>
              <p:cNvGrpSpPr>
                <a:grpSpLocks/>
              </p:cNvGrpSpPr>
              <p:nvPr/>
            </p:nvGrpSpPr>
            <p:grpSpPr bwMode="auto">
              <a:xfrm>
                <a:off x="0" y="2884"/>
                <a:ext cx="812" cy="818"/>
                <a:chOff x="0" y="2884"/>
                <a:chExt cx="812" cy="818"/>
              </a:xfrm>
            </p:grpSpPr>
            <p:sp>
              <p:nvSpPr>
                <p:cNvPr id="37" name="Rectangle 18"/>
                <p:cNvSpPr>
                  <a:spLocks noChangeArrowheads="1"/>
                </p:cNvSpPr>
                <p:nvPr/>
              </p:nvSpPr>
              <p:spPr bwMode="auto">
                <a:xfrm>
                  <a:off x="6" y="289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D60093"/>
                      </a:solidFill>
                      <a:ea typeface="Arial Unicode MS" pitchFamily="34" charset="-128"/>
                      <a:cs typeface="Arial Unicode MS" pitchFamily="34" charset="-128"/>
                    </a:rPr>
                    <a:t>Poli</a:t>
                  </a:r>
                </a:p>
                <a:p>
                  <a:pPr eaLnBrk="1" hangingPunct="1"/>
                  <a:r>
                    <a:rPr lang="it-IT" altLang="it-IT">
                      <a:solidFill>
                        <a:srgbClr val="D60093"/>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(&gt;9)</a:t>
                  </a:r>
                </a:p>
                <a:p>
                  <a:endParaRPr lang="it-IT" altLang="it-IT"/>
                </a:p>
              </p:txBody>
            </p:sp>
            <p:sp>
              <p:nvSpPr>
                <p:cNvPr id="38" name="Rectangle 53"/>
                <p:cNvSpPr>
                  <a:spLocks noChangeArrowheads="1"/>
                </p:cNvSpPr>
                <p:nvPr/>
              </p:nvSpPr>
              <p:spPr bwMode="auto">
                <a:xfrm>
                  <a:off x="0" y="288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5" name="Group 56"/>
              <p:cNvGrpSpPr>
                <a:grpSpLocks/>
              </p:cNvGrpSpPr>
              <p:nvPr/>
            </p:nvGrpSpPr>
            <p:grpSpPr bwMode="auto">
              <a:xfrm>
                <a:off x="812" y="2884"/>
                <a:ext cx="1259" cy="403"/>
                <a:chOff x="812" y="2884"/>
                <a:chExt cx="1259" cy="403"/>
              </a:xfrm>
            </p:grpSpPr>
            <p:sp>
              <p:nvSpPr>
                <p:cNvPr id="35" name="Rectangle 19"/>
                <p:cNvSpPr>
                  <a:spLocks noChangeArrowheads="1"/>
                </p:cNvSpPr>
                <p:nvPr/>
              </p:nvSpPr>
              <p:spPr bwMode="auto">
                <a:xfrm>
                  <a:off x="818" y="289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Amido</a:t>
                  </a:r>
                </a:p>
                <a:p>
                  <a:endParaRPr lang="it-IT" altLang="it-IT" sz="2000" b="1">
                    <a:solidFill>
                      <a:schemeClr val="accent2"/>
                    </a:solidFill>
                  </a:endParaRPr>
                </a:p>
              </p:txBody>
            </p:sp>
            <p:sp>
              <p:nvSpPr>
                <p:cNvPr id="36" name="Rectangle 55"/>
                <p:cNvSpPr>
                  <a:spLocks noChangeArrowheads="1"/>
                </p:cNvSpPr>
                <p:nvPr/>
              </p:nvSpPr>
              <p:spPr bwMode="auto">
                <a:xfrm>
                  <a:off x="812" y="288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6" name="Group 58"/>
              <p:cNvGrpSpPr>
                <a:grpSpLocks/>
              </p:cNvGrpSpPr>
              <p:nvPr/>
            </p:nvGrpSpPr>
            <p:grpSpPr bwMode="auto">
              <a:xfrm>
                <a:off x="2071" y="2884"/>
                <a:ext cx="2876" cy="403"/>
                <a:chOff x="2071" y="2884"/>
                <a:chExt cx="2876" cy="403"/>
              </a:xfrm>
            </p:grpSpPr>
            <p:sp>
              <p:nvSpPr>
                <p:cNvPr id="33" name="Rectangle 20"/>
                <p:cNvSpPr>
                  <a:spLocks noChangeArrowheads="1"/>
                </p:cNvSpPr>
                <p:nvPr/>
              </p:nvSpPr>
              <p:spPr bwMode="auto">
                <a:xfrm>
                  <a:off x="2077" y="289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Amilosio, amilopectine, amidi modificati</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34" name="Rectangle 57"/>
                <p:cNvSpPr>
                  <a:spLocks noChangeArrowheads="1"/>
                </p:cNvSpPr>
                <p:nvPr/>
              </p:nvSpPr>
              <p:spPr bwMode="auto">
                <a:xfrm>
                  <a:off x="2071" y="288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7" name="Group 60"/>
              <p:cNvGrpSpPr>
                <a:grpSpLocks/>
              </p:cNvGrpSpPr>
              <p:nvPr/>
            </p:nvGrpSpPr>
            <p:grpSpPr bwMode="auto">
              <a:xfrm>
                <a:off x="812" y="3299"/>
                <a:ext cx="1259" cy="403"/>
                <a:chOff x="812" y="3299"/>
                <a:chExt cx="1259" cy="403"/>
              </a:xfrm>
            </p:grpSpPr>
            <p:sp>
              <p:nvSpPr>
                <p:cNvPr id="31" name="Rectangle 21"/>
                <p:cNvSpPr>
                  <a:spLocks noChangeArrowheads="1"/>
                </p:cNvSpPr>
                <p:nvPr/>
              </p:nvSpPr>
              <p:spPr bwMode="auto">
                <a:xfrm>
                  <a:off x="818" y="330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2000" b="1">
                      <a:solidFill>
                        <a:schemeClr val="accent2"/>
                      </a:solidFill>
                      <a:ea typeface="Arial Unicode MS" pitchFamily="34" charset="-128"/>
                      <a:cs typeface="Arial Unicode MS" pitchFamily="34" charset="-128"/>
                    </a:rPr>
                    <a:t>Polisaccaridi </a:t>
                  </a:r>
                </a:p>
                <a:p>
                  <a:pPr eaLnBrk="1" hangingPunct="1"/>
                  <a:r>
                    <a:rPr lang="it-IT" altLang="it-IT" sz="2000" b="1">
                      <a:solidFill>
                        <a:schemeClr val="accent2"/>
                      </a:solidFill>
                      <a:ea typeface="Arial Unicode MS" pitchFamily="34" charset="-128"/>
                      <a:cs typeface="Arial Unicode MS" pitchFamily="34" charset="-128"/>
                    </a:rPr>
                    <a:t>non amidacei</a:t>
                  </a:r>
                </a:p>
                <a:p>
                  <a:endParaRPr lang="it-IT" altLang="it-IT" sz="2000">
                    <a:latin typeface="Times New Roman" pitchFamily="18" charset="0"/>
                  </a:endParaRPr>
                </a:p>
              </p:txBody>
            </p:sp>
            <p:sp>
              <p:nvSpPr>
                <p:cNvPr id="32" name="Rectangle 59"/>
                <p:cNvSpPr>
                  <a:spLocks noChangeArrowheads="1"/>
                </p:cNvSpPr>
                <p:nvPr/>
              </p:nvSpPr>
              <p:spPr bwMode="auto">
                <a:xfrm>
                  <a:off x="812" y="329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8" name="Group 62"/>
              <p:cNvGrpSpPr>
                <a:grpSpLocks/>
              </p:cNvGrpSpPr>
              <p:nvPr/>
            </p:nvGrpSpPr>
            <p:grpSpPr bwMode="auto">
              <a:xfrm>
                <a:off x="2071" y="3299"/>
                <a:ext cx="2876" cy="403"/>
                <a:chOff x="2071" y="3299"/>
                <a:chExt cx="2876" cy="403"/>
              </a:xfrm>
            </p:grpSpPr>
            <p:sp>
              <p:nvSpPr>
                <p:cNvPr id="29" name="Rectangle 22"/>
                <p:cNvSpPr>
                  <a:spLocks noChangeArrowheads="1"/>
                </p:cNvSpPr>
                <p:nvPr/>
              </p:nvSpPr>
              <p:spPr bwMode="auto">
                <a:xfrm>
                  <a:off x="2077" y="330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Cellulosa, emicellulosa, pectine, </a:t>
                  </a:r>
                </a:p>
                <a:p>
                  <a:pPr algn="l" eaLnBrk="1" hangingPunct="1"/>
                  <a:r>
                    <a:rPr lang="it-IT" altLang="it-IT" sz="1800" b="1" smtClean="0">
                      <a:solidFill>
                        <a:srgbClr val="000000"/>
                      </a:solidFill>
                      <a:ea typeface="Arial Unicode MS" pitchFamily="34" charset="-128"/>
                      <a:cs typeface="Arial Unicode MS" pitchFamily="34" charset="-128"/>
                    </a:rPr>
                    <a:t>carragenine </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30" name="Rectangle 61"/>
                <p:cNvSpPr>
                  <a:spLocks noChangeArrowheads="1"/>
                </p:cNvSpPr>
                <p:nvPr/>
              </p:nvSpPr>
              <p:spPr bwMode="auto">
                <a:xfrm>
                  <a:off x="2071" y="329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 name="Rectangle 64"/>
            <p:cNvSpPr>
              <a:spLocks noChangeArrowheads="1"/>
            </p:cNvSpPr>
            <p:nvPr/>
          </p:nvSpPr>
          <p:spPr bwMode="auto">
            <a:xfrm>
              <a:off x="-3" y="391"/>
              <a:ext cx="4953" cy="331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
        <p:nvSpPr>
          <p:cNvPr id="69" name="CasellaDiTesto 68"/>
          <p:cNvSpPr txBox="1"/>
          <p:nvPr/>
        </p:nvSpPr>
        <p:spPr>
          <a:xfrm>
            <a:off x="3347865" y="6350306"/>
            <a:ext cx="3960440" cy="369332"/>
          </a:xfrm>
          <a:prstGeom prst="rect">
            <a:avLst/>
          </a:prstGeom>
          <a:noFill/>
        </p:spPr>
        <p:txBody>
          <a:bodyPr wrap="square" rtlCol="0">
            <a:spAutoFit/>
          </a:bodyPr>
          <a:lstStyle/>
          <a:p>
            <a:r>
              <a:rPr lang="it-IT" dirty="0" smtClean="0"/>
              <a:t>(</a:t>
            </a:r>
            <a:r>
              <a:rPr lang="it-IT" sz="1400" dirty="0" smtClean="0">
                <a:latin typeface="Algerian" panose="04020705040A02060702" pitchFamily="82" charset="0"/>
              </a:rPr>
              <a:t>DP)*: grado di polimerizzazione</a:t>
            </a:r>
            <a:endParaRPr lang="it-IT" sz="1400" dirty="0">
              <a:latin typeface="Algerian" panose="04020705040A02060702" pitchFamily="82" charset="0"/>
            </a:endParaRPr>
          </a:p>
        </p:txBody>
      </p:sp>
    </p:spTree>
    <p:extLst>
      <p:ext uri="{BB962C8B-B14F-4D97-AF65-F5344CB8AC3E}">
        <p14:creationId xmlns:p14="http://schemas.microsoft.com/office/powerpoint/2010/main" val="921706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 y="1196752"/>
            <a:ext cx="8229600" cy="4525963"/>
          </a:xfrm>
        </p:spPr>
        <p:txBody>
          <a:bodyPr/>
          <a:lstStyle/>
          <a:p>
            <a:pPr marL="109728" indent="0" algn="ctr">
              <a:buNone/>
            </a:pPr>
            <a:r>
              <a:rPr lang="it-IT" sz="2400" dirty="0">
                <a:solidFill>
                  <a:schemeClr val="accent2"/>
                </a:solidFill>
                <a:latin typeface="Algerian" panose="04020705040A02060702" pitchFamily="82" charset="0"/>
                <a:cs typeface="Times New Roman" pitchFamily="18" charset="0"/>
              </a:rPr>
              <a:t>è un polisaccaride costituito da molecole di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D-glucosio,</a:t>
            </a:r>
            <a:r>
              <a:rPr lang="it-IT" sz="2400" dirty="0">
                <a:solidFill>
                  <a:schemeClr val="accent2"/>
                </a:solidFill>
                <a:latin typeface="Algerian" panose="04020705040A02060702" pitchFamily="82" charset="0"/>
                <a:cs typeface="Times New Roman" pitchFamily="18" charset="0"/>
              </a:rPr>
              <a:t> unite mediante legami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(1</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4),</a:t>
            </a:r>
            <a:r>
              <a:rPr lang="it-IT" sz="2400" dirty="0">
                <a:solidFill>
                  <a:schemeClr val="accent2"/>
                </a:solidFill>
                <a:latin typeface="Algerian" panose="04020705040A02060702" pitchFamily="82" charset="0"/>
                <a:cs typeface="Times New Roman" pitchFamily="18" charset="0"/>
              </a:rPr>
              <a:t> presente </a:t>
            </a:r>
            <a:r>
              <a:rPr lang="it-IT" sz="2400" dirty="0" smtClean="0">
                <a:solidFill>
                  <a:schemeClr val="accent2"/>
                </a:solidFill>
                <a:latin typeface="Algerian" panose="04020705040A02060702" pitchFamily="82" charset="0"/>
                <a:cs typeface="Times New Roman" pitchFamily="18" charset="0"/>
              </a:rPr>
              <a:t>nei vegetali</a:t>
            </a:r>
            <a:endParaRPr lang="it-IT" dirty="0"/>
          </a:p>
        </p:txBody>
      </p:sp>
      <p:sp>
        <p:nvSpPr>
          <p:cNvPr id="3" name="Titolo 2"/>
          <p:cNvSpPr>
            <a:spLocks noGrp="1"/>
          </p:cNvSpPr>
          <p:nvPr>
            <p:ph type="title"/>
          </p:nvPr>
        </p:nvSpPr>
        <p:spPr>
          <a:xfrm>
            <a:off x="395536" y="188640"/>
            <a:ext cx="8229600" cy="1008112"/>
          </a:xfrm>
        </p:spPr>
        <p:txBody>
          <a:bodyPr/>
          <a:lstStyle/>
          <a:p>
            <a:pPr algn="ctr"/>
            <a:r>
              <a:rPr lang="it-IT" dirty="0" smtClean="0">
                <a:solidFill>
                  <a:srgbClr val="FF0000"/>
                </a:solidFill>
                <a:latin typeface="Algerian" panose="04020705040A02060702" pitchFamily="82" charset="0"/>
              </a:rPr>
              <a:t>cellulosa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7162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Users\Procida Giuseppe\Desktop\Catene_cellulos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25144"/>
            <a:ext cx="48965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43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77500" lnSpcReduction="20000"/>
          </a:bodyPr>
          <a:lstStyle/>
          <a:p>
            <a:pPr marL="109728" indent="0" algn="ctr">
              <a:spcBef>
                <a:spcPct val="50000"/>
              </a:spcBef>
              <a:buNone/>
            </a:pPr>
            <a:r>
              <a:rPr lang="it-IT" altLang="it-IT" dirty="0">
                <a:solidFill>
                  <a:srgbClr val="339933"/>
                </a:solidFill>
                <a:latin typeface="Arial Black" panose="020B0A04020102020204" pitchFamily="34" charset="0"/>
                <a:cs typeface="Times New Roman" pitchFamily="18" charset="0"/>
              </a:rPr>
              <a:t>La cellulosa è il componente principale delle cellule delle piante e costituisce circa il 50% in peso del legno e delle radici, mentre il restante 50% è costituito da emicellulose e lignina.  </a:t>
            </a:r>
          </a:p>
          <a:p>
            <a:pPr marL="109728" indent="0" algn="ctr">
              <a:spcBef>
                <a:spcPct val="50000"/>
              </a:spcBef>
              <a:buNone/>
            </a:pPr>
            <a:r>
              <a:rPr lang="it-IT" altLang="it-IT" dirty="0">
                <a:solidFill>
                  <a:srgbClr val="D60093"/>
                </a:solidFill>
                <a:latin typeface="Arial Black" panose="020B0A04020102020204" pitchFamily="34" charset="0"/>
                <a:cs typeface="Times New Roman" pitchFamily="18" charset="0"/>
              </a:rPr>
              <a:t>L’uomo non possiede  nel corredo enzimatico del sistema digestivo gli enzimi in grado di scindere il </a:t>
            </a:r>
            <a:r>
              <a:rPr lang="it-IT" altLang="it-IT" dirty="0">
                <a:solidFill>
                  <a:srgbClr val="3399FF"/>
                </a:solidFill>
                <a:latin typeface="Arial Black" panose="020B0A04020102020204" pitchFamily="34" charset="0"/>
                <a:cs typeface="Times New Roman" pitchFamily="18" charset="0"/>
              </a:rPr>
              <a:t>legame </a:t>
            </a:r>
            <a:r>
              <a:rPr lang="it-IT" altLang="it-IT" dirty="0">
                <a:solidFill>
                  <a:srgbClr val="3399FF"/>
                </a:solidFill>
                <a:latin typeface="Algerian" panose="04020705040A02060702" pitchFamily="82" charset="0"/>
                <a:cs typeface="Times New Roman" pitchFamily="18" charset="0"/>
                <a:sym typeface="Symbol" pitchFamily="18" charset="2"/>
              </a:rPr>
              <a:t></a:t>
            </a:r>
            <a:r>
              <a:rPr lang="it-IT" altLang="it-IT" dirty="0">
                <a:solidFill>
                  <a:srgbClr val="3399FF"/>
                </a:solidFill>
                <a:latin typeface="Algerian" panose="04020705040A02060702" pitchFamily="82" charset="0"/>
                <a:cs typeface="Times New Roman" pitchFamily="18" charset="0"/>
              </a:rPr>
              <a:t>-</a:t>
            </a:r>
            <a:r>
              <a:rPr lang="it-IT" altLang="it-IT" dirty="0">
                <a:solidFill>
                  <a:srgbClr val="3399FF"/>
                </a:solidFill>
                <a:latin typeface="Arial Black" panose="020B0A04020102020204" pitchFamily="34" charset="0"/>
                <a:cs typeface="Times New Roman" pitchFamily="18" charset="0"/>
              </a:rPr>
              <a:t>glicosidico</a:t>
            </a:r>
            <a:r>
              <a:rPr lang="it-IT" altLang="it-IT" dirty="0">
                <a:solidFill>
                  <a:srgbClr val="D60093"/>
                </a:solidFill>
                <a:latin typeface="Arial Black" panose="020B0A04020102020204" pitchFamily="34" charset="0"/>
                <a:cs typeface="Times New Roman" pitchFamily="18" charset="0"/>
              </a:rPr>
              <a:t>, mentre </a:t>
            </a:r>
            <a:r>
              <a:rPr lang="it-IT" altLang="it-IT" dirty="0" smtClean="0">
                <a:solidFill>
                  <a:srgbClr val="D60093"/>
                </a:solidFill>
                <a:latin typeface="Arial Black" panose="020B0A04020102020204" pitchFamily="34" charset="0"/>
                <a:cs typeface="Times New Roman" pitchFamily="18" charset="0"/>
              </a:rPr>
              <a:t>possiede </a:t>
            </a:r>
            <a:r>
              <a:rPr lang="it-IT" altLang="it-IT" dirty="0">
                <a:solidFill>
                  <a:srgbClr val="D60093"/>
                </a:solidFill>
                <a:latin typeface="Arial Black" panose="020B0A04020102020204" pitchFamily="34" charset="0"/>
                <a:cs typeface="Times New Roman" pitchFamily="18" charset="0"/>
              </a:rPr>
              <a:t>quelli in grado di idrolizzare il legame </a:t>
            </a:r>
            <a:r>
              <a:rPr lang="it-IT" altLang="it-IT" dirty="0">
                <a:solidFill>
                  <a:srgbClr val="D60093"/>
                </a:solidFill>
                <a:latin typeface="Arial Black" panose="020B0A04020102020204" pitchFamily="34" charset="0"/>
                <a:cs typeface="Times New Roman" pitchFamily="18" charset="0"/>
                <a:sym typeface="Symbol" pitchFamily="18" charset="2"/>
              </a:rPr>
              <a:t></a:t>
            </a:r>
            <a:r>
              <a:rPr lang="it-IT" altLang="it-IT" dirty="0">
                <a:solidFill>
                  <a:srgbClr val="D60093"/>
                </a:solidFill>
                <a:latin typeface="Arial Black" panose="020B0A04020102020204" pitchFamily="34" charset="0"/>
                <a:cs typeface="Times New Roman" pitchFamily="18" charset="0"/>
              </a:rPr>
              <a:t>-glicosidico dell’amido. Per questo motivo la cellulosa non </a:t>
            </a:r>
            <a:r>
              <a:rPr lang="it-IT" altLang="it-IT" dirty="0" smtClean="0">
                <a:solidFill>
                  <a:srgbClr val="D60093"/>
                </a:solidFill>
                <a:latin typeface="Arial Black" panose="020B0A04020102020204" pitchFamily="34" charset="0"/>
                <a:cs typeface="Times New Roman" pitchFamily="18" charset="0"/>
              </a:rPr>
              <a:t>è </a:t>
            </a:r>
            <a:r>
              <a:rPr lang="it-IT" altLang="it-IT" dirty="0">
                <a:solidFill>
                  <a:srgbClr val="D60093"/>
                </a:solidFill>
                <a:latin typeface="Arial Black" panose="020B0A04020102020204" pitchFamily="34" charset="0"/>
                <a:cs typeface="Times New Roman" pitchFamily="18" charset="0"/>
              </a:rPr>
              <a:t>utilizzabile come alimento, ma solamente come fibra.</a:t>
            </a:r>
          </a:p>
          <a:p>
            <a:pPr marL="109728" indent="0" algn="ctr">
              <a:spcBef>
                <a:spcPct val="50000"/>
              </a:spcBef>
              <a:buNone/>
            </a:pPr>
            <a:r>
              <a:rPr lang="it-IT" altLang="it-IT" dirty="0">
                <a:solidFill>
                  <a:srgbClr val="3399FF"/>
                </a:solidFill>
                <a:latin typeface="Arial Black" panose="020B0A04020102020204" pitchFamily="34" charset="0"/>
                <a:cs typeface="Times New Roman" pitchFamily="18" charset="0"/>
              </a:rPr>
              <a:t>Molti microrganismi contengono gli enzimi in grado di idrolizzare la cellulosa (</a:t>
            </a:r>
            <a:r>
              <a:rPr lang="it-IT" altLang="it-IT" dirty="0" err="1">
                <a:solidFill>
                  <a:srgbClr val="D60093"/>
                </a:solidFill>
                <a:latin typeface="Arial Black" panose="020B0A04020102020204" pitchFamily="34" charset="0"/>
                <a:cs typeface="Times New Roman" pitchFamily="18" charset="0"/>
              </a:rPr>
              <a:t>cellulasi</a:t>
            </a:r>
            <a:r>
              <a:rPr lang="it-IT" altLang="it-IT" dirty="0">
                <a:solidFill>
                  <a:srgbClr val="3399FF"/>
                </a:solidFill>
                <a:latin typeface="Arial Black" panose="020B0A04020102020204" pitchFamily="34" charset="0"/>
                <a:cs typeface="Times New Roman" pitchFamily="18" charset="0"/>
              </a:rPr>
              <a:t>) </a:t>
            </a:r>
            <a:r>
              <a:rPr lang="it-IT" altLang="it-IT" dirty="0">
                <a:solidFill>
                  <a:srgbClr val="3399FF"/>
                </a:solidFill>
                <a:latin typeface="Arial Black" panose="020B0A04020102020204" pitchFamily="34" charset="0"/>
                <a:ea typeface="Arial Unicode MS" pitchFamily="34" charset="-128"/>
                <a:cs typeface="Arial Unicode MS" pitchFamily="34" charset="-128"/>
              </a:rPr>
              <a:t>Ciò consente ad esempio ai </a:t>
            </a:r>
            <a:r>
              <a:rPr lang="it-IT" altLang="it-IT" dirty="0">
                <a:solidFill>
                  <a:srgbClr val="D60093"/>
                </a:solidFill>
                <a:latin typeface="Arial Black" panose="020B0A04020102020204" pitchFamily="34" charset="0"/>
                <a:ea typeface="Arial Unicode MS" pitchFamily="34" charset="-128"/>
                <a:cs typeface="Arial Unicode MS" pitchFamily="34" charset="-128"/>
              </a:rPr>
              <a:t>ruminanti</a:t>
            </a:r>
            <a:r>
              <a:rPr lang="it-IT" altLang="it-IT" dirty="0">
                <a:solidFill>
                  <a:srgbClr val="3399FF"/>
                </a:solidFill>
                <a:latin typeface="Arial Black" panose="020B0A04020102020204" pitchFamily="34" charset="0"/>
                <a:ea typeface="Arial Unicode MS" pitchFamily="34" charset="-128"/>
                <a:cs typeface="Arial Unicode MS" pitchFamily="34" charset="-128"/>
              </a:rPr>
              <a:t> di nutrirsi della cellulosa presente nelle piante ingerite a seguito della </a:t>
            </a:r>
            <a:r>
              <a:rPr lang="it-IT" altLang="it-IT" dirty="0">
                <a:solidFill>
                  <a:srgbClr val="D60093"/>
                </a:solidFill>
                <a:latin typeface="Arial Black" panose="020B0A04020102020204" pitchFamily="34" charset="0"/>
                <a:ea typeface="Arial Unicode MS" pitchFamily="34" charset="-128"/>
                <a:cs typeface="Arial Unicode MS" pitchFamily="34" charset="-128"/>
              </a:rPr>
              <a:t>presenza nel rumine di batteri e protozoi in grado di produrre gli enzimi necessari all’idrolisi della cellulosa. </a:t>
            </a:r>
          </a:p>
          <a:p>
            <a:endParaRPr lang="it-IT" dirty="0"/>
          </a:p>
        </p:txBody>
      </p:sp>
    </p:spTree>
    <p:extLst>
      <p:ext uri="{BB962C8B-B14F-4D97-AF65-F5344CB8AC3E}">
        <p14:creationId xmlns:p14="http://schemas.microsoft.com/office/powerpoint/2010/main" val="1297568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864096"/>
          </a:xfrm>
        </p:spPr>
        <p:txBody>
          <a:bodyPr/>
          <a:lstStyle/>
          <a:p>
            <a:pPr algn="ctr"/>
            <a:r>
              <a:rPr lang="it-IT" dirty="0" smtClean="0">
                <a:solidFill>
                  <a:srgbClr val="FF0000"/>
                </a:solidFill>
                <a:latin typeface="Algerian" panose="04020705040A02060702" pitchFamily="82" charset="0"/>
              </a:rPr>
              <a:t>emicellulose</a:t>
            </a:r>
            <a:endParaRPr lang="it-IT" dirty="0">
              <a:solidFill>
                <a:srgbClr val="FF0000"/>
              </a:solidFill>
              <a:latin typeface="Algerian" panose="04020705040A02060702" pitchFamily="82" charset="0"/>
            </a:endParaRPr>
          </a:p>
        </p:txBody>
      </p:sp>
      <p:pic>
        <p:nvPicPr>
          <p:cNvPr id="4" name="Picture 7" descr="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020"/>
          <a:stretch>
            <a:fillRect/>
          </a:stretch>
        </p:blipFill>
        <p:spPr bwMode="auto">
          <a:xfrm>
            <a:off x="1259632" y="1268760"/>
            <a:ext cx="67687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7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lignina</a:t>
            </a:r>
            <a:endParaRPr lang="it-IT" dirty="0">
              <a:solidFill>
                <a:srgbClr val="FF0000"/>
              </a:solidFill>
              <a:latin typeface="Algerian" panose="04020705040A02060702" pitchFamily="82" charset="0"/>
            </a:endParaRPr>
          </a:p>
        </p:txBody>
      </p:sp>
      <p:pic>
        <p:nvPicPr>
          <p:cNvPr id="4"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40760"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3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936104"/>
          </a:xfrm>
        </p:spPr>
        <p:txBody>
          <a:bodyPr>
            <a:normAutofit/>
          </a:bodyPr>
          <a:lstStyle/>
          <a:p>
            <a:pPr algn="ctr"/>
            <a:r>
              <a:rPr lang="it-IT" sz="2800" dirty="0" smtClean="0">
                <a:solidFill>
                  <a:srgbClr val="FF0000"/>
                </a:solidFill>
                <a:latin typeface="Algerian" panose="04020705040A02060702" pitchFamily="82" charset="0"/>
              </a:rPr>
              <a:t>Struttura tridimensionale della lignina</a:t>
            </a:r>
            <a:endParaRPr lang="it-IT" sz="2800" dirty="0">
              <a:solidFill>
                <a:srgbClr val="FF0000"/>
              </a:solidFill>
              <a:latin typeface="Algerian" panose="04020705040A02060702" pitchFamily="82" charset="0"/>
            </a:endParaRPr>
          </a:p>
        </p:txBody>
      </p:sp>
      <p:pic>
        <p:nvPicPr>
          <p:cNvPr id="4" name="Picture 5" descr="File:Lignin structure.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1682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4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268761"/>
            <a:ext cx="8229600" cy="2160239"/>
          </a:xfrm>
        </p:spPr>
        <p:txBody>
          <a:bodyPr/>
          <a:lstStyle/>
          <a:p>
            <a:pPr marL="109728" indent="0" algn="ctr">
              <a:buNone/>
            </a:pPr>
            <a:r>
              <a:rPr lang="it-IT" dirty="0" smtClean="0">
                <a:solidFill>
                  <a:srgbClr val="339933"/>
                </a:solidFill>
                <a:latin typeface="Arial Black" panose="020B0A04020102020204" pitchFamily="34" charset="0"/>
                <a:cs typeface="Times New Roman" pitchFamily="18" charset="0"/>
              </a:rPr>
              <a:t>E’ </a:t>
            </a:r>
            <a:r>
              <a:rPr lang="it-IT" dirty="0">
                <a:solidFill>
                  <a:srgbClr val="339933"/>
                </a:solidFill>
                <a:latin typeface="Arial Black" panose="020B0A04020102020204" pitchFamily="34" charset="0"/>
                <a:cs typeface="Times New Roman" pitchFamily="18" charset="0"/>
              </a:rPr>
              <a:t>un polisaccaride</a:t>
            </a:r>
            <a:r>
              <a:rPr lang="it-IT" dirty="0">
                <a:solidFill>
                  <a:schemeClr val="accent2"/>
                </a:solidFill>
                <a:latin typeface="Arial Black" panose="020B0A04020102020204" pitchFamily="34" charset="0"/>
                <a:cs typeface="Times New Roman" pitchFamily="18" charset="0"/>
              </a:rPr>
              <a:t>, </a:t>
            </a:r>
            <a:r>
              <a:rPr lang="it-IT" dirty="0">
                <a:solidFill>
                  <a:schemeClr val="accent1"/>
                </a:solidFill>
                <a:latin typeface="Arial Black" panose="020B0A04020102020204" pitchFamily="34" charset="0"/>
                <a:cs typeface="Times New Roman" pitchFamily="18" charset="0"/>
              </a:rPr>
              <a:t>non ramificato,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costituito da molecole di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D-fruttosio,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unite mediante legami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(2</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1),</a:t>
            </a:r>
            <a:r>
              <a:rPr lang="it-IT" dirty="0">
                <a:solidFill>
                  <a:srgbClr val="339933"/>
                </a:solidFill>
                <a:latin typeface="Arial Black" panose="020B0A04020102020204" pitchFamily="34" charset="0"/>
                <a:cs typeface="Times New Roman" pitchFamily="18" charset="0"/>
              </a:rPr>
              <a:t>con la presenza di una molecola di glucosio all’inizio e al termine della catena</a:t>
            </a:r>
          </a:p>
          <a:p>
            <a:endParaRPr lang="it-IT" dirty="0"/>
          </a:p>
        </p:txBody>
      </p:sp>
      <p:sp>
        <p:nvSpPr>
          <p:cNvPr id="3" name="Titolo 2"/>
          <p:cNvSpPr>
            <a:spLocks noGrp="1"/>
          </p:cNvSpPr>
          <p:nvPr>
            <p:ph type="title"/>
          </p:nvPr>
        </p:nvSpPr>
        <p:spPr>
          <a:xfrm>
            <a:off x="457200" y="274638"/>
            <a:ext cx="8229600" cy="850106"/>
          </a:xfrm>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93" y="3356992"/>
            <a:ext cx="2892425" cy="31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46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lstStyle/>
          <a:p>
            <a:pPr marL="109728" indent="0" algn="ctr">
              <a:buNone/>
            </a:pPr>
            <a:r>
              <a:rPr lang="it-IT" altLang="it-IT" dirty="0">
                <a:solidFill>
                  <a:srgbClr val="3399FF"/>
                </a:solidFill>
                <a:latin typeface="Arial Black" panose="020B0A04020102020204" pitchFamily="34" charset="0"/>
                <a:cs typeface="Times New Roman" pitchFamily="18" charset="0"/>
              </a:rPr>
              <a:t>Molti microrganismi contengono l’</a:t>
            </a:r>
            <a:r>
              <a:rPr lang="it-IT" altLang="it-IT" dirty="0">
                <a:solidFill>
                  <a:srgbClr val="D60093"/>
                </a:solidFill>
                <a:latin typeface="Arial Black" panose="020B0A04020102020204" pitchFamily="34" charset="0"/>
                <a:cs typeface="Times New Roman" pitchFamily="18" charset="0"/>
              </a:rPr>
              <a:t>inulasi</a:t>
            </a:r>
            <a:r>
              <a:rPr lang="it-IT" altLang="it-IT" dirty="0">
                <a:solidFill>
                  <a:srgbClr val="3399FF"/>
                </a:solidFill>
                <a:latin typeface="Arial Black" panose="020B0A04020102020204" pitchFamily="34" charset="0"/>
                <a:cs typeface="Times New Roman" pitchFamily="18" charset="0"/>
              </a:rPr>
              <a:t>, enzima in grado di idrolizzare l’inulina, </a:t>
            </a:r>
            <a:r>
              <a:rPr lang="it-IT" altLang="it-IT" dirty="0">
                <a:solidFill>
                  <a:srgbClr val="339933"/>
                </a:solidFill>
                <a:latin typeface="Arial Black" panose="020B0A04020102020204" pitchFamily="34" charset="0"/>
                <a:cs typeface="Times New Roman" pitchFamily="18" charset="0"/>
              </a:rPr>
              <a:t>mentre l’uomo non possiede  nel corredo enzimatico del sistema digestivo gli enzimi in grado di idrolizzare inulina,</a:t>
            </a:r>
            <a:r>
              <a:rPr lang="it-IT" altLang="it-IT" dirty="0">
                <a:solidFill>
                  <a:srgbClr val="D60093"/>
                </a:solidFill>
                <a:latin typeface="Arial Black" panose="020B0A04020102020204" pitchFamily="34" charset="0"/>
                <a:cs typeface="Times New Roman" pitchFamily="18" charset="0"/>
              </a:rPr>
              <a:t> per cui questa, </a:t>
            </a:r>
            <a:r>
              <a:rPr lang="it-IT" altLang="it-IT" dirty="0">
                <a:solidFill>
                  <a:srgbClr val="3399FF"/>
                </a:solidFill>
                <a:latin typeface="Arial Black" panose="020B0A04020102020204" pitchFamily="34" charset="0"/>
                <a:cs typeface="Times New Roman" pitchFamily="18" charset="0"/>
              </a:rPr>
              <a:t>come la cellulosa,</a:t>
            </a:r>
            <a:r>
              <a:rPr lang="it-IT" altLang="it-IT" dirty="0">
                <a:solidFill>
                  <a:srgbClr val="D60093"/>
                </a:solidFill>
                <a:latin typeface="Arial Black" panose="020B0A04020102020204" pitchFamily="34" charset="0"/>
                <a:cs typeface="Times New Roman" pitchFamily="18" charset="0"/>
              </a:rPr>
              <a:t> non è utilizzabile come alimento, ma solamente come fibra</a:t>
            </a:r>
            <a:r>
              <a:rPr lang="it-IT" altLang="it-IT" dirty="0">
                <a:solidFill>
                  <a:srgbClr val="D60093"/>
                </a:solidFill>
                <a:latin typeface="Algerian" panose="04020705040A02060702" pitchFamily="82" charset="0"/>
                <a:cs typeface="Times New Roman" pitchFamily="18" charset="0"/>
              </a:rPr>
              <a:t>.</a:t>
            </a:r>
          </a:p>
          <a:p>
            <a:pPr algn="ctr"/>
            <a:endParaRPr lang="it-IT" dirty="0">
              <a:latin typeface="Algerian" panose="04020705040A02060702" pitchFamily="82" charset="0"/>
            </a:endParaRPr>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95189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1371608"/>
          </a:xfrm>
        </p:spPr>
        <p:txBody>
          <a:bodyPr/>
          <a:lstStyle/>
          <a:p>
            <a:pPr marL="109728" indent="0" algn="ctr">
              <a:buNone/>
            </a:pPr>
            <a:r>
              <a:rPr lang="it-IT" sz="2000" dirty="0" smtClean="0">
                <a:solidFill>
                  <a:schemeClr val="accent2"/>
                </a:solidFill>
                <a:latin typeface="Arial Black" panose="020B0A04020102020204" pitchFamily="34" charset="0"/>
                <a:cs typeface="Times New Roman" pitchFamily="18" charset="0"/>
              </a:rPr>
              <a:t>Sono </a:t>
            </a:r>
            <a:r>
              <a:rPr lang="it-IT" sz="2000" dirty="0">
                <a:solidFill>
                  <a:schemeClr val="accent2"/>
                </a:solidFill>
                <a:latin typeface="Arial Black" panose="020B0A04020102020204" pitchFamily="34" charset="0"/>
                <a:cs typeface="Times New Roman" pitchFamily="18" charset="0"/>
              </a:rPr>
              <a:t>polisaccaridi costituiti da alcune centinaia di </a:t>
            </a:r>
            <a:r>
              <a:rPr lang="it-IT" sz="2000" dirty="0">
                <a:solidFill>
                  <a:srgbClr val="D60093"/>
                </a:solidFill>
                <a:latin typeface="Arial Black" panose="020B0A04020102020204" pitchFamily="34" charset="0"/>
                <a:cs typeface="Times New Roman" pitchFamily="18" charset="0"/>
              </a:rPr>
              <a:t>molecole di acido</a:t>
            </a:r>
            <a:r>
              <a:rPr lang="it-IT" sz="2000" dirty="0">
                <a:solidFill>
                  <a:schemeClr val="accent2"/>
                </a:solidFill>
                <a:latin typeface="Arial Black" panose="020B0A04020102020204" pitchFamily="34" charset="0"/>
                <a:cs typeface="Times New Roman" pitchFamily="18" charset="0"/>
              </a:rPr>
              <a:t> </a:t>
            </a:r>
            <a:r>
              <a:rPr lang="it-IT" sz="2000" dirty="0" err="1">
                <a:solidFill>
                  <a:srgbClr val="D60093"/>
                </a:solidFill>
                <a:latin typeface="Arial Black" panose="020B0A04020102020204" pitchFamily="34" charset="0"/>
                <a:cs typeface="Times New Roman" pitchFamily="18" charset="0"/>
              </a:rPr>
              <a:t>galatturonico</a:t>
            </a:r>
            <a:r>
              <a:rPr lang="it-IT" sz="2000" dirty="0">
                <a:solidFill>
                  <a:schemeClr val="accent2"/>
                </a:solidFill>
                <a:latin typeface="Arial Black" panose="020B0A04020102020204" pitchFamily="34" charset="0"/>
                <a:cs typeface="Times New Roman" pitchFamily="18" charset="0"/>
              </a:rPr>
              <a:t> con legame </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(1</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4)  v</a:t>
            </a:r>
            <a:r>
              <a:rPr lang="it-IT" sz="2000" dirty="0">
                <a:solidFill>
                  <a:schemeClr val="accent2"/>
                </a:solidFill>
                <a:latin typeface="Arial Black" panose="020B0A04020102020204" pitchFamily="34" charset="0"/>
                <a:cs typeface="Times New Roman" pitchFamily="18" charset="0"/>
              </a:rPr>
              <a:t>ariamente esterificato con alcool metilico, a vario grado di neutralizzazione</a:t>
            </a:r>
            <a:r>
              <a:rPr lang="it-IT" sz="2000" dirty="0">
                <a:solidFill>
                  <a:schemeClr val="accent2"/>
                </a:solidFill>
                <a:latin typeface="Algerian" panose="04020705040A02060702" pitchFamily="82" charset="0"/>
                <a:cs typeface="Times New Roman" pitchFamily="18" charset="0"/>
              </a:rPr>
              <a:t>.</a:t>
            </a:r>
            <a:r>
              <a:rPr lang="it-IT" sz="2000" dirty="0">
                <a:latin typeface="Algerian" panose="04020705040A02060702" pitchFamily="82" charset="0"/>
                <a:cs typeface="Times New Roman" pitchFamily="18" charset="0"/>
              </a:rPr>
              <a:t> </a:t>
            </a:r>
          </a:p>
          <a:p>
            <a:endParaRPr lang="it-IT" dirty="0"/>
          </a:p>
        </p:txBody>
      </p:sp>
      <p:sp>
        <p:nvSpPr>
          <p:cNvPr id="3" name="Titolo 2"/>
          <p:cNvSpPr>
            <a:spLocks noGrp="1"/>
          </p:cNvSpPr>
          <p:nvPr>
            <p:ph type="title"/>
          </p:nvPr>
        </p:nvSpPr>
        <p:spPr>
          <a:xfrm>
            <a:off x="467544" y="188640"/>
            <a:ext cx="8229600" cy="720080"/>
          </a:xfrm>
        </p:spPr>
        <p:txBody>
          <a:bodyPr/>
          <a:lstStyle/>
          <a:p>
            <a:pPr algn="ctr"/>
            <a:r>
              <a:rPr lang="it-IT" dirty="0" smtClean="0">
                <a:solidFill>
                  <a:srgbClr val="FF0000"/>
                </a:solidFill>
                <a:latin typeface="Algerian" panose="04020705040A02060702" pitchFamily="82" charset="0"/>
              </a:rPr>
              <a:t>pectine</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294" y="2770981"/>
            <a:ext cx="67294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02595" y="4365104"/>
            <a:ext cx="7272808" cy="1631216"/>
          </a:xfrm>
          <a:prstGeom prst="rect">
            <a:avLst/>
          </a:prstGeom>
          <a:noFill/>
        </p:spPr>
        <p:txBody>
          <a:bodyPr wrap="square" rtlCol="0">
            <a:spAutoFit/>
          </a:bodyPr>
          <a:lstStyle/>
          <a:p>
            <a:pPr algn="ctr">
              <a:spcBef>
                <a:spcPct val="50000"/>
              </a:spcBef>
            </a:pPr>
            <a:r>
              <a:rPr lang="it-IT" altLang="it-IT" sz="2000" dirty="0">
                <a:solidFill>
                  <a:schemeClr val="accent1"/>
                </a:solidFill>
                <a:latin typeface="Arial Black" panose="020B0A04020102020204" pitchFamily="34" charset="0"/>
                <a:cs typeface="Times New Roman" pitchFamily="18" charset="0"/>
              </a:rPr>
              <a:t>Si trovano in natura </a:t>
            </a:r>
            <a:r>
              <a:rPr lang="it-IT" altLang="it-IT" sz="2000" dirty="0">
                <a:solidFill>
                  <a:srgbClr val="339933"/>
                </a:solidFill>
                <a:latin typeface="Arial Black" panose="020B0A04020102020204" pitchFamily="34" charset="0"/>
                <a:cs typeface="Times New Roman" pitchFamily="18" charset="0"/>
              </a:rPr>
              <a:t>combinate con la cellulosa</a:t>
            </a:r>
            <a:r>
              <a:rPr lang="it-IT" altLang="it-IT" sz="2000" dirty="0">
                <a:solidFill>
                  <a:schemeClr val="accent1"/>
                </a:solidFill>
                <a:latin typeface="Arial Black" panose="020B0A04020102020204" pitchFamily="34" charset="0"/>
                <a:cs typeface="Times New Roman" pitchFamily="18" charset="0"/>
              </a:rPr>
              <a:t> negli spazi intercellulari dei tessuti vegetali</a:t>
            </a:r>
            <a:r>
              <a:rPr lang="it-IT" altLang="it-IT" sz="2000" dirty="0">
                <a:latin typeface="Arial Black" panose="020B0A04020102020204" pitchFamily="34" charset="0"/>
                <a:cs typeface="Times New Roman" pitchFamily="18" charset="0"/>
              </a:rPr>
              <a:t>. </a:t>
            </a:r>
            <a:r>
              <a:rPr lang="it-IT" altLang="it-IT" sz="2000" dirty="0">
                <a:solidFill>
                  <a:srgbClr val="FF66FF"/>
                </a:solidFill>
                <a:latin typeface="Arial Black" panose="020B0A04020102020204" pitchFamily="34" charset="0"/>
                <a:cs typeface="Times New Roman" pitchFamily="18" charset="0"/>
              </a:rPr>
              <a:t>Molti tipi di frutta e verdura come </a:t>
            </a:r>
            <a:r>
              <a:rPr lang="it-IT" altLang="it-IT" sz="2000" dirty="0">
                <a:solidFill>
                  <a:schemeClr val="accent2"/>
                </a:solidFill>
                <a:latin typeface="Arial Black" panose="020B0A04020102020204" pitchFamily="34" charset="0"/>
                <a:cs typeface="Times New Roman" pitchFamily="18" charset="0"/>
              </a:rPr>
              <a:t>mele, pere, carote, patate</a:t>
            </a:r>
            <a:r>
              <a:rPr lang="it-IT" altLang="it-IT" sz="2000" dirty="0">
                <a:solidFill>
                  <a:srgbClr val="FF66FF"/>
                </a:solidFill>
                <a:latin typeface="Arial Black" panose="020B0A04020102020204" pitchFamily="34" charset="0"/>
                <a:cs typeface="Times New Roman" pitchFamily="18" charset="0"/>
              </a:rPr>
              <a:t>, ecc., devono la loro consistenza proprio alla presenza di questi polisaccaridi.</a:t>
            </a:r>
            <a:r>
              <a:rPr lang="it-IT" altLang="it-IT" sz="2000" dirty="0">
                <a:solidFill>
                  <a:srgbClr val="FF66FF"/>
                </a:solidFill>
                <a:latin typeface="Arial Black" panose="020B0A04020102020204" pitchFamily="34" charset="0"/>
              </a:rPr>
              <a:t> </a:t>
            </a:r>
          </a:p>
        </p:txBody>
      </p:sp>
    </p:spTree>
    <p:extLst>
      <p:ext uri="{BB962C8B-B14F-4D97-AF65-F5344CB8AC3E}">
        <p14:creationId xmlns:p14="http://schemas.microsoft.com/office/powerpoint/2010/main" val="14517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776"/>
            <a:ext cx="8229600" cy="4525963"/>
          </a:xfrm>
        </p:spPr>
        <p:txBody>
          <a:bodyPr>
            <a:normAutofit fontScale="47500" lnSpcReduction="20000"/>
          </a:bodyPr>
          <a:lstStyle/>
          <a:p>
            <a:pPr marL="109728" indent="0" algn="ctr">
              <a:spcBef>
                <a:spcPct val="50000"/>
              </a:spcBef>
              <a:buNone/>
            </a:pPr>
            <a:r>
              <a:rPr lang="it-IT" altLang="it-IT" sz="4400" dirty="0">
                <a:solidFill>
                  <a:schemeClr val="accent2"/>
                </a:solidFill>
                <a:latin typeface="Arial Black" panose="020B0A04020102020204" pitchFamily="34" charset="0"/>
                <a:cs typeface="Times New Roman" pitchFamily="18" charset="0"/>
              </a:rPr>
              <a:t>Le pectine sono estratte dalle bucce delle arance, che ne contengono in media il 3% (della buccia fresca), e dalla polpa di mela spremuta.</a:t>
            </a:r>
          </a:p>
          <a:p>
            <a:pPr marL="109728" indent="0" algn="ctr">
              <a:spcBef>
                <a:spcPct val="50000"/>
              </a:spcBef>
              <a:buNone/>
            </a:pPr>
            <a:r>
              <a:rPr lang="it-IT" altLang="it-IT" sz="4400" dirty="0">
                <a:solidFill>
                  <a:srgbClr val="FF9900"/>
                </a:solidFill>
                <a:latin typeface="Arial Black" panose="020B0A04020102020204" pitchFamily="34" charset="0"/>
                <a:cs typeface="Times New Roman" pitchFamily="18" charset="0"/>
              </a:rPr>
              <a:t>Le pectine fanno</a:t>
            </a:r>
            <a:r>
              <a:rPr lang="it-IT" altLang="it-IT" sz="4400" dirty="0">
                <a:solidFill>
                  <a:schemeClr val="accent2"/>
                </a:solidFill>
                <a:latin typeface="Arial Black" panose="020B0A04020102020204" pitchFamily="34" charset="0"/>
                <a:cs typeface="Times New Roman" pitchFamily="18" charset="0"/>
              </a:rPr>
              <a:t> parte </a:t>
            </a:r>
            <a:r>
              <a:rPr lang="it-IT" altLang="it-IT" sz="4400" dirty="0">
                <a:solidFill>
                  <a:srgbClr val="FF9900"/>
                </a:solidFill>
                <a:latin typeface="Arial Black" panose="020B0A04020102020204" pitchFamily="34" charset="0"/>
                <a:cs typeface="Times New Roman" pitchFamily="18" charset="0"/>
              </a:rPr>
              <a:t>della frazione</a:t>
            </a:r>
            <a:r>
              <a:rPr lang="it-IT" altLang="it-IT" sz="4400" dirty="0">
                <a:solidFill>
                  <a:schemeClr val="accent2"/>
                </a:solidFill>
                <a:latin typeface="Arial Black" panose="020B0A04020102020204" pitchFamily="34" charset="0"/>
                <a:cs typeface="Times New Roman" pitchFamily="18" charset="0"/>
              </a:rPr>
              <a:t> “gel </a:t>
            </a:r>
            <a:r>
              <a:rPr lang="it-IT" altLang="it-IT" sz="4400" dirty="0" err="1">
                <a:solidFill>
                  <a:schemeClr val="accent2"/>
                </a:solidFill>
                <a:latin typeface="Arial Black" panose="020B0A04020102020204" pitchFamily="34" charset="0"/>
                <a:cs typeface="Times New Roman" pitchFamily="18" charset="0"/>
              </a:rPr>
              <a:t>forming</a:t>
            </a:r>
            <a:r>
              <a:rPr lang="it-IT" altLang="it-IT" sz="4400" dirty="0">
                <a:solidFill>
                  <a:schemeClr val="accent2"/>
                </a:solidFill>
                <a:latin typeface="Arial Black" panose="020B0A04020102020204" pitchFamily="34" charset="0"/>
                <a:cs typeface="Times New Roman" pitchFamily="18" charset="0"/>
              </a:rPr>
              <a:t>” </a:t>
            </a:r>
            <a:r>
              <a:rPr lang="it-IT" altLang="it-IT" sz="4400" dirty="0">
                <a:solidFill>
                  <a:srgbClr val="FF9900"/>
                </a:solidFill>
                <a:latin typeface="Arial Black" panose="020B0A04020102020204" pitchFamily="34" charset="0"/>
                <a:cs typeface="Times New Roman" pitchFamily="18" charset="0"/>
              </a:rPr>
              <a:t>della fibra e devono le loro proprietà gelificanti alla presenza dei gruppi metossilici </a:t>
            </a:r>
          </a:p>
          <a:p>
            <a:pPr marL="109728" indent="0" algn="ctr">
              <a:spcBef>
                <a:spcPct val="50000"/>
              </a:spcBef>
              <a:buNone/>
            </a:pP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Le pectine altamente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metossilate</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con circa il 70% di acido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galatturonico</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esterificato, vengono usate in commercio come tali per la preparazione di marmellate e gelatine altamente zuccherose.</a:t>
            </a:r>
          </a:p>
          <a:p>
            <a:pPr marL="109728" indent="0" algn="ctr">
              <a:spcBef>
                <a:spcPct val="50000"/>
              </a:spcBef>
              <a:buNone/>
            </a:pPr>
            <a:r>
              <a:rPr lang="it-IT" altLang="it-IT" sz="4400" dirty="0">
                <a:solidFill>
                  <a:srgbClr val="D60093"/>
                </a:solidFill>
                <a:latin typeface="Arial Black" panose="020B0A04020102020204" pitchFamily="34" charset="0"/>
                <a:ea typeface="Arial Unicode MS" pitchFamily="34" charset="-128"/>
                <a:cs typeface="Arial Unicode MS" pitchFamily="34" charset="-128"/>
              </a:rPr>
              <a:t>Le pectine scarsamente </a:t>
            </a:r>
            <a:r>
              <a:rPr lang="it-IT" altLang="it-IT" sz="4400" dirty="0" err="1">
                <a:solidFill>
                  <a:srgbClr val="D60093"/>
                </a:solidFill>
                <a:latin typeface="Arial Black" panose="020B0A04020102020204" pitchFamily="34" charset="0"/>
                <a:ea typeface="Arial Unicode MS" pitchFamily="34" charset="-128"/>
                <a:cs typeface="Arial Unicode MS" pitchFamily="34" charset="-128"/>
              </a:rPr>
              <a:t>metossilate</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,(grado di esterificazione 30% circa) che gelificano in presenza di ioni Ca</a:t>
            </a:r>
            <a:r>
              <a:rPr lang="it-IT" altLang="it-IT" sz="4400" baseline="30000" dirty="0">
                <a:solidFill>
                  <a:srgbClr val="D60093"/>
                </a:solidFill>
                <a:latin typeface="Arial Black" panose="020B0A04020102020204" pitchFamily="34" charset="0"/>
                <a:ea typeface="Arial Unicode MS" pitchFamily="34" charset="-128"/>
                <a:cs typeface="Arial Unicode MS" pitchFamily="34" charset="-128"/>
              </a:rPr>
              <a:t>++</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 ed in assenza di saccarosio od altri soluti, si usano sempre più per la preparazione di gelatine a basso contenuto calorico</a:t>
            </a:r>
            <a:r>
              <a:rPr lang="it-IT" altLang="it-IT" sz="3800" dirty="0">
                <a:solidFill>
                  <a:srgbClr val="D60093"/>
                </a:solidFill>
                <a:latin typeface="Arial Black" panose="020B0A04020102020204" pitchFamily="34" charset="0"/>
                <a:ea typeface="Arial Unicode MS" pitchFamily="34" charset="-128"/>
                <a:cs typeface="Arial Unicode MS" pitchFamily="34" charset="-128"/>
              </a:rPr>
              <a:t>.</a:t>
            </a:r>
          </a:p>
          <a:p>
            <a:pPr algn="ctr"/>
            <a:endParaRPr lang="it-IT" dirty="0"/>
          </a:p>
        </p:txBody>
      </p:sp>
      <p:sp>
        <p:nvSpPr>
          <p:cNvPr id="4" name="CasellaDiTesto 3"/>
          <p:cNvSpPr txBox="1"/>
          <p:nvPr/>
        </p:nvSpPr>
        <p:spPr>
          <a:xfrm>
            <a:off x="2915816" y="404664"/>
            <a:ext cx="3528392"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PECTINE</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00748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242587"/>
          </a:xfrm>
        </p:spPr>
        <p:txBody>
          <a:bodyPr>
            <a:normAutofit/>
          </a:bodyPr>
          <a:lstStyle/>
          <a:p>
            <a:pPr marL="109728" indent="0" algn="ctr">
              <a:spcBef>
                <a:spcPct val="50000"/>
              </a:spcBef>
              <a:buNone/>
            </a:pPr>
            <a:r>
              <a:rPr lang="it-IT" altLang="it-IT" dirty="0">
                <a:solidFill>
                  <a:schemeClr val="accent2"/>
                </a:solidFill>
                <a:latin typeface="Arial Black" panose="020B0A04020102020204" pitchFamily="34" charset="0"/>
              </a:rPr>
              <a:t>La </a:t>
            </a:r>
            <a:r>
              <a:rPr lang="it-IT" altLang="it-IT" dirty="0">
                <a:solidFill>
                  <a:srgbClr val="D60093"/>
                </a:solidFill>
                <a:latin typeface="Arial Black" panose="020B0A04020102020204" pitchFamily="34" charset="0"/>
              </a:rPr>
              <a:t>fibra insolubile</a:t>
            </a:r>
            <a:r>
              <a:rPr lang="it-IT" altLang="it-IT" dirty="0">
                <a:solidFill>
                  <a:schemeClr val="accent2"/>
                </a:solidFill>
                <a:latin typeface="Arial Black" panose="020B0A04020102020204" pitchFamily="34" charset="0"/>
              </a:rPr>
              <a:t> assorbe acqua da 5 a 25 volte il suo peso e trattiene i gas .</a:t>
            </a:r>
          </a:p>
          <a:p>
            <a:pPr marL="109728" indent="0" algn="ctr">
              <a:spcBef>
                <a:spcPct val="50000"/>
              </a:spcBef>
              <a:buNone/>
            </a:pPr>
            <a:r>
              <a:rPr lang="it-IT" altLang="it-IT" dirty="0" smtClean="0">
                <a:solidFill>
                  <a:srgbClr val="FF9900"/>
                </a:solidFill>
                <a:latin typeface="Arial Black" panose="020B0A04020102020204" pitchFamily="34" charset="0"/>
              </a:rPr>
              <a:t>La </a:t>
            </a:r>
            <a:r>
              <a:rPr lang="it-IT" altLang="it-IT" dirty="0">
                <a:solidFill>
                  <a:srgbClr val="D60093"/>
                </a:solidFill>
                <a:latin typeface="Arial Black" panose="020B0A04020102020204" pitchFamily="34" charset="0"/>
              </a:rPr>
              <a:t>fibra solubile</a:t>
            </a:r>
            <a:r>
              <a:rPr lang="it-IT" altLang="it-IT" dirty="0">
                <a:solidFill>
                  <a:srgbClr val="FF9900"/>
                </a:solidFill>
                <a:latin typeface="Arial Black" panose="020B0A04020102020204" pitchFamily="34" charset="0"/>
              </a:rPr>
              <a:t> è fermentata dai batteri dell’intestino crasso con formazione di acidi grassi a catena corta. Per questo motivo viene considerata un </a:t>
            </a:r>
            <a:r>
              <a:rPr lang="it-IT" altLang="it-IT" dirty="0">
                <a:solidFill>
                  <a:srgbClr val="FF9900"/>
                </a:solidFill>
                <a:latin typeface="Arial Black" panose="020B0A04020102020204" pitchFamily="34" charset="0"/>
                <a:ea typeface="Arial Unicode MS" pitchFamily="34" charset="-128"/>
                <a:cs typeface="Arial Unicode MS" pitchFamily="34" charset="-128"/>
              </a:rPr>
              <a:t>ingrediente alimentare non digeribile in grado di stimolare selettivamente la crescita e/o l’attività metabolica di un numero limitato di gruppi microbici , importanti per il buon funzionamento dell’organismo”.</a:t>
            </a:r>
            <a:r>
              <a:rPr lang="it-IT" altLang="it-IT" dirty="0">
                <a:solidFill>
                  <a:srgbClr val="FF9900"/>
                </a:solidFill>
                <a:latin typeface="Algerian" panose="04020705040A02060702" pitchFamily="82" charset="0"/>
                <a:ea typeface="Arial Unicode MS" pitchFamily="34" charset="-128"/>
                <a:cs typeface="Arial Unicode MS" pitchFamily="34" charset="-128"/>
              </a:rPr>
              <a:t> </a:t>
            </a:r>
          </a:p>
        </p:txBody>
      </p:sp>
    </p:spTree>
    <p:extLst>
      <p:ext uri="{BB962C8B-B14F-4D97-AF65-F5344CB8AC3E}">
        <p14:creationId xmlns:p14="http://schemas.microsoft.com/office/powerpoint/2010/main" val="205381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Chimicamente possono quindi essere considerati come aldeidi </a:t>
            </a:r>
            <a:r>
              <a:rPr lang="it-IT" sz="3200" dirty="0">
                <a:solidFill>
                  <a:srgbClr val="D60093"/>
                </a:solidFill>
                <a:latin typeface="Arial Black" panose="020B0A04020102020204" pitchFamily="34" charset="0"/>
                <a:cs typeface="Times New Roman" pitchFamily="18" charset="0"/>
              </a:rPr>
              <a:t>(aldosi)</a:t>
            </a:r>
            <a:r>
              <a:rPr lang="it-IT" sz="3200" dirty="0">
                <a:solidFill>
                  <a:schemeClr val="accent2"/>
                </a:solidFill>
                <a:latin typeface="Arial Black" panose="020B0A04020102020204" pitchFamily="34" charset="0"/>
                <a:cs typeface="Times New Roman" pitchFamily="18" charset="0"/>
              </a:rPr>
              <a:t> o chetoni </a:t>
            </a:r>
            <a:r>
              <a:rPr lang="it-IT" sz="3200" dirty="0">
                <a:solidFill>
                  <a:srgbClr val="D60093"/>
                </a:solidFill>
                <a:latin typeface="Arial Black" panose="020B0A04020102020204" pitchFamily="34" charset="0"/>
                <a:cs typeface="Times New Roman" pitchFamily="18" charset="0"/>
              </a:rPr>
              <a:t>(chetosi)</a:t>
            </a:r>
            <a:r>
              <a:rPr lang="it-IT" sz="3200" dirty="0">
                <a:solidFill>
                  <a:schemeClr val="accent2"/>
                </a:solidFill>
                <a:latin typeface="Arial Black" panose="020B0A04020102020204" pitchFamily="34" charset="0"/>
                <a:cs typeface="Times New Roman" pitchFamily="18" charset="0"/>
              </a:rPr>
              <a:t> di alcoli </a:t>
            </a:r>
            <a:r>
              <a:rPr lang="it-IT" sz="3200" dirty="0" smtClean="0">
                <a:solidFill>
                  <a:schemeClr val="accent2"/>
                </a:solidFill>
                <a:latin typeface="Arial Black" panose="020B0A04020102020204" pitchFamily="34" charset="0"/>
                <a:cs typeface="Times New Roman" pitchFamily="18" charset="0"/>
              </a:rPr>
              <a:t>polivalenti</a:t>
            </a:r>
            <a:r>
              <a:rPr lang="it-IT" sz="3200" dirty="0">
                <a:solidFill>
                  <a:schemeClr val="accent2"/>
                </a:solidFill>
                <a:latin typeface="Arial Black" panose="020B0A04020102020204" pitchFamily="34" charset="0"/>
                <a:cs typeface="Times New Roman" pitchFamily="18" charset="0"/>
              </a:rPr>
              <a:t>, con formula bruta </a:t>
            </a:r>
            <a:r>
              <a:rPr lang="it-IT" sz="3200" dirty="0" smtClean="0">
                <a:solidFill>
                  <a:schemeClr val="accent2"/>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(CH</a:t>
            </a:r>
            <a:r>
              <a:rPr lang="it-IT" sz="3200" baseline="-30000" dirty="0" smtClean="0">
                <a:solidFill>
                  <a:srgbClr val="339933"/>
                </a:solidFill>
                <a:latin typeface="Arial Black" panose="020B0A04020102020204" pitchFamily="34" charset="0"/>
                <a:cs typeface="Times New Roman" pitchFamily="18" charset="0"/>
              </a:rPr>
              <a:t>2</a:t>
            </a:r>
            <a:r>
              <a:rPr lang="it-IT" sz="3200" dirty="0" smtClean="0">
                <a:solidFill>
                  <a:srgbClr val="339933"/>
                </a:solidFill>
                <a:latin typeface="Arial Black" panose="020B0A04020102020204" pitchFamily="34" charset="0"/>
                <a:cs typeface="Times New Roman" pitchFamily="18" charset="0"/>
              </a:rPr>
              <a:t>O)n</a:t>
            </a:r>
            <a:r>
              <a:rPr lang="it-IT" sz="3200" dirty="0" smtClean="0">
                <a:solidFill>
                  <a:schemeClr val="accent2"/>
                </a:solidFill>
                <a:latin typeface="Arial Black" panose="020B0A04020102020204" pitchFamily="34" charset="0"/>
                <a:cs typeface="Times New Roman" pitchFamily="18" charset="0"/>
              </a:rPr>
              <a:t> </a:t>
            </a:r>
            <a:endParaRPr lang="it-IT" sz="3200" dirty="0">
              <a:solidFill>
                <a:schemeClr val="accent2"/>
              </a:solidFill>
              <a:latin typeface="Arial Black" panose="020B0A04020102020204" pitchFamily="34" charset="0"/>
              <a:cs typeface="Times New Roman" pitchFamily="18" charset="0"/>
            </a:endParaRPr>
          </a:p>
          <a:p>
            <a:pPr marL="109728" indent="0" algn="ctr">
              <a:spcBef>
                <a:spcPct val="50000"/>
              </a:spcBef>
              <a:buNone/>
              <a:defRPr/>
            </a:pPr>
            <a:r>
              <a:rPr lang="it-IT" sz="3200" dirty="0">
                <a:solidFill>
                  <a:srgbClr val="339933"/>
                </a:solidFill>
                <a:latin typeface="Arial Black" panose="020B0A04020102020204" pitchFamily="34" charset="0"/>
                <a:cs typeface="Times New Roman" pitchFamily="18" charset="0"/>
              </a:rPr>
              <a:t>avremo pertanto i </a:t>
            </a:r>
            <a:r>
              <a:rPr lang="it-IT" sz="3200" dirty="0">
                <a:solidFill>
                  <a:srgbClr val="D60093"/>
                </a:solidFill>
                <a:latin typeface="Arial Black" panose="020B0A04020102020204" pitchFamily="34" charset="0"/>
                <a:cs typeface="Times New Roman" pitchFamily="18" charset="0"/>
              </a:rPr>
              <a:t>triosi</a:t>
            </a:r>
            <a:r>
              <a:rPr lang="it-IT" sz="3200" dirty="0">
                <a:solidFill>
                  <a:srgbClr val="339933"/>
                </a:solidFill>
                <a:latin typeface="Arial Black" panose="020B0A04020102020204" pitchFamily="34" charset="0"/>
                <a:cs typeface="Times New Roman" pitchFamily="18" charset="0"/>
              </a:rPr>
              <a:t> (3 atomi di carbonio), i </a:t>
            </a:r>
            <a:r>
              <a:rPr lang="it-IT" sz="3200" dirty="0" err="1">
                <a:solidFill>
                  <a:srgbClr val="D60093"/>
                </a:solidFill>
                <a:latin typeface="Arial Black" panose="020B0A04020102020204" pitchFamily="34" charset="0"/>
                <a:cs typeface="Times New Roman" pitchFamily="18" charset="0"/>
              </a:rPr>
              <a:t>tetraosi</a:t>
            </a:r>
            <a:r>
              <a:rPr lang="it-IT" sz="3200" dirty="0">
                <a:solidFill>
                  <a:srgbClr val="D6009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(4 C), i </a:t>
            </a:r>
            <a:r>
              <a:rPr lang="it-IT" sz="3200" dirty="0">
                <a:solidFill>
                  <a:srgbClr val="D60093"/>
                </a:solidFill>
                <a:latin typeface="Arial Black" panose="020B0A04020102020204" pitchFamily="34" charset="0"/>
                <a:cs typeface="Times New Roman" pitchFamily="18" charset="0"/>
              </a:rPr>
              <a:t>pentosi</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(5 C), gli </a:t>
            </a:r>
            <a:r>
              <a:rPr lang="it-IT" sz="3200" dirty="0">
                <a:solidFill>
                  <a:srgbClr val="D60093"/>
                </a:solidFill>
                <a:latin typeface="Arial Black" panose="020B0A04020102020204" pitchFamily="34" charset="0"/>
                <a:cs typeface="Times New Roman" pitchFamily="18" charset="0"/>
              </a:rPr>
              <a:t>esosi</a:t>
            </a:r>
            <a:r>
              <a:rPr lang="it-IT" sz="3200" dirty="0">
                <a:solidFill>
                  <a:srgbClr val="339933"/>
                </a:solidFill>
                <a:latin typeface="Arial Black" panose="020B0A04020102020204" pitchFamily="34" charset="0"/>
                <a:cs typeface="Times New Roman" pitchFamily="18" charset="0"/>
              </a:rPr>
              <a:t> (6 C), gli </a:t>
            </a:r>
            <a:r>
              <a:rPr lang="it-IT" sz="3200" dirty="0" err="1">
                <a:solidFill>
                  <a:srgbClr val="D60093"/>
                </a:solidFill>
                <a:latin typeface="Arial Black" panose="020B0A04020102020204" pitchFamily="34" charset="0"/>
                <a:cs typeface="Times New Roman" pitchFamily="18" charset="0"/>
              </a:rPr>
              <a:t>eptosi</a:t>
            </a:r>
            <a:r>
              <a:rPr lang="it-IT" sz="3200" dirty="0">
                <a:solidFill>
                  <a:srgbClr val="339933"/>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7 C), </a:t>
            </a:r>
            <a:r>
              <a:rPr lang="it-IT" sz="3200" dirty="0" err="1">
                <a:solidFill>
                  <a:srgbClr val="339933"/>
                </a:solidFill>
                <a:latin typeface="Arial Black" panose="020B0A04020102020204" pitchFamily="34" charset="0"/>
                <a:cs typeface="Times New Roman" pitchFamily="18" charset="0"/>
              </a:rPr>
              <a:t>ecc</a:t>
            </a:r>
            <a:r>
              <a:rPr lang="it-IT" sz="3200" dirty="0">
                <a:solidFill>
                  <a:srgbClr val="339933"/>
                </a:solidFill>
                <a:latin typeface="Arial Black" panose="020B0A04020102020204" pitchFamily="34" charset="0"/>
                <a:cs typeface="Times New Roman" pitchFamily="18" charset="0"/>
              </a:rPr>
              <a:t> </a:t>
            </a:r>
          </a:p>
          <a:p>
            <a:endParaRPr lang="it-IT" dirty="0"/>
          </a:p>
        </p:txBody>
      </p:sp>
      <p:sp>
        <p:nvSpPr>
          <p:cNvPr id="4" name="Rettangolo 3"/>
          <p:cNvSpPr/>
          <p:nvPr/>
        </p:nvSpPr>
        <p:spPr>
          <a:xfrm>
            <a:off x="1814571" y="260648"/>
            <a:ext cx="5497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cs typeface="Times New Roman" pitchFamily="18" charset="0"/>
              </a:rPr>
              <a:t>Monosaccaridi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147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solidFill>
                  <a:srgbClr val="FFC000"/>
                </a:solidFill>
                <a:latin typeface="Arial Black" panose="020B0A04020102020204" pitchFamily="34" charset="0"/>
              </a:rPr>
              <a:t>Sono sostanze capaci di imprimere sapore dolce a cibi e bevande</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Possono essere classificati in vario modo:</a:t>
            </a:r>
          </a:p>
          <a:p>
            <a:pPr marL="109728" indent="0" algn="ctr">
              <a:buNone/>
            </a:pPr>
            <a:r>
              <a:rPr lang="it-IT" dirty="0" smtClean="0">
                <a:solidFill>
                  <a:srgbClr val="92D050"/>
                </a:solidFill>
                <a:latin typeface="Arial Black" panose="020B0A04020102020204" pitchFamily="34" charset="0"/>
              </a:rPr>
              <a:t>- in base alla struttura chimica</a:t>
            </a:r>
          </a:p>
          <a:p>
            <a:pPr marL="109728" indent="0" algn="ctr">
              <a:buNone/>
            </a:pPr>
            <a:r>
              <a:rPr lang="it-IT" dirty="0" smtClean="0">
                <a:solidFill>
                  <a:srgbClr val="00B0F0"/>
                </a:solidFill>
                <a:latin typeface="Arial Black" panose="020B0A04020102020204" pitchFamily="34" charset="0"/>
              </a:rPr>
              <a:t>- in base all’apporto calorico</a:t>
            </a:r>
          </a:p>
          <a:p>
            <a:pPr marL="109728" indent="0" algn="ctr">
              <a:buNone/>
            </a:pPr>
            <a:r>
              <a:rPr lang="it-IT" dirty="0" smtClean="0">
                <a:solidFill>
                  <a:schemeClr val="accent2"/>
                </a:solidFill>
                <a:latin typeface="Arial Black" panose="020B0A04020102020204" pitchFamily="34" charset="0"/>
              </a:rPr>
              <a:t>- in base al potere dolcificante</a:t>
            </a:r>
          </a:p>
          <a:p>
            <a:pPr marL="109728" indent="0" algn="ctr">
              <a:buNone/>
            </a:pPr>
            <a:r>
              <a:rPr lang="it-IT" dirty="0" smtClean="0">
                <a:solidFill>
                  <a:srgbClr val="7030A0"/>
                </a:solidFill>
                <a:latin typeface="Arial Black" panose="020B0A04020102020204" pitchFamily="34" charset="0"/>
              </a:rPr>
              <a:t>- in base alle origini (naturali o sintetiche) </a:t>
            </a:r>
            <a:endParaRPr lang="it-IT" dirty="0">
              <a:solidFill>
                <a:srgbClr val="7030A0"/>
              </a:solidFill>
              <a:latin typeface="Arial Black" panose="020B0A04020102020204" pitchFamily="34" charset="0"/>
            </a:endParaRPr>
          </a:p>
        </p:txBody>
      </p:sp>
      <p:sp>
        <p:nvSpPr>
          <p:cNvPr id="4" name="Rettangolo 3"/>
          <p:cNvSpPr/>
          <p:nvPr/>
        </p:nvSpPr>
        <p:spPr>
          <a:xfrm>
            <a:off x="2231532" y="332656"/>
            <a:ext cx="4666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Edulcoranti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493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sz="2800" b="1" dirty="0" smtClean="0">
                <a:solidFill>
                  <a:schemeClr val="accent2"/>
                </a:solidFill>
                <a:latin typeface="Arial Black" panose="020B0A04020102020204" pitchFamily="34" charset="0"/>
              </a:rPr>
              <a:t>Carboidrati semplici</a:t>
            </a:r>
          </a:p>
          <a:p>
            <a:pPr algn="ctr"/>
            <a:endParaRPr lang="it-IT" sz="2400" dirty="0" smtClean="0">
              <a:solidFill>
                <a:schemeClr val="accent2"/>
              </a:solidFill>
              <a:latin typeface="Algerian" panose="04020705040A02060702" pitchFamily="82" charset="0"/>
            </a:endParaRPr>
          </a:p>
          <a:p>
            <a:pPr marL="109728" indent="0">
              <a:buNone/>
            </a:pPr>
            <a:r>
              <a:rPr lang="it-IT" sz="2400" dirty="0" smtClean="0">
                <a:solidFill>
                  <a:schemeClr val="accent1"/>
                </a:solidFill>
                <a:latin typeface="Algerian" panose="04020705040A02060702" pitchFamily="82" charset="0"/>
              </a:rPr>
              <a:t>                                         </a:t>
            </a:r>
            <a:r>
              <a:rPr lang="it-IT" sz="2400" dirty="0" smtClean="0">
                <a:solidFill>
                  <a:schemeClr val="accent1"/>
                </a:solidFill>
                <a:latin typeface="Arial Black" panose="020B0A04020102020204" pitchFamily="34" charset="0"/>
              </a:rPr>
              <a:t>potere edulcorante (P.E.)</a:t>
            </a:r>
            <a:endParaRPr lang="it-IT" sz="2400" dirty="0">
              <a:solidFill>
                <a:schemeClr val="accent1"/>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Fruttosio                                      1.7</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Glucosio                                       0.74</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Lattosio                                        0.2</a:t>
            </a:r>
          </a:p>
          <a:p>
            <a:endParaRPr lang="it-IT" sz="2400" dirty="0" smtClean="0">
              <a:solidFill>
                <a:schemeClr val="accent2"/>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Maltosio                                        0.32</a:t>
            </a:r>
          </a:p>
          <a:p>
            <a:endParaRPr lang="it-IT" sz="2400" dirty="0">
              <a:solidFill>
                <a:schemeClr val="accent2"/>
              </a:solidFill>
              <a:latin typeface="Algerian" panose="04020705040A02060702" pitchFamily="82" charset="0"/>
            </a:endParaRPr>
          </a:p>
          <a:p>
            <a:pPr marL="109728" indent="0">
              <a:buNone/>
            </a:pPr>
            <a:endParaRPr lang="it-IT" sz="2400" dirty="0">
              <a:solidFill>
                <a:srgbClr val="FFFF00"/>
              </a:solidFill>
              <a:latin typeface="Algerian" panose="04020705040A02060702" pitchFamily="82" charset="0"/>
            </a:endParaRPr>
          </a:p>
        </p:txBody>
      </p:sp>
      <p:sp>
        <p:nvSpPr>
          <p:cNvPr id="3" name="Titolo 2"/>
          <p:cNvSpPr>
            <a:spLocks noGrp="1"/>
          </p:cNvSpPr>
          <p:nvPr>
            <p:ph type="title"/>
          </p:nvPr>
        </p:nvSpPr>
        <p:spPr>
          <a:xfrm>
            <a:off x="467544" y="22029"/>
            <a:ext cx="8229600" cy="1143000"/>
          </a:xfrm>
        </p:spPr>
        <p:txBody>
          <a:bodyPr/>
          <a:lstStyle/>
          <a:p>
            <a:pPr algn="ctr"/>
            <a:r>
              <a:rPr lang="it-IT" dirty="0" smtClean="0">
                <a:solidFill>
                  <a:srgbClr val="FF0000"/>
                </a:solidFill>
                <a:effectLst/>
                <a:latin typeface="Arial Black" panose="020B0A04020102020204" pitchFamily="34" charset="0"/>
              </a:rPr>
              <a:t>Edulcoranti naturali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52941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4104456" cy="1944216"/>
          </a:xfrm>
        </p:spPr>
      </p:pic>
      <p:sp>
        <p:nvSpPr>
          <p:cNvPr id="3" name="Titolo 2"/>
          <p:cNvSpPr>
            <a:spLocks noGrp="1"/>
          </p:cNvSpPr>
          <p:nvPr>
            <p:ph type="title"/>
          </p:nvPr>
        </p:nvSpPr>
        <p:spPr>
          <a:xfrm>
            <a:off x="467544" y="116632"/>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pic>
        <p:nvPicPr>
          <p:cNvPr id="18434" name="Picture 2" descr="C:\Users\Procida Giuseppe\Desktop\1405-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84984"/>
            <a:ext cx="4536503" cy="282758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59730" y="1202708"/>
            <a:ext cx="4932549" cy="523220"/>
          </a:xfrm>
          <a:prstGeom prst="rect">
            <a:avLst/>
          </a:prstGeom>
          <a:noFill/>
        </p:spPr>
        <p:txBody>
          <a:bodyPr wrap="square" rtlCol="0">
            <a:spAutoFit/>
          </a:bodyPr>
          <a:lstStyle/>
          <a:p>
            <a:pPr algn="ctr"/>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66873" y="3995772"/>
            <a:ext cx="3816423" cy="923330"/>
          </a:xfrm>
          <a:prstGeom prst="rect">
            <a:avLst/>
          </a:prstGeom>
          <a:noFill/>
        </p:spPr>
        <p:txBody>
          <a:bodyPr wrap="square" rtlCol="0">
            <a:spAutoFit/>
          </a:bodyPr>
          <a:lstStyle/>
          <a:p>
            <a:pPr algn="ctr"/>
            <a:r>
              <a:rPr lang="it-IT" dirty="0" err="1" smtClean="0">
                <a:solidFill>
                  <a:srgbClr val="00B050"/>
                </a:solidFill>
                <a:latin typeface="Arial Black" panose="020B0A04020102020204" pitchFamily="34" charset="0"/>
              </a:rPr>
              <a:t>Diidrocalconi</a:t>
            </a:r>
            <a:r>
              <a:rPr lang="it-IT" dirty="0" smtClean="0">
                <a:solidFill>
                  <a:srgbClr val="00B050"/>
                </a:solidFill>
                <a:latin typeface="Arial Black" panose="020B0A04020102020204" pitchFamily="34" charset="0"/>
              </a:rPr>
              <a:t> </a:t>
            </a:r>
            <a:r>
              <a:rPr lang="it-IT" dirty="0" err="1" smtClean="0">
                <a:solidFill>
                  <a:srgbClr val="00B050"/>
                </a:solidFill>
                <a:latin typeface="Arial Black" panose="020B0A04020102020204" pitchFamily="34" charset="0"/>
              </a:rPr>
              <a:t>neoesperidina</a:t>
            </a:r>
            <a:endParaRPr lang="it-IT" dirty="0" smtClean="0">
              <a:solidFill>
                <a:srgbClr val="00B050"/>
              </a:solidFill>
              <a:latin typeface="Arial Black" panose="020B0A04020102020204" pitchFamily="34" charset="0"/>
            </a:endParaRPr>
          </a:p>
          <a:p>
            <a:pPr algn="ctr"/>
            <a:endParaRPr lang="it-IT" dirty="0">
              <a:solidFill>
                <a:srgbClr val="00B050"/>
              </a:solidFill>
              <a:latin typeface="Arial Black" panose="020B0A04020102020204" pitchFamily="34" charset="0"/>
            </a:endParaRPr>
          </a:p>
          <a:p>
            <a:pPr algn="ctr"/>
            <a:r>
              <a:rPr lang="it-IT" dirty="0" smtClean="0">
                <a:solidFill>
                  <a:srgbClr val="00B050"/>
                </a:solidFill>
                <a:latin typeface="Arial Black" panose="020B0A04020102020204" pitchFamily="34" charset="0"/>
              </a:rPr>
              <a:t>P. e. 2000</a:t>
            </a:r>
            <a:endParaRPr lang="it-IT" dirty="0">
              <a:solidFill>
                <a:srgbClr val="00B050"/>
              </a:solidFill>
              <a:latin typeface="Arial Black" panose="020B0A04020102020204" pitchFamily="34" charset="0"/>
            </a:endParaRPr>
          </a:p>
        </p:txBody>
      </p:sp>
      <p:sp>
        <p:nvSpPr>
          <p:cNvPr id="8" name="CasellaDiTesto 7"/>
          <p:cNvSpPr txBox="1"/>
          <p:nvPr/>
        </p:nvSpPr>
        <p:spPr>
          <a:xfrm>
            <a:off x="5844302" y="5661457"/>
            <a:ext cx="2736302" cy="923330"/>
          </a:xfrm>
          <a:prstGeom prst="rect">
            <a:avLst/>
          </a:prstGeom>
          <a:noFill/>
        </p:spPr>
        <p:txBody>
          <a:bodyPr wrap="square" rtlCol="0">
            <a:spAutoFit/>
          </a:bodyPr>
          <a:lstStyle/>
          <a:p>
            <a:pPr algn="ctr"/>
            <a:r>
              <a:rPr lang="it-IT" dirty="0" err="1" smtClean="0">
                <a:solidFill>
                  <a:srgbClr val="00B0F0"/>
                </a:solidFill>
                <a:latin typeface="Arial Black" panose="020B0A04020102020204" pitchFamily="34" charset="0"/>
              </a:rPr>
              <a:t>Glicirizzina</a:t>
            </a:r>
            <a:endParaRPr lang="it-IT" dirty="0" smtClean="0">
              <a:solidFill>
                <a:srgbClr val="00B0F0"/>
              </a:solidFill>
              <a:latin typeface="Arial Black" panose="020B0A04020102020204" pitchFamily="34" charset="0"/>
            </a:endParaRPr>
          </a:p>
          <a:p>
            <a:pPr algn="ctr"/>
            <a:endParaRPr lang="it-IT" dirty="0">
              <a:solidFill>
                <a:srgbClr val="00B0F0"/>
              </a:solidFill>
              <a:latin typeface="Arial Black" panose="020B0A04020102020204" pitchFamily="34" charset="0"/>
            </a:endParaRPr>
          </a:p>
          <a:p>
            <a:pPr algn="ctr"/>
            <a:r>
              <a:rPr lang="it-IT" dirty="0" smtClean="0">
                <a:solidFill>
                  <a:srgbClr val="00B0F0"/>
                </a:solidFill>
                <a:latin typeface="Arial Black" panose="020B0A04020102020204" pitchFamily="34" charset="0"/>
              </a:rPr>
              <a:t>p. e. 50</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170932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988840"/>
            <a:ext cx="6120680" cy="2880320"/>
          </a:xfrm>
        </p:spPr>
      </p:pic>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5" name="CasellaDiTesto 4"/>
          <p:cNvSpPr txBox="1"/>
          <p:nvPr/>
        </p:nvSpPr>
        <p:spPr>
          <a:xfrm>
            <a:off x="2051720" y="1107215"/>
            <a:ext cx="4680520" cy="523220"/>
          </a:xfrm>
          <a:prstGeom prst="rect">
            <a:avLst/>
          </a:prstGeom>
          <a:noFill/>
        </p:spPr>
        <p:txBody>
          <a:bodyPr wrap="square" rtlCol="0">
            <a:spAutoFit/>
          </a:bodyPr>
          <a:lstStyle/>
          <a:p>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563888" y="4797152"/>
            <a:ext cx="4608512" cy="923330"/>
          </a:xfrm>
          <a:prstGeom prst="rect">
            <a:avLst/>
          </a:prstGeom>
          <a:noFill/>
        </p:spPr>
        <p:txBody>
          <a:bodyPr wrap="square" rtlCol="0">
            <a:spAutoFit/>
          </a:bodyPr>
          <a:lstStyle/>
          <a:p>
            <a:pPr algn="ctr"/>
            <a:r>
              <a:rPr lang="it-IT" dirty="0" err="1" smtClean="0">
                <a:solidFill>
                  <a:srgbClr val="0070C0"/>
                </a:solidFill>
                <a:latin typeface="Arial Black" panose="020B0A04020102020204" pitchFamily="34" charset="0"/>
              </a:rPr>
              <a:t>Stevioside</a:t>
            </a:r>
            <a:endParaRPr lang="it-IT" dirty="0" smtClean="0">
              <a:solidFill>
                <a:srgbClr val="0070C0"/>
              </a:solidFill>
              <a:latin typeface="Arial Black" panose="020B0A04020102020204" pitchFamily="34" charset="0"/>
            </a:endParaRPr>
          </a:p>
          <a:p>
            <a:pPr algn="ctr"/>
            <a:endParaRPr lang="it-IT" dirty="0">
              <a:solidFill>
                <a:srgbClr val="0070C0"/>
              </a:solidFill>
              <a:latin typeface="Arial Black" panose="020B0A04020102020204" pitchFamily="34" charset="0"/>
            </a:endParaRPr>
          </a:p>
          <a:p>
            <a:pPr algn="ctr"/>
            <a:r>
              <a:rPr lang="it-IT" dirty="0" smtClean="0">
                <a:solidFill>
                  <a:srgbClr val="0070C0"/>
                </a:solidFill>
                <a:latin typeface="Arial Black" panose="020B0A04020102020204" pitchFamily="34" charset="0"/>
              </a:rPr>
              <a:t>p. e. 300</a:t>
            </a:r>
            <a:endParaRPr lang="it-IT"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79792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807227"/>
            <a:ext cx="8229600" cy="4021907"/>
          </a:xfrm>
        </p:spPr>
        <p:txBody>
          <a:bodyPr>
            <a:normAutofit/>
          </a:bodyPr>
          <a:lstStyle/>
          <a:p>
            <a:pPr marL="109728" indent="0">
              <a:buNone/>
            </a:pPr>
            <a:r>
              <a:rPr lang="it-IT" dirty="0" smtClean="0">
                <a:solidFill>
                  <a:schemeClr val="bg2">
                    <a:lumMod val="75000"/>
                  </a:schemeClr>
                </a:solidFill>
                <a:latin typeface="Algerian" panose="04020705040A02060702" pitchFamily="82" charset="0"/>
              </a:rPr>
              <a:t>                                                                  </a:t>
            </a:r>
            <a:r>
              <a:rPr lang="it-IT" dirty="0" smtClean="0">
                <a:solidFill>
                  <a:schemeClr val="accent1"/>
                </a:solidFill>
                <a:latin typeface="Algerian" panose="04020705040A02060702" pitchFamily="82" charset="0"/>
              </a:rPr>
              <a:t>P. e.</a:t>
            </a:r>
          </a:p>
          <a:p>
            <a:pPr marL="109728" indent="0">
              <a:buNone/>
            </a:pPr>
            <a:r>
              <a:rPr lang="it-IT" dirty="0" smtClean="0">
                <a:solidFill>
                  <a:schemeClr val="accent1"/>
                </a:solidFill>
                <a:latin typeface="Arial Black" panose="020B0A04020102020204" pitchFamily="34" charset="0"/>
              </a:rPr>
              <a:t>Sorbitolo</a:t>
            </a:r>
            <a:r>
              <a:rPr lang="it-IT" dirty="0" smtClean="0">
                <a:solidFill>
                  <a:schemeClr val="accent1"/>
                </a:solidFill>
                <a:latin typeface="Algerian" panose="04020705040A02060702" pitchFamily="82" charset="0"/>
              </a:rPr>
              <a:t>                                             0.54</a:t>
            </a:r>
          </a:p>
          <a:p>
            <a:pPr marL="109728" indent="0">
              <a:buNone/>
            </a:pPr>
            <a:r>
              <a:rPr lang="it-IT" dirty="0" smtClean="0">
                <a:solidFill>
                  <a:schemeClr val="accent1"/>
                </a:solidFill>
                <a:latin typeface="Arial Black" panose="020B0A04020102020204" pitchFamily="34" charset="0"/>
              </a:rPr>
              <a:t>Xilitolo </a:t>
            </a:r>
            <a:r>
              <a:rPr lang="it-IT" dirty="0" smtClean="0">
                <a:solidFill>
                  <a:schemeClr val="accent1"/>
                </a:solidFill>
                <a:latin typeface="Algerian" panose="04020705040A02060702" pitchFamily="82" charset="0"/>
              </a:rPr>
              <a:t>                                                1</a:t>
            </a:r>
          </a:p>
          <a:p>
            <a:pPr marL="109728" indent="0">
              <a:buNone/>
            </a:pPr>
            <a:r>
              <a:rPr lang="it-IT" dirty="0" smtClean="0">
                <a:solidFill>
                  <a:schemeClr val="accent1"/>
                </a:solidFill>
                <a:latin typeface="Arial Black" panose="020B0A04020102020204" pitchFamily="34" charset="0"/>
              </a:rPr>
              <a:t>Mannitolo</a:t>
            </a:r>
            <a:r>
              <a:rPr lang="it-IT" dirty="0" smtClean="0">
                <a:solidFill>
                  <a:schemeClr val="accent1"/>
                </a:solidFill>
                <a:latin typeface="Algerian" panose="04020705040A02060702" pitchFamily="82" charset="0"/>
              </a:rPr>
              <a:t>                                            0.7</a:t>
            </a:r>
          </a:p>
          <a:p>
            <a:pPr marL="109728" indent="0">
              <a:buNone/>
            </a:pPr>
            <a:r>
              <a:rPr lang="it-IT" dirty="0" err="1" smtClean="0">
                <a:solidFill>
                  <a:schemeClr val="accent1"/>
                </a:solidFill>
                <a:latin typeface="Arial Black" panose="020B0A04020102020204" pitchFamily="34" charset="0"/>
              </a:rPr>
              <a:t>Maltitolo</a:t>
            </a:r>
            <a:r>
              <a:rPr lang="it-IT" dirty="0" smtClean="0">
                <a:solidFill>
                  <a:schemeClr val="accent1"/>
                </a:solidFill>
                <a:latin typeface="Algerian" panose="04020705040A02060702" pitchFamily="82" charset="0"/>
              </a:rPr>
              <a:t>                                              0.85</a:t>
            </a:r>
          </a:p>
          <a:p>
            <a:pPr marL="109728" indent="0">
              <a:buNone/>
            </a:pPr>
            <a:r>
              <a:rPr lang="it-IT" dirty="0" err="1" smtClean="0">
                <a:solidFill>
                  <a:schemeClr val="accent1"/>
                </a:solidFill>
                <a:latin typeface="Arial Black" panose="020B0A04020102020204" pitchFamily="34" charset="0"/>
              </a:rPr>
              <a:t>Licasin</a:t>
            </a:r>
            <a:r>
              <a:rPr lang="it-IT" dirty="0" smtClean="0">
                <a:solidFill>
                  <a:schemeClr val="accent1"/>
                </a:solidFill>
                <a:latin typeface="Algerian" panose="04020705040A02060702" pitchFamily="82" charset="0"/>
              </a:rPr>
              <a:t>                                                  0.75</a:t>
            </a:r>
          </a:p>
          <a:p>
            <a:pPr marL="109728" indent="0">
              <a:buNone/>
            </a:pPr>
            <a:r>
              <a:rPr lang="it-IT" dirty="0" err="1" smtClean="0">
                <a:solidFill>
                  <a:schemeClr val="accent1"/>
                </a:solidFill>
                <a:latin typeface="Arial Black" panose="020B0A04020102020204" pitchFamily="34" charset="0"/>
              </a:rPr>
              <a:t>Palatinit</a:t>
            </a:r>
            <a:r>
              <a:rPr lang="it-IT" dirty="0" smtClean="0">
                <a:solidFill>
                  <a:schemeClr val="accent1"/>
                </a:solidFill>
                <a:latin typeface="Arial Black" panose="020B0A04020102020204" pitchFamily="34" charset="0"/>
              </a:rPr>
              <a:t> </a:t>
            </a:r>
            <a:r>
              <a:rPr lang="it-IT" dirty="0" smtClean="0">
                <a:solidFill>
                  <a:schemeClr val="accent1"/>
                </a:solidFill>
                <a:latin typeface="Arial Black" panose="020B0A04020102020204" pitchFamily="34" charset="0"/>
              </a:rPr>
              <a:t>(</a:t>
            </a:r>
            <a:r>
              <a:rPr lang="it-IT" dirty="0" err="1" smtClean="0">
                <a:solidFill>
                  <a:schemeClr val="accent1"/>
                </a:solidFill>
                <a:latin typeface="Arial Black" panose="020B0A04020102020204" pitchFamily="34" charset="0"/>
              </a:rPr>
              <a:t>isomalto</a:t>
            </a:r>
            <a:r>
              <a:rPr lang="it-IT" dirty="0" smtClean="0">
                <a:solidFill>
                  <a:schemeClr val="accent1"/>
                </a:solidFill>
                <a:latin typeface="Arial Black" panose="020B0A04020102020204" pitchFamily="34" charset="0"/>
              </a:rPr>
              <a:t>)                   </a:t>
            </a:r>
            <a:r>
              <a:rPr lang="it-IT" dirty="0" smtClean="0">
                <a:solidFill>
                  <a:schemeClr val="accent1"/>
                </a:solidFill>
                <a:latin typeface="Algerian" panose="04020705040A02060702" pitchFamily="82" charset="0"/>
              </a:rPr>
              <a:t>0.8                      </a:t>
            </a:r>
          </a:p>
          <a:p>
            <a:pPr marL="109728" indent="0">
              <a:buNone/>
            </a:pPr>
            <a:endParaRPr lang="it-IT" dirty="0">
              <a:latin typeface="Algerian" panose="04020705040A02060702" pitchFamily="82" charset="0"/>
            </a:endParaRPr>
          </a:p>
        </p:txBody>
      </p:sp>
      <p:sp>
        <p:nvSpPr>
          <p:cNvPr id="3" name="Titolo 2"/>
          <p:cNvSpPr>
            <a:spLocks noGrp="1"/>
          </p:cNvSpPr>
          <p:nvPr>
            <p:ph type="title"/>
          </p:nvPr>
        </p:nvSpPr>
        <p:spPr>
          <a:xfrm>
            <a:off x="395536" y="116632"/>
            <a:ext cx="8229600" cy="936104"/>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flipH="1">
            <a:off x="2984376" y="1222451"/>
            <a:ext cx="3312368" cy="584775"/>
          </a:xfrm>
          <a:prstGeom prst="rect">
            <a:avLst/>
          </a:prstGeom>
          <a:noFill/>
        </p:spPr>
        <p:txBody>
          <a:bodyPr wrap="square" rtlCol="0">
            <a:spAutoFit/>
          </a:bodyPr>
          <a:lstStyle/>
          <a:p>
            <a:r>
              <a:rPr lang="it-IT" sz="3200" dirty="0" err="1" smtClean="0">
                <a:solidFill>
                  <a:srgbClr val="FF0000"/>
                </a:solidFill>
                <a:latin typeface="Arial Black" panose="020B0A04020102020204" pitchFamily="34" charset="0"/>
              </a:rPr>
              <a:t>Polialcoli</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61203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212" y="2420888"/>
            <a:ext cx="8229600" cy="3168351"/>
          </a:xfrm>
        </p:spPr>
        <p:txBody>
          <a:bodyPr/>
          <a:lstStyle/>
          <a:p>
            <a:pPr marL="109728" indent="0">
              <a:buNone/>
            </a:pPr>
            <a:r>
              <a:rPr lang="it-IT" dirty="0" smtClean="0">
                <a:solidFill>
                  <a:srgbClr val="FFC000"/>
                </a:solidFill>
                <a:latin typeface="Algerian" panose="04020705040A02060702" pitchFamily="82" charset="0"/>
              </a:rPr>
              <a:t>                                                                 P. e.</a:t>
            </a:r>
          </a:p>
          <a:p>
            <a:pPr marL="109728" indent="0">
              <a:buNone/>
            </a:pPr>
            <a:r>
              <a:rPr lang="it-IT" dirty="0" err="1" smtClean="0">
                <a:solidFill>
                  <a:schemeClr val="accent3"/>
                </a:solidFill>
                <a:latin typeface="Algerian" panose="04020705040A02060702" pitchFamily="82" charset="0"/>
              </a:rPr>
              <a:t>Taumatina</a:t>
            </a:r>
            <a:r>
              <a:rPr lang="it-IT" dirty="0" smtClean="0">
                <a:solidFill>
                  <a:schemeClr val="accent3"/>
                </a:solidFill>
                <a:latin typeface="Algerian" panose="04020705040A02060702" pitchFamily="82" charset="0"/>
              </a:rPr>
              <a:t> (</a:t>
            </a:r>
            <a:r>
              <a:rPr lang="it-IT" dirty="0" err="1" smtClean="0">
                <a:solidFill>
                  <a:schemeClr val="accent3"/>
                </a:solidFill>
                <a:latin typeface="Algerian" panose="04020705040A02060702" pitchFamily="82" charset="0"/>
              </a:rPr>
              <a:t>talin</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err="1" smtClean="0">
                <a:solidFill>
                  <a:schemeClr val="accent3"/>
                </a:solidFill>
                <a:latin typeface="Algerian" panose="04020705040A02060702" pitchFamily="82" charset="0"/>
              </a:rPr>
              <a:t>Miraculina</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smtClean="0">
                <a:solidFill>
                  <a:schemeClr val="accent3"/>
                </a:solidFill>
                <a:latin typeface="Algerian" panose="04020705040A02060702" pitchFamily="82" charset="0"/>
              </a:rPr>
              <a:t>Monellina                                         2000</a:t>
            </a:r>
            <a:endParaRPr lang="it-IT" dirty="0">
              <a:solidFill>
                <a:schemeClr val="accent3"/>
              </a:solidFill>
              <a:latin typeface="Algerian" panose="04020705040A02060702" pitchFamily="82" charset="0"/>
            </a:endParaRPr>
          </a:p>
        </p:txBody>
      </p:sp>
      <p:sp>
        <p:nvSpPr>
          <p:cNvPr id="3" name="Titolo 2"/>
          <p:cNvSpPr>
            <a:spLocks noGrp="1"/>
          </p:cNvSpPr>
          <p:nvPr>
            <p:ph type="title"/>
          </p:nvPr>
        </p:nvSpPr>
        <p:spPr>
          <a:xfrm>
            <a:off x="395536" y="332656"/>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a:off x="3059832" y="1510361"/>
            <a:ext cx="4104456" cy="584775"/>
          </a:xfrm>
          <a:prstGeom prst="rect">
            <a:avLst/>
          </a:prstGeom>
          <a:noFill/>
        </p:spPr>
        <p:txBody>
          <a:bodyPr wrap="square" rtlCol="0">
            <a:spAutoFit/>
          </a:bodyPr>
          <a:lstStyle/>
          <a:p>
            <a:r>
              <a:rPr lang="it-IT" sz="3200" dirty="0" smtClean="0">
                <a:solidFill>
                  <a:srgbClr val="FF0000"/>
                </a:solidFill>
                <a:latin typeface="Algerian" panose="04020705040A02060702" pitchFamily="82" charset="0"/>
              </a:rPr>
              <a:t>proteine</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09853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pic>
        <p:nvPicPr>
          <p:cNvPr id="4" name="Picture 4"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94421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913793" y="1312327"/>
            <a:ext cx="396044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saccarina</a:t>
            </a:r>
            <a:endParaRPr lang="it-IT" sz="2800" b="1" dirty="0">
              <a:solidFill>
                <a:srgbClr val="FF0000"/>
              </a:solidFill>
              <a:latin typeface="Algerian" panose="04020705040A02060702" pitchFamily="82" charset="0"/>
            </a:endParaRPr>
          </a:p>
        </p:txBody>
      </p:sp>
      <p:sp>
        <p:nvSpPr>
          <p:cNvPr id="6" name="CasellaDiTesto 5"/>
          <p:cNvSpPr txBox="1"/>
          <p:nvPr/>
        </p:nvSpPr>
        <p:spPr>
          <a:xfrm>
            <a:off x="467544" y="4293096"/>
            <a:ext cx="8280920" cy="1643527"/>
          </a:xfrm>
          <a:prstGeom prst="rect">
            <a:avLst/>
          </a:prstGeom>
          <a:noFill/>
        </p:spPr>
        <p:txBody>
          <a:bodyPr wrap="square" rtlCol="0">
            <a:spAutoFit/>
          </a:bodyPr>
          <a:lstStyle/>
          <a:p>
            <a:pPr algn="ctr">
              <a:lnSpc>
                <a:spcPct val="80000"/>
              </a:lnSpc>
            </a:pPr>
            <a:r>
              <a:rPr lang="it-IT" altLang="it-IT" dirty="0" smtClean="0">
                <a:solidFill>
                  <a:schemeClr val="accent2"/>
                </a:solidFill>
                <a:latin typeface="Arial Black" panose="020B0A04020102020204" pitchFamily="34" charset="0"/>
              </a:rPr>
              <a:t>E’ </a:t>
            </a:r>
            <a:r>
              <a:rPr lang="it-IT" altLang="it-IT" dirty="0">
                <a:solidFill>
                  <a:schemeClr val="accent2"/>
                </a:solidFill>
                <a:latin typeface="Arial Black" panose="020B0A04020102020204" pitchFamily="34" charset="0"/>
              </a:rPr>
              <a:t>l’edulcorante di sintesi più noto ed impiegato da più lungo tempo.</a:t>
            </a:r>
            <a:r>
              <a:rPr lang="it-IT" altLang="it-IT" dirty="0">
                <a:latin typeface="Arial Black" panose="020B0A04020102020204" pitchFamily="34" charset="0"/>
              </a:rPr>
              <a:t> </a:t>
            </a:r>
          </a:p>
          <a:p>
            <a:pPr algn="ctr">
              <a:lnSpc>
                <a:spcPct val="80000"/>
              </a:lnSpc>
            </a:pPr>
            <a:r>
              <a:rPr lang="it-IT" altLang="it-IT" dirty="0">
                <a:solidFill>
                  <a:srgbClr val="D60093"/>
                </a:solidFill>
                <a:latin typeface="Arial Black" panose="020B0A04020102020204" pitchFamily="34" charset="0"/>
              </a:rPr>
              <a:t>Per decenni è stato l’unico succedaneo del saccarosio assunto da soggetti affetti da diabete e solo recentemente il suo uso è in declino, anche in relazione ad un ipotetico rischio </a:t>
            </a:r>
            <a:r>
              <a:rPr lang="it-IT" altLang="it-IT" dirty="0" smtClean="0">
                <a:solidFill>
                  <a:srgbClr val="D60093"/>
                </a:solidFill>
                <a:latin typeface="Arial Black" panose="020B0A04020102020204" pitchFamily="34" charset="0"/>
              </a:rPr>
              <a:t>legato </a:t>
            </a:r>
            <a:r>
              <a:rPr lang="it-IT" altLang="it-IT" dirty="0">
                <a:solidFill>
                  <a:srgbClr val="D60093"/>
                </a:solidFill>
                <a:latin typeface="Arial Black" panose="020B0A04020102020204" pitchFamily="34" charset="0"/>
              </a:rPr>
              <a:t>alla correlazione tra assunzione di saccarina ed insorgenza di tumori alla vescica. </a:t>
            </a:r>
            <a:endParaRPr lang="it-IT" dirty="0">
              <a:latin typeface="Arial Black" panose="020B0A04020102020204" pitchFamily="34" charset="0"/>
            </a:endParaRPr>
          </a:p>
        </p:txBody>
      </p:sp>
      <p:sp>
        <p:nvSpPr>
          <p:cNvPr id="7" name="CasellaDiTesto 6"/>
          <p:cNvSpPr txBox="1"/>
          <p:nvPr/>
        </p:nvSpPr>
        <p:spPr>
          <a:xfrm>
            <a:off x="5751124" y="3160836"/>
            <a:ext cx="1944216" cy="369332"/>
          </a:xfrm>
          <a:prstGeom prst="rect">
            <a:avLst/>
          </a:prstGeom>
          <a:noFill/>
        </p:spPr>
        <p:txBody>
          <a:bodyPr wrap="square" rtlCol="0">
            <a:spAutoFit/>
          </a:bodyPr>
          <a:lstStyle/>
          <a:p>
            <a:r>
              <a:rPr lang="it-IT" dirty="0" smtClean="0">
                <a:solidFill>
                  <a:srgbClr val="FFC000"/>
                </a:solidFill>
                <a:latin typeface="Algerian" panose="04020705040A02060702" pitchFamily="82" charset="0"/>
              </a:rPr>
              <a:t>p. e. 400</a:t>
            </a:r>
            <a:endParaRPr lang="it-IT" dirty="0">
              <a:solidFill>
                <a:srgbClr val="FFC000"/>
              </a:solidFill>
              <a:latin typeface="Algerian" panose="04020705040A02060702" pitchFamily="82" charset="0"/>
            </a:endParaRPr>
          </a:p>
        </p:txBody>
      </p:sp>
    </p:spTree>
    <p:extLst>
      <p:ext uri="{BB962C8B-B14F-4D97-AF65-F5344CB8AC3E}">
        <p14:creationId xmlns:p14="http://schemas.microsoft.com/office/powerpoint/2010/main" val="3274225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lstStyle/>
          <a:p>
            <a:pPr algn="ctr">
              <a:lnSpc>
                <a:spcPct val="90000"/>
              </a:lnSpc>
              <a:buNone/>
            </a:pPr>
            <a:r>
              <a:rPr lang="it-IT" altLang="it-IT" sz="2400" dirty="0">
                <a:solidFill>
                  <a:schemeClr val="accent2"/>
                </a:solidFill>
                <a:latin typeface="Arial Black" panose="020B0A04020102020204" pitchFamily="34" charset="0"/>
              </a:rPr>
              <a:t>La saccarina si presenta come una polvere bianca cristallina, inodore con un potere edulcorante decisamente superiore al saccarosio ed un retrogusto metallico. </a:t>
            </a:r>
          </a:p>
          <a:p>
            <a:pPr algn="ctr">
              <a:lnSpc>
                <a:spcPct val="90000"/>
              </a:lnSpc>
              <a:buNone/>
            </a:pPr>
            <a:endParaRPr lang="it-IT" altLang="it-IT" sz="2400" dirty="0" smtClean="0">
              <a:solidFill>
                <a:srgbClr val="006600"/>
              </a:solidFill>
              <a:latin typeface="Arial Black" panose="020B0A04020102020204" pitchFamily="34" charset="0"/>
            </a:endParaRPr>
          </a:p>
          <a:p>
            <a:pPr algn="ctr">
              <a:lnSpc>
                <a:spcPct val="90000"/>
              </a:lnSpc>
              <a:buNone/>
            </a:pPr>
            <a:r>
              <a:rPr lang="it-IT" altLang="it-IT" sz="2400" dirty="0" smtClean="0">
                <a:solidFill>
                  <a:srgbClr val="006600"/>
                </a:solidFill>
                <a:latin typeface="Arial Black" panose="020B0A04020102020204" pitchFamily="34" charset="0"/>
              </a:rPr>
              <a:t>Relativamente </a:t>
            </a:r>
            <a:r>
              <a:rPr lang="it-IT" altLang="it-IT" sz="2400" dirty="0">
                <a:solidFill>
                  <a:srgbClr val="006600"/>
                </a:solidFill>
                <a:latin typeface="Arial Black" panose="020B0A04020102020204" pitchFamily="34" charset="0"/>
              </a:rPr>
              <a:t>al suo metabolismo, la saccarina è solo parzialmente assorbita, escreta immodificata nelle urine e non da alcun apporto calorico. Inoltre non favorisce l’insorgenza della carie </a:t>
            </a:r>
            <a:r>
              <a:rPr lang="it-IT" altLang="it-IT" sz="2400" dirty="0" smtClean="0">
                <a:solidFill>
                  <a:srgbClr val="006600"/>
                </a:solidFill>
                <a:latin typeface="Arial Black" panose="020B0A04020102020204" pitchFamily="34" charset="0"/>
              </a:rPr>
              <a:t>dentaria.</a:t>
            </a:r>
            <a:endParaRPr lang="it-IT" altLang="it-IT" sz="2400" dirty="0">
              <a:solidFill>
                <a:srgbClr val="006600"/>
              </a:solidFill>
              <a:latin typeface="Arial Black" panose="020B0A04020102020204" pitchFamily="34" charset="0"/>
            </a:endParaRPr>
          </a:p>
          <a:p>
            <a:pPr algn="ctr">
              <a:lnSpc>
                <a:spcPct val="90000"/>
              </a:lnSpc>
              <a:buNone/>
            </a:pPr>
            <a:endParaRPr lang="it-IT" altLang="it-IT" sz="2400" dirty="0" smtClean="0">
              <a:solidFill>
                <a:srgbClr val="D60093"/>
              </a:solidFill>
              <a:latin typeface="Arial Black" panose="020B0A04020102020204" pitchFamily="34" charset="0"/>
            </a:endParaRPr>
          </a:p>
          <a:p>
            <a:pPr algn="ctr">
              <a:lnSpc>
                <a:spcPct val="90000"/>
              </a:lnSpc>
              <a:buNone/>
            </a:pPr>
            <a:r>
              <a:rPr lang="it-IT" altLang="it-IT" sz="2400" dirty="0" smtClean="0">
                <a:solidFill>
                  <a:srgbClr val="D60093"/>
                </a:solidFill>
                <a:latin typeface="Arial Black" panose="020B0A04020102020204" pitchFamily="34" charset="0"/>
              </a:rPr>
              <a:t>Viene </a:t>
            </a:r>
            <a:r>
              <a:rPr lang="it-IT" altLang="it-IT" sz="2400" dirty="0">
                <a:solidFill>
                  <a:srgbClr val="D60093"/>
                </a:solidFill>
                <a:latin typeface="Arial Black" panose="020B0A04020102020204" pitchFamily="34" charset="0"/>
              </a:rPr>
              <a:t>essenzialmente impiegata nella formulazione di bustine impiegate come succedanei del saccarosio in sinergia con altri edulcoranti </a:t>
            </a:r>
            <a:r>
              <a:rPr lang="it-IT" altLang="it-IT" sz="2400" dirty="0" smtClean="0">
                <a:solidFill>
                  <a:srgbClr val="D60093"/>
                </a:solidFill>
                <a:latin typeface="Arial Black" panose="020B0A04020102020204" pitchFamily="34" charset="0"/>
              </a:rPr>
              <a:t>sintetici.</a:t>
            </a:r>
            <a:endParaRPr lang="it-IT" dirty="0">
              <a:latin typeface="Arial Black" panose="020B0A04020102020204" pitchFamily="34" charset="0"/>
            </a:endParaRPr>
          </a:p>
        </p:txBody>
      </p:sp>
    </p:spTree>
    <p:extLst>
      <p:ext uri="{BB962C8B-B14F-4D97-AF65-F5344CB8AC3E}">
        <p14:creationId xmlns:p14="http://schemas.microsoft.com/office/powerpoint/2010/main" val="1716438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987824" y="1042855"/>
            <a:ext cx="360040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aspartame</a:t>
            </a:r>
            <a:endParaRPr lang="it-IT" sz="2800" b="1" dirty="0">
              <a:solidFill>
                <a:srgbClr val="FF0000"/>
              </a:solidFill>
              <a:latin typeface="Algerian" panose="04020705040A02060702" pitchFamily="82" charset="0"/>
            </a:endParaRPr>
          </a:p>
        </p:txBody>
      </p:sp>
      <p:graphicFrame>
        <p:nvGraphicFramePr>
          <p:cNvPr id="7" name="Segnaposto contenuto 6"/>
          <p:cNvGraphicFramePr>
            <a:graphicFrameLocks noGrp="1" noChangeAspect="1"/>
          </p:cNvGraphicFramePr>
          <p:nvPr>
            <p:ph idx="1"/>
            <p:extLst>
              <p:ext uri="{D42A27DB-BD31-4B8C-83A1-F6EECF244321}">
                <p14:modId xmlns:p14="http://schemas.microsoft.com/office/powerpoint/2010/main" val="2804604755"/>
              </p:ext>
            </p:extLst>
          </p:nvPr>
        </p:nvGraphicFramePr>
        <p:xfrm>
          <a:off x="2843808" y="1844824"/>
          <a:ext cx="2676525" cy="1362075"/>
        </p:xfrm>
        <a:graphic>
          <a:graphicData uri="http://schemas.openxmlformats.org/presentationml/2006/ole">
            <mc:AlternateContent xmlns:mc="http://schemas.openxmlformats.org/markup-compatibility/2006">
              <mc:Choice xmlns:v="urn:schemas-microsoft-com:vml" Requires="v">
                <p:oleObj spid="_x0000_s19495" r:id="rId3" imgW="2676899" imgH="1362265" progId="MSPhotoEd.3">
                  <p:embed/>
                </p:oleObj>
              </mc:Choice>
              <mc:Fallback>
                <p:oleObj r:id="rId3" imgW="2676899" imgH="136226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844824"/>
                        <a:ext cx="2676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asellaDiTesto 7"/>
          <p:cNvSpPr txBox="1"/>
          <p:nvPr/>
        </p:nvSpPr>
        <p:spPr>
          <a:xfrm>
            <a:off x="755576" y="3429000"/>
            <a:ext cx="7776864" cy="2554545"/>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Scoperto casualmente nel 1965, </a:t>
            </a:r>
            <a:r>
              <a:rPr lang="it-IT" altLang="it-IT" sz="2000" b="1" dirty="0" err="1">
                <a:solidFill>
                  <a:srgbClr val="006600"/>
                </a:solidFill>
                <a:latin typeface="Arial Black" panose="020B0A04020102020204" pitchFamily="34" charset="0"/>
              </a:rPr>
              <a:t>e’</a:t>
            </a:r>
            <a:r>
              <a:rPr lang="it-IT" altLang="it-IT" sz="2000" b="1" dirty="0">
                <a:solidFill>
                  <a:srgbClr val="006600"/>
                </a:solidFill>
                <a:latin typeface="Arial Black" panose="020B0A04020102020204" pitchFamily="34" charset="0"/>
              </a:rPr>
              <a:t> un edulcorante artificiale </a:t>
            </a:r>
            <a:r>
              <a:rPr lang="it-IT" altLang="it-IT" sz="2000" b="1" dirty="0" err="1">
                <a:solidFill>
                  <a:srgbClr val="006600"/>
                </a:solidFill>
                <a:latin typeface="Arial Black" panose="020B0A04020102020204" pitchFamily="34" charset="0"/>
              </a:rPr>
              <a:t>dipeptidico</a:t>
            </a:r>
            <a:r>
              <a:rPr lang="it-IT" altLang="it-IT" sz="2000" b="1" dirty="0">
                <a:solidFill>
                  <a:srgbClr val="006600"/>
                </a:solidFill>
                <a:latin typeface="Arial Black" panose="020B0A04020102020204" pitchFamily="34" charset="0"/>
              </a:rPr>
              <a:t> costituito dagli </a:t>
            </a:r>
            <a:r>
              <a:rPr lang="it-IT" altLang="it-IT" sz="2000" b="1" dirty="0" err="1">
                <a:solidFill>
                  <a:srgbClr val="006600"/>
                </a:solidFill>
                <a:latin typeface="Arial Black" panose="020B0A04020102020204" pitchFamily="34" charset="0"/>
              </a:rPr>
              <a:t>ammino</a:t>
            </a:r>
            <a:r>
              <a:rPr lang="it-IT" altLang="it-IT" sz="2000" b="1" dirty="0">
                <a:solidFill>
                  <a:srgbClr val="006600"/>
                </a:solidFill>
                <a:latin typeface="Arial Black" panose="020B0A04020102020204" pitchFamily="34" charset="0"/>
              </a:rPr>
              <a:t> acidi fenilalanina ed acido aspartico uniti sotto forma di estere </a:t>
            </a:r>
            <a:r>
              <a:rPr lang="it-IT" altLang="it-IT" sz="2000" b="1" dirty="0" smtClean="0">
                <a:solidFill>
                  <a:srgbClr val="006600"/>
                </a:solidFill>
                <a:latin typeface="Arial Black" panose="020B0A04020102020204" pitchFamily="34" charset="0"/>
              </a:rPr>
              <a:t>metilico</a:t>
            </a:r>
          </a:p>
          <a:p>
            <a:pPr algn="ctr">
              <a:lnSpc>
                <a:spcPct val="80000"/>
              </a:lnSpc>
            </a:pPr>
            <a:r>
              <a:rPr lang="it-IT" altLang="it-IT" sz="2000" b="1" dirty="0" smtClean="0">
                <a:solidFill>
                  <a:srgbClr val="006600"/>
                </a:solidFill>
                <a:latin typeface="Arial Black" panose="020B0A04020102020204" pitchFamily="34" charset="0"/>
              </a:rPr>
              <a:t> </a:t>
            </a:r>
            <a:endParaRPr lang="it-IT" altLang="it-IT" sz="2000" b="1" dirty="0">
              <a:solidFill>
                <a:srgbClr val="006600"/>
              </a:solidFill>
              <a:latin typeface="Arial Black" panose="020B0A04020102020204" pitchFamily="34" charset="0"/>
            </a:endParaRPr>
          </a:p>
          <a:p>
            <a:pPr algn="ctr">
              <a:lnSpc>
                <a:spcPct val="80000"/>
              </a:lnSpc>
            </a:pPr>
            <a:r>
              <a:rPr lang="it-IT" altLang="it-IT" sz="2000" b="1" dirty="0">
                <a:solidFill>
                  <a:srgbClr val="D60093"/>
                </a:solidFill>
                <a:latin typeface="Arial Black" panose="020B0A04020102020204" pitchFamily="34" charset="0"/>
              </a:rPr>
              <a:t>Benché abbia un contenuto energetico significativo (4 kcal/g, come il saccarosio), le quantità utilizzate nella formulazione di alimenti dietetici ed ipocalorici sono talmente esigue per cui il suo apporto calorico è praticamente irrilevante. </a:t>
            </a:r>
          </a:p>
        </p:txBody>
      </p:sp>
      <p:sp>
        <p:nvSpPr>
          <p:cNvPr id="9" name="CasellaDiTesto 8"/>
          <p:cNvSpPr txBox="1"/>
          <p:nvPr/>
        </p:nvSpPr>
        <p:spPr>
          <a:xfrm>
            <a:off x="6228184" y="2468822"/>
            <a:ext cx="1512168"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150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9609760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904656"/>
          </a:xfrm>
        </p:spPr>
        <p:txBody>
          <a:bodyPr>
            <a:normAutofit/>
          </a:bodyPr>
          <a:lstStyle/>
          <a:p>
            <a:pPr marL="109728" indent="0" algn="ctr">
              <a:buNone/>
            </a:pPr>
            <a:r>
              <a:rPr lang="it-IT" altLang="it-IT" sz="2400" b="1" dirty="0">
                <a:solidFill>
                  <a:schemeClr val="accent2"/>
                </a:solidFill>
                <a:latin typeface="Arial Black" panose="020B0A04020102020204" pitchFamily="34" charset="0"/>
              </a:rPr>
              <a:t>L’aspartame è in grado di conferire una sensazione dolce, che tende a persistere nel tempo, simile a quella del saccarosio e di intensità da 130 a 250 volte superiore al saccarosio in relazione alla concentrazione in soluzioni e all’origine della matrice </a:t>
            </a:r>
            <a:r>
              <a:rPr lang="it-IT" altLang="it-IT" sz="2400" b="1" dirty="0" smtClean="0">
                <a:solidFill>
                  <a:schemeClr val="accent2"/>
                </a:solidFill>
                <a:latin typeface="Arial Black" panose="020B0A04020102020204" pitchFamily="34" charset="0"/>
              </a:rPr>
              <a:t>alimentare. Si </a:t>
            </a:r>
            <a:r>
              <a:rPr lang="it-IT" altLang="it-IT" sz="2400" b="1" dirty="0">
                <a:solidFill>
                  <a:schemeClr val="accent2"/>
                </a:solidFill>
                <a:latin typeface="Arial Black" panose="020B0A04020102020204" pitchFamily="34" charset="0"/>
              </a:rPr>
              <a:t>presenta come una polvere bianca granulare, priva di odore, sapore dolce privo di </a:t>
            </a:r>
            <a:r>
              <a:rPr lang="it-IT" altLang="it-IT" sz="2400" b="1" dirty="0" smtClean="0">
                <a:solidFill>
                  <a:schemeClr val="accent2"/>
                </a:solidFill>
                <a:latin typeface="Arial Black" panose="020B0A04020102020204" pitchFamily="34" charset="0"/>
              </a:rPr>
              <a:t>retrogusto.</a:t>
            </a:r>
          </a:p>
          <a:p>
            <a:pPr algn="ctr"/>
            <a:r>
              <a:rPr lang="it-IT" altLang="it-IT" sz="2000" b="1" dirty="0" smtClean="0">
                <a:solidFill>
                  <a:schemeClr val="accent2"/>
                </a:solidFill>
                <a:latin typeface="Arial Black" panose="020B0A04020102020204" pitchFamily="34" charset="0"/>
              </a:rPr>
              <a:t> </a:t>
            </a:r>
          </a:p>
          <a:p>
            <a:pPr marL="109728" indent="0" algn="ctr">
              <a:buNone/>
            </a:pPr>
            <a:r>
              <a:rPr lang="it-IT" altLang="it-IT" sz="2400" b="1" dirty="0">
                <a:solidFill>
                  <a:srgbClr val="0070C0"/>
                </a:solidFill>
                <a:latin typeface="Arial Black" panose="020B0A04020102020204" pitchFamily="34" charset="0"/>
              </a:rPr>
              <a:t>I prodotti alimentari contenenti aspartame debbono riportare in etichetta la dizione «contiene una fonte di fenilalanina», in difesa dei soggetti affetti da chetonuria</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3074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710943556"/>
              </p:ext>
            </p:extLst>
          </p:nvPr>
        </p:nvGraphicFramePr>
        <p:xfrm>
          <a:off x="1187624" y="333375"/>
          <a:ext cx="7056784" cy="6263977"/>
        </p:xfrm>
        <a:graphic>
          <a:graphicData uri="http://schemas.openxmlformats.org/presentationml/2006/ole">
            <mc:AlternateContent xmlns:mc="http://schemas.openxmlformats.org/markup-compatibility/2006">
              <mc:Choice xmlns:v="urn:schemas-microsoft-com:vml" Requires="v">
                <p:oleObj spid="_x0000_s3118" name="Document" r:id="rId4" imgW="6090042" imgH="6776096" progId="Word.Document.8">
                  <p:embed/>
                </p:oleObj>
              </mc:Choice>
              <mc:Fallback>
                <p:oleObj name="Document" r:id="rId4" imgW="6090042" imgH="677609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33375"/>
                        <a:ext cx="7056784" cy="62639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841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699792" y="1163185"/>
            <a:ext cx="4176464"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Acesulfame</a:t>
            </a:r>
            <a:r>
              <a:rPr lang="it-IT" sz="2800" b="1" dirty="0" smtClean="0">
                <a:solidFill>
                  <a:srgbClr val="FF0000"/>
                </a:solidFill>
                <a:latin typeface="Algerian" panose="04020705040A02060702" pitchFamily="82" charset="0"/>
              </a:rPr>
              <a:t> k</a:t>
            </a:r>
            <a:endParaRPr lang="it-IT" sz="2800" b="1" dirty="0">
              <a:solidFill>
                <a:srgbClr val="FF0000"/>
              </a:solidFill>
              <a:latin typeface="Algerian" panose="04020705040A02060702" pitchFamily="82" charset="0"/>
            </a:endParaRPr>
          </a:p>
        </p:txBody>
      </p:sp>
      <p:pic>
        <p:nvPicPr>
          <p:cNvPr id="7" name="Picture 4" descr="Acesulfam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1800200" cy="14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81933" y="3789040"/>
            <a:ext cx="8208912" cy="2308324"/>
          </a:xfrm>
          <a:prstGeom prst="rect">
            <a:avLst/>
          </a:prstGeom>
          <a:noFill/>
        </p:spPr>
        <p:txBody>
          <a:bodyPr wrap="square" rtlCol="0">
            <a:spAutoFit/>
          </a:bodyPr>
          <a:lstStyle/>
          <a:p>
            <a:pPr algn="ctr">
              <a:lnSpc>
                <a:spcPct val="90000"/>
              </a:lnSpc>
            </a:pPr>
            <a:r>
              <a:rPr lang="it-IT" altLang="it-IT" sz="2000" b="1" dirty="0">
                <a:solidFill>
                  <a:srgbClr val="7030A0"/>
                </a:solidFill>
                <a:latin typeface="Arial Black" panose="020B0A04020102020204" pitchFamily="34" charset="0"/>
              </a:rPr>
              <a:t>Ha un potere edulcorante 200 volte superiore a quello del saccarosio. Possiede un sapore dolce deciso e netto che conferisce agli alimenti un retrogusto amaro solo nel caso venga utilizzato ad alte concentrazioni. Per ovviare a questo inconveniente è solitamente impiegato in sinergia con altri edulcoranti intensivi. </a:t>
            </a:r>
            <a:r>
              <a:rPr lang="it-IT" altLang="it-IT" sz="2000" b="1" dirty="0" smtClean="0">
                <a:solidFill>
                  <a:srgbClr val="7030A0"/>
                </a:solidFill>
                <a:latin typeface="Arial Black" panose="020B0A04020102020204" pitchFamily="34" charset="0"/>
              </a:rPr>
              <a:t>Non </a:t>
            </a:r>
            <a:r>
              <a:rPr lang="it-IT" altLang="it-IT" sz="2000" b="1" dirty="0">
                <a:solidFill>
                  <a:srgbClr val="7030A0"/>
                </a:solidFill>
                <a:latin typeface="Arial Black" panose="020B0A04020102020204" pitchFamily="34" charset="0"/>
              </a:rPr>
              <a:t>è metabolizzato dall'organismo e viene escreto immodificato nelle urine</a:t>
            </a:r>
          </a:p>
        </p:txBody>
      </p:sp>
      <p:sp>
        <p:nvSpPr>
          <p:cNvPr id="9" name="CasellaDiTesto 8"/>
          <p:cNvSpPr txBox="1"/>
          <p:nvPr/>
        </p:nvSpPr>
        <p:spPr>
          <a:xfrm>
            <a:off x="5580112" y="2708920"/>
            <a:ext cx="2304256"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200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47558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904875" y="907895"/>
            <a:ext cx="4176464"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ciclammati</a:t>
            </a:r>
            <a:endParaRPr lang="it-IT" sz="2800" b="1" dirty="0">
              <a:solidFill>
                <a:srgbClr val="FF0000"/>
              </a:solidFill>
              <a:latin typeface="Algerian" panose="04020705040A02060702" pitchFamily="82" charset="0"/>
            </a:endParaRPr>
          </a:p>
        </p:txBody>
      </p:sp>
      <p:pic>
        <p:nvPicPr>
          <p:cNvPr id="5" name="Picture 5" descr="Ciclam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26642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flipH="1">
            <a:off x="370028" y="3573016"/>
            <a:ext cx="7920880" cy="2308324"/>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Sono dolcificanti intensivi di sintesi che derivano dai sali di sodio e di calcio dell’acido </a:t>
            </a:r>
            <a:r>
              <a:rPr lang="it-IT" altLang="it-IT" sz="2000" b="1" dirty="0" err="1">
                <a:solidFill>
                  <a:srgbClr val="006600"/>
                </a:solidFill>
                <a:latin typeface="Arial Black" panose="020B0A04020102020204" pitchFamily="34" charset="0"/>
              </a:rPr>
              <a:t>ciclamico</a:t>
            </a:r>
            <a:r>
              <a:rPr lang="it-IT" altLang="it-IT" sz="2000" b="1" dirty="0">
                <a:solidFill>
                  <a:srgbClr val="006600"/>
                </a:solidFill>
                <a:latin typeface="Arial Black" panose="020B0A04020102020204" pitchFamily="34" charset="0"/>
              </a:rPr>
              <a:t> (acido </a:t>
            </a:r>
            <a:r>
              <a:rPr lang="it-IT" altLang="it-IT" sz="2000" b="1" dirty="0" err="1">
                <a:solidFill>
                  <a:srgbClr val="006600"/>
                </a:solidFill>
                <a:latin typeface="Arial Black" panose="020B0A04020102020204" pitchFamily="34" charset="0"/>
              </a:rPr>
              <a:t>cicloesilsulfamico</a:t>
            </a: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chemeClr val="accent2"/>
                </a:solidFill>
                <a:latin typeface="Arial Black" panose="020B0A04020102020204" pitchFamily="34" charset="0"/>
              </a:rPr>
              <a:t>Ha un potere edulcorante 30 volte superiore a quello del saccarosio, che risulta essere relativamente modesto a confronto con quello di altri edulcoranti intensivi.</a:t>
            </a:r>
          </a:p>
          <a:p>
            <a:pPr algn="ctr">
              <a:lnSpc>
                <a:spcPct val="80000"/>
              </a:lnSpc>
            </a:pPr>
            <a:r>
              <a:rPr lang="it-IT" altLang="it-IT" sz="2000" b="1" dirty="0">
                <a:solidFill>
                  <a:srgbClr val="D60093"/>
                </a:solidFill>
                <a:latin typeface="Arial Black" panose="020B0A04020102020204" pitchFamily="34" charset="0"/>
              </a:rPr>
              <a:t>Vengono usati in associazione con la saccarina per coprirne il retrogusto amaro.</a:t>
            </a:r>
          </a:p>
        </p:txBody>
      </p:sp>
    </p:spTree>
    <p:extLst>
      <p:ext uri="{BB962C8B-B14F-4D97-AF65-F5344CB8AC3E}">
        <p14:creationId xmlns:p14="http://schemas.microsoft.com/office/powerpoint/2010/main" val="28739837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72217"/>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525866" y="963929"/>
            <a:ext cx="4464496"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Sucralosio</a:t>
            </a:r>
            <a:r>
              <a:rPr lang="it-IT" sz="2800" b="1" dirty="0" smtClean="0">
                <a:solidFill>
                  <a:srgbClr val="FF0000"/>
                </a:solidFill>
                <a:latin typeface="Algerian" panose="04020705040A02060702" pitchFamily="82" charset="0"/>
              </a:rPr>
              <a:t> (splenda)</a:t>
            </a:r>
            <a:endParaRPr lang="it-IT" sz="2800" b="1" dirty="0">
              <a:solidFill>
                <a:srgbClr val="FF0000"/>
              </a:solidFill>
              <a:latin typeface="Algerian" panose="04020705040A02060702" pitchFamily="82" charset="0"/>
            </a:endParaRPr>
          </a:p>
        </p:txBody>
      </p:sp>
      <p:pic>
        <p:nvPicPr>
          <p:cNvPr id="20482" name="Picture 2" descr="C:\Users\Procida Giuseppe\Desktop\sucralos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7821"/>
            <a:ext cx="417646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3260594"/>
            <a:ext cx="2448272"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p.e.600</a:t>
            </a:r>
            <a:endParaRPr lang="it-IT" sz="2000" dirty="0">
              <a:solidFill>
                <a:srgbClr val="FF0000"/>
              </a:solidFill>
              <a:latin typeface="Algerian" panose="04020705040A02060702" pitchFamily="82" charset="0"/>
            </a:endParaRPr>
          </a:p>
        </p:txBody>
      </p:sp>
      <p:sp>
        <p:nvSpPr>
          <p:cNvPr id="6" name="CasellaDiTesto 5"/>
          <p:cNvSpPr txBox="1"/>
          <p:nvPr/>
        </p:nvSpPr>
        <p:spPr>
          <a:xfrm>
            <a:off x="665668" y="3696053"/>
            <a:ext cx="7488832" cy="2554545"/>
          </a:xfrm>
          <a:prstGeom prst="rect">
            <a:avLst/>
          </a:prstGeom>
          <a:noFill/>
        </p:spPr>
        <p:txBody>
          <a:bodyPr wrap="square" rtlCol="0">
            <a:spAutoFit/>
          </a:bodyPr>
          <a:lstStyle/>
          <a:p>
            <a:pPr algn="ctr"/>
            <a:r>
              <a:rPr lang="it-IT" sz="2000" b="1" dirty="0" smtClean="0">
                <a:solidFill>
                  <a:schemeClr val="accent2">
                    <a:lumMod val="60000"/>
                    <a:lumOff val="40000"/>
                  </a:schemeClr>
                </a:solidFill>
                <a:latin typeface="Arial Black" panose="020B0A04020102020204" pitchFamily="34" charset="0"/>
              </a:rPr>
              <a:t>Scoperto nel 1976, approvato dalla FDA nel 1998 ed in </a:t>
            </a:r>
            <a:r>
              <a:rPr lang="it-IT" sz="2000" b="1" dirty="0" err="1" smtClean="0">
                <a:solidFill>
                  <a:schemeClr val="accent2">
                    <a:lumMod val="60000"/>
                    <a:lumOff val="40000"/>
                  </a:schemeClr>
                </a:solidFill>
                <a:latin typeface="Arial Black" panose="020B0A04020102020204" pitchFamily="34" charset="0"/>
              </a:rPr>
              <a:t>europa</a:t>
            </a:r>
            <a:r>
              <a:rPr lang="it-IT" sz="2000" b="1" dirty="0" smtClean="0">
                <a:solidFill>
                  <a:schemeClr val="accent2">
                    <a:lumMod val="60000"/>
                    <a:lumOff val="40000"/>
                  </a:schemeClr>
                </a:solidFill>
                <a:latin typeface="Arial Black" panose="020B0A04020102020204" pitchFamily="34" charset="0"/>
              </a:rPr>
              <a:t> dal 2004. </a:t>
            </a:r>
          </a:p>
          <a:p>
            <a:pPr algn="ctr"/>
            <a:r>
              <a:rPr lang="it-IT" sz="2000" b="1" dirty="0" smtClean="0">
                <a:solidFill>
                  <a:srgbClr val="FFC000"/>
                </a:solidFill>
                <a:latin typeface="Arial Black" panose="020B0A04020102020204" pitchFamily="34" charset="0"/>
              </a:rPr>
              <a:t>Viene usato nella produzione di dolciumi, merendine e bevande analcoliche. Si produce dal saccarosio mediante clorurazione selettiva.</a:t>
            </a:r>
            <a:r>
              <a:rPr lang="it-IT" sz="2000" dirty="0" smtClean="0">
                <a:latin typeface="Arial Black" panose="020B0A04020102020204" pitchFamily="34" charset="0"/>
              </a:rPr>
              <a:t>  </a:t>
            </a:r>
          </a:p>
          <a:p>
            <a:pPr algn="ctr"/>
            <a:r>
              <a:rPr lang="it-IT" sz="2000" b="1" dirty="0" err="1" smtClean="0">
                <a:solidFill>
                  <a:srgbClr val="00B0F0"/>
                </a:solidFill>
                <a:latin typeface="Arial Black" panose="020B0A04020102020204" pitchFamily="34" charset="0"/>
              </a:rPr>
              <a:t>Dga</a:t>
            </a:r>
            <a:r>
              <a:rPr lang="it-IT" sz="2000" b="1" dirty="0" smtClean="0">
                <a:solidFill>
                  <a:srgbClr val="00B0F0"/>
                </a:solidFill>
                <a:latin typeface="Arial Black" panose="020B0A04020102020204" pitchFamily="34" charset="0"/>
              </a:rPr>
              <a:t> 9 mg/kg. Il </a:t>
            </a:r>
            <a:r>
              <a:rPr lang="it-IT" sz="2000" b="1" dirty="0" err="1" smtClean="0">
                <a:solidFill>
                  <a:srgbClr val="00B0F0"/>
                </a:solidFill>
                <a:latin typeface="Arial Black" panose="020B0A04020102020204" pitchFamily="34" charset="0"/>
              </a:rPr>
              <a:t>sucralosio</a:t>
            </a:r>
            <a:r>
              <a:rPr lang="it-IT" sz="2000" b="1" dirty="0" smtClean="0">
                <a:solidFill>
                  <a:srgbClr val="00B0F0"/>
                </a:solidFill>
                <a:latin typeface="Arial Black" panose="020B0A04020102020204" pitchFamily="34" charset="0"/>
              </a:rPr>
              <a:t> è in gran parte espulso con le feci, mentre il 10-30% viene assorbito e poi espulso con le urine.</a:t>
            </a:r>
            <a:endParaRPr lang="it-IT" sz="2000"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555065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u="sng" dirty="0">
                <a:solidFill>
                  <a:srgbClr val="FF0000"/>
                </a:solidFill>
                <a:effectLst>
                  <a:outerShdw blurRad="38100" dist="38100" dir="2700000" algn="tl">
                    <a:srgbClr val="C0C0C0"/>
                  </a:outerShdw>
                </a:effectLst>
                <a:latin typeface="Algerian" panose="04020705040A02060702" pitchFamily="82" charset="0"/>
                <a:cs typeface="Times New Roman" pitchFamily="18" charset="0"/>
              </a:rPr>
              <a:t>Potere edulcorante e DGA di alcuni edulcoranti intensivi</a:t>
            </a:r>
            <a:r>
              <a:rPr lang="it-IT" sz="3100" dirty="0">
                <a:solidFill>
                  <a:srgbClr val="0000FF"/>
                </a:solidFill>
                <a:latin typeface="Algerian" panose="04020705040A02060702" pitchFamily="82" charset="0"/>
                <a:cs typeface="Times New Roman" pitchFamily="18" charset="0"/>
              </a:rPr>
              <a:t> </a:t>
            </a:r>
            <a:r>
              <a:rPr lang="it-IT" dirty="0">
                <a:solidFill>
                  <a:srgbClr val="0000FF"/>
                </a:solidFill>
                <a:cs typeface="Times New Roman" pitchFamily="18" charset="0"/>
              </a:rPr>
              <a:t/>
            </a:r>
            <a:br>
              <a:rPr lang="it-IT" dirty="0">
                <a:solidFill>
                  <a:srgbClr val="0000FF"/>
                </a:solidFill>
                <a:cs typeface="Times New Roman" pitchFamily="18" charset="0"/>
              </a:rPr>
            </a:br>
            <a:endParaRPr lang="it-IT" dirty="0"/>
          </a:p>
        </p:txBody>
      </p:sp>
      <p:grpSp>
        <p:nvGrpSpPr>
          <p:cNvPr id="95" name="Group 88"/>
          <p:cNvGrpSpPr>
            <a:grpSpLocks/>
          </p:cNvGrpSpPr>
          <p:nvPr/>
        </p:nvGrpSpPr>
        <p:grpSpPr bwMode="auto">
          <a:xfrm>
            <a:off x="1547664" y="1232337"/>
            <a:ext cx="5708650" cy="5035550"/>
            <a:chOff x="-3" y="-3"/>
            <a:chExt cx="3596" cy="3172"/>
          </a:xfrm>
        </p:grpSpPr>
        <p:grpSp>
          <p:nvGrpSpPr>
            <p:cNvPr id="96" name="Group 86"/>
            <p:cNvGrpSpPr>
              <a:grpSpLocks/>
            </p:cNvGrpSpPr>
            <p:nvPr/>
          </p:nvGrpSpPr>
          <p:grpSpPr bwMode="auto">
            <a:xfrm>
              <a:off x="0" y="0"/>
              <a:ext cx="3590" cy="3166"/>
              <a:chOff x="0" y="0"/>
              <a:chExt cx="3590" cy="3166"/>
            </a:xfrm>
          </p:grpSpPr>
          <p:grpSp>
            <p:nvGrpSpPr>
              <p:cNvPr id="98" name="Group 31"/>
              <p:cNvGrpSpPr>
                <a:grpSpLocks/>
              </p:cNvGrpSpPr>
              <p:nvPr/>
            </p:nvGrpSpPr>
            <p:grpSpPr bwMode="auto">
              <a:xfrm>
                <a:off x="0" y="0"/>
                <a:ext cx="505" cy="633"/>
                <a:chOff x="0" y="0"/>
                <a:chExt cx="505" cy="633"/>
              </a:xfrm>
            </p:grpSpPr>
            <p:sp>
              <p:nvSpPr>
                <p:cNvPr id="180" name="Rectangle 2"/>
                <p:cNvSpPr>
                  <a:spLocks noChangeArrowheads="1"/>
                </p:cNvSpPr>
                <p:nvPr/>
              </p:nvSpPr>
              <p:spPr bwMode="auto">
                <a:xfrm>
                  <a:off x="28" y="0"/>
                  <a:ext cx="44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dirty="0">
                      <a:solidFill>
                        <a:schemeClr val="accent1">
                          <a:lumMod val="50000"/>
                        </a:schemeClr>
                      </a:solidFill>
                      <a:ea typeface="Arial Unicode MS" pitchFamily="34" charset="-128"/>
                      <a:cs typeface="Arial Unicode MS" pitchFamily="34" charset="-128"/>
                    </a:rPr>
                    <a:t>Sigla C</a:t>
                  </a:r>
                  <a:r>
                    <a:rPr lang="it-IT" altLang="it-IT" sz="1800" b="1" dirty="0">
                      <a:solidFill>
                        <a:srgbClr val="0000FF"/>
                      </a:solidFill>
                      <a:ea typeface="Arial Unicode MS" pitchFamily="34" charset="-128"/>
                      <a:cs typeface="Arial Unicode MS" pitchFamily="34" charset="-128"/>
                    </a:rPr>
                    <a:t>E</a:t>
                  </a:r>
                  <a:endParaRPr lang="it-IT" altLang="it-IT" sz="1800" b="1" dirty="0">
                    <a:solidFill>
                      <a:srgbClr val="000000"/>
                    </a:solidFill>
                    <a:ea typeface="Arial Unicode MS" pitchFamily="34" charset="-128"/>
                    <a:cs typeface="Arial Unicode MS" pitchFamily="34" charset="-128"/>
                  </a:endParaRPr>
                </a:p>
                <a:p>
                  <a:endParaRPr lang="it-IT" altLang="it-IT" sz="1800" dirty="0"/>
                </a:p>
              </p:txBody>
            </p:sp>
            <p:sp>
              <p:nvSpPr>
                <p:cNvPr id="181" name="Rectangle 30"/>
                <p:cNvSpPr>
                  <a:spLocks noChangeArrowheads="1"/>
                </p:cNvSpPr>
                <p:nvPr/>
              </p:nvSpPr>
              <p:spPr bwMode="auto">
                <a:xfrm>
                  <a:off x="0" y="0"/>
                  <a:ext cx="5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33"/>
              <p:cNvGrpSpPr>
                <a:grpSpLocks/>
              </p:cNvGrpSpPr>
              <p:nvPr/>
            </p:nvGrpSpPr>
            <p:grpSpPr bwMode="auto">
              <a:xfrm>
                <a:off x="505" y="0"/>
                <a:ext cx="1103" cy="633"/>
                <a:chOff x="505" y="0"/>
                <a:chExt cx="1103" cy="633"/>
              </a:xfrm>
            </p:grpSpPr>
            <p:sp>
              <p:nvSpPr>
                <p:cNvPr id="178" name="Rectangle 3"/>
                <p:cNvSpPr>
                  <a:spLocks noChangeArrowheads="1"/>
                </p:cNvSpPr>
                <p:nvPr/>
              </p:nvSpPr>
              <p:spPr bwMode="auto">
                <a:xfrm>
                  <a:off x="533" y="0"/>
                  <a:ext cx="104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Denominazione</a:t>
                  </a:r>
                </a:p>
                <a:p>
                  <a:endParaRPr lang="it-IT" altLang="it-IT" b="1">
                    <a:latin typeface="Times New Roman" pitchFamily="18" charset="0"/>
                  </a:endParaRPr>
                </a:p>
              </p:txBody>
            </p:sp>
            <p:sp>
              <p:nvSpPr>
                <p:cNvPr id="179" name="Rectangle 32"/>
                <p:cNvSpPr>
                  <a:spLocks noChangeArrowheads="1"/>
                </p:cNvSpPr>
                <p:nvPr/>
              </p:nvSpPr>
              <p:spPr bwMode="auto">
                <a:xfrm>
                  <a:off x="505" y="0"/>
                  <a:ext cx="1103"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35"/>
              <p:cNvGrpSpPr>
                <a:grpSpLocks/>
              </p:cNvGrpSpPr>
              <p:nvPr/>
            </p:nvGrpSpPr>
            <p:grpSpPr bwMode="auto">
              <a:xfrm>
                <a:off x="1608" y="0"/>
                <a:ext cx="1028" cy="633"/>
                <a:chOff x="1608" y="0"/>
                <a:chExt cx="1028" cy="633"/>
              </a:xfrm>
            </p:grpSpPr>
            <p:sp>
              <p:nvSpPr>
                <p:cNvPr id="176" name="Rectangle 4"/>
                <p:cNvSpPr>
                  <a:spLocks noChangeArrowheads="1"/>
                </p:cNvSpPr>
                <p:nvPr/>
              </p:nvSpPr>
              <p:spPr bwMode="auto">
                <a:xfrm>
                  <a:off x="1636" y="0"/>
                  <a:ext cx="9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FF"/>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Potere edulcorante</a:t>
                  </a:r>
                </a:p>
                <a:p>
                  <a:pPr eaLnBrk="1" hangingPunct="1"/>
                  <a:r>
                    <a:rPr lang="it-IT" altLang="it-IT" sz="1800" b="1">
                      <a:solidFill>
                        <a:srgbClr val="D60093"/>
                      </a:solidFill>
                      <a:ea typeface="Arial Unicode MS" pitchFamily="34" charset="-128"/>
                      <a:cs typeface="Arial Unicode MS" pitchFamily="34" charset="-128"/>
                    </a:rPr>
                    <a:t>[saccarosio=1]</a:t>
                  </a:r>
                </a:p>
                <a:p>
                  <a:pPr eaLnBrk="1" hangingPunct="1"/>
                  <a:endParaRPr lang="it-IT" altLang="it-IT" sz="1800" b="1">
                    <a:solidFill>
                      <a:srgbClr val="D60093"/>
                    </a:solidFill>
                    <a:ea typeface="Arial Unicode MS" pitchFamily="34" charset="-128"/>
                    <a:cs typeface="Arial Unicode MS" pitchFamily="34" charset="-128"/>
                  </a:endParaRPr>
                </a:p>
              </p:txBody>
            </p:sp>
            <p:sp>
              <p:nvSpPr>
                <p:cNvPr id="177" name="Rectangle 34"/>
                <p:cNvSpPr>
                  <a:spLocks noChangeArrowheads="1"/>
                </p:cNvSpPr>
                <p:nvPr/>
              </p:nvSpPr>
              <p:spPr bwMode="auto">
                <a:xfrm>
                  <a:off x="1608" y="0"/>
                  <a:ext cx="10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37"/>
              <p:cNvGrpSpPr>
                <a:grpSpLocks/>
              </p:cNvGrpSpPr>
              <p:nvPr/>
            </p:nvGrpSpPr>
            <p:grpSpPr bwMode="auto">
              <a:xfrm>
                <a:off x="2636" y="0"/>
                <a:ext cx="954" cy="633"/>
                <a:chOff x="2636" y="0"/>
                <a:chExt cx="954" cy="633"/>
              </a:xfrm>
            </p:grpSpPr>
            <p:sp>
              <p:nvSpPr>
                <p:cNvPr id="174" name="Rectangle 5"/>
                <p:cNvSpPr>
                  <a:spLocks noChangeArrowheads="1"/>
                </p:cNvSpPr>
                <p:nvPr/>
              </p:nvSpPr>
              <p:spPr bwMode="auto">
                <a:xfrm>
                  <a:off x="2664" y="0"/>
                  <a:ext cx="89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Dose giornaliera Accettabile</a:t>
                  </a:r>
                </a:p>
                <a:p>
                  <a:endParaRPr lang="it-IT" altLang="it-IT" sz="1800">
                    <a:solidFill>
                      <a:srgbClr val="FF9900"/>
                    </a:solidFill>
                  </a:endParaRPr>
                </a:p>
              </p:txBody>
            </p:sp>
            <p:sp>
              <p:nvSpPr>
                <p:cNvPr id="175" name="Rectangle 36"/>
                <p:cNvSpPr>
                  <a:spLocks noChangeArrowheads="1"/>
                </p:cNvSpPr>
                <p:nvPr/>
              </p:nvSpPr>
              <p:spPr bwMode="auto">
                <a:xfrm>
                  <a:off x="2636" y="0"/>
                  <a:ext cx="95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39"/>
              <p:cNvGrpSpPr>
                <a:grpSpLocks/>
              </p:cNvGrpSpPr>
              <p:nvPr/>
            </p:nvGrpSpPr>
            <p:grpSpPr bwMode="auto">
              <a:xfrm>
                <a:off x="0" y="633"/>
                <a:ext cx="505" cy="403"/>
                <a:chOff x="0" y="633"/>
                <a:chExt cx="505" cy="403"/>
              </a:xfrm>
            </p:grpSpPr>
            <p:sp>
              <p:nvSpPr>
                <p:cNvPr id="172" name="Rectangle 6"/>
                <p:cNvSpPr>
                  <a:spLocks noChangeArrowheads="1"/>
                </p:cNvSpPr>
                <p:nvPr/>
              </p:nvSpPr>
              <p:spPr bwMode="auto">
                <a:xfrm>
                  <a:off x="28" y="63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en-GB" altLang="it-IT" sz="1800" b="1">
                      <a:solidFill>
                        <a:schemeClr val="accent2"/>
                      </a:solidFill>
                      <a:ea typeface="Arial Unicode MS" pitchFamily="34" charset="-128"/>
                      <a:cs typeface="Arial Unicode MS" pitchFamily="34" charset="-128"/>
                    </a:rPr>
                    <a:t>E950</a:t>
                  </a:r>
                  <a:endParaRPr lang="it-IT" altLang="it-IT" sz="1800" b="1">
                    <a:solidFill>
                      <a:schemeClr val="accent2"/>
                    </a:solidFill>
                    <a:ea typeface="Arial Unicode MS" pitchFamily="34" charset="-128"/>
                    <a:cs typeface="Arial Unicode MS" pitchFamily="34" charset="-128"/>
                  </a:endParaRPr>
                </a:p>
                <a:p>
                  <a:endParaRPr lang="it-IT" altLang="it-IT" sz="1800" b="1">
                    <a:solidFill>
                      <a:schemeClr val="accent2"/>
                    </a:solidFill>
                  </a:endParaRPr>
                </a:p>
              </p:txBody>
            </p:sp>
            <p:sp>
              <p:nvSpPr>
                <p:cNvPr id="173" name="Rectangle 38"/>
                <p:cNvSpPr>
                  <a:spLocks noChangeArrowheads="1"/>
                </p:cNvSpPr>
                <p:nvPr/>
              </p:nvSpPr>
              <p:spPr bwMode="auto">
                <a:xfrm>
                  <a:off x="0" y="63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41"/>
              <p:cNvGrpSpPr>
                <a:grpSpLocks/>
              </p:cNvGrpSpPr>
              <p:nvPr/>
            </p:nvGrpSpPr>
            <p:grpSpPr bwMode="auto">
              <a:xfrm>
                <a:off x="505" y="633"/>
                <a:ext cx="1103" cy="403"/>
                <a:chOff x="505" y="633"/>
                <a:chExt cx="1103" cy="403"/>
              </a:xfrm>
            </p:grpSpPr>
            <p:sp>
              <p:nvSpPr>
                <p:cNvPr id="170" name="Rectangle 7"/>
                <p:cNvSpPr>
                  <a:spLocks noChangeArrowheads="1"/>
                </p:cNvSpPr>
                <p:nvPr/>
              </p:nvSpPr>
              <p:spPr bwMode="auto">
                <a:xfrm>
                  <a:off x="533" y="63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en-GB" altLang="it-IT" sz="1800" b="1">
                    <a:solidFill>
                      <a:schemeClr val="accent1"/>
                    </a:solidFill>
                    <a:ea typeface="Arial Unicode MS" pitchFamily="34" charset="-128"/>
                    <a:cs typeface="Arial Unicode MS" pitchFamily="34" charset="-128"/>
                  </a:endParaRPr>
                </a:p>
                <a:p>
                  <a:pPr eaLnBrk="1" hangingPunct="1"/>
                  <a:r>
                    <a:rPr lang="en-GB" altLang="it-IT" sz="1800" b="1">
                      <a:solidFill>
                        <a:schemeClr val="accent1"/>
                      </a:solidFill>
                      <a:ea typeface="Arial Unicode MS" pitchFamily="34" charset="-128"/>
                      <a:cs typeface="Arial Unicode MS" pitchFamily="34" charset="-128"/>
                    </a:rPr>
                    <a:t>Acesulfame K</a:t>
                  </a:r>
                  <a:endParaRPr lang="it-IT" altLang="it-IT" sz="1800" b="1">
                    <a:solidFill>
                      <a:schemeClr val="accent1"/>
                    </a:solidFill>
                    <a:ea typeface="Arial Unicode MS" pitchFamily="34" charset="-128"/>
                    <a:cs typeface="Arial Unicode MS" pitchFamily="34" charset="-128"/>
                  </a:endParaRPr>
                </a:p>
                <a:p>
                  <a:endParaRPr lang="it-IT" altLang="it-IT">
                    <a:latin typeface="Times New Roman" pitchFamily="18" charset="0"/>
                  </a:endParaRPr>
                </a:p>
              </p:txBody>
            </p:sp>
            <p:sp>
              <p:nvSpPr>
                <p:cNvPr id="171" name="Rectangle 40"/>
                <p:cNvSpPr>
                  <a:spLocks noChangeArrowheads="1"/>
                </p:cNvSpPr>
                <p:nvPr/>
              </p:nvSpPr>
              <p:spPr bwMode="auto">
                <a:xfrm>
                  <a:off x="505" y="63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43"/>
              <p:cNvGrpSpPr>
                <a:grpSpLocks/>
              </p:cNvGrpSpPr>
              <p:nvPr/>
            </p:nvGrpSpPr>
            <p:grpSpPr bwMode="auto">
              <a:xfrm>
                <a:off x="1608" y="633"/>
                <a:ext cx="1028" cy="403"/>
                <a:chOff x="1608" y="633"/>
                <a:chExt cx="1028" cy="403"/>
              </a:xfrm>
            </p:grpSpPr>
            <p:sp>
              <p:nvSpPr>
                <p:cNvPr id="168" name="Rectangle 8"/>
                <p:cNvSpPr>
                  <a:spLocks noChangeArrowheads="1"/>
                </p:cNvSpPr>
                <p:nvPr/>
              </p:nvSpPr>
              <p:spPr bwMode="auto">
                <a:xfrm>
                  <a:off x="1636" y="63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160-250</a:t>
                  </a:r>
                </a:p>
                <a:p>
                  <a:endParaRPr lang="it-IT" altLang="it-IT">
                    <a:latin typeface="Times New Roman" pitchFamily="18" charset="0"/>
                  </a:endParaRPr>
                </a:p>
              </p:txBody>
            </p:sp>
            <p:sp>
              <p:nvSpPr>
                <p:cNvPr id="169" name="Rectangle 42"/>
                <p:cNvSpPr>
                  <a:spLocks noChangeArrowheads="1"/>
                </p:cNvSpPr>
                <p:nvPr/>
              </p:nvSpPr>
              <p:spPr bwMode="auto">
                <a:xfrm>
                  <a:off x="1608" y="63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45"/>
              <p:cNvGrpSpPr>
                <a:grpSpLocks/>
              </p:cNvGrpSpPr>
              <p:nvPr/>
            </p:nvGrpSpPr>
            <p:grpSpPr bwMode="auto">
              <a:xfrm>
                <a:off x="2636" y="633"/>
                <a:ext cx="954" cy="403"/>
                <a:chOff x="2636" y="633"/>
                <a:chExt cx="954" cy="403"/>
              </a:xfrm>
            </p:grpSpPr>
            <p:sp>
              <p:nvSpPr>
                <p:cNvPr id="166" name="Rectangle 9"/>
                <p:cNvSpPr>
                  <a:spLocks noChangeArrowheads="1"/>
                </p:cNvSpPr>
                <p:nvPr/>
              </p:nvSpPr>
              <p:spPr bwMode="auto">
                <a:xfrm>
                  <a:off x="2664" y="63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9 mg/kg</a:t>
                  </a:r>
                </a:p>
                <a:p>
                  <a:endParaRPr lang="it-IT" altLang="it-IT">
                    <a:latin typeface="Times New Roman" pitchFamily="18" charset="0"/>
                  </a:endParaRPr>
                </a:p>
              </p:txBody>
            </p:sp>
            <p:sp>
              <p:nvSpPr>
                <p:cNvPr id="167" name="Rectangle 44"/>
                <p:cNvSpPr>
                  <a:spLocks noChangeArrowheads="1"/>
                </p:cNvSpPr>
                <p:nvPr/>
              </p:nvSpPr>
              <p:spPr bwMode="auto">
                <a:xfrm>
                  <a:off x="2636" y="63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47"/>
              <p:cNvGrpSpPr>
                <a:grpSpLocks/>
              </p:cNvGrpSpPr>
              <p:nvPr/>
            </p:nvGrpSpPr>
            <p:grpSpPr bwMode="auto">
              <a:xfrm>
                <a:off x="0" y="1036"/>
                <a:ext cx="505" cy="403"/>
                <a:chOff x="0" y="1036"/>
                <a:chExt cx="505" cy="403"/>
              </a:xfrm>
            </p:grpSpPr>
            <p:sp>
              <p:nvSpPr>
                <p:cNvPr id="164" name="Rectangle 10"/>
                <p:cNvSpPr>
                  <a:spLocks noChangeArrowheads="1"/>
                </p:cNvSpPr>
                <p:nvPr/>
              </p:nvSpPr>
              <p:spPr bwMode="auto">
                <a:xfrm>
                  <a:off x="28" y="1036"/>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E951</a:t>
                  </a:r>
                </a:p>
                <a:p>
                  <a:endParaRPr lang="it-IT" altLang="it-IT">
                    <a:latin typeface="Times New Roman" pitchFamily="18" charset="0"/>
                  </a:endParaRPr>
                </a:p>
              </p:txBody>
            </p:sp>
            <p:sp>
              <p:nvSpPr>
                <p:cNvPr id="165" name="Rectangle 46"/>
                <p:cNvSpPr>
                  <a:spLocks noChangeArrowheads="1"/>
                </p:cNvSpPr>
                <p:nvPr/>
              </p:nvSpPr>
              <p:spPr bwMode="auto">
                <a:xfrm>
                  <a:off x="0" y="1036"/>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49"/>
              <p:cNvGrpSpPr>
                <a:grpSpLocks/>
              </p:cNvGrpSpPr>
              <p:nvPr/>
            </p:nvGrpSpPr>
            <p:grpSpPr bwMode="auto">
              <a:xfrm>
                <a:off x="505" y="1036"/>
                <a:ext cx="1103" cy="403"/>
                <a:chOff x="505" y="1036"/>
                <a:chExt cx="1103" cy="403"/>
              </a:xfrm>
            </p:grpSpPr>
            <p:sp>
              <p:nvSpPr>
                <p:cNvPr id="162" name="Rectangle 11"/>
                <p:cNvSpPr>
                  <a:spLocks noChangeArrowheads="1"/>
                </p:cNvSpPr>
                <p:nvPr/>
              </p:nvSpPr>
              <p:spPr bwMode="auto">
                <a:xfrm>
                  <a:off x="533" y="1036"/>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Aspartame</a:t>
                  </a:r>
                </a:p>
                <a:p>
                  <a:endParaRPr lang="it-IT" altLang="it-IT">
                    <a:latin typeface="Times New Roman" pitchFamily="18" charset="0"/>
                  </a:endParaRPr>
                </a:p>
              </p:txBody>
            </p:sp>
            <p:sp>
              <p:nvSpPr>
                <p:cNvPr id="163" name="Rectangle 48"/>
                <p:cNvSpPr>
                  <a:spLocks noChangeArrowheads="1"/>
                </p:cNvSpPr>
                <p:nvPr/>
              </p:nvSpPr>
              <p:spPr bwMode="auto">
                <a:xfrm>
                  <a:off x="505" y="1036"/>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51"/>
              <p:cNvGrpSpPr>
                <a:grpSpLocks/>
              </p:cNvGrpSpPr>
              <p:nvPr/>
            </p:nvGrpSpPr>
            <p:grpSpPr bwMode="auto">
              <a:xfrm>
                <a:off x="1608" y="1036"/>
                <a:ext cx="1028" cy="403"/>
                <a:chOff x="1608" y="1036"/>
                <a:chExt cx="1028" cy="403"/>
              </a:xfrm>
            </p:grpSpPr>
            <p:sp>
              <p:nvSpPr>
                <p:cNvPr id="160" name="Rectangle 12"/>
                <p:cNvSpPr>
                  <a:spLocks noChangeArrowheads="1"/>
                </p:cNvSpPr>
                <p:nvPr/>
              </p:nvSpPr>
              <p:spPr bwMode="auto">
                <a:xfrm>
                  <a:off x="1636" y="1036"/>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130-250</a:t>
                  </a:r>
                </a:p>
                <a:p>
                  <a:endParaRPr lang="it-IT" altLang="it-IT" sz="1800" b="1">
                    <a:solidFill>
                      <a:srgbClr val="D60093"/>
                    </a:solidFill>
                  </a:endParaRPr>
                </a:p>
              </p:txBody>
            </p:sp>
            <p:sp>
              <p:nvSpPr>
                <p:cNvPr id="161" name="Rectangle 50"/>
                <p:cNvSpPr>
                  <a:spLocks noChangeArrowheads="1"/>
                </p:cNvSpPr>
                <p:nvPr/>
              </p:nvSpPr>
              <p:spPr bwMode="auto">
                <a:xfrm>
                  <a:off x="1608" y="1036"/>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53"/>
              <p:cNvGrpSpPr>
                <a:grpSpLocks/>
              </p:cNvGrpSpPr>
              <p:nvPr/>
            </p:nvGrpSpPr>
            <p:grpSpPr bwMode="auto">
              <a:xfrm>
                <a:off x="2636" y="1036"/>
                <a:ext cx="954" cy="403"/>
                <a:chOff x="2636" y="1036"/>
                <a:chExt cx="954" cy="403"/>
              </a:xfrm>
            </p:grpSpPr>
            <p:sp>
              <p:nvSpPr>
                <p:cNvPr id="158" name="Rectangle 13"/>
                <p:cNvSpPr>
                  <a:spLocks noChangeArrowheads="1"/>
                </p:cNvSpPr>
                <p:nvPr/>
              </p:nvSpPr>
              <p:spPr bwMode="auto">
                <a:xfrm>
                  <a:off x="2664" y="1036"/>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40 mg/kg</a:t>
                  </a:r>
                </a:p>
                <a:p>
                  <a:endParaRPr lang="it-IT" altLang="it-IT" sz="1800" b="1">
                    <a:solidFill>
                      <a:srgbClr val="D60093"/>
                    </a:solidFill>
                  </a:endParaRPr>
                </a:p>
              </p:txBody>
            </p:sp>
            <p:sp>
              <p:nvSpPr>
                <p:cNvPr id="159" name="Rectangle 52"/>
                <p:cNvSpPr>
                  <a:spLocks noChangeArrowheads="1"/>
                </p:cNvSpPr>
                <p:nvPr/>
              </p:nvSpPr>
              <p:spPr bwMode="auto">
                <a:xfrm>
                  <a:off x="2636" y="1036"/>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0" name="Group 55"/>
              <p:cNvGrpSpPr>
                <a:grpSpLocks/>
              </p:cNvGrpSpPr>
              <p:nvPr/>
            </p:nvGrpSpPr>
            <p:grpSpPr bwMode="auto">
              <a:xfrm>
                <a:off x="0" y="1439"/>
                <a:ext cx="505" cy="518"/>
                <a:chOff x="0" y="1439"/>
                <a:chExt cx="505" cy="518"/>
              </a:xfrm>
            </p:grpSpPr>
            <p:sp>
              <p:nvSpPr>
                <p:cNvPr id="156" name="Rectangle 14"/>
                <p:cNvSpPr>
                  <a:spLocks noChangeArrowheads="1"/>
                </p:cNvSpPr>
                <p:nvPr/>
              </p:nvSpPr>
              <p:spPr bwMode="auto">
                <a:xfrm>
                  <a:off x="28" y="1439"/>
                  <a:ext cx="4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E952</a:t>
                  </a:r>
                </a:p>
                <a:p>
                  <a:endParaRPr lang="it-IT" altLang="it-IT" sz="1800" b="1"/>
                </a:p>
              </p:txBody>
            </p:sp>
            <p:sp>
              <p:nvSpPr>
                <p:cNvPr id="157" name="Rectangle 54"/>
                <p:cNvSpPr>
                  <a:spLocks noChangeArrowheads="1"/>
                </p:cNvSpPr>
                <p:nvPr/>
              </p:nvSpPr>
              <p:spPr bwMode="auto">
                <a:xfrm>
                  <a:off x="0" y="1439"/>
                  <a:ext cx="5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1" name="Group 57"/>
              <p:cNvGrpSpPr>
                <a:grpSpLocks/>
              </p:cNvGrpSpPr>
              <p:nvPr/>
            </p:nvGrpSpPr>
            <p:grpSpPr bwMode="auto">
              <a:xfrm>
                <a:off x="505" y="1439"/>
                <a:ext cx="1103" cy="518"/>
                <a:chOff x="505" y="1439"/>
                <a:chExt cx="1103" cy="518"/>
              </a:xfrm>
            </p:grpSpPr>
            <p:sp>
              <p:nvSpPr>
                <p:cNvPr id="154" name="Rectangle 15"/>
                <p:cNvSpPr>
                  <a:spLocks noChangeArrowheads="1"/>
                </p:cNvSpPr>
                <p:nvPr/>
              </p:nvSpPr>
              <p:spPr bwMode="auto">
                <a:xfrm>
                  <a:off x="533" y="1439"/>
                  <a:ext cx="10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 Ciclammati</a:t>
                  </a:r>
                </a:p>
                <a:p>
                  <a:endParaRPr lang="it-IT" altLang="it-IT" sz="1800" b="1">
                    <a:solidFill>
                      <a:schemeClr val="accent1"/>
                    </a:solidFill>
                    <a:latin typeface="Times New Roman" pitchFamily="18" charset="0"/>
                  </a:endParaRPr>
                </a:p>
              </p:txBody>
            </p:sp>
            <p:sp>
              <p:nvSpPr>
                <p:cNvPr id="155" name="Rectangle 56"/>
                <p:cNvSpPr>
                  <a:spLocks noChangeArrowheads="1"/>
                </p:cNvSpPr>
                <p:nvPr/>
              </p:nvSpPr>
              <p:spPr bwMode="auto">
                <a:xfrm>
                  <a:off x="505" y="1439"/>
                  <a:ext cx="110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2" name="Group 59"/>
              <p:cNvGrpSpPr>
                <a:grpSpLocks/>
              </p:cNvGrpSpPr>
              <p:nvPr/>
            </p:nvGrpSpPr>
            <p:grpSpPr bwMode="auto">
              <a:xfrm>
                <a:off x="1608" y="1439"/>
                <a:ext cx="1028" cy="518"/>
                <a:chOff x="1608" y="1439"/>
                <a:chExt cx="1028" cy="518"/>
              </a:xfrm>
            </p:grpSpPr>
            <p:sp>
              <p:nvSpPr>
                <p:cNvPr id="152" name="Rectangle 16"/>
                <p:cNvSpPr>
                  <a:spLocks noChangeArrowheads="1"/>
                </p:cNvSpPr>
                <p:nvPr/>
              </p:nvSpPr>
              <p:spPr bwMode="auto">
                <a:xfrm>
                  <a:off x="1636" y="1439"/>
                  <a:ext cx="9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30-80</a:t>
                  </a:r>
                </a:p>
                <a:p>
                  <a:endParaRPr lang="it-IT" altLang="it-IT" sz="1800" b="1">
                    <a:solidFill>
                      <a:srgbClr val="D60093"/>
                    </a:solidFill>
                  </a:endParaRPr>
                </a:p>
              </p:txBody>
            </p:sp>
            <p:sp>
              <p:nvSpPr>
                <p:cNvPr id="153" name="Rectangle 58"/>
                <p:cNvSpPr>
                  <a:spLocks noChangeArrowheads="1"/>
                </p:cNvSpPr>
                <p:nvPr/>
              </p:nvSpPr>
              <p:spPr bwMode="auto">
                <a:xfrm>
                  <a:off x="1608" y="1439"/>
                  <a:ext cx="10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3" name="Group 61"/>
              <p:cNvGrpSpPr>
                <a:grpSpLocks/>
              </p:cNvGrpSpPr>
              <p:nvPr/>
            </p:nvGrpSpPr>
            <p:grpSpPr bwMode="auto">
              <a:xfrm>
                <a:off x="2636" y="1439"/>
                <a:ext cx="954" cy="518"/>
                <a:chOff x="2636" y="1439"/>
                <a:chExt cx="954" cy="518"/>
              </a:xfrm>
            </p:grpSpPr>
            <p:sp>
              <p:nvSpPr>
                <p:cNvPr id="150" name="Rectangle 17"/>
                <p:cNvSpPr>
                  <a:spLocks noChangeArrowheads="1"/>
                </p:cNvSpPr>
                <p:nvPr/>
              </p:nvSpPr>
              <p:spPr bwMode="auto">
                <a:xfrm>
                  <a:off x="2664" y="1439"/>
                  <a:ext cx="8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7 mg/kg</a:t>
                  </a:r>
                </a:p>
                <a:p>
                  <a:endParaRPr lang="it-IT" altLang="it-IT" sz="1800" b="1">
                    <a:solidFill>
                      <a:srgbClr val="FF9900"/>
                    </a:solidFill>
                  </a:endParaRPr>
                </a:p>
              </p:txBody>
            </p:sp>
            <p:sp>
              <p:nvSpPr>
                <p:cNvPr id="151" name="Rectangle 60"/>
                <p:cNvSpPr>
                  <a:spLocks noChangeArrowheads="1"/>
                </p:cNvSpPr>
                <p:nvPr/>
              </p:nvSpPr>
              <p:spPr bwMode="auto">
                <a:xfrm>
                  <a:off x="2636" y="1439"/>
                  <a:ext cx="95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4" name="Group 63"/>
              <p:cNvGrpSpPr>
                <a:grpSpLocks/>
              </p:cNvGrpSpPr>
              <p:nvPr/>
            </p:nvGrpSpPr>
            <p:grpSpPr bwMode="auto">
              <a:xfrm>
                <a:off x="0" y="1957"/>
                <a:ext cx="505" cy="403"/>
                <a:chOff x="0" y="1957"/>
                <a:chExt cx="505" cy="403"/>
              </a:xfrm>
            </p:grpSpPr>
            <p:sp>
              <p:nvSpPr>
                <p:cNvPr id="148" name="Rectangle 18"/>
                <p:cNvSpPr>
                  <a:spLocks noChangeArrowheads="1"/>
                </p:cNvSpPr>
                <p:nvPr/>
              </p:nvSpPr>
              <p:spPr bwMode="auto">
                <a:xfrm>
                  <a:off x="28" y="1957"/>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E959</a:t>
                  </a:r>
                </a:p>
                <a:p>
                  <a:endParaRPr lang="it-IT" altLang="it-IT" sz="1800" b="1"/>
                </a:p>
              </p:txBody>
            </p:sp>
            <p:sp>
              <p:nvSpPr>
                <p:cNvPr id="149" name="Rectangle 62"/>
                <p:cNvSpPr>
                  <a:spLocks noChangeArrowheads="1"/>
                </p:cNvSpPr>
                <p:nvPr/>
              </p:nvSpPr>
              <p:spPr bwMode="auto">
                <a:xfrm>
                  <a:off x="0" y="1957"/>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5" name="Group 65"/>
              <p:cNvGrpSpPr>
                <a:grpSpLocks/>
              </p:cNvGrpSpPr>
              <p:nvPr/>
            </p:nvGrpSpPr>
            <p:grpSpPr bwMode="auto">
              <a:xfrm>
                <a:off x="505" y="1957"/>
                <a:ext cx="1103" cy="403"/>
                <a:chOff x="505" y="1957"/>
                <a:chExt cx="1103" cy="403"/>
              </a:xfrm>
            </p:grpSpPr>
            <p:sp>
              <p:nvSpPr>
                <p:cNvPr id="146" name="Rectangle 19"/>
                <p:cNvSpPr>
                  <a:spLocks noChangeArrowheads="1"/>
                </p:cNvSpPr>
                <p:nvPr/>
              </p:nvSpPr>
              <p:spPr bwMode="auto">
                <a:xfrm>
                  <a:off x="533" y="1957"/>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Neoesperidina</a:t>
                  </a:r>
                  <a:endParaRPr lang="it-IT" altLang="it-IT" sz="1800" b="1">
                    <a:solidFill>
                      <a:schemeClr val="accent1"/>
                    </a:solidFill>
                  </a:endParaRPr>
                </a:p>
              </p:txBody>
            </p:sp>
            <p:sp>
              <p:nvSpPr>
                <p:cNvPr id="147" name="Rectangle 64"/>
                <p:cNvSpPr>
                  <a:spLocks noChangeArrowheads="1"/>
                </p:cNvSpPr>
                <p:nvPr/>
              </p:nvSpPr>
              <p:spPr bwMode="auto">
                <a:xfrm>
                  <a:off x="505" y="1957"/>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6" name="Group 67"/>
              <p:cNvGrpSpPr>
                <a:grpSpLocks/>
              </p:cNvGrpSpPr>
              <p:nvPr/>
            </p:nvGrpSpPr>
            <p:grpSpPr bwMode="auto">
              <a:xfrm>
                <a:off x="1608" y="1957"/>
                <a:ext cx="1028" cy="403"/>
                <a:chOff x="1608" y="1957"/>
                <a:chExt cx="1028" cy="403"/>
              </a:xfrm>
            </p:grpSpPr>
            <p:sp>
              <p:nvSpPr>
                <p:cNvPr id="144" name="Rectangle 20"/>
                <p:cNvSpPr>
                  <a:spLocks noChangeArrowheads="1"/>
                </p:cNvSpPr>
                <p:nvPr/>
              </p:nvSpPr>
              <p:spPr bwMode="auto">
                <a:xfrm>
                  <a:off x="1636" y="1957"/>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2000-3000</a:t>
                  </a:r>
                </a:p>
                <a:p>
                  <a:endParaRPr lang="it-IT" altLang="it-IT">
                    <a:latin typeface="Times New Roman" pitchFamily="18" charset="0"/>
                  </a:endParaRPr>
                </a:p>
              </p:txBody>
            </p:sp>
            <p:sp>
              <p:nvSpPr>
                <p:cNvPr id="145" name="Rectangle 66"/>
                <p:cNvSpPr>
                  <a:spLocks noChangeArrowheads="1"/>
                </p:cNvSpPr>
                <p:nvPr/>
              </p:nvSpPr>
              <p:spPr bwMode="auto">
                <a:xfrm>
                  <a:off x="1608" y="1957"/>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7" name="Group 69"/>
              <p:cNvGrpSpPr>
                <a:grpSpLocks/>
              </p:cNvGrpSpPr>
              <p:nvPr/>
            </p:nvGrpSpPr>
            <p:grpSpPr bwMode="auto">
              <a:xfrm>
                <a:off x="2636" y="1957"/>
                <a:ext cx="954" cy="403"/>
                <a:chOff x="2636" y="1957"/>
                <a:chExt cx="954" cy="403"/>
              </a:xfrm>
            </p:grpSpPr>
            <p:sp>
              <p:nvSpPr>
                <p:cNvPr id="142" name="Rectangle 21"/>
                <p:cNvSpPr>
                  <a:spLocks noChangeArrowheads="1"/>
                </p:cNvSpPr>
                <p:nvPr/>
              </p:nvSpPr>
              <p:spPr bwMode="auto">
                <a:xfrm>
                  <a:off x="2664" y="1957"/>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a:latin typeface="Times New Roman" pitchFamily="18" charset="0"/>
                  </a:endParaRPr>
                </a:p>
              </p:txBody>
            </p:sp>
            <p:sp>
              <p:nvSpPr>
                <p:cNvPr id="143" name="Rectangle 68"/>
                <p:cNvSpPr>
                  <a:spLocks noChangeArrowheads="1"/>
                </p:cNvSpPr>
                <p:nvPr/>
              </p:nvSpPr>
              <p:spPr bwMode="auto">
                <a:xfrm>
                  <a:off x="2636" y="1957"/>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8" name="Group 71"/>
              <p:cNvGrpSpPr>
                <a:grpSpLocks/>
              </p:cNvGrpSpPr>
              <p:nvPr/>
            </p:nvGrpSpPr>
            <p:grpSpPr bwMode="auto">
              <a:xfrm>
                <a:off x="0" y="2360"/>
                <a:ext cx="505" cy="403"/>
                <a:chOff x="0" y="2360"/>
                <a:chExt cx="505" cy="403"/>
              </a:xfrm>
            </p:grpSpPr>
            <p:sp>
              <p:nvSpPr>
                <p:cNvPr id="140" name="Rectangle 22"/>
                <p:cNvSpPr>
                  <a:spLocks noChangeArrowheads="1"/>
                </p:cNvSpPr>
                <p:nvPr/>
              </p:nvSpPr>
              <p:spPr bwMode="auto">
                <a:xfrm>
                  <a:off x="28" y="2360"/>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E954</a:t>
                  </a:r>
                </a:p>
                <a:p>
                  <a:endParaRPr lang="it-IT" altLang="it-IT" sz="1800" b="1">
                    <a:solidFill>
                      <a:schemeClr val="accent2"/>
                    </a:solidFill>
                  </a:endParaRPr>
                </a:p>
              </p:txBody>
            </p:sp>
            <p:sp>
              <p:nvSpPr>
                <p:cNvPr id="141" name="Rectangle 70"/>
                <p:cNvSpPr>
                  <a:spLocks noChangeArrowheads="1"/>
                </p:cNvSpPr>
                <p:nvPr/>
              </p:nvSpPr>
              <p:spPr bwMode="auto">
                <a:xfrm>
                  <a:off x="0" y="2360"/>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9" name="Group 73"/>
              <p:cNvGrpSpPr>
                <a:grpSpLocks/>
              </p:cNvGrpSpPr>
              <p:nvPr/>
            </p:nvGrpSpPr>
            <p:grpSpPr bwMode="auto">
              <a:xfrm>
                <a:off x="505" y="2360"/>
                <a:ext cx="1103" cy="403"/>
                <a:chOff x="505" y="2360"/>
                <a:chExt cx="1103" cy="403"/>
              </a:xfrm>
            </p:grpSpPr>
            <p:sp>
              <p:nvSpPr>
                <p:cNvPr id="138" name="Rectangle 23"/>
                <p:cNvSpPr>
                  <a:spLocks noChangeArrowheads="1"/>
                </p:cNvSpPr>
                <p:nvPr/>
              </p:nvSpPr>
              <p:spPr bwMode="auto">
                <a:xfrm>
                  <a:off x="533" y="2360"/>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Saccarina</a:t>
                  </a:r>
                </a:p>
                <a:p>
                  <a:endParaRPr lang="it-IT" altLang="it-IT" sz="1800" b="1">
                    <a:solidFill>
                      <a:schemeClr val="accent1"/>
                    </a:solidFill>
                  </a:endParaRPr>
                </a:p>
              </p:txBody>
            </p:sp>
            <p:sp>
              <p:nvSpPr>
                <p:cNvPr id="139" name="Rectangle 72"/>
                <p:cNvSpPr>
                  <a:spLocks noChangeArrowheads="1"/>
                </p:cNvSpPr>
                <p:nvPr/>
              </p:nvSpPr>
              <p:spPr bwMode="auto">
                <a:xfrm>
                  <a:off x="505" y="2360"/>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0" name="Group 75"/>
              <p:cNvGrpSpPr>
                <a:grpSpLocks/>
              </p:cNvGrpSpPr>
              <p:nvPr/>
            </p:nvGrpSpPr>
            <p:grpSpPr bwMode="auto">
              <a:xfrm>
                <a:off x="1608" y="2360"/>
                <a:ext cx="1028" cy="403"/>
                <a:chOff x="1608" y="2360"/>
                <a:chExt cx="1028" cy="403"/>
              </a:xfrm>
            </p:grpSpPr>
            <p:sp>
              <p:nvSpPr>
                <p:cNvPr id="136" name="Rectangle 24"/>
                <p:cNvSpPr>
                  <a:spLocks noChangeArrowheads="1"/>
                </p:cNvSpPr>
                <p:nvPr/>
              </p:nvSpPr>
              <p:spPr bwMode="auto">
                <a:xfrm>
                  <a:off x="1636" y="2360"/>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300-500</a:t>
                  </a:r>
                </a:p>
                <a:p>
                  <a:endParaRPr lang="it-IT" altLang="it-IT">
                    <a:latin typeface="Times New Roman" pitchFamily="18" charset="0"/>
                  </a:endParaRPr>
                </a:p>
              </p:txBody>
            </p:sp>
            <p:sp>
              <p:nvSpPr>
                <p:cNvPr id="137" name="Rectangle 74"/>
                <p:cNvSpPr>
                  <a:spLocks noChangeArrowheads="1"/>
                </p:cNvSpPr>
                <p:nvPr/>
              </p:nvSpPr>
              <p:spPr bwMode="auto">
                <a:xfrm>
                  <a:off x="1608" y="2360"/>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1" name="Group 77"/>
              <p:cNvGrpSpPr>
                <a:grpSpLocks/>
              </p:cNvGrpSpPr>
              <p:nvPr/>
            </p:nvGrpSpPr>
            <p:grpSpPr bwMode="auto">
              <a:xfrm>
                <a:off x="2636" y="2360"/>
                <a:ext cx="954" cy="403"/>
                <a:chOff x="2636" y="2360"/>
                <a:chExt cx="954" cy="403"/>
              </a:xfrm>
            </p:grpSpPr>
            <p:sp>
              <p:nvSpPr>
                <p:cNvPr id="134" name="Rectangle 25"/>
                <p:cNvSpPr>
                  <a:spLocks noChangeArrowheads="1"/>
                </p:cNvSpPr>
                <p:nvPr/>
              </p:nvSpPr>
              <p:spPr bwMode="auto">
                <a:xfrm>
                  <a:off x="2664" y="2360"/>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sz="1800" b="1">
                    <a:solidFill>
                      <a:srgbClr val="FF9900"/>
                    </a:solidFill>
                  </a:endParaRPr>
                </a:p>
              </p:txBody>
            </p:sp>
            <p:sp>
              <p:nvSpPr>
                <p:cNvPr id="135" name="Rectangle 76"/>
                <p:cNvSpPr>
                  <a:spLocks noChangeArrowheads="1"/>
                </p:cNvSpPr>
                <p:nvPr/>
              </p:nvSpPr>
              <p:spPr bwMode="auto">
                <a:xfrm>
                  <a:off x="2636" y="2360"/>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2" name="Group 79"/>
              <p:cNvGrpSpPr>
                <a:grpSpLocks/>
              </p:cNvGrpSpPr>
              <p:nvPr/>
            </p:nvGrpSpPr>
            <p:grpSpPr bwMode="auto">
              <a:xfrm>
                <a:off x="0" y="2763"/>
                <a:ext cx="505" cy="403"/>
                <a:chOff x="0" y="2763"/>
                <a:chExt cx="505" cy="403"/>
              </a:xfrm>
            </p:grpSpPr>
            <p:sp>
              <p:nvSpPr>
                <p:cNvPr id="132" name="Rectangle 26"/>
                <p:cNvSpPr>
                  <a:spLocks noChangeArrowheads="1"/>
                </p:cNvSpPr>
                <p:nvPr/>
              </p:nvSpPr>
              <p:spPr bwMode="auto">
                <a:xfrm>
                  <a:off x="28" y="276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E957</a:t>
                  </a:r>
                </a:p>
                <a:p>
                  <a:endParaRPr lang="it-IT" altLang="it-IT" sz="1800" b="1">
                    <a:solidFill>
                      <a:schemeClr val="accent2"/>
                    </a:solidFill>
                  </a:endParaRPr>
                </a:p>
              </p:txBody>
            </p:sp>
            <p:sp>
              <p:nvSpPr>
                <p:cNvPr id="133" name="Rectangle 78"/>
                <p:cNvSpPr>
                  <a:spLocks noChangeArrowheads="1"/>
                </p:cNvSpPr>
                <p:nvPr/>
              </p:nvSpPr>
              <p:spPr bwMode="auto">
                <a:xfrm>
                  <a:off x="0" y="276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3" name="Group 81"/>
              <p:cNvGrpSpPr>
                <a:grpSpLocks/>
              </p:cNvGrpSpPr>
              <p:nvPr/>
            </p:nvGrpSpPr>
            <p:grpSpPr bwMode="auto">
              <a:xfrm>
                <a:off x="505" y="2763"/>
                <a:ext cx="1103" cy="403"/>
                <a:chOff x="505" y="2763"/>
                <a:chExt cx="1103" cy="403"/>
              </a:xfrm>
            </p:grpSpPr>
            <p:sp>
              <p:nvSpPr>
                <p:cNvPr id="130" name="Rectangle 27"/>
                <p:cNvSpPr>
                  <a:spLocks noChangeArrowheads="1"/>
                </p:cNvSpPr>
                <p:nvPr/>
              </p:nvSpPr>
              <p:spPr bwMode="auto">
                <a:xfrm>
                  <a:off x="533" y="276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Taumatina</a:t>
                  </a:r>
                </a:p>
                <a:p>
                  <a:endParaRPr lang="it-IT" altLang="it-IT" sz="1600" b="1">
                    <a:solidFill>
                      <a:schemeClr val="accent1"/>
                    </a:solidFill>
                  </a:endParaRPr>
                </a:p>
              </p:txBody>
            </p:sp>
            <p:sp>
              <p:nvSpPr>
                <p:cNvPr id="131" name="Rectangle 80"/>
                <p:cNvSpPr>
                  <a:spLocks noChangeArrowheads="1"/>
                </p:cNvSpPr>
                <p:nvPr/>
              </p:nvSpPr>
              <p:spPr bwMode="auto">
                <a:xfrm>
                  <a:off x="505" y="276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4" name="Group 83"/>
              <p:cNvGrpSpPr>
                <a:grpSpLocks/>
              </p:cNvGrpSpPr>
              <p:nvPr/>
            </p:nvGrpSpPr>
            <p:grpSpPr bwMode="auto">
              <a:xfrm>
                <a:off x="1608" y="2763"/>
                <a:ext cx="1028" cy="403"/>
                <a:chOff x="1608" y="2763"/>
                <a:chExt cx="1028" cy="403"/>
              </a:xfrm>
            </p:grpSpPr>
            <p:sp>
              <p:nvSpPr>
                <p:cNvPr id="128" name="Rectangle 28"/>
                <p:cNvSpPr>
                  <a:spLocks noChangeArrowheads="1"/>
                </p:cNvSpPr>
                <p:nvPr/>
              </p:nvSpPr>
              <p:spPr bwMode="auto">
                <a:xfrm>
                  <a:off x="1636" y="276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2000-2500</a:t>
                  </a:r>
                </a:p>
                <a:p>
                  <a:endParaRPr lang="it-IT" altLang="it-IT" sz="1800" b="1">
                    <a:solidFill>
                      <a:srgbClr val="D60093"/>
                    </a:solidFill>
                  </a:endParaRPr>
                </a:p>
              </p:txBody>
            </p:sp>
            <p:sp>
              <p:nvSpPr>
                <p:cNvPr id="129" name="Rectangle 82"/>
                <p:cNvSpPr>
                  <a:spLocks noChangeArrowheads="1"/>
                </p:cNvSpPr>
                <p:nvPr/>
              </p:nvSpPr>
              <p:spPr bwMode="auto">
                <a:xfrm>
                  <a:off x="1608" y="276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5" name="Group 85"/>
              <p:cNvGrpSpPr>
                <a:grpSpLocks/>
              </p:cNvGrpSpPr>
              <p:nvPr/>
            </p:nvGrpSpPr>
            <p:grpSpPr bwMode="auto">
              <a:xfrm>
                <a:off x="2636" y="2763"/>
                <a:ext cx="954" cy="403"/>
                <a:chOff x="2636" y="2763"/>
                <a:chExt cx="954" cy="403"/>
              </a:xfrm>
            </p:grpSpPr>
            <p:sp>
              <p:nvSpPr>
                <p:cNvPr id="126" name="Rectangle 29"/>
                <p:cNvSpPr>
                  <a:spLocks noChangeArrowheads="1"/>
                </p:cNvSpPr>
                <p:nvPr/>
              </p:nvSpPr>
              <p:spPr bwMode="auto">
                <a:xfrm>
                  <a:off x="2664" y="276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1-2 mg/kg</a:t>
                  </a:r>
                </a:p>
                <a:p>
                  <a:endParaRPr lang="it-IT" altLang="it-IT" sz="1800" b="1">
                    <a:solidFill>
                      <a:srgbClr val="FF9900"/>
                    </a:solidFill>
                  </a:endParaRPr>
                </a:p>
              </p:txBody>
            </p:sp>
            <p:sp>
              <p:nvSpPr>
                <p:cNvPr id="127" name="Rectangle 84"/>
                <p:cNvSpPr>
                  <a:spLocks noChangeArrowheads="1"/>
                </p:cNvSpPr>
                <p:nvPr/>
              </p:nvSpPr>
              <p:spPr bwMode="auto">
                <a:xfrm>
                  <a:off x="2636" y="276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97" name="Rectangle 87"/>
            <p:cNvSpPr>
              <a:spLocks noChangeArrowheads="1"/>
            </p:cNvSpPr>
            <p:nvPr/>
          </p:nvSpPr>
          <p:spPr bwMode="auto">
            <a:xfrm>
              <a:off x="-3" y="-3"/>
              <a:ext cx="3596" cy="31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18334865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328592"/>
          </a:xfrm>
        </p:spPr>
        <p:txBody>
          <a:bodyPr>
            <a:normAutofit fontScale="85000" lnSpcReduction="20000"/>
          </a:bodyPr>
          <a:lstStyle/>
          <a:p>
            <a:pPr marL="109728" indent="0" algn="ctr">
              <a:buNone/>
            </a:pPr>
            <a:r>
              <a:rPr lang="it-IT" dirty="0" smtClean="0">
                <a:solidFill>
                  <a:srgbClr val="FFC000"/>
                </a:solidFill>
                <a:latin typeface="Arial Black" panose="020B0A04020102020204" pitchFamily="34" charset="0"/>
              </a:rPr>
              <a:t>Si intendono i carboidrati solubili in H</a:t>
            </a:r>
            <a:r>
              <a:rPr lang="it-IT" baseline="-25000" dirty="0" smtClean="0">
                <a:solidFill>
                  <a:srgbClr val="FFC000"/>
                </a:solidFill>
                <a:latin typeface="Arial Black" panose="020B0A04020102020204" pitchFamily="34" charset="0"/>
              </a:rPr>
              <a:t>2</a:t>
            </a:r>
            <a:r>
              <a:rPr lang="it-IT" dirty="0" smtClean="0">
                <a:solidFill>
                  <a:srgbClr val="FFC000"/>
                </a:solidFill>
                <a:latin typeface="Arial Black" panose="020B0A04020102020204" pitchFamily="34" charset="0"/>
              </a:rPr>
              <a:t>O.</a:t>
            </a:r>
          </a:p>
          <a:p>
            <a:pPr marL="109728" indent="0" algn="ctr">
              <a:buNone/>
            </a:pPr>
            <a:r>
              <a:rPr lang="it-IT" dirty="0" smtClean="0">
                <a:solidFill>
                  <a:srgbClr val="00B050"/>
                </a:solidFill>
                <a:latin typeface="Arial Black" panose="020B0A04020102020204" pitchFamily="34" charset="0"/>
              </a:rPr>
              <a:t>I lipidi vengono rimossi mediante estrazione con etere di petrolio a 40-50°C. In questa fase, per evitare l’idrolisi acida o enzimatica del saccarosio (inversione del saccarosio), si addiziona CaCO</a:t>
            </a:r>
            <a:r>
              <a:rPr lang="it-IT" baseline="-25000" dirty="0" smtClean="0">
                <a:solidFill>
                  <a:srgbClr val="00B050"/>
                </a:solidFill>
                <a:latin typeface="Arial Black" panose="020B0A04020102020204" pitchFamily="34" charset="0"/>
              </a:rPr>
              <a:t>3</a:t>
            </a:r>
            <a:r>
              <a:rPr lang="it-IT" dirty="0" smtClean="0">
                <a:solidFill>
                  <a:srgbClr val="00B050"/>
                </a:solidFill>
                <a:latin typeface="Arial Black" panose="020B0A04020102020204" pitchFamily="34" charset="0"/>
              </a:rPr>
              <a:t> ed etanolo.</a:t>
            </a:r>
          </a:p>
          <a:p>
            <a:pPr marL="109728" indent="0" algn="ctr">
              <a:buNone/>
            </a:pPr>
            <a:r>
              <a:rPr lang="it-IT" dirty="0" smtClean="0">
                <a:solidFill>
                  <a:srgbClr val="0070C0"/>
                </a:solidFill>
                <a:latin typeface="Arial Black" panose="020B0A04020102020204" pitchFamily="34" charset="0"/>
              </a:rPr>
              <a:t>L’estratto acquoso viene quindi chiarificato sfruttando il principio che i metalli pesanti precipitano sostanze colloidali (proteine</a:t>
            </a:r>
            <a:r>
              <a:rPr lang="it-IT" dirty="0" smtClean="0">
                <a:solidFill>
                  <a:schemeClr val="accent1">
                    <a:lumMod val="75000"/>
                  </a:schemeClr>
                </a:solidFill>
                <a:latin typeface="Arial Black" panose="020B0A04020102020204" pitchFamily="34" charset="0"/>
              </a:rPr>
              <a:t>)</a:t>
            </a:r>
          </a:p>
          <a:p>
            <a:pPr marL="109728" indent="0" algn="ctr">
              <a:buNone/>
            </a:pPr>
            <a:endParaRPr lang="it-IT" dirty="0" smtClean="0">
              <a:latin typeface="Arial Black" panose="020B0A04020102020204" pitchFamily="34" charset="0"/>
            </a:endParaRPr>
          </a:p>
          <a:p>
            <a:pPr marL="109728" indent="0" algn="ctr">
              <a:buNone/>
            </a:pPr>
            <a:r>
              <a:rPr lang="it-IT" dirty="0" smtClean="0">
                <a:solidFill>
                  <a:schemeClr val="accent3"/>
                </a:solidFill>
                <a:latin typeface="Arial Black" panose="020B0A04020102020204" pitchFamily="34" charset="0"/>
              </a:rPr>
              <a:t>Agenti precipitanti</a:t>
            </a:r>
          </a:p>
          <a:p>
            <a:pPr marL="109728" indent="0" algn="ctr">
              <a:buNone/>
            </a:pPr>
            <a:endParaRPr lang="it-IT" baseline="-25000" dirty="0">
              <a:latin typeface="Arial Black" panose="020B0A04020102020204" pitchFamily="34" charset="0"/>
            </a:endParaRPr>
          </a:p>
          <a:p>
            <a:pPr marL="109728" indent="0" algn="ctr">
              <a:buNone/>
            </a:pPr>
            <a:r>
              <a:rPr lang="it-IT" dirty="0" smtClean="0">
                <a:latin typeface="Arial Black" panose="020B0A04020102020204" pitchFamily="34" charset="0"/>
              </a:rPr>
              <a:t>Pb(CH3COO)</a:t>
            </a:r>
            <a:r>
              <a:rPr lang="it-IT" baseline="-25000" dirty="0" smtClean="0">
                <a:latin typeface="Arial Black" panose="020B0A04020102020204" pitchFamily="34" charset="0"/>
              </a:rPr>
              <a:t>2</a:t>
            </a:r>
            <a:r>
              <a:rPr lang="it-IT" dirty="0" smtClean="0">
                <a:latin typeface="Arial Black" panose="020B0A04020102020204" pitchFamily="34" charset="0"/>
              </a:rPr>
              <a:t>; K</a:t>
            </a:r>
            <a:r>
              <a:rPr lang="it-IT" baseline="-25000" dirty="0" smtClean="0">
                <a:latin typeface="Arial Black" panose="020B0A04020102020204" pitchFamily="34" charset="0"/>
              </a:rPr>
              <a:t>4</a:t>
            </a:r>
            <a:r>
              <a:rPr lang="it-IT" dirty="0" smtClean="0">
                <a:latin typeface="Arial Black" panose="020B0A04020102020204" pitchFamily="34" charset="0"/>
              </a:rPr>
              <a:t>Fe(CN)</a:t>
            </a:r>
            <a:r>
              <a:rPr lang="it-IT" baseline="-25000" dirty="0" smtClean="0">
                <a:latin typeface="Arial Black" panose="020B0A04020102020204" pitchFamily="34" charset="0"/>
              </a:rPr>
              <a:t>6</a:t>
            </a:r>
            <a:r>
              <a:rPr lang="it-IT" dirty="0" smtClean="0">
                <a:latin typeface="Arial Black" panose="020B0A04020102020204" pitchFamily="34" charset="0"/>
              </a:rPr>
              <a:t>; Hg(NO</a:t>
            </a:r>
            <a:r>
              <a:rPr lang="it-IT" baseline="-25000" dirty="0" smtClean="0">
                <a:latin typeface="Arial Black" panose="020B0A04020102020204" pitchFamily="34" charset="0"/>
              </a:rPr>
              <a:t>3</a:t>
            </a:r>
            <a:r>
              <a:rPr lang="it-IT" dirty="0" smtClean="0">
                <a:latin typeface="Arial Black" panose="020B0A04020102020204" pitchFamily="34" charset="0"/>
              </a:rPr>
              <a:t>)</a:t>
            </a:r>
            <a:r>
              <a:rPr lang="it-IT" baseline="-25000" dirty="0" smtClean="0">
                <a:latin typeface="Arial Black" panose="020B0A04020102020204" pitchFamily="34" charset="0"/>
              </a:rPr>
              <a:t>2</a:t>
            </a:r>
          </a:p>
          <a:p>
            <a:pPr marL="109728" indent="0" algn="ctr">
              <a:buNone/>
            </a:pP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Agenti acidificanti</a:t>
            </a:r>
          </a:p>
          <a:p>
            <a:pPr marL="109728" indent="0" algn="ctr">
              <a:buNone/>
            </a:pP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CH</a:t>
            </a:r>
            <a:r>
              <a:rPr lang="it-IT" baseline="-25000" dirty="0" smtClean="0">
                <a:latin typeface="Arial Black" panose="020B0A04020102020204" pitchFamily="34" charset="0"/>
              </a:rPr>
              <a:t>3</a:t>
            </a:r>
            <a:r>
              <a:rPr lang="it-IT" dirty="0" smtClean="0">
                <a:latin typeface="Arial Black" panose="020B0A04020102020204" pitchFamily="34" charset="0"/>
              </a:rPr>
              <a:t>COOH; CCl</a:t>
            </a:r>
            <a:r>
              <a:rPr lang="it-IT" baseline="-25000" dirty="0" smtClean="0">
                <a:latin typeface="Arial Black" panose="020B0A04020102020204" pitchFamily="34" charset="0"/>
              </a:rPr>
              <a:t>3</a:t>
            </a:r>
            <a:r>
              <a:rPr lang="it-IT" dirty="0" smtClean="0">
                <a:latin typeface="Arial Black" panose="020B0A04020102020204" pitchFamily="34" charset="0"/>
              </a:rPr>
              <a:t>COOH  </a:t>
            </a:r>
            <a:endParaRPr lang="it-IT" dirty="0">
              <a:latin typeface="Arial Black" panose="020B0A04020102020204" pitchFamily="34" charset="0"/>
            </a:endParaRPr>
          </a:p>
        </p:txBody>
      </p:sp>
      <p:sp>
        <p:nvSpPr>
          <p:cNvPr id="3" name="Titolo 2"/>
          <p:cNvSpPr>
            <a:spLocks noGrp="1"/>
          </p:cNvSpPr>
          <p:nvPr>
            <p:ph type="title"/>
          </p:nvPr>
        </p:nvSpPr>
        <p:spPr>
          <a:xfrm>
            <a:off x="395536" y="11266"/>
            <a:ext cx="8229600" cy="1143000"/>
          </a:xfrm>
        </p:spPr>
        <p:txBody>
          <a:bodyPr>
            <a:normAutofit fontScale="90000"/>
          </a:bodyPr>
          <a:lstStyle/>
          <a:p>
            <a:pPr algn="ctr"/>
            <a:r>
              <a:rPr lang="it-IT" dirty="0" smtClean="0">
                <a:solidFill>
                  <a:srgbClr val="FF0000"/>
                </a:solidFill>
                <a:latin typeface="Arial Black" panose="020B0A04020102020204" pitchFamily="34" charset="0"/>
              </a:rPr>
              <a:t>Determinazione degli zuccheri</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70907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796"/>
            <a:ext cx="2267744" cy="5943484"/>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0483" name="Picture 3" descr="C:\Users\Procida Giuseppe\Desktop\Scansioni\img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326" y="112774"/>
            <a:ext cx="63246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62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6856" y="116632"/>
            <a:ext cx="8229600" cy="836712"/>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Scansioni\img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001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0"/>
            <a:ext cx="2160240" cy="5733256"/>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4578" name="Picture 2" descr="C:\Users\Procida Giuseppe\Desktop\Scansioni\img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9"/>
            <a:ext cx="630555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754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608px-Seliwanow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556792"/>
            <a:ext cx="83529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rocida Giusepp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72388"/>
            <a:ext cx="167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0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5602" name="Picture 2" descr="C:\Users\Procida Giuseppe\Desktop\400px-Molisch's_test_V_2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5472608" cy="455317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Procida Giuseppe\Desktop\moli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2232248"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276872"/>
            <a:ext cx="2664296" cy="369332"/>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Reazione di </a:t>
            </a:r>
            <a:r>
              <a:rPr lang="it-IT" dirty="0" err="1" smtClean="0">
                <a:solidFill>
                  <a:srgbClr val="FF0000"/>
                </a:solidFill>
                <a:latin typeface="Arial Black" panose="020B0A04020102020204" pitchFamily="34" charset="0"/>
              </a:rPr>
              <a:t>Molisch</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3659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83516"/>
            <a:ext cx="1512168" cy="1656184"/>
          </a:xfrm>
        </p:spPr>
      </p:pic>
      <p:pic>
        <p:nvPicPr>
          <p:cNvPr id="5122" name="Picture 2" descr="C:\Users\Procida Giuseppe\Desktop\102px-DThreose_Fischer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904" y="2348880"/>
            <a:ext cx="1607790" cy="159267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915816" y="692696"/>
            <a:ext cx="28873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Tetrosi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691680" y="4509120"/>
            <a:ext cx="1800200"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Eritrosio</a:t>
            </a:r>
            <a:endParaRPr lang="it-IT" dirty="0">
              <a:latin typeface="Algerian" panose="04020705040A02060702" pitchFamily="82" charset="0"/>
            </a:endParaRPr>
          </a:p>
        </p:txBody>
      </p:sp>
      <p:sp>
        <p:nvSpPr>
          <p:cNvPr id="8" name="CasellaDiTesto 7"/>
          <p:cNvSpPr txBox="1"/>
          <p:nvPr/>
        </p:nvSpPr>
        <p:spPr>
          <a:xfrm flipH="1">
            <a:off x="5364087" y="4509120"/>
            <a:ext cx="1944215"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Treosio</a:t>
            </a:r>
            <a:endParaRPr lang="it-IT" dirty="0">
              <a:latin typeface="Algerian" panose="04020705040A02060702" pitchFamily="82" charset="0"/>
            </a:endParaRPr>
          </a:p>
        </p:txBody>
      </p:sp>
    </p:spTree>
    <p:extLst>
      <p:ext uri="{BB962C8B-B14F-4D97-AF65-F5344CB8AC3E}">
        <p14:creationId xmlns:p14="http://schemas.microsoft.com/office/powerpoint/2010/main" val="2378443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6626"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8407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Procida Giuseppe\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69160"/>
            <a:ext cx="1728192" cy="18189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3337" y="5245749"/>
            <a:ext cx="2736304" cy="830997"/>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Reazione di </a:t>
            </a:r>
            <a:r>
              <a:rPr lang="it-IT" sz="2400" dirty="0" err="1" smtClean="0">
                <a:solidFill>
                  <a:srgbClr val="FF0000"/>
                </a:solidFill>
                <a:latin typeface="Arial Black" panose="020B0A04020102020204" pitchFamily="34" charset="0"/>
              </a:rPr>
              <a:t>Fehling</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444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266"/>
            <a:ext cx="8229600" cy="825446"/>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Image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40768"/>
            <a:ext cx="7610475"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91680" y="908720"/>
            <a:ext cx="5976664"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477844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0872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2530" name="Picture 2" descr="C:\Users\Procida Giuseppe\Desktop\wire-grid-polari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480720" cy="32208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75656" y="1196752"/>
            <a:ext cx="5832648"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769321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2600" y="0"/>
            <a:ext cx="8229600" cy="100715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Scansioni\img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52231" y="-1539863"/>
            <a:ext cx="1295524" cy="792088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63256" y="1007150"/>
            <a:ext cx="680243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POLARIMETRIA</a:t>
            </a:r>
            <a:endParaRPr lang="it-IT" sz="2800" b="1" u="sng" dirty="0">
              <a:solidFill>
                <a:srgbClr val="FF0000"/>
              </a:solidFill>
              <a:latin typeface="Arial Black" panose="020B0A04020102020204" pitchFamily="34" charset="0"/>
            </a:endParaRPr>
          </a:p>
        </p:txBody>
      </p:sp>
      <p:pic>
        <p:nvPicPr>
          <p:cNvPr id="23555" name="Picture 3" descr="C:\Users\Procida Giuseppe\Desktop\Scansioni\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0000">
            <a:off x="3632675" y="1042489"/>
            <a:ext cx="1590675" cy="76315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0053" y="3300953"/>
            <a:ext cx="7138110"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PARALLELI</a:t>
            </a:r>
            <a:endParaRPr lang="it-IT" sz="2000" dirty="0">
              <a:solidFill>
                <a:srgbClr val="FF0000"/>
              </a:solidFill>
              <a:latin typeface="Arial Black" panose="020B0A04020102020204" pitchFamily="34" charset="0"/>
            </a:endParaRPr>
          </a:p>
        </p:txBody>
      </p:sp>
      <p:sp>
        <p:nvSpPr>
          <p:cNvPr id="6" name="CasellaDiTesto 5"/>
          <p:cNvSpPr txBox="1"/>
          <p:nvPr/>
        </p:nvSpPr>
        <p:spPr>
          <a:xfrm>
            <a:off x="1655676" y="6015849"/>
            <a:ext cx="5688632"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ORTOGONALI</a:t>
            </a:r>
            <a:endParaRPr lang="it-IT" sz="2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78585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Procida Giuseppe\Desktop\Scansioni\img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856007" y="81126"/>
            <a:ext cx="6891338" cy="662473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rocida Giuseppe\Desktop\Image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44824"/>
            <a:ext cx="4752528" cy="345638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973969" y="5656892"/>
            <a:ext cx="3672408" cy="584775"/>
          </a:xfrm>
          <a:prstGeom prst="rect">
            <a:avLst/>
          </a:prstGeom>
          <a:noFill/>
        </p:spPr>
        <p:txBody>
          <a:bodyPr wrap="square" rtlCol="0">
            <a:spAutoFit/>
          </a:bodyPr>
          <a:lstStyle/>
          <a:p>
            <a:pPr algn="ctr"/>
            <a:r>
              <a:rPr lang="it-IT" sz="3200" b="1" dirty="0" smtClean="0">
                <a:solidFill>
                  <a:srgbClr val="FF0000"/>
                </a:solidFill>
                <a:latin typeface="Arial Black" panose="020B0A04020102020204" pitchFamily="34" charset="0"/>
              </a:rPr>
              <a:t>POLARIMETRO</a:t>
            </a:r>
            <a:endParaRPr lang="it-IT"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733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
        <p:nvSpPr>
          <p:cNvPr id="5" name="Rettangolo 4"/>
          <p:cNvSpPr/>
          <p:nvPr/>
        </p:nvSpPr>
        <p:spPr>
          <a:xfrm>
            <a:off x="2843808" y="476672"/>
            <a:ext cx="2872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Pentosi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735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346087227"/>
              </p:ext>
            </p:extLst>
          </p:nvPr>
        </p:nvGraphicFramePr>
        <p:xfrm>
          <a:off x="827584" y="620688"/>
          <a:ext cx="7632848" cy="5328592"/>
        </p:xfrm>
        <a:graphic>
          <a:graphicData uri="http://schemas.openxmlformats.org/presentationml/2006/ole">
            <mc:AlternateContent xmlns:mc="http://schemas.openxmlformats.org/markup-compatibility/2006">
              <mc:Choice xmlns:v="urn:schemas-microsoft-com:vml" Requires="v">
                <p:oleObj spid="_x0000_s6189" name="Document" r:id="rId4" imgW="6128193" imgH="3055802" progId="Word.Document.8">
                  <p:embed/>
                </p:oleObj>
              </mc:Choice>
              <mc:Fallback>
                <p:oleObj name="Document" r:id="rId4" imgW="6128193" imgH="30558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632848" cy="53285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7610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694</TotalTime>
  <Words>3031</Words>
  <Application>Microsoft Office PowerPoint</Application>
  <PresentationFormat>Presentazione su schermo (4:3)</PresentationFormat>
  <Paragraphs>347</Paragraphs>
  <Slides>74</Slides>
  <Notes>0</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3</vt:i4>
      </vt:variant>
      <vt:variant>
        <vt:lpstr>Titoli diapositive</vt:lpstr>
      </vt:variant>
      <vt:variant>
        <vt:i4>74</vt:i4>
      </vt:variant>
    </vt:vector>
  </HeadingPairs>
  <TitlesOfParts>
    <vt:vector size="89" baseType="lpstr">
      <vt:lpstr>Arial Unicode MS</vt:lpstr>
      <vt:lpstr>Algerian</vt:lpstr>
      <vt:lpstr>Arial</vt:lpstr>
      <vt:lpstr>Arial Black</vt:lpstr>
      <vt:lpstr>Arial Narrow</vt:lpstr>
      <vt:lpstr>Lucida Sans Unicode</vt:lpstr>
      <vt:lpstr>Symbol</vt:lpstr>
      <vt:lpstr>Times New Roman</vt:lpstr>
      <vt:lpstr>Verdana</vt:lpstr>
      <vt:lpstr>Wingdings 2</vt:lpstr>
      <vt:lpstr>Wingdings 3</vt:lpstr>
      <vt:lpstr>Viale</vt:lpstr>
      <vt:lpstr>Document</vt:lpstr>
      <vt:lpstr>CS ChemDraw Drawing</vt:lpstr>
      <vt:lpstr>MSPhotoEd.3</vt:lpstr>
      <vt:lpstr>Presentazione standard di PowerPoint</vt:lpstr>
      <vt:lpstr>Presentazione standard di PowerPoint</vt:lpstr>
      <vt:lpstr>Presentazione standard di PowerPoint</vt:lpstr>
      <vt:lpstr>Principali carboidrati di interesse alimentare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glucosio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Glicosidi</vt:lpstr>
      <vt:lpstr>Presentazione standard di PowerPoint</vt:lpstr>
      <vt:lpstr>Presentazione standard di PowerPoint</vt:lpstr>
      <vt:lpstr>saccarosio</vt:lpstr>
      <vt:lpstr>Presentazione standard di PowerPoint</vt:lpstr>
      <vt:lpstr>Presentazione standard di PowerPoint</vt:lpstr>
      <vt:lpstr>maltosio</vt:lpstr>
      <vt:lpstr>cellobiosio</vt:lpstr>
      <vt:lpstr>lattosio</vt:lpstr>
      <vt:lpstr>Presentazione standard di PowerPoint</vt:lpstr>
      <vt:lpstr>Presentazione standard di PowerPoint</vt:lpstr>
      <vt:lpstr>Presentazione standard di PowerPoint</vt:lpstr>
      <vt:lpstr>Presentazione standard di PowerPoint</vt:lpstr>
      <vt:lpstr>amido</vt:lpstr>
      <vt:lpstr>Presentazione standard di PowerPoint</vt:lpstr>
      <vt:lpstr>Presentazione standard di PowerPoint</vt:lpstr>
      <vt:lpstr>Presentazione standard di PowerPoint</vt:lpstr>
      <vt:lpstr>Fibra alimentare </vt:lpstr>
      <vt:lpstr>cellulosa</vt:lpstr>
      <vt:lpstr>Presentazione standard di PowerPoint</vt:lpstr>
      <vt:lpstr>emicellulose</vt:lpstr>
      <vt:lpstr>lignina</vt:lpstr>
      <vt:lpstr>Struttura tridimensionale della lignina</vt:lpstr>
      <vt:lpstr>inulina</vt:lpstr>
      <vt:lpstr>inulina</vt:lpstr>
      <vt:lpstr>pectine</vt:lpstr>
      <vt:lpstr>Presentazione standard di PowerPoint</vt:lpstr>
      <vt:lpstr>Presentazione standard di PowerPoint</vt:lpstr>
      <vt:lpstr>Presentazione standard di PowerPoint</vt:lpstr>
      <vt:lpstr>Edulcoranti naturali</vt:lpstr>
      <vt:lpstr>Edulcoranti naturali</vt:lpstr>
      <vt:lpstr>Edulcoranti naturali</vt:lpstr>
      <vt:lpstr>Edulcoranti naturali</vt:lpstr>
      <vt:lpstr>Edulcoranti naturali</vt:lpstr>
      <vt:lpstr>Edulcoranti di sintesi</vt:lpstr>
      <vt:lpstr>Presentazione standard di PowerPoint</vt:lpstr>
      <vt:lpstr>Edulcoranti di sintesi</vt:lpstr>
      <vt:lpstr>Presentazione standard di PowerPoint</vt:lpstr>
      <vt:lpstr>Edulcoranti di sintesi</vt:lpstr>
      <vt:lpstr>Edulcoranti di sintesi</vt:lpstr>
      <vt:lpstr>Edulcoranti di sintesi</vt:lpstr>
      <vt:lpstr>Potere edulcorante e DGA di alcuni edulcoranti intensivi  </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78</cp:revision>
  <dcterms:created xsi:type="dcterms:W3CDTF">2015-05-21T07:20:06Z</dcterms:created>
  <dcterms:modified xsi:type="dcterms:W3CDTF">2015-10-28T10:15:08Z</dcterms:modified>
</cp:coreProperties>
</file>