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6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94" r:id="rId33"/>
    <p:sldId id="296" r:id="rId34"/>
    <p:sldId id="287" r:id="rId35"/>
    <p:sldId id="295" r:id="rId36"/>
    <p:sldId id="288" r:id="rId37"/>
    <p:sldId id="289" r:id="rId38"/>
    <p:sldId id="297" r:id="rId39"/>
    <p:sldId id="290" r:id="rId40"/>
    <p:sldId id="291" r:id="rId41"/>
    <p:sldId id="292" r:id="rId42"/>
    <p:sldId id="298" r:id="rId43"/>
    <p:sldId id="293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64D438-5323-4026-AFA0-13354EE0E3B5}" type="datetimeFigureOut">
              <a:rPr lang="it-IT" smtClean="0"/>
              <a:t>31/10/2015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3D07A0-2031-4E8B-BFE6-F9D4517D4A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4D438-5323-4026-AFA0-13354EE0E3B5}" type="datetimeFigureOut">
              <a:rPr lang="it-IT" smtClean="0"/>
              <a:t>31/10/2015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D07A0-2031-4E8B-BFE6-F9D4517D4A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4D438-5323-4026-AFA0-13354EE0E3B5}" type="datetimeFigureOut">
              <a:rPr lang="it-IT" smtClean="0"/>
              <a:t>31/10/2015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D07A0-2031-4E8B-BFE6-F9D4517D4A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4D438-5323-4026-AFA0-13354EE0E3B5}" type="datetimeFigureOut">
              <a:rPr lang="it-IT" smtClean="0"/>
              <a:t>31/10/2015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D07A0-2031-4E8B-BFE6-F9D4517D4A8A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4D438-5323-4026-AFA0-13354EE0E3B5}" type="datetimeFigureOut">
              <a:rPr lang="it-IT" smtClean="0"/>
              <a:t>31/10/2015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D07A0-2031-4E8B-BFE6-F9D4517D4A8A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4D438-5323-4026-AFA0-13354EE0E3B5}" type="datetimeFigureOut">
              <a:rPr lang="it-IT" smtClean="0"/>
              <a:t>31/10/2015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D07A0-2031-4E8B-BFE6-F9D4517D4A8A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4D438-5323-4026-AFA0-13354EE0E3B5}" type="datetimeFigureOut">
              <a:rPr lang="it-IT" smtClean="0"/>
              <a:t>31/10/2015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D07A0-2031-4E8B-BFE6-F9D4517D4A8A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4D438-5323-4026-AFA0-13354EE0E3B5}" type="datetimeFigureOut">
              <a:rPr lang="it-IT" smtClean="0"/>
              <a:t>31/10/2015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D07A0-2031-4E8B-BFE6-F9D4517D4A8A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4D438-5323-4026-AFA0-13354EE0E3B5}" type="datetimeFigureOut">
              <a:rPr lang="it-IT" smtClean="0"/>
              <a:t>31/10/2015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D07A0-2031-4E8B-BFE6-F9D4517D4A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464D438-5323-4026-AFA0-13354EE0E3B5}" type="datetimeFigureOut">
              <a:rPr lang="it-IT" smtClean="0"/>
              <a:t>31/10/2015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D07A0-2031-4E8B-BFE6-F9D4517D4A8A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64D438-5323-4026-AFA0-13354EE0E3B5}" type="datetimeFigureOut">
              <a:rPr lang="it-IT" smtClean="0"/>
              <a:t>31/10/2015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3D07A0-2031-4E8B-BFE6-F9D4517D4A8A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464D438-5323-4026-AFA0-13354EE0E3B5}" type="datetimeFigureOut">
              <a:rPr lang="it-IT" smtClean="0"/>
              <a:t>31/10/2015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D3D07A0-2031-4E8B-BFE6-F9D4517D4A8A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upload.wikimedia.org/wikipedia/commons/c/c2/Lipids_peroxides_ox_initiatio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3/3d/Lipids_peroxides_ox_termination.jpg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upload.wikimedia.org/wikipedia/commons/e/e5/Lipids_peroxides_ox_propagation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Word_97_-_2003_Document1.doc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03716" y="1628800"/>
            <a:ext cx="7772400" cy="360040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it-IT" sz="58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Sono </a:t>
            </a:r>
            <a:r>
              <a:rPr lang="it-IT" sz="58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costituiti da </a:t>
            </a:r>
            <a:r>
              <a:rPr lang="it-IT" sz="5800" b="1" dirty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una classe di sostanze alquanto eterogenea</a:t>
            </a:r>
            <a:r>
              <a:rPr lang="it-IT" sz="58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 per cui </a:t>
            </a:r>
            <a:r>
              <a:rPr lang="it-IT" sz="5800" b="1" dirty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non esiste una classificazione univoca. Una delle più semplici e razionali li suddivide in i </a:t>
            </a:r>
            <a:r>
              <a:rPr lang="it-IT" sz="5800" b="1" u="sng" dirty="0">
                <a:solidFill>
                  <a:srgbClr val="D60093"/>
                </a:solidFill>
                <a:latin typeface="Arial Black" panose="020B0A04020102020204" pitchFamily="34" charset="0"/>
                <a:cs typeface="Arial" charset="0"/>
              </a:rPr>
              <a:t>lipidi complessi </a:t>
            </a:r>
            <a:r>
              <a:rPr lang="it-IT" sz="5800" b="1" u="sng" dirty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o</a:t>
            </a:r>
            <a:r>
              <a:rPr lang="it-IT" sz="5800" b="1" u="sng" dirty="0">
                <a:solidFill>
                  <a:srgbClr val="D60093"/>
                </a:solidFill>
                <a:latin typeface="Arial Black" panose="020B0A04020102020204" pitchFamily="34" charset="0"/>
                <a:cs typeface="Arial" charset="0"/>
              </a:rPr>
              <a:t> saponificabili</a:t>
            </a:r>
            <a:r>
              <a:rPr lang="it-IT" sz="5800" b="1" dirty="0">
                <a:solidFill>
                  <a:srgbClr val="D60093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5800" b="1" dirty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e</a:t>
            </a:r>
            <a:r>
              <a:rPr lang="it-IT" sz="5800" b="1" dirty="0">
                <a:solidFill>
                  <a:srgbClr val="D60093"/>
                </a:solidFill>
                <a:latin typeface="Arial Black" panose="020B0A04020102020204" pitchFamily="34" charset="0"/>
                <a:cs typeface="Arial" charset="0"/>
              </a:rPr>
              <a:t>  </a:t>
            </a:r>
            <a:r>
              <a:rPr lang="it-IT" sz="5800" b="1" u="sng" dirty="0">
                <a:solidFill>
                  <a:srgbClr val="CC3300"/>
                </a:solidFill>
                <a:latin typeface="Arial Black" panose="020B0A04020102020204" pitchFamily="34" charset="0"/>
                <a:cs typeface="Arial" charset="0"/>
              </a:rPr>
              <a:t>semplici </a:t>
            </a:r>
            <a:r>
              <a:rPr lang="it-IT" sz="5800" b="1" u="sng" dirty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o</a:t>
            </a:r>
            <a:r>
              <a:rPr lang="it-IT" sz="5800" b="1" u="sng" dirty="0">
                <a:solidFill>
                  <a:srgbClr val="CC3300"/>
                </a:solidFill>
                <a:latin typeface="Arial Black" panose="020B0A04020102020204" pitchFamily="34" charset="0"/>
                <a:cs typeface="Arial" charset="0"/>
              </a:rPr>
              <a:t> insaponificabili</a:t>
            </a:r>
            <a:r>
              <a:rPr lang="it-IT" sz="5800" b="1" dirty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 in relazione al fatto che </a:t>
            </a:r>
            <a:r>
              <a:rPr lang="it-IT" sz="5800" b="1" dirty="0">
                <a:solidFill>
                  <a:schemeClr val="accent1"/>
                </a:solidFill>
                <a:latin typeface="Arial Black" panose="020B0A04020102020204" pitchFamily="34" charset="0"/>
                <a:cs typeface="Arial" charset="0"/>
              </a:rPr>
              <a:t>sottoposti a reazione di saponificazione</a:t>
            </a:r>
            <a:r>
              <a:rPr lang="it-IT" sz="5800" b="1" dirty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, essi </a:t>
            </a:r>
            <a:r>
              <a:rPr lang="it-IT" sz="5800" b="1" dirty="0">
                <a:solidFill>
                  <a:schemeClr val="accent1"/>
                </a:solidFill>
                <a:latin typeface="Arial Black" panose="020B0A04020102020204" pitchFamily="34" charset="0"/>
                <a:cs typeface="Arial" charset="0"/>
              </a:rPr>
              <a:t>diano origine o meno a più molecole</a:t>
            </a:r>
            <a:r>
              <a:rPr lang="it-IT" sz="5800" b="1" dirty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. </a:t>
            </a:r>
          </a:p>
          <a:p>
            <a:pPr algn="ctr"/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043421" y="476672"/>
            <a:ext cx="2492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LIPIDI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36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Gli acidi grassi monoinsaturi possono andare incontro ad ulteriori reazioni di deidrogenazione, con formazione di acidi grassi </a:t>
            </a:r>
            <a:r>
              <a:rPr lang="it-IT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poliinsaturi</a:t>
            </a:r>
            <a:r>
              <a:rPr lang="it-IT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(</a:t>
            </a:r>
            <a:r>
              <a:rPr lang="it-IT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polienoici</a:t>
            </a:r>
            <a:r>
              <a:rPr lang="it-IT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). 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Alcuni di essi a parità di lunghezza di catena e di numero di insaturazioni, possono differenziarsi per la posizione dei doppi legami 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Acidi grassi polinsaturi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 fontScale="92500" lnSpcReduction="200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Gli acidi grassi </a:t>
            </a:r>
            <a:r>
              <a:rPr lang="it-IT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polinsaturi n-3 </a:t>
            </a: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ed </a:t>
            </a:r>
            <a:r>
              <a:rPr lang="it-IT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n-6 </a:t>
            </a: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sono essenziali perché il nostro organismo non è in grado di sintetizzarli non disponendo di </a:t>
            </a:r>
            <a:r>
              <a:rPr lang="it-IT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desaturasi</a:t>
            </a: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capaci </a:t>
            </a: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di agire sui primi 7 legami dal CH3. Gli </a:t>
            </a:r>
            <a:r>
              <a:rPr lang="it-IT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n-3 </a:t>
            </a: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si trovano ampiamente rappresentati negli organismi marini, gli </a:t>
            </a:r>
            <a:r>
              <a:rPr lang="it-IT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n-6</a:t>
            </a: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, oltre che nel mondo </a:t>
            </a:r>
            <a:r>
              <a:rPr lang="it-IT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animale, </a:t>
            </a: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sono diffusi in tutto il regno vegetale. 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6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I doppi legami degli acidi grassi </a:t>
            </a:r>
            <a:r>
              <a:rPr lang="it-IT" sz="26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polinsaturi </a:t>
            </a:r>
            <a:r>
              <a:rPr lang="it-IT" sz="26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possono presentarsi isolati o coniugati: in natura in genere sono isolati. La coniugazione dei doppi legami è una conseguenza di trattamenti tecnologici come la decolorazione e una delle poche fonti naturali è rappresentata dal grasso del latte in cui è presente un acido linoleico a doppi legami coniugati (CLA). </a:t>
            </a:r>
            <a:endParaRPr lang="it-IT" sz="26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5"/>
            <a:ext cx="7272808" cy="5832648"/>
          </a:xfrm>
        </p:spPr>
      </p:pic>
    </p:spTree>
    <p:extLst>
      <p:ext uri="{BB962C8B-B14F-4D97-AF65-F5344CB8AC3E}">
        <p14:creationId xmlns:p14="http://schemas.microsoft.com/office/powerpoint/2010/main" val="322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712968" cy="4248472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Biosintesi </a:t>
            </a:r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eicosanoidi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21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/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Diversi composti biologicamente attivi in piccole quantità, che derivano dagli AGPI essenziali della serie </a:t>
            </a:r>
            <a:r>
              <a:rPr lang="it-IT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</a:t>
            </a: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n)-</a:t>
            </a:r>
            <a:r>
              <a:rPr lang="it-IT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 ed (</a:t>
            </a: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n)-3 a 20 atomi di C, si trovano in numerosi </a:t>
            </a:r>
            <a:r>
              <a:rPr lang="it-IT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tessuti</a:t>
            </a:r>
          </a:p>
          <a:p>
            <a:endParaRPr lang="it-IT" sz="2000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Favoriscono la contrazione della muscolatura liscia </a:t>
            </a:r>
            <a:r>
              <a:rPr lang="it-IT" sz="24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it-IT" sz="2400" b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Influenzano l’aggregazione piastrinica. </a:t>
            </a:r>
          </a:p>
          <a:p>
            <a:pPr marL="109728" indent="0" algn="ctr">
              <a:buNone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Modulano la pressione sanguigna</a:t>
            </a:r>
            <a:r>
              <a:rPr lang="it-IT" sz="24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marL="109728" indent="0" algn="ctr">
              <a:buNone/>
            </a:pPr>
            <a:r>
              <a:rPr lang="it-IT" sz="24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Intervengono nei processi infiammatori </a:t>
            </a:r>
            <a:endParaRPr lang="it-IT" sz="2400" b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it-IT" sz="2000" b="1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endParaRPr lang="it-IT" sz="2000" b="1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89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026563"/>
          </a:xfrm>
        </p:spPr>
        <p:txBody>
          <a:bodyPr>
            <a:normAutofit fontScale="70000" lnSpcReduction="200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sz="32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Nei substrati lipidici naturali gli acidi grassi si trovano legati tramite un legame estereo ad altre molecole, quella quantitativamente più rappresentativa è il </a:t>
            </a:r>
            <a:r>
              <a:rPr lang="it-IT" sz="3200" b="1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polialcole</a:t>
            </a:r>
            <a:r>
              <a:rPr lang="it-IT" sz="32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glicerolo (1,2,3-propan-triolo), ne derivano “</a:t>
            </a:r>
            <a:r>
              <a:rPr lang="it-IT" sz="3200" b="1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triacilgliceroli</a:t>
            </a:r>
            <a:r>
              <a:rPr lang="it-IT" sz="32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” o trigliceridi (per completa esterificazione delle funzioni ossidriliche con acidi grassi) “</a:t>
            </a:r>
            <a:r>
              <a:rPr lang="it-IT" sz="3200" b="1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diacilgliceroli</a:t>
            </a:r>
            <a:r>
              <a:rPr lang="it-IT" sz="32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” e “</a:t>
            </a:r>
            <a:r>
              <a:rPr lang="it-IT" sz="3200" b="1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monoacilgliceroli</a:t>
            </a:r>
            <a:r>
              <a:rPr lang="it-IT" sz="32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”, sono riunibili sotto la denominazione comune di “gliceridi</a:t>
            </a:r>
            <a:r>
              <a:rPr lang="it-IT" sz="3200" dirty="0">
                <a:solidFill>
                  <a:srgbClr val="00B0F0"/>
                </a:solidFill>
                <a:latin typeface="Arial Black" panose="020B0A04020102020204" pitchFamily="34" charset="0"/>
              </a:rPr>
              <a:t>”</a:t>
            </a:r>
            <a:r>
              <a:rPr lang="it-IT" sz="3200" dirty="0">
                <a:latin typeface="Arial Black" panose="020B0A04020102020204" pitchFamily="34" charset="0"/>
              </a:rPr>
              <a:t> </a:t>
            </a:r>
            <a:endParaRPr lang="it-IT" sz="3200" dirty="0" smtClean="0">
              <a:latin typeface="Arial Black" panose="020B0A04020102020204" pitchFamily="34" charset="0"/>
            </a:endParaRPr>
          </a:p>
          <a:p>
            <a:pPr algn="ctr"/>
            <a:endParaRPr lang="it-IT" sz="3200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9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Mono </a:t>
            </a:r>
            <a:r>
              <a:rPr lang="it-IT" sz="29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e di-gliceridi vengono impiegati nell’industria alimentare come emulsionanti </a:t>
            </a:r>
            <a:r>
              <a:rPr lang="it-IT" sz="29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in </a:t>
            </a:r>
            <a:r>
              <a:rPr lang="it-IT" sz="29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quanto le (o la) code non polari (rappresentate dalle catene alifatiche degli acidi grassi) si legano alla fase lipidica, mentre la parte polare della molecola (rappresentata da uno o due ossidrili), si posizionano verso la fase acquosa] </a:t>
            </a:r>
          </a:p>
          <a:p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8531"/>
            <a:ext cx="8229600" cy="936104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T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rigliceridi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4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619268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BF3944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404664"/>
            <a:ext cx="698477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8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864096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Fosfolipidi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Procida Giuseppe\Desktop\images3K1NJS1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48880"/>
            <a:ext cx="4248472" cy="207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971600" y="764704"/>
            <a:ext cx="74168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pPr algn="ctr"/>
            <a:r>
              <a:rPr lang="it-IT" sz="2000" dirty="0">
                <a:solidFill>
                  <a:srgbClr val="FF0000"/>
                </a:solidFill>
                <a:latin typeface="Arial Black" panose="020B0A04020102020204" pitchFamily="34" charset="0"/>
              </a:rPr>
              <a:t>Sono i derivati dell’acido glicerofosforico, in cui residui ossidrilici del glicerolo sono esterificati con acidi </a:t>
            </a:r>
            <a:r>
              <a:rPr lang="it-IT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grassi, </a:t>
            </a:r>
            <a:r>
              <a:rPr lang="it-IT" sz="2000" dirty="0">
                <a:solidFill>
                  <a:srgbClr val="FF0000"/>
                </a:solidFill>
                <a:latin typeface="Arial Black" panose="020B0A04020102020204" pitchFamily="34" charset="0"/>
              </a:rPr>
              <a:t>in genere a lunga catena</a:t>
            </a:r>
            <a:r>
              <a:rPr lang="it-IT" dirty="0">
                <a:latin typeface="Arial Black" panose="020B0A04020102020204" pitchFamily="34" charset="0"/>
              </a:rPr>
              <a:t>.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63588" y="4629035"/>
            <a:ext cx="76328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pPr algn="ctr"/>
            <a:r>
              <a:rPr lang="it-IT" sz="20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Gli acidi </a:t>
            </a:r>
            <a:r>
              <a:rPr lang="it-IT" sz="2000" b="1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fosfatidici</a:t>
            </a:r>
            <a:r>
              <a:rPr lang="it-IT" sz="20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sono la forma più semplice dei “fosfolipidi” l’ossidrile libero dell’acido fosforico può essere esterificato con un alcol la cui natura varia </a:t>
            </a:r>
            <a:r>
              <a:rPr lang="it-IT" sz="2000" b="1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diversicando</a:t>
            </a:r>
            <a:r>
              <a:rPr lang="it-IT" sz="20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i fosfogliceridi tra loro. </a:t>
            </a:r>
          </a:p>
        </p:txBody>
      </p:sp>
    </p:spTree>
    <p:extLst>
      <p:ext uri="{BB962C8B-B14F-4D97-AF65-F5344CB8AC3E}">
        <p14:creationId xmlns:p14="http://schemas.microsoft.com/office/powerpoint/2010/main" val="146906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7488831" cy="576064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Fosfolipidi</a:t>
            </a:r>
            <a:endParaRPr lang="it-IT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50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32" descr="auto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272808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01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7704856" cy="5026372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692696"/>
          </a:xfrm>
        </p:spPr>
        <p:txBody>
          <a:bodyPr/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Fosfolipidi</a:t>
            </a:r>
            <a:endParaRPr lang="it-IT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23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b="1" dirty="0">
                <a:solidFill>
                  <a:srgbClr val="00B050"/>
                </a:solidFill>
                <a:latin typeface="Arial Black" panose="020B0A04020102020204" pitchFamily="34" charset="0"/>
              </a:rPr>
              <a:t>Questi lipidi complessi </a:t>
            </a:r>
            <a:r>
              <a:rPr lang="it-IT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contengono la </a:t>
            </a:r>
            <a:r>
              <a:rPr lang="it-IT" b="1" dirty="0">
                <a:solidFill>
                  <a:srgbClr val="00B050"/>
                </a:solidFill>
                <a:latin typeface="Arial Black" panose="020B0A04020102020204" pitchFamily="34" charset="0"/>
              </a:rPr>
              <a:t>sfingosina, un amminoalcol a lunga catena, al cui </a:t>
            </a:r>
            <a:r>
              <a:rPr lang="it-IT" b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amminogruppo</a:t>
            </a:r>
            <a:r>
              <a:rPr lang="it-IT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it-IT" b="1" dirty="0">
                <a:solidFill>
                  <a:srgbClr val="00B050"/>
                </a:solidFill>
                <a:latin typeface="Arial Black" panose="020B0A04020102020204" pitchFamily="34" charset="0"/>
              </a:rPr>
              <a:t>è legato (con legame ammidico) un acido grasso </a:t>
            </a:r>
            <a:r>
              <a:rPr lang="it-IT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saturo. </a:t>
            </a:r>
            <a:r>
              <a:rPr lang="it-IT" b="1" dirty="0">
                <a:solidFill>
                  <a:srgbClr val="00B050"/>
                </a:solidFill>
                <a:latin typeface="Arial Black" panose="020B0A04020102020204" pitchFamily="34" charset="0"/>
              </a:rPr>
              <a:t>In tal modo, si viene a costituire </a:t>
            </a:r>
            <a:r>
              <a:rPr lang="it-IT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la </a:t>
            </a:r>
            <a:r>
              <a:rPr lang="it-IT" b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ceramide</a:t>
            </a:r>
            <a:r>
              <a:rPr lang="it-IT" b="1" dirty="0">
                <a:solidFill>
                  <a:srgbClr val="00B050"/>
                </a:solidFill>
                <a:latin typeface="Arial Black" panose="020B0A04020102020204" pitchFamily="34" charset="0"/>
              </a:rPr>
              <a:t>, che rappresenta la porzione idrofobica degli </a:t>
            </a:r>
            <a:r>
              <a:rPr lang="it-IT" b="1" dirty="0" err="1">
                <a:solidFill>
                  <a:srgbClr val="00B050"/>
                </a:solidFill>
                <a:latin typeface="Arial Black" panose="020B0A04020102020204" pitchFamily="34" charset="0"/>
              </a:rPr>
              <a:t>sfingolipidi</a:t>
            </a:r>
            <a:r>
              <a:rPr lang="it-IT" b="1" dirty="0">
                <a:solidFill>
                  <a:srgbClr val="00B050"/>
                </a:solidFill>
                <a:latin typeface="Arial Black" panose="020B0A04020102020204" pitchFamily="34" charset="0"/>
              </a:rPr>
              <a:t> stessi. I derivati possono contenere un fosfato ed essere pertanto inclusi nei fosfolipidi. A questo gruppo appartengono le sfingomieline.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Sfingolipidi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3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416824" cy="5544616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6104"/>
          </a:xfrm>
        </p:spPr>
        <p:txBody>
          <a:bodyPr/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Sfingomieline</a:t>
            </a:r>
            <a:endParaRPr lang="it-IT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0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7200800" cy="3075037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Metabolismo lipidico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8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46322" y="548680"/>
            <a:ext cx="8659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Idrolisi o inacidimento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21" y="1916832"/>
            <a:ext cx="7920880" cy="3312368"/>
          </a:xfrm>
        </p:spPr>
      </p:pic>
    </p:spTree>
    <p:extLst>
      <p:ext uri="{BB962C8B-B14F-4D97-AF65-F5344CB8AC3E}">
        <p14:creationId xmlns:p14="http://schemas.microsoft.com/office/powerpoint/2010/main" val="13152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7416824" cy="3528392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Irrancidimento chetonico</a:t>
            </a:r>
            <a:endParaRPr lang="it-IT" sz="4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4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00881" y="260648"/>
            <a:ext cx="7763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Ossidazione lipidica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275856" y="1772816"/>
            <a:ext cx="4543425" cy="396876"/>
            <a:chOff x="2517" y="572"/>
            <a:chExt cx="2862" cy="250"/>
          </a:xfrm>
        </p:grpSpPr>
        <p:pic>
          <p:nvPicPr>
            <p:cNvPr id="7" name="Picture 6" descr="File:Lipids peroxides ox initiation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862"/>
            <a:stretch>
              <a:fillRect/>
            </a:stretch>
          </p:blipFill>
          <p:spPr bwMode="auto">
            <a:xfrm>
              <a:off x="2517" y="572"/>
              <a:ext cx="286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032" y="572"/>
              <a:ext cx="1209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it-IT" altLang="it-IT" i="1" dirty="0">
                  <a:solidFill>
                    <a:schemeClr val="accent2"/>
                  </a:solidFill>
                </a:rPr>
                <a:t>Luce/calore/metalli</a:t>
              </a:r>
            </a:p>
          </p:txBody>
        </p:sp>
      </p:grpSp>
      <p:pic>
        <p:nvPicPr>
          <p:cNvPr id="10" name="Picture 10" descr="File:Lipids peroxides ox propagatio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6458"/>
            <a:ext cx="54292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File:Lipids peroxides ox termination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17"/>
          <a:stretch>
            <a:fillRect/>
          </a:stretch>
        </p:blipFill>
        <p:spPr bwMode="auto">
          <a:xfrm>
            <a:off x="2737179" y="4210291"/>
            <a:ext cx="18732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File:Lipids peroxides ox termination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5"/>
          <a:stretch>
            <a:fillRect/>
          </a:stretch>
        </p:blipFill>
        <p:spPr bwMode="auto">
          <a:xfrm>
            <a:off x="3750519" y="4210292"/>
            <a:ext cx="4524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231162" y="1800360"/>
            <a:ext cx="239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Iniziazione</a:t>
            </a:r>
            <a:endParaRPr lang="it-IT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13441" y="2508071"/>
            <a:ext cx="2180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Propagazione</a:t>
            </a:r>
            <a:endParaRPr lang="it-IT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13440" y="4195943"/>
            <a:ext cx="2070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Terminazione</a:t>
            </a:r>
            <a:endParaRPr lang="it-IT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198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Sistema </a:t>
            </a:r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monoenico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Oleic-ox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217" y="1052736"/>
            <a:ext cx="5795071" cy="14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Oleic-oxd-8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6840760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21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Sistema </a:t>
            </a:r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monoenico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Oleic-Oxid-9-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68863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96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Sistema dienico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Linol-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590465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39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28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L’idrolisi dei trigliceridi porta alla formazione di glicerolo e acidi grassi.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2800" b="1" dirty="0">
                <a:solidFill>
                  <a:srgbClr val="CC99FF"/>
                </a:solidFill>
                <a:latin typeface="Arial Black" panose="020B0A04020102020204" pitchFamily="34" charset="0"/>
                <a:cs typeface="Times New Roman" pitchFamily="18" charset="0"/>
              </a:rPr>
              <a:t>La nomenclatura degli acidi grassi fa riferimento ad una denominazione cosiddetta “comune</a:t>
            </a:r>
            <a:r>
              <a:rPr lang="it-IT" sz="2800" b="1" dirty="0" smtClean="0">
                <a:solidFill>
                  <a:srgbClr val="CC99FF"/>
                </a:solidFill>
                <a:latin typeface="Arial Black" panose="020B0A04020102020204" pitchFamily="34" charset="0"/>
                <a:cs typeface="Times New Roman" pitchFamily="18" charset="0"/>
              </a:rPr>
              <a:t>” che </a:t>
            </a:r>
            <a:r>
              <a:rPr lang="it-IT" sz="2800" b="1" dirty="0">
                <a:solidFill>
                  <a:srgbClr val="CC99FF"/>
                </a:solidFill>
                <a:latin typeface="Arial Black" panose="020B0A04020102020204" pitchFamily="34" charset="0"/>
                <a:cs typeface="Times New Roman" pitchFamily="18" charset="0"/>
              </a:rPr>
              <a:t>è quella più antica e nella quale </a:t>
            </a:r>
            <a:r>
              <a:rPr lang="it-IT" sz="2800" b="1" dirty="0">
                <a:solidFill>
                  <a:srgbClr val="D60093"/>
                </a:solidFill>
                <a:latin typeface="Arial Black" panose="020B0A04020102020204" pitchFamily="34" charset="0"/>
                <a:cs typeface="Times New Roman" pitchFamily="18" charset="0"/>
              </a:rPr>
              <a:t>il nome dell’acido grasso deriva dalla fonte naturale dalla quale fu isolato per la prima volta, o nella quale è o  era ritenuto predominante.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2800" b="1" dirty="0">
                <a:solidFill>
                  <a:schemeClr val="accent2"/>
                </a:solidFill>
                <a:latin typeface="Arial Black" panose="020B0A04020102020204" pitchFamily="34" charset="0"/>
                <a:cs typeface="Times New Roman" pitchFamily="18" charset="0"/>
              </a:rPr>
              <a:t>La denominazione scientifica, relativamente più recente, attribuisce i nomi in rispetto delle regole stabilite dalla </a:t>
            </a:r>
            <a:r>
              <a:rPr lang="it-IT" sz="2800" b="1" dirty="0">
                <a:solidFill>
                  <a:srgbClr val="008000"/>
                </a:solidFill>
                <a:latin typeface="Arial Black" panose="020B0A04020102020204" pitchFamily="34" charset="0"/>
                <a:cs typeface="Times New Roman" pitchFamily="18" charset="0"/>
              </a:rPr>
              <a:t>IUPAC (International Union Pure and </a:t>
            </a:r>
            <a:r>
              <a:rPr lang="it-IT" sz="2800" b="1" dirty="0" err="1">
                <a:solidFill>
                  <a:srgbClr val="008000"/>
                </a:solidFill>
                <a:latin typeface="Arial Black" panose="020B0A04020102020204" pitchFamily="34" charset="0"/>
                <a:cs typeface="Times New Roman" pitchFamily="18" charset="0"/>
              </a:rPr>
              <a:t>Applied</a:t>
            </a:r>
            <a:r>
              <a:rPr lang="it-IT" sz="2800" b="1" dirty="0">
                <a:solidFill>
                  <a:srgbClr val="00800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sz="2800" b="1" dirty="0" err="1">
                <a:solidFill>
                  <a:srgbClr val="008000"/>
                </a:solidFill>
                <a:latin typeface="Arial Black" panose="020B0A04020102020204" pitchFamily="34" charset="0"/>
                <a:cs typeface="Times New Roman" pitchFamily="18" charset="0"/>
              </a:rPr>
              <a:t>Chemistry</a:t>
            </a:r>
            <a:r>
              <a:rPr lang="it-IT" sz="2800" b="1" dirty="0">
                <a:solidFill>
                  <a:srgbClr val="008000"/>
                </a:solidFill>
                <a:latin typeface="Arial Black" panose="020B0A04020102020204" pitchFamily="34" charset="0"/>
                <a:cs typeface="Times New Roman" pitchFamily="18" charset="0"/>
              </a:rPr>
              <a:t>),</a:t>
            </a:r>
            <a:r>
              <a:rPr lang="it-IT" sz="2800" b="1" dirty="0">
                <a:solidFill>
                  <a:schemeClr val="accent2"/>
                </a:solidFill>
                <a:latin typeface="Arial Black" panose="020B0A04020102020204" pitchFamily="34" charset="0"/>
                <a:cs typeface="Times New Roman" pitchFamily="18" charset="0"/>
              </a:rPr>
              <a:t> ovvero in base al numero di atomi di carbonio ed alla presenza e numero di eventuali insaturazioni. </a:t>
            </a:r>
            <a:r>
              <a:rPr lang="it-IT" sz="28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endParaRPr lang="it-IT" dirty="0">
              <a:latin typeface="Algerian" panose="04020705040A02060702" pitchFamily="82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Gli acidi grassi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8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Sistema dienico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Linol-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844824"/>
            <a:ext cx="662473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5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it-IT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Sostituti dei grassi</a:t>
            </a:r>
          </a:p>
          <a:p>
            <a:endParaRPr lang="it-IT" dirty="0"/>
          </a:p>
          <a:p>
            <a:pPr marL="109728" indent="0" algn="ctr">
              <a:buNone/>
            </a:pPr>
            <a:r>
              <a:rPr lang="it-IT" sz="35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Polisaccaridi</a:t>
            </a:r>
          </a:p>
          <a:p>
            <a:pPr marL="109728" indent="0" algn="ctr">
              <a:buNone/>
            </a:pPr>
            <a:r>
              <a:rPr lang="it-IT" sz="35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Proteine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4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Analoghi dei grassi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5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Esteri del saccarosio</a:t>
            </a:r>
          </a:p>
          <a:p>
            <a:pPr marL="109728" indent="0" algn="ctr">
              <a:buNone/>
            </a:pPr>
            <a:r>
              <a:rPr lang="it-IT" sz="3500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Polioli</a:t>
            </a:r>
            <a:endParaRPr lang="it-IT" sz="3500" dirty="0" smtClean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5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Lipidi modificati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23528" y="19294"/>
            <a:ext cx="8229600" cy="764704"/>
          </a:xfrm>
        </p:spPr>
        <p:txBody>
          <a:bodyPr/>
          <a:lstStyle/>
          <a:p>
            <a:pPr algn="ctr"/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Lipomimetici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5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it-IT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Queste sostanze non sono grassi ma sono costituite da </a:t>
            </a:r>
            <a:r>
              <a:rPr lang="it-IT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basi proteiche </a:t>
            </a:r>
            <a:r>
              <a:rPr lang="it-IT" sz="2400" dirty="0" smtClean="0">
                <a:latin typeface="Arial Black" panose="020B0A04020102020204" pitchFamily="34" charset="0"/>
              </a:rPr>
              <a:t>e da </a:t>
            </a:r>
            <a:r>
              <a:rPr lang="it-IT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carboidrati</a:t>
            </a:r>
            <a:r>
              <a:rPr lang="it-IT" sz="2400" dirty="0" smtClean="0">
                <a:latin typeface="Arial Black" panose="020B0A04020102020204" pitchFamily="34" charset="0"/>
              </a:rPr>
              <a:t>, </a:t>
            </a:r>
            <a:r>
              <a:rPr lang="it-IT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di natura per lo più </a:t>
            </a:r>
            <a:r>
              <a:rPr lang="it-IT" sz="24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vegetale</a:t>
            </a:r>
            <a:r>
              <a:rPr lang="it-IT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, i cui comportamenti chimico-fisici imitano le proprietà dei grassi.</a:t>
            </a:r>
          </a:p>
          <a:p>
            <a:pPr marL="109728" indent="0" algn="ctr">
              <a:buNone/>
            </a:pPr>
            <a:endParaRPr lang="it-IT" sz="24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Tali sostanze sono in grado di riprodurre la consistenza e la </a:t>
            </a:r>
            <a:r>
              <a:rPr lang="it-IT" sz="24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palatabilità</a:t>
            </a:r>
            <a:r>
              <a:rPr lang="it-IT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di un grasso,     </a:t>
            </a:r>
            <a:r>
              <a:rPr lang="it-IT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ma non le calorie apportate</a:t>
            </a:r>
            <a:r>
              <a:rPr lang="it-IT" sz="2400" dirty="0" smtClean="0">
                <a:latin typeface="Arial Black" panose="020B0A04020102020204" pitchFamily="34" charset="0"/>
              </a:rPr>
              <a:t>.</a:t>
            </a:r>
          </a:p>
          <a:p>
            <a:pPr marL="109728" indent="0" algn="ctr">
              <a:buNone/>
            </a:pPr>
            <a:r>
              <a:rPr lang="it-IT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I prodotti a base di cellulosa, gomme e pectine sono privi di contenuto calorico, mentre quelli costituiti da amidi o proteine apportano circa 4 kcal/g.</a:t>
            </a:r>
            <a:endParaRPr lang="it-IT" sz="2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5343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Sostituti dei grassi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53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040560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Questi prodotti si ottengono per parziale idrolisi chimica e enzimatica fino a raggiungere le dimensioni </a:t>
            </a:r>
            <a:r>
              <a:rPr lang="it-IT" dirty="0" err="1" smtClean="0">
                <a:solidFill>
                  <a:srgbClr val="92D050"/>
                </a:solidFill>
                <a:latin typeface="Arial Black" panose="020B0A04020102020204" pitchFamily="34" charset="0"/>
              </a:rPr>
              <a:t>microparticellari</a:t>
            </a: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 dei grassi.</a:t>
            </a:r>
          </a:p>
          <a:p>
            <a:pPr algn="ctr"/>
            <a:endParaRPr lang="it-IT" dirty="0" smtClean="0">
              <a:solidFill>
                <a:srgbClr val="92D05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Il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Polidestrosio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è un polisaccaride ottenuto per polimerizzazione del glucosio con sorbitolo ed acido citrico: si usa nei prodotti da forno.</a:t>
            </a:r>
          </a:p>
          <a:p>
            <a:pPr algn="ctr"/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Il </a:t>
            </a:r>
            <a:r>
              <a:rPr lang="it-IT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Raftline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è un frutto-oligosaccaride (FOS) a base di inulina. Ad elevate concentrazioni tende a gelificare.</a:t>
            </a:r>
            <a:endParaRPr lang="it-IT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pPr algn="ctr"/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Lipomimetici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 carboidrati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38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8640"/>
            <a:ext cx="5328591" cy="6336704"/>
          </a:xfrm>
        </p:spPr>
      </p:pic>
    </p:spTree>
    <p:extLst>
      <p:ext uri="{BB962C8B-B14F-4D97-AF65-F5344CB8AC3E}">
        <p14:creationId xmlns:p14="http://schemas.microsoft.com/office/powerpoint/2010/main" val="7716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Sulle proteine si attua la tecnica della 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microparticolazione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. Le proteine 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microparticolate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sono piuttosto termoresistenti.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Le </a:t>
            </a:r>
            <a:r>
              <a:rPr lang="it-IT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microparticelle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sono in grado di dare risposte sensoriali di cremosità, consistenza e rotondità simili a quelle dei grassi.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Condizione necessaria per l’utilizzo di tali molecole è un contenuto d’acqua elevato nell’alimento. </a:t>
            </a:r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pPr algn="ctr"/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Lipomimetici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 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272808" cy="4464496"/>
          </a:xfrm>
        </p:spPr>
      </p:pic>
    </p:spTree>
    <p:extLst>
      <p:ext uri="{BB962C8B-B14F-4D97-AF65-F5344CB8AC3E}">
        <p14:creationId xmlns:p14="http://schemas.microsoft.com/office/powerpoint/2010/main" val="350201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640"/>
            <a:ext cx="6192687" cy="6264696"/>
          </a:xfrm>
        </p:spPr>
      </p:pic>
    </p:spTree>
    <p:extLst>
      <p:ext uri="{BB962C8B-B14F-4D97-AF65-F5344CB8AC3E}">
        <p14:creationId xmlns:p14="http://schemas.microsoft.com/office/powerpoint/2010/main" val="21196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Gli analoghi dei lipidi possono essere classificati sulla base della digeribilità e della struttura chimica.</a:t>
            </a:r>
          </a:p>
          <a:p>
            <a:pPr marL="109728" indent="0" algn="ctr">
              <a:buNone/>
            </a:pPr>
            <a:endParaRPr lang="it-IT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Gli esteri del saccarosio sono classificati in base al grado do di sostituzione (D.S.) ed al bilancio idrofilo-lipofilo (HLB).</a:t>
            </a:r>
          </a:p>
          <a:p>
            <a:pPr algn="ctr"/>
            <a:endParaRPr lang="it-IT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Le molecole con D.S. 1-3 (SFE) sono altamente idrofile ed hanno alto HLB (5-16); le molecole con D.S.&gt;3 (SPE) sono poco idrofili ed hanno HLB basso (2-6).</a:t>
            </a:r>
            <a:endParaRPr lang="it-IT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Analoghi dei lipidi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57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2656"/>
            <a:ext cx="5616625" cy="6120680"/>
          </a:xfrm>
        </p:spPr>
      </p:pic>
    </p:spTree>
    <p:extLst>
      <p:ext uri="{BB962C8B-B14F-4D97-AF65-F5344CB8AC3E}">
        <p14:creationId xmlns:p14="http://schemas.microsoft.com/office/powerpoint/2010/main" val="284714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/>
          </a:bodyPr>
          <a:lstStyle/>
          <a:p>
            <a:pPr marL="109728" indent="0" algn="ctr">
              <a:spcBef>
                <a:spcPct val="50000"/>
              </a:spcBef>
              <a:buNone/>
            </a:pPr>
            <a:r>
              <a:rPr lang="it-IT" altLang="it-IT" sz="20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Gli atomi di carbonio vengono numerati da 1 a  partire dal gruppo carbossilico verso l’estremità CH</a:t>
            </a:r>
            <a:r>
              <a:rPr lang="it-IT" altLang="it-IT" sz="2000" b="1" baseline="-25000" dirty="0">
                <a:solidFill>
                  <a:schemeClr val="accent2"/>
                </a:solidFill>
                <a:latin typeface="Arial Black" panose="020B0A04020102020204" pitchFamily="34" charset="0"/>
              </a:rPr>
              <a:t>3</a:t>
            </a:r>
            <a:r>
              <a:rPr lang="it-IT" altLang="it-IT" sz="20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. </a:t>
            </a:r>
            <a:r>
              <a:rPr lang="it-IT" altLang="it-IT" sz="20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Oppure la numerazione può iniziare dal metile; in tal caso si usa indifferentemente la lettera </a:t>
            </a:r>
            <a:r>
              <a:rPr lang="it-IT" altLang="it-IT" sz="2000" b="1" dirty="0">
                <a:solidFill>
                  <a:srgbClr val="CC3300"/>
                </a:solidFill>
                <a:latin typeface="Arial Black" panose="020B0A04020102020204" pitchFamily="34" charset="0"/>
              </a:rPr>
              <a:t>n</a:t>
            </a:r>
            <a:r>
              <a:rPr lang="it-IT" altLang="it-IT" sz="20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 o </a:t>
            </a:r>
            <a:r>
              <a:rPr lang="it-IT" altLang="it-IT" sz="2000" b="1" dirty="0">
                <a:solidFill>
                  <a:srgbClr val="CC3300"/>
                </a:solidFill>
                <a:latin typeface="Arial Black" panose="020B0A04020102020204" pitchFamily="34" charset="0"/>
                <a:sym typeface="Symbol" pitchFamily="18" charset="2"/>
              </a:rPr>
              <a:t></a:t>
            </a:r>
            <a:r>
              <a:rPr lang="it-IT" altLang="it-IT" sz="20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  Ad esempio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it-IT" altLang="it-IT" sz="1600" b="1" baseline="-25000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marL="109728" indent="0" algn="ctr">
              <a:lnSpc>
                <a:spcPct val="65000"/>
              </a:lnSpc>
              <a:spcBef>
                <a:spcPct val="50000"/>
              </a:spcBef>
              <a:buNone/>
            </a:pPr>
            <a:r>
              <a:rPr lang="it-IT" altLang="it-IT" sz="2000" b="1" u="sng" dirty="0">
                <a:solidFill>
                  <a:srgbClr val="008000"/>
                </a:solidFill>
                <a:latin typeface="Algerian" panose="04020705040A02060702" pitchFamily="82" charset="0"/>
              </a:rPr>
              <a:t>acido linolenico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it-IT" altLang="it-IT" sz="2000" b="1" u="sng" dirty="0">
                <a:solidFill>
                  <a:srgbClr val="FF6600"/>
                </a:solidFill>
                <a:latin typeface="Algerian" panose="04020705040A02060702" pitchFamily="82" charset="0"/>
              </a:rPr>
              <a:t>CH</a:t>
            </a:r>
            <a:r>
              <a:rPr lang="it-IT" altLang="it-IT" sz="2000" b="1" u="sng" baseline="-25000" dirty="0">
                <a:solidFill>
                  <a:srgbClr val="FF6600"/>
                </a:solidFill>
                <a:latin typeface="Algerian" panose="04020705040A02060702" pitchFamily="82" charset="0"/>
              </a:rPr>
              <a:t>3</a:t>
            </a:r>
            <a:r>
              <a:rPr lang="it-IT" altLang="it-IT" sz="2000" b="1" u="sng" dirty="0">
                <a:solidFill>
                  <a:srgbClr val="FF6600"/>
                </a:solidFill>
                <a:latin typeface="Algerian" panose="04020705040A02060702" pitchFamily="82" charset="0"/>
              </a:rPr>
              <a:t>-CH</a:t>
            </a:r>
            <a:r>
              <a:rPr lang="it-IT" altLang="it-IT" sz="2000" b="1" u="sng" baseline="-25000" dirty="0">
                <a:solidFill>
                  <a:srgbClr val="FF6600"/>
                </a:solidFill>
                <a:latin typeface="Algerian" panose="04020705040A02060702" pitchFamily="82" charset="0"/>
              </a:rPr>
              <a:t>2</a:t>
            </a:r>
            <a:r>
              <a:rPr lang="it-IT" altLang="it-IT" sz="2000" b="1" u="sng" dirty="0">
                <a:solidFill>
                  <a:srgbClr val="FF6600"/>
                </a:solidFill>
                <a:latin typeface="Algerian" panose="04020705040A02060702" pitchFamily="82" charset="0"/>
              </a:rPr>
              <a:t>-CH=CH-CH</a:t>
            </a:r>
            <a:r>
              <a:rPr lang="it-IT" altLang="it-IT" sz="2000" b="1" u="sng" baseline="-25000" dirty="0">
                <a:solidFill>
                  <a:srgbClr val="FF6600"/>
                </a:solidFill>
                <a:latin typeface="Algerian" panose="04020705040A02060702" pitchFamily="82" charset="0"/>
              </a:rPr>
              <a:t>2</a:t>
            </a:r>
            <a:r>
              <a:rPr lang="it-IT" altLang="it-IT" sz="2000" b="1" u="sng" dirty="0">
                <a:solidFill>
                  <a:srgbClr val="FF6600"/>
                </a:solidFill>
                <a:latin typeface="Algerian" panose="04020705040A02060702" pitchFamily="82" charset="0"/>
              </a:rPr>
              <a:t>-CH=CH-CH</a:t>
            </a:r>
            <a:r>
              <a:rPr lang="it-IT" altLang="it-IT" sz="2000" b="1" u="sng" baseline="-25000" dirty="0">
                <a:solidFill>
                  <a:srgbClr val="FF6600"/>
                </a:solidFill>
                <a:latin typeface="Algerian" panose="04020705040A02060702" pitchFamily="82" charset="0"/>
              </a:rPr>
              <a:t>2</a:t>
            </a:r>
            <a:r>
              <a:rPr lang="it-IT" altLang="it-IT" sz="2000" b="1" u="sng" dirty="0">
                <a:solidFill>
                  <a:srgbClr val="FF6600"/>
                </a:solidFill>
                <a:latin typeface="Algerian" panose="04020705040A02060702" pitchFamily="82" charset="0"/>
              </a:rPr>
              <a:t>-CH=CH-(CH</a:t>
            </a:r>
            <a:r>
              <a:rPr lang="it-IT" altLang="it-IT" sz="2000" b="1" u="sng" baseline="-25000" dirty="0">
                <a:solidFill>
                  <a:srgbClr val="FF6600"/>
                </a:solidFill>
                <a:latin typeface="Algerian" panose="04020705040A02060702" pitchFamily="82" charset="0"/>
              </a:rPr>
              <a:t>2</a:t>
            </a:r>
            <a:r>
              <a:rPr lang="it-IT" altLang="it-IT" sz="2000" b="1" u="sng" dirty="0">
                <a:solidFill>
                  <a:srgbClr val="FF6600"/>
                </a:solidFill>
                <a:latin typeface="Algerian" panose="04020705040A02060702" pitchFamily="82" charset="0"/>
              </a:rPr>
              <a:t>)</a:t>
            </a:r>
            <a:r>
              <a:rPr lang="it-IT" altLang="it-IT" sz="2000" b="1" u="sng" baseline="-25000" dirty="0">
                <a:solidFill>
                  <a:srgbClr val="FF6600"/>
                </a:solidFill>
                <a:latin typeface="Algerian" panose="04020705040A02060702" pitchFamily="82" charset="0"/>
              </a:rPr>
              <a:t>7</a:t>
            </a:r>
            <a:r>
              <a:rPr lang="it-IT" altLang="it-IT" sz="2000" b="1" u="sng" dirty="0">
                <a:solidFill>
                  <a:srgbClr val="FF6600"/>
                </a:solidFill>
                <a:latin typeface="Algerian" panose="04020705040A02060702" pitchFamily="82" charset="0"/>
              </a:rPr>
              <a:t>-COOH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it-IT" altLang="it-IT" sz="1600" b="1" dirty="0">
                <a:solidFill>
                  <a:schemeClr val="accent2"/>
                </a:solidFill>
              </a:rPr>
              <a:t>    </a:t>
            </a:r>
            <a:r>
              <a:rPr lang="it-IT" altLang="it-IT" sz="1600" b="1" dirty="0" smtClean="0">
                <a:solidFill>
                  <a:schemeClr val="accent2"/>
                </a:solidFill>
              </a:rPr>
              <a:t>         </a:t>
            </a:r>
            <a:r>
              <a:rPr lang="it-IT" altLang="it-IT" sz="1600" b="1" dirty="0" smtClean="0">
                <a:solidFill>
                  <a:schemeClr val="accent1"/>
                </a:solidFill>
              </a:rPr>
              <a:t>18    17   </a:t>
            </a:r>
            <a:r>
              <a:rPr lang="it-IT" altLang="it-IT" sz="1600" b="1" dirty="0">
                <a:solidFill>
                  <a:schemeClr val="accent1"/>
                </a:solidFill>
              </a:rPr>
              <a:t>16   </a:t>
            </a:r>
            <a:r>
              <a:rPr lang="it-IT" altLang="it-IT" sz="1600" b="1" dirty="0" smtClean="0">
                <a:solidFill>
                  <a:schemeClr val="accent1"/>
                </a:solidFill>
              </a:rPr>
              <a:t>15   14   13   </a:t>
            </a:r>
            <a:r>
              <a:rPr lang="it-IT" altLang="it-IT" sz="1600" b="1" dirty="0">
                <a:solidFill>
                  <a:schemeClr val="accent1"/>
                </a:solidFill>
              </a:rPr>
              <a:t>12  </a:t>
            </a:r>
            <a:r>
              <a:rPr lang="it-IT" altLang="it-IT" sz="1600" b="1" dirty="0" smtClean="0">
                <a:solidFill>
                  <a:schemeClr val="accent1"/>
                </a:solidFill>
              </a:rPr>
              <a:t>11    10    </a:t>
            </a:r>
            <a:r>
              <a:rPr lang="it-IT" altLang="it-IT" sz="1600" b="1" dirty="0">
                <a:solidFill>
                  <a:schemeClr val="accent1"/>
                </a:solidFill>
              </a:rPr>
              <a:t>9     8-2 </a:t>
            </a:r>
            <a:r>
              <a:rPr lang="it-IT" altLang="it-IT" sz="1600" b="1" dirty="0" smtClean="0">
                <a:solidFill>
                  <a:schemeClr val="accent1"/>
                </a:solidFill>
              </a:rPr>
              <a:t>    </a:t>
            </a:r>
            <a:r>
              <a:rPr lang="it-IT" altLang="it-IT" sz="1600" b="1" dirty="0">
                <a:solidFill>
                  <a:schemeClr val="accent1"/>
                </a:solidFill>
              </a:rPr>
              <a:t>1         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it-IT" altLang="it-IT" sz="1600" b="1" dirty="0">
                <a:solidFill>
                  <a:schemeClr val="accent1"/>
                </a:solidFill>
              </a:rPr>
              <a:t>       </a:t>
            </a:r>
            <a:r>
              <a:rPr lang="it-IT" altLang="it-IT" sz="1600" b="1" dirty="0">
                <a:solidFill>
                  <a:srgbClr val="D60093"/>
                </a:solidFill>
              </a:rPr>
              <a:t>n   </a:t>
            </a:r>
            <a:r>
              <a:rPr lang="it-IT" altLang="it-IT" sz="1600" b="1" dirty="0" smtClean="0">
                <a:solidFill>
                  <a:srgbClr val="D60093"/>
                </a:solidFill>
              </a:rPr>
              <a:t> n-1  n-2 n-3  </a:t>
            </a:r>
            <a:r>
              <a:rPr lang="it-IT" altLang="it-IT" sz="1600" b="1" dirty="0">
                <a:solidFill>
                  <a:srgbClr val="D60093"/>
                </a:solidFill>
              </a:rPr>
              <a:t>n-4 </a:t>
            </a:r>
            <a:r>
              <a:rPr lang="it-IT" altLang="it-IT" sz="1600" b="1" dirty="0" smtClean="0">
                <a:solidFill>
                  <a:srgbClr val="D60093"/>
                </a:solidFill>
              </a:rPr>
              <a:t> </a:t>
            </a:r>
            <a:r>
              <a:rPr lang="it-IT" altLang="it-IT" sz="1600" b="1" dirty="0">
                <a:solidFill>
                  <a:srgbClr val="D60093"/>
                </a:solidFill>
              </a:rPr>
              <a:t>n-5 </a:t>
            </a:r>
            <a:r>
              <a:rPr lang="it-IT" altLang="it-IT" sz="1600" b="1" dirty="0" smtClean="0">
                <a:solidFill>
                  <a:srgbClr val="D60093"/>
                </a:solidFill>
              </a:rPr>
              <a:t>n-6 </a:t>
            </a:r>
            <a:r>
              <a:rPr lang="it-IT" altLang="it-IT" sz="1600" b="1" dirty="0">
                <a:solidFill>
                  <a:srgbClr val="D60093"/>
                </a:solidFill>
              </a:rPr>
              <a:t>n-7 </a:t>
            </a:r>
            <a:r>
              <a:rPr lang="it-IT" altLang="it-IT" sz="1600" b="1" dirty="0" smtClean="0">
                <a:solidFill>
                  <a:srgbClr val="D60093"/>
                </a:solidFill>
              </a:rPr>
              <a:t>n-8 n-9         </a:t>
            </a:r>
            <a:r>
              <a:rPr lang="it-IT" altLang="it-IT" sz="1600" b="1" dirty="0">
                <a:solidFill>
                  <a:srgbClr val="D60093"/>
                </a:solidFill>
              </a:rPr>
              <a:t>n-17</a:t>
            </a:r>
          </a:p>
          <a:p>
            <a:pPr marL="109728" indent="0" algn="ctr">
              <a:lnSpc>
                <a:spcPct val="50000"/>
              </a:lnSpc>
              <a:spcBef>
                <a:spcPct val="50000"/>
              </a:spcBef>
              <a:buNone/>
            </a:pPr>
            <a:r>
              <a:rPr lang="it-IT" altLang="it-IT" sz="18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La posizione dei doppi legami può essere segnata in vari modi: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it-IT" altLang="it-IT" sz="1800" b="1" dirty="0">
                <a:solidFill>
                  <a:srgbClr val="FF9900"/>
                </a:solidFill>
                <a:latin typeface="Arial Black" panose="020B0A04020102020204" pitchFamily="34" charset="0"/>
              </a:rPr>
              <a:t>con la numerazione che parte dal  gruppo carbossilico si usa</a:t>
            </a:r>
          </a:p>
          <a:p>
            <a:pPr marL="109728" indent="0" algn="ctr">
              <a:lnSpc>
                <a:spcPct val="50000"/>
              </a:lnSpc>
              <a:spcBef>
                <a:spcPct val="50000"/>
              </a:spcBef>
              <a:buNone/>
            </a:pPr>
            <a:r>
              <a:rPr lang="it-IT" altLang="it-IT" sz="2000" b="1" dirty="0" smtClean="0">
                <a:solidFill>
                  <a:srgbClr val="FF9900"/>
                </a:solidFill>
                <a:latin typeface="Arial Black" panose="020B0A04020102020204" pitchFamily="34" charset="0"/>
                <a:sym typeface="Symbol" pitchFamily="18" charset="2"/>
              </a:rPr>
              <a:t> </a:t>
            </a:r>
            <a:r>
              <a:rPr lang="it-IT" altLang="it-IT" sz="2000" b="1" dirty="0">
                <a:solidFill>
                  <a:srgbClr val="FF9900"/>
                </a:solidFill>
                <a:latin typeface="Arial Black" panose="020B0A04020102020204" pitchFamily="34" charset="0"/>
                <a:sym typeface="Symbol" pitchFamily="18" charset="2"/>
              </a:rPr>
              <a:t>con indice il numero che corrisponde al C insaturo</a:t>
            </a:r>
          </a:p>
          <a:p>
            <a:pPr marL="109728" indent="0" algn="ctr">
              <a:lnSpc>
                <a:spcPct val="50000"/>
              </a:lnSpc>
              <a:spcBef>
                <a:spcPct val="50000"/>
              </a:spcBef>
              <a:buNone/>
            </a:pPr>
            <a:r>
              <a:rPr lang="it-IT" altLang="it-IT" sz="2000" b="1" dirty="0" smtClean="0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 </a:t>
            </a:r>
            <a:r>
              <a:rPr lang="it-IT" altLang="it-IT" sz="2000" b="1" dirty="0" err="1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ac</a:t>
            </a:r>
            <a:r>
              <a:rPr lang="it-IT" altLang="it-IT" sz="2000" b="1" dirty="0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. linolenico  </a:t>
            </a:r>
            <a:r>
              <a:rPr lang="it-IT" altLang="it-IT" sz="2000" b="1" dirty="0">
                <a:solidFill>
                  <a:srgbClr val="D60093"/>
                </a:solidFill>
                <a:latin typeface="Algerian" panose="04020705040A02060702" pitchFamily="82" charset="0"/>
                <a:sym typeface="Symbol" pitchFamily="18" charset="2"/>
              </a:rPr>
              <a:t>  </a:t>
            </a:r>
            <a:r>
              <a:rPr lang="it-IT" altLang="it-IT" sz="2000" b="1" dirty="0" smtClean="0">
                <a:solidFill>
                  <a:srgbClr val="D60093"/>
                </a:solidFill>
                <a:latin typeface="Algerian" panose="04020705040A02060702" pitchFamily="82" charset="0"/>
                <a:sym typeface="Symbol" pitchFamily="18" charset="2"/>
              </a:rPr>
              <a:t>C18 </a:t>
            </a:r>
            <a:r>
              <a:rPr lang="it-IT" altLang="it-IT" sz="2000" b="1" dirty="0">
                <a:solidFill>
                  <a:srgbClr val="D60093"/>
                </a:solidFill>
                <a:latin typeface="Algerian" panose="04020705040A02060702" pitchFamily="82" charset="0"/>
                <a:sym typeface="Symbol" pitchFamily="18" charset="2"/>
              </a:rPr>
              <a:t>: </a:t>
            </a:r>
            <a:r>
              <a:rPr lang="it-IT" altLang="it-IT" sz="2000" b="1" dirty="0" smtClean="0">
                <a:solidFill>
                  <a:srgbClr val="D60093"/>
                </a:solidFill>
                <a:latin typeface="Algerian" panose="04020705040A02060702" pitchFamily="82" charset="0"/>
                <a:sym typeface="Symbol" pitchFamily="18" charset="2"/>
              </a:rPr>
              <a:t>3 </a:t>
            </a:r>
            <a:r>
              <a:rPr lang="it-IT" altLang="it-IT" sz="2000" b="1" dirty="0">
                <a:solidFill>
                  <a:srgbClr val="D60093"/>
                </a:solidFill>
                <a:latin typeface="Algerian" panose="04020705040A02060702" pitchFamily="82" charset="0"/>
                <a:sym typeface="Symbol" pitchFamily="18" charset="2"/>
              </a:rPr>
              <a:t></a:t>
            </a:r>
            <a:r>
              <a:rPr lang="it-IT" altLang="it-IT" sz="2000" b="1" baseline="30000" dirty="0">
                <a:solidFill>
                  <a:srgbClr val="D60093"/>
                </a:solidFill>
                <a:latin typeface="Algerian" panose="04020705040A02060702" pitchFamily="82" charset="0"/>
                <a:sym typeface="Symbol" pitchFamily="18" charset="2"/>
              </a:rPr>
              <a:t>9,12,15</a:t>
            </a:r>
            <a:r>
              <a:rPr lang="it-IT" altLang="it-IT" sz="2000" b="1" dirty="0">
                <a:solidFill>
                  <a:srgbClr val="FF9900"/>
                </a:solidFill>
                <a:latin typeface="Algerian" panose="04020705040A02060702" pitchFamily="82" charset="0"/>
                <a:sym typeface="Symbol" pitchFamily="18" charset="2"/>
              </a:rPr>
              <a:t> </a:t>
            </a:r>
            <a:endParaRPr lang="it-IT" altLang="it-IT" sz="2000" b="1" dirty="0" smtClean="0">
              <a:solidFill>
                <a:srgbClr val="FF9900"/>
              </a:solidFill>
              <a:latin typeface="Algerian" panose="04020705040A02060702" pitchFamily="82" charset="0"/>
              <a:sym typeface="Symbol" pitchFamily="18" charset="2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endParaRPr lang="it-IT" altLang="it-IT" sz="2000" b="1" dirty="0">
              <a:solidFill>
                <a:srgbClr val="FF9900"/>
              </a:solidFill>
              <a:latin typeface="Algerian" panose="04020705040A02060702" pitchFamily="82" charset="0"/>
              <a:sym typeface="Symbol" pitchFamily="18" charset="2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it-IT" altLang="it-IT" sz="1800" b="1" dirty="0" smtClean="0">
                <a:solidFill>
                  <a:srgbClr val="0066FF"/>
                </a:solidFill>
                <a:latin typeface="Arial Black" panose="020B0A04020102020204" pitchFamily="34" charset="0"/>
              </a:rPr>
              <a:t>con </a:t>
            </a:r>
            <a:r>
              <a:rPr lang="it-IT" altLang="it-IT" sz="1800" b="1" dirty="0">
                <a:solidFill>
                  <a:srgbClr val="0066FF"/>
                </a:solidFill>
                <a:latin typeface="Arial Black" panose="020B0A04020102020204" pitchFamily="34" charset="0"/>
              </a:rPr>
              <a:t>la numerazione che parte dal  gruppo metilico si usa:</a:t>
            </a:r>
          </a:p>
          <a:p>
            <a:pPr marL="109728" indent="0" algn="ctr">
              <a:lnSpc>
                <a:spcPct val="50000"/>
              </a:lnSpc>
              <a:spcBef>
                <a:spcPct val="50000"/>
              </a:spcBef>
              <a:buNone/>
            </a:pPr>
            <a:r>
              <a:rPr lang="it-IT" altLang="it-IT" sz="1800" b="1" dirty="0">
                <a:solidFill>
                  <a:srgbClr val="0066FF"/>
                </a:solidFill>
                <a:latin typeface="Arial Black" panose="020B0A04020102020204" pitchFamily="34" charset="0"/>
              </a:rPr>
              <a:t>la lettera </a:t>
            </a:r>
            <a:r>
              <a:rPr lang="it-IT" altLang="it-IT" sz="1800" b="1" dirty="0">
                <a:solidFill>
                  <a:srgbClr val="D60093"/>
                </a:solidFill>
                <a:latin typeface="Arial Black" panose="020B0A04020102020204" pitchFamily="34" charset="0"/>
              </a:rPr>
              <a:t>n</a:t>
            </a:r>
            <a:r>
              <a:rPr lang="it-IT" altLang="it-IT" sz="1800" b="1" dirty="0">
                <a:solidFill>
                  <a:srgbClr val="0066FF"/>
                </a:solidFill>
                <a:latin typeface="Arial Black" panose="020B0A04020102020204" pitchFamily="34" charset="0"/>
              </a:rPr>
              <a:t> o </a:t>
            </a:r>
            <a:r>
              <a:rPr lang="it-IT" altLang="it-IT" sz="1800" b="1" dirty="0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</a:t>
            </a:r>
            <a:r>
              <a:rPr lang="it-IT" altLang="it-IT" sz="1800" b="1" dirty="0">
                <a:solidFill>
                  <a:srgbClr val="0066FF"/>
                </a:solidFill>
                <a:latin typeface="Arial Black" panose="020B0A04020102020204" pitchFamily="34" charset="0"/>
                <a:sym typeface="Symbol" pitchFamily="18" charset="2"/>
              </a:rPr>
              <a:t> seguita dal numero di carbonio interessato al</a:t>
            </a:r>
          </a:p>
          <a:p>
            <a:pPr marL="109728" indent="0" algn="ctr">
              <a:lnSpc>
                <a:spcPct val="50000"/>
              </a:lnSpc>
              <a:spcBef>
                <a:spcPct val="50000"/>
              </a:spcBef>
              <a:buNone/>
            </a:pPr>
            <a:r>
              <a:rPr lang="it-IT" altLang="it-IT" sz="1800" b="1" dirty="0">
                <a:solidFill>
                  <a:srgbClr val="0066FF"/>
                </a:solidFill>
                <a:latin typeface="Arial Black" panose="020B0A04020102020204" pitchFamily="34" charset="0"/>
                <a:sym typeface="Symbol" pitchFamily="18" charset="2"/>
              </a:rPr>
              <a:t>doppio legame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it-IT" altLang="it-IT" sz="2000" b="1" dirty="0" err="1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ac</a:t>
            </a:r>
            <a:r>
              <a:rPr lang="it-IT" altLang="it-IT" sz="2000" b="1" dirty="0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. linolenico    </a:t>
            </a:r>
            <a:r>
              <a:rPr lang="it-IT" altLang="it-IT" sz="2000" b="1" dirty="0" smtClean="0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C18 </a:t>
            </a:r>
            <a:r>
              <a:rPr lang="it-IT" altLang="it-IT" sz="2000" b="1" dirty="0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: </a:t>
            </a:r>
            <a:r>
              <a:rPr lang="it-IT" altLang="it-IT" sz="2000" b="1" dirty="0" smtClean="0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3 </a:t>
            </a:r>
            <a:r>
              <a:rPr lang="it-IT" altLang="it-IT" sz="2000" b="1" dirty="0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n-3 </a:t>
            </a:r>
            <a:r>
              <a:rPr lang="it-IT" altLang="it-IT" sz="2000" b="1" dirty="0">
                <a:solidFill>
                  <a:srgbClr val="0066FF"/>
                </a:solidFill>
                <a:latin typeface="Arial Black" panose="020B0A04020102020204" pitchFamily="34" charset="0"/>
                <a:sym typeface="Symbol" pitchFamily="18" charset="2"/>
              </a:rPr>
              <a:t>oppure</a:t>
            </a:r>
            <a:r>
              <a:rPr lang="it-IT" altLang="it-IT" sz="2000" b="1" dirty="0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 </a:t>
            </a:r>
            <a:r>
              <a:rPr lang="it-IT" altLang="it-IT" sz="2000" b="1" dirty="0" smtClean="0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C18 </a:t>
            </a:r>
            <a:r>
              <a:rPr lang="it-IT" altLang="it-IT" sz="2000" b="1" dirty="0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: </a:t>
            </a:r>
            <a:r>
              <a:rPr lang="it-IT" altLang="it-IT" sz="2000" b="1" dirty="0" smtClean="0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3 </a:t>
            </a:r>
            <a:r>
              <a:rPr lang="it-IT" altLang="it-IT" sz="2000" b="1" dirty="0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-3 </a:t>
            </a:r>
          </a:p>
        </p:txBody>
      </p:sp>
    </p:spTree>
    <p:extLst>
      <p:ext uri="{BB962C8B-B14F-4D97-AF65-F5344CB8AC3E}">
        <p14:creationId xmlns:p14="http://schemas.microsoft.com/office/powerpoint/2010/main" val="379020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0648"/>
            <a:ext cx="5328592" cy="6264696"/>
          </a:xfrm>
        </p:spPr>
      </p:pic>
    </p:spTree>
    <p:extLst>
      <p:ext uri="{BB962C8B-B14F-4D97-AF65-F5344CB8AC3E}">
        <p14:creationId xmlns:p14="http://schemas.microsoft.com/office/powerpoint/2010/main" val="229136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560840" cy="5472608"/>
          </a:xfrm>
        </p:spPr>
      </p:pic>
    </p:spTree>
    <p:extLst>
      <p:ext uri="{BB962C8B-B14F-4D97-AF65-F5344CB8AC3E}">
        <p14:creationId xmlns:p14="http://schemas.microsoft.com/office/powerpoint/2010/main" val="31096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Gli MCT contengono C8 (65-75%)e C10 (25%-35%). Sono ottenuti da fonti naturali o per sintesi enzimatica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Gli SL sono trigliceridi ottenuti per sintesi chimica o enzimatica nella cui molecola coesistono AG a catena lunga e corta.</a:t>
            </a:r>
          </a:p>
          <a:p>
            <a:pPr marL="109728" indent="0" algn="ctr">
              <a:buNone/>
            </a:pP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Caprenina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: C6, C8 e C22 produce 5 kcal/g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Gli esteri degli acidi </a:t>
            </a:r>
            <a:r>
              <a:rPr lang="it-IT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policarbossilici</a:t>
            </a:r>
            <a:r>
              <a:rPr lang="it-IT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contengono acidi </a:t>
            </a:r>
            <a:r>
              <a:rPr lang="it-IT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plicarbossilici</a:t>
            </a:r>
            <a:r>
              <a:rPr lang="it-IT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esterificati con alcoli alifatici. Sono stati proposti come </a:t>
            </a:r>
            <a:r>
              <a:rPr lang="it-IT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lipomimetici</a:t>
            </a:r>
            <a:r>
              <a:rPr lang="it-IT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insieme ai </a:t>
            </a:r>
            <a:r>
              <a:rPr lang="it-IT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trialcossiglicerileteri</a:t>
            </a:r>
            <a:endParaRPr lang="it-IT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Analoghi dei lipidi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76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48680"/>
            <a:ext cx="5256584" cy="6048672"/>
          </a:xfrm>
        </p:spPr>
      </p:pic>
    </p:spTree>
    <p:extLst>
      <p:ext uri="{BB962C8B-B14F-4D97-AF65-F5344CB8AC3E}">
        <p14:creationId xmlns:p14="http://schemas.microsoft.com/office/powerpoint/2010/main" val="354449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518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dei grassi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228184" y="332737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SOXHLET</a:t>
            </a:r>
            <a:endParaRPr lang="it-IT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Procida Giuseppe\Desktop\Soxhlet_mechanis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96752"/>
            <a:ext cx="259228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1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u="sng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FISICHE</a:t>
            </a:r>
          </a:p>
          <a:p>
            <a:pPr marL="109728" indent="0" algn="ctr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Peso Specifico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Intervallo di fusione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Indice di rifrazione</a:t>
            </a:r>
          </a:p>
          <a:p>
            <a:pPr algn="ctr">
              <a:buFontTx/>
              <a:buChar char="-"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u="sng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CHIMICHE</a:t>
            </a:r>
          </a:p>
          <a:p>
            <a:pPr algn="ctr">
              <a:buFontTx/>
              <a:buChar char="-"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N° di acidità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N° di iodio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N° di perossidi</a:t>
            </a:r>
            <a:endParaRPr lang="it-IT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dei grassi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87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dei grassi</a:t>
            </a:r>
            <a:endParaRPr lang="it-IT" dirty="0"/>
          </a:p>
        </p:txBody>
      </p:sp>
      <p:pic>
        <p:nvPicPr>
          <p:cNvPr id="3074" name="Picture 2" descr="C:\Users\Procida Giuseppe\Desktop\Immag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54461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691680" y="893911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INDICE DI RIFRAZIONE</a:t>
            </a:r>
            <a:endParaRPr lang="it-IT" sz="24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9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ocida Giuseppe\Desktop\Scansioni\img1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40000">
            <a:off x="1831948" y="-460501"/>
            <a:ext cx="6453187" cy="791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717187" y="223949"/>
            <a:ext cx="543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INDICE DI RIFRAZIONE</a:t>
            </a:r>
            <a:endParaRPr lang="it-IT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1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ocida Giuseppe\Desktop\Scansioni\img1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217454" y="-961044"/>
            <a:ext cx="6853110" cy="878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59879" y="178487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INDICE DI RIFRAZIONE</a:t>
            </a:r>
            <a:endParaRPr lang="it-IT" sz="24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8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Users\Procida Giuseppe\Desktop\Scansioni\img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65510" y="-1224756"/>
            <a:ext cx="6675438" cy="912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530619"/>
          </a:xfrm>
        </p:spPr>
        <p:txBody>
          <a:bodyPr>
            <a:normAutofit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Sono rappresentati sia nei grassi di origine animale sia in quelli di origine vegetale. Dai valori </a:t>
            </a:r>
            <a:r>
              <a:rPr lang="it-IT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del </a:t>
            </a:r>
            <a:r>
              <a:rPr lang="it-IT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punto </a:t>
            </a:r>
            <a:r>
              <a:rPr lang="it-IT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di </a:t>
            </a:r>
            <a:r>
              <a:rPr lang="it-IT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fusione si può evincere come essi possano influenzare notevolmente le </a:t>
            </a:r>
            <a:r>
              <a:rPr lang="it-IT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proprietà </a:t>
            </a:r>
            <a:r>
              <a:rPr lang="it-IT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fisiche di un alimento: elevate concentrazioni di acidi saturi con 16-18 atomi di C conferiscono maggiore consistenza al </a:t>
            </a:r>
            <a:r>
              <a:rPr lang="it-IT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grasso </a:t>
            </a:r>
            <a:endParaRPr lang="it-IT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it-IT" dirty="0">
              <a:solidFill>
                <a:schemeClr val="accent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0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Viceversa </a:t>
            </a:r>
            <a:r>
              <a:rPr lang="it-IT" sz="2000" b="1" dirty="0">
                <a:solidFill>
                  <a:srgbClr val="00B0F0"/>
                </a:solidFill>
                <a:latin typeface="Arial Black" panose="020B0A04020102020204" pitchFamily="34" charset="0"/>
              </a:rPr>
              <a:t>un grasso ha concentrazioni più elevate di acidi grassi con 12- 14 atomi di C assumerà caratteristiche di maggiore fluidità. 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Da C 4 a C 6 sono parzialmente idrofili, i termini superiori sono a mano a mano più idrofobici. </a:t>
            </a:r>
          </a:p>
          <a:p>
            <a:endParaRPr lang="it-IT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051720" y="21100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Acidi grassi saturi</a:t>
            </a:r>
            <a:endParaRPr lang="it-IT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0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80519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mg di KOH necessari per neutralizzare gli acidi grassi liberi (acidità) presenti in 1 g di grasso</a:t>
            </a:r>
          </a:p>
          <a:p>
            <a:pPr marL="109728" indent="0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In una beuta da 200 ml si pesano esattamente 10 g di grasso, si aggiungono 100 ml di miscela etanolo (95°)-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etiletere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1:2, si addizionano alcune gocce di fenolftaleina e si titola fino a viraggio con una soluzione di KOH 0.1 N</a:t>
            </a:r>
          </a:p>
          <a:p>
            <a:pPr marL="109728" indent="0">
              <a:buNone/>
            </a:pPr>
            <a:endParaRPr lang="it-IT" dirty="0"/>
          </a:p>
          <a:p>
            <a:pPr marL="109728" indent="0"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dei grassi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475656" y="104344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DELL’ACIDITA’</a:t>
            </a:r>
            <a:endParaRPr lang="it-IT" sz="24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3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Il numero di iodio si definisce come quantità di alogeno, espressa in grammi di iodio, fissata da 100 g di sostanza grassa</a:t>
            </a:r>
          </a:p>
          <a:p>
            <a:pPr marL="109728" indent="0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In una beuta da 300 ml si pesa esattamente una quantità di grasso in funzione del presunto numero di iodio (0,2-10)g.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Si aggiungono 20 ml di CHCl</a:t>
            </a:r>
            <a:r>
              <a:rPr lang="it-IT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3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e 25 ml del reattivo di 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Wijs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(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ICl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).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Dopo circa 1 h, si aggiungono 20 ml di una soluzione di KI (10%), 100 ml di H</a:t>
            </a:r>
            <a:r>
              <a:rPr lang="it-IT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2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O e si titola con una soluzione di tiosolfato sodico 0.1 N, utilizzando quale indicatore salda d’amido</a:t>
            </a:r>
            <a:endParaRPr lang="it-IT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883599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dei grassi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51520" y="98072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 NUMERO DI IODIO (SECONDO WIJS)</a:t>
            </a:r>
            <a:endParaRPr lang="it-IT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8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 fontScale="85000"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Il numero di perossidi (N.P.) si esprime come numero di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meq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di ossigeno attivo (o mg o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mmol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) per kg di grasso</a:t>
            </a:r>
          </a:p>
          <a:p>
            <a:pPr marL="109728" indent="0" algn="ctr">
              <a:buNone/>
            </a:pPr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In una beuta da 300 ml si pesa esattamente una quantità di grasso (0.3-5.0)g in funzione del presunto N.P., si aggiungono 25 ml della miscela acido acetico </a:t>
            </a:r>
            <a:r>
              <a:rPr lang="it-IT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galciale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/cloroformio 3:2 e 0.5 ml di una soluzione acquosa satura di KI.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Dopo 5 </a:t>
            </a:r>
            <a:r>
              <a:rPr lang="it-IT" dirty="0" err="1" smtClean="0">
                <a:solidFill>
                  <a:srgbClr val="92D050"/>
                </a:solidFill>
                <a:latin typeface="Arial Black" panose="020B0A04020102020204" pitchFamily="34" charset="0"/>
              </a:rPr>
              <a:t>min</a:t>
            </a: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, si diluisce la miscela con 75 ml di acqua e si titola con tiosolfato di sodio 0.01 N, utilizzando salda d’amido quale indicatore</a:t>
            </a:r>
            <a:endParaRPr lang="it-IT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dei grassi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85400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 NUMERO DI PEROSSIDI</a:t>
            </a:r>
            <a:endParaRPr lang="it-IT" sz="24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7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it-IT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Acidi grassi saturi</a:t>
            </a:r>
            <a:endParaRPr lang="it-IT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Segnaposto contenuto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907494"/>
              </p:ext>
            </p:extLst>
          </p:nvPr>
        </p:nvGraphicFramePr>
        <p:xfrm>
          <a:off x="1259632" y="1268760"/>
          <a:ext cx="6624736" cy="5102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Document" r:id="rId4" imgW="6419360" imgH="5866866" progId="Word.Document.8">
                  <p:embed/>
                </p:oleObj>
              </mc:Choice>
              <mc:Fallback>
                <p:oleObj name="Document" r:id="rId4" imgW="6419360" imgH="586686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268760"/>
                        <a:ext cx="6624736" cy="5102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589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64096"/>
          </a:xfrm>
        </p:spPr>
        <p:txBody>
          <a:bodyPr/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Acidi grassi monoinsaturi</a:t>
            </a:r>
            <a:endParaRPr lang="it-IT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908720"/>
            <a:ext cx="842493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4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D79BAF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12879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33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BAE971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776864" cy="53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6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475</TotalTime>
  <Words>1620</Words>
  <Application>Microsoft Office PowerPoint</Application>
  <PresentationFormat>Presentazione su schermo (4:3)</PresentationFormat>
  <Paragraphs>157</Paragraphs>
  <Slides>52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52</vt:i4>
      </vt:variant>
    </vt:vector>
  </HeadingPairs>
  <TitlesOfParts>
    <vt:vector size="64" baseType="lpstr">
      <vt:lpstr>Algerian</vt:lpstr>
      <vt:lpstr>Arial</vt:lpstr>
      <vt:lpstr>Arial Black</vt:lpstr>
      <vt:lpstr>Arial Narrow</vt:lpstr>
      <vt:lpstr>Lucida Sans Unicode</vt:lpstr>
      <vt:lpstr>Symbol</vt:lpstr>
      <vt:lpstr>Times New Roman</vt:lpstr>
      <vt:lpstr>Verdana</vt:lpstr>
      <vt:lpstr>Wingdings 2</vt:lpstr>
      <vt:lpstr>Wingdings 3</vt:lpstr>
      <vt:lpstr>Viale</vt:lpstr>
      <vt:lpstr>Document</vt:lpstr>
      <vt:lpstr>Presentazione standard di PowerPoint</vt:lpstr>
      <vt:lpstr>Presentazione standard di PowerPoint</vt:lpstr>
      <vt:lpstr>Gli acidi grassi</vt:lpstr>
      <vt:lpstr>Presentazione standard di PowerPoint</vt:lpstr>
      <vt:lpstr>Presentazione standard di PowerPoint</vt:lpstr>
      <vt:lpstr>Acidi grassi saturi</vt:lpstr>
      <vt:lpstr>Acidi grassi monoinsaturi</vt:lpstr>
      <vt:lpstr>Presentazione standard di PowerPoint</vt:lpstr>
      <vt:lpstr>Presentazione standard di PowerPoint</vt:lpstr>
      <vt:lpstr>Acidi grassi polinsaturi</vt:lpstr>
      <vt:lpstr>Presentazione standard di PowerPoint</vt:lpstr>
      <vt:lpstr>Presentazione standard di PowerPoint</vt:lpstr>
      <vt:lpstr>Biosintesi eicosanoidi</vt:lpstr>
      <vt:lpstr>Presentazione standard di PowerPoint</vt:lpstr>
      <vt:lpstr>Trigliceridi</vt:lpstr>
      <vt:lpstr>Presentazione standard di PowerPoint</vt:lpstr>
      <vt:lpstr>Presentazione standard di PowerPoint</vt:lpstr>
      <vt:lpstr>Fosfolipidi</vt:lpstr>
      <vt:lpstr>Fosfolipidi</vt:lpstr>
      <vt:lpstr>Fosfolipidi</vt:lpstr>
      <vt:lpstr>Sfingolipidi</vt:lpstr>
      <vt:lpstr>Sfingomieline</vt:lpstr>
      <vt:lpstr>Metabolismo lipidico</vt:lpstr>
      <vt:lpstr>Presentazione standard di PowerPoint</vt:lpstr>
      <vt:lpstr>Irrancidimento chetonico</vt:lpstr>
      <vt:lpstr>Presentazione standard di PowerPoint</vt:lpstr>
      <vt:lpstr>Sistema monoenico</vt:lpstr>
      <vt:lpstr>Sistema monoenico</vt:lpstr>
      <vt:lpstr>Sistema dienico</vt:lpstr>
      <vt:lpstr>Sistema dienico</vt:lpstr>
      <vt:lpstr>Lipomimetici</vt:lpstr>
      <vt:lpstr>Sostituti dei grassi</vt:lpstr>
      <vt:lpstr>Lipomimetici: carboidrati</vt:lpstr>
      <vt:lpstr>Presentazione standard di PowerPoint</vt:lpstr>
      <vt:lpstr>Lipomimetici: proteine</vt:lpstr>
      <vt:lpstr>Presentazione standard di PowerPoint</vt:lpstr>
      <vt:lpstr>Presentazione standard di PowerPoint</vt:lpstr>
      <vt:lpstr>Analoghi dei lipidi</vt:lpstr>
      <vt:lpstr>Presentazione standard di PowerPoint</vt:lpstr>
      <vt:lpstr>Presentazione standard di PowerPoint</vt:lpstr>
      <vt:lpstr>Presentazione standard di PowerPoint</vt:lpstr>
      <vt:lpstr>Analoghi dei lipidi</vt:lpstr>
      <vt:lpstr>Presentazione standard di PowerPoint</vt:lpstr>
      <vt:lpstr>Analisi dei grassi</vt:lpstr>
      <vt:lpstr>Analisi dei grassi</vt:lpstr>
      <vt:lpstr>Analisi dei grassi</vt:lpstr>
      <vt:lpstr>Presentazione standard di PowerPoint</vt:lpstr>
      <vt:lpstr>Presentazione standard di PowerPoint</vt:lpstr>
      <vt:lpstr>Presentazione standard di PowerPoint</vt:lpstr>
      <vt:lpstr>Analisi dei grassi</vt:lpstr>
      <vt:lpstr>Analisi dei grassi</vt:lpstr>
      <vt:lpstr>Analisi dei grassi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Procida Giuseppe</dc:creator>
  <cp:lastModifiedBy>Prof.ssa Cateni</cp:lastModifiedBy>
  <cp:revision>47</cp:revision>
  <dcterms:created xsi:type="dcterms:W3CDTF">2015-05-22T07:42:48Z</dcterms:created>
  <dcterms:modified xsi:type="dcterms:W3CDTF">2015-10-31T14:55:58Z</dcterms:modified>
</cp:coreProperties>
</file>