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325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04" r:id="rId32"/>
    <p:sldId id="305" r:id="rId33"/>
    <p:sldId id="285" r:id="rId34"/>
    <p:sldId id="286" r:id="rId35"/>
    <p:sldId id="287" r:id="rId36"/>
    <p:sldId id="288" r:id="rId37"/>
    <p:sldId id="327" r:id="rId38"/>
    <p:sldId id="306" r:id="rId39"/>
    <p:sldId id="289" r:id="rId40"/>
    <p:sldId id="290" r:id="rId41"/>
    <p:sldId id="291" r:id="rId42"/>
    <p:sldId id="307" r:id="rId43"/>
    <p:sldId id="292" r:id="rId44"/>
    <p:sldId id="293" r:id="rId45"/>
    <p:sldId id="294" r:id="rId46"/>
    <p:sldId id="308" r:id="rId47"/>
    <p:sldId id="295" r:id="rId48"/>
    <p:sldId id="296" r:id="rId49"/>
    <p:sldId id="297" r:id="rId50"/>
    <p:sldId id="298" r:id="rId51"/>
    <p:sldId id="328" r:id="rId52"/>
    <p:sldId id="299" r:id="rId53"/>
    <p:sldId id="300" r:id="rId54"/>
    <p:sldId id="309" r:id="rId55"/>
    <p:sldId id="310" r:id="rId56"/>
    <p:sldId id="301" r:id="rId57"/>
    <p:sldId id="302" r:id="rId58"/>
    <p:sldId id="303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26" r:id="rId67"/>
    <p:sldId id="318" r:id="rId68"/>
    <p:sldId id="319" r:id="rId69"/>
    <p:sldId id="320" r:id="rId70"/>
    <p:sldId id="322" r:id="rId71"/>
    <p:sldId id="323" r:id="rId72"/>
    <p:sldId id="324" r:id="rId7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882FA2-71E4-4CE8-967C-D9F9E99ABBC8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882FA2-71E4-4CE8-967C-D9F9E99ABBC8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882FA2-71E4-4CE8-967C-D9F9E99ABBC8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882FA2-71E4-4CE8-967C-D9F9E99ABBC8}" type="datetimeFigureOut">
              <a:rPr lang="it-IT" smtClean="0"/>
              <a:t>17/11/2015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F907FD-7ADA-41DA-A798-DD082BC1209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1183978"/>
            <a:ext cx="8280920" cy="34563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Sono s</a:t>
            </a:r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ostanze organiche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a basso peso molecolare strutturalmente assai varie indispensabili per lo svolgimento delle funzioni vitali, di origine endogena o esogena; alcune di esse sono essenziali</a:t>
            </a:r>
            <a:r>
              <a:rPr lang="it-IT" sz="24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insieme agli enzimi  partecipano alle reazioni chimiche necessarie al funzionamento del nostro organismo, agiscono da catalizzatori per la formazione o la rottura dei legami chimici tra le molecole</a:t>
            </a:r>
          </a:p>
          <a:p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2555776" y="260648"/>
            <a:ext cx="3581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8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/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fegato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18.000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tonno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450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Fegato suino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16.500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gorgonzola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2000" b="1" dirty="0" smtClean="0">
                <a:latin typeface="Arial Black" panose="020B0A04020102020204" pitchFamily="34" charset="0"/>
              </a:rPr>
              <a:t>335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Fegato bovino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16.500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 smtClean="0">
                <a:latin typeface="Arial Black" panose="020B0A04020102020204" pitchFamily="34" charset="0"/>
              </a:rPr>
              <a:t>mascarpone    </a:t>
            </a:r>
            <a:r>
              <a:rPr lang="it-IT" sz="2000" dirty="0" smtClean="0">
                <a:latin typeface="Arial Black" panose="020B0A04020102020204" pitchFamily="34" charset="0"/>
              </a:rPr>
              <a:t>3</a:t>
            </a:r>
            <a:r>
              <a:rPr lang="it-IT" sz="2000" b="1" dirty="0" smtClean="0">
                <a:latin typeface="Arial Black" panose="020B0A04020102020204" pitchFamily="34" charset="0"/>
              </a:rPr>
              <a:t>30</a:t>
            </a:r>
            <a:endParaRPr lang="it-IT" sz="2000" dirty="0">
              <a:latin typeface="Arial Black" panose="020B0A04020102020204" pitchFamily="34" charset="0"/>
            </a:endParaRPr>
          </a:p>
          <a:p>
            <a:r>
              <a:rPr lang="it-IT" sz="2000" b="1" dirty="0" smtClean="0">
                <a:latin typeface="Arial Black" panose="020B0A04020102020204" pitchFamily="34" charset="0"/>
              </a:rPr>
              <a:t>Agnello                  7.500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caciocavallo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2000" b="1" dirty="0" smtClean="0">
                <a:latin typeface="Arial Black" panose="020B0A04020102020204" pitchFamily="34" charset="0"/>
              </a:rPr>
              <a:t>294</a:t>
            </a:r>
            <a:r>
              <a:rPr lang="it-IT" dirty="0"/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anguille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1.000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provolone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2000" b="1" dirty="0" smtClean="0">
                <a:latin typeface="Arial Black" panose="020B0A04020102020204" pitchFamily="34" charset="0"/>
              </a:rPr>
              <a:t>293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burro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730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gruviera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2000" b="1" dirty="0" smtClean="0">
                <a:latin typeface="Arial Black" panose="020B0A04020102020204" pitchFamily="34" charset="0"/>
              </a:rPr>
              <a:t>283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Tuorlo d’uovo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</a:t>
            </a:r>
            <a:r>
              <a:rPr lang="it-IT" sz="2000" b="1" dirty="0" smtClean="0">
                <a:latin typeface="Arial Black" panose="020B0A04020102020204" pitchFamily="34" charset="0"/>
              </a:rPr>
              <a:t>607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Uovo intero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</a:t>
            </a:r>
            <a:r>
              <a:rPr lang="it-IT" sz="2000" b="1" dirty="0" smtClean="0">
                <a:latin typeface="Arial Black" panose="020B0A04020102020204" pitchFamily="34" charset="0"/>
              </a:rPr>
              <a:t>211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caviale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560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Latte intero </a:t>
            </a:r>
            <a:r>
              <a:rPr lang="it-IT" sz="2000" b="1" dirty="0" smtClean="0">
                <a:latin typeface="Arial Black" panose="020B0A04020102020204" pitchFamily="34" charset="0"/>
              </a:rPr>
              <a:t>    36 </a:t>
            </a:r>
            <a:r>
              <a:rPr lang="it-IT" dirty="0"/>
              <a:t>	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-2055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79712" y="91011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Fonti alimentari (</a:t>
            </a:r>
            <a:r>
              <a:rPr lang="it-IT" sz="2400" dirty="0" smtClean="0">
                <a:solidFill>
                  <a:srgbClr val="92D050"/>
                </a:solidFill>
                <a:latin typeface="Symbol" panose="05050102010706020507" pitchFamily="18" charset="2"/>
              </a:rPr>
              <a:t>m</a:t>
            </a:r>
            <a:r>
              <a:rPr lang="it-IT" sz="2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g/100g)</a:t>
            </a:r>
            <a:endParaRPr lang="it-IT" sz="2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04147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A4ED866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1" r="27103"/>
          <a:stretch>
            <a:fillRect/>
          </a:stretch>
        </p:blipFill>
        <p:spPr bwMode="auto">
          <a:xfrm rot="60000">
            <a:off x="395536" y="980728"/>
            <a:ext cx="82089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3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988841"/>
            <a:ext cx="8229600" cy="36724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/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Pomodoro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15.000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albicocche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2.100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carote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          </a:t>
            </a:r>
            <a:r>
              <a:rPr lang="it-IT" sz="2200" b="1" dirty="0" smtClean="0">
                <a:latin typeface="Arial Black" panose="020B0A04020102020204" pitchFamily="34" charset="0"/>
              </a:rPr>
              <a:t>6.900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cicoria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1.600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prezzemolo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</a:t>
            </a:r>
            <a:r>
              <a:rPr lang="it-IT" sz="2200" b="1" dirty="0" smtClean="0">
                <a:latin typeface="Arial Black" panose="020B0A04020102020204" pitchFamily="34" charset="0"/>
              </a:rPr>
              <a:t>5.600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bietole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1.580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peperoncino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</a:t>
            </a:r>
            <a:r>
              <a:rPr lang="it-IT" sz="2200" b="1" dirty="0" smtClean="0">
                <a:latin typeface="Arial Black" panose="020B0A04020102020204" pitchFamily="34" charset="0"/>
              </a:rPr>
              <a:t>4.900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cachi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        </a:t>
            </a:r>
            <a:r>
              <a:rPr lang="it-IT" sz="2200" b="1" dirty="0" smtClean="0">
                <a:latin typeface="Arial Black" panose="020B0A04020102020204" pitchFamily="34" charset="0"/>
              </a:rPr>
              <a:t>1.400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Zucca gialla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</a:t>
            </a:r>
            <a:r>
              <a:rPr lang="it-IT" sz="2200" b="1" dirty="0" smtClean="0">
                <a:latin typeface="Arial Black" panose="020B0A04020102020204" pitchFamily="34" charset="0"/>
              </a:rPr>
              <a:t>3.600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lattuga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1</a:t>
            </a:r>
            <a:r>
              <a:rPr lang="it-IT" sz="2200" b="1" dirty="0" smtClean="0">
                <a:latin typeface="Arial Black" panose="020B0A04020102020204" pitchFamily="34" charset="0"/>
              </a:rPr>
              <a:t>.350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200" b="1" dirty="0">
                <a:latin typeface="Arial Black" panose="020B0A04020102020204" pitchFamily="34" charset="0"/>
              </a:rPr>
              <a:t>spinaci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dirty="0" smtClean="0">
                <a:latin typeface="Arial Black" panose="020B0A04020102020204" pitchFamily="34" charset="0"/>
              </a:rPr>
              <a:t>            </a:t>
            </a:r>
            <a:r>
              <a:rPr lang="it-IT" sz="2200" b="1" dirty="0" smtClean="0">
                <a:latin typeface="Arial Black" panose="020B0A04020102020204" pitchFamily="34" charset="0"/>
              </a:rPr>
              <a:t>2.910</a:t>
            </a:r>
            <a:r>
              <a:rPr lang="it-IT" sz="2200" dirty="0">
                <a:latin typeface="Arial Black" panose="020B0A04020102020204" pitchFamily="34" charset="0"/>
              </a:rPr>
              <a:t>	</a:t>
            </a:r>
            <a:r>
              <a:rPr lang="it-IT" sz="2200" b="1" dirty="0">
                <a:latin typeface="Arial Black" panose="020B0A04020102020204" pitchFamily="34" charset="0"/>
              </a:rPr>
              <a:t>Peperoni </a:t>
            </a:r>
            <a:r>
              <a:rPr lang="it-IT" sz="2200" b="1" dirty="0" smtClean="0">
                <a:latin typeface="Arial Black" panose="020B0A04020102020204" pitchFamily="34" charset="0"/>
              </a:rPr>
              <a:t>     </a:t>
            </a:r>
            <a:r>
              <a:rPr lang="it-IT" sz="2200" dirty="0" smtClean="0">
                <a:latin typeface="Arial Black" panose="020B0A04020102020204" pitchFamily="34" charset="0"/>
              </a:rPr>
              <a:t>  </a:t>
            </a:r>
            <a:r>
              <a:rPr lang="it-IT" sz="2200" b="1" dirty="0" smtClean="0">
                <a:latin typeface="Arial Black" panose="020B0A04020102020204" pitchFamily="34" charset="0"/>
              </a:rPr>
              <a:t>830</a:t>
            </a:r>
            <a:r>
              <a:rPr lang="it-IT" dirty="0"/>
              <a:t>	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-carotene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19672" y="13407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92D050"/>
                </a:solidFill>
                <a:latin typeface="Arial Black" panose="020B0A04020102020204" pitchFamily="34" charset="0"/>
              </a:rPr>
              <a:t>Fonti alimentari (</a:t>
            </a:r>
            <a:r>
              <a:rPr lang="it-IT" sz="2800" dirty="0">
                <a:solidFill>
                  <a:srgbClr val="92D050"/>
                </a:solidFill>
                <a:latin typeface="Symbol" panose="05050102010706020507" pitchFamily="18" charset="2"/>
              </a:rPr>
              <a:t>m</a:t>
            </a:r>
            <a:r>
              <a:rPr lang="it-IT" sz="2800" dirty="0">
                <a:solidFill>
                  <a:srgbClr val="92D050"/>
                </a:solidFill>
                <a:latin typeface="Arial Black" panose="020B0A04020102020204" pitchFamily="34" charset="0"/>
              </a:rPr>
              <a:t>g/100g)</a:t>
            </a:r>
          </a:p>
        </p:txBody>
      </p:sp>
    </p:spTree>
    <p:extLst>
      <p:ext uri="{BB962C8B-B14F-4D97-AF65-F5344CB8AC3E}">
        <p14:creationId xmlns:p14="http://schemas.microsoft.com/office/powerpoint/2010/main" val="18971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Vitamina A ed i caroteni sono stabili nel corso di trattamenti termici moderati, ma vengono distrutti a temperature elevate ed in presenza di ossigeno. </a:t>
            </a:r>
            <a:endParaRPr lang="it-IT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Vitamina A è facilmente ossidabile dai perossidi degli acidi grassi. Gli antiossidanti ( e segnatamente i tocoferoli) proteggono </a:t>
            </a: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Vitamina A dall’ossidazione.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738531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kumimoji="1"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Evidenze relative alla diffusione del rachitismo in rapporto alla mancanza di luce solare erano già note alla fine del XIX secolo. </a:t>
            </a:r>
            <a:r>
              <a:rPr kumimoji="1" lang="it-IT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Mellanby</a:t>
            </a:r>
            <a:r>
              <a:rPr kumimoji="1"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per </a:t>
            </a:r>
            <a:r>
              <a:rPr kumimoji="1"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primo </a:t>
            </a:r>
            <a:r>
              <a:rPr kumimoji="1"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dimostrò</a:t>
            </a:r>
            <a:r>
              <a:rPr kumimoji="1"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1"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che </a:t>
            </a:r>
            <a:r>
              <a:rPr kumimoji="1"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il rachitismo è una malattia nutrizionale che ‘risponde’ alla vitamina liposolubile presente nell’olio di fegato di merluzzo. </a:t>
            </a:r>
            <a:endParaRPr kumimoji="1" lang="it-IT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</a:pPr>
            <a:r>
              <a:rPr kumimoji="1"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 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risultati conclusivi di uno studio effettuato da </a:t>
            </a:r>
            <a:r>
              <a:rPr kumimoji="1" lang="it-IT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Dalyell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kumimoji="1" lang="it-IT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Chick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mostrarono che il rachitismo dei bambini e il rachitismo ritardato negli adulti, simultaneamente con </a:t>
            </a:r>
            <a:r>
              <a:rPr kumimoji="1"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 casi 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di </a:t>
            </a:r>
            <a:r>
              <a:rPr kumimoji="1"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osteomalacia,  </a:t>
            </a:r>
            <a:r>
              <a:rPr kumimoji="1"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potevano essere superati con l’aggiunta alla dieta di olio di fegato di </a:t>
            </a:r>
            <a:r>
              <a:rPr kumimoji="1"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merluzzo.</a:t>
            </a:r>
            <a:endParaRPr lang="it-IT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30932" y="1124744"/>
            <a:ext cx="8229600" cy="2448271"/>
          </a:xfrm>
        </p:spPr>
        <p:txBody>
          <a:bodyPr/>
          <a:lstStyle/>
          <a:p>
            <a:pPr marL="109728" indent="0" algn="ctr">
              <a:buNone/>
              <a:defRPr/>
            </a:pP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Esistono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due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D : D</a:t>
            </a:r>
            <a:r>
              <a:rPr kumimoji="1" lang="en-US" sz="2400" b="1" baseline="-20000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 D</a:t>
            </a:r>
            <a:r>
              <a:rPr kumimoji="1" lang="en-US" sz="2400" b="1" baseline="-20000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La prima è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unicamente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ESOGENA,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mentre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la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seconda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è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anche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ENDOGENA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poichè</a:t>
            </a:r>
            <a:r>
              <a:rPr kumimoji="1" lang="en-US" sz="2400" b="1" baseline="-20000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il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nostro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organismo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la produce per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effetto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della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luce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solare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sulla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pelle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; </a:t>
            </a:r>
          </a:p>
          <a:p>
            <a:pPr marL="109728" indent="0" algn="ctr" eaLnBrk="0" hangingPunct="0">
              <a:buNone/>
              <a:defRPr/>
            </a:pP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è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sia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una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u="sng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vitamina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sz="2400" b="1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che</a:t>
            </a:r>
            <a:r>
              <a:rPr kumimoji="1" lang="en-US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un </a:t>
            </a:r>
            <a:r>
              <a:rPr kumimoji="1" lang="en-US" sz="2400" b="1" u="sng" dirty="0" err="1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ormone</a:t>
            </a:r>
            <a:endParaRPr kumimoji="1" lang="en-US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02332" y="0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0" descr="http://upload.wikimedia.org/wikipedia/it/9/94/7-Deidrocolestero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29718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088532" y="4731899"/>
            <a:ext cx="457200" cy="457200"/>
          </a:xfrm>
          <a:custGeom>
            <a:avLst/>
            <a:gdLst>
              <a:gd name="T0" fmla="*/ 342900 w 21600"/>
              <a:gd name="T1" fmla="*/ 0 h 21600"/>
              <a:gd name="T2" fmla="*/ 0 w 21600"/>
              <a:gd name="T3" fmla="*/ 228600 h 21600"/>
              <a:gd name="T4" fmla="*/ 342900 w 21600"/>
              <a:gd name="T5" fmla="*/ 457200 h 21600"/>
              <a:gd name="T6" fmla="*/ 4572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endParaRPr lang="it-IT" altLang="it-IT">
              <a:solidFill>
                <a:schemeClr val="hlink"/>
              </a:solidFill>
            </a:endParaRPr>
          </a:p>
        </p:txBody>
      </p:sp>
      <p:pic>
        <p:nvPicPr>
          <p:cNvPr id="7" name="Picture 13" descr="http://upload.wikimedia.org/wikipedia/it/b/ba/Colecalcifero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79208"/>
            <a:ext cx="29718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08212" y="575169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7-deidrocolesterolo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148064" y="612102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colecalciferolo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028" descr="http://upload.wikimedia.org/wikipedia/it/7/7f/Ergostero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3" y="1889969"/>
            <a:ext cx="36004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30"/>
          <p:cNvSpPr>
            <a:spLocks noChangeArrowheads="1"/>
          </p:cNvSpPr>
          <p:nvPr/>
        </p:nvSpPr>
        <p:spPr bwMode="auto">
          <a:xfrm>
            <a:off x="4211960" y="3186113"/>
            <a:ext cx="976313" cy="48577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242888 h 21600"/>
              <a:gd name="T4" fmla="*/ 732235 w 21600"/>
              <a:gd name="T5" fmla="*/ 485775 h 21600"/>
              <a:gd name="T6" fmla="*/ 9763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6" name="Picture 1031" descr="http://upload.wikimedia.org/wikipedia/it/5/57/Ergocalcifer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76438"/>
            <a:ext cx="32194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48513" y="485699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Ergosterolo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921585" y="481122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Ergocalciferolo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7992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it-IT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vitamina D è sempre molto stabile durante i trattamenti 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tecnologici</a:t>
            </a:r>
            <a:r>
              <a:rPr lang="it-IT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. L ‘irradiazione UV porta alla trasformazione delle provitamine vegetali in </a:t>
            </a:r>
            <a:r>
              <a:rPr lang="it-IT" sz="3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</a:t>
            </a:r>
            <a:r>
              <a:rPr lang="it-IT" sz="3400" b="1" baseline="-18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2</a:t>
            </a:r>
            <a:endParaRPr lang="it-IT" sz="3400" b="1" baseline="-18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609600" indent="-609600" algn="ctr">
              <a:lnSpc>
                <a:spcPct val="150000"/>
              </a:lnSpc>
              <a:buNone/>
              <a:defRPr/>
            </a:pPr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La vitamina D promuove </a:t>
            </a:r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l’assorbimento del calcio e del fosforo</a:t>
            </a:r>
            <a:endParaRPr lang="it-IT" sz="34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609600" indent="-609600" algn="ctr">
              <a:lnSpc>
                <a:spcPct val="150000"/>
              </a:lnSpc>
              <a:buNone/>
              <a:defRPr/>
            </a:pP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Nell’intestino tenue superiore la </a:t>
            </a:r>
            <a:r>
              <a:rPr lang="it-IT" sz="3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vitamina D </a:t>
            </a: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induce la sintesi a livello delle cellule epiteliali di una proteina specifica in grado di legare il calcio (</a:t>
            </a:r>
            <a:r>
              <a:rPr lang="it-IT" sz="3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CaBP</a:t>
            </a: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it-IT" sz="3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Calcium</a:t>
            </a: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3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Binding-Protein</a:t>
            </a:r>
            <a:r>
              <a:rPr lang="it-IT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).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04147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Tra tutte le vitamine, la D è quella potenzialmente più tossica e un eccessivo dosaggio può determinare:</a:t>
            </a:r>
          </a:p>
          <a:p>
            <a:pPr marL="109728" indent="0">
              <a:buNone/>
            </a:pPr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aumento della concentrazione di calcio nel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sangue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ipertensione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deposizione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di calcio negli organi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interni 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calcoli 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renali, arteriosclerosi, 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cardiopatie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	</a:t>
            </a:r>
          </a:p>
          <a:p>
            <a:pPr marL="109728" indent="0">
              <a:buNone/>
            </a:pPr>
            <a:r>
              <a:rPr lang="it-IT" dirty="0"/>
              <a:t>	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36118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BDCCFD02"/>
          <p:cNvPicPr>
            <a:picLocks noChangeAspect="1" noChangeArrowheads="1"/>
          </p:cNvPicPr>
          <p:nvPr/>
        </p:nvPicPr>
        <p:blipFill>
          <a:blip r:embed="rId2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1" t="37659"/>
          <a:stretch>
            <a:fillRect/>
          </a:stretch>
        </p:blipFill>
        <p:spPr bwMode="auto">
          <a:xfrm>
            <a:off x="323528" y="1052736"/>
            <a:ext cx="8568952" cy="536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  <a:defRPr/>
            </a:pPr>
            <a:r>
              <a:rPr lang="it-IT" sz="31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Il termine vitamina (dal tedesco </a:t>
            </a:r>
            <a:r>
              <a:rPr lang="it-IT" sz="3100" b="1" dirty="0" err="1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</a:t>
            </a:r>
            <a:r>
              <a:rPr lang="it-IT" sz="31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formato dal latino vita-  e dal tedesco -</a:t>
            </a:r>
            <a:r>
              <a:rPr lang="it-IT" sz="3100" b="1" dirty="0" err="1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amin</a:t>
            </a:r>
            <a:r>
              <a:rPr lang="it-IT" sz="31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“amina”), si riferisce ad ogni composto chimico la cui funzione è quella di rendere possibili alcuni  processi essenziali per la vita. </a:t>
            </a:r>
            <a:endParaRPr lang="it-IT" sz="3100" b="1" dirty="0" smtClean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endParaRPr lang="it-IT" sz="31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it-IT" sz="3100" b="1" dirty="0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Il termine fu coniato nel 1911 da Casimiro Funk, biochimico polacco </a:t>
            </a:r>
            <a:r>
              <a:rPr lang="it-IT" sz="31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allorché </a:t>
            </a:r>
            <a:r>
              <a:rPr lang="it-IT" sz="3100" b="1" dirty="0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ritenne di aver isolato allo stato puro la sostanza anti-beriberica. Funk la chiamò “vitamina anti-beriberica”:  “</a:t>
            </a:r>
            <a:r>
              <a:rPr lang="it-IT" sz="3100" b="1" dirty="0" err="1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</a:t>
            </a:r>
            <a:r>
              <a:rPr lang="it-IT" sz="3100" b="1" dirty="0">
                <a:solidFill>
                  <a:srgbClr val="00B0F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” in relazione alla sua importanza per la vita, “amina” in quanto appartenente al gruppo chimico delle amine.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Il termine  vitamina E è usato per descrivere genericamente tutti i derivati del </a:t>
            </a:r>
            <a:r>
              <a:rPr lang="it-IT" sz="2800" dirty="0" err="1">
                <a:solidFill>
                  <a:srgbClr val="00B0F0"/>
                </a:solidFill>
                <a:latin typeface="Arial Black" panose="020B0A04020102020204" pitchFamily="34" charset="0"/>
              </a:rPr>
              <a:t>tocolo</a:t>
            </a:r>
            <a:r>
              <a:rPr lang="it-I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 e del </a:t>
            </a:r>
            <a:r>
              <a:rPr lang="it-IT" sz="2800" dirty="0" err="1">
                <a:solidFill>
                  <a:srgbClr val="00B0F0"/>
                </a:solidFill>
                <a:latin typeface="Arial Black" panose="020B0A04020102020204" pitchFamily="34" charset="0"/>
              </a:rPr>
              <a:t>tocotrienolo</a:t>
            </a:r>
            <a:r>
              <a:rPr lang="it-I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 che presentano </a:t>
            </a:r>
            <a:r>
              <a:rPr lang="it-IT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attività </a:t>
            </a:r>
            <a:r>
              <a:rPr lang="it-IT" sz="2800" dirty="0">
                <a:solidFill>
                  <a:srgbClr val="00B0F0"/>
                </a:solidFill>
                <a:latin typeface="Arial Black" panose="020B0A04020102020204" pitchFamily="34" charset="0"/>
              </a:rPr>
              <a:t>biologica </a:t>
            </a:r>
            <a:endParaRPr lang="it-IT" sz="2800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it-IT" sz="28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  <a:defRPr/>
            </a:pP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Compongono 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questa vitamina i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TOCOFEROLI 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ed i TOCOTRIENOLI</a:t>
            </a:r>
          </a:p>
          <a:p>
            <a:pPr algn="ctr">
              <a:defRPr/>
            </a:pPr>
            <a:endParaRPr lang="it-IT" sz="2000" dirty="0">
              <a:latin typeface="Arial Black" panose="020B0A040201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39752" y="332656"/>
            <a:ext cx="4312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1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707468"/>
            <a:ext cx="8445624" cy="5947896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La forma più attiva è l’(+)-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  <a:sym typeface="Symbol" pitchFamily="18" charset="2"/>
              </a:rPr>
              <a:t>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-tocoferolo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u="sng" dirty="0">
                <a:latin typeface="Arial Black" panose="020B0A04020102020204" pitchFamily="34" charset="0"/>
                <a:cs typeface="Arial" charset="0"/>
              </a:rPr>
              <a:t>Le migliori fonti alimentari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 sono</a:t>
            </a:r>
            <a:r>
              <a:rPr lang="it-IT" sz="2800" b="1" dirty="0" smtClean="0">
                <a:latin typeface="Arial Black" panose="020B0A04020102020204" pitchFamily="34" charset="0"/>
                <a:cs typeface="Arial" charset="0"/>
              </a:rPr>
              <a:t>:</a:t>
            </a:r>
            <a:endParaRPr lang="it-IT" sz="2800" b="1" dirty="0" smtClean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 smtClean="0">
                <a:latin typeface="Arial Black" panose="020B0A04020102020204" pitchFamily="34" charset="0"/>
                <a:cs typeface="Arial" charset="0"/>
              </a:rPr>
              <a:t>oli 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vegetali </a:t>
            </a:r>
            <a:r>
              <a:rPr lang="it-IT" sz="2800" b="1" dirty="0" err="1">
                <a:latin typeface="Arial Black" panose="020B0A04020102020204" pitchFamily="34" charset="0"/>
                <a:cs typeface="Arial" charset="0"/>
              </a:rPr>
              <a:t>poliinsaturi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, semi, nocciole, noci, cereali integrali, asparagi, avocado, frutti di bosco, vegetali a foglia verde, pomodori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la cottura e i trattamenti tecnologici a cui vengono sottoposti gli alimenti ne riducono notevolmente il contenuto.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 smtClean="0">
                <a:latin typeface="Arial Black" panose="020B0A04020102020204" pitchFamily="34" charset="0"/>
                <a:cs typeface="Arial" charset="0"/>
              </a:rPr>
              <a:t>È 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presente anche in alcune fonti alimentari di origine animale, come fegato, uova e latticini</a:t>
            </a:r>
            <a:r>
              <a:rPr lang="it-IT" sz="2800" b="1" dirty="0" smtClean="0">
                <a:latin typeface="Arial Black" panose="020B0A04020102020204" pitchFamily="34" charset="0"/>
                <a:cs typeface="Arial" charset="0"/>
              </a:rPr>
              <a:t>.</a:t>
            </a:r>
          </a:p>
          <a:p>
            <a:pPr algn="ctr">
              <a:lnSpc>
                <a:spcPct val="80000"/>
              </a:lnSpc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 3" pitchFamily="18" charset="2"/>
              </a:rPr>
              <a:t></a:t>
            </a:r>
            <a:r>
              <a:rPr lang="it-IT" sz="2800" b="1" u="sng" dirty="0">
                <a:latin typeface="Arial Black" panose="020B0A04020102020204" pitchFamily="34" charset="0"/>
                <a:cs typeface="Arial" charset="0"/>
              </a:rPr>
              <a:t>Nell’organismo si trova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 nella frazione lipidica delle membrane cellulari e agisce da antiossidante proteggendo da sostanze tossiche quali: </a:t>
            </a:r>
            <a:r>
              <a:rPr lang="it-IT" sz="2800" b="1" dirty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metalli pesanti, solventi organici, farmaci, radiazioni, radicali liberi</a:t>
            </a:r>
            <a:endParaRPr lang="it-IT" sz="2800" b="1" dirty="0">
              <a:solidFill>
                <a:schemeClr val="hlink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 3" pitchFamily="18" charset="2"/>
              </a:rPr>
              <a:t></a:t>
            </a:r>
            <a:r>
              <a:rPr lang="it-IT" sz="2800" b="1" u="sng" dirty="0">
                <a:latin typeface="Arial Black" panose="020B0A04020102020204" pitchFamily="34" charset="0"/>
                <a:cs typeface="Arial" charset="0"/>
              </a:rPr>
              <a:t>È fondamentale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 per il buon funzionamento del sistema nervoso e di quello immunitario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3200" b="1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L’olio </a:t>
            </a:r>
            <a:r>
              <a:rPr lang="it-IT" sz="32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d’oliva extra vergine è l’alimento ideale per il rapporto tra il contenuto % di vitamina E ed acidi grassi </a:t>
            </a:r>
            <a:r>
              <a:rPr lang="it-IT" sz="3200" b="1" dirty="0" err="1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poliinsaturi</a:t>
            </a:r>
            <a:r>
              <a:rPr lang="it-IT" sz="3200" b="1" dirty="0">
                <a:latin typeface="Arial Black" panose="020B0A04020102020204" pitchFamily="34" charset="0"/>
                <a:cs typeface="Arial" charset="0"/>
              </a:rPr>
              <a:t> 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95736" y="1799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  <a:endParaRPr 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7638"/>
            <a:ext cx="7776864" cy="4963690"/>
          </a:xfrm>
        </p:spPr>
      </p:pic>
    </p:spTree>
    <p:extLst>
      <p:ext uri="{BB962C8B-B14F-4D97-AF65-F5344CB8AC3E}">
        <p14:creationId xmlns:p14="http://schemas.microsoft.com/office/powerpoint/2010/main" val="2091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  <a:endParaRPr lang="it-IT" dirty="0"/>
          </a:p>
        </p:txBody>
      </p:sp>
      <p:pic>
        <p:nvPicPr>
          <p:cNvPr id="4098" name="Picture 2" descr="C:\Users\Procida Giuseppe\Desktop\Scansioni\img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2276872"/>
            <a:ext cx="8964486" cy="29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90255" y="115953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 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3" y="4725144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0" y="2492896"/>
            <a:ext cx="8928992" cy="2667751"/>
          </a:xfrm>
        </p:spPr>
        <p:txBody>
          <a:bodyPr/>
          <a:lstStyle/>
          <a:p>
            <a:r>
              <a:rPr lang="it-IT" sz="2000" b="1" dirty="0" smtClean="0">
                <a:latin typeface="Arial Black" panose="020B0A04020102020204" pitchFamily="34" charset="0"/>
              </a:rPr>
              <a:t>Olio </a:t>
            </a:r>
            <a:r>
              <a:rPr lang="it-IT" sz="2000" b="1" dirty="0">
                <a:latin typeface="Arial Black" panose="020B0A04020102020204" pitchFamily="34" charset="0"/>
              </a:rPr>
              <a:t>di germe di grano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136,7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caviale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7,0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girasole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49,2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anguille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5,6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Nocciole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25,0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pomodoro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5,4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oliva </a:t>
            </a:r>
            <a:r>
              <a:rPr lang="it-IT" sz="2000" b="1" dirty="0" err="1">
                <a:latin typeface="Arial Black" panose="020B0A04020102020204" pitchFamily="34" charset="0"/>
              </a:rPr>
              <a:t>ev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21,4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 smtClean="0">
                <a:latin typeface="Arial Black" panose="020B0A04020102020204" pitchFamily="34" charset="0"/>
              </a:rPr>
              <a:t>uovo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3,1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Olio di mais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17,2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burro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2,0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</a:p>
          <a:p>
            <a:r>
              <a:rPr lang="it-IT" sz="2000" b="1" dirty="0">
                <a:latin typeface="Arial Black" panose="020B0A04020102020204" pitchFamily="34" charset="0"/>
              </a:rPr>
              <a:t>Arachidi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  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10,1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b="1" dirty="0">
                <a:latin typeface="Arial Black" panose="020B0A04020102020204" pitchFamily="34" charset="0"/>
              </a:rPr>
              <a:t>grana</a:t>
            </a:r>
            <a:r>
              <a:rPr lang="it-IT" sz="2000" dirty="0">
                <a:latin typeface="Arial Black" panose="020B0A04020102020204" pitchFamily="34" charset="0"/>
              </a:rPr>
              <a:t>	</a:t>
            </a:r>
            <a:r>
              <a:rPr lang="it-IT" sz="2000" dirty="0" smtClean="0">
                <a:latin typeface="Arial Black" panose="020B0A04020102020204" pitchFamily="34" charset="0"/>
              </a:rPr>
              <a:t>           </a:t>
            </a:r>
            <a:r>
              <a:rPr lang="it-IT" sz="2000" b="1" dirty="0" smtClean="0">
                <a:latin typeface="Arial Black" panose="020B0A04020102020204" pitchFamily="34" charset="0"/>
              </a:rPr>
              <a:t>0,9 </a:t>
            </a:r>
            <a:r>
              <a:rPr lang="it-IT" sz="2400" dirty="0">
                <a:latin typeface="Arial Black" panose="020B0A04020102020204" pitchFamily="34" charset="0"/>
              </a:rPr>
              <a:t>	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87624" y="155958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Contenuto in Vitamina E </a:t>
            </a: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(mg/100g</a:t>
            </a: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5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327994"/>
            <a:ext cx="8229600" cy="4981326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Questa vitamina fu scoperta a seguito di esperimenti su animali dove furono identificate le sue proprietà antiemorragiche</a:t>
            </a:r>
            <a:r>
              <a:rPr lang="it-IT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</a:t>
            </a:r>
          </a:p>
          <a:p>
            <a:pPr algn="ctr">
              <a:defRPr/>
            </a:pPr>
            <a:endParaRPr lang="it-IT" sz="28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Ne esistono due forme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:</a:t>
            </a:r>
          </a:p>
          <a:p>
            <a:pPr algn="ctr">
              <a:defRPr/>
            </a:pP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>
              <a:buNone/>
              <a:defRPr/>
            </a:pPr>
            <a:r>
              <a:rPr lang="it-IT" sz="2800" b="1" dirty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K</a:t>
            </a:r>
            <a:r>
              <a:rPr lang="it-IT" sz="2800" b="1" baseline="-30000" dirty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1</a:t>
            </a: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naturale ottenuta dalle piante (</a:t>
            </a:r>
            <a:r>
              <a:rPr lang="it-IT" sz="2800" b="1" dirty="0" err="1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fillochinone</a:t>
            </a:r>
            <a:r>
              <a:rPr lang="it-IT" sz="2800" b="1" dirty="0">
                <a:solidFill>
                  <a:srgbClr val="00CC00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endParaRPr lang="it-IT" sz="2800" b="1" dirty="0">
              <a:solidFill>
                <a:srgbClr val="00CC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endParaRPr lang="it-IT" sz="2800" b="1" dirty="0" smtClean="0">
              <a:solidFill>
                <a:schemeClr val="hlink"/>
              </a:solidFill>
              <a:latin typeface="Arial Black" panose="020B0A04020102020204" pitchFamily="34" charset="0"/>
              <a:cs typeface="Arial" charset="0"/>
            </a:endParaRPr>
          </a:p>
          <a:p>
            <a:pPr algn="ctr">
              <a:buNone/>
              <a:defRPr/>
            </a:pPr>
            <a:r>
              <a:rPr lang="it-IT" sz="2800" b="1" dirty="0" smtClean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K</a:t>
            </a:r>
            <a:r>
              <a:rPr lang="it-IT" sz="2800" b="1" baseline="-30000" dirty="0" smtClean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2</a:t>
            </a:r>
            <a:r>
              <a:rPr lang="it-IT" sz="2800" b="1" dirty="0" smtClean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prodotta dai batteri intestinali (</a:t>
            </a:r>
            <a:r>
              <a:rPr lang="it-IT" sz="2800" b="1" dirty="0" err="1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menachinone</a:t>
            </a:r>
            <a:r>
              <a:rPr lang="it-IT" sz="2800" b="1" dirty="0">
                <a:solidFill>
                  <a:schemeClr val="hlink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r>
              <a:rPr lang="it-IT" sz="2800" b="1" dirty="0">
                <a:latin typeface="Arial Black" panose="020B0A04020102020204" pitchFamily="34" charset="0"/>
              </a:rPr>
              <a:t> </a:t>
            </a:r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195736" y="188640"/>
            <a:ext cx="4389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K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8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K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172219"/>
              </p:ext>
            </p:extLst>
          </p:nvPr>
        </p:nvGraphicFramePr>
        <p:xfrm>
          <a:off x="179512" y="908720"/>
          <a:ext cx="5724128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Picture" r:id="rId3" imgW="4483800" imgH="3366000" progId="Word.Picture.8">
                  <p:embed/>
                </p:oleObj>
              </mc:Choice>
              <mc:Fallback>
                <p:oleObj name="Picture" r:id="rId3" imgW="4483800" imgH="3366000" progId="Word.Picture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891"/>
                      <a:stretch>
                        <a:fillRect/>
                      </a:stretch>
                    </p:blipFill>
                    <p:spPr bwMode="auto">
                      <a:xfrm>
                        <a:off x="179512" y="908720"/>
                        <a:ext cx="5724128" cy="309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4876800" y="3429000"/>
          <a:ext cx="4048125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Picture" r:id="rId5" imgW="3912120" imgH="2934360" progId="Word.Picture.8">
                  <p:embed/>
                </p:oleObj>
              </mc:Choice>
              <mc:Fallback>
                <p:oleObj name="Picture" r:id="rId5" imgW="3912120" imgH="2934360" progId="Word.Picture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29000"/>
                        <a:ext cx="4048125" cy="279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4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La </a:t>
            </a:r>
            <a:r>
              <a:rPr lang="it-IT" sz="24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vitamina </a:t>
            </a:r>
            <a:r>
              <a:rPr lang="it-IT" sz="2400" b="1" dirty="0" smtClean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K</a:t>
            </a:r>
            <a:r>
              <a:rPr lang="it-IT" sz="2400" b="1" baseline="-30000" dirty="0" smtClean="0">
                <a:solidFill>
                  <a:srgbClr val="00FF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oltre che avere un ruolo importante nella sintesi della protrombina e dei fattori coagulanti del sangue, consente la conversione di una proteina ossea non collagene dalla forma inattiva a quella</a:t>
            </a:r>
            <a:r>
              <a:rPr lang="it-IT" sz="2400" b="1" baseline="-30000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attiva consentendole di unirsi al </a:t>
            </a:r>
            <a:r>
              <a:rPr lang="it-IT" sz="24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calcio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 e di fissarlo al tessuto osseo.</a:t>
            </a:r>
          </a:p>
          <a:p>
            <a:pPr algn="ctr">
              <a:lnSpc>
                <a:spcPct val="80000"/>
              </a:lnSpc>
              <a:defRPr/>
            </a:pPr>
            <a:endParaRPr kumimoji="1" lang="en-US" sz="2400" b="1" u="sng" dirty="0" smtClean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kumimoji="1" lang="en-US" sz="2400" b="1" u="sng" dirty="0" err="1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anticoagulanti</a:t>
            </a:r>
            <a:r>
              <a:rPr kumimoji="1" lang="en-US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(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acido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acetilsalicilico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) e </a:t>
            </a:r>
            <a:r>
              <a:rPr kumimoji="1" lang="en-US" sz="2400" b="1" u="sng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antibiotici</a:t>
            </a:r>
            <a:r>
              <a:rPr kumimoji="1" lang="en-US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che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distruggono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la flora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batterica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intestinale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possono provocare </a:t>
            </a:r>
            <a:r>
              <a:rPr kumimoji="1"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malattie emorragiche</a:t>
            </a:r>
            <a:r>
              <a:rPr kumimoji="1" lang="en-US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it-IT" sz="2400" b="1" dirty="0"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K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K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DBB9C8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1804" b="6097"/>
          <a:stretch>
            <a:fillRect/>
          </a:stretch>
        </p:blipFill>
        <p:spPr bwMode="auto">
          <a:xfrm>
            <a:off x="323528" y="1268760"/>
            <a:ext cx="8640960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53638" y="8994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199" y="1556792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la tiamina è coinvolta nel </a:t>
            </a:r>
            <a:r>
              <a:rPr lang="it-IT" sz="2800" b="1" u="sng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metabolismo energetico</a:t>
            </a:r>
            <a:r>
              <a:rPr lang="it-IT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assieme alle altre vitamine del gruppo B; la conversione nella forma attiva è garantita dalla </a:t>
            </a:r>
            <a:r>
              <a:rPr lang="it-IT" sz="2800" b="1" u="sng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presenza del magnesio</a:t>
            </a:r>
            <a:endParaRPr lang="it-IT" sz="28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u="sng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Viene </a:t>
            </a: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trasformata nell’estere  dell’acido pirofosforico (H</a:t>
            </a:r>
            <a:r>
              <a:rPr lang="it-IT" sz="2800" b="1" u="sng" baseline="-30000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3</a:t>
            </a: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</a:t>
            </a:r>
            <a:r>
              <a:rPr lang="it-IT" sz="2800" b="1" u="sng" baseline="-30000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2</a:t>
            </a: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O</a:t>
            </a:r>
            <a:r>
              <a:rPr lang="it-IT" sz="2800" b="1" u="sng" baseline="-30000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5</a:t>
            </a: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) nell’intestino tenue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La </a:t>
            </a: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TPP funziona da coenzima della piruvato </a:t>
            </a:r>
            <a:r>
              <a:rPr lang="it-IT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deidrogenasi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61396" y="332656"/>
            <a:ext cx="8621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(Tiamina)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7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6120680"/>
          </a:xfrm>
        </p:spPr>
        <p:txBody>
          <a:bodyPr/>
          <a:lstStyle/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4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Sono note </a:t>
            </a:r>
            <a:r>
              <a:rPr lang="it-IT" altLang="it-IT" sz="24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differenti </a:t>
            </a:r>
            <a:r>
              <a:rPr lang="it-IT" altLang="it-IT" sz="24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vitamine,</a:t>
            </a:r>
            <a:r>
              <a:rPr lang="it-IT" altLang="it-IT" sz="32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24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usualmente classificate in due gruppi</a:t>
            </a:r>
            <a:r>
              <a:rPr lang="it-IT" altLang="it-IT" sz="24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>
              <a:lnSpc>
                <a:spcPct val="70000"/>
              </a:lnSpc>
            </a:pPr>
            <a:endParaRPr lang="it-IT" altLang="it-IT" sz="2400" b="1" u="sng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3200" b="1" u="sng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liposolubili</a:t>
            </a:r>
            <a:r>
              <a:rPr lang="it-IT" altLang="it-IT" sz="32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32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(A,D,E,K)</a:t>
            </a:r>
          </a:p>
          <a:p>
            <a:pPr algn="ctr">
              <a:lnSpc>
                <a:spcPct val="70000"/>
              </a:lnSpc>
            </a:pPr>
            <a:endParaRPr lang="it-IT" altLang="it-IT" sz="3200" b="1" u="sng" dirty="0" smtClean="0">
              <a:solidFill>
                <a:schemeClr val="accent2"/>
              </a:solidFill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3200" b="1" u="sng" dirty="0" smtClean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idrosolubili </a:t>
            </a:r>
            <a:r>
              <a:rPr lang="it-IT" altLang="it-IT" sz="3200" b="1" u="sng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(gruppo B</a:t>
            </a:r>
            <a:r>
              <a:rPr lang="it-IT" altLang="it-IT" sz="3200" b="1" u="sng" baseline="3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</a:t>
            </a:r>
            <a:r>
              <a:rPr lang="it-IT" altLang="it-IT" sz="3200" b="1" u="sng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C)</a:t>
            </a:r>
          </a:p>
          <a:p>
            <a:pPr algn="just">
              <a:lnSpc>
                <a:spcPct val="70000"/>
              </a:lnSpc>
              <a:buNone/>
            </a:pPr>
            <a:endParaRPr lang="it-IT" altLang="it-IT" sz="2400" b="1" dirty="0">
              <a:latin typeface="Verdan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(tiamina),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(riboflavina),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(niacina o vitamina PP),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(acido pantotenico)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(piridossina)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8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 biotina ; vitamina H) 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00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12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(cianocobalamina)</a:t>
            </a:r>
          </a:p>
          <a:p>
            <a:pPr marL="109728" indent="0" algn="ctr">
              <a:lnSpc>
                <a:spcPct val="70000"/>
              </a:lnSpc>
              <a:buNone/>
            </a:pPr>
            <a:r>
              <a:rPr lang="it-IT" altLang="it-IT" sz="28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it-IT" altLang="it-IT" sz="2800" b="1" baseline="-25000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it-IT" altLang="it-IT" sz="2800" b="1" dirty="0" smtClean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it-IT" altLang="it-IT" sz="2800" b="1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(acido folico) 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07704" y="184284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  <a:endParaRPr lang="it-IT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1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http://upload.wikimedia.org/wikipedia/it/6/68/Tiami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 b="20586"/>
          <a:stretch>
            <a:fillRect/>
          </a:stretch>
        </p:blipFill>
        <p:spPr bwMode="auto">
          <a:xfrm>
            <a:off x="1187624" y="2852936"/>
            <a:ext cx="6858000" cy="328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7544" y="169750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 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La tiamina consta di un anello pirimidinico e di uno tiazolico </a:t>
            </a:r>
            <a:r>
              <a:rPr lang="it-IT" sz="24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legati 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da un ponte metilenico</a:t>
            </a:r>
            <a:endParaRPr lang="it-IT" sz="24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Procida Giuseppe\Desktop\Scansioni\img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4" y="1601300"/>
            <a:ext cx="74888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19390" y="6309320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0" y="720035"/>
            <a:ext cx="77768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051720" y="12149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sz="40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it-IT" sz="4000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42168" y="6339616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Cabras.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Patologie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da </a:t>
            </a:r>
            <a:r>
              <a:rPr kumimoji="1" lang="en-US" sz="2800" b="1" dirty="0" err="1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carenza</a:t>
            </a:r>
            <a:r>
              <a:rPr kumimoji="1" lang="en-US" sz="28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:</a:t>
            </a:r>
            <a:endParaRPr kumimoji="1" lang="en-US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0" hangingPunct="0">
              <a:buNone/>
              <a:defRPr/>
            </a:pPr>
            <a:r>
              <a:rPr kumimoji="1" lang="en-US" sz="2800" b="1" dirty="0" err="1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confusione</a:t>
            </a:r>
            <a:r>
              <a:rPr kumimoji="1" lang="en-US" sz="28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mentale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deperimento</a:t>
            </a:r>
            <a:r>
              <a:rPr kumimoji="1" lang="en-US" sz="2800" b="1" u="sng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muscolare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dirty="0" err="1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ipotensione</a:t>
            </a:r>
            <a:r>
              <a:rPr kumimoji="1" lang="en-US" sz="28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arteriosa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disturbi</a:t>
            </a:r>
            <a:r>
              <a:rPr kumimoji="1" lang="en-US" sz="2800" b="1" u="sng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della</a:t>
            </a:r>
            <a:r>
              <a:rPr kumimoji="1" lang="en-US" sz="2800" b="1" u="sng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800" b="1" u="sng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deambulazione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cardiopatie</a:t>
            </a:r>
            <a:r>
              <a:rPr kumimoji="1" lang="en-US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  <a:r>
              <a:rPr kumimoji="1" lang="en-US" sz="2800" b="1" dirty="0" err="1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stipsi</a:t>
            </a:r>
            <a:endParaRPr kumimoji="1" lang="en-US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kumimoji="1" lang="it-IT" sz="2800" b="1" dirty="0" smtClean="0">
              <a:solidFill>
                <a:schemeClr val="accent2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kumimoji="1" lang="it-IT" sz="2800" b="1" dirty="0" smtClean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La </a:t>
            </a:r>
            <a:r>
              <a:rPr kumimoji="1" lang="it-IT" sz="2800" b="1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sindrome da deficit è nota come </a:t>
            </a:r>
            <a:r>
              <a:rPr kumimoji="1" lang="it-IT" sz="2800" b="1" u="sng" dirty="0" err="1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beri</a:t>
            </a:r>
            <a:r>
              <a:rPr kumimoji="1" lang="it-IT" sz="2800" b="1" u="sng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kumimoji="1" lang="it-IT" sz="2800" b="1" u="sng" dirty="0" err="1">
                <a:solidFill>
                  <a:schemeClr val="accent2"/>
                </a:solidFill>
                <a:latin typeface="Arial Black" panose="020B0A04020102020204" pitchFamily="34" charset="0"/>
                <a:cs typeface="Times New Roman" pitchFamily="18" charset="0"/>
              </a:rPr>
              <a:t>beri</a:t>
            </a:r>
            <a:r>
              <a:rPr kumimoji="1" lang="it-IT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endParaRPr kumimoji="1" lang="en-US" sz="28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1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65719F0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518" r="63" b="3995"/>
          <a:stretch>
            <a:fillRect/>
          </a:stretch>
        </p:blipFill>
        <p:spPr bwMode="auto">
          <a:xfrm rot="60000">
            <a:off x="90112" y="1336996"/>
            <a:ext cx="885698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59946" y="875331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Pigmento giallo-verde è parte integrante </a:t>
            </a:r>
            <a:r>
              <a:rPr lang="it-IT" sz="24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del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Flavin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mono nucleotide (FMN) e del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Flavin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adenin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dinucleotide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 (FAD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IMPORTANTI ENZIMI DEL METABOLISMO ENERGETICO</a:t>
            </a:r>
            <a:endParaRPr lang="it-IT" sz="24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pic>
        <p:nvPicPr>
          <p:cNvPr id="6" name="Picture 8" descr="http://upload.wikimedia.org/wikipedia/it/8/85/Riboflav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96952"/>
            <a:ext cx="433863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5731" y="188640"/>
            <a:ext cx="9032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riboflavina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8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2048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288032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9552" y="532183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Struttura del FAD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48064" y="610870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Struttura del FMN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  <a:endParaRPr lang="it-IT" dirty="0"/>
          </a:p>
        </p:txBody>
      </p:sp>
      <p:pic>
        <p:nvPicPr>
          <p:cNvPr id="4098" name="Picture 2" descr="C:\Users\Procida Giuseppe\Desktop\Scansioni\img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95536" y="2134157"/>
            <a:ext cx="842493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331640" y="100715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79912" y="5229200"/>
            <a:ext cx="5063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056784" cy="6120680"/>
          </a:xfrm>
        </p:spPr>
      </p:pic>
    </p:spTree>
    <p:extLst>
      <p:ext uri="{BB962C8B-B14F-4D97-AF65-F5344CB8AC3E}">
        <p14:creationId xmlns:p14="http://schemas.microsoft.com/office/powerpoint/2010/main" val="38269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FONTI ALIMENTARI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animali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: fegato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it-IT" sz="2400" b="1" dirty="0" err="1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epatoflavina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, latte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(lattoflavina),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reni, cuore, uovo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it-IT" sz="2400" b="1" dirty="0" err="1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ovoflavina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vegetali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: mandorle, funghi, cereali integrali, soia, vegetali a foglia verde 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 smtClean="0"/>
          </a:p>
          <a:p>
            <a:pPr marL="109728" indent="0" algn="ctr">
              <a:buNone/>
              <a:defRPr/>
            </a:pPr>
            <a:r>
              <a:rPr lang="it-IT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SINTOMI DA CARENZA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lingua infiammata, disturbi visivi, fessurazioni delle labbra e degli angoli della bocca, bruciori e prurito a carico delle mucose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1489DAF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" r="934" b="60393"/>
          <a:stretch>
            <a:fillRect/>
          </a:stretch>
        </p:blipFill>
        <p:spPr bwMode="auto">
          <a:xfrm rot="-60000">
            <a:off x="611560" y="1268760"/>
            <a:ext cx="813690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88086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2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6E19863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32294" r="3952" b="1709"/>
          <a:stretch>
            <a:fillRect/>
          </a:stretch>
        </p:blipFill>
        <p:spPr bwMode="auto">
          <a:xfrm>
            <a:off x="251520" y="1298376"/>
            <a:ext cx="8712968" cy="486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1560" y="83671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199" y="1556792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il triptofano è il suo precursore 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Componente dei coenzimi NAD e NADP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Coinvolti nei processi ossidoriduttivi, 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Coinvolti nella produzione di energia, 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nel metabolismo dei grassi, del colesterolo, dei carboidrati 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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nella sintesi di molti componenti dell’organismo, compresi </a:t>
            </a:r>
            <a:r>
              <a:rPr lang="it-IT" sz="2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gli ormoni </a:t>
            </a:r>
            <a:r>
              <a:rPr lang="it-IT" sz="20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sessuali e surrenali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47546" y="0"/>
            <a:ext cx="7248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NIACINA (B</a:t>
            </a:r>
            <a:r>
              <a:rPr lang="it-IT" sz="4400" b="1" cap="none" spc="0" baseline="-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3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)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4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alias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charset="0"/>
              </a:rPr>
              <a:t>VITAMINA PP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4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(Pellagra Preventive </a:t>
            </a:r>
            <a:r>
              <a:rPr lang="it-IT" sz="4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Factor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)</a:t>
            </a:r>
            <a:r>
              <a:rPr lang="it-IT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it-IT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upload.wikimedia.org/wikipedia/it/6/61/Nicotinam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00" y="4352058"/>
            <a:ext cx="32004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4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ida Giuseppe\Desktop\Scansioni\img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259632" y="217564"/>
            <a:ext cx="5472608" cy="60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44008" y="6380856"/>
            <a:ext cx="4499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  <a:defRPr/>
            </a:pP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FONTI ALIMENTARI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di vitamina  PP preformata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animali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 (ricchi): fegato e altri organi, uova, pesce, </a:t>
            </a: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latte, carne</a:t>
            </a: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u="sng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vegetali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(poveri): arachidi, cereali </a:t>
            </a: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integrali, </a:t>
            </a: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lievito </a:t>
            </a:r>
            <a:r>
              <a:rPr lang="it-IT" sz="2400" b="1" dirty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di </a:t>
            </a:r>
            <a:r>
              <a:rPr lang="it-IT" sz="2400" b="1" dirty="0" smtClean="0">
                <a:solidFill>
                  <a:srgbClr val="FF7C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birra</a:t>
            </a:r>
          </a:p>
          <a:p>
            <a:pPr algn="ctr">
              <a:defRPr/>
            </a:pP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PATOLOGIE DA CARENZA 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(</a:t>
            </a:r>
            <a:r>
              <a:rPr lang="it-IT" sz="24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cosidette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3D)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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dermatite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(la pelle si screpola e si desquama), 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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diarrea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(alterazioni del rivestimento mucoso del tratto gastrointestinale), 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  <a:sym typeface="Wingdings 3" pitchFamily="18" charset="2"/>
              </a:rPr>
              <a:t></a:t>
            </a:r>
            <a:r>
              <a:rPr lang="it-IT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demenza</a:t>
            </a: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(compromissione delle funzioni intellettive)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dirty="0">
              <a:solidFill>
                <a:srgbClr val="FF7C8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3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3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4C02E1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21622" r="4680" b="2808"/>
          <a:stretch>
            <a:fillRect/>
          </a:stretch>
        </p:blipFill>
        <p:spPr bwMode="auto">
          <a:xfrm>
            <a:off x="251520" y="1290611"/>
            <a:ext cx="8712968" cy="509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82894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50346" y="1268760"/>
            <a:ext cx="8229600" cy="1875663"/>
          </a:xfrm>
        </p:spPr>
        <p:txBody>
          <a:bodyPr/>
          <a:lstStyle/>
          <a:p>
            <a:pPr marL="109728" indent="0" algn="ctr">
              <a:buNone/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Utilizzato nella sintesi del </a:t>
            </a:r>
            <a:r>
              <a:rPr lang="it-IT" sz="2000" b="1" dirty="0" err="1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CoA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(ne fa parte strutturalmente) </a:t>
            </a:r>
            <a:r>
              <a:rPr lang="it-IT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fondamentale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nell’utilizzazione 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dei </a:t>
            </a:r>
            <a:r>
              <a:rPr lang="it-IT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grassi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e dei </a:t>
            </a:r>
            <a:r>
              <a:rPr lang="it-IT" sz="2000" b="1" u="sng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carboidrati, </a:t>
            </a:r>
            <a:r>
              <a:rPr lang="it-IT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nella 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sintesi degli </a:t>
            </a:r>
            <a:r>
              <a:rPr lang="it-IT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ormoni surrenalici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e 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nella 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maturazione dei </a:t>
            </a:r>
            <a:r>
              <a:rPr lang="it-IT" sz="20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globuli rossi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 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72658" y="116632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(acido pantotenico)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http://upload.wikimedia.org/wikipedia/it/c/c0/Acido_pantoten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4196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9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Scansioni\img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95536" y="332656"/>
            <a:ext cx="72728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211960" y="61653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42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presente in un gran numero di alimenti</a:t>
            </a: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it-IT" sz="24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soprattutto:</a:t>
            </a:r>
          </a:p>
          <a:p>
            <a:pPr algn="ctr">
              <a:buNone/>
              <a:defRPr/>
            </a:pPr>
            <a:endParaRPr lang="it-IT" sz="24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fegato, rene, carni, pesce, pollame,</a:t>
            </a:r>
            <a:endParaRPr lang="it-IT" sz="24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cereali integrali, legumi</a:t>
            </a:r>
            <a:r>
              <a:rPr lang="it-IT" sz="2400" b="1" dirty="0" smtClean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, patate </a:t>
            </a: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dolci, broccoli, cavolfiori, arance, fragole</a:t>
            </a:r>
          </a:p>
          <a:p>
            <a:pPr algn="ctr">
              <a:defRPr/>
            </a:pPr>
            <a:endParaRPr lang="it-IT" sz="2400" b="1" dirty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E’ stabile alla cottura, </a:t>
            </a:r>
            <a:r>
              <a:rPr lang="it-IT" sz="24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purché </a:t>
            </a:r>
            <a:r>
              <a:rPr lang="it-IT" sz="24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il </a:t>
            </a:r>
            <a:r>
              <a:rPr lang="it-IT" sz="24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pH</a:t>
            </a:r>
            <a:r>
              <a:rPr lang="it-IT" sz="24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sia compreso fra 5 e 7. A valori inferiori a 5 o superiori a 7, l’acido pantotenico si degrada velocemente </a:t>
            </a:r>
          </a:p>
          <a:p>
            <a:pPr algn="ctr">
              <a:buNone/>
              <a:defRPr/>
            </a:pPr>
            <a:r>
              <a:rPr lang="it-IT" sz="2400" b="1" dirty="0">
                <a:latin typeface="Arial Black" panose="020B0A04020102020204" pitchFamily="34" charset="0"/>
                <a:cs typeface="Arial" charset="0"/>
              </a:rPr>
              <a:t> </a:t>
            </a:r>
            <a:endParaRPr lang="it-IT" sz="24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primi sintomi di carenza: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 affaticamento e stanchezza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47664" y="1886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sz="4000" b="1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it-IT" sz="4000" b="1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5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1B67CE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" t="-113" r="1807" b="3117"/>
          <a:stretch>
            <a:fillRect/>
          </a:stretch>
        </p:blipFill>
        <p:spPr bwMode="auto">
          <a:xfrm rot="60000">
            <a:off x="107504" y="1137666"/>
            <a:ext cx="8856984" cy="538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67600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99592" y="1052736"/>
            <a:ext cx="3240360" cy="5184576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sz="2200" dirty="0">
                <a:solidFill>
                  <a:srgbClr val="92D050"/>
                </a:solidFill>
                <a:latin typeface="Arial Black" panose="020B0A04020102020204" pitchFamily="34" charset="0"/>
              </a:rPr>
              <a:t>Il suo nome generico è correlato alla sua struttura chimica, infatti consta di un anello piridinico possiede un ossidrile alcolico ed è una vitamina</a:t>
            </a:r>
            <a:r>
              <a:rPr lang="it-IT" sz="2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.</a:t>
            </a:r>
          </a:p>
          <a:p>
            <a:pPr marL="109728" indent="0" algn="ctr">
              <a:buNone/>
            </a:pPr>
            <a:r>
              <a:rPr lang="it-IT" sz="2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endParaRPr lang="it-IT" sz="2200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Le forme attive sono 3 </a:t>
            </a:r>
            <a:r>
              <a:rPr lang="it-IT" sz="2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piridossina </a:t>
            </a:r>
            <a:r>
              <a:rPr lang="it-IT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(alcol), </a:t>
            </a:r>
            <a:r>
              <a:rPr lang="it-IT" sz="22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piridossale</a:t>
            </a:r>
            <a:r>
              <a:rPr lang="it-IT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 (aldeide), </a:t>
            </a:r>
            <a:r>
              <a:rPr lang="it-IT" sz="2200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piridossammina</a:t>
            </a:r>
            <a:r>
              <a:rPr lang="it-IT" sz="2200" b="1" dirty="0">
                <a:solidFill>
                  <a:srgbClr val="00B0F0"/>
                </a:solidFill>
                <a:latin typeface="Arial Black" panose="020B0A04020102020204" pitchFamily="34" charset="0"/>
              </a:rPr>
              <a:t> (</a:t>
            </a:r>
            <a:r>
              <a:rPr lang="it-IT" sz="22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ammina</a:t>
            </a:r>
            <a:r>
              <a:rPr lang="it-IT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) </a:t>
            </a:r>
            <a:endParaRPr lang="it-IT" b="1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endParaRPr lang="it-IT" dirty="0"/>
          </a:p>
        </p:txBody>
      </p:sp>
      <p:pic>
        <p:nvPicPr>
          <p:cNvPr id="5124" name="Picture 4" descr="C:\Users\Procida Giuseppe\Desktop\vitamina-b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888431" cy="54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051720" y="87569"/>
            <a:ext cx="4812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it-IT" sz="5400" b="1" cap="none" spc="0" baseline="-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5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1489DAF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41867" r="2634"/>
          <a:stretch>
            <a:fillRect/>
          </a:stretch>
        </p:blipFill>
        <p:spPr bwMode="auto">
          <a:xfrm>
            <a:off x="683568" y="1052736"/>
            <a:ext cx="799288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4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Garantisce il funzionamento di oltre 60 enzimi  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ha un ruolo vitale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nella moltiplicazione </a:t>
            </a:r>
            <a:r>
              <a:rPr lang="it-IT" sz="24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cellulare 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per il sistema immunitario </a:t>
            </a:r>
            <a:endParaRPr lang="it-IT" sz="2400" b="1" dirty="0" smtClean="0">
              <a:solidFill>
                <a:srgbClr val="0070C0"/>
              </a:solidFill>
              <a:latin typeface="Arial Black" panose="020B0A04020102020204" pitchFamily="34" charset="0"/>
              <a:cs typeface="Arial" charset="0"/>
            </a:endParaRPr>
          </a:p>
          <a:p>
            <a:pPr algn="ctr">
              <a:defRPr/>
            </a:pPr>
            <a:endParaRPr lang="it-IT" sz="2400" b="1" u="sng" dirty="0" smtClean="0">
              <a:solidFill>
                <a:srgbClr val="FFC000"/>
              </a:solidFill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u="sng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Partecipa </a:t>
            </a:r>
            <a:r>
              <a:rPr lang="it-IT" sz="24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alla sintesi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delle proteine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dei componenti strutturali dell’organismo 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dei neurotrasmettitori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delle prostaglandine</a:t>
            </a: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maturazione dei globuli </a:t>
            </a:r>
            <a:r>
              <a:rPr lang="it-IT" sz="24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rossi</a:t>
            </a:r>
          </a:p>
          <a:p>
            <a:pPr algn="ctr">
              <a:defRPr/>
            </a:pPr>
            <a:endParaRPr lang="it-IT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Sintomi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di </a:t>
            </a: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carenza: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depressione, convulsioni, anemia, labbra e lingua screpolate, seborrea, eczema </a:t>
            </a:r>
          </a:p>
          <a:p>
            <a:pPr algn="ctr">
              <a:defRPr/>
            </a:pPr>
            <a:endParaRPr lang="it-IT" sz="24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395711" y="275928"/>
            <a:ext cx="7776511" cy="64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283968" y="6122913"/>
            <a:ext cx="486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501317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6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470DC95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3325" r="1779" b="5072"/>
          <a:stretch>
            <a:fillRect/>
          </a:stretch>
        </p:blipFill>
        <p:spPr bwMode="auto">
          <a:xfrm rot="60000">
            <a:off x="179512" y="1181944"/>
            <a:ext cx="8964488" cy="50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5536" y="72027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10" y="2074495"/>
            <a:ext cx="6264696" cy="4371350"/>
          </a:xfrm>
        </p:spPr>
      </p:pic>
      <p:sp>
        <p:nvSpPr>
          <p:cNvPr id="5" name="Rettangolo 4"/>
          <p:cNvSpPr/>
          <p:nvPr/>
        </p:nvSpPr>
        <p:spPr>
          <a:xfrm>
            <a:off x="418684" y="-8059"/>
            <a:ext cx="82533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BIOTINA o VITAMINA B</a:t>
            </a:r>
            <a:r>
              <a:rPr lang="it-IT" sz="4800" b="1" cap="none" spc="0" baseline="-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8</a:t>
            </a:r>
            <a: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48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alias </a:t>
            </a:r>
            <a: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Vitamina </a:t>
            </a:r>
            <a:r>
              <a:rPr lang="it-IT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H</a:t>
            </a:r>
            <a:endParaRPr lang="it-IT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8681" y="1844824"/>
            <a:ext cx="8253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Partecipa: al metabolismo degli acidi grassi, 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del glucosio, degli aminoacidi</a:t>
            </a:r>
            <a:endParaRPr lang="it-IT" sz="20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alla crescita e alla replicazione cellulare</a:t>
            </a:r>
            <a:r>
              <a:rPr lang="it-IT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50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ocida Giuseppe\Desktop\Scansioni\img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669674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55976" y="6196662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Acetil-CoA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carbossilasi --- </a:t>
            </a:r>
            <a:r>
              <a:rPr lang="it-IT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malonil-CoA</a:t>
            </a:r>
            <a:endParaRPr lang="it-IT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Piruvato carbossilasi ---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ossalacetato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Metilcrotonil-CoA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carbossilasi --- catabolismo leucina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Propionil-CoA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carbossilasi ---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metilmalonil-CoA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(isomerizza a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succinil-CoA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5439"/>
            <a:ext cx="8229600" cy="88359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Il suo primo nome (vitamina H) deriva dalla parola tedesca HAUT = pelle, perché sui topi da esperimento dimostrò un’ attività protettrice della </a:t>
            </a:r>
            <a:r>
              <a:rPr lang="it-IT" sz="24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pelle</a:t>
            </a:r>
          </a:p>
          <a:p>
            <a:pPr marL="109728" indent="0" algn="ctr">
              <a:buNone/>
              <a:defRPr/>
            </a:pPr>
            <a:endParaRPr lang="it-IT" sz="2400" b="1" u="sng" dirty="0">
              <a:solidFill>
                <a:srgbClr val="00B050"/>
              </a:solidFill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u="sng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Fonti </a:t>
            </a:r>
            <a:r>
              <a:rPr lang="it-IT" sz="24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alimentari 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lievito di birra, cavoli, funghi, legumi, cioccolato, carne, </a:t>
            </a:r>
            <a:r>
              <a:rPr lang="it-IT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tuorlo, 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cereali, mandorle, arachidi</a:t>
            </a:r>
            <a:endParaRPr lang="it-IT" sz="24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Prodotta anche dalla flora intestinale</a:t>
            </a:r>
          </a:p>
          <a:p>
            <a:pPr marL="365760" lvl="4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1" lang="en-US" sz="2400" b="1" dirty="0" smtClean="0">
              <a:solidFill>
                <a:srgbClr val="FF0000"/>
              </a:solidFill>
              <a:latin typeface="Arial Black" panose="020B0A04020102020204" pitchFamily="34" charset="0"/>
              <a:cs typeface="Arial" charset="0"/>
            </a:endParaRPr>
          </a:p>
          <a:p>
            <a:pPr marL="109728" lvl="4" indent="0" algn="ctr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kumimoji="1" lang="en-US" sz="2400" b="1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Inattivata</a:t>
            </a:r>
            <a:r>
              <a:rPr kumimoji="1"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dall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’ </a:t>
            </a:r>
            <a:r>
              <a:rPr kumimoji="1" lang="en-US" sz="2400" b="1" u="sng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avidina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(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glicoproteina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termolabile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),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fattore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antinutrizionale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contenuto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nell’albume</a:t>
            </a:r>
            <a:r>
              <a:rPr kumimoji="1"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 </a:t>
            </a:r>
          </a:p>
          <a:p>
            <a:pPr algn="ctr"/>
            <a:endParaRPr lang="it-IT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04147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8</a:t>
            </a:r>
            <a:endParaRPr lang="it-IT" baseline="-250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4" descr="A5BC71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" r="2835" b="19353"/>
          <a:stretch>
            <a:fillRect/>
          </a:stretch>
        </p:blipFill>
        <p:spPr bwMode="auto">
          <a:xfrm rot="60000">
            <a:off x="251520" y="1298377"/>
            <a:ext cx="8712968" cy="45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5576" y="83671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Contenuto in alcuni alimenti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2952328"/>
          </a:xfrm>
        </p:spPr>
        <p:txBody>
          <a:bodyPr/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È essenziale nella sintesi del </a:t>
            </a:r>
            <a:r>
              <a:rPr lang="it-IT" sz="2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DNA</a:t>
            </a:r>
            <a:r>
              <a:rPr lang="it-IT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e dei </a:t>
            </a:r>
            <a:r>
              <a:rPr lang="it-IT" sz="28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neurotrasmettitori</a:t>
            </a:r>
            <a:r>
              <a:rPr lang="it-IT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cerebrali </a:t>
            </a:r>
            <a:endParaRPr lang="it-IT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con la vitamina B</a:t>
            </a:r>
            <a:r>
              <a:rPr lang="it-IT" sz="2800" b="1" baseline="-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12</a:t>
            </a: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agisce </a:t>
            </a: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da </a:t>
            </a:r>
            <a:r>
              <a:rPr lang="it-IT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donatore di metili</a:t>
            </a: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In gravidanza 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è indispensabile </a:t>
            </a:r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per un corretto sviluppo del feto.</a:t>
            </a:r>
            <a:endParaRPr lang="it-IT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(acido folico)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4" descr="http://upload.wikimedia.org/wikipedia/it/5/58/Acido_fol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99" y="3573016"/>
            <a:ext cx="449580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1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Autofit/>
          </a:bodyPr>
          <a:lstStyle/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Fonti alimentari : </a:t>
            </a:r>
            <a:r>
              <a:rPr lang="it-IT" sz="2400" b="1" dirty="0" smtClean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cavolo, </a:t>
            </a: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spinaci, bietola, </a:t>
            </a:r>
            <a:r>
              <a:rPr lang="it-IT" sz="2400" b="1" dirty="0" smtClean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asparagi</a:t>
            </a: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, broccoli, </a:t>
            </a:r>
            <a:r>
              <a:rPr lang="it-IT" sz="2400" b="1" dirty="0" smtClean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arance</a:t>
            </a:r>
            <a:r>
              <a:rPr lang="it-IT" sz="24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, radici, cereali integrali</a:t>
            </a:r>
            <a:endParaRPr lang="it-IT" sz="24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  <a:defRPr/>
            </a:pP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fotodegradabile e termolabile</a:t>
            </a:r>
            <a:endParaRPr lang="it-IT" sz="24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it-IT" sz="24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marL="109728" indent="0" algn="ctr">
              <a:buNone/>
              <a:defRPr/>
            </a:pPr>
            <a:r>
              <a:rPr lang="it-IT" sz="2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la 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carenza compromette tutte le cellule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soprattutto quelle a rapida proliferazione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come i </a:t>
            </a:r>
            <a:r>
              <a:rPr lang="it-IT" sz="2400" b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globuli rossi, apparato gastrointestinale, genitale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componente determinante del </a:t>
            </a:r>
            <a:r>
              <a:rPr lang="it-IT" sz="28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sistema immunitario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, 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è stata la </a:t>
            </a:r>
            <a:r>
              <a:rPr lang="it-IT" sz="28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prima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vitamina liposolubile ad essere riconosciuta;  alcuni </a:t>
            </a:r>
            <a:r>
              <a:rPr lang="it-IT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caroteni</a:t>
            </a:r>
            <a:r>
              <a:rPr lang="it-IT" sz="28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  <a:sym typeface="Wingdings 2" pitchFamily="18" charset="2"/>
              </a:rPr>
              <a:t></a:t>
            </a:r>
            <a:r>
              <a:rPr 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detti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provitamina A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possono essere convertiti in vitamina A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cristallo liposolubile di colore giallo, è un alcol a lunga catena detta anche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retinolo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(A</a:t>
            </a:r>
            <a:r>
              <a:rPr lang="it-IT" sz="2800" b="1" baseline="-20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1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) </a:t>
            </a:r>
          </a:p>
          <a:p>
            <a:pPr marL="109728" indent="0" algn="ctr">
              <a:buNone/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esiste anche la forma aldeidica detta </a:t>
            </a:r>
            <a:r>
              <a:rPr 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retinaldeide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o </a:t>
            </a:r>
            <a:r>
              <a:rPr lang="it-I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retinale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 che agisce soprattutto sulla vista e sulla riproduzione, e la forma acida, detta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acido retinoico </a:t>
            </a:r>
            <a:r>
              <a:rPr lang="it-IT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importante in altre funzioni dell’organismo, come la crescita e la differenziazione cellulare</a:t>
            </a:r>
            <a:endParaRPr lang="it-IT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96946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2C419D6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4765" r="998" b="3424"/>
          <a:stretch>
            <a:fillRect/>
          </a:stretch>
        </p:blipFill>
        <p:spPr bwMode="auto">
          <a:xfrm rot="60000">
            <a:off x="251520" y="908720"/>
            <a:ext cx="8712968" cy="556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5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5355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  <a:defRPr/>
            </a:pPr>
            <a:r>
              <a:rPr lang="it-IT" sz="28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Fattore </a:t>
            </a: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nutrizionale epatico in grado di </a:t>
            </a: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800" b="1" u="sng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prevenire l’anemia perniciosa</a:t>
            </a:r>
          </a:p>
          <a:p>
            <a:pPr algn="ctr">
              <a:buNone/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Fondamentale per la maturazione dei globuli rossi</a:t>
            </a:r>
            <a:endParaRPr lang="it-IT" sz="28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È essenziale nella sintesi del </a:t>
            </a:r>
            <a:r>
              <a:rPr lang="it-IT" sz="2800" b="1" u="sng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DNA 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e 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dei </a:t>
            </a:r>
            <a:r>
              <a:rPr lang="it-IT" sz="2800" b="1" u="sng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neurotrasmettitori</a:t>
            </a:r>
            <a:r>
              <a:rPr lang="it-IT" sz="2800" b="1" dirty="0">
                <a:solidFill>
                  <a:srgbClr val="92D050"/>
                </a:solidFill>
                <a:latin typeface="Arial Black" panose="020B0A04020102020204" pitchFamily="34" charset="0"/>
                <a:cs typeface="Arial" charset="0"/>
              </a:rPr>
              <a:t> cerebrali </a:t>
            </a:r>
            <a:endParaRPr lang="it-IT" sz="2800" b="1" dirty="0">
              <a:solidFill>
                <a:srgbClr val="92D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con l’acido folico agisce da donatore di metili 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prodotta da microrganismi non da piante ed animali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 </a:t>
            </a: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buNone/>
              <a:defRPr/>
            </a:pPr>
            <a:r>
              <a:rPr lang="it-IT" sz="2800" b="1" u="sng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Esclusive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 fonti alimentari animali: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fegato, rene, pesci, latte, carne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086975" y="188640"/>
            <a:ext cx="4966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B</a:t>
            </a:r>
            <a:r>
              <a:rPr lang="it-IT" sz="5400" b="1" cap="none" spc="0" baseline="-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12</a:t>
            </a:r>
            <a:endParaRPr lang="it-IT" sz="5400" b="1" cap="none" spc="0" baseline="-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4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http://upload.wikimedia.org/wikipedia/it/5/56/Cobalami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705678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0" y="908720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Consta di un sistema </a:t>
            </a:r>
            <a:r>
              <a:rPr lang="it-IT" sz="2000" dirty="0" err="1">
                <a:solidFill>
                  <a:srgbClr val="00B050"/>
                </a:solidFill>
                <a:latin typeface="Arial Black" panose="020B0A04020102020204" pitchFamily="34" charset="0"/>
              </a:rPr>
              <a:t>tetrapirrolico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con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al centro il cobalto detto anello </a:t>
            </a:r>
            <a:r>
              <a:rPr lang="it-IT" sz="2000" dirty="0" err="1">
                <a:solidFill>
                  <a:srgbClr val="00B050"/>
                </a:solidFill>
                <a:latin typeface="Arial Black" panose="020B0A04020102020204" pitchFamily="34" charset="0"/>
              </a:rPr>
              <a:t>corrinico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8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it-IT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7" descr="1E0DDB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1" t="8315" b="12610"/>
          <a:stretch>
            <a:fillRect/>
          </a:stretch>
        </p:blipFill>
        <p:spPr bwMode="auto">
          <a:xfrm>
            <a:off x="1259632" y="908720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6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B</a:t>
            </a:r>
            <a:r>
              <a:rPr lang="it-IT" sz="3200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it-IT" sz="3200" baseline="-25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2DF86DB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2841" r="2835" b="4163"/>
          <a:stretch>
            <a:fillRect/>
          </a:stretch>
        </p:blipFill>
        <p:spPr bwMode="auto">
          <a:xfrm>
            <a:off x="251520" y="836712"/>
            <a:ext cx="864095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Fondamentale </a:t>
            </a: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per la sintesi del collagene, la più importante proteina dell’organismo (tessuto connettivo, cartilagine, tendini, ecc.)</a:t>
            </a:r>
            <a:endParaRPr lang="it-IT" sz="28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it-IT" sz="2800" b="1" dirty="0" smtClean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 smtClean="0">
                <a:latin typeface="Arial Black" panose="020B0A04020102020204" pitchFamily="34" charset="0"/>
                <a:cs typeface="Arial" charset="0"/>
              </a:rPr>
              <a:t>insieme </a:t>
            </a:r>
            <a:r>
              <a:rPr lang="it-IT" sz="2800" b="1" dirty="0">
                <a:latin typeface="Arial Black" panose="020B0A04020102020204" pitchFamily="34" charset="0"/>
                <a:cs typeface="Arial" charset="0"/>
              </a:rPr>
              <a:t>a :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it-IT" sz="2800" b="1" dirty="0">
              <a:latin typeface="Arial Black" panose="020B0A0402010202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Vitamina  E 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carotenoidi (liposolubili), 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glutatione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perossidasi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,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superossido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dismutasi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it-IT" sz="2800" b="1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funge da antiossidante nei compartimenti liquidi</a:t>
            </a:r>
            <a:endParaRPr lang="it-IT" sz="2800" b="1" dirty="0">
              <a:solidFill>
                <a:srgbClr val="00B0F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dell’</a:t>
            </a:r>
            <a:r>
              <a:rPr lang="it-IT" sz="2800" b="1" dirty="0" err="1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organismo,dentro</a:t>
            </a:r>
            <a:r>
              <a:rPr lang="it-IT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 e fuori dalle cellule.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it-IT" sz="2800" b="1" dirty="0"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Il deficit provoca lo </a:t>
            </a:r>
            <a:r>
              <a:rPr lang="it-IT" sz="2800" b="1" u="sng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scorbuto</a:t>
            </a: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: gengive sanguinanti, ecchimosi, rallentata cicatrizzazione, nevrosi, depressione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79712" y="188640"/>
            <a:ext cx="4350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Vitamina C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5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C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Procida Giuseppe\Desktop\Scansioni\img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8" y="2198471"/>
            <a:ext cx="86409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17754" y="11055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Meccanismo d’azione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39952" y="486916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/>
          </a:bodyPr>
          <a:lstStyle/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alimenti vegetali, che lo contengono (freschi): agrumi, peperoni, kiwi, broccoli, patate, cavolini di </a:t>
            </a:r>
            <a:r>
              <a:rPr lang="it-IT" sz="2800" b="1" dirty="0" err="1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bruxelles</a:t>
            </a:r>
            <a:endParaRPr lang="it-IT" sz="2800" b="1" dirty="0">
              <a:solidFill>
                <a:srgbClr val="00B05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alimenti animali, che lo contengono: fegato, rene, latte</a:t>
            </a:r>
            <a:endParaRPr lang="it-IT" sz="2800" b="1" dirty="0">
              <a:solidFill>
                <a:srgbClr val="FFC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è assente in: uova, formaggi, pesce, cereali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la cottura e l’esposizione all’aria impoveriscono </a:t>
            </a:r>
            <a:r>
              <a:rPr lang="it-IT" sz="28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notevolmente </a:t>
            </a:r>
            <a:r>
              <a:rPr lang="it-IT" sz="2800" b="1" dirty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gli alimenti               </a:t>
            </a:r>
            <a:endParaRPr lang="it-IT"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Vitamina C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C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7CF2CE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44540" r="2086" b="1079"/>
          <a:stretch>
            <a:fillRect/>
          </a:stretch>
        </p:blipFill>
        <p:spPr bwMode="auto">
          <a:xfrm rot="60000">
            <a:off x="251520" y="908720"/>
            <a:ext cx="8712968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75541" y="923331"/>
            <a:ext cx="8229600" cy="3585789"/>
          </a:xfrm>
        </p:spPr>
        <p:txBody>
          <a:bodyPr>
            <a:normAutofit lnSpcReduction="10000"/>
          </a:bodyPr>
          <a:lstStyle/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Vitamina non essenziale “ufficiosa” del gruppo </a:t>
            </a:r>
            <a:r>
              <a:rPr lang="it-IT" sz="2200" b="1" dirty="0" smtClean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B (B</a:t>
            </a:r>
            <a:r>
              <a:rPr lang="it-IT" sz="2200" b="1" baseline="-25000" dirty="0" smtClean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7</a:t>
            </a:r>
            <a:r>
              <a:rPr lang="it-IT" sz="2200" b="1" dirty="0" smtClean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cs typeface="Arial" charset="0"/>
              </a:rPr>
              <a:t> (liberata dalla flora intestinale)</a:t>
            </a: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it-IT" sz="2200" b="1" dirty="0">
                <a:solidFill>
                  <a:schemeClr val="accent2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it-IT" sz="22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favorisce la mobilizzazione dei grassi dal fegato</a:t>
            </a:r>
            <a:r>
              <a:rPr lang="it-IT" sz="22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  <a:sym typeface="Wingdings 2" pitchFamily="18" charset="2"/>
              </a:rPr>
              <a:t>; </a:t>
            </a:r>
            <a:r>
              <a:rPr lang="it-IT" sz="2200" b="1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è anche necessario per garantire una corretta funzione nervosa, cerebrale, muscolare</a:t>
            </a:r>
            <a:r>
              <a:rPr lang="it-IT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charset="0"/>
              </a:rPr>
              <a:t> </a:t>
            </a:r>
            <a:endParaRPr lang="it-IT" sz="2200" b="1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defRPr/>
            </a:pPr>
            <a:endParaRPr lang="it-IT" sz="2200" b="1" u="sng" dirty="0"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it-IT" sz="22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FONTI ALIMENTARI</a:t>
            </a:r>
            <a:endParaRPr lang="it-IT" sz="22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Nei </a:t>
            </a:r>
            <a:r>
              <a:rPr lang="it-IT" sz="22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vegetali:principale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componente delle </a:t>
            </a:r>
            <a:r>
              <a:rPr lang="it-IT" sz="22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FIBRE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 (</a:t>
            </a:r>
            <a:r>
              <a:rPr lang="it-IT" sz="2200" b="1" dirty="0" err="1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inositolesafosfato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)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agrumi, cereali integrali, frutta secca, semi, legumi</a:t>
            </a:r>
            <a:endParaRPr lang="it-IT" sz="22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it-IT" sz="2200" b="1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ALIMENTI DI ORIGINE ANIMALE: </a:t>
            </a:r>
            <a:r>
              <a:rPr lang="it-IT" sz="2200" b="1" u="sng" dirty="0">
                <a:solidFill>
                  <a:srgbClr val="0070C0"/>
                </a:solidFill>
                <a:latin typeface="Arial Black" panose="020B0A04020102020204" pitchFamily="34" charset="0"/>
                <a:cs typeface="Arial" charset="0"/>
              </a:rPr>
              <a:t>MIOINOSITOLO</a:t>
            </a:r>
            <a:endParaRPr lang="it-IT" sz="2200" b="1" dirty="0">
              <a:solidFill>
                <a:srgbClr val="0070C0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361333" y="0"/>
            <a:ext cx="4458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INOSITOLO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20" y="4437112"/>
            <a:ext cx="51625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0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6956" y="27856"/>
            <a:ext cx="8229600" cy="102488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Vitamina 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6" descr="http://upload.wikimedia.org/wikipedia/it/7/72/Retinol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47" y="820653"/>
            <a:ext cx="3672408" cy="26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http://upload.wikimedia.org/wikipedia/it/5/55/Retinalde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09" y="2408312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://upload.wikimedia.org/wikipedia/it/5/50/Acido_retino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0861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971600" y="302889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Retinolo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07197" y="429092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Retinale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115616" y="53339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Acido retinoico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FDF8D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2" b="58435"/>
          <a:stretch>
            <a:fillRect/>
          </a:stretch>
        </p:blipFill>
        <p:spPr bwMode="auto">
          <a:xfrm rot="60000">
            <a:off x="251520" y="1196752"/>
            <a:ext cx="864095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353926" y="58300"/>
            <a:ext cx="398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6993A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 r="14815" b="71008"/>
          <a:stretch>
            <a:fillRect/>
          </a:stretch>
        </p:blipFill>
        <p:spPr bwMode="auto">
          <a:xfrm>
            <a:off x="611560" y="1340768"/>
            <a:ext cx="79928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281918" y="116632"/>
            <a:ext cx="398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6993A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512" b="35764"/>
          <a:stretch>
            <a:fillRect/>
          </a:stretch>
        </p:blipFill>
        <p:spPr bwMode="auto">
          <a:xfrm>
            <a:off x="323528" y="980728"/>
            <a:ext cx="864096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409381" y="155607"/>
            <a:ext cx="398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1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4581128"/>
            <a:ext cx="648071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5576" y="908720"/>
            <a:ext cx="74168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E’ </a:t>
            </a:r>
            <a:r>
              <a:rPr lang="it-IT" sz="2000" dirty="0">
                <a:solidFill>
                  <a:srgbClr val="00B0F0"/>
                </a:solidFill>
                <a:latin typeface="Arial Black" panose="020B0A04020102020204" pitchFamily="34" charset="0"/>
              </a:rPr>
              <a:t>il gruppo di pigmenti (dal rosso al giallo) più diffuso in natura, liposolubili, </a:t>
            </a:r>
            <a:r>
              <a:rPr lang="it-IT" sz="2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sono </a:t>
            </a:r>
            <a:r>
              <a:rPr lang="it-IT" sz="2000" dirty="0">
                <a:solidFill>
                  <a:srgbClr val="00B0F0"/>
                </a:solidFill>
                <a:latin typeface="Arial Black" panose="020B0A04020102020204" pitchFamily="34" charset="0"/>
              </a:rPr>
              <a:t>oltre 600 dei quali 30-50 sembrano avere attività simile alla vitamina A </a:t>
            </a:r>
          </a:p>
          <a:p>
            <a:pPr algn="ctr"/>
            <a:r>
              <a:rPr lang="it-IT" sz="2000" dirty="0" smtClean="0">
                <a:latin typeface="Arial Black" panose="020B0A04020102020204" pitchFamily="34" charset="0"/>
              </a:rPr>
              <a:t>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Si trovano in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alimenti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di origine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vegetale (carota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, albicocca, melone, mango,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etc.) e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di origine </a:t>
            </a: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animale (salmone </a:t>
            </a:r>
            <a:r>
              <a:rPr lang="it-IT" sz="2000" dirty="0">
                <a:solidFill>
                  <a:srgbClr val="00B050"/>
                </a:solidFill>
                <a:latin typeface="Arial Black" panose="020B0A04020102020204" pitchFamily="34" charset="0"/>
              </a:rPr>
              <a:t>e altri pesci, tuorlo d’uovo, crostacei, latte, pollame. </a:t>
            </a:r>
          </a:p>
          <a:p>
            <a:pPr algn="ctr"/>
            <a:r>
              <a:rPr lang="it-IT" sz="2000" dirty="0">
                <a:solidFill>
                  <a:srgbClr val="FFC000"/>
                </a:solidFill>
                <a:latin typeface="Arial Black" panose="020B0A04020102020204" pitchFamily="34" charset="0"/>
              </a:rPr>
              <a:t>I caroteni possono essere immagazzinati nella </a:t>
            </a:r>
            <a:r>
              <a:rPr lang="it-IT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cute, nel </a:t>
            </a:r>
            <a:r>
              <a:rPr lang="it-IT" sz="2000" dirty="0">
                <a:solidFill>
                  <a:srgbClr val="FFC000"/>
                </a:solidFill>
                <a:latin typeface="Arial Black" panose="020B0A04020102020204" pitchFamily="34" charset="0"/>
              </a:rPr>
              <a:t>tessuto adiposo, in diversi organi (fegato, surrenali, testicoli, ovaie</a:t>
            </a:r>
            <a:r>
              <a:rPr lang="it-IT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). </a:t>
            </a: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Il più attivo è il 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beta-carotene  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040601" y="26064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Carotenoidi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344816" cy="5534074"/>
          </a:xfrm>
        </p:spPr>
      </p:pic>
      <p:sp>
        <p:nvSpPr>
          <p:cNvPr id="7" name="CasellaDiTesto 6"/>
          <p:cNvSpPr txBox="1"/>
          <p:nvPr/>
        </p:nvSpPr>
        <p:spPr>
          <a:xfrm>
            <a:off x="467544" y="129406"/>
            <a:ext cx="79928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Arial Black" panose="020B0A04020102020204" pitchFamily="34" charset="0"/>
              </a:rPr>
              <a:t>I caroteni sono trasformati in vitamina nella mucosa intestinale 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4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556</TotalTime>
  <Words>2034</Words>
  <Application>Microsoft Office PowerPoint</Application>
  <PresentationFormat>Presentazione su schermo (4:3)</PresentationFormat>
  <Paragraphs>303</Paragraphs>
  <Slides>72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72</vt:i4>
      </vt:variant>
    </vt:vector>
  </HeadingPairs>
  <TitlesOfParts>
    <vt:vector size="84" baseType="lpstr">
      <vt:lpstr>Arial Unicode MS</vt:lpstr>
      <vt:lpstr>Arial</vt:lpstr>
      <vt:lpstr>Arial Black</vt:lpstr>
      <vt:lpstr>Arial Narrow</vt:lpstr>
      <vt:lpstr>Lucida Sans Unicode</vt:lpstr>
      <vt:lpstr>Symbol</vt:lpstr>
      <vt:lpstr>Times New Roman</vt:lpstr>
      <vt:lpstr>Verdana</vt:lpstr>
      <vt:lpstr>Wingdings 2</vt:lpstr>
      <vt:lpstr>Wingdings 3</vt:lpstr>
      <vt:lpstr>Viale</vt:lpstr>
      <vt:lpstr>Picture</vt:lpstr>
      <vt:lpstr>Presentazione standard di PowerPoint</vt:lpstr>
      <vt:lpstr>Vitamine</vt:lpstr>
      <vt:lpstr>Presentazione standard di PowerPoint</vt:lpstr>
      <vt:lpstr>Vitamine</vt:lpstr>
      <vt:lpstr>Vitamine</vt:lpstr>
      <vt:lpstr>Vitamina A</vt:lpstr>
      <vt:lpstr>Vitamina A</vt:lpstr>
      <vt:lpstr>Presentazione standard di PowerPoint</vt:lpstr>
      <vt:lpstr>Presentazione standard di PowerPoint</vt:lpstr>
      <vt:lpstr>Vitamina A</vt:lpstr>
      <vt:lpstr>Vitamina A</vt:lpstr>
      <vt:lpstr>b-carotene</vt:lpstr>
      <vt:lpstr>Vitamina A</vt:lpstr>
      <vt:lpstr>Vitamina D</vt:lpstr>
      <vt:lpstr>Vitamina D</vt:lpstr>
      <vt:lpstr>Vitamina D</vt:lpstr>
      <vt:lpstr>Vitamina D</vt:lpstr>
      <vt:lpstr>Vitamina D</vt:lpstr>
      <vt:lpstr>Vitamina D</vt:lpstr>
      <vt:lpstr>Presentazione standard di PowerPoint</vt:lpstr>
      <vt:lpstr>Presentazione standard di PowerPoint</vt:lpstr>
      <vt:lpstr>Vitamina E</vt:lpstr>
      <vt:lpstr>Vitamina E</vt:lpstr>
      <vt:lpstr>Vitamina E</vt:lpstr>
      <vt:lpstr>Presentazione standard di PowerPoint</vt:lpstr>
      <vt:lpstr>Vitamina K</vt:lpstr>
      <vt:lpstr>Vitamina K</vt:lpstr>
      <vt:lpstr>Vitamina K</vt:lpstr>
      <vt:lpstr>Presentazione standard di PowerPoint</vt:lpstr>
      <vt:lpstr>Vitamina B1</vt:lpstr>
      <vt:lpstr>Vitamina B1</vt:lpstr>
      <vt:lpstr>Presentazione standard di PowerPoint</vt:lpstr>
      <vt:lpstr>Vitamina B1</vt:lpstr>
      <vt:lpstr>Vitamina B1</vt:lpstr>
      <vt:lpstr>Presentazione standard di PowerPoint</vt:lpstr>
      <vt:lpstr>Vitamina B2</vt:lpstr>
      <vt:lpstr>Vitamina B2</vt:lpstr>
      <vt:lpstr>Presentazione standard di PowerPoint</vt:lpstr>
      <vt:lpstr>Vitamina B2</vt:lpstr>
      <vt:lpstr>Vitamina B2</vt:lpstr>
      <vt:lpstr>Presentazione standard di PowerPoint</vt:lpstr>
      <vt:lpstr>Presentazione standard di PowerPoint</vt:lpstr>
      <vt:lpstr>Vitamina B3</vt:lpstr>
      <vt:lpstr>Vitamina B3</vt:lpstr>
      <vt:lpstr>Vitamina B5 (acido pantotenico)</vt:lpstr>
      <vt:lpstr>Presentazione standard di PowerPoint</vt:lpstr>
      <vt:lpstr>Presentazione standard di PowerPoint</vt:lpstr>
      <vt:lpstr>Vitamina B5</vt:lpstr>
      <vt:lpstr>Presentazione standard di PowerPoint</vt:lpstr>
      <vt:lpstr>Vitamina B6</vt:lpstr>
      <vt:lpstr>Presentazione standard di PowerPoint</vt:lpstr>
      <vt:lpstr>Vitamina B6</vt:lpstr>
      <vt:lpstr>Presentazione standard di PowerPoint</vt:lpstr>
      <vt:lpstr>Presentazione standard di PowerPoint</vt:lpstr>
      <vt:lpstr>Vitamina B8</vt:lpstr>
      <vt:lpstr>Vitamina B8</vt:lpstr>
      <vt:lpstr>Vitamina B8</vt:lpstr>
      <vt:lpstr>Vitamina B9 (acido folico)</vt:lpstr>
      <vt:lpstr>Vitamina B9</vt:lpstr>
      <vt:lpstr>Vitamina B9</vt:lpstr>
      <vt:lpstr>Presentazione standard di PowerPoint</vt:lpstr>
      <vt:lpstr>Vitamina B12</vt:lpstr>
      <vt:lpstr>Vitamina B12</vt:lpstr>
      <vt:lpstr>Vitamina B12</vt:lpstr>
      <vt:lpstr>Presentazione standard di PowerPoint</vt:lpstr>
      <vt:lpstr>Vitamina C</vt:lpstr>
      <vt:lpstr>Vitamina C</vt:lpstr>
      <vt:lpstr>Vitamina C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Vitamine</dc:title>
  <dc:creator>Procida Giuseppe</dc:creator>
  <cp:lastModifiedBy>Prof.ssa Cateni</cp:lastModifiedBy>
  <cp:revision>59</cp:revision>
  <dcterms:created xsi:type="dcterms:W3CDTF">2015-05-27T07:57:05Z</dcterms:created>
  <dcterms:modified xsi:type="dcterms:W3CDTF">2015-11-17T14:37:02Z</dcterms:modified>
</cp:coreProperties>
</file>