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64" r:id="rId11"/>
    <p:sldId id="265" r:id="rId12"/>
    <p:sldId id="266" r:id="rId13"/>
    <p:sldId id="271" r:id="rId14"/>
    <p:sldId id="272" r:id="rId15"/>
    <p:sldId id="273" r:id="rId16"/>
    <p:sldId id="29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88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7772400" cy="3254519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Con il nome di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cereali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si comprendono diverse specie tutte appartenenti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Graminacee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ad eccezione del grano saraceno che appartiene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Poligonacee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ormai una coltura minore. 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coltivazione dei cereali è indirizzata prevalentemente alla produzione di cariossidi che, in quanto ricche in amido, si prestano a fornire gran parte delle calorie necessarie alla dieta umana. 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318514" y="188640"/>
            <a:ext cx="250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CEREALI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5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386603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Amido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il principale polisaccaride di riserva della maggior parte delle piante superiori. L’amido di frumento è costituito da granuli di tipo A e granuli di tipo B; i primi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80-90 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% in peso e 15-20% in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volume 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hanno forma lenticolare e grandi dimensioni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(30-40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), gli altri hanno forma sferica e piccole dimensioni (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2-6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). 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Il granulo di amido è costituito da due molecole,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e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; 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lineare formato da 500 a 6000 unità di glucosio legate con legame α-(1,4) ed ha un peso molecolare compreso tra 100 e 1000 </a:t>
            </a:r>
            <a:r>
              <a:rPr lang="it-IT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ramificato formato da unità di glucosio, qualche decina di migliaia, con un peso molecolare intorno a 105 </a:t>
            </a:r>
            <a:r>
              <a:rPr lang="it-IT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che oltre a legami del tipo α-(1,4) presenta nei punti di ramificazione legami α-(1,6).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La proporzione di amilopectina e amilosio nell'amido di frumento è in genere 3:1.</a:t>
            </a:r>
          </a:p>
        </p:txBody>
      </p:sp>
    </p:spTree>
    <p:extLst>
      <p:ext uri="{BB962C8B-B14F-4D97-AF65-F5344CB8AC3E}">
        <p14:creationId xmlns:p14="http://schemas.microsoft.com/office/powerpoint/2010/main" val="1538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un complesso proteico viscoelastico costituito da un insieme eterogeneo di gliadine e glutenine, associate da legami covalenti (disolfuro) e legami non covalenti (idrogeno, ionici), nonché da interazioni idrofobiche. 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È costituito per il 75-85% da proteine, 5-7% da lipidi,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5-15% amido</a:t>
            </a:r>
            <a:r>
              <a:rPr lang="it-IT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Nella cariosside di frumento o nella semola/farina il complesso visco-elastico del glutine non è presente; si forma solo in seguito all’idratazione della semola/farina e alla formazione </a:t>
            </a:r>
            <a:r>
              <a:rPr lang="it-IT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dell’impasto.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Le caratteristiche del glutine sono di grande importanza per la trasformazione tecnologica del frumento e per la destinazione d’uso dei semilavorati (semole/farine)</a:t>
            </a:r>
          </a:p>
        </p:txBody>
      </p:sp>
    </p:spTree>
    <p:extLst>
      <p:ext uri="{BB962C8B-B14F-4D97-AF65-F5344CB8AC3E}">
        <p14:creationId xmlns:p14="http://schemas.microsoft.com/office/powerpoint/2010/main" val="35472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71652" y="698794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PULITURA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CONDIZIONAMENTO 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MACINAZIONE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SETACCIAMENTO</a:t>
            </a:r>
          </a:p>
          <a:p>
            <a:endParaRPr lang="it-IT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20346556">
            <a:off x="4010510" y="3034720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382506">
            <a:off x="4205788" y="4905393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2" y="548680"/>
            <a:ext cx="20732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2" y="3362736"/>
            <a:ext cx="13827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775742" y="277711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Laminatoio a cilindri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34120" y="631282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Plansichter</a:t>
            </a: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7295" y="287070"/>
            <a:ext cx="525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Produzione di sfarinati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6" descr="63621ED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807" r="670" b="743"/>
          <a:stretch>
            <a:fillRect/>
          </a:stretch>
        </p:blipFill>
        <p:spPr bwMode="auto">
          <a:xfrm>
            <a:off x="1475657" y="1481138"/>
            <a:ext cx="6408712" cy="49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C76C0D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68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336703" cy="6552728"/>
          </a:xfrm>
        </p:spPr>
      </p:pic>
    </p:spTree>
    <p:extLst>
      <p:ext uri="{BB962C8B-B14F-4D97-AF65-F5344CB8AC3E}">
        <p14:creationId xmlns:p14="http://schemas.microsoft.com/office/powerpoint/2010/main" val="2607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Caratteristiche di legge degli sfarinati di grano commercializzati in Italia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052736"/>
            <a:ext cx="66967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60648"/>
            <a:ext cx="748883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Esame microscopico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Determinazione dell’umidità e delle ceneri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Determinazione dell’azoto totale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Determinazione del glutine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Determinazione dell’acido ascorbico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Ricerca degli sfarinati di grano tenero nelle semole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19672" y="188640"/>
            <a:ext cx="6129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Analisi sfarinati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I principali cereali coltivati sono frumento (duro e tenero), riso, mais, orzo, avena, segale, sorgo e miglio.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Frumenti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orzo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avena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segale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sono tutte specie con caratteri morfologici, fisiologici ed ecologici assai simili e costituiscono il gruppo dei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microtermi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ossia con basse esigenze termiche, che in Italia sono coltivati in prevalenza con ciclo autunno-primaverile. 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Riso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mais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sorgo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miglio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costituiscono il gruppo dei cosiddetti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</a:t>
            </a:r>
            <a:r>
              <a:rPr lang="it-IT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macrotermi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che hanno elevate esigenze termiche e svolgono il loro ciclo nel periodo primaverile-estivo, quando quindi le temperature sono sufficientemente elevate.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Cereali</a:t>
            </a:r>
            <a:endParaRPr lang="it-IT" sz="44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015"/>
            <a:ext cx="5430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216237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Esame Microscopico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5830874"/>
            <a:ext cx="347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</a:t>
            </a:r>
            <a:r>
              <a:rPr lang="it-IT" sz="1200" dirty="0" err="1" smtClean="0">
                <a:latin typeface="Arial Black" panose="020B0A04020102020204" pitchFamily="34" charset="0"/>
              </a:rPr>
              <a:t>Biffoli</a:t>
            </a:r>
            <a:r>
              <a:rPr lang="it-IT" sz="1200" dirty="0" smtClean="0">
                <a:latin typeface="Arial Black" panose="020B0A04020102020204" pitchFamily="34" charset="0"/>
              </a:rPr>
              <a:t>, Chimica degli Alimenti, USES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Grado di acidità: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ml di alcali 1N necessari per la neutralizzazione di 100g di sfarinato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4 g di farina, pesati in beuta da 500 ml, si aggiungono 100 ml di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EtOH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al 50%.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Dopo 3 h si filtra.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50 ml del filtrato si titolano con alcali utilizzando la fenolftaleina quale indicatore.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L’acidità deve essere corrispondente al consumo di 0-1 ml di alcali</a:t>
            </a:r>
            <a:r>
              <a:rPr lang="it-IT" dirty="0" smtClean="0">
                <a:solidFill>
                  <a:srgbClr val="0070C0"/>
                </a:solidFill>
              </a:rPr>
              <a:t>.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prepara una soluzione acquosa al 2%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: con tale soluzione si preparano altre due soluzioni al 4% di fosfato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monosodico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e fosfato bisodico, mescolando le quali si ottiene una soluzione tampone 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=6.8. Tale soluzione viene poi diluita 1:40 con la soluzione la 2% in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25 g di farina sono trattati con 12.5 ml della soluzione salina: si lascia a riposo per 30 min.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Quindi si manipola l’impasto in modo da eliminare le proteine solubili e l’amido.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essicca il glutine sotto vuoto (80°C) o in termostato a 105°C per 20 h.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 glutine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dell’acido ascorbico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8210"/>
            <a:ext cx="4104456" cy="33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85723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Metodo: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pesano 50 g di farina in beuta da 500 ml e si aggiungono 250 ml di </a:t>
            </a:r>
            <a:r>
              <a:rPr lang="it-IT" sz="20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HCl</a:t>
            </a:r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all’1%.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Dopo 30 min. si filtra.</a:t>
            </a:r>
          </a:p>
          <a:p>
            <a:pPr algn="ctr"/>
            <a:r>
              <a:rPr lang="it-IT" sz="2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prelevano 100 ml del filtrato e si titolano con 2,6-dicloroindofenolo fino ad una colorazione rosa persistente.</a:t>
            </a:r>
            <a:endParaRPr lang="it-IT" sz="2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Ricerca degli sfarinati di grano tenero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cansioni\img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65367" y="646061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650937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it-IT" dirty="0" err="1" smtClean="0">
                <a:latin typeface="Arial Black" panose="020B0A04020102020204" pitchFamily="34" charset="0"/>
              </a:rPr>
              <a:t>Metdo</a:t>
            </a:r>
            <a:r>
              <a:rPr lang="it-IT" dirty="0" smtClean="0">
                <a:latin typeface="Arial Black" panose="020B0A04020102020204" pitchFamily="34" charset="0"/>
              </a:rPr>
              <a:t>: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5 g di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prodoto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macinato, in una beuta da 100 ml, vengono addizionati 20 ml di una soluzione costituita da solfato di Mg 0.1M e solfato d’ammonio 0.8 M (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=4.5-4.6).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miscela viene centrifugata per 15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min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a 15.000 g/min.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 10 ml del surnatante sono addizionati 2.5 ml di solfato d’ammonio 3M: si lascia precipitare, si centrifuga, separando il precipitato.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Il precipitato, sciolto in soluzione acquosa di urea 3M, è sottoposto a TL elettroforetica.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Resmini</a:t>
            </a:r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-De Bernardi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29"/>
            <a:ext cx="6264696" cy="68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57528" y="609329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626385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4249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61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02" y="1412776"/>
            <a:ext cx="29448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9790" y="21581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88025" y="6340678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961210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6" y="1412776"/>
            <a:ext cx="77048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6339617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373484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103" y="1340768"/>
            <a:ext cx="7060028" cy="45259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1671" y="26397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Composizione chimica dei più importanti cereali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(valori medi - g / 100g di sostanza secca)</a:t>
            </a:r>
          </a:p>
        </p:txBody>
      </p:sp>
    </p:spTree>
    <p:extLst>
      <p:ext uri="{BB962C8B-B14F-4D97-AF65-F5344CB8AC3E}">
        <p14:creationId xmlns:p14="http://schemas.microsoft.com/office/powerpoint/2010/main" val="421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8117"/>
            <a:ext cx="65527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33265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04248" y="610432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618490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0763"/>
            <a:ext cx="5616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238030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6444" y="55892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08229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Il frumento è una delle principali risorse alimentari dell’umanità.</a:t>
            </a:r>
          </a:p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La produzione mondiale di frumento si avvicina attualmente ai 600 milioni di tonnellate e costituisce circa il 30% della produzione mondiale dei cereali; il frumento rappresenta da solo circa il 17% degli scambi internazionali di prodotti agricoli. Da questi dati si comprende l’importanza economica e politica della produzione e commercializzazione del frumento, destinato per oltre il 75% all’alimentazione umana, per il 15% all’alimentazione animale ed il restante per usi non alimentari</a:t>
            </a:r>
            <a:r>
              <a:rPr lang="it-IT" sz="3100" b="1" dirty="0">
                <a:solidFill>
                  <a:srgbClr val="7030A0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selezione operata dall’uomo nel corso dei secoli ha riguardato essenzialmente i due principali tipi di frumento,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aestivum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tenero e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durum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duro; il primo si è diffuso principalmente in aree fresche temperate e con buona piovosità, l’altro grazie alla maggiore tolleranza alla carenza idrica si è sviluppato ed adattato soprattutto ai climi caldo-aridi del Mediterraneo. Anche in Italia la diffusione delle due specie è legata a fattori agro-climatici.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99592" y="1771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Struttura della cariosside di frumento </a:t>
            </a:r>
          </a:p>
        </p:txBody>
      </p:sp>
      <p:pic>
        <p:nvPicPr>
          <p:cNvPr id="1026" name="Picture 2" descr="C:\Users\Procida Giuseppe\Desktop\Scansioni\img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7332"/>
            <a:ext cx="72728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124745"/>
            <a:ext cx="37496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253859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COMPONENTI DELLA CARIOSSIDE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01134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rocida Giuseppe\Desktop\Scansioni\img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6632"/>
            <a:ext cx="69106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</TotalTime>
  <Words>1117</Words>
  <Application>Microsoft Office PowerPoint</Application>
  <PresentationFormat>Presentazione su schermo (4:3)</PresentationFormat>
  <Paragraphs>85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Cereali</vt:lpstr>
      <vt:lpstr>Presentazione standard di PowerPoint</vt:lpstr>
      <vt:lpstr>FRUMENTO</vt:lpstr>
      <vt:lpstr>FRUMENTO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Sfarinati</vt:lpstr>
      <vt:lpstr>Sfarinati</vt:lpstr>
      <vt:lpstr>Presentazione standard di PowerPoint</vt:lpstr>
      <vt:lpstr>Caratteristiche di legge degli sfarinati di grano commercializzati in Italia </vt:lpstr>
      <vt:lpstr>Presentazione standard di PowerPoint</vt:lpstr>
      <vt:lpstr>Presentazione standard di PowerPoint</vt:lpstr>
      <vt:lpstr>Presentazione standard di PowerPoint</vt:lpstr>
      <vt:lpstr>Determinazione dell’acidità</vt:lpstr>
      <vt:lpstr>Determinazione del glutine</vt:lpstr>
      <vt:lpstr>Determinazione dell’acido ascorbico</vt:lpstr>
      <vt:lpstr>Ricerca degli sfarinati di grano tenero</vt:lpstr>
      <vt:lpstr>Metodo Resmini-De Bernardi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28</cp:revision>
  <dcterms:created xsi:type="dcterms:W3CDTF">2015-06-04T15:03:52Z</dcterms:created>
  <dcterms:modified xsi:type="dcterms:W3CDTF">2016-09-27T13:27:36Z</dcterms:modified>
</cp:coreProperties>
</file>