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77" r:id="rId13"/>
    <p:sldId id="27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4A5471-D7A6-4DD4-8500-C64AD867EEE1}" type="datetimeFigureOut">
              <a:rPr lang="it-IT" smtClean="0"/>
              <a:t>24/11/2015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24/11/2015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24/11/2015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24/11/2015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24/11/2015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24/11/2015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24/11/2015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24/11/2015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24/11/2015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24/11/2015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4A5471-D7A6-4DD4-8500-C64AD867EEE1}" type="datetimeFigureOut">
              <a:rPr lang="it-IT" smtClean="0"/>
              <a:t>24/11/2015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4A5471-D7A6-4DD4-8500-C64AD867EEE1}" type="datetimeFigureOut">
              <a:rPr lang="it-IT" smtClean="0"/>
              <a:t>24/11/2015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208912" cy="3937992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Le caratteristiche essenziali del latte sono:</a:t>
            </a:r>
          </a:p>
          <a:p>
            <a:pPr algn="l"/>
            <a:r>
              <a:rPr lang="it-IT" dirty="0" smtClean="0">
                <a:latin typeface="Arial Black" panose="020B0A04020102020204" pitchFamily="34" charset="0"/>
              </a:rPr>
              <a:t> </a:t>
            </a:r>
          </a:p>
          <a:p>
            <a:pPr marL="514350" indent="-514350" algn="ctr">
              <a:buAutoNum type="alphaLcParenR"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la complessità della sua composizione </a:t>
            </a:r>
          </a:p>
          <a:p>
            <a:pPr marL="514350" indent="-514350" algn="ctr">
              <a:buAutoNum type="alphaLcParenR"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la sua facile alterabilità 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</a:p>
          <a:p>
            <a:pPr marL="514350" indent="-514350" algn="ctr">
              <a:buAutoNum type="alphaLcParenR"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la variabilità soprattutto quantitativa delle sostanze presenti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27784" y="404664"/>
            <a:ext cx="3599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IL LATTE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3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9983"/>
            <a:ext cx="7488831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rocida Giuseppe\Desktop\Scansioni\img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160458" y="217460"/>
            <a:ext cx="8809504" cy="64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Rappresenta una metodica analitica orientativa per stabilire la carica batterica di un latte in arrivo alla centrale: il potere riducente del campione in analisi risulta infatti proporzionale al numero di microrganismi in esso contenuti.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Si pongono, in provette sterili, 10 ml di latte ed   1 ml della soluzione standard di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resazzurrina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   Le provette si tengono per 1 h a 37°C, quindi si osservano le variazioni cromatiche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105273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della carica batterica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9343" y="735087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della carica batterica</a:t>
            </a:r>
          </a:p>
        </p:txBody>
      </p:sp>
      <p:pic>
        <p:nvPicPr>
          <p:cNvPr id="1027" name="Picture 3" descr="C:\Users\Procida Giuseppe\Desktop\pim42484_png_r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37" y="3210954"/>
            <a:ext cx="43624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3" y="1571799"/>
            <a:ext cx="4134494" cy="40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29208" y="1556792"/>
            <a:ext cx="4546848" cy="4745235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peso specifico del latte (generalmente compreso tra 1.029-1.034 a 15°C) si determina con il densitometro di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Quevenne</a:t>
            </a:r>
            <a:endParaRPr lang="it-IT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Si versa il latte in un cilindro di vetro, si introduce il densitometro, e quindi si legge direttamente il peso specifico facendo in modo che la superficie libera del latte incontri perpendicolarmente l’asta del lattodensimetro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7170" name="Picture 2" descr="C:\Users\Procida Giuseppe\Desktop\2200TT015-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5643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76075" y="79112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peso specifico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32931" y="5598034"/>
            <a:ext cx="39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Lattodensimetro di </a:t>
            </a:r>
            <a:r>
              <a:rPr lang="it-IT" dirty="0" err="1" smtClean="0">
                <a:latin typeface="Arial Black" panose="020B0A04020102020204" pitchFamily="34" charset="0"/>
              </a:rPr>
              <a:t>Quevenne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595743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Può essere effettuata con il classico metodo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Gerber</a:t>
            </a:r>
            <a:endParaRPr lang="it-IT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Si introducono nell’ordine, 10 ml di H</a:t>
            </a:r>
            <a:r>
              <a:rPr lang="it-IT" baseline="-25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SO</a:t>
            </a:r>
            <a:r>
              <a:rPr lang="it-IT" baseline="-25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4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con </a:t>
            </a:r>
            <a:r>
              <a:rPr lang="it-IT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p.s.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1.82, 11 ml di latte ed 1 ml di alcol amilico. Si chiude il butirrometro, si riscalda a 65°C e si centrifuga a 700-800 giri/min.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8194" name="Picture 2" descr="C:\Users\Procida Giusepp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48" y="4005064"/>
            <a:ext cx="3528392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55576" y="86807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grasso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391980" y="6268669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Butirrometro </a:t>
            </a:r>
            <a:r>
              <a:rPr lang="it-IT" dirty="0" err="1" smtClean="0">
                <a:latin typeface="Arial Black" panose="020B0A04020102020204" pitchFamily="34" charset="0"/>
              </a:rPr>
              <a:t>Gerber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metodo ufficiale è quello di Rose-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Gottlieb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: Si basa sulla possibilità di estrarre la componente lipidica dopo aver denaturato la componente proteica</a:t>
            </a: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Si pesano 10 g di campione, si aggiungono 1.5 ml di ammoniaca al 25% e 10 ml di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EtOH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al 95%.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La miscela viene trasferita in imbuto separatore ed estratta con 3 aliquote da 25 ml di una miscela etere etilico/etere di petrolio (1:1).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Si riuniscono le fasi organiche, si distilla il solvente e si essicca (105°C) fino a peso costante</a:t>
            </a:r>
          </a:p>
          <a:p>
            <a:pPr marL="109728" indent="0" algn="ctr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-49498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834837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grasso</a:t>
            </a:r>
            <a:endParaRPr lang="it-IT" sz="28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65964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 determina sperimentalmente pesando 10 g di latte in una capsula tarata e portando a secco il campione a 105°C fino a peso costante</a:t>
            </a:r>
            <a:endParaRPr lang="it-IT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980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residuo secco (RS)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314096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residuo secco magro (RSM)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43100" y="4291283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Si ottiene sottraendo dal residuo secco (RS) il contenuto di grasso precedentemente determinato (metodo </a:t>
            </a:r>
            <a:r>
              <a:rPr lang="it-IT" sz="24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Gerber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o Rose-</a:t>
            </a:r>
            <a:r>
              <a:rPr lang="it-IT" sz="24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Gottlieb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). </a:t>
            </a:r>
          </a:p>
          <a:p>
            <a:pPr algn="ctr"/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Il RSM per legge non deve essere inferiore all’8.5%</a:t>
            </a:r>
            <a:endParaRPr lang="it-IT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194421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Il punto di congelamento dipende essenzialmente dal numero di particelle disciolte nel latte (sali minerali e zuccheri). 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L’indice crioscopica si determina mediante appositi strumenti automatizzati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883599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9218" name="Picture 2" descr="C:\Users\Procida Giuseppe\Desktop\CrioscopioLK-7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867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873331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dell’indice crioscopico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3518922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A% = (</a:t>
            </a:r>
            <a:r>
              <a:rPr lang="it-IT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it-IT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’)x100/</a:t>
            </a:r>
            <a:r>
              <a:rPr lang="it-IT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</a:p>
          <a:p>
            <a:pPr algn="ctr"/>
            <a:endParaRPr lang="it-IT" sz="2400" dirty="0">
              <a:latin typeface="Arial Black" panose="020B0A04020102020204" pitchFamily="34" charset="0"/>
            </a:endParaRPr>
          </a:p>
          <a:p>
            <a:pPr algn="ctr"/>
            <a:r>
              <a:rPr lang="it-IT" sz="2400" dirty="0" smtClean="0">
                <a:latin typeface="Arial Black" panose="020B0A04020102020204" pitchFamily="34" charset="0"/>
              </a:rPr>
              <a:t>A%: annacquamento % </a:t>
            </a:r>
          </a:p>
          <a:p>
            <a:pPr algn="ctr"/>
            <a:endParaRPr lang="it-IT" sz="2400" dirty="0" smtClean="0">
              <a:latin typeface="Symbol" panose="05050102010706020507" pitchFamily="18" charset="2"/>
            </a:endParaRPr>
          </a:p>
          <a:p>
            <a:pPr algn="ctr"/>
            <a:r>
              <a:rPr lang="it-IT" sz="2400" dirty="0" smtClean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: </a:t>
            </a:r>
            <a:r>
              <a:rPr lang="it-IT" sz="24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i.c.</a:t>
            </a: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normale (-0.55°C</a:t>
            </a:r>
            <a:r>
              <a:rPr lang="it-IT" sz="2400" dirty="0" smtClean="0">
                <a:latin typeface="Arial Black" panose="020B0A04020102020204" pitchFamily="34" charset="0"/>
              </a:rPr>
              <a:t>)</a:t>
            </a:r>
          </a:p>
          <a:p>
            <a:pPr algn="ctr"/>
            <a:endParaRPr lang="it-IT" sz="2400" dirty="0" smtClean="0">
              <a:latin typeface="Symbol" panose="05050102010706020507" pitchFamily="18" charset="2"/>
            </a:endParaRPr>
          </a:p>
          <a:p>
            <a:pPr algn="ctr"/>
            <a:r>
              <a:rPr lang="it-IT" sz="2400" dirty="0" smtClean="0">
                <a:solidFill>
                  <a:srgbClr val="7030A0"/>
                </a:solidFill>
                <a:latin typeface="Symbol" panose="05050102010706020507" pitchFamily="18" charset="2"/>
              </a:rPr>
              <a:t>D</a:t>
            </a:r>
            <a:r>
              <a:rPr lang="it-IT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’: </a:t>
            </a:r>
            <a:r>
              <a:rPr lang="it-IT" sz="24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i.c.</a:t>
            </a:r>
            <a:r>
              <a:rPr lang="it-IT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latte in esame</a:t>
            </a:r>
            <a:endParaRPr lang="it-IT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79512" y="1340768"/>
            <a:ext cx="4176464" cy="5256584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Dopo aver determinato il RS in capsula di platino, si può procedere alla mineralizzazione a secco del campione, trasferendo la capsula in muffola a 550°C. </a:t>
            </a:r>
          </a:p>
          <a:p>
            <a:pPr marL="109728" indent="0" algn="ctr">
              <a:buNone/>
            </a:pP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In queste condizioni la componente organica viene completamente combusta, mentre rimangono le ceneri (frazione minerale). </a:t>
            </a:r>
          </a:p>
          <a:p>
            <a:pPr marL="109728" indent="0" algn="ctr"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Il latte ha un contenuto di ceneri dello 0.75%.</a:t>
            </a:r>
          </a:p>
          <a:p>
            <a:pPr marL="109728" indent="0" algn="ctr">
              <a:buNone/>
            </a:pPr>
            <a:r>
              <a:rPr lang="it-IT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La determinazione delle ceneri è in genere preliminare alla determinazione del contenuto dei singoli elementi utilizzando la spettroscopia di assorbimento atomico</a:t>
            </a:r>
            <a:endParaRPr lang="it-IT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71911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delle ceneri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C:\Users\Procida Giuseppe\Desktop\Muffelofen_BM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6805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Nel latte possiamo distinguere 5 fasi: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1</a:t>
            </a: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. fase in emulsione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2.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fase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idrodispersa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in soluzione colloidale al limite dell’emulsione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3. fase in soluzione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4. fase gassosa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5. fase in sospensione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lattosio può essere determinato per via chimica (metodo di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Fehling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 o per via polarimetrica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 </a:t>
            </a:r>
            <a:r>
              <a:rPr lang="it-IT" dirty="0" err="1" smtClean="0">
                <a:latin typeface="Arial Black" panose="020B0A04020102020204" pitchFamily="34" charset="0"/>
              </a:rPr>
              <a:t>Fheling</a:t>
            </a:r>
            <a:r>
              <a:rPr lang="it-IT" dirty="0" smtClean="0">
                <a:latin typeface="Arial Black" panose="020B0A04020102020204" pitchFamily="34" charset="0"/>
              </a:rPr>
              <a:t>: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5 g di latte sono diluiti con 50 ml di acqua in pallone da 100 ml; si aggiungono alcune gocce di CH</a:t>
            </a:r>
            <a:r>
              <a:rPr lang="it-IT" baseline="-2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3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COOH e si scalda fino a completa coagulazione della caseina che precipita insieme alla componente lipidica.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Quindi si raffredda si porta a volume (100 ml) e si filtra. Si ottiene il siero limpido che viene posto in buretta.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In una beuta si pongono 10 ml complessivi del reattivo di </a:t>
            </a:r>
            <a:r>
              <a:rPr lang="it-IT" dirty="0" err="1" smtClean="0">
                <a:solidFill>
                  <a:schemeClr val="accent3"/>
                </a:solidFill>
                <a:latin typeface="Arial Black" panose="020B0A04020102020204" pitchFamily="34" charset="0"/>
              </a:rPr>
              <a:t>Fehling</a:t>
            </a: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 e si diluiscono con 40 ml di acqua. La soluzione ottenuta viene portata all’ebollizione e titolata con il siero, utilizzando, quale indicatore il blu di metilene</a:t>
            </a:r>
            <a:endParaRPr lang="it-IT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20813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lattosio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31064"/>
            <a:ext cx="8229600" cy="509428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Reattivo: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Soluzione A: 34.639 g di CuSO</a:t>
            </a:r>
            <a:r>
              <a:rPr lang="it-IT" sz="26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</a:t>
            </a:r>
            <a:r>
              <a:rPr lang="it-IT" sz="2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in 500 ml di H</a:t>
            </a:r>
            <a:r>
              <a:rPr lang="it-IT" sz="26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</a:t>
            </a:r>
            <a:r>
              <a:rPr lang="it-IT" sz="2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O</a:t>
            </a:r>
          </a:p>
          <a:p>
            <a:pPr marL="109728" indent="0" algn="ctr">
              <a:buNone/>
            </a:pPr>
            <a:endParaRPr lang="it-IT" sz="2600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Soluzione B: 173 g di tartrato sodico potassico e 51.6 g di </a:t>
            </a:r>
            <a:r>
              <a:rPr lang="it-IT" sz="26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NaOH</a:t>
            </a:r>
            <a:r>
              <a:rPr lang="it-IT" sz="2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in 500 ml di H</a:t>
            </a:r>
            <a:r>
              <a:rPr lang="it-IT" sz="2600" baseline="-25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  <a:r>
              <a:rPr lang="it-IT" sz="2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titolo di Cu e scelto in modo che: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 ml di A + 5 ml di B = 10 ml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Contengano una quantità di Cu completamente ridotta a caldo a Cu</a:t>
            </a:r>
            <a:r>
              <a:rPr lang="it-IT" baseline="-25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O da 0.05 g di glucosio o 0.0687 g di lattosio</a:t>
            </a:r>
          </a:p>
          <a:p>
            <a:pPr marL="109728" indent="0" algn="ctr">
              <a:buNone/>
            </a:pP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% lattosio = 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0.0687 x100x20/n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dove n è il numero di ml di siero utilizzati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" y="969399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lattosio : metodo </a:t>
            </a:r>
            <a:r>
              <a:rPr lang="it-IT" sz="2400" u="sng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Fehling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03448" y="1484784"/>
            <a:ext cx="8229600" cy="3243816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L’analisi si basa sulla determinazione dell’attività residua di alcuni enzimi notoriamente termolabili.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 particolare si ricerca la fosfatasi che è in grado di liberare fenolo da una soluzione tamponata di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fenilfosfato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sodico. Il fenolo liberato viene dosato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colorimetricamente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dopo aggiunta del reattivo specifico 2, 6-dibromochinonclorimmide, dando il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dibromoindofenolo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, che viene determinato a 610 nm. 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In un latte correttamente pastorizzato, la quantità di fenolo liberata non deve superare i 4 </a:t>
            </a:r>
            <a:r>
              <a:rPr lang="it-IT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g/ml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Procida Giuseppe\Desktop\Indophenol_pH_indic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70567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873331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dell’attività </a:t>
            </a:r>
            <a:r>
              <a:rPr lang="it-IT" sz="2400" u="sng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fosfatasica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1" y="1628801"/>
            <a:ext cx="8229600" cy="2880319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La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perossidasi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è un enzima in grado di attivare il H</a:t>
            </a:r>
            <a:r>
              <a:rPr lang="it-IT" baseline="-25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</a:t>
            </a:r>
            <a:r>
              <a:rPr lang="it-IT" baseline="-25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, liberando ossigeno che ossida il reattivo           1, 4-fenilendiammina trasformandola in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indofenolo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 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 introducono 5 ml di latte in una provetta, si aggiungono 5 ml della soluzione di                              1, 4-fenilendiammina, si aggiungono alcune gocce di H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e dopo 30 sec., si valuta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spettrofotometricamente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la colorazione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" y="10120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dell’attività perossidasica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Procida Giuseppe\Desktop\Indophenol_pH_indic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09120"/>
            <a:ext cx="61926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31647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1 ml di latte, in provetta sterile, sono addizionati di 1 ml de soluzione sterile di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resazzurrina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ed 1 ml di una coltura di </a:t>
            </a:r>
            <a:r>
              <a:rPr lang="it-IT" i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Streptococcus</a:t>
            </a:r>
            <a:r>
              <a:rPr lang="it-IT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it-IT" i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termophilus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Si tratta in termostato a 45°C per 2 h, quindi si osserva la variazione cromatica</a:t>
            </a:r>
            <a:endParaRPr lang="it-IT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-16443"/>
            <a:ext cx="8229600" cy="997171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8994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degli antibiotici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39604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6425" y="1917667"/>
            <a:ext cx="1594520" cy="1800200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Donna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Vaccino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Bufala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Capra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Pecora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Renna</a:t>
            </a:r>
            <a:endParaRPr lang="it-IT" sz="1800" dirty="0"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51720" y="1377642"/>
            <a:ext cx="1296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Residuo secco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12.2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12.5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17.5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13.2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18.0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32.0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47864" y="1377642"/>
            <a:ext cx="894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Lipidi</a:t>
            </a:r>
          </a:p>
          <a:p>
            <a:pPr algn="ctr"/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3.8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3.5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7.5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4.2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7.2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17.2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42761" y="1366135"/>
            <a:ext cx="1265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Lattosio</a:t>
            </a:r>
          </a:p>
          <a:p>
            <a:pPr algn="ctr"/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6.5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4.8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4.8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4.4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4.8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2.6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535456" y="1346677"/>
            <a:ext cx="234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Proteine Caseine</a:t>
            </a:r>
          </a:p>
          <a:p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1.3               28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3.4               78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5.0               80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3.8               76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5.5               80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10.5             83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84368" y="1370550"/>
            <a:ext cx="1152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Ceneri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0.2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0.8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0.8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0.8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1.0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1.5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7544" y="11663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IL Latte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422108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Composizione media percentuale del latte di alcuni mammiferi</a:t>
            </a: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Scansioni\img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1047905" y="117565"/>
            <a:ext cx="6553927" cy="662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Lattosio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Frazione glucidica (K caseina)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Fattore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bifidus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(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glicopeptide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)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Alterazioni del lattosio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Fermentazione lattica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Fermentazione alcolica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Fermentazione propionica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Fermentazione butirrica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Fermentazione </a:t>
            </a:r>
            <a:r>
              <a:rPr lang="it-IT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diacetillattica</a:t>
            </a:r>
            <a:endParaRPr lang="it-IT" dirty="0" smtClean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GLUCIDI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3355" y="-746957"/>
            <a:ext cx="4680520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331640" y="36953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rocida Giuseppe\Desktop\Scansioni\img07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20000">
            <a:off x="2395663" y="-1139458"/>
            <a:ext cx="4393673" cy="86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Organizzato in forma di globuli circondato da una membrana lipoproteica. </a:t>
            </a:r>
          </a:p>
          <a:p>
            <a:pPr marL="109728" indent="0" algn="ctr">
              <a:buNone/>
            </a:pPr>
            <a:endParaRPr lang="it-IT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Nella membrana sono presenti fosfolipidi, steroli e carotenoidi che orientano la parte polare verso il mezzo acquoso e la parte apolare verso la frazione </a:t>
            </a:r>
            <a:r>
              <a:rPr lang="it-IT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gliceridica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che costituisce il globulo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GRASSI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Procida Giuseppe\Desktop\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3988"/>
            <a:ext cx="8716838" cy="64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353</TotalTime>
  <Words>1160</Words>
  <Application>Microsoft Office PowerPoint</Application>
  <PresentationFormat>Presentazione su schermo (4:3)</PresentationFormat>
  <Paragraphs>174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 Black</vt:lpstr>
      <vt:lpstr>Lucida Sans Unicode</vt:lpstr>
      <vt:lpstr>Symbol</vt:lpstr>
      <vt:lpstr>Verdana</vt:lpstr>
      <vt:lpstr>Wingdings 2</vt:lpstr>
      <vt:lpstr>Wingdings 3</vt:lpstr>
      <vt:lpstr>Viale</vt:lpstr>
      <vt:lpstr>Presentazione standard di PowerPoint</vt:lpstr>
      <vt:lpstr>Il Latte</vt:lpstr>
      <vt:lpstr>Presentazione standard di PowerPoint</vt:lpstr>
      <vt:lpstr>Presentazione standard di PowerPoint</vt:lpstr>
      <vt:lpstr>I GLUCIDI</vt:lpstr>
      <vt:lpstr>Presentazione standard di PowerPoint</vt:lpstr>
      <vt:lpstr>Presentazione standard di PowerPoint</vt:lpstr>
      <vt:lpstr>I GRASSI</vt:lpstr>
      <vt:lpstr>Presentazione standard di PowerPoint</vt:lpstr>
      <vt:lpstr>Presentazione standard di PowerPoint</vt:lpstr>
      <vt:lpstr>Presentazione standard di PowerPoint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39</cp:revision>
  <dcterms:created xsi:type="dcterms:W3CDTF">2015-06-16T09:48:30Z</dcterms:created>
  <dcterms:modified xsi:type="dcterms:W3CDTF">2015-11-24T13:57:06Z</dcterms:modified>
</cp:coreProperties>
</file>