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7" r:id="rId2"/>
    <p:sldId id="256" r:id="rId3"/>
    <p:sldId id="257" r:id="rId4"/>
    <p:sldId id="258" r:id="rId5"/>
    <p:sldId id="335" r:id="rId6"/>
    <p:sldId id="259" r:id="rId7"/>
    <p:sldId id="334" r:id="rId8"/>
    <p:sldId id="261" r:id="rId9"/>
    <p:sldId id="262" r:id="rId10"/>
    <p:sldId id="316" r:id="rId11"/>
    <p:sldId id="317" r:id="rId12"/>
    <p:sldId id="336" r:id="rId13"/>
    <p:sldId id="263" r:id="rId14"/>
    <p:sldId id="264" r:id="rId15"/>
    <p:sldId id="265" r:id="rId16"/>
    <p:sldId id="318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4" r:id="rId25"/>
    <p:sldId id="275" r:id="rId26"/>
    <p:sldId id="332" r:id="rId27"/>
    <p:sldId id="276" r:id="rId28"/>
    <p:sldId id="277" r:id="rId29"/>
    <p:sldId id="278" r:id="rId30"/>
    <p:sldId id="339" r:id="rId31"/>
    <p:sldId id="279" r:id="rId32"/>
    <p:sldId id="280" r:id="rId33"/>
    <p:sldId id="320" r:id="rId34"/>
    <p:sldId id="346" r:id="rId35"/>
    <p:sldId id="319" r:id="rId36"/>
    <p:sldId id="282" r:id="rId37"/>
    <p:sldId id="283" r:id="rId38"/>
    <p:sldId id="284" r:id="rId39"/>
    <p:sldId id="285" r:id="rId40"/>
    <p:sldId id="342" r:id="rId41"/>
    <p:sldId id="347" r:id="rId42"/>
    <p:sldId id="345" r:id="rId43"/>
    <p:sldId id="281" r:id="rId44"/>
    <p:sldId id="323" r:id="rId45"/>
    <p:sldId id="286" r:id="rId46"/>
    <p:sldId id="287" r:id="rId47"/>
    <p:sldId id="288" r:id="rId48"/>
    <p:sldId id="289" r:id="rId49"/>
    <p:sldId id="325" r:id="rId50"/>
    <p:sldId id="327" r:id="rId51"/>
    <p:sldId id="290" r:id="rId52"/>
    <p:sldId id="291" r:id="rId53"/>
    <p:sldId id="292" r:id="rId54"/>
    <p:sldId id="293" r:id="rId55"/>
    <p:sldId id="350" r:id="rId56"/>
    <p:sldId id="352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51" r:id="rId65"/>
    <p:sldId id="301" r:id="rId66"/>
    <p:sldId id="302" r:id="rId67"/>
    <p:sldId id="303" r:id="rId68"/>
    <p:sldId id="348" r:id="rId69"/>
    <p:sldId id="330" r:id="rId70"/>
    <p:sldId id="328" r:id="rId71"/>
    <p:sldId id="304" r:id="rId72"/>
    <p:sldId id="305" r:id="rId73"/>
    <p:sldId id="306" r:id="rId74"/>
    <p:sldId id="307" r:id="rId75"/>
    <p:sldId id="308" r:id="rId76"/>
    <p:sldId id="309" r:id="rId77"/>
    <p:sldId id="310" r:id="rId78"/>
    <p:sldId id="311" r:id="rId79"/>
    <p:sldId id="312" r:id="rId80"/>
    <p:sldId id="313" r:id="rId81"/>
    <p:sldId id="314" r:id="rId82"/>
    <p:sldId id="315" r:id="rId8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pPr/>
              <a:t>11/10/2016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D0F34C-CC96-4379-ADA8-5B7D223BAD1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BC40F-C9F4-405C-BF0C-DB7E2803754D}" type="datetimeFigureOut">
              <a:rPr lang="it-IT" smtClean="0"/>
              <a:pPr/>
              <a:t>11/10/2016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5A645-9D7F-4A68-B276-1700A55369F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enziafarmaco.gov.it/sites/default/files/ergot_derivatives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lide"/>
          <p:cNvPicPr>
            <a:picLocks noChangeAspect="1"/>
          </p:cNvPicPr>
          <p:nvPr/>
        </p:nvPicPr>
        <p:blipFill>
          <a:blip r:embed="rId2" cstate="print"/>
          <a:srcRect l="7408" t="4763" r="7071" b="12384"/>
          <a:stretch>
            <a:fillRect/>
          </a:stretch>
        </p:blipFill>
        <p:spPr>
          <a:xfrm>
            <a:off x="467544" y="472660"/>
            <a:ext cx="8517698" cy="58366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 descr="Risultati immagini per feocromocitoma"/>
          <p:cNvPicPr>
            <a:picLocks noChangeAspect="1" noChangeArrowheads="1"/>
          </p:cNvPicPr>
          <p:nvPr/>
        </p:nvPicPr>
        <p:blipFill>
          <a:blip r:embed="rId2" cstate="print"/>
          <a:srcRect b="24667"/>
          <a:stretch>
            <a:fillRect/>
          </a:stretch>
        </p:blipFill>
        <p:spPr bwMode="auto">
          <a:xfrm>
            <a:off x="0" y="-1"/>
            <a:ext cx="9144000" cy="5166261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Il </a:t>
            </a:r>
            <a:r>
              <a:rPr lang="it-IT" sz="2400" dirty="0" err="1" smtClean="0"/>
              <a:t>feocromocitoma</a:t>
            </a:r>
            <a:r>
              <a:rPr lang="it-IT" sz="2400" dirty="0" smtClean="0"/>
              <a:t> è una rara forma di tumore di solito benigno in cui le cellule neoplastiche derivano dalle cellule </a:t>
            </a:r>
            <a:r>
              <a:rPr lang="it-IT" sz="2400" b="1" dirty="0" err="1" smtClean="0"/>
              <a:t>cromaffini</a:t>
            </a:r>
            <a:r>
              <a:rPr lang="it-IT" sz="2400" b="1" i="1" dirty="0" smtClean="0"/>
              <a:t>.</a:t>
            </a:r>
            <a:r>
              <a:rPr lang="it-IT" b="1" i="1" dirty="0" smtClean="0"/>
              <a:t> </a:t>
            </a:r>
            <a:endParaRPr lang="it-IT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ccia in giù 2"/>
          <p:cNvSpPr/>
          <p:nvPr/>
        </p:nvSpPr>
        <p:spPr>
          <a:xfrm>
            <a:off x="4716016" y="3212976"/>
            <a:ext cx="216024" cy="504056"/>
          </a:xfrm>
          <a:prstGeom prst="downArrow">
            <a:avLst>
              <a:gd name="adj1" fmla="val 5798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in giù 3"/>
          <p:cNvSpPr>
            <a:spLocks noChangeAspect="1"/>
          </p:cNvSpPr>
          <p:nvPr/>
        </p:nvSpPr>
        <p:spPr>
          <a:xfrm rot="10800000">
            <a:off x="5436096" y="3645024"/>
            <a:ext cx="277231" cy="5544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7020272" y="4797152"/>
            <a:ext cx="1872208" cy="64633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it-IT" dirty="0" smtClean="0"/>
              <a:t>Per blocco </a:t>
            </a:r>
            <a:r>
              <a:rPr lang="el-GR" dirty="0" smtClean="0"/>
              <a:t>α</a:t>
            </a:r>
            <a:r>
              <a:rPr lang="it-IT" baseline="-25000" dirty="0" smtClean="0"/>
              <a:t>1</a:t>
            </a:r>
            <a:r>
              <a:rPr lang="it-IT" dirty="0" smtClean="0"/>
              <a:t> a livello venoso</a:t>
            </a:r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72000" y="1916832"/>
            <a:ext cx="4392488" cy="12003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it-IT" dirty="0" smtClean="0">
                <a:solidFill>
                  <a:srgbClr val="FFFF00"/>
                </a:solidFill>
                <a:sym typeface="Symbol" pitchFamily="18" charset="2"/>
              </a:rPr>
              <a:t> Ipertensione: </a:t>
            </a:r>
            <a:r>
              <a:rPr lang="it-IT" dirty="0" smtClean="0">
                <a:solidFill>
                  <a:schemeClr val="bg1"/>
                </a:solidFill>
                <a:sym typeface="Symbol" pitchFamily="18" charset="2"/>
              </a:rPr>
              <a:t>la </a:t>
            </a:r>
            <a:r>
              <a:rPr lang="it-IT" dirty="0" err="1" smtClean="0">
                <a:solidFill>
                  <a:schemeClr val="bg1"/>
                </a:solidFill>
                <a:sym typeface="Symbol" pitchFamily="18" charset="2"/>
              </a:rPr>
              <a:t>prazosina</a:t>
            </a:r>
            <a:r>
              <a:rPr lang="it-IT" dirty="0" smtClean="0">
                <a:solidFill>
                  <a:schemeClr val="bg1"/>
                </a:solidFill>
                <a:sym typeface="Symbol" pitchFamily="18" charset="2"/>
              </a:rPr>
              <a:t> ha breve durata di azione. Preferiti </a:t>
            </a:r>
            <a:r>
              <a:rPr lang="it-IT" dirty="0" err="1" smtClean="0">
                <a:solidFill>
                  <a:schemeClr val="bg1"/>
                </a:solidFill>
                <a:sym typeface="Symbol" pitchFamily="18" charset="2"/>
              </a:rPr>
              <a:t>doxazosina</a:t>
            </a:r>
            <a:r>
              <a:rPr lang="it-IT" dirty="0" smtClean="0">
                <a:solidFill>
                  <a:schemeClr val="bg1"/>
                </a:solidFill>
                <a:sym typeface="Symbol" pitchFamily="18" charset="2"/>
              </a:rPr>
              <a:t> e </a:t>
            </a:r>
            <a:r>
              <a:rPr lang="it-IT" dirty="0" err="1" smtClean="0">
                <a:solidFill>
                  <a:schemeClr val="bg1"/>
                </a:solidFill>
                <a:sym typeface="Symbol" pitchFamily="18" charset="2"/>
              </a:rPr>
              <a:t>terazosina</a:t>
            </a:r>
            <a:r>
              <a:rPr lang="it-IT" dirty="0" smtClean="0">
                <a:solidFill>
                  <a:schemeClr val="bg1"/>
                </a:solidFill>
                <a:sym typeface="Symbol" pitchFamily="18" charset="2"/>
              </a:rPr>
              <a:t>, ad azione più prolungata, generalmente in</a:t>
            </a:r>
          </a:p>
          <a:p>
            <a:r>
              <a:rPr lang="it-IT" dirty="0" smtClean="0">
                <a:solidFill>
                  <a:schemeClr val="bg1"/>
                </a:solidFill>
                <a:sym typeface="Symbol" pitchFamily="18" charset="2"/>
              </a:rPr>
              <a:t>associazione ad altri farmaci anti-ipertensivi.</a:t>
            </a:r>
            <a:endParaRPr lang="it-IT" dirty="0">
              <a:solidFill>
                <a:schemeClr val="bg1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923928" y="4869160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Comunicazione EMA sui medicinali contenenti derivati dell'</a:t>
            </a:r>
            <a:r>
              <a:rPr lang="it-IT" b="1" dirty="0" err="1" smtClean="0"/>
              <a:t>Ergot</a:t>
            </a:r>
            <a:r>
              <a:rPr lang="it-IT" b="1" dirty="0" smtClean="0"/>
              <a:t> (25/10/2013)</a:t>
            </a:r>
          </a:p>
          <a:p>
            <a:r>
              <a:rPr lang="it-IT" i="1" dirty="0" smtClean="0"/>
              <a:t>Sito AIFA; </a:t>
            </a:r>
            <a:r>
              <a:rPr lang="it-IT" i="1" dirty="0" smtClean="0">
                <a:hlinkClick r:id="rId3"/>
              </a:rPr>
              <a:t>http://www.agenziafarmaco.gov.it/</a:t>
            </a:r>
            <a:r>
              <a:rPr lang="it-IT" i="1" dirty="0" err="1" smtClean="0">
                <a:hlinkClick r:id="rId3"/>
              </a:rPr>
              <a:t>sites</a:t>
            </a:r>
            <a:r>
              <a:rPr lang="it-IT" i="1" dirty="0" smtClean="0">
                <a:hlinkClick r:id="rId3"/>
              </a:rPr>
              <a:t>/default/</a:t>
            </a:r>
            <a:r>
              <a:rPr lang="it-IT" i="1" dirty="0" err="1" smtClean="0">
                <a:hlinkClick r:id="rId3"/>
              </a:rPr>
              <a:t>files</a:t>
            </a:r>
            <a:r>
              <a:rPr lang="it-IT" i="1" dirty="0" smtClean="0">
                <a:hlinkClick r:id="rId3"/>
              </a:rPr>
              <a:t>/ergot_derivatives.pdf</a:t>
            </a:r>
            <a:endParaRPr lang="it-IT" i="1" dirty="0" smtClean="0"/>
          </a:p>
          <a:p>
            <a:endParaRPr lang="it-IT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076056" y="429309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RESTRIZIONI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5" name="Freccia in giù 4"/>
          <p:cNvSpPr/>
          <p:nvPr/>
        </p:nvSpPr>
        <p:spPr>
          <a:xfrm>
            <a:off x="7596336" y="4365104"/>
            <a:ext cx="288032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20688"/>
            <a:ext cx="724852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04248" y="4005064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 = (pressione arteriosa) </a:t>
            </a:r>
          </a:p>
          <a:p>
            <a:r>
              <a:rPr lang="it-IT" dirty="0" smtClean="0"/>
              <a:t>Gittata </a:t>
            </a:r>
            <a:r>
              <a:rPr lang="it-IT" dirty="0" err="1" smtClean="0"/>
              <a:t>cardica</a:t>
            </a:r>
            <a:r>
              <a:rPr lang="it-IT" dirty="0" smtClean="0"/>
              <a:t> x Resistenza arteriole</a:t>
            </a:r>
            <a:endParaRPr lang="it-IT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0" y="574675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200"/>
              <a:t>GLI EFFETTI DEGLI ANTAGONISTI DEI </a:t>
            </a:r>
            <a:r>
              <a:rPr lang="it-IT" sz="1200">
                <a:sym typeface="Symbol" pitchFamily="18" charset="2"/>
              </a:rPr>
              <a:t></a:t>
            </a:r>
            <a:r>
              <a:rPr lang="it-IT" sz="1200"/>
              <a:t> RECETTORI ADRENERGICI SONO DOVUTI AL BLOCCO DELLE</a:t>
            </a:r>
          </a:p>
          <a:p>
            <a:pPr algn="ctr"/>
            <a:r>
              <a:rPr lang="it-IT" sz="1200"/>
              <a:t>INFLUENZE ADRENERGICHE SUI VARI ORGANI E SISTEMI</a:t>
            </a:r>
          </a:p>
          <a:p>
            <a:pPr algn="ctr"/>
            <a:endParaRPr lang="it-IT" sz="1200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979613" y="1125538"/>
            <a:ext cx="576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800">
                <a:solidFill>
                  <a:srgbClr val="FF3300"/>
                </a:solidFill>
                <a:sym typeface="Symbol" pitchFamily="18" charset="2"/>
              </a:rPr>
              <a:t>1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6659563" y="1125538"/>
            <a:ext cx="449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3300"/>
                </a:solidFill>
                <a:sym typeface="Symbol" pitchFamily="18" charset="2"/>
              </a:rPr>
              <a:t>2</a:t>
            </a: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4572000" y="1412875"/>
            <a:ext cx="0" cy="5256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900113" y="2276475"/>
            <a:ext cx="345598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200"/>
              <a:t>Frequenza cardiaca diminuita</a:t>
            </a:r>
          </a:p>
          <a:p>
            <a:endParaRPr lang="it-IT" sz="1200"/>
          </a:p>
          <a:p>
            <a:r>
              <a:rPr lang="it-IT" sz="1200"/>
              <a:t>Velocità di conduzione A-V rallentata</a:t>
            </a:r>
          </a:p>
          <a:p>
            <a:endParaRPr lang="it-IT" sz="1200"/>
          </a:p>
          <a:p>
            <a:r>
              <a:rPr lang="it-IT" sz="1200"/>
              <a:t>Effetto inotropo negativo:</a:t>
            </a:r>
          </a:p>
          <a:p>
            <a:pPr>
              <a:buFontTx/>
              <a:buChar char="•"/>
            </a:pPr>
            <a:r>
              <a:rPr lang="it-IT" sz="1200"/>
              <a:t> diminuzione della gittata cardiaca</a:t>
            </a:r>
          </a:p>
          <a:p>
            <a:pPr>
              <a:buFontTx/>
              <a:buChar char="•"/>
            </a:pPr>
            <a:r>
              <a:rPr lang="it-IT" sz="1200"/>
              <a:t> aumento del volume residuo post-sistolico</a:t>
            </a:r>
          </a:p>
          <a:p>
            <a:pPr>
              <a:buFontTx/>
              <a:buChar char="•"/>
            </a:pPr>
            <a:endParaRPr lang="it-IT" sz="1200"/>
          </a:p>
          <a:p>
            <a:r>
              <a:rPr lang="it-IT" sz="1200"/>
              <a:t>Consumo di ossigeno miocardico diminuito</a:t>
            </a:r>
          </a:p>
          <a:p>
            <a:endParaRPr lang="it-IT" sz="1200"/>
          </a:p>
          <a:p>
            <a:r>
              <a:rPr lang="it-IT" sz="1200"/>
              <a:t>Pressione arteriosa ridotta</a:t>
            </a:r>
          </a:p>
          <a:p>
            <a:endParaRPr lang="it-IT" sz="1200"/>
          </a:p>
        </p:txBody>
      </p:sp>
      <p:pic>
        <p:nvPicPr>
          <p:cNvPr id="37898" name="Picture 10" descr="cu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368425" cy="1008062"/>
          </a:xfrm>
          <a:prstGeom prst="rect">
            <a:avLst/>
          </a:prstGeom>
          <a:noFill/>
        </p:spPr>
      </p:pic>
      <p:pic>
        <p:nvPicPr>
          <p:cNvPr id="37899" name="Picture 11" descr="kidn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365625"/>
            <a:ext cx="865188" cy="1008063"/>
          </a:xfrm>
          <a:prstGeom prst="rect">
            <a:avLst/>
          </a:prstGeom>
          <a:noFill/>
        </p:spPr>
      </p:pic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1476375" y="4724400"/>
            <a:ext cx="2282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/>
              <a:t>Ridotta liberazione di renina</a:t>
            </a:r>
          </a:p>
        </p:txBody>
      </p:sp>
      <p:pic>
        <p:nvPicPr>
          <p:cNvPr id="37901" name="Picture 13" descr="ey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5589588"/>
            <a:ext cx="792162" cy="719137"/>
          </a:xfrm>
          <a:prstGeom prst="rect">
            <a:avLst/>
          </a:prstGeom>
          <a:noFill/>
        </p:spPr>
      </p:pic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1455738" y="5759450"/>
            <a:ext cx="2720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/>
              <a:t>Ridotta secrezione di umor acqueo</a:t>
            </a:r>
          </a:p>
        </p:txBody>
      </p:sp>
      <p:pic>
        <p:nvPicPr>
          <p:cNvPr id="37903" name="Picture 15" descr="bronch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088" y="1700213"/>
            <a:ext cx="863600" cy="792162"/>
          </a:xfrm>
          <a:prstGeom prst="rect">
            <a:avLst/>
          </a:prstGeom>
          <a:noFill/>
        </p:spPr>
      </p:pic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4911725" y="1943100"/>
            <a:ext cx="2595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/>
              <a:t>Aumento resistenze vie aeree</a:t>
            </a:r>
          </a:p>
          <a:p>
            <a:r>
              <a:rPr lang="it-IT" sz="1200"/>
              <a:t>(precipitazione attacchi di asma)</a:t>
            </a:r>
          </a:p>
        </p:txBody>
      </p:sp>
      <p:pic>
        <p:nvPicPr>
          <p:cNvPr id="37905" name="Picture 17" descr="vas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088" y="2924175"/>
            <a:ext cx="792162" cy="863600"/>
          </a:xfrm>
          <a:prstGeom prst="rect">
            <a:avLst/>
          </a:prstGeom>
          <a:noFill/>
        </p:spPr>
      </p:pic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4984750" y="3238500"/>
            <a:ext cx="2635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/>
              <a:t>Vasocostrizione arterie muscolari</a:t>
            </a:r>
          </a:p>
        </p:txBody>
      </p:sp>
      <p:pic>
        <p:nvPicPr>
          <p:cNvPr id="37907" name="Picture 19" descr="liv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5113" y="4005263"/>
            <a:ext cx="863600" cy="792162"/>
          </a:xfrm>
          <a:prstGeom prst="rect">
            <a:avLst/>
          </a:prstGeom>
          <a:noFill/>
        </p:spPr>
      </p:pic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5003800" y="4221163"/>
            <a:ext cx="22987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/>
              <a:t>Diminuzione gluconeogenesi e</a:t>
            </a:r>
          </a:p>
          <a:p>
            <a:r>
              <a:rPr lang="it-IT" sz="1200"/>
              <a:t>glicogenolisi</a:t>
            </a:r>
          </a:p>
          <a:p>
            <a:endParaRPr lang="it-IT" sz="1200"/>
          </a:p>
        </p:txBody>
      </p:sp>
      <p:pic>
        <p:nvPicPr>
          <p:cNvPr id="37910" name="Picture 22" descr="cervell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7625" y="5300663"/>
            <a:ext cx="1152525" cy="865187"/>
          </a:xfrm>
          <a:prstGeom prst="rect">
            <a:avLst/>
          </a:prstGeom>
          <a:noFill/>
        </p:spPr>
      </p:pic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5076825" y="5516563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/>
              <a:t>Diminuzione dei tremori</a:t>
            </a:r>
          </a:p>
          <a:p>
            <a:r>
              <a:rPr lang="it-IT" sz="1200"/>
              <a:t>indotti dalle catecolamine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 descr="https://upload.wikimedia.org/wikipedia/commons/9/94/Renin-angiotensin-aldosterone_system-it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" y="476672"/>
            <a:ext cx="9102725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0" y="1125538"/>
            <a:ext cx="9144000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800">
                <a:solidFill>
                  <a:srgbClr val="FF0000"/>
                </a:solidFill>
              </a:rPr>
              <a:t>CLASSIFICAZIONE FARMACODINAMICA DEI </a:t>
            </a:r>
            <a:r>
              <a:rPr lang="it-IT" sz="1800">
                <a:solidFill>
                  <a:srgbClr val="FF0000"/>
                </a:solidFill>
                <a:sym typeface="Symbol" pitchFamily="18" charset="2"/>
              </a:rPr>
              <a:t> BLOCCANTI</a:t>
            </a:r>
          </a:p>
          <a:p>
            <a:pPr algn="ctr"/>
            <a:endParaRPr lang="it-IT" sz="1800">
              <a:solidFill>
                <a:srgbClr val="FF0000"/>
              </a:solidFill>
              <a:sym typeface="Symbol" pitchFamily="18" charset="2"/>
            </a:endParaRPr>
          </a:p>
          <a:p>
            <a:pPr algn="ctr"/>
            <a:endParaRPr lang="it-IT" sz="1800">
              <a:sym typeface="Symbol" pitchFamily="18" charset="2"/>
            </a:endParaRPr>
          </a:p>
          <a:p>
            <a:pPr algn="ctr"/>
            <a:endParaRPr lang="it-IT" sz="1800">
              <a:sym typeface="Symbol" pitchFamily="18" charset="2"/>
            </a:endParaRPr>
          </a:p>
          <a:p>
            <a:pPr algn="ctr">
              <a:buFont typeface="Wingdings" pitchFamily="2" charset="2"/>
              <a:buChar char="Ø"/>
            </a:pPr>
            <a:r>
              <a:rPr lang="it-IT">
                <a:sym typeface="Symbol" pitchFamily="18" charset="2"/>
              </a:rPr>
              <a:t> </a:t>
            </a:r>
            <a:r>
              <a:rPr lang="it-IT">
                <a:solidFill>
                  <a:srgbClr val="CC0066"/>
                </a:solidFill>
                <a:sym typeface="Symbol" pitchFamily="18" charset="2"/>
              </a:rPr>
              <a:t>BETA BLOCCANTI PRIVI DI SELETTIVITA’ RECETTORIALE</a:t>
            </a:r>
          </a:p>
          <a:p>
            <a:pPr algn="ctr">
              <a:buFont typeface="Wingdings" pitchFamily="2" charset="2"/>
              <a:buChar char="Ø"/>
            </a:pPr>
            <a:endParaRPr lang="it-IT">
              <a:sym typeface="Symbol" pitchFamily="18" charset="2"/>
            </a:endParaRPr>
          </a:p>
          <a:p>
            <a:pPr algn="ctr">
              <a:buFont typeface="Wingdings" pitchFamily="2" charset="2"/>
              <a:buChar char="Ø"/>
            </a:pPr>
            <a:r>
              <a:rPr lang="it-IT">
                <a:sym typeface="Symbol" pitchFamily="18" charset="2"/>
              </a:rPr>
              <a:t> </a:t>
            </a:r>
            <a:r>
              <a:rPr lang="it-IT">
                <a:solidFill>
                  <a:srgbClr val="CC6600"/>
                </a:solidFill>
                <a:sym typeface="Symbol" pitchFamily="18" charset="2"/>
              </a:rPr>
              <a:t>BETA BLOCCANTI SELETTIVI PER I RECETTORI 1 (CARDIOSELETTIVI)</a:t>
            </a:r>
          </a:p>
          <a:p>
            <a:pPr algn="ctr">
              <a:buFont typeface="Wingdings" pitchFamily="2" charset="2"/>
              <a:buChar char="Ø"/>
            </a:pPr>
            <a:endParaRPr lang="it-IT">
              <a:solidFill>
                <a:srgbClr val="CC6600"/>
              </a:solidFill>
              <a:sym typeface="Symbol" pitchFamily="18" charset="2"/>
            </a:endParaRPr>
          </a:p>
          <a:p>
            <a:pPr algn="ctr">
              <a:buFont typeface="Wingdings" pitchFamily="2" charset="2"/>
              <a:buChar char="Ø"/>
            </a:pPr>
            <a:r>
              <a:rPr lang="it-IT">
                <a:sym typeface="Symbol" pitchFamily="18" charset="2"/>
              </a:rPr>
              <a:t> </a:t>
            </a:r>
            <a:r>
              <a:rPr lang="it-IT">
                <a:solidFill>
                  <a:srgbClr val="663300"/>
                </a:solidFill>
                <a:sym typeface="Symbol" pitchFamily="18" charset="2"/>
              </a:rPr>
              <a:t>BETA BLOCCANTI DOTATI DI ATTIVITA’ SIMPATICOMIMETICA INTRINSECA (I.S.A.)</a:t>
            </a:r>
          </a:p>
          <a:p>
            <a:pPr algn="ctr">
              <a:buFont typeface="Wingdings" pitchFamily="2" charset="2"/>
              <a:buChar char="Ø"/>
            </a:pPr>
            <a:endParaRPr lang="it-IT">
              <a:solidFill>
                <a:srgbClr val="663300"/>
              </a:solidFill>
              <a:sym typeface="Symbol" pitchFamily="18" charset="2"/>
            </a:endParaRPr>
          </a:p>
          <a:p>
            <a:pPr algn="ctr">
              <a:buFont typeface="Wingdings" pitchFamily="2" charset="2"/>
              <a:buChar char="Ø"/>
            </a:pPr>
            <a:r>
              <a:rPr lang="it-IT">
                <a:sym typeface="Symbol" pitchFamily="18" charset="2"/>
              </a:rPr>
              <a:t> </a:t>
            </a:r>
            <a:r>
              <a:rPr lang="it-IT">
                <a:solidFill>
                  <a:srgbClr val="0033CC"/>
                </a:solidFill>
                <a:sym typeface="Symbol" pitchFamily="18" charset="2"/>
              </a:rPr>
              <a:t>BETA BLOCCANTI con attività VASODILATANTE PERIFERICA</a:t>
            </a:r>
            <a:endParaRPr lang="it-IT" sz="1800">
              <a:solidFill>
                <a:srgbClr val="0033CC"/>
              </a:solidFill>
              <a:sym typeface="Symbol" pitchFamily="18" charset="2"/>
            </a:endParaRPr>
          </a:p>
          <a:p>
            <a:pPr algn="ctr"/>
            <a:endParaRPr lang="it-IT" sz="1800">
              <a:solidFill>
                <a:srgbClr val="3366FF"/>
              </a:solidFill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692275" y="1654175"/>
            <a:ext cx="561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Symbol" pitchFamily="18" charset="2"/>
              <a:buChar char="b"/>
            </a:pPr>
            <a:endParaRPr lang="it-IT" sz="1200">
              <a:sym typeface="Symbol" pitchFamily="18" charset="2"/>
            </a:endParaRPr>
          </a:p>
          <a:p>
            <a:pPr>
              <a:buFont typeface="Symbol" pitchFamily="18" charset="2"/>
              <a:buChar char="b"/>
            </a:pPr>
            <a:endParaRPr lang="it-IT" sz="120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betabl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628775"/>
            <a:ext cx="6769100" cy="4537075"/>
          </a:xfrm>
          <a:prstGeom prst="rect">
            <a:avLst/>
          </a:prstGeom>
          <a:noFill/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31775" y="309563"/>
            <a:ext cx="82153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>
                <a:solidFill>
                  <a:srgbClr val="FF0000"/>
                </a:solidFill>
              </a:rPr>
              <a:t>LA FREQUENZA CARDIACA A RIPOSO</a:t>
            </a:r>
            <a:r>
              <a:rPr lang="it-IT"/>
              <a:t> </a:t>
            </a:r>
            <a:r>
              <a:rPr lang="it-IT">
                <a:solidFill>
                  <a:schemeClr val="accent2"/>
                </a:solidFill>
              </a:rPr>
              <a:t>E’ INFLUENZATA IN MANIERA MENO</a:t>
            </a:r>
            <a:br>
              <a:rPr lang="it-IT">
                <a:solidFill>
                  <a:schemeClr val="accent2"/>
                </a:solidFill>
              </a:rPr>
            </a:br>
            <a:r>
              <a:rPr lang="it-IT">
                <a:solidFill>
                  <a:schemeClr val="accent2"/>
                </a:solidFill>
              </a:rPr>
              <a:t>SIGNIFICATIVA DA UN BETA BLOCCANTE  DOTATO</a:t>
            </a:r>
            <a:r>
              <a:rPr lang="it-IT"/>
              <a:t> </a:t>
            </a:r>
            <a:r>
              <a:rPr lang="it-IT">
                <a:solidFill>
                  <a:srgbClr val="FF0000"/>
                </a:solidFill>
              </a:rPr>
              <a:t>DI I.S.A.</a:t>
            </a:r>
            <a:r>
              <a:rPr lang="it-IT"/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/>
          <p:cNvSpPr>
            <a:spLocks noChangeArrowheads="1"/>
          </p:cNvSpPr>
          <p:nvPr/>
        </p:nvSpPr>
        <p:spPr bwMode="auto">
          <a:xfrm rot="10800000" flipV="1">
            <a:off x="755650" y="1700213"/>
            <a:ext cx="7561263" cy="3889375"/>
          </a:xfrm>
          <a:prstGeom prst="rtTriangle">
            <a:avLst/>
          </a:prstGeom>
          <a:solidFill>
            <a:srgbClr val="DAEE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200"/>
          </a:p>
        </p:txBody>
      </p:sp>
      <p:sp>
        <p:nvSpPr>
          <p:cNvPr id="35845" name="AutoShape 5"/>
          <p:cNvSpPr>
            <a:spLocks noChangeArrowheads="1"/>
          </p:cNvSpPr>
          <p:nvPr/>
        </p:nvSpPr>
        <p:spPr bwMode="auto">
          <a:xfrm flipV="1">
            <a:off x="755650" y="1557338"/>
            <a:ext cx="7561263" cy="3887787"/>
          </a:xfrm>
          <a:prstGeom prst="rtTriangle">
            <a:avLst/>
          </a:prstGeom>
          <a:solidFill>
            <a:srgbClr val="FEEAE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endParaRPr lang="it-IT" sz="1200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4211638" y="5589588"/>
            <a:ext cx="865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200"/>
              <a:t>idrofilia</a:t>
            </a:r>
          </a:p>
        </p:txBody>
      </p:sp>
      <p:pic>
        <p:nvPicPr>
          <p:cNvPr id="35851" name="Picture 11" descr="li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628775"/>
            <a:ext cx="1081087" cy="787400"/>
          </a:xfrm>
          <a:prstGeom prst="rect">
            <a:avLst/>
          </a:prstGeom>
          <a:noFill/>
        </p:spPr>
      </p:pic>
      <p:pic>
        <p:nvPicPr>
          <p:cNvPr id="35852" name="Picture 12" descr="kidn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4437063"/>
            <a:ext cx="936625" cy="1081087"/>
          </a:xfrm>
          <a:prstGeom prst="rect">
            <a:avLst/>
          </a:prstGeom>
          <a:noFill/>
        </p:spPr>
      </p:pic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900113" y="5734050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4932363" y="5734050"/>
            <a:ext cx="3455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468313" y="5589588"/>
            <a:ext cx="425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/>
              <a:t>min</a:t>
            </a:r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8316913" y="5589588"/>
            <a:ext cx="477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200"/>
              <a:t>max</a:t>
            </a:r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4284663" y="1268413"/>
            <a:ext cx="717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/>
              <a:t>lipofilia</a:t>
            </a:r>
          </a:p>
        </p:txBody>
      </p: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8243888" y="1268413"/>
            <a:ext cx="425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/>
              <a:t>min</a:t>
            </a:r>
          </a:p>
        </p:txBody>
      </p:sp>
      <p:sp>
        <p:nvSpPr>
          <p:cNvPr id="35864" name="Text Box 24"/>
          <p:cNvSpPr txBox="1">
            <a:spLocks noChangeArrowheads="1"/>
          </p:cNvSpPr>
          <p:nvPr/>
        </p:nvSpPr>
        <p:spPr bwMode="auto">
          <a:xfrm>
            <a:off x="395288" y="1268413"/>
            <a:ext cx="477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200"/>
              <a:t>max</a:t>
            </a:r>
          </a:p>
        </p:txBody>
      </p:sp>
      <p:sp>
        <p:nvSpPr>
          <p:cNvPr id="35865" name="Line 25"/>
          <p:cNvSpPr>
            <a:spLocks noChangeShapeType="1"/>
          </p:cNvSpPr>
          <p:nvPr/>
        </p:nvSpPr>
        <p:spPr bwMode="auto">
          <a:xfrm>
            <a:off x="4932363" y="1412875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 flipH="1">
            <a:off x="827088" y="1412875"/>
            <a:ext cx="3313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5867" name="Text Box 27"/>
          <p:cNvSpPr txBox="1">
            <a:spLocks noChangeArrowheads="1"/>
          </p:cNvSpPr>
          <p:nvPr/>
        </p:nvSpPr>
        <p:spPr bwMode="auto">
          <a:xfrm>
            <a:off x="395288" y="620713"/>
            <a:ext cx="12239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400" dirty="0" err="1" smtClean="0">
                <a:solidFill>
                  <a:srgbClr val="FF3300"/>
                </a:solidFill>
              </a:rPr>
              <a:t>Propranololo</a:t>
            </a:r>
            <a:endParaRPr lang="it-IT" sz="1400" dirty="0">
              <a:solidFill>
                <a:srgbClr val="FF3300"/>
              </a:solidFill>
            </a:endParaRPr>
          </a:p>
        </p:txBody>
      </p:sp>
      <p:sp>
        <p:nvSpPr>
          <p:cNvPr id="35868" name="Text Box 28"/>
          <p:cNvSpPr txBox="1">
            <a:spLocks noChangeArrowheads="1"/>
          </p:cNvSpPr>
          <p:nvPr/>
        </p:nvSpPr>
        <p:spPr bwMode="auto">
          <a:xfrm>
            <a:off x="2339975" y="620713"/>
            <a:ext cx="1117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400" dirty="0" err="1" smtClean="0">
                <a:solidFill>
                  <a:srgbClr val="FF3300"/>
                </a:solidFill>
              </a:rPr>
              <a:t>Alprenololo</a:t>
            </a:r>
            <a:endParaRPr lang="it-IT" sz="1400" dirty="0">
              <a:solidFill>
                <a:srgbClr val="FF3300"/>
              </a:solidFill>
            </a:endParaRPr>
          </a:p>
        </p:txBody>
      </p:sp>
      <p:sp>
        <p:nvSpPr>
          <p:cNvPr id="35870" name="Text Box 30"/>
          <p:cNvSpPr txBox="1">
            <a:spLocks noChangeArrowheads="1"/>
          </p:cNvSpPr>
          <p:nvPr/>
        </p:nvSpPr>
        <p:spPr bwMode="auto">
          <a:xfrm>
            <a:off x="4427538" y="620713"/>
            <a:ext cx="1184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400" dirty="0" err="1" smtClean="0">
                <a:solidFill>
                  <a:srgbClr val="FF3300"/>
                </a:solidFill>
              </a:rPr>
              <a:t>Oxprenololo</a:t>
            </a:r>
            <a:endParaRPr lang="it-IT" sz="1400" dirty="0">
              <a:solidFill>
                <a:srgbClr val="FF3300"/>
              </a:solidFill>
            </a:endParaRPr>
          </a:p>
        </p:txBody>
      </p:sp>
      <p:sp>
        <p:nvSpPr>
          <p:cNvPr id="35871" name="Text Box 31"/>
          <p:cNvSpPr txBox="1">
            <a:spLocks noChangeArrowheads="1"/>
          </p:cNvSpPr>
          <p:nvPr/>
        </p:nvSpPr>
        <p:spPr bwMode="auto">
          <a:xfrm>
            <a:off x="7451725" y="6021388"/>
            <a:ext cx="97155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400" dirty="0" err="1">
                <a:solidFill>
                  <a:srgbClr val="6600FF"/>
                </a:solidFill>
              </a:rPr>
              <a:t>Atenololo</a:t>
            </a:r>
            <a:endParaRPr lang="it-IT" sz="1400" dirty="0">
              <a:solidFill>
                <a:srgbClr val="6600FF"/>
              </a:solidFill>
            </a:endParaRPr>
          </a:p>
          <a:p>
            <a:pPr algn="ctr"/>
            <a:endParaRPr lang="it-IT" sz="1200" b="0" dirty="0">
              <a:solidFill>
                <a:srgbClr val="6600FF"/>
              </a:solidFill>
            </a:endParaRPr>
          </a:p>
        </p:txBody>
      </p:sp>
      <p:sp>
        <p:nvSpPr>
          <p:cNvPr id="35872" name="Text Box 32"/>
          <p:cNvSpPr txBox="1">
            <a:spLocks noChangeArrowheads="1"/>
          </p:cNvSpPr>
          <p:nvPr/>
        </p:nvSpPr>
        <p:spPr bwMode="auto">
          <a:xfrm>
            <a:off x="6633698" y="6021388"/>
            <a:ext cx="778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1400" dirty="0" err="1" smtClean="0">
                <a:solidFill>
                  <a:srgbClr val="6600FF"/>
                </a:solidFill>
              </a:rPr>
              <a:t>Sotalolo</a:t>
            </a:r>
            <a:endParaRPr lang="it-IT" sz="1400" dirty="0">
              <a:solidFill>
                <a:srgbClr val="6600FF"/>
              </a:solidFill>
            </a:endParaRPr>
          </a:p>
        </p:txBody>
      </p:sp>
      <p:sp>
        <p:nvSpPr>
          <p:cNvPr id="35873" name="Text Box 33"/>
          <p:cNvSpPr txBox="1">
            <a:spLocks noChangeArrowheads="1"/>
          </p:cNvSpPr>
          <p:nvPr/>
        </p:nvSpPr>
        <p:spPr bwMode="auto">
          <a:xfrm>
            <a:off x="5547248" y="6021388"/>
            <a:ext cx="9752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1400" dirty="0" err="1" smtClean="0">
                <a:solidFill>
                  <a:srgbClr val="6600FF"/>
                </a:solidFill>
              </a:rPr>
              <a:t>Celiprololo</a:t>
            </a:r>
            <a:endParaRPr lang="it-IT" sz="1400" dirty="0">
              <a:solidFill>
                <a:srgbClr val="6600FF"/>
              </a:solidFill>
            </a:endParaRPr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4674896" y="6021388"/>
            <a:ext cx="8483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1400" dirty="0" err="1" smtClean="0">
                <a:solidFill>
                  <a:srgbClr val="6600FF"/>
                </a:solidFill>
              </a:rPr>
              <a:t>Nadololo</a:t>
            </a:r>
            <a:endParaRPr lang="it-IT" sz="1400" dirty="0">
              <a:solidFill>
                <a:srgbClr val="6600FF"/>
              </a:solidFill>
            </a:endParaRPr>
          </a:p>
        </p:txBody>
      </p:sp>
      <p:sp>
        <p:nvSpPr>
          <p:cNvPr id="35875" name="Text Box 35"/>
          <p:cNvSpPr txBox="1">
            <a:spLocks noChangeArrowheads="1"/>
          </p:cNvSpPr>
          <p:nvPr/>
        </p:nvSpPr>
        <p:spPr bwMode="auto">
          <a:xfrm>
            <a:off x="5978973" y="620713"/>
            <a:ext cx="11024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1400" dirty="0" err="1" smtClean="0">
                <a:solidFill>
                  <a:srgbClr val="FF3300"/>
                </a:solidFill>
              </a:rPr>
              <a:t>Metoprololo</a:t>
            </a:r>
            <a:endParaRPr lang="it-IT" sz="1400" dirty="0">
              <a:solidFill>
                <a:srgbClr val="FF3300"/>
              </a:solidFill>
            </a:endParaRPr>
          </a:p>
        </p:txBody>
      </p:sp>
      <p:sp>
        <p:nvSpPr>
          <p:cNvPr id="35880" name="AutoShape 40"/>
          <p:cNvSpPr>
            <a:spLocks noChangeArrowheads="1"/>
          </p:cNvSpPr>
          <p:nvPr/>
        </p:nvSpPr>
        <p:spPr bwMode="auto">
          <a:xfrm rot="5400000">
            <a:off x="738188" y="1287463"/>
            <a:ext cx="576262" cy="252412"/>
          </a:xfrm>
          <a:prstGeom prst="notchedRightArrow">
            <a:avLst>
              <a:gd name="adj1" fmla="val 50000"/>
              <a:gd name="adj2" fmla="val 5707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881" name="AutoShape 41"/>
          <p:cNvSpPr>
            <a:spLocks noChangeArrowheads="1"/>
          </p:cNvSpPr>
          <p:nvPr/>
        </p:nvSpPr>
        <p:spPr bwMode="auto">
          <a:xfrm rot="5400000">
            <a:off x="2609851" y="1287462"/>
            <a:ext cx="576262" cy="252413"/>
          </a:xfrm>
          <a:prstGeom prst="notchedRightArrow">
            <a:avLst>
              <a:gd name="adj1" fmla="val 50000"/>
              <a:gd name="adj2" fmla="val 5707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883" name="AutoShape 43"/>
          <p:cNvSpPr>
            <a:spLocks noChangeArrowheads="1"/>
          </p:cNvSpPr>
          <p:nvPr/>
        </p:nvSpPr>
        <p:spPr bwMode="auto">
          <a:xfrm rot="5400000">
            <a:off x="4770438" y="1287463"/>
            <a:ext cx="576262" cy="252412"/>
          </a:xfrm>
          <a:prstGeom prst="notchedRightArrow">
            <a:avLst>
              <a:gd name="adj1" fmla="val 50000"/>
              <a:gd name="adj2" fmla="val 5707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884" name="AutoShape 44"/>
          <p:cNvSpPr>
            <a:spLocks noChangeArrowheads="1"/>
          </p:cNvSpPr>
          <p:nvPr/>
        </p:nvSpPr>
        <p:spPr bwMode="auto">
          <a:xfrm rot="5400000">
            <a:off x="6210301" y="1287462"/>
            <a:ext cx="576262" cy="252413"/>
          </a:xfrm>
          <a:prstGeom prst="notchedRightArrow">
            <a:avLst>
              <a:gd name="adj1" fmla="val 50000"/>
              <a:gd name="adj2" fmla="val 5707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885" name="AutoShape 45"/>
          <p:cNvSpPr>
            <a:spLocks noChangeArrowheads="1"/>
          </p:cNvSpPr>
          <p:nvPr/>
        </p:nvSpPr>
        <p:spPr bwMode="auto">
          <a:xfrm rot="16200000">
            <a:off x="4770437" y="5607051"/>
            <a:ext cx="576263" cy="252412"/>
          </a:xfrm>
          <a:prstGeom prst="notchedRightArrow">
            <a:avLst>
              <a:gd name="adj1" fmla="val 50000"/>
              <a:gd name="adj2" fmla="val 57076"/>
            </a:avLst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886" name="AutoShape 46"/>
          <p:cNvSpPr>
            <a:spLocks noChangeArrowheads="1"/>
          </p:cNvSpPr>
          <p:nvPr/>
        </p:nvSpPr>
        <p:spPr bwMode="auto">
          <a:xfrm rot="16200000">
            <a:off x="5778500" y="5607050"/>
            <a:ext cx="576263" cy="252413"/>
          </a:xfrm>
          <a:prstGeom prst="notchedRightArrow">
            <a:avLst>
              <a:gd name="adj1" fmla="val 50000"/>
              <a:gd name="adj2" fmla="val 57075"/>
            </a:avLst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887" name="AutoShape 47"/>
          <p:cNvSpPr>
            <a:spLocks noChangeArrowheads="1"/>
          </p:cNvSpPr>
          <p:nvPr/>
        </p:nvSpPr>
        <p:spPr bwMode="auto">
          <a:xfrm rot="16200000">
            <a:off x="6642100" y="5607050"/>
            <a:ext cx="576263" cy="252413"/>
          </a:xfrm>
          <a:prstGeom prst="notchedRightArrow">
            <a:avLst>
              <a:gd name="adj1" fmla="val 50000"/>
              <a:gd name="adj2" fmla="val 57075"/>
            </a:avLst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888" name="AutoShape 48"/>
          <p:cNvSpPr>
            <a:spLocks noChangeArrowheads="1"/>
          </p:cNvSpPr>
          <p:nvPr/>
        </p:nvSpPr>
        <p:spPr bwMode="auto">
          <a:xfrm rot="16200000">
            <a:off x="7650162" y="5607051"/>
            <a:ext cx="576263" cy="252412"/>
          </a:xfrm>
          <a:prstGeom prst="notchedRightArrow">
            <a:avLst>
              <a:gd name="adj1" fmla="val 50000"/>
              <a:gd name="adj2" fmla="val 57076"/>
            </a:avLst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890" name="Text Box 50"/>
          <p:cNvSpPr txBox="1">
            <a:spLocks noChangeArrowheads="1"/>
          </p:cNvSpPr>
          <p:nvPr/>
        </p:nvSpPr>
        <p:spPr bwMode="auto">
          <a:xfrm>
            <a:off x="1476375" y="2205038"/>
            <a:ext cx="3103563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>
                <a:solidFill>
                  <a:srgbClr val="FF3300"/>
                </a:solidFill>
              </a:rPr>
              <a:t>metabolismo epatico (</a:t>
            </a:r>
            <a:r>
              <a:rPr lang="it-IT" sz="1200">
                <a:solidFill>
                  <a:srgbClr val="FF3300"/>
                </a:solidFill>
                <a:sym typeface="Symbol" pitchFamily="18" charset="2"/>
              </a:rPr>
              <a:t>100%)</a:t>
            </a:r>
          </a:p>
          <a:p>
            <a:r>
              <a:rPr lang="it-IT" sz="1200">
                <a:solidFill>
                  <a:srgbClr val="FF3300"/>
                </a:solidFill>
                <a:sym typeface="Symbol" pitchFamily="18" charset="2"/>
              </a:rPr>
              <a:t>intenso metabolismo di primo passaggio</a:t>
            </a:r>
          </a:p>
          <a:p>
            <a:r>
              <a:rPr lang="it-IT" sz="1200">
                <a:solidFill>
                  <a:srgbClr val="FF3300"/>
                </a:solidFill>
                <a:sym typeface="Symbol" pitchFamily="18" charset="2"/>
              </a:rPr>
              <a:t>variazioni inter-individuali</a:t>
            </a:r>
          </a:p>
          <a:p>
            <a:r>
              <a:rPr lang="it-IT" sz="1200">
                <a:solidFill>
                  <a:srgbClr val="FF3300"/>
                </a:solidFill>
                <a:sym typeface="Symbol" pitchFamily="18" charset="2"/>
              </a:rPr>
              <a:t>emivita breve</a:t>
            </a:r>
          </a:p>
          <a:p>
            <a:r>
              <a:rPr lang="it-IT" sz="1200">
                <a:solidFill>
                  <a:srgbClr val="FF3300"/>
                </a:solidFill>
                <a:sym typeface="Symbol" pitchFamily="18" charset="2"/>
              </a:rPr>
              <a:t>bassa biodisponibilità (10-50%)</a:t>
            </a:r>
          </a:p>
          <a:p>
            <a:r>
              <a:rPr lang="it-IT" sz="1200">
                <a:solidFill>
                  <a:srgbClr val="FF3300"/>
                </a:solidFill>
                <a:sym typeface="Symbol" pitchFamily="18" charset="2"/>
              </a:rPr>
              <a:t>alto legame farmaco-proteico</a:t>
            </a:r>
          </a:p>
          <a:p>
            <a:r>
              <a:rPr lang="it-IT" sz="1200">
                <a:solidFill>
                  <a:srgbClr val="FF3300"/>
                </a:solidFill>
                <a:sym typeface="Symbol" pitchFamily="18" charset="2"/>
              </a:rPr>
              <a:t>passaggio nel sistema nervoso centrale</a:t>
            </a:r>
            <a:r>
              <a:rPr lang="it-IT" sz="1200">
                <a:sym typeface="Symbol" pitchFamily="18" charset="2"/>
              </a:rPr>
              <a:t> </a:t>
            </a:r>
          </a:p>
          <a:p>
            <a:endParaRPr lang="it-IT">
              <a:sym typeface="Symbol" pitchFamily="18" charset="2"/>
            </a:endParaRPr>
          </a:p>
        </p:txBody>
      </p:sp>
      <p:sp>
        <p:nvSpPr>
          <p:cNvPr id="35892" name="Text Box 52"/>
          <p:cNvSpPr txBox="1">
            <a:spLocks noChangeArrowheads="1"/>
          </p:cNvSpPr>
          <p:nvPr/>
        </p:nvSpPr>
        <p:spPr bwMode="auto">
          <a:xfrm>
            <a:off x="4211638" y="4005263"/>
            <a:ext cx="3700462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>
                <a:solidFill>
                  <a:srgbClr val="6600FF"/>
                </a:solidFill>
              </a:rPr>
              <a:t>eliminazione prevalentemente renale (60-100%)</a:t>
            </a:r>
          </a:p>
          <a:p>
            <a:r>
              <a:rPr lang="it-IT" sz="1200">
                <a:solidFill>
                  <a:srgbClr val="6600FF"/>
                </a:solidFill>
              </a:rPr>
              <a:t>minore assorbimento gastro-intestinale</a:t>
            </a:r>
          </a:p>
          <a:p>
            <a:r>
              <a:rPr lang="it-IT" sz="1200">
                <a:solidFill>
                  <a:srgbClr val="6600FF"/>
                </a:solidFill>
              </a:rPr>
              <a:t>emivita più prolungata</a:t>
            </a:r>
          </a:p>
          <a:p>
            <a:r>
              <a:rPr lang="it-IT" sz="1200">
                <a:solidFill>
                  <a:srgbClr val="6600FF"/>
                </a:solidFill>
              </a:rPr>
              <a:t>minori variazioni interindividuali</a:t>
            </a:r>
          </a:p>
          <a:p>
            <a:r>
              <a:rPr lang="it-IT" sz="1200">
                <a:solidFill>
                  <a:srgbClr val="6600FF"/>
                </a:solidFill>
              </a:rPr>
              <a:t>basso legame farmaco-proteico</a:t>
            </a:r>
          </a:p>
        </p:txBody>
      </p:sp>
      <p:sp>
        <p:nvSpPr>
          <p:cNvPr id="35893" name="Text Box 53"/>
          <p:cNvSpPr txBox="1">
            <a:spLocks noChangeArrowheads="1"/>
          </p:cNvSpPr>
          <p:nvPr/>
        </p:nvSpPr>
        <p:spPr bwMode="auto">
          <a:xfrm>
            <a:off x="0" y="190500"/>
            <a:ext cx="9144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400">
                <a:solidFill>
                  <a:schemeClr val="accent2"/>
                </a:solidFill>
              </a:rPr>
              <a:t>CLASSIFICAZIONE FARMACOCINETICA DEI BETA BLOCCANTI</a:t>
            </a:r>
          </a:p>
          <a:p>
            <a:endParaRPr lang="it-IT" sz="14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t="44664" r="33226" b="9966"/>
          <a:stretch>
            <a:fillRect/>
          </a:stretch>
        </p:blipFill>
        <p:spPr>
          <a:xfrm>
            <a:off x="5004048" y="4797152"/>
            <a:ext cx="3993623" cy="2035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rgbClr val="FF0000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6732240" y="4427820"/>
            <a:ext cx="230425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Effetti indesiderati</a:t>
            </a:r>
            <a:endParaRPr lang="it-IT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26946" b="40235"/>
          <a:stretch>
            <a:fillRect/>
          </a:stretch>
        </p:blipFill>
        <p:spPr>
          <a:xfrm>
            <a:off x="775433" y="620688"/>
            <a:ext cx="7540983" cy="1856446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b="24731"/>
          <a:stretch>
            <a:fillRect/>
          </a:stretch>
        </p:blipFill>
        <p:spPr>
          <a:xfrm>
            <a:off x="755576" y="2276872"/>
            <a:ext cx="7540983" cy="4257682"/>
          </a:xfrm>
          <a:prstGeom prst="rect">
            <a:avLst/>
          </a:prstGeom>
        </p:spPr>
      </p:pic>
      <p:pic>
        <p:nvPicPr>
          <p:cNvPr id="4" name="Slide"/>
          <p:cNvPicPr>
            <a:picLocks noChangeAspect="1"/>
          </p:cNvPicPr>
          <p:nvPr/>
        </p:nvPicPr>
        <p:blipFill>
          <a:blip r:embed="rId2" cstate="print"/>
          <a:srcRect b="85637"/>
          <a:stretch>
            <a:fillRect/>
          </a:stretch>
        </p:blipFill>
        <p:spPr>
          <a:xfrm>
            <a:off x="775433" y="1"/>
            <a:ext cx="7540983" cy="81246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76672"/>
            <a:ext cx="69723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4430" t="1107" r="4984" b="14396"/>
          <a:stretch>
            <a:fillRect/>
          </a:stretch>
        </p:blipFill>
        <p:spPr>
          <a:xfrm>
            <a:off x="611560" y="548680"/>
            <a:ext cx="8283258" cy="579501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92696"/>
            <a:ext cx="904268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908050"/>
            <a:ext cx="8893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800"/>
              <a:t>LE INDICAZIONI DEI </a:t>
            </a:r>
            <a:r>
              <a:rPr lang="it-IT" sz="1800">
                <a:sym typeface="Symbol" pitchFamily="18" charset="2"/>
              </a:rPr>
              <a:t> BLOCCANTI</a:t>
            </a:r>
          </a:p>
          <a:p>
            <a:pPr algn="ctr"/>
            <a:endParaRPr lang="it-IT" sz="1800">
              <a:sym typeface="Symbol" pitchFamily="18" charset="2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95288" y="1844675"/>
            <a:ext cx="384492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INDICAZIONI CARDIOVASCOLARI</a:t>
            </a:r>
          </a:p>
          <a:p>
            <a:endParaRPr lang="it-IT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>
                <a:solidFill>
                  <a:srgbClr val="FF0000"/>
                </a:solidFill>
              </a:rPr>
              <a:t> Angina pectoris</a:t>
            </a:r>
          </a:p>
          <a:p>
            <a:pPr>
              <a:buFont typeface="Wingdings" pitchFamily="2" charset="2"/>
              <a:buChar char="ü"/>
            </a:pPr>
            <a:endParaRPr lang="it-IT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>
                <a:solidFill>
                  <a:srgbClr val="FF0000"/>
                </a:solidFill>
              </a:rPr>
              <a:t> Prevenzione secondaria dell’infarto</a:t>
            </a:r>
          </a:p>
          <a:p>
            <a:pPr>
              <a:buFont typeface="Wingdings" pitchFamily="2" charset="2"/>
              <a:buChar char="ü"/>
            </a:pPr>
            <a:endParaRPr lang="it-IT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>
                <a:solidFill>
                  <a:srgbClr val="FF0000"/>
                </a:solidFill>
              </a:rPr>
              <a:t> Insufficienza cardiaca</a:t>
            </a:r>
          </a:p>
          <a:p>
            <a:pPr>
              <a:buFont typeface="Wingdings" pitchFamily="2" charset="2"/>
              <a:buChar char="ü"/>
            </a:pPr>
            <a:endParaRPr lang="it-IT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>
                <a:solidFill>
                  <a:srgbClr val="FF0000"/>
                </a:solidFill>
              </a:rPr>
              <a:t> Ipertensione</a:t>
            </a:r>
          </a:p>
          <a:p>
            <a:pPr>
              <a:buFont typeface="Wingdings" pitchFamily="2" charset="2"/>
              <a:buChar char="ü"/>
            </a:pPr>
            <a:endParaRPr lang="it-IT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>
                <a:solidFill>
                  <a:srgbClr val="FF0000"/>
                </a:solidFill>
              </a:rPr>
              <a:t> Aritmie cardiache </a:t>
            </a:r>
          </a:p>
          <a:p>
            <a:pPr>
              <a:buFont typeface="Wingdings" pitchFamily="2" charset="2"/>
              <a:buChar char="ü"/>
            </a:pPr>
            <a:endParaRPr lang="it-IT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>
                <a:solidFill>
                  <a:srgbClr val="FF0000"/>
                </a:solidFill>
              </a:rPr>
              <a:t> Cardiomiopatia ipertrofica 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076825" y="1844675"/>
            <a:ext cx="3868738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INDICAZIONI EXTRACARDIACHE</a:t>
            </a:r>
          </a:p>
          <a:p>
            <a:endParaRPr lang="it-IT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>
                <a:solidFill>
                  <a:schemeClr val="accent2"/>
                </a:solidFill>
              </a:rPr>
              <a:t> Tireotossicosi</a:t>
            </a:r>
          </a:p>
          <a:p>
            <a:pPr>
              <a:buFont typeface="Wingdings" pitchFamily="2" charset="2"/>
              <a:buChar char="ü"/>
            </a:pPr>
            <a:endParaRPr lang="it-IT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>
                <a:solidFill>
                  <a:schemeClr val="accent2"/>
                </a:solidFill>
              </a:rPr>
              <a:t> Manifestazioni somatiche dell’ansia</a:t>
            </a:r>
          </a:p>
          <a:p>
            <a:pPr>
              <a:buFont typeface="Wingdings" pitchFamily="2" charset="2"/>
              <a:buChar char="ü"/>
            </a:pPr>
            <a:endParaRPr lang="it-IT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>
                <a:solidFill>
                  <a:schemeClr val="accent2"/>
                </a:solidFill>
              </a:rPr>
              <a:t> Glaucoma</a:t>
            </a:r>
          </a:p>
          <a:p>
            <a:pPr>
              <a:buFont typeface="Wingdings" pitchFamily="2" charset="2"/>
              <a:buChar char="ü"/>
            </a:pPr>
            <a:endParaRPr lang="it-IT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>
                <a:solidFill>
                  <a:schemeClr val="accent2"/>
                </a:solidFill>
              </a:rPr>
              <a:t> Profilassi dell’emicrania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1181" r="22837"/>
          <a:stretch>
            <a:fillRect/>
          </a:stretch>
        </p:blipFill>
        <p:spPr>
          <a:xfrm>
            <a:off x="0" y="188641"/>
            <a:ext cx="5557776" cy="5485947"/>
          </a:xfrm>
          <a:prstGeom prst="rect">
            <a:avLst/>
          </a:prstGeom>
        </p:spPr>
      </p:pic>
      <p:pic>
        <p:nvPicPr>
          <p:cNvPr id="4" name="Slide"/>
          <p:cNvPicPr>
            <a:picLocks noChangeAspect="1"/>
          </p:cNvPicPr>
          <p:nvPr/>
        </p:nvPicPr>
        <p:blipFill>
          <a:blip r:embed="rId3" cstate="print"/>
          <a:srcRect l="29631" t="11431" r="26264" b="19052"/>
          <a:stretch>
            <a:fillRect/>
          </a:stretch>
        </p:blipFill>
        <p:spPr>
          <a:xfrm>
            <a:off x="5508104" y="1556792"/>
            <a:ext cx="3536615" cy="3940788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50825" y="381000"/>
            <a:ext cx="8569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chemeClr val="accent2"/>
                </a:solidFill>
              </a:rPr>
              <a:t>I BETA BLOCCANTI RIDUCONO</a:t>
            </a:r>
            <a:r>
              <a:rPr lang="it-IT"/>
              <a:t> </a:t>
            </a:r>
            <a:r>
              <a:rPr lang="it-IT">
                <a:solidFill>
                  <a:srgbClr val="FF0000"/>
                </a:solidFill>
              </a:rPr>
              <a:t>LE MANIFESTAZIONI SOMATICHE</a:t>
            </a:r>
          </a:p>
          <a:p>
            <a:pPr algn="ctr"/>
            <a:r>
              <a:rPr lang="it-IT">
                <a:solidFill>
                  <a:srgbClr val="FF0000"/>
                </a:solidFill>
              </a:rPr>
              <a:t>DELL’ANSIA</a:t>
            </a:r>
          </a:p>
        </p:txBody>
      </p:sp>
      <p:pic>
        <p:nvPicPr>
          <p:cNvPr id="68614" name="Picture 6" descr="betabloc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341438"/>
            <a:ext cx="7058025" cy="4824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4714" t="7144" r="6061" b="8573"/>
          <a:stretch>
            <a:fillRect/>
          </a:stretch>
        </p:blipFill>
        <p:spPr>
          <a:xfrm>
            <a:off x="539552" y="908720"/>
            <a:ext cx="8158424" cy="545065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39552" y="260648"/>
            <a:ext cx="81369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FARMACI </a:t>
            </a:r>
            <a:r>
              <a:rPr lang="it-IT" sz="2400" smtClean="0"/>
              <a:t>CHE INTERFESRISCONO CON RISPOSTA </a:t>
            </a:r>
            <a:r>
              <a:rPr lang="it-IT" sz="2400" dirty="0" smtClean="0"/>
              <a:t>ADRENERGICA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344</Words>
  <Application>Microsoft Office PowerPoint</Application>
  <PresentationFormat>Presentazione su schermo (4:3)</PresentationFormat>
  <Paragraphs>99</Paragraphs>
  <Slides>82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82</vt:i4>
      </vt:variant>
    </vt:vector>
  </HeadingPairs>
  <TitlesOfParts>
    <vt:vector size="83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Zorzet</cp:lastModifiedBy>
  <cp:revision>21</cp:revision>
  <dcterms:created xsi:type="dcterms:W3CDTF">2016-08-26T11:56:53Z</dcterms:created>
  <dcterms:modified xsi:type="dcterms:W3CDTF">2016-10-11T10:25:29Z</dcterms:modified>
</cp:coreProperties>
</file>