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2" r:id="rId9"/>
    <p:sldId id="273" r:id="rId10"/>
    <p:sldId id="262" r:id="rId11"/>
    <p:sldId id="27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pPr/>
              <a:t>11/10/2016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pPr/>
              <a:t>‹N›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B945-BBE1-4834-867C-184B9C3B52BC}" type="datetimeFigureOut">
              <a:rPr lang="it-IT" smtClean="0"/>
              <a:pPr/>
              <a:t>11/10/2016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02A7F-9457-47B5-AA9B-32342DF53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isultati immagini per teofillina e PDE Adenos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00875" cy="5248275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2741" y="3974355"/>
            <a:ext cx="4195763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332656"/>
            <a:ext cx="7056784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7030A0"/>
                </a:solidFill>
              </a:rPr>
              <a:t>L’efficacia e la tollerabilità a lungo termine di </a:t>
            </a:r>
            <a:r>
              <a:rPr lang="it-IT" dirty="0" err="1" smtClean="0">
                <a:solidFill>
                  <a:srgbClr val="7030A0"/>
                </a:solidFill>
              </a:rPr>
              <a:t>doxofillina</a:t>
            </a:r>
            <a:r>
              <a:rPr lang="it-IT" dirty="0" smtClean="0">
                <a:solidFill>
                  <a:srgbClr val="7030A0"/>
                </a:solidFill>
              </a:rPr>
              <a:t> sono state confrontate con quelle di teofillina in uno studio multicentrico, controllato con placebo in doppio cieco </a:t>
            </a:r>
            <a:r>
              <a:rPr lang="it-IT" i="1" dirty="0" smtClean="0">
                <a:solidFill>
                  <a:srgbClr val="7030A0"/>
                </a:solidFill>
              </a:rPr>
              <a:t>(</a:t>
            </a:r>
            <a:r>
              <a:rPr lang="it-IT" i="1" dirty="0" err="1" smtClean="0">
                <a:solidFill>
                  <a:srgbClr val="7030A0"/>
                </a:solidFill>
              </a:rPr>
              <a:t>Goldstein</a:t>
            </a:r>
            <a:r>
              <a:rPr lang="it-IT" i="1" dirty="0" smtClean="0">
                <a:solidFill>
                  <a:srgbClr val="7030A0"/>
                </a:solidFill>
              </a:rPr>
              <a:t> e </a:t>
            </a:r>
            <a:r>
              <a:rPr lang="it-IT" i="1" dirty="0" err="1" smtClean="0">
                <a:solidFill>
                  <a:srgbClr val="7030A0"/>
                </a:solidFill>
              </a:rPr>
              <a:t>Chervisky</a:t>
            </a:r>
            <a:r>
              <a:rPr lang="it-IT" i="1" dirty="0" smtClean="0">
                <a:solidFill>
                  <a:srgbClr val="7030A0"/>
                </a:solidFill>
              </a:rPr>
              <a:t>, 2002).</a:t>
            </a:r>
          </a:p>
          <a:p>
            <a:endParaRPr lang="it-IT" i="1" dirty="0" smtClean="0">
              <a:solidFill>
                <a:srgbClr val="7030A0"/>
              </a:solidFill>
            </a:endParaRPr>
          </a:p>
          <a:p>
            <a:endParaRPr lang="it-IT" i="1" dirty="0" smtClean="0">
              <a:solidFill>
                <a:srgbClr val="7030A0"/>
              </a:solidFill>
            </a:endParaRPr>
          </a:p>
          <a:p>
            <a:r>
              <a:rPr lang="it-IT" dirty="0" smtClean="0"/>
              <a:t>In questo studio sono stati arruolati 346 pazienti con diagnosi di asma cronico </a:t>
            </a:r>
            <a:r>
              <a:rPr lang="it-IT" i="1" dirty="0" smtClean="0"/>
              <a:t>(15-20 anni).</a:t>
            </a:r>
          </a:p>
          <a:p>
            <a:endParaRPr lang="it-IT" i="1" dirty="0" smtClean="0"/>
          </a:p>
          <a:p>
            <a:r>
              <a:rPr lang="it-IT" i="1" dirty="0" smtClean="0"/>
              <a:t>Conclusioni: </a:t>
            </a:r>
          </a:p>
          <a:p>
            <a:r>
              <a:rPr lang="it-IT" dirty="0" smtClean="0"/>
              <a:t>In conclusione, l’efficacia di </a:t>
            </a:r>
            <a:r>
              <a:rPr lang="it-IT" dirty="0" err="1" smtClean="0"/>
              <a:t>doxofillina</a:t>
            </a:r>
            <a:r>
              <a:rPr lang="it-IT" dirty="0" smtClean="0"/>
              <a:t> nel trattamento dell’asma cronico risulta superiore </a:t>
            </a:r>
            <a:r>
              <a:rPr lang="it-IT" dirty="0" smtClean="0"/>
              <a:t>rispetto a </a:t>
            </a:r>
            <a:r>
              <a:rPr lang="it-IT" dirty="0" smtClean="0"/>
              <a:t>quella del placebo e simile a quella osservata con teofillina, mostrando tuttavia un profilo </a:t>
            </a:r>
            <a:r>
              <a:rPr lang="it-IT" dirty="0" smtClean="0"/>
              <a:t>di tollerabilità </a:t>
            </a:r>
            <a:r>
              <a:rPr lang="it-IT" dirty="0" smtClean="0"/>
              <a:t>più favorevole. Inoltre, l’analisi costo/efficacia suggerisce che la terapia con </a:t>
            </a:r>
            <a:r>
              <a:rPr lang="it-IT" dirty="0" err="1" smtClean="0"/>
              <a:t>doxofillina</a:t>
            </a:r>
            <a:endParaRPr lang="it-IT" dirty="0" smtClean="0"/>
          </a:p>
          <a:p>
            <a:r>
              <a:rPr lang="it-IT" dirty="0" smtClean="0"/>
              <a:t>risulta più conveniente </a:t>
            </a:r>
            <a:r>
              <a:rPr lang="it-IT" dirty="0" smtClean="0"/>
              <a:t>(1.3 superiore) rispetto </a:t>
            </a:r>
            <a:r>
              <a:rPr lang="it-IT" dirty="0" smtClean="0"/>
              <a:t>a quella con teofillina</a:t>
            </a:r>
            <a:r>
              <a:rPr lang="it-IT" dirty="0" smtClean="0"/>
              <a:t>.</a:t>
            </a:r>
          </a:p>
          <a:p>
            <a:endParaRPr lang="it-IT" i="1" dirty="0" smtClean="0"/>
          </a:p>
          <a:p>
            <a:r>
              <a:rPr lang="it-IT" i="1" dirty="0" err="1" smtClean="0"/>
              <a:t>Doxofillina</a:t>
            </a:r>
            <a:r>
              <a:rPr lang="it-IT" i="1" dirty="0" smtClean="0"/>
              <a:t> : scarsa </a:t>
            </a:r>
            <a:r>
              <a:rPr lang="it-IT" i="1" dirty="0" smtClean="0"/>
              <a:t>affinità di </a:t>
            </a:r>
            <a:r>
              <a:rPr lang="it-IT" i="1" dirty="0" err="1" smtClean="0"/>
              <a:t>doxofillina</a:t>
            </a:r>
            <a:r>
              <a:rPr lang="it-IT" i="1" dirty="0" smtClean="0"/>
              <a:t> per i recettori A1 e A2</a:t>
            </a:r>
          </a:p>
          <a:p>
            <a:r>
              <a:rPr lang="it-IT" i="1" dirty="0" smtClean="0"/>
              <a:t>dell’</a:t>
            </a:r>
            <a:r>
              <a:rPr lang="it-IT" i="1" dirty="0" err="1" smtClean="0"/>
              <a:t>adenosina</a:t>
            </a:r>
            <a:r>
              <a:rPr lang="it-IT" i="1" dirty="0" smtClean="0"/>
              <a:t> e all’assenza di interferenza con i flussi ionici a livello dei canali del </a:t>
            </a:r>
            <a:r>
              <a:rPr lang="it-IT" i="1" dirty="0" smtClean="0"/>
              <a:t>calcio.</a:t>
            </a:r>
          </a:p>
          <a:p>
            <a:r>
              <a:rPr lang="it-IT" i="1" dirty="0" smtClean="0"/>
              <a:t>Pertanto: in </a:t>
            </a:r>
            <a:r>
              <a:rPr lang="it-IT" i="1" dirty="0" smtClean="0"/>
              <a:t>confronto a teofillina, </a:t>
            </a:r>
            <a:r>
              <a:rPr lang="it-IT" i="1" dirty="0" smtClean="0"/>
              <a:t>determina una </a:t>
            </a:r>
            <a:r>
              <a:rPr lang="it-IT" i="1" dirty="0" smtClean="0"/>
              <a:t>minore stimolazione della secrezione acida dello stomaco, non modifica in modo significativo la</a:t>
            </a:r>
          </a:p>
          <a:p>
            <a:r>
              <a:rPr lang="it-IT" i="1" dirty="0" smtClean="0"/>
              <a:t>frequenza cardiaca, non induce effetti aritmici clinicamente rilevanti e non modifica il ritmo del </a:t>
            </a:r>
            <a:r>
              <a:rPr lang="it-IT" i="1" dirty="0" smtClean="0"/>
              <a:t>sonno</a:t>
            </a:r>
            <a:endParaRPr lang="it-IT" i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644008" y="6309320"/>
            <a:ext cx="20162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 smtClean="0"/>
              <a:t>OlT</a:t>
            </a:r>
            <a:r>
              <a:rPr lang="it-IT" sz="1200" dirty="0" smtClean="0"/>
              <a:t>: ossigeno terapia a lungo termine</a:t>
            </a:r>
            <a:endParaRPr lang="it-IT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691680" y="332656"/>
            <a:ext cx="576064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SPIROMETRIA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91680" y="4653136"/>
            <a:ext cx="56886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VEMS</a:t>
            </a:r>
            <a:r>
              <a:rPr lang="it-IT" sz="1200" dirty="0" smtClean="0"/>
              <a:t>: Volume Espiratorio Massimo nel 1° </a:t>
            </a:r>
            <a:r>
              <a:rPr lang="it-IT" sz="1200" dirty="0" smtClean="0"/>
              <a:t>secondo</a:t>
            </a:r>
            <a:r>
              <a:rPr lang="it-IT" sz="1200" dirty="0" smtClean="0"/>
              <a:t> = </a:t>
            </a:r>
            <a:r>
              <a:rPr lang="it-IT" sz="1200" dirty="0" smtClean="0"/>
              <a:t>il </a:t>
            </a:r>
            <a:r>
              <a:rPr lang="it-IT" sz="1200" dirty="0" smtClean="0"/>
              <a:t>volume di aria espulsa nel primo secondo di un´espirazione forzata, partendo da una inspirazione completa.</a:t>
            </a:r>
          </a:p>
          <a:p>
            <a:r>
              <a:rPr lang="it-IT" sz="1200" b="1" dirty="0" smtClean="0"/>
              <a:t>CVF</a:t>
            </a:r>
            <a:r>
              <a:rPr lang="it-IT" sz="1200" dirty="0" smtClean="0"/>
              <a:t>: Capacità Vitale </a:t>
            </a:r>
            <a:r>
              <a:rPr lang="it-IT" sz="1200" dirty="0" smtClean="0"/>
              <a:t>Forzata =  </a:t>
            </a:r>
            <a:r>
              <a:rPr lang="it-IT" sz="1200" dirty="0" smtClean="0"/>
              <a:t>il volume totale di aria espulsa in un'espirazione forzata partendo da un'inspirazione completa. </a:t>
            </a:r>
            <a:endParaRPr lang="it-IT" sz="1200" dirty="0"/>
          </a:p>
        </p:txBody>
      </p:sp>
      <p:pic>
        <p:nvPicPr>
          <p:cNvPr id="1028" name="Picture 4" descr="http://www.goldcopd.it/materiale/icone/curv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624920" cy="237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692696"/>
            <a:ext cx="6696744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ADRS:  </a:t>
            </a:r>
            <a:r>
              <a:rPr lang="it-IT" dirty="0" smtClean="0"/>
              <a:t>sindrome da </a:t>
            </a:r>
            <a:r>
              <a:rPr lang="it-IT" dirty="0" err="1" smtClean="0"/>
              <a:t>distress</a:t>
            </a:r>
            <a:r>
              <a:rPr lang="it-IT" dirty="0" smtClean="0"/>
              <a:t> respiratorio dell'adulto (Acute </a:t>
            </a:r>
            <a:r>
              <a:rPr lang="it-IT" dirty="0" err="1" smtClean="0"/>
              <a:t>Respiratory</a:t>
            </a:r>
            <a:r>
              <a:rPr lang="it-IT" dirty="0" smtClean="0"/>
              <a:t> </a:t>
            </a:r>
            <a:r>
              <a:rPr lang="it-IT" dirty="0" err="1" smtClean="0"/>
              <a:t>Distress</a:t>
            </a:r>
            <a:r>
              <a:rPr lang="it-IT" dirty="0" smtClean="0"/>
              <a:t> </a:t>
            </a:r>
            <a:r>
              <a:rPr lang="it-IT" dirty="0" err="1" smtClean="0"/>
              <a:t>Syndrome</a:t>
            </a:r>
            <a:r>
              <a:rPr lang="it-IT" dirty="0" smtClean="0"/>
              <a:t>,), </a:t>
            </a:r>
            <a:r>
              <a:rPr lang="it-IT" dirty="0" smtClean="0"/>
              <a:t>un'emergenza medica comune, viene innescata da varie patologie acute che danneggiano direttamente o indirettamente il polmone, p. es., sepsi, polmoniti primitive batteriche o virali, inalazione di materiale gastrico, trauma toracico diretto, shock prolungato o grave, ustioni, embolia </a:t>
            </a:r>
            <a:r>
              <a:rPr lang="it-IT" dirty="0" err="1" smtClean="0"/>
              <a:t>grassosa</a:t>
            </a:r>
            <a:r>
              <a:rPr lang="it-IT" dirty="0" smtClean="0"/>
              <a:t>, semiannegamento, emotrasfusione massiva, bypass cardiopolmonare, tossicità da O</a:t>
            </a:r>
            <a:r>
              <a:rPr lang="it-IT" baseline="-25000" dirty="0" smtClean="0"/>
              <a:t>2</a:t>
            </a:r>
            <a:r>
              <a:rPr lang="it-IT" dirty="0" smtClean="0"/>
              <a:t>, pancreatite emorragica acuta, inalazione di fumo o di altri gas tossici e assunzione di certi farmaci. L'incidenza della ARDS è stimata essere &gt; 30% in presenza di </a:t>
            </a:r>
            <a:r>
              <a:rPr lang="it-IT" dirty="0" smtClean="0"/>
              <a:t>sepsi. E’ tipica, ma non esclusiva degli adulti.</a:t>
            </a:r>
          </a:p>
          <a:p>
            <a:endParaRPr lang="it-IT" dirty="0" smtClean="0"/>
          </a:p>
          <a:p>
            <a:r>
              <a:rPr lang="it-IT" dirty="0" smtClean="0"/>
              <a:t>La ARDS si sviluppa di solito entro 24-48 h dall'evento patologico o dalla malattia iniziale. Per prima compare la dispnea, solitamente accompagnata da respiro rapido e superficiale.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 smtClean="0"/>
              <a:t>pelle può apparire cianotica o chiazzata e può non migliorare con la somministrazione di O</a:t>
            </a:r>
            <a:r>
              <a:rPr lang="it-IT" baseline="-25000" dirty="0" smtClean="0"/>
              <a:t>2</a:t>
            </a:r>
            <a:r>
              <a:rPr lang="it-IT" dirty="0" smtClean="0"/>
              <a:t>. L'auscultazione può evidenziare crepitii, ronchi o sibili, ma i reperti possono risultare normali.</a:t>
            </a:r>
            <a:endParaRPr lang="it-IT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692696"/>
            <a:ext cx="6696744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Poco si sa sul danno polmonare iniziale. </a:t>
            </a:r>
            <a:endParaRPr lang="it-IT" dirty="0" smtClean="0"/>
          </a:p>
          <a:p>
            <a:r>
              <a:rPr lang="it-IT" dirty="0" smtClean="0"/>
              <a:t>Dati sperimentali mostrano che:  </a:t>
            </a:r>
            <a:r>
              <a:rPr lang="it-IT" dirty="0" smtClean="0"/>
              <a:t>GB e piastrine attivati si accumulano nei capillari, nell'interstizio e negli alveoli; essi possono rilasciare prostaglandine, radicali di O</a:t>
            </a:r>
            <a:r>
              <a:rPr lang="it-IT" baseline="-25000" dirty="0" smtClean="0"/>
              <a:t>2</a:t>
            </a:r>
            <a:r>
              <a:rPr lang="it-IT" dirty="0" smtClean="0"/>
              <a:t> tossici, enzimi proteolitici e altri mediatori (quali il fattore di necrosi tumorale e le </a:t>
            </a:r>
            <a:r>
              <a:rPr lang="it-IT" dirty="0" err="1" smtClean="0"/>
              <a:t>interluechine</a:t>
            </a:r>
            <a:r>
              <a:rPr lang="it-IT" dirty="0" smtClean="0"/>
              <a:t>), che danneggiano le cellule, provocano infiammazione e fibrosi e alterano il tono </a:t>
            </a:r>
            <a:r>
              <a:rPr lang="it-IT" dirty="0" err="1" smtClean="0"/>
              <a:t>broncomotore</a:t>
            </a:r>
            <a:r>
              <a:rPr lang="it-IT" dirty="0" smtClean="0"/>
              <a:t> e la reattività vasale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Quando gli epiteli dei capillari polmonari e degli alveoli vengono danneggiati, plasma e sangue penetrano negli spazi interstiziali e </a:t>
            </a:r>
            <a:r>
              <a:rPr lang="it-IT" dirty="0" err="1" smtClean="0"/>
              <a:t>intra-alveolari</a:t>
            </a:r>
            <a:r>
              <a:rPr lang="it-IT" dirty="0" smtClean="0"/>
              <a:t>. </a:t>
            </a:r>
            <a:r>
              <a:rPr lang="it-IT" dirty="0" smtClean="0"/>
              <a:t> Risultato                     inondazione </a:t>
            </a:r>
            <a:r>
              <a:rPr lang="it-IT" dirty="0" smtClean="0"/>
              <a:t>alveolare </a:t>
            </a:r>
            <a:r>
              <a:rPr lang="it-IT" dirty="0" smtClean="0"/>
              <a:t>. </a:t>
            </a:r>
          </a:p>
          <a:p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 smtClean="0"/>
              <a:t>danno è disomogeneo e interessa soprattutto le zone polmonari declivi. Entro 2 o 3 </a:t>
            </a:r>
            <a:r>
              <a:rPr lang="it-IT" dirty="0" err="1" smtClean="0"/>
              <a:t>gg</a:t>
            </a:r>
            <a:r>
              <a:rPr lang="it-IT" dirty="0" smtClean="0"/>
              <a:t> si sviluppa una flogosi interstiziale e </a:t>
            </a:r>
            <a:r>
              <a:rPr lang="it-IT" dirty="0" err="1" smtClean="0"/>
              <a:t>broncoalveolare</a:t>
            </a:r>
            <a:r>
              <a:rPr lang="it-IT" dirty="0" smtClean="0"/>
              <a:t> e le cellule epiteliali e interstiziali proliferano. In seguito, il collagene può accumularsi rapidamente, causando grave fibrosi interstiziale entro 2 o 3 sett. Tali modificazioni patologiche provocano bassa </a:t>
            </a:r>
            <a:r>
              <a:rPr lang="it-IT" dirty="0" err="1" smtClean="0"/>
              <a:t>compliance</a:t>
            </a:r>
            <a:r>
              <a:rPr lang="it-IT" dirty="0" smtClean="0"/>
              <a:t> polmonare, ridotta capacità residua funzionale, squilibri ventilazione-perfusione, aumento dello spazio morto fisiologico, grave ipossiemia e ipertensione polmonare</a:t>
            </a:r>
            <a:r>
              <a:rPr lang="it-IT" dirty="0" smtClean="0"/>
              <a:t>.</a:t>
            </a:r>
            <a:endParaRPr lang="it-IT" dirty="0" smtClean="0"/>
          </a:p>
        </p:txBody>
      </p:sp>
      <p:sp>
        <p:nvSpPr>
          <p:cNvPr id="3" name="Freccia a destra 2"/>
          <p:cNvSpPr>
            <a:spLocks noChangeAspect="1"/>
          </p:cNvSpPr>
          <p:nvPr/>
        </p:nvSpPr>
        <p:spPr>
          <a:xfrm>
            <a:off x="3779912" y="3501008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380</Words>
  <Application>Microsoft Office PowerPoint</Application>
  <PresentationFormat>Presentazione su schermo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Zorzet</cp:lastModifiedBy>
  <cp:revision>6</cp:revision>
  <dcterms:created xsi:type="dcterms:W3CDTF">2016-08-26T11:53:40Z</dcterms:created>
  <dcterms:modified xsi:type="dcterms:W3CDTF">2016-10-11T10:22:37Z</dcterms:modified>
</cp:coreProperties>
</file>