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82" r:id="rId4"/>
    <p:sldId id="260" r:id="rId5"/>
    <p:sldId id="261" r:id="rId6"/>
    <p:sldId id="262" r:id="rId7"/>
    <p:sldId id="265" r:id="rId8"/>
    <p:sldId id="283" r:id="rId9"/>
    <p:sldId id="266" r:id="rId10"/>
    <p:sldId id="267" r:id="rId11"/>
    <p:sldId id="268" r:id="rId12"/>
    <p:sldId id="269" r:id="rId13"/>
    <p:sldId id="271" r:id="rId14"/>
    <p:sldId id="273" r:id="rId15"/>
    <p:sldId id="275" r:id="rId16"/>
    <p:sldId id="277" r:id="rId17"/>
    <p:sldId id="279" r:id="rId18"/>
    <p:sldId id="281"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5B2E25E0-E775-4CB3-BDB3-F3A269B83892}"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1340721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B2E25E0-E775-4CB3-BDB3-F3A269B83892}"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396683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B2E25E0-E775-4CB3-BDB3-F3A269B83892}"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263666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B2E25E0-E775-4CB3-BDB3-F3A269B83892}"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2945087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E25E0-E775-4CB3-BDB3-F3A269B83892}" type="datetimeFigureOut">
              <a:rPr lang="fr-FR" smtClean="0"/>
              <a:t>23/02/2017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309288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5B2E25E0-E775-4CB3-BDB3-F3A269B83892}" type="datetimeFigureOut">
              <a:rPr lang="fr-FR" smtClean="0"/>
              <a:t>23/02/2017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223725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5B2E25E0-E775-4CB3-BDB3-F3A269B83892}" type="datetimeFigureOut">
              <a:rPr lang="fr-FR" smtClean="0"/>
              <a:t>23/02/2017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2160896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5B2E25E0-E775-4CB3-BDB3-F3A269B83892}" type="datetimeFigureOut">
              <a:rPr lang="fr-FR" smtClean="0"/>
              <a:t>23/02/2017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2090624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E25E0-E775-4CB3-BDB3-F3A269B83892}" type="datetimeFigureOut">
              <a:rPr lang="fr-FR" smtClean="0"/>
              <a:t>23/02/2017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2437784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E25E0-E775-4CB3-BDB3-F3A269B83892}" type="datetimeFigureOut">
              <a:rPr lang="fr-FR" smtClean="0"/>
              <a:t>23/02/2017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305089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E25E0-E775-4CB3-BDB3-F3A269B83892}" type="datetimeFigureOut">
              <a:rPr lang="fr-FR" smtClean="0"/>
              <a:t>23/02/2017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0823F4E-D6DC-4084-90D3-E0C950C959BA}" type="slidenum">
              <a:rPr lang="fr-FR" smtClean="0"/>
              <a:t>‹#›</a:t>
            </a:fld>
            <a:endParaRPr lang="fr-FR"/>
          </a:p>
        </p:txBody>
      </p:sp>
    </p:spTree>
    <p:extLst>
      <p:ext uri="{BB962C8B-B14F-4D97-AF65-F5344CB8AC3E}">
        <p14:creationId xmlns:p14="http://schemas.microsoft.com/office/powerpoint/2010/main" val="1426549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E25E0-E775-4CB3-BDB3-F3A269B83892}" type="datetimeFigureOut">
              <a:rPr lang="fr-FR" smtClean="0"/>
              <a:t>23/02/2017</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23F4E-D6DC-4084-90D3-E0C950C959BA}" type="slidenum">
              <a:rPr lang="fr-FR" smtClean="0"/>
              <a:t>‹#›</a:t>
            </a:fld>
            <a:endParaRPr lang="fr-FR"/>
          </a:p>
        </p:txBody>
      </p:sp>
    </p:spTree>
    <p:extLst>
      <p:ext uri="{BB962C8B-B14F-4D97-AF65-F5344CB8AC3E}">
        <p14:creationId xmlns:p14="http://schemas.microsoft.com/office/powerpoint/2010/main" val="1031960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Traduction par Anna </a:t>
            </a:r>
            <a:r>
              <a:rPr lang="fr-FR" sz="2800" dirty="0" err="1"/>
              <a:t>Pulcher</a:t>
            </a:r>
            <a:r>
              <a:rPr lang="fr-FR" sz="2800" dirty="0"/>
              <a:t/>
            </a:r>
            <a:br>
              <a:rPr lang="fr-FR" sz="2800" dirty="0"/>
            </a:br>
            <a:r>
              <a:rPr lang="fr-FR" sz="2800" dirty="0"/>
              <a:t>22 février</a:t>
            </a:r>
            <a:r>
              <a:rPr lang="it-IT" sz="2800" dirty="0"/>
              <a:t/>
            </a:r>
            <a:br>
              <a:rPr lang="it-IT" sz="2800" dirty="0"/>
            </a:br>
            <a:endParaRPr lang="it-IT" sz="2800" dirty="0"/>
          </a:p>
        </p:txBody>
      </p:sp>
      <p:sp>
        <p:nvSpPr>
          <p:cNvPr id="3" name="Segnaposto contenuto 2"/>
          <p:cNvSpPr>
            <a:spLocks noGrp="1"/>
          </p:cNvSpPr>
          <p:nvPr>
            <p:ph sz="half" idx="1"/>
          </p:nvPr>
        </p:nvSpPr>
        <p:spPr/>
        <p:txBody>
          <a:bodyPr>
            <a:normAutofit/>
          </a:bodyPr>
          <a:lstStyle/>
          <a:p>
            <a:pPr algn="just"/>
            <a:r>
              <a:rPr lang="it-IT" sz="2400" dirty="0"/>
              <a:t>«Perché ho quarantamila tatuaggi vegani addosso? Perché questo è il numero di persone non umane massacrate nel mondo ogni secondo, solo per soddisfare il nostro palato».</a:t>
            </a:r>
          </a:p>
          <a:p>
            <a:pPr algn="just"/>
            <a:endParaRPr lang="it-IT" sz="2400" dirty="0"/>
          </a:p>
        </p:txBody>
      </p:sp>
      <p:sp>
        <p:nvSpPr>
          <p:cNvPr id="4" name="Segnaposto contenuto 3"/>
          <p:cNvSpPr>
            <a:spLocks noGrp="1"/>
          </p:cNvSpPr>
          <p:nvPr>
            <p:ph sz="half" idx="2"/>
          </p:nvPr>
        </p:nvSpPr>
        <p:spPr/>
        <p:txBody>
          <a:bodyPr>
            <a:normAutofit/>
          </a:bodyPr>
          <a:lstStyle/>
          <a:p>
            <a:pPr lvl="0"/>
            <a:r>
              <a:rPr lang="fr-FR" sz="2400" dirty="0"/>
              <a:t>« Pourquoi ai-je quarante mille tatouages végétaliens sur mon corps ? Parce que c’est le nombre de personnes non humaines massacrées dans le monde chaque seconde, seulement pour satisfaire notre palais ».</a:t>
            </a:r>
          </a:p>
          <a:p>
            <a:pPr lvl="0"/>
            <a:endParaRPr lang="it-IT" sz="2400" dirty="0"/>
          </a:p>
          <a:p>
            <a:pPr marL="0" indent="0">
              <a:buNone/>
            </a:pPr>
            <a:r>
              <a:rPr lang="fr-FR" sz="2400" dirty="0"/>
              <a:t> </a:t>
            </a:r>
            <a:endParaRPr lang="it-IT" sz="2400" dirty="0"/>
          </a:p>
          <a:p>
            <a:endParaRPr lang="it-IT" sz="2400" dirty="0"/>
          </a:p>
        </p:txBody>
      </p:sp>
    </p:spTree>
    <p:extLst>
      <p:ext uri="{BB962C8B-B14F-4D97-AF65-F5344CB8AC3E}">
        <p14:creationId xmlns:p14="http://schemas.microsoft.com/office/powerpoint/2010/main" val="1297024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Avvicinatosi al mondo del </a:t>
            </a:r>
            <a:r>
              <a:rPr lang="it-IT" sz="2400" dirty="0" err="1"/>
              <a:t>vegetarianesimo</a:t>
            </a:r>
            <a:r>
              <a:rPr lang="it-IT" sz="2400" dirty="0"/>
              <a:t> prima, e nel </a:t>
            </a:r>
            <a:r>
              <a:rPr lang="it-IT" sz="2400" b="1" dirty="0"/>
              <a:t>2014</a:t>
            </a:r>
            <a:r>
              <a:rPr lang="it-IT" sz="2400" dirty="0"/>
              <a:t> a quello del </a:t>
            </a:r>
            <a:r>
              <a:rPr lang="it-IT" sz="2400" dirty="0" err="1"/>
              <a:t>veganesimo</a:t>
            </a:r>
            <a:r>
              <a:rPr lang="it-IT" sz="2400" dirty="0"/>
              <a:t>, fa nascere la propria passione per gli animali e la natura proprio da un ambiente totalmente opposto a quello del suo credo: quello della caccia. </a:t>
            </a:r>
          </a:p>
        </p:txBody>
      </p:sp>
      <p:sp>
        <p:nvSpPr>
          <p:cNvPr id="4" name="Segnaposto contenuto 3"/>
          <p:cNvSpPr>
            <a:spLocks noGrp="1"/>
          </p:cNvSpPr>
          <p:nvPr>
            <p:ph sz="half" idx="2"/>
          </p:nvPr>
        </p:nvSpPr>
        <p:spPr/>
        <p:txBody>
          <a:bodyPr>
            <a:normAutofit/>
          </a:bodyPr>
          <a:lstStyle/>
          <a:p>
            <a:pPr algn="just"/>
            <a:r>
              <a:rPr lang="it-IT" sz="2400" dirty="0" err="1"/>
              <a:t>Au</a:t>
            </a:r>
            <a:r>
              <a:rPr lang="it-IT" sz="2400" dirty="0"/>
              <a:t> </a:t>
            </a:r>
            <a:r>
              <a:rPr lang="it-IT" sz="2400" dirty="0" err="1"/>
              <a:t>début</a:t>
            </a:r>
            <a:r>
              <a:rPr lang="it-IT" sz="2400" dirty="0"/>
              <a:t> </a:t>
            </a:r>
            <a:r>
              <a:rPr lang="it-IT" sz="2400" dirty="0" err="1"/>
              <a:t>des</a:t>
            </a:r>
            <a:r>
              <a:rPr lang="it-IT" sz="2400" dirty="0"/>
              <a:t> </a:t>
            </a:r>
            <a:r>
              <a:rPr lang="it-IT" sz="2400" dirty="0" err="1"/>
              <a:t>années</a:t>
            </a:r>
            <a:r>
              <a:rPr lang="it-IT" sz="2400" dirty="0"/>
              <a:t> 2010, Alfredo se </a:t>
            </a:r>
            <a:r>
              <a:rPr lang="it-IT" sz="2400" dirty="0" err="1"/>
              <a:t>rapproche</a:t>
            </a:r>
            <a:r>
              <a:rPr lang="it-IT" sz="2400" dirty="0"/>
              <a:t> </a:t>
            </a:r>
            <a:r>
              <a:rPr lang="it-IT" sz="2400" dirty="0" err="1"/>
              <a:t>du</a:t>
            </a:r>
            <a:r>
              <a:rPr lang="it-IT" sz="2400" dirty="0"/>
              <a:t> </a:t>
            </a:r>
            <a:r>
              <a:rPr lang="it-IT" sz="2400" dirty="0" err="1"/>
              <a:t>végétarisme</a:t>
            </a:r>
            <a:r>
              <a:rPr lang="it-IT" sz="2400" dirty="0"/>
              <a:t>, </a:t>
            </a:r>
            <a:r>
              <a:rPr lang="it-IT" sz="2400" dirty="0" err="1"/>
              <a:t>puis</a:t>
            </a:r>
            <a:r>
              <a:rPr lang="it-IT" sz="2400" dirty="0"/>
              <a:t> </a:t>
            </a:r>
            <a:r>
              <a:rPr lang="it-IT" sz="2400" dirty="0" err="1"/>
              <a:t>tend</a:t>
            </a:r>
            <a:r>
              <a:rPr lang="it-IT" sz="2400" dirty="0"/>
              <a:t> </a:t>
            </a:r>
            <a:r>
              <a:rPr lang="it-IT" sz="2400" dirty="0" err="1"/>
              <a:t>naturellement</a:t>
            </a:r>
            <a:r>
              <a:rPr lang="it-IT" sz="2400" dirty="0"/>
              <a:t> </a:t>
            </a:r>
            <a:r>
              <a:rPr lang="it-IT" sz="2400" dirty="0" err="1"/>
              <a:t>vers</a:t>
            </a:r>
            <a:r>
              <a:rPr lang="it-IT" sz="2400" dirty="0"/>
              <a:t> sa </a:t>
            </a:r>
            <a:r>
              <a:rPr lang="it-IT" sz="2400" dirty="0" err="1"/>
              <a:t>version</a:t>
            </a:r>
            <a:r>
              <a:rPr lang="it-IT" sz="2400" dirty="0"/>
              <a:t> </a:t>
            </a:r>
            <a:r>
              <a:rPr lang="it-IT" sz="2400" dirty="0" err="1"/>
              <a:t>deluxe</a:t>
            </a:r>
            <a:r>
              <a:rPr lang="it-IT" sz="2400" dirty="0"/>
              <a:t> en 2014 : le </a:t>
            </a:r>
            <a:r>
              <a:rPr lang="it-IT" sz="2400" b="1" dirty="0" err="1"/>
              <a:t>véganisme</a:t>
            </a:r>
            <a:r>
              <a:rPr lang="it-IT" sz="2400" dirty="0"/>
              <a:t>. </a:t>
            </a:r>
          </a:p>
          <a:p>
            <a:pPr marL="0" indent="0" algn="just">
              <a:buNone/>
            </a:pPr>
            <a:r>
              <a:rPr lang="it-IT" sz="2400" dirty="0"/>
              <a:t>C’est </a:t>
            </a:r>
            <a:r>
              <a:rPr lang="it-IT" sz="2400" dirty="0" err="1"/>
              <a:t>ainsi</a:t>
            </a:r>
            <a:r>
              <a:rPr lang="it-IT" sz="2400" dirty="0"/>
              <a:t> </a:t>
            </a:r>
            <a:r>
              <a:rPr lang="it-IT" sz="2400" dirty="0" err="1"/>
              <a:t>que</a:t>
            </a:r>
            <a:r>
              <a:rPr lang="it-IT" sz="2400" dirty="0"/>
              <a:t> sa </a:t>
            </a:r>
            <a:r>
              <a:rPr lang="it-IT" sz="2400" dirty="0" err="1"/>
              <a:t>passion</a:t>
            </a:r>
            <a:r>
              <a:rPr lang="it-IT" sz="2400" dirty="0"/>
              <a:t> pour </a:t>
            </a:r>
            <a:r>
              <a:rPr lang="it-IT" sz="2400" dirty="0" err="1"/>
              <a:t>les</a:t>
            </a:r>
            <a:r>
              <a:rPr lang="it-IT" sz="2400" dirty="0"/>
              <a:t> </a:t>
            </a:r>
            <a:r>
              <a:rPr lang="it-IT" sz="2400" dirty="0" err="1"/>
              <a:t>animaux</a:t>
            </a:r>
            <a:r>
              <a:rPr lang="it-IT" sz="2400" dirty="0"/>
              <a:t> et la nature </a:t>
            </a:r>
            <a:r>
              <a:rPr lang="it-IT" sz="2400" dirty="0" err="1"/>
              <a:t>évolue</a:t>
            </a:r>
            <a:r>
              <a:rPr lang="it-IT" sz="2400" dirty="0"/>
              <a:t> </a:t>
            </a:r>
            <a:r>
              <a:rPr lang="it-IT" sz="2400" dirty="0" err="1"/>
              <a:t>vers</a:t>
            </a:r>
            <a:r>
              <a:rPr lang="it-IT" sz="2400" dirty="0"/>
              <a:t> un </a:t>
            </a:r>
            <a:r>
              <a:rPr lang="it-IT" sz="2400" dirty="0" err="1"/>
              <a:t>univers</a:t>
            </a:r>
            <a:r>
              <a:rPr lang="it-IT" sz="2400" dirty="0"/>
              <a:t> </a:t>
            </a:r>
            <a:r>
              <a:rPr lang="it-IT" sz="2400" dirty="0" err="1"/>
              <a:t>pourtant</a:t>
            </a:r>
            <a:r>
              <a:rPr lang="it-IT" sz="2400" dirty="0"/>
              <a:t> </a:t>
            </a:r>
            <a:r>
              <a:rPr lang="it-IT" sz="2400" dirty="0" err="1"/>
              <a:t>complètement</a:t>
            </a:r>
            <a:r>
              <a:rPr lang="it-IT" sz="2400" dirty="0"/>
              <a:t> </a:t>
            </a:r>
            <a:r>
              <a:rPr lang="it-IT" sz="2400" dirty="0" err="1"/>
              <a:t>opposé</a:t>
            </a:r>
            <a:r>
              <a:rPr lang="it-IT" sz="2400" dirty="0"/>
              <a:t> à son </a:t>
            </a:r>
            <a:r>
              <a:rPr lang="it-IT" sz="2400" dirty="0" err="1"/>
              <a:t>éducation</a:t>
            </a:r>
            <a:r>
              <a:rPr lang="it-IT" sz="2400" dirty="0"/>
              <a:t>. </a:t>
            </a:r>
          </a:p>
        </p:txBody>
      </p:sp>
    </p:spTree>
    <p:extLst>
      <p:ext uri="{BB962C8B-B14F-4D97-AF65-F5344CB8AC3E}">
        <p14:creationId xmlns:p14="http://schemas.microsoft.com/office/powerpoint/2010/main" val="738380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
            </a:r>
            <a:br>
              <a:rPr lang="it-IT" sz="2800" dirty="0"/>
            </a:br>
            <a:r>
              <a:rPr lang="it-IT" sz="2800" dirty="0" err="1"/>
              <a:t>Traduit</a:t>
            </a:r>
            <a:r>
              <a:rPr lang="it-IT" sz="2800" dirty="0"/>
              <a:t> par </a:t>
            </a:r>
            <a:r>
              <a:rPr lang="fr-FR" sz="2800" dirty="0" err="1"/>
              <a:t>Giulia</a:t>
            </a:r>
            <a:r>
              <a:rPr lang="fr-FR" sz="2800" dirty="0"/>
              <a:t> </a:t>
            </a:r>
            <a:r>
              <a:rPr lang="fr-FR" sz="2800" dirty="0" err="1"/>
              <a:t>Ferrieri</a:t>
            </a:r>
            <a:r>
              <a:rPr lang="it-IT" sz="2800" dirty="0"/>
              <a:t/>
            </a:r>
            <a:br>
              <a:rPr lang="it-IT" sz="2800" dirty="0"/>
            </a:br>
            <a:endParaRPr lang="it-IT" sz="2800" dirty="0"/>
          </a:p>
        </p:txBody>
      </p:sp>
      <p:sp>
        <p:nvSpPr>
          <p:cNvPr id="3" name="Segnaposto contenuto 2"/>
          <p:cNvSpPr>
            <a:spLocks noGrp="1"/>
          </p:cNvSpPr>
          <p:nvPr>
            <p:ph sz="half" idx="1"/>
          </p:nvPr>
        </p:nvSpPr>
        <p:spPr/>
        <p:txBody>
          <a:bodyPr>
            <a:normAutofit fontScale="92500" lnSpcReduction="10000"/>
          </a:bodyPr>
          <a:lstStyle/>
          <a:p>
            <a:pPr algn="just"/>
            <a:r>
              <a:rPr lang="it-IT" sz="2400" dirty="0"/>
              <a:t>Ogni singolo secondo. Ed ogni secondo sono non meno di 40.000 le persone non umane uccise solo per soddisfare il nostro palato. Ho voluto fermare, o forse mantenere sempre pulsante sulla mia pelle, questo secondo, questo numero, questa consapevolezza. La </a:t>
            </a:r>
            <a:r>
              <a:rPr lang="it-IT" sz="2400" b="1" dirty="0"/>
              <a:t>X</a:t>
            </a:r>
            <a:r>
              <a:rPr lang="it-IT" sz="2400" dirty="0"/>
              <a:t> è stata scelta perché neutro e anonimo "segno di spunta", un simbolo che usiamo quando abbiamo finito di fare una cosa, di contare una cosa, di uccidere una "cosa"».</a:t>
            </a:r>
          </a:p>
        </p:txBody>
      </p:sp>
      <p:sp>
        <p:nvSpPr>
          <p:cNvPr id="4" name="Segnaposto contenuto 3"/>
          <p:cNvSpPr>
            <a:spLocks noGrp="1"/>
          </p:cNvSpPr>
          <p:nvPr>
            <p:ph sz="half" idx="2"/>
          </p:nvPr>
        </p:nvSpPr>
        <p:spPr/>
        <p:txBody>
          <a:bodyPr>
            <a:normAutofit fontScale="92500" lnSpcReduction="10000"/>
          </a:bodyPr>
          <a:lstStyle/>
          <a:p>
            <a:r>
              <a:rPr lang="fr-FR" sz="2600" dirty="0"/>
              <a:t>Chaque seconde. Et chaque seconde plus de 40.000 personnes pas humaines sont tuées seulement pour satisfaire notre palais.</a:t>
            </a:r>
            <a:endParaRPr lang="it-IT" sz="2600" dirty="0"/>
          </a:p>
          <a:p>
            <a:r>
              <a:rPr lang="fr-FR" sz="2600" dirty="0"/>
              <a:t>J’ai voulu stopper ou peut-être garder vivant sur ma peau cette seconde, ce numéro/ce chiffre, cette prise de conscience.</a:t>
            </a:r>
            <a:endParaRPr lang="it-IT" sz="2600" dirty="0"/>
          </a:p>
          <a:p>
            <a:r>
              <a:rPr lang="fr-FR" sz="2600" dirty="0"/>
              <a:t>Le X a été choisi parce qu’il est neutre et aussi un anonyme ‘’signe de choix/coche’’, un symbole qu’on utilise quand on a terminé et de faire et de raconter et de tuer une ‘’chose’’.</a:t>
            </a:r>
            <a:endParaRPr lang="it-IT" sz="2600" dirty="0"/>
          </a:p>
          <a:p>
            <a:pPr marL="0" indent="0" algn="just">
              <a:buNone/>
            </a:pPr>
            <a:endParaRPr lang="it-IT" sz="2000" dirty="0"/>
          </a:p>
          <a:p>
            <a:endParaRPr lang="it-IT" sz="2000" dirty="0"/>
          </a:p>
        </p:txBody>
      </p:sp>
    </p:spTree>
    <p:extLst>
      <p:ext uri="{BB962C8B-B14F-4D97-AF65-F5344CB8AC3E}">
        <p14:creationId xmlns:p14="http://schemas.microsoft.com/office/powerpoint/2010/main" val="1918715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lnSpcReduction="10000"/>
          </a:bodyPr>
          <a:lstStyle/>
          <a:p>
            <a:pPr algn="just"/>
            <a:r>
              <a:rPr lang="it-IT" sz="2400" dirty="0"/>
              <a:t>Ogni singolo secondo. Ed ogni secondo sono non meno di 40.000 le persone non umane uccise solo per soddisfare il nostro palato. Ho voluto fermare, o forse mantenere sempre pulsante sulla mia pelle, questo secondo, questo numero, questa consapevolezza. La </a:t>
            </a:r>
            <a:r>
              <a:rPr lang="it-IT" sz="2400" b="1" dirty="0"/>
              <a:t>X</a:t>
            </a:r>
            <a:r>
              <a:rPr lang="it-IT" sz="2400" dirty="0"/>
              <a:t> è stata scelta perché neutro e anonimo "segno di spunta", un simbolo che usiamo quando abbiamo finito di fare una cosa, di contare una cosa, di uccidere una "cosa"».</a:t>
            </a:r>
          </a:p>
        </p:txBody>
      </p:sp>
      <p:sp>
        <p:nvSpPr>
          <p:cNvPr id="4" name="Segnaposto contenuto 3"/>
          <p:cNvSpPr>
            <a:spLocks noGrp="1"/>
          </p:cNvSpPr>
          <p:nvPr>
            <p:ph sz="half" idx="2"/>
          </p:nvPr>
        </p:nvSpPr>
        <p:spPr/>
        <p:txBody>
          <a:bodyPr>
            <a:normAutofit lnSpcReduction="10000"/>
          </a:bodyPr>
          <a:lstStyle/>
          <a:p>
            <a:pPr algn="just"/>
            <a:r>
              <a:rPr lang="it-IT" sz="2400" i="1" dirty="0"/>
              <a:t>Et </a:t>
            </a:r>
            <a:r>
              <a:rPr lang="it-IT" sz="2400" i="1" dirty="0" err="1"/>
              <a:t>chaque</a:t>
            </a:r>
            <a:r>
              <a:rPr lang="it-IT" sz="2400" i="1" dirty="0"/>
              <a:t> seconde, </a:t>
            </a:r>
            <a:r>
              <a:rPr lang="it-IT" sz="2400" i="1" dirty="0" err="1"/>
              <a:t>près</a:t>
            </a:r>
            <a:r>
              <a:rPr lang="it-IT" sz="2400" i="1" dirty="0"/>
              <a:t> de 40000  </a:t>
            </a:r>
            <a:r>
              <a:rPr lang="it-IT" sz="2400" i="1" dirty="0" err="1"/>
              <a:t>personnes</a:t>
            </a:r>
            <a:r>
              <a:rPr lang="it-IT" sz="2400" i="1" dirty="0"/>
              <a:t> non </a:t>
            </a:r>
            <a:r>
              <a:rPr lang="it-IT" sz="2400" i="1" dirty="0" err="1"/>
              <a:t>humaines</a:t>
            </a:r>
            <a:r>
              <a:rPr lang="it-IT" sz="2400" i="1" dirty="0"/>
              <a:t> </a:t>
            </a:r>
            <a:r>
              <a:rPr lang="it-IT" sz="2400" i="1" dirty="0" err="1"/>
              <a:t>sont</a:t>
            </a:r>
            <a:r>
              <a:rPr lang="it-IT" sz="2400" i="1" dirty="0"/>
              <a:t> </a:t>
            </a:r>
            <a:r>
              <a:rPr lang="it-IT" sz="2400" i="1" dirty="0" err="1"/>
              <a:t>tuées</a:t>
            </a:r>
            <a:r>
              <a:rPr lang="it-IT" sz="2400" i="1" dirty="0"/>
              <a:t> </a:t>
            </a:r>
            <a:r>
              <a:rPr lang="it-IT" sz="2400" i="1" dirty="0" err="1"/>
              <a:t>uniquement</a:t>
            </a:r>
            <a:r>
              <a:rPr lang="it-IT" sz="2400" i="1" dirty="0"/>
              <a:t> pour </a:t>
            </a:r>
            <a:r>
              <a:rPr lang="it-IT" sz="2400" i="1" dirty="0" err="1"/>
              <a:t>satisfaire</a:t>
            </a:r>
            <a:r>
              <a:rPr lang="it-IT" sz="2400" i="1" dirty="0"/>
              <a:t> </a:t>
            </a:r>
            <a:r>
              <a:rPr lang="it-IT" sz="2400" i="1" dirty="0" err="1"/>
              <a:t>notre</a:t>
            </a:r>
            <a:r>
              <a:rPr lang="it-IT" sz="2400" i="1" dirty="0"/>
              <a:t> </a:t>
            </a:r>
            <a:r>
              <a:rPr lang="it-IT" sz="2400" i="1" dirty="0" err="1"/>
              <a:t>palais</a:t>
            </a:r>
            <a:r>
              <a:rPr lang="it-IT" sz="2400" i="1" dirty="0"/>
              <a:t>. </a:t>
            </a:r>
            <a:r>
              <a:rPr lang="it-IT" sz="2400" i="1" dirty="0" err="1"/>
              <a:t>J'ai</a:t>
            </a:r>
            <a:r>
              <a:rPr lang="it-IT" sz="2400" i="1" dirty="0"/>
              <a:t> </a:t>
            </a:r>
            <a:r>
              <a:rPr lang="it-IT" sz="2400" i="1" dirty="0" err="1"/>
              <a:t>voulu</a:t>
            </a:r>
            <a:r>
              <a:rPr lang="it-IT" sz="2400" i="1" dirty="0"/>
              <a:t> </a:t>
            </a:r>
            <a:r>
              <a:rPr lang="it-IT" sz="2400" i="1" dirty="0" err="1"/>
              <a:t>garder</a:t>
            </a:r>
            <a:r>
              <a:rPr lang="it-IT" sz="2400" i="1" dirty="0"/>
              <a:t> cela </a:t>
            </a:r>
            <a:r>
              <a:rPr lang="it-IT" sz="2400" i="1" dirty="0" err="1"/>
              <a:t>sur</a:t>
            </a:r>
            <a:r>
              <a:rPr lang="it-IT" sz="2400" i="1" dirty="0"/>
              <a:t> ma </a:t>
            </a:r>
            <a:r>
              <a:rPr lang="it-IT" sz="2400" i="1" dirty="0" err="1"/>
              <a:t>peau</a:t>
            </a:r>
            <a:r>
              <a:rPr lang="it-IT" sz="2400" i="1" dirty="0"/>
              <a:t> : </a:t>
            </a:r>
            <a:r>
              <a:rPr lang="it-IT" sz="2400" i="1" dirty="0" err="1"/>
              <a:t>cette</a:t>
            </a:r>
            <a:r>
              <a:rPr lang="it-IT" sz="2400" i="1" dirty="0"/>
              <a:t> seconde, ce </a:t>
            </a:r>
            <a:r>
              <a:rPr lang="it-IT" sz="2400" i="1" dirty="0" err="1"/>
              <a:t>nombre</a:t>
            </a:r>
            <a:r>
              <a:rPr lang="it-IT" sz="2400" i="1" dirty="0"/>
              <a:t>, </a:t>
            </a:r>
            <a:r>
              <a:rPr lang="it-IT" sz="2400" i="1" dirty="0" err="1"/>
              <a:t>cette</a:t>
            </a:r>
            <a:r>
              <a:rPr lang="it-IT" sz="2400" i="1" dirty="0"/>
              <a:t> </a:t>
            </a:r>
            <a:r>
              <a:rPr lang="it-IT" sz="2400" i="1" dirty="0" err="1"/>
              <a:t>conscience</a:t>
            </a:r>
            <a:r>
              <a:rPr lang="it-IT" sz="2400" i="1" dirty="0"/>
              <a:t>. </a:t>
            </a:r>
            <a:r>
              <a:rPr lang="it-IT" sz="2400" i="1" dirty="0" err="1"/>
              <a:t>J'ai</a:t>
            </a:r>
            <a:r>
              <a:rPr lang="it-IT" sz="2400" i="1" dirty="0"/>
              <a:t> </a:t>
            </a:r>
            <a:r>
              <a:rPr lang="it-IT" sz="2400" i="1" dirty="0" err="1"/>
              <a:t>choisi</a:t>
            </a:r>
            <a:r>
              <a:rPr lang="it-IT" sz="2400" i="1" dirty="0"/>
              <a:t> </a:t>
            </a:r>
            <a:r>
              <a:rPr lang="it-IT" sz="2400" i="1" dirty="0">
                <a:solidFill>
                  <a:srgbClr val="FF0000"/>
                </a:solidFill>
              </a:rPr>
              <a:t>la</a:t>
            </a:r>
            <a:r>
              <a:rPr lang="it-IT" sz="2400" i="1" dirty="0"/>
              <a:t> X parce </a:t>
            </a:r>
            <a:r>
              <a:rPr lang="it-IT" sz="2400" i="1" dirty="0" err="1"/>
              <a:t>que</a:t>
            </a:r>
            <a:r>
              <a:rPr lang="it-IT" sz="2400" i="1" dirty="0"/>
              <a:t> c'est un </a:t>
            </a:r>
            <a:r>
              <a:rPr lang="it-IT" sz="2400" i="1" dirty="0" err="1"/>
              <a:t>signe</a:t>
            </a:r>
            <a:r>
              <a:rPr lang="it-IT" sz="2400" i="1" dirty="0"/>
              <a:t> neutre et </a:t>
            </a:r>
            <a:r>
              <a:rPr lang="it-IT" sz="2400" i="1" dirty="0" err="1"/>
              <a:t>anonyme</a:t>
            </a:r>
            <a:r>
              <a:rPr lang="it-IT" sz="2400" i="1" dirty="0"/>
              <a:t>, un </a:t>
            </a:r>
            <a:r>
              <a:rPr lang="it-IT" sz="2400" i="1" dirty="0" err="1"/>
              <a:t>symbole</a:t>
            </a:r>
            <a:r>
              <a:rPr lang="it-IT" sz="2400" i="1" dirty="0"/>
              <a:t> </a:t>
            </a:r>
            <a:r>
              <a:rPr lang="it-IT" sz="2400" i="1" dirty="0" err="1"/>
              <a:t>qu'on</a:t>
            </a:r>
            <a:r>
              <a:rPr lang="it-IT" sz="2400" i="1" dirty="0"/>
              <a:t> </a:t>
            </a:r>
            <a:r>
              <a:rPr lang="it-IT" sz="2400" i="1" dirty="0" err="1"/>
              <a:t>utilise</a:t>
            </a:r>
            <a:r>
              <a:rPr lang="it-IT" sz="2400" i="1" dirty="0"/>
              <a:t> </a:t>
            </a:r>
            <a:r>
              <a:rPr lang="it-IT" sz="2400" i="1" dirty="0" err="1"/>
              <a:t>lorsqu'on</a:t>
            </a:r>
            <a:r>
              <a:rPr lang="it-IT" sz="2400" i="1" dirty="0"/>
              <a:t> a fini de </a:t>
            </a:r>
            <a:r>
              <a:rPr lang="it-IT" sz="2400" i="1" dirty="0" err="1"/>
              <a:t>faire</a:t>
            </a:r>
            <a:r>
              <a:rPr lang="it-IT" sz="2400" i="1" dirty="0"/>
              <a:t> une </a:t>
            </a:r>
            <a:r>
              <a:rPr lang="it-IT" sz="2400" i="1" dirty="0" err="1"/>
              <a:t>chose</a:t>
            </a:r>
            <a:r>
              <a:rPr lang="it-IT" sz="2400" i="1" dirty="0"/>
              <a:t>, de </a:t>
            </a:r>
            <a:r>
              <a:rPr lang="it-IT" sz="2400" i="1" dirty="0" err="1"/>
              <a:t>compter</a:t>
            </a:r>
            <a:r>
              <a:rPr lang="it-IT" sz="2400" i="1" dirty="0"/>
              <a:t> une </a:t>
            </a:r>
            <a:r>
              <a:rPr lang="it-IT" sz="2400" i="1" dirty="0" err="1"/>
              <a:t>chose</a:t>
            </a:r>
            <a:r>
              <a:rPr lang="it-IT" sz="2400" i="1" dirty="0"/>
              <a:t>, de </a:t>
            </a:r>
            <a:r>
              <a:rPr lang="it-IT" sz="2400" i="1" dirty="0" err="1"/>
              <a:t>tuer</a:t>
            </a:r>
            <a:r>
              <a:rPr lang="it-IT" sz="2400" i="1" dirty="0"/>
              <a:t> une </a:t>
            </a:r>
            <a:r>
              <a:rPr lang="it-IT" sz="2400" i="1" dirty="0" err="1"/>
              <a:t>chose</a:t>
            </a:r>
            <a:r>
              <a:rPr lang="it-IT" sz="2400" i="1" dirty="0"/>
              <a:t>...</a:t>
            </a:r>
            <a:r>
              <a:rPr lang="it-IT" sz="2400" dirty="0"/>
              <a:t> »</a:t>
            </a:r>
          </a:p>
          <a:p>
            <a:endParaRPr lang="it-IT" sz="2400" dirty="0"/>
          </a:p>
        </p:txBody>
      </p:sp>
    </p:spTree>
    <p:extLst>
      <p:ext uri="{BB962C8B-B14F-4D97-AF65-F5344CB8AC3E}">
        <p14:creationId xmlns:p14="http://schemas.microsoft.com/office/powerpoint/2010/main" val="2947884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it-IT" sz="2800" dirty="0" smtClean="0"/>
              <a:t/>
            </a:r>
            <a:br>
              <a:rPr lang="it-IT" sz="2800" dirty="0" smtClean="0"/>
            </a:br>
            <a:r>
              <a:rPr lang="it-IT" sz="2800" dirty="0" smtClean="0"/>
              <a:t>A </a:t>
            </a:r>
            <a:r>
              <a:rPr lang="it-IT" sz="2800" dirty="0" err="1" smtClean="0"/>
              <a:t>faire</a:t>
            </a:r>
            <a:r>
              <a:rPr lang="it-IT" sz="2800" dirty="0" smtClean="0"/>
              <a:t> à la maison</a:t>
            </a:r>
            <a:r>
              <a:rPr lang="it-IT" sz="2800" dirty="0"/>
              <a:t/>
            </a:r>
            <a:br>
              <a:rPr lang="it-IT" sz="2800" dirty="0"/>
            </a:br>
            <a:r>
              <a:rPr lang="it-IT" sz="2800" dirty="0"/>
              <a:t/>
            </a:r>
            <a:br>
              <a:rPr lang="it-IT" sz="2800" dirty="0"/>
            </a:br>
            <a:r>
              <a:rPr lang="it-IT" sz="2800" dirty="0"/>
              <a:t> </a:t>
            </a:r>
            <a:r>
              <a:rPr lang="it-IT" sz="2800" dirty="0" err="1" smtClean="0"/>
              <a:t>cafebabel</a:t>
            </a:r>
            <a:r>
              <a:rPr lang="it-IT" sz="2800" dirty="0" smtClean="0"/>
              <a:t>  15 </a:t>
            </a:r>
            <a:r>
              <a:rPr lang="it-IT" sz="2800" dirty="0" err="1"/>
              <a:t>février</a:t>
            </a:r>
            <a:r>
              <a:rPr lang="it-IT" sz="2800" dirty="0"/>
              <a:t> 2017 </a:t>
            </a:r>
            <a:r>
              <a:rPr lang="it-IT" sz="2400" dirty="0"/>
              <a:t>Autore Andrea Anastasi </a:t>
            </a:r>
            <a:r>
              <a:rPr lang="it-IT" sz="2800" dirty="0"/>
              <a:t/>
            </a:r>
            <a:br>
              <a:rPr lang="it-IT" sz="2800" dirty="0"/>
            </a:br>
            <a:endParaRPr lang="it-IT" sz="2800" dirty="0"/>
          </a:p>
        </p:txBody>
      </p:sp>
      <p:sp>
        <p:nvSpPr>
          <p:cNvPr id="3" name="Segnaposto contenuto 2"/>
          <p:cNvSpPr>
            <a:spLocks noGrp="1"/>
          </p:cNvSpPr>
          <p:nvPr>
            <p:ph sz="half" idx="1"/>
          </p:nvPr>
        </p:nvSpPr>
        <p:spPr/>
        <p:txBody>
          <a:bodyPr>
            <a:normAutofit/>
          </a:bodyPr>
          <a:lstStyle/>
          <a:p>
            <a:r>
              <a:rPr lang="it-IT" sz="2400" dirty="0"/>
              <a:t>Resto al Sud perché...": i giovani creativi si raccontano</a:t>
            </a:r>
            <a:endParaRPr lang="it-IT" sz="2400" b="1" dirty="0"/>
          </a:p>
          <a:p>
            <a:pPr algn="just"/>
            <a:r>
              <a:rPr lang="it-IT" sz="2400" dirty="0"/>
              <a:t>Il clima, certo. Il mare, chiaro. Il cibo, ovvio. Ma c'è qualcos'altro, a parte l'affetto per i propri cari, che fa scegliere a tanti giovani siciliani di restare? La testimonianza di quattro di loro tra Palermo e Catania.</a:t>
            </a:r>
          </a:p>
          <a:p>
            <a:endParaRPr lang="it-IT" sz="2400" dirty="0"/>
          </a:p>
        </p:txBody>
      </p:sp>
      <p:sp>
        <p:nvSpPr>
          <p:cNvPr id="4" name="Segnaposto contenuto 3"/>
          <p:cNvSpPr>
            <a:spLocks noGrp="1"/>
          </p:cNvSpPr>
          <p:nvPr>
            <p:ph sz="half" idx="2"/>
          </p:nvPr>
        </p:nvSpPr>
        <p:spPr/>
        <p:txBody>
          <a:bodyPr>
            <a:normAutofit/>
          </a:bodyPr>
          <a:lstStyle/>
          <a:p>
            <a:r>
              <a:rPr lang="it-IT" dirty="0" smtClean="0"/>
              <a:t>Caterina Giordano</a:t>
            </a:r>
            <a:endParaRPr lang="it-IT" dirty="0"/>
          </a:p>
        </p:txBody>
      </p:sp>
    </p:spTree>
    <p:extLst>
      <p:ext uri="{BB962C8B-B14F-4D97-AF65-F5344CB8AC3E}">
        <p14:creationId xmlns:p14="http://schemas.microsoft.com/office/powerpoint/2010/main" val="1084473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sz="2400" dirty="0"/>
              <a:t>Dall’ultimo Rapporto sulle emigrazioni interne alla Giornata dell’Economia del Mezzogiorno, il mantra ripetuto è sempre lo stesso: il Sud Italia perde 100mila giovani l’anno e in Sicilia è come se un comune di 20mila abitanti partisse ogni 365 giorni. </a:t>
            </a:r>
          </a:p>
        </p:txBody>
      </p:sp>
      <p:sp>
        <p:nvSpPr>
          <p:cNvPr id="4" name="Segnaposto contenuto 3"/>
          <p:cNvSpPr>
            <a:spLocks noGrp="1"/>
          </p:cNvSpPr>
          <p:nvPr>
            <p:ph sz="half" idx="2"/>
          </p:nvPr>
        </p:nvSpPr>
        <p:spPr/>
        <p:txBody>
          <a:bodyPr/>
          <a:lstStyle/>
          <a:p>
            <a:r>
              <a:rPr lang="it-IT" dirty="0" smtClean="0"/>
              <a:t>Maddalena </a:t>
            </a:r>
            <a:r>
              <a:rPr lang="it-IT" dirty="0" err="1" smtClean="0"/>
              <a:t>Tessari</a:t>
            </a:r>
            <a:endParaRPr lang="it-IT" dirty="0"/>
          </a:p>
        </p:txBody>
      </p:sp>
    </p:spTree>
    <p:extLst>
      <p:ext uri="{BB962C8B-B14F-4D97-AF65-F5344CB8AC3E}">
        <p14:creationId xmlns:p14="http://schemas.microsoft.com/office/powerpoint/2010/main" val="1465448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sz="2400" dirty="0"/>
              <a:t>Intervistando giovani ricercatori siciliani all’estero, avevamo registrato una disponibilità a tornare in Sicilia soltanto a patto che "cambiassero le politiche per l’Università, la ricerca e i metodi di reclutamento" o più semplicemente, qualora le competenze apprese con lo studio e il lavoro venissero effettivamente riconosciute (e retribuite), senza dover chiedere niente a nessuno. </a:t>
            </a:r>
          </a:p>
        </p:txBody>
      </p:sp>
      <p:sp>
        <p:nvSpPr>
          <p:cNvPr id="4" name="Segnaposto contenuto 3"/>
          <p:cNvSpPr>
            <a:spLocks noGrp="1"/>
          </p:cNvSpPr>
          <p:nvPr>
            <p:ph sz="half" idx="2"/>
          </p:nvPr>
        </p:nvSpPr>
        <p:spPr/>
        <p:txBody>
          <a:bodyPr>
            <a:normAutofit/>
          </a:bodyPr>
          <a:lstStyle/>
          <a:p>
            <a:r>
              <a:rPr lang="it-IT" dirty="0" smtClean="0"/>
              <a:t>Teresa Liso</a:t>
            </a:r>
            <a:endParaRPr lang="it-IT" dirty="0"/>
          </a:p>
        </p:txBody>
      </p:sp>
    </p:spTree>
    <p:extLst>
      <p:ext uri="{BB962C8B-B14F-4D97-AF65-F5344CB8AC3E}">
        <p14:creationId xmlns:p14="http://schemas.microsoft.com/office/powerpoint/2010/main" val="2769223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dirty="0"/>
              <a:t>Eppur qualcosa si muove, come la nascita di 1.800 imprese nel Mezzogiorno nell’ultimo trimestre 2016, di cui molte start up giovanili. Ci sono poi da registrare gli ultimi successi di Palermo, eletta a stretto giro Capitale dei Giovani 2017 e Capitale Italiana della Cultura 2018. </a:t>
            </a:r>
          </a:p>
        </p:txBody>
      </p:sp>
      <p:sp>
        <p:nvSpPr>
          <p:cNvPr id="4" name="Segnaposto contenuto 3"/>
          <p:cNvSpPr>
            <a:spLocks noGrp="1"/>
          </p:cNvSpPr>
          <p:nvPr>
            <p:ph sz="half" idx="2"/>
          </p:nvPr>
        </p:nvSpPr>
        <p:spPr/>
        <p:txBody>
          <a:bodyPr>
            <a:normAutofit/>
          </a:bodyPr>
          <a:lstStyle/>
          <a:p>
            <a:r>
              <a:rPr lang="it-IT" dirty="0" smtClean="0"/>
              <a:t>Clara D’Agostino</a:t>
            </a:r>
            <a:endParaRPr lang="it-IT" dirty="0"/>
          </a:p>
        </p:txBody>
      </p:sp>
    </p:spTree>
    <p:extLst>
      <p:ext uri="{BB962C8B-B14F-4D97-AF65-F5344CB8AC3E}">
        <p14:creationId xmlns:p14="http://schemas.microsoft.com/office/powerpoint/2010/main" val="61397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sz="2400" dirty="0"/>
              <a:t>Novità che hanno portato noi di </a:t>
            </a:r>
            <a:r>
              <a:rPr lang="it-IT" sz="2400" dirty="0" err="1"/>
              <a:t>Cafébabel</a:t>
            </a:r>
            <a:r>
              <a:rPr lang="it-IT" sz="2400" dirty="0"/>
              <a:t> a dare la parola a chi in Sicilia ha deciso di rimanere, cercando d’indagare le ragioni di scelte certamente personali, ma con vissuti, esperienze e motivazioni paradigmatiche per molti giovani siciliani.</a:t>
            </a:r>
          </a:p>
          <a:p>
            <a:endParaRPr lang="it-IT" sz="2400" dirty="0"/>
          </a:p>
        </p:txBody>
      </p:sp>
      <p:sp>
        <p:nvSpPr>
          <p:cNvPr id="4" name="Segnaposto contenuto 3"/>
          <p:cNvSpPr>
            <a:spLocks noGrp="1"/>
          </p:cNvSpPr>
          <p:nvPr>
            <p:ph sz="half" idx="2"/>
          </p:nvPr>
        </p:nvSpPr>
        <p:spPr/>
        <p:txBody>
          <a:bodyPr/>
          <a:lstStyle/>
          <a:p>
            <a:r>
              <a:rPr lang="it-IT" dirty="0" smtClean="0"/>
              <a:t>Beatrice Montonati</a:t>
            </a:r>
            <a:endParaRPr lang="it-IT" dirty="0"/>
          </a:p>
        </p:txBody>
      </p:sp>
    </p:spTree>
    <p:extLst>
      <p:ext uri="{BB962C8B-B14F-4D97-AF65-F5344CB8AC3E}">
        <p14:creationId xmlns:p14="http://schemas.microsoft.com/office/powerpoint/2010/main" val="2218805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t-IT"/>
          </a:p>
        </p:txBody>
      </p:sp>
      <p:sp>
        <p:nvSpPr>
          <p:cNvPr id="3" name="Content Placeholder 2"/>
          <p:cNvSpPr>
            <a:spLocks noGrp="1"/>
          </p:cNvSpPr>
          <p:nvPr>
            <p:ph sz="half" idx="1"/>
          </p:nvPr>
        </p:nvSpPr>
        <p:spPr/>
        <p:txBody>
          <a:bodyPr>
            <a:normAutofit fontScale="92500"/>
          </a:bodyPr>
          <a:lstStyle/>
          <a:p>
            <a:pPr algn="just"/>
            <a:r>
              <a:rPr lang="it-IT" sz="2400" dirty="0" smtClean="0"/>
              <a:t>La trentacinquenne </a:t>
            </a:r>
            <a:r>
              <a:rPr lang="it-IT" sz="2400" b="1" dirty="0" smtClean="0"/>
              <a:t>Luana</a:t>
            </a:r>
            <a:r>
              <a:rPr lang="it-IT" sz="2400" dirty="0" smtClean="0"/>
              <a:t>, ad esempio, è innamorata della sua</a:t>
            </a:r>
            <a:r>
              <a:rPr lang="it-IT" sz="2400" b="1" dirty="0" smtClean="0"/>
              <a:t> Catania</a:t>
            </a:r>
            <a:r>
              <a:rPr lang="it-IT" sz="2400" dirty="0" smtClean="0"/>
              <a:t>, che avrebbe potuto lasciare anni fa dopo aver conseguito la </a:t>
            </a:r>
            <a:r>
              <a:rPr lang="it-IT" sz="2400" b="1" dirty="0" smtClean="0"/>
              <a:t>laurea in Economia e Commercio</a:t>
            </a:r>
            <a:r>
              <a:rPr lang="it-IT" sz="2400" dirty="0" smtClean="0"/>
              <a:t>. «Ho trascorso </a:t>
            </a:r>
            <a:r>
              <a:rPr lang="it-IT" sz="2400" b="1" dirty="0" smtClean="0"/>
              <a:t>un periodo a Milano</a:t>
            </a:r>
            <a:r>
              <a:rPr lang="it-IT" sz="2400" dirty="0" smtClean="0"/>
              <a:t> per studiare un caso pratico come stagista in un negozio di arredamento, e forse non ho saputo sfruttare al meglio l’occasione. Trascorrevo la giornata in modo abbastanza noioso, forse l’assenza di conoscenze ha pesato più del dovuto». Luana avrebbe voluto fare anche un’esperienza a Londra per migliorare l’inglese.</a:t>
            </a:r>
            <a:endParaRPr lang="it-IT" sz="2400" dirty="0"/>
          </a:p>
        </p:txBody>
      </p:sp>
      <p:sp>
        <p:nvSpPr>
          <p:cNvPr id="4" name="Content Placeholder 3"/>
          <p:cNvSpPr>
            <a:spLocks noGrp="1"/>
          </p:cNvSpPr>
          <p:nvPr>
            <p:ph sz="half" idx="2"/>
          </p:nvPr>
        </p:nvSpPr>
        <p:spPr/>
        <p:txBody>
          <a:bodyPr>
            <a:normAutofit fontScale="92500"/>
          </a:bodyPr>
          <a:lstStyle/>
          <a:p>
            <a:r>
              <a:rPr lang="it-IT" dirty="0" smtClean="0"/>
              <a:t>Elisa </a:t>
            </a:r>
            <a:r>
              <a:rPr lang="it-IT" smtClean="0"/>
              <a:t>Madricardo</a:t>
            </a:r>
            <a:endParaRPr lang="it-IT"/>
          </a:p>
        </p:txBody>
      </p:sp>
    </p:spTree>
    <p:extLst>
      <p:ext uri="{BB962C8B-B14F-4D97-AF65-F5344CB8AC3E}">
        <p14:creationId xmlns:p14="http://schemas.microsoft.com/office/powerpoint/2010/main" val="2252317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Différence</a:t>
            </a:r>
            <a:r>
              <a:rPr lang="it-IT" sz="2800" dirty="0"/>
              <a:t> </a:t>
            </a:r>
            <a:r>
              <a:rPr lang="it-IT" sz="2800" dirty="0" err="1"/>
              <a:t>entre</a:t>
            </a:r>
            <a:r>
              <a:rPr lang="it-IT" sz="2800" dirty="0"/>
              <a:t> </a:t>
            </a:r>
            <a:r>
              <a:rPr lang="it-IT" sz="2800" dirty="0" err="1"/>
              <a:t>végane</a:t>
            </a:r>
            <a:r>
              <a:rPr lang="it-IT" sz="2800" dirty="0"/>
              <a:t> et </a:t>
            </a:r>
            <a:r>
              <a:rPr lang="it-IT" sz="2800" dirty="0" err="1"/>
              <a:t>végétalien</a:t>
            </a:r>
            <a:endParaRPr lang="it-IT" sz="2800" dirty="0"/>
          </a:p>
        </p:txBody>
      </p:sp>
      <p:sp>
        <p:nvSpPr>
          <p:cNvPr id="3" name="Segnaposto contenuto 2"/>
          <p:cNvSpPr>
            <a:spLocks noGrp="1"/>
          </p:cNvSpPr>
          <p:nvPr>
            <p:ph idx="1"/>
          </p:nvPr>
        </p:nvSpPr>
        <p:spPr/>
        <p:txBody>
          <a:bodyPr>
            <a:normAutofit/>
          </a:bodyPr>
          <a:lstStyle/>
          <a:p>
            <a:pPr algn="just"/>
            <a:r>
              <a:rPr lang="it-IT" sz="2400" dirty="0"/>
              <a:t>Le </a:t>
            </a:r>
            <a:r>
              <a:rPr lang="it-IT" sz="2400" dirty="0" err="1"/>
              <a:t>veganisme</a:t>
            </a:r>
            <a:r>
              <a:rPr lang="it-IT" sz="2400" dirty="0"/>
              <a:t> ne se </a:t>
            </a:r>
            <a:r>
              <a:rPr lang="it-IT" sz="2400" dirty="0" err="1"/>
              <a:t>réduit</a:t>
            </a:r>
            <a:r>
              <a:rPr lang="it-IT" sz="2400" dirty="0"/>
              <a:t> </a:t>
            </a:r>
            <a:r>
              <a:rPr lang="it-IT" sz="2400" dirty="0" err="1"/>
              <a:t>pas</a:t>
            </a:r>
            <a:r>
              <a:rPr lang="it-IT" sz="2400" dirty="0"/>
              <a:t> à une </a:t>
            </a:r>
            <a:r>
              <a:rPr lang="it-IT" sz="2400" dirty="0" err="1"/>
              <a:t>alimentation</a:t>
            </a:r>
            <a:r>
              <a:rPr lang="it-IT" sz="2400" dirty="0"/>
              <a:t> </a:t>
            </a:r>
            <a:r>
              <a:rPr lang="it-IT" sz="2400" dirty="0" err="1"/>
              <a:t>spécifique</a:t>
            </a:r>
            <a:r>
              <a:rPr lang="it-IT" sz="2400" dirty="0"/>
              <a:t> : il est </a:t>
            </a:r>
            <a:r>
              <a:rPr lang="it-IT" sz="2400" dirty="0" err="1"/>
              <a:t>avant</a:t>
            </a:r>
            <a:r>
              <a:rPr lang="it-IT" sz="2400" dirty="0"/>
              <a:t> tout </a:t>
            </a:r>
            <a:r>
              <a:rPr lang="it-IT" sz="2400" b="1" dirty="0"/>
              <a:t>un mode de vie</a:t>
            </a:r>
            <a:r>
              <a:rPr lang="it-IT" sz="2400" dirty="0"/>
              <a:t>. Le </a:t>
            </a:r>
            <a:r>
              <a:rPr lang="it-IT" sz="2400" dirty="0" err="1"/>
              <a:t>véganisme</a:t>
            </a:r>
            <a:r>
              <a:rPr lang="it-IT" sz="2400" dirty="0"/>
              <a:t> est une façon de </a:t>
            </a:r>
            <a:r>
              <a:rPr lang="it-IT" sz="2400" dirty="0" err="1"/>
              <a:t>vivre</a:t>
            </a:r>
            <a:r>
              <a:rPr lang="it-IT" sz="2400" dirty="0"/>
              <a:t> et un mode de </a:t>
            </a:r>
            <a:r>
              <a:rPr lang="it-IT" sz="2400" dirty="0" err="1"/>
              <a:t>consommation</a:t>
            </a:r>
            <a:r>
              <a:rPr lang="it-IT" sz="2400" dirty="0"/>
              <a:t> qui </a:t>
            </a:r>
            <a:r>
              <a:rPr lang="it-IT" sz="2400" dirty="0" err="1"/>
              <a:t>cherchent</a:t>
            </a:r>
            <a:r>
              <a:rPr lang="it-IT" sz="2400" dirty="0"/>
              <a:t> à </a:t>
            </a:r>
            <a:r>
              <a:rPr lang="it-IT" sz="2400" dirty="0" err="1"/>
              <a:t>exclure</a:t>
            </a:r>
            <a:r>
              <a:rPr lang="it-IT" sz="2400" dirty="0"/>
              <a:t> l’</a:t>
            </a:r>
            <a:r>
              <a:rPr lang="it-IT" sz="2400" dirty="0" err="1"/>
              <a:t>exploitation</a:t>
            </a:r>
            <a:r>
              <a:rPr lang="it-IT" sz="2400" dirty="0"/>
              <a:t>, la </a:t>
            </a:r>
            <a:r>
              <a:rPr lang="it-IT" sz="2400" dirty="0" err="1"/>
              <a:t>souffrance</a:t>
            </a:r>
            <a:r>
              <a:rPr lang="it-IT" sz="2400" dirty="0"/>
              <a:t> et la </a:t>
            </a:r>
            <a:r>
              <a:rPr lang="it-IT" sz="2400" dirty="0" err="1"/>
              <a:t>cruauté</a:t>
            </a:r>
            <a:r>
              <a:rPr lang="it-IT" sz="2400" dirty="0"/>
              <a:t> </a:t>
            </a:r>
            <a:r>
              <a:rPr lang="it-IT" sz="2400" dirty="0" err="1"/>
              <a:t>envers</a:t>
            </a:r>
            <a:r>
              <a:rPr lang="it-IT" sz="2400" dirty="0"/>
              <a:t> </a:t>
            </a:r>
            <a:r>
              <a:rPr lang="it-IT" sz="2400" dirty="0" err="1"/>
              <a:t>les</a:t>
            </a:r>
            <a:r>
              <a:rPr lang="it-IT" sz="2400" dirty="0"/>
              <a:t> </a:t>
            </a:r>
            <a:r>
              <a:rPr lang="it-IT" sz="2400" dirty="0" err="1"/>
              <a:t>animaux</a:t>
            </a:r>
            <a:r>
              <a:rPr lang="it-IT" sz="2400" dirty="0"/>
              <a:t>, </a:t>
            </a:r>
            <a:r>
              <a:rPr lang="it-IT" sz="2400" dirty="0" err="1"/>
              <a:t>que</a:t>
            </a:r>
            <a:r>
              <a:rPr lang="it-IT" sz="2400" dirty="0"/>
              <a:t> ce </a:t>
            </a:r>
            <a:r>
              <a:rPr lang="it-IT" sz="2400" dirty="0" err="1"/>
              <a:t>soit</a:t>
            </a:r>
            <a:r>
              <a:rPr lang="it-IT" sz="2400" dirty="0"/>
              <a:t> pour se </a:t>
            </a:r>
            <a:r>
              <a:rPr lang="it-IT" sz="2400" dirty="0" err="1"/>
              <a:t>nourrir</a:t>
            </a:r>
            <a:r>
              <a:rPr lang="it-IT" sz="2400" dirty="0"/>
              <a:t>, se </a:t>
            </a:r>
            <a:r>
              <a:rPr lang="it-IT" sz="2400" dirty="0" err="1"/>
              <a:t>vêtir</a:t>
            </a:r>
            <a:r>
              <a:rPr lang="it-IT" sz="2400" dirty="0"/>
              <a:t>, </a:t>
            </a:r>
            <a:r>
              <a:rPr lang="it-IT" sz="2400" dirty="0" err="1"/>
              <a:t>etc</a:t>
            </a:r>
            <a:r>
              <a:rPr lang="it-IT" sz="2400" dirty="0"/>
              <a:t>… Un vegan </a:t>
            </a:r>
            <a:r>
              <a:rPr lang="it-IT" sz="2400" dirty="0" err="1"/>
              <a:t>essaie</a:t>
            </a:r>
            <a:r>
              <a:rPr lang="it-IT" sz="2400" dirty="0"/>
              <a:t> de </a:t>
            </a:r>
            <a:r>
              <a:rPr lang="it-IT" sz="2400" dirty="0" err="1"/>
              <a:t>vivre</a:t>
            </a:r>
            <a:r>
              <a:rPr lang="it-IT" sz="2400" dirty="0"/>
              <a:t> sans </a:t>
            </a:r>
            <a:r>
              <a:rPr lang="it-IT" sz="2400" dirty="0" err="1"/>
              <a:t>faire</a:t>
            </a:r>
            <a:r>
              <a:rPr lang="it-IT" sz="2400" dirty="0"/>
              <a:t> </a:t>
            </a:r>
            <a:r>
              <a:rPr lang="it-IT" sz="2400" dirty="0" err="1"/>
              <a:t>souffrir</a:t>
            </a:r>
            <a:r>
              <a:rPr lang="it-IT" sz="2400" dirty="0"/>
              <a:t> </a:t>
            </a:r>
            <a:r>
              <a:rPr lang="it-IT" sz="2400" dirty="0" err="1"/>
              <a:t>les</a:t>
            </a:r>
            <a:r>
              <a:rPr lang="it-IT" sz="2400" dirty="0"/>
              <a:t> </a:t>
            </a:r>
            <a:r>
              <a:rPr lang="it-IT" sz="2400" dirty="0" err="1"/>
              <a:t>animaux</a:t>
            </a:r>
            <a:r>
              <a:rPr lang="it-IT" sz="2400" dirty="0"/>
              <a:t>. Par </a:t>
            </a:r>
            <a:r>
              <a:rPr lang="it-IT" sz="2400" dirty="0" err="1"/>
              <a:t>conséquent</a:t>
            </a:r>
            <a:r>
              <a:rPr lang="it-IT" sz="2400" dirty="0"/>
              <a:t>, il </a:t>
            </a:r>
            <a:r>
              <a:rPr lang="it-IT" sz="2400" dirty="0" err="1"/>
              <a:t>exclut</a:t>
            </a:r>
            <a:r>
              <a:rPr lang="it-IT" sz="2400" dirty="0"/>
              <a:t> tout </a:t>
            </a:r>
            <a:r>
              <a:rPr lang="it-IT" sz="2400" dirty="0" err="1"/>
              <a:t>produit</a:t>
            </a:r>
            <a:r>
              <a:rPr lang="it-IT" sz="2400" dirty="0"/>
              <a:t> qui porte </a:t>
            </a:r>
            <a:r>
              <a:rPr lang="it-IT" sz="2400" dirty="0" err="1"/>
              <a:t>atteinte</a:t>
            </a:r>
            <a:r>
              <a:rPr lang="it-IT" sz="2400" dirty="0"/>
              <a:t> </a:t>
            </a:r>
            <a:r>
              <a:rPr lang="it-IT" sz="2400" dirty="0" err="1"/>
              <a:t>aux</a:t>
            </a:r>
            <a:r>
              <a:rPr lang="it-IT" sz="2400" dirty="0"/>
              <a:t> </a:t>
            </a:r>
            <a:r>
              <a:rPr lang="it-IT" sz="2400" dirty="0" err="1"/>
              <a:t>animaux</a:t>
            </a:r>
            <a:r>
              <a:rPr lang="it-IT" sz="2400" dirty="0"/>
              <a:t> </a:t>
            </a:r>
            <a:r>
              <a:rPr lang="it-IT" sz="2400" dirty="0" err="1"/>
              <a:t>dans</a:t>
            </a:r>
            <a:r>
              <a:rPr lang="it-IT" sz="2400" dirty="0"/>
              <a:t> son </a:t>
            </a:r>
            <a:r>
              <a:rPr lang="it-IT" sz="2400" dirty="0" err="1"/>
              <a:t>alimentation</a:t>
            </a:r>
            <a:r>
              <a:rPr lang="it-IT" sz="2400" dirty="0"/>
              <a:t>, mais </a:t>
            </a:r>
            <a:r>
              <a:rPr lang="it-IT" sz="2400" dirty="0" err="1"/>
              <a:t>aussi</a:t>
            </a:r>
            <a:r>
              <a:rPr lang="it-IT" sz="2400" dirty="0"/>
              <a:t> </a:t>
            </a:r>
            <a:r>
              <a:rPr lang="it-IT" sz="2400" dirty="0" err="1"/>
              <a:t>dans</a:t>
            </a:r>
            <a:r>
              <a:rPr lang="it-IT" sz="2400" dirty="0"/>
              <a:t> </a:t>
            </a:r>
            <a:r>
              <a:rPr lang="it-IT" sz="2400" dirty="0" err="1"/>
              <a:t>les</a:t>
            </a:r>
            <a:r>
              <a:rPr lang="it-IT" sz="2400" dirty="0"/>
              <a:t> </a:t>
            </a:r>
            <a:r>
              <a:rPr lang="it-IT" sz="2400" dirty="0" err="1"/>
              <a:t>autres</a:t>
            </a:r>
            <a:r>
              <a:rPr lang="it-IT" sz="2400" dirty="0"/>
              <a:t> </a:t>
            </a:r>
            <a:r>
              <a:rPr lang="it-IT" sz="2400" dirty="0" err="1"/>
              <a:t>facettes</a:t>
            </a:r>
            <a:r>
              <a:rPr lang="it-IT" sz="2400" dirty="0"/>
              <a:t> de sa vie. Il ne porte </a:t>
            </a:r>
            <a:r>
              <a:rPr lang="it-IT" sz="2400" dirty="0" err="1"/>
              <a:t>pas</a:t>
            </a:r>
            <a:r>
              <a:rPr lang="it-IT" sz="2400" dirty="0"/>
              <a:t> de </a:t>
            </a:r>
            <a:r>
              <a:rPr lang="it-IT" sz="2400" dirty="0" err="1"/>
              <a:t>laine</a:t>
            </a:r>
            <a:r>
              <a:rPr lang="it-IT" sz="2400" dirty="0"/>
              <a:t>, </a:t>
            </a:r>
            <a:r>
              <a:rPr lang="it-IT" sz="2400" dirty="0" err="1"/>
              <a:t>pas</a:t>
            </a:r>
            <a:r>
              <a:rPr lang="it-IT" sz="2400" dirty="0"/>
              <a:t> de </a:t>
            </a:r>
            <a:r>
              <a:rPr lang="it-IT" sz="2400" dirty="0" err="1"/>
              <a:t>cuir</a:t>
            </a:r>
            <a:r>
              <a:rPr lang="it-IT" sz="2400" dirty="0"/>
              <a:t> ; il n’</a:t>
            </a:r>
            <a:r>
              <a:rPr lang="it-IT" sz="2400" dirty="0" err="1"/>
              <a:t>utilise</a:t>
            </a:r>
            <a:r>
              <a:rPr lang="it-IT" sz="2400" dirty="0"/>
              <a:t> </a:t>
            </a:r>
            <a:r>
              <a:rPr lang="it-IT" sz="2400" dirty="0" err="1"/>
              <a:t>pas</a:t>
            </a:r>
            <a:r>
              <a:rPr lang="it-IT" sz="2400" dirty="0"/>
              <a:t> de </a:t>
            </a:r>
            <a:r>
              <a:rPr lang="it-IT" sz="2400" dirty="0" err="1"/>
              <a:t>produits</a:t>
            </a:r>
            <a:r>
              <a:rPr lang="it-IT" sz="2400" dirty="0"/>
              <a:t> </a:t>
            </a:r>
            <a:r>
              <a:rPr lang="it-IT" sz="2400" dirty="0" err="1"/>
              <a:t>cosmétiques</a:t>
            </a:r>
            <a:r>
              <a:rPr lang="it-IT" sz="2400" dirty="0"/>
              <a:t> </a:t>
            </a:r>
            <a:r>
              <a:rPr lang="it-IT" sz="2400" dirty="0" err="1"/>
              <a:t>testés</a:t>
            </a:r>
            <a:r>
              <a:rPr lang="it-IT" sz="2400" dirty="0"/>
              <a:t> </a:t>
            </a:r>
            <a:r>
              <a:rPr lang="it-IT" sz="2400" dirty="0" err="1"/>
              <a:t>sur</a:t>
            </a:r>
            <a:r>
              <a:rPr lang="it-IT" sz="2400" dirty="0"/>
              <a:t> </a:t>
            </a:r>
            <a:r>
              <a:rPr lang="it-IT" sz="2400" dirty="0" err="1"/>
              <a:t>les</a:t>
            </a:r>
            <a:r>
              <a:rPr lang="it-IT" sz="2400" dirty="0"/>
              <a:t> </a:t>
            </a:r>
            <a:r>
              <a:rPr lang="it-IT" sz="2400" dirty="0" err="1"/>
              <a:t>animaux</a:t>
            </a:r>
            <a:r>
              <a:rPr lang="it-IT" sz="2400" dirty="0"/>
              <a:t>, </a:t>
            </a:r>
            <a:r>
              <a:rPr lang="it-IT" sz="2400" dirty="0" err="1"/>
              <a:t>etc</a:t>
            </a:r>
            <a:r>
              <a:rPr lang="it-IT" sz="2400" dirty="0"/>
              <a:t>… Le </a:t>
            </a:r>
            <a:r>
              <a:rPr lang="it-IT" sz="2400" dirty="0" err="1"/>
              <a:t>concept</a:t>
            </a:r>
            <a:r>
              <a:rPr lang="it-IT" sz="2400" dirty="0"/>
              <a:t> </a:t>
            </a:r>
            <a:r>
              <a:rPr lang="it-IT" sz="2400" dirty="0" err="1"/>
              <a:t>clé</a:t>
            </a:r>
            <a:r>
              <a:rPr lang="it-IT" sz="2400" dirty="0"/>
              <a:t> </a:t>
            </a:r>
            <a:r>
              <a:rPr lang="it-IT" sz="2400" dirty="0" err="1"/>
              <a:t>du</a:t>
            </a:r>
            <a:r>
              <a:rPr lang="it-IT" sz="2400" dirty="0"/>
              <a:t> </a:t>
            </a:r>
            <a:r>
              <a:rPr lang="it-IT" sz="2400" dirty="0" err="1"/>
              <a:t>véganisme</a:t>
            </a:r>
            <a:r>
              <a:rPr lang="it-IT" sz="2400" dirty="0"/>
              <a:t> est </a:t>
            </a:r>
            <a:r>
              <a:rPr lang="it-IT" sz="2400" dirty="0" err="1"/>
              <a:t>basé</a:t>
            </a:r>
            <a:r>
              <a:rPr lang="it-IT" sz="2400" dirty="0"/>
              <a:t> </a:t>
            </a:r>
            <a:r>
              <a:rPr lang="it-IT" sz="2400" dirty="0" err="1"/>
              <a:t>sur</a:t>
            </a:r>
            <a:r>
              <a:rPr lang="it-IT" sz="2400" dirty="0"/>
              <a:t> le </a:t>
            </a:r>
            <a:r>
              <a:rPr lang="it-IT" sz="2400" dirty="0" err="1"/>
              <a:t>refus</a:t>
            </a:r>
            <a:r>
              <a:rPr lang="it-IT" sz="2400" dirty="0"/>
              <a:t> de l’</a:t>
            </a:r>
            <a:r>
              <a:rPr lang="it-IT" sz="2400" dirty="0" err="1"/>
              <a:t>exploitation</a:t>
            </a:r>
            <a:r>
              <a:rPr lang="it-IT" sz="2400" dirty="0"/>
              <a:t> animale. </a:t>
            </a:r>
          </a:p>
        </p:txBody>
      </p:sp>
    </p:spTree>
    <p:extLst>
      <p:ext uri="{BB962C8B-B14F-4D97-AF65-F5344CB8AC3E}">
        <p14:creationId xmlns:p14="http://schemas.microsoft.com/office/powerpoint/2010/main" val="1516482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végane</a:t>
            </a:r>
            <a:endParaRPr lang="it-IT" sz="2800" dirty="0"/>
          </a:p>
        </p:txBody>
      </p:sp>
      <p:sp>
        <p:nvSpPr>
          <p:cNvPr id="3" name="Segnaposto contenuto 2"/>
          <p:cNvSpPr>
            <a:spLocks noGrp="1"/>
          </p:cNvSpPr>
          <p:nvPr>
            <p:ph idx="1"/>
          </p:nvPr>
        </p:nvSpPr>
        <p:spPr/>
        <p:txBody>
          <a:bodyPr>
            <a:normAutofit/>
          </a:bodyPr>
          <a:lstStyle/>
          <a:p>
            <a:r>
              <a:rPr lang="it-IT" sz="2400" dirty="0" err="1"/>
              <a:t>végane</a:t>
            </a:r>
            <a:r>
              <a:rPr lang="it-IT" sz="2400" dirty="0"/>
              <a:t> [vegan] </a:t>
            </a:r>
            <a:r>
              <a:rPr lang="it-IT" sz="2400" dirty="0" err="1"/>
              <a:t>nom</a:t>
            </a:r>
            <a:r>
              <a:rPr lang="it-IT" sz="2400" dirty="0"/>
              <a:t> et </a:t>
            </a:r>
            <a:r>
              <a:rPr lang="it-IT" sz="2400" dirty="0" err="1"/>
              <a:t>adjectif</a:t>
            </a:r>
            <a:r>
              <a:rPr lang="it-IT" sz="2400" dirty="0"/>
              <a:t> </a:t>
            </a:r>
            <a:r>
              <a:rPr lang="it-IT" sz="2400" dirty="0" err="1"/>
              <a:t>étym</a:t>
            </a:r>
            <a:r>
              <a:rPr lang="it-IT" sz="2400" dirty="0"/>
              <a:t>. </a:t>
            </a:r>
            <a:r>
              <a:rPr lang="it-IT" sz="2400" i="1" dirty="0" err="1"/>
              <a:t>végan</a:t>
            </a:r>
            <a:r>
              <a:rPr lang="it-IT" sz="2400" dirty="0"/>
              <a:t> 1959 ◊ </a:t>
            </a:r>
            <a:r>
              <a:rPr lang="it-IT" sz="2400" dirty="0" err="1"/>
              <a:t>anglais</a:t>
            </a:r>
            <a:r>
              <a:rPr lang="it-IT" sz="2400" dirty="0"/>
              <a:t> </a:t>
            </a:r>
            <a:r>
              <a:rPr lang="it-IT" sz="2400" i="1" dirty="0"/>
              <a:t>vegan</a:t>
            </a:r>
            <a:r>
              <a:rPr lang="it-IT" sz="2400" dirty="0"/>
              <a:t> (1944), </a:t>
            </a:r>
            <a:r>
              <a:rPr lang="it-IT" sz="2400" dirty="0" err="1"/>
              <a:t>contraction</a:t>
            </a:r>
            <a:r>
              <a:rPr lang="it-IT" sz="2400" dirty="0"/>
              <a:t> de </a:t>
            </a:r>
            <a:r>
              <a:rPr lang="it-IT" sz="2400" i="1" dirty="0" err="1"/>
              <a:t>vegetarian</a:t>
            </a:r>
            <a:r>
              <a:rPr lang="it-IT" sz="2400" dirty="0"/>
              <a:t> « </a:t>
            </a:r>
            <a:r>
              <a:rPr lang="it-IT" sz="2400" dirty="0" err="1"/>
              <a:t>végétarien</a:t>
            </a:r>
            <a:r>
              <a:rPr lang="it-IT" sz="2400" dirty="0"/>
              <a:t> »</a:t>
            </a:r>
          </a:p>
          <a:p>
            <a:r>
              <a:rPr lang="it-IT" sz="2400" dirty="0"/>
              <a:t>❖</a:t>
            </a:r>
          </a:p>
          <a:p>
            <a:r>
              <a:rPr lang="it-IT" sz="2400" dirty="0"/>
              <a:t>■ </a:t>
            </a:r>
            <a:r>
              <a:rPr lang="it-IT" sz="2400" dirty="0" err="1"/>
              <a:t>Personne</a:t>
            </a:r>
            <a:r>
              <a:rPr lang="it-IT" sz="2400" dirty="0"/>
              <a:t> qui </a:t>
            </a:r>
            <a:r>
              <a:rPr lang="it-IT" sz="2400" dirty="0" err="1"/>
              <a:t>exclut</a:t>
            </a:r>
            <a:r>
              <a:rPr lang="it-IT" sz="2400" dirty="0"/>
              <a:t> de son </a:t>
            </a:r>
            <a:r>
              <a:rPr lang="it-IT" sz="2400" dirty="0" err="1"/>
              <a:t>alimentation</a:t>
            </a:r>
            <a:r>
              <a:rPr lang="it-IT" sz="2400" dirty="0"/>
              <a:t> tout </a:t>
            </a:r>
            <a:r>
              <a:rPr lang="it-IT" sz="2400" dirty="0" err="1"/>
              <a:t>produit</a:t>
            </a:r>
            <a:r>
              <a:rPr lang="it-IT" sz="2400" dirty="0"/>
              <a:t> d'origine animale (➙ </a:t>
            </a:r>
            <a:r>
              <a:rPr lang="it-IT" sz="2400" dirty="0" err="1"/>
              <a:t>végétalien</a:t>
            </a:r>
            <a:r>
              <a:rPr lang="it-IT" sz="2400" dirty="0"/>
              <a:t>) et </a:t>
            </a:r>
            <a:r>
              <a:rPr lang="it-IT" sz="2400" dirty="0" err="1"/>
              <a:t>adopte</a:t>
            </a:r>
            <a:r>
              <a:rPr lang="it-IT" sz="2400" dirty="0"/>
              <a:t> un mode de vie </a:t>
            </a:r>
            <a:r>
              <a:rPr lang="it-IT" sz="2400" dirty="0" err="1"/>
              <a:t>respectueux</a:t>
            </a:r>
            <a:r>
              <a:rPr lang="it-IT" sz="2400" dirty="0"/>
              <a:t> </a:t>
            </a:r>
            <a:r>
              <a:rPr lang="it-IT" sz="2400" dirty="0" err="1"/>
              <a:t>des</a:t>
            </a:r>
            <a:r>
              <a:rPr lang="it-IT" sz="2400" dirty="0"/>
              <a:t> </a:t>
            </a:r>
            <a:r>
              <a:rPr lang="it-IT" sz="2400" dirty="0" err="1"/>
              <a:t>animaux</a:t>
            </a:r>
            <a:r>
              <a:rPr lang="it-IT" sz="2400" dirty="0"/>
              <a:t> (</a:t>
            </a:r>
            <a:r>
              <a:rPr lang="it-IT" sz="2400" dirty="0" err="1"/>
              <a:t>habillement</a:t>
            </a:r>
            <a:r>
              <a:rPr lang="it-IT" sz="2400" dirty="0"/>
              <a:t>, </a:t>
            </a:r>
            <a:r>
              <a:rPr lang="it-IT" sz="2400" dirty="0" err="1"/>
              <a:t>transports</a:t>
            </a:r>
            <a:r>
              <a:rPr lang="it-IT" sz="2400" dirty="0"/>
              <a:t>, </a:t>
            </a:r>
            <a:r>
              <a:rPr lang="it-IT" sz="2400" dirty="0" err="1"/>
              <a:t>loisirs</a:t>
            </a:r>
            <a:r>
              <a:rPr lang="it-IT" sz="2400" dirty="0"/>
              <a:t>…). ➙ </a:t>
            </a:r>
            <a:r>
              <a:rPr lang="it-IT" sz="2400" dirty="0" err="1"/>
              <a:t>aussi</a:t>
            </a:r>
            <a:r>
              <a:rPr lang="it-IT" sz="2400" dirty="0"/>
              <a:t> </a:t>
            </a:r>
            <a:r>
              <a:rPr lang="it-IT" sz="2400" dirty="0" err="1"/>
              <a:t>antispéciste</a:t>
            </a:r>
            <a:r>
              <a:rPr lang="it-IT" sz="2400" dirty="0"/>
              <a:t>. ▫ </a:t>
            </a:r>
            <a:r>
              <a:rPr lang="it-IT" sz="2400" dirty="0" err="1"/>
              <a:t>Adjectif</a:t>
            </a:r>
            <a:r>
              <a:rPr lang="it-IT" sz="2400" dirty="0"/>
              <a:t> Le </a:t>
            </a:r>
            <a:r>
              <a:rPr lang="it-IT" sz="2400" dirty="0" err="1"/>
              <a:t>mouvement</a:t>
            </a:r>
            <a:r>
              <a:rPr lang="it-IT" sz="2400" dirty="0"/>
              <a:t> </a:t>
            </a:r>
            <a:r>
              <a:rPr lang="it-IT" sz="2400" dirty="0" err="1"/>
              <a:t>végane</a:t>
            </a:r>
            <a:r>
              <a:rPr lang="it-IT" sz="2400" dirty="0"/>
              <a:t>. ➙ </a:t>
            </a:r>
            <a:r>
              <a:rPr lang="it-IT" sz="2400" dirty="0" err="1"/>
              <a:t>véganisme</a:t>
            </a:r>
            <a:r>
              <a:rPr lang="it-IT" sz="2400" dirty="0"/>
              <a:t>.</a:t>
            </a:r>
          </a:p>
          <a:p>
            <a:r>
              <a:rPr lang="it-IT" sz="2400" dirty="0"/>
              <a:t>© 2016 </a:t>
            </a:r>
            <a:r>
              <a:rPr lang="it-IT" sz="2400" dirty="0" err="1"/>
              <a:t>Dictionnaires</a:t>
            </a:r>
            <a:r>
              <a:rPr lang="it-IT" sz="2400" dirty="0"/>
              <a:t> Le Robert - Le Petit Robert de la langue </a:t>
            </a:r>
            <a:r>
              <a:rPr lang="it-IT" sz="2400" dirty="0" err="1"/>
              <a:t>française</a:t>
            </a:r>
            <a:endParaRPr lang="it-IT" sz="2400" dirty="0"/>
          </a:p>
          <a:p>
            <a:endParaRPr lang="it-IT" sz="2400" dirty="0"/>
          </a:p>
        </p:txBody>
      </p:sp>
    </p:spTree>
    <p:extLst>
      <p:ext uri="{BB962C8B-B14F-4D97-AF65-F5344CB8AC3E}">
        <p14:creationId xmlns:p14="http://schemas.microsoft.com/office/powerpoint/2010/main" val="372125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«Perché ho quarantamila tatuaggi vegani addosso? Perché questo è il numero di persone non umane massacrate nel mondo ogni secondo, solo per soddisfare il nostro palato».</a:t>
            </a:r>
          </a:p>
          <a:p>
            <a:pPr algn="just"/>
            <a:endParaRPr lang="it-IT" sz="2400" dirty="0"/>
          </a:p>
        </p:txBody>
      </p:sp>
      <p:sp>
        <p:nvSpPr>
          <p:cNvPr id="4" name="Segnaposto contenuto 3"/>
          <p:cNvSpPr>
            <a:spLocks noGrp="1"/>
          </p:cNvSpPr>
          <p:nvPr>
            <p:ph sz="half" idx="2"/>
          </p:nvPr>
        </p:nvSpPr>
        <p:spPr/>
        <p:txBody>
          <a:bodyPr>
            <a:normAutofit/>
          </a:bodyPr>
          <a:lstStyle/>
          <a:p>
            <a:pPr algn="just"/>
            <a:r>
              <a:rPr lang="it-IT" sz="2400" dirty="0"/>
              <a:t>« </a:t>
            </a:r>
            <a:r>
              <a:rPr lang="it-IT" sz="2400" i="1" dirty="0" err="1"/>
              <a:t>Pourquoi</a:t>
            </a:r>
            <a:r>
              <a:rPr lang="it-IT" sz="2400" i="1" dirty="0"/>
              <a:t> </a:t>
            </a:r>
            <a:r>
              <a:rPr lang="it-IT" sz="2400" i="1" dirty="0" err="1"/>
              <a:t>j'ai</a:t>
            </a:r>
            <a:r>
              <a:rPr lang="it-IT" sz="2400" i="1" dirty="0"/>
              <a:t> </a:t>
            </a:r>
            <a:r>
              <a:rPr lang="it-IT" sz="2400" i="1" dirty="0" err="1"/>
              <a:t>quarante-mille</a:t>
            </a:r>
            <a:r>
              <a:rPr lang="it-IT" sz="2400" i="1" dirty="0" err="1">
                <a:solidFill>
                  <a:srgbClr val="FF0000"/>
                </a:solidFill>
              </a:rPr>
              <a:t>s</a:t>
            </a:r>
            <a:r>
              <a:rPr lang="it-IT" sz="2400" i="1" dirty="0">
                <a:solidFill>
                  <a:srgbClr val="FF0000"/>
                </a:solidFill>
              </a:rPr>
              <a:t> </a:t>
            </a:r>
            <a:r>
              <a:rPr lang="it-IT" sz="2400" b="1" i="1" dirty="0" err="1"/>
              <a:t>tatouages</a:t>
            </a:r>
            <a:r>
              <a:rPr lang="it-IT" sz="2400" b="1" i="1" dirty="0"/>
              <a:t> </a:t>
            </a:r>
            <a:r>
              <a:rPr lang="it-IT" sz="2400" b="1" i="1" dirty="0" err="1"/>
              <a:t>végans</a:t>
            </a:r>
            <a:r>
              <a:rPr lang="it-IT" sz="2400" i="1" dirty="0"/>
              <a:t> ? Parce </a:t>
            </a:r>
            <a:r>
              <a:rPr lang="it-IT" sz="2400" i="1" dirty="0" err="1"/>
              <a:t>qu'il</a:t>
            </a:r>
            <a:r>
              <a:rPr lang="it-IT" sz="2400" i="1" dirty="0"/>
              <a:t> s'</a:t>
            </a:r>
            <a:r>
              <a:rPr lang="it-IT" sz="2400" i="1" dirty="0" err="1"/>
              <a:t>agit</a:t>
            </a:r>
            <a:r>
              <a:rPr lang="it-IT" sz="2400" i="1" dirty="0"/>
              <a:t> </a:t>
            </a:r>
            <a:r>
              <a:rPr lang="it-IT" sz="2400" i="1" dirty="0" err="1"/>
              <a:t>du</a:t>
            </a:r>
            <a:r>
              <a:rPr lang="it-IT" sz="2400" i="1" dirty="0"/>
              <a:t> </a:t>
            </a:r>
            <a:r>
              <a:rPr lang="it-IT" sz="2400" i="1" dirty="0" err="1"/>
              <a:t>nombre</a:t>
            </a:r>
            <a:r>
              <a:rPr lang="it-IT" sz="2400" i="1" dirty="0"/>
              <a:t> d'</a:t>
            </a:r>
            <a:r>
              <a:rPr lang="it-IT" sz="2400" i="1" dirty="0" err="1"/>
              <a:t>animaux</a:t>
            </a:r>
            <a:r>
              <a:rPr lang="it-IT" sz="2400" i="1" dirty="0"/>
              <a:t> </a:t>
            </a:r>
            <a:r>
              <a:rPr lang="it-IT" sz="2400" i="1" dirty="0" err="1"/>
              <a:t>massacrés</a:t>
            </a:r>
            <a:r>
              <a:rPr lang="it-IT" sz="2400" i="1" dirty="0"/>
              <a:t> </a:t>
            </a:r>
            <a:r>
              <a:rPr lang="it-IT" sz="2400" i="1" dirty="0" err="1"/>
              <a:t>dans</a:t>
            </a:r>
            <a:r>
              <a:rPr lang="it-IT" sz="2400" i="1" dirty="0"/>
              <a:t> le monde </a:t>
            </a:r>
            <a:r>
              <a:rPr lang="it-IT" sz="2400" i="1" dirty="0" err="1"/>
              <a:t>chaque</a:t>
            </a:r>
            <a:r>
              <a:rPr lang="it-IT" sz="2400" i="1" dirty="0"/>
              <a:t> seconde,  </a:t>
            </a:r>
            <a:r>
              <a:rPr lang="it-IT" sz="2400" i="1" dirty="0" err="1"/>
              <a:t>juste</a:t>
            </a:r>
            <a:r>
              <a:rPr lang="it-IT" sz="2400" i="1" dirty="0"/>
              <a:t> pour </a:t>
            </a:r>
            <a:r>
              <a:rPr lang="it-IT" sz="2400" i="1" dirty="0" err="1"/>
              <a:t>satisfaire</a:t>
            </a:r>
            <a:r>
              <a:rPr lang="it-IT" sz="2400" i="1" dirty="0"/>
              <a:t> </a:t>
            </a:r>
            <a:r>
              <a:rPr lang="it-IT" sz="2400" i="1" dirty="0" err="1"/>
              <a:t>notre</a:t>
            </a:r>
            <a:r>
              <a:rPr lang="it-IT" sz="2400" i="1" dirty="0"/>
              <a:t> </a:t>
            </a:r>
            <a:r>
              <a:rPr lang="it-IT" sz="2400" i="1" dirty="0" err="1"/>
              <a:t>palais</a:t>
            </a:r>
            <a:r>
              <a:rPr lang="it-IT" sz="2400" i="1" dirty="0"/>
              <a:t>. </a:t>
            </a:r>
            <a:r>
              <a:rPr lang="it-IT" sz="2400" dirty="0"/>
              <a:t>»</a:t>
            </a:r>
          </a:p>
        </p:txBody>
      </p:sp>
    </p:spTree>
    <p:extLst>
      <p:ext uri="{BB962C8B-B14F-4D97-AF65-F5344CB8AC3E}">
        <p14:creationId xmlns:p14="http://schemas.microsoft.com/office/powerpoint/2010/main" val="3357095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Traduit</a:t>
            </a:r>
            <a:r>
              <a:rPr lang="it-IT" sz="2800" dirty="0"/>
              <a:t> par </a:t>
            </a:r>
            <a:r>
              <a:rPr lang="fr-FR" sz="2800" dirty="0"/>
              <a:t>Anna </a:t>
            </a:r>
            <a:r>
              <a:rPr lang="fr-FR" sz="2800" dirty="0" err="1"/>
              <a:t>Pulcher</a:t>
            </a:r>
            <a:r>
              <a:rPr lang="it-IT" sz="2800" dirty="0"/>
              <a:t> </a:t>
            </a:r>
          </a:p>
        </p:txBody>
      </p:sp>
      <p:sp>
        <p:nvSpPr>
          <p:cNvPr id="3" name="Segnaposto contenuto 2"/>
          <p:cNvSpPr>
            <a:spLocks noGrp="1"/>
          </p:cNvSpPr>
          <p:nvPr>
            <p:ph sz="half" idx="1"/>
          </p:nvPr>
        </p:nvSpPr>
        <p:spPr/>
        <p:txBody>
          <a:bodyPr>
            <a:normAutofit lnSpcReduction="10000"/>
          </a:bodyPr>
          <a:lstStyle/>
          <a:p>
            <a:pPr algn="just"/>
            <a:r>
              <a:rPr lang="it-IT" sz="2400" dirty="0"/>
              <a:t>Sono queste le parole con cui </a:t>
            </a:r>
            <a:r>
              <a:rPr lang="it-IT" sz="2400" b="1" dirty="0"/>
              <a:t>Alfredo </a:t>
            </a:r>
            <a:r>
              <a:rPr lang="it-IT" sz="2400" b="1" dirty="0" err="1"/>
              <a:t>Meschi</a:t>
            </a:r>
            <a:r>
              <a:rPr lang="it-IT" sz="2400" dirty="0"/>
              <a:t> spiega la sua presa di posizione. Semplice, cristallino, lineare. Nato a </a:t>
            </a:r>
            <a:r>
              <a:rPr lang="it-IT" sz="2400" b="1" dirty="0"/>
              <a:t>Livorno</a:t>
            </a:r>
            <a:r>
              <a:rPr lang="it-IT" sz="2400" dirty="0"/>
              <a:t>, classe </a:t>
            </a:r>
            <a:r>
              <a:rPr lang="it-IT" sz="2400" b="1" dirty="0"/>
              <a:t>1968</a:t>
            </a:r>
            <a:r>
              <a:rPr lang="it-IT" sz="2400" dirty="0"/>
              <a:t>, circa trent'anni fa lavorava nel campo dell'information </a:t>
            </a:r>
            <a:r>
              <a:rPr lang="it-IT" sz="2400" dirty="0" err="1"/>
              <a:t>technology</a:t>
            </a:r>
            <a:r>
              <a:rPr lang="it-IT" sz="2400" dirty="0"/>
              <a:t>, nel settore delle grandi stampanti laser, in collaborazione con grandi marchi come </a:t>
            </a:r>
            <a:r>
              <a:rPr lang="it-IT" sz="2400" b="1" dirty="0"/>
              <a:t>IBM</a:t>
            </a:r>
            <a:r>
              <a:rPr lang="it-IT" sz="2400" dirty="0"/>
              <a:t> e </a:t>
            </a:r>
            <a:r>
              <a:rPr lang="it-IT" sz="2400" b="1" dirty="0"/>
              <a:t>Siemens</a:t>
            </a:r>
            <a:r>
              <a:rPr lang="it-IT" sz="2400" dirty="0"/>
              <a:t>. Ma è stato l’ultimo impiego di questo tipo. Dopo, infatti, qualsiasi suo impegno lavorativo ha sempre avuto una vocazione sociale</a:t>
            </a:r>
          </a:p>
          <a:p>
            <a:endParaRPr lang="it-IT" sz="2400" dirty="0"/>
          </a:p>
        </p:txBody>
      </p:sp>
      <p:sp>
        <p:nvSpPr>
          <p:cNvPr id="4" name="Segnaposto contenuto 3"/>
          <p:cNvSpPr>
            <a:spLocks noGrp="1"/>
          </p:cNvSpPr>
          <p:nvPr>
            <p:ph sz="half" idx="2"/>
          </p:nvPr>
        </p:nvSpPr>
        <p:spPr/>
        <p:txBody>
          <a:bodyPr>
            <a:normAutofit lnSpcReduction="10000"/>
          </a:bodyPr>
          <a:lstStyle/>
          <a:p>
            <a:pPr lvl="0"/>
            <a:r>
              <a:rPr lang="fr-FR" sz="2400" dirty="0"/>
              <a:t>Voilà les mots qu’ </a:t>
            </a:r>
            <a:r>
              <a:rPr lang="fr-FR" sz="2400" b="1" dirty="0"/>
              <a:t>Alfredo</a:t>
            </a:r>
            <a:r>
              <a:rPr lang="fr-FR" sz="2400" dirty="0"/>
              <a:t> </a:t>
            </a:r>
            <a:r>
              <a:rPr lang="fr-FR" sz="2400" b="1" dirty="0" err="1"/>
              <a:t>Meschi</a:t>
            </a:r>
            <a:r>
              <a:rPr lang="fr-FR" sz="2400" b="1" dirty="0"/>
              <a:t> </a:t>
            </a:r>
            <a:r>
              <a:rPr lang="fr-FR" sz="2400" dirty="0"/>
              <a:t>utilise pour expliquer sa prise de position. C’est simple, limpide, linéaire. Natif de/Né à </a:t>
            </a:r>
            <a:r>
              <a:rPr lang="fr-FR" sz="2400" b="1" dirty="0" err="1"/>
              <a:t>Livorno</a:t>
            </a:r>
            <a:r>
              <a:rPr lang="fr-FR" sz="2400" dirty="0"/>
              <a:t> (classe) en </a:t>
            </a:r>
            <a:r>
              <a:rPr lang="fr-FR" sz="2400" b="1" dirty="0"/>
              <a:t>1968</a:t>
            </a:r>
            <a:r>
              <a:rPr lang="fr-FR" sz="2400" dirty="0"/>
              <a:t>, il y a environ trente ans il travaillait dans le camp de l’information </a:t>
            </a:r>
            <a:r>
              <a:rPr lang="fr-FR" sz="2400" dirty="0" err="1"/>
              <a:t>technology</a:t>
            </a:r>
            <a:r>
              <a:rPr lang="fr-FR" sz="2400" dirty="0"/>
              <a:t>, dans le secteur des grandes imprimantes laser, en collaboration avec de grandes marques comme </a:t>
            </a:r>
            <a:r>
              <a:rPr lang="fr-FR" sz="2400" b="1" dirty="0"/>
              <a:t>IBM</a:t>
            </a:r>
            <a:r>
              <a:rPr lang="fr-FR" sz="2400" dirty="0"/>
              <a:t> et </a:t>
            </a:r>
            <a:r>
              <a:rPr lang="fr-FR" sz="2400" b="1" dirty="0"/>
              <a:t>Siemens</a:t>
            </a:r>
            <a:r>
              <a:rPr lang="fr-FR" sz="2400" dirty="0"/>
              <a:t>. Mais cela a été son dernier travail de ce type. Effectivement, tout engagement professionnel futur a toujours eu une vocation sociale.</a:t>
            </a:r>
            <a:endParaRPr lang="it-IT" sz="2400" dirty="0"/>
          </a:p>
          <a:p>
            <a:endParaRPr lang="it-IT" sz="2400" dirty="0"/>
          </a:p>
        </p:txBody>
      </p:sp>
    </p:spTree>
    <p:extLst>
      <p:ext uri="{BB962C8B-B14F-4D97-AF65-F5344CB8AC3E}">
        <p14:creationId xmlns:p14="http://schemas.microsoft.com/office/powerpoint/2010/main" val="226638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lnSpcReduction="10000"/>
          </a:bodyPr>
          <a:lstStyle/>
          <a:p>
            <a:pPr algn="just"/>
            <a:r>
              <a:rPr lang="it-IT" sz="2400" dirty="0"/>
              <a:t>Sono queste le parole con cui </a:t>
            </a:r>
            <a:r>
              <a:rPr lang="it-IT" sz="2400" b="1" dirty="0"/>
              <a:t>Alfredo </a:t>
            </a:r>
            <a:r>
              <a:rPr lang="it-IT" sz="2400" b="1" dirty="0" err="1"/>
              <a:t>Meschi</a:t>
            </a:r>
            <a:r>
              <a:rPr lang="it-IT" sz="2400" dirty="0"/>
              <a:t> spiega la sua presa di posizione. Semplice, cristallino, lineare. Nato a </a:t>
            </a:r>
            <a:r>
              <a:rPr lang="it-IT" sz="2400" b="1" dirty="0"/>
              <a:t>Livorno</a:t>
            </a:r>
            <a:r>
              <a:rPr lang="it-IT" sz="2400" dirty="0"/>
              <a:t>, classe </a:t>
            </a:r>
            <a:r>
              <a:rPr lang="it-IT" sz="2400" b="1" dirty="0"/>
              <a:t>1968</a:t>
            </a:r>
            <a:r>
              <a:rPr lang="it-IT" sz="2400" dirty="0"/>
              <a:t>, circa trent'anni fa lavorava nel campo dell'information </a:t>
            </a:r>
            <a:r>
              <a:rPr lang="it-IT" sz="2400" dirty="0" err="1"/>
              <a:t>technology</a:t>
            </a:r>
            <a:r>
              <a:rPr lang="it-IT" sz="2400" dirty="0"/>
              <a:t>, nel settore delle grandi stampanti laser, in collaborazione con grandi marchi come </a:t>
            </a:r>
            <a:r>
              <a:rPr lang="it-IT" sz="2400" b="1" dirty="0"/>
              <a:t>IBM</a:t>
            </a:r>
            <a:r>
              <a:rPr lang="it-IT" sz="2400" dirty="0"/>
              <a:t> e </a:t>
            </a:r>
            <a:r>
              <a:rPr lang="it-IT" sz="2400" b="1" dirty="0"/>
              <a:t>Siemens</a:t>
            </a:r>
            <a:r>
              <a:rPr lang="it-IT" sz="2400" dirty="0"/>
              <a:t>. Ma è stato l’ultimo impiego di questo tipo. Dopo, infatti, qualsiasi suo impegno lavorativo ha sempre avuto una vocazione sociale</a:t>
            </a:r>
          </a:p>
          <a:p>
            <a:endParaRPr lang="it-IT" sz="2400" dirty="0"/>
          </a:p>
        </p:txBody>
      </p:sp>
      <p:sp>
        <p:nvSpPr>
          <p:cNvPr id="4" name="Segnaposto contenuto 3"/>
          <p:cNvSpPr>
            <a:spLocks noGrp="1"/>
          </p:cNvSpPr>
          <p:nvPr>
            <p:ph sz="half" idx="2"/>
          </p:nvPr>
        </p:nvSpPr>
        <p:spPr/>
        <p:txBody>
          <a:bodyPr>
            <a:normAutofit lnSpcReduction="10000"/>
          </a:bodyPr>
          <a:lstStyle/>
          <a:p>
            <a:pPr algn="just"/>
            <a:r>
              <a:rPr lang="it-IT" sz="2400" dirty="0" err="1"/>
              <a:t>Des</a:t>
            </a:r>
            <a:r>
              <a:rPr lang="it-IT" sz="2400" dirty="0"/>
              <a:t> </a:t>
            </a:r>
            <a:r>
              <a:rPr lang="it-IT" sz="2400" dirty="0" err="1"/>
              <a:t>mots</a:t>
            </a:r>
            <a:r>
              <a:rPr lang="it-IT" sz="2400" dirty="0"/>
              <a:t> </a:t>
            </a:r>
            <a:r>
              <a:rPr lang="it-IT" sz="2400" dirty="0" err="1"/>
              <a:t>simples</a:t>
            </a:r>
            <a:r>
              <a:rPr lang="it-IT" sz="2400" dirty="0"/>
              <a:t>, une </a:t>
            </a:r>
            <a:r>
              <a:rPr lang="it-IT" sz="2400" dirty="0" err="1"/>
              <a:t>prise</a:t>
            </a:r>
            <a:r>
              <a:rPr lang="it-IT" sz="2400" dirty="0"/>
              <a:t> de position forte : c’est ce qui </a:t>
            </a:r>
            <a:r>
              <a:rPr lang="it-IT" sz="2400" dirty="0" err="1"/>
              <a:t>semble</a:t>
            </a:r>
            <a:r>
              <a:rPr lang="it-IT" sz="2400" dirty="0"/>
              <a:t> </a:t>
            </a:r>
            <a:r>
              <a:rPr lang="it-IT" sz="2400" dirty="0" err="1"/>
              <a:t>être</a:t>
            </a:r>
            <a:r>
              <a:rPr lang="it-IT" sz="2400" dirty="0"/>
              <a:t> </a:t>
            </a:r>
            <a:r>
              <a:rPr lang="it-IT" sz="2400" dirty="0" err="1"/>
              <a:t>devenu</a:t>
            </a:r>
            <a:r>
              <a:rPr lang="it-IT" sz="2400" dirty="0"/>
              <a:t> le slogan d’Alfredo </a:t>
            </a:r>
            <a:r>
              <a:rPr lang="it-IT" sz="2400" dirty="0" err="1"/>
              <a:t>Meschi</a:t>
            </a:r>
            <a:r>
              <a:rPr lang="it-IT" sz="2400" dirty="0"/>
              <a:t>. Né à </a:t>
            </a:r>
            <a:r>
              <a:rPr lang="it-IT" sz="2400" dirty="0" err="1"/>
              <a:t>Livourne</a:t>
            </a:r>
            <a:r>
              <a:rPr lang="it-IT" sz="2400" dirty="0"/>
              <a:t>, </a:t>
            </a:r>
            <a:r>
              <a:rPr lang="it-IT" sz="2400" dirty="0" err="1"/>
              <a:t>cet</a:t>
            </a:r>
            <a:r>
              <a:rPr lang="it-IT" sz="2400" dirty="0"/>
              <a:t> </a:t>
            </a:r>
            <a:r>
              <a:rPr lang="it-IT" sz="2400" dirty="0" err="1"/>
              <a:t>Italien</a:t>
            </a:r>
            <a:r>
              <a:rPr lang="it-IT" sz="2400" dirty="0"/>
              <a:t> de 49 </a:t>
            </a:r>
            <a:r>
              <a:rPr lang="it-IT" sz="2400" dirty="0" err="1"/>
              <a:t>ans</a:t>
            </a:r>
            <a:r>
              <a:rPr lang="it-IT" sz="2400" dirty="0"/>
              <a:t> a d’</a:t>
            </a:r>
            <a:r>
              <a:rPr lang="it-IT" sz="2400" dirty="0" err="1"/>
              <a:t>abord</a:t>
            </a:r>
            <a:r>
              <a:rPr lang="it-IT" sz="2400" dirty="0"/>
              <a:t> </a:t>
            </a:r>
            <a:r>
              <a:rPr lang="it-IT" sz="2400" dirty="0" err="1"/>
              <a:t>travaillé</a:t>
            </a:r>
            <a:r>
              <a:rPr lang="it-IT" sz="2400" dirty="0"/>
              <a:t> </a:t>
            </a:r>
            <a:r>
              <a:rPr lang="it-IT" sz="2400" dirty="0" err="1"/>
              <a:t>dans</a:t>
            </a:r>
            <a:r>
              <a:rPr lang="it-IT" sz="2400" dirty="0"/>
              <a:t> le </a:t>
            </a:r>
            <a:r>
              <a:rPr lang="it-IT" sz="2400" dirty="0" err="1"/>
              <a:t>secteur</a:t>
            </a:r>
            <a:r>
              <a:rPr lang="it-IT" sz="2400" dirty="0"/>
              <a:t> </a:t>
            </a:r>
            <a:r>
              <a:rPr lang="it-IT" sz="2400" dirty="0" err="1"/>
              <a:t>des</a:t>
            </a:r>
            <a:r>
              <a:rPr lang="it-IT" sz="2400" dirty="0"/>
              <a:t> </a:t>
            </a:r>
            <a:r>
              <a:rPr lang="it-IT" sz="2400" dirty="0" err="1"/>
              <a:t>technologies</a:t>
            </a:r>
            <a:r>
              <a:rPr lang="it-IT" sz="2400" dirty="0"/>
              <a:t> de l'information </a:t>
            </a:r>
            <a:r>
              <a:rPr lang="it-IT" sz="2400" dirty="0" err="1"/>
              <a:t>puis</a:t>
            </a:r>
            <a:r>
              <a:rPr lang="it-IT" sz="2400" dirty="0"/>
              <a:t> </a:t>
            </a:r>
            <a:r>
              <a:rPr lang="it-IT" sz="2400" dirty="0" err="1"/>
              <a:t>celui</a:t>
            </a:r>
            <a:r>
              <a:rPr lang="it-IT" sz="2400" dirty="0"/>
              <a:t> </a:t>
            </a:r>
            <a:r>
              <a:rPr lang="it-IT" sz="2400" dirty="0" err="1"/>
              <a:t>des</a:t>
            </a:r>
            <a:r>
              <a:rPr lang="it-IT" sz="2400" dirty="0"/>
              <a:t> </a:t>
            </a:r>
            <a:r>
              <a:rPr lang="it-IT" sz="2400" dirty="0" err="1"/>
              <a:t>imprimantes</a:t>
            </a:r>
            <a:r>
              <a:rPr lang="it-IT" sz="2400" dirty="0"/>
              <a:t> laser, en </a:t>
            </a:r>
            <a:r>
              <a:rPr lang="it-IT" sz="2400" dirty="0" err="1"/>
              <a:t>collaboration</a:t>
            </a:r>
            <a:r>
              <a:rPr lang="it-IT" sz="2400" dirty="0"/>
              <a:t> </a:t>
            </a:r>
            <a:r>
              <a:rPr lang="it-IT" sz="2400" dirty="0" err="1"/>
              <a:t>avec</a:t>
            </a:r>
            <a:r>
              <a:rPr lang="it-IT" sz="2400" dirty="0"/>
              <a:t> de </a:t>
            </a:r>
            <a:r>
              <a:rPr lang="it-IT" sz="2400" dirty="0" err="1"/>
              <a:t>grandes</a:t>
            </a:r>
            <a:r>
              <a:rPr lang="it-IT" sz="2400" dirty="0"/>
              <a:t> </a:t>
            </a:r>
            <a:r>
              <a:rPr lang="it-IT" sz="2400" dirty="0" err="1"/>
              <a:t>marques</a:t>
            </a:r>
            <a:r>
              <a:rPr lang="it-IT" sz="2400" dirty="0"/>
              <a:t> </a:t>
            </a:r>
            <a:r>
              <a:rPr lang="it-IT" sz="2400" dirty="0" err="1"/>
              <a:t>telles</a:t>
            </a:r>
            <a:r>
              <a:rPr lang="it-IT" sz="2400" dirty="0"/>
              <a:t> </a:t>
            </a:r>
            <a:r>
              <a:rPr lang="it-IT" sz="2400" dirty="0" err="1"/>
              <a:t>qu’IBM</a:t>
            </a:r>
            <a:r>
              <a:rPr lang="it-IT" sz="2400" dirty="0"/>
              <a:t> et Siemens. </a:t>
            </a:r>
            <a:r>
              <a:rPr lang="it-IT" sz="2400" dirty="0" err="1"/>
              <a:t>Puis</a:t>
            </a:r>
            <a:r>
              <a:rPr lang="it-IT" sz="2400" dirty="0"/>
              <a:t> un </a:t>
            </a:r>
            <a:r>
              <a:rPr lang="it-IT" sz="2400" dirty="0" err="1"/>
              <a:t>beau</a:t>
            </a:r>
            <a:r>
              <a:rPr lang="it-IT" sz="2400" dirty="0"/>
              <a:t> jour, Alfredo </a:t>
            </a:r>
            <a:r>
              <a:rPr lang="it-IT" sz="2400" dirty="0" err="1"/>
              <a:t>décide</a:t>
            </a:r>
            <a:r>
              <a:rPr lang="it-IT" sz="2400" dirty="0"/>
              <a:t> de ne </a:t>
            </a:r>
            <a:r>
              <a:rPr lang="it-IT" sz="2400" dirty="0" err="1"/>
              <a:t>pas</a:t>
            </a:r>
            <a:r>
              <a:rPr lang="it-IT" sz="2400" dirty="0"/>
              <a:t> </a:t>
            </a:r>
            <a:r>
              <a:rPr lang="it-IT" sz="2400" dirty="0" err="1"/>
              <a:t>rempiler</a:t>
            </a:r>
            <a:r>
              <a:rPr lang="it-IT" sz="2400" dirty="0"/>
              <a:t>. </a:t>
            </a:r>
            <a:r>
              <a:rPr lang="it-IT" sz="2400" dirty="0" err="1"/>
              <a:t>Désormais</a:t>
            </a:r>
            <a:r>
              <a:rPr lang="it-IT" sz="2400" dirty="0"/>
              <a:t>, </a:t>
            </a:r>
            <a:r>
              <a:rPr lang="it-IT" sz="2400" dirty="0" err="1"/>
              <a:t>tous</a:t>
            </a:r>
            <a:r>
              <a:rPr lang="it-IT" sz="2400" dirty="0"/>
              <a:t> </a:t>
            </a:r>
            <a:r>
              <a:rPr lang="it-IT" sz="2400" dirty="0" err="1"/>
              <a:t>ses</a:t>
            </a:r>
            <a:r>
              <a:rPr lang="it-IT" sz="2400" dirty="0"/>
              <a:t> </a:t>
            </a:r>
            <a:r>
              <a:rPr lang="it-IT" sz="2400" dirty="0" err="1"/>
              <a:t>autres</a:t>
            </a:r>
            <a:r>
              <a:rPr lang="it-IT" sz="2400" dirty="0"/>
              <a:t> </a:t>
            </a:r>
            <a:r>
              <a:rPr lang="it-IT" sz="2400" dirty="0" err="1"/>
              <a:t>emplois</a:t>
            </a:r>
            <a:r>
              <a:rPr lang="it-IT" sz="2400" dirty="0"/>
              <a:t> </a:t>
            </a:r>
            <a:r>
              <a:rPr lang="it-IT" sz="2400" dirty="0" err="1"/>
              <a:t>auront</a:t>
            </a:r>
            <a:r>
              <a:rPr lang="it-IT" sz="2400" dirty="0"/>
              <a:t> une </a:t>
            </a:r>
            <a:r>
              <a:rPr lang="it-IT" sz="2400" dirty="0" err="1"/>
              <a:t>vocation</a:t>
            </a:r>
            <a:r>
              <a:rPr lang="it-IT" sz="2400" dirty="0"/>
              <a:t> sociale.</a:t>
            </a:r>
          </a:p>
          <a:p>
            <a:pPr algn="just"/>
            <a:endParaRPr lang="it-IT" sz="2400" dirty="0"/>
          </a:p>
        </p:txBody>
      </p:sp>
    </p:spTree>
    <p:extLst>
      <p:ext uri="{BB962C8B-B14F-4D97-AF65-F5344CB8AC3E}">
        <p14:creationId xmlns:p14="http://schemas.microsoft.com/office/powerpoint/2010/main" val="3491539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Cristina Petrella</a:t>
            </a:r>
          </a:p>
        </p:txBody>
      </p:sp>
      <p:sp>
        <p:nvSpPr>
          <p:cNvPr id="3" name="Segnaposto contenuto 2"/>
          <p:cNvSpPr>
            <a:spLocks noGrp="1"/>
          </p:cNvSpPr>
          <p:nvPr>
            <p:ph sz="half" idx="1"/>
          </p:nvPr>
        </p:nvSpPr>
        <p:spPr/>
        <p:txBody>
          <a:bodyPr>
            <a:normAutofit/>
          </a:bodyPr>
          <a:lstStyle/>
          <a:p>
            <a:pPr algn="just"/>
            <a:r>
              <a:rPr lang="it-IT" sz="2400" dirty="0"/>
              <a:t>Oggi oltre ad essere un insegnante di teatro ed uno scrittore di libri su tematiche </a:t>
            </a:r>
            <a:r>
              <a:rPr lang="it-IT" sz="2400" dirty="0" err="1"/>
              <a:t>antispeciste</a:t>
            </a:r>
            <a:r>
              <a:rPr lang="it-IT" sz="2400" dirty="0"/>
              <a:t>, </a:t>
            </a:r>
            <a:r>
              <a:rPr lang="it-IT" sz="2400" dirty="0" err="1"/>
              <a:t>Meschi</a:t>
            </a:r>
            <a:r>
              <a:rPr lang="it-IT" sz="2400" dirty="0"/>
              <a:t> è un artista. Ma il cuore del suo impegno consiste nel suo essere un attivista vegano, vicino alla lotta per la liberazione animale</a:t>
            </a:r>
          </a:p>
        </p:txBody>
      </p:sp>
      <p:sp>
        <p:nvSpPr>
          <p:cNvPr id="4" name="Segnaposto contenuto 3"/>
          <p:cNvSpPr>
            <a:spLocks noGrp="1"/>
          </p:cNvSpPr>
          <p:nvPr>
            <p:ph sz="half" idx="2"/>
          </p:nvPr>
        </p:nvSpPr>
        <p:spPr/>
        <p:txBody>
          <a:bodyPr>
            <a:normAutofit/>
          </a:bodyPr>
          <a:lstStyle/>
          <a:p>
            <a:r>
              <a:rPr lang="it-IT" sz="2400" dirty="0" err="1"/>
              <a:t>Aujourd’hui</a:t>
            </a:r>
            <a:r>
              <a:rPr lang="it-IT" sz="2400" dirty="0"/>
              <a:t>, en plus d’</a:t>
            </a:r>
            <a:r>
              <a:rPr lang="it-IT" sz="2400" dirty="0" err="1"/>
              <a:t>être</a:t>
            </a:r>
            <a:r>
              <a:rPr lang="it-IT" sz="2400" dirty="0"/>
              <a:t> un </a:t>
            </a:r>
            <a:r>
              <a:rPr lang="it-IT" sz="2400" dirty="0" err="1"/>
              <a:t>professeur</a:t>
            </a:r>
            <a:r>
              <a:rPr lang="it-IT" sz="2400" dirty="0"/>
              <a:t> de </a:t>
            </a:r>
            <a:r>
              <a:rPr lang="it-IT" sz="2400" dirty="0" err="1"/>
              <a:t>théâtre</a:t>
            </a:r>
            <a:r>
              <a:rPr lang="it-IT" sz="2400" dirty="0"/>
              <a:t> et un </a:t>
            </a:r>
            <a:r>
              <a:rPr lang="it-IT" sz="2400" dirty="0" err="1"/>
              <a:t>écrivain</a:t>
            </a:r>
            <a:r>
              <a:rPr lang="it-IT" sz="2400" dirty="0"/>
              <a:t> de </a:t>
            </a:r>
            <a:r>
              <a:rPr lang="it-IT" sz="2400" dirty="0" err="1"/>
              <a:t>livres</a:t>
            </a:r>
            <a:r>
              <a:rPr lang="it-IT" sz="2400" dirty="0"/>
              <a:t> </a:t>
            </a:r>
            <a:r>
              <a:rPr lang="it-IT" sz="2400" dirty="0" err="1"/>
              <a:t>concernant</a:t>
            </a:r>
            <a:r>
              <a:rPr lang="it-IT" sz="2400" dirty="0"/>
              <a:t> </a:t>
            </a:r>
            <a:r>
              <a:rPr lang="it-IT" sz="2400" dirty="0" err="1"/>
              <a:t>des</a:t>
            </a:r>
            <a:r>
              <a:rPr lang="it-IT" sz="2400" dirty="0"/>
              <a:t> </a:t>
            </a:r>
            <a:r>
              <a:rPr lang="it-IT" sz="2400" dirty="0" err="1"/>
              <a:t>thématiques</a:t>
            </a:r>
            <a:r>
              <a:rPr lang="it-IT" sz="2400" dirty="0"/>
              <a:t> </a:t>
            </a:r>
            <a:r>
              <a:rPr lang="it-IT" sz="2400" dirty="0" err="1"/>
              <a:t>antispécistes</a:t>
            </a:r>
            <a:r>
              <a:rPr lang="it-IT" sz="2400" dirty="0"/>
              <a:t>, </a:t>
            </a:r>
            <a:r>
              <a:rPr lang="it-IT" sz="2400" dirty="0" err="1"/>
              <a:t>Meschi</a:t>
            </a:r>
            <a:r>
              <a:rPr lang="it-IT" sz="2400" dirty="0"/>
              <a:t> est un artiste. Mais le </a:t>
            </a:r>
            <a:r>
              <a:rPr lang="it-IT" sz="2400" dirty="0" err="1"/>
              <a:t>noyau</a:t>
            </a:r>
            <a:r>
              <a:rPr lang="it-IT" sz="2400" dirty="0"/>
              <a:t> </a:t>
            </a:r>
            <a:r>
              <a:rPr lang="it-IT" sz="2400" dirty="0" err="1"/>
              <a:t>dur</a:t>
            </a:r>
            <a:r>
              <a:rPr lang="it-IT" sz="2400" dirty="0"/>
              <a:t> de son engagement se base </a:t>
            </a:r>
            <a:r>
              <a:rPr lang="it-IT" sz="2400" dirty="0" err="1"/>
              <a:t>sur</a:t>
            </a:r>
            <a:r>
              <a:rPr lang="it-IT" sz="2400" dirty="0"/>
              <a:t> le </a:t>
            </a:r>
            <a:r>
              <a:rPr lang="it-IT" sz="2400" dirty="0" err="1"/>
              <a:t>fait</a:t>
            </a:r>
            <a:r>
              <a:rPr lang="it-IT" sz="2400" dirty="0"/>
              <a:t> d’</a:t>
            </a:r>
            <a:r>
              <a:rPr lang="it-IT" sz="2400" dirty="0" err="1"/>
              <a:t>être</a:t>
            </a:r>
            <a:r>
              <a:rPr lang="it-IT" sz="2400" dirty="0"/>
              <a:t> un </a:t>
            </a:r>
            <a:r>
              <a:rPr lang="it-IT" sz="2400" dirty="0" err="1"/>
              <a:t>militant</a:t>
            </a:r>
            <a:r>
              <a:rPr lang="it-IT" sz="2400" dirty="0"/>
              <a:t> </a:t>
            </a:r>
            <a:r>
              <a:rPr lang="it-IT" sz="2400" dirty="0" err="1"/>
              <a:t>végétalien</a:t>
            </a:r>
            <a:r>
              <a:rPr lang="it-IT" sz="2400" dirty="0"/>
              <a:t>, </a:t>
            </a:r>
            <a:r>
              <a:rPr lang="it-IT" sz="2400" dirty="0" err="1"/>
              <a:t>sensible</a:t>
            </a:r>
            <a:r>
              <a:rPr lang="it-IT" sz="2400" dirty="0"/>
              <a:t> à la </a:t>
            </a:r>
            <a:r>
              <a:rPr lang="it-IT" sz="2400" dirty="0" err="1"/>
              <a:t>lutte</a:t>
            </a:r>
            <a:r>
              <a:rPr lang="it-IT" sz="2400" dirty="0"/>
              <a:t> pour la </a:t>
            </a:r>
            <a:r>
              <a:rPr lang="it-IT" sz="2400" dirty="0" err="1"/>
              <a:t>libération</a:t>
            </a:r>
            <a:r>
              <a:rPr lang="it-IT" sz="2400" dirty="0"/>
              <a:t> animale.</a:t>
            </a:r>
          </a:p>
          <a:p>
            <a:endParaRPr lang="it-IT" sz="2400" dirty="0"/>
          </a:p>
        </p:txBody>
      </p:sp>
    </p:spTree>
    <p:extLst>
      <p:ext uri="{BB962C8B-B14F-4D97-AF65-F5344CB8AC3E}">
        <p14:creationId xmlns:p14="http://schemas.microsoft.com/office/powerpoint/2010/main" val="196733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Oggi oltre ad essere un insegnante di teatro ed uno scrittore di libri su tematiche </a:t>
            </a:r>
            <a:r>
              <a:rPr lang="it-IT" sz="2400" dirty="0" err="1"/>
              <a:t>antispeciste</a:t>
            </a:r>
            <a:r>
              <a:rPr lang="it-IT" sz="2400" dirty="0"/>
              <a:t>, </a:t>
            </a:r>
            <a:r>
              <a:rPr lang="it-IT" sz="2400" dirty="0" err="1"/>
              <a:t>Meschi</a:t>
            </a:r>
            <a:r>
              <a:rPr lang="it-IT" sz="2400" dirty="0"/>
              <a:t> è un artista. Ma il cuore del suo impegno consiste nel suo essere un attivista vegano, vicino alla lotta per la liberazione animale.</a:t>
            </a:r>
          </a:p>
        </p:txBody>
      </p:sp>
      <p:sp>
        <p:nvSpPr>
          <p:cNvPr id="4" name="Segnaposto contenuto 3"/>
          <p:cNvSpPr>
            <a:spLocks noGrp="1"/>
          </p:cNvSpPr>
          <p:nvPr>
            <p:ph sz="half" idx="2"/>
          </p:nvPr>
        </p:nvSpPr>
        <p:spPr/>
        <p:txBody>
          <a:bodyPr>
            <a:normAutofit/>
          </a:bodyPr>
          <a:lstStyle/>
          <a:p>
            <a:r>
              <a:rPr lang="it-IT" sz="2400" dirty="0" err="1"/>
              <a:t>Aujourd'hui</a:t>
            </a:r>
            <a:r>
              <a:rPr lang="it-IT" sz="2400" dirty="0"/>
              <a:t>, il est </a:t>
            </a:r>
            <a:r>
              <a:rPr lang="it-IT" sz="2400" dirty="0" err="1"/>
              <a:t>professeur</a:t>
            </a:r>
            <a:r>
              <a:rPr lang="it-IT" sz="2400" dirty="0"/>
              <a:t> de </a:t>
            </a:r>
            <a:r>
              <a:rPr lang="it-IT" sz="2400" dirty="0" err="1"/>
              <a:t>théâtre</a:t>
            </a:r>
            <a:r>
              <a:rPr lang="it-IT" sz="2400" dirty="0"/>
              <a:t> et </a:t>
            </a:r>
            <a:r>
              <a:rPr lang="it-IT" sz="2400" dirty="0" err="1"/>
              <a:t>écrivain</a:t>
            </a:r>
            <a:r>
              <a:rPr lang="it-IT" sz="2400" dirty="0"/>
              <a:t> de </a:t>
            </a:r>
            <a:r>
              <a:rPr lang="it-IT" sz="2400" dirty="0" err="1"/>
              <a:t>livres</a:t>
            </a:r>
            <a:r>
              <a:rPr lang="it-IT" sz="2400" dirty="0"/>
              <a:t> </a:t>
            </a:r>
            <a:r>
              <a:rPr lang="it-IT" sz="2400" dirty="0" err="1"/>
              <a:t>spécialisés</a:t>
            </a:r>
            <a:r>
              <a:rPr lang="it-IT" sz="2400" dirty="0"/>
              <a:t> </a:t>
            </a:r>
            <a:r>
              <a:rPr lang="it-IT" sz="2400" dirty="0" err="1"/>
              <a:t>sur</a:t>
            </a:r>
            <a:r>
              <a:rPr lang="it-IT" sz="2400" dirty="0"/>
              <a:t> la </a:t>
            </a:r>
            <a:r>
              <a:rPr lang="it-IT" sz="2400" dirty="0" err="1"/>
              <a:t>question</a:t>
            </a:r>
            <a:r>
              <a:rPr lang="it-IT" sz="2400" dirty="0"/>
              <a:t> de l’</a:t>
            </a:r>
            <a:r>
              <a:rPr lang="it-IT" sz="2400" dirty="0" err="1"/>
              <a:t>antispécisme</a:t>
            </a:r>
            <a:r>
              <a:rPr lang="it-IT" sz="2400" dirty="0"/>
              <a:t>, ce </a:t>
            </a:r>
            <a:r>
              <a:rPr lang="it-IT" sz="2400" dirty="0" err="1"/>
              <a:t>mouvement</a:t>
            </a:r>
            <a:r>
              <a:rPr lang="it-IT" sz="2400" dirty="0"/>
              <a:t> qui </a:t>
            </a:r>
            <a:r>
              <a:rPr lang="it-IT" sz="2400" dirty="0" err="1"/>
              <a:t>considère</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espèces</a:t>
            </a:r>
            <a:r>
              <a:rPr lang="it-IT" sz="2400" dirty="0"/>
              <a:t> se </a:t>
            </a:r>
            <a:r>
              <a:rPr lang="it-IT" sz="2400" dirty="0" err="1"/>
              <a:t>valent</a:t>
            </a:r>
            <a:r>
              <a:rPr lang="it-IT" sz="2400" dirty="0"/>
              <a:t>. Alfredo est un artiste. Mais son engagement consiste </a:t>
            </a:r>
            <a:r>
              <a:rPr lang="it-IT" sz="2400" dirty="0" err="1"/>
              <a:t>avant</a:t>
            </a:r>
            <a:r>
              <a:rPr lang="it-IT" sz="2400" dirty="0"/>
              <a:t> tout à </a:t>
            </a:r>
            <a:r>
              <a:rPr lang="it-IT" sz="2400" dirty="0" err="1"/>
              <a:t>être</a:t>
            </a:r>
            <a:r>
              <a:rPr lang="it-IT" sz="2400" dirty="0"/>
              <a:t> un </a:t>
            </a:r>
            <a:r>
              <a:rPr lang="it-IT" sz="2400" dirty="0" err="1"/>
              <a:t>activiste</a:t>
            </a:r>
            <a:r>
              <a:rPr lang="it-IT" sz="2400" dirty="0"/>
              <a:t> </a:t>
            </a:r>
            <a:r>
              <a:rPr lang="it-IT" sz="2400" dirty="0" err="1"/>
              <a:t>végan</a:t>
            </a:r>
            <a:r>
              <a:rPr lang="it-IT" sz="2400" dirty="0"/>
              <a:t> en </a:t>
            </a:r>
            <a:r>
              <a:rPr lang="it-IT" sz="2400" dirty="0" err="1"/>
              <a:t>soutenant</a:t>
            </a:r>
            <a:r>
              <a:rPr lang="it-IT" sz="2400" dirty="0"/>
              <a:t> la </a:t>
            </a:r>
            <a:r>
              <a:rPr lang="it-IT" sz="2400" dirty="0" err="1"/>
              <a:t>lutte</a:t>
            </a:r>
            <a:r>
              <a:rPr lang="it-IT" sz="2400" dirty="0"/>
              <a:t> pour la </a:t>
            </a:r>
            <a:r>
              <a:rPr lang="it-IT" sz="2400" dirty="0" err="1"/>
              <a:t>libération</a:t>
            </a:r>
            <a:r>
              <a:rPr lang="it-IT" sz="2400" dirty="0"/>
              <a:t> animale. </a:t>
            </a:r>
          </a:p>
        </p:txBody>
      </p:sp>
    </p:spTree>
    <p:extLst>
      <p:ext uri="{BB962C8B-B14F-4D97-AF65-F5344CB8AC3E}">
        <p14:creationId xmlns:p14="http://schemas.microsoft.com/office/powerpoint/2010/main" val="1861462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Traduit</a:t>
            </a:r>
            <a:r>
              <a:rPr lang="it-IT" sz="2800" dirty="0"/>
              <a:t> par Cristina Petrella</a:t>
            </a:r>
          </a:p>
        </p:txBody>
      </p:sp>
      <p:sp>
        <p:nvSpPr>
          <p:cNvPr id="3" name="Segnaposto contenuto 2"/>
          <p:cNvSpPr>
            <a:spLocks noGrp="1"/>
          </p:cNvSpPr>
          <p:nvPr>
            <p:ph sz="half" idx="1"/>
          </p:nvPr>
        </p:nvSpPr>
        <p:spPr/>
        <p:txBody>
          <a:bodyPr>
            <a:normAutofit/>
          </a:bodyPr>
          <a:lstStyle/>
          <a:p>
            <a:pPr algn="just"/>
            <a:r>
              <a:rPr lang="it-IT" sz="2400" dirty="0"/>
              <a:t>Avvicinatosi al mondo del </a:t>
            </a:r>
            <a:r>
              <a:rPr lang="it-IT" sz="2400" dirty="0" err="1"/>
              <a:t>vegetarianesimo</a:t>
            </a:r>
            <a:r>
              <a:rPr lang="it-IT" sz="2400" dirty="0"/>
              <a:t> prima, e nel </a:t>
            </a:r>
            <a:r>
              <a:rPr lang="it-IT" sz="2400" b="1" dirty="0"/>
              <a:t>2014</a:t>
            </a:r>
            <a:r>
              <a:rPr lang="it-IT" sz="2400" dirty="0"/>
              <a:t> a quello del </a:t>
            </a:r>
            <a:r>
              <a:rPr lang="it-IT" sz="2400" dirty="0" err="1"/>
              <a:t>veganesimo</a:t>
            </a:r>
            <a:r>
              <a:rPr lang="it-IT" sz="2400" dirty="0"/>
              <a:t>, fa nascere la propria passione per gli animali e la natura proprio da un ambiente totalmente opposto a quello del suo credo: quello della caccia.</a:t>
            </a:r>
          </a:p>
          <a:p>
            <a:endParaRPr lang="it-IT" sz="2400" dirty="0"/>
          </a:p>
        </p:txBody>
      </p:sp>
      <p:sp>
        <p:nvSpPr>
          <p:cNvPr id="4" name="Segnaposto contenuto 3"/>
          <p:cNvSpPr>
            <a:spLocks noGrp="1"/>
          </p:cNvSpPr>
          <p:nvPr>
            <p:ph sz="half" idx="2"/>
          </p:nvPr>
        </p:nvSpPr>
        <p:spPr/>
        <p:txBody>
          <a:bodyPr>
            <a:normAutofit/>
          </a:bodyPr>
          <a:lstStyle/>
          <a:p>
            <a:r>
              <a:rPr lang="it-IT" sz="2400" dirty="0"/>
              <a:t>S’</a:t>
            </a:r>
            <a:r>
              <a:rPr lang="it-IT" sz="2400" dirty="0" err="1"/>
              <a:t>étant</a:t>
            </a:r>
            <a:r>
              <a:rPr lang="it-IT" sz="2400" dirty="0"/>
              <a:t> </a:t>
            </a:r>
            <a:r>
              <a:rPr lang="it-IT" sz="2400" dirty="0" err="1"/>
              <a:t>approché</a:t>
            </a:r>
            <a:r>
              <a:rPr lang="it-IT" sz="2400" dirty="0"/>
              <a:t> </a:t>
            </a:r>
            <a:r>
              <a:rPr lang="it-IT" sz="2400" dirty="0" err="1"/>
              <a:t>du</a:t>
            </a:r>
            <a:r>
              <a:rPr lang="it-IT" sz="2400" dirty="0"/>
              <a:t> monde </a:t>
            </a:r>
            <a:r>
              <a:rPr lang="it-IT" sz="2400" dirty="0" err="1"/>
              <a:t>du</a:t>
            </a:r>
            <a:r>
              <a:rPr lang="it-IT" sz="2400" dirty="0"/>
              <a:t> </a:t>
            </a:r>
            <a:r>
              <a:rPr lang="it-IT" sz="2400" dirty="0" err="1"/>
              <a:t>végétarisme</a:t>
            </a:r>
            <a:r>
              <a:rPr lang="it-IT" sz="2400" dirty="0"/>
              <a:t> </a:t>
            </a:r>
            <a:r>
              <a:rPr lang="it-IT" sz="2400" dirty="0" err="1"/>
              <a:t>dans</a:t>
            </a:r>
            <a:r>
              <a:rPr lang="it-IT" sz="2400" dirty="0"/>
              <a:t> un premier </a:t>
            </a:r>
            <a:r>
              <a:rPr lang="it-IT" sz="2400" dirty="0" err="1"/>
              <a:t>temps</a:t>
            </a:r>
            <a:r>
              <a:rPr lang="it-IT" sz="2400" dirty="0"/>
              <a:t> et, en 2014, de </a:t>
            </a:r>
            <a:r>
              <a:rPr lang="it-IT" sz="2400" dirty="0" err="1"/>
              <a:t>celui</a:t>
            </a:r>
            <a:r>
              <a:rPr lang="it-IT" sz="2400" dirty="0"/>
              <a:t> </a:t>
            </a:r>
            <a:r>
              <a:rPr lang="it-IT" sz="2400" dirty="0" err="1"/>
              <a:t>du</a:t>
            </a:r>
            <a:r>
              <a:rPr lang="it-IT" sz="2400" dirty="0"/>
              <a:t> </a:t>
            </a:r>
            <a:r>
              <a:rPr lang="it-IT" sz="2400" dirty="0" err="1"/>
              <a:t>véganisme</a:t>
            </a:r>
            <a:r>
              <a:rPr lang="it-IT" sz="2400" dirty="0"/>
              <a:t>, sa </a:t>
            </a:r>
            <a:r>
              <a:rPr lang="it-IT" sz="2400" dirty="0" err="1"/>
              <a:t>passion</a:t>
            </a:r>
            <a:r>
              <a:rPr lang="it-IT" sz="2400" dirty="0"/>
              <a:t> pour </a:t>
            </a:r>
            <a:r>
              <a:rPr lang="it-IT" sz="2400" dirty="0" err="1"/>
              <a:t>les</a:t>
            </a:r>
            <a:r>
              <a:rPr lang="it-IT" sz="2400" dirty="0"/>
              <a:t> </a:t>
            </a:r>
            <a:r>
              <a:rPr lang="it-IT" sz="2400" dirty="0" err="1"/>
              <a:t>animaux</a:t>
            </a:r>
            <a:r>
              <a:rPr lang="it-IT" sz="2400" dirty="0"/>
              <a:t> et pour la nature </a:t>
            </a:r>
            <a:r>
              <a:rPr lang="it-IT" sz="2400" dirty="0" err="1"/>
              <a:t>naît</a:t>
            </a:r>
            <a:r>
              <a:rPr lang="it-IT" sz="2400" dirty="0"/>
              <a:t> </a:t>
            </a:r>
            <a:r>
              <a:rPr lang="it-IT" sz="2400" dirty="0" err="1"/>
              <a:t>dans</a:t>
            </a:r>
            <a:r>
              <a:rPr lang="it-IT" sz="2400" dirty="0"/>
              <a:t> un milieu </a:t>
            </a:r>
            <a:r>
              <a:rPr lang="it-IT" sz="2400" dirty="0" err="1"/>
              <a:t>totalement</a:t>
            </a:r>
            <a:r>
              <a:rPr lang="it-IT" sz="2400" dirty="0"/>
              <a:t> </a:t>
            </a:r>
            <a:r>
              <a:rPr lang="it-IT" sz="2400" dirty="0" err="1"/>
              <a:t>opposé</a:t>
            </a:r>
            <a:r>
              <a:rPr lang="it-IT" sz="2400" dirty="0"/>
              <a:t> à </a:t>
            </a:r>
            <a:r>
              <a:rPr lang="it-IT" sz="2400" dirty="0" err="1"/>
              <a:t>celui</a:t>
            </a:r>
            <a:r>
              <a:rPr lang="it-IT" sz="2400" dirty="0"/>
              <a:t> de son credo : </a:t>
            </a:r>
            <a:r>
              <a:rPr lang="it-IT" sz="2400" dirty="0" err="1"/>
              <a:t>celui</a:t>
            </a:r>
            <a:r>
              <a:rPr lang="it-IT" sz="2400" dirty="0"/>
              <a:t> de la </a:t>
            </a:r>
            <a:r>
              <a:rPr lang="it-IT" sz="2400" dirty="0" err="1"/>
              <a:t>chasse</a:t>
            </a:r>
            <a:r>
              <a:rPr lang="it-IT" sz="2400" dirty="0"/>
              <a:t>.</a:t>
            </a:r>
          </a:p>
          <a:p>
            <a:endParaRPr lang="it-IT" dirty="0"/>
          </a:p>
        </p:txBody>
      </p:sp>
    </p:spTree>
    <p:extLst>
      <p:ext uri="{BB962C8B-B14F-4D97-AF65-F5344CB8AC3E}">
        <p14:creationId xmlns:p14="http://schemas.microsoft.com/office/powerpoint/2010/main" val="228544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1414</Words>
  <Application>Microsoft Office PowerPoint</Application>
  <PresentationFormat>Widescreen</PresentationFormat>
  <Paragraphs>56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Traduction par Anna Pulcher 22 février </vt:lpstr>
      <vt:lpstr>Différence entre végane et végétalien</vt:lpstr>
      <vt:lpstr>végane</vt:lpstr>
      <vt:lpstr>Traduction officielle</vt:lpstr>
      <vt:lpstr>Traduit par Anna Pulcher </vt:lpstr>
      <vt:lpstr>Traduction officielle</vt:lpstr>
      <vt:lpstr>Traduction Cristina Petrella</vt:lpstr>
      <vt:lpstr>Traduction officielle</vt:lpstr>
      <vt:lpstr>Traduit par Cristina Petrella</vt:lpstr>
      <vt:lpstr>Traduction officielle</vt:lpstr>
      <vt:lpstr> Traduit par Giulia Ferrieri </vt:lpstr>
      <vt:lpstr>Traduction officielle</vt:lpstr>
      <vt:lpstr>  A faire à la maison   cafebabel  15 février 2017 Autore Andrea Anastasi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CELOTTI NADINE</dc:creator>
  <cp:lastModifiedBy>CELOTTI NADINE</cp:lastModifiedBy>
  <cp:revision>6</cp:revision>
  <dcterms:created xsi:type="dcterms:W3CDTF">2017-02-23T13:04:08Z</dcterms:created>
  <dcterms:modified xsi:type="dcterms:W3CDTF">2017-02-23T13:19:12Z</dcterms:modified>
</cp:coreProperties>
</file>