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9" autoAdjust="0"/>
    <p:restoredTop sz="94660"/>
  </p:normalViewPr>
  <p:slideViewPr>
    <p:cSldViewPr snapToGrid="0">
      <p:cViewPr varScale="1">
        <p:scale>
          <a:sx n="77" d="100"/>
          <a:sy n="77" d="100"/>
        </p:scale>
        <p:origin x="132"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658D9A1C-8E01-4943-B06E-5C7ADB8DCB09}" type="datetimeFigureOut">
              <a:rPr lang="fr-FR" smtClean="0"/>
              <a:t>10/03/2017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111821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58D9A1C-8E01-4943-B06E-5C7ADB8DCB09}" type="datetimeFigureOut">
              <a:rPr lang="fr-FR" smtClean="0"/>
              <a:t>10/03/2017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3673725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58D9A1C-8E01-4943-B06E-5C7ADB8DCB09}" type="datetimeFigureOut">
              <a:rPr lang="fr-FR" smtClean="0"/>
              <a:t>10/03/2017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727067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58D9A1C-8E01-4943-B06E-5C7ADB8DCB09}" type="datetimeFigureOut">
              <a:rPr lang="fr-FR" smtClean="0"/>
              <a:t>10/03/2017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249490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8D9A1C-8E01-4943-B06E-5C7ADB8DCB09}" type="datetimeFigureOut">
              <a:rPr lang="fr-FR" smtClean="0"/>
              <a:t>10/03/2017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3698247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658D9A1C-8E01-4943-B06E-5C7ADB8DCB09}" type="datetimeFigureOut">
              <a:rPr lang="fr-FR" smtClean="0"/>
              <a:t>10/03/2017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4118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658D9A1C-8E01-4943-B06E-5C7ADB8DCB09}" type="datetimeFigureOut">
              <a:rPr lang="fr-FR" smtClean="0"/>
              <a:t>10/03/2017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3323334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658D9A1C-8E01-4943-B06E-5C7ADB8DCB09}" type="datetimeFigureOut">
              <a:rPr lang="fr-FR" smtClean="0"/>
              <a:t>10/03/2017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463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D9A1C-8E01-4943-B06E-5C7ADB8DCB09}" type="datetimeFigureOut">
              <a:rPr lang="fr-FR" smtClean="0"/>
              <a:t>10/03/2017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52296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8D9A1C-8E01-4943-B06E-5C7ADB8DCB09}" type="datetimeFigureOut">
              <a:rPr lang="fr-FR" smtClean="0"/>
              <a:t>10/03/2017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1504915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8D9A1C-8E01-4943-B06E-5C7ADB8DCB09}" type="datetimeFigureOut">
              <a:rPr lang="fr-FR" smtClean="0"/>
              <a:t>10/03/2017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A35D710-5A15-45C8-9DEA-6874FF898BD1}" type="slidenum">
              <a:rPr lang="fr-FR" smtClean="0"/>
              <a:t>‹#›</a:t>
            </a:fld>
            <a:endParaRPr lang="fr-FR"/>
          </a:p>
        </p:txBody>
      </p:sp>
    </p:spTree>
    <p:extLst>
      <p:ext uri="{BB962C8B-B14F-4D97-AF65-F5344CB8AC3E}">
        <p14:creationId xmlns:p14="http://schemas.microsoft.com/office/powerpoint/2010/main" val="989112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D9A1C-8E01-4943-B06E-5C7ADB8DCB09}" type="datetimeFigureOut">
              <a:rPr lang="fr-FR" smtClean="0"/>
              <a:t>10/03/2017</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35D710-5A15-45C8-9DEA-6874FF898BD1}" type="slidenum">
              <a:rPr lang="fr-FR" smtClean="0"/>
              <a:t>‹#›</a:t>
            </a:fld>
            <a:endParaRPr lang="fr-FR"/>
          </a:p>
        </p:txBody>
      </p:sp>
    </p:spTree>
    <p:extLst>
      <p:ext uri="{BB962C8B-B14F-4D97-AF65-F5344CB8AC3E}">
        <p14:creationId xmlns:p14="http://schemas.microsoft.com/office/powerpoint/2010/main" val="3133595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r-FR"/>
          </a:p>
        </p:txBody>
      </p:sp>
      <p:sp>
        <p:nvSpPr>
          <p:cNvPr id="3" name="Subtitle 2"/>
          <p:cNvSpPr>
            <a:spLocks noGrp="1"/>
          </p:cNvSpPr>
          <p:nvPr>
            <p:ph type="subTitle" idx="1"/>
          </p:nvPr>
        </p:nvSpPr>
        <p:spPr/>
        <p:txBody>
          <a:bodyPr/>
          <a:lstStyle/>
          <a:p>
            <a:r>
              <a:rPr lang="it-IT" dirty="0" err="1" smtClean="0"/>
              <a:t>Thème</a:t>
            </a:r>
            <a:r>
              <a:rPr lang="it-IT" dirty="0" smtClean="0"/>
              <a:t> </a:t>
            </a:r>
            <a:r>
              <a:rPr lang="it-IT" dirty="0" err="1" smtClean="0"/>
              <a:t>du</a:t>
            </a:r>
            <a:r>
              <a:rPr lang="it-IT" dirty="0" smtClean="0"/>
              <a:t> 8 </a:t>
            </a:r>
            <a:r>
              <a:rPr lang="it-IT" dirty="0" err="1" smtClean="0"/>
              <a:t>mars</a:t>
            </a:r>
            <a:endParaRPr lang="it-IT" dirty="0" smtClean="0"/>
          </a:p>
          <a:p>
            <a:r>
              <a:rPr lang="it-IT" dirty="0" smtClean="0"/>
              <a:t>Et à </a:t>
            </a:r>
            <a:r>
              <a:rPr lang="it-IT" dirty="0" err="1" smtClean="0"/>
              <a:t>faire</a:t>
            </a:r>
            <a:r>
              <a:rPr lang="it-IT" dirty="0" smtClean="0"/>
              <a:t> pour le 15 </a:t>
            </a:r>
            <a:r>
              <a:rPr lang="it-IT" dirty="0" err="1" smtClean="0"/>
              <a:t>mars</a:t>
            </a:r>
            <a:endParaRPr lang="fr-FR" dirty="0"/>
          </a:p>
        </p:txBody>
      </p:sp>
    </p:spTree>
    <p:extLst>
      <p:ext uri="{BB962C8B-B14F-4D97-AF65-F5344CB8AC3E}">
        <p14:creationId xmlns:p14="http://schemas.microsoft.com/office/powerpoint/2010/main" val="315117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sz="2400" dirty="0"/>
              <a:t>Novità che hanno portato noi di </a:t>
            </a:r>
            <a:r>
              <a:rPr lang="it-IT" sz="2400" dirty="0" err="1"/>
              <a:t>Cafébabel</a:t>
            </a:r>
            <a:r>
              <a:rPr lang="it-IT" sz="2400" dirty="0"/>
              <a:t> a dare la parola a chi in Sicilia ha deciso di rimanere, cercando d’indagare le ragioni di scelte certamente personali, ma con vissuti, esperienze e motivazioni paradigmatiche per molti giovani siciliani.</a:t>
            </a:r>
          </a:p>
          <a:p>
            <a:endParaRPr lang="it-IT" sz="2400" dirty="0"/>
          </a:p>
        </p:txBody>
      </p:sp>
      <p:sp>
        <p:nvSpPr>
          <p:cNvPr id="4" name="Segnaposto contenuto 3"/>
          <p:cNvSpPr>
            <a:spLocks noGrp="1"/>
          </p:cNvSpPr>
          <p:nvPr>
            <p:ph sz="half" idx="2"/>
          </p:nvPr>
        </p:nvSpPr>
        <p:spPr/>
        <p:txBody>
          <a:bodyPr>
            <a:normAutofit/>
          </a:bodyPr>
          <a:lstStyle/>
          <a:p>
            <a:pPr algn="just"/>
            <a:r>
              <a:rPr lang="fr-FR" sz="2400" dirty="0"/>
              <a:t>Ce sont les </a:t>
            </a:r>
            <a:r>
              <a:rPr lang="fr-FR" sz="2400" dirty="0"/>
              <a:t>nouvelles/nouveautés </a:t>
            </a:r>
            <a:r>
              <a:rPr lang="fr-FR" sz="2400" dirty="0"/>
              <a:t>qui ont amené </a:t>
            </a:r>
            <a:r>
              <a:rPr lang="fr-FR" sz="2400" dirty="0" err="1"/>
              <a:t>Cafébabel</a:t>
            </a:r>
            <a:r>
              <a:rPr lang="fr-FR" sz="2400" dirty="0"/>
              <a:t> à donner la parole à ceux qui ont décidé de rester en Sicile afin de découvrir les raisons de certains choix personnels chargés d’expériences de vie et de motivations paradigmatiques pour beaucoup de jeunes siciliens. </a:t>
            </a:r>
            <a:endParaRPr lang="it-IT" sz="2400" dirty="0"/>
          </a:p>
          <a:p>
            <a:endParaRPr lang="it-IT" dirty="0"/>
          </a:p>
          <a:p>
            <a:pPr marL="0" indent="0">
              <a:buNone/>
            </a:pPr>
            <a:r>
              <a:rPr lang="it-IT" sz="2400" dirty="0"/>
              <a:t>   Beatrice Montonati</a:t>
            </a:r>
          </a:p>
        </p:txBody>
      </p:sp>
    </p:spTree>
    <p:extLst>
      <p:ext uri="{BB962C8B-B14F-4D97-AF65-F5344CB8AC3E}">
        <p14:creationId xmlns:p14="http://schemas.microsoft.com/office/powerpoint/2010/main" val="1780100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a:bodyPr>
          <a:lstStyle/>
          <a:p>
            <a:pPr algn="just"/>
            <a:r>
              <a:rPr lang="it-IT" sz="2400" dirty="0"/>
              <a:t>Novità che hanno portato noi di </a:t>
            </a:r>
            <a:r>
              <a:rPr lang="it-IT" sz="2400" dirty="0" err="1"/>
              <a:t>Cafébabel</a:t>
            </a:r>
            <a:r>
              <a:rPr lang="it-IT" sz="2400" dirty="0"/>
              <a:t> a dare la parola a chi in Sicilia ha deciso di rimanere, cercando d’indagare le ragioni di scelte certamente personali, ma con vissuti, esperienze e motivazioni paradigmatiche per molti giovani siciliani.</a:t>
            </a:r>
          </a:p>
          <a:p>
            <a:endParaRPr lang="it-IT" sz="2400" dirty="0"/>
          </a:p>
        </p:txBody>
      </p:sp>
      <p:sp>
        <p:nvSpPr>
          <p:cNvPr id="4" name="Segnaposto contenuto 3"/>
          <p:cNvSpPr>
            <a:spLocks noGrp="1"/>
          </p:cNvSpPr>
          <p:nvPr>
            <p:ph sz="half" idx="2"/>
          </p:nvPr>
        </p:nvSpPr>
        <p:spPr/>
        <p:txBody>
          <a:bodyPr>
            <a:normAutofit/>
          </a:bodyPr>
          <a:lstStyle/>
          <a:p>
            <a:pPr algn="just"/>
            <a:r>
              <a:rPr lang="it-IT" sz="2400" dirty="0" err="1"/>
              <a:t>Des</a:t>
            </a:r>
            <a:r>
              <a:rPr lang="it-IT" sz="2400" dirty="0"/>
              <a:t> </a:t>
            </a:r>
            <a:r>
              <a:rPr lang="it-IT" sz="2400" dirty="0" err="1"/>
              <a:t>nouveautés</a:t>
            </a:r>
            <a:r>
              <a:rPr lang="it-IT" sz="2400" dirty="0"/>
              <a:t> qui </a:t>
            </a:r>
            <a:r>
              <a:rPr lang="it-IT" sz="2400" dirty="0" err="1"/>
              <a:t>ont</a:t>
            </a:r>
            <a:r>
              <a:rPr lang="it-IT" sz="2400" dirty="0"/>
              <a:t> </a:t>
            </a:r>
            <a:r>
              <a:rPr lang="it-IT" sz="2400" dirty="0" err="1"/>
              <a:t>amené</a:t>
            </a:r>
            <a:r>
              <a:rPr lang="it-IT" sz="2400" dirty="0"/>
              <a:t> </a:t>
            </a:r>
            <a:r>
              <a:rPr lang="it-IT" sz="2400" dirty="0" err="1"/>
              <a:t>Cafébabel</a:t>
            </a:r>
            <a:r>
              <a:rPr lang="it-IT" sz="2400" dirty="0"/>
              <a:t> à </a:t>
            </a:r>
            <a:r>
              <a:rPr lang="it-IT" sz="2400" dirty="0" err="1"/>
              <a:t>donner</a:t>
            </a:r>
            <a:r>
              <a:rPr lang="it-IT" sz="2400" dirty="0"/>
              <a:t> la parole à </a:t>
            </a:r>
            <a:r>
              <a:rPr lang="it-IT" sz="2400" dirty="0" err="1"/>
              <a:t>ceux</a:t>
            </a:r>
            <a:r>
              <a:rPr lang="it-IT" sz="2400" dirty="0"/>
              <a:t> qui </a:t>
            </a:r>
            <a:r>
              <a:rPr lang="it-IT" sz="2400" dirty="0" err="1"/>
              <a:t>ont</a:t>
            </a:r>
            <a:r>
              <a:rPr lang="it-IT" sz="2400" dirty="0"/>
              <a:t> </a:t>
            </a:r>
            <a:r>
              <a:rPr lang="it-IT" sz="2400" dirty="0" err="1"/>
              <a:t>décidé</a:t>
            </a:r>
            <a:r>
              <a:rPr lang="it-IT" sz="2400" dirty="0"/>
              <a:t> de </a:t>
            </a:r>
            <a:r>
              <a:rPr lang="it-IT" sz="2400" dirty="0" err="1"/>
              <a:t>rester</a:t>
            </a:r>
            <a:r>
              <a:rPr lang="it-IT" sz="2400" dirty="0"/>
              <a:t> en </a:t>
            </a:r>
            <a:r>
              <a:rPr lang="it-IT" sz="2400" dirty="0" err="1"/>
              <a:t>Sicile</a:t>
            </a:r>
            <a:r>
              <a:rPr lang="it-IT" sz="2400" dirty="0"/>
              <a:t>, en </a:t>
            </a:r>
            <a:r>
              <a:rPr lang="it-IT" sz="2400" dirty="0" err="1"/>
              <a:t>tentant</a:t>
            </a:r>
            <a:r>
              <a:rPr lang="it-IT" sz="2400" dirty="0"/>
              <a:t> d’</a:t>
            </a:r>
            <a:r>
              <a:rPr lang="it-IT" sz="2400" dirty="0" err="1"/>
              <a:t>enquêter</a:t>
            </a:r>
            <a:r>
              <a:rPr lang="it-IT" sz="2400" dirty="0"/>
              <a:t> </a:t>
            </a:r>
            <a:r>
              <a:rPr lang="it-IT" sz="2400" dirty="0" err="1"/>
              <a:t>sur</a:t>
            </a:r>
            <a:r>
              <a:rPr lang="it-IT" sz="2400" dirty="0"/>
              <a:t> </a:t>
            </a:r>
            <a:r>
              <a:rPr lang="it-IT" sz="2400" dirty="0" err="1"/>
              <a:t>les</a:t>
            </a:r>
            <a:r>
              <a:rPr lang="it-IT" sz="2400" dirty="0"/>
              <a:t> </a:t>
            </a:r>
            <a:r>
              <a:rPr lang="it-IT" sz="2400" dirty="0" err="1"/>
              <a:t>raisons</a:t>
            </a:r>
            <a:r>
              <a:rPr lang="it-IT" sz="2400" dirty="0"/>
              <a:t> de </a:t>
            </a:r>
            <a:r>
              <a:rPr lang="it-IT" sz="2400" dirty="0" err="1"/>
              <a:t>choix</a:t>
            </a:r>
            <a:r>
              <a:rPr lang="it-IT" sz="2400" dirty="0"/>
              <a:t> </a:t>
            </a:r>
            <a:r>
              <a:rPr lang="it-IT" sz="2400" dirty="0" err="1"/>
              <a:t>certainement</a:t>
            </a:r>
            <a:r>
              <a:rPr lang="it-IT" sz="2400" dirty="0"/>
              <a:t> </a:t>
            </a:r>
            <a:r>
              <a:rPr lang="it-IT" sz="2400" dirty="0" err="1"/>
              <a:t>personnels</a:t>
            </a:r>
            <a:r>
              <a:rPr lang="it-IT" sz="2400" dirty="0"/>
              <a:t>, mais </a:t>
            </a:r>
            <a:r>
              <a:rPr lang="it-IT" sz="2400" dirty="0" err="1"/>
              <a:t>avec</a:t>
            </a:r>
            <a:r>
              <a:rPr lang="it-IT" sz="2400" dirty="0"/>
              <a:t> </a:t>
            </a:r>
            <a:r>
              <a:rPr lang="it-IT" sz="2400" dirty="0" err="1"/>
              <a:t>des</a:t>
            </a:r>
            <a:r>
              <a:rPr lang="it-IT" sz="2400" dirty="0"/>
              <a:t> </a:t>
            </a:r>
            <a:r>
              <a:rPr lang="it-IT" sz="2400" dirty="0" err="1"/>
              <a:t>vécus</a:t>
            </a:r>
            <a:r>
              <a:rPr lang="it-IT" sz="2400" dirty="0"/>
              <a:t>, </a:t>
            </a:r>
            <a:r>
              <a:rPr lang="it-IT" sz="2400" dirty="0" err="1"/>
              <a:t>des</a:t>
            </a:r>
            <a:r>
              <a:rPr lang="it-IT" sz="2400" dirty="0"/>
              <a:t> </a:t>
            </a:r>
            <a:r>
              <a:rPr lang="it-IT" sz="2400" dirty="0" err="1"/>
              <a:t>expériences</a:t>
            </a:r>
            <a:r>
              <a:rPr lang="it-IT" sz="2400" dirty="0"/>
              <a:t> et </a:t>
            </a:r>
            <a:r>
              <a:rPr lang="it-IT" sz="2400" dirty="0" err="1"/>
              <a:t>des</a:t>
            </a:r>
            <a:r>
              <a:rPr lang="it-IT" sz="2400" dirty="0"/>
              <a:t> </a:t>
            </a:r>
            <a:r>
              <a:rPr lang="it-IT" sz="2400" dirty="0" err="1"/>
              <a:t>motivations</a:t>
            </a:r>
            <a:r>
              <a:rPr lang="it-IT" sz="2400" dirty="0"/>
              <a:t> </a:t>
            </a:r>
            <a:r>
              <a:rPr lang="it-IT" sz="2400" dirty="0" err="1"/>
              <a:t>paradigmatiques</a:t>
            </a:r>
            <a:r>
              <a:rPr lang="it-IT" sz="2400" dirty="0"/>
              <a:t> pour de </a:t>
            </a:r>
            <a:r>
              <a:rPr lang="it-IT" sz="2400" dirty="0" err="1"/>
              <a:t>nombreux</a:t>
            </a:r>
            <a:r>
              <a:rPr lang="it-IT" sz="2400" dirty="0"/>
              <a:t> </a:t>
            </a:r>
            <a:r>
              <a:rPr lang="it-IT" sz="2400" dirty="0" err="1"/>
              <a:t>jeunes</a:t>
            </a:r>
            <a:r>
              <a:rPr lang="it-IT" sz="2400" dirty="0"/>
              <a:t> </a:t>
            </a:r>
            <a:r>
              <a:rPr lang="it-IT" sz="2400" dirty="0" err="1"/>
              <a:t>siciliens</a:t>
            </a:r>
            <a:r>
              <a:rPr lang="it-IT" sz="2400" dirty="0"/>
              <a:t>. </a:t>
            </a:r>
          </a:p>
        </p:txBody>
      </p:sp>
    </p:spTree>
    <p:extLst>
      <p:ext uri="{BB962C8B-B14F-4D97-AF65-F5344CB8AC3E}">
        <p14:creationId xmlns:p14="http://schemas.microsoft.com/office/powerpoint/2010/main" val="1960606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Traduit</a:t>
            </a:r>
            <a:r>
              <a:rPr lang="it-IT" sz="2800" dirty="0"/>
              <a:t> par Elisa </a:t>
            </a:r>
            <a:r>
              <a:rPr lang="it-IT" sz="2800"/>
              <a:t>Madricardo</a:t>
            </a:r>
            <a:endParaRPr lang="it-IT" sz="2800" dirty="0"/>
          </a:p>
        </p:txBody>
      </p:sp>
      <p:sp>
        <p:nvSpPr>
          <p:cNvPr id="3" name="Content Placeholder 2"/>
          <p:cNvSpPr>
            <a:spLocks noGrp="1"/>
          </p:cNvSpPr>
          <p:nvPr>
            <p:ph sz="half" idx="1"/>
          </p:nvPr>
        </p:nvSpPr>
        <p:spPr/>
        <p:txBody>
          <a:bodyPr>
            <a:normAutofit fontScale="92500"/>
          </a:bodyPr>
          <a:lstStyle/>
          <a:p>
            <a:pPr algn="just"/>
            <a:r>
              <a:rPr lang="it-IT" sz="2400" dirty="0"/>
              <a:t>La trentacinquenne </a:t>
            </a:r>
            <a:r>
              <a:rPr lang="it-IT" sz="2400" b="1" dirty="0"/>
              <a:t>Luana</a:t>
            </a:r>
            <a:r>
              <a:rPr lang="it-IT" sz="2400" dirty="0"/>
              <a:t>, ad esempio, è innamorata della sua</a:t>
            </a:r>
            <a:r>
              <a:rPr lang="it-IT" sz="2400" b="1" dirty="0"/>
              <a:t> Catania</a:t>
            </a:r>
            <a:r>
              <a:rPr lang="it-IT" sz="2400" dirty="0"/>
              <a:t>, che avrebbe potuto lasciare anni fa dopo aver conseguito la </a:t>
            </a:r>
            <a:r>
              <a:rPr lang="it-IT" sz="2400" b="1" dirty="0"/>
              <a:t>laurea in Economia e Commercio</a:t>
            </a:r>
            <a:r>
              <a:rPr lang="it-IT" sz="2400" dirty="0"/>
              <a:t>. «Ho trascorso </a:t>
            </a:r>
            <a:r>
              <a:rPr lang="it-IT" sz="2400" b="1" dirty="0"/>
              <a:t>un periodo a Milano</a:t>
            </a:r>
            <a:r>
              <a:rPr lang="it-IT" sz="2400" dirty="0"/>
              <a:t> per studiare un caso pratico come stagista in un negozio di arredamento, e forse non ho saputo sfruttare al meglio l’occasione. Trascorrevo la giornata in modo abbastanza noioso, forse l’assenza di conoscenze ha pesato più del dovuto». Luana avrebbe voluto fare anche un’esperienza a Londra per migliorare l’inglese.</a:t>
            </a:r>
            <a:endParaRPr lang="it-IT" sz="2400" dirty="0"/>
          </a:p>
        </p:txBody>
      </p:sp>
      <p:sp>
        <p:nvSpPr>
          <p:cNvPr id="4" name="Content Placeholder 3"/>
          <p:cNvSpPr>
            <a:spLocks noGrp="1"/>
          </p:cNvSpPr>
          <p:nvPr>
            <p:ph sz="half" idx="2"/>
          </p:nvPr>
        </p:nvSpPr>
        <p:spPr/>
        <p:txBody>
          <a:bodyPr>
            <a:noAutofit/>
          </a:bodyPr>
          <a:lstStyle/>
          <a:p>
            <a:pPr algn="just"/>
            <a:r>
              <a:rPr lang="it-IT" sz="2000" dirty="0"/>
              <a:t>Luana, qui a 35 </a:t>
            </a:r>
            <a:r>
              <a:rPr lang="it-IT" sz="2000" dirty="0" err="1"/>
              <a:t>ans</a:t>
            </a:r>
            <a:r>
              <a:rPr lang="it-IT" sz="2000" dirty="0"/>
              <a:t>, par </a:t>
            </a:r>
            <a:r>
              <a:rPr lang="it-IT" sz="2000" dirty="0" err="1"/>
              <a:t>exemple</a:t>
            </a:r>
            <a:r>
              <a:rPr lang="it-IT" sz="2000" dirty="0"/>
              <a:t>, est </a:t>
            </a:r>
            <a:r>
              <a:rPr lang="it-IT" sz="2000" dirty="0" err="1"/>
              <a:t>amoureuse</a:t>
            </a:r>
            <a:r>
              <a:rPr lang="it-IT" sz="2000" dirty="0"/>
              <a:t> de sa ville, Catane. Elle </a:t>
            </a:r>
            <a:r>
              <a:rPr lang="it-IT" sz="2000" dirty="0" err="1"/>
              <a:t>aurait</a:t>
            </a:r>
            <a:r>
              <a:rPr lang="it-IT" sz="2000" dirty="0"/>
              <a:t> </a:t>
            </a:r>
            <a:r>
              <a:rPr lang="it-IT" sz="2000" dirty="0" err="1"/>
              <a:t>pu</a:t>
            </a:r>
            <a:r>
              <a:rPr lang="it-IT" sz="2000" dirty="0"/>
              <a:t> </a:t>
            </a:r>
            <a:r>
              <a:rPr lang="it-IT" sz="2000" dirty="0" err="1"/>
              <a:t>quitter</a:t>
            </a:r>
            <a:r>
              <a:rPr lang="it-IT" sz="2000" dirty="0"/>
              <a:t> la ville il y a </a:t>
            </a:r>
            <a:r>
              <a:rPr lang="it-IT" sz="2000" dirty="0" err="1"/>
              <a:t>des</a:t>
            </a:r>
            <a:r>
              <a:rPr lang="it-IT" sz="2000" dirty="0"/>
              <a:t> </a:t>
            </a:r>
            <a:r>
              <a:rPr lang="it-IT" sz="2000" dirty="0" err="1"/>
              <a:t>années</a:t>
            </a:r>
            <a:r>
              <a:rPr lang="it-IT" sz="2000" dirty="0"/>
              <a:t>, </a:t>
            </a:r>
            <a:r>
              <a:rPr lang="it-IT" sz="2000" dirty="0" err="1"/>
              <a:t>après</a:t>
            </a:r>
            <a:r>
              <a:rPr lang="it-IT" sz="2000" dirty="0"/>
              <a:t> </a:t>
            </a:r>
            <a:r>
              <a:rPr lang="it-IT" sz="2000" dirty="0" err="1"/>
              <a:t>avoir</a:t>
            </a:r>
            <a:r>
              <a:rPr lang="it-IT" sz="2000" dirty="0"/>
              <a:t> </a:t>
            </a:r>
            <a:r>
              <a:rPr lang="it-IT" sz="2000" dirty="0" err="1"/>
              <a:t>obtenu</a:t>
            </a:r>
            <a:r>
              <a:rPr lang="it-IT" sz="2000" dirty="0"/>
              <a:t> son </a:t>
            </a:r>
            <a:r>
              <a:rPr lang="it-IT" sz="2000" dirty="0" err="1"/>
              <a:t>diplôme</a:t>
            </a:r>
            <a:r>
              <a:rPr lang="it-IT" sz="2000" dirty="0"/>
              <a:t> </a:t>
            </a:r>
            <a:r>
              <a:rPr lang="it-IT" sz="2000" dirty="0" err="1"/>
              <a:t>universitaire</a:t>
            </a:r>
            <a:r>
              <a:rPr lang="it-IT" sz="2000" dirty="0"/>
              <a:t> en </a:t>
            </a:r>
            <a:r>
              <a:rPr lang="it-IT" sz="2000" dirty="0" err="1"/>
              <a:t>sciences</a:t>
            </a:r>
            <a:r>
              <a:rPr lang="it-IT" sz="2000" dirty="0"/>
              <a:t> </a:t>
            </a:r>
            <a:r>
              <a:rPr lang="it-IT" sz="2000" dirty="0" err="1"/>
              <a:t>économiques</a:t>
            </a:r>
            <a:r>
              <a:rPr lang="it-IT" sz="2000" dirty="0"/>
              <a:t> </a:t>
            </a:r>
            <a:r>
              <a:rPr lang="it-IT" sz="2000" dirty="0" err="1"/>
              <a:t>et</a:t>
            </a:r>
            <a:r>
              <a:rPr lang="it-IT" sz="2000" dirty="0"/>
              <a:t>  </a:t>
            </a:r>
            <a:r>
              <a:rPr lang="it-IT" sz="2000" dirty="0" err="1"/>
              <a:t>commerciales</a:t>
            </a:r>
            <a:r>
              <a:rPr lang="it-IT" sz="2000" dirty="0"/>
              <a:t>. “J’ai  </a:t>
            </a:r>
            <a:r>
              <a:rPr lang="it-IT" sz="2000" dirty="0" err="1"/>
              <a:t>passé</a:t>
            </a:r>
            <a:r>
              <a:rPr lang="it-IT" sz="2000" dirty="0"/>
              <a:t> une </a:t>
            </a:r>
            <a:r>
              <a:rPr lang="it-IT" sz="2000" dirty="0" err="1"/>
              <a:t>période</a:t>
            </a:r>
            <a:r>
              <a:rPr lang="it-IT" sz="2000" dirty="0"/>
              <a:t> à Milan pour </a:t>
            </a:r>
            <a:r>
              <a:rPr lang="it-IT" sz="2000" dirty="0" err="1"/>
              <a:t>étudier</a:t>
            </a:r>
            <a:r>
              <a:rPr lang="it-IT" sz="2000" dirty="0"/>
              <a:t> un </a:t>
            </a:r>
            <a:r>
              <a:rPr lang="it-IT" sz="2000" dirty="0" err="1"/>
              <a:t>exemple</a:t>
            </a:r>
            <a:r>
              <a:rPr lang="it-IT" sz="2000" dirty="0"/>
              <a:t> </a:t>
            </a:r>
            <a:r>
              <a:rPr lang="it-IT" sz="2000" dirty="0" err="1"/>
              <a:t>concret</a:t>
            </a:r>
            <a:r>
              <a:rPr lang="it-IT" sz="2000" dirty="0"/>
              <a:t> en </a:t>
            </a:r>
            <a:r>
              <a:rPr lang="it-IT" sz="2000" dirty="0" err="1"/>
              <a:t>travaillant</a:t>
            </a:r>
            <a:r>
              <a:rPr lang="it-IT" sz="2000" dirty="0"/>
              <a:t> </a:t>
            </a:r>
            <a:r>
              <a:rPr lang="it-IT" sz="2000" dirty="0" err="1"/>
              <a:t>comme</a:t>
            </a:r>
            <a:r>
              <a:rPr lang="it-IT" sz="2000" dirty="0"/>
              <a:t> </a:t>
            </a:r>
            <a:r>
              <a:rPr lang="it-IT" sz="2000" dirty="0" err="1"/>
              <a:t>stagiaire</a:t>
            </a:r>
            <a:r>
              <a:rPr lang="it-IT" sz="2000" dirty="0"/>
              <a:t> </a:t>
            </a:r>
            <a:r>
              <a:rPr lang="it-IT" sz="2000" dirty="0" err="1"/>
              <a:t>dans</a:t>
            </a:r>
            <a:r>
              <a:rPr lang="it-IT" sz="2000" dirty="0"/>
              <a:t> un </a:t>
            </a:r>
            <a:r>
              <a:rPr lang="it-IT" sz="2000" dirty="0" err="1"/>
              <a:t>magasin</a:t>
            </a:r>
            <a:r>
              <a:rPr lang="it-IT" sz="2000" dirty="0"/>
              <a:t> de </a:t>
            </a:r>
            <a:r>
              <a:rPr lang="it-IT" sz="2000" dirty="0" err="1"/>
              <a:t>meubles</a:t>
            </a:r>
            <a:r>
              <a:rPr lang="it-IT" sz="2000" dirty="0"/>
              <a:t>, et sans </a:t>
            </a:r>
            <a:r>
              <a:rPr lang="it-IT" sz="2000" dirty="0" err="1"/>
              <a:t>doute</a:t>
            </a:r>
            <a:r>
              <a:rPr lang="it-IT" sz="2000" dirty="0"/>
              <a:t> je n’ai </a:t>
            </a:r>
            <a:r>
              <a:rPr lang="it-IT" sz="2000" dirty="0" err="1"/>
              <a:t>pas</a:t>
            </a:r>
            <a:r>
              <a:rPr lang="it-IT" sz="2000" dirty="0"/>
              <a:t> su </a:t>
            </a:r>
            <a:r>
              <a:rPr lang="it-IT" sz="2000" dirty="0" err="1"/>
              <a:t>profiter</a:t>
            </a:r>
            <a:r>
              <a:rPr lang="it-IT" sz="2000" dirty="0"/>
              <a:t> de l’</a:t>
            </a:r>
            <a:r>
              <a:rPr lang="it-IT" sz="2000" dirty="0" err="1"/>
              <a:t>occasion</a:t>
            </a:r>
            <a:r>
              <a:rPr lang="it-IT" sz="2000" dirty="0"/>
              <a:t> </a:t>
            </a:r>
            <a:r>
              <a:rPr lang="it-IT" sz="2000" dirty="0" err="1"/>
              <a:t>au</a:t>
            </a:r>
            <a:r>
              <a:rPr lang="it-IT" sz="2000" dirty="0"/>
              <a:t> maximum. Je </a:t>
            </a:r>
            <a:r>
              <a:rPr lang="it-IT" sz="2000" dirty="0" err="1"/>
              <a:t>passais</a:t>
            </a:r>
            <a:r>
              <a:rPr lang="it-IT" sz="2000" dirty="0"/>
              <a:t> la </a:t>
            </a:r>
            <a:r>
              <a:rPr lang="it-IT" sz="2000" dirty="0" err="1"/>
              <a:t>journée</a:t>
            </a:r>
            <a:r>
              <a:rPr lang="it-IT" sz="2000" dirty="0"/>
              <a:t> de façon </a:t>
            </a:r>
            <a:r>
              <a:rPr lang="it-IT" sz="2000" dirty="0" err="1"/>
              <a:t>assez</a:t>
            </a:r>
            <a:r>
              <a:rPr lang="it-IT" sz="2000" dirty="0"/>
              <a:t> </a:t>
            </a:r>
            <a:r>
              <a:rPr lang="it-IT" sz="2000" dirty="0" err="1"/>
              <a:t>ennuyeuse</a:t>
            </a:r>
            <a:r>
              <a:rPr lang="it-IT" sz="2000" dirty="0"/>
              <a:t>, </a:t>
            </a:r>
            <a:r>
              <a:rPr lang="it-IT" sz="2000" dirty="0" err="1"/>
              <a:t>peut</a:t>
            </a:r>
            <a:r>
              <a:rPr lang="it-IT" sz="2000" dirty="0" err="1"/>
              <a:t>-</a:t>
            </a:r>
            <a:r>
              <a:rPr lang="it-IT" sz="2000" dirty="0" err="1"/>
              <a:t>être</a:t>
            </a:r>
            <a:r>
              <a:rPr lang="it-IT" sz="2000" dirty="0"/>
              <a:t> </a:t>
            </a:r>
            <a:r>
              <a:rPr lang="it-IT" sz="2000" dirty="0" err="1"/>
              <a:t>que</a:t>
            </a:r>
            <a:r>
              <a:rPr lang="it-IT" sz="2000" dirty="0"/>
              <a:t> le </a:t>
            </a:r>
            <a:r>
              <a:rPr lang="it-IT" sz="2000" dirty="0" err="1"/>
              <a:t>manque</a:t>
            </a:r>
            <a:r>
              <a:rPr lang="it-IT" sz="2000" dirty="0"/>
              <a:t> de </a:t>
            </a:r>
            <a:r>
              <a:rPr lang="it-IT" sz="2000" dirty="0" err="1"/>
              <a:t>connaissances</a:t>
            </a:r>
            <a:r>
              <a:rPr lang="it-IT" sz="2000" dirty="0"/>
              <a:t> a </a:t>
            </a:r>
            <a:r>
              <a:rPr lang="it-IT" sz="2000" dirty="0" err="1"/>
              <a:t>trop</a:t>
            </a:r>
            <a:r>
              <a:rPr lang="it-IT" sz="2000" dirty="0"/>
              <a:t> </a:t>
            </a:r>
            <a:r>
              <a:rPr lang="it-IT" sz="2000" dirty="0" err="1"/>
              <a:t>pesé</a:t>
            </a:r>
            <a:r>
              <a:rPr lang="it-IT" sz="2000" dirty="0"/>
              <a:t>”. </a:t>
            </a:r>
            <a:r>
              <a:rPr lang="it-IT" sz="2000" dirty="0"/>
              <a:t/>
            </a:r>
            <a:br>
              <a:rPr lang="it-IT" sz="2000" dirty="0"/>
            </a:br>
            <a:r>
              <a:rPr lang="it-IT" sz="2000" dirty="0"/>
              <a:t>Luana </a:t>
            </a:r>
            <a:r>
              <a:rPr lang="it-IT" sz="2000" dirty="0" err="1"/>
              <a:t>aurait</a:t>
            </a:r>
            <a:r>
              <a:rPr lang="it-IT" sz="2000" dirty="0"/>
              <a:t> </a:t>
            </a:r>
            <a:r>
              <a:rPr lang="it-IT" sz="2000" dirty="0" err="1"/>
              <a:t>aussi</a:t>
            </a:r>
            <a:r>
              <a:rPr lang="it-IT" sz="2000" dirty="0"/>
              <a:t> </a:t>
            </a:r>
            <a:r>
              <a:rPr lang="it-IT" sz="2000" dirty="0" err="1"/>
              <a:t>aimé</a:t>
            </a:r>
            <a:r>
              <a:rPr lang="it-IT" sz="2000" dirty="0"/>
              <a:t> </a:t>
            </a:r>
            <a:r>
              <a:rPr lang="it-IT" sz="2000" dirty="0" err="1"/>
              <a:t>avoir</a:t>
            </a:r>
            <a:r>
              <a:rPr lang="it-IT" sz="2000" dirty="0"/>
              <a:t> une </a:t>
            </a:r>
            <a:r>
              <a:rPr lang="it-IT" sz="2000" dirty="0" err="1"/>
              <a:t>expérience</a:t>
            </a:r>
            <a:r>
              <a:rPr lang="it-IT" sz="2000" dirty="0"/>
              <a:t> à </a:t>
            </a:r>
            <a:r>
              <a:rPr lang="it-IT" sz="2000" dirty="0" err="1"/>
              <a:t>Londres</a:t>
            </a:r>
            <a:r>
              <a:rPr lang="it-IT" sz="2000" dirty="0"/>
              <a:t>  pour </a:t>
            </a:r>
            <a:r>
              <a:rPr lang="it-IT" sz="2000" dirty="0" err="1"/>
              <a:t>améliorer</a:t>
            </a:r>
            <a:r>
              <a:rPr lang="it-IT" sz="2000" dirty="0"/>
              <a:t> son </a:t>
            </a:r>
            <a:r>
              <a:rPr lang="it-IT" sz="2000" dirty="0" err="1"/>
              <a:t>anglais</a:t>
            </a:r>
            <a:r>
              <a:rPr lang="it-IT" sz="2000" dirty="0"/>
              <a:t>.</a:t>
            </a:r>
          </a:p>
        </p:txBody>
      </p:sp>
    </p:spTree>
    <p:extLst>
      <p:ext uri="{BB962C8B-B14F-4D97-AF65-F5344CB8AC3E}">
        <p14:creationId xmlns:p14="http://schemas.microsoft.com/office/powerpoint/2010/main" val="296391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fr-FR" sz="2800" dirty="0"/>
          </a:p>
        </p:txBody>
      </p:sp>
      <p:sp>
        <p:nvSpPr>
          <p:cNvPr id="3" name="Content Placeholder 2"/>
          <p:cNvSpPr>
            <a:spLocks noGrp="1"/>
          </p:cNvSpPr>
          <p:nvPr>
            <p:ph sz="half" idx="1"/>
          </p:nvPr>
        </p:nvSpPr>
        <p:spPr/>
        <p:txBody>
          <a:bodyPr>
            <a:normAutofit fontScale="85000" lnSpcReduction="20000"/>
          </a:bodyPr>
          <a:lstStyle/>
          <a:p>
            <a:r>
              <a:rPr lang="it-IT" sz="2400" dirty="0"/>
              <a:t>La trentacinquenne </a:t>
            </a:r>
            <a:r>
              <a:rPr lang="it-IT" sz="2400" b="1" dirty="0"/>
              <a:t>Luana</a:t>
            </a:r>
            <a:r>
              <a:rPr lang="it-IT" sz="2400" dirty="0"/>
              <a:t>, ad esempio, è innamorata della sua</a:t>
            </a:r>
            <a:r>
              <a:rPr lang="it-IT" sz="2400" b="1" dirty="0"/>
              <a:t> Catania</a:t>
            </a:r>
            <a:r>
              <a:rPr lang="it-IT" sz="2400" dirty="0"/>
              <a:t>, che avrebbe potuto lasciare anni fa dopo aver conseguito la </a:t>
            </a:r>
            <a:r>
              <a:rPr lang="it-IT" sz="2400" b="1" dirty="0"/>
              <a:t>laurea in Economia e Commercio</a:t>
            </a:r>
            <a:r>
              <a:rPr lang="it-IT" sz="2400" dirty="0"/>
              <a:t>. «Ho trascorso </a:t>
            </a:r>
            <a:r>
              <a:rPr lang="it-IT" sz="2400" b="1" dirty="0"/>
              <a:t>un periodo a Milano</a:t>
            </a:r>
            <a:r>
              <a:rPr lang="it-IT" sz="2400" dirty="0"/>
              <a:t> per studiare un caso pratico come stagista in un negozio di arredamento, e forse non ho saputo sfruttare al meglio l’occasione. Trascorrevo la giornata in modo abbastanza noioso, forse l’assenza di conoscenze ha pesato più del dovuto». Luana avrebbe voluto fare anche un’esperienza a Londra per migliorare l’inglese.</a:t>
            </a:r>
          </a:p>
          <a:p>
            <a:endParaRPr lang="fr-FR" sz="2400" dirty="0"/>
          </a:p>
        </p:txBody>
      </p:sp>
      <p:sp>
        <p:nvSpPr>
          <p:cNvPr id="4" name="Content Placeholder 3"/>
          <p:cNvSpPr>
            <a:spLocks noGrp="1"/>
          </p:cNvSpPr>
          <p:nvPr>
            <p:ph sz="half" idx="2"/>
          </p:nvPr>
        </p:nvSpPr>
        <p:spPr/>
        <p:txBody>
          <a:bodyPr>
            <a:normAutofit fontScale="85000" lnSpcReduction="20000"/>
          </a:bodyPr>
          <a:lstStyle/>
          <a:p>
            <a:pPr algn="just"/>
            <a:r>
              <a:rPr lang="fr-FR" b="1" dirty="0"/>
              <a:t>Luana,</a:t>
            </a:r>
            <a:r>
              <a:rPr lang="fr-FR" dirty="0"/>
              <a:t> 35 ans est amoureuse de </a:t>
            </a:r>
            <a:r>
              <a:rPr lang="fr-FR" b="1" dirty="0"/>
              <a:t>Catane. </a:t>
            </a:r>
            <a:r>
              <a:rPr lang="fr-FR" dirty="0"/>
              <a:t>Après avoir obtenu son diplôme d'Économie et de Commerce,</a:t>
            </a:r>
            <a:r>
              <a:rPr lang="fr-FR" b="1" dirty="0"/>
              <a:t> </a:t>
            </a:r>
            <a:r>
              <a:rPr lang="fr-FR" dirty="0"/>
              <a:t>elle aurait pu quitter cette ville de la côte Est de Sicile. </a:t>
            </a:r>
            <a:r>
              <a:rPr lang="fr-FR" i="1" dirty="0"/>
              <a:t>« J’ai passé quelques temps à </a:t>
            </a:r>
            <a:r>
              <a:rPr lang="fr-FR" b="1" i="1" dirty="0"/>
              <a:t>Milan</a:t>
            </a:r>
            <a:r>
              <a:rPr lang="fr-FR" i="1" dirty="0"/>
              <a:t> pour étudier un cas pratique en tant que stagiaire dans un magasin de meubles et je n’ai peut-être pas su exploiter au mieux cette opportunité. Mes journées étaient assez ennuyeuses, le manque de connaissances a probablement beaucoup pesé dans la balance. »</a:t>
            </a:r>
            <a:r>
              <a:rPr lang="fr-FR" dirty="0"/>
              <a:t> Luana aurait voulu partir à </a:t>
            </a:r>
            <a:r>
              <a:rPr lang="fr-FR" b="1" dirty="0"/>
              <a:t>Londres</a:t>
            </a:r>
            <a:r>
              <a:rPr lang="fr-FR" dirty="0"/>
              <a:t> pour améliorer son anglais</a:t>
            </a:r>
          </a:p>
        </p:txBody>
      </p:sp>
    </p:spTree>
    <p:extLst>
      <p:ext uri="{BB962C8B-B14F-4D97-AF65-F5344CB8AC3E}">
        <p14:creationId xmlns:p14="http://schemas.microsoft.com/office/powerpoint/2010/main" val="2366357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t/>
            </a:r>
            <a:br>
              <a:rPr lang="it-IT" sz="2800" b="1" dirty="0"/>
            </a:br>
            <a:r>
              <a:rPr lang="it-IT" sz="2800" b="1" dirty="0"/>
              <a:t/>
            </a:r>
            <a:br>
              <a:rPr lang="it-IT" sz="2800" b="1" dirty="0"/>
            </a:br>
            <a:r>
              <a:rPr lang="it-IT" sz="2800" b="1" dirty="0"/>
              <a:t>Fertilità </a:t>
            </a:r>
            <a:r>
              <a:rPr lang="it-IT" sz="2800" b="1" dirty="0"/>
              <a:t>non è sinonimo di maternità (anche se fa rima</a:t>
            </a:r>
            <a:r>
              <a:rPr lang="it-IT" sz="2800" b="1" dirty="0"/>
              <a:t>)</a:t>
            </a:r>
            <a:br>
              <a:rPr lang="it-IT" sz="2800" b="1" dirty="0"/>
            </a:br>
            <a:r>
              <a:rPr lang="it-IT" sz="2800" dirty="0" err="1"/>
              <a:t>auteur</a:t>
            </a:r>
            <a:r>
              <a:rPr lang="it-IT" sz="2800" dirty="0"/>
              <a:t> :</a:t>
            </a:r>
            <a:r>
              <a:rPr lang="it-IT" sz="2800" b="1" dirty="0"/>
              <a:t> </a:t>
            </a:r>
            <a:r>
              <a:rPr lang="it-IT" sz="2400" dirty="0"/>
              <a:t>Stefano Fasano </a:t>
            </a:r>
            <a:r>
              <a:rPr lang="it-IT" sz="2400" dirty="0"/>
              <a:t/>
            </a:r>
            <a:br>
              <a:rPr lang="it-IT" sz="2400" dirty="0"/>
            </a:br>
            <a:r>
              <a:rPr lang="it-IT" sz="2400" dirty="0"/>
              <a:t>2 </a:t>
            </a:r>
            <a:r>
              <a:rPr lang="it-IT" sz="2400" dirty="0" err="1"/>
              <a:t>spet</a:t>
            </a:r>
            <a:r>
              <a:rPr lang="it-IT" sz="2400" dirty="0"/>
              <a:t> 2016 </a:t>
            </a:r>
            <a:r>
              <a:rPr lang="it-IT" sz="2400" dirty="0" err="1"/>
              <a:t>CafeBabel</a:t>
            </a:r>
            <a:r>
              <a:rPr lang="it-IT" sz="2400" dirty="0"/>
              <a:t> </a:t>
            </a:r>
            <a:r>
              <a:rPr lang="it-IT" sz="2800" b="1" dirty="0"/>
              <a:t/>
            </a:r>
            <a:br>
              <a:rPr lang="it-IT" sz="2800" b="1" dirty="0"/>
            </a:br>
            <a:r>
              <a:rPr lang="it-IT" sz="2800" b="1" dirty="0"/>
              <a:t/>
            </a:r>
            <a:br>
              <a:rPr lang="it-IT" sz="2800" b="1" dirty="0"/>
            </a:br>
            <a:endParaRPr lang="it-IT" sz="2800" dirty="0"/>
          </a:p>
        </p:txBody>
      </p:sp>
      <p:sp>
        <p:nvSpPr>
          <p:cNvPr id="3" name="Segnaposto contenuto 2"/>
          <p:cNvSpPr>
            <a:spLocks noGrp="1"/>
          </p:cNvSpPr>
          <p:nvPr>
            <p:ph sz="half" idx="1"/>
          </p:nvPr>
        </p:nvSpPr>
        <p:spPr/>
        <p:txBody>
          <a:bodyPr>
            <a:normAutofit/>
          </a:bodyPr>
          <a:lstStyle/>
          <a:p>
            <a:pPr algn="just"/>
            <a:r>
              <a:rPr lang="it-IT" sz="2400" dirty="0"/>
              <a:t>Al Ministero della Salute, buttando giù qualche bozza per il </a:t>
            </a:r>
            <a:r>
              <a:rPr lang="it-IT" sz="2400" dirty="0" err="1"/>
              <a:t>Fertility</a:t>
            </a:r>
            <a:r>
              <a:rPr lang="it-IT" sz="2400" dirty="0"/>
              <a:t> </a:t>
            </a:r>
            <a:r>
              <a:rPr lang="it-IT" sz="2400" dirty="0" err="1"/>
              <a:t>Day</a:t>
            </a:r>
            <a:r>
              <a:rPr lang="it-IT" sz="2400" dirty="0"/>
              <a:t>, devono aver pensato che spingere le giovani coppie a figliare e a farlo presto fosse un'ottima strada per combattere la decrescita demografica. Il problema non è concepire un figlio, quanto scegliere di farlo consapevolmente e poi crescerlo. Ed è lì che lo Stato, puntualmente, scompare.</a:t>
            </a:r>
          </a:p>
        </p:txBody>
      </p:sp>
      <p:sp>
        <p:nvSpPr>
          <p:cNvPr id="4" name="Segnaposto contenuto 3"/>
          <p:cNvSpPr>
            <a:spLocks noGrp="1"/>
          </p:cNvSpPr>
          <p:nvPr>
            <p:ph sz="half" idx="2"/>
          </p:nvPr>
        </p:nvSpPr>
        <p:spPr/>
        <p:txBody>
          <a:bodyPr>
            <a:normAutofit/>
          </a:bodyPr>
          <a:lstStyle/>
          <a:p>
            <a:r>
              <a:rPr lang="it-IT" dirty="0" smtClean="0"/>
              <a:t>Elia</a:t>
            </a:r>
            <a:endParaRPr lang="it-IT" dirty="0"/>
          </a:p>
        </p:txBody>
      </p:sp>
    </p:spTree>
    <p:extLst>
      <p:ext uri="{BB962C8B-B14F-4D97-AF65-F5344CB8AC3E}">
        <p14:creationId xmlns:p14="http://schemas.microsoft.com/office/powerpoint/2010/main" val="2045105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92500" lnSpcReduction="10000"/>
          </a:bodyPr>
          <a:lstStyle/>
          <a:p>
            <a:pPr algn="just"/>
            <a:r>
              <a:rPr lang="it-IT" sz="2400" dirty="0"/>
              <a:t>Non siate così severi. Non è colpa della cara ministra </a:t>
            </a:r>
            <a:r>
              <a:rPr lang="it-IT" sz="2400" b="1" dirty="0"/>
              <a:t>Beatrice Lorenzin</a:t>
            </a:r>
            <a:r>
              <a:rPr lang="it-IT" sz="2400" dirty="0"/>
              <a:t>. L'idea, a conti fatti, non è stata mica sua. Non ha mica inventato lei la campagna pubblicitaria per il 22 settembre, e per rendersene conto basta fare un semplice esperimento: leggere i vari banner pubblicitari con quella nostalgica, </a:t>
            </a:r>
            <a:r>
              <a:rPr lang="it-IT" sz="2400" dirty="0" err="1"/>
              <a:t>cantilentante</a:t>
            </a:r>
            <a:r>
              <a:rPr lang="it-IT" sz="2400" dirty="0"/>
              <a:t> ed un po' nasale voce che riporta la mente ai cinegiornali dell'</a:t>
            </a:r>
            <a:r>
              <a:rPr lang="it-IT" sz="2400" b="1" dirty="0"/>
              <a:t>Istituto Luce</a:t>
            </a:r>
            <a:r>
              <a:rPr lang="it-IT" sz="2400" dirty="0"/>
              <a:t> degli anni '30, quando il </a:t>
            </a:r>
            <a:r>
              <a:rPr lang="it-IT" sz="2400" b="1" dirty="0"/>
              <a:t>Duce</a:t>
            </a:r>
            <a:r>
              <a:rPr lang="it-IT" sz="2400" dirty="0"/>
              <a:t> mieteva fieramente il grano a petto nudo di fronte alle donne italiche madri della patria, bonificava l'</a:t>
            </a:r>
            <a:r>
              <a:rPr lang="it-IT" sz="2400" b="1" dirty="0"/>
              <a:t>Agro Pontino</a:t>
            </a:r>
            <a:r>
              <a:rPr lang="it-IT" sz="2400" dirty="0"/>
              <a:t> e faceva arrivare i treni in orario.</a:t>
            </a:r>
          </a:p>
        </p:txBody>
      </p:sp>
      <p:sp>
        <p:nvSpPr>
          <p:cNvPr id="4" name="Segnaposto contenuto 3"/>
          <p:cNvSpPr>
            <a:spLocks noGrp="1"/>
          </p:cNvSpPr>
          <p:nvPr>
            <p:ph sz="half" idx="2"/>
          </p:nvPr>
        </p:nvSpPr>
        <p:spPr/>
        <p:txBody>
          <a:bodyPr>
            <a:normAutofit fontScale="92500" lnSpcReduction="10000"/>
          </a:bodyPr>
          <a:lstStyle/>
          <a:p>
            <a:r>
              <a:rPr lang="it-IT" dirty="0" smtClean="0"/>
              <a:t>Vittoria</a:t>
            </a:r>
            <a:endParaRPr lang="it-IT" dirty="0"/>
          </a:p>
        </p:txBody>
      </p:sp>
    </p:spTree>
    <p:extLst>
      <p:ext uri="{BB962C8B-B14F-4D97-AF65-F5344CB8AC3E}">
        <p14:creationId xmlns:p14="http://schemas.microsoft.com/office/powerpoint/2010/main" val="416265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
            </a:r>
            <a:br>
              <a:rPr lang="it-IT" sz="2800" dirty="0"/>
            </a:br>
            <a:r>
              <a:rPr lang="it-IT" sz="2800" dirty="0" err="1"/>
              <a:t>Traduction</a:t>
            </a:r>
            <a:r>
              <a:rPr lang="it-IT" sz="2800" dirty="0"/>
              <a:t> </a:t>
            </a:r>
            <a:r>
              <a:rPr lang="it-IT" sz="2800" dirty="0" err="1"/>
              <a:t>présentée</a:t>
            </a:r>
            <a:r>
              <a:rPr lang="it-IT" sz="2800" dirty="0"/>
              <a:t> le 8 </a:t>
            </a:r>
            <a:r>
              <a:rPr lang="it-IT" sz="2800" dirty="0" err="1"/>
              <a:t>mars</a:t>
            </a:r>
            <a:r>
              <a:rPr lang="it-IT" sz="2800" dirty="0"/>
              <a:t/>
            </a:r>
            <a:br>
              <a:rPr lang="it-IT" sz="2800" dirty="0"/>
            </a:br>
            <a:r>
              <a:rPr lang="it-IT" sz="2800" dirty="0" err="1"/>
              <a:t>cafebabel</a:t>
            </a:r>
            <a:r>
              <a:rPr lang="it-IT" sz="2800" dirty="0"/>
              <a:t/>
            </a:r>
            <a:br>
              <a:rPr lang="it-IT" sz="2800" dirty="0"/>
            </a:br>
            <a:r>
              <a:rPr lang="it-IT" sz="2800" dirty="0"/>
              <a:t> 15 </a:t>
            </a:r>
            <a:r>
              <a:rPr lang="it-IT" sz="2800" dirty="0" err="1"/>
              <a:t>février</a:t>
            </a:r>
            <a:r>
              <a:rPr lang="it-IT" sz="2800" dirty="0"/>
              <a:t> 2017 </a:t>
            </a:r>
            <a:r>
              <a:rPr lang="it-IT" sz="2400" dirty="0"/>
              <a:t>Autore </a:t>
            </a:r>
            <a:r>
              <a:rPr lang="it-IT" sz="2400" dirty="0"/>
              <a:t>Andrea Anastasi </a:t>
            </a:r>
            <a:r>
              <a:rPr lang="it-IT" sz="2800" dirty="0"/>
              <a:t/>
            </a:r>
            <a:br>
              <a:rPr lang="it-IT" sz="2800" dirty="0"/>
            </a:br>
            <a:endParaRPr lang="it-IT" sz="2800" dirty="0"/>
          </a:p>
        </p:txBody>
      </p:sp>
      <p:sp>
        <p:nvSpPr>
          <p:cNvPr id="3" name="Segnaposto contenuto 2"/>
          <p:cNvSpPr>
            <a:spLocks noGrp="1"/>
          </p:cNvSpPr>
          <p:nvPr>
            <p:ph sz="half" idx="1"/>
          </p:nvPr>
        </p:nvSpPr>
        <p:spPr/>
        <p:txBody>
          <a:bodyPr>
            <a:normAutofit lnSpcReduction="10000"/>
          </a:bodyPr>
          <a:lstStyle/>
          <a:p>
            <a:r>
              <a:rPr lang="it-IT" sz="2400" dirty="0"/>
              <a:t>Resto </a:t>
            </a:r>
            <a:r>
              <a:rPr lang="it-IT" sz="2400" dirty="0"/>
              <a:t>al Sud perché...": i giovani creativi si </a:t>
            </a:r>
            <a:r>
              <a:rPr lang="it-IT" sz="2400" dirty="0"/>
              <a:t>raccontano</a:t>
            </a:r>
            <a:endParaRPr lang="it-IT" sz="2400" b="1" dirty="0"/>
          </a:p>
          <a:p>
            <a:pPr algn="just"/>
            <a:r>
              <a:rPr lang="it-IT" sz="2400" dirty="0"/>
              <a:t>Il </a:t>
            </a:r>
            <a:r>
              <a:rPr lang="it-IT" sz="2400" dirty="0"/>
              <a:t>clima, certo. Il mare, chiaro. Il cibo, ovvio. Ma c'è qualcos'altro, a parte l'affetto per i propri cari, che fa scegliere a tanti giovani siciliani di restare? La testimonianza di quattro di loro tra Palermo e Catania.</a:t>
            </a:r>
          </a:p>
          <a:p>
            <a:endParaRPr lang="it-IT" sz="2400" dirty="0"/>
          </a:p>
        </p:txBody>
      </p:sp>
      <p:sp>
        <p:nvSpPr>
          <p:cNvPr id="4" name="Segnaposto contenuto 3"/>
          <p:cNvSpPr>
            <a:spLocks noGrp="1"/>
          </p:cNvSpPr>
          <p:nvPr>
            <p:ph sz="half" idx="2"/>
          </p:nvPr>
        </p:nvSpPr>
        <p:spPr/>
        <p:txBody>
          <a:bodyPr>
            <a:normAutofit lnSpcReduction="10000"/>
          </a:bodyPr>
          <a:lstStyle/>
          <a:p>
            <a:r>
              <a:rPr lang="it-IT" sz="2400" dirty="0"/>
              <a:t>Je reste </a:t>
            </a:r>
            <a:r>
              <a:rPr lang="it-IT" sz="2400" dirty="0" err="1"/>
              <a:t>au</a:t>
            </a:r>
            <a:r>
              <a:rPr lang="it-IT" sz="2400" dirty="0"/>
              <a:t> Sud parce </a:t>
            </a:r>
            <a:r>
              <a:rPr lang="it-IT" sz="2400" dirty="0" err="1"/>
              <a:t>que</a:t>
            </a:r>
            <a:r>
              <a:rPr lang="it-IT" sz="2400" dirty="0"/>
              <a:t>…: </a:t>
            </a:r>
            <a:r>
              <a:rPr lang="it-IT" sz="2400" dirty="0" err="1"/>
              <a:t>les</a:t>
            </a:r>
            <a:r>
              <a:rPr lang="it-IT" sz="2400" dirty="0"/>
              <a:t> </a:t>
            </a:r>
            <a:r>
              <a:rPr lang="it-IT" sz="2400" dirty="0" err="1"/>
              <a:t>jeunes</a:t>
            </a:r>
            <a:r>
              <a:rPr lang="it-IT" sz="2400" dirty="0"/>
              <a:t> </a:t>
            </a:r>
            <a:r>
              <a:rPr lang="it-IT" sz="2400" dirty="0" err="1"/>
              <a:t>créatifs</a:t>
            </a:r>
            <a:r>
              <a:rPr lang="it-IT" sz="2400" dirty="0"/>
              <a:t> se </a:t>
            </a:r>
            <a:r>
              <a:rPr lang="it-IT" sz="2400" dirty="0" err="1"/>
              <a:t>confient</a:t>
            </a:r>
            <a:r>
              <a:rPr lang="it-IT" sz="2400" dirty="0"/>
              <a:t>. </a:t>
            </a:r>
          </a:p>
          <a:p>
            <a:pPr algn="just"/>
            <a:r>
              <a:rPr lang="it-IT" sz="2400" dirty="0"/>
              <a:t>Le </a:t>
            </a:r>
            <a:r>
              <a:rPr lang="it-IT" sz="2400" dirty="0" err="1"/>
              <a:t>climat</a:t>
            </a:r>
            <a:r>
              <a:rPr lang="it-IT" sz="2400" dirty="0"/>
              <a:t>, </a:t>
            </a:r>
            <a:r>
              <a:rPr lang="it-IT" sz="2400" dirty="0" err="1"/>
              <a:t>bien</a:t>
            </a:r>
            <a:r>
              <a:rPr lang="it-IT" sz="2400" dirty="0"/>
              <a:t> </a:t>
            </a:r>
            <a:r>
              <a:rPr lang="it-IT" sz="2400" dirty="0" err="1"/>
              <a:t>sûr</a:t>
            </a:r>
            <a:r>
              <a:rPr lang="it-IT" sz="2400" dirty="0"/>
              <a:t>. La </a:t>
            </a:r>
            <a:r>
              <a:rPr lang="it-IT" sz="2400" dirty="0" err="1"/>
              <a:t>mer</a:t>
            </a:r>
            <a:r>
              <a:rPr lang="it-IT" sz="2400" dirty="0"/>
              <a:t>, c’est </a:t>
            </a:r>
            <a:r>
              <a:rPr lang="it-IT" sz="2400" dirty="0" err="1"/>
              <a:t>clair</a:t>
            </a:r>
            <a:r>
              <a:rPr lang="it-IT" sz="2400" dirty="0"/>
              <a:t>. </a:t>
            </a:r>
            <a:r>
              <a:rPr lang="it-IT" sz="2400" dirty="0" err="1"/>
              <a:t>Les</a:t>
            </a:r>
            <a:r>
              <a:rPr lang="it-IT" sz="2400" dirty="0"/>
              <a:t> </a:t>
            </a:r>
            <a:r>
              <a:rPr lang="it-IT" sz="2400" dirty="0" err="1"/>
              <a:t>aliments</a:t>
            </a:r>
            <a:r>
              <a:rPr lang="it-IT" sz="2400" dirty="0"/>
              <a:t>, </a:t>
            </a:r>
            <a:r>
              <a:rPr lang="it-IT" sz="2400" dirty="0" err="1"/>
              <a:t>certes</a:t>
            </a:r>
            <a:r>
              <a:rPr lang="it-IT" sz="2400" dirty="0"/>
              <a:t>.  Mais à part l’</a:t>
            </a:r>
            <a:r>
              <a:rPr lang="it-IT" sz="2400" dirty="0" err="1"/>
              <a:t>affection</a:t>
            </a:r>
            <a:r>
              <a:rPr lang="it-IT" sz="2400" dirty="0"/>
              <a:t> pour la </a:t>
            </a:r>
            <a:r>
              <a:rPr lang="it-IT" sz="2400" dirty="0" err="1"/>
              <a:t>famille</a:t>
            </a:r>
            <a:r>
              <a:rPr lang="it-IT" sz="2400" dirty="0"/>
              <a:t>, y a-t-il </a:t>
            </a:r>
            <a:r>
              <a:rPr lang="it-IT" sz="2400" dirty="0" err="1"/>
              <a:t>quelque</a:t>
            </a:r>
            <a:r>
              <a:rPr lang="it-IT" sz="2400" dirty="0"/>
              <a:t> </a:t>
            </a:r>
            <a:r>
              <a:rPr lang="it-IT" sz="2400" dirty="0" err="1"/>
              <a:t>chose</a:t>
            </a:r>
            <a:r>
              <a:rPr lang="it-IT" sz="2400" dirty="0"/>
              <a:t> d’</a:t>
            </a:r>
            <a:r>
              <a:rPr lang="it-IT" sz="2400" dirty="0" err="1"/>
              <a:t>autre</a:t>
            </a:r>
            <a:r>
              <a:rPr lang="it-IT" sz="2400" dirty="0"/>
              <a:t> qui </a:t>
            </a:r>
            <a:r>
              <a:rPr lang="it-IT" sz="2400" dirty="0" err="1"/>
              <a:t>laisse</a:t>
            </a:r>
            <a:r>
              <a:rPr lang="it-IT" sz="2400" dirty="0"/>
              <a:t> à </a:t>
            </a:r>
            <a:r>
              <a:rPr lang="it-IT" sz="2400" dirty="0" err="1"/>
              <a:t>beaucoup</a:t>
            </a:r>
            <a:r>
              <a:rPr lang="it-IT" sz="2400" dirty="0"/>
              <a:t> de </a:t>
            </a:r>
            <a:r>
              <a:rPr lang="it-IT" sz="2400" dirty="0" err="1"/>
              <a:t>jeunes</a:t>
            </a:r>
            <a:r>
              <a:rPr lang="it-IT" sz="2400" dirty="0"/>
              <a:t> </a:t>
            </a:r>
            <a:r>
              <a:rPr lang="it-IT" sz="2400" dirty="0" err="1"/>
              <a:t>siciliens</a:t>
            </a:r>
            <a:r>
              <a:rPr lang="it-IT" sz="2400" dirty="0"/>
              <a:t> le </a:t>
            </a:r>
            <a:r>
              <a:rPr lang="it-IT" sz="2400" dirty="0" err="1"/>
              <a:t>choix</a:t>
            </a:r>
            <a:r>
              <a:rPr lang="it-IT" sz="2400" dirty="0"/>
              <a:t> de </a:t>
            </a:r>
            <a:r>
              <a:rPr lang="it-IT" sz="2400" dirty="0" err="1"/>
              <a:t>rester</a:t>
            </a:r>
            <a:r>
              <a:rPr lang="it-IT" sz="2400" dirty="0"/>
              <a:t>? Voilà le </a:t>
            </a:r>
            <a:r>
              <a:rPr lang="it-IT" sz="2400" dirty="0" err="1"/>
              <a:t>témoignage</a:t>
            </a:r>
            <a:r>
              <a:rPr lang="it-IT" sz="2400" dirty="0"/>
              <a:t> de </a:t>
            </a:r>
            <a:r>
              <a:rPr lang="it-IT" sz="2400" dirty="0" err="1"/>
              <a:t>quatre</a:t>
            </a:r>
            <a:r>
              <a:rPr lang="it-IT" sz="2400" dirty="0"/>
              <a:t> </a:t>
            </a:r>
            <a:r>
              <a:rPr lang="it-IT" sz="2400" dirty="0" err="1"/>
              <a:t>parmi</a:t>
            </a:r>
            <a:r>
              <a:rPr lang="it-IT" sz="2400" dirty="0"/>
              <a:t> </a:t>
            </a:r>
            <a:r>
              <a:rPr lang="it-IT" sz="2400" dirty="0" err="1"/>
              <a:t>eux</a:t>
            </a:r>
            <a:r>
              <a:rPr lang="it-IT" sz="2400" dirty="0"/>
              <a:t> </a:t>
            </a:r>
            <a:r>
              <a:rPr lang="it-IT" sz="2400" dirty="0" err="1"/>
              <a:t>entre</a:t>
            </a:r>
            <a:r>
              <a:rPr lang="it-IT" sz="2400" dirty="0"/>
              <a:t> </a:t>
            </a:r>
            <a:r>
              <a:rPr lang="it-IT" sz="2400" dirty="0" err="1"/>
              <a:t>Palerme</a:t>
            </a:r>
            <a:r>
              <a:rPr lang="it-IT" sz="2400" dirty="0"/>
              <a:t> et Catane.</a:t>
            </a:r>
          </a:p>
          <a:p>
            <a:endParaRPr lang="it-IT" sz="2400" dirty="0"/>
          </a:p>
          <a:p>
            <a:r>
              <a:rPr lang="it-IT" sz="2400" dirty="0"/>
              <a:t>Caterina Giordano</a:t>
            </a:r>
            <a:endParaRPr lang="it-IT" sz="2400" dirty="0"/>
          </a:p>
        </p:txBody>
      </p:sp>
    </p:spTree>
    <p:extLst>
      <p:ext uri="{BB962C8B-B14F-4D97-AF65-F5344CB8AC3E}">
        <p14:creationId xmlns:p14="http://schemas.microsoft.com/office/powerpoint/2010/main" val="726889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r>
              <a:rPr lang="it-IT" sz="2800" dirty="0"/>
              <a:t/>
            </a:r>
            <a:br>
              <a:rPr lang="it-IT" sz="2800" dirty="0"/>
            </a:br>
            <a:r>
              <a:rPr lang="it-IT" sz="2800" dirty="0" err="1"/>
              <a:t>Cécile</a:t>
            </a:r>
            <a:r>
              <a:rPr lang="it-IT" sz="2800" dirty="0"/>
              <a:t> </a:t>
            </a:r>
            <a:r>
              <a:rPr lang="it-IT" sz="2800" dirty="0" err="1"/>
              <a:t>Vergnat</a:t>
            </a:r>
            <a:r>
              <a:rPr lang="it-IT" sz="2800" dirty="0"/>
              <a:t> </a:t>
            </a:r>
          </a:p>
        </p:txBody>
      </p:sp>
      <p:sp>
        <p:nvSpPr>
          <p:cNvPr id="3" name="Segnaposto contenuto 2"/>
          <p:cNvSpPr>
            <a:spLocks noGrp="1"/>
          </p:cNvSpPr>
          <p:nvPr>
            <p:ph sz="half" idx="1"/>
          </p:nvPr>
        </p:nvSpPr>
        <p:spPr/>
        <p:txBody>
          <a:bodyPr>
            <a:normAutofit/>
          </a:bodyPr>
          <a:lstStyle/>
          <a:p>
            <a:r>
              <a:rPr lang="it-IT" sz="2400" dirty="0"/>
              <a:t>Resto </a:t>
            </a:r>
            <a:r>
              <a:rPr lang="it-IT" sz="2400" dirty="0"/>
              <a:t>al Sud perché...": i giovani creativi si </a:t>
            </a:r>
            <a:r>
              <a:rPr lang="it-IT" sz="2400" dirty="0"/>
              <a:t>raccontano</a:t>
            </a:r>
            <a:endParaRPr lang="it-IT" sz="2400" b="1" dirty="0"/>
          </a:p>
          <a:p>
            <a:pPr algn="just"/>
            <a:r>
              <a:rPr lang="it-IT" sz="2400" dirty="0"/>
              <a:t>Il </a:t>
            </a:r>
            <a:r>
              <a:rPr lang="it-IT" sz="2400" dirty="0"/>
              <a:t>clima, certo. Il mare, chiaro. Il cibo, ovvio. Ma c'è qualcos'altro, a parte l'affetto per i propri cari, che fa scegliere a tanti giovani siciliani di restare? La testimonianza di quattro di loro tra Palermo e Catania.</a:t>
            </a:r>
          </a:p>
          <a:p>
            <a:endParaRPr lang="it-IT" sz="2400" dirty="0"/>
          </a:p>
        </p:txBody>
      </p:sp>
      <p:sp>
        <p:nvSpPr>
          <p:cNvPr id="4" name="Segnaposto contenuto 3"/>
          <p:cNvSpPr>
            <a:spLocks noGrp="1"/>
          </p:cNvSpPr>
          <p:nvPr>
            <p:ph sz="half" idx="2"/>
          </p:nvPr>
        </p:nvSpPr>
        <p:spPr/>
        <p:txBody>
          <a:bodyPr>
            <a:normAutofit/>
          </a:bodyPr>
          <a:lstStyle/>
          <a:p>
            <a:r>
              <a:rPr lang="it-IT" sz="2400" dirty="0"/>
              <a:t>"Je reste en </a:t>
            </a:r>
            <a:r>
              <a:rPr lang="it-IT" sz="2400" dirty="0" err="1"/>
              <a:t>Sicile</a:t>
            </a:r>
            <a:r>
              <a:rPr lang="it-IT" sz="2400" dirty="0"/>
              <a:t> parce </a:t>
            </a:r>
            <a:r>
              <a:rPr lang="it-IT" sz="2400" dirty="0" err="1"/>
              <a:t>que</a:t>
            </a:r>
            <a:r>
              <a:rPr lang="it-IT" sz="2400" dirty="0"/>
              <a:t>...": </a:t>
            </a:r>
            <a:r>
              <a:rPr lang="it-IT" sz="2400" dirty="0" err="1"/>
              <a:t>les</a:t>
            </a:r>
            <a:r>
              <a:rPr lang="it-IT" sz="2400" dirty="0"/>
              <a:t> </a:t>
            </a:r>
            <a:r>
              <a:rPr lang="it-IT" sz="2400" dirty="0" err="1"/>
              <a:t>jeunes</a:t>
            </a:r>
            <a:r>
              <a:rPr lang="it-IT" sz="2400" dirty="0"/>
              <a:t> </a:t>
            </a:r>
            <a:r>
              <a:rPr lang="it-IT" sz="2400" dirty="0" err="1"/>
              <a:t>créatifs</a:t>
            </a:r>
            <a:r>
              <a:rPr lang="it-IT" sz="2400" dirty="0"/>
              <a:t> se </a:t>
            </a:r>
            <a:r>
              <a:rPr lang="it-IT" sz="2400" dirty="0" err="1"/>
              <a:t>racontent</a:t>
            </a:r>
            <a:endParaRPr lang="it-IT" sz="2400" dirty="0"/>
          </a:p>
          <a:p>
            <a:pPr algn="just"/>
            <a:r>
              <a:rPr lang="it-IT" sz="2400" dirty="0"/>
              <a:t>La </a:t>
            </a:r>
            <a:r>
              <a:rPr lang="it-IT" sz="2400" dirty="0" err="1"/>
              <a:t>Sicile</a:t>
            </a:r>
            <a:r>
              <a:rPr lang="it-IT" sz="2400" dirty="0"/>
              <a:t> rime </a:t>
            </a:r>
            <a:r>
              <a:rPr lang="it-IT" sz="2400" dirty="0" err="1"/>
              <a:t>bien</a:t>
            </a:r>
            <a:r>
              <a:rPr lang="it-IT" sz="2400" dirty="0"/>
              <a:t> </a:t>
            </a:r>
            <a:r>
              <a:rPr lang="it-IT" sz="2400" dirty="0" err="1"/>
              <a:t>entendu</a:t>
            </a:r>
            <a:r>
              <a:rPr lang="it-IT" sz="2400" dirty="0"/>
              <a:t> </a:t>
            </a:r>
            <a:r>
              <a:rPr lang="it-IT" sz="2400" dirty="0" err="1"/>
              <a:t>avec</a:t>
            </a:r>
            <a:r>
              <a:rPr lang="it-IT" sz="2400" dirty="0"/>
              <a:t> le </a:t>
            </a:r>
            <a:r>
              <a:rPr lang="it-IT" sz="2400" dirty="0" err="1"/>
              <a:t>climat</a:t>
            </a:r>
            <a:r>
              <a:rPr lang="it-IT" sz="2400" dirty="0"/>
              <a:t>, la </a:t>
            </a:r>
            <a:r>
              <a:rPr lang="it-IT" sz="2400" dirty="0" err="1"/>
              <a:t>mer</a:t>
            </a:r>
            <a:r>
              <a:rPr lang="it-IT" sz="2400" dirty="0"/>
              <a:t> </a:t>
            </a:r>
            <a:r>
              <a:rPr lang="it-IT" sz="2400" dirty="0" err="1"/>
              <a:t>claire</a:t>
            </a:r>
            <a:r>
              <a:rPr lang="it-IT" sz="2400" dirty="0"/>
              <a:t>, et la </a:t>
            </a:r>
            <a:r>
              <a:rPr lang="it-IT" sz="2400" dirty="0" err="1"/>
              <a:t>nourriture</a:t>
            </a:r>
            <a:r>
              <a:rPr lang="it-IT" sz="2400" dirty="0"/>
              <a:t>. Mais </a:t>
            </a:r>
            <a:r>
              <a:rPr lang="it-IT" sz="2400" dirty="0" err="1"/>
              <a:t>pas</a:t>
            </a:r>
            <a:r>
              <a:rPr lang="it-IT" sz="2400" dirty="0"/>
              <a:t> </a:t>
            </a:r>
            <a:r>
              <a:rPr lang="it-IT" sz="2400" dirty="0" err="1"/>
              <a:t>que</a:t>
            </a:r>
            <a:r>
              <a:rPr lang="it-IT" sz="2400" dirty="0"/>
              <a:t>, </a:t>
            </a:r>
            <a:r>
              <a:rPr lang="it-IT" sz="2400" dirty="0" err="1"/>
              <a:t>excepté</a:t>
            </a:r>
            <a:r>
              <a:rPr lang="it-IT" sz="2400" dirty="0"/>
              <a:t> l’</a:t>
            </a:r>
            <a:r>
              <a:rPr lang="it-IT" sz="2400" dirty="0" err="1"/>
              <a:t>attachement</a:t>
            </a:r>
            <a:r>
              <a:rPr lang="it-IT" sz="2400" dirty="0"/>
              <a:t> à </a:t>
            </a:r>
            <a:r>
              <a:rPr lang="it-IT" sz="2400" dirty="0" err="1"/>
              <a:t>leurs</a:t>
            </a:r>
            <a:r>
              <a:rPr lang="it-IT" sz="2400" dirty="0"/>
              <a:t> </a:t>
            </a:r>
            <a:r>
              <a:rPr lang="it-IT" sz="2400" dirty="0" err="1"/>
              <a:t>proches</a:t>
            </a:r>
            <a:r>
              <a:rPr lang="it-IT" sz="2400" dirty="0"/>
              <a:t>, </a:t>
            </a:r>
            <a:r>
              <a:rPr lang="it-IT" sz="2400" dirty="0" err="1"/>
              <a:t>y’a</a:t>
            </a:r>
            <a:r>
              <a:rPr lang="it-IT" sz="2400" dirty="0"/>
              <a:t> t’il </a:t>
            </a:r>
            <a:r>
              <a:rPr lang="it-IT" sz="2400" dirty="0" err="1"/>
              <a:t>autre</a:t>
            </a:r>
            <a:r>
              <a:rPr lang="it-IT" sz="2400" dirty="0"/>
              <a:t> </a:t>
            </a:r>
            <a:r>
              <a:rPr lang="it-IT" sz="2400" dirty="0" err="1"/>
              <a:t>chose</a:t>
            </a:r>
            <a:r>
              <a:rPr lang="it-IT" sz="2400" dirty="0"/>
              <a:t> qui </a:t>
            </a:r>
            <a:r>
              <a:rPr lang="it-IT" sz="2400" dirty="0" err="1"/>
              <a:t>fait</a:t>
            </a:r>
            <a:r>
              <a:rPr lang="it-IT" sz="2400" dirty="0"/>
              <a:t> </a:t>
            </a:r>
            <a:r>
              <a:rPr lang="it-IT" sz="2400" dirty="0" err="1"/>
              <a:t>rester</a:t>
            </a:r>
            <a:r>
              <a:rPr lang="it-IT" sz="2400" dirty="0"/>
              <a:t> </a:t>
            </a:r>
            <a:r>
              <a:rPr lang="it-IT" sz="2400" dirty="0" err="1"/>
              <a:t>les</a:t>
            </a:r>
            <a:r>
              <a:rPr lang="it-IT" sz="2400" dirty="0"/>
              <a:t> </a:t>
            </a:r>
            <a:r>
              <a:rPr lang="it-IT" sz="2400" dirty="0" err="1"/>
              <a:t>jeunes</a:t>
            </a:r>
            <a:r>
              <a:rPr lang="it-IT" sz="2400" dirty="0"/>
              <a:t> </a:t>
            </a:r>
            <a:r>
              <a:rPr lang="it-IT" sz="2400" dirty="0" err="1"/>
              <a:t>siciliens</a:t>
            </a:r>
            <a:r>
              <a:rPr lang="it-IT" sz="2400" dirty="0"/>
              <a:t> ? </a:t>
            </a:r>
            <a:r>
              <a:rPr lang="it-IT" sz="2400" dirty="0" err="1"/>
              <a:t>Voici</a:t>
            </a:r>
            <a:r>
              <a:rPr lang="it-IT" sz="2400" dirty="0"/>
              <a:t> le </a:t>
            </a:r>
            <a:r>
              <a:rPr lang="it-IT" sz="2400" dirty="0" err="1"/>
              <a:t>témoignage</a:t>
            </a:r>
            <a:r>
              <a:rPr lang="it-IT" sz="2400" dirty="0"/>
              <a:t> de </a:t>
            </a:r>
            <a:r>
              <a:rPr lang="it-IT" sz="2400" dirty="0" err="1"/>
              <a:t>quatre</a:t>
            </a:r>
            <a:r>
              <a:rPr lang="it-IT" sz="2400" dirty="0"/>
              <a:t> d’</a:t>
            </a:r>
            <a:r>
              <a:rPr lang="it-IT" sz="2400" dirty="0" err="1"/>
              <a:t>entre</a:t>
            </a:r>
            <a:r>
              <a:rPr lang="it-IT" sz="2400" dirty="0"/>
              <a:t> </a:t>
            </a:r>
            <a:r>
              <a:rPr lang="it-IT" sz="2400" dirty="0" err="1"/>
              <a:t>eux</a:t>
            </a:r>
            <a:r>
              <a:rPr lang="it-IT" sz="2400" dirty="0"/>
              <a:t> de </a:t>
            </a:r>
            <a:r>
              <a:rPr lang="it-IT" sz="2400" dirty="0" err="1"/>
              <a:t>Palerme</a:t>
            </a:r>
            <a:r>
              <a:rPr lang="it-IT" sz="2400" dirty="0"/>
              <a:t> à Catane.</a:t>
            </a:r>
          </a:p>
          <a:p>
            <a:pPr algn="just"/>
            <a:endParaRPr lang="it-IT" sz="2400" dirty="0"/>
          </a:p>
        </p:txBody>
      </p:sp>
    </p:spTree>
    <p:extLst>
      <p:ext uri="{BB962C8B-B14F-4D97-AF65-F5344CB8AC3E}">
        <p14:creationId xmlns:p14="http://schemas.microsoft.com/office/powerpoint/2010/main" val="3145104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sz="2400" dirty="0"/>
              <a:t>Dall’ultimo Rapporto sulle emigrazioni interne alla Giornata dell’Economia del Mezzogiorno, il mantra ripetuto è sempre lo stesso: il Sud Italia perde 100mila giovani l’anno e in Sicilia è come se un comune di 20mila abitanti partisse ogni 365 giorni. </a:t>
            </a:r>
          </a:p>
        </p:txBody>
      </p:sp>
      <p:sp>
        <p:nvSpPr>
          <p:cNvPr id="4" name="Segnaposto contenuto 3"/>
          <p:cNvSpPr>
            <a:spLocks noGrp="1"/>
          </p:cNvSpPr>
          <p:nvPr>
            <p:ph sz="half" idx="2"/>
          </p:nvPr>
        </p:nvSpPr>
        <p:spPr/>
        <p:txBody>
          <a:bodyPr>
            <a:normAutofit/>
          </a:bodyPr>
          <a:lstStyle/>
          <a:p>
            <a:pPr algn="just"/>
            <a:r>
              <a:rPr lang="it-IT" sz="2400" dirty="0" err="1"/>
              <a:t>Selon</a:t>
            </a:r>
            <a:r>
              <a:rPr lang="it-IT" sz="2400" dirty="0"/>
              <a:t> le/D’</a:t>
            </a:r>
            <a:r>
              <a:rPr lang="it-IT" sz="2400" dirty="0" err="1"/>
              <a:t>après</a:t>
            </a:r>
            <a:r>
              <a:rPr lang="it-IT" sz="2400" dirty="0"/>
              <a:t> le/À </a:t>
            </a:r>
            <a:r>
              <a:rPr lang="it-IT" sz="2400" dirty="0"/>
              <a:t>partir </a:t>
            </a:r>
            <a:r>
              <a:rPr lang="it-IT" sz="2400" dirty="0" err="1"/>
              <a:t>du</a:t>
            </a:r>
            <a:r>
              <a:rPr lang="it-IT" sz="2400" dirty="0"/>
              <a:t> dernier </a:t>
            </a:r>
            <a:r>
              <a:rPr lang="it-IT" sz="2400" dirty="0" err="1"/>
              <a:t>Rapport</a:t>
            </a:r>
            <a:r>
              <a:rPr lang="it-IT" sz="2400" dirty="0"/>
              <a:t> </a:t>
            </a:r>
            <a:r>
              <a:rPr lang="it-IT" sz="2400" dirty="0" err="1"/>
              <a:t>concernant</a:t>
            </a:r>
            <a:r>
              <a:rPr lang="it-IT" sz="2400" dirty="0"/>
              <a:t> </a:t>
            </a:r>
            <a:r>
              <a:rPr lang="it-IT" sz="2400" dirty="0" err="1"/>
              <a:t>les</a:t>
            </a:r>
            <a:r>
              <a:rPr lang="it-IT" sz="2400" dirty="0"/>
              <a:t> </a:t>
            </a:r>
            <a:r>
              <a:rPr lang="it-IT" sz="2400" dirty="0" err="1"/>
              <a:t>émigrations</a:t>
            </a:r>
            <a:r>
              <a:rPr lang="it-IT" sz="2400" dirty="0"/>
              <a:t> </a:t>
            </a:r>
            <a:r>
              <a:rPr lang="it-IT" sz="2400" dirty="0" err="1"/>
              <a:t>internes</a:t>
            </a:r>
            <a:r>
              <a:rPr lang="it-IT" sz="2400" dirty="0"/>
              <a:t>, </a:t>
            </a:r>
            <a:r>
              <a:rPr lang="it-IT" sz="2400" dirty="0" err="1"/>
              <a:t>présenté</a:t>
            </a:r>
            <a:r>
              <a:rPr lang="it-IT" sz="2400" dirty="0"/>
              <a:t> pendant la </a:t>
            </a:r>
            <a:r>
              <a:rPr lang="it-IT" sz="2400" dirty="0" err="1"/>
              <a:t>Journée</a:t>
            </a:r>
            <a:r>
              <a:rPr lang="it-IT" sz="2400" dirty="0"/>
              <a:t> de l’</a:t>
            </a:r>
            <a:r>
              <a:rPr lang="it-IT" sz="2400" dirty="0" err="1"/>
              <a:t>Économie</a:t>
            </a:r>
            <a:r>
              <a:rPr lang="it-IT" sz="2400" dirty="0"/>
              <a:t> </a:t>
            </a:r>
            <a:r>
              <a:rPr lang="it-IT" sz="2400" dirty="0" err="1"/>
              <a:t>du</a:t>
            </a:r>
            <a:r>
              <a:rPr lang="it-IT" sz="2400" dirty="0"/>
              <a:t> Midi, le mantra </a:t>
            </a:r>
            <a:r>
              <a:rPr lang="it-IT" sz="2400" dirty="0" err="1"/>
              <a:t>répété</a:t>
            </a:r>
            <a:r>
              <a:rPr lang="it-IT" sz="2400" dirty="0"/>
              <a:t> est </a:t>
            </a:r>
            <a:r>
              <a:rPr lang="it-IT" sz="2400" dirty="0" err="1"/>
              <a:t>toujours</a:t>
            </a:r>
            <a:r>
              <a:rPr lang="it-IT" sz="2400" dirty="0"/>
              <a:t> le </a:t>
            </a:r>
            <a:r>
              <a:rPr lang="it-IT" sz="2400" dirty="0" err="1"/>
              <a:t>même</a:t>
            </a:r>
            <a:r>
              <a:rPr lang="it-IT" sz="2400" dirty="0"/>
              <a:t> : </a:t>
            </a:r>
            <a:r>
              <a:rPr lang="it-IT" sz="2400" dirty="0"/>
              <a:t>le Sud de l’</a:t>
            </a:r>
            <a:r>
              <a:rPr lang="it-IT" sz="2400" dirty="0" err="1"/>
              <a:t>Italie</a:t>
            </a:r>
            <a:r>
              <a:rPr lang="it-IT" sz="2400" dirty="0"/>
              <a:t> </a:t>
            </a:r>
            <a:r>
              <a:rPr lang="it-IT" sz="2400" dirty="0" err="1"/>
              <a:t>perd</a:t>
            </a:r>
            <a:r>
              <a:rPr lang="it-IT" sz="2400" dirty="0"/>
              <a:t> 100 mille </a:t>
            </a:r>
            <a:r>
              <a:rPr lang="it-IT" sz="2400" dirty="0" err="1"/>
              <a:t>jeunes</a:t>
            </a:r>
            <a:r>
              <a:rPr lang="it-IT" sz="2400" dirty="0"/>
              <a:t> par an </a:t>
            </a:r>
            <a:r>
              <a:rPr lang="it-IT" sz="2400" dirty="0"/>
              <a:t>et/</a:t>
            </a:r>
            <a:r>
              <a:rPr lang="it-IT" sz="2400" dirty="0" err="1"/>
              <a:t>tous</a:t>
            </a:r>
            <a:r>
              <a:rPr lang="it-IT" sz="2400" dirty="0"/>
              <a:t> </a:t>
            </a:r>
            <a:r>
              <a:rPr lang="it-IT" sz="2400" dirty="0" err="1"/>
              <a:t>les</a:t>
            </a:r>
            <a:r>
              <a:rPr lang="it-IT" sz="2400" dirty="0"/>
              <a:t> </a:t>
            </a:r>
            <a:r>
              <a:rPr lang="it-IT" sz="2400" dirty="0" err="1"/>
              <a:t>ans</a:t>
            </a:r>
            <a:r>
              <a:rPr lang="it-IT" sz="2400" dirty="0"/>
              <a:t>/</a:t>
            </a:r>
            <a:r>
              <a:rPr lang="it-IT" sz="2400" dirty="0" err="1"/>
              <a:t>chaque</a:t>
            </a:r>
            <a:r>
              <a:rPr lang="it-IT" sz="2400" dirty="0"/>
              <a:t> </a:t>
            </a:r>
            <a:r>
              <a:rPr lang="it-IT" sz="2400" dirty="0" err="1"/>
              <a:t>année</a:t>
            </a:r>
            <a:r>
              <a:rPr lang="it-IT" sz="2400" dirty="0"/>
              <a:t> </a:t>
            </a:r>
            <a:r>
              <a:rPr lang="it-IT" sz="2400" dirty="0"/>
              <a:t>en </a:t>
            </a:r>
            <a:r>
              <a:rPr lang="it-IT" sz="2400" dirty="0" err="1"/>
              <a:t>Sicile</a:t>
            </a:r>
            <a:r>
              <a:rPr lang="it-IT" sz="2400" dirty="0"/>
              <a:t> c’est </a:t>
            </a:r>
            <a:r>
              <a:rPr lang="it-IT" sz="2400" dirty="0" err="1"/>
              <a:t>comme</a:t>
            </a:r>
            <a:r>
              <a:rPr lang="it-IT" sz="2400" dirty="0"/>
              <a:t> si une </a:t>
            </a:r>
            <a:r>
              <a:rPr lang="it-IT" sz="2400" dirty="0" err="1"/>
              <a:t>commune</a:t>
            </a:r>
            <a:r>
              <a:rPr lang="it-IT" sz="2400" dirty="0"/>
              <a:t> de 20 mille </a:t>
            </a:r>
            <a:r>
              <a:rPr lang="it-IT" sz="2400" dirty="0" err="1"/>
              <a:t>habitants</a:t>
            </a:r>
            <a:r>
              <a:rPr lang="it-IT" sz="2400" dirty="0"/>
              <a:t> </a:t>
            </a:r>
            <a:r>
              <a:rPr lang="it-IT" sz="2400" dirty="0" err="1"/>
              <a:t>partait</a:t>
            </a:r>
            <a:r>
              <a:rPr lang="it-IT" sz="2400" dirty="0"/>
              <a:t>/s’en </a:t>
            </a:r>
            <a:r>
              <a:rPr lang="it-IT" sz="2400" dirty="0" err="1"/>
              <a:t>allait</a:t>
            </a:r>
            <a:r>
              <a:rPr lang="it-IT" sz="2400" dirty="0"/>
              <a:t>/</a:t>
            </a:r>
            <a:r>
              <a:rPr lang="it-IT" sz="2400" dirty="0" err="1"/>
              <a:t>disparissait</a:t>
            </a:r>
            <a:r>
              <a:rPr lang="it-IT" sz="2400" dirty="0"/>
              <a:t> </a:t>
            </a:r>
            <a:r>
              <a:rPr lang="it-IT" sz="2400" dirty="0" err="1"/>
              <a:t>tous</a:t>
            </a:r>
            <a:r>
              <a:rPr lang="it-IT" sz="2400" dirty="0"/>
              <a:t> </a:t>
            </a:r>
            <a:r>
              <a:rPr lang="it-IT" sz="2400" dirty="0" err="1"/>
              <a:t>les</a:t>
            </a:r>
            <a:r>
              <a:rPr lang="it-IT" sz="2400" dirty="0"/>
              <a:t> 365 </a:t>
            </a:r>
            <a:r>
              <a:rPr lang="it-IT" sz="2400" dirty="0" err="1"/>
              <a:t>jours</a:t>
            </a:r>
            <a:r>
              <a:rPr lang="it-IT" sz="2400" dirty="0"/>
              <a:t>.</a:t>
            </a:r>
            <a:endParaRPr lang="it-IT" sz="2400" dirty="0"/>
          </a:p>
          <a:p>
            <a:r>
              <a:rPr lang="it-IT" sz="2400" dirty="0"/>
              <a:t>Maddalena </a:t>
            </a:r>
            <a:r>
              <a:rPr lang="it-IT" sz="2400" dirty="0" err="1"/>
              <a:t>Tessari</a:t>
            </a:r>
            <a:endParaRPr lang="it-IT" sz="2400" dirty="0"/>
          </a:p>
        </p:txBody>
      </p:sp>
    </p:spTree>
    <p:extLst>
      <p:ext uri="{BB962C8B-B14F-4D97-AF65-F5344CB8AC3E}">
        <p14:creationId xmlns:p14="http://schemas.microsoft.com/office/powerpoint/2010/main" val="2089182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a:bodyPr>
          <a:lstStyle/>
          <a:p>
            <a:pPr algn="just"/>
            <a:r>
              <a:rPr lang="it-IT" sz="2400" dirty="0"/>
              <a:t>Dall’ultimo Rapporto sulle emigrazioni interne alla Giornata dell’Economia del Mezzogiorno, il mantra ripetuto è sempre lo stesso: il Sud Italia perde 100mila giovani l’anno e in Sicilia è come se un comune di 20mila abitanti partisse ogni 365 giorni. </a:t>
            </a:r>
          </a:p>
        </p:txBody>
      </p:sp>
      <p:sp>
        <p:nvSpPr>
          <p:cNvPr id="4" name="Segnaposto contenuto 3"/>
          <p:cNvSpPr>
            <a:spLocks noGrp="1"/>
          </p:cNvSpPr>
          <p:nvPr>
            <p:ph sz="half" idx="2"/>
          </p:nvPr>
        </p:nvSpPr>
        <p:spPr/>
        <p:txBody>
          <a:bodyPr>
            <a:normAutofit/>
          </a:bodyPr>
          <a:lstStyle/>
          <a:p>
            <a:pPr algn="just"/>
            <a:r>
              <a:rPr lang="it-IT" sz="2400" dirty="0"/>
              <a:t>D’</a:t>
            </a:r>
            <a:r>
              <a:rPr lang="it-IT" sz="2400" dirty="0" err="1"/>
              <a:t>après</a:t>
            </a:r>
            <a:r>
              <a:rPr lang="it-IT" sz="2400" dirty="0"/>
              <a:t> le dernier </a:t>
            </a:r>
            <a:r>
              <a:rPr lang="it-IT" sz="2400" dirty="0" err="1"/>
              <a:t>Rapport</a:t>
            </a:r>
            <a:r>
              <a:rPr lang="it-IT" sz="2400" dirty="0"/>
              <a:t> </a:t>
            </a:r>
            <a:r>
              <a:rPr lang="it-IT" sz="2400" dirty="0" err="1"/>
              <a:t>sur</a:t>
            </a:r>
            <a:r>
              <a:rPr lang="it-IT" sz="2400" dirty="0"/>
              <a:t> </a:t>
            </a:r>
            <a:r>
              <a:rPr lang="it-IT" sz="2400" dirty="0" err="1"/>
              <a:t>les</a:t>
            </a:r>
            <a:r>
              <a:rPr lang="it-IT" sz="2400" dirty="0"/>
              <a:t> </a:t>
            </a:r>
            <a:r>
              <a:rPr lang="it-IT" sz="2400" dirty="0" err="1"/>
              <a:t>émigrations</a:t>
            </a:r>
            <a:r>
              <a:rPr lang="it-IT" sz="2400" dirty="0"/>
              <a:t> </a:t>
            </a:r>
            <a:r>
              <a:rPr lang="it-IT" sz="2400" dirty="0" err="1"/>
              <a:t>internes</a:t>
            </a:r>
            <a:r>
              <a:rPr lang="it-IT" sz="2400" dirty="0"/>
              <a:t> à la </a:t>
            </a:r>
            <a:r>
              <a:rPr lang="it-IT" sz="2400" dirty="0" err="1"/>
              <a:t>Journée</a:t>
            </a:r>
            <a:r>
              <a:rPr lang="it-IT" sz="2400" dirty="0"/>
              <a:t> de l’</a:t>
            </a:r>
            <a:r>
              <a:rPr lang="it-IT" sz="2400" dirty="0" err="1"/>
              <a:t>Économie</a:t>
            </a:r>
            <a:r>
              <a:rPr lang="it-IT" sz="2400" dirty="0"/>
              <a:t> </a:t>
            </a:r>
            <a:r>
              <a:rPr lang="it-IT" sz="2400" dirty="0" err="1"/>
              <a:t>du</a:t>
            </a:r>
            <a:r>
              <a:rPr lang="it-IT" sz="2400" dirty="0"/>
              <a:t> Sud, on </a:t>
            </a:r>
            <a:r>
              <a:rPr lang="it-IT" sz="2400" dirty="0" err="1"/>
              <a:t>répète</a:t>
            </a:r>
            <a:r>
              <a:rPr lang="it-IT" sz="2400" dirty="0"/>
              <a:t> </a:t>
            </a:r>
            <a:r>
              <a:rPr lang="it-IT" sz="2400" dirty="0" err="1"/>
              <a:t>toujours</a:t>
            </a:r>
            <a:r>
              <a:rPr lang="it-IT" sz="2400" dirty="0"/>
              <a:t> le </a:t>
            </a:r>
            <a:r>
              <a:rPr lang="it-IT" sz="2400" dirty="0" err="1"/>
              <a:t>même</a:t>
            </a:r>
            <a:r>
              <a:rPr lang="it-IT" sz="2400" dirty="0"/>
              <a:t> mantra : le Sud de l’</a:t>
            </a:r>
            <a:r>
              <a:rPr lang="it-IT" sz="2400" dirty="0" err="1"/>
              <a:t>Italie</a:t>
            </a:r>
            <a:r>
              <a:rPr lang="it-IT" sz="2400" dirty="0"/>
              <a:t> </a:t>
            </a:r>
            <a:r>
              <a:rPr lang="it-IT" sz="2400" dirty="0" err="1"/>
              <a:t>perd</a:t>
            </a:r>
            <a:r>
              <a:rPr lang="it-IT" sz="2400" dirty="0"/>
              <a:t> 100 </a:t>
            </a:r>
            <a:r>
              <a:rPr lang="it-IT" sz="2400" dirty="0" err="1"/>
              <a:t>mille</a:t>
            </a:r>
            <a:r>
              <a:rPr lang="it-IT" sz="2400" dirty="0" err="1">
                <a:solidFill>
                  <a:srgbClr val="FF0000"/>
                </a:solidFill>
              </a:rPr>
              <a:t>s</a:t>
            </a:r>
            <a:r>
              <a:rPr lang="it-IT" sz="2400" dirty="0"/>
              <a:t> </a:t>
            </a:r>
            <a:r>
              <a:rPr lang="it-IT" sz="2400" dirty="0" err="1"/>
              <a:t>jeunes</a:t>
            </a:r>
            <a:r>
              <a:rPr lang="it-IT" sz="2400" dirty="0"/>
              <a:t> par an  en </a:t>
            </a:r>
            <a:r>
              <a:rPr lang="it-IT" sz="2400" dirty="0"/>
              <a:t>l’</a:t>
            </a:r>
            <a:r>
              <a:rPr lang="it-IT" sz="2400" dirty="0" err="1"/>
              <a:t>occurrence</a:t>
            </a:r>
            <a:r>
              <a:rPr lang="it-IT" sz="2400" dirty="0"/>
              <a:t>, </a:t>
            </a:r>
            <a:r>
              <a:rPr lang="it-IT" sz="2400" dirty="0"/>
              <a:t>c’est </a:t>
            </a:r>
            <a:r>
              <a:rPr lang="it-IT" sz="2400" dirty="0" err="1"/>
              <a:t>comme</a:t>
            </a:r>
            <a:r>
              <a:rPr lang="it-IT" sz="2400" dirty="0"/>
              <a:t> si en </a:t>
            </a:r>
            <a:r>
              <a:rPr lang="it-IT" sz="2400" dirty="0" err="1"/>
              <a:t>Sicile</a:t>
            </a:r>
            <a:r>
              <a:rPr lang="it-IT" sz="2400" dirty="0"/>
              <a:t> une </a:t>
            </a:r>
            <a:r>
              <a:rPr lang="it-IT" sz="2400" dirty="0" err="1"/>
              <a:t>commune</a:t>
            </a:r>
            <a:r>
              <a:rPr lang="it-IT" sz="2400" dirty="0"/>
              <a:t> de 20 </a:t>
            </a:r>
            <a:r>
              <a:rPr lang="it-IT" sz="2400" dirty="0" err="1"/>
              <a:t>mille</a:t>
            </a:r>
            <a:r>
              <a:rPr lang="it-IT" sz="2400" dirty="0" err="1">
                <a:solidFill>
                  <a:srgbClr val="FF0000"/>
                </a:solidFill>
              </a:rPr>
              <a:t>s</a:t>
            </a:r>
            <a:r>
              <a:rPr lang="it-IT" sz="2400" dirty="0"/>
              <a:t> </a:t>
            </a:r>
            <a:r>
              <a:rPr lang="it-IT" sz="2400" dirty="0" err="1"/>
              <a:t>habitants</a:t>
            </a:r>
            <a:r>
              <a:rPr lang="it-IT" sz="2400" dirty="0"/>
              <a:t> </a:t>
            </a:r>
            <a:r>
              <a:rPr lang="it-IT" sz="2400" dirty="0" err="1"/>
              <a:t>partait</a:t>
            </a:r>
            <a:r>
              <a:rPr lang="it-IT" sz="2400" dirty="0"/>
              <a:t> </a:t>
            </a:r>
            <a:r>
              <a:rPr lang="it-IT" sz="2400" dirty="0" err="1"/>
              <a:t>tous</a:t>
            </a:r>
            <a:r>
              <a:rPr lang="it-IT" sz="2400" dirty="0"/>
              <a:t> </a:t>
            </a:r>
            <a:r>
              <a:rPr lang="it-IT" sz="2400" dirty="0" err="1"/>
              <a:t>les</a:t>
            </a:r>
            <a:r>
              <a:rPr lang="it-IT" sz="2400" dirty="0"/>
              <a:t> 365 </a:t>
            </a:r>
            <a:r>
              <a:rPr lang="it-IT" sz="2400" dirty="0" err="1"/>
              <a:t>jours</a:t>
            </a:r>
            <a:r>
              <a:rPr lang="it-IT" sz="2400" dirty="0"/>
              <a:t>. </a:t>
            </a:r>
          </a:p>
        </p:txBody>
      </p:sp>
    </p:spTree>
    <p:extLst>
      <p:ext uri="{BB962C8B-B14F-4D97-AF65-F5344CB8AC3E}">
        <p14:creationId xmlns:p14="http://schemas.microsoft.com/office/powerpoint/2010/main" val="560946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fontScale="92500" lnSpcReduction="20000"/>
          </a:bodyPr>
          <a:lstStyle/>
          <a:p>
            <a:pPr algn="just"/>
            <a:r>
              <a:rPr lang="it-IT" sz="2400" dirty="0"/>
              <a:t>Intervistando giovani ricercatori siciliani all’estero, avevamo registrato una disponibilità a tornare in Sicilia soltanto a patto che "cambiassero le politiche per l’Università, la ricerca e i metodi di reclutamento" o più semplicemente, qualora le competenze apprese con lo studio e il lavoro venissero effettivamente riconosciute (e retribuite), senza dover chiedere niente a nessuno. </a:t>
            </a:r>
          </a:p>
        </p:txBody>
      </p:sp>
      <p:sp>
        <p:nvSpPr>
          <p:cNvPr id="4" name="Segnaposto contenuto 3"/>
          <p:cNvSpPr>
            <a:spLocks noGrp="1"/>
          </p:cNvSpPr>
          <p:nvPr>
            <p:ph sz="half" idx="2"/>
          </p:nvPr>
        </p:nvSpPr>
        <p:spPr/>
        <p:txBody>
          <a:bodyPr>
            <a:normAutofit fontScale="92500" lnSpcReduction="20000"/>
          </a:bodyPr>
          <a:lstStyle/>
          <a:p>
            <a:pPr algn="just"/>
            <a:r>
              <a:rPr lang="it-IT" dirty="0"/>
              <a:t>En </a:t>
            </a:r>
            <a:r>
              <a:rPr lang="it-IT" dirty="0" err="1"/>
              <a:t>interviewant</a:t>
            </a:r>
            <a:r>
              <a:rPr lang="it-IT" dirty="0"/>
              <a:t> de </a:t>
            </a:r>
            <a:r>
              <a:rPr lang="it-IT" dirty="0" err="1"/>
              <a:t>jeunes</a:t>
            </a:r>
            <a:r>
              <a:rPr lang="it-IT" dirty="0"/>
              <a:t> </a:t>
            </a:r>
            <a:r>
              <a:rPr lang="it-IT" dirty="0" err="1"/>
              <a:t>chercheurs</a:t>
            </a:r>
            <a:r>
              <a:rPr lang="it-IT" dirty="0"/>
              <a:t> </a:t>
            </a:r>
            <a:r>
              <a:rPr lang="it-IT" dirty="0" err="1"/>
              <a:t>siciliens</a:t>
            </a:r>
            <a:r>
              <a:rPr lang="it-IT" dirty="0"/>
              <a:t> à l’</a:t>
            </a:r>
            <a:r>
              <a:rPr lang="it-IT" dirty="0" err="1"/>
              <a:t>étranger</a:t>
            </a:r>
            <a:r>
              <a:rPr lang="it-IT" dirty="0"/>
              <a:t>, on </a:t>
            </a:r>
            <a:r>
              <a:rPr lang="it-IT" dirty="0" err="1"/>
              <a:t>avait</a:t>
            </a:r>
            <a:r>
              <a:rPr lang="it-IT" dirty="0"/>
              <a:t> </a:t>
            </a:r>
            <a:r>
              <a:rPr lang="it-IT" dirty="0" err="1"/>
              <a:t>observé</a:t>
            </a:r>
            <a:r>
              <a:rPr lang="it-IT" dirty="0"/>
              <a:t> </a:t>
            </a:r>
            <a:r>
              <a:rPr lang="it-IT" dirty="0" err="1"/>
              <a:t>qu’ils</a:t>
            </a:r>
            <a:r>
              <a:rPr lang="it-IT" dirty="0"/>
              <a:t> </a:t>
            </a:r>
            <a:r>
              <a:rPr lang="it-IT" dirty="0" err="1"/>
              <a:t>étaient</a:t>
            </a:r>
            <a:r>
              <a:rPr lang="it-IT" dirty="0"/>
              <a:t> </a:t>
            </a:r>
            <a:r>
              <a:rPr lang="it-IT" dirty="0" err="1"/>
              <a:t>disposés</a:t>
            </a:r>
            <a:r>
              <a:rPr lang="it-IT" dirty="0"/>
              <a:t> à </a:t>
            </a:r>
            <a:r>
              <a:rPr lang="it-IT" dirty="0" err="1"/>
              <a:t>rentrer</a:t>
            </a:r>
            <a:r>
              <a:rPr lang="it-IT" dirty="0"/>
              <a:t> en </a:t>
            </a:r>
            <a:r>
              <a:rPr lang="it-IT" dirty="0" err="1"/>
              <a:t>Sicile</a:t>
            </a:r>
            <a:r>
              <a:rPr lang="it-IT" dirty="0"/>
              <a:t> </a:t>
            </a:r>
            <a:r>
              <a:rPr lang="it-IT" dirty="0" err="1"/>
              <a:t>pourvu</a:t>
            </a:r>
            <a:r>
              <a:rPr lang="it-IT" dirty="0"/>
              <a:t> </a:t>
            </a:r>
            <a:r>
              <a:rPr lang="it-IT" dirty="0" err="1" smtClean="0"/>
              <a:t>que</a:t>
            </a:r>
            <a:r>
              <a:rPr lang="it-IT" dirty="0" smtClean="0"/>
              <a:t>/à </a:t>
            </a:r>
            <a:r>
              <a:rPr lang="it-IT" dirty="0" err="1" smtClean="0"/>
              <a:t>condition</a:t>
            </a:r>
            <a:r>
              <a:rPr lang="it-IT" dirty="0" smtClean="0"/>
              <a:t> </a:t>
            </a:r>
            <a:r>
              <a:rPr lang="it-IT" dirty="0" err="1" smtClean="0"/>
              <a:t>que</a:t>
            </a:r>
            <a:r>
              <a:rPr lang="it-IT" dirty="0" smtClean="0"/>
              <a:t> </a:t>
            </a:r>
            <a:r>
              <a:rPr lang="it-IT" dirty="0"/>
              <a:t>« </a:t>
            </a:r>
            <a:r>
              <a:rPr lang="it-IT" dirty="0" err="1"/>
              <a:t>les</a:t>
            </a:r>
            <a:r>
              <a:rPr lang="it-IT" dirty="0"/>
              <a:t> </a:t>
            </a:r>
            <a:r>
              <a:rPr lang="it-IT" dirty="0" err="1"/>
              <a:t>politiques</a:t>
            </a:r>
            <a:r>
              <a:rPr lang="it-IT" dirty="0"/>
              <a:t> </a:t>
            </a:r>
            <a:r>
              <a:rPr lang="it-IT" dirty="0" err="1"/>
              <a:t>universitaires</a:t>
            </a:r>
            <a:r>
              <a:rPr lang="it-IT" dirty="0"/>
              <a:t>, la </a:t>
            </a:r>
            <a:r>
              <a:rPr lang="it-IT" dirty="0" err="1"/>
              <a:t>recherche</a:t>
            </a:r>
            <a:r>
              <a:rPr lang="it-IT" dirty="0"/>
              <a:t> et </a:t>
            </a:r>
            <a:r>
              <a:rPr lang="it-IT" dirty="0" err="1"/>
              <a:t>les</a:t>
            </a:r>
            <a:r>
              <a:rPr lang="it-IT" dirty="0"/>
              <a:t> </a:t>
            </a:r>
            <a:r>
              <a:rPr lang="it-IT" dirty="0" err="1"/>
              <a:t>méthodes</a:t>
            </a:r>
            <a:r>
              <a:rPr lang="it-IT" dirty="0"/>
              <a:t> de </a:t>
            </a:r>
            <a:r>
              <a:rPr lang="it-IT" dirty="0" err="1"/>
              <a:t>recrutement</a:t>
            </a:r>
            <a:r>
              <a:rPr lang="it-IT" dirty="0"/>
              <a:t> </a:t>
            </a:r>
            <a:r>
              <a:rPr lang="it-IT" dirty="0" err="1"/>
              <a:t>changent</a:t>
            </a:r>
            <a:r>
              <a:rPr lang="it-IT" dirty="0"/>
              <a:t> » </a:t>
            </a:r>
            <a:r>
              <a:rPr lang="it-IT" dirty="0" err="1"/>
              <a:t>ou</a:t>
            </a:r>
            <a:r>
              <a:rPr lang="it-IT" dirty="0"/>
              <a:t> plus </a:t>
            </a:r>
            <a:r>
              <a:rPr lang="it-IT" dirty="0" err="1"/>
              <a:t>simplement</a:t>
            </a:r>
            <a:r>
              <a:rPr lang="it-IT" dirty="0"/>
              <a:t>, si </a:t>
            </a:r>
            <a:r>
              <a:rPr lang="it-IT" dirty="0" err="1"/>
              <a:t>les</a:t>
            </a:r>
            <a:r>
              <a:rPr lang="it-IT" dirty="0"/>
              <a:t> </a:t>
            </a:r>
            <a:r>
              <a:rPr lang="it-IT" dirty="0" err="1"/>
              <a:t>compétences</a:t>
            </a:r>
            <a:r>
              <a:rPr lang="it-IT" dirty="0"/>
              <a:t> </a:t>
            </a:r>
            <a:r>
              <a:rPr lang="it-IT" dirty="0" err="1"/>
              <a:t>acquises</a:t>
            </a:r>
            <a:r>
              <a:rPr lang="it-IT" dirty="0"/>
              <a:t> </a:t>
            </a:r>
            <a:r>
              <a:rPr lang="it-IT" dirty="0" err="1"/>
              <a:t>grâce</a:t>
            </a:r>
            <a:r>
              <a:rPr lang="it-IT" dirty="0"/>
              <a:t> </a:t>
            </a:r>
            <a:r>
              <a:rPr lang="it-IT" dirty="0" err="1"/>
              <a:t>aux</a:t>
            </a:r>
            <a:r>
              <a:rPr lang="it-IT" dirty="0"/>
              <a:t> </a:t>
            </a:r>
            <a:r>
              <a:rPr lang="it-IT" dirty="0" err="1"/>
              <a:t>études</a:t>
            </a:r>
            <a:r>
              <a:rPr lang="it-IT" dirty="0"/>
              <a:t> et </a:t>
            </a:r>
            <a:r>
              <a:rPr lang="it-IT" dirty="0" err="1"/>
              <a:t>au</a:t>
            </a:r>
            <a:r>
              <a:rPr lang="it-IT" dirty="0"/>
              <a:t> </a:t>
            </a:r>
            <a:r>
              <a:rPr lang="it-IT" dirty="0" err="1"/>
              <a:t>travail</a:t>
            </a:r>
            <a:r>
              <a:rPr lang="it-IT" dirty="0"/>
              <a:t> </a:t>
            </a:r>
            <a:r>
              <a:rPr lang="it-IT" dirty="0" err="1"/>
              <a:t>étaient</a:t>
            </a:r>
            <a:r>
              <a:rPr lang="it-IT" dirty="0"/>
              <a:t> </a:t>
            </a:r>
            <a:r>
              <a:rPr lang="it-IT" dirty="0" err="1"/>
              <a:t>vraiment</a:t>
            </a:r>
            <a:r>
              <a:rPr lang="it-IT" dirty="0"/>
              <a:t> </a:t>
            </a:r>
            <a:r>
              <a:rPr lang="it-IT" dirty="0" err="1"/>
              <a:t>reconnues</a:t>
            </a:r>
            <a:r>
              <a:rPr lang="it-IT" dirty="0"/>
              <a:t> (et </a:t>
            </a:r>
            <a:r>
              <a:rPr lang="it-IT" dirty="0" err="1" smtClean="0"/>
              <a:t>rémunérées</a:t>
            </a:r>
            <a:r>
              <a:rPr lang="it-IT" dirty="0" smtClean="0"/>
              <a:t>/</a:t>
            </a:r>
            <a:r>
              <a:rPr lang="it-IT" dirty="0" err="1" smtClean="0"/>
              <a:t>retribuées</a:t>
            </a:r>
            <a:r>
              <a:rPr lang="it-IT" dirty="0" smtClean="0"/>
              <a:t>), </a:t>
            </a:r>
            <a:r>
              <a:rPr lang="it-IT" dirty="0"/>
              <a:t>sans </a:t>
            </a:r>
            <a:r>
              <a:rPr lang="it-IT" dirty="0" err="1"/>
              <a:t>rien</a:t>
            </a:r>
            <a:r>
              <a:rPr lang="it-IT" dirty="0"/>
              <a:t> </a:t>
            </a:r>
            <a:r>
              <a:rPr lang="it-IT" dirty="0" err="1"/>
              <a:t>devoir</a:t>
            </a:r>
            <a:r>
              <a:rPr lang="it-IT" dirty="0"/>
              <a:t> </a:t>
            </a:r>
            <a:r>
              <a:rPr lang="it-IT" dirty="0" err="1"/>
              <a:t>demander</a:t>
            </a:r>
            <a:r>
              <a:rPr lang="it-IT" dirty="0"/>
              <a:t> à </a:t>
            </a:r>
            <a:r>
              <a:rPr lang="it-IT" dirty="0" err="1"/>
              <a:t>personne</a:t>
            </a:r>
            <a:r>
              <a:rPr lang="it-IT" dirty="0"/>
              <a:t>."</a:t>
            </a:r>
          </a:p>
          <a:p>
            <a:r>
              <a:rPr lang="it-IT" dirty="0" smtClean="0"/>
              <a:t>Teresa Liso</a:t>
            </a:r>
            <a:endParaRPr lang="it-IT" dirty="0"/>
          </a:p>
        </p:txBody>
      </p:sp>
    </p:spTree>
    <p:extLst>
      <p:ext uri="{BB962C8B-B14F-4D97-AF65-F5344CB8AC3E}">
        <p14:creationId xmlns:p14="http://schemas.microsoft.com/office/powerpoint/2010/main" val="4224445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a:bodyPr>
          <a:lstStyle/>
          <a:p>
            <a:pPr algn="just"/>
            <a:r>
              <a:rPr lang="it-IT" sz="2400" dirty="0"/>
              <a:t>Intervistando giovani ricercatori siciliani all’estero, avevamo registrato una disponibilità a tornare in Sicilia soltanto a patto che "cambiassero le politiche per l’Università, la ricerca e i metodi di reclutamento" o più semplicemente, qualora le competenze apprese con lo studio e il lavoro venissero effettivamente riconosciute (e retribuite), senza dover chiedere niente a nessuno. </a:t>
            </a:r>
          </a:p>
        </p:txBody>
      </p:sp>
      <p:sp>
        <p:nvSpPr>
          <p:cNvPr id="4" name="Segnaposto contenuto 3"/>
          <p:cNvSpPr>
            <a:spLocks noGrp="1"/>
          </p:cNvSpPr>
          <p:nvPr>
            <p:ph sz="half" idx="2"/>
          </p:nvPr>
        </p:nvSpPr>
        <p:spPr/>
        <p:txBody>
          <a:bodyPr>
            <a:normAutofit/>
          </a:bodyPr>
          <a:lstStyle/>
          <a:p>
            <a:pPr algn="just"/>
            <a:r>
              <a:rPr lang="it-IT" sz="2400" dirty="0"/>
              <a:t>En </a:t>
            </a:r>
            <a:r>
              <a:rPr lang="it-IT" sz="2400" dirty="0" err="1"/>
              <a:t>interviewant</a:t>
            </a:r>
            <a:r>
              <a:rPr lang="it-IT" sz="2400" dirty="0"/>
              <a:t> de </a:t>
            </a:r>
            <a:r>
              <a:rPr lang="it-IT" sz="2400" dirty="0" err="1"/>
              <a:t>jeunes</a:t>
            </a:r>
            <a:r>
              <a:rPr lang="it-IT" sz="2400" dirty="0"/>
              <a:t> </a:t>
            </a:r>
            <a:r>
              <a:rPr lang="it-IT" sz="2400" dirty="0" err="1"/>
              <a:t>chercheurs</a:t>
            </a:r>
            <a:r>
              <a:rPr lang="it-IT" sz="2400" dirty="0"/>
              <a:t> </a:t>
            </a:r>
            <a:r>
              <a:rPr lang="it-IT" sz="2400" dirty="0" err="1"/>
              <a:t>siciliens</a:t>
            </a:r>
            <a:r>
              <a:rPr lang="it-IT" sz="2400" dirty="0"/>
              <a:t> à l’</a:t>
            </a:r>
            <a:r>
              <a:rPr lang="it-IT" sz="2400" dirty="0" err="1"/>
              <a:t>étranger</a:t>
            </a:r>
            <a:r>
              <a:rPr lang="it-IT" sz="2400" dirty="0"/>
              <a:t>, </a:t>
            </a:r>
            <a:r>
              <a:rPr lang="it-IT" sz="2400" dirty="0" err="1"/>
              <a:t>nous</a:t>
            </a:r>
            <a:r>
              <a:rPr lang="it-IT" sz="2400" dirty="0"/>
              <a:t> </a:t>
            </a:r>
            <a:r>
              <a:rPr lang="it-IT" sz="2400" dirty="0" err="1"/>
              <a:t>avions</a:t>
            </a:r>
            <a:r>
              <a:rPr lang="it-IT" sz="2400" dirty="0"/>
              <a:t> </a:t>
            </a:r>
            <a:r>
              <a:rPr lang="it-IT" sz="2400" dirty="0" err="1"/>
              <a:t>enregistré</a:t>
            </a:r>
            <a:r>
              <a:rPr lang="it-IT" sz="2400" dirty="0"/>
              <a:t> une </a:t>
            </a:r>
            <a:r>
              <a:rPr lang="it-IT" sz="2400" dirty="0" err="1"/>
              <a:t>disponibilité</a:t>
            </a:r>
            <a:r>
              <a:rPr lang="it-IT" sz="2400" dirty="0"/>
              <a:t> à </a:t>
            </a:r>
            <a:r>
              <a:rPr lang="it-IT" sz="2400" dirty="0" err="1"/>
              <a:t>revenir</a:t>
            </a:r>
            <a:r>
              <a:rPr lang="it-IT" sz="2400" dirty="0"/>
              <a:t> en </a:t>
            </a:r>
            <a:r>
              <a:rPr lang="it-IT" sz="2400" dirty="0" err="1"/>
              <a:t>Sicile</a:t>
            </a:r>
            <a:r>
              <a:rPr lang="it-IT" sz="2400" dirty="0"/>
              <a:t> </a:t>
            </a:r>
            <a:r>
              <a:rPr lang="it-IT" sz="2400" dirty="0" err="1"/>
              <a:t>seulement</a:t>
            </a:r>
            <a:r>
              <a:rPr lang="it-IT" sz="2400" dirty="0"/>
              <a:t> si "on </a:t>
            </a:r>
            <a:r>
              <a:rPr lang="it-IT" sz="2400" dirty="0" err="1"/>
              <a:t>change</a:t>
            </a:r>
            <a:r>
              <a:rPr lang="it-IT" sz="2400" dirty="0"/>
              <a:t> </a:t>
            </a:r>
            <a:r>
              <a:rPr lang="it-IT" sz="2400" dirty="0" err="1"/>
              <a:t>les</a:t>
            </a:r>
            <a:r>
              <a:rPr lang="it-IT" sz="2400" dirty="0"/>
              <a:t> </a:t>
            </a:r>
            <a:r>
              <a:rPr lang="it-IT" sz="2400" dirty="0" err="1"/>
              <a:t>politiques</a:t>
            </a:r>
            <a:r>
              <a:rPr lang="it-IT" sz="2400" dirty="0"/>
              <a:t> </a:t>
            </a:r>
            <a:r>
              <a:rPr lang="it-IT" sz="2400" dirty="0" err="1"/>
              <a:t>concernant</a:t>
            </a:r>
            <a:r>
              <a:rPr lang="it-IT" sz="2400" dirty="0"/>
              <a:t> l’</a:t>
            </a:r>
            <a:r>
              <a:rPr lang="it-IT" sz="2400" dirty="0" err="1"/>
              <a:t>Université</a:t>
            </a:r>
            <a:r>
              <a:rPr lang="it-IT" sz="2400" dirty="0"/>
              <a:t>, la </a:t>
            </a:r>
            <a:r>
              <a:rPr lang="it-IT" sz="2400" dirty="0" err="1"/>
              <a:t>recherche</a:t>
            </a:r>
            <a:r>
              <a:rPr lang="it-IT" sz="2400" dirty="0"/>
              <a:t> et </a:t>
            </a:r>
            <a:r>
              <a:rPr lang="it-IT" sz="2400" dirty="0" err="1"/>
              <a:t>les</a:t>
            </a:r>
            <a:r>
              <a:rPr lang="it-IT" sz="2400" dirty="0"/>
              <a:t> </a:t>
            </a:r>
            <a:r>
              <a:rPr lang="it-IT" sz="2400" dirty="0" err="1"/>
              <a:t>méthodes</a:t>
            </a:r>
            <a:r>
              <a:rPr lang="it-IT" sz="2400" dirty="0"/>
              <a:t> de </a:t>
            </a:r>
            <a:r>
              <a:rPr lang="it-IT" sz="2400" dirty="0" err="1"/>
              <a:t>recrutement</a:t>
            </a:r>
            <a:r>
              <a:rPr lang="it-IT" sz="2400" dirty="0"/>
              <a:t>" </a:t>
            </a:r>
            <a:r>
              <a:rPr lang="it-IT" sz="2400" dirty="0" err="1"/>
              <a:t>ou</a:t>
            </a:r>
            <a:r>
              <a:rPr lang="it-IT" sz="2400" dirty="0"/>
              <a:t> plus </a:t>
            </a:r>
            <a:r>
              <a:rPr lang="it-IT" sz="2400" dirty="0" err="1"/>
              <a:t>simplement</a:t>
            </a:r>
            <a:r>
              <a:rPr lang="it-IT" sz="2400" dirty="0"/>
              <a:t>, si </a:t>
            </a:r>
            <a:r>
              <a:rPr lang="it-IT" sz="2400" dirty="0" err="1"/>
              <a:t>les</a:t>
            </a:r>
            <a:r>
              <a:rPr lang="it-IT" sz="2400" dirty="0"/>
              <a:t> </a:t>
            </a:r>
            <a:r>
              <a:rPr lang="it-IT" sz="2400" dirty="0" err="1"/>
              <a:t>compétences</a:t>
            </a:r>
            <a:r>
              <a:rPr lang="it-IT" sz="2400" dirty="0"/>
              <a:t> </a:t>
            </a:r>
            <a:r>
              <a:rPr lang="it-IT" sz="2400" dirty="0" err="1"/>
              <a:t>apprises</a:t>
            </a:r>
            <a:r>
              <a:rPr lang="it-IT" sz="2400" dirty="0"/>
              <a:t> en </a:t>
            </a:r>
            <a:r>
              <a:rPr lang="it-IT" sz="2400" dirty="0" err="1"/>
              <a:t>étudiant</a:t>
            </a:r>
            <a:r>
              <a:rPr lang="it-IT" sz="2400" dirty="0"/>
              <a:t> et en </a:t>
            </a:r>
            <a:r>
              <a:rPr lang="it-IT" sz="2400" dirty="0" err="1"/>
              <a:t>travaillant</a:t>
            </a:r>
            <a:r>
              <a:rPr lang="it-IT" sz="2400" dirty="0"/>
              <a:t> </a:t>
            </a:r>
            <a:r>
              <a:rPr lang="it-IT" sz="2400" dirty="0" err="1"/>
              <a:t>sont</a:t>
            </a:r>
            <a:r>
              <a:rPr lang="it-IT" sz="2400" dirty="0"/>
              <a:t> </a:t>
            </a:r>
            <a:r>
              <a:rPr lang="it-IT" sz="2400" dirty="0" err="1"/>
              <a:t>réellement</a:t>
            </a:r>
            <a:r>
              <a:rPr lang="it-IT" sz="2400" dirty="0"/>
              <a:t> </a:t>
            </a:r>
            <a:r>
              <a:rPr lang="it-IT" sz="2400" dirty="0" err="1"/>
              <a:t>reconnues</a:t>
            </a:r>
            <a:r>
              <a:rPr lang="it-IT" sz="2400" dirty="0"/>
              <a:t> (et </a:t>
            </a:r>
            <a:r>
              <a:rPr lang="it-IT" sz="2400" dirty="0" err="1"/>
              <a:t>rémunérées</a:t>
            </a:r>
            <a:r>
              <a:rPr lang="it-IT" sz="2400" dirty="0"/>
              <a:t>), sans </a:t>
            </a:r>
            <a:r>
              <a:rPr lang="it-IT" sz="2400" dirty="0" err="1"/>
              <a:t>devoir</a:t>
            </a:r>
            <a:r>
              <a:rPr lang="it-IT" sz="2400" dirty="0"/>
              <a:t> ne </a:t>
            </a:r>
            <a:r>
              <a:rPr lang="it-IT" sz="2400" dirty="0" err="1"/>
              <a:t>rien</a:t>
            </a:r>
            <a:r>
              <a:rPr lang="it-IT" sz="2400" dirty="0"/>
              <a:t>  </a:t>
            </a:r>
            <a:r>
              <a:rPr lang="it-IT" sz="2400" dirty="0" err="1"/>
              <a:t>demander</a:t>
            </a:r>
            <a:r>
              <a:rPr lang="it-IT" sz="2400" dirty="0"/>
              <a:t> à </a:t>
            </a:r>
            <a:r>
              <a:rPr lang="it-IT" sz="2400" dirty="0" err="1"/>
              <a:t>personne</a:t>
            </a:r>
            <a:r>
              <a:rPr lang="it-IT" sz="2400" dirty="0"/>
              <a:t>. </a:t>
            </a:r>
          </a:p>
        </p:txBody>
      </p:sp>
    </p:spTree>
    <p:extLst>
      <p:ext uri="{BB962C8B-B14F-4D97-AF65-F5344CB8AC3E}">
        <p14:creationId xmlns:p14="http://schemas.microsoft.com/office/powerpoint/2010/main" val="3321780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half" idx="1"/>
          </p:nvPr>
        </p:nvSpPr>
        <p:spPr/>
        <p:txBody>
          <a:bodyPr>
            <a:normAutofit/>
          </a:bodyPr>
          <a:lstStyle/>
          <a:p>
            <a:pPr algn="just"/>
            <a:r>
              <a:rPr lang="it-IT" dirty="0"/>
              <a:t>Eppur qualcosa si muove, come la nascita di 1.800 imprese nel Mezzogiorno nell’ultimo trimestre 2016, di cui molte start up giovanili. Ci sono poi da registrare gli ultimi successi di Palermo, eletta a stretto giro Capitale dei Giovani 2017 e Capitale Italiana della Cultura 2018. </a:t>
            </a:r>
          </a:p>
        </p:txBody>
      </p:sp>
      <p:sp>
        <p:nvSpPr>
          <p:cNvPr id="4" name="Segnaposto contenuto 3"/>
          <p:cNvSpPr>
            <a:spLocks noGrp="1"/>
          </p:cNvSpPr>
          <p:nvPr>
            <p:ph sz="half" idx="2"/>
          </p:nvPr>
        </p:nvSpPr>
        <p:spPr/>
        <p:txBody>
          <a:bodyPr>
            <a:normAutofit/>
          </a:bodyPr>
          <a:lstStyle/>
          <a:p>
            <a:pPr algn="just"/>
            <a:r>
              <a:rPr lang="fr-FR" sz="2400" dirty="0"/>
              <a:t>Et </a:t>
            </a:r>
            <a:r>
              <a:rPr lang="fr-FR" sz="2400" dirty="0"/>
              <a:t>pourtant quelque chose bouge, comme la naissance de 1800 entreprises dans le Midi pendant le dernier trimestre 2016, parmi lesquelles beaucoup de </a:t>
            </a:r>
            <a:r>
              <a:rPr lang="fr-FR" sz="2400" dirty="0" err="1"/>
              <a:t>start</a:t>
            </a:r>
            <a:r>
              <a:rPr lang="fr-FR" sz="2400" dirty="0"/>
              <a:t> up lancées par des jeunes. Il y a aussi à enregistrer les derniers succès </a:t>
            </a:r>
            <a:r>
              <a:rPr lang="fr-FR" sz="2400" dirty="0"/>
              <a:t>de la ville de </a:t>
            </a:r>
            <a:r>
              <a:rPr lang="fr-FR" sz="2400" dirty="0"/>
              <a:t>Palerme, élue en peu de temps Capitale des Jeunes 2017 et Capitale Italienne de la Culture 2018."</a:t>
            </a:r>
            <a:endParaRPr lang="it-IT" sz="2400" dirty="0"/>
          </a:p>
          <a:p>
            <a:r>
              <a:rPr lang="it-IT" sz="2600" dirty="0"/>
              <a:t>Clara D’Agostino</a:t>
            </a:r>
            <a:endParaRPr lang="it-IT" sz="2600" dirty="0"/>
          </a:p>
        </p:txBody>
      </p:sp>
    </p:spTree>
    <p:extLst>
      <p:ext uri="{BB962C8B-B14F-4D97-AF65-F5344CB8AC3E}">
        <p14:creationId xmlns:p14="http://schemas.microsoft.com/office/powerpoint/2010/main" val="2410843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Traduction</a:t>
            </a:r>
            <a:r>
              <a:rPr lang="it-IT" sz="2800" dirty="0"/>
              <a:t> </a:t>
            </a:r>
            <a:r>
              <a:rPr lang="it-IT" sz="2800" dirty="0" err="1"/>
              <a:t>officielle</a:t>
            </a:r>
            <a:endParaRPr lang="it-IT" sz="2800" dirty="0"/>
          </a:p>
        </p:txBody>
      </p:sp>
      <p:sp>
        <p:nvSpPr>
          <p:cNvPr id="3" name="Segnaposto contenuto 2"/>
          <p:cNvSpPr>
            <a:spLocks noGrp="1"/>
          </p:cNvSpPr>
          <p:nvPr>
            <p:ph sz="half" idx="1"/>
          </p:nvPr>
        </p:nvSpPr>
        <p:spPr/>
        <p:txBody>
          <a:bodyPr>
            <a:normAutofit/>
          </a:bodyPr>
          <a:lstStyle/>
          <a:p>
            <a:pPr algn="just"/>
            <a:r>
              <a:rPr lang="it-IT" dirty="0"/>
              <a:t>Eppur qualcosa si muove, come la nascita di 1.800 imprese nel Mezzogiorno nell’ultimo trimestre 2016, di cui molte start up giovanili. Ci sono poi da registrare gli ultimi successi di </a:t>
            </a:r>
            <a:r>
              <a:rPr lang="it-IT" dirty="0" smtClean="0"/>
              <a:t>Palermo, </a:t>
            </a:r>
            <a:r>
              <a:rPr lang="it-IT" dirty="0"/>
              <a:t>eletta a stretto giro Capitale dei Giovani 2017 e Capitale Italiana della Cultura 2018. </a:t>
            </a:r>
          </a:p>
        </p:txBody>
      </p:sp>
      <p:sp>
        <p:nvSpPr>
          <p:cNvPr id="4" name="Segnaposto contenuto 3"/>
          <p:cNvSpPr>
            <a:spLocks noGrp="1"/>
          </p:cNvSpPr>
          <p:nvPr>
            <p:ph sz="half" idx="2"/>
          </p:nvPr>
        </p:nvSpPr>
        <p:spPr/>
        <p:txBody>
          <a:bodyPr>
            <a:normAutofit/>
          </a:bodyPr>
          <a:lstStyle/>
          <a:p>
            <a:pPr algn="just"/>
            <a:r>
              <a:rPr lang="it-IT" sz="2400" dirty="0"/>
              <a:t>Mais </a:t>
            </a:r>
            <a:r>
              <a:rPr lang="it-IT" sz="2400" dirty="0" err="1"/>
              <a:t>les</a:t>
            </a:r>
            <a:r>
              <a:rPr lang="it-IT" sz="2400" dirty="0"/>
              <a:t> </a:t>
            </a:r>
            <a:r>
              <a:rPr lang="it-IT" sz="2400" dirty="0" err="1"/>
              <a:t>choses</a:t>
            </a:r>
            <a:r>
              <a:rPr lang="it-IT" sz="2400" dirty="0"/>
              <a:t> </a:t>
            </a:r>
            <a:r>
              <a:rPr lang="it-IT" sz="2400" dirty="0" err="1"/>
              <a:t>changent</a:t>
            </a:r>
            <a:r>
              <a:rPr lang="it-IT" sz="2400" dirty="0"/>
              <a:t> : </a:t>
            </a:r>
            <a:r>
              <a:rPr lang="it-IT" sz="2400" dirty="0" err="1"/>
              <a:t>durant</a:t>
            </a:r>
            <a:r>
              <a:rPr lang="it-IT" sz="2400" dirty="0"/>
              <a:t> le dernier trimestre de 2016 1.800 </a:t>
            </a:r>
            <a:r>
              <a:rPr lang="it-IT" sz="2400" dirty="0" err="1"/>
              <a:t>entreprises</a:t>
            </a:r>
            <a:r>
              <a:rPr lang="it-IT" sz="2400" dirty="0"/>
              <a:t> </a:t>
            </a:r>
            <a:r>
              <a:rPr lang="it-IT" sz="2400" dirty="0" err="1"/>
              <a:t>ont</a:t>
            </a:r>
            <a:r>
              <a:rPr lang="it-IT" sz="2400" dirty="0"/>
              <a:t> vu le jour </a:t>
            </a:r>
            <a:r>
              <a:rPr lang="it-IT" sz="2400" dirty="0" err="1"/>
              <a:t>dans</a:t>
            </a:r>
            <a:r>
              <a:rPr lang="it-IT" sz="2400" dirty="0"/>
              <a:t> le Sud, dont </a:t>
            </a:r>
            <a:r>
              <a:rPr lang="it-IT" sz="2400" dirty="0" err="1"/>
              <a:t>beaucoup</a:t>
            </a:r>
            <a:r>
              <a:rPr lang="it-IT" sz="2400" dirty="0"/>
              <a:t> de </a:t>
            </a:r>
            <a:r>
              <a:rPr lang="it-IT" sz="2400" dirty="0" err="1"/>
              <a:t>jeunes</a:t>
            </a:r>
            <a:r>
              <a:rPr lang="it-IT" sz="2400" dirty="0"/>
              <a:t> </a:t>
            </a:r>
            <a:r>
              <a:rPr lang="it-IT" sz="2400" dirty="0" err="1"/>
              <a:t>startups</a:t>
            </a:r>
            <a:r>
              <a:rPr lang="it-IT" sz="2400" dirty="0"/>
              <a:t>. Sans </a:t>
            </a:r>
            <a:r>
              <a:rPr lang="it-IT" sz="2400" dirty="0" err="1"/>
              <a:t>oublier</a:t>
            </a:r>
            <a:r>
              <a:rPr lang="it-IT" sz="2400" dirty="0"/>
              <a:t> </a:t>
            </a:r>
            <a:r>
              <a:rPr lang="it-IT" sz="2400" dirty="0" err="1"/>
              <a:t>les</a:t>
            </a:r>
            <a:r>
              <a:rPr lang="it-IT" sz="2400" dirty="0"/>
              <a:t> </a:t>
            </a:r>
            <a:r>
              <a:rPr lang="it-IT" sz="2400" dirty="0" err="1"/>
              <a:t>derniers</a:t>
            </a:r>
            <a:r>
              <a:rPr lang="it-IT" sz="2400" dirty="0"/>
              <a:t> </a:t>
            </a:r>
            <a:r>
              <a:rPr lang="it-IT" sz="2400" dirty="0" err="1"/>
              <a:t>succès</a:t>
            </a:r>
            <a:r>
              <a:rPr lang="it-IT" sz="2400" dirty="0"/>
              <a:t> de </a:t>
            </a:r>
            <a:r>
              <a:rPr lang="it-IT" sz="2400" dirty="0" err="1"/>
              <a:t>Palerme</a:t>
            </a:r>
            <a:r>
              <a:rPr lang="it-IT" sz="2400" dirty="0"/>
              <a:t>, </a:t>
            </a:r>
            <a:r>
              <a:rPr lang="it-IT" sz="2400" dirty="0" err="1"/>
              <a:t>élue</a:t>
            </a:r>
            <a:r>
              <a:rPr lang="it-IT" sz="2400" dirty="0"/>
              <a:t> Capitale </a:t>
            </a:r>
            <a:r>
              <a:rPr lang="it-IT" sz="2400" dirty="0" err="1"/>
              <a:t>des</a:t>
            </a:r>
            <a:r>
              <a:rPr lang="it-IT" sz="2400" dirty="0"/>
              <a:t> </a:t>
            </a:r>
            <a:r>
              <a:rPr lang="it-IT" sz="2400" dirty="0" err="1"/>
              <a:t>Jeunes</a:t>
            </a:r>
            <a:r>
              <a:rPr lang="it-IT" sz="2400" dirty="0"/>
              <a:t> 2017 et Capitale </a:t>
            </a:r>
            <a:r>
              <a:rPr lang="it-IT" sz="2400" dirty="0" err="1"/>
              <a:t>italienne</a:t>
            </a:r>
            <a:r>
              <a:rPr lang="it-IT" sz="2400" dirty="0"/>
              <a:t> de la Culture 2018. </a:t>
            </a:r>
          </a:p>
        </p:txBody>
      </p:sp>
    </p:spTree>
    <p:extLst>
      <p:ext uri="{BB962C8B-B14F-4D97-AF65-F5344CB8AC3E}">
        <p14:creationId xmlns:p14="http://schemas.microsoft.com/office/powerpoint/2010/main" val="2143270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1403</Words>
  <Application>Microsoft Office PowerPoint</Application>
  <PresentationFormat>Widescreen</PresentationFormat>
  <Paragraphs>50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 Traduction présentée le 8 mars cafebabel  15 février 2017 Autore Andrea Anastasi  </vt:lpstr>
      <vt:lpstr>Traduction officielle Cécile Vergnat </vt:lpstr>
      <vt:lpstr>PowerPoint Presentation</vt:lpstr>
      <vt:lpstr>Traduction officielle</vt:lpstr>
      <vt:lpstr>PowerPoint Presentation</vt:lpstr>
      <vt:lpstr>Traduction officielle</vt:lpstr>
      <vt:lpstr>PowerPoint Presentation</vt:lpstr>
      <vt:lpstr>Traduction officielle</vt:lpstr>
      <vt:lpstr>PowerPoint Presentation</vt:lpstr>
      <vt:lpstr>Traduction officielle</vt:lpstr>
      <vt:lpstr>Traduit par Elisa Madricardo</vt:lpstr>
      <vt:lpstr>Traduction officielle</vt:lpstr>
      <vt:lpstr>  Fertilità non è sinonimo di maternità (anche se fa rima) auteur : Stefano Fasano  2 spet 2016 CafeBabel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CELOTTI NADINE</dc:creator>
  <cp:lastModifiedBy>CELOTTI NADINE</cp:lastModifiedBy>
  <cp:revision>2</cp:revision>
  <dcterms:created xsi:type="dcterms:W3CDTF">2017-03-10T16:24:15Z</dcterms:created>
  <dcterms:modified xsi:type="dcterms:W3CDTF">2017-03-10T16:25:50Z</dcterms:modified>
</cp:coreProperties>
</file>