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36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95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21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143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08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65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839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51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50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04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80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5F388-7562-4388-B9E0-2F01206A0913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E0399-9F0A-41A9-9DB2-61503170FFE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725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Thème</a:t>
            </a:r>
            <a:r>
              <a:rPr lang="it-IT" dirty="0" smtClean="0"/>
              <a:t> </a:t>
            </a:r>
            <a:r>
              <a:rPr lang="it-IT" dirty="0" err="1" smtClean="0"/>
              <a:t>fait</a:t>
            </a:r>
            <a:r>
              <a:rPr lang="it-IT" dirty="0" smtClean="0"/>
              <a:t> le 15 </a:t>
            </a:r>
            <a:r>
              <a:rPr lang="it-IT" dirty="0" err="1" smtClean="0"/>
              <a:t>mars</a:t>
            </a:r>
            <a:endParaRPr lang="it-IT" dirty="0" smtClean="0"/>
          </a:p>
          <a:p>
            <a:r>
              <a:rPr lang="it-IT" dirty="0" smtClean="0"/>
              <a:t>Et à </a:t>
            </a:r>
            <a:r>
              <a:rPr lang="it-IT" dirty="0" err="1" smtClean="0"/>
              <a:t>faire</a:t>
            </a:r>
            <a:r>
              <a:rPr lang="it-IT" dirty="0" smtClean="0"/>
              <a:t> pour le 22 </a:t>
            </a:r>
            <a:r>
              <a:rPr lang="it-IT" dirty="0" err="1" smtClean="0"/>
              <a:t>mars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503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700" b="1" dirty="0"/>
              <a:t>Fertilità </a:t>
            </a:r>
            <a:r>
              <a:rPr lang="it-IT" sz="2700" b="1" dirty="0"/>
              <a:t>non è sinonimo di maternità (anche se fa rima</a:t>
            </a:r>
            <a:r>
              <a:rPr lang="it-IT" sz="2700" b="1" dirty="0"/>
              <a:t>)</a:t>
            </a:r>
            <a:br>
              <a:rPr lang="it-IT" sz="2700" b="1" dirty="0"/>
            </a:br>
            <a:r>
              <a:rPr lang="it-IT" sz="2700" b="1" dirty="0" err="1"/>
              <a:t>Fertilité</a:t>
            </a:r>
            <a:r>
              <a:rPr lang="it-IT" sz="2700" b="1" dirty="0"/>
              <a:t>, ce n’est </a:t>
            </a:r>
            <a:r>
              <a:rPr lang="it-IT" sz="2700" b="1" dirty="0" err="1"/>
              <a:t>pas</a:t>
            </a:r>
            <a:r>
              <a:rPr lang="it-IT" sz="2700" b="1" dirty="0"/>
              <a:t> un </a:t>
            </a:r>
            <a:r>
              <a:rPr lang="it-IT" sz="2700" b="1" dirty="0" err="1"/>
              <a:t>synonyme</a:t>
            </a:r>
            <a:r>
              <a:rPr lang="it-IT" sz="2700" b="1" dirty="0"/>
              <a:t> de </a:t>
            </a:r>
            <a:r>
              <a:rPr lang="it-IT" sz="2700" b="1" dirty="0" err="1"/>
              <a:t>maternité</a:t>
            </a:r>
            <a:r>
              <a:rPr lang="it-IT" sz="2700" b="1" dirty="0"/>
              <a:t> (</a:t>
            </a:r>
            <a:r>
              <a:rPr lang="it-IT" sz="2700" b="1" dirty="0" err="1"/>
              <a:t>même</a:t>
            </a:r>
            <a:r>
              <a:rPr lang="it-IT" sz="2700" b="1" dirty="0"/>
              <a:t> si cela rime)</a:t>
            </a: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dirty="0" err="1"/>
              <a:t>auteur</a:t>
            </a:r>
            <a:r>
              <a:rPr lang="it-IT" sz="2800" dirty="0"/>
              <a:t> :</a:t>
            </a:r>
            <a:r>
              <a:rPr lang="it-IT" sz="2800" b="1" dirty="0"/>
              <a:t> </a:t>
            </a:r>
            <a:r>
              <a:rPr lang="it-IT" sz="2400" dirty="0"/>
              <a:t>Stefano </a:t>
            </a:r>
            <a:r>
              <a:rPr lang="it-IT" sz="2400" dirty="0"/>
              <a:t>Fasano2 </a:t>
            </a:r>
            <a:r>
              <a:rPr lang="it-IT" sz="2400" dirty="0" err="1"/>
              <a:t>sept</a:t>
            </a:r>
            <a:r>
              <a:rPr lang="it-IT" sz="2400" dirty="0"/>
              <a:t> 2016 </a:t>
            </a:r>
            <a:r>
              <a:rPr lang="it-IT" sz="2400" dirty="0" err="1"/>
              <a:t>CafeBabel</a:t>
            </a:r>
            <a:r>
              <a:rPr lang="it-IT" sz="2400" dirty="0"/>
              <a:t> </a:t>
            </a: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/>
              <a:t/>
            </a:r>
            <a:br>
              <a:rPr lang="it-IT" sz="2800" b="1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400" dirty="0"/>
              <a:t>Al Ministero della Salute, buttando giù qualche bozza per il </a:t>
            </a:r>
            <a:r>
              <a:rPr lang="it-IT" sz="2400" dirty="0" err="1"/>
              <a:t>Fertility</a:t>
            </a:r>
            <a:r>
              <a:rPr lang="it-IT" sz="2400" dirty="0"/>
              <a:t> </a:t>
            </a:r>
            <a:r>
              <a:rPr lang="it-IT" sz="2400" dirty="0" err="1"/>
              <a:t>Day</a:t>
            </a:r>
            <a:r>
              <a:rPr lang="it-IT" sz="2400" dirty="0"/>
              <a:t>, devono aver pensato che spingere le giovani coppie a figliare e a farlo presto fosse un'ottima strada per combattere la decrescita demografica. Il problema non è concepire un figlio, quanto scegliere di farlo consapevolmente e poi crescerlo. Ed è lì che lo Stato, puntualmente, scompare.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Au</a:t>
            </a:r>
            <a:r>
              <a:rPr lang="it-IT" dirty="0" smtClean="0"/>
              <a:t> </a:t>
            </a:r>
            <a:r>
              <a:rPr lang="it-IT" dirty="0" err="1"/>
              <a:t>ministère</a:t>
            </a:r>
            <a:r>
              <a:rPr lang="it-IT" dirty="0"/>
              <a:t> de la </a:t>
            </a:r>
            <a:r>
              <a:rPr lang="it-IT" dirty="0" err="1"/>
              <a:t>Santé</a:t>
            </a:r>
            <a:r>
              <a:rPr lang="it-IT" dirty="0"/>
              <a:t>, en </a:t>
            </a:r>
            <a:r>
              <a:rPr lang="it-IT" dirty="0" err="1"/>
              <a:t>faisant</a:t>
            </a:r>
            <a:r>
              <a:rPr lang="it-IT" dirty="0"/>
              <a:t> </a:t>
            </a:r>
            <a:r>
              <a:rPr lang="it-IT" dirty="0" smtClean="0"/>
              <a:t>l’ </a:t>
            </a:r>
            <a:r>
              <a:rPr lang="it-IT" dirty="0" err="1" smtClean="0"/>
              <a:t>ébauche</a:t>
            </a:r>
            <a:r>
              <a:rPr lang="it-IT" dirty="0" smtClean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Fertility</a:t>
            </a:r>
            <a:r>
              <a:rPr lang="it-IT" dirty="0"/>
              <a:t> </a:t>
            </a:r>
            <a:r>
              <a:rPr lang="it-IT" dirty="0" err="1"/>
              <a:t>day</a:t>
            </a:r>
            <a:r>
              <a:rPr lang="it-IT" dirty="0"/>
              <a:t>, </a:t>
            </a:r>
            <a:r>
              <a:rPr lang="it-IT" dirty="0" err="1"/>
              <a:t>ils</a:t>
            </a:r>
            <a:r>
              <a:rPr lang="it-IT" dirty="0"/>
              <a:t> </a:t>
            </a:r>
            <a:r>
              <a:rPr lang="it-IT" dirty="0" err="1"/>
              <a:t>doivent</a:t>
            </a:r>
            <a:r>
              <a:rPr lang="it-IT" dirty="0"/>
              <a:t> </a:t>
            </a:r>
            <a:r>
              <a:rPr lang="it-IT" dirty="0" err="1"/>
              <a:t>avoir</a:t>
            </a:r>
            <a:r>
              <a:rPr lang="it-IT" dirty="0"/>
              <a:t> </a:t>
            </a:r>
            <a:r>
              <a:rPr lang="it-IT" dirty="0" err="1"/>
              <a:t>pensé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 smtClean="0"/>
              <a:t>pousser</a:t>
            </a:r>
            <a:r>
              <a:rPr lang="it-IT" dirty="0" smtClean="0"/>
              <a:t>/</a:t>
            </a:r>
            <a:r>
              <a:rPr lang="it-IT" dirty="0" err="1" smtClean="0"/>
              <a:t>encourager</a:t>
            </a:r>
            <a:r>
              <a:rPr lang="it-IT" dirty="0" smtClean="0"/>
              <a:t>/</a:t>
            </a:r>
            <a:r>
              <a:rPr lang="it-IT" dirty="0" err="1" smtClean="0"/>
              <a:t>inciter</a:t>
            </a:r>
            <a:r>
              <a:rPr lang="it-IT" dirty="0" smtClean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jeunes</a:t>
            </a:r>
            <a:r>
              <a:rPr lang="it-IT" dirty="0"/>
              <a:t> </a:t>
            </a:r>
            <a:r>
              <a:rPr lang="it-IT" dirty="0" err="1"/>
              <a:t>couples</a:t>
            </a:r>
            <a:r>
              <a:rPr lang="it-IT" dirty="0"/>
              <a:t> à </a:t>
            </a:r>
            <a:r>
              <a:rPr lang="it-IT" dirty="0" err="1" smtClean="0"/>
              <a:t>enfanter</a:t>
            </a:r>
            <a:r>
              <a:rPr lang="it-IT" dirty="0" smtClean="0"/>
              <a:t>/</a:t>
            </a:r>
            <a:r>
              <a:rPr lang="it-IT" dirty="0" err="1" smtClean="0"/>
              <a:t>faire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enfants </a:t>
            </a:r>
            <a:r>
              <a:rPr lang="it-IT" dirty="0"/>
              <a:t>et à le </a:t>
            </a:r>
            <a:r>
              <a:rPr lang="it-IT" dirty="0" err="1"/>
              <a:t>faire</a:t>
            </a:r>
            <a:r>
              <a:rPr lang="it-IT" dirty="0"/>
              <a:t> </a:t>
            </a:r>
            <a:r>
              <a:rPr lang="it-IT" dirty="0" err="1"/>
              <a:t>tôt</a:t>
            </a:r>
            <a:r>
              <a:rPr lang="it-IT" dirty="0"/>
              <a:t> </a:t>
            </a:r>
            <a:r>
              <a:rPr lang="it-IT" dirty="0" err="1"/>
              <a:t>était</a:t>
            </a:r>
            <a:r>
              <a:rPr lang="it-IT" dirty="0"/>
              <a:t> une </a:t>
            </a:r>
            <a:r>
              <a:rPr lang="it-IT" dirty="0" err="1"/>
              <a:t>très</a:t>
            </a:r>
            <a:r>
              <a:rPr lang="it-IT" dirty="0"/>
              <a:t> bonne </a:t>
            </a:r>
            <a:r>
              <a:rPr lang="it-IT" dirty="0" err="1"/>
              <a:t>idée</a:t>
            </a:r>
            <a:r>
              <a:rPr lang="it-IT" dirty="0"/>
              <a:t> pour </a:t>
            </a:r>
            <a:r>
              <a:rPr lang="it-IT" dirty="0" err="1"/>
              <a:t>combattre</a:t>
            </a:r>
            <a:r>
              <a:rPr lang="it-IT" dirty="0"/>
              <a:t>  la </a:t>
            </a:r>
            <a:r>
              <a:rPr lang="it-IT" dirty="0" err="1" smtClean="0"/>
              <a:t>décroissance</a:t>
            </a:r>
            <a:r>
              <a:rPr lang="it-IT" dirty="0" smtClean="0"/>
              <a:t> </a:t>
            </a:r>
            <a:r>
              <a:rPr lang="it-IT" dirty="0" err="1" smtClean="0"/>
              <a:t>démographique</a:t>
            </a:r>
            <a:r>
              <a:rPr lang="it-IT" dirty="0"/>
              <a:t>. Le </a:t>
            </a:r>
            <a:r>
              <a:rPr lang="it-IT" dirty="0" err="1"/>
              <a:t>problème</a:t>
            </a:r>
            <a:r>
              <a:rPr lang="it-IT" dirty="0"/>
              <a:t>, ce n'est </a:t>
            </a:r>
            <a:r>
              <a:rPr lang="it-IT" dirty="0" err="1"/>
              <a:t>pas</a:t>
            </a:r>
            <a:r>
              <a:rPr lang="it-IT" dirty="0"/>
              <a:t> de </a:t>
            </a:r>
            <a:r>
              <a:rPr lang="it-IT" dirty="0" err="1"/>
              <a:t>concevoir</a:t>
            </a:r>
            <a:r>
              <a:rPr lang="it-IT" dirty="0"/>
              <a:t> un enfant, </a:t>
            </a:r>
            <a:r>
              <a:rPr lang="it-IT" dirty="0" smtClean="0"/>
              <a:t>mais </a:t>
            </a:r>
            <a:r>
              <a:rPr lang="it-IT" dirty="0" err="1" smtClean="0"/>
              <a:t>plutot</a:t>
            </a:r>
            <a:r>
              <a:rPr lang="it-IT" dirty="0" smtClean="0"/>
              <a:t> </a:t>
            </a:r>
            <a:r>
              <a:rPr lang="it-IT" dirty="0" err="1" smtClean="0"/>
              <a:t>choisir</a:t>
            </a:r>
            <a:r>
              <a:rPr lang="it-IT" dirty="0" smtClean="0"/>
              <a:t> </a:t>
            </a:r>
            <a:r>
              <a:rPr lang="it-IT" dirty="0"/>
              <a:t>de le </a:t>
            </a:r>
            <a:r>
              <a:rPr lang="it-IT" dirty="0" err="1"/>
              <a:t>faire</a:t>
            </a:r>
            <a:r>
              <a:rPr lang="it-IT" dirty="0"/>
              <a:t> </a:t>
            </a:r>
            <a:r>
              <a:rPr lang="it-IT" dirty="0" err="1"/>
              <a:t>consciemment</a:t>
            </a:r>
            <a:r>
              <a:rPr lang="it-IT" dirty="0"/>
              <a:t>. Et c'est là </a:t>
            </a:r>
            <a:r>
              <a:rPr lang="it-IT" dirty="0" err="1"/>
              <a:t>que</a:t>
            </a:r>
            <a:r>
              <a:rPr lang="it-IT" dirty="0"/>
              <a:t> l'</a:t>
            </a:r>
            <a:r>
              <a:rPr lang="it-IT" dirty="0" err="1"/>
              <a:t>État</a:t>
            </a:r>
            <a:r>
              <a:rPr lang="it-IT" dirty="0"/>
              <a:t>, </a:t>
            </a:r>
            <a:r>
              <a:rPr lang="it-IT" dirty="0" err="1"/>
              <a:t>ponctuellement</a:t>
            </a:r>
            <a:r>
              <a:rPr lang="it-IT" dirty="0"/>
              <a:t>, </a:t>
            </a:r>
            <a:r>
              <a:rPr lang="it-IT" dirty="0" err="1"/>
              <a:t>disparaît.</a:t>
            </a:r>
            <a:r>
              <a:rPr lang="it-IT" dirty="0" err="1" smtClean="0"/>
              <a:t>Elia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475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err="1"/>
              <a:t>Italie</a:t>
            </a:r>
            <a:r>
              <a:rPr lang="it-IT" sz="2800" b="1" dirty="0"/>
              <a:t> : </a:t>
            </a:r>
            <a:r>
              <a:rPr lang="it-IT" sz="2800" b="1" dirty="0" err="1"/>
              <a:t>fertilité</a:t>
            </a:r>
            <a:r>
              <a:rPr lang="it-IT" sz="2800" b="1" dirty="0"/>
              <a:t> n'est </a:t>
            </a:r>
            <a:r>
              <a:rPr lang="it-IT" sz="2800" b="1" dirty="0" err="1"/>
              <a:t>pas</a:t>
            </a:r>
            <a:r>
              <a:rPr lang="it-IT" sz="2800" b="1" dirty="0"/>
              <a:t> </a:t>
            </a:r>
            <a:r>
              <a:rPr lang="it-IT" sz="2800" b="1" dirty="0" err="1"/>
              <a:t>synonyme</a:t>
            </a:r>
            <a:r>
              <a:rPr lang="it-IT" sz="2800" b="1" dirty="0"/>
              <a:t> de </a:t>
            </a:r>
            <a:r>
              <a:rPr lang="it-IT" sz="2800" b="1" dirty="0" err="1"/>
              <a:t>maternité</a:t>
            </a: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r>
              <a:rPr lang="it-IT" sz="2800" dirty="0"/>
              <a:t> de </a:t>
            </a:r>
            <a:r>
              <a:rPr lang="it-IT" sz="2400" dirty="0" err="1"/>
              <a:t>Cécile</a:t>
            </a:r>
            <a:r>
              <a:rPr lang="it-IT" sz="2400" dirty="0"/>
              <a:t> </a:t>
            </a:r>
            <a:r>
              <a:rPr lang="it-IT" sz="2400" dirty="0" err="1"/>
              <a:t>Vergnat</a:t>
            </a:r>
            <a:r>
              <a:rPr lang="it-IT" sz="2400" dirty="0"/>
              <a:t> </a:t>
            </a:r>
            <a:r>
              <a:rPr lang="it-IT" sz="2800" b="1" dirty="0"/>
              <a:t/>
            </a:r>
            <a:br>
              <a:rPr lang="it-IT" sz="2800" b="1" dirty="0"/>
            </a:b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Al Ministero della Salute, buttando giù qualche bozza per il </a:t>
            </a:r>
            <a:r>
              <a:rPr lang="it-IT" sz="2400" dirty="0" err="1"/>
              <a:t>Fertility</a:t>
            </a:r>
            <a:r>
              <a:rPr lang="it-IT" sz="2400" dirty="0"/>
              <a:t> </a:t>
            </a:r>
            <a:r>
              <a:rPr lang="it-IT" sz="2400" dirty="0" err="1"/>
              <a:t>Day</a:t>
            </a:r>
            <a:r>
              <a:rPr lang="it-IT" sz="2400" dirty="0"/>
              <a:t>, devono aver pensato che spingere le giovani coppie a figliare e a farlo presto fosse un'ottima strada per combattere la decrescita demografica. Il problema non è concepire un figlio, quanto scegliere di farlo consapevolmente e poi crescerlo. Ed è lì che lo Stato, puntualmente, scompare.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En </a:t>
            </a:r>
            <a:r>
              <a:rPr lang="it-IT" sz="2400" dirty="0" err="1"/>
              <a:t>écrivant</a:t>
            </a:r>
            <a:r>
              <a:rPr lang="it-IT" sz="2400" dirty="0"/>
              <a:t> </a:t>
            </a:r>
            <a:r>
              <a:rPr lang="it-IT" sz="2400" dirty="0" err="1"/>
              <a:t>quelques</a:t>
            </a:r>
            <a:r>
              <a:rPr lang="it-IT" sz="2400" dirty="0"/>
              <a:t> </a:t>
            </a:r>
            <a:r>
              <a:rPr lang="it-IT" sz="2400" dirty="0" err="1"/>
              <a:t>lignes</a:t>
            </a:r>
            <a:r>
              <a:rPr lang="it-IT" sz="2400" dirty="0"/>
              <a:t> pour le </a:t>
            </a:r>
            <a:r>
              <a:rPr lang="it-IT" sz="2400" dirty="0" err="1"/>
              <a:t>Fertility</a:t>
            </a:r>
            <a:r>
              <a:rPr lang="it-IT" sz="2400" dirty="0"/>
              <a:t> </a:t>
            </a:r>
            <a:r>
              <a:rPr lang="it-IT" sz="2400" dirty="0" err="1"/>
              <a:t>Day</a:t>
            </a:r>
            <a:r>
              <a:rPr lang="it-IT" sz="2400" dirty="0"/>
              <a:t>, le </a:t>
            </a:r>
            <a:r>
              <a:rPr lang="it-IT" sz="2400" dirty="0" err="1"/>
              <a:t>ministère</a:t>
            </a:r>
            <a:r>
              <a:rPr lang="it-IT" sz="2400" dirty="0"/>
              <a:t> de la </a:t>
            </a:r>
            <a:r>
              <a:rPr lang="it-IT" sz="2400" dirty="0" err="1"/>
              <a:t>Santé</a:t>
            </a:r>
            <a:r>
              <a:rPr lang="it-IT" sz="2400" dirty="0"/>
              <a:t> a </a:t>
            </a:r>
            <a:r>
              <a:rPr lang="it-IT" sz="2400" dirty="0" err="1"/>
              <a:t>pensé</a:t>
            </a:r>
            <a:r>
              <a:rPr lang="it-IT" sz="2400" dirty="0"/>
              <a:t> </a:t>
            </a:r>
            <a:r>
              <a:rPr lang="it-IT" sz="2400" dirty="0" err="1"/>
              <a:t>que</a:t>
            </a:r>
            <a:r>
              <a:rPr lang="it-IT" sz="2400" dirty="0"/>
              <a:t> </a:t>
            </a:r>
            <a:r>
              <a:rPr lang="it-IT" sz="2400" dirty="0" err="1"/>
              <a:t>pousser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jeunes</a:t>
            </a:r>
            <a:r>
              <a:rPr lang="it-IT" sz="2400" dirty="0"/>
              <a:t> </a:t>
            </a:r>
            <a:r>
              <a:rPr lang="it-IT" sz="2400" dirty="0" err="1"/>
              <a:t>couples</a:t>
            </a:r>
            <a:r>
              <a:rPr lang="it-IT" sz="2400" dirty="0"/>
              <a:t> à </a:t>
            </a:r>
            <a:r>
              <a:rPr lang="it-IT" sz="2400" dirty="0" err="1"/>
              <a:t>procréer</a:t>
            </a:r>
            <a:r>
              <a:rPr lang="it-IT" sz="2400" dirty="0"/>
              <a:t> </a:t>
            </a:r>
            <a:r>
              <a:rPr lang="it-IT" sz="2400" dirty="0" err="1"/>
              <a:t>rapidement</a:t>
            </a:r>
            <a:r>
              <a:rPr lang="it-IT" sz="2400" dirty="0"/>
              <a:t> </a:t>
            </a:r>
            <a:r>
              <a:rPr lang="it-IT" sz="2400" dirty="0" err="1"/>
              <a:t>était</a:t>
            </a:r>
            <a:r>
              <a:rPr lang="it-IT" sz="2400" dirty="0"/>
              <a:t> une bonne </a:t>
            </a:r>
            <a:r>
              <a:rPr lang="it-IT" sz="2400" dirty="0" err="1"/>
              <a:t>solution</a:t>
            </a:r>
            <a:r>
              <a:rPr lang="it-IT" sz="2400" dirty="0"/>
              <a:t> pour </a:t>
            </a:r>
            <a:r>
              <a:rPr lang="it-IT" sz="2400" dirty="0" err="1"/>
              <a:t>combattre</a:t>
            </a:r>
            <a:r>
              <a:rPr lang="it-IT" sz="2400" dirty="0"/>
              <a:t> la </a:t>
            </a:r>
            <a:r>
              <a:rPr lang="it-IT" sz="2400" dirty="0" err="1"/>
              <a:t>décroissance</a:t>
            </a:r>
            <a:r>
              <a:rPr lang="it-IT" sz="2400" dirty="0"/>
              <a:t> </a:t>
            </a:r>
            <a:r>
              <a:rPr lang="it-IT" sz="2400" dirty="0" err="1"/>
              <a:t>démographique</a:t>
            </a:r>
            <a:r>
              <a:rPr lang="it-IT" sz="2400" dirty="0"/>
              <a:t>. Le </a:t>
            </a:r>
            <a:r>
              <a:rPr lang="it-IT" sz="2400" dirty="0" err="1"/>
              <a:t>problème</a:t>
            </a:r>
            <a:r>
              <a:rPr lang="it-IT" sz="2400" dirty="0"/>
              <a:t> n’est </a:t>
            </a:r>
            <a:r>
              <a:rPr lang="it-IT" sz="2400" dirty="0" err="1"/>
              <a:t>pas</a:t>
            </a:r>
            <a:r>
              <a:rPr lang="it-IT" sz="2400" dirty="0"/>
              <a:t> de </a:t>
            </a:r>
            <a:r>
              <a:rPr lang="it-IT" sz="2400" dirty="0" err="1"/>
              <a:t>concevoir</a:t>
            </a:r>
            <a:r>
              <a:rPr lang="it-IT" sz="2400" dirty="0"/>
              <a:t> un enfant, mais de </a:t>
            </a:r>
            <a:r>
              <a:rPr lang="it-IT" sz="2400" dirty="0" err="1"/>
              <a:t>choisir</a:t>
            </a:r>
            <a:r>
              <a:rPr lang="it-IT" sz="2400" dirty="0"/>
              <a:t> de le </a:t>
            </a:r>
            <a:r>
              <a:rPr lang="it-IT" sz="2400" dirty="0" err="1"/>
              <a:t>faire</a:t>
            </a:r>
            <a:r>
              <a:rPr lang="it-IT" sz="2400" dirty="0"/>
              <a:t> </a:t>
            </a:r>
            <a:r>
              <a:rPr lang="it-IT" sz="2400" dirty="0" err="1">
                <a:solidFill>
                  <a:srgbClr val="FF0000"/>
                </a:solidFill>
              </a:rPr>
              <a:t>consciencieusement</a:t>
            </a:r>
            <a:r>
              <a:rPr lang="it-IT" sz="2400" dirty="0"/>
              <a:t> et de l’</a:t>
            </a:r>
            <a:r>
              <a:rPr lang="it-IT" sz="2400" dirty="0" err="1"/>
              <a:t>élever</a:t>
            </a:r>
            <a:r>
              <a:rPr lang="it-IT" sz="2400" dirty="0"/>
              <a:t>. Et c’est </a:t>
            </a:r>
            <a:r>
              <a:rPr lang="it-IT" sz="2400" dirty="0" err="1"/>
              <a:t>justement</a:t>
            </a:r>
            <a:r>
              <a:rPr lang="it-IT" sz="2400" dirty="0"/>
              <a:t> là </a:t>
            </a:r>
            <a:r>
              <a:rPr lang="it-IT" sz="2400" dirty="0" err="1"/>
              <a:t>que</a:t>
            </a:r>
            <a:r>
              <a:rPr lang="it-IT" sz="2400" dirty="0"/>
              <a:t> l’</a:t>
            </a:r>
            <a:r>
              <a:rPr lang="it-IT" sz="2400" dirty="0" err="1"/>
              <a:t>État</a:t>
            </a:r>
            <a:r>
              <a:rPr lang="it-IT" sz="2400" dirty="0"/>
              <a:t> est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abonnées</a:t>
            </a:r>
            <a:r>
              <a:rPr lang="it-IT" sz="2400" dirty="0"/>
              <a:t> </a:t>
            </a:r>
            <a:r>
              <a:rPr lang="it-IT" sz="2400" dirty="0" err="1"/>
              <a:t>absents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12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sz="2400" dirty="0"/>
              <a:t>Non siate così severi. Non è colpa della cara ministra </a:t>
            </a:r>
            <a:r>
              <a:rPr lang="it-IT" sz="2400" b="1" dirty="0"/>
              <a:t>Beatrice Lorenzin</a:t>
            </a:r>
            <a:r>
              <a:rPr lang="it-IT" sz="2400" dirty="0"/>
              <a:t>. L'idea, a conti fatti, non è stata mica sua. Non ha mica inventato lei la campagna pubblicitaria per il 22 settembre, e per rendersene conto basta fare un semplice esperimento: leggere i vari banner pubblicitari con quella nostalgica, </a:t>
            </a:r>
            <a:r>
              <a:rPr lang="it-IT" sz="2400" dirty="0" err="1"/>
              <a:t>cantilentante</a:t>
            </a:r>
            <a:r>
              <a:rPr lang="it-IT" sz="2400" dirty="0"/>
              <a:t> ed un po' nasale voce che riporta la mente ai cinegiornali dell'</a:t>
            </a:r>
            <a:r>
              <a:rPr lang="it-IT" sz="2400" b="1" dirty="0"/>
              <a:t>Istituto Luce</a:t>
            </a:r>
            <a:r>
              <a:rPr lang="it-IT" sz="2400" dirty="0"/>
              <a:t> degli anni '30, quando il </a:t>
            </a:r>
            <a:r>
              <a:rPr lang="it-IT" sz="2400" b="1" dirty="0"/>
              <a:t>Duce</a:t>
            </a:r>
            <a:r>
              <a:rPr lang="it-IT" sz="2400" dirty="0"/>
              <a:t> mieteva fieramente il grano a petto nudo di fronte alle donne italiche madri della patria, bonificava l'</a:t>
            </a:r>
            <a:r>
              <a:rPr lang="it-IT" sz="2400" b="1" dirty="0"/>
              <a:t>Agro Pontino</a:t>
            </a:r>
            <a:r>
              <a:rPr lang="it-IT" sz="2400" dirty="0"/>
              <a:t> e faceva arrivare i treni in orario.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/>
              <a:t>Ne soyez pas si </a:t>
            </a:r>
            <a:r>
              <a:rPr lang="fr-FR" dirty="0" smtClean="0"/>
              <a:t>durs. </a:t>
            </a:r>
            <a:r>
              <a:rPr lang="fr-FR" dirty="0"/>
              <a:t>La faute n’est pas à la chère </a:t>
            </a:r>
            <a:r>
              <a:rPr lang="fr-FR" dirty="0" smtClean="0"/>
              <a:t>ministre (italienne) </a:t>
            </a:r>
            <a:r>
              <a:rPr lang="fr-FR" dirty="0"/>
              <a:t>Beatrice </a:t>
            </a:r>
            <a:r>
              <a:rPr lang="fr-FR" dirty="0" err="1"/>
              <a:t>Lorenzin</a:t>
            </a:r>
            <a:r>
              <a:rPr lang="fr-FR" dirty="0"/>
              <a:t>. L’idée, tout compte </a:t>
            </a:r>
            <a:r>
              <a:rPr lang="fr-FR" dirty="0" smtClean="0"/>
              <a:t>fait, </a:t>
            </a:r>
            <a:r>
              <a:rPr lang="fr-FR" dirty="0"/>
              <a:t>n’a pas été la </a:t>
            </a:r>
            <a:r>
              <a:rPr lang="fr-FR" dirty="0" smtClean="0"/>
              <a:t>sienne. </a:t>
            </a:r>
            <a:r>
              <a:rPr lang="fr-FR" dirty="0"/>
              <a:t>Ce n’est pas elle qui a inventé la campagne publicitaire pour le 22 septembre, et pour s’en rendre </a:t>
            </a:r>
            <a:r>
              <a:rPr lang="fr-FR" dirty="0" smtClean="0"/>
              <a:t>compte </a:t>
            </a:r>
            <a:r>
              <a:rPr lang="fr-FR" dirty="0"/>
              <a:t>il suffit de faire une simple expérience : lire de différents bandeaux publicitaires avec une voix nostalgique, </a:t>
            </a:r>
            <a:r>
              <a:rPr lang="fr-FR" dirty="0" smtClean="0"/>
              <a:t>(chantante)/monocorde </a:t>
            </a:r>
            <a:r>
              <a:rPr lang="fr-FR" dirty="0"/>
              <a:t>et un peu nasale qui </a:t>
            </a:r>
            <a:r>
              <a:rPr lang="fr-FR" dirty="0" smtClean="0"/>
              <a:t>reconduit/amène/revient à l’esprit </a:t>
            </a:r>
            <a:r>
              <a:rPr lang="fr-FR" dirty="0"/>
              <a:t>la </a:t>
            </a:r>
            <a:r>
              <a:rPr lang="fr-FR" dirty="0" smtClean="0"/>
              <a:t>pensée/rappelle aux/les </a:t>
            </a:r>
            <a:r>
              <a:rPr lang="fr-FR" dirty="0"/>
              <a:t>actualités de l’Institut Luce des années trente, quand le </a:t>
            </a:r>
            <a:r>
              <a:rPr lang="fr-FR" dirty="0" smtClean="0"/>
              <a:t>Chef/Duce/Mussolini </a:t>
            </a:r>
            <a:r>
              <a:rPr lang="fr-FR" dirty="0"/>
              <a:t>fauchait fièrement le blé torse nu </a:t>
            </a:r>
            <a:r>
              <a:rPr lang="fr-FR" dirty="0" smtClean="0"/>
              <a:t>sous </a:t>
            </a:r>
            <a:r>
              <a:rPr lang="fr-FR" dirty="0"/>
              <a:t>les yeux des femmes italiques, mères de la patrie, </a:t>
            </a:r>
            <a:r>
              <a:rPr lang="fr-FR" dirty="0" smtClean="0"/>
              <a:t>et encore il bonifiait/asséchait </a:t>
            </a:r>
            <a:r>
              <a:rPr lang="fr-FR" dirty="0"/>
              <a:t>l’Agro </a:t>
            </a:r>
            <a:r>
              <a:rPr lang="fr-FR" dirty="0" err="1"/>
              <a:t>Pontino</a:t>
            </a:r>
            <a:r>
              <a:rPr lang="fr-FR" dirty="0"/>
              <a:t> et faisait arriver les trains à l’heure.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Vittoria Parodi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340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sz="2400" dirty="0"/>
              <a:t>Non siate così severi. Non è colpa della cara ministra </a:t>
            </a:r>
            <a:r>
              <a:rPr lang="it-IT" sz="2400" b="1" dirty="0"/>
              <a:t>Beatrice Lorenzin</a:t>
            </a:r>
            <a:r>
              <a:rPr lang="it-IT" sz="2400" dirty="0"/>
              <a:t>. L'idea, a conti fatti, non è stata mica sua. Non ha mica inventato lei la campagna pubblicitaria per il 22 settembre, e per rendersene conto basta fare un semplice esperimento: leggere i vari banner pubblicitari con quella nostalgica, </a:t>
            </a:r>
            <a:r>
              <a:rPr lang="it-IT" sz="2400" dirty="0" err="1"/>
              <a:t>cantilentante</a:t>
            </a:r>
            <a:r>
              <a:rPr lang="it-IT" sz="2400" dirty="0"/>
              <a:t> ed un po' nasale voce che riporta la mente ai cinegiornali dell'</a:t>
            </a:r>
            <a:r>
              <a:rPr lang="it-IT" sz="2400" b="1" dirty="0"/>
              <a:t>Istituto Luce</a:t>
            </a:r>
            <a:r>
              <a:rPr lang="it-IT" sz="2400" dirty="0"/>
              <a:t> degli anni '30, quando il </a:t>
            </a:r>
            <a:r>
              <a:rPr lang="it-IT" sz="2400" b="1" dirty="0"/>
              <a:t>Duce</a:t>
            </a:r>
            <a:r>
              <a:rPr lang="it-IT" sz="2400" dirty="0"/>
              <a:t> mieteva fieramente il grano a petto nudo di fronte alle donne italiche madri della patria, bonificava l'</a:t>
            </a:r>
            <a:r>
              <a:rPr lang="it-IT" sz="2400" b="1" dirty="0"/>
              <a:t>Agro Pontino</a:t>
            </a:r>
            <a:r>
              <a:rPr lang="it-IT" sz="2400" dirty="0"/>
              <a:t> e faceva arrivare i treni in orario.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Ne </a:t>
            </a:r>
            <a:r>
              <a:rPr lang="it-IT" dirty="0" err="1"/>
              <a:t>soyez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si </a:t>
            </a:r>
            <a:r>
              <a:rPr lang="it-IT" dirty="0" err="1"/>
              <a:t>sévères</a:t>
            </a:r>
            <a:r>
              <a:rPr lang="it-IT" dirty="0"/>
              <a:t>. Ce n’est </a:t>
            </a:r>
            <a:r>
              <a:rPr lang="it-IT" dirty="0" err="1"/>
              <a:t>pas</a:t>
            </a:r>
            <a:r>
              <a:rPr lang="it-IT" dirty="0"/>
              <a:t> la </a:t>
            </a:r>
            <a:r>
              <a:rPr lang="it-IT" dirty="0" err="1"/>
              <a:t>faute</a:t>
            </a:r>
            <a:r>
              <a:rPr lang="it-IT" dirty="0"/>
              <a:t> de la </a:t>
            </a:r>
            <a:r>
              <a:rPr lang="it-IT" dirty="0" err="1"/>
              <a:t>chère</a:t>
            </a:r>
            <a:r>
              <a:rPr lang="it-IT" dirty="0"/>
              <a:t> ministre </a:t>
            </a:r>
            <a:r>
              <a:rPr lang="it-IT" b="1" dirty="0"/>
              <a:t>Beatrice Lorenzin</a:t>
            </a:r>
            <a:r>
              <a:rPr lang="it-IT" dirty="0"/>
              <a:t>. En </a:t>
            </a:r>
            <a:r>
              <a:rPr lang="it-IT" dirty="0" err="1"/>
              <a:t>fait</a:t>
            </a:r>
            <a:r>
              <a:rPr lang="it-IT" dirty="0"/>
              <a:t> l’</a:t>
            </a:r>
            <a:r>
              <a:rPr lang="it-IT" dirty="0" err="1"/>
              <a:t>idée</a:t>
            </a:r>
            <a:r>
              <a:rPr lang="it-IT" dirty="0"/>
              <a:t> n’</a:t>
            </a:r>
            <a:r>
              <a:rPr lang="it-IT" dirty="0" err="1"/>
              <a:t>était</a:t>
            </a:r>
            <a:r>
              <a:rPr lang="it-IT" dirty="0"/>
              <a:t> </a:t>
            </a:r>
            <a:r>
              <a:rPr lang="it-IT" dirty="0" err="1"/>
              <a:t>même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la </a:t>
            </a:r>
            <a:r>
              <a:rPr lang="it-IT" dirty="0" err="1"/>
              <a:t>sienne</a:t>
            </a:r>
            <a:r>
              <a:rPr lang="it-IT" dirty="0"/>
              <a:t>. Et ce n’est </a:t>
            </a:r>
            <a:r>
              <a:rPr lang="it-IT" dirty="0" err="1"/>
              <a:t>pas</a:t>
            </a:r>
            <a:r>
              <a:rPr lang="it-IT" dirty="0"/>
              <a:t> elle qui a </a:t>
            </a:r>
            <a:r>
              <a:rPr lang="it-IT" dirty="0" err="1"/>
              <a:t>inventé</a:t>
            </a:r>
            <a:r>
              <a:rPr lang="it-IT" dirty="0"/>
              <a:t> la campagne </a:t>
            </a:r>
            <a:r>
              <a:rPr lang="it-IT" dirty="0" err="1"/>
              <a:t>publicitaire</a:t>
            </a:r>
            <a:r>
              <a:rPr lang="it-IT" dirty="0"/>
              <a:t> pour le 22 </a:t>
            </a:r>
            <a:r>
              <a:rPr lang="it-IT" dirty="0" err="1"/>
              <a:t>septembre</a:t>
            </a:r>
            <a:r>
              <a:rPr lang="it-IT" dirty="0"/>
              <a:t>, et pour s’en </a:t>
            </a:r>
            <a:r>
              <a:rPr lang="it-IT" dirty="0" err="1"/>
              <a:t>rendre</a:t>
            </a:r>
            <a:r>
              <a:rPr lang="it-IT" dirty="0"/>
              <a:t> </a:t>
            </a:r>
            <a:r>
              <a:rPr lang="it-IT" dirty="0" err="1"/>
              <a:t>compte</a:t>
            </a:r>
            <a:r>
              <a:rPr lang="it-IT" dirty="0"/>
              <a:t>, il </a:t>
            </a:r>
            <a:r>
              <a:rPr lang="it-IT" dirty="0" err="1"/>
              <a:t>suffit</a:t>
            </a:r>
            <a:r>
              <a:rPr lang="it-IT" dirty="0"/>
              <a:t> de </a:t>
            </a:r>
            <a:r>
              <a:rPr lang="it-IT" dirty="0" err="1"/>
              <a:t>faire</a:t>
            </a:r>
            <a:r>
              <a:rPr lang="it-IT" dirty="0"/>
              <a:t> une </a:t>
            </a:r>
            <a:r>
              <a:rPr lang="it-IT" dirty="0" err="1"/>
              <a:t>simple</a:t>
            </a:r>
            <a:r>
              <a:rPr lang="it-IT" dirty="0"/>
              <a:t> </a:t>
            </a:r>
            <a:r>
              <a:rPr lang="it-IT" dirty="0" err="1"/>
              <a:t>expérience</a:t>
            </a:r>
            <a:r>
              <a:rPr lang="it-IT" dirty="0"/>
              <a:t> : lire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différents</a:t>
            </a:r>
            <a:r>
              <a:rPr lang="it-IT" dirty="0"/>
              <a:t> bandeaux </a:t>
            </a:r>
            <a:r>
              <a:rPr lang="it-IT" dirty="0" err="1"/>
              <a:t>publicitaires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cette</a:t>
            </a:r>
            <a:r>
              <a:rPr lang="it-IT" dirty="0"/>
              <a:t> </a:t>
            </a:r>
            <a:r>
              <a:rPr lang="it-IT" dirty="0" err="1"/>
              <a:t>voix</a:t>
            </a:r>
            <a:r>
              <a:rPr lang="it-IT" dirty="0"/>
              <a:t> </a:t>
            </a:r>
            <a:r>
              <a:rPr lang="it-IT" dirty="0" err="1"/>
              <a:t>nostalgique</a:t>
            </a:r>
            <a:r>
              <a:rPr lang="it-IT" dirty="0"/>
              <a:t>, </a:t>
            </a:r>
            <a:r>
              <a:rPr lang="it-IT" dirty="0" err="1">
                <a:solidFill>
                  <a:srgbClr val="FF0000"/>
                </a:solidFill>
              </a:rPr>
              <a:t>chantante</a:t>
            </a:r>
            <a:r>
              <a:rPr lang="it-IT" dirty="0"/>
              <a:t> et un </a:t>
            </a:r>
            <a:r>
              <a:rPr lang="it-IT" dirty="0" err="1"/>
              <a:t>peu</a:t>
            </a:r>
            <a:r>
              <a:rPr lang="it-IT" dirty="0"/>
              <a:t> nasale qui </a:t>
            </a:r>
            <a:r>
              <a:rPr lang="it-IT" dirty="0" err="1"/>
              <a:t>rappelle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actualités</a:t>
            </a:r>
            <a:r>
              <a:rPr lang="it-IT" dirty="0"/>
              <a:t> </a:t>
            </a:r>
            <a:r>
              <a:rPr lang="it-IT" dirty="0" err="1"/>
              <a:t>cinématographiques</a:t>
            </a:r>
            <a:r>
              <a:rPr lang="it-IT" dirty="0"/>
              <a:t> de l’</a:t>
            </a:r>
            <a:r>
              <a:rPr lang="it-IT" dirty="0" err="1"/>
              <a:t>Institut</a:t>
            </a:r>
            <a:r>
              <a:rPr lang="it-IT" dirty="0"/>
              <a:t> Lumière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années</a:t>
            </a:r>
            <a:r>
              <a:rPr lang="it-IT" dirty="0"/>
              <a:t> 30 </a:t>
            </a:r>
            <a:r>
              <a:rPr lang="it-IT" dirty="0" err="1"/>
              <a:t>lorsque</a:t>
            </a:r>
            <a:r>
              <a:rPr lang="it-IT" dirty="0"/>
              <a:t> </a:t>
            </a:r>
            <a:r>
              <a:rPr lang="it-IT" b="1" dirty="0"/>
              <a:t>Mussolini</a:t>
            </a:r>
            <a:r>
              <a:rPr lang="it-IT" dirty="0"/>
              <a:t> </a:t>
            </a:r>
            <a:r>
              <a:rPr lang="it-IT" dirty="0" err="1"/>
              <a:t>moissonnait</a:t>
            </a:r>
            <a:r>
              <a:rPr lang="it-IT" dirty="0"/>
              <a:t> </a:t>
            </a:r>
            <a:r>
              <a:rPr lang="it-IT" dirty="0" err="1"/>
              <a:t>fièrement</a:t>
            </a:r>
            <a:r>
              <a:rPr lang="it-IT" dirty="0"/>
              <a:t> le blé à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nue</a:t>
            </a:r>
            <a:r>
              <a:rPr lang="it-IT" dirty="0"/>
              <a:t> face </a:t>
            </a:r>
            <a:r>
              <a:rPr lang="it-IT" dirty="0" err="1"/>
              <a:t>aux</a:t>
            </a:r>
            <a:r>
              <a:rPr lang="it-IT" dirty="0"/>
              <a:t> femmes </a:t>
            </a:r>
            <a:r>
              <a:rPr lang="it-IT" dirty="0" err="1"/>
              <a:t>italiennes</a:t>
            </a:r>
            <a:r>
              <a:rPr lang="it-IT" dirty="0"/>
              <a:t> « </a:t>
            </a:r>
            <a:r>
              <a:rPr lang="it-IT" dirty="0" err="1"/>
              <a:t>mères</a:t>
            </a:r>
            <a:r>
              <a:rPr lang="it-IT" dirty="0"/>
              <a:t> de la patrie », </a:t>
            </a:r>
            <a:r>
              <a:rPr lang="it-IT" dirty="0" err="1"/>
              <a:t>asséchait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Marais </a:t>
            </a:r>
            <a:r>
              <a:rPr lang="it-IT" dirty="0" err="1"/>
              <a:t>Pontins</a:t>
            </a:r>
            <a:r>
              <a:rPr lang="it-IT" dirty="0"/>
              <a:t> et </a:t>
            </a:r>
            <a:r>
              <a:rPr lang="it-IT" dirty="0" err="1"/>
              <a:t>faisait</a:t>
            </a:r>
            <a:r>
              <a:rPr lang="it-IT" dirty="0"/>
              <a:t> </a:t>
            </a:r>
            <a:r>
              <a:rPr lang="it-IT" dirty="0" err="1"/>
              <a:t>arriver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trains</a:t>
            </a:r>
            <a:r>
              <a:rPr lang="it-IT" dirty="0"/>
              <a:t> à l’</a:t>
            </a:r>
            <a:r>
              <a:rPr lang="it-IT" dirty="0" err="1"/>
              <a:t>heure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6723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Fait</a:t>
            </a:r>
            <a:r>
              <a:rPr lang="it-IT" sz="2800" dirty="0" smtClean="0"/>
              <a:t> en </a:t>
            </a:r>
            <a:r>
              <a:rPr lang="it-IT" sz="2800" dirty="0" err="1" smtClean="0"/>
              <a:t>cours</a:t>
            </a:r>
            <a:r>
              <a:rPr lang="it-IT" sz="2800" dirty="0" smtClean="0"/>
              <a:t> par …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«Giovani uteri fertili, il vostro orologio biologico ticchetta inesorabile. La patria ha bisogno di voi!», è più o meno questa la parafrasi dei banner pubblicitari promossi dal Ministero della Salute per questo fantomatico "Giorno della fertilità", ribattezzato "</a:t>
            </a:r>
            <a:r>
              <a:rPr lang="it-IT" sz="2400" b="1" dirty="0" err="1"/>
              <a:t>Fertility</a:t>
            </a:r>
            <a:r>
              <a:rPr lang="it-IT" sz="2400" b="1" dirty="0"/>
              <a:t> </a:t>
            </a:r>
            <a:r>
              <a:rPr lang="it-IT" sz="2400" b="1" dirty="0" err="1"/>
              <a:t>Day</a:t>
            </a:r>
            <a:r>
              <a:rPr lang="it-IT" sz="2400" dirty="0"/>
              <a:t>" probabilmente perché fa più cool e creativo. E, come ci ricorda il ministero, «Essere genitori giovani è il miglior modo per essere creativi».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«(</a:t>
            </a:r>
            <a:r>
              <a:rPr lang="it-IT" sz="2000" dirty="0" err="1"/>
              <a:t>Vous</a:t>
            </a:r>
            <a:r>
              <a:rPr lang="it-IT" sz="2000" dirty="0"/>
              <a:t>)</a:t>
            </a:r>
            <a:r>
              <a:rPr lang="it-IT" sz="2000" dirty="0" err="1"/>
              <a:t>Jeunes</a:t>
            </a:r>
            <a:r>
              <a:rPr lang="it-IT" sz="2000" dirty="0"/>
              <a:t> </a:t>
            </a:r>
            <a:r>
              <a:rPr lang="it-IT" sz="2000" dirty="0" err="1"/>
              <a:t>utérus</a:t>
            </a:r>
            <a:r>
              <a:rPr lang="it-IT" sz="2000" dirty="0"/>
              <a:t> </a:t>
            </a:r>
            <a:r>
              <a:rPr lang="it-IT" sz="2000" dirty="0" err="1" smtClean="0"/>
              <a:t>fertiles</a:t>
            </a:r>
            <a:r>
              <a:rPr lang="it-IT" sz="2000" dirty="0" smtClean="0"/>
              <a:t>,(</a:t>
            </a:r>
            <a:r>
              <a:rPr lang="it-IT" sz="2000" dirty="0" err="1"/>
              <a:t>sachez</a:t>
            </a:r>
            <a:r>
              <a:rPr lang="it-IT" sz="2000" dirty="0"/>
              <a:t> </a:t>
            </a:r>
            <a:r>
              <a:rPr lang="it-IT" sz="2000" dirty="0" err="1"/>
              <a:t>que</a:t>
            </a:r>
            <a:r>
              <a:rPr lang="it-IT" sz="2000" dirty="0" smtClean="0"/>
              <a:t>) </a:t>
            </a:r>
            <a:r>
              <a:rPr lang="it-IT" sz="2000" dirty="0" err="1" smtClean="0"/>
              <a:t>votre</a:t>
            </a:r>
            <a:r>
              <a:rPr lang="it-IT" sz="2000" dirty="0" smtClean="0"/>
              <a:t> </a:t>
            </a:r>
            <a:r>
              <a:rPr lang="it-IT" sz="2000" dirty="0" err="1"/>
              <a:t>horloge</a:t>
            </a:r>
            <a:r>
              <a:rPr lang="it-IT" sz="2000" dirty="0"/>
              <a:t> </a:t>
            </a:r>
            <a:r>
              <a:rPr lang="it-IT" sz="2000" dirty="0" err="1"/>
              <a:t>biologique</a:t>
            </a:r>
            <a:r>
              <a:rPr lang="it-IT" sz="2000" dirty="0"/>
              <a:t> </a:t>
            </a:r>
            <a:r>
              <a:rPr lang="it-IT" sz="2000" dirty="0" err="1"/>
              <a:t>fait</a:t>
            </a:r>
            <a:r>
              <a:rPr lang="it-IT" sz="2000" dirty="0"/>
              <a:t> tic-tac </a:t>
            </a:r>
            <a:r>
              <a:rPr lang="it-IT" sz="2000" dirty="0" err="1"/>
              <a:t>inexorablement</a:t>
            </a:r>
            <a:r>
              <a:rPr lang="it-IT" sz="2000" dirty="0"/>
              <a:t>. La patrie a </a:t>
            </a:r>
            <a:r>
              <a:rPr lang="it-IT" sz="2000" dirty="0" err="1"/>
              <a:t>besoin</a:t>
            </a:r>
            <a:r>
              <a:rPr lang="it-IT" sz="2000" dirty="0"/>
              <a:t> de </a:t>
            </a:r>
            <a:r>
              <a:rPr lang="it-IT" sz="2000" dirty="0" err="1"/>
              <a:t>vous</a:t>
            </a:r>
            <a:r>
              <a:rPr lang="it-IT" sz="2000" dirty="0"/>
              <a:t>.» c’est </a:t>
            </a:r>
            <a:r>
              <a:rPr lang="it-IT" sz="2000" dirty="0" err="1"/>
              <a:t>presque</a:t>
            </a:r>
            <a:r>
              <a:rPr lang="it-IT" sz="2000" dirty="0"/>
              <a:t>/ plus </a:t>
            </a:r>
            <a:r>
              <a:rPr lang="it-IT" sz="2000" dirty="0" err="1"/>
              <a:t>ou</a:t>
            </a:r>
            <a:r>
              <a:rPr lang="it-IT" sz="2000" dirty="0"/>
              <a:t> </a:t>
            </a:r>
            <a:r>
              <a:rPr lang="it-IT" sz="2000" dirty="0" err="1"/>
              <a:t>moins</a:t>
            </a:r>
            <a:r>
              <a:rPr lang="it-IT" sz="2000" dirty="0"/>
              <a:t> la </a:t>
            </a:r>
            <a:r>
              <a:rPr lang="it-IT" sz="2000" dirty="0" err="1"/>
              <a:t>paraphrase</a:t>
            </a:r>
            <a:r>
              <a:rPr lang="it-IT" sz="2000" dirty="0"/>
              <a:t> </a:t>
            </a:r>
            <a:r>
              <a:rPr lang="it-IT" sz="2000" dirty="0" err="1"/>
              <a:t>des</a:t>
            </a:r>
            <a:r>
              <a:rPr lang="it-IT" sz="2000" dirty="0"/>
              <a:t> bandeaux </a:t>
            </a:r>
            <a:r>
              <a:rPr lang="it-IT" sz="2000" dirty="0" err="1"/>
              <a:t>publicitaires</a:t>
            </a:r>
            <a:r>
              <a:rPr lang="it-IT" sz="2000" dirty="0"/>
              <a:t> </a:t>
            </a:r>
            <a:r>
              <a:rPr lang="it-IT" sz="2000" dirty="0" err="1"/>
              <a:t>promus</a:t>
            </a:r>
            <a:r>
              <a:rPr lang="it-IT" sz="2000" dirty="0"/>
              <a:t> par le </a:t>
            </a:r>
            <a:r>
              <a:rPr lang="it-IT" sz="2000" dirty="0" err="1"/>
              <a:t>Ministère</a:t>
            </a:r>
            <a:r>
              <a:rPr lang="it-IT" sz="2000" dirty="0"/>
              <a:t> de la </a:t>
            </a:r>
            <a:r>
              <a:rPr lang="it-IT" sz="2000" dirty="0" err="1"/>
              <a:t>Santé</a:t>
            </a:r>
            <a:r>
              <a:rPr lang="it-IT" sz="2000" dirty="0"/>
              <a:t> en ce </a:t>
            </a:r>
            <a:r>
              <a:rPr lang="it-IT" sz="2000" dirty="0" err="1"/>
              <a:t>fantomatique</a:t>
            </a:r>
            <a:r>
              <a:rPr lang="it-IT" sz="2000" dirty="0"/>
              <a:t> «Giorno della Fertilità» (</a:t>
            </a:r>
            <a:r>
              <a:rPr lang="it-IT" sz="2000" dirty="0" err="1"/>
              <a:t>Journée</a:t>
            </a:r>
            <a:r>
              <a:rPr lang="it-IT" sz="2000" dirty="0"/>
              <a:t> de la </a:t>
            </a:r>
            <a:r>
              <a:rPr lang="it-IT" sz="2000" dirty="0" err="1"/>
              <a:t>Fertilité</a:t>
            </a:r>
            <a:r>
              <a:rPr lang="it-IT" sz="2000" dirty="0"/>
              <a:t>) </a:t>
            </a:r>
            <a:r>
              <a:rPr lang="it-IT" sz="2000" dirty="0" err="1"/>
              <a:t>renommé</a:t>
            </a:r>
            <a:r>
              <a:rPr lang="it-IT" sz="2000" dirty="0"/>
              <a:t> «</a:t>
            </a:r>
            <a:r>
              <a:rPr lang="it-IT" sz="2000" dirty="0" err="1"/>
              <a:t>Fertility</a:t>
            </a:r>
            <a:r>
              <a:rPr lang="it-IT" sz="2000" dirty="0"/>
              <a:t> </a:t>
            </a:r>
            <a:r>
              <a:rPr lang="it-IT" sz="2000" dirty="0" err="1"/>
              <a:t>Day</a:t>
            </a:r>
            <a:r>
              <a:rPr lang="it-IT" sz="2000" dirty="0"/>
              <a:t>» </a:t>
            </a:r>
            <a:r>
              <a:rPr lang="it-IT" sz="2000" dirty="0" err="1"/>
              <a:t>probablement</a:t>
            </a:r>
            <a:r>
              <a:rPr lang="it-IT" sz="2000" dirty="0"/>
              <a:t> parce </a:t>
            </a:r>
            <a:r>
              <a:rPr lang="it-IT" sz="2000" dirty="0" err="1"/>
              <a:t>que</a:t>
            </a:r>
            <a:r>
              <a:rPr lang="it-IT" sz="2000" dirty="0"/>
              <a:t> </a:t>
            </a:r>
            <a:r>
              <a:rPr lang="it-IT" sz="2000" dirty="0" err="1"/>
              <a:t>ça</a:t>
            </a:r>
            <a:r>
              <a:rPr lang="it-IT" sz="2000" dirty="0"/>
              <a:t> </a:t>
            </a:r>
            <a:r>
              <a:rPr lang="it-IT" sz="2000" dirty="0" err="1"/>
              <a:t>sonne</a:t>
            </a:r>
            <a:r>
              <a:rPr lang="it-IT" sz="2000" dirty="0"/>
              <a:t> plus cool et </a:t>
            </a:r>
            <a:r>
              <a:rPr lang="it-IT" sz="2000" dirty="0" err="1"/>
              <a:t>créatif</a:t>
            </a:r>
            <a:r>
              <a:rPr lang="it-IT" sz="2000" dirty="0"/>
              <a:t>. En plus, </a:t>
            </a:r>
            <a:r>
              <a:rPr lang="it-IT" sz="2000" dirty="0" err="1"/>
              <a:t>comme</a:t>
            </a:r>
            <a:r>
              <a:rPr lang="it-IT" sz="2000" dirty="0"/>
              <a:t> le </a:t>
            </a:r>
            <a:r>
              <a:rPr lang="it-IT" sz="2000" dirty="0" err="1"/>
              <a:t>ministère</a:t>
            </a:r>
            <a:r>
              <a:rPr lang="it-IT" sz="2000" dirty="0"/>
              <a:t> </a:t>
            </a:r>
            <a:r>
              <a:rPr lang="it-IT" sz="2000" dirty="0" err="1"/>
              <a:t>nous</a:t>
            </a:r>
            <a:r>
              <a:rPr lang="it-IT" sz="2000" dirty="0"/>
              <a:t> le </a:t>
            </a:r>
            <a:r>
              <a:rPr lang="it-IT" sz="2000" dirty="0" err="1"/>
              <a:t>rappelle</a:t>
            </a:r>
            <a:r>
              <a:rPr lang="it-IT" sz="2000" dirty="0"/>
              <a:t>, «</a:t>
            </a:r>
            <a:r>
              <a:rPr lang="it-IT" sz="2000" dirty="0" err="1"/>
              <a:t>Etre</a:t>
            </a:r>
            <a:r>
              <a:rPr lang="it-IT" sz="2000" dirty="0"/>
              <a:t> </a:t>
            </a:r>
            <a:r>
              <a:rPr lang="it-IT" sz="2000" dirty="0" err="1"/>
              <a:t>des</a:t>
            </a:r>
            <a:r>
              <a:rPr lang="it-IT" sz="2000" dirty="0"/>
              <a:t> </a:t>
            </a:r>
            <a:r>
              <a:rPr lang="it-IT" sz="2000" dirty="0" err="1"/>
              <a:t>parents</a:t>
            </a:r>
            <a:r>
              <a:rPr lang="it-IT" sz="2000" dirty="0"/>
              <a:t> </a:t>
            </a:r>
            <a:r>
              <a:rPr lang="it-IT" sz="2000" dirty="0" err="1" smtClean="0"/>
              <a:t>jeunes</a:t>
            </a:r>
            <a:r>
              <a:rPr lang="it-IT" sz="2000" dirty="0" smtClean="0"/>
              <a:t>, </a:t>
            </a:r>
            <a:r>
              <a:rPr lang="it-IT" sz="2000" dirty="0"/>
              <a:t>c’est  le </a:t>
            </a:r>
            <a:r>
              <a:rPr lang="it-IT" sz="2000" dirty="0" err="1"/>
              <a:t>meilleur</a:t>
            </a:r>
            <a:r>
              <a:rPr lang="it-IT" sz="2000" dirty="0"/>
              <a:t> </a:t>
            </a:r>
            <a:r>
              <a:rPr lang="it-IT" sz="2000" dirty="0" err="1"/>
              <a:t>moyen</a:t>
            </a:r>
            <a:r>
              <a:rPr lang="it-IT" sz="2000" dirty="0"/>
              <a:t>/la </a:t>
            </a:r>
            <a:r>
              <a:rPr lang="it-IT" sz="2000" dirty="0" err="1"/>
              <a:t>meilleure</a:t>
            </a:r>
            <a:r>
              <a:rPr lang="it-IT" sz="2000" dirty="0"/>
              <a:t> façon pour </a:t>
            </a:r>
            <a:r>
              <a:rPr lang="it-IT" sz="2000" dirty="0" err="1" smtClean="0"/>
              <a:t>être</a:t>
            </a:r>
            <a:r>
              <a:rPr lang="it-IT" sz="2000" dirty="0" smtClean="0"/>
              <a:t> </a:t>
            </a:r>
            <a:r>
              <a:rPr lang="it-IT" sz="2000" dirty="0" err="1"/>
              <a:t>créatifs</a:t>
            </a:r>
            <a:r>
              <a:rPr lang="it-IT" sz="2000" dirty="0"/>
              <a:t>»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17583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Traduction</a:t>
            </a:r>
            <a:r>
              <a:rPr lang="it-IT" sz="2800" dirty="0"/>
              <a:t> </a:t>
            </a:r>
            <a:r>
              <a:rPr lang="it-IT" sz="2800" dirty="0" err="1"/>
              <a:t>officielle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«Giovani uteri fertili, il vostro orologio biologico ticchetta inesorabile. La patria ha bisogno di voi!», è più o meno questa la parafrasi dei banner pubblicitari promossi dal Ministero della Salute per questo fantomatico "Giorno della fertilità", ribattezzato "</a:t>
            </a:r>
            <a:r>
              <a:rPr lang="it-IT" sz="2400" b="1" dirty="0" err="1"/>
              <a:t>Fertility</a:t>
            </a:r>
            <a:r>
              <a:rPr lang="it-IT" sz="2400" b="1" dirty="0"/>
              <a:t> </a:t>
            </a:r>
            <a:r>
              <a:rPr lang="it-IT" sz="2400" b="1" dirty="0" err="1"/>
              <a:t>Day</a:t>
            </a:r>
            <a:r>
              <a:rPr lang="it-IT" sz="2400" dirty="0"/>
              <a:t>" probabilmente perché fa più cool e creativo. E, come ci ricorda il ministero, «Essere genitori giovani è il miglior modo per essere creativi».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« </a:t>
            </a:r>
            <a:r>
              <a:rPr lang="it-IT" sz="2000" i="1" dirty="0" err="1"/>
              <a:t>Jeunes</a:t>
            </a:r>
            <a:r>
              <a:rPr lang="it-IT" sz="2000" i="1" dirty="0"/>
              <a:t> </a:t>
            </a:r>
            <a:r>
              <a:rPr lang="it-IT" sz="2000" i="1" dirty="0" err="1"/>
              <a:t>utérus</a:t>
            </a:r>
            <a:r>
              <a:rPr lang="it-IT" sz="2000" i="1" dirty="0"/>
              <a:t> </a:t>
            </a:r>
            <a:r>
              <a:rPr lang="it-IT" sz="2000" i="1" dirty="0" err="1"/>
              <a:t>fertiles</a:t>
            </a:r>
            <a:r>
              <a:rPr lang="it-IT" sz="2000" i="1" dirty="0"/>
              <a:t>, </a:t>
            </a:r>
            <a:r>
              <a:rPr lang="it-IT" sz="2000" i="1" dirty="0" err="1"/>
              <a:t>votre</a:t>
            </a:r>
            <a:r>
              <a:rPr lang="it-IT" sz="2000" i="1" dirty="0"/>
              <a:t> </a:t>
            </a:r>
            <a:r>
              <a:rPr lang="it-IT" sz="2000" i="1" dirty="0" err="1"/>
              <a:t>horloge</a:t>
            </a:r>
            <a:r>
              <a:rPr lang="it-IT" sz="2000" i="1" dirty="0"/>
              <a:t> </a:t>
            </a:r>
            <a:r>
              <a:rPr lang="it-IT" sz="2000" i="1" dirty="0" err="1"/>
              <a:t>biologique</a:t>
            </a:r>
            <a:r>
              <a:rPr lang="it-IT" sz="2000" i="1" dirty="0"/>
              <a:t> </a:t>
            </a:r>
            <a:r>
              <a:rPr lang="it-IT" sz="2000" i="1" dirty="0" err="1"/>
              <a:t>fait</a:t>
            </a:r>
            <a:r>
              <a:rPr lang="it-IT" sz="2000" i="1" dirty="0"/>
              <a:t> </a:t>
            </a:r>
            <a:r>
              <a:rPr lang="it-IT" sz="2000" i="1" dirty="0" err="1"/>
              <a:t>inexorablement</a:t>
            </a:r>
            <a:r>
              <a:rPr lang="it-IT" sz="2000" i="1" dirty="0"/>
              <a:t> tic-tac. La patrie a </a:t>
            </a:r>
            <a:r>
              <a:rPr lang="it-IT" sz="2000" i="1" dirty="0" err="1"/>
              <a:t>besoin</a:t>
            </a:r>
            <a:r>
              <a:rPr lang="it-IT" sz="2000" i="1" dirty="0"/>
              <a:t> de </a:t>
            </a:r>
            <a:r>
              <a:rPr lang="it-IT" sz="2000" i="1" dirty="0" err="1"/>
              <a:t>vous</a:t>
            </a:r>
            <a:r>
              <a:rPr lang="it-IT" sz="2000" i="1" dirty="0"/>
              <a:t> ! </a:t>
            </a:r>
            <a:r>
              <a:rPr lang="it-IT" sz="2000" dirty="0"/>
              <a:t>». C’est </a:t>
            </a:r>
            <a:r>
              <a:rPr lang="it-IT" sz="2000" i="1" dirty="0"/>
              <a:t>grosso modo</a:t>
            </a:r>
            <a:r>
              <a:rPr lang="it-IT" sz="2000" dirty="0"/>
              <a:t> la </a:t>
            </a:r>
            <a:r>
              <a:rPr lang="it-IT" sz="2000" dirty="0" err="1"/>
              <a:t>paraphrase</a:t>
            </a:r>
            <a:r>
              <a:rPr lang="it-IT" sz="2000" dirty="0"/>
              <a:t> </a:t>
            </a:r>
            <a:r>
              <a:rPr lang="it-IT" sz="2000" dirty="0" err="1"/>
              <a:t>des</a:t>
            </a:r>
            <a:r>
              <a:rPr lang="it-IT" sz="2000" dirty="0"/>
              <a:t> bandeaux </a:t>
            </a:r>
            <a:r>
              <a:rPr lang="it-IT" sz="2000" dirty="0" err="1"/>
              <a:t>publicitaires</a:t>
            </a:r>
            <a:r>
              <a:rPr lang="it-IT" sz="2000" dirty="0"/>
              <a:t> </a:t>
            </a:r>
            <a:r>
              <a:rPr lang="it-IT" sz="2000" dirty="0" err="1"/>
              <a:t>promus</a:t>
            </a:r>
            <a:r>
              <a:rPr lang="it-IT" sz="2000" dirty="0"/>
              <a:t> par le </a:t>
            </a:r>
            <a:r>
              <a:rPr lang="it-IT" sz="2000" dirty="0" err="1"/>
              <a:t>ministère</a:t>
            </a:r>
            <a:r>
              <a:rPr lang="it-IT" sz="2000" dirty="0"/>
              <a:t> de la </a:t>
            </a:r>
            <a:r>
              <a:rPr lang="it-IT" sz="2000" dirty="0" err="1"/>
              <a:t>Santé</a:t>
            </a:r>
            <a:r>
              <a:rPr lang="it-IT" sz="2000" dirty="0"/>
              <a:t> pour </a:t>
            </a:r>
            <a:r>
              <a:rPr lang="it-IT" sz="2000" dirty="0" err="1"/>
              <a:t>cette</a:t>
            </a:r>
            <a:r>
              <a:rPr lang="it-IT" sz="2000" dirty="0"/>
              <a:t> </a:t>
            </a:r>
            <a:r>
              <a:rPr lang="it-IT" sz="2000" dirty="0" err="1"/>
              <a:t>mystérieuse</a:t>
            </a:r>
            <a:r>
              <a:rPr lang="it-IT" sz="2000" dirty="0"/>
              <a:t> « </a:t>
            </a:r>
            <a:r>
              <a:rPr lang="it-IT" sz="2000" dirty="0" err="1"/>
              <a:t>Journée</a:t>
            </a:r>
            <a:r>
              <a:rPr lang="it-IT" sz="2000" dirty="0"/>
              <a:t> de la </a:t>
            </a:r>
            <a:r>
              <a:rPr lang="it-IT" sz="2000" dirty="0" err="1"/>
              <a:t>fertilité</a:t>
            </a:r>
            <a:r>
              <a:rPr lang="it-IT" sz="2000" dirty="0"/>
              <a:t> », </a:t>
            </a:r>
            <a:r>
              <a:rPr lang="it-IT" sz="2000" dirty="0" err="1"/>
              <a:t>instaurée</a:t>
            </a:r>
            <a:r>
              <a:rPr lang="it-IT" sz="2000" dirty="0"/>
              <a:t> le 2 </a:t>
            </a:r>
            <a:r>
              <a:rPr lang="it-IT" sz="2000" dirty="0" err="1"/>
              <a:t>septeùbre</a:t>
            </a:r>
            <a:r>
              <a:rPr lang="it-IT" sz="2000" dirty="0"/>
              <a:t> dernier et </a:t>
            </a:r>
            <a:r>
              <a:rPr lang="it-IT" sz="2000" dirty="0" err="1"/>
              <a:t>rebaptisée</a:t>
            </a:r>
            <a:r>
              <a:rPr lang="it-IT" sz="2000" dirty="0"/>
              <a:t>  « </a:t>
            </a:r>
            <a:r>
              <a:rPr lang="it-IT" sz="2000" b="1" dirty="0" err="1"/>
              <a:t>Fertility</a:t>
            </a:r>
            <a:r>
              <a:rPr lang="it-IT" sz="2000" b="1" dirty="0"/>
              <a:t> </a:t>
            </a:r>
            <a:r>
              <a:rPr lang="it-IT" sz="2000" b="1" dirty="0" err="1"/>
              <a:t>Day</a:t>
            </a:r>
            <a:r>
              <a:rPr lang="it-IT" sz="2000" b="1" dirty="0"/>
              <a:t> »</a:t>
            </a:r>
            <a:r>
              <a:rPr lang="it-IT" sz="2000" dirty="0"/>
              <a:t> parce </a:t>
            </a:r>
            <a:r>
              <a:rPr lang="it-IT" sz="2000" dirty="0" err="1"/>
              <a:t>que</a:t>
            </a:r>
            <a:r>
              <a:rPr lang="it-IT" sz="2000" dirty="0"/>
              <a:t> </a:t>
            </a:r>
            <a:r>
              <a:rPr lang="it-IT" sz="2000" dirty="0" err="1"/>
              <a:t>ça</a:t>
            </a:r>
            <a:r>
              <a:rPr lang="it-IT" sz="2000" dirty="0"/>
              <a:t> donne </a:t>
            </a:r>
            <a:r>
              <a:rPr lang="it-IT" sz="2000" dirty="0" err="1"/>
              <a:t>sûrement</a:t>
            </a:r>
            <a:r>
              <a:rPr lang="it-IT" sz="2000" dirty="0"/>
              <a:t> un </a:t>
            </a:r>
            <a:r>
              <a:rPr lang="it-IT" sz="2000" dirty="0" err="1"/>
              <a:t>côté</a:t>
            </a:r>
            <a:r>
              <a:rPr lang="it-IT" sz="2000" dirty="0"/>
              <a:t> plus cool et </a:t>
            </a:r>
            <a:r>
              <a:rPr lang="it-IT" sz="2000" dirty="0" err="1"/>
              <a:t>créatif</a:t>
            </a:r>
            <a:r>
              <a:rPr lang="it-IT" sz="2000" dirty="0"/>
              <a:t> </a:t>
            </a:r>
            <a:r>
              <a:rPr lang="it-IT" sz="2000" dirty="0" err="1"/>
              <a:t>avec</a:t>
            </a:r>
            <a:r>
              <a:rPr lang="it-IT" sz="2000" dirty="0"/>
              <a:t> la langue de Shakespeare. Et, </a:t>
            </a:r>
            <a:r>
              <a:rPr lang="it-IT" sz="2000" dirty="0" err="1"/>
              <a:t>comme</a:t>
            </a:r>
            <a:r>
              <a:rPr lang="it-IT" sz="2000" dirty="0"/>
              <a:t> </a:t>
            </a:r>
            <a:r>
              <a:rPr lang="it-IT" sz="2000" dirty="0" err="1"/>
              <a:t>nous</a:t>
            </a:r>
            <a:r>
              <a:rPr lang="it-IT" sz="2000" dirty="0"/>
              <a:t> le </a:t>
            </a:r>
            <a:r>
              <a:rPr lang="it-IT" sz="2000" dirty="0" err="1"/>
              <a:t>rappelle</a:t>
            </a:r>
            <a:r>
              <a:rPr lang="it-IT" sz="2000" dirty="0"/>
              <a:t> le </a:t>
            </a:r>
            <a:r>
              <a:rPr lang="it-IT" sz="2000" dirty="0" err="1"/>
              <a:t>ministère</a:t>
            </a:r>
            <a:r>
              <a:rPr lang="it-IT" sz="2000" dirty="0"/>
              <a:t>, « </a:t>
            </a:r>
            <a:r>
              <a:rPr lang="it-IT" sz="2000" i="1" dirty="0" err="1"/>
              <a:t>Être</a:t>
            </a:r>
            <a:r>
              <a:rPr lang="it-IT" sz="2000" i="1" dirty="0"/>
              <a:t> </a:t>
            </a:r>
            <a:r>
              <a:rPr lang="it-IT" sz="2000" i="1" dirty="0" err="1"/>
              <a:t>des</a:t>
            </a:r>
            <a:r>
              <a:rPr lang="it-IT" sz="2000" i="1" dirty="0"/>
              <a:t> </a:t>
            </a:r>
            <a:r>
              <a:rPr lang="it-IT" sz="2000" i="1" dirty="0" err="1"/>
              <a:t>jeunes</a:t>
            </a:r>
            <a:r>
              <a:rPr lang="it-IT" sz="2000" i="1" dirty="0"/>
              <a:t> </a:t>
            </a:r>
            <a:r>
              <a:rPr lang="it-IT" sz="2000" i="1" dirty="0" err="1"/>
              <a:t>parents</a:t>
            </a:r>
            <a:r>
              <a:rPr lang="it-IT" sz="2000" i="1" dirty="0"/>
              <a:t> est la </a:t>
            </a:r>
            <a:r>
              <a:rPr lang="it-IT" sz="2000" i="1" dirty="0" err="1"/>
              <a:t>meilleure</a:t>
            </a:r>
            <a:r>
              <a:rPr lang="it-IT" dirty="0" err="1">
                <a:solidFill>
                  <a:srgbClr val="FF0000"/>
                </a:solidFill>
              </a:rPr>
              <a:t>s</a:t>
            </a:r>
            <a:r>
              <a:rPr lang="it-IT" sz="2000" i="1" dirty="0"/>
              <a:t> façon d’</a:t>
            </a:r>
            <a:r>
              <a:rPr lang="it-IT" sz="2000" i="1" dirty="0" err="1"/>
              <a:t>être</a:t>
            </a:r>
            <a:r>
              <a:rPr lang="it-IT" sz="2000" i="1" dirty="0"/>
              <a:t> </a:t>
            </a:r>
            <a:r>
              <a:rPr lang="it-IT" sz="2000" i="1" dirty="0" err="1"/>
              <a:t>créatifs</a:t>
            </a:r>
            <a:r>
              <a:rPr lang="it-IT" sz="2000" i="1" dirty="0"/>
              <a:t> </a:t>
            </a:r>
            <a:r>
              <a:rPr lang="it-IT" sz="2000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2201389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2400" dirty="0"/>
              <a:t>Anche se, a pensarci bene, sembra più la rivisitazione in chiave moderna degli slogan di un'ottantina di anni fa inventati </a:t>
            </a:r>
            <a:r>
              <a:rPr lang="it-IT" sz="2400" i="1" dirty="0"/>
              <a:t>ad hoc </a:t>
            </a:r>
            <a:r>
              <a:rPr lang="it-IT" sz="2400" dirty="0"/>
              <a:t>per la </a:t>
            </a:r>
            <a:r>
              <a:rPr lang="it-IT" sz="2400" b="1" dirty="0"/>
              <a:t>Giornata della Madre e del </a:t>
            </a:r>
            <a:r>
              <a:rPr lang="it-IT" sz="2400" b="1" dirty="0"/>
              <a:t>Fanciullo</a:t>
            </a:r>
            <a:r>
              <a:rPr lang="it-IT" sz="2400" dirty="0"/>
              <a:t>, </a:t>
            </a:r>
            <a:r>
              <a:rPr lang="it-IT" sz="2400" dirty="0"/>
              <a:t>dove tra applausi scroscianti e "fervidissime acclamazioni alle auguste visitatrici" venivano accolte le genitrici dell'Impero. Il problema è che</a:t>
            </a:r>
            <a:r>
              <a:rPr lang="it-IT" sz="2400" b="1" dirty="0"/>
              <a:t> i tempi sono decisamente cambiati</a:t>
            </a:r>
            <a:r>
              <a:rPr lang="it-IT" sz="2400" dirty="0"/>
              <a:t>, e viene da chiedersi se a Roma la cara (e forse non tanto incolpevole, a questo punto) ministra Lorenzin ed il suo </a:t>
            </a:r>
            <a:r>
              <a:rPr lang="it-IT" sz="2400" i="1" dirty="0"/>
              <a:t>entourage</a:t>
            </a:r>
            <a:r>
              <a:rPr lang="it-IT" sz="2400" dirty="0"/>
              <a:t> se ne siano resi conto.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Meme si, en y </a:t>
            </a:r>
            <a:r>
              <a:rPr lang="it-IT" dirty="0" err="1" smtClean="0"/>
              <a:t>pensant</a:t>
            </a:r>
            <a:r>
              <a:rPr lang="it-IT" dirty="0" smtClean="0"/>
              <a:t> </a:t>
            </a:r>
            <a:r>
              <a:rPr lang="it-IT" dirty="0" err="1" smtClean="0"/>
              <a:t>bien</a:t>
            </a:r>
            <a:r>
              <a:rPr lang="it-IT" dirty="0" smtClean="0"/>
              <a:t>, </a:t>
            </a:r>
            <a:r>
              <a:rPr lang="it-IT" dirty="0" err="1" smtClean="0"/>
              <a:t>ça</a:t>
            </a:r>
            <a:r>
              <a:rPr lang="it-IT" dirty="0" smtClean="0"/>
              <a:t> </a:t>
            </a:r>
            <a:r>
              <a:rPr lang="it-IT" dirty="0" err="1" smtClean="0"/>
              <a:t>parait</a:t>
            </a:r>
            <a:r>
              <a:rPr lang="it-IT" dirty="0" smtClean="0"/>
              <a:t> plus la </a:t>
            </a:r>
            <a:r>
              <a:rPr lang="it-IT" dirty="0" err="1" smtClean="0"/>
              <a:t>revisitation</a:t>
            </a:r>
            <a:r>
              <a:rPr lang="it-IT" dirty="0" smtClean="0"/>
              <a:t> en </a:t>
            </a:r>
            <a:r>
              <a:rPr lang="it-IT" dirty="0" err="1" smtClean="0"/>
              <a:t>clé</a:t>
            </a:r>
            <a:r>
              <a:rPr lang="it-IT" dirty="0" smtClean="0"/>
              <a:t> moderne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slogans</a:t>
            </a:r>
            <a:r>
              <a:rPr lang="it-IT" dirty="0" smtClean="0"/>
              <a:t> de 80 </a:t>
            </a:r>
            <a:r>
              <a:rPr lang="it-IT" dirty="0" err="1" smtClean="0"/>
              <a:t>années</a:t>
            </a:r>
            <a:r>
              <a:rPr lang="it-IT" dirty="0" smtClean="0"/>
              <a:t> </a:t>
            </a:r>
            <a:r>
              <a:rPr lang="it-IT" dirty="0" err="1" smtClean="0"/>
              <a:t>auparavant</a:t>
            </a:r>
            <a:r>
              <a:rPr lang="it-IT" dirty="0" smtClean="0"/>
              <a:t> </a:t>
            </a:r>
            <a:r>
              <a:rPr lang="it-IT" dirty="0" err="1" smtClean="0"/>
              <a:t>inventés</a:t>
            </a:r>
            <a:r>
              <a:rPr lang="it-IT" dirty="0" smtClean="0"/>
              <a:t> </a:t>
            </a:r>
            <a:r>
              <a:rPr lang="it-IT" dirty="0" err="1" smtClean="0"/>
              <a:t>exprès</a:t>
            </a:r>
            <a:r>
              <a:rPr lang="it-IT" dirty="0" smtClean="0"/>
              <a:t> pour la </a:t>
            </a:r>
            <a:r>
              <a:rPr lang="it-IT" dirty="0" err="1" smtClean="0"/>
              <a:t>Journée</a:t>
            </a:r>
            <a:r>
              <a:rPr lang="it-IT" dirty="0" smtClean="0"/>
              <a:t> de la </a:t>
            </a:r>
            <a:r>
              <a:rPr lang="it-IT" dirty="0" err="1" smtClean="0"/>
              <a:t>Mère</a:t>
            </a:r>
            <a:r>
              <a:rPr lang="it-IT" dirty="0" smtClean="0"/>
              <a:t> et de l’enfant, </a:t>
            </a:r>
            <a:r>
              <a:rPr lang="it-IT" dirty="0" err="1" smtClean="0"/>
              <a:t>quand</a:t>
            </a:r>
            <a:r>
              <a:rPr lang="it-IT" dirty="0" smtClean="0"/>
              <a:t> </a:t>
            </a:r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 smtClean="0"/>
              <a:t>créatrices</a:t>
            </a:r>
            <a:r>
              <a:rPr lang="it-IT" dirty="0" smtClean="0"/>
              <a:t> de l’Empire </a:t>
            </a:r>
            <a:r>
              <a:rPr lang="it-IT" dirty="0" err="1" smtClean="0"/>
              <a:t>venaient</a:t>
            </a:r>
            <a:r>
              <a:rPr lang="it-IT" dirty="0" smtClean="0"/>
              <a:t> </a:t>
            </a:r>
            <a:r>
              <a:rPr lang="it-IT" dirty="0" err="1" smtClean="0"/>
              <a:t>acceuillies</a:t>
            </a:r>
            <a:r>
              <a:rPr lang="it-IT" dirty="0" smtClean="0"/>
              <a:t> </a:t>
            </a:r>
            <a:r>
              <a:rPr lang="it-IT" dirty="0" err="1" smtClean="0"/>
              <a:t>avec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applaudisements</a:t>
            </a:r>
            <a:r>
              <a:rPr lang="it-IT" dirty="0" smtClean="0"/>
              <a:t> et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ferves</a:t>
            </a:r>
            <a:r>
              <a:rPr lang="it-IT" dirty="0" smtClean="0"/>
              <a:t> </a:t>
            </a:r>
            <a:r>
              <a:rPr lang="it-IT" dirty="0" err="1" smtClean="0"/>
              <a:t>acclamations</a:t>
            </a:r>
            <a:r>
              <a:rPr lang="it-IT" dirty="0" smtClean="0"/>
              <a:t> </a:t>
            </a:r>
            <a:r>
              <a:rPr lang="it-IT" dirty="0" err="1" smtClean="0"/>
              <a:t>aux</a:t>
            </a:r>
            <a:r>
              <a:rPr lang="it-IT" dirty="0" smtClean="0"/>
              <a:t> </a:t>
            </a:r>
            <a:r>
              <a:rPr lang="it-IT" dirty="0" err="1" smtClean="0"/>
              <a:t>augustes</a:t>
            </a:r>
            <a:r>
              <a:rPr lang="it-IT" dirty="0" smtClean="0"/>
              <a:t> </a:t>
            </a:r>
            <a:r>
              <a:rPr lang="it-IT" dirty="0" err="1" smtClean="0"/>
              <a:t>visitatrices</a:t>
            </a:r>
            <a:r>
              <a:rPr lang="it-IT" dirty="0" smtClean="0"/>
              <a:t>. </a:t>
            </a:r>
            <a:r>
              <a:rPr lang="it-IT" dirty="0" smtClean="0"/>
              <a:t>Andrea à finir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349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sz="2400" dirty="0"/>
              <a:t>Il </a:t>
            </a:r>
            <a:r>
              <a:rPr lang="it-IT" sz="2400" dirty="0"/>
              <a:t>problema è che</a:t>
            </a:r>
            <a:r>
              <a:rPr lang="it-IT" sz="2400" b="1" dirty="0"/>
              <a:t> i tempi sono decisamente cambiati</a:t>
            </a:r>
            <a:r>
              <a:rPr lang="it-IT" sz="2400" dirty="0"/>
              <a:t>, e viene da chiedersi se a Roma la cara (e forse non tanto incolpevole, a questo punto) ministra Lorenzin ed il suo </a:t>
            </a:r>
            <a:r>
              <a:rPr lang="it-IT" sz="2400" i="1" dirty="0"/>
              <a:t>entourage</a:t>
            </a:r>
            <a:r>
              <a:rPr lang="it-IT" sz="2400" dirty="0"/>
              <a:t> se ne siano resi conto</a:t>
            </a:r>
            <a:r>
              <a:rPr lang="it-IT" sz="2400" dirty="0" smtClean="0"/>
              <a:t>.</a:t>
            </a:r>
          </a:p>
          <a:p>
            <a:pPr algn="just"/>
            <a:r>
              <a:rPr lang="it-IT" sz="2400" dirty="0" smtClean="0"/>
              <a:t>Quel che è certo è che la campagna pubblicitaria di promozione delle nascite è stata uno </a:t>
            </a:r>
            <a:r>
              <a:rPr lang="it-IT" sz="2400" b="1" dirty="0" smtClean="0"/>
              <a:t>sterile fallimento</a:t>
            </a:r>
            <a:r>
              <a:rPr lang="it-IT" sz="2400" dirty="0" smtClean="0"/>
              <a:t>, un'iniziativa </a:t>
            </a:r>
            <a:r>
              <a:rPr lang="it-IT" sz="2400" b="1" dirty="0" smtClean="0"/>
              <a:t>precocemente abortita</a:t>
            </a:r>
            <a:r>
              <a:rPr lang="it-IT" sz="2400" dirty="0" smtClean="0"/>
              <a:t> ancor prima di vedere la luce (il sito dell'iniziativa è stato </a:t>
            </a:r>
            <a:r>
              <a:rPr lang="it-IT" sz="2400" dirty="0" err="1" smtClean="0"/>
              <a:t>guardacaso</a:t>
            </a:r>
            <a:r>
              <a:rPr lang="it-IT" sz="2400" dirty="0" smtClean="0"/>
              <a:t> già bloccato), in grado solo di generare rabbia ed ironia, quest'ultima probabilmente dovuta ai soliti buoni di spirito incapaci di farsi "inacidire il sangue" di fronte all'ennesima </a:t>
            </a:r>
            <a:r>
              <a:rPr lang="it-IT" sz="2400" b="1" dirty="0" smtClean="0"/>
              <a:t>mancanza di rispetto</a:t>
            </a:r>
            <a:r>
              <a:rPr lang="it-IT" sz="2400" dirty="0" smtClean="0"/>
              <a:t> per la vita e la singolarità delle persone, nonché dimostrazione di </a:t>
            </a:r>
            <a:r>
              <a:rPr lang="it-IT" sz="2400" b="1" dirty="0" smtClean="0"/>
              <a:t>completo scollamento dalla realtà</a:t>
            </a:r>
            <a:r>
              <a:rPr lang="it-IT" sz="2400" dirty="0" smtClean="0"/>
              <a:t> di chi proprio quella realtà dovrebbe contribuire a migliorarla e renderla vivibile.</a:t>
            </a:r>
          </a:p>
          <a:p>
            <a:pPr algn="just"/>
            <a:endParaRPr lang="it-IT" sz="2400" dirty="0"/>
          </a:p>
          <a:p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mtClean="0"/>
              <a:t>Silvia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10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701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  Fertilità non è sinonimo di maternità (anche se fa rima) Fertilité, ce n’est pas un synonyme de maternité (même si cela rime) auteur : Stefano Fasano2 sept 2016 CafeBabel   </vt:lpstr>
      <vt:lpstr>Italie : fertilité n'est pas synonyme de maternité Traduction officielle de Cécile Vergnat  </vt:lpstr>
      <vt:lpstr>PowerPoint Presentation</vt:lpstr>
      <vt:lpstr>Traduction officielle</vt:lpstr>
      <vt:lpstr>Fait en cours par …</vt:lpstr>
      <vt:lpstr>Traduction officielle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CELOTTI NADINE</dc:creator>
  <cp:lastModifiedBy>CELOTTI NADINE</cp:lastModifiedBy>
  <cp:revision>1</cp:revision>
  <dcterms:created xsi:type="dcterms:W3CDTF">2017-03-15T10:21:16Z</dcterms:created>
  <dcterms:modified xsi:type="dcterms:W3CDTF">2017-03-15T10:21:43Z</dcterms:modified>
</cp:coreProperties>
</file>