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7" r:id="rId5"/>
    <p:sldId id="258" r:id="rId6"/>
    <p:sldId id="259" r:id="rId7"/>
    <p:sldId id="280" r:id="rId8"/>
    <p:sldId id="262" r:id="rId9"/>
    <p:sldId id="279" r:id="rId10"/>
    <p:sldId id="278" r:id="rId11"/>
    <p:sldId id="260" r:id="rId12"/>
    <p:sldId id="281" r:id="rId13"/>
    <p:sldId id="273" r:id="rId14"/>
    <p:sldId id="263" r:id="rId15"/>
    <p:sldId id="261" r:id="rId16"/>
    <p:sldId id="264" r:id="rId17"/>
    <p:sldId id="265" r:id="rId18"/>
    <p:sldId id="283" r:id="rId19"/>
    <p:sldId id="266" r:id="rId20"/>
    <p:sldId id="267" r:id="rId21"/>
    <p:sldId id="297" r:id="rId22"/>
    <p:sldId id="295" r:id="rId23"/>
    <p:sldId id="268" r:id="rId24"/>
    <p:sldId id="269" r:id="rId25"/>
    <p:sldId id="270" r:id="rId26"/>
    <p:sldId id="272" r:id="rId27"/>
    <p:sldId id="271" r:id="rId28"/>
    <p:sldId id="284" r:id="rId29"/>
    <p:sldId id="285" r:id="rId30"/>
    <p:sldId id="296" r:id="rId31"/>
    <p:sldId id="287" r:id="rId32"/>
    <p:sldId id="288" r:id="rId33"/>
    <p:sldId id="289" r:id="rId34"/>
    <p:sldId id="299" r:id="rId3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BEA9A01F-4238-4D21-9A0B-6DC146BBEF58}" type="datetimeFigureOut">
              <a:rPr lang="fr-FR" smtClean="0"/>
              <a:t>10/05/2017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1416088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BEA9A01F-4238-4D21-9A0B-6DC146BBEF58}" type="datetimeFigureOut">
              <a:rPr lang="fr-FR" smtClean="0"/>
              <a:t>10/05/2017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159272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BEA9A01F-4238-4D21-9A0B-6DC146BBEF58}" type="datetimeFigureOut">
              <a:rPr lang="fr-FR" smtClean="0"/>
              <a:t>10/05/2017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161755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BEA9A01F-4238-4D21-9A0B-6DC146BBEF58}" type="datetimeFigureOut">
              <a:rPr lang="fr-FR" smtClean="0"/>
              <a:t>10/05/2017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3242444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A9A01F-4238-4D21-9A0B-6DC146BBEF58}" type="datetimeFigureOut">
              <a:rPr lang="fr-FR" smtClean="0"/>
              <a:t>10/05/2017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287671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BEA9A01F-4238-4D21-9A0B-6DC146BBEF58}" type="datetimeFigureOut">
              <a:rPr lang="fr-FR" smtClean="0"/>
              <a:t>10/05/2017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3840608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BEA9A01F-4238-4D21-9A0B-6DC146BBEF58}" type="datetimeFigureOut">
              <a:rPr lang="fr-FR" smtClean="0"/>
              <a:t>10/05/2017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3553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BEA9A01F-4238-4D21-9A0B-6DC146BBEF58}" type="datetimeFigureOut">
              <a:rPr lang="fr-FR" smtClean="0"/>
              <a:t>10/05/2017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4235175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A9A01F-4238-4D21-9A0B-6DC146BBEF58}" type="datetimeFigureOut">
              <a:rPr lang="fr-FR" smtClean="0"/>
              <a:t>10/05/2017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1204599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A9A01F-4238-4D21-9A0B-6DC146BBEF58}" type="datetimeFigureOut">
              <a:rPr lang="fr-FR" smtClean="0"/>
              <a:t>10/05/2017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2013198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A9A01F-4238-4D21-9A0B-6DC146BBEF58}" type="datetimeFigureOut">
              <a:rPr lang="fr-FR" smtClean="0"/>
              <a:t>10/05/2017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14CD73-8A34-4688-8748-349CEC07CD36}" type="slidenum">
              <a:rPr lang="fr-FR" smtClean="0"/>
              <a:t>‹#›</a:t>
            </a:fld>
            <a:endParaRPr lang="fr-FR"/>
          </a:p>
        </p:txBody>
      </p:sp>
    </p:spTree>
    <p:extLst>
      <p:ext uri="{BB962C8B-B14F-4D97-AF65-F5344CB8AC3E}">
        <p14:creationId xmlns:p14="http://schemas.microsoft.com/office/powerpoint/2010/main" val="581807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A9A01F-4238-4D21-9A0B-6DC146BBEF58}" type="datetimeFigureOut">
              <a:rPr lang="fr-FR" smtClean="0"/>
              <a:t>10/05/2017</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4CD73-8A34-4688-8748-349CEC07CD36}" type="slidenum">
              <a:rPr lang="fr-FR" smtClean="0"/>
              <a:t>‹#›</a:t>
            </a:fld>
            <a:endParaRPr lang="fr-FR"/>
          </a:p>
        </p:txBody>
      </p:sp>
    </p:spTree>
    <p:extLst>
      <p:ext uri="{BB962C8B-B14F-4D97-AF65-F5344CB8AC3E}">
        <p14:creationId xmlns:p14="http://schemas.microsoft.com/office/powerpoint/2010/main" val="779186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r-FR"/>
          </a:p>
        </p:txBody>
      </p:sp>
      <p:sp>
        <p:nvSpPr>
          <p:cNvPr id="3" name="Subtitle 2"/>
          <p:cNvSpPr>
            <a:spLocks noGrp="1"/>
          </p:cNvSpPr>
          <p:nvPr>
            <p:ph type="subTitle" idx="1"/>
          </p:nvPr>
        </p:nvSpPr>
        <p:spPr/>
        <p:txBody>
          <a:bodyPr/>
          <a:lstStyle/>
          <a:p>
            <a:r>
              <a:rPr lang="it-IT" dirty="0" err="1" smtClean="0"/>
              <a:t>Thème</a:t>
            </a:r>
            <a:r>
              <a:rPr lang="it-IT" dirty="0" smtClean="0"/>
              <a:t> pour le 26 </a:t>
            </a:r>
            <a:r>
              <a:rPr lang="it-IT" dirty="0" err="1" smtClean="0"/>
              <a:t>avril</a:t>
            </a:r>
            <a:r>
              <a:rPr lang="it-IT" dirty="0" smtClean="0"/>
              <a:t> 2017</a:t>
            </a:r>
            <a:endParaRPr lang="fr-FR" dirty="0"/>
          </a:p>
        </p:txBody>
      </p:sp>
    </p:spTree>
    <p:extLst>
      <p:ext uri="{BB962C8B-B14F-4D97-AF65-F5344CB8AC3E}">
        <p14:creationId xmlns:p14="http://schemas.microsoft.com/office/powerpoint/2010/main" val="243218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en </a:t>
            </a:r>
            <a:r>
              <a:rPr lang="it-IT" sz="2800" b="1" dirty="0" err="1"/>
              <a:t>même</a:t>
            </a:r>
            <a:r>
              <a:rPr lang="it-IT" sz="2800" b="1" dirty="0"/>
              <a:t> </a:t>
            </a:r>
            <a:r>
              <a:rPr lang="it-IT" sz="2800" b="1" dirty="0" err="1"/>
              <a:t>temps</a:t>
            </a:r>
            <a:endParaRPr lang="it-IT" sz="2800" dirty="0"/>
          </a:p>
        </p:txBody>
      </p:sp>
      <p:sp>
        <p:nvSpPr>
          <p:cNvPr id="3" name="Segnaposto contenuto 2"/>
          <p:cNvSpPr>
            <a:spLocks noGrp="1"/>
          </p:cNvSpPr>
          <p:nvPr>
            <p:ph idx="1"/>
          </p:nvPr>
        </p:nvSpPr>
        <p:spPr/>
        <p:txBody>
          <a:bodyPr>
            <a:normAutofit/>
          </a:bodyPr>
          <a:lstStyle/>
          <a:p>
            <a:r>
              <a:rPr lang="it-IT" sz="2400" b="1" dirty="0"/>
              <a:t>en </a:t>
            </a:r>
            <a:r>
              <a:rPr lang="it-IT" sz="2400" b="1" dirty="0" err="1"/>
              <a:t>même</a:t>
            </a:r>
            <a:r>
              <a:rPr lang="it-IT" sz="2400" b="1" dirty="0"/>
              <a:t> </a:t>
            </a:r>
            <a:r>
              <a:rPr lang="it-IT" sz="2400" b="1" dirty="0" err="1"/>
              <a:t>temps</a:t>
            </a:r>
            <a:r>
              <a:rPr lang="it-IT" sz="2400" dirty="0"/>
              <a:t> : </a:t>
            </a:r>
            <a:r>
              <a:rPr lang="it-IT" sz="2400" dirty="0" err="1"/>
              <a:t>simultanément</a:t>
            </a:r>
            <a:r>
              <a:rPr lang="it-IT" sz="2400" dirty="0"/>
              <a:t>. </a:t>
            </a:r>
            <a:r>
              <a:rPr lang="it-IT" sz="2400" dirty="0" err="1"/>
              <a:t>Ils</a:t>
            </a:r>
            <a:r>
              <a:rPr lang="it-IT" sz="2400" dirty="0"/>
              <a:t> </a:t>
            </a:r>
            <a:r>
              <a:rPr lang="it-IT" sz="2400" dirty="0" err="1"/>
              <a:t>sont</a:t>
            </a:r>
            <a:r>
              <a:rPr lang="it-IT" sz="2400" dirty="0"/>
              <a:t> </a:t>
            </a:r>
            <a:r>
              <a:rPr lang="it-IT" sz="2400" dirty="0" err="1"/>
              <a:t>arrivés</a:t>
            </a:r>
            <a:r>
              <a:rPr lang="it-IT" sz="2400" dirty="0"/>
              <a:t> </a:t>
            </a:r>
            <a:r>
              <a:rPr lang="it-IT" sz="2400" dirty="0" err="1"/>
              <a:t>tous</a:t>
            </a:r>
            <a:r>
              <a:rPr lang="it-IT" sz="2400" dirty="0"/>
              <a:t> </a:t>
            </a:r>
            <a:r>
              <a:rPr lang="it-IT" sz="2400" dirty="0" err="1"/>
              <a:t>les</a:t>
            </a:r>
            <a:r>
              <a:rPr lang="it-IT" sz="2400" dirty="0"/>
              <a:t> </a:t>
            </a:r>
            <a:r>
              <a:rPr lang="it-IT" sz="2400" dirty="0" err="1"/>
              <a:t>deux</a:t>
            </a:r>
            <a:r>
              <a:rPr lang="it-IT" sz="2400" dirty="0"/>
              <a:t> en </a:t>
            </a:r>
            <a:r>
              <a:rPr lang="it-IT" sz="2400" dirty="0" err="1"/>
              <a:t>même</a:t>
            </a:r>
            <a:r>
              <a:rPr lang="it-IT" sz="2400" dirty="0"/>
              <a:t> </a:t>
            </a:r>
            <a:r>
              <a:rPr lang="it-IT" sz="2400" dirty="0" err="1"/>
              <a:t>temps</a:t>
            </a:r>
            <a:r>
              <a:rPr lang="it-IT" sz="2400" dirty="0"/>
              <a:t>. </a:t>
            </a:r>
            <a:r>
              <a:rPr lang="it-IT" sz="2400" dirty="0" err="1"/>
              <a:t>Faire</a:t>
            </a:r>
            <a:r>
              <a:rPr lang="it-IT" sz="2400" dirty="0"/>
              <a:t> </a:t>
            </a:r>
            <a:r>
              <a:rPr lang="it-IT" sz="2400" dirty="0" err="1"/>
              <a:t>deux</a:t>
            </a:r>
            <a:r>
              <a:rPr lang="it-IT" sz="2400" dirty="0"/>
              <a:t> </a:t>
            </a:r>
            <a:r>
              <a:rPr lang="it-IT" sz="2400" dirty="0" err="1"/>
              <a:t>choses</a:t>
            </a:r>
            <a:r>
              <a:rPr lang="it-IT" sz="2400" dirty="0"/>
              <a:t> en </a:t>
            </a:r>
            <a:r>
              <a:rPr lang="it-IT" sz="2400" dirty="0" err="1"/>
              <a:t>même</a:t>
            </a:r>
            <a:r>
              <a:rPr lang="it-IT" sz="2400" dirty="0"/>
              <a:t> </a:t>
            </a:r>
            <a:r>
              <a:rPr lang="it-IT" sz="2400" dirty="0" err="1"/>
              <a:t>temps</a:t>
            </a:r>
            <a:r>
              <a:rPr lang="it-IT" sz="2400" dirty="0"/>
              <a:t>. ➙ </a:t>
            </a:r>
            <a:r>
              <a:rPr lang="it-IT" sz="2400" dirty="0" err="1"/>
              <a:t>parallèlement</a:t>
            </a:r>
            <a:r>
              <a:rPr lang="it-IT" sz="2400" dirty="0"/>
              <a:t>. </a:t>
            </a:r>
            <a:r>
              <a:rPr lang="it-IT" sz="2400" b="1" dirty="0"/>
              <a:t>À la fois</a:t>
            </a:r>
            <a:r>
              <a:rPr lang="it-IT" sz="2400" dirty="0"/>
              <a:t>. Le </a:t>
            </a:r>
            <a:r>
              <a:rPr lang="it-IT" sz="2400" dirty="0" err="1"/>
              <a:t>père</a:t>
            </a:r>
            <a:r>
              <a:rPr lang="it-IT" sz="2400" dirty="0"/>
              <a:t> « </a:t>
            </a:r>
            <a:r>
              <a:rPr lang="it-IT" sz="2400" dirty="0" err="1"/>
              <a:t>était</a:t>
            </a:r>
            <a:r>
              <a:rPr lang="it-IT" sz="2400" dirty="0"/>
              <a:t> en </a:t>
            </a:r>
            <a:r>
              <a:rPr lang="it-IT" sz="2400" dirty="0" err="1"/>
              <a:t>même</a:t>
            </a:r>
            <a:r>
              <a:rPr lang="it-IT" sz="2400" dirty="0"/>
              <a:t> </a:t>
            </a:r>
            <a:r>
              <a:rPr lang="it-IT" sz="2400" dirty="0" err="1"/>
              <a:t>temps</a:t>
            </a:r>
            <a:r>
              <a:rPr lang="it-IT" sz="2400" dirty="0"/>
              <a:t> </a:t>
            </a:r>
            <a:r>
              <a:rPr lang="it-IT" sz="2400" dirty="0" err="1"/>
              <a:t>juge</a:t>
            </a:r>
            <a:r>
              <a:rPr lang="it-IT" sz="2400" dirty="0"/>
              <a:t> et maître » (</a:t>
            </a:r>
            <a:r>
              <a:rPr lang="it-IT" sz="2400" dirty="0" err="1"/>
              <a:t>Fustel</a:t>
            </a:r>
            <a:r>
              <a:rPr lang="it-IT" sz="2400" dirty="0"/>
              <a:t> de </a:t>
            </a:r>
            <a:r>
              <a:rPr lang="it-IT" sz="2400" dirty="0" err="1"/>
              <a:t>Coulanges</a:t>
            </a:r>
            <a:r>
              <a:rPr lang="it-IT" sz="2400" dirty="0"/>
              <a:t>). ▫ </a:t>
            </a:r>
            <a:r>
              <a:rPr lang="it-IT" sz="2400" dirty="0" err="1"/>
              <a:t>Aussi</a:t>
            </a:r>
            <a:r>
              <a:rPr lang="it-IT" sz="2400" dirty="0"/>
              <a:t> </a:t>
            </a:r>
            <a:r>
              <a:rPr lang="it-IT" sz="2400" dirty="0" err="1"/>
              <a:t>bien</a:t>
            </a:r>
            <a:r>
              <a:rPr lang="it-IT" sz="2400" dirty="0"/>
              <a:t>. « Eugène </a:t>
            </a:r>
            <a:r>
              <a:rPr lang="it-IT" sz="2400" dirty="0" err="1"/>
              <a:t>Delacroix</a:t>
            </a:r>
            <a:r>
              <a:rPr lang="it-IT" sz="2400" dirty="0"/>
              <a:t> </a:t>
            </a:r>
            <a:r>
              <a:rPr lang="it-IT" sz="2400" dirty="0" err="1"/>
              <a:t>était</a:t>
            </a:r>
            <a:r>
              <a:rPr lang="it-IT" sz="2400" dirty="0"/>
              <a:t>, en </a:t>
            </a:r>
            <a:r>
              <a:rPr lang="it-IT" sz="2400" dirty="0" err="1"/>
              <a:t>même</a:t>
            </a:r>
            <a:r>
              <a:rPr lang="it-IT" sz="2400" dirty="0"/>
              <a:t> </a:t>
            </a:r>
            <a:r>
              <a:rPr lang="it-IT" sz="2400" dirty="0" err="1"/>
              <a:t>temps</a:t>
            </a:r>
            <a:r>
              <a:rPr lang="it-IT" sz="2400" dirty="0"/>
              <a:t> </a:t>
            </a:r>
            <a:r>
              <a:rPr lang="it-IT" sz="2400" dirty="0" err="1"/>
              <a:t>qu'un</a:t>
            </a:r>
            <a:r>
              <a:rPr lang="it-IT" sz="2400" dirty="0"/>
              <a:t> </a:t>
            </a:r>
            <a:r>
              <a:rPr lang="it-IT" sz="2400" dirty="0" err="1"/>
              <a:t>peintre</a:t>
            </a:r>
            <a:r>
              <a:rPr lang="it-IT" sz="2400" dirty="0"/>
              <a:t> </a:t>
            </a:r>
            <a:r>
              <a:rPr lang="it-IT" sz="2400" dirty="0" err="1"/>
              <a:t>épris</a:t>
            </a:r>
            <a:r>
              <a:rPr lang="it-IT" sz="2400" dirty="0"/>
              <a:t> de son </a:t>
            </a:r>
            <a:r>
              <a:rPr lang="it-IT" sz="2400" dirty="0" err="1"/>
              <a:t>métier</a:t>
            </a:r>
            <a:r>
              <a:rPr lang="it-IT" sz="2400" dirty="0"/>
              <a:t>, un </a:t>
            </a:r>
            <a:r>
              <a:rPr lang="it-IT" sz="2400" dirty="0" err="1"/>
              <a:t>homme</a:t>
            </a:r>
            <a:r>
              <a:rPr lang="it-IT" sz="2400" dirty="0"/>
              <a:t> d'</a:t>
            </a:r>
            <a:r>
              <a:rPr lang="it-IT" sz="2400" dirty="0" err="1"/>
              <a:t>éducation</a:t>
            </a:r>
            <a:r>
              <a:rPr lang="it-IT" sz="2400" dirty="0"/>
              <a:t> </a:t>
            </a:r>
            <a:r>
              <a:rPr lang="it-IT" sz="2400" dirty="0" err="1"/>
              <a:t>générale</a:t>
            </a:r>
            <a:r>
              <a:rPr lang="it-IT" sz="2400" dirty="0"/>
              <a:t> » (Baudelaire).</a:t>
            </a:r>
          </a:p>
          <a:p>
            <a:r>
              <a:rPr lang="it-IT" sz="2400" dirty="0"/>
              <a:t>© 2016 </a:t>
            </a:r>
            <a:r>
              <a:rPr lang="it-IT" sz="2400" dirty="0" err="1"/>
              <a:t>Dictionnaires</a:t>
            </a:r>
            <a:r>
              <a:rPr lang="it-IT" sz="2400" dirty="0"/>
              <a:t> Le Robert - Le Petit Robert de la langue </a:t>
            </a:r>
            <a:r>
              <a:rPr lang="it-IT" sz="2400" dirty="0" err="1" smtClean="0"/>
              <a:t>française</a:t>
            </a:r>
            <a:endParaRPr lang="it-IT" sz="2400" dirty="0" smtClean="0"/>
          </a:p>
          <a:p>
            <a:r>
              <a:rPr lang="it-IT" sz="2400" dirty="0" smtClean="0"/>
              <a:t> (</a:t>
            </a:r>
            <a:r>
              <a:rPr lang="it-IT" sz="2400" dirty="0" err="1" smtClean="0"/>
              <a:t>Au</a:t>
            </a:r>
            <a:r>
              <a:rPr lang="it-IT" sz="2400" dirty="0" smtClean="0"/>
              <a:t> </a:t>
            </a:r>
            <a:r>
              <a:rPr lang="it-IT" sz="2400" dirty="0" err="1"/>
              <a:t>même</a:t>
            </a:r>
            <a:r>
              <a:rPr lang="it-IT" sz="2400" dirty="0"/>
              <a:t> moment </a:t>
            </a:r>
            <a:endParaRPr lang="it-IT" sz="2400" dirty="0">
              <a:effectLst/>
            </a:endParaRPr>
          </a:p>
          <a:p>
            <a:r>
              <a:rPr lang="it-IT" sz="2400" i="1" dirty="0"/>
              <a:t>En </a:t>
            </a:r>
            <a:r>
              <a:rPr lang="it-IT" sz="2400" i="1" dirty="0" err="1"/>
              <a:t>même</a:t>
            </a:r>
            <a:r>
              <a:rPr lang="it-IT" sz="2400" i="1" dirty="0"/>
              <a:t> </a:t>
            </a:r>
            <a:r>
              <a:rPr lang="it-IT" sz="2400" i="1" dirty="0" err="1"/>
              <a:t>temps</a:t>
            </a:r>
            <a:r>
              <a:rPr lang="it-IT" sz="2400" i="1" dirty="0"/>
              <a:t> </a:t>
            </a:r>
            <a:r>
              <a:rPr lang="it-IT" sz="2400" i="1" dirty="0" err="1"/>
              <a:t>que</a:t>
            </a:r>
            <a:r>
              <a:rPr lang="it-IT" sz="2400" dirty="0"/>
              <a:t>. </a:t>
            </a:r>
            <a:r>
              <a:rPr lang="it-IT" sz="2400" dirty="0" err="1"/>
              <a:t>Au</a:t>
            </a:r>
            <a:r>
              <a:rPr lang="it-IT" sz="2400" dirty="0"/>
              <a:t> </a:t>
            </a:r>
            <a:r>
              <a:rPr lang="it-IT" sz="2400" dirty="0" err="1"/>
              <a:t>même</a:t>
            </a:r>
            <a:r>
              <a:rPr lang="it-IT" sz="2400" dirty="0"/>
              <a:t> moment </a:t>
            </a:r>
            <a:r>
              <a:rPr lang="it-IT" sz="2400" dirty="0" err="1"/>
              <a:t>que</a:t>
            </a:r>
            <a:r>
              <a:rPr lang="it-IT" sz="2400" dirty="0"/>
              <a:t>. </a:t>
            </a:r>
            <a:r>
              <a:rPr lang="it-IT" sz="2400" i="1" dirty="0"/>
              <a:t>En </a:t>
            </a:r>
            <a:r>
              <a:rPr lang="it-IT" sz="2400" i="1" dirty="0" err="1"/>
              <a:t>même</a:t>
            </a:r>
            <a:r>
              <a:rPr lang="it-IT" sz="2400" i="1" dirty="0"/>
              <a:t> </a:t>
            </a:r>
            <a:r>
              <a:rPr lang="it-IT" sz="2400" i="1" dirty="0" err="1"/>
              <a:t>temps</a:t>
            </a:r>
            <a:r>
              <a:rPr lang="it-IT" sz="2400" i="1" dirty="0"/>
              <a:t> </a:t>
            </a:r>
            <a:r>
              <a:rPr lang="it-IT" sz="2400" i="1" dirty="0" err="1"/>
              <a:t>qu'il</a:t>
            </a:r>
            <a:r>
              <a:rPr lang="it-IT" sz="2400" i="1" dirty="0"/>
              <a:t> </a:t>
            </a:r>
            <a:r>
              <a:rPr lang="it-IT" sz="2400" i="1" dirty="0" err="1"/>
              <a:t>ôte</a:t>
            </a:r>
            <a:r>
              <a:rPr lang="it-IT" sz="2400" i="1" dirty="0"/>
              <a:t> </a:t>
            </a:r>
            <a:r>
              <a:rPr lang="it-IT" sz="2400" i="1" dirty="0" err="1"/>
              <a:t>les</a:t>
            </a:r>
            <a:r>
              <a:rPr lang="it-IT" sz="2400" i="1" dirty="0"/>
              <a:t> </a:t>
            </a:r>
            <a:r>
              <a:rPr lang="it-IT" sz="2400" i="1" dirty="0" err="1"/>
              <a:t>ficelles</a:t>
            </a:r>
            <a:r>
              <a:rPr lang="it-IT" sz="2400" i="1" dirty="0"/>
              <a:t> </a:t>
            </a:r>
            <a:r>
              <a:rPr lang="it-IT" sz="2400" i="1" dirty="0" err="1"/>
              <a:t>du</a:t>
            </a:r>
            <a:r>
              <a:rPr lang="it-IT" sz="2400" i="1" dirty="0"/>
              <a:t> </a:t>
            </a:r>
            <a:r>
              <a:rPr lang="it-IT" sz="2400" i="1" dirty="0" err="1"/>
              <a:t>paquet</a:t>
            </a:r>
            <a:r>
              <a:rPr lang="it-IT" sz="2400" i="1" dirty="0"/>
              <a:t> de </a:t>
            </a:r>
            <a:r>
              <a:rPr lang="it-IT" sz="2400" i="1" dirty="0" err="1"/>
              <a:t>lettres</a:t>
            </a:r>
            <a:r>
              <a:rPr lang="it-IT" sz="2400" i="1" dirty="0"/>
              <a:t>, il </a:t>
            </a:r>
            <a:r>
              <a:rPr lang="it-IT" sz="2400" i="1" dirty="0" err="1"/>
              <a:t>distribue</a:t>
            </a:r>
            <a:r>
              <a:rPr lang="it-IT" sz="2400" i="1" dirty="0"/>
              <a:t> sa </a:t>
            </a:r>
            <a:r>
              <a:rPr lang="it-IT" sz="2400" i="1" dirty="0" err="1"/>
              <a:t>provision</a:t>
            </a:r>
            <a:r>
              <a:rPr lang="it-IT" sz="2400" i="1" dirty="0"/>
              <a:t> de </a:t>
            </a:r>
            <a:r>
              <a:rPr lang="it-IT" sz="2400" i="1" dirty="0" err="1"/>
              <a:t>nouvelles</a:t>
            </a:r>
            <a:r>
              <a:rPr lang="it-IT" sz="2400" i="1" dirty="0"/>
              <a:t> </a:t>
            </a:r>
            <a:r>
              <a:rPr lang="it-IT" sz="2400" i="1" dirty="0" err="1"/>
              <a:t>verbales</a:t>
            </a:r>
            <a:r>
              <a:rPr lang="it-IT" sz="2400" dirty="0"/>
              <a:t> (</a:t>
            </a:r>
            <a:r>
              <a:rPr lang="it-IT" sz="2400" dirty="0" err="1"/>
              <a:t>Barbusse</a:t>
            </a:r>
            <a:r>
              <a:rPr lang="it-IT" sz="2400" dirty="0"/>
              <a:t>, </a:t>
            </a:r>
            <a:r>
              <a:rPr lang="it-IT" sz="2400" i="1" dirty="0" err="1"/>
              <a:t>Feu</a:t>
            </a:r>
            <a:r>
              <a:rPr lang="it-IT" sz="2400" dirty="0"/>
              <a:t>, 1916, p. 45)</a:t>
            </a:r>
            <a:r>
              <a:rPr lang="it-IT" sz="2400" dirty="0" smtClean="0"/>
              <a:t>.) </a:t>
            </a:r>
            <a:r>
              <a:rPr lang="it-IT" sz="2400" dirty="0" err="1" smtClean="0"/>
              <a:t>tlf</a:t>
            </a:r>
            <a:endParaRPr lang="it-IT" sz="2400" dirty="0">
              <a:effectLst/>
            </a:endParaRPr>
          </a:p>
        </p:txBody>
      </p:sp>
    </p:spTree>
    <p:extLst>
      <p:ext uri="{BB962C8B-B14F-4D97-AF65-F5344CB8AC3E}">
        <p14:creationId xmlns:p14="http://schemas.microsoft.com/office/powerpoint/2010/main" val="2647804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traduit par </a:t>
            </a:r>
            <a:r>
              <a:rPr lang="fr-FR" sz="2800" dirty="0" err="1"/>
              <a:t>Florio</a:t>
            </a:r>
            <a:r>
              <a:rPr lang="fr-FR" sz="2800" dirty="0"/>
              <a:t> </a:t>
            </a:r>
            <a:r>
              <a:rPr lang="fr-FR" sz="2800" dirty="0" err="1"/>
              <a:t>Chiara</a:t>
            </a:r>
            <a:r>
              <a:rPr lang="fr-FR" sz="2800" dirty="0"/>
              <a:t> </a:t>
            </a:r>
          </a:p>
        </p:txBody>
      </p:sp>
      <p:sp>
        <p:nvSpPr>
          <p:cNvPr id="3" name="Content Placeholder 2"/>
          <p:cNvSpPr>
            <a:spLocks noGrp="1"/>
          </p:cNvSpPr>
          <p:nvPr>
            <p:ph sz="half" idx="1"/>
          </p:nvPr>
        </p:nvSpPr>
        <p:spPr/>
        <p:txBody>
          <a:bodyPr>
            <a:normAutofit/>
          </a:bodyPr>
          <a:lstStyle/>
          <a:p>
            <a:pPr algn="just"/>
            <a:r>
              <a:rPr lang="it-IT" sz="2400" dirty="0" smtClean="0"/>
              <a:t>“Abbiamo girato questo documentario che ci ha impegnati anima e corpo per più di 5 anni – racconta Federico - per veicolare un messaggio importante: esiste un sistema diverso di far politica, un sistema che sia incentrato sull’economia reale che non scenda a compromessi con le lobby e con le grandi banche di investimenti.</a:t>
            </a:r>
            <a:r>
              <a:rPr lang="it-IT" sz="2400" b="1" dirty="0" smtClean="0"/>
              <a:t> Sta solo a noi renderci conto che è possibile cambiare rotta</a:t>
            </a:r>
            <a:r>
              <a:rPr lang="it-IT" sz="2400" dirty="0" smtClean="0"/>
              <a:t>”. </a:t>
            </a:r>
            <a:endParaRPr lang="fr-FR" sz="2400" dirty="0"/>
          </a:p>
        </p:txBody>
      </p:sp>
      <p:sp>
        <p:nvSpPr>
          <p:cNvPr id="4" name="Content Placeholder 3"/>
          <p:cNvSpPr>
            <a:spLocks noGrp="1"/>
          </p:cNvSpPr>
          <p:nvPr>
            <p:ph sz="half" idx="2"/>
          </p:nvPr>
        </p:nvSpPr>
        <p:spPr/>
        <p:txBody>
          <a:bodyPr>
            <a:noAutofit/>
          </a:bodyPr>
          <a:lstStyle/>
          <a:p>
            <a:pPr algn="just"/>
            <a:r>
              <a:rPr lang="fr-FR" sz="2400" dirty="0"/>
              <a:t>« On a filmé ce documentaire qui nous a </a:t>
            </a:r>
            <a:r>
              <a:rPr lang="fr-FR" sz="2400" dirty="0" smtClean="0"/>
              <a:t>engagé/investi </a:t>
            </a:r>
            <a:r>
              <a:rPr lang="fr-FR" sz="2400" strike="sngStrike" dirty="0">
                <a:solidFill>
                  <a:srgbClr val="FF0000"/>
                </a:solidFill>
              </a:rPr>
              <a:t>âme et </a:t>
            </a:r>
            <a:r>
              <a:rPr lang="fr-FR" sz="2400" strike="sngStrike" dirty="0" smtClean="0">
                <a:solidFill>
                  <a:srgbClr val="FF0000"/>
                </a:solidFill>
              </a:rPr>
              <a:t>cœur </a:t>
            </a:r>
            <a:r>
              <a:rPr lang="fr-FR" sz="2400" dirty="0" smtClean="0"/>
              <a:t>corps </a:t>
            </a:r>
            <a:r>
              <a:rPr lang="fr-FR" sz="2400" dirty="0"/>
              <a:t>et âme pendant plus de 5 ans – nous raconte Federico – pour véhiculer un message très important : il existe un système différent pour faire de la politique, un système centré sur l’économie réelle qui ne fait pas des compromis avec les lobbies et avec les grandes banques d’investissement. C’est à nous de comprendre qu’il est possible de changer de cap. » </a:t>
            </a:r>
            <a:endParaRPr lang="it-IT" sz="2400" dirty="0"/>
          </a:p>
        </p:txBody>
      </p:sp>
    </p:spTree>
    <p:extLst>
      <p:ext uri="{BB962C8B-B14F-4D97-AF65-F5344CB8AC3E}">
        <p14:creationId xmlns:p14="http://schemas.microsoft.com/office/powerpoint/2010/main" val="4157783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olo 1"/>
          <p:cNvSpPr>
            <a:spLocks noGrp="1"/>
          </p:cNvSpPr>
          <p:nvPr>
            <p:ph type="title"/>
          </p:nvPr>
        </p:nvSpPr>
        <p:spPr/>
        <p:txBody>
          <a:bodyPr/>
          <a:lstStyle/>
          <a:p>
            <a:r>
              <a:rPr lang="it-IT" sz="2800">
                <a:latin typeface="Arial" charset="0"/>
              </a:rPr>
              <a:t>L’expression de la date</a:t>
            </a:r>
          </a:p>
        </p:txBody>
      </p:sp>
      <p:sp>
        <p:nvSpPr>
          <p:cNvPr id="101378" name="Segnaposto contenuto 2"/>
          <p:cNvSpPr>
            <a:spLocks noGrp="1"/>
          </p:cNvSpPr>
          <p:nvPr>
            <p:ph idx="1"/>
          </p:nvPr>
        </p:nvSpPr>
        <p:spPr/>
        <p:txBody>
          <a:bodyPr/>
          <a:lstStyle/>
          <a:p>
            <a:pPr algn="just"/>
            <a:r>
              <a:rPr lang="it-IT" sz="2400" dirty="0" err="1">
                <a:latin typeface="Arial" charset="0"/>
              </a:rPr>
              <a:t>Attention</a:t>
            </a:r>
            <a:r>
              <a:rPr lang="it-IT" sz="2400" dirty="0">
                <a:latin typeface="Arial" charset="0"/>
              </a:rPr>
              <a:t> de ne </a:t>
            </a:r>
            <a:r>
              <a:rPr lang="it-IT" sz="2400" dirty="0" err="1">
                <a:latin typeface="Arial" charset="0"/>
              </a:rPr>
              <a:t>pas</a:t>
            </a:r>
            <a:r>
              <a:rPr lang="it-IT" sz="2400" dirty="0">
                <a:latin typeface="Arial" charset="0"/>
              </a:rPr>
              <a:t> </a:t>
            </a:r>
            <a:r>
              <a:rPr lang="it-IT" sz="2400" dirty="0" err="1">
                <a:latin typeface="Arial" charset="0"/>
              </a:rPr>
              <a:t>mettre</a:t>
            </a:r>
            <a:r>
              <a:rPr lang="it-IT" sz="2400" dirty="0">
                <a:latin typeface="Arial" charset="0"/>
              </a:rPr>
              <a:t> d’</a:t>
            </a:r>
            <a:r>
              <a:rPr lang="it-IT" sz="2400" dirty="0" err="1">
                <a:latin typeface="Arial" charset="0"/>
              </a:rPr>
              <a:t>article</a:t>
            </a:r>
            <a:r>
              <a:rPr lang="it-IT" sz="2400" dirty="0">
                <a:latin typeface="Arial" charset="0"/>
              </a:rPr>
              <a:t> </a:t>
            </a:r>
            <a:r>
              <a:rPr lang="it-IT" sz="2400" dirty="0" err="1">
                <a:latin typeface="Arial" charset="0"/>
              </a:rPr>
              <a:t>devant</a:t>
            </a:r>
            <a:r>
              <a:rPr lang="it-IT" sz="2400" dirty="0">
                <a:latin typeface="Arial" charset="0"/>
              </a:rPr>
              <a:t> le </a:t>
            </a:r>
            <a:r>
              <a:rPr lang="it-IT" sz="2400" dirty="0" err="1">
                <a:latin typeface="Arial" charset="0"/>
              </a:rPr>
              <a:t>mois</a:t>
            </a:r>
            <a:r>
              <a:rPr lang="it-IT" sz="2400" dirty="0">
                <a:latin typeface="Arial" charset="0"/>
              </a:rPr>
              <a:t> </a:t>
            </a:r>
            <a:r>
              <a:rPr lang="it-IT" sz="2400" dirty="0" err="1" smtClean="0">
                <a:latin typeface="Arial" charset="0"/>
              </a:rPr>
              <a:t>ou</a:t>
            </a:r>
            <a:r>
              <a:rPr lang="it-IT" sz="2400" dirty="0" smtClean="0">
                <a:latin typeface="Arial" charset="0"/>
              </a:rPr>
              <a:t> </a:t>
            </a:r>
            <a:r>
              <a:rPr lang="it-IT" sz="2400" dirty="0">
                <a:latin typeface="Arial" charset="0"/>
              </a:rPr>
              <a:t>l’</a:t>
            </a:r>
            <a:r>
              <a:rPr lang="it-IT" sz="2400" dirty="0" err="1">
                <a:latin typeface="Arial" charset="0"/>
              </a:rPr>
              <a:t>année</a:t>
            </a:r>
            <a:r>
              <a:rPr lang="it-IT" sz="2400" dirty="0">
                <a:latin typeface="Arial" charset="0"/>
              </a:rPr>
              <a:t> </a:t>
            </a:r>
            <a:r>
              <a:rPr lang="it-IT" sz="2400" dirty="0" err="1">
                <a:latin typeface="Arial" charset="0"/>
              </a:rPr>
              <a:t>contrairement</a:t>
            </a:r>
            <a:r>
              <a:rPr lang="it-IT" sz="2400" dirty="0">
                <a:latin typeface="Arial" charset="0"/>
              </a:rPr>
              <a:t> à la langue </a:t>
            </a:r>
            <a:r>
              <a:rPr lang="it-IT" sz="2400" dirty="0" err="1">
                <a:latin typeface="Arial" charset="0"/>
              </a:rPr>
              <a:t>italienne</a:t>
            </a:r>
            <a:r>
              <a:rPr lang="it-IT" sz="2400" dirty="0">
                <a:latin typeface="Arial" charset="0"/>
              </a:rPr>
              <a:t>:</a:t>
            </a:r>
          </a:p>
          <a:p>
            <a:endParaRPr lang="it-IT" sz="2400" dirty="0">
              <a:latin typeface="Arial" charset="0"/>
            </a:endParaRPr>
          </a:p>
          <a:p>
            <a:r>
              <a:rPr lang="it-IT" sz="2400" dirty="0">
                <a:latin typeface="Arial" charset="0"/>
              </a:rPr>
              <a:t>Nel novembre del 2013 = En novembre </a:t>
            </a:r>
            <a:r>
              <a:rPr lang="it-IT" sz="2400" dirty="0" smtClean="0">
                <a:latin typeface="Arial" charset="0"/>
              </a:rPr>
              <a:t>2013 ; Era </a:t>
            </a:r>
            <a:r>
              <a:rPr lang="it-IT" sz="2400" dirty="0">
                <a:latin typeface="Arial" charset="0"/>
              </a:rPr>
              <a:t>il 2010 = C’</a:t>
            </a:r>
            <a:r>
              <a:rPr lang="it-IT" sz="2400" dirty="0" err="1">
                <a:latin typeface="Arial" charset="0"/>
              </a:rPr>
              <a:t>était</a:t>
            </a:r>
            <a:r>
              <a:rPr lang="it-IT" sz="2400" dirty="0">
                <a:latin typeface="Arial" charset="0"/>
              </a:rPr>
              <a:t> l’</a:t>
            </a:r>
            <a:r>
              <a:rPr lang="it-IT" sz="2400" dirty="0" err="1">
                <a:latin typeface="Arial" charset="0"/>
              </a:rPr>
              <a:t>année</a:t>
            </a:r>
            <a:r>
              <a:rPr lang="it-IT" sz="2400" dirty="0">
                <a:latin typeface="Arial" charset="0"/>
              </a:rPr>
              <a:t> </a:t>
            </a:r>
            <a:r>
              <a:rPr lang="it-IT" sz="2400" dirty="0" smtClean="0">
                <a:latin typeface="Arial" charset="0"/>
              </a:rPr>
              <a:t>2010 ; Il </a:t>
            </a:r>
            <a:r>
              <a:rPr lang="it-IT" sz="2400" dirty="0">
                <a:latin typeface="Arial" charset="0"/>
              </a:rPr>
              <a:t>1948 fu uno degli anni più caldi della guerra fredda = 1948 </a:t>
            </a:r>
            <a:r>
              <a:rPr lang="it-IT" sz="2400" dirty="0" err="1">
                <a:latin typeface="Arial" charset="0"/>
              </a:rPr>
              <a:t>fut</a:t>
            </a:r>
            <a:r>
              <a:rPr lang="it-IT" sz="2400" dirty="0">
                <a:latin typeface="Arial" charset="0"/>
              </a:rPr>
              <a:t> une </a:t>
            </a:r>
            <a:r>
              <a:rPr lang="it-IT" sz="2400" dirty="0" err="1">
                <a:latin typeface="Arial" charset="0"/>
              </a:rPr>
              <a:t>des</a:t>
            </a:r>
            <a:r>
              <a:rPr lang="it-IT" sz="2400" dirty="0">
                <a:latin typeface="Arial" charset="0"/>
              </a:rPr>
              <a:t> </a:t>
            </a:r>
            <a:r>
              <a:rPr lang="it-IT" sz="2400" dirty="0" err="1">
                <a:latin typeface="Arial" charset="0"/>
              </a:rPr>
              <a:t>années</a:t>
            </a:r>
            <a:r>
              <a:rPr lang="it-IT" sz="2400" dirty="0">
                <a:latin typeface="Arial" charset="0"/>
              </a:rPr>
              <a:t> </a:t>
            </a:r>
            <a:r>
              <a:rPr lang="it-IT" sz="2400" dirty="0" err="1">
                <a:latin typeface="Arial" charset="0"/>
              </a:rPr>
              <a:t>les</a:t>
            </a:r>
            <a:r>
              <a:rPr lang="it-IT" sz="2400" dirty="0">
                <a:latin typeface="Arial" charset="0"/>
              </a:rPr>
              <a:t> plus </a:t>
            </a:r>
            <a:r>
              <a:rPr lang="it-IT" sz="2400" dirty="0" err="1">
                <a:latin typeface="Arial" charset="0"/>
              </a:rPr>
              <a:t>chaudes</a:t>
            </a:r>
            <a:r>
              <a:rPr lang="it-IT" sz="2400" dirty="0">
                <a:latin typeface="Arial" charset="0"/>
              </a:rPr>
              <a:t> de la guerre </a:t>
            </a:r>
            <a:r>
              <a:rPr lang="it-IT" sz="2400" dirty="0" err="1" smtClean="0">
                <a:latin typeface="Arial" charset="0"/>
              </a:rPr>
              <a:t>froide</a:t>
            </a:r>
            <a:endParaRPr lang="it-IT" sz="2400" dirty="0" smtClean="0">
              <a:latin typeface="Arial" charset="0"/>
            </a:endParaRPr>
          </a:p>
          <a:p>
            <a:endParaRPr lang="it-IT" sz="2400" dirty="0">
              <a:latin typeface="Arial" charset="0"/>
            </a:endParaRPr>
          </a:p>
          <a:p>
            <a:r>
              <a:rPr lang="it-IT" sz="2400" dirty="0" err="1">
                <a:latin typeface="Arial" charset="0"/>
              </a:rPr>
              <a:t>Les</a:t>
            </a:r>
            <a:r>
              <a:rPr lang="it-IT" sz="2400" dirty="0">
                <a:latin typeface="Arial" charset="0"/>
              </a:rPr>
              <a:t> </a:t>
            </a:r>
            <a:r>
              <a:rPr lang="it-IT" sz="2400" dirty="0" err="1">
                <a:latin typeface="Arial" charset="0"/>
              </a:rPr>
              <a:t>huit</a:t>
            </a:r>
            <a:r>
              <a:rPr lang="it-IT" sz="2400" dirty="0">
                <a:latin typeface="Arial" charset="0"/>
              </a:rPr>
              <a:t> </a:t>
            </a:r>
            <a:r>
              <a:rPr lang="it-IT" sz="2400" dirty="0" err="1">
                <a:latin typeface="Arial" charset="0"/>
              </a:rPr>
              <a:t>conséquences</a:t>
            </a:r>
            <a:r>
              <a:rPr lang="it-IT" sz="2400" dirty="0">
                <a:latin typeface="Arial" charset="0"/>
              </a:rPr>
              <a:t> </a:t>
            </a:r>
            <a:r>
              <a:rPr lang="it-IT" sz="2400" dirty="0" err="1">
                <a:latin typeface="Arial" charset="0"/>
              </a:rPr>
              <a:t>désastreuses</a:t>
            </a:r>
            <a:r>
              <a:rPr lang="it-IT" sz="2400" dirty="0">
                <a:latin typeface="Arial" charset="0"/>
              </a:rPr>
              <a:t> de la </a:t>
            </a:r>
            <a:r>
              <a:rPr lang="it-IT" sz="2400" dirty="0" err="1">
                <a:latin typeface="Arial" charset="0"/>
              </a:rPr>
              <a:t>crise</a:t>
            </a:r>
            <a:r>
              <a:rPr lang="it-IT" sz="2400" dirty="0">
                <a:latin typeface="Arial" charset="0"/>
              </a:rPr>
              <a:t> </a:t>
            </a:r>
            <a:r>
              <a:rPr lang="it-IT" sz="2400" b="1" dirty="0">
                <a:latin typeface="Arial" charset="0"/>
              </a:rPr>
              <a:t>de</a:t>
            </a:r>
            <a:r>
              <a:rPr lang="it-IT" sz="2400" dirty="0">
                <a:latin typeface="Arial" charset="0"/>
              </a:rPr>
              <a:t> 2008 </a:t>
            </a:r>
            <a:r>
              <a:rPr lang="it-IT" sz="2400" dirty="0" err="1">
                <a:latin typeface="Arial" charset="0"/>
              </a:rPr>
              <a:t>sur</a:t>
            </a:r>
            <a:r>
              <a:rPr lang="it-IT" sz="2400" dirty="0">
                <a:latin typeface="Arial" charset="0"/>
              </a:rPr>
              <a:t> la </a:t>
            </a:r>
            <a:r>
              <a:rPr lang="it-IT" sz="2400" dirty="0" smtClean="0">
                <a:latin typeface="Arial" charset="0"/>
              </a:rPr>
              <a:t>France</a:t>
            </a:r>
          </a:p>
          <a:p>
            <a:r>
              <a:rPr lang="it-IT" sz="2400" dirty="0">
                <a:latin typeface="Arial" charset="0"/>
              </a:rPr>
              <a:t>La </a:t>
            </a:r>
            <a:r>
              <a:rPr lang="it-IT" sz="2400" dirty="0" err="1">
                <a:latin typeface="Arial" charset="0"/>
              </a:rPr>
              <a:t>crise</a:t>
            </a:r>
            <a:r>
              <a:rPr lang="it-IT" sz="2400" dirty="0">
                <a:latin typeface="Arial" charset="0"/>
              </a:rPr>
              <a:t> </a:t>
            </a:r>
            <a:r>
              <a:rPr lang="it-IT" sz="2400" dirty="0" err="1">
                <a:latin typeface="Arial" charset="0"/>
              </a:rPr>
              <a:t>économique</a:t>
            </a:r>
            <a:r>
              <a:rPr lang="it-IT" sz="2400" dirty="0">
                <a:latin typeface="Arial" charset="0"/>
              </a:rPr>
              <a:t> mondiale </a:t>
            </a:r>
            <a:r>
              <a:rPr lang="it-IT" sz="2400" dirty="0" err="1">
                <a:latin typeface="Arial" charset="0"/>
              </a:rPr>
              <a:t>des</a:t>
            </a:r>
            <a:r>
              <a:rPr lang="it-IT" sz="2400" dirty="0">
                <a:latin typeface="Arial" charset="0"/>
              </a:rPr>
              <a:t> </a:t>
            </a:r>
            <a:r>
              <a:rPr lang="it-IT" sz="2400" dirty="0" err="1">
                <a:latin typeface="Arial" charset="0"/>
              </a:rPr>
              <a:t>années</a:t>
            </a:r>
            <a:r>
              <a:rPr lang="it-IT" sz="2400" dirty="0">
                <a:latin typeface="Arial" charset="0"/>
              </a:rPr>
              <a:t> 2008 et </a:t>
            </a:r>
            <a:r>
              <a:rPr lang="it-IT" sz="2400" dirty="0" err="1">
                <a:latin typeface="Arial" charset="0"/>
              </a:rPr>
              <a:t>suivantes</a:t>
            </a:r>
            <a:endParaRPr lang="it-IT" sz="2400" dirty="0">
              <a:latin typeface="Arial" charset="0"/>
            </a:endParaRPr>
          </a:p>
          <a:p>
            <a:endParaRPr lang="it-IT" sz="2400" dirty="0">
              <a:latin typeface="Arial" charset="0"/>
            </a:endParaRPr>
          </a:p>
          <a:p>
            <a:endParaRPr lang="it-IT" sz="2400" dirty="0">
              <a:latin typeface="Arial" charset="0"/>
            </a:endParaRPr>
          </a:p>
        </p:txBody>
      </p:sp>
    </p:spTree>
    <p:extLst>
      <p:ext uri="{BB962C8B-B14F-4D97-AF65-F5344CB8AC3E}">
        <p14:creationId xmlns:p14="http://schemas.microsoft.com/office/powerpoint/2010/main" val="2751404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dirty="0"/>
              <a:t>traduit par </a:t>
            </a:r>
            <a:r>
              <a:rPr lang="fr-FR" sz="2400" dirty="0" err="1"/>
              <a:t>Florio</a:t>
            </a:r>
            <a:r>
              <a:rPr lang="fr-FR" sz="2400" dirty="0"/>
              <a:t> </a:t>
            </a:r>
            <a:r>
              <a:rPr lang="fr-FR" sz="2400" dirty="0" err="1"/>
              <a:t>Chiara</a:t>
            </a:r>
            <a:r>
              <a:rPr lang="fr-FR" sz="2400" dirty="0"/>
              <a:t> </a:t>
            </a:r>
            <a:endParaRPr lang="it-IT" sz="2400" dirty="0"/>
          </a:p>
        </p:txBody>
      </p:sp>
      <p:sp>
        <p:nvSpPr>
          <p:cNvPr id="3" name="Segnaposto contenuto 2"/>
          <p:cNvSpPr>
            <a:spLocks noGrp="1"/>
          </p:cNvSpPr>
          <p:nvPr>
            <p:ph sz="half" idx="1"/>
          </p:nvPr>
        </p:nvSpPr>
        <p:spPr/>
        <p:txBody>
          <a:bodyPr>
            <a:normAutofit/>
          </a:bodyPr>
          <a:lstStyle/>
          <a:p>
            <a:r>
              <a:rPr lang="it-IT" sz="2400" dirty="0"/>
              <a:t>La pellicola è una vera e propria sfida al pensiero economico dominante in Europa; c'è chi lotta e chi si impegna civilmente per mostrare che un'Europa diversa esiste e viene descritta nel documentario attraverso interviste ed immagini che testimoniano le difficoltà che normali cittadini europei si trovano ad affrontare quotidianamente. </a:t>
            </a:r>
            <a:endParaRPr lang="fr-FR" sz="2400" dirty="0"/>
          </a:p>
          <a:p>
            <a:endParaRPr lang="it-IT" sz="2400" dirty="0"/>
          </a:p>
        </p:txBody>
      </p:sp>
      <p:sp>
        <p:nvSpPr>
          <p:cNvPr id="4" name="Segnaposto contenuto 3"/>
          <p:cNvSpPr>
            <a:spLocks noGrp="1"/>
          </p:cNvSpPr>
          <p:nvPr>
            <p:ph sz="half" idx="2"/>
          </p:nvPr>
        </p:nvSpPr>
        <p:spPr/>
        <p:txBody>
          <a:bodyPr>
            <a:normAutofit/>
          </a:bodyPr>
          <a:lstStyle/>
          <a:p>
            <a:pPr algn="just"/>
            <a:r>
              <a:rPr lang="fr-FR" sz="2400" dirty="0"/>
              <a:t>La pellicule est un véritable défi à la pensée économique dominante en Europe : on y trouve des gens qui luttent, des gens qui s’engagent civilement pour montrer qu’une Europe différente existe et qu’elle est décrite dans le documentaire à travers des interviews et des images qui témoignaient les difficultés que chaque citoyen européen doit affronter tous les jours.</a:t>
            </a:r>
            <a:endParaRPr lang="it-IT" sz="2400" dirty="0"/>
          </a:p>
          <a:p>
            <a:endParaRPr lang="it-IT" sz="2400" dirty="0"/>
          </a:p>
        </p:txBody>
      </p:sp>
    </p:spTree>
    <p:extLst>
      <p:ext uri="{BB962C8B-B14F-4D97-AF65-F5344CB8AC3E}">
        <p14:creationId xmlns:p14="http://schemas.microsoft.com/office/powerpoint/2010/main" val="273976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smtClean="0"/>
              <a:t>Traduction officielle</a:t>
            </a:r>
            <a:endParaRPr lang="fr-FR" sz="2800"/>
          </a:p>
        </p:txBody>
      </p:sp>
      <p:sp>
        <p:nvSpPr>
          <p:cNvPr id="3" name="Content Placeholder 2"/>
          <p:cNvSpPr>
            <a:spLocks noGrp="1"/>
          </p:cNvSpPr>
          <p:nvPr>
            <p:ph sz="half" idx="1"/>
          </p:nvPr>
        </p:nvSpPr>
        <p:spPr/>
        <p:txBody>
          <a:bodyPr>
            <a:normAutofit fontScale="70000" lnSpcReduction="20000"/>
          </a:bodyPr>
          <a:lstStyle/>
          <a:p>
            <a:pPr algn="just"/>
            <a:r>
              <a:rPr lang="it-IT" sz="2400" dirty="0" smtClean="0"/>
              <a:t>“Abbiamo girato questo documentario che ci ha impegnati anima e corpo per più di 5 anni – racconta Federico - per veicolare un messaggio importante: esiste un sistema diverso di far politica, un sistema che sia incentrato sull’economia reale che non scenda a compromessi con le lobby e con le grandi banche di investimenti.</a:t>
            </a:r>
            <a:r>
              <a:rPr lang="it-IT" sz="2400" b="1" dirty="0" smtClean="0"/>
              <a:t> Sta solo a noi renderci conto che è possibile cambiare rotta</a:t>
            </a:r>
            <a:r>
              <a:rPr lang="it-IT" sz="2400" dirty="0" smtClean="0"/>
              <a:t>”. La pellicola è una vera e propria sfida al pensiero economico dominante in Europa; c'è chi lotta e chi si impegna civilmente per mostrare che un'Europa diversa esiste e viene descritta nel documentario attraverso interviste ed immagini che testimoniano le difficoltà che normali cittadini europei si trovano ad affrontare quotidianamente. </a:t>
            </a:r>
            <a:endParaRPr lang="fr-FR" sz="2400" dirty="0"/>
          </a:p>
        </p:txBody>
      </p:sp>
      <p:sp>
        <p:nvSpPr>
          <p:cNvPr id="4" name="Content Placeholder 3"/>
          <p:cNvSpPr>
            <a:spLocks noGrp="1"/>
          </p:cNvSpPr>
          <p:nvPr>
            <p:ph sz="half" idx="2"/>
          </p:nvPr>
        </p:nvSpPr>
        <p:spPr/>
        <p:txBody>
          <a:bodyPr>
            <a:normAutofit fontScale="70000" lnSpcReduction="20000"/>
          </a:bodyPr>
          <a:lstStyle/>
          <a:p>
            <a:r>
              <a:rPr lang="fr-FR" dirty="0" smtClean="0"/>
              <a:t>« </a:t>
            </a:r>
            <a:r>
              <a:rPr lang="fr-FR" i="1" dirty="0" smtClean="0"/>
              <a:t>Nous nous sommes engagés corps et âmes pendant plus de 5ans pour ce documentaire, </a:t>
            </a:r>
            <a:r>
              <a:rPr lang="fr-FR" dirty="0" smtClean="0"/>
              <a:t>précise Federico Greco. </a:t>
            </a:r>
            <a:r>
              <a:rPr lang="fr-FR" i="1" dirty="0" smtClean="0"/>
              <a:t>Ceci, pour faire passer un message important : il existe un autre système pour faire de la politique, un système qui est centré sur l’économie réelle et qui ne se contente pas de compromis avec les lobbies et les grandes banques d’investissement. Nous devons juste nous rendre compte qu’il est possible de changer de voie</a:t>
            </a:r>
            <a:r>
              <a:rPr lang="fr-FR" dirty="0" smtClean="0"/>
              <a:t>. » Le film est un véritable défi envers la pensée économique dominante en Europe. On y trouve ceux qui luttent et s’engagent civilement pour montrer qu’une Europe différente existe. Le film déroule son argumentaire à travers les interviews et les images de citoyens européens lambda qui font quotidiennement face aux pires difficultés.</a:t>
            </a:r>
            <a:endParaRPr lang="fr-FR" dirty="0"/>
          </a:p>
        </p:txBody>
      </p:sp>
    </p:spTree>
    <p:extLst>
      <p:ext uri="{BB962C8B-B14F-4D97-AF65-F5344CB8AC3E}">
        <p14:creationId xmlns:p14="http://schemas.microsoft.com/office/powerpoint/2010/main" val="340418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sz="half" idx="1"/>
          </p:nvPr>
        </p:nvSpPr>
        <p:spPr/>
        <p:txBody>
          <a:bodyPr>
            <a:normAutofit/>
          </a:bodyPr>
          <a:lstStyle/>
          <a:p>
            <a:r>
              <a:rPr lang="it-IT" sz="2400" dirty="0" smtClean="0"/>
              <a:t> Il progetto ha visto la partecipazione di nomi illustri in campo economico e letterario: a partire dal filosofo e linguista Noam Chomsky, all’ex ministro greco della finanza </a:t>
            </a:r>
            <a:r>
              <a:rPr lang="it-IT" sz="2400" dirty="0" err="1" smtClean="0"/>
              <a:t>Varoufakis</a:t>
            </a:r>
            <a:r>
              <a:rPr lang="it-IT" sz="2400" dirty="0" smtClean="0"/>
              <a:t>, a Stephanie </a:t>
            </a:r>
            <a:r>
              <a:rPr lang="it-IT" sz="2400" dirty="0" err="1" smtClean="0"/>
              <a:t>Kelton</a:t>
            </a:r>
            <a:r>
              <a:rPr lang="it-IT" sz="2400" dirty="0" smtClean="0"/>
              <a:t> consulente economico di Bernie </a:t>
            </a:r>
            <a:r>
              <a:rPr lang="it-IT" sz="2400" dirty="0" err="1" smtClean="0"/>
              <a:t>Sanders</a:t>
            </a:r>
            <a:r>
              <a:rPr lang="it-IT" sz="2400" dirty="0" smtClean="0"/>
              <a:t>, fino ad arrivare allo scrittore italiano Erri De Luca.</a:t>
            </a:r>
          </a:p>
          <a:p>
            <a:endParaRPr lang="it-IT" sz="2400" dirty="0" smtClean="0"/>
          </a:p>
        </p:txBody>
      </p:sp>
      <p:sp>
        <p:nvSpPr>
          <p:cNvPr id="4" name="Content Placeholder 3"/>
          <p:cNvSpPr>
            <a:spLocks noGrp="1"/>
          </p:cNvSpPr>
          <p:nvPr>
            <p:ph sz="half" idx="2"/>
          </p:nvPr>
        </p:nvSpPr>
        <p:spPr/>
        <p:txBody>
          <a:bodyPr>
            <a:normAutofit/>
          </a:bodyPr>
          <a:lstStyle/>
          <a:p>
            <a:pPr algn="just"/>
            <a:r>
              <a:rPr lang="fr-FR" dirty="0" smtClean="0"/>
              <a:t>Le projet a vu participer des noms illustres dans le domaine économique et littéraire: à partir du philosophe et linguiste </a:t>
            </a:r>
            <a:r>
              <a:rPr lang="fr-FR" dirty="0" err="1" smtClean="0"/>
              <a:t>Noam</a:t>
            </a:r>
            <a:r>
              <a:rPr lang="fr-FR" dirty="0" smtClean="0"/>
              <a:t> Chomsky, (en passant par) de l’ancien ministre grec de la finance </a:t>
            </a:r>
            <a:r>
              <a:rPr lang="it-IT" dirty="0" err="1" smtClean="0"/>
              <a:t>Varoufakis</a:t>
            </a:r>
            <a:r>
              <a:rPr lang="it-IT" dirty="0" smtClean="0"/>
              <a:t>, de Stephanie </a:t>
            </a:r>
            <a:r>
              <a:rPr lang="it-IT" dirty="0" err="1" smtClean="0"/>
              <a:t>Kelton</a:t>
            </a:r>
            <a:r>
              <a:rPr lang="it-IT" dirty="0" smtClean="0"/>
              <a:t>, </a:t>
            </a:r>
            <a:r>
              <a:rPr lang="it-IT" dirty="0" err="1" smtClean="0"/>
              <a:t>conseillère</a:t>
            </a:r>
            <a:r>
              <a:rPr lang="it-IT" dirty="0" smtClean="0"/>
              <a:t> </a:t>
            </a:r>
            <a:r>
              <a:rPr lang="it-IT" dirty="0" err="1" smtClean="0"/>
              <a:t>économique</a:t>
            </a:r>
            <a:r>
              <a:rPr lang="it-IT" dirty="0" smtClean="0"/>
              <a:t> de B S, </a:t>
            </a:r>
            <a:r>
              <a:rPr lang="it-IT" dirty="0" err="1" smtClean="0"/>
              <a:t>jusqu’à</a:t>
            </a:r>
            <a:r>
              <a:rPr lang="it-IT" dirty="0" smtClean="0"/>
              <a:t> l’</a:t>
            </a:r>
            <a:r>
              <a:rPr lang="it-IT" dirty="0" err="1" smtClean="0"/>
              <a:t>écrivain</a:t>
            </a:r>
            <a:r>
              <a:rPr lang="it-IT" dirty="0" smtClean="0"/>
              <a:t> </a:t>
            </a:r>
            <a:r>
              <a:rPr lang="it-IT" dirty="0" err="1" smtClean="0"/>
              <a:t>italien</a:t>
            </a:r>
            <a:r>
              <a:rPr lang="it-IT" dirty="0" smtClean="0"/>
              <a:t> Erri de Luca. </a:t>
            </a:r>
            <a:endParaRPr lang="fr-FR" dirty="0"/>
          </a:p>
        </p:txBody>
      </p:sp>
    </p:spTree>
    <p:extLst>
      <p:ext uri="{BB962C8B-B14F-4D97-AF65-F5344CB8AC3E}">
        <p14:creationId xmlns:p14="http://schemas.microsoft.com/office/powerpoint/2010/main" val="235366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sz="half" idx="1"/>
          </p:nvPr>
        </p:nvSpPr>
        <p:spPr/>
        <p:txBody>
          <a:bodyPr>
            <a:normAutofit fontScale="92500" lnSpcReduction="20000"/>
          </a:bodyPr>
          <a:lstStyle/>
          <a:p>
            <a:r>
              <a:rPr lang="it-IT" sz="2400" dirty="0" smtClean="0"/>
              <a:t> Il progetto ha visto la partecipazione di nomi illustri in campo economico e letterario: a partire dal filosofo e linguista Noam Chomsky, all’ex ministro greco della finanza </a:t>
            </a:r>
            <a:r>
              <a:rPr lang="it-IT" sz="2400" dirty="0" err="1" smtClean="0"/>
              <a:t>Varoufakis</a:t>
            </a:r>
            <a:r>
              <a:rPr lang="it-IT" sz="2400" dirty="0" smtClean="0"/>
              <a:t>, a Stephanie </a:t>
            </a:r>
            <a:r>
              <a:rPr lang="it-IT" sz="2400" dirty="0" err="1" smtClean="0"/>
              <a:t>Kelton</a:t>
            </a:r>
            <a:r>
              <a:rPr lang="it-IT" sz="2400" dirty="0" smtClean="0"/>
              <a:t> consulente economico di Bernie </a:t>
            </a:r>
            <a:r>
              <a:rPr lang="it-IT" sz="2400" dirty="0" err="1" smtClean="0"/>
              <a:t>Sanders</a:t>
            </a:r>
            <a:r>
              <a:rPr lang="it-IT" sz="2400" dirty="0" smtClean="0"/>
              <a:t>, fino ad arrivare allo scrittore italiano Erri De Luca.</a:t>
            </a:r>
          </a:p>
          <a:p>
            <a:endParaRPr lang="it-IT" sz="2400" dirty="0" smtClean="0"/>
          </a:p>
          <a:p>
            <a:r>
              <a:rPr lang="it-IT" sz="2400" dirty="0" smtClean="0"/>
              <a:t>Ma il documentario coinvolge anche attori minori, quali i lavoratori della piccola (ma grande) Cooperativa Sociale di Monterotondo (RM) che si occupa della tutela e dell’inserimento lavorativo di persone affette da disabilità.</a:t>
            </a:r>
            <a:endParaRPr lang="fr-FR" sz="2400" dirty="0"/>
          </a:p>
        </p:txBody>
      </p:sp>
      <p:sp>
        <p:nvSpPr>
          <p:cNvPr id="4" name="Content Placeholder 3"/>
          <p:cNvSpPr>
            <a:spLocks noGrp="1"/>
          </p:cNvSpPr>
          <p:nvPr>
            <p:ph sz="half" idx="2"/>
          </p:nvPr>
        </p:nvSpPr>
        <p:spPr/>
        <p:txBody>
          <a:bodyPr>
            <a:normAutofit fontScale="92500" lnSpcReduction="20000"/>
          </a:bodyPr>
          <a:lstStyle/>
          <a:p>
            <a:r>
              <a:rPr lang="fr-FR" sz="2400" dirty="0" smtClean="0"/>
              <a:t>D’illustres personnalités dans le domaine économique et littéraire ont participé au projet : du philosophe et linguiste </a:t>
            </a:r>
            <a:r>
              <a:rPr lang="fr-FR" sz="2400" dirty="0" err="1" smtClean="0"/>
              <a:t>Noam</a:t>
            </a:r>
            <a:r>
              <a:rPr lang="fr-FR" sz="2400" dirty="0" smtClean="0"/>
              <a:t> Chomsky, à l’ancien ministre grec des Finances Yanis </a:t>
            </a:r>
            <a:r>
              <a:rPr lang="fr-FR" sz="2400" dirty="0" err="1" smtClean="0"/>
              <a:t>Varoufakis</a:t>
            </a:r>
            <a:r>
              <a:rPr lang="fr-FR" sz="2400" dirty="0" smtClean="0"/>
              <a:t>, en passant par </a:t>
            </a:r>
            <a:r>
              <a:rPr lang="fr-FR" sz="2400" dirty="0" err="1" smtClean="0"/>
              <a:t>Stephanie</a:t>
            </a:r>
            <a:r>
              <a:rPr lang="fr-FR" sz="2400" dirty="0" smtClean="0"/>
              <a:t> </a:t>
            </a:r>
            <a:r>
              <a:rPr lang="fr-FR" sz="2400" dirty="0" err="1" smtClean="0"/>
              <a:t>Kelton</a:t>
            </a:r>
            <a:r>
              <a:rPr lang="fr-FR" sz="2400" dirty="0" smtClean="0"/>
              <a:t> conseillère de Bernie Sanders sur l'économie ou l’écrivain italien </a:t>
            </a:r>
            <a:r>
              <a:rPr lang="fr-FR" sz="2400" dirty="0" err="1" smtClean="0"/>
              <a:t>Erri</a:t>
            </a:r>
            <a:r>
              <a:rPr lang="fr-FR" sz="2400" dirty="0" smtClean="0"/>
              <a:t> De Luca. </a:t>
            </a:r>
          </a:p>
          <a:p>
            <a:r>
              <a:rPr lang="fr-FR" sz="2400" dirty="0" smtClean="0"/>
              <a:t>Le documentaire fait également apparaître des acteurs amateurs, en l’occurrence les travailleurs de la petite (mais grande) Coopérative Sociale de </a:t>
            </a:r>
            <a:r>
              <a:rPr lang="fr-FR" sz="2400" dirty="0" err="1" smtClean="0"/>
              <a:t>Monterotondo</a:t>
            </a:r>
            <a:r>
              <a:rPr lang="fr-FR" sz="2400" dirty="0" smtClean="0"/>
              <a:t> (dans la région de Rome, ndlr) qui s’occupe de la protection et de l’insertion professionnelle de personnes handicapées. </a:t>
            </a:r>
            <a:endParaRPr lang="fr-FR" sz="2400" dirty="0"/>
          </a:p>
        </p:txBody>
      </p:sp>
    </p:spTree>
    <p:extLst>
      <p:ext uri="{BB962C8B-B14F-4D97-AF65-F5344CB8AC3E}">
        <p14:creationId xmlns:p14="http://schemas.microsoft.com/office/powerpoint/2010/main" val="2427024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Traduit</a:t>
            </a:r>
            <a:r>
              <a:rPr lang="it-IT" sz="2800" dirty="0"/>
              <a:t> par Anna </a:t>
            </a:r>
            <a:r>
              <a:rPr lang="it-IT" sz="2800" dirty="0" err="1"/>
              <a:t>Scassillo</a:t>
            </a:r>
            <a:endParaRPr lang="fr-FR" sz="2800" dirty="0"/>
          </a:p>
        </p:txBody>
      </p:sp>
      <p:sp>
        <p:nvSpPr>
          <p:cNvPr id="3" name="Content Placeholder 2"/>
          <p:cNvSpPr>
            <a:spLocks noGrp="1"/>
          </p:cNvSpPr>
          <p:nvPr>
            <p:ph sz="half" idx="1"/>
          </p:nvPr>
        </p:nvSpPr>
        <p:spPr/>
        <p:txBody>
          <a:bodyPr>
            <a:normAutofit/>
          </a:bodyPr>
          <a:lstStyle/>
          <a:p>
            <a:pPr algn="just"/>
            <a:r>
              <a:rPr lang="it-IT" sz="2400" dirty="0" smtClean="0"/>
              <a:t>Abbiamo scelto una realtà che potesse essere universale - specificano i registi-  perché l'esperienza della Cooperativa Il Pungiglione accomuna molte altre realtà in giro per l'Europa. </a:t>
            </a:r>
            <a:r>
              <a:rPr lang="it-IT" sz="2400" b="1" dirty="0" smtClean="0"/>
              <a:t>Il cinema è un mezzo di comunicazione che unisce, anche il nostro documentario vorremmo facesse lo stesso</a:t>
            </a:r>
            <a:r>
              <a:rPr lang="it-IT" sz="2400" dirty="0" smtClean="0"/>
              <a:t>".  </a:t>
            </a:r>
            <a:endParaRPr lang="fr-FR" sz="2400" dirty="0"/>
          </a:p>
        </p:txBody>
      </p:sp>
      <p:sp>
        <p:nvSpPr>
          <p:cNvPr id="4" name="Content Placeholder 3"/>
          <p:cNvSpPr>
            <a:spLocks noGrp="1"/>
          </p:cNvSpPr>
          <p:nvPr>
            <p:ph sz="half" idx="2"/>
          </p:nvPr>
        </p:nvSpPr>
        <p:spPr/>
        <p:txBody>
          <a:bodyPr>
            <a:normAutofit/>
          </a:bodyPr>
          <a:lstStyle/>
          <a:p>
            <a:pPr algn="just"/>
            <a:r>
              <a:rPr lang="fr-FR" sz="2400" dirty="0"/>
              <a:t>« Nous avons choisi une réalité qui </a:t>
            </a:r>
            <a:r>
              <a:rPr lang="fr-FR" sz="2400" dirty="0" smtClean="0"/>
              <a:t>puisse/pouvait </a:t>
            </a:r>
            <a:r>
              <a:rPr lang="fr-FR" sz="2400" dirty="0"/>
              <a:t>être universelle - précisent les metteurs en scène - parce que l’expérience de la coopérative Il </a:t>
            </a:r>
            <a:r>
              <a:rPr lang="fr-FR" sz="2400" dirty="0" err="1"/>
              <a:t>Pungiglione</a:t>
            </a:r>
            <a:r>
              <a:rPr lang="fr-FR" sz="2400" dirty="0"/>
              <a:t> (Le Dard) met en commun plusieurs réalités présentes en Europe.  Le cinéma est un moyen de communication qui unit et nous aimerions que notre documentaire fasse </a:t>
            </a:r>
            <a:r>
              <a:rPr lang="fr-FR" sz="2400" dirty="0">
                <a:solidFill>
                  <a:srgbClr val="FF0000"/>
                </a:solidFill>
              </a:rPr>
              <a:t>le </a:t>
            </a:r>
            <a:r>
              <a:rPr lang="fr-FR" sz="2400" dirty="0" smtClean="0">
                <a:solidFill>
                  <a:srgbClr val="FF0000"/>
                </a:solidFill>
              </a:rPr>
              <a:t>même</a:t>
            </a:r>
            <a:r>
              <a:rPr lang="fr-FR" sz="2400" dirty="0" smtClean="0"/>
              <a:t>/la même chose.</a:t>
            </a:r>
            <a:r>
              <a:rPr lang="fr-FR" sz="2400" dirty="0"/>
              <a:t> </a:t>
            </a:r>
            <a:r>
              <a:rPr lang="fr-FR" sz="2400" dirty="0" smtClean="0"/>
              <a:t>»</a:t>
            </a:r>
            <a:endParaRPr lang="fr-FR" sz="2400" dirty="0"/>
          </a:p>
        </p:txBody>
      </p:sp>
    </p:spTree>
    <p:extLst>
      <p:ext uri="{BB962C8B-B14F-4D97-AF65-F5344CB8AC3E}">
        <p14:creationId xmlns:p14="http://schemas.microsoft.com/office/powerpoint/2010/main" val="3730620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Traduit</a:t>
            </a:r>
            <a:r>
              <a:rPr lang="it-IT" sz="2800" dirty="0"/>
              <a:t> par Anna </a:t>
            </a:r>
            <a:r>
              <a:rPr lang="it-IT" sz="2800" dirty="0" err="1"/>
              <a:t>Scassillo</a:t>
            </a:r>
            <a:endParaRPr lang="it-IT" sz="2800" dirty="0"/>
          </a:p>
        </p:txBody>
      </p:sp>
      <p:sp>
        <p:nvSpPr>
          <p:cNvPr id="3" name="Content Placeholder 2"/>
          <p:cNvSpPr>
            <a:spLocks noGrp="1"/>
          </p:cNvSpPr>
          <p:nvPr>
            <p:ph sz="half" idx="1"/>
          </p:nvPr>
        </p:nvSpPr>
        <p:spPr/>
        <p:txBody>
          <a:bodyPr>
            <a:normAutofit fontScale="92500" lnSpcReduction="20000"/>
          </a:bodyPr>
          <a:lstStyle/>
          <a:p>
            <a:pPr algn="just"/>
            <a:r>
              <a:rPr lang="it-IT" dirty="0"/>
              <a:t>La cooperativa rappresenta un virtuoso esempio nell’ambito dell’erogazione di servizi di welfare state, ben lontano dai giochi di potere delle mafie locali ma non sufficientemente supportata a livello finanziario: infatti, come molte altre aziende e associazioni europee, la Cooperativa Sociale di Monterotondo non è in grado di sostenersi da sola e nonostante abbia un fatturato annuo di due milioni d'euro, non riesce a districarsi fra i problemi di bilancio che la opprimono.</a:t>
            </a:r>
            <a:endParaRPr lang="fr-FR" dirty="0"/>
          </a:p>
          <a:p>
            <a:endParaRPr lang="it-IT" dirty="0"/>
          </a:p>
        </p:txBody>
      </p:sp>
      <p:sp>
        <p:nvSpPr>
          <p:cNvPr id="4" name="Content Placeholder 3"/>
          <p:cNvSpPr>
            <a:spLocks noGrp="1"/>
          </p:cNvSpPr>
          <p:nvPr>
            <p:ph sz="half" idx="2"/>
          </p:nvPr>
        </p:nvSpPr>
        <p:spPr/>
        <p:txBody>
          <a:bodyPr>
            <a:normAutofit fontScale="92500" lnSpcReduction="20000"/>
          </a:bodyPr>
          <a:lstStyle/>
          <a:p>
            <a:pPr algn="just"/>
            <a:r>
              <a:rPr lang="fr-FR" sz="2400" dirty="0"/>
              <a:t>La coopérative représente un vertueux exemple dans le domaine de la fourniture des services de </a:t>
            </a:r>
            <a:r>
              <a:rPr lang="fr-FR" sz="2400" dirty="0" err="1"/>
              <a:t>welfare</a:t>
            </a:r>
            <a:r>
              <a:rPr lang="fr-FR" sz="2400" dirty="0"/>
              <a:t> state, très loin des jeux de stratégies des mafias </a:t>
            </a:r>
            <a:r>
              <a:rPr lang="fr-FR" sz="2400" dirty="0" smtClean="0"/>
              <a:t>locales, </a:t>
            </a:r>
            <a:r>
              <a:rPr lang="fr-FR" sz="2400" dirty="0"/>
              <a:t>mais pas suffisamment soutenue au niveau financier : </a:t>
            </a:r>
            <a:r>
              <a:rPr lang="fr-FR" sz="2400" dirty="0">
                <a:solidFill>
                  <a:srgbClr val="FF0000"/>
                </a:solidFill>
              </a:rPr>
              <a:t>en </a:t>
            </a:r>
            <a:r>
              <a:rPr lang="fr-FR" sz="2400" dirty="0" smtClean="0">
                <a:solidFill>
                  <a:srgbClr val="FF0000"/>
                </a:solidFill>
              </a:rPr>
              <a:t>fait</a:t>
            </a:r>
            <a:r>
              <a:rPr lang="fr-FR" sz="2400" dirty="0" smtClean="0"/>
              <a:t>/en effet, </a:t>
            </a:r>
            <a:r>
              <a:rPr lang="fr-FR" sz="2400" dirty="0"/>
              <a:t>comme beaucoup d’autres entreprises et associations européennes, la Coopérative Sociale de </a:t>
            </a:r>
            <a:r>
              <a:rPr lang="fr-FR" sz="2400" dirty="0" err="1"/>
              <a:t>Monterotondo</a:t>
            </a:r>
            <a:r>
              <a:rPr lang="fr-FR" sz="2400" dirty="0"/>
              <a:t> n’est pas en mesure </a:t>
            </a:r>
            <a:r>
              <a:rPr lang="fr-FR" sz="2400" dirty="0" smtClean="0"/>
              <a:t>de/à même de </a:t>
            </a:r>
            <a:r>
              <a:rPr lang="fr-FR" sz="2400" dirty="0"/>
              <a:t>se soutenir toute seule et, même si elle a un chiffre d’affaire de deux millions d’euros, elle n’arrive pas à jongler avec les problèmes de budget qui  l’oppriment. </a:t>
            </a:r>
          </a:p>
          <a:p>
            <a:endParaRPr lang="it-IT" sz="2400" dirty="0"/>
          </a:p>
        </p:txBody>
      </p:sp>
    </p:spTree>
    <p:extLst>
      <p:ext uri="{BB962C8B-B14F-4D97-AF65-F5344CB8AC3E}">
        <p14:creationId xmlns:p14="http://schemas.microsoft.com/office/powerpoint/2010/main" val="2636511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fr-FR" sz="2800" dirty="0"/>
          </a:p>
        </p:txBody>
      </p:sp>
      <p:sp>
        <p:nvSpPr>
          <p:cNvPr id="3" name="Content Placeholder 2"/>
          <p:cNvSpPr>
            <a:spLocks noGrp="1"/>
          </p:cNvSpPr>
          <p:nvPr>
            <p:ph sz="half" idx="1"/>
          </p:nvPr>
        </p:nvSpPr>
        <p:spPr/>
        <p:txBody>
          <a:bodyPr>
            <a:noAutofit/>
          </a:bodyPr>
          <a:lstStyle/>
          <a:p>
            <a:pPr algn="just"/>
            <a:r>
              <a:rPr lang="it-IT" sz="1800" dirty="0" smtClean="0"/>
              <a:t>Abbiamo scelto una realtà che potesse essere universale - specificano i registi-  perché l'esperienza della Cooperativa Il Pungiglione accomuna molte altre realtà in giro per l'Europa. </a:t>
            </a:r>
            <a:r>
              <a:rPr lang="it-IT" sz="1800" b="1" dirty="0" smtClean="0"/>
              <a:t>Il cinema è un mezzo di comunicazione che unisce, anche il nostro documentario vorremmo facesse lo stesso</a:t>
            </a:r>
            <a:r>
              <a:rPr lang="it-IT" sz="1800" dirty="0" smtClean="0"/>
              <a:t>".  La cooperativa rappresenta un virtuoso esempio nell’ambito dell’erogazione di servizi di welfare state, ben lontano dai giochi di potere delle mafie locali ma non sufficientemente supportata a livello finanziario: infatti, come molte altre aziende e associazioni europee, la Cooperativa Sociale di Monterotondo non è in grado di sostenersi da sola e nonostante abbia un fatturato annuo di due milioni d'euro, non riesce a districarsi fra i problemi di bilancio che la opprimono.</a:t>
            </a:r>
            <a:endParaRPr lang="fr-FR" sz="1800" dirty="0"/>
          </a:p>
        </p:txBody>
      </p:sp>
      <p:sp>
        <p:nvSpPr>
          <p:cNvPr id="4" name="Content Placeholder 3"/>
          <p:cNvSpPr>
            <a:spLocks noGrp="1"/>
          </p:cNvSpPr>
          <p:nvPr>
            <p:ph sz="half" idx="2"/>
          </p:nvPr>
        </p:nvSpPr>
        <p:spPr/>
        <p:txBody>
          <a:bodyPr>
            <a:normAutofit fontScale="70000" lnSpcReduction="20000"/>
          </a:bodyPr>
          <a:lstStyle/>
          <a:p>
            <a:pPr algn="just"/>
            <a:r>
              <a:rPr lang="fr-FR" dirty="0" smtClean="0"/>
              <a:t>« Nous avons choisi une réalité universelle, précisent les metteurs en scène, parce que l’expérience de la coopérative fait écho à de nombreuses autres réalités présentes en Europe. Le cinéma est un moyen de communication qui unit, nous voudrions qu’il en aille de même avec notre documentaire ». Selon les auteurs, la coopérative représente un modèle vertueux, indubitablement éloigné des jeux de pouvoir des mafias locales mais pas suffisamment soutenu au niveau financier, comme beaucoup d’autres entreprises et associations européennes. La Coopérative Sociale de </a:t>
            </a:r>
            <a:r>
              <a:rPr lang="fr-FR" dirty="0" err="1" smtClean="0"/>
              <a:t>Monterotondo</a:t>
            </a:r>
            <a:r>
              <a:rPr lang="fr-FR" dirty="0" smtClean="0"/>
              <a:t> n’est pas en mesure </a:t>
            </a:r>
            <a:r>
              <a:rPr lang="fr-FR" b="1" dirty="0" smtClean="0"/>
              <a:t>de s’assumer </a:t>
            </a:r>
            <a:r>
              <a:rPr lang="fr-FR" dirty="0" smtClean="0"/>
              <a:t>financièrement et, malgré un chiffre d’affaires annuel de deux millions d’euros, elle ne parvient pas à se libérer des problèmes budgétaires qui l’oppriment.</a:t>
            </a:r>
          </a:p>
          <a:p>
            <a:endParaRPr lang="fr-FR" dirty="0"/>
          </a:p>
        </p:txBody>
      </p:sp>
    </p:spTree>
    <p:extLst>
      <p:ext uri="{BB962C8B-B14F-4D97-AF65-F5344CB8AC3E}">
        <p14:creationId xmlns:p14="http://schemas.microsoft.com/office/powerpoint/2010/main" val="946920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it-IT" sz="2800" b="1" dirty="0" smtClean="0"/>
              <a:t>PIIGS: perché l'Unione non è un mattatoio</a:t>
            </a:r>
            <a:br>
              <a:rPr lang="it-IT" sz="2800" b="1" dirty="0" smtClean="0"/>
            </a:br>
            <a:r>
              <a:rPr lang="it-IT" sz="2800" b="1" dirty="0" err="1" smtClean="0"/>
              <a:t>Cafebabel</a:t>
            </a:r>
            <a:r>
              <a:rPr lang="it-IT" sz="2800" b="1" dirty="0" smtClean="0"/>
              <a:t> </a:t>
            </a:r>
            <a:r>
              <a:rPr lang="fr-FR" sz="2800" dirty="0" smtClean="0"/>
              <a:t>12 </a:t>
            </a:r>
            <a:r>
              <a:rPr lang="fr-FR" sz="2800" dirty="0" err="1" smtClean="0"/>
              <a:t>aprile</a:t>
            </a:r>
            <a:r>
              <a:rPr lang="fr-FR" sz="2800" dirty="0" smtClean="0"/>
              <a:t> 2017  écrit par </a:t>
            </a:r>
            <a:r>
              <a:rPr lang="fr-FR" sz="2800" dirty="0" err="1" smtClean="0"/>
              <a:t>Rossella</a:t>
            </a:r>
            <a:r>
              <a:rPr lang="fr-FR" sz="2800" dirty="0" smtClean="0"/>
              <a:t> </a:t>
            </a:r>
            <a:r>
              <a:rPr lang="fr-FR" sz="2800" dirty="0" err="1" smtClean="0"/>
              <a:t>Arleo</a:t>
            </a:r>
            <a:r>
              <a:rPr lang="fr-FR" sz="2800" dirty="0" smtClean="0"/>
              <a:t/>
            </a:r>
            <a:br>
              <a:rPr lang="fr-FR" sz="2800" dirty="0" smtClean="0"/>
            </a:br>
            <a:r>
              <a:rPr lang="fr-FR" sz="2800" dirty="0" smtClean="0"/>
              <a:t>traduit par </a:t>
            </a:r>
            <a:r>
              <a:rPr lang="fr-FR" sz="2800" dirty="0" err="1"/>
              <a:t>Florio</a:t>
            </a:r>
            <a:r>
              <a:rPr lang="fr-FR" sz="2800" dirty="0"/>
              <a:t> </a:t>
            </a:r>
            <a:r>
              <a:rPr lang="fr-FR" sz="2800" dirty="0" err="1" smtClean="0"/>
              <a:t>Chiara</a:t>
            </a:r>
            <a:r>
              <a:rPr lang="fr-FR" sz="2800" dirty="0" smtClean="0"/>
              <a:t> </a:t>
            </a:r>
            <a:endParaRPr lang="fr-FR" sz="2800" dirty="0"/>
          </a:p>
        </p:txBody>
      </p:sp>
      <p:sp>
        <p:nvSpPr>
          <p:cNvPr id="5" name="Content Placeholder 4"/>
          <p:cNvSpPr>
            <a:spLocks noGrp="1"/>
          </p:cNvSpPr>
          <p:nvPr>
            <p:ph sz="half" idx="1"/>
          </p:nvPr>
        </p:nvSpPr>
        <p:spPr/>
        <p:txBody>
          <a:bodyPr>
            <a:normAutofit/>
          </a:bodyPr>
          <a:lstStyle/>
          <a:p>
            <a:pPr algn="just"/>
            <a:r>
              <a:rPr lang="it-IT" sz="2400" dirty="0" smtClean="0"/>
              <a:t>Cosa è successo realmente dopo la crisi del 2008 in Europa? Quali sono state le conseguenze delle politiche dell'Unione sui paesi che si affacciano sul Mediterraneo? Tre registi italiani provano a rispondere a queste domande raccontando delle verità non convenzionali.</a:t>
            </a:r>
            <a:endParaRPr lang="fr-FR" sz="2400" dirty="0"/>
          </a:p>
        </p:txBody>
      </p:sp>
      <p:sp>
        <p:nvSpPr>
          <p:cNvPr id="6" name="Content Placeholder 5"/>
          <p:cNvSpPr>
            <a:spLocks noGrp="1"/>
          </p:cNvSpPr>
          <p:nvPr>
            <p:ph sz="half" idx="2"/>
          </p:nvPr>
        </p:nvSpPr>
        <p:spPr/>
        <p:txBody>
          <a:bodyPr>
            <a:normAutofit/>
          </a:bodyPr>
          <a:lstStyle/>
          <a:p>
            <a:pPr algn="just"/>
            <a:r>
              <a:rPr lang="fr-FR" sz="2400" b="1" dirty="0"/>
              <a:t>PIIGS : voilà pourquoi l’Europe n’est pas un abattoir</a:t>
            </a:r>
            <a:r>
              <a:rPr lang="fr-FR" sz="2400" dirty="0"/>
              <a:t/>
            </a:r>
            <a:br>
              <a:rPr lang="fr-FR" sz="2400" dirty="0"/>
            </a:br>
            <a:r>
              <a:rPr lang="fr-FR" sz="2400" dirty="0"/>
              <a:t>Mais qu’est-ce qui s’est vraiment passé après la crise </a:t>
            </a:r>
            <a:r>
              <a:rPr lang="fr-FR" sz="2400" strike="sngStrike" dirty="0" smtClean="0">
                <a:solidFill>
                  <a:srgbClr val="FF0000"/>
                </a:solidFill>
              </a:rPr>
              <a:t>du</a:t>
            </a:r>
            <a:r>
              <a:rPr lang="fr-FR" sz="2400" dirty="0" smtClean="0">
                <a:solidFill>
                  <a:srgbClr val="FF0000"/>
                </a:solidFill>
              </a:rPr>
              <a:t> </a:t>
            </a:r>
            <a:r>
              <a:rPr lang="fr-FR" sz="2400" dirty="0" smtClean="0"/>
              <a:t>de </a:t>
            </a:r>
            <a:r>
              <a:rPr lang="fr-FR" sz="2400" dirty="0"/>
              <a:t>2008 en Europe ? Quelles sont les conséquences des politiques de l’Union Européenne sur les pays qui donnent sur la Méditerranée ? Trois metteurs en scène italiens ont essayé </a:t>
            </a:r>
            <a:r>
              <a:rPr lang="fr-FR" sz="2400" strike="sngStrike" dirty="0" smtClean="0">
                <a:solidFill>
                  <a:srgbClr val="FF0000"/>
                </a:solidFill>
              </a:rPr>
              <a:t>à</a:t>
            </a:r>
            <a:r>
              <a:rPr lang="fr-FR" sz="2400" dirty="0" smtClean="0"/>
              <a:t> de </a:t>
            </a:r>
            <a:r>
              <a:rPr lang="fr-FR" sz="2400" dirty="0"/>
              <a:t>répondre à ces questions en racontant des vérités pas conventionnelles.</a:t>
            </a:r>
            <a:endParaRPr lang="it-IT" sz="2400" dirty="0"/>
          </a:p>
          <a:p>
            <a:endParaRPr lang="fr-FR" sz="2400" dirty="0"/>
          </a:p>
        </p:txBody>
      </p:sp>
    </p:spTree>
    <p:extLst>
      <p:ext uri="{BB962C8B-B14F-4D97-AF65-F5344CB8AC3E}">
        <p14:creationId xmlns:p14="http://schemas.microsoft.com/office/powerpoint/2010/main" val="1569103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Traduit</a:t>
            </a:r>
            <a:r>
              <a:rPr lang="it-IT" sz="2800" dirty="0"/>
              <a:t> par Anna </a:t>
            </a:r>
            <a:r>
              <a:rPr lang="it-IT" sz="2800" dirty="0" err="1"/>
              <a:t>Scassillo</a:t>
            </a:r>
            <a:endParaRPr lang="fr-FR" sz="2800" dirty="0"/>
          </a:p>
        </p:txBody>
      </p:sp>
      <p:sp>
        <p:nvSpPr>
          <p:cNvPr id="3" name="Content Placeholder 2"/>
          <p:cNvSpPr>
            <a:spLocks noGrp="1"/>
          </p:cNvSpPr>
          <p:nvPr>
            <p:ph sz="half" idx="1"/>
          </p:nvPr>
        </p:nvSpPr>
        <p:spPr/>
        <p:txBody>
          <a:bodyPr>
            <a:normAutofit fontScale="77500" lnSpcReduction="20000"/>
          </a:bodyPr>
          <a:lstStyle/>
          <a:p>
            <a:pPr algn="just"/>
            <a:r>
              <a:rPr lang="it-IT" sz="2400" dirty="0" smtClean="0"/>
              <a:t>Con la </a:t>
            </a:r>
            <a:r>
              <a:rPr lang="it-IT" sz="2400" b="1" dirty="0" smtClean="0"/>
              <a:t>crisi del 2008</a:t>
            </a:r>
            <a:r>
              <a:rPr lang="it-IT" sz="2400" dirty="0" smtClean="0"/>
              <a:t>, infatti, i governi dei paesi che non rispettano i parametri di austerity dettati dall’Unione Europea (il rapporto debito/PIL non superiore al 60% ed il rapporto disavanzo pubblico/PIL inferiore al 3% annuo), sono costretti a tagliare i finanziamenti ai settori pubblici della sanità, dell’istruzione e dell’assistenza sociale, demandando tali servizi ad enti privati.</a:t>
            </a:r>
          </a:p>
          <a:p>
            <a:pPr algn="just"/>
            <a:r>
              <a:rPr lang="it-IT" sz="2400" dirty="0" smtClean="0"/>
              <a:t>"Il documentario è una </a:t>
            </a:r>
            <a:r>
              <a:rPr lang="it-IT" sz="2400" b="1" dirty="0" smtClean="0"/>
              <a:t>denuncia non convenzionale</a:t>
            </a:r>
            <a:r>
              <a:rPr lang="it-IT" sz="2400" dirty="0" smtClean="0"/>
              <a:t> della </a:t>
            </a:r>
            <a:r>
              <a:rPr lang="it-IT" sz="2400" dirty="0" err="1" smtClean="0"/>
              <a:t>malagestione</a:t>
            </a:r>
            <a:r>
              <a:rPr lang="it-IT" sz="2400" dirty="0" smtClean="0"/>
              <a:t> amministrativa a livello europeo e nazionale – spiegano ancora i registi - Non è convenzionale perché si contrappone all’informazione offerta dai media tradizionali che spesso omettono le verità scomode al sistema”.</a:t>
            </a:r>
          </a:p>
        </p:txBody>
      </p:sp>
      <p:sp>
        <p:nvSpPr>
          <p:cNvPr id="4" name="Content Placeholder 3"/>
          <p:cNvSpPr>
            <a:spLocks noGrp="1"/>
          </p:cNvSpPr>
          <p:nvPr>
            <p:ph sz="half" idx="2"/>
          </p:nvPr>
        </p:nvSpPr>
        <p:spPr/>
        <p:txBody>
          <a:bodyPr>
            <a:normAutofit fontScale="77500" lnSpcReduction="20000"/>
          </a:bodyPr>
          <a:lstStyle/>
          <a:p>
            <a:pPr algn="just"/>
            <a:r>
              <a:rPr lang="fr-FR" dirty="0"/>
              <a:t>Avec la crise de 2008, en fait, les gouvernements des pays qui ne respectent pas les normes d’austérité dictées par l’Union Européenne (le rapport dette/PIB pas supérieur à 60% et le rapport déficit public/PIB inférieur à 3% annuel), sont contraints de réduire les financements consacrés aux secteurs publics de la santé, de l’éducation et de l’assistance sociale et </a:t>
            </a:r>
            <a:r>
              <a:rPr lang="fr-FR" dirty="0">
                <a:solidFill>
                  <a:srgbClr val="FF0000"/>
                </a:solidFill>
              </a:rPr>
              <a:t>de les demander </a:t>
            </a:r>
            <a:r>
              <a:rPr lang="fr-FR" dirty="0"/>
              <a:t>à des organismes </a:t>
            </a:r>
            <a:r>
              <a:rPr lang="fr-FR" dirty="0" smtClean="0"/>
              <a:t>privés</a:t>
            </a:r>
            <a:r>
              <a:rPr lang="fr-FR" dirty="0"/>
              <a:t> </a:t>
            </a:r>
            <a:r>
              <a:rPr lang="fr-FR" dirty="0" smtClean="0"/>
              <a:t>/ en déléguant ces services (sens différent)</a:t>
            </a:r>
          </a:p>
          <a:p>
            <a:pPr algn="just"/>
            <a:r>
              <a:rPr lang="fr-FR" dirty="0" smtClean="0"/>
              <a:t>Fatiguant/fatigant</a:t>
            </a:r>
          </a:p>
          <a:p>
            <a:pPr algn="just"/>
            <a:r>
              <a:rPr lang="fr-FR" dirty="0" smtClean="0"/>
              <a:t>Des études fatigantes/ c’est en se fatiguant que l’on réussit ses examens</a:t>
            </a:r>
            <a:endParaRPr lang="fr-FR" dirty="0"/>
          </a:p>
          <a:p>
            <a:endParaRPr lang="fr-FR" dirty="0"/>
          </a:p>
        </p:txBody>
      </p:sp>
    </p:spTree>
    <p:extLst>
      <p:ext uri="{BB962C8B-B14F-4D97-AF65-F5344CB8AC3E}">
        <p14:creationId xmlns:p14="http://schemas.microsoft.com/office/powerpoint/2010/main" val="649016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smtClean="0"/>
              <a:t>Infatti			ATTENTION FAUX-AMI		En </a:t>
            </a:r>
            <a:r>
              <a:rPr lang="it-IT" sz="2800" dirty="0" err="1" smtClean="0"/>
              <a:t>fait</a:t>
            </a:r>
            <a:r>
              <a:rPr lang="it-IT" sz="2800" dirty="0" smtClean="0"/>
              <a:t> (en </a:t>
            </a:r>
            <a:r>
              <a:rPr lang="it-IT" sz="2800" dirty="0" err="1" smtClean="0"/>
              <a:t>réalité</a:t>
            </a:r>
            <a:r>
              <a:rPr lang="it-IT" sz="2800" dirty="0" smtClean="0"/>
              <a:t>)</a:t>
            </a:r>
            <a:endParaRPr lang="fr-FR" sz="2800" dirty="0"/>
          </a:p>
        </p:txBody>
      </p:sp>
      <p:sp>
        <p:nvSpPr>
          <p:cNvPr id="3" name="Content Placeholder 2"/>
          <p:cNvSpPr>
            <a:spLocks noGrp="1"/>
          </p:cNvSpPr>
          <p:nvPr>
            <p:ph sz="half" idx="1"/>
          </p:nvPr>
        </p:nvSpPr>
        <p:spPr/>
        <p:txBody>
          <a:bodyPr>
            <a:normAutofit/>
          </a:bodyPr>
          <a:lstStyle/>
          <a:p>
            <a:r>
              <a:rPr lang="it-IT" sz="2400" dirty="0" smtClean="0"/>
              <a:t>1. en </a:t>
            </a:r>
            <a:r>
              <a:rPr lang="it-IT" sz="2400" dirty="0" err="1" smtClean="0"/>
              <a:t>effet</a:t>
            </a:r>
            <a:r>
              <a:rPr lang="fr-FR" sz="2400" dirty="0"/>
              <a:t> </a:t>
            </a:r>
            <a:endParaRPr lang="fr-FR" sz="2400" dirty="0" smtClean="0"/>
          </a:p>
          <a:p>
            <a:r>
              <a:rPr lang="it-IT" sz="2400" dirty="0" smtClean="0"/>
              <a:t>2. (</a:t>
            </a:r>
            <a:r>
              <a:rPr lang="it-IT" sz="2400" dirty="0" err="1" smtClean="0"/>
              <a:t>iron</a:t>
            </a:r>
            <a:r>
              <a:rPr lang="it-IT" sz="2400" dirty="0" smtClean="0"/>
              <a:t>.) </a:t>
            </a:r>
            <a:r>
              <a:rPr lang="it-IT" sz="2400" dirty="0" err="1" smtClean="0"/>
              <a:t>bien</a:t>
            </a:r>
            <a:r>
              <a:rPr lang="it-IT" sz="2400" dirty="0" smtClean="0"/>
              <a:t> </a:t>
            </a:r>
            <a:r>
              <a:rPr lang="it-IT" sz="2400" dirty="0" err="1" smtClean="0"/>
              <a:t>s</a:t>
            </a:r>
            <a:r>
              <a:rPr lang="it-IT" sz="2400" dirty="0" err="1"/>
              <a:t>û</a:t>
            </a:r>
            <a:r>
              <a:rPr lang="it-IT" sz="2400" dirty="0" err="1" smtClean="0"/>
              <a:t>r</a:t>
            </a:r>
            <a:r>
              <a:rPr lang="it-IT" sz="2400" dirty="0" smtClean="0"/>
              <a:t>, </a:t>
            </a:r>
            <a:r>
              <a:rPr lang="it-IT" sz="2400" dirty="0" err="1" smtClean="0"/>
              <a:t>évidemment</a:t>
            </a:r>
            <a:r>
              <a:rPr lang="it-IT" sz="2400" dirty="0" smtClean="0"/>
              <a:t> </a:t>
            </a:r>
          </a:p>
          <a:p>
            <a:r>
              <a:rPr lang="it-IT" sz="2400" i="1" dirty="0" smtClean="0"/>
              <a:t>ha detto che sarebbe venuto, infatti non ho visto nessuno!</a:t>
            </a:r>
            <a:r>
              <a:rPr lang="it-IT" sz="2400" dirty="0" smtClean="0"/>
              <a:t> Il m’</a:t>
            </a:r>
            <a:r>
              <a:rPr lang="it-IT" sz="2400" dirty="0" err="1" smtClean="0"/>
              <a:t>avait</a:t>
            </a:r>
            <a:r>
              <a:rPr lang="it-IT" sz="2400" dirty="0" smtClean="0"/>
              <a:t> </a:t>
            </a:r>
            <a:r>
              <a:rPr lang="it-IT" sz="2400" dirty="0" err="1" smtClean="0"/>
              <a:t>dit</a:t>
            </a:r>
            <a:r>
              <a:rPr lang="it-IT" sz="2400" dirty="0" smtClean="0"/>
              <a:t> </a:t>
            </a:r>
            <a:r>
              <a:rPr lang="it-IT" sz="2400" dirty="0" err="1" smtClean="0"/>
              <a:t>qu’il</a:t>
            </a:r>
            <a:r>
              <a:rPr lang="it-IT" sz="2400" dirty="0" smtClean="0"/>
              <a:t> </a:t>
            </a:r>
            <a:r>
              <a:rPr lang="it-IT" sz="2400" dirty="0" err="1" smtClean="0"/>
              <a:t>viendrait</a:t>
            </a:r>
            <a:r>
              <a:rPr lang="it-IT" sz="2400" dirty="0" smtClean="0"/>
              <a:t>, </a:t>
            </a:r>
            <a:r>
              <a:rPr lang="it-IT" sz="2400" dirty="0" err="1" smtClean="0"/>
              <a:t>bien</a:t>
            </a:r>
            <a:r>
              <a:rPr lang="it-IT" sz="2400" dirty="0" smtClean="0"/>
              <a:t> </a:t>
            </a:r>
            <a:r>
              <a:rPr lang="it-IT" sz="2400" dirty="0" err="1" smtClean="0"/>
              <a:t>sûr</a:t>
            </a:r>
            <a:r>
              <a:rPr lang="it-IT" sz="2400" dirty="0" smtClean="0"/>
              <a:t> je n’ai vu </a:t>
            </a:r>
            <a:r>
              <a:rPr lang="it-IT" sz="2400" dirty="0" err="1" smtClean="0"/>
              <a:t>personne</a:t>
            </a:r>
            <a:r>
              <a:rPr lang="it-IT" sz="2400" dirty="0" smtClean="0"/>
              <a:t>!</a:t>
            </a:r>
            <a:endParaRPr lang="fr-FR" sz="2400" dirty="0"/>
          </a:p>
        </p:txBody>
      </p:sp>
      <p:sp>
        <p:nvSpPr>
          <p:cNvPr id="4" name="Content Placeholder 3"/>
          <p:cNvSpPr>
            <a:spLocks noGrp="1"/>
          </p:cNvSpPr>
          <p:nvPr>
            <p:ph sz="half" idx="2"/>
          </p:nvPr>
        </p:nvSpPr>
        <p:spPr/>
        <p:txBody>
          <a:bodyPr>
            <a:normAutofit/>
          </a:bodyPr>
          <a:lstStyle/>
          <a:p>
            <a:r>
              <a:rPr lang="it-IT" sz="2400" dirty="0" smtClean="0"/>
              <a:t>In realtà</a:t>
            </a:r>
            <a:endParaRPr lang="fr-FR" sz="2400" dirty="0"/>
          </a:p>
        </p:txBody>
      </p:sp>
    </p:spTree>
    <p:extLst>
      <p:ext uri="{BB962C8B-B14F-4D97-AF65-F5344CB8AC3E}">
        <p14:creationId xmlns:p14="http://schemas.microsoft.com/office/powerpoint/2010/main" val="2729188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Traduit</a:t>
            </a:r>
            <a:r>
              <a:rPr lang="it-IT" sz="2800" dirty="0"/>
              <a:t> par Anna </a:t>
            </a:r>
            <a:r>
              <a:rPr lang="it-IT" sz="2800" dirty="0" err="1"/>
              <a:t>Scassillo</a:t>
            </a:r>
            <a:endParaRPr lang="fr-FR" sz="2800" dirty="0"/>
          </a:p>
        </p:txBody>
      </p:sp>
      <p:sp>
        <p:nvSpPr>
          <p:cNvPr id="3" name="Content Placeholder 2"/>
          <p:cNvSpPr>
            <a:spLocks noGrp="1"/>
          </p:cNvSpPr>
          <p:nvPr>
            <p:ph sz="half" idx="1"/>
          </p:nvPr>
        </p:nvSpPr>
        <p:spPr/>
        <p:txBody>
          <a:bodyPr>
            <a:normAutofit/>
          </a:bodyPr>
          <a:lstStyle/>
          <a:p>
            <a:pPr algn="just"/>
            <a:r>
              <a:rPr lang="it-IT" sz="2400" dirty="0" smtClean="0"/>
              <a:t>"Il documentario è una </a:t>
            </a:r>
            <a:r>
              <a:rPr lang="it-IT" sz="2400" b="1" dirty="0" smtClean="0"/>
              <a:t>denuncia non convenzionale</a:t>
            </a:r>
            <a:r>
              <a:rPr lang="it-IT" sz="2400" dirty="0" smtClean="0"/>
              <a:t> della </a:t>
            </a:r>
            <a:r>
              <a:rPr lang="it-IT" sz="2400" dirty="0" err="1" smtClean="0"/>
              <a:t>malagestione</a:t>
            </a:r>
            <a:r>
              <a:rPr lang="it-IT" sz="2400" dirty="0" smtClean="0"/>
              <a:t> amministrativa a livello europeo e nazionale – spiegano ancora i registi - Non è convenzionale perché si contrappone all’informazione offerta dai media tradizionali che spesso omettono le verità scomode al sistema”.</a:t>
            </a:r>
          </a:p>
        </p:txBody>
      </p:sp>
      <p:sp>
        <p:nvSpPr>
          <p:cNvPr id="4" name="Content Placeholder 3"/>
          <p:cNvSpPr>
            <a:spLocks noGrp="1"/>
          </p:cNvSpPr>
          <p:nvPr>
            <p:ph sz="half" idx="2"/>
          </p:nvPr>
        </p:nvSpPr>
        <p:spPr/>
        <p:txBody>
          <a:bodyPr>
            <a:normAutofit/>
          </a:bodyPr>
          <a:lstStyle/>
          <a:p>
            <a:pPr algn="just"/>
            <a:r>
              <a:rPr lang="fr-FR" sz="2400" dirty="0"/>
              <a:t>« Le documentaire est une dénonciation </a:t>
            </a:r>
            <a:r>
              <a:rPr lang="fr-FR" sz="2400" dirty="0" err="1" smtClean="0"/>
              <a:t>inconventionnelle</a:t>
            </a:r>
            <a:r>
              <a:rPr lang="fr-FR" sz="2400" dirty="0" smtClean="0"/>
              <a:t> </a:t>
            </a:r>
            <a:r>
              <a:rPr lang="fr-FR" sz="2400" dirty="0"/>
              <a:t>de la mauvaise gestion administrative au niveau européen et national – expliquent les metteurs en scène – </a:t>
            </a:r>
            <a:r>
              <a:rPr lang="fr-FR" sz="2400" dirty="0" err="1" smtClean="0"/>
              <a:t>Inconventionnelle</a:t>
            </a:r>
            <a:r>
              <a:rPr lang="fr-FR" sz="2400" dirty="0" smtClean="0"/>
              <a:t> </a:t>
            </a:r>
            <a:r>
              <a:rPr lang="fr-FR" sz="2400" dirty="0"/>
              <a:t>parce qu’il s’oppose à l’information offerte par les médias traditionnels qui occultent souvent les vérités dérangeantes pour le système ».</a:t>
            </a:r>
          </a:p>
          <a:p>
            <a:endParaRPr lang="fr-FR" sz="2400" dirty="0"/>
          </a:p>
        </p:txBody>
      </p:sp>
    </p:spTree>
    <p:extLst>
      <p:ext uri="{BB962C8B-B14F-4D97-AF65-F5344CB8AC3E}">
        <p14:creationId xmlns:p14="http://schemas.microsoft.com/office/powerpoint/2010/main" val="1765480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fr-FR" sz="2800" dirty="0"/>
          </a:p>
        </p:txBody>
      </p:sp>
      <p:sp>
        <p:nvSpPr>
          <p:cNvPr id="3" name="Content Placeholder 2"/>
          <p:cNvSpPr>
            <a:spLocks noGrp="1"/>
          </p:cNvSpPr>
          <p:nvPr>
            <p:ph sz="half" idx="1"/>
          </p:nvPr>
        </p:nvSpPr>
        <p:spPr/>
        <p:txBody>
          <a:bodyPr>
            <a:normAutofit fontScale="70000" lnSpcReduction="20000"/>
          </a:bodyPr>
          <a:lstStyle/>
          <a:p>
            <a:pPr algn="just"/>
            <a:r>
              <a:rPr lang="it-IT" sz="2400" dirty="0" smtClean="0"/>
              <a:t>Con la </a:t>
            </a:r>
            <a:r>
              <a:rPr lang="it-IT" sz="2400" b="1" dirty="0" smtClean="0"/>
              <a:t>crisi del 2008</a:t>
            </a:r>
            <a:r>
              <a:rPr lang="it-IT" sz="2400" dirty="0" smtClean="0"/>
              <a:t>, infatti, i governi dei paesi che non rispettano i parametri di austerity dettati dall’Unione Europea (il rapporto debito/PIL non superiore al 60% ed il rapporto disavanzo pubblico/PIL inferiore al 3% annuo), sono costretti a tagliare i finanziamenti ai settori pubblici della sanità, dell’istruzione e dell’assistenza sociale, demandando tali servizi ad enti privati.</a:t>
            </a:r>
          </a:p>
          <a:p>
            <a:pPr algn="just"/>
            <a:r>
              <a:rPr lang="it-IT" sz="2400" dirty="0" smtClean="0"/>
              <a:t>"Il documentario è una </a:t>
            </a:r>
            <a:r>
              <a:rPr lang="it-IT" sz="2400" b="1" dirty="0" smtClean="0"/>
              <a:t>denuncia non convenzionale</a:t>
            </a:r>
            <a:r>
              <a:rPr lang="it-IT" sz="2400" dirty="0" smtClean="0"/>
              <a:t> della </a:t>
            </a:r>
            <a:r>
              <a:rPr lang="it-IT" sz="2400" dirty="0" err="1" smtClean="0"/>
              <a:t>malagestione</a:t>
            </a:r>
            <a:r>
              <a:rPr lang="it-IT" sz="2400" dirty="0" smtClean="0"/>
              <a:t> amministrativa a livello europeo e nazionale – spiegano ancora i registi - Non è convenzionale perché si contrappone all’informazione offerta dai media tradizionali che spesso omettono le verità scomode al sistema”.</a:t>
            </a:r>
          </a:p>
        </p:txBody>
      </p:sp>
      <p:sp>
        <p:nvSpPr>
          <p:cNvPr id="4" name="Content Placeholder 3"/>
          <p:cNvSpPr>
            <a:spLocks noGrp="1"/>
          </p:cNvSpPr>
          <p:nvPr>
            <p:ph sz="half" idx="2"/>
          </p:nvPr>
        </p:nvSpPr>
        <p:spPr/>
        <p:txBody>
          <a:bodyPr>
            <a:normAutofit fontScale="70000" lnSpcReduction="20000"/>
          </a:bodyPr>
          <a:lstStyle/>
          <a:p>
            <a:pPr algn="just"/>
            <a:r>
              <a:rPr lang="fr-FR" dirty="0" smtClean="0"/>
              <a:t>Avec la crise de 2008, les gouvernements des pays qui ne respectent pas les mesures d’austérité dictées par l’Union européenne (</a:t>
            </a:r>
            <a:r>
              <a:rPr lang="fr-FR" i="1" dirty="0" smtClean="0"/>
              <a:t>le rapport dette/PIB qui ne dépasse pas 60% et le rapport déficit public/PIB inférieur à 3% annuel, ndlr</a:t>
            </a:r>
            <a:r>
              <a:rPr lang="fr-FR" dirty="0" smtClean="0"/>
              <a:t>) sont contraints d’effectuer des coupes budgétaires dans les secteurs publics de la santé, l’éducation et </a:t>
            </a:r>
            <a:r>
              <a:rPr lang="fr-FR" u="sng" dirty="0" smtClean="0"/>
              <a:t>de confier </a:t>
            </a:r>
            <a:r>
              <a:rPr lang="fr-FR" dirty="0" smtClean="0"/>
              <a:t>des service d’assistance sociale à des organismes privés. </a:t>
            </a:r>
          </a:p>
          <a:p>
            <a:pPr algn="just"/>
            <a:r>
              <a:rPr lang="fr-FR" dirty="0" smtClean="0"/>
              <a:t>« </a:t>
            </a:r>
            <a:r>
              <a:rPr lang="fr-FR" i="1" dirty="0" smtClean="0"/>
              <a:t>Ce documentaire est une dénonciation non conventionnelle de la mauvaise gestion administrative au niveau européen et national</a:t>
            </a:r>
            <a:r>
              <a:rPr lang="fr-FR" dirty="0" smtClean="0"/>
              <a:t>, expliquent les trois réalisateurs. </a:t>
            </a:r>
            <a:r>
              <a:rPr lang="fr-FR" i="1" dirty="0" smtClean="0"/>
              <a:t>Il n’est pas conventionnel parce qu’il s’oppose à l’information des médias traditionnels qui occultent souvent les vérités dérangeantes du système »</a:t>
            </a:r>
            <a:r>
              <a:rPr lang="fr-FR" dirty="0" smtClean="0"/>
              <a:t>.</a:t>
            </a:r>
            <a:endParaRPr lang="fr-FR" dirty="0"/>
          </a:p>
        </p:txBody>
      </p:sp>
    </p:spTree>
    <p:extLst>
      <p:ext uri="{BB962C8B-B14F-4D97-AF65-F5344CB8AC3E}">
        <p14:creationId xmlns:p14="http://schemas.microsoft.com/office/powerpoint/2010/main" val="726576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Traduit </a:t>
            </a:r>
            <a:r>
              <a:rPr lang="fr-FR" sz="2800" dirty="0" smtClean="0"/>
              <a:t>par Cloé</a:t>
            </a:r>
            <a:endParaRPr lang="fr-FR" sz="2800" dirty="0"/>
          </a:p>
        </p:txBody>
      </p:sp>
      <p:sp>
        <p:nvSpPr>
          <p:cNvPr id="3" name="Content Placeholder 2"/>
          <p:cNvSpPr>
            <a:spLocks noGrp="1"/>
          </p:cNvSpPr>
          <p:nvPr>
            <p:ph sz="half" idx="1"/>
          </p:nvPr>
        </p:nvSpPr>
        <p:spPr/>
        <p:txBody>
          <a:bodyPr>
            <a:normAutofit/>
          </a:bodyPr>
          <a:lstStyle/>
          <a:p>
            <a:pPr algn="just"/>
            <a:r>
              <a:rPr lang="it-IT" sz="2400" dirty="0" smtClean="0"/>
              <a:t>PIIGS è un viaggio nell’Europa delle contraddizioni, nell’Europa che vuole riparare ai danni arrecati all’economia reale, fatta di donne e di uomini che ogni giorno devono scontarsi con problemi finanziari ed occupazionali concreti e che spesso non riescono ad essere supportati adeguatamente da un apparato politico amministrativo che tuteli le proprie necessità.</a:t>
            </a:r>
            <a:endParaRPr lang="fr-FR" sz="2400" dirty="0"/>
          </a:p>
        </p:txBody>
      </p:sp>
      <p:sp>
        <p:nvSpPr>
          <p:cNvPr id="4" name="Content Placeholder 3"/>
          <p:cNvSpPr>
            <a:spLocks noGrp="1"/>
          </p:cNvSpPr>
          <p:nvPr>
            <p:ph sz="half" idx="2"/>
          </p:nvPr>
        </p:nvSpPr>
        <p:spPr/>
        <p:txBody>
          <a:bodyPr>
            <a:normAutofit/>
          </a:bodyPr>
          <a:lstStyle/>
          <a:p>
            <a:pPr algn="just"/>
            <a:r>
              <a:rPr lang="it-IT" sz="2400" dirty="0"/>
              <a:t>PIIGS est un </a:t>
            </a:r>
            <a:r>
              <a:rPr lang="it-IT" sz="2400" dirty="0" err="1"/>
              <a:t>voyage</a:t>
            </a:r>
            <a:r>
              <a:rPr lang="it-IT" sz="2400" dirty="0"/>
              <a:t> à </a:t>
            </a:r>
            <a:r>
              <a:rPr lang="it-IT" sz="2400" dirty="0" err="1"/>
              <a:t>travers</a:t>
            </a:r>
            <a:r>
              <a:rPr lang="it-IT" sz="2400" dirty="0"/>
              <a:t>  l’Europe </a:t>
            </a:r>
            <a:r>
              <a:rPr lang="it-IT" sz="2400" dirty="0" err="1"/>
              <a:t>des</a:t>
            </a:r>
            <a:r>
              <a:rPr lang="it-IT" sz="2400" dirty="0"/>
              <a:t> </a:t>
            </a:r>
            <a:r>
              <a:rPr lang="it-IT" sz="2400" dirty="0" err="1"/>
              <a:t>contradictions</a:t>
            </a:r>
            <a:r>
              <a:rPr lang="it-IT" sz="2400" dirty="0"/>
              <a:t>, à </a:t>
            </a:r>
            <a:r>
              <a:rPr lang="it-IT" sz="2400" dirty="0" err="1"/>
              <a:t>travers</a:t>
            </a:r>
            <a:r>
              <a:rPr lang="it-IT" sz="2400" dirty="0"/>
              <a:t> l’Europe qui </a:t>
            </a:r>
            <a:r>
              <a:rPr lang="it-IT" sz="2400" dirty="0" err="1"/>
              <a:t>veut</a:t>
            </a:r>
            <a:r>
              <a:rPr lang="it-IT" sz="2400" dirty="0"/>
              <a:t> </a:t>
            </a:r>
            <a:r>
              <a:rPr lang="it-IT" sz="2400" dirty="0" err="1"/>
              <a:t>réparer</a:t>
            </a:r>
            <a:r>
              <a:rPr lang="it-IT" sz="2400" dirty="0"/>
              <a:t> </a:t>
            </a:r>
            <a:r>
              <a:rPr lang="it-IT" sz="2400" dirty="0" err="1"/>
              <a:t>les</a:t>
            </a:r>
            <a:r>
              <a:rPr lang="it-IT" sz="2400" dirty="0"/>
              <a:t> </a:t>
            </a:r>
            <a:r>
              <a:rPr lang="it-IT" sz="2400" dirty="0" err="1"/>
              <a:t>dégâts</a:t>
            </a:r>
            <a:r>
              <a:rPr lang="it-IT" sz="2400" dirty="0"/>
              <a:t> </a:t>
            </a:r>
            <a:r>
              <a:rPr lang="it-IT" sz="2400" dirty="0" err="1"/>
              <a:t>causés</a:t>
            </a:r>
            <a:r>
              <a:rPr lang="it-IT" sz="2400" dirty="0"/>
              <a:t> à l’</a:t>
            </a:r>
            <a:r>
              <a:rPr lang="it-IT" sz="2400" dirty="0" err="1"/>
              <a:t>économie</a:t>
            </a:r>
            <a:r>
              <a:rPr lang="it-IT" sz="2400" dirty="0"/>
              <a:t> </a:t>
            </a:r>
            <a:r>
              <a:rPr lang="it-IT" sz="2400" dirty="0" err="1"/>
              <a:t>réelle</a:t>
            </a:r>
            <a:r>
              <a:rPr lang="it-IT" sz="2400" dirty="0"/>
              <a:t>, </a:t>
            </a:r>
            <a:r>
              <a:rPr lang="it-IT" sz="2400" dirty="0" err="1"/>
              <a:t>faite</a:t>
            </a:r>
            <a:r>
              <a:rPr lang="it-IT" sz="2400" dirty="0"/>
              <a:t> d’</a:t>
            </a:r>
            <a:r>
              <a:rPr lang="it-IT" sz="2400" dirty="0" err="1"/>
              <a:t>hommes</a:t>
            </a:r>
            <a:r>
              <a:rPr lang="it-IT" sz="2400" dirty="0"/>
              <a:t> et de femmes qui </a:t>
            </a:r>
            <a:r>
              <a:rPr lang="it-IT" sz="2400" dirty="0" err="1"/>
              <a:t>doivent</a:t>
            </a:r>
            <a:r>
              <a:rPr lang="it-IT" sz="2400" dirty="0"/>
              <a:t> </a:t>
            </a:r>
            <a:r>
              <a:rPr lang="it-IT" sz="2400" dirty="0" err="1"/>
              <a:t>chaque</a:t>
            </a:r>
            <a:r>
              <a:rPr lang="it-IT" sz="2400" dirty="0"/>
              <a:t> jour </a:t>
            </a:r>
            <a:r>
              <a:rPr lang="it-IT" sz="2400" dirty="0" err="1"/>
              <a:t>faire</a:t>
            </a:r>
            <a:r>
              <a:rPr lang="it-IT" sz="2400" dirty="0"/>
              <a:t> face à </a:t>
            </a:r>
            <a:r>
              <a:rPr lang="it-IT" sz="2400" dirty="0" err="1"/>
              <a:t>des</a:t>
            </a:r>
            <a:r>
              <a:rPr lang="it-IT" sz="2400" dirty="0"/>
              <a:t> </a:t>
            </a:r>
            <a:r>
              <a:rPr lang="it-IT" sz="2400" dirty="0" err="1"/>
              <a:t>problèmes</a:t>
            </a:r>
            <a:r>
              <a:rPr lang="it-IT" sz="2400" dirty="0"/>
              <a:t> </a:t>
            </a:r>
            <a:r>
              <a:rPr lang="it-IT" sz="2400" dirty="0" err="1"/>
              <a:t>financiers</a:t>
            </a:r>
            <a:r>
              <a:rPr lang="it-IT" sz="2400" dirty="0"/>
              <a:t> </a:t>
            </a:r>
            <a:r>
              <a:rPr lang="it-IT" sz="2400" dirty="0" err="1"/>
              <a:t>ainsi</a:t>
            </a:r>
            <a:r>
              <a:rPr lang="it-IT" sz="2400" dirty="0"/>
              <a:t> qu’ à </a:t>
            </a:r>
            <a:r>
              <a:rPr lang="it-IT" sz="2400" dirty="0" err="1"/>
              <a:t>des</a:t>
            </a:r>
            <a:r>
              <a:rPr lang="it-IT" sz="2400" dirty="0"/>
              <a:t> </a:t>
            </a:r>
            <a:r>
              <a:rPr lang="it-IT" sz="2400" dirty="0" err="1"/>
              <a:t>problèmes</a:t>
            </a:r>
            <a:r>
              <a:rPr lang="it-IT" sz="2400" dirty="0"/>
              <a:t> </a:t>
            </a:r>
            <a:r>
              <a:rPr lang="it-IT" sz="2400" dirty="0" err="1"/>
              <a:t>concrets</a:t>
            </a:r>
            <a:r>
              <a:rPr lang="it-IT" sz="2400" dirty="0"/>
              <a:t> de </a:t>
            </a:r>
            <a:r>
              <a:rPr lang="it-IT" sz="2400" dirty="0" err="1"/>
              <a:t>chômage</a:t>
            </a:r>
            <a:r>
              <a:rPr lang="it-IT" sz="2400" dirty="0"/>
              <a:t>, qui </a:t>
            </a:r>
            <a:r>
              <a:rPr lang="it-IT" sz="2400" dirty="0" err="1"/>
              <a:t>souvent</a:t>
            </a:r>
            <a:r>
              <a:rPr lang="it-IT" sz="2400" dirty="0"/>
              <a:t> ne </a:t>
            </a:r>
            <a:r>
              <a:rPr lang="it-IT" sz="2400" dirty="0" err="1"/>
              <a:t>parviennent</a:t>
            </a:r>
            <a:r>
              <a:rPr lang="it-IT" sz="2400" dirty="0"/>
              <a:t> </a:t>
            </a:r>
            <a:r>
              <a:rPr lang="it-IT" sz="2400" dirty="0" err="1"/>
              <a:t>pas</a:t>
            </a:r>
            <a:r>
              <a:rPr lang="it-IT" sz="2400" dirty="0"/>
              <a:t> à </a:t>
            </a:r>
            <a:r>
              <a:rPr lang="it-IT" sz="2400" dirty="0" err="1"/>
              <a:t>être</a:t>
            </a:r>
            <a:r>
              <a:rPr lang="it-IT" sz="2400" dirty="0"/>
              <a:t> </a:t>
            </a:r>
            <a:r>
              <a:rPr lang="it-IT" sz="2400" dirty="0" err="1"/>
              <a:t>gérés</a:t>
            </a:r>
            <a:r>
              <a:rPr lang="it-IT" sz="2400" dirty="0"/>
              <a:t> de </a:t>
            </a:r>
            <a:r>
              <a:rPr lang="it-IT" sz="2400" dirty="0" err="1"/>
              <a:t>manière</a:t>
            </a:r>
            <a:r>
              <a:rPr lang="it-IT" sz="2400" dirty="0"/>
              <a:t> </a:t>
            </a:r>
            <a:r>
              <a:rPr lang="it-IT" sz="2400" dirty="0" err="1"/>
              <a:t>adéquate</a:t>
            </a:r>
            <a:r>
              <a:rPr lang="it-IT" sz="2400" dirty="0"/>
              <a:t> par un </a:t>
            </a:r>
            <a:r>
              <a:rPr lang="it-IT" sz="2400" dirty="0" err="1"/>
              <a:t>appareil</a:t>
            </a:r>
            <a:r>
              <a:rPr lang="it-IT" sz="2400" dirty="0"/>
              <a:t> </a:t>
            </a:r>
            <a:r>
              <a:rPr lang="it-IT" sz="2400" dirty="0" err="1"/>
              <a:t>politique</a:t>
            </a:r>
            <a:r>
              <a:rPr lang="it-IT" sz="2400" dirty="0"/>
              <a:t> </a:t>
            </a:r>
            <a:r>
              <a:rPr lang="it-IT" sz="2400" dirty="0" err="1"/>
              <a:t>administratif</a:t>
            </a:r>
            <a:r>
              <a:rPr lang="it-IT" sz="2400" dirty="0"/>
              <a:t> qui </a:t>
            </a:r>
            <a:r>
              <a:rPr lang="it-IT" sz="2400" dirty="0" err="1"/>
              <a:t>défende</a:t>
            </a:r>
            <a:r>
              <a:rPr lang="it-IT" sz="2400" dirty="0"/>
              <a:t> </a:t>
            </a:r>
            <a:r>
              <a:rPr lang="it-IT" sz="2400" dirty="0" err="1"/>
              <a:t>ses</a:t>
            </a:r>
            <a:r>
              <a:rPr lang="it-IT" sz="2400" dirty="0"/>
              <a:t> </a:t>
            </a:r>
            <a:r>
              <a:rPr lang="it-IT" sz="2400" dirty="0" err="1"/>
              <a:t>propres</a:t>
            </a:r>
            <a:r>
              <a:rPr lang="it-IT" sz="2400" dirty="0"/>
              <a:t> </a:t>
            </a:r>
            <a:r>
              <a:rPr lang="it-IT" sz="2400" dirty="0" err="1"/>
              <a:t>nécessités</a:t>
            </a:r>
            <a:r>
              <a:rPr lang="it-IT" sz="2400" dirty="0"/>
              <a:t>. </a:t>
            </a:r>
            <a:endParaRPr lang="fr-FR" sz="2400" dirty="0"/>
          </a:p>
        </p:txBody>
      </p:sp>
    </p:spTree>
    <p:extLst>
      <p:ext uri="{BB962C8B-B14F-4D97-AF65-F5344CB8AC3E}">
        <p14:creationId xmlns:p14="http://schemas.microsoft.com/office/powerpoint/2010/main" val="205659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smtClean="0"/>
              <a:t>Traduction officielle</a:t>
            </a:r>
            <a:endParaRPr lang="fr-FR" sz="2800" dirty="0"/>
          </a:p>
        </p:txBody>
      </p:sp>
      <p:sp>
        <p:nvSpPr>
          <p:cNvPr id="3" name="Content Placeholder 2"/>
          <p:cNvSpPr>
            <a:spLocks noGrp="1"/>
          </p:cNvSpPr>
          <p:nvPr>
            <p:ph sz="half" idx="1"/>
          </p:nvPr>
        </p:nvSpPr>
        <p:spPr/>
        <p:txBody>
          <a:bodyPr>
            <a:normAutofit/>
          </a:bodyPr>
          <a:lstStyle/>
          <a:p>
            <a:pPr algn="just"/>
            <a:r>
              <a:rPr lang="it-IT" sz="2400" dirty="0" smtClean="0"/>
              <a:t>PIIGS è un viaggio nell’Europa delle contraddizioni, nell’Europa che vuole riparare ai danni arrecati all’economia reale, fatta di donne e di uomini che ogni giorno devono scontarsi con problemi finanziari ed occupazionali concreti e che spesso non riescono ad essere supportati adeguatamente da un apparato politico amministrativo che tuteli le proprie necessità.</a:t>
            </a:r>
            <a:endParaRPr lang="fr-FR" sz="2400" dirty="0"/>
          </a:p>
        </p:txBody>
      </p:sp>
      <p:sp>
        <p:nvSpPr>
          <p:cNvPr id="4" name="Content Placeholder 3"/>
          <p:cNvSpPr>
            <a:spLocks noGrp="1"/>
          </p:cNvSpPr>
          <p:nvPr>
            <p:ph sz="half" idx="2"/>
          </p:nvPr>
        </p:nvSpPr>
        <p:spPr/>
        <p:txBody>
          <a:bodyPr>
            <a:normAutofit/>
          </a:bodyPr>
          <a:lstStyle/>
          <a:p>
            <a:r>
              <a:rPr lang="fr-FR" sz="2400" dirty="0" smtClean="0"/>
              <a:t>PIIGS est un voyage dans l’Europe des contradictions, dans l’Europe qui entend réparer les dégâts </a:t>
            </a:r>
            <a:r>
              <a:rPr lang="fr-FR" sz="2400" dirty="0" smtClean="0">
                <a:effectLst>
                  <a:outerShdw blurRad="38100" dist="38100" dir="2700000" algn="tl">
                    <a:srgbClr val="000000">
                      <a:alpha val="43137"/>
                    </a:srgbClr>
                  </a:outerShdw>
                </a:effectLst>
              </a:rPr>
              <a:t>occasionnés</a:t>
            </a:r>
            <a:r>
              <a:rPr lang="fr-FR" sz="2400" dirty="0" smtClean="0"/>
              <a:t> par l’économie réelle. Il entend dénoncer un système</a:t>
            </a:r>
            <a:r>
              <a:rPr lang="fr-FR" sz="2400" dirty="0" smtClean="0">
                <a:effectLst>
                  <a:outerShdw blurRad="38100" dist="38100" dir="2700000" algn="tl">
                    <a:srgbClr val="000000">
                      <a:alpha val="43137"/>
                    </a:srgbClr>
                  </a:outerShdw>
                </a:effectLst>
              </a:rPr>
              <a:t> </a:t>
            </a:r>
            <a:r>
              <a:rPr lang="fr-FR" sz="2400" b="1" dirty="0" smtClean="0">
                <a:effectLst>
                  <a:outerShdw blurRad="38100" dist="38100" dir="2700000" algn="tl">
                    <a:srgbClr val="000000">
                      <a:alpha val="43137"/>
                    </a:srgbClr>
                  </a:outerShdw>
                </a:effectLst>
              </a:rPr>
              <a:t>composé</a:t>
            </a:r>
            <a:r>
              <a:rPr lang="fr-FR" sz="2400" b="1" dirty="0" smtClean="0"/>
              <a:t> de </a:t>
            </a:r>
            <a:r>
              <a:rPr lang="fr-FR" sz="2400" dirty="0" smtClean="0"/>
              <a:t>femmes et d’hommes qui chaque jour doivent faire face à des problèmes financiers concrets et qui, la plupart du temps, ne parviennent pas à joindre les deux bouts. </a:t>
            </a:r>
            <a:endParaRPr lang="fr-FR" sz="2400" dirty="0"/>
          </a:p>
        </p:txBody>
      </p:sp>
    </p:spTree>
    <p:extLst>
      <p:ext uri="{BB962C8B-B14F-4D97-AF65-F5344CB8AC3E}">
        <p14:creationId xmlns:p14="http://schemas.microsoft.com/office/powerpoint/2010/main" val="499950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smtClean="0"/>
              <a:t>Traduit par Cloé</a:t>
            </a:r>
            <a:endParaRPr lang="fr-FR" sz="2800" dirty="0"/>
          </a:p>
        </p:txBody>
      </p:sp>
      <p:sp>
        <p:nvSpPr>
          <p:cNvPr id="3" name="Content Placeholder 2"/>
          <p:cNvSpPr>
            <a:spLocks noGrp="1"/>
          </p:cNvSpPr>
          <p:nvPr>
            <p:ph sz="half" idx="1"/>
          </p:nvPr>
        </p:nvSpPr>
        <p:spPr/>
        <p:txBody>
          <a:bodyPr>
            <a:normAutofit fontScale="92500" lnSpcReduction="10000"/>
          </a:bodyPr>
          <a:lstStyle/>
          <a:p>
            <a:pPr algn="just"/>
            <a:r>
              <a:rPr lang="it-IT" sz="2400" dirty="0" smtClean="0"/>
              <a:t>In un’Europa che viaggia a due velocità, la cultura gioca un ruolo importante; ed è proprio tramite un prodotto culturale </a:t>
            </a:r>
            <a:r>
              <a:rPr lang="it-IT" sz="2400" b="1" dirty="0" smtClean="0"/>
              <a:t>“che esploda come una bomba mediatica”</a:t>
            </a:r>
            <a:r>
              <a:rPr lang="it-IT" sz="2400" dirty="0" smtClean="0"/>
              <a:t> che i tre </a:t>
            </a:r>
            <a:r>
              <a:rPr lang="it-IT" sz="2400" dirty="0" err="1" smtClean="0"/>
              <a:t>filmmakers</a:t>
            </a:r>
            <a:r>
              <a:rPr lang="it-IT" sz="2400" dirty="0" smtClean="0"/>
              <a:t>  vogliono irrompere nel panorama europeo per svegliare le coscienze e per stimolare riflessioni e dibattiti.</a:t>
            </a:r>
          </a:p>
          <a:p>
            <a:pPr algn="just"/>
            <a:r>
              <a:rPr lang="it-IT" sz="2400" dirty="0" smtClean="0"/>
              <a:t>Con un racconto spietato ed un montaggio frenetico, il </a:t>
            </a:r>
            <a:r>
              <a:rPr lang="it-IT" sz="2400" dirty="0" err="1" smtClean="0"/>
              <a:t>docufilm</a:t>
            </a:r>
            <a:r>
              <a:rPr lang="it-IT" sz="2400" dirty="0" smtClean="0"/>
              <a:t> PIIGS cerca di spiegare con un linguaggio semplice, ma </a:t>
            </a:r>
            <a:r>
              <a:rPr lang="it-IT" sz="2400" dirty="0" err="1" smtClean="0"/>
              <a:t>quantomai</a:t>
            </a:r>
            <a:r>
              <a:rPr lang="it-IT" sz="2400" dirty="0" smtClean="0"/>
              <a:t> brillante, </a:t>
            </a:r>
            <a:r>
              <a:rPr lang="it-IT" sz="2400" b="1" dirty="0" smtClean="0"/>
              <a:t>quello che sta accadendo nella nostra economia e nelle nostre tasche, a nostra insaputa</a:t>
            </a:r>
            <a:r>
              <a:rPr lang="it-IT" sz="2400" dirty="0" smtClean="0"/>
              <a:t>.</a:t>
            </a:r>
          </a:p>
          <a:p>
            <a:endParaRPr lang="fr-FR" sz="2400" dirty="0"/>
          </a:p>
        </p:txBody>
      </p:sp>
      <p:sp>
        <p:nvSpPr>
          <p:cNvPr id="4" name="Content Placeholder 3"/>
          <p:cNvSpPr>
            <a:spLocks noGrp="1"/>
          </p:cNvSpPr>
          <p:nvPr>
            <p:ph sz="half" idx="2"/>
          </p:nvPr>
        </p:nvSpPr>
        <p:spPr/>
        <p:txBody>
          <a:bodyPr>
            <a:normAutofit fontScale="92500" lnSpcReduction="10000"/>
          </a:bodyPr>
          <a:lstStyle/>
          <a:p>
            <a:pPr algn="just"/>
            <a:r>
              <a:rPr lang="it-IT" sz="2400" dirty="0" err="1"/>
              <a:t>Dans</a:t>
            </a:r>
            <a:r>
              <a:rPr lang="it-IT" sz="2400" dirty="0"/>
              <a:t> une Europe à </a:t>
            </a:r>
            <a:r>
              <a:rPr lang="it-IT" sz="2400" dirty="0" err="1"/>
              <a:t>deux</a:t>
            </a:r>
            <a:r>
              <a:rPr lang="it-IT" sz="2400" dirty="0"/>
              <a:t> </a:t>
            </a:r>
            <a:r>
              <a:rPr lang="it-IT" sz="2400" dirty="0" err="1"/>
              <a:t>vitesses</a:t>
            </a:r>
            <a:r>
              <a:rPr lang="it-IT" sz="2400" dirty="0"/>
              <a:t>, la culture </a:t>
            </a:r>
            <a:r>
              <a:rPr lang="it-IT" sz="2400" dirty="0" err="1"/>
              <a:t>joue</a:t>
            </a:r>
            <a:r>
              <a:rPr lang="it-IT" sz="2400" dirty="0"/>
              <a:t> un </a:t>
            </a:r>
            <a:r>
              <a:rPr lang="it-IT" sz="2400" dirty="0" err="1"/>
              <a:t>rôle</a:t>
            </a:r>
            <a:r>
              <a:rPr lang="it-IT" sz="2400" dirty="0"/>
              <a:t> </a:t>
            </a:r>
            <a:r>
              <a:rPr lang="it-IT" sz="2400" dirty="0" err="1"/>
              <a:t>important</a:t>
            </a:r>
            <a:r>
              <a:rPr lang="it-IT" sz="2400" dirty="0"/>
              <a:t>; et c’est </a:t>
            </a:r>
            <a:r>
              <a:rPr lang="it-IT" sz="2400" dirty="0" err="1"/>
              <a:t>vraiment</a:t>
            </a:r>
            <a:r>
              <a:rPr lang="it-IT" sz="2400" dirty="0"/>
              <a:t> </a:t>
            </a:r>
            <a:r>
              <a:rPr lang="it-IT" sz="2400" dirty="0" err="1"/>
              <a:t>grâce</a:t>
            </a:r>
            <a:r>
              <a:rPr lang="it-IT" sz="2400" dirty="0"/>
              <a:t> à un </a:t>
            </a:r>
            <a:r>
              <a:rPr lang="it-IT" sz="2400" dirty="0" err="1"/>
              <a:t>produit</a:t>
            </a:r>
            <a:r>
              <a:rPr lang="it-IT" sz="2400" dirty="0"/>
              <a:t> </a:t>
            </a:r>
            <a:r>
              <a:rPr lang="it-IT" sz="2400" dirty="0" err="1"/>
              <a:t>culturel</a:t>
            </a:r>
            <a:r>
              <a:rPr lang="it-IT" sz="2400" dirty="0"/>
              <a:t> ‘‘qui </a:t>
            </a:r>
            <a:r>
              <a:rPr lang="it-IT" sz="2400" dirty="0" err="1"/>
              <a:t>exploserait</a:t>
            </a:r>
            <a:r>
              <a:rPr lang="it-IT" sz="2400" dirty="0"/>
              <a:t> </a:t>
            </a:r>
            <a:r>
              <a:rPr lang="it-IT" sz="2400" dirty="0" err="1"/>
              <a:t>comme</a:t>
            </a:r>
            <a:r>
              <a:rPr lang="it-IT" sz="2400" dirty="0"/>
              <a:t> une bombe </a:t>
            </a:r>
            <a:r>
              <a:rPr lang="it-IT" sz="2400" dirty="0" err="1"/>
              <a:t>médiatique</a:t>
            </a:r>
            <a:r>
              <a:rPr lang="it-IT" sz="2400" dirty="0"/>
              <a:t>’’ </a:t>
            </a:r>
            <a:r>
              <a:rPr lang="it-IT" sz="2400" dirty="0" err="1"/>
              <a:t>que</a:t>
            </a:r>
            <a:r>
              <a:rPr lang="it-IT" sz="2400" dirty="0"/>
              <a:t> </a:t>
            </a:r>
            <a:r>
              <a:rPr lang="it-IT" sz="2400" dirty="0" err="1"/>
              <a:t>les</a:t>
            </a:r>
            <a:r>
              <a:rPr lang="it-IT" sz="2400" dirty="0"/>
              <a:t> </a:t>
            </a:r>
            <a:r>
              <a:rPr lang="it-IT" sz="2400" dirty="0" err="1"/>
              <a:t>trois</a:t>
            </a:r>
            <a:r>
              <a:rPr lang="it-IT" sz="2400" dirty="0"/>
              <a:t> </a:t>
            </a:r>
            <a:r>
              <a:rPr lang="it-IT" sz="2400" dirty="0" err="1"/>
              <a:t>réalisateurs</a:t>
            </a:r>
            <a:r>
              <a:rPr lang="it-IT" sz="2400" dirty="0"/>
              <a:t> </a:t>
            </a:r>
            <a:r>
              <a:rPr lang="it-IT" sz="2400" dirty="0" err="1"/>
              <a:t>veulent</a:t>
            </a:r>
            <a:r>
              <a:rPr lang="it-IT" sz="2400" dirty="0"/>
              <a:t> </a:t>
            </a:r>
            <a:r>
              <a:rPr lang="it-IT" sz="2400" dirty="0" err="1"/>
              <a:t>faire</a:t>
            </a:r>
            <a:r>
              <a:rPr lang="it-IT" sz="2400" dirty="0"/>
              <a:t> </a:t>
            </a:r>
            <a:r>
              <a:rPr lang="it-IT" sz="2400" dirty="0" err="1"/>
              <a:t>irruption</a:t>
            </a:r>
            <a:r>
              <a:rPr lang="it-IT" sz="2400" dirty="0"/>
              <a:t> </a:t>
            </a:r>
            <a:r>
              <a:rPr lang="it-IT" sz="2400" dirty="0" err="1"/>
              <a:t>dans</a:t>
            </a:r>
            <a:r>
              <a:rPr lang="it-IT" sz="2400" dirty="0"/>
              <a:t> l’</a:t>
            </a:r>
            <a:r>
              <a:rPr lang="it-IT" sz="2400" dirty="0" err="1"/>
              <a:t>univers</a:t>
            </a:r>
            <a:r>
              <a:rPr lang="it-IT" sz="2400" dirty="0"/>
              <a:t> </a:t>
            </a:r>
            <a:r>
              <a:rPr lang="it-IT" sz="2400" dirty="0" err="1"/>
              <a:t>européen</a:t>
            </a:r>
            <a:r>
              <a:rPr lang="it-IT" sz="2400" dirty="0"/>
              <a:t> pour </a:t>
            </a:r>
            <a:r>
              <a:rPr lang="it-IT" sz="2400" dirty="0" err="1"/>
              <a:t>réveiller</a:t>
            </a:r>
            <a:r>
              <a:rPr lang="it-IT" sz="2400" dirty="0"/>
              <a:t> </a:t>
            </a:r>
            <a:r>
              <a:rPr lang="it-IT" sz="2400" dirty="0" err="1"/>
              <a:t>les</a:t>
            </a:r>
            <a:r>
              <a:rPr lang="it-IT" sz="2400" dirty="0"/>
              <a:t> </a:t>
            </a:r>
            <a:r>
              <a:rPr lang="it-IT" sz="2400" dirty="0" err="1"/>
              <a:t>consciences</a:t>
            </a:r>
            <a:r>
              <a:rPr lang="it-IT" sz="2400" dirty="0"/>
              <a:t> et pour </a:t>
            </a:r>
            <a:r>
              <a:rPr lang="it-IT" sz="2400" dirty="0" err="1"/>
              <a:t>stimuler</a:t>
            </a:r>
            <a:r>
              <a:rPr lang="it-IT" sz="2400" dirty="0"/>
              <a:t> </a:t>
            </a:r>
            <a:r>
              <a:rPr lang="it-IT" sz="2400" dirty="0" err="1"/>
              <a:t>toutes</a:t>
            </a:r>
            <a:r>
              <a:rPr lang="it-IT" sz="2400" dirty="0"/>
              <a:t> </a:t>
            </a:r>
            <a:r>
              <a:rPr lang="it-IT" sz="2400" dirty="0" err="1"/>
              <a:t>réflexions</a:t>
            </a:r>
            <a:r>
              <a:rPr lang="it-IT" sz="2400" dirty="0"/>
              <a:t> et </a:t>
            </a:r>
            <a:r>
              <a:rPr lang="it-IT" sz="2400" dirty="0" err="1"/>
              <a:t>débats</a:t>
            </a:r>
            <a:r>
              <a:rPr lang="it-IT" sz="2400" dirty="0"/>
              <a:t>.</a:t>
            </a:r>
          </a:p>
          <a:p>
            <a:pPr algn="just"/>
            <a:r>
              <a:rPr lang="it-IT" sz="2400" dirty="0" err="1"/>
              <a:t>Au</a:t>
            </a:r>
            <a:r>
              <a:rPr lang="it-IT" sz="2400" dirty="0"/>
              <a:t> </a:t>
            </a:r>
            <a:r>
              <a:rPr lang="it-IT" sz="2400" dirty="0" err="1"/>
              <a:t>travers</a:t>
            </a:r>
            <a:r>
              <a:rPr lang="it-IT" sz="2400" dirty="0"/>
              <a:t> d’une histoire </a:t>
            </a:r>
            <a:r>
              <a:rPr lang="it-IT" sz="2400" dirty="0" err="1"/>
              <a:t>impitoyable</a:t>
            </a:r>
            <a:r>
              <a:rPr lang="it-IT" sz="2400" dirty="0"/>
              <a:t> et d’un </a:t>
            </a:r>
            <a:r>
              <a:rPr lang="it-IT" sz="2400" dirty="0" err="1"/>
              <a:t>montage</a:t>
            </a:r>
            <a:r>
              <a:rPr lang="it-IT" sz="2400" dirty="0"/>
              <a:t> </a:t>
            </a:r>
            <a:r>
              <a:rPr lang="it-IT" sz="2400" dirty="0" err="1"/>
              <a:t>frénétique</a:t>
            </a:r>
            <a:r>
              <a:rPr lang="it-IT" sz="2400" dirty="0"/>
              <a:t>, le </a:t>
            </a:r>
            <a:r>
              <a:rPr lang="it-IT" sz="2400" dirty="0" err="1"/>
              <a:t>documentaire</a:t>
            </a:r>
            <a:r>
              <a:rPr lang="it-IT" sz="2400" dirty="0"/>
              <a:t> PIIGS </a:t>
            </a:r>
            <a:r>
              <a:rPr lang="it-IT" sz="2400" dirty="0" err="1"/>
              <a:t>essaye</a:t>
            </a:r>
            <a:r>
              <a:rPr lang="it-IT" sz="2400" dirty="0"/>
              <a:t> d’</a:t>
            </a:r>
            <a:r>
              <a:rPr lang="it-IT" sz="2400" dirty="0" err="1"/>
              <a:t>expliquer</a:t>
            </a:r>
            <a:r>
              <a:rPr lang="it-IT" sz="2400" dirty="0"/>
              <a:t> par un </a:t>
            </a:r>
            <a:r>
              <a:rPr lang="it-IT" sz="2400" dirty="0" err="1"/>
              <a:t>langage</a:t>
            </a:r>
            <a:r>
              <a:rPr lang="it-IT" sz="2400" dirty="0"/>
              <a:t> </a:t>
            </a:r>
            <a:r>
              <a:rPr lang="it-IT" sz="2400" dirty="0" err="1"/>
              <a:t>simple</a:t>
            </a:r>
            <a:r>
              <a:rPr lang="it-IT" sz="2400" dirty="0"/>
              <a:t>, mais </a:t>
            </a:r>
            <a:r>
              <a:rPr lang="it-IT" sz="2400" dirty="0" err="1"/>
              <a:t>très</a:t>
            </a:r>
            <a:r>
              <a:rPr lang="it-IT" sz="2400" dirty="0"/>
              <a:t> </a:t>
            </a:r>
            <a:r>
              <a:rPr lang="it-IT" sz="2400" dirty="0" err="1"/>
              <a:t>brillant</a:t>
            </a:r>
            <a:r>
              <a:rPr lang="it-IT" sz="2400" dirty="0"/>
              <a:t>, ce qui est en </a:t>
            </a:r>
            <a:r>
              <a:rPr lang="it-IT" sz="2400" dirty="0" err="1"/>
              <a:t>train</a:t>
            </a:r>
            <a:r>
              <a:rPr lang="it-IT" sz="2400" dirty="0"/>
              <a:t> de se </a:t>
            </a:r>
            <a:r>
              <a:rPr lang="it-IT" sz="2400" dirty="0" err="1"/>
              <a:t>passer</a:t>
            </a:r>
            <a:r>
              <a:rPr lang="it-IT" sz="2400" dirty="0"/>
              <a:t> à l’</a:t>
            </a:r>
            <a:r>
              <a:rPr lang="it-IT" sz="2400" dirty="0" err="1"/>
              <a:t>intérieur</a:t>
            </a:r>
            <a:r>
              <a:rPr lang="it-IT" sz="2400" dirty="0"/>
              <a:t> de </a:t>
            </a:r>
            <a:r>
              <a:rPr lang="it-IT" sz="2400" dirty="0" err="1"/>
              <a:t>notre</a:t>
            </a:r>
            <a:r>
              <a:rPr lang="it-IT" sz="2400" dirty="0"/>
              <a:t> </a:t>
            </a:r>
            <a:r>
              <a:rPr lang="it-IT" sz="2400" dirty="0" err="1"/>
              <a:t>économie</a:t>
            </a:r>
            <a:r>
              <a:rPr lang="it-IT" sz="2400" dirty="0"/>
              <a:t> et de nos </a:t>
            </a:r>
            <a:r>
              <a:rPr lang="it-IT" sz="2400" dirty="0" err="1"/>
              <a:t>portemonnaies</a:t>
            </a:r>
            <a:r>
              <a:rPr lang="it-IT" sz="2400" dirty="0"/>
              <a:t>, à </a:t>
            </a:r>
            <a:r>
              <a:rPr lang="it-IT" sz="2400" dirty="0" err="1"/>
              <a:t>notre</a:t>
            </a:r>
            <a:r>
              <a:rPr lang="it-IT" sz="2400" dirty="0"/>
              <a:t> </a:t>
            </a:r>
            <a:r>
              <a:rPr lang="it-IT" sz="2400" dirty="0" err="1"/>
              <a:t>insu</a:t>
            </a:r>
            <a:r>
              <a:rPr lang="it-IT" sz="2400" dirty="0"/>
              <a:t>.</a:t>
            </a:r>
          </a:p>
          <a:p>
            <a:endParaRPr lang="it-IT" sz="2400" dirty="0"/>
          </a:p>
          <a:p>
            <a:endParaRPr lang="fr-FR" sz="2400" dirty="0"/>
          </a:p>
        </p:txBody>
      </p:sp>
    </p:spTree>
    <p:extLst>
      <p:ext uri="{BB962C8B-B14F-4D97-AF65-F5344CB8AC3E}">
        <p14:creationId xmlns:p14="http://schemas.microsoft.com/office/powerpoint/2010/main" val="2890687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smtClean="0"/>
              <a:t>Traduction officielle</a:t>
            </a:r>
            <a:endParaRPr lang="fr-FR" sz="2800" dirty="0"/>
          </a:p>
        </p:txBody>
      </p:sp>
      <p:sp>
        <p:nvSpPr>
          <p:cNvPr id="3" name="Content Placeholder 2"/>
          <p:cNvSpPr>
            <a:spLocks noGrp="1"/>
          </p:cNvSpPr>
          <p:nvPr>
            <p:ph sz="half" idx="1"/>
          </p:nvPr>
        </p:nvSpPr>
        <p:spPr/>
        <p:txBody>
          <a:bodyPr>
            <a:normAutofit fontScale="92500" lnSpcReduction="10000"/>
          </a:bodyPr>
          <a:lstStyle/>
          <a:p>
            <a:pPr algn="just"/>
            <a:r>
              <a:rPr lang="it-IT" sz="2400" dirty="0" smtClean="0"/>
              <a:t>In un’Europa che viaggia a due velocità, la cultura gioca un ruolo importante; ed è proprio tramite un prodotto culturale </a:t>
            </a:r>
            <a:r>
              <a:rPr lang="it-IT" sz="2400" b="1" dirty="0" smtClean="0"/>
              <a:t>“che esploda come una bomba mediatica”</a:t>
            </a:r>
            <a:r>
              <a:rPr lang="it-IT" sz="2400" dirty="0" smtClean="0"/>
              <a:t> che i tre </a:t>
            </a:r>
            <a:r>
              <a:rPr lang="it-IT" sz="2400" dirty="0" err="1" smtClean="0"/>
              <a:t>filmmakers</a:t>
            </a:r>
            <a:r>
              <a:rPr lang="it-IT" sz="2400" dirty="0" smtClean="0"/>
              <a:t>  vogliono irrompere nel panorama europeo per svegliare le coscienze e per stimolare riflessioni e dibattiti.</a:t>
            </a:r>
          </a:p>
          <a:p>
            <a:pPr algn="just"/>
            <a:r>
              <a:rPr lang="it-IT" sz="2400" dirty="0" smtClean="0"/>
              <a:t>Con un racconto spietato ed un montaggio frenetico, il </a:t>
            </a:r>
            <a:r>
              <a:rPr lang="it-IT" sz="2400" dirty="0" err="1" smtClean="0"/>
              <a:t>docufilm</a:t>
            </a:r>
            <a:r>
              <a:rPr lang="it-IT" sz="2400" dirty="0" smtClean="0"/>
              <a:t> PIIGS cerca di spiegare con un linguaggio semplice, ma </a:t>
            </a:r>
            <a:r>
              <a:rPr lang="it-IT" sz="2400" dirty="0" err="1" smtClean="0"/>
              <a:t>quantomai</a:t>
            </a:r>
            <a:r>
              <a:rPr lang="it-IT" sz="2400" dirty="0" smtClean="0"/>
              <a:t> brillante, </a:t>
            </a:r>
            <a:r>
              <a:rPr lang="it-IT" sz="2400" b="1" dirty="0" smtClean="0"/>
              <a:t>quello che sta accadendo nella nostra economia e nelle nostre tasche, a nostra insaputa</a:t>
            </a:r>
            <a:r>
              <a:rPr lang="it-IT" sz="2400" dirty="0" smtClean="0"/>
              <a:t>.</a:t>
            </a:r>
          </a:p>
          <a:p>
            <a:endParaRPr lang="fr-FR" sz="2400" dirty="0"/>
          </a:p>
        </p:txBody>
      </p:sp>
      <p:sp>
        <p:nvSpPr>
          <p:cNvPr id="4" name="Content Placeholder 3"/>
          <p:cNvSpPr>
            <a:spLocks noGrp="1"/>
          </p:cNvSpPr>
          <p:nvPr>
            <p:ph sz="half" idx="2"/>
          </p:nvPr>
        </p:nvSpPr>
        <p:spPr/>
        <p:txBody>
          <a:bodyPr>
            <a:normAutofit fontScale="92500" lnSpcReduction="10000"/>
          </a:bodyPr>
          <a:lstStyle/>
          <a:p>
            <a:pPr algn="just"/>
            <a:r>
              <a:rPr lang="fr-FR" sz="2400" dirty="0" smtClean="0"/>
              <a:t>Dans une Europe à deux vitesses, la culture joue un rôle important : et c’est justement </a:t>
            </a:r>
            <a:r>
              <a:rPr lang="fr-FR" sz="2400" b="1" dirty="0" smtClean="0"/>
              <a:t>par le biais d’un </a:t>
            </a:r>
            <a:r>
              <a:rPr lang="fr-FR" sz="2400" dirty="0" smtClean="0"/>
              <a:t>produit culturel « </a:t>
            </a:r>
            <a:r>
              <a:rPr lang="fr-FR" sz="2400" i="1" dirty="0" smtClean="0"/>
              <a:t>qui explose comme une bombe médiatique</a:t>
            </a:r>
            <a:r>
              <a:rPr lang="fr-FR" sz="2400" dirty="0" smtClean="0"/>
              <a:t> » que les trois metteurs en scène veulent faire irruption dans le panorama européen afin d’éveiller les consciences. </a:t>
            </a:r>
          </a:p>
          <a:p>
            <a:pPr algn="just"/>
            <a:r>
              <a:rPr lang="fr-FR" sz="2400" dirty="0" smtClean="0"/>
              <a:t>Fort d'un récit impitoyable et d'un montage frénétique, le docu-film PIIGS tente d’expliquer avec un langage simple ce qui se passe dans notre économie jusqu'au </a:t>
            </a:r>
            <a:r>
              <a:rPr lang="fr-FR" sz="2400" dirty="0" err="1" smtClean="0"/>
              <a:t>porte-feuille</a:t>
            </a:r>
            <a:r>
              <a:rPr lang="fr-FR" sz="2400" dirty="0" smtClean="0"/>
              <a:t> des citoyens européens.</a:t>
            </a:r>
          </a:p>
          <a:p>
            <a:endParaRPr lang="fr-FR" sz="2400" dirty="0"/>
          </a:p>
        </p:txBody>
      </p:sp>
    </p:spTree>
    <p:extLst>
      <p:ext uri="{BB962C8B-B14F-4D97-AF65-F5344CB8AC3E}">
        <p14:creationId xmlns:p14="http://schemas.microsoft.com/office/powerpoint/2010/main" val="1962973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smtClean="0"/>
              <a:t>Nouveau</a:t>
            </a:r>
            <a:r>
              <a:rPr lang="it-IT" sz="2800" b="1" dirty="0" smtClean="0"/>
              <a:t> texte </a:t>
            </a:r>
            <a:r>
              <a:rPr lang="it-IT" sz="2800" b="1" dirty="0" err="1" smtClean="0"/>
              <a:t>commencé</a:t>
            </a:r>
            <a:r>
              <a:rPr lang="it-IT" sz="2800" b="1" dirty="0" smtClean="0"/>
              <a:t> le 10 mai</a:t>
            </a:r>
            <a:br>
              <a:rPr lang="it-IT" sz="2800" b="1" dirty="0" smtClean="0"/>
            </a:br>
            <a:r>
              <a:rPr lang="it-IT" sz="2800" b="1" dirty="0" smtClean="0"/>
              <a:t>La </a:t>
            </a:r>
            <a:r>
              <a:rPr lang="it-IT" sz="2800" b="1" dirty="0"/>
              <a:t>libertà di stampa vista da due giornalisti rifugiati a </a:t>
            </a:r>
            <a:r>
              <a:rPr lang="it-IT" sz="2800" b="1" dirty="0" smtClean="0"/>
              <a:t>Parigi</a:t>
            </a:r>
            <a:br>
              <a:rPr lang="it-IT" sz="2800" b="1" dirty="0" smtClean="0"/>
            </a:br>
            <a:r>
              <a:rPr lang="it-IT" sz="2800" dirty="0"/>
              <a:t>Cristina Rosati </a:t>
            </a:r>
            <a:r>
              <a:rPr lang="it-IT" sz="2800" dirty="0" smtClean="0"/>
              <a:t> </a:t>
            </a:r>
            <a:r>
              <a:rPr lang="it-IT" sz="2800" dirty="0" err="1" smtClean="0"/>
              <a:t>CafeBabel</a:t>
            </a:r>
            <a:r>
              <a:rPr lang="it-IT" sz="2800" b="1" dirty="0" smtClean="0"/>
              <a:t> 5 </a:t>
            </a:r>
            <a:r>
              <a:rPr lang="it-IT" sz="2800" b="1" dirty="0"/>
              <a:t>mai 2017</a:t>
            </a:r>
            <a:endParaRPr lang="it-IT" sz="2800" dirty="0"/>
          </a:p>
        </p:txBody>
      </p:sp>
      <p:sp>
        <p:nvSpPr>
          <p:cNvPr id="3" name="Segnaposto contenuto 2"/>
          <p:cNvSpPr>
            <a:spLocks noGrp="1"/>
          </p:cNvSpPr>
          <p:nvPr>
            <p:ph sz="half" idx="1"/>
          </p:nvPr>
        </p:nvSpPr>
        <p:spPr/>
        <p:txBody>
          <a:bodyPr>
            <a:normAutofit fontScale="92500"/>
          </a:bodyPr>
          <a:lstStyle/>
          <a:p>
            <a:pPr algn="just"/>
            <a:r>
              <a:rPr lang="it-IT" sz="2400" dirty="0"/>
              <a:t>Due giornalisti d'origine marocchina e irachena, rifugiati e ospiti a la </a:t>
            </a:r>
            <a:r>
              <a:rPr lang="it-IT" sz="2400" i="1" dirty="0"/>
              <a:t>Maison </a:t>
            </a:r>
            <a:r>
              <a:rPr lang="it-IT" sz="2400" i="1" dirty="0" err="1"/>
              <a:t>des</a:t>
            </a:r>
            <a:r>
              <a:rPr lang="it-IT" sz="2400" i="1" dirty="0"/>
              <a:t> </a:t>
            </a:r>
            <a:r>
              <a:rPr lang="it-IT" sz="2400" i="1" dirty="0" err="1"/>
              <a:t>Journalistes</a:t>
            </a:r>
            <a:r>
              <a:rPr lang="it-IT" sz="2400" dirty="0"/>
              <a:t>, ci parlano del percorso che li ha portati a Parigi. Abbiamo raccolto la loro testimonianza sulla vita che conducevano nel loro Paese d'origine e oggi in Francia alla vigilia delle elezioni presidenziali.  </a:t>
            </a:r>
          </a:p>
        </p:txBody>
      </p:sp>
      <p:sp>
        <p:nvSpPr>
          <p:cNvPr id="4" name="Segnaposto contenuto 3"/>
          <p:cNvSpPr>
            <a:spLocks noGrp="1"/>
          </p:cNvSpPr>
          <p:nvPr>
            <p:ph sz="half" idx="2"/>
          </p:nvPr>
        </p:nvSpPr>
        <p:spPr/>
        <p:txBody>
          <a:bodyPr>
            <a:normAutofit fontScale="92500"/>
          </a:bodyPr>
          <a:lstStyle/>
          <a:p>
            <a:r>
              <a:rPr lang="it-IT" sz="2400" dirty="0" smtClean="0"/>
              <a:t>La </a:t>
            </a:r>
            <a:r>
              <a:rPr lang="it-IT" sz="2400" dirty="0" err="1" smtClean="0"/>
              <a:t>liberté</a:t>
            </a:r>
            <a:r>
              <a:rPr lang="it-IT" sz="2400" dirty="0" smtClean="0"/>
              <a:t> de presse </a:t>
            </a:r>
            <a:r>
              <a:rPr lang="it-IT" sz="2400" dirty="0" err="1" smtClean="0"/>
              <a:t>vue</a:t>
            </a:r>
            <a:r>
              <a:rPr lang="it-IT" sz="2400" dirty="0" smtClean="0"/>
              <a:t> par </a:t>
            </a:r>
            <a:r>
              <a:rPr lang="it-IT" sz="2400" dirty="0" err="1" smtClean="0"/>
              <a:t>deux</a:t>
            </a:r>
            <a:r>
              <a:rPr lang="it-IT" sz="2400" dirty="0" smtClean="0"/>
              <a:t> </a:t>
            </a:r>
            <a:r>
              <a:rPr lang="it-IT" sz="2400" dirty="0" err="1" smtClean="0"/>
              <a:t>journalistes</a:t>
            </a:r>
            <a:r>
              <a:rPr lang="it-IT" sz="2400" dirty="0" smtClean="0"/>
              <a:t> </a:t>
            </a:r>
            <a:r>
              <a:rPr lang="it-IT" sz="2400" dirty="0" err="1" smtClean="0"/>
              <a:t>réfugiés</a:t>
            </a:r>
            <a:r>
              <a:rPr lang="it-IT" sz="2400" dirty="0" smtClean="0"/>
              <a:t> à Paris</a:t>
            </a:r>
          </a:p>
          <a:p>
            <a:r>
              <a:rPr lang="it-IT" sz="2400" dirty="0" err="1" smtClean="0"/>
              <a:t>Deux</a:t>
            </a:r>
            <a:r>
              <a:rPr lang="it-IT" sz="2400" dirty="0" smtClean="0"/>
              <a:t> </a:t>
            </a:r>
            <a:r>
              <a:rPr lang="it-IT" sz="2400" dirty="0" err="1" smtClean="0"/>
              <a:t>journalistes</a:t>
            </a:r>
            <a:r>
              <a:rPr lang="it-IT" sz="2400" dirty="0" smtClean="0"/>
              <a:t> d’origine </a:t>
            </a:r>
            <a:r>
              <a:rPr lang="it-IT" sz="2400" dirty="0" err="1" smtClean="0"/>
              <a:t>marocaine</a:t>
            </a:r>
            <a:r>
              <a:rPr lang="it-IT" sz="2400" dirty="0" smtClean="0"/>
              <a:t> et </a:t>
            </a:r>
            <a:r>
              <a:rPr lang="it-IT" sz="2400" dirty="0" err="1" smtClean="0"/>
              <a:t>iraquienne</a:t>
            </a:r>
            <a:r>
              <a:rPr lang="it-IT" sz="2400" dirty="0" smtClean="0"/>
              <a:t>, </a:t>
            </a:r>
            <a:r>
              <a:rPr lang="it-IT" sz="2400" dirty="0" err="1" smtClean="0"/>
              <a:t>réfugiés</a:t>
            </a:r>
            <a:r>
              <a:rPr lang="it-IT" sz="2400" dirty="0" smtClean="0"/>
              <a:t> et </a:t>
            </a:r>
            <a:r>
              <a:rPr lang="it-IT" sz="2400" dirty="0" err="1" smtClean="0"/>
              <a:t>hôtes</a:t>
            </a:r>
            <a:r>
              <a:rPr lang="it-IT" sz="2400" dirty="0" smtClean="0"/>
              <a:t> à la/</a:t>
            </a:r>
            <a:r>
              <a:rPr lang="it-IT" sz="2400" dirty="0" err="1" smtClean="0"/>
              <a:t>auprès</a:t>
            </a:r>
            <a:r>
              <a:rPr lang="it-IT" sz="2400" dirty="0" smtClean="0"/>
              <a:t> de la Maison </a:t>
            </a:r>
            <a:r>
              <a:rPr lang="it-IT" sz="2400" dirty="0" err="1" smtClean="0"/>
              <a:t>des</a:t>
            </a:r>
            <a:r>
              <a:rPr lang="it-IT" sz="2400" dirty="0" smtClean="0"/>
              <a:t> </a:t>
            </a:r>
            <a:r>
              <a:rPr lang="it-IT" sz="2400" dirty="0" err="1" smtClean="0"/>
              <a:t>Journalistes</a:t>
            </a:r>
            <a:r>
              <a:rPr lang="it-IT" sz="2400" dirty="0" smtClean="0"/>
              <a:t>, </a:t>
            </a:r>
            <a:r>
              <a:rPr lang="it-IT" sz="2400" dirty="0" err="1" smtClean="0"/>
              <a:t>nous</a:t>
            </a:r>
            <a:r>
              <a:rPr lang="it-IT" sz="2400" dirty="0" smtClean="0"/>
              <a:t> </a:t>
            </a:r>
            <a:r>
              <a:rPr lang="it-IT" sz="2400" dirty="0" err="1" smtClean="0"/>
              <a:t>parlent</a:t>
            </a:r>
            <a:r>
              <a:rPr lang="it-IT" sz="2400" dirty="0" smtClean="0"/>
              <a:t> </a:t>
            </a:r>
            <a:r>
              <a:rPr lang="it-IT" sz="2400" dirty="0" err="1" smtClean="0"/>
              <a:t>du</a:t>
            </a:r>
            <a:r>
              <a:rPr lang="it-IT" sz="2400" dirty="0" smtClean="0"/>
              <a:t> </a:t>
            </a:r>
            <a:r>
              <a:rPr lang="it-IT" sz="2400" dirty="0" err="1" smtClean="0"/>
              <a:t>parcours</a:t>
            </a:r>
            <a:r>
              <a:rPr lang="it-IT" sz="2400" dirty="0" smtClean="0"/>
              <a:t> qui </a:t>
            </a:r>
            <a:r>
              <a:rPr lang="it-IT" sz="2400" dirty="0" err="1" smtClean="0"/>
              <a:t>les</a:t>
            </a:r>
            <a:r>
              <a:rPr lang="it-IT" sz="2400" dirty="0" smtClean="0"/>
              <a:t> a </a:t>
            </a:r>
            <a:r>
              <a:rPr lang="it-IT" sz="2400" dirty="0" err="1" smtClean="0"/>
              <a:t>amenés</a:t>
            </a:r>
            <a:r>
              <a:rPr lang="it-IT" sz="2400" dirty="0" smtClean="0"/>
              <a:t>/</a:t>
            </a:r>
            <a:r>
              <a:rPr lang="it-IT" sz="2400" dirty="0" err="1" smtClean="0"/>
              <a:t>conduits</a:t>
            </a:r>
            <a:r>
              <a:rPr lang="it-IT" sz="2400" dirty="0" smtClean="0"/>
              <a:t> à Paris. </a:t>
            </a:r>
            <a:r>
              <a:rPr lang="it-IT" sz="2400" dirty="0" err="1" smtClean="0"/>
              <a:t>Nous</a:t>
            </a:r>
            <a:r>
              <a:rPr lang="it-IT" sz="2400" dirty="0" smtClean="0"/>
              <a:t> </a:t>
            </a:r>
            <a:r>
              <a:rPr lang="it-IT" sz="2400" dirty="0" err="1" smtClean="0"/>
              <a:t>avons</a:t>
            </a:r>
            <a:r>
              <a:rPr lang="it-IT" sz="2400" dirty="0" smtClean="0"/>
              <a:t> </a:t>
            </a:r>
            <a:r>
              <a:rPr lang="it-IT" sz="2400" dirty="0" err="1" smtClean="0"/>
              <a:t>recueilli</a:t>
            </a:r>
            <a:r>
              <a:rPr lang="it-IT" sz="2400" dirty="0" smtClean="0"/>
              <a:t> </a:t>
            </a:r>
            <a:r>
              <a:rPr lang="it-IT" sz="2400" dirty="0" err="1" smtClean="0"/>
              <a:t>leur</a:t>
            </a:r>
            <a:r>
              <a:rPr lang="it-IT" sz="2400" dirty="0" smtClean="0"/>
              <a:t> </a:t>
            </a:r>
            <a:r>
              <a:rPr lang="it-IT" sz="2400" dirty="0" err="1" smtClean="0"/>
              <a:t>témoignage</a:t>
            </a:r>
            <a:r>
              <a:rPr lang="it-IT" sz="2400" dirty="0" smtClean="0"/>
              <a:t> </a:t>
            </a:r>
            <a:r>
              <a:rPr lang="it-IT" sz="2400" dirty="0" err="1" smtClean="0"/>
              <a:t>sur</a:t>
            </a:r>
            <a:r>
              <a:rPr lang="it-IT" sz="2400" dirty="0" smtClean="0"/>
              <a:t> la vie </a:t>
            </a:r>
            <a:r>
              <a:rPr lang="it-IT" sz="2400" dirty="0" err="1" smtClean="0"/>
              <a:t>qu’ils</a:t>
            </a:r>
            <a:r>
              <a:rPr lang="it-IT" sz="2400" dirty="0" smtClean="0"/>
              <a:t> </a:t>
            </a:r>
            <a:r>
              <a:rPr lang="it-IT" sz="2400" dirty="0" err="1" smtClean="0"/>
              <a:t>conduisaient</a:t>
            </a:r>
            <a:r>
              <a:rPr lang="it-IT" sz="2400" dirty="0" smtClean="0"/>
              <a:t>/</a:t>
            </a:r>
            <a:r>
              <a:rPr lang="it-IT" sz="2400" dirty="0" err="1" smtClean="0"/>
              <a:t>menaient</a:t>
            </a:r>
            <a:r>
              <a:rPr lang="it-IT" sz="2400" dirty="0" smtClean="0"/>
              <a:t> </a:t>
            </a:r>
            <a:r>
              <a:rPr lang="it-IT" sz="2400" dirty="0" err="1" smtClean="0"/>
              <a:t>dans</a:t>
            </a:r>
            <a:r>
              <a:rPr lang="it-IT" sz="2400" dirty="0" smtClean="0"/>
              <a:t> </a:t>
            </a:r>
            <a:r>
              <a:rPr lang="it-IT" sz="2400" dirty="0" err="1" smtClean="0"/>
              <a:t>leur</a:t>
            </a:r>
            <a:r>
              <a:rPr lang="it-IT" sz="2400" dirty="0" smtClean="0"/>
              <a:t> </a:t>
            </a:r>
            <a:r>
              <a:rPr lang="it-IT" sz="2400" dirty="0" err="1" smtClean="0"/>
              <a:t>pays</a:t>
            </a:r>
            <a:r>
              <a:rPr lang="it-IT" sz="2400" dirty="0" smtClean="0"/>
              <a:t> d’origine et </a:t>
            </a:r>
            <a:r>
              <a:rPr lang="it-IT" sz="2400" dirty="0" err="1" smtClean="0"/>
              <a:t>conduisent</a:t>
            </a:r>
            <a:r>
              <a:rPr lang="it-IT" sz="2400" dirty="0" smtClean="0"/>
              <a:t> </a:t>
            </a:r>
            <a:r>
              <a:rPr lang="it-IT" sz="2400" dirty="0" err="1" smtClean="0"/>
              <a:t>aujourd’hui</a:t>
            </a:r>
            <a:r>
              <a:rPr lang="it-IT" sz="2400" dirty="0" smtClean="0"/>
              <a:t> en France à la </a:t>
            </a:r>
            <a:r>
              <a:rPr lang="it-IT" sz="2400" dirty="0" err="1" smtClean="0"/>
              <a:t>veille</a:t>
            </a:r>
            <a:r>
              <a:rPr lang="it-IT" sz="2400" dirty="0" smtClean="0"/>
              <a:t> </a:t>
            </a:r>
            <a:r>
              <a:rPr lang="it-IT" sz="2400" dirty="0" err="1" smtClean="0"/>
              <a:t>des</a:t>
            </a:r>
            <a:r>
              <a:rPr lang="it-IT" sz="2400" dirty="0" smtClean="0"/>
              <a:t> </a:t>
            </a:r>
            <a:r>
              <a:rPr lang="it-IT" sz="2400" dirty="0" err="1" smtClean="0"/>
              <a:t>élections</a:t>
            </a:r>
            <a:r>
              <a:rPr lang="it-IT" sz="2400" dirty="0" smtClean="0"/>
              <a:t> </a:t>
            </a:r>
            <a:r>
              <a:rPr lang="it-IT" sz="2400" dirty="0" err="1" smtClean="0"/>
              <a:t>présidentielles</a:t>
            </a:r>
            <a:r>
              <a:rPr lang="it-IT" sz="2400" dirty="0" smtClean="0"/>
              <a:t>. </a:t>
            </a:r>
          </a:p>
          <a:p>
            <a:r>
              <a:rPr lang="it-IT" sz="2400" dirty="0" smtClean="0"/>
              <a:t>Ludovica </a:t>
            </a:r>
            <a:r>
              <a:rPr lang="it-IT" sz="2400" dirty="0" err="1" smtClean="0"/>
              <a:t>Licori</a:t>
            </a:r>
            <a:endParaRPr lang="it-IT" sz="2400" dirty="0"/>
          </a:p>
        </p:txBody>
      </p:sp>
    </p:spTree>
    <p:extLst>
      <p:ext uri="{BB962C8B-B14F-4D97-AF65-F5344CB8AC3E}">
        <p14:creationId xmlns:p14="http://schemas.microsoft.com/office/powerpoint/2010/main" val="3580286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85000" lnSpcReduction="20000"/>
          </a:bodyPr>
          <a:lstStyle/>
          <a:p>
            <a:pPr algn="just"/>
            <a:r>
              <a:rPr lang="it-IT" sz="2400" dirty="0"/>
              <a:t>La mattina, prima delle dieci, gli uffici de la</a:t>
            </a:r>
            <a:r>
              <a:rPr lang="it-IT" sz="2400" i="1" dirty="0"/>
              <a:t> Maison </a:t>
            </a:r>
            <a:r>
              <a:rPr lang="it-IT" sz="2400" i="1" dirty="0" err="1"/>
              <a:t>Des</a:t>
            </a:r>
            <a:r>
              <a:rPr lang="it-IT" sz="2400" i="1" dirty="0"/>
              <a:t> </a:t>
            </a:r>
            <a:r>
              <a:rPr lang="it-IT" sz="2400" i="1" dirty="0" err="1"/>
              <a:t>Journalistes</a:t>
            </a:r>
            <a:r>
              <a:rPr lang="it-IT" sz="2400" dirty="0"/>
              <a:t> (MDJ) sono ancora chiusi. Per entrare telefoniamo a </a:t>
            </a:r>
            <a:r>
              <a:rPr lang="it-IT" sz="2400" dirty="0" err="1"/>
              <a:t>Hicham</a:t>
            </a:r>
            <a:r>
              <a:rPr lang="it-IT" sz="2400" dirty="0"/>
              <a:t> </a:t>
            </a:r>
            <a:r>
              <a:rPr lang="it-IT" sz="2400" dirty="0" err="1"/>
              <a:t>Mansouri</a:t>
            </a:r>
            <a:r>
              <a:rPr lang="it-IT" sz="2400" dirty="0"/>
              <a:t>, reporter investigativo d'origine marocchina che da qualche mese vive a la MDJ, in attesa del riconoscimento dello status di rifugiato. Abbiamo appuntamento anche con </a:t>
            </a:r>
            <a:r>
              <a:rPr lang="it-IT" sz="2400" dirty="0" err="1"/>
              <a:t>Hassanein</a:t>
            </a:r>
            <a:r>
              <a:rPr lang="it-IT" sz="2400" dirty="0"/>
              <a:t> </a:t>
            </a:r>
            <a:r>
              <a:rPr lang="it-IT" sz="2400" dirty="0" err="1"/>
              <a:t>Neamah</a:t>
            </a:r>
            <a:r>
              <a:rPr lang="it-IT" sz="2400" dirty="0"/>
              <a:t>, giovane regista e giornalista iracheno, da otto mesi a la MDJ, ma arrivato in Francia già nel 2015, una settimana dopo gli attentati al </a:t>
            </a:r>
            <a:r>
              <a:rPr lang="it-IT" sz="2400" dirty="0" err="1"/>
              <a:t>Bataclan</a:t>
            </a:r>
            <a:r>
              <a:rPr lang="it-IT" sz="2400" dirty="0"/>
              <a:t>. </a:t>
            </a:r>
          </a:p>
        </p:txBody>
      </p:sp>
      <p:sp>
        <p:nvSpPr>
          <p:cNvPr id="4" name="Segnaposto contenuto 3"/>
          <p:cNvSpPr>
            <a:spLocks noGrp="1"/>
          </p:cNvSpPr>
          <p:nvPr>
            <p:ph sz="half" idx="2"/>
          </p:nvPr>
        </p:nvSpPr>
        <p:spPr/>
        <p:txBody>
          <a:bodyPr>
            <a:normAutofit fontScale="85000" lnSpcReduction="20000"/>
          </a:bodyPr>
          <a:lstStyle/>
          <a:p>
            <a:r>
              <a:rPr lang="it-IT" dirty="0" smtClean="0"/>
              <a:t>Angelica </a:t>
            </a:r>
            <a:r>
              <a:rPr lang="it-IT" dirty="0" err="1" smtClean="0"/>
              <a:t>Bufano</a:t>
            </a:r>
            <a:endParaRPr lang="it-IT" dirty="0" smtClean="0"/>
          </a:p>
          <a:p>
            <a:r>
              <a:rPr lang="it-IT" dirty="0" smtClean="0"/>
              <a:t>Le </a:t>
            </a:r>
            <a:r>
              <a:rPr lang="it-IT" dirty="0" err="1" smtClean="0"/>
              <a:t>matin</a:t>
            </a:r>
            <a:r>
              <a:rPr lang="it-IT" dirty="0" smtClean="0"/>
              <a:t>, </a:t>
            </a:r>
            <a:r>
              <a:rPr lang="it-IT" dirty="0" err="1" smtClean="0"/>
              <a:t>avant</a:t>
            </a:r>
            <a:r>
              <a:rPr lang="it-IT" dirty="0" smtClean="0"/>
              <a:t> dix </a:t>
            </a:r>
            <a:r>
              <a:rPr lang="it-IT" dirty="0" err="1" smtClean="0"/>
              <a:t>heures</a:t>
            </a:r>
            <a:r>
              <a:rPr lang="it-IT" dirty="0" smtClean="0"/>
              <a:t>, </a:t>
            </a:r>
            <a:r>
              <a:rPr lang="it-IT" dirty="0" err="1" smtClean="0"/>
              <a:t>les</a:t>
            </a:r>
            <a:r>
              <a:rPr lang="it-IT" dirty="0" smtClean="0"/>
              <a:t> bureaux de la Maison </a:t>
            </a:r>
            <a:r>
              <a:rPr lang="it-IT" dirty="0" err="1" smtClean="0"/>
              <a:t>Des</a:t>
            </a:r>
            <a:r>
              <a:rPr lang="it-IT" dirty="0" smtClean="0"/>
              <a:t> </a:t>
            </a:r>
            <a:r>
              <a:rPr lang="it-IT" dirty="0" err="1" smtClean="0"/>
              <a:t>Journalistes</a:t>
            </a:r>
            <a:r>
              <a:rPr lang="it-IT" dirty="0" smtClean="0"/>
              <a:t> (MDJ) </a:t>
            </a:r>
            <a:r>
              <a:rPr lang="it-IT" dirty="0" err="1" smtClean="0"/>
              <a:t>sont</a:t>
            </a:r>
            <a:r>
              <a:rPr lang="it-IT" dirty="0"/>
              <a:t> </a:t>
            </a:r>
            <a:r>
              <a:rPr lang="it-IT" dirty="0" err="1" smtClean="0"/>
              <a:t>encore</a:t>
            </a:r>
            <a:r>
              <a:rPr lang="it-IT" dirty="0" smtClean="0"/>
              <a:t> </a:t>
            </a:r>
            <a:r>
              <a:rPr lang="it-IT" dirty="0" err="1" smtClean="0"/>
              <a:t>fermés</a:t>
            </a:r>
            <a:r>
              <a:rPr lang="it-IT" dirty="0" smtClean="0"/>
              <a:t>. Pour </a:t>
            </a:r>
            <a:r>
              <a:rPr lang="it-IT" dirty="0" err="1" smtClean="0"/>
              <a:t>entrer</a:t>
            </a:r>
            <a:r>
              <a:rPr lang="it-IT" dirty="0" smtClean="0"/>
              <a:t>, </a:t>
            </a:r>
            <a:r>
              <a:rPr lang="it-IT" dirty="0" err="1" smtClean="0"/>
              <a:t>nous</a:t>
            </a:r>
            <a:r>
              <a:rPr lang="it-IT" dirty="0" smtClean="0"/>
              <a:t> </a:t>
            </a:r>
            <a:r>
              <a:rPr lang="it-IT" dirty="0" err="1" smtClean="0"/>
              <a:t>appelons</a:t>
            </a:r>
            <a:r>
              <a:rPr lang="it-IT" dirty="0" smtClean="0"/>
              <a:t> </a:t>
            </a:r>
            <a:r>
              <a:rPr lang="it-IT" dirty="0" err="1" smtClean="0"/>
              <a:t>Hicham</a:t>
            </a:r>
            <a:r>
              <a:rPr lang="it-IT" dirty="0" smtClean="0"/>
              <a:t> </a:t>
            </a:r>
            <a:r>
              <a:rPr lang="it-IT" dirty="0" err="1" smtClean="0"/>
              <a:t>Mansouri</a:t>
            </a:r>
            <a:r>
              <a:rPr lang="it-IT" dirty="0" smtClean="0"/>
              <a:t>, reporter d’</a:t>
            </a:r>
            <a:r>
              <a:rPr lang="it-IT" dirty="0" err="1" smtClean="0"/>
              <a:t>investigation</a:t>
            </a:r>
            <a:r>
              <a:rPr lang="it-IT" dirty="0" smtClean="0"/>
              <a:t> d’origine </a:t>
            </a:r>
            <a:r>
              <a:rPr lang="it-IT" dirty="0" err="1" smtClean="0"/>
              <a:t>marocaine</a:t>
            </a:r>
            <a:r>
              <a:rPr lang="it-IT" dirty="0" smtClean="0"/>
              <a:t> qui </a:t>
            </a:r>
            <a:r>
              <a:rPr lang="it-IT" dirty="0" err="1" smtClean="0"/>
              <a:t>habite</a:t>
            </a:r>
            <a:r>
              <a:rPr lang="it-IT" dirty="0" smtClean="0"/>
              <a:t> à la MDJ </a:t>
            </a:r>
            <a:r>
              <a:rPr lang="it-IT" dirty="0" err="1" smtClean="0"/>
              <a:t>depuis</a:t>
            </a:r>
            <a:r>
              <a:rPr lang="it-IT" dirty="0" smtClean="0"/>
              <a:t> </a:t>
            </a:r>
            <a:r>
              <a:rPr lang="it-IT" dirty="0" err="1" smtClean="0"/>
              <a:t>quelques</a:t>
            </a:r>
            <a:r>
              <a:rPr lang="it-IT" dirty="0" smtClean="0"/>
              <a:t> </a:t>
            </a:r>
            <a:r>
              <a:rPr lang="it-IT" dirty="0" err="1" smtClean="0"/>
              <a:t>mois</a:t>
            </a:r>
            <a:r>
              <a:rPr lang="it-IT" dirty="0" smtClean="0"/>
              <a:t>, </a:t>
            </a:r>
            <a:r>
              <a:rPr lang="it-IT" dirty="0" err="1" smtClean="0"/>
              <a:t>dans</a:t>
            </a:r>
            <a:r>
              <a:rPr lang="it-IT" dirty="0" smtClean="0"/>
              <a:t> </a:t>
            </a:r>
            <a:r>
              <a:rPr lang="it-IT" dirty="0" err="1" smtClean="0"/>
              <a:t>l’attente</a:t>
            </a:r>
            <a:r>
              <a:rPr lang="it-IT" dirty="0" smtClean="0"/>
              <a:t> de la </a:t>
            </a:r>
            <a:r>
              <a:rPr lang="it-IT" dirty="0" err="1" smtClean="0"/>
              <a:t>reconnaissance</a:t>
            </a:r>
            <a:r>
              <a:rPr lang="it-IT" dirty="0" smtClean="0"/>
              <a:t> de son </a:t>
            </a:r>
            <a:r>
              <a:rPr lang="it-IT" dirty="0" err="1" smtClean="0"/>
              <a:t>statut</a:t>
            </a:r>
            <a:r>
              <a:rPr lang="it-IT" dirty="0" smtClean="0"/>
              <a:t> de </a:t>
            </a:r>
            <a:r>
              <a:rPr lang="it-IT" dirty="0" err="1" smtClean="0"/>
              <a:t>réfugié</a:t>
            </a:r>
            <a:r>
              <a:rPr lang="it-IT" dirty="0" smtClean="0"/>
              <a:t>. </a:t>
            </a:r>
            <a:r>
              <a:rPr lang="it-IT" dirty="0" err="1" smtClean="0"/>
              <a:t>Nous</a:t>
            </a:r>
            <a:r>
              <a:rPr lang="it-IT" dirty="0" smtClean="0"/>
              <a:t> </a:t>
            </a:r>
            <a:r>
              <a:rPr lang="it-IT" dirty="0" err="1" smtClean="0"/>
              <a:t>avons</a:t>
            </a:r>
            <a:r>
              <a:rPr lang="it-IT" dirty="0" smtClean="0"/>
              <a:t> </a:t>
            </a:r>
            <a:r>
              <a:rPr lang="it-IT" dirty="0" err="1" smtClean="0"/>
              <a:t>également</a:t>
            </a:r>
            <a:r>
              <a:rPr lang="it-IT" dirty="0" smtClean="0"/>
              <a:t> rendez-vous </a:t>
            </a:r>
            <a:r>
              <a:rPr lang="it-IT" dirty="0" err="1" smtClean="0"/>
              <a:t>avec</a:t>
            </a:r>
            <a:r>
              <a:rPr lang="it-IT" dirty="0" smtClean="0"/>
              <a:t> </a:t>
            </a:r>
            <a:r>
              <a:rPr lang="it-IT" dirty="0" err="1" smtClean="0"/>
              <a:t>Hassanein</a:t>
            </a:r>
            <a:r>
              <a:rPr lang="it-IT" dirty="0" smtClean="0"/>
              <a:t> </a:t>
            </a:r>
            <a:r>
              <a:rPr lang="it-IT" dirty="0" err="1" smtClean="0"/>
              <a:t>Neamah</a:t>
            </a:r>
            <a:r>
              <a:rPr lang="it-IT" dirty="0" smtClean="0"/>
              <a:t>, </a:t>
            </a:r>
            <a:r>
              <a:rPr lang="it-IT" dirty="0" err="1" smtClean="0"/>
              <a:t>jeune</a:t>
            </a:r>
            <a:r>
              <a:rPr lang="it-IT" dirty="0" smtClean="0"/>
              <a:t> </a:t>
            </a:r>
            <a:r>
              <a:rPr lang="it-IT" dirty="0" err="1" smtClean="0"/>
              <a:t>réalisateur</a:t>
            </a:r>
            <a:r>
              <a:rPr lang="it-IT" dirty="0" smtClean="0"/>
              <a:t> et </a:t>
            </a:r>
            <a:r>
              <a:rPr lang="it-IT" dirty="0" err="1" smtClean="0"/>
              <a:t>journaliste</a:t>
            </a:r>
            <a:r>
              <a:rPr lang="it-IT" dirty="0" smtClean="0"/>
              <a:t> </a:t>
            </a:r>
            <a:r>
              <a:rPr lang="it-IT" dirty="0" err="1" smtClean="0"/>
              <a:t>iraquien</a:t>
            </a:r>
            <a:r>
              <a:rPr lang="it-IT" dirty="0" smtClean="0"/>
              <a:t>, à la MDJ </a:t>
            </a:r>
            <a:r>
              <a:rPr lang="it-IT" dirty="0" err="1" smtClean="0"/>
              <a:t>depuis</a:t>
            </a:r>
            <a:r>
              <a:rPr lang="it-IT" dirty="0" smtClean="0"/>
              <a:t> </a:t>
            </a:r>
            <a:r>
              <a:rPr lang="it-IT" dirty="0" err="1" smtClean="0"/>
              <a:t>huit</a:t>
            </a:r>
            <a:r>
              <a:rPr lang="it-IT" dirty="0" smtClean="0"/>
              <a:t> </a:t>
            </a:r>
            <a:r>
              <a:rPr lang="it-IT" dirty="0" err="1" smtClean="0"/>
              <a:t>mois</a:t>
            </a:r>
            <a:r>
              <a:rPr lang="it-IT" dirty="0" smtClean="0"/>
              <a:t>, mais </a:t>
            </a:r>
            <a:r>
              <a:rPr lang="it-IT" dirty="0" err="1" smtClean="0"/>
              <a:t>arrivé</a:t>
            </a:r>
            <a:r>
              <a:rPr lang="it-IT" dirty="0" smtClean="0"/>
              <a:t> en France </a:t>
            </a:r>
            <a:r>
              <a:rPr lang="it-IT" dirty="0" err="1" smtClean="0"/>
              <a:t>déjà</a:t>
            </a:r>
            <a:r>
              <a:rPr lang="it-IT" dirty="0" smtClean="0"/>
              <a:t> en 2015, une </a:t>
            </a:r>
            <a:r>
              <a:rPr lang="it-IT" dirty="0" err="1" smtClean="0"/>
              <a:t>semaine</a:t>
            </a:r>
            <a:r>
              <a:rPr lang="it-IT" dirty="0" smtClean="0"/>
              <a:t> </a:t>
            </a:r>
            <a:r>
              <a:rPr lang="it-IT" dirty="0" err="1" smtClean="0"/>
              <a:t>après</a:t>
            </a:r>
            <a:r>
              <a:rPr lang="it-IT" dirty="0" smtClean="0"/>
              <a:t> </a:t>
            </a:r>
            <a:r>
              <a:rPr lang="it-IT" dirty="0" err="1" smtClean="0"/>
              <a:t>les</a:t>
            </a:r>
            <a:r>
              <a:rPr lang="it-IT" dirty="0" smtClean="0"/>
              <a:t> </a:t>
            </a:r>
            <a:r>
              <a:rPr lang="it-IT" dirty="0" err="1" smtClean="0"/>
              <a:t>attentats</a:t>
            </a:r>
            <a:r>
              <a:rPr lang="it-IT" dirty="0" smtClean="0"/>
              <a:t> </a:t>
            </a:r>
            <a:r>
              <a:rPr lang="it-IT" dirty="0" err="1" smtClean="0"/>
              <a:t>au</a:t>
            </a:r>
            <a:r>
              <a:rPr lang="it-IT" dirty="0" smtClean="0"/>
              <a:t> </a:t>
            </a:r>
            <a:r>
              <a:rPr lang="it-IT" dirty="0" err="1" smtClean="0"/>
              <a:t>Bataclan</a:t>
            </a:r>
            <a:r>
              <a:rPr lang="it-IT" dirty="0" smtClean="0"/>
              <a:t>. </a:t>
            </a:r>
            <a:endParaRPr lang="it-IT" dirty="0"/>
          </a:p>
        </p:txBody>
      </p:sp>
    </p:spTree>
    <p:extLst>
      <p:ext uri="{BB962C8B-B14F-4D97-AF65-F5344CB8AC3E}">
        <p14:creationId xmlns:p14="http://schemas.microsoft.com/office/powerpoint/2010/main" val="326024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essayer</a:t>
            </a:r>
            <a:r>
              <a:rPr lang="it-IT" sz="2800" dirty="0" smtClean="0"/>
              <a:t> de</a:t>
            </a:r>
            <a:endParaRPr lang="it-IT" sz="2800" dirty="0"/>
          </a:p>
        </p:txBody>
      </p:sp>
      <p:sp>
        <p:nvSpPr>
          <p:cNvPr id="3" name="Segnaposto contenuto 2"/>
          <p:cNvSpPr>
            <a:spLocks noGrp="1"/>
          </p:cNvSpPr>
          <p:nvPr>
            <p:ph idx="1"/>
          </p:nvPr>
        </p:nvSpPr>
        <p:spPr/>
        <p:txBody>
          <a:bodyPr>
            <a:normAutofit/>
          </a:bodyPr>
          <a:lstStyle/>
          <a:p>
            <a:r>
              <a:rPr lang="it-IT" sz="2400" dirty="0"/>
              <a:t>◆  </a:t>
            </a:r>
            <a:r>
              <a:rPr lang="it-IT" sz="2400" b="1" dirty="0" err="1"/>
              <a:t>essayer</a:t>
            </a:r>
            <a:r>
              <a:rPr lang="it-IT" sz="2400" b="1" dirty="0"/>
              <a:t> de </a:t>
            </a:r>
            <a:r>
              <a:rPr lang="it-IT" sz="2400" dirty="0"/>
              <a:t>(et l'</a:t>
            </a:r>
            <a:r>
              <a:rPr lang="it-IT" sz="2400" dirty="0" err="1"/>
              <a:t>inf</a:t>
            </a:r>
            <a:r>
              <a:rPr lang="it-IT" sz="2400" dirty="0"/>
              <a:t>.) : </a:t>
            </a:r>
            <a:r>
              <a:rPr lang="it-IT" sz="2400" dirty="0" err="1"/>
              <a:t>faire</a:t>
            </a:r>
            <a:r>
              <a:rPr lang="it-IT" sz="2400" dirty="0"/>
              <a:t> </a:t>
            </a:r>
            <a:r>
              <a:rPr lang="it-IT" sz="2400" dirty="0" err="1"/>
              <a:t>des</a:t>
            </a:r>
            <a:r>
              <a:rPr lang="it-IT" sz="2400" dirty="0"/>
              <a:t> </a:t>
            </a:r>
            <a:r>
              <a:rPr lang="it-IT" sz="2400" dirty="0" err="1"/>
              <a:t>efforts</a:t>
            </a:r>
            <a:r>
              <a:rPr lang="it-IT" sz="2400" dirty="0"/>
              <a:t> </a:t>
            </a:r>
            <a:r>
              <a:rPr lang="it-IT" sz="2400" dirty="0" err="1"/>
              <a:t>dans</a:t>
            </a:r>
            <a:r>
              <a:rPr lang="it-IT" sz="2400" dirty="0"/>
              <a:t> le </a:t>
            </a:r>
            <a:r>
              <a:rPr lang="it-IT" sz="2400" dirty="0" err="1"/>
              <a:t>dessein</a:t>
            </a:r>
            <a:r>
              <a:rPr lang="it-IT" sz="2400" dirty="0"/>
              <a:t> de. ➙ </a:t>
            </a:r>
            <a:r>
              <a:rPr lang="it-IT" sz="2400" dirty="0" err="1"/>
              <a:t>chercher</a:t>
            </a:r>
            <a:r>
              <a:rPr lang="it-IT" sz="2400" dirty="0"/>
              <a:t> (à) ; s'</a:t>
            </a:r>
            <a:r>
              <a:rPr lang="it-IT" sz="2400" dirty="0" err="1"/>
              <a:t>efforcer</a:t>
            </a:r>
            <a:r>
              <a:rPr lang="it-IT" sz="2400" dirty="0"/>
              <a:t>, </a:t>
            </a:r>
            <a:r>
              <a:rPr lang="it-IT" sz="2400" dirty="0" err="1"/>
              <a:t>tâcher</a:t>
            </a:r>
            <a:r>
              <a:rPr lang="it-IT" sz="2400" dirty="0"/>
              <a:t>, </a:t>
            </a:r>
            <a:r>
              <a:rPr lang="it-IT" sz="2400" dirty="0" err="1"/>
              <a:t>tenter</a:t>
            </a:r>
            <a:r>
              <a:rPr lang="it-IT" sz="2400" dirty="0"/>
              <a:t> (de). </a:t>
            </a:r>
            <a:r>
              <a:rPr lang="it-IT" sz="2400" i="1" dirty="0" err="1"/>
              <a:t>Prisonnier</a:t>
            </a:r>
            <a:r>
              <a:rPr lang="it-IT" sz="2400" i="1" dirty="0"/>
              <a:t> qui </a:t>
            </a:r>
            <a:r>
              <a:rPr lang="it-IT" sz="2400" i="1" dirty="0" err="1"/>
              <a:t>essaie</a:t>
            </a:r>
            <a:r>
              <a:rPr lang="it-IT" sz="2400" i="1" dirty="0"/>
              <a:t> de s'</a:t>
            </a:r>
            <a:r>
              <a:rPr lang="it-IT" sz="2400" i="1" dirty="0" err="1"/>
              <a:t>évader</a:t>
            </a:r>
            <a:r>
              <a:rPr lang="it-IT" sz="2400" i="1" dirty="0"/>
              <a:t>. </a:t>
            </a:r>
            <a:r>
              <a:rPr lang="it-IT" sz="2400" i="1" dirty="0" err="1"/>
              <a:t>Essayer</a:t>
            </a:r>
            <a:r>
              <a:rPr lang="it-IT" sz="2400" i="1" dirty="0"/>
              <a:t> de dormir. </a:t>
            </a:r>
            <a:r>
              <a:rPr lang="it-IT" sz="2400" i="1" dirty="0" err="1"/>
              <a:t>Essayons</a:t>
            </a:r>
            <a:r>
              <a:rPr lang="it-IT" sz="2400" i="1" dirty="0"/>
              <a:t> de l'</a:t>
            </a:r>
            <a:r>
              <a:rPr lang="it-IT" sz="2400" i="1" dirty="0" err="1"/>
              <a:t>obtenir</a:t>
            </a:r>
            <a:r>
              <a:rPr lang="it-IT" sz="2400" i="1" dirty="0"/>
              <a:t>. </a:t>
            </a:r>
            <a:r>
              <a:rPr lang="it-IT" sz="2400" i="1" dirty="0" err="1"/>
              <a:t>Essayez</a:t>
            </a:r>
            <a:r>
              <a:rPr lang="it-IT" sz="2400" i="1" dirty="0"/>
              <a:t> de </a:t>
            </a:r>
            <a:r>
              <a:rPr lang="it-IT" sz="2400" i="1" dirty="0" err="1"/>
              <a:t>vous</a:t>
            </a:r>
            <a:r>
              <a:rPr lang="it-IT" sz="2400" i="1" dirty="0"/>
              <a:t> </a:t>
            </a:r>
            <a:r>
              <a:rPr lang="it-IT" sz="2400" i="1" dirty="0" err="1"/>
              <a:t>rappeler</a:t>
            </a:r>
            <a:r>
              <a:rPr lang="it-IT" sz="2400" i="1" dirty="0"/>
              <a:t> ce qui s'est </a:t>
            </a:r>
            <a:r>
              <a:rPr lang="it-IT" sz="2400" i="1" dirty="0" err="1"/>
              <a:t>passé</a:t>
            </a:r>
            <a:r>
              <a:rPr lang="it-IT" sz="2400" i="1" dirty="0"/>
              <a:t>. « – Je le </a:t>
            </a:r>
            <a:r>
              <a:rPr lang="it-IT" sz="2400" i="1" dirty="0" err="1"/>
              <a:t>prends</a:t>
            </a:r>
            <a:r>
              <a:rPr lang="it-IT" sz="2400" i="1" dirty="0"/>
              <a:t>. – </a:t>
            </a:r>
            <a:r>
              <a:rPr lang="it-IT" sz="2400" i="1" dirty="0" err="1"/>
              <a:t>Essaie</a:t>
            </a:r>
            <a:r>
              <a:rPr lang="it-IT" sz="2400" i="1" dirty="0"/>
              <a:t> un </a:t>
            </a:r>
            <a:r>
              <a:rPr lang="it-IT" sz="2400" i="1" dirty="0" err="1"/>
              <a:t>peu</a:t>
            </a:r>
            <a:r>
              <a:rPr lang="it-IT" sz="2400" i="1" dirty="0"/>
              <a:t> [de le </a:t>
            </a:r>
            <a:r>
              <a:rPr lang="it-IT" sz="2400" i="1" dirty="0" err="1"/>
              <a:t>prendre</a:t>
            </a:r>
            <a:r>
              <a:rPr lang="it-IT" sz="2400" i="1" dirty="0"/>
              <a:t>] », je t'en </a:t>
            </a:r>
            <a:r>
              <a:rPr lang="it-IT" sz="2400" i="1" dirty="0" err="1"/>
              <a:t>défie</a:t>
            </a:r>
            <a:r>
              <a:rPr lang="it-IT" sz="2400" i="1" dirty="0"/>
              <a:t> et tu </a:t>
            </a:r>
            <a:r>
              <a:rPr lang="it-IT" sz="2400" i="1" dirty="0" err="1"/>
              <a:t>verras</a:t>
            </a:r>
            <a:r>
              <a:rPr lang="it-IT" sz="2400" i="1" dirty="0"/>
              <a:t> ce </a:t>
            </a:r>
            <a:r>
              <a:rPr lang="it-IT" sz="2400" i="1" dirty="0" err="1"/>
              <a:t>qu'il</a:t>
            </a:r>
            <a:r>
              <a:rPr lang="it-IT" sz="2400" i="1" dirty="0"/>
              <a:t> t'en </a:t>
            </a:r>
            <a:r>
              <a:rPr lang="it-IT" sz="2400" i="1" dirty="0" err="1"/>
              <a:t>coûtera</a:t>
            </a:r>
            <a:r>
              <a:rPr lang="it-IT" sz="2400" i="1" dirty="0"/>
              <a:t>. </a:t>
            </a:r>
            <a:r>
              <a:rPr lang="it-IT" sz="2400" i="1" dirty="0" err="1"/>
              <a:t>Absolument</a:t>
            </a:r>
            <a:r>
              <a:rPr lang="it-IT" sz="2400" i="1" dirty="0"/>
              <a:t> Je </a:t>
            </a:r>
            <a:r>
              <a:rPr lang="it-IT" sz="2400" i="1" dirty="0" err="1"/>
              <a:t>vais</a:t>
            </a:r>
            <a:r>
              <a:rPr lang="it-IT" sz="2400" i="1" dirty="0"/>
              <a:t> </a:t>
            </a:r>
            <a:r>
              <a:rPr lang="it-IT" sz="2400" i="1" dirty="0" err="1"/>
              <a:t>essayer</a:t>
            </a:r>
            <a:r>
              <a:rPr lang="it-IT" sz="2400" i="1" dirty="0"/>
              <a:t>. Cela ne </a:t>
            </a:r>
            <a:r>
              <a:rPr lang="it-IT" sz="2400" i="1" dirty="0" err="1"/>
              <a:t>coûte</a:t>
            </a:r>
            <a:r>
              <a:rPr lang="it-IT" sz="2400" i="1" dirty="0"/>
              <a:t> </a:t>
            </a:r>
            <a:r>
              <a:rPr lang="it-IT" sz="2400" i="1" dirty="0" err="1"/>
              <a:t>rien</a:t>
            </a:r>
            <a:r>
              <a:rPr lang="it-IT" sz="2400" i="1" dirty="0"/>
              <a:t> d'</a:t>
            </a:r>
            <a:r>
              <a:rPr lang="it-IT" sz="2400" i="1" dirty="0" err="1"/>
              <a:t>essayer</a:t>
            </a:r>
            <a:r>
              <a:rPr lang="it-IT" sz="2400" i="1" dirty="0"/>
              <a:t>. </a:t>
            </a:r>
            <a:r>
              <a:rPr lang="it-IT" sz="2400" i="1" dirty="0" err="1"/>
              <a:t>Vous</a:t>
            </a:r>
            <a:r>
              <a:rPr lang="it-IT" sz="2400" i="1" dirty="0"/>
              <a:t> </a:t>
            </a:r>
            <a:r>
              <a:rPr lang="it-IT" sz="2400" i="1" dirty="0" err="1"/>
              <a:t>pouvez</a:t>
            </a:r>
            <a:r>
              <a:rPr lang="it-IT" sz="2400" i="1" dirty="0"/>
              <a:t> </a:t>
            </a:r>
            <a:r>
              <a:rPr lang="it-IT" sz="2400" i="1" dirty="0" err="1"/>
              <a:t>toujours</a:t>
            </a:r>
            <a:r>
              <a:rPr lang="it-IT" sz="2400" i="1" dirty="0"/>
              <a:t> </a:t>
            </a:r>
            <a:r>
              <a:rPr lang="it-IT" sz="2400" i="1" dirty="0" err="1"/>
              <a:t>essayer</a:t>
            </a:r>
            <a:r>
              <a:rPr lang="it-IT" sz="2400" i="1" dirty="0"/>
              <a:t>, on </a:t>
            </a:r>
            <a:r>
              <a:rPr lang="it-IT" sz="2400" i="1" dirty="0" err="1"/>
              <a:t>verra</a:t>
            </a:r>
            <a:r>
              <a:rPr lang="it-IT" sz="2400" i="1" dirty="0"/>
              <a:t> </a:t>
            </a:r>
            <a:r>
              <a:rPr lang="it-IT" sz="2400" i="1" dirty="0" err="1"/>
              <a:t>bien</a:t>
            </a:r>
            <a:r>
              <a:rPr lang="it-IT" sz="2400" i="1" dirty="0"/>
              <a:t>.</a:t>
            </a:r>
          </a:p>
          <a:p>
            <a:r>
              <a:rPr lang="it-IT" sz="2400" dirty="0"/>
              <a:t> 5   </a:t>
            </a:r>
            <a:r>
              <a:rPr lang="it-IT" sz="2400" dirty="0" err="1"/>
              <a:t>Pronom</a:t>
            </a:r>
            <a:r>
              <a:rPr lang="it-IT" sz="2400" dirty="0"/>
              <a:t>. </a:t>
            </a:r>
            <a:r>
              <a:rPr lang="it-IT" sz="2400" b="1" dirty="0"/>
              <a:t>s'</a:t>
            </a:r>
            <a:r>
              <a:rPr lang="it-IT" sz="2400" b="1" dirty="0" err="1"/>
              <a:t>essayer</a:t>
            </a:r>
            <a:r>
              <a:rPr lang="it-IT" sz="2400" b="1" dirty="0"/>
              <a:t> à</a:t>
            </a:r>
            <a:r>
              <a:rPr lang="it-IT" sz="2400" dirty="0"/>
              <a:t> : </a:t>
            </a:r>
            <a:r>
              <a:rPr lang="it-IT" sz="2400" dirty="0" err="1"/>
              <a:t>faire</a:t>
            </a:r>
            <a:r>
              <a:rPr lang="it-IT" sz="2400" dirty="0"/>
              <a:t> l'essai de </a:t>
            </a:r>
            <a:r>
              <a:rPr lang="it-IT" sz="2400" dirty="0" err="1"/>
              <a:t>ses</a:t>
            </a:r>
            <a:r>
              <a:rPr lang="it-IT" sz="2400" dirty="0"/>
              <a:t> </a:t>
            </a:r>
            <a:r>
              <a:rPr lang="it-IT" sz="2400" dirty="0" err="1"/>
              <a:t>capacités</a:t>
            </a:r>
            <a:r>
              <a:rPr lang="it-IT" sz="2400" dirty="0"/>
              <a:t> pour ; s'</a:t>
            </a:r>
            <a:r>
              <a:rPr lang="it-IT" sz="2400" dirty="0" err="1"/>
              <a:t>exercer</a:t>
            </a:r>
            <a:r>
              <a:rPr lang="it-IT" sz="2400" dirty="0"/>
              <a:t> à (sans </a:t>
            </a:r>
            <a:r>
              <a:rPr lang="it-IT" sz="2400" dirty="0" err="1"/>
              <a:t>bien</a:t>
            </a:r>
            <a:r>
              <a:rPr lang="it-IT" sz="2400" dirty="0"/>
              <a:t> </a:t>
            </a:r>
            <a:r>
              <a:rPr lang="it-IT" sz="2400" dirty="0" err="1"/>
              <a:t>savoir</a:t>
            </a:r>
            <a:r>
              <a:rPr lang="it-IT" sz="2400" dirty="0"/>
              <a:t>). </a:t>
            </a:r>
            <a:r>
              <a:rPr lang="it-IT" sz="2400" i="1" dirty="0"/>
              <a:t>S'</a:t>
            </a:r>
            <a:r>
              <a:rPr lang="it-IT" sz="2400" i="1" dirty="0" err="1"/>
              <a:t>essayer</a:t>
            </a:r>
            <a:r>
              <a:rPr lang="it-IT" sz="2400" i="1" dirty="0"/>
              <a:t> à la </a:t>
            </a:r>
            <a:r>
              <a:rPr lang="it-IT" sz="2400" i="1" dirty="0" err="1"/>
              <a:t>course</a:t>
            </a:r>
            <a:r>
              <a:rPr lang="it-IT" sz="2400" i="1" dirty="0"/>
              <a:t>, à la couture.</a:t>
            </a:r>
          </a:p>
          <a:p>
            <a:r>
              <a:rPr lang="it-IT" sz="2400" dirty="0"/>
              <a:t>© 2016 </a:t>
            </a:r>
            <a:r>
              <a:rPr lang="it-IT" sz="2400" dirty="0" err="1"/>
              <a:t>Dictionnaires</a:t>
            </a:r>
            <a:r>
              <a:rPr lang="it-IT" sz="2400" dirty="0"/>
              <a:t> Le Robert - Le Petit Robert de la langue </a:t>
            </a:r>
            <a:r>
              <a:rPr lang="it-IT" sz="2400" dirty="0" err="1"/>
              <a:t>française</a:t>
            </a:r>
            <a:endParaRPr lang="it-IT" sz="2400" dirty="0"/>
          </a:p>
          <a:p>
            <a:endParaRPr lang="it-IT" sz="2400" dirty="0"/>
          </a:p>
        </p:txBody>
      </p:sp>
    </p:spTree>
    <p:extLst>
      <p:ext uri="{BB962C8B-B14F-4D97-AF65-F5344CB8AC3E}">
        <p14:creationId xmlns:p14="http://schemas.microsoft.com/office/powerpoint/2010/main" val="41954671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92500" lnSpcReduction="10000"/>
          </a:bodyPr>
          <a:lstStyle/>
          <a:p>
            <a:pPr algn="just"/>
            <a:r>
              <a:rPr lang="it-IT" sz="2400" dirty="0"/>
              <a:t>Ci siamo dati rendez-vous nella loro casa provvisoria, un luogo di accoglienza con 14 stanze disponibili (sempre tutte piene), rifugio per i giornalisti costretti a lasciare il proprio paese d'origine per minacce o intimidazioni molto più gravi dovute al proprio lavoro, all'essere delle persone “scomode” per il governo in carica.</a:t>
            </a:r>
          </a:p>
        </p:txBody>
      </p:sp>
      <p:sp>
        <p:nvSpPr>
          <p:cNvPr id="4" name="Segnaposto contenuto 3"/>
          <p:cNvSpPr>
            <a:spLocks noGrp="1"/>
          </p:cNvSpPr>
          <p:nvPr>
            <p:ph sz="half" idx="2"/>
          </p:nvPr>
        </p:nvSpPr>
        <p:spPr/>
        <p:txBody>
          <a:bodyPr>
            <a:normAutofit fontScale="92500" lnSpcReduction="10000"/>
          </a:bodyPr>
          <a:lstStyle/>
          <a:p>
            <a:r>
              <a:rPr lang="it-IT" dirty="0" smtClean="0"/>
              <a:t>On s’est </a:t>
            </a:r>
            <a:r>
              <a:rPr lang="it-IT" dirty="0" err="1" smtClean="0"/>
              <a:t>donné</a:t>
            </a:r>
            <a:r>
              <a:rPr lang="it-IT" dirty="0" smtClean="0"/>
              <a:t> rendez-vous </a:t>
            </a:r>
            <a:r>
              <a:rPr lang="it-IT" dirty="0" err="1" smtClean="0"/>
              <a:t>dans</a:t>
            </a:r>
            <a:r>
              <a:rPr lang="it-IT" dirty="0" smtClean="0"/>
              <a:t> </a:t>
            </a:r>
            <a:r>
              <a:rPr lang="it-IT" dirty="0" err="1" smtClean="0"/>
              <a:t>leur</a:t>
            </a:r>
            <a:r>
              <a:rPr lang="it-IT" dirty="0" smtClean="0"/>
              <a:t> maison </a:t>
            </a:r>
            <a:r>
              <a:rPr lang="it-IT" dirty="0" err="1" smtClean="0"/>
              <a:t>provisoire</a:t>
            </a:r>
            <a:r>
              <a:rPr lang="it-IT" dirty="0" smtClean="0"/>
              <a:t>, un </a:t>
            </a:r>
            <a:r>
              <a:rPr lang="it-IT" dirty="0" err="1" smtClean="0"/>
              <a:t>lieu</a:t>
            </a:r>
            <a:r>
              <a:rPr lang="it-IT" dirty="0" smtClean="0"/>
              <a:t> d’</a:t>
            </a:r>
            <a:r>
              <a:rPr lang="it-IT" dirty="0" err="1" smtClean="0"/>
              <a:t>accueil</a:t>
            </a:r>
            <a:r>
              <a:rPr lang="it-IT" dirty="0" smtClean="0"/>
              <a:t> </a:t>
            </a:r>
            <a:r>
              <a:rPr lang="it-IT" dirty="0" err="1" smtClean="0"/>
              <a:t>avec</a:t>
            </a:r>
            <a:r>
              <a:rPr lang="it-IT" dirty="0" smtClean="0"/>
              <a:t> 14 </a:t>
            </a:r>
            <a:r>
              <a:rPr lang="it-IT" dirty="0" err="1" smtClean="0"/>
              <a:t>pièces</a:t>
            </a:r>
            <a:r>
              <a:rPr lang="it-IT" dirty="0" smtClean="0"/>
              <a:t> </a:t>
            </a:r>
            <a:r>
              <a:rPr lang="it-IT" dirty="0" err="1" smtClean="0"/>
              <a:t>disponibles</a:t>
            </a:r>
            <a:r>
              <a:rPr lang="it-IT" dirty="0" smtClean="0"/>
              <a:t> (</a:t>
            </a:r>
            <a:r>
              <a:rPr lang="it-IT" dirty="0" err="1" smtClean="0"/>
              <a:t>toujours</a:t>
            </a:r>
            <a:r>
              <a:rPr lang="it-IT" dirty="0" smtClean="0"/>
              <a:t> </a:t>
            </a:r>
            <a:r>
              <a:rPr lang="it-IT" dirty="0" err="1" smtClean="0"/>
              <a:t>toutes</a:t>
            </a:r>
            <a:r>
              <a:rPr lang="it-IT" dirty="0" smtClean="0"/>
              <a:t> </a:t>
            </a:r>
            <a:r>
              <a:rPr lang="it-IT" dirty="0" err="1" smtClean="0"/>
              <a:t>occupées</a:t>
            </a:r>
            <a:r>
              <a:rPr lang="it-IT" dirty="0" smtClean="0"/>
              <a:t>), abri pour </a:t>
            </a:r>
            <a:r>
              <a:rPr lang="it-IT" dirty="0" err="1" smtClean="0"/>
              <a:t>les</a:t>
            </a:r>
            <a:r>
              <a:rPr lang="it-IT" dirty="0" smtClean="0"/>
              <a:t> </a:t>
            </a:r>
            <a:r>
              <a:rPr lang="it-IT" dirty="0" err="1" smtClean="0"/>
              <a:t>journalistes</a:t>
            </a:r>
            <a:r>
              <a:rPr lang="it-IT" dirty="0" smtClean="0"/>
              <a:t> </a:t>
            </a:r>
            <a:r>
              <a:rPr lang="it-IT" dirty="0" err="1" smtClean="0"/>
              <a:t>obligés</a:t>
            </a:r>
            <a:r>
              <a:rPr lang="it-IT" dirty="0" smtClean="0"/>
              <a:t> de </a:t>
            </a:r>
            <a:r>
              <a:rPr lang="it-IT" dirty="0" err="1" smtClean="0"/>
              <a:t>laisser</a:t>
            </a:r>
            <a:r>
              <a:rPr lang="it-IT" dirty="0" smtClean="0"/>
              <a:t> </a:t>
            </a:r>
            <a:r>
              <a:rPr lang="it-IT" dirty="0" err="1" smtClean="0"/>
              <a:t>leur</a:t>
            </a:r>
            <a:r>
              <a:rPr lang="it-IT" dirty="0" smtClean="0"/>
              <a:t> </a:t>
            </a:r>
            <a:r>
              <a:rPr lang="it-IT" dirty="0" err="1" smtClean="0"/>
              <a:t>pays</a:t>
            </a:r>
            <a:r>
              <a:rPr lang="it-IT" dirty="0" smtClean="0"/>
              <a:t> d’origine à cause de </a:t>
            </a:r>
            <a:r>
              <a:rPr lang="it-IT" dirty="0" err="1" smtClean="0"/>
              <a:t>ménaces</a:t>
            </a:r>
            <a:r>
              <a:rPr lang="it-IT" dirty="0" smtClean="0"/>
              <a:t> </a:t>
            </a:r>
            <a:r>
              <a:rPr lang="it-IT" dirty="0" err="1" smtClean="0"/>
              <a:t>ou</a:t>
            </a:r>
            <a:r>
              <a:rPr lang="it-IT" dirty="0" smtClean="0"/>
              <a:t> d’</a:t>
            </a:r>
            <a:r>
              <a:rPr lang="it-IT" dirty="0" err="1" smtClean="0"/>
              <a:t>intimidations</a:t>
            </a:r>
            <a:r>
              <a:rPr lang="it-IT" dirty="0" smtClean="0"/>
              <a:t> </a:t>
            </a:r>
            <a:r>
              <a:rPr lang="it-IT" dirty="0" err="1" smtClean="0"/>
              <a:t>beaucoup</a:t>
            </a:r>
            <a:r>
              <a:rPr lang="it-IT" dirty="0" smtClean="0"/>
              <a:t> plus </a:t>
            </a:r>
            <a:r>
              <a:rPr lang="it-IT" dirty="0" err="1" smtClean="0"/>
              <a:t>graves</a:t>
            </a:r>
            <a:r>
              <a:rPr lang="it-IT" dirty="0" smtClean="0"/>
              <a:t>, </a:t>
            </a:r>
            <a:r>
              <a:rPr lang="it-IT" dirty="0" err="1" smtClean="0"/>
              <a:t>dues</a:t>
            </a:r>
            <a:r>
              <a:rPr lang="it-IT" dirty="0" smtClean="0"/>
              <a:t> à </a:t>
            </a:r>
            <a:r>
              <a:rPr lang="it-IT" dirty="0" err="1" smtClean="0"/>
              <a:t>leur</a:t>
            </a:r>
            <a:r>
              <a:rPr lang="it-IT" dirty="0" smtClean="0"/>
              <a:t> </a:t>
            </a:r>
            <a:r>
              <a:rPr lang="it-IT" dirty="0" err="1" smtClean="0"/>
              <a:t>propre</a:t>
            </a:r>
            <a:r>
              <a:rPr lang="it-IT" dirty="0" smtClean="0"/>
              <a:t> </a:t>
            </a:r>
            <a:r>
              <a:rPr lang="it-IT" dirty="0" err="1" smtClean="0"/>
              <a:t>travail</a:t>
            </a:r>
            <a:r>
              <a:rPr lang="it-IT" dirty="0" smtClean="0"/>
              <a:t>, à </a:t>
            </a:r>
            <a:r>
              <a:rPr lang="it-IT" dirty="0" err="1" smtClean="0"/>
              <a:t>leur</a:t>
            </a:r>
            <a:r>
              <a:rPr lang="it-IT" dirty="0" smtClean="0"/>
              <a:t> </a:t>
            </a:r>
            <a:r>
              <a:rPr lang="it-IT" dirty="0" err="1" smtClean="0"/>
              <a:t>être</a:t>
            </a:r>
            <a:r>
              <a:rPr lang="it-IT" dirty="0" smtClean="0"/>
              <a:t>/</a:t>
            </a:r>
            <a:r>
              <a:rPr lang="it-IT" dirty="0" err="1" smtClean="0"/>
              <a:t>au</a:t>
            </a:r>
            <a:r>
              <a:rPr lang="it-IT" dirty="0" smtClean="0"/>
              <a:t> </a:t>
            </a:r>
            <a:r>
              <a:rPr lang="it-IT" dirty="0" err="1" smtClean="0"/>
              <a:t>fait</a:t>
            </a:r>
            <a:r>
              <a:rPr lang="it-IT" dirty="0" smtClean="0"/>
              <a:t> </a:t>
            </a:r>
            <a:r>
              <a:rPr lang="it-IT" dirty="0" err="1" smtClean="0"/>
              <a:t>qu’ils</a:t>
            </a:r>
            <a:r>
              <a:rPr lang="it-IT" dirty="0" smtClean="0"/>
              <a:t> </a:t>
            </a:r>
            <a:r>
              <a:rPr lang="it-IT" dirty="0" err="1" smtClean="0"/>
              <a:t>sont</a:t>
            </a:r>
            <a:r>
              <a:rPr lang="it-IT" dirty="0" smtClean="0"/>
              <a:t> </a:t>
            </a:r>
            <a:r>
              <a:rPr lang="it-IT" dirty="0" err="1" smtClean="0"/>
              <a:t>des</a:t>
            </a:r>
            <a:r>
              <a:rPr lang="it-IT" dirty="0" smtClean="0"/>
              <a:t> </a:t>
            </a:r>
            <a:r>
              <a:rPr lang="it-IT" dirty="0" err="1" smtClean="0"/>
              <a:t>personnes</a:t>
            </a:r>
            <a:r>
              <a:rPr lang="it-IT" dirty="0" smtClean="0"/>
              <a:t> «</a:t>
            </a:r>
            <a:r>
              <a:rPr lang="it-IT" dirty="0" err="1" smtClean="0"/>
              <a:t>dérangeantes</a:t>
            </a:r>
            <a:r>
              <a:rPr lang="it-IT" dirty="0" smtClean="0"/>
              <a:t>/</a:t>
            </a:r>
            <a:r>
              <a:rPr lang="it-IT" dirty="0" err="1" smtClean="0"/>
              <a:t>gênantes</a:t>
            </a:r>
            <a:r>
              <a:rPr lang="it-IT" dirty="0" smtClean="0"/>
              <a:t>» pour le </a:t>
            </a:r>
            <a:r>
              <a:rPr lang="it-IT" dirty="0" err="1" smtClean="0"/>
              <a:t>gouvernement</a:t>
            </a:r>
            <a:r>
              <a:rPr lang="it-IT" dirty="0" smtClean="0"/>
              <a:t> en </a:t>
            </a:r>
            <a:r>
              <a:rPr lang="it-IT" dirty="0" err="1" smtClean="0"/>
              <a:t>charge</a:t>
            </a:r>
            <a:r>
              <a:rPr lang="it-IT" dirty="0" smtClean="0"/>
              <a:t>.</a:t>
            </a:r>
          </a:p>
          <a:p>
            <a:r>
              <a:rPr lang="it-IT" dirty="0" err="1" smtClean="0"/>
              <a:t>Piergabriele</a:t>
            </a:r>
            <a:r>
              <a:rPr lang="it-IT" dirty="0" smtClean="0"/>
              <a:t> Cavallo</a:t>
            </a:r>
            <a:endParaRPr lang="it-IT" dirty="0"/>
          </a:p>
        </p:txBody>
      </p:sp>
    </p:spTree>
    <p:extLst>
      <p:ext uri="{BB962C8B-B14F-4D97-AF65-F5344CB8AC3E}">
        <p14:creationId xmlns:p14="http://schemas.microsoft.com/office/powerpoint/2010/main" val="516566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A </a:t>
            </a:r>
            <a:r>
              <a:rPr lang="it-IT" sz="2800" dirty="0" err="1" smtClean="0"/>
              <a:t>faire</a:t>
            </a:r>
            <a:r>
              <a:rPr lang="it-IT" sz="2800" dirty="0" smtClean="0"/>
              <a:t> pour le 17 mai</a:t>
            </a:r>
            <a:endParaRPr lang="it-IT" sz="2800" dirty="0"/>
          </a:p>
        </p:txBody>
      </p:sp>
      <p:sp>
        <p:nvSpPr>
          <p:cNvPr id="3" name="Segnaposto contenuto 2"/>
          <p:cNvSpPr>
            <a:spLocks noGrp="1"/>
          </p:cNvSpPr>
          <p:nvPr>
            <p:ph sz="half" idx="1"/>
          </p:nvPr>
        </p:nvSpPr>
        <p:spPr/>
        <p:txBody>
          <a:bodyPr>
            <a:normAutofit/>
          </a:bodyPr>
          <a:lstStyle/>
          <a:p>
            <a:pPr algn="just"/>
            <a:r>
              <a:rPr lang="it-IT" sz="2400" dirty="0" err="1"/>
              <a:t>Hicham</a:t>
            </a:r>
            <a:r>
              <a:rPr lang="it-IT" sz="2400" dirty="0"/>
              <a:t> ci mostra i locali comuni de la MDJ: la cucina, la stanza che diventerà un salotto con i divani e la televisione, la sala studio-biblioteca nella quale ci sistemiamo per la nostra intervista. Siamo nel sottosuolo, in spazi ricavati da una vecchia fabbrica rinnovata. Il luogo è accogliente, anche se fuori dal portone non avevamo trovato insegne e neanche il numero civico, segno distintivo di un luogo che vuole restare, per quanto possibile, discreto.</a:t>
            </a:r>
          </a:p>
        </p:txBody>
      </p:sp>
      <p:sp>
        <p:nvSpPr>
          <p:cNvPr id="4" name="Segnaposto contenuto 3"/>
          <p:cNvSpPr>
            <a:spLocks noGrp="1"/>
          </p:cNvSpPr>
          <p:nvPr>
            <p:ph sz="half" idx="2"/>
          </p:nvPr>
        </p:nvSpPr>
        <p:spPr/>
        <p:txBody>
          <a:bodyPr>
            <a:normAutofit/>
          </a:bodyPr>
          <a:lstStyle/>
          <a:p>
            <a:r>
              <a:rPr lang="it-IT" sz="2400" dirty="0" err="1" smtClean="0"/>
              <a:t>Axel</a:t>
            </a:r>
            <a:endParaRPr lang="it-IT" sz="2400" dirty="0"/>
          </a:p>
        </p:txBody>
      </p:sp>
    </p:spTree>
    <p:extLst>
      <p:ext uri="{BB962C8B-B14F-4D97-AF65-F5344CB8AC3E}">
        <p14:creationId xmlns:p14="http://schemas.microsoft.com/office/powerpoint/2010/main" val="1170981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92500" lnSpcReduction="20000"/>
          </a:bodyPr>
          <a:lstStyle/>
          <a:p>
            <a:pPr algn="just"/>
            <a:r>
              <a:rPr lang="it-IT" sz="2400" dirty="0"/>
              <a:t>Discreto certo, ma simbolo dell'ospitalità francese. Chiediamo ai due giornalisti di esprimere la loro opinione sul Paese che li ha accolti, ma </a:t>
            </a:r>
            <a:r>
              <a:rPr lang="it-IT" sz="2400" dirty="0" err="1"/>
              <a:t>Hassanein</a:t>
            </a:r>
            <a:r>
              <a:rPr lang="it-IT" sz="2400" dirty="0"/>
              <a:t> si sottrae dal dare un giudizio, ritenendo di non essersi fatto davvero un'idea precisa per le difficoltà che ha ancora con la lingua. </a:t>
            </a:r>
            <a:r>
              <a:rPr lang="it-IT" sz="2400" dirty="0" err="1"/>
              <a:t>Hicham</a:t>
            </a:r>
            <a:r>
              <a:rPr lang="it-IT" sz="2400" dirty="0"/>
              <a:t> invece non ha dubbi: </a:t>
            </a:r>
            <a:r>
              <a:rPr lang="it-IT" sz="2400" i="1" dirty="0"/>
              <a:t>«Penso che non esista un paese ideale, i problemi esistono dappertutto. Ma io qui in Francia mi sento bene perché ne condivido in pieno i valori: la libertà, il vivere al proprio ritmo. Anche dal punto di vista della carriera professionale credo che ci sia più uguaglianza e meno clientelismo che in Marocco».</a:t>
            </a:r>
            <a:endParaRPr lang="it-IT" sz="2400" dirty="0"/>
          </a:p>
        </p:txBody>
      </p:sp>
      <p:sp>
        <p:nvSpPr>
          <p:cNvPr id="4" name="Segnaposto contenuto 3"/>
          <p:cNvSpPr>
            <a:spLocks noGrp="1"/>
          </p:cNvSpPr>
          <p:nvPr>
            <p:ph sz="half" idx="2"/>
          </p:nvPr>
        </p:nvSpPr>
        <p:spPr/>
        <p:txBody>
          <a:bodyPr>
            <a:normAutofit fontScale="92500" lnSpcReduction="20000"/>
          </a:bodyPr>
          <a:lstStyle/>
          <a:p>
            <a:r>
              <a:rPr lang="it-IT" sz="2400" dirty="0" err="1" smtClean="0"/>
              <a:t>Axel</a:t>
            </a:r>
            <a:endParaRPr lang="it-IT" sz="2400" dirty="0"/>
          </a:p>
        </p:txBody>
      </p:sp>
    </p:spTree>
    <p:extLst>
      <p:ext uri="{BB962C8B-B14F-4D97-AF65-F5344CB8AC3E}">
        <p14:creationId xmlns:p14="http://schemas.microsoft.com/office/powerpoint/2010/main" val="2137035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77500" lnSpcReduction="20000"/>
          </a:bodyPr>
          <a:lstStyle/>
          <a:p>
            <a:pPr algn="just"/>
            <a:r>
              <a:rPr lang="it-IT" sz="2400" dirty="0" err="1"/>
              <a:t>Hicham</a:t>
            </a:r>
            <a:r>
              <a:rPr lang="it-IT" sz="2400" dirty="0"/>
              <a:t> ha una lunga esperienza come giornalista in Marocco, e i problemi per lui erano incominciati nel 2009, quando aveva iniziato a lavorare per l'</a:t>
            </a:r>
            <a:r>
              <a:rPr lang="it-IT" sz="2400" i="1" dirty="0" err="1"/>
              <a:t>Association</a:t>
            </a:r>
            <a:r>
              <a:rPr lang="it-IT" sz="2400" i="1" dirty="0"/>
              <a:t> </a:t>
            </a:r>
            <a:r>
              <a:rPr lang="it-IT" sz="2400" i="1" dirty="0" err="1"/>
              <a:t>Marocaine</a:t>
            </a:r>
            <a:r>
              <a:rPr lang="it-IT" sz="2400" i="1" dirty="0"/>
              <a:t> pour le </a:t>
            </a:r>
            <a:r>
              <a:rPr lang="it-IT" sz="2400" i="1" dirty="0" err="1"/>
              <a:t>Journalisme</a:t>
            </a:r>
            <a:r>
              <a:rPr lang="it-IT" sz="2400" i="1" dirty="0"/>
              <a:t> d'</a:t>
            </a:r>
            <a:r>
              <a:rPr lang="it-IT" sz="2400" i="1" dirty="0" err="1"/>
              <a:t>Investigation</a:t>
            </a:r>
            <a:r>
              <a:rPr lang="it-IT" sz="2400" dirty="0"/>
              <a:t> (AMJI), un'associazione che in poco tempo era riuscita ad aprire 14 antenne in altrettante città con lo scopo di formare i giornalisti e di promuovere il giornalismo d'inchiesta. Tra i temi che i partecipanti all'AMJI avevano trattato attirando lo sguardo repressivo della monarchia, troviamo un'inchiesta sulle miniere della casa reale e sul loro impatto ecologico. Tra le pratiche investigative considerate “pericolose” invece, l'uso di un'applicazione per </a:t>
            </a:r>
            <a:r>
              <a:rPr lang="it-IT" sz="2400" dirty="0" err="1"/>
              <a:t>smartphone</a:t>
            </a:r>
            <a:r>
              <a:rPr lang="it-IT" sz="2400" dirty="0"/>
              <a:t> che si chiama </a:t>
            </a:r>
            <a:r>
              <a:rPr lang="it-IT" sz="2400" i="1" dirty="0"/>
              <a:t>Story maker,</a:t>
            </a:r>
            <a:r>
              <a:rPr lang="it-IT" sz="2400" dirty="0"/>
              <a:t> la quale permette di filmare e inviare direttamente il file registrato su di un server e di salvare quindi la registrazione nel caso il telefono venga confiscato.</a:t>
            </a:r>
            <a:endParaRPr lang="it-IT" sz="2400" dirty="0"/>
          </a:p>
        </p:txBody>
      </p:sp>
      <p:sp>
        <p:nvSpPr>
          <p:cNvPr id="4" name="Segnaposto contenuto 3"/>
          <p:cNvSpPr>
            <a:spLocks noGrp="1"/>
          </p:cNvSpPr>
          <p:nvPr>
            <p:ph sz="half" idx="2"/>
          </p:nvPr>
        </p:nvSpPr>
        <p:spPr/>
        <p:txBody>
          <a:bodyPr>
            <a:normAutofit fontScale="77500" lnSpcReduction="20000"/>
          </a:bodyPr>
          <a:lstStyle/>
          <a:p>
            <a:r>
              <a:rPr lang="it-IT" dirty="0"/>
              <a:t>C</a:t>
            </a:r>
            <a:r>
              <a:rPr lang="it-IT" dirty="0" smtClean="0"/>
              <a:t>hiara</a:t>
            </a:r>
            <a:endParaRPr lang="it-IT" dirty="0"/>
          </a:p>
        </p:txBody>
      </p:sp>
    </p:spTree>
    <p:extLst>
      <p:ext uri="{BB962C8B-B14F-4D97-AF65-F5344CB8AC3E}">
        <p14:creationId xmlns:p14="http://schemas.microsoft.com/office/powerpoint/2010/main" val="12870090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sz="half" idx="1"/>
          </p:nvPr>
        </p:nvSpPr>
        <p:spPr/>
        <p:txBody>
          <a:bodyPr>
            <a:normAutofit/>
          </a:bodyPr>
          <a:lstStyle/>
          <a:p>
            <a:pPr algn="just"/>
            <a:r>
              <a:rPr lang="it-IT" sz="2400" i="1" dirty="0"/>
              <a:t>«Ci sono voluti 2 anni per farci riconoscere come associazione – </a:t>
            </a:r>
            <a:r>
              <a:rPr lang="it-IT" sz="2400" dirty="0"/>
              <a:t>ci spiega </a:t>
            </a:r>
            <a:r>
              <a:rPr lang="it-IT" sz="2400" dirty="0" err="1"/>
              <a:t>Hicham</a:t>
            </a:r>
            <a:r>
              <a:rPr lang="it-IT" sz="2400" i="1" dirty="0"/>
              <a:t> – perché il giornalismo investigativo “fa paura” e perché le autorità mancano della cultura per capire di cosa si tratti. Non capivano neanche cosa facevamo. Per esempio a volte ci dicevano che le indagini doveva farle la polizia, non un giornalista...».</a:t>
            </a:r>
            <a:endParaRPr lang="it-IT" sz="2400" dirty="0"/>
          </a:p>
          <a:p>
            <a:endParaRPr lang="fr-FR" sz="2400" dirty="0"/>
          </a:p>
        </p:txBody>
      </p:sp>
      <p:sp>
        <p:nvSpPr>
          <p:cNvPr id="4" name="Content Placeholder 3"/>
          <p:cNvSpPr>
            <a:spLocks noGrp="1"/>
          </p:cNvSpPr>
          <p:nvPr>
            <p:ph sz="half" idx="2"/>
          </p:nvPr>
        </p:nvSpPr>
        <p:spPr/>
        <p:txBody>
          <a:bodyPr/>
          <a:lstStyle/>
          <a:p>
            <a:r>
              <a:rPr lang="it-IT" dirty="0" smtClean="0"/>
              <a:t>Chiara</a:t>
            </a:r>
            <a:endParaRPr lang="fr-FR" dirty="0"/>
          </a:p>
        </p:txBody>
      </p:sp>
    </p:spTree>
    <p:extLst>
      <p:ext uri="{BB962C8B-B14F-4D97-AF65-F5344CB8AC3E}">
        <p14:creationId xmlns:p14="http://schemas.microsoft.com/office/powerpoint/2010/main" val="506114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chercher</a:t>
            </a:r>
            <a:r>
              <a:rPr lang="it-IT" sz="2800" b="1" dirty="0"/>
              <a:t> à </a:t>
            </a:r>
            <a:endParaRPr lang="it-IT" sz="2800" dirty="0"/>
          </a:p>
        </p:txBody>
      </p:sp>
      <p:sp>
        <p:nvSpPr>
          <p:cNvPr id="3" name="Segnaposto contenuto 2"/>
          <p:cNvSpPr>
            <a:spLocks noGrp="1"/>
          </p:cNvSpPr>
          <p:nvPr>
            <p:ph idx="1"/>
          </p:nvPr>
        </p:nvSpPr>
        <p:spPr/>
        <p:txBody>
          <a:bodyPr>
            <a:normAutofit/>
          </a:bodyPr>
          <a:lstStyle/>
          <a:p>
            <a:r>
              <a:rPr lang="it-IT" sz="2400" dirty="0"/>
              <a:t>(</a:t>
            </a:r>
            <a:r>
              <a:rPr lang="it-IT" sz="2400" cap="all" dirty="0" err="1"/>
              <a:t>xvii</a:t>
            </a:r>
            <a:r>
              <a:rPr lang="it-IT" sz="2400" baseline="30000" dirty="0" err="1"/>
              <a:t>e</a:t>
            </a:r>
            <a:r>
              <a:rPr lang="it-IT" sz="2400" dirty="0"/>
              <a:t>) </a:t>
            </a:r>
            <a:r>
              <a:rPr lang="it-IT" sz="2400" b="1" dirty="0" err="1"/>
              <a:t>chercher</a:t>
            </a:r>
            <a:r>
              <a:rPr lang="it-IT" sz="2400" b="1" dirty="0"/>
              <a:t> à </a:t>
            </a:r>
            <a:r>
              <a:rPr lang="it-IT" sz="2400" dirty="0"/>
              <a:t>(et l'</a:t>
            </a:r>
            <a:r>
              <a:rPr lang="it-IT" sz="2400" dirty="0" err="1"/>
              <a:t>inf</a:t>
            </a:r>
            <a:r>
              <a:rPr lang="it-IT" sz="2400" dirty="0"/>
              <a:t>.) : </a:t>
            </a:r>
            <a:r>
              <a:rPr lang="it-IT" sz="2400" dirty="0" err="1"/>
              <a:t>essayer</a:t>
            </a:r>
            <a:r>
              <a:rPr lang="it-IT" sz="2400" dirty="0"/>
              <a:t> de </a:t>
            </a:r>
            <a:r>
              <a:rPr lang="it-IT" sz="2400" dirty="0" err="1"/>
              <a:t>parvenir</a:t>
            </a:r>
            <a:r>
              <a:rPr lang="it-IT" sz="2400" dirty="0"/>
              <a:t> à. ➙ s'</a:t>
            </a:r>
            <a:r>
              <a:rPr lang="it-IT" sz="2400" dirty="0" err="1"/>
              <a:t>efforcer</a:t>
            </a:r>
            <a:r>
              <a:rPr lang="it-IT" sz="2400" dirty="0"/>
              <a:t>, s'</a:t>
            </a:r>
            <a:r>
              <a:rPr lang="it-IT" sz="2400" dirty="0" err="1"/>
              <a:t>évertuer</a:t>
            </a:r>
            <a:r>
              <a:rPr lang="it-IT" sz="2400" dirty="0"/>
              <a:t>, </a:t>
            </a:r>
            <a:r>
              <a:rPr lang="it-IT" sz="2400" dirty="0" err="1"/>
              <a:t>tâcher</a:t>
            </a:r>
            <a:r>
              <a:rPr lang="it-IT" sz="2400" dirty="0"/>
              <a:t>, </a:t>
            </a:r>
            <a:r>
              <a:rPr lang="it-IT" sz="2400" dirty="0" err="1"/>
              <a:t>tenter</a:t>
            </a:r>
            <a:r>
              <a:rPr lang="it-IT" sz="2400" dirty="0"/>
              <a:t>. </a:t>
            </a:r>
            <a:r>
              <a:rPr lang="it-IT" sz="2400" dirty="0" err="1"/>
              <a:t>Chercher</a:t>
            </a:r>
            <a:r>
              <a:rPr lang="it-IT" sz="2400" dirty="0"/>
              <a:t> à </a:t>
            </a:r>
            <a:r>
              <a:rPr lang="it-IT" sz="2400" dirty="0" err="1"/>
              <a:t>savoir</a:t>
            </a:r>
            <a:r>
              <a:rPr lang="it-IT" sz="2400" dirty="0"/>
              <a:t>, à se </a:t>
            </a:r>
            <a:r>
              <a:rPr lang="it-IT" sz="2400" dirty="0" err="1"/>
              <a:t>renseigner</a:t>
            </a:r>
            <a:r>
              <a:rPr lang="it-IT" sz="2400" dirty="0"/>
              <a:t>, à </a:t>
            </a:r>
            <a:r>
              <a:rPr lang="it-IT" sz="2400" dirty="0" err="1"/>
              <a:t>connaître</a:t>
            </a:r>
            <a:r>
              <a:rPr lang="it-IT" sz="2400" dirty="0"/>
              <a:t>, à </a:t>
            </a:r>
            <a:r>
              <a:rPr lang="it-IT" sz="2400" dirty="0" err="1"/>
              <a:t>deviner</a:t>
            </a:r>
            <a:r>
              <a:rPr lang="it-IT" sz="2400" dirty="0"/>
              <a:t>. </a:t>
            </a:r>
            <a:r>
              <a:rPr lang="it-IT" sz="2400" dirty="0" err="1"/>
              <a:t>Chercher</a:t>
            </a:r>
            <a:r>
              <a:rPr lang="it-IT" sz="2400" dirty="0"/>
              <a:t> à </a:t>
            </a:r>
            <a:r>
              <a:rPr lang="it-IT" sz="2400" dirty="0" err="1"/>
              <a:t>comprendre</a:t>
            </a:r>
            <a:r>
              <a:rPr lang="it-IT" sz="2400" dirty="0"/>
              <a:t>. « un </a:t>
            </a:r>
            <a:r>
              <a:rPr lang="it-IT" sz="2400" dirty="0" err="1"/>
              <a:t>nom</a:t>
            </a:r>
            <a:r>
              <a:rPr lang="it-IT" sz="2400" dirty="0"/>
              <a:t> </a:t>
            </a:r>
            <a:r>
              <a:rPr lang="it-IT" sz="2400" dirty="0" err="1"/>
              <a:t>qu'on</a:t>
            </a:r>
            <a:r>
              <a:rPr lang="it-IT" sz="2400" dirty="0"/>
              <a:t> </a:t>
            </a:r>
            <a:r>
              <a:rPr lang="it-IT" sz="2400" dirty="0" err="1"/>
              <a:t>cherche</a:t>
            </a:r>
            <a:r>
              <a:rPr lang="it-IT" sz="2400" dirty="0"/>
              <a:t> à se </a:t>
            </a:r>
            <a:r>
              <a:rPr lang="it-IT" sz="2400" dirty="0" err="1"/>
              <a:t>rappeler</a:t>
            </a:r>
            <a:r>
              <a:rPr lang="it-IT" sz="2400" dirty="0"/>
              <a:t> » (Proust). Il « se </a:t>
            </a:r>
            <a:r>
              <a:rPr lang="it-IT" sz="2400" dirty="0" err="1"/>
              <a:t>sentait</a:t>
            </a:r>
            <a:r>
              <a:rPr lang="it-IT" sz="2400" dirty="0"/>
              <a:t> </a:t>
            </a:r>
            <a:r>
              <a:rPr lang="it-IT" sz="2400" dirty="0" err="1"/>
              <a:t>faible</a:t>
            </a:r>
            <a:r>
              <a:rPr lang="it-IT" sz="2400" dirty="0"/>
              <a:t> et </a:t>
            </a:r>
            <a:r>
              <a:rPr lang="it-IT" sz="2400" dirty="0" err="1"/>
              <a:t>cherchait</a:t>
            </a:r>
            <a:r>
              <a:rPr lang="it-IT" sz="2400" dirty="0"/>
              <a:t> à se </a:t>
            </a:r>
            <a:r>
              <a:rPr lang="it-IT" sz="2400" dirty="0" err="1"/>
              <a:t>faire</a:t>
            </a:r>
            <a:r>
              <a:rPr lang="it-IT" sz="2400" dirty="0"/>
              <a:t> </a:t>
            </a:r>
            <a:r>
              <a:rPr lang="it-IT" sz="2400" dirty="0" err="1"/>
              <a:t>aimer</a:t>
            </a:r>
            <a:r>
              <a:rPr lang="it-IT" sz="2400" dirty="0"/>
              <a:t> » (Gide). Une </a:t>
            </a:r>
            <a:r>
              <a:rPr lang="it-IT" sz="2400" dirty="0" err="1"/>
              <a:t>déclaration</a:t>
            </a:r>
            <a:r>
              <a:rPr lang="it-IT" sz="2400" dirty="0"/>
              <a:t> qui </a:t>
            </a:r>
            <a:r>
              <a:rPr lang="it-IT" sz="2400" dirty="0" err="1"/>
              <a:t>cherche</a:t>
            </a:r>
            <a:r>
              <a:rPr lang="it-IT" sz="2400" dirty="0"/>
              <a:t> à </a:t>
            </a:r>
            <a:r>
              <a:rPr lang="it-IT" sz="2400" dirty="0" err="1"/>
              <a:t>rassurer</a:t>
            </a:r>
            <a:r>
              <a:rPr lang="it-IT" sz="2400" dirty="0"/>
              <a:t>. ➙ 1. </a:t>
            </a:r>
            <a:r>
              <a:rPr lang="it-IT" sz="2400" dirty="0" err="1"/>
              <a:t>tendre</a:t>
            </a:r>
            <a:r>
              <a:rPr lang="it-IT" sz="2400" dirty="0"/>
              <a:t>, 1. </a:t>
            </a:r>
            <a:r>
              <a:rPr lang="it-IT" sz="2400" dirty="0" err="1"/>
              <a:t>viser</a:t>
            </a:r>
            <a:r>
              <a:rPr lang="it-IT" sz="2400" dirty="0"/>
              <a:t>. ▫ </a:t>
            </a:r>
            <a:r>
              <a:rPr lang="it-IT" sz="2400" dirty="0" err="1"/>
              <a:t>chercher</a:t>
            </a:r>
            <a:r>
              <a:rPr lang="it-IT" sz="2400" dirty="0"/>
              <a:t> à ce </a:t>
            </a:r>
            <a:r>
              <a:rPr lang="it-IT" sz="2400" dirty="0" err="1"/>
              <a:t>que</a:t>
            </a:r>
            <a:r>
              <a:rPr lang="it-IT" sz="2400" dirty="0"/>
              <a:t> (et </a:t>
            </a:r>
            <a:r>
              <a:rPr lang="it-IT" sz="2400" dirty="0" err="1"/>
              <a:t>subj</a:t>
            </a:r>
            <a:r>
              <a:rPr lang="it-IT" sz="2400" dirty="0"/>
              <a:t>.). </a:t>
            </a:r>
            <a:r>
              <a:rPr lang="it-IT" sz="2400" dirty="0" err="1"/>
              <a:t>Cherchez</a:t>
            </a:r>
            <a:r>
              <a:rPr lang="it-IT" sz="2400" dirty="0"/>
              <a:t> à ce </a:t>
            </a:r>
            <a:r>
              <a:rPr lang="it-IT" sz="2400" dirty="0" err="1"/>
              <a:t>qu'on</a:t>
            </a:r>
            <a:r>
              <a:rPr lang="it-IT" sz="2400" dirty="0"/>
              <a:t> </a:t>
            </a:r>
            <a:r>
              <a:rPr lang="it-IT" sz="2400" dirty="0" err="1"/>
              <a:t>soit</a:t>
            </a:r>
            <a:r>
              <a:rPr lang="it-IT" sz="2400" dirty="0"/>
              <a:t> </a:t>
            </a:r>
            <a:r>
              <a:rPr lang="it-IT" sz="2400" dirty="0" err="1"/>
              <a:t>content</a:t>
            </a:r>
            <a:r>
              <a:rPr lang="it-IT" sz="2400" dirty="0"/>
              <a:t> de </a:t>
            </a:r>
            <a:r>
              <a:rPr lang="it-IT" sz="2400" dirty="0" err="1"/>
              <a:t>vous</a:t>
            </a:r>
            <a:r>
              <a:rPr lang="it-IT" sz="2400" dirty="0"/>
              <a:t>.</a:t>
            </a:r>
          </a:p>
          <a:p>
            <a:r>
              <a:rPr lang="it-IT" sz="2400" dirty="0"/>
              <a:t>© 2016 </a:t>
            </a:r>
            <a:r>
              <a:rPr lang="it-IT" sz="2400" dirty="0" err="1"/>
              <a:t>Dictionnaires</a:t>
            </a:r>
            <a:r>
              <a:rPr lang="it-IT" sz="2400" dirty="0"/>
              <a:t> Le Robert - Le Petit Robert de la langue </a:t>
            </a:r>
            <a:r>
              <a:rPr lang="it-IT" sz="2400" dirty="0" err="1"/>
              <a:t>française</a:t>
            </a:r>
            <a:endParaRPr lang="it-IT" sz="2400" dirty="0"/>
          </a:p>
          <a:p>
            <a:endParaRPr lang="it-IT" sz="2400" dirty="0"/>
          </a:p>
        </p:txBody>
      </p:sp>
    </p:spTree>
    <p:extLst>
      <p:ext uri="{BB962C8B-B14F-4D97-AF65-F5344CB8AC3E}">
        <p14:creationId xmlns:p14="http://schemas.microsoft.com/office/powerpoint/2010/main" val="1909758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fr-FR" sz="2800" b="1" dirty="0" smtClean="0"/>
              <a:t>PIIGS : l'Europe n'est pas un abattoir</a:t>
            </a:r>
            <a:r>
              <a:rPr lang="it-IT" sz="2800" b="1" dirty="0" smtClean="0"/>
              <a:t/>
            </a:r>
            <a:br>
              <a:rPr lang="it-IT" sz="2800" b="1" dirty="0" smtClean="0"/>
            </a:br>
            <a:r>
              <a:rPr lang="it-IT" sz="2800" b="1" dirty="0" err="1" smtClean="0"/>
              <a:t>Cafebabel</a:t>
            </a:r>
            <a:r>
              <a:rPr lang="it-IT" sz="2800" b="1" dirty="0" smtClean="0"/>
              <a:t> </a:t>
            </a:r>
            <a:r>
              <a:rPr lang="fr-FR" sz="2800" dirty="0" smtClean="0"/>
              <a:t>12 avril 2017  traduit par Cécile </a:t>
            </a:r>
            <a:r>
              <a:rPr lang="fr-FR" sz="2800" dirty="0" err="1" smtClean="0"/>
              <a:t>Vergnat</a:t>
            </a:r>
            <a:r>
              <a:rPr lang="fr-FR" sz="2800" dirty="0" smtClean="0"/>
              <a:t> </a:t>
            </a:r>
            <a:endParaRPr lang="fr-FR" sz="2800" dirty="0"/>
          </a:p>
        </p:txBody>
      </p:sp>
      <p:sp>
        <p:nvSpPr>
          <p:cNvPr id="5" name="Content Placeholder 4"/>
          <p:cNvSpPr>
            <a:spLocks noGrp="1"/>
          </p:cNvSpPr>
          <p:nvPr>
            <p:ph sz="half" idx="1"/>
          </p:nvPr>
        </p:nvSpPr>
        <p:spPr/>
        <p:txBody>
          <a:bodyPr>
            <a:normAutofit/>
          </a:bodyPr>
          <a:lstStyle/>
          <a:p>
            <a:pPr algn="just"/>
            <a:r>
              <a:rPr lang="it-IT" sz="2400" dirty="0" smtClean="0"/>
              <a:t>Cosa è successo realmente dopo la crisi del 2008 in Europa? Quali sono state le conseguenze delle politiche dell'Unione sui paesi che si affacciano sul Mediterraneo? Tre registi italiani provano a rispondere a queste domande raccontando delle verità non convenzionali.</a:t>
            </a:r>
            <a:endParaRPr lang="fr-FR" sz="2400" dirty="0"/>
          </a:p>
        </p:txBody>
      </p:sp>
      <p:sp>
        <p:nvSpPr>
          <p:cNvPr id="6" name="Content Placeholder 5"/>
          <p:cNvSpPr>
            <a:spLocks noGrp="1"/>
          </p:cNvSpPr>
          <p:nvPr>
            <p:ph sz="half" idx="2"/>
          </p:nvPr>
        </p:nvSpPr>
        <p:spPr/>
        <p:txBody>
          <a:bodyPr>
            <a:normAutofit/>
          </a:bodyPr>
          <a:lstStyle/>
          <a:p>
            <a:pPr algn="just"/>
            <a:r>
              <a:rPr lang="fr-FR" sz="2400" dirty="0" smtClean="0"/>
              <a:t>Que s’est-il vraiment passé en Europe </a:t>
            </a:r>
            <a:r>
              <a:rPr lang="fr-FR" sz="2400" b="1" dirty="0" smtClean="0"/>
              <a:t>suite à la </a:t>
            </a:r>
            <a:r>
              <a:rPr lang="fr-FR" sz="2400" dirty="0" smtClean="0"/>
              <a:t>crise de 2008 ? Quelles ont été les conséquences des politiques de l’Union sur les pays qui ont le plus souffert de la crise ? Trois réalisateurs italiens ont tenté de répondre avec un film coup de poing consacré aux fameux PIIGS.</a:t>
            </a:r>
            <a:endParaRPr lang="fr-FR" sz="2400" dirty="0"/>
          </a:p>
        </p:txBody>
      </p:sp>
    </p:spTree>
    <p:extLst>
      <p:ext uri="{BB962C8B-B14F-4D97-AF65-F5344CB8AC3E}">
        <p14:creationId xmlns:p14="http://schemas.microsoft.com/office/powerpoint/2010/main" val="1667691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traduit par </a:t>
            </a:r>
            <a:r>
              <a:rPr lang="fr-FR" sz="2800" dirty="0" err="1"/>
              <a:t>Florio</a:t>
            </a:r>
            <a:r>
              <a:rPr lang="fr-FR" sz="2800" dirty="0"/>
              <a:t> </a:t>
            </a:r>
            <a:r>
              <a:rPr lang="fr-FR" sz="2800" dirty="0" err="1"/>
              <a:t>Chiara</a:t>
            </a:r>
            <a:r>
              <a:rPr lang="fr-FR" sz="2800" dirty="0"/>
              <a:t> </a:t>
            </a:r>
          </a:p>
        </p:txBody>
      </p:sp>
      <p:sp>
        <p:nvSpPr>
          <p:cNvPr id="3" name="Content Placeholder 2"/>
          <p:cNvSpPr>
            <a:spLocks noGrp="1"/>
          </p:cNvSpPr>
          <p:nvPr>
            <p:ph sz="half" idx="1"/>
          </p:nvPr>
        </p:nvSpPr>
        <p:spPr/>
        <p:txBody>
          <a:bodyPr>
            <a:normAutofit lnSpcReduction="10000"/>
          </a:bodyPr>
          <a:lstStyle/>
          <a:p>
            <a:pPr algn="just"/>
            <a:r>
              <a:rPr lang="it-IT" sz="2400" b="1" dirty="0" smtClean="0"/>
              <a:t>PIIGS – O come ho imparato a preoccuparmi e a combattere l’austerity </a:t>
            </a:r>
            <a:r>
              <a:rPr lang="it-IT" sz="2400" dirty="0" smtClean="0"/>
              <a:t>è il documentario indipendente dei tre registi italiani</a:t>
            </a:r>
            <a:r>
              <a:rPr lang="it-IT" sz="2400" b="1" dirty="0" smtClean="0"/>
              <a:t> Adriano </a:t>
            </a:r>
            <a:r>
              <a:rPr lang="it-IT" sz="2400" b="1" dirty="0" err="1" smtClean="0"/>
              <a:t>Cutraro</a:t>
            </a:r>
            <a:r>
              <a:rPr lang="it-IT" sz="2400" dirty="0" smtClean="0"/>
              <a:t>, </a:t>
            </a:r>
            <a:r>
              <a:rPr lang="it-IT" sz="2400" b="1" dirty="0" smtClean="0"/>
              <a:t>Federico Greco</a:t>
            </a:r>
            <a:r>
              <a:rPr lang="it-IT" sz="2400" dirty="0" smtClean="0"/>
              <a:t> e </a:t>
            </a:r>
            <a:r>
              <a:rPr lang="it-IT" sz="2400" b="1" dirty="0" smtClean="0"/>
              <a:t>Mirko Melchiorre</a:t>
            </a:r>
            <a:r>
              <a:rPr lang="it-IT" sz="2400" dirty="0" smtClean="0"/>
              <a:t>, in uscita nelle sale il prossimo 27 aprile.</a:t>
            </a:r>
          </a:p>
          <a:p>
            <a:endParaRPr lang="fr-FR" sz="2400" dirty="0"/>
          </a:p>
        </p:txBody>
      </p:sp>
      <p:sp>
        <p:nvSpPr>
          <p:cNvPr id="4" name="Content Placeholder 3"/>
          <p:cNvSpPr>
            <a:spLocks noGrp="1"/>
          </p:cNvSpPr>
          <p:nvPr>
            <p:ph sz="half" idx="2"/>
          </p:nvPr>
        </p:nvSpPr>
        <p:spPr/>
        <p:txBody>
          <a:bodyPr>
            <a:normAutofit lnSpcReduction="10000"/>
          </a:bodyPr>
          <a:lstStyle/>
          <a:p>
            <a:r>
              <a:rPr lang="fr-FR" b="1" dirty="0"/>
              <a:t>PIIGS – ou plutôt </a:t>
            </a:r>
            <a:r>
              <a:rPr lang="fr-FR" b="1" strike="sngStrike" dirty="0" smtClean="0">
                <a:solidFill>
                  <a:srgbClr val="FF0000"/>
                </a:solidFill>
              </a:rPr>
              <a:t>comme</a:t>
            </a:r>
            <a:r>
              <a:rPr lang="fr-FR" b="1" dirty="0" smtClean="0"/>
              <a:t> comment </a:t>
            </a:r>
            <a:r>
              <a:rPr lang="fr-FR" b="1" dirty="0"/>
              <a:t>j’ai appris à m’inquiéter et à combattre les programmes d’austérité</a:t>
            </a:r>
            <a:r>
              <a:rPr lang="fr-FR" dirty="0"/>
              <a:t> est le documentaire indépendant réalisé par trois metteurs en scène italiens, Adriano </a:t>
            </a:r>
            <a:r>
              <a:rPr lang="fr-FR" dirty="0" err="1"/>
              <a:t>Cutraro</a:t>
            </a:r>
            <a:r>
              <a:rPr lang="fr-FR" dirty="0"/>
              <a:t>, Federico Greco et </a:t>
            </a:r>
            <a:r>
              <a:rPr lang="fr-FR" dirty="0" err="1"/>
              <a:t>Mirko</a:t>
            </a:r>
            <a:r>
              <a:rPr lang="fr-FR" dirty="0"/>
              <a:t> Melchiorre, qui sortira dans les salles (/ sera lancé sur les écrans) le 27 avril prochain.</a:t>
            </a:r>
            <a:br>
              <a:rPr lang="fr-FR" dirty="0"/>
            </a:br>
            <a:endParaRPr lang="fr-FR" dirty="0"/>
          </a:p>
        </p:txBody>
      </p:sp>
    </p:spTree>
    <p:extLst>
      <p:ext uri="{BB962C8B-B14F-4D97-AF65-F5344CB8AC3E}">
        <p14:creationId xmlns:p14="http://schemas.microsoft.com/office/powerpoint/2010/main" val="2933834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dirty="0"/>
              <a:t>traduit par </a:t>
            </a:r>
            <a:r>
              <a:rPr lang="fr-FR" sz="2400" dirty="0" err="1"/>
              <a:t>Florio</a:t>
            </a:r>
            <a:r>
              <a:rPr lang="fr-FR" sz="2400" dirty="0"/>
              <a:t> </a:t>
            </a:r>
            <a:r>
              <a:rPr lang="fr-FR" sz="2400" dirty="0" err="1"/>
              <a:t>Chiara</a:t>
            </a:r>
            <a:r>
              <a:rPr lang="fr-FR" sz="2400" dirty="0"/>
              <a:t> </a:t>
            </a:r>
            <a:endParaRPr lang="it-IT" sz="2400" dirty="0"/>
          </a:p>
        </p:txBody>
      </p:sp>
      <p:sp>
        <p:nvSpPr>
          <p:cNvPr id="3" name="Segnaposto contenuto 2"/>
          <p:cNvSpPr>
            <a:spLocks noGrp="1"/>
          </p:cNvSpPr>
          <p:nvPr>
            <p:ph sz="half" idx="1"/>
          </p:nvPr>
        </p:nvSpPr>
        <p:spPr/>
        <p:txBody>
          <a:bodyPr>
            <a:normAutofit fontScale="92500"/>
          </a:bodyPr>
          <a:lstStyle/>
          <a:p>
            <a:r>
              <a:rPr lang="it-IT" sz="2400" dirty="0"/>
              <a:t>Il titolo accattivante e provocatorio al tempo stesso, fa riferimento alla situazione dei paesi europei più sofferenti dopo la crisi del 2008 (PIIGS è l’acronimo di Portogallo, Irlanda, Italia, Grecia e Spagna). L'acronimo è dispregiativo, richiama volutamente la parola inglese "</a:t>
            </a:r>
            <a:r>
              <a:rPr lang="it-IT" sz="2400" dirty="0" err="1"/>
              <a:t>pigs</a:t>
            </a:r>
            <a:r>
              <a:rPr lang="it-IT" sz="2400" dirty="0"/>
              <a:t>", maiali, perché sta a sottolineare quanto questi paesi europei siano in realtà i meno virtuosi dell'Unione e siano essi stessi a recar danno all'intero sistema.</a:t>
            </a:r>
          </a:p>
          <a:p>
            <a:endParaRPr lang="it-IT" sz="2400" dirty="0"/>
          </a:p>
        </p:txBody>
      </p:sp>
      <p:sp>
        <p:nvSpPr>
          <p:cNvPr id="4" name="Segnaposto contenuto 3"/>
          <p:cNvSpPr>
            <a:spLocks noGrp="1"/>
          </p:cNvSpPr>
          <p:nvPr>
            <p:ph sz="half" idx="2"/>
          </p:nvPr>
        </p:nvSpPr>
        <p:spPr/>
        <p:txBody>
          <a:bodyPr>
            <a:normAutofit fontScale="92500"/>
          </a:bodyPr>
          <a:lstStyle/>
          <a:p>
            <a:pPr algn="just"/>
            <a:r>
              <a:rPr lang="fr-FR" sz="2400" strike="sngStrike" dirty="0" smtClean="0">
                <a:solidFill>
                  <a:srgbClr val="FF0000"/>
                </a:solidFill>
              </a:rPr>
              <a:t>Au</a:t>
            </a:r>
            <a:r>
              <a:rPr lang="fr-FR" sz="2400" dirty="0" smtClean="0"/>
              <a:t> en </a:t>
            </a:r>
            <a:r>
              <a:rPr lang="fr-FR" sz="2400" dirty="0"/>
              <a:t>même temps accrocheur et provocateur, ce titre fait référence à la situation des </a:t>
            </a:r>
            <a:r>
              <a:rPr lang="fr-FR" sz="2400" dirty="0" smtClean="0"/>
              <a:t>pays </a:t>
            </a:r>
            <a:r>
              <a:rPr lang="fr-FR" sz="2400" dirty="0"/>
              <a:t>européens plus en souffrance depuis la crise </a:t>
            </a:r>
            <a:r>
              <a:rPr lang="fr-FR" sz="2400" dirty="0" smtClean="0"/>
              <a:t>de </a:t>
            </a:r>
            <a:r>
              <a:rPr lang="fr-FR" sz="2400" dirty="0"/>
              <a:t>2008 (PIIGS est l’acronyme de </a:t>
            </a:r>
            <a:r>
              <a:rPr lang="fr-FR" sz="2400" dirty="0" err="1"/>
              <a:t>Portogallo</a:t>
            </a:r>
            <a:r>
              <a:rPr lang="fr-FR" sz="2400" dirty="0"/>
              <a:t>, </a:t>
            </a:r>
            <a:r>
              <a:rPr lang="fr-FR" sz="2400" dirty="0" err="1"/>
              <a:t>Irlanda</a:t>
            </a:r>
            <a:r>
              <a:rPr lang="fr-FR" sz="2400" dirty="0"/>
              <a:t>, </a:t>
            </a:r>
            <a:r>
              <a:rPr lang="fr-FR" sz="2400" dirty="0" err="1"/>
              <a:t>Italia</a:t>
            </a:r>
            <a:r>
              <a:rPr lang="fr-FR" sz="2400" dirty="0"/>
              <a:t>, </a:t>
            </a:r>
            <a:r>
              <a:rPr lang="fr-FR" sz="2400" dirty="0" err="1"/>
              <a:t>Grecia</a:t>
            </a:r>
            <a:r>
              <a:rPr lang="fr-FR" sz="2400" dirty="0"/>
              <a:t> et </a:t>
            </a:r>
            <a:r>
              <a:rPr lang="fr-FR" sz="2400" dirty="0" err="1"/>
              <a:t>Spagna</a:t>
            </a:r>
            <a:r>
              <a:rPr lang="fr-FR" sz="2400" dirty="0"/>
              <a:t>, à savoir Portugal, Irlande, Italie, Grèce et Espagne). Cet acronyme est péjoratif, il rappelle intentionnellement le mot anglais ‘</a:t>
            </a:r>
            <a:r>
              <a:rPr lang="fr-FR" sz="2400" i="1" dirty="0" err="1"/>
              <a:t>pigs</a:t>
            </a:r>
            <a:r>
              <a:rPr lang="fr-FR" sz="2400" dirty="0"/>
              <a:t>’, cochons, car il veut </a:t>
            </a:r>
            <a:r>
              <a:rPr lang="fr-FR" sz="2400" dirty="0" smtClean="0"/>
              <a:t>souligner </a:t>
            </a:r>
            <a:r>
              <a:rPr lang="fr-FR" sz="2400" dirty="0"/>
              <a:t>que ces nations sont les </a:t>
            </a:r>
            <a:r>
              <a:rPr lang="fr-FR" sz="2400" dirty="0" smtClean="0"/>
              <a:t>pays </a:t>
            </a:r>
            <a:r>
              <a:rPr lang="fr-FR" sz="2400" dirty="0"/>
              <a:t>les moins vertueux de l’Union Européenne et que ce sont elles-mêmes qui nuisent tout le système.</a:t>
            </a:r>
            <a:endParaRPr lang="it-IT" sz="2400" dirty="0"/>
          </a:p>
          <a:p>
            <a:endParaRPr lang="it-IT" sz="2400" dirty="0"/>
          </a:p>
        </p:txBody>
      </p:sp>
    </p:spTree>
    <p:extLst>
      <p:ext uri="{BB962C8B-B14F-4D97-AF65-F5344CB8AC3E}">
        <p14:creationId xmlns:p14="http://schemas.microsoft.com/office/powerpoint/2010/main" val="476160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smtClean="0"/>
              <a:t>Traduction officielle</a:t>
            </a:r>
            <a:endParaRPr lang="fr-FR" sz="2800" dirty="0"/>
          </a:p>
        </p:txBody>
      </p:sp>
      <p:sp>
        <p:nvSpPr>
          <p:cNvPr id="3" name="Content Placeholder 2"/>
          <p:cNvSpPr>
            <a:spLocks noGrp="1"/>
          </p:cNvSpPr>
          <p:nvPr>
            <p:ph sz="half" idx="1"/>
          </p:nvPr>
        </p:nvSpPr>
        <p:spPr/>
        <p:txBody>
          <a:bodyPr>
            <a:normAutofit fontScale="85000" lnSpcReduction="10000"/>
          </a:bodyPr>
          <a:lstStyle/>
          <a:p>
            <a:pPr algn="just"/>
            <a:r>
              <a:rPr lang="it-IT" sz="2400" b="1" dirty="0" smtClean="0"/>
              <a:t>PIIGS – O come ho imparato a preoccuparmi e a combattere l’austerity </a:t>
            </a:r>
            <a:r>
              <a:rPr lang="it-IT" sz="2400" dirty="0" smtClean="0"/>
              <a:t>è il documentario indipendente dei tre registi italiani</a:t>
            </a:r>
            <a:r>
              <a:rPr lang="it-IT" sz="2400" b="1" dirty="0" smtClean="0"/>
              <a:t> Adriano </a:t>
            </a:r>
            <a:r>
              <a:rPr lang="it-IT" sz="2400" b="1" dirty="0" err="1" smtClean="0"/>
              <a:t>Cutraro</a:t>
            </a:r>
            <a:r>
              <a:rPr lang="it-IT" sz="2400" dirty="0" smtClean="0"/>
              <a:t>, </a:t>
            </a:r>
            <a:r>
              <a:rPr lang="it-IT" sz="2400" b="1" dirty="0" smtClean="0"/>
              <a:t>Federico Greco</a:t>
            </a:r>
            <a:r>
              <a:rPr lang="it-IT" sz="2400" dirty="0" smtClean="0"/>
              <a:t> e </a:t>
            </a:r>
            <a:r>
              <a:rPr lang="it-IT" sz="2400" b="1" dirty="0" smtClean="0"/>
              <a:t>Mirko Melchiorre</a:t>
            </a:r>
            <a:r>
              <a:rPr lang="it-IT" sz="2400" dirty="0" smtClean="0"/>
              <a:t>, in uscita nelle sale il prossimo 27 aprile.</a:t>
            </a:r>
          </a:p>
          <a:p>
            <a:pPr algn="just"/>
            <a:r>
              <a:rPr lang="it-IT" sz="2400" dirty="0" smtClean="0"/>
              <a:t>Il titolo accattivante e provocatorio al tempo stesso, fa riferimento alla situazione dei paesi europei più sofferenti dopo la crisi del 2008 (PIIGS è l’acronimo di Portogallo, Irlanda, Italia, Grecia e Spagna). L'acronimo è dispregiativo, richiama volutamente la parola inglese "</a:t>
            </a:r>
            <a:r>
              <a:rPr lang="it-IT" sz="2400" dirty="0" err="1" smtClean="0"/>
              <a:t>pigs</a:t>
            </a:r>
            <a:r>
              <a:rPr lang="it-IT" sz="2400" dirty="0" smtClean="0"/>
              <a:t>", maiali, perché sta a sottolineare quanto questi paesi europei siano in realtà i meno virtuosi dell'Unione e siano essi stessi a recar danno all'intero sistema.</a:t>
            </a:r>
          </a:p>
          <a:p>
            <a:endParaRPr lang="fr-FR" sz="2400" dirty="0"/>
          </a:p>
        </p:txBody>
      </p:sp>
      <p:sp>
        <p:nvSpPr>
          <p:cNvPr id="4" name="Content Placeholder 3"/>
          <p:cNvSpPr>
            <a:spLocks noGrp="1"/>
          </p:cNvSpPr>
          <p:nvPr>
            <p:ph sz="half" idx="2"/>
          </p:nvPr>
        </p:nvSpPr>
        <p:spPr/>
        <p:txBody>
          <a:bodyPr>
            <a:normAutofit fontScale="85000" lnSpcReduction="10000"/>
          </a:bodyPr>
          <a:lstStyle/>
          <a:p>
            <a:pPr algn="just"/>
            <a:r>
              <a:rPr lang="fr-FR" i="1" dirty="0" smtClean="0"/>
              <a:t>PIIGS – Ou comment j’ai appris à m’inquiéter et à combattre l’austérité </a:t>
            </a:r>
            <a:r>
              <a:rPr lang="fr-FR" dirty="0" smtClean="0"/>
              <a:t>est un documentaire indépendant réalisé par trois metteurs en scène italiens </a:t>
            </a:r>
            <a:r>
              <a:rPr lang="fr-FR" b="1" dirty="0" smtClean="0"/>
              <a:t>Adriano </a:t>
            </a:r>
            <a:r>
              <a:rPr lang="fr-FR" b="1" dirty="0" err="1" smtClean="0"/>
              <a:t>Cutraro</a:t>
            </a:r>
            <a:r>
              <a:rPr lang="fr-FR" dirty="0" smtClean="0"/>
              <a:t>, </a:t>
            </a:r>
            <a:r>
              <a:rPr lang="fr-FR" b="1" dirty="0" smtClean="0"/>
              <a:t>Federico Greco</a:t>
            </a:r>
            <a:r>
              <a:rPr lang="fr-FR" dirty="0" smtClean="0"/>
              <a:t> et </a:t>
            </a:r>
            <a:r>
              <a:rPr lang="fr-FR" b="1" dirty="0" err="1" smtClean="0"/>
              <a:t>Mirko</a:t>
            </a:r>
            <a:r>
              <a:rPr lang="fr-FR" b="1" dirty="0" smtClean="0"/>
              <a:t> Melchiorre</a:t>
            </a:r>
            <a:r>
              <a:rPr lang="fr-FR" dirty="0" smtClean="0"/>
              <a:t>. Le titre, </a:t>
            </a:r>
            <a:r>
              <a:rPr lang="fr-FR" b="1" dirty="0" smtClean="0"/>
              <a:t>à la fois </a:t>
            </a:r>
            <a:r>
              <a:rPr lang="fr-FR" dirty="0" smtClean="0"/>
              <a:t>captivant et provocateur, fait référence à la situation des pays européens qui ont le plus souffert de la crise de 2008 (</a:t>
            </a:r>
            <a:r>
              <a:rPr lang="fr-FR" i="1" dirty="0" smtClean="0"/>
              <a:t>PIIGS est l’acronyme de Portugal, Irlande, Italie, Grèce et Espagne</a:t>
            </a:r>
            <a:r>
              <a:rPr lang="fr-FR" dirty="0" smtClean="0"/>
              <a:t>). L’acronyme est provocateur, il rappelle volontairement le mot anglais « </a:t>
            </a:r>
            <a:r>
              <a:rPr lang="fr-FR" dirty="0" err="1" smtClean="0"/>
              <a:t>pigs</a:t>
            </a:r>
            <a:r>
              <a:rPr lang="fr-FR" dirty="0" smtClean="0"/>
              <a:t> », porcs.</a:t>
            </a:r>
            <a:endParaRPr lang="fr-FR" dirty="0"/>
          </a:p>
        </p:txBody>
      </p:sp>
    </p:spTree>
    <p:extLst>
      <p:ext uri="{BB962C8B-B14F-4D97-AF65-F5344CB8AC3E}">
        <p14:creationId xmlns:p14="http://schemas.microsoft.com/office/powerpoint/2010/main" val="4013244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comme</a:t>
            </a:r>
            <a:r>
              <a:rPr lang="it-IT" sz="2800" dirty="0" smtClean="0"/>
              <a:t> </a:t>
            </a:r>
            <a:r>
              <a:rPr lang="it-IT" sz="2800" dirty="0" err="1" smtClean="0"/>
              <a:t>ou</a:t>
            </a:r>
            <a:r>
              <a:rPr lang="it-IT" sz="2800" dirty="0" smtClean="0"/>
              <a:t> </a:t>
            </a:r>
            <a:r>
              <a:rPr lang="it-IT" sz="2800" dirty="0" err="1" smtClean="0"/>
              <a:t>comment</a:t>
            </a:r>
            <a:endParaRPr lang="it-IT" sz="2800" dirty="0"/>
          </a:p>
        </p:txBody>
      </p:sp>
      <p:sp>
        <p:nvSpPr>
          <p:cNvPr id="3" name="Segnaposto contenuto 2"/>
          <p:cNvSpPr>
            <a:spLocks noGrp="1"/>
          </p:cNvSpPr>
          <p:nvPr>
            <p:ph idx="1"/>
          </p:nvPr>
        </p:nvSpPr>
        <p:spPr/>
        <p:txBody>
          <a:bodyPr>
            <a:normAutofit fontScale="92500" lnSpcReduction="10000"/>
          </a:bodyPr>
          <a:lstStyle/>
          <a:p>
            <a:r>
              <a:rPr lang="it-IT" b="1" dirty="0" err="1" smtClean="0"/>
              <a:t>comment</a:t>
            </a:r>
            <a:r>
              <a:rPr lang="it-IT" dirty="0" smtClean="0"/>
              <a:t> : </a:t>
            </a:r>
            <a:r>
              <a:rPr lang="it-IT" dirty="0" err="1" smtClean="0"/>
              <a:t>adverbe</a:t>
            </a:r>
            <a:r>
              <a:rPr lang="it-IT" dirty="0" smtClean="0"/>
              <a:t> </a:t>
            </a:r>
            <a:r>
              <a:rPr lang="it-IT" dirty="0" err="1" smtClean="0"/>
              <a:t>interrogatif</a:t>
            </a:r>
            <a:r>
              <a:rPr lang="it-IT" dirty="0" smtClean="0"/>
              <a:t> </a:t>
            </a:r>
            <a:r>
              <a:rPr lang="it-IT" dirty="0" err="1" smtClean="0"/>
              <a:t>direct</a:t>
            </a:r>
            <a:r>
              <a:rPr lang="it-IT" dirty="0" smtClean="0"/>
              <a:t> </a:t>
            </a:r>
            <a:r>
              <a:rPr lang="it-IT" dirty="0" err="1" smtClean="0"/>
              <a:t>ou</a:t>
            </a:r>
            <a:r>
              <a:rPr lang="it-IT" dirty="0" smtClean="0"/>
              <a:t> </a:t>
            </a:r>
            <a:r>
              <a:rPr lang="it-IT" dirty="0" err="1" smtClean="0"/>
              <a:t>indirect</a:t>
            </a:r>
            <a:r>
              <a:rPr lang="it-IT" dirty="0" smtClean="0"/>
              <a:t> : de quelle </a:t>
            </a:r>
            <a:r>
              <a:rPr lang="it-IT" dirty="0" err="1" smtClean="0"/>
              <a:t>manière</a:t>
            </a:r>
            <a:r>
              <a:rPr lang="it-IT" dirty="0" smtClean="0"/>
              <a:t>, par quelle </a:t>
            </a:r>
            <a:r>
              <a:rPr lang="it-IT" dirty="0" err="1" smtClean="0"/>
              <a:t>manière</a:t>
            </a:r>
            <a:endParaRPr lang="it-IT" dirty="0" smtClean="0"/>
          </a:p>
          <a:p>
            <a:r>
              <a:rPr lang="it-IT" i="1" dirty="0" err="1"/>
              <a:t>Comment</a:t>
            </a:r>
            <a:r>
              <a:rPr lang="it-IT" i="1" dirty="0"/>
              <a:t> </a:t>
            </a:r>
            <a:r>
              <a:rPr lang="it-IT" i="1" dirty="0" err="1"/>
              <a:t>vas</a:t>
            </a:r>
            <a:r>
              <a:rPr lang="it-IT" i="1" dirty="0"/>
              <a:t>-tu à Paris </a:t>
            </a:r>
            <a:r>
              <a:rPr lang="it-IT" i="1" dirty="0" smtClean="0"/>
              <a:t>?</a:t>
            </a:r>
          </a:p>
          <a:p>
            <a:r>
              <a:rPr lang="it-IT" i="1" dirty="0" err="1" smtClean="0"/>
              <a:t>explique</a:t>
            </a:r>
            <a:r>
              <a:rPr lang="it-IT" i="1" dirty="0" smtClean="0"/>
              <a:t> </a:t>
            </a:r>
            <a:r>
              <a:rPr lang="it-IT" i="1" dirty="0" err="1" smtClean="0"/>
              <a:t>comment</a:t>
            </a:r>
            <a:r>
              <a:rPr lang="it-IT" i="1" dirty="0" smtClean="0"/>
              <a:t> tu </a:t>
            </a:r>
            <a:r>
              <a:rPr lang="it-IT" i="1" dirty="0" err="1" smtClean="0"/>
              <a:t>as</a:t>
            </a:r>
            <a:r>
              <a:rPr lang="it-IT" i="1" dirty="0" smtClean="0"/>
              <a:t> </a:t>
            </a:r>
            <a:r>
              <a:rPr lang="it-IT" i="1" dirty="0" err="1" smtClean="0"/>
              <a:t>fait</a:t>
            </a:r>
            <a:r>
              <a:rPr lang="it-IT" i="1" dirty="0" smtClean="0"/>
              <a:t> </a:t>
            </a:r>
            <a:r>
              <a:rPr lang="it-IT" i="1" dirty="0" err="1" smtClean="0"/>
              <a:t>ça</a:t>
            </a:r>
            <a:endParaRPr lang="it-IT" i="1" dirty="0" smtClean="0"/>
          </a:p>
          <a:p>
            <a:endParaRPr lang="it-IT" i="1" dirty="0" smtClean="0"/>
          </a:p>
          <a:p>
            <a:r>
              <a:rPr lang="it-IT" b="1" dirty="0" err="1" smtClean="0"/>
              <a:t>Comme</a:t>
            </a:r>
            <a:r>
              <a:rPr lang="it-IT" dirty="0" smtClean="0"/>
              <a:t> : 1.  </a:t>
            </a:r>
            <a:r>
              <a:rPr lang="it-IT" dirty="0" err="1" smtClean="0"/>
              <a:t>adverbe</a:t>
            </a:r>
            <a:r>
              <a:rPr lang="it-IT" dirty="0" smtClean="0"/>
              <a:t> </a:t>
            </a:r>
            <a:r>
              <a:rPr lang="it-IT" dirty="0" err="1" smtClean="0"/>
              <a:t>exclamatif</a:t>
            </a:r>
            <a:endParaRPr lang="it-IT" dirty="0" smtClean="0"/>
          </a:p>
          <a:p>
            <a:r>
              <a:rPr lang="it-IT" i="1" dirty="0" err="1" smtClean="0"/>
              <a:t>comme</a:t>
            </a:r>
            <a:r>
              <a:rPr lang="it-IT" i="1" dirty="0" smtClean="0"/>
              <a:t> c’est </a:t>
            </a:r>
            <a:r>
              <a:rPr lang="it-IT" i="1" dirty="0" err="1" smtClean="0"/>
              <a:t>beau</a:t>
            </a:r>
            <a:r>
              <a:rPr lang="it-IT" i="1" dirty="0" smtClean="0"/>
              <a:t> !</a:t>
            </a:r>
          </a:p>
          <a:p>
            <a:r>
              <a:rPr lang="it-IT" dirty="0" smtClean="0"/>
              <a:t>2. </a:t>
            </a:r>
            <a:r>
              <a:rPr lang="it-IT" dirty="0" err="1" smtClean="0"/>
              <a:t>conjonction</a:t>
            </a:r>
            <a:endParaRPr lang="it-IT" dirty="0" smtClean="0"/>
          </a:p>
          <a:p>
            <a:r>
              <a:rPr lang="it-IT" dirty="0" smtClean="0"/>
              <a:t>a.  cause :  </a:t>
            </a:r>
            <a:r>
              <a:rPr lang="it-IT" i="1" dirty="0" err="1" smtClean="0"/>
              <a:t>comme</a:t>
            </a:r>
            <a:r>
              <a:rPr lang="it-IT" i="1" dirty="0" smtClean="0"/>
              <a:t> il n’est </a:t>
            </a:r>
            <a:r>
              <a:rPr lang="it-IT" i="1" dirty="0" err="1" smtClean="0"/>
              <a:t>pas</a:t>
            </a:r>
            <a:r>
              <a:rPr lang="it-IT" i="1" dirty="0" smtClean="0"/>
              <a:t> </a:t>
            </a:r>
            <a:r>
              <a:rPr lang="it-IT" i="1" dirty="0" err="1" smtClean="0"/>
              <a:t>venu</a:t>
            </a:r>
            <a:r>
              <a:rPr lang="it-IT" i="1" dirty="0" smtClean="0"/>
              <a:t>, je </a:t>
            </a:r>
            <a:r>
              <a:rPr lang="it-IT" i="1" dirty="0" err="1" smtClean="0"/>
              <a:t>suis</a:t>
            </a:r>
            <a:r>
              <a:rPr lang="it-IT" i="1" dirty="0" smtClean="0"/>
              <a:t> parti</a:t>
            </a:r>
          </a:p>
          <a:p>
            <a:r>
              <a:rPr lang="it-IT" dirty="0" smtClean="0"/>
              <a:t>b. </a:t>
            </a:r>
            <a:r>
              <a:rPr lang="it-IT" dirty="0" err="1" smtClean="0"/>
              <a:t>comparaison</a:t>
            </a:r>
            <a:r>
              <a:rPr lang="it-IT" dirty="0" smtClean="0"/>
              <a:t> :  i</a:t>
            </a:r>
            <a:r>
              <a:rPr lang="it-IT" i="1" dirty="0" smtClean="0"/>
              <a:t>l </a:t>
            </a:r>
            <a:r>
              <a:rPr lang="it-IT" i="1" dirty="0" err="1" smtClean="0"/>
              <a:t>ment</a:t>
            </a:r>
            <a:r>
              <a:rPr lang="it-IT" i="1" dirty="0" smtClean="0"/>
              <a:t> </a:t>
            </a:r>
            <a:r>
              <a:rPr lang="it-IT" i="1" dirty="0" err="1" smtClean="0"/>
              <a:t>comme</a:t>
            </a:r>
            <a:r>
              <a:rPr lang="it-IT" i="1" dirty="0" smtClean="0"/>
              <a:t> il </a:t>
            </a:r>
            <a:r>
              <a:rPr lang="it-IT" i="1" dirty="0" err="1" smtClean="0"/>
              <a:t>respire</a:t>
            </a:r>
            <a:endParaRPr lang="it-IT" i="1" dirty="0"/>
          </a:p>
        </p:txBody>
      </p:sp>
    </p:spTree>
    <p:extLst>
      <p:ext uri="{BB962C8B-B14F-4D97-AF65-F5344CB8AC3E}">
        <p14:creationId xmlns:p14="http://schemas.microsoft.com/office/powerpoint/2010/main" val="1258578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TotalTime>
  <Words>2780</Words>
  <Application>Microsoft Office PowerPoint</Application>
  <PresentationFormat>Widescreen</PresentationFormat>
  <Paragraphs>126</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PowerPoint Presentation</vt:lpstr>
      <vt:lpstr>PIIGS: perché l'Unione non è un mattatoio Cafebabel 12 aprile 2017  écrit par Rossella Arleo traduit par Florio Chiara </vt:lpstr>
      <vt:lpstr>essayer de</vt:lpstr>
      <vt:lpstr>chercher à </vt:lpstr>
      <vt:lpstr>PIIGS : l'Europe n'est pas un abattoir Cafebabel 12 avril 2017  traduit par Cécile Vergnat </vt:lpstr>
      <vt:lpstr>traduit par Florio Chiara </vt:lpstr>
      <vt:lpstr>traduit par Florio Chiara </vt:lpstr>
      <vt:lpstr>Traduction officielle</vt:lpstr>
      <vt:lpstr>comme ou comment</vt:lpstr>
      <vt:lpstr>en même temps</vt:lpstr>
      <vt:lpstr>traduit par Florio Chiara </vt:lpstr>
      <vt:lpstr>L’expression de la date</vt:lpstr>
      <vt:lpstr>traduit par Florio Chiara </vt:lpstr>
      <vt:lpstr>Traduction officielle</vt:lpstr>
      <vt:lpstr>PowerPoint Presentation</vt:lpstr>
      <vt:lpstr>PowerPoint Presentation</vt:lpstr>
      <vt:lpstr>Traduit par Anna Scassillo</vt:lpstr>
      <vt:lpstr>Traduit par Anna Scassillo</vt:lpstr>
      <vt:lpstr>Traduction officielle</vt:lpstr>
      <vt:lpstr>Traduit par Anna Scassillo</vt:lpstr>
      <vt:lpstr>Infatti   ATTENTION FAUX-AMI  En fait (en réalité)</vt:lpstr>
      <vt:lpstr>Traduit par Anna Scassillo</vt:lpstr>
      <vt:lpstr>Traduction officielle</vt:lpstr>
      <vt:lpstr>Traduit par Cloé</vt:lpstr>
      <vt:lpstr>Traduction officielle</vt:lpstr>
      <vt:lpstr>Traduit par Cloé</vt:lpstr>
      <vt:lpstr>Traduction officielle</vt:lpstr>
      <vt:lpstr>Nouveau texte commencé le 10 mai La libertà di stampa vista da due giornalisti rifugiati a Parigi Cristina Rosati  CafeBabel 5 mai 2017</vt:lpstr>
      <vt:lpstr>PowerPoint Presentation</vt:lpstr>
      <vt:lpstr>PowerPoint Presentation</vt:lpstr>
      <vt:lpstr>A faire pour le 17 mai</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CELOTTI NADINE</dc:creator>
  <cp:lastModifiedBy>CELOTTI NADINE</cp:lastModifiedBy>
  <cp:revision>50</cp:revision>
  <dcterms:created xsi:type="dcterms:W3CDTF">2017-04-20T16:06:55Z</dcterms:created>
  <dcterms:modified xsi:type="dcterms:W3CDTF">2017-05-10T09:38:04Z</dcterms:modified>
</cp:coreProperties>
</file>