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9"/>
  </p:notesMasterIdLst>
  <p:sldIdLst>
    <p:sldId id="256" r:id="rId2"/>
    <p:sldId id="332" r:id="rId3"/>
    <p:sldId id="333" r:id="rId4"/>
    <p:sldId id="334" r:id="rId5"/>
    <p:sldId id="335" r:id="rId6"/>
    <p:sldId id="336" r:id="rId7"/>
    <p:sldId id="337" r:id="rId8"/>
    <p:sldId id="338" r:id="rId9"/>
    <p:sldId id="339" r:id="rId10"/>
    <p:sldId id="340" r:id="rId11"/>
    <p:sldId id="341" r:id="rId12"/>
    <p:sldId id="342" r:id="rId13"/>
    <p:sldId id="343" r:id="rId14"/>
    <p:sldId id="344" r:id="rId15"/>
    <p:sldId id="878" r:id="rId16"/>
    <p:sldId id="385" r:id="rId17"/>
    <p:sldId id="877" r:id="rId18"/>
    <p:sldId id="392" r:id="rId19"/>
    <p:sldId id="386" r:id="rId20"/>
    <p:sldId id="387" r:id="rId21"/>
    <p:sldId id="388" r:id="rId22"/>
    <p:sldId id="389" r:id="rId23"/>
    <p:sldId id="390" r:id="rId24"/>
    <p:sldId id="393" r:id="rId25"/>
    <p:sldId id="499" r:id="rId26"/>
    <p:sldId id="501" r:id="rId27"/>
    <p:sldId id="507" r:id="rId28"/>
    <p:sldId id="505" r:id="rId29"/>
    <p:sldId id="502" r:id="rId30"/>
    <p:sldId id="503" r:id="rId31"/>
    <p:sldId id="508" r:id="rId32"/>
    <p:sldId id="509" r:id="rId33"/>
    <p:sldId id="394" r:id="rId34"/>
    <p:sldId id="395" r:id="rId35"/>
    <p:sldId id="398" r:id="rId36"/>
    <p:sldId id="399" r:id="rId37"/>
    <p:sldId id="400" r:id="rId38"/>
    <p:sldId id="401" r:id="rId39"/>
    <p:sldId id="402" r:id="rId40"/>
    <p:sldId id="403" r:id="rId41"/>
    <p:sldId id="404" r:id="rId42"/>
    <p:sldId id="405" r:id="rId43"/>
    <p:sldId id="406" r:id="rId44"/>
    <p:sldId id="407" r:id="rId45"/>
    <p:sldId id="408" r:id="rId46"/>
    <p:sldId id="409" r:id="rId47"/>
    <p:sldId id="410" r:id="rId48"/>
    <p:sldId id="411" r:id="rId49"/>
    <p:sldId id="412" r:id="rId50"/>
    <p:sldId id="413" r:id="rId51"/>
    <p:sldId id="414" r:id="rId52"/>
    <p:sldId id="415" r:id="rId53"/>
    <p:sldId id="416" r:id="rId54"/>
    <p:sldId id="417" r:id="rId55"/>
    <p:sldId id="418" r:id="rId56"/>
    <p:sldId id="419" r:id="rId57"/>
    <p:sldId id="512" r:id="rId58"/>
    <p:sldId id="420" r:id="rId59"/>
    <p:sldId id="421" r:id="rId60"/>
    <p:sldId id="422" r:id="rId61"/>
    <p:sldId id="544" r:id="rId62"/>
    <p:sldId id="545" r:id="rId63"/>
    <p:sldId id="546" r:id="rId64"/>
    <p:sldId id="547" r:id="rId65"/>
    <p:sldId id="548" r:id="rId66"/>
    <p:sldId id="549" r:id="rId67"/>
    <p:sldId id="550" r:id="rId68"/>
    <p:sldId id="551" r:id="rId69"/>
    <p:sldId id="552" r:id="rId70"/>
    <p:sldId id="553" r:id="rId71"/>
    <p:sldId id="554" r:id="rId72"/>
    <p:sldId id="555" r:id="rId73"/>
    <p:sldId id="556" r:id="rId74"/>
    <p:sldId id="557" r:id="rId75"/>
    <p:sldId id="558" r:id="rId76"/>
    <p:sldId id="611" r:id="rId77"/>
    <p:sldId id="560" r:id="rId78"/>
    <p:sldId id="610" r:id="rId79"/>
    <p:sldId id="620" r:id="rId80"/>
    <p:sldId id="621" r:id="rId81"/>
    <p:sldId id="622" r:id="rId82"/>
    <p:sldId id="623" r:id="rId83"/>
    <p:sldId id="629" r:id="rId84"/>
    <p:sldId id="561" r:id="rId85"/>
    <p:sldId id="562" r:id="rId86"/>
    <p:sldId id="563" r:id="rId87"/>
    <p:sldId id="564" r:id="rId88"/>
    <p:sldId id="565" r:id="rId89"/>
    <p:sldId id="566" r:id="rId90"/>
    <p:sldId id="567" r:id="rId91"/>
    <p:sldId id="568" r:id="rId92"/>
    <p:sldId id="569" r:id="rId93"/>
    <p:sldId id="570" r:id="rId94"/>
    <p:sldId id="571" r:id="rId95"/>
    <p:sldId id="572" r:id="rId96"/>
    <p:sldId id="573" r:id="rId97"/>
    <p:sldId id="625" r:id="rId98"/>
    <p:sldId id="626" r:id="rId99"/>
    <p:sldId id="630" r:id="rId100"/>
    <p:sldId id="679" r:id="rId101"/>
    <p:sldId id="681" r:id="rId102"/>
    <p:sldId id="682" r:id="rId103"/>
    <p:sldId id="683" r:id="rId104"/>
    <p:sldId id="684" r:id="rId105"/>
    <p:sldId id="685" r:id="rId106"/>
    <p:sldId id="575" r:id="rId107"/>
    <p:sldId id="680" r:id="rId108"/>
    <p:sldId id="582" r:id="rId109"/>
    <p:sldId id="666" r:id="rId110"/>
    <p:sldId id="583" r:id="rId111"/>
    <p:sldId id="631" r:id="rId112"/>
    <p:sldId id="632" r:id="rId113"/>
    <p:sldId id="633" r:id="rId114"/>
    <p:sldId id="636" r:id="rId115"/>
    <p:sldId id="687" r:id="rId116"/>
    <p:sldId id="688" r:id="rId117"/>
    <p:sldId id="689" r:id="rId118"/>
    <p:sldId id="690" r:id="rId119"/>
    <p:sldId id="691" r:id="rId120"/>
    <p:sldId id="584" r:id="rId121"/>
    <p:sldId id="585" r:id="rId122"/>
    <p:sldId id="686" r:id="rId123"/>
    <p:sldId id="586" r:id="rId124"/>
    <p:sldId id="587" r:id="rId125"/>
    <p:sldId id="588" r:id="rId126"/>
    <p:sldId id="589" r:id="rId127"/>
    <p:sldId id="590" r:id="rId128"/>
    <p:sldId id="591" r:id="rId129"/>
    <p:sldId id="592" r:id="rId130"/>
    <p:sldId id="637" r:id="rId131"/>
    <p:sldId id="638" r:id="rId132"/>
    <p:sldId id="639" r:id="rId133"/>
    <p:sldId id="640" r:id="rId134"/>
    <p:sldId id="641" r:id="rId135"/>
    <p:sldId id="642" r:id="rId136"/>
    <p:sldId id="643" r:id="rId137"/>
    <p:sldId id="644" r:id="rId138"/>
    <p:sldId id="645" r:id="rId139"/>
    <p:sldId id="646" r:id="rId140"/>
    <p:sldId id="647" r:id="rId141"/>
    <p:sldId id="648" r:id="rId142"/>
    <p:sldId id="649" r:id="rId143"/>
    <p:sldId id="650" r:id="rId144"/>
    <p:sldId id="651" r:id="rId145"/>
    <p:sldId id="652" r:id="rId146"/>
    <p:sldId id="653" r:id="rId147"/>
    <p:sldId id="654" r:id="rId148"/>
    <p:sldId id="655" r:id="rId149"/>
    <p:sldId id="656" r:id="rId150"/>
    <p:sldId id="662" r:id="rId151"/>
    <p:sldId id="663" r:id="rId152"/>
    <p:sldId id="664" r:id="rId153"/>
    <p:sldId id="665" r:id="rId154"/>
    <p:sldId id="703" r:id="rId155"/>
    <p:sldId id="704" r:id="rId156"/>
    <p:sldId id="879" r:id="rId157"/>
    <p:sldId id="705" r:id="rId158"/>
    <p:sldId id="706" r:id="rId159"/>
    <p:sldId id="707" r:id="rId160"/>
    <p:sldId id="708" r:id="rId161"/>
    <p:sldId id="709" r:id="rId162"/>
    <p:sldId id="710" r:id="rId163"/>
    <p:sldId id="711" r:id="rId164"/>
    <p:sldId id="712" r:id="rId165"/>
    <p:sldId id="713" r:id="rId166"/>
    <p:sldId id="714" r:id="rId167"/>
    <p:sldId id="715" r:id="rId168"/>
    <p:sldId id="717" r:id="rId169"/>
    <p:sldId id="718" r:id="rId170"/>
    <p:sldId id="719" r:id="rId171"/>
    <p:sldId id="720" r:id="rId172"/>
    <p:sldId id="777" r:id="rId173"/>
    <p:sldId id="775" r:id="rId174"/>
    <p:sldId id="776" r:id="rId175"/>
    <p:sldId id="772" r:id="rId176"/>
    <p:sldId id="773" r:id="rId177"/>
    <p:sldId id="771" r:id="rId178"/>
    <p:sldId id="779" r:id="rId179"/>
    <p:sldId id="780" r:id="rId180"/>
    <p:sldId id="788" r:id="rId181"/>
    <p:sldId id="781" r:id="rId182"/>
    <p:sldId id="782" r:id="rId183"/>
    <p:sldId id="783" r:id="rId184"/>
    <p:sldId id="784" r:id="rId185"/>
    <p:sldId id="785" r:id="rId186"/>
    <p:sldId id="786" r:id="rId187"/>
    <p:sldId id="787" r:id="rId188"/>
    <p:sldId id="797" r:id="rId189"/>
    <p:sldId id="790" r:id="rId190"/>
    <p:sldId id="791" r:id="rId191"/>
    <p:sldId id="792" r:id="rId192"/>
    <p:sldId id="793" r:id="rId193"/>
    <p:sldId id="789" r:id="rId194"/>
    <p:sldId id="723" r:id="rId195"/>
    <p:sldId id="724" r:id="rId196"/>
    <p:sldId id="814" r:id="rId197"/>
    <p:sldId id="725" r:id="rId198"/>
    <p:sldId id="726" r:id="rId199"/>
    <p:sldId id="762" r:id="rId200"/>
    <p:sldId id="761" r:id="rId201"/>
    <p:sldId id="767" r:id="rId202"/>
    <p:sldId id="763" r:id="rId203"/>
    <p:sldId id="747" r:id="rId204"/>
    <p:sldId id="868" r:id="rId205"/>
    <p:sldId id="869" r:id="rId206"/>
    <p:sldId id="870" r:id="rId207"/>
    <p:sldId id="871" r:id="rId208"/>
    <p:sldId id="872" r:id="rId209"/>
    <p:sldId id="873" r:id="rId210"/>
    <p:sldId id="874" r:id="rId211"/>
    <p:sldId id="875" r:id="rId212"/>
    <p:sldId id="876" r:id="rId213"/>
    <p:sldId id="838" r:id="rId214"/>
    <p:sldId id="839" r:id="rId215"/>
    <p:sldId id="837" r:id="rId216"/>
    <p:sldId id="836" r:id="rId217"/>
    <p:sldId id="862" r:id="rId218"/>
    <p:sldId id="863" r:id="rId219"/>
    <p:sldId id="843" r:id="rId220"/>
    <p:sldId id="842" r:id="rId221"/>
    <p:sldId id="844" r:id="rId222"/>
    <p:sldId id="845" r:id="rId223"/>
    <p:sldId id="846" r:id="rId224"/>
    <p:sldId id="841" r:id="rId225"/>
    <p:sldId id="847" r:id="rId226"/>
    <p:sldId id="880" r:id="rId227"/>
    <p:sldId id="881" r:id="rId228"/>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notesMaster" Target="notesMasters/notesMaster1.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231"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84744-AA45-0540-85C9-BE47C26E8528}" type="datetimeFigureOut">
              <a:rPr lang="it-IT" smtClean="0"/>
              <a:t>18/05/2017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70153A-6086-404B-8BF6-3F6241E06CAE}" type="slidenum">
              <a:rPr lang="it-IT" smtClean="0"/>
              <a:t>‹#›</a:t>
            </a:fld>
            <a:endParaRPr lang="it-IT"/>
          </a:p>
        </p:txBody>
      </p:sp>
    </p:spTree>
    <p:extLst>
      <p:ext uri="{BB962C8B-B14F-4D97-AF65-F5344CB8AC3E}">
        <p14:creationId xmlns:p14="http://schemas.microsoft.com/office/powerpoint/2010/main" val="3176548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6866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318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080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523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85977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123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5110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533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29277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942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2217445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328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06941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761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245657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EDD9B0-99ED-9449-B7E3-76F87094BAE9}" type="slidenum">
              <a:rPr lang="fr-FR" sz="1200"/>
              <a:pPr eaLnBrk="1" hangingPunct="1"/>
              <a:t>58</a:t>
            </a:fld>
            <a:endParaRPr lang="fr-FR" sz="1200"/>
          </a:p>
        </p:txBody>
      </p:sp>
      <p:sp>
        <p:nvSpPr>
          <p:cNvPr id="35842" name="Rectangle 2"/>
          <p:cNvSpPr>
            <a:spLocks noGrp="1" noRot="1" noChangeAspect="1" noTextEdit="1"/>
          </p:cNvSpPr>
          <p:nvPr>
            <p:ph type="sldImg"/>
          </p:nvPr>
        </p:nvSpPr>
        <p:spPr>
          <a:ln/>
        </p:spPr>
      </p:sp>
      <p:sp>
        <p:nvSpPr>
          <p:cNvPr id="35843"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736439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8FD8FA-E90A-4447-B80B-94B06F30E1E4}" type="slidenum">
              <a:rPr lang="fr-FR" sz="1200"/>
              <a:pPr eaLnBrk="1" hangingPunct="1"/>
              <a:t>59</a:t>
            </a:fld>
            <a:endParaRPr lang="fr-FR" sz="1200"/>
          </a:p>
        </p:txBody>
      </p:sp>
      <p:sp>
        <p:nvSpPr>
          <p:cNvPr id="37890" name="Rectangle 2"/>
          <p:cNvSpPr>
            <a:spLocks noGrp="1" noRot="1" noChangeAspect="1" noTextEdit="1"/>
          </p:cNvSpPr>
          <p:nvPr>
            <p:ph type="sldImg"/>
          </p:nvPr>
        </p:nvSpPr>
        <p:spPr>
          <a:ln/>
        </p:spPr>
      </p:sp>
      <p:sp>
        <p:nvSpPr>
          <p:cNvPr id="37891"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3884016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EB93E4-7816-AC49-8FB1-625C616696EE}" type="slidenum">
              <a:rPr lang="fr-FR" sz="1200"/>
              <a:pPr eaLnBrk="1" hangingPunct="1"/>
              <a:t>61</a:t>
            </a:fld>
            <a:endParaRPr lang="fr-FR" sz="1200"/>
          </a:p>
        </p:txBody>
      </p:sp>
      <p:sp>
        <p:nvSpPr>
          <p:cNvPr id="39938" name="Rectangle 2"/>
          <p:cNvSpPr>
            <a:spLocks noGrp="1" noRot="1" noChangeAspect="1" noTextEdit="1"/>
          </p:cNvSpPr>
          <p:nvPr>
            <p:ph type="sldImg"/>
          </p:nvPr>
        </p:nvSpPr>
        <p:spPr>
          <a:ln/>
        </p:spPr>
      </p:sp>
      <p:sp>
        <p:nvSpPr>
          <p:cNvPr id="39939"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265046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521176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5C4581-1A40-5C4B-93FE-7C12A56929DB}" type="slidenum">
              <a:rPr lang="fr-FR" sz="1200"/>
              <a:pPr eaLnBrk="1" hangingPunct="1"/>
              <a:t>65</a:t>
            </a:fld>
            <a:endParaRPr lang="fr-FR" sz="1200"/>
          </a:p>
        </p:txBody>
      </p:sp>
      <p:sp>
        <p:nvSpPr>
          <p:cNvPr id="45058" name="Rectangle 2"/>
          <p:cNvSpPr>
            <a:spLocks noGrp="1" noRot="1" noChangeAspect="1" noTextEdit="1"/>
          </p:cNvSpPr>
          <p:nvPr>
            <p:ph type="sldImg"/>
          </p:nvPr>
        </p:nvSpPr>
        <p:spPr>
          <a:ln/>
        </p:spPr>
      </p:sp>
      <p:sp>
        <p:nvSpPr>
          <p:cNvPr id="45059"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3897310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DC5EC3-F743-2149-9087-EB71BCDC0D7E}" type="slidenum">
              <a:rPr lang="fr-FR" sz="1200"/>
              <a:pPr eaLnBrk="1" hangingPunct="1"/>
              <a:t>85</a:t>
            </a:fld>
            <a:endParaRPr lang="fr-FR" sz="1200"/>
          </a:p>
        </p:txBody>
      </p:sp>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1516167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0322CE-3531-8948-8566-11BE3914C5A6}" type="slidenum">
              <a:rPr lang="fr-FR" sz="1200"/>
              <a:pPr eaLnBrk="1" hangingPunct="1"/>
              <a:t>87</a:t>
            </a:fld>
            <a:endParaRPr lang="fr-FR" sz="1200"/>
          </a:p>
        </p:txBody>
      </p:sp>
      <p:sp>
        <p:nvSpPr>
          <p:cNvPr id="64514" name="Rectangle 2"/>
          <p:cNvSpPr>
            <a:spLocks noGrp="1" noRot="1" noChangeAspect="1" noTextEdit="1"/>
          </p:cNvSpPr>
          <p:nvPr>
            <p:ph type="sldImg"/>
          </p:nvPr>
        </p:nvSpPr>
        <p:spPr>
          <a:ln/>
        </p:spPr>
      </p:sp>
      <p:sp>
        <p:nvSpPr>
          <p:cNvPr id="64515"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1077324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7F5E29-2FC3-D349-A130-1FB009E2EFA0}" type="slidenum">
              <a:rPr lang="fr-FR" sz="1200"/>
              <a:pPr eaLnBrk="1" hangingPunct="1"/>
              <a:t>90</a:t>
            </a:fld>
            <a:endParaRPr lang="fr-FR" sz="1200"/>
          </a:p>
        </p:txBody>
      </p:sp>
      <p:sp>
        <p:nvSpPr>
          <p:cNvPr id="66562" name="Rectangle 2"/>
          <p:cNvSpPr>
            <a:spLocks noGrp="1" noRot="1" noChangeAspect="1" noTextEdit="1"/>
          </p:cNvSpPr>
          <p:nvPr>
            <p:ph type="sldImg"/>
          </p:nvPr>
        </p:nvSpPr>
        <p:spPr>
          <a:ln/>
        </p:spPr>
      </p:sp>
      <p:sp>
        <p:nvSpPr>
          <p:cNvPr id="66563"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2363915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1E279D-B5FF-8F49-8460-9CCB7E454847}" type="slidenum">
              <a:rPr lang="fr-FR" sz="1200"/>
              <a:pPr eaLnBrk="1" hangingPunct="1"/>
              <a:t>91</a:t>
            </a:fld>
            <a:endParaRPr lang="fr-FR" sz="1200"/>
          </a:p>
        </p:txBody>
      </p:sp>
      <p:sp>
        <p:nvSpPr>
          <p:cNvPr id="72706" name="Rectangle 2"/>
          <p:cNvSpPr>
            <a:spLocks noGrp="1" noRot="1" noChangeAspect="1" noTextEdit="1"/>
          </p:cNvSpPr>
          <p:nvPr>
            <p:ph type="sldImg"/>
          </p:nvPr>
        </p:nvSpPr>
        <p:spPr>
          <a:ln/>
        </p:spPr>
      </p:sp>
      <p:sp>
        <p:nvSpPr>
          <p:cNvPr id="72707"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25736448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784C321-8559-8F4C-B65A-B36E516C04FC}" type="slidenum">
              <a:rPr lang="fr-FR" sz="1200"/>
              <a:pPr eaLnBrk="1" hangingPunct="1"/>
              <a:t>92</a:t>
            </a:fld>
            <a:endParaRPr lang="fr-FR" sz="1200"/>
          </a:p>
        </p:txBody>
      </p:sp>
      <p:sp>
        <p:nvSpPr>
          <p:cNvPr id="74754" name="Rectangle 2"/>
          <p:cNvSpPr>
            <a:spLocks noGrp="1" noRot="1" noChangeAspect="1" noTextEdit="1"/>
          </p:cNvSpPr>
          <p:nvPr>
            <p:ph type="sldImg"/>
          </p:nvPr>
        </p:nvSpPr>
        <p:spPr>
          <a:ln/>
        </p:spPr>
      </p:sp>
      <p:sp>
        <p:nvSpPr>
          <p:cNvPr id="74755"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1693799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61D9F6-3AE1-0C45-922B-65C30F3C10B1}" type="slidenum">
              <a:rPr lang="fr-FR" sz="1200"/>
              <a:pPr eaLnBrk="1" hangingPunct="1"/>
              <a:t>98</a:t>
            </a:fld>
            <a:endParaRPr lang="fr-FR" sz="1200"/>
          </a:p>
        </p:txBody>
      </p:sp>
      <p:sp>
        <p:nvSpPr>
          <p:cNvPr id="70658" name="Rectangle 2"/>
          <p:cNvSpPr>
            <a:spLocks noGrp="1" noRot="1" noChangeAspect="1" noTextEdit="1"/>
          </p:cNvSpPr>
          <p:nvPr>
            <p:ph type="sldImg"/>
          </p:nvPr>
        </p:nvSpPr>
        <p:spPr>
          <a:ln/>
        </p:spPr>
      </p:sp>
      <p:sp>
        <p:nvSpPr>
          <p:cNvPr id="70659"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it-IT"/>
          </a:p>
        </p:txBody>
      </p:sp>
    </p:spTree>
    <p:extLst>
      <p:ext uri="{BB962C8B-B14F-4D97-AF65-F5344CB8AC3E}">
        <p14:creationId xmlns:p14="http://schemas.microsoft.com/office/powerpoint/2010/main" val="357938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315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3861484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520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3933117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725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0500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54328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3929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74793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1346"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973822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4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88858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846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40194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949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2579733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051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08489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6659"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27414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68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23564895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5465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27482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489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64226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8"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3324659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pPr defTabSz="914400"/>
            <a:endParaRPr lang="it-IT" smtClean="0"/>
          </a:p>
        </p:txBody>
      </p:sp>
    </p:spTree>
    <p:extLst>
      <p:ext uri="{BB962C8B-B14F-4D97-AF65-F5344CB8AC3E}">
        <p14:creationId xmlns:p14="http://schemas.microsoft.com/office/powerpoint/2010/main" val="2811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pPr defTabSz="914400"/>
            <a:endParaRPr lang="it-IT" smtClean="0"/>
          </a:p>
        </p:txBody>
      </p:sp>
    </p:spTree>
    <p:extLst>
      <p:ext uri="{BB962C8B-B14F-4D97-AF65-F5344CB8AC3E}">
        <p14:creationId xmlns:p14="http://schemas.microsoft.com/office/powerpoint/2010/main" val="12297986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pPr defTabSz="914400"/>
            <a:endParaRPr lang="it-IT" smtClean="0"/>
          </a:p>
        </p:txBody>
      </p:sp>
    </p:spTree>
    <p:extLst>
      <p:ext uri="{BB962C8B-B14F-4D97-AF65-F5344CB8AC3E}">
        <p14:creationId xmlns:p14="http://schemas.microsoft.com/office/powerpoint/2010/main" val="286287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92321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9874"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84319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2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97676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6079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7042"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it-IT">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94158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5696774-2C5E-2C47-9F5A-4AEFE8D4B8B5}" type="datetimeFigureOut">
              <a:rPr lang="it-IT" smtClean="0"/>
              <a:t>18/05/2017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387862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696774-2C5E-2C47-9F5A-4AEFE8D4B8B5}" type="datetimeFigureOut">
              <a:rPr lang="it-IT" smtClean="0"/>
              <a:t>18/05/2017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309259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696774-2C5E-2C47-9F5A-4AEFE8D4B8B5}" type="datetimeFigureOut">
              <a:rPr lang="it-IT" smtClean="0"/>
              <a:t>18/05/2017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285529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5696774-2C5E-2C47-9F5A-4AEFE8D4B8B5}" type="datetimeFigureOut">
              <a:rPr lang="it-IT" smtClean="0"/>
              <a:t>18/05/2017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180930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5696774-2C5E-2C47-9F5A-4AEFE8D4B8B5}" type="datetimeFigureOut">
              <a:rPr lang="it-IT" smtClean="0"/>
              <a:t>18/05/2017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3461397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5696774-2C5E-2C47-9F5A-4AEFE8D4B8B5}" type="datetimeFigureOut">
              <a:rPr lang="it-IT" smtClean="0"/>
              <a:t>18/05/2017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987373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5696774-2C5E-2C47-9F5A-4AEFE8D4B8B5}" type="datetimeFigureOut">
              <a:rPr lang="it-IT" smtClean="0"/>
              <a:t>18/05/2017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1149430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D5696774-2C5E-2C47-9F5A-4AEFE8D4B8B5}" type="datetimeFigureOut">
              <a:rPr lang="it-IT" smtClean="0"/>
              <a:t>18/05/2017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94528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5696774-2C5E-2C47-9F5A-4AEFE8D4B8B5}" type="datetimeFigureOut">
              <a:rPr lang="it-IT" smtClean="0"/>
              <a:t>18/05/2017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412781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5696774-2C5E-2C47-9F5A-4AEFE8D4B8B5}" type="datetimeFigureOut">
              <a:rPr lang="it-IT" smtClean="0"/>
              <a:t>18/05/2017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155242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D5696774-2C5E-2C47-9F5A-4AEFE8D4B8B5}" type="datetimeFigureOut">
              <a:rPr lang="it-IT" smtClean="0"/>
              <a:t>18/05/2017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47D93D-1D37-9745-A45D-E3E595E39131}" type="slidenum">
              <a:rPr lang="it-IT" smtClean="0"/>
              <a:t>‹#›</a:t>
            </a:fld>
            <a:endParaRPr lang="it-IT"/>
          </a:p>
        </p:txBody>
      </p:sp>
    </p:spTree>
    <p:extLst>
      <p:ext uri="{BB962C8B-B14F-4D97-AF65-F5344CB8AC3E}">
        <p14:creationId xmlns:p14="http://schemas.microsoft.com/office/powerpoint/2010/main" val="287024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96774-2C5E-2C47-9F5A-4AEFE8D4B8B5}" type="datetimeFigureOut">
              <a:rPr lang="it-IT" smtClean="0"/>
              <a:t>18/05/2017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7D93D-1D37-9745-A45D-E3E595E39131}" type="slidenum">
              <a:rPr lang="it-IT" smtClean="0"/>
              <a:t>‹#›</a:t>
            </a:fld>
            <a:endParaRPr lang="it-IT"/>
          </a:p>
        </p:txBody>
      </p:sp>
    </p:spTree>
    <p:extLst>
      <p:ext uri="{BB962C8B-B14F-4D97-AF65-F5344CB8AC3E}">
        <p14:creationId xmlns:p14="http://schemas.microsoft.com/office/powerpoint/2010/main" val="89136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hyperlink" Target="http://www.culturecommunication.gouv.fr/"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hyperlink" Target="http://edel.univ-poitiers.fr/rhrt/document.php?id=547&amp;format=print"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800" dirty="0" smtClean="0"/>
              <a:t>Lingua e Traduzione francese 1° anno</a:t>
            </a:r>
            <a:br>
              <a:rPr lang="it-IT" sz="2800" dirty="0" smtClean="0"/>
            </a:br>
            <a:r>
              <a:rPr lang="it-IT" sz="2800" dirty="0" smtClean="0"/>
              <a:t>modulo di lingua francese (6 CFU)</a:t>
            </a:r>
            <a:endParaRPr lang="it-IT" sz="2800" dirty="0"/>
          </a:p>
        </p:txBody>
      </p:sp>
      <p:sp>
        <p:nvSpPr>
          <p:cNvPr id="3" name="Sottotitolo 2"/>
          <p:cNvSpPr>
            <a:spLocks noGrp="1"/>
          </p:cNvSpPr>
          <p:nvPr>
            <p:ph type="subTitle" idx="1"/>
          </p:nvPr>
        </p:nvSpPr>
        <p:spPr/>
        <p:txBody>
          <a:bodyPr>
            <a:normAutofit/>
          </a:bodyPr>
          <a:lstStyle/>
          <a:p>
            <a:endParaRPr lang="it-IT" sz="2800" dirty="0" smtClean="0"/>
          </a:p>
          <a:p>
            <a:r>
              <a:rPr lang="it-IT" sz="2800" dirty="0" err="1" smtClean="0"/>
              <a:t>a.a</a:t>
            </a:r>
            <a:r>
              <a:rPr lang="it-IT" sz="2800" dirty="0" smtClean="0"/>
              <a:t>. 2016-2017</a:t>
            </a:r>
          </a:p>
        </p:txBody>
      </p:sp>
    </p:spTree>
    <p:extLst>
      <p:ext uri="{BB962C8B-B14F-4D97-AF65-F5344CB8AC3E}">
        <p14:creationId xmlns:p14="http://schemas.microsoft.com/office/powerpoint/2010/main" val="4153916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fontScale="90000"/>
          </a:bodyPr>
          <a:lstStyle/>
          <a:p>
            <a:r>
              <a:rPr lang="en-US" sz="3200" b="1" dirty="0">
                <a:solidFill>
                  <a:schemeClr val="tx1"/>
                </a:solidFill>
                <a:latin typeface="Arial" charset="0"/>
              </a:rPr>
              <a:t/>
            </a:r>
            <a:br>
              <a:rPr lang="en-US" sz="3200" b="1" dirty="0">
                <a:solidFill>
                  <a:schemeClr val="tx1"/>
                </a:solidFill>
                <a:latin typeface="Arial" charset="0"/>
              </a:rPr>
            </a:br>
            <a:r>
              <a:rPr lang="en-US" sz="3200" b="1" dirty="0" smtClean="0">
                <a:solidFill>
                  <a:schemeClr val="tx1"/>
                </a:solidFill>
                <a:latin typeface="Arial" charset="0"/>
              </a:rPr>
              <a:t/>
            </a:r>
            <a:br>
              <a:rPr lang="en-US" sz="3200" b="1" dirty="0" smtClean="0">
                <a:solidFill>
                  <a:schemeClr val="tx1"/>
                </a:solidFill>
                <a:latin typeface="Arial" charset="0"/>
              </a:rPr>
            </a:br>
            <a:r>
              <a:rPr lang="en-US" sz="2800" dirty="0" smtClean="0">
                <a:solidFill>
                  <a:schemeClr val="tx1"/>
                </a:solidFill>
                <a:latin typeface="Arial" charset="0"/>
              </a:rPr>
              <a:t>Le </a:t>
            </a:r>
            <a:r>
              <a:rPr lang="en-US" sz="2800" dirty="0" err="1">
                <a:solidFill>
                  <a:schemeClr val="tx1"/>
                </a:solidFill>
                <a:latin typeface="Arial" charset="0"/>
              </a:rPr>
              <a:t>concile</a:t>
            </a:r>
            <a:r>
              <a:rPr lang="en-US" sz="2800" dirty="0">
                <a:solidFill>
                  <a:schemeClr val="tx1"/>
                </a:solidFill>
                <a:latin typeface="Arial" charset="0"/>
              </a:rPr>
              <a:t> de Tours (813</a:t>
            </a:r>
            <a:r>
              <a:rPr lang="en-US" sz="2800" dirty="0" smtClean="0">
                <a:solidFill>
                  <a:schemeClr val="tx1"/>
                </a:solidFill>
                <a:latin typeface="Arial" charset="0"/>
              </a:rPr>
              <a:t>)</a:t>
            </a:r>
            <a:br>
              <a:rPr lang="en-US" sz="2800" dirty="0" smtClean="0">
                <a:solidFill>
                  <a:schemeClr val="tx1"/>
                </a:solidFill>
                <a:latin typeface="Arial" charset="0"/>
              </a:rPr>
            </a:br>
            <a:r>
              <a:rPr lang="en-US" sz="2800" dirty="0">
                <a:latin typeface="Arial" charset="0"/>
              </a:rPr>
              <a:t/>
            </a:r>
            <a:br>
              <a:rPr lang="en-US" sz="2800" dirty="0">
                <a:latin typeface="Arial" charset="0"/>
              </a:rPr>
            </a:br>
            <a:r>
              <a:rPr lang="fr-FR" altLang="ja-JP" sz="2800" dirty="0">
                <a:latin typeface="Arial" charset="0"/>
              </a:rPr>
              <a:t/>
            </a:r>
            <a:br>
              <a:rPr lang="fr-FR" altLang="ja-JP" sz="2800" dirty="0">
                <a:latin typeface="Arial" charset="0"/>
              </a:rPr>
            </a:br>
            <a:endParaRPr lang="it-IT" sz="2800" dirty="0">
              <a:latin typeface="Arial" charset="0"/>
            </a:endParaRPr>
          </a:p>
        </p:txBody>
      </p:sp>
      <p:sp>
        <p:nvSpPr>
          <p:cNvPr id="80898" name="Content Placeholder 2"/>
          <p:cNvSpPr>
            <a:spLocks noGrp="1"/>
          </p:cNvSpPr>
          <p:nvPr>
            <p:ph idx="1"/>
          </p:nvPr>
        </p:nvSpPr>
        <p:spPr/>
        <p:txBody>
          <a:bodyPr/>
          <a:lstStyle/>
          <a:p>
            <a:pPr algn="just"/>
            <a:r>
              <a:rPr lang="en-US" sz="2400" dirty="0" err="1" smtClean="0">
                <a:latin typeface="Arial" charset="0"/>
              </a:rPr>
              <a:t>L'Église</a:t>
            </a:r>
            <a:r>
              <a:rPr lang="en-US" sz="2400" dirty="0" smtClean="0">
                <a:latin typeface="Arial" charset="0"/>
              </a:rPr>
              <a:t> </a:t>
            </a:r>
            <a:r>
              <a:rPr lang="en-US" sz="2400" dirty="0" err="1">
                <a:latin typeface="Arial" charset="0"/>
              </a:rPr>
              <a:t>catholique</a:t>
            </a:r>
            <a:r>
              <a:rPr lang="en-US" sz="2400" dirty="0">
                <a:latin typeface="Arial" charset="0"/>
              </a:rPr>
              <a:t> </a:t>
            </a:r>
            <a:r>
              <a:rPr lang="en-US" sz="2400" dirty="0" err="1">
                <a:latin typeface="Arial" charset="0"/>
              </a:rPr>
              <a:t>ordonna</a:t>
            </a:r>
            <a:r>
              <a:rPr lang="en-US" sz="2400" dirty="0">
                <a:latin typeface="Arial" charset="0"/>
              </a:rPr>
              <a:t> aux </a:t>
            </a:r>
            <a:r>
              <a:rPr lang="en-US" sz="2400" dirty="0" err="1">
                <a:latin typeface="Arial" charset="0"/>
              </a:rPr>
              <a:t>prêtres</a:t>
            </a:r>
            <a:r>
              <a:rPr lang="en-US" sz="2400" dirty="0">
                <a:latin typeface="Arial" charset="0"/>
              </a:rPr>
              <a:t> de faire </a:t>
            </a:r>
            <a:r>
              <a:rPr lang="en-US" sz="2400" dirty="0" err="1">
                <a:latin typeface="Arial" charset="0"/>
              </a:rPr>
              <a:t>leurs</a:t>
            </a:r>
            <a:r>
              <a:rPr lang="en-US" sz="2400" dirty="0">
                <a:latin typeface="Arial" charset="0"/>
              </a:rPr>
              <a:t> </a:t>
            </a:r>
            <a:r>
              <a:rPr lang="en-US" sz="2400" dirty="0" err="1">
                <a:latin typeface="Arial" charset="0"/>
              </a:rPr>
              <a:t>prônes</a:t>
            </a:r>
            <a:r>
              <a:rPr lang="en-US" sz="2400" dirty="0">
                <a:latin typeface="Arial" charset="0"/>
              </a:rPr>
              <a:t> de </a:t>
            </a:r>
            <a:r>
              <a:rPr lang="en-US" sz="2400" dirty="0" err="1">
                <a:latin typeface="Arial" charset="0"/>
              </a:rPr>
              <a:t>manière</a:t>
            </a:r>
            <a:r>
              <a:rPr lang="en-US" sz="2400" dirty="0">
                <a:latin typeface="Arial" charset="0"/>
              </a:rPr>
              <a:t> à </a:t>
            </a:r>
            <a:r>
              <a:rPr lang="en-US" sz="2400" dirty="0" err="1">
                <a:latin typeface="Arial" charset="0"/>
              </a:rPr>
              <a:t>ce</a:t>
            </a:r>
            <a:r>
              <a:rPr lang="en-US" sz="2400" dirty="0">
                <a:latin typeface="Arial" charset="0"/>
              </a:rPr>
              <a:t> </a:t>
            </a:r>
            <a:r>
              <a:rPr lang="en-US" sz="2400" dirty="0" err="1">
                <a:latin typeface="Arial" charset="0"/>
              </a:rPr>
              <a:t>que</a:t>
            </a:r>
            <a:r>
              <a:rPr lang="en-US" sz="2400" dirty="0">
                <a:latin typeface="Arial" charset="0"/>
              </a:rPr>
              <a:t> le </a:t>
            </a:r>
            <a:r>
              <a:rPr lang="en-US" sz="2400" dirty="0" err="1">
                <a:latin typeface="Arial" charset="0"/>
              </a:rPr>
              <a:t>peuple</a:t>
            </a:r>
            <a:r>
              <a:rPr lang="en-US" sz="2400" dirty="0">
                <a:latin typeface="Arial" charset="0"/>
              </a:rPr>
              <a:t> </a:t>
            </a:r>
            <a:r>
              <a:rPr lang="en-US" sz="2400" dirty="0" err="1">
                <a:latin typeface="Arial" charset="0"/>
              </a:rPr>
              <a:t>puisse</a:t>
            </a:r>
            <a:r>
              <a:rPr lang="en-US" sz="2400" dirty="0">
                <a:latin typeface="Arial" charset="0"/>
              </a:rPr>
              <a:t> les </a:t>
            </a:r>
            <a:r>
              <a:rPr lang="en-US" sz="2400" dirty="0" err="1">
                <a:latin typeface="Arial" charset="0"/>
              </a:rPr>
              <a:t>comprendre</a:t>
            </a:r>
            <a:r>
              <a:rPr lang="en-US" sz="2400" dirty="0">
                <a:latin typeface="Arial" charset="0"/>
              </a:rPr>
              <a:t>, car les </a:t>
            </a:r>
            <a:r>
              <a:rPr lang="en-US" sz="2400" dirty="0" err="1">
                <a:latin typeface="Arial" charset="0"/>
              </a:rPr>
              <a:t>fidèles</a:t>
            </a:r>
            <a:r>
              <a:rPr lang="en-US" sz="2400" dirty="0">
                <a:latin typeface="Arial" charset="0"/>
              </a:rPr>
              <a:t> ne </a:t>
            </a:r>
            <a:r>
              <a:rPr lang="en-US" sz="2400" dirty="0" err="1">
                <a:latin typeface="Arial" charset="0"/>
              </a:rPr>
              <a:t>comprenaient</a:t>
            </a:r>
            <a:r>
              <a:rPr lang="en-US" sz="2400" dirty="0">
                <a:latin typeface="Arial" charset="0"/>
              </a:rPr>
              <a:t> plus la langue des </a:t>
            </a:r>
            <a:r>
              <a:rPr lang="en-US" sz="2400" dirty="0" err="1">
                <a:latin typeface="Arial" charset="0"/>
              </a:rPr>
              <a:t>lettrés</a:t>
            </a:r>
            <a:r>
              <a:rPr lang="en-US" sz="2400" dirty="0">
                <a:latin typeface="Arial" charset="0"/>
              </a:rPr>
              <a:t> et des </a:t>
            </a:r>
            <a:r>
              <a:rPr lang="en-US" sz="2400" dirty="0" err="1">
                <a:latin typeface="Arial" charset="0"/>
              </a:rPr>
              <a:t>clercs</a:t>
            </a:r>
            <a:r>
              <a:rPr lang="en-US" sz="2400" dirty="0">
                <a:latin typeface="Arial" charset="0"/>
              </a:rPr>
              <a:t>. Les </a:t>
            </a:r>
            <a:r>
              <a:rPr lang="en-US" sz="2400" dirty="0" err="1">
                <a:latin typeface="Arial" charset="0"/>
              </a:rPr>
              <a:t>évêques</a:t>
            </a:r>
            <a:r>
              <a:rPr lang="en-US" sz="2400" dirty="0">
                <a:latin typeface="Arial" charset="0"/>
              </a:rPr>
              <a:t> </a:t>
            </a:r>
            <a:r>
              <a:rPr lang="en-US" sz="2400" dirty="0" err="1">
                <a:latin typeface="Arial" charset="0"/>
              </a:rPr>
              <a:t>rassemblés</a:t>
            </a:r>
            <a:r>
              <a:rPr lang="en-US" sz="2400" dirty="0">
                <a:latin typeface="Arial" charset="0"/>
              </a:rPr>
              <a:t> par Charlemagne </a:t>
            </a:r>
            <a:r>
              <a:rPr lang="en-US" sz="2400" dirty="0" err="1">
                <a:latin typeface="Arial" charset="0"/>
              </a:rPr>
              <a:t>décidèrent</a:t>
            </a:r>
            <a:r>
              <a:rPr lang="en-US" sz="2400" dirty="0">
                <a:latin typeface="Arial" charset="0"/>
              </a:rPr>
              <a:t> </a:t>
            </a:r>
            <a:r>
              <a:rPr lang="en-US" sz="2400" dirty="0" err="1">
                <a:latin typeface="Arial" charset="0"/>
              </a:rPr>
              <a:t>que</a:t>
            </a:r>
            <a:r>
              <a:rPr lang="en-US" sz="2400" dirty="0">
                <a:latin typeface="Arial" charset="0"/>
              </a:rPr>
              <a:t> les </a:t>
            </a:r>
            <a:r>
              <a:rPr lang="en-US" sz="2400" dirty="0" err="1">
                <a:latin typeface="Arial" charset="0"/>
              </a:rPr>
              <a:t>homélies</a:t>
            </a:r>
            <a:r>
              <a:rPr lang="en-US" sz="2400" dirty="0">
                <a:latin typeface="Arial" charset="0"/>
              </a:rPr>
              <a:t> ne </a:t>
            </a:r>
            <a:r>
              <a:rPr lang="en-US" sz="2400" dirty="0" err="1">
                <a:latin typeface="Arial" charset="0"/>
              </a:rPr>
              <a:t>devaient</a:t>
            </a:r>
            <a:r>
              <a:rPr lang="en-US" sz="2400" dirty="0">
                <a:latin typeface="Arial" charset="0"/>
              </a:rPr>
              <a:t> plus </a:t>
            </a:r>
            <a:r>
              <a:rPr lang="en-US" sz="2400" dirty="0" err="1">
                <a:latin typeface="Arial" charset="0"/>
              </a:rPr>
              <a:t>être</a:t>
            </a:r>
            <a:r>
              <a:rPr lang="en-US" sz="2400" dirty="0">
                <a:latin typeface="Arial" charset="0"/>
              </a:rPr>
              <a:t> </a:t>
            </a:r>
            <a:r>
              <a:rPr lang="en-US" sz="2400" dirty="0" err="1">
                <a:latin typeface="Arial" charset="0"/>
              </a:rPr>
              <a:t>prononcées</a:t>
            </a:r>
            <a:r>
              <a:rPr lang="en-US" sz="2400" dirty="0">
                <a:latin typeface="Arial" charset="0"/>
              </a:rPr>
              <a:t> </a:t>
            </a:r>
            <a:r>
              <a:rPr lang="en-US" sz="2400" dirty="0" err="1">
                <a:latin typeface="Arial" charset="0"/>
              </a:rPr>
              <a:t>en</a:t>
            </a:r>
            <a:r>
              <a:rPr lang="en-US" sz="2400" dirty="0">
                <a:latin typeface="Arial" charset="0"/>
              </a:rPr>
              <a:t> </a:t>
            </a:r>
            <a:r>
              <a:rPr lang="en-US" sz="2400" dirty="0" err="1">
                <a:latin typeface="Arial" charset="0"/>
              </a:rPr>
              <a:t>latin</a:t>
            </a:r>
            <a:r>
              <a:rPr lang="en-US" sz="2400" dirty="0">
                <a:latin typeface="Arial" charset="0"/>
              </a:rPr>
              <a:t>, </a:t>
            </a:r>
            <a:r>
              <a:rPr lang="en-US" sz="2400" dirty="0" err="1">
                <a:latin typeface="Arial" charset="0"/>
              </a:rPr>
              <a:t>mais</a:t>
            </a:r>
            <a:r>
              <a:rPr lang="en-US" sz="2400" dirty="0">
                <a:latin typeface="Arial" charset="0"/>
              </a:rPr>
              <a:t> </a:t>
            </a:r>
            <a:r>
              <a:rPr lang="en-US" sz="2400" dirty="0" err="1">
                <a:latin typeface="Arial" charset="0"/>
              </a:rPr>
              <a:t>en</a:t>
            </a:r>
            <a:r>
              <a:rPr lang="en-US" sz="2400" dirty="0">
                <a:latin typeface="Arial" charset="0"/>
              </a:rPr>
              <a:t> «langue </a:t>
            </a:r>
            <a:r>
              <a:rPr lang="en-US" sz="2400" dirty="0" err="1">
                <a:latin typeface="Arial" charset="0"/>
              </a:rPr>
              <a:t>rustique</a:t>
            </a:r>
            <a:r>
              <a:rPr lang="en-US" sz="2400" dirty="0">
                <a:latin typeface="Arial" charset="0"/>
              </a:rPr>
              <a:t> </a:t>
            </a:r>
            <a:r>
              <a:rPr lang="en-US" sz="2400" dirty="0" err="1">
                <a:latin typeface="Arial" charset="0"/>
              </a:rPr>
              <a:t>romane</a:t>
            </a:r>
            <a:r>
              <a:rPr lang="en-US" sz="2400" dirty="0">
                <a:latin typeface="Arial" charset="0"/>
              </a:rPr>
              <a:t>» </a:t>
            </a:r>
            <a:r>
              <a:rPr lang="en-US" sz="2400" dirty="0" err="1">
                <a:latin typeface="Arial" charset="0"/>
              </a:rPr>
              <a:t>ou</a:t>
            </a:r>
            <a:r>
              <a:rPr lang="en-US" sz="2400" dirty="0">
                <a:latin typeface="Arial" charset="0"/>
              </a:rPr>
              <a:t> </a:t>
            </a:r>
            <a:r>
              <a:rPr lang="en-US" sz="2400" dirty="0" err="1">
                <a:latin typeface="Arial" charset="0"/>
              </a:rPr>
              <a:t>en</a:t>
            </a:r>
            <a:r>
              <a:rPr lang="en-US" sz="2400" dirty="0">
                <a:latin typeface="Arial" charset="0"/>
              </a:rPr>
              <a:t> «langue </a:t>
            </a:r>
            <a:r>
              <a:rPr lang="en-US" sz="2400" dirty="0" err="1">
                <a:latin typeface="Arial" charset="0"/>
              </a:rPr>
              <a:t>tudesque</a:t>
            </a:r>
            <a:r>
              <a:rPr lang="en-US" sz="2400" dirty="0">
                <a:latin typeface="Arial" charset="0"/>
              </a:rPr>
              <a:t>» (</a:t>
            </a:r>
            <a:r>
              <a:rPr lang="en-US" sz="2400" dirty="0" err="1">
                <a:latin typeface="Arial" charset="0"/>
              </a:rPr>
              <a:t>germanique</a:t>
            </a:r>
            <a:r>
              <a:rPr lang="en-US" sz="2400" dirty="0">
                <a:latin typeface="Arial" charset="0"/>
              </a:rPr>
              <a:t>) </a:t>
            </a:r>
            <a:endParaRPr lang="it-IT" sz="2400" dirty="0">
              <a:latin typeface="Arial" charset="0"/>
            </a:endParaRPr>
          </a:p>
        </p:txBody>
      </p:sp>
    </p:spTree>
    <p:extLst>
      <p:ext uri="{BB962C8B-B14F-4D97-AF65-F5344CB8AC3E}">
        <p14:creationId xmlns:p14="http://schemas.microsoft.com/office/powerpoint/2010/main" val="140877171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A" sz="2800" dirty="0" smtClean="0"/>
              <a:t>XIX</a:t>
            </a:r>
            <a:r>
              <a:rPr lang="fr-FR" sz="2800" dirty="0" err="1">
                <a:latin typeface="Arial" charset="0"/>
                <a:cs typeface="Arial" charset="0"/>
              </a:rPr>
              <a:t>ème</a:t>
            </a:r>
            <a:r>
              <a:rPr lang="fr-CA" sz="2800" dirty="0" smtClean="0"/>
              <a:t> siècle</a:t>
            </a:r>
            <a:endParaRPr lang="fr-CA" sz="2800" dirty="0"/>
          </a:p>
        </p:txBody>
      </p:sp>
      <p:sp>
        <p:nvSpPr>
          <p:cNvPr id="3" name="Segnaposto contenuto 2"/>
          <p:cNvSpPr>
            <a:spLocks noGrp="1"/>
          </p:cNvSpPr>
          <p:nvPr>
            <p:ph idx="1"/>
          </p:nvPr>
        </p:nvSpPr>
        <p:spPr/>
        <p:txBody>
          <a:bodyPr/>
          <a:lstStyle/>
          <a:p>
            <a:r>
              <a:rPr lang="fr-CA" sz="2400" dirty="0" smtClean="0"/>
              <a:t>Deux empires 1803-1814; 1852-1870</a:t>
            </a:r>
          </a:p>
          <a:p>
            <a:r>
              <a:rPr lang="fr-CA" sz="2400" dirty="0" smtClean="0"/>
              <a:t>Trois monarchies 1815-1824; 1825-1830; 1830-1848</a:t>
            </a:r>
          </a:p>
          <a:p>
            <a:r>
              <a:rPr lang="fr-CA" sz="2400" dirty="0" smtClean="0"/>
              <a:t>Deux républiques 1848-1852; 1870</a:t>
            </a:r>
          </a:p>
          <a:p>
            <a:r>
              <a:rPr lang="fr-CA" sz="2400" dirty="0" smtClean="0"/>
              <a:t>Trois révolutions 1830, 1848, 1871</a:t>
            </a:r>
            <a:endParaRPr lang="fr-CA" sz="2400" dirty="0"/>
          </a:p>
        </p:txBody>
      </p:sp>
    </p:spTree>
    <p:extLst>
      <p:ext uri="{BB962C8B-B14F-4D97-AF65-F5344CB8AC3E}">
        <p14:creationId xmlns:p14="http://schemas.microsoft.com/office/powerpoint/2010/main" val="70436689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t>«</a:t>
            </a:r>
            <a:r>
              <a:rPr lang="fr-FR" sz="2800" dirty="0"/>
              <a:t> Trois Glorieuses </a:t>
            </a:r>
            <a:r>
              <a:rPr lang="fr-FR" sz="2800" dirty="0" smtClean="0"/>
              <a:t>» </a:t>
            </a:r>
            <a:r>
              <a:rPr lang="fr-FR" sz="2800" dirty="0"/>
              <a:t>27, 28 et 29 juillet </a:t>
            </a:r>
            <a:r>
              <a:rPr lang="fr-FR" sz="2800" dirty="0" smtClean="0"/>
              <a:t>1830</a:t>
            </a:r>
            <a:br>
              <a:rPr lang="fr-FR" sz="2800" dirty="0" smtClean="0"/>
            </a:br>
            <a:r>
              <a:rPr lang="fr-FR" sz="2800" dirty="0" smtClean="0"/>
              <a:t>Eugène Delacroix</a:t>
            </a:r>
            <a:endParaRPr lang="fr-CA" sz="2800" dirty="0"/>
          </a:p>
        </p:txBody>
      </p:sp>
      <p:pic>
        <p:nvPicPr>
          <p:cNvPr id="4" name="Segnaposto contenuto 3" descr="260px-Eugène_Delacroix_-_La_liberté_guidant_le_peuple.jpg"/>
          <p:cNvPicPr>
            <a:picLocks noGrp="1" noChangeAspect="1"/>
          </p:cNvPicPr>
          <p:nvPr>
            <p:ph idx="1"/>
          </p:nvPr>
        </p:nvPicPr>
        <p:blipFill>
          <a:blip r:embed="rId2">
            <a:extLst>
              <a:ext uri="{28A0092B-C50C-407E-A947-70E740481C1C}">
                <a14:useLocalDpi xmlns:a14="http://schemas.microsoft.com/office/drawing/2010/main" val="0"/>
              </a:ext>
            </a:extLst>
          </a:blip>
          <a:srcRect l="-22033" r="-22033"/>
          <a:stretch>
            <a:fillRect/>
          </a:stretch>
        </p:blipFill>
        <p:spPr/>
      </p:pic>
    </p:spTree>
    <p:extLst>
      <p:ext uri="{BB962C8B-B14F-4D97-AF65-F5344CB8AC3E}">
        <p14:creationId xmlns:p14="http://schemas.microsoft.com/office/powerpoint/2010/main" val="39660497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i="1" dirty="0"/>
              <a:t>La Liberté guidant le peuple </a:t>
            </a:r>
            <a:r>
              <a:rPr lang="fr-FR" sz="2800" i="1" dirty="0" smtClean="0"/>
              <a:t/>
            </a:r>
            <a:br>
              <a:rPr lang="fr-FR" sz="2800" i="1" dirty="0" smtClean="0"/>
            </a:br>
            <a:r>
              <a:rPr lang="fr-FR" sz="2800" dirty="0" smtClean="0"/>
              <a:t>Delacroix</a:t>
            </a:r>
            <a:endParaRPr lang="fr-CA" sz="2800" dirty="0"/>
          </a:p>
        </p:txBody>
      </p:sp>
      <p:sp>
        <p:nvSpPr>
          <p:cNvPr id="3" name="Segnaposto contenuto 2"/>
          <p:cNvSpPr>
            <a:spLocks noGrp="1"/>
          </p:cNvSpPr>
          <p:nvPr>
            <p:ph idx="1"/>
          </p:nvPr>
        </p:nvSpPr>
        <p:spPr/>
        <p:txBody>
          <a:bodyPr/>
          <a:lstStyle/>
          <a:p>
            <a:endParaRPr lang="fr-FR" sz="2400" dirty="0" smtClean="0"/>
          </a:p>
          <a:p>
            <a:endParaRPr lang="fr-FR" sz="2400" dirty="0"/>
          </a:p>
          <a:p>
            <a:r>
              <a:rPr lang="fr-FR" sz="2400" dirty="0" smtClean="0"/>
              <a:t>Inspiré </a:t>
            </a:r>
            <a:r>
              <a:rPr lang="fr-FR" sz="2400" dirty="0"/>
              <a:t>de la révolution des Trois </a:t>
            </a:r>
            <a:r>
              <a:rPr lang="fr-FR" sz="2400" dirty="0" smtClean="0"/>
              <a:t>Glorieuses. </a:t>
            </a:r>
          </a:p>
          <a:p>
            <a:r>
              <a:rPr lang="fr-FR" sz="2400" dirty="0" smtClean="0"/>
              <a:t>Il est souvent choisi comme symbole de </a:t>
            </a:r>
            <a:r>
              <a:rPr lang="fr-FR" sz="2400" dirty="0"/>
              <a:t>la République française ou de la démocratie.</a:t>
            </a:r>
          </a:p>
          <a:p>
            <a:endParaRPr lang="fr-CA" sz="2400" dirty="0"/>
          </a:p>
        </p:txBody>
      </p:sp>
    </p:spTree>
    <p:extLst>
      <p:ext uri="{BB962C8B-B14F-4D97-AF65-F5344CB8AC3E}">
        <p14:creationId xmlns:p14="http://schemas.microsoft.com/office/powerpoint/2010/main" val="394788446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a:t>Révolution de février 1848 </a:t>
            </a:r>
            <a:r>
              <a:rPr lang="fr-FR" sz="2800" dirty="0" smtClean="0"/>
              <a:t/>
            </a:r>
            <a:br>
              <a:rPr lang="fr-FR" sz="2800" dirty="0" smtClean="0"/>
            </a:br>
            <a:endParaRPr lang="fr-CA" sz="2800" dirty="0"/>
          </a:p>
        </p:txBody>
      </p:sp>
      <p:sp>
        <p:nvSpPr>
          <p:cNvPr id="3" name="Segnaposto contenuto 2"/>
          <p:cNvSpPr>
            <a:spLocks noGrp="1"/>
          </p:cNvSpPr>
          <p:nvPr>
            <p:ph idx="1"/>
          </p:nvPr>
        </p:nvSpPr>
        <p:spPr/>
        <p:txBody>
          <a:bodyPr/>
          <a:lstStyle/>
          <a:p>
            <a:pPr algn="just"/>
            <a:r>
              <a:rPr lang="fr-FR" sz="2400" dirty="0" smtClean="0"/>
              <a:t>C’est </a:t>
            </a:r>
            <a:r>
              <a:rPr lang="fr-FR" sz="2400" dirty="0"/>
              <a:t>la troisième révolution française après celle de 1830 et de la révolution française de </a:t>
            </a:r>
            <a:r>
              <a:rPr lang="fr-FR" sz="2400" dirty="0" smtClean="0"/>
              <a:t>1789.</a:t>
            </a:r>
          </a:p>
          <a:p>
            <a:pPr algn="just"/>
            <a:r>
              <a:rPr lang="fr-FR" sz="2400" dirty="0" smtClean="0"/>
              <a:t>Alphonse </a:t>
            </a:r>
            <a:r>
              <a:rPr lang="fr-FR" sz="2400" dirty="0"/>
              <a:t>de Lamartine </a:t>
            </a:r>
            <a:r>
              <a:rPr lang="fr-FR" sz="2400" dirty="0" smtClean="0"/>
              <a:t>: figure du romantisme français proclame </a:t>
            </a:r>
            <a:r>
              <a:rPr lang="fr-FR" sz="2400" dirty="0"/>
              <a:t>la Deuxième </a:t>
            </a:r>
            <a:r>
              <a:rPr lang="fr-FR" sz="2400" dirty="0" smtClean="0"/>
              <a:t>République </a:t>
            </a:r>
            <a:r>
              <a:rPr lang="fr-FR" sz="2400" dirty="0"/>
              <a:t>et assure pendant trois mois le poste de chef du gouvernement </a:t>
            </a:r>
            <a:r>
              <a:rPr lang="fr-FR" sz="2400" dirty="0" smtClean="0"/>
              <a:t>provisoire.</a:t>
            </a:r>
            <a:endParaRPr lang="fr-CA" sz="2400" dirty="0"/>
          </a:p>
        </p:txBody>
      </p:sp>
    </p:spTree>
    <p:extLst>
      <p:ext uri="{BB962C8B-B14F-4D97-AF65-F5344CB8AC3E}">
        <p14:creationId xmlns:p14="http://schemas.microsoft.com/office/powerpoint/2010/main" val="37770691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i="1" dirty="0"/>
              <a:t>Lamartine </a:t>
            </a:r>
            <a:r>
              <a:rPr lang="it-IT" sz="2400" i="1" dirty="0" err="1"/>
              <a:t>devant</a:t>
            </a:r>
            <a:r>
              <a:rPr lang="it-IT" sz="2400" i="1" dirty="0"/>
              <a:t> l’</a:t>
            </a:r>
            <a:r>
              <a:rPr lang="it-IT" sz="2400" i="1" dirty="0" err="1"/>
              <a:t>Hôtel</a:t>
            </a:r>
            <a:r>
              <a:rPr lang="it-IT" sz="2400" i="1" dirty="0"/>
              <a:t> de Ville de Paris le 25 </a:t>
            </a:r>
            <a:r>
              <a:rPr lang="it-IT" sz="2400" i="1" dirty="0" err="1"/>
              <a:t>février</a:t>
            </a:r>
            <a:r>
              <a:rPr lang="it-IT" sz="2400" i="1" dirty="0"/>
              <a:t> 1848 </a:t>
            </a:r>
            <a:r>
              <a:rPr lang="it-IT" sz="2400" i="1" dirty="0" err="1"/>
              <a:t>refuse</a:t>
            </a:r>
            <a:r>
              <a:rPr lang="it-IT" sz="2400" i="1" dirty="0"/>
              <a:t> le </a:t>
            </a:r>
            <a:r>
              <a:rPr lang="it-IT" sz="2400" i="1" dirty="0" err="1"/>
              <a:t>drapeau</a:t>
            </a:r>
            <a:r>
              <a:rPr lang="it-IT" sz="2400" i="1" dirty="0"/>
              <a:t> </a:t>
            </a:r>
            <a:r>
              <a:rPr lang="it-IT" sz="2400" i="1" dirty="0" err="1"/>
              <a:t>rouge</a:t>
            </a:r>
            <a:r>
              <a:rPr lang="it-IT" sz="2400" dirty="0"/>
              <a:t> </a:t>
            </a:r>
            <a:r>
              <a:rPr lang="it-IT" sz="2400" dirty="0" err="1" smtClean="0"/>
              <a:t>Félix</a:t>
            </a:r>
            <a:r>
              <a:rPr lang="it-IT" sz="2400" dirty="0" smtClean="0"/>
              <a:t> Philippoteaux</a:t>
            </a:r>
            <a:r>
              <a:rPr lang="it-IT" sz="2400" dirty="0"/>
              <a:t/>
            </a:r>
            <a:br>
              <a:rPr lang="it-IT" sz="2400" dirty="0"/>
            </a:br>
            <a:endParaRPr lang="it-IT" sz="2400" dirty="0"/>
          </a:p>
        </p:txBody>
      </p:sp>
      <p:pic>
        <p:nvPicPr>
          <p:cNvPr id="4" name="Segnaposto contenuto 3" descr="260px-Lar9_philippo_001z.jpg"/>
          <p:cNvPicPr>
            <a:picLocks noGrp="1" noChangeAspect="1"/>
          </p:cNvPicPr>
          <p:nvPr>
            <p:ph idx="1"/>
          </p:nvPr>
        </p:nvPicPr>
        <p:blipFill>
          <a:blip r:embed="rId2">
            <a:extLst>
              <a:ext uri="{28A0092B-C50C-407E-A947-70E740481C1C}">
                <a14:useLocalDpi xmlns:a14="http://schemas.microsoft.com/office/drawing/2010/main" val="0"/>
              </a:ext>
            </a:extLst>
          </a:blip>
          <a:srcRect t="-4996" b="-4996"/>
          <a:stretch>
            <a:fillRect/>
          </a:stretch>
        </p:blipFill>
        <p:spPr/>
      </p:pic>
    </p:spTree>
    <p:extLst>
      <p:ext uri="{BB962C8B-B14F-4D97-AF65-F5344CB8AC3E}">
        <p14:creationId xmlns:p14="http://schemas.microsoft.com/office/powerpoint/2010/main" val="267925316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CA" sz="2800" dirty="0" smtClean="0"/>
              <a:t>La Commune de Paris 1871</a:t>
            </a:r>
            <a:br>
              <a:rPr lang="fr-CA" sz="2800" dirty="0" smtClean="0"/>
            </a:br>
            <a:r>
              <a:rPr lang="fr-CA" sz="2800" dirty="0" smtClean="0"/>
              <a:t>Bande dessinée (2001): adaptation du roman de Vautrin (1998)</a:t>
            </a:r>
            <a:endParaRPr lang="fr-CA" sz="2800" dirty="0"/>
          </a:p>
        </p:txBody>
      </p:sp>
      <p:pic>
        <p:nvPicPr>
          <p:cNvPr id="4" name="Segnaposto contenuto 3" descr="images.jpg"/>
          <p:cNvPicPr>
            <a:picLocks noGrp="1" noChangeAspect="1"/>
          </p:cNvPicPr>
          <p:nvPr>
            <p:ph idx="1"/>
          </p:nvPr>
        </p:nvPicPr>
        <p:blipFill>
          <a:blip r:embed="rId2">
            <a:extLst>
              <a:ext uri="{28A0092B-C50C-407E-A947-70E740481C1C}">
                <a14:useLocalDpi xmlns:a14="http://schemas.microsoft.com/office/drawing/2010/main" val="0"/>
              </a:ext>
            </a:extLst>
          </a:blip>
          <a:srcRect l="-25414" r="-25414"/>
          <a:stretch>
            <a:fillRect/>
          </a:stretch>
        </p:blipFill>
        <p:spPr/>
      </p:pic>
    </p:spTree>
    <p:extLst>
      <p:ext uri="{BB962C8B-B14F-4D97-AF65-F5344CB8AC3E}">
        <p14:creationId xmlns:p14="http://schemas.microsoft.com/office/powerpoint/2010/main" val="34910268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a:latin typeface="Arial" charset="0"/>
                <a:cs typeface="Arial" charset="0"/>
              </a:rPr>
              <a:t>XIXème siècle : </a:t>
            </a:r>
            <a:r>
              <a:rPr lang="fr-FR" sz="2800" dirty="0" smtClean="0">
                <a:latin typeface="Arial" charset="0"/>
                <a:cs typeface="Arial" charset="0"/>
              </a:rPr>
              <a:t>français </a:t>
            </a:r>
            <a:r>
              <a:rPr lang="fr-FR" sz="2800" dirty="0">
                <a:latin typeface="Arial" charset="0"/>
                <a:cs typeface="Arial" charset="0"/>
              </a:rPr>
              <a:t>moderne </a:t>
            </a:r>
            <a:endParaRPr lang="it-IT" sz="2800" dirty="0"/>
          </a:p>
        </p:txBody>
      </p:sp>
      <p:sp>
        <p:nvSpPr>
          <p:cNvPr id="3" name="Segnaposto contenuto 2"/>
          <p:cNvSpPr>
            <a:spLocks noGrp="1"/>
          </p:cNvSpPr>
          <p:nvPr>
            <p:ph idx="1"/>
          </p:nvPr>
        </p:nvSpPr>
        <p:spPr/>
        <p:txBody>
          <a:bodyPr/>
          <a:lstStyle/>
          <a:p>
            <a:pPr algn="just"/>
            <a:r>
              <a:rPr lang="fr-FR" sz="2400" dirty="0">
                <a:latin typeface="+mj-lt"/>
              </a:rPr>
              <a:t>M</a:t>
            </a:r>
            <a:r>
              <a:rPr lang="fr-FR" sz="2400" dirty="0" smtClean="0">
                <a:latin typeface="+mj-lt"/>
              </a:rPr>
              <a:t>onarchies</a:t>
            </a:r>
            <a:r>
              <a:rPr lang="fr-FR" sz="2400" dirty="0">
                <a:latin typeface="+mj-lt"/>
              </a:rPr>
              <a:t>, empires et </a:t>
            </a:r>
            <a:r>
              <a:rPr lang="fr-FR" sz="2400" dirty="0" smtClean="0">
                <a:latin typeface="+mj-lt"/>
              </a:rPr>
              <a:t>républiques se succèdent, </a:t>
            </a:r>
            <a:r>
              <a:rPr lang="fr-FR" sz="2400" dirty="0">
                <a:latin typeface="+mj-lt"/>
              </a:rPr>
              <a:t>tandis que </a:t>
            </a:r>
            <a:r>
              <a:rPr lang="fr-FR" sz="2400" b="1" dirty="0">
                <a:latin typeface="+mj-lt"/>
              </a:rPr>
              <a:t>se construit inexorablement le système qui va rendre possible l’accès au français écrit par le plus grand </a:t>
            </a:r>
            <a:r>
              <a:rPr lang="fr-FR" sz="2400" b="1" dirty="0" smtClean="0">
                <a:latin typeface="+mj-lt"/>
              </a:rPr>
              <a:t>nombre</a:t>
            </a:r>
            <a:r>
              <a:rPr lang="fr-FR" sz="2400" dirty="0" smtClean="0">
                <a:latin typeface="+mj-lt"/>
              </a:rPr>
              <a:t>.</a:t>
            </a:r>
          </a:p>
          <a:p>
            <a:pPr algn="just"/>
            <a:r>
              <a:rPr lang="fr-FR" sz="2400" dirty="0" smtClean="0">
                <a:latin typeface="+mj-lt"/>
                <a:cs typeface="Arial" charset="0"/>
              </a:rPr>
              <a:t>Grandes </a:t>
            </a:r>
            <a:r>
              <a:rPr lang="fr-FR" sz="2400" dirty="0">
                <a:latin typeface="+mj-lt"/>
                <a:cs typeface="Arial" charset="0"/>
              </a:rPr>
              <a:t>découvertes scientifiques, révolutions industrielles qui transforment considérablement la vie des Français (chemin de fer, lampe électrique..</a:t>
            </a:r>
            <a:r>
              <a:rPr lang="fr-FR" sz="2400" dirty="0" smtClean="0">
                <a:latin typeface="+mj-lt"/>
                <a:cs typeface="Arial" charset="0"/>
              </a:rPr>
              <a:t>)</a:t>
            </a:r>
          </a:p>
          <a:p>
            <a:pPr algn="just"/>
            <a:r>
              <a:rPr lang="fr-FR" sz="2400" dirty="0">
                <a:latin typeface="+mj-lt"/>
                <a:cs typeface="Arial" charset="0"/>
              </a:rPr>
              <a:t>La bourgeoisie </a:t>
            </a:r>
            <a:r>
              <a:rPr lang="fr-FR" sz="2400" dirty="0" smtClean="0">
                <a:latin typeface="+mj-lt"/>
                <a:cs typeface="Arial" charset="0"/>
              </a:rPr>
              <a:t>s</a:t>
            </a:r>
            <a:r>
              <a:rPr lang="it-IT" sz="2400" dirty="0" smtClean="0">
                <a:latin typeface="+mj-lt"/>
                <a:cs typeface="Arial" charset="0"/>
              </a:rPr>
              <a:t>’</a:t>
            </a:r>
            <a:r>
              <a:rPr lang="fr-FR" altLang="ja-JP" sz="2400" dirty="0" smtClean="0">
                <a:latin typeface="+mj-lt"/>
                <a:cs typeface="Arial" charset="0"/>
              </a:rPr>
              <a:t>épanouit</a:t>
            </a:r>
            <a:r>
              <a:rPr lang="fr-FR" altLang="ja-JP" sz="2400" dirty="0">
                <a:latin typeface="+mj-lt"/>
                <a:cs typeface="Arial" charset="0"/>
              </a:rPr>
              <a:t>, naissance d</a:t>
            </a:r>
            <a:r>
              <a:rPr lang="ja-JP" altLang="fr-FR" sz="2400" dirty="0">
                <a:latin typeface="+mj-lt"/>
                <a:cs typeface="Arial" charset="0"/>
              </a:rPr>
              <a:t>’</a:t>
            </a:r>
            <a:r>
              <a:rPr lang="fr-FR" altLang="ja-JP" sz="2400" dirty="0">
                <a:latin typeface="+mj-lt"/>
                <a:cs typeface="Arial" charset="0"/>
              </a:rPr>
              <a:t>un prolétariat</a:t>
            </a:r>
          </a:p>
          <a:p>
            <a:pPr algn="just"/>
            <a:endParaRPr lang="fr-FR" sz="2400" dirty="0">
              <a:latin typeface="+mj-lt"/>
              <a:cs typeface="Arial" charset="0"/>
            </a:endParaRPr>
          </a:p>
          <a:p>
            <a:pPr algn="just"/>
            <a:endParaRPr lang="it-IT" sz="2400" dirty="0">
              <a:latin typeface="+mj-lt"/>
            </a:endParaRPr>
          </a:p>
        </p:txBody>
      </p:sp>
    </p:spTree>
    <p:extLst>
      <p:ext uri="{BB962C8B-B14F-4D97-AF65-F5344CB8AC3E}">
        <p14:creationId xmlns:p14="http://schemas.microsoft.com/office/powerpoint/2010/main" val="137086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t>
            </a:r>
            <a:r>
              <a:rPr lang="it-IT" sz="2800" dirty="0" err="1" smtClean="0"/>
              <a:t>usage</a:t>
            </a:r>
            <a:r>
              <a:rPr lang="it-IT" sz="2800" dirty="0" smtClean="0"/>
              <a:t> : la </a:t>
            </a:r>
            <a:r>
              <a:rPr lang="it-IT" sz="2800" dirty="0" err="1" smtClean="0"/>
              <a:t>Nation</a:t>
            </a:r>
            <a:r>
              <a:rPr lang="it-IT" sz="2800" dirty="0" smtClean="0"/>
              <a:t/>
            </a:r>
            <a:br>
              <a:rPr lang="it-IT" sz="2800" dirty="0" smtClean="0"/>
            </a:b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sz="2400" dirty="0" smtClean="0"/>
              <a:t>La </a:t>
            </a:r>
            <a:r>
              <a:rPr lang="it-IT" sz="2400" dirty="0" err="1" smtClean="0"/>
              <a:t>préface</a:t>
            </a:r>
            <a:r>
              <a:rPr lang="it-IT" sz="2400" dirty="0" smtClean="0"/>
              <a:t> (</a:t>
            </a:r>
            <a:r>
              <a:rPr lang="it-IT" sz="2400" i="1" dirty="0" smtClean="0"/>
              <a:t>le </a:t>
            </a:r>
            <a:r>
              <a:rPr lang="it-IT" sz="2400" i="1" dirty="0" err="1" smtClean="0"/>
              <a:t>Discours</a:t>
            </a:r>
            <a:r>
              <a:rPr lang="it-IT" sz="2400" i="1" dirty="0" smtClean="0"/>
              <a:t> </a:t>
            </a:r>
            <a:r>
              <a:rPr lang="it-IT" sz="2400" i="1" dirty="0" err="1" smtClean="0"/>
              <a:t>préliminaire</a:t>
            </a:r>
            <a:r>
              <a:rPr lang="it-IT" sz="2400" dirty="0" smtClean="0"/>
              <a:t>, 5</a:t>
            </a:r>
            <a:r>
              <a:rPr lang="it-IT" sz="2400" dirty="0"/>
              <a:t>° </a:t>
            </a:r>
            <a:r>
              <a:rPr lang="it-IT" sz="2400" dirty="0" err="1"/>
              <a:t>édition</a:t>
            </a:r>
            <a:r>
              <a:rPr lang="it-IT" sz="2400" dirty="0"/>
              <a:t> de l’Académie </a:t>
            </a:r>
            <a:r>
              <a:rPr lang="it-IT" sz="2400" dirty="0" err="1"/>
              <a:t>française</a:t>
            </a:r>
            <a:r>
              <a:rPr lang="it-IT" sz="2400" dirty="0"/>
              <a:t> 1798</a:t>
            </a:r>
            <a:r>
              <a:rPr lang="it-IT" sz="2400" dirty="0" smtClean="0"/>
              <a:t>) de </a:t>
            </a:r>
            <a:r>
              <a:rPr lang="it-IT" sz="2400" dirty="0" err="1" smtClean="0"/>
              <a:t>cette</a:t>
            </a:r>
            <a:r>
              <a:rPr lang="it-IT" sz="2400" dirty="0" smtClean="0"/>
              <a:t> </a:t>
            </a:r>
            <a:r>
              <a:rPr lang="it-IT" sz="2400" dirty="0" err="1" smtClean="0"/>
              <a:t>édition</a:t>
            </a:r>
            <a:r>
              <a:rPr lang="it-IT" sz="2400" dirty="0" smtClean="0"/>
              <a:t> </a:t>
            </a:r>
            <a:r>
              <a:rPr lang="it-IT" sz="2400" dirty="0" err="1" smtClean="0"/>
              <a:t>fixe</a:t>
            </a:r>
            <a:r>
              <a:rPr lang="it-IT" sz="2400" dirty="0" smtClean="0"/>
              <a:t> </a:t>
            </a:r>
            <a:r>
              <a:rPr lang="it-IT" sz="2400" dirty="0" err="1"/>
              <a:t>au</a:t>
            </a:r>
            <a:r>
              <a:rPr lang="it-IT" sz="2400" dirty="0"/>
              <a:t> </a:t>
            </a:r>
            <a:r>
              <a:rPr lang="it-IT" sz="2400" dirty="0" err="1"/>
              <a:t>Dictionnaire</a:t>
            </a:r>
            <a:r>
              <a:rPr lang="it-IT" sz="2400" dirty="0"/>
              <a:t> une </a:t>
            </a:r>
            <a:r>
              <a:rPr lang="it-IT" sz="2400" dirty="0" err="1"/>
              <a:t>mission</a:t>
            </a:r>
            <a:r>
              <a:rPr lang="it-IT" sz="2400" dirty="0"/>
              <a:t> : celle de </a:t>
            </a:r>
            <a:r>
              <a:rPr lang="it-IT" sz="2400" dirty="0" err="1"/>
              <a:t>définir</a:t>
            </a:r>
            <a:r>
              <a:rPr lang="it-IT" sz="2400" dirty="0"/>
              <a:t> </a:t>
            </a:r>
            <a:r>
              <a:rPr lang="it-IT" sz="2400" dirty="0" err="1"/>
              <a:t>les</a:t>
            </a:r>
            <a:r>
              <a:rPr lang="it-IT" sz="2400" dirty="0"/>
              <a:t> </a:t>
            </a:r>
            <a:r>
              <a:rPr lang="it-IT" sz="2400" dirty="0" err="1"/>
              <a:t>mots</a:t>
            </a:r>
            <a:r>
              <a:rPr lang="it-IT" sz="2400" dirty="0"/>
              <a:t> </a:t>
            </a:r>
            <a:r>
              <a:rPr lang="it-IT" sz="2400" dirty="0" err="1"/>
              <a:t>que</a:t>
            </a:r>
            <a:r>
              <a:rPr lang="it-IT" sz="2400" dirty="0"/>
              <a:t> </a:t>
            </a:r>
            <a:r>
              <a:rPr lang="it-IT" sz="2400" dirty="0" err="1"/>
              <a:t>requiert</a:t>
            </a:r>
            <a:r>
              <a:rPr lang="it-IT" sz="2400" dirty="0"/>
              <a:t> la « </a:t>
            </a:r>
            <a:r>
              <a:rPr lang="it-IT" sz="2400" dirty="0" err="1"/>
              <a:t>Nation</a:t>
            </a:r>
            <a:r>
              <a:rPr lang="it-IT" sz="2400" dirty="0"/>
              <a:t> » – le </a:t>
            </a:r>
            <a:r>
              <a:rPr lang="it-IT" sz="2400" dirty="0" err="1"/>
              <a:t>mot</a:t>
            </a:r>
            <a:r>
              <a:rPr lang="it-IT" sz="2400" dirty="0"/>
              <a:t> est ancien, mais </a:t>
            </a:r>
            <a:r>
              <a:rPr lang="it-IT" sz="2400" dirty="0" err="1"/>
              <a:t>employé</a:t>
            </a:r>
            <a:r>
              <a:rPr lang="it-IT" sz="2400" dirty="0"/>
              <a:t> </a:t>
            </a:r>
            <a:r>
              <a:rPr lang="it-IT" sz="2400" dirty="0" err="1"/>
              <a:t>ici</a:t>
            </a:r>
            <a:r>
              <a:rPr lang="it-IT" sz="2400" dirty="0"/>
              <a:t> </a:t>
            </a:r>
            <a:r>
              <a:rPr lang="it-IT" sz="2400" dirty="0" err="1"/>
              <a:t>dans</a:t>
            </a:r>
            <a:r>
              <a:rPr lang="it-IT" sz="2400" dirty="0"/>
              <a:t> un </a:t>
            </a:r>
            <a:r>
              <a:rPr lang="it-IT" sz="2400" dirty="0" err="1"/>
              <a:t>sens</a:t>
            </a:r>
            <a:r>
              <a:rPr lang="it-IT" sz="2400" dirty="0"/>
              <a:t> </a:t>
            </a:r>
            <a:r>
              <a:rPr lang="it-IT" sz="2400" dirty="0" err="1"/>
              <a:t>nouveau</a:t>
            </a:r>
            <a:r>
              <a:rPr lang="it-IT" sz="2400" dirty="0"/>
              <a:t>, et pour cela </a:t>
            </a:r>
            <a:r>
              <a:rPr lang="it-IT" sz="2400" dirty="0" err="1"/>
              <a:t>doté</a:t>
            </a:r>
            <a:r>
              <a:rPr lang="it-IT" sz="2400" dirty="0"/>
              <a:t> d’une </a:t>
            </a:r>
            <a:r>
              <a:rPr lang="it-IT" sz="2400" dirty="0" err="1"/>
              <a:t>majuscule</a:t>
            </a:r>
            <a:r>
              <a:rPr lang="it-IT" sz="2400" dirty="0"/>
              <a:t>. C’est </a:t>
            </a:r>
            <a:r>
              <a:rPr lang="it-IT" sz="2400" dirty="0" err="1"/>
              <a:t>désormais</a:t>
            </a:r>
            <a:r>
              <a:rPr lang="it-IT" sz="2400" dirty="0"/>
              <a:t> la </a:t>
            </a:r>
            <a:r>
              <a:rPr lang="it-IT" sz="2400" dirty="0" err="1"/>
              <a:t>Nation</a:t>
            </a:r>
            <a:r>
              <a:rPr lang="it-IT" sz="2400" dirty="0"/>
              <a:t> qui « </a:t>
            </a:r>
            <a:r>
              <a:rPr lang="it-IT" sz="2400" dirty="0" err="1"/>
              <a:t>sanctionne</a:t>
            </a:r>
            <a:r>
              <a:rPr lang="it-IT" sz="2400" dirty="0"/>
              <a:t> </a:t>
            </a:r>
            <a:r>
              <a:rPr lang="it-IT" sz="2400" dirty="0" err="1"/>
              <a:t>ces</a:t>
            </a:r>
            <a:r>
              <a:rPr lang="it-IT" sz="2400" dirty="0"/>
              <a:t> </a:t>
            </a:r>
            <a:r>
              <a:rPr lang="it-IT" sz="2400" dirty="0" err="1"/>
              <a:t>définitions</a:t>
            </a:r>
            <a:r>
              <a:rPr lang="it-IT" sz="2400" dirty="0"/>
              <a:t> en </a:t>
            </a:r>
            <a:r>
              <a:rPr lang="it-IT" sz="2400" dirty="0" err="1"/>
              <a:t>les</a:t>
            </a:r>
            <a:r>
              <a:rPr lang="it-IT" sz="2400" dirty="0"/>
              <a:t> </a:t>
            </a:r>
            <a:r>
              <a:rPr lang="it-IT" sz="2400" dirty="0" err="1"/>
              <a:t>adoptant</a:t>
            </a:r>
            <a:r>
              <a:rPr lang="it-IT" sz="2400" dirty="0"/>
              <a:t>, et ne s’en </a:t>
            </a:r>
            <a:r>
              <a:rPr lang="it-IT" sz="2400" dirty="0" err="1"/>
              <a:t>écarte</a:t>
            </a:r>
            <a:r>
              <a:rPr lang="it-IT" sz="2400" dirty="0"/>
              <a:t> </a:t>
            </a:r>
            <a:r>
              <a:rPr lang="it-IT" sz="2400" dirty="0" err="1"/>
              <a:t>point</a:t>
            </a:r>
            <a:r>
              <a:rPr lang="it-IT" sz="2400" dirty="0"/>
              <a:t> </a:t>
            </a:r>
            <a:r>
              <a:rPr lang="it-IT" sz="2400" dirty="0" err="1"/>
              <a:t>dans</a:t>
            </a:r>
            <a:r>
              <a:rPr lang="it-IT" sz="2400" dirty="0"/>
              <a:t> l’</a:t>
            </a:r>
            <a:r>
              <a:rPr lang="it-IT" sz="2400" dirty="0" err="1"/>
              <a:t>usage</a:t>
            </a:r>
            <a:r>
              <a:rPr lang="it-IT" sz="2400" dirty="0"/>
              <a:t> </a:t>
            </a:r>
            <a:r>
              <a:rPr lang="it-IT" sz="2400" dirty="0" err="1"/>
              <a:t>des</a:t>
            </a:r>
            <a:r>
              <a:rPr lang="it-IT" sz="2400" dirty="0"/>
              <a:t> </a:t>
            </a:r>
            <a:r>
              <a:rPr lang="it-IT" sz="2400" dirty="0" err="1"/>
              <a:t>mots</a:t>
            </a:r>
            <a:r>
              <a:rPr lang="it-IT" sz="2400" dirty="0"/>
              <a:t> ». Le </a:t>
            </a:r>
            <a:r>
              <a:rPr lang="it-IT" sz="2400" dirty="0" err="1"/>
              <a:t>Dictionnaire</a:t>
            </a:r>
            <a:r>
              <a:rPr lang="it-IT" sz="2400" dirty="0"/>
              <a:t> a une </a:t>
            </a:r>
            <a:r>
              <a:rPr lang="it-IT" sz="2400" dirty="0" err="1"/>
              <a:t>fonction</a:t>
            </a:r>
            <a:r>
              <a:rPr lang="it-IT" sz="2400" dirty="0"/>
              <a:t> </a:t>
            </a:r>
            <a:r>
              <a:rPr lang="it-IT" sz="2400" dirty="0" err="1"/>
              <a:t>législative</a:t>
            </a:r>
            <a:r>
              <a:rPr lang="it-IT" sz="2400" dirty="0"/>
              <a:t>, car « </a:t>
            </a:r>
            <a:r>
              <a:rPr lang="it-IT" sz="2400" dirty="0" err="1"/>
              <a:t>les</a:t>
            </a:r>
            <a:r>
              <a:rPr lang="it-IT" sz="2400" dirty="0"/>
              <a:t> </a:t>
            </a:r>
            <a:r>
              <a:rPr lang="it-IT" sz="2400" dirty="0" err="1"/>
              <a:t>lois</a:t>
            </a:r>
            <a:r>
              <a:rPr lang="it-IT" sz="2400" dirty="0"/>
              <a:t> de la parole » </a:t>
            </a:r>
            <a:r>
              <a:rPr lang="it-IT" sz="2400" dirty="0" err="1"/>
              <a:t>sont</a:t>
            </a:r>
            <a:r>
              <a:rPr lang="it-IT" sz="2400" dirty="0"/>
              <a:t> « plus </a:t>
            </a:r>
            <a:r>
              <a:rPr lang="it-IT" sz="2400" dirty="0" err="1"/>
              <a:t>importantes</a:t>
            </a:r>
            <a:r>
              <a:rPr lang="it-IT" sz="2400" dirty="0"/>
              <a:t> </a:t>
            </a:r>
            <a:r>
              <a:rPr lang="it-IT" sz="2400" dirty="0" err="1"/>
              <a:t>peut-être</a:t>
            </a:r>
            <a:r>
              <a:rPr lang="it-IT" sz="2400" dirty="0"/>
              <a:t> </a:t>
            </a:r>
            <a:r>
              <a:rPr lang="it-IT" sz="2400" dirty="0" err="1"/>
              <a:t>que</a:t>
            </a:r>
            <a:r>
              <a:rPr lang="it-IT" sz="2400" dirty="0"/>
              <a:t> </a:t>
            </a:r>
            <a:r>
              <a:rPr lang="it-IT" sz="2400" dirty="0" err="1"/>
              <a:t>les</a:t>
            </a:r>
            <a:r>
              <a:rPr lang="it-IT" sz="2400" dirty="0"/>
              <a:t> </a:t>
            </a:r>
            <a:r>
              <a:rPr lang="it-IT" sz="2400" dirty="0" err="1"/>
              <a:t>lois</a:t>
            </a:r>
            <a:r>
              <a:rPr lang="it-IT" sz="2400" dirty="0"/>
              <a:t> </a:t>
            </a:r>
            <a:r>
              <a:rPr lang="it-IT" sz="2400" dirty="0" err="1"/>
              <a:t>même</a:t>
            </a:r>
            <a:r>
              <a:rPr lang="it-IT" sz="2400" dirty="0"/>
              <a:t> de l’</a:t>
            </a:r>
            <a:r>
              <a:rPr lang="it-IT" sz="2400" dirty="0" err="1"/>
              <a:t>organisation</a:t>
            </a:r>
            <a:r>
              <a:rPr lang="it-IT" sz="2400" dirty="0"/>
              <a:t> sociale ». </a:t>
            </a:r>
            <a:endParaRPr lang="it-IT" sz="2400" dirty="0" smtClean="0"/>
          </a:p>
          <a:p>
            <a:pPr algn="just"/>
            <a:r>
              <a:rPr lang="it-IT" sz="2400" dirty="0"/>
              <a:t>En </a:t>
            </a:r>
            <a:r>
              <a:rPr lang="it-IT" sz="2400" dirty="0" err="1"/>
              <a:t>matière</a:t>
            </a:r>
            <a:r>
              <a:rPr lang="it-IT" sz="2400" dirty="0"/>
              <a:t> d’</a:t>
            </a:r>
            <a:r>
              <a:rPr lang="it-IT" sz="2400" dirty="0" err="1"/>
              <a:t>usage</a:t>
            </a:r>
            <a:r>
              <a:rPr lang="it-IT" sz="2400" dirty="0"/>
              <a:t>, l’</a:t>
            </a:r>
            <a:r>
              <a:rPr lang="it-IT" sz="2400" dirty="0" err="1"/>
              <a:t>autorité</a:t>
            </a:r>
            <a:r>
              <a:rPr lang="it-IT" sz="2400" dirty="0"/>
              <a:t>, c’est la </a:t>
            </a:r>
            <a:r>
              <a:rPr lang="it-IT" sz="2400" dirty="0" err="1"/>
              <a:t>Nation</a:t>
            </a:r>
            <a:r>
              <a:rPr lang="it-IT" sz="2400" dirty="0"/>
              <a:t>, le </a:t>
            </a:r>
            <a:r>
              <a:rPr lang="it-IT" sz="2400" dirty="0" err="1"/>
              <a:t>peuple</a:t>
            </a:r>
            <a:r>
              <a:rPr lang="it-IT" sz="2400" dirty="0"/>
              <a:t> </a:t>
            </a:r>
            <a:r>
              <a:rPr lang="it-IT" sz="2400" dirty="0" err="1"/>
              <a:t>éclairé</a:t>
            </a:r>
            <a:r>
              <a:rPr lang="it-IT" sz="2400" dirty="0"/>
              <a:t>, et non plus la « </a:t>
            </a:r>
            <a:r>
              <a:rPr lang="it-IT" sz="2400" dirty="0" err="1"/>
              <a:t>meilleure</a:t>
            </a:r>
            <a:r>
              <a:rPr lang="it-IT" sz="2400" dirty="0"/>
              <a:t> </a:t>
            </a:r>
            <a:r>
              <a:rPr lang="it-IT" sz="2400" dirty="0" err="1"/>
              <a:t>partie</a:t>
            </a:r>
            <a:r>
              <a:rPr lang="it-IT" sz="2400" dirty="0"/>
              <a:t> de la ville et de la </a:t>
            </a:r>
            <a:r>
              <a:rPr lang="it-IT" sz="2400" dirty="0" err="1"/>
              <a:t>cour</a:t>
            </a:r>
            <a:r>
              <a:rPr lang="it-IT" sz="2400" dirty="0"/>
              <a:t> »</a:t>
            </a:r>
            <a:r>
              <a:rPr lang="it-IT" sz="2400" b="1" dirty="0"/>
              <a:t>. À cela s’</a:t>
            </a:r>
            <a:r>
              <a:rPr lang="it-IT" sz="2400" b="1" dirty="0" err="1"/>
              <a:t>ajoutera</a:t>
            </a:r>
            <a:r>
              <a:rPr lang="it-IT" sz="2400" b="1" dirty="0"/>
              <a:t>, </a:t>
            </a:r>
            <a:r>
              <a:rPr lang="it-IT" sz="2400" b="1" dirty="0" err="1"/>
              <a:t>très</a:t>
            </a:r>
            <a:r>
              <a:rPr lang="it-IT" sz="2400" b="1" dirty="0"/>
              <a:t> </a:t>
            </a:r>
            <a:r>
              <a:rPr lang="it-IT" sz="2400" b="1" dirty="0" err="1"/>
              <a:t>rapidement</a:t>
            </a:r>
            <a:r>
              <a:rPr lang="it-IT" sz="2400" b="1" dirty="0"/>
              <a:t>, une </a:t>
            </a:r>
            <a:r>
              <a:rPr lang="it-IT" sz="2400" b="1" dirty="0" err="1"/>
              <a:t>autre</a:t>
            </a:r>
            <a:r>
              <a:rPr lang="it-IT" sz="2400" b="1" dirty="0"/>
              <a:t> </a:t>
            </a:r>
            <a:r>
              <a:rPr lang="it-IT" sz="2400" b="1" dirty="0" err="1"/>
              <a:t>mission</a:t>
            </a:r>
            <a:r>
              <a:rPr lang="it-IT" sz="2400" b="1" dirty="0"/>
              <a:t>, </a:t>
            </a:r>
            <a:r>
              <a:rPr lang="it-IT" sz="2400" b="1" dirty="0" err="1"/>
              <a:t>fixée</a:t>
            </a:r>
            <a:r>
              <a:rPr lang="it-IT" sz="2400" b="1" dirty="0"/>
              <a:t>, celle-là, par </a:t>
            </a:r>
            <a:r>
              <a:rPr lang="it-IT" sz="2400" b="1" dirty="0" err="1"/>
              <a:t>les</a:t>
            </a:r>
            <a:r>
              <a:rPr lang="it-IT" sz="2400" b="1" dirty="0"/>
              <a:t> </a:t>
            </a:r>
            <a:r>
              <a:rPr lang="it-IT" sz="2400" b="1" dirty="0" err="1"/>
              <a:t>progrès</a:t>
            </a:r>
            <a:r>
              <a:rPr lang="it-IT" sz="2400" b="1" dirty="0"/>
              <a:t> et </a:t>
            </a:r>
            <a:r>
              <a:rPr lang="it-IT" sz="2400" b="1" dirty="0" err="1"/>
              <a:t>l’extension</a:t>
            </a:r>
            <a:r>
              <a:rPr lang="it-IT" sz="2400" b="1" dirty="0"/>
              <a:t> </a:t>
            </a:r>
            <a:r>
              <a:rPr lang="it-IT" sz="2400" b="1" dirty="0" err="1"/>
              <a:t>du</a:t>
            </a:r>
            <a:r>
              <a:rPr lang="it-IT" sz="2400" b="1" dirty="0"/>
              <a:t> </a:t>
            </a:r>
            <a:r>
              <a:rPr lang="it-IT" sz="2400" b="1" dirty="0" err="1"/>
              <a:t>système</a:t>
            </a:r>
            <a:r>
              <a:rPr lang="it-IT" sz="2400" b="1" dirty="0"/>
              <a:t> </a:t>
            </a:r>
            <a:r>
              <a:rPr lang="it-IT" sz="2400" b="1" dirty="0" err="1"/>
              <a:t>éducatif</a:t>
            </a:r>
            <a:r>
              <a:rPr lang="it-IT" sz="2400" b="1" dirty="0"/>
              <a:t> : l’</a:t>
            </a:r>
            <a:r>
              <a:rPr lang="it-IT" sz="2400" b="1" dirty="0" err="1"/>
              <a:t>école</a:t>
            </a:r>
            <a:r>
              <a:rPr lang="it-IT" sz="2400" b="1" dirty="0"/>
              <a:t>, </a:t>
            </a:r>
            <a:r>
              <a:rPr lang="it-IT" sz="2400" b="1" dirty="0" err="1"/>
              <a:t>avec</a:t>
            </a:r>
            <a:r>
              <a:rPr lang="it-IT" sz="2400" b="1" dirty="0"/>
              <a:t> </a:t>
            </a:r>
            <a:r>
              <a:rPr lang="it-IT" sz="2400" b="1" dirty="0" err="1"/>
              <a:t>ses</a:t>
            </a:r>
            <a:r>
              <a:rPr lang="it-IT" sz="2400" b="1" dirty="0"/>
              <a:t> </a:t>
            </a:r>
            <a:r>
              <a:rPr lang="it-IT" sz="2400" b="1" dirty="0" err="1"/>
              <a:t>besoins</a:t>
            </a:r>
            <a:r>
              <a:rPr lang="it-IT" sz="2400" b="1" dirty="0"/>
              <a:t> </a:t>
            </a:r>
            <a:r>
              <a:rPr lang="it-IT" sz="2400" b="1" dirty="0" err="1"/>
              <a:t>propres</a:t>
            </a:r>
            <a:r>
              <a:rPr lang="it-IT" sz="2400" b="1" dirty="0"/>
              <a:t>, et </a:t>
            </a:r>
            <a:r>
              <a:rPr lang="it-IT" sz="2400" b="1" dirty="0" err="1"/>
              <a:t>ses</a:t>
            </a:r>
            <a:r>
              <a:rPr lang="it-IT" sz="2400" b="1" dirty="0"/>
              <a:t> </a:t>
            </a:r>
            <a:r>
              <a:rPr lang="it-IT" sz="2400" b="1" dirty="0" err="1"/>
              <a:t>propres</a:t>
            </a:r>
            <a:r>
              <a:rPr lang="it-IT" sz="2400" b="1" dirty="0"/>
              <a:t> </a:t>
            </a:r>
            <a:r>
              <a:rPr lang="it-IT" sz="2400" b="1" dirty="0" err="1"/>
              <a:t>demandes</a:t>
            </a:r>
            <a:r>
              <a:rPr lang="it-IT" sz="2400" dirty="0"/>
              <a:t>. http://</a:t>
            </a:r>
            <a:r>
              <a:rPr lang="it-IT" sz="2400" dirty="0" err="1"/>
              <a:t>www.academie-francaise.fr</a:t>
            </a:r>
            <a:endParaRPr lang="it-IT" sz="2400" dirty="0"/>
          </a:p>
          <a:p>
            <a:pPr algn="just"/>
            <a:endParaRPr lang="it-IT" sz="2400" dirty="0"/>
          </a:p>
        </p:txBody>
      </p:sp>
    </p:spTree>
    <p:extLst>
      <p:ext uri="{BB962C8B-B14F-4D97-AF65-F5344CB8AC3E}">
        <p14:creationId xmlns:p14="http://schemas.microsoft.com/office/powerpoint/2010/main" val="322586258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olo 1"/>
          <p:cNvSpPr>
            <a:spLocks noGrp="1"/>
          </p:cNvSpPr>
          <p:nvPr>
            <p:ph type="title"/>
          </p:nvPr>
        </p:nvSpPr>
        <p:spPr/>
        <p:txBody>
          <a:bodyPr/>
          <a:lstStyle/>
          <a:p>
            <a:r>
              <a:rPr lang="fr-FR" sz="2800" dirty="0">
                <a:latin typeface="Arial" charset="0"/>
                <a:cs typeface="Arial" charset="0"/>
              </a:rPr>
              <a:t>Le XIX</a:t>
            </a:r>
            <a:r>
              <a:rPr lang="fr-FR" sz="2800" baseline="30000" dirty="0">
                <a:latin typeface="Arial" charset="0"/>
                <a:cs typeface="Arial" charset="0"/>
              </a:rPr>
              <a:t>e</a:t>
            </a:r>
            <a:r>
              <a:rPr lang="fr-FR" sz="2800" dirty="0">
                <a:latin typeface="Arial" charset="0"/>
                <a:cs typeface="Arial" charset="0"/>
              </a:rPr>
              <a:t> siècle </a:t>
            </a:r>
            <a:endParaRPr lang="it-IT" sz="2800" dirty="0">
              <a:latin typeface="Arial" charset="0"/>
              <a:cs typeface="Arial" charset="0"/>
            </a:endParaRPr>
          </a:p>
        </p:txBody>
      </p:sp>
      <p:sp>
        <p:nvSpPr>
          <p:cNvPr id="184323" name="Segnaposto contenuto 2"/>
          <p:cNvSpPr>
            <a:spLocks noGrp="1"/>
          </p:cNvSpPr>
          <p:nvPr>
            <p:ph idx="1"/>
          </p:nvPr>
        </p:nvSpPr>
        <p:spPr/>
        <p:txBody>
          <a:bodyPr/>
          <a:lstStyle/>
          <a:p>
            <a:pPr marL="0" indent="0" algn="just">
              <a:buNone/>
            </a:pPr>
            <a:endParaRPr lang="fr-FR" sz="2400" dirty="0">
              <a:latin typeface="Arial" charset="0"/>
              <a:cs typeface="Arial" charset="0"/>
            </a:endParaRPr>
          </a:p>
          <a:p>
            <a:pPr algn="just"/>
            <a:r>
              <a:rPr lang="fr-FR" sz="2400" dirty="0">
                <a:latin typeface="Arial" charset="0"/>
                <a:cs typeface="Arial" charset="0"/>
              </a:rPr>
              <a:t>le XIX</a:t>
            </a:r>
            <a:r>
              <a:rPr lang="fr-FR" sz="2400" baseline="30000" dirty="0">
                <a:latin typeface="Arial" charset="0"/>
                <a:cs typeface="Arial" charset="0"/>
              </a:rPr>
              <a:t>e</a:t>
            </a:r>
            <a:r>
              <a:rPr lang="fr-FR" sz="2400" dirty="0">
                <a:latin typeface="Arial" charset="0"/>
                <a:cs typeface="Arial" charset="0"/>
              </a:rPr>
              <a:t> siècle </a:t>
            </a:r>
            <a:r>
              <a:rPr lang="fr-FR" sz="2400" dirty="0" smtClean="0">
                <a:latin typeface="Arial" charset="0"/>
                <a:cs typeface="Arial" charset="0"/>
              </a:rPr>
              <a:t>est </a:t>
            </a:r>
            <a:r>
              <a:rPr lang="fr-FR" sz="2400" dirty="0">
                <a:latin typeface="Arial" charset="0"/>
                <a:cs typeface="Arial" charset="0"/>
              </a:rPr>
              <a:t>celui de la diffusion des </a:t>
            </a:r>
            <a:r>
              <a:rPr lang="fr-FR" sz="2400" i="1" dirty="0">
                <a:latin typeface="Arial" charset="0"/>
                <a:cs typeface="Arial" charset="0"/>
              </a:rPr>
              <a:t>connaissances sur les langues</a:t>
            </a:r>
            <a:r>
              <a:rPr lang="fr-FR" sz="2400" dirty="0">
                <a:latin typeface="Arial" charset="0"/>
                <a:cs typeface="Arial" charset="0"/>
              </a:rPr>
              <a:t>, que ce soit à travers les manuels de grammaire, les dictionnaires, les programmes scolaires</a:t>
            </a:r>
            <a:r>
              <a:rPr lang="fr-FR" sz="2400" dirty="0" smtClean="0">
                <a:latin typeface="Arial" charset="0"/>
                <a:cs typeface="Arial" charset="0"/>
              </a:rPr>
              <a:t>.</a:t>
            </a:r>
          </a:p>
          <a:p>
            <a:pPr algn="just"/>
            <a:endParaRPr lang="fr-FR" sz="2400" dirty="0">
              <a:latin typeface="Arial" charset="0"/>
              <a:cs typeface="Arial" charset="0"/>
            </a:endParaRPr>
          </a:p>
          <a:p>
            <a:pPr algn="just"/>
            <a:r>
              <a:rPr lang="it-IT" sz="2400" dirty="0">
                <a:latin typeface="Arial" charset="0"/>
                <a:cs typeface="Arial" charset="0"/>
              </a:rPr>
              <a:t>(L’Académie </a:t>
            </a:r>
            <a:r>
              <a:rPr lang="it-IT" sz="2400" dirty="0" err="1">
                <a:latin typeface="Arial" charset="0"/>
                <a:cs typeface="Arial" charset="0"/>
              </a:rPr>
              <a:t>française</a:t>
            </a:r>
            <a:r>
              <a:rPr lang="it-IT" sz="2400" dirty="0">
                <a:latin typeface="Arial" charset="0"/>
                <a:cs typeface="Arial" charset="0"/>
              </a:rPr>
              <a:t> en 1835 </a:t>
            </a:r>
            <a:r>
              <a:rPr lang="it-IT" sz="2400" dirty="0" err="1">
                <a:latin typeface="Arial" charset="0"/>
                <a:cs typeface="Arial" charset="0"/>
              </a:rPr>
              <a:t>admet</a:t>
            </a:r>
            <a:r>
              <a:rPr lang="it-IT" sz="2400" dirty="0">
                <a:latin typeface="Arial" charset="0"/>
                <a:cs typeface="Arial" charset="0"/>
              </a:rPr>
              <a:t> l’</a:t>
            </a:r>
            <a:r>
              <a:rPr lang="it-IT" sz="2400" dirty="0" err="1">
                <a:latin typeface="Arial" charset="0"/>
                <a:cs typeface="Arial" charset="0"/>
              </a:rPr>
              <a:t>orthographe</a:t>
            </a:r>
            <a:r>
              <a:rPr lang="it-IT" sz="2400" dirty="0">
                <a:latin typeface="Arial" charset="0"/>
                <a:cs typeface="Arial" charset="0"/>
              </a:rPr>
              <a:t> –ai- </a:t>
            </a:r>
            <a:r>
              <a:rPr lang="it-IT" sz="2400" dirty="0" err="1">
                <a:latin typeface="Arial" charset="0"/>
                <a:cs typeface="Arial" charset="0"/>
              </a:rPr>
              <a:t>au</a:t>
            </a:r>
            <a:r>
              <a:rPr lang="it-IT" sz="2400" dirty="0">
                <a:latin typeface="Arial" charset="0"/>
                <a:cs typeface="Arial" charset="0"/>
              </a:rPr>
              <a:t> </a:t>
            </a:r>
            <a:r>
              <a:rPr lang="it-IT" sz="2400" dirty="0" err="1">
                <a:latin typeface="Arial" charset="0"/>
                <a:cs typeface="Arial" charset="0"/>
              </a:rPr>
              <a:t>lieu</a:t>
            </a:r>
            <a:r>
              <a:rPr lang="it-IT" sz="2400" dirty="0">
                <a:latin typeface="Arial" charset="0"/>
                <a:cs typeface="Arial" charset="0"/>
              </a:rPr>
              <a:t> de –oi)</a:t>
            </a:r>
            <a:endParaRPr lang="fr-FR" altLang="ja-JP" sz="2400" dirty="0">
              <a:latin typeface="Arial" charset="0"/>
              <a:cs typeface="Arial" charset="0"/>
            </a:endParaRPr>
          </a:p>
          <a:p>
            <a:pPr algn="just"/>
            <a:endParaRPr lang="it-IT" sz="2400" dirty="0">
              <a:latin typeface="Arial" charset="0"/>
              <a:cs typeface="Arial" charset="0"/>
            </a:endParaRPr>
          </a:p>
        </p:txBody>
      </p:sp>
    </p:spTree>
    <p:extLst>
      <p:ext uri="{BB962C8B-B14F-4D97-AF65-F5344CB8AC3E}">
        <p14:creationId xmlns:p14="http://schemas.microsoft.com/office/powerpoint/2010/main" val="228096297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a:t>
            </a:r>
            <a:r>
              <a:rPr lang="it-IT" sz="2800" dirty="0" err="1" smtClean="0"/>
              <a:t>Savoir</a:t>
            </a:r>
            <a:r>
              <a:rPr lang="it-IT" sz="2800" dirty="0" smtClean="0"/>
              <a:t> </a:t>
            </a:r>
            <a:r>
              <a:rPr lang="it-IT" sz="2800" dirty="0"/>
              <a:t>sa langue et la </a:t>
            </a:r>
            <a:r>
              <a:rPr lang="it-IT" sz="2800" dirty="0" err="1"/>
              <a:t>bien</a:t>
            </a:r>
            <a:r>
              <a:rPr lang="it-IT" sz="2800" dirty="0"/>
              <a:t> </a:t>
            </a:r>
            <a:r>
              <a:rPr lang="it-IT" sz="2800" dirty="0" err="1" smtClean="0"/>
              <a:t>parler</a:t>
            </a:r>
            <a:r>
              <a:rPr lang="it-IT" sz="2800" dirty="0" smtClean="0"/>
              <a:t>” </a:t>
            </a:r>
            <a:endParaRPr lang="it-IT" sz="2800" dirty="0"/>
          </a:p>
        </p:txBody>
      </p:sp>
      <p:sp>
        <p:nvSpPr>
          <p:cNvPr id="3" name="Segnaposto contenuto 2"/>
          <p:cNvSpPr>
            <a:spLocks noGrp="1"/>
          </p:cNvSpPr>
          <p:nvPr>
            <p:ph idx="1"/>
          </p:nvPr>
        </p:nvSpPr>
        <p:spPr/>
        <p:txBody>
          <a:bodyPr>
            <a:normAutofit lnSpcReduction="10000"/>
          </a:bodyPr>
          <a:lstStyle/>
          <a:p>
            <a:pPr algn="just"/>
            <a:r>
              <a:rPr lang="it-IT" sz="2400" dirty="0" err="1"/>
              <a:t>Savoir</a:t>
            </a:r>
            <a:r>
              <a:rPr lang="it-IT" sz="2400" dirty="0"/>
              <a:t> sa langue et la </a:t>
            </a:r>
            <a:r>
              <a:rPr lang="it-IT" sz="2400" dirty="0" err="1"/>
              <a:t>bien</a:t>
            </a:r>
            <a:r>
              <a:rPr lang="it-IT" sz="2400" dirty="0"/>
              <a:t> </a:t>
            </a:r>
            <a:r>
              <a:rPr lang="it-IT" sz="2400" dirty="0" err="1"/>
              <a:t>parler</a:t>
            </a:r>
            <a:r>
              <a:rPr lang="it-IT" sz="2400" dirty="0"/>
              <a:t> </a:t>
            </a:r>
            <a:r>
              <a:rPr lang="it-IT" sz="2400" dirty="0" err="1"/>
              <a:t>devient</a:t>
            </a:r>
            <a:r>
              <a:rPr lang="it-IT" sz="2400" dirty="0"/>
              <a:t> une </a:t>
            </a:r>
            <a:r>
              <a:rPr lang="it-IT" sz="2400" dirty="0" err="1"/>
              <a:t>obligation</a:t>
            </a:r>
            <a:r>
              <a:rPr lang="it-IT" sz="2400" dirty="0"/>
              <a:t> </a:t>
            </a:r>
            <a:r>
              <a:rPr lang="it-IT" sz="2400" dirty="0" err="1"/>
              <a:t>impérieuse</a:t>
            </a:r>
            <a:r>
              <a:rPr lang="it-IT" sz="2400" dirty="0"/>
              <a:t> en France ; </a:t>
            </a:r>
            <a:r>
              <a:rPr lang="it-IT" sz="2400" dirty="0" err="1"/>
              <a:t>aux</a:t>
            </a:r>
            <a:r>
              <a:rPr lang="it-IT" sz="2400" dirty="0"/>
              <a:t> </a:t>
            </a:r>
            <a:r>
              <a:rPr lang="it-IT" sz="2400" dirty="0" err="1"/>
              <a:t>riches</a:t>
            </a:r>
            <a:r>
              <a:rPr lang="it-IT" sz="2400" dirty="0"/>
              <a:t>, pour </a:t>
            </a:r>
            <a:r>
              <a:rPr lang="it-IT" sz="2400" dirty="0" err="1"/>
              <a:t>consolider</a:t>
            </a:r>
            <a:r>
              <a:rPr lang="it-IT" sz="2400" dirty="0"/>
              <a:t> la </a:t>
            </a:r>
            <a:r>
              <a:rPr lang="it-IT" sz="2400" dirty="0" err="1"/>
              <a:t>prépondérance</a:t>
            </a:r>
            <a:r>
              <a:rPr lang="it-IT" sz="2400" dirty="0"/>
              <a:t> </a:t>
            </a:r>
            <a:r>
              <a:rPr lang="it-IT" sz="2400" dirty="0" err="1"/>
              <a:t>que</a:t>
            </a:r>
            <a:r>
              <a:rPr lang="it-IT" sz="2400" dirty="0"/>
              <a:t> </a:t>
            </a:r>
            <a:r>
              <a:rPr lang="it-IT" sz="2400" dirty="0" err="1"/>
              <a:t>leur</a:t>
            </a:r>
            <a:r>
              <a:rPr lang="it-IT" sz="2400" dirty="0"/>
              <a:t> donne </a:t>
            </a:r>
            <a:r>
              <a:rPr lang="it-IT" sz="2400" dirty="0" err="1"/>
              <a:t>leur</a:t>
            </a:r>
            <a:r>
              <a:rPr lang="it-IT" sz="2400" dirty="0"/>
              <a:t> position sociale ; </a:t>
            </a:r>
            <a:r>
              <a:rPr lang="it-IT" sz="2400" dirty="0" err="1"/>
              <a:t>aux</a:t>
            </a:r>
            <a:r>
              <a:rPr lang="it-IT" sz="2400" dirty="0"/>
              <a:t> </a:t>
            </a:r>
            <a:r>
              <a:rPr lang="it-IT" sz="2400" dirty="0" err="1"/>
              <a:t>classes</a:t>
            </a:r>
            <a:r>
              <a:rPr lang="it-IT" sz="2400" dirty="0"/>
              <a:t> </a:t>
            </a:r>
            <a:r>
              <a:rPr lang="it-IT" sz="2400" dirty="0" err="1"/>
              <a:t>moyennes</a:t>
            </a:r>
            <a:r>
              <a:rPr lang="it-IT" sz="2400" dirty="0"/>
              <a:t>, pour </a:t>
            </a:r>
            <a:r>
              <a:rPr lang="it-IT" sz="2400" dirty="0" err="1"/>
              <a:t>soutenir</a:t>
            </a:r>
            <a:r>
              <a:rPr lang="it-IT" sz="2400" dirty="0"/>
              <a:t> </a:t>
            </a:r>
            <a:r>
              <a:rPr lang="it-IT" sz="2400" dirty="0" err="1"/>
              <a:t>leurs</a:t>
            </a:r>
            <a:r>
              <a:rPr lang="it-IT" sz="2400" dirty="0"/>
              <a:t> </a:t>
            </a:r>
            <a:r>
              <a:rPr lang="it-IT" sz="2400" dirty="0" err="1"/>
              <a:t>droits</a:t>
            </a:r>
            <a:r>
              <a:rPr lang="it-IT" sz="2400" dirty="0"/>
              <a:t> et </a:t>
            </a:r>
            <a:r>
              <a:rPr lang="it-IT" sz="2400" dirty="0" err="1"/>
              <a:t>leur</a:t>
            </a:r>
            <a:r>
              <a:rPr lang="it-IT" sz="2400" dirty="0"/>
              <a:t> </a:t>
            </a:r>
            <a:r>
              <a:rPr lang="it-IT" sz="2400" dirty="0" err="1"/>
              <a:t>influence</a:t>
            </a:r>
            <a:r>
              <a:rPr lang="it-IT" sz="2400" dirty="0"/>
              <a:t> ; </a:t>
            </a:r>
            <a:r>
              <a:rPr lang="it-IT" sz="2400" dirty="0" err="1"/>
              <a:t>aux</a:t>
            </a:r>
            <a:r>
              <a:rPr lang="it-IT" sz="2400" dirty="0"/>
              <a:t> </a:t>
            </a:r>
            <a:r>
              <a:rPr lang="it-IT" sz="2400" dirty="0" err="1"/>
              <a:t>artisans</a:t>
            </a:r>
            <a:r>
              <a:rPr lang="it-IT" sz="2400" dirty="0"/>
              <a:t>, pour </a:t>
            </a:r>
            <a:r>
              <a:rPr lang="it-IT" sz="2400" dirty="0" err="1"/>
              <a:t>mériter</a:t>
            </a:r>
            <a:r>
              <a:rPr lang="it-IT" sz="2400" dirty="0"/>
              <a:t> la </a:t>
            </a:r>
            <a:r>
              <a:rPr lang="it-IT" sz="2400" dirty="0" err="1"/>
              <a:t>considération</a:t>
            </a:r>
            <a:r>
              <a:rPr lang="it-IT" sz="2400" dirty="0"/>
              <a:t> et </a:t>
            </a:r>
            <a:r>
              <a:rPr lang="it-IT" sz="2400" dirty="0" err="1"/>
              <a:t>répandre</a:t>
            </a:r>
            <a:r>
              <a:rPr lang="it-IT" sz="2400" dirty="0"/>
              <a:t> un </a:t>
            </a:r>
            <a:r>
              <a:rPr lang="it-IT" sz="2400" dirty="0" err="1"/>
              <a:t>certain</a:t>
            </a:r>
            <a:r>
              <a:rPr lang="it-IT" sz="2400" dirty="0"/>
              <a:t> lustre </a:t>
            </a:r>
            <a:r>
              <a:rPr lang="it-IT" sz="2400" dirty="0" err="1"/>
              <a:t>sur</a:t>
            </a:r>
            <a:r>
              <a:rPr lang="it-IT" sz="2400" dirty="0"/>
              <a:t> </a:t>
            </a:r>
            <a:r>
              <a:rPr lang="it-IT" sz="2400" dirty="0" err="1"/>
              <a:t>les</a:t>
            </a:r>
            <a:r>
              <a:rPr lang="it-IT" sz="2400" dirty="0"/>
              <a:t> </a:t>
            </a:r>
            <a:r>
              <a:rPr lang="it-IT" sz="2400" dirty="0" err="1"/>
              <a:t>professions</a:t>
            </a:r>
            <a:r>
              <a:rPr lang="it-IT" sz="2400" dirty="0"/>
              <a:t> </a:t>
            </a:r>
            <a:r>
              <a:rPr lang="it-IT" sz="2400" dirty="0" err="1"/>
              <a:t>industrielles</a:t>
            </a:r>
            <a:r>
              <a:rPr lang="it-IT" sz="2400" dirty="0"/>
              <a:t> ; à tout le monde, parce </a:t>
            </a:r>
            <a:r>
              <a:rPr lang="it-IT" sz="2400" dirty="0" err="1"/>
              <a:t>que</a:t>
            </a:r>
            <a:r>
              <a:rPr lang="it-IT" sz="2400" dirty="0"/>
              <a:t> </a:t>
            </a:r>
            <a:r>
              <a:rPr lang="it-IT" sz="2400" dirty="0" err="1"/>
              <a:t>parler</a:t>
            </a:r>
            <a:r>
              <a:rPr lang="it-IT" sz="2400" dirty="0"/>
              <a:t> est une </a:t>
            </a:r>
            <a:r>
              <a:rPr lang="it-IT" sz="2400" dirty="0" err="1"/>
              <a:t>nécessité</a:t>
            </a:r>
            <a:r>
              <a:rPr lang="it-IT" sz="2400" dirty="0"/>
              <a:t> de </a:t>
            </a:r>
            <a:r>
              <a:rPr lang="it-IT" sz="2400" dirty="0" err="1"/>
              <a:t>tous</a:t>
            </a:r>
            <a:r>
              <a:rPr lang="it-IT" sz="2400" dirty="0"/>
              <a:t> </a:t>
            </a:r>
            <a:r>
              <a:rPr lang="it-IT" sz="2400" dirty="0" err="1"/>
              <a:t>les</a:t>
            </a:r>
            <a:r>
              <a:rPr lang="it-IT" sz="2400" dirty="0"/>
              <a:t> </a:t>
            </a:r>
            <a:r>
              <a:rPr lang="it-IT" sz="2400" dirty="0" err="1"/>
              <a:t>instants</a:t>
            </a:r>
            <a:r>
              <a:rPr lang="it-IT" sz="2400" dirty="0"/>
              <a:t>, et </a:t>
            </a:r>
            <a:r>
              <a:rPr lang="it-IT" sz="2400" dirty="0" err="1"/>
              <a:t>que</a:t>
            </a:r>
            <a:r>
              <a:rPr lang="it-IT" sz="2400" dirty="0"/>
              <a:t> </a:t>
            </a:r>
            <a:r>
              <a:rPr lang="it-IT" sz="2400" dirty="0" err="1"/>
              <a:t>bien</a:t>
            </a:r>
            <a:r>
              <a:rPr lang="it-IT" sz="2400" dirty="0"/>
              <a:t> </a:t>
            </a:r>
            <a:r>
              <a:rPr lang="it-IT" sz="2400" dirty="0" err="1"/>
              <a:t>parler</a:t>
            </a:r>
            <a:r>
              <a:rPr lang="it-IT" sz="2400" dirty="0"/>
              <a:t> </a:t>
            </a:r>
            <a:r>
              <a:rPr lang="it-IT" sz="2400" dirty="0" err="1"/>
              <a:t>peut</a:t>
            </a:r>
            <a:r>
              <a:rPr lang="it-IT" sz="2400" dirty="0"/>
              <a:t> devenir une </a:t>
            </a:r>
            <a:r>
              <a:rPr lang="it-IT" sz="2400" dirty="0" err="1"/>
              <a:t>habitude</a:t>
            </a:r>
            <a:r>
              <a:rPr lang="it-IT" sz="2400" dirty="0"/>
              <a:t> sans </a:t>
            </a:r>
            <a:r>
              <a:rPr lang="it-IT" sz="2400" dirty="0" err="1"/>
              <a:t>déplacer</a:t>
            </a:r>
            <a:r>
              <a:rPr lang="it-IT" sz="2400" dirty="0"/>
              <a:t> </a:t>
            </a:r>
            <a:r>
              <a:rPr lang="it-IT" sz="2400" dirty="0" err="1"/>
              <a:t>les</a:t>
            </a:r>
            <a:r>
              <a:rPr lang="it-IT" sz="2400" dirty="0"/>
              <a:t> </a:t>
            </a:r>
            <a:r>
              <a:rPr lang="it-IT" sz="2400" dirty="0" err="1"/>
              <a:t>sources</a:t>
            </a:r>
            <a:r>
              <a:rPr lang="it-IT" sz="2400" dirty="0"/>
              <a:t> de la </a:t>
            </a:r>
            <a:r>
              <a:rPr lang="it-IT" sz="2400" dirty="0" err="1"/>
              <a:t>puissance</a:t>
            </a:r>
            <a:r>
              <a:rPr lang="it-IT" sz="2400" dirty="0"/>
              <a:t>, sans </a:t>
            </a:r>
            <a:r>
              <a:rPr lang="it-IT" sz="2400" dirty="0" err="1"/>
              <a:t>confondre</a:t>
            </a:r>
            <a:r>
              <a:rPr lang="it-IT" sz="2400" dirty="0"/>
              <a:t> </a:t>
            </a:r>
            <a:r>
              <a:rPr lang="it-IT" sz="2400" dirty="0" err="1"/>
              <a:t>les</a:t>
            </a:r>
            <a:r>
              <a:rPr lang="it-IT" sz="2400" dirty="0"/>
              <a:t> </a:t>
            </a:r>
            <a:r>
              <a:rPr lang="it-IT" sz="2400" dirty="0" err="1" smtClean="0"/>
              <a:t>conditions</a:t>
            </a:r>
            <a:r>
              <a:rPr lang="it-IT" sz="2400" dirty="0" smtClean="0"/>
              <a:t>.</a:t>
            </a:r>
          </a:p>
          <a:p>
            <a:r>
              <a:rPr lang="it-IT" sz="2400" dirty="0"/>
              <a:t> </a:t>
            </a:r>
            <a:r>
              <a:rPr lang="it-IT" sz="2400" i="1" dirty="0"/>
              <a:t>Journal </a:t>
            </a:r>
            <a:r>
              <a:rPr lang="it-IT" sz="2400" i="1" dirty="0" err="1"/>
              <a:t>grammatical</a:t>
            </a:r>
            <a:r>
              <a:rPr lang="it-IT" sz="2400" i="1" dirty="0"/>
              <a:t>, </a:t>
            </a:r>
            <a:r>
              <a:rPr lang="it-IT" sz="2400" i="1" dirty="0" err="1"/>
              <a:t>littéraire</a:t>
            </a:r>
            <a:r>
              <a:rPr lang="it-IT" sz="2400" i="1" dirty="0"/>
              <a:t>, et </a:t>
            </a:r>
            <a:r>
              <a:rPr lang="it-IT" sz="2400" i="1" dirty="0" err="1"/>
              <a:t>philosophique</a:t>
            </a:r>
            <a:r>
              <a:rPr lang="it-IT" sz="2400" i="1" dirty="0"/>
              <a:t> de la langue </a:t>
            </a:r>
            <a:r>
              <a:rPr lang="it-IT" sz="2400" i="1" dirty="0" err="1"/>
              <a:t>française</a:t>
            </a:r>
            <a:r>
              <a:rPr lang="it-IT" sz="2400" i="1" dirty="0"/>
              <a:t> et </a:t>
            </a:r>
            <a:r>
              <a:rPr lang="it-IT" sz="2400" i="1" dirty="0" err="1"/>
              <a:t>des</a:t>
            </a:r>
            <a:r>
              <a:rPr lang="it-IT" sz="2400" i="1" dirty="0"/>
              <a:t> </a:t>
            </a:r>
            <a:r>
              <a:rPr lang="it-IT" sz="2400" i="1" dirty="0" err="1"/>
              <a:t>langues</a:t>
            </a:r>
            <a:r>
              <a:rPr lang="it-IT" sz="2400" i="1" dirty="0"/>
              <a:t> en </a:t>
            </a:r>
            <a:r>
              <a:rPr lang="it-IT" sz="2400" i="1" dirty="0" err="1"/>
              <a:t>général</a:t>
            </a:r>
            <a:r>
              <a:rPr lang="it-IT" sz="2400" dirty="0"/>
              <a:t>, par G. N. </a:t>
            </a:r>
            <a:r>
              <a:rPr lang="it-IT" sz="2400" dirty="0" err="1"/>
              <a:t>Redler</a:t>
            </a:r>
            <a:r>
              <a:rPr lang="it-IT" sz="2400" dirty="0"/>
              <a:t>, Paris, 1836, p. 24.</a:t>
            </a:r>
          </a:p>
        </p:txBody>
      </p:sp>
    </p:spTree>
    <p:extLst>
      <p:ext uri="{BB962C8B-B14F-4D97-AF65-F5344CB8AC3E}">
        <p14:creationId xmlns:p14="http://schemas.microsoft.com/office/powerpoint/2010/main" val="447514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z="2800" dirty="0" err="1">
                <a:solidFill>
                  <a:schemeClr val="tx1"/>
                </a:solidFill>
                <a:latin typeface="Arial" charset="0"/>
              </a:rPr>
              <a:t>Serments</a:t>
            </a:r>
            <a:r>
              <a:rPr lang="en-US" sz="2800" dirty="0">
                <a:solidFill>
                  <a:schemeClr val="tx1"/>
                </a:solidFill>
                <a:latin typeface="Arial" charset="0"/>
              </a:rPr>
              <a:t> de Strasbourg 842 </a:t>
            </a:r>
            <a:endParaRPr lang="it-IT" sz="2800" dirty="0">
              <a:latin typeface="Arial" charset="0"/>
            </a:endParaRPr>
          </a:p>
        </p:txBody>
      </p:sp>
      <p:sp>
        <p:nvSpPr>
          <p:cNvPr id="82946" name="Content Placeholder 2"/>
          <p:cNvSpPr>
            <a:spLocks noGrp="1"/>
          </p:cNvSpPr>
          <p:nvPr>
            <p:ph idx="1"/>
          </p:nvPr>
        </p:nvSpPr>
        <p:spPr/>
        <p:txBody>
          <a:bodyPr/>
          <a:lstStyle/>
          <a:p>
            <a:pPr algn="just"/>
            <a:r>
              <a:rPr lang="en-US" sz="2400" i="1" dirty="0">
                <a:latin typeface="Arial" charset="0"/>
              </a:rPr>
              <a:t>Les </a:t>
            </a:r>
            <a:r>
              <a:rPr lang="en-US" sz="2400" i="1" dirty="0" err="1">
                <a:latin typeface="Arial" charset="0"/>
              </a:rPr>
              <a:t>serments</a:t>
            </a:r>
            <a:r>
              <a:rPr lang="en-US" sz="2400" i="1" dirty="0">
                <a:latin typeface="Arial" charset="0"/>
              </a:rPr>
              <a:t> de Strasbourg  </a:t>
            </a:r>
            <a:r>
              <a:rPr lang="en-US" sz="2400" dirty="0">
                <a:latin typeface="Arial" charset="0"/>
              </a:rPr>
              <a:t>constituent </a:t>
            </a:r>
            <a:r>
              <a:rPr lang="en-US" sz="2400" b="1" dirty="0">
                <a:latin typeface="Arial" charset="0"/>
              </a:rPr>
              <a:t>le plus </a:t>
            </a:r>
            <a:r>
              <a:rPr lang="en-US" sz="2400" b="1" dirty="0" err="1">
                <a:latin typeface="Arial" charset="0"/>
              </a:rPr>
              <a:t>ancien</a:t>
            </a:r>
            <a:r>
              <a:rPr lang="en-US" sz="2400" b="1" dirty="0">
                <a:latin typeface="Arial" charset="0"/>
              </a:rPr>
              <a:t> </a:t>
            </a:r>
            <a:r>
              <a:rPr lang="en-US" sz="2400" b="1" dirty="0" err="1">
                <a:latin typeface="Arial" charset="0"/>
              </a:rPr>
              <a:t>texte</a:t>
            </a:r>
            <a:r>
              <a:rPr lang="en-US" sz="2400" b="1" dirty="0">
                <a:latin typeface="Arial" charset="0"/>
              </a:rPr>
              <a:t> </a:t>
            </a:r>
            <a:r>
              <a:rPr lang="en-US" sz="2400" b="1" dirty="0" err="1">
                <a:latin typeface="Arial" charset="0"/>
              </a:rPr>
              <a:t>français</a:t>
            </a:r>
            <a:r>
              <a:rPr lang="en-US" sz="2400" b="1" dirty="0">
                <a:latin typeface="Arial" charset="0"/>
              </a:rPr>
              <a:t> </a:t>
            </a:r>
            <a:r>
              <a:rPr lang="en-US" sz="2400" b="1" dirty="0" err="1">
                <a:latin typeface="Arial" charset="0"/>
              </a:rPr>
              <a:t>conservé</a:t>
            </a:r>
            <a:r>
              <a:rPr lang="en-US" sz="2400" b="1" dirty="0">
                <a:latin typeface="Arial" charset="0"/>
              </a:rPr>
              <a:t>. Pour la première </a:t>
            </a:r>
            <a:r>
              <a:rPr lang="en-US" sz="2400" b="1" dirty="0" err="1">
                <a:latin typeface="Arial" charset="0"/>
              </a:rPr>
              <a:t>fois</a:t>
            </a:r>
            <a:r>
              <a:rPr lang="en-US" sz="2400" b="1" dirty="0">
                <a:latin typeface="Arial" charset="0"/>
              </a:rPr>
              <a:t> </a:t>
            </a:r>
            <a:r>
              <a:rPr lang="en-US" sz="2400" b="1" dirty="0" err="1">
                <a:latin typeface="Arial" charset="0"/>
              </a:rPr>
              <a:t>dans</a:t>
            </a:r>
            <a:r>
              <a:rPr lang="en-US" sz="2400" b="1" dirty="0">
                <a:latin typeface="Arial" charset="0"/>
              </a:rPr>
              <a:t> </a:t>
            </a:r>
            <a:r>
              <a:rPr lang="en-US" sz="2400" b="1" dirty="0" err="1">
                <a:latin typeface="Arial" charset="0"/>
              </a:rPr>
              <a:t>l'histoire</a:t>
            </a:r>
            <a:r>
              <a:rPr lang="en-US" sz="2400" b="1" dirty="0">
                <a:latin typeface="Arial" charset="0"/>
              </a:rPr>
              <a:t>, </a:t>
            </a:r>
            <a:r>
              <a:rPr lang="en-US" sz="2400" b="1" dirty="0" err="1">
                <a:latin typeface="Arial" charset="0"/>
              </a:rPr>
              <a:t>ils</a:t>
            </a:r>
            <a:r>
              <a:rPr lang="en-US" sz="2400" b="1" dirty="0">
                <a:latin typeface="Arial" charset="0"/>
              </a:rPr>
              <a:t> </a:t>
            </a:r>
            <a:r>
              <a:rPr lang="en-US" sz="2400" b="1" dirty="0" err="1">
                <a:latin typeface="Arial" charset="0"/>
              </a:rPr>
              <a:t>témoignent</a:t>
            </a:r>
            <a:r>
              <a:rPr lang="en-US" sz="2400" b="1" dirty="0">
                <a:latin typeface="Arial" charset="0"/>
              </a:rPr>
              <a:t> </a:t>
            </a:r>
            <a:r>
              <a:rPr lang="en-US" sz="2400" b="1" dirty="0" err="1">
                <a:latin typeface="Arial" charset="0"/>
              </a:rPr>
              <a:t>officiellement</a:t>
            </a:r>
            <a:r>
              <a:rPr lang="en-US" sz="2400" b="1" dirty="0">
                <a:latin typeface="Arial" charset="0"/>
              </a:rPr>
              <a:t> </a:t>
            </a:r>
            <a:r>
              <a:rPr lang="en-US" sz="2400" b="1" dirty="0" err="1">
                <a:latin typeface="Arial" charset="0"/>
              </a:rPr>
              <a:t>d'une</a:t>
            </a:r>
            <a:r>
              <a:rPr lang="en-US" sz="2400" b="1" dirty="0">
                <a:latin typeface="Arial" charset="0"/>
              </a:rPr>
              <a:t> </a:t>
            </a:r>
            <a:r>
              <a:rPr lang="en-US" sz="2400" b="1" dirty="0" err="1">
                <a:latin typeface="Arial" charset="0"/>
              </a:rPr>
              <a:t>notoriété</a:t>
            </a:r>
            <a:r>
              <a:rPr lang="en-US" sz="2400" b="1" dirty="0">
                <a:latin typeface="Arial" charset="0"/>
              </a:rPr>
              <a:t> </a:t>
            </a:r>
            <a:r>
              <a:rPr lang="en-US" sz="2400" b="1" dirty="0" err="1">
                <a:latin typeface="Arial" charset="0"/>
              </a:rPr>
              <a:t>conférée</a:t>
            </a:r>
            <a:r>
              <a:rPr lang="en-US" sz="2400" b="1" dirty="0">
                <a:latin typeface="Arial" charset="0"/>
              </a:rPr>
              <a:t> à la langue </a:t>
            </a:r>
            <a:r>
              <a:rPr lang="en-US" sz="2400" b="1" dirty="0" err="1">
                <a:latin typeface="Arial" charset="0"/>
              </a:rPr>
              <a:t>vulgaire</a:t>
            </a:r>
            <a:r>
              <a:rPr lang="en-US" sz="2400" b="1" dirty="0">
                <a:latin typeface="Arial" charset="0"/>
              </a:rPr>
              <a:t>.</a:t>
            </a:r>
          </a:p>
          <a:p>
            <a:r>
              <a:rPr lang="en-US" sz="2400" dirty="0" err="1">
                <a:latin typeface="Arial" charset="0"/>
              </a:rPr>
              <a:t>Texte</a:t>
            </a:r>
            <a:r>
              <a:rPr lang="en-US" sz="2400" dirty="0">
                <a:latin typeface="Arial" charset="0"/>
              </a:rPr>
              <a:t> </a:t>
            </a:r>
            <a:r>
              <a:rPr lang="en-US" sz="2400" dirty="0" err="1">
                <a:latin typeface="Arial" charset="0"/>
              </a:rPr>
              <a:t>rédigé</a:t>
            </a:r>
            <a:r>
              <a:rPr lang="en-US" sz="2400" dirty="0">
                <a:latin typeface="Arial" charset="0"/>
              </a:rPr>
              <a:t> </a:t>
            </a:r>
            <a:r>
              <a:rPr lang="en-US" sz="2400" dirty="0" err="1">
                <a:latin typeface="Arial" charset="0"/>
              </a:rPr>
              <a:t>en</a:t>
            </a:r>
            <a:r>
              <a:rPr lang="en-US" sz="2400" dirty="0">
                <a:latin typeface="Arial" charset="0"/>
              </a:rPr>
              <a:t> </a:t>
            </a:r>
            <a:r>
              <a:rPr lang="en-US" sz="2400" dirty="0" err="1">
                <a:latin typeface="Arial" charset="0"/>
              </a:rPr>
              <a:t>latin</a:t>
            </a:r>
            <a:r>
              <a:rPr lang="en-US" sz="2400" dirty="0">
                <a:latin typeface="Arial" charset="0"/>
              </a:rPr>
              <a:t>, </a:t>
            </a:r>
            <a:r>
              <a:rPr lang="en-US" sz="2400" dirty="0" err="1">
                <a:latin typeface="Arial" charset="0"/>
              </a:rPr>
              <a:t>en</a:t>
            </a:r>
            <a:r>
              <a:rPr lang="en-US" sz="2400" dirty="0">
                <a:latin typeface="Arial" charset="0"/>
              </a:rPr>
              <a:t> langue </a:t>
            </a:r>
            <a:r>
              <a:rPr lang="en-US" sz="2400" dirty="0" err="1">
                <a:latin typeface="Arial" charset="0"/>
              </a:rPr>
              <a:t>romane</a:t>
            </a:r>
            <a:r>
              <a:rPr lang="en-US" sz="2400" dirty="0">
                <a:latin typeface="Arial" charset="0"/>
              </a:rPr>
              <a:t> </a:t>
            </a:r>
            <a:r>
              <a:rPr lang="en-US" sz="2400" dirty="0" err="1">
                <a:latin typeface="Arial" charset="0"/>
              </a:rPr>
              <a:t>rustique</a:t>
            </a:r>
            <a:r>
              <a:rPr lang="en-US" sz="2400" dirty="0">
                <a:latin typeface="Arial" charset="0"/>
              </a:rPr>
              <a:t> et </a:t>
            </a:r>
            <a:r>
              <a:rPr lang="en-US" sz="2400" dirty="0" err="1">
                <a:latin typeface="Arial" charset="0"/>
              </a:rPr>
              <a:t>en</a:t>
            </a:r>
            <a:r>
              <a:rPr lang="en-US" sz="2400" dirty="0">
                <a:latin typeface="Arial" charset="0"/>
              </a:rPr>
              <a:t> </a:t>
            </a:r>
            <a:r>
              <a:rPr lang="en-US" sz="2400" dirty="0" err="1">
                <a:latin typeface="Arial" charset="0"/>
              </a:rPr>
              <a:t>tudesque</a:t>
            </a:r>
            <a:endParaRPr lang="en-US" sz="2400" dirty="0">
              <a:latin typeface="Arial" charset="0"/>
            </a:endParaRPr>
          </a:p>
          <a:p>
            <a:pPr algn="just"/>
            <a:r>
              <a:rPr lang="en-US" sz="2400" dirty="0">
                <a:latin typeface="Arial" charset="0"/>
              </a:rPr>
              <a:t>la langue </a:t>
            </a:r>
            <a:r>
              <a:rPr lang="en-US" sz="2400" dirty="0" err="1">
                <a:latin typeface="Arial" charset="0"/>
              </a:rPr>
              <a:t>romane</a:t>
            </a:r>
            <a:r>
              <a:rPr lang="en-US" sz="2400" dirty="0">
                <a:latin typeface="Arial" charset="0"/>
              </a:rPr>
              <a:t> </a:t>
            </a:r>
            <a:r>
              <a:rPr lang="en-US" sz="2400" dirty="0" err="1">
                <a:latin typeface="Arial" charset="0"/>
              </a:rPr>
              <a:t>rustique</a:t>
            </a:r>
            <a:r>
              <a:rPr lang="en-US" sz="2400" dirty="0">
                <a:latin typeface="Arial" charset="0"/>
              </a:rPr>
              <a:t> </a:t>
            </a:r>
            <a:r>
              <a:rPr lang="en-US" sz="2400" dirty="0" err="1">
                <a:latin typeface="Arial" charset="0"/>
              </a:rPr>
              <a:t>demeurait</a:t>
            </a:r>
            <a:r>
              <a:rPr lang="en-US" sz="2400" dirty="0">
                <a:latin typeface="Arial" charset="0"/>
              </a:rPr>
              <a:t> </a:t>
            </a:r>
            <a:r>
              <a:rPr lang="en-US" sz="2400" dirty="0" err="1">
                <a:latin typeface="Arial" charset="0"/>
              </a:rPr>
              <a:t>une</a:t>
            </a:r>
            <a:r>
              <a:rPr lang="en-US" sz="2400" dirty="0">
                <a:latin typeface="Arial" charset="0"/>
              </a:rPr>
              <a:t> langue </a:t>
            </a:r>
            <a:r>
              <a:rPr lang="en-US" sz="2400" dirty="0" err="1">
                <a:latin typeface="Arial" charset="0"/>
              </a:rPr>
              <a:t>exclusivement</a:t>
            </a:r>
            <a:r>
              <a:rPr lang="en-US" sz="2400" dirty="0">
                <a:latin typeface="Arial" charset="0"/>
              </a:rPr>
              <a:t> </a:t>
            </a:r>
            <a:r>
              <a:rPr lang="en-US" sz="2400" dirty="0" err="1">
                <a:latin typeface="Arial" charset="0"/>
              </a:rPr>
              <a:t>orale</a:t>
            </a:r>
            <a:r>
              <a:rPr lang="en-US" sz="2400" dirty="0">
                <a:latin typeface="Arial" charset="0"/>
              </a:rPr>
              <a:t>, le </a:t>
            </a:r>
            <a:r>
              <a:rPr lang="en-US" sz="2400" dirty="0" err="1">
                <a:latin typeface="Arial" charset="0"/>
              </a:rPr>
              <a:t>latin</a:t>
            </a:r>
            <a:r>
              <a:rPr lang="en-US" sz="2400" dirty="0">
                <a:latin typeface="Arial" charset="0"/>
              </a:rPr>
              <a:t> continuant de </a:t>
            </a:r>
            <a:r>
              <a:rPr lang="en-US" sz="2400" dirty="0" err="1">
                <a:latin typeface="Arial" charset="0"/>
              </a:rPr>
              <a:t>demeurer</a:t>
            </a:r>
            <a:r>
              <a:rPr lang="en-US" sz="2400" dirty="0">
                <a:latin typeface="Arial" charset="0"/>
              </a:rPr>
              <a:t> la </a:t>
            </a:r>
            <a:r>
              <a:rPr lang="en-US" sz="2400" dirty="0" err="1">
                <a:latin typeface="Arial" charset="0"/>
              </a:rPr>
              <a:t>seule</a:t>
            </a:r>
            <a:r>
              <a:rPr lang="en-US" sz="2400" dirty="0">
                <a:latin typeface="Arial" charset="0"/>
              </a:rPr>
              <a:t> langue </a:t>
            </a:r>
            <a:r>
              <a:rPr lang="en-US" sz="2400" dirty="0" err="1" smtClean="0">
                <a:latin typeface="Arial" charset="0"/>
              </a:rPr>
              <a:t>écrite</a:t>
            </a:r>
            <a:r>
              <a:rPr lang="en-US" sz="2400" dirty="0" smtClean="0">
                <a:latin typeface="Arial" charset="0"/>
              </a:rPr>
              <a:t>.</a:t>
            </a:r>
            <a:endParaRPr lang="it-IT" sz="2400" dirty="0">
              <a:latin typeface="Arial" charset="0"/>
            </a:endParaRPr>
          </a:p>
        </p:txBody>
      </p:sp>
    </p:spTree>
    <p:extLst>
      <p:ext uri="{BB962C8B-B14F-4D97-AF65-F5344CB8AC3E}">
        <p14:creationId xmlns:p14="http://schemas.microsoft.com/office/powerpoint/2010/main" val="169529751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A" sz="2800" dirty="0" smtClean="0"/>
              <a:t>XIXème </a:t>
            </a:r>
            <a:r>
              <a:rPr lang="fr-CA" sz="2800" dirty="0"/>
              <a:t>siècle </a:t>
            </a:r>
            <a:r>
              <a:rPr lang="fr-CA" sz="2800" dirty="0" smtClean="0"/>
              <a:t/>
            </a:r>
            <a:br>
              <a:rPr lang="fr-CA" sz="2800" dirty="0" smtClean="0"/>
            </a:br>
            <a:r>
              <a:rPr lang="fr-CA" sz="2800" dirty="0" smtClean="0"/>
              <a:t>Le français moderne</a:t>
            </a:r>
            <a:endParaRPr lang="it-IT" sz="2800" dirty="0"/>
          </a:p>
        </p:txBody>
      </p:sp>
      <p:sp>
        <p:nvSpPr>
          <p:cNvPr id="3" name="Segnaposto contenuto 2"/>
          <p:cNvSpPr>
            <a:spLocks noGrp="1"/>
          </p:cNvSpPr>
          <p:nvPr>
            <p:ph idx="1"/>
          </p:nvPr>
        </p:nvSpPr>
        <p:spPr/>
        <p:txBody>
          <a:bodyPr/>
          <a:lstStyle/>
          <a:p>
            <a:pPr algn="just"/>
            <a:r>
              <a:rPr lang="fr-CA" sz="2400" dirty="0" smtClean="0">
                <a:latin typeface="+mj-lt"/>
              </a:rPr>
              <a:t>Toute la </a:t>
            </a:r>
            <a:r>
              <a:rPr lang="fr-CA" sz="2400" dirty="0" err="1" smtClean="0">
                <a:latin typeface="+mj-lt"/>
              </a:rPr>
              <a:t>t</a:t>
            </a:r>
            <a:r>
              <a:rPr lang="ro-RO" sz="2400" dirty="0">
                <a:latin typeface="+mj-lt"/>
              </a:rPr>
              <a:t>â</a:t>
            </a:r>
            <a:r>
              <a:rPr lang="fr-CA" sz="2400" dirty="0" err="1" smtClean="0">
                <a:latin typeface="+mj-lt"/>
              </a:rPr>
              <a:t>che</a:t>
            </a:r>
            <a:r>
              <a:rPr lang="fr-CA" sz="2400" dirty="0" smtClean="0">
                <a:latin typeface="+mj-lt"/>
              </a:rPr>
              <a:t> du XIX siècle va être de mettre sur pied un enseignement pour tous, car l’enseignement du français s’institutionnalise.</a:t>
            </a:r>
          </a:p>
          <a:p>
            <a:r>
              <a:rPr lang="it-IT" sz="2400" dirty="0" smtClean="0">
                <a:latin typeface="+mj-lt"/>
              </a:rPr>
              <a:t>En 1833, la </a:t>
            </a:r>
            <a:r>
              <a:rPr lang="it-IT" sz="2400" dirty="0" err="1" smtClean="0">
                <a:latin typeface="+mj-lt"/>
              </a:rPr>
              <a:t>loi</a:t>
            </a:r>
            <a:r>
              <a:rPr lang="it-IT" sz="2400" dirty="0" smtClean="0">
                <a:latin typeface="+mj-lt"/>
              </a:rPr>
              <a:t> </a:t>
            </a:r>
            <a:r>
              <a:rPr lang="it-IT" sz="2400" dirty="0" err="1" smtClean="0">
                <a:latin typeface="+mj-lt"/>
              </a:rPr>
              <a:t>Guizot</a:t>
            </a:r>
            <a:r>
              <a:rPr lang="it-IT" sz="2400" dirty="0" smtClean="0">
                <a:latin typeface="+mj-lt"/>
              </a:rPr>
              <a:t> </a:t>
            </a:r>
            <a:r>
              <a:rPr lang="it-IT" sz="2400" dirty="0" err="1" smtClean="0">
                <a:latin typeface="+mj-lt"/>
              </a:rPr>
              <a:t>institue</a:t>
            </a:r>
            <a:r>
              <a:rPr lang="it-IT" sz="2400" dirty="0" smtClean="0">
                <a:latin typeface="+mj-lt"/>
              </a:rPr>
              <a:t> l’</a:t>
            </a:r>
            <a:r>
              <a:rPr lang="it-IT" sz="2400" dirty="0" err="1" smtClean="0">
                <a:latin typeface="+mj-lt"/>
              </a:rPr>
              <a:t>enseignement</a:t>
            </a:r>
            <a:r>
              <a:rPr lang="it-IT" sz="2400" dirty="0" smtClean="0">
                <a:latin typeface="+mj-lt"/>
              </a:rPr>
              <a:t> </a:t>
            </a:r>
            <a:r>
              <a:rPr lang="it-IT" sz="2400" dirty="0" err="1" smtClean="0">
                <a:latin typeface="+mj-lt"/>
              </a:rPr>
              <a:t>obligatoire</a:t>
            </a:r>
            <a:endParaRPr lang="it-IT" sz="2400" dirty="0" smtClean="0">
              <a:latin typeface="+mj-lt"/>
            </a:endParaRPr>
          </a:p>
          <a:p>
            <a:pPr algn="just"/>
            <a:r>
              <a:rPr lang="fr-FR" altLang="ja-JP" sz="2400" b="1" dirty="0" smtClean="0">
                <a:latin typeface="+mj-lt"/>
                <a:cs typeface="Arial" charset="0"/>
              </a:rPr>
              <a:t>En 1882, Jules </a:t>
            </a:r>
            <a:r>
              <a:rPr lang="fr-FR" altLang="ja-JP" sz="2400" b="1" dirty="0">
                <a:latin typeface="+mj-lt"/>
                <a:cs typeface="Arial" charset="0"/>
              </a:rPr>
              <a:t>Ferry </a:t>
            </a:r>
            <a:r>
              <a:rPr lang="fr-FR" altLang="ja-JP" sz="2400" dirty="0" smtClean="0">
                <a:latin typeface="+mj-lt"/>
                <a:cs typeface="Arial" charset="0"/>
              </a:rPr>
              <a:t>installe l'enseignement primaire </a:t>
            </a:r>
            <a:r>
              <a:rPr lang="fr-FR" altLang="ja-JP" sz="2400" dirty="0">
                <a:latin typeface="+mj-lt"/>
                <a:cs typeface="Arial" charset="0"/>
              </a:rPr>
              <a:t>(</a:t>
            </a:r>
            <a:r>
              <a:rPr lang="fr-FR" altLang="ja-JP" sz="2400" dirty="0" err="1">
                <a:latin typeface="+mj-lt"/>
                <a:cs typeface="Arial" charset="0"/>
              </a:rPr>
              <a:t>jusqu</a:t>
            </a:r>
            <a:r>
              <a:rPr lang="ja-JP" altLang="fr-FR" sz="2400" dirty="0">
                <a:latin typeface="+mj-lt"/>
                <a:cs typeface="Arial" charset="0"/>
              </a:rPr>
              <a:t>’</a:t>
            </a:r>
            <a:r>
              <a:rPr lang="fr-FR" altLang="ja-JP" sz="2400" dirty="0">
                <a:latin typeface="+mj-lt"/>
                <a:cs typeface="Arial" charset="0"/>
              </a:rPr>
              <a:t>à 12 ans</a:t>
            </a:r>
            <a:r>
              <a:rPr lang="fr-FR" altLang="ja-JP" sz="2400" dirty="0" smtClean="0">
                <a:latin typeface="+mj-lt"/>
                <a:cs typeface="Arial" charset="0"/>
              </a:rPr>
              <a:t>) </a:t>
            </a:r>
            <a:r>
              <a:rPr lang="fr-FR" altLang="ja-JP" sz="2400" dirty="0">
                <a:latin typeface="+mj-lt"/>
                <a:cs typeface="Arial" charset="0"/>
              </a:rPr>
              <a:t>gratuit, obligatoire </a:t>
            </a:r>
            <a:r>
              <a:rPr lang="fr-FR" altLang="ja-JP" sz="2400" dirty="0" smtClean="0">
                <a:latin typeface="+mj-lt"/>
                <a:cs typeface="Arial" charset="0"/>
              </a:rPr>
              <a:t>et </a:t>
            </a:r>
            <a:r>
              <a:rPr lang="fr-FR" altLang="ja-JP" sz="2400" dirty="0">
                <a:latin typeface="+mj-lt"/>
                <a:cs typeface="Arial" charset="0"/>
              </a:rPr>
              <a:t>laïc</a:t>
            </a:r>
            <a:r>
              <a:rPr lang="fr-FR" altLang="ja-JP" sz="2400" dirty="0" smtClean="0">
                <a:latin typeface="+mj-lt"/>
                <a:cs typeface="Arial" charset="0"/>
              </a:rPr>
              <a:t>.</a:t>
            </a:r>
          </a:p>
          <a:p>
            <a:r>
              <a:rPr lang="fr-CA" sz="2400" dirty="0">
                <a:latin typeface="+mj-lt"/>
              </a:rPr>
              <a:t>Objectifs : </a:t>
            </a:r>
          </a:p>
          <a:p>
            <a:r>
              <a:rPr lang="fr-CA" sz="2400" dirty="0">
                <a:latin typeface="+mj-lt"/>
              </a:rPr>
              <a:t>1. élévation générale du niveau pour permettre à chacun de sortir de l’ignorance</a:t>
            </a:r>
            <a:r>
              <a:rPr lang="it-IT" sz="2400" dirty="0">
                <a:latin typeface="+mj-lt"/>
              </a:rPr>
              <a:t>…</a:t>
            </a:r>
          </a:p>
          <a:p>
            <a:r>
              <a:rPr lang="it-IT" sz="2400" dirty="0">
                <a:latin typeface="+mj-lt"/>
              </a:rPr>
              <a:t>2. </a:t>
            </a:r>
            <a:r>
              <a:rPr lang="it-IT" sz="2400" dirty="0" err="1">
                <a:latin typeface="+mj-lt"/>
              </a:rPr>
              <a:t>augmenter</a:t>
            </a:r>
            <a:r>
              <a:rPr lang="it-IT" sz="2400" dirty="0">
                <a:latin typeface="+mj-lt"/>
              </a:rPr>
              <a:t> </a:t>
            </a:r>
            <a:r>
              <a:rPr lang="it-IT" sz="2400" b="1" dirty="0">
                <a:latin typeface="+mj-lt"/>
              </a:rPr>
              <a:t>la </a:t>
            </a:r>
            <a:r>
              <a:rPr lang="it-IT" sz="2400" b="1" dirty="0" err="1">
                <a:latin typeface="+mj-lt"/>
              </a:rPr>
              <a:t>cohésion</a:t>
            </a:r>
            <a:r>
              <a:rPr lang="it-IT" sz="2400" b="1" dirty="0">
                <a:latin typeface="+mj-lt"/>
              </a:rPr>
              <a:t> </a:t>
            </a:r>
            <a:r>
              <a:rPr lang="it-IT" sz="2400" b="1" dirty="0" err="1">
                <a:latin typeface="+mj-lt"/>
              </a:rPr>
              <a:t>nationale</a:t>
            </a:r>
            <a:r>
              <a:rPr lang="it-IT" sz="2400" b="1" dirty="0">
                <a:latin typeface="+mj-lt"/>
              </a:rPr>
              <a:t> </a:t>
            </a:r>
            <a:r>
              <a:rPr lang="it-IT" sz="2400" dirty="0">
                <a:latin typeface="+mj-lt"/>
              </a:rPr>
              <a:t>à </a:t>
            </a:r>
            <a:r>
              <a:rPr lang="it-IT" sz="2400" dirty="0" err="1">
                <a:latin typeface="+mj-lt"/>
              </a:rPr>
              <a:t>travers</a:t>
            </a:r>
            <a:r>
              <a:rPr lang="it-IT" sz="2400" dirty="0">
                <a:latin typeface="+mj-lt"/>
              </a:rPr>
              <a:t> l’histoire, </a:t>
            </a:r>
            <a:r>
              <a:rPr lang="it-IT" sz="2400" dirty="0" err="1">
                <a:latin typeface="+mj-lt"/>
              </a:rPr>
              <a:t>géographie</a:t>
            </a:r>
            <a:r>
              <a:rPr lang="it-IT" sz="2400" dirty="0" smtClean="0">
                <a:latin typeface="+mj-lt"/>
              </a:rPr>
              <a:t>… (</a:t>
            </a:r>
            <a:r>
              <a:rPr lang="it-IT" sz="2400" b="1" dirty="0" smtClean="0">
                <a:latin typeface="+mj-lt"/>
              </a:rPr>
              <a:t>l’</a:t>
            </a:r>
            <a:r>
              <a:rPr lang="it-IT" sz="2400" b="1" dirty="0" err="1" smtClean="0">
                <a:latin typeface="+mj-lt"/>
              </a:rPr>
              <a:t>emploi</a:t>
            </a:r>
            <a:r>
              <a:rPr lang="it-IT" sz="2400" b="1" dirty="0" smtClean="0">
                <a:latin typeface="+mj-lt"/>
              </a:rPr>
              <a:t> </a:t>
            </a:r>
            <a:r>
              <a:rPr lang="it-IT" sz="2400" b="1" dirty="0" err="1" smtClean="0">
                <a:latin typeface="+mj-lt"/>
              </a:rPr>
              <a:t>des</a:t>
            </a:r>
            <a:r>
              <a:rPr lang="it-IT" sz="2400" b="1" dirty="0" smtClean="0">
                <a:latin typeface="+mj-lt"/>
              </a:rPr>
              <a:t> patois est </a:t>
            </a:r>
            <a:r>
              <a:rPr lang="it-IT" sz="2400" b="1" dirty="0" err="1" smtClean="0">
                <a:latin typeface="+mj-lt"/>
              </a:rPr>
              <a:t>interdit</a:t>
            </a:r>
            <a:r>
              <a:rPr lang="it-IT" sz="2400" b="1" dirty="0" smtClean="0">
                <a:latin typeface="+mj-lt"/>
              </a:rPr>
              <a:t> </a:t>
            </a:r>
            <a:r>
              <a:rPr lang="it-IT" sz="2400" b="1" dirty="0" err="1" smtClean="0">
                <a:latin typeface="+mj-lt"/>
              </a:rPr>
              <a:t>dans</a:t>
            </a:r>
            <a:r>
              <a:rPr lang="it-IT" sz="2400" b="1" dirty="0" smtClean="0">
                <a:latin typeface="+mj-lt"/>
              </a:rPr>
              <a:t> </a:t>
            </a:r>
            <a:r>
              <a:rPr lang="it-IT" sz="2400" b="1" dirty="0" err="1" smtClean="0">
                <a:latin typeface="+mj-lt"/>
              </a:rPr>
              <a:t>les</a:t>
            </a:r>
            <a:r>
              <a:rPr lang="it-IT" sz="2400" b="1" dirty="0" smtClean="0">
                <a:latin typeface="+mj-lt"/>
              </a:rPr>
              <a:t> </a:t>
            </a:r>
            <a:r>
              <a:rPr lang="it-IT" sz="2400" b="1" dirty="0" err="1" smtClean="0">
                <a:latin typeface="+mj-lt"/>
              </a:rPr>
              <a:t>écoles</a:t>
            </a:r>
            <a:r>
              <a:rPr lang="it-IT" sz="2400" dirty="0" smtClean="0">
                <a:latin typeface="+mj-lt"/>
              </a:rPr>
              <a:t>)</a:t>
            </a:r>
            <a:endParaRPr lang="it-IT" sz="2400" dirty="0">
              <a:latin typeface="+mj-lt"/>
            </a:endParaRPr>
          </a:p>
          <a:p>
            <a:endParaRPr lang="fr-FR" altLang="ja-JP" sz="2400" dirty="0">
              <a:latin typeface="+mj-lt"/>
              <a:cs typeface="Arial" charset="0"/>
            </a:endParaRPr>
          </a:p>
          <a:p>
            <a:endParaRPr lang="fr-CA" sz="2400" dirty="0"/>
          </a:p>
        </p:txBody>
      </p:sp>
    </p:spTree>
    <p:extLst>
      <p:ext uri="{BB962C8B-B14F-4D97-AF65-F5344CB8AC3E}">
        <p14:creationId xmlns:p14="http://schemas.microsoft.com/office/powerpoint/2010/main" val="39963462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Les</a:t>
            </a:r>
            <a:r>
              <a:rPr lang="it-IT" sz="2800" dirty="0" smtClean="0"/>
              <a:t> </a:t>
            </a:r>
            <a:r>
              <a:rPr lang="it-IT" sz="2800" dirty="0" err="1" smtClean="0"/>
              <a:t>hussards</a:t>
            </a:r>
            <a:r>
              <a:rPr lang="it-IT" sz="2800" dirty="0" smtClean="0"/>
              <a:t> </a:t>
            </a:r>
            <a:r>
              <a:rPr lang="it-IT" sz="2800" dirty="0" err="1" smtClean="0"/>
              <a:t>noirs</a:t>
            </a:r>
            <a:endParaRPr lang="it-IT" sz="2800" dirty="0"/>
          </a:p>
        </p:txBody>
      </p:sp>
      <p:pic>
        <p:nvPicPr>
          <p:cNvPr id="4" name="Segnaposto contenuto 3" descr="738_hussardsnoirs.jpg"/>
          <p:cNvPicPr>
            <a:picLocks noGrp="1" noChangeAspect="1"/>
          </p:cNvPicPr>
          <p:nvPr>
            <p:ph idx="1"/>
          </p:nvPr>
        </p:nvPicPr>
        <p:blipFill>
          <a:blip r:embed="rId2">
            <a:extLst>
              <a:ext uri="{28A0092B-C50C-407E-A947-70E740481C1C}">
                <a14:useLocalDpi xmlns:a14="http://schemas.microsoft.com/office/drawing/2010/main" val="0"/>
              </a:ext>
            </a:extLst>
          </a:blip>
          <a:srcRect l="-11823" r="-11823"/>
          <a:stretch>
            <a:fillRect/>
          </a:stretch>
        </p:blipFill>
        <p:spPr/>
      </p:pic>
    </p:spTree>
    <p:extLst>
      <p:ext uri="{BB962C8B-B14F-4D97-AF65-F5344CB8AC3E}">
        <p14:creationId xmlns:p14="http://schemas.microsoft.com/office/powerpoint/2010/main" val="25998336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Les</a:t>
            </a:r>
            <a:r>
              <a:rPr lang="it-IT" sz="2800" dirty="0" smtClean="0"/>
              <a:t> </a:t>
            </a:r>
            <a:r>
              <a:rPr lang="it-IT" sz="2800" dirty="0" err="1" smtClean="0"/>
              <a:t>maitres</a:t>
            </a:r>
            <a:r>
              <a:rPr lang="it-IT" sz="2800" dirty="0" smtClean="0"/>
              <a:t> d’</a:t>
            </a:r>
            <a:r>
              <a:rPr lang="it-IT" sz="2800" dirty="0" err="1"/>
              <a:t>é</a:t>
            </a:r>
            <a:r>
              <a:rPr lang="it-IT" sz="2800" dirty="0" err="1" smtClean="0"/>
              <a:t>cole</a:t>
            </a:r>
            <a:r>
              <a:rPr lang="it-IT" sz="2800" dirty="0" smtClean="0"/>
              <a:t> : </a:t>
            </a:r>
            <a:r>
              <a:rPr lang="it-IT" sz="2800" dirty="0" err="1" smtClean="0"/>
              <a:t>Les</a:t>
            </a:r>
            <a:r>
              <a:rPr lang="it-IT" sz="2800" dirty="0" smtClean="0"/>
              <a:t> </a:t>
            </a:r>
            <a:r>
              <a:rPr lang="it-IT" sz="2800" dirty="0" err="1" smtClean="0"/>
              <a:t>hussards</a:t>
            </a:r>
            <a:r>
              <a:rPr lang="it-IT" sz="2800" dirty="0" smtClean="0"/>
              <a:t> </a:t>
            </a:r>
            <a:r>
              <a:rPr lang="it-IT" sz="2800" dirty="0" err="1" smtClean="0"/>
              <a:t>noirs</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sz="2400" dirty="0" err="1"/>
              <a:t>Dans</a:t>
            </a:r>
            <a:r>
              <a:rPr lang="it-IT" sz="2400" i="1" dirty="0"/>
              <a:t> </a:t>
            </a:r>
            <a:r>
              <a:rPr lang="it-IT" sz="2400" i="1" dirty="0" err="1"/>
              <a:t>L’argent</a:t>
            </a:r>
            <a:r>
              <a:rPr lang="it-IT" sz="2400" dirty="0"/>
              <a:t>, </a:t>
            </a:r>
            <a:r>
              <a:rPr lang="it-IT" sz="2400" dirty="0" err="1"/>
              <a:t>qu’il</a:t>
            </a:r>
            <a:r>
              <a:rPr lang="it-IT" sz="2400" dirty="0"/>
              <a:t> </a:t>
            </a:r>
            <a:r>
              <a:rPr lang="it-IT" sz="2400" dirty="0" err="1"/>
              <a:t>publie</a:t>
            </a:r>
            <a:r>
              <a:rPr lang="it-IT" sz="2400" dirty="0"/>
              <a:t> en 1913, Charles </a:t>
            </a:r>
            <a:r>
              <a:rPr lang="it-IT" sz="2400" dirty="0" err="1"/>
              <a:t>Péguy</a:t>
            </a:r>
            <a:r>
              <a:rPr lang="it-IT" sz="2400" dirty="0"/>
              <a:t> </a:t>
            </a:r>
            <a:r>
              <a:rPr lang="it-IT" sz="2400" dirty="0" err="1"/>
              <a:t>évoque</a:t>
            </a:r>
            <a:r>
              <a:rPr lang="it-IT" sz="2400" dirty="0"/>
              <a:t> son </a:t>
            </a:r>
            <a:r>
              <a:rPr lang="it-IT" sz="2400" dirty="0" err="1"/>
              <a:t>enfance</a:t>
            </a:r>
            <a:r>
              <a:rPr lang="it-IT" sz="2400" dirty="0"/>
              <a:t>, </a:t>
            </a:r>
            <a:r>
              <a:rPr lang="it-IT" sz="2400" dirty="0" err="1"/>
              <a:t>quand</a:t>
            </a:r>
            <a:r>
              <a:rPr lang="it-IT" sz="2400" dirty="0"/>
              <a:t> il </a:t>
            </a:r>
            <a:r>
              <a:rPr lang="it-IT" sz="2400" dirty="0" err="1"/>
              <a:t>était</a:t>
            </a:r>
            <a:r>
              <a:rPr lang="it-IT" sz="2400" dirty="0"/>
              <a:t> </a:t>
            </a:r>
            <a:r>
              <a:rPr lang="it-IT" sz="2400" dirty="0" err="1"/>
              <a:t>écolier</a:t>
            </a:r>
            <a:r>
              <a:rPr lang="it-IT" sz="2400" dirty="0"/>
              <a:t>, à l’</a:t>
            </a:r>
            <a:r>
              <a:rPr lang="it-IT" sz="2400" dirty="0" err="1"/>
              <a:t>école</a:t>
            </a:r>
            <a:r>
              <a:rPr lang="it-IT" sz="2400" dirty="0"/>
              <a:t> </a:t>
            </a:r>
            <a:r>
              <a:rPr lang="it-IT" sz="2400" dirty="0" err="1"/>
              <a:t>primaire</a:t>
            </a:r>
            <a:r>
              <a:rPr lang="it-IT" sz="2400" dirty="0"/>
              <a:t> qui </a:t>
            </a:r>
            <a:r>
              <a:rPr lang="it-IT" sz="2400" dirty="0" err="1"/>
              <a:t>jouxtait</a:t>
            </a:r>
            <a:r>
              <a:rPr lang="it-IT" sz="2400" dirty="0"/>
              <a:t> l’</a:t>
            </a:r>
            <a:r>
              <a:rPr lang="it-IT" sz="2400" dirty="0" err="1"/>
              <a:t>Ecole</a:t>
            </a:r>
            <a:r>
              <a:rPr lang="it-IT" sz="2400" dirty="0"/>
              <a:t> normale d’</a:t>
            </a:r>
            <a:r>
              <a:rPr lang="it-IT" sz="2400" dirty="0" err="1"/>
              <a:t>instituteurs</a:t>
            </a:r>
            <a:r>
              <a:rPr lang="it-IT" sz="2400" dirty="0"/>
              <a:t> d’Orléans. C’</a:t>
            </a:r>
            <a:r>
              <a:rPr lang="it-IT" sz="2400" dirty="0" err="1"/>
              <a:t>était</a:t>
            </a:r>
            <a:r>
              <a:rPr lang="it-IT" sz="2400" dirty="0"/>
              <a:t> à partir de 1879. </a:t>
            </a:r>
            <a:r>
              <a:rPr lang="it-IT" sz="2400" dirty="0" err="1"/>
              <a:t>Après</a:t>
            </a:r>
            <a:r>
              <a:rPr lang="it-IT" sz="2400" dirty="0"/>
              <a:t> la </a:t>
            </a:r>
            <a:r>
              <a:rPr lang="it-IT" sz="2400" dirty="0" err="1"/>
              <a:t>victoire</a:t>
            </a:r>
            <a:r>
              <a:rPr lang="it-IT" sz="2400" dirty="0"/>
              <a:t> </a:t>
            </a:r>
            <a:r>
              <a:rPr lang="it-IT" sz="2400" dirty="0" err="1"/>
              <a:t>des</a:t>
            </a:r>
            <a:r>
              <a:rPr lang="it-IT" sz="2400" dirty="0"/>
              <a:t> </a:t>
            </a:r>
            <a:r>
              <a:rPr lang="it-IT" sz="2400" dirty="0" err="1"/>
              <a:t>Républicains</a:t>
            </a:r>
            <a:r>
              <a:rPr lang="it-IT" sz="2400" dirty="0"/>
              <a:t> </a:t>
            </a:r>
            <a:r>
              <a:rPr lang="it-IT" sz="2400" dirty="0" err="1"/>
              <a:t>cette</a:t>
            </a:r>
            <a:r>
              <a:rPr lang="it-IT" sz="2400" dirty="0"/>
              <a:t> </a:t>
            </a:r>
            <a:r>
              <a:rPr lang="it-IT" sz="2400" dirty="0" err="1"/>
              <a:t>année</a:t>
            </a:r>
            <a:r>
              <a:rPr lang="it-IT" sz="2400" dirty="0"/>
              <a:t>-là, la </a:t>
            </a:r>
            <a:r>
              <a:rPr lang="it-IT" sz="2400" dirty="0" err="1"/>
              <a:t>loi</a:t>
            </a:r>
            <a:r>
              <a:rPr lang="it-IT" sz="2400" dirty="0"/>
              <a:t> Paul Bert </a:t>
            </a:r>
            <a:r>
              <a:rPr lang="it-IT" sz="2400" dirty="0" err="1"/>
              <a:t>redéfinit</a:t>
            </a:r>
            <a:r>
              <a:rPr lang="it-IT" sz="2400" dirty="0"/>
              <a:t> </a:t>
            </a:r>
            <a:r>
              <a:rPr lang="it-IT" sz="2400" dirty="0" err="1"/>
              <a:t>les</a:t>
            </a:r>
            <a:r>
              <a:rPr lang="it-IT" sz="2400" dirty="0"/>
              <a:t> </a:t>
            </a:r>
            <a:r>
              <a:rPr lang="it-IT" sz="2400" dirty="0" err="1"/>
              <a:t>Ecoles</a:t>
            </a:r>
            <a:r>
              <a:rPr lang="it-IT" sz="2400" dirty="0"/>
              <a:t> </a:t>
            </a:r>
            <a:r>
              <a:rPr lang="it-IT" sz="2400" dirty="0" err="1"/>
              <a:t>normales</a:t>
            </a:r>
            <a:r>
              <a:rPr lang="it-IT" sz="2400" dirty="0"/>
              <a:t> </a:t>
            </a:r>
            <a:r>
              <a:rPr lang="it-IT" sz="2400" dirty="0" err="1"/>
              <a:t>fondées</a:t>
            </a:r>
            <a:r>
              <a:rPr lang="it-IT" sz="2400" dirty="0"/>
              <a:t> par </a:t>
            </a:r>
            <a:r>
              <a:rPr lang="it-IT" sz="2400" b="1" dirty="0" err="1"/>
              <a:t>Guizot</a:t>
            </a:r>
            <a:r>
              <a:rPr lang="it-IT" sz="2400" b="1" dirty="0"/>
              <a:t> en 1833</a:t>
            </a:r>
            <a:r>
              <a:rPr lang="it-IT" sz="2400" dirty="0"/>
              <a:t>. </a:t>
            </a:r>
            <a:r>
              <a:rPr lang="it-IT" sz="2400" dirty="0" err="1"/>
              <a:t>Les</a:t>
            </a:r>
            <a:r>
              <a:rPr lang="it-IT" sz="2400" dirty="0"/>
              <a:t> </a:t>
            </a:r>
            <a:r>
              <a:rPr lang="it-IT" sz="2400" dirty="0" err="1"/>
              <a:t>Elèves</a:t>
            </a:r>
            <a:r>
              <a:rPr lang="it-IT" sz="2400" dirty="0"/>
              <a:t>-maîtres en </a:t>
            </a:r>
            <a:r>
              <a:rPr lang="it-IT" sz="2400" dirty="0" err="1"/>
              <a:t>formation</a:t>
            </a:r>
            <a:r>
              <a:rPr lang="it-IT" sz="2400" dirty="0"/>
              <a:t> </a:t>
            </a:r>
            <a:r>
              <a:rPr lang="it-IT" sz="2400" dirty="0" err="1"/>
              <a:t>venaient</a:t>
            </a:r>
            <a:r>
              <a:rPr lang="it-IT" sz="2400" dirty="0"/>
              <a:t> </a:t>
            </a:r>
            <a:r>
              <a:rPr lang="it-IT" sz="2400" dirty="0" err="1"/>
              <a:t>enseigner</a:t>
            </a:r>
            <a:r>
              <a:rPr lang="it-IT" sz="2400" dirty="0"/>
              <a:t> à son </a:t>
            </a:r>
            <a:r>
              <a:rPr lang="it-IT" sz="2400" dirty="0" err="1"/>
              <a:t>Ecole</a:t>
            </a:r>
            <a:r>
              <a:rPr lang="it-IT" sz="2400" dirty="0"/>
              <a:t> et Charles </a:t>
            </a:r>
            <a:r>
              <a:rPr lang="it-IT" sz="2400" dirty="0" err="1"/>
              <a:t>Péguy</a:t>
            </a:r>
            <a:r>
              <a:rPr lang="it-IT" sz="2400" dirty="0"/>
              <a:t> </a:t>
            </a:r>
            <a:r>
              <a:rPr lang="it-IT" sz="2400" dirty="0" err="1"/>
              <a:t>les</a:t>
            </a:r>
            <a:r>
              <a:rPr lang="it-IT" sz="2400" dirty="0"/>
              <a:t> </a:t>
            </a:r>
            <a:r>
              <a:rPr lang="it-IT" sz="2400" dirty="0" err="1"/>
              <a:t>décrit</a:t>
            </a:r>
            <a:r>
              <a:rPr lang="it-IT" sz="2400" dirty="0"/>
              <a:t> : « Nos </a:t>
            </a:r>
            <a:r>
              <a:rPr lang="it-IT" sz="2400" dirty="0" err="1"/>
              <a:t>jeunes</a:t>
            </a:r>
            <a:r>
              <a:rPr lang="it-IT" sz="2400" dirty="0"/>
              <a:t> maîtres </a:t>
            </a:r>
            <a:r>
              <a:rPr lang="it-IT" sz="2400" dirty="0" err="1"/>
              <a:t>étaient</a:t>
            </a:r>
            <a:r>
              <a:rPr lang="it-IT" sz="2400" dirty="0"/>
              <a:t> </a:t>
            </a:r>
            <a:r>
              <a:rPr lang="it-IT" sz="2400" dirty="0" err="1"/>
              <a:t>beaux</a:t>
            </a:r>
            <a:r>
              <a:rPr lang="it-IT" sz="2400" dirty="0"/>
              <a:t> </a:t>
            </a:r>
            <a:r>
              <a:rPr lang="it-IT" sz="2400" dirty="0" err="1"/>
              <a:t>comme</a:t>
            </a:r>
            <a:r>
              <a:rPr lang="it-IT" sz="2400" dirty="0"/>
              <a:t> </a:t>
            </a:r>
            <a:r>
              <a:rPr lang="it-IT" sz="2400" dirty="0" err="1"/>
              <a:t>des</a:t>
            </a:r>
            <a:r>
              <a:rPr lang="it-IT" sz="2400" dirty="0"/>
              <a:t> </a:t>
            </a:r>
            <a:r>
              <a:rPr lang="it-IT" sz="2400" dirty="0" err="1"/>
              <a:t>hussards</a:t>
            </a:r>
            <a:r>
              <a:rPr lang="it-IT" sz="2400" dirty="0"/>
              <a:t> </a:t>
            </a:r>
            <a:r>
              <a:rPr lang="it-IT" sz="2400" dirty="0" err="1"/>
              <a:t>noirs</a:t>
            </a:r>
            <a:r>
              <a:rPr lang="it-IT" sz="2400" dirty="0"/>
              <a:t>. </a:t>
            </a:r>
            <a:r>
              <a:rPr lang="it-IT" sz="2400" dirty="0" err="1"/>
              <a:t>Sveltes</a:t>
            </a:r>
            <a:r>
              <a:rPr lang="it-IT" sz="2400" dirty="0"/>
              <a:t>, </a:t>
            </a:r>
            <a:r>
              <a:rPr lang="it-IT" sz="2400" dirty="0" err="1"/>
              <a:t>sévères</a:t>
            </a:r>
            <a:r>
              <a:rPr lang="it-IT" sz="2400" dirty="0"/>
              <a:t>, </a:t>
            </a:r>
            <a:r>
              <a:rPr lang="it-IT" sz="2400" dirty="0" err="1"/>
              <a:t>sanglés</a:t>
            </a:r>
            <a:r>
              <a:rPr lang="it-IT" sz="2400" dirty="0"/>
              <a:t>, </a:t>
            </a:r>
            <a:r>
              <a:rPr lang="it-IT" sz="2400" dirty="0" err="1"/>
              <a:t>sérieux</a:t>
            </a:r>
            <a:r>
              <a:rPr lang="it-IT" sz="2400" dirty="0"/>
              <a:t> et un </a:t>
            </a:r>
            <a:r>
              <a:rPr lang="it-IT" sz="2400" dirty="0" err="1"/>
              <a:t>peu</a:t>
            </a:r>
            <a:r>
              <a:rPr lang="it-IT" sz="2400" dirty="0"/>
              <a:t> </a:t>
            </a:r>
            <a:r>
              <a:rPr lang="it-IT" sz="2400" dirty="0" err="1"/>
              <a:t>tremblants</a:t>
            </a:r>
            <a:r>
              <a:rPr lang="it-IT" sz="2400" dirty="0"/>
              <a:t> de </a:t>
            </a:r>
            <a:r>
              <a:rPr lang="it-IT" sz="2400" dirty="0" err="1"/>
              <a:t>leur</a:t>
            </a:r>
            <a:r>
              <a:rPr lang="it-IT" sz="2400" dirty="0"/>
              <a:t> </a:t>
            </a:r>
            <a:r>
              <a:rPr lang="it-IT" sz="2400" dirty="0" err="1"/>
              <a:t>précoce</a:t>
            </a:r>
            <a:r>
              <a:rPr lang="it-IT" sz="2400" dirty="0"/>
              <a:t>, de </a:t>
            </a:r>
            <a:r>
              <a:rPr lang="it-IT" sz="2400" dirty="0" err="1"/>
              <a:t>leur</a:t>
            </a:r>
            <a:r>
              <a:rPr lang="it-IT" sz="2400" dirty="0"/>
              <a:t> </a:t>
            </a:r>
            <a:r>
              <a:rPr lang="it-IT" sz="2400" dirty="0" err="1"/>
              <a:t>soudaine</a:t>
            </a:r>
            <a:r>
              <a:rPr lang="it-IT" sz="2400" dirty="0"/>
              <a:t> </a:t>
            </a:r>
            <a:r>
              <a:rPr lang="it-IT" sz="2400" dirty="0" err="1"/>
              <a:t>omnipotence</a:t>
            </a:r>
            <a:r>
              <a:rPr lang="it-IT" sz="2400" dirty="0"/>
              <a:t> ». </a:t>
            </a:r>
            <a:r>
              <a:rPr lang="it-IT" sz="2400" dirty="0" err="1"/>
              <a:t>Hussards</a:t>
            </a:r>
            <a:r>
              <a:rPr lang="it-IT" sz="2400" dirty="0"/>
              <a:t> </a:t>
            </a:r>
            <a:r>
              <a:rPr lang="it-IT" sz="2400" dirty="0" err="1"/>
              <a:t>noirs</a:t>
            </a:r>
            <a:r>
              <a:rPr lang="it-IT" sz="2400" dirty="0"/>
              <a:t> ! Et, en </a:t>
            </a:r>
            <a:r>
              <a:rPr lang="it-IT" sz="2400" dirty="0" err="1"/>
              <a:t>effet</a:t>
            </a:r>
            <a:r>
              <a:rPr lang="it-IT" sz="2400" dirty="0"/>
              <a:t>, </a:t>
            </a:r>
            <a:r>
              <a:rPr lang="it-IT" sz="2400" dirty="0" err="1"/>
              <a:t>leur</a:t>
            </a:r>
            <a:r>
              <a:rPr lang="it-IT" sz="2400" dirty="0"/>
              <a:t> uniforme </a:t>
            </a:r>
            <a:r>
              <a:rPr lang="it-IT" sz="2400" dirty="0" err="1"/>
              <a:t>était</a:t>
            </a:r>
            <a:r>
              <a:rPr lang="it-IT" sz="2400" dirty="0"/>
              <a:t> </a:t>
            </a:r>
            <a:r>
              <a:rPr lang="it-IT" sz="2400" dirty="0" err="1"/>
              <a:t>bien</a:t>
            </a:r>
            <a:r>
              <a:rPr lang="it-IT" sz="2400" dirty="0"/>
              <a:t> noir, </a:t>
            </a:r>
            <a:r>
              <a:rPr lang="it-IT" sz="2400" dirty="0" err="1"/>
              <a:t>jusqu’à</a:t>
            </a:r>
            <a:r>
              <a:rPr lang="it-IT" sz="2400" dirty="0"/>
              <a:t> la casquette, un uniforme </a:t>
            </a:r>
            <a:r>
              <a:rPr lang="it-IT" sz="2400" dirty="0" err="1"/>
              <a:t>civique</a:t>
            </a:r>
            <a:r>
              <a:rPr lang="it-IT" sz="2400" dirty="0"/>
              <a:t>. Et </a:t>
            </a:r>
            <a:r>
              <a:rPr lang="it-IT" sz="2400" dirty="0" err="1"/>
              <a:t>Péguy</a:t>
            </a:r>
            <a:r>
              <a:rPr lang="it-IT" sz="2400" dirty="0"/>
              <a:t> d’</a:t>
            </a:r>
            <a:r>
              <a:rPr lang="it-IT" sz="2400" dirty="0" err="1"/>
              <a:t>ajouter</a:t>
            </a:r>
            <a:r>
              <a:rPr lang="it-IT" sz="2400" dirty="0"/>
              <a:t> </a:t>
            </a:r>
            <a:r>
              <a:rPr lang="it-IT" sz="2400" dirty="0" err="1"/>
              <a:t>qu’ils</a:t>
            </a:r>
            <a:r>
              <a:rPr lang="it-IT" sz="2400" dirty="0"/>
              <a:t> « </a:t>
            </a:r>
            <a:r>
              <a:rPr lang="it-IT" sz="2400" dirty="0" err="1"/>
              <a:t>étaient</a:t>
            </a:r>
            <a:r>
              <a:rPr lang="it-IT" sz="2400" dirty="0"/>
              <a:t> </a:t>
            </a:r>
            <a:r>
              <a:rPr lang="it-IT" sz="2400" dirty="0" err="1"/>
              <a:t>vraiment</a:t>
            </a:r>
            <a:r>
              <a:rPr lang="it-IT" sz="2400" dirty="0"/>
              <a:t> </a:t>
            </a:r>
            <a:r>
              <a:rPr lang="it-IT" sz="2400" dirty="0" err="1"/>
              <a:t>les</a:t>
            </a:r>
            <a:r>
              <a:rPr lang="it-IT" sz="2400" dirty="0"/>
              <a:t> enfants de </a:t>
            </a:r>
            <a:r>
              <a:rPr lang="it-IT" sz="2400" dirty="0" err="1"/>
              <a:t>République</a:t>
            </a:r>
            <a:r>
              <a:rPr lang="it-IT" sz="2400" dirty="0"/>
              <a:t>, </a:t>
            </a:r>
            <a:r>
              <a:rPr lang="it-IT" sz="2400" dirty="0" err="1"/>
              <a:t>ces</a:t>
            </a:r>
            <a:r>
              <a:rPr lang="it-IT" sz="2400" dirty="0"/>
              <a:t> </a:t>
            </a:r>
            <a:r>
              <a:rPr lang="it-IT" sz="2400" dirty="0" err="1"/>
              <a:t>nourrissons</a:t>
            </a:r>
            <a:r>
              <a:rPr lang="it-IT" sz="2400" dirty="0"/>
              <a:t> de la </a:t>
            </a:r>
            <a:r>
              <a:rPr lang="it-IT" sz="2400" dirty="0" err="1"/>
              <a:t>République</a:t>
            </a:r>
            <a:r>
              <a:rPr lang="it-IT" sz="2400" dirty="0"/>
              <a:t>, </a:t>
            </a:r>
            <a:r>
              <a:rPr lang="it-IT" sz="2400" dirty="0" err="1"/>
              <a:t>ces</a:t>
            </a:r>
            <a:r>
              <a:rPr lang="it-IT" sz="2400" dirty="0"/>
              <a:t> </a:t>
            </a:r>
            <a:r>
              <a:rPr lang="it-IT" sz="2400" dirty="0" err="1"/>
              <a:t>hussards</a:t>
            </a:r>
            <a:r>
              <a:rPr lang="it-IT" sz="2400" dirty="0"/>
              <a:t> </a:t>
            </a:r>
            <a:r>
              <a:rPr lang="it-IT" sz="2400" dirty="0" err="1"/>
              <a:t>noirs</a:t>
            </a:r>
            <a:r>
              <a:rPr lang="it-IT" sz="2400" dirty="0"/>
              <a:t> de la </a:t>
            </a:r>
            <a:r>
              <a:rPr lang="it-IT" sz="2400" dirty="0" err="1"/>
              <a:t>sévérité</a:t>
            </a:r>
            <a:r>
              <a:rPr lang="it-IT" sz="2400" dirty="0"/>
              <a:t> ». </a:t>
            </a:r>
            <a:r>
              <a:rPr lang="it-IT" sz="2400" dirty="0" err="1"/>
              <a:t>Les</a:t>
            </a:r>
            <a:r>
              <a:rPr lang="it-IT" sz="2400" dirty="0"/>
              <a:t> </a:t>
            </a:r>
            <a:r>
              <a:rPr lang="it-IT" sz="2400" dirty="0" err="1"/>
              <a:t>hussards</a:t>
            </a:r>
            <a:r>
              <a:rPr lang="it-IT" sz="2400" dirty="0"/>
              <a:t> </a:t>
            </a:r>
            <a:r>
              <a:rPr lang="it-IT" sz="2400" dirty="0" err="1"/>
              <a:t>noirs</a:t>
            </a:r>
            <a:r>
              <a:rPr lang="it-IT" sz="2400" dirty="0"/>
              <a:t>, </a:t>
            </a:r>
            <a:r>
              <a:rPr lang="it-IT" sz="2400" dirty="0" err="1"/>
              <a:t>cet</a:t>
            </a:r>
            <a:r>
              <a:rPr lang="it-IT" sz="2400" dirty="0"/>
              <a:t> </a:t>
            </a:r>
            <a:r>
              <a:rPr lang="it-IT" sz="2400" dirty="0" err="1"/>
              <a:t>escadron</a:t>
            </a:r>
            <a:r>
              <a:rPr lang="it-IT" sz="2400" dirty="0"/>
              <a:t> de </a:t>
            </a:r>
            <a:r>
              <a:rPr lang="it-IT" sz="2400" dirty="0" err="1"/>
              <a:t>cavalerie</a:t>
            </a:r>
            <a:r>
              <a:rPr lang="it-IT" sz="2400" dirty="0"/>
              <a:t> </a:t>
            </a:r>
            <a:r>
              <a:rPr lang="it-IT" sz="2400" dirty="0" err="1"/>
              <a:t>constitué</a:t>
            </a:r>
            <a:r>
              <a:rPr lang="it-IT" sz="2400" dirty="0"/>
              <a:t> en 1793 par la </a:t>
            </a:r>
            <a:r>
              <a:rPr lang="it-IT" sz="2400" dirty="0" err="1"/>
              <a:t>jeune</a:t>
            </a:r>
            <a:r>
              <a:rPr lang="it-IT" sz="2400" dirty="0"/>
              <a:t> </a:t>
            </a:r>
            <a:r>
              <a:rPr lang="it-IT" sz="2400" dirty="0" err="1"/>
              <a:t>République</a:t>
            </a:r>
            <a:r>
              <a:rPr lang="it-IT" sz="2400" dirty="0"/>
              <a:t> </a:t>
            </a:r>
            <a:r>
              <a:rPr lang="it-IT" sz="2400" dirty="0" err="1"/>
              <a:t>française</a:t>
            </a:r>
            <a:r>
              <a:rPr lang="it-IT" sz="2400" dirty="0"/>
              <a:t>, </a:t>
            </a:r>
            <a:r>
              <a:rPr lang="it-IT" sz="2400" dirty="0" err="1"/>
              <a:t>des</a:t>
            </a:r>
            <a:r>
              <a:rPr lang="it-IT" sz="2400" dirty="0"/>
              <a:t> </a:t>
            </a:r>
            <a:r>
              <a:rPr lang="it-IT" sz="2400" dirty="0" err="1"/>
              <a:t>soldats</a:t>
            </a:r>
            <a:r>
              <a:rPr lang="it-IT" sz="2400" dirty="0"/>
              <a:t> de </a:t>
            </a:r>
            <a:r>
              <a:rPr lang="it-IT" sz="2400" dirty="0" err="1"/>
              <a:t>l’an</a:t>
            </a:r>
            <a:r>
              <a:rPr lang="it-IT" sz="2400" dirty="0"/>
              <a:t> II !</a:t>
            </a:r>
          </a:p>
        </p:txBody>
      </p:sp>
    </p:spTree>
    <p:extLst>
      <p:ext uri="{BB962C8B-B14F-4D97-AF65-F5344CB8AC3E}">
        <p14:creationId xmlns:p14="http://schemas.microsoft.com/office/powerpoint/2010/main" val="18925143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Les</a:t>
            </a:r>
            <a:r>
              <a:rPr lang="it-IT" sz="2800" dirty="0"/>
              <a:t> </a:t>
            </a:r>
            <a:r>
              <a:rPr lang="it-IT" sz="2800" dirty="0" err="1"/>
              <a:t>maitres</a:t>
            </a:r>
            <a:r>
              <a:rPr lang="it-IT" sz="2800" dirty="0"/>
              <a:t> d’</a:t>
            </a:r>
            <a:r>
              <a:rPr lang="it-IT" sz="2800" dirty="0" err="1"/>
              <a:t>école</a:t>
            </a:r>
            <a:r>
              <a:rPr lang="it-IT" sz="2800" dirty="0"/>
              <a:t> : </a:t>
            </a:r>
            <a:r>
              <a:rPr lang="it-IT" sz="2800" dirty="0" err="1"/>
              <a:t>Les</a:t>
            </a:r>
            <a:r>
              <a:rPr lang="it-IT" sz="2800" dirty="0"/>
              <a:t> </a:t>
            </a:r>
            <a:r>
              <a:rPr lang="it-IT" sz="2800" dirty="0" err="1"/>
              <a:t>hussards</a:t>
            </a:r>
            <a:r>
              <a:rPr lang="it-IT" sz="2800" dirty="0"/>
              <a:t> </a:t>
            </a:r>
            <a:r>
              <a:rPr lang="it-IT" sz="2800" dirty="0" err="1"/>
              <a:t>noirs</a:t>
            </a:r>
            <a:endParaRPr lang="it-IT" sz="2800" dirty="0"/>
          </a:p>
        </p:txBody>
      </p:sp>
      <p:sp>
        <p:nvSpPr>
          <p:cNvPr id="3" name="Segnaposto contenuto 2"/>
          <p:cNvSpPr>
            <a:spLocks noGrp="1"/>
          </p:cNvSpPr>
          <p:nvPr>
            <p:ph idx="1"/>
          </p:nvPr>
        </p:nvSpPr>
        <p:spPr/>
        <p:txBody>
          <a:bodyPr>
            <a:normAutofit/>
          </a:bodyPr>
          <a:lstStyle/>
          <a:p>
            <a:pPr algn="just"/>
            <a:r>
              <a:rPr lang="it-IT" sz="2400" dirty="0"/>
              <a:t>Le terme va </a:t>
            </a:r>
            <a:r>
              <a:rPr lang="it-IT" sz="2400" dirty="0" err="1"/>
              <a:t>rester</a:t>
            </a:r>
            <a:r>
              <a:rPr lang="it-IT" sz="2400" dirty="0"/>
              <a:t> et </a:t>
            </a:r>
            <a:r>
              <a:rPr lang="it-IT" sz="2400" dirty="0" err="1"/>
              <a:t>qualifie</a:t>
            </a:r>
            <a:r>
              <a:rPr lang="it-IT" sz="2400" dirty="0"/>
              <a:t> </a:t>
            </a:r>
            <a:r>
              <a:rPr lang="it-IT" sz="2400" dirty="0" err="1"/>
              <a:t>bien</a:t>
            </a:r>
            <a:r>
              <a:rPr lang="it-IT" sz="2400" dirty="0"/>
              <a:t> </a:t>
            </a:r>
            <a:r>
              <a:rPr lang="it-IT" sz="2400" dirty="0" err="1"/>
              <a:t>sûr</a:t>
            </a:r>
            <a:r>
              <a:rPr lang="it-IT" sz="2400" dirty="0"/>
              <a:t> </a:t>
            </a:r>
            <a:r>
              <a:rPr lang="it-IT" sz="2400" dirty="0" err="1"/>
              <a:t>ceux</a:t>
            </a:r>
            <a:r>
              <a:rPr lang="it-IT" sz="2400" dirty="0"/>
              <a:t> qui </a:t>
            </a:r>
            <a:r>
              <a:rPr lang="it-IT" sz="2400" dirty="0" err="1"/>
              <a:t>ont</a:t>
            </a:r>
            <a:r>
              <a:rPr lang="it-IT" sz="2400" dirty="0"/>
              <a:t> </a:t>
            </a:r>
            <a:r>
              <a:rPr lang="it-IT" sz="2400" dirty="0" err="1"/>
              <a:t>incarné</a:t>
            </a:r>
            <a:r>
              <a:rPr lang="it-IT" sz="2400" dirty="0"/>
              <a:t>, </a:t>
            </a:r>
            <a:r>
              <a:rPr lang="it-IT" sz="2400" dirty="0" err="1"/>
              <a:t>durant</a:t>
            </a:r>
            <a:r>
              <a:rPr lang="it-IT" sz="2400" dirty="0"/>
              <a:t> la 3ème, </a:t>
            </a:r>
            <a:r>
              <a:rPr lang="it-IT" sz="2400" dirty="0" err="1"/>
              <a:t>voire</a:t>
            </a:r>
            <a:r>
              <a:rPr lang="it-IT" sz="2400" dirty="0"/>
              <a:t> la 4ème </a:t>
            </a:r>
            <a:r>
              <a:rPr lang="it-IT" sz="2400" dirty="0" err="1"/>
              <a:t>république</a:t>
            </a:r>
            <a:r>
              <a:rPr lang="it-IT" sz="2400" dirty="0"/>
              <a:t>, la </a:t>
            </a:r>
            <a:r>
              <a:rPr lang="it-IT" sz="2400" dirty="0" err="1"/>
              <a:t>mission</a:t>
            </a:r>
            <a:r>
              <a:rPr lang="it-IT" sz="2400" dirty="0"/>
              <a:t> </a:t>
            </a:r>
            <a:r>
              <a:rPr lang="it-IT" sz="2400" dirty="0" err="1"/>
              <a:t>civique</a:t>
            </a:r>
            <a:r>
              <a:rPr lang="it-IT" sz="2400" dirty="0"/>
              <a:t> d’</a:t>
            </a:r>
            <a:r>
              <a:rPr lang="it-IT" sz="2400" dirty="0" err="1"/>
              <a:t>instruire</a:t>
            </a:r>
            <a:r>
              <a:rPr lang="it-IT" sz="2400" dirty="0"/>
              <a:t> le </a:t>
            </a:r>
            <a:r>
              <a:rPr lang="it-IT" sz="2400" dirty="0" err="1"/>
              <a:t>peuple</a:t>
            </a:r>
            <a:r>
              <a:rPr lang="it-IT" sz="2400" dirty="0"/>
              <a:t>, </a:t>
            </a:r>
            <a:r>
              <a:rPr lang="it-IT" sz="2400" dirty="0" err="1"/>
              <a:t>cette</a:t>
            </a:r>
            <a:r>
              <a:rPr lang="it-IT" sz="2400" dirty="0"/>
              <a:t> </a:t>
            </a:r>
            <a:r>
              <a:rPr lang="it-IT" sz="2400" dirty="0" err="1"/>
              <a:t>instruction</a:t>
            </a:r>
            <a:r>
              <a:rPr lang="it-IT" sz="2400" dirty="0"/>
              <a:t> </a:t>
            </a:r>
            <a:r>
              <a:rPr lang="it-IT" sz="2400" dirty="0" err="1"/>
              <a:t>obligatoire</a:t>
            </a:r>
            <a:r>
              <a:rPr lang="it-IT" sz="2400" dirty="0"/>
              <a:t> gratuite et </a:t>
            </a:r>
            <a:r>
              <a:rPr lang="it-IT" sz="2400" dirty="0" err="1"/>
              <a:t>laïque</a:t>
            </a:r>
            <a:r>
              <a:rPr lang="it-IT" sz="2400" dirty="0"/>
              <a:t> </a:t>
            </a:r>
            <a:r>
              <a:rPr lang="it-IT" sz="2400" dirty="0" err="1"/>
              <a:t>que</a:t>
            </a:r>
            <a:r>
              <a:rPr lang="it-IT" sz="2400" dirty="0"/>
              <a:t> </a:t>
            </a:r>
            <a:r>
              <a:rPr lang="it-IT" sz="2400" dirty="0" err="1"/>
              <a:t>les</a:t>
            </a:r>
            <a:r>
              <a:rPr lang="it-IT" sz="2400" dirty="0"/>
              <a:t> </a:t>
            </a:r>
            <a:r>
              <a:rPr lang="it-IT" sz="2400" dirty="0" err="1"/>
              <a:t>lois</a:t>
            </a:r>
            <a:r>
              <a:rPr lang="it-IT" sz="2400" dirty="0"/>
              <a:t> de Jules Ferry </a:t>
            </a:r>
            <a:r>
              <a:rPr lang="it-IT" sz="2400" dirty="0" err="1"/>
              <a:t>ont</a:t>
            </a:r>
            <a:r>
              <a:rPr lang="it-IT" sz="2400" dirty="0"/>
              <a:t> </a:t>
            </a:r>
            <a:r>
              <a:rPr lang="it-IT" sz="2400" dirty="0" err="1"/>
              <a:t>instaurée</a:t>
            </a:r>
            <a:r>
              <a:rPr lang="it-IT" sz="2400" dirty="0"/>
              <a:t> </a:t>
            </a:r>
            <a:r>
              <a:rPr lang="it-IT" sz="2400" dirty="0" err="1"/>
              <a:t>dans</a:t>
            </a:r>
            <a:r>
              <a:rPr lang="it-IT" sz="2400" dirty="0"/>
              <a:t> </a:t>
            </a:r>
            <a:r>
              <a:rPr lang="it-IT" sz="2400" dirty="0" err="1"/>
              <a:t>les</a:t>
            </a:r>
            <a:r>
              <a:rPr lang="it-IT" sz="2400" dirty="0"/>
              <a:t> </a:t>
            </a:r>
            <a:r>
              <a:rPr lang="it-IT" sz="2400" dirty="0" err="1"/>
              <a:t>années</a:t>
            </a:r>
            <a:r>
              <a:rPr lang="it-IT" sz="2400" dirty="0"/>
              <a:t> 1880 – 1882. </a:t>
            </a:r>
            <a:r>
              <a:rPr lang="it-IT" sz="2400" dirty="0" err="1"/>
              <a:t>Tous</a:t>
            </a:r>
            <a:r>
              <a:rPr lang="it-IT" sz="2400" dirty="0"/>
              <a:t> </a:t>
            </a:r>
            <a:r>
              <a:rPr lang="it-IT" sz="2400" dirty="0" err="1"/>
              <a:t>les</a:t>
            </a:r>
            <a:r>
              <a:rPr lang="it-IT" sz="2400" dirty="0"/>
              <a:t> enfants de France, </a:t>
            </a:r>
            <a:r>
              <a:rPr lang="it-IT" sz="2400" dirty="0" err="1"/>
              <a:t>âgés</a:t>
            </a:r>
            <a:r>
              <a:rPr lang="it-IT" sz="2400" dirty="0"/>
              <a:t> de 6 à 11 </a:t>
            </a:r>
            <a:r>
              <a:rPr lang="it-IT" sz="2400" dirty="0" err="1"/>
              <a:t>ans</a:t>
            </a:r>
            <a:r>
              <a:rPr lang="it-IT" sz="2400" dirty="0"/>
              <a:t> pour </a:t>
            </a:r>
            <a:r>
              <a:rPr lang="it-IT" sz="2400" dirty="0" err="1"/>
              <a:t>ceux</a:t>
            </a:r>
            <a:r>
              <a:rPr lang="it-IT" sz="2400" dirty="0"/>
              <a:t> </a:t>
            </a:r>
            <a:r>
              <a:rPr lang="it-IT" sz="2400" dirty="0" err="1"/>
              <a:t>admis</a:t>
            </a:r>
            <a:r>
              <a:rPr lang="it-IT" sz="2400" dirty="0"/>
              <a:t> </a:t>
            </a:r>
            <a:r>
              <a:rPr lang="it-IT" sz="2400" dirty="0" err="1"/>
              <a:t>au</a:t>
            </a:r>
            <a:r>
              <a:rPr lang="it-IT" sz="2400" dirty="0"/>
              <a:t> </a:t>
            </a:r>
            <a:r>
              <a:rPr lang="it-IT" sz="2400" dirty="0" err="1"/>
              <a:t>certificat</a:t>
            </a:r>
            <a:r>
              <a:rPr lang="it-IT" sz="2400" dirty="0"/>
              <a:t> d’</a:t>
            </a:r>
            <a:r>
              <a:rPr lang="it-IT" sz="2400" dirty="0" err="1"/>
              <a:t>études</a:t>
            </a:r>
            <a:r>
              <a:rPr lang="it-IT" sz="2400" dirty="0"/>
              <a:t> </a:t>
            </a:r>
            <a:r>
              <a:rPr lang="it-IT" sz="2400" dirty="0" err="1"/>
              <a:t>primaires</a:t>
            </a:r>
            <a:r>
              <a:rPr lang="it-IT" sz="2400" dirty="0"/>
              <a:t> </a:t>
            </a:r>
            <a:r>
              <a:rPr lang="it-IT" sz="2400" dirty="0" err="1"/>
              <a:t>doivent</a:t>
            </a:r>
            <a:r>
              <a:rPr lang="it-IT" sz="2400" dirty="0"/>
              <a:t> </a:t>
            </a:r>
            <a:r>
              <a:rPr lang="it-IT" sz="2400" dirty="0" err="1"/>
              <a:t>bénéficier</a:t>
            </a:r>
            <a:r>
              <a:rPr lang="it-IT" sz="2400" dirty="0"/>
              <a:t> de </a:t>
            </a:r>
            <a:r>
              <a:rPr lang="it-IT" sz="2400" dirty="0" err="1"/>
              <a:t>cette</a:t>
            </a:r>
            <a:r>
              <a:rPr lang="it-IT" sz="2400" dirty="0"/>
              <a:t> </a:t>
            </a:r>
            <a:r>
              <a:rPr lang="it-IT" sz="2400" dirty="0" err="1"/>
              <a:t>instruction</a:t>
            </a:r>
            <a:r>
              <a:rPr lang="it-IT" sz="2400" dirty="0"/>
              <a:t>, </a:t>
            </a:r>
            <a:r>
              <a:rPr lang="it-IT" sz="2400" dirty="0" err="1"/>
              <a:t>tandis</a:t>
            </a:r>
            <a:r>
              <a:rPr lang="it-IT" sz="2400" dirty="0"/>
              <a:t> </a:t>
            </a:r>
            <a:r>
              <a:rPr lang="it-IT" sz="2400" dirty="0" err="1"/>
              <a:t>que</a:t>
            </a:r>
            <a:r>
              <a:rPr lang="it-IT" sz="2400" dirty="0"/>
              <a:t> le </a:t>
            </a:r>
            <a:r>
              <a:rPr lang="it-IT" sz="2400" dirty="0" err="1"/>
              <a:t>travail</a:t>
            </a:r>
            <a:r>
              <a:rPr lang="it-IT" sz="2400" dirty="0"/>
              <a:t> est </a:t>
            </a:r>
            <a:r>
              <a:rPr lang="it-IT" sz="2400" dirty="0" err="1"/>
              <a:t>autorisé</a:t>
            </a:r>
            <a:r>
              <a:rPr lang="it-IT" sz="2400" dirty="0"/>
              <a:t> pour </a:t>
            </a:r>
            <a:r>
              <a:rPr lang="it-IT" sz="2400" dirty="0" err="1"/>
              <a:t>ces</a:t>
            </a:r>
            <a:r>
              <a:rPr lang="it-IT" sz="2400" dirty="0"/>
              <a:t> </a:t>
            </a:r>
            <a:r>
              <a:rPr lang="it-IT" sz="2400" dirty="0" err="1"/>
              <a:t>jeunes</a:t>
            </a:r>
            <a:r>
              <a:rPr lang="it-IT" sz="2400" dirty="0"/>
              <a:t> gens </a:t>
            </a:r>
            <a:r>
              <a:rPr lang="it-IT" sz="2400" dirty="0" err="1"/>
              <a:t>dès</a:t>
            </a:r>
            <a:r>
              <a:rPr lang="it-IT" sz="2400" dirty="0"/>
              <a:t> 12 </a:t>
            </a:r>
            <a:r>
              <a:rPr lang="it-IT" sz="2400" dirty="0" err="1"/>
              <a:t>ans</a:t>
            </a:r>
            <a:r>
              <a:rPr lang="it-IT" sz="2400" dirty="0"/>
              <a:t>. D’</a:t>
            </a:r>
            <a:r>
              <a:rPr lang="it-IT" sz="2400" dirty="0" err="1"/>
              <a:t>autres</a:t>
            </a:r>
            <a:r>
              <a:rPr lang="it-IT" sz="2400" dirty="0"/>
              <a:t> </a:t>
            </a:r>
            <a:r>
              <a:rPr lang="it-IT" sz="2400" dirty="0" err="1"/>
              <a:t>peuvent</a:t>
            </a:r>
            <a:r>
              <a:rPr lang="it-IT" sz="2400" dirty="0"/>
              <a:t> </a:t>
            </a:r>
            <a:r>
              <a:rPr lang="it-IT" sz="2400" dirty="0" err="1"/>
              <a:t>continuer</a:t>
            </a:r>
            <a:r>
              <a:rPr lang="it-IT" sz="2400" dirty="0"/>
              <a:t> </a:t>
            </a:r>
            <a:r>
              <a:rPr lang="it-IT" sz="2400" dirty="0" err="1"/>
              <a:t>après</a:t>
            </a:r>
            <a:r>
              <a:rPr lang="it-IT" sz="2400" dirty="0"/>
              <a:t> le </a:t>
            </a:r>
            <a:r>
              <a:rPr lang="it-IT" sz="2400" dirty="0" err="1"/>
              <a:t>certificat</a:t>
            </a:r>
            <a:r>
              <a:rPr lang="it-IT" sz="2400" dirty="0"/>
              <a:t>, mais </a:t>
            </a:r>
            <a:r>
              <a:rPr lang="it-IT" sz="2400" dirty="0" err="1"/>
              <a:t>ils</a:t>
            </a:r>
            <a:r>
              <a:rPr lang="it-IT" sz="2400" dirty="0"/>
              <a:t> </a:t>
            </a:r>
            <a:r>
              <a:rPr lang="it-IT" sz="2400" dirty="0" err="1"/>
              <a:t>sont</a:t>
            </a:r>
            <a:r>
              <a:rPr lang="it-IT" sz="2400" dirty="0"/>
              <a:t> en </a:t>
            </a:r>
            <a:r>
              <a:rPr lang="it-IT" sz="2400" dirty="0" err="1"/>
              <a:t>réalité</a:t>
            </a:r>
            <a:r>
              <a:rPr lang="it-IT" sz="2400" dirty="0"/>
              <a:t> </a:t>
            </a:r>
            <a:r>
              <a:rPr lang="it-IT" sz="2400" dirty="0" err="1"/>
              <a:t>peu</a:t>
            </a:r>
            <a:r>
              <a:rPr lang="it-IT" sz="2400" dirty="0"/>
              <a:t> </a:t>
            </a:r>
            <a:r>
              <a:rPr lang="it-IT" sz="2400" dirty="0" err="1"/>
              <a:t>nombreux</a:t>
            </a:r>
            <a:r>
              <a:rPr lang="it-IT" sz="2400" dirty="0"/>
              <a:t> et </a:t>
            </a:r>
            <a:r>
              <a:rPr lang="it-IT" sz="2400" dirty="0" err="1"/>
              <a:t>les</a:t>
            </a:r>
            <a:r>
              <a:rPr lang="it-IT" sz="2400" dirty="0"/>
              <a:t> </a:t>
            </a:r>
            <a:r>
              <a:rPr lang="it-IT" sz="2400" dirty="0" err="1"/>
              <a:t>lycéens</a:t>
            </a:r>
            <a:r>
              <a:rPr lang="it-IT" sz="2400" dirty="0"/>
              <a:t>, </a:t>
            </a:r>
            <a:r>
              <a:rPr lang="it-IT" sz="2400" dirty="0" err="1"/>
              <a:t>comme</a:t>
            </a:r>
            <a:r>
              <a:rPr lang="it-IT" sz="2400" dirty="0"/>
              <a:t> </a:t>
            </a:r>
            <a:r>
              <a:rPr lang="it-IT" sz="2400" dirty="0" err="1"/>
              <a:t>les</a:t>
            </a:r>
            <a:r>
              <a:rPr lang="it-IT" sz="2400" dirty="0"/>
              <a:t> </a:t>
            </a:r>
            <a:r>
              <a:rPr lang="it-IT" sz="2400" dirty="0" err="1"/>
              <a:t>étudiants</a:t>
            </a:r>
            <a:r>
              <a:rPr lang="it-IT" sz="2400" dirty="0"/>
              <a:t>, </a:t>
            </a:r>
            <a:r>
              <a:rPr lang="it-IT" sz="2400" dirty="0" err="1"/>
              <a:t>sont</a:t>
            </a:r>
            <a:r>
              <a:rPr lang="it-IT" sz="2400" dirty="0"/>
              <a:t> une </a:t>
            </a:r>
            <a:r>
              <a:rPr lang="it-IT" sz="2400" dirty="0" err="1"/>
              <a:t>toute</a:t>
            </a:r>
            <a:r>
              <a:rPr lang="it-IT" sz="2400" dirty="0"/>
              <a:t> </a:t>
            </a:r>
            <a:r>
              <a:rPr lang="it-IT" sz="2400" dirty="0" err="1"/>
              <a:t>petite</a:t>
            </a:r>
            <a:r>
              <a:rPr lang="it-IT" sz="2400" dirty="0"/>
              <a:t> </a:t>
            </a:r>
            <a:r>
              <a:rPr lang="it-IT" sz="2400" dirty="0" err="1"/>
              <a:t>minorité</a:t>
            </a:r>
            <a:r>
              <a:rPr lang="it-IT" sz="2400" dirty="0"/>
              <a:t>.</a:t>
            </a:r>
          </a:p>
        </p:txBody>
      </p:sp>
    </p:spTree>
    <p:extLst>
      <p:ext uri="{BB962C8B-B14F-4D97-AF65-F5344CB8AC3E}">
        <p14:creationId xmlns:p14="http://schemas.microsoft.com/office/powerpoint/2010/main" val="139378240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Les</a:t>
            </a:r>
            <a:r>
              <a:rPr lang="it-IT" sz="2800" dirty="0" smtClean="0"/>
              <a:t> </a:t>
            </a:r>
            <a:r>
              <a:rPr lang="it-IT" sz="2800" dirty="0" err="1" smtClean="0"/>
              <a:t>hussards</a:t>
            </a:r>
            <a:r>
              <a:rPr lang="it-IT" sz="2800" dirty="0" smtClean="0"/>
              <a:t> </a:t>
            </a:r>
            <a:r>
              <a:rPr lang="it-IT" sz="2800" dirty="0" err="1" smtClean="0"/>
              <a:t>noirs</a:t>
            </a:r>
            <a:endParaRPr lang="it-IT" sz="2800" dirty="0"/>
          </a:p>
        </p:txBody>
      </p:sp>
      <p:sp>
        <p:nvSpPr>
          <p:cNvPr id="3" name="Segnaposto contenuto 2"/>
          <p:cNvSpPr>
            <a:spLocks noGrp="1"/>
          </p:cNvSpPr>
          <p:nvPr>
            <p:ph idx="1"/>
          </p:nvPr>
        </p:nvSpPr>
        <p:spPr/>
        <p:txBody>
          <a:bodyPr>
            <a:normAutofit lnSpcReduction="10000"/>
          </a:bodyPr>
          <a:lstStyle/>
          <a:p>
            <a:pPr algn="just"/>
            <a:r>
              <a:rPr lang="it-IT" sz="2400" dirty="0" err="1"/>
              <a:t>Comme</a:t>
            </a:r>
            <a:r>
              <a:rPr lang="it-IT" sz="2400" dirty="0"/>
              <a:t> </a:t>
            </a:r>
            <a:r>
              <a:rPr lang="it-IT" sz="2400" dirty="0" err="1"/>
              <a:t>les</a:t>
            </a:r>
            <a:r>
              <a:rPr lang="it-IT" sz="2400" dirty="0"/>
              <a:t> </a:t>
            </a:r>
            <a:r>
              <a:rPr lang="it-IT" sz="2400" dirty="0" err="1"/>
              <a:t>Ecoles</a:t>
            </a:r>
            <a:r>
              <a:rPr lang="it-IT" sz="2400" dirty="0"/>
              <a:t> </a:t>
            </a:r>
            <a:r>
              <a:rPr lang="it-IT" sz="2400" dirty="0" err="1" smtClean="0"/>
              <a:t>normales</a:t>
            </a:r>
            <a:r>
              <a:rPr lang="it-IT" sz="2400" dirty="0" smtClean="0"/>
              <a:t> </a:t>
            </a:r>
            <a:r>
              <a:rPr lang="it-IT" sz="2400" dirty="0" err="1"/>
              <a:t>sont</a:t>
            </a:r>
            <a:r>
              <a:rPr lang="it-IT" sz="2400" dirty="0"/>
              <a:t> </a:t>
            </a:r>
            <a:r>
              <a:rPr lang="it-IT" sz="2400" dirty="0" err="1"/>
              <a:t>départementales</a:t>
            </a:r>
            <a:r>
              <a:rPr lang="it-IT" sz="2400" dirty="0"/>
              <a:t>, </a:t>
            </a:r>
            <a:r>
              <a:rPr lang="it-IT" sz="2400" dirty="0" err="1"/>
              <a:t>ces</a:t>
            </a:r>
            <a:r>
              <a:rPr lang="it-IT" sz="2400" dirty="0"/>
              <a:t> maîtres </a:t>
            </a:r>
            <a:r>
              <a:rPr lang="it-IT" sz="2400" dirty="0" err="1"/>
              <a:t>viennent</a:t>
            </a:r>
            <a:r>
              <a:rPr lang="it-IT" sz="2400" dirty="0"/>
              <a:t> </a:t>
            </a:r>
            <a:r>
              <a:rPr lang="it-IT" sz="2400" dirty="0" err="1"/>
              <a:t>du</a:t>
            </a:r>
            <a:r>
              <a:rPr lang="it-IT" sz="2400" dirty="0"/>
              <a:t> </a:t>
            </a:r>
            <a:r>
              <a:rPr lang="it-IT" sz="2400" dirty="0" err="1"/>
              <a:t>peuple</a:t>
            </a:r>
            <a:r>
              <a:rPr lang="it-IT" sz="2400" dirty="0"/>
              <a:t> </a:t>
            </a:r>
            <a:r>
              <a:rPr lang="it-IT" sz="2400" dirty="0" err="1"/>
              <a:t>proche</a:t>
            </a:r>
            <a:r>
              <a:rPr lang="it-IT" sz="2400" dirty="0"/>
              <a:t> </a:t>
            </a:r>
            <a:r>
              <a:rPr lang="it-IT" sz="2400" dirty="0" err="1"/>
              <a:t>qu’ils</a:t>
            </a:r>
            <a:r>
              <a:rPr lang="it-IT" sz="2400" dirty="0"/>
              <a:t> </a:t>
            </a:r>
            <a:r>
              <a:rPr lang="it-IT" sz="2400" dirty="0" err="1"/>
              <a:t>vont</a:t>
            </a:r>
            <a:r>
              <a:rPr lang="it-IT" sz="2400" dirty="0"/>
              <a:t> </a:t>
            </a:r>
            <a:r>
              <a:rPr lang="it-IT" sz="2400" dirty="0" err="1"/>
              <a:t>instruire</a:t>
            </a:r>
            <a:r>
              <a:rPr lang="it-IT" sz="2400" dirty="0"/>
              <a:t>. </a:t>
            </a:r>
            <a:r>
              <a:rPr lang="it-IT" sz="2400" dirty="0" err="1"/>
              <a:t>Fils</a:t>
            </a:r>
            <a:r>
              <a:rPr lang="it-IT" sz="2400" dirty="0"/>
              <a:t> d’</a:t>
            </a:r>
            <a:r>
              <a:rPr lang="it-IT" sz="2400" dirty="0" err="1"/>
              <a:t>ouvriers</a:t>
            </a:r>
            <a:r>
              <a:rPr lang="it-IT" sz="2400" dirty="0"/>
              <a:t>, de </a:t>
            </a:r>
            <a:r>
              <a:rPr lang="it-IT" sz="2400" dirty="0" err="1"/>
              <a:t>petits</a:t>
            </a:r>
            <a:r>
              <a:rPr lang="it-IT" sz="2400" dirty="0"/>
              <a:t> </a:t>
            </a:r>
            <a:r>
              <a:rPr lang="it-IT" sz="2400" dirty="0" err="1"/>
              <a:t>paysans</a:t>
            </a:r>
            <a:r>
              <a:rPr lang="it-IT" sz="2400" dirty="0"/>
              <a:t>, de </a:t>
            </a:r>
            <a:r>
              <a:rPr lang="it-IT" sz="2400" dirty="0" err="1"/>
              <a:t>petits</a:t>
            </a:r>
            <a:r>
              <a:rPr lang="it-IT" sz="2400" dirty="0"/>
              <a:t> </a:t>
            </a:r>
            <a:r>
              <a:rPr lang="it-IT" sz="2400" dirty="0" err="1"/>
              <a:t>propriétaires</a:t>
            </a:r>
            <a:r>
              <a:rPr lang="it-IT" sz="2400" dirty="0"/>
              <a:t> </a:t>
            </a:r>
            <a:r>
              <a:rPr lang="it-IT" sz="2400" dirty="0" err="1"/>
              <a:t>terriens</a:t>
            </a:r>
            <a:r>
              <a:rPr lang="it-IT" sz="2400" dirty="0"/>
              <a:t>, </a:t>
            </a:r>
            <a:r>
              <a:rPr lang="it-IT" sz="2400" dirty="0" err="1"/>
              <a:t>partout</a:t>
            </a:r>
            <a:r>
              <a:rPr lang="it-IT" sz="2400" dirty="0"/>
              <a:t> en France, </a:t>
            </a:r>
            <a:r>
              <a:rPr lang="it-IT" sz="2400" dirty="0" err="1"/>
              <a:t>ils</a:t>
            </a:r>
            <a:r>
              <a:rPr lang="it-IT" sz="2400" dirty="0"/>
              <a:t> </a:t>
            </a:r>
            <a:r>
              <a:rPr lang="it-IT" sz="2400" dirty="0" err="1"/>
              <a:t>commencent</a:t>
            </a:r>
            <a:r>
              <a:rPr lang="it-IT" sz="2400" dirty="0"/>
              <a:t> à </a:t>
            </a:r>
            <a:r>
              <a:rPr lang="it-IT" sz="2400" dirty="0" err="1"/>
              <a:t>gravir</a:t>
            </a:r>
            <a:r>
              <a:rPr lang="it-IT" sz="2400" dirty="0"/>
              <a:t> l’</a:t>
            </a:r>
            <a:r>
              <a:rPr lang="it-IT" sz="2400" dirty="0" err="1"/>
              <a:t>échelle</a:t>
            </a:r>
            <a:r>
              <a:rPr lang="it-IT" sz="2400" dirty="0"/>
              <a:t> sociale sans pour </a:t>
            </a:r>
            <a:r>
              <a:rPr lang="it-IT" sz="2400" dirty="0" err="1"/>
              <a:t>autant</a:t>
            </a:r>
            <a:r>
              <a:rPr lang="it-IT" sz="2400" dirty="0"/>
              <a:t> s’</a:t>
            </a:r>
            <a:r>
              <a:rPr lang="it-IT" sz="2400" dirty="0" err="1"/>
              <a:t>éloigner</a:t>
            </a:r>
            <a:r>
              <a:rPr lang="it-IT" sz="2400" dirty="0"/>
              <a:t> </a:t>
            </a:r>
            <a:r>
              <a:rPr lang="it-IT" sz="2400" dirty="0" err="1"/>
              <a:t>encore</a:t>
            </a:r>
            <a:r>
              <a:rPr lang="it-IT" sz="2400" dirty="0"/>
              <a:t> de </a:t>
            </a:r>
            <a:r>
              <a:rPr lang="it-IT" sz="2400" dirty="0" err="1"/>
              <a:t>ceux</a:t>
            </a:r>
            <a:r>
              <a:rPr lang="it-IT" sz="2400" dirty="0"/>
              <a:t> </a:t>
            </a:r>
            <a:r>
              <a:rPr lang="it-IT" sz="2400" dirty="0" err="1"/>
              <a:t>qu’ils</a:t>
            </a:r>
            <a:r>
              <a:rPr lang="it-IT" sz="2400" dirty="0"/>
              <a:t> </a:t>
            </a:r>
            <a:r>
              <a:rPr lang="it-IT" sz="2400" dirty="0" err="1"/>
              <a:t>côtoient</a:t>
            </a:r>
            <a:r>
              <a:rPr lang="it-IT" sz="2400" dirty="0"/>
              <a:t>. En </a:t>
            </a:r>
            <a:r>
              <a:rPr lang="it-IT" sz="2400" dirty="0" err="1"/>
              <a:t>trois</a:t>
            </a:r>
            <a:r>
              <a:rPr lang="it-IT" sz="2400" dirty="0"/>
              <a:t> </a:t>
            </a:r>
            <a:r>
              <a:rPr lang="it-IT" sz="2400" dirty="0" err="1"/>
              <a:t>décennies</a:t>
            </a:r>
            <a:r>
              <a:rPr lang="it-IT" sz="2400" dirty="0"/>
              <a:t>, la </a:t>
            </a:r>
            <a:r>
              <a:rPr lang="it-IT" sz="2400" dirty="0" err="1"/>
              <a:t>population</a:t>
            </a:r>
            <a:r>
              <a:rPr lang="it-IT" sz="2400" dirty="0"/>
              <a:t> </a:t>
            </a:r>
            <a:r>
              <a:rPr lang="it-IT" sz="2400" dirty="0" err="1"/>
              <a:t>française</a:t>
            </a:r>
            <a:r>
              <a:rPr lang="it-IT" sz="2400" dirty="0"/>
              <a:t> </a:t>
            </a:r>
            <a:r>
              <a:rPr lang="it-IT" sz="2400" dirty="0" err="1"/>
              <a:t>évolue</a:t>
            </a:r>
            <a:r>
              <a:rPr lang="it-IT" sz="2400" dirty="0"/>
              <a:t> vite, s’</a:t>
            </a:r>
            <a:r>
              <a:rPr lang="it-IT" sz="2400" dirty="0" err="1"/>
              <a:t>urbanise</a:t>
            </a:r>
            <a:r>
              <a:rPr lang="it-IT" sz="2400" dirty="0"/>
              <a:t>, </a:t>
            </a:r>
            <a:r>
              <a:rPr lang="it-IT" sz="2400" dirty="0" err="1"/>
              <a:t>voit</a:t>
            </a:r>
            <a:r>
              <a:rPr lang="it-IT" sz="2400" dirty="0"/>
              <a:t> son </a:t>
            </a:r>
            <a:r>
              <a:rPr lang="it-IT" sz="2400" dirty="0" err="1"/>
              <a:t>espérance</a:t>
            </a:r>
            <a:r>
              <a:rPr lang="it-IT" sz="2400" dirty="0"/>
              <a:t> de vie </a:t>
            </a:r>
            <a:r>
              <a:rPr lang="it-IT" sz="2400" dirty="0" err="1"/>
              <a:t>augmenter</a:t>
            </a:r>
            <a:r>
              <a:rPr lang="it-IT" sz="2400" dirty="0"/>
              <a:t>. La langue </a:t>
            </a:r>
            <a:r>
              <a:rPr lang="it-IT" sz="2400" dirty="0" err="1"/>
              <a:t>française</a:t>
            </a:r>
            <a:r>
              <a:rPr lang="it-IT" sz="2400" dirty="0"/>
              <a:t> s’impose </a:t>
            </a:r>
            <a:r>
              <a:rPr lang="it-IT" sz="2400" dirty="0" err="1"/>
              <a:t>sur</a:t>
            </a:r>
            <a:r>
              <a:rPr lang="it-IT" sz="2400" dirty="0"/>
              <a:t> </a:t>
            </a:r>
            <a:r>
              <a:rPr lang="it-IT" sz="2400" dirty="0" err="1"/>
              <a:t>les</a:t>
            </a:r>
            <a:r>
              <a:rPr lang="it-IT" sz="2400" dirty="0"/>
              <a:t> patois et </a:t>
            </a:r>
            <a:r>
              <a:rPr lang="it-IT" sz="2400" dirty="0" err="1"/>
              <a:t>les</a:t>
            </a:r>
            <a:r>
              <a:rPr lang="it-IT" sz="2400" dirty="0"/>
              <a:t> </a:t>
            </a:r>
            <a:r>
              <a:rPr lang="it-IT" sz="2400" dirty="0" err="1"/>
              <a:t>langues</a:t>
            </a:r>
            <a:r>
              <a:rPr lang="it-IT" sz="2400" dirty="0"/>
              <a:t>, </a:t>
            </a:r>
            <a:r>
              <a:rPr lang="it-IT" sz="2400" dirty="0" err="1"/>
              <a:t>parfois</a:t>
            </a:r>
            <a:r>
              <a:rPr lang="it-IT" sz="2400" dirty="0"/>
              <a:t> de force. La </a:t>
            </a:r>
            <a:r>
              <a:rPr lang="it-IT" sz="2400" dirty="0" err="1"/>
              <a:t>déchristianisation</a:t>
            </a:r>
            <a:r>
              <a:rPr lang="it-IT" sz="2400" dirty="0"/>
              <a:t> avance, le </a:t>
            </a:r>
            <a:r>
              <a:rPr lang="it-IT" sz="2400" dirty="0" err="1"/>
              <a:t>niveau</a:t>
            </a:r>
            <a:r>
              <a:rPr lang="it-IT" sz="2400" dirty="0"/>
              <a:t> </a:t>
            </a:r>
            <a:r>
              <a:rPr lang="it-IT" sz="2400" dirty="0" err="1"/>
              <a:t>général</a:t>
            </a:r>
            <a:r>
              <a:rPr lang="it-IT" sz="2400" dirty="0"/>
              <a:t> d’</a:t>
            </a:r>
            <a:r>
              <a:rPr lang="it-IT" sz="2400" dirty="0" err="1"/>
              <a:t>éducation</a:t>
            </a:r>
            <a:r>
              <a:rPr lang="it-IT" sz="2400" dirty="0"/>
              <a:t> </a:t>
            </a:r>
            <a:r>
              <a:rPr lang="it-IT" sz="2400" dirty="0" err="1"/>
              <a:t>croît</a:t>
            </a:r>
            <a:r>
              <a:rPr lang="it-IT" sz="2400" dirty="0"/>
              <a:t> </a:t>
            </a:r>
            <a:r>
              <a:rPr lang="it-IT" sz="2400" dirty="0" err="1"/>
              <a:t>rapidement</a:t>
            </a:r>
            <a:r>
              <a:rPr lang="it-IT" sz="2400" dirty="0"/>
              <a:t>, </a:t>
            </a:r>
            <a:r>
              <a:rPr lang="it-IT" sz="2400" dirty="0" err="1"/>
              <a:t>tandis</a:t>
            </a:r>
            <a:r>
              <a:rPr lang="it-IT" sz="2400" dirty="0"/>
              <a:t> </a:t>
            </a:r>
            <a:r>
              <a:rPr lang="it-IT" sz="2400" dirty="0" err="1"/>
              <a:t>que</a:t>
            </a:r>
            <a:r>
              <a:rPr lang="it-IT" sz="2400" dirty="0"/>
              <a:t> </a:t>
            </a:r>
            <a:r>
              <a:rPr lang="it-IT" sz="2400" dirty="0" err="1"/>
              <a:t>les</a:t>
            </a:r>
            <a:r>
              <a:rPr lang="it-IT" sz="2400" dirty="0"/>
              <a:t> maîtres </a:t>
            </a:r>
            <a:r>
              <a:rPr lang="it-IT" sz="2400" dirty="0" err="1"/>
              <a:t>incarnent</a:t>
            </a:r>
            <a:r>
              <a:rPr lang="it-IT" sz="2400" dirty="0"/>
              <a:t> le </a:t>
            </a:r>
            <a:r>
              <a:rPr lang="it-IT" sz="2400" dirty="0" err="1"/>
              <a:t>projet</a:t>
            </a:r>
            <a:r>
              <a:rPr lang="it-IT" sz="2400" dirty="0"/>
              <a:t> de </a:t>
            </a:r>
            <a:r>
              <a:rPr lang="it-IT" sz="2400" dirty="0" err="1" smtClean="0"/>
              <a:t>laïcisation</a:t>
            </a:r>
            <a:r>
              <a:rPr lang="it-IT" sz="2400" dirty="0" smtClean="0"/>
              <a:t>. </a:t>
            </a:r>
          </a:p>
          <a:p>
            <a:pPr algn="just"/>
            <a:r>
              <a:rPr lang="it-IT" sz="2400" dirty="0" smtClean="0"/>
              <a:t>France culture</a:t>
            </a:r>
            <a:endParaRPr lang="it-IT" sz="2400" dirty="0"/>
          </a:p>
        </p:txBody>
      </p:sp>
    </p:spTree>
    <p:extLst>
      <p:ext uri="{BB962C8B-B14F-4D97-AF65-F5344CB8AC3E}">
        <p14:creationId xmlns:p14="http://schemas.microsoft.com/office/powerpoint/2010/main" val="22051700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2"/>
          <p:cNvSpPr>
            <a:spLocks noGrp="1" noChangeArrowheads="1"/>
          </p:cNvSpPr>
          <p:nvPr>
            <p:ph type="title"/>
          </p:nvPr>
        </p:nvSpPr>
        <p:spPr/>
        <p:txBody>
          <a:bodyPr/>
          <a:lstStyle/>
          <a:p>
            <a:r>
              <a:rPr lang="fr-FR" sz="2800" dirty="0" smtClean="0">
                <a:latin typeface="Arial" charset="0"/>
              </a:rPr>
              <a:t>Le siècle des dictionnaires</a:t>
            </a:r>
            <a:r>
              <a:rPr lang="fr-FR" sz="2800" dirty="0">
                <a:latin typeface="Arial" charset="0"/>
              </a:rPr>
              <a:t/>
            </a:r>
            <a:br>
              <a:rPr lang="fr-FR" sz="2800" dirty="0">
                <a:latin typeface="Arial" charset="0"/>
              </a:rPr>
            </a:br>
            <a:r>
              <a:rPr lang="fr-FR" sz="2800" dirty="0" smtClean="0">
                <a:latin typeface="Arial" charset="0"/>
              </a:rPr>
              <a:t>La </a:t>
            </a:r>
            <a:r>
              <a:rPr lang="fr-FR" sz="2800" dirty="0">
                <a:latin typeface="Arial" charset="0"/>
              </a:rPr>
              <a:t>première moitié du XIXe siècle </a:t>
            </a:r>
          </a:p>
        </p:txBody>
      </p:sp>
      <p:sp>
        <p:nvSpPr>
          <p:cNvPr id="432130" name="Rectangle 3"/>
          <p:cNvSpPr>
            <a:spLocks noGrp="1" noChangeArrowheads="1"/>
          </p:cNvSpPr>
          <p:nvPr>
            <p:ph type="body" idx="1"/>
          </p:nvPr>
        </p:nvSpPr>
        <p:spPr/>
        <p:txBody>
          <a:bodyPr>
            <a:normAutofit lnSpcReduction="10000"/>
          </a:bodyPr>
          <a:lstStyle/>
          <a:p>
            <a:pPr algn="just">
              <a:lnSpc>
                <a:spcPct val="80000"/>
              </a:lnSpc>
            </a:pPr>
            <a:r>
              <a:rPr lang="fr-FR" sz="2400" dirty="0">
                <a:latin typeface="Arial" charset="0"/>
              </a:rPr>
              <a:t>période de création lexicale : les </a:t>
            </a:r>
            <a:r>
              <a:rPr lang="fr-FR" sz="2400" b="1" dirty="0">
                <a:latin typeface="Arial" charset="0"/>
              </a:rPr>
              <a:t>accumulateurs de mots</a:t>
            </a:r>
            <a:r>
              <a:rPr lang="fr-FR" sz="2400" dirty="0">
                <a:latin typeface="Arial" charset="0"/>
              </a:rPr>
              <a:t> (les nomenclatures au plus grand nombre de mots, sans être très pertinents quant aux définitions).</a:t>
            </a:r>
          </a:p>
          <a:p>
            <a:pPr algn="just">
              <a:lnSpc>
                <a:spcPct val="80000"/>
              </a:lnSpc>
            </a:pPr>
            <a:r>
              <a:rPr lang="fr-FR" sz="2400" dirty="0" err="1">
                <a:latin typeface="Arial" charset="0"/>
              </a:rPr>
              <a:t>Boiste</a:t>
            </a:r>
            <a:r>
              <a:rPr lang="fr-FR" sz="2400" dirty="0">
                <a:latin typeface="Arial" charset="0"/>
              </a:rPr>
              <a:t> en 1800:</a:t>
            </a:r>
            <a:r>
              <a:rPr lang="fr-FR" sz="2400" i="1" dirty="0">
                <a:latin typeface="Arial" charset="0"/>
              </a:rPr>
              <a:t> Le Dictionnaire Universel de la langue </a:t>
            </a:r>
            <a:r>
              <a:rPr lang="fr-FR" sz="2400" i="1" dirty="0" smtClean="0">
                <a:latin typeface="Arial" charset="0"/>
              </a:rPr>
              <a:t>française</a:t>
            </a:r>
            <a:r>
              <a:rPr lang="fr-FR" sz="2400" dirty="0" smtClean="0">
                <a:latin typeface="Arial" charset="0"/>
              </a:rPr>
              <a:t>,</a:t>
            </a:r>
            <a:endParaRPr lang="fr-FR" sz="2400" dirty="0">
              <a:latin typeface="Arial" charset="0"/>
            </a:endParaRPr>
          </a:p>
          <a:p>
            <a:pPr algn="just">
              <a:lnSpc>
                <a:spcPct val="80000"/>
              </a:lnSpc>
            </a:pPr>
            <a:r>
              <a:rPr lang="fr-FR" sz="2400" dirty="0">
                <a:latin typeface="Arial" charset="0"/>
              </a:rPr>
              <a:t>L. N. Bescherelle en 1845 : </a:t>
            </a:r>
            <a:r>
              <a:rPr lang="fr-FR" sz="2400" i="1" dirty="0">
                <a:latin typeface="Arial" charset="0"/>
              </a:rPr>
              <a:t>Dictionnaire national ou Grand Dictionnaire critique de la langue française embrassant avec l'universalité des mots français l'universalité des connaissances humaines.</a:t>
            </a:r>
          </a:p>
          <a:p>
            <a:pPr algn="just">
              <a:lnSpc>
                <a:spcPct val="80000"/>
              </a:lnSpc>
            </a:pPr>
            <a:endParaRPr lang="fr-FR" sz="2400" i="1" dirty="0">
              <a:latin typeface="Arial" charset="0"/>
            </a:endParaRPr>
          </a:p>
          <a:p>
            <a:pPr algn="just">
              <a:lnSpc>
                <a:spcPct val="80000"/>
              </a:lnSpc>
            </a:pPr>
            <a:r>
              <a:rPr lang="fr-FR" sz="2400" dirty="0">
                <a:latin typeface="Arial" charset="0"/>
              </a:rPr>
              <a:t>6° édition du </a:t>
            </a:r>
            <a:r>
              <a:rPr lang="fr-FR" sz="2400" i="1" dirty="0">
                <a:latin typeface="Arial" charset="0"/>
              </a:rPr>
              <a:t>Dictionnaire de l'Académie</a:t>
            </a:r>
            <a:r>
              <a:rPr lang="fr-FR" sz="2400" dirty="0">
                <a:latin typeface="Arial" charset="0"/>
              </a:rPr>
              <a:t>, en 1835, préface de A. F. Villemain. L</a:t>
            </a:r>
            <a:r>
              <a:rPr lang="ja-JP" altLang="fr-FR" sz="2400" dirty="0">
                <a:latin typeface="Arial" charset="0"/>
              </a:rPr>
              <a:t>’</a:t>
            </a:r>
            <a:r>
              <a:rPr lang="fr-FR" altLang="ja-JP" sz="2400" dirty="0">
                <a:latin typeface="Arial" charset="0"/>
              </a:rPr>
              <a:t>académie admet la graphie en </a:t>
            </a:r>
            <a:r>
              <a:rPr lang="fr-FR" altLang="ja-JP" sz="2400" b="1" dirty="0">
                <a:latin typeface="Arial" charset="0"/>
              </a:rPr>
              <a:t>ais</a:t>
            </a:r>
            <a:r>
              <a:rPr lang="fr-FR" altLang="ja-JP" sz="2400" dirty="0">
                <a:latin typeface="Arial" charset="0"/>
              </a:rPr>
              <a:t> au lieu de </a:t>
            </a:r>
            <a:r>
              <a:rPr lang="fr-FR" altLang="ja-JP" sz="2400" b="1" dirty="0" err="1">
                <a:latin typeface="Arial" charset="0"/>
              </a:rPr>
              <a:t>oi</a:t>
            </a:r>
            <a:r>
              <a:rPr lang="fr-FR" altLang="ja-JP" sz="2400" dirty="0">
                <a:latin typeface="Arial" charset="0"/>
              </a:rPr>
              <a:t>, « l</a:t>
            </a:r>
            <a:r>
              <a:rPr lang="ja-JP" altLang="fr-FR" sz="2400" dirty="0">
                <a:latin typeface="Arial" charset="0"/>
              </a:rPr>
              <a:t>’</a:t>
            </a:r>
            <a:r>
              <a:rPr lang="fr-FR" altLang="ja-JP" sz="2400" dirty="0">
                <a:latin typeface="Arial" charset="0"/>
              </a:rPr>
              <a:t>orthographe de Voltaire »</a:t>
            </a:r>
            <a:endParaRPr lang="fr-FR" altLang="ja-JP" sz="2400" i="1" dirty="0">
              <a:latin typeface="Arial" charset="0"/>
            </a:endParaRPr>
          </a:p>
          <a:p>
            <a:pPr algn="just">
              <a:lnSpc>
                <a:spcPct val="80000"/>
              </a:lnSpc>
              <a:buFontTx/>
              <a:buNone/>
            </a:pPr>
            <a:r>
              <a:rPr lang="fr-FR" sz="1600" dirty="0">
                <a:latin typeface="Arial" charset="0"/>
              </a:rPr>
              <a:t>  </a:t>
            </a:r>
            <a:br>
              <a:rPr lang="fr-FR" sz="1600" dirty="0">
                <a:latin typeface="Arial" charset="0"/>
              </a:rPr>
            </a:br>
            <a:r>
              <a:rPr lang="fr-FR" sz="600" dirty="0">
                <a:latin typeface="Arial" charset="0"/>
              </a:rPr>
              <a:t/>
            </a:r>
            <a:br>
              <a:rPr lang="fr-FR" sz="600" dirty="0">
                <a:latin typeface="Arial" charset="0"/>
              </a:rPr>
            </a:br>
            <a:endParaRPr lang="fr-FR" sz="600" dirty="0">
              <a:latin typeface="Arial" charset="0"/>
            </a:endParaRPr>
          </a:p>
        </p:txBody>
      </p:sp>
    </p:spTree>
    <p:extLst>
      <p:ext uri="{BB962C8B-B14F-4D97-AF65-F5344CB8AC3E}">
        <p14:creationId xmlns:p14="http://schemas.microsoft.com/office/powerpoint/2010/main" val="36400357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2"/>
          <p:cNvSpPr>
            <a:spLocks noGrp="1" noChangeArrowheads="1"/>
          </p:cNvSpPr>
          <p:nvPr>
            <p:ph type="title"/>
          </p:nvPr>
        </p:nvSpPr>
        <p:spPr/>
        <p:txBody>
          <a:bodyPr/>
          <a:lstStyle/>
          <a:p>
            <a:r>
              <a:rPr lang="fr-FR" sz="2400">
                <a:latin typeface="Arial" charset="0"/>
              </a:rPr>
              <a:t>Lexicographie au XIXème siècle</a:t>
            </a:r>
            <a:br>
              <a:rPr lang="fr-FR" sz="2400">
                <a:latin typeface="Arial" charset="0"/>
              </a:rPr>
            </a:br>
            <a:r>
              <a:rPr lang="fr-FR" sz="2400">
                <a:latin typeface="Arial" charset="0"/>
              </a:rPr>
              <a:t> La seconde moitié du XIXe siècle</a:t>
            </a:r>
            <a:r>
              <a:rPr lang="fr-FR" sz="3600">
                <a:latin typeface="Arial" charset="0"/>
              </a:rPr>
              <a:t> </a:t>
            </a:r>
          </a:p>
        </p:txBody>
      </p:sp>
      <p:sp>
        <p:nvSpPr>
          <p:cNvPr id="434178" name="Rectangle 3"/>
          <p:cNvSpPr>
            <a:spLocks noGrp="1" noChangeArrowheads="1"/>
          </p:cNvSpPr>
          <p:nvPr>
            <p:ph type="body" idx="1"/>
          </p:nvPr>
        </p:nvSpPr>
        <p:spPr/>
        <p:txBody>
          <a:bodyPr/>
          <a:lstStyle/>
          <a:p>
            <a:pPr algn="just">
              <a:lnSpc>
                <a:spcPct val="90000"/>
              </a:lnSpc>
            </a:pPr>
            <a:r>
              <a:rPr lang="fr-FR" sz="2400">
                <a:latin typeface="Arial" charset="0"/>
              </a:rPr>
              <a:t>la linguistique historique (rapprochement des langues européennes du sanscrit, d'où la découverte progressive de la famille des langues indo-européennes)</a:t>
            </a:r>
          </a:p>
          <a:p>
            <a:pPr algn="just">
              <a:lnSpc>
                <a:spcPct val="90000"/>
              </a:lnSpc>
            </a:pPr>
            <a:r>
              <a:rPr lang="fr-FR" sz="2400">
                <a:latin typeface="Arial" charset="0"/>
              </a:rPr>
              <a:t>Auguste Comte publie entre 1830 et 1842 le </a:t>
            </a:r>
            <a:r>
              <a:rPr lang="fr-FR" sz="2400" i="1">
                <a:latin typeface="Arial" charset="0"/>
              </a:rPr>
              <a:t>Cours de philosophie positive</a:t>
            </a:r>
            <a:r>
              <a:rPr lang="fr-FR" sz="2400">
                <a:latin typeface="Arial" charset="0"/>
              </a:rPr>
              <a:t>. Fondée sur l'observation, l'étude positive des faits, et donc implicitement sur la recherche des causes historiques, cette philosophie s'adaptait parfaitement aux aspirations d'une nouvelle génération désormais plus sensible aux réalités scientifiques qu'aux rêveries enthousiastes.</a:t>
            </a:r>
          </a:p>
          <a:p>
            <a:pPr algn="just">
              <a:lnSpc>
                <a:spcPct val="90000"/>
              </a:lnSpc>
              <a:buFontTx/>
              <a:buNone/>
            </a:pPr>
            <a:r>
              <a:rPr lang="fr-FR" sz="2400">
                <a:latin typeface="Arial" charset="0"/>
              </a:rPr>
              <a:t/>
            </a:r>
            <a:br>
              <a:rPr lang="fr-FR" sz="2400">
                <a:latin typeface="Arial" charset="0"/>
              </a:rPr>
            </a:br>
            <a:r>
              <a:rPr lang="fr-FR" sz="2000">
                <a:latin typeface="Arial" charset="0"/>
              </a:rPr>
              <a:t> </a:t>
            </a:r>
            <a:br>
              <a:rPr lang="fr-FR" sz="2000">
                <a:latin typeface="Arial" charset="0"/>
              </a:rPr>
            </a:br>
            <a:endParaRPr lang="fr-FR" sz="2000">
              <a:latin typeface="Arial" charset="0"/>
            </a:endParaRPr>
          </a:p>
        </p:txBody>
      </p:sp>
    </p:spTree>
    <p:extLst>
      <p:ext uri="{BB962C8B-B14F-4D97-AF65-F5344CB8AC3E}">
        <p14:creationId xmlns:p14="http://schemas.microsoft.com/office/powerpoint/2010/main" val="10774359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2"/>
          <p:cNvSpPr>
            <a:spLocks noGrp="1" noChangeArrowheads="1"/>
          </p:cNvSpPr>
          <p:nvPr>
            <p:ph type="title"/>
          </p:nvPr>
        </p:nvSpPr>
        <p:spPr/>
        <p:txBody>
          <a:bodyPr/>
          <a:lstStyle/>
          <a:p>
            <a:r>
              <a:rPr lang="fr-FR" sz="2400">
                <a:latin typeface="Arial" charset="0"/>
              </a:rPr>
              <a:t>Lexicographie au XIXème siècle</a:t>
            </a:r>
            <a:br>
              <a:rPr lang="fr-FR" sz="2400">
                <a:latin typeface="Arial" charset="0"/>
              </a:rPr>
            </a:br>
            <a:r>
              <a:rPr lang="fr-FR" sz="2400">
                <a:latin typeface="Arial" charset="0"/>
              </a:rPr>
              <a:t> La seconde moitié du XIXe siècle</a:t>
            </a:r>
          </a:p>
        </p:txBody>
      </p:sp>
      <p:sp>
        <p:nvSpPr>
          <p:cNvPr id="436226" name="Rectangle 3"/>
          <p:cNvSpPr>
            <a:spLocks noGrp="1" noChangeArrowheads="1"/>
          </p:cNvSpPr>
          <p:nvPr>
            <p:ph type="body" idx="1"/>
          </p:nvPr>
        </p:nvSpPr>
        <p:spPr/>
        <p:txBody>
          <a:bodyPr/>
          <a:lstStyle/>
          <a:p>
            <a:pPr algn="just"/>
            <a:r>
              <a:rPr lang="fr-FR" sz="2400" dirty="0">
                <a:latin typeface="Arial" charset="0"/>
              </a:rPr>
              <a:t>Emile Littré</a:t>
            </a:r>
            <a:r>
              <a:rPr lang="fr-FR" sz="2400" i="1" dirty="0">
                <a:latin typeface="Arial" charset="0"/>
              </a:rPr>
              <a:t> Dictionnaire de la langue française</a:t>
            </a:r>
            <a:r>
              <a:rPr lang="fr-FR" sz="2400" dirty="0">
                <a:latin typeface="Arial" charset="0"/>
              </a:rPr>
              <a:t> (4 vol.) 1863-1872 </a:t>
            </a:r>
          </a:p>
          <a:p>
            <a:pPr algn="just"/>
            <a:r>
              <a:rPr lang="fr-FR" sz="2400" dirty="0">
                <a:latin typeface="Arial" charset="0"/>
              </a:rPr>
              <a:t>Pierre Larousse </a:t>
            </a:r>
            <a:r>
              <a:rPr lang="fr-FR" sz="2400" i="1" dirty="0">
                <a:latin typeface="Arial" charset="0"/>
              </a:rPr>
              <a:t>Grand dictionnaire universel du XIXe siècle</a:t>
            </a:r>
            <a:r>
              <a:rPr lang="fr-FR" sz="2400" dirty="0">
                <a:latin typeface="Arial" charset="0"/>
              </a:rPr>
              <a:t> 1866-1876 (17 vol.)</a:t>
            </a:r>
          </a:p>
          <a:p>
            <a:pPr algn="just"/>
            <a:r>
              <a:rPr lang="fr-FR" sz="2400" dirty="0">
                <a:latin typeface="Arial" charset="0"/>
              </a:rPr>
              <a:t>A. Hatzfeld et A. Darmesteter</a:t>
            </a:r>
            <a:r>
              <a:rPr lang="fr-FR" sz="2400" i="1" dirty="0">
                <a:latin typeface="Arial" charset="0"/>
              </a:rPr>
              <a:t>  Dictionnaire général de la langue française du commencement du XVIIe à nos jours</a:t>
            </a:r>
            <a:r>
              <a:rPr lang="fr-FR" sz="2400" dirty="0">
                <a:latin typeface="Arial" charset="0"/>
              </a:rPr>
              <a:t> </a:t>
            </a:r>
          </a:p>
          <a:p>
            <a:pPr algn="just"/>
            <a:r>
              <a:rPr lang="fr-FR" sz="2400" dirty="0">
                <a:latin typeface="Arial" charset="0"/>
              </a:rPr>
              <a:t>7 ° édition du </a:t>
            </a:r>
            <a:r>
              <a:rPr lang="fr-FR" sz="2400" i="1" dirty="0">
                <a:latin typeface="Arial" charset="0"/>
              </a:rPr>
              <a:t>Dictionnaire de l</a:t>
            </a:r>
            <a:r>
              <a:rPr lang="ja-JP" altLang="fr-FR" sz="2400" i="1" dirty="0">
                <a:latin typeface="Arial" charset="0"/>
              </a:rPr>
              <a:t>’</a:t>
            </a:r>
            <a:r>
              <a:rPr lang="fr-FR" altLang="ja-JP" sz="2400" i="1" dirty="0">
                <a:latin typeface="Arial" charset="0"/>
              </a:rPr>
              <a:t>Académie</a:t>
            </a:r>
            <a:r>
              <a:rPr lang="fr-FR" altLang="ja-JP" sz="2400" dirty="0">
                <a:latin typeface="Arial" charset="0"/>
              </a:rPr>
              <a:t> </a:t>
            </a:r>
            <a:r>
              <a:rPr lang="fr-FR" altLang="ja-JP" sz="2400" dirty="0" smtClean="0">
                <a:latin typeface="Arial" charset="0"/>
              </a:rPr>
              <a:t>1878</a:t>
            </a:r>
          </a:p>
          <a:p>
            <a:pPr algn="just"/>
            <a:r>
              <a:rPr lang="fr-FR" sz="2400" dirty="0" smtClean="0">
                <a:latin typeface="Arial" charset="0"/>
              </a:rPr>
              <a:t>Des dictionnaires spécialisés comme le dictionnaire de l’ancienne langue française et de tous ses dialectes du IX au XV siècles (Frédéric Godefroy)</a:t>
            </a:r>
            <a:endParaRPr lang="fr-FR" sz="2400" dirty="0">
              <a:latin typeface="Arial" charset="0"/>
            </a:endParaRPr>
          </a:p>
        </p:txBody>
      </p:sp>
    </p:spTree>
    <p:extLst>
      <p:ext uri="{BB962C8B-B14F-4D97-AF65-F5344CB8AC3E}">
        <p14:creationId xmlns:p14="http://schemas.microsoft.com/office/powerpoint/2010/main" val="390251255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p:nvPr>
        </p:nvSpPr>
        <p:spPr/>
        <p:txBody>
          <a:bodyPr>
            <a:normAutofit/>
          </a:bodyPr>
          <a:lstStyle/>
          <a:p>
            <a:r>
              <a:rPr lang="fr-FR" sz="2800" dirty="0">
                <a:latin typeface="Arial" charset="0"/>
              </a:rPr>
              <a:t>Littré</a:t>
            </a:r>
          </a:p>
        </p:txBody>
      </p:sp>
      <p:sp>
        <p:nvSpPr>
          <p:cNvPr id="438274" name="Rectangle 3"/>
          <p:cNvSpPr>
            <a:spLocks noGrp="1" noChangeArrowheads="1"/>
          </p:cNvSpPr>
          <p:nvPr>
            <p:ph type="body" idx="1"/>
          </p:nvPr>
        </p:nvSpPr>
        <p:spPr/>
        <p:txBody>
          <a:bodyPr>
            <a:normAutofit lnSpcReduction="10000"/>
          </a:bodyPr>
          <a:lstStyle/>
          <a:p>
            <a:pPr algn="just"/>
            <a:r>
              <a:rPr lang="fr-FR" sz="2400" b="1" dirty="0">
                <a:latin typeface="Arial" charset="0"/>
              </a:rPr>
              <a:t>Littré</a:t>
            </a:r>
            <a:r>
              <a:rPr lang="fr-FR" sz="2400" dirty="0">
                <a:latin typeface="Arial" charset="0"/>
              </a:rPr>
              <a:t> : positiviste, médecin de formation, engagé anticlérical et </a:t>
            </a:r>
            <a:r>
              <a:rPr lang="fr-FR" sz="2400" dirty="0" err="1">
                <a:latin typeface="Arial" charset="0"/>
              </a:rPr>
              <a:t>antibonapartiste</a:t>
            </a:r>
            <a:r>
              <a:rPr lang="fr-FR" sz="2400" dirty="0">
                <a:latin typeface="Arial" charset="0"/>
              </a:rPr>
              <a:t>.</a:t>
            </a:r>
          </a:p>
          <a:p>
            <a:r>
              <a:rPr lang="fr-FR" sz="2400" dirty="0">
                <a:latin typeface="Arial" charset="0"/>
              </a:rPr>
              <a:t>Dictionnaire. Deux adjectifs le caractérisent : historique et philologique</a:t>
            </a:r>
            <a:r>
              <a:rPr lang="fr-FR" dirty="0">
                <a:latin typeface="Arial" charset="0"/>
              </a:rPr>
              <a:t>  </a:t>
            </a:r>
          </a:p>
          <a:p>
            <a:r>
              <a:rPr lang="fr-FR" sz="2400" dirty="0">
                <a:latin typeface="Arial" charset="0"/>
              </a:rPr>
              <a:t>Documentation textuelle  riche et abondante : véritables  référence des lettrés</a:t>
            </a:r>
          </a:p>
          <a:p>
            <a:r>
              <a:rPr lang="fr-FR" sz="2400" dirty="0">
                <a:latin typeface="Arial" charset="0"/>
              </a:rPr>
              <a:t>Environ 250 000 citations: une surabondance. Exclu ses contemporains</a:t>
            </a:r>
            <a:r>
              <a:rPr lang="fr-FR" sz="2400" dirty="0" smtClean="0">
                <a:latin typeface="Arial" charset="0"/>
              </a:rPr>
              <a:t>.</a:t>
            </a:r>
          </a:p>
          <a:p>
            <a:endParaRPr lang="fr-FR" sz="2400" dirty="0">
              <a:latin typeface="Arial" charset="0"/>
            </a:endParaRPr>
          </a:p>
          <a:p>
            <a:r>
              <a:rPr lang="fr-FR" sz="2400" dirty="0" smtClean="0">
                <a:latin typeface="Arial" charset="0"/>
              </a:rPr>
              <a:t>Le </a:t>
            </a:r>
            <a:r>
              <a:rPr lang="fr-FR" sz="2400" dirty="0" err="1" smtClean="0">
                <a:latin typeface="Arial" charset="0"/>
              </a:rPr>
              <a:t>littré</a:t>
            </a:r>
            <a:r>
              <a:rPr lang="fr-FR" sz="2400" dirty="0" smtClean="0">
                <a:latin typeface="Arial" charset="0"/>
              </a:rPr>
              <a:t> va représenter le dictionnaire de langue par excellence, référence du Petit Robert d’aujourd’hui.</a:t>
            </a:r>
            <a:endParaRPr lang="fr-FR" sz="2400" dirty="0">
              <a:latin typeface="Arial" charset="0"/>
            </a:endParaRPr>
          </a:p>
        </p:txBody>
      </p:sp>
    </p:spTree>
    <p:extLst>
      <p:ext uri="{BB962C8B-B14F-4D97-AF65-F5344CB8AC3E}">
        <p14:creationId xmlns:p14="http://schemas.microsoft.com/office/powerpoint/2010/main" val="37180243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ChangeArrowheads="1"/>
          </p:cNvSpPr>
          <p:nvPr>
            <p:ph type="title"/>
          </p:nvPr>
        </p:nvSpPr>
        <p:spPr/>
        <p:txBody>
          <a:bodyPr>
            <a:normAutofit/>
          </a:bodyPr>
          <a:lstStyle/>
          <a:p>
            <a:r>
              <a:rPr lang="fr-FR" sz="2800" dirty="0">
                <a:latin typeface="Arial" charset="0"/>
              </a:rPr>
              <a:t>Larousse</a:t>
            </a:r>
          </a:p>
        </p:txBody>
      </p:sp>
      <p:sp>
        <p:nvSpPr>
          <p:cNvPr id="440322" name="Rectangle 3"/>
          <p:cNvSpPr>
            <a:spLocks noGrp="1" noChangeArrowheads="1"/>
          </p:cNvSpPr>
          <p:nvPr>
            <p:ph type="body" idx="1"/>
          </p:nvPr>
        </p:nvSpPr>
        <p:spPr/>
        <p:txBody>
          <a:bodyPr/>
          <a:lstStyle/>
          <a:p>
            <a:pPr algn="just">
              <a:lnSpc>
                <a:spcPct val="80000"/>
              </a:lnSpc>
            </a:pPr>
            <a:endParaRPr lang="fr-FR" sz="2800" dirty="0">
              <a:latin typeface="Arial" charset="0"/>
            </a:endParaRPr>
          </a:p>
          <a:p>
            <a:pPr>
              <a:lnSpc>
                <a:spcPct val="80000"/>
              </a:lnSpc>
            </a:pPr>
            <a:r>
              <a:rPr lang="fr-FR" altLang="zh-CN" sz="2400" dirty="0">
                <a:latin typeface="Arial" charset="0"/>
              </a:rPr>
              <a:t>Ancien maitre d’école, il se passionne pour un message didactique, esprit républicain. </a:t>
            </a:r>
          </a:p>
          <a:p>
            <a:pPr algn="dist">
              <a:lnSpc>
                <a:spcPct val="80000"/>
              </a:lnSpc>
            </a:pPr>
            <a:r>
              <a:rPr lang="fr-FR" sz="2400" dirty="0">
                <a:latin typeface="Arial" charset="0"/>
              </a:rPr>
              <a:t>Objectif: diffusion du savoir, projet démocratique et démagogique (les mots rares, tabous ne sont pas présents), diffuser la pensée républicaine propre à instaurer une société démocratique et laïque</a:t>
            </a:r>
          </a:p>
          <a:p>
            <a:pPr>
              <a:lnSpc>
                <a:spcPct val="80000"/>
              </a:lnSpc>
            </a:pPr>
            <a:r>
              <a:rPr lang="fr-FR" sz="2400" dirty="0">
                <a:latin typeface="Arial" charset="0"/>
              </a:rPr>
              <a:t>grande entreprise intellectuelle :  dictionnaire de langue et dictionnaire encyclopédique</a:t>
            </a:r>
          </a:p>
          <a:p>
            <a:pPr>
              <a:lnSpc>
                <a:spcPct val="80000"/>
              </a:lnSpc>
            </a:pPr>
            <a:r>
              <a:rPr lang="fr-FR" sz="2400" dirty="0">
                <a:latin typeface="Arial" charset="0"/>
              </a:rPr>
              <a:t>Petit Larousse Illustré </a:t>
            </a:r>
            <a:r>
              <a:rPr lang="fr-FR" sz="2400" dirty="0" smtClean="0">
                <a:latin typeface="Arial" charset="0"/>
              </a:rPr>
              <a:t>1906</a:t>
            </a:r>
          </a:p>
          <a:p>
            <a:pPr>
              <a:lnSpc>
                <a:spcPct val="80000"/>
              </a:lnSpc>
            </a:pPr>
            <a:endParaRPr lang="fr-FR" sz="2400" dirty="0">
              <a:latin typeface="Arial" charset="0"/>
            </a:endParaRPr>
          </a:p>
          <a:p>
            <a:pPr>
              <a:lnSpc>
                <a:spcPct val="80000"/>
              </a:lnSpc>
            </a:pPr>
            <a:r>
              <a:rPr lang="fr-FR" sz="2400" dirty="0" smtClean="0">
                <a:latin typeface="Arial" charset="0"/>
              </a:rPr>
              <a:t>Le Larousse qui donne suite au Petit Larousse annuel publié encore aujourd’hui</a:t>
            </a:r>
            <a:endParaRPr lang="fr-FR" sz="2400" dirty="0">
              <a:latin typeface="Arial" charset="0"/>
            </a:endParaRPr>
          </a:p>
          <a:p>
            <a:pPr>
              <a:lnSpc>
                <a:spcPct val="80000"/>
              </a:lnSpc>
            </a:pPr>
            <a:endParaRPr lang="fr-FR" sz="2800" dirty="0">
              <a:latin typeface="Arial" charset="0"/>
            </a:endParaRPr>
          </a:p>
        </p:txBody>
      </p:sp>
    </p:spTree>
    <p:extLst>
      <p:ext uri="{BB962C8B-B14F-4D97-AF65-F5344CB8AC3E}">
        <p14:creationId xmlns:p14="http://schemas.microsoft.com/office/powerpoint/2010/main" val="2581758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olo 1"/>
          <p:cNvSpPr>
            <a:spLocks noGrp="1"/>
          </p:cNvSpPr>
          <p:nvPr>
            <p:ph type="title"/>
          </p:nvPr>
        </p:nvSpPr>
        <p:spPr/>
        <p:txBody>
          <a:bodyPr/>
          <a:lstStyle/>
          <a:p>
            <a:r>
              <a:rPr lang="en-US" sz="2800" dirty="0" err="1">
                <a:solidFill>
                  <a:schemeClr val="tx1"/>
                </a:solidFill>
                <a:latin typeface="Arial" charset="0"/>
              </a:rPr>
              <a:t>Serments</a:t>
            </a:r>
            <a:r>
              <a:rPr lang="en-US" sz="2800" dirty="0">
                <a:solidFill>
                  <a:schemeClr val="tx1"/>
                </a:solidFill>
                <a:latin typeface="Arial" charset="0"/>
              </a:rPr>
              <a:t> de Strasbourg 842 </a:t>
            </a:r>
            <a:endParaRPr lang="it-IT" sz="2800" dirty="0">
              <a:latin typeface="Arial" charset="0"/>
            </a:endParaRPr>
          </a:p>
        </p:txBody>
      </p:sp>
      <p:sp>
        <p:nvSpPr>
          <p:cNvPr id="84994" name="Segnaposto contenuto 2"/>
          <p:cNvSpPr>
            <a:spLocks noGrp="1"/>
          </p:cNvSpPr>
          <p:nvPr>
            <p:ph idx="1"/>
          </p:nvPr>
        </p:nvSpPr>
        <p:spPr/>
        <p:txBody>
          <a:bodyPr/>
          <a:lstStyle/>
          <a:p>
            <a:pPr algn="just"/>
            <a:r>
              <a:rPr lang="en-US" sz="2400">
                <a:latin typeface="Arial" charset="0"/>
              </a:rPr>
              <a:t>À la mort de Charlemagne en 814, et après celle de son fils, Louis le Pieux en 840, ses petits-fils se disputèrent l'Empire: Lothaire (795-855), Pépin (803-838) et Louis (805-976), puis tardivement, d'un second lit, Charles (823-877). Finalement, Charles dit le Chauve et Louis dit le Germanique scellèrent une alliance contre leur frère aîné, Lothaire, par les </a:t>
            </a:r>
            <a:r>
              <a:rPr lang="en-US" sz="2400" i="1">
                <a:latin typeface="Arial" charset="0"/>
              </a:rPr>
              <a:t>Serments de Strasbourg.</a:t>
            </a:r>
          </a:p>
          <a:p>
            <a:pPr algn="just"/>
            <a:endParaRPr lang="it-IT">
              <a:latin typeface="Arial" charset="0"/>
            </a:endParaRPr>
          </a:p>
        </p:txBody>
      </p:sp>
    </p:spTree>
    <p:extLst>
      <p:ext uri="{BB962C8B-B14F-4D97-AF65-F5344CB8AC3E}">
        <p14:creationId xmlns:p14="http://schemas.microsoft.com/office/powerpoint/2010/main" val="230689878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Les</a:t>
            </a:r>
            <a:r>
              <a:rPr lang="it-IT" sz="2800" dirty="0" smtClean="0"/>
              <a:t> </a:t>
            </a:r>
            <a:r>
              <a:rPr lang="it-IT" sz="2800" dirty="0" err="1" smtClean="0"/>
              <a:t>débats</a:t>
            </a:r>
            <a:r>
              <a:rPr lang="it-IT" sz="2800" dirty="0" smtClean="0"/>
              <a:t> </a:t>
            </a:r>
            <a:r>
              <a:rPr lang="it-IT" sz="2800" dirty="0" err="1" smtClean="0"/>
              <a:t>orthographiques</a:t>
            </a:r>
            <a:endParaRPr lang="it-IT" sz="2800" dirty="0"/>
          </a:p>
        </p:txBody>
      </p:sp>
      <p:sp>
        <p:nvSpPr>
          <p:cNvPr id="3" name="Segnaposto contenuto 2"/>
          <p:cNvSpPr>
            <a:spLocks noGrp="1"/>
          </p:cNvSpPr>
          <p:nvPr>
            <p:ph idx="1"/>
          </p:nvPr>
        </p:nvSpPr>
        <p:spPr/>
        <p:txBody>
          <a:bodyPr/>
          <a:lstStyle/>
          <a:p>
            <a:pPr algn="just"/>
            <a:r>
              <a:rPr lang="it-IT" sz="2400" dirty="0" err="1" smtClean="0"/>
              <a:t>Bataille</a:t>
            </a:r>
            <a:r>
              <a:rPr lang="it-IT" sz="2400" dirty="0" smtClean="0"/>
              <a:t> </a:t>
            </a:r>
            <a:r>
              <a:rPr lang="it-IT" sz="2400" dirty="0" err="1" smtClean="0"/>
              <a:t>surtout</a:t>
            </a:r>
            <a:r>
              <a:rPr lang="it-IT" sz="2400" dirty="0" smtClean="0"/>
              <a:t> à la fin </a:t>
            </a:r>
            <a:r>
              <a:rPr lang="it-IT" sz="2400" dirty="0" err="1" smtClean="0"/>
              <a:t>du</a:t>
            </a:r>
            <a:r>
              <a:rPr lang="it-IT" sz="2400" dirty="0" smtClean="0"/>
              <a:t> XIX </a:t>
            </a:r>
            <a:r>
              <a:rPr lang="it-IT" sz="2400" dirty="0" err="1" smtClean="0"/>
              <a:t>autour</a:t>
            </a:r>
            <a:r>
              <a:rPr lang="it-IT" sz="2400" dirty="0" smtClean="0"/>
              <a:t> d’une </a:t>
            </a:r>
            <a:r>
              <a:rPr lang="it-IT" sz="2400" dirty="0" err="1" smtClean="0"/>
              <a:t>réforme</a:t>
            </a:r>
            <a:r>
              <a:rPr lang="it-IT" sz="2400" dirty="0" smtClean="0"/>
              <a:t> qui </a:t>
            </a:r>
            <a:r>
              <a:rPr lang="it-IT" sz="2400" dirty="0" err="1" smtClean="0"/>
              <a:t>semble</a:t>
            </a:r>
            <a:r>
              <a:rPr lang="it-IT" sz="2400" dirty="0" smtClean="0"/>
              <a:t> nécessaire.</a:t>
            </a:r>
          </a:p>
          <a:p>
            <a:pPr algn="just"/>
            <a:r>
              <a:rPr lang="it-IT" sz="2400" dirty="0" err="1" smtClean="0"/>
              <a:t>Pétition</a:t>
            </a:r>
            <a:r>
              <a:rPr lang="it-IT" sz="2400" dirty="0" smtClean="0"/>
              <a:t> de 7 000 </a:t>
            </a:r>
            <a:r>
              <a:rPr lang="it-IT" sz="2400" dirty="0" err="1" smtClean="0"/>
              <a:t>signatures</a:t>
            </a:r>
            <a:r>
              <a:rPr lang="it-IT" sz="2400" dirty="0" smtClean="0"/>
              <a:t> </a:t>
            </a:r>
            <a:r>
              <a:rPr lang="it-IT" sz="2400" dirty="0" err="1" smtClean="0"/>
              <a:t>remise</a:t>
            </a:r>
            <a:r>
              <a:rPr lang="it-IT" sz="2400" dirty="0" smtClean="0"/>
              <a:t> en 1889 à l’Académie </a:t>
            </a:r>
            <a:r>
              <a:rPr lang="it-IT" sz="2400" dirty="0" err="1" smtClean="0"/>
              <a:t>française</a:t>
            </a:r>
            <a:r>
              <a:rPr lang="it-IT" sz="2400" dirty="0" smtClean="0"/>
              <a:t> qui lui </a:t>
            </a:r>
            <a:r>
              <a:rPr lang="it-IT" sz="2400" dirty="0" err="1" smtClean="0"/>
              <a:t>enjoint</a:t>
            </a:r>
            <a:r>
              <a:rPr lang="it-IT" sz="2400" dirty="0" smtClean="0"/>
              <a:t> de </a:t>
            </a:r>
            <a:r>
              <a:rPr lang="it-IT" sz="2400" dirty="0" err="1" smtClean="0"/>
              <a:t>faire</a:t>
            </a:r>
            <a:r>
              <a:rPr lang="it-IT" sz="2400" dirty="0" smtClean="0"/>
              <a:t> </a:t>
            </a:r>
            <a:r>
              <a:rPr lang="it-IT" sz="2400" dirty="0" err="1" smtClean="0"/>
              <a:t>les</a:t>
            </a:r>
            <a:r>
              <a:rPr lang="it-IT" sz="2400" dirty="0" smtClean="0"/>
              <a:t> </a:t>
            </a:r>
            <a:r>
              <a:rPr lang="it-IT" sz="2400" dirty="0" err="1" smtClean="0"/>
              <a:t>réformes</a:t>
            </a:r>
            <a:r>
              <a:rPr lang="it-IT" sz="2400" dirty="0" smtClean="0"/>
              <a:t> nécessaires.</a:t>
            </a:r>
          </a:p>
          <a:p>
            <a:pPr algn="just"/>
            <a:r>
              <a:rPr lang="it-IT" sz="2400" dirty="0" err="1" smtClean="0"/>
              <a:t>Discussion</a:t>
            </a:r>
            <a:r>
              <a:rPr lang="it-IT" sz="2400" dirty="0" smtClean="0"/>
              <a:t> </a:t>
            </a:r>
            <a:r>
              <a:rPr lang="it-IT" sz="2400" dirty="0" err="1" smtClean="0"/>
              <a:t>sur</a:t>
            </a:r>
            <a:r>
              <a:rPr lang="it-IT" sz="2400" dirty="0" smtClean="0"/>
              <a:t> l’</a:t>
            </a:r>
            <a:r>
              <a:rPr lang="it-IT" sz="2400" dirty="0" err="1" smtClean="0"/>
              <a:t>emploi</a:t>
            </a:r>
            <a:r>
              <a:rPr lang="it-IT" sz="2400" dirty="0" smtClean="0"/>
              <a:t> </a:t>
            </a:r>
            <a:r>
              <a:rPr lang="it-IT" sz="2400" dirty="0" err="1" smtClean="0"/>
              <a:t>du</a:t>
            </a:r>
            <a:r>
              <a:rPr lang="it-IT" sz="2400" dirty="0" smtClean="0"/>
              <a:t> trait d’union, </a:t>
            </a:r>
            <a:r>
              <a:rPr lang="it-IT" sz="2400" dirty="0" err="1" smtClean="0"/>
              <a:t>les</a:t>
            </a:r>
            <a:r>
              <a:rPr lang="it-IT" sz="2400" dirty="0" smtClean="0"/>
              <a:t> </a:t>
            </a:r>
            <a:r>
              <a:rPr lang="it-IT" sz="2400" dirty="0" err="1" smtClean="0"/>
              <a:t>accents</a:t>
            </a:r>
            <a:r>
              <a:rPr lang="it-IT" sz="2400" dirty="0" smtClean="0"/>
              <a:t>, </a:t>
            </a:r>
            <a:r>
              <a:rPr lang="it-IT" sz="2400" dirty="0" err="1" smtClean="0"/>
              <a:t>les</a:t>
            </a:r>
            <a:r>
              <a:rPr lang="it-IT" sz="2400" dirty="0" smtClean="0"/>
              <a:t> </a:t>
            </a:r>
            <a:r>
              <a:rPr lang="it-IT" sz="2400" dirty="0" err="1" smtClean="0"/>
              <a:t>noms</a:t>
            </a:r>
            <a:r>
              <a:rPr lang="it-IT" sz="2400" dirty="0" smtClean="0"/>
              <a:t> à double </a:t>
            </a:r>
            <a:r>
              <a:rPr lang="it-IT" sz="2400" dirty="0" err="1" smtClean="0"/>
              <a:t>genre</a:t>
            </a:r>
            <a:r>
              <a:rPr lang="it-IT" sz="2400" dirty="0" smtClean="0"/>
              <a:t>…</a:t>
            </a:r>
          </a:p>
          <a:p>
            <a:pPr algn="just"/>
            <a:r>
              <a:rPr lang="it-IT" sz="2400" dirty="0" smtClean="0"/>
              <a:t>L’Académie “</a:t>
            </a:r>
            <a:r>
              <a:rPr lang="it-IT" sz="2400" dirty="0" err="1" smtClean="0"/>
              <a:t>maintient</a:t>
            </a:r>
            <a:r>
              <a:rPr lang="it-IT" sz="2400" dirty="0" smtClean="0"/>
              <a:t> son </a:t>
            </a:r>
            <a:r>
              <a:rPr lang="it-IT" sz="2400" dirty="0" err="1" smtClean="0"/>
              <a:t>droit</a:t>
            </a:r>
            <a:r>
              <a:rPr lang="it-IT" sz="2400" dirty="0" smtClean="0"/>
              <a:t> de </a:t>
            </a:r>
            <a:r>
              <a:rPr lang="it-IT" sz="2400" dirty="0" err="1" smtClean="0"/>
              <a:t>statuer</a:t>
            </a:r>
            <a:r>
              <a:rPr lang="it-IT" sz="2400" dirty="0" smtClean="0"/>
              <a:t> </a:t>
            </a:r>
            <a:r>
              <a:rPr lang="it-IT" sz="2400" dirty="0" err="1" smtClean="0"/>
              <a:t>sur</a:t>
            </a:r>
            <a:r>
              <a:rPr lang="it-IT" sz="2400" dirty="0" smtClean="0"/>
              <a:t> </a:t>
            </a:r>
            <a:r>
              <a:rPr lang="it-IT" sz="2400" dirty="0" err="1" smtClean="0"/>
              <a:t>chacune</a:t>
            </a:r>
            <a:r>
              <a:rPr lang="it-IT" sz="2400" dirty="0" smtClean="0"/>
              <a:t> d’</a:t>
            </a:r>
            <a:r>
              <a:rPr lang="it-IT" sz="2400" dirty="0" err="1" smtClean="0"/>
              <a:t>elles</a:t>
            </a:r>
            <a:r>
              <a:rPr lang="it-IT" sz="2400" dirty="0" smtClean="0"/>
              <a:t> </a:t>
            </a:r>
            <a:r>
              <a:rPr lang="it-IT" sz="2400" dirty="0" err="1" smtClean="0"/>
              <a:t>comme</a:t>
            </a:r>
            <a:r>
              <a:rPr lang="it-IT" sz="2400" dirty="0" smtClean="0"/>
              <a:t> elle le </a:t>
            </a:r>
            <a:r>
              <a:rPr lang="it-IT" sz="2400" dirty="0" err="1" smtClean="0"/>
              <a:t>jugera</a:t>
            </a:r>
            <a:r>
              <a:rPr lang="it-IT" sz="2400" dirty="0" smtClean="0"/>
              <a:t> </a:t>
            </a:r>
            <a:r>
              <a:rPr lang="it-IT" sz="2400" dirty="0" err="1" smtClean="0"/>
              <a:t>convenable</a:t>
            </a:r>
            <a:r>
              <a:rPr lang="it-IT" sz="2400" dirty="0" smtClean="0"/>
              <a:t> </a:t>
            </a:r>
            <a:r>
              <a:rPr lang="it-IT" sz="2400" dirty="0" err="1" smtClean="0"/>
              <a:t>au</a:t>
            </a:r>
            <a:r>
              <a:rPr lang="it-IT" sz="2400" dirty="0" smtClean="0"/>
              <a:t> </a:t>
            </a:r>
            <a:r>
              <a:rPr lang="it-IT" sz="2400" dirty="0" err="1" smtClean="0"/>
              <a:t>fur</a:t>
            </a:r>
            <a:r>
              <a:rPr lang="it-IT" sz="2400" dirty="0" smtClean="0"/>
              <a:t> et à </a:t>
            </a:r>
            <a:r>
              <a:rPr lang="it-IT" sz="2400" dirty="0" err="1" smtClean="0"/>
              <a:t>mesure</a:t>
            </a:r>
            <a:r>
              <a:rPr lang="it-IT" sz="2400" dirty="0" smtClean="0"/>
              <a:t> </a:t>
            </a:r>
            <a:r>
              <a:rPr lang="it-IT" sz="2400" dirty="0" err="1" smtClean="0"/>
              <a:t>que</a:t>
            </a:r>
            <a:r>
              <a:rPr lang="it-IT" sz="2400" dirty="0" smtClean="0"/>
              <a:t> l’</a:t>
            </a:r>
            <a:r>
              <a:rPr lang="it-IT" sz="2400" dirty="0" err="1" smtClean="0"/>
              <a:t>occasion</a:t>
            </a:r>
            <a:r>
              <a:rPr lang="it-IT" sz="2400" dirty="0" smtClean="0"/>
              <a:t> s’en </a:t>
            </a:r>
            <a:r>
              <a:rPr lang="it-IT" sz="2400" dirty="0" err="1" smtClean="0"/>
              <a:t>présentera</a:t>
            </a:r>
            <a:r>
              <a:rPr lang="it-IT" sz="2400" dirty="0" smtClean="0"/>
              <a:t>”.</a:t>
            </a:r>
          </a:p>
        </p:txBody>
      </p:sp>
    </p:spTree>
    <p:extLst>
      <p:ext uri="{BB962C8B-B14F-4D97-AF65-F5344CB8AC3E}">
        <p14:creationId xmlns:p14="http://schemas.microsoft.com/office/powerpoint/2010/main" val="27265192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L’</a:t>
            </a:r>
            <a:r>
              <a:rPr lang="it-IT" sz="2800" dirty="0" err="1" smtClean="0"/>
              <a:t>orthographe</a:t>
            </a:r>
            <a:endParaRPr lang="it-IT" sz="2800" dirty="0"/>
          </a:p>
        </p:txBody>
      </p:sp>
      <p:sp>
        <p:nvSpPr>
          <p:cNvPr id="3" name="Segnaposto contenuto 2"/>
          <p:cNvSpPr>
            <a:spLocks noGrp="1"/>
          </p:cNvSpPr>
          <p:nvPr>
            <p:ph idx="1"/>
          </p:nvPr>
        </p:nvSpPr>
        <p:spPr/>
        <p:txBody>
          <a:bodyPr/>
          <a:lstStyle/>
          <a:p>
            <a:pPr algn="just"/>
            <a:r>
              <a:rPr lang="it-IT" sz="2400" dirty="0" err="1" smtClean="0"/>
              <a:t>Les</a:t>
            </a:r>
            <a:r>
              <a:rPr lang="it-IT" sz="2400" dirty="0" smtClean="0"/>
              <a:t> </a:t>
            </a:r>
            <a:r>
              <a:rPr lang="it-IT" sz="2400" dirty="0" err="1" smtClean="0"/>
              <a:t>tolérances</a:t>
            </a:r>
            <a:r>
              <a:rPr lang="it-IT" sz="2400" dirty="0" smtClean="0"/>
              <a:t> </a:t>
            </a:r>
            <a:r>
              <a:rPr lang="it-IT" sz="2400" dirty="0" err="1" smtClean="0"/>
              <a:t>publiées</a:t>
            </a:r>
            <a:r>
              <a:rPr lang="it-IT" sz="2400" dirty="0" smtClean="0"/>
              <a:t> </a:t>
            </a:r>
            <a:r>
              <a:rPr lang="it-IT" sz="2400" dirty="0"/>
              <a:t>en 1901 </a:t>
            </a:r>
            <a:r>
              <a:rPr lang="it-IT" sz="2400" dirty="0" err="1"/>
              <a:t>comme</a:t>
            </a:r>
            <a:r>
              <a:rPr lang="it-IT" sz="2400" dirty="0"/>
              <a:t> le </a:t>
            </a:r>
            <a:r>
              <a:rPr lang="it-IT" sz="2400" dirty="0" err="1"/>
              <a:t>participe</a:t>
            </a:r>
            <a:r>
              <a:rPr lang="it-IT" sz="2400" dirty="0"/>
              <a:t> </a:t>
            </a:r>
            <a:r>
              <a:rPr lang="it-IT" sz="2400" dirty="0" err="1" smtClean="0"/>
              <a:t>passé</a:t>
            </a:r>
            <a:r>
              <a:rPr lang="it-IT" sz="2400" dirty="0" smtClean="0"/>
              <a:t> </a:t>
            </a:r>
            <a:r>
              <a:rPr lang="it-IT" sz="2400" dirty="0" err="1"/>
              <a:t>invariable</a:t>
            </a:r>
            <a:r>
              <a:rPr lang="it-IT" sz="2400" dirty="0"/>
              <a:t> </a:t>
            </a:r>
            <a:r>
              <a:rPr lang="it-IT" sz="2400" dirty="0" err="1"/>
              <a:t>quand</a:t>
            </a:r>
            <a:r>
              <a:rPr lang="it-IT" sz="2400" dirty="0"/>
              <a:t> il est </a:t>
            </a:r>
            <a:r>
              <a:rPr lang="it-IT" sz="2400" dirty="0" err="1" smtClean="0"/>
              <a:t>employé</a:t>
            </a:r>
            <a:r>
              <a:rPr lang="it-IT" sz="2400" dirty="0" smtClean="0"/>
              <a:t> </a:t>
            </a:r>
            <a:r>
              <a:rPr lang="it-IT" sz="2400" dirty="0" err="1"/>
              <a:t>avec</a:t>
            </a:r>
            <a:r>
              <a:rPr lang="it-IT" sz="2400" i="1" dirty="0"/>
              <a:t> </a:t>
            </a:r>
            <a:r>
              <a:rPr lang="it-IT" sz="2400" i="1" dirty="0" err="1"/>
              <a:t>avoir</a:t>
            </a:r>
            <a:r>
              <a:rPr lang="it-IT" sz="2400" i="1" dirty="0"/>
              <a:t> </a:t>
            </a:r>
            <a:r>
              <a:rPr lang="it-IT" sz="2400" dirty="0"/>
              <a:t>et </a:t>
            </a:r>
            <a:r>
              <a:rPr lang="it-IT" sz="2400" dirty="0" err="1"/>
              <a:t>suivi</a:t>
            </a:r>
            <a:r>
              <a:rPr lang="it-IT" sz="2400" dirty="0"/>
              <a:t> d’un </a:t>
            </a:r>
            <a:r>
              <a:rPr lang="it-IT" sz="2400" dirty="0" err="1"/>
              <a:t>infinitif</a:t>
            </a:r>
            <a:r>
              <a:rPr lang="it-IT" sz="2400" dirty="0"/>
              <a:t> </a:t>
            </a:r>
            <a:r>
              <a:rPr lang="it-IT" sz="2400" dirty="0" err="1"/>
              <a:t>ou</a:t>
            </a:r>
            <a:r>
              <a:rPr lang="it-IT" sz="2400" dirty="0"/>
              <a:t> d’un </a:t>
            </a:r>
            <a:r>
              <a:rPr lang="it-IT" sz="2400" dirty="0" err="1" smtClean="0"/>
              <a:t>participe</a:t>
            </a:r>
            <a:r>
              <a:rPr lang="it-IT" sz="2400" dirty="0" smtClean="0"/>
              <a:t>.</a:t>
            </a:r>
          </a:p>
          <a:p>
            <a:pPr algn="just"/>
            <a:endParaRPr lang="it-IT" sz="2400" dirty="0"/>
          </a:p>
          <a:p>
            <a:pPr algn="just"/>
            <a:r>
              <a:rPr lang="it-IT" sz="2400" dirty="0" err="1" smtClean="0"/>
              <a:t>Débat</a:t>
            </a:r>
            <a:r>
              <a:rPr lang="it-IT" sz="2400" dirty="0" smtClean="0"/>
              <a:t> qui </a:t>
            </a:r>
            <a:r>
              <a:rPr lang="it-IT" sz="2400" dirty="0" err="1" smtClean="0"/>
              <a:t>poursuit</a:t>
            </a:r>
            <a:r>
              <a:rPr lang="it-IT" sz="2400" dirty="0" smtClean="0"/>
              <a:t> tout </a:t>
            </a:r>
            <a:r>
              <a:rPr lang="it-IT" sz="2400" dirty="0" err="1" smtClean="0"/>
              <a:t>au</a:t>
            </a:r>
            <a:r>
              <a:rPr lang="it-IT" sz="2400" dirty="0" smtClean="0"/>
              <a:t> long </a:t>
            </a:r>
            <a:r>
              <a:rPr lang="it-IT" sz="2400" dirty="0" err="1" smtClean="0"/>
              <a:t>du</a:t>
            </a:r>
            <a:r>
              <a:rPr lang="it-IT" sz="2400" dirty="0" smtClean="0"/>
              <a:t> </a:t>
            </a:r>
            <a:r>
              <a:rPr lang="it-IT" sz="2400" dirty="0" err="1" smtClean="0"/>
              <a:t>XXème</a:t>
            </a:r>
            <a:r>
              <a:rPr lang="it-IT" sz="2400" dirty="0" smtClean="0"/>
              <a:t> </a:t>
            </a:r>
            <a:r>
              <a:rPr lang="it-IT" sz="2400" dirty="0" err="1" smtClean="0"/>
              <a:t>siècle</a:t>
            </a:r>
            <a:r>
              <a:rPr lang="it-IT" sz="2400" dirty="0" smtClean="0"/>
              <a:t> à la </a:t>
            </a:r>
            <a:r>
              <a:rPr lang="it-IT" sz="2400" dirty="0" err="1" smtClean="0"/>
              <a:t>recherche</a:t>
            </a:r>
            <a:r>
              <a:rPr lang="it-IT" sz="2400" dirty="0" smtClean="0"/>
              <a:t> d’une </a:t>
            </a:r>
            <a:r>
              <a:rPr lang="it-IT" sz="2400" dirty="0" err="1" smtClean="0"/>
              <a:t>réforme</a:t>
            </a:r>
            <a:r>
              <a:rPr lang="it-IT" sz="2400" dirty="0" smtClean="0"/>
              <a:t> de l’</a:t>
            </a:r>
            <a:r>
              <a:rPr lang="it-IT" sz="2400" dirty="0" err="1" smtClean="0"/>
              <a:t>orthographe</a:t>
            </a:r>
            <a:r>
              <a:rPr lang="it-IT" sz="2400" dirty="0" smtClean="0"/>
              <a:t> (</a:t>
            </a:r>
            <a:r>
              <a:rPr lang="it-IT" sz="2400" dirty="0" err="1" smtClean="0"/>
              <a:t>rectifications</a:t>
            </a:r>
            <a:r>
              <a:rPr lang="it-IT" sz="2400" dirty="0" smtClean="0"/>
              <a:t> </a:t>
            </a:r>
            <a:r>
              <a:rPr lang="it-IT" sz="2400" dirty="0" err="1" smtClean="0"/>
              <a:t>orthographiques</a:t>
            </a:r>
            <a:r>
              <a:rPr lang="it-IT" sz="2400" dirty="0" smtClean="0"/>
              <a:t> 1990)</a:t>
            </a:r>
            <a:endParaRPr lang="it-IT" sz="2400" dirty="0"/>
          </a:p>
          <a:p>
            <a:endParaRPr lang="it-IT" sz="2400" dirty="0"/>
          </a:p>
        </p:txBody>
      </p:sp>
    </p:spTree>
    <p:extLst>
      <p:ext uri="{BB962C8B-B14F-4D97-AF65-F5344CB8AC3E}">
        <p14:creationId xmlns:p14="http://schemas.microsoft.com/office/powerpoint/2010/main" val="10703380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olo 1"/>
          <p:cNvSpPr>
            <a:spLocks noGrp="1"/>
          </p:cNvSpPr>
          <p:nvPr>
            <p:ph type="title"/>
          </p:nvPr>
        </p:nvSpPr>
        <p:spPr/>
        <p:txBody>
          <a:bodyPr/>
          <a:lstStyle/>
          <a:p>
            <a:r>
              <a:rPr lang="it-IT" sz="2800" dirty="0" err="1">
                <a:latin typeface="Arial" charset="0"/>
                <a:cs typeface="Arial" charset="0"/>
              </a:rPr>
              <a:t>Après</a:t>
            </a:r>
            <a:r>
              <a:rPr lang="it-IT" sz="2800" dirty="0">
                <a:latin typeface="Arial" charset="0"/>
                <a:cs typeface="Arial" charset="0"/>
              </a:rPr>
              <a:t> la </a:t>
            </a:r>
            <a:r>
              <a:rPr lang="it-IT" sz="2800" dirty="0" err="1">
                <a:latin typeface="Arial" charset="0"/>
                <a:cs typeface="Arial" charset="0"/>
              </a:rPr>
              <a:t>raison</a:t>
            </a:r>
            <a:r>
              <a:rPr lang="it-IT" sz="2800" dirty="0">
                <a:latin typeface="Arial" charset="0"/>
                <a:cs typeface="Arial" charset="0"/>
              </a:rPr>
              <a:t> </a:t>
            </a:r>
            <a:r>
              <a:rPr lang="it-IT" sz="2800" dirty="0" err="1">
                <a:latin typeface="Arial" charset="0"/>
                <a:cs typeface="Arial" charset="0"/>
              </a:rPr>
              <a:t>du</a:t>
            </a:r>
            <a:r>
              <a:rPr lang="it-IT" sz="2800" dirty="0">
                <a:latin typeface="Arial" charset="0"/>
                <a:cs typeface="Arial" charset="0"/>
              </a:rPr>
              <a:t> </a:t>
            </a:r>
            <a:r>
              <a:rPr lang="it-IT" sz="2800" dirty="0" err="1">
                <a:latin typeface="Arial" charset="0"/>
                <a:cs typeface="Arial" charset="0"/>
              </a:rPr>
              <a:t>XVIIIème</a:t>
            </a:r>
            <a:r>
              <a:rPr lang="it-IT" sz="2800" dirty="0">
                <a:latin typeface="Arial" charset="0"/>
                <a:cs typeface="Arial" charset="0"/>
              </a:rPr>
              <a:t>…</a:t>
            </a:r>
          </a:p>
        </p:txBody>
      </p:sp>
      <p:sp>
        <p:nvSpPr>
          <p:cNvPr id="186371" name="Segnaposto contenuto 2"/>
          <p:cNvSpPr>
            <a:spLocks noGrp="1"/>
          </p:cNvSpPr>
          <p:nvPr>
            <p:ph idx="1"/>
          </p:nvPr>
        </p:nvSpPr>
        <p:spPr/>
        <p:txBody>
          <a:bodyPr>
            <a:normAutofit lnSpcReduction="10000"/>
          </a:bodyPr>
          <a:lstStyle/>
          <a:p>
            <a:r>
              <a:rPr lang="fr-FR" sz="2000" dirty="0">
                <a:latin typeface="Arial" charset="0"/>
                <a:cs typeface="Arial" charset="0"/>
              </a:rPr>
              <a:t>O</a:t>
            </a:r>
            <a:r>
              <a:rPr lang="fr-FR" sz="2000" dirty="0" smtClean="0">
                <a:latin typeface="Arial" charset="0"/>
                <a:cs typeface="Arial" charset="0"/>
              </a:rPr>
              <a:t>n </a:t>
            </a:r>
            <a:r>
              <a:rPr lang="fr-FR" sz="2000" dirty="0">
                <a:latin typeface="Arial" charset="0"/>
                <a:cs typeface="Arial" charset="0"/>
              </a:rPr>
              <a:t>aime </a:t>
            </a:r>
            <a:r>
              <a:rPr lang="fr-FR" sz="2000" b="1" dirty="0">
                <a:latin typeface="Arial" charset="0"/>
                <a:cs typeface="Arial" charset="0"/>
              </a:rPr>
              <a:t>les personnages hors du commun</a:t>
            </a:r>
            <a:r>
              <a:rPr lang="fr-FR" sz="2000" dirty="0">
                <a:latin typeface="Arial" charset="0"/>
                <a:cs typeface="Arial" charset="0"/>
              </a:rPr>
              <a:t> ayant des vies et des passions extraordinaires.</a:t>
            </a:r>
          </a:p>
          <a:p>
            <a:pPr algn="just"/>
            <a:r>
              <a:rPr lang="fr-FR" sz="2000" dirty="0">
                <a:latin typeface="Arial" charset="0"/>
                <a:cs typeface="Arial" charset="0"/>
              </a:rPr>
              <a:t>Après la recherche du bonheur du XVIIIème siècle, on est très intéressé au contraire par </a:t>
            </a:r>
            <a:r>
              <a:rPr lang="fr-FR" sz="2000" b="1" dirty="0">
                <a:latin typeface="Arial" charset="0"/>
                <a:cs typeface="Arial" charset="0"/>
              </a:rPr>
              <a:t>le malheur, l'amour méconnu, la mort, les accidents terribles</a:t>
            </a:r>
            <a:r>
              <a:rPr lang="fr-FR" sz="2000" dirty="0">
                <a:latin typeface="Arial" charset="0"/>
                <a:cs typeface="Arial" charset="0"/>
              </a:rPr>
              <a:t>.</a:t>
            </a:r>
          </a:p>
          <a:p>
            <a:r>
              <a:rPr lang="fr-FR" sz="2000" dirty="0">
                <a:latin typeface="Arial" charset="0"/>
                <a:cs typeface="Arial" charset="0"/>
              </a:rPr>
              <a:t>Alors que le philosophe du XVIIIème siècle cherchait à améliorer la société, le romantique pense d'abord à lui-même </a:t>
            </a:r>
            <a:r>
              <a:rPr lang="fr-FR" sz="2000" b="1" dirty="0">
                <a:latin typeface="Arial" charset="0"/>
                <a:cs typeface="Arial" charset="0"/>
              </a:rPr>
              <a:t>(égocentrisme</a:t>
            </a:r>
            <a:r>
              <a:rPr lang="fr-FR" sz="2000" dirty="0">
                <a:latin typeface="Arial" charset="0"/>
                <a:cs typeface="Arial" charset="0"/>
              </a:rPr>
              <a:t>).</a:t>
            </a:r>
          </a:p>
          <a:p>
            <a:r>
              <a:rPr lang="fr-FR" sz="2000" dirty="0">
                <a:latin typeface="Arial" charset="0"/>
                <a:cs typeface="Arial" charset="0"/>
              </a:rPr>
              <a:t>Les classiques et les néoclassiques n'appréciaient que l'Antiquité. Les romantiques redécouvrent </a:t>
            </a:r>
            <a:r>
              <a:rPr lang="fr-FR" sz="2000" b="1" dirty="0">
                <a:latin typeface="Arial" charset="0"/>
                <a:cs typeface="Arial" charset="0"/>
              </a:rPr>
              <a:t>le Moyen-Age</a:t>
            </a:r>
            <a:r>
              <a:rPr lang="fr-FR" sz="2000" dirty="0">
                <a:latin typeface="Arial" charset="0"/>
                <a:cs typeface="Arial" charset="0"/>
              </a:rPr>
              <a:t>, </a:t>
            </a:r>
            <a:r>
              <a:rPr lang="fr-FR" sz="2000" b="1" dirty="0">
                <a:latin typeface="Arial" charset="0"/>
                <a:cs typeface="Arial" charset="0"/>
              </a:rPr>
              <a:t>l'art gothique</a:t>
            </a:r>
            <a:r>
              <a:rPr lang="fr-FR" sz="2000" dirty="0">
                <a:latin typeface="Arial" charset="0"/>
                <a:cs typeface="Arial" charset="0"/>
              </a:rPr>
              <a:t>, les châteaux forts </a:t>
            </a:r>
            <a:r>
              <a:rPr lang="it-IT" sz="2000" dirty="0" smtClean="0">
                <a:latin typeface="Arial" charset="0"/>
                <a:cs typeface="Arial" charset="0"/>
              </a:rPr>
              <a:t>…</a:t>
            </a:r>
            <a:endParaRPr lang="fr-FR" sz="2000" dirty="0">
              <a:latin typeface="Arial" charset="0"/>
              <a:cs typeface="Arial" charset="0"/>
            </a:endParaRPr>
          </a:p>
          <a:p>
            <a:pPr algn="just"/>
            <a:r>
              <a:rPr lang="fr-FR" sz="2000" dirty="0">
                <a:latin typeface="Arial" charset="0"/>
                <a:cs typeface="Arial" charset="0"/>
              </a:rPr>
              <a:t>Le XVIIIème siècle avait beaucoup critiqué le christianisme, le romantisme au contraire se veut</a:t>
            </a:r>
            <a:r>
              <a:rPr lang="fr-FR" sz="2000" b="1" dirty="0">
                <a:latin typeface="Arial" charset="0"/>
                <a:cs typeface="Arial" charset="0"/>
              </a:rPr>
              <a:t> spirituel et religieux</a:t>
            </a:r>
            <a:r>
              <a:rPr lang="fr-FR" sz="2000" dirty="0">
                <a:latin typeface="Arial" charset="0"/>
                <a:cs typeface="Arial" charset="0"/>
              </a:rPr>
              <a:t>. On s'intéresse à la foi, aux monuments religieux et à la relation entre l'homme et Dieu.</a:t>
            </a:r>
            <a:endParaRPr lang="it-IT" sz="2000" dirty="0">
              <a:latin typeface="Arial" charset="0"/>
              <a:cs typeface="Arial" charset="0"/>
            </a:endParaRPr>
          </a:p>
        </p:txBody>
      </p:sp>
    </p:spTree>
    <p:extLst>
      <p:ext uri="{BB962C8B-B14F-4D97-AF65-F5344CB8AC3E}">
        <p14:creationId xmlns:p14="http://schemas.microsoft.com/office/powerpoint/2010/main" val="94152334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fr-FR" sz="2800" dirty="0">
                <a:latin typeface="Arial" charset="0"/>
                <a:cs typeface="Arial" charset="0"/>
              </a:rPr>
              <a:t>Le français moderne </a:t>
            </a:r>
            <a:r>
              <a:rPr lang="fr-FR" sz="2800" dirty="0" smtClean="0">
                <a:latin typeface="Arial" charset="0"/>
                <a:cs typeface="Arial" charset="0"/>
              </a:rPr>
              <a:t>et la littérature</a:t>
            </a:r>
            <a:r>
              <a:rPr lang="fr-FR" sz="2400" dirty="0">
                <a:latin typeface="Arial" charset="0"/>
                <a:cs typeface="Arial" charset="0"/>
              </a:rPr>
              <a:t/>
            </a:r>
            <a:br>
              <a:rPr lang="fr-FR" sz="2400" dirty="0">
                <a:latin typeface="Arial" charset="0"/>
                <a:cs typeface="Arial" charset="0"/>
              </a:rPr>
            </a:br>
            <a:endParaRPr lang="fr-FR" sz="2400" dirty="0">
              <a:latin typeface="Arial" charset="0"/>
              <a:cs typeface="Arial" charset="0"/>
            </a:endParaRPr>
          </a:p>
        </p:txBody>
      </p:sp>
      <p:sp>
        <p:nvSpPr>
          <p:cNvPr id="183299" name="Rectangle 3"/>
          <p:cNvSpPr>
            <a:spLocks noGrp="1" noChangeArrowheads="1"/>
          </p:cNvSpPr>
          <p:nvPr>
            <p:ph type="body" idx="1"/>
          </p:nvPr>
        </p:nvSpPr>
        <p:spPr/>
        <p:txBody>
          <a:bodyPr>
            <a:normAutofit/>
          </a:bodyPr>
          <a:lstStyle/>
          <a:p>
            <a:r>
              <a:rPr lang="fr-FR" sz="2400" dirty="0" smtClean="0">
                <a:latin typeface="Arial" charset="0"/>
                <a:cs typeface="Arial" charset="0"/>
              </a:rPr>
              <a:t>Le </a:t>
            </a:r>
            <a:r>
              <a:rPr lang="fr-FR" sz="2400" dirty="0">
                <a:latin typeface="Arial" charset="0"/>
                <a:cs typeface="Arial" charset="0"/>
              </a:rPr>
              <a:t>XIXe siècle reste pour la littérature française un âge d'or </a:t>
            </a:r>
            <a:r>
              <a:rPr lang="fr-FR" sz="2400" dirty="0" smtClean="0">
                <a:latin typeface="Arial" charset="0"/>
                <a:cs typeface="Arial" charset="0"/>
              </a:rPr>
              <a:t>du roman et </a:t>
            </a:r>
            <a:r>
              <a:rPr lang="fr-FR" sz="2400" dirty="0">
                <a:latin typeface="Arial" charset="0"/>
                <a:cs typeface="Arial" charset="0"/>
              </a:rPr>
              <a:t>de la </a:t>
            </a:r>
            <a:r>
              <a:rPr lang="fr-FR" sz="2400" dirty="0" smtClean="0">
                <a:latin typeface="Arial" charset="0"/>
                <a:cs typeface="Arial" charset="0"/>
              </a:rPr>
              <a:t>poésie.</a:t>
            </a:r>
            <a:endParaRPr lang="fr-FR" sz="2400" dirty="0">
              <a:latin typeface="Arial" charset="0"/>
              <a:cs typeface="Arial" charset="0"/>
            </a:endParaRPr>
          </a:p>
          <a:p>
            <a:r>
              <a:rPr lang="fr-FR" sz="2400" dirty="0" smtClean="0">
                <a:latin typeface="Arial" charset="0"/>
                <a:cs typeface="Arial" charset="0"/>
              </a:rPr>
              <a:t>Ecrivains </a:t>
            </a:r>
            <a:r>
              <a:rPr lang="fr-FR" sz="2400" dirty="0">
                <a:latin typeface="Arial" charset="0"/>
                <a:cs typeface="Arial" charset="0"/>
              </a:rPr>
              <a:t>réalistes comme Zola, Balzac</a:t>
            </a:r>
          </a:p>
          <a:p>
            <a:r>
              <a:rPr lang="fr-FR" sz="2400" dirty="0">
                <a:latin typeface="Arial" charset="0"/>
                <a:cs typeface="Arial" charset="0"/>
              </a:rPr>
              <a:t>Ecrivains romantiques comme Hugo, Lamartine</a:t>
            </a:r>
          </a:p>
          <a:p>
            <a:r>
              <a:rPr lang="fr-FR" sz="2400" dirty="0">
                <a:latin typeface="Arial" charset="0"/>
                <a:cs typeface="Arial" charset="0"/>
              </a:rPr>
              <a:t>Poètes- poème en </a:t>
            </a:r>
            <a:r>
              <a:rPr lang="fr-FR" sz="2400" dirty="0" smtClean="0">
                <a:latin typeface="Arial" charset="0"/>
                <a:cs typeface="Arial" charset="0"/>
              </a:rPr>
              <a:t>prose : </a:t>
            </a:r>
            <a:r>
              <a:rPr lang="fr-FR" sz="2400" dirty="0">
                <a:latin typeface="Arial" charset="0"/>
                <a:cs typeface="Arial" charset="0"/>
              </a:rPr>
              <a:t>Baudelaire, Verlaine, Rimbaud, Mallarmé</a:t>
            </a:r>
          </a:p>
          <a:p>
            <a:endParaRPr lang="fr-FR" sz="2400" dirty="0">
              <a:latin typeface="Arial" charset="0"/>
              <a:cs typeface="Arial" charset="0"/>
            </a:endParaRPr>
          </a:p>
        </p:txBody>
      </p:sp>
    </p:spTree>
    <p:extLst>
      <p:ext uri="{BB962C8B-B14F-4D97-AF65-F5344CB8AC3E}">
        <p14:creationId xmlns:p14="http://schemas.microsoft.com/office/powerpoint/2010/main" val="2864181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a:latin typeface="Arial" charset="0"/>
                <a:cs typeface="Arial" charset="0"/>
              </a:rPr>
              <a:t>Le XIX </a:t>
            </a:r>
            <a:r>
              <a:rPr lang="fr-FR" sz="2800" dirty="0" err="1">
                <a:latin typeface="Arial" charset="0"/>
                <a:cs typeface="Arial" charset="0"/>
              </a:rPr>
              <a:t>ème</a:t>
            </a:r>
            <a:r>
              <a:rPr lang="fr-FR" sz="2800" dirty="0">
                <a:latin typeface="Arial" charset="0"/>
                <a:cs typeface="Arial" charset="0"/>
              </a:rPr>
              <a:t> et la littérature</a:t>
            </a:r>
            <a:endParaRPr lang="it-IT" sz="2800" dirty="0"/>
          </a:p>
        </p:txBody>
      </p:sp>
      <p:sp>
        <p:nvSpPr>
          <p:cNvPr id="3" name="Segnaposto contenuto 2"/>
          <p:cNvSpPr>
            <a:spLocks noGrp="1"/>
          </p:cNvSpPr>
          <p:nvPr>
            <p:ph idx="1"/>
          </p:nvPr>
        </p:nvSpPr>
        <p:spPr/>
        <p:txBody>
          <a:bodyPr/>
          <a:lstStyle/>
          <a:p>
            <a:pPr algn="just"/>
            <a:r>
              <a:rPr lang="fr-FR" sz="2400" dirty="0"/>
              <a:t>Le </a:t>
            </a:r>
            <a:r>
              <a:rPr lang="fr-FR" sz="2400" b="1" dirty="0"/>
              <a:t>romantisme</a:t>
            </a:r>
            <a:r>
              <a:rPr lang="fr-FR" sz="2400" dirty="0"/>
              <a:t> est un mouvement littéraire qui </a:t>
            </a:r>
            <a:r>
              <a:rPr lang="fr-FR" sz="2400" dirty="0" smtClean="0"/>
              <a:t>nait </a:t>
            </a:r>
            <a:r>
              <a:rPr lang="fr-FR" sz="2400" dirty="0"/>
              <a:t>de la remise en question des idées des Lumières</a:t>
            </a:r>
            <a:r>
              <a:rPr lang="fr-FR" sz="2400" dirty="0" smtClean="0"/>
              <a:t>.</a:t>
            </a:r>
          </a:p>
          <a:p>
            <a:pPr algn="just">
              <a:buNone/>
            </a:pPr>
            <a:r>
              <a:rPr lang="fr-FR" sz="2400" dirty="0"/>
              <a:t/>
            </a:r>
            <a:br>
              <a:rPr lang="fr-FR" sz="2400" dirty="0"/>
            </a:br>
            <a:r>
              <a:rPr lang="fr-FR" sz="2400" dirty="0" smtClean="0"/>
              <a:t>Importance </a:t>
            </a:r>
            <a:r>
              <a:rPr lang="fr-FR" sz="2400" dirty="0"/>
              <a:t>du "moi" et de la sensibilité, des sentiments intimes, des sentiments amoureux. Culte du rêve, désir d'évasion... L'individu est valorisé.</a:t>
            </a:r>
            <a:br>
              <a:rPr lang="fr-FR" sz="2400" dirty="0"/>
            </a:br>
            <a:r>
              <a:rPr lang="fr-FR" sz="2400" dirty="0"/>
              <a:t/>
            </a:r>
            <a:br>
              <a:rPr lang="fr-FR" sz="2400" dirty="0"/>
            </a:br>
            <a:r>
              <a:rPr lang="fr-FR" sz="2400" dirty="0"/>
              <a:t>Auteurs : Hugo, Chateaubriand</a:t>
            </a:r>
            <a:r>
              <a:rPr lang="fr-FR" sz="2400" dirty="0" smtClean="0"/>
              <a:t>, </a:t>
            </a:r>
            <a:r>
              <a:rPr lang="fr-FR" sz="2400" dirty="0"/>
              <a:t>Musset, Lamartine, Nerval...</a:t>
            </a:r>
            <a:endParaRPr lang="it-IT" sz="2400" dirty="0"/>
          </a:p>
        </p:txBody>
      </p:sp>
    </p:spTree>
    <p:extLst>
      <p:ext uri="{BB962C8B-B14F-4D97-AF65-F5344CB8AC3E}">
        <p14:creationId xmlns:p14="http://schemas.microsoft.com/office/powerpoint/2010/main" val="42408026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a:latin typeface="Arial" charset="0"/>
                <a:cs typeface="Arial" charset="0"/>
              </a:rPr>
              <a:t>Le </a:t>
            </a:r>
            <a:r>
              <a:rPr lang="fr-FR" sz="2800" dirty="0" smtClean="0">
                <a:latin typeface="Arial" charset="0"/>
                <a:cs typeface="Arial" charset="0"/>
              </a:rPr>
              <a:t>XIXème </a:t>
            </a:r>
            <a:r>
              <a:rPr lang="fr-FR" sz="2800" dirty="0">
                <a:latin typeface="Arial" charset="0"/>
                <a:cs typeface="Arial" charset="0"/>
              </a:rPr>
              <a:t>et la littérature</a:t>
            </a:r>
            <a:endParaRPr lang="it-IT" sz="2800" dirty="0"/>
          </a:p>
        </p:txBody>
      </p:sp>
      <p:sp>
        <p:nvSpPr>
          <p:cNvPr id="3" name="Segnaposto contenuto 2"/>
          <p:cNvSpPr>
            <a:spLocks noGrp="1"/>
          </p:cNvSpPr>
          <p:nvPr>
            <p:ph idx="1"/>
          </p:nvPr>
        </p:nvSpPr>
        <p:spPr/>
        <p:txBody>
          <a:bodyPr/>
          <a:lstStyle/>
          <a:p>
            <a:pPr algn="just"/>
            <a:r>
              <a:rPr lang="fr-FR" sz="2400" dirty="0"/>
              <a:t>Le </a:t>
            </a:r>
            <a:r>
              <a:rPr lang="fr-FR" sz="2400" b="1" dirty="0"/>
              <a:t>réalisme</a:t>
            </a:r>
            <a:r>
              <a:rPr lang="fr-FR" sz="2400" dirty="0"/>
              <a:t> est un mouvement littéraire qui s’oppose au romantisme et qui veut faire de la littérature le reflet de la réalité en dépeignant la société : l’importance des classes moyennes, ouvrières et bourgeoises, le déclin de la noblesse, avec l’importance de l'histoire et du contexte, parfois avec des connaissances scientifiques (naturalisme</a:t>
            </a:r>
            <a:r>
              <a:rPr lang="fr-FR" sz="2400" dirty="0" smtClean="0"/>
              <a:t>).</a:t>
            </a:r>
          </a:p>
          <a:p>
            <a:r>
              <a:rPr lang="fr-FR" sz="2400" dirty="0" smtClean="0"/>
              <a:t> Auteurs </a:t>
            </a:r>
            <a:r>
              <a:rPr lang="fr-FR" sz="2400" dirty="0"/>
              <a:t>: Balzac, </a:t>
            </a:r>
            <a:r>
              <a:rPr lang="fr-FR" sz="2400" dirty="0" smtClean="0"/>
              <a:t>Zola</a:t>
            </a:r>
            <a:r>
              <a:rPr lang="fr-FR" sz="2400" dirty="0"/>
              <a:t/>
            </a:r>
            <a:br>
              <a:rPr lang="fr-FR" sz="2400" dirty="0"/>
            </a:br>
            <a:endParaRPr lang="it-IT" sz="2400" dirty="0"/>
          </a:p>
        </p:txBody>
      </p:sp>
    </p:spTree>
    <p:extLst>
      <p:ext uri="{BB962C8B-B14F-4D97-AF65-F5344CB8AC3E}">
        <p14:creationId xmlns:p14="http://schemas.microsoft.com/office/powerpoint/2010/main" val="208602168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La </a:t>
            </a:r>
            <a:r>
              <a:rPr lang="it-IT" sz="2800" dirty="0" err="1" smtClean="0"/>
              <a:t>place</a:t>
            </a:r>
            <a:r>
              <a:rPr lang="it-IT" sz="2800" dirty="0" smtClean="0"/>
              <a:t> de l’argot </a:t>
            </a:r>
            <a:r>
              <a:rPr lang="it-IT" sz="2800" dirty="0" err="1" smtClean="0"/>
              <a:t>dans</a:t>
            </a:r>
            <a:r>
              <a:rPr lang="it-IT" sz="2800" dirty="0" smtClean="0"/>
              <a:t> la </a:t>
            </a:r>
            <a:r>
              <a:rPr lang="it-IT" sz="2800" dirty="0" err="1" smtClean="0"/>
              <a:t>littérature</a:t>
            </a:r>
            <a:endParaRPr lang="it-IT" sz="2800" dirty="0"/>
          </a:p>
        </p:txBody>
      </p:sp>
      <p:sp>
        <p:nvSpPr>
          <p:cNvPr id="3" name="Segnaposto contenuto 2"/>
          <p:cNvSpPr>
            <a:spLocks noGrp="1"/>
          </p:cNvSpPr>
          <p:nvPr>
            <p:ph idx="1"/>
          </p:nvPr>
        </p:nvSpPr>
        <p:spPr/>
        <p:txBody>
          <a:bodyPr/>
          <a:lstStyle/>
          <a:p>
            <a:pPr algn="just"/>
            <a:r>
              <a:rPr lang="fr-FR" sz="2400" dirty="0" smtClean="0"/>
              <a:t>Au XIXe, </a:t>
            </a:r>
            <a:r>
              <a:rPr lang="fr-FR" sz="2400" dirty="0"/>
              <a:t>le mot argot qui signifie d’abord « domaine de la pègre » voit sa </a:t>
            </a:r>
            <a:r>
              <a:rPr lang="fr-FR" sz="2400" dirty="0" smtClean="0"/>
              <a:t>définition </a:t>
            </a:r>
            <a:r>
              <a:rPr lang="fr-FR" sz="2400" dirty="0"/>
              <a:t>s’élargir pour signifier </a:t>
            </a:r>
            <a:r>
              <a:rPr lang="fr-FR" sz="2400" dirty="0" smtClean="0"/>
              <a:t>«langue verte </a:t>
            </a:r>
            <a:r>
              <a:rPr lang="fr-FR" sz="2400" dirty="0"/>
              <a:t>». Il intéresse, alors, la </a:t>
            </a:r>
            <a:r>
              <a:rPr lang="fr-FR" sz="2400" dirty="0" smtClean="0"/>
              <a:t>littérature</a:t>
            </a:r>
            <a:r>
              <a:rPr lang="fr-FR" sz="2400" dirty="0"/>
              <a:t>, notamment celle de Victor Hugo ou d’Émile Zola qui veut donner la </a:t>
            </a:r>
            <a:r>
              <a:rPr lang="fr-FR" sz="2400" dirty="0" smtClean="0"/>
              <a:t>parole </a:t>
            </a:r>
            <a:r>
              <a:rPr lang="fr-FR" sz="2400" dirty="0"/>
              <a:t>au peuple : peuple ouvrier, peuple de la rue. </a:t>
            </a:r>
          </a:p>
          <a:p>
            <a:endParaRPr lang="it-IT" sz="2400" dirty="0"/>
          </a:p>
        </p:txBody>
      </p:sp>
    </p:spTree>
    <p:extLst>
      <p:ext uri="{BB962C8B-B14F-4D97-AF65-F5344CB8AC3E}">
        <p14:creationId xmlns:p14="http://schemas.microsoft.com/office/powerpoint/2010/main" val="194368612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fr-FR" sz="2800" dirty="0" smtClean="0">
                <a:latin typeface="Arial" charset="0"/>
                <a:cs typeface="Arial" charset="0"/>
              </a:rPr>
              <a:t>Le romantisme et la langue française</a:t>
            </a:r>
            <a:endParaRPr lang="fr-FR" sz="2800" dirty="0">
              <a:latin typeface="Arial" charset="0"/>
              <a:cs typeface="Arial" charset="0"/>
            </a:endParaRPr>
          </a:p>
        </p:txBody>
      </p:sp>
      <p:sp>
        <p:nvSpPr>
          <p:cNvPr id="187395" name="Rectangle 3"/>
          <p:cNvSpPr>
            <a:spLocks noGrp="1" noChangeArrowheads="1"/>
          </p:cNvSpPr>
          <p:nvPr>
            <p:ph type="body" idx="1"/>
          </p:nvPr>
        </p:nvSpPr>
        <p:spPr/>
        <p:txBody>
          <a:bodyPr/>
          <a:lstStyle/>
          <a:p>
            <a:pPr algn="just">
              <a:lnSpc>
                <a:spcPct val="90000"/>
              </a:lnSpc>
            </a:pPr>
            <a:r>
              <a:rPr lang="fr-FR" sz="2400" dirty="0">
                <a:latin typeface="Arial" charset="0"/>
                <a:cs typeface="Arial" charset="0"/>
              </a:rPr>
              <a:t>Les romantiques s</a:t>
            </a:r>
            <a:r>
              <a:rPr lang="ja-JP" altLang="fr-FR" sz="2400" dirty="0">
                <a:latin typeface="Arial" charset="0"/>
                <a:cs typeface="Arial" charset="0"/>
              </a:rPr>
              <a:t>’</a:t>
            </a:r>
            <a:r>
              <a:rPr lang="fr-FR" altLang="ja-JP" sz="2400" dirty="0">
                <a:latin typeface="Arial" charset="0"/>
                <a:cs typeface="Arial" charset="0"/>
              </a:rPr>
              <a:t>opposent aux contraintes de la langue classique. Ils défendent le droit à l</a:t>
            </a:r>
            <a:r>
              <a:rPr lang="ja-JP" altLang="fr-FR" sz="2400" dirty="0">
                <a:latin typeface="Arial" charset="0"/>
                <a:cs typeface="Arial" charset="0"/>
              </a:rPr>
              <a:t>’</a:t>
            </a:r>
            <a:r>
              <a:rPr lang="fr-FR" altLang="ja-JP" sz="2400" dirty="0">
                <a:latin typeface="Arial" charset="0"/>
                <a:cs typeface="Arial" charset="0"/>
              </a:rPr>
              <a:t>individualisme dans l</a:t>
            </a:r>
            <a:r>
              <a:rPr lang="ja-JP" altLang="fr-FR" sz="2400" dirty="0">
                <a:latin typeface="Arial" charset="0"/>
                <a:cs typeface="Arial" charset="0"/>
              </a:rPr>
              <a:t>’</a:t>
            </a:r>
            <a:r>
              <a:rPr lang="fr-FR" altLang="ja-JP" sz="2400" dirty="0">
                <a:latin typeface="Arial" charset="0"/>
                <a:cs typeface="Arial" charset="0"/>
              </a:rPr>
              <a:t>art et donc la possibilité de ne pas imiter les anciens, ce qui libère en partie de la langue. Ils puisent dans tous les registres, de nouvelles formes lexicales. Victor Hugo est un personnage majeur</a:t>
            </a:r>
            <a:r>
              <a:rPr lang="fr-FR" altLang="ja-JP" sz="2400" dirty="0" smtClean="0">
                <a:latin typeface="Arial" charset="0"/>
                <a:cs typeface="Arial" charset="0"/>
              </a:rPr>
              <a:t>.</a:t>
            </a:r>
            <a:endParaRPr lang="fr-FR" altLang="ja-JP" sz="2400" dirty="0">
              <a:latin typeface="Arial" charset="0"/>
              <a:cs typeface="Arial" charset="0"/>
            </a:endParaRPr>
          </a:p>
          <a:p>
            <a:pPr algn="just">
              <a:lnSpc>
                <a:spcPct val="90000"/>
              </a:lnSpc>
            </a:pPr>
            <a:r>
              <a:rPr lang="fr-FR" sz="2400" dirty="0">
                <a:latin typeface="Arial" charset="0"/>
                <a:cs typeface="Arial" charset="0"/>
              </a:rPr>
              <a:t>Le rôle de Victor </a:t>
            </a:r>
            <a:r>
              <a:rPr lang="fr-FR" sz="2400" dirty="0" smtClean="0">
                <a:latin typeface="Arial" charset="0"/>
                <a:cs typeface="Arial" charset="0"/>
              </a:rPr>
              <a:t>Hugo :</a:t>
            </a:r>
          </a:p>
          <a:p>
            <a:pPr algn="just">
              <a:lnSpc>
                <a:spcPct val="90000"/>
              </a:lnSpc>
            </a:pPr>
            <a:r>
              <a:rPr lang="fr-FR" sz="2400" dirty="0" smtClean="0">
                <a:latin typeface="Arial" charset="0"/>
                <a:cs typeface="Arial" charset="0"/>
              </a:rPr>
              <a:t> </a:t>
            </a:r>
            <a:r>
              <a:rPr lang="fr-FR" sz="2400" dirty="0">
                <a:latin typeface="Arial" charset="0"/>
                <a:cs typeface="Arial" charset="0"/>
              </a:rPr>
              <a:t>pour introduire dans la langue écrite un vocabulaire plus proche de l</a:t>
            </a:r>
            <a:r>
              <a:rPr lang="ja-JP" altLang="fr-FR" sz="2400" dirty="0">
                <a:latin typeface="Arial" charset="0"/>
                <a:cs typeface="Arial" charset="0"/>
              </a:rPr>
              <a:t>’</a:t>
            </a:r>
            <a:r>
              <a:rPr lang="fr-FR" altLang="ja-JP" sz="2400" dirty="0">
                <a:latin typeface="Arial" charset="0"/>
                <a:cs typeface="Arial" charset="0"/>
              </a:rPr>
              <a:t>oral dans le vocabulaire et aussi dans la syntaxe</a:t>
            </a:r>
            <a:r>
              <a:rPr lang="fr-FR" altLang="ja-JP" sz="2400" dirty="0" smtClean="0">
                <a:latin typeface="Arial" charset="0"/>
                <a:cs typeface="Arial" charset="0"/>
              </a:rPr>
              <a:t>. </a:t>
            </a:r>
          </a:p>
          <a:p>
            <a:pPr algn="just">
              <a:lnSpc>
                <a:spcPct val="90000"/>
              </a:lnSpc>
            </a:pPr>
            <a:r>
              <a:rPr lang="it-IT" altLang="ja-JP" sz="2400" dirty="0" smtClean="0">
                <a:latin typeface="Arial" charset="0"/>
                <a:cs typeface="Arial" charset="0"/>
              </a:rPr>
              <a:t>C</a:t>
            </a:r>
            <a:r>
              <a:rPr lang="fr-FR" altLang="ja-JP" sz="2400" dirty="0" err="1" smtClean="0">
                <a:latin typeface="Arial" charset="0"/>
                <a:cs typeface="Arial" charset="0"/>
              </a:rPr>
              <a:t>ontre</a:t>
            </a:r>
            <a:r>
              <a:rPr lang="fr-FR" altLang="ja-JP" sz="2400" dirty="0" smtClean="0">
                <a:latin typeface="Arial" charset="0"/>
                <a:cs typeface="Arial" charset="0"/>
              </a:rPr>
              <a:t> la hiérarchie du lexique qui avait été primordiale pour le français classique (bas, moyen, haut)</a:t>
            </a:r>
          </a:p>
          <a:p>
            <a:pPr algn="just">
              <a:lnSpc>
                <a:spcPct val="90000"/>
              </a:lnSpc>
            </a:pPr>
            <a:endParaRPr lang="fr-FR" altLang="zh-CN" sz="2400" dirty="0">
              <a:latin typeface="Arial" charset="0"/>
              <a:ea typeface="SimSun" charset="0"/>
              <a:cs typeface="SimSun" charset="0"/>
            </a:endParaRPr>
          </a:p>
        </p:txBody>
      </p:sp>
    </p:spTree>
    <p:extLst>
      <p:ext uri="{BB962C8B-B14F-4D97-AF65-F5344CB8AC3E}">
        <p14:creationId xmlns:p14="http://schemas.microsoft.com/office/powerpoint/2010/main" val="382463318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fr-FR" sz="2800" dirty="0">
                <a:latin typeface="Arial" charset="0"/>
                <a:cs typeface="Arial" charset="0"/>
              </a:rPr>
              <a:t>Victor Hugo</a:t>
            </a:r>
          </a:p>
        </p:txBody>
      </p:sp>
      <p:sp>
        <p:nvSpPr>
          <p:cNvPr id="188419" name="Rectangle 3"/>
          <p:cNvSpPr>
            <a:spLocks noGrp="1" noChangeArrowheads="1"/>
          </p:cNvSpPr>
          <p:nvPr>
            <p:ph type="body" idx="1"/>
          </p:nvPr>
        </p:nvSpPr>
        <p:spPr/>
        <p:txBody>
          <a:bodyPr/>
          <a:lstStyle/>
          <a:p>
            <a:pPr algn="just">
              <a:lnSpc>
                <a:spcPct val="90000"/>
              </a:lnSpc>
            </a:pPr>
            <a:r>
              <a:rPr lang="fr-FR" sz="2400" dirty="0">
                <a:latin typeface="Arial" charset="0"/>
                <a:cs typeface="Arial" charset="0"/>
              </a:rPr>
              <a:t>L</a:t>
            </a:r>
            <a:r>
              <a:rPr lang="ja-JP" altLang="fr-FR" sz="2400" dirty="0">
                <a:latin typeface="Arial" charset="0"/>
                <a:cs typeface="Arial" charset="0"/>
              </a:rPr>
              <a:t>’</a:t>
            </a:r>
            <a:r>
              <a:rPr lang="fr-FR" altLang="ja-JP" sz="2400" dirty="0">
                <a:latin typeface="Arial" charset="0"/>
                <a:cs typeface="Arial" charset="0"/>
              </a:rPr>
              <a:t>une des premières questions </a:t>
            </a:r>
            <a:r>
              <a:rPr lang="fr-FR" altLang="ja-JP" sz="2400" dirty="0" err="1">
                <a:latin typeface="Arial" charset="0"/>
                <a:cs typeface="Arial" charset="0"/>
              </a:rPr>
              <a:t>qu</a:t>
            </a:r>
            <a:r>
              <a:rPr lang="ja-JP" altLang="fr-FR" sz="2400" dirty="0">
                <a:latin typeface="Arial" charset="0"/>
                <a:cs typeface="Arial" charset="0"/>
              </a:rPr>
              <a:t>’</a:t>
            </a:r>
            <a:r>
              <a:rPr lang="fr-FR" altLang="ja-JP" sz="2400" dirty="0">
                <a:latin typeface="Arial" charset="0"/>
                <a:cs typeface="Arial" charset="0"/>
              </a:rPr>
              <a:t>il ait à se poser est la suivante : la Révolution française a libéré la pensée de l</a:t>
            </a:r>
            <a:r>
              <a:rPr lang="ja-JP" altLang="fr-FR" sz="2400" dirty="0">
                <a:latin typeface="Arial" charset="0"/>
                <a:cs typeface="Arial" charset="0"/>
              </a:rPr>
              <a:t>’</a:t>
            </a:r>
            <a:r>
              <a:rPr lang="fr-FR" altLang="ja-JP" sz="2400" dirty="0">
                <a:latin typeface="Arial" charset="0"/>
                <a:cs typeface="Arial" charset="0"/>
              </a:rPr>
              <a:t>homme et du citoyen ; ne doit-elle pas, du même coup, libérer sa parole et, s</a:t>
            </a:r>
            <a:r>
              <a:rPr lang="ja-JP" altLang="fr-FR" sz="2400" dirty="0">
                <a:latin typeface="Arial" charset="0"/>
                <a:cs typeface="Arial" charset="0"/>
              </a:rPr>
              <a:t>’</a:t>
            </a:r>
            <a:r>
              <a:rPr lang="fr-FR" altLang="ja-JP" sz="2400" dirty="0">
                <a:latin typeface="Arial" charset="0"/>
                <a:cs typeface="Arial" charset="0"/>
              </a:rPr>
              <a:t>il est poète, son chant avec les vocables qui le composent ? La réponse de Hugo, chef de l</a:t>
            </a:r>
            <a:r>
              <a:rPr lang="ja-JP" altLang="fr-FR" sz="2400" dirty="0">
                <a:latin typeface="Arial" charset="0"/>
                <a:cs typeface="Arial" charset="0"/>
              </a:rPr>
              <a:t>’</a:t>
            </a:r>
            <a:r>
              <a:rPr lang="fr-FR" altLang="ja-JP" sz="2400" dirty="0">
                <a:latin typeface="Arial" charset="0"/>
                <a:cs typeface="Arial" charset="0"/>
              </a:rPr>
              <a:t>École nouvelle, est sans ambages :</a:t>
            </a:r>
            <a:r>
              <a:rPr lang="fr-FR" altLang="ja-JP" sz="2400" i="1" dirty="0">
                <a:latin typeface="Arial" charset="0"/>
                <a:cs typeface="Arial" charset="0"/>
              </a:rPr>
              <a:t> </a:t>
            </a:r>
            <a:r>
              <a:rPr lang="fr-FR" altLang="ja-JP" sz="2400" b="1" i="1" dirty="0">
                <a:latin typeface="Arial" charset="0"/>
                <a:cs typeface="Arial" charset="0"/>
              </a:rPr>
              <a:t>tous </a:t>
            </a:r>
            <a:r>
              <a:rPr lang="fr-FR" altLang="ja-JP" sz="2400" b="1" dirty="0">
                <a:latin typeface="Arial" charset="0"/>
                <a:cs typeface="Arial" charset="0"/>
              </a:rPr>
              <a:t>les mots sont désormais égaux en droits, à l</a:t>
            </a:r>
            <a:r>
              <a:rPr lang="ja-JP" altLang="fr-FR" sz="2400" b="1" dirty="0">
                <a:latin typeface="Arial" charset="0"/>
                <a:cs typeface="Arial" charset="0"/>
              </a:rPr>
              <a:t>’</a:t>
            </a:r>
            <a:r>
              <a:rPr lang="fr-FR" altLang="ja-JP" sz="2400" b="1" dirty="0">
                <a:latin typeface="Arial" charset="0"/>
                <a:cs typeface="Arial" charset="0"/>
              </a:rPr>
              <a:t>image de ceux qui les emploient. </a:t>
            </a:r>
            <a:endParaRPr lang="fr-FR" altLang="zh-CN" sz="2400" b="1" dirty="0">
              <a:latin typeface="Arial" charset="0"/>
              <a:ea typeface="SimSun" charset="0"/>
              <a:cs typeface="SimSun" charset="0"/>
            </a:endParaRPr>
          </a:p>
          <a:p>
            <a:pPr>
              <a:lnSpc>
                <a:spcPct val="90000"/>
              </a:lnSpc>
            </a:pPr>
            <a:r>
              <a:rPr lang="fr-FR" altLang="zh-CN" sz="2400" dirty="0">
                <a:latin typeface="Arial" charset="0"/>
                <a:ea typeface="SimSun" charset="0"/>
                <a:cs typeface="SimSun" charset="0"/>
              </a:rPr>
              <a:t>Le chapitre "L’argot" des </a:t>
            </a:r>
            <a:r>
              <a:rPr lang="fr-FR" altLang="zh-CN" sz="2400" i="1" dirty="0">
                <a:latin typeface="Arial" charset="0"/>
                <a:ea typeface="SimSun" charset="0"/>
                <a:cs typeface="SimSun" charset="0"/>
              </a:rPr>
              <a:t>Misérables</a:t>
            </a:r>
            <a:r>
              <a:rPr lang="fr-FR" altLang="zh-CN" sz="2400" dirty="0">
                <a:latin typeface="Arial" charset="0"/>
                <a:ea typeface="SimSun" charset="0"/>
                <a:cs typeface="SimSun" charset="0"/>
              </a:rPr>
              <a:t> (IV, VII, 1 à 4) </a:t>
            </a:r>
            <a:endParaRPr lang="fr-FR" sz="2400" dirty="0">
              <a:latin typeface="Arial" charset="0"/>
              <a:cs typeface="Arial" charset="0"/>
            </a:endParaRPr>
          </a:p>
        </p:txBody>
      </p:sp>
    </p:spTree>
    <p:extLst>
      <p:ext uri="{BB962C8B-B14F-4D97-AF65-F5344CB8AC3E}">
        <p14:creationId xmlns:p14="http://schemas.microsoft.com/office/powerpoint/2010/main" val="147451041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fontScale="90000"/>
          </a:bodyPr>
          <a:lstStyle/>
          <a:p>
            <a:r>
              <a:rPr lang="fr-FR" sz="2000" dirty="0">
                <a:latin typeface="Arial" charset="0"/>
                <a:cs typeface="Arial" charset="0"/>
              </a:rPr>
              <a:t>Les Misérables Victor Hugo (1862)</a:t>
            </a:r>
            <a:br>
              <a:rPr lang="fr-FR" sz="2000" dirty="0">
                <a:latin typeface="Arial" charset="0"/>
                <a:cs typeface="Arial" charset="0"/>
              </a:rPr>
            </a:br>
            <a:r>
              <a:rPr lang="fr-FR" sz="2000" dirty="0">
                <a:latin typeface="Arial" charset="0"/>
                <a:cs typeface="Arial" charset="0"/>
              </a:rPr>
              <a:t>Livre sixième - Le petit Gavroche </a:t>
            </a:r>
            <a:r>
              <a:rPr lang="fr-FR" sz="2000" b="1" dirty="0">
                <a:latin typeface="Arial" charset="0"/>
                <a:cs typeface="Arial" charset="0"/>
              </a:rPr>
              <a:t/>
            </a:r>
            <a:br>
              <a:rPr lang="fr-FR" sz="2000" b="1" dirty="0">
                <a:latin typeface="Arial" charset="0"/>
                <a:cs typeface="Arial" charset="0"/>
              </a:rPr>
            </a:br>
            <a:r>
              <a:rPr lang="fr-FR" sz="2000" b="1" dirty="0">
                <a:latin typeface="Arial" charset="0"/>
                <a:cs typeface="Arial" charset="0"/>
              </a:rPr>
              <a:t>Chapitre II </a:t>
            </a:r>
            <a:br>
              <a:rPr lang="fr-FR" sz="2000" b="1" dirty="0">
                <a:latin typeface="Arial" charset="0"/>
                <a:cs typeface="Arial" charset="0"/>
              </a:rPr>
            </a:br>
            <a:r>
              <a:rPr lang="fr-FR" sz="2000" b="1" dirty="0">
                <a:latin typeface="Arial" charset="0"/>
                <a:cs typeface="Arial" charset="0"/>
              </a:rPr>
              <a:t>Où le petit Gavroche tire parti de Napoléon le Grand</a:t>
            </a:r>
            <a:r>
              <a:rPr lang="fr-FR" sz="2000" dirty="0">
                <a:latin typeface="Arial" charset="0"/>
                <a:cs typeface="Arial" charset="0"/>
              </a:rPr>
              <a:t/>
            </a:r>
            <a:br>
              <a:rPr lang="fr-FR" sz="2000" dirty="0">
                <a:latin typeface="Arial" charset="0"/>
                <a:cs typeface="Arial" charset="0"/>
              </a:rPr>
            </a:br>
            <a:endParaRPr lang="fr-FR" sz="2000" dirty="0">
              <a:latin typeface="Arial" charset="0"/>
              <a:cs typeface="Arial" charset="0"/>
            </a:endParaRPr>
          </a:p>
        </p:txBody>
      </p:sp>
      <p:sp>
        <p:nvSpPr>
          <p:cNvPr id="189443" name="Rectangle 3"/>
          <p:cNvSpPr>
            <a:spLocks noGrp="1" noChangeArrowheads="1"/>
          </p:cNvSpPr>
          <p:nvPr>
            <p:ph type="body" idx="1"/>
          </p:nvPr>
        </p:nvSpPr>
        <p:spPr/>
        <p:txBody>
          <a:bodyPr>
            <a:normAutofit lnSpcReduction="10000"/>
          </a:bodyPr>
          <a:lstStyle/>
          <a:p>
            <a:pPr>
              <a:lnSpc>
                <a:spcPct val="80000"/>
              </a:lnSpc>
            </a:pPr>
            <a:r>
              <a:rPr lang="fr-FR" sz="2000" dirty="0">
                <a:latin typeface="Arial" charset="0"/>
                <a:cs typeface="Arial" charset="0"/>
              </a:rPr>
              <a:t>Le boulanger, qui était le maître en personne, prit un pain et un couteau. </a:t>
            </a:r>
          </a:p>
          <a:p>
            <a:pPr>
              <a:lnSpc>
                <a:spcPct val="80000"/>
              </a:lnSpc>
            </a:pPr>
            <a:r>
              <a:rPr lang="fr-FR" sz="2000" dirty="0">
                <a:latin typeface="Arial" charset="0"/>
                <a:cs typeface="Arial" charset="0"/>
              </a:rPr>
              <a:t>– En trois morceaux, garçon! reprit Gavroche, et il ajouta avec dignité: </a:t>
            </a:r>
          </a:p>
          <a:p>
            <a:pPr>
              <a:lnSpc>
                <a:spcPct val="80000"/>
              </a:lnSpc>
            </a:pPr>
            <a:r>
              <a:rPr lang="fr-FR" sz="2000" dirty="0">
                <a:latin typeface="Arial" charset="0"/>
                <a:cs typeface="Arial" charset="0"/>
              </a:rPr>
              <a:t>– Nous sommes trois. </a:t>
            </a:r>
          </a:p>
          <a:p>
            <a:pPr>
              <a:lnSpc>
                <a:spcPct val="80000"/>
              </a:lnSpc>
            </a:pPr>
            <a:r>
              <a:rPr lang="fr-FR" sz="2000" dirty="0">
                <a:latin typeface="Arial" charset="0"/>
                <a:cs typeface="Arial" charset="0"/>
              </a:rPr>
              <a:t>Et voyant que le boulanger, après avoir examiné les trois soupeurs, avait pris un pain bis, il plongea profondément son doigt dans son nez avec une aspiration aussi impérieuse que s'il eût eu au bout du pouce la prise de tabac du grand Frédéric, et jeta au boulanger en plein visage cette apostrophe indignée: </a:t>
            </a:r>
          </a:p>
          <a:p>
            <a:pPr>
              <a:lnSpc>
                <a:spcPct val="80000"/>
              </a:lnSpc>
            </a:pPr>
            <a:r>
              <a:rPr lang="fr-FR" sz="2000" b="1" dirty="0">
                <a:latin typeface="Arial" charset="0"/>
                <a:cs typeface="Arial" charset="0"/>
              </a:rPr>
              <a:t>– </a:t>
            </a:r>
            <a:r>
              <a:rPr lang="fr-FR" sz="2000" b="1" dirty="0" err="1">
                <a:latin typeface="Arial" charset="0"/>
                <a:cs typeface="Arial" charset="0"/>
              </a:rPr>
              <a:t>Keksekça</a:t>
            </a:r>
            <a:r>
              <a:rPr lang="fr-FR" sz="2000" b="1" dirty="0">
                <a:latin typeface="Arial" charset="0"/>
                <a:cs typeface="Arial" charset="0"/>
              </a:rPr>
              <a:t>? </a:t>
            </a:r>
          </a:p>
          <a:p>
            <a:pPr>
              <a:lnSpc>
                <a:spcPct val="80000"/>
              </a:lnSpc>
            </a:pPr>
            <a:r>
              <a:rPr lang="fr-FR" sz="2000" dirty="0">
                <a:latin typeface="Arial" charset="0"/>
                <a:cs typeface="Arial" charset="0"/>
              </a:rPr>
              <a:t>Ceux de nos lecteurs qui seraient tentés de voir dans cette interpellation de Gavroche au boulanger un mot russe ou polonais, ou l'un de ces cris sauvages que les </a:t>
            </a:r>
            <a:r>
              <a:rPr lang="fr-FR" sz="2000" dirty="0" err="1">
                <a:latin typeface="Arial" charset="0"/>
                <a:cs typeface="Arial" charset="0"/>
              </a:rPr>
              <a:t>Yoways</a:t>
            </a:r>
            <a:r>
              <a:rPr lang="fr-FR" sz="2000" dirty="0">
                <a:latin typeface="Arial" charset="0"/>
                <a:cs typeface="Arial" charset="0"/>
              </a:rPr>
              <a:t> et les </a:t>
            </a:r>
            <a:r>
              <a:rPr lang="fr-FR" sz="2000" dirty="0" err="1">
                <a:latin typeface="Arial" charset="0"/>
                <a:cs typeface="Arial" charset="0"/>
              </a:rPr>
              <a:t>Botocudos</a:t>
            </a:r>
            <a:r>
              <a:rPr lang="fr-FR" sz="2000" dirty="0">
                <a:latin typeface="Arial" charset="0"/>
                <a:cs typeface="Arial" charset="0"/>
              </a:rPr>
              <a:t> se lancent du bord d'un fleuve à l'autre à travers les solitudes, sont prévenus que c'est un mot qu'ils disent tous les jours (eux nos lecteurs) et qui tient lieu de cette phrase: qu'est-ce que c'est que cela? Le boulanger comprit parfaitement et répondit: </a:t>
            </a:r>
          </a:p>
          <a:p>
            <a:pPr>
              <a:lnSpc>
                <a:spcPct val="80000"/>
              </a:lnSpc>
            </a:pPr>
            <a:r>
              <a:rPr lang="fr-FR" sz="2000" dirty="0">
                <a:latin typeface="Arial" charset="0"/>
                <a:cs typeface="Arial" charset="0"/>
              </a:rPr>
              <a:t>– Eh mais! c'est du pain, du très bon pain de deuxième qualité. </a:t>
            </a:r>
          </a:p>
        </p:txBody>
      </p:sp>
    </p:spTree>
    <p:extLst>
      <p:ext uri="{BB962C8B-B14F-4D97-AF65-F5344CB8AC3E}">
        <p14:creationId xmlns:p14="http://schemas.microsoft.com/office/powerpoint/2010/main" val="1578303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it-IT" sz="2800">
                <a:latin typeface="Arial" charset="0"/>
              </a:rPr>
              <a:t>Les Serments de Strasbourg</a:t>
            </a:r>
          </a:p>
        </p:txBody>
      </p:sp>
      <p:sp>
        <p:nvSpPr>
          <p:cNvPr id="86018" name="Content Placeholder 2"/>
          <p:cNvSpPr>
            <a:spLocks noGrp="1"/>
          </p:cNvSpPr>
          <p:nvPr>
            <p:ph idx="1"/>
          </p:nvPr>
        </p:nvSpPr>
        <p:spPr/>
        <p:txBody>
          <a:bodyPr/>
          <a:lstStyle/>
          <a:p>
            <a:pPr algn="just"/>
            <a:r>
              <a:rPr lang="en-US" sz="2000">
                <a:latin typeface="Arial" charset="0"/>
              </a:rPr>
              <a:t>Pro Deo amur et pro christian poblo et nostro commun salvament, d'ist di in avant, in quant Deus savir et podir me dunat, si salvarai eo cist meon fradre Karlo et in aiudha et in cadhuna cosa, si cum om per dreit son fradra salvar dift, in o quid il mi altresi fazet et ab Ludher nul plaid nunquam prindrai, qui, meon vol, cist meon fradre Karle in damno sit.</a:t>
            </a:r>
          </a:p>
          <a:p>
            <a:r>
              <a:rPr lang="en-US" sz="2000">
                <a:latin typeface="Arial" charset="0"/>
              </a:rPr>
              <a:t>[Pour l'amour de Dieu et pour le salut peuple chrétien et notre salut à tous deux, à partir de ce jour dorénavant, autant que Dieu m'en donnera savoir et pouvoir, je secourrai ce mien frère, comme on doit selon l'équité secourir son frère, à condition qu'il en fasse autant pour moi, et je n'entrerai avec Lothaire en aucun arrangement qui, de ma volonté, puisse lui être dommageable.</a:t>
            </a:r>
            <a:r>
              <a:rPr lang="en-US" sz="2400">
                <a:latin typeface="Arial" charset="0"/>
              </a:rPr>
              <a:t>]</a:t>
            </a:r>
            <a:endParaRPr lang="it-IT" sz="2400">
              <a:latin typeface="Arial" charset="0"/>
            </a:endParaRPr>
          </a:p>
        </p:txBody>
      </p:sp>
    </p:spTree>
    <p:extLst>
      <p:ext uri="{BB962C8B-B14F-4D97-AF65-F5344CB8AC3E}">
        <p14:creationId xmlns:p14="http://schemas.microsoft.com/office/powerpoint/2010/main" val="172531457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 Emile Zola</a:t>
            </a:r>
            <a:endParaRPr lang="it-IT" sz="2800" dirty="0"/>
          </a:p>
        </p:txBody>
      </p:sp>
      <p:sp>
        <p:nvSpPr>
          <p:cNvPr id="3" name="Segnaposto contenuto 2"/>
          <p:cNvSpPr>
            <a:spLocks noGrp="1"/>
          </p:cNvSpPr>
          <p:nvPr>
            <p:ph idx="1"/>
          </p:nvPr>
        </p:nvSpPr>
        <p:spPr/>
        <p:txBody>
          <a:bodyPr/>
          <a:lstStyle/>
          <a:p>
            <a:r>
              <a:rPr lang="it-IT" sz="2400" dirty="0" err="1" smtClean="0"/>
              <a:t>Des</a:t>
            </a:r>
            <a:r>
              <a:rPr lang="it-IT" sz="2400" dirty="0" smtClean="0"/>
              <a:t> </a:t>
            </a:r>
            <a:r>
              <a:rPr lang="it-IT" sz="2400" dirty="0" err="1" smtClean="0"/>
              <a:t>termes</a:t>
            </a:r>
            <a:r>
              <a:rPr lang="it-IT" sz="2400" dirty="0" smtClean="0"/>
              <a:t> de l’argot </a:t>
            </a:r>
            <a:r>
              <a:rPr lang="it-IT" sz="2400" dirty="0" err="1" smtClean="0"/>
              <a:t>passent</a:t>
            </a:r>
            <a:r>
              <a:rPr lang="it-IT" sz="2400" dirty="0" smtClean="0"/>
              <a:t> à la langue </a:t>
            </a:r>
            <a:r>
              <a:rPr lang="it-IT" sz="2400" dirty="0" err="1" smtClean="0"/>
              <a:t>courante</a:t>
            </a:r>
            <a:endParaRPr lang="it-IT" sz="2400" dirty="0" smtClean="0"/>
          </a:p>
          <a:p>
            <a:r>
              <a:rPr lang="it-IT" sz="2400" dirty="0" err="1" smtClean="0"/>
              <a:t>Des</a:t>
            </a:r>
            <a:r>
              <a:rPr lang="it-IT" sz="2400" dirty="0" smtClean="0"/>
              <a:t> </a:t>
            </a:r>
            <a:r>
              <a:rPr lang="it-IT" sz="2400" dirty="0" err="1" smtClean="0"/>
              <a:t>mots</a:t>
            </a:r>
            <a:r>
              <a:rPr lang="it-IT" sz="2400" dirty="0" smtClean="0"/>
              <a:t> de la vie </a:t>
            </a:r>
            <a:r>
              <a:rPr lang="it-IT" sz="2400" dirty="0" err="1" smtClean="0"/>
              <a:t>courante</a:t>
            </a:r>
            <a:r>
              <a:rPr lang="it-IT" sz="2400" dirty="0" smtClean="0"/>
              <a:t> </a:t>
            </a:r>
            <a:r>
              <a:rPr lang="it-IT" sz="2400" dirty="0" err="1" smtClean="0"/>
              <a:t>du</a:t>
            </a:r>
            <a:r>
              <a:rPr lang="it-IT" sz="2400" dirty="0" smtClean="0"/>
              <a:t> </a:t>
            </a:r>
            <a:r>
              <a:rPr lang="it-IT" sz="2400" dirty="0" err="1" smtClean="0"/>
              <a:t>peuple</a:t>
            </a:r>
            <a:r>
              <a:rPr lang="it-IT" sz="2400" dirty="0" smtClean="0"/>
              <a:t> </a:t>
            </a:r>
            <a:r>
              <a:rPr lang="it-IT" sz="2400" dirty="0" err="1" smtClean="0"/>
              <a:t>dans</a:t>
            </a:r>
            <a:r>
              <a:rPr lang="it-IT" sz="2400" dirty="0" smtClean="0"/>
              <a:t> </a:t>
            </a:r>
            <a:r>
              <a:rPr lang="it-IT" sz="2400" dirty="0" err="1" smtClean="0"/>
              <a:t>les</a:t>
            </a:r>
            <a:r>
              <a:rPr lang="it-IT" sz="2400" dirty="0" smtClean="0"/>
              <a:t> </a:t>
            </a:r>
            <a:r>
              <a:rPr lang="it-IT" sz="2400" dirty="0" err="1" smtClean="0"/>
              <a:t>romans</a:t>
            </a:r>
            <a:r>
              <a:rPr lang="it-IT" sz="2400" dirty="0" smtClean="0"/>
              <a:t> </a:t>
            </a:r>
            <a:r>
              <a:rPr lang="it-IT" sz="2400" dirty="0" err="1" smtClean="0"/>
              <a:t>réalistes</a:t>
            </a:r>
            <a:endParaRPr lang="it-IT" sz="2400" dirty="0" smtClean="0"/>
          </a:p>
          <a:p>
            <a:r>
              <a:rPr lang="it-IT" sz="2400" i="1" dirty="0" smtClean="0"/>
              <a:t>L’</a:t>
            </a:r>
            <a:r>
              <a:rPr lang="it-IT" sz="2400" i="1" dirty="0" err="1" smtClean="0"/>
              <a:t>Assommoir</a:t>
            </a:r>
            <a:r>
              <a:rPr lang="it-IT" sz="2400" i="1" dirty="0" smtClean="0"/>
              <a:t> 1877</a:t>
            </a:r>
          </a:p>
          <a:p>
            <a:pPr algn="just"/>
            <a:r>
              <a:rPr lang="fr-FR" sz="2400" dirty="0" smtClean="0"/>
              <a:t>Le titre de l’ouvrage est décidé à la lecture de </a:t>
            </a:r>
            <a:r>
              <a:rPr lang="fr-FR" sz="2400" dirty="0" err="1" smtClean="0"/>
              <a:t>Delvau</a:t>
            </a:r>
            <a:r>
              <a:rPr lang="fr-FR" sz="2400" dirty="0" smtClean="0"/>
              <a:t> (Alfred). </a:t>
            </a:r>
            <a:r>
              <a:rPr lang="fr-FR" sz="2400" i="1" dirty="0" smtClean="0"/>
              <a:t>Dictionnaire de la langue verte </a:t>
            </a:r>
            <a:r>
              <a:rPr lang="fr-FR" sz="2400" dirty="0" smtClean="0"/>
              <a:t>: « pour faire parler les ouvriers, il s’était aussi livré à une étude préparatoire de linguistique ; même en dépouillant le “Dictionnaire de la langue verte,” de </a:t>
            </a:r>
            <a:r>
              <a:rPr lang="fr-FR" sz="2400" dirty="0" err="1" smtClean="0"/>
              <a:t>Delvau</a:t>
            </a:r>
            <a:r>
              <a:rPr lang="fr-FR" sz="2400" dirty="0" smtClean="0"/>
              <a:t>, il avait découvert son titre : l’Assommoir. </a:t>
            </a:r>
            <a:endParaRPr lang="it-IT" sz="2400" dirty="0"/>
          </a:p>
        </p:txBody>
      </p:sp>
    </p:spTree>
    <p:extLst>
      <p:ext uri="{BB962C8B-B14F-4D97-AF65-F5344CB8AC3E}">
        <p14:creationId xmlns:p14="http://schemas.microsoft.com/office/powerpoint/2010/main" val="160038154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a:t>Emile Zola </a:t>
            </a:r>
            <a:r>
              <a:rPr lang="fr-FR" sz="2800" i="1" dirty="0"/>
              <a:t>- </a:t>
            </a:r>
            <a:r>
              <a:rPr lang="fr-FR" sz="2800" i="1" dirty="0" smtClean="0"/>
              <a:t>L'assommoir 1877</a:t>
            </a:r>
            <a:r>
              <a:rPr lang="fr-FR" sz="2800" dirty="0"/>
              <a:t/>
            </a:r>
            <a:br>
              <a:rPr lang="fr-FR" sz="2800" dirty="0"/>
            </a:br>
            <a:endParaRPr lang="it-IT" sz="2800" dirty="0"/>
          </a:p>
        </p:txBody>
      </p:sp>
      <p:sp>
        <p:nvSpPr>
          <p:cNvPr id="3" name="Segnaposto contenuto 2"/>
          <p:cNvSpPr>
            <a:spLocks noGrp="1"/>
          </p:cNvSpPr>
          <p:nvPr>
            <p:ph idx="1"/>
          </p:nvPr>
        </p:nvSpPr>
        <p:spPr/>
        <p:txBody>
          <a:bodyPr/>
          <a:lstStyle/>
          <a:p>
            <a:pPr algn="just"/>
            <a:r>
              <a:rPr lang="fr-FR" sz="2400" dirty="0"/>
              <a:t>Cependant, Clémence achevait son croupion, le suçait avec un gloussement des lèvres, en se tordant de rire sur sa chaise, à cause de Boche qui lui disait tout bas des indécences. Ah ! Nom de dieu ! Oui, on s’en flanqua une bosse ! Quand on y est, on y est, n’est-ce pas ? et si l’on ne se paie qu’un gueuleton par-ci par-là, on serait joliment godiche de ne pas s’en fourrer jusqu’aux oreilles. Vrai, on voyait les bedons se gonfler à mesure. Les dames étaient grosses. Ils pétaient dans leur peau, les sacrés goinfres ! </a:t>
            </a:r>
            <a:endParaRPr lang="it-IT" sz="2400" dirty="0"/>
          </a:p>
        </p:txBody>
      </p:sp>
    </p:spTree>
    <p:extLst>
      <p:ext uri="{BB962C8B-B14F-4D97-AF65-F5344CB8AC3E}">
        <p14:creationId xmlns:p14="http://schemas.microsoft.com/office/powerpoint/2010/main" val="300385421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Emile Zola</a:t>
            </a:r>
            <a:endParaRPr lang="it-IT" sz="2800" dirty="0"/>
          </a:p>
        </p:txBody>
      </p:sp>
      <p:sp>
        <p:nvSpPr>
          <p:cNvPr id="3" name="Segnaposto contenuto 2"/>
          <p:cNvSpPr>
            <a:spLocks noGrp="1"/>
          </p:cNvSpPr>
          <p:nvPr>
            <p:ph idx="1"/>
          </p:nvPr>
        </p:nvSpPr>
        <p:spPr/>
        <p:txBody>
          <a:bodyPr/>
          <a:lstStyle/>
          <a:p>
            <a:r>
              <a:rPr lang="fr-FR" sz="2400" dirty="0"/>
              <a:t>L</a:t>
            </a:r>
            <a:r>
              <a:rPr lang="fr-FR" sz="2400" dirty="0" smtClean="0"/>
              <a:t>es </a:t>
            </a:r>
            <a:r>
              <a:rPr lang="fr-FR" sz="2400" dirty="0"/>
              <a:t>structures segmentées, par dislocation à droite et à gauche</a:t>
            </a:r>
          </a:p>
          <a:p>
            <a:r>
              <a:rPr lang="fr-FR" sz="2400" dirty="0" smtClean="0"/>
              <a:t>Il croit </a:t>
            </a:r>
            <a:r>
              <a:rPr lang="fr-FR" sz="2400" dirty="0"/>
              <a:t>en Dieu, celui-</a:t>
            </a:r>
            <a:r>
              <a:rPr lang="fr-FR" sz="2400" dirty="0" smtClean="0"/>
              <a:t>là</a:t>
            </a:r>
            <a:endParaRPr lang="fr-FR" sz="2400" dirty="0"/>
          </a:p>
          <a:p>
            <a:r>
              <a:rPr lang="fr-FR" sz="2400" dirty="0" smtClean="0"/>
              <a:t>« </a:t>
            </a:r>
            <a:r>
              <a:rPr lang="fr-FR" sz="2400" dirty="0"/>
              <a:t>Ça n’a pas de cœur, </a:t>
            </a:r>
            <a:r>
              <a:rPr lang="fr-FR" sz="2400" dirty="0" smtClean="0"/>
              <a:t>ce merlan</a:t>
            </a:r>
            <a:r>
              <a:rPr lang="fr-FR" sz="2400" dirty="0"/>
              <a:t>-là », Ça te chatouille, les belles </a:t>
            </a:r>
            <a:r>
              <a:rPr lang="fr-FR" sz="2400" dirty="0" smtClean="0"/>
              <a:t>frusques</a:t>
            </a:r>
            <a:r>
              <a:rPr lang="fr-FR" sz="2400" dirty="0"/>
              <a:t>.</a:t>
            </a:r>
            <a:endParaRPr lang="fr-FR" sz="2400" dirty="0" smtClean="0"/>
          </a:p>
          <a:p>
            <a:r>
              <a:rPr lang="fr-FR" sz="2400" dirty="0" smtClean="0"/>
              <a:t> </a:t>
            </a:r>
            <a:r>
              <a:rPr lang="fr-FR" sz="2400" dirty="0"/>
              <a:t>Je t’en </a:t>
            </a:r>
            <a:r>
              <a:rPr lang="fr-FR" sz="2400" dirty="0" smtClean="0"/>
              <a:t>ficherai </a:t>
            </a:r>
            <a:r>
              <a:rPr lang="fr-FR" sz="2400" dirty="0"/>
              <a:t>des robes </a:t>
            </a:r>
            <a:r>
              <a:rPr lang="fr-FR" sz="2400" dirty="0" smtClean="0"/>
              <a:t>blanches </a:t>
            </a:r>
            <a:r>
              <a:rPr lang="fr-FR" sz="2400" dirty="0"/>
              <a:t>! </a:t>
            </a:r>
          </a:p>
          <a:p>
            <a:endParaRPr lang="it-IT" sz="2400" dirty="0"/>
          </a:p>
        </p:txBody>
      </p:sp>
    </p:spTree>
    <p:extLst>
      <p:ext uri="{BB962C8B-B14F-4D97-AF65-F5344CB8AC3E}">
        <p14:creationId xmlns:p14="http://schemas.microsoft.com/office/powerpoint/2010/main" val="196867212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olo 1"/>
          <p:cNvSpPr>
            <a:spLocks noGrp="1"/>
          </p:cNvSpPr>
          <p:nvPr>
            <p:ph type="title"/>
          </p:nvPr>
        </p:nvSpPr>
        <p:spPr/>
        <p:txBody>
          <a:bodyPr>
            <a:normAutofit/>
          </a:bodyPr>
          <a:lstStyle/>
          <a:p>
            <a:r>
              <a:rPr lang="it-IT" sz="2800" dirty="0" smtClean="0">
                <a:latin typeface="Arial" charset="0"/>
                <a:cs typeface="Arial" charset="0"/>
              </a:rPr>
              <a:t>Charles Baudelaire</a:t>
            </a:r>
            <a:br>
              <a:rPr lang="it-IT" sz="2800" dirty="0" smtClean="0">
                <a:latin typeface="Arial" charset="0"/>
                <a:cs typeface="Arial" charset="0"/>
              </a:rPr>
            </a:br>
            <a:r>
              <a:rPr lang="it-IT" sz="2800" dirty="0" smtClean="0">
                <a:latin typeface="Arial" charset="0"/>
                <a:cs typeface="Arial" charset="0"/>
              </a:rPr>
              <a:t>1821-1867</a:t>
            </a:r>
            <a:endParaRPr lang="it-IT" sz="2800" dirty="0">
              <a:latin typeface="Arial" charset="0"/>
              <a:cs typeface="Arial" charset="0"/>
            </a:endParaRPr>
          </a:p>
        </p:txBody>
      </p:sp>
      <p:pic>
        <p:nvPicPr>
          <p:cNvPr id="190467" name="Segnaposto contenuto 3" descr="Baudelaire1.jpg"/>
          <p:cNvPicPr>
            <a:picLocks noGrp="1" noChangeAspect="1"/>
          </p:cNvPicPr>
          <p:nvPr>
            <p:ph idx="1"/>
          </p:nvPr>
        </p:nvPicPr>
        <p:blipFill>
          <a:blip r:embed="rId2" cstate="print">
            <a:extLst>
              <a:ext uri="{28A0092B-C50C-407E-A947-70E740481C1C}">
                <a14:useLocalDpi xmlns:a14="http://schemas.microsoft.com/office/drawing/2010/main" val="0"/>
              </a:ext>
            </a:extLst>
          </a:blip>
          <a:srcRect l="-64172" r="-64172"/>
          <a:stretch>
            <a:fillRect/>
          </a:stretch>
        </p:blipFill>
        <p:spPr/>
      </p:pic>
    </p:spTree>
    <p:extLst>
      <p:ext uri="{BB962C8B-B14F-4D97-AF65-F5344CB8AC3E}">
        <p14:creationId xmlns:p14="http://schemas.microsoft.com/office/powerpoint/2010/main" val="9933205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sz="2800" b="1" dirty="0" smtClean="0"/>
              <a:t/>
            </a:r>
            <a:br>
              <a:rPr lang="fr-FR" sz="2800" b="1" dirty="0" smtClean="0"/>
            </a:br>
            <a:r>
              <a:rPr lang="fr-FR" sz="2800" b="1" dirty="0" smtClean="0"/>
              <a:t>L’ÉTRANGER</a:t>
            </a:r>
            <a:br>
              <a:rPr lang="fr-FR" sz="2800" b="1" dirty="0" smtClean="0"/>
            </a:br>
            <a:r>
              <a:rPr lang="fr-FR" sz="2800" i="1" dirty="0" smtClean="0"/>
              <a:t>Spleen de Paris</a:t>
            </a:r>
            <a:r>
              <a:rPr lang="fr-FR" sz="2800" dirty="0" smtClean="0"/>
              <a:t> Petits poèmes en prose</a:t>
            </a:r>
            <a:r>
              <a:rPr lang="fr-FR" sz="2800" dirty="0"/>
              <a:t/>
            </a:r>
            <a:br>
              <a:rPr lang="fr-FR" sz="2800" dirty="0"/>
            </a:br>
            <a:r>
              <a:rPr lang="fr-FR" sz="2800" dirty="0"/>
              <a:t>Petits poèmes en </a:t>
            </a:r>
            <a:r>
              <a:rPr lang="fr-FR" sz="2800" dirty="0" smtClean="0"/>
              <a:t>prose</a:t>
            </a:r>
            <a:r>
              <a:rPr lang="fr-FR" sz="2800" dirty="0"/>
              <a:t>.</a:t>
            </a:r>
            <a:r>
              <a:rPr lang="fr-FR" sz="2800" dirty="0" smtClean="0"/>
              <a:t> </a:t>
            </a:r>
            <a:r>
              <a:rPr lang="it-IT" sz="2800" dirty="0" err="1" smtClean="0"/>
              <a:t>R</a:t>
            </a:r>
            <a:r>
              <a:rPr lang="fr-FR" sz="2800" dirty="0" err="1" smtClean="0"/>
              <a:t>eceuil</a:t>
            </a:r>
            <a:r>
              <a:rPr lang="fr-FR" sz="2800" dirty="0" smtClean="0"/>
              <a:t> posthume 1869 </a:t>
            </a:r>
            <a:r>
              <a:rPr lang="fr-FR" sz="2800" dirty="0"/>
              <a:t/>
            </a:r>
            <a:br>
              <a:rPr lang="fr-FR" sz="2800" dirty="0"/>
            </a:br>
            <a:endParaRPr lang="it-IT" sz="2800" dirty="0"/>
          </a:p>
        </p:txBody>
      </p:sp>
      <p:sp>
        <p:nvSpPr>
          <p:cNvPr id="3" name="Segnaposto contenuto 2"/>
          <p:cNvSpPr>
            <a:spLocks noGrp="1"/>
          </p:cNvSpPr>
          <p:nvPr>
            <p:ph idx="1"/>
          </p:nvPr>
        </p:nvSpPr>
        <p:spPr/>
        <p:txBody>
          <a:bodyPr>
            <a:normAutofit fontScale="85000" lnSpcReduction="20000"/>
          </a:bodyPr>
          <a:lstStyle/>
          <a:p>
            <a:pPr marL="0" indent="0">
              <a:buNone/>
            </a:pPr>
            <a:r>
              <a:rPr lang="fr-FR" sz="2400" dirty="0" smtClean="0"/>
              <a:t>— </a:t>
            </a:r>
            <a:r>
              <a:rPr lang="fr-FR" sz="2400" dirty="0"/>
              <a:t>Qui aimes-tu le mieux, homme énigmatique, dis ? ton père, ta mère, ta sœur ou ton frère ?</a:t>
            </a:r>
          </a:p>
          <a:p>
            <a:pPr marL="0" indent="0">
              <a:buNone/>
            </a:pPr>
            <a:r>
              <a:rPr lang="fr-FR" sz="2400" dirty="0"/>
              <a:t>— Je n’ai ni père, ni mère, ni sœur, ni frère.</a:t>
            </a:r>
          </a:p>
          <a:p>
            <a:pPr marL="0" indent="0">
              <a:buNone/>
            </a:pPr>
            <a:r>
              <a:rPr lang="fr-FR" sz="2400" dirty="0"/>
              <a:t>— Tes amis ?</a:t>
            </a:r>
          </a:p>
          <a:p>
            <a:pPr marL="0" indent="0">
              <a:buNone/>
            </a:pPr>
            <a:r>
              <a:rPr lang="fr-FR" sz="2400" dirty="0"/>
              <a:t>— Vous vous servez là d’une parole dont le sens m’est resté jusqu’à ce jour inconnu.</a:t>
            </a:r>
          </a:p>
          <a:p>
            <a:pPr marL="0" indent="0">
              <a:buNone/>
            </a:pPr>
            <a:r>
              <a:rPr lang="fr-FR" sz="2400" dirty="0"/>
              <a:t>— Ta patrie ?</a:t>
            </a:r>
          </a:p>
          <a:p>
            <a:pPr marL="0" indent="0">
              <a:buNone/>
            </a:pPr>
            <a:r>
              <a:rPr lang="fr-FR" sz="2400" dirty="0"/>
              <a:t>— J’ignore sous quelle latitude elle est située.</a:t>
            </a:r>
          </a:p>
          <a:p>
            <a:pPr marL="0" indent="0">
              <a:buNone/>
            </a:pPr>
            <a:r>
              <a:rPr lang="fr-FR" sz="2400" dirty="0"/>
              <a:t>— La beauté ?</a:t>
            </a:r>
          </a:p>
          <a:p>
            <a:pPr marL="0" indent="0">
              <a:buNone/>
            </a:pPr>
            <a:r>
              <a:rPr lang="fr-FR" sz="2400" dirty="0"/>
              <a:t>— Je l’aimerais volontiers, déesse et immortelle.</a:t>
            </a:r>
          </a:p>
          <a:p>
            <a:pPr marL="0" indent="0">
              <a:buNone/>
            </a:pPr>
            <a:r>
              <a:rPr lang="fr-FR" sz="2400" dirty="0"/>
              <a:t>— L’or ?</a:t>
            </a:r>
          </a:p>
          <a:p>
            <a:pPr marL="0" indent="0">
              <a:buNone/>
            </a:pPr>
            <a:r>
              <a:rPr lang="fr-FR" sz="2400" dirty="0"/>
              <a:t>— Je le hais comme vous haïssez Dieu.</a:t>
            </a:r>
          </a:p>
          <a:p>
            <a:pPr marL="0" indent="0">
              <a:buNone/>
            </a:pPr>
            <a:r>
              <a:rPr lang="fr-FR" sz="2400" dirty="0"/>
              <a:t>— Eh ! qu’aimes-tu donc, extraordinaire étranger ?</a:t>
            </a:r>
          </a:p>
          <a:p>
            <a:pPr marL="0" indent="0">
              <a:buNone/>
            </a:pPr>
            <a:r>
              <a:rPr lang="fr-FR" sz="2400" dirty="0"/>
              <a:t>— J’aime les nuages… les nuages qui passent… là-bas… les merveilleux nuages !</a:t>
            </a:r>
          </a:p>
          <a:p>
            <a:endParaRPr lang="it-IT" sz="2400" dirty="0"/>
          </a:p>
        </p:txBody>
      </p:sp>
    </p:spTree>
    <p:extLst>
      <p:ext uri="{BB962C8B-B14F-4D97-AF65-F5344CB8AC3E}">
        <p14:creationId xmlns:p14="http://schemas.microsoft.com/office/powerpoint/2010/main" val="48549064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olo 1"/>
          <p:cNvSpPr>
            <a:spLocks noGrp="1"/>
          </p:cNvSpPr>
          <p:nvPr>
            <p:ph type="title"/>
          </p:nvPr>
        </p:nvSpPr>
        <p:spPr>
          <a:xfrm>
            <a:off x="179388" y="260350"/>
            <a:ext cx="8229600" cy="1143000"/>
          </a:xfrm>
        </p:spPr>
        <p:txBody>
          <a:bodyPr>
            <a:normAutofit/>
          </a:bodyPr>
          <a:lstStyle/>
          <a:p>
            <a:r>
              <a:rPr lang="it-IT" sz="2800" dirty="0" smtClean="0">
                <a:latin typeface="Arial" charset="0"/>
                <a:cs typeface="Arial" charset="0"/>
              </a:rPr>
              <a:t>Mallarmé</a:t>
            </a:r>
            <a:br>
              <a:rPr lang="it-IT" sz="2800" dirty="0" smtClean="0">
                <a:latin typeface="Arial" charset="0"/>
                <a:cs typeface="Arial" charset="0"/>
              </a:rPr>
            </a:br>
            <a:r>
              <a:rPr lang="it-IT" sz="2800" dirty="0" smtClean="0">
                <a:latin typeface="Arial" charset="0"/>
                <a:cs typeface="Arial" charset="0"/>
              </a:rPr>
              <a:t>1842-1898</a:t>
            </a:r>
            <a:endParaRPr lang="it-IT" sz="2800" dirty="0">
              <a:latin typeface="Arial" charset="0"/>
              <a:cs typeface="Arial" charset="0"/>
            </a:endParaRPr>
          </a:p>
        </p:txBody>
      </p:sp>
      <p:pic>
        <p:nvPicPr>
          <p:cNvPr id="192515" name="Segnaposto contenuto 3" descr="120px-Portrait_of_Stéphane_Mallarmé_(Manet).jpg"/>
          <p:cNvPicPr>
            <a:picLocks noGrp="1" noChangeAspect="1"/>
          </p:cNvPicPr>
          <p:nvPr>
            <p:ph idx="1"/>
          </p:nvPr>
        </p:nvPicPr>
        <p:blipFill>
          <a:blip r:embed="rId2" cstate="print">
            <a:extLst>
              <a:ext uri="{28A0092B-C50C-407E-A947-70E740481C1C}">
                <a14:useLocalDpi xmlns:a14="http://schemas.microsoft.com/office/drawing/2010/main" val="0"/>
              </a:ext>
            </a:extLst>
          </a:blip>
          <a:srcRect l="-18187" r="-18187"/>
          <a:stretch>
            <a:fillRect/>
          </a:stretch>
        </p:blipFill>
        <p:spPr/>
      </p:pic>
    </p:spTree>
    <p:extLst>
      <p:ext uri="{BB962C8B-B14F-4D97-AF65-F5344CB8AC3E}">
        <p14:creationId xmlns:p14="http://schemas.microsoft.com/office/powerpoint/2010/main" val="69995168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Un coup de </a:t>
            </a:r>
            <a:r>
              <a:rPr lang="it-IT" sz="2800" dirty="0" err="1" smtClean="0"/>
              <a:t>dés</a:t>
            </a:r>
            <a:r>
              <a:rPr lang="it-IT" sz="2800" dirty="0" smtClean="0"/>
              <a:t> </a:t>
            </a:r>
            <a:r>
              <a:rPr lang="it-IT" sz="2800" dirty="0" err="1" smtClean="0"/>
              <a:t>jamais</a:t>
            </a:r>
            <a:r>
              <a:rPr lang="it-IT" sz="2800" dirty="0" smtClean="0"/>
              <a:t> n’</a:t>
            </a:r>
            <a:r>
              <a:rPr lang="it-IT" sz="2800" dirty="0" err="1" smtClean="0"/>
              <a:t>abolira</a:t>
            </a:r>
            <a:r>
              <a:rPr lang="it-IT" sz="2800" dirty="0" smtClean="0"/>
              <a:t> le </a:t>
            </a:r>
            <a:r>
              <a:rPr lang="it-IT" sz="2800" dirty="0" err="1" smtClean="0"/>
              <a:t>hasard</a:t>
            </a:r>
            <a:r>
              <a:rPr lang="it-IT" sz="2800" dirty="0" smtClean="0"/>
              <a:t/>
            </a:r>
            <a:br>
              <a:rPr lang="it-IT" sz="2800" dirty="0" smtClean="0"/>
            </a:br>
            <a:r>
              <a:rPr lang="it-IT" sz="2800" dirty="0" smtClean="0"/>
              <a:t>1897</a:t>
            </a:r>
            <a:endParaRPr lang="it-IT" sz="2800" dirty="0"/>
          </a:p>
        </p:txBody>
      </p:sp>
      <p:pic>
        <p:nvPicPr>
          <p:cNvPr id="4" name="Segnaposto contenuto 3" descr="14_mallarme-db-page.jpg"/>
          <p:cNvPicPr>
            <a:picLocks noGrp="1" noChangeAspect="1"/>
          </p:cNvPicPr>
          <p:nvPr>
            <p:ph idx="1"/>
          </p:nvPr>
        </p:nvPicPr>
        <p:blipFill>
          <a:blip r:embed="rId2" cstate="print">
            <a:extLst>
              <a:ext uri="{28A0092B-C50C-407E-A947-70E740481C1C}">
                <a14:useLocalDpi xmlns:a14="http://schemas.microsoft.com/office/drawing/2010/main" val="0"/>
              </a:ext>
            </a:extLst>
          </a:blip>
          <a:srcRect t="9517" b="9517"/>
          <a:stretch>
            <a:fillRect/>
          </a:stretch>
        </p:blipFill>
        <p:spPr/>
      </p:pic>
    </p:spTree>
    <p:extLst>
      <p:ext uri="{BB962C8B-B14F-4D97-AF65-F5344CB8AC3E}">
        <p14:creationId xmlns:p14="http://schemas.microsoft.com/office/powerpoint/2010/main" val="78812941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olo 1"/>
          <p:cNvSpPr>
            <a:spLocks noGrp="1"/>
          </p:cNvSpPr>
          <p:nvPr>
            <p:ph type="title"/>
          </p:nvPr>
        </p:nvSpPr>
        <p:spPr/>
        <p:txBody>
          <a:bodyPr/>
          <a:lstStyle/>
          <a:p>
            <a:r>
              <a:rPr lang="it-IT" sz="3200" dirty="0" smtClean="0">
                <a:latin typeface="Arial" charset="0"/>
                <a:cs typeface="Arial" charset="0"/>
              </a:rPr>
              <a:t>Rimbaud</a:t>
            </a:r>
            <a:br>
              <a:rPr lang="it-IT" sz="3200" dirty="0" smtClean="0">
                <a:latin typeface="Arial" charset="0"/>
                <a:cs typeface="Arial" charset="0"/>
              </a:rPr>
            </a:br>
            <a:r>
              <a:rPr lang="it-IT" sz="3200" dirty="0" smtClean="0">
                <a:latin typeface="Arial" charset="0"/>
                <a:cs typeface="Arial" charset="0"/>
              </a:rPr>
              <a:t>1854-1891</a:t>
            </a:r>
            <a:endParaRPr lang="it-IT" sz="3200" dirty="0">
              <a:latin typeface="Arial" charset="0"/>
              <a:cs typeface="Arial" charset="0"/>
            </a:endParaRPr>
          </a:p>
        </p:txBody>
      </p:sp>
      <p:pic>
        <p:nvPicPr>
          <p:cNvPr id="191491" name="Segnaposto contenuto 3" descr="120px-Carjat_Arthur_Rimbaud_1872_n2.jpg"/>
          <p:cNvPicPr>
            <a:picLocks noGrp="1" noChangeAspect="1"/>
          </p:cNvPicPr>
          <p:nvPr>
            <p:ph idx="1"/>
          </p:nvPr>
        </p:nvPicPr>
        <p:blipFill>
          <a:blip r:embed="rId2" cstate="print">
            <a:extLst>
              <a:ext uri="{28A0092B-C50C-407E-A947-70E740481C1C}">
                <a14:useLocalDpi xmlns:a14="http://schemas.microsoft.com/office/drawing/2010/main" val="0"/>
              </a:ext>
            </a:extLst>
          </a:blip>
          <a:srcRect l="-87888" r="-87888"/>
          <a:stretch>
            <a:fillRect/>
          </a:stretch>
        </p:blipFill>
        <p:spPr/>
      </p:pic>
    </p:spTree>
    <p:extLst>
      <p:ext uri="{BB962C8B-B14F-4D97-AF65-F5344CB8AC3E}">
        <p14:creationId xmlns:p14="http://schemas.microsoft.com/office/powerpoint/2010/main" val="282766834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a:t>Voyelles</a:t>
            </a:r>
            <a:r>
              <a:rPr lang="it-IT" sz="2800" dirty="0"/>
              <a:t/>
            </a:r>
            <a:br>
              <a:rPr lang="it-IT" sz="2800" dirty="0"/>
            </a:br>
            <a:r>
              <a:rPr lang="fr-FR" sz="2800" dirty="0"/>
              <a:t>écrit en 1872 et publié pour la première fois dans la revue </a:t>
            </a:r>
            <a:r>
              <a:rPr lang="fr-FR" sz="2800" i="1" dirty="0"/>
              <a:t>Lutèce</a:t>
            </a:r>
            <a:r>
              <a:rPr lang="fr-FR" sz="2800" dirty="0"/>
              <a:t>, le 5 octobre 1883. </a:t>
            </a:r>
            <a:endParaRPr lang="it-IT" sz="2800" dirty="0"/>
          </a:p>
        </p:txBody>
      </p:sp>
      <p:sp>
        <p:nvSpPr>
          <p:cNvPr id="3" name="Segnaposto contenuto 2"/>
          <p:cNvSpPr>
            <a:spLocks noGrp="1"/>
          </p:cNvSpPr>
          <p:nvPr>
            <p:ph idx="1"/>
          </p:nvPr>
        </p:nvSpPr>
        <p:spPr/>
        <p:txBody>
          <a:bodyPr/>
          <a:lstStyle/>
          <a:p>
            <a:pPr algn="just"/>
            <a:r>
              <a:rPr lang="fr-FR" sz="2400" dirty="0"/>
              <a:t>"Voyelles" est le premier poème rimbaldien à mettre en avant l'association comme principe d'écriture. Chaque lettre éveille de multiples images, d'impressions visuelles, sonores, olfactives. Chaque voyelle est illustrée d'un ou plusieurs tableaux qui sont autant d'hallucinations, </a:t>
            </a:r>
            <a:r>
              <a:rPr lang="fr-FR" sz="2400" dirty="0" smtClean="0"/>
              <a:t>d'illuminations.</a:t>
            </a:r>
            <a:endParaRPr lang="it-IT" sz="2400" dirty="0"/>
          </a:p>
        </p:txBody>
      </p:sp>
    </p:spTree>
    <p:extLst>
      <p:ext uri="{BB962C8B-B14F-4D97-AF65-F5344CB8AC3E}">
        <p14:creationId xmlns:p14="http://schemas.microsoft.com/office/powerpoint/2010/main" val="146863396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err="1" smtClean="0"/>
              <a:t>Voyelles</a:t>
            </a:r>
            <a:r>
              <a:rPr lang="it-IT" sz="2800" dirty="0" smtClean="0"/>
              <a:t/>
            </a:r>
            <a:br>
              <a:rPr lang="it-IT" sz="2800" dirty="0" smtClean="0"/>
            </a:br>
            <a:r>
              <a:rPr lang="fr-FR" sz="2800" dirty="0" smtClean="0"/>
              <a:t>écrit en 1872 </a:t>
            </a:r>
            <a:r>
              <a:rPr lang="fr-FR" sz="2800" dirty="0"/>
              <a:t>et publié pour la première fois dans la revue </a:t>
            </a:r>
            <a:r>
              <a:rPr lang="fr-FR" sz="2800" i="1" dirty="0"/>
              <a:t>Lutèce</a:t>
            </a:r>
            <a:r>
              <a:rPr lang="fr-FR" sz="2800" dirty="0"/>
              <a:t>, le 5 octobre 1883. </a:t>
            </a:r>
            <a:endParaRPr lang="it-IT" sz="2800" dirty="0"/>
          </a:p>
        </p:txBody>
      </p:sp>
      <p:sp>
        <p:nvSpPr>
          <p:cNvPr id="3" name="Segnaposto contenuto 2"/>
          <p:cNvSpPr>
            <a:spLocks noGrp="1"/>
          </p:cNvSpPr>
          <p:nvPr>
            <p:ph idx="1"/>
          </p:nvPr>
        </p:nvSpPr>
        <p:spPr/>
        <p:txBody>
          <a:bodyPr>
            <a:normAutofit/>
          </a:bodyPr>
          <a:lstStyle/>
          <a:p>
            <a:r>
              <a:rPr lang="fr-FR" sz="1800" dirty="0"/>
              <a:t>A noir, E blanc, I rouge, U vert, O bleu : voyelles,</a:t>
            </a:r>
            <a:br>
              <a:rPr lang="fr-FR" sz="1800" dirty="0"/>
            </a:br>
            <a:r>
              <a:rPr lang="fr-FR" sz="1800" dirty="0"/>
              <a:t>Je dirai quelque jour vos naissances latentes :</a:t>
            </a:r>
            <a:br>
              <a:rPr lang="fr-FR" sz="1800" dirty="0"/>
            </a:br>
            <a:r>
              <a:rPr lang="fr-FR" sz="1800" dirty="0"/>
              <a:t>A, noir corset velu des mouches éclatantes</a:t>
            </a:r>
            <a:br>
              <a:rPr lang="fr-FR" sz="1800" dirty="0"/>
            </a:br>
            <a:r>
              <a:rPr lang="fr-FR" sz="1800" dirty="0"/>
              <a:t>Qui </a:t>
            </a:r>
            <a:r>
              <a:rPr lang="fr-FR" sz="1800" dirty="0" err="1"/>
              <a:t>bombinent</a:t>
            </a:r>
            <a:r>
              <a:rPr lang="fr-FR" sz="1800" dirty="0"/>
              <a:t> autour des puanteurs cruelles,</a:t>
            </a:r>
          </a:p>
          <a:p>
            <a:r>
              <a:rPr lang="fr-FR" sz="1800" dirty="0"/>
              <a:t>Golfes d'ombre ; E, candeur des vapeurs et des tentes,</a:t>
            </a:r>
            <a:br>
              <a:rPr lang="fr-FR" sz="1800" dirty="0"/>
            </a:br>
            <a:r>
              <a:rPr lang="fr-FR" sz="1800" dirty="0"/>
              <a:t>Lances des glaciers fiers, rois blancs, frissons d'ombelles ;</a:t>
            </a:r>
            <a:br>
              <a:rPr lang="fr-FR" sz="1800" dirty="0"/>
            </a:br>
            <a:r>
              <a:rPr lang="fr-FR" sz="1800" dirty="0"/>
              <a:t>I, pourpres, sang craché, rire des lèvres belles</a:t>
            </a:r>
            <a:br>
              <a:rPr lang="fr-FR" sz="1800" dirty="0"/>
            </a:br>
            <a:r>
              <a:rPr lang="fr-FR" sz="1800" dirty="0"/>
              <a:t>Dans la colère ou les ivresses pénitentes ;</a:t>
            </a:r>
          </a:p>
          <a:p>
            <a:r>
              <a:rPr lang="fr-FR" sz="1800" dirty="0"/>
              <a:t>U, cycles, </a:t>
            </a:r>
            <a:r>
              <a:rPr lang="fr-FR" sz="1800" dirty="0" err="1"/>
              <a:t>vibrements</a:t>
            </a:r>
            <a:r>
              <a:rPr lang="fr-FR" sz="1800" dirty="0"/>
              <a:t> divins des mers </a:t>
            </a:r>
            <a:r>
              <a:rPr lang="fr-FR" sz="1800" dirty="0" err="1"/>
              <a:t>virides</a:t>
            </a:r>
            <a:r>
              <a:rPr lang="fr-FR" sz="1800" dirty="0"/>
              <a:t>,</a:t>
            </a:r>
            <a:br>
              <a:rPr lang="fr-FR" sz="1800" dirty="0"/>
            </a:br>
            <a:r>
              <a:rPr lang="fr-FR" sz="1800" dirty="0"/>
              <a:t>Paix des pâtis semés d'animaux, paix des rides</a:t>
            </a:r>
            <a:br>
              <a:rPr lang="fr-FR" sz="1800" dirty="0"/>
            </a:br>
            <a:r>
              <a:rPr lang="fr-FR" sz="1800" dirty="0"/>
              <a:t>Que l'alchimie imprime aux grands fronts studieux ;</a:t>
            </a:r>
          </a:p>
          <a:p>
            <a:r>
              <a:rPr lang="fr-FR" sz="1800" dirty="0"/>
              <a:t>O, suprême Clairon plein des </a:t>
            </a:r>
            <a:r>
              <a:rPr lang="fr-FR" sz="1800" dirty="0" err="1"/>
              <a:t>strideurs</a:t>
            </a:r>
            <a:r>
              <a:rPr lang="fr-FR" sz="1800" dirty="0"/>
              <a:t> étranges,</a:t>
            </a:r>
            <a:br>
              <a:rPr lang="fr-FR" sz="1800" dirty="0"/>
            </a:br>
            <a:r>
              <a:rPr lang="fr-FR" sz="1800" dirty="0"/>
              <a:t>Silences traversés des Mondes et des Anges :</a:t>
            </a:r>
            <a:br>
              <a:rPr lang="fr-FR" sz="1800" dirty="0"/>
            </a:br>
            <a:r>
              <a:rPr lang="fr-FR" sz="1800" dirty="0"/>
              <a:t>- O l'Oméga, rayon violet de Ses Yeux ! -</a:t>
            </a:r>
          </a:p>
          <a:p>
            <a:endParaRPr lang="it-IT" sz="1800" dirty="0"/>
          </a:p>
        </p:txBody>
      </p:sp>
    </p:spTree>
    <p:extLst>
      <p:ext uri="{BB962C8B-B14F-4D97-AF65-F5344CB8AC3E}">
        <p14:creationId xmlns:p14="http://schemas.microsoft.com/office/powerpoint/2010/main" val="2909243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2800" dirty="0" err="1">
                <a:latin typeface="Arial" charset="0"/>
              </a:rPr>
              <a:t>Cantilène</a:t>
            </a:r>
            <a:r>
              <a:rPr lang="it-IT" sz="2800" dirty="0">
                <a:latin typeface="Arial" charset="0"/>
              </a:rPr>
              <a:t> de </a:t>
            </a:r>
            <a:r>
              <a:rPr lang="it-IT" sz="2800" dirty="0" err="1">
                <a:latin typeface="Arial" charset="0"/>
              </a:rPr>
              <a:t>Sainte</a:t>
            </a:r>
            <a:r>
              <a:rPr lang="it-IT" sz="2800" dirty="0">
                <a:latin typeface="Arial" charset="0"/>
              </a:rPr>
              <a:t> </a:t>
            </a:r>
            <a:r>
              <a:rPr lang="it-IT" sz="2800" dirty="0" err="1">
                <a:latin typeface="Arial" charset="0"/>
              </a:rPr>
              <a:t>Eulalie</a:t>
            </a:r>
            <a:r>
              <a:rPr lang="it-IT" sz="2800" dirty="0">
                <a:latin typeface="Arial" charset="0"/>
              </a:rPr>
              <a:t> </a:t>
            </a:r>
            <a:r>
              <a:rPr lang="it-IT" sz="2800" dirty="0" smtClean="0">
                <a:latin typeface="Arial" charset="0"/>
              </a:rPr>
              <a:t>880-881</a:t>
            </a:r>
            <a:br>
              <a:rPr lang="it-IT" sz="2800" dirty="0" smtClean="0">
                <a:latin typeface="Arial" charset="0"/>
              </a:rPr>
            </a:br>
            <a:r>
              <a:rPr lang="it-IT" sz="2800" dirty="0" smtClean="0">
                <a:latin typeface="Arial" charset="0"/>
              </a:rPr>
              <a:t>(</a:t>
            </a:r>
            <a:r>
              <a:rPr lang="en-US" sz="2800" dirty="0" smtClean="0">
                <a:latin typeface="Arial" charset="0"/>
              </a:rPr>
              <a:t>composition </a:t>
            </a:r>
            <a:r>
              <a:rPr lang="en-US" sz="2800" dirty="0" err="1">
                <a:latin typeface="Arial" charset="0"/>
              </a:rPr>
              <a:t>en</a:t>
            </a:r>
            <a:r>
              <a:rPr lang="en-US" sz="2800" dirty="0">
                <a:latin typeface="Arial" charset="0"/>
              </a:rPr>
              <a:t> </a:t>
            </a:r>
            <a:r>
              <a:rPr lang="en-US" sz="2800" dirty="0" err="1">
                <a:latin typeface="Arial" charset="0"/>
              </a:rPr>
              <a:t>vingt-neuf</a:t>
            </a:r>
            <a:r>
              <a:rPr lang="en-US" sz="2800" dirty="0">
                <a:latin typeface="Arial" charset="0"/>
              </a:rPr>
              <a:t> </a:t>
            </a:r>
            <a:r>
              <a:rPr lang="en-US" sz="2800" dirty="0" err="1" smtClean="0">
                <a:latin typeface="Arial" charset="0"/>
              </a:rPr>
              <a:t>vers</a:t>
            </a:r>
            <a:r>
              <a:rPr lang="en-US" sz="2800" smtClean="0">
                <a:latin typeface="Arial" charset="0"/>
              </a:rPr>
              <a:t>)</a:t>
            </a:r>
            <a:endParaRPr lang="fr-FR"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7556738"/>
              </p:ext>
            </p:extLst>
          </p:nvPr>
        </p:nvGraphicFramePr>
        <p:xfrm>
          <a:off x="498633" y="1580862"/>
          <a:ext cx="8146734" cy="4548065"/>
        </p:xfrm>
        <a:graphic>
          <a:graphicData uri="http://schemas.openxmlformats.org/drawingml/2006/table">
            <a:tbl>
              <a:tblPr/>
              <a:tblGrid>
                <a:gridCol w="4073367"/>
                <a:gridCol w="4073367"/>
              </a:tblGrid>
              <a:tr h="362077">
                <a:tc>
                  <a:txBody>
                    <a:bodyPr/>
                    <a:lstStyle/>
                    <a:p>
                      <a:r>
                        <a:rPr lang="fr-FR" sz="1800" b="1"/>
                        <a:t>Buona pulcella fut Eulalia.</a:t>
                      </a:r>
                      <a:r>
                        <a:rPr lang="fr-FR" sz="1800"/>
                        <a:t> </a:t>
                      </a:r>
                    </a:p>
                  </a:txBody>
                  <a:tcPr marL="90519" marR="90519" marT="45260" marB="45260" anchor="ctr">
                    <a:lnL>
                      <a:noFill/>
                    </a:lnL>
                    <a:lnR>
                      <a:noFill/>
                    </a:lnR>
                    <a:lnT>
                      <a:noFill/>
                    </a:lnT>
                    <a:lnB>
                      <a:noFill/>
                    </a:lnB>
                  </a:tcPr>
                </a:tc>
                <a:tc>
                  <a:txBody>
                    <a:bodyPr/>
                    <a:lstStyle/>
                    <a:p>
                      <a:r>
                        <a:rPr lang="fr-FR" sz="1800"/>
                        <a:t>Eulalie était une bonne jeune fille. </a:t>
                      </a:r>
                    </a:p>
                  </a:txBody>
                  <a:tcPr marL="90519" marR="90519" marT="45260" marB="45260" anchor="ctr">
                    <a:lnL>
                      <a:noFill/>
                    </a:lnL>
                    <a:lnR>
                      <a:noFill/>
                    </a:lnR>
                    <a:lnT>
                      <a:noFill/>
                    </a:lnT>
                    <a:lnB>
                      <a:noFill/>
                    </a:lnB>
                  </a:tcPr>
                </a:tc>
              </a:tr>
              <a:tr h="633635">
                <a:tc>
                  <a:txBody>
                    <a:bodyPr/>
                    <a:lstStyle/>
                    <a:p>
                      <a:r>
                        <a:rPr lang="fr-FR" sz="1800" b="1"/>
                        <a:t>Bel avret corps, bellezour anima.</a:t>
                      </a:r>
                      <a:r>
                        <a:rPr lang="fr-FR" sz="1800"/>
                        <a:t> </a:t>
                      </a:r>
                    </a:p>
                  </a:txBody>
                  <a:tcPr marL="90519" marR="90519" marT="45260" marB="45260" anchor="ctr">
                    <a:lnL>
                      <a:noFill/>
                    </a:lnL>
                    <a:lnR>
                      <a:noFill/>
                    </a:lnR>
                    <a:lnT>
                      <a:noFill/>
                    </a:lnT>
                    <a:lnB>
                      <a:noFill/>
                    </a:lnB>
                  </a:tcPr>
                </a:tc>
                <a:tc>
                  <a:txBody>
                    <a:bodyPr/>
                    <a:lstStyle/>
                    <a:p>
                      <a:r>
                        <a:rPr lang="fr-FR" sz="1800"/>
                        <a:t>Elle avait le corps beau et l'âme plus belle encore. </a:t>
                      </a:r>
                    </a:p>
                  </a:txBody>
                  <a:tcPr marL="90519" marR="90519" marT="45260" marB="45260" anchor="ctr">
                    <a:lnL>
                      <a:noFill/>
                    </a:lnL>
                    <a:lnR>
                      <a:noFill/>
                    </a:lnR>
                    <a:lnT>
                      <a:noFill/>
                    </a:lnT>
                    <a:lnB>
                      <a:noFill/>
                    </a:lnB>
                  </a:tcPr>
                </a:tc>
              </a:tr>
              <a:tr h="633635">
                <a:tc>
                  <a:txBody>
                    <a:bodyPr/>
                    <a:lstStyle/>
                    <a:p>
                      <a:r>
                        <a:rPr lang="it-IT" sz="1800" b="1"/>
                        <a:t>Voldrent la veintre li D</a:t>
                      </a:r>
                      <a:r>
                        <a:rPr lang="it-IT" sz="1800" b="1" i="1"/>
                        <a:t>e</a:t>
                      </a:r>
                      <a:r>
                        <a:rPr lang="it-IT" sz="1800" b="1"/>
                        <a:t>o inimi,</a:t>
                      </a:r>
                      <a:endParaRPr lang="it-IT" sz="1800"/>
                    </a:p>
                  </a:txBody>
                  <a:tcPr marL="90519" marR="90519" marT="45260" marB="45260" anchor="ctr">
                    <a:lnL>
                      <a:noFill/>
                    </a:lnL>
                    <a:lnR>
                      <a:noFill/>
                    </a:lnR>
                    <a:lnT>
                      <a:noFill/>
                    </a:lnT>
                    <a:lnB>
                      <a:noFill/>
                    </a:lnB>
                  </a:tcPr>
                </a:tc>
                <a:tc>
                  <a:txBody>
                    <a:bodyPr/>
                    <a:lstStyle/>
                    <a:p>
                      <a:r>
                        <a:rPr lang="fr-FR" sz="1800"/>
                        <a:t>Les ennemis de Dieu voulurent la vaincre;</a:t>
                      </a:r>
                    </a:p>
                  </a:txBody>
                  <a:tcPr marL="90519" marR="90519" marT="45260" marB="45260" anchor="ctr">
                    <a:lnL>
                      <a:noFill/>
                    </a:lnL>
                    <a:lnR>
                      <a:noFill/>
                    </a:lnR>
                    <a:lnT>
                      <a:noFill/>
                    </a:lnT>
                    <a:lnB>
                      <a:noFill/>
                    </a:lnB>
                  </a:tcPr>
                </a:tc>
              </a:tr>
              <a:tr h="362077">
                <a:tc>
                  <a:txBody>
                    <a:bodyPr/>
                    <a:lstStyle/>
                    <a:p>
                      <a:r>
                        <a:rPr lang="fr-FR" sz="1800" b="1"/>
                        <a:t>Voldrent la faire diaule servir</a:t>
                      </a:r>
                      <a:r>
                        <a:rPr lang="fr-FR" sz="1800"/>
                        <a:t>.</a:t>
                      </a:r>
                    </a:p>
                  </a:txBody>
                  <a:tcPr marL="90519" marR="90519" marT="45260" marB="45260" anchor="ctr">
                    <a:lnL>
                      <a:noFill/>
                    </a:lnL>
                    <a:lnR>
                      <a:noFill/>
                    </a:lnR>
                    <a:lnT>
                      <a:noFill/>
                    </a:lnT>
                    <a:lnB>
                      <a:noFill/>
                    </a:lnB>
                  </a:tcPr>
                </a:tc>
                <a:tc>
                  <a:txBody>
                    <a:bodyPr/>
                    <a:lstStyle/>
                    <a:p>
                      <a:r>
                        <a:rPr lang="fr-FR" sz="1800"/>
                        <a:t>Ils voulurent lui faire servir le Diable.</a:t>
                      </a:r>
                    </a:p>
                  </a:txBody>
                  <a:tcPr marL="90519" marR="90519" marT="45260" marB="45260" anchor="ctr">
                    <a:lnL>
                      <a:noFill/>
                    </a:lnL>
                    <a:lnR>
                      <a:noFill/>
                    </a:lnR>
                    <a:lnT>
                      <a:noFill/>
                    </a:lnT>
                    <a:lnB>
                      <a:noFill/>
                    </a:lnB>
                  </a:tcPr>
                </a:tc>
              </a:tr>
              <a:tr h="633635">
                <a:tc>
                  <a:txBody>
                    <a:bodyPr/>
                    <a:lstStyle/>
                    <a:p>
                      <a:r>
                        <a:rPr lang="fr-FR" sz="1800" b="1" dirty="0" smtClean="0"/>
                        <a:t>Elle </a:t>
                      </a:r>
                      <a:r>
                        <a:rPr lang="fr-FR" sz="1800" b="1" dirty="0" err="1"/>
                        <a:t>no'nt</a:t>
                      </a:r>
                      <a:r>
                        <a:rPr lang="fr-FR" sz="1800" b="1" dirty="0"/>
                        <a:t> </a:t>
                      </a:r>
                      <a:r>
                        <a:rPr lang="fr-FR" sz="1800" b="1" dirty="0" err="1"/>
                        <a:t>eskoltet</a:t>
                      </a:r>
                      <a:r>
                        <a:rPr lang="fr-FR" sz="1800" b="1" dirty="0"/>
                        <a:t> les </a:t>
                      </a:r>
                      <a:r>
                        <a:rPr lang="fr-FR" sz="1800" b="1" dirty="0" err="1"/>
                        <a:t>mals</a:t>
                      </a:r>
                      <a:r>
                        <a:rPr lang="fr-FR" sz="1800" b="1" dirty="0"/>
                        <a:t> </a:t>
                      </a:r>
                      <a:r>
                        <a:rPr lang="fr-FR" sz="1800" b="1" dirty="0" err="1"/>
                        <a:t>conselliers</a:t>
                      </a:r>
                      <a:r>
                        <a:rPr lang="fr-FR" sz="1800" dirty="0"/>
                        <a:t> </a:t>
                      </a:r>
                    </a:p>
                  </a:txBody>
                  <a:tcPr marL="90519" marR="90519" marT="45260" marB="45260" anchor="ctr">
                    <a:lnL>
                      <a:noFill/>
                    </a:lnL>
                    <a:lnR>
                      <a:noFill/>
                    </a:lnR>
                    <a:lnT>
                      <a:noFill/>
                    </a:lnT>
                    <a:lnB>
                      <a:noFill/>
                    </a:lnB>
                  </a:tcPr>
                </a:tc>
                <a:tc>
                  <a:txBody>
                    <a:bodyPr/>
                    <a:lstStyle/>
                    <a:p>
                      <a:r>
                        <a:rPr lang="fr-FR" sz="1800"/>
                        <a:t>Elle n'écoute pas les mauvais conseillers </a:t>
                      </a:r>
                    </a:p>
                  </a:txBody>
                  <a:tcPr marL="90519" marR="90519" marT="45260" marB="45260" anchor="ctr">
                    <a:lnL>
                      <a:noFill/>
                    </a:lnL>
                    <a:lnR>
                      <a:noFill/>
                    </a:lnR>
                    <a:lnT>
                      <a:noFill/>
                    </a:lnT>
                    <a:lnB>
                      <a:noFill/>
                    </a:lnB>
                  </a:tcPr>
                </a:tc>
              </a:tr>
              <a:tr h="633635">
                <a:tc>
                  <a:txBody>
                    <a:bodyPr/>
                    <a:lstStyle/>
                    <a:p>
                      <a:r>
                        <a:rPr lang="fr-FR" sz="1800" b="1"/>
                        <a:t>Qu'elle D</a:t>
                      </a:r>
                      <a:r>
                        <a:rPr lang="fr-FR" sz="1800" b="1" i="1"/>
                        <a:t>e</a:t>
                      </a:r>
                      <a:r>
                        <a:rPr lang="fr-FR" sz="1800" b="1"/>
                        <a:t> o raneiet, chi maent sus en ciel,</a:t>
                      </a:r>
                      <a:r>
                        <a:rPr lang="fr-FR" sz="1800"/>
                        <a:t> </a:t>
                      </a:r>
                    </a:p>
                  </a:txBody>
                  <a:tcPr marL="90519" marR="90519" marT="45260" marB="45260" anchor="ctr">
                    <a:lnL>
                      <a:noFill/>
                    </a:lnL>
                    <a:lnR>
                      <a:noFill/>
                    </a:lnR>
                    <a:lnT>
                      <a:noFill/>
                    </a:lnT>
                    <a:lnB>
                      <a:noFill/>
                    </a:lnB>
                  </a:tcPr>
                </a:tc>
                <a:tc>
                  <a:txBody>
                    <a:bodyPr/>
                    <a:lstStyle/>
                    <a:p>
                      <a:r>
                        <a:rPr lang="fr-FR" sz="1800"/>
                        <a:t>qui lui demandent de renier Dieu qui demeure au ciel là-haut, </a:t>
                      </a:r>
                    </a:p>
                  </a:txBody>
                  <a:tcPr marL="90519" marR="90519" marT="45260" marB="45260" anchor="ctr">
                    <a:lnL>
                      <a:noFill/>
                    </a:lnL>
                    <a:lnR>
                      <a:noFill/>
                    </a:lnR>
                    <a:lnT>
                      <a:noFill/>
                    </a:lnT>
                    <a:lnB>
                      <a:noFill/>
                    </a:lnB>
                  </a:tcPr>
                </a:tc>
              </a:tr>
              <a:tr h="633635">
                <a:tc>
                  <a:txBody>
                    <a:bodyPr/>
                    <a:lstStyle/>
                    <a:p>
                      <a:r>
                        <a:rPr lang="fr-FR" sz="1800" b="1"/>
                        <a:t>Ne por or ned argent ne paramenz</a:t>
                      </a:r>
                      <a:r>
                        <a:rPr lang="fr-FR" sz="1800"/>
                        <a:t> </a:t>
                      </a:r>
                    </a:p>
                  </a:txBody>
                  <a:tcPr marL="90519" marR="90519" marT="45260" marB="45260" anchor="ctr">
                    <a:lnL>
                      <a:noFill/>
                    </a:lnL>
                    <a:lnR>
                      <a:noFill/>
                    </a:lnR>
                    <a:lnT>
                      <a:noFill/>
                    </a:lnT>
                    <a:lnB>
                      <a:noFill/>
                    </a:lnB>
                  </a:tcPr>
                </a:tc>
                <a:tc>
                  <a:txBody>
                    <a:bodyPr/>
                    <a:lstStyle/>
                    <a:p>
                      <a:r>
                        <a:rPr lang="fr-FR" sz="1800"/>
                        <a:t>Ni pour de l'or, ni pour de l'argent, ni pour des bijoux</a:t>
                      </a:r>
                    </a:p>
                  </a:txBody>
                  <a:tcPr marL="90519" marR="90519" marT="45260" marB="45260" anchor="ctr">
                    <a:lnL>
                      <a:noFill/>
                    </a:lnL>
                    <a:lnR>
                      <a:noFill/>
                    </a:lnR>
                    <a:lnT>
                      <a:noFill/>
                    </a:lnT>
                    <a:lnB>
                      <a:noFill/>
                    </a:lnB>
                  </a:tcPr>
                </a:tc>
              </a:tr>
              <a:tr h="633635">
                <a:tc>
                  <a:txBody>
                    <a:bodyPr/>
                    <a:lstStyle/>
                    <a:p>
                      <a:r>
                        <a:rPr lang="fr-FR" sz="1800" b="1"/>
                        <a:t>Por manatce regiel ne preiement.</a:t>
                      </a:r>
                      <a:r>
                        <a:rPr lang="fr-FR" sz="1800"/>
                        <a:t> </a:t>
                      </a:r>
                    </a:p>
                  </a:txBody>
                  <a:tcPr marL="90519" marR="90519" marT="45260" marB="45260" anchor="ctr">
                    <a:lnL>
                      <a:noFill/>
                    </a:lnL>
                    <a:lnR>
                      <a:noFill/>
                    </a:lnR>
                    <a:lnT>
                      <a:noFill/>
                    </a:lnT>
                    <a:lnB>
                      <a:noFill/>
                    </a:lnB>
                  </a:tcPr>
                </a:tc>
                <a:tc>
                  <a:txBody>
                    <a:bodyPr/>
                    <a:lstStyle/>
                    <a:p>
                      <a:r>
                        <a:rPr lang="fr-FR" sz="1800" dirty="0"/>
                        <a:t>Ni par la menace ni par les prières du roi</a:t>
                      </a:r>
                    </a:p>
                  </a:txBody>
                  <a:tcPr marL="90519" marR="90519" marT="45260" marB="45260" anchor="ctr">
                    <a:lnL>
                      <a:noFill/>
                    </a:lnL>
                    <a:lnR>
                      <a:noFill/>
                    </a:lnR>
                    <a:lnT>
                      <a:noFill/>
                    </a:lnT>
                    <a:lnB>
                      <a:noFill/>
                    </a:lnB>
                  </a:tcPr>
                </a:tc>
              </a:tr>
            </a:tbl>
          </a:graphicData>
        </a:graphic>
      </p:graphicFrame>
    </p:spTree>
    <p:extLst>
      <p:ext uri="{BB962C8B-B14F-4D97-AF65-F5344CB8AC3E}">
        <p14:creationId xmlns:p14="http://schemas.microsoft.com/office/powerpoint/2010/main" val="300469604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Ecrivains</a:t>
            </a:r>
            <a:r>
              <a:rPr lang="it-IT" sz="2800" dirty="0" err="1"/>
              <a:t>-</a:t>
            </a:r>
            <a:r>
              <a:rPr lang="it-IT" sz="2800" dirty="0" err="1" smtClean="0"/>
              <a:t>traducteurs</a:t>
            </a:r>
            <a:r>
              <a:rPr lang="it-IT" sz="2800" dirty="0" smtClean="0"/>
              <a:t> </a:t>
            </a:r>
            <a:r>
              <a:rPr lang="it-IT" sz="2800" dirty="0" err="1" smtClean="0"/>
              <a:t>au</a:t>
            </a:r>
            <a:r>
              <a:rPr lang="it-IT" sz="2800" dirty="0" smtClean="0"/>
              <a:t> </a:t>
            </a:r>
            <a:r>
              <a:rPr lang="it-IT" sz="2800" dirty="0" err="1" smtClean="0"/>
              <a:t>XIXème</a:t>
            </a:r>
            <a:r>
              <a:rPr lang="it-IT" sz="2800" dirty="0" smtClean="0"/>
              <a:t> </a:t>
            </a:r>
            <a:r>
              <a:rPr lang="it-IT" sz="2800" dirty="0" err="1" smtClean="0"/>
              <a:t>siècle</a:t>
            </a:r>
            <a:endParaRPr lang="it-IT" sz="2800" dirty="0"/>
          </a:p>
        </p:txBody>
      </p:sp>
      <p:sp>
        <p:nvSpPr>
          <p:cNvPr id="3" name="Segnaposto contenuto 2"/>
          <p:cNvSpPr>
            <a:spLocks noGrp="1"/>
          </p:cNvSpPr>
          <p:nvPr>
            <p:ph idx="1"/>
          </p:nvPr>
        </p:nvSpPr>
        <p:spPr/>
        <p:txBody>
          <a:bodyPr/>
          <a:lstStyle/>
          <a:p>
            <a:pPr algn="just"/>
            <a:r>
              <a:rPr lang="fr-FR" sz="2400" b="1" dirty="0" smtClean="0"/>
              <a:t>Chateaubriand</a:t>
            </a:r>
            <a:r>
              <a:rPr lang="fr-FR" sz="2400" dirty="0" smtClean="0"/>
              <a:t> 1768-1848</a:t>
            </a:r>
          </a:p>
          <a:p>
            <a:pPr algn="just"/>
            <a:r>
              <a:rPr lang="fr-FR" sz="2400" dirty="0" smtClean="0"/>
              <a:t>précurseur du romantisme français</a:t>
            </a:r>
          </a:p>
          <a:p>
            <a:pPr algn="just"/>
            <a:r>
              <a:rPr lang="it-IT" sz="2400" dirty="0" err="1" smtClean="0">
                <a:latin typeface="Arial" charset="0"/>
              </a:rPr>
              <a:t>Traducteur</a:t>
            </a:r>
            <a:r>
              <a:rPr lang="it-IT" sz="2400" dirty="0" smtClean="0">
                <a:latin typeface="Arial" charset="0"/>
              </a:rPr>
              <a:t> </a:t>
            </a:r>
            <a:r>
              <a:rPr lang="it-IT" sz="2400" dirty="0" err="1" smtClean="0">
                <a:latin typeface="Arial" charset="0"/>
              </a:rPr>
              <a:t>du</a:t>
            </a:r>
            <a:r>
              <a:rPr lang="it-IT" sz="2400" dirty="0" smtClean="0">
                <a:latin typeface="Arial" charset="0"/>
              </a:rPr>
              <a:t> </a:t>
            </a:r>
            <a:r>
              <a:rPr lang="it-IT" sz="2400" i="1" dirty="0" err="1" smtClean="0">
                <a:latin typeface="Arial" charset="0"/>
              </a:rPr>
              <a:t>Paradis</a:t>
            </a:r>
            <a:r>
              <a:rPr lang="it-IT" sz="2400" i="1" dirty="0" smtClean="0">
                <a:latin typeface="Arial" charset="0"/>
              </a:rPr>
              <a:t> </a:t>
            </a:r>
            <a:r>
              <a:rPr lang="it-IT" sz="2400" i="1" dirty="0" err="1" smtClean="0">
                <a:latin typeface="Arial" charset="0"/>
              </a:rPr>
              <a:t>perdu</a:t>
            </a:r>
            <a:r>
              <a:rPr lang="it-IT" sz="2400" i="1" dirty="0" smtClean="0">
                <a:latin typeface="Arial" charset="0"/>
              </a:rPr>
              <a:t> </a:t>
            </a:r>
            <a:r>
              <a:rPr lang="it-IT" sz="2400" dirty="0" smtClean="0">
                <a:latin typeface="Arial" charset="0"/>
              </a:rPr>
              <a:t>de Milton 1836 </a:t>
            </a:r>
            <a:r>
              <a:rPr lang="it-IT" sz="2400" dirty="0" err="1" smtClean="0">
                <a:latin typeface="Arial" charset="0"/>
              </a:rPr>
              <a:t>version</a:t>
            </a:r>
            <a:r>
              <a:rPr lang="it-IT" sz="2400" dirty="0" smtClean="0">
                <a:latin typeface="Arial" charset="0"/>
              </a:rPr>
              <a:t> intégrale. </a:t>
            </a:r>
            <a:r>
              <a:rPr lang="fr-FR" sz="2400" i="1" dirty="0" err="1" smtClean="0">
                <a:latin typeface="Arial" charset="0"/>
              </a:rPr>
              <a:t>Paradise</a:t>
            </a:r>
            <a:r>
              <a:rPr lang="fr-FR" sz="2400" i="1" dirty="0" smtClean="0">
                <a:latin typeface="Arial" charset="0"/>
              </a:rPr>
              <a:t> </a:t>
            </a:r>
            <a:r>
              <a:rPr lang="fr-FR" sz="2400" i="1" dirty="0" err="1" smtClean="0">
                <a:latin typeface="Arial" charset="0"/>
              </a:rPr>
              <a:t>Lost</a:t>
            </a:r>
            <a:r>
              <a:rPr lang="fr-FR" sz="2400" i="1" dirty="0" smtClean="0">
                <a:latin typeface="Arial" charset="0"/>
              </a:rPr>
              <a:t> </a:t>
            </a:r>
            <a:r>
              <a:rPr lang="fr-FR" sz="2400" dirty="0" smtClean="0">
                <a:latin typeface="Arial" charset="0"/>
              </a:rPr>
              <a:t> est un poème épique écrit par le poète anglais John Milton en 1667.</a:t>
            </a:r>
          </a:p>
          <a:p>
            <a:pPr algn="just"/>
            <a:r>
              <a:rPr lang="fr-FR" sz="2400" dirty="0" smtClean="0"/>
              <a:t>Accueil enthousiaste de Pouchkine dès sa publication en 1836</a:t>
            </a:r>
            <a:endParaRPr lang="it-IT" sz="2400" dirty="0" smtClean="0">
              <a:latin typeface="Arial" charset="0"/>
            </a:endParaRPr>
          </a:p>
          <a:p>
            <a:pPr algn="just"/>
            <a:r>
              <a:rPr lang="it-IT" sz="2400" dirty="0" smtClean="0">
                <a:latin typeface="Arial" charset="0"/>
              </a:rPr>
              <a:t>Il se </a:t>
            </a:r>
            <a:r>
              <a:rPr lang="it-IT" sz="2400" dirty="0" err="1" smtClean="0">
                <a:latin typeface="Arial" charset="0"/>
              </a:rPr>
              <a:t>démarque</a:t>
            </a:r>
            <a:r>
              <a:rPr lang="it-IT" sz="2400" dirty="0" smtClean="0">
                <a:latin typeface="Arial" charset="0"/>
              </a:rPr>
              <a:t> </a:t>
            </a:r>
            <a:r>
              <a:rPr lang="it-IT" sz="2400" dirty="0" err="1" smtClean="0">
                <a:latin typeface="Arial" charset="0"/>
              </a:rPr>
              <a:t>des</a:t>
            </a:r>
            <a:r>
              <a:rPr lang="it-IT" sz="2400" dirty="0" smtClean="0">
                <a:latin typeface="Arial" charset="0"/>
              </a:rPr>
              <a:t> </a:t>
            </a:r>
            <a:r>
              <a:rPr lang="it-IT" sz="2400" dirty="0" err="1" smtClean="0">
                <a:latin typeface="Arial" charset="0"/>
              </a:rPr>
              <a:t>Belles</a:t>
            </a:r>
            <a:r>
              <a:rPr lang="it-IT" sz="2400" dirty="0" smtClean="0">
                <a:latin typeface="Arial" charset="0"/>
              </a:rPr>
              <a:t> </a:t>
            </a:r>
            <a:r>
              <a:rPr lang="it-IT" sz="2400" dirty="0" err="1" smtClean="0">
                <a:latin typeface="Arial" charset="0"/>
              </a:rPr>
              <a:t>infidèles</a:t>
            </a:r>
            <a:r>
              <a:rPr lang="it-IT" sz="2400" dirty="0" smtClean="0">
                <a:latin typeface="Arial" charset="0"/>
              </a:rPr>
              <a:t> pour </a:t>
            </a:r>
            <a:r>
              <a:rPr lang="it-IT" sz="2400" dirty="0" err="1" smtClean="0">
                <a:latin typeface="Arial" charset="0"/>
              </a:rPr>
              <a:t>promouvoir</a:t>
            </a:r>
            <a:r>
              <a:rPr lang="it-IT" sz="2400" dirty="0" smtClean="0">
                <a:latin typeface="Arial" charset="0"/>
              </a:rPr>
              <a:t> “une </a:t>
            </a:r>
            <a:r>
              <a:rPr lang="it-IT" sz="2400" dirty="0" err="1" smtClean="0">
                <a:latin typeface="Arial" charset="0"/>
              </a:rPr>
              <a:t>traduction</a:t>
            </a:r>
            <a:r>
              <a:rPr lang="it-IT" sz="2400" dirty="0" smtClean="0">
                <a:latin typeface="Arial" charset="0"/>
              </a:rPr>
              <a:t> </a:t>
            </a:r>
            <a:r>
              <a:rPr lang="it-IT" sz="2400" dirty="0" err="1" smtClean="0">
                <a:latin typeface="Arial" charset="0"/>
              </a:rPr>
              <a:t>littérale</a:t>
            </a:r>
            <a:r>
              <a:rPr lang="it-IT" sz="2400" dirty="0" smtClean="0">
                <a:latin typeface="Arial" charset="0"/>
              </a:rPr>
              <a:t> </a:t>
            </a:r>
            <a:r>
              <a:rPr lang="it-IT" sz="2400" dirty="0" err="1" smtClean="0">
                <a:latin typeface="Arial" charset="0"/>
              </a:rPr>
              <a:t>dans</a:t>
            </a:r>
            <a:r>
              <a:rPr lang="it-IT" sz="2400" dirty="0" smtClean="0">
                <a:latin typeface="Arial" charset="0"/>
              </a:rPr>
              <a:t> </a:t>
            </a:r>
            <a:r>
              <a:rPr lang="it-IT" sz="2400" dirty="0" err="1" smtClean="0">
                <a:latin typeface="Arial" charset="0"/>
              </a:rPr>
              <a:t>toute</a:t>
            </a:r>
            <a:r>
              <a:rPr lang="it-IT" sz="2400" dirty="0" smtClean="0">
                <a:latin typeface="Arial" charset="0"/>
              </a:rPr>
              <a:t> la </a:t>
            </a:r>
            <a:r>
              <a:rPr lang="it-IT" sz="2400" dirty="0" err="1" smtClean="0">
                <a:latin typeface="Arial" charset="0"/>
              </a:rPr>
              <a:t>force</a:t>
            </a:r>
            <a:r>
              <a:rPr lang="it-IT" sz="2400" dirty="0" smtClean="0">
                <a:latin typeface="Arial" charset="0"/>
              </a:rPr>
              <a:t> </a:t>
            </a:r>
            <a:r>
              <a:rPr lang="it-IT" sz="2400" dirty="0" err="1" smtClean="0">
                <a:latin typeface="Arial" charset="0"/>
              </a:rPr>
              <a:t>du</a:t>
            </a:r>
            <a:r>
              <a:rPr lang="it-IT" sz="2400" dirty="0" smtClean="0">
                <a:latin typeface="Arial" charset="0"/>
              </a:rPr>
              <a:t> terme”</a:t>
            </a:r>
          </a:p>
          <a:p>
            <a:pPr algn="just">
              <a:buNone/>
            </a:pPr>
            <a:r>
              <a:rPr lang="fr-FR" sz="2400" dirty="0" smtClean="0"/>
              <a:t> </a:t>
            </a:r>
            <a:endParaRPr lang="it-IT" sz="2400" dirty="0"/>
          </a:p>
        </p:txBody>
      </p:sp>
    </p:spTree>
    <p:extLst>
      <p:ext uri="{BB962C8B-B14F-4D97-AF65-F5344CB8AC3E}">
        <p14:creationId xmlns:p14="http://schemas.microsoft.com/office/powerpoint/2010/main" val="20537614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Chateaubriand</a:t>
            </a:r>
            <a:r>
              <a:rPr lang="it-IT" sz="2800" dirty="0" smtClean="0"/>
              <a:t> </a:t>
            </a:r>
            <a:r>
              <a:rPr lang="it-IT" sz="2800" dirty="0" err="1" smtClean="0"/>
              <a:t>traducteur</a:t>
            </a:r>
            <a:endParaRPr lang="it-IT" sz="2800" dirty="0"/>
          </a:p>
        </p:txBody>
      </p:sp>
      <p:sp>
        <p:nvSpPr>
          <p:cNvPr id="3" name="Segnaposto contenuto 2"/>
          <p:cNvSpPr>
            <a:spLocks noGrp="1"/>
          </p:cNvSpPr>
          <p:nvPr>
            <p:ph idx="1"/>
          </p:nvPr>
        </p:nvSpPr>
        <p:spPr/>
        <p:txBody>
          <a:bodyPr/>
          <a:lstStyle/>
          <a:p>
            <a:pPr algn="just"/>
            <a:r>
              <a:rPr lang="it-IT" sz="2400" dirty="0" smtClean="0"/>
              <a:t>Il </a:t>
            </a:r>
            <a:r>
              <a:rPr lang="it-IT" sz="2400" dirty="0" err="1" smtClean="0"/>
              <a:t>expose</a:t>
            </a:r>
            <a:r>
              <a:rPr lang="it-IT" sz="2400" dirty="0" smtClean="0"/>
              <a:t> </a:t>
            </a:r>
            <a:r>
              <a:rPr lang="it-IT" sz="2400" dirty="0" err="1" smtClean="0"/>
              <a:t>ses</a:t>
            </a:r>
            <a:r>
              <a:rPr lang="it-IT" sz="2400" dirty="0" smtClean="0"/>
              <a:t> </a:t>
            </a:r>
            <a:r>
              <a:rPr lang="it-IT" sz="2400" dirty="0" err="1" smtClean="0"/>
              <a:t>pensées</a:t>
            </a:r>
            <a:r>
              <a:rPr lang="it-IT" sz="2400" dirty="0" smtClean="0"/>
              <a:t> </a:t>
            </a:r>
            <a:r>
              <a:rPr lang="it-IT" sz="2400" dirty="0" err="1" smtClean="0"/>
              <a:t>sur</a:t>
            </a:r>
            <a:r>
              <a:rPr lang="it-IT" sz="2400" dirty="0" smtClean="0"/>
              <a:t> la </a:t>
            </a:r>
            <a:r>
              <a:rPr lang="it-IT" sz="2400" dirty="0" err="1" smtClean="0"/>
              <a:t>traduction</a:t>
            </a:r>
            <a:r>
              <a:rPr lang="it-IT" sz="2400" dirty="0" smtClean="0"/>
              <a:t> </a:t>
            </a:r>
            <a:r>
              <a:rPr lang="it-IT" sz="2400" dirty="0" err="1" smtClean="0"/>
              <a:t>dans</a:t>
            </a:r>
            <a:r>
              <a:rPr lang="it-IT" sz="2400" dirty="0" smtClean="0"/>
              <a:t> </a:t>
            </a:r>
            <a:r>
              <a:rPr lang="fr-FR" sz="2400" i="1" dirty="0" smtClean="0"/>
              <a:t>les Remarques </a:t>
            </a:r>
            <a:r>
              <a:rPr lang="fr-FR" sz="2400" dirty="0" smtClean="0"/>
              <a:t>qui précèdent sa traduction</a:t>
            </a:r>
            <a:r>
              <a:rPr lang="fr-FR" sz="2400" i="1" dirty="0" smtClean="0"/>
              <a:t>.</a:t>
            </a:r>
          </a:p>
          <a:p>
            <a:r>
              <a:rPr lang="fr-FR" sz="2400" dirty="0" smtClean="0"/>
              <a:t>Son principe gouverneur est celui de la littéralité : « C’est une traduction littérale dans toute la force du terme que j’ai entreprise, une traduction qu’un enfant et un poète pourront suivre sur le texte, ligne à ligne, mot à mot », </a:t>
            </a:r>
          </a:p>
          <a:p>
            <a:r>
              <a:rPr lang="fr-FR" sz="2400" dirty="0" smtClean="0"/>
              <a:t>« tout m’a paru sacré dans le texte, parenthèses, points, virgules »,</a:t>
            </a:r>
          </a:p>
          <a:p>
            <a:pPr algn="just"/>
            <a:r>
              <a:rPr lang="fr-FR" sz="2400" dirty="0" smtClean="0"/>
              <a:t>Chateaubriand assume ce choix aux dépens de l’élégance et de la clarté, « aux dépens de la syntaxe ».</a:t>
            </a:r>
          </a:p>
        </p:txBody>
      </p:sp>
    </p:spTree>
    <p:extLst>
      <p:ext uri="{BB962C8B-B14F-4D97-AF65-F5344CB8AC3E}">
        <p14:creationId xmlns:p14="http://schemas.microsoft.com/office/powerpoint/2010/main" val="411001907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Ecrivains</a:t>
            </a:r>
            <a:r>
              <a:rPr lang="it-IT" sz="2800" dirty="0" err="1"/>
              <a:t>-</a:t>
            </a:r>
            <a:r>
              <a:rPr lang="it-IT" sz="2800" dirty="0" err="1" smtClean="0"/>
              <a:t>traducteurs</a:t>
            </a:r>
            <a:r>
              <a:rPr lang="it-IT" sz="2800" dirty="0" smtClean="0"/>
              <a:t> </a:t>
            </a:r>
            <a:r>
              <a:rPr lang="it-IT" sz="2800" dirty="0" err="1" smtClean="0"/>
              <a:t>au</a:t>
            </a:r>
            <a:r>
              <a:rPr lang="it-IT" sz="2800" dirty="0" smtClean="0"/>
              <a:t> </a:t>
            </a:r>
            <a:r>
              <a:rPr lang="it-IT" sz="2800" dirty="0" err="1" smtClean="0"/>
              <a:t>XIXème</a:t>
            </a:r>
            <a:r>
              <a:rPr lang="it-IT" sz="2800" dirty="0" smtClean="0"/>
              <a:t> </a:t>
            </a:r>
            <a:r>
              <a:rPr lang="it-IT" sz="2800" dirty="0" err="1" smtClean="0"/>
              <a:t>siècle</a:t>
            </a:r>
            <a:endParaRPr lang="it-IT" sz="2800" dirty="0"/>
          </a:p>
        </p:txBody>
      </p:sp>
      <p:sp>
        <p:nvSpPr>
          <p:cNvPr id="3" name="Segnaposto contenuto 2"/>
          <p:cNvSpPr>
            <a:spLocks noGrp="1"/>
          </p:cNvSpPr>
          <p:nvPr>
            <p:ph idx="1"/>
          </p:nvPr>
        </p:nvSpPr>
        <p:spPr/>
        <p:txBody>
          <a:bodyPr/>
          <a:lstStyle/>
          <a:p>
            <a:pPr algn="just"/>
            <a:r>
              <a:rPr lang="fr-FR" sz="2400" b="1" dirty="0"/>
              <a:t>Gérard de </a:t>
            </a:r>
            <a:r>
              <a:rPr lang="fr-FR" sz="2400" b="1" dirty="0" smtClean="0"/>
              <a:t>Nerval</a:t>
            </a:r>
            <a:r>
              <a:rPr lang="fr-FR" sz="2400" dirty="0" smtClean="0"/>
              <a:t>. 1808-1855</a:t>
            </a:r>
          </a:p>
          <a:p>
            <a:pPr marL="0" indent="0" algn="just">
              <a:buNone/>
            </a:pPr>
            <a:r>
              <a:rPr lang="fr-FR" sz="2400" dirty="0" smtClean="0"/>
              <a:t>Inspiré </a:t>
            </a:r>
            <a:r>
              <a:rPr lang="fr-FR" sz="2400" dirty="0"/>
              <a:t>par le Romantisme, il fait une traduction du </a:t>
            </a:r>
            <a:r>
              <a:rPr lang="fr-FR" sz="2400" i="1" dirty="0"/>
              <a:t>Faust</a:t>
            </a:r>
            <a:r>
              <a:rPr lang="fr-FR" sz="2400" dirty="0"/>
              <a:t> de Goethe dont la qualité fera dire à un Goethe vieillissant qu’il préfère la version française à l’original, pour sa légèreté, sa prose (la version allemande est en vers).</a:t>
            </a:r>
          </a:p>
          <a:p>
            <a:r>
              <a:rPr lang="fr-FR" sz="2400" dirty="0" smtClean="0"/>
              <a:t> </a:t>
            </a:r>
            <a:r>
              <a:rPr lang="fr-FR" sz="2400" dirty="0"/>
              <a:t>Goethe : « En allemand, je n’aime plus lire Faust, mais dans cette traduction française tout reprend fraîcheur, nouveauté et esprit. »</a:t>
            </a:r>
          </a:p>
          <a:p>
            <a:pPr algn="just"/>
            <a:r>
              <a:rPr lang="fr-FR" sz="2400" dirty="0"/>
              <a:t>Nerval s’inscrit ainsi et précède même cette grande tradition d’écrivains français dont les traductions en français sont parfois (pour les lecteurs français) meilleures que l’original. </a:t>
            </a:r>
            <a:endParaRPr lang="it-IT" sz="2400" dirty="0"/>
          </a:p>
        </p:txBody>
      </p:sp>
    </p:spTree>
    <p:extLst>
      <p:ext uri="{BB962C8B-B14F-4D97-AF65-F5344CB8AC3E}">
        <p14:creationId xmlns:p14="http://schemas.microsoft.com/office/powerpoint/2010/main" val="90671736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Ecrivains</a:t>
            </a:r>
            <a:r>
              <a:rPr lang="it-IT" sz="2800" dirty="0" err="1"/>
              <a:t>-</a:t>
            </a:r>
            <a:r>
              <a:rPr lang="it-IT" sz="2800" dirty="0" err="1" smtClean="0"/>
              <a:t>traducteurs</a:t>
            </a:r>
            <a:r>
              <a:rPr lang="it-IT" sz="2800" dirty="0" smtClean="0"/>
              <a:t> </a:t>
            </a:r>
            <a:r>
              <a:rPr lang="it-IT" sz="2800" dirty="0" err="1" smtClean="0"/>
              <a:t>au</a:t>
            </a:r>
            <a:r>
              <a:rPr lang="it-IT" sz="2800" dirty="0" smtClean="0"/>
              <a:t> </a:t>
            </a:r>
            <a:r>
              <a:rPr lang="it-IT" sz="2800" dirty="0" err="1" smtClean="0"/>
              <a:t>XIXème</a:t>
            </a:r>
            <a:r>
              <a:rPr lang="it-IT" sz="2800" dirty="0" smtClean="0"/>
              <a:t> </a:t>
            </a:r>
            <a:r>
              <a:rPr lang="it-IT" sz="2800" dirty="0" err="1" smtClean="0"/>
              <a:t>siècle</a:t>
            </a:r>
            <a:endParaRPr lang="it-IT" sz="2800" dirty="0"/>
          </a:p>
        </p:txBody>
      </p:sp>
      <p:sp>
        <p:nvSpPr>
          <p:cNvPr id="3" name="Segnaposto contenuto 2"/>
          <p:cNvSpPr>
            <a:spLocks noGrp="1"/>
          </p:cNvSpPr>
          <p:nvPr>
            <p:ph idx="1"/>
          </p:nvPr>
        </p:nvSpPr>
        <p:spPr/>
        <p:txBody>
          <a:bodyPr/>
          <a:lstStyle/>
          <a:p>
            <a:pPr algn="just"/>
            <a:r>
              <a:rPr lang="it-IT" sz="2400" b="1" dirty="0" smtClean="0"/>
              <a:t>Baudelaire </a:t>
            </a:r>
            <a:r>
              <a:rPr lang="it-IT" sz="2400" dirty="0" smtClean="0"/>
              <a:t>(1821-1867) </a:t>
            </a:r>
            <a:r>
              <a:rPr lang="it-IT" sz="2400" dirty="0" err="1" smtClean="0"/>
              <a:t>et</a:t>
            </a:r>
            <a:r>
              <a:rPr lang="it-IT" sz="2400" b="1" dirty="0" smtClean="0"/>
              <a:t> </a:t>
            </a:r>
            <a:r>
              <a:rPr lang="fr-FR" sz="2400" dirty="0" smtClean="0"/>
              <a:t>Edgar Allan Poe</a:t>
            </a:r>
            <a:endParaRPr lang="it-IT" sz="2400" b="1" dirty="0" smtClean="0"/>
          </a:p>
          <a:p>
            <a:pPr algn="just"/>
            <a:r>
              <a:rPr lang="fr-FR" sz="2400" dirty="0"/>
              <a:t>La première lecture des nouvelles de Poe a provoqué en Baudelaire un choc </a:t>
            </a:r>
            <a:r>
              <a:rPr lang="fr-FR" sz="2400" dirty="0" smtClean="0"/>
              <a:t>extraordinaire.</a:t>
            </a:r>
          </a:p>
          <a:p>
            <a:pPr algn="just"/>
            <a:r>
              <a:rPr lang="fr-FR" sz="2400" dirty="0" smtClean="0"/>
              <a:t>La traduction des œuvres d’Edgar Poe a accompagné Baudelaire pendant près de dix-sept ans : de 1848 à 1865, années de maturité et de fécondité poétique. Baudelaire a également traduit d’autres auteurs (</a:t>
            </a:r>
            <a:r>
              <a:rPr lang="fr-FR" sz="2400" dirty="0" err="1" smtClean="0"/>
              <a:t>Quincey</a:t>
            </a:r>
            <a:r>
              <a:rPr lang="fr-FR" sz="2400" dirty="0" smtClean="0"/>
              <a:t> par exemple). </a:t>
            </a:r>
          </a:p>
          <a:p>
            <a:pPr algn="just"/>
            <a:r>
              <a:rPr lang="fr-FR" sz="2400" dirty="0" smtClean="0"/>
              <a:t>Lorsqu’il a commencé à traduire Poe, Baudelaire avait déjà composé la plupart des pièces qui forment le recueil des </a:t>
            </a:r>
            <a:r>
              <a:rPr lang="fr-FR" sz="2400" i="1" dirty="0" smtClean="0"/>
              <a:t>Fleurs du Mal.</a:t>
            </a:r>
          </a:p>
          <a:p>
            <a:pPr algn="just"/>
            <a:endParaRPr lang="fr-FR" sz="2400" dirty="0" smtClean="0"/>
          </a:p>
          <a:p>
            <a:pPr algn="just"/>
            <a:endParaRPr lang="fr-FR" sz="2400" dirty="0" smtClean="0"/>
          </a:p>
        </p:txBody>
      </p:sp>
    </p:spTree>
    <p:extLst>
      <p:ext uri="{BB962C8B-B14F-4D97-AF65-F5344CB8AC3E}">
        <p14:creationId xmlns:p14="http://schemas.microsoft.com/office/powerpoint/2010/main" val="372302160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Baudelaire </a:t>
            </a:r>
            <a:r>
              <a:rPr lang="it-IT" sz="2800" dirty="0" err="1" smtClean="0"/>
              <a:t>et</a:t>
            </a:r>
            <a:r>
              <a:rPr lang="it-IT" sz="2800" dirty="0" smtClean="0"/>
              <a:t> </a:t>
            </a:r>
            <a:r>
              <a:rPr lang="fr-FR" sz="2800" dirty="0" smtClean="0"/>
              <a:t>Edgar Allan Poe</a:t>
            </a:r>
            <a:endParaRPr lang="it-IT" sz="2800" dirty="0"/>
          </a:p>
        </p:txBody>
      </p:sp>
      <p:sp>
        <p:nvSpPr>
          <p:cNvPr id="3" name="Segnaposto contenuto 2"/>
          <p:cNvSpPr>
            <a:spLocks noGrp="1"/>
          </p:cNvSpPr>
          <p:nvPr>
            <p:ph idx="1"/>
          </p:nvPr>
        </p:nvSpPr>
        <p:spPr/>
        <p:txBody>
          <a:bodyPr/>
          <a:lstStyle/>
          <a:p>
            <a:pPr algn="just"/>
            <a:r>
              <a:rPr lang="fr-FR" sz="2400" dirty="0" smtClean="0"/>
              <a:t>C’est un enthousiasme d’ordre esthétique et personnel. Baudelaire a découvert chez Poe un genre de beauté bizarre qui lui plait énormément : en mars 1854 il écrivit à sa mère, à qui il envoyait un volume de poésie de Poe (non traduites) : « [dans] le petit livre que tu trouveras ci-inclus (…) tu ne trouveras que du beau et de l’étrange.» </a:t>
            </a:r>
            <a:endParaRPr lang="it-IT" sz="2400" dirty="0" smtClean="0"/>
          </a:p>
          <a:p>
            <a:pPr algn="just"/>
            <a:endParaRPr lang="fr-FR" sz="2400" dirty="0" smtClean="0"/>
          </a:p>
          <a:p>
            <a:pPr algn="just"/>
            <a:r>
              <a:rPr lang="fr-FR" sz="2400" dirty="0" smtClean="0"/>
              <a:t>« </a:t>
            </a:r>
            <a:r>
              <a:rPr lang="fr-FR" sz="2400" dirty="0"/>
              <a:t>La première fois que j’ai ouvert un livre de lui, j’ai vu, avec épouvante et ravissement, non seulement des sujets rêvés par moi, mais des PHRASES pensées par moi, et écrites par lui vingt ans auparavant.» </a:t>
            </a:r>
            <a:endParaRPr lang="fr-FR" sz="2400" dirty="0" smtClean="0"/>
          </a:p>
          <a:p>
            <a:pPr algn="just"/>
            <a:endParaRPr lang="fr-FR" sz="2400" dirty="0" smtClean="0"/>
          </a:p>
        </p:txBody>
      </p:sp>
    </p:spTree>
    <p:extLst>
      <p:ext uri="{BB962C8B-B14F-4D97-AF65-F5344CB8AC3E}">
        <p14:creationId xmlns:p14="http://schemas.microsoft.com/office/powerpoint/2010/main" val="112601593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Baudelaire </a:t>
            </a:r>
            <a:r>
              <a:rPr lang="it-IT" sz="2800" dirty="0" err="1" smtClean="0"/>
              <a:t>et</a:t>
            </a:r>
            <a:r>
              <a:rPr lang="it-IT" sz="2800" dirty="0" smtClean="0"/>
              <a:t> </a:t>
            </a:r>
            <a:r>
              <a:rPr lang="fr-FR" sz="2800" dirty="0" smtClean="0"/>
              <a:t>Edgar Allan Poe</a:t>
            </a:r>
            <a:endParaRPr lang="it-IT" sz="2800" dirty="0"/>
          </a:p>
        </p:txBody>
      </p:sp>
      <p:sp>
        <p:nvSpPr>
          <p:cNvPr id="3" name="Segnaposto contenuto 2"/>
          <p:cNvSpPr>
            <a:spLocks noGrp="1"/>
          </p:cNvSpPr>
          <p:nvPr>
            <p:ph idx="1"/>
          </p:nvPr>
        </p:nvSpPr>
        <p:spPr/>
        <p:txBody>
          <a:bodyPr/>
          <a:lstStyle/>
          <a:p>
            <a:pPr algn="just"/>
            <a:r>
              <a:rPr lang="fr-FR" sz="2400" dirty="0"/>
              <a:t>« Pour conclure, je dirai aux Français amis inconnus d’Edgar Poe que je suis fier et heureux d’avoir introduit dans leur mémoire un genre de beauté nouveau ; et aussi bien, pourquoi n’avouerai-je pas que ce qui a soutenu ma volonté, c’était le plaisir de leur présenter un homme qui me ressemblait un peu, par quelques points, c’est-à-dire une partie de moi-même ? » </a:t>
            </a:r>
            <a:r>
              <a:rPr lang="fr-FR" sz="2400" dirty="0" smtClean="0"/>
              <a:t>(Avis du traducteur 1864)</a:t>
            </a:r>
            <a:endParaRPr lang="it-IT" sz="2400" dirty="0"/>
          </a:p>
        </p:txBody>
      </p:sp>
    </p:spTree>
    <p:extLst>
      <p:ext uri="{BB962C8B-B14F-4D97-AF65-F5344CB8AC3E}">
        <p14:creationId xmlns:p14="http://schemas.microsoft.com/office/powerpoint/2010/main" val="190580739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dirty="0"/>
              <a:t>Poe </a:t>
            </a:r>
            <a:r>
              <a:rPr lang="it-IT" sz="2800" i="1" dirty="0" smtClean="0"/>
              <a:t>The </a:t>
            </a:r>
            <a:r>
              <a:rPr lang="it-IT" sz="2800" i="1" dirty="0" err="1" smtClean="0"/>
              <a:t>Raven</a:t>
            </a:r>
            <a:r>
              <a:rPr lang="it-IT" sz="2800" i="1" dirty="0" smtClean="0"/>
              <a:t> </a:t>
            </a:r>
            <a:br>
              <a:rPr lang="it-IT" sz="2800" i="1" dirty="0" smtClean="0"/>
            </a:br>
            <a:r>
              <a:rPr lang="it-IT" sz="2800" dirty="0" smtClean="0"/>
              <a:t>(</a:t>
            </a:r>
            <a:r>
              <a:rPr lang="it-IT" sz="2800" dirty="0" err="1" smtClean="0"/>
              <a:t>poème</a:t>
            </a:r>
            <a:r>
              <a:rPr lang="it-IT" sz="2800" dirty="0" smtClean="0"/>
              <a:t> </a:t>
            </a:r>
            <a:r>
              <a:rPr lang="it-IT" sz="2800" dirty="0" err="1" smtClean="0"/>
              <a:t>narratif</a:t>
            </a:r>
            <a:r>
              <a:rPr lang="it-IT" sz="2800" dirty="0" smtClean="0"/>
              <a:t> en </a:t>
            </a:r>
            <a:r>
              <a:rPr lang="it-IT" sz="2800" dirty="0" err="1" smtClean="0"/>
              <a:t>américain</a:t>
            </a:r>
            <a:r>
              <a:rPr lang="it-IT" sz="2800" dirty="0" smtClean="0"/>
              <a:t> 1845)</a:t>
            </a:r>
            <a:r>
              <a:rPr lang="it-IT" sz="2800" dirty="0"/>
              <a:t/>
            </a:r>
            <a:br>
              <a:rPr lang="it-IT" sz="2800" dirty="0"/>
            </a:br>
            <a:r>
              <a:rPr lang="it-IT" sz="2800" dirty="0"/>
              <a:t>-</a:t>
            </a:r>
            <a:r>
              <a:rPr lang="it-IT" sz="2800" dirty="0" smtClean="0"/>
              <a:t>Baudelaire </a:t>
            </a:r>
            <a:r>
              <a:rPr lang="it-IT" sz="2800" i="1" dirty="0" smtClean="0"/>
              <a:t>Le </a:t>
            </a:r>
            <a:r>
              <a:rPr lang="it-IT" sz="2800" i="1" dirty="0" err="1" smtClean="0"/>
              <a:t>Corbeau</a:t>
            </a:r>
            <a:endParaRPr lang="it-IT" sz="2800" i="1" dirty="0"/>
          </a:p>
        </p:txBody>
      </p:sp>
      <p:sp>
        <p:nvSpPr>
          <p:cNvPr id="3" name="Segnaposto contenuto 2"/>
          <p:cNvSpPr>
            <a:spLocks noGrp="1"/>
          </p:cNvSpPr>
          <p:nvPr>
            <p:ph idx="1"/>
          </p:nvPr>
        </p:nvSpPr>
        <p:spPr/>
        <p:txBody>
          <a:bodyPr/>
          <a:lstStyle/>
          <a:p>
            <a:pPr algn="just"/>
            <a:r>
              <a:rPr lang="fr-FR" sz="2000" dirty="0"/>
              <a:t>« Que cette parole soit le signal de notre séparation, oiseau ou démon ! — hurlai-je en me redressant. — Rentre dans la tempête, retourne au rivage de la Nuit plutonienne ; ne laisse pas ici une seule plume noire comme souvenir du mensonge que ton âme a proféré ; laisse ma solitude inviolée ; quitte ce buste au-dessus de ma porte ; arrache ton bec de mon cœur et précipite ton spectre loin de ma porte ! » Le corbeau dit : « Jamais plus ! »</a:t>
            </a:r>
          </a:p>
          <a:p>
            <a:pPr algn="just"/>
            <a:r>
              <a:rPr lang="fr-FR" sz="2000" dirty="0"/>
              <a:t>Et le corbeau, immuable, est toujours installé, toujours installé sur le buste pâle de Pallas, juste au-dessus de la porte de ma chambre ; et ses yeux ont toute la semblance des yeux d’un démon qui rêve ; et la lumière de la lampe, en ruisselant sur lui, projette son ombre sur le plancher ; et mon âme, hors du cercle de cette ombre qui gît flottante sur le plancher, ne pourra plus s’élever, — jamais plus !</a:t>
            </a:r>
          </a:p>
          <a:p>
            <a:endParaRPr lang="it-IT" sz="2000" dirty="0"/>
          </a:p>
        </p:txBody>
      </p:sp>
    </p:spTree>
    <p:extLst>
      <p:ext uri="{BB962C8B-B14F-4D97-AF65-F5344CB8AC3E}">
        <p14:creationId xmlns:p14="http://schemas.microsoft.com/office/powerpoint/2010/main" val="328223108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Poe-Mallarmé</a:t>
            </a:r>
            <a:r>
              <a:rPr lang="it-IT" sz="2800" dirty="0" smtClean="0"/>
              <a:t> </a:t>
            </a:r>
            <a:r>
              <a:rPr lang="it-IT" sz="2800" i="1" dirty="0" smtClean="0"/>
              <a:t>Le </a:t>
            </a:r>
            <a:r>
              <a:rPr lang="it-IT" sz="2800" i="1" dirty="0" err="1" smtClean="0"/>
              <a:t>Corbeau</a:t>
            </a:r>
            <a:endParaRPr lang="it-IT" sz="2800" dirty="0"/>
          </a:p>
        </p:txBody>
      </p:sp>
      <p:sp>
        <p:nvSpPr>
          <p:cNvPr id="3" name="Segnaposto contenuto 2"/>
          <p:cNvSpPr>
            <a:spLocks noGrp="1"/>
          </p:cNvSpPr>
          <p:nvPr>
            <p:ph idx="1"/>
          </p:nvPr>
        </p:nvSpPr>
        <p:spPr/>
        <p:txBody>
          <a:bodyPr/>
          <a:lstStyle/>
          <a:p>
            <a:pPr algn="just"/>
            <a:r>
              <a:rPr lang="it-IT" sz="2400" dirty="0" smtClean="0"/>
              <a:t>Mallarmé 1842-1898</a:t>
            </a:r>
          </a:p>
          <a:p>
            <a:pPr algn="just"/>
            <a:r>
              <a:rPr lang="fr-FR" sz="2400" dirty="0"/>
              <a:t>Admirateur d'Edgar Poe il traduit </a:t>
            </a:r>
            <a:r>
              <a:rPr lang="fr-FR" sz="2400" i="1" dirty="0"/>
              <a:t>Le Corbeau</a:t>
            </a:r>
            <a:r>
              <a:rPr lang="fr-FR" sz="2400" dirty="0"/>
              <a:t>, publié en 1875 illustré par Édouard </a:t>
            </a:r>
            <a:r>
              <a:rPr lang="fr-FR" sz="2400" dirty="0" smtClean="0"/>
              <a:t>Manet</a:t>
            </a:r>
            <a:endParaRPr lang="it-IT" sz="2400" dirty="0"/>
          </a:p>
        </p:txBody>
      </p:sp>
    </p:spTree>
    <p:extLst>
      <p:ext uri="{BB962C8B-B14F-4D97-AF65-F5344CB8AC3E}">
        <p14:creationId xmlns:p14="http://schemas.microsoft.com/office/powerpoint/2010/main" val="403417905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Poe Mallarmé Manet</a:t>
            </a:r>
            <a:endParaRPr lang="it-IT" sz="2800" dirty="0"/>
          </a:p>
        </p:txBody>
      </p:sp>
      <p:pic>
        <p:nvPicPr>
          <p:cNvPr id="4" name="Segnaposto contenuto 3" descr="manet_poster-1.jpg"/>
          <p:cNvPicPr>
            <a:picLocks noGrp="1" noChangeAspect="1"/>
          </p:cNvPicPr>
          <p:nvPr>
            <p:ph idx="1"/>
          </p:nvPr>
        </p:nvPicPr>
        <p:blipFill>
          <a:blip r:embed="rId2">
            <a:extLst>
              <a:ext uri="{28A0092B-C50C-407E-A947-70E740481C1C}">
                <a14:useLocalDpi xmlns:a14="http://schemas.microsoft.com/office/drawing/2010/main" val="0"/>
              </a:ext>
            </a:extLst>
          </a:blip>
          <a:srcRect l="-82530" r="-82530"/>
          <a:stretch>
            <a:fillRect/>
          </a:stretch>
        </p:blipFill>
        <p:spPr/>
      </p:pic>
    </p:spTree>
    <p:extLst>
      <p:ext uri="{BB962C8B-B14F-4D97-AF65-F5344CB8AC3E}">
        <p14:creationId xmlns:p14="http://schemas.microsoft.com/office/powerpoint/2010/main" val="331580281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Poe-Mallarmé</a:t>
            </a:r>
            <a:r>
              <a:rPr lang="it-IT" sz="2800" dirty="0" smtClean="0"/>
              <a:t> </a:t>
            </a:r>
            <a:r>
              <a:rPr lang="it-IT" sz="2800" i="1" dirty="0" smtClean="0"/>
              <a:t>Le </a:t>
            </a:r>
            <a:r>
              <a:rPr lang="it-IT" sz="2800" i="1" dirty="0" err="1" smtClean="0"/>
              <a:t>Corbeau</a:t>
            </a:r>
            <a:endParaRPr lang="it-IT" sz="2800" dirty="0"/>
          </a:p>
        </p:txBody>
      </p:sp>
      <p:sp>
        <p:nvSpPr>
          <p:cNvPr id="3" name="Segnaposto contenuto 2"/>
          <p:cNvSpPr>
            <a:spLocks noGrp="1"/>
          </p:cNvSpPr>
          <p:nvPr>
            <p:ph idx="1"/>
          </p:nvPr>
        </p:nvSpPr>
        <p:spPr/>
        <p:txBody>
          <a:bodyPr/>
          <a:lstStyle/>
          <a:p>
            <a:pPr algn="just"/>
            <a:r>
              <a:rPr lang="it-IT" sz="2000" dirty="0" smtClean="0"/>
              <a:t>… </a:t>
            </a:r>
            <a:r>
              <a:rPr lang="fr-FR" sz="2000" dirty="0" smtClean="0"/>
              <a:t>«</a:t>
            </a:r>
            <a:r>
              <a:rPr lang="fr-FR" sz="2000" dirty="0"/>
              <a:t> Que ce mot soit le signal de notre séparation, oiseau ou malin esprit, » hurlai-je, en me dressant. « Recule en la tempête et le rivage plutonien de Nuit ! Ne laisse pas une plume noire ici comme un gage du mensonge qu’a proféré ton âme. Laisse inviolé mon abandon ! quitte le buste au-dessus de ma porte ! ôte ton bec de mon cœur et jette ta forme loin de ma porte ! » Le Corbeau dit : « Jamais plus ! </a:t>
            </a:r>
            <a:r>
              <a:rPr lang="fr-FR" sz="2000" dirty="0" smtClean="0"/>
              <a:t>»</a:t>
            </a:r>
          </a:p>
          <a:p>
            <a:pPr algn="just">
              <a:buNone/>
            </a:pPr>
            <a:endParaRPr lang="fr-FR" sz="2000" dirty="0"/>
          </a:p>
          <a:p>
            <a:pPr algn="just"/>
            <a:r>
              <a:rPr lang="fr-FR" sz="2000" dirty="0"/>
              <a:t>Et le Corbeau, sans voleter, siège encore — siège encore sur le buste </a:t>
            </a:r>
            <a:r>
              <a:rPr lang="fr-FR" sz="2000" dirty="0" err="1"/>
              <a:t>pallide</a:t>
            </a:r>
            <a:r>
              <a:rPr lang="fr-FR" sz="2000" dirty="0"/>
              <a:t> de Pallas, juste au-dessus de la porte de ma chambre, et ses yeux ont toute la semblance des yeux d’un démon qui rêve, et la lumière de la lampe, ruisselant sur lui, projette son ombre à terre : et mon âme, de cette ombre qui gît flottante à terre, ne s’élèvera — jamais plus !</a:t>
            </a:r>
          </a:p>
          <a:p>
            <a:pPr algn="just"/>
            <a:endParaRPr lang="it-IT" sz="2000" dirty="0"/>
          </a:p>
        </p:txBody>
      </p:sp>
    </p:spTree>
    <p:extLst>
      <p:ext uri="{BB962C8B-B14F-4D97-AF65-F5344CB8AC3E}">
        <p14:creationId xmlns:p14="http://schemas.microsoft.com/office/powerpoint/2010/main" val="3116690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p:txBody>
          <a:bodyPr/>
          <a:lstStyle/>
          <a:p>
            <a:r>
              <a:rPr lang="it-IT" sz="2800" dirty="0" err="1">
                <a:latin typeface="Arial" charset="0"/>
              </a:rPr>
              <a:t>Les</a:t>
            </a:r>
            <a:r>
              <a:rPr lang="it-IT" sz="2800" dirty="0">
                <a:latin typeface="Arial" charset="0"/>
              </a:rPr>
              <a:t> </a:t>
            </a:r>
            <a:r>
              <a:rPr lang="it-IT" sz="2800" dirty="0" err="1">
                <a:latin typeface="Arial" charset="0"/>
              </a:rPr>
              <a:t>étapes</a:t>
            </a:r>
            <a:r>
              <a:rPr lang="it-IT" sz="2800" dirty="0">
                <a:latin typeface="Arial" charset="0"/>
              </a:rPr>
              <a:t> </a:t>
            </a:r>
            <a:r>
              <a:rPr lang="it-IT" sz="2800" dirty="0" err="1">
                <a:latin typeface="Arial" charset="0"/>
              </a:rPr>
              <a:t>essentielles</a:t>
            </a:r>
            <a:r>
              <a:rPr lang="it-IT" sz="2800" dirty="0">
                <a:latin typeface="Arial" charset="0"/>
              </a:rPr>
              <a:t> de l’histoire de la langue </a:t>
            </a:r>
            <a:r>
              <a:rPr lang="it-IT" sz="2800" dirty="0" err="1">
                <a:latin typeface="Arial" charset="0"/>
              </a:rPr>
              <a:t>française</a:t>
            </a:r>
            <a:endParaRPr lang="it-IT" sz="2800" dirty="0">
              <a:latin typeface="Arial" charset="0"/>
            </a:endParaRPr>
          </a:p>
        </p:txBody>
      </p:sp>
      <p:sp>
        <p:nvSpPr>
          <p:cNvPr id="70658" name="Segnaposto contenuto 2"/>
          <p:cNvSpPr>
            <a:spLocks noGrp="1"/>
          </p:cNvSpPr>
          <p:nvPr>
            <p:ph idx="1"/>
          </p:nvPr>
        </p:nvSpPr>
        <p:spPr/>
        <p:txBody>
          <a:bodyPr/>
          <a:lstStyle/>
          <a:p>
            <a:pPr eaLnBrk="1" hangingPunct="1"/>
            <a:endParaRPr lang="fr-FR" sz="2400" b="1" dirty="0">
              <a:latin typeface="Arial" charset="0"/>
            </a:endParaRPr>
          </a:p>
          <a:p>
            <a:pPr eaLnBrk="1" hangingPunct="1"/>
            <a:r>
              <a:rPr lang="fr-FR" sz="2400" dirty="0">
                <a:latin typeface="Arial" charset="0"/>
              </a:rPr>
              <a:t>L</a:t>
            </a:r>
            <a:r>
              <a:rPr lang="ja-JP" altLang="fr-FR" sz="2400" dirty="0">
                <a:latin typeface="Arial" charset="0"/>
              </a:rPr>
              <a:t>’</a:t>
            </a:r>
            <a:r>
              <a:rPr lang="fr-FR" altLang="ja-JP" sz="2400" dirty="0">
                <a:latin typeface="Arial" charset="0"/>
              </a:rPr>
              <a:t>ancien </a:t>
            </a:r>
            <a:r>
              <a:rPr lang="fr-FR" altLang="ja-JP" sz="2400" dirty="0" smtClean="0">
                <a:latin typeface="Arial" charset="0"/>
              </a:rPr>
              <a:t>français : IX</a:t>
            </a:r>
            <a:r>
              <a:rPr lang="fr-FR" sz="2400" baseline="30000" dirty="0" smtClean="0">
                <a:latin typeface="Arial" charset="0"/>
              </a:rPr>
              <a:t>ème</a:t>
            </a:r>
            <a:r>
              <a:rPr lang="fr-FR" altLang="ja-JP" sz="2400" dirty="0" smtClean="0">
                <a:latin typeface="Arial" charset="0"/>
              </a:rPr>
              <a:t> siècle - XIII</a:t>
            </a:r>
            <a:r>
              <a:rPr lang="fr-FR" sz="2400" baseline="30000" dirty="0" smtClean="0">
                <a:latin typeface="Arial" charset="0"/>
              </a:rPr>
              <a:t>ème</a:t>
            </a:r>
            <a:r>
              <a:rPr lang="fr-FR" altLang="ja-JP" sz="2400" dirty="0" smtClean="0">
                <a:latin typeface="Arial" charset="0"/>
              </a:rPr>
              <a:t> </a:t>
            </a:r>
            <a:r>
              <a:rPr lang="fr-FR" altLang="ja-JP" sz="2400" dirty="0">
                <a:latin typeface="Arial" charset="0"/>
              </a:rPr>
              <a:t>siècle</a:t>
            </a:r>
          </a:p>
          <a:p>
            <a:r>
              <a:rPr lang="fr-FR" sz="2400" b="1" dirty="0">
                <a:latin typeface="Arial" charset="0"/>
              </a:rPr>
              <a:t>Le moyen français </a:t>
            </a:r>
            <a:r>
              <a:rPr lang="fr-FR" sz="2400" dirty="0" smtClean="0">
                <a:latin typeface="Arial" charset="0"/>
              </a:rPr>
              <a:t>: XIV</a:t>
            </a:r>
            <a:r>
              <a:rPr lang="fr-FR" sz="2400" baseline="30000" dirty="0" smtClean="0">
                <a:latin typeface="Arial" charset="0"/>
              </a:rPr>
              <a:t>ème</a:t>
            </a:r>
            <a:r>
              <a:rPr lang="fr-FR" sz="2400" dirty="0" smtClean="0">
                <a:latin typeface="Arial" charset="0"/>
              </a:rPr>
              <a:t> siècle - XV</a:t>
            </a:r>
            <a:r>
              <a:rPr lang="fr-FR" sz="2400" baseline="30000" dirty="0" smtClean="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de la Renaissance : </a:t>
            </a:r>
            <a:r>
              <a:rPr lang="fr-FR" sz="2400" dirty="0" smtClean="0">
                <a:latin typeface="Arial" charset="0"/>
              </a:rPr>
              <a:t>XVI</a:t>
            </a:r>
            <a:r>
              <a:rPr lang="fr-FR" sz="2400" baseline="30000" dirty="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classique : </a:t>
            </a:r>
            <a:r>
              <a:rPr lang="fr-FR" sz="2400" dirty="0" smtClean="0">
                <a:latin typeface="Arial" charset="0"/>
              </a:rPr>
              <a:t>XVII</a:t>
            </a:r>
            <a:r>
              <a:rPr lang="fr-FR" sz="2400" baseline="30000" dirty="0" smtClean="0">
                <a:latin typeface="Arial" charset="0"/>
              </a:rPr>
              <a:t>ème</a:t>
            </a:r>
            <a:r>
              <a:rPr lang="fr-FR" sz="2400" dirty="0" smtClean="0">
                <a:latin typeface="Arial" charset="0"/>
              </a:rPr>
              <a:t> -XVIII</a:t>
            </a:r>
            <a:r>
              <a:rPr lang="fr-FR" sz="2400" baseline="30000" dirty="0" smtClean="0">
                <a:latin typeface="Arial" charset="0"/>
              </a:rPr>
              <a:t>ème</a:t>
            </a:r>
            <a:r>
              <a:rPr lang="fr-FR" sz="2400" dirty="0" smtClean="0">
                <a:latin typeface="Arial" charset="0"/>
              </a:rPr>
              <a:t> </a:t>
            </a:r>
            <a:r>
              <a:rPr lang="fr-FR" sz="2400" dirty="0">
                <a:latin typeface="Arial" charset="0"/>
              </a:rPr>
              <a:t>siècles </a:t>
            </a:r>
          </a:p>
          <a:p>
            <a:pPr eaLnBrk="1" hangingPunct="1"/>
            <a:r>
              <a:rPr lang="fr-FR" sz="2400" dirty="0">
                <a:latin typeface="Arial" charset="0"/>
              </a:rPr>
              <a:t>Le français </a:t>
            </a:r>
            <a:r>
              <a:rPr lang="fr-FR" sz="2400" dirty="0" smtClean="0">
                <a:latin typeface="Arial" charset="0"/>
              </a:rPr>
              <a:t>moderne : XIX</a:t>
            </a:r>
            <a:r>
              <a:rPr lang="fr-FR" sz="2400" baseline="30000" dirty="0" smtClean="0">
                <a:latin typeface="Arial" charset="0"/>
              </a:rPr>
              <a:t>ème</a:t>
            </a:r>
            <a:r>
              <a:rPr lang="fr-FR" sz="2400" dirty="0" smtClean="0">
                <a:latin typeface="Arial" charset="0"/>
              </a:rPr>
              <a:t>  - XX</a:t>
            </a:r>
            <a:r>
              <a:rPr lang="fr-FR" sz="2400" baseline="30000" dirty="0" smtClean="0">
                <a:latin typeface="Arial" charset="0"/>
              </a:rPr>
              <a:t>ème</a:t>
            </a:r>
            <a:r>
              <a:rPr lang="fr-FR" sz="2400" dirty="0" smtClean="0">
                <a:latin typeface="Arial" charset="0"/>
              </a:rPr>
              <a:t> siècles </a:t>
            </a:r>
            <a:r>
              <a:rPr lang="fr-FR" sz="2400" dirty="0">
                <a:latin typeface="Arial" charset="0"/>
              </a:rPr>
              <a:t>(</a:t>
            </a:r>
            <a:r>
              <a:rPr lang="it-IT" sz="2400" dirty="0">
                <a:latin typeface="Arial" charset="0"/>
              </a:rPr>
              <a:t>l’Académie </a:t>
            </a:r>
            <a:r>
              <a:rPr lang="it-IT" sz="2400" dirty="0" err="1">
                <a:latin typeface="Arial" charset="0"/>
              </a:rPr>
              <a:t>française</a:t>
            </a:r>
            <a:r>
              <a:rPr lang="it-IT" sz="2400" dirty="0">
                <a:latin typeface="Arial" charset="0"/>
              </a:rPr>
              <a:t> en 1835 </a:t>
            </a:r>
            <a:r>
              <a:rPr lang="it-IT" sz="2400" dirty="0" err="1">
                <a:latin typeface="Arial" charset="0"/>
              </a:rPr>
              <a:t>admet</a:t>
            </a:r>
            <a:r>
              <a:rPr lang="it-IT" sz="2400" dirty="0">
                <a:latin typeface="Arial" charset="0"/>
              </a:rPr>
              <a:t> l’</a:t>
            </a:r>
            <a:r>
              <a:rPr lang="it-IT" sz="2400" dirty="0" err="1">
                <a:latin typeface="Arial" charset="0"/>
              </a:rPr>
              <a:t>orthographe</a:t>
            </a:r>
            <a:r>
              <a:rPr lang="it-IT" sz="2400" dirty="0">
                <a:latin typeface="Arial" charset="0"/>
              </a:rPr>
              <a:t> –ai- </a:t>
            </a:r>
            <a:r>
              <a:rPr lang="it-IT" sz="2400" dirty="0" err="1">
                <a:latin typeface="Arial" charset="0"/>
              </a:rPr>
              <a:t>au</a:t>
            </a:r>
            <a:r>
              <a:rPr lang="it-IT" sz="2400" dirty="0">
                <a:latin typeface="Arial" charset="0"/>
              </a:rPr>
              <a:t> </a:t>
            </a:r>
            <a:r>
              <a:rPr lang="it-IT" sz="2400" dirty="0" err="1">
                <a:latin typeface="Arial" charset="0"/>
              </a:rPr>
              <a:t>lieu</a:t>
            </a:r>
            <a:r>
              <a:rPr lang="it-IT" sz="2400" dirty="0">
                <a:latin typeface="Arial" charset="0"/>
              </a:rPr>
              <a:t> de –oi.)</a:t>
            </a:r>
            <a:endParaRPr lang="fr-FR" sz="2400" dirty="0">
              <a:latin typeface="Arial" charset="0"/>
            </a:endParaRPr>
          </a:p>
          <a:p>
            <a:pPr eaLnBrk="1" hangingPunct="1"/>
            <a:r>
              <a:rPr lang="fr-FR" sz="2400" dirty="0">
                <a:latin typeface="Arial" charset="0"/>
              </a:rPr>
              <a:t>Le français </a:t>
            </a:r>
            <a:r>
              <a:rPr lang="fr-FR" sz="2400" dirty="0" smtClean="0">
                <a:latin typeface="Arial" charset="0"/>
              </a:rPr>
              <a:t>contemporain : 21</a:t>
            </a:r>
            <a:r>
              <a:rPr lang="fr-FR" sz="2400" baseline="30000" dirty="0">
                <a:latin typeface="Arial" charset="0"/>
              </a:rPr>
              <a:t>ème</a:t>
            </a:r>
            <a:r>
              <a:rPr lang="fr-FR" sz="2400" dirty="0" smtClean="0">
                <a:latin typeface="Arial" charset="0"/>
              </a:rPr>
              <a:t> </a:t>
            </a:r>
            <a:r>
              <a:rPr lang="fr-FR" sz="2400" dirty="0">
                <a:latin typeface="Arial" charset="0"/>
              </a:rPr>
              <a:t>siècle</a:t>
            </a:r>
          </a:p>
          <a:p>
            <a:endParaRPr lang="it-IT" dirty="0">
              <a:latin typeface="Arial" charset="0"/>
            </a:endParaRPr>
          </a:p>
        </p:txBody>
      </p:sp>
    </p:spTree>
    <p:extLst>
      <p:ext uri="{BB962C8B-B14F-4D97-AF65-F5344CB8AC3E}">
        <p14:creationId xmlns:p14="http://schemas.microsoft.com/office/powerpoint/2010/main" val="164953519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olo 1"/>
          <p:cNvSpPr>
            <a:spLocks noGrp="1"/>
          </p:cNvSpPr>
          <p:nvPr>
            <p:ph type="title"/>
          </p:nvPr>
        </p:nvSpPr>
        <p:spPr/>
        <p:txBody>
          <a:bodyPr>
            <a:normAutofit fontScale="90000"/>
          </a:bodyPr>
          <a:lstStyle/>
          <a:p>
            <a:r>
              <a:rPr lang="fr-FR" sz="3200" b="1" dirty="0">
                <a:latin typeface="Arial" charset="0"/>
                <a:cs typeface="Arial" charset="0"/>
              </a:rPr>
              <a:t/>
            </a:r>
            <a:br>
              <a:rPr lang="fr-FR" sz="3200" b="1" dirty="0">
                <a:latin typeface="Arial" charset="0"/>
                <a:cs typeface="Arial" charset="0"/>
              </a:rPr>
            </a:br>
            <a:r>
              <a:rPr lang="it-IT" sz="3200" dirty="0" smtClean="0">
                <a:latin typeface="Arial" charset="0"/>
                <a:cs typeface="Arial" charset="0"/>
              </a:rPr>
              <a:t> Le XX ème siècle</a:t>
            </a:r>
            <a:br>
              <a:rPr lang="it-IT" sz="3200" dirty="0" smtClean="0">
                <a:latin typeface="Arial" charset="0"/>
                <a:cs typeface="Arial" charset="0"/>
              </a:rPr>
            </a:br>
            <a:r>
              <a:rPr lang="it-IT" sz="3200" dirty="0" smtClean="0">
                <a:latin typeface="Arial" charset="0"/>
                <a:cs typeface="Arial" charset="0"/>
              </a:rPr>
              <a:t> Apollinaire 1880-1918 </a:t>
            </a:r>
            <a:r>
              <a:rPr lang="fr-FR" sz="3200" b="1" dirty="0" smtClean="0">
                <a:latin typeface="Arial" charset="0"/>
                <a:cs typeface="Arial" charset="0"/>
              </a:rPr>
              <a:t/>
            </a:r>
            <a:br>
              <a:rPr lang="fr-FR" sz="3200" b="1" dirty="0" smtClean="0">
                <a:latin typeface="Arial" charset="0"/>
                <a:cs typeface="Arial" charset="0"/>
              </a:rPr>
            </a:br>
            <a:r>
              <a:rPr lang="fr-FR" sz="2700" dirty="0" smtClean="0">
                <a:latin typeface="Arial" charset="0"/>
                <a:cs typeface="Arial" charset="0"/>
              </a:rPr>
              <a:t>Les </a:t>
            </a:r>
            <a:r>
              <a:rPr lang="fr-FR" sz="2700" dirty="0">
                <a:latin typeface="Arial" charset="0"/>
                <a:cs typeface="Arial" charset="0"/>
              </a:rPr>
              <a:t>cloches </a:t>
            </a:r>
            <a:r>
              <a:rPr lang="fr-FR" sz="2700" dirty="0" smtClean="0">
                <a:latin typeface="Arial" charset="0"/>
                <a:cs typeface="Arial" charset="0"/>
              </a:rPr>
              <a:t> dans </a:t>
            </a:r>
            <a:r>
              <a:rPr lang="fr-FR" sz="2700" i="1" dirty="0" smtClean="0">
                <a:latin typeface="Arial" charset="0"/>
                <a:cs typeface="Arial" charset="0"/>
              </a:rPr>
              <a:t>Alcools</a:t>
            </a:r>
            <a:r>
              <a:rPr lang="fr-FR" sz="2700" dirty="0" smtClean="0">
                <a:latin typeface="Arial" charset="0"/>
                <a:cs typeface="Arial" charset="0"/>
              </a:rPr>
              <a:t> – poèmes 1898-1913 </a:t>
            </a:r>
            <a:r>
              <a:rPr lang="fr-FR" b="1" dirty="0">
                <a:latin typeface="Arial" charset="0"/>
                <a:cs typeface="Arial" charset="0"/>
              </a:rPr>
              <a:t/>
            </a:r>
            <a:br>
              <a:rPr lang="fr-FR" b="1" dirty="0">
                <a:latin typeface="Arial" charset="0"/>
                <a:cs typeface="Arial" charset="0"/>
              </a:rPr>
            </a:br>
            <a:endParaRPr lang="it-IT" dirty="0">
              <a:latin typeface="Arial" charset="0"/>
              <a:cs typeface="Arial" charset="0"/>
            </a:endParaRPr>
          </a:p>
        </p:txBody>
      </p:sp>
      <p:sp>
        <p:nvSpPr>
          <p:cNvPr id="199683" name="Segnaposto contenuto 2"/>
          <p:cNvSpPr>
            <a:spLocks noGrp="1"/>
          </p:cNvSpPr>
          <p:nvPr>
            <p:ph idx="1"/>
          </p:nvPr>
        </p:nvSpPr>
        <p:spPr/>
        <p:txBody>
          <a:bodyPr>
            <a:normAutofit/>
          </a:bodyPr>
          <a:lstStyle/>
          <a:p>
            <a:r>
              <a:rPr lang="fr-FR" sz="1400" dirty="0">
                <a:latin typeface="Arial" charset="0"/>
                <a:cs typeface="Arial" charset="0"/>
              </a:rPr>
              <a:t>Mon beau tzigane mon amant</a:t>
            </a:r>
          </a:p>
          <a:p>
            <a:r>
              <a:rPr lang="fr-FR" sz="1400" dirty="0">
                <a:latin typeface="Arial" charset="0"/>
                <a:cs typeface="Arial" charset="0"/>
              </a:rPr>
              <a:t>  Écoute les cloches qui sonnent  </a:t>
            </a:r>
          </a:p>
          <a:p>
            <a:r>
              <a:rPr lang="fr-FR" sz="1400" dirty="0">
                <a:latin typeface="Arial" charset="0"/>
                <a:cs typeface="Arial" charset="0"/>
              </a:rPr>
              <a:t>Nous nous aimons éperdument  </a:t>
            </a:r>
          </a:p>
          <a:p>
            <a:r>
              <a:rPr lang="fr-FR" sz="1400" dirty="0">
                <a:latin typeface="Arial" charset="0"/>
                <a:cs typeface="Arial" charset="0"/>
              </a:rPr>
              <a:t>Croyant n'être vu de personne   </a:t>
            </a:r>
          </a:p>
          <a:p>
            <a:r>
              <a:rPr lang="fr-FR" sz="1400" dirty="0">
                <a:latin typeface="Arial" charset="0"/>
                <a:cs typeface="Arial" charset="0"/>
              </a:rPr>
              <a:t>Mais nous étions bien mal cachés </a:t>
            </a:r>
          </a:p>
          <a:p>
            <a:r>
              <a:rPr lang="fr-FR" sz="1400" dirty="0">
                <a:latin typeface="Arial" charset="0"/>
                <a:cs typeface="Arial" charset="0"/>
              </a:rPr>
              <a:t> Toutes les cloches à la ronde  </a:t>
            </a:r>
          </a:p>
          <a:p>
            <a:r>
              <a:rPr lang="fr-FR" sz="1400" dirty="0">
                <a:latin typeface="Arial" charset="0"/>
                <a:cs typeface="Arial" charset="0"/>
              </a:rPr>
              <a:t>Nous ont vu du haut des clochers  </a:t>
            </a:r>
          </a:p>
          <a:p>
            <a:r>
              <a:rPr lang="fr-FR" sz="1400" dirty="0">
                <a:latin typeface="Arial" charset="0"/>
                <a:cs typeface="Arial" charset="0"/>
              </a:rPr>
              <a:t>Et le disent à tout le monde   </a:t>
            </a:r>
          </a:p>
          <a:p>
            <a:r>
              <a:rPr lang="fr-FR" sz="1400" dirty="0">
                <a:latin typeface="Arial" charset="0"/>
                <a:cs typeface="Arial" charset="0"/>
              </a:rPr>
              <a:t>Demain Cyprien et Henri </a:t>
            </a:r>
          </a:p>
          <a:p>
            <a:r>
              <a:rPr lang="fr-FR" sz="1400" dirty="0">
                <a:latin typeface="Arial" charset="0"/>
                <a:cs typeface="Arial" charset="0"/>
              </a:rPr>
              <a:t> Marie Ursule et Catherine </a:t>
            </a:r>
          </a:p>
          <a:p>
            <a:r>
              <a:rPr lang="fr-FR" sz="1400" dirty="0">
                <a:latin typeface="Arial" charset="0"/>
                <a:cs typeface="Arial" charset="0"/>
              </a:rPr>
              <a:t> La boulangère et son mari </a:t>
            </a:r>
          </a:p>
          <a:p>
            <a:r>
              <a:rPr lang="fr-FR" sz="1400" dirty="0">
                <a:latin typeface="Arial" charset="0"/>
                <a:cs typeface="Arial" charset="0"/>
              </a:rPr>
              <a:t> Et puis Gertrude ma cousine  </a:t>
            </a:r>
          </a:p>
          <a:p>
            <a:r>
              <a:rPr lang="fr-FR" sz="1400" dirty="0">
                <a:latin typeface="Arial" charset="0"/>
                <a:cs typeface="Arial" charset="0"/>
              </a:rPr>
              <a:t> Souriront quand je passerai  </a:t>
            </a:r>
          </a:p>
          <a:p>
            <a:r>
              <a:rPr lang="fr-FR" sz="1400" dirty="0">
                <a:latin typeface="Arial" charset="0"/>
                <a:cs typeface="Arial" charset="0"/>
              </a:rPr>
              <a:t>Je ne saurai plus où me mettre </a:t>
            </a:r>
          </a:p>
          <a:p>
            <a:r>
              <a:rPr lang="fr-FR" sz="1400" dirty="0">
                <a:latin typeface="Arial" charset="0"/>
                <a:cs typeface="Arial" charset="0"/>
              </a:rPr>
              <a:t> Tu seras loin Je pleurerai </a:t>
            </a:r>
          </a:p>
          <a:p>
            <a:r>
              <a:rPr lang="fr-FR" sz="1400" dirty="0">
                <a:latin typeface="Arial" charset="0"/>
                <a:cs typeface="Arial" charset="0"/>
              </a:rPr>
              <a:t> J'en mourrai peut-être	</a:t>
            </a:r>
          </a:p>
          <a:p>
            <a:endParaRPr lang="it-IT" dirty="0">
              <a:latin typeface="Arial" charset="0"/>
              <a:cs typeface="Arial" charset="0"/>
            </a:endParaRPr>
          </a:p>
        </p:txBody>
      </p:sp>
    </p:spTree>
    <p:extLst>
      <p:ext uri="{BB962C8B-B14F-4D97-AF65-F5344CB8AC3E}">
        <p14:creationId xmlns:p14="http://schemas.microsoft.com/office/powerpoint/2010/main" val="3679909164"/>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olo 1"/>
          <p:cNvSpPr>
            <a:spLocks noGrp="1"/>
          </p:cNvSpPr>
          <p:nvPr>
            <p:ph type="title"/>
          </p:nvPr>
        </p:nvSpPr>
        <p:spPr/>
        <p:txBody>
          <a:bodyPr/>
          <a:lstStyle/>
          <a:p>
            <a:r>
              <a:rPr lang="it-IT" sz="2800" dirty="0" err="1" smtClean="0">
                <a:latin typeface="Arial" charset="0"/>
                <a:cs typeface="Arial" charset="0"/>
              </a:rPr>
              <a:t>Calligrammes</a:t>
            </a:r>
            <a:r>
              <a:rPr lang="it-IT" sz="2800" dirty="0" smtClean="0">
                <a:latin typeface="Arial" charset="0"/>
                <a:cs typeface="Arial" charset="0"/>
              </a:rPr>
              <a:t> 1918</a:t>
            </a:r>
            <a:endParaRPr lang="it-IT" sz="2800" dirty="0">
              <a:latin typeface="Arial" charset="0"/>
              <a:cs typeface="Arial" charset="0"/>
            </a:endParaRPr>
          </a:p>
        </p:txBody>
      </p:sp>
      <p:pic>
        <p:nvPicPr>
          <p:cNvPr id="198659" name="Segnaposto contenuto 5" descr="190px-Guillaume_Apollinaire_Calligramme.JPG"/>
          <p:cNvPicPr>
            <a:picLocks noGrp="1" noChangeAspect="1"/>
          </p:cNvPicPr>
          <p:nvPr>
            <p:ph idx="1"/>
          </p:nvPr>
        </p:nvPicPr>
        <p:blipFill>
          <a:blip r:embed="rId2" cstate="print">
            <a:extLst>
              <a:ext uri="{28A0092B-C50C-407E-A947-70E740481C1C}">
                <a14:useLocalDpi xmlns:a14="http://schemas.microsoft.com/office/drawing/2010/main" val="0"/>
              </a:ext>
            </a:extLst>
          </a:blip>
          <a:srcRect l="-72498" r="-72498"/>
          <a:stretch>
            <a:fillRect/>
          </a:stretch>
        </p:blipFill>
        <p:spPr/>
      </p:pic>
    </p:spTree>
    <p:extLst>
      <p:ext uri="{BB962C8B-B14F-4D97-AF65-F5344CB8AC3E}">
        <p14:creationId xmlns:p14="http://schemas.microsoft.com/office/powerpoint/2010/main" val="211066058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a:t/>
            </a:r>
            <a:br>
              <a:rPr lang="it-IT" sz="2800" dirty="0"/>
            </a:br>
            <a:r>
              <a:rPr lang="it-IT" sz="2800" dirty="0" smtClean="0"/>
              <a:t>Il </a:t>
            </a:r>
            <a:r>
              <a:rPr lang="it-IT" sz="2800" dirty="0" err="1" smtClean="0"/>
              <a:t>pleut</a:t>
            </a:r>
            <a:r>
              <a:rPr lang="it-IT" sz="2800" dirty="0" smtClean="0"/>
              <a:t/>
            </a:r>
            <a:br>
              <a:rPr lang="it-IT" sz="2800" dirty="0" smtClean="0"/>
            </a:br>
            <a:r>
              <a:rPr lang="it-IT" sz="2800" dirty="0" smtClean="0"/>
              <a:t>1918</a:t>
            </a:r>
            <a:endParaRPr lang="it-IT" sz="2800" dirty="0"/>
          </a:p>
        </p:txBody>
      </p:sp>
      <p:pic>
        <p:nvPicPr>
          <p:cNvPr id="4" name="Segnaposto contenuto 3" descr="oGXK4pYCpKYgIFgQodYlGw8WVeI5bFJ3KAd16mfIG3Y7MDLRr5VMvfgNd0wcHN1lHUNqbQ=s85.jpg"/>
          <p:cNvPicPr>
            <a:picLocks noGrp="1" noChangeAspect="1"/>
          </p:cNvPicPr>
          <p:nvPr>
            <p:ph idx="1"/>
          </p:nvPr>
        </p:nvPicPr>
        <p:blipFill>
          <a:blip r:embed="rId2" cstate="print">
            <a:extLst>
              <a:ext uri="{28A0092B-C50C-407E-A947-70E740481C1C}">
                <a14:useLocalDpi xmlns:a14="http://schemas.microsoft.com/office/drawing/2010/main" val="0"/>
              </a:ext>
            </a:extLst>
          </a:blip>
          <a:srcRect l="-125632" r="-125632"/>
          <a:stretch>
            <a:fillRect/>
          </a:stretch>
        </p:blipFill>
        <p:spPr/>
      </p:pic>
    </p:spTree>
    <p:extLst>
      <p:ext uri="{BB962C8B-B14F-4D97-AF65-F5344CB8AC3E}">
        <p14:creationId xmlns:p14="http://schemas.microsoft.com/office/powerpoint/2010/main" val="341661667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Les</a:t>
            </a:r>
            <a:r>
              <a:rPr lang="it-IT" sz="2800" dirty="0" smtClean="0"/>
              <a:t> </a:t>
            </a:r>
            <a:r>
              <a:rPr lang="it-IT" sz="2800" dirty="0" err="1" smtClean="0"/>
              <a:t>paroles</a:t>
            </a:r>
            <a:r>
              <a:rPr lang="it-IT" sz="2800" dirty="0" smtClean="0"/>
              <a:t> de </a:t>
            </a:r>
            <a:r>
              <a:rPr lang="it-IT" sz="2800" i="1" dirty="0" smtClean="0"/>
              <a:t>Il </a:t>
            </a:r>
            <a:r>
              <a:rPr lang="it-IT" sz="2800" i="1" dirty="0" err="1" smtClean="0"/>
              <a:t>pleut</a:t>
            </a:r>
            <a:endParaRPr lang="it-IT" sz="2800" i="1" dirty="0"/>
          </a:p>
        </p:txBody>
      </p:sp>
      <p:sp>
        <p:nvSpPr>
          <p:cNvPr id="3" name="Segnaposto contenuto 2"/>
          <p:cNvSpPr>
            <a:spLocks noGrp="1"/>
          </p:cNvSpPr>
          <p:nvPr>
            <p:ph idx="1"/>
          </p:nvPr>
        </p:nvSpPr>
        <p:spPr/>
        <p:txBody>
          <a:bodyPr/>
          <a:lstStyle/>
          <a:p>
            <a:r>
              <a:rPr lang="fr-FR" sz="2400" dirty="0" smtClean="0"/>
              <a:t>Il pleut des voix de femmes comme si elles étaient mortes même dans le souvenir</a:t>
            </a:r>
            <a:br>
              <a:rPr lang="fr-FR" sz="2400" dirty="0" smtClean="0"/>
            </a:br>
            <a:r>
              <a:rPr lang="fr-FR" sz="2400" dirty="0" smtClean="0"/>
              <a:t>C'est vous aussi qu'il pleut merveilleuses rencontres de ma vie ô gouttelettes</a:t>
            </a:r>
            <a:br>
              <a:rPr lang="fr-FR" sz="2400" dirty="0" smtClean="0"/>
            </a:br>
            <a:r>
              <a:rPr lang="fr-FR" sz="2400" dirty="0" smtClean="0"/>
              <a:t>Et ces nuages cabrés se prennent à hennir tout un univers de villes auriculaires</a:t>
            </a:r>
            <a:br>
              <a:rPr lang="fr-FR" sz="2400" dirty="0" smtClean="0"/>
            </a:br>
            <a:r>
              <a:rPr lang="fr-FR" sz="2400" dirty="0" smtClean="0"/>
              <a:t>Écoute s'il pleut tandis que le regret et le dédain pleurent une ancienne musique</a:t>
            </a:r>
            <a:br>
              <a:rPr lang="fr-FR" sz="2400" dirty="0" smtClean="0"/>
            </a:br>
            <a:r>
              <a:rPr lang="fr-FR" sz="2400" dirty="0" smtClean="0"/>
              <a:t>Ecoute tomber les liens qui te retiennent en haut et en bas</a:t>
            </a:r>
            <a:br>
              <a:rPr lang="fr-FR" sz="2400" dirty="0" smtClean="0"/>
            </a:br>
            <a:r>
              <a:rPr lang="fr-FR" sz="2400" dirty="0" smtClean="0"/>
              <a:t/>
            </a:r>
            <a:br>
              <a:rPr lang="fr-FR" sz="2400" dirty="0" smtClean="0"/>
            </a:br>
            <a:endParaRPr lang="it-IT" sz="2400" dirty="0"/>
          </a:p>
        </p:txBody>
      </p:sp>
    </p:spTree>
    <p:extLst>
      <p:ext uri="{BB962C8B-B14F-4D97-AF65-F5344CB8AC3E}">
        <p14:creationId xmlns:p14="http://schemas.microsoft.com/office/powerpoint/2010/main" val="390300892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i="1" dirty="0" smtClean="0"/>
              <a:t>Calligrammes</a:t>
            </a:r>
            <a:endParaRPr lang="it-IT" sz="2800" dirty="0"/>
          </a:p>
        </p:txBody>
      </p:sp>
      <p:sp>
        <p:nvSpPr>
          <p:cNvPr id="3" name="Segnaposto contenuto 2"/>
          <p:cNvSpPr>
            <a:spLocks noGrp="1"/>
          </p:cNvSpPr>
          <p:nvPr>
            <p:ph idx="1"/>
          </p:nvPr>
        </p:nvSpPr>
        <p:spPr/>
        <p:txBody>
          <a:bodyPr/>
          <a:lstStyle/>
          <a:p>
            <a:r>
              <a:rPr lang="fr-FR" sz="2400" dirty="0" smtClean="0"/>
              <a:t>Apollinaire publie le recueil </a:t>
            </a:r>
            <a:r>
              <a:rPr lang="fr-FR" sz="2400" i="1" dirty="0" smtClean="0"/>
              <a:t>Calligrammes, poèmes de la paix et de la guerre 1913-1916</a:t>
            </a:r>
            <a:r>
              <a:rPr lang="fr-FR" sz="2400" dirty="0" smtClean="0"/>
              <a:t>, pendant la guerre, en avril 1918</a:t>
            </a:r>
            <a:r>
              <a:rPr lang="fr-FR" sz="2400" i="1" dirty="0" smtClean="0"/>
              <a:t>.</a:t>
            </a:r>
          </a:p>
          <a:p>
            <a:endParaRPr lang="fr-FR" sz="2400" i="1" dirty="0" smtClean="0"/>
          </a:p>
          <a:p>
            <a:endParaRPr lang="it-IT" sz="2400" dirty="0"/>
          </a:p>
        </p:txBody>
      </p:sp>
    </p:spTree>
    <p:extLst>
      <p:ext uri="{BB962C8B-B14F-4D97-AF65-F5344CB8AC3E}">
        <p14:creationId xmlns:p14="http://schemas.microsoft.com/office/powerpoint/2010/main" val="322712536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t>calligramme [ka(l)</a:t>
            </a:r>
            <a:r>
              <a:rPr lang="fr-FR" sz="2800" dirty="0" err="1" smtClean="0"/>
              <a:t>ligʀam</a:t>
            </a:r>
            <a:r>
              <a:rPr lang="fr-FR" sz="2800" dirty="0" smtClean="0"/>
              <a:t>]</a:t>
            </a:r>
            <a:br>
              <a:rPr lang="fr-FR" sz="2800" dirty="0" smtClean="0"/>
            </a:br>
            <a:r>
              <a:rPr lang="fr-FR" sz="2800" dirty="0" smtClean="0"/>
              <a:t>PR 2017</a:t>
            </a:r>
            <a:endParaRPr lang="it-IT" sz="2800" dirty="0"/>
          </a:p>
        </p:txBody>
      </p:sp>
      <p:sp>
        <p:nvSpPr>
          <p:cNvPr id="3" name="Segnaposto contenuto 2"/>
          <p:cNvSpPr>
            <a:spLocks noGrp="1"/>
          </p:cNvSpPr>
          <p:nvPr>
            <p:ph idx="1"/>
          </p:nvPr>
        </p:nvSpPr>
        <p:spPr/>
        <p:txBody>
          <a:bodyPr/>
          <a:lstStyle/>
          <a:p>
            <a:r>
              <a:rPr lang="fr-FR" sz="2400" dirty="0" smtClean="0"/>
              <a:t>nom masculin étym. avant 1918, Apollinaire ◊ de </a:t>
            </a:r>
            <a:r>
              <a:rPr lang="fr-FR" sz="2400" i="1" dirty="0" err="1" smtClean="0"/>
              <a:t>calli</a:t>
            </a:r>
            <a:r>
              <a:rPr lang="fr-FR" sz="2400" i="1" dirty="0" smtClean="0"/>
              <a:t>-</a:t>
            </a:r>
            <a:r>
              <a:rPr lang="fr-FR" sz="2400" dirty="0" smtClean="0"/>
              <a:t> et </a:t>
            </a:r>
            <a:r>
              <a:rPr lang="fr-FR" sz="2400" i="1" dirty="0" smtClean="0"/>
              <a:t>-gramme</a:t>
            </a:r>
            <a:endParaRPr lang="fr-FR" sz="2400" dirty="0" smtClean="0"/>
          </a:p>
          <a:p>
            <a:r>
              <a:rPr lang="fr-FR" sz="2400" dirty="0" smtClean="0"/>
              <a:t>Poème dont les vers sont disposés de façon à former un dessin évoquant le même objet que le texte. « Calligrammes », recueil de poèmes d'Apollinaire. </a:t>
            </a:r>
          </a:p>
          <a:p>
            <a:r>
              <a:rPr lang="fr-FR" sz="2400" dirty="0" err="1" smtClean="0"/>
              <a:t>calli</a:t>
            </a:r>
            <a:r>
              <a:rPr lang="fr-FR" sz="2400" dirty="0" smtClean="0"/>
              <a:t>-</a:t>
            </a:r>
          </a:p>
          <a:p>
            <a:r>
              <a:rPr lang="fr-FR" sz="2400" dirty="0" smtClean="0"/>
              <a:t>Élément, du grec </a:t>
            </a:r>
            <a:r>
              <a:rPr lang="fr-FR" sz="2400" i="1" dirty="0" err="1" smtClean="0"/>
              <a:t>kallos</a:t>
            </a:r>
            <a:r>
              <a:rPr lang="fr-FR" sz="2400" dirty="0" smtClean="0"/>
              <a:t> « beauté ».</a:t>
            </a:r>
          </a:p>
          <a:p>
            <a:r>
              <a:rPr lang="fr-FR" sz="2400" dirty="0" smtClean="0"/>
              <a:t>-gramme</a:t>
            </a:r>
          </a:p>
          <a:p>
            <a:r>
              <a:rPr lang="fr-FR" sz="2400" dirty="0" smtClean="0"/>
              <a:t> Élément, du grec </a:t>
            </a:r>
            <a:r>
              <a:rPr lang="fr-FR" sz="2400" i="1" dirty="0" err="1" smtClean="0"/>
              <a:t>gramma</a:t>
            </a:r>
            <a:r>
              <a:rPr lang="fr-FR" sz="2400" dirty="0" smtClean="0"/>
              <a:t> « lettre, écriture », signifiant « lettre » </a:t>
            </a:r>
            <a:r>
              <a:rPr lang="fr-FR" sz="2400" i="1" dirty="0" smtClean="0"/>
              <a:t>(télégramme)</a:t>
            </a:r>
            <a:r>
              <a:rPr lang="fr-FR" sz="2400" dirty="0" smtClean="0"/>
              <a:t> ou « graphique » </a:t>
            </a:r>
            <a:r>
              <a:rPr lang="fr-FR" sz="2400" i="1" dirty="0" smtClean="0"/>
              <a:t>(</a:t>
            </a:r>
            <a:r>
              <a:rPr lang="fr-FR" sz="2400" i="1" dirty="0" err="1" smtClean="0"/>
              <a:t>marégramme</a:t>
            </a:r>
            <a:r>
              <a:rPr lang="fr-FR" sz="2400" i="1" dirty="0" smtClean="0"/>
              <a:t>, organigramme).</a:t>
            </a:r>
            <a:r>
              <a:rPr lang="fr-FR" sz="2400" dirty="0" smtClean="0"/>
              <a:t> </a:t>
            </a:r>
          </a:p>
          <a:p>
            <a:endParaRPr lang="it-IT" sz="2400" dirty="0"/>
          </a:p>
        </p:txBody>
      </p:sp>
    </p:spTree>
    <p:extLst>
      <p:ext uri="{BB962C8B-B14F-4D97-AF65-F5344CB8AC3E}">
        <p14:creationId xmlns:p14="http://schemas.microsoft.com/office/powerpoint/2010/main" val="189047205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p:txBody>
          <a:bodyPr/>
          <a:lstStyle/>
          <a:p>
            <a:r>
              <a:rPr lang="it-IT" sz="2800" dirty="0" err="1">
                <a:latin typeface="Arial" charset="0"/>
              </a:rPr>
              <a:t>Les</a:t>
            </a:r>
            <a:r>
              <a:rPr lang="it-IT" sz="2800" dirty="0">
                <a:latin typeface="Arial" charset="0"/>
              </a:rPr>
              <a:t> </a:t>
            </a:r>
            <a:r>
              <a:rPr lang="it-IT" sz="2800" dirty="0" err="1">
                <a:latin typeface="Arial" charset="0"/>
              </a:rPr>
              <a:t>étapes</a:t>
            </a:r>
            <a:r>
              <a:rPr lang="it-IT" sz="2800" dirty="0">
                <a:latin typeface="Arial" charset="0"/>
              </a:rPr>
              <a:t> </a:t>
            </a:r>
            <a:r>
              <a:rPr lang="it-IT" sz="2800" dirty="0" err="1">
                <a:latin typeface="Arial" charset="0"/>
              </a:rPr>
              <a:t>essentielles</a:t>
            </a:r>
            <a:r>
              <a:rPr lang="it-IT" sz="2800" dirty="0">
                <a:latin typeface="Arial" charset="0"/>
              </a:rPr>
              <a:t> de l’histoire de la langue </a:t>
            </a:r>
            <a:r>
              <a:rPr lang="it-IT" sz="2800" dirty="0" err="1">
                <a:latin typeface="Arial" charset="0"/>
              </a:rPr>
              <a:t>française</a:t>
            </a:r>
            <a:endParaRPr lang="it-IT" sz="2800" dirty="0">
              <a:latin typeface="Arial" charset="0"/>
            </a:endParaRPr>
          </a:p>
        </p:txBody>
      </p:sp>
      <p:sp>
        <p:nvSpPr>
          <p:cNvPr id="70658" name="Segnaposto contenuto 2"/>
          <p:cNvSpPr>
            <a:spLocks noGrp="1"/>
          </p:cNvSpPr>
          <p:nvPr>
            <p:ph idx="1"/>
          </p:nvPr>
        </p:nvSpPr>
        <p:spPr/>
        <p:txBody>
          <a:bodyPr/>
          <a:lstStyle/>
          <a:p>
            <a:pPr eaLnBrk="1" hangingPunct="1"/>
            <a:endParaRPr lang="fr-FR" sz="2400" b="1" dirty="0">
              <a:latin typeface="Arial" charset="0"/>
            </a:endParaRPr>
          </a:p>
          <a:p>
            <a:pPr eaLnBrk="1" hangingPunct="1"/>
            <a:r>
              <a:rPr lang="fr-FR" sz="2400" dirty="0">
                <a:latin typeface="Arial" charset="0"/>
              </a:rPr>
              <a:t>L</a:t>
            </a:r>
            <a:r>
              <a:rPr lang="ja-JP" altLang="fr-FR" sz="2400" dirty="0">
                <a:latin typeface="Arial" charset="0"/>
              </a:rPr>
              <a:t>’</a:t>
            </a:r>
            <a:r>
              <a:rPr lang="fr-FR" altLang="ja-JP" sz="2400" dirty="0">
                <a:latin typeface="Arial" charset="0"/>
              </a:rPr>
              <a:t>ancien </a:t>
            </a:r>
            <a:r>
              <a:rPr lang="fr-FR" altLang="ja-JP" sz="2400" dirty="0" smtClean="0">
                <a:latin typeface="Arial" charset="0"/>
              </a:rPr>
              <a:t>français : IX</a:t>
            </a:r>
            <a:r>
              <a:rPr lang="fr-FR" sz="2400" baseline="30000" dirty="0" smtClean="0">
                <a:latin typeface="Arial" charset="0"/>
              </a:rPr>
              <a:t>ème</a:t>
            </a:r>
            <a:r>
              <a:rPr lang="fr-FR" altLang="ja-JP" sz="2400" dirty="0" smtClean="0">
                <a:latin typeface="Arial" charset="0"/>
              </a:rPr>
              <a:t> siècle - XIII</a:t>
            </a:r>
            <a:r>
              <a:rPr lang="fr-FR" sz="2400" baseline="30000" dirty="0" smtClean="0">
                <a:latin typeface="Arial" charset="0"/>
              </a:rPr>
              <a:t>ème</a:t>
            </a:r>
            <a:r>
              <a:rPr lang="fr-FR" altLang="ja-JP" sz="2400" dirty="0" smtClean="0">
                <a:latin typeface="Arial" charset="0"/>
              </a:rPr>
              <a:t> </a:t>
            </a:r>
            <a:r>
              <a:rPr lang="fr-FR" altLang="ja-JP" sz="2400" dirty="0">
                <a:latin typeface="Arial" charset="0"/>
              </a:rPr>
              <a:t>siècle</a:t>
            </a:r>
          </a:p>
          <a:p>
            <a:r>
              <a:rPr lang="fr-FR" sz="2400" dirty="0">
                <a:latin typeface="Arial" charset="0"/>
              </a:rPr>
              <a:t>Le moyen français </a:t>
            </a:r>
            <a:r>
              <a:rPr lang="fr-FR" sz="2400" dirty="0" smtClean="0">
                <a:latin typeface="Arial" charset="0"/>
              </a:rPr>
              <a:t>: XIV</a:t>
            </a:r>
            <a:r>
              <a:rPr lang="fr-FR" sz="2400" baseline="30000" dirty="0" smtClean="0">
                <a:latin typeface="Arial" charset="0"/>
              </a:rPr>
              <a:t>ème</a:t>
            </a:r>
            <a:r>
              <a:rPr lang="fr-FR" sz="2400" dirty="0" smtClean="0">
                <a:latin typeface="Arial" charset="0"/>
              </a:rPr>
              <a:t> siècle - XV</a:t>
            </a:r>
            <a:r>
              <a:rPr lang="fr-FR" sz="2400" baseline="30000" dirty="0" smtClean="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de la Renaissance : </a:t>
            </a:r>
            <a:r>
              <a:rPr lang="fr-FR" sz="2400" dirty="0" smtClean="0">
                <a:latin typeface="Arial" charset="0"/>
              </a:rPr>
              <a:t>XVI</a:t>
            </a:r>
            <a:r>
              <a:rPr lang="fr-FR" sz="2400" baseline="30000" dirty="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classique : </a:t>
            </a:r>
            <a:r>
              <a:rPr lang="fr-FR" sz="2400" dirty="0" smtClean="0">
                <a:latin typeface="Arial" charset="0"/>
              </a:rPr>
              <a:t>XVII</a:t>
            </a:r>
            <a:r>
              <a:rPr lang="fr-FR" sz="2400" baseline="30000" dirty="0" smtClean="0">
                <a:latin typeface="Arial" charset="0"/>
              </a:rPr>
              <a:t>ème</a:t>
            </a:r>
            <a:r>
              <a:rPr lang="fr-FR" sz="2400" dirty="0" smtClean="0">
                <a:latin typeface="Arial" charset="0"/>
              </a:rPr>
              <a:t> -XVIII</a:t>
            </a:r>
            <a:r>
              <a:rPr lang="fr-FR" sz="2400" baseline="30000" dirty="0" smtClean="0">
                <a:latin typeface="Arial" charset="0"/>
              </a:rPr>
              <a:t>ème</a:t>
            </a:r>
            <a:r>
              <a:rPr lang="fr-FR" sz="2400" dirty="0" smtClean="0">
                <a:latin typeface="Arial" charset="0"/>
              </a:rPr>
              <a:t> </a:t>
            </a:r>
            <a:r>
              <a:rPr lang="fr-FR" sz="2400" dirty="0">
                <a:latin typeface="Arial" charset="0"/>
              </a:rPr>
              <a:t>siècles </a:t>
            </a:r>
          </a:p>
          <a:p>
            <a:pPr eaLnBrk="1" hangingPunct="1"/>
            <a:r>
              <a:rPr lang="fr-FR" sz="2400" b="1" dirty="0">
                <a:latin typeface="Arial" charset="0"/>
              </a:rPr>
              <a:t>Le français </a:t>
            </a:r>
            <a:r>
              <a:rPr lang="fr-FR" sz="2400" b="1" dirty="0" smtClean="0">
                <a:latin typeface="Arial" charset="0"/>
              </a:rPr>
              <a:t>moderne : </a:t>
            </a:r>
            <a:r>
              <a:rPr lang="fr-FR" sz="2400" dirty="0" smtClean="0">
                <a:latin typeface="Arial" charset="0"/>
              </a:rPr>
              <a:t>XIX</a:t>
            </a:r>
            <a:r>
              <a:rPr lang="fr-FR" sz="2400" baseline="30000" dirty="0" smtClean="0">
                <a:latin typeface="Arial" charset="0"/>
              </a:rPr>
              <a:t>ème</a:t>
            </a:r>
            <a:r>
              <a:rPr lang="fr-FR" sz="2400" dirty="0" smtClean="0">
                <a:latin typeface="Arial" charset="0"/>
              </a:rPr>
              <a:t> </a:t>
            </a:r>
            <a:r>
              <a:rPr lang="fr-FR" sz="2400" b="1" dirty="0" smtClean="0">
                <a:latin typeface="Arial" charset="0"/>
              </a:rPr>
              <a:t> - XX</a:t>
            </a:r>
            <a:r>
              <a:rPr lang="fr-FR" sz="2400" b="1" baseline="30000" dirty="0" smtClean="0">
                <a:latin typeface="Arial" charset="0"/>
              </a:rPr>
              <a:t>ème</a:t>
            </a:r>
            <a:r>
              <a:rPr lang="fr-FR" sz="2400" b="1" dirty="0" smtClean="0">
                <a:latin typeface="Arial" charset="0"/>
              </a:rPr>
              <a:t> siècles </a:t>
            </a:r>
            <a:r>
              <a:rPr lang="fr-FR" sz="2400" dirty="0">
                <a:latin typeface="Arial" charset="0"/>
              </a:rPr>
              <a:t>(</a:t>
            </a:r>
            <a:r>
              <a:rPr lang="it-IT" sz="2400" dirty="0">
                <a:latin typeface="Arial" charset="0"/>
              </a:rPr>
              <a:t>l’Académie </a:t>
            </a:r>
            <a:r>
              <a:rPr lang="it-IT" sz="2400" dirty="0" err="1">
                <a:latin typeface="Arial" charset="0"/>
              </a:rPr>
              <a:t>française</a:t>
            </a:r>
            <a:r>
              <a:rPr lang="it-IT" sz="2400" dirty="0">
                <a:latin typeface="Arial" charset="0"/>
              </a:rPr>
              <a:t> en 1835 </a:t>
            </a:r>
            <a:r>
              <a:rPr lang="it-IT" sz="2400" dirty="0" err="1">
                <a:latin typeface="Arial" charset="0"/>
              </a:rPr>
              <a:t>admet</a:t>
            </a:r>
            <a:r>
              <a:rPr lang="it-IT" sz="2400" dirty="0">
                <a:latin typeface="Arial" charset="0"/>
              </a:rPr>
              <a:t> l’</a:t>
            </a:r>
            <a:r>
              <a:rPr lang="it-IT" sz="2400" dirty="0" err="1">
                <a:latin typeface="Arial" charset="0"/>
              </a:rPr>
              <a:t>orthographe</a:t>
            </a:r>
            <a:r>
              <a:rPr lang="it-IT" sz="2400" dirty="0">
                <a:latin typeface="Arial" charset="0"/>
              </a:rPr>
              <a:t> –ai- </a:t>
            </a:r>
            <a:r>
              <a:rPr lang="it-IT" sz="2400" dirty="0" err="1">
                <a:latin typeface="Arial" charset="0"/>
              </a:rPr>
              <a:t>au</a:t>
            </a:r>
            <a:r>
              <a:rPr lang="it-IT" sz="2400" dirty="0">
                <a:latin typeface="Arial" charset="0"/>
              </a:rPr>
              <a:t> </a:t>
            </a:r>
            <a:r>
              <a:rPr lang="it-IT" sz="2400" dirty="0" err="1">
                <a:latin typeface="Arial" charset="0"/>
              </a:rPr>
              <a:t>lieu</a:t>
            </a:r>
            <a:r>
              <a:rPr lang="it-IT" sz="2400" dirty="0">
                <a:latin typeface="Arial" charset="0"/>
              </a:rPr>
              <a:t> de –oi.)</a:t>
            </a:r>
            <a:endParaRPr lang="fr-FR" sz="2400" dirty="0">
              <a:latin typeface="Arial" charset="0"/>
            </a:endParaRPr>
          </a:p>
          <a:p>
            <a:pPr eaLnBrk="1" hangingPunct="1"/>
            <a:r>
              <a:rPr lang="fr-FR" sz="2400" dirty="0">
                <a:latin typeface="Arial" charset="0"/>
              </a:rPr>
              <a:t>Le français </a:t>
            </a:r>
            <a:r>
              <a:rPr lang="fr-FR" sz="2400" dirty="0" smtClean="0">
                <a:latin typeface="Arial" charset="0"/>
              </a:rPr>
              <a:t>contemporain : 21</a:t>
            </a:r>
            <a:r>
              <a:rPr lang="fr-FR" sz="2400" baseline="30000" dirty="0">
                <a:latin typeface="Arial" charset="0"/>
              </a:rPr>
              <a:t>ème</a:t>
            </a:r>
            <a:r>
              <a:rPr lang="fr-FR" sz="2400" dirty="0" smtClean="0">
                <a:latin typeface="Arial" charset="0"/>
              </a:rPr>
              <a:t> </a:t>
            </a:r>
            <a:r>
              <a:rPr lang="fr-FR" sz="2400" dirty="0">
                <a:latin typeface="Arial" charset="0"/>
              </a:rPr>
              <a:t>siècle</a:t>
            </a:r>
          </a:p>
          <a:p>
            <a:endParaRPr lang="it-IT" dirty="0">
              <a:latin typeface="Arial" charset="0"/>
            </a:endParaRPr>
          </a:p>
        </p:txBody>
      </p:sp>
    </p:spTree>
    <p:extLst>
      <p:ext uri="{BB962C8B-B14F-4D97-AF65-F5344CB8AC3E}">
        <p14:creationId xmlns:p14="http://schemas.microsoft.com/office/powerpoint/2010/main" val="1649535197"/>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fr-FR" sz="2400">
                <a:latin typeface="Arial" charset="0"/>
                <a:cs typeface="Arial" charset="0"/>
              </a:rPr>
              <a:t>Langue du XXème siècle</a:t>
            </a:r>
            <a:br>
              <a:rPr lang="fr-FR" sz="2400">
                <a:latin typeface="Arial" charset="0"/>
                <a:cs typeface="Arial" charset="0"/>
              </a:rPr>
            </a:br>
            <a:endParaRPr lang="fr-FR" sz="2400">
              <a:latin typeface="Arial" charset="0"/>
              <a:cs typeface="Arial" charset="0"/>
            </a:endParaRPr>
          </a:p>
        </p:txBody>
      </p:sp>
      <p:sp>
        <p:nvSpPr>
          <p:cNvPr id="200707" name="Rectangle 3"/>
          <p:cNvSpPr>
            <a:spLocks noGrp="1" noChangeArrowheads="1"/>
          </p:cNvSpPr>
          <p:nvPr>
            <p:ph type="body" idx="1"/>
          </p:nvPr>
        </p:nvSpPr>
        <p:spPr/>
        <p:txBody>
          <a:bodyPr/>
          <a:lstStyle/>
          <a:p>
            <a:r>
              <a:rPr lang="fr-FR" sz="2400" dirty="0">
                <a:latin typeface="Arial" charset="0"/>
                <a:cs typeface="Arial" charset="0"/>
              </a:rPr>
              <a:t>L</a:t>
            </a:r>
            <a:r>
              <a:rPr lang="ja-JP" altLang="fr-FR" sz="2400" dirty="0">
                <a:latin typeface="Arial" charset="0"/>
                <a:cs typeface="Arial" charset="0"/>
              </a:rPr>
              <a:t>’</a:t>
            </a:r>
            <a:r>
              <a:rPr lang="fr-FR" altLang="ja-JP" sz="2400" dirty="0">
                <a:latin typeface="Arial" charset="0"/>
                <a:cs typeface="Arial" charset="0"/>
              </a:rPr>
              <a:t>oral et l</a:t>
            </a:r>
            <a:r>
              <a:rPr lang="ja-JP" altLang="fr-FR" sz="2400" dirty="0">
                <a:latin typeface="Arial" charset="0"/>
                <a:cs typeface="Arial" charset="0"/>
              </a:rPr>
              <a:t>’</a:t>
            </a:r>
            <a:r>
              <a:rPr lang="fr-FR" altLang="ja-JP" sz="2400" dirty="0" smtClean="0">
                <a:latin typeface="Arial" charset="0"/>
                <a:cs typeface="Arial" charset="0"/>
              </a:rPr>
              <a:t>écrit</a:t>
            </a:r>
          </a:p>
          <a:p>
            <a:r>
              <a:rPr lang="fr-FR" sz="2400" dirty="0" smtClean="0">
                <a:latin typeface="Arial" charset="0"/>
                <a:cs typeface="Arial" charset="0"/>
              </a:rPr>
              <a:t>(Les variations de la langue française)</a:t>
            </a:r>
          </a:p>
          <a:p>
            <a:r>
              <a:rPr lang="fr-FR" sz="2400" dirty="0" smtClean="0">
                <a:latin typeface="Arial" charset="0"/>
                <a:cs typeface="Arial" charset="0"/>
              </a:rPr>
              <a:t>Politique linguistique de la France</a:t>
            </a:r>
          </a:p>
          <a:p>
            <a:r>
              <a:rPr lang="fr-FR" sz="2400" dirty="0" smtClean="0">
                <a:latin typeface="Arial" charset="0"/>
                <a:cs typeface="Arial" charset="0"/>
              </a:rPr>
              <a:t>Rectifications de l’orthographe (1990)</a:t>
            </a:r>
          </a:p>
          <a:p>
            <a:endParaRPr lang="fr-FR" sz="2400" dirty="0">
              <a:latin typeface="Arial" charset="0"/>
              <a:cs typeface="Arial" charset="0"/>
            </a:endParaRPr>
          </a:p>
          <a:p>
            <a:endParaRPr lang="fr-FR" sz="2400" dirty="0">
              <a:latin typeface="Arial" charset="0"/>
              <a:cs typeface="Arial" charset="0"/>
            </a:endParaRPr>
          </a:p>
        </p:txBody>
      </p:sp>
    </p:spTree>
    <p:extLst>
      <p:ext uri="{BB962C8B-B14F-4D97-AF65-F5344CB8AC3E}">
        <p14:creationId xmlns:p14="http://schemas.microsoft.com/office/powerpoint/2010/main" val="158633230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fr-FR" sz="2800" dirty="0">
                <a:latin typeface="Arial" charset="0"/>
                <a:cs typeface="Arial" charset="0"/>
              </a:rPr>
              <a:t>Imaginaire et préjugés </a:t>
            </a:r>
            <a:br>
              <a:rPr lang="fr-FR" sz="2800" dirty="0">
                <a:latin typeface="Arial" charset="0"/>
                <a:cs typeface="Arial" charset="0"/>
              </a:rPr>
            </a:br>
            <a:r>
              <a:rPr lang="fr-FR" sz="2800" dirty="0">
                <a:latin typeface="Arial" charset="0"/>
                <a:cs typeface="Arial" charset="0"/>
              </a:rPr>
              <a:t>sur l</a:t>
            </a:r>
            <a:r>
              <a:rPr lang="ja-JP" altLang="fr-FR" sz="2800" dirty="0">
                <a:latin typeface="Arial" charset="0"/>
                <a:cs typeface="Arial" charset="0"/>
              </a:rPr>
              <a:t>’</a:t>
            </a:r>
            <a:r>
              <a:rPr lang="fr-FR" altLang="ja-JP" sz="2800" dirty="0">
                <a:latin typeface="Arial" charset="0"/>
                <a:cs typeface="Arial" charset="0"/>
              </a:rPr>
              <a:t>oral</a:t>
            </a:r>
            <a:endParaRPr lang="fr-FR" sz="2800" dirty="0">
              <a:latin typeface="Arial" charset="0"/>
              <a:cs typeface="Arial" charset="0"/>
            </a:endParaRPr>
          </a:p>
        </p:txBody>
      </p:sp>
      <p:sp>
        <p:nvSpPr>
          <p:cNvPr id="201731" name="Rectangle 3"/>
          <p:cNvSpPr>
            <a:spLocks noGrp="1" noChangeArrowheads="1"/>
          </p:cNvSpPr>
          <p:nvPr>
            <p:ph type="body" idx="1"/>
          </p:nvPr>
        </p:nvSpPr>
        <p:spPr/>
        <p:txBody>
          <a:bodyPr/>
          <a:lstStyle/>
          <a:p>
            <a:pPr>
              <a:lnSpc>
                <a:spcPct val="90000"/>
              </a:lnSpc>
            </a:pPr>
            <a:r>
              <a:rPr lang="fr-FR" sz="2400" dirty="0">
                <a:latin typeface="Arial" charset="0"/>
                <a:cs typeface="Arial" charset="0"/>
              </a:rPr>
              <a:t>Renvoie à la notion de familier vs </a:t>
            </a:r>
            <a:r>
              <a:rPr lang="fr-FR" sz="2400" dirty="0" smtClean="0">
                <a:latin typeface="Arial" charset="0"/>
                <a:cs typeface="Arial" charset="0"/>
              </a:rPr>
              <a:t>soutenu</a:t>
            </a:r>
            <a:endParaRPr lang="fr-FR" sz="2400" dirty="0">
              <a:latin typeface="Arial" charset="0"/>
              <a:cs typeface="Arial" charset="0"/>
            </a:endParaRPr>
          </a:p>
          <a:p>
            <a:pPr algn="just">
              <a:lnSpc>
                <a:spcPct val="90000"/>
              </a:lnSpc>
            </a:pPr>
            <a:r>
              <a:rPr lang="fr-FR" altLang="ja-JP" sz="2400" dirty="0" smtClean="0">
                <a:latin typeface="Arial" charset="0"/>
                <a:cs typeface="Arial" charset="0"/>
              </a:rPr>
              <a:t>C</a:t>
            </a:r>
            <a:r>
              <a:rPr lang="ja-JP" altLang="fr-FR" sz="2400" dirty="0" smtClean="0">
                <a:latin typeface="Arial" charset="0"/>
                <a:cs typeface="Arial" charset="0"/>
              </a:rPr>
              <a:t>’</a:t>
            </a:r>
            <a:r>
              <a:rPr lang="fr-FR" altLang="ja-JP" sz="2400" dirty="0">
                <a:latin typeface="Arial" charset="0"/>
                <a:cs typeface="Arial" charset="0"/>
              </a:rPr>
              <a:t>est la langue relâchée, pleine de faute, populaire, on oppose souvent la conversation familière à l</a:t>
            </a:r>
            <a:r>
              <a:rPr lang="ja-JP" altLang="fr-FR" sz="2400" dirty="0">
                <a:latin typeface="Arial" charset="0"/>
                <a:cs typeface="Arial" charset="0"/>
              </a:rPr>
              <a:t>’</a:t>
            </a:r>
            <a:r>
              <a:rPr lang="fr-FR" altLang="ja-JP" sz="2400" dirty="0">
                <a:latin typeface="Arial" charset="0"/>
                <a:cs typeface="Arial" charset="0"/>
              </a:rPr>
              <a:t>écrit très surveillé, langue correcte vs langue familière fautive</a:t>
            </a:r>
          </a:p>
          <a:p>
            <a:pPr>
              <a:lnSpc>
                <a:spcPct val="90000"/>
              </a:lnSpc>
            </a:pPr>
            <a:r>
              <a:rPr lang="fr-FR" sz="2400" dirty="0">
                <a:latin typeface="Arial" charset="0"/>
                <a:cs typeface="Arial" charset="0"/>
              </a:rPr>
              <a:t>E</a:t>
            </a:r>
            <a:r>
              <a:rPr lang="fr-FR" sz="2400" dirty="0" smtClean="0">
                <a:latin typeface="Arial" charset="0"/>
                <a:cs typeface="Arial" charset="0"/>
              </a:rPr>
              <a:t>xpression </a:t>
            </a:r>
            <a:r>
              <a:rPr lang="fr-FR" sz="2400" dirty="0">
                <a:latin typeface="Arial" charset="0"/>
                <a:cs typeface="Arial" charset="0"/>
              </a:rPr>
              <a:t>imagée pour dire </a:t>
            </a:r>
            <a:r>
              <a:rPr lang="fr-FR" sz="2400" dirty="0" err="1">
                <a:latin typeface="Arial" charset="0"/>
                <a:cs typeface="Arial" charset="0"/>
              </a:rPr>
              <a:t>qu</a:t>
            </a:r>
            <a:r>
              <a:rPr lang="it-IT" sz="2400" dirty="0">
                <a:latin typeface="Arial" charset="0"/>
                <a:cs typeface="Arial" charset="0"/>
              </a:rPr>
              <a:t>’</a:t>
            </a:r>
            <a:r>
              <a:rPr lang="fr-FR" altLang="ja-JP" sz="2400" dirty="0">
                <a:latin typeface="Arial" charset="0"/>
                <a:cs typeface="Arial" charset="0"/>
              </a:rPr>
              <a:t>une personne parle bien on dit : « elle parle comme un livre » et </a:t>
            </a:r>
            <a:r>
              <a:rPr lang="fr-FR" altLang="ja-JP" sz="2400" dirty="0" err="1">
                <a:latin typeface="Arial" charset="0"/>
                <a:cs typeface="Arial" charset="0"/>
              </a:rPr>
              <a:t>lorsqu</a:t>
            </a:r>
            <a:r>
              <a:rPr lang="it-IT" altLang="ja-JP" sz="2400" dirty="0">
                <a:latin typeface="Arial" charset="0"/>
                <a:cs typeface="Arial" charset="0"/>
              </a:rPr>
              <a:t>’</a:t>
            </a:r>
            <a:r>
              <a:rPr lang="fr-FR" altLang="ja-JP" sz="2400" dirty="0">
                <a:latin typeface="Arial" charset="0"/>
                <a:cs typeface="Arial" charset="0"/>
              </a:rPr>
              <a:t>on écrit familièrement on dit : « elle écrit comme elle parle » </a:t>
            </a:r>
            <a:endParaRPr lang="fr-FR" sz="2400" dirty="0">
              <a:latin typeface="Arial" charset="0"/>
              <a:cs typeface="Arial" charset="0"/>
            </a:endParaRPr>
          </a:p>
        </p:txBody>
      </p:sp>
    </p:spTree>
    <p:extLst>
      <p:ext uri="{BB962C8B-B14F-4D97-AF65-F5344CB8AC3E}">
        <p14:creationId xmlns:p14="http://schemas.microsoft.com/office/powerpoint/2010/main" val="348126318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olo 1"/>
          <p:cNvSpPr>
            <a:spLocks noGrp="1"/>
          </p:cNvSpPr>
          <p:nvPr>
            <p:ph type="title"/>
          </p:nvPr>
        </p:nvSpPr>
        <p:spPr/>
        <p:txBody>
          <a:bodyPr/>
          <a:lstStyle/>
          <a:p>
            <a:r>
              <a:rPr lang="it-IT" sz="2800" dirty="0" smtClean="0">
                <a:latin typeface="Arial" charset="0"/>
                <a:cs typeface="Arial" charset="0"/>
              </a:rPr>
              <a:t>L’</a:t>
            </a:r>
            <a:r>
              <a:rPr lang="it-IT" sz="2800" dirty="0" err="1" smtClean="0">
                <a:latin typeface="Arial" charset="0"/>
                <a:cs typeface="Arial" charset="0"/>
              </a:rPr>
              <a:t>oral</a:t>
            </a:r>
            <a:r>
              <a:rPr lang="it-IT" sz="2800" dirty="0" smtClean="0">
                <a:latin typeface="Arial" charset="0"/>
                <a:cs typeface="Arial" charset="0"/>
              </a:rPr>
              <a:t> </a:t>
            </a:r>
            <a:r>
              <a:rPr lang="it-IT" sz="2800" dirty="0" err="1" smtClean="0">
                <a:latin typeface="Arial" charset="0"/>
                <a:cs typeface="Arial" charset="0"/>
              </a:rPr>
              <a:t>dans</a:t>
            </a:r>
            <a:r>
              <a:rPr lang="it-IT" sz="2800" dirty="0" smtClean="0">
                <a:latin typeface="Arial" charset="0"/>
                <a:cs typeface="Arial" charset="0"/>
              </a:rPr>
              <a:t> la </a:t>
            </a:r>
            <a:r>
              <a:rPr lang="it-IT" sz="2800" dirty="0" err="1" smtClean="0">
                <a:latin typeface="Arial" charset="0"/>
                <a:cs typeface="Arial" charset="0"/>
              </a:rPr>
              <a:t>littérature</a:t>
            </a:r>
            <a:r>
              <a:rPr lang="it-IT" sz="2800" dirty="0" smtClean="0">
                <a:latin typeface="Arial" charset="0"/>
                <a:cs typeface="Arial" charset="0"/>
              </a:rPr>
              <a:t> : </a:t>
            </a:r>
            <a:r>
              <a:rPr lang="it-IT" sz="2800" dirty="0" err="1" smtClean="0">
                <a:latin typeface="Arial" charset="0"/>
                <a:cs typeface="Arial" charset="0"/>
              </a:rPr>
              <a:t>Céline</a:t>
            </a:r>
            <a:endParaRPr lang="it-IT" sz="2800" dirty="0">
              <a:latin typeface="Arial" charset="0"/>
              <a:cs typeface="Arial" charset="0"/>
            </a:endParaRPr>
          </a:p>
        </p:txBody>
      </p:sp>
      <p:sp>
        <p:nvSpPr>
          <p:cNvPr id="202755" name="Segnaposto contenuto 2"/>
          <p:cNvSpPr>
            <a:spLocks noGrp="1"/>
          </p:cNvSpPr>
          <p:nvPr>
            <p:ph idx="1"/>
          </p:nvPr>
        </p:nvSpPr>
        <p:spPr/>
        <p:txBody>
          <a:bodyPr/>
          <a:lstStyle/>
          <a:p>
            <a:pPr algn="just"/>
            <a:r>
              <a:rPr lang="fr-FR" sz="2400" dirty="0">
                <a:latin typeface="Arial" charset="0"/>
                <a:cs typeface="Arial" charset="0"/>
              </a:rPr>
              <a:t>(1894-1961) le plus traduit et diffusé dans le monde parmi ceux du X</a:t>
            </a:r>
            <a:r>
              <a:rPr lang="it-IT" sz="2400" dirty="0">
                <a:latin typeface="Arial" charset="0"/>
                <a:cs typeface="Arial" charset="0"/>
              </a:rPr>
              <a:t>X</a:t>
            </a:r>
            <a:r>
              <a:rPr lang="fr-FR" sz="2400" dirty="0" err="1">
                <a:latin typeface="Arial" charset="0"/>
                <a:cs typeface="Arial" charset="0"/>
              </a:rPr>
              <a:t>ème</a:t>
            </a:r>
            <a:r>
              <a:rPr lang="fr-FR" sz="2400" dirty="0">
                <a:latin typeface="Arial" charset="0"/>
                <a:cs typeface="Arial" charset="0"/>
              </a:rPr>
              <a:t> après Marcel Proust.</a:t>
            </a:r>
          </a:p>
          <a:p>
            <a:pPr algn="just"/>
            <a:r>
              <a:rPr lang="fr-FR" sz="2400" i="1" dirty="0">
                <a:latin typeface="Arial" charset="0"/>
                <a:cs typeface="Arial" charset="0"/>
              </a:rPr>
              <a:t>Voyage au bout de la nuit </a:t>
            </a:r>
            <a:r>
              <a:rPr lang="fr-FR" sz="2400" dirty="0">
                <a:latin typeface="Arial" charset="0"/>
                <a:cs typeface="Arial" charset="0"/>
              </a:rPr>
              <a:t>1932</a:t>
            </a:r>
          </a:p>
          <a:p>
            <a:pPr algn="just"/>
            <a:r>
              <a:rPr lang="fr-FR" sz="2400" i="1" dirty="0">
                <a:latin typeface="Arial" charset="0"/>
                <a:cs typeface="Arial" charset="0"/>
              </a:rPr>
              <a:t>Mort à crédit </a:t>
            </a:r>
            <a:r>
              <a:rPr lang="fr-FR" sz="2400" dirty="0">
                <a:latin typeface="Arial" charset="0"/>
                <a:cs typeface="Arial" charset="0"/>
              </a:rPr>
              <a:t>1936</a:t>
            </a:r>
          </a:p>
          <a:p>
            <a:pPr algn="just"/>
            <a:r>
              <a:rPr lang="fr-FR" sz="2400" dirty="0">
                <a:latin typeface="Arial" charset="0"/>
                <a:cs typeface="Arial" charset="0"/>
              </a:rPr>
              <a:t>Ponctuation, style familier et soutenu</a:t>
            </a:r>
            <a:endParaRPr lang="it-IT" sz="2400" dirty="0">
              <a:latin typeface="Arial" charset="0"/>
              <a:cs typeface="Arial" charset="0"/>
            </a:endParaRPr>
          </a:p>
        </p:txBody>
      </p:sp>
    </p:spTree>
    <p:extLst>
      <p:ext uri="{BB962C8B-B14F-4D97-AF65-F5344CB8AC3E}">
        <p14:creationId xmlns:p14="http://schemas.microsoft.com/office/powerpoint/2010/main" val="1602346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p:txBody>
          <a:bodyPr/>
          <a:lstStyle/>
          <a:p>
            <a:r>
              <a:rPr lang="fr-FR" sz="2800" dirty="0">
                <a:latin typeface="Arial" charset="0"/>
              </a:rPr>
              <a:t>Le moyen français XIVème siècle - XVème siècle</a:t>
            </a:r>
            <a:br>
              <a:rPr lang="fr-FR" sz="2800" dirty="0">
                <a:latin typeface="Arial" charset="0"/>
              </a:rPr>
            </a:br>
            <a:endParaRPr lang="fr-FR" sz="2800" dirty="0">
              <a:latin typeface="Arial" charset="0"/>
            </a:endParaRPr>
          </a:p>
        </p:txBody>
      </p:sp>
      <p:sp>
        <p:nvSpPr>
          <p:cNvPr id="92162" name="Rectangle 3"/>
          <p:cNvSpPr>
            <a:spLocks noGrp="1" noChangeArrowheads="1"/>
          </p:cNvSpPr>
          <p:nvPr>
            <p:ph type="body" idx="1"/>
          </p:nvPr>
        </p:nvSpPr>
        <p:spPr/>
        <p:txBody>
          <a:bodyPr/>
          <a:lstStyle/>
          <a:p>
            <a:pPr algn="just">
              <a:lnSpc>
                <a:spcPct val="80000"/>
              </a:lnSpc>
            </a:pPr>
            <a:r>
              <a:rPr lang="fr-FR" sz="2400" dirty="0">
                <a:latin typeface="Arial" charset="0"/>
              </a:rPr>
              <a:t>La déclinaison issue du latin et réduite à deux cas en ancien français tombe, favorisant ainsi une stabilisation de l'ordre des mots dans la phrase (sujet + verbe + complément); les prépositions et les conjonctions se développèrent beaucoup, ce qui rendit la phrase plus complexe. Les conjugaisons verbales se régularisèrent et se simplifièrent. Par rapport à l'ancien français, de nombreux mots disparurent, notamment les termes locaux.</a:t>
            </a:r>
          </a:p>
          <a:p>
            <a:pPr>
              <a:lnSpc>
                <a:spcPct val="80000"/>
              </a:lnSpc>
            </a:pPr>
            <a:r>
              <a:rPr lang="fr-FR" sz="2400" i="1" dirty="0">
                <a:latin typeface="Arial" charset="0"/>
              </a:rPr>
              <a:t>Les Ballades </a:t>
            </a:r>
            <a:r>
              <a:rPr lang="fr-FR" sz="2400" dirty="0">
                <a:latin typeface="Arial" charset="0"/>
              </a:rPr>
              <a:t>de François Villon.</a:t>
            </a:r>
          </a:p>
          <a:p>
            <a:pPr>
              <a:lnSpc>
                <a:spcPct val="80000"/>
              </a:lnSpc>
            </a:pPr>
            <a:r>
              <a:rPr lang="fr-FR" sz="2400" dirty="0">
                <a:latin typeface="Arial" charset="0"/>
              </a:rPr>
              <a:t>La traduction pour l’affirmation de la langue française</a:t>
            </a:r>
          </a:p>
          <a:p>
            <a:pPr marL="0" indent="0" algn="just">
              <a:lnSpc>
                <a:spcPct val="80000"/>
              </a:lnSpc>
              <a:buNone/>
            </a:pPr>
            <a:r>
              <a:rPr lang="fr-FR" altLang="ja-JP" sz="2400" dirty="0">
                <a:latin typeface="Arial" charset="0"/>
              </a:rPr>
              <a:t>. </a:t>
            </a:r>
          </a:p>
          <a:p>
            <a:pPr>
              <a:lnSpc>
                <a:spcPct val="80000"/>
              </a:lnSpc>
            </a:pPr>
            <a:endParaRPr lang="fr-FR" sz="2400" dirty="0">
              <a:latin typeface="Arial" charset="0"/>
            </a:endParaRPr>
          </a:p>
        </p:txBody>
      </p:sp>
    </p:spTree>
    <p:extLst>
      <p:ext uri="{BB962C8B-B14F-4D97-AF65-F5344CB8AC3E}">
        <p14:creationId xmlns:p14="http://schemas.microsoft.com/office/powerpoint/2010/main" val="283969193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olo 1"/>
          <p:cNvSpPr>
            <a:spLocks noGrp="1"/>
          </p:cNvSpPr>
          <p:nvPr>
            <p:ph type="title"/>
          </p:nvPr>
        </p:nvSpPr>
        <p:spPr/>
        <p:txBody>
          <a:bodyPr/>
          <a:lstStyle/>
          <a:p>
            <a:r>
              <a:rPr lang="it-IT" sz="2800" dirty="0" err="1">
                <a:latin typeface="Arial" charset="0"/>
                <a:cs typeface="Arial" charset="0"/>
              </a:rPr>
              <a:t>Céline</a:t>
            </a:r>
            <a:endParaRPr lang="it-IT" sz="2800" dirty="0">
              <a:latin typeface="Arial" charset="0"/>
              <a:cs typeface="Arial" charset="0"/>
            </a:endParaRPr>
          </a:p>
        </p:txBody>
      </p:sp>
      <p:sp>
        <p:nvSpPr>
          <p:cNvPr id="203779" name="Segnaposto contenuto 2"/>
          <p:cNvSpPr>
            <a:spLocks noGrp="1"/>
          </p:cNvSpPr>
          <p:nvPr>
            <p:ph idx="1"/>
          </p:nvPr>
        </p:nvSpPr>
        <p:spPr/>
        <p:txBody>
          <a:bodyPr/>
          <a:lstStyle/>
          <a:p>
            <a:endParaRPr lang="it-IT" sz="2400">
              <a:latin typeface="Arial" charset="0"/>
              <a:cs typeface="Arial" charset="0"/>
            </a:endParaRPr>
          </a:p>
          <a:p>
            <a:r>
              <a:rPr lang="it-IT" sz="2400">
                <a:latin typeface="Arial" charset="0"/>
                <a:cs typeface="Arial" charset="0"/>
              </a:rPr>
              <a:t>Tu les crois malades?... Ça gémit… ça rote…  … un apéro gratuit en face!... … S’</a:t>
            </a:r>
            <a:r>
              <a:rPr lang="it-IT" altLang="ja-JP" sz="2400">
                <a:latin typeface="Arial" charset="0"/>
                <a:cs typeface="Arial" charset="0"/>
              </a:rPr>
              <a:t>ils viennent te relancer c</a:t>
            </a:r>
            <a:r>
              <a:rPr lang="it-IT" sz="2400">
                <a:latin typeface="Arial" charset="0"/>
                <a:cs typeface="Arial" charset="0"/>
              </a:rPr>
              <a:t>’</a:t>
            </a:r>
            <a:r>
              <a:rPr lang="it-IT" altLang="ja-JP" sz="2400">
                <a:latin typeface="Arial" charset="0"/>
                <a:cs typeface="Arial" charset="0"/>
              </a:rPr>
              <a:t>est d</a:t>
            </a:r>
            <a:r>
              <a:rPr lang="it-IT" sz="2400">
                <a:latin typeface="Arial" charset="0"/>
                <a:cs typeface="Arial" charset="0"/>
              </a:rPr>
              <a:t>’</a:t>
            </a:r>
            <a:r>
              <a:rPr lang="it-IT" altLang="ja-JP" sz="2400">
                <a:latin typeface="Arial" charset="0"/>
                <a:cs typeface="Arial" charset="0"/>
              </a:rPr>
              <a:t>abord parce qu</a:t>
            </a:r>
            <a:r>
              <a:rPr lang="it-IT" sz="2400">
                <a:latin typeface="Arial" charset="0"/>
                <a:cs typeface="Arial" charset="0"/>
              </a:rPr>
              <a:t>’</a:t>
            </a:r>
            <a:r>
              <a:rPr lang="it-IT" altLang="ja-JP" sz="2400">
                <a:latin typeface="Arial" charset="0"/>
                <a:cs typeface="Arial" charset="0"/>
              </a:rPr>
              <a:t>ils s</a:t>
            </a:r>
            <a:r>
              <a:rPr lang="it-IT" sz="2400">
                <a:latin typeface="Arial" charset="0"/>
                <a:cs typeface="Arial" charset="0"/>
              </a:rPr>
              <a:t>’</a:t>
            </a:r>
            <a:r>
              <a:rPr lang="it-IT" altLang="ja-JP" sz="2400">
                <a:latin typeface="Arial" charset="0"/>
                <a:cs typeface="Arial" charset="0"/>
              </a:rPr>
              <a:t>emmerdent. T</a:t>
            </a:r>
            <a:r>
              <a:rPr lang="it-IT" sz="2400">
                <a:latin typeface="Arial" charset="0"/>
                <a:cs typeface="Arial" charset="0"/>
              </a:rPr>
              <a:t>’</a:t>
            </a:r>
            <a:r>
              <a:rPr lang="it-IT" altLang="ja-JP" sz="2400">
                <a:latin typeface="Arial" charset="0"/>
                <a:cs typeface="Arial" charset="0"/>
              </a:rPr>
              <a:t>en vois pas un la veille des fetes… </a:t>
            </a:r>
            <a:r>
              <a:rPr lang="it-IT" altLang="ja-JP" sz="2400" i="1">
                <a:latin typeface="Arial" charset="0"/>
                <a:cs typeface="Arial" charset="0"/>
              </a:rPr>
              <a:t>Mort à crédit </a:t>
            </a:r>
            <a:r>
              <a:rPr lang="it-IT" altLang="ja-JP" sz="2400">
                <a:latin typeface="Arial" charset="0"/>
                <a:cs typeface="Arial" charset="0"/>
              </a:rPr>
              <a:t>1936, p.21</a:t>
            </a:r>
            <a:endParaRPr lang="it-IT" sz="2400">
              <a:latin typeface="Arial" charset="0"/>
              <a:cs typeface="Arial" charset="0"/>
            </a:endParaRPr>
          </a:p>
        </p:txBody>
      </p:sp>
    </p:spTree>
    <p:extLst>
      <p:ext uri="{BB962C8B-B14F-4D97-AF65-F5344CB8AC3E}">
        <p14:creationId xmlns:p14="http://schemas.microsoft.com/office/powerpoint/2010/main" val="8238405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olo 1"/>
          <p:cNvSpPr>
            <a:spLocks noGrp="1"/>
          </p:cNvSpPr>
          <p:nvPr>
            <p:ph type="title"/>
          </p:nvPr>
        </p:nvSpPr>
        <p:spPr/>
        <p:txBody>
          <a:bodyPr/>
          <a:lstStyle/>
          <a:p>
            <a:r>
              <a:rPr lang="it-IT" sz="2800" dirty="0">
                <a:latin typeface="Arial" charset="0"/>
                <a:cs typeface="Arial" charset="0"/>
              </a:rPr>
              <a:t>Le </a:t>
            </a:r>
            <a:r>
              <a:rPr lang="it-IT" sz="2800" dirty="0" err="1" smtClean="0">
                <a:latin typeface="Arial" charset="0"/>
                <a:cs typeface="Arial" charset="0"/>
              </a:rPr>
              <a:t>néo-français</a:t>
            </a:r>
            <a:r>
              <a:rPr lang="it-IT" sz="2800" dirty="0" smtClean="0">
                <a:latin typeface="Arial" charset="0"/>
                <a:cs typeface="Arial" charset="0"/>
              </a:rPr>
              <a:t>  de Raymond Queneau</a:t>
            </a:r>
            <a:endParaRPr lang="it-IT" sz="2800" dirty="0">
              <a:latin typeface="Arial" charset="0"/>
              <a:cs typeface="Arial" charset="0"/>
            </a:endParaRPr>
          </a:p>
        </p:txBody>
      </p:sp>
      <p:sp>
        <p:nvSpPr>
          <p:cNvPr id="205827" name="Segnaposto contenuto 2"/>
          <p:cNvSpPr>
            <a:spLocks noGrp="1"/>
          </p:cNvSpPr>
          <p:nvPr>
            <p:ph idx="1"/>
          </p:nvPr>
        </p:nvSpPr>
        <p:spPr/>
        <p:txBody>
          <a:bodyPr/>
          <a:lstStyle/>
          <a:p>
            <a:pPr algn="just"/>
            <a:r>
              <a:rPr lang="fr-FR" sz="2400" dirty="0">
                <a:latin typeface="Arial" charset="0"/>
                <a:cs typeface="Arial" charset="0"/>
              </a:rPr>
              <a:t>une triple réforme pour lutter contre la mort de notre « belle langue » : «  l</a:t>
            </a:r>
            <a:r>
              <a:rPr lang="ja-JP" altLang="fr-FR" sz="2400" dirty="0">
                <a:latin typeface="Arial" charset="0"/>
                <a:cs typeface="Arial" charset="0"/>
              </a:rPr>
              <a:t>’</a:t>
            </a:r>
            <a:r>
              <a:rPr lang="fr-FR" altLang="ja-JP" sz="2400" dirty="0">
                <a:latin typeface="Arial" charset="0"/>
                <a:cs typeface="Arial" charset="0"/>
              </a:rPr>
              <a:t>une concerne le vocabulaire, la seconde la syntaxe, la troisième l</a:t>
            </a:r>
            <a:r>
              <a:rPr lang="ja-JP" altLang="fr-FR" sz="2400" dirty="0">
                <a:latin typeface="Arial" charset="0"/>
                <a:cs typeface="Arial" charset="0"/>
              </a:rPr>
              <a:t>’</a:t>
            </a:r>
            <a:r>
              <a:rPr lang="fr-FR" altLang="ja-JP" sz="2400" dirty="0">
                <a:latin typeface="Arial" charset="0"/>
                <a:cs typeface="Arial" charset="0"/>
              </a:rPr>
              <a:t>orthographe »</a:t>
            </a:r>
          </a:p>
          <a:p>
            <a:r>
              <a:rPr lang="fr-FR" sz="2400" dirty="0">
                <a:latin typeface="Arial" charset="0"/>
                <a:cs typeface="Arial" charset="0"/>
              </a:rPr>
              <a:t>langage parlé relâché </a:t>
            </a:r>
          </a:p>
          <a:p>
            <a:r>
              <a:rPr lang="fr-FR" sz="2400" dirty="0">
                <a:latin typeface="Arial" charset="0"/>
                <a:cs typeface="Arial" charset="0"/>
              </a:rPr>
              <a:t>orthographe phonétique.</a:t>
            </a:r>
          </a:p>
        </p:txBody>
      </p:sp>
    </p:spTree>
    <p:extLst>
      <p:ext uri="{BB962C8B-B14F-4D97-AF65-F5344CB8AC3E}">
        <p14:creationId xmlns:p14="http://schemas.microsoft.com/office/powerpoint/2010/main" val="262345526"/>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olo 1"/>
          <p:cNvSpPr>
            <a:spLocks noGrp="1"/>
          </p:cNvSpPr>
          <p:nvPr>
            <p:ph type="title"/>
          </p:nvPr>
        </p:nvSpPr>
        <p:spPr/>
        <p:txBody>
          <a:bodyPr/>
          <a:lstStyle/>
          <a:p>
            <a:r>
              <a:rPr lang="it-IT" sz="2800" dirty="0">
                <a:latin typeface="Arial" charset="0"/>
                <a:cs typeface="Arial" charset="0"/>
              </a:rPr>
              <a:t>Raymond Queneau</a:t>
            </a:r>
          </a:p>
        </p:txBody>
      </p:sp>
      <p:sp>
        <p:nvSpPr>
          <p:cNvPr id="206851" name="Segnaposto contenuto 2"/>
          <p:cNvSpPr>
            <a:spLocks noGrp="1"/>
          </p:cNvSpPr>
          <p:nvPr>
            <p:ph idx="1"/>
          </p:nvPr>
        </p:nvSpPr>
        <p:spPr/>
        <p:txBody>
          <a:bodyPr/>
          <a:lstStyle/>
          <a:p>
            <a:r>
              <a:rPr lang="it-IT" sz="2400" i="1" dirty="0" err="1">
                <a:latin typeface="Arial" charset="0"/>
                <a:cs typeface="Arial" charset="0"/>
              </a:rPr>
              <a:t>Exercices</a:t>
            </a:r>
            <a:r>
              <a:rPr lang="it-IT" sz="2400" i="1" dirty="0">
                <a:latin typeface="Arial" charset="0"/>
                <a:cs typeface="Arial" charset="0"/>
              </a:rPr>
              <a:t> de Style (1947) </a:t>
            </a:r>
            <a:r>
              <a:rPr lang="it-IT" sz="2400" dirty="0" err="1">
                <a:latin typeface="Arial" charset="0"/>
                <a:cs typeface="Arial" charset="0"/>
              </a:rPr>
              <a:t>et</a:t>
            </a:r>
            <a:r>
              <a:rPr lang="it-IT" sz="2400" dirty="0">
                <a:latin typeface="Arial" charset="0"/>
                <a:cs typeface="Arial" charset="0"/>
              </a:rPr>
              <a:t> </a:t>
            </a:r>
            <a:r>
              <a:rPr lang="it-IT" sz="2400" dirty="0" err="1">
                <a:latin typeface="Arial" charset="0"/>
                <a:cs typeface="Arial" charset="0"/>
              </a:rPr>
              <a:t>traduction</a:t>
            </a:r>
            <a:r>
              <a:rPr lang="it-IT" sz="2400" dirty="0">
                <a:latin typeface="Arial" charset="0"/>
                <a:cs typeface="Arial" charset="0"/>
              </a:rPr>
              <a:t> d’</a:t>
            </a:r>
            <a:r>
              <a:rPr lang="it-IT" altLang="ja-JP" sz="2400" i="1" dirty="0">
                <a:latin typeface="Arial" charset="0"/>
                <a:cs typeface="Arial" charset="0"/>
              </a:rPr>
              <a:t>Umberto Eco (1983) :</a:t>
            </a:r>
            <a:endParaRPr lang="it-IT" altLang="ja-JP" sz="2400" dirty="0">
              <a:latin typeface="Arial" charset="0"/>
              <a:cs typeface="Arial" charset="0"/>
            </a:endParaRPr>
          </a:p>
          <a:p>
            <a:r>
              <a:rPr lang="fr-FR" sz="2400" dirty="0">
                <a:latin typeface="Arial" charset="0"/>
                <a:cs typeface="Arial" charset="0"/>
              </a:rPr>
              <a:t>une des références oulipiennes.</a:t>
            </a:r>
          </a:p>
          <a:p>
            <a:pPr algn="just"/>
            <a:r>
              <a:rPr lang="fr-FR" sz="2400" dirty="0">
                <a:latin typeface="Arial" charset="0"/>
                <a:cs typeface="Arial" charset="0"/>
              </a:rPr>
              <a:t>Il s</a:t>
            </a:r>
            <a:r>
              <a:rPr lang="ja-JP" altLang="fr-FR" sz="2400" dirty="0">
                <a:latin typeface="Arial" charset="0"/>
                <a:cs typeface="Arial" charset="0"/>
              </a:rPr>
              <a:t>’</a:t>
            </a:r>
            <a:r>
              <a:rPr lang="fr-FR" altLang="ja-JP" sz="2400" dirty="0">
                <a:latin typeface="Arial" charset="0"/>
                <a:cs typeface="Arial" charset="0"/>
              </a:rPr>
              <a:t>agit d</a:t>
            </a:r>
            <a:r>
              <a:rPr lang="ja-JP" altLang="fr-FR" sz="2400" dirty="0">
                <a:latin typeface="Arial" charset="0"/>
                <a:cs typeface="Arial" charset="0"/>
              </a:rPr>
              <a:t>’</a:t>
            </a:r>
            <a:r>
              <a:rPr lang="fr-FR" altLang="ja-JP" sz="2400" dirty="0">
                <a:latin typeface="Arial" charset="0"/>
                <a:cs typeface="Arial" charset="0"/>
              </a:rPr>
              <a:t>une série de 99 textes courts racontant une anecdote insignifiante : une altercation entre un jeune homme et un voyageur dans un autobus bondé ; le narrateur revoit le jeune homme deux heures plus tard, devant la gare Saint Lazare. Cette histoire est déclinée de 99 façons différentes</a:t>
            </a:r>
            <a:r>
              <a:rPr lang="fr-FR" altLang="ja-JP" sz="2400" dirty="0" smtClean="0">
                <a:latin typeface="Arial" charset="0"/>
                <a:cs typeface="Arial" charset="0"/>
              </a:rPr>
              <a:t>.</a:t>
            </a:r>
          </a:p>
          <a:p>
            <a:pPr algn="just"/>
            <a:r>
              <a:rPr lang="it-IT" sz="2400" dirty="0" err="1" smtClean="0">
                <a:latin typeface="Arial" charset="0"/>
              </a:rPr>
              <a:t>Notations</a:t>
            </a:r>
            <a:r>
              <a:rPr lang="it-IT" sz="2400" dirty="0" smtClean="0">
                <a:latin typeface="Arial" charset="0"/>
              </a:rPr>
              <a:t>, </a:t>
            </a:r>
            <a:r>
              <a:rPr lang="it-IT" sz="2400" dirty="0" err="1" smtClean="0">
                <a:latin typeface="Arial" charset="0"/>
              </a:rPr>
              <a:t>Italianismes</a:t>
            </a:r>
            <a:r>
              <a:rPr lang="it-IT" sz="2400" dirty="0" smtClean="0">
                <a:latin typeface="Arial" charset="0"/>
              </a:rPr>
              <a:t>/Francesismi</a:t>
            </a:r>
            <a:endParaRPr lang="fr-FR" altLang="ja-JP" sz="2400" dirty="0">
              <a:latin typeface="Arial" charset="0"/>
              <a:cs typeface="Arial" charset="0"/>
            </a:endParaRPr>
          </a:p>
          <a:p>
            <a:pPr>
              <a:buFontTx/>
              <a:buNone/>
            </a:pPr>
            <a:endParaRPr lang="it-IT" sz="2800" dirty="0">
              <a:latin typeface="Arial" charset="0"/>
              <a:cs typeface="Arial" charset="0"/>
            </a:endParaRPr>
          </a:p>
          <a:p>
            <a:pPr>
              <a:buFontTx/>
              <a:buNone/>
            </a:pPr>
            <a:endParaRPr lang="it-IT" sz="2800" dirty="0">
              <a:latin typeface="Arial" charset="0"/>
              <a:cs typeface="Arial" charset="0"/>
            </a:endParaRPr>
          </a:p>
          <a:p>
            <a:endParaRPr lang="it-IT" sz="2800" dirty="0">
              <a:latin typeface="Arial" charset="0"/>
              <a:cs typeface="Arial" charset="0"/>
            </a:endParaRPr>
          </a:p>
        </p:txBody>
      </p:sp>
    </p:spTree>
    <p:extLst>
      <p:ext uri="{BB962C8B-B14F-4D97-AF65-F5344CB8AC3E}">
        <p14:creationId xmlns:p14="http://schemas.microsoft.com/office/powerpoint/2010/main" val="108242779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olo 1"/>
          <p:cNvSpPr>
            <a:spLocks noGrp="1"/>
          </p:cNvSpPr>
          <p:nvPr>
            <p:ph type="title"/>
          </p:nvPr>
        </p:nvSpPr>
        <p:spPr/>
        <p:txBody>
          <a:bodyPr/>
          <a:lstStyle/>
          <a:p>
            <a:r>
              <a:rPr lang="it-IT" sz="2800">
                <a:latin typeface="Arial" charset="0"/>
                <a:cs typeface="Arial" charset="0"/>
              </a:rPr>
              <a:t>Raymond Queneau </a:t>
            </a:r>
            <a:br>
              <a:rPr lang="it-IT" sz="2800">
                <a:latin typeface="Arial" charset="0"/>
                <a:cs typeface="Arial" charset="0"/>
              </a:rPr>
            </a:br>
            <a:r>
              <a:rPr lang="it-IT" sz="2800" i="1">
                <a:latin typeface="Arial" charset="0"/>
                <a:cs typeface="Arial" charset="0"/>
              </a:rPr>
              <a:t>Zazie dans le métro</a:t>
            </a:r>
          </a:p>
        </p:txBody>
      </p:sp>
      <p:sp>
        <p:nvSpPr>
          <p:cNvPr id="204803" name="Segnaposto contenuto 2"/>
          <p:cNvSpPr>
            <a:spLocks noGrp="1"/>
          </p:cNvSpPr>
          <p:nvPr>
            <p:ph idx="1"/>
          </p:nvPr>
        </p:nvSpPr>
        <p:spPr/>
        <p:txBody>
          <a:bodyPr/>
          <a:lstStyle/>
          <a:p>
            <a:r>
              <a:rPr lang="it-IT" sz="2400" dirty="0">
                <a:latin typeface="Arial" charset="0"/>
                <a:cs typeface="Arial" charset="0"/>
              </a:rPr>
              <a:t>Première </a:t>
            </a:r>
            <a:r>
              <a:rPr lang="it-IT" sz="2400" dirty="0" err="1">
                <a:latin typeface="Arial" charset="0"/>
                <a:cs typeface="Arial" charset="0"/>
              </a:rPr>
              <a:t>page</a:t>
            </a:r>
            <a:r>
              <a:rPr lang="it-IT" sz="2400" dirty="0">
                <a:latin typeface="Arial" charset="0"/>
                <a:cs typeface="Arial" charset="0"/>
              </a:rPr>
              <a:t> de </a:t>
            </a:r>
            <a:r>
              <a:rPr lang="it-IT" sz="2400" i="1" dirty="0" err="1">
                <a:latin typeface="Arial" charset="0"/>
                <a:cs typeface="Arial" charset="0"/>
              </a:rPr>
              <a:t>Zazie</a:t>
            </a:r>
            <a:r>
              <a:rPr lang="it-IT" sz="2400" i="1" dirty="0">
                <a:latin typeface="Arial" charset="0"/>
                <a:cs typeface="Arial" charset="0"/>
              </a:rPr>
              <a:t> </a:t>
            </a:r>
            <a:r>
              <a:rPr lang="it-IT" sz="2400" i="1" dirty="0" err="1">
                <a:latin typeface="Arial" charset="0"/>
                <a:cs typeface="Arial" charset="0"/>
              </a:rPr>
              <a:t>dans</a:t>
            </a:r>
            <a:r>
              <a:rPr lang="it-IT" sz="2400" i="1" dirty="0">
                <a:latin typeface="Arial" charset="0"/>
                <a:cs typeface="Arial" charset="0"/>
              </a:rPr>
              <a:t> le métro </a:t>
            </a:r>
            <a:r>
              <a:rPr lang="it-IT" sz="2400" dirty="0">
                <a:latin typeface="Arial" charset="0"/>
                <a:cs typeface="Arial" charset="0"/>
              </a:rPr>
              <a:t>de Queneau (1959) </a:t>
            </a:r>
            <a:r>
              <a:rPr lang="it-IT" sz="2400" dirty="0" err="1">
                <a:latin typeface="Arial" charset="0"/>
                <a:cs typeface="Arial" charset="0"/>
              </a:rPr>
              <a:t>et</a:t>
            </a:r>
            <a:r>
              <a:rPr lang="it-IT" sz="2400" dirty="0">
                <a:latin typeface="Arial" charset="0"/>
                <a:cs typeface="Arial" charset="0"/>
              </a:rPr>
              <a:t> </a:t>
            </a:r>
            <a:r>
              <a:rPr lang="it-IT" sz="2400" dirty="0" err="1">
                <a:latin typeface="Arial" charset="0"/>
                <a:cs typeface="Arial" charset="0"/>
              </a:rPr>
              <a:t>traduction</a:t>
            </a:r>
            <a:r>
              <a:rPr lang="it-IT" sz="2400" dirty="0">
                <a:latin typeface="Arial" charset="0"/>
                <a:cs typeface="Arial" charset="0"/>
              </a:rPr>
              <a:t> de Franco Fortini (1960)</a:t>
            </a:r>
          </a:p>
          <a:p>
            <a:r>
              <a:rPr lang="it-IT" sz="2400" dirty="0" err="1">
                <a:latin typeface="Arial" charset="0"/>
                <a:cs typeface="Arial" charset="0"/>
              </a:rPr>
              <a:t>Doukipudonktan</a:t>
            </a:r>
            <a:r>
              <a:rPr lang="it-IT" sz="2400" dirty="0">
                <a:latin typeface="Arial" charset="0"/>
                <a:cs typeface="Arial" charset="0"/>
              </a:rPr>
              <a:t> </a:t>
            </a:r>
          </a:p>
          <a:p>
            <a:r>
              <a:rPr lang="it-IT" sz="2400" dirty="0">
                <a:latin typeface="Arial" charset="0"/>
                <a:cs typeface="Arial" charset="0"/>
              </a:rPr>
              <a:t>D’</a:t>
            </a:r>
            <a:r>
              <a:rPr lang="it-IT" sz="2400" dirty="0" err="1">
                <a:latin typeface="Arial" charset="0"/>
                <a:cs typeface="Arial" charset="0"/>
              </a:rPr>
              <a:t>où</a:t>
            </a:r>
            <a:r>
              <a:rPr lang="it-IT" sz="2400" dirty="0">
                <a:latin typeface="Arial" charset="0"/>
                <a:cs typeface="Arial" charset="0"/>
              </a:rPr>
              <a:t> </a:t>
            </a:r>
            <a:r>
              <a:rPr lang="it-IT" sz="2400" dirty="0" err="1">
                <a:latin typeface="Arial" charset="0"/>
                <a:cs typeface="Arial" charset="0"/>
              </a:rPr>
              <a:t>qu</a:t>
            </a:r>
            <a:r>
              <a:rPr lang="it-IT" sz="2400" dirty="0">
                <a:latin typeface="Arial" charset="0"/>
                <a:cs typeface="Arial" charset="0"/>
              </a:rPr>
              <a:t>’il </a:t>
            </a:r>
            <a:r>
              <a:rPr lang="it-IT" sz="2400" dirty="0" err="1">
                <a:latin typeface="Arial" charset="0"/>
                <a:cs typeface="Arial" charset="0"/>
              </a:rPr>
              <a:t>pue</a:t>
            </a:r>
            <a:r>
              <a:rPr lang="it-IT" sz="2400" dirty="0">
                <a:latin typeface="Arial" charset="0"/>
                <a:cs typeface="Arial" charset="0"/>
              </a:rPr>
              <a:t> </a:t>
            </a:r>
            <a:r>
              <a:rPr lang="it-IT" sz="2400" dirty="0" err="1">
                <a:latin typeface="Arial" charset="0"/>
                <a:cs typeface="Arial" charset="0"/>
              </a:rPr>
              <a:t>donc</a:t>
            </a:r>
            <a:r>
              <a:rPr lang="it-IT" sz="2400" dirty="0">
                <a:latin typeface="Arial" charset="0"/>
                <a:cs typeface="Arial" charset="0"/>
              </a:rPr>
              <a:t> </a:t>
            </a:r>
            <a:r>
              <a:rPr lang="it-IT" sz="2400" dirty="0" err="1">
                <a:latin typeface="Arial" charset="0"/>
                <a:cs typeface="Arial" charset="0"/>
              </a:rPr>
              <a:t>tant</a:t>
            </a:r>
            <a:r>
              <a:rPr lang="it-IT" sz="2400" dirty="0">
                <a:latin typeface="Arial" charset="0"/>
                <a:cs typeface="Arial" charset="0"/>
              </a:rPr>
              <a:t> ? </a:t>
            </a:r>
          </a:p>
          <a:p>
            <a:r>
              <a:rPr lang="it-IT" sz="2400" dirty="0" err="1">
                <a:latin typeface="Arial" charset="0"/>
                <a:cs typeface="Arial" charset="0"/>
              </a:rPr>
              <a:t>Trad.it</a:t>
            </a:r>
            <a:r>
              <a:rPr lang="it-IT" sz="2400" dirty="0">
                <a:latin typeface="Arial" charset="0"/>
                <a:cs typeface="Arial" charset="0"/>
              </a:rPr>
              <a:t> </a:t>
            </a:r>
            <a:r>
              <a:rPr lang="it-IT" sz="2400" dirty="0" err="1">
                <a:latin typeface="Arial" charset="0"/>
                <a:cs typeface="Arial" charset="0"/>
              </a:rPr>
              <a:t>Macchifastapuzza</a:t>
            </a:r>
            <a:endParaRPr lang="it-IT" sz="2400" dirty="0">
              <a:latin typeface="Arial" charset="0"/>
              <a:cs typeface="Arial" charset="0"/>
            </a:endParaRPr>
          </a:p>
          <a:p>
            <a:r>
              <a:rPr lang="fr-FR" sz="2400" dirty="0">
                <a:latin typeface="Arial" charset="0"/>
                <a:cs typeface="Arial" charset="0"/>
              </a:rPr>
              <a:t>«</a:t>
            </a:r>
            <a:r>
              <a:rPr lang="fr-FR" sz="2400" dirty="0" err="1">
                <a:latin typeface="Arial" charset="0"/>
                <a:cs typeface="Arial" charset="0"/>
              </a:rPr>
              <a:t>skeutadittaleur</a:t>
            </a:r>
            <a:r>
              <a:rPr lang="fr-FR" sz="2400" dirty="0">
                <a:latin typeface="Arial" charset="0"/>
                <a:cs typeface="Arial" charset="0"/>
              </a:rPr>
              <a:t>» </a:t>
            </a:r>
            <a:r>
              <a:rPr lang="fr-FR" sz="2400" dirty="0" smtClean="0">
                <a:latin typeface="Arial" charset="0"/>
                <a:cs typeface="Arial" charset="0"/>
              </a:rPr>
              <a:t> = </a:t>
            </a:r>
            <a:r>
              <a:rPr lang="fr-FR" sz="2400" dirty="0">
                <a:latin typeface="Arial" charset="0"/>
                <a:cs typeface="Arial" charset="0"/>
              </a:rPr>
              <a:t>ce que tu as dit tout à l</a:t>
            </a:r>
            <a:r>
              <a:rPr lang="ja-JP" altLang="fr-FR" sz="2400" dirty="0">
                <a:latin typeface="Arial" charset="0"/>
                <a:cs typeface="Arial" charset="0"/>
              </a:rPr>
              <a:t>’</a:t>
            </a:r>
            <a:r>
              <a:rPr lang="fr-FR" altLang="ja-JP" sz="2400" dirty="0">
                <a:latin typeface="Arial" charset="0"/>
                <a:cs typeface="Arial" charset="0"/>
              </a:rPr>
              <a:t>heure</a:t>
            </a:r>
            <a:endParaRPr lang="it-IT" altLang="ja-JP" sz="2400" dirty="0">
              <a:latin typeface="Arial" charset="0"/>
              <a:cs typeface="Arial" charset="0"/>
            </a:endParaRPr>
          </a:p>
          <a:p>
            <a:endParaRPr lang="it-IT" dirty="0">
              <a:latin typeface="Arial" charset="0"/>
              <a:cs typeface="Arial" charset="0"/>
            </a:endParaRPr>
          </a:p>
          <a:p>
            <a:endParaRPr lang="it-IT" dirty="0">
              <a:latin typeface="Arial" charset="0"/>
              <a:cs typeface="Arial" charset="0"/>
            </a:endParaRPr>
          </a:p>
        </p:txBody>
      </p:sp>
    </p:spTree>
    <p:extLst>
      <p:ext uri="{BB962C8B-B14F-4D97-AF65-F5344CB8AC3E}">
        <p14:creationId xmlns:p14="http://schemas.microsoft.com/office/powerpoint/2010/main" val="369166671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itolo 1"/>
          <p:cNvSpPr>
            <a:spLocks noGrp="1"/>
          </p:cNvSpPr>
          <p:nvPr>
            <p:ph type="title"/>
          </p:nvPr>
        </p:nvSpPr>
        <p:spPr/>
        <p:txBody>
          <a:bodyPr/>
          <a:lstStyle/>
          <a:p>
            <a:r>
              <a:rPr lang="it-IT" sz="2800" dirty="0">
                <a:latin typeface="Arial" charset="0"/>
              </a:rPr>
              <a:t>OULIPO</a:t>
            </a:r>
          </a:p>
        </p:txBody>
      </p:sp>
      <p:sp>
        <p:nvSpPr>
          <p:cNvPr id="453634" name="Segnaposto contenuto 2"/>
          <p:cNvSpPr>
            <a:spLocks noGrp="1"/>
          </p:cNvSpPr>
          <p:nvPr>
            <p:ph idx="1"/>
          </p:nvPr>
        </p:nvSpPr>
        <p:spPr/>
        <p:txBody>
          <a:bodyPr/>
          <a:lstStyle/>
          <a:p>
            <a:r>
              <a:rPr lang="it-IT" sz="2400" dirty="0" err="1">
                <a:latin typeface="Arial" charset="0"/>
              </a:rPr>
              <a:t>Ouvroir</a:t>
            </a:r>
            <a:r>
              <a:rPr lang="it-IT" sz="2400" dirty="0">
                <a:latin typeface="Arial" charset="0"/>
              </a:rPr>
              <a:t> de </a:t>
            </a:r>
            <a:r>
              <a:rPr lang="it-IT" sz="2400" dirty="0" err="1">
                <a:latin typeface="Arial" charset="0"/>
              </a:rPr>
              <a:t>littérature</a:t>
            </a:r>
            <a:r>
              <a:rPr lang="it-IT" sz="2400" dirty="0">
                <a:latin typeface="Arial" charset="0"/>
              </a:rPr>
              <a:t> </a:t>
            </a:r>
            <a:r>
              <a:rPr lang="it-IT" sz="2400" dirty="0" err="1">
                <a:latin typeface="Arial" charset="0"/>
              </a:rPr>
              <a:t>potentielle</a:t>
            </a:r>
            <a:endParaRPr lang="it-IT" sz="2400" dirty="0">
              <a:latin typeface="Arial" charset="0"/>
            </a:endParaRPr>
          </a:p>
          <a:p>
            <a:r>
              <a:rPr lang="it-IT" sz="2400" dirty="0" err="1">
                <a:latin typeface="Arial" charset="0"/>
              </a:rPr>
              <a:t>Fondé</a:t>
            </a:r>
            <a:r>
              <a:rPr lang="it-IT" sz="2400" dirty="0">
                <a:latin typeface="Arial" charset="0"/>
              </a:rPr>
              <a:t> en 1960</a:t>
            </a:r>
          </a:p>
          <a:p>
            <a:r>
              <a:rPr lang="it-IT" sz="2400" dirty="0">
                <a:latin typeface="Arial" charset="0"/>
              </a:rPr>
              <a:t>Queneau </a:t>
            </a:r>
            <a:r>
              <a:rPr lang="it-IT" sz="2400" dirty="0" err="1">
                <a:latin typeface="Arial" charset="0"/>
              </a:rPr>
              <a:t>et</a:t>
            </a:r>
            <a:r>
              <a:rPr lang="it-IT" sz="2400" dirty="0">
                <a:latin typeface="Arial" charset="0"/>
              </a:rPr>
              <a:t> François Le </a:t>
            </a:r>
            <a:r>
              <a:rPr lang="it-IT" sz="2400" dirty="0" err="1">
                <a:latin typeface="Arial" charset="0"/>
              </a:rPr>
              <a:t>Lionnais</a:t>
            </a:r>
            <a:endParaRPr lang="it-IT" sz="2400" dirty="0">
              <a:latin typeface="Arial" charset="0"/>
            </a:endParaRPr>
          </a:p>
          <a:p>
            <a:r>
              <a:rPr lang="it-IT" sz="2400" dirty="0">
                <a:latin typeface="Arial" charset="0"/>
              </a:rPr>
              <a:t>Italo Calvino</a:t>
            </a:r>
          </a:p>
          <a:p>
            <a:r>
              <a:rPr lang="it-IT" sz="2400" dirty="0" err="1" smtClean="0">
                <a:latin typeface="Arial" charset="0"/>
              </a:rPr>
              <a:t>Les</a:t>
            </a:r>
            <a:r>
              <a:rPr lang="it-IT" sz="2400" dirty="0" smtClean="0">
                <a:latin typeface="Arial" charset="0"/>
              </a:rPr>
              <a:t> </a:t>
            </a:r>
            <a:r>
              <a:rPr lang="it-IT" sz="2400" dirty="0" err="1" smtClean="0">
                <a:latin typeface="Arial" charset="0"/>
              </a:rPr>
              <a:t>jeudis</a:t>
            </a:r>
            <a:r>
              <a:rPr lang="it-IT" sz="2400" dirty="0" smtClean="0">
                <a:latin typeface="Arial" charset="0"/>
              </a:rPr>
              <a:t> de l’</a:t>
            </a:r>
            <a:r>
              <a:rPr lang="it-IT" sz="2400" dirty="0" err="1" smtClean="0">
                <a:latin typeface="Arial" charset="0"/>
              </a:rPr>
              <a:t>Oulipo</a:t>
            </a:r>
            <a:r>
              <a:rPr lang="it-IT" sz="2400" dirty="0" smtClean="0">
                <a:latin typeface="Arial" charset="0"/>
              </a:rPr>
              <a:t> </a:t>
            </a:r>
            <a:r>
              <a:rPr lang="it-IT" sz="2400" dirty="0">
                <a:latin typeface="Arial" charset="0"/>
              </a:rPr>
              <a:t>à la BNF</a:t>
            </a:r>
          </a:p>
          <a:p>
            <a:r>
              <a:rPr lang="it-IT" sz="2400" dirty="0" err="1" smtClean="0">
                <a:latin typeface="Arial" charset="0"/>
              </a:rPr>
              <a:t>Voir</a:t>
            </a:r>
            <a:r>
              <a:rPr lang="it-IT" sz="2400" dirty="0" smtClean="0">
                <a:latin typeface="Arial" charset="0"/>
              </a:rPr>
              <a:t> </a:t>
            </a:r>
            <a:r>
              <a:rPr lang="it-IT" sz="2400" dirty="0" err="1" smtClean="0">
                <a:latin typeface="Arial" charset="0"/>
              </a:rPr>
              <a:t>oulipo.net</a:t>
            </a:r>
            <a:endParaRPr lang="it-IT" sz="2400" dirty="0">
              <a:latin typeface="Arial" charset="0"/>
            </a:endParaRPr>
          </a:p>
        </p:txBody>
      </p:sp>
    </p:spTree>
    <p:extLst>
      <p:ext uri="{BB962C8B-B14F-4D97-AF65-F5344CB8AC3E}">
        <p14:creationId xmlns:p14="http://schemas.microsoft.com/office/powerpoint/2010/main" val="401505450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b="1" dirty="0"/>
              <a:t>Qu’est-ce que l’</a:t>
            </a:r>
            <a:r>
              <a:rPr lang="fr-FR" sz="2800" b="1" dirty="0" err="1"/>
              <a:t>Oulipo</a:t>
            </a:r>
            <a:r>
              <a:rPr lang="fr-FR" sz="2800" b="1" dirty="0"/>
              <a:t> ?</a:t>
            </a:r>
            <a:br>
              <a:rPr lang="fr-FR" sz="2800" b="1" dirty="0"/>
            </a:br>
            <a:endParaRPr lang="it-IT" sz="2800" dirty="0"/>
          </a:p>
        </p:txBody>
      </p:sp>
      <p:sp>
        <p:nvSpPr>
          <p:cNvPr id="3" name="Segnaposto contenuto 2"/>
          <p:cNvSpPr>
            <a:spLocks noGrp="1"/>
          </p:cNvSpPr>
          <p:nvPr>
            <p:ph idx="1"/>
          </p:nvPr>
        </p:nvSpPr>
        <p:spPr/>
        <p:txBody>
          <a:bodyPr/>
          <a:lstStyle/>
          <a:p>
            <a:r>
              <a:rPr lang="fr-FR" sz="2400" b="1" dirty="0" smtClean="0"/>
              <a:t>OULIPO</a:t>
            </a:r>
            <a:r>
              <a:rPr lang="fr-FR" sz="2400" dirty="0"/>
              <a:t>  ? Qu’est ceci  ? Qu’est cela  ? Qu’est-ce que </a:t>
            </a:r>
            <a:r>
              <a:rPr lang="fr-FR" sz="2400" b="1" dirty="0"/>
              <a:t>OU</a:t>
            </a:r>
            <a:r>
              <a:rPr lang="fr-FR" sz="2400" dirty="0"/>
              <a:t>  ? Qu’est-ce que </a:t>
            </a:r>
            <a:r>
              <a:rPr lang="fr-FR" sz="2400" b="1" dirty="0"/>
              <a:t>LI</a:t>
            </a:r>
            <a:r>
              <a:rPr lang="fr-FR" sz="2400" dirty="0"/>
              <a:t>  ? Qu’est-ce que </a:t>
            </a:r>
            <a:r>
              <a:rPr lang="fr-FR" sz="2400" b="1" dirty="0"/>
              <a:t>PO</a:t>
            </a:r>
            <a:r>
              <a:rPr lang="fr-FR" sz="2400" dirty="0"/>
              <a:t>  ?</a:t>
            </a:r>
            <a:br>
              <a:rPr lang="fr-FR" sz="2400" dirty="0"/>
            </a:br>
            <a:r>
              <a:rPr lang="fr-FR" sz="2400" b="1" dirty="0"/>
              <a:t>OU</a:t>
            </a:r>
            <a:r>
              <a:rPr lang="fr-FR" sz="2400" dirty="0"/>
              <a:t> c’est </a:t>
            </a:r>
            <a:r>
              <a:rPr lang="fr-FR" sz="2400" b="1" dirty="0"/>
              <a:t>OUVROIR</a:t>
            </a:r>
            <a:r>
              <a:rPr lang="fr-FR" sz="2400" dirty="0"/>
              <a:t>, un atelier. Pour fabriquer quoi  ? De la </a:t>
            </a:r>
            <a:r>
              <a:rPr lang="fr-FR" sz="2400" b="1" dirty="0"/>
              <a:t>LI</a:t>
            </a:r>
            <a:r>
              <a:rPr lang="fr-FR" sz="2400" dirty="0"/>
              <a:t>.</a:t>
            </a:r>
            <a:br>
              <a:rPr lang="fr-FR" sz="2400" dirty="0"/>
            </a:br>
            <a:r>
              <a:rPr lang="fr-FR" sz="2400" b="1" dirty="0"/>
              <a:t>LI</a:t>
            </a:r>
            <a:r>
              <a:rPr lang="fr-FR" sz="2400" dirty="0"/>
              <a:t> c’est la littérature, ce qu’on lit et ce qu’on rature. Quelle sorte de </a:t>
            </a:r>
            <a:r>
              <a:rPr lang="fr-FR" sz="2400" b="1" dirty="0"/>
              <a:t>LI</a:t>
            </a:r>
            <a:r>
              <a:rPr lang="fr-FR" sz="2400" dirty="0"/>
              <a:t>  ? La </a:t>
            </a:r>
            <a:r>
              <a:rPr lang="fr-FR" sz="2400" b="1" dirty="0"/>
              <a:t>LIPO</a:t>
            </a:r>
            <a:r>
              <a:rPr lang="fr-FR" sz="2400" dirty="0"/>
              <a:t>.</a:t>
            </a:r>
            <a:br>
              <a:rPr lang="fr-FR" sz="2400" dirty="0"/>
            </a:br>
            <a:r>
              <a:rPr lang="fr-FR" sz="2400" b="1" dirty="0"/>
              <a:t>PO</a:t>
            </a:r>
            <a:r>
              <a:rPr lang="fr-FR" sz="2400" dirty="0"/>
              <a:t> signifie potentiel. De la littérature en quantité illimitée, potentiellement productible jusqu’à la fin des temps, en quantités énormes, infinies pour toutes fins pratiques.</a:t>
            </a:r>
            <a:br>
              <a:rPr lang="fr-FR" sz="2400" dirty="0"/>
            </a:br>
            <a:endParaRPr lang="it-IT" sz="2400" dirty="0"/>
          </a:p>
        </p:txBody>
      </p:sp>
    </p:spTree>
    <p:extLst>
      <p:ext uri="{BB962C8B-B14F-4D97-AF65-F5344CB8AC3E}">
        <p14:creationId xmlns:p14="http://schemas.microsoft.com/office/powerpoint/2010/main" val="276761366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b="1" dirty="0"/>
              <a:t>Qu’est-ce que l’</a:t>
            </a:r>
            <a:r>
              <a:rPr lang="fr-FR" sz="2800" b="1" dirty="0" err="1"/>
              <a:t>Oulipo</a:t>
            </a:r>
            <a:r>
              <a:rPr lang="fr-FR" sz="2800" b="1" dirty="0"/>
              <a:t> ?</a:t>
            </a:r>
            <a:br>
              <a:rPr lang="fr-FR" sz="2800" b="1" dirty="0"/>
            </a:br>
            <a:endParaRPr lang="it-IT" sz="2800" dirty="0"/>
          </a:p>
        </p:txBody>
      </p:sp>
      <p:sp>
        <p:nvSpPr>
          <p:cNvPr id="3" name="Segnaposto contenuto 2"/>
          <p:cNvSpPr>
            <a:spLocks noGrp="1"/>
          </p:cNvSpPr>
          <p:nvPr>
            <p:ph idx="1"/>
          </p:nvPr>
        </p:nvSpPr>
        <p:spPr/>
        <p:txBody>
          <a:bodyPr/>
          <a:lstStyle/>
          <a:p>
            <a:pPr algn="just"/>
            <a:r>
              <a:rPr lang="fr-FR" sz="2400" b="1" dirty="0"/>
              <a:t>QUI</a:t>
            </a:r>
            <a:r>
              <a:rPr lang="fr-FR" sz="2400" dirty="0"/>
              <a:t>  ? Autrement dit qui est responsable de cette entreprise insensée  ? Raymond Queneau, dit </a:t>
            </a:r>
            <a:r>
              <a:rPr lang="fr-FR" sz="2400" b="1" dirty="0"/>
              <a:t>RQ</a:t>
            </a:r>
            <a:r>
              <a:rPr lang="fr-FR" sz="2400" dirty="0"/>
              <a:t>, un des pères fondateurs, et François Le </a:t>
            </a:r>
            <a:r>
              <a:rPr lang="fr-FR" sz="2400" dirty="0" err="1"/>
              <a:t>Lionnais</a:t>
            </a:r>
            <a:r>
              <a:rPr lang="fr-FR" sz="2400" dirty="0"/>
              <a:t>, dit </a:t>
            </a:r>
            <a:r>
              <a:rPr lang="fr-FR" sz="2400" b="1" dirty="0"/>
              <a:t>FLL</a:t>
            </a:r>
            <a:r>
              <a:rPr lang="fr-FR" sz="2400" dirty="0"/>
              <a:t>, </a:t>
            </a:r>
            <a:r>
              <a:rPr lang="fr-FR" sz="2400" dirty="0" err="1"/>
              <a:t>co-père</a:t>
            </a:r>
            <a:r>
              <a:rPr lang="fr-FR" sz="2400" dirty="0"/>
              <a:t> et compère fondateur, et premier président du groupe, son </a:t>
            </a:r>
            <a:r>
              <a:rPr lang="fr-FR" sz="2400" dirty="0" err="1"/>
              <a:t>Fraisident-Pondateur</a:t>
            </a:r>
            <a:r>
              <a:rPr lang="fr-FR" sz="2400" dirty="0"/>
              <a:t>.</a:t>
            </a:r>
            <a:br>
              <a:rPr lang="fr-FR" sz="2400" dirty="0"/>
            </a:br>
            <a:r>
              <a:rPr lang="it-IT" sz="2400" dirty="0" smtClean="0"/>
              <a:t>…</a:t>
            </a:r>
          </a:p>
          <a:p>
            <a:pPr algn="just"/>
            <a:r>
              <a:rPr lang="fr-FR" sz="2400" dirty="0" smtClean="0"/>
              <a:t>En </a:t>
            </a:r>
            <a:r>
              <a:rPr lang="fr-FR" sz="2400" dirty="0"/>
              <a:t>inventant des contraintes. Des contraintes nouvelles et anciennes, difficiles et moins </a:t>
            </a:r>
            <a:r>
              <a:rPr lang="fr-FR" sz="2400" dirty="0" err="1"/>
              <a:t>diiffficiles</a:t>
            </a:r>
            <a:r>
              <a:rPr lang="fr-FR" sz="2400" dirty="0"/>
              <a:t> et trop </a:t>
            </a:r>
            <a:r>
              <a:rPr lang="fr-FR" sz="2400" dirty="0" err="1"/>
              <a:t>diiffiiciiiles</a:t>
            </a:r>
            <a:r>
              <a:rPr lang="fr-FR" sz="2400" dirty="0"/>
              <a:t>. La Littérature Oulipienne est une </a:t>
            </a:r>
            <a:r>
              <a:rPr lang="fr-FR" sz="2400" b="1" dirty="0"/>
              <a:t>LITTERATURE SOUS CONTRAINTES</a:t>
            </a:r>
            <a:r>
              <a:rPr lang="fr-FR" sz="2400" dirty="0"/>
              <a:t>.</a:t>
            </a:r>
            <a:br>
              <a:rPr lang="fr-FR" sz="2400" dirty="0"/>
            </a:br>
            <a:endParaRPr lang="it-IT" sz="2400" dirty="0"/>
          </a:p>
          <a:p>
            <a:endParaRPr lang="it-IT" sz="2400" dirty="0"/>
          </a:p>
        </p:txBody>
      </p:sp>
    </p:spTree>
    <p:extLst>
      <p:ext uri="{BB962C8B-B14F-4D97-AF65-F5344CB8AC3E}">
        <p14:creationId xmlns:p14="http://schemas.microsoft.com/office/powerpoint/2010/main" val="60223135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Abécédaire</a:t>
            </a:r>
            <a:endParaRPr lang="it-IT" sz="2800" dirty="0"/>
          </a:p>
        </p:txBody>
      </p:sp>
      <p:sp>
        <p:nvSpPr>
          <p:cNvPr id="3" name="Segnaposto contenuto 2"/>
          <p:cNvSpPr>
            <a:spLocks noGrp="1"/>
          </p:cNvSpPr>
          <p:nvPr>
            <p:ph idx="1"/>
          </p:nvPr>
        </p:nvSpPr>
        <p:spPr/>
        <p:txBody>
          <a:bodyPr/>
          <a:lstStyle/>
          <a:p>
            <a:r>
              <a:rPr lang="fr-FR" sz="2400" dirty="0"/>
              <a:t>Texte où les initiales des mots successifs suivent l’ordre alphabétique.</a:t>
            </a:r>
          </a:p>
          <a:p>
            <a:r>
              <a:rPr lang="fr-FR" sz="2400" b="1" dirty="0"/>
              <a:t>Exemple  :</a:t>
            </a:r>
          </a:p>
          <a:p>
            <a:pPr algn="just"/>
            <a:r>
              <a:rPr lang="fr-FR" sz="2400" dirty="0"/>
              <a:t>Inventaire  : </a:t>
            </a:r>
            <a:r>
              <a:rPr lang="fr-FR" sz="2400" b="1" dirty="0"/>
              <a:t>A</a:t>
            </a:r>
            <a:r>
              <a:rPr lang="fr-FR" sz="2400" dirty="0"/>
              <a:t> </a:t>
            </a:r>
            <a:r>
              <a:rPr lang="fr-FR" sz="2400" b="1" dirty="0"/>
              <a:t>b</a:t>
            </a:r>
            <a:r>
              <a:rPr lang="fr-FR" sz="2400" dirty="0"/>
              <a:t>rader  : </a:t>
            </a:r>
            <a:r>
              <a:rPr lang="fr-FR" sz="2400" b="1" dirty="0"/>
              <a:t>c</a:t>
            </a:r>
            <a:r>
              <a:rPr lang="fr-FR" sz="2400" dirty="0"/>
              <a:t>inq </a:t>
            </a:r>
            <a:r>
              <a:rPr lang="fr-FR" sz="2400" b="1" dirty="0"/>
              <a:t>d</a:t>
            </a:r>
            <a:r>
              <a:rPr lang="fr-FR" sz="2400" dirty="0"/>
              <a:t>anseuses </a:t>
            </a:r>
            <a:r>
              <a:rPr lang="fr-FR" sz="2400" b="1" dirty="0"/>
              <a:t>e</a:t>
            </a:r>
            <a:r>
              <a:rPr lang="fr-FR" sz="2400" dirty="0"/>
              <a:t>n </a:t>
            </a:r>
            <a:r>
              <a:rPr lang="fr-FR" sz="2400" b="1" dirty="0"/>
              <a:t>f</a:t>
            </a:r>
            <a:r>
              <a:rPr lang="fr-FR" sz="2400" dirty="0"/>
              <a:t>roufrou (</a:t>
            </a:r>
            <a:r>
              <a:rPr lang="fr-FR" sz="2400" b="1" dirty="0"/>
              <a:t>g</a:t>
            </a:r>
            <a:r>
              <a:rPr lang="fr-FR" sz="2400" dirty="0"/>
              <a:t>rassouillettes), </a:t>
            </a:r>
            <a:r>
              <a:rPr lang="fr-FR" sz="2400" b="1" dirty="0"/>
              <a:t>h</a:t>
            </a:r>
            <a:r>
              <a:rPr lang="fr-FR" sz="2400" dirty="0"/>
              <a:t>uit </a:t>
            </a:r>
            <a:r>
              <a:rPr lang="fr-FR" sz="2400" b="1" dirty="0"/>
              <a:t>i</a:t>
            </a:r>
            <a:r>
              <a:rPr lang="fr-FR" sz="2400" dirty="0"/>
              <a:t>ngénues (</a:t>
            </a:r>
            <a:r>
              <a:rPr lang="fr-FR" sz="2400" b="1" dirty="0"/>
              <a:t>j</a:t>
            </a:r>
            <a:r>
              <a:rPr lang="fr-FR" sz="2400" dirty="0"/>
              <a:t>oueuses) </a:t>
            </a:r>
            <a:r>
              <a:rPr lang="fr-FR" sz="2400" b="1" dirty="0"/>
              <a:t>k</a:t>
            </a:r>
            <a:r>
              <a:rPr lang="fr-FR" sz="2400" dirty="0"/>
              <a:t>leptomanes </a:t>
            </a:r>
            <a:r>
              <a:rPr lang="fr-FR" sz="2400" b="1" dirty="0"/>
              <a:t>l</a:t>
            </a:r>
            <a:r>
              <a:rPr lang="fr-FR" sz="2400" dirty="0"/>
              <a:t>e </a:t>
            </a:r>
            <a:r>
              <a:rPr lang="fr-FR" sz="2400" b="1" dirty="0"/>
              <a:t>m</a:t>
            </a:r>
            <a:r>
              <a:rPr lang="fr-FR" sz="2400" dirty="0"/>
              <a:t>atin, </a:t>
            </a:r>
            <a:r>
              <a:rPr lang="fr-FR" sz="2400" b="1" dirty="0"/>
              <a:t>n</a:t>
            </a:r>
            <a:r>
              <a:rPr lang="fr-FR" sz="2400" dirty="0"/>
              <a:t>euf (</a:t>
            </a:r>
            <a:r>
              <a:rPr lang="fr-FR" sz="2400" b="1" dirty="0"/>
              <a:t>o</a:t>
            </a:r>
            <a:r>
              <a:rPr lang="fr-FR" sz="2400" dirty="0"/>
              <a:t>nze </a:t>
            </a:r>
            <a:r>
              <a:rPr lang="fr-FR" sz="2400" b="1" dirty="0"/>
              <a:t>p</a:t>
            </a:r>
            <a:r>
              <a:rPr lang="fr-FR" sz="2400" dirty="0"/>
              <a:t>eut-être) </a:t>
            </a:r>
            <a:r>
              <a:rPr lang="fr-FR" sz="2400" b="1" dirty="0"/>
              <a:t>q</a:t>
            </a:r>
            <a:r>
              <a:rPr lang="fr-FR" sz="2400" dirty="0"/>
              <a:t>uadragénaires </a:t>
            </a:r>
            <a:r>
              <a:rPr lang="fr-FR" sz="2400" b="1" dirty="0"/>
              <a:t>r</a:t>
            </a:r>
            <a:r>
              <a:rPr lang="fr-FR" sz="2400" dirty="0"/>
              <a:t>abougries, </a:t>
            </a:r>
            <a:r>
              <a:rPr lang="fr-FR" sz="2400" b="1" dirty="0"/>
              <a:t>s</a:t>
            </a:r>
            <a:r>
              <a:rPr lang="fr-FR" sz="2400" dirty="0"/>
              <a:t>ix </a:t>
            </a:r>
            <a:r>
              <a:rPr lang="fr-FR" sz="2400" b="1" dirty="0"/>
              <a:t>t</a:t>
            </a:r>
            <a:r>
              <a:rPr lang="fr-FR" sz="2400" dirty="0"/>
              <a:t>ravailleuses, </a:t>
            </a:r>
            <a:r>
              <a:rPr lang="fr-FR" sz="2400" b="1" dirty="0"/>
              <a:t>u</a:t>
            </a:r>
            <a:r>
              <a:rPr lang="fr-FR" sz="2400" dirty="0"/>
              <a:t>ne </a:t>
            </a:r>
            <a:r>
              <a:rPr lang="fr-FR" sz="2400" b="1" dirty="0"/>
              <a:t>v</a:t>
            </a:r>
            <a:r>
              <a:rPr lang="fr-FR" sz="2400" dirty="0"/>
              <a:t>aleureuse </a:t>
            </a:r>
            <a:r>
              <a:rPr lang="fr-FR" sz="2400" b="1" dirty="0"/>
              <a:t>w</a:t>
            </a:r>
            <a:r>
              <a:rPr lang="fr-FR" sz="2400" dirty="0"/>
              <a:t>alkyrie, </a:t>
            </a:r>
            <a:r>
              <a:rPr lang="fr-FR" sz="2400" b="1" dirty="0"/>
              <a:t>x y</a:t>
            </a:r>
            <a:r>
              <a:rPr lang="fr-FR" sz="2400" dirty="0"/>
              <a:t>uppies (</a:t>
            </a:r>
            <a:r>
              <a:rPr lang="fr-FR" sz="2400" b="1" dirty="0"/>
              <a:t>z</a:t>
            </a:r>
            <a:r>
              <a:rPr lang="fr-FR" sz="2400" dirty="0"/>
              <a:t>élées</a:t>
            </a:r>
            <a:r>
              <a:rPr lang="fr-FR" sz="2400" dirty="0" smtClean="0"/>
              <a:t>).</a:t>
            </a:r>
          </a:p>
          <a:p>
            <a:pPr algn="just"/>
            <a:endParaRPr lang="fr-FR" sz="2400" dirty="0"/>
          </a:p>
          <a:p>
            <a:pPr algn="just"/>
            <a:r>
              <a:rPr lang="fr-FR" sz="2400" dirty="0" smtClean="0"/>
              <a:t>Fin </a:t>
            </a:r>
            <a:r>
              <a:rPr lang="fr-FR" sz="2400" smtClean="0"/>
              <a:t>12 avril</a:t>
            </a:r>
            <a:endParaRPr lang="fr-FR" sz="2400" dirty="0"/>
          </a:p>
          <a:p>
            <a:pPr algn="just"/>
            <a:endParaRPr lang="it-IT" sz="2400" dirty="0"/>
          </a:p>
        </p:txBody>
      </p:sp>
    </p:spTree>
    <p:extLst>
      <p:ext uri="{BB962C8B-B14F-4D97-AF65-F5344CB8AC3E}">
        <p14:creationId xmlns:p14="http://schemas.microsoft.com/office/powerpoint/2010/main" val="78784808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800" dirty="0" smtClean="0"/>
              <a:t>La </a:t>
            </a:r>
            <a:r>
              <a:rPr lang="it-IT" sz="2800" dirty="0" err="1" smtClean="0"/>
              <a:t>politique</a:t>
            </a:r>
            <a:r>
              <a:rPr lang="it-IT" sz="2800" dirty="0" smtClean="0"/>
              <a:t> </a:t>
            </a:r>
            <a:r>
              <a:rPr lang="it-IT" sz="2800" dirty="0" err="1" smtClean="0"/>
              <a:t>linguistique</a:t>
            </a:r>
            <a:r>
              <a:rPr lang="it-IT" sz="2800" dirty="0" smtClean="0"/>
              <a:t> de la France</a:t>
            </a:r>
            <a:br>
              <a:rPr lang="it-IT" sz="2800" dirty="0" smtClean="0"/>
            </a:br>
            <a:r>
              <a:rPr lang="it-IT" sz="2800" dirty="0" err="1" smtClean="0"/>
              <a:t>XX</a:t>
            </a:r>
            <a:r>
              <a:rPr lang="it-IT" sz="2800" baseline="30000" dirty="0" err="1" smtClean="0"/>
              <a:t>e</a:t>
            </a:r>
            <a:r>
              <a:rPr lang="it-IT" sz="2800" dirty="0" smtClean="0"/>
              <a:t> </a:t>
            </a:r>
            <a:r>
              <a:rPr lang="it-IT" sz="2800" dirty="0" err="1" smtClean="0"/>
              <a:t>siècle</a:t>
            </a:r>
            <a:r>
              <a:rPr lang="it-IT" sz="2800" dirty="0" smtClean="0"/>
              <a:t/>
            </a:r>
            <a:br>
              <a:rPr lang="it-IT" sz="2800" dirty="0" smtClean="0"/>
            </a:br>
            <a:endParaRPr lang="it-IT" sz="2800" dirty="0"/>
          </a:p>
        </p:txBody>
      </p:sp>
      <p:sp>
        <p:nvSpPr>
          <p:cNvPr id="3" name="Sottotitolo 2"/>
          <p:cNvSpPr>
            <a:spLocks noGrp="1"/>
          </p:cNvSpPr>
          <p:nvPr>
            <p:ph type="subTitle" idx="1"/>
          </p:nvPr>
        </p:nvSpPr>
        <p:spPr/>
        <p:txBody>
          <a:bodyPr>
            <a:normAutofit/>
          </a:bodyPr>
          <a:lstStyle/>
          <a:p>
            <a:r>
              <a:rPr lang="it-IT" sz="2400" dirty="0" smtClean="0"/>
              <a:t>1. La </a:t>
            </a:r>
            <a:r>
              <a:rPr lang="it-IT" sz="2400" dirty="0" err="1"/>
              <a:t>délégation</a:t>
            </a:r>
            <a:r>
              <a:rPr lang="it-IT" sz="2400" dirty="0"/>
              <a:t> </a:t>
            </a:r>
            <a:r>
              <a:rPr lang="it-IT" sz="2400" dirty="0" err="1"/>
              <a:t>générale</a:t>
            </a:r>
            <a:r>
              <a:rPr lang="it-IT" sz="2400" dirty="0"/>
              <a:t> à la langue </a:t>
            </a:r>
            <a:r>
              <a:rPr lang="it-IT" sz="2400" dirty="0" err="1"/>
              <a:t>française</a:t>
            </a:r>
            <a:r>
              <a:rPr lang="it-IT" sz="2400" dirty="0"/>
              <a:t> et </a:t>
            </a:r>
            <a:r>
              <a:rPr lang="it-IT" sz="2400" dirty="0" err="1"/>
              <a:t>aux</a:t>
            </a:r>
            <a:r>
              <a:rPr lang="it-IT" sz="2400" dirty="0"/>
              <a:t> </a:t>
            </a:r>
            <a:r>
              <a:rPr lang="it-IT" sz="2400" dirty="0" err="1"/>
              <a:t>langues</a:t>
            </a:r>
            <a:r>
              <a:rPr lang="it-IT" sz="2400" dirty="0"/>
              <a:t> de France (DGLFLF) </a:t>
            </a:r>
            <a:endParaRPr lang="it-IT" sz="2400" dirty="0" smtClean="0"/>
          </a:p>
        </p:txBody>
      </p:sp>
    </p:spTree>
    <p:extLst>
      <p:ext uri="{BB962C8B-B14F-4D97-AF65-F5344CB8AC3E}">
        <p14:creationId xmlns:p14="http://schemas.microsoft.com/office/powerpoint/2010/main" val="159008679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2"/>
          <p:cNvSpPr>
            <a:spLocks noGrp="1" noChangeArrowheads="1"/>
          </p:cNvSpPr>
          <p:nvPr>
            <p:ph type="title"/>
          </p:nvPr>
        </p:nvSpPr>
        <p:spPr/>
        <p:txBody>
          <a:bodyPr/>
          <a:lstStyle/>
          <a:p>
            <a:r>
              <a:rPr lang="it-IT" sz="2800">
                <a:latin typeface="Arial" charset="0"/>
              </a:rPr>
              <a:t>Défense de la langue française</a:t>
            </a:r>
          </a:p>
        </p:txBody>
      </p:sp>
      <p:sp>
        <p:nvSpPr>
          <p:cNvPr id="463874" name="Rectangle 3"/>
          <p:cNvSpPr>
            <a:spLocks noGrp="1" noChangeArrowheads="1"/>
          </p:cNvSpPr>
          <p:nvPr>
            <p:ph type="body" idx="1"/>
          </p:nvPr>
        </p:nvSpPr>
        <p:spPr/>
        <p:txBody>
          <a:bodyPr/>
          <a:lstStyle/>
          <a:p>
            <a:r>
              <a:rPr lang="fr-FR" sz="2400" dirty="0">
                <a:latin typeface="Arial" charset="0"/>
              </a:rPr>
              <a:t>Etiemble </a:t>
            </a:r>
            <a:r>
              <a:rPr lang="fr-FR" sz="2400" i="1" dirty="0">
                <a:latin typeface="Arial" charset="0"/>
              </a:rPr>
              <a:t>Parlez-vous franglais ?,</a:t>
            </a:r>
            <a:r>
              <a:rPr lang="fr-FR" sz="2400" dirty="0">
                <a:latin typeface="Arial" charset="0"/>
              </a:rPr>
              <a:t> Paris, Folio Gallimard, 1964</a:t>
            </a:r>
            <a:endParaRPr lang="fr-FR" altLang="zh-CN" sz="2400" dirty="0">
              <a:latin typeface="Arial" charset="0"/>
            </a:endParaRPr>
          </a:p>
          <a:p>
            <a:endParaRPr lang="fr-FR" altLang="zh-CN" sz="2400" dirty="0">
              <a:latin typeface="Arial" charset="0"/>
            </a:endParaRPr>
          </a:p>
          <a:p>
            <a:pPr algn="just"/>
            <a:r>
              <a:rPr lang="fr-FR" sz="2400" dirty="0">
                <a:latin typeface="Arial" charset="0"/>
              </a:rPr>
              <a:t>C</a:t>
            </a:r>
            <a:r>
              <a:rPr lang="ja-JP" altLang="fr-FR" sz="2400" dirty="0">
                <a:latin typeface="Arial" charset="0"/>
              </a:rPr>
              <a:t>’</a:t>
            </a:r>
            <a:r>
              <a:rPr lang="fr-FR" altLang="ja-JP" sz="2400" dirty="0">
                <a:latin typeface="Arial" charset="0"/>
              </a:rPr>
              <a:t>est en 1966 que Georges Pompidou, Premier ministre, crée sous son autorité </a:t>
            </a:r>
            <a:r>
              <a:rPr lang="fr-FR" altLang="ja-JP" sz="2400" i="1" dirty="0">
                <a:latin typeface="Arial" charset="0"/>
              </a:rPr>
              <a:t>le Haut comité pour la défense et l</a:t>
            </a:r>
            <a:r>
              <a:rPr lang="ja-JP" altLang="fr-FR" sz="2400" i="1" dirty="0">
                <a:latin typeface="Arial" charset="0"/>
              </a:rPr>
              <a:t>’</a:t>
            </a:r>
            <a:r>
              <a:rPr lang="fr-FR" altLang="ja-JP" sz="2400" i="1" dirty="0">
                <a:latin typeface="Arial" charset="0"/>
              </a:rPr>
              <a:t>expansion de la langue française</a:t>
            </a:r>
            <a:r>
              <a:rPr lang="fr-FR" altLang="ja-JP" sz="2400" dirty="0">
                <a:latin typeface="Arial" charset="0"/>
              </a:rPr>
              <a:t>, devenu plus tard </a:t>
            </a:r>
            <a:r>
              <a:rPr lang="fr-FR" altLang="ja-JP" sz="2400" i="1" dirty="0">
                <a:latin typeface="Arial" charset="0"/>
              </a:rPr>
              <a:t>le Haut comité pour la langue française.</a:t>
            </a:r>
          </a:p>
          <a:p>
            <a:pPr>
              <a:buFontTx/>
              <a:buNone/>
            </a:pPr>
            <a:endParaRPr lang="fr-FR" dirty="0">
              <a:latin typeface="Arial" charset="0"/>
            </a:endParaRPr>
          </a:p>
        </p:txBody>
      </p:sp>
    </p:spTree>
    <p:extLst>
      <p:ext uri="{BB962C8B-B14F-4D97-AF65-F5344CB8AC3E}">
        <p14:creationId xmlns:p14="http://schemas.microsoft.com/office/powerpoint/2010/main" val="1037506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t>La langue française au Moyen Âge tardif </a:t>
            </a:r>
            <a:endParaRPr lang="it-IT" sz="2800" dirty="0"/>
          </a:p>
        </p:txBody>
      </p:sp>
      <p:sp>
        <p:nvSpPr>
          <p:cNvPr id="3" name="Segnaposto contenuto 2"/>
          <p:cNvSpPr>
            <a:spLocks noGrp="1"/>
          </p:cNvSpPr>
          <p:nvPr>
            <p:ph idx="1"/>
          </p:nvPr>
        </p:nvSpPr>
        <p:spPr/>
        <p:txBody>
          <a:bodyPr/>
          <a:lstStyle/>
          <a:p>
            <a:pPr algn="just"/>
            <a:r>
              <a:rPr lang="fr-FR" sz="2400" dirty="0" smtClean="0"/>
              <a:t>Au Moyen Âge tardif, la langue française est toujours faite d’une multitude de dialectes qui varient considérablement d’une région à une autre. </a:t>
            </a:r>
            <a:r>
              <a:rPr lang="fr-FR" sz="2400" dirty="0"/>
              <a:t>C</a:t>
            </a:r>
            <a:r>
              <a:rPr lang="fr-FR" sz="2400" dirty="0" smtClean="0"/>
              <a:t>’est la langue d’oïl qui s’impose progressivement.</a:t>
            </a:r>
          </a:p>
          <a:p>
            <a:pPr algn="just"/>
            <a:r>
              <a:rPr lang="fr-FR" sz="2400" dirty="0" smtClean="0"/>
              <a:t>Le latin toujours la langue des savoirs et du pouvoir ecclésiastique.</a:t>
            </a:r>
            <a:endParaRPr lang="it-IT" sz="2400" dirty="0"/>
          </a:p>
        </p:txBody>
      </p:sp>
    </p:spTree>
    <p:extLst>
      <p:ext uri="{BB962C8B-B14F-4D97-AF65-F5344CB8AC3E}">
        <p14:creationId xmlns:p14="http://schemas.microsoft.com/office/powerpoint/2010/main" val="24486783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p:txBody>
          <a:bodyPr/>
          <a:lstStyle/>
          <a:p>
            <a:r>
              <a:rPr lang="fr-FR" sz="2800" dirty="0" smtClean="0"/>
              <a:t>Politique linguistique de la France</a:t>
            </a:r>
          </a:p>
        </p:txBody>
      </p:sp>
      <p:sp>
        <p:nvSpPr>
          <p:cNvPr id="100355" name="Rectangle 3"/>
          <p:cNvSpPr>
            <a:spLocks noGrp="1" noChangeArrowheads="1"/>
          </p:cNvSpPr>
          <p:nvPr>
            <p:ph type="body" idx="4294967295"/>
          </p:nvPr>
        </p:nvSpPr>
        <p:spPr/>
        <p:txBody>
          <a:bodyPr/>
          <a:lstStyle/>
          <a:p>
            <a:pPr algn="just">
              <a:lnSpc>
                <a:spcPct val="90000"/>
              </a:lnSpc>
            </a:pPr>
            <a:r>
              <a:rPr lang="fr-FR" sz="2400" dirty="0" smtClean="0"/>
              <a:t>Les pouvoirs publics disposent d</a:t>
            </a:r>
            <a:r>
              <a:rPr lang="ja-JP" altLang="fr-FR" sz="2400" dirty="0" smtClean="0"/>
              <a:t>’</a:t>
            </a:r>
            <a:r>
              <a:rPr lang="fr-FR" altLang="ja-JP" sz="2400" dirty="0" smtClean="0"/>
              <a:t>un service chargé d</a:t>
            </a:r>
            <a:r>
              <a:rPr lang="ja-JP" altLang="fr-FR" sz="2400" dirty="0" smtClean="0"/>
              <a:t>’</a:t>
            </a:r>
            <a:r>
              <a:rPr lang="fr-FR" altLang="ja-JP" sz="2400" dirty="0" smtClean="0"/>
              <a:t>animer, au plan interministériel, la politique linguistique de l</a:t>
            </a:r>
            <a:r>
              <a:rPr lang="ja-JP" altLang="fr-FR" sz="2400" dirty="0" smtClean="0"/>
              <a:t>’</a:t>
            </a:r>
            <a:r>
              <a:rPr lang="fr-FR" altLang="ja-JP" sz="2400" dirty="0" smtClean="0"/>
              <a:t>État :</a:t>
            </a:r>
          </a:p>
          <a:p>
            <a:pPr>
              <a:lnSpc>
                <a:spcPct val="90000"/>
              </a:lnSpc>
            </a:pPr>
            <a:r>
              <a:rPr lang="fr-FR" sz="2400" dirty="0" smtClean="0"/>
              <a:t>en 1989  le </a:t>
            </a:r>
            <a:r>
              <a:rPr lang="fr-FR" sz="2400" i="1" dirty="0" smtClean="0"/>
              <a:t>Conseil supérieur de la langue française </a:t>
            </a:r>
            <a:r>
              <a:rPr lang="fr-FR" sz="2400" dirty="0" smtClean="0"/>
              <a:t>et la </a:t>
            </a:r>
            <a:r>
              <a:rPr lang="fr-FR" sz="2400" i="1" dirty="0" smtClean="0"/>
              <a:t>Délégation générale à la langue française</a:t>
            </a:r>
            <a:r>
              <a:rPr lang="fr-FR" sz="2400" dirty="0" smtClean="0"/>
              <a:t>.</a:t>
            </a:r>
          </a:p>
          <a:p>
            <a:pPr algn="just">
              <a:lnSpc>
                <a:spcPct val="90000"/>
              </a:lnSpc>
            </a:pPr>
            <a:r>
              <a:rPr lang="fr-FR" sz="2400" dirty="0" smtClean="0"/>
              <a:t>Enfin, en 2001, cette dernière est devenue </a:t>
            </a:r>
            <a:r>
              <a:rPr lang="fr-FR" sz="2400" i="1" dirty="0" smtClean="0"/>
              <a:t>Délégation générale à la langue française et </a:t>
            </a:r>
            <a:r>
              <a:rPr lang="fr-FR" sz="2400" i="1" u="sng" dirty="0" smtClean="0"/>
              <a:t>aux langues de France </a:t>
            </a:r>
            <a:r>
              <a:rPr lang="fr-FR" altLang="ja-JP" sz="2400" dirty="0" smtClean="0"/>
              <a:t>(</a:t>
            </a:r>
            <a:r>
              <a:rPr lang="fr-FR" sz="2400" dirty="0" smtClean="0"/>
              <a:t>DGLFLF) pour marquer la reconnaissance par l</a:t>
            </a:r>
            <a:r>
              <a:rPr lang="ja-JP" altLang="fr-FR" sz="2400" dirty="0" smtClean="0"/>
              <a:t>’</a:t>
            </a:r>
            <a:r>
              <a:rPr lang="fr-FR" altLang="ja-JP" sz="2400" dirty="0" smtClean="0"/>
              <a:t>État de la diversité linguistique de la France. </a:t>
            </a:r>
          </a:p>
          <a:p>
            <a:pPr>
              <a:lnSpc>
                <a:spcPct val="90000"/>
              </a:lnSpc>
            </a:pPr>
            <a:endParaRPr lang="fr-FR" sz="2400" dirty="0" smtClean="0"/>
          </a:p>
        </p:txBody>
      </p:sp>
    </p:spTree>
    <p:extLst>
      <p:ext uri="{BB962C8B-B14F-4D97-AF65-F5344CB8AC3E}">
        <p14:creationId xmlns:p14="http://schemas.microsoft.com/office/powerpoint/2010/main" val="244272189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p:txBody>
          <a:bodyPr/>
          <a:lstStyle/>
          <a:p>
            <a:r>
              <a:rPr lang="fr-FR" sz="2800" dirty="0"/>
              <a:t>La </a:t>
            </a:r>
            <a:r>
              <a:rPr lang="fr-FR" sz="2800" dirty="0" smtClean="0"/>
              <a:t>DGLFLF</a:t>
            </a:r>
            <a:br>
              <a:rPr lang="fr-FR" sz="2800" dirty="0" smtClean="0"/>
            </a:br>
            <a:r>
              <a:rPr lang="fr-FR" sz="2800" dirty="0" smtClean="0"/>
              <a:t>qui sommes-nous? </a:t>
            </a:r>
            <a:endParaRPr lang="it-IT" sz="2800" dirty="0">
              <a:latin typeface="Arial" charset="0"/>
              <a:cs typeface="Arial" charset="0"/>
            </a:endParaRPr>
          </a:p>
        </p:txBody>
      </p:sp>
      <p:sp>
        <p:nvSpPr>
          <p:cNvPr id="47107" name="Segnaposto contenuto 2"/>
          <p:cNvSpPr>
            <a:spLocks noGrp="1"/>
          </p:cNvSpPr>
          <p:nvPr>
            <p:ph idx="1"/>
          </p:nvPr>
        </p:nvSpPr>
        <p:spPr/>
        <p:txBody>
          <a:bodyPr>
            <a:normAutofit lnSpcReduction="10000"/>
          </a:bodyPr>
          <a:lstStyle/>
          <a:p>
            <a:pPr algn="just"/>
            <a:r>
              <a:rPr lang="it-IT" sz="2400" dirty="0"/>
              <a:t>La </a:t>
            </a:r>
            <a:r>
              <a:rPr lang="it-IT" sz="2400" dirty="0" err="1"/>
              <a:t>délégation</a:t>
            </a:r>
            <a:r>
              <a:rPr lang="it-IT" sz="2400" dirty="0"/>
              <a:t> </a:t>
            </a:r>
            <a:r>
              <a:rPr lang="it-IT" sz="2400" dirty="0" err="1"/>
              <a:t>générale</a:t>
            </a:r>
            <a:r>
              <a:rPr lang="it-IT" sz="2400" dirty="0"/>
              <a:t> à la langue </a:t>
            </a:r>
            <a:r>
              <a:rPr lang="it-IT" sz="2400" dirty="0" err="1"/>
              <a:t>française</a:t>
            </a:r>
            <a:r>
              <a:rPr lang="it-IT" sz="2400" dirty="0"/>
              <a:t> et </a:t>
            </a:r>
            <a:r>
              <a:rPr lang="it-IT" sz="2400" dirty="0" err="1"/>
              <a:t>aux</a:t>
            </a:r>
            <a:r>
              <a:rPr lang="it-IT" sz="2400" dirty="0"/>
              <a:t> </a:t>
            </a:r>
            <a:r>
              <a:rPr lang="it-IT" sz="2400" dirty="0" err="1"/>
              <a:t>langues</a:t>
            </a:r>
            <a:r>
              <a:rPr lang="it-IT" sz="2400" dirty="0"/>
              <a:t> de France (DGLFLF) est </a:t>
            </a:r>
            <a:r>
              <a:rPr lang="it-IT" sz="2400" dirty="0" err="1"/>
              <a:t>chargée</a:t>
            </a:r>
            <a:r>
              <a:rPr lang="it-IT" sz="2400" dirty="0"/>
              <a:t> d'</a:t>
            </a:r>
            <a:r>
              <a:rPr lang="it-IT" sz="2400" dirty="0" err="1"/>
              <a:t>animer</a:t>
            </a:r>
            <a:r>
              <a:rPr lang="it-IT" sz="2400" dirty="0"/>
              <a:t> et de </a:t>
            </a:r>
            <a:r>
              <a:rPr lang="it-IT" sz="2400" dirty="0" err="1"/>
              <a:t>coordonner</a:t>
            </a:r>
            <a:r>
              <a:rPr lang="it-IT" sz="2400" dirty="0"/>
              <a:t> la </a:t>
            </a:r>
            <a:r>
              <a:rPr lang="it-IT" sz="2400" dirty="0" err="1"/>
              <a:t>politique</a:t>
            </a:r>
            <a:r>
              <a:rPr lang="it-IT" sz="2400" dirty="0"/>
              <a:t> </a:t>
            </a:r>
            <a:r>
              <a:rPr lang="it-IT" sz="2400" dirty="0" err="1"/>
              <a:t>linguistique</a:t>
            </a:r>
            <a:r>
              <a:rPr lang="it-IT" sz="2400" dirty="0"/>
              <a:t> </a:t>
            </a:r>
            <a:r>
              <a:rPr lang="it-IT" sz="2400" b="1" dirty="0" err="1"/>
              <a:t>du</a:t>
            </a:r>
            <a:r>
              <a:rPr lang="it-IT" sz="2400" b="1" dirty="0"/>
              <a:t> </a:t>
            </a:r>
            <a:r>
              <a:rPr lang="it-IT" sz="2400" b="1" dirty="0" err="1"/>
              <a:t>Gouvernement</a:t>
            </a:r>
            <a:r>
              <a:rPr lang="it-IT" sz="2400" b="1" dirty="0"/>
              <a:t> </a:t>
            </a:r>
            <a:r>
              <a:rPr lang="it-IT" sz="2400" dirty="0"/>
              <a:t>et d'</a:t>
            </a:r>
            <a:r>
              <a:rPr lang="it-IT" sz="2400" dirty="0" err="1"/>
              <a:t>orienter</a:t>
            </a:r>
            <a:r>
              <a:rPr lang="it-IT" sz="2400" dirty="0"/>
              <a:t> son </a:t>
            </a:r>
            <a:r>
              <a:rPr lang="it-IT" sz="2400" dirty="0" err="1"/>
              <a:t>évolution</a:t>
            </a:r>
            <a:r>
              <a:rPr lang="it-IT" sz="2400" dirty="0"/>
              <a:t> </a:t>
            </a:r>
            <a:r>
              <a:rPr lang="it-IT" sz="2400" dirty="0" err="1"/>
              <a:t>dans</a:t>
            </a:r>
            <a:r>
              <a:rPr lang="it-IT" sz="2400" dirty="0"/>
              <a:t> un </a:t>
            </a:r>
            <a:r>
              <a:rPr lang="it-IT" sz="2400" dirty="0" err="1"/>
              <a:t>sens</a:t>
            </a:r>
            <a:r>
              <a:rPr lang="it-IT" sz="2400" dirty="0"/>
              <a:t> </a:t>
            </a:r>
            <a:r>
              <a:rPr lang="it-IT" sz="2400" dirty="0" err="1"/>
              <a:t>favorable</a:t>
            </a:r>
            <a:r>
              <a:rPr lang="it-IT" sz="2400" dirty="0"/>
              <a:t> </a:t>
            </a:r>
            <a:r>
              <a:rPr lang="it-IT" sz="2400" dirty="0" err="1"/>
              <a:t>au</a:t>
            </a:r>
            <a:r>
              <a:rPr lang="it-IT" sz="2400" dirty="0"/>
              <a:t> </a:t>
            </a:r>
            <a:r>
              <a:rPr lang="it-IT" sz="2400" dirty="0" err="1"/>
              <a:t>maintien</a:t>
            </a:r>
            <a:r>
              <a:rPr lang="it-IT" sz="2400" dirty="0"/>
              <a:t> de la </a:t>
            </a:r>
            <a:r>
              <a:rPr lang="it-IT" sz="2400" dirty="0" err="1"/>
              <a:t>cohésion</a:t>
            </a:r>
            <a:r>
              <a:rPr lang="it-IT" sz="2400" dirty="0"/>
              <a:t> sociale et à la </a:t>
            </a:r>
            <a:r>
              <a:rPr lang="it-IT" sz="2400" dirty="0" err="1"/>
              <a:t>prise</a:t>
            </a:r>
            <a:r>
              <a:rPr lang="it-IT" sz="2400" dirty="0"/>
              <a:t> en </a:t>
            </a:r>
            <a:r>
              <a:rPr lang="it-IT" sz="2400" dirty="0" err="1"/>
              <a:t>compte</a:t>
            </a:r>
            <a:r>
              <a:rPr lang="it-IT" sz="2400" dirty="0"/>
              <a:t> de la </a:t>
            </a:r>
            <a:r>
              <a:rPr lang="it-IT" sz="2400" dirty="0" err="1"/>
              <a:t>diversité</a:t>
            </a:r>
            <a:r>
              <a:rPr lang="it-IT" sz="2400" dirty="0"/>
              <a:t> de </a:t>
            </a:r>
            <a:r>
              <a:rPr lang="it-IT" sz="2400" dirty="0" err="1"/>
              <a:t>notre</a:t>
            </a:r>
            <a:r>
              <a:rPr lang="it-IT" sz="2400" dirty="0"/>
              <a:t> </a:t>
            </a:r>
            <a:r>
              <a:rPr lang="it-IT" sz="2400" dirty="0" err="1"/>
              <a:t>société</a:t>
            </a:r>
            <a:r>
              <a:rPr lang="it-IT" sz="2400" dirty="0"/>
              <a:t>. </a:t>
            </a:r>
            <a:br>
              <a:rPr lang="it-IT" sz="2400" dirty="0"/>
            </a:br>
            <a:r>
              <a:rPr lang="it-IT" sz="2400" dirty="0"/>
              <a:t/>
            </a:r>
            <a:br>
              <a:rPr lang="it-IT" sz="2400" dirty="0"/>
            </a:br>
            <a:r>
              <a:rPr lang="it-IT" sz="2400" dirty="0"/>
              <a:t>Service à </a:t>
            </a:r>
            <a:r>
              <a:rPr lang="it-IT" sz="2400" dirty="0" err="1"/>
              <a:t>vocation</a:t>
            </a:r>
            <a:r>
              <a:rPr lang="it-IT" sz="2400" dirty="0"/>
              <a:t> </a:t>
            </a:r>
            <a:r>
              <a:rPr lang="it-IT" sz="2400" dirty="0" err="1"/>
              <a:t>interministérielle</a:t>
            </a:r>
            <a:r>
              <a:rPr lang="it-IT" sz="2400" dirty="0"/>
              <a:t> </a:t>
            </a:r>
            <a:r>
              <a:rPr lang="it-IT" sz="2400" dirty="0" err="1"/>
              <a:t>directement</a:t>
            </a:r>
            <a:r>
              <a:rPr lang="it-IT" sz="2400" dirty="0"/>
              <a:t> </a:t>
            </a:r>
            <a:r>
              <a:rPr lang="it-IT" sz="2400" dirty="0" err="1"/>
              <a:t>rattaché</a:t>
            </a:r>
            <a:r>
              <a:rPr lang="it-IT" sz="2400" dirty="0"/>
              <a:t> </a:t>
            </a:r>
            <a:r>
              <a:rPr lang="it-IT" sz="2400" dirty="0" err="1"/>
              <a:t>au</a:t>
            </a:r>
            <a:r>
              <a:rPr lang="it-IT" sz="2400" dirty="0"/>
              <a:t> ministre </a:t>
            </a:r>
            <a:r>
              <a:rPr lang="it-IT" sz="2400" dirty="0" err="1"/>
              <a:t>chargé</a:t>
            </a:r>
            <a:r>
              <a:rPr lang="it-IT" sz="2400" dirty="0"/>
              <a:t> de la culture, la DGLFLF est </a:t>
            </a:r>
            <a:r>
              <a:rPr lang="it-IT" sz="2400" dirty="0" err="1"/>
              <a:t>constituée</a:t>
            </a:r>
            <a:r>
              <a:rPr lang="it-IT" sz="2400" dirty="0"/>
              <a:t> d'une </a:t>
            </a:r>
            <a:r>
              <a:rPr lang="it-IT" sz="2400" dirty="0" err="1"/>
              <a:t>trentaine</a:t>
            </a:r>
            <a:r>
              <a:rPr lang="it-IT" sz="2400" dirty="0"/>
              <a:t> d'agents et </a:t>
            </a:r>
            <a:r>
              <a:rPr lang="it-IT" sz="2400" dirty="0" err="1"/>
              <a:t>mobilise</a:t>
            </a:r>
            <a:r>
              <a:rPr lang="it-IT" sz="2400" dirty="0"/>
              <a:t> pour son </a:t>
            </a:r>
            <a:r>
              <a:rPr lang="it-IT" sz="2400" dirty="0" err="1"/>
              <a:t>action</a:t>
            </a:r>
            <a:r>
              <a:rPr lang="it-IT" sz="2400" dirty="0"/>
              <a:t> un ensemble de </a:t>
            </a:r>
            <a:r>
              <a:rPr lang="it-IT" sz="2400" dirty="0" err="1"/>
              <a:t>partenaires</a:t>
            </a:r>
            <a:r>
              <a:rPr lang="it-IT" sz="2400" dirty="0"/>
              <a:t>, </a:t>
            </a:r>
            <a:r>
              <a:rPr lang="it-IT" sz="2400" dirty="0" err="1"/>
              <a:t>publics</a:t>
            </a:r>
            <a:r>
              <a:rPr lang="it-IT" sz="2400" dirty="0"/>
              <a:t> </a:t>
            </a:r>
            <a:r>
              <a:rPr lang="it-IT" sz="2400" dirty="0" err="1"/>
              <a:t>ou</a:t>
            </a:r>
            <a:r>
              <a:rPr lang="it-IT" sz="2400" dirty="0"/>
              <a:t> </a:t>
            </a:r>
            <a:r>
              <a:rPr lang="it-IT" sz="2400" dirty="0" err="1"/>
              <a:t>privés</a:t>
            </a:r>
            <a:r>
              <a:rPr lang="it-IT" sz="2400" dirty="0"/>
              <a:t>, </a:t>
            </a:r>
            <a:r>
              <a:rPr lang="it-IT" sz="2400" dirty="0" err="1"/>
              <a:t>impliqués</a:t>
            </a:r>
            <a:r>
              <a:rPr lang="it-IT" sz="2400" dirty="0"/>
              <a:t> </a:t>
            </a:r>
            <a:r>
              <a:rPr lang="it-IT" sz="2400" dirty="0" err="1"/>
              <a:t>dans</a:t>
            </a:r>
            <a:r>
              <a:rPr lang="it-IT" sz="2400" dirty="0"/>
              <a:t> la promotion </a:t>
            </a:r>
            <a:r>
              <a:rPr lang="it-IT" sz="2400" dirty="0" err="1"/>
              <a:t>du</a:t>
            </a:r>
            <a:r>
              <a:rPr lang="it-IT" sz="2400" dirty="0"/>
              <a:t> </a:t>
            </a:r>
            <a:r>
              <a:rPr lang="it-IT" sz="2400" dirty="0" err="1"/>
              <a:t>français</a:t>
            </a:r>
            <a:r>
              <a:rPr lang="it-IT" sz="2400" dirty="0"/>
              <a:t> et de la </a:t>
            </a:r>
            <a:r>
              <a:rPr lang="it-IT" sz="2400" dirty="0" err="1"/>
              <a:t>diversité</a:t>
            </a:r>
            <a:r>
              <a:rPr lang="it-IT" sz="2400" dirty="0"/>
              <a:t> </a:t>
            </a:r>
            <a:r>
              <a:rPr lang="it-IT" sz="2400" dirty="0" err="1"/>
              <a:t>linguistique</a:t>
            </a:r>
            <a:r>
              <a:rPr lang="it-IT" sz="2400" dirty="0"/>
              <a:t>. </a:t>
            </a:r>
            <a:endParaRPr lang="it-IT" sz="2400" dirty="0" smtClean="0"/>
          </a:p>
          <a:p>
            <a:r>
              <a:rPr lang="it-IT" sz="2400" dirty="0"/>
              <a:t>http://</a:t>
            </a:r>
            <a:r>
              <a:rPr lang="it-IT" sz="2400" dirty="0" err="1"/>
              <a:t>www.culturecommunication.gouv.fr</a:t>
            </a:r>
            <a:r>
              <a:rPr lang="it-IT" sz="2400" dirty="0"/>
              <a:t>/</a:t>
            </a:r>
            <a:endParaRPr lang="fr-FR" sz="2400" dirty="0"/>
          </a:p>
        </p:txBody>
      </p:sp>
    </p:spTree>
    <p:extLst>
      <p:ext uri="{BB962C8B-B14F-4D97-AF65-F5344CB8AC3E}">
        <p14:creationId xmlns:p14="http://schemas.microsoft.com/office/powerpoint/2010/main" val="227948232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FranceTerme</a:t>
            </a:r>
            <a:endParaRPr lang="it-IT" sz="2800" dirty="0"/>
          </a:p>
        </p:txBody>
      </p:sp>
      <p:sp>
        <p:nvSpPr>
          <p:cNvPr id="3" name="Segnaposto contenuto 2"/>
          <p:cNvSpPr>
            <a:spLocks noGrp="1"/>
          </p:cNvSpPr>
          <p:nvPr>
            <p:ph idx="1"/>
          </p:nvPr>
        </p:nvSpPr>
        <p:spPr/>
        <p:txBody>
          <a:bodyPr>
            <a:normAutofit/>
          </a:bodyPr>
          <a:lstStyle/>
          <a:p>
            <a:pPr algn="just"/>
            <a:r>
              <a:rPr lang="it-IT" sz="2400" dirty="0" err="1"/>
              <a:t>FranceTerme</a:t>
            </a:r>
            <a:r>
              <a:rPr lang="it-IT" sz="2400" dirty="0"/>
              <a:t> est le site internet </a:t>
            </a:r>
            <a:r>
              <a:rPr lang="it-IT" sz="2400" dirty="0" err="1"/>
              <a:t>consacré</a:t>
            </a:r>
            <a:r>
              <a:rPr lang="it-IT" sz="2400" dirty="0"/>
              <a:t> </a:t>
            </a:r>
            <a:r>
              <a:rPr lang="it-IT" sz="2400" dirty="0" err="1"/>
              <a:t>aux</a:t>
            </a:r>
            <a:r>
              <a:rPr lang="it-IT" sz="2400" dirty="0"/>
              <a:t> </a:t>
            </a:r>
            <a:r>
              <a:rPr lang="it-IT" sz="2400" dirty="0" err="1"/>
              <a:t>termes</a:t>
            </a:r>
            <a:r>
              <a:rPr lang="it-IT" sz="2400" dirty="0"/>
              <a:t> </a:t>
            </a:r>
            <a:r>
              <a:rPr lang="it-IT" sz="2400" dirty="0" err="1"/>
              <a:t>recommandés</a:t>
            </a:r>
            <a:r>
              <a:rPr lang="it-IT" sz="2400" dirty="0"/>
              <a:t> par la </a:t>
            </a:r>
            <a:r>
              <a:rPr lang="it-IT" sz="2400" dirty="0" err="1"/>
              <a:t>Commission</a:t>
            </a:r>
            <a:r>
              <a:rPr lang="it-IT" sz="2400" dirty="0"/>
              <a:t> </a:t>
            </a:r>
            <a:r>
              <a:rPr lang="it-IT" sz="2400" dirty="0" err="1"/>
              <a:t>générale</a:t>
            </a:r>
            <a:r>
              <a:rPr lang="it-IT" sz="2400" dirty="0"/>
              <a:t> de terminologie et de </a:t>
            </a:r>
            <a:r>
              <a:rPr lang="it-IT" sz="2400" dirty="0" err="1"/>
              <a:t>néologie</a:t>
            </a:r>
            <a:r>
              <a:rPr lang="it-IT" sz="2400" dirty="0"/>
              <a:t> </a:t>
            </a:r>
            <a:r>
              <a:rPr lang="it-IT" sz="2400" dirty="0" err="1" smtClean="0"/>
              <a:t>publiés</a:t>
            </a:r>
            <a:r>
              <a:rPr lang="it-IT" sz="2400" dirty="0" smtClean="0"/>
              <a:t> </a:t>
            </a:r>
            <a:r>
              <a:rPr lang="it-IT" sz="2400" dirty="0" err="1"/>
              <a:t>au</a:t>
            </a:r>
            <a:r>
              <a:rPr lang="it-IT" sz="2400" dirty="0"/>
              <a:t> Journal </a:t>
            </a:r>
            <a:r>
              <a:rPr lang="it-IT" sz="2400" dirty="0" err="1"/>
              <a:t>officiel</a:t>
            </a:r>
            <a:r>
              <a:rPr lang="it-IT" sz="2400" dirty="0"/>
              <a:t> de la </a:t>
            </a:r>
            <a:r>
              <a:rPr lang="it-IT" sz="2400" dirty="0" err="1"/>
              <a:t>République</a:t>
            </a:r>
            <a:r>
              <a:rPr lang="it-IT" sz="2400" dirty="0"/>
              <a:t> </a:t>
            </a:r>
            <a:r>
              <a:rPr lang="it-IT" sz="2400" dirty="0" err="1"/>
              <a:t>française</a:t>
            </a:r>
            <a:r>
              <a:rPr lang="it-IT" sz="2400" dirty="0"/>
              <a:t>. Il </a:t>
            </a:r>
            <a:r>
              <a:rPr lang="it-IT" sz="2400" dirty="0" err="1"/>
              <a:t>comporte</a:t>
            </a:r>
            <a:r>
              <a:rPr lang="it-IT" sz="2400" dirty="0"/>
              <a:t> une base </a:t>
            </a:r>
            <a:r>
              <a:rPr lang="it-IT" sz="2400" dirty="0" err="1"/>
              <a:t>terminologique</a:t>
            </a:r>
            <a:r>
              <a:rPr lang="it-IT" sz="2400" dirty="0"/>
              <a:t> de </a:t>
            </a:r>
            <a:r>
              <a:rPr lang="it-IT" sz="2400" dirty="0" err="1"/>
              <a:t>près</a:t>
            </a:r>
            <a:r>
              <a:rPr lang="it-IT" sz="2400" dirty="0"/>
              <a:t> de 7 000 </a:t>
            </a:r>
            <a:r>
              <a:rPr lang="it-IT" sz="2400" dirty="0" err="1"/>
              <a:t>termes</a:t>
            </a:r>
            <a:r>
              <a:rPr lang="it-IT" sz="2400" dirty="0"/>
              <a:t> </a:t>
            </a:r>
            <a:r>
              <a:rPr lang="it-IT" sz="2400" dirty="0" err="1"/>
              <a:t>français</a:t>
            </a:r>
            <a:r>
              <a:rPr lang="it-IT" sz="2400" dirty="0"/>
              <a:t> </a:t>
            </a:r>
            <a:r>
              <a:rPr lang="it-IT" sz="2400" dirty="0" err="1"/>
              <a:t>dans</a:t>
            </a:r>
            <a:r>
              <a:rPr lang="it-IT" sz="2400" dirty="0"/>
              <a:t> </a:t>
            </a:r>
            <a:r>
              <a:rPr lang="it-IT" sz="2400" dirty="0" err="1"/>
              <a:t>différents</a:t>
            </a:r>
            <a:r>
              <a:rPr lang="it-IT" sz="2400" dirty="0"/>
              <a:t> </a:t>
            </a:r>
            <a:r>
              <a:rPr lang="it-IT" sz="2400" dirty="0" err="1"/>
              <a:t>domaines</a:t>
            </a:r>
            <a:r>
              <a:rPr lang="it-IT" sz="2400" dirty="0"/>
              <a:t> </a:t>
            </a:r>
            <a:r>
              <a:rPr lang="it-IT" sz="2400" dirty="0" err="1"/>
              <a:t>scientifiques</a:t>
            </a:r>
            <a:r>
              <a:rPr lang="it-IT" sz="2400" dirty="0"/>
              <a:t> et </a:t>
            </a:r>
            <a:r>
              <a:rPr lang="it-IT" sz="2400" dirty="0" err="1"/>
              <a:t>techniques</a:t>
            </a:r>
            <a:r>
              <a:rPr lang="it-IT" sz="2400" dirty="0"/>
              <a:t>. </a:t>
            </a:r>
            <a:endParaRPr lang="it-IT" sz="2400" dirty="0" smtClean="0"/>
          </a:p>
          <a:p>
            <a:pPr algn="just"/>
            <a:r>
              <a:rPr lang="it-IT" sz="2400" dirty="0" smtClean="0"/>
              <a:t>site </a:t>
            </a:r>
            <a:r>
              <a:rPr lang="it-IT" sz="2400" dirty="0" err="1" smtClean="0"/>
              <a:t>officiel</a:t>
            </a:r>
            <a:r>
              <a:rPr lang="it-IT" sz="2400" dirty="0" smtClean="0"/>
              <a:t> http</a:t>
            </a:r>
            <a:r>
              <a:rPr lang="it-IT" sz="2400" dirty="0"/>
              <a:t>://</a:t>
            </a:r>
            <a:r>
              <a:rPr lang="it-IT" sz="2400" dirty="0" err="1"/>
              <a:t>www.culture.fr</a:t>
            </a:r>
            <a:r>
              <a:rPr lang="it-IT" sz="2400" dirty="0"/>
              <a:t>/</a:t>
            </a:r>
            <a:r>
              <a:rPr lang="it-IT" sz="2400" dirty="0" err="1"/>
              <a:t>franceterme</a:t>
            </a:r>
            <a:endParaRPr lang="it-IT" sz="2400" dirty="0"/>
          </a:p>
        </p:txBody>
      </p:sp>
    </p:spTree>
    <p:extLst>
      <p:ext uri="{BB962C8B-B14F-4D97-AF65-F5344CB8AC3E}">
        <p14:creationId xmlns:p14="http://schemas.microsoft.com/office/powerpoint/2010/main" val="279555174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FranceTerme</a:t>
            </a:r>
            <a:endParaRPr lang="it-IT" sz="2800" dirty="0"/>
          </a:p>
        </p:txBody>
      </p:sp>
      <p:sp>
        <p:nvSpPr>
          <p:cNvPr id="3" name="Segnaposto contenuto 2"/>
          <p:cNvSpPr>
            <a:spLocks noGrp="1"/>
          </p:cNvSpPr>
          <p:nvPr>
            <p:ph idx="1"/>
          </p:nvPr>
        </p:nvSpPr>
        <p:spPr/>
        <p:txBody>
          <a:bodyPr>
            <a:normAutofit/>
          </a:bodyPr>
          <a:lstStyle/>
          <a:p>
            <a:pPr algn="just"/>
            <a:r>
              <a:rPr lang="it-IT" sz="2400" dirty="0" err="1"/>
              <a:t>Coordonné</a:t>
            </a:r>
            <a:r>
              <a:rPr lang="it-IT" sz="2400" dirty="0"/>
              <a:t> et </a:t>
            </a:r>
            <a:r>
              <a:rPr lang="it-IT" sz="2400" dirty="0" err="1"/>
              <a:t>animé</a:t>
            </a:r>
            <a:r>
              <a:rPr lang="it-IT" sz="2400" dirty="0"/>
              <a:t> par la </a:t>
            </a:r>
            <a:r>
              <a:rPr lang="it-IT" sz="2400" dirty="0" err="1"/>
              <a:t>délégation</a:t>
            </a:r>
            <a:r>
              <a:rPr lang="it-IT" sz="2400" dirty="0"/>
              <a:t> </a:t>
            </a:r>
            <a:r>
              <a:rPr lang="it-IT" sz="2400" dirty="0" err="1"/>
              <a:t>générale</a:t>
            </a:r>
            <a:r>
              <a:rPr lang="it-IT" sz="2400" dirty="0"/>
              <a:t> à la langue </a:t>
            </a:r>
            <a:r>
              <a:rPr lang="it-IT" sz="2400" dirty="0" err="1"/>
              <a:t>française</a:t>
            </a:r>
            <a:r>
              <a:rPr lang="it-IT" sz="2400" dirty="0"/>
              <a:t> et </a:t>
            </a:r>
            <a:r>
              <a:rPr lang="it-IT" sz="2400" dirty="0" err="1"/>
              <a:t>aux</a:t>
            </a:r>
            <a:r>
              <a:rPr lang="it-IT" sz="2400" dirty="0"/>
              <a:t> </a:t>
            </a:r>
            <a:r>
              <a:rPr lang="it-IT" sz="2400" dirty="0" err="1"/>
              <a:t>langues</a:t>
            </a:r>
            <a:r>
              <a:rPr lang="it-IT" sz="2400" dirty="0"/>
              <a:t> de France, le </a:t>
            </a:r>
            <a:r>
              <a:rPr lang="it-IT" sz="2400" dirty="0" err="1"/>
              <a:t>dispositif</a:t>
            </a:r>
            <a:r>
              <a:rPr lang="it-IT" sz="2400" dirty="0"/>
              <a:t> est un </a:t>
            </a:r>
            <a:r>
              <a:rPr lang="it-IT" sz="2400" dirty="0" err="1"/>
              <a:t>réseau</a:t>
            </a:r>
            <a:r>
              <a:rPr lang="it-IT" sz="2400" dirty="0"/>
              <a:t> de </a:t>
            </a:r>
            <a:r>
              <a:rPr lang="it-IT" sz="2400" dirty="0" err="1"/>
              <a:t>partenaires</a:t>
            </a:r>
            <a:r>
              <a:rPr lang="it-IT" sz="2400" dirty="0"/>
              <a:t> </a:t>
            </a:r>
            <a:r>
              <a:rPr lang="it-IT" sz="2400" dirty="0" err="1"/>
              <a:t>institutionnels</a:t>
            </a:r>
            <a:r>
              <a:rPr lang="it-IT" sz="2400" dirty="0"/>
              <a:t> </a:t>
            </a:r>
            <a:r>
              <a:rPr lang="it-IT" sz="2400" dirty="0" err="1"/>
              <a:t>incluant</a:t>
            </a:r>
            <a:r>
              <a:rPr lang="it-IT" sz="2400" dirty="0"/>
              <a:t> </a:t>
            </a:r>
            <a:r>
              <a:rPr lang="it-IT" sz="2400" dirty="0" err="1"/>
              <a:t>notamment</a:t>
            </a:r>
            <a:r>
              <a:rPr lang="it-IT" sz="2400" dirty="0"/>
              <a:t> en France </a:t>
            </a:r>
            <a:r>
              <a:rPr lang="it-IT" sz="2400" b="1" dirty="0"/>
              <a:t>l’Académie </a:t>
            </a:r>
            <a:r>
              <a:rPr lang="it-IT" sz="2400" b="1" dirty="0" err="1"/>
              <a:t>française</a:t>
            </a:r>
            <a:r>
              <a:rPr lang="it-IT" sz="2400" dirty="0"/>
              <a:t> et, </a:t>
            </a:r>
            <a:r>
              <a:rPr lang="it-IT" sz="2400" dirty="0" err="1"/>
              <a:t>dans</a:t>
            </a:r>
            <a:r>
              <a:rPr lang="it-IT" sz="2400" dirty="0"/>
              <a:t> </a:t>
            </a:r>
            <a:r>
              <a:rPr lang="it-IT" sz="2400" dirty="0" err="1"/>
              <a:t>les</a:t>
            </a:r>
            <a:r>
              <a:rPr lang="it-IT" sz="2400" dirty="0"/>
              <a:t> </a:t>
            </a:r>
            <a:r>
              <a:rPr lang="it-IT" sz="2400" dirty="0" err="1"/>
              <a:t>pays</a:t>
            </a:r>
            <a:r>
              <a:rPr lang="it-IT" sz="2400" dirty="0"/>
              <a:t> </a:t>
            </a:r>
            <a:r>
              <a:rPr lang="it-IT" sz="2400" dirty="0" err="1"/>
              <a:t>francophones</a:t>
            </a:r>
            <a:r>
              <a:rPr lang="it-IT" sz="2400" dirty="0"/>
              <a:t>, </a:t>
            </a:r>
            <a:r>
              <a:rPr lang="it-IT" sz="2400" dirty="0" err="1"/>
              <a:t>les</a:t>
            </a:r>
            <a:r>
              <a:rPr lang="it-IT" sz="2400" dirty="0"/>
              <a:t> </a:t>
            </a:r>
            <a:r>
              <a:rPr lang="it-IT" sz="2400" dirty="0" err="1"/>
              <a:t>organismes</a:t>
            </a:r>
            <a:r>
              <a:rPr lang="it-IT" sz="2400" dirty="0"/>
              <a:t> </a:t>
            </a:r>
            <a:r>
              <a:rPr lang="it-IT" sz="2400" dirty="0" err="1"/>
              <a:t>responsables</a:t>
            </a:r>
            <a:r>
              <a:rPr lang="it-IT" sz="2400" dirty="0"/>
              <a:t> de la </a:t>
            </a:r>
            <a:r>
              <a:rPr lang="it-IT" sz="2400" dirty="0" err="1"/>
              <a:t>politique</a:t>
            </a:r>
            <a:r>
              <a:rPr lang="it-IT" sz="2400" dirty="0"/>
              <a:t> </a:t>
            </a:r>
            <a:r>
              <a:rPr lang="it-IT" sz="2400" dirty="0" err="1"/>
              <a:t>linguistique</a:t>
            </a:r>
            <a:r>
              <a:rPr lang="it-IT" sz="2400" dirty="0"/>
              <a:t>. Il </a:t>
            </a:r>
            <a:r>
              <a:rPr lang="it-IT" sz="2400" dirty="0" err="1"/>
              <a:t>comprend</a:t>
            </a:r>
            <a:r>
              <a:rPr lang="it-IT" sz="2400" dirty="0"/>
              <a:t> dix-</a:t>
            </a:r>
            <a:r>
              <a:rPr lang="it-IT" sz="2400" dirty="0" err="1"/>
              <a:t>huit</a:t>
            </a:r>
            <a:r>
              <a:rPr lang="it-IT" sz="2400" dirty="0"/>
              <a:t> </a:t>
            </a:r>
            <a:r>
              <a:rPr lang="it-IT" sz="2400" dirty="0" err="1"/>
              <a:t>commissions</a:t>
            </a:r>
            <a:r>
              <a:rPr lang="it-IT" sz="2400" dirty="0"/>
              <a:t> </a:t>
            </a:r>
            <a:r>
              <a:rPr lang="it-IT" sz="2400" dirty="0" err="1"/>
              <a:t>spécialisées</a:t>
            </a:r>
            <a:r>
              <a:rPr lang="it-IT" sz="2400" dirty="0"/>
              <a:t> de terminologie et de </a:t>
            </a:r>
            <a:r>
              <a:rPr lang="it-IT" sz="2400" dirty="0" err="1"/>
              <a:t>néologie</a:t>
            </a:r>
            <a:r>
              <a:rPr lang="it-IT" sz="2400" dirty="0"/>
              <a:t> </a:t>
            </a:r>
            <a:r>
              <a:rPr lang="it-IT" sz="2400" dirty="0" err="1"/>
              <a:t>implantées</a:t>
            </a:r>
            <a:r>
              <a:rPr lang="it-IT" sz="2400" dirty="0"/>
              <a:t> </a:t>
            </a:r>
            <a:r>
              <a:rPr lang="it-IT" sz="2400" dirty="0" err="1"/>
              <a:t>dans</a:t>
            </a:r>
            <a:r>
              <a:rPr lang="it-IT" sz="2400" dirty="0"/>
              <a:t> </a:t>
            </a:r>
            <a:r>
              <a:rPr lang="it-IT" sz="2400" dirty="0" err="1"/>
              <a:t>les</a:t>
            </a:r>
            <a:r>
              <a:rPr lang="it-IT" sz="2400" dirty="0"/>
              <a:t> </a:t>
            </a:r>
            <a:r>
              <a:rPr lang="it-IT" sz="2400" dirty="0" err="1"/>
              <a:t>différents</a:t>
            </a:r>
            <a:r>
              <a:rPr lang="it-IT" sz="2400" dirty="0"/>
              <a:t> </a:t>
            </a:r>
            <a:r>
              <a:rPr lang="it-IT" sz="2400" dirty="0" err="1"/>
              <a:t>ministères</a:t>
            </a:r>
            <a:r>
              <a:rPr lang="it-IT" sz="2400" dirty="0"/>
              <a:t>. </a:t>
            </a:r>
            <a:r>
              <a:rPr lang="it-IT" sz="2400" dirty="0" err="1"/>
              <a:t>Au</a:t>
            </a:r>
            <a:r>
              <a:rPr lang="it-IT" sz="2400" dirty="0"/>
              <a:t> centre </a:t>
            </a:r>
            <a:r>
              <a:rPr lang="it-IT" sz="2400" dirty="0" err="1"/>
              <a:t>du</a:t>
            </a:r>
            <a:r>
              <a:rPr lang="it-IT" sz="2400" dirty="0"/>
              <a:t> </a:t>
            </a:r>
            <a:r>
              <a:rPr lang="it-IT" sz="2400" dirty="0" err="1"/>
              <a:t>réseau</a:t>
            </a:r>
            <a:r>
              <a:rPr lang="it-IT" sz="2400" dirty="0"/>
              <a:t>, dont elle est </a:t>
            </a:r>
            <a:r>
              <a:rPr lang="it-IT" sz="2400" dirty="0" err="1"/>
              <a:t>responsable</a:t>
            </a:r>
            <a:r>
              <a:rPr lang="it-IT" sz="2400" dirty="0"/>
              <a:t>, se </a:t>
            </a:r>
            <a:r>
              <a:rPr lang="it-IT" sz="2400" dirty="0" err="1"/>
              <a:t>trouve</a:t>
            </a:r>
            <a:r>
              <a:rPr lang="it-IT" sz="2400" dirty="0"/>
              <a:t> la </a:t>
            </a:r>
            <a:r>
              <a:rPr lang="it-IT" sz="2400" dirty="0" err="1"/>
              <a:t>Commission</a:t>
            </a:r>
            <a:r>
              <a:rPr lang="it-IT" sz="2400" dirty="0"/>
              <a:t> </a:t>
            </a:r>
            <a:r>
              <a:rPr lang="it-IT" sz="2400" dirty="0" err="1"/>
              <a:t>générale</a:t>
            </a:r>
            <a:r>
              <a:rPr lang="it-IT" sz="2400" dirty="0"/>
              <a:t> de terminologie et de </a:t>
            </a:r>
            <a:r>
              <a:rPr lang="it-IT" sz="2400" dirty="0" err="1"/>
              <a:t>néologie</a:t>
            </a:r>
            <a:r>
              <a:rPr lang="it-IT" sz="2400" dirty="0"/>
              <a:t>, </a:t>
            </a:r>
            <a:r>
              <a:rPr lang="it-IT" sz="2400" dirty="0" err="1"/>
              <a:t>placée</a:t>
            </a:r>
            <a:r>
              <a:rPr lang="it-IT" sz="2400" dirty="0"/>
              <a:t> </a:t>
            </a:r>
            <a:r>
              <a:rPr lang="it-IT" sz="2400" dirty="0" err="1"/>
              <a:t>sous</a:t>
            </a:r>
            <a:r>
              <a:rPr lang="it-IT" sz="2400" dirty="0"/>
              <a:t> l’</a:t>
            </a:r>
            <a:r>
              <a:rPr lang="it-IT" sz="2400" dirty="0" err="1"/>
              <a:t>autorité</a:t>
            </a:r>
            <a:r>
              <a:rPr lang="it-IT" sz="2400" dirty="0"/>
              <a:t> </a:t>
            </a:r>
            <a:r>
              <a:rPr lang="it-IT" sz="2400" dirty="0" err="1"/>
              <a:t>du</a:t>
            </a:r>
            <a:r>
              <a:rPr lang="it-IT" sz="2400" dirty="0"/>
              <a:t> Premier ministre</a:t>
            </a:r>
            <a:r>
              <a:rPr lang="it-IT" sz="2400" dirty="0" smtClean="0"/>
              <a:t>.</a:t>
            </a:r>
          </a:p>
          <a:p>
            <a:pPr algn="just"/>
            <a:r>
              <a:rPr lang="it-IT" sz="2400" dirty="0"/>
              <a:t>http://</a:t>
            </a:r>
            <a:r>
              <a:rPr lang="it-IT" sz="2400" dirty="0" err="1"/>
              <a:t>www.culture.fr</a:t>
            </a:r>
            <a:r>
              <a:rPr lang="it-IT" sz="2400" dirty="0"/>
              <a:t>/</a:t>
            </a:r>
            <a:r>
              <a:rPr lang="it-IT" sz="2400" dirty="0" err="1"/>
              <a:t>Ressources</a:t>
            </a:r>
            <a:r>
              <a:rPr lang="it-IT" sz="2400" dirty="0"/>
              <a:t>/</a:t>
            </a:r>
            <a:r>
              <a:rPr lang="it-IT" sz="2400" dirty="0" err="1"/>
              <a:t>FranceTerme</a:t>
            </a:r>
            <a:r>
              <a:rPr lang="it-IT" sz="2400" dirty="0" smtClean="0"/>
              <a:t>/</a:t>
            </a:r>
            <a:endParaRPr lang="it-IT" sz="2400" dirty="0"/>
          </a:p>
        </p:txBody>
      </p:sp>
    </p:spTree>
    <p:extLst>
      <p:ext uri="{BB962C8B-B14F-4D97-AF65-F5344CB8AC3E}">
        <p14:creationId xmlns:p14="http://schemas.microsoft.com/office/powerpoint/2010/main" val="154384665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FranceTerme</a:t>
            </a:r>
            <a:endParaRPr lang="it-IT" sz="2800" dirty="0"/>
          </a:p>
        </p:txBody>
      </p:sp>
      <p:sp>
        <p:nvSpPr>
          <p:cNvPr id="3" name="Segnaposto contenuto 2"/>
          <p:cNvSpPr>
            <a:spLocks noGrp="1"/>
          </p:cNvSpPr>
          <p:nvPr>
            <p:ph idx="1"/>
          </p:nvPr>
        </p:nvSpPr>
        <p:spPr/>
        <p:txBody>
          <a:bodyPr>
            <a:normAutofit/>
          </a:bodyPr>
          <a:lstStyle/>
          <a:p>
            <a:pPr algn="just"/>
            <a:r>
              <a:rPr lang="it-IT" sz="2400" dirty="0" err="1"/>
              <a:t>Les</a:t>
            </a:r>
            <a:r>
              <a:rPr lang="it-IT" sz="2400" dirty="0"/>
              <a:t> </a:t>
            </a:r>
            <a:r>
              <a:rPr lang="it-IT" sz="2400" dirty="0" err="1"/>
              <a:t>termes</a:t>
            </a:r>
            <a:r>
              <a:rPr lang="it-IT" sz="2400" dirty="0"/>
              <a:t> </a:t>
            </a:r>
            <a:r>
              <a:rPr lang="it-IT" sz="2400" dirty="0" err="1"/>
              <a:t>recommandés</a:t>
            </a:r>
            <a:r>
              <a:rPr lang="it-IT" sz="2400" dirty="0"/>
              <a:t> par la </a:t>
            </a:r>
            <a:r>
              <a:rPr lang="it-IT" sz="2400" dirty="0" err="1"/>
              <a:t>Commission</a:t>
            </a:r>
            <a:r>
              <a:rPr lang="it-IT" sz="2400" dirty="0"/>
              <a:t> </a:t>
            </a:r>
            <a:r>
              <a:rPr lang="it-IT" sz="2400" dirty="0" err="1"/>
              <a:t>générale</a:t>
            </a:r>
            <a:r>
              <a:rPr lang="it-IT" sz="2400" dirty="0"/>
              <a:t> </a:t>
            </a:r>
            <a:r>
              <a:rPr lang="it-IT" sz="2400" dirty="0" err="1"/>
              <a:t>sont</a:t>
            </a:r>
            <a:r>
              <a:rPr lang="it-IT" sz="2400" dirty="0"/>
              <a:t> </a:t>
            </a:r>
            <a:r>
              <a:rPr lang="it-IT" sz="2400" dirty="0" err="1"/>
              <a:t>publiés</a:t>
            </a:r>
            <a:r>
              <a:rPr lang="it-IT" sz="2400" dirty="0"/>
              <a:t> </a:t>
            </a:r>
            <a:r>
              <a:rPr lang="it-IT" sz="2400" dirty="0" err="1"/>
              <a:t>au</a:t>
            </a:r>
            <a:r>
              <a:rPr lang="it-IT" sz="2400" dirty="0"/>
              <a:t> </a:t>
            </a:r>
            <a:r>
              <a:rPr lang="it-IT" sz="2400" i="1" dirty="0"/>
              <a:t>Journal </a:t>
            </a:r>
            <a:r>
              <a:rPr lang="it-IT" sz="2400" i="1" dirty="0" err="1"/>
              <a:t>officiel</a:t>
            </a:r>
            <a:r>
              <a:rPr lang="it-IT" sz="2400" dirty="0"/>
              <a:t> de la </a:t>
            </a:r>
            <a:r>
              <a:rPr lang="it-IT" sz="2400" dirty="0" err="1"/>
              <a:t>République</a:t>
            </a:r>
            <a:r>
              <a:rPr lang="it-IT" sz="2400" dirty="0"/>
              <a:t> </a:t>
            </a:r>
            <a:r>
              <a:rPr lang="it-IT" sz="2400" dirty="0" err="1"/>
              <a:t>française</a:t>
            </a:r>
            <a:r>
              <a:rPr lang="it-IT" sz="2400" dirty="0"/>
              <a:t> ; </a:t>
            </a:r>
            <a:r>
              <a:rPr lang="it-IT" sz="2400" b="1" dirty="0" err="1"/>
              <a:t>ils</a:t>
            </a:r>
            <a:r>
              <a:rPr lang="it-IT" sz="2400" b="1" dirty="0"/>
              <a:t> ne </a:t>
            </a:r>
            <a:r>
              <a:rPr lang="it-IT" sz="2400" b="1" dirty="0" err="1"/>
              <a:t>sont</a:t>
            </a:r>
            <a:r>
              <a:rPr lang="it-IT" sz="2400" b="1" dirty="0"/>
              <a:t> d’</a:t>
            </a:r>
            <a:r>
              <a:rPr lang="it-IT" sz="2400" b="1" dirty="0" err="1"/>
              <a:t>usage</a:t>
            </a:r>
            <a:r>
              <a:rPr lang="it-IT" sz="2400" b="1" dirty="0"/>
              <a:t> </a:t>
            </a:r>
            <a:r>
              <a:rPr lang="it-IT" sz="2400" b="1" dirty="0" err="1"/>
              <a:t>obligatoire</a:t>
            </a:r>
            <a:r>
              <a:rPr lang="it-IT" sz="2400" b="1" dirty="0"/>
              <a:t> </a:t>
            </a:r>
            <a:r>
              <a:rPr lang="it-IT" sz="2400" b="1" dirty="0" err="1"/>
              <a:t>que</a:t>
            </a:r>
            <a:r>
              <a:rPr lang="it-IT" sz="2400" b="1" dirty="0"/>
              <a:t> </a:t>
            </a:r>
            <a:r>
              <a:rPr lang="it-IT" sz="2400" b="1" dirty="0" err="1"/>
              <a:t>dans</a:t>
            </a:r>
            <a:r>
              <a:rPr lang="it-IT" sz="2400" b="1" dirty="0"/>
              <a:t> </a:t>
            </a:r>
            <a:r>
              <a:rPr lang="it-IT" sz="2400" b="1" dirty="0" err="1"/>
              <a:t>les</a:t>
            </a:r>
            <a:r>
              <a:rPr lang="it-IT" sz="2400" b="1" dirty="0"/>
              <a:t> </a:t>
            </a:r>
            <a:r>
              <a:rPr lang="it-IT" sz="2400" b="1" dirty="0" err="1"/>
              <a:t>administrations</a:t>
            </a:r>
            <a:r>
              <a:rPr lang="it-IT" sz="2400" b="1" dirty="0"/>
              <a:t> et </a:t>
            </a:r>
            <a:r>
              <a:rPr lang="it-IT" sz="2400" b="1" dirty="0" err="1"/>
              <a:t>les</a:t>
            </a:r>
            <a:r>
              <a:rPr lang="it-IT" sz="2400" b="1" dirty="0"/>
              <a:t> </a:t>
            </a:r>
            <a:r>
              <a:rPr lang="it-IT" sz="2400" b="1" dirty="0" err="1"/>
              <a:t>établissements</a:t>
            </a:r>
            <a:r>
              <a:rPr lang="it-IT" sz="2400" b="1" dirty="0"/>
              <a:t> de l’</a:t>
            </a:r>
            <a:r>
              <a:rPr lang="it-IT" sz="2400" b="1" dirty="0" err="1"/>
              <a:t>état</a:t>
            </a:r>
            <a:r>
              <a:rPr lang="it-IT" sz="2400" dirty="0"/>
              <a:t> mais </a:t>
            </a:r>
            <a:r>
              <a:rPr lang="it-IT" sz="2400" dirty="0" err="1"/>
              <a:t>ils</a:t>
            </a:r>
            <a:r>
              <a:rPr lang="it-IT" sz="2400" dirty="0"/>
              <a:t> </a:t>
            </a:r>
            <a:r>
              <a:rPr lang="it-IT" sz="2400" dirty="0" err="1"/>
              <a:t>peuvent</a:t>
            </a:r>
            <a:r>
              <a:rPr lang="it-IT" sz="2400" dirty="0"/>
              <a:t> servir de </a:t>
            </a:r>
            <a:r>
              <a:rPr lang="it-IT" sz="2400" dirty="0" err="1"/>
              <a:t>référence</a:t>
            </a:r>
            <a:r>
              <a:rPr lang="it-IT" sz="2400" dirty="0"/>
              <a:t>, en </a:t>
            </a:r>
            <a:r>
              <a:rPr lang="it-IT" sz="2400" dirty="0" err="1"/>
              <a:t>particulier</a:t>
            </a:r>
            <a:r>
              <a:rPr lang="it-IT" sz="2400" dirty="0"/>
              <a:t> pour </a:t>
            </a:r>
            <a:r>
              <a:rPr lang="it-IT" sz="2400" dirty="0" err="1"/>
              <a:t>les</a:t>
            </a:r>
            <a:r>
              <a:rPr lang="it-IT" sz="2400" dirty="0"/>
              <a:t> </a:t>
            </a:r>
            <a:r>
              <a:rPr lang="it-IT" sz="2400" dirty="0" err="1"/>
              <a:t>traducteurs</a:t>
            </a:r>
            <a:r>
              <a:rPr lang="it-IT" sz="2400" dirty="0"/>
              <a:t> et </a:t>
            </a:r>
            <a:r>
              <a:rPr lang="it-IT" sz="2400" dirty="0" err="1"/>
              <a:t>les</a:t>
            </a:r>
            <a:r>
              <a:rPr lang="it-IT" sz="2400" dirty="0"/>
              <a:t> </a:t>
            </a:r>
            <a:r>
              <a:rPr lang="it-IT" sz="2400" dirty="0" err="1"/>
              <a:t>rédacteurs</a:t>
            </a:r>
            <a:r>
              <a:rPr lang="it-IT" sz="2400" dirty="0"/>
              <a:t> </a:t>
            </a:r>
            <a:r>
              <a:rPr lang="it-IT" sz="2400" dirty="0" err="1"/>
              <a:t>techniques</a:t>
            </a:r>
            <a:r>
              <a:rPr lang="it-IT" sz="2400" dirty="0" smtClean="0"/>
              <a:t>.</a:t>
            </a:r>
          </a:p>
          <a:p>
            <a:pPr algn="just"/>
            <a:r>
              <a:rPr lang="it-IT" sz="2400" dirty="0"/>
              <a:t>http://</a:t>
            </a:r>
            <a:r>
              <a:rPr lang="it-IT" sz="2400" dirty="0" err="1"/>
              <a:t>www.culture.fr</a:t>
            </a:r>
            <a:r>
              <a:rPr lang="it-IT" sz="2400" dirty="0"/>
              <a:t>/</a:t>
            </a:r>
            <a:r>
              <a:rPr lang="it-IT" sz="2400" dirty="0" err="1"/>
              <a:t>Ressources</a:t>
            </a:r>
            <a:r>
              <a:rPr lang="it-IT" sz="2400" dirty="0"/>
              <a:t>/</a:t>
            </a:r>
            <a:r>
              <a:rPr lang="it-IT" sz="2400" dirty="0" err="1"/>
              <a:t>FranceTerme</a:t>
            </a:r>
            <a:r>
              <a:rPr lang="it-IT" sz="2400" dirty="0" smtClean="0"/>
              <a:t>/</a:t>
            </a:r>
            <a:endParaRPr lang="it-IT" sz="2400" dirty="0"/>
          </a:p>
        </p:txBody>
      </p:sp>
    </p:spTree>
    <p:extLst>
      <p:ext uri="{BB962C8B-B14F-4D97-AF65-F5344CB8AC3E}">
        <p14:creationId xmlns:p14="http://schemas.microsoft.com/office/powerpoint/2010/main" val="147308160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 terminologie en </a:t>
            </a:r>
            <a:r>
              <a:rPr lang="it-IT" sz="2800" dirty="0" err="1" smtClean="0"/>
              <a:t>français</a:t>
            </a:r>
            <a:endParaRPr lang="it-IT" sz="2800" dirty="0"/>
          </a:p>
        </p:txBody>
      </p:sp>
      <p:sp>
        <p:nvSpPr>
          <p:cNvPr id="3" name="Segnaposto contenuto 2"/>
          <p:cNvSpPr>
            <a:spLocks noGrp="1"/>
          </p:cNvSpPr>
          <p:nvPr>
            <p:ph idx="1"/>
          </p:nvPr>
        </p:nvSpPr>
        <p:spPr/>
        <p:txBody>
          <a:bodyPr>
            <a:normAutofit fontScale="92500"/>
          </a:bodyPr>
          <a:lstStyle/>
          <a:p>
            <a:r>
              <a:rPr lang="it-IT" sz="2400" dirty="0"/>
              <a:t>Un </a:t>
            </a:r>
            <a:r>
              <a:rPr lang="it-IT" sz="2400" dirty="0" err="1"/>
              <a:t>besoin</a:t>
            </a:r>
            <a:r>
              <a:rPr lang="it-IT" sz="2400" dirty="0"/>
              <a:t> de </a:t>
            </a:r>
            <a:r>
              <a:rPr lang="it-IT" sz="2400" dirty="0" err="1"/>
              <a:t>français</a:t>
            </a:r>
            <a:r>
              <a:rPr lang="it-IT" sz="2400" dirty="0"/>
              <a:t>…</a:t>
            </a:r>
          </a:p>
          <a:p>
            <a:pPr algn="just"/>
            <a:r>
              <a:rPr lang="it-IT" sz="2400" dirty="0"/>
              <a:t>Pour </a:t>
            </a:r>
            <a:r>
              <a:rPr lang="it-IT" sz="2400" dirty="0" err="1"/>
              <a:t>demeurer</a:t>
            </a:r>
            <a:r>
              <a:rPr lang="it-IT" sz="2400" dirty="0"/>
              <a:t> </a:t>
            </a:r>
            <a:r>
              <a:rPr lang="it-IT" sz="2400" dirty="0" err="1"/>
              <a:t>vivante</a:t>
            </a:r>
            <a:r>
              <a:rPr lang="it-IT" sz="2400" dirty="0"/>
              <a:t>, une langue </a:t>
            </a:r>
            <a:r>
              <a:rPr lang="it-IT" sz="2400" dirty="0" err="1"/>
              <a:t>doit</a:t>
            </a:r>
            <a:r>
              <a:rPr lang="it-IT" sz="2400" dirty="0"/>
              <a:t> </a:t>
            </a:r>
            <a:r>
              <a:rPr lang="it-IT" sz="2400" dirty="0" err="1"/>
              <a:t>être</a:t>
            </a:r>
            <a:r>
              <a:rPr lang="it-IT" sz="2400" dirty="0"/>
              <a:t> en </a:t>
            </a:r>
            <a:r>
              <a:rPr lang="it-IT" sz="2400" dirty="0" err="1"/>
              <a:t>mesure</a:t>
            </a:r>
            <a:r>
              <a:rPr lang="it-IT" sz="2400" dirty="0"/>
              <a:t> d’</a:t>
            </a:r>
            <a:r>
              <a:rPr lang="it-IT" sz="2400" dirty="0" err="1"/>
              <a:t>exprimer</a:t>
            </a:r>
            <a:r>
              <a:rPr lang="it-IT" sz="2400" dirty="0"/>
              <a:t> le monde moderne </a:t>
            </a:r>
            <a:r>
              <a:rPr lang="it-IT" sz="2400" dirty="0" err="1"/>
              <a:t>dans</a:t>
            </a:r>
            <a:r>
              <a:rPr lang="it-IT" sz="2400" dirty="0"/>
              <a:t> </a:t>
            </a:r>
            <a:r>
              <a:rPr lang="it-IT" sz="2400" dirty="0" err="1"/>
              <a:t>toute</a:t>
            </a:r>
            <a:r>
              <a:rPr lang="it-IT" sz="2400" dirty="0"/>
              <a:t> sa </a:t>
            </a:r>
            <a:r>
              <a:rPr lang="it-IT" sz="2400" dirty="0" err="1"/>
              <a:t>diversité</a:t>
            </a:r>
            <a:r>
              <a:rPr lang="it-IT" sz="2400" dirty="0"/>
              <a:t> et sa </a:t>
            </a:r>
            <a:r>
              <a:rPr lang="it-IT" sz="2400" dirty="0" err="1"/>
              <a:t>complexité</a:t>
            </a:r>
            <a:r>
              <a:rPr lang="it-IT" sz="2400" dirty="0"/>
              <a:t>. </a:t>
            </a:r>
            <a:br>
              <a:rPr lang="it-IT" sz="2400" dirty="0"/>
            </a:br>
            <a:r>
              <a:rPr lang="it-IT" sz="2400" dirty="0" err="1"/>
              <a:t>Chaque</a:t>
            </a:r>
            <a:r>
              <a:rPr lang="it-IT" sz="2400" dirty="0"/>
              <a:t> </a:t>
            </a:r>
            <a:r>
              <a:rPr lang="it-IT" sz="2400" dirty="0" err="1"/>
              <a:t>année</a:t>
            </a:r>
            <a:r>
              <a:rPr lang="it-IT" sz="2400" dirty="0"/>
              <a:t>, </a:t>
            </a:r>
            <a:r>
              <a:rPr lang="it-IT" sz="2400" dirty="0" err="1"/>
              <a:t>dans</a:t>
            </a:r>
            <a:r>
              <a:rPr lang="it-IT" sz="2400" dirty="0"/>
              <a:t> </a:t>
            </a:r>
            <a:r>
              <a:rPr lang="it-IT" sz="2400" dirty="0" err="1"/>
              <a:t>notre</a:t>
            </a:r>
            <a:r>
              <a:rPr lang="it-IT" sz="2400" dirty="0"/>
              <a:t> monde </a:t>
            </a:r>
            <a:r>
              <a:rPr lang="it-IT" sz="2400" dirty="0" err="1"/>
              <a:t>désormais</a:t>
            </a:r>
            <a:r>
              <a:rPr lang="it-IT" sz="2400" dirty="0"/>
              <a:t> </a:t>
            </a:r>
            <a:r>
              <a:rPr lang="it-IT" sz="2400" dirty="0" err="1"/>
              <a:t>dominé</a:t>
            </a:r>
            <a:r>
              <a:rPr lang="it-IT" sz="2400" dirty="0"/>
              <a:t> par la </a:t>
            </a:r>
            <a:r>
              <a:rPr lang="it-IT" sz="2400" dirty="0" err="1"/>
              <a:t>technique</a:t>
            </a:r>
            <a:r>
              <a:rPr lang="it-IT" sz="2400" dirty="0"/>
              <a:t>, </a:t>
            </a:r>
            <a:r>
              <a:rPr lang="it-IT" sz="2400" dirty="0" err="1"/>
              <a:t>des</a:t>
            </a:r>
            <a:r>
              <a:rPr lang="it-IT" sz="2400" dirty="0"/>
              <a:t> </a:t>
            </a:r>
            <a:r>
              <a:rPr lang="it-IT" sz="2400" dirty="0" err="1"/>
              <a:t>milliers</a:t>
            </a:r>
            <a:r>
              <a:rPr lang="it-IT" sz="2400" dirty="0"/>
              <a:t> de </a:t>
            </a:r>
            <a:r>
              <a:rPr lang="it-IT" sz="2400" dirty="0" err="1"/>
              <a:t>notions</a:t>
            </a:r>
            <a:r>
              <a:rPr lang="it-IT" sz="2400" dirty="0"/>
              <a:t> et de </a:t>
            </a:r>
            <a:r>
              <a:rPr lang="it-IT" sz="2400" dirty="0" err="1"/>
              <a:t>réalités</a:t>
            </a:r>
            <a:r>
              <a:rPr lang="it-IT" sz="2400" dirty="0"/>
              <a:t> </a:t>
            </a:r>
            <a:r>
              <a:rPr lang="it-IT" sz="2400" dirty="0" err="1"/>
              <a:t>nouvelles</a:t>
            </a:r>
            <a:r>
              <a:rPr lang="it-IT" sz="2400" dirty="0"/>
              <a:t> </a:t>
            </a:r>
            <a:r>
              <a:rPr lang="it-IT" sz="2400" dirty="0" err="1"/>
              <a:t>apparaissent</a:t>
            </a:r>
            <a:r>
              <a:rPr lang="it-IT" sz="2400" dirty="0"/>
              <a:t>, </a:t>
            </a:r>
            <a:r>
              <a:rPr lang="it-IT" sz="2400" dirty="0" err="1"/>
              <a:t>qu’il</a:t>
            </a:r>
            <a:r>
              <a:rPr lang="it-IT" sz="2400" dirty="0"/>
              <a:t> </a:t>
            </a:r>
            <a:r>
              <a:rPr lang="it-IT" sz="2400" dirty="0" err="1"/>
              <a:t>faut</a:t>
            </a:r>
            <a:r>
              <a:rPr lang="it-IT" sz="2400" dirty="0"/>
              <a:t> </a:t>
            </a:r>
            <a:r>
              <a:rPr lang="it-IT" sz="2400" dirty="0" err="1"/>
              <a:t>pouvoir</a:t>
            </a:r>
            <a:r>
              <a:rPr lang="it-IT" sz="2400" dirty="0"/>
              <a:t> </a:t>
            </a:r>
            <a:r>
              <a:rPr lang="it-IT" sz="2400" dirty="0" err="1"/>
              <a:t>comprendre</a:t>
            </a:r>
            <a:r>
              <a:rPr lang="it-IT" sz="2400" dirty="0"/>
              <a:t> et </a:t>
            </a:r>
            <a:r>
              <a:rPr lang="it-IT" sz="2400" dirty="0" err="1"/>
              <a:t>nommer</a:t>
            </a:r>
            <a:r>
              <a:rPr lang="it-IT" sz="2400" dirty="0"/>
              <a:t>.</a:t>
            </a:r>
            <a:br>
              <a:rPr lang="it-IT" sz="2400" dirty="0"/>
            </a:br>
            <a:r>
              <a:rPr lang="it-IT" sz="2400" dirty="0"/>
              <a:t>En </a:t>
            </a:r>
            <a:r>
              <a:rPr lang="it-IT" sz="2400" dirty="0" err="1"/>
              <a:t>effet</a:t>
            </a:r>
            <a:r>
              <a:rPr lang="it-IT" sz="2400" dirty="0"/>
              <a:t>, </a:t>
            </a:r>
            <a:r>
              <a:rPr lang="it-IT" sz="2400" dirty="0" err="1"/>
              <a:t>les</a:t>
            </a:r>
            <a:r>
              <a:rPr lang="it-IT" sz="2400" dirty="0"/>
              <a:t> </a:t>
            </a:r>
            <a:r>
              <a:rPr lang="it-IT" sz="2400" dirty="0" err="1"/>
              <a:t>professionnels</a:t>
            </a:r>
            <a:r>
              <a:rPr lang="it-IT" sz="2400" dirty="0"/>
              <a:t> </a:t>
            </a:r>
            <a:r>
              <a:rPr lang="it-IT" sz="2400" dirty="0" err="1"/>
              <a:t>doivent</a:t>
            </a:r>
            <a:r>
              <a:rPr lang="it-IT" sz="2400" dirty="0"/>
              <a:t> </a:t>
            </a:r>
            <a:r>
              <a:rPr lang="it-IT" sz="2400" dirty="0" err="1"/>
              <a:t>pouvoir</a:t>
            </a:r>
            <a:r>
              <a:rPr lang="it-IT" sz="2400" dirty="0"/>
              <a:t> </a:t>
            </a:r>
            <a:r>
              <a:rPr lang="it-IT" sz="2400" dirty="0" err="1"/>
              <a:t>communiquer</a:t>
            </a:r>
            <a:r>
              <a:rPr lang="it-IT" sz="2400" dirty="0"/>
              <a:t> </a:t>
            </a:r>
            <a:r>
              <a:rPr lang="it-IT" sz="2400" dirty="0" err="1"/>
              <a:t>dans</a:t>
            </a:r>
            <a:r>
              <a:rPr lang="it-IT" sz="2400" dirty="0"/>
              <a:t> </a:t>
            </a:r>
            <a:r>
              <a:rPr lang="it-IT" sz="2400" dirty="0" err="1"/>
              <a:t>leur</a:t>
            </a:r>
            <a:r>
              <a:rPr lang="it-IT" sz="2400" dirty="0"/>
              <a:t> langue de façon </a:t>
            </a:r>
            <a:r>
              <a:rPr lang="it-IT" sz="2400" dirty="0" err="1"/>
              <a:t>précise</a:t>
            </a:r>
            <a:r>
              <a:rPr lang="it-IT" sz="2400" dirty="0"/>
              <a:t>, </a:t>
            </a:r>
            <a:r>
              <a:rPr lang="it-IT" sz="2400" dirty="0" err="1"/>
              <a:t>les</a:t>
            </a:r>
            <a:r>
              <a:rPr lang="it-IT" sz="2400" dirty="0"/>
              <a:t> </a:t>
            </a:r>
            <a:r>
              <a:rPr lang="it-IT" sz="2400" dirty="0" err="1"/>
              <a:t>traducteurs</a:t>
            </a:r>
            <a:r>
              <a:rPr lang="it-IT" sz="2400" dirty="0"/>
              <a:t> </a:t>
            </a:r>
            <a:r>
              <a:rPr lang="it-IT" sz="2400" dirty="0" err="1"/>
              <a:t>traduire</a:t>
            </a:r>
            <a:r>
              <a:rPr lang="it-IT" sz="2400" dirty="0"/>
              <a:t> </a:t>
            </a:r>
            <a:r>
              <a:rPr lang="it-IT" sz="2400" dirty="0" err="1"/>
              <a:t>correctement</a:t>
            </a:r>
            <a:r>
              <a:rPr lang="it-IT" sz="2400" dirty="0"/>
              <a:t> en </a:t>
            </a:r>
            <a:r>
              <a:rPr lang="it-IT" sz="2400" dirty="0" err="1"/>
              <a:t>français</a:t>
            </a:r>
            <a:r>
              <a:rPr lang="it-IT" sz="2400" dirty="0"/>
              <a:t> </a:t>
            </a:r>
            <a:r>
              <a:rPr lang="it-IT" sz="2400" dirty="0" err="1"/>
              <a:t>les</a:t>
            </a:r>
            <a:r>
              <a:rPr lang="it-IT" sz="2400" dirty="0"/>
              <a:t> </a:t>
            </a:r>
            <a:r>
              <a:rPr lang="it-IT" sz="2400" dirty="0" err="1"/>
              <a:t>textes</a:t>
            </a:r>
            <a:r>
              <a:rPr lang="it-IT" sz="2400" dirty="0"/>
              <a:t> </a:t>
            </a:r>
            <a:r>
              <a:rPr lang="it-IT" sz="2400" dirty="0" err="1"/>
              <a:t>techniques</a:t>
            </a:r>
            <a:r>
              <a:rPr lang="it-IT" sz="2400" dirty="0"/>
              <a:t>, </a:t>
            </a:r>
            <a:r>
              <a:rPr lang="it-IT" sz="2400" dirty="0" err="1"/>
              <a:t>les</a:t>
            </a:r>
            <a:r>
              <a:rPr lang="it-IT" sz="2400" dirty="0"/>
              <a:t> </a:t>
            </a:r>
            <a:r>
              <a:rPr lang="it-IT" sz="2400" dirty="0" err="1"/>
              <a:t>citoyens</a:t>
            </a:r>
            <a:r>
              <a:rPr lang="it-IT" sz="2400" dirty="0"/>
              <a:t> s’</a:t>
            </a:r>
            <a:r>
              <a:rPr lang="it-IT" sz="2400" dirty="0" err="1"/>
              <a:t>approprier</a:t>
            </a:r>
            <a:r>
              <a:rPr lang="it-IT" sz="2400" dirty="0"/>
              <a:t> </a:t>
            </a:r>
            <a:r>
              <a:rPr lang="it-IT" sz="2400" dirty="0" err="1"/>
              <a:t>ces</a:t>
            </a:r>
            <a:r>
              <a:rPr lang="it-IT" sz="2400" dirty="0"/>
              <a:t> </a:t>
            </a:r>
            <a:r>
              <a:rPr lang="it-IT" sz="2400" dirty="0" err="1"/>
              <a:t>réalités</a:t>
            </a:r>
            <a:r>
              <a:rPr lang="it-IT" sz="2400" dirty="0"/>
              <a:t>, </a:t>
            </a:r>
            <a:r>
              <a:rPr lang="it-IT" sz="2400" dirty="0" err="1"/>
              <a:t>souvent</a:t>
            </a:r>
            <a:r>
              <a:rPr lang="it-IT" sz="2400" dirty="0"/>
              <a:t> </a:t>
            </a:r>
            <a:r>
              <a:rPr lang="it-IT" sz="2400" dirty="0" err="1"/>
              <a:t>très</a:t>
            </a:r>
            <a:r>
              <a:rPr lang="it-IT" sz="2400" dirty="0"/>
              <a:t> </a:t>
            </a:r>
            <a:r>
              <a:rPr lang="it-IT" sz="2400" dirty="0" err="1"/>
              <a:t>complexes</a:t>
            </a:r>
            <a:r>
              <a:rPr lang="it-IT" sz="2400" dirty="0"/>
              <a:t>, </a:t>
            </a:r>
            <a:r>
              <a:rPr lang="it-IT" sz="2400" dirty="0" err="1"/>
              <a:t>dans</a:t>
            </a:r>
            <a:r>
              <a:rPr lang="it-IT" sz="2400" dirty="0"/>
              <a:t> </a:t>
            </a:r>
            <a:r>
              <a:rPr lang="it-IT" sz="2400" dirty="0" err="1"/>
              <a:t>leur</a:t>
            </a:r>
            <a:r>
              <a:rPr lang="it-IT" sz="2400" dirty="0"/>
              <a:t> langue</a:t>
            </a:r>
            <a:r>
              <a:rPr lang="it-IT" sz="2400" dirty="0" smtClean="0"/>
              <a:t>.</a:t>
            </a:r>
          </a:p>
          <a:p>
            <a:r>
              <a:rPr lang="it-IT" sz="2400" dirty="0"/>
              <a:t>http://</a:t>
            </a:r>
            <a:r>
              <a:rPr lang="it-IT" sz="2400" dirty="0" err="1"/>
              <a:t>www.culture.fr</a:t>
            </a:r>
            <a:r>
              <a:rPr lang="it-IT" sz="2400" dirty="0"/>
              <a:t>/</a:t>
            </a:r>
            <a:r>
              <a:rPr lang="it-IT" sz="2400" dirty="0" err="1"/>
              <a:t>Ressources</a:t>
            </a:r>
            <a:r>
              <a:rPr lang="it-IT" sz="2400" dirty="0"/>
              <a:t>/</a:t>
            </a:r>
            <a:r>
              <a:rPr lang="it-IT" sz="2400" dirty="0" err="1"/>
              <a:t>FranceTerme</a:t>
            </a:r>
            <a:r>
              <a:rPr lang="it-IT" sz="2400" dirty="0"/>
              <a:t>/</a:t>
            </a:r>
            <a:r>
              <a:rPr lang="it-IT" sz="2400" dirty="0" err="1"/>
              <a:t>Enrichissement</a:t>
            </a:r>
            <a:r>
              <a:rPr lang="it-IT" sz="2400" dirty="0"/>
              <a:t>-de-la-langue</a:t>
            </a:r>
          </a:p>
        </p:txBody>
      </p:sp>
    </p:spTree>
    <p:extLst>
      <p:ext uri="{BB962C8B-B14F-4D97-AF65-F5344CB8AC3E}">
        <p14:creationId xmlns:p14="http://schemas.microsoft.com/office/powerpoint/2010/main" val="250155277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terminologie en </a:t>
            </a:r>
            <a:r>
              <a:rPr lang="it-IT" sz="2800" dirty="0" err="1"/>
              <a:t>français</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sz="2400" dirty="0" err="1"/>
              <a:t>Certes</a:t>
            </a:r>
            <a:r>
              <a:rPr lang="it-IT" sz="2400" dirty="0"/>
              <a:t>, le </a:t>
            </a:r>
            <a:r>
              <a:rPr lang="it-IT" sz="2400" dirty="0" err="1"/>
              <a:t>français</a:t>
            </a:r>
            <a:r>
              <a:rPr lang="it-IT" sz="2400" dirty="0"/>
              <a:t> est </a:t>
            </a:r>
            <a:r>
              <a:rPr lang="it-IT" sz="2400" dirty="0" err="1"/>
              <a:t>bien</a:t>
            </a:r>
            <a:r>
              <a:rPr lang="it-IT" sz="2400" dirty="0"/>
              <a:t> vivant et </a:t>
            </a:r>
            <a:r>
              <a:rPr lang="it-IT" sz="2400" dirty="0" err="1"/>
              <a:t>l’adaptation</a:t>
            </a:r>
            <a:r>
              <a:rPr lang="it-IT" sz="2400" dirty="0"/>
              <a:t> de son </a:t>
            </a:r>
            <a:r>
              <a:rPr lang="it-IT" sz="2400" dirty="0" err="1"/>
              <a:t>vocabulaire</a:t>
            </a:r>
            <a:r>
              <a:rPr lang="it-IT" sz="2400" dirty="0"/>
              <a:t> </a:t>
            </a:r>
            <a:r>
              <a:rPr lang="it-IT" sz="2400" dirty="0" err="1"/>
              <a:t>aux</a:t>
            </a:r>
            <a:r>
              <a:rPr lang="it-IT" sz="2400" dirty="0"/>
              <a:t> </a:t>
            </a:r>
            <a:r>
              <a:rPr lang="it-IT" sz="2400" dirty="0" err="1"/>
              <a:t>évolutions</a:t>
            </a:r>
            <a:r>
              <a:rPr lang="it-IT" sz="2400" dirty="0"/>
              <a:t> </a:t>
            </a:r>
            <a:r>
              <a:rPr lang="it-IT" sz="2400" dirty="0" err="1"/>
              <a:t>du</a:t>
            </a:r>
            <a:r>
              <a:rPr lang="it-IT" sz="2400" dirty="0"/>
              <a:t> monde </a:t>
            </a:r>
            <a:r>
              <a:rPr lang="it-IT" sz="2400" dirty="0" err="1"/>
              <a:t>contemporain</a:t>
            </a:r>
            <a:r>
              <a:rPr lang="it-IT" sz="2400" dirty="0"/>
              <a:t> se </a:t>
            </a:r>
            <a:r>
              <a:rPr lang="it-IT" sz="2400" dirty="0" err="1"/>
              <a:t>fait</a:t>
            </a:r>
            <a:r>
              <a:rPr lang="it-IT" sz="2400" dirty="0"/>
              <a:t> en grande </a:t>
            </a:r>
            <a:r>
              <a:rPr lang="it-IT" sz="2400" dirty="0" err="1"/>
              <a:t>partie</a:t>
            </a:r>
            <a:r>
              <a:rPr lang="it-IT" sz="2400" dirty="0"/>
              <a:t> </a:t>
            </a:r>
            <a:r>
              <a:rPr lang="it-IT" sz="2400" dirty="0" err="1"/>
              <a:t>directement</a:t>
            </a:r>
            <a:r>
              <a:rPr lang="it-IT" sz="2400" dirty="0"/>
              <a:t>, </a:t>
            </a:r>
            <a:r>
              <a:rPr lang="it-IT" sz="2400" dirty="0" err="1"/>
              <a:t>dans</a:t>
            </a:r>
            <a:r>
              <a:rPr lang="it-IT" sz="2400" dirty="0"/>
              <a:t> </a:t>
            </a:r>
            <a:r>
              <a:rPr lang="it-IT" sz="2400" dirty="0" err="1"/>
              <a:t>les</a:t>
            </a:r>
            <a:r>
              <a:rPr lang="it-IT" sz="2400" dirty="0"/>
              <a:t> </a:t>
            </a:r>
            <a:r>
              <a:rPr lang="it-IT" sz="2400" dirty="0" err="1"/>
              <a:t>laboratoires</a:t>
            </a:r>
            <a:r>
              <a:rPr lang="it-IT" sz="2400" dirty="0"/>
              <a:t>, </a:t>
            </a:r>
            <a:r>
              <a:rPr lang="it-IT" sz="2400" dirty="0" err="1"/>
              <a:t>les</a:t>
            </a:r>
            <a:r>
              <a:rPr lang="it-IT" sz="2400" dirty="0"/>
              <a:t> </a:t>
            </a:r>
            <a:r>
              <a:rPr lang="it-IT" sz="2400" dirty="0" err="1"/>
              <a:t>ateliers</a:t>
            </a:r>
            <a:r>
              <a:rPr lang="it-IT" sz="2400" dirty="0"/>
              <a:t> </a:t>
            </a:r>
            <a:r>
              <a:rPr lang="it-IT" sz="2400" dirty="0" err="1"/>
              <a:t>ou</a:t>
            </a:r>
            <a:r>
              <a:rPr lang="it-IT" sz="2400" dirty="0"/>
              <a:t> </a:t>
            </a:r>
            <a:r>
              <a:rPr lang="it-IT" sz="2400" dirty="0" err="1"/>
              <a:t>les</a:t>
            </a:r>
            <a:r>
              <a:rPr lang="it-IT" sz="2400" dirty="0"/>
              <a:t> bureaux d’</a:t>
            </a:r>
            <a:r>
              <a:rPr lang="it-IT" sz="2400" dirty="0" err="1"/>
              <a:t>étude</a:t>
            </a:r>
            <a:r>
              <a:rPr lang="it-IT" sz="2400" dirty="0"/>
              <a:t>. </a:t>
            </a:r>
            <a:br>
              <a:rPr lang="it-IT" sz="2400" dirty="0"/>
            </a:br>
            <a:r>
              <a:rPr lang="it-IT" sz="2400" dirty="0"/>
              <a:t>Mais pour </a:t>
            </a:r>
            <a:r>
              <a:rPr lang="it-IT" sz="2400" dirty="0" err="1"/>
              <a:t>éviter</a:t>
            </a:r>
            <a:r>
              <a:rPr lang="it-IT" sz="2400" dirty="0"/>
              <a:t> </a:t>
            </a:r>
            <a:r>
              <a:rPr lang="it-IT" sz="2400" dirty="0" err="1"/>
              <a:t>que</a:t>
            </a:r>
            <a:r>
              <a:rPr lang="it-IT" sz="2400" dirty="0"/>
              <a:t>, </a:t>
            </a:r>
            <a:r>
              <a:rPr lang="it-IT" sz="2400" dirty="0" err="1"/>
              <a:t>dans</a:t>
            </a:r>
            <a:r>
              <a:rPr lang="it-IT" sz="2400" dirty="0"/>
              <a:t> </a:t>
            </a:r>
            <a:r>
              <a:rPr lang="it-IT" sz="2400" dirty="0" err="1"/>
              <a:t>certains</a:t>
            </a:r>
            <a:r>
              <a:rPr lang="it-IT" sz="2400" dirty="0"/>
              <a:t> </a:t>
            </a:r>
            <a:r>
              <a:rPr lang="it-IT" sz="2400" dirty="0" err="1"/>
              <a:t>domaines</a:t>
            </a:r>
            <a:r>
              <a:rPr lang="it-IT" sz="2400" dirty="0"/>
              <a:t>, </a:t>
            </a:r>
            <a:r>
              <a:rPr lang="it-IT" sz="2400" dirty="0" err="1"/>
              <a:t>les</a:t>
            </a:r>
            <a:r>
              <a:rPr lang="it-IT" sz="2400" dirty="0"/>
              <a:t> </a:t>
            </a:r>
            <a:r>
              <a:rPr lang="it-IT" sz="2400" dirty="0" err="1"/>
              <a:t>professionnels</a:t>
            </a:r>
            <a:r>
              <a:rPr lang="it-IT" sz="2400" dirty="0"/>
              <a:t> </a:t>
            </a:r>
            <a:r>
              <a:rPr lang="it-IT" sz="2400" dirty="0" err="1"/>
              <a:t>soient</a:t>
            </a:r>
            <a:r>
              <a:rPr lang="it-IT" sz="2400" dirty="0"/>
              <a:t> </a:t>
            </a:r>
            <a:r>
              <a:rPr lang="it-IT" sz="2400" dirty="0" err="1"/>
              <a:t>obligés</a:t>
            </a:r>
            <a:r>
              <a:rPr lang="it-IT" sz="2400" dirty="0"/>
              <a:t> de </a:t>
            </a:r>
            <a:r>
              <a:rPr lang="it-IT" sz="2400" dirty="0" err="1"/>
              <a:t>recourir</a:t>
            </a:r>
            <a:r>
              <a:rPr lang="it-IT" sz="2400" dirty="0"/>
              <a:t> </a:t>
            </a:r>
            <a:r>
              <a:rPr lang="it-IT" sz="2400" dirty="0" err="1"/>
              <a:t>massivement</a:t>
            </a:r>
            <a:r>
              <a:rPr lang="it-IT" sz="2400" dirty="0"/>
              <a:t> à l’</a:t>
            </a:r>
            <a:r>
              <a:rPr lang="it-IT" sz="2400" dirty="0" err="1"/>
              <a:t>utilisation</a:t>
            </a:r>
            <a:r>
              <a:rPr lang="it-IT" sz="2400" dirty="0"/>
              <a:t> de </a:t>
            </a:r>
            <a:r>
              <a:rPr lang="it-IT" sz="2400" dirty="0" err="1"/>
              <a:t>termes</a:t>
            </a:r>
            <a:r>
              <a:rPr lang="it-IT" sz="2400" dirty="0"/>
              <a:t> </a:t>
            </a:r>
            <a:r>
              <a:rPr lang="it-IT" sz="2400" dirty="0" err="1"/>
              <a:t>étrangers</a:t>
            </a:r>
            <a:r>
              <a:rPr lang="it-IT" sz="2400" dirty="0"/>
              <a:t> qui ne </a:t>
            </a:r>
            <a:r>
              <a:rPr lang="it-IT" sz="2400" dirty="0" err="1"/>
              <a:t>sont</a:t>
            </a:r>
            <a:r>
              <a:rPr lang="it-IT" sz="2400" dirty="0"/>
              <a:t> </a:t>
            </a:r>
            <a:r>
              <a:rPr lang="it-IT" sz="2400" dirty="0" err="1"/>
              <a:t>pas</a:t>
            </a:r>
            <a:r>
              <a:rPr lang="it-IT" sz="2400" dirty="0"/>
              <a:t> </a:t>
            </a:r>
            <a:r>
              <a:rPr lang="it-IT" sz="2400" dirty="0" err="1"/>
              <a:t>compréhensibles</a:t>
            </a:r>
            <a:r>
              <a:rPr lang="it-IT" sz="2400" dirty="0"/>
              <a:t> par </a:t>
            </a:r>
            <a:r>
              <a:rPr lang="it-IT" sz="2400" dirty="0" err="1"/>
              <a:t>tous</a:t>
            </a:r>
            <a:r>
              <a:rPr lang="it-IT" sz="2400" dirty="0"/>
              <a:t>, la </a:t>
            </a:r>
            <a:r>
              <a:rPr lang="it-IT" sz="2400" dirty="0" err="1"/>
              <a:t>création</a:t>
            </a:r>
            <a:r>
              <a:rPr lang="it-IT" sz="2400" dirty="0"/>
              <a:t> de </a:t>
            </a:r>
            <a:r>
              <a:rPr lang="it-IT" sz="2400" dirty="0" err="1"/>
              <a:t>termes</a:t>
            </a:r>
            <a:r>
              <a:rPr lang="it-IT" sz="2400" dirty="0"/>
              <a:t> </a:t>
            </a:r>
            <a:r>
              <a:rPr lang="it-IT" sz="2400" dirty="0" err="1"/>
              <a:t>français</a:t>
            </a:r>
            <a:r>
              <a:rPr lang="it-IT" sz="2400" dirty="0"/>
              <a:t> pour </a:t>
            </a:r>
            <a:r>
              <a:rPr lang="it-IT" sz="2400" dirty="0" err="1"/>
              <a:t>nommer</a:t>
            </a:r>
            <a:r>
              <a:rPr lang="it-IT" sz="2400" dirty="0"/>
              <a:t> </a:t>
            </a:r>
            <a:r>
              <a:rPr lang="it-IT" sz="2400" dirty="0" err="1"/>
              <a:t>les</a:t>
            </a:r>
            <a:r>
              <a:rPr lang="it-IT" sz="2400" dirty="0"/>
              <a:t> </a:t>
            </a:r>
            <a:r>
              <a:rPr lang="it-IT" sz="2400" dirty="0" err="1"/>
              <a:t>réalités</a:t>
            </a:r>
            <a:r>
              <a:rPr lang="it-IT" sz="2400" dirty="0"/>
              <a:t> d’</a:t>
            </a:r>
            <a:r>
              <a:rPr lang="it-IT" sz="2400" dirty="0" err="1"/>
              <a:t>aujourd’hui</a:t>
            </a:r>
            <a:r>
              <a:rPr lang="it-IT" sz="2400" dirty="0"/>
              <a:t> </a:t>
            </a:r>
            <a:r>
              <a:rPr lang="it-IT" sz="2400" dirty="0" err="1"/>
              <a:t>doit</a:t>
            </a:r>
            <a:r>
              <a:rPr lang="it-IT" sz="2400" dirty="0"/>
              <a:t> </a:t>
            </a:r>
            <a:r>
              <a:rPr lang="it-IT" sz="2400" dirty="0" err="1"/>
              <a:t>être</a:t>
            </a:r>
            <a:r>
              <a:rPr lang="it-IT" sz="2400" dirty="0"/>
              <a:t> </a:t>
            </a:r>
            <a:r>
              <a:rPr lang="it-IT" sz="2400" dirty="0" err="1"/>
              <a:t>encouragée</a:t>
            </a:r>
            <a:r>
              <a:rPr lang="it-IT" sz="2400" dirty="0"/>
              <a:t> et </a:t>
            </a:r>
            <a:r>
              <a:rPr lang="it-IT" sz="2400" dirty="0" err="1"/>
              <a:t>facilitée</a:t>
            </a:r>
            <a:r>
              <a:rPr lang="it-IT" sz="2400" dirty="0"/>
              <a:t> : la production </a:t>
            </a:r>
            <a:r>
              <a:rPr lang="it-IT" sz="2400" dirty="0" err="1"/>
              <a:t>terminologique</a:t>
            </a:r>
            <a:r>
              <a:rPr lang="it-IT" sz="2400" dirty="0"/>
              <a:t> en </a:t>
            </a:r>
            <a:r>
              <a:rPr lang="it-IT" sz="2400" dirty="0" err="1"/>
              <a:t>français</a:t>
            </a:r>
            <a:r>
              <a:rPr lang="it-IT" sz="2400" dirty="0"/>
              <a:t> est </a:t>
            </a:r>
            <a:r>
              <a:rPr lang="it-IT" sz="2400" dirty="0" err="1"/>
              <a:t>donc</a:t>
            </a:r>
            <a:r>
              <a:rPr lang="it-IT" sz="2400" dirty="0"/>
              <a:t> un </a:t>
            </a:r>
            <a:r>
              <a:rPr lang="it-IT" sz="2400" dirty="0" err="1"/>
              <a:t>impératif</a:t>
            </a:r>
            <a:r>
              <a:rPr lang="it-IT" sz="2400" dirty="0"/>
              <a:t>.</a:t>
            </a:r>
          </a:p>
          <a:p>
            <a:r>
              <a:rPr lang="it-IT" sz="2400" dirty="0"/>
              <a:t>C’est </a:t>
            </a:r>
            <a:r>
              <a:rPr lang="it-IT" sz="2400" dirty="0" err="1"/>
              <a:t>pourquoi</a:t>
            </a:r>
            <a:r>
              <a:rPr lang="it-IT" sz="2400" dirty="0"/>
              <a:t>, </a:t>
            </a:r>
            <a:r>
              <a:rPr lang="it-IT" sz="2400" dirty="0" err="1"/>
              <a:t>depuis</a:t>
            </a:r>
            <a:r>
              <a:rPr lang="it-IT" sz="2400" dirty="0"/>
              <a:t> plus de </a:t>
            </a:r>
            <a:r>
              <a:rPr lang="it-IT" sz="2400" dirty="0" err="1"/>
              <a:t>trente</a:t>
            </a:r>
            <a:r>
              <a:rPr lang="it-IT" sz="2400" dirty="0"/>
              <a:t> </a:t>
            </a:r>
            <a:r>
              <a:rPr lang="it-IT" sz="2400" dirty="0" err="1"/>
              <a:t>ans</a:t>
            </a:r>
            <a:r>
              <a:rPr lang="it-IT" sz="2400" dirty="0"/>
              <a:t>, </a:t>
            </a:r>
            <a:r>
              <a:rPr lang="it-IT" sz="2400" dirty="0" err="1"/>
              <a:t>les</a:t>
            </a:r>
            <a:r>
              <a:rPr lang="it-IT" sz="2400" dirty="0"/>
              <a:t> </a:t>
            </a:r>
            <a:r>
              <a:rPr lang="it-IT" sz="2400" dirty="0" err="1"/>
              <a:t>pouvoirs</a:t>
            </a:r>
            <a:r>
              <a:rPr lang="it-IT" sz="2400" dirty="0"/>
              <a:t> </a:t>
            </a:r>
            <a:r>
              <a:rPr lang="it-IT" sz="2400" dirty="0" err="1"/>
              <a:t>publics</a:t>
            </a:r>
            <a:r>
              <a:rPr lang="it-IT" sz="2400" dirty="0"/>
              <a:t> </a:t>
            </a:r>
            <a:r>
              <a:rPr lang="it-IT" sz="2400" dirty="0" err="1"/>
              <a:t>incitent</a:t>
            </a:r>
            <a:r>
              <a:rPr lang="it-IT" sz="2400" dirty="0"/>
              <a:t> à la </a:t>
            </a:r>
            <a:r>
              <a:rPr lang="it-IT" sz="2400" dirty="0" err="1"/>
              <a:t>création</a:t>
            </a:r>
            <a:r>
              <a:rPr lang="it-IT" sz="2400" dirty="0"/>
              <a:t>, à la </a:t>
            </a:r>
            <a:r>
              <a:rPr lang="it-IT" sz="2400" dirty="0" err="1"/>
              <a:t>diffusion</a:t>
            </a:r>
            <a:r>
              <a:rPr lang="it-IT" sz="2400" dirty="0"/>
              <a:t> et à l’</a:t>
            </a:r>
            <a:r>
              <a:rPr lang="it-IT" sz="2400" dirty="0" err="1"/>
              <a:t>emploi</a:t>
            </a:r>
            <a:r>
              <a:rPr lang="it-IT" sz="2400" dirty="0"/>
              <a:t> de </a:t>
            </a:r>
            <a:r>
              <a:rPr lang="it-IT" sz="2400" dirty="0" err="1"/>
              <a:t>termes</a:t>
            </a:r>
            <a:r>
              <a:rPr lang="it-IT" sz="2400" dirty="0"/>
              <a:t> </a:t>
            </a:r>
            <a:r>
              <a:rPr lang="it-IT" sz="2400" dirty="0" err="1"/>
              <a:t>français</a:t>
            </a:r>
            <a:r>
              <a:rPr lang="it-IT" sz="2400" dirty="0"/>
              <a:t> </a:t>
            </a:r>
            <a:r>
              <a:rPr lang="it-IT" sz="2400" dirty="0" err="1"/>
              <a:t>nouveaux</a:t>
            </a:r>
            <a:r>
              <a:rPr lang="it-IT" sz="2400" dirty="0"/>
              <a:t>. http://</a:t>
            </a:r>
            <a:r>
              <a:rPr lang="it-IT" sz="2400" dirty="0" err="1"/>
              <a:t>www.culture.fr</a:t>
            </a:r>
            <a:r>
              <a:rPr lang="it-IT" sz="2400" dirty="0"/>
              <a:t>/</a:t>
            </a:r>
            <a:r>
              <a:rPr lang="it-IT" sz="2400" dirty="0" err="1"/>
              <a:t>Ressources</a:t>
            </a:r>
            <a:r>
              <a:rPr lang="it-IT" sz="2400" dirty="0"/>
              <a:t>/</a:t>
            </a:r>
            <a:r>
              <a:rPr lang="it-IT" sz="2400" dirty="0" err="1"/>
              <a:t>FranceTerme</a:t>
            </a:r>
            <a:r>
              <a:rPr lang="it-IT" sz="2400" dirty="0"/>
              <a:t>/</a:t>
            </a:r>
            <a:r>
              <a:rPr lang="it-IT" sz="2400" dirty="0" err="1"/>
              <a:t>Enrichissement</a:t>
            </a:r>
            <a:r>
              <a:rPr lang="it-IT" sz="2400" dirty="0"/>
              <a:t>-de-la-langue</a:t>
            </a:r>
          </a:p>
          <a:p>
            <a:endParaRPr lang="it-IT" sz="2400" dirty="0"/>
          </a:p>
          <a:p>
            <a:endParaRPr lang="it-IT" sz="2400" dirty="0"/>
          </a:p>
        </p:txBody>
      </p:sp>
    </p:spTree>
    <p:extLst>
      <p:ext uri="{BB962C8B-B14F-4D97-AF65-F5344CB8AC3E}">
        <p14:creationId xmlns:p14="http://schemas.microsoft.com/office/powerpoint/2010/main" val="2306876430"/>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smtClean="0"/>
              <a:t>Mailing list </a:t>
            </a:r>
            <a:r>
              <a:rPr lang="it-IT" sz="2800" dirty="0" smtClean="0"/>
              <a:t>en </a:t>
            </a:r>
            <a:r>
              <a:rPr lang="it-IT" sz="2800" dirty="0" err="1" smtClean="0"/>
              <a:t>français</a:t>
            </a:r>
            <a:endParaRPr lang="it-IT" sz="2800" dirty="0"/>
          </a:p>
        </p:txBody>
      </p:sp>
      <p:sp>
        <p:nvSpPr>
          <p:cNvPr id="3" name="Segnaposto contenuto 2"/>
          <p:cNvSpPr>
            <a:spLocks noGrp="1"/>
          </p:cNvSpPr>
          <p:nvPr>
            <p:ph idx="1"/>
          </p:nvPr>
        </p:nvSpPr>
        <p:spPr/>
        <p:txBody>
          <a:bodyPr>
            <a:normAutofit/>
          </a:bodyPr>
          <a:lstStyle/>
          <a:p>
            <a:r>
              <a:rPr lang="it-IT" sz="2400" b="1" dirty="0" err="1"/>
              <a:t>fichier</a:t>
            </a:r>
            <a:r>
              <a:rPr lang="it-IT" sz="2400" b="1" dirty="0"/>
              <a:t> d'</a:t>
            </a:r>
            <a:r>
              <a:rPr lang="it-IT" sz="2400" b="1" dirty="0" err="1"/>
              <a:t>adresses</a:t>
            </a:r>
            <a:r>
              <a:rPr lang="it-IT" sz="2400" b="1" dirty="0"/>
              <a:t> </a:t>
            </a:r>
          </a:p>
          <a:p>
            <a:r>
              <a:rPr lang="it-IT" sz="2400" dirty="0" err="1"/>
              <a:t>Domaine</a:t>
            </a:r>
            <a:r>
              <a:rPr lang="it-IT" sz="2400" dirty="0"/>
              <a:t> : ACTIVITÉS POSTALES </a:t>
            </a:r>
            <a:r>
              <a:rPr lang="it-IT" sz="2400" dirty="0" err="1"/>
              <a:t>Équivalent</a:t>
            </a:r>
            <a:r>
              <a:rPr lang="it-IT" sz="2400" dirty="0"/>
              <a:t> </a:t>
            </a:r>
            <a:r>
              <a:rPr lang="it-IT" sz="2400" dirty="0" err="1"/>
              <a:t>étranger</a:t>
            </a:r>
            <a:r>
              <a:rPr lang="it-IT" sz="2400" dirty="0"/>
              <a:t> : mailing list (en) </a:t>
            </a:r>
            <a:endParaRPr lang="it-IT" sz="2400" dirty="0" smtClean="0"/>
          </a:p>
          <a:p>
            <a:endParaRPr lang="it-IT" sz="2400" b="1" dirty="0"/>
          </a:p>
          <a:p>
            <a:r>
              <a:rPr lang="it-IT" sz="2400" b="1" dirty="0" smtClean="0"/>
              <a:t>liste </a:t>
            </a:r>
            <a:r>
              <a:rPr lang="it-IT" sz="2400" b="1" dirty="0"/>
              <a:t>de </a:t>
            </a:r>
            <a:r>
              <a:rPr lang="it-IT" sz="2400" b="1" dirty="0" err="1"/>
              <a:t>diffusion</a:t>
            </a:r>
            <a:r>
              <a:rPr lang="it-IT" sz="2400" b="1" dirty="0"/>
              <a:t> </a:t>
            </a:r>
          </a:p>
          <a:p>
            <a:r>
              <a:rPr lang="it-IT" sz="2400" dirty="0" err="1"/>
              <a:t>Domaine</a:t>
            </a:r>
            <a:r>
              <a:rPr lang="it-IT" sz="2400" dirty="0"/>
              <a:t> : INFORMATIQUE </a:t>
            </a:r>
            <a:r>
              <a:rPr lang="it-IT" sz="2400" dirty="0" err="1"/>
              <a:t>Équivalent</a:t>
            </a:r>
            <a:r>
              <a:rPr lang="it-IT" sz="2400" dirty="0"/>
              <a:t> </a:t>
            </a:r>
            <a:r>
              <a:rPr lang="it-IT" sz="2400" dirty="0" err="1"/>
              <a:t>étranger</a:t>
            </a:r>
            <a:r>
              <a:rPr lang="it-IT" sz="2400" dirty="0"/>
              <a:t> : mailing list (en</a:t>
            </a:r>
            <a:r>
              <a:rPr lang="it-IT" sz="2400" dirty="0" smtClean="0"/>
              <a:t>)</a:t>
            </a:r>
            <a:endParaRPr lang="it-IT" sz="2400" dirty="0"/>
          </a:p>
        </p:txBody>
      </p:sp>
    </p:spTree>
    <p:extLst>
      <p:ext uri="{BB962C8B-B14F-4D97-AF65-F5344CB8AC3E}">
        <p14:creationId xmlns:p14="http://schemas.microsoft.com/office/powerpoint/2010/main" val="3031036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800" b="1" dirty="0" err="1"/>
              <a:t>Recommandation</a:t>
            </a:r>
            <a:r>
              <a:rPr lang="it-IT" sz="2800" b="1" dirty="0"/>
              <a:t> </a:t>
            </a:r>
            <a:r>
              <a:rPr lang="it-IT" sz="2800" b="1" dirty="0" err="1"/>
              <a:t>sur</a:t>
            </a:r>
            <a:r>
              <a:rPr lang="it-IT" sz="2800" b="1" dirty="0"/>
              <a:t> </a:t>
            </a:r>
            <a:r>
              <a:rPr lang="it-IT" sz="2800" b="1" dirty="0" err="1"/>
              <a:t>les</a:t>
            </a:r>
            <a:r>
              <a:rPr lang="it-IT" sz="2800" b="1" dirty="0"/>
              <a:t> </a:t>
            </a:r>
            <a:r>
              <a:rPr lang="it-IT" sz="2800" b="1" dirty="0" err="1"/>
              <a:t>équivalents</a:t>
            </a:r>
            <a:r>
              <a:rPr lang="it-IT" sz="2800" b="1" dirty="0"/>
              <a:t> </a:t>
            </a:r>
            <a:r>
              <a:rPr lang="it-IT" sz="2800" b="1" dirty="0" err="1"/>
              <a:t>français</a:t>
            </a:r>
            <a:r>
              <a:rPr lang="it-IT" sz="2800" b="1" dirty="0"/>
              <a:t> </a:t>
            </a:r>
            <a:r>
              <a:rPr lang="it-IT" sz="2800" b="1" dirty="0" err="1"/>
              <a:t>du</a:t>
            </a:r>
            <a:r>
              <a:rPr lang="it-IT" sz="2800" b="1" dirty="0"/>
              <a:t> </a:t>
            </a:r>
            <a:r>
              <a:rPr lang="it-IT" sz="2800" b="1" dirty="0" err="1"/>
              <a:t>préfixe</a:t>
            </a:r>
            <a:r>
              <a:rPr lang="it-IT" sz="2800" b="1" dirty="0"/>
              <a:t> </a:t>
            </a:r>
            <a:r>
              <a:rPr lang="it-IT" sz="2800" b="1" i="1" dirty="0"/>
              <a:t>e-</a:t>
            </a:r>
            <a:r>
              <a:rPr lang="it-IT" sz="2800" dirty="0"/>
              <a:t/>
            </a:r>
            <a:br>
              <a:rPr lang="it-IT" sz="2800" dirty="0"/>
            </a:br>
            <a:endParaRPr lang="it-IT" sz="2800" dirty="0"/>
          </a:p>
        </p:txBody>
      </p:sp>
      <p:sp>
        <p:nvSpPr>
          <p:cNvPr id="3" name="Segnaposto contenuto 2"/>
          <p:cNvSpPr>
            <a:spLocks noGrp="1"/>
          </p:cNvSpPr>
          <p:nvPr>
            <p:ph idx="1"/>
          </p:nvPr>
        </p:nvSpPr>
        <p:spPr/>
        <p:txBody>
          <a:bodyPr>
            <a:normAutofit fontScale="92500" lnSpcReduction="10000"/>
          </a:bodyPr>
          <a:lstStyle/>
          <a:p>
            <a:pPr algn="just"/>
            <a:r>
              <a:rPr lang="it-IT" sz="2400" dirty="0" smtClean="0"/>
              <a:t>On </a:t>
            </a:r>
            <a:r>
              <a:rPr lang="it-IT" sz="2400" dirty="0"/>
              <a:t>constate </a:t>
            </a:r>
            <a:r>
              <a:rPr lang="it-IT" sz="2400" dirty="0" err="1"/>
              <a:t>actuellement</a:t>
            </a:r>
            <a:r>
              <a:rPr lang="it-IT" sz="2400" dirty="0"/>
              <a:t> un </a:t>
            </a:r>
            <a:r>
              <a:rPr lang="it-IT" sz="2400" dirty="0" err="1"/>
              <a:t>usage</a:t>
            </a:r>
            <a:r>
              <a:rPr lang="it-IT" sz="2400" dirty="0"/>
              <a:t> croissant </a:t>
            </a:r>
            <a:r>
              <a:rPr lang="it-IT" sz="2400" dirty="0" err="1"/>
              <a:t>du</a:t>
            </a:r>
            <a:r>
              <a:rPr lang="it-IT" sz="2400" dirty="0"/>
              <a:t> </a:t>
            </a:r>
            <a:r>
              <a:rPr lang="it-IT" sz="2400" dirty="0" err="1"/>
              <a:t>préfixe</a:t>
            </a:r>
            <a:r>
              <a:rPr lang="it-IT" sz="2400" dirty="0"/>
              <a:t> </a:t>
            </a:r>
            <a:r>
              <a:rPr lang="it-IT" sz="2400" i="1" dirty="0"/>
              <a:t>e- </a:t>
            </a:r>
            <a:r>
              <a:rPr lang="it-IT" sz="2400" dirty="0"/>
              <a:t>pour</a:t>
            </a:r>
            <a:r>
              <a:rPr lang="it-IT" sz="2400" i="1" dirty="0"/>
              <a:t> </a:t>
            </a:r>
            <a:r>
              <a:rPr lang="it-IT" sz="2400" i="1" dirty="0" err="1"/>
              <a:t>électronique</a:t>
            </a:r>
            <a:r>
              <a:rPr lang="it-IT" sz="2400" dirty="0"/>
              <a:t>), </a:t>
            </a:r>
            <a:r>
              <a:rPr lang="it-IT" sz="2400" dirty="0" err="1"/>
              <a:t>calqué</a:t>
            </a:r>
            <a:r>
              <a:rPr lang="it-IT" sz="2400" dirty="0"/>
              <a:t> </a:t>
            </a:r>
            <a:r>
              <a:rPr lang="it-IT" sz="2400" dirty="0" err="1"/>
              <a:t>sur</a:t>
            </a:r>
            <a:r>
              <a:rPr lang="it-IT" sz="2400" dirty="0"/>
              <a:t> </a:t>
            </a:r>
            <a:r>
              <a:rPr lang="it-IT" sz="2400" dirty="0" err="1"/>
              <a:t>l'anglais</a:t>
            </a:r>
            <a:r>
              <a:rPr lang="it-IT" sz="2400" dirty="0"/>
              <a:t> (d'</a:t>
            </a:r>
            <a:r>
              <a:rPr lang="it-IT" sz="2400" dirty="0" err="1"/>
              <a:t>où</a:t>
            </a:r>
            <a:r>
              <a:rPr lang="it-IT" sz="2400" dirty="0"/>
              <a:t> une </a:t>
            </a:r>
            <a:r>
              <a:rPr lang="it-IT" sz="2400" dirty="0" err="1"/>
              <a:t>graphie</a:t>
            </a:r>
            <a:r>
              <a:rPr lang="it-IT" sz="2400" dirty="0"/>
              <a:t> </a:t>
            </a:r>
            <a:r>
              <a:rPr lang="it-IT" sz="2400" dirty="0" err="1"/>
              <a:t>fluctuante</a:t>
            </a:r>
            <a:r>
              <a:rPr lang="it-IT" sz="2400" dirty="0"/>
              <a:t>, de </a:t>
            </a:r>
            <a:r>
              <a:rPr lang="it-IT" sz="2400" i="1" dirty="0"/>
              <a:t>e-</a:t>
            </a:r>
            <a:r>
              <a:rPr lang="it-IT" sz="2400" dirty="0"/>
              <a:t> à </a:t>
            </a:r>
            <a:r>
              <a:rPr lang="it-IT" sz="2400" i="1" dirty="0"/>
              <a:t>i-</a:t>
            </a:r>
            <a:r>
              <a:rPr lang="it-IT" sz="2400" dirty="0"/>
              <a:t>, en passant par</a:t>
            </a:r>
            <a:r>
              <a:rPr lang="it-IT" sz="2400" i="1" dirty="0"/>
              <a:t> </a:t>
            </a:r>
            <a:r>
              <a:rPr lang="it-IT" sz="2400" i="1" dirty="0" err="1"/>
              <a:t>é</a:t>
            </a:r>
            <a:r>
              <a:rPr lang="it-IT" sz="2400" i="1" dirty="0"/>
              <a:t>-</a:t>
            </a:r>
            <a:r>
              <a:rPr lang="it-IT" sz="2400" dirty="0"/>
              <a:t>), pour </a:t>
            </a:r>
            <a:r>
              <a:rPr lang="it-IT" sz="2400" dirty="0" err="1"/>
              <a:t>désigner</a:t>
            </a:r>
            <a:r>
              <a:rPr lang="it-IT" sz="2400" dirty="0"/>
              <a:t> </a:t>
            </a:r>
            <a:r>
              <a:rPr lang="it-IT" sz="2400" dirty="0" err="1"/>
              <a:t>des</a:t>
            </a:r>
            <a:r>
              <a:rPr lang="it-IT" sz="2400" dirty="0"/>
              <a:t> </a:t>
            </a:r>
            <a:r>
              <a:rPr lang="it-IT" sz="2400" dirty="0" err="1"/>
              <a:t>activités</a:t>
            </a:r>
            <a:r>
              <a:rPr lang="it-IT" sz="2400" dirty="0"/>
              <a:t> </a:t>
            </a:r>
            <a:r>
              <a:rPr lang="it-IT" sz="2400" dirty="0" err="1"/>
              <a:t>fondées</a:t>
            </a:r>
            <a:r>
              <a:rPr lang="it-IT" sz="2400" dirty="0"/>
              <a:t> </a:t>
            </a:r>
            <a:r>
              <a:rPr lang="it-IT" sz="2400" dirty="0" err="1"/>
              <a:t>sur</a:t>
            </a:r>
            <a:r>
              <a:rPr lang="it-IT" sz="2400" dirty="0"/>
              <a:t> l'</a:t>
            </a:r>
            <a:r>
              <a:rPr lang="it-IT" sz="2400" dirty="0" err="1"/>
              <a:t>utilisation</a:t>
            </a:r>
            <a:r>
              <a:rPr lang="it-IT" sz="2400" dirty="0"/>
              <a:t> </a:t>
            </a:r>
            <a:r>
              <a:rPr lang="it-IT" sz="2400" dirty="0" err="1"/>
              <a:t>des</a:t>
            </a:r>
            <a:r>
              <a:rPr lang="it-IT" sz="2400" dirty="0"/>
              <a:t> </a:t>
            </a:r>
            <a:r>
              <a:rPr lang="it-IT" sz="2400" dirty="0" err="1"/>
              <a:t>réseaux</a:t>
            </a:r>
            <a:r>
              <a:rPr lang="it-IT" sz="2400" dirty="0"/>
              <a:t> </a:t>
            </a:r>
            <a:r>
              <a:rPr lang="it-IT" sz="2400" dirty="0" err="1"/>
              <a:t>informatiques</a:t>
            </a:r>
            <a:r>
              <a:rPr lang="it-IT" sz="2400" dirty="0"/>
              <a:t> et de </a:t>
            </a:r>
            <a:r>
              <a:rPr lang="it-IT" sz="2400" dirty="0" err="1"/>
              <a:t>télécommunication</a:t>
            </a:r>
            <a:r>
              <a:rPr lang="it-IT" sz="2400" dirty="0" smtClean="0"/>
              <a:t>. </a:t>
            </a:r>
            <a:r>
              <a:rPr lang="mr-IN" sz="2400" dirty="0" smtClean="0"/>
              <a:t>…</a:t>
            </a:r>
            <a:endParaRPr lang="it-IT" sz="2400" dirty="0" smtClean="0"/>
          </a:p>
          <a:p>
            <a:pPr algn="just"/>
            <a:r>
              <a:rPr lang="it-IT" sz="2400" dirty="0"/>
              <a:t>Elle </a:t>
            </a:r>
            <a:r>
              <a:rPr lang="it-IT" sz="2400" dirty="0" err="1"/>
              <a:t>recommande</a:t>
            </a:r>
            <a:r>
              <a:rPr lang="it-IT" sz="2400" dirty="0"/>
              <a:t> l'</a:t>
            </a:r>
            <a:r>
              <a:rPr lang="it-IT" sz="2400" dirty="0" err="1"/>
              <a:t>utilisation</a:t>
            </a:r>
            <a:r>
              <a:rPr lang="it-IT" sz="2400" dirty="0"/>
              <a:t> :</a:t>
            </a:r>
          </a:p>
          <a:p>
            <a:pPr algn="just"/>
            <a:r>
              <a:rPr lang="it-IT" sz="2400" dirty="0" err="1"/>
              <a:t>du</a:t>
            </a:r>
            <a:r>
              <a:rPr lang="it-IT" sz="2400" dirty="0"/>
              <a:t> </a:t>
            </a:r>
            <a:r>
              <a:rPr lang="it-IT" sz="2400" dirty="0" err="1"/>
              <a:t>préfixe</a:t>
            </a:r>
            <a:r>
              <a:rPr lang="it-IT" sz="2400" dirty="0"/>
              <a:t> </a:t>
            </a:r>
            <a:r>
              <a:rPr lang="it-IT" sz="2400" b="1" dirty="0" err="1"/>
              <a:t>télé</a:t>
            </a:r>
            <a:r>
              <a:rPr lang="it-IT" sz="2400" b="1" dirty="0"/>
              <a:t>-</a:t>
            </a:r>
            <a:r>
              <a:rPr lang="it-IT" sz="2400" dirty="0"/>
              <a:t>, </a:t>
            </a:r>
            <a:r>
              <a:rPr lang="it-IT" sz="2400" dirty="0" err="1"/>
              <a:t>qu'il</a:t>
            </a:r>
            <a:r>
              <a:rPr lang="it-IT" sz="2400" dirty="0"/>
              <a:t> </a:t>
            </a:r>
            <a:r>
              <a:rPr lang="it-IT" sz="2400" dirty="0" err="1"/>
              <a:t>convient</a:t>
            </a:r>
            <a:r>
              <a:rPr lang="it-IT" sz="2400" dirty="0"/>
              <a:t> de </a:t>
            </a:r>
            <a:r>
              <a:rPr lang="it-IT" sz="2400" dirty="0" err="1"/>
              <a:t>privilégier</a:t>
            </a:r>
            <a:r>
              <a:rPr lang="it-IT" sz="2400" dirty="0"/>
              <a:t> </a:t>
            </a:r>
            <a:r>
              <a:rPr lang="it-IT" sz="2400" dirty="0" err="1"/>
              <a:t>chaque</a:t>
            </a:r>
            <a:r>
              <a:rPr lang="it-IT" sz="2400" dirty="0"/>
              <a:t> fois </a:t>
            </a:r>
            <a:r>
              <a:rPr lang="it-IT" sz="2400" dirty="0" err="1"/>
              <a:t>que</a:t>
            </a:r>
            <a:r>
              <a:rPr lang="it-IT" sz="2400" dirty="0"/>
              <a:t> c'est </a:t>
            </a:r>
            <a:r>
              <a:rPr lang="it-IT" sz="2400" dirty="0" err="1"/>
              <a:t>possible</a:t>
            </a:r>
            <a:r>
              <a:rPr lang="it-IT" sz="2400" dirty="0"/>
              <a:t> sans </a:t>
            </a:r>
            <a:r>
              <a:rPr lang="it-IT" sz="2400" dirty="0" err="1"/>
              <a:t>créer</a:t>
            </a:r>
            <a:r>
              <a:rPr lang="it-IT" sz="2400" dirty="0"/>
              <a:t> d'</a:t>
            </a:r>
            <a:r>
              <a:rPr lang="it-IT" sz="2400" dirty="0" err="1"/>
              <a:t>ambiguïté</a:t>
            </a:r>
            <a:r>
              <a:rPr lang="it-IT" sz="2400" dirty="0"/>
              <a:t>, </a:t>
            </a:r>
            <a:r>
              <a:rPr lang="it-IT" sz="2400" dirty="0" err="1"/>
              <a:t>notamment</a:t>
            </a:r>
            <a:r>
              <a:rPr lang="it-IT" sz="2400" dirty="0"/>
              <a:t> </a:t>
            </a:r>
            <a:r>
              <a:rPr lang="it-IT" sz="2400" dirty="0" err="1"/>
              <a:t>avec</a:t>
            </a:r>
            <a:r>
              <a:rPr lang="it-IT" sz="2400" dirty="0"/>
              <a:t> </a:t>
            </a:r>
            <a:r>
              <a:rPr lang="it-IT" sz="2400" dirty="0" err="1"/>
              <a:t>des</a:t>
            </a:r>
            <a:r>
              <a:rPr lang="it-IT" sz="2400" dirty="0"/>
              <a:t> </a:t>
            </a:r>
            <a:r>
              <a:rPr lang="it-IT" sz="2400" dirty="0" err="1"/>
              <a:t>notions</a:t>
            </a:r>
            <a:r>
              <a:rPr lang="it-IT" sz="2400" dirty="0"/>
              <a:t> </a:t>
            </a:r>
            <a:r>
              <a:rPr lang="it-IT" sz="2400" dirty="0" err="1"/>
              <a:t>relevant</a:t>
            </a:r>
            <a:r>
              <a:rPr lang="it-IT" sz="2400" dirty="0"/>
              <a:t> </a:t>
            </a:r>
            <a:r>
              <a:rPr lang="it-IT" sz="2400" dirty="0" err="1"/>
              <a:t>strictement</a:t>
            </a:r>
            <a:r>
              <a:rPr lang="it-IT" sz="2400" dirty="0"/>
              <a:t> </a:t>
            </a:r>
            <a:r>
              <a:rPr lang="it-IT" sz="2400" dirty="0" err="1"/>
              <a:t>du</a:t>
            </a:r>
            <a:r>
              <a:rPr lang="it-IT" sz="2400" dirty="0"/>
              <a:t> </a:t>
            </a:r>
            <a:r>
              <a:rPr lang="it-IT" sz="2400" dirty="0" err="1"/>
              <a:t>domaine</a:t>
            </a:r>
            <a:r>
              <a:rPr lang="it-IT" sz="2400" dirty="0"/>
              <a:t> de la </a:t>
            </a:r>
            <a:r>
              <a:rPr lang="it-IT" sz="2400" dirty="0" err="1"/>
              <a:t>télévision</a:t>
            </a:r>
            <a:r>
              <a:rPr lang="it-IT" sz="2400" dirty="0"/>
              <a:t> </a:t>
            </a:r>
            <a:r>
              <a:rPr lang="it-IT" sz="2400" dirty="0" err="1"/>
              <a:t>ou</a:t>
            </a:r>
            <a:r>
              <a:rPr lang="it-IT" sz="2400" dirty="0"/>
              <a:t> </a:t>
            </a:r>
            <a:r>
              <a:rPr lang="it-IT" sz="2400" dirty="0" err="1"/>
              <a:t>des</a:t>
            </a:r>
            <a:r>
              <a:rPr lang="it-IT" sz="2400" dirty="0"/>
              <a:t> </a:t>
            </a:r>
            <a:r>
              <a:rPr lang="it-IT" sz="2400" dirty="0" err="1"/>
              <a:t>activités</a:t>
            </a:r>
            <a:r>
              <a:rPr lang="it-IT" sz="2400" dirty="0"/>
              <a:t> à </a:t>
            </a:r>
            <a:r>
              <a:rPr lang="it-IT" sz="2400" dirty="0" err="1"/>
              <a:t>distance</a:t>
            </a:r>
            <a:r>
              <a:rPr lang="it-IT" sz="2400" dirty="0"/>
              <a:t> ;</a:t>
            </a:r>
          </a:p>
          <a:p>
            <a:pPr algn="just"/>
            <a:r>
              <a:rPr lang="it-IT" sz="2400" dirty="0"/>
              <a:t>de la formule </a:t>
            </a:r>
            <a:r>
              <a:rPr lang="it-IT" sz="2400" b="1" dirty="0"/>
              <a:t>en </a:t>
            </a:r>
            <a:r>
              <a:rPr lang="it-IT" sz="2400" b="1" dirty="0" err="1"/>
              <a:t>ligne</a:t>
            </a:r>
            <a:r>
              <a:rPr lang="it-IT" sz="2400" dirty="0"/>
              <a:t>, qui </a:t>
            </a:r>
            <a:r>
              <a:rPr lang="it-IT" sz="2400" dirty="0" err="1"/>
              <a:t>paraît</a:t>
            </a:r>
            <a:r>
              <a:rPr lang="it-IT" sz="2400" dirty="0"/>
              <a:t> la </a:t>
            </a:r>
            <a:r>
              <a:rPr lang="it-IT" sz="2400" dirty="0" err="1"/>
              <a:t>meilleure</a:t>
            </a:r>
            <a:r>
              <a:rPr lang="it-IT" sz="2400" dirty="0"/>
              <a:t> </a:t>
            </a:r>
            <a:r>
              <a:rPr lang="it-IT" sz="2400" dirty="0" err="1"/>
              <a:t>solution</a:t>
            </a:r>
            <a:r>
              <a:rPr lang="it-IT" sz="2400" dirty="0"/>
              <a:t> </a:t>
            </a:r>
            <a:r>
              <a:rPr lang="it-IT" sz="2400" dirty="0" err="1"/>
              <a:t>dans</a:t>
            </a:r>
            <a:r>
              <a:rPr lang="it-IT" sz="2400" dirty="0"/>
              <a:t> la </a:t>
            </a:r>
            <a:r>
              <a:rPr lang="it-IT" sz="2400" dirty="0" err="1"/>
              <a:t>plupart</a:t>
            </a:r>
            <a:r>
              <a:rPr lang="it-IT" sz="2400" dirty="0"/>
              <a:t> </a:t>
            </a:r>
            <a:r>
              <a:rPr lang="it-IT" sz="2400" dirty="0" err="1"/>
              <a:t>des</a:t>
            </a:r>
            <a:r>
              <a:rPr lang="it-IT" sz="2400" dirty="0"/>
              <a:t> </a:t>
            </a:r>
            <a:r>
              <a:rPr lang="it-IT" sz="2400" dirty="0" err="1"/>
              <a:t>cas</a:t>
            </a:r>
            <a:r>
              <a:rPr lang="it-IT" sz="2400" dirty="0"/>
              <a:t>.</a:t>
            </a:r>
          </a:p>
          <a:p>
            <a:pPr algn="just"/>
            <a:r>
              <a:rPr lang="it-IT" sz="2400" i="1" dirty="0"/>
              <a:t>Journal </a:t>
            </a:r>
            <a:r>
              <a:rPr lang="it-IT" sz="2400" i="1" dirty="0" err="1"/>
              <a:t>officiel</a:t>
            </a:r>
            <a:r>
              <a:rPr lang="it-IT" sz="2400" dirty="0"/>
              <a:t> </a:t>
            </a:r>
            <a:r>
              <a:rPr lang="it-IT" sz="2400" dirty="0" err="1"/>
              <a:t>du</a:t>
            </a:r>
            <a:r>
              <a:rPr lang="it-IT" sz="2400" dirty="0"/>
              <a:t> 22 </a:t>
            </a:r>
            <a:r>
              <a:rPr lang="it-IT" sz="2400" dirty="0" err="1"/>
              <a:t>juillet</a:t>
            </a:r>
            <a:r>
              <a:rPr lang="it-IT" sz="2400" dirty="0"/>
              <a:t> </a:t>
            </a:r>
            <a:r>
              <a:rPr lang="it-IT" sz="2400" dirty="0" smtClean="0"/>
              <a:t>2005</a:t>
            </a:r>
            <a:endParaRPr lang="it-IT" sz="2400" dirty="0"/>
          </a:p>
          <a:p>
            <a:endParaRPr lang="it-IT" sz="2400" dirty="0"/>
          </a:p>
        </p:txBody>
      </p:sp>
    </p:spTree>
    <p:extLst>
      <p:ext uri="{BB962C8B-B14F-4D97-AF65-F5344CB8AC3E}">
        <p14:creationId xmlns:p14="http://schemas.microsoft.com/office/powerpoint/2010/main" val="130645072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e-</a:t>
            </a:r>
            <a:endParaRPr lang="it-IT" sz="2800" dirty="0"/>
          </a:p>
        </p:txBody>
      </p:sp>
      <p:sp>
        <p:nvSpPr>
          <p:cNvPr id="3" name="Segnaposto contenuto 2"/>
          <p:cNvSpPr>
            <a:spLocks noGrp="1"/>
          </p:cNvSpPr>
          <p:nvPr>
            <p:ph idx="1"/>
          </p:nvPr>
        </p:nvSpPr>
        <p:spPr/>
        <p:txBody>
          <a:bodyPr>
            <a:normAutofit/>
          </a:bodyPr>
          <a:lstStyle/>
          <a:p>
            <a:r>
              <a:rPr lang="it-IT" sz="2400" b="1" dirty="0" err="1"/>
              <a:t>commerce</a:t>
            </a:r>
            <a:r>
              <a:rPr lang="it-IT" sz="2400" b="1" dirty="0"/>
              <a:t> en </a:t>
            </a:r>
            <a:r>
              <a:rPr lang="it-IT" sz="2400" b="1" dirty="0" err="1"/>
              <a:t>ligne</a:t>
            </a:r>
            <a:r>
              <a:rPr lang="it-IT" sz="2400" b="1" dirty="0"/>
              <a:t> </a:t>
            </a:r>
          </a:p>
          <a:p>
            <a:r>
              <a:rPr lang="it-IT" sz="2400" dirty="0" err="1"/>
              <a:t>Domaine</a:t>
            </a:r>
            <a:r>
              <a:rPr lang="it-IT" sz="2400" dirty="0"/>
              <a:t> : ÉCONOMIE ET GESTION D'ENTREPRISE </a:t>
            </a:r>
            <a:r>
              <a:rPr lang="it-IT" sz="2400" dirty="0" err="1"/>
              <a:t>Équivalent</a:t>
            </a:r>
            <a:r>
              <a:rPr lang="it-IT" sz="2400" dirty="0"/>
              <a:t> </a:t>
            </a:r>
            <a:r>
              <a:rPr lang="it-IT" sz="2400" dirty="0" err="1"/>
              <a:t>étranger</a:t>
            </a:r>
            <a:r>
              <a:rPr lang="it-IT" sz="2400" dirty="0"/>
              <a:t> : e-commerce (en), </a:t>
            </a:r>
            <a:r>
              <a:rPr lang="it-IT" sz="2400" dirty="0" err="1"/>
              <a:t>electronic</a:t>
            </a:r>
            <a:r>
              <a:rPr lang="it-IT" sz="2400" dirty="0"/>
              <a:t> </a:t>
            </a:r>
            <a:r>
              <a:rPr lang="it-IT" sz="2400" dirty="0" err="1"/>
              <a:t>commerce</a:t>
            </a:r>
            <a:r>
              <a:rPr lang="it-IT" sz="2400" dirty="0"/>
              <a:t> (en</a:t>
            </a:r>
            <a:r>
              <a:rPr lang="it-IT" sz="2400" dirty="0" smtClean="0"/>
              <a:t>)</a:t>
            </a:r>
          </a:p>
          <a:p>
            <a:endParaRPr lang="it-IT" sz="2400" dirty="0"/>
          </a:p>
          <a:p>
            <a:r>
              <a:rPr lang="it-IT" sz="2400" b="1" dirty="0" err="1"/>
              <a:t>impression</a:t>
            </a:r>
            <a:r>
              <a:rPr lang="it-IT" sz="2400" b="1" dirty="0"/>
              <a:t> en </a:t>
            </a:r>
            <a:r>
              <a:rPr lang="it-IT" sz="2400" b="1" dirty="0" err="1"/>
              <a:t>ligne</a:t>
            </a:r>
            <a:r>
              <a:rPr lang="it-IT" sz="2400" b="1" dirty="0"/>
              <a:t> </a:t>
            </a:r>
          </a:p>
          <a:p>
            <a:r>
              <a:rPr lang="it-IT" sz="2400" dirty="0" err="1"/>
              <a:t>Domaine</a:t>
            </a:r>
            <a:r>
              <a:rPr lang="it-IT" sz="2400" dirty="0"/>
              <a:t> : INFORMATIQUE / Internet </a:t>
            </a:r>
            <a:r>
              <a:rPr lang="it-IT" sz="2400" dirty="0" err="1"/>
              <a:t>Équivalent</a:t>
            </a:r>
            <a:r>
              <a:rPr lang="it-IT" sz="2400" dirty="0"/>
              <a:t> </a:t>
            </a:r>
            <a:r>
              <a:rPr lang="it-IT" sz="2400" dirty="0" err="1"/>
              <a:t>étranger</a:t>
            </a:r>
            <a:r>
              <a:rPr lang="it-IT" sz="2400" dirty="0"/>
              <a:t> : e-</a:t>
            </a:r>
            <a:r>
              <a:rPr lang="it-IT" sz="2400" dirty="0" err="1"/>
              <a:t>printing</a:t>
            </a:r>
            <a:r>
              <a:rPr lang="it-IT" sz="2400" dirty="0"/>
              <a:t> (en), web2print (en), web-to-</a:t>
            </a:r>
            <a:r>
              <a:rPr lang="it-IT" sz="2400" dirty="0" err="1"/>
              <a:t>print</a:t>
            </a:r>
            <a:r>
              <a:rPr lang="it-IT" sz="2400" dirty="0"/>
              <a:t> (en) </a:t>
            </a:r>
          </a:p>
        </p:txBody>
      </p:sp>
    </p:spTree>
    <p:extLst>
      <p:ext uri="{BB962C8B-B14F-4D97-AF65-F5344CB8AC3E}">
        <p14:creationId xmlns:p14="http://schemas.microsoft.com/office/powerpoint/2010/main" val="323660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olo 1"/>
          <p:cNvSpPr>
            <a:spLocks noGrp="1"/>
          </p:cNvSpPr>
          <p:nvPr>
            <p:ph type="title"/>
          </p:nvPr>
        </p:nvSpPr>
        <p:spPr/>
        <p:txBody>
          <a:bodyPr/>
          <a:lstStyle/>
          <a:p>
            <a:r>
              <a:rPr lang="it-IT" sz="2800" dirty="0">
                <a:latin typeface="Arial" charset="0"/>
              </a:rPr>
              <a:t>La </a:t>
            </a:r>
            <a:r>
              <a:rPr lang="it-IT" sz="2800" dirty="0" err="1">
                <a:latin typeface="Arial" charset="0"/>
              </a:rPr>
              <a:t>ballade</a:t>
            </a:r>
            <a:r>
              <a:rPr lang="it-IT" sz="2800" dirty="0">
                <a:latin typeface="Arial" charset="0"/>
              </a:rPr>
              <a:t> </a:t>
            </a:r>
            <a:r>
              <a:rPr lang="it-IT" sz="2800" dirty="0" err="1">
                <a:latin typeface="Arial" charset="0"/>
              </a:rPr>
              <a:t>des</a:t>
            </a:r>
            <a:r>
              <a:rPr lang="it-IT" sz="2800" dirty="0">
                <a:latin typeface="Arial" charset="0"/>
              </a:rPr>
              <a:t> </a:t>
            </a:r>
            <a:r>
              <a:rPr lang="it-IT" sz="2800" dirty="0" err="1">
                <a:latin typeface="Arial" charset="0"/>
              </a:rPr>
              <a:t>pendus</a:t>
            </a:r>
            <a:r>
              <a:rPr lang="it-IT" sz="2800" dirty="0">
                <a:latin typeface="Arial" charset="0"/>
              </a:rPr>
              <a:t> de </a:t>
            </a:r>
            <a:r>
              <a:rPr lang="it-IT" sz="2800" dirty="0" err="1">
                <a:latin typeface="Arial" charset="0"/>
              </a:rPr>
              <a:t>Villon</a:t>
            </a:r>
            <a:endParaRPr lang="it-IT" sz="2800" dirty="0">
              <a:latin typeface="Arial" charset="0"/>
            </a:endParaRPr>
          </a:p>
        </p:txBody>
      </p:sp>
      <p:sp>
        <p:nvSpPr>
          <p:cNvPr id="94210" name="Segnaposto contenuto 2"/>
          <p:cNvSpPr>
            <a:spLocks noGrp="1"/>
          </p:cNvSpPr>
          <p:nvPr>
            <p:ph sz="half" idx="1"/>
          </p:nvPr>
        </p:nvSpPr>
        <p:spPr>
          <a:xfrm>
            <a:off x="395288" y="1196975"/>
            <a:ext cx="4100512" cy="4929188"/>
          </a:xfrm>
        </p:spPr>
        <p:txBody>
          <a:bodyPr>
            <a:normAutofit fontScale="92500" lnSpcReduction="10000"/>
          </a:bodyPr>
          <a:lstStyle/>
          <a:p>
            <a:r>
              <a:rPr lang="fr-FR" sz="1800" dirty="0">
                <a:latin typeface="Arial" charset="0"/>
              </a:rPr>
              <a:t>Frères humains qui après nous vivez</a:t>
            </a:r>
            <a:br>
              <a:rPr lang="fr-FR" sz="1800" dirty="0">
                <a:latin typeface="Arial" charset="0"/>
              </a:rPr>
            </a:br>
            <a:r>
              <a:rPr lang="fr-FR" sz="1800" dirty="0">
                <a:latin typeface="Arial" charset="0"/>
              </a:rPr>
              <a:t>N'ayez les </a:t>
            </a:r>
            <a:r>
              <a:rPr lang="fr-FR" sz="1800" dirty="0" err="1">
                <a:latin typeface="Arial" charset="0"/>
              </a:rPr>
              <a:t>coeurs</a:t>
            </a:r>
            <a:r>
              <a:rPr lang="fr-FR" sz="1800" dirty="0">
                <a:latin typeface="Arial" charset="0"/>
              </a:rPr>
              <a:t> contre nous </a:t>
            </a:r>
            <a:r>
              <a:rPr lang="fr-FR" sz="1800" dirty="0" err="1">
                <a:latin typeface="Arial" charset="0"/>
              </a:rPr>
              <a:t>endurciz</a:t>
            </a:r>
            <a:r>
              <a:rPr lang="fr-FR" sz="1800" dirty="0">
                <a:latin typeface="Arial" charset="0"/>
              </a:rPr>
              <a:t>,</a:t>
            </a:r>
            <a:br>
              <a:rPr lang="fr-FR" sz="1800" dirty="0">
                <a:latin typeface="Arial" charset="0"/>
              </a:rPr>
            </a:br>
            <a:r>
              <a:rPr lang="fr-FR" sz="1800" dirty="0">
                <a:latin typeface="Arial" charset="0"/>
              </a:rPr>
              <a:t>Car, se pitié de nous pauvres avez,</a:t>
            </a:r>
            <a:br>
              <a:rPr lang="fr-FR" sz="1800" dirty="0">
                <a:latin typeface="Arial" charset="0"/>
              </a:rPr>
            </a:br>
            <a:r>
              <a:rPr lang="fr-FR" sz="1800" dirty="0">
                <a:latin typeface="Arial" charset="0"/>
              </a:rPr>
              <a:t>Dieu en aura plus </a:t>
            </a:r>
            <a:r>
              <a:rPr lang="fr-FR" sz="1800" dirty="0" err="1">
                <a:latin typeface="Arial" charset="0"/>
              </a:rPr>
              <a:t>tost</a:t>
            </a:r>
            <a:r>
              <a:rPr lang="fr-FR" sz="1800" dirty="0">
                <a:latin typeface="Arial" charset="0"/>
              </a:rPr>
              <a:t> de vous </a:t>
            </a:r>
            <a:r>
              <a:rPr lang="fr-FR" sz="1800" dirty="0" err="1">
                <a:latin typeface="Arial" charset="0"/>
              </a:rPr>
              <a:t>merciz</a:t>
            </a:r>
            <a:r>
              <a:rPr lang="fr-FR" sz="1800" dirty="0">
                <a:latin typeface="Arial" charset="0"/>
              </a:rPr>
              <a:t>.</a:t>
            </a:r>
            <a:br>
              <a:rPr lang="fr-FR" sz="1800" dirty="0">
                <a:latin typeface="Arial" charset="0"/>
              </a:rPr>
            </a:br>
            <a:r>
              <a:rPr lang="fr-FR" sz="1800" dirty="0">
                <a:latin typeface="Arial" charset="0"/>
              </a:rPr>
              <a:t>Vous nous voyez </a:t>
            </a:r>
            <a:r>
              <a:rPr lang="fr-FR" sz="1800" dirty="0" err="1">
                <a:latin typeface="Arial" charset="0"/>
              </a:rPr>
              <a:t>cy</a:t>
            </a:r>
            <a:r>
              <a:rPr lang="fr-FR" sz="1800" dirty="0">
                <a:latin typeface="Arial" charset="0"/>
              </a:rPr>
              <a:t> attachez cinq, six</a:t>
            </a:r>
            <a:br>
              <a:rPr lang="fr-FR" sz="1800" dirty="0">
                <a:latin typeface="Arial" charset="0"/>
              </a:rPr>
            </a:br>
            <a:r>
              <a:rPr lang="fr-FR" sz="1800" dirty="0">
                <a:latin typeface="Arial" charset="0"/>
              </a:rPr>
              <a:t>Quant de la chair, que trop avons nourrie,</a:t>
            </a:r>
            <a:br>
              <a:rPr lang="fr-FR" sz="1800" dirty="0">
                <a:latin typeface="Arial" charset="0"/>
              </a:rPr>
            </a:br>
            <a:r>
              <a:rPr lang="fr-FR" sz="1800" dirty="0">
                <a:latin typeface="Arial" charset="0"/>
              </a:rPr>
              <a:t>Elle est </a:t>
            </a:r>
            <a:r>
              <a:rPr lang="fr-FR" sz="1800" dirty="0" err="1">
                <a:latin typeface="Arial" charset="0"/>
              </a:rPr>
              <a:t>pieça</a:t>
            </a:r>
            <a:r>
              <a:rPr lang="fr-FR" sz="1800" dirty="0">
                <a:latin typeface="Arial" charset="0"/>
              </a:rPr>
              <a:t> devoree et pourrie,</a:t>
            </a:r>
            <a:br>
              <a:rPr lang="fr-FR" sz="1800" dirty="0">
                <a:latin typeface="Arial" charset="0"/>
              </a:rPr>
            </a:br>
            <a:r>
              <a:rPr lang="fr-FR" sz="1800" dirty="0">
                <a:latin typeface="Arial" charset="0"/>
              </a:rPr>
              <a:t>Et nous les os, devenons cendre et pouldre.</a:t>
            </a:r>
            <a:br>
              <a:rPr lang="fr-FR" sz="1800" dirty="0">
                <a:latin typeface="Arial" charset="0"/>
              </a:rPr>
            </a:br>
            <a:r>
              <a:rPr lang="fr-FR" sz="1800" dirty="0">
                <a:latin typeface="Arial" charset="0"/>
              </a:rPr>
              <a:t>De </a:t>
            </a:r>
            <a:r>
              <a:rPr lang="fr-FR" sz="1800" dirty="0" err="1">
                <a:latin typeface="Arial" charset="0"/>
              </a:rPr>
              <a:t>nostre</a:t>
            </a:r>
            <a:r>
              <a:rPr lang="fr-FR" sz="1800" dirty="0">
                <a:latin typeface="Arial" charset="0"/>
              </a:rPr>
              <a:t> mal personne ne s'en rie :</a:t>
            </a:r>
            <a:br>
              <a:rPr lang="fr-FR" sz="1800" dirty="0">
                <a:latin typeface="Arial" charset="0"/>
              </a:rPr>
            </a:br>
            <a:r>
              <a:rPr lang="fr-FR" sz="1800" dirty="0">
                <a:latin typeface="Arial" charset="0"/>
              </a:rPr>
              <a:t>Mais priez Dieu que tous nous veuille </a:t>
            </a:r>
            <a:r>
              <a:rPr lang="fr-FR" sz="1800" dirty="0" err="1">
                <a:latin typeface="Arial" charset="0"/>
              </a:rPr>
              <a:t>absouldre</a:t>
            </a:r>
            <a:r>
              <a:rPr lang="fr-FR" sz="1800" dirty="0">
                <a:latin typeface="Arial" charset="0"/>
              </a:rPr>
              <a:t>!</a:t>
            </a:r>
            <a:r>
              <a:rPr lang="fr-FR" sz="2400" dirty="0">
                <a:latin typeface="Arial" charset="0"/>
              </a:rPr>
              <a:t/>
            </a:r>
            <a:br>
              <a:rPr lang="fr-FR" sz="2400" dirty="0">
                <a:latin typeface="Arial" charset="0"/>
              </a:rPr>
            </a:br>
            <a:r>
              <a:rPr lang="fr-FR" dirty="0">
                <a:latin typeface="Arial" charset="0"/>
              </a:rPr>
              <a:t/>
            </a:r>
            <a:br>
              <a:rPr lang="fr-FR" dirty="0">
                <a:latin typeface="Arial" charset="0"/>
              </a:rPr>
            </a:br>
            <a:r>
              <a:rPr lang="fr-FR" dirty="0">
                <a:latin typeface="Arial" charset="0"/>
              </a:rPr>
              <a:t/>
            </a:r>
            <a:br>
              <a:rPr lang="fr-FR" dirty="0">
                <a:latin typeface="Arial" charset="0"/>
              </a:rPr>
            </a:br>
            <a:endParaRPr lang="it-IT" dirty="0">
              <a:latin typeface="Arial" charset="0"/>
            </a:endParaRPr>
          </a:p>
          <a:p>
            <a:endParaRPr lang="it-IT" dirty="0">
              <a:latin typeface="Arial" charset="0"/>
            </a:endParaRPr>
          </a:p>
        </p:txBody>
      </p:sp>
      <p:sp>
        <p:nvSpPr>
          <p:cNvPr id="94211" name="Segnaposto contenuto 3"/>
          <p:cNvSpPr>
            <a:spLocks noGrp="1"/>
          </p:cNvSpPr>
          <p:nvPr>
            <p:ph sz="half" idx="2"/>
          </p:nvPr>
        </p:nvSpPr>
        <p:spPr>
          <a:xfrm>
            <a:off x="4643438" y="1268413"/>
            <a:ext cx="4043362" cy="4857750"/>
          </a:xfrm>
        </p:spPr>
        <p:txBody>
          <a:bodyPr>
            <a:normAutofit fontScale="92500" lnSpcReduction="10000"/>
          </a:bodyPr>
          <a:lstStyle/>
          <a:p>
            <a:r>
              <a:rPr lang="fr-FR" sz="1800">
                <a:latin typeface="Arial" charset="0"/>
              </a:rPr>
              <a:t>Frères humains qui après nous vivez,</a:t>
            </a:r>
            <a:br>
              <a:rPr lang="fr-FR" sz="1800">
                <a:latin typeface="Arial" charset="0"/>
              </a:rPr>
            </a:br>
            <a:r>
              <a:rPr lang="fr-FR" sz="1800">
                <a:latin typeface="Arial" charset="0"/>
              </a:rPr>
              <a:t>N'ayez pas vos cœurs durcis à notre égard,</a:t>
            </a:r>
            <a:br>
              <a:rPr lang="fr-FR" sz="1800">
                <a:latin typeface="Arial" charset="0"/>
              </a:rPr>
            </a:br>
            <a:r>
              <a:rPr lang="fr-FR" sz="1800">
                <a:latin typeface="Arial" charset="0"/>
              </a:rPr>
              <a:t>Car si vous avez pitié de nous, pauvres,</a:t>
            </a:r>
            <a:br>
              <a:rPr lang="fr-FR" sz="1800">
                <a:latin typeface="Arial" charset="0"/>
              </a:rPr>
            </a:br>
            <a:r>
              <a:rPr lang="fr-FR" sz="1800">
                <a:latin typeface="Arial" charset="0"/>
              </a:rPr>
              <a:t>Dieu aura plus tôt miséricorde de vous.</a:t>
            </a:r>
            <a:br>
              <a:rPr lang="fr-FR" sz="1800">
                <a:latin typeface="Arial" charset="0"/>
              </a:rPr>
            </a:br>
            <a:r>
              <a:rPr lang="fr-FR" sz="1800">
                <a:latin typeface="Arial" charset="0"/>
              </a:rPr>
              <a:t>Vous nous voyez attachés ici, cinq, six:</a:t>
            </a:r>
            <a:br>
              <a:rPr lang="fr-FR" sz="1800">
                <a:latin typeface="Arial" charset="0"/>
              </a:rPr>
            </a:br>
            <a:r>
              <a:rPr lang="fr-FR" sz="1800">
                <a:latin typeface="Arial" charset="0"/>
              </a:rPr>
              <a:t>Quant à notre chair, que nous avons trop nourrie,</a:t>
            </a:r>
            <a:br>
              <a:rPr lang="fr-FR" sz="1800">
                <a:latin typeface="Arial" charset="0"/>
              </a:rPr>
            </a:br>
            <a:r>
              <a:rPr lang="fr-FR" sz="1800">
                <a:latin typeface="Arial" charset="0"/>
              </a:rPr>
              <a:t>Elle est depuis longtemps dévorée et pourrie,</a:t>
            </a:r>
            <a:br>
              <a:rPr lang="fr-FR" sz="1800">
                <a:latin typeface="Arial" charset="0"/>
              </a:rPr>
            </a:br>
            <a:r>
              <a:rPr lang="fr-FR" sz="1800">
                <a:latin typeface="Arial" charset="0"/>
              </a:rPr>
              <a:t>Et nous, les os, devenons cendre et poussière.</a:t>
            </a:r>
            <a:br>
              <a:rPr lang="fr-FR" sz="1800">
                <a:latin typeface="Arial" charset="0"/>
              </a:rPr>
            </a:br>
            <a:r>
              <a:rPr lang="fr-FR" sz="1800">
                <a:latin typeface="Arial" charset="0"/>
              </a:rPr>
              <a:t>De notre malheur, que personne ne se moque,</a:t>
            </a:r>
            <a:br>
              <a:rPr lang="fr-FR" sz="1800">
                <a:latin typeface="Arial" charset="0"/>
              </a:rPr>
            </a:br>
            <a:r>
              <a:rPr lang="fr-FR" sz="1800">
                <a:latin typeface="Arial" charset="0"/>
              </a:rPr>
              <a:t>Mais priez Dieu que tous nous veuille absoudre!</a:t>
            </a:r>
            <a:endParaRPr lang="it-IT" sz="1800">
              <a:latin typeface="Arial" charset="0"/>
            </a:endParaRPr>
          </a:p>
        </p:txBody>
      </p:sp>
    </p:spTree>
    <p:extLst>
      <p:ext uri="{BB962C8B-B14F-4D97-AF65-F5344CB8AC3E}">
        <p14:creationId xmlns:p14="http://schemas.microsoft.com/office/powerpoint/2010/main" val="4018395903"/>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800" dirty="0" smtClean="0"/>
              <a:t>La </a:t>
            </a:r>
            <a:r>
              <a:rPr lang="it-IT" sz="2800" dirty="0" err="1" smtClean="0"/>
              <a:t>politique</a:t>
            </a:r>
            <a:r>
              <a:rPr lang="it-IT" sz="2800" dirty="0" smtClean="0"/>
              <a:t> </a:t>
            </a:r>
            <a:r>
              <a:rPr lang="it-IT" sz="2800" dirty="0" err="1" smtClean="0"/>
              <a:t>linguistique</a:t>
            </a:r>
            <a:r>
              <a:rPr lang="it-IT" sz="2800" dirty="0" smtClean="0"/>
              <a:t> de la France</a:t>
            </a:r>
            <a:br>
              <a:rPr lang="it-IT" sz="2800" dirty="0" smtClean="0"/>
            </a:br>
            <a:r>
              <a:rPr lang="it-IT" sz="2800" dirty="0" err="1" smtClean="0"/>
              <a:t>XX</a:t>
            </a:r>
            <a:r>
              <a:rPr lang="it-IT" sz="2800" baseline="30000" dirty="0" err="1" smtClean="0"/>
              <a:t>e</a:t>
            </a:r>
            <a:r>
              <a:rPr lang="it-IT" sz="2800" dirty="0" smtClean="0"/>
              <a:t> </a:t>
            </a:r>
            <a:r>
              <a:rPr lang="it-IT" sz="2800" dirty="0" err="1" smtClean="0"/>
              <a:t>siècle</a:t>
            </a:r>
            <a:r>
              <a:rPr lang="it-IT" sz="2800" dirty="0" smtClean="0"/>
              <a:t/>
            </a:r>
            <a:br>
              <a:rPr lang="it-IT" sz="2800" dirty="0" smtClean="0"/>
            </a:br>
            <a:endParaRPr lang="it-IT" sz="2800" dirty="0"/>
          </a:p>
        </p:txBody>
      </p:sp>
      <p:sp>
        <p:nvSpPr>
          <p:cNvPr id="3" name="Sottotitolo 2"/>
          <p:cNvSpPr>
            <a:spLocks noGrp="1"/>
          </p:cNvSpPr>
          <p:nvPr>
            <p:ph type="subTitle" idx="1"/>
          </p:nvPr>
        </p:nvSpPr>
        <p:spPr/>
        <p:txBody>
          <a:bodyPr>
            <a:normAutofit/>
          </a:bodyPr>
          <a:lstStyle/>
          <a:p>
            <a:endParaRPr lang="it-IT" sz="2400" dirty="0" smtClean="0"/>
          </a:p>
          <a:p>
            <a:r>
              <a:rPr lang="it-IT" sz="2400" dirty="0" smtClean="0"/>
              <a:t>2. La </a:t>
            </a:r>
            <a:r>
              <a:rPr lang="it-IT" sz="2400" dirty="0" err="1" smtClean="0"/>
              <a:t>loi</a:t>
            </a:r>
            <a:r>
              <a:rPr lang="it-IT" sz="2400" dirty="0" smtClean="0"/>
              <a:t> </a:t>
            </a:r>
            <a:r>
              <a:rPr lang="it-IT" sz="2400" dirty="0" err="1" smtClean="0"/>
              <a:t>Toubon</a:t>
            </a:r>
            <a:endParaRPr lang="it-IT" sz="2400" dirty="0" smtClean="0"/>
          </a:p>
        </p:txBody>
      </p:sp>
    </p:spTree>
    <p:extLst>
      <p:ext uri="{BB962C8B-B14F-4D97-AF65-F5344CB8AC3E}">
        <p14:creationId xmlns:p14="http://schemas.microsoft.com/office/powerpoint/2010/main" val="618252009"/>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p:txBody>
          <a:bodyPr>
            <a:normAutofit fontScale="90000"/>
          </a:bodyPr>
          <a:lstStyle/>
          <a:p>
            <a:r>
              <a:rPr lang="fr-FR" sz="3100" dirty="0" smtClean="0"/>
              <a:t>Loi Toubon 1994 destinée à protéger le patrimoine linguistique français.</a:t>
            </a:r>
            <a:r>
              <a:rPr lang="fr-FR" sz="2400" dirty="0" smtClean="0"/>
              <a:t/>
            </a:r>
            <a:br>
              <a:rPr lang="fr-FR" sz="2400" dirty="0" smtClean="0"/>
            </a:br>
            <a:endParaRPr lang="fr-FR" sz="2400" dirty="0" smtClean="0"/>
          </a:p>
        </p:txBody>
      </p:sp>
      <p:sp>
        <p:nvSpPr>
          <p:cNvPr id="106499" name="Rectangle 3"/>
          <p:cNvSpPr>
            <a:spLocks noGrp="1" noChangeArrowheads="1"/>
          </p:cNvSpPr>
          <p:nvPr>
            <p:ph type="body" idx="4294967295"/>
          </p:nvPr>
        </p:nvSpPr>
        <p:spPr/>
        <p:txBody>
          <a:bodyPr>
            <a:normAutofit lnSpcReduction="10000"/>
          </a:bodyPr>
          <a:lstStyle/>
          <a:p>
            <a:r>
              <a:rPr lang="fr-FR" sz="2400" dirty="0" smtClean="0"/>
              <a:t>Toubon était </a:t>
            </a:r>
            <a:r>
              <a:rPr lang="fr-FR" sz="2400" dirty="0"/>
              <a:t>le ministre de la Culture de </a:t>
            </a:r>
            <a:r>
              <a:rPr lang="fr-FR" sz="2400" dirty="0" smtClean="0"/>
              <a:t>l'époque</a:t>
            </a:r>
            <a:endParaRPr lang="fr-FR" sz="2400" dirty="0"/>
          </a:p>
          <a:p>
            <a:r>
              <a:rPr lang="fr-FR" sz="2400" dirty="0" smtClean="0"/>
              <a:t>Elle vise trois objectifs principaux : </a:t>
            </a:r>
          </a:p>
          <a:p>
            <a:r>
              <a:rPr lang="fr-FR" sz="2400" dirty="0" smtClean="0"/>
              <a:t>l'enrichissement de la langue ; </a:t>
            </a:r>
          </a:p>
          <a:p>
            <a:r>
              <a:rPr lang="fr-FR" sz="2400" dirty="0" smtClean="0"/>
              <a:t>l'obligation d'utiliser la langue française ; </a:t>
            </a:r>
          </a:p>
          <a:p>
            <a:r>
              <a:rPr lang="fr-FR" sz="2400" dirty="0" smtClean="0"/>
              <a:t>la défense du français en tant que langue de la République.</a:t>
            </a:r>
          </a:p>
          <a:p>
            <a:pPr algn="just"/>
            <a:r>
              <a:rPr lang="fr-FR" sz="2400" dirty="0" smtClean="0"/>
              <a:t>Elle est alors destinée à assurer la primauté de la  langue française en France où elle serait menacée par l'extension de l</a:t>
            </a:r>
            <a:r>
              <a:rPr lang="ja-JP" altLang="fr-FR" sz="2400" dirty="0" smtClean="0"/>
              <a:t>’</a:t>
            </a:r>
            <a:r>
              <a:rPr lang="fr-FR" altLang="ja-JP" sz="2400" dirty="0" smtClean="0"/>
              <a:t>anglais</a:t>
            </a:r>
          </a:p>
          <a:p>
            <a:pPr algn="just"/>
            <a:r>
              <a:rPr lang="fr-FR" altLang="ja-JP" sz="2400" dirty="0"/>
              <a:t>Le décret d'application du 3 juillet 1996 </a:t>
            </a:r>
            <a:r>
              <a:rPr lang="fr-FR" altLang="ja-JP" sz="2400" dirty="0" smtClean="0"/>
              <a:t>impose </a:t>
            </a:r>
            <a:r>
              <a:rPr lang="fr-FR" altLang="ja-JP" sz="2400" dirty="0"/>
              <a:t>l'usage des termes en français dans les services et établissements publics de l'État (articles 11 et 12 du décret</a:t>
            </a:r>
            <a:r>
              <a:rPr lang="fr-FR" altLang="ja-JP" sz="2400" dirty="0" smtClean="0"/>
              <a:t>).</a:t>
            </a:r>
          </a:p>
        </p:txBody>
      </p:sp>
    </p:spTree>
    <p:extLst>
      <p:ext uri="{BB962C8B-B14F-4D97-AF65-F5344CB8AC3E}">
        <p14:creationId xmlns:p14="http://schemas.microsoft.com/office/powerpoint/2010/main" val="1319699994"/>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La </a:t>
            </a:r>
            <a:r>
              <a:rPr lang="it-IT" sz="2800" dirty="0" err="1"/>
              <a:t>publicité</a:t>
            </a:r>
            <a:r>
              <a:rPr lang="it-IT" sz="2800" dirty="0"/>
              <a:t> et la </a:t>
            </a:r>
            <a:r>
              <a:rPr lang="it-IT" sz="2800" dirty="0" err="1"/>
              <a:t>loi</a:t>
            </a:r>
            <a:r>
              <a:rPr lang="it-IT" sz="2800" dirty="0"/>
              <a:t> </a:t>
            </a:r>
            <a:r>
              <a:rPr lang="it-IT" sz="2800" dirty="0" err="1"/>
              <a:t>Toubon</a:t>
            </a:r>
            <a:endParaRPr lang="it-IT" sz="2800" dirty="0"/>
          </a:p>
        </p:txBody>
      </p:sp>
      <p:sp>
        <p:nvSpPr>
          <p:cNvPr id="3" name="Segnaposto contenuto 2"/>
          <p:cNvSpPr>
            <a:spLocks noGrp="1"/>
          </p:cNvSpPr>
          <p:nvPr>
            <p:ph idx="1"/>
          </p:nvPr>
        </p:nvSpPr>
        <p:spPr/>
        <p:txBody>
          <a:bodyPr>
            <a:normAutofit/>
          </a:bodyPr>
          <a:lstStyle/>
          <a:p>
            <a:pPr algn="just"/>
            <a:r>
              <a:rPr lang="it-IT" sz="2400" dirty="0"/>
              <a:t>L'</a:t>
            </a:r>
            <a:r>
              <a:rPr lang="it-IT" sz="2400" dirty="0" err="1"/>
              <a:t>article</a:t>
            </a:r>
            <a:r>
              <a:rPr lang="it-IT" sz="2400" dirty="0"/>
              <a:t> 2 de la </a:t>
            </a:r>
            <a:r>
              <a:rPr lang="it-IT" sz="2400" dirty="0" err="1"/>
              <a:t>loi</a:t>
            </a:r>
            <a:r>
              <a:rPr lang="it-IT" sz="2400" dirty="0"/>
              <a:t> </a:t>
            </a:r>
            <a:r>
              <a:rPr lang="it-IT" sz="2400" dirty="0" err="1"/>
              <a:t>du</a:t>
            </a:r>
            <a:r>
              <a:rPr lang="it-IT" sz="2400" dirty="0"/>
              <a:t> 4 </a:t>
            </a:r>
            <a:r>
              <a:rPr lang="it-IT" sz="2400" dirty="0" err="1"/>
              <a:t>août</a:t>
            </a:r>
            <a:r>
              <a:rPr lang="it-IT" sz="2400" dirty="0"/>
              <a:t> 1994 relative à l'</a:t>
            </a:r>
            <a:r>
              <a:rPr lang="it-IT" sz="2400" dirty="0" err="1"/>
              <a:t>emploi</a:t>
            </a:r>
            <a:r>
              <a:rPr lang="it-IT" sz="2400" dirty="0"/>
              <a:t> de la langue </a:t>
            </a:r>
            <a:r>
              <a:rPr lang="it-IT" sz="2400" dirty="0" err="1"/>
              <a:t>française</a:t>
            </a:r>
            <a:r>
              <a:rPr lang="it-IT" sz="2400" dirty="0"/>
              <a:t> </a:t>
            </a:r>
            <a:r>
              <a:rPr lang="it-IT" sz="2400" dirty="0" smtClean="0"/>
              <a:t>dispose </a:t>
            </a:r>
            <a:r>
              <a:rPr lang="it-IT" sz="2400" dirty="0" err="1"/>
              <a:t>que</a:t>
            </a:r>
            <a:r>
              <a:rPr lang="it-IT" sz="2400" dirty="0"/>
              <a:t> l'</a:t>
            </a:r>
            <a:r>
              <a:rPr lang="it-IT" sz="2400" dirty="0" err="1"/>
              <a:t>emploi</a:t>
            </a:r>
            <a:r>
              <a:rPr lang="it-IT" sz="2400" dirty="0"/>
              <a:t> </a:t>
            </a:r>
            <a:r>
              <a:rPr lang="it-IT" sz="2400" dirty="0" err="1"/>
              <a:t>du</a:t>
            </a:r>
            <a:r>
              <a:rPr lang="it-IT" sz="2400" dirty="0"/>
              <a:t> </a:t>
            </a:r>
            <a:r>
              <a:rPr lang="it-IT" sz="2400" dirty="0" err="1"/>
              <a:t>français</a:t>
            </a:r>
            <a:r>
              <a:rPr lang="it-IT" sz="2400" dirty="0"/>
              <a:t> est </a:t>
            </a:r>
            <a:r>
              <a:rPr lang="it-IT" sz="2400" dirty="0" err="1"/>
              <a:t>obligatoire</a:t>
            </a:r>
            <a:r>
              <a:rPr lang="it-IT" sz="2400" dirty="0"/>
              <a:t> </a:t>
            </a:r>
            <a:r>
              <a:rPr lang="it-IT" sz="2400" dirty="0" err="1"/>
              <a:t>dans</a:t>
            </a:r>
            <a:r>
              <a:rPr lang="it-IT" sz="2400" dirty="0"/>
              <a:t> la </a:t>
            </a:r>
            <a:r>
              <a:rPr lang="it-IT" sz="2400" dirty="0" err="1"/>
              <a:t>désignation</a:t>
            </a:r>
            <a:r>
              <a:rPr lang="it-IT" sz="2400" dirty="0"/>
              <a:t> </a:t>
            </a:r>
            <a:r>
              <a:rPr lang="it-IT" sz="2400" dirty="0" err="1"/>
              <a:t>des</a:t>
            </a:r>
            <a:r>
              <a:rPr lang="it-IT" sz="2400" dirty="0"/>
              <a:t> </a:t>
            </a:r>
            <a:r>
              <a:rPr lang="it-IT" sz="2400" dirty="0" err="1"/>
              <a:t>biens</a:t>
            </a:r>
            <a:r>
              <a:rPr lang="it-IT" sz="2400" dirty="0"/>
              <a:t>, </a:t>
            </a:r>
            <a:r>
              <a:rPr lang="it-IT" sz="2400" dirty="0" err="1"/>
              <a:t>produits</a:t>
            </a:r>
            <a:r>
              <a:rPr lang="it-IT" sz="2400" dirty="0"/>
              <a:t> et </a:t>
            </a:r>
            <a:r>
              <a:rPr lang="it-IT" sz="2400" dirty="0" err="1"/>
              <a:t>services</a:t>
            </a:r>
            <a:r>
              <a:rPr lang="it-IT" sz="2400" dirty="0"/>
              <a:t> </a:t>
            </a:r>
            <a:r>
              <a:rPr lang="it-IT" sz="2400" dirty="0" err="1"/>
              <a:t>commercialisés</a:t>
            </a:r>
            <a:r>
              <a:rPr lang="it-IT" sz="2400" dirty="0"/>
              <a:t> </a:t>
            </a:r>
            <a:r>
              <a:rPr lang="it-IT" sz="2400" dirty="0" err="1"/>
              <a:t>sur</a:t>
            </a:r>
            <a:r>
              <a:rPr lang="it-IT" sz="2400" dirty="0"/>
              <a:t> le </a:t>
            </a:r>
            <a:r>
              <a:rPr lang="it-IT" sz="2400" dirty="0" err="1"/>
              <a:t>territoire</a:t>
            </a:r>
            <a:r>
              <a:rPr lang="it-IT" sz="2400" dirty="0"/>
              <a:t>  </a:t>
            </a:r>
            <a:r>
              <a:rPr lang="it-IT" sz="2400" dirty="0" err="1"/>
              <a:t>français</a:t>
            </a:r>
            <a:r>
              <a:rPr lang="it-IT" sz="2400" dirty="0"/>
              <a:t>. </a:t>
            </a:r>
            <a:r>
              <a:rPr lang="it-IT" sz="2400" dirty="0" err="1"/>
              <a:t>Cet</a:t>
            </a:r>
            <a:r>
              <a:rPr lang="it-IT" sz="2400" dirty="0"/>
              <a:t> </a:t>
            </a:r>
            <a:r>
              <a:rPr lang="it-IT" sz="2400" dirty="0" err="1"/>
              <a:t>article</a:t>
            </a:r>
            <a:r>
              <a:rPr lang="it-IT" sz="2400" dirty="0"/>
              <a:t> </a:t>
            </a:r>
            <a:r>
              <a:rPr lang="it-IT" sz="2400" dirty="0" err="1"/>
              <a:t>précise</a:t>
            </a:r>
            <a:r>
              <a:rPr lang="it-IT" sz="2400" dirty="0"/>
              <a:t> </a:t>
            </a:r>
            <a:r>
              <a:rPr lang="it-IT" sz="2400" dirty="0" err="1"/>
              <a:t>que</a:t>
            </a:r>
            <a:r>
              <a:rPr lang="it-IT" sz="2400" dirty="0"/>
              <a:t> </a:t>
            </a:r>
            <a:r>
              <a:rPr lang="it-IT" sz="2400" dirty="0" err="1"/>
              <a:t>les</a:t>
            </a:r>
            <a:r>
              <a:rPr lang="it-IT" sz="2400" dirty="0"/>
              <a:t> </a:t>
            </a:r>
            <a:r>
              <a:rPr lang="it-IT" sz="2400" dirty="0" err="1"/>
              <a:t>mêmes</a:t>
            </a:r>
            <a:r>
              <a:rPr lang="it-IT" sz="2400" dirty="0"/>
              <a:t> </a:t>
            </a:r>
            <a:r>
              <a:rPr lang="it-IT" sz="2400" dirty="0" err="1"/>
              <a:t>dispositions</a:t>
            </a:r>
            <a:r>
              <a:rPr lang="it-IT" sz="2400" dirty="0"/>
              <a:t> s'</a:t>
            </a:r>
            <a:r>
              <a:rPr lang="it-IT" sz="2400" dirty="0" err="1"/>
              <a:t>appliquent</a:t>
            </a:r>
            <a:r>
              <a:rPr lang="it-IT" sz="2400" dirty="0"/>
              <a:t> à </a:t>
            </a:r>
            <a:r>
              <a:rPr lang="it-IT" sz="2400" dirty="0" err="1"/>
              <a:t>toute</a:t>
            </a:r>
            <a:r>
              <a:rPr lang="it-IT" sz="2400" dirty="0"/>
              <a:t> </a:t>
            </a:r>
            <a:r>
              <a:rPr lang="it-IT" sz="2400" dirty="0" err="1"/>
              <a:t>publicité</a:t>
            </a:r>
            <a:r>
              <a:rPr lang="it-IT" sz="2400" dirty="0"/>
              <a:t> </a:t>
            </a:r>
            <a:r>
              <a:rPr lang="it-IT" sz="2400" dirty="0" err="1"/>
              <a:t>écrite</a:t>
            </a:r>
            <a:r>
              <a:rPr lang="it-IT" sz="2400" dirty="0"/>
              <a:t>, </a:t>
            </a:r>
            <a:r>
              <a:rPr lang="it-IT" sz="2400" dirty="0" err="1"/>
              <a:t>parlée</a:t>
            </a:r>
            <a:r>
              <a:rPr lang="it-IT" sz="2400" dirty="0"/>
              <a:t> </a:t>
            </a:r>
            <a:r>
              <a:rPr lang="it-IT" sz="2400" dirty="0" err="1"/>
              <a:t>ou</a:t>
            </a:r>
            <a:r>
              <a:rPr lang="it-IT" sz="2400" dirty="0"/>
              <a:t> </a:t>
            </a:r>
            <a:r>
              <a:rPr lang="it-IT" sz="2400" dirty="0" err="1"/>
              <a:t>audiovisuelle</a:t>
            </a:r>
            <a:r>
              <a:rPr lang="it-IT" sz="2400" dirty="0"/>
              <a:t>.</a:t>
            </a:r>
          </a:p>
        </p:txBody>
      </p:sp>
    </p:spTree>
    <p:extLst>
      <p:ext uri="{BB962C8B-B14F-4D97-AF65-F5344CB8AC3E}">
        <p14:creationId xmlns:p14="http://schemas.microsoft.com/office/powerpoint/2010/main" val="3865808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 </a:t>
            </a:r>
            <a:r>
              <a:rPr lang="it-IT" sz="2800" dirty="0" err="1" smtClean="0"/>
              <a:t>publicité</a:t>
            </a:r>
            <a:r>
              <a:rPr lang="it-IT" sz="2800" dirty="0" smtClean="0"/>
              <a:t> et la </a:t>
            </a:r>
            <a:r>
              <a:rPr lang="it-IT" sz="2800" dirty="0" err="1" smtClean="0"/>
              <a:t>loi</a:t>
            </a:r>
            <a:r>
              <a:rPr lang="it-IT" sz="2800" dirty="0" smtClean="0"/>
              <a:t> </a:t>
            </a:r>
            <a:r>
              <a:rPr lang="it-IT" sz="2800" dirty="0" err="1" smtClean="0"/>
              <a:t>Toubon</a:t>
            </a:r>
            <a:endParaRPr lang="it-IT" sz="2800" dirty="0"/>
          </a:p>
        </p:txBody>
      </p:sp>
      <p:sp>
        <p:nvSpPr>
          <p:cNvPr id="3" name="Segnaposto contenuto 2"/>
          <p:cNvSpPr>
            <a:spLocks noGrp="1"/>
          </p:cNvSpPr>
          <p:nvPr>
            <p:ph idx="1"/>
          </p:nvPr>
        </p:nvSpPr>
        <p:spPr/>
        <p:txBody>
          <a:bodyPr>
            <a:normAutofit fontScale="92500"/>
          </a:bodyPr>
          <a:lstStyle/>
          <a:p>
            <a:pPr algn="just"/>
            <a:r>
              <a:rPr lang="it-IT" sz="2400" dirty="0"/>
              <a:t>La </a:t>
            </a:r>
            <a:r>
              <a:rPr lang="it-IT" sz="2400" dirty="0" err="1"/>
              <a:t>loi</a:t>
            </a:r>
            <a:r>
              <a:rPr lang="it-IT" sz="2400" dirty="0"/>
              <a:t> </a:t>
            </a:r>
            <a:r>
              <a:rPr lang="it-IT" sz="2400" dirty="0" err="1"/>
              <a:t>du</a:t>
            </a:r>
            <a:r>
              <a:rPr lang="it-IT" sz="2400" dirty="0"/>
              <a:t> 4 </a:t>
            </a:r>
            <a:r>
              <a:rPr lang="it-IT" sz="2400" dirty="0" err="1"/>
              <a:t>août</a:t>
            </a:r>
            <a:r>
              <a:rPr lang="it-IT" sz="2400" dirty="0"/>
              <a:t> 1994, dite </a:t>
            </a:r>
            <a:r>
              <a:rPr lang="it-IT" sz="2400" dirty="0" err="1"/>
              <a:t>loi</a:t>
            </a:r>
            <a:r>
              <a:rPr lang="it-IT" sz="2400" dirty="0"/>
              <a:t> </a:t>
            </a:r>
            <a:r>
              <a:rPr lang="it-IT" sz="2400" dirty="0" err="1"/>
              <a:t>Toubon</a:t>
            </a:r>
            <a:r>
              <a:rPr lang="it-IT" sz="2400" dirty="0"/>
              <a:t>, n'</a:t>
            </a:r>
            <a:r>
              <a:rPr lang="it-IT" sz="2400" dirty="0" err="1"/>
              <a:t>interdit</a:t>
            </a:r>
            <a:r>
              <a:rPr lang="it-IT" sz="2400" dirty="0"/>
              <a:t> </a:t>
            </a:r>
            <a:r>
              <a:rPr lang="it-IT" sz="2400" dirty="0" err="1"/>
              <a:t>pas</a:t>
            </a:r>
            <a:r>
              <a:rPr lang="it-IT" sz="2400" dirty="0"/>
              <a:t> l'</a:t>
            </a:r>
            <a:r>
              <a:rPr lang="it-IT" sz="2400" dirty="0" err="1"/>
              <a:t>utilisation</a:t>
            </a:r>
            <a:r>
              <a:rPr lang="it-IT" sz="2400" dirty="0"/>
              <a:t> de </a:t>
            </a:r>
            <a:r>
              <a:rPr lang="it-IT" sz="2400" dirty="0" err="1"/>
              <a:t>langues</a:t>
            </a:r>
            <a:r>
              <a:rPr lang="it-IT" sz="2400" dirty="0"/>
              <a:t> </a:t>
            </a:r>
            <a:r>
              <a:rPr lang="it-IT" sz="2400" dirty="0" err="1"/>
              <a:t>étrangères</a:t>
            </a:r>
            <a:r>
              <a:rPr lang="it-IT" sz="2400" dirty="0"/>
              <a:t> </a:t>
            </a:r>
            <a:r>
              <a:rPr lang="it-IT" sz="2400" dirty="0" err="1"/>
              <a:t>dans</a:t>
            </a:r>
            <a:r>
              <a:rPr lang="it-IT" sz="2400" dirty="0"/>
              <a:t> </a:t>
            </a:r>
            <a:r>
              <a:rPr lang="it-IT" sz="2400" dirty="0" err="1"/>
              <a:t>les</a:t>
            </a:r>
            <a:r>
              <a:rPr lang="it-IT" sz="2400" dirty="0"/>
              <a:t> </a:t>
            </a:r>
            <a:r>
              <a:rPr lang="it-IT" sz="2400" dirty="0" err="1"/>
              <a:t>campagnes</a:t>
            </a:r>
            <a:r>
              <a:rPr lang="it-IT" sz="2400" dirty="0"/>
              <a:t> </a:t>
            </a:r>
            <a:r>
              <a:rPr lang="it-IT" sz="2400" dirty="0" err="1"/>
              <a:t>publicitaires</a:t>
            </a:r>
            <a:r>
              <a:rPr lang="it-IT" sz="2400" dirty="0"/>
              <a:t>, mais impose </a:t>
            </a:r>
            <a:r>
              <a:rPr lang="it-IT" sz="2400" dirty="0" err="1"/>
              <a:t>leur</a:t>
            </a:r>
            <a:r>
              <a:rPr lang="it-IT" sz="2400" dirty="0"/>
              <a:t> </a:t>
            </a:r>
            <a:r>
              <a:rPr lang="it-IT" sz="2400" dirty="0" err="1"/>
              <a:t>traduction</a:t>
            </a:r>
            <a:r>
              <a:rPr lang="it-IT" sz="2400" dirty="0"/>
              <a:t> de </a:t>
            </a:r>
            <a:r>
              <a:rPr lang="it-IT" sz="2400" dirty="0" err="1"/>
              <a:t>manière</a:t>
            </a:r>
            <a:r>
              <a:rPr lang="it-IT" sz="2400" dirty="0"/>
              <a:t> </a:t>
            </a:r>
            <a:r>
              <a:rPr lang="it-IT" sz="2400" dirty="0" err="1"/>
              <a:t>lisible</a:t>
            </a:r>
            <a:r>
              <a:rPr lang="it-IT" sz="2400" dirty="0"/>
              <a:t> en langue </a:t>
            </a:r>
            <a:r>
              <a:rPr lang="it-IT" sz="2400" dirty="0" err="1"/>
              <a:t>française</a:t>
            </a:r>
            <a:r>
              <a:rPr lang="it-IT" sz="2400" dirty="0" smtClean="0"/>
              <a:t>.</a:t>
            </a:r>
          </a:p>
          <a:p>
            <a:pPr marL="0" indent="0" algn="just">
              <a:buNone/>
            </a:pPr>
            <a:endParaRPr lang="it-IT" sz="2400" dirty="0"/>
          </a:p>
          <a:p>
            <a:pPr algn="just"/>
            <a:r>
              <a:rPr lang="it-IT" sz="2400" dirty="0" err="1" smtClean="0"/>
              <a:t>Toutes</a:t>
            </a:r>
            <a:r>
              <a:rPr lang="it-IT" sz="2400" dirty="0" smtClean="0"/>
              <a:t> </a:t>
            </a:r>
            <a:r>
              <a:rPr lang="it-IT" sz="2400" dirty="0"/>
              <a:t>« </a:t>
            </a:r>
            <a:r>
              <a:rPr lang="it-IT" sz="2400" b="1" i="1" dirty="0" err="1"/>
              <a:t>mentions</a:t>
            </a:r>
            <a:r>
              <a:rPr lang="it-IT" sz="2400" b="1" i="1" dirty="0"/>
              <a:t> et </a:t>
            </a:r>
            <a:r>
              <a:rPr lang="it-IT" sz="2400" b="1" i="1" dirty="0" err="1"/>
              <a:t>messages</a:t>
            </a:r>
            <a:r>
              <a:rPr lang="it-IT" sz="2400" b="1" i="1" dirty="0"/>
              <a:t> </a:t>
            </a:r>
            <a:r>
              <a:rPr lang="it-IT" sz="2400" b="1" i="1" dirty="0" err="1"/>
              <a:t>enregistrés</a:t>
            </a:r>
            <a:r>
              <a:rPr lang="it-IT" sz="2400" b="1" i="1" dirty="0"/>
              <a:t> </a:t>
            </a:r>
            <a:r>
              <a:rPr lang="it-IT" sz="2400" b="1" i="1" u="sng" dirty="0" err="1"/>
              <a:t>avec</a:t>
            </a:r>
            <a:r>
              <a:rPr lang="it-IT" sz="2400" b="1" i="1" dirty="0"/>
              <a:t> la </a:t>
            </a:r>
            <a:r>
              <a:rPr lang="it-IT" sz="2400" b="1" i="1" dirty="0" err="1"/>
              <a:t>marque</a:t>
            </a:r>
            <a:r>
              <a:rPr lang="it-IT" sz="2400" dirty="0"/>
              <a:t> » </a:t>
            </a:r>
            <a:r>
              <a:rPr lang="it-IT" sz="2400" dirty="0" err="1"/>
              <a:t>doivent</a:t>
            </a:r>
            <a:r>
              <a:rPr lang="it-IT" sz="2400" dirty="0"/>
              <a:t> </a:t>
            </a:r>
            <a:r>
              <a:rPr lang="it-IT" sz="2400" dirty="0" err="1"/>
              <a:t>faire</a:t>
            </a:r>
            <a:r>
              <a:rPr lang="it-IT" sz="2400" dirty="0"/>
              <a:t> l’</a:t>
            </a:r>
            <a:r>
              <a:rPr lang="it-IT" sz="2400" dirty="0" err="1"/>
              <a:t>objet</a:t>
            </a:r>
            <a:r>
              <a:rPr lang="it-IT" sz="2400" dirty="0"/>
              <a:t> d’une </a:t>
            </a:r>
            <a:r>
              <a:rPr lang="it-IT" sz="2400" b="1" dirty="0" err="1"/>
              <a:t>traduction</a:t>
            </a:r>
            <a:r>
              <a:rPr lang="it-IT" sz="2400" dirty="0"/>
              <a:t> en langue </a:t>
            </a:r>
            <a:r>
              <a:rPr lang="it-IT" sz="2400" dirty="0" err="1"/>
              <a:t>française</a:t>
            </a:r>
            <a:r>
              <a:rPr lang="it-IT" sz="2400" dirty="0" smtClean="0"/>
              <a:t>.</a:t>
            </a:r>
          </a:p>
          <a:p>
            <a:endParaRPr lang="it-IT" sz="2400" dirty="0"/>
          </a:p>
          <a:p>
            <a:pPr algn="just"/>
            <a:r>
              <a:rPr lang="it-IT" sz="2400" dirty="0" smtClean="0"/>
              <a:t>En 1996, une </a:t>
            </a:r>
            <a:r>
              <a:rPr lang="it-IT" sz="2400" dirty="0" err="1" smtClean="0"/>
              <a:t>circulaire</a:t>
            </a:r>
            <a:r>
              <a:rPr lang="it-IT" sz="2400" dirty="0" smtClean="0"/>
              <a:t> </a:t>
            </a:r>
            <a:r>
              <a:rPr lang="it-IT" sz="2400" dirty="0" err="1" smtClean="0"/>
              <a:t>précise</a:t>
            </a:r>
            <a:r>
              <a:rPr lang="it-IT" sz="2400" dirty="0"/>
              <a:t> </a:t>
            </a:r>
            <a:r>
              <a:rPr lang="it-IT" sz="2400" dirty="0" err="1" smtClean="0"/>
              <a:t>que</a:t>
            </a:r>
            <a:r>
              <a:rPr lang="it-IT" sz="2400" dirty="0" smtClean="0"/>
              <a:t> </a:t>
            </a:r>
            <a:r>
              <a:rPr lang="it-IT" sz="2400" dirty="0"/>
              <a:t>« </a:t>
            </a:r>
            <a:r>
              <a:rPr lang="it-IT" sz="2400" dirty="0" err="1"/>
              <a:t>des</a:t>
            </a:r>
            <a:r>
              <a:rPr lang="it-IT" sz="2400" dirty="0"/>
              <a:t> </a:t>
            </a:r>
            <a:r>
              <a:rPr lang="it-IT" sz="2400" dirty="0" err="1"/>
              <a:t>termes</a:t>
            </a:r>
            <a:r>
              <a:rPr lang="it-IT" sz="2400" dirty="0"/>
              <a:t> </a:t>
            </a:r>
            <a:r>
              <a:rPr lang="it-IT" sz="2400" dirty="0" err="1"/>
              <a:t>ou</a:t>
            </a:r>
            <a:r>
              <a:rPr lang="it-IT" sz="2400" dirty="0"/>
              <a:t> </a:t>
            </a:r>
            <a:r>
              <a:rPr lang="it-IT" sz="2400" dirty="0" err="1"/>
              <a:t>expressions</a:t>
            </a:r>
            <a:r>
              <a:rPr lang="it-IT" sz="2400" dirty="0"/>
              <a:t> </a:t>
            </a:r>
            <a:r>
              <a:rPr lang="it-IT" sz="2400" dirty="0" err="1"/>
              <a:t>peuvent</a:t>
            </a:r>
            <a:r>
              <a:rPr lang="it-IT" sz="2400" dirty="0"/>
              <a:t> </a:t>
            </a:r>
            <a:r>
              <a:rPr lang="it-IT" sz="2400" dirty="0" err="1"/>
              <a:t>être</a:t>
            </a:r>
            <a:r>
              <a:rPr lang="it-IT" sz="2400" dirty="0"/>
              <a:t> </a:t>
            </a:r>
            <a:r>
              <a:rPr lang="it-IT" sz="2400" dirty="0" err="1"/>
              <a:t>admis</a:t>
            </a:r>
            <a:r>
              <a:rPr lang="it-IT" sz="2400" dirty="0"/>
              <a:t> sans </a:t>
            </a:r>
            <a:r>
              <a:rPr lang="it-IT" sz="2400" dirty="0" err="1"/>
              <a:t>traduction</a:t>
            </a:r>
            <a:r>
              <a:rPr lang="it-IT" sz="2400" dirty="0"/>
              <a:t>, </a:t>
            </a:r>
            <a:r>
              <a:rPr lang="it-IT" sz="2400" dirty="0" err="1"/>
              <a:t>s’il</a:t>
            </a:r>
            <a:r>
              <a:rPr lang="it-IT" sz="2400" dirty="0"/>
              <a:t> s’</a:t>
            </a:r>
            <a:r>
              <a:rPr lang="it-IT" sz="2400" dirty="0" err="1"/>
              <a:t>agit</a:t>
            </a:r>
            <a:r>
              <a:rPr lang="it-IT" sz="2400" dirty="0"/>
              <a:t> de </a:t>
            </a:r>
            <a:r>
              <a:rPr lang="it-IT" sz="2400" dirty="0" err="1"/>
              <a:t>termes</a:t>
            </a:r>
            <a:r>
              <a:rPr lang="it-IT" sz="2400" dirty="0"/>
              <a:t> </a:t>
            </a:r>
            <a:r>
              <a:rPr lang="it-IT" sz="2400" dirty="0" err="1"/>
              <a:t>ou</a:t>
            </a:r>
            <a:r>
              <a:rPr lang="it-IT" sz="2400" dirty="0"/>
              <a:t> </a:t>
            </a:r>
            <a:r>
              <a:rPr lang="it-IT" sz="2400" dirty="0" err="1"/>
              <a:t>expressions</a:t>
            </a:r>
            <a:r>
              <a:rPr lang="it-IT" sz="2400" dirty="0"/>
              <a:t> </a:t>
            </a:r>
            <a:r>
              <a:rPr lang="it-IT" sz="2400" dirty="0" err="1"/>
              <a:t>entrés</a:t>
            </a:r>
            <a:r>
              <a:rPr lang="it-IT" sz="2400" dirty="0"/>
              <a:t> </a:t>
            </a:r>
            <a:r>
              <a:rPr lang="it-IT" sz="2400" dirty="0" err="1"/>
              <a:t>dans</a:t>
            </a:r>
            <a:r>
              <a:rPr lang="it-IT" sz="2400" dirty="0"/>
              <a:t> le </a:t>
            </a:r>
            <a:r>
              <a:rPr lang="it-IT" sz="2400" dirty="0" err="1"/>
              <a:t>langage</a:t>
            </a:r>
            <a:r>
              <a:rPr lang="it-IT" sz="2400" dirty="0"/>
              <a:t> </a:t>
            </a:r>
            <a:r>
              <a:rPr lang="it-IT" sz="2400" dirty="0" err="1"/>
              <a:t>courant</a:t>
            </a:r>
            <a:r>
              <a:rPr lang="it-IT" sz="2400" dirty="0"/>
              <a:t> </a:t>
            </a:r>
            <a:r>
              <a:rPr lang="it-IT" sz="2400" dirty="0" err="1"/>
              <a:t>ou</a:t>
            </a:r>
            <a:r>
              <a:rPr lang="it-IT" sz="2400" dirty="0"/>
              <a:t> </a:t>
            </a:r>
            <a:r>
              <a:rPr lang="it-IT" sz="2400" dirty="0" err="1"/>
              <a:t>résultant</a:t>
            </a:r>
            <a:r>
              <a:rPr lang="it-IT" sz="2400" dirty="0"/>
              <a:t> de </a:t>
            </a:r>
            <a:r>
              <a:rPr lang="it-IT" sz="2400" dirty="0" err="1"/>
              <a:t>l’application</a:t>
            </a:r>
            <a:r>
              <a:rPr lang="it-IT" sz="2400" dirty="0"/>
              <a:t> de </a:t>
            </a:r>
            <a:r>
              <a:rPr lang="it-IT" sz="2400" dirty="0" err="1"/>
              <a:t>conventions</a:t>
            </a:r>
            <a:r>
              <a:rPr lang="it-IT" sz="2400" dirty="0"/>
              <a:t> </a:t>
            </a:r>
            <a:r>
              <a:rPr lang="it-IT" sz="2400" dirty="0" err="1"/>
              <a:t>internationales</a:t>
            </a:r>
            <a:r>
              <a:rPr lang="it-IT" sz="2400" dirty="0"/>
              <a:t> (par </a:t>
            </a:r>
            <a:r>
              <a:rPr lang="it-IT" sz="2400" dirty="0" err="1"/>
              <a:t>exemple</a:t>
            </a:r>
            <a:r>
              <a:rPr lang="it-IT" sz="2400" dirty="0"/>
              <a:t>, on/off, made in, copyright). </a:t>
            </a:r>
          </a:p>
        </p:txBody>
      </p:sp>
    </p:spTree>
    <p:extLst>
      <p:ext uri="{BB962C8B-B14F-4D97-AF65-F5344CB8AC3E}">
        <p14:creationId xmlns:p14="http://schemas.microsoft.com/office/powerpoint/2010/main" val="345585982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3" name="Immagine 1" descr="$(KGrHqZHJCgE8fi86sUpBPPpTKlKqw~~60_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3288" y="1196975"/>
            <a:ext cx="4270375" cy="550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7588590"/>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t>La non application de la </a:t>
            </a:r>
            <a:r>
              <a:rPr lang="fr-FR" sz="2800" dirty="0"/>
              <a:t>loi Toubon </a:t>
            </a:r>
            <a:endParaRPr lang="it-IT" sz="2800" dirty="0"/>
          </a:p>
        </p:txBody>
      </p:sp>
      <p:sp>
        <p:nvSpPr>
          <p:cNvPr id="3" name="Segnaposto contenuto 2"/>
          <p:cNvSpPr>
            <a:spLocks noGrp="1"/>
          </p:cNvSpPr>
          <p:nvPr>
            <p:ph idx="1"/>
          </p:nvPr>
        </p:nvSpPr>
        <p:spPr/>
        <p:txBody>
          <a:bodyPr/>
          <a:lstStyle/>
          <a:p>
            <a:pPr algn="just"/>
            <a:r>
              <a:rPr lang="fr-FR" sz="2400" dirty="0"/>
              <a:t>En France, 43 publicités épinglées pour n'avoir pas traduit leurs slogans en français </a:t>
            </a:r>
          </a:p>
          <a:p>
            <a:pPr algn="just"/>
            <a:r>
              <a:rPr lang="fr-FR" sz="2400" dirty="0" smtClean="0"/>
              <a:t>La </a:t>
            </a:r>
            <a:r>
              <a:rPr lang="fr-FR" sz="2400" dirty="0"/>
              <a:t>loi Toubon du 4 août 1994 n’interdit pas l’utilisation de langues étrangères dans les campagnes publicitaires, mais impose leur traduction de manière lisible dans la langue de Molière</a:t>
            </a:r>
            <a:r>
              <a:rPr lang="fr-FR" sz="2400" dirty="0" smtClean="0"/>
              <a:t>.</a:t>
            </a:r>
          </a:p>
          <a:p>
            <a:pPr algn="just"/>
            <a:r>
              <a:rPr lang="fr-FR" sz="2400" i="1" dirty="0" smtClean="0"/>
              <a:t>Libération</a:t>
            </a:r>
            <a:r>
              <a:rPr lang="fr-FR" sz="2400" dirty="0" smtClean="0"/>
              <a:t> 27 </a:t>
            </a:r>
            <a:r>
              <a:rPr lang="fr-FR" sz="2400" dirty="0"/>
              <a:t>novembre 2013 </a:t>
            </a:r>
          </a:p>
          <a:p>
            <a:pPr algn="just"/>
            <a:endParaRPr lang="fr-FR" sz="2400" dirty="0"/>
          </a:p>
          <a:p>
            <a:endParaRPr lang="it-IT" sz="2400" dirty="0"/>
          </a:p>
        </p:txBody>
      </p:sp>
    </p:spTree>
    <p:extLst>
      <p:ext uri="{BB962C8B-B14F-4D97-AF65-F5344CB8AC3E}">
        <p14:creationId xmlns:p14="http://schemas.microsoft.com/office/powerpoint/2010/main" val="3987673696"/>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a:t>La non application de la loi Toubon </a:t>
            </a:r>
            <a:endParaRPr lang="it-IT" sz="2800" dirty="0"/>
          </a:p>
        </p:txBody>
      </p:sp>
      <p:sp>
        <p:nvSpPr>
          <p:cNvPr id="3" name="Segnaposto contenuto 2"/>
          <p:cNvSpPr>
            <a:spLocks noGrp="1"/>
          </p:cNvSpPr>
          <p:nvPr>
            <p:ph idx="1"/>
          </p:nvPr>
        </p:nvSpPr>
        <p:spPr/>
        <p:txBody>
          <a:bodyPr/>
          <a:lstStyle/>
          <a:p>
            <a:pPr algn="just"/>
            <a:r>
              <a:rPr lang="fr-FR" sz="2400" dirty="0"/>
              <a:t>Au banc des recalés, Sony voit son slogan «</a:t>
            </a:r>
            <a:r>
              <a:rPr lang="fr-FR" sz="2400" dirty="0" err="1"/>
              <a:t>Make</a:t>
            </a:r>
            <a:r>
              <a:rPr lang="fr-FR" sz="2400" dirty="0"/>
              <a:t> </a:t>
            </a:r>
            <a:r>
              <a:rPr lang="fr-FR" sz="2400" dirty="0" err="1"/>
              <a:t>Believe</a:t>
            </a:r>
            <a:r>
              <a:rPr lang="fr-FR" sz="2400" dirty="0"/>
              <a:t>» retoqué car non traduit au bas de l’affiche, tout comme le terme «</a:t>
            </a:r>
            <a:r>
              <a:rPr lang="fr-FR" sz="2400" dirty="0" err="1"/>
              <a:t>Eyewear</a:t>
            </a:r>
            <a:r>
              <a:rPr lang="fr-FR" sz="2400" dirty="0"/>
              <a:t>» pour la ligne de lunettes de </a:t>
            </a:r>
            <a:r>
              <a:rPr lang="fr-FR" sz="2400" dirty="0" err="1"/>
              <a:t>Prada</a:t>
            </a:r>
            <a:r>
              <a:rPr lang="fr-FR" sz="2400" dirty="0"/>
              <a:t>, l’accroche «The art of </a:t>
            </a:r>
            <a:r>
              <a:rPr lang="fr-FR" sz="2400" dirty="0" err="1"/>
              <a:t>Raw</a:t>
            </a:r>
            <a:r>
              <a:rPr lang="fr-FR" sz="2400" dirty="0"/>
              <a:t>» de la marque de jeans </a:t>
            </a:r>
            <a:r>
              <a:rPr lang="fr-FR" sz="2400" dirty="0" err="1"/>
              <a:t>Raw</a:t>
            </a:r>
            <a:r>
              <a:rPr lang="fr-FR" sz="2400" dirty="0"/>
              <a:t> Denim, le «</a:t>
            </a:r>
            <a:r>
              <a:rPr lang="fr-FR" sz="2400" dirty="0" err="1"/>
              <a:t>speciality</a:t>
            </a:r>
            <a:r>
              <a:rPr lang="fr-FR" sz="2400" dirty="0"/>
              <a:t> </a:t>
            </a:r>
            <a:r>
              <a:rPr lang="fr-FR" sz="2400" dirty="0" err="1"/>
              <a:t>beers</a:t>
            </a:r>
            <a:r>
              <a:rPr lang="fr-FR" sz="2400" dirty="0"/>
              <a:t>» de la bière Amsterdam ou encore «The brand store» du groupe BMW.</a:t>
            </a:r>
          </a:p>
          <a:p>
            <a:pPr algn="just"/>
            <a:r>
              <a:rPr lang="fr-FR" sz="2400" dirty="0" smtClean="0"/>
              <a:t>Pas </a:t>
            </a:r>
            <a:r>
              <a:rPr lang="fr-FR" sz="2400" dirty="0"/>
              <a:t>question cependant de sanctions ou d’ordre de retirer les campagnes en question: l’ARPP rappelle qu’elle intervient à titre pédagogique auprès des marques en cause, et qu’elle </a:t>
            </a:r>
            <a:r>
              <a:rPr lang="fr-FR" sz="2400" i="1" dirty="0"/>
              <a:t>«n’est pas un gendarme»</a:t>
            </a:r>
            <a:r>
              <a:rPr lang="fr-FR" sz="2400" dirty="0"/>
              <a:t>, comme le souligne son directeur général Stéphane Martin.</a:t>
            </a:r>
            <a:endParaRPr lang="it-IT" sz="2400" dirty="0"/>
          </a:p>
        </p:txBody>
      </p:sp>
    </p:spTree>
    <p:extLst>
      <p:ext uri="{BB962C8B-B14F-4D97-AF65-F5344CB8AC3E}">
        <p14:creationId xmlns:p14="http://schemas.microsoft.com/office/powerpoint/2010/main" val="642919691"/>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 </a:t>
            </a:r>
            <a:r>
              <a:rPr lang="it-IT" sz="2800" dirty="0" err="1" smtClean="0"/>
              <a:t>traduction</a:t>
            </a:r>
            <a:r>
              <a:rPr lang="it-IT" sz="2800" dirty="0" smtClean="0"/>
              <a:t> </a:t>
            </a:r>
            <a:r>
              <a:rPr lang="it-IT" sz="2800" dirty="0" err="1" smtClean="0"/>
              <a:t>soutenue</a:t>
            </a:r>
            <a:r>
              <a:rPr lang="it-IT" sz="2800" dirty="0"/>
              <a:t> par </a:t>
            </a:r>
            <a:r>
              <a:rPr lang="it-IT" sz="2800" dirty="0" smtClean="0"/>
              <a:t>la </a:t>
            </a:r>
            <a:r>
              <a:rPr lang="it-IT" sz="2800" dirty="0"/>
              <a:t>DGLFLF</a:t>
            </a:r>
          </a:p>
        </p:txBody>
      </p:sp>
      <p:sp>
        <p:nvSpPr>
          <p:cNvPr id="3" name="Segnaposto contenuto 2"/>
          <p:cNvSpPr>
            <a:spLocks noGrp="1"/>
          </p:cNvSpPr>
          <p:nvPr>
            <p:ph idx="1"/>
          </p:nvPr>
        </p:nvSpPr>
        <p:spPr/>
        <p:txBody>
          <a:bodyPr>
            <a:normAutofit fontScale="92500" lnSpcReduction="10000"/>
          </a:bodyPr>
          <a:lstStyle/>
          <a:p>
            <a:pPr algn="just"/>
            <a:r>
              <a:rPr lang="it-IT" sz="2400" dirty="0"/>
              <a:t>La </a:t>
            </a:r>
            <a:r>
              <a:rPr lang="it-IT" sz="2400" dirty="0" err="1"/>
              <a:t>traduction</a:t>
            </a:r>
            <a:r>
              <a:rPr lang="it-IT" sz="2400" dirty="0"/>
              <a:t> </a:t>
            </a:r>
            <a:r>
              <a:rPr lang="it-IT" sz="2400" dirty="0" err="1"/>
              <a:t>permet</a:t>
            </a:r>
            <a:r>
              <a:rPr lang="it-IT" sz="2400" dirty="0"/>
              <a:t> de </a:t>
            </a:r>
            <a:r>
              <a:rPr lang="it-IT" sz="2400" dirty="0" err="1"/>
              <a:t>concilier</a:t>
            </a:r>
            <a:r>
              <a:rPr lang="it-IT" sz="2400" dirty="0"/>
              <a:t> l’</a:t>
            </a:r>
            <a:r>
              <a:rPr lang="it-IT" sz="2400" dirty="0" err="1"/>
              <a:t>attachement</a:t>
            </a:r>
            <a:r>
              <a:rPr lang="it-IT" sz="2400" dirty="0"/>
              <a:t> </a:t>
            </a:r>
            <a:r>
              <a:rPr lang="it-IT" sz="2400" dirty="0" err="1"/>
              <a:t>légitime</a:t>
            </a:r>
            <a:r>
              <a:rPr lang="it-IT" sz="2400" dirty="0"/>
              <a:t> </a:t>
            </a:r>
            <a:r>
              <a:rPr lang="it-IT" sz="2400" dirty="0" err="1"/>
              <a:t>des</a:t>
            </a:r>
            <a:r>
              <a:rPr lang="it-IT" sz="2400" dirty="0"/>
              <a:t> </a:t>
            </a:r>
            <a:r>
              <a:rPr lang="it-IT" sz="2400" dirty="0" err="1"/>
              <a:t>citoyens</a:t>
            </a:r>
            <a:r>
              <a:rPr lang="it-IT" sz="2400" dirty="0"/>
              <a:t> à </a:t>
            </a:r>
            <a:r>
              <a:rPr lang="it-IT" sz="2400" dirty="0" err="1"/>
              <a:t>leur</a:t>
            </a:r>
            <a:r>
              <a:rPr lang="it-IT" sz="2400" dirty="0"/>
              <a:t>(</a:t>
            </a:r>
            <a:r>
              <a:rPr lang="it-IT" sz="2400" dirty="0" err="1"/>
              <a:t>s</a:t>
            </a:r>
            <a:r>
              <a:rPr lang="it-IT" sz="2400" dirty="0"/>
              <a:t>) langue(</a:t>
            </a:r>
            <a:r>
              <a:rPr lang="it-IT" sz="2400" dirty="0" err="1"/>
              <a:t>s</a:t>
            </a:r>
            <a:r>
              <a:rPr lang="it-IT" sz="2400" dirty="0"/>
              <a:t>) </a:t>
            </a:r>
            <a:r>
              <a:rPr lang="it-IT" sz="2400" dirty="0" err="1"/>
              <a:t>avec</a:t>
            </a:r>
            <a:r>
              <a:rPr lang="it-IT" sz="2400" dirty="0"/>
              <a:t> la </a:t>
            </a:r>
            <a:r>
              <a:rPr lang="it-IT" sz="2400" dirty="0" err="1"/>
              <a:t>nécessité</a:t>
            </a:r>
            <a:r>
              <a:rPr lang="it-IT" sz="2400" dirty="0"/>
              <a:t> de </a:t>
            </a:r>
            <a:r>
              <a:rPr lang="it-IT" sz="2400" dirty="0" err="1"/>
              <a:t>développer</a:t>
            </a:r>
            <a:r>
              <a:rPr lang="it-IT" sz="2400" dirty="0"/>
              <a:t> </a:t>
            </a:r>
            <a:r>
              <a:rPr lang="it-IT" sz="2400" dirty="0" err="1"/>
              <a:t>les</a:t>
            </a:r>
            <a:r>
              <a:rPr lang="it-IT" sz="2400" dirty="0"/>
              <a:t> </a:t>
            </a:r>
            <a:r>
              <a:rPr lang="it-IT" sz="2400" dirty="0" err="1"/>
              <a:t>échanges</a:t>
            </a:r>
            <a:r>
              <a:rPr lang="it-IT" sz="2400" dirty="0"/>
              <a:t> – </a:t>
            </a:r>
            <a:r>
              <a:rPr lang="it-IT" sz="2400" dirty="0" err="1"/>
              <a:t>intellectuels</a:t>
            </a:r>
            <a:r>
              <a:rPr lang="it-IT" sz="2400" dirty="0"/>
              <a:t>, </a:t>
            </a:r>
            <a:r>
              <a:rPr lang="it-IT" sz="2400" dirty="0" err="1"/>
              <a:t>culturels</a:t>
            </a:r>
            <a:r>
              <a:rPr lang="it-IT" sz="2400" dirty="0"/>
              <a:t> et </a:t>
            </a:r>
            <a:r>
              <a:rPr lang="it-IT" sz="2400" dirty="0" err="1"/>
              <a:t>économiques</a:t>
            </a:r>
            <a:r>
              <a:rPr lang="it-IT" sz="2400" dirty="0"/>
              <a:t> – </a:t>
            </a:r>
            <a:r>
              <a:rPr lang="it-IT" sz="2400" dirty="0" err="1"/>
              <a:t>au</a:t>
            </a:r>
            <a:r>
              <a:rPr lang="it-IT" sz="2400" dirty="0"/>
              <a:t> </a:t>
            </a:r>
            <a:r>
              <a:rPr lang="it-IT" sz="2400" dirty="0" err="1"/>
              <a:t>plan</a:t>
            </a:r>
            <a:r>
              <a:rPr lang="it-IT" sz="2400" dirty="0"/>
              <a:t> </a:t>
            </a:r>
            <a:r>
              <a:rPr lang="it-IT" sz="2400" dirty="0" err="1"/>
              <a:t>international</a:t>
            </a:r>
            <a:r>
              <a:rPr lang="it-IT" sz="2400" dirty="0"/>
              <a:t>. Elle </a:t>
            </a:r>
            <a:r>
              <a:rPr lang="it-IT" sz="2400" dirty="0" err="1"/>
              <a:t>constitue</a:t>
            </a:r>
            <a:r>
              <a:rPr lang="it-IT" sz="2400" dirty="0"/>
              <a:t> </a:t>
            </a:r>
            <a:r>
              <a:rPr lang="it-IT" sz="2400" dirty="0" err="1"/>
              <a:t>donc</a:t>
            </a:r>
            <a:r>
              <a:rPr lang="it-IT" sz="2400" dirty="0"/>
              <a:t> à ce </a:t>
            </a:r>
            <a:r>
              <a:rPr lang="it-IT" sz="2400" dirty="0" err="1"/>
              <a:t>titre</a:t>
            </a:r>
            <a:r>
              <a:rPr lang="it-IT" sz="2400" dirty="0"/>
              <a:t> une </a:t>
            </a:r>
            <a:r>
              <a:rPr lang="it-IT" sz="2400" dirty="0" err="1"/>
              <a:t>dimension</a:t>
            </a:r>
            <a:r>
              <a:rPr lang="it-IT" sz="2400" dirty="0"/>
              <a:t> </a:t>
            </a:r>
            <a:r>
              <a:rPr lang="it-IT" sz="2400" dirty="0" err="1"/>
              <a:t>stratégique</a:t>
            </a:r>
            <a:r>
              <a:rPr lang="it-IT" sz="2400" dirty="0"/>
              <a:t> </a:t>
            </a:r>
            <a:r>
              <a:rPr lang="it-IT" sz="2400" dirty="0" err="1"/>
              <a:t>des</a:t>
            </a:r>
            <a:r>
              <a:rPr lang="it-IT" sz="2400" dirty="0"/>
              <a:t> </a:t>
            </a:r>
            <a:r>
              <a:rPr lang="it-IT" sz="2400" dirty="0" err="1"/>
              <a:t>politiques</a:t>
            </a:r>
            <a:r>
              <a:rPr lang="it-IT" sz="2400" dirty="0"/>
              <a:t> de promotion </a:t>
            </a:r>
            <a:r>
              <a:rPr lang="it-IT" sz="2400" dirty="0" err="1"/>
              <a:t>du</a:t>
            </a:r>
            <a:r>
              <a:rPr lang="it-IT" sz="2400" dirty="0"/>
              <a:t> </a:t>
            </a:r>
            <a:r>
              <a:rPr lang="it-IT" sz="2400" dirty="0" err="1"/>
              <a:t>multilinguisme</a:t>
            </a:r>
            <a:r>
              <a:rPr lang="it-IT" sz="2400" dirty="0"/>
              <a:t> et </a:t>
            </a:r>
            <a:r>
              <a:rPr lang="it-IT" sz="2400" dirty="0" err="1"/>
              <a:t>du</a:t>
            </a:r>
            <a:r>
              <a:rPr lang="it-IT" sz="2400" dirty="0"/>
              <a:t> </a:t>
            </a:r>
            <a:r>
              <a:rPr lang="it-IT" sz="2400" dirty="0" err="1"/>
              <a:t>dialogue</a:t>
            </a:r>
            <a:r>
              <a:rPr lang="it-IT" sz="2400" dirty="0"/>
              <a:t> </a:t>
            </a:r>
            <a:r>
              <a:rPr lang="it-IT" sz="2400" dirty="0" err="1"/>
              <a:t>interculturel</a:t>
            </a:r>
            <a:r>
              <a:rPr lang="it-IT" sz="2400" dirty="0"/>
              <a:t>. </a:t>
            </a:r>
            <a:endParaRPr lang="it-IT" sz="2400" dirty="0" smtClean="0"/>
          </a:p>
          <a:p>
            <a:pPr algn="just"/>
            <a:r>
              <a:rPr lang="it-IT" sz="2400" dirty="0"/>
              <a:t>La </a:t>
            </a:r>
            <a:r>
              <a:rPr lang="it-IT" sz="2400" dirty="0" err="1"/>
              <a:t>traduction</a:t>
            </a:r>
            <a:r>
              <a:rPr lang="it-IT" sz="2400" dirty="0"/>
              <a:t> </a:t>
            </a:r>
            <a:r>
              <a:rPr lang="it-IT" sz="2400" dirty="0" err="1"/>
              <a:t>permet</a:t>
            </a:r>
            <a:r>
              <a:rPr lang="it-IT" sz="2400" dirty="0"/>
              <a:t> de </a:t>
            </a:r>
            <a:r>
              <a:rPr lang="it-IT" sz="2400" dirty="0" err="1"/>
              <a:t>rendre</a:t>
            </a:r>
            <a:r>
              <a:rPr lang="it-IT" sz="2400" dirty="0"/>
              <a:t> </a:t>
            </a:r>
            <a:r>
              <a:rPr lang="it-IT" sz="2400" dirty="0" err="1"/>
              <a:t>accessible</a:t>
            </a:r>
            <a:r>
              <a:rPr lang="it-IT" sz="2400" dirty="0"/>
              <a:t> à </a:t>
            </a:r>
            <a:r>
              <a:rPr lang="it-IT" sz="2400" dirty="0" err="1"/>
              <a:t>tous</a:t>
            </a:r>
            <a:r>
              <a:rPr lang="it-IT" sz="2400" dirty="0"/>
              <a:t> </a:t>
            </a:r>
            <a:r>
              <a:rPr lang="it-IT" sz="2400" dirty="0" err="1"/>
              <a:t>les</a:t>
            </a:r>
            <a:r>
              <a:rPr lang="it-IT" sz="2400" dirty="0"/>
              <a:t> </a:t>
            </a:r>
            <a:r>
              <a:rPr lang="it-IT" sz="2400" dirty="0" err="1"/>
              <a:t>citoyens</a:t>
            </a:r>
            <a:r>
              <a:rPr lang="it-IT" sz="2400" dirty="0"/>
              <a:t> </a:t>
            </a:r>
            <a:r>
              <a:rPr lang="it-IT" sz="2400" dirty="0" err="1"/>
              <a:t>des</a:t>
            </a:r>
            <a:r>
              <a:rPr lang="it-IT" sz="2400" dirty="0"/>
              <a:t> </a:t>
            </a:r>
            <a:r>
              <a:rPr lang="it-IT" sz="2400" dirty="0" err="1"/>
              <a:t>informations</a:t>
            </a:r>
            <a:r>
              <a:rPr lang="it-IT" sz="2400" dirty="0"/>
              <a:t> </a:t>
            </a:r>
            <a:r>
              <a:rPr lang="it-IT" sz="2400" dirty="0" err="1"/>
              <a:t>indispensables</a:t>
            </a:r>
            <a:r>
              <a:rPr lang="it-IT" sz="2400" dirty="0"/>
              <a:t> à </a:t>
            </a:r>
            <a:r>
              <a:rPr lang="it-IT" sz="2400" dirty="0" err="1"/>
              <a:t>leur</a:t>
            </a:r>
            <a:r>
              <a:rPr lang="it-IT" sz="2400" dirty="0"/>
              <a:t> vie </a:t>
            </a:r>
            <a:r>
              <a:rPr lang="it-IT" sz="2400" dirty="0" err="1"/>
              <a:t>quotidienne</a:t>
            </a:r>
            <a:r>
              <a:rPr lang="it-IT" sz="2400" dirty="0"/>
              <a:t>. Elle </a:t>
            </a:r>
            <a:r>
              <a:rPr lang="it-IT" sz="2400" dirty="0" err="1"/>
              <a:t>permet</a:t>
            </a:r>
            <a:r>
              <a:rPr lang="it-IT" sz="2400" dirty="0"/>
              <a:t> à ce </a:t>
            </a:r>
            <a:r>
              <a:rPr lang="it-IT" sz="2400" dirty="0" err="1"/>
              <a:t>titre</a:t>
            </a:r>
            <a:r>
              <a:rPr lang="it-IT" sz="2400" dirty="0"/>
              <a:t> de </a:t>
            </a:r>
            <a:r>
              <a:rPr lang="it-IT" sz="2400" dirty="0" err="1"/>
              <a:t>rendre</a:t>
            </a:r>
            <a:r>
              <a:rPr lang="it-IT" sz="2400" dirty="0"/>
              <a:t> </a:t>
            </a:r>
            <a:r>
              <a:rPr lang="it-IT" sz="2400" dirty="0" err="1"/>
              <a:t>effectives</a:t>
            </a:r>
            <a:r>
              <a:rPr lang="it-IT" sz="2400" dirty="0"/>
              <a:t> </a:t>
            </a:r>
            <a:r>
              <a:rPr lang="it-IT" sz="2400" dirty="0" err="1"/>
              <a:t>les</a:t>
            </a:r>
            <a:r>
              <a:rPr lang="it-IT" sz="2400" dirty="0"/>
              <a:t> </a:t>
            </a:r>
            <a:r>
              <a:rPr lang="it-IT" sz="2400" dirty="0" err="1"/>
              <a:t>dispositions</a:t>
            </a:r>
            <a:r>
              <a:rPr lang="it-IT" sz="2400" dirty="0"/>
              <a:t> de la </a:t>
            </a:r>
            <a:r>
              <a:rPr lang="it-IT" sz="2400" dirty="0" err="1"/>
              <a:t>loi</a:t>
            </a:r>
            <a:r>
              <a:rPr lang="it-IT" sz="2400" dirty="0"/>
              <a:t> </a:t>
            </a:r>
            <a:r>
              <a:rPr lang="it-IT" sz="2400" dirty="0" err="1"/>
              <a:t>du</a:t>
            </a:r>
            <a:r>
              <a:rPr lang="it-IT" sz="2400" dirty="0"/>
              <a:t> 4 </a:t>
            </a:r>
            <a:r>
              <a:rPr lang="it-IT" sz="2400" dirty="0" err="1"/>
              <a:t>août</a:t>
            </a:r>
            <a:r>
              <a:rPr lang="it-IT" sz="2400" dirty="0"/>
              <a:t> 1994 </a:t>
            </a:r>
            <a:r>
              <a:rPr lang="it-IT" sz="2400" dirty="0" err="1"/>
              <a:t>visant</a:t>
            </a:r>
            <a:r>
              <a:rPr lang="it-IT" sz="2400" dirty="0"/>
              <a:t> à garantir un « </a:t>
            </a:r>
            <a:r>
              <a:rPr lang="it-IT" sz="2400" dirty="0" err="1"/>
              <a:t>droit</a:t>
            </a:r>
            <a:r>
              <a:rPr lang="it-IT" sz="2400" dirty="0"/>
              <a:t> </a:t>
            </a:r>
            <a:r>
              <a:rPr lang="it-IT" sz="2400" dirty="0" err="1"/>
              <a:t>au</a:t>
            </a:r>
            <a:r>
              <a:rPr lang="it-IT" sz="2400" dirty="0"/>
              <a:t> </a:t>
            </a:r>
            <a:r>
              <a:rPr lang="it-IT" sz="2400" dirty="0" err="1"/>
              <a:t>français</a:t>
            </a:r>
            <a:r>
              <a:rPr lang="it-IT" sz="2400" dirty="0"/>
              <a:t> » </a:t>
            </a:r>
            <a:r>
              <a:rPr lang="it-IT" sz="2400" dirty="0" err="1"/>
              <a:t>dans</a:t>
            </a:r>
            <a:r>
              <a:rPr lang="it-IT" sz="2400" dirty="0"/>
              <a:t> un </a:t>
            </a:r>
            <a:r>
              <a:rPr lang="it-IT" sz="2400" dirty="0" err="1"/>
              <a:t>grand</a:t>
            </a:r>
            <a:r>
              <a:rPr lang="it-IT" sz="2400" dirty="0"/>
              <a:t> </a:t>
            </a:r>
            <a:r>
              <a:rPr lang="it-IT" sz="2400" dirty="0" err="1"/>
              <a:t>nombre</a:t>
            </a:r>
            <a:r>
              <a:rPr lang="it-IT" sz="2400" dirty="0"/>
              <a:t> de </a:t>
            </a:r>
            <a:r>
              <a:rPr lang="it-IT" sz="2400" dirty="0" err="1"/>
              <a:t>circonstances</a:t>
            </a:r>
            <a:r>
              <a:rPr lang="it-IT" sz="2400" dirty="0"/>
              <a:t> de la vie </a:t>
            </a:r>
            <a:r>
              <a:rPr lang="it-IT" sz="2400" dirty="0" err="1"/>
              <a:t>courante</a:t>
            </a:r>
            <a:r>
              <a:rPr lang="it-IT" sz="2400" dirty="0"/>
              <a:t> : </a:t>
            </a:r>
            <a:r>
              <a:rPr lang="it-IT" sz="2400" dirty="0" err="1"/>
              <a:t>consommation</a:t>
            </a:r>
            <a:r>
              <a:rPr lang="it-IT" sz="2400" dirty="0"/>
              <a:t>, </a:t>
            </a:r>
            <a:r>
              <a:rPr lang="it-IT" sz="2400" dirty="0" err="1"/>
              <a:t>travail</a:t>
            </a:r>
            <a:r>
              <a:rPr lang="it-IT" sz="2400" dirty="0"/>
              <a:t>, </a:t>
            </a:r>
            <a:r>
              <a:rPr lang="it-IT" sz="2400" dirty="0" err="1"/>
              <a:t>loisirs</a:t>
            </a:r>
            <a:r>
              <a:rPr lang="it-IT" sz="2400" dirty="0"/>
              <a:t>...</a:t>
            </a:r>
            <a:r>
              <a:rPr lang="it-IT" sz="2400" dirty="0" smtClean="0"/>
              <a:t>.</a:t>
            </a:r>
          </a:p>
          <a:p>
            <a:pPr algn="just"/>
            <a:r>
              <a:rPr lang="it-IT" sz="2400" dirty="0">
                <a:hlinkClick r:id="rId2"/>
              </a:rPr>
              <a:t>http://www.culturecommunication.gouv.fr</a:t>
            </a:r>
            <a:r>
              <a:rPr lang="it-IT" sz="2400" dirty="0" smtClean="0">
                <a:hlinkClick r:id="rId2"/>
              </a:rPr>
              <a:t>/</a:t>
            </a:r>
            <a:r>
              <a:rPr lang="it-IT" sz="2400" dirty="0" smtClean="0"/>
              <a:t> </a:t>
            </a:r>
            <a:r>
              <a:rPr lang="it-IT" sz="2400" dirty="0" err="1" smtClean="0"/>
              <a:t>consulté</a:t>
            </a:r>
            <a:r>
              <a:rPr lang="it-IT" sz="2400" dirty="0" smtClean="0"/>
              <a:t> le 17 </a:t>
            </a:r>
            <a:r>
              <a:rPr lang="it-IT" sz="2400" dirty="0" err="1" smtClean="0"/>
              <a:t>avril</a:t>
            </a:r>
            <a:r>
              <a:rPr lang="it-IT" sz="2400" dirty="0" smtClean="0"/>
              <a:t> 2017</a:t>
            </a:r>
            <a:endParaRPr lang="it-IT" sz="2400" dirty="0"/>
          </a:p>
        </p:txBody>
      </p:sp>
    </p:spTree>
    <p:extLst>
      <p:ext uri="{BB962C8B-B14F-4D97-AF65-F5344CB8AC3E}">
        <p14:creationId xmlns:p14="http://schemas.microsoft.com/office/powerpoint/2010/main" val="113365358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800" dirty="0" err="1" smtClean="0"/>
              <a:t>Les</a:t>
            </a:r>
            <a:r>
              <a:rPr lang="it-IT" sz="2800" dirty="0" smtClean="0"/>
              <a:t> </a:t>
            </a:r>
            <a:r>
              <a:rPr lang="it-IT" sz="2800" dirty="0" err="1" smtClean="0"/>
              <a:t>rectifications</a:t>
            </a:r>
            <a:r>
              <a:rPr lang="it-IT" sz="2800" dirty="0" smtClean="0"/>
              <a:t> de l’</a:t>
            </a:r>
            <a:r>
              <a:rPr lang="it-IT" sz="2800" dirty="0" err="1" smtClean="0"/>
              <a:t>orthographe</a:t>
            </a:r>
            <a:endParaRPr lang="it-IT" sz="2800" dirty="0"/>
          </a:p>
        </p:txBody>
      </p:sp>
      <p:sp>
        <p:nvSpPr>
          <p:cNvPr id="3" name="Sottotitolo 2"/>
          <p:cNvSpPr>
            <a:spLocks noGrp="1"/>
          </p:cNvSpPr>
          <p:nvPr>
            <p:ph type="subTitle" idx="1"/>
          </p:nvPr>
        </p:nvSpPr>
        <p:spPr/>
        <p:txBody>
          <a:bodyPr>
            <a:normAutofit/>
          </a:bodyPr>
          <a:lstStyle/>
          <a:p>
            <a:endParaRPr lang="it-IT" sz="2800" dirty="0" smtClean="0"/>
          </a:p>
          <a:p>
            <a:r>
              <a:rPr lang="it-IT" sz="2800" dirty="0" err="1" smtClean="0"/>
              <a:t>XXe</a:t>
            </a:r>
            <a:r>
              <a:rPr lang="it-IT" sz="2800" baseline="30000" dirty="0" smtClean="0"/>
              <a:t>  </a:t>
            </a:r>
            <a:r>
              <a:rPr lang="it-IT" sz="2800" dirty="0" err="1" smtClean="0"/>
              <a:t>siècle</a:t>
            </a:r>
            <a:endParaRPr lang="it-IT" sz="2800" dirty="0"/>
          </a:p>
        </p:txBody>
      </p:sp>
    </p:spTree>
    <p:extLst>
      <p:ext uri="{BB962C8B-B14F-4D97-AF65-F5344CB8AC3E}">
        <p14:creationId xmlns:p14="http://schemas.microsoft.com/office/powerpoint/2010/main" val="62209872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i="1" dirty="0"/>
              <a:t>Les rectifications de </a:t>
            </a:r>
            <a:r>
              <a:rPr lang="fr-FR" sz="2800" i="1" dirty="0" smtClean="0"/>
              <a:t>l’orthographe</a:t>
            </a:r>
            <a:br>
              <a:rPr lang="fr-FR" sz="2800" i="1" dirty="0" smtClean="0"/>
            </a:br>
            <a:r>
              <a:rPr lang="fr-FR" sz="2800" dirty="0" smtClean="0"/>
              <a:t>1990</a:t>
            </a:r>
            <a:endParaRPr lang="it-IT" sz="2800" dirty="0"/>
          </a:p>
        </p:txBody>
      </p:sp>
      <p:sp>
        <p:nvSpPr>
          <p:cNvPr id="3" name="Segnaposto contenuto 2"/>
          <p:cNvSpPr>
            <a:spLocks noGrp="1"/>
          </p:cNvSpPr>
          <p:nvPr>
            <p:ph idx="1"/>
          </p:nvPr>
        </p:nvSpPr>
        <p:spPr/>
        <p:txBody>
          <a:bodyPr>
            <a:normAutofit lnSpcReduction="10000"/>
          </a:bodyPr>
          <a:lstStyle/>
          <a:p>
            <a:pPr algn="just"/>
            <a:r>
              <a:rPr lang="fr-FR" sz="2400" dirty="0"/>
              <a:t>En 1990, est publié au Journal officiel un document administratif intitulé </a:t>
            </a:r>
            <a:r>
              <a:rPr lang="fr-FR" sz="2400" i="1" dirty="0"/>
              <a:t>Les rectifications de </a:t>
            </a:r>
            <a:r>
              <a:rPr lang="fr-FR" sz="2400" i="1" dirty="0" smtClean="0"/>
              <a:t>l’orthographe</a:t>
            </a:r>
            <a:r>
              <a:rPr lang="fr-FR" sz="2400" dirty="0" smtClean="0"/>
              <a:t>.</a:t>
            </a:r>
            <a:r>
              <a:rPr lang="fr-FR" sz="2400" dirty="0"/>
              <a:t> </a:t>
            </a:r>
            <a:r>
              <a:rPr lang="fr-FR" sz="2400" dirty="0" smtClean="0"/>
              <a:t>Il </a:t>
            </a:r>
            <a:r>
              <a:rPr lang="fr-FR" sz="2400" dirty="0"/>
              <a:t>contient des propositions de simplification de l’orthographe, recommandées, non obligatoires et </a:t>
            </a:r>
            <a:r>
              <a:rPr lang="fr-FR" sz="2400" b="1" dirty="0"/>
              <a:t>approuvées par l’Académie française.</a:t>
            </a:r>
            <a:r>
              <a:rPr lang="fr-FR" sz="2400" dirty="0"/>
              <a:t> Le texte précise que les deux orthographes, rectifiée et traditionnelle, sont en vigueur, et qu’aucune « des deux graphies ne peut être tenue pour fautive ». </a:t>
            </a:r>
            <a:endParaRPr lang="fr-FR" sz="2400" dirty="0" smtClean="0"/>
          </a:p>
          <a:p>
            <a:pPr algn="just"/>
            <a:r>
              <a:rPr lang="it-IT" sz="2400" dirty="0" smtClean="0"/>
              <a:t>La </a:t>
            </a:r>
            <a:r>
              <a:rPr lang="it-IT" sz="2400" dirty="0" err="1"/>
              <a:t>connaissance</a:t>
            </a:r>
            <a:r>
              <a:rPr lang="it-IT" sz="2400" dirty="0"/>
              <a:t> </a:t>
            </a:r>
            <a:r>
              <a:rPr lang="it-IT" sz="2400" dirty="0" err="1"/>
              <a:t>des</a:t>
            </a:r>
            <a:r>
              <a:rPr lang="it-IT" sz="2400" dirty="0"/>
              <a:t> </a:t>
            </a:r>
            <a:r>
              <a:rPr lang="it-IT" sz="2400" dirty="0" err="1"/>
              <a:t>rectifications</a:t>
            </a:r>
            <a:r>
              <a:rPr lang="it-IT" sz="2400" dirty="0"/>
              <a:t> varie </a:t>
            </a:r>
            <a:r>
              <a:rPr lang="it-IT" sz="2400" dirty="0" err="1"/>
              <a:t>fortement</a:t>
            </a:r>
            <a:r>
              <a:rPr lang="it-IT" sz="2400" dirty="0"/>
              <a:t> </a:t>
            </a:r>
            <a:r>
              <a:rPr lang="it-IT" sz="2400" dirty="0" err="1"/>
              <a:t>selon</a:t>
            </a:r>
            <a:r>
              <a:rPr lang="it-IT" sz="2400" dirty="0"/>
              <a:t> </a:t>
            </a:r>
            <a:r>
              <a:rPr lang="it-IT" sz="2400" dirty="0" err="1"/>
              <a:t>les</a:t>
            </a:r>
            <a:r>
              <a:rPr lang="it-IT" sz="2400" dirty="0"/>
              <a:t> </a:t>
            </a:r>
            <a:r>
              <a:rPr lang="it-IT" sz="2400" dirty="0" err="1"/>
              <a:t>différents</a:t>
            </a:r>
            <a:r>
              <a:rPr lang="it-IT" sz="2400" dirty="0"/>
              <a:t> </a:t>
            </a:r>
            <a:r>
              <a:rPr lang="it-IT" sz="2400" dirty="0" err="1"/>
              <a:t>pays</a:t>
            </a:r>
            <a:r>
              <a:rPr lang="it-IT" sz="2400" dirty="0"/>
              <a:t> </a:t>
            </a:r>
            <a:r>
              <a:rPr lang="it-IT" sz="2400" dirty="0" err="1"/>
              <a:t>francophones</a:t>
            </a:r>
            <a:r>
              <a:rPr lang="it-IT" sz="2400" dirty="0"/>
              <a:t>. Là </a:t>
            </a:r>
            <a:r>
              <a:rPr lang="it-IT" sz="2400" dirty="0" err="1"/>
              <a:t>aussi</a:t>
            </a:r>
            <a:r>
              <a:rPr lang="it-IT" sz="2400" dirty="0"/>
              <a:t> </a:t>
            </a:r>
            <a:r>
              <a:rPr lang="it-IT" sz="2400" dirty="0" err="1"/>
              <a:t>nul</a:t>
            </a:r>
            <a:r>
              <a:rPr lang="it-IT" sz="2400" dirty="0"/>
              <a:t> n’est </a:t>
            </a:r>
            <a:r>
              <a:rPr lang="it-IT" sz="2400" dirty="0" err="1"/>
              <a:t>prophète</a:t>
            </a:r>
            <a:r>
              <a:rPr lang="it-IT" sz="2400" dirty="0"/>
              <a:t> en son </a:t>
            </a:r>
            <a:r>
              <a:rPr lang="it-IT" sz="2400" dirty="0" err="1"/>
              <a:t>pays</a:t>
            </a:r>
            <a:r>
              <a:rPr lang="it-IT" sz="2400" dirty="0"/>
              <a:t> : ce </a:t>
            </a:r>
            <a:r>
              <a:rPr lang="it-IT" sz="2400" dirty="0" err="1"/>
              <a:t>sont</a:t>
            </a:r>
            <a:r>
              <a:rPr lang="it-IT" sz="2400" dirty="0"/>
              <a:t> </a:t>
            </a:r>
            <a:r>
              <a:rPr lang="it-IT" sz="2400" dirty="0" err="1"/>
              <a:t>les</a:t>
            </a:r>
            <a:r>
              <a:rPr lang="it-IT" sz="2400" dirty="0"/>
              <a:t> </a:t>
            </a:r>
            <a:r>
              <a:rPr lang="it-IT" sz="2400" dirty="0" err="1"/>
              <a:t>étudiants</a:t>
            </a:r>
            <a:r>
              <a:rPr lang="it-IT" sz="2400" dirty="0"/>
              <a:t> de France qui </a:t>
            </a:r>
            <a:r>
              <a:rPr lang="it-IT" sz="2400" dirty="0" err="1"/>
              <a:t>connaissent</a:t>
            </a:r>
            <a:r>
              <a:rPr lang="it-IT" sz="2400" dirty="0"/>
              <a:t> le </a:t>
            </a:r>
            <a:r>
              <a:rPr lang="it-IT" sz="2400" dirty="0" err="1"/>
              <a:t>moins</a:t>
            </a:r>
            <a:r>
              <a:rPr lang="it-IT" sz="2400" dirty="0"/>
              <a:t> </a:t>
            </a:r>
            <a:r>
              <a:rPr lang="it-IT" sz="2400" dirty="0" err="1"/>
              <a:t>les</a:t>
            </a:r>
            <a:r>
              <a:rPr lang="it-IT" sz="2400" dirty="0"/>
              <a:t> </a:t>
            </a:r>
            <a:r>
              <a:rPr lang="it-IT" sz="2400" dirty="0" err="1"/>
              <a:t>propositions</a:t>
            </a:r>
            <a:r>
              <a:rPr lang="it-IT" sz="2400" dirty="0"/>
              <a:t> </a:t>
            </a:r>
            <a:r>
              <a:rPr lang="it-IT" sz="2400" dirty="0" err="1"/>
              <a:t>du</a:t>
            </a:r>
            <a:r>
              <a:rPr lang="it-IT" sz="2400" dirty="0"/>
              <a:t> </a:t>
            </a:r>
            <a:r>
              <a:rPr lang="it-IT" sz="2400" dirty="0" err="1"/>
              <a:t>Rapport</a:t>
            </a:r>
            <a:r>
              <a:rPr lang="it-IT" sz="2400" dirty="0"/>
              <a:t> </a:t>
            </a:r>
            <a:r>
              <a:rPr lang="it-IT" sz="2400" dirty="0" err="1"/>
              <a:t>du</a:t>
            </a:r>
            <a:r>
              <a:rPr lang="it-IT" sz="2400" dirty="0"/>
              <a:t> CSLF, </a:t>
            </a:r>
            <a:r>
              <a:rPr lang="it-IT" sz="2400" dirty="0" err="1"/>
              <a:t>les</a:t>
            </a:r>
            <a:r>
              <a:rPr lang="it-IT" sz="2400" dirty="0"/>
              <a:t> </a:t>
            </a:r>
            <a:r>
              <a:rPr lang="it-IT" sz="2400" dirty="0" err="1"/>
              <a:t>étudiants</a:t>
            </a:r>
            <a:r>
              <a:rPr lang="it-IT" sz="2400" dirty="0"/>
              <a:t> </a:t>
            </a:r>
            <a:r>
              <a:rPr lang="it-IT" sz="2400" dirty="0" err="1"/>
              <a:t>belges</a:t>
            </a:r>
            <a:r>
              <a:rPr lang="it-IT" sz="2400" dirty="0"/>
              <a:t> en </a:t>
            </a:r>
            <a:r>
              <a:rPr lang="it-IT" sz="2400" dirty="0" err="1"/>
              <a:t>étant</a:t>
            </a:r>
            <a:r>
              <a:rPr lang="it-IT" sz="2400" dirty="0"/>
              <a:t> </a:t>
            </a:r>
            <a:r>
              <a:rPr lang="it-IT" sz="2400" dirty="0" err="1"/>
              <a:t>les</a:t>
            </a:r>
            <a:r>
              <a:rPr lang="it-IT" sz="2400" dirty="0"/>
              <a:t> </a:t>
            </a:r>
            <a:r>
              <a:rPr lang="it-IT" sz="2400" dirty="0" err="1"/>
              <a:t>mieux</a:t>
            </a:r>
            <a:r>
              <a:rPr lang="it-IT" sz="2400" dirty="0"/>
              <a:t> </a:t>
            </a:r>
            <a:r>
              <a:rPr lang="it-IT" sz="2400" dirty="0" err="1"/>
              <a:t>informés</a:t>
            </a:r>
            <a:r>
              <a:rPr lang="it-IT" sz="2400" dirty="0"/>
              <a:t>. </a:t>
            </a:r>
            <a:r>
              <a:rPr lang="it-IT" sz="2400" dirty="0" smtClean="0"/>
              <a:t>(Académie)</a:t>
            </a:r>
            <a:endParaRPr lang="it-IT" sz="2400" dirty="0"/>
          </a:p>
        </p:txBody>
      </p:sp>
    </p:spTree>
    <p:extLst>
      <p:ext uri="{BB962C8B-B14F-4D97-AF65-F5344CB8AC3E}">
        <p14:creationId xmlns:p14="http://schemas.microsoft.com/office/powerpoint/2010/main" val="1285642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olo 1"/>
          <p:cNvSpPr>
            <a:spLocks noGrp="1"/>
          </p:cNvSpPr>
          <p:nvPr>
            <p:ph type="title"/>
          </p:nvPr>
        </p:nvSpPr>
        <p:spPr/>
        <p:txBody>
          <a:bodyPr>
            <a:normAutofit fontScale="90000"/>
          </a:bodyPr>
          <a:lstStyle/>
          <a:p>
            <a:r>
              <a:rPr lang="it-IT" sz="2800" dirty="0" err="1">
                <a:latin typeface="Arial" charset="0"/>
              </a:rPr>
              <a:t>Rapport</a:t>
            </a:r>
            <a:r>
              <a:rPr lang="it-IT" sz="2800" dirty="0">
                <a:latin typeface="Arial" charset="0"/>
              </a:rPr>
              <a:t> langue et </a:t>
            </a:r>
            <a:r>
              <a:rPr lang="it-IT" sz="2800" dirty="0" err="1">
                <a:latin typeface="Arial" charset="0"/>
              </a:rPr>
              <a:t>traduction</a:t>
            </a:r>
            <a:r>
              <a:rPr lang="it-IT" sz="2800" dirty="0">
                <a:latin typeface="Arial" charset="0"/>
              </a:rPr>
              <a:t> (</a:t>
            </a:r>
            <a:r>
              <a:rPr lang="it-IT" sz="2800" i="1" dirty="0" err="1">
                <a:latin typeface="Arial" charset="0"/>
              </a:rPr>
              <a:t>translater</a:t>
            </a:r>
            <a:r>
              <a:rPr lang="it-IT" sz="2800" dirty="0">
                <a:latin typeface="Arial" charset="0"/>
              </a:rPr>
              <a:t>)</a:t>
            </a:r>
            <a:br>
              <a:rPr lang="it-IT" sz="2800" dirty="0">
                <a:latin typeface="Arial" charset="0"/>
              </a:rPr>
            </a:br>
            <a:r>
              <a:rPr lang="it-IT" sz="2800" dirty="0">
                <a:latin typeface="Arial" charset="0"/>
              </a:rPr>
              <a:t>Le </a:t>
            </a:r>
            <a:r>
              <a:rPr lang="it-IT" sz="2800" dirty="0" err="1">
                <a:latin typeface="Arial" charset="0"/>
              </a:rPr>
              <a:t>roi</a:t>
            </a:r>
            <a:r>
              <a:rPr lang="it-IT" sz="2800" dirty="0">
                <a:latin typeface="Arial" charset="0"/>
              </a:rPr>
              <a:t> Charles V, </a:t>
            </a:r>
            <a:r>
              <a:rPr lang="it-IT" sz="2800" dirty="0" err="1">
                <a:latin typeface="Arial" charset="0"/>
              </a:rPr>
              <a:t>dit</a:t>
            </a:r>
            <a:r>
              <a:rPr lang="it-IT" sz="2800" dirty="0">
                <a:latin typeface="Arial" charset="0"/>
              </a:rPr>
              <a:t> </a:t>
            </a:r>
            <a:r>
              <a:rPr lang="it-IT" sz="2800" i="1" dirty="0">
                <a:latin typeface="Arial" charset="0"/>
              </a:rPr>
              <a:t>Charles le </a:t>
            </a:r>
            <a:r>
              <a:rPr lang="it-IT" sz="2800" i="1" dirty="0" err="1">
                <a:latin typeface="Arial" charset="0"/>
              </a:rPr>
              <a:t>Sage</a:t>
            </a:r>
            <a:r>
              <a:rPr lang="it-IT" sz="2800" i="1" dirty="0">
                <a:latin typeface="Arial" charset="0"/>
              </a:rPr>
              <a:t/>
            </a:r>
            <a:br>
              <a:rPr lang="it-IT" sz="2800" i="1" dirty="0">
                <a:latin typeface="Arial" charset="0"/>
              </a:rPr>
            </a:br>
            <a:r>
              <a:rPr lang="fr-FR" sz="2800" dirty="0">
                <a:latin typeface="Arial" charset="0"/>
              </a:rPr>
              <a:t>1364 à 1380</a:t>
            </a:r>
            <a:endParaRPr lang="it-IT" sz="2800" dirty="0">
              <a:latin typeface="Arial" charset="0"/>
            </a:endParaRPr>
          </a:p>
        </p:txBody>
      </p:sp>
      <p:sp>
        <p:nvSpPr>
          <p:cNvPr id="96258" name="Segnaposto contenuto 2"/>
          <p:cNvSpPr>
            <a:spLocks noGrp="1"/>
          </p:cNvSpPr>
          <p:nvPr>
            <p:ph idx="1"/>
          </p:nvPr>
        </p:nvSpPr>
        <p:spPr/>
        <p:txBody>
          <a:bodyPr>
            <a:normAutofit/>
          </a:bodyPr>
          <a:lstStyle/>
          <a:p>
            <a:pPr algn="just"/>
            <a:r>
              <a:rPr lang="it-IT" sz="2400" dirty="0">
                <a:latin typeface="Arial" charset="0"/>
              </a:rPr>
              <a:t>Son </a:t>
            </a:r>
            <a:r>
              <a:rPr lang="it-IT" sz="2400" dirty="0" err="1">
                <a:latin typeface="Arial" charset="0"/>
              </a:rPr>
              <a:t>règne</a:t>
            </a:r>
            <a:r>
              <a:rPr lang="it-IT" sz="2400" dirty="0">
                <a:latin typeface="Arial" charset="0"/>
              </a:rPr>
              <a:t> </a:t>
            </a:r>
            <a:r>
              <a:rPr lang="it-IT" sz="2400" dirty="0" err="1">
                <a:latin typeface="Arial" charset="0"/>
              </a:rPr>
              <a:t>marque</a:t>
            </a:r>
            <a:r>
              <a:rPr lang="it-IT" sz="2400" dirty="0">
                <a:latin typeface="Arial" charset="0"/>
              </a:rPr>
              <a:t> la fin de la première </a:t>
            </a:r>
            <a:r>
              <a:rPr lang="it-IT" sz="2400" dirty="0" err="1">
                <a:latin typeface="Arial" charset="0"/>
              </a:rPr>
              <a:t>partie</a:t>
            </a:r>
            <a:r>
              <a:rPr lang="it-IT" sz="2400" dirty="0">
                <a:latin typeface="Arial" charset="0"/>
              </a:rPr>
              <a:t> de la guerre de Cent </a:t>
            </a:r>
            <a:r>
              <a:rPr lang="it-IT" sz="2400" dirty="0" err="1">
                <a:latin typeface="Arial" charset="0"/>
              </a:rPr>
              <a:t>Ans</a:t>
            </a:r>
            <a:r>
              <a:rPr lang="it-IT" sz="2400" dirty="0">
                <a:latin typeface="Arial" charset="0"/>
              </a:rPr>
              <a:t> : il </a:t>
            </a:r>
            <a:r>
              <a:rPr lang="it-IT" sz="2400" dirty="0" err="1">
                <a:latin typeface="Arial" charset="0"/>
              </a:rPr>
              <a:t>réussit</a:t>
            </a:r>
            <a:r>
              <a:rPr lang="it-IT" sz="2400" dirty="0">
                <a:latin typeface="Arial" charset="0"/>
              </a:rPr>
              <a:t> à </a:t>
            </a:r>
            <a:r>
              <a:rPr lang="it-IT" sz="2400" dirty="0" err="1">
                <a:latin typeface="Arial" charset="0"/>
              </a:rPr>
              <a:t>récupérer</a:t>
            </a:r>
            <a:r>
              <a:rPr lang="it-IT" sz="2400" dirty="0">
                <a:latin typeface="Arial" charset="0"/>
              </a:rPr>
              <a:t> la quasi-</a:t>
            </a:r>
            <a:r>
              <a:rPr lang="it-IT" sz="2400" dirty="0" err="1">
                <a:latin typeface="Arial" charset="0"/>
              </a:rPr>
              <a:t>totalité</a:t>
            </a:r>
            <a:r>
              <a:rPr lang="it-IT" sz="2400" dirty="0">
                <a:latin typeface="Arial" charset="0"/>
              </a:rPr>
              <a:t> </a:t>
            </a:r>
            <a:r>
              <a:rPr lang="it-IT" sz="2400" dirty="0" err="1">
                <a:latin typeface="Arial" charset="0"/>
              </a:rPr>
              <a:t>des</a:t>
            </a:r>
            <a:r>
              <a:rPr lang="it-IT" sz="2400" dirty="0">
                <a:latin typeface="Arial" charset="0"/>
              </a:rPr>
              <a:t> </a:t>
            </a:r>
            <a:r>
              <a:rPr lang="it-IT" sz="2400" dirty="0" err="1">
                <a:latin typeface="Arial" charset="0"/>
              </a:rPr>
              <a:t>terres</a:t>
            </a:r>
            <a:r>
              <a:rPr lang="it-IT" sz="2400" dirty="0">
                <a:latin typeface="Arial" charset="0"/>
              </a:rPr>
              <a:t> </a:t>
            </a:r>
            <a:r>
              <a:rPr lang="it-IT" sz="2400" dirty="0" err="1">
                <a:latin typeface="Arial" charset="0"/>
              </a:rPr>
              <a:t>perdues</a:t>
            </a:r>
            <a:r>
              <a:rPr lang="it-IT" sz="2400" dirty="0">
                <a:latin typeface="Arial" charset="0"/>
              </a:rPr>
              <a:t> par </a:t>
            </a:r>
            <a:r>
              <a:rPr lang="it-IT" sz="2400" dirty="0" err="1">
                <a:latin typeface="Arial" charset="0"/>
              </a:rPr>
              <a:t>ses</a:t>
            </a:r>
            <a:r>
              <a:rPr lang="it-IT" sz="2400" dirty="0">
                <a:latin typeface="Arial" charset="0"/>
              </a:rPr>
              <a:t> </a:t>
            </a:r>
            <a:r>
              <a:rPr lang="it-IT" sz="2400" dirty="0" err="1">
                <a:latin typeface="Arial" charset="0"/>
              </a:rPr>
              <a:t>prédécesseurs</a:t>
            </a:r>
            <a:r>
              <a:rPr lang="it-IT" sz="2400" dirty="0">
                <a:latin typeface="Arial" charset="0"/>
              </a:rPr>
              <a:t>, </a:t>
            </a:r>
            <a:r>
              <a:rPr lang="it-IT" sz="2400" dirty="0" err="1">
                <a:latin typeface="Arial" charset="0"/>
              </a:rPr>
              <a:t>restaure</a:t>
            </a:r>
            <a:r>
              <a:rPr lang="it-IT" sz="2400" dirty="0">
                <a:latin typeface="Arial" charset="0"/>
              </a:rPr>
              <a:t> l'</a:t>
            </a:r>
            <a:r>
              <a:rPr lang="it-IT" sz="2400" dirty="0" err="1">
                <a:latin typeface="Arial" charset="0"/>
              </a:rPr>
              <a:t>autorité</a:t>
            </a:r>
            <a:r>
              <a:rPr lang="it-IT" sz="2400" dirty="0">
                <a:latin typeface="Arial" charset="0"/>
              </a:rPr>
              <a:t> de l'</a:t>
            </a:r>
            <a:r>
              <a:rPr lang="it-IT" sz="2400" dirty="0" err="1">
                <a:latin typeface="Arial" charset="0"/>
              </a:rPr>
              <a:t>État</a:t>
            </a:r>
            <a:r>
              <a:rPr lang="it-IT" sz="2400" dirty="0">
                <a:latin typeface="Arial" charset="0"/>
              </a:rPr>
              <a:t> et </a:t>
            </a:r>
            <a:r>
              <a:rPr lang="it-IT" sz="2400" dirty="0" err="1">
                <a:latin typeface="Arial" charset="0"/>
              </a:rPr>
              <a:t>relève</a:t>
            </a:r>
            <a:r>
              <a:rPr lang="it-IT" sz="2400" dirty="0">
                <a:latin typeface="Arial" charset="0"/>
              </a:rPr>
              <a:t> le </a:t>
            </a:r>
            <a:r>
              <a:rPr lang="it-IT" sz="2400" dirty="0" err="1">
                <a:latin typeface="Arial" charset="0"/>
              </a:rPr>
              <a:t>royaume</a:t>
            </a:r>
            <a:r>
              <a:rPr lang="it-IT" sz="2400" dirty="0">
                <a:latin typeface="Arial" charset="0"/>
              </a:rPr>
              <a:t> de </a:t>
            </a:r>
            <a:r>
              <a:rPr lang="it-IT" sz="2400" dirty="0" err="1">
                <a:latin typeface="Arial" charset="0"/>
              </a:rPr>
              <a:t>ses</a:t>
            </a:r>
            <a:r>
              <a:rPr lang="it-IT" sz="2400" dirty="0">
                <a:latin typeface="Arial" charset="0"/>
              </a:rPr>
              <a:t> </a:t>
            </a:r>
            <a:r>
              <a:rPr lang="it-IT" sz="2400" dirty="0" err="1">
                <a:latin typeface="Arial" charset="0"/>
              </a:rPr>
              <a:t>ruines</a:t>
            </a:r>
            <a:r>
              <a:rPr lang="it-IT" sz="2400" dirty="0">
                <a:latin typeface="Arial" charset="0"/>
              </a:rPr>
              <a:t>.</a:t>
            </a:r>
          </a:p>
          <a:p>
            <a:pPr algn="just"/>
            <a:r>
              <a:rPr lang="it-IT" sz="2400" dirty="0" smtClean="0">
                <a:latin typeface="Arial" charset="0"/>
              </a:rPr>
              <a:t>Le </a:t>
            </a:r>
            <a:r>
              <a:rPr lang="it-IT" sz="2400" dirty="0" err="1">
                <a:latin typeface="Arial" charset="0"/>
              </a:rPr>
              <a:t>roi</a:t>
            </a:r>
            <a:r>
              <a:rPr lang="it-IT" sz="2400" dirty="0">
                <a:latin typeface="Arial" charset="0"/>
              </a:rPr>
              <a:t> Charles V, </a:t>
            </a:r>
            <a:r>
              <a:rPr lang="it-IT" sz="2400" dirty="0" err="1">
                <a:latin typeface="Arial" charset="0"/>
              </a:rPr>
              <a:t>dit</a:t>
            </a:r>
            <a:r>
              <a:rPr lang="it-IT" sz="2400" dirty="0">
                <a:latin typeface="Arial" charset="0"/>
              </a:rPr>
              <a:t> </a:t>
            </a:r>
            <a:r>
              <a:rPr lang="it-IT" sz="2400" i="1" dirty="0">
                <a:latin typeface="Arial" charset="0"/>
              </a:rPr>
              <a:t>Charles le </a:t>
            </a:r>
            <a:r>
              <a:rPr lang="it-IT" sz="2400" i="1" dirty="0" err="1">
                <a:latin typeface="Arial" charset="0"/>
              </a:rPr>
              <a:t>Sage</a:t>
            </a:r>
            <a:r>
              <a:rPr lang="it-IT" sz="2400" dirty="0">
                <a:latin typeface="Arial" charset="0"/>
              </a:rPr>
              <a:t>, pour se </a:t>
            </a:r>
            <a:r>
              <a:rPr lang="it-IT" sz="2400" dirty="0" err="1">
                <a:latin typeface="Arial" charset="0"/>
              </a:rPr>
              <a:t>donner</a:t>
            </a:r>
            <a:r>
              <a:rPr lang="it-IT" sz="2400" dirty="0">
                <a:latin typeface="Arial" charset="0"/>
              </a:rPr>
              <a:t> un </a:t>
            </a:r>
            <a:r>
              <a:rPr lang="it-IT" sz="2400" dirty="0" err="1">
                <a:latin typeface="Arial" charset="0"/>
              </a:rPr>
              <a:t>pouvoir</a:t>
            </a:r>
            <a:r>
              <a:rPr lang="it-IT" sz="2400" dirty="0">
                <a:latin typeface="Arial" charset="0"/>
              </a:rPr>
              <a:t> </a:t>
            </a:r>
            <a:r>
              <a:rPr lang="it-IT" sz="2400" dirty="0" err="1">
                <a:latin typeface="Arial" charset="0"/>
              </a:rPr>
              <a:t>politique</a:t>
            </a:r>
            <a:r>
              <a:rPr lang="it-IT" sz="2400" dirty="0">
                <a:latin typeface="Arial" charset="0"/>
              </a:rPr>
              <a:t> et </a:t>
            </a:r>
            <a:r>
              <a:rPr lang="it-IT" sz="2400" dirty="0" err="1">
                <a:latin typeface="Arial" charset="0"/>
              </a:rPr>
              <a:t>culturel</a:t>
            </a:r>
            <a:r>
              <a:rPr lang="it-IT" sz="2400" dirty="0">
                <a:latin typeface="Arial" charset="0"/>
              </a:rPr>
              <a:t> </a:t>
            </a:r>
            <a:r>
              <a:rPr lang="fr-FR" sz="2400" dirty="0" err="1">
                <a:latin typeface="Arial" charset="0"/>
              </a:rPr>
              <a:t>é</a:t>
            </a:r>
            <a:r>
              <a:rPr lang="it-IT" sz="2400" dirty="0" err="1">
                <a:latin typeface="Arial" charset="0"/>
              </a:rPr>
              <a:t>quivalent</a:t>
            </a:r>
            <a:r>
              <a:rPr lang="it-IT" sz="2400" dirty="0">
                <a:latin typeface="Arial" charset="0"/>
              </a:rPr>
              <a:t> à </a:t>
            </a:r>
            <a:r>
              <a:rPr lang="it-IT" sz="2400" dirty="0" err="1">
                <a:latin typeface="Arial" charset="0"/>
              </a:rPr>
              <a:t>celui</a:t>
            </a:r>
            <a:r>
              <a:rPr lang="it-IT" sz="2400" dirty="0">
                <a:latin typeface="Arial" charset="0"/>
              </a:rPr>
              <a:t> de l’</a:t>
            </a:r>
            <a:r>
              <a:rPr lang="it-IT" altLang="ja-JP" sz="2400" dirty="0" err="1">
                <a:latin typeface="Arial" charset="0"/>
              </a:rPr>
              <a:t>Eglise</a:t>
            </a:r>
            <a:r>
              <a:rPr lang="it-IT" altLang="ja-JP" sz="2400" dirty="0">
                <a:latin typeface="Arial" charset="0"/>
              </a:rPr>
              <a:t>, a </a:t>
            </a:r>
            <a:r>
              <a:rPr lang="it-IT" altLang="ja-JP" sz="2400" dirty="0" err="1">
                <a:latin typeface="Arial" charset="0"/>
              </a:rPr>
              <a:t>besoin</a:t>
            </a:r>
            <a:r>
              <a:rPr lang="it-IT" altLang="ja-JP" sz="2400" dirty="0">
                <a:latin typeface="Arial" charset="0"/>
              </a:rPr>
              <a:t> de </a:t>
            </a:r>
            <a:r>
              <a:rPr lang="it-IT" altLang="ja-JP" sz="2400" dirty="0" err="1">
                <a:latin typeface="Arial" charset="0"/>
              </a:rPr>
              <a:t>penser</a:t>
            </a:r>
            <a:r>
              <a:rPr lang="it-IT" altLang="ja-JP" sz="2400" dirty="0">
                <a:latin typeface="Arial" charset="0"/>
              </a:rPr>
              <a:t> </a:t>
            </a:r>
            <a:r>
              <a:rPr lang="it-IT" altLang="ja-JP" sz="2400" dirty="0" err="1">
                <a:latin typeface="Arial" charset="0"/>
              </a:rPr>
              <a:t>dans</a:t>
            </a:r>
            <a:r>
              <a:rPr lang="it-IT" altLang="ja-JP" sz="2400" dirty="0">
                <a:latin typeface="Arial" charset="0"/>
              </a:rPr>
              <a:t> la langue </a:t>
            </a:r>
            <a:r>
              <a:rPr lang="it-IT" altLang="ja-JP" sz="2400" dirty="0" err="1">
                <a:latin typeface="Arial" charset="0"/>
              </a:rPr>
              <a:t>française</a:t>
            </a:r>
            <a:r>
              <a:rPr lang="it-IT" altLang="ja-JP" sz="2400" dirty="0" smtClean="0">
                <a:latin typeface="Arial" charset="0"/>
              </a:rPr>
              <a:t>.</a:t>
            </a:r>
          </a:p>
          <a:p>
            <a:pPr algn="just"/>
            <a:r>
              <a:rPr lang="it-IT" altLang="ja-JP" sz="2400" dirty="0">
                <a:latin typeface="Arial" charset="0"/>
              </a:rPr>
              <a:t>Le </a:t>
            </a:r>
            <a:r>
              <a:rPr lang="it-IT" altLang="ja-JP" sz="2400" dirty="0" err="1">
                <a:latin typeface="Arial" charset="0"/>
              </a:rPr>
              <a:t>roi</a:t>
            </a:r>
            <a:r>
              <a:rPr lang="it-IT" altLang="ja-JP" sz="2400" dirty="0">
                <a:latin typeface="Arial" charset="0"/>
              </a:rPr>
              <a:t> Charles V est </a:t>
            </a:r>
            <a:r>
              <a:rPr lang="it-IT" altLang="ja-JP" sz="2400" dirty="0" err="1">
                <a:latin typeface="Arial" charset="0"/>
              </a:rPr>
              <a:t>très</a:t>
            </a:r>
            <a:r>
              <a:rPr lang="it-IT" altLang="ja-JP" sz="2400" dirty="0">
                <a:latin typeface="Arial" charset="0"/>
              </a:rPr>
              <a:t> </a:t>
            </a:r>
            <a:r>
              <a:rPr lang="it-IT" altLang="ja-JP" sz="2400" dirty="0" err="1">
                <a:latin typeface="Arial" charset="0"/>
              </a:rPr>
              <a:t>instruit</a:t>
            </a:r>
            <a:r>
              <a:rPr lang="it-IT" altLang="ja-JP" sz="2400" dirty="0">
                <a:latin typeface="Arial" charset="0"/>
              </a:rPr>
              <a:t> et il a </a:t>
            </a:r>
            <a:r>
              <a:rPr lang="it-IT" altLang="ja-JP" sz="2400" dirty="0" err="1">
                <a:latin typeface="Arial" charset="0"/>
              </a:rPr>
              <a:t>fondé</a:t>
            </a:r>
            <a:r>
              <a:rPr lang="it-IT" altLang="ja-JP" sz="2400" dirty="0">
                <a:latin typeface="Arial" charset="0"/>
              </a:rPr>
              <a:t> la première </a:t>
            </a:r>
            <a:r>
              <a:rPr lang="it-IT" altLang="ja-JP" sz="2400" dirty="0" err="1">
                <a:latin typeface="Arial" charset="0"/>
              </a:rPr>
              <a:t>librairie</a:t>
            </a:r>
            <a:r>
              <a:rPr lang="it-IT" altLang="ja-JP" sz="2400" dirty="0">
                <a:latin typeface="Arial" charset="0"/>
              </a:rPr>
              <a:t> </a:t>
            </a:r>
            <a:r>
              <a:rPr lang="it-IT" altLang="ja-JP" sz="2400" dirty="0" err="1">
                <a:latin typeface="Arial" charset="0"/>
              </a:rPr>
              <a:t>royale</a:t>
            </a:r>
            <a:r>
              <a:rPr lang="it-IT" altLang="ja-JP" sz="2400" dirty="0">
                <a:latin typeface="Arial" charset="0"/>
              </a:rPr>
              <a:t>, </a:t>
            </a:r>
            <a:r>
              <a:rPr lang="it-IT" altLang="ja-JP" sz="2400" dirty="0" err="1">
                <a:latin typeface="Arial" charset="0"/>
              </a:rPr>
              <a:t>ancêtre</a:t>
            </a:r>
            <a:r>
              <a:rPr lang="it-IT" altLang="ja-JP" sz="2400" dirty="0">
                <a:latin typeface="Arial" charset="0"/>
              </a:rPr>
              <a:t> de la </a:t>
            </a:r>
            <a:r>
              <a:rPr lang="it-IT" altLang="ja-JP" sz="2400" dirty="0" err="1">
                <a:latin typeface="Arial" charset="0"/>
              </a:rPr>
              <a:t>Bibliothèque</a:t>
            </a:r>
            <a:r>
              <a:rPr lang="it-IT" altLang="ja-JP" sz="2400" dirty="0">
                <a:latin typeface="Arial" charset="0"/>
              </a:rPr>
              <a:t> </a:t>
            </a:r>
            <a:r>
              <a:rPr lang="it-IT" altLang="ja-JP" sz="2400" dirty="0" err="1">
                <a:latin typeface="Arial" charset="0"/>
              </a:rPr>
              <a:t>nationale</a:t>
            </a:r>
            <a:r>
              <a:rPr lang="it-IT" altLang="ja-JP" sz="2400" dirty="0">
                <a:latin typeface="Arial" charset="0"/>
              </a:rPr>
              <a:t> de France.</a:t>
            </a:r>
          </a:p>
          <a:p>
            <a:pPr algn="just"/>
            <a:endParaRPr lang="it-IT" altLang="ja-JP" sz="2400" dirty="0" smtClean="0">
              <a:latin typeface="Arial" charset="0"/>
            </a:endParaRPr>
          </a:p>
          <a:p>
            <a:pPr algn="just"/>
            <a:endParaRPr lang="it-IT" altLang="ja-JP" sz="2400" dirty="0">
              <a:latin typeface="Arial" charset="0"/>
            </a:endParaRPr>
          </a:p>
          <a:p>
            <a:pPr algn="just"/>
            <a:endParaRPr lang="it-IT" altLang="ja-JP" sz="2400" dirty="0">
              <a:latin typeface="Arial" charset="0"/>
            </a:endParaRPr>
          </a:p>
          <a:p>
            <a:endParaRPr lang="it-IT" sz="2400" dirty="0">
              <a:latin typeface="Arial" charset="0"/>
            </a:endParaRPr>
          </a:p>
          <a:p>
            <a:endParaRPr lang="it-IT" dirty="0">
              <a:latin typeface="Arial" charset="0"/>
            </a:endParaRPr>
          </a:p>
        </p:txBody>
      </p:sp>
    </p:spTree>
    <p:extLst>
      <p:ext uri="{BB962C8B-B14F-4D97-AF65-F5344CB8AC3E}">
        <p14:creationId xmlns:p14="http://schemas.microsoft.com/office/powerpoint/2010/main" val="155521914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t>L’accent </a:t>
            </a:r>
            <a:r>
              <a:rPr lang="fr-FR" sz="2800" dirty="0"/>
              <a:t>circonflexe </a:t>
            </a:r>
            <a:endParaRPr lang="it-IT" sz="2800" dirty="0"/>
          </a:p>
        </p:txBody>
      </p:sp>
      <p:sp>
        <p:nvSpPr>
          <p:cNvPr id="3" name="Segnaposto contenuto 2"/>
          <p:cNvSpPr>
            <a:spLocks noGrp="1"/>
          </p:cNvSpPr>
          <p:nvPr>
            <p:ph idx="1"/>
          </p:nvPr>
        </p:nvSpPr>
        <p:spPr/>
        <p:txBody>
          <a:bodyPr/>
          <a:lstStyle/>
          <a:p>
            <a:pPr algn="just"/>
            <a:r>
              <a:rPr lang="fr-FR" sz="2400" dirty="0"/>
              <a:t>Selon les Rectifications, l’accent circonflexe est supprimé sur le i et le u, quand il ne sert pas à distinguer les homographes comme dû/du ou croît/croit. La nouvelle graphie sera, donc, par exemple, août </a:t>
            </a:r>
            <a:r>
              <a:rPr lang="fr-FR" sz="2400" dirty="0">
                <a:sym typeface="Symbol"/>
              </a:rPr>
              <a:t></a:t>
            </a:r>
            <a:r>
              <a:rPr lang="fr-FR" sz="2400" dirty="0"/>
              <a:t> aout ; boîte </a:t>
            </a:r>
            <a:r>
              <a:rPr lang="fr-FR" sz="2400" dirty="0">
                <a:sym typeface="Symbol"/>
              </a:rPr>
              <a:t></a:t>
            </a:r>
            <a:r>
              <a:rPr lang="fr-FR" sz="2400" dirty="0"/>
              <a:t> boite ; chaîne </a:t>
            </a:r>
            <a:r>
              <a:rPr lang="fr-FR" sz="2400" dirty="0">
                <a:sym typeface="Symbol"/>
              </a:rPr>
              <a:t></a:t>
            </a:r>
            <a:r>
              <a:rPr lang="fr-FR" sz="2400" dirty="0"/>
              <a:t> chaine ; connaître </a:t>
            </a:r>
            <a:r>
              <a:rPr lang="fr-FR" sz="2400" dirty="0">
                <a:sym typeface="Symbol"/>
              </a:rPr>
              <a:t></a:t>
            </a:r>
            <a:r>
              <a:rPr lang="fr-FR" sz="2400" dirty="0"/>
              <a:t> connaitre ; goût </a:t>
            </a:r>
            <a:r>
              <a:rPr lang="fr-FR" sz="2400" dirty="0">
                <a:sym typeface="Symbol"/>
              </a:rPr>
              <a:t></a:t>
            </a:r>
            <a:r>
              <a:rPr lang="fr-FR" sz="2400" dirty="0"/>
              <a:t> gout ; île </a:t>
            </a:r>
            <a:r>
              <a:rPr lang="fr-FR" sz="2400" dirty="0">
                <a:sym typeface="Symbol"/>
              </a:rPr>
              <a:t></a:t>
            </a:r>
            <a:r>
              <a:rPr lang="fr-FR" sz="2400" dirty="0"/>
              <a:t> ile ; maître</a:t>
            </a:r>
            <a:r>
              <a:rPr lang="fr-FR" sz="2400" dirty="0">
                <a:sym typeface="Symbol"/>
              </a:rPr>
              <a:t></a:t>
            </a:r>
            <a:r>
              <a:rPr lang="fr-FR" sz="2400" dirty="0"/>
              <a:t> maitre ; paraître</a:t>
            </a:r>
            <a:r>
              <a:rPr lang="fr-FR" sz="2400" dirty="0" smtClean="0">
                <a:sym typeface="Symbol"/>
              </a:rPr>
              <a:t> </a:t>
            </a:r>
            <a:r>
              <a:rPr lang="fr-FR" sz="2400" dirty="0" smtClean="0"/>
              <a:t>paraitre</a:t>
            </a:r>
            <a:r>
              <a:rPr lang="fr-FR" sz="2400" dirty="0"/>
              <a:t>. </a:t>
            </a:r>
            <a:endParaRPr lang="it-IT" sz="2400" dirty="0"/>
          </a:p>
        </p:txBody>
      </p:sp>
    </p:spTree>
    <p:extLst>
      <p:ext uri="{BB962C8B-B14F-4D97-AF65-F5344CB8AC3E}">
        <p14:creationId xmlns:p14="http://schemas.microsoft.com/office/powerpoint/2010/main" val="388332244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Nouvelle </a:t>
            </a:r>
            <a:r>
              <a:rPr lang="it-IT" sz="2800" dirty="0" err="1" smtClean="0"/>
              <a:t>orthographe</a:t>
            </a:r>
            <a:endParaRPr lang="it-IT" sz="2800" dirty="0"/>
          </a:p>
        </p:txBody>
      </p:sp>
      <p:sp>
        <p:nvSpPr>
          <p:cNvPr id="3" name="Segnaposto contenuto 2"/>
          <p:cNvSpPr>
            <a:spLocks noGrp="1"/>
          </p:cNvSpPr>
          <p:nvPr>
            <p:ph idx="1"/>
          </p:nvPr>
        </p:nvSpPr>
        <p:spPr/>
        <p:txBody>
          <a:bodyPr>
            <a:normAutofit lnSpcReduction="10000"/>
          </a:bodyPr>
          <a:lstStyle/>
          <a:p>
            <a:r>
              <a:rPr lang="fr-FR" sz="2400" dirty="0"/>
              <a:t>1. harmoniser les familles désaccordées : </a:t>
            </a:r>
            <a:r>
              <a:rPr lang="fr-FR" sz="2400" i="1" dirty="0"/>
              <a:t>boursouflure </a:t>
            </a:r>
            <a:r>
              <a:rPr lang="fr-FR" sz="2400" dirty="0"/>
              <a:t>(comme </a:t>
            </a:r>
            <a:r>
              <a:rPr lang="fr-FR" sz="2400" i="1" dirty="0"/>
              <a:t>souffle</a:t>
            </a:r>
            <a:r>
              <a:rPr lang="fr-FR" sz="2400" dirty="0"/>
              <a:t>) </a:t>
            </a:r>
            <a:r>
              <a:rPr lang="fr-FR" sz="2400" dirty="0">
                <a:sym typeface="Symbol"/>
              </a:rPr>
              <a:t></a:t>
            </a:r>
            <a:r>
              <a:rPr lang="fr-FR" sz="2400" dirty="0"/>
              <a:t> </a:t>
            </a:r>
            <a:r>
              <a:rPr lang="fr-FR" sz="2400" i="1" dirty="0"/>
              <a:t>boursoufflure</a:t>
            </a:r>
            <a:r>
              <a:rPr lang="fr-FR" sz="2400" dirty="0"/>
              <a:t> ; </a:t>
            </a:r>
            <a:r>
              <a:rPr lang="fr-FR" sz="2400" i="1" dirty="0"/>
              <a:t>chariot</a:t>
            </a:r>
            <a:r>
              <a:rPr lang="fr-FR" sz="2400" dirty="0"/>
              <a:t>  (comme </a:t>
            </a:r>
            <a:r>
              <a:rPr lang="fr-FR" sz="2400" i="1" dirty="0"/>
              <a:t>charrette</a:t>
            </a:r>
            <a:r>
              <a:rPr lang="fr-FR" sz="2400" dirty="0"/>
              <a:t>, </a:t>
            </a:r>
            <a:r>
              <a:rPr lang="fr-FR" sz="2400" i="1" dirty="0"/>
              <a:t>charrue</a:t>
            </a:r>
            <a:r>
              <a:rPr lang="fr-FR" sz="2400" dirty="0"/>
              <a:t>) </a:t>
            </a:r>
            <a:r>
              <a:rPr lang="fr-FR" sz="2400" dirty="0">
                <a:sym typeface="Symbol"/>
              </a:rPr>
              <a:t></a:t>
            </a:r>
            <a:r>
              <a:rPr lang="fr-FR" sz="2400" dirty="0"/>
              <a:t> </a:t>
            </a:r>
            <a:r>
              <a:rPr lang="fr-FR" sz="2400" i="1" dirty="0"/>
              <a:t>charriot</a:t>
            </a:r>
            <a:r>
              <a:rPr lang="fr-FR" sz="2400" dirty="0"/>
              <a:t> ; </a:t>
            </a:r>
            <a:r>
              <a:rPr lang="fr-FR" sz="2400" i="1" dirty="0"/>
              <a:t>combatif </a:t>
            </a:r>
            <a:r>
              <a:rPr lang="fr-FR" sz="2400" dirty="0"/>
              <a:t>(comme </a:t>
            </a:r>
            <a:r>
              <a:rPr lang="fr-FR" sz="2400" i="1" dirty="0"/>
              <a:t>combattre</a:t>
            </a:r>
            <a:r>
              <a:rPr lang="fr-FR" sz="2400" dirty="0"/>
              <a:t>) </a:t>
            </a:r>
            <a:r>
              <a:rPr lang="fr-FR" sz="2400" dirty="0">
                <a:sym typeface="Symbol"/>
              </a:rPr>
              <a:t></a:t>
            </a:r>
            <a:r>
              <a:rPr lang="fr-FR" sz="2400" dirty="0"/>
              <a:t> </a:t>
            </a:r>
            <a:r>
              <a:rPr lang="fr-FR" sz="2400" i="1" dirty="0"/>
              <a:t>combattif </a:t>
            </a:r>
            <a:r>
              <a:rPr lang="fr-FR" sz="2400" dirty="0"/>
              <a:t>;</a:t>
            </a:r>
          </a:p>
          <a:p>
            <a:r>
              <a:rPr lang="fr-FR" sz="2400" dirty="0"/>
              <a:t>2. simplifier quand une voyelle écrite s’avère inutile pour la prononciation : </a:t>
            </a:r>
            <a:r>
              <a:rPr lang="fr-FR" sz="2400" i="1" dirty="0"/>
              <a:t>oignon</a:t>
            </a:r>
            <a:r>
              <a:rPr lang="fr-FR" sz="2400" dirty="0"/>
              <a:t> (où le </a:t>
            </a:r>
            <a:r>
              <a:rPr lang="fr-FR" sz="2400" i="1" dirty="0"/>
              <a:t>i </a:t>
            </a:r>
            <a:r>
              <a:rPr lang="fr-FR" sz="2400" dirty="0"/>
              <a:t>ne se prononce pas) </a:t>
            </a:r>
            <a:r>
              <a:rPr lang="fr-FR" sz="2400" dirty="0">
                <a:sym typeface="Symbol"/>
              </a:rPr>
              <a:t></a:t>
            </a:r>
            <a:r>
              <a:rPr lang="fr-FR" sz="2400" dirty="0"/>
              <a:t> </a:t>
            </a:r>
            <a:r>
              <a:rPr lang="fr-FR" sz="2400" i="1" dirty="0"/>
              <a:t>ognon</a:t>
            </a:r>
            <a:r>
              <a:rPr lang="fr-FR" sz="2400" dirty="0"/>
              <a:t> ; </a:t>
            </a:r>
            <a:r>
              <a:rPr lang="fr-FR" sz="2400" i="1" dirty="0"/>
              <a:t>asseoir</a:t>
            </a:r>
            <a:r>
              <a:rPr lang="fr-FR" sz="2400" dirty="0"/>
              <a:t> (où le </a:t>
            </a:r>
            <a:r>
              <a:rPr lang="fr-FR" sz="2400" i="1" dirty="0"/>
              <a:t>e </a:t>
            </a:r>
            <a:r>
              <a:rPr lang="fr-FR" sz="2400" dirty="0"/>
              <a:t>ne se prononce pas)</a:t>
            </a:r>
            <a:r>
              <a:rPr lang="fr-FR" sz="2400" dirty="0">
                <a:sym typeface="Symbol"/>
              </a:rPr>
              <a:t></a:t>
            </a:r>
            <a:r>
              <a:rPr lang="fr-FR" sz="2400" dirty="0"/>
              <a:t> </a:t>
            </a:r>
            <a:r>
              <a:rPr lang="fr-FR" sz="2400" i="1" dirty="0"/>
              <a:t>assoir </a:t>
            </a:r>
            <a:r>
              <a:rPr lang="fr-FR" sz="2400" dirty="0"/>
              <a:t>; </a:t>
            </a:r>
            <a:r>
              <a:rPr lang="fr-FR" sz="2400" i="1" dirty="0"/>
              <a:t>interpeller </a:t>
            </a:r>
            <a:r>
              <a:rPr lang="fr-FR" sz="2400" dirty="0">
                <a:sym typeface="Symbol"/>
              </a:rPr>
              <a:t></a:t>
            </a:r>
            <a:r>
              <a:rPr lang="fr-FR" sz="2400" dirty="0"/>
              <a:t> </a:t>
            </a:r>
            <a:r>
              <a:rPr lang="fr-FR" sz="2400" i="1" dirty="0"/>
              <a:t>interpeler</a:t>
            </a:r>
            <a:r>
              <a:rPr lang="fr-FR" sz="2400" dirty="0"/>
              <a:t> (où le </a:t>
            </a:r>
            <a:r>
              <a:rPr lang="fr-FR" sz="2400" i="1" dirty="0"/>
              <a:t>e</a:t>
            </a:r>
            <a:r>
              <a:rPr lang="fr-FR" sz="2400" dirty="0"/>
              <a:t> ne se prononce pas même s’il est suivi d’une double consonne) ; </a:t>
            </a:r>
          </a:p>
          <a:p>
            <a:r>
              <a:rPr lang="fr-FR" sz="2400" dirty="0"/>
              <a:t>3. respecter l’étymologie : </a:t>
            </a:r>
            <a:r>
              <a:rPr lang="fr-FR" sz="2400" i="1" dirty="0"/>
              <a:t>nénuphar</a:t>
            </a:r>
            <a:r>
              <a:rPr lang="fr-FR" sz="2400" dirty="0"/>
              <a:t> (arabo-persane) </a:t>
            </a:r>
            <a:r>
              <a:rPr lang="fr-FR" sz="2400" dirty="0">
                <a:sym typeface="Symbol"/>
              </a:rPr>
              <a:t></a:t>
            </a:r>
            <a:r>
              <a:rPr lang="fr-FR" sz="2400" dirty="0"/>
              <a:t> </a:t>
            </a:r>
            <a:r>
              <a:rPr lang="fr-FR" sz="2400" i="1" dirty="0"/>
              <a:t>nénufar </a:t>
            </a:r>
            <a:endParaRPr lang="fr-FR" sz="2400" dirty="0"/>
          </a:p>
          <a:p>
            <a:r>
              <a:rPr lang="it-IT" sz="2400" dirty="0" smtClean="0"/>
              <a:t>…</a:t>
            </a:r>
            <a:endParaRPr lang="fr-FR" sz="2400" dirty="0"/>
          </a:p>
          <a:p>
            <a:endParaRPr lang="it-IT" sz="2400" dirty="0"/>
          </a:p>
        </p:txBody>
      </p:sp>
    </p:spTree>
    <p:extLst>
      <p:ext uri="{BB962C8B-B14F-4D97-AF65-F5344CB8AC3E}">
        <p14:creationId xmlns:p14="http://schemas.microsoft.com/office/powerpoint/2010/main" val="412493946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Nénufar</a:t>
            </a:r>
            <a:r>
              <a:rPr lang="it-IT" sz="2800" dirty="0" smtClean="0"/>
              <a:t> </a:t>
            </a:r>
            <a:r>
              <a:rPr lang="it-IT" sz="2800" dirty="0" err="1" smtClean="0"/>
              <a:t>ou</a:t>
            </a:r>
            <a:r>
              <a:rPr lang="it-IT" sz="2800" dirty="0" smtClean="0"/>
              <a:t> </a:t>
            </a:r>
            <a:r>
              <a:rPr lang="it-IT" sz="2800" dirty="0" err="1" smtClean="0"/>
              <a:t>nénuphar</a:t>
            </a:r>
            <a:r>
              <a:rPr lang="it-IT" sz="2800" dirty="0" smtClean="0"/>
              <a:t> </a:t>
            </a:r>
            <a:r>
              <a:rPr lang="it-IT" sz="2800" dirty="0" err="1" smtClean="0"/>
              <a:t>dans</a:t>
            </a:r>
            <a:r>
              <a:rPr lang="it-IT" sz="2800" dirty="0" smtClean="0"/>
              <a:t> </a:t>
            </a:r>
            <a:r>
              <a:rPr lang="it-IT" sz="2800" dirty="0" err="1" smtClean="0"/>
              <a:t>les</a:t>
            </a:r>
            <a:r>
              <a:rPr lang="it-IT" sz="2800" dirty="0" smtClean="0"/>
              <a:t> </a:t>
            </a:r>
            <a:r>
              <a:rPr lang="it-IT" sz="2800" dirty="0" err="1" smtClean="0"/>
              <a:t>dictionnaires</a:t>
            </a:r>
            <a:r>
              <a:rPr lang="it-IT" sz="2800" dirty="0" smtClean="0"/>
              <a:t> ?</a:t>
            </a:r>
            <a:endParaRPr lang="it-IT" sz="2800" dirty="0"/>
          </a:p>
        </p:txBody>
      </p:sp>
      <p:sp>
        <p:nvSpPr>
          <p:cNvPr id="3" name="Segnaposto contenuto 2"/>
          <p:cNvSpPr>
            <a:spLocks noGrp="1"/>
          </p:cNvSpPr>
          <p:nvPr>
            <p:ph idx="1"/>
          </p:nvPr>
        </p:nvSpPr>
        <p:spPr/>
        <p:txBody>
          <a:bodyPr>
            <a:normAutofit lnSpcReduction="10000"/>
          </a:bodyPr>
          <a:lstStyle/>
          <a:p>
            <a:r>
              <a:rPr lang="it-IT" sz="2400" b="1" dirty="0" smtClean="0"/>
              <a:t>NÉNUFAR</a:t>
            </a:r>
            <a:r>
              <a:rPr lang="it-IT" sz="2400" dirty="0" smtClean="0"/>
              <a:t> </a:t>
            </a:r>
            <a:r>
              <a:rPr lang="it-IT" sz="2400" dirty="0" err="1"/>
              <a:t>ou</a:t>
            </a:r>
            <a:r>
              <a:rPr lang="it-IT" sz="2400" dirty="0"/>
              <a:t> </a:t>
            </a:r>
            <a:r>
              <a:rPr lang="it-IT" sz="2400" b="1" dirty="0"/>
              <a:t>NÉNUPHAR</a:t>
            </a:r>
            <a:r>
              <a:rPr lang="it-IT" sz="2400" dirty="0"/>
              <a:t> n. m. </a:t>
            </a:r>
            <a:r>
              <a:rPr lang="it-IT" sz="2400" dirty="0" smtClean="0"/>
              <a:t>XIII </a:t>
            </a:r>
            <a:r>
              <a:rPr lang="it-IT" sz="2400" dirty="0" err="1"/>
              <a:t>siècle</a:t>
            </a:r>
            <a:r>
              <a:rPr lang="it-IT" sz="2400" dirty="0"/>
              <a:t>. </a:t>
            </a:r>
            <a:r>
              <a:rPr lang="it-IT" sz="2400" dirty="0" err="1"/>
              <a:t>Emprunté</a:t>
            </a:r>
            <a:r>
              <a:rPr lang="it-IT" sz="2400" dirty="0"/>
              <a:t> </a:t>
            </a:r>
            <a:r>
              <a:rPr lang="it-IT" sz="2400" dirty="0" err="1"/>
              <a:t>du</a:t>
            </a:r>
            <a:r>
              <a:rPr lang="it-IT" sz="2400" dirty="0"/>
              <a:t> </a:t>
            </a:r>
            <a:r>
              <a:rPr lang="it-IT" sz="2400" dirty="0" err="1"/>
              <a:t>persan</a:t>
            </a:r>
            <a:r>
              <a:rPr lang="it-IT" sz="2400" dirty="0"/>
              <a:t> </a:t>
            </a:r>
            <a:r>
              <a:rPr lang="it-IT" sz="2400" i="1" dirty="0" err="1"/>
              <a:t>nilufar</a:t>
            </a:r>
            <a:r>
              <a:rPr lang="it-IT" sz="2400" i="1" dirty="0"/>
              <a:t>, </a:t>
            </a:r>
            <a:r>
              <a:rPr lang="it-IT" sz="2400" dirty="0"/>
              <a:t>de </a:t>
            </a:r>
            <a:r>
              <a:rPr lang="it-IT" sz="2400" dirty="0" err="1"/>
              <a:t>même</a:t>
            </a:r>
            <a:r>
              <a:rPr lang="it-IT" sz="2400" dirty="0"/>
              <a:t> </a:t>
            </a:r>
            <a:r>
              <a:rPr lang="it-IT" sz="2400" dirty="0" err="1"/>
              <a:t>sens</a:t>
            </a:r>
            <a:r>
              <a:rPr lang="it-IT" sz="2400" dirty="0"/>
              <a:t>. La </a:t>
            </a:r>
            <a:r>
              <a:rPr lang="it-IT" sz="2400" dirty="0" err="1"/>
              <a:t>graphie</a:t>
            </a:r>
            <a:r>
              <a:rPr lang="it-IT" sz="2400" dirty="0"/>
              <a:t> </a:t>
            </a:r>
            <a:r>
              <a:rPr lang="it-IT" sz="2400" i="1" dirty="0" err="1"/>
              <a:t>nénuphar</a:t>
            </a:r>
            <a:r>
              <a:rPr lang="it-IT" sz="2400" i="1" dirty="0"/>
              <a:t> </a:t>
            </a:r>
            <a:r>
              <a:rPr lang="it-IT" sz="2400" dirty="0"/>
              <a:t>date </a:t>
            </a:r>
            <a:r>
              <a:rPr lang="it-IT" sz="2400" dirty="0" err="1" smtClean="0"/>
              <a:t>du</a:t>
            </a:r>
            <a:r>
              <a:rPr lang="it-IT" sz="2400" dirty="0" smtClean="0"/>
              <a:t> </a:t>
            </a:r>
            <a:r>
              <a:rPr lang="it-IT" sz="2400" dirty="0" err="1"/>
              <a:t>XIX</a:t>
            </a:r>
            <a:r>
              <a:rPr lang="it-IT" sz="2400" baseline="30000" dirty="0" err="1"/>
              <a:t>e</a:t>
            </a:r>
            <a:r>
              <a:rPr lang="it-IT" sz="2400" dirty="0"/>
              <a:t> </a:t>
            </a:r>
            <a:r>
              <a:rPr lang="it-IT" sz="2400" dirty="0" err="1"/>
              <a:t>siècle</a:t>
            </a:r>
            <a:r>
              <a:rPr lang="it-IT" sz="2400" dirty="0"/>
              <a:t>.</a:t>
            </a:r>
            <a:endParaRPr lang="fr-FR" sz="2400" dirty="0"/>
          </a:p>
          <a:p>
            <a:pPr algn="just"/>
            <a:r>
              <a:rPr lang="it-IT" sz="2400" dirty="0" err="1"/>
              <a:t>Genre</a:t>
            </a:r>
            <a:r>
              <a:rPr lang="it-IT" sz="2400" dirty="0"/>
              <a:t> de </a:t>
            </a:r>
            <a:r>
              <a:rPr lang="it-IT" sz="2400" dirty="0" err="1"/>
              <a:t>plantes</a:t>
            </a:r>
            <a:r>
              <a:rPr lang="it-IT" sz="2400" dirty="0"/>
              <a:t> </a:t>
            </a:r>
            <a:r>
              <a:rPr lang="it-IT" sz="2400" dirty="0" err="1"/>
              <a:t>aquatiques</a:t>
            </a:r>
            <a:r>
              <a:rPr lang="it-IT" sz="2400" dirty="0"/>
              <a:t> de la </a:t>
            </a:r>
            <a:r>
              <a:rPr lang="it-IT" sz="2400" dirty="0" err="1"/>
              <a:t>famille</a:t>
            </a:r>
            <a:r>
              <a:rPr lang="it-IT" sz="2400" dirty="0"/>
              <a:t> </a:t>
            </a:r>
            <a:r>
              <a:rPr lang="it-IT" sz="2400" dirty="0" err="1"/>
              <a:t>des</a:t>
            </a:r>
            <a:r>
              <a:rPr lang="it-IT" sz="2400" dirty="0"/>
              <a:t> </a:t>
            </a:r>
            <a:r>
              <a:rPr lang="it-IT" sz="2400" dirty="0" err="1"/>
              <a:t>Nymphéacées</a:t>
            </a:r>
            <a:r>
              <a:rPr lang="it-IT" sz="2400" dirty="0"/>
              <a:t>, </a:t>
            </a:r>
            <a:r>
              <a:rPr lang="it-IT" sz="2400" dirty="0" err="1"/>
              <a:t>pourvues</a:t>
            </a:r>
            <a:r>
              <a:rPr lang="it-IT" sz="2400" dirty="0"/>
              <a:t> de </a:t>
            </a:r>
            <a:r>
              <a:rPr lang="it-IT" sz="2400" dirty="0" err="1"/>
              <a:t>larges</a:t>
            </a:r>
            <a:r>
              <a:rPr lang="it-IT" sz="2400" dirty="0"/>
              <a:t> </a:t>
            </a:r>
            <a:r>
              <a:rPr lang="it-IT" sz="2400" dirty="0" err="1"/>
              <a:t>feuilles</a:t>
            </a:r>
            <a:r>
              <a:rPr lang="it-IT" sz="2400" dirty="0"/>
              <a:t> </a:t>
            </a:r>
            <a:r>
              <a:rPr lang="it-IT" sz="2400" dirty="0" err="1"/>
              <a:t>rondes</a:t>
            </a:r>
            <a:r>
              <a:rPr lang="it-IT" sz="2400" dirty="0"/>
              <a:t> et de </a:t>
            </a:r>
            <a:r>
              <a:rPr lang="it-IT" sz="2400" dirty="0" err="1"/>
              <a:t>grandes</a:t>
            </a:r>
            <a:r>
              <a:rPr lang="it-IT" sz="2400" dirty="0"/>
              <a:t> </a:t>
            </a:r>
            <a:r>
              <a:rPr lang="it-IT" sz="2400" dirty="0" err="1"/>
              <a:t>fleurs</a:t>
            </a:r>
            <a:r>
              <a:rPr lang="it-IT" sz="2400" dirty="0"/>
              <a:t> </a:t>
            </a:r>
            <a:r>
              <a:rPr lang="it-IT" sz="2400" dirty="0" err="1"/>
              <a:t>solitaires</a:t>
            </a:r>
            <a:r>
              <a:rPr lang="it-IT" sz="2400" dirty="0"/>
              <a:t> </a:t>
            </a:r>
            <a:r>
              <a:rPr lang="it-IT" sz="2400" dirty="0" err="1"/>
              <a:t>diversement</a:t>
            </a:r>
            <a:r>
              <a:rPr lang="it-IT" sz="2400" dirty="0"/>
              <a:t> </a:t>
            </a:r>
            <a:r>
              <a:rPr lang="it-IT" sz="2400" dirty="0" err="1"/>
              <a:t>colorées</a:t>
            </a:r>
            <a:r>
              <a:rPr lang="it-IT" sz="2400" dirty="0"/>
              <a:t>. </a:t>
            </a:r>
            <a:r>
              <a:rPr lang="it-IT" sz="2400" i="1" dirty="0"/>
              <a:t>Le </a:t>
            </a:r>
            <a:r>
              <a:rPr lang="it-IT" sz="2400" i="1" dirty="0" err="1"/>
              <a:t>nénufar</a:t>
            </a:r>
            <a:r>
              <a:rPr lang="it-IT" sz="2400" i="1" dirty="0"/>
              <a:t> </a:t>
            </a:r>
            <a:r>
              <a:rPr lang="it-IT" sz="2400" i="1" dirty="0" err="1"/>
              <a:t>blanc</a:t>
            </a:r>
            <a:r>
              <a:rPr lang="it-IT" sz="2400" i="1" dirty="0"/>
              <a:t>. Le </a:t>
            </a:r>
            <a:r>
              <a:rPr lang="it-IT" sz="2400" i="1" dirty="0" err="1"/>
              <a:t>nénufar</a:t>
            </a:r>
            <a:r>
              <a:rPr lang="it-IT" sz="2400" i="1" dirty="0"/>
              <a:t> </a:t>
            </a:r>
            <a:r>
              <a:rPr lang="it-IT" sz="2400" i="1" dirty="0" err="1"/>
              <a:t>jaune</a:t>
            </a:r>
            <a:r>
              <a:rPr lang="it-IT" sz="2400" i="1" dirty="0"/>
              <a:t>, </a:t>
            </a:r>
            <a:r>
              <a:rPr lang="it-IT" sz="2400" dirty="0" err="1"/>
              <a:t>ou</a:t>
            </a:r>
            <a:r>
              <a:rPr lang="it-IT" sz="2400" dirty="0"/>
              <a:t> </a:t>
            </a:r>
            <a:r>
              <a:rPr lang="it-IT" sz="2400" i="1" dirty="0" err="1"/>
              <a:t>Jaunet</a:t>
            </a:r>
            <a:r>
              <a:rPr lang="it-IT" sz="2400" i="1" dirty="0"/>
              <a:t>. Le </a:t>
            </a:r>
            <a:r>
              <a:rPr lang="it-IT" sz="2400" i="1" dirty="0" err="1"/>
              <a:t>nénufar</a:t>
            </a:r>
            <a:r>
              <a:rPr lang="it-IT" sz="2400" i="1" dirty="0"/>
              <a:t> a </a:t>
            </a:r>
            <a:r>
              <a:rPr lang="it-IT" sz="2400" i="1" dirty="0" err="1"/>
              <a:t>longtemps</a:t>
            </a:r>
            <a:r>
              <a:rPr lang="it-IT" sz="2400" i="1" dirty="0"/>
              <a:t> </a:t>
            </a:r>
            <a:r>
              <a:rPr lang="it-IT" sz="2400" i="1" dirty="0" err="1"/>
              <a:t>été</a:t>
            </a:r>
            <a:r>
              <a:rPr lang="it-IT" sz="2400" i="1" dirty="0"/>
              <a:t> </a:t>
            </a:r>
            <a:r>
              <a:rPr lang="it-IT" sz="2400" i="1" dirty="0" err="1"/>
              <a:t>appelé</a:t>
            </a:r>
            <a:r>
              <a:rPr lang="it-IT" sz="2400" i="1" dirty="0"/>
              <a:t> </a:t>
            </a:r>
            <a:r>
              <a:rPr lang="it-IT" sz="2400" i="1" dirty="0" err="1"/>
              <a:t>lis</a:t>
            </a:r>
            <a:r>
              <a:rPr lang="it-IT" sz="2400" i="1" dirty="0"/>
              <a:t> d'</a:t>
            </a:r>
            <a:r>
              <a:rPr lang="it-IT" sz="2400" i="1" dirty="0" err="1"/>
              <a:t>étang</a:t>
            </a:r>
            <a:r>
              <a:rPr lang="it-IT" sz="2400" i="1" dirty="0"/>
              <a:t>. </a:t>
            </a:r>
            <a:r>
              <a:rPr lang="it-IT" sz="2400" dirty="0" err="1" smtClean="0"/>
              <a:t>Dictionnaire</a:t>
            </a:r>
            <a:r>
              <a:rPr lang="it-IT" sz="2400" dirty="0" smtClean="0"/>
              <a:t> de l’Académie 9</a:t>
            </a:r>
            <a:endParaRPr lang="fr-FR" sz="2400" dirty="0"/>
          </a:p>
          <a:p>
            <a:r>
              <a:rPr lang="it-IT" sz="2400" b="1" dirty="0" err="1"/>
              <a:t>Nénuphar</a:t>
            </a:r>
            <a:r>
              <a:rPr lang="it-IT" sz="2400" dirty="0"/>
              <a:t>  à la fin de l’</a:t>
            </a:r>
            <a:r>
              <a:rPr lang="it-IT" sz="2400" dirty="0" err="1"/>
              <a:t>article</a:t>
            </a:r>
            <a:r>
              <a:rPr lang="it-IT" sz="2400" dirty="0"/>
              <a:t> La </a:t>
            </a:r>
            <a:r>
              <a:rPr lang="it-IT" sz="2400" dirty="0" err="1"/>
              <a:t>graphie</a:t>
            </a:r>
            <a:r>
              <a:rPr lang="it-IT" sz="2400" dirty="0"/>
              <a:t> </a:t>
            </a:r>
            <a:r>
              <a:rPr lang="it-IT" sz="2400" i="1" dirty="0" err="1"/>
              <a:t>nénufar</a:t>
            </a:r>
            <a:r>
              <a:rPr lang="it-IT" sz="2400" dirty="0"/>
              <a:t> est </a:t>
            </a:r>
            <a:r>
              <a:rPr lang="it-IT" sz="2400" dirty="0" err="1"/>
              <a:t>admise</a:t>
            </a:r>
            <a:r>
              <a:rPr lang="it-IT" sz="2400" dirty="0"/>
              <a:t> NPR </a:t>
            </a:r>
            <a:r>
              <a:rPr lang="it-IT" sz="2400" dirty="0" smtClean="0"/>
              <a:t>2015</a:t>
            </a:r>
          </a:p>
          <a:p>
            <a:r>
              <a:rPr lang="it-IT" sz="2400" b="1" dirty="0" err="1"/>
              <a:t>Nénuphar</a:t>
            </a:r>
            <a:r>
              <a:rPr lang="it-IT" sz="2400" dirty="0"/>
              <a:t> </a:t>
            </a:r>
            <a:r>
              <a:rPr lang="it-IT" sz="2400" dirty="0" err="1" smtClean="0"/>
              <a:t>Tlf</a:t>
            </a:r>
            <a:endParaRPr lang="it-IT" sz="2400" dirty="0" smtClean="0"/>
          </a:p>
          <a:p>
            <a:r>
              <a:rPr lang="it-IT" sz="2400" dirty="0" smtClean="0"/>
              <a:t>Fini le 26 </a:t>
            </a:r>
            <a:r>
              <a:rPr lang="it-IT" sz="2400" smtClean="0"/>
              <a:t>avril</a:t>
            </a:r>
            <a:endParaRPr lang="it-IT" sz="2400" dirty="0" smtClean="0"/>
          </a:p>
          <a:p>
            <a:endParaRPr lang="fr-FR" sz="2400" dirty="0"/>
          </a:p>
          <a:p>
            <a:endParaRPr lang="it-IT" sz="2400" dirty="0"/>
          </a:p>
        </p:txBody>
      </p:sp>
    </p:spTree>
    <p:extLst>
      <p:ext uri="{BB962C8B-B14F-4D97-AF65-F5344CB8AC3E}">
        <p14:creationId xmlns:p14="http://schemas.microsoft.com/office/powerpoint/2010/main" val="3661411647"/>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2800" dirty="0" smtClean="0"/>
              <a:t>La </a:t>
            </a:r>
            <a:r>
              <a:rPr lang="it-IT" sz="2800" dirty="0" err="1" smtClean="0"/>
              <a:t>politique</a:t>
            </a:r>
            <a:r>
              <a:rPr lang="it-IT" sz="2800" dirty="0" smtClean="0"/>
              <a:t> </a:t>
            </a:r>
            <a:r>
              <a:rPr lang="it-IT" sz="2800" dirty="0" err="1" smtClean="0"/>
              <a:t>linguistique</a:t>
            </a:r>
            <a:r>
              <a:rPr lang="it-IT" sz="2800" dirty="0" smtClean="0"/>
              <a:t> de la France</a:t>
            </a:r>
            <a:br>
              <a:rPr lang="it-IT" sz="2800" dirty="0" smtClean="0"/>
            </a:br>
            <a:r>
              <a:rPr lang="it-IT" sz="2800" dirty="0" err="1" smtClean="0"/>
              <a:t>XX</a:t>
            </a:r>
            <a:r>
              <a:rPr lang="it-IT" sz="2800" baseline="30000" dirty="0" err="1" smtClean="0"/>
              <a:t>e</a:t>
            </a:r>
            <a:r>
              <a:rPr lang="it-IT" sz="2800" baseline="30000" dirty="0" smtClean="0"/>
              <a:t> </a:t>
            </a:r>
            <a:r>
              <a:rPr lang="it-IT" sz="2800" dirty="0" smtClean="0"/>
              <a:t>et </a:t>
            </a:r>
            <a:r>
              <a:rPr lang="it-IT" sz="2800" dirty="0" err="1" smtClean="0"/>
              <a:t>XXI</a:t>
            </a:r>
            <a:r>
              <a:rPr lang="it-IT" sz="2800" baseline="30000" dirty="0" err="1" smtClean="0"/>
              <a:t>e</a:t>
            </a:r>
            <a:r>
              <a:rPr lang="it-IT" sz="2800" dirty="0" smtClean="0"/>
              <a:t> </a:t>
            </a:r>
            <a:r>
              <a:rPr lang="it-IT" sz="2800" dirty="0" err="1" smtClean="0"/>
              <a:t>siècle</a:t>
            </a:r>
            <a:r>
              <a:rPr lang="it-IT" sz="2800" dirty="0" err="1"/>
              <a:t>s</a:t>
            </a:r>
            <a:endParaRPr lang="it-IT" sz="2800" dirty="0"/>
          </a:p>
        </p:txBody>
      </p:sp>
      <p:sp>
        <p:nvSpPr>
          <p:cNvPr id="3" name="Sottotitolo 2"/>
          <p:cNvSpPr>
            <a:spLocks noGrp="1"/>
          </p:cNvSpPr>
          <p:nvPr>
            <p:ph type="subTitle" idx="1"/>
          </p:nvPr>
        </p:nvSpPr>
        <p:spPr/>
        <p:txBody>
          <a:bodyPr>
            <a:normAutofit/>
          </a:bodyPr>
          <a:lstStyle/>
          <a:p>
            <a:r>
              <a:rPr lang="it-IT" sz="2400" dirty="0" smtClean="0"/>
              <a:t>La </a:t>
            </a:r>
            <a:r>
              <a:rPr lang="fr-FR" sz="2400" i="1" dirty="0" smtClean="0"/>
              <a:t>Charte </a:t>
            </a:r>
            <a:r>
              <a:rPr lang="fr-FR" sz="2400" i="1" dirty="0"/>
              <a:t>européenne </a:t>
            </a:r>
            <a:r>
              <a:rPr lang="fr-FR" sz="2400" i="1" dirty="0" smtClean="0"/>
              <a:t>des</a:t>
            </a:r>
            <a:r>
              <a:rPr lang="fr-FR" sz="2400" i="1" dirty="0"/>
              <a:t/>
            </a:r>
            <a:br>
              <a:rPr lang="fr-FR" sz="2400" i="1" dirty="0"/>
            </a:br>
            <a:r>
              <a:rPr lang="fr-FR" sz="2400" i="1" dirty="0"/>
              <a:t>langues régionales ou minoritaires</a:t>
            </a:r>
            <a:r>
              <a:rPr lang="fr-FR" sz="2400" dirty="0"/>
              <a:t> </a:t>
            </a:r>
            <a:r>
              <a:rPr lang="fr-FR" sz="2400" i="1" dirty="0"/>
              <a:t>1992</a:t>
            </a:r>
            <a:endParaRPr lang="it-IT" sz="2400" dirty="0" smtClean="0"/>
          </a:p>
        </p:txBody>
      </p:sp>
    </p:spTree>
    <p:extLst>
      <p:ext uri="{BB962C8B-B14F-4D97-AF65-F5344CB8AC3E}">
        <p14:creationId xmlns:p14="http://schemas.microsoft.com/office/powerpoint/2010/main" val="61825200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idx="4294967295"/>
          </p:nvPr>
        </p:nvSpPr>
        <p:spPr/>
        <p:txBody>
          <a:bodyPr/>
          <a:lstStyle/>
          <a:p>
            <a:r>
              <a:rPr lang="fr-FR" sz="2400" i="1" dirty="0" smtClean="0"/>
              <a:t>Charte européenne 1992</a:t>
            </a:r>
            <a:br>
              <a:rPr lang="fr-FR" sz="2400" i="1" dirty="0" smtClean="0"/>
            </a:br>
            <a:r>
              <a:rPr lang="fr-FR" sz="2400" i="1" dirty="0" smtClean="0"/>
              <a:t>langues régionales ou minoritaires</a:t>
            </a:r>
            <a:r>
              <a:rPr lang="fr-FR" dirty="0" smtClean="0"/>
              <a:t> </a:t>
            </a:r>
          </a:p>
        </p:txBody>
      </p:sp>
      <p:sp>
        <p:nvSpPr>
          <p:cNvPr id="108547" name="Rectangle 3"/>
          <p:cNvSpPr>
            <a:spLocks noGrp="1" noChangeArrowheads="1"/>
          </p:cNvSpPr>
          <p:nvPr>
            <p:ph type="body" idx="4294967295"/>
          </p:nvPr>
        </p:nvSpPr>
        <p:spPr/>
        <p:txBody>
          <a:bodyPr/>
          <a:lstStyle/>
          <a:p>
            <a:pPr algn="just">
              <a:lnSpc>
                <a:spcPct val="90000"/>
              </a:lnSpc>
            </a:pPr>
            <a:r>
              <a:rPr lang="fr-FR" sz="2400" dirty="0" smtClean="0"/>
              <a:t>En 1999, la France signe finalement la Charte européenne, après nombre d'autres pays de l'Union européenne, mais refuse ensuite de la ratifier, car sa constitution s'y opposerait. </a:t>
            </a:r>
          </a:p>
          <a:p>
            <a:pPr algn="just">
              <a:lnSpc>
                <a:spcPct val="90000"/>
              </a:lnSpc>
            </a:pPr>
            <a:r>
              <a:rPr lang="fr-FR" sz="2400" dirty="0" smtClean="0"/>
              <a:t>La ratification lie juridiquement l'État contractant, la signature est une simple reconnaissance des objectifs généraux de la charte ; il n'y a donc aucune évolution de la situation des langues minoritaires en France, si ce n'est un vieillissement des locuteurs qui devrait amener les plus fragiles d'entre elles à « mourir » avant la fin du XXIe siècle, après une existence pour certaines plus que millénaire. La France est l'un des rares États d'Europe à ne pas avoir ratifié cette charte. L’Italie l’a signée en 2000 et ne l’a pas ratifiée.</a:t>
            </a:r>
          </a:p>
        </p:txBody>
      </p:sp>
    </p:spTree>
    <p:extLst>
      <p:ext uri="{BB962C8B-B14F-4D97-AF65-F5344CB8AC3E}">
        <p14:creationId xmlns:p14="http://schemas.microsoft.com/office/powerpoint/2010/main" val="288049743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Langues</a:t>
            </a:r>
            <a:r>
              <a:rPr lang="it-IT" sz="2800" dirty="0" smtClean="0"/>
              <a:t> de France</a:t>
            </a:r>
            <a:endParaRPr lang="it-IT" sz="2800" dirty="0"/>
          </a:p>
        </p:txBody>
      </p:sp>
      <p:sp>
        <p:nvSpPr>
          <p:cNvPr id="3" name="Segnaposto contenuto 2"/>
          <p:cNvSpPr>
            <a:spLocks noGrp="1"/>
          </p:cNvSpPr>
          <p:nvPr>
            <p:ph idx="1"/>
          </p:nvPr>
        </p:nvSpPr>
        <p:spPr/>
        <p:txBody>
          <a:bodyPr/>
          <a:lstStyle/>
          <a:p>
            <a:pPr algn="just"/>
            <a:r>
              <a:rPr lang="fr-FR" sz="2400" dirty="0"/>
              <a:t>La France dispose d’un patrimoine linguistique d’une grande richesse. La pluralité des langues façonne l’identité culturelle de la France. À côté du français, langue nationale, dont le caractère officiel est inscrit depuis 1992 dans la Constitution, les langues de France sont notre bien commun, elles contribuent à la créativité de notre pays et à son rayonnement culturel. On entend par langues de France les langues régionales ou minoritaires parlées par des citoyens français sur le territoire de la République depuis assez longtemps pour faire partie du patrimoine culturel national, et ne sont langue officielle d’aucun État. </a:t>
            </a:r>
            <a:r>
              <a:rPr lang="fr-FR" sz="2400" dirty="0" err="1" smtClean="0"/>
              <a:t>www.culturecommunication.gouv.fr</a:t>
            </a:r>
            <a:endParaRPr lang="it-IT" sz="2400" dirty="0"/>
          </a:p>
        </p:txBody>
      </p:sp>
    </p:spTree>
    <p:extLst>
      <p:ext uri="{BB962C8B-B14F-4D97-AF65-F5344CB8AC3E}">
        <p14:creationId xmlns:p14="http://schemas.microsoft.com/office/powerpoint/2010/main" val="2507055634"/>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angues_de_la_France.svg[1].png"/>
          <p:cNvPicPr>
            <a:picLocks noChangeAspect="1"/>
          </p:cNvPicPr>
          <p:nvPr/>
        </p:nvPicPr>
        <p:blipFill>
          <a:blip r:embed="rId2"/>
          <a:stretch>
            <a:fillRect/>
          </a:stretch>
        </p:blipFill>
        <p:spPr>
          <a:xfrm>
            <a:off x="1524000" y="538162"/>
            <a:ext cx="6096000" cy="5781675"/>
          </a:xfrm>
          <a:prstGeom prst="rect">
            <a:avLst/>
          </a:prstGeom>
        </p:spPr>
      </p:pic>
    </p:spTree>
    <p:extLst>
      <p:ext uri="{BB962C8B-B14F-4D97-AF65-F5344CB8AC3E}">
        <p14:creationId xmlns:p14="http://schemas.microsoft.com/office/powerpoint/2010/main" val="76181196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Art. 2 de la </a:t>
            </a:r>
            <a:r>
              <a:rPr lang="it-IT" sz="2800" dirty="0" err="1" smtClean="0"/>
              <a:t>Constitution</a:t>
            </a:r>
            <a:r>
              <a:rPr lang="it-IT" sz="2800" dirty="0" smtClean="0"/>
              <a:t> </a:t>
            </a:r>
            <a:r>
              <a:rPr lang="it-IT" sz="2800" dirty="0" err="1" smtClean="0"/>
              <a:t>française</a:t>
            </a:r>
            <a:r>
              <a:rPr lang="it-IT" sz="2800" dirty="0" smtClean="0"/>
              <a:t/>
            </a:r>
            <a:br>
              <a:rPr lang="it-IT" sz="2800" dirty="0" smtClean="0"/>
            </a:br>
            <a:r>
              <a:rPr lang="it-IT" sz="2800" dirty="0" err="1" smtClean="0"/>
              <a:t>ajout</a:t>
            </a:r>
            <a:r>
              <a:rPr lang="it-IT" sz="2800" dirty="0" smtClean="0"/>
              <a:t> </a:t>
            </a:r>
            <a:r>
              <a:rPr lang="it-IT" sz="2800" dirty="0" err="1" smtClean="0"/>
              <a:t>sur</a:t>
            </a:r>
            <a:r>
              <a:rPr lang="it-IT" sz="2800" dirty="0" smtClean="0"/>
              <a:t> la langue en 1992 (</a:t>
            </a:r>
            <a:r>
              <a:rPr lang="it-IT" sz="2800" dirty="0" err="1" smtClean="0"/>
              <a:t>loi</a:t>
            </a:r>
            <a:r>
              <a:rPr lang="it-IT" sz="2800" dirty="0" smtClean="0"/>
              <a:t> </a:t>
            </a:r>
            <a:r>
              <a:rPr lang="it-IT" sz="2800" dirty="0" err="1" smtClean="0"/>
              <a:t>constitutionnelle</a:t>
            </a:r>
            <a:r>
              <a:rPr lang="it-IT" sz="2800" dirty="0" smtClean="0"/>
              <a:t>)</a:t>
            </a:r>
            <a:endParaRPr lang="it-IT" sz="2800" dirty="0"/>
          </a:p>
        </p:txBody>
      </p:sp>
      <p:sp>
        <p:nvSpPr>
          <p:cNvPr id="3" name="Segnaposto contenuto 2"/>
          <p:cNvSpPr>
            <a:spLocks noGrp="1"/>
          </p:cNvSpPr>
          <p:nvPr>
            <p:ph idx="1"/>
          </p:nvPr>
        </p:nvSpPr>
        <p:spPr/>
        <p:txBody>
          <a:bodyPr/>
          <a:lstStyle/>
          <a:p>
            <a:r>
              <a:rPr lang="fr-FR" sz="2400" dirty="0" smtClean="0"/>
              <a:t>« La langue de la République est le français.</a:t>
            </a:r>
          </a:p>
          <a:p>
            <a:r>
              <a:rPr lang="fr-FR" sz="2400" dirty="0" smtClean="0"/>
              <a:t>L'emblème national est le drapeau tricolore, bleu, blanc, rouge.</a:t>
            </a:r>
          </a:p>
          <a:p>
            <a:r>
              <a:rPr lang="fr-FR" sz="2400" dirty="0" smtClean="0"/>
              <a:t>L'hymne national est la Marseillaise.</a:t>
            </a:r>
          </a:p>
          <a:p>
            <a:r>
              <a:rPr lang="fr-FR" sz="2400" dirty="0" smtClean="0"/>
              <a:t>La devise de la République est Liberté, Égalité, Fraternité.</a:t>
            </a:r>
          </a:p>
          <a:p>
            <a:r>
              <a:rPr lang="fr-FR" sz="2400" dirty="0" smtClean="0"/>
              <a:t>Son principe est : gouvernement du peuple, par le peuple et pour le peuple. »</a:t>
            </a:r>
          </a:p>
          <a:p>
            <a:endParaRPr lang="fr-FR" sz="2400" dirty="0" smtClean="0"/>
          </a:p>
          <a:p>
            <a:r>
              <a:rPr lang="fr-FR" sz="2400" dirty="0" smtClean="0"/>
              <a:t>(Constitution française 1958 cinquième république)</a:t>
            </a:r>
          </a:p>
          <a:p>
            <a:endParaRPr lang="it-IT" sz="2400" dirty="0"/>
          </a:p>
        </p:txBody>
      </p:sp>
    </p:spTree>
    <p:extLst>
      <p:ext uri="{BB962C8B-B14F-4D97-AF65-F5344CB8AC3E}">
        <p14:creationId xmlns:p14="http://schemas.microsoft.com/office/powerpoint/2010/main" val="311885790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t>Révision constitutionnelle du 23 juillet 2008</a:t>
            </a:r>
            <a:endParaRPr lang="it-IT" sz="2800" dirty="0"/>
          </a:p>
        </p:txBody>
      </p:sp>
      <p:sp>
        <p:nvSpPr>
          <p:cNvPr id="3" name="Segnaposto contenuto 2"/>
          <p:cNvSpPr>
            <a:spLocks noGrp="1"/>
          </p:cNvSpPr>
          <p:nvPr>
            <p:ph idx="1"/>
          </p:nvPr>
        </p:nvSpPr>
        <p:spPr/>
        <p:txBody>
          <a:bodyPr/>
          <a:lstStyle/>
          <a:p>
            <a:pPr algn="just"/>
            <a:r>
              <a:rPr lang="fr-FR" sz="2400" dirty="0" smtClean="0"/>
              <a:t>l'article 75-1 de la Constitution reconnait la valeur patrimoniale des langues régionales : Les langues régionales appartiennent au patrimoine de la France.</a:t>
            </a:r>
          </a:p>
          <a:p>
            <a:pPr algn="just"/>
            <a:endParaRPr lang="it-IT" sz="2400" dirty="0"/>
          </a:p>
        </p:txBody>
      </p:sp>
    </p:spTree>
    <p:extLst>
      <p:ext uri="{BB962C8B-B14F-4D97-AF65-F5344CB8AC3E}">
        <p14:creationId xmlns:p14="http://schemas.microsoft.com/office/powerpoint/2010/main" val="95117587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Titolo 1"/>
          <p:cNvSpPr>
            <a:spLocks noGrp="1"/>
          </p:cNvSpPr>
          <p:nvPr>
            <p:ph type="title"/>
          </p:nvPr>
        </p:nvSpPr>
        <p:spPr/>
        <p:txBody>
          <a:bodyPr/>
          <a:lstStyle/>
          <a:p>
            <a:r>
              <a:rPr lang="it-IT" sz="2800" dirty="0" err="1" smtClean="0">
                <a:latin typeface="Arial" charset="0"/>
              </a:rPr>
              <a:t>Sujet</a:t>
            </a:r>
            <a:r>
              <a:rPr lang="it-IT" sz="2800" dirty="0" smtClean="0">
                <a:latin typeface="Arial" charset="0"/>
              </a:rPr>
              <a:t> de la campagne </a:t>
            </a:r>
            <a:r>
              <a:rPr lang="it-IT" sz="2800" dirty="0" err="1" smtClean="0">
                <a:latin typeface="Arial" charset="0"/>
              </a:rPr>
              <a:t>présidentielle</a:t>
            </a:r>
            <a:r>
              <a:rPr lang="it-IT" sz="2800" dirty="0" smtClean="0">
                <a:latin typeface="Arial" charset="0"/>
              </a:rPr>
              <a:t> de </a:t>
            </a:r>
            <a:r>
              <a:rPr lang="it-IT" sz="2800" dirty="0">
                <a:latin typeface="Arial" charset="0"/>
              </a:rPr>
              <a:t>2012</a:t>
            </a:r>
          </a:p>
        </p:txBody>
      </p:sp>
      <p:sp>
        <p:nvSpPr>
          <p:cNvPr id="477186" name="Segnaposto contenuto 2"/>
          <p:cNvSpPr>
            <a:spLocks noGrp="1"/>
          </p:cNvSpPr>
          <p:nvPr>
            <p:ph idx="1"/>
          </p:nvPr>
        </p:nvSpPr>
        <p:spPr/>
        <p:txBody>
          <a:bodyPr>
            <a:normAutofit/>
          </a:bodyPr>
          <a:lstStyle/>
          <a:p>
            <a:pPr algn="just"/>
            <a:r>
              <a:rPr lang="fr-FR" sz="2400" dirty="0">
                <a:latin typeface="Arial" charset="0"/>
              </a:rPr>
              <a:t>Profiter de la campagne présidentielle pour réclamer une nouvelle fois la ratification de la Charte pour la sauvegarde des langues </a:t>
            </a:r>
            <a:r>
              <a:rPr lang="fr-FR" sz="2400" dirty="0" smtClean="0">
                <a:latin typeface="Arial" charset="0"/>
              </a:rPr>
              <a:t>régionales</a:t>
            </a:r>
            <a:r>
              <a:rPr lang="fr-FR" sz="2400" dirty="0">
                <a:latin typeface="Arial" charset="0"/>
              </a:rPr>
              <a:t> </a:t>
            </a:r>
            <a:r>
              <a:rPr lang="fr-FR" sz="2400" dirty="0" smtClean="0">
                <a:latin typeface="Arial" charset="0"/>
              </a:rPr>
              <a:t>et minoritaires.</a:t>
            </a:r>
          </a:p>
          <a:p>
            <a:pPr algn="just"/>
            <a:r>
              <a:rPr lang="fr-FR" sz="2400" dirty="0" smtClean="0">
                <a:latin typeface="Arial" charset="0"/>
              </a:rPr>
              <a:t>Les </a:t>
            </a:r>
            <a:r>
              <a:rPr lang="fr-FR" sz="2400" dirty="0">
                <a:latin typeface="Arial" charset="0"/>
              </a:rPr>
              <a:t>langues </a:t>
            </a:r>
            <a:r>
              <a:rPr lang="fr-FR" sz="2400" dirty="0" smtClean="0">
                <a:latin typeface="Arial" charset="0"/>
              </a:rPr>
              <a:t>concernées sont celles qui sont </a:t>
            </a:r>
            <a:r>
              <a:rPr lang="fr-FR" sz="2400" dirty="0">
                <a:latin typeface="Arial" charset="0"/>
              </a:rPr>
              <a:t>encore </a:t>
            </a:r>
            <a:r>
              <a:rPr lang="fr-FR" sz="2400" dirty="0" smtClean="0">
                <a:latin typeface="Arial" charset="0"/>
              </a:rPr>
              <a:t>parlées : le </a:t>
            </a:r>
            <a:r>
              <a:rPr lang="fr-FR" sz="2400" dirty="0">
                <a:latin typeface="Arial" charset="0"/>
              </a:rPr>
              <a:t>basque, le breton, le catalan, le corse, le néerlandais (flamand occidental et néerlandais standard)</a:t>
            </a:r>
            <a:r>
              <a:rPr lang="fr-FR" sz="2400" dirty="0" smtClean="0">
                <a:latin typeface="Arial" charset="0"/>
              </a:rPr>
              <a:t>, l’allemand </a:t>
            </a:r>
            <a:r>
              <a:rPr lang="fr-FR" sz="2400" dirty="0">
                <a:latin typeface="Arial" charset="0"/>
              </a:rPr>
              <a:t>(dialectes de l’allemand et allemand standard</a:t>
            </a:r>
            <a:r>
              <a:rPr lang="fr-FR" sz="2400" dirty="0" smtClean="0">
                <a:latin typeface="Arial" charset="0"/>
              </a:rPr>
              <a:t>, langue </a:t>
            </a:r>
            <a:r>
              <a:rPr lang="fr-FR" sz="2400" dirty="0">
                <a:latin typeface="Arial" charset="0"/>
              </a:rPr>
              <a:t>régionale d’Alsace-Moselle) et </a:t>
            </a:r>
            <a:r>
              <a:rPr lang="fr-FR" sz="2400" dirty="0" smtClean="0">
                <a:latin typeface="Arial" charset="0"/>
              </a:rPr>
              <a:t>l’occitan ; </a:t>
            </a:r>
            <a:r>
              <a:rPr lang="fr-FR" sz="2400" dirty="0">
                <a:latin typeface="Arial" charset="0"/>
              </a:rPr>
              <a:t>et non celles qui ont disparu. </a:t>
            </a:r>
            <a:endParaRPr lang="fr-FR" sz="2400" dirty="0" smtClean="0">
              <a:latin typeface="Arial" charset="0"/>
            </a:endParaRPr>
          </a:p>
          <a:p>
            <a:pPr algn="just"/>
            <a:endParaRPr lang="fr-FR" sz="2400" dirty="0">
              <a:latin typeface="Arial" charset="0"/>
            </a:endParaRPr>
          </a:p>
          <a:p>
            <a:pPr algn="just"/>
            <a:endParaRPr lang="it-IT" sz="2400" dirty="0">
              <a:latin typeface="Arial" charset="0"/>
            </a:endParaRPr>
          </a:p>
        </p:txBody>
      </p:sp>
    </p:spTree>
    <p:extLst>
      <p:ext uri="{BB962C8B-B14F-4D97-AF65-F5344CB8AC3E}">
        <p14:creationId xmlns:p14="http://schemas.microsoft.com/office/powerpoint/2010/main" val="2695241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ctrTitle"/>
          </p:nvPr>
        </p:nvSpPr>
        <p:spPr/>
        <p:txBody>
          <a:bodyPr/>
          <a:lstStyle/>
          <a:p>
            <a:r>
              <a:rPr lang="it-IT" sz="2400" dirty="0" smtClean="0">
                <a:latin typeface="Arial" charset="0"/>
              </a:rPr>
              <a:t/>
            </a:r>
            <a:br>
              <a:rPr lang="it-IT" sz="2400" dirty="0" smtClean="0">
                <a:latin typeface="Arial" charset="0"/>
              </a:rPr>
            </a:br>
            <a:r>
              <a:rPr lang="it-IT" sz="2800" dirty="0"/>
              <a:t/>
            </a:r>
            <a:br>
              <a:rPr lang="it-IT" sz="2800" dirty="0"/>
            </a:br>
            <a:endParaRPr lang="it-IT" sz="2800" dirty="0">
              <a:latin typeface="Arial" charset="0"/>
            </a:endParaRPr>
          </a:p>
        </p:txBody>
      </p:sp>
      <p:sp>
        <p:nvSpPr>
          <p:cNvPr id="15362" name="Sottotitolo 2"/>
          <p:cNvSpPr>
            <a:spLocks noGrp="1"/>
          </p:cNvSpPr>
          <p:nvPr>
            <p:ph type="subTitle" idx="1"/>
          </p:nvPr>
        </p:nvSpPr>
        <p:spPr/>
        <p:txBody>
          <a:bodyPr>
            <a:normAutofit fontScale="92500" lnSpcReduction="10000"/>
          </a:bodyPr>
          <a:lstStyle/>
          <a:p>
            <a:endParaRPr lang="it-IT" sz="2400" dirty="0" smtClean="0">
              <a:latin typeface="Arial" charset="0"/>
            </a:endParaRPr>
          </a:p>
          <a:p>
            <a:r>
              <a:rPr lang="it-IT" sz="2400" dirty="0" smtClean="0">
                <a:latin typeface="Arial" charset="0"/>
              </a:rPr>
              <a:t>Un </a:t>
            </a:r>
            <a:r>
              <a:rPr lang="it-IT" sz="2400" dirty="0" err="1" smtClean="0">
                <a:latin typeface="Arial" charset="0"/>
              </a:rPr>
              <a:t>regard</a:t>
            </a:r>
            <a:r>
              <a:rPr lang="it-IT" sz="2400" dirty="0" smtClean="0">
                <a:latin typeface="Arial" charset="0"/>
              </a:rPr>
              <a:t> </a:t>
            </a:r>
            <a:r>
              <a:rPr lang="it-IT" sz="2400" dirty="0" err="1" smtClean="0">
                <a:latin typeface="Arial" charset="0"/>
              </a:rPr>
              <a:t>diachronique</a:t>
            </a:r>
            <a:endParaRPr lang="it-IT" sz="2400" dirty="0" smtClean="0">
              <a:latin typeface="Arial" charset="0"/>
            </a:endParaRPr>
          </a:p>
          <a:p>
            <a:r>
              <a:rPr lang="it-IT" sz="2000" dirty="0" smtClean="0">
                <a:latin typeface="Arial" charset="0"/>
              </a:rPr>
              <a:t>Lingua </a:t>
            </a:r>
            <a:r>
              <a:rPr lang="it-IT" sz="2000" dirty="0">
                <a:latin typeface="Arial" charset="0"/>
              </a:rPr>
              <a:t>e Traduzione francese 1 (</a:t>
            </a:r>
            <a:r>
              <a:rPr lang="it-IT" sz="2000" dirty="0" smtClean="0">
                <a:latin typeface="Arial" charset="0"/>
              </a:rPr>
              <a:t>2016-2017)</a:t>
            </a:r>
            <a:r>
              <a:rPr lang="it-IT" sz="2000" dirty="0">
                <a:latin typeface="Arial" charset="0"/>
              </a:rPr>
              <a:t/>
            </a:r>
            <a:br>
              <a:rPr lang="it-IT" sz="2000" dirty="0">
                <a:latin typeface="Arial" charset="0"/>
              </a:rPr>
            </a:br>
            <a:r>
              <a:rPr lang="it-IT" sz="2000" dirty="0">
                <a:latin typeface="Arial" charset="0"/>
              </a:rPr>
              <a:t>Modulo di lingua francese</a:t>
            </a:r>
            <a:r>
              <a:rPr lang="it-IT" sz="2800" dirty="0">
                <a:latin typeface="Arial" charset="0"/>
              </a:rPr>
              <a:t/>
            </a:r>
            <a:br>
              <a:rPr lang="it-IT" sz="2800" dirty="0">
                <a:latin typeface="Arial" charset="0"/>
              </a:rPr>
            </a:br>
            <a:endParaRPr lang="it-IT" sz="2400" dirty="0" smtClean="0">
              <a:latin typeface="Arial" charset="0"/>
            </a:endParaRPr>
          </a:p>
        </p:txBody>
      </p:sp>
    </p:spTree>
    <p:extLst>
      <p:ext uri="{BB962C8B-B14F-4D97-AF65-F5344CB8AC3E}">
        <p14:creationId xmlns:p14="http://schemas.microsoft.com/office/powerpoint/2010/main" val="2493021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olo 1"/>
          <p:cNvSpPr>
            <a:spLocks noGrp="1"/>
          </p:cNvSpPr>
          <p:nvPr>
            <p:ph type="title"/>
          </p:nvPr>
        </p:nvSpPr>
        <p:spPr/>
        <p:txBody>
          <a:bodyPr>
            <a:normAutofit/>
          </a:bodyPr>
          <a:lstStyle/>
          <a:p>
            <a:r>
              <a:rPr lang="it-IT" sz="2800" dirty="0">
                <a:latin typeface="Arial" charset="0"/>
              </a:rPr>
              <a:t>Le </a:t>
            </a:r>
            <a:r>
              <a:rPr lang="it-IT" sz="2800" dirty="0" err="1">
                <a:latin typeface="Arial" charset="0"/>
              </a:rPr>
              <a:t>roi</a:t>
            </a:r>
            <a:r>
              <a:rPr lang="it-IT" sz="2800" dirty="0">
                <a:latin typeface="Arial" charset="0"/>
              </a:rPr>
              <a:t> Charles V, </a:t>
            </a:r>
            <a:r>
              <a:rPr lang="it-IT" sz="2800" dirty="0" err="1">
                <a:latin typeface="Arial" charset="0"/>
              </a:rPr>
              <a:t>dit</a:t>
            </a:r>
            <a:r>
              <a:rPr lang="it-IT" sz="2800" dirty="0">
                <a:latin typeface="Arial" charset="0"/>
              </a:rPr>
              <a:t> </a:t>
            </a:r>
            <a:r>
              <a:rPr lang="it-IT" sz="2800" i="1" dirty="0">
                <a:latin typeface="Arial" charset="0"/>
              </a:rPr>
              <a:t>Charles le </a:t>
            </a:r>
            <a:r>
              <a:rPr lang="it-IT" sz="2800" i="1" dirty="0" err="1">
                <a:latin typeface="Arial" charset="0"/>
              </a:rPr>
              <a:t>Sage</a:t>
            </a:r>
            <a:r>
              <a:rPr lang="it-IT" sz="2800" i="1" dirty="0">
                <a:latin typeface="Arial" charset="0"/>
              </a:rPr>
              <a:t/>
            </a:r>
            <a:br>
              <a:rPr lang="it-IT" sz="2800" i="1" dirty="0">
                <a:latin typeface="Arial" charset="0"/>
              </a:rPr>
            </a:br>
            <a:r>
              <a:rPr lang="fr-FR" sz="2800" dirty="0">
                <a:latin typeface="Arial" charset="0"/>
              </a:rPr>
              <a:t>1364 à 1380</a:t>
            </a:r>
            <a:endParaRPr lang="it-IT" sz="2800" dirty="0">
              <a:latin typeface="Arial" charset="0"/>
            </a:endParaRPr>
          </a:p>
        </p:txBody>
      </p:sp>
      <p:sp>
        <p:nvSpPr>
          <p:cNvPr id="96258" name="Segnaposto contenuto 2"/>
          <p:cNvSpPr>
            <a:spLocks noGrp="1"/>
          </p:cNvSpPr>
          <p:nvPr>
            <p:ph idx="1"/>
          </p:nvPr>
        </p:nvSpPr>
        <p:spPr/>
        <p:txBody>
          <a:bodyPr>
            <a:normAutofit/>
          </a:bodyPr>
          <a:lstStyle/>
          <a:p>
            <a:pPr algn="just"/>
            <a:r>
              <a:rPr lang="it-IT" sz="2400" dirty="0" smtClean="0">
                <a:latin typeface="+mj-lt"/>
              </a:rPr>
              <a:t>Le </a:t>
            </a:r>
            <a:r>
              <a:rPr lang="it-IT" sz="2400" dirty="0" err="1">
                <a:latin typeface="+mj-lt"/>
              </a:rPr>
              <a:t>pouvoir</a:t>
            </a:r>
            <a:r>
              <a:rPr lang="it-IT" sz="2400" dirty="0">
                <a:latin typeface="+mj-lt"/>
              </a:rPr>
              <a:t> </a:t>
            </a:r>
            <a:r>
              <a:rPr lang="it-IT" sz="2400" dirty="0" err="1">
                <a:latin typeface="+mj-lt"/>
              </a:rPr>
              <a:t>royal</a:t>
            </a:r>
            <a:r>
              <a:rPr lang="it-IT" sz="2400" dirty="0">
                <a:latin typeface="+mj-lt"/>
              </a:rPr>
              <a:t> a </a:t>
            </a:r>
            <a:r>
              <a:rPr lang="it-IT" sz="2400" dirty="0" err="1">
                <a:latin typeface="+mj-lt"/>
              </a:rPr>
              <a:t>protégé</a:t>
            </a:r>
            <a:r>
              <a:rPr lang="it-IT" sz="2400" dirty="0">
                <a:latin typeface="+mj-lt"/>
              </a:rPr>
              <a:t> et </a:t>
            </a:r>
            <a:r>
              <a:rPr lang="it-IT" sz="2400" dirty="0" err="1">
                <a:latin typeface="+mj-lt"/>
              </a:rPr>
              <a:t>aidé</a:t>
            </a:r>
            <a:r>
              <a:rPr lang="it-IT" sz="2400" dirty="0">
                <a:latin typeface="+mj-lt"/>
              </a:rPr>
              <a:t> la </a:t>
            </a:r>
            <a:r>
              <a:rPr lang="it-IT" sz="2400" dirty="0" err="1">
                <a:latin typeface="+mj-lt"/>
              </a:rPr>
              <a:t>traduction</a:t>
            </a:r>
            <a:r>
              <a:rPr lang="it-IT" sz="2400" dirty="0">
                <a:latin typeface="+mj-lt"/>
              </a:rPr>
              <a:t>, </a:t>
            </a:r>
            <a:r>
              <a:rPr lang="it-IT" sz="2400" dirty="0" err="1">
                <a:latin typeface="+mj-lt"/>
              </a:rPr>
              <a:t>considérée</a:t>
            </a:r>
            <a:r>
              <a:rPr lang="it-IT" sz="2400" dirty="0">
                <a:latin typeface="+mj-lt"/>
              </a:rPr>
              <a:t> </a:t>
            </a:r>
            <a:r>
              <a:rPr lang="it-IT" sz="2400" dirty="0" err="1">
                <a:latin typeface="+mj-lt"/>
              </a:rPr>
              <a:t>comme</a:t>
            </a:r>
            <a:r>
              <a:rPr lang="it-IT" sz="2400" dirty="0">
                <a:latin typeface="+mj-lt"/>
              </a:rPr>
              <a:t> une source d’</a:t>
            </a:r>
            <a:r>
              <a:rPr lang="it-IT" altLang="ja-JP" sz="2400" dirty="0" err="1">
                <a:latin typeface="+mj-lt"/>
              </a:rPr>
              <a:t>enrichissement</a:t>
            </a:r>
            <a:r>
              <a:rPr lang="it-IT" altLang="ja-JP" sz="2400" dirty="0" smtClean="0">
                <a:latin typeface="+mj-lt"/>
              </a:rPr>
              <a:t>.</a:t>
            </a:r>
          </a:p>
          <a:p>
            <a:pPr algn="just"/>
            <a:r>
              <a:rPr lang="it-IT" altLang="ja-JP" sz="2400" dirty="0" err="1">
                <a:latin typeface="+mj-lt"/>
              </a:rPr>
              <a:t>Entre</a:t>
            </a:r>
            <a:r>
              <a:rPr lang="it-IT" altLang="ja-JP" sz="2400" dirty="0">
                <a:latin typeface="+mj-lt"/>
              </a:rPr>
              <a:t> le XIV et le XVI se </a:t>
            </a:r>
            <a:r>
              <a:rPr lang="it-IT" altLang="ja-JP" sz="2400" dirty="0" err="1">
                <a:latin typeface="+mj-lt"/>
              </a:rPr>
              <a:t>crée</a:t>
            </a:r>
            <a:r>
              <a:rPr lang="it-IT" altLang="ja-JP" sz="2400" dirty="0">
                <a:latin typeface="+mj-lt"/>
              </a:rPr>
              <a:t> la </a:t>
            </a:r>
            <a:r>
              <a:rPr lang="it-IT" altLang="ja-JP" sz="2400" dirty="0" err="1">
                <a:latin typeface="+mj-lt"/>
              </a:rPr>
              <a:t>tradition</a:t>
            </a:r>
            <a:r>
              <a:rPr lang="it-IT" altLang="ja-JP" sz="2400" dirty="0">
                <a:latin typeface="+mj-lt"/>
              </a:rPr>
              <a:t> </a:t>
            </a:r>
            <a:r>
              <a:rPr lang="it-IT" altLang="ja-JP" sz="2400" dirty="0" err="1">
                <a:latin typeface="+mj-lt"/>
              </a:rPr>
              <a:t>française</a:t>
            </a:r>
            <a:r>
              <a:rPr lang="it-IT" altLang="ja-JP" sz="2400" dirty="0">
                <a:latin typeface="+mj-lt"/>
              </a:rPr>
              <a:t> de la </a:t>
            </a:r>
            <a:r>
              <a:rPr lang="it-IT" altLang="ja-JP" sz="2400" dirty="0" err="1">
                <a:latin typeface="+mj-lt"/>
              </a:rPr>
              <a:t>traduction</a:t>
            </a:r>
            <a:r>
              <a:rPr lang="it-IT" altLang="ja-JP" sz="2400" dirty="0" smtClean="0">
                <a:latin typeface="+mj-lt"/>
              </a:rPr>
              <a:t>.</a:t>
            </a:r>
          </a:p>
          <a:p>
            <a:pPr algn="just"/>
            <a:r>
              <a:rPr lang="it-IT" sz="2400" dirty="0">
                <a:latin typeface="Arial" charset="0"/>
              </a:rPr>
              <a:t>Nicole d’</a:t>
            </a:r>
            <a:r>
              <a:rPr lang="it-IT" altLang="ja-JP" sz="2400" dirty="0" err="1">
                <a:latin typeface="Arial" charset="0"/>
              </a:rPr>
              <a:t>Oresme</a:t>
            </a:r>
            <a:r>
              <a:rPr lang="it-IT" altLang="ja-JP" sz="2400" dirty="0">
                <a:latin typeface="Arial" charset="0"/>
              </a:rPr>
              <a:t>, </a:t>
            </a:r>
            <a:r>
              <a:rPr lang="it-IT" altLang="ja-JP" sz="2400" dirty="0" err="1">
                <a:latin typeface="Arial" charset="0"/>
              </a:rPr>
              <a:t>Conseiller</a:t>
            </a:r>
            <a:r>
              <a:rPr lang="it-IT" altLang="ja-JP" sz="2400" dirty="0">
                <a:latin typeface="Arial" charset="0"/>
              </a:rPr>
              <a:t> </a:t>
            </a:r>
            <a:r>
              <a:rPr lang="it-IT" altLang="ja-JP" sz="2400" dirty="0" err="1">
                <a:latin typeface="Arial" charset="0"/>
              </a:rPr>
              <a:t>du</a:t>
            </a:r>
            <a:r>
              <a:rPr lang="it-IT" altLang="ja-JP" sz="2400" dirty="0">
                <a:latin typeface="Arial" charset="0"/>
              </a:rPr>
              <a:t> Charles V, </a:t>
            </a:r>
            <a:r>
              <a:rPr lang="it-IT" altLang="ja-JP" sz="2400" dirty="0" err="1" smtClean="0">
                <a:latin typeface="Arial" charset="0"/>
              </a:rPr>
              <a:t>traduit</a:t>
            </a:r>
            <a:r>
              <a:rPr lang="it-IT" altLang="ja-JP" sz="2400" dirty="0" smtClean="0">
                <a:latin typeface="Arial" charset="0"/>
              </a:rPr>
              <a:t> </a:t>
            </a:r>
            <a:r>
              <a:rPr lang="it-IT" altLang="ja-JP" sz="2400" dirty="0" err="1">
                <a:latin typeface="Arial" charset="0"/>
              </a:rPr>
              <a:t>Aristote</a:t>
            </a:r>
            <a:r>
              <a:rPr lang="it-IT" altLang="ja-JP" sz="2400" dirty="0">
                <a:latin typeface="Arial" charset="0"/>
              </a:rPr>
              <a:t> : </a:t>
            </a:r>
            <a:r>
              <a:rPr lang="it-IT" altLang="ja-JP" sz="2400" i="1" dirty="0" err="1">
                <a:latin typeface="Arial" charset="0"/>
              </a:rPr>
              <a:t>Ethique</a:t>
            </a:r>
            <a:r>
              <a:rPr lang="it-IT" altLang="ja-JP" sz="2400" i="1" dirty="0">
                <a:latin typeface="Arial" charset="0"/>
              </a:rPr>
              <a:t> à </a:t>
            </a:r>
            <a:r>
              <a:rPr lang="it-IT" altLang="ja-JP" sz="2400" i="1" dirty="0" err="1">
                <a:latin typeface="Arial" charset="0"/>
              </a:rPr>
              <a:t>Nicomaque</a:t>
            </a:r>
            <a:r>
              <a:rPr lang="it-IT" altLang="ja-JP" sz="2400" dirty="0">
                <a:latin typeface="Arial" charset="0"/>
              </a:rPr>
              <a:t> (1370)</a:t>
            </a:r>
            <a:r>
              <a:rPr lang="it-IT" altLang="ja-JP" sz="2400" i="1" dirty="0">
                <a:latin typeface="Arial" charset="0"/>
              </a:rPr>
              <a:t> </a:t>
            </a:r>
            <a:r>
              <a:rPr lang="it-IT" altLang="ja-JP" sz="2400" i="1" dirty="0" err="1">
                <a:latin typeface="Arial" charset="0"/>
              </a:rPr>
              <a:t>Politique</a:t>
            </a:r>
            <a:r>
              <a:rPr lang="it-IT" altLang="ja-JP" sz="2400" i="1" dirty="0">
                <a:latin typeface="Arial" charset="0"/>
              </a:rPr>
              <a:t> </a:t>
            </a:r>
            <a:r>
              <a:rPr lang="it-IT" altLang="ja-JP" sz="2400" dirty="0">
                <a:latin typeface="Arial" charset="0"/>
              </a:rPr>
              <a:t>(1374)</a:t>
            </a:r>
          </a:p>
          <a:p>
            <a:r>
              <a:rPr lang="it-IT" sz="2400" dirty="0" err="1">
                <a:latin typeface="Arial" charset="0"/>
              </a:rPr>
              <a:t>Oresme</a:t>
            </a:r>
            <a:r>
              <a:rPr lang="it-IT" sz="2400" dirty="0">
                <a:latin typeface="Arial" charset="0"/>
              </a:rPr>
              <a:t> </a:t>
            </a:r>
            <a:r>
              <a:rPr lang="it-IT" sz="2400" dirty="0" err="1">
                <a:latin typeface="Arial" charset="0"/>
              </a:rPr>
              <a:t>assigne</a:t>
            </a:r>
            <a:r>
              <a:rPr lang="it-IT" sz="2400" dirty="0">
                <a:latin typeface="Arial" charset="0"/>
              </a:rPr>
              <a:t> </a:t>
            </a:r>
            <a:r>
              <a:rPr lang="it-IT" sz="2400" dirty="0" err="1">
                <a:latin typeface="Arial" charset="0"/>
              </a:rPr>
              <a:t>au</a:t>
            </a:r>
            <a:r>
              <a:rPr lang="it-IT" sz="2400" dirty="0">
                <a:latin typeface="Arial" charset="0"/>
              </a:rPr>
              <a:t> </a:t>
            </a:r>
            <a:r>
              <a:rPr lang="it-IT" sz="2400" dirty="0" err="1">
                <a:latin typeface="Arial" charset="0"/>
              </a:rPr>
              <a:t>français</a:t>
            </a:r>
            <a:r>
              <a:rPr lang="it-IT" sz="2400" dirty="0">
                <a:latin typeface="Arial" charset="0"/>
              </a:rPr>
              <a:t> le </a:t>
            </a:r>
            <a:r>
              <a:rPr lang="it-IT" sz="2400" dirty="0" err="1">
                <a:latin typeface="Arial" charset="0"/>
              </a:rPr>
              <a:t>statut</a:t>
            </a:r>
            <a:r>
              <a:rPr lang="it-IT" sz="2400" dirty="0">
                <a:latin typeface="Arial" charset="0"/>
              </a:rPr>
              <a:t> de langue </a:t>
            </a:r>
            <a:r>
              <a:rPr lang="it-IT" sz="2400" dirty="0" err="1">
                <a:latin typeface="Arial" charset="0"/>
              </a:rPr>
              <a:t>savante</a:t>
            </a:r>
            <a:endParaRPr lang="it-IT" sz="2400" dirty="0">
              <a:latin typeface="Arial" charset="0"/>
            </a:endParaRPr>
          </a:p>
          <a:p>
            <a:endParaRPr lang="it-IT" sz="2400" dirty="0">
              <a:latin typeface="Arial" charset="0"/>
            </a:endParaRPr>
          </a:p>
          <a:p>
            <a:pPr algn="just"/>
            <a:endParaRPr lang="it-IT" altLang="ja-JP" sz="2400" dirty="0">
              <a:latin typeface="+mj-lt"/>
            </a:endParaRPr>
          </a:p>
          <a:p>
            <a:pPr algn="just"/>
            <a:endParaRPr lang="it-IT" altLang="ja-JP" sz="2400" dirty="0">
              <a:latin typeface="+mj-lt"/>
            </a:endParaRPr>
          </a:p>
          <a:p>
            <a:pPr algn="just"/>
            <a:endParaRPr lang="it-IT" sz="2400" dirty="0">
              <a:latin typeface="+mj-lt"/>
            </a:endParaRPr>
          </a:p>
          <a:p>
            <a:pPr algn="just"/>
            <a:endParaRPr lang="it-IT" dirty="0"/>
          </a:p>
          <a:p>
            <a:pPr algn="just"/>
            <a:endParaRPr lang="it-IT" altLang="ja-JP" sz="2400" dirty="0">
              <a:latin typeface="Arial" charset="0"/>
            </a:endParaRPr>
          </a:p>
          <a:p>
            <a:endParaRPr lang="it-IT" sz="2400" dirty="0">
              <a:latin typeface="Arial" charset="0"/>
            </a:endParaRPr>
          </a:p>
          <a:p>
            <a:endParaRPr lang="it-IT" dirty="0">
              <a:latin typeface="Arial" charset="0"/>
            </a:endParaRPr>
          </a:p>
        </p:txBody>
      </p:sp>
    </p:spTree>
    <p:extLst>
      <p:ext uri="{BB962C8B-B14F-4D97-AF65-F5344CB8AC3E}">
        <p14:creationId xmlns:p14="http://schemas.microsoft.com/office/powerpoint/2010/main" val="1285085795"/>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Sous</a:t>
            </a:r>
            <a:r>
              <a:rPr lang="it-IT" sz="2800" dirty="0" smtClean="0"/>
              <a:t> la </a:t>
            </a:r>
            <a:r>
              <a:rPr lang="it-IT" sz="2800" dirty="0" err="1" smtClean="0"/>
              <a:t>présidence</a:t>
            </a:r>
            <a:r>
              <a:rPr lang="it-IT" sz="2800" dirty="0" smtClean="0"/>
              <a:t> de François </a:t>
            </a:r>
            <a:r>
              <a:rPr lang="it-IT" sz="2800" dirty="0" err="1" smtClean="0"/>
              <a:t>Hollande</a:t>
            </a:r>
            <a:endParaRPr lang="it-IT" sz="2800" dirty="0"/>
          </a:p>
        </p:txBody>
      </p:sp>
      <p:sp>
        <p:nvSpPr>
          <p:cNvPr id="3" name="Segnaposto contenuto 2"/>
          <p:cNvSpPr>
            <a:spLocks noGrp="1"/>
          </p:cNvSpPr>
          <p:nvPr>
            <p:ph idx="1"/>
          </p:nvPr>
        </p:nvSpPr>
        <p:spPr/>
        <p:txBody>
          <a:bodyPr>
            <a:normAutofit/>
          </a:bodyPr>
          <a:lstStyle/>
          <a:p>
            <a:pPr algn="just"/>
            <a:r>
              <a:rPr lang="fr-FR" sz="2400" dirty="0">
                <a:latin typeface="Arial" charset="0"/>
              </a:rPr>
              <a:t>François Hollande, devenu Président de la République en 2012, avait indiqué la ratification dans son programme. </a:t>
            </a:r>
          </a:p>
          <a:p>
            <a:pPr algn="just"/>
            <a:r>
              <a:rPr lang="fr-FR" sz="2400" dirty="0">
                <a:latin typeface="Arial" charset="0"/>
              </a:rPr>
              <a:t>L'Assemblée nationale a adopté en janvier 2014 un amendement constitutionnel permettant la ratification du traité</a:t>
            </a:r>
          </a:p>
          <a:p>
            <a:pPr algn="just"/>
            <a:r>
              <a:rPr lang="fr-FR" sz="2400" dirty="0">
                <a:latin typeface="Arial" charset="0"/>
              </a:rPr>
              <a:t>Le </a:t>
            </a:r>
            <a:r>
              <a:rPr lang="fr-FR" sz="2400" dirty="0" smtClean="0">
                <a:latin typeface="Arial" charset="0"/>
              </a:rPr>
              <a:t>Sénat (majorité de droite) </a:t>
            </a:r>
            <a:r>
              <a:rPr lang="fr-FR" sz="2400" dirty="0">
                <a:latin typeface="Arial" charset="0"/>
              </a:rPr>
              <a:t>a rejeté l’amendement le 27 octobre 2015.</a:t>
            </a:r>
          </a:p>
          <a:p>
            <a:pPr algn="just"/>
            <a:endParaRPr lang="fr-FR" sz="2400" dirty="0">
              <a:latin typeface="Arial" charset="0"/>
            </a:endParaRPr>
          </a:p>
          <a:p>
            <a:pPr algn="just"/>
            <a:endParaRPr lang="it-IT" sz="2400" dirty="0"/>
          </a:p>
        </p:txBody>
      </p:sp>
    </p:spTree>
    <p:extLst>
      <p:ext uri="{BB962C8B-B14F-4D97-AF65-F5344CB8AC3E}">
        <p14:creationId xmlns:p14="http://schemas.microsoft.com/office/powerpoint/2010/main" val="333254743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Rappel</a:t>
            </a:r>
            <a:r>
              <a:rPr lang="it-IT" sz="2800" dirty="0" smtClean="0"/>
              <a:t> de l’histoire</a:t>
            </a:r>
            <a:endParaRPr lang="it-IT" sz="2800" dirty="0"/>
          </a:p>
        </p:txBody>
      </p:sp>
      <p:sp>
        <p:nvSpPr>
          <p:cNvPr id="3" name="Segnaposto contenuto 2"/>
          <p:cNvSpPr>
            <a:spLocks noGrp="1"/>
          </p:cNvSpPr>
          <p:nvPr>
            <p:ph idx="1"/>
          </p:nvPr>
        </p:nvSpPr>
        <p:spPr/>
        <p:txBody>
          <a:bodyPr>
            <a:normAutofit/>
          </a:bodyPr>
          <a:lstStyle/>
          <a:p>
            <a:pPr algn="just"/>
            <a:r>
              <a:rPr lang="it-IT" sz="2400" b="1" dirty="0" err="1"/>
              <a:t>Cinq</a:t>
            </a:r>
            <a:r>
              <a:rPr lang="it-IT" sz="2400" b="1" dirty="0"/>
              <a:t> </a:t>
            </a:r>
            <a:r>
              <a:rPr lang="it-IT" sz="2400" b="1" dirty="0" err="1"/>
              <a:t>siècles</a:t>
            </a:r>
            <a:r>
              <a:rPr lang="it-IT" sz="2400" b="1" dirty="0"/>
              <a:t> </a:t>
            </a:r>
            <a:r>
              <a:rPr lang="it-IT" sz="2400" b="1" dirty="0" err="1"/>
              <a:t>après</a:t>
            </a:r>
            <a:r>
              <a:rPr lang="it-IT" sz="2400" b="1" dirty="0"/>
              <a:t> la « Défense et </a:t>
            </a:r>
            <a:r>
              <a:rPr lang="it-IT" sz="2400" b="1" dirty="0" err="1"/>
              <a:t>illustration</a:t>
            </a:r>
            <a:r>
              <a:rPr lang="it-IT" sz="2400" b="1" dirty="0"/>
              <a:t> de la langue </a:t>
            </a:r>
            <a:r>
              <a:rPr lang="it-IT" sz="2400" b="1" dirty="0" err="1"/>
              <a:t>française</a:t>
            </a:r>
            <a:r>
              <a:rPr lang="it-IT" sz="2400" b="1" dirty="0"/>
              <a:t> » de Joachim </a:t>
            </a:r>
            <a:r>
              <a:rPr lang="it-IT" sz="2400" b="1" dirty="0" err="1"/>
              <a:t>du</a:t>
            </a:r>
            <a:r>
              <a:rPr lang="it-IT" sz="2400" b="1" dirty="0"/>
              <a:t> </a:t>
            </a:r>
            <a:r>
              <a:rPr lang="it-IT" sz="2400" b="1" dirty="0" err="1"/>
              <a:t>Bellay</a:t>
            </a:r>
            <a:r>
              <a:rPr lang="it-IT" sz="2400" b="1" dirty="0"/>
              <a:t> face </a:t>
            </a:r>
            <a:r>
              <a:rPr lang="it-IT" sz="2400" b="1" dirty="0" err="1"/>
              <a:t>au</a:t>
            </a:r>
            <a:r>
              <a:rPr lang="it-IT" sz="2400" b="1" dirty="0"/>
              <a:t> latin, la France </a:t>
            </a:r>
            <a:r>
              <a:rPr lang="it-IT" sz="2400" b="1" dirty="0" err="1"/>
              <a:t>restaure</a:t>
            </a:r>
            <a:r>
              <a:rPr lang="it-IT" sz="2400" b="1" dirty="0"/>
              <a:t> </a:t>
            </a:r>
            <a:r>
              <a:rPr lang="it-IT" sz="2400" b="1" dirty="0" err="1"/>
              <a:t>les</a:t>
            </a:r>
            <a:r>
              <a:rPr lang="it-IT" sz="2400" b="1" dirty="0"/>
              <a:t> </a:t>
            </a:r>
            <a:r>
              <a:rPr lang="it-IT" sz="2400" b="1" dirty="0" err="1"/>
              <a:t>langues</a:t>
            </a:r>
            <a:r>
              <a:rPr lang="it-IT" sz="2400" b="1" dirty="0"/>
              <a:t> </a:t>
            </a:r>
            <a:r>
              <a:rPr lang="it-IT" sz="2400" b="1" dirty="0" err="1"/>
              <a:t>régionales</a:t>
            </a:r>
            <a:r>
              <a:rPr lang="it-IT" sz="2400" b="1" dirty="0"/>
              <a:t> face à la langue </a:t>
            </a:r>
            <a:r>
              <a:rPr lang="it-IT" sz="2400" b="1" dirty="0" err="1"/>
              <a:t>nationale</a:t>
            </a:r>
            <a:r>
              <a:rPr lang="it-IT" sz="2400" b="1" dirty="0"/>
              <a:t>.</a:t>
            </a:r>
          </a:p>
          <a:p>
            <a:pPr algn="just"/>
            <a:r>
              <a:rPr lang="it-IT" sz="2400" dirty="0"/>
              <a:t>François </a:t>
            </a:r>
            <a:r>
              <a:rPr lang="it-IT" sz="2400" dirty="0" err="1"/>
              <a:t>Hollande</a:t>
            </a:r>
            <a:r>
              <a:rPr lang="it-IT" sz="2400" dirty="0"/>
              <a:t> </a:t>
            </a:r>
            <a:r>
              <a:rPr lang="it-IT" sz="2400" dirty="0" err="1"/>
              <a:t>entend</a:t>
            </a:r>
            <a:r>
              <a:rPr lang="it-IT" sz="2400" dirty="0"/>
              <a:t> </a:t>
            </a:r>
            <a:r>
              <a:rPr lang="it-IT" sz="2400" dirty="0" err="1"/>
              <a:t>tenir</a:t>
            </a:r>
            <a:r>
              <a:rPr lang="it-IT" sz="2400" dirty="0"/>
              <a:t> sa 56ième promesse </a:t>
            </a:r>
            <a:r>
              <a:rPr lang="it-IT" sz="2400" dirty="0" err="1"/>
              <a:t>électorale</a:t>
            </a:r>
            <a:r>
              <a:rPr lang="it-IT" sz="2400" dirty="0"/>
              <a:t> en </a:t>
            </a:r>
            <a:r>
              <a:rPr lang="it-IT" sz="2400" dirty="0" err="1"/>
              <a:t>ratifiant</a:t>
            </a:r>
            <a:r>
              <a:rPr lang="it-IT" sz="2400" dirty="0"/>
              <a:t> la </a:t>
            </a:r>
            <a:r>
              <a:rPr lang="it-IT" sz="2400" dirty="0" err="1"/>
              <a:t>Charte</a:t>
            </a:r>
            <a:r>
              <a:rPr lang="it-IT" sz="2400" dirty="0"/>
              <a:t> </a:t>
            </a:r>
            <a:r>
              <a:rPr lang="it-IT" sz="2400" dirty="0" err="1"/>
              <a:t>européenne</a:t>
            </a:r>
            <a:r>
              <a:rPr lang="it-IT" sz="2400" dirty="0"/>
              <a:t> </a:t>
            </a:r>
            <a:r>
              <a:rPr lang="it-IT" sz="2400" dirty="0" err="1"/>
              <a:t>des</a:t>
            </a:r>
            <a:r>
              <a:rPr lang="it-IT" sz="2400" dirty="0"/>
              <a:t> </a:t>
            </a:r>
            <a:r>
              <a:rPr lang="it-IT" sz="2400" dirty="0" err="1"/>
              <a:t>langues</a:t>
            </a:r>
            <a:r>
              <a:rPr lang="it-IT" sz="2400" dirty="0"/>
              <a:t> </a:t>
            </a:r>
            <a:r>
              <a:rPr lang="it-IT" sz="2400" dirty="0" err="1"/>
              <a:t>régionales</a:t>
            </a:r>
            <a:r>
              <a:rPr lang="it-IT" sz="2400" dirty="0"/>
              <a:t> et </a:t>
            </a:r>
            <a:r>
              <a:rPr lang="it-IT" sz="2400" dirty="0" err="1"/>
              <a:t>minoritaires</a:t>
            </a:r>
            <a:r>
              <a:rPr lang="it-IT" sz="2400" dirty="0"/>
              <a:t>. L'</a:t>
            </a:r>
            <a:r>
              <a:rPr lang="it-IT" sz="2400" dirty="0" err="1"/>
              <a:t>enjeu</a:t>
            </a:r>
            <a:r>
              <a:rPr lang="it-IT" sz="2400" dirty="0"/>
              <a:t> est de </a:t>
            </a:r>
            <a:r>
              <a:rPr lang="it-IT" sz="2400" dirty="0" err="1" smtClean="0"/>
              <a:t>taille</a:t>
            </a:r>
            <a:r>
              <a:rPr lang="it-IT" sz="2400" dirty="0" smtClean="0"/>
              <a:t> : </a:t>
            </a:r>
            <a:r>
              <a:rPr lang="it-IT" sz="2400" dirty="0" err="1"/>
              <a:t>afin</a:t>
            </a:r>
            <a:r>
              <a:rPr lang="it-IT" sz="2400" dirty="0"/>
              <a:t> de </a:t>
            </a:r>
            <a:r>
              <a:rPr lang="it-IT" sz="2400" dirty="0" err="1"/>
              <a:t>ratifier</a:t>
            </a:r>
            <a:r>
              <a:rPr lang="it-IT" sz="2400" dirty="0"/>
              <a:t> le texte </a:t>
            </a:r>
            <a:r>
              <a:rPr lang="it-IT" sz="2400" dirty="0" err="1"/>
              <a:t>signé</a:t>
            </a:r>
            <a:r>
              <a:rPr lang="it-IT" sz="2400" dirty="0"/>
              <a:t> en 1992 par la France, il </a:t>
            </a:r>
            <a:r>
              <a:rPr lang="it-IT" sz="2400" dirty="0" err="1"/>
              <a:t>faut</a:t>
            </a:r>
            <a:r>
              <a:rPr lang="it-IT" sz="2400" dirty="0"/>
              <a:t> en </a:t>
            </a:r>
            <a:r>
              <a:rPr lang="it-IT" sz="2400" dirty="0" err="1"/>
              <a:t>effet</a:t>
            </a:r>
            <a:r>
              <a:rPr lang="it-IT" sz="2400" dirty="0"/>
              <a:t> un </a:t>
            </a:r>
            <a:r>
              <a:rPr lang="it-IT" sz="2400" dirty="0" err="1"/>
              <a:t>changement</a:t>
            </a:r>
            <a:r>
              <a:rPr lang="it-IT" sz="2400" dirty="0"/>
              <a:t> de la </a:t>
            </a:r>
            <a:r>
              <a:rPr lang="it-IT" sz="2400" dirty="0" err="1"/>
              <a:t>Constitution</a:t>
            </a:r>
            <a:r>
              <a:rPr lang="it-IT" sz="2400" dirty="0" smtClean="0"/>
              <a:t>.</a:t>
            </a:r>
          </a:p>
          <a:p>
            <a:pPr algn="just"/>
            <a:r>
              <a:rPr lang="it-IT" sz="2400" dirty="0" err="1" smtClean="0"/>
              <a:t>fr.sputniknews.com</a:t>
            </a:r>
            <a:r>
              <a:rPr lang="it-IT" sz="2400" dirty="0" smtClean="0"/>
              <a:t> </a:t>
            </a:r>
            <a:r>
              <a:rPr lang="hr-HR" sz="2400" dirty="0" smtClean="0"/>
              <a:t>05.10.2015</a:t>
            </a:r>
            <a:endParaRPr lang="it-IT" sz="2400" dirty="0"/>
          </a:p>
          <a:p>
            <a:endParaRPr lang="it-IT" sz="2400" dirty="0"/>
          </a:p>
        </p:txBody>
      </p:sp>
    </p:spTree>
    <p:extLst>
      <p:ext uri="{BB962C8B-B14F-4D97-AF65-F5344CB8AC3E}">
        <p14:creationId xmlns:p14="http://schemas.microsoft.com/office/powerpoint/2010/main" val="3233980906"/>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Campagne </a:t>
            </a:r>
            <a:r>
              <a:rPr lang="it-IT" sz="2800" dirty="0" err="1" smtClean="0"/>
              <a:t>présidentielle</a:t>
            </a:r>
            <a:r>
              <a:rPr lang="it-IT" sz="2800" dirty="0" smtClean="0"/>
              <a:t> 2017</a:t>
            </a:r>
            <a:endParaRPr lang="it-IT" sz="2800" dirty="0"/>
          </a:p>
        </p:txBody>
      </p:sp>
      <p:sp>
        <p:nvSpPr>
          <p:cNvPr id="3" name="Segnaposto contenuto 2"/>
          <p:cNvSpPr>
            <a:spLocks noGrp="1"/>
          </p:cNvSpPr>
          <p:nvPr>
            <p:ph idx="1"/>
          </p:nvPr>
        </p:nvSpPr>
        <p:spPr/>
        <p:txBody>
          <a:bodyPr>
            <a:normAutofit/>
          </a:bodyPr>
          <a:lstStyle/>
          <a:p>
            <a:r>
              <a:rPr lang="it-IT" sz="2400" dirty="0" smtClean="0"/>
              <a:t>Elle n’est </a:t>
            </a:r>
            <a:r>
              <a:rPr lang="it-IT" sz="2400" dirty="0" err="1" smtClean="0"/>
              <a:t>pas</a:t>
            </a:r>
            <a:r>
              <a:rPr lang="it-IT" sz="2400" dirty="0" smtClean="0"/>
              <a:t> un </a:t>
            </a:r>
            <a:r>
              <a:rPr lang="it-IT" sz="2400" dirty="0" err="1" smtClean="0"/>
              <a:t>sujet</a:t>
            </a:r>
            <a:r>
              <a:rPr lang="it-IT" sz="2400" dirty="0" smtClean="0"/>
              <a:t> de </a:t>
            </a:r>
            <a:r>
              <a:rPr lang="it-IT" sz="2400" dirty="0" err="1" smtClean="0"/>
              <a:t>débat</a:t>
            </a:r>
            <a:endParaRPr lang="it-IT" sz="2400" dirty="0" smtClean="0"/>
          </a:p>
          <a:p>
            <a:endParaRPr lang="it-IT" sz="2400" dirty="0"/>
          </a:p>
        </p:txBody>
      </p:sp>
    </p:spTree>
    <p:extLst>
      <p:ext uri="{BB962C8B-B14F-4D97-AF65-F5344CB8AC3E}">
        <p14:creationId xmlns:p14="http://schemas.microsoft.com/office/powerpoint/2010/main" val="4003019508"/>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Rectangle 2"/>
          <p:cNvSpPr>
            <a:spLocks noGrp="1" noChangeArrowheads="1"/>
          </p:cNvSpPr>
          <p:nvPr>
            <p:ph type="title"/>
          </p:nvPr>
        </p:nvSpPr>
        <p:spPr/>
        <p:txBody>
          <a:bodyPr/>
          <a:lstStyle/>
          <a:p>
            <a:r>
              <a:rPr lang="fr-FR" sz="2800" dirty="0">
                <a:latin typeface="Arial" charset="0"/>
              </a:rPr>
              <a:t>Langue du XXI siècle</a:t>
            </a:r>
          </a:p>
        </p:txBody>
      </p:sp>
      <p:sp>
        <p:nvSpPr>
          <p:cNvPr id="478210" name="Rectangle 3"/>
          <p:cNvSpPr>
            <a:spLocks noGrp="1" noChangeArrowheads="1"/>
          </p:cNvSpPr>
          <p:nvPr>
            <p:ph type="body" idx="1"/>
          </p:nvPr>
        </p:nvSpPr>
        <p:spPr/>
        <p:txBody>
          <a:bodyPr/>
          <a:lstStyle/>
          <a:p>
            <a:pPr algn="just">
              <a:lnSpc>
                <a:spcPct val="90000"/>
              </a:lnSpc>
            </a:pPr>
            <a:r>
              <a:rPr lang="fr-FR" sz="2400" dirty="0">
                <a:latin typeface="Arial" charset="0"/>
              </a:rPr>
              <a:t>Le </a:t>
            </a:r>
            <a:r>
              <a:rPr lang="fr-FR" sz="2400" dirty="0" err="1">
                <a:latin typeface="Arial" charset="0"/>
              </a:rPr>
              <a:t>parlécrit</a:t>
            </a:r>
            <a:r>
              <a:rPr lang="fr-FR" sz="2400" dirty="0">
                <a:latin typeface="Arial" charset="0"/>
              </a:rPr>
              <a:t> : langage hybride qui bouleverse les classifications établies entre l</a:t>
            </a:r>
            <a:r>
              <a:rPr lang="ja-JP" altLang="fr-FR" sz="2400" dirty="0">
                <a:latin typeface="Arial" charset="0"/>
              </a:rPr>
              <a:t>’</a:t>
            </a:r>
            <a:r>
              <a:rPr lang="fr-FR" altLang="ja-JP" sz="2400" dirty="0">
                <a:latin typeface="Arial" charset="0"/>
              </a:rPr>
              <a:t>oral et l</a:t>
            </a:r>
            <a:r>
              <a:rPr lang="ja-JP" altLang="fr-FR" sz="2400" dirty="0">
                <a:latin typeface="Arial" charset="0"/>
              </a:rPr>
              <a:t>’</a:t>
            </a:r>
            <a:r>
              <a:rPr lang="fr-FR" altLang="ja-JP" sz="2400" dirty="0">
                <a:latin typeface="Arial" charset="0"/>
              </a:rPr>
              <a:t>écrit</a:t>
            </a:r>
          </a:p>
          <a:p>
            <a:pPr algn="just" eaLnBrk="1" hangingPunct="1">
              <a:lnSpc>
                <a:spcPct val="90000"/>
              </a:lnSpc>
            </a:pPr>
            <a:r>
              <a:rPr lang="fr-FR" sz="2400" dirty="0">
                <a:latin typeface="Arial" charset="0"/>
              </a:rPr>
              <a:t>l</a:t>
            </a:r>
            <a:r>
              <a:rPr lang="ja-JP" altLang="fr-FR" sz="2400" dirty="0">
                <a:latin typeface="Arial" charset="0"/>
              </a:rPr>
              <a:t>’</a:t>
            </a:r>
            <a:r>
              <a:rPr lang="fr-FR" altLang="ja-JP" sz="2400" dirty="0">
                <a:latin typeface="Arial" charset="0"/>
              </a:rPr>
              <a:t>oralité dans la chanson, dans la BD, la presse et le discours rapporté, la vidéo dans les journaux en ligne</a:t>
            </a:r>
          </a:p>
          <a:p>
            <a:pPr eaLnBrk="1" hangingPunct="1">
              <a:lnSpc>
                <a:spcPct val="90000"/>
              </a:lnSpc>
            </a:pPr>
            <a:r>
              <a:rPr lang="fr-FR" sz="2400" dirty="0">
                <a:latin typeface="Arial" charset="0"/>
              </a:rPr>
              <a:t>l</a:t>
            </a:r>
            <a:r>
              <a:rPr lang="ja-JP" altLang="fr-FR" sz="2400" dirty="0">
                <a:latin typeface="Arial" charset="0"/>
              </a:rPr>
              <a:t>’</a:t>
            </a:r>
            <a:r>
              <a:rPr lang="fr-FR" altLang="ja-JP" sz="2400" dirty="0">
                <a:latin typeface="Arial" charset="0"/>
              </a:rPr>
              <a:t>écrit oralisé</a:t>
            </a:r>
          </a:p>
          <a:p>
            <a:pPr algn="just" eaLnBrk="1" hangingPunct="1">
              <a:lnSpc>
                <a:spcPct val="90000"/>
              </a:lnSpc>
            </a:pPr>
            <a:r>
              <a:rPr lang="fr-FR" sz="2400" dirty="0">
                <a:latin typeface="Arial" charset="0"/>
              </a:rPr>
              <a:t>les effets de la technologie dans les évolutions linguistiques, nouveaux genres échanges verbaux. </a:t>
            </a:r>
          </a:p>
          <a:p>
            <a:pPr algn="just" eaLnBrk="1" hangingPunct="1">
              <a:lnSpc>
                <a:spcPct val="90000"/>
              </a:lnSpc>
            </a:pPr>
            <a:r>
              <a:rPr lang="fr-FR" sz="2400" dirty="0">
                <a:latin typeface="Arial" charset="0"/>
              </a:rPr>
              <a:t>Le langage télématique : s</a:t>
            </a:r>
            <a:r>
              <a:rPr lang="ja-JP" altLang="fr-FR" sz="2400" dirty="0">
                <a:latin typeface="Arial" charset="0"/>
              </a:rPr>
              <a:t>’</a:t>
            </a:r>
            <a:r>
              <a:rPr lang="fr-FR" altLang="ja-JP" sz="2400" dirty="0">
                <a:latin typeface="Arial" charset="0"/>
              </a:rPr>
              <a:t>agit-il d</a:t>
            </a:r>
            <a:r>
              <a:rPr lang="ja-JP" altLang="fr-FR" sz="2400" dirty="0">
                <a:latin typeface="Arial" charset="0"/>
              </a:rPr>
              <a:t>’</a:t>
            </a:r>
            <a:r>
              <a:rPr lang="fr-FR" altLang="ja-JP" sz="2400" dirty="0">
                <a:latin typeface="Arial" charset="0"/>
              </a:rPr>
              <a:t>une langue écrite oralisée ou </a:t>
            </a:r>
            <a:r>
              <a:rPr lang="fr-FR" altLang="ja-JP" sz="2400" dirty="0" smtClean="0">
                <a:latin typeface="Arial" charset="0"/>
              </a:rPr>
              <a:t>d</a:t>
            </a:r>
            <a:r>
              <a:rPr lang="ja-JP" altLang="fr-FR" sz="2400" dirty="0" smtClean="0">
                <a:latin typeface="Arial" charset="0"/>
              </a:rPr>
              <a:t>’</a:t>
            </a:r>
            <a:r>
              <a:rPr lang="fr-FR" altLang="ja-JP" sz="2400" dirty="0" smtClean="0">
                <a:latin typeface="Arial" charset="0"/>
              </a:rPr>
              <a:t>un </a:t>
            </a:r>
            <a:r>
              <a:rPr lang="fr-FR" altLang="ja-JP" sz="2400" dirty="0">
                <a:latin typeface="Arial" charset="0"/>
              </a:rPr>
              <a:t>oral écrit à la va-vite ? </a:t>
            </a:r>
            <a:endParaRPr lang="fr-FR" altLang="ja-JP" sz="2400" dirty="0" smtClean="0">
              <a:latin typeface="Arial" charset="0"/>
            </a:endParaRPr>
          </a:p>
          <a:p>
            <a:pPr algn="just">
              <a:lnSpc>
                <a:spcPct val="90000"/>
              </a:lnSpc>
            </a:pPr>
            <a:r>
              <a:rPr lang="fr-FR" sz="2400" b="1" dirty="0" smtClean="0">
                <a:latin typeface="Arial" charset="0"/>
              </a:rPr>
              <a:t>1. le </a:t>
            </a:r>
            <a:r>
              <a:rPr lang="fr-FR" sz="2400" b="1" dirty="0">
                <a:latin typeface="Arial" charset="0"/>
              </a:rPr>
              <a:t>langage des </a:t>
            </a:r>
            <a:r>
              <a:rPr lang="fr-FR" sz="2400" b="1" dirty="0" err="1" smtClean="0">
                <a:latin typeface="Arial" charset="0"/>
              </a:rPr>
              <a:t>sms</a:t>
            </a:r>
            <a:endParaRPr lang="fr-FR" sz="2400" b="1" dirty="0" smtClean="0">
              <a:latin typeface="Arial" charset="0"/>
            </a:endParaRPr>
          </a:p>
          <a:p>
            <a:pPr algn="just">
              <a:lnSpc>
                <a:spcPct val="90000"/>
              </a:lnSpc>
            </a:pPr>
            <a:r>
              <a:rPr lang="fr-FR" sz="2400" b="1" dirty="0" smtClean="0">
                <a:latin typeface="Arial" charset="0"/>
              </a:rPr>
              <a:t>2. la </a:t>
            </a:r>
            <a:r>
              <a:rPr lang="fr-FR" sz="2400" b="1" dirty="0">
                <a:latin typeface="Arial" charset="0"/>
              </a:rPr>
              <a:t>langue des jeunes (le verlan)</a:t>
            </a:r>
          </a:p>
          <a:p>
            <a:pPr algn="just">
              <a:lnSpc>
                <a:spcPct val="90000"/>
              </a:lnSpc>
            </a:pPr>
            <a:endParaRPr lang="fr-FR" sz="2400" b="1" dirty="0">
              <a:latin typeface="Arial" charset="0"/>
            </a:endParaRPr>
          </a:p>
          <a:p>
            <a:pPr algn="just" eaLnBrk="1" hangingPunct="1">
              <a:lnSpc>
                <a:spcPct val="90000"/>
              </a:lnSpc>
            </a:pPr>
            <a:endParaRPr lang="fr-FR" sz="2400" b="1" dirty="0">
              <a:latin typeface="Arial" charset="0"/>
            </a:endParaRPr>
          </a:p>
        </p:txBody>
      </p:sp>
    </p:spTree>
    <p:extLst>
      <p:ext uri="{BB962C8B-B14F-4D97-AF65-F5344CB8AC3E}">
        <p14:creationId xmlns:p14="http://schemas.microsoft.com/office/powerpoint/2010/main" val="422289104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sz="2800" b="1" dirty="0" smtClean="0"/>
              <a:t/>
            </a:r>
            <a:br>
              <a:rPr lang="fr-FR" sz="2800" b="1" dirty="0" smtClean="0"/>
            </a:br>
            <a:r>
              <a:rPr lang="fr-FR" sz="2800" b="1" dirty="0" smtClean="0"/>
              <a:t>Le </a:t>
            </a:r>
            <a:r>
              <a:rPr lang="fr-FR" sz="2800" b="1" dirty="0"/>
              <a:t>langage SMS </a:t>
            </a:r>
            <a:r>
              <a:rPr lang="fr-FR" sz="2800" b="1" dirty="0" err="1"/>
              <a:t>kskC</a:t>
            </a:r>
            <a:r>
              <a:rPr lang="fr-FR" sz="2800" b="1" dirty="0"/>
              <a:t> ?</a:t>
            </a:r>
            <a:br>
              <a:rPr lang="fr-FR" sz="2800" b="1" dirty="0"/>
            </a:br>
            <a:r>
              <a:rPr lang="fr-FR" sz="2800" dirty="0"/>
              <a:t/>
            </a:r>
            <a:br>
              <a:rPr lang="fr-FR" sz="2800" dirty="0"/>
            </a:br>
            <a:endParaRPr lang="fr-FR" sz="2800" dirty="0"/>
          </a:p>
        </p:txBody>
      </p:sp>
      <p:sp>
        <p:nvSpPr>
          <p:cNvPr id="3" name="Content Placeholder 2"/>
          <p:cNvSpPr>
            <a:spLocks noGrp="1"/>
          </p:cNvSpPr>
          <p:nvPr>
            <p:ph idx="1"/>
          </p:nvPr>
        </p:nvSpPr>
        <p:spPr/>
        <p:txBody>
          <a:bodyPr>
            <a:normAutofit/>
          </a:bodyPr>
          <a:lstStyle/>
          <a:p>
            <a:r>
              <a:rPr lang="fr-FR" sz="2400" dirty="0" smtClean="0"/>
              <a:t>cela vous dit quelque chose ?</a:t>
            </a:r>
            <a:endParaRPr lang="fr-FR" sz="2400" dirty="0"/>
          </a:p>
        </p:txBody>
      </p:sp>
    </p:spTree>
    <p:extLst>
      <p:ext uri="{BB962C8B-B14F-4D97-AF65-F5344CB8AC3E}">
        <p14:creationId xmlns:p14="http://schemas.microsoft.com/office/powerpoint/2010/main" val="63910348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3" name="Rectangle 2"/>
          <p:cNvSpPr>
            <a:spLocks noGrp="1" noChangeArrowheads="1"/>
          </p:cNvSpPr>
          <p:nvPr>
            <p:ph type="title"/>
          </p:nvPr>
        </p:nvSpPr>
        <p:spPr/>
        <p:txBody>
          <a:bodyPr/>
          <a:lstStyle/>
          <a:p>
            <a:r>
              <a:rPr lang="fr-FR" sz="2400">
                <a:latin typeface="Arial" charset="0"/>
              </a:rPr>
              <a:t>Parlez-vous textos ?</a:t>
            </a:r>
            <a:br>
              <a:rPr lang="fr-FR" sz="2400">
                <a:latin typeface="Arial" charset="0"/>
              </a:rPr>
            </a:br>
            <a:endParaRPr lang="fr-FR" sz="2400">
              <a:latin typeface="Arial" charset="0"/>
            </a:endParaRPr>
          </a:p>
        </p:txBody>
      </p:sp>
      <p:sp>
        <p:nvSpPr>
          <p:cNvPr id="479234" name="Rectangle 3"/>
          <p:cNvSpPr>
            <a:spLocks noGrp="1" noChangeArrowheads="1"/>
          </p:cNvSpPr>
          <p:nvPr>
            <p:ph type="body" idx="1"/>
          </p:nvPr>
        </p:nvSpPr>
        <p:spPr/>
        <p:txBody>
          <a:bodyPr/>
          <a:lstStyle/>
          <a:p>
            <a:r>
              <a:rPr lang="fr-FR" sz="2400" dirty="0">
                <a:latin typeface="Arial" charset="0"/>
              </a:rPr>
              <a:t>Nouveaux codes écrits avec Internet et les portables</a:t>
            </a:r>
          </a:p>
          <a:p>
            <a:pPr eaLnBrk="1" hangingPunct="1"/>
            <a:r>
              <a:rPr lang="fr-FR" sz="2400" dirty="0">
                <a:latin typeface="Arial" charset="0"/>
              </a:rPr>
              <a:t>Les lettres sont utilisées pour la valeur phonétique de leurs noms, sans tenir compte des frontières de mots</a:t>
            </a:r>
            <a:r>
              <a:rPr lang="fr-FR" sz="2400" dirty="0" smtClean="0">
                <a:latin typeface="Arial" charset="0"/>
              </a:rPr>
              <a:t>.</a:t>
            </a:r>
          </a:p>
          <a:p>
            <a:pPr eaLnBrk="1" hangingPunct="1"/>
            <a:endParaRPr lang="fr-FR" sz="2400" dirty="0" smtClean="0">
              <a:latin typeface="Arial" charset="0"/>
            </a:endParaRPr>
          </a:p>
          <a:p>
            <a:pPr eaLnBrk="1" hangingPunct="1">
              <a:buFontTx/>
              <a:buNone/>
            </a:pPr>
            <a:endParaRPr lang="fr-FR" sz="2400" dirty="0">
              <a:latin typeface="Arial" charset="0"/>
            </a:endParaRPr>
          </a:p>
          <a:p>
            <a:endParaRPr lang="fr-FR" sz="2400" dirty="0">
              <a:latin typeface="Arial" charset="0"/>
            </a:endParaRPr>
          </a:p>
          <a:p>
            <a:endParaRPr lang="fr-FR" sz="2400" dirty="0">
              <a:latin typeface="Arial" charset="0"/>
            </a:endParaRPr>
          </a:p>
        </p:txBody>
      </p:sp>
    </p:spTree>
    <p:extLst>
      <p:ext uri="{BB962C8B-B14F-4D97-AF65-F5344CB8AC3E}">
        <p14:creationId xmlns:p14="http://schemas.microsoft.com/office/powerpoint/2010/main" val="363004127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Rectangle 2"/>
          <p:cNvSpPr>
            <a:spLocks noGrp="1" noChangeArrowheads="1"/>
          </p:cNvSpPr>
          <p:nvPr>
            <p:ph type="title" idx="4294967295"/>
          </p:nvPr>
        </p:nvSpPr>
        <p:spPr/>
        <p:txBody>
          <a:bodyPr>
            <a:normAutofit/>
          </a:bodyPr>
          <a:lstStyle/>
          <a:p>
            <a:pPr eaLnBrk="1" hangingPunct="1"/>
            <a:r>
              <a:rPr lang="fr-FR" sz="2400" dirty="0" smtClean="0">
                <a:latin typeface="Arial" charset="0"/>
              </a:rPr>
              <a:t>Les mécanismes</a:t>
            </a:r>
            <a:endParaRPr lang="fr-FR" sz="2400" dirty="0">
              <a:latin typeface="Arial" charset="0"/>
            </a:endParaRPr>
          </a:p>
        </p:txBody>
      </p:sp>
      <p:sp>
        <p:nvSpPr>
          <p:cNvPr id="480258" name="Rectangle 3"/>
          <p:cNvSpPr>
            <a:spLocks noGrp="1" noChangeArrowheads="1"/>
          </p:cNvSpPr>
          <p:nvPr>
            <p:ph type="body" idx="4294967295"/>
          </p:nvPr>
        </p:nvSpPr>
        <p:spPr/>
        <p:txBody>
          <a:bodyPr>
            <a:normAutofit/>
          </a:bodyPr>
          <a:lstStyle/>
          <a:p>
            <a:pPr eaLnBrk="1" hangingPunct="1">
              <a:lnSpc>
                <a:spcPct val="80000"/>
              </a:lnSpc>
            </a:pPr>
            <a:r>
              <a:rPr lang="fr-FR" sz="2400" b="1" dirty="0">
                <a:latin typeface="Arial" charset="0"/>
              </a:rPr>
              <a:t>Transcription phonétique   </a:t>
            </a:r>
          </a:p>
          <a:p>
            <a:pPr eaLnBrk="1" hangingPunct="1">
              <a:lnSpc>
                <a:spcPct val="80000"/>
              </a:lnSpc>
            </a:pPr>
            <a:r>
              <a:rPr lang="fr-FR" sz="2400" dirty="0" err="1">
                <a:latin typeface="Arial" charset="0"/>
              </a:rPr>
              <a:t>oqp</a:t>
            </a:r>
            <a:r>
              <a:rPr lang="fr-FR" sz="2400" dirty="0">
                <a:latin typeface="Arial" charset="0"/>
              </a:rPr>
              <a:t> = occupé 	  TKI=	t</a:t>
            </a:r>
            <a:r>
              <a:rPr lang="ja-JP" altLang="fr-FR" sz="2400" dirty="0">
                <a:latin typeface="Arial" charset="0"/>
              </a:rPr>
              <a:t>’</a:t>
            </a:r>
            <a:r>
              <a:rPr lang="fr-FR" altLang="ja-JP" sz="2400" dirty="0">
                <a:latin typeface="Arial" charset="0"/>
              </a:rPr>
              <a:t>es qui         </a:t>
            </a:r>
            <a:r>
              <a:rPr lang="fr-FR" altLang="ja-JP" sz="2400" dirty="0" smtClean="0">
                <a:latin typeface="Arial" charset="0"/>
              </a:rPr>
              <a:t> </a:t>
            </a:r>
            <a:r>
              <a:rPr lang="fr-FR" altLang="ja-JP" sz="2400" dirty="0">
                <a:latin typeface="Arial" charset="0"/>
              </a:rPr>
              <a:t>H</a:t>
            </a:r>
            <a:r>
              <a:rPr lang="ja-JP" altLang="fr-FR" sz="2400" dirty="0">
                <a:latin typeface="Arial" charset="0"/>
              </a:rPr>
              <a:t>’</a:t>
            </a:r>
            <a:r>
              <a:rPr lang="fr-FR" altLang="ja-JP" sz="2400" dirty="0">
                <a:latin typeface="Arial" charset="0"/>
              </a:rPr>
              <a:t>T=	acheté    NRV=  </a:t>
            </a:r>
            <a:r>
              <a:rPr lang="fr-FR" altLang="ja-JP" sz="2400" dirty="0" smtClean="0">
                <a:latin typeface="Arial" charset="0"/>
              </a:rPr>
              <a:t>énervé</a:t>
            </a:r>
          </a:p>
          <a:p>
            <a:pPr eaLnBrk="1" hangingPunct="1">
              <a:lnSpc>
                <a:spcPct val="80000"/>
              </a:lnSpc>
            </a:pPr>
            <a:endParaRPr lang="fr-FR" altLang="ja-JP" sz="2400" dirty="0">
              <a:latin typeface="Arial" charset="0"/>
            </a:endParaRPr>
          </a:p>
          <a:p>
            <a:pPr eaLnBrk="1" hangingPunct="1">
              <a:lnSpc>
                <a:spcPct val="80000"/>
              </a:lnSpc>
            </a:pPr>
            <a:r>
              <a:rPr lang="fr-FR" sz="2400" b="1" dirty="0" smtClean="0">
                <a:latin typeface="Arial" charset="0"/>
              </a:rPr>
              <a:t>Logogrammes</a:t>
            </a:r>
            <a:r>
              <a:rPr lang="fr-FR" sz="2400" dirty="0" smtClean="0">
                <a:latin typeface="Arial" charset="0"/>
              </a:rPr>
              <a:t> (unique graphème notant un mot entier) </a:t>
            </a:r>
            <a:endParaRPr lang="fr-FR" sz="2400" dirty="0">
              <a:latin typeface="Arial" charset="0"/>
            </a:endParaRPr>
          </a:p>
          <a:p>
            <a:pPr eaLnBrk="1" hangingPunct="1">
              <a:lnSpc>
                <a:spcPct val="80000"/>
              </a:lnSpc>
            </a:pPr>
            <a:r>
              <a:rPr lang="fr-FR" sz="2400" dirty="0">
                <a:latin typeface="Arial" charset="0"/>
              </a:rPr>
              <a:t>1 = « in », « un », « </a:t>
            </a:r>
            <a:r>
              <a:rPr lang="fr-FR" sz="2400" dirty="0" err="1">
                <a:latin typeface="Arial" charset="0"/>
              </a:rPr>
              <a:t>ain</a:t>
            </a:r>
            <a:r>
              <a:rPr lang="fr-FR" sz="2400" dirty="0">
                <a:latin typeface="Arial" charset="0"/>
              </a:rPr>
              <a:t> »       2 = « de »      6= si         7 = cet      9 =neuf    + = </a:t>
            </a:r>
            <a:r>
              <a:rPr lang="fr-FR" sz="2400" dirty="0" smtClean="0">
                <a:latin typeface="Arial" charset="0"/>
              </a:rPr>
              <a:t>plus</a:t>
            </a:r>
          </a:p>
          <a:p>
            <a:pPr>
              <a:buNone/>
            </a:pPr>
            <a:r>
              <a:rPr lang="fr-FR" sz="2400" dirty="0">
                <a:latin typeface="Arial" charset="0"/>
              </a:rPr>
              <a:t>L = elle                c = c</a:t>
            </a:r>
            <a:r>
              <a:rPr lang="ja-JP" altLang="fr-FR" sz="2400" dirty="0">
                <a:latin typeface="Arial" charset="0"/>
              </a:rPr>
              <a:t>’</a:t>
            </a:r>
            <a:r>
              <a:rPr lang="fr-FR" altLang="ja-JP" sz="2400" dirty="0">
                <a:latin typeface="Arial" charset="0"/>
              </a:rPr>
              <a:t>est , sais/sait, s</a:t>
            </a:r>
            <a:r>
              <a:rPr lang="ja-JP" altLang="fr-FR" sz="2400" dirty="0">
                <a:latin typeface="Arial" charset="0"/>
              </a:rPr>
              <a:t>’</a:t>
            </a:r>
            <a:r>
              <a:rPr lang="fr-FR" altLang="ja-JP" sz="2400" dirty="0">
                <a:latin typeface="Arial" charset="0"/>
              </a:rPr>
              <a:t>est              </a:t>
            </a:r>
          </a:p>
          <a:p>
            <a:pPr>
              <a:buNone/>
            </a:pPr>
            <a:r>
              <a:rPr lang="fr-FR" sz="2400" dirty="0">
                <a:latin typeface="Arial" charset="0"/>
              </a:rPr>
              <a:t>d = des               g = j</a:t>
            </a:r>
            <a:r>
              <a:rPr lang="ja-JP" altLang="fr-FR" sz="2400" dirty="0">
                <a:latin typeface="Arial" charset="0"/>
              </a:rPr>
              <a:t>’</a:t>
            </a:r>
            <a:r>
              <a:rPr lang="fr-FR" altLang="ja-JP" sz="2400" dirty="0">
                <a:latin typeface="Arial" charset="0"/>
              </a:rPr>
              <a:t>ai    M = aime          N= haine           </a:t>
            </a:r>
          </a:p>
          <a:p>
            <a:pPr>
              <a:buNone/>
            </a:pPr>
            <a:r>
              <a:rPr lang="fr-FR" altLang="ja-JP" sz="2400" dirty="0" err="1">
                <a:latin typeface="Arial" charset="0"/>
              </a:rPr>
              <a:t>t</a:t>
            </a:r>
            <a:r>
              <a:rPr lang="fr-FR" altLang="ja-JP" sz="2400" dirty="0">
                <a:latin typeface="Arial" charset="0"/>
              </a:rPr>
              <a:t> = </a:t>
            </a:r>
            <a:r>
              <a:rPr lang="fr-FR" altLang="ja-JP" sz="2400" dirty="0" err="1">
                <a:latin typeface="Arial" charset="0"/>
              </a:rPr>
              <a:t>t</a:t>
            </a:r>
            <a:r>
              <a:rPr lang="ja-JP" altLang="fr-FR" sz="2400" dirty="0">
                <a:latin typeface="Arial" charset="0"/>
              </a:rPr>
              <a:t>’</a:t>
            </a:r>
            <a:r>
              <a:rPr lang="fr-FR" altLang="ja-JP" sz="2400" dirty="0">
                <a:latin typeface="Arial" charset="0"/>
              </a:rPr>
              <a:t>es                    v = vais </a:t>
            </a:r>
            <a:endParaRPr lang="fr-FR" altLang="ja-JP" sz="2400" u="sng" dirty="0">
              <a:latin typeface="Arial" charset="0"/>
            </a:endParaRPr>
          </a:p>
          <a:p>
            <a:pPr eaLnBrk="1" hangingPunct="1">
              <a:lnSpc>
                <a:spcPct val="80000"/>
              </a:lnSpc>
            </a:pPr>
            <a:endParaRPr lang="fr-FR" sz="2400" dirty="0">
              <a:latin typeface="Arial" charset="0"/>
            </a:endParaRPr>
          </a:p>
          <a:p>
            <a:pPr eaLnBrk="1" hangingPunct="1">
              <a:lnSpc>
                <a:spcPct val="80000"/>
              </a:lnSpc>
            </a:pPr>
            <a:endParaRPr lang="fr-FR" altLang="ja-JP" sz="2400" u="sng" dirty="0" smtClean="0">
              <a:latin typeface="Arial" charset="0"/>
            </a:endParaRPr>
          </a:p>
          <a:p>
            <a:pPr eaLnBrk="1" hangingPunct="1">
              <a:lnSpc>
                <a:spcPct val="80000"/>
              </a:lnSpc>
            </a:pPr>
            <a:endParaRPr lang="fr-FR" sz="1600" dirty="0">
              <a:latin typeface="Arial" charset="0"/>
            </a:endParaRPr>
          </a:p>
        </p:txBody>
      </p:sp>
    </p:spTree>
    <p:extLst>
      <p:ext uri="{BB962C8B-B14F-4D97-AF65-F5344CB8AC3E}">
        <p14:creationId xmlns:p14="http://schemas.microsoft.com/office/powerpoint/2010/main" val="45106455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Rectangle 2"/>
          <p:cNvSpPr>
            <a:spLocks noGrp="1" noChangeArrowheads="1"/>
          </p:cNvSpPr>
          <p:nvPr>
            <p:ph type="title"/>
          </p:nvPr>
        </p:nvSpPr>
        <p:spPr/>
        <p:txBody>
          <a:bodyPr>
            <a:normAutofit fontScale="90000"/>
          </a:bodyPr>
          <a:lstStyle/>
          <a:p>
            <a:r>
              <a:rPr lang="fr-FR" sz="3200" dirty="0" smtClean="0">
                <a:latin typeface="Arial" charset="0"/>
              </a:rPr>
              <a:t/>
            </a:r>
            <a:br>
              <a:rPr lang="fr-FR" sz="3200" dirty="0" smtClean="0">
                <a:latin typeface="Arial" charset="0"/>
              </a:rPr>
            </a:br>
            <a:r>
              <a:rPr lang="fr-FR" sz="2800" dirty="0">
                <a:latin typeface="Arial" charset="0"/>
              </a:rPr>
              <a:t>Les </a:t>
            </a:r>
            <a:r>
              <a:rPr lang="fr-FR" sz="2800" dirty="0" smtClean="0">
                <a:latin typeface="Arial" charset="0"/>
              </a:rPr>
              <a:t>mécanismes </a:t>
            </a:r>
            <a:r>
              <a:rPr lang="fr-FR" sz="3200" dirty="0">
                <a:solidFill>
                  <a:schemeClr val="tx1"/>
                </a:solidFill>
                <a:latin typeface="Arial" charset="0"/>
              </a:rPr>
              <a:t/>
            </a:r>
            <a:br>
              <a:rPr lang="fr-FR" sz="3200" dirty="0">
                <a:solidFill>
                  <a:schemeClr val="tx1"/>
                </a:solidFill>
                <a:latin typeface="Arial" charset="0"/>
              </a:rPr>
            </a:br>
            <a:endParaRPr lang="fr-FR" sz="3200" dirty="0">
              <a:solidFill>
                <a:schemeClr val="tx1"/>
              </a:solidFill>
              <a:latin typeface="Arial" charset="0"/>
            </a:endParaRPr>
          </a:p>
        </p:txBody>
      </p:sp>
      <p:sp>
        <p:nvSpPr>
          <p:cNvPr id="481282" name="Rectangle 3"/>
          <p:cNvSpPr>
            <a:spLocks noGrp="1" noChangeArrowheads="1"/>
          </p:cNvSpPr>
          <p:nvPr>
            <p:ph type="body" idx="1"/>
          </p:nvPr>
        </p:nvSpPr>
        <p:spPr/>
        <p:txBody>
          <a:bodyPr>
            <a:normAutofit/>
          </a:bodyPr>
          <a:lstStyle/>
          <a:p>
            <a:pPr>
              <a:buNone/>
            </a:pPr>
            <a:r>
              <a:rPr lang="fr-FR" sz="2400" b="1" dirty="0">
                <a:latin typeface="Arial" charset="0"/>
              </a:rPr>
              <a:t>S</a:t>
            </a:r>
            <a:r>
              <a:rPr lang="fr-FR" sz="2400" b="1" dirty="0" smtClean="0">
                <a:latin typeface="Arial" charset="0"/>
              </a:rPr>
              <a:t>quelettes consonantiques</a:t>
            </a:r>
            <a:endParaRPr lang="fr-FR" sz="2800" b="1" dirty="0" smtClean="0">
              <a:latin typeface="Arial" charset="0"/>
            </a:endParaRPr>
          </a:p>
          <a:p>
            <a:pPr eaLnBrk="1" hangingPunct="1">
              <a:buFontTx/>
              <a:buNone/>
            </a:pPr>
            <a:r>
              <a:rPr lang="fr-FR" sz="2400" dirty="0" smtClean="0">
                <a:latin typeface="Arial" charset="0"/>
              </a:rPr>
              <a:t>tt </a:t>
            </a:r>
            <a:r>
              <a:rPr lang="fr-FR" sz="2400" dirty="0">
                <a:latin typeface="Arial" charset="0"/>
              </a:rPr>
              <a:t>=  tout             </a:t>
            </a:r>
            <a:r>
              <a:rPr lang="fr-FR" sz="2400" dirty="0" err="1">
                <a:latin typeface="Arial" charset="0"/>
              </a:rPr>
              <a:t>ds</a:t>
            </a:r>
            <a:r>
              <a:rPr lang="fr-FR" sz="2400" dirty="0">
                <a:latin typeface="Arial" charset="0"/>
              </a:rPr>
              <a:t> =  dans        </a:t>
            </a:r>
            <a:r>
              <a:rPr lang="fr-FR" sz="2400" dirty="0" err="1">
                <a:latin typeface="Arial" charset="0"/>
              </a:rPr>
              <a:t>tjs</a:t>
            </a:r>
            <a:r>
              <a:rPr lang="fr-FR" sz="2400" dirty="0">
                <a:latin typeface="Arial" charset="0"/>
              </a:rPr>
              <a:t> = toujours        </a:t>
            </a:r>
            <a:endParaRPr lang="fr-FR" sz="2400" dirty="0" smtClean="0">
              <a:latin typeface="Arial" charset="0"/>
            </a:endParaRPr>
          </a:p>
          <a:p>
            <a:pPr>
              <a:buNone/>
            </a:pPr>
            <a:r>
              <a:rPr lang="fr-FR" sz="2400" dirty="0" err="1" smtClean="0">
                <a:latin typeface="Arial" charset="0"/>
              </a:rPr>
              <a:t>lgtps</a:t>
            </a:r>
            <a:r>
              <a:rPr lang="fr-FR" sz="2400" dirty="0" smtClean="0">
                <a:latin typeface="Arial" charset="0"/>
              </a:rPr>
              <a:t> </a:t>
            </a:r>
            <a:r>
              <a:rPr lang="fr-FR" sz="2400" dirty="0">
                <a:latin typeface="Arial" charset="0"/>
              </a:rPr>
              <a:t>=  longtemps       </a:t>
            </a:r>
            <a:r>
              <a:rPr lang="fr-FR" sz="2400" dirty="0" err="1">
                <a:latin typeface="Arial" charset="0"/>
              </a:rPr>
              <a:t>pb</a:t>
            </a:r>
            <a:r>
              <a:rPr lang="fr-FR" sz="2400" dirty="0">
                <a:latin typeface="Arial" charset="0"/>
              </a:rPr>
              <a:t> = problème       </a:t>
            </a:r>
          </a:p>
          <a:p>
            <a:pPr>
              <a:buNone/>
            </a:pPr>
            <a:r>
              <a:rPr lang="fr-FR" sz="2400" dirty="0" smtClean="0">
                <a:latin typeface="Arial" charset="0"/>
              </a:rPr>
              <a:t>vs </a:t>
            </a:r>
            <a:r>
              <a:rPr lang="fr-FR" sz="2400" dirty="0">
                <a:latin typeface="Arial" charset="0"/>
              </a:rPr>
              <a:t>= vous       </a:t>
            </a:r>
            <a:r>
              <a:rPr lang="fr-FR" sz="2400" dirty="0" err="1">
                <a:latin typeface="Arial" charset="0"/>
              </a:rPr>
              <a:t>bjr</a:t>
            </a:r>
            <a:r>
              <a:rPr lang="fr-FR" sz="2400" dirty="0">
                <a:latin typeface="Arial" charset="0"/>
              </a:rPr>
              <a:t> =	bonjour      </a:t>
            </a:r>
            <a:r>
              <a:rPr lang="fr-FR" sz="2400" dirty="0" smtClean="0">
                <a:latin typeface="Arial" charset="0"/>
              </a:rPr>
              <a:t>  </a:t>
            </a:r>
            <a:r>
              <a:rPr lang="fr-FR" sz="2400" dirty="0">
                <a:latin typeface="Arial" charset="0"/>
              </a:rPr>
              <a:t>mm=    même                 </a:t>
            </a:r>
            <a:endParaRPr lang="fr-FR" sz="2400" dirty="0" smtClean="0">
              <a:latin typeface="Arial" charset="0"/>
            </a:endParaRPr>
          </a:p>
          <a:p>
            <a:pPr>
              <a:buNone/>
            </a:pPr>
            <a:r>
              <a:rPr lang="fr-FR" sz="2400" dirty="0" err="1" smtClean="0">
                <a:latin typeface="Arial" charset="0"/>
              </a:rPr>
              <a:t>pr</a:t>
            </a:r>
            <a:r>
              <a:rPr lang="fr-FR" sz="2400" dirty="0" smtClean="0">
                <a:latin typeface="Arial" charset="0"/>
              </a:rPr>
              <a:t> </a:t>
            </a:r>
            <a:r>
              <a:rPr lang="fr-FR" sz="2400" dirty="0">
                <a:latin typeface="Arial" charset="0"/>
              </a:rPr>
              <a:t>=pour  </a:t>
            </a:r>
            <a:r>
              <a:rPr lang="fr-FR" sz="2400" dirty="0" smtClean="0">
                <a:latin typeface="Arial" charset="0"/>
              </a:rPr>
              <a:t>    </a:t>
            </a:r>
            <a:r>
              <a:rPr lang="fr-FR" sz="2400" dirty="0" err="1" smtClean="0">
                <a:latin typeface="Arial" charset="0"/>
              </a:rPr>
              <a:t>qd</a:t>
            </a:r>
            <a:r>
              <a:rPr lang="fr-FR" sz="2400" dirty="0" smtClean="0">
                <a:latin typeface="Arial" charset="0"/>
              </a:rPr>
              <a:t> </a:t>
            </a:r>
            <a:r>
              <a:rPr lang="fr-FR" sz="2400" dirty="0">
                <a:latin typeface="Arial" charset="0"/>
              </a:rPr>
              <a:t>=	quand		</a:t>
            </a:r>
            <a:r>
              <a:rPr lang="fr-FR" sz="2400" dirty="0" smtClean="0">
                <a:latin typeface="Arial" charset="0"/>
              </a:rPr>
              <a:t>        </a:t>
            </a:r>
            <a:r>
              <a:rPr lang="fr-FR" sz="2400" dirty="0" err="1" smtClean="0">
                <a:latin typeface="Arial" charset="0"/>
              </a:rPr>
              <a:t>slt</a:t>
            </a:r>
            <a:r>
              <a:rPr lang="fr-FR" sz="2400" dirty="0" smtClean="0">
                <a:latin typeface="Arial" charset="0"/>
              </a:rPr>
              <a:t> </a:t>
            </a:r>
            <a:r>
              <a:rPr lang="fr-FR" sz="2400" dirty="0">
                <a:latin typeface="Arial" charset="0"/>
              </a:rPr>
              <a:t>= </a:t>
            </a:r>
            <a:r>
              <a:rPr lang="fr-FR" sz="2400" dirty="0" smtClean="0">
                <a:latin typeface="Arial" charset="0"/>
              </a:rPr>
              <a:t>salut</a:t>
            </a:r>
          </a:p>
          <a:p>
            <a:pPr eaLnBrk="1" hangingPunct="1">
              <a:buFontTx/>
              <a:buNone/>
            </a:pPr>
            <a:endParaRPr lang="fr-FR" sz="2400" dirty="0">
              <a:latin typeface="Arial" charset="0"/>
            </a:endParaRPr>
          </a:p>
          <a:p>
            <a:pPr marL="0" indent="0">
              <a:lnSpc>
                <a:spcPct val="80000"/>
              </a:lnSpc>
              <a:buNone/>
            </a:pPr>
            <a:r>
              <a:rPr lang="fr-FR" altLang="ja-JP" sz="2400" b="1" dirty="0">
                <a:latin typeface="Arial" charset="0"/>
              </a:rPr>
              <a:t>Sigles</a:t>
            </a:r>
            <a:endParaRPr lang="fr-FR" sz="2400" b="1" dirty="0">
              <a:latin typeface="Arial" charset="0"/>
            </a:endParaRPr>
          </a:p>
          <a:p>
            <a:pPr>
              <a:lnSpc>
                <a:spcPct val="80000"/>
              </a:lnSpc>
            </a:pPr>
            <a:r>
              <a:rPr lang="fr-FR" sz="2400" dirty="0">
                <a:latin typeface="Arial" charset="0"/>
              </a:rPr>
              <a:t>MDR = mort de rire	</a:t>
            </a:r>
            <a:r>
              <a:rPr lang="en-GB" sz="2400" dirty="0" err="1" smtClean="0">
                <a:latin typeface="Arial" charset="0"/>
              </a:rPr>
              <a:t>lol</a:t>
            </a:r>
            <a:r>
              <a:rPr lang="en-GB" sz="2400" dirty="0" smtClean="0">
                <a:latin typeface="Arial" charset="0"/>
              </a:rPr>
              <a:t> </a:t>
            </a:r>
            <a:r>
              <a:rPr lang="en-GB" sz="2400" dirty="0">
                <a:latin typeface="Arial" charset="0"/>
              </a:rPr>
              <a:t>= laughing out loud (je </a:t>
            </a:r>
            <a:r>
              <a:rPr lang="en-GB" sz="2400" dirty="0" err="1">
                <a:latin typeface="Arial" charset="0"/>
              </a:rPr>
              <a:t>rigole</a:t>
            </a:r>
            <a:r>
              <a:rPr lang="en-GB" sz="2400" dirty="0">
                <a:latin typeface="Arial" charset="0"/>
              </a:rPr>
              <a:t>)   </a:t>
            </a:r>
            <a:r>
              <a:rPr lang="en-GB" sz="2400" dirty="0" err="1">
                <a:latin typeface="Arial" charset="0"/>
              </a:rPr>
              <a:t>brb</a:t>
            </a:r>
            <a:r>
              <a:rPr lang="en-GB" sz="2400" dirty="0">
                <a:latin typeface="Arial" charset="0"/>
              </a:rPr>
              <a:t> = be right back </a:t>
            </a:r>
            <a:endParaRPr lang="en-GB" sz="2400" dirty="0" smtClean="0">
              <a:latin typeface="Arial" charset="0"/>
            </a:endParaRPr>
          </a:p>
          <a:p>
            <a:pPr>
              <a:lnSpc>
                <a:spcPct val="80000"/>
              </a:lnSpc>
            </a:pPr>
            <a:r>
              <a:rPr lang="fr-FR" sz="2400" dirty="0">
                <a:latin typeface="Arial" charset="0"/>
              </a:rPr>
              <a:t>ras = rien à signaler	</a:t>
            </a:r>
            <a:r>
              <a:rPr lang="en-GB" sz="2400" dirty="0">
                <a:latin typeface="Arial" charset="0"/>
              </a:rPr>
              <a:t/>
            </a:r>
            <a:br>
              <a:rPr lang="en-GB" sz="2400" dirty="0">
                <a:latin typeface="Arial" charset="0"/>
              </a:rPr>
            </a:br>
            <a:r>
              <a:rPr lang="en-GB" sz="1600" dirty="0">
                <a:latin typeface="Arial" charset="0"/>
              </a:rPr>
              <a:t/>
            </a:r>
            <a:br>
              <a:rPr lang="en-GB" sz="1600" dirty="0">
                <a:latin typeface="Arial" charset="0"/>
              </a:rPr>
            </a:br>
            <a:endParaRPr lang="fr-FR" sz="2000" u="sng" dirty="0">
              <a:latin typeface="Arial" charset="0"/>
            </a:endParaRPr>
          </a:p>
          <a:p>
            <a:pPr eaLnBrk="1" hangingPunct="1">
              <a:buFontTx/>
              <a:buNone/>
            </a:pPr>
            <a:endParaRPr lang="fr-FR" sz="2400" dirty="0" smtClean="0">
              <a:latin typeface="Arial" charset="0"/>
            </a:endParaRPr>
          </a:p>
          <a:p>
            <a:pPr eaLnBrk="1" hangingPunct="1">
              <a:buFontTx/>
              <a:buNone/>
            </a:pPr>
            <a:endParaRPr lang="fr-FR" sz="2400" dirty="0" smtClean="0">
              <a:latin typeface="Arial" charset="0"/>
            </a:endParaRPr>
          </a:p>
        </p:txBody>
      </p:sp>
    </p:spTree>
    <p:extLst>
      <p:ext uri="{BB962C8B-B14F-4D97-AF65-F5344CB8AC3E}">
        <p14:creationId xmlns:p14="http://schemas.microsoft.com/office/powerpoint/2010/main" val="332204015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Titolo 1"/>
          <p:cNvSpPr>
            <a:spLocks noGrp="1"/>
          </p:cNvSpPr>
          <p:nvPr>
            <p:ph type="title"/>
          </p:nvPr>
        </p:nvSpPr>
        <p:spPr/>
        <p:txBody>
          <a:bodyPr>
            <a:normAutofit/>
          </a:bodyPr>
          <a:lstStyle/>
          <a:p>
            <a:r>
              <a:rPr lang="it-IT" sz="2800" dirty="0" err="1">
                <a:latin typeface="Arial" charset="0"/>
              </a:rPr>
              <a:t>Langage</a:t>
            </a:r>
            <a:r>
              <a:rPr lang="it-IT" sz="2800" dirty="0">
                <a:latin typeface="Arial" charset="0"/>
              </a:rPr>
              <a:t> sms</a:t>
            </a:r>
          </a:p>
        </p:txBody>
      </p:sp>
      <p:sp>
        <p:nvSpPr>
          <p:cNvPr id="482306" name="Segnaposto contenuto 2"/>
          <p:cNvSpPr>
            <a:spLocks noGrp="1"/>
          </p:cNvSpPr>
          <p:nvPr>
            <p:ph idx="1"/>
          </p:nvPr>
        </p:nvSpPr>
        <p:spPr/>
        <p:txBody>
          <a:bodyPr>
            <a:normAutofit/>
          </a:bodyPr>
          <a:lstStyle/>
          <a:p>
            <a:pPr eaLnBrk="1" hangingPunct="1">
              <a:buFontTx/>
              <a:buNone/>
            </a:pPr>
            <a:r>
              <a:rPr lang="fr-FR" sz="2400" dirty="0" smtClean="0">
                <a:latin typeface="Arial" charset="0"/>
              </a:rPr>
              <a:t>A vous de deviner :</a:t>
            </a:r>
            <a:endParaRPr lang="fr-FR" sz="2400" dirty="0">
              <a:latin typeface="Arial" charset="0"/>
            </a:endParaRPr>
          </a:p>
          <a:p>
            <a:pPr eaLnBrk="1" hangingPunct="1">
              <a:buFontTx/>
              <a:buNone/>
            </a:pPr>
            <a:r>
              <a:rPr lang="fr-FR" sz="2400" dirty="0" smtClean="0">
                <a:latin typeface="Arial" charset="0"/>
              </a:rPr>
              <a:t>Para10 </a:t>
            </a:r>
            <a:r>
              <a:rPr lang="fr-FR" sz="2400" dirty="0">
                <a:latin typeface="Arial" charset="0"/>
              </a:rPr>
              <a:t>=   </a:t>
            </a:r>
            <a:r>
              <a:rPr lang="fr-FR" sz="2400" dirty="0" smtClean="0">
                <a:latin typeface="Arial" charset="0"/>
              </a:rPr>
              <a:t>       Mer6=</a:t>
            </a:r>
          </a:p>
          <a:p>
            <a:pPr eaLnBrk="1" hangingPunct="1">
              <a:buFontTx/>
              <a:buNone/>
            </a:pPr>
            <a:r>
              <a:rPr lang="fr-FR" sz="2400" dirty="0" smtClean="0">
                <a:latin typeface="Arial" charset="0"/>
              </a:rPr>
              <a:t>          </a:t>
            </a:r>
            <a:endParaRPr lang="fr-FR" sz="2400" dirty="0">
              <a:latin typeface="Arial" charset="0"/>
            </a:endParaRPr>
          </a:p>
          <a:p>
            <a:pPr>
              <a:lnSpc>
                <a:spcPct val="80000"/>
              </a:lnSpc>
              <a:buNone/>
            </a:pPr>
            <a:r>
              <a:rPr lang="fr-FR" sz="2400" dirty="0">
                <a:latin typeface="Arial" charset="0"/>
              </a:rPr>
              <a:t>a + =          </a:t>
            </a:r>
            <a:r>
              <a:rPr lang="fr-FR" sz="2400" dirty="0" smtClean="0">
                <a:latin typeface="Arial" charset="0"/>
              </a:rPr>
              <a:t>ab1to </a:t>
            </a:r>
            <a:r>
              <a:rPr lang="fr-FR" sz="2400" dirty="0">
                <a:latin typeface="Arial" charset="0"/>
              </a:rPr>
              <a:t>=      </a:t>
            </a:r>
            <a:r>
              <a:rPr lang="fr-FR" sz="2400" dirty="0" smtClean="0">
                <a:latin typeface="Arial" charset="0"/>
              </a:rPr>
              <a:t>     </a:t>
            </a:r>
            <a:r>
              <a:rPr lang="fr-FR" sz="2400" dirty="0">
                <a:latin typeface="Arial" charset="0"/>
              </a:rPr>
              <a:t>a </a:t>
            </a:r>
            <a:r>
              <a:rPr lang="fr-FR" sz="2400" dirty="0" err="1">
                <a:latin typeface="Arial" charset="0"/>
              </a:rPr>
              <a:t>tte</a:t>
            </a:r>
            <a:r>
              <a:rPr lang="fr-FR" sz="2400" dirty="0">
                <a:latin typeface="Arial" charset="0"/>
              </a:rPr>
              <a:t> =          </a:t>
            </a:r>
            <a:r>
              <a:rPr lang="fr-FR" sz="2400" dirty="0" smtClean="0">
                <a:latin typeface="Arial" charset="0"/>
              </a:rPr>
              <a:t>           </a:t>
            </a:r>
            <a:r>
              <a:rPr lang="fr-FR" sz="2400" dirty="0">
                <a:latin typeface="Arial" charset="0"/>
              </a:rPr>
              <a:t>A 12C4 </a:t>
            </a:r>
            <a:r>
              <a:rPr lang="fr-FR" sz="2400" dirty="0" smtClean="0">
                <a:latin typeface="Arial" charset="0"/>
              </a:rPr>
              <a:t>=</a:t>
            </a:r>
            <a:endParaRPr lang="it-IT" sz="2400" dirty="0"/>
          </a:p>
          <a:p>
            <a:pPr eaLnBrk="1" hangingPunct="1">
              <a:lnSpc>
                <a:spcPct val="80000"/>
              </a:lnSpc>
              <a:buFontTx/>
              <a:buNone/>
            </a:pPr>
            <a:r>
              <a:rPr lang="fr-FR" sz="2400" dirty="0" smtClean="0">
                <a:latin typeface="Arial" charset="0"/>
              </a:rPr>
              <a:t>          </a:t>
            </a:r>
            <a:endParaRPr lang="fr-FR" sz="2400" dirty="0">
              <a:latin typeface="Arial" charset="0"/>
            </a:endParaRPr>
          </a:p>
          <a:p>
            <a:pPr eaLnBrk="1" hangingPunct="1">
              <a:lnSpc>
                <a:spcPct val="80000"/>
              </a:lnSpc>
              <a:buFontTx/>
              <a:buNone/>
            </a:pPr>
            <a:r>
              <a:rPr lang="fr-FR" sz="2400" dirty="0">
                <a:latin typeface="Arial" charset="0"/>
              </a:rPr>
              <a:t>GRAT8 =                   </a:t>
            </a:r>
            <a:r>
              <a:rPr lang="fr-FR" sz="2400" dirty="0" smtClean="0">
                <a:latin typeface="Arial" charset="0"/>
              </a:rPr>
              <a:t> </a:t>
            </a:r>
            <a:r>
              <a:rPr lang="fr-FR" sz="2400" dirty="0">
                <a:latin typeface="Arial" charset="0"/>
              </a:rPr>
              <a:t>06 </a:t>
            </a:r>
            <a:r>
              <a:rPr lang="fr-FR" sz="2400" dirty="0" smtClean="0">
                <a:latin typeface="Arial" charset="0"/>
              </a:rPr>
              <a:t>=</a:t>
            </a:r>
            <a:r>
              <a:rPr lang="fr-FR" sz="2400" dirty="0">
                <a:latin typeface="Arial" charset="0"/>
              </a:rPr>
              <a:t> </a:t>
            </a:r>
            <a:r>
              <a:rPr lang="fr-FR" sz="2400" dirty="0" smtClean="0">
                <a:latin typeface="Arial" charset="0"/>
              </a:rPr>
              <a:t>            </a:t>
            </a:r>
            <a:r>
              <a:rPr lang="fr-FR" sz="2400" dirty="0" err="1">
                <a:latin typeface="Arial" charset="0"/>
              </a:rPr>
              <a:t>koi</a:t>
            </a:r>
            <a:r>
              <a:rPr lang="fr-FR" sz="2400" dirty="0">
                <a:latin typeface="Arial" charset="0"/>
              </a:rPr>
              <a:t> de 9 =  </a:t>
            </a:r>
          </a:p>
          <a:p>
            <a:pPr eaLnBrk="1" hangingPunct="1">
              <a:buFontTx/>
              <a:buNone/>
            </a:pPr>
            <a:r>
              <a:rPr lang="fr-FR" sz="2400" dirty="0">
                <a:latin typeface="Arial" charset="0"/>
              </a:rPr>
              <a:t> </a:t>
            </a:r>
            <a:endParaRPr lang="fr-FR" sz="2400" dirty="0" smtClean="0">
              <a:latin typeface="Arial" charset="0"/>
            </a:endParaRPr>
          </a:p>
          <a:p>
            <a:pPr>
              <a:buNone/>
            </a:pPr>
            <a:r>
              <a:rPr lang="fr-FR" sz="2400" dirty="0" smtClean="0">
                <a:latin typeface="Arial" charset="0"/>
              </a:rPr>
              <a:t>Tu </a:t>
            </a:r>
            <a:r>
              <a:rPr lang="fr-FR" sz="2400" dirty="0" err="1">
                <a:latin typeface="Arial" charset="0"/>
              </a:rPr>
              <a:t>fé</a:t>
            </a:r>
            <a:r>
              <a:rPr lang="fr-FR" sz="2400" dirty="0">
                <a:latin typeface="Arial" charset="0"/>
              </a:rPr>
              <a:t> </a:t>
            </a:r>
            <a:r>
              <a:rPr lang="fr-FR" sz="2400" dirty="0" err="1">
                <a:latin typeface="Arial" charset="0"/>
              </a:rPr>
              <a:t>koi</a:t>
            </a:r>
            <a:r>
              <a:rPr lang="fr-FR" sz="2400" dirty="0">
                <a:latin typeface="Arial" charset="0"/>
              </a:rPr>
              <a:t> ce </a:t>
            </a:r>
            <a:r>
              <a:rPr lang="fr-FR" sz="2400" dirty="0" err="1">
                <a:latin typeface="Arial" charset="0"/>
              </a:rPr>
              <a:t>we</a:t>
            </a:r>
            <a:r>
              <a:rPr lang="fr-FR" sz="2400" dirty="0">
                <a:latin typeface="Arial" charset="0"/>
              </a:rPr>
              <a:t> ? </a:t>
            </a:r>
            <a:r>
              <a:rPr lang="fr-FR" sz="2400" dirty="0" smtClean="0">
                <a:latin typeface="Arial" charset="0"/>
              </a:rPr>
              <a:t>=                   </a:t>
            </a:r>
            <a:r>
              <a:rPr lang="fr-FR" sz="2400" dirty="0"/>
              <a:t>2M1 rdv o 6né </a:t>
            </a:r>
            <a:r>
              <a:rPr lang="fr-FR" sz="2400" dirty="0" smtClean="0"/>
              <a:t>=</a:t>
            </a:r>
            <a:endParaRPr lang="fr-FR" sz="2400" dirty="0" smtClean="0">
              <a:latin typeface="Arial" charset="0"/>
            </a:endParaRPr>
          </a:p>
          <a:p>
            <a:pPr eaLnBrk="1" hangingPunct="1">
              <a:buFontTx/>
              <a:buNone/>
            </a:pPr>
            <a:endParaRPr lang="fr-FR" sz="2400" dirty="0" smtClean="0">
              <a:latin typeface="Arial" charset="0"/>
            </a:endParaRPr>
          </a:p>
          <a:p>
            <a:pPr>
              <a:buNone/>
            </a:pPr>
            <a:r>
              <a:rPr lang="fr-FR" sz="2400" dirty="0">
                <a:latin typeface="Arial" charset="0"/>
              </a:rPr>
              <a:t>G PT lé plomb =	     </a:t>
            </a:r>
            <a:r>
              <a:rPr lang="fr-FR" sz="2400" dirty="0" err="1">
                <a:latin typeface="Arial" charset="0"/>
              </a:rPr>
              <a:t>jenémar</a:t>
            </a:r>
            <a:r>
              <a:rPr lang="fr-FR" sz="2400" dirty="0">
                <a:latin typeface="Arial" charset="0"/>
              </a:rPr>
              <a:t> =	</a:t>
            </a:r>
          </a:p>
          <a:p>
            <a:pPr>
              <a:buNone/>
            </a:pPr>
            <a:endParaRPr lang="fr-FR" sz="2400" dirty="0" smtClean="0"/>
          </a:p>
          <a:p>
            <a:pPr>
              <a:buNone/>
            </a:pPr>
            <a:endParaRPr lang="fr-FR" sz="2400" dirty="0"/>
          </a:p>
          <a:p>
            <a:pPr eaLnBrk="1" hangingPunct="1">
              <a:buFontTx/>
              <a:buNone/>
            </a:pPr>
            <a:endParaRPr lang="fr-FR" sz="2400" dirty="0">
              <a:latin typeface="Arial" charset="0"/>
            </a:endParaRPr>
          </a:p>
          <a:p>
            <a:pPr eaLnBrk="1" hangingPunct="1">
              <a:buFontTx/>
              <a:buNone/>
            </a:pPr>
            <a:endParaRPr lang="fr-FR" dirty="0">
              <a:latin typeface="Arial" charset="0"/>
              <a:hlinkClick r:id="rId2"/>
            </a:endParaRPr>
          </a:p>
          <a:p>
            <a:pPr eaLnBrk="1" hangingPunct="1">
              <a:buFontTx/>
              <a:buNone/>
            </a:pPr>
            <a:endParaRPr lang="fr-FR" dirty="0">
              <a:latin typeface="Arial" charset="0"/>
            </a:endParaRPr>
          </a:p>
          <a:p>
            <a:endParaRPr lang="fr-FR" dirty="0">
              <a:latin typeface="Arial" charset="0"/>
            </a:endParaRPr>
          </a:p>
          <a:p>
            <a:endParaRPr lang="it-IT" dirty="0">
              <a:latin typeface="Arial" charset="0"/>
            </a:endParaRPr>
          </a:p>
        </p:txBody>
      </p:sp>
    </p:spTree>
    <p:extLst>
      <p:ext uri="{BB962C8B-B14F-4D97-AF65-F5344CB8AC3E}">
        <p14:creationId xmlns:p14="http://schemas.microsoft.com/office/powerpoint/2010/main" val="2474657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L</a:t>
            </a:r>
            <a:r>
              <a:rPr lang="it-IT" sz="2800" dirty="0" err="1" smtClean="0"/>
              <a:t>angage</a:t>
            </a:r>
            <a:r>
              <a:rPr lang="it-IT" sz="2800" dirty="0" smtClean="0"/>
              <a:t> sms </a:t>
            </a:r>
            <a:r>
              <a:rPr lang="it-IT" sz="2800" dirty="0" err="1" smtClean="0"/>
              <a:t>dans</a:t>
            </a:r>
            <a:r>
              <a:rPr lang="it-IT" sz="2800" dirty="0" smtClean="0"/>
              <a:t> la pub</a:t>
            </a:r>
            <a:endParaRPr lang="it-IT" sz="2800" dirty="0"/>
          </a:p>
        </p:txBody>
      </p:sp>
      <p:sp>
        <p:nvSpPr>
          <p:cNvPr id="3" name="Segnaposto contenuto 2"/>
          <p:cNvSpPr>
            <a:spLocks noGrp="1"/>
          </p:cNvSpPr>
          <p:nvPr>
            <p:ph idx="1"/>
          </p:nvPr>
        </p:nvSpPr>
        <p:spPr/>
        <p:txBody>
          <a:bodyPr>
            <a:normAutofit/>
          </a:bodyPr>
          <a:lstStyle/>
          <a:p>
            <a:r>
              <a:rPr lang="it-IT" sz="2400" dirty="0" err="1" smtClean="0"/>
              <a:t>pas</a:t>
            </a:r>
            <a:r>
              <a:rPr lang="it-IT" sz="2400" dirty="0" smtClean="0"/>
              <a:t> </a:t>
            </a:r>
            <a:r>
              <a:rPr lang="it-IT" sz="2400" dirty="0" err="1" smtClean="0"/>
              <a:t>nombreuses</a:t>
            </a:r>
            <a:endParaRPr lang="it-IT" sz="2400" dirty="0" smtClean="0"/>
          </a:p>
          <a:p>
            <a:r>
              <a:rPr lang="it-IT" sz="2400" dirty="0" err="1" smtClean="0"/>
              <a:t>les</a:t>
            </a:r>
            <a:r>
              <a:rPr lang="it-IT" sz="2400" dirty="0" smtClean="0"/>
              <a:t> </a:t>
            </a:r>
            <a:r>
              <a:rPr lang="it-IT" sz="2400" dirty="0"/>
              <a:t>« SMS </a:t>
            </a:r>
            <a:r>
              <a:rPr lang="it-IT" sz="2400" dirty="0" err="1"/>
              <a:t>ilimiT</a:t>
            </a:r>
            <a:r>
              <a:rPr lang="it-IT" sz="2400" dirty="0"/>
              <a:t> </a:t>
            </a:r>
            <a:r>
              <a:rPr lang="it-IT" sz="2400" dirty="0" err="1"/>
              <a:t>vR</a:t>
            </a:r>
            <a:r>
              <a:rPr lang="it-IT" sz="2400" dirty="0"/>
              <a:t> </a:t>
            </a:r>
            <a:r>
              <a:rPr lang="it-IT" sz="2400" dirty="0" err="1"/>
              <a:t>ts</a:t>
            </a:r>
            <a:r>
              <a:rPr lang="it-IT" sz="2400" dirty="0"/>
              <a:t> </a:t>
            </a:r>
            <a:r>
              <a:rPr lang="it-IT" sz="2400" dirty="0" err="1"/>
              <a:t>lé</a:t>
            </a:r>
            <a:r>
              <a:rPr lang="it-IT" sz="2400" dirty="0"/>
              <a:t> </a:t>
            </a:r>
            <a:r>
              <a:rPr lang="it-IT" sz="2400" dirty="0" err="1"/>
              <a:t>oPratR</a:t>
            </a:r>
            <a:r>
              <a:rPr lang="it-IT" sz="2400" dirty="0"/>
              <a:t> » de Bouygues Telecom.</a:t>
            </a:r>
          </a:p>
        </p:txBody>
      </p:sp>
    </p:spTree>
    <p:extLst>
      <p:ext uri="{BB962C8B-B14F-4D97-AF65-F5344CB8AC3E}">
        <p14:creationId xmlns:p14="http://schemas.microsoft.com/office/powerpoint/2010/main" val="47593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olo 1"/>
          <p:cNvSpPr>
            <a:spLocks noGrp="1"/>
          </p:cNvSpPr>
          <p:nvPr>
            <p:ph type="title"/>
          </p:nvPr>
        </p:nvSpPr>
        <p:spPr/>
        <p:txBody>
          <a:bodyPr/>
          <a:lstStyle/>
          <a:p>
            <a:r>
              <a:rPr lang="it-IT" sz="2800" dirty="0">
                <a:latin typeface="Arial" charset="0"/>
              </a:rPr>
              <a:t>Nicole d’</a:t>
            </a:r>
            <a:r>
              <a:rPr lang="it-IT" altLang="ja-JP" sz="2800" dirty="0" err="1">
                <a:latin typeface="Arial" charset="0"/>
              </a:rPr>
              <a:t>Oresme</a:t>
            </a:r>
            <a:endParaRPr lang="it-IT" sz="2800" dirty="0">
              <a:latin typeface="Arial" charset="0"/>
            </a:endParaRPr>
          </a:p>
        </p:txBody>
      </p:sp>
      <p:sp>
        <p:nvSpPr>
          <p:cNvPr id="97282" name="Segnaposto contenuto 2"/>
          <p:cNvSpPr>
            <a:spLocks noGrp="1"/>
          </p:cNvSpPr>
          <p:nvPr>
            <p:ph idx="1"/>
          </p:nvPr>
        </p:nvSpPr>
        <p:spPr>
          <a:xfrm>
            <a:off x="1439466" y="1628777"/>
            <a:ext cx="6172200" cy="4525963"/>
          </a:xfrm>
        </p:spPr>
        <p:txBody>
          <a:bodyPr>
            <a:normAutofit lnSpcReduction="10000"/>
          </a:bodyPr>
          <a:lstStyle/>
          <a:p>
            <a:pPr algn="just"/>
            <a:r>
              <a:rPr lang="it-IT" sz="2400" dirty="0" err="1" smtClean="0">
                <a:latin typeface="Arial" charset="0"/>
              </a:rPr>
              <a:t>Oresme</a:t>
            </a:r>
            <a:r>
              <a:rPr lang="it-IT" sz="2400" dirty="0" smtClean="0">
                <a:latin typeface="Arial" charset="0"/>
              </a:rPr>
              <a:t> </a:t>
            </a:r>
            <a:r>
              <a:rPr lang="it-IT" sz="2400" dirty="0">
                <a:latin typeface="Arial" charset="0"/>
              </a:rPr>
              <a:t>a </a:t>
            </a:r>
            <a:r>
              <a:rPr lang="it-IT" sz="2400" dirty="0" err="1">
                <a:latin typeface="Arial" charset="0"/>
              </a:rPr>
              <a:t>décidé</a:t>
            </a:r>
            <a:r>
              <a:rPr lang="it-IT" sz="2400" dirty="0">
                <a:latin typeface="Arial" charset="0"/>
              </a:rPr>
              <a:t> </a:t>
            </a:r>
            <a:r>
              <a:rPr lang="it-IT" sz="2400" dirty="0" err="1">
                <a:latin typeface="Arial" charset="0"/>
              </a:rPr>
              <a:t>que</a:t>
            </a:r>
            <a:r>
              <a:rPr lang="it-IT" sz="2400" dirty="0">
                <a:latin typeface="Arial" charset="0"/>
              </a:rPr>
              <a:t> la langue </a:t>
            </a:r>
            <a:r>
              <a:rPr lang="it-IT" sz="2400" dirty="0" err="1">
                <a:latin typeface="Arial" charset="0"/>
              </a:rPr>
              <a:t>française</a:t>
            </a:r>
            <a:r>
              <a:rPr lang="it-IT" sz="2400" dirty="0">
                <a:latin typeface="Arial" charset="0"/>
              </a:rPr>
              <a:t>, à l’</a:t>
            </a:r>
            <a:r>
              <a:rPr lang="it-IT" altLang="ja-JP" sz="2400" dirty="0" err="1">
                <a:latin typeface="Arial" charset="0"/>
              </a:rPr>
              <a:t>égal</a:t>
            </a:r>
            <a:r>
              <a:rPr lang="it-IT" altLang="ja-JP" sz="2400" dirty="0">
                <a:latin typeface="Arial" charset="0"/>
              </a:rPr>
              <a:t> </a:t>
            </a:r>
            <a:r>
              <a:rPr lang="it-IT" altLang="ja-JP" sz="2400" dirty="0" err="1">
                <a:latin typeface="Arial" charset="0"/>
              </a:rPr>
              <a:t>des</a:t>
            </a:r>
            <a:r>
              <a:rPr lang="it-IT" altLang="ja-JP" sz="2400" dirty="0">
                <a:latin typeface="Arial" charset="0"/>
              </a:rPr>
              <a:t> </a:t>
            </a:r>
            <a:r>
              <a:rPr lang="it-IT" altLang="ja-JP" sz="2400" dirty="0" err="1">
                <a:latin typeface="Arial" charset="0"/>
              </a:rPr>
              <a:t>grandes</a:t>
            </a:r>
            <a:r>
              <a:rPr lang="it-IT" altLang="ja-JP" sz="2400" dirty="0">
                <a:latin typeface="Arial" charset="0"/>
              </a:rPr>
              <a:t> </a:t>
            </a:r>
            <a:r>
              <a:rPr lang="it-IT" altLang="ja-JP" sz="2400" dirty="0" err="1">
                <a:latin typeface="Arial" charset="0"/>
              </a:rPr>
              <a:t>langues</a:t>
            </a:r>
            <a:r>
              <a:rPr lang="it-IT" altLang="ja-JP" sz="2400" dirty="0">
                <a:latin typeface="Arial" charset="0"/>
              </a:rPr>
              <a:t> </a:t>
            </a:r>
            <a:r>
              <a:rPr lang="it-IT" altLang="ja-JP" sz="2400" dirty="0" err="1">
                <a:latin typeface="Arial" charset="0"/>
              </a:rPr>
              <a:t>anciennes</a:t>
            </a:r>
            <a:r>
              <a:rPr lang="it-IT" altLang="ja-JP" sz="2400" dirty="0">
                <a:latin typeface="Arial" charset="0"/>
              </a:rPr>
              <a:t>, est la langue de la science, de la </a:t>
            </a:r>
            <a:r>
              <a:rPr lang="it-IT" altLang="ja-JP" sz="2400" dirty="0" err="1">
                <a:latin typeface="Arial" charset="0"/>
              </a:rPr>
              <a:t>philosophie</a:t>
            </a:r>
            <a:r>
              <a:rPr lang="it-IT" altLang="ja-JP" sz="2400" dirty="0">
                <a:latin typeface="Arial" charset="0"/>
              </a:rPr>
              <a:t> et de la grande prose.</a:t>
            </a:r>
          </a:p>
          <a:p>
            <a:pPr algn="just"/>
            <a:r>
              <a:rPr lang="it-IT" altLang="ja-JP" sz="2400" dirty="0">
                <a:latin typeface="Arial" charset="0"/>
              </a:rPr>
              <a:t>Il </a:t>
            </a:r>
            <a:r>
              <a:rPr lang="it-IT" altLang="ja-JP" sz="2400" dirty="0" err="1">
                <a:latin typeface="Arial" charset="0"/>
              </a:rPr>
              <a:t>crée</a:t>
            </a:r>
            <a:r>
              <a:rPr lang="it-IT" altLang="ja-JP" sz="2400" dirty="0">
                <a:latin typeface="Arial" charset="0"/>
              </a:rPr>
              <a:t> de </a:t>
            </a:r>
            <a:r>
              <a:rPr lang="it-IT" altLang="ja-JP" sz="2400" dirty="0" err="1">
                <a:latin typeface="Arial" charset="0"/>
              </a:rPr>
              <a:t>nombreux</a:t>
            </a:r>
            <a:r>
              <a:rPr lang="it-IT" altLang="ja-JP" sz="2400" dirty="0">
                <a:latin typeface="Arial" charset="0"/>
              </a:rPr>
              <a:t> </a:t>
            </a:r>
            <a:r>
              <a:rPr lang="it-IT" altLang="ja-JP" sz="2400" dirty="0" err="1">
                <a:latin typeface="Arial" charset="0"/>
              </a:rPr>
              <a:t>néologismes</a:t>
            </a:r>
            <a:r>
              <a:rPr lang="it-IT" altLang="ja-JP" sz="2400" dirty="0">
                <a:latin typeface="Arial" charset="0"/>
              </a:rPr>
              <a:t> qui se </a:t>
            </a:r>
            <a:r>
              <a:rPr lang="it-IT" altLang="ja-JP" sz="2400" dirty="0" err="1">
                <a:latin typeface="Arial" charset="0"/>
              </a:rPr>
              <a:t>rapportent</a:t>
            </a:r>
            <a:r>
              <a:rPr lang="it-IT" altLang="ja-JP" sz="2400" dirty="0">
                <a:latin typeface="Arial" charset="0"/>
              </a:rPr>
              <a:t> </a:t>
            </a:r>
            <a:r>
              <a:rPr lang="it-IT" altLang="ja-JP" sz="2400" dirty="0" err="1">
                <a:latin typeface="Arial" charset="0"/>
              </a:rPr>
              <a:t>aux</a:t>
            </a:r>
            <a:r>
              <a:rPr lang="it-IT" altLang="ja-JP" sz="2400" dirty="0">
                <a:latin typeface="Arial" charset="0"/>
              </a:rPr>
              <a:t> </a:t>
            </a:r>
            <a:r>
              <a:rPr lang="it-IT" altLang="ja-JP" sz="2400" dirty="0" err="1">
                <a:latin typeface="Arial" charset="0"/>
              </a:rPr>
              <a:t>dimensions</a:t>
            </a:r>
            <a:r>
              <a:rPr lang="it-IT" altLang="ja-JP" sz="2400" dirty="0">
                <a:latin typeface="Arial" charset="0"/>
              </a:rPr>
              <a:t> </a:t>
            </a:r>
            <a:r>
              <a:rPr lang="it-IT" altLang="ja-JP" sz="2400" dirty="0" err="1">
                <a:latin typeface="Arial" charset="0"/>
              </a:rPr>
              <a:t>fondamentales</a:t>
            </a:r>
            <a:r>
              <a:rPr lang="it-IT" altLang="ja-JP" sz="2400" dirty="0">
                <a:latin typeface="Arial" charset="0"/>
              </a:rPr>
              <a:t> </a:t>
            </a:r>
            <a:r>
              <a:rPr lang="it-IT" altLang="ja-JP" sz="2400" dirty="0" err="1">
                <a:latin typeface="Arial" charset="0"/>
              </a:rPr>
              <a:t>du</a:t>
            </a:r>
            <a:r>
              <a:rPr lang="it-IT" altLang="ja-JP" sz="2400" dirty="0">
                <a:latin typeface="Arial" charset="0"/>
              </a:rPr>
              <a:t> monde et de l’</a:t>
            </a:r>
            <a:r>
              <a:rPr lang="it-IT" altLang="ja-JP" sz="2400" dirty="0" err="1">
                <a:latin typeface="Arial" charset="0"/>
              </a:rPr>
              <a:t>existence</a:t>
            </a:r>
            <a:endParaRPr lang="it-IT" altLang="ja-JP" sz="2400" dirty="0">
              <a:latin typeface="Arial" charset="0"/>
            </a:endParaRPr>
          </a:p>
          <a:p>
            <a:pPr algn="just"/>
            <a:r>
              <a:rPr lang="it-IT" altLang="ja-JP" sz="2400" dirty="0" err="1">
                <a:latin typeface="Arial" charset="0"/>
              </a:rPr>
              <a:t>Comme</a:t>
            </a:r>
            <a:r>
              <a:rPr lang="it-IT" altLang="ja-JP" sz="2400" dirty="0">
                <a:latin typeface="Arial" charset="0"/>
              </a:rPr>
              <a:t> </a:t>
            </a:r>
            <a:r>
              <a:rPr lang="it-IT" altLang="ja-JP" sz="2400" dirty="0" smtClean="0">
                <a:latin typeface="Arial" charset="0"/>
              </a:rPr>
              <a:t>:</a:t>
            </a:r>
            <a:r>
              <a:rPr lang="it-IT" altLang="ja-JP" sz="2400" i="1" dirty="0" smtClean="0">
                <a:latin typeface="Arial" charset="0"/>
              </a:rPr>
              <a:t> </a:t>
            </a:r>
            <a:r>
              <a:rPr lang="it-IT" altLang="ja-JP" sz="2400" i="1" dirty="0" err="1">
                <a:latin typeface="Arial" charset="0"/>
              </a:rPr>
              <a:t>démocratie</a:t>
            </a:r>
            <a:r>
              <a:rPr lang="it-IT" altLang="ja-JP" sz="2400" i="1" dirty="0">
                <a:latin typeface="Arial" charset="0"/>
              </a:rPr>
              <a:t>, anarchie, oligarchie</a:t>
            </a:r>
          </a:p>
          <a:p>
            <a:pPr algn="just"/>
            <a:r>
              <a:rPr lang="it-IT" sz="2400" dirty="0" err="1">
                <a:latin typeface="Arial" charset="0"/>
              </a:rPr>
              <a:t>Des</a:t>
            </a:r>
            <a:r>
              <a:rPr lang="it-IT" sz="2400" dirty="0">
                <a:latin typeface="Arial" charset="0"/>
              </a:rPr>
              <a:t> </a:t>
            </a:r>
            <a:r>
              <a:rPr lang="it-IT" sz="2400" dirty="0" err="1">
                <a:latin typeface="Arial" charset="0"/>
              </a:rPr>
              <a:t>mots</a:t>
            </a:r>
            <a:r>
              <a:rPr lang="it-IT" sz="2400" dirty="0">
                <a:latin typeface="Arial" charset="0"/>
              </a:rPr>
              <a:t> qui </a:t>
            </a:r>
            <a:r>
              <a:rPr lang="it-IT" sz="2400" dirty="0" err="1">
                <a:latin typeface="Arial" charset="0"/>
              </a:rPr>
              <a:t>ont</a:t>
            </a:r>
            <a:r>
              <a:rPr lang="it-IT" sz="2400" dirty="0">
                <a:latin typeface="Arial" charset="0"/>
              </a:rPr>
              <a:t> </a:t>
            </a:r>
            <a:r>
              <a:rPr lang="it-IT" sz="2400" dirty="0" err="1">
                <a:latin typeface="Arial" charset="0"/>
              </a:rPr>
              <a:t>forgé</a:t>
            </a:r>
            <a:r>
              <a:rPr lang="it-IT" sz="2400" dirty="0">
                <a:latin typeface="Arial" charset="0"/>
              </a:rPr>
              <a:t> </a:t>
            </a:r>
            <a:r>
              <a:rPr lang="it-IT" sz="2400" dirty="0" err="1">
                <a:latin typeface="Arial" charset="0"/>
              </a:rPr>
              <a:t>les</a:t>
            </a:r>
            <a:r>
              <a:rPr lang="it-IT" sz="2400" dirty="0">
                <a:latin typeface="Arial" charset="0"/>
              </a:rPr>
              <a:t> </a:t>
            </a:r>
            <a:r>
              <a:rPr lang="it-IT" sz="2400" dirty="0" err="1">
                <a:latin typeface="Arial" charset="0"/>
              </a:rPr>
              <a:t>bases</a:t>
            </a:r>
            <a:r>
              <a:rPr lang="it-IT" sz="2400" dirty="0">
                <a:latin typeface="Arial" charset="0"/>
              </a:rPr>
              <a:t> </a:t>
            </a:r>
            <a:r>
              <a:rPr lang="it-IT" sz="2400" dirty="0" err="1">
                <a:latin typeface="Arial" charset="0"/>
              </a:rPr>
              <a:t>du</a:t>
            </a:r>
            <a:r>
              <a:rPr lang="it-IT" sz="2400" dirty="0">
                <a:latin typeface="Arial" charset="0"/>
              </a:rPr>
              <a:t> </a:t>
            </a:r>
            <a:r>
              <a:rPr lang="it-IT" sz="2400" dirty="0" err="1">
                <a:latin typeface="Arial" charset="0"/>
              </a:rPr>
              <a:t>système</a:t>
            </a:r>
            <a:r>
              <a:rPr lang="it-IT" sz="2400" dirty="0">
                <a:latin typeface="Arial" charset="0"/>
              </a:rPr>
              <a:t> </a:t>
            </a:r>
            <a:r>
              <a:rPr lang="it-IT" sz="2400" dirty="0" err="1">
                <a:latin typeface="Arial" charset="0"/>
              </a:rPr>
              <a:t>catégoriel</a:t>
            </a:r>
            <a:r>
              <a:rPr lang="it-IT" sz="2400" dirty="0">
                <a:latin typeface="Arial" charset="0"/>
              </a:rPr>
              <a:t> </a:t>
            </a:r>
            <a:r>
              <a:rPr lang="it-IT" sz="2400" dirty="0" err="1">
                <a:latin typeface="Arial" charset="0"/>
              </a:rPr>
              <a:t>français</a:t>
            </a:r>
            <a:r>
              <a:rPr lang="it-IT" sz="2400" dirty="0">
                <a:latin typeface="Arial" charset="0"/>
              </a:rPr>
              <a:t>.</a:t>
            </a:r>
          </a:p>
        </p:txBody>
      </p:sp>
    </p:spTree>
    <p:extLst>
      <p:ext uri="{BB962C8B-B14F-4D97-AF65-F5344CB8AC3E}">
        <p14:creationId xmlns:p14="http://schemas.microsoft.com/office/powerpoint/2010/main" val="202523959"/>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Pour </a:t>
            </a:r>
            <a:r>
              <a:rPr lang="it-IT" sz="2800" dirty="0" err="1" smtClean="0"/>
              <a:t>ou</a:t>
            </a:r>
            <a:r>
              <a:rPr lang="it-IT" sz="2800" dirty="0" smtClean="0"/>
              <a:t> </a:t>
            </a:r>
            <a:r>
              <a:rPr lang="it-IT" sz="2800" dirty="0" err="1" smtClean="0"/>
              <a:t>contre</a:t>
            </a:r>
            <a:r>
              <a:rPr lang="it-IT" sz="2800" dirty="0" smtClean="0"/>
              <a:t> le </a:t>
            </a:r>
            <a:r>
              <a:rPr lang="it-IT" sz="2800" dirty="0" err="1" smtClean="0"/>
              <a:t>langage</a:t>
            </a:r>
            <a:r>
              <a:rPr lang="it-IT" sz="2800" dirty="0" smtClean="0"/>
              <a:t> </a:t>
            </a:r>
            <a:r>
              <a:rPr lang="it-IT" sz="2800" dirty="0" err="1" smtClean="0"/>
              <a:t>des</a:t>
            </a:r>
            <a:r>
              <a:rPr lang="it-IT" sz="2800" dirty="0" smtClean="0"/>
              <a:t> sms?</a:t>
            </a:r>
            <a:endParaRPr lang="it-IT" sz="2800" dirty="0"/>
          </a:p>
        </p:txBody>
      </p:sp>
      <p:sp>
        <p:nvSpPr>
          <p:cNvPr id="3" name="Segnaposto contenuto 2"/>
          <p:cNvSpPr>
            <a:spLocks noGrp="1"/>
          </p:cNvSpPr>
          <p:nvPr>
            <p:ph idx="1"/>
          </p:nvPr>
        </p:nvSpPr>
        <p:spPr/>
        <p:txBody>
          <a:bodyPr>
            <a:normAutofit/>
          </a:bodyPr>
          <a:lstStyle/>
          <a:p>
            <a:r>
              <a:rPr lang="it-IT" sz="2400" dirty="0" err="1"/>
              <a:t>Langage</a:t>
            </a:r>
            <a:r>
              <a:rPr lang="it-IT" sz="2400" dirty="0"/>
              <a:t> SMS </a:t>
            </a:r>
            <a:r>
              <a:rPr lang="it-IT" sz="2400" dirty="0" err="1"/>
              <a:t>comme</a:t>
            </a:r>
            <a:r>
              <a:rPr lang="it-IT" sz="2400" dirty="0"/>
              <a:t> </a:t>
            </a:r>
            <a:r>
              <a:rPr lang="it-IT" sz="2400" dirty="0" err="1"/>
              <a:t>sous</a:t>
            </a:r>
            <a:r>
              <a:rPr lang="it-IT" sz="2400" dirty="0"/>
              <a:t> </a:t>
            </a:r>
            <a:r>
              <a:rPr lang="it-IT" sz="2400" dirty="0" err="1"/>
              <a:t>titre</a:t>
            </a:r>
            <a:r>
              <a:rPr lang="it-IT" sz="2400" dirty="0"/>
              <a:t> d'un </a:t>
            </a:r>
            <a:r>
              <a:rPr lang="it-IT" sz="2400" dirty="0" smtClean="0"/>
              <a:t>film</a:t>
            </a:r>
          </a:p>
          <a:p>
            <a:r>
              <a:rPr lang="it-IT" sz="2400" dirty="0" err="1"/>
              <a:t>Du</a:t>
            </a:r>
            <a:r>
              <a:rPr lang="it-IT" sz="2400" dirty="0"/>
              <a:t> 14 </a:t>
            </a:r>
            <a:r>
              <a:rPr lang="it-IT" sz="2400" dirty="0" err="1"/>
              <a:t>au</a:t>
            </a:r>
            <a:r>
              <a:rPr lang="it-IT" sz="2400" dirty="0"/>
              <a:t> 22 </a:t>
            </a:r>
            <a:r>
              <a:rPr lang="it-IT" sz="2400" dirty="0" err="1"/>
              <a:t>mars</a:t>
            </a:r>
            <a:r>
              <a:rPr lang="it-IT" sz="2400" dirty="0"/>
              <a:t> 2015 c'est la </a:t>
            </a:r>
            <a:r>
              <a:rPr lang="it-IT" sz="2400" dirty="0" err="1"/>
              <a:t>semaine</a:t>
            </a:r>
            <a:r>
              <a:rPr lang="it-IT" sz="2400" dirty="0"/>
              <a:t> de la langue </a:t>
            </a:r>
            <a:r>
              <a:rPr lang="it-IT" sz="2400" i="1" dirty="0" err="1"/>
              <a:t>française</a:t>
            </a:r>
            <a:r>
              <a:rPr lang="it-IT" sz="2400" dirty="0"/>
              <a:t> et de la </a:t>
            </a:r>
            <a:r>
              <a:rPr lang="it-IT" sz="2400" dirty="0" err="1"/>
              <a:t>francophonie</a:t>
            </a:r>
            <a:r>
              <a:rPr lang="it-IT" sz="2400" dirty="0"/>
              <a:t>. </a:t>
            </a:r>
          </a:p>
          <a:p>
            <a:r>
              <a:rPr lang="it-IT" sz="2400" dirty="0"/>
              <a:t>Pour </a:t>
            </a:r>
            <a:r>
              <a:rPr lang="it-IT" sz="2400" dirty="0" err="1"/>
              <a:t>mieux</a:t>
            </a:r>
            <a:r>
              <a:rPr lang="it-IT" sz="2400" dirty="0"/>
              <a:t> se </a:t>
            </a:r>
            <a:r>
              <a:rPr lang="it-IT" sz="2400" dirty="0" err="1"/>
              <a:t>comprendre</a:t>
            </a:r>
            <a:r>
              <a:rPr lang="it-IT" sz="2400" dirty="0"/>
              <a:t> - Campagne CSA "</a:t>
            </a:r>
            <a:r>
              <a:rPr lang="it-IT" sz="2400" dirty="0" err="1"/>
              <a:t>Dites</a:t>
            </a:r>
            <a:r>
              <a:rPr lang="it-IT" sz="2400" dirty="0"/>
              <a:t> le en </a:t>
            </a:r>
            <a:r>
              <a:rPr lang="it-IT" sz="2400" dirty="0" err="1"/>
              <a:t>français</a:t>
            </a:r>
            <a:r>
              <a:rPr lang="it-IT" sz="2400" dirty="0"/>
              <a:t> ... (</a:t>
            </a:r>
            <a:r>
              <a:rPr lang="it-IT" sz="2400" dirty="0" err="1"/>
              <a:t>Conseil</a:t>
            </a:r>
            <a:r>
              <a:rPr lang="it-IT" sz="2400" dirty="0"/>
              <a:t> </a:t>
            </a:r>
            <a:r>
              <a:rPr lang="it-IT" sz="2400" dirty="0" err="1"/>
              <a:t>Supérieur</a:t>
            </a:r>
            <a:r>
              <a:rPr lang="it-IT" sz="2400" dirty="0"/>
              <a:t> de </a:t>
            </a:r>
            <a:r>
              <a:rPr lang="it-IT" sz="2400" dirty="0" smtClean="0"/>
              <a:t>l'</a:t>
            </a:r>
            <a:r>
              <a:rPr lang="it-IT" sz="2400" dirty="0" err="1" smtClean="0"/>
              <a:t>Audiovisuel</a:t>
            </a:r>
            <a:r>
              <a:rPr lang="it-IT" sz="2400" smtClean="0"/>
              <a:t>)</a:t>
            </a:r>
            <a:endParaRPr lang="it-IT" sz="2400" dirty="0" smtClean="0"/>
          </a:p>
          <a:p>
            <a:r>
              <a:rPr lang="it-IT" sz="2400" dirty="0"/>
              <a:t>http://</a:t>
            </a:r>
            <a:r>
              <a:rPr lang="it-IT" sz="2400" dirty="0" err="1"/>
              <a:t>education.francetv.fr</a:t>
            </a:r>
            <a:r>
              <a:rPr lang="it-IT" sz="2400" dirty="0"/>
              <a:t>/</a:t>
            </a:r>
            <a:r>
              <a:rPr lang="it-IT" sz="2400" dirty="0" err="1"/>
              <a:t>matiere</a:t>
            </a:r>
            <a:r>
              <a:rPr lang="it-IT" sz="2400" dirty="0"/>
              <a:t>/</a:t>
            </a:r>
            <a:r>
              <a:rPr lang="it-IT" sz="2400" dirty="0" err="1"/>
              <a:t>francais</a:t>
            </a:r>
            <a:r>
              <a:rPr lang="it-IT" sz="2400" dirty="0"/>
              <a:t>/cm2/video/pour-</a:t>
            </a:r>
            <a:r>
              <a:rPr lang="it-IT" sz="2400" dirty="0" err="1"/>
              <a:t>mieux</a:t>
            </a:r>
            <a:r>
              <a:rPr lang="it-IT" sz="2400" dirty="0"/>
              <a:t>-se-</a:t>
            </a:r>
            <a:r>
              <a:rPr lang="it-IT" sz="2400" dirty="0" err="1"/>
              <a:t>comprendre</a:t>
            </a:r>
            <a:r>
              <a:rPr lang="it-IT" sz="2400" dirty="0"/>
              <a:t>-</a:t>
            </a:r>
            <a:r>
              <a:rPr lang="it-IT" sz="2400" dirty="0" err="1"/>
              <a:t>dites</a:t>
            </a:r>
            <a:r>
              <a:rPr lang="it-IT" sz="2400" dirty="0"/>
              <a:t>-le-en-</a:t>
            </a:r>
            <a:r>
              <a:rPr lang="it-IT" sz="2400" dirty="0" err="1"/>
              <a:t>francais</a:t>
            </a:r>
            <a:endParaRPr lang="it-IT" sz="2400" dirty="0"/>
          </a:p>
          <a:p>
            <a:r>
              <a:rPr lang="it-IT" sz="2400" dirty="0" smtClean="0"/>
              <a:t> </a:t>
            </a:r>
            <a:endParaRPr lang="it-IT" sz="2400" dirty="0"/>
          </a:p>
        </p:txBody>
      </p:sp>
    </p:spTree>
    <p:extLst>
      <p:ext uri="{BB962C8B-B14F-4D97-AF65-F5344CB8AC3E}">
        <p14:creationId xmlns:p14="http://schemas.microsoft.com/office/powerpoint/2010/main" val="296361562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Title 1"/>
          <p:cNvSpPr>
            <a:spLocks noGrp="1"/>
          </p:cNvSpPr>
          <p:nvPr>
            <p:ph type="title"/>
          </p:nvPr>
        </p:nvSpPr>
        <p:spPr/>
        <p:txBody>
          <a:bodyPr/>
          <a:lstStyle/>
          <a:p>
            <a:pPr eaLnBrk="1" hangingPunct="1"/>
            <a:r>
              <a:rPr lang="it-IT" sz="3200">
                <a:latin typeface="Arial" charset="0"/>
              </a:rPr>
              <a:t>Marseillaise en sms</a:t>
            </a:r>
          </a:p>
        </p:txBody>
      </p:sp>
      <p:sp>
        <p:nvSpPr>
          <p:cNvPr id="483330" name="Content Placeholder 2"/>
          <p:cNvSpPr>
            <a:spLocks noGrp="1"/>
          </p:cNvSpPr>
          <p:nvPr>
            <p:ph idx="1"/>
          </p:nvPr>
        </p:nvSpPr>
        <p:spPr/>
        <p:txBody>
          <a:bodyPr>
            <a:normAutofit/>
          </a:bodyPr>
          <a:lstStyle/>
          <a:p>
            <a:pPr eaLnBrk="1" hangingPunct="1"/>
            <a:r>
              <a:rPr lang="en-US" sz="2400">
                <a:latin typeface="Arial" charset="0"/>
              </a:rPr>
              <a:t>alonz'enfan 2 la patri, le jr 2 gloar’ es ari’V ! kontre ns 2 la tirani, l’étendar 100’glan es le’V, (bis) enten’D-vs ds lê kampagne mujir cê féros solda ? il vi’N jusk’ ds vo bra égor’G vo fis É vo kompagne !   o arm’ 6’toay’1, formé vo bata’yon, marchon, marchon ! k’1 100 1’pur abr’Ev’ no 6’yon !</a:t>
            </a:r>
            <a:endParaRPr lang="it-IT" sz="2400">
              <a:latin typeface="Arial" charset="0"/>
            </a:endParaRPr>
          </a:p>
        </p:txBody>
      </p:sp>
    </p:spTree>
    <p:extLst>
      <p:ext uri="{BB962C8B-B14F-4D97-AF65-F5344CB8AC3E}">
        <p14:creationId xmlns:p14="http://schemas.microsoft.com/office/powerpoint/2010/main" val="2223353930"/>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675" y="0"/>
            <a:ext cx="5200650" cy="6858000"/>
          </a:xfrm>
          <a:prstGeom prst="rect">
            <a:avLst/>
          </a:prstGeom>
        </p:spPr>
      </p:pic>
    </p:spTree>
    <p:extLst>
      <p:ext uri="{BB962C8B-B14F-4D97-AF65-F5344CB8AC3E}">
        <p14:creationId xmlns:p14="http://schemas.microsoft.com/office/powerpoint/2010/main" val="1378960238"/>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itolo 3"/>
          <p:cNvSpPr>
            <a:spLocks noGrp="1"/>
          </p:cNvSpPr>
          <p:nvPr>
            <p:ph type="title"/>
          </p:nvPr>
        </p:nvSpPr>
        <p:spPr/>
        <p:txBody>
          <a:bodyPr/>
          <a:lstStyle/>
          <a:p>
            <a:pPr eaLnBrk="1" hangingPunct="1"/>
            <a:r>
              <a:rPr lang="it-IT" sz="3200">
                <a:latin typeface="Arial" charset="0"/>
              </a:rPr>
              <a:t>La langue des jeunes</a:t>
            </a:r>
          </a:p>
        </p:txBody>
      </p:sp>
      <p:sp>
        <p:nvSpPr>
          <p:cNvPr id="484354" name="Segnaposto contenuto 4"/>
          <p:cNvSpPr>
            <a:spLocks noGrp="1"/>
          </p:cNvSpPr>
          <p:nvPr>
            <p:ph idx="1"/>
          </p:nvPr>
        </p:nvSpPr>
        <p:spPr/>
        <p:txBody>
          <a:bodyPr/>
          <a:lstStyle/>
          <a:p>
            <a:pPr algn="just" eaLnBrk="1" hangingPunct="1">
              <a:lnSpc>
                <a:spcPct val="90000"/>
              </a:lnSpc>
            </a:pPr>
            <a:r>
              <a:rPr lang="it-IT" sz="2400" dirty="0" err="1">
                <a:latin typeface="Arial" charset="0"/>
              </a:rPr>
              <a:t>Les</a:t>
            </a:r>
            <a:r>
              <a:rPr lang="it-IT" sz="2400" dirty="0">
                <a:latin typeface="Arial" charset="0"/>
              </a:rPr>
              <a:t> </a:t>
            </a:r>
            <a:r>
              <a:rPr lang="it-IT" sz="2400" dirty="0" err="1">
                <a:latin typeface="Arial" charset="0"/>
              </a:rPr>
              <a:t>pratiques</a:t>
            </a:r>
            <a:r>
              <a:rPr lang="it-IT" sz="2400" dirty="0">
                <a:latin typeface="Arial" charset="0"/>
              </a:rPr>
              <a:t> </a:t>
            </a:r>
            <a:r>
              <a:rPr lang="it-IT" sz="2400" dirty="0" err="1">
                <a:latin typeface="Arial" charset="0"/>
              </a:rPr>
              <a:t>langagières</a:t>
            </a:r>
            <a:r>
              <a:rPr lang="it-IT" sz="2400" dirty="0">
                <a:latin typeface="Arial" charset="0"/>
              </a:rPr>
              <a:t> </a:t>
            </a:r>
            <a:r>
              <a:rPr lang="it-IT" sz="2400" dirty="0" err="1">
                <a:latin typeface="Arial" charset="0"/>
              </a:rPr>
              <a:t>des</a:t>
            </a:r>
            <a:r>
              <a:rPr lang="it-IT" sz="2400" dirty="0">
                <a:latin typeface="Arial" charset="0"/>
              </a:rPr>
              <a:t> </a:t>
            </a:r>
            <a:r>
              <a:rPr lang="it-IT" sz="2400" dirty="0" err="1">
                <a:latin typeface="Arial" charset="0"/>
              </a:rPr>
              <a:t>jeunes</a:t>
            </a:r>
            <a:r>
              <a:rPr lang="it-IT" sz="2400" dirty="0">
                <a:latin typeface="Arial" charset="0"/>
              </a:rPr>
              <a:t> </a:t>
            </a:r>
            <a:r>
              <a:rPr lang="it-IT" sz="2400" dirty="0" err="1">
                <a:latin typeface="Arial" charset="0"/>
              </a:rPr>
              <a:t>sont</a:t>
            </a:r>
            <a:r>
              <a:rPr lang="it-IT" sz="2400" dirty="0">
                <a:latin typeface="Arial" charset="0"/>
              </a:rPr>
              <a:t> </a:t>
            </a:r>
            <a:r>
              <a:rPr lang="it-IT" sz="2400" dirty="0" err="1">
                <a:latin typeface="Arial" charset="0"/>
              </a:rPr>
              <a:t>considérées</a:t>
            </a:r>
            <a:r>
              <a:rPr lang="it-IT" sz="2400" dirty="0">
                <a:latin typeface="Arial" charset="0"/>
              </a:rPr>
              <a:t>, plus </a:t>
            </a:r>
            <a:r>
              <a:rPr lang="it-IT" sz="2400" dirty="0" err="1">
                <a:latin typeface="Arial" charset="0"/>
              </a:rPr>
              <a:t>encore</a:t>
            </a:r>
            <a:r>
              <a:rPr lang="it-IT" sz="2400" dirty="0">
                <a:latin typeface="Arial" charset="0"/>
              </a:rPr>
              <a:t> </a:t>
            </a:r>
            <a:r>
              <a:rPr lang="it-IT" sz="2400" dirty="0" err="1">
                <a:latin typeface="Arial" charset="0"/>
              </a:rPr>
              <a:t>que</a:t>
            </a:r>
            <a:r>
              <a:rPr lang="it-IT" sz="2400" dirty="0">
                <a:latin typeface="Arial" charset="0"/>
              </a:rPr>
              <a:t> </a:t>
            </a:r>
            <a:r>
              <a:rPr lang="it-IT" sz="2400" dirty="0" err="1">
                <a:latin typeface="Arial" charset="0"/>
              </a:rPr>
              <a:t>les</a:t>
            </a:r>
            <a:r>
              <a:rPr lang="it-IT" sz="2400" dirty="0">
                <a:latin typeface="Arial" charset="0"/>
              </a:rPr>
              <a:t> </a:t>
            </a:r>
            <a:r>
              <a:rPr lang="it-IT" sz="2400" dirty="0" err="1">
                <a:latin typeface="Arial" charset="0"/>
              </a:rPr>
              <a:t>effets</a:t>
            </a:r>
            <a:r>
              <a:rPr lang="it-IT" sz="2400" dirty="0">
                <a:latin typeface="Arial" charset="0"/>
              </a:rPr>
              <a:t> </a:t>
            </a:r>
            <a:r>
              <a:rPr lang="it-IT" sz="2400" dirty="0" err="1">
                <a:latin typeface="Arial" charset="0"/>
              </a:rPr>
              <a:t>induits</a:t>
            </a:r>
            <a:r>
              <a:rPr lang="it-IT" sz="2400" dirty="0">
                <a:latin typeface="Arial" charset="0"/>
              </a:rPr>
              <a:t> par </a:t>
            </a:r>
            <a:r>
              <a:rPr lang="it-IT" sz="2400" dirty="0" err="1">
                <a:latin typeface="Arial" charset="0"/>
              </a:rPr>
              <a:t>les</a:t>
            </a:r>
            <a:r>
              <a:rPr lang="it-IT" sz="2400" dirty="0">
                <a:latin typeface="Arial" charset="0"/>
              </a:rPr>
              <a:t> </a:t>
            </a:r>
            <a:r>
              <a:rPr lang="it-IT" sz="2400" dirty="0" err="1">
                <a:latin typeface="Arial" charset="0"/>
              </a:rPr>
              <a:t>technologies</a:t>
            </a:r>
            <a:r>
              <a:rPr lang="it-IT" sz="2400" dirty="0">
                <a:latin typeface="Arial" charset="0"/>
              </a:rPr>
              <a:t> </a:t>
            </a:r>
            <a:r>
              <a:rPr lang="it-IT" sz="2400" dirty="0" err="1">
                <a:latin typeface="Arial" charset="0"/>
              </a:rPr>
              <a:t>nouvelles</a:t>
            </a:r>
            <a:r>
              <a:rPr lang="it-IT" sz="2400" dirty="0">
                <a:latin typeface="Arial" charset="0"/>
              </a:rPr>
              <a:t>, </a:t>
            </a:r>
            <a:r>
              <a:rPr lang="it-IT" sz="2400" dirty="0" err="1">
                <a:latin typeface="Arial" charset="0"/>
              </a:rPr>
              <a:t>comme</a:t>
            </a:r>
            <a:r>
              <a:rPr lang="it-IT" sz="2400" dirty="0">
                <a:latin typeface="Arial" charset="0"/>
              </a:rPr>
              <a:t> </a:t>
            </a:r>
            <a:r>
              <a:rPr lang="it-IT" sz="2400" dirty="0" err="1">
                <a:latin typeface="Arial" charset="0"/>
              </a:rPr>
              <a:t>prédictrices</a:t>
            </a:r>
            <a:r>
              <a:rPr lang="it-IT" sz="2400" dirty="0">
                <a:latin typeface="Arial" charset="0"/>
              </a:rPr>
              <a:t> d’</a:t>
            </a:r>
            <a:r>
              <a:rPr lang="it-IT" sz="2400" dirty="0" err="1">
                <a:latin typeface="Arial" charset="0"/>
              </a:rPr>
              <a:t>avenir</a:t>
            </a:r>
            <a:r>
              <a:rPr lang="it-IT" sz="2400" dirty="0">
                <a:latin typeface="Arial" charset="0"/>
              </a:rPr>
              <a:t>.  </a:t>
            </a:r>
          </a:p>
          <a:p>
            <a:pPr algn="just" eaLnBrk="1" hangingPunct="1">
              <a:lnSpc>
                <a:spcPct val="90000"/>
              </a:lnSpc>
            </a:pPr>
            <a:r>
              <a:rPr lang="fr-FR" sz="2400" dirty="0">
                <a:latin typeface="Arial" charset="0"/>
              </a:rPr>
              <a:t>Les jeunes ont toujours eu un langage propre, et des phénomènes de « langues des jeunes » sont signalés un peu partout dans le monde, mais là le français semble touché jusque dans sa structure : modification de l'intonation et du rythme des phrases, recours au verlan et à l'argot... </a:t>
            </a:r>
            <a:endParaRPr lang="it-IT" sz="2400" dirty="0">
              <a:latin typeface="Arial" charset="0"/>
            </a:endParaRPr>
          </a:p>
          <a:p>
            <a:pPr eaLnBrk="1" hangingPunct="1">
              <a:lnSpc>
                <a:spcPct val="90000"/>
              </a:lnSpc>
            </a:pPr>
            <a:endParaRPr lang="it-IT" sz="2700" dirty="0">
              <a:latin typeface="Arial" charset="0"/>
            </a:endParaRPr>
          </a:p>
        </p:txBody>
      </p:sp>
    </p:spTree>
    <p:extLst>
      <p:ext uri="{BB962C8B-B14F-4D97-AF65-F5344CB8AC3E}">
        <p14:creationId xmlns:p14="http://schemas.microsoft.com/office/powerpoint/2010/main" val="856316727"/>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Titolo 1"/>
          <p:cNvSpPr>
            <a:spLocks noGrp="1"/>
          </p:cNvSpPr>
          <p:nvPr>
            <p:ph type="title"/>
          </p:nvPr>
        </p:nvSpPr>
        <p:spPr/>
        <p:txBody>
          <a:bodyPr/>
          <a:lstStyle/>
          <a:p>
            <a:pPr eaLnBrk="1" hangingPunct="1"/>
            <a:r>
              <a:rPr lang="it-IT" sz="3200">
                <a:latin typeface="Arial" charset="0"/>
              </a:rPr>
              <a:t>La langue des jeunes</a:t>
            </a:r>
          </a:p>
        </p:txBody>
      </p:sp>
      <p:sp>
        <p:nvSpPr>
          <p:cNvPr id="487426" name="Segnaposto contenuto 2"/>
          <p:cNvSpPr>
            <a:spLocks noGrp="1"/>
          </p:cNvSpPr>
          <p:nvPr>
            <p:ph idx="1"/>
          </p:nvPr>
        </p:nvSpPr>
        <p:spPr/>
        <p:txBody>
          <a:bodyPr/>
          <a:lstStyle/>
          <a:p>
            <a:pPr eaLnBrk="1" hangingPunct="1">
              <a:lnSpc>
                <a:spcPct val="90000"/>
              </a:lnSpc>
            </a:pPr>
            <a:r>
              <a:rPr lang="it-IT" sz="2400" dirty="0">
                <a:latin typeface="Arial" charset="0"/>
              </a:rPr>
              <a:t>A partir </a:t>
            </a:r>
            <a:r>
              <a:rPr lang="it-IT" sz="2400" dirty="0" err="1">
                <a:latin typeface="Arial" charset="0"/>
              </a:rPr>
              <a:t>des</a:t>
            </a:r>
            <a:r>
              <a:rPr lang="it-IT" sz="2400" dirty="0">
                <a:latin typeface="Arial" charset="0"/>
              </a:rPr>
              <a:t> </a:t>
            </a:r>
            <a:r>
              <a:rPr lang="it-IT" sz="2400" dirty="0" err="1">
                <a:latin typeface="Arial" charset="0"/>
              </a:rPr>
              <a:t>années</a:t>
            </a:r>
            <a:r>
              <a:rPr lang="it-IT" sz="2400" dirty="0">
                <a:latin typeface="Arial" charset="0"/>
              </a:rPr>
              <a:t> 80, le </a:t>
            </a:r>
            <a:r>
              <a:rPr lang="it-IT" sz="2400" dirty="0" err="1">
                <a:latin typeface="Arial" charset="0"/>
              </a:rPr>
              <a:t>concept</a:t>
            </a:r>
            <a:r>
              <a:rPr lang="it-IT" sz="2400" dirty="0">
                <a:latin typeface="Arial" charset="0"/>
              </a:rPr>
              <a:t> de langue </a:t>
            </a:r>
            <a:r>
              <a:rPr lang="it-IT" sz="2400" dirty="0" err="1">
                <a:latin typeface="Arial" charset="0"/>
              </a:rPr>
              <a:t>des</a:t>
            </a:r>
            <a:r>
              <a:rPr lang="it-IT" sz="2400" dirty="0">
                <a:latin typeface="Arial" charset="0"/>
              </a:rPr>
              <a:t> </a:t>
            </a:r>
            <a:r>
              <a:rPr lang="it-IT" sz="2400" dirty="0" err="1">
                <a:latin typeface="Arial" charset="0"/>
              </a:rPr>
              <a:t>jeunes</a:t>
            </a:r>
            <a:r>
              <a:rPr lang="it-IT" sz="2400" dirty="0">
                <a:latin typeface="Arial" charset="0"/>
              </a:rPr>
              <a:t> s’</a:t>
            </a:r>
            <a:r>
              <a:rPr lang="it-IT" altLang="ja-JP" sz="2400" dirty="0" err="1">
                <a:latin typeface="Arial" charset="0"/>
              </a:rPr>
              <a:t>affirme</a:t>
            </a:r>
            <a:r>
              <a:rPr lang="it-IT" altLang="ja-JP" sz="2400" dirty="0">
                <a:latin typeface="Arial" charset="0"/>
              </a:rPr>
              <a:t> pour se distinguer de celle </a:t>
            </a:r>
            <a:r>
              <a:rPr lang="it-IT" altLang="ja-JP" sz="2400" dirty="0" err="1">
                <a:latin typeface="Arial" charset="0"/>
              </a:rPr>
              <a:t>des</a:t>
            </a:r>
            <a:r>
              <a:rPr lang="it-IT" altLang="ja-JP" sz="2400" dirty="0">
                <a:latin typeface="Arial" charset="0"/>
              </a:rPr>
              <a:t> </a:t>
            </a:r>
            <a:r>
              <a:rPr lang="it-IT" altLang="ja-JP" sz="2400" dirty="0" err="1">
                <a:latin typeface="Arial" charset="0"/>
              </a:rPr>
              <a:t>adultes</a:t>
            </a:r>
            <a:r>
              <a:rPr lang="it-IT" altLang="ja-JP" sz="2400" dirty="0">
                <a:latin typeface="Arial" charset="0"/>
              </a:rPr>
              <a:t> et </a:t>
            </a:r>
            <a:r>
              <a:rPr lang="it-IT" altLang="ja-JP" sz="2400" dirty="0" err="1">
                <a:latin typeface="Arial" charset="0"/>
              </a:rPr>
              <a:t>des</a:t>
            </a:r>
            <a:r>
              <a:rPr lang="it-IT" altLang="ja-JP" sz="2400" dirty="0">
                <a:latin typeface="Arial" charset="0"/>
              </a:rPr>
              <a:t> </a:t>
            </a:r>
            <a:r>
              <a:rPr lang="it-IT" altLang="ja-JP" sz="2400" dirty="0" err="1">
                <a:latin typeface="Arial" charset="0"/>
              </a:rPr>
              <a:t>parents</a:t>
            </a:r>
            <a:r>
              <a:rPr lang="it-IT" altLang="ja-JP" sz="2400" dirty="0">
                <a:latin typeface="Arial" charset="0"/>
              </a:rPr>
              <a:t>.</a:t>
            </a:r>
          </a:p>
          <a:p>
            <a:pPr eaLnBrk="1" hangingPunct="1">
              <a:lnSpc>
                <a:spcPct val="90000"/>
              </a:lnSpc>
            </a:pPr>
            <a:r>
              <a:rPr lang="it-IT" sz="2400" dirty="0" err="1">
                <a:latin typeface="Arial" charset="0"/>
              </a:rPr>
              <a:t>Tchatche</a:t>
            </a:r>
            <a:r>
              <a:rPr lang="it-IT" sz="2400" dirty="0">
                <a:latin typeface="Arial" charset="0"/>
              </a:rPr>
              <a:t> </a:t>
            </a:r>
            <a:r>
              <a:rPr lang="it-IT" sz="2400" dirty="0" err="1">
                <a:latin typeface="Arial" charset="0"/>
              </a:rPr>
              <a:t>sur</a:t>
            </a:r>
            <a:r>
              <a:rPr lang="it-IT" sz="2400" dirty="0">
                <a:latin typeface="Arial" charset="0"/>
              </a:rPr>
              <a:t> radio </a:t>
            </a:r>
            <a:r>
              <a:rPr lang="it-IT" sz="2400" dirty="0" err="1">
                <a:latin typeface="Arial" charset="0"/>
              </a:rPr>
              <a:t>libres</a:t>
            </a:r>
            <a:r>
              <a:rPr lang="it-IT" sz="2400" dirty="0">
                <a:latin typeface="Arial" charset="0"/>
              </a:rPr>
              <a:t>. L’</a:t>
            </a:r>
            <a:r>
              <a:rPr lang="it-IT" altLang="ja-JP" sz="2400" dirty="0" err="1">
                <a:latin typeface="Arial" charset="0"/>
              </a:rPr>
              <a:t>arrivée</a:t>
            </a:r>
            <a:r>
              <a:rPr lang="it-IT" altLang="ja-JP" sz="2400" dirty="0">
                <a:latin typeface="Arial" charset="0"/>
              </a:rPr>
              <a:t> </a:t>
            </a:r>
            <a:r>
              <a:rPr lang="it-IT" altLang="ja-JP" sz="2400" dirty="0" err="1">
                <a:latin typeface="Arial" charset="0"/>
              </a:rPr>
              <a:t>des</a:t>
            </a:r>
            <a:r>
              <a:rPr lang="it-IT" altLang="ja-JP" sz="2400" dirty="0">
                <a:latin typeface="Arial" charset="0"/>
              </a:rPr>
              <a:t> </a:t>
            </a:r>
            <a:r>
              <a:rPr lang="it-IT" altLang="ja-JP" sz="2400" dirty="0" err="1">
                <a:latin typeface="Arial" charset="0"/>
              </a:rPr>
              <a:t>radios</a:t>
            </a:r>
            <a:r>
              <a:rPr lang="it-IT" altLang="ja-JP" sz="2400" dirty="0">
                <a:latin typeface="Arial" charset="0"/>
              </a:rPr>
              <a:t> </a:t>
            </a:r>
            <a:r>
              <a:rPr lang="it-IT" altLang="ja-JP" sz="2400" dirty="0" err="1">
                <a:latin typeface="Arial" charset="0"/>
              </a:rPr>
              <a:t>libres</a:t>
            </a:r>
            <a:r>
              <a:rPr lang="it-IT" altLang="ja-JP" sz="2400" dirty="0">
                <a:latin typeface="Arial" charset="0"/>
              </a:rPr>
              <a:t> va </a:t>
            </a:r>
            <a:r>
              <a:rPr lang="it-IT" altLang="ja-JP" sz="2400" dirty="0" err="1">
                <a:latin typeface="Arial" charset="0"/>
              </a:rPr>
              <a:t>changer</a:t>
            </a:r>
            <a:r>
              <a:rPr lang="it-IT" altLang="ja-JP" sz="2400" dirty="0">
                <a:latin typeface="Arial" charset="0"/>
              </a:rPr>
              <a:t> le </a:t>
            </a:r>
            <a:r>
              <a:rPr lang="it-IT" altLang="ja-JP" sz="2400" dirty="0" err="1">
                <a:latin typeface="Arial" charset="0"/>
              </a:rPr>
              <a:t>langage</a:t>
            </a:r>
            <a:r>
              <a:rPr lang="it-IT" altLang="ja-JP" sz="2400" dirty="0">
                <a:latin typeface="Arial" charset="0"/>
              </a:rPr>
              <a:t> de la radio: on </a:t>
            </a:r>
            <a:r>
              <a:rPr lang="it-IT" altLang="ja-JP" sz="2400" dirty="0" err="1" smtClean="0">
                <a:latin typeface="Arial" charset="0"/>
              </a:rPr>
              <a:t>tchatche</a:t>
            </a:r>
            <a:endParaRPr lang="it-IT" altLang="ja-JP" sz="2400" dirty="0">
              <a:latin typeface="Arial" charset="0"/>
            </a:endParaRPr>
          </a:p>
        </p:txBody>
      </p:sp>
    </p:spTree>
    <p:extLst>
      <p:ext uri="{BB962C8B-B14F-4D97-AF65-F5344CB8AC3E}">
        <p14:creationId xmlns:p14="http://schemas.microsoft.com/office/powerpoint/2010/main" val="247565379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Titolo 1"/>
          <p:cNvSpPr>
            <a:spLocks noGrp="1"/>
          </p:cNvSpPr>
          <p:nvPr>
            <p:ph type="title"/>
          </p:nvPr>
        </p:nvSpPr>
        <p:spPr/>
        <p:txBody>
          <a:bodyPr/>
          <a:lstStyle/>
          <a:p>
            <a:pPr eaLnBrk="1" hangingPunct="1"/>
            <a:r>
              <a:rPr lang="it-IT" sz="3200">
                <a:latin typeface="Arial" charset="0"/>
              </a:rPr>
              <a:t>Le verlan</a:t>
            </a:r>
          </a:p>
        </p:txBody>
      </p:sp>
      <p:sp>
        <p:nvSpPr>
          <p:cNvPr id="488450" name="Segnaposto contenuto 2"/>
          <p:cNvSpPr>
            <a:spLocks noGrp="1"/>
          </p:cNvSpPr>
          <p:nvPr>
            <p:ph idx="1"/>
          </p:nvPr>
        </p:nvSpPr>
        <p:spPr/>
        <p:txBody>
          <a:bodyPr/>
          <a:lstStyle/>
          <a:p>
            <a:pPr eaLnBrk="1" hangingPunct="1">
              <a:lnSpc>
                <a:spcPct val="80000"/>
              </a:lnSpc>
            </a:pPr>
            <a:r>
              <a:rPr lang="fr-FR" sz="2400">
                <a:latin typeface="Arial" charset="0"/>
              </a:rPr>
              <a:t>Le mot vient de la verlanisation de </a:t>
            </a:r>
            <a:r>
              <a:rPr lang="fr-FR" sz="2400" i="1">
                <a:latin typeface="Arial" charset="0"/>
              </a:rPr>
              <a:t>l'envers</a:t>
            </a:r>
            <a:r>
              <a:rPr lang="fr-FR" sz="2400">
                <a:latin typeface="Arial" charset="0"/>
              </a:rPr>
              <a:t> : </a:t>
            </a:r>
            <a:r>
              <a:rPr lang="fr-FR" sz="2400" i="1">
                <a:latin typeface="Arial" charset="0"/>
              </a:rPr>
              <a:t>verlan</a:t>
            </a:r>
            <a:r>
              <a:rPr lang="fr-FR" sz="2400">
                <a:latin typeface="Arial" charset="0"/>
              </a:rPr>
              <a:t>. Les syllabes ont été inversées et le nom peut faire donner une fausse définition des codes du verlan. Gaston Esnault l'écrit </a:t>
            </a:r>
            <a:r>
              <a:rPr lang="fr-FR" sz="2400" i="1">
                <a:latin typeface="Arial" charset="0"/>
              </a:rPr>
              <a:t>vers-l'en</a:t>
            </a:r>
            <a:r>
              <a:rPr lang="fr-FR" sz="2400">
                <a:latin typeface="Arial" charset="0"/>
              </a:rPr>
              <a:t>, Auguste Le Breton </a:t>
            </a:r>
            <a:r>
              <a:rPr lang="fr-FR" sz="2400" i="1">
                <a:latin typeface="Arial" charset="0"/>
              </a:rPr>
              <a:t>verlen</a:t>
            </a:r>
            <a:r>
              <a:rPr lang="fr-FR" sz="2400">
                <a:latin typeface="Arial" charset="0"/>
              </a:rPr>
              <a:t>. </a:t>
            </a:r>
          </a:p>
          <a:p>
            <a:pPr eaLnBrk="1" hangingPunct="1">
              <a:lnSpc>
                <a:spcPct val="80000"/>
              </a:lnSpc>
            </a:pPr>
            <a:r>
              <a:rPr lang="fr-FR" sz="2400">
                <a:latin typeface="Arial" charset="0"/>
              </a:rPr>
              <a:t>    « J'ai introduit le </a:t>
            </a:r>
            <a:r>
              <a:rPr lang="fr-FR" sz="2400" i="1">
                <a:latin typeface="Arial" charset="0"/>
              </a:rPr>
              <a:t>verlan</a:t>
            </a:r>
            <a:r>
              <a:rPr lang="fr-FR" sz="2400">
                <a:latin typeface="Arial" charset="0"/>
              </a:rPr>
              <a:t> en littérature dans </a:t>
            </a:r>
            <a:r>
              <a:rPr lang="fr-FR" sz="2400" i="1">
                <a:latin typeface="Arial" charset="0"/>
              </a:rPr>
              <a:t>Le Rififi chez les hommes</a:t>
            </a:r>
            <a:r>
              <a:rPr lang="fr-FR" sz="2400">
                <a:latin typeface="Arial" charset="0"/>
              </a:rPr>
              <a:t>, en 1954. </a:t>
            </a:r>
            <a:r>
              <a:rPr lang="fr-FR" sz="2400" i="1">
                <a:latin typeface="Arial" charset="0"/>
              </a:rPr>
              <a:t>Verlen</a:t>
            </a:r>
            <a:r>
              <a:rPr lang="fr-FR" sz="2400">
                <a:latin typeface="Arial" charset="0"/>
              </a:rPr>
              <a:t> avec un </a:t>
            </a:r>
            <a:r>
              <a:rPr lang="fr-FR" sz="2400" i="1">
                <a:latin typeface="Arial" charset="0"/>
              </a:rPr>
              <a:t>e</a:t>
            </a:r>
            <a:r>
              <a:rPr lang="fr-FR" sz="2400">
                <a:latin typeface="Arial" charset="0"/>
              </a:rPr>
              <a:t> comme </a:t>
            </a:r>
            <a:r>
              <a:rPr lang="fr-FR" sz="2400" i="1">
                <a:latin typeface="Arial" charset="0"/>
              </a:rPr>
              <a:t>envers</a:t>
            </a:r>
            <a:r>
              <a:rPr lang="fr-FR" sz="2400">
                <a:latin typeface="Arial" charset="0"/>
              </a:rPr>
              <a:t> et non </a:t>
            </a:r>
            <a:r>
              <a:rPr lang="fr-FR" sz="2400" i="1">
                <a:latin typeface="Arial" charset="0"/>
              </a:rPr>
              <a:t>verlan</a:t>
            </a:r>
            <a:r>
              <a:rPr lang="fr-FR" sz="2400">
                <a:latin typeface="Arial" charset="0"/>
              </a:rPr>
              <a:t> avec un </a:t>
            </a:r>
            <a:r>
              <a:rPr lang="fr-FR" sz="2400" i="1">
                <a:latin typeface="Arial" charset="0"/>
              </a:rPr>
              <a:t>a </a:t>
            </a:r>
            <a:r>
              <a:rPr lang="fr-FR" sz="2400">
                <a:latin typeface="Arial" charset="0"/>
              </a:rPr>
              <a:t>comme ils l'écrivent tous... Le </a:t>
            </a:r>
            <a:r>
              <a:rPr lang="fr-FR" sz="2400" i="1">
                <a:latin typeface="Arial" charset="0"/>
              </a:rPr>
              <a:t>verlen</a:t>
            </a:r>
            <a:r>
              <a:rPr lang="fr-FR" sz="2400">
                <a:latin typeface="Arial" charset="0"/>
              </a:rPr>
              <a:t>, c'est nous qui l'avons créé avec Jeannot du Chapiteau, vers 1940-41, le grand Toulousain, et un tas d'autres. »</a:t>
            </a:r>
            <a:br>
              <a:rPr lang="fr-FR" sz="2400">
                <a:latin typeface="Arial" charset="0"/>
              </a:rPr>
            </a:br>
            <a:r>
              <a:rPr lang="fr-FR" sz="2400">
                <a:latin typeface="Arial" charset="0"/>
              </a:rPr>
              <a:t>                (Auguste Le Breton, in </a:t>
            </a:r>
            <a:r>
              <a:rPr lang="fr-FR" sz="2400" i="1">
                <a:latin typeface="Arial" charset="0"/>
              </a:rPr>
              <a:t>Le Monde</a:t>
            </a:r>
            <a:r>
              <a:rPr lang="fr-FR" sz="2400">
                <a:latin typeface="Arial" charset="0"/>
              </a:rPr>
              <a:t> 8-9 déc. 1985.)    </a:t>
            </a:r>
          </a:p>
          <a:p>
            <a:pPr eaLnBrk="1" hangingPunct="1">
              <a:lnSpc>
                <a:spcPct val="80000"/>
              </a:lnSpc>
            </a:pPr>
            <a:endParaRPr lang="it-IT" sz="2700">
              <a:latin typeface="Arial" charset="0"/>
            </a:endParaRPr>
          </a:p>
        </p:txBody>
      </p:sp>
    </p:spTree>
    <p:extLst>
      <p:ext uri="{BB962C8B-B14F-4D97-AF65-F5344CB8AC3E}">
        <p14:creationId xmlns:p14="http://schemas.microsoft.com/office/powerpoint/2010/main" val="3488797967"/>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Verlan</a:t>
            </a:r>
            <a:r>
              <a:rPr lang="it-IT" sz="2800" dirty="0"/>
              <a:t> (mise à l’</a:t>
            </a:r>
            <a:r>
              <a:rPr lang="it-IT" sz="2800" dirty="0" err="1"/>
              <a:t>envers</a:t>
            </a:r>
            <a:r>
              <a:rPr lang="it-IT" sz="2800" dirty="0"/>
              <a:t>) </a:t>
            </a:r>
          </a:p>
        </p:txBody>
      </p:sp>
      <p:sp>
        <p:nvSpPr>
          <p:cNvPr id="3" name="Segnaposto contenuto 2"/>
          <p:cNvSpPr>
            <a:spLocks noGrp="1"/>
          </p:cNvSpPr>
          <p:nvPr>
            <p:ph idx="1"/>
          </p:nvPr>
        </p:nvSpPr>
        <p:spPr/>
        <p:txBody>
          <a:bodyPr>
            <a:normAutofit/>
          </a:bodyPr>
          <a:lstStyle/>
          <a:p>
            <a:r>
              <a:rPr lang="it-IT" sz="2400" dirty="0" err="1" smtClean="0"/>
              <a:t>femme</a:t>
            </a:r>
            <a:r>
              <a:rPr lang="it-IT" sz="2400" dirty="0" err="1">
                <a:latin typeface="Wingdings"/>
                <a:ea typeface="Wingdings"/>
                <a:cs typeface="Wingdings"/>
                <a:sym typeface="Wingdings"/>
              </a:rPr>
              <a:t></a:t>
            </a:r>
            <a:r>
              <a:rPr lang="it-IT" sz="2400" dirty="0" err="1"/>
              <a:t>meuf</a:t>
            </a:r>
            <a:r>
              <a:rPr lang="it-IT" sz="2400" dirty="0"/>
              <a:t> ; </a:t>
            </a:r>
            <a:endParaRPr lang="it-IT" sz="2400" dirty="0" smtClean="0"/>
          </a:p>
          <a:p>
            <a:r>
              <a:rPr lang="it-IT" sz="2400" dirty="0" err="1" smtClean="0"/>
              <a:t>comme</a:t>
            </a:r>
            <a:r>
              <a:rPr lang="it-IT" sz="2400" dirty="0" smtClean="0"/>
              <a:t> </a:t>
            </a:r>
            <a:r>
              <a:rPr lang="it-IT" sz="2400" dirty="0" err="1"/>
              <a:t>ça</a:t>
            </a:r>
            <a:r>
              <a:rPr lang="it-IT" sz="2400" dirty="0"/>
              <a:t> </a:t>
            </a:r>
            <a:r>
              <a:rPr lang="it-IT" sz="2400" dirty="0">
                <a:latin typeface="Wingdings"/>
                <a:ea typeface="Wingdings"/>
                <a:cs typeface="Wingdings"/>
                <a:sym typeface="Wingdings"/>
              </a:rPr>
              <a:t></a:t>
            </a:r>
            <a:r>
              <a:rPr lang="it-IT" sz="2400" dirty="0"/>
              <a:t> </a:t>
            </a:r>
            <a:r>
              <a:rPr lang="it-IT" sz="2400" dirty="0" err="1"/>
              <a:t>ça</a:t>
            </a:r>
            <a:r>
              <a:rPr lang="it-IT" sz="2400" dirty="0"/>
              <a:t> </a:t>
            </a:r>
            <a:r>
              <a:rPr lang="it-IT" sz="2400" dirty="0" err="1"/>
              <a:t>comme</a:t>
            </a:r>
            <a:r>
              <a:rPr lang="it-IT" sz="2400" dirty="0"/>
              <a:t> </a:t>
            </a:r>
            <a:r>
              <a:rPr lang="it-IT" sz="2400" dirty="0">
                <a:latin typeface="Wingdings"/>
                <a:ea typeface="Wingdings"/>
                <a:cs typeface="Wingdings"/>
                <a:sym typeface="Wingdings"/>
              </a:rPr>
              <a:t></a:t>
            </a:r>
            <a:r>
              <a:rPr lang="it-IT" sz="2400" dirty="0"/>
              <a:t> </a:t>
            </a:r>
            <a:r>
              <a:rPr lang="it-IT" sz="2400" dirty="0" err="1"/>
              <a:t>comme</a:t>
            </a:r>
            <a:r>
              <a:rPr lang="it-IT" sz="2400" dirty="0"/>
              <a:t> </a:t>
            </a:r>
            <a:r>
              <a:rPr lang="it-IT" sz="2400" dirty="0" err="1"/>
              <a:t>as</a:t>
            </a:r>
            <a:r>
              <a:rPr lang="it-IT" sz="2400" dirty="0"/>
              <a:t> </a:t>
            </a:r>
            <a:r>
              <a:rPr lang="it-IT" sz="2400" dirty="0">
                <a:latin typeface="Wingdings"/>
                <a:ea typeface="Wingdings"/>
                <a:cs typeface="Wingdings"/>
                <a:sym typeface="Wingdings"/>
              </a:rPr>
              <a:t></a:t>
            </a:r>
            <a:r>
              <a:rPr lang="it-IT" sz="2400" dirty="0"/>
              <a:t> </a:t>
            </a:r>
            <a:r>
              <a:rPr lang="it-IT" sz="2400" dirty="0" err="1"/>
              <a:t>as</a:t>
            </a:r>
            <a:r>
              <a:rPr lang="it-IT" sz="2400" dirty="0"/>
              <a:t> </a:t>
            </a:r>
            <a:r>
              <a:rPr lang="it-IT" sz="2400" dirty="0" err="1"/>
              <a:t>comme</a:t>
            </a:r>
            <a:r>
              <a:rPr lang="it-IT" sz="2400" dirty="0">
                <a:latin typeface="Wingdings"/>
                <a:ea typeface="Wingdings"/>
                <a:cs typeface="Wingdings"/>
                <a:sym typeface="Wingdings"/>
              </a:rPr>
              <a:t></a:t>
            </a:r>
            <a:r>
              <a:rPr lang="it-IT" sz="2400" dirty="0"/>
              <a:t> </a:t>
            </a:r>
            <a:r>
              <a:rPr lang="it-IT" sz="2400" dirty="0" err="1"/>
              <a:t>askeum</a:t>
            </a:r>
            <a:r>
              <a:rPr lang="it-IT" sz="2400" dirty="0">
                <a:latin typeface="Wingdings"/>
                <a:ea typeface="Wingdings"/>
                <a:cs typeface="Wingdings"/>
                <a:sym typeface="Wingdings"/>
              </a:rPr>
              <a:t></a:t>
            </a:r>
            <a:r>
              <a:rPr lang="it-IT" sz="2400" dirty="0"/>
              <a:t> </a:t>
            </a:r>
            <a:r>
              <a:rPr lang="it-IT" sz="2400" dirty="0" err="1"/>
              <a:t>asmeuk</a:t>
            </a:r>
            <a:r>
              <a:rPr lang="it-IT" sz="2400" dirty="0"/>
              <a:t> </a:t>
            </a:r>
            <a:r>
              <a:rPr lang="it-IT" sz="2400" dirty="0">
                <a:latin typeface="Wingdings"/>
                <a:ea typeface="Wingdings"/>
                <a:cs typeface="Wingdings"/>
                <a:sym typeface="Wingdings"/>
              </a:rPr>
              <a:t></a:t>
            </a:r>
            <a:r>
              <a:rPr lang="it-IT" sz="2400" dirty="0" err="1" smtClean="0"/>
              <a:t>asmok</a:t>
            </a:r>
            <a:endParaRPr lang="it-IT" sz="2400" dirty="0"/>
          </a:p>
        </p:txBody>
      </p:sp>
    </p:spTree>
    <p:extLst>
      <p:ext uri="{BB962C8B-B14F-4D97-AF65-F5344CB8AC3E}">
        <p14:creationId xmlns:p14="http://schemas.microsoft.com/office/powerpoint/2010/main" val="234407857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Publicité</a:t>
            </a:r>
            <a:r>
              <a:rPr lang="it-IT" sz="2800" dirty="0" smtClean="0"/>
              <a:t> et </a:t>
            </a:r>
            <a:r>
              <a:rPr lang="it-IT" sz="2800" dirty="0" err="1" smtClean="0"/>
              <a:t>verlan</a:t>
            </a:r>
            <a:endParaRPr lang="it-IT" sz="2800" dirty="0"/>
          </a:p>
        </p:txBody>
      </p:sp>
      <p:sp>
        <p:nvSpPr>
          <p:cNvPr id="3" name="Segnaposto contenuto 2"/>
          <p:cNvSpPr>
            <a:spLocks noGrp="1"/>
          </p:cNvSpPr>
          <p:nvPr>
            <p:ph idx="1"/>
          </p:nvPr>
        </p:nvSpPr>
        <p:spPr/>
        <p:txBody>
          <a:bodyPr>
            <a:normAutofit/>
          </a:bodyPr>
          <a:lstStyle/>
          <a:p>
            <a:endParaRPr lang="it-IT" sz="2400" dirty="0"/>
          </a:p>
          <a:p>
            <a:r>
              <a:rPr lang="it-IT" sz="2400" dirty="0" err="1" smtClean="0"/>
              <a:t>voir</a:t>
            </a:r>
            <a:r>
              <a:rPr lang="it-IT" sz="2400" dirty="0" smtClean="0"/>
              <a:t> la </a:t>
            </a:r>
            <a:r>
              <a:rPr lang="it-IT" sz="2400" dirty="0" err="1" smtClean="0"/>
              <a:t>vidéo</a:t>
            </a:r>
            <a:r>
              <a:rPr lang="it-IT" sz="2400" dirty="0" smtClean="0"/>
              <a:t> SNCF 1987</a:t>
            </a:r>
          </a:p>
          <a:p>
            <a:r>
              <a:rPr lang="it-IT" sz="2400" dirty="0" smtClean="0"/>
              <a:t>Scopri </a:t>
            </a:r>
            <a:r>
              <a:rPr lang="it-IT" sz="2400" dirty="0"/>
              <a:t>di più su http://</a:t>
            </a:r>
            <a:r>
              <a:rPr lang="it-IT" sz="2400" dirty="0" err="1"/>
              <a:t>www.culturepub.fr</a:t>
            </a:r>
            <a:r>
              <a:rPr lang="it-IT" sz="2400" dirty="0"/>
              <a:t>/</a:t>
            </a:r>
            <a:r>
              <a:rPr lang="it-IT" sz="2400" dirty="0" err="1"/>
              <a:t>videos</a:t>
            </a:r>
            <a:r>
              <a:rPr lang="it-IT" sz="2400" dirty="0"/>
              <a:t>/</a:t>
            </a:r>
            <a:r>
              <a:rPr lang="it-IT" sz="2400" dirty="0" err="1"/>
              <a:t>sncf</a:t>
            </a:r>
            <a:r>
              <a:rPr lang="it-IT" sz="2400" dirty="0"/>
              <a:t>-le-</a:t>
            </a:r>
            <a:r>
              <a:rPr lang="it-IT" sz="2400" dirty="0" err="1"/>
              <a:t>verlan</a:t>
            </a:r>
            <a:r>
              <a:rPr lang="it-IT" sz="2400" dirty="0"/>
              <a:t>/#p6I3bBcIKzxZD5Au.99</a:t>
            </a:r>
          </a:p>
          <a:p>
            <a:endParaRPr lang="it-IT" sz="2400" dirty="0"/>
          </a:p>
        </p:txBody>
      </p:sp>
    </p:spTree>
    <p:extLst>
      <p:ext uri="{BB962C8B-B14F-4D97-AF65-F5344CB8AC3E}">
        <p14:creationId xmlns:p14="http://schemas.microsoft.com/office/powerpoint/2010/main" val="131095373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Pub et </a:t>
            </a:r>
            <a:r>
              <a:rPr lang="it-IT" sz="2800" dirty="0" err="1" smtClean="0"/>
              <a:t>verlan</a:t>
            </a:r>
            <a:endParaRPr lang="it-IT" sz="2800" dirty="0"/>
          </a:p>
        </p:txBody>
      </p:sp>
      <p:pic>
        <p:nvPicPr>
          <p:cNvPr id="4" name="Segnaposto contenuto 3" descr="chateauouf.jpg"/>
          <p:cNvPicPr>
            <a:picLocks noGrp="1" noChangeAspect="1"/>
          </p:cNvPicPr>
          <p:nvPr>
            <p:ph idx="1"/>
          </p:nvPr>
        </p:nvPicPr>
        <p:blipFill>
          <a:blip r:embed="rId2">
            <a:extLst>
              <a:ext uri="{28A0092B-C50C-407E-A947-70E740481C1C}">
                <a14:useLocalDpi xmlns:a14="http://schemas.microsoft.com/office/drawing/2010/main" val="0"/>
              </a:ext>
            </a:extLst>
          </a:blip>
          <a:srcRect l="-101316" r="-101316"/>
          <a:stretch>
            <a:fillRect/>
          </a:stretch>
        </p:blipFill>
        <p:spPr/>
      </p:pic>
    </p:spTree>
    <p:extLst>
      <p:ext uri="{BB962C8B-B14F-4D97-AF65-F5344CB8AC3E}">
        <p14:creationId xmlns:p14="http://schemas.microsoft.com/office/powerpoint/2010/main" val="263226712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Le </a:t>
            </a:r>
            <a:r>
              <a:rPr lang="it-IT" sz="2800" dirty="0" err="1" smtClean="0"/>
              <a:t>verlan</a:t>
            </a:r>
            <a:r>
              <a:rPr lang="it-IT" sz="2800" dirty="0" smtClean="0"/>
              <a:t> </a:t>
            </a:r>
            <a:r>
              <a:rPr lang="it-IT" sz="2800" dirty="0" err="1" smtClean="0"/>
              <a:t>dans</a:t>
            </a:r>
            <a:r>
              <a:rPr lang="it-IT" sz="2800" dirty="0" smtClean="0"/>
              <a:t> le PR 2017</a:t>
            </a:r>
            <a:endParaRPr lang="it-IT" sz="2800" dirty="0"/>
          </a:p>
        </p:txBody>
      </p:sp>
      <p:sp>
        <p:nvSpPr>
          <p:cNvPr id="3" name="Segnaposto contenuto 2"/>
          <p:cNvSpPr>
            <a:spLocks noGrp="1"/>
          </p:cNvSpPr>
          <p:nvPr>
            <p:ph idx="1"/>
          </p:nvPr>
        </p:nvSpPr>
        <p:spPr/>
        <p:txBody>
          <a:bodyPr>
            <a:normAutofit/>
          </a:bodyPr>
          <a:lstStyle/>
          <a:p>
            <a:r>
              <a:rPr lang="it-IT" sz="2400" b="1" dirty="0" err="1"/>
              <a:t>meuf</a:t>
            </a:r>
            <a:r>
              <a:rPr lang="it-IT" sz="2400" dirty="0"/>
              <a:t> [</a:t>
            </a:r>
            <a:r>
              <a:rPr lang="it-IT" sz="2400" dirty="0" err="1"/>
              <a:t>mœf</a:t>
            </a:r>
            <a:r>
              <a:rPr lang="it-IT" sz="2400" dirty="0"/>
              <a:t>] </a:t>
            </a:r>
            <a:r>
              <a:rPr lang="it-IT" sz="2400" dirty="0" err="1"/>
              <a:t>nom</a:t>
            </a:r>
            <a:r>
              <a:rPr lang="it-IT" sz="2400" dirty="0"/>
              <a:t> </a:t>
            </a:r>
            <a:r>
              <a:rPr lang="it-IT" sz="2400" dirty="0" err="1"/>
              <a:t>féminin</a:t>
            </a:r>
            <a:r>
              <a:rPr lang="it-IT" sz="2400" dirty="0"/>
              <a:t> </a:t>
            </a:r>
            <a:r>
              <a:rPr lang="it-IT" sz="2400" dirty="0" err="1"/>
              <a:t>étym</a:t>
            </a:r>
            <a:r>
              <a:rPr lang="it-IT" sz="2400" dirty="0"/>
              <a:t>. 1981 ◊ </a:t>
            </a:r>
            <a:r>
              <a:rPr lang="it-IT" sz="2400" dirty="0" err="1"/>
              <a:t>verlan</a:t>
            </a:r>
            <a:r>
              <a:rPr lang="it-IT" sz="2400" dirty="0"/>
              <a:t>, de </a:t>
            </a:r>
            <a:r>
              <a:rPr lang="it-IT" sz="2400" i="1" dirty="0"/>
              <a:t>femme</a:t>
            </a:r>
            <a:r>
              <a:rPr lang="it-IT" sz="2400" dirty="0"/>
              <a:t> </a:t>
            </a:r>
            <a:r>
              <a:rPr lang="it-IT" sz="2400" dirty="0" err="1"/>
              <a:t>Famille</a:t>
            </a:r>
            <a:r>
              <a:rPr lang="it-IT" sz="2400" dirty="0"/>
              <a:t> </a:t>
            </a:r>
            <a:r>
              <a:rPr lang="it-IT" sz="2400" dirty="0" err="1"/>
              <a:t>étymologique</a:t>
            </a:r>
            <a:r>
              <a:rPr lang="it-IT" sz="2400" dirty="0"/>
              <a:t> ⇨  femme.</a:t>
            </a:r>
          </a:p>
          <a:p>
            <a:r>
              <a:rPr lang="it-IT" sz="2400" dirty="0"/>
              <a:t>❖</a:t>
            </a:r>
          </a:p>
          <a:p>
            <a:r>
              <a:rPr lang="it-IT" sz="2400" dirty="0"/>
              <a:t>■  </a:t>
            </a:r>
            <a:r>
              <a:rPr lang="it-IT" sz="2400" dirty="0" err="1"/>
              <a:t>Arg</a:t>
            </a:r>
            <a:r>
              <a:rPr lang="it-IT" sz="2400" dirty="0"/>
              <a:t>. </a:t>
            </a:r>
            <a:r>
              <a:rPr lang="it-IT" sz="2400" dirty="0" err="1"/>
              <a:t>fam</a:t>
            </a:r>
            <a:r>
              <a:rPr lang="it-IT" sz="2400" dirty="0"/>
              <a:t>. Femme, </a:t>
            </a:r>
            <a:r>
              <a:rPr lang="it-IT" sz="2400" dirty="0" err="1"/>
              <a:t>jeune</a:t>
            </a:r>
            <a:r>
              <a:rPr lang="it-IT" sz="2400" dirty="0"/>
              <a:t> </a:t>
            </a:r>
            <a:r>
              <a:rPr lang="it-IT" sz="2400" dirty="0" err="1"/>
              <a:t>fille</a:t>
            </a:r>
            <a:r>
              <a:rPr lang="it-IT" sz="2400" dirty="0"/>
              <a:t>. ➙ nana. </a:t>
            </a:r>
            <a:r>
              <a:rPr lang="it-IT" sz="2400" i="1" dirty="0" err="1"/>
              <a:t>Des</a:t>
            </a:r>
            <a:r>
              <a:rPr lang="it-IT" sz="2400" i="1" dirty="0"/>
              <a:t> </a:t>
            </a:r>
            <a:r>
              <a:rPr lang="it-IT" sz="2400" i="1" dirty="0" err="1"/>
              <a:t>meufs</a:t>
            </a:r>
            <a:r>
              <a:rPr lang="it-IT" sz="2400" dirty="0"/>
              <a:t>. ▫ </a:t>
            </a:r>
            <a:r>
              <a:rPr lang="it-IT" sz="2400" dirty="0" err="1"/>
              <a:t>Épouse</a:t>
            </a:r>
            <a:r>
              <a:rPr lang="it-IT" sz="2400" dirty="0"/>
              <a:t>, compagne. </a:t>
            </a:r>
            <a:r>
              <a:rPr lang="it-IT" sz="2400" i="1" dirty="0" err="1"/>
              <a:t>J'ai</a:t>
            </a:r>
            <a:r>
              <a:rPr lang="it-IT" sz="2400" i="1" dirty="0"/>
              <a:t> </a:t>
            </a:r>
            <a:r>
              <a:rPr lang="it-IT" sz="2400" i="1" dirty="0" err="1"/>
              <a:t>rencontré</a:t>
            </a:r>
            <a:r>
              <a:rPr lang="it-IT" sz="2400" i="1" dirty="0"/>
              <a:t> sa </a:t>
            </a:r>
            <a:r>
              <a:rPr lang="it-IT" sz="2400" i="1" dirty="0" err="1"/>
              <a:t>meuf</a:t>
            </a:r>
            <a:r>
              <a:rPr lang="it-IT" sz="2400" i="1" dirty="0"/>
              <a:t>.</a:t>
            </a:r>
          </a:p>
          <a:p>
            <a:r>
              <a:rPr lang="it-IT" sz="2400" dirty="0"/>
              <a:t>© 2016 </a:t>
            </a:r>
            <a:r>
              <a:rPr lang="it-IT" sz="2400" dirty="0" err="1"/>
              <a:t>Dictionnaires</a:t>
            </a:r>
            <a:r>
              <a:rPr lang="it-IT" sz="2400" dirty="0"/>
              <a:t> Le Robert - Le Petit Robert de la langue </a:t>
            </a:r>
            <a:r>
              <a:rPr lang="it-IT" sz="2400" dirty="0" err="1"/>
              <a:t>française</a:t>
            </a:r>
            <a:endParaRPr lang="it-IT" sz="2400" dirty="0"/>
          </a:p>
          <a:p>
            <a:endParaRPr lang="it-IT" sz="2400" dirty="0"/>
          </a:p>
        </p:txBody>
      </p:sp>
    </p:spTree>
    <p:extLst>
      <p:ext uri="{BB962C8B-B14F-4D97-AF65-F5344CB8AC3E}">
        <p14:creationId xmlns:p14="http://schemas.microsoft.com/office/powerpoint/2010/main" val="324700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olo 1"/>
          <p:cNvSpPr>
            <a:spLocks noGrp="1"/>
          </p:cNvSpPr>
          <p:nvPr>
            <p:ph type="title"/>
          </p:nvPr>
        </p:nvSpPr>
        <p:spPr/>
        <p:txBody>
          <a:bodyPr/>
          <a:lstStyle/>
          <a:p>
            <a:r>
              <a:rPr lang="it-IT" sz="2800" dirty="0" err="1">
                <a:latin typeface="Arial" charset="0"/>
              </a:rPr>
              <a:t>Prologue</a:t>
            </a:r>
            <a:r>
              <a:rPr lang="it-IT" sz="2800" dirty="0">
                <a:latin typeface="Arial" charset="0"/>
              </a:rPr>
              <a:t> d’</a:t>
            </a:r>
            <a:r>
              <a:rPr lang="it-IT" altLang="ja-JP" sz="2800" dirty="0" err="1">
                <a:latin typeface="Arial" charset="0"/>
              </a:rPr>
              <a:t>Oresme</a:t>
            </a:r>
            <a:r>
              <a:rPr lang="it-IT" altLang="ja-JP" sz="2800" dirty="0">
                <a:latin typeface="Arial" charset="0"/>
              </a:rPr>
              <a:t> de sa </a:t>
            </a:r>
            <a:r>
              <a:rPr lang="it-IT" altLang="ja-JP" sz="2800" dirty="0" err="1">
                <a:latin typeface="Arial" charset="0"/>
              </a:rPr>
              <a:t>traduction</a:t>
            </a:r>
            <a:r>
              <a:rPr lang="it-IT" altLang="ja-JP" sz="2800" dirty="0">
                <a:latin typeface="Arial" charset="0"/>
              </a:rPr>
              <a:t> </a:t>
            </a:r>
            <a:r>
              <a:rPr lang="it-IT" altLang="ja-JP" sz="2800" i="1" dirty="0" err="1">
                <a:latin typeface="Arial" charset="0"/>
              </a:rPr>
              <a:t>Ethique</a:t>
            </a:r>
            <a:r>
              <a:rPr lang="it-IT" altLang="ja-JP" sz="2800" dirty="0">
                <a:latin typeface="Arial" charset="0"/>
              </a:rPr>
              <a:t> d</a:t>
            </a:r>
            <a:r>
              <a:rPr lang="it-IT" sz="2800" dirty="0">
                <a:latin typeface="Arial" charset="0"/>
              </a:rPr>
              <a:t>’</a:t>
            </a:r>
            <a:r>
              <a:rPr lang="it-IT" altLang="ja-JP" sz="2800" dirty="0" err="1">
                <a:latin typeface="Arial" charset="0"/>
              </a:rPr>
              <a:t>Aristote</a:t>
            </a:r>
            <a:endParaRPr lang="it-IT" sz="2800" dirty="0">
              <a:latin typeface="Arial" charset="0"/>
            </a:endParaRPr>
          </a:p>
        </p:txBody>
      </p:sp>
      <p:sp>
        <p:nvSpPr>
          <p:cNvPr id="98306" name="Segnaposto contenuto 2"/>
          <p:cNvSpPr>
            <a:spLocks noGrp="1"/>
          </p:cNvSpPr>
          <p:nvPr>
            <p:ph idx="1"/>
          </p:nvPr>
        </p:nvSpPr>
        <p:spPr/>
        <p:txBody>
          <a:bodyPr/>
          <a:lstStyle/>
          <a:p>
            <a:endParaRPr lang="fr-FR" sz="2400" dirty="0">
              <a:latin typeface="Arial" charset="0"/>
            </a:endParaRPr>
          </a:p>
          <a:p>
            <a:pPr algn="just"/>
            <a:r>
              <a:rPr lang="fr-FR" sz="2400" dirty="0">
                <a:latin typeface="Arial" charset="0"/>
              </a:rPr>
              <a:t>«</a:t>
            </a:r>
            <a:r>
              <a:rPr lang="fr-FR" sz="2400" b="1" dirty="0">
                <a:latin typeface="Arial" charset="0"/>
              </a:rPr>
              <a:t>translater</a:t>
            </a:r>
            <a:r>
              <a:rPr lang="fr-FR" sz="2400" dirty="0">
                <a:latin typeface="Arial" charset="0"/>
              </a:rPr>
              <a:t> </a:t>
            </a:r>
            <a:r>
              <a:rPr lang="fr-FR" sz="2400" dirty="0" err="1">
                <a:latin typeface="Arial" charset="0"/>
              </a:rPr>
              <a:t>telz</a:t>
            </a:r>
            <a:r>
              <a:rPr lang="fr-FR" sz="2400" dirty="0">
                <a:latin typeface="Arial" charset="0"/>
              </a:rPr>
              <a:t> livres en </a:t>
            </a:r>
            <a:r>
              <a:rPr lang="fr-FR" sz="2400" dirty="0" err="1">
                <a:latin typeface="Arial" charset="0"/>
              </a:rPr>
              <a:t>françois</a:t>
            </a:r>
            <a:r>
              <a:rPr lang="fr-FR" sz="2400" dirty="0">
                <a:latin typeface="Arial" charset="0"/>
              </a:rPr>
              <a:t> et </a:t>
            </a:r>
            <a:r>
              <a:rPr lang="fr-FR" sz="2400" dirty="0" err="1">
                <a:latin typeface="Arial" charset="0"/>
              </a:rPr>
              <a:t>baillier</a:t>
            </a:r>
            <a:r>
              <a:rPr lang="fr-FR" sz="2400" dirty="0">
                <a:latin typeface="Arial" charset="0"/>
              </a:rPr>
              <a:t>* en </a:t>
            </a:r>
            <a:r>
              <a:rPr lang="fr-FR" sz="2400" dirty="0" err="1">
                <a:latin typeface="Arial" charset="0"/>
              </a:rPr>
              <a:t>françois</a:t>
            </a:r>
            <a:r>
              <a:rPr lang="fr-FR" sz="2400" dirty="0">
                <a:latin typeface="Arial" charset="0"/>
              </a:rPr>
              <a:t> les arts et les sciences est un labeur moult </a:t>
            </a:r>
            <a:r>
              <a:rPr lang="fr-FR" sz="2400" dirty="0" err="1">
                <a:latin typeface="Arial" charset="0"/>
              </a:rPr>
              <a:t>proffitable</a:t>
            </a:r>
            <a:r>
              <a:rPr lang="fr-FR" sz="2400" dirty="0">
                <a:latin typeface="Arial" charset="0"/>
              </a:rPr>
              <a:t>, car c'est un langage noble et commun a </a:t>
            </a:r>
            <a:r>
              <a:rPr lang="fr-FR" sz="2400" dirty="0" err="1">
                <a:latin typeface="Arial" charset="0"/>
              </a:rPr>
              <a:t>genz</a:t>
            </a:r>
            <a:r>
              <a:rPr lang="fr-FR" sz="2400" dirty="0">
                <a:latin typeface="Arial" charset="0"/>
              </a:rPr>
              <a:t> de </a:t>
            </a:r>
            <a:r>
              <a:rPr lang="fr-FR" sz="2400" dirty="0" err="1">
                <a:latin typeface="Arial" charset="0"/>
              </a:rPr>
              <a:t>grant</a:t>
            </a:r>
            <a:r>
              <a:rPr lang="fr-FR" sz="2400" dirty="0">
                <a:latin typeface="Arial" charset="0"/>
              </a:rPr>
              <a:t> engin et de bonne prudence»</a:t>
            </a:r>
          </a:p>
          <a:p>
            <a:endParaRPr lang="fr-FR" sz="2400" dirty="0">
              <a:latin typeface="Arial" charset="0"/>
            </a:endParaRPr>
          </a:p>
          <a:p>
            <a:pPr algn="just"/>
            <a:r>
              <a:rPr lang="fr-FR" sz="2400" dirty="0">
                <a:latin typeface="Arial" charset="0"/>
              </a:rPr>
              <a:t>*Jusqu’au XIII</a:t>
            </a:r>
            <a:r>
              <a:rPr lang="fr-FR" sz="2400" baseline="30000" dirty="0">
                <a:latin typeface="Arial" charset="0"/>
              </a:rPr>
              <a:t>e</a:t>
            </a:r>
            <a:r>
              <a:rPr lang="fr-FR" sz="2400" dirty="0">
                <a:latin typeface="Arial" charset="0"/>
              </a:rPr>
              <a:t> siècle, ce verbe pouvait aussi, comme son concurrent </a:t>
            </a:r>
            <a:r>
              <a:rPr lang="fr-FR" sz="2400" i="1" dirty="0" err="1">
                <a:latin typeface="Arial" charset="0"/>
              </a:rPr>
              <a:t>baillir</a:t>
            </a:r>
            <a:r>
              <a:rPr lang="fr-FR" sz="2400" dirty="0">
                <a:latin typeface="Arial" charset="0"/>
              </a:rPr>
              <a:t>, signifier « gouverner » ou « avoir à sa charge, gérer. »</a:t>
            </a:r>
          </a:p>
          <a:p>
            <a:endParaRPr lang="it-IT" sz="2400" dirty="0">
              <a:latin typeface="Arial" charset="0"/>
            </a:endParaRPr>
          </a:p>
        </p:txBody>
      </p:sp>
    </p:spTree>
    <p:extLst>
      <p:ext uri="{BB962C8B-B14F-4D97-AF65-F5344CB8AC3E}">
        <p14:creationId xmlns:p14="http://schemas.microsoft.com/office/powerpoint/2010/main" val="184513257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verlan</a:t>
            </a:r>
            <a:r>
              <a:rPr lang="it-IT" sz="2800" dirty="0"/>
              <a:t> </a:t>
            </a:r>
            <a:r>
              <a:rPr lang="it-IT" sz="2800" dirty="0" err="1"/>
              <a:t>dans</a:t>
            </a:r>
            <a:r>
              <a:rPr lang="it-IT" sz="2800" dirty="0"/>
              <a:t> le PR 2017</a:t>
            </a:r>
          </a:p>
        </p:txBody>
      </p:sp>
      <p:sp>
        <p:nvSpPr>
          <p:cNvPr id="3" name="Segnaposto contenuto 2"/>
          <p:cNvSpPr>
            <a:spLocks noGrp="1"/>
          </p:cNvSpPr>
          <p:nvPr>
            <p:ph idx="1"/>
          </p:nvPr>
        </p:nvSpPr>
        <p:spPr/>
        <p:txBody>
          <a:bodyPr>
            <a:normAutofit/>
          </a:bodyPr>
          <a:lstStyle/>
          <a:p>
            <a:r>
              <a:rPr lang="it-IT" sz="2400" dirty="0" err="1"/>
              <a:t>keum</a:t>
            </a:r>
            <a:r>
              <a:rPr lang="it-IT" sz="2400" dirty="0"/>
              <a:t> [</a:t>
            </a:r>
            <a:r>
              <a:rPr lang="it-IT" sz="2400" dirty="0" err="1"/>
              <a:t>kœm</a:t>
            </a:r>
            <a:r>
              <a:rPr lang="it-IT" sz="2400" dirty="0"/>
              <a:t>] </a:t>
            </a:r>
            <a:r>
              <a:rPr lang="it-IT" sz="2400" dirty="0" err="1"/>
              <a:t>nom</a:t>
            </a:r>
            <a:r>
              <a:rPr lang="it-IT" sz="2400" dirty="0"/>
              <a:t> </a:t>
            </a:r>
            <a:r>
              <a:rPr lang="it-IT" sz="2400" dirty="0" err="1"/>
              <a:t>masculin</a:t>
            </a:r>
            <a:r>
              <a:rPr lang="it-IT" sz="2400" dirty="0"/>
              <a:t> </a:t>
            </a:r>
            <a:r>
              <a:rPr lang="it-IT" sz="2400" dirty="0" err="1"/>
              <a:t>étym</a:t>
            </a:r>
            <a:r>
              <a:rPr lang="it-IT" sz="2400" dirty="0"/>
              <a:t>. </a:t>
            </a:r>
            <a:r>
              <a:rPr lang="it-IT" sz="2400" dirty="0" err="1"/>
              <a:t>vers</a:t>
            </a:r>
            <a:r>
              <a:rPr lang="it-IT" sz="2400" dirty="0"/>
              <a:t> 1970 ◊ </a:t>
            </a:r>
            <a:r>
              <a:rPr lang="it-IT" sz="2400" dirty="0" err="1"/>
              <a:t>verlan</a:t>
            </a:r>
            <a:r>
              <a:rPr lang="it-IT" sz="2400" dirty="0"/>
              <a:t> de </a:t>
            </a:r>
            <a:r>
              <a:rPr lang="it-IT" sz="2400" i="1" dirty="0" err="1"/>
              <a:t>mec</a:t>
            </a:r>
            <a:endParaRPr lang="it-IT" sz="2400" dirty="0"/>
          </a:p>
          <a:p>
            <a:r>
              <a:rPr lang="it-IT" sz="2400" dirty="0"/>
              <a:t>❖</a:t>
            </a:r>
          </a:p>
          <a:p>
            <a:r>
              <a:rPr lang="it-IT" sz="2400" dirty="0"/>
              <a:t>■  </a:t>
            </a:r>
            <a:r>
              <a:rPr lang="it-IT" sz="2400" dirty="0" err="1"/>
              <a:t>Fam</a:t>
            </a:r>
            <a:r>
              <a:rPr lang="it-IT" sz="2400" dirty="0"/>
              <a:t>. </a:t>
            </a:r>
            <a:r>
              <a:rPr lang="it-IT" sz="2400" dirty="0" err="1"/>
              <a:t>Mec</a:t>
            </a:r>
            <a:r>
              <a:rPr lang="it-IT" sz="2400" dirty="0"/>
              <a:t>, </a:t>
            </a:r>
            <a:r>
              <a:rPr lang="it-IT" sz="2400" dirty="0" err="1"/>
              <a:t>garçon</a:t>
            </a:r>
            <a:r>
              <a:rPr lang="it-IT" sz="2400" dirty="0"/>
              <a:t>. </a:t>
            </a:r>
            <a:r>
              <a:rPr lang="it-IT" sz="2400" i="1" dirty="0" err="1"/>
              <a:t>Les</a:t>
            </a:r>
            <a:r>
              <a:rPr lang="it-IT" sz="2400" i="1" dirty="0"/>
              <a:t> </a:t>
            </a:r>
            <a:r>
              <a:rPr lang="it-IT" sz="2400" i="1" dirty="0" err="1"/>
              <a:t>keums</a:t>
            </a:r>
            <a:r>
              <a:rPr lang="it-IT" sz="2400" i="1" dirty="0"/>
              <a:t> et </a:t>
            </a:r>
            <a:r>
              <a:rPr lang="it-IT" sz="2400" i="1" dirty="0" err="1"/>
              <a:t>les</a:t>
            </a:r>
            <a:r>
              <a:rPr lang="it-IT" sz="2400" i="1" dirty="0"/>
              <a:t> </a:t>
            </a:r>
            <a:r>
              <a:rPr lang="it-IT" sz="2400" i="1" dirty="0" err="1"/>
              <a:t>meufs</a:t>
            </a:r>
            <a:r>
              <a:rPr lang="it-IT" sz="2400" i="1" dirty="0"/>
              <a:t>.</a:t>
            </a:r>
          </a:p>
          <a:p>
            <a:r>
              <a:rPr lang="it-IT" sz="2400" dirty="0"/>
              <a:t>© 2016 </a:t>
            </a:r>
            <a:r>
              <a:rPr lang="it-IT" sz="2400" dirty="0" err="1"/>
              <a:t>Dictionnaires</a:t>
            </a:r>
            <a:r>
              <a:rPr lang="it-IT" sz="2400" dirty="0"/>
              <a:t> Le Robert - Le Petit Robert de la langue </a:t>
            </a:r>
            <a:r>
              <a:rPr lang="it-IT" sz="2400" dirty="0" err="1"/>
              <a:t>française</a:t>
            </a:r>
            <a:endParaRPr lang="it-IT" sz="2400" dirty="0"/>
          </a:p>
          <a:p>
            <a:endParaRPr lang="it-IT" sz="2400" dirty="0"/>
          </a:p>
        </p:txBody>
      </p:sp>
    </p:spTree>
    <p:extLst>
      <p:ext uri="{BB962C8B-B14F-4D97-AF65-F5344CB8AC3E}">
        <p14:creationId xmlns:p14="http://schemas.microsoft.com/office/powerpoint/2010/main" val="393680001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verlan</a:t>
            </a:r>
            <a:r>
              <a:rPr lang="it-IT" sz="2800" dirty="0"/>
              <a:t> </a:t>
            </a:r>
            <a:r>
              <a:rPr lang="it-IT" sz="2800" dirty="0" err="1"/>
              <a:t>dans</a:t>
            </a:r>
            <a:r>
              <a:rPr lang="it-IT" sz="2800" dirty="0"/>
              <a:t> le PR 2017</a:t>
            </a:r>
          </a:p>
        </p:txBody>
      </p:sp>
      <p:sp>
        <p:nvSpPr>
          <p:cNvPr id="3" name="Segnaposto contenuto 2"/>
          <p:cNvSpPr>
            <a:spLocks noGrp="1"/>
          </p:cNvSpPr>
          <p:nvPr>
            <p:ph idx="1"/>
          </p:nvPr>
        </p:nvSpPr>
        <p:spPr/>
        <p:txBody>
          <a:bodyPr>
            <a:normAutofit/>
          </a:bodyPr>
          <a:lstStyle/>
          <a:p>
            <a:r>
              <a:rPr lang="it-IT" sz="2400" dirty="0" err="1"/>
              <a:t>chelou</a:t>
            </a:r>
            <a:r>
              <a:rPr lang="it-IT" sz="2400" dirty="0"/>
              <a:t>, e [</a:t>
            </a:r>
            <a:r>
              <a:rPr lang="it-IT" sz="2400" dirty="0" err="1"/>
              <a:t>ʃəlu</a:t>
            </a:r>
            <a:r>
              <a:rPr lang="it-IT" sz="2400" dirty="0"/>
              <a:t>] </a:t>
            </a:r>
            <a:r>
              <a:rPr lang="it-IT" sz="2400" dirty="0" err="1"/>
              <a:t>adjectif</a:t>
            </a:r>
            <a:r>
              <a:rPr lang="it-IT" sz="2400" dirty="0"/>
              <a:t> </a:t>
            </a:r>
            <a:r>
              <a:rPr lang="it-IT" sz="2400" dirty="0" err="1"/>
              <a:t>étym</a:t>
            </a:r>
            <a:r>
              <a:rPr lang="it-IT" sz="2400" dirty="0"/>
              <a:t>. 1984 ◊ </a:t>
            </a:r>
            <a:r>
              <a:rPr lang="it-IT" sz="2400" dirty="0" err="1"/>
              <a:t>verlan</a:t>
            </a:r>
            <a:r>
              <a:rPr lang="it-IT" sz="2400" dirty="0"/>
              <a:t> de </a:t>
            </a:r>
            <a:r>
              <a:rPr lang="it-IT" sz="2400" i="1" dirty="0"/>
              <a:t>1. </a:t>
            </a:r>
            <a:r>
              <a:rPr lang="it-IT" sz="2400" i="1" dirty="0" err="1"/>
              <a:t>louche</a:t>
            </a:r>
            <a:endParaRPr lang="it-IT" sz="2400" dirty="0"/>
          </a:p>
          <a:p>
            <a:r>
              <a:rPr lang="it-IT" sz="2400" dirty="0"/>
              <a:t>❖</a:t>
            </a:r>
          </a:p>
          <a:p>
            <a:r>
              <a:rPr lang="it-IT" sz="2400" dirty="0"/>
              <a:t>■  </a:t>
            </a:r>
            <a:r>
              <a:rPr lang="it-IT" sz="2400" dirty="0" err="1"/>
              <a:t>Fam</a:t>
            </a:r>
            <a:r>
              <a:rPr lang="it-IT" sz="2400" dirty="0"/>
              <a:t>. </a:t>
            </a:r>
            <a:r>
              <a:rPr lang="it-IT" sz="2400" dirty="0" err="1"/>
              <a:t>Suspect</a:t>
            </a:r>
            <a:r>
              <a:rPr lang="it-IT" sz="2400" dirty="0"/>
              <a:t>, </a:t>
            </a:r>
            <a:r>
              <a:rPr lang="it-IT" sz="2400" dirty="0" err="1"/>
              <a:t>douteux</a:t>
            </a:r>
            <a:r>
              <a:rPr lang="it-IT" sz="2400" dirty="0"/>
              <a:t> ; </a:t>
            </a:r>
            <a:r>
              <a:rPr lang="it-IT" sz="2400" dirty="0" err="1"/>
              <a:t>bizarre</a:t>
            </a:r>
            <a:r>
              <a:rPr lang="it-IT" sz="2400" dirty="0"/>
              <a:t>. ➙ </a:t>
            </a:r>
            <a:r>
              <a:rPr lang="it-IT" sz="2400" dirty="0" err="1"/>
              <a:t>zarbi</a:t>
            </a:r>
            <a:r>
              <a:rPr lang="it-IT" sz="2400" dirty="0"/>
              <a:t>. </a:t>
            </a:r>
            <a:r>
              <a:rPr lang="it-IT" sz="2400" i="1" dirty="0"/>
              <a:t>Une affaire </a:t>
            </a:r>
            <a:r>
              <a:rPr lang="it-IT" sz="2400" i="1" dirty="0" err="1"/>
              <a:t>cheloue</a:t>
            </a:r>
            <a:r>
              <a:rPr lang="it-IT" sz="2400" i="1" dirty="0"/>
              <a:t>. </a:t>
            </a:r>
            <a:r>
              <a:rPr lang="it-IT" sz="2400" i="1" dirty="0" err="1"/>
              <a:t>Des</a:t>
            </a:r>
            <a:r>
              <a:rPr lang="it-IT" sz="2400" i="1" dirty="0"/>
              <a:t> </a:t>
            </a:r>
            <a:r>
              <a:rPr lang="it-IT" sz="2400" i="1" dirty="0" err="1"/>
              <a:t>types</a:t>
            </a:r>
            <a:r>
              <a:rPr lang="it-IT" sz="2400" i="1" dirty="0"/>
              <a:t> </a:t>
            </a:r>
            <a:r>
              <a:rPr lang="it-IT" sz="2400" i="1" dirty="0" err="1"/>
              <a:t>chelous</a:t>
            </a:r>
            <a:r>
              <a:rPr lang="it-IT" sz="2400" i="1" dirty="0"/>
              <a:t>.</a:t>
            </a:r>
          </a:p>
          <a:p>
            <a:r>
              <a:rPr lang="it-IT" sz="2400" dirty="0"/>
              <a:t>© 2016 </a:t>
            </a:r>
            <a:r>
              <a:rPr lang="it-IT" sz="2400" dirty="0" err="1"/>
              <a:t>Dictionnaires</a:t>
            </a:r>
            <a:r>
              <a:rPr lang="it-IT" sz="2400" dirty="0"/>
              <a:t> Le Robert - Le Petit Robert de la langue </a:t>
            </a:r>
            <a:r>
              <a:rPr lang="it-IT" sz="2400" dirty="0" err="1"/>
              <a:t>française</a:t>
            </a:r>
            <a:endParaRPr lang="it-IT" sz="2400" dirty="0"/>
          </a:p>
          <a:p>
            <a:endParaRPr lang="it-IT" sz="2400" dirty="0"/>
          </a:p>
        </p:txBody>
      </p:sp>
    </p:spTree>
    <p:extLst>
      <p:ext uri="{BB962C8B-B14F-4D97-AF65-F5344CB8AC3E}">
        <p14:creationId xmlns:p14="http://schemas.microsoft.com/office/powerpoint/2010/main" val="308616043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verlan</a:t>
            </a:r>
            <a:r>
              <a:rPr lang="it-IT" sz="2800" dirty="0"/>
              <a:t> </a:t>
            </a:r>
            <a:r>
              <a:rPr lang="it-IT" sz="2800" dirty="0" err="1"/>
              <a:t>dans</a:t>
            </a:r>
            <a:r>
              <a:rPr lang="it-IT" sz="2800" dirty="0"/>
              <a:t> le PR 2017</a:t>
            </a:r>
          </a:p>
        </p:txBody>
      </p:sp>
      <p:sp>
        <p:nvSpPr>
          <p:cNvPr id="3" name="Segnaposto contenuto 2"/>
          <p:cNvSpPr>
            <a:spLocks noGrp="1"/>
          </p:cNvSpPr>
          <p:nvPr>
            <p:ph idx="1"/>
          </p:nvPr>
        </p:nvSpPr>
        <p:spPr/>
        <p:txBody>
          <a:bodyPr>
            <a:normAutofit/>
          </a:bodyPr>
          <a:lstStyle/>
          <a:p>
            <a:r>
              <a:rPr lang="it-IT" sz="2400" dirty="0" err="1"/>
              <a:t>zarbi</a:t>
            </a:r>
            <a:r>
              <a:rPr lang="it-IT" sz="2400" dirty="0"/>
              <a:t> [</a:t>
            </a:r>
            <a:r>
              <a:rPr lang="it-IT" sz="2400" dirty="0" err="1"/>
              <a:t>zaʀbi</a:t>
            </a:r>
            <a:r>
              <a:rPr lang="it-IT" sz="2400" dirty="0"/>
              <a:t>] </a:t>
            </a:r>
            <a:r>
              <a:rPr lang="it-IT" sz="2400" dirty="0" err="1"/>
              <a:t>ou</a:t>
            </a:r>
            <a:r>
              <a:rPr lang="it-IT" sz="2400" dirty="0"/>
              <a:t> </a:t>
            </a:r>
            <a:r>
              <a:rPr lang="it-IT" sz="2400" dirty="0" err="1"/>
              <a:t>zarb</a:t>
            </a:r>
            <a:r>
              <a:rPr lang="it-IT" sz="2400" dirty="0"/>
              <a:t> [</a:t>
            </a:r>
            <a:r>
              <a:rPr lang="it-IT" sz="2400" dirty="0" err="1"/>
              <a:t>zaʀb</a:t>
            </a:r>
            <a:r>
              <a:rPr lang="it-IT" sz="2400" dirty="0"/>
              <a:t>] </a:t>
            </a:r>
            <a:r>
              <a:rPr lang="it-IT" sz="2400" dirty="0" err="1"/>
              <a:t>adjectif</a:t>
            </a:r>
            <a:r>
              <a:rPr lang="it-IT" sz="2400" dirty="0"/>
              <a:t> </a:t>
            </a:r>
            <a:r>
              <a:rPr lang="it-IT" sz="2400" dirty="0" err="1"/>
              <a:t>étym</a:t>
            </a:r>
            <a:r>
              <a:rPr lang="it-IT" sz="2400" dirty="0"/>
              <a:t>. 1984 ◊ </a:t>
            </a:r>
            <a:r>
              <a:rPr lang="it-IT" sz="2400" dirty="0" err="1"/>
              <a:t>verlan</a:t>
            </a:r>
            <a:r>
              <a:rPr lang="it-IT" sz="2400" dirty="0"/>
              <a:t> de </a:t>
            </a:r>
            <a:r>
              <a:rPr lang="it-IT" sz="2400" i="1" dirty="0" err="1"/>
              <a:t>bizarre</a:t>
            </a:r>
            <a:endParaRPr lang="it-IT" sz="2400" dirty="0"/>
          </a:p>
          <a:p>
            <a:r>
              <a:rPr lang="it-IT" sz="2400" dirty="0"/>
              <a:t>❖</a:t>
            </a:r>
          </a:p>
          <a:p>
            <a:r>
              <a:rPr lang="it-IT" sz="2400" dirty="0"/>
              <a:t>■  </a:t>
            </a:r>
            <a:r>
              <a:rPr lang="it-IT" sz="2400" dirty="0" err="1"/>
              <a:t>Fam</a:t>
            </a:r>
            <a:r>
              <a:rPr lang="it-IT" sz="2400" dirty="0"/>
              <a:t>. </a:t>
            </a:r>
            <a:r>
              <a:rPr lang="it-IT" sz="2400" dirty="0" err="1"/>
              <a:t>Bizarre</a:t>
            </a:r>
            <a:r>
              <a:rPr lang="it-IT" sz="2400" dirty="0"/>
              <a:t>, </a:t>
            </a:r>
            <a:r>
              <a:rPr lang="it-IT" sz="2400" dirty="0" err="1"/>
              <a:t>étrange</a:t>
            </a:r>
            <a:r>
              <a:rPr lang="it-IT" sz="2400" dirty="0"/>
              <a:t> (</a:t>
            </a:r>
            <a:r>
              <a:rPr lang="it-IT" sz="2400" dirty="0" err="1"/>
              <a:t>des</a:t>
            </a:r>
            <a:r>
              <a:rPr lang="it-IT" sz="2400" dirty="0"/>
              <a:t> </a:t>
            </a:r>
            <a:r>
              <a:rPr lang="it-IT" sz="2400" dirty="0" err="1"/>
              <a:t>personnes</a:t>
            </a:r>
            <a:r>
              <a:rPr lang="it-IT" sz="2400" dirty="0"/>
              <a:t> et </a:t>
            </a:r>
            <a:r>
              <a:rPr lang="it-IT" sz="2400" dirty="0" err="1"/>
              <a:t>des</a:t>
            </a:r>
            <a:r>
              <a:rPr lang="it-IT" sz="2400" dirty="0"/>
              <a:t> </a:t>
            </a:r>
            <a:r>
              <a:rPr lang="it-IT" sz="2400" dirty="0" err="1"/>
              <a:t>choses</a:t>
            </a:r>
            <a:r>
              <a:rPr lang="it-IT" sz="2400" dirty="0"/>
              <a:t>). ➙ </a:t>
            </a:r>
            <a:r>
              <a:rPr lang="it-IT" sz="2400" dirty="0" err="1"/>
              <a:t>chelou</a:t>
            </a:r>
            <a:r>
              <a:rPr lang="it-IT" sz="2400" dirty="0"/>
              <a:t>.</a:t>
            </a:r>
          </a:p>
          <a:p>
            <a:r>
              <a:rPr lang="it-IT" sz="2400" dirty="0"/>
              <a:t>© 2016 </a:t>
            </a:r>
            <a:r>
              <a:rPr lang="it-IT" sz="2400" dirty="0" err="1"/>
              <a:t>Dictionnaires</a:t>
            </a:r>
            <a:r>
              <a:rPr lang="it-IT" sz="2400" dirty="0"/>
              <a:t> Le Robert - Le Petit Robert de la langue </a:t>
            </a:r>
            <a:r>
              <a:rPr lang="it-IT" sz="2400" dirty="0" err="1"/>
              <a:t>française</a:t>
            </a:r>
            <a:endParaRPr lang="it-IT" sz="2400" dirty="0"/>
          </a:p>
          <a:p>
            <a:endParaRPr lang="it-IT" sz="2400" dirty="0"/>
          </a:p>
        </p:txBody>
      </p:sp>
    </p:spTree>
    <p:extLst>
      <p:ext uri="{BB962C8B-B14F-4D97-AF65-F5344CB8AC3E}">
        <p14:creationId xmlns:p14="http://schemas.microsoft.com/office/powerpoint/2010/main" val="71285234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verlan</a:t>
            </a:r>
            <a:r>
              <a:rPr lang="it-IT" sz="2800" dirty="0"/>
              <a:t> </a:t>
            </a:r>
            <a:r>
              <a:rPr lang="it-IT" sz="2800" dirty="0" err="1"/>
              <a:t>dans</a:t>
            </a:r>
            <a:r>
              <a:rPr lang="it-IT" sz="2800" dirty="0"/>
              <a:t> le PR 2017</a:t>
            </a:r>
          </a:p>
        </p:txBody>
      </p:sp>
      <p:sp>
        <p:nvSpPr>
          <p:cNvPr id="3" name="Segnaposto contenuto 2"/>
          <p:cNvSpPr>
            <a:spLocks noGrp="1"/>
          </p:cNvSpPr>
          <p:nvPr>
            <p:ph idx="1"/>
          </p:nvPr>
        </p:nvSpPr>
        <p:spPr/>
        <p:txBody>
          <a:bodyPr>
            <a:normAutofit/>
          </a:bodyPr>
          <a:lstStyle/>
          <a:p>
            <a:r>
              <a:rPr lang="it-IT" sz="2400" dirty="0" err="1"/>
              <a:t>donf</a:t>
            </a:r>
            <a:r>
              <a:rPr lang="it-IT" sz="2400" dirty="0"/>
              <a:t> (à) [</a:t>
            </a:r>
            <a:r>
              <a:rPr lang="it-IT" sz="2400" dirty="0" err="1"/>
              <a:t>adɔ̃f</a:t>
            </a:r>
            <a:r>
              <a:rPr lang="it-IT" sz="2400" dirty="0"/>
              <a:t>] </a:t>
            </a:r>
            <a:r>
              <a:rPr lang="it-IT" sz="2400" dirty="0" err="1"/>
              <a:t>locution</a:t>
            </a:r>
            <a:r>
              <a:rPr lang="it-IT" sz="2400" dirty="0"/>
              <a:t> </a:t>
            </a:r>
            <a:r>
              <a:rPr lang="it-IT" sz="2400" dirty="0" err="1"/>
              <a:t>adverbiale</a:t>
            </a:r>
            <a:r>
              <a:rPr lang="it-IT" sz="2400" dirty="0"/>
              <a:t> </a:t>
            </a:r>
            <a:r>
              <a:rPr lang="it-IT" sz="2400" dirty="0" err="1"/>
              <a:t>étym</a:t>
            </a:r>
            <a:r>
              <a:rPr lang="it-IT" sz="2400" dirty="0"/>
              <a:t>. </a:t>
            </a:r>
            <a:r>
              <a:rPr lang="it-IT" sz="2400" dirty="0" err="1"/>
              <a:t>vers</a:t>
            </a:r>
            <a:r>
              <a:rPr lang="it-IT" sz="2400" dirty="0"/>
              <a:t> 1990 ◊ </a:t>
            </a:r>
            <a:r>
              <a:rPr lang="it-IT" sz="2400" dirty="0" err="1"/>
              <a:t>verlan</a:t>
            </a:r>
            <a:r>
              <a:rPr lang="it-IT" sz="2400" dirty="0"/>
              <a:t> de </a:t>
            </a:r>
            <a:r>
              <a:rPr lang="it-IT" sz="2400" i="1" dirty="0" err="1"/>
              <a:t>fond</a:t>
            </a:r>
            <a:r>
              <a:rPr lang="it-IT" sz="2400" dirty="0"/>
              <a:t> </a:t>
            </a:r>
            <a:r>
              <a:rPr lang="it-IT" sz="2400" dirty="0" err="1"/>
              <a:t>dans</a:t>
            </a:r>
            <a:r>
              <a:rPr lang="it-IT" sz="2400" dirty="0"/>
              <a:t> </a:t>
            </a:r>
            <a:r>
              <a:rPr lang="it-IT" sz="2400" i="1" dirty="0"/>
              <a:t>à </a:t>
            </a:r>
            <a:r>
              <a:rPr lang="it-IT" sz="2400" i="1" dirty="0" err="1"/>
              <a:t>fond</a:t>
            </a:r>
            <a:r>
              <a:rPr lang="it-IT" sz="2400" dirty="0"/>
              <a:t> </a:t>
            </a:r>
            <a:r>
              <a:rPr lang="it-IT" sz="2400" dirty="0" err="1"/>
              <a:t>Famille</a:t>
            </a:r>
            <a:r>
              <a:rPr lang="it-IT" sz="2400" dirty="0"/>
              <a:t> </a:t>
            </a:r>
            <a:r>
              <a:rPr lang="it-IT" sz="2400" dirty="0" err="1"/>
              <a:t>étymologique</a:t>
            </a:r>
            <a:r>
              <a:rPr lang="it-IT" sz="2400" dirty="0"/>
              <a:t> ⇨  </a:t>
            </a:r>
            <a:r>
              <a:rPr lang="it-IT" sz="2400" dirty="0" err="1"/>
              <a:t>fond</a:t>
            </a:r>
            <a:r>
              <a:rPr lang="it-IT" sz="2400" dirty="0"/>
              <a:t>.</a:t>
            </a:r>
          </a:p>
          <a:p>
            <a:r>
              <a:rPr lang="it-IT" sz="2400" dirty="0"/>
              <a:t>❖</a:t>
            </a:r>
          </a:p>
          <a:p>
            <a:r>
              <a:rPr lang="it-IT" sz="2400" dirty="0"/>
              <a:t>■  </a:t>
            </a:r>
            <a:r>
              <a:rPr lang="it-IT" sz="2400" dirty="0" err="1"/>
              <a:t>Fam</a:t>
            </a:r>
            <a:r>
              <a:rPr lang="it-IT" sz="2400" dirty="0"/>
              <a:t>. (</a:t>
            </a:r>
            <a:r>
              <a:rPr lang="it-IT" sz="2400" dirty="0" err="1"/>
              <a:t>oral</a:t>
            </a:r>
            <a:r>
              <a:rPr lang="it-IT" sz="2400" dirty="0"/>
              <a:t>) À </a:t>
            </a:r>
            <a:r>
              <a:rPr lang="it-IT" sz="2400" dirty="0" err="1"/>
              <a:t>fond</a:t>
            </a:r>
            <a:r>
              <a:rPr lang="it-IT" sz="2400" dirty="0"/>
              <a:t> (</a:t>
            </a:r>
            <a:r>
              <a:rPr lang="it-IT" sz="2400" dirty="0" err="1"/>
              <a:t>surtout</a:t>
            </a:r>
            <a:r>
              <a:rPr lang="it-IT" sz="2400" dirty="0"/>
              <a:t> </a:t>
            </a:r>
            <a:r>
              <a:rPr lang="it-IT" sz="2400" dirty="0" err="1"/>
              <a:t>au</a:t>
            </a:r>
            <a:r>
              <a:rPr lang="it-IT" sz="2400" dirty="0"/>
              <a:t> fig.). </a:t>
            </a:r>
            <a:r>
              <a:rPr lang="it-IT" sz="2400" i="1" dirty="0" err="1"/>
              <a:t>Écouter</a:t>
            </a:r>
            <a:r>
              <a:rPr lang="it-IT" sz="2400" i="1" dirty="0"/>
              <a:t> de la </a:t>
            </a:r>
            <a:r>
              <a:rPr lang="it-IT" sz="2400" i="1" dirty="0" err="1"/>
              <a:t>musique</a:t>
            </a:r>
            <a:r>
              <a:rPr lang="it-IT" sz="2400" i="1" dirty="0"/>
              <a:t> à </a:t>
            </a:r>
            <a:r>
              <a:rPr lang="it-IT" sz="2400" i="1" dirty="0" err="1"/>
              <a:t>donf</a:t>
            </a:r>
            <a:r>
              <a:rPr lang="it-IT" sz="2400" i="1" dirty="0"/>
              <a:t>.</a:t>
            </a:r>
          </a:p>
          <a:p>
            <a:r>
              <a:rPr lang="it-IT" sz="2400" dirty="0"/>
              <a:t>© 2016 </a:t>
            </a:r>
            <a:r>
              <a:rPr lang="it-IT" sz="2400" dirty="0" err="1"/>
              <a:t>Dictionnaires</a:t>
            </a:r>
            <a:r>
              <a:rPr lang="it-IT" sz="2400" dirty="0"/>
              <a:t> Le Robert - Le Petit Robert de la langue </a:t>
            </a:r>
            <a:r>
              <a:rPr lang="it-IT" sz="2400" dirty="0" err="1"/>
              <a:t>française</a:t>
            </a:r>
            <a:endParaRPr lang="it-IT" sz="2400" dirty="0"/>
          </a:p>
          <a:p>
            <a:endParaRPr lang="it-IT" sz="2400" dirty="0"/>
          </a:p>
        </p:txBody>
      </p:sp>
    </p:spTree>
    <p:extLst>
      <p:ext uri="{BB962C8B-B14F-4D97-AF65-F5344CB8AC3E}">
        <p14:creationId xmlns:p14="http://schemas.microsoft.com/office/powerpoint/2010/main" val="26303901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verlan</a:t>
            </a:r>
            <a:r>
              <a:rPr lang="it-IT" sz="2800" dirty="0"/>
              <a:t> </a:t>
            </a:r>
            <a:r>
              <a:rPr lang="it-IT" sz="2800" dirty="0" err="1"/>
              <a:t>dans</a:t>
            </a:r>
            <a:r>
              <a:rPr lang="it-IT" sz="2800" dirty="0"/>
              <a:t> le PR 2017</a:t>
            </a:r>
          </a:p>
        </p:txBody>
      </p:sp>
      <p:sp>
        <p:nvSpPr>
          <p:cNvPr id="3" name="Segnaposto contenuto 2"/>
          <p:cNvSpPr>
            <a:spLocks noGrp="1"/>
          </p:cNvSpPr>
          <p:nvPr>
            <p:ph idx="1"/>
          </p:nvPr>
        </p:nvSpPr>
        <p:spPr/>
        <p:txBody>
          <a:bodyPr>
            <a:normAutofit/>
          </a:bodyPr>
          <a:lstStyle/>
          <a:p>
            <a:r>
              <a:rPr lang="it-IT" sz="2400" dirty="0" err="1"/>
              <a:t>vénère</a:t>
            </a:r>
            <a:r>
              <a:rPr lang="it-IT" sz="2400" dirty="0"/>
              <a:t> [</a:t>
            </a:r>
            <a:r>
              <a:rPr lang="it-IT" sz="2400" dirty="0" err="1"/>
              <a:t>venɛʀ</a:t>
            </a:r>
            <a:r>
              <a:rPr lang="it-IT" sz="2400" dirty="0"/>
              <a:t>] </a:t>
            </a:r>
            <a:r>
              <a:rPr lang="it-IT" sz="2400" dirty="0" err="1"/>
              <a:t>adjectif</a:t>
            </a:r>
            <a:r>
              <a:rPr lang="it-IT" sz="2400" dirty="0"/>
              <a:t> </a:t>
            </a:r>
            <a:r>
              <a:rPr lang="it-IT" sz="2400" dirty="0" err="1"/>
              <a:t>étym</a:t>
            </a:r>
            <a:r>
              <a:rPr lang="it-IT" sz="2400" dirty="0"/>
              <a:t>. 1991 ◊ </a:t>
            </a:r>
            <a:r>
              <a:rPr lang="it-IT" sz="2400" dirty="0" err="1"/>
              <a:t>verlan</a:t>
            </a:r>
            <a:r>
              <a:rPr lang="it-IT" sz="2400" dirty="0"/>
              <a:t> de </a:t>
            </a:r>
            <a:r>
              <a:rPr lang="it-IT" sz="2400" i="1" dirty="0" err="1"/>
              <a:t>énervé</a:t>
            </a:r>
            <a:r>
              <a:rPr lang="it-IT" sz="2400" dirty="0"/>
              <a:t> </a:t>
            </a:r>
            <a:r>
              <a:rPr lang="it-IT" sz="2400" dirty="0" err="1"/>
              <a:t>Famille</a:t>
            </a:r>
            <a:r>
              <a:rPr lang="it-IT" sz="2400" dirty="0"/>
              <a:t> </a:t>
            </a:r>
            <a:r>
              <a:rPr lang="it-IT" sz="2400" dirty="0" err="1"/>
              <a:t>étymologique</a:t>
            </a:r>
            <a:r>
              <a:rPr lang="it-IT" sz="2400" dirty="0"/>
              <a:t> ⇨  </a:t>
            </a:r>
            <a:r>
              <a:rPr lang="it-IT" sz="2400" dirty="0" err="1"/>
              <a:t>nerf</a:t>
            </a:r>
            <a:r>
              <a:rPr lang="it-IT" sz="2400" dirty="0"/>
              <a:t>.</a:t>
            </a:r>
          </a:p>
          <a:p>
            <a:endParaRPr lang="it-IT" sz="2400" dirty="0"/>
          </a:p>
          <a:p>
            <a:r>
              <a:rPr lang="it-IT" sz="2400" dirty="0"/>
              <a:t>■  </a:t>
            </a:r>
            <a:r>
              <a:rPr lang="it-IT" sz="2400" dirty="0" err="1"/>
              <a:t>Fam</a:t>
            </a:r>
            <a:r>
              <a:rPr lang="it-IT" sz="2400" dirty="0"/>
              <a:t>. </a:t>
            </a:r>
            <a:r>
              <a:rPr lang="it-IT" sz="2400" dirty="0" err="1"/>
              <a:t>Énervé</a:t>
            </a:r>
            <a:r>
              <a:rPr lang="it-IT" sz="2400" dirty="0"/>
              <a:t>, en </a:t>
            </a:r>
            <a:r>
              <a:rPr lang="it-IT" sz="2400" dirty="0" err="1"/>
              <a:t>colère</a:t>
            </a:r>
            <a:r>
              <a:rPr lang="it-IT" sz="2400" dirty="0"/>
              <a:t>. </a:t>
            </a:r>
            <a:r>
              <a:rPr lang="it-IT" sz="2400" i="1" dirty="0"/>
              <a:t>Il est </a:t>
            </a:r>
            <a:r>
              <a:rPr lang="it-IT" sz="2400" i="1" dirty="0" err="1"/>
              <a:t>vénère</a:t>
            </a:r>
            <a:r>
              <a:rPr lang="it-IT" sz="2400" i="1" dirty="0"/>
              <a:t> grave ! « M'</a:t>
            </a:r>
            <a:r>
              <a:rPr lang="it-IT" sz="2400" i="1" dirty="0" err="1"/>
              <a:t>sieur</a:t>
            </a:r>
            <a:r>
              <a:rPr lang="it-IT" sz="2400" i="1" dirty="0"/>
              <a:t>, </a:t>
            </a:r>
            <a:r>
              <a:rPr lang="it-IT" sz="2400" i="1" dirty="0" err="1"/>
              <a:t>ça</a:t>
            </a:r>
            <a:r>
              <a:rPr lang="it-IT" sz="2400" i="1" dirty="0"/>
              <a:t> s'</a:t>
            </a:r>
            <a:r>
              <a:rPr lang="it-IT" sz="2400" i="1" dirty="0" err="1"/>
              <a:t>fait</a:t>
            </a:r>
            <a:r>
              <a:rPr lang="it-IT" sz="2400" i="1" dirty="0"/>
              <a:t> </a:t>
            </a:r>
            <a:r>
              <a:rPr lang="it-IT" sz="2400" i="1" dirty="0" err="1"/>
              <a:t>pas</a:t>
            </a:r>
            <a:r>
              <a:rPr lang="it-IT" sz="2400" i="1" dirty="0"/>
              <a:t>, </a:t>
            </a:r>
            <a:r>
              <a:rPr lang="it-IT" sz="2400" i="1" dirty="0" err="1"/>
              <a:t>vous</a:t>
            </a:r>
            <a:r>
              <a:rPr lang="it-IT" sz="2400" i="1" dirty="0"/>
              <a:t> </a:t>
            </a:r>
            <a:r>
              <a:rPr lang="it-IT" sz="2400" i="1" dirty="0" err="1"/>
              <a:t>êtes</a:t>
            </a:r>
            <a:r>
              <a:rPr lang="it-IT" sz="2400" i="1" dirty="0"/>
              <a:t> </a:t>
            </a:r>
            <a:r>
              <a:rPr lang="it-IT" sz="2400" i="1" dirty="0" err="1"/>
              <a:t>vénère</a:t>
            </a:r>
            <a:r>
              <a:rPr lang="it-IT" sz="2400" i="1" dirty="0"/>
              <a:t> et </a:t>
            </a:r>
            <a:r>
              <a:rPr lang="it-IT" sz="2400" i="1" dirty="0" err="1"/>
              <a:t>vous</a:t>
            </a:r>
            <a:r>
              <a:rPr lang="it-IT" sz="2400" i="1" dirty="0"/>
              <a:t> </a:t>
            </a:r>
            <a:r>
              <a:rPr lang="it-IT" sz="2400" i="1" dirty="0" err="1"/>
              <a:t>vous</a:t>
            </a:r>
            <a:r>
              <a:rPr lang="it-IT" sz="2400" i="1" dirty="0"/>
              <a:t> en </a:t>
            </a:r>
            <a:r>
              <a:rPr lang="it-IT" sz="2400" i="1" dirty="0" err="1"/>
              <a:t>prenez</a:t>
            </a:r>
            <a:r>
              <a:rPr lang="it-IT" sz="2400" i="1" dirty="0"/>
              <a:t> à </a:t>
            </a:r>
            <a:r>
              <a:rPr lang="it-IT" sz="2400" i="1" dirty="0" err="1"/>
              <a:t>moi</a:t>
            </a:r>
            <a:r>
              <a:rPr lang="it-IT" sz="2400" i="1" dirty="0"/>
              <a:t> » (</a:t>
            </a:r>
            <a:r>
              <a:rPr lang="it-IT" sz="2400" i="1" dirty="0" err="1"/>
              <a:t>Bégaudeau</a:t>
            </a:r>
            <a:r>
              <a:rPr lang="it-IT" sz="2400" i="1" dirty="0"/>
              <a:t>).</a:t>
            </a:r>
            <a:r>
              <a:rPr lang="it-IT" sz="2400" dirty="0"/>
              <a:t> ▫ On </a:t>
            </a:r>
            <a:r>
              <a:rPr lang="it-IT" sz="2400" dirty="0" err="1"/>
              <a:t>écrit</a:t>
            </a:r>
            <a:r>
              <a:rPr lang="it-IT" sz="2400" dirty="0"/>
              <a:t> </a:t>
            </a:r>
            <a:r>
              <a:rPr lang="it-IT" sz="2400" dirty="0" err="1"/>
              <a:t>aussi</a:t>
            </a:r>
            <a:r>
              <a:rPr lang="it-IT" sz="2400" dirty="0"/>
              <a:t> </a:t>
            </a:r>
            <a:r>
              <a:rPr lang="it-IT" sz="2400" i="1" dirty="0" err="1"/>
              <a:t>véner</a:t>
            </a:r>
            <a:r>
              <a:rPr lang="it-IT" sz="2400" i="1" dirty="0"/>
              <a:t>.</a:t>
            </a:r>
            <a:endParaRPr lang="it-IT" sz="2400" dirty="0"/>
          </a:p>
          <a:p>
            <a:r>
              <a:rPr lang="it-IT" sz="2400" dirty="0"/>
              <a:t>© 2016 </a:t>
            </a:r>
            <a:r>
              <a:rPr lang="it-IT" sz="2400" dirty="0" err="1"/>
              <a:t>Dictionnaires</a:t>
            </a:r>
            <a:r>
              <a:rPr lang="it-IT" sz="2400" dirty="0"/>
              <a:t> Le Robert - Le Petit Robert de la langue </a:t>
            </a:r>
            <a:r>
              <a:rPr lang="it-IT" sz="2400" dirty="0" err="1"/>
              <a:t>française</a:t>
            </a:r>
            <a:endParaRPr lang="it-IT" sz="2400" dirty="0"/>
          </a:p>
          <a:p>
            <a:endParaRPr lang="it-IT" sz="2400" dirty="0"/>
          </a:p>
        </p:txBody>
      </p:sp>
    </p:spTree>
    <p:extLst>
      <p:ext uri="{BB962C8B-B14F-4D97-AF65-F5344CB8AC3E}">
        <p14:creationId xmlns:p14="http://schemas.microsoft.com/office/powerpoint/2010/main" val="2187247700"/>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Le </a:t>
            </a:r>
            <a:r>
              <a:rPr lang="it-IT" sz="2800" dirty="0" err="1"/>
              <a:t>verlan</a:t>
            </a:r>
            <a:r>
              <a:rPr lang="it-IT" sz="2800" dirty="0"/>
              <a:t> </a:t>
            </a:r>
            <a:r>
              <a:rPr lang="it-IT" sz="2800" dirty="0" err="1"/>
              <a:t>dans</a:t>
            </a:r>
            <a:r>
              <a:rPr lang="it-IT" sz="2800" dirty="0"/>
              <a:t> le PR 2017</a:t>
            </a:r>
          </a:p>
        </p:txBody>
      </p:sp>
      <p:sp>
        <p:nvSpPr>
          <p:cNvPr id="3" name="Segnaposto contenuto 2"/>
          <p:cNvSpPr>
            <a:spLocks noGrp="1"/>
          </p:cNvSpPr>
          <p:nvPr>
            <p:ph idx="1"/>
          </p:nvPr>
        </p:nvSpPr>
        <p:spPr/>
        <p:txBody>
          <a:bodyPr>
            <a:normAutofit/>
          </a:bodyPr>
          <a:lstStyle/>
          <a:p>
            <a:r>
              <a:rPr lang="it-IT" sz="2400" dirty="0" err="1"/>
              <a:t>teuf</a:t>
            </a:r>
            <a:r>
              <a:rPr lang="it-IT" sz="2400" dirty="0"/>
              <a:t> [</a:t>
            </a:r>
            <a:r>
              <a:rPr lang="it-IT" sz="2400" dirty="0" err="1"/>
              <a:t>tœf</a:t>
            </a:r>
            <a:r>
              <a:rPr lang="it-IT" sz="2400" dirty="0"/>
              <a:t>] </a:t>
            </a:r>
            <a:r>
              <a:rPr lang="it-IT" sz="2400" dirty="0" err="1"/>
              <a:t>nom</a:t>
            </a:r>
            <a:r>
              <a:rPr lang="it-IT" sz="2400" dirty="0"/>
              <a:t> </a:t>
            </a:r>
            <a:r>
              <a:rPr lang="it-IT" sz="2400" dirty="0" err="1"/>
              <a:t>féminin</a:t>
            </a:r>
            <a:r>
              <a:rPr lang="it-IT" sz="2400" dirty="0"/>
              <a:t> </a:t>
            </a:r>
            <a:r>
              <a:rPr lang="it-IT" sz="2400" dirty="0" err="1"/>
              <a:t>étym</a:t>
            </a:r>
            <a:r>
              <a:rPr lang="it-IT" sz="2400" dirty="0"/>
              <a:t>. 1984 ◊ </a:t>
            </a:r>
            <a:r>
              <a:rPr lang="it-IT" sz="2400" dirty="0" err="1"/>
              <a:t>verlan</a:t>
            </a:r>
            <a:r>
              <a:rPr lang="it-IT" sz="2400" dirty="0"/>
              <a:t>, </a:t>
            </a:r>
            <a:r>
              <a:rPr lang="it-IT" sz="2400" dirty="0" err="1"/>
              <a:t>avec</a:t>
            </a:r>
            <a:r>
              <a:rPr lang="it-IT" sz="2400" dirty="0"/>
              <a:t> apocope, de </a:t>
            </a:r>
            <a:r>
              <a:rPr lang="it-IT" sz="2400" i="1" dirty="0" err="1"/>
              <a:t>fête</a:t>
            </a:r>
            <a:r>
              <a:rPr lang="it-IT" sz="2400" dirty="0"/>
              <a:t> </a:t>
            </a:r>
            <a:r>
              <a:rPr lang="it-IT" sz="2400" dirty="0" err="1"/>
              <a:t>Famille</a:t>
            </a:r>
            <a:r>
              <a:rPr lang="it-IT" sz="2400" dirty="0"/>
              <a:t> </a:t>
            </a:r>
            <a:r>
              <a:rPr lang="it-IT" sz="2400" dirty="0" err="1"/>
              <a:t>étymologique</a:t>
            </a:r>
            <a:r>
              <a:rPr lang="it-IT" sz="2400" dirty="0"/>
              <a:t> ⇨  </a:t>
            </a:r>
            <a:r>
              <a:rPr lang="it-IT" sz="2400" dirty="0" err="1"/>
              <a:t>foire</a:t>
            </a:r>
            <a:r>
              <a:rPr lang="it-IT" sz="2400" dirty="0"/>
              <a:t>.</a:t>
            </a:r>
          </a:p>
          <a:p>
            <a:r>
              <a:rPr lang="it-IT" sz="2400" dirty="0"/>
              <a:t>❖</a:t>
            </a:r>
          </a:p>
          <a:p>
            <a:r>
              <a:rPr lang="it-IT" sz="2400" dirty="0"/>
              <a:t>■  </a:t>
            </a:r>
            <a:r>
              <a:rPr lang="it-IT" sz="2400" dirty="0" err="1"/>
              <a:t>Fam</a:t>
            </a:r>
            <a:r>
              <a:rPr lang="it-IT" sz="2400" dirty="0"/>
              <a:t>. </a:t>
            </a:r>
            <a:r>
              <a:rPr lang="it-IT" sz="2400" dirty="0" err="1"/>
              <a:t>Fête</a:t>
            </a:r>
            <a:r>
              <a:rPr lang="it-IT" sz="2400" dirty="0"/>
              <a:t>. </a:t>
            </a:r>
            <a:r>
              <a:rPr lang="it-IT" sz="2400" i="1" dirty="0" err="1"/>
              <a:t>Des</a:t>
            </a:r>
            <a:r>
              <a:rPr lang="it-IT" sz="2400" i="1" dirty="0"/>
              <a:t> </a:t>
            </a:r>
            <a:r>
              <a:rPr lang="it-IT" sz="2400" i="1" dirty="0" err="1"/>
              <a:t>musiques</a:t>
            </a:r>
            <a:r>
              <a:rPr lang="it-IT" sz="2400" i="1" dirty="0"/>
              <a:t> « </a:t>
            </a:r>
            <a:r>
              <a:rPr lang="it-IT" sz="2400" i="1" dirty="0" err="1"/>
              <a:t>juste</a:t>
            </a:r>
            <a:r>
              <a:rPr lang="it-IT" sz="2400" i="1" dirty="0"/>
              <a:t> </a:t>
            </a:r>
            <a:r>
              <a:rPr lang="it-IT" sz="2400" i="1" dirty="0" err="1"/>
              <a:t>bonnes</a:t>
            </a:r>
            <a:r>
              <a:rPr lang="it-IT" sz="2400" i="1" dirty="0"/>
              <a:t> à </a:t>
            </a:r>
            <a:r>
              <a:rPr lang="it-IT" sz="2400" i="1" dirty="0" err="1"/>
              <a:t>faire</a:t>
            </a:r>
            <a:r>
              <a:rPr lang="it-IT" sz="2400" i="1" dirty="0"/>
              <a:t> la “</a:t>
            </a:r>
            <a:r>
              <a:rPr lang="it-IT" sz="2400" i="1" dirty="0" err="1"/>
              <a:t>teuf</a:t>
            </a:r>
            <a:r>
              <a:rPr lang="it-IT" sz="2400" i="1" dirty="0"/>
              <a:t>” »</a:t>
            </a:r>
            <a:r>
              <a:rPr lang="it-IT" sz="2400" dirty="0"/>
              <a:t> (Le Monde, 1998).</a:t>
            </a:r>
          </a:p>
          <a:p>
            <a:r>
              <a:rPr lang="it-IT" sz="2400" dirty="0"/>
              <a:t>© 2016 </a:t>
            </a:r>
            <a:r>
              <a:rPr lang="it-IT" sz="2400" dirty="0" err="1"/>
              <a:t>Dictionnaires</a:t>
            </a:r>
            <a:r>
              <a:rPr lang="it-IT" sz="2400" dirty="0"/>
              <a:t> Le Robert - Le Petit Robert de la langue </a:t>
            </a:r>
            <a:r>
              <a:rPr lang="it-IT" sz="2400" dirty="0" err="1"/>
              <a:t>française</a:t>
            </a:r>
            <a:endParaRPr lang="it-IT" sz="2400" dirty="0"/>
          </a:p>
          <a:p>
            <a:endParaRPr lang="it-IT" sz="2400" dirty="0"/>
          </a:p>
        </p:txBody>
      </p:sp>
    </p:spTree>
    <p:extLst>
      <p:ext uri="{BB962C8B-B14F-4D97-AF65-F5344CB8AC3E}">
        <p14:creationId xmlns:p14="http://schemas.microsoft.com/office/powerpoint/2010/main" val="377612738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Ecoutons</a:t>
            </a:r>
            <a:r>
              <a:rPr lang="it-IT" sz="2800" dirty="0" smtClean="0"/>
              <a:t> (et </a:t>
            </a:r>
            <a:r>
              <a:rPr lang="it-IT" sz="2800" dirty="0" err="1" smtClean="0"/>
              <a:t>regardons</a:t>
            </a:r>
            <a:r>
              <a:rPr lang="it-IT" sz="2800" dirty="0" smtClean="0"/>
              <a:t>)</a:t>
            </a:r>
            <a:endParaRPr lang="it-IT" sz="2800" dirty="0"/>
          </a:p>
        </p:txBody>
      </p:sp>
      <p:sp>
        <p:nvSpPr>
          <p:cNvPr id="3" name="Segnaposto contenuto 2"/>
          <p:cNvSpPr>
            <a:spLocks noGrp="1"/>
          </p:cNvSpPr>
          <p:nvPr>
            <p:ph idx="1"/>
          </p:nvPr>
        </p:nvSpPr>
        <p:spPr/>
        <p:txBody>
          <a:bodyPr>
            <a:normAutofit/>
          </a:bodyPr>
          <a:lstStyle/>
          <a:p>
            <a:r>
              <a:rPr lang="it-IT" sz="2400" b="1" dirty="0" err="1"/>
              <a:t>Renaud</a:t>
            </a:r>
            <a:r>
              <a:rPr lang="it-IT" sz="2400" b="1" dirty="0"/>
              <a:t> - </a:t>
            </a:r>
            <a:r>
              <a:rPr lang="it-IT" sz="2400" b="1" dirty="0" err="1"/>
              <a:t>Laisse</a:t>
            </a:r>
            <a:r>
              <a:rPr lang="it-IT" sz="2400" b="1" dirty="0"/>
              <a:t> </a:t>
            </a:r>
            <a:r>
              <a:rPr lang="it-IT" sz="2400" b="1" dirty="0" err="1" smtClean="0"/>
              <a:t>Béton</a:t>
            </a:r>
            <a:endParaRPr lang="it-IT" sz="2400" b="1" dirty="0" smtClean="0"/>
          </a:p>
          <a:p>
            <a:endParaRPr lang="it-IT" sz="2400" b="1" dirty="0"/>
          </a:p>
          <a:p>
            <a:r>
              <a:rPr lang="it-IT" sz="2400" dirty="0" smtClean="0"/>
              <a:t>première chanson de </a:t>
            </a:r>
            <a:r>
              <a:rPr lang="it-IT" sz="2400" dirty="0" err="1" smtClean="0"/>
              <a:t>référence</a:t>
            </a:r>
            <a:r>
              <a:rPr lang="it-IT" sz="2400" dirty="0" smtClean="0"/>
              <a:t> pour le </a:t>
            </a:r>
            <a:r>
              <a:rPr lang="it-IT" sz="2400" dirty="0" err="1" smtClean="0"/>
              <a:t>verlan</a:t>
            </a:r>
            <a:endParaRPr lang="it-IT" sz="2400" dirty="0" smtClean="0"/>
          </a:p>
          <a:p>
            <a:r>
              <a:rPr lang="it-IT" sz="2400" dirty="0" err="1" smtClean="0"/>
              <a:t>sortie</a:t>
            </a:r>
            <a:r>
              <a:rPr lang="it-IT" sz="2400" dirty="0" smtClean="0"/>
              <a:t> </a:t>
            </a:r>
            <a:r>
              <a:rPr lang="it-IT" sz="2400" dirty="0"/>
              <a:t>en </a:t>
            </a:r>
            <a:r>
              <a:rPr lang="it-IT" sz="2400" dirty="0" err="1"/>
              <a:t>octobre</a:t>
            </a:r>
            <a:r>
              <a:rPr lang="it-IT" sz="2400" dirty="0"/>
              <a:t> </a:t>
            </a:r>
            <a:r>
              <a:rPr lang="it-IT" sz="2400" dirty="0" smtClean="0"/>
              <a:t>1977</a:t>
            </a:r>
            <a:endParaRPr lang="it-IT" sz="2400" dirty="0"/>
          </a:p>
          <a:p>
            <a:endParaRPr lang="it-IT" sz="2400" dirty="0"/>
          </a:p>
        </p:txBody>
      </p:sp>
    </p:spTree>
    <p:extLst>
      <p:ext uri="{BB962C8B-B14F-4D97-AF65-F5344CB8AC3E}">
        <p14:creationId xmlns:p14="http://schemas.microsoft.com/office/powerpoint/2010/main" val="2061977475"/>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Paroles</a:t>
            </a:r>
            <a:r>
              <a:rPr lang="it-IT" sz="2800" dirty="0" smtClean="0"/>
              <a:t> </a:t>
            </a:r>
            <a:r>
              <a:rPr lang="it-IT" sz="2800" dirty="0"/>
              <a:t>de "</a:t>
            </a:r>
            <a:r>
              <a:rPr lang="it-IT" sz="2800" dirty="0" err="1"/>
              <a:t>laisse</a:t>
            </a:r>
            <a:r>
              <a:rPr lang="it-IT" sz="2800" dirty="0"/>
              <a:t> </a:t>
            </a:r>
            <a:r>
              <a:rPr lang="it-IT" sz="2800" dirty="0" err="1" smtClean="0"/>
              <a:t>béton</a:t>
            </a:r>
            <a:r>
              <a:rPr lang="it-IT" sz="2800" dirty="0" smtClean="0"/>
              <a:t>”</a:t>
            </a:r>
            <a:r>
              <a:rPr lang="it-IT" sz="2800" dirty="0"/>
              <a:t/>
            </a:r>
            <a:br>
              <a:rPr lang="it-IT" sz="2800" dirty="0"/>
            </a:br>
            <a:endParaRPr lang="it-IT" sz="2800" dirty="0"/>
          </a:p>
        </p:txBody>
      </p:sp>
      <p:sp>
        <p:nvSpPr>
          <p:cNvPr id="3" name="Segnaposto contenuto 2"/>
          <p:cNvSpPr>
            <a:spLocks noGrp="1"/>
          </p:cNvSpPr>
          <p:nvPr>
            <p:ph idx="1"/>
          </p:nvPr>
        </p:nvSpPr>
        <p:spPr/>
        <p:txBody>
          <a:bodyPr>
            <a:normAutofit/>
          </a:bodyPr>
          <a:lstStyle/>
          <a:p>
            <a:r>
              <a:rPr lang="it-IT" sz="2000" dirty="0" err="1"/>
              <a:t>J'étais</a:t>
            </a:r>
            <a:r>
              <a:rPr lang="it-IT" sz="2000" dirty="0"/>
              <a:t> tranquille </a:t>
            </a:r>
            <a:r>
              <a:rPr lang="it-IT" sz="2000" dirty="0" err="1"/>
              <a:t>j'étais</a:t>
            </a:r>
            <a:r>
              <a:rPr lang="it-IT" sz="2000" dirty="0"/>
              <a:t> </a:t>
            </a:r>
            <a:r>
              <a:rPr lang="it-IT" sz="2000" dirty="0" err="1"/>
              <a:t>peinard</a:t>
            </a:r>
            <a:r>
              <a:rPr lang="it-IT" sz="2000" dirty="0"/>
              <a:t> </a:t>
            </a:r>
            <a:r>
              <a:rPr lang="it-IT" sz="2000" dirty="0" err="1"/>
              <a:t>a</a:t>
            </a:r>
            <a:r>
              <a:rPr lang="it-IT" sz="2000" dirty="0" err="1" smtClean="0"/>
              <a:t>ccoudé</a:t>
            </a:r>
            <a:r>
              <a:rPr lang="it-IT" sz="2000" dirty="0" smtClean="0"/>
              <a:t> </a:t>
            </a:r>
            <a:r>
              <a:rPr lang="it-IT" sz="2000" dirty="0" err="1"/>
              <a:t>au</a:t>
            </a:r>
            <a:r>
              <a:rPr lang="it-IT" sz="2000" dirty="0"/>
              <a:t> flipper </a:t>
            </a:r>
            <a:endParaRPr lang="it-IT" sz="2000" dirty="0" smtClean="0"/>
          </a:p>
          <a:p>
            <a:r>
              <a:rPr lang="it-IT" sz="2000" dirty="0" smtClean="0"/>
              <a:t>Le </a:t>
            </a:r>
            <a:r>
              <a:rPr lang="it-IT" sz="2000" dirty="0" err="1"/>
              <a:t>type</a:t>
            </a:r>
            <a:r>
              <a:rPr lang="it-IT" sz="2000" dirty="0"/>
              <a:t> est </a:t>
            </a:r>
            <a:r>
              <a:rPr lang="it-IT" sz="2000" dirty="0" err="1"/>
              <a:t>entré</a:t>
            </a:r>
            <a:r>
              <a:rPr lang="it-IT" sz="2000" dirty="0"/>
              <a:t> </a:t>
            </a:r>
            <a:r>
              <a:rPr lang="it-IT" sz="2000" dirty="0" err="1"/>
              <a:t>dans</a:t>
            </a:r>
            <a:r>
              <a:rPr lang="it-IT" sz="2000" dirty="0"/>
              <a:t> le </a:t>
            </a:r>
            <a:r>
              <a:rPr lang="it-IT" sz="2000" dirty="0" smtClean="0"/>
              <a:t>bar</a:t>
            </a:r>
          </a:p>
          <a:p>
            <a:r>
              <a:rPr lang="it-IT" sz="2000" dirty="0" smtClean="0"/>
              <a:t> </a:t>
            </a:r>
            <a:r>
              <a:rPr lang="it-IT" sz="2000" dirty="0"/>
              <a:t>A </a:t>
            </a:r>
            <a:r>
              <a:rPr lang="it-IT" sz="2000" dirty="0" err="1"/>
              <a:t>commandé</a:t>
            </a:r>
            <a:r>
              <a:rPr lang="it-IT" sz="2000" dirty="0"/>
              <a:t> un </a:t>
            </a:r>
            <a:r>
              <a:rPr lang="it-IT" sz="2000" dirty="0" err="1"/>
              <a:t>jambon</a:t>
            </a:r>
            <a:r>
              <a:rPr lang="it-IT" sz="2000" dirty="0"/>
              <a:t> </a:t>
            </a:r>
            <a:r>
              <a:rPr lang="it-IT" sz="2000" dirty="0" err="1" smtClean="0"/>
              <a:t>beurre</a:t>
            </a:r>
            <a:r>
              <a:rPr lang="it-IT" sz="2000" dirty="0" smtClean="0"/>
              <a:t> </a:t>
            </a:r>
            <a:r>
              <a:rPr lang="it-IT" sz="2000" dirty="0"/>
              <a:t>Et y s'est </a:t>
            </a:r>
            <a:r>
              <a:rPr lang="it-IT" sz="2000" dirty="0" err="1"/>
              <a:t>approché</a:t>
            </a:r>
            <a:r>
              <a:rPr lang="it-IT" sz="2000" dirty="0"/>
              <a:t> de </a:t>
            </a:r>
            <a:r>
              <a:rPr lang="it-IT" sz="2000" dirty="0" err="1"/>
              <a:t>moi</a:t>
            </a:r>
            <a:r>
              <a:rPr lang="it-IT" sz="2000" dirty="0"/>
              <a:t> </a:t>
            </a:r>
            <a:endParaRPr lang="it-IT" sz="2000" dirty="0" smtClean="0"/>
          </a:p>
          <a:p>
            <a:r>
              <a:rPr lang="it-IT" sz="2000" dirty="0" smtClean="0"/>
              <a:t>Et </a:t>
            </a:r>
            <a:r>
              <a:rPr lang="it-IT" sz="2000" dirty="0"/>
              <a:t>y m'a </a:t>
            </a:r>
            <a:r>
              <a:rPr lang="it-IT" sz="2000" dirty="0" err="1"/>
              <a:t>regardé</a:t>
            </a:r>
            <a:r>
              <a:rPr lang="it-IT" sz="2000" dirty="0"/>
              <a:t> </a:t>
            </a:r>
            <a:r>
              <a:rPr lang="it-IT" sz="2000" dirty="0" err="1"/>
              <a:t>comme</a:t>
            </a:r>
            <a:r>
              <a:rPr lang="it-IT" sz="2000" dirty="0"/>
              <a:t> </a:t>
            </a:r>
            <a:r>
              <a:rPr lang="it-IT" sz="2000" dirty="0" err="1"/>
              <a:t>ça</a:t>
            </a:r>
            <a:r>
              <a:rPr lang="it-IT" sz="2000" dirty="0"/>
              <a:t>: "</a:t>
            </a:r>
            <a:r>
              <a:rPr lang="it-IT" sz="2000" dirty="0" err="1"/>
              <a:t>T'as</a:t>
            </a:r>
            <a:r>
              <a:rPr lang="it-IT" sz="2000" dirty="0"/>
              <a:t> </a:t>
            </a:r>
            <a:r>
              <a:rPr lang="it-IT" sz="2000" dirty="0" err="1"/>
              <a:t>des</a:t>
            </a:r>
            <a:r>
              <a:rPr lang="it-IT" sz="2000" dirty="0"/>
              <a:t> </a:t>
            </a:r>
            <a:r>
              <a:rPr lang="it-IT" sz="2000" dirty="0" err="1"/>
              <a:t>bottes</a:t>
            </a:r>
            <a:r>
              <a:rPr lang="it-IT" sz="2000" dirty="0"/>
              <a:t> </a:t>
            </a:r>
            <a:r>
              <a:rPr lang="it-IT" sz="2000" dirty="0" err="1"/>
              <a:t>Mon</a:t>
            </a:r>
            <a:r>
              <a:rPr lang="it-IT" sz="2000" dirty="0"/>
              <a:t> </a:t>
            </a:r>
            <a:r>
              <a:rPr lang="it-IT" sz="2000" dirty="0" err="1" smtClean="0"/>
              <a:t>pote</a:t>
            </a:r>
            <a:endParaRPr lang="it-IT" sz="2000" dirty="0" smtClean="0"/>
          </a:p>
          <a:p>
            <a:r>
              <a:rPr lang="it-IT" sz="2000" dirty="0" smtClean="0"/>
              <a:t> </a:t>
            </a:r>
            <a:r>
              <a:rPr lang="it-IT" sz="2000" dirty="0" err="1"/>
              <a:t>Elles</a:t>
            </a:r>
            <a:r>
              <a:rPr lang="it-IT" sz="2000" dirty="0"/>
              <a:t> me </a:t>
            </a:r>
            <a:r>
              <a:rPr lang="it-IT" sz="2000" dirty="0" err="1" smtClean="0"/>
              <a:t>bottent</a:t>
            </a:r>
            <a:endParaRPr lang="it-IT" sz="2000" dirty="0" smtClean="0"/>
          </a:p>
          <a:p>
            <a:r>
              <a:rPr lang="it-IT" sz="2000" dirty="0" smtClean="0"/>
              <a:t> </a:t>
            </a:r>
            <a:r>
              <a:rPr lang="it-IT" sz="2000" dirty="0" err="1"/>
              <a:t>J'parie</a:t>
            </a:r>
            <a:r>
              <a:rPr lang="it-IT" sz="2000" dirty="0"/>
              <a:t> </a:t>
            </a:r>
            <a:r>
              <a:rPr lang="it-IT" sz="2000" dirty="0" err="1"/>
              <a:t>qu'c'est</a:t>
            </a:r>
            <a:r>
              <a:rPr lang="it-IT" sz="2000" dirty="0"/>
              <a:t> </a:t>
            </a:r>
            <a:r>
              <a:rPr lang="it-IT" sz="2000" dirty="0" err="1"/>
              <a:t>des</a:t>
            </a:r>
            <a:r>
              <a:rPr lang="it-IT" sz="2000" dirty="0"/>
              <a:t> </a:t>
            </a:r>
            <a:r>
              <a:rPr lang="it-IT" sz="2000" dirty="0" err="1"/>
              <a:t>santiags</a:t>
            </a:r>
            <a:r>
              <a:rPr lang="it-IT" sz="2000" dirty="0"/>
              <a:t> </a:t>
            </a:r>
            <a:endParaRPr lang="it-IT" sz="2000" dirty="0" smtClean="0"/>
          </a:p>
          <a:p>
            <a:r>
              <a:rPr lang="it-IT" sz="2000" dirty="0" err="1" smtClean="0"/>
              <a:t>Viens</a:t>
            </a:r>
            <a:r>
              <a:rPr lang="it-IT" sz="2000" dirty="0" smtClean="0"/>
              <a:t> </a:t>
            </a:r>
            <a:r>
              <a:rPr lang="it-IT" sz="2000" dirty="0" err="1"/>
              <a:t>faire</a:t>
            </a:r>
            <a:r>
              <a:rPr lang="it-IT" sz="2000" dirty="0"/>
              <a:t> un tour </a:t>
            </a:r>
            <a:r>
              <a:rPr lang="it-IT" sz="2000" dirty="0" err="1"/>
              <a:t>dans</a:t>
            </a:r>
            <a:r>
              <a:rPr lang="it-IT" sz="2000" dirty="0"/>
              <a:t> l'</a:t>
            </a:r>
            <a:r>
              <a:rPr lang="it-IT" sz="2000" dirty="0" err="1"/>
              <a:t>terrain</a:t>
            </a:r>
            <a:r>
              <a:rPr lang="it-IT" sz="2000" dirty="0"/>
              <a:t> </a:t>
            </a:r>
            <a:r>
              <a:rPr lang="it-IT" sz="2000" dirty="0" err="1" smtClean="0"/>
              <a:t>vague</a:t>
            </a:r>
            <a:endParaRPr lang="it-IT" sz="2000" dirty="0" smtClean="0"/>
          </a:p>
          <a:p>
            <a:r>
              <a:rPr lang="it-IT" sz="2000" dirty="0" smtClean="0"/>
              <a:t> </a:t>
            </a:r>
            <a:r>
              <a:rPr lang="it-IT" sz="2000" dirty="0" err="1"/>
              <a:t>J'vais</a:t>
            </a:r>
            <a:r>
              <a:rPr lang="it-IT" sz="2000" dirty="0"/>
              <a:t> t'</a:t>
            </a:r>
            <a:r>
              <a:rPr lang="it-IT" sz="2000" dirty="0" err="1"/>
              <a:t>apprendre</a:t>
            </a:r>
            <a:r>
              <a:rPr lang="it-IT" sz="2000" dirty="0"/>
              <a:t> un </a:t>
            </a:r>
            <a:r>
              <a:rPr lang="it-IT" sz="2000" dirty="0" err="1"/>
              <a:t>jeu</a:t>
            </a:r>
            <a:r>
              <a:rPr lang="it-IT" sz="2000" dirty="0"/>
              <a:t> </a:t>
            </a:r>
            <a:r>
              <a:rPr lang="it-IT" sz="2000" dirty="0" smtClean="0"/>
              <a:t>rigolo</a:t>
            </a:r>
          </a:p>
          <a:p>
            <a:r>
              <a:rPr lang="it-IT" sz="2000" dirty="0" smtClean="0"/>
              <a:t> </a:t>
            </a:r>
            <a:r>
              <a:rPr lang="it-IT" sz="2000" dirty="0"/>
              <a:t>A </a:t>
            </a:r>
            <a:r>
              <a:rPr lang="it-IT" sz="2000" dirty="0" err="1"/>
              <a:t>grands</a:t>
            </a:r>
            <a:r>
              <a:rPr lang="it-IT" sz="2000" dirty="0"/>
              <a:t> coups de </a:t>
            </a:r>
            <a:r>
              <a:rPr lang="it-IT" sz="2000" dirty="0" err="1"/>
              <a:t>chaines</a:t>
            </a:r>
            <a:r>
              <a:rPr lang="it-IT" sz="2000" dirty="0"/>
              <a:t> de </a:t>
            </a:r>
            <a:r>
              <a:rPr lang="it-IT" sz="2000" dirty="0" err="1"/>
              <a:t>vélo</a:t>
            </a:r>
            <a:r>
              <a:rPr lang="it-IT" sz="2000" dirty="0"/>
              <a:t> </a:t>
            </a:r>
            <a:r>
              <a:rPr lang="it-IT" sz="2000" dirty="0" err="1"/>
              <a:t>J'te</a:t>
            </a:r>
            <a:r>
              <a:rPr lang="it-IT" sz="2000" dirty="0"/>
              <a:t> </a:t>
            </a:r>
            <a:r>
              <a:rPr lang="it-IT" sz="2000" dirty="0" err="1"/>
              <a:t>fais</a:t>
            </a:r>
            <a:r>
              <a:rPr lang="it-IT" sz="2000" dirty="0"/>
              <a:t> </a:t>
            </a:r>
            <a:r>
              <a:rPr lang="it-IT" sz="2000" dirty="0" err="1"/>
              <a:t>tes</a:t>
            </a:r>
            <a:r>
              <a:rPr lang="it-IT" sz="2000" dirty="0"/>
              <a:t> </a:t>
            </a:r>
            <a:r>
              <a:rPr lang="it-IT" sz="2000" dirty="0" err="1"/>
              <a:t>bottes</a:t>
            </a:r>
            <a:r>
              <a:rPr lang="it-IT" sz="2000" dirty="0"/>
              <a:t> à la </a:t>
            </a:r>
            <a:r>
              <a:rPr lang="it-IT" sz="2000" dirty="0" err="1"/>
              <a:t>baston</a:t>
            </a:r>
            <a:r>
              <a:rPr lang="it-IT" sz="2000" dirty="0"/>
              <a:t>" </a:t>
            </a:r>
            <a:endParaRPr lang="it-IT" sz="2000" dirty="0" smtClean="0"/>
          </a:p>
          <a:p>
            <a:endParaRPr lang="it-IT" sz="2000" dirty="0"/>
          </a:p>
          <a:p>
            <a:r>
              <a:rPr lang="it-IT" sz="2000" dirty="0" err="1" smtClean="0"/>
              <a:t>Moi</a:t>
            </a:r>
            <a:r>
              <a:rPr lang="it-IT" sz="2000" dirty="0" smtClean="0"/>
              <a:t> </a:t>
            </a:r>
            <a:r>
              <a:rPr lang="it-IT" sz="2000" dirty="0" err="1"/>
              <a:t>j'lui</a:t>
            </a:r>
            <a:r>
              <a:rPr lang="it-IT" sz="2000" dirty="0"/>
              <a:t> </a:t>
            </a:r>
            <a:r>
              <a:rPr lang="it-IT" sz="2000" dirty="0" err="1"/>
              <a:t>dis</a:t>
            </a:r>
            <a:r>
              <a:rPr lang="it-IT" sz="2000" dirty="0"/>
              <a:t>: "</a:t>
            </a:r>
            <a:r>
              <a:rPr lang="it-IT" sz="2000" dirty="0" err="1"/>
              <a:t>laisse</a:t>
            </a:r>
            <a:r>
              <a:rPr lang="it-IT" sz="2000" dirty="0"/>
              <a:t> </a:t>
            </a:r>
            <a:r>
              <a:rPr lang="it-IT" sz="2000" dirty="0" err="1" smtClean="0"/>
              <a:t>béton</a:t>
            </a:r>
            <a:r>
              <a:rPr lang="it-IT" sz="2000" dirty="0" smtClean="0"/>
              <a:t>”</a:t>
            </a:r>
          </a:p>
          <a:p>
            <a:r>
              <a:rPr lang="mr-IN" sz="2000" dirty="0" smtClean="0"/>
              <a:t>…</a:t>
            </a:r>
            <a:endParaRPr lang="it-IT" sz="2000" dirty="0"/>
          </a:p>
        </p:txBody>
      </p:sp>
    </p:spTree>
    <p:extLst>
      <p:ext uri="{BB962C8B-B14F-4D97-AF65-F5344CB8AC3E}">
        <p14:creationId xmlns:p14="http://schemas.microsoft.com/office/powerpoint/2010/main" val="232751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olo 1"/>
          <p:cNvSpPr>
            <a:spLocks noGrp="1"/>
          </p:cNvSpPr>
          <p:nvPr>
            <p:ph type="title"/>
          </p:nvPr>
        </p:nvSpPr>
        <p:spPr/>
        <p:txBody>
          <a:bodyPr/>
          <a:lstStyle/>
          <a:p>
            <a:r>
              <a:rPr lang="it-IT" sz="2800">
                <a:latin typeface="Arial" charset="0"/>
              </a:rPr>
              <a:t>Translatio Studii</a:t>
            </a:r>
          </a:p>
        </p:txBody>
      </p:sp>
      <p:sp>
        <p:nvSpPr>
          <p:cNvPr id="99330" name="Segnaposto contenuto 2"/>
          <p:cNvSpPr>
            <a:spLocks noGrp="1"/>
          </p:cNvSpPr>
          <p:nvPr>
            <p:ph idx="1"/>
          </p:nvPr>
        </p:nvSpPr>
        <p:spPr/>
        <p:txBody>
          <a:bodyPr/>
          <a:lstStyle/>
          <a:p>
            <a:pPr algn="just"/>
            <a:r>
              <a:rPr lang="it-IT" sz="2400">
                <a:latin typeface="Arial" charset="0"/>
              </a:rPr>
              <a:t>“Il n’est pas exagéré de dire que la traduction est constitutive de la civilisation occidentale. La notion de </a:t>
            </a:r>
            <a:r>
              <a:rPr lang="it-IT" sz="2400" i="1">
                <a:latin typeface="Arial" charset="0"/>
              </a:rPr>
              <a:t>translatio studii </a:t>
            </a:r>
            <a:r>
              <a:rPr lang="it-IT" sz="2400">
                <a:latin typeface="Arial" charset="0"/>
              </a:rPr>
              <a:t>(transfert du savoir), concept clé du Moyen-Age, en est la parfaite illustration.” (Oustinoff M., “</a:t>
            </a:r>
            <a:r>
              <a:rPr lang="it-IT" altLang="ja-JP" sz="2400">
                <a:latin typeface="Arial" charset="0"/>
              </a:rPr>
              <a:t>Les </a:t>
            </a:r>
            <a:r>
              <a:rPr lang="it-IT" sz="2400">
                <a:latin typeface="Arial" charset="0"/>
              </a:rPr>
              <a:t>‘</a:t>
            </a:r>
            <a:r>
              <a:rPr lang="it-IT" altLang="ja-JP" sz="2400">
                <a:latin typeface="Arial" charset="0"/>
              </a:rPr>
              <a:t>Translation Studies</a:t>
            </a:r>
            <a:r>
              <a:rPr lang="it-IT" sz="2400">
                <a:latin typeface="Arial" charset="0"/>
              </a:rPr>
              <a:t>’</a:t>
            </a:r>
            <a:r>
              <a:rPr lang="it-IT" altLang="ja-JP" sz="2400">
                <a:latin typeface="Arial" charset="0"/>
              </a:rPr>
              <a:t> et le tournant traductologique</a:t>
            </a:r>
            <a:r>
              <a:rPr lang="it-IT" sz="2400">
                <a:latin typeface="Arial" charset="0"/>
              </a:rPr>
              <a:t>”</a:t>
            </a:r>
            <a:r>
              <a:rPr lang="it-IT" altLang="ja-JP" sz="2400">
                <a:latin typeface="Arial" charset="0"/>
              </a:rPr>
              <a:t>, </a:t>
            </a:r>
            <a:r>
              <a:rPr lang="it-IT" altLang="ja-JP" sz="2400" i="1">
                <a:latin typeface="Arial" charset="0"/>
              </a:rPr>
              <a:t>Hermès</a:t>
            </a:r>
            <a:r>
              <a:rPr lang="it-IT" altLang="ja-JP" sz="2400">
                <a:latin typeface="Arial" charset="0"/>
              </a:rPr>
              <a:t>, 2007, p.22</a:t>
            </a:r>
            <a:endParaRPr lang="it-IT" sz="2400">
              <a:latin typeface="Arial" charset="0"/>
            </a:endParaRPr>
          </a:p>
        </p:txBody>
      </p:sp>
    </p:spTree>
    <p:extLst>
      <p:ext uri="{BB962C8B-B14F-4D97-AF65-F5344CB8AC3E}">
        <p14:creationId xmlns:p14="http://schemas.microsoft.com/office/powerpoint/2010/main" val="2022474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p:txBody>
          <a:bodyPr/>
          <a:lstStyle/>
          <a:p>
            <a:r>
              <a:rPr lang="it-IT" sz="2800" dirty="0" err="1">
                <a:latin typeface="Arial" charset="0"/>
              </a:rPr>
              <a:t>Les</a:t>
            </a:r>
            <a:r>
              <a:rPr lang="it-IT" sz="2800" dirty="0">
                <a:latin typeface="Arial" charset="0"/>
              </a:rPr>
              <a:t> </a:t>
            </a:r>
            <a:r>
              <a:rPr lang="it-IT" sz="2800" dirty="0" err="1">
                <a:latin typeface="Arial" charset="0"/>
              </a:rPr>
              <a:t>étapes</a:t>
            </a:r>
            <a:r>
              <a:rPr lang="it-IT" sz="2800" dirty="0">
                <a:latin typeface="Arial" charset="0"/>
              </a:rPr>
              <a:t> </a:t>
            </a:r>
            <a:r>
              <a:rPr lang="it-IT" sz="2800" dirty="0" err="1">
                <a:latin typeface="Arial" charset="0"/>
              </a:rPr>
              <a:t>essentielles</a:t>
            </a:r>
            <a:r>
              <a:rPr lang="it-IT" sz="2800" dirty="0">
                <a:latin typeface="Arial" charset="0"/>
              </a:rPr>
              <a:t> de l’histoire de la langue </a:t>
            </a:r>
            <a:r>
              <a:rPr lang="it-IT" sz="2800" dirty="0" err="1">
                <a:latin typeface="Arial" charset="0"/>
              </a:rPr>
              <a:t>française</a:t>
            </a:r>
            <a:endParaRPr lang="it-IT" sz="2800" dirty="0">
              <a:latin typeface="Arial" charset="0"/>
            </a:endParaRPr>
          </a:p>
        </p:txBody>
      </p:sp>
      <p:sp>
        <p:nvSpPr>
          <p:cNvPr id="70658" name="Segnaposto contenuto 2"/>
          <p:cNvSpPr>
            <a:spLocks noGrp="1"/>
          </p:cNvSpPr>
          <p:nvPr>
            <p:ph idx="1"/>
          </p:nvPr>
        </p:nvSpPr>
        <p:spPr/>
        <p:txBody>
          <a:bodyPr/>
          <a:lstStyle/>
          <a:p>
            <a:pPr eaLnBrk="1" hangingPunct="1"/>
            <a:endParaRPr lang="fr-FR" sz="2400" b="1" dirty="0">
              <a:latin typeface="Arial" charset="0"/>
            </a:endParaRPr>
          </a:p>
          <a:p>
            <a:pPr eaLnBrk="1" hangingPunct="1"/>
            <a:r>
              <a:rPr lang="fr-FR" sz="2400" dirty="0">
                <a:latin typeface="Arial" charset="0"/>
              </a:rPr>
              <a:t>L</a:t>
            </a:r>
            <a:r>
              <a:rPr lang="ja-JP" altLang="fr-FR" sz="2400" dirty="0">
                <a:latin typeface="Arial" charset="0"/>
              </a:rPr>
              <a:t>’</a:t>
            </a:r>
            <a:r>
              <a:rPr lang="fr-FR" altLang="ja-JP" sz="2400" dirty="0">
                <a:latin typeface="Arial" charset="0"/>
              </a:rPr>
              <a:t>ancien </a:t>
            </a:r>
            <a:r>
              <a:rPr lang="fr-FR" altLang="ja-JP" sz="2400" dirty="0" smtClean="0">
                <a:latin typeface="Arial" charset="0"/>
              </a:rPr>
              <a:t>français : IX</a:t>
            </a:r>
            <a:r>
              <a:rPr lang="fr-FR" sz="2400" baseline="30000" dirty="0" smtClean="0">
                <a:latin typeface="Arial" charset="0"/>
              </a:rPr>
              <a:t>ème</a:t>
            </a:r>
            <a:r>
              <a:rPr lang="fr-FR" altLang="ja-JP" sz="2400" dirty="0" smtClean="0">
                <a:latin typeface="Arial" charset="0"/>
              </a:rPr>
              <a:t> siècle - XIII</a:t>
            </a:r>
            <a:r>
              <a:rPr lang="fr-FR" sz="2400" baseline="30000" dirty="0" smtClean="0">
                <a:latin typeface="Arial" charset="0"/>
              </a:rPr>
              <a:t>ème</a:t>
            </a:r>
            <a:r>
              <a:rPr lang="fr-FR" altLang="ja-JP" sz="2400" dirty="0" smtClean="0">
                <a:latin typeface="Arial" charset="0"/>
              </a:rPr>
              <a:t> </a:t>
            </a:r>
            <a:r>
              <a:rPr lang="fr-FR" altLang="ja-JP" sz="2400" dirty="0">
                <a:latin typeface="Arial" charset="0"/>
              </a:rPr>
              <a:t>siècle</a:t>
            </a:r>
          </a:p>
          <a:p>
            <a:r>
              <a:rPr lang="fr-FR" sz="2400" dirty="0">
                <a:latin typeface="Arial" charset="0"/>
              </a:rPr>
              <a:t>Le moyen français </a:t>
            </a:r>
            <a:r>
              <a:rPr lang="fr-FR" sz="2400" dirty="0" smtClean="0">
                <a:latin typeface="Arial" charset="0"/>
              </a:rPr>
              <a:t>: XIV</a:t>
            </a:r>
            <a:r>
              <a:rPr lang="fr-FR" sz="2400" baseline="30000" dirty="0" smtClean="0">
                <a:latin typeface="Arial" charset="0"/>
              </a:rPr>
              <a:t>ème</a:t>
            </a:r>
            <a:r>
              <a:rPr lang="fr-FR" sz="2400" dirty="0" smtClean="0">
                <a:latin typeface="Arial" charset="0"/>
              </a:rPr>
              <a:t> siècle - XV</a:t>
            </a:r>
            <a:r>
              <a:rPr lang="fr-FR" sz="2400" baseline="30000" dirty="0" smtClean="0">
                <a:latin typeface="Arial" charset="0"/>
              </a:rPr>
              <a:t>ème</a:t>
            </a:r>
            <a:r>
              <a:rPr lang="fr-FR" sz="2400" dirty="0" smtClean="0">
                <a:latin typeface="Arial" charset="0"/>
              </a:rPr>
              <a:t> </a:t>
            </a:r>
            <a:r>
              <a:rPr lang="fr-FR" sz="2400" dirty="0">
                <a:latin typeface="Arial" charset="0"/>
              </a:rPr>
              <a:t>siècle</a:t>
            </a:r>
          </a:p>
          <a:p>
            <a:pPr eaLnBrk="1" hangingPunct="1"/>
            <a:r>
              <a:rPr lang="fr-FR" sz="2400" b="1" dirty="0">
                <a:latin typeface="Arial" charset="0"/>
              </a:rPr>
              <a:t>Le français de la Renaissance : </a:t>
            </a:r>
            <a:r>
              <a:rPr lang="fr-FR" sz="2400" b="1" dirty="0" smtClean="0">
                <a:latin typeface="Arial" charset="0"/>
              </a:rPr>
              <a:t>XVI</a:t>
            </a:r>
            <a:r>
              <a:rPr lang="fr-FR" sz="2400" b="1" baseline="30000" dirty="0">
                <a:latin typeface="Arial" charset="0"/>
              </a:rPr>
              <a:t>ème</a:t>
            </a:r>
            <a:r>
              <a:rPr lang="fr-FR" sz="2400" b="1" dirty="0" smtClean="0">
                <a:latin typeface="Arial" charset="0"/>
              </a:rPr>
              <a:t> </a:t>
            </a:r>
            <a:r>
              <a:rPr lang="fr-FR" sz="2400" b="1" dirty="0">
                <a:latin typeface="Arial" charset="0"/>
              </a:rPr>
              <a:t>siècle</a:t>
            </a:r>
          </a:p>
          <a:p>
            <a:pPr eaLnBrk="1" hangingPunct="1"/>
            <a:r>
              <a:rPr lang="fr-FR" sz="2400" dirty="0">
                <a:latin typeface="Arial" charset="0"/>
              </a:rPr>
              <a:t>Le français classique : </a:t>
            </a:r>
            <a:r>
              <a:rPr lang="fr-FR" sz="2400" dirty="0" smtClean="0">
                <a:latin typeface="Arial" charset="0"/>
              </a:rPr>
              <a:t>XVII</a:t>
            </a:r>
            <a:r>
              <a:rPr lang="fr-FR" sz="2400" baseline="30000" dirty="0" smtClean="0">
                <a:latin typeface="Arial" charset="0"/>
              </a:rPr>
              <a:t>ème</a:t>
            </a:r>
            <a:r>
              <a:rPr lang="fr-FR" sz="2400" dirty="0" smtClean="0">
                <a:latin typeface="Arial" charset="0"/>
              </a:rPr>
              <a:t> -XVIII</a:t>
            </a:r>
            <a:r>
              <a:rPr lang="fr-FR" sz="2400" baseline="30000" dirty="0" smtClean="0">
                <a:latin typeface="Arial" charset="0"/>
              </a:rPr>
              <a:t>ème</a:t>
            </a:r>
            <a:r>
              <a:rPr lang="fr-FR" sz="2400" dirty="0" smtClean="0">
                <a:latin typeface="Arial" charset="0"/>
              </a:rPr>
              <a:t> </a:t>
            </a:r>
            <a:r>
              <a:rPr lang="fr-FR" sz="2400" dirty="0">
                <a:latin typeface="Arial" charset="0"/>
              </a:rPr>
              <a:t>siècles </a:t>
            </a:r>
          </a:p>
          <a:p>
            <a:pPr eaLnBrk="1" hangingPunct="1"/>
            <a:r>
              <a:rPr lang="fr-FR" sz="2400" dirty="0">
                <a:latin typeface="Arial" charset="0"/>
              </a:rPr>
              <a:t>Le français </a:t>
            </a:r>
            <a:r>
              <a:rPr lang="fr-FR" sz="2400" dirty="0" smtClean="0">
                <a:latin typeface="Arial" charset="0"/>
              </a:rPr>
              <a:t>moderne : XIX</a:t>
            </a:r>
            <a:r>
              <a:rPr lang="fr-FR" sz="2400" baseline="30000" dirty="0" smtClean="0">
                <a:latin typeface="Arial" charset="0"/>
              </a:rPr>
              <a:t>ème</a:t>
            </a:r>
            <a:r>
              <a:rPr lang="fr-FR" sz="2400" dirty="0" smtClean="0">
                <a:latin typeface="Arial" charset="0"/>
              </a:rPr>
              <a:t>  - XX</a:t>
            </a:r>
            <a:r>
              <a:rPr lang="fr-FR" sz="2400" baseline="30000" dirty="0" smtClean="0">
                <a:latin typeface="Arial" charset="0"/>
              </a:rPr>
              <a:t>ème</a:t>
            </a:r>
            <a:r>
              <a:rPr lang="fr-FR" sz="2400" dirty="0" smtClean="0">
                <a:latin typeface="Arial" charset="0"/>
              </a:rPr>
              <a:t> siècles </a:t>
            </a:r>
            <a:r>
              <a:rPr lang="fr-FR" sz="2400" dirty="0">
                <a:latin typeface="Arial" charset="0"/>
              </a:rPr>
              <a:t>(</a:t>
            </a:r>
            <a:r>
              <a:rPr lang="it-IT" sz="2400" dirty="0">
                <a:latin typeface="Arial" charset="0"/>
              </a:rPr>
              <a:t>l’Académie </a:t>
            </a:r>
            <a:r>
              <a:rPr lang="it-IT" sz="2400" dirty="0" err="1">
                <a:latin typeface="Arial" charset="0"/>
              </a:rPr>
              <a:t>française</a:t>
            </a:r>
            <a:r>
              <a:rPr lang="it-IT" sz="2400" dirty="0">
                <a:latin typeface="Arial" charset="0"/>
              </a:rPr>
              <a:t> en 1835 </a:t>
            </a:r>
            <a:r>
              <a:rPr lang="it-IT" sz="2400" dirty="0" err="1">
                <a:latin typeface="Arial" charset="0"/>
              </a:rPr>
              <a:t>admet</a:t>
            </a:r>
            <a:r>
              <a:rPr lang="it-IT" sz="2400" dirty="0">
                <a:latin typeface="Arial" charset="0"/>
              </a:rPr>
              <a:t> l’</a:t>
            </a:r>
            <a:r>
              <a:rPr lang="it-IT" sz="2400" dirty="0" err="1">
                <a:latin typeface="Arial" charset="0"/>
              </a:rPr>
              <a:t>orthographe</a:t>
            </a:r>
            <a:r>
              <a:rPr lang="it-IT" sz="2400" dirty="0">
                <a:latin typeface="Arial" charset="0"/>
              </a:rPr>
              <a:t> –ai- </a:t>
            </a:r>
            <a:r>
              <a:rPr lang="it-IT" sz="2400" dirty="0" err="1">
                <a:latin typeface="Arial" charset="0"/>
              </a:rPr>
              <a:t>au</a:t>
            </a:r>
            <a:r>
              <a:rPr lang="it-IT" sz="2400" dirty="0">
                <a:latin typeface="Arial" charset="0"/>
              </a:rPr>
              <a:t> </a:t>
            </a:r>
            <a:r>
              <a:rPr lang="it-IT" sz="2400" dirty="0" err="1">
                <a:latin typeface="Arial" charset="0"/>
              </a:rPr>
              <a:t>lieu</a:t>
            </a:r>
            <a:r>
              <a:rPr lang="it-IT" sz="2400" dirty="0">
                <a:latin typeface="Arial" charset="0"/>
              </a:rPr>
              <a:t> de –oi.)</a:t>
            </a:r>
            <a:endParaRPr lang="fr-FR" sz="2400" dirty="0">
              <a:latin typeface="Arial" charset="0"/>
            </a:endParaRPr>
          </a:p>
          <a:p>
            <a:pPr eaLnBrk="1" hangingPunct="1"/>
            <a:r>
              <a:rPr lang="fr-FR" sz="2400" dirty="0">
                <a:latin typeface="Arial" charset="0"/>
              </a:rPr>
              <a:t>Le français </a:t>
            </a:r>
            <a:r>
              <a:rPr lang="fr-FR" sz="2400" dirty="0" smtClean="0">
                <a:latin typeface="Arial" charset="0"/>
              </a:rPr>
              <a:t>contemporain : 21</a:t>
            </a:r>
            <a:r>
              <a:rPr lang="fr-FR" sz="2400" baseline="30000" dirty="0">
                <a:latin typeface="Arial" charset="0"/>
              </a:rPr>
              <a:t>ème</a:t>
            </a:r>
            <a:r>
              <a:rPr lang="fr-FR" sz="2400" dirty="0" smtClean="0">
                <a:latin typeface="Arial" charset="0"/>
              </a:rPr>
              <a:t> </a:t>
            </a:r>
            <a:r>
              <a:rPr lang="fr-FR" sz="2400" dirty="0">
                <a:latin typeface="Arial" charset="0"/>
              </a:rPr>
              <a:t>siècle</a:t>
            </a:r>
          </a:p>
          <a:p>
            <a:endParaRPr lang="it-IT" dirty="0">
              <a:latin typeface="Arial" charset="0"/>
            </a:endParaRPr>
          </a:p>
        </p:txBody>
      </p:sp>
    </p:spTree>
    <p:extLst>
      <p:ext uri="{BB962C8B-B14F-4D97-AF65-F5344CB8AC3E}">
        <p14:creationId xmlns:p14="http://schemas.microsoft.com/office/powerpoint/2010/main" val="2757666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Montaigne</a:t>
            </a:r>
            <a:r>
              <a:rPr lang="it-IT" sz="2800" dirty="0" smtClean="0"/>
              <a:t> et la </a:t>
            </a:r>
            <a:r>
              <a:rPr lang="it-IT" sz="2800" dirty="0" err="1" smtClean="0"/>
              <a:t>Renaissance</a:t>
            </a:r>
            <a:endParaRPr lang="it-IT" sz="2800" dirty="0"/>
          </a:p>
        </p:txBody>
      </p:sp>
      <p:sp>
        <p:nvSpPr>
          <p:cNvPr id="3" name="Segnaposto contenuto 2"/>
          <p:cNvSpPr>
            <a:spLocks noGrp="1"/>
          </p:cNvSpPr>
          <p:nvPr>
            <p:ph idx="1"/>
          </p:nvPr>
        </p:nvSpPr>
        <p:spPr/>
        <p:txBody>
          <a:bodyPr>
            <a:normAutofit/>
          </a:bodyPr>
          <a:lstStyle/>
          <a:p>
            <a:endParaRPr lang="it-IT" sz="2400" dirty="0" smtClean="0"/>
          </a:p>
          <a:p>
            <a:endParaRPr lang="it-IT" sz="2400" dirty="0"/>
          </a:p>
          <a:p>
            <a:pPr algn="just"/>
            <a:r>
              <a:rPr lang="it-IT" sz="2400" dirty="0" err="1" smtClean="0"/>
              <a:t>Les</a:t>
            </a:r>
            <a:r>
              <a:rPr lang="it-IT" sz="2400" dirty="0" smtClean="0"/>
              <a:t> </a:t>
            </a:r>
            <a:r>
              <a:rPr lang="it-IT" sz="2400" dirty="0"/>
              <a:t>femmes n’</a:t>
            </a:r>
            <a:r>
              <a:rPr lang="it-IT" sz="2400" dirty="0" err="1"/>
              <a:t>ont</a:t>
            </a:r>
            <a:r>
              <a:rPr lang="it-IT" sz="2400" dirty="0"/>
              <a:t> </a:t>
            </a:r>
            <a:r>
              <a:rPr lang="it-IT" sz="2400" dirty="0" err="1"/>
              <a:t>pas</a:t>
            </a:r>
            <a:r>
              <a:rPr lang="it-IT" sz="2400" dirty="0"/>
              <a:t> </a:t>
            </a:r>
            <a:r>
              <a:rPr lang="it-IT" sz="2400" dirty="0" err="1"/>
              <a:t>tort</a:t>
            </a:r>
            <a:r>
              <a:rPr lang="it-IT" sz="2400" dirty="0"/>
              <a:t> </a:t>
            </a:r>
            <a:r>
              <a:rPr lang="it-IT" sz="2400" dirty="0" err="1"/>
              <a:t>du</a:t>
            </a:r>
            <a:r>
              <a:rPr lang="it-IT" sz="2400" dirty="0"/>
              <a:t> tout </a:t>
            </a:r>
            <a:r>
              <a:rPr lang="it-IT" sz="2400" dirty="0" err="1"/>
              <a:t>quand</a:t>
            </a:r>
            <a:r>
              <a:rPr lang="it-IT" sz="2400" dirty="0"/>
              <a:t> </a:t>
            </a:r>
            <a:r>
              <a:rPr lang="it-IT" sz="2400" dirty="0" err="1"/>
              <a:t>elles</a:t>
            </a:r>
            <a:r>
              <a:rPr lang="it-IT" sz="2400" dirty="0"/>
              <a:t> </a:t>
            </a:r>
            <a:r>
              <a:rPr lang="it-IT" sz="2400" dirty="0" err="1"/>
              <a:t>refusent</a:t>
            </a:r>
            <a:r>
              <a:rPr lang="it-IT" sz="2400" dirty="0"/>
              <a:t> </a:t>
            </a:r>
            <a:r>
              <a:rPr lang="it-IT" sz="2400" dirty="0" err="1"/>
              <a:t>les</a:t>
            </a:r>
            <a:r>
              <a:rPr lang="it-IT" sz="2400" dirty="0"/>
              <a:t> </a:t>
            </a:r>
            <a:r>
              <a:rPr lang="it-IT" sz="2400" dirty="0" err="1"/>
              <a:t>règles</a:t>
            </a:r>
            <a:r>
              <a:rPr lang="it-IT" sz="2400" dirty="0"/>
              <a:t> de vie qui </a:t>
            </a:r>
            <a:r>
              <a:rPr lang="it-IT" sz="2400" dirty="0" err="1"/>
              <a:t>sont</a:t>
            </a:r>
            <a:r>
              <a:rPr lang="it-IT" sz="2400" dirty="0"/>
              <a:t> </a:t>
            </a:r>
            <a:r>
              <a:rPr lang="it-IT" sz="2400" dirty="0" err="1"/>
              <a:t>introduites</a:t>
            </a:r>
            <a:r>
              <a:rPr lang="it-IT" sz="2400" dirty="0"/>
              <a:t> </a:t>
            </a:r>
            <a:r>
              <a:rPr lang="it-IT" sz="2400" dirty="0" err="1"/>
              <a:t>au</a:t>
            </a:r>
            <a:r>
              <a:rPr lang="it-IT" sz="2400" dirty="0"/>
              <a:t> monde, d’</a:t>
            </a:r>
            <a:r>
              <a:rPr lang="it-IT" sz="2400" dirty="0" err="1"/>
              <a:t>autant</a:t>
            </a:r>
            <a:r>
              <a:rPr lang="it-IT" sz="2400" dirty="0"/>
              <a:t> </a:t>
            </a:r>
            <a:r>
              <a:rPr lang="it-IT" sz="2400" dirty="0" err="1"/>
              <a:t>que</a:t>
            </a:r>
            <a:r>
              <a:rPr lang="it-IT" sz="2400" dirty="0"/>
              <a:t> ce </a:t>
            </a:r>
            <a:r>
              <a:rPr lang="it-IT" sz="2400" dirty="0" err="1"/>
              <a:t>sont</a:t>
            </a:r>
            <a:r>
              <a:rPr lang="it-IT" sz="2400" dirty="0"/>
              <a:t> </a:t>
            </a:r>
            <a:r>
              <a:rPr lang="it-IT" sz="2400" dirty="0" err="1"/>
              <a:t>les</a:t>
            </a:r>
            <a:r>
              <a:rPr lang="it-IT" sz="2400" dirty="0"/>
              <a:t> </a:t>
            </a:r>
            <a:r>
              <a:rPr lang="it-IT" sz="2400" dirty="0" err="1"/>
              <a:t>hommes</a:t>
            </a:r>
            <a:r>
              <a:rPr lang="it-IT" sz="2400" dirty="0"/>
              <a:t> qui </a:t>
            </a:r>
            <a:r>
              <a:rPr lang="it-IT" sz="2400" dirty="0" err="1"/>
              <a:t>les</a:t>
            </a:r>
            <a:r>
              <a:rPr lang="it-IT" sz="2400" dirty="0"/>
              <a:t> </a:t>
            </a:r>
            <a:r>
              <a:rPr lang="it-IT" sz="2400" dirty="0" err="1"/>
              <a:t>ont</a:t>
            </a:r>
            <a:r>
              <a:rPr lang="it-IT" sz="2400" dirty="0"/>
              <a:t> </a:t>
            </a:r>
            <a:r>
              <a:rPr lang="it-IT" sz="2400" dirty="0" err="1"/>
              <a:t>faites</a:t>
            </a:r>
            <a:r>
              <a:rPr lang="it-IT" sz="2400" dirty="0"/>
              <a:t> sans </a:t>
            </a:r>
            <a:r>
              <a:rPr lang="it-IT" sz="2400" dirty="0" err="1"/>
              <a:t>elles</a:t>
            </a:r>
            <a:r>
              <a:rPr lang="it-IT" sz="2400" dirty="0"/>
              <a:t>. </a:t>
            </a:r>
          </a:p>
          <a:p>
            <a:r>
              <a:rPr lang="it-IT" sz="2400" dirty="0" err="1"/>
              <a:t>Montaigne</a:t>
            </a:r>
            <a:r>
              <a:rPr lang="it-IT" sz="2400" dirty="0"/>
              <a:t>,</a:t>
            </a:r>
            <a:r>
              <a:rPr lang="it-IT" sz="2400" i="1" dirty="0"/>
              <a:t> </a:t>
            </a:r>
            <a:r>
              <a:rPr lang="it-IT" sz="2400" i="1" dirty="0" err="1"/>
              <a:t>Essais</a:t>
            </a:r>
            <a:r>
              <a:rPr lang="it-IT" sz="2400" dirty="0"/>
              <a:t>, III, 5 </a:t>
            </a:r>
            <a:endParaRPr lang="it-IT" sz="2400" dirty="0" smtClean="0"/>
          </a:p>
          <a:p>
            <a:pPr marL="0" indent="0">
              <a:buNone/>
            </a:pPr>
            <a:endParaRPr lang="it-IT" sz="2400" dirty="0"/>
          </a:p>
          <a:p>
            <a:endParaRPr lang="it-IT" sz="2400" dirty="0"/>
          </a:p>
        </p:txBody>
      </p:sp>
    </p:spTree>
    <p:extLst>
      <p:ext uri="{BB962C8B-B14F-4D97-AF65-F5344CB8AC3E}">
        <p14:creationId xmlns:p14="http://schemas.microsoft.com/office/powerpoint/2010/main" val="2381770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Montaigne</a:t>
            </a:r>
            <a:r>
              <a:rPr lang="it-IT" sz="2800" dirty="0" smtClean="0"/>
              <a:t/>
            </a:r>
            <a:br>
              <a:rPr lang="it-IT" sz="2800" dirty="0" smtClean="0"/>
            </a:br>
            <a:r>
              <a:rPr lang="it-IT" sz="2800" dirty="0" smtClean="0"/>
              <a:t>1533-1592</a:t>
            </a:r>
            <a:endParaRPr lang="it-IT" sz="2800" dirty="0"/>
          </a:p>
        </p:txBody>
      </p:sp>
      <p:pic>
        <p:nvPicPr>
          <p:cNvPr id="4" name="Segnaposto contenuto 3" descr="260px-Montaigne-Dumonstier.jpg"/>
          <p:cNvPicPr>
            <a:picLocks noGrp="1" noChangeAspect="1"/>
          </p:cNvPicPr>
          <p:nvPr>
            <p:ph idx="1"/>
          </p:nvPr>
        </p:nvPicPr>
        <p:blipFill>
          <a:blip r:embed="rId2">
            <a:extLst>
              <a:ext uri="{28A0092B-C50C-407E-A947-70E740481C1C}">
                <a14:useLocalDpi xmlns:a14="http://schemas.microsoft.com/office/drawing/2010/main" val="0"/>
              </a:ext>
            </a:extLst>
          </a:blip>
          <a:srcRect l="-67141" r="-67141"/>
          <a:stretch>
            <a:fillRect/>
          </a:stretch>
        </p:blipFill>
        <p:spPr/>
      </p:pic>
    </p:spTree>
    <p:extLst>
      <p:ext uri="{BB962C8B-B14F-4D97-AF65-F5344CB8AC3E}">
        <p14:creationId xmlns:p14="http://schemas.microsoft.com/office/powerpoint/2010/main" val="101966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Montaigne</a:t>
            </a:r>
            <a:endParaRPr lang="it-IT" sz="2800" dirty="0"/>
          </a:p>
        </p:txBody>
      </p:sp>
      <p:sp>
        <p:nvSpPr>
          <p:cNvPr id="3" name="Segnaposto contenuto 2"/>
          <p:cNvSpPr>
            <a:spLocks noGrp="1"/>
          </p:cNvSpPr>
          <p:nvPr>
            <p:ph idx="1"/>
          </p:nvPr>
        </p:nvSpPr>
        <p:spPr/>
        <p:txBody>
          <a:bodyPr>
            <a:normAutofit/>
          </a:bodyPr>
          <a:lstStyle/>
          <a:p>
            <a:pPr algn="just"/>
            <a:r>
              <a:rPr lang="it-IT" sz="2400" dirty="0" err="1"/>
              <a:t>écrivain</a:t>
            </a:r>
            <a:r>
              <a:rPr lang="it-IT" sz="2400" dirty="0"/>
              <a:t>, </a:t>
            </a:r>
            <a:r>
              <a:rPr lang="it-IT" sz="2400" dirty="0" err="1"/>
              <a:t>philosophe</a:t>
            </a:r>
            <a:r>
              <a:rPr lang="it-IT" sz="2400" dirty="0"/>
              <a:t>, moraliste et </a:t>
            </a:r>
            <a:r>
              <a:rPr lang="it-IT" sz="2400" dirty="0" err="1"/>
              <a:t>homme</a:t>
            </a:r>
            <a:r>
              <a:rPr lang="it-IT" sz="2400" dirty="0"/>
              <a:t> </a:t>
            </a:r>
            <a:r>
              <a:rPr lang="it-IT" sz="2400" dirty="0" err="1"/>
              <a:t>politique</a:t>
            </a:r>
            <a:r>
              <a:rPr lang="it-IT" sz="2400" dirty="0"/>
              <a:t> </a:t>
            </a:r>
            <a:r>
              <a:rPr lang="it-IT" sz="2400" dirty="0" err="1"/>
              <a:t>français</a:t>
            </a:r>
            <a:r>
              <a:rPr lang="it-IT" sz="2400" dirty="0"/>
              <a:t> de la </a:t>
            </a:r>
            <a:r>
              <a:rPr lang="it-IT" sz="2400" dirty="0" err="1" smtClean="0"/>
              <a:t>Renaissance</a:t>
            </a:r>
            <a:endParaRPr lang="it-IT" sz="2400" dirty="0"/>
          </a:p>
          <a:p>
            <a:pPr algn="just"/>
            <a:r>
              <a:rPr lang="it-IT" sz="2400" i="1" dirty="0" err="1" smtClean="0"/>
              <a:t>Les</a:t>
            </a:r>
            <a:r>
              <a:rPr lang="it-IT" sz="2400" i="1" dirty="0" smtClean="0"/>
              <a:t> </a:t>
            </a:r>
            <a:r>
              <a:rPr lang="it-IT" sz="2400" i="1" dirty="0" err="1" smtClean="0"/>
              <a:t>Essais</a:t>
            </a:r>
            <a:r>
              <a:rPr lang="it-IT" sz="2400" i="1" dirty="0" smtClean="0"/>
              <a:t> : </a:t>
            </a:r>
            <a:r>
              <a:rPr lang="it-IT" sz="2400" dirty="0"/>
              <a:t>t</a:t>
            </a:r>
            <a:r>
              <a:rPr lang="it-IT" sz="2400" dirty="0" smtClean="0"/>
              <a:t>exte </a:t>
            </a:r>
            <a:r>
              <a:rPr lang="it-IT" sz="2400" dirty="0" err="1"/>
              <a:t>original</a:t>
            </a:r>
            <a:r>
              <a:rPr lang="it-IT" sz="2400" dirty="0"/>
              <a:t> de 1580 </a:t>
            </a:r>
            <a:r>
              <a:rPr lang="it-IT" sz="2400" dirty="0" err="1"/>
              <a:t>avec</a:t>
            </a:r>
            <a:r>
              <a:rPr lang="it-IT" sz="2400" dirty="0"/>
              <a:t> </a:t>
            </a:r>
            <a:r>
              <a:rPr lang="it-IT" sz="2400" dirty="0" err="1"/>
              <a:t>les</a:t>
            </a:r>
            <a:r>
              <a:rPr lang="it-IT" sz="2400" dirty="0"/>
              <a:t> </a:t>
            </a:r>
            <a:r>
              <a:rPr lang="it-IT" sz="2400" dirty="0" err="1"/>
              <a:t>variantes</a:t>
            </a:r>
            <a:r>
              <a:rPr lang="it-IT" sz="2400" dirty="0"/>
              <a:t> </a:t>
            </a:r>
            <a:r>
              <a:rPr lang="it-IT" sz="2400" dirty="0" err="1"/>
              <a:t>des</a:t>
            </a:r>
            <a:r>
              <a:rPr lang="it-IT" sz="2400" dirty="0"/>
              <a:t> </a:t>
            </a:r>
            <a:r>
              <a:rPr lang="it-IT" sz="2400" dirty="0" err="1"/>
              <a:t>éditions</a:t>
            </a:r>
            <a:r>
              <a:rPr lang="it-IT" sz="2400" dirty="0"/>
              <a:t> de 1582 et </a:t>
            </a:r>
            <a:r>
              <a:rPr lang="it-IT" sz="2400" dirty="0" smtClean="0"/>
              <a:t>1587</a:t>
            </a:r>
            <a:r>
              <a:rPr lang="it-IT" sz="2400" dirty="0"/>
              <a:t> </a:t>
            </a:r>
            <a:r>
              <a:rPr lang="it-IT" sz="2400" dirty="0" smtClean="0"/>
              <a:t>qui a </a:t>
            </a:r>
            <a:r>
              <a:rPr lang="it-IT" sz="2400" dirty="0" err="1"/>
              <a:t>influencé</a:t>
            </a:r>
            <a:r>
              <a:rPr lang="it-IT" sz="2400" dirty="0"/>
              <a:t> </a:t>
            </a:r>
            <a:r>
              <a:rPr lang="it-IT" sz="2400" dirty="0" err="1"/>
              <a:t>toute</a:t>
            </a:r>
            <a:r>
              <a:rPr lang="it-IT" sz="2400" dirty="0"/>
              <a:t> la culture occidentale.</a:t>
            </a:r>
          </a:p>
          <a:p>
            <a:pPr algn="just"/>
            <a:endParaRPr lang="it-IT" sz="2400" i="1" dirty="0" smtClean="0"/>
          </a:p>
          <a:p>
            <a:pPr algn="just"/>
            <a:r>
              <a:rPr lang="it-IT" sz="2400" i="1" dirty="0" err="1" smtClean="0"/>
              <a:t>Les</a:t>
            </a:r>
            <a:r>
              <a:rPr lang="it-IT" sz="2400" i="1" dirty="0" smtClean="0"/>
              <a:t> </a:t>
            </a:r>
            <a:r>
              <a:rPr lang="it-IT" sz="2400" i="1" dirty="0" err="1" smtClean="0"/>
              <a:t>Essais</a:t>
            </a:r>
            <a:r>
              <a:rPr lang="it-IT" sz="2400" i="1" dirty="0" smtClean="0"/>
              <a:t> </a:t>
            </a:r>
            <a:r>
              <a:rPr lang="it-IT" sz="2400" dirty="0" smtClean="0"/>
              <a:t>de </a:t>
            </a:r>
            <a:r>
              <a:rPr lang="it-IT" sz="2400" dirty="0" err="1" smtClean="0"/>
              <a:t>Montaigne</a:t>
            </a:r>
            <a:r>
              <a:rPr lang="it-IT" sz="2400" dirty="0" smtClean="0"/>
              <a:t>, la première oeuvre à </a:t>
            </a:r>
            <a:r>
              <a:rPr lang="it-IT" sz="2400" dirty="0" err="1" smtClean="0"/>
              <a:t>caractère</a:t>
            </a:r>
            <a:r>
              <a:rPr lang="it-IT" sz="2400" dirty="0" smtClean="0"/>
              <a:t> </a:t>
            </a:r>
            <a:r>
              <a:rPr lang="it-IT" sz="2400" dirty="0" err="1" smtClean="0"/>
              <a:t>philosophique</a:t>
            </a:r>
            <a:r>
              <a:rPr lang="it-IT" sz="2400" dirty="0" smtClean="0"/>
              <a:t> </a:t>
            </a:r>
            <a:r>
              <a:rPr lang="it-IT" sz="2400" b="1" dirty="0" err="1" smtClean="0"/>
              <a:t>écrite</a:t>
            </a:r>
            <a:r>
              <a:rPr lang="it-IT" sz="2400" b="1" dirty="0" smtClean="0"/>
              <a:t> en </a:t>
            </a:r>
            <a:r>
              <a:rPr lang="it-IT" sz="2400" b="1" dirty="0" err="1" smtClean="0"/>
              <a:t>fançais</a:t>
            </a:r>
            <a:r>
              <a:rPr lang="it-IT" sz="2400" dirty="0" smtClean="0"/>
              <a:t> </a:t>
            </a:r>
            <a:r>
              <a:rPr lang="it-IT" sz="2400" dirty="0" err="1" smtClean="0"/>
              <a:t>reflètent</a:t>
            </a:r>
            <a:r>
              <a:rPr lang="it-IT" sz="2400" dirty="0" smtClean="0"/>
              <a:t> l’esprit de la </a:t>
            </a:r>
            <a:r>
              <a:rPr lang="it-IT" sz="2400" dirty="0" err="1" smtClean="0"/>
              <a:t>Renaissance</a:t>
            </a:r>
            <a:r>
              <a:rPr lang="it-IT" sz="2400" dirty="0" smtClean="0"/>
              <a:t>.</a:t>
            </a:r>
          </a:p>
        </p:txBody>
      </p:sp>
    </p:spTree>
    <p:extLst>
      <p:ext uri="{BB962C8B-B14F-4D97-AF65-F5344CB8AC3E}">
        <p14:creationId xmlns:p14="http://schemas.microsoft.com/office/powerpoint/2010/main" val="273521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t>
            </a:r>
            <a:r>
              <a:rPr lang="it-IT" sz="2800" dirty="0" err="1"/>
              <a:t>Que</a:t>
            </a:r>
            <a:r>
              <a:rPr lang="it-IT" sz="2800" dirty="0"/>
              <a:t> </a:t>
            </a:r>
            <a:r>
              <a:rPr lang="it-IT" sz="2800" dirty="0" err="1"/>
              <a:t>sais</a:t>
            </a:r>
            <a:r>
              <a:rPr lang="it-IT" sz="2800" dirty="0"/>
              <a:t>-je ?" </a:t>
            </a:r>
          </a:p>
        </p:txBody>
      </p:sp>
      <p:sp>
        <p:nvSpPr>
          <p:cNvPr id="3" name="Segnaposto contenuto 2"/>
          <p:cNvSpPr>
            <a:spLocks noGrp="1"/>
          </p:cNvSpPr>
          <p:nvPr>
            <p:ph idx="1"/>
          </p:nvPr>
        </p:nvSpPr>
        <p:spPr/>
        <p:txBody>
          <a:bodyPr>
            <a:normAutofit fontScale="92500" lnSpcReduction="20000"/>
          </a:bodyPr>
          <a:lstStyle/>
          <a:p>
            <a:pPr algn="just"/>
            <a:r>
              <a:rPr lang="it-IT" sz="2400" dirty="0"/>
              <a:t>"</a:t>
            </a:r>
            <a:r>
              <a:rPr lang="it-IT" sz="2400" dirty="0" err="1"/>
              <a:t>Que</a:t>
            </a:r>
            <a:r>
              <a:rPr lang="it-IT" sz="2400" dirty="0"/>
              <a:t> </a:t>
            </a:r>
            <a:r>
              <a:rPr lang="it-IT" sz="2400" dirty="0" err="1"/>
              <a:t>sais</a:t>
            </a:r>
            <a:r>
              <a:rPr lang="it-IT" sz="2400" dirty="0"/>
              <a:t>-je ?" </a:t>
            </a:r>
            <a:r>
              <a:rPr lang="it-IT" sz="2400" dirty="0" err="1"/>
              <a:t>était</a:t>
            </a:r>
            <a:r>
              <a:rPr lang="it-IT" sz="2400" dirty="0"/>
              <a:t> sa </a:t>
            </a:r>
            <a:r>
              <a:rPr lang="it-IT" sz="2400" dirty="0" err="1"/>
              <a:t>devise</a:t>
            </a:r>
            <a:r>
              <a:rPr lang="it-IT" sz="2400" dirty="0"/>
              <a:t> et </a:t>
            </a:r>
            <a:r>
              <a:rPr lang="it-IT" sz="2400" dirty="0" err="1"/>
              <a:t>quand</a:t>
            </a:r>
            <a:r>
              <a:rPr lang="it-IT" sz="2400" dirty="0"/>
              <a:t> on lui </a:t>
            </a:r>
            <a:r>
              <a:rPr lang="it-IT" sz="2400" dirty="0" err="1"/>
              <a:t>demandait</a:t>
            </a:r>
            <a:r>
              <a:rPr lang="it-IT" sz="2400" dirty="0"/>
              <a:t> d’</a:t>
            </a:r>
            <a:r>
              <a:rPr lang="it-IT" sz="2400" dirty="0" err="1"/>
              <a:t>où</a:t>
            </a:r>
            <a:r>
              <a:rPr lang="it-IT" sz="2400" dirty="0"/>
              <a:t> il </a:t>
            </a:r>
            <a:r>
              <a:rPr lang="it-IT" sz="2400" dirty="0" err="1"/>
              <a:t>était</a:t>
            </a:r>
            <a:r>
              <a:rPr lang="it-IT" sz="2400" dirty="0"/>
              <a:t>, il </a:t>
            </a:r>
            <a:r>
              <a:rPr lang="it-IT" sz="2400" dirty="0" err="1"/>
              <a:t>répondait</a:t>
            </a:r>
            <a:r>
              <a:rPr lang="it-IT" sz="2400" dirty="0"/>
              <a:t>, </a:t>
            </a:r>
            <a:r>
              <a:rPr lang="it-IT" sz="2400" dirty="0" err="1"/>
              <a:t>suivant</a:t>
            </a:r>
            <a:r>
              <a:rPr lang="it-IT" sz="2400" dirty="0"/>
              <a:t> l’</a:t>
            </a:r>
            <a:r>
              <a:rPr lang="it-IT" sz="2400" dirty="0" err="1"/>
              <a:t>exemple</a:t>
            </a:r>
            <a:r>
              <a:rPr lang="it-IT" sz="2400" dirty="0"/>
              <a:t> de Socrate : "je </a:t>
            </a:r>
            <a:r>
              <a:rPr lang="it-IT" sz="2400" dirty="0" err="1"/>
              <a:t>suis</a:t>
            </a:r>
            <a:r>
              <a:rPr lang="it-IT" sz="2400" dirty="0"/>
              <a:t> </a:t>
            </a:r>
            <a:r>
              <a:rPr lang="it-IT" sz="2400" dirty="0" err="1"/>
              <a:t>du</a:t>
            </a:r>
            <a:r>
              <a:rPr lang="it-IT" sz="2400" dirty="0"/>
              <a:t> monde", </a:t>
            </a:r>
            <a:r>
              <a:rPr lang="it-IT" sz="2400" dirty="0" err="1"/>
              <a:t>refusant</a:t>
            </a:r>
            <a:r>
              <a:rPr lang="it-IT" sz="2400" dirty="0"/>
              <a:t> </a:t>
            </a:r>
            <a:r>
              <a:rPr lang="it-IT" sz="2400" dirty="0" err="1"/>
              <a:t>toute</a:t>
            </a:r>
            <a:r>
              <a:rPr lang="it-IT" sz="2400" dirty="0"/>
              <a:t> </a:t>
            </a:r>
            <a:r>
              <a:rPr lang="it-IT" sz="2400" dirty="0" err="1"/>
              <a:t>étiquette</a:t>
            </a:r>
            <a:r>
              <a:rPr lang="it-IT" sz="2400" dirty="0"/>
              <a:t> </a:t>
            </a:r>
            <a:r>
              <a:rPr lang="it-IT" sz="2400" dirty="0" err="1"/>
              <a:t>géographique</a:t>
            </a:r>
            <a:r>
              <a:rPr lang="it-IT" sz="2400" dirty="0"/>
              <a:t> et par la </a:t>
            </a:r>
            <a:r>
              <a:rPr lang="it-IT" sz="2400" dirty="0" err="1"/>
              <a:t>même</a:t>
            </a:r>
            <a:r>
              <a:rPr lang="it-IT" sz="2400" dirty="0"/>
              <a:t> </a:t>
            </a:r>
            <a:r>
              <a:rPr lang="it-IT" sz="2400" dirty="0" err="1"/>
              <a:t>toute</a:t>
            </a:r>
            <a:r>
              <a:rPr lang="it-IT" sz="2400" dirty="0"/>
              <a:t> </a:t>
            </a:r>
            <a:r>
              <a:rPr lang="it-IT" sz="2400" dirty="0" err="1"/>
              <a:t>discrimination</a:t>
            </a:r>
            <a:r>
              <a:rPr lang="it-IT" sz="2400" dirty="0"/>
              <a:t> </a:t>
            </a:r>
            <a:r>
              <a:rPr lang="it-IT" sz="2400" dirty="0" err="1"/>
              <a:t>entre</a:t>
            </a:r>
            <a:r>
              <a:rPr lang="it-IT" sz="2400" dirty="0"/>
              <a:t> </a:t>
            </a:r>
            <a:r>
              <a:rPr lang="it-IT" sz="2400" dirty="0" err="1"/>
              <a:t>les</a:t>
            </a:r>
            <a:r>
              <a:rPr lang="it-IT" sz="2400" dirty="0"/>
              <a:t> </a:t>
            </a:r>
            <a:r>
              <a:rPr lang="it-IT" sz="2400" dirty="0" err="1"/>
              <a:t>Hommes</a:t>
            </a:r>
            <a:r>
              <a:rPr lang="it-IT" sz="2400" dirty="0"/>
              <a:t>.</a:t>
            </a:r>
          </a:p>
          <a:p>
            <a:pPr algn="just"/>
            <a:r>
              <a:rPr lang="it-IT" sz="2400" dirty="0"/>
              <a:t>Il n’</a:t>
            </a:r>
            <a:r>
              <a:rPr lang="it-IT" sz="2400" dirty="0" err="1"/>
              <a:t>était</a:t>
            </a:r>
            <a:r>
              <a:rPr lang="it-IT" sz="2400" dirty="0"/>
              <a:t> </a:t>
            </a:r>
            <a:r>
              <a:rPr lang="it-IT" sz="2400" dirty="0" err="1"/>
              <a:t>pas</a:t>
            </a:r>
            <a:r>
              <a:rPr lang="it-IT" sz="2400" dirty="0"/>
              <a:t> à </a:t>
            </a:r>
            <a:r>
              <a:rPr lang="it-IT" sz="2400" dirty="0" err="1"/>
              <a:t>cheval</a:t>
            </a:r>
            <a:r>
              <a:rPr lang="it-IT" sz="2400" dirty="0"/>
              <a:t> </a:t>
            </a:r>
            <a:r>
              <a:rPr lang="it-IT" sz="2400" dirty="0" err="1"/>
              <a:t>sur</a:t>
            </a:r>
            <a:r>
              <a:rPr lang="it-IT" sz="2400" dirty="0"/>
              <a:t> </a:t>
            </a:r>
            <a:r>
              <a:rPr lang="it-IT" sz="2400" dirty="0" err="1"/>
              <a:t>les</a:t>
            </a:r>
            <a:r>
              <a:rPr lang="it-IT" sz="2400" dirty="0"/>
              <a:t> </a:t>
            </a:r>
            <a:r>
              <a:rPr lang="it-IT" sz="2400" dirty="0" err="1"/>
              <a:t>principes</a:t>
            </a:r>
            <a:r>
              <a:rPr lang="it-IT" sz="2400" dirty="0"/>
              <a:t> d’une </a:t>
            </a:r>
            <a:r>
              <a:rPr lang="it-IT" sz="2400" dirty="0" err="1"/>
              <a:t>rigueur</a:t>
            </a:r>
            <a:r>
              <a:rPr lang="it-IT" sz="2400" dirty="0"/>
              <a:t> </a:t>
            </a:r>
            <a:r>
              <a:rPr lang="it-IT" sz="2400" dirty="0" err="1"/>
              <a:t>étriquée</a:t>
            </a:r>
            <a:r>
              <a:rPr lang="it-IT" sz="2400" dirty="0"/>
              <a:t>, mais </a:t>
            </a:r>
            <a:r>
              <a:rPr lang="it-IT" sz="2400" dirty="0" err="1"/>
              <a:t>bien</a:t>
            </a:r>
            <a:r>
              <a:rPr lang="it-IT" sz="2400" dirty="0"/>
              <a:t> plus </a:t>
            </a:r>
            <a:r>
              <a:rPr lang="it-IT" sz="2400" dirty="0" err="1"/>
              <a:t>enclin</a:t>
            </a:r>
            <a:r>
              <a:rPr lang="it-IT" sz="2400" dirty="0"/>
              <a:t> à la </a:t>
            </a:r>
            <a:r>
              <a:rPr lang="it-IT" sz="2400" dirty="0" err="1"/>
              <a:t>tolérance</a:t>
            </a:r>
            <a:r>
              <a:rPr lang="it-IT" sz="2400" dirty="0"/>
              <a:t> </a:t>
            </a:r>
            <a:r>
              <a:rPr lang="it-IT" sz="2400" dirty="0" err="1"/>
              <a:t>entre</a:t>
            </a:r>
            <a:r>
              <a:rPr lang="it-IT" sz="2400" dirty="0"/>
              <a:t> </a:t>
            </a:r>
            <a:r>
              <a:rPr lang="it-IT" sz="2400" dirty="0" err="1"/>
              <a:t>les</a:t>
            </a:r>
            <a:r>
              <a:rPr lang="it-IT" sz="2400" dirty="0"/>
              <a:t> </a:t>
            </a:r>
            <a:r>
              <a:rPr lang="it-IT" sz="2400" dirty="0" err="1"/>
              <a:t>êtres</a:t>
            </a:r>
            <a:r>
              <a:rPr lang="it-IT" sz="2400" dirty="0"/>
              <a:t> et </a:t>
            </a:r>
            <a:r>
              <a:rPr lang="it-IT" sz="2400" dirty="0" err="1"/>
              <a:t>au</a:t>
            </a:r>
            <a:r>
              <a:rPr lang="it-IT" sz="2400" dirty="0"/>
              <a:t> </a:t>
            </a:r>
            <a:r>
              <a:rPr lang="it-IT" sz="2400" dirty="0" err="1"/>
              <a:t>respect</a:t>
            </a:r>
            <a:r>
              <a:rPr lang="it-IT" sz="2400" dirty="0"/>
              <a:t> de la </a:t>
            </a:r>
            <a:r>
              <a:rPr lang="it-IT" sz="2400" dirty="0" err="1"/>
              <a:t>différence</a:t>
            </a:r>
            <a:r>
              <a:rPr lang="it-IT" sz="2400" dirty="0"/>
              <a:t> </a:t>
            </a:r>
            <a:r>
              <a:rPr lang="it-IT" sz="2400" dirty="0" err="1"/>
              <a:t>tant</a:t>
            </a:r>
            <a:r>
              <a:rPr lang="it-IT" sz="2400" dirty="0"/>
              <a:t> sociale </a:t>
            </a:r>
            <a:r>
              <a:rPr lang="it-IT" sz="2400" dirty="0" err="1"/>
              <a:t>que</a:t>
            </a:r>
            <a:r>
              <a:rPr lang="it-IT" sz="2400" dirty="0"/>
              <a:t> </a:t>
            </a:r>
            <a:r>
              <a:rPr lang="it-IT" sz="2400" dirty="0" err="1"/>
              <a:t>religieuse</a:t>
            </a:r>
            <a:r>
              <a:rPr lang="it-IT" sz="2400" dirty="0"/>
              <a:t>.</a:t>
            </a:r>
          </a:p>
          <a:p>
            <a:pPr algn="just"/>
            <a:r>
              <a:rPr lang="it-IT" sz="2400" dirty="0"/>
              <a:t>Il a </a:t>
            </a:r>
            <a:r>
              <a:rPr lang="it-IT" sz="2400" dirty="0" err="1"/>
              <a:t>posé</a:t>
            </a:r>
            <a:r>
              <a:rPr lang="it-IT" sz="2400" dirty="0"/>
              <a:t> </a:t>
            </a:r>
            <a:r>
              <a:rPr lang="it-IT" sz="2400" dirty="0" err="1"/>
              <a:t>les</a:t>
            </a:r>
            <a:r>
              <a:rPr lang="it-IT" sz="2400" dirty="0"/>
              <a:t> </a:t>
            </a:r>
            <a:r>
              <a:rPr lang="it-IT" sz="2400" b="1" dirty="0" err="1"/>
              <a:t>premiers</a:t>
            </a:r>
            <a:r>
              <a:rPr lang="it-IT" sz="2400" b="1" dirty="0"/>
              <a:t> </a:t>
            </a:r>
            <a:r>
              <a:rPr lang="it-IT" sz="2400" b="1" dirty="0" err="1"/>
              <a:t>fondements</a:t>
            </a:r>
            <a:r>
              <a:rPr lang="it-IT" sz="2400" b="1" dirty="0"/>
              <a:t> de l’</a:t>
            </a:r>
            <a:r>
              <a:rPr lang="it-IT" sz="2400" b="1" dirty="0" err="1"/>
              <a:t>Humanisme</a:t>
            </a:r>
            <a:r>
              <a:rPr lang="it-IT" sz="2400" b="1" dirty="0"/>
              <a:t> </a:t>
            </a:r>
            <a:r>
              <a:rPr lang="it-IT" sz="2400" dirty="0"/>
              <a:t>, ce </a:t>
            </a:r>
            <a:r>
              <a:rPr lang="it-IT" sz="2400" dirty="0" err="1"/>
              <a:t>courant</a:t>
            </a:r>
            <a:r>
              <a:rPr lang="it-IT" sz="2400" dirty="0"/>
              <a:t> de </a:t>
            </a:r>
            <a:r>
              <a:rPr lang="it-IT" sz="2400" dirty="0" err="1"/>
              <a:t>pensées</a:t>
            </a:r>
            <a:r>
              <a:rPr lang="it-IT" sz="2400" dirty="0"/>
              <a:t> qui </a:t>
            </a:r>
            <a:r>
              <a:rPr lang="it-IT" sz="2400" dirty="0" err="1"/>
              <a:t>veut</a:t>
            </a:r>
            <a:r>
              <a:rPr lang="it-IT" sz="2400" dirty="0"/>
              <a:t> </a:t>
            </a:r>
            <a:r>
              <a:rPr lang="it-IT" sz="2400" dirty="0" err="1"/>
              <a:t>que</a:t>
            </a:r>
            <a:r>
              <a:rPr lang="it-IT" sz="2400" dirty="0"/>
              <a:t> la </a:t>
            </a:r>
            <a:r>
              <a:rPr lang="it-IT" sz="2400" dirty="0" err="1"/>
              <a:t>société</a:t>
            </a:r>
            <a:r>
              <a:rPr lang="it-IT" sz="2400" dirty="0"/>
              <a:t> </a:t>
            </a:r>
            <a:r>
              <a:rPr lang="it-IT" sz="2400" dirty="0" err="1"/>
              <a:t>soit</a:t>
            </a:r>
            <a:r>
              <a:rPr lang="it-IT" sz="2400" dirty="0"/>
              <a:t> </a:t>
            </a:r>
            <a:r>
              <a:rPr lang="it-IT" sz="2400" dirty="0" err="1"/>
              <a:t>faite</a:t>
            </a:r>
            <a:r>
              <a:rPr lang="it-IT" sz="2400" dirty="0"/>
              <a:t> pour servir l’</a:t>
            </a:r>
            <a:r>
              <a:rPr lang="it-IT" sz="2400" dirty="0" err="1"/>
              <a:t>Homme</a:t>
            </a:r>
            <a:r>
              <a:rPr lang="it-IT" sz="2400" dirty="0"/>
              <a:t> et non </a:t>
            </a:r>
            <a:r>
              <a:rPr lang="it-IT" sz="2400" dirty="0" err="1"/>
              <a:t>l’inverse</a:t>
            </a:r>
            <a:r>
              <a:rPr lang="it-IT" sz="2400" dirty="0"/>
              <a:t> ; </a:t>
            </a:r>
            <a:r>
              <a:rPr lang="it-IT" sz="2400" dirty="0" err="1"/>
              <a:t>cette</a:t>
            </a:r>
            <a:r>
              <a:rPr lang="it-IT" sz="2400" dirty="0"/>
              <a:t> </a:t>
            </a:r>
            <a:r>
              <a:rPr lang="it-IT" sz="2400" dirty="0" err="1"/>
              <a:t>philosophie</a:t>
            </a:r>
            <a:r>
              <a:rPr lang="it-IT" sz="2400" dirty="0"/>
              <a:t> qui </a:t>
            </a:r>
            <a:r>
              <a:rPr lang="it-IT" sz="2400" dirty="0" err="1"/>
              <a:t>replace</a:t>
            </a:r>
            <a:r>
              <a:rPr lang="it-IT" sz="2400" dirty="0"/>
              <a:t> l’</a:t>
            </a:r>
            <a:r>
              <a:rPr lang="it-IT" sz="2400" dirty="0" err="1"/>
              <a:t>humain</a:t>
            </a:r>
            <a:r>
              <a:rPr lang="it-IT" sz="2400" dirty="0"/>
              <a:t> </a:t>
            </a:r>
            <a:r>
              <a:rPr lang="it-IT" sz="2400" dirty="0" err="1"/>
              <a:t>au</a:t>
            </a:r>
            <a:r>
              <a:rPr lang="it-IT" sz="2400" dirty="0"/>
              <a:t> centre de la </a:t>
            </a:r>
            <a:r>
              <a:rPr lang="it-IT" sz="2400" dirty="0" err="1"/>
              <a:t>réflexion</a:t>
            </a:r>
            <a:r>
              <a:rPr lang="it-IT" sz="2400" dirty="0"/>
              <a:t> et qui </a:t>
            </a:r>
            <a:r>
              <a:rPr lang="it-IT" sz="2400" dirty="0" err="1"/>
              <a:t>conduit</a:t>
            </a:r>
            <a:r>
              <a:rPr lang="it-IT" sz="2400" dirty="0"/>
              <a:t> </a:t>
            </a:r>
            <a:r>
              <a:rPr lang="it-IT" sz="2400" dirty="0" err="1"/>
              <a:t>au</a:t>
            </a:r>
            <a:r>
              <a:rPr lang="it-IT" sz="2400" dirty="0"/>
              <a:t> </a:t>
            </a:r>
            <a:r>
              <a:rPr lang="it-IT" sz="2400" dirty="0" err="1"/>
              <a:t>respect</a:t>
            </a:r>
            <a:r>
              <a:rPr lang="it-IT" sz="2400" dirty="0"/>
              <a:t> d’</a:t>
            </a:r>
            <a:r>
              <a:rPr lang="it-IT" sz="2400" dirty="0" err="1"/>
              <a:t>autrui</a:t>
            </a:r>
            <a:r>
              <a:rPr lang="it-IT" sz="2400" dirty="0"/>
              <a:t>.</a:t>
            </a:r>
          </a:p>
          <a:p>
            <a:r>
              <a:rPr lang="it-IT" sz="2400" dirty="0" err="1"/>
              <a:t>Défenseur</a:t>
            </a:r>
            <a:r>
              <a:rPr lang="it-IT" sz="2400" dirty="0"/>
              <a:t> de la </a:t>
            </a:r>
            <a:r>
              <a:rPr lang="it-IT" sz="2400" dirty="0" err="1"/>
              <a:t>nécessité</a:t>
            </a:r>
            <a:r>
              <a:rPr lang="it-IT" sz="2400" dirty="0"/>
              <a:t> de </a:t>
            </a:r>
            <a:r>
              <a:rPr lang="it-IT" sz="2400" dirty="0" err="1"/>
              <a:t>communiquer</a:t>
            </a:r>
            <a:r>
              <a:rPr lang="it-IT" sz="2400" dirty="0"/>
              <a:t>, il </a:t>
            </a:r>
            <a:r>
              <a:rPr lang="it-IT" sz="2400" dirty="0" err="1"/>
              <a:t>était</a:t>
            </a:r>
            <a:r>
              <a:rPr lang="it-IT" sz="2400" dirty="0"/>
              <a:t> </a:t>
            </a:r>
            <a:r>
              <a:rPr lang="it-IT" sz="2400" dirty="0" err="1"/>
              <a:t>pétri</a:t>
            </a:r>
            <a:r>
              <a:rPr lang="it-IT" sz="2400" dirty="0"/>
              <a:t> d’esprit de </a:t>
            </a:r>
            <a:r>
              <a:rPr lang="it-IT" sz="2400" dirty="0" err="1"/>
              <a:t>justice</a:t>
            </a:r>
            <a:r>
              <a:rPr lang="it-IT" sz="2400" dirty="0"/>
              <a:t> et d’</a:t>
            </a:r>
            <a:r>
              <a:rPr lang="it-IT" sz="2400" dirty="0" err="1"/>
              <a:t>équité</a:t>
            </a:r>
            <a:r>
              <a:rPr lang="it-IT" sz="2400" dirty="0"/>
              <a:t> et a </a:t>
            </a:r>
            <a:r>
              <a:rPr lang="it-IT" sz="2400" dirty="0" err="1"/>
              <a:t>toujours</a:t>
            </a:r>
            <a:r>
              <a:rPr lang="it-IT" sz="2400" dirty="0"/>
              <a:t> </a:t>
            </a:r>
            <a:r>
              <a:rPr lang="it-IT" sz="2400" dirty="0" err="1"/>
              <a:t>prôné</a:t>
            </a:r>
            <a:r>
              <a:rPr lang="it-IT" sz="2400" dirty="0"/>
              <a:t> le </a:t>
            </a:r>
            <a:r>
              <a:rPr lang="it-IT" sz="2400" dirty="0" err="1"/>
              <a:t>dialogue</a:t>
            </a:r>
            <a:r>
              <a:rPr lang="it-IT" sz="2400" dirty="0"/>
              <a:t> </a:t>
            </a:r>
            <a:r>
              <a:rPr lang="it-IT" sz="2400" dirty="0" err="1"/>
              <a:t>comme</a:t>
            </a:r>
            <a:r>
              <a:rPr lang="it-IT" sz="2400" dirty="0"/>
              <a:t> </a:t>
            </a:r>
            <a:r>
              <a:rPr lang="it-IT" sz="2400" dirty="0" err="1"/>
              <a:t>remède</a:t>
            </a:r>
            <a:r>
              <a:rPr lang="it-IT" sz="2400" dirty="0"/>
              <a:t> à la </a:t>
            </a:r>
            <a:r>
              <a:rPr lang="it-IT" sz="2400" dirty="0" err="1"/>
              <a:t>violence</a:t>
            </a:r>
            <a:r>
              <a:rPr lang="it-IT" sz="2400" dirty="0"/>
              <a:t> et la </a:t>
            </a:r>
            <a:r>
              <a:rPr lang="it-IT" sz="2400" dirty="0" err="1"/>
              <a:t>réflexion</a:t>
            </a:r>
            <a:r>
              <a:rPr lang="it-IT" sz="2400" dirty="0"/>
              <a:t> </a:t>
            </a:r>
            <a:r>
              <a:rPr lang="it-IT" sz="2400" dirty="0" err="1"/>
              <a:t>comme</a:t>
            </a:r>
            <a:r>
              <a:rPr lang="it-IT" sz="2400" dirty="0"/>
              <a:t> </a:t>
            </a:r>
            <a:r>
              <a:rPr lang="it-IT" sz="2400" dirty="0" err="1"/>
              <a:t>préalable</a:t>
            </a:r>
            <a:r>
              <a:rPr lang="it-IT" sz="2400" dirty="0"/>
              <a:t> à </a:t>
            </a:r>
            <a:r>
              <a:rPr lang="it-IT" sz="2400" dirty="0" err="1"/>
              <a:t>l’action</a:t>
            </a:r>
            <a:r>
              <a:rPr lang="it-IT" sz="2400" dirty="0" smtClean="0"/>
              <a:t>.</a:t>
            </a:r>
          </a:p>
          <a:p>
            <a:r>
              <a:rPr lang="it-IT" sz="2400" dirty="0"/>
              <a:t>http://</a:t>
            </a:r>
            <a:r>
              <a:rPr lang="it-IT" sz="2400" dirty="0" err="1"/>
              <a:t>www.chateau-montaigne.com</a:t>
            </a:r>
            <a:r>
              <a:rPr lang="it-IT" sz="2400" dirty="0"/>
              <a:t>/</a:t>
            </a:r>
            <a:r>
              <a:rPr lang="it-IT" sz="2400" dirty="0" err="1"/>
              <a:t>fr</a:t>
            </a:r>
            <a:endParaRPr lang="it-IT" sz="2400" dirty="0"/>
          </a:p>
          <a:p>
            <a:endParaRPr lang="it-IT" sz="2400" dirty="0"/>
          </a:p>
        </p:txBody>
      </p:sp>
    </p:spTree>
    <p:extLst>
      <p:ext uri="{BB962C8B-B14F-4D97-AF65-F5344CB8AC3E}">
        <p14:creationId xmlns:p14="http://schemas.microsoft.com/office/powerpoint/2010/main" val="1405515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a:t>Le Journal de </a:t>
            </a:r>
            <a:r>
              <a:rPr lang="it-IT" sz="2800" i="1" dirty="0" err="1"/>
              <a:t>voyage</a:t>
            </a:r>
            <a:r>
              <a:rPr lang="it-IT" sz="2800" i="1" dirty="0"/>
              <a:t> en </a:t>
            </a:r>
            <a:r>
              <a:rPr lang="it-IT" sz="2800" i="1" dirty="0" err="1"/>
              <a:t>Italie</a:t>
            </a:r>
            <a:r>
              <a:rPr lang="it-IT" sz="2800" i="1" dirty="0"/>
              <a:t> par la </a:t>
            </a:r>
            <a:r>
              <a:rPr lang="it-IT" sz="2800" i="1" dirty="0" err="1"/>
              <a:t>Suisse</a:t>
            </a:r>
            <a:r>
              <a:rPr lang="it-IT" sz="2800" i="1" dirty="0"/>
              <a:t> et l’</a:t>
            </a:r>
            <a:r>
              <a:rPr lang="it-IT" sz="2800" i="1" dirty="0" err="1"/>
              <a:t>Allemagne</a:t>
            </a:r>
            <a:r>
              <a:rPr lang="it-IT" sz="2800" i="1" dirty="0"/>
              <a:t> </a:t>
            </a:r>
            <a:endParaRPr lang="it-IT" sz="2800" dirty="0"/>
          </a:p>
        </p:txBody>
      </p:sp>
      <p:sp>
        <p:nvSpPr>
          <p:cNvPr id="3" name="Segnaposto contenuto 2"/>
          <p:cNvSpPr>
            <a:spLocks noGrp="1"/>
          </p:cNvSpPr>
          <p:nvPr>
            <p:ph idx="1"/>
          </p:nvPr>
        </p:nvSpPr>
        <p:spPr/>
        <p:txBody>
          <a:bodyPr>
            <a:normAutofit/>
          </a:bodyPr>
          <a:lstStyle/>
          <a:p>
            <a:pPr algn="just"/>
            <a:r>
              <a:rPr lang="it-IT" sz="2400" i="1" dirty="0" smtClean="0"/>
              <a:t>Le </a:t>
            </a:r>
            <a:r>
              <a:rPr lang="it-IT" sz="2400" i="1" dirty="0"/>
              <a:t>Journal de </a:t>
            </a:r>
            <a:r>
              <a:rPr lang="it-IT" sz="2400" i="1" dirty="0" err="1"/>
              <a:t>voyage</a:t>
            </a:r>
            <a:r>
              <a:rPr lang="it-IT" sz="2400" i="1" dirty="0"/>
              <a:t> en </a:t>
            </a:r>
            <a:r>
              <a:rPr lang="it-IT" sz="2400" i="1" dirty="0" err="1" smtClean="0"/>
              <a:t>Italie</a:t>
            </a:r>
            <a:r>
              <a:rPr lang="it-IT" sz="2400" i="1" dirty="0" smtClean="0"/>
              <a:t> par la </a:t>
            </a:r>
            <a:r>
              <a:rPr lang="it-IT" sz="2400" i="1" dirty="0" err="1" smtClean="0"/>
              <a:t>Suisse</a:t>
            </a:r>
            <a:r>
              <a:rPr lang="it-IT" sz="2400" i="1" dirty="0" smtClean="0"/>
              <a:t> et l’</a:t>
            </a:r>
            <a:r>
              <a:rPr lang="it-IT" sz="2400" i="1" dirty="0" err="1" smtClean="0"/>
              <a:t>Allemagne</a:t>
            </a:r>
            <a:r>
              <a:rPr lang="it-IT" sz="2400" i="1" dirty="0" smtClean="0"/>
              <a:t> </a:t>
            </a:r>
            <a:r>
              <a:rPr lang="it-IT" sz="2400" dirty="0"/>
              <a:t>est un </a:t>
            </a:r>
            <a:r>
              <a:rPr lang="it-IT" sz="2400" dirty="0" err="1"/>
              <a:t>récit</a:t>
            </a:r>
            <a:r>
              <a:rPr lang="it-IT" sz="2400" dirty="0"/>
              <a:t> de </a:t>
            </a:r>
            <a:r>
              <a:rPr lang="it-IT" sz="2400" dirty="0" err="1"/>
              <a:t>voyage</a:t>
            </a:r>
            <a:r>
              <a:rPr lang="it-IT" sz="2400" dirty="0"/>
              <a:t> de </a:t>
            </a:r>
            <a:r>
              <a:rPr lang="it-IT" sz="2400" dirty="0" err="1"/>
              <a:t>Montaigne</a:t>
            </a:r>
            <a:r>
              <a:rPr lang="it-IT" sz="2400" dirty="0"/>
              <a:t> en 1580 et 1581. L’</a:t>
            </a:r>
            <a:r>
              <a:rPr lang="it-IT" sz="2400" dirty="0" err="1"/>
              <a:t>œuvre</a:t>
            </a:r>
            <a:r>
              <a:rPr lang="it-IT" sz="2400" dirty="0"/>
              <a:t> originale est </a:t>
            </a:r>
            <a:r>
              <a:rPr lang="it-IT" sz="2400" dirty="0" err="1"/>
              <a:t>écrite</a:t>
            </a:r>
            <a:r>
              <a:rPr lang="it-IT" sz="2400" dirty="0"/>
              <a:t> en </a:t>
            </a:r>
            <a:r>
              <a:rPr lang="it-IT" sz="2400" dirty="0" err="1"/>
              <a:t>partie</a:t>
            </a:r>
            <a:r>
              <a:rPr lang="it-IT" sz="2400" dirty="0"/>
              <a:t> en </a:t>
            </a:r>
            <a:r>
              <a:rPr lang="it-IT" sz="2400" dirty="0" err="1"/>
              <a:t>français</a:t>
            </a:r>
            <a:r>
              <a:rPr lang="it-IT" sz="2400" dirty="0"/>
              <a:t>, en </a:t>
            </a:r>
            <a:r>
              <a:rPr lang="it-IT" sz="2400" dirty="0" err="1"/>
              <a:t>partie</a:t>
            </a:r>
            <a:r>
              <a:rPr lang="it-IT" sz="2400" dirty="0"/>
              <a:t> en </a:t>
            </a:r>
            <a:r>
              <a:rPr lang="it-IT" sz="2400" dirty="0" err="1" smtClean="0"/>
              <a:t>italien</a:t>
            </a:r>
            <a:r>
              <a:rPr lang="it-IT" sz="2400" dirty="0" smtClean="0"/>
              <a:t>.</a:t>
            </a:r>
            <a:endParaRPr lang="it-IT" sz="2400" dirty="0"/>
          </a:p>
        </p:txBody>
      </p:sp>
    </p:spTree>
    <p:extLst>
      <p:ext uri="{BB962C8B-B14F-4D97-AF65-F5344CB8AC3E}">
        <p14:creationId xmlns:p14="http://schemas.microsoft.com/office/powerpoint/2010/main" val="96764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it-IT" sz="2800" dirty="0" err="1">
                <a:latin typeface="Arial" charset="0"/>
              </a:rPr>
              <a:t>Regard</a:t>
            </a:r>
            <a:r>
              <a:rPr lang="it-IT" sz="2800" dirty="0">
                <a:latin typeface="Arial" charset="0"/>
              </a:rPr>
              <a:t> </a:t>
            </a:r>
            <a:r>
              <a:rPr lang="it-IT" sz="2800" dirty="0" err="1">
                <a:latin typeface="Arial" charset="0"/>
              </a:rPr>
              <a:t>diachronique</a:t>
            </a:r>
            <a:r>
              <a:rPr lang="it-IT" sz="2800" dirty="0">
                <a:latin typeface="Arial" charset="0"/>
              </a:rPr>
              <a:t/>
            </a:r>
            <a:br>
              <a:rPr lang="it-IT" sz="2800" dirty="0">
                <a:latin typeface="Arial" charset="0"/>
              </a:rPr>
            </a:br>
            <a:endParaRPr lang="it-IT" sz="2400" dirty="0">
              <a:latin typeface="Arial" charset="0"/>
            </a:endParaRPr>
          </a:p>
        </p:txBody>
      </p:sp>
      <p:sp>
        <p:nvSpPr>
          <p:cNvPr id="66562" name="Rectangle 3"/>
          <p:cNvSpPr>
            <a:spLocks noGrp="1" noChangeArrowheads="1"/>
          </p:cNvSpPr>
          <p:nvPr>
            <p:ph type="body" idx="1"/>
          </p:nvPr>
        </p:nvSpPr>
        <p:spPr/>
        <p:txBody>
          <a:bodyPr/>
          <a:lstStyle/>
          <a:p>
            <a:pPr marL="0" indent="0" algn="just" eaLnBrk="1" hangingPunct="1">
              <a:buFontTx/>
              <a:buNone/>
            </a:pPr>
            <a:r>
              <a:rPr lang="fr-FR" sz="2400">
                <a:latin typeface="Arial" charset="0"/>
              </a:rPr>
              <a:t>Connaissance sur la naissance de la langue française, son évolution, son histoire pour comprendre le présent.</a:t>
            </a:r>
          </a:p>
          <a:p>
            <a:pPr marL="0" indent="0" algn="just" eaLnBrk="1" hangingPunct="1"/>
            <a:r>
              <a:rPr lang="fr-FR" sz="2400">
                <a:latin typeface="Arial" charset="0"/>
              </a:rPr>
              <a:t>Le français est une langue romane. Sa grammaire et la plus grande partie de son vocabulaire sont issues des formes orales et populaires du latin</a:t>
            </a:r>
          </a:p>
          <a:p>
            <a:pPr marL="0" indent="0" algn="just" eaLnBrk="1" hangingPunct="1"/>
            <a:r>
              <a:rPr lang="fr-FR" sz="2400">
                <a:latin typeface="Arial" charset="0"/>
              </a:rPr>
              <a:t>Le français comme langue du pouvoir et du savoir : une bataille continue des pouvoirs royaux et républicains contre l</a:t>
            </a:r>
            <a:r>
              <a:rPr lang="ja-JP" altLang="fr-FR" sz="2400">
                <a:latin typeface="Arial" charset="0"/>
              </a:rPr>
              <a:t>’</a:t>
            </a:r>
            <a:r>
              <a:rPr lang="fr-FR" altLang="ja-JP" sz="2400">
                <a:latin typeface="Arial" charset="0"/>
              </a:rPr>
              <a:t>Eglise et la langue latine.</a:t>
            </a:r>
          </a:p>
          <a:p>
            <a:pPr marL="0" indent="0" eaLnBrk="1" hangingPunct="1"/>
            <a:r>
              <a:rPr lang="fr-FR" sz="2400">
                <a:latin typeface="Arial" charset="0"/>
              </a:rPr>
              <a:t>Le rôle de la traduction dans la constitution du français</a:t>
            </a:r>
            <a:endParaRPr lang="fr-FR" altLang="ja-JP" sz="2400">
              <a:latin typeface="Arial" charset="0"/>
            </a:endParaRPr>
          </a:p>
          <a:p>
            <a:pPr marL="0" indent="0" eaLnBrk="1" hangingPunct="1">
              <a:buFontTx/>
              <a:buNone/>
            </a:pPr>
            <a:r>
              <a:rPr lang="fr-FR" altLang="ja-JP" sz="2000">
                <a:latin typeface="Arial" charset="0"/>
              </a:rPr>
              <a:t>Ch. Marchello-Nizia, « le français dans l’histoire », in M. Yaguello (dir.) </a:t>
            </a:r>
            <a:r>
              <a:rPr lang="fr-FR" altLang="ja-JP" sz="2000" i="1">
                <a:latin typeface="Arial" charset="0"/>
              </a:rPr>
              <a:t>Le grand livre de la langue française</a:t>
            </a:r>
            <a:r>
              <a:rPr lang="fr-FR" altLang="ja-JP" sz="2000">
                <a:latin typeface="Arial" charset="0"/>
              </a:rPr>
              <a:t>, Paris, Seuil, 2003, p. 11-90.</a:t>
            </a:r>
          </a:p>
        </p:txBody>
      </p:sp>
    </p:spTree>
    <p:extLst>
      <p:ext uri="{BB962C8B-B14F-4D97-AF65-F5344CB8AC3E}">
        <p14:creationId xmlns:p14="http://schemas.microsoft.com/office/powerpoint/2010/main" val="1213282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i="1" dirty="0"/>
              <a:t>Le Journal de </a:t>
            </a:r>
            <a:r>
              <a:rPr lang="it-IT" sz="2800" i="1" dirty="0" err="1"/>
              <a:t>voyage</a:t>
            </a:r>
            <a:r>
              <a:rPr lang="it-IT" sz="2800" i="1" dirty="0"/>
              <a:t> en </a:t>
            </a:r>
            <a:r>
              <a:rPr lang="it-IT" sz="2800" i="1" dirty="0" err="1"/>
              <a:t>Italie</a:t>
            </a:r>
            <a:r>
              <a:rPr lang="it-IT" sz="2800" i="1" dirty="0"/>
              <a:t> par la </a:t>
            </a:r>
            <a:r>
              <a:rPr lang="it-IT" sz="2800" i="1" dirty="0" err="1"/>
              <a:t>Suisse</a:t>
            </a:r>
            <a:r>
              <a:rPr lang="it-IT" sz="2800" i="1" dirty="0"/>
              <a:t> et l’</a:t>
            </a:r>
            <a:r>
              <a:rPr lang="it-IT" sz="2800" i="1" dirty="0" err="1"/>
              <a:t>Allemagne</a:t>
            </a:r>
            <a:r>
              <a:rPr lang="it-IT" sz="2800" i="1" dirty="0"/>
              <a:t> </a:t>
            </a:r>
            <a:endParaRPr lang="it-IT" sz="2800" dirty="0"/>
          </a:p>
        </p:txBody>
      </p:sp>
      <p:sp>
        <p:nvSpPr>
          <p:cNvPr id="3" name="Segnaposto contenuto 2"/>
          <p:cNvSpPr>
            <a:spLocks noGrp="1"/>
          </p:cNvSpPr>
          <p:nvPr>
            <p:ph idx="1"/>
          </p:nvPr>
        </p:nvSpPr>
        <p:spPr/>
        <p:txBody>
          <a:bodyPr>
            <a:normAutofit/>
          </a:bodyPr>
          <a:lstStyle/>
          <a:p>
            <a:pPr algn="just"/>
            <a:r>
              <a:rPr lang="it-IT" sz="2400" dirty="0"/>
              <a:t>ANCONA, </a:t>
            </a:r>
            <a:r>
              <a:rPr lang="it-IT" sz="2400" dirty="0" err="1"/>
              <a:t>quinze</a:t>
            </a:r>
            <a:r>
              <a:rPr lang="it-IT" sz="2400" dirty="0"/>
              <a:t> </a:t>
            </a:r>
            <a:r>
              <a:rPr lang="it-IT" sz="2400" dirty="0" err="1"/>
              <a:t>milles</a:t>
            </a:r>
            <a:r>
              <a:rPr lang="it-IT" sz="2400" dirty="0"/>
              <a:t>. C’est la maitresse ville de la </a:t>
            </a:r>
            <a:r>
              <a:rPr lang="it-IT" sz="2400" dirty="0" err="1"/>
              <a:t>Marque</a:t>
            </a:r>
            <a:r>
              <a:rPr lang="it-IT" sz="2400" dirty="0"/>
              <a:t> : la </a:t>
            </a:r>
            <a:r>
              <a:rPr lang="it-IT" sz="2400" dirty="0" err="1"/>
              <a:t>Marque</a:t>
            </a:r>
            <a:r>
              <a:rPr lang="it-IT" sz="2400" dirty="0"/>
              <a:t> </a:t>
            </a:r>
            <a:r>
              <a:rPr lang="it-IT" sz="2400" dirty="0" err="1"/>
              <a:t>etoit</a:t>
            </a:r>
            <a:r>
              <a:rPr lang="it-IT" sz="2400" dirty="0"/>
              <a:t> </a:t>
            </a:r>
            <a:r>
              <a:rPr lang="it-IT" sz="2400" dirty="0" err="1"/>
              <a:t>aus</a:t>
            </a:r>
            <a:r>
              <a:rPr lang="it-IT" sz="2400" dirty="0"/>
              <a:t> </a:t>
            </a:r>
            <a:r>
              <a:rPr lang="it-IT" sz="2400" dirty="0" err="1"/>
              <a:t>latins</a:t>
            </a:r>
            <a:r>
              <a:rPr lang="it-IT" sz="2400" dirty="0"/>
              <a:t> </a:t>
            </a:r>
            <a:r>
              <a:rPr lang="it-IT" sz="2400" dirty="0" err="1"/>
              <a:t>Picoenum</a:t>
            </a:r>
            <a:r>
              <a:rPr lang="it-IT" sz="2400" dirty="0"/>
              <a:t>. Elle est </a:t>
            </a:r>
            <a:r>
              <a:rPr lang="it-IT" sz="2400" dirty="0" err="1"/>
              <a:t>fort</a:t>
            </a:r>
            <a:r>
              <a:rPr lang="it-IT" sz="2400" dirty="0"/>
              <a:t> </a:t>
            </a:r>
            <a:r>
              <a:rPr lang="it-IT" sz="2400" dirty="0" err="1"/>
              <a:t>peuplée</a:t>
            </a:r>
            <a:r>
              <a:rPr lang="it-IT" sz="2400" dirty="0"/>
              <a:t> &amp; </a:t>
            </a:r>
            <a:r>
              <a:rPr lang="it-IT" sz="2400" dirty="0" err="1"/>
              <a:t>notammant</a:t>
            </a:r>
            <a:r>
              <a:rPr lang="it-IT" sz="2400" dirty="0"/>
              <a:t> de </a:t>
            </a:r>
            <a:r>
              <a:rPr lang="it-IT" sz="2400" dirty="0" err="1"/>
              <a:t>Grecs</a:t>
            </a:r>
            <a:r>
              <a:rPr lang="it-IT" sz="2400" dirty="0"/>
              <a:t>, </a:t>
            </a:r>
            <a:r>
              <a:rPr lang="it-IT" sz="2400" dirty="0" err="1"/>
              <a:t>Turcs</a:t>
            </a:r>
            <a:r>
              <a:rPr lang="it-IT" sz="2400" dirty="0"/>
              <a:t>, &amp; </a:t>
            </a:r>
            <a:r>
              <a:rPr lang="it-IT" sz="2400" dirty="0" err="1"/>
              <a:t>Esclavons</a:t>
            </a:r>
            <a:r>
              <a:rPr lang="it-IT" sz="2400" dirty="0"/>
              <a:t>, </a:t>
            </a:r>
            <a:r>
              <a:rPr lang="it-IT" sz="2400" dirty="0" err="1"/>
              <a:t>fort</a:t>
            </a:r>
            <a:r>
              <a:rPr lang="it-IT" sz="2400" dirty="0"/>
              <a:t> </a:t>
            </a:r>
            <a:r>
              <a:rPr lang="it-IT" sz="2400" dirty="0" err="1"/>
              <a:t>marchande</a:t>
            </a:r>
            <a:r>
              <a:rPr lang="it-IT" sz="2400" dirty="0"/>
              <a:t>, </a:t>
            </a:r>
            <a:r>
              <a:rPr lang="it-IT" sz="2400" dirty="0" err="1"/>
              <a:t>bien</a:t>
            </a:r>
            <a:r>
              <a:rPr lang="it-IT" sz="2400" dirty="0"/>
              <a:t> bastie ; </a:t>
            </a:r>
            <a:r>
              <a:rPr lang="it-IT" sz="2400" dirty="0" err="1"/>
              <a:t>costoiée</a:t>
            </a:r>
            <a:r>
              <a:rPr lang="it-IT" sz="2400" dirty="0"/>
              <a:t> de deus </a:t>
            </a:r>
            <a:r>
              <a:rPr lang="it-IT" sz="2400" dirty="0" err="1"/>
              <a:t>grandes</a:t>
            </a:r>
            <a:r>
              <a:rPr lang="it-IT" sz="2400" dirty="0"/>
              <a:t> </a:t>
            </a:r>
            <a:r>
              <a:rPr lang="it-IT" sz="2400" dirty="0" err="1"/>
              <a:t>butes</a:t>
            </a:r>
            <a:r>
              <a:rPr lang="it-IT" sz="2400" dirty="0"/>
              <a:t> qui se </a:t>
            </a:r>
            <a:r>
              <a:rPr lang="it-IT" sz="2400" dirty="0" err="1"/>
              <a:t>jetent</a:t>
            </a:r>
            <a:r>
              <a:rPr lang="it-IT" sz="2400" dirty="0"/>
              <a:t> </a:t>
            </a:r>
            <a:r>
              <a:rPr lang="it-IT" sz="2400" dirty="0" err="1"/>
              <a:t>dans</a:t>
            </a:r>
            <a:r>
              <a:rPr lang="it-IT" sz="2400" dirty="0"/>
              <a:t> la </a:t>
            </a:r>
            <a:r>
              <a:rPr lang="it-IT" sz="2400" dirty="0" err="1"/>
              <a:t>mer</a:t>
            </a:r>
            <a:r>
              <a:rPr lang="it-IT" sz="2400" dirty="0"/>
              <a:t>, en l’une </a:t>
            </a:r>
            <a:r>
              <a:rPr lang="it-IT" sz="2400" dirty="0" err="1"/>
              <a:t>desqueles</a:t>
            </a:r>
            <a:r>
              <a:rPr lang="it-IT" sz="2400" dirty="0"/>
              <a:t> est un </a:t>
            </a:r>
            <a:r>
              <a:rPr lang="it-IT" sz="2400" dirty="0" err="1"/>
              <a:t>grand</a:t>
            </a:r>
            <a:r>
              <a:rPr lang="it-IT" sz="2400" dirty="0"/>
              <a:t> </a:t>
            </a:r>
            <a:r>
              <a:rPr lang="it-IT" sz="2400" dirty="0" err="1"/>
              <a:t>fort</a:t>
            </a:r>
            <a:r>
              <a:rPr lang="it-IT" sz="2400" dirty="0"/>
              <a:t> par </a:t>
            </a:r>
            <a:r>
              <a:rPr lang="it-IT" sz="2400" dirty="0" err="1"/>
              <a:t>où</a:t>
            </a:r>
            <a:r>
              <a:rPr lang="it-IT" sz="2400" dirty="0"/>
              <a:t> </a:t>
            </a:r>
            <a:r>
              <a:rPr lang="it-IT" sz="2400" dirty="0" err="1"/>
              <a:t>nous</a:t>
            </a:r>
            <a:r>
              <a:rPr lang="it-IT" sz="2400" dirty="0"/>
              <a:t> </a:t>
            </a:r>
            <a:r>
              <a:rPr lang="it-IT" sz="2400" dirty="0" err="1"/>
              <a:t>arrivasmes</a:t>
            </a:r>
            <a:r>
              <a:rPr lang="it-IT" sz="2400" dirty="0"/>
              <a:t>. En l’</a:t>
            </a:r>
            <a:r>
              <a:rPr lang="it-IT" sz="2400" dirty="0" err="1"/>
              <a:t>autre</a:t>
            </a:r>
            <a:r>
              <a:rPr lang="it-IT" sz="2400" dirty="0"/>
              <a:t> qui est </a:t>
            </a:r>
            <a:r>
              <a:rPr lang="it-IT" sz="2400" dirty="0" err="1"/>
              <a:t>fort</a:t>
            </a:r>
            <a:r>
              <a:rPr lang="it-IT" sz="2400" dirty="0"/>
              <a:t> </a:t>
            </a:r>
            <a:r>
              <a:rPr lang="it-IT" sz="2400" dirty="0" err="1"/>
              <a:t>voisin</a:t>
            </a:r>
            <a:r>
              <a:rPr lang="it-IT" sz="2400" dirty="0"/>
              <a:t>, il y a un’</a:t>
            </a:r>
            <a:r>
              <a:rPr lang="it-IT" sz="2400" dirty="0" err="1"/>
              <a:t>Eglise</a:t>
            </a:r>
            <a:r>
              <a:rPr lang="it-IT" sz="2400" dirty="0"/>
              <a:t> </a:t>
            </a:r>
            <a:r>
              <a:rPr lang="it-IT" sz="2400" dirty="0" err="1"/>
              <a:t>entre</a:t>
            </a:r>
            <a:r>
              <a:rPr lang="it-IT" sz="2400" dirty="0"/>
              <a:t> </a:t>
            </a:r>
            <a:r>
              <a:rPr lang="it-IT" sz="2400" dirty="0" err="1"/>
              <a:t>ces</a:t>
            </a:r>
            <a:r>
              <a:rPr lang="it-IT" sz="2400" dirty="0"/>
              <a:t> deus </a:t>
            </a:r>
            <a:r>
              <a:rPr lang="it-IT" sz="2400" dirty="0" err="1"/>
              <a:t>butes</a:t>
            </a:r>
            <a:r>
              <a:rPr lang="it-IT" sz="2400" dirty="0"/>
              <a:t>, &amp; </a:t>
            </a:r>
            <a:r>
              <a:rPr lang="it-IT" sz="2400" dirty="0" err="1"/>
              <a:t>sur</a:t>
            </a:r>
            <a:r>
              <a:rPr lang="it-IT" sz="2400" dirty="0"/>
              <a:t> </a:t>
            </a:r>
            <a:r>
              <a:rPr lang="it-IT" sz="2400" dirty="0" err="1"/>
              <a:t>les</a:t>
            </a:r>
            <a:r>
              <a:rPr lang="it-IT" sz="2400" dirty="0"/>
              <a:t> </a:t>
            </a:r>
            <a:r>
              <a:rPr lang="it-IT" sz="2400" dirty="0" err="1"/>
              <a:t>pandans</a:t>
            </a:r>
            <a:r>
              <a:rPr lang="it-IT" sz="2400" dirty="0"/>
              <a:t> d’</a:t>
            </a:r>
            <a:r>
              <a:rPr lang="it-IT" sz="2400" dirty="0" err="1"/>
              <a:t>icelles</a:t>
            </a:r>
            <a:r>
              <a:rPr lang="it-IT" sz="2400" dirty="0"/>
              <a:t>, </a:t>
            </a:r>
            <a:r>
              <a:rPr lang="it-IT" sz="2400" dirty="0" err="1"/>
              <a:t>tant</a:t>
            </a:r>
            <a:r>
              <a:rPr lang="it-IT" sz="2400" dirty="0"/>
              <a:t> d’une part </a:t>
            </a:r>
            <a:r>
              <a:rPr lang="it-IT" sz="2400" dirty="0" err="1"/>
              <a:t>que</a:t>
            </a:r>
            <a:r>
              <a:rPr lang="it-IT" sz="2400" dirty="0"/>
              <a:t> d’</a:t>
            </a:r>
            <a:r>
              <a:rPr lang="it-IT" sz="2400" dirty="0" err="1"/>
              <a:t>autre</a:t>
            </a:r>
            <a:r>
              <a:rPr lang="it-IT" sz="2400" dirty="0"/>
              <a:t>, est </a:t>
            </a:r>
            <a:r>
              <a:rPr lang="it-IT" sz="2400" dirty="0" err="1"/>
              <a:t>plantée</a:t>
            </a:r>
            <a:r>
              <a:rPr lang="it-IT" sz="2400" dirty="0"/>
              <a:t> </a:t>
            </a:r>
            <a:r>
              <a:rPr lang="it-IT" sz="2400" dirty="0" err="1"/>
              <a:t>cete</a:t>
            </a:r>
            <a:r>
              <a:rPr lang="it-IT" sz="2400" dirty="0"/>
              <a:t> ville : mais le </a:t>
            </a:r>
            <a:r>
              <a:rPr lang="it-IT" sz="2400" dirty="0" err="1"/>
              <a:t>principal</a:t>
            </a:r>
            <a:r>
              <a:rPr lang="it-IT" sz="2400" dirty="0"/>
              <a:t> est </a:t>
            </a:r>
            <a:r>
              <a:rPr lang="it-IT" sz="2400" dirty="0" err="1"/>
              <a:t>assis</a:t>
            </a:r>
            <a:r>
              <a:rPr lang="it-IT" sz="2400" dirty="0"/>
              <a:t> </a:t>
            </a:r>
            <a:r>
              <a:rPr lang="it-IT" sz="2400" dirty="0" err="1"/>
              <a:t>au</a:t>
            </a:r>
            <a:r>
              <a:rPr lang="it-IT" sz="2400" dirty="0"/>
              <a:t> </a:t>
            </a:r>
            <a:r>
              <a:rPr lang="it-IT" sz="2400" dirty="0" err="1"/>
              <a:t>fons</a:t>
            </a:r>
            <a:r>
              <a:rPr lang="it-IT" sz="2400" dirty="0"/>
              <a:t> </a:t>
            </a:r>
            <a:r>
              <a:rPr lang="it-IT" sz="2400" dirty="0" err="1"/>
              <a:t>du</a:t>
            </a:r>
            <a:r>
              <a:rPr lang="it-IT" sz="2400" dirty="0"/>
              <a:t> </a:t>
            </a:r>
            <a:r>
              <a:rPr lang="it-IT" sz="2400" dirty="0" err="1"/>
              <a:t>vallon</a:t>
            </a:r>
            <a:r>
              <a:rPr lang="it-IT" sz="2400" dirty="0"/>
              <a:t> &amp; le long de la </a:t>
            </a:r>
            <a:r>
              <a:rPr lang="it-IT" sz="2400" dirty="0" err="1"/>
              <a:t>mer</a:t>
            </a:r>
            <a:r>
              <a:rPr lang="it-IT" sz="2400" dirty="0"/>
              <a:t>, </a:t>
            </a:r>
            <a:r>
              <a:rPr lang="it-IT" sz="2400" dirty="0" err="1"/>
              <a:t>où</a:t>
            </a:r>
            <a:r>
              <a:rPr lang="it-IT" sz="2400" dirty="0"/>
              <a:t> est un </a:t>
            </a:r>
            <a:r>
              <a:rPr lang="it-IT" sz="2400" dirty="0" err="1"/>
              <a:t>très-beau</a:t>
            </a:r>
            <a:r>
              <a:rPr lang="it-IT" sz="2400" dirty="0"/>
              <a:t> </a:t>
            </a:r>
            <a:r>
              <a:rPr lang="it-IT" sz="2400" dirty="0" err="1"/>
              <a:t>port</a:t>
            </a:r>
            <a:r>
              <a:rPr lang="it-IT" sz="2400" dirty="0"/>
              <a:t>, </a:t>
            </a:r>
            <a:r>
              <a:rPr lang="it-IT" sz="2400" dirty="0" err="1"/>
              <a:t>où</a:t>
            </a:r>
            <a:r>
              <a:rPr lang="it-IT" sz="2400" dirty="0"/>
              <a:t> il se </a:t>
            </a:r>
            <a:r>
              <a:rPr lang="it-IT" sz="2400" dirty="0" err="1"/>
              <a:t>voit</a:t>
            </a:r>
            <a:r>
              <a:rPr lang="it-IT" sz="2400" dirty="0"/>
              <a:t> </a:t>
            </a:r>
            <a:r>
              <a:rPr lang="it-IT" sz="2400" dirty="0" err="1"/>
              <a:t>encores</a:t>
            </a:r>
            <a:r>
              <a:rPr lang="it-IT" sz="2400" dirty="0"/>
              <a:t> un </a:t>
            </a:r>
            <a:r>
              <a:rPr lang="it-IT" sz="2400" dirty="0" err="1"/>
              <a:t>grand</a:t>
            </a:r>
            <a:r>
              <a:rPr lang="it-IT" sz="2400" dirty="0"/>
              <a:t> </a:t>
            </a:r>
            <a:r>
              <a:rPr lang="it-IT" sz="2400" dirty="0" err="1"/>
              <a:t>arc</a:t>
            </a:r>
            <a:r>
              <a:rPr lang="it-IT" sz="2400" dirty="0"/>
              <a:t> à l’</a:t>
            </a:r>
            <a:r>
              <a:rPr lang="it-IT" sz="2400" dirty="0" err="1"/>
              <a:t>honur</a:t>
            </a:r>
            <a:r>
              <a:rPr lang="it-IT" sz="2400" dirty="0"/>
              <a:t> de l’</a:t>
            </a:r>
            <a:r>
              <a:rPr lang="it-IT" sz="2400" dirty="0" err="1"/>
              <a:t>Amperur</a:t>
            </a:r>
            <a:r>
              <a:rPr lang="it-IT" sz="2400" dirty="0"/>
              <a:t> </a:t>
            </a:r>
            <a:r>
              <a:rPr lang="it-IT" sz="2400" dirty="0" err="1"/>
              <a:t>Trajan</a:t>
            </a:r>
            <a:r>
              <a:rPr lang="it-IT" sz="2400" dirty="0"/>
              <a:t>, de sa </a:t>
            </a:r>
            <a:r>
              <a:rPr lang="it-IT" sz="2400" dirty="0" err="1"/>
              <a:t>feme</a:t>
            </a:r>
            <a:r>
              <a:rPr lang="it-IT" sz="2400" dirty="0"/>
              <a:t>, &amp; de sa </a:t>
            </a:r>
            <a:r>
              <a:rPr lang="it-IT" sz="2400" dirty="0" err="1"/>
              <a:t>seur</a:t>
            </a:r>
            <a:r>
              <a:rPr lang="it-IT" sz="2400" dirty="0"/>
              <a:t>. </a:t>
            </a:r>
            <a:r>
              <a:rPr lang="it-IT" sz="2400" dirty="0" err="1"/>
              <a:t>Ils</a:t>
            </a:r>
            <a:r>
              <a:rPr lang="it-IT" sz="2400" dirty="0"/>
              <a:t> </a:t>
            </a:r>
            <a:r>
              <a:rPr lang="it-IT" sz="2400" dirty="0" err="1"/>
              <a:t>disent</a:t>
            </a:r>
            <a:r>
              <a:rPr lang="it-IT" sz="2400" dirty="0"/>
              <a:t> </a:t>
            </a:r>
            <a:r>
              <a:rPr lang="it-IT" sz="2400" dirty="0" err="1"/>
              <a:t>que</a:t>
            </a:r>
            <a:r>
              <a:rPr lang="it-IT" sz="2400" dirty="0"/>
              <a:t> </a:t>
            </a:r>
            <a:r>
              <a:rPr lang="it-IT" sz="2400" dirty="0" err="1"/>
              <a:t>souvant</a:t>
            </a:r>
            <a:r>
              <a:rPr lang="it-IT" sz="2400" dirty="0"/>
              <a:t> en </a:t>
            </a:r>
            <a:r>
              <a:rPr lang="it-IT" sz="2400" dirty="0" err="1"/>
              <a:t>huit</a:t>
            </a:r>
            <a:r>
              <a:rPr lang="it-IT" sz="2400" dirty="0"/>
              <a:t>, dix, </a:t>
            </a:r>
            <a:r>
              <a:rPr lang="it-IT" sz="2400" dirty="0" err="1"/>
              <a:t>ou</a:t>
            </a:r>
            <a:r>
              <a:rPr lang="it-IT" sz="2400" dirty="0"/>
              <a:t> </a:t>
            </a:r>
            <a:r>
              <a:rPr lang="it-IT" sz="2400" dirty="0" err="1"/>
              <a:t>douse</a:t>
            </a:r>
            <a:r>
              <a:rPr lang="it-IT" sz="2400" dirty="0"/>
              <a:t> </a:t>
            </a:r>
            <a:r>
              <a:rPr lang="it-IT" sz="2400" dirty="0" err="1"/>
              <a:t>heures</a:t>
            </a:r>
            <a:r>
              <a:rPr lang="it-IT" sz="2400" dirty="0"/>
              <a:t>, on </a:t>
            </a:r>
            <a:r>
              <a:rPr lang="it-IT" sz="2400" dirty="0" err="1"/>
              <a:t>trajecte</a:t>
            </a:r>
            <a:r>
              <a:rPr lang="it-IT" sz="2400" dirty="0"/>
              <a:t> en </a:t>
            </a:r>
            <a:r>
              <a:rPr lang="it-IT" sz="2400" dirty="0" err="1"/>
              <a:t>Esclavonie</a:t>
            </a:r>
            <a:r>
              <a:rPr lang="it-IT" sz="2400" dirty="0"/>
              <a:t>.</a:t>
            </a:r>
          </a:p>
        </p:txBody>
      </p:sp>
    </p:spTree>
    <p:extLst>
      <p:ext uri="{BB962C8B-B14F-4D97-AF65-F5344CB8AC3E}">
        <p14:creationId xmlns:p14="http://schemas.microsoft.com/office/powerpoint/2010/main" val="239089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La </a:t>
            </a:r>
            <a:r>
              <a:rPr lang="it-IT" sz="2800" dirty="0" err="1" smtClean="0"/>
              <a:t>Renaissance</a:t>
            </a:r>
            <a:r>
              <a:rPr lang="it-IT" sz="2800" dirty="0" smtClean="0"/>
              <a:t> en France</a:t>
            </a:r>
            <a:endParaRPr lang="it-IT" sz="2800" dirty="0"/>
          </a:p>
        </p:txBody>
      </p:sp>
      <p:sp>
        <p:nvSpPr>
          <p:cNvPr id="3" name="Segnaposto contenuto 2"/>
          <p:cNvSpPr>
            <a:spLocks noGrp="1"/>
          </p:cNvSpPr>
          <p:nvPr>
            <p:ph idx="1"/>
          </p:nvPr>
        </p:nvSpPr>
        <p:spPr/>
        <p:txBody>
          <a:bodyPr/>
          <a:lstStyle/>
          <a:p>
            <a:pPr algn="just"/>
            <a:r>
              <a:rPr lang="fr-FR" sz="2400" dirty="0" smtClean="0"/>
              <a:t>La Renaissance apparaît en France plus tard par rapport au « </a:t>
            </a:r>
            <a:r>
              <a:rPr lang="fr-FR" sz="2400" dirty="0" err="1" smtClean="0"/>
              <a:t>Rinascimento</a:t>
            </a:r>
            <a:r>
              <a:rPr lang="fr-FR" sz="2400" dirty="0" smtClean="0"/>
              <a:t> italiano », commencé dès le X</a:t>
            </a:r>
            <a:r>
              <a:rPr lang="it-IT" sz="2400" dirty="0"/>
              <a:t>V</a:t>
            </a:r>
            <a:r>
              <a:rPr lang="fr-FR" sz="2400" dirty="0" err="1" smtClean="0"/>
              <a:t>ème</a:t>
            </a:r>
            <a:r>
              <a:rPr lang="fr-FR" sz="2400" dirty="0" smtClean="0"/>
              <a:t> siècle, et par rapport à d'autres régions d'Europe (Flandres, Rhénanie, Alsace, Portugal, etc.).</a:t>
            </a:r>
          </a:p>
          <a:p>
            <a:r>
              <a:rPr lang="fr-FR" sz="2400" dirty="0" smtClean="0"/>
              <a:t>La raison principale est la poursuite de la guerre de Cent Ans jusqu'en 1453, et même 1477 (bataille de Nancy).</a:t>
            </a:r>
          </a:p>
          <a:p>
            <a:endParaRPr lang="it-IT" sz="2400" dirty="0"/>
          </a:p>
        </p:txBody>
      </p:sp>
    </p:spTree>
    <p:extLst>
      <p:ext uri="{BB962C8B-B14F-4D97-AF65-F5344CB8AC3E}">
        <p14:creationId xmlns:p14="http://schemas.microsoft.com/office/powerpoint/2010/main" val="1259354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2"/>
          <p:cNvSpPr>
            <a:spLocks noGrp="1" noChangeArrowheads="1"/>
          </p:cNvSpPr>
          <p:nvPr>
            <p:ph type="title"/>
          </p:nvPr>
        </p:nvSpPr>
        <p:spPr/>
        <p:txBody>
          <a:bodyPr/>
          <a:lstStyle/>
          <a:p>
            <a:r>
              <a:rPr lang="fr-FR" sz="2400" dirty="0" smtClean="0">
                <a:latin typeface="Arial" charset="0"/>
              </a:rPr>
              <a:t>La Renaissance en France</a:t>
            </a:r>
            <a:r>
              <a:rPr lang="fr-FR" sz="2400" b="1" dirty="0">
                <a:latin typeface="Arial" charset="0"/>
              </a:rPr>
              <a:t> </a:t>
            </a:r>
            <a:r>
              <a:rPr lang="fr-FR" sz="1800" dirty="0">
                <a:latin typeface="Arial" charset="0"/>
              </a:rPr>
              <a:t>: </a:t>
            </a:r>
            <a:r>
              <a:rPr lang="fr-FR" sz="2400" dirty="0" smtClean="0">
                <a:latin typeface="Arial" charset="0"/>
              </a:rPr>
              <a:t>XVIème </a:t>
            </a:r>
            <a:r>
              <a:rPr lang="fr-FR" sz="2400" dirty="0">
                <a:latin typeface="Arial" charset="0"/>
              </a:rPr>
              <a:t>siècle</a:t>
            </a:r>
          </a:p>
        </p:txBody>
      </p:sp>
      <p:sp>
        <p:nvSpPr>
          <p:cNvPr id="350210" name="Rectangle 3"/>
          <p:cNvSpPr>
            <a:spLocks noGrp="1" noChangeArrowheads="1"/>
          </p:cNvSpPr>
          <p:nvPr>
            <p:ph type="body" idx="1"/>
          </p:nvPr>
        </p:nvSpPr>
        <p:spPr/>
        <p:txBody>
          <a:bodyPr/>
          <a:lstStyle/>
          <a:p>
            <a:pPr algn="just">
              <a:lnSpc>
                <a:spcPct val="80000"/>
              </a:lnSpc>
            </a:pPr>
            <a:r>
              <a:rPr lang="fr-FR" sz="2400" dirty="0">
                <a:latin typeface="Arial" charset="0"/>
              </a:rPr>
              <a:t>Prépondérance de l'Italie dans presque tous les domaines en raison de sa richesse économique, sa puissance militaire, son avance technologique et scientifique, sa suprématie culturelle, etc. </a:t>
            </a:r>
            <a:endParaRPr lang="fr-FR" sz="2400" dirty="0" smtClean="0">
              <a:latin typeface="Arial" charset="0"/>
            </a:endParaRPr>
          </a:p>
          <a:p>
            <a:pPr algn="just">
              <a:lnSpc>
                <a:spcPct val="80000"/>
              </a:lnSpc>
            </a:pPr>
            <a:r>
              <a:rPr lang="fr-FR" sz="2400" dirty="0" smtClean="0">
                <a:latin typeface="Arial" charset="0"/>
              </a:rPr>
              <a:t>Règne de </a:t>
            </a:r>
            <a:r>
              <a:rPr lang="fr-FR" sz="2400" dirty="0" smtClean="0"/>
              <a:t>François 1° (1515-1547). Il ramenait des artistes italiens à la cour comme Léonard de Vinci. </a:t>
            </a:r>
            <a:endParaRPr lang="fr-FR" sz="2400" dirty="0">
              <a:latin typeface="Arial" charset="0"/>
            </a:endParaRPr>
          </a:p>
          <a:p>
            <a:pPr algn="just">
              <a:lnSpc>
                <a:spcPct val="80000"/>
              </a:lnSpc>
            </a:pPr>
            <a:r>
              <a:rPr lang="fr-FR" sz="2400" dirty="0">
                <a:latin typeface="Arial" charset="0"/>
              </a:rPr>
              <a:t>Catherine de </a:t>
            </a:r>
            <a:r>
              <a:rPr lang="fr-FR" sz="2400" dirty="0" smtClean="0">
                <a:latin typeface="Arial" charset="0"/>
              </a:rPr>
              <a:t>Médicis, italienne, épouse d’Henri II, </a:t>
            </a:r>
            <a:r>
              <a:rPr lang="fr-FR" sz="2400" dirty="0">
                <a:latin typeface="Arial" charset="0"/>
              </a:rPr>
              <a:t>régente de </a:t>
            </a:r>
            <a:r>
              <a:rPr lang="fr-FR" sz="2400" dirty="0" smtClean="0">
                <a:latin typeface="Arial" charset="0"/>
              </a:rPr>
              <a:t>France, eut une grande influence sur la culture française.</a:t>
            </a:r>
            <a:endParaRPr lang="fr-FR" sz="2400" dirty="0">
              <a:latin typeface="Arial" charset="0"/>
            </a:endParaRPr>
          </a:p>
          <a:p>
            <a:pPr algn="just">
              <a:lnSpc>
                <a:spcPct val="80000"/>
              </a:lnSpc>
            </a:pPr>
            <a:r>
              <a:rPr lang="fr-FR" sz="2400" dirty="0">
                <a:latin typeface="Arial" charset="0"/>
              </a:rPr>
              <a:t>Les Français sont fascinés par ce pays et cèdent à une vague d'</a:t>
            </a:r>
            <a:r>
              <a:rPr lang="fr-FR" sz="2400" dirty="0" err="1">
                <a:latin typeface="Arial" charset="0"/>
              </a:rPr>
              <a:t>italomanie</a:t>
            </a:r>
            <a:r>
              <a:rPr lang="fr-FR" sz="2400" dirty="0">
                <a:latin typeface="Arial" charset="0"/>
              </a:rPr>
              <a:t>, que la langue reflète encore aujourd'hui. Epoque des emprunts massifs de l</a:t>
            </a:r>
            <a:r>
              <a:rPr lang="ja-JP" altLang="fr-FR" sz="2400" dirty="0">
                <a:latin typeface="Arial" charset="0"/>
              </a:rPr>
              <a:t>’</a:t>
            </a:r>
            <a:r>
              <a:rPr lang="fr-FR" altLang="ja-JP" sz="2400" dirty="0">
                <a:latin typeface="Arial" charset="0"/>
              </a:rPr>
              <a:t>italien</a:t>
            </a:r>
            <a:r>
              <a:rPr lang="fr-FR" altLang="ja-JP" sz="2400" dirty="0" smtClean="0">
                <a:latin typeface="Arial" charset="0"/>
              </a:rPr>
              <a:t>.</a:t>
            </a:r>
          </a:p>
        </p:txBody>
      </p:sp>
    </p:spTree>
    <p:extLst>
      <p:ext uri="{BB962C8B-B14F-4D97-AF65-F5344CB8AC3E}">
        <p14:creationId xmlns:p14="http://schemas.microsoft.com/office/powerpoint/2010/main" val="3041771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La </a:t>
            </a:r>
            <a:r>
              <a:rPr lang="it-IT" sz="2800" dirty="0" err="1" smtClean="0"/>
              <a:t>Renaissance</a:t>
            </a:r>
            <a:r>
              <a:rPr lang="it-IT" sz="2800" dirty="0" smtClean="0"/>
              <a:t> : l’</a:t>
            </a:r>
            <a:r>
              <a:rPr lang="it-IT" sz="2800" dirty="0" err="1" smtClean="0"/>
              <a:t>humanisme</a:t>
            </a:r>
            <a:r>
              <a:rPr lang="it-IT" sz="2800" dirty="0" smtClean="0"/>
              <a:t/>
            </a:r>
            <a:br>
              <a:rPr lang="it-IT" sz="2800" dirty="0" smtClean="0"/>
            </a:br>
            <a:r>
              <a:rPr lang="it-IT" sz="2800" dirty="0" smtClean="0"/>
              <a:t>Le XVI </a:t>
            </a:r>
            <a:r>
              <a:rPr lang="it-IT" sz="2800" dirty="0" err="1" smtClean="0"/>
              <a:t>ème</a:t>
            </a:r>
            <a:r>
              <a:rPr lang="it-IT" sz="2800" dirty="0" smtClean="0"/>
              <a:t> </a:t>
            </a:r>
            <a:r>
              <a:rPr lang="it-IT" sz="2800" dirty="0" err="1" smtClean="0"/>
              <a:t>siècle</a:t>
            </a:r>
            <a:endParaRPr lang="it-IT" sz="2800" dirty="0"/>
          </a:p>
        </p:txBody>
      </p:sp>
      <p:sp>
        <p:nvSpPr>
          <p:cNvPr id="3" name="Segnaposto contenuto 2"/>
          <p:cNvSpPr>
            <a:spLocks noGrp="1"/>
          </p:cNvSpPr>
          <p:nvPr>
            <p:ph idx="1"/>
          </p:nvPr>
        </p:nvSpPr>
        <p:spPr/>
        <p:txBody>
          <a:bodyPr/>
          <a:lstStyle/>
          <a:p>
            <a:pPr algn="just"/>
            <a:r>
              <a:rPr lang="fr-FR" sz="2400" dirty="0" smtClean="0"/>
              <a:t>Alors que le rapport entre l'Homme et Dieu avait dominé la culture médiévale</a:t>
            </a:r>
            <a:r>
              <a:rPr lang="fr-FR" sz="2400" dirty="0"/>
              <a:t> </a:t>
            </a:r>
            <a:r>
              <a:rPr lang="fr-FR" sz="2400" dirty="0" smtClean="0"/>
              <a:t>et que la science la plus appréciée avait été la théologie, </a:t>
            </a:r>
          </a:p>
          <a:p>
            <a:pPr algn="just"/>
            <a:r>
              <a:rPr lang="fr-FR" sz="2400" dirty="0" smtClean="0"/>
              <a:t>le mouvement humaniste place l'être humain et les valeurs humaines au centre de la pensée. </a:t>
            </a:r>
          </a:p>
          <a:p>
            <a:pPr algn="just"/>
            <a:r>
              <a:rPr lang="fr-FR" sz="2400" dirty="0" smtClean="0"/>
              <a:t>L'humanisme se caractérise par un retour aux textes antiques, et par la modification des modèles de vie, d'écriture, et de pensée.</a:t>
            </a:r>
          </a:p>
          <a:p>
            <a:pPr algn="just"/>
            <a:r>
              <a:rPr lang="fr-FR" sz="2400" dirty="0" smtClean="0"/>
              <a:t>L'une des découvertes qui eut le plus d'impact au cours de la Renaissance fut la découverte de l'imprimerie (Gutenberg en 1453)</a:t>
            </a:r>
            <a:endParaRPr lang="it-IT" sz="2400" dirty="0"/>
          </a:p>
        </p:txBody>
      </p:sp>
    </p:spTree>
    <p:extLst>
      <p:ext uri="{BB962C8B-B14F-4D97-AF65-F5344CB8AC3E}">
        <p14:creationId xmlns:p14="http://schemas.microsoft.com/office/powerpoint/2010/main" val="3513925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err="1" smtClean="0"/>
              <a:t>Renaissance</a:t>
            </a:r>
            <a:r>
              <a:rPr lang="it-IT" sz="2800" dirty="0" smtClean="0"/>
              <a:t> : </a:t>
            </a:r>
            <a:r>
              <a:rPr lang="it-IT" sz="2800" dirty="0" err="1" smtClean="0"/>
              <a:t>révolution</a:t>
            </a:r>
            <a:r>
              <a:rPr lang="it-IT" sz="2800" dirty="0" smtClean="0"/>
              <a:t> </a:t>
            </a:r>
            <a:r>
              <a:rPr lang="it-IT" sz="2800" dirty="0" err="1" smtClean="0"/>
              <a:t>culturelle</a:t>
            </a:r>
            <a:endParaRPr lang="it-IT" sz="2800" dirty="0"/>
          </a:p>
        </p:txBody>
      </p:sp>
      <p:sp>
        <p:nvSpPr>
          <p:cNvPr id="3" name="Segnaposto contenuto 2"/>
          <p:cNvSpPr>
            <a:spLocks noGrp="1"/>
          </p:cNvSpPr>
          <p:nvPr>
            <p:ph idx="1"/>
          </p:nvPr>
        </p:nvSpPr>
        <p:spPr/>
        <p:txBody>
          <a:bodyPr>
            <a:normAutofit lnSpcReduction="10000"/>
          </a:bodyPr>
          <a:lstStyle/>
          <a:p>
            <a:pPr algn="just"/>
            <a:r>
              <a:rPr lang="fr-FR" sz="2400" dirty="0" smtClean="0"/>
              <a:t>Durant des siècles, les hommes d'élite avaient été les guerriers, ou, vers la fin du Moyen Âge, les riches marchands et banquiers.</a:t>
            </a:r>
          </a:p>
          <a:p>
            <a:pPr algn="just"/>
            <a:r>
              <a:rPr lang="fr-FR" sz="2400" dirty="0" smtClean="0"/>
              <a:t>Les esprits les plus admirés furent ceux qui connaissaient plusieurs langues, qui restaient enfermés durant des mois dans les bibliothèques ou les laboratoires. Ils exploraient les secrets de la nature, dont ils découvraient les lois. Ils maîtrisaient des techniques nouvelles, inventaient et faisaient construire des machines étonnantes. Ils s'émouvaient devant un tableau, ou en écoutant une belle musique, ou encore en lisant un poème. </a:t>
            </a:r>
            <a:r>
              <a:rPr lang="fr-FR" sz="2400" dirty="0"/>
              <a:t>L</a:t>
            </a:r>
            <a:r>
              <a:rPr lang="fr-FR" sz="2400" dirty="0" smtClean="0"/>
              <a:t>es rois et princes confiaient maintenant l'éducation de leurs enfants aux savants et suivaient leurs conseils. </a:t>
            </a:r>
            <a:endParaRPr lang="it-IT" sz="2400" dirty="0"/>
          </a:p>
        </p:txBody>
      </p:sp>
    </p:spTree>
    <p:extLst>
      <p:ext uri="{BB962C8B-B14F-4D97-AF65-F5344CB8AC3E}">
        <p14:creationId xmlns:p14="http://schemas.microsoft.com/office/powerpoint/2010/main" val="3891887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latin typeface="Arial" charset="0"/>
              </a:rPr>
              <a:t>Le français de la Renaissance</a:t>
            </a:r>
            <a:r>
              <a:rPr lang="fr-FR" sz="2800" b="1" dirty="0" smtClean="0">
                <a:latin typeface="Arial" charset="0"/>
              </a:rPr>
              <a:t> </a:t>
            </a:r>
            <a:r>
              <a:rPr lang="fr-FR" sz="2000" dirty="0" smtClean="0">
                <a:latin typeface="Arial" charset="0"/>
              </a:rPr>
              <a:t>: </a:t>
            </a:r>
            <a:r>
              <a:rPr lang="fr-FR" sz="2800" dirty="0" smtClean="0">
                <a:latin typeface="Arial" charset="0"/>
              </a:rPr>
              <a:t>XVI </a:t>
            </a:r>
            <a:r>
              <a:rPr lang="fr-FR" sz="2800" baseline="30000" dirty="0" err="1" smtClean="0">
                <a:latin typeface="Arial" charset="0"/>
              </a:rPr>
              <a:t>ème</a:t>
            </a:r>
            <a:r>
              <a:rPr lang="fr-FR" sz="2800" dirty="0" smtClean="0">
                <a:latin typeface="Arial" charset="0"/>
              </a:rPr>
              <a:t> siècle</a:t>
            </a:r>
            <a:endParaRPr lang="it-IT" sz="2800" dirty="0"/>
          </a:p>
        </p:txBody>
      </p:sp>
      <p:sp>
        <p:nvSpPr>
          <p:cNvPr id="3" name="Segnaposto contenuto 2"/>
          <p:cNvSpPr>
            <a:spLocks noGrp="1"/>
          </p:cNvSpPr>
          <p:nvPr>
            <p:ph idx="1"/>
          </p:nvPr>
        </p:nvSpPr>
        <p:spPr/>
        <p:txBody>
          <a:bodyPr/>
          <a:lstStyle/>
          <a:p>
            <a:r>
              <a:rPr lang="fr-FR" sz="2400" dirty="0" smtClean="0">
                <a:latin typeface="Arial" charset="0"/>
              </a:rPr>
              <a:t>1539 : langue officielle de l'administration</a:t>
            </a:r>
          </a:p>
          <a:p>
            <a:r>
              <a:rPr lang="it-IT" sz="2400" dirty="0" smtClean="0">
                <a:latin typeface="Arial" charset="0"/>
              </a:rPr>
              <a:t>D</a:t>
            </a:r>
            <a:r>
              <a:rPr lang="fr-FR" sz="2400" dirty="0" err="1" smtClean="0">
                <a:latin typeface="Arial" charset="0"/>
              </a:rPr>
              <a:t>éfense</a:t>
            </a:r>
            <a:r>
              <a:rPr lang="fr-FR" sz="2400" dirty="0" smtClean="0">
                <a:latin typeface="Arial" charset="0"/>
              </a:rPr>
              <a:t> de la langue française et de la traduction</a:t>
            </a:r>
          </a:p>
          <a:p>
            <a:r>
              <a:rPr lang="fr-FR" sz="2400" dirty="0" smtClean="0">
                <a:latin typeface="Arial" charset="0"/>
              </a:rPr>
              <a:t>Abondance de dictionnaires plurilingues et bilingues</a:t>
            </a:r>
          </a:p>
          <a:p>
            <a:r>
              <a:rPr lang="fr-FR" sz="2400" dirty="0" smtClean="0">
                <a:latin typeface="Arial" charset="0"/>
              </a:rPr>
              <a:t>Parution des premières grammaires de français : 1531 J. </a:t>
            </a:r>
            <a:r>
              <a:rPr lang="fr-FR" sz="2400" dirty="0" err="1" smtClean="0">
                <a:latin typeface="Arial" charset="0"/>
              </a:rPr>
              <a:t>Paslgrave</a:t>
            </a:r>
            <a:r>
              <a:rPr lang="fr-FR" sz="2400" dirty="0" smtClean="0">
                <a:latin typeface="Arial" charset="0"/>
              </a:rPr>
              <a:t>, </a:t>
            </a:r>
            <a:r>
              <a:rPr lang="fr-FR" sz="2400" i="1" dirty="0" err="1" smtClean="0">
                <a:latin typeface="Arial" charset="0"/>
              </a:rPr>
              <a:t>Lesclarcissement</a:t>
            </a:r>
            <a:r>
              <a:rPr lang="fr-FR" sz="2400" i="1" dirty="0" smtClean="0">
                <a:latin typeface="Arial" charset="0"/>
              </a:rPr>
              <a:t> de la langue </a:t>
            </a:r>
            <a:r>
              <a:rPr lang="fr-FR" sz="2400" i="1" dirty="0" err="1" smtClean="0">
                <a:latin typeface="Arial" charset="0"/>
              </a:rPr>
              <a:t>françoise</a:t>
            </a:r>
            <a:r>
              <a:rPr lang="fr-FR" sz="2400" dirty="0" smtClean="0">
                <a:latin typeface="Arial" charset="0"/>
              </a:rPr>
              <a:t>, en anglais, parue à Londres ; 1550 Louis </a:t>
            </a:r>
            <a:r>
              <a:rPr lang="fr-FR" sz="2400" dirty="0" err="1" smtClean="0">
                <a:latin typeface="Arial" charset="0"/>
              </a:rPr>
              <a:t>Meigret</a:t>
            </a:r>
            <a:r>
              <a:rPr lang="fr-FR" sz="2400" dirty="0" smtClean="0">
                <a:latin typeface="Arial" charset="0"/>
              </a:rPr>
              <a:t>, </a:t>
            </a:r>
            <a:r>
              <a:rPr lang="fr-FR" sz="2400" i="1" dirty="0" err="1" smtClean="0">
                <a:latin typeface="Arial" charset="0"/>
              </a:rPr>
              <a:t>Tretté</a:t>
            </a:r>
            <a:r>
              <a:rPr lang="fr-FR" sz="2400" i="1" dirty="0" smtClean="0">
                <a:latin typeface="Arial" charset="0"/>
              </a:rPr>
              <a:t> de la </a:t>
            </a:r>
            <a:r>
              <a:rPr lang="fr-FR" sz="2400" i="1" dirty="0" err="1" smtClean="0">
                <a:latin typeface="Arial" charset="0"/>
              </a:rPr>
              <a:t>grammere</a:t>
            </a:r>
            <a:r>
              <a:rPr lang="fr-FR" sz="2400" i="1" dirty="0" smtClean="0">
                <a:latin typeface="Arial" charset="0"/>
              </a:rPr>
              <a:t> </a:t>
            </a:r>
            <a:r>
              <a:rPr lang="fr-FR" sz="2400" i="1" dirty="0" err="1" smtClean="0">
                <a:latin typeface="Arial" charset="0"/>
              </a:rPr>
              <a:t>françoeze</a:t>
            </a:r>
            <a:r>
              <a:rPr lang="fr-FR" sz="2400" i="1" dirty="0" smtClean="0">
                <a:latin typeface="Arial" charset="0"/>
              </a:rPr>
              <a:t>.</a:t>
            </a:r>
          </a:p>
          <a:p>
            <a:endParaRPr lang="fr-FR" sz="2400" i="1" dirty="0" smtClean="0">
              <a:latin typeface="Arial" charset="0"/>
            </a:endParaRPr>
          </a:p>
          <a:p>
            <a:pPr algn="just"/>
            <a:endParaRPr lang="it-IT" sz="2400" dirty="0" smtClean="0"/>
          </a:p>
          <a:p>
            <a:endParaRPr lang="it-IT" sz="2400" dirty="0"/>
          </a:p>
        </p:txBody>
      </p:sp>
    </p:spTree>
    <p:extLst>
      <p:ext uri="{BB962C8B-B14F-4D97-AF65-F5344CB8AC3E}">
        <p14:creationId xmlns:p14="http://schemas.microsoft.com/office/powerpoint/2010/main" val="1752981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ChangeArrowheads="1"/>
          </p:cNvSpPr>
          <p:nvPr>
            <p:ph type="title"/>
          </p:nvPr>
        </p:nvSpPr>
        <p:spPr/>
        <p:txBody>
          <a:bodyPr/>
          <a:lstStyle/>
          <a:p>
            <a:r>
              <a:rPr lang="fr-FR" sz="2800" dirty="0">
                <a:latin typeface="Arial" charset="0"/>
              </a:rPr>
              <a:t>1539 : langue officielle de l'administration</a:t>
            </a:r>
          </a:p>
        </p:txBody>
      </p:sp>
      <p:sp>
        <p:nvSpPr>
          <p:cNvPr id="354306" name="Rectangle 3"/>
          <p:cNvSpPr>
            <a:spLocks noGrp="1" noChangeArrowheads="1"/>
          </p:cNvSpPr>
          <p:nvPr>
            <p:ph type="body" idx="1"/>
          </p:nvPr>
        </p:nvSpPr>
        <p:spPr/>
        <p:txBody>
          <a:bodyPr/>
          <a:lstStyle/>
          <a:p>
            <a:pPr algn="just"/>
            <a:r>
              <a:rPr lang="fr-FR" sz="2400" dirty="0">
                <a:latin typeface="Arial" charset="0"/>
              </a:rPr>
              <a:t>l</a:t>
            </a:r>
            <a:r>
              <a:rPr lang="ja-JP" altLang="fr-FR" sz="2400" dirty="0">
                <a:latin typeface="Arial" charset="0"/>
              </a:rPr>
              <a:t>’</a:t>
            </a:r>
            <a:r>
              <a:rPr lang="fr-FR" altLang="ja-JP" sz="2400" dirty="0">
                <a:latin typeface="Arial" charset="0"/>
              </a:rPr>
              <a:t>Ordonnance de Villers-Cotterêts de François 1er qui </a:t>
            </a:r>
            <a:r>
              <a:rPr lang="fr-FR" altLang="ja-JP" sz="2400" dirty="0" smtClean="0">
                <a:latin typeface="Arial" charset="0"/>
              </a:rPr>
              <a:t>introduit </a:t>
            </a:r>
            <a:r>
              <a:rPr lang="fr-FR" altLang="ja-JP" sz="2400" dirty="0">
                <a:latin typeface="Arial" charset="0"/>
              </a:rPr>
              <a:t>le français dans les actes d</a:t>
            </a:r>
            <a:r>
              <a:rPr lang="ja-JP" altLang="fr-FR" sz="2400" dirty="0">
                <a:latin typeface="Arial" charset="0"/>
              </a:rPr>
              <a:t>’</a:t>
            </a:r>
            <a:r>
              <a:rPr lang="fr-FR" altLang="ja-JP" sz="2400" dirty="0">
                <a:latin typeface="Arial" charset="0"/>
              </a:rPr>
              <a:t>état civil et de justice : manifestation forte du pouvoir </a:t>
            </a:r>
            <a:r>
              <a:rPr lang="fr-FR" altLang="ja-JP" sz="2400" dirty="0" smtClean="0">
                <a:latin typeface="Arial" charset="0"/>
              </a:rPr>
              <a:t>royal</a:t>
            </a:r>
          </a:p>
          <a:p>
            <a:pPr algn="just"/>
            <a:r>
              <a:rPr lang="fr-FR" altLang="ja-JP" sz="2400" dirty="0" smtClean="0">
                <a:latin typeface="Arial" charset="0"/>
              </a:rPr>
              <a:t>Abandon du latin </a:t>
            </a:r>
          </a:p>
          <a:p>
            <a:pPr algn="just"/>
            <a:r>
              <a:rPr lang="fr-FR" sz="2400" dirty="0" smtClean="0">
                <a:latin typeface="Arial" charset="0"/>
              </a:rPr>
              <a:t>Deux articles de l’ordonnance de Villers-Cotterêts, signée par François I</a:t>
            </a:r>
            <a:r>
              <a:rPr lang="fr-FR" sz="2400" baseline="30000" dirty="0" smtClean="0">
                <a:latin typeface="Arial" charset="0"/>
              </a:rPr>
              <a:t>er</a:t>
            </a:r>
            <a:r>
              <a:rPr lang="fr-FR" sz="2400" dirty="0" smtClean="0">
                <a:latin typeface="Arial" charset="0"/>
              </a:rPr>
              <a:t> en août 1539, donnèrent une assise juridique à ce processus :</a:t>
            </a:r>
          </a:p>
          <a:p>
            <a:pPr algn="just"/>
            <a:endParaRPr lang="fr-FR" altLang="ja-JP" sz="2400" dirty="0">
              <a:latin typeface="Arial" charset="0"/>
            </a:endParaRPr>
          </a:p>
          <a:p>
            <a:pPr algn="just"/>
            <a:endParaRPr lang="fr-FR" sz="2400" dirty="0">
              <a:latin typeface="Arial" charset="0"/>
            </a:endParaRPr>
          </a:p>
        </p:txBody>
      </p:sp>
    </p:spTree>
    <p:extLst>
      <p:ext uri="{BB962C8B-B14F-4D97-AF65-F5344CB8AC3E}">
        <p14:creationId xmlns:p14="http://schemas.microsoft.com/office/powerpoint/2010/main" val="2724037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Titolo 1"/>
          <p:cNvSpPr>
            <a:spLocks noGrp="1"/>
          </p:cNvSpPr>
          <p:nvPr>
            <p:ph type="title"/>
          </p:nvPr>
        </p:nvSpPr>
        <p:spPr/>
        <p:txBody>
          <a:bodyPr/>
          <a:lstStyle/>
          <a:p>
            <a:r>
              <a:rPr lang="fr-FR" sz="2800" dirty="0">
                <a:latin typeface="Arial" charset="0"/>
              </a:rPr>
              <a:t>L</a:t>
            </a:r>
            <a:r>
              <a:rPr lang="fr-FR" sz="2800" dirty="0" smtClean="0">
                <a:latin typeface="Arial" charset="0"/>
              </a:rPr>
              <a:t>’ordonnance de Villers-Cotterêts</a:t>
            </a:r>
            <a:endParaRPr lang="it-IT" sz="2800" dirty="0">
              <a:latin typeface="Arial" charset="0"/>
            </a:endParaRPr>
          </a:p>
        </p:txBody>
      </p:sp>
      <p:sp>
        <p:nvSpPr>
          <p:cNvPr id="356354" name="Segnaposto contenuto 2"/>
          <p:cNvSpPr>
            <a:spLocks noGrp="1"/>
          </p:cNvSpPr>
          <p:nvPr>
            <p:ph idx="1"/>
          </p:nvPr>
        </p:nvSpPr>
        <p:spPr/>
        <p:txBody>
          <a:bodyPr/>
          <a:lstStyle/>
          <a:p>
            <a:pPr algn="just"/>
            <a:r>
              <a:rPr lang="fr-FR" sz="2400" b="1" dirty="0" smtClean="0">
                <a:latin typeface="Arial" charset="0"/>
              </a:rPr>
              <a:t>Article </a:t>
            </a:r>
            <a:r>
              <a:rPr lang="fr-FR" sz="2400" b="1" dirty="0">
                <a:latin typeface="Arial" charset="0"/>
              </a:rPr>
              <a:t>110</a:t>
            </a:r>
            <a:r>
              <a:rPr lang="fr-FR" sz="2400" dirty="0">
                <a:latin typeface="Arial" charset="0"/>
              </a:rPr>
              <a:t> : Afin qu’il n’y ait cause de douter sur l’intelligence des arrêts de justice, nous voulons et ordonnons qu’ils soient faits et écrits si clairement, qu’il n’y ait, ni puisse avoir, aucune ambiguïté ou incertitude, ni lieu à demander interprétation.</a:t>
            </a:r>
          </a:p>
        </p:txBody>
      </p:sp>
    </p:spTree>
    <p:extLst>
      <p:ext uri="{BB962C8B-B14F-4D97-AF65-F5344CB8AC3E}">
        <p14:creationId xmlns:p14="http://schemas.microsoft.com/office/powerpoint/2010/main" val="2018636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olo 1"/>
          <p:cNvSpPr>
            <a:spLocks noGrp="1"/>
          </p:cNvSpPr>
          <p:nvPr>
            <p:ph type="title"/>
          </p:nvPr>
        </p:nvSpPr>
        <p:spPr/>
        <p:txBody>
          <a:bodyPr/>
          <a:lstStyle/>
          <a:p>
            <a:r>
              <a:rPr lang="fr-FR" sz="2800" dirty="0" smtClean="0">
                <a:latin typeface="Arial" charset="0"/>
              </a:rPr>
              <a:t>L’ordonnance de Villers-Cotterêts</a:t>
            </a:r>
            <a:endParaRPr lang="it-IT" sz="2800" dirty="0">
              <a:latin typeface="Arial" charset="0"/>
            </a:endParaRPr>
          </a:p>
        </p:txBody>
      </p:sp>
      <p:sp>
        <p:nvSpPr>
          <p:cNvPr id="357378" name="Segnaposto contenuto 2"/>
          <p:cNvSpPr>
            <a:spLocks noGrp="1"/>
          </p:cNvSpPr>
          <p:nvPr>
            <p:ph idx="1"/>
          </p:nvPr>
        </p:nvSpPr>
        <p:spPr/>
        <p:txBody>
          <a:bodyPr/>
          <a:lstStyle/>
          <a:p>
            <a:pPr algn="just"/>
            <a:r>
              <a:rPr lang="fr-FR" sz="2400" b="1" dirty="0">
                <a:latin typeface="Arial" charset="0"/>
              </a:rPr>
              <a:t>Article 111</a:t>
            </a:r>
            <a:r>
              <a:rPr lang="fr-FR" sz="2400" dirty="0">
                <a:latin typeface="Arial" charset="0"/>
              </a:rPr>
              <a:t> : Et pour ce que telles choses sont souvent advenues sur l’intelligence des mots latins contenus dans lesdits arrêts, nous voulons dorénavant que tous arrêts, ensemble toutes autres procédures, soit de nos cours souveraines et autres subalternes et inférieures, soit de registres, enquêtes, contrats, commissions, sentences, testaments, et autres quelconques actes et exploits de justice, soient prononcés, enregistrés et délivrés aux parties, en langage maternel français et non autrement.</a:t>
            </a:r>
            <a:endParaRPr lang="it-IT" sz="2400" dirty="0">
              <a:latin typeface="Arial" charset="0"/>
            </a:endParaRPr>
          </a:p>
          <a:p>
            <a:endParaRPr lang="it-IT" dirty="0">
              <a:latin typeface="Arial" charset="0"/>
            </a:endParaRPr>
          </a:p>
        </p:txBody>
      </p:sp>
    </p:spTree>
    <p:extLst>
      <p:ext uri="{BB962C8B-B14F-4D97-AF65-F5344CB8AC3E}">
        <p14:creationId xmlns:p14="http://schemas.microsoft.com/office/powerpoint/2010/main" val="820293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t>La Pléiade </a:t>
            </a:r>
            <a:endParaRPr lang="it-IT" sz="2800" dirty="0"/>
          </a:p>
        </p:txBody>
      </p:sp>
      <p:sp>
        <p:nvSpPr>
          <p:cNvPr id="3" name="Segnaposto contenuto 2"/>
          <p:cNvSpPr>
            <a:spLocks noGrp="1"/>
          </p:cNvSpPr>
          <p:nvPr>
            <p:ph idx="1"/>
          </p:nvPr>
        </p:nvSpPr>
        <p:spPr/>
        <p:txBody>
          <a:bodyPr/>
          <a:lstStyle/>
          <a:p>
            <a:pPr algn="just"/>
            <a:r>
              <a:rPr lang="fr-FR" sz="2400" dirty="0" smtClean="0"/>
              <a:t>La Pléiade est le nom donné à un groupe de sept poètes, et ce, en référence aux sept filles d'Atlas, héros de la mythologie grecque.</a:t>
            </a:r>
          </a:p>
          <a:p>
            <a:pPr algn="just"/>
            <a:r>
              <a:rPr lang="fr-FR" sz="2400" dirty="0" smtClean="0"/>
              <a:t>Pierre de Ronsard (</a:t>
            </a:r>
            <a:r>
              <a:rPr lang="fr-FR" sz="2400" i="1" dirty="0" smtClean="0"/>
              <a:t>Les Odes</a:t>
            </a:r>
            <a:r>
              <a:rPr lang="fr-FR" sz="2400" dirty="0" smtClean="0"/>
              <a:t>) ou Joachim du Bellay (</a:t>
            </a:r>
            <a:r>
              <a:rPr lang="fr-FR" sz="2400" i="1" dirty="0" smtClean="0"/>
              <a:t>Défense et illustration de la langue française</a:t>
            </a:r>
            <a:r>
              <a:rPr lang="fr-FR" sz="2400" dirty="0" smtClean="0"/>
              <a:t>). Ils rompent avec la poésie médiévale et cherchent à exercer leur art en français.</a:t>
            </a:r>
          </a:p>
          <a:p>
            <a:pPr algn="just"/>
            <a:r>
              <a:rPr lang="fr-FR" sz="2400" dirty="0"/>
              <a:t>I</a:t>
            </a:r>
            <a:r>
              <a:rPr lang="fr-FR" sz="2400" dirty="0" smtClean="0"/>
              <a:t>ls vont enrichir la langue française par de nombreux mots issus du latin (néologismes). </a:t>
            </a:r>
          </a:p>
          <a:p>
            <a:pPr algn="just"/>
            <a:r>
              <a:rPr lang="fr-FR" sz="2400" dirty="0" smtClean="0"/>
              <a:t>À la demande de François Ier, ils participent au développement et à la standardisation du français. </a:t>
            </a:r>
            <a:endParaRPr lang="it-IT" sz="2400" dirty="0"/>
          </a:p>
        </p:txBody>
      </p:sp>
    </p:spTree>
    <p:extLst>
      <p:ext uri="{BB962C8B-B14F-4D97-AF65-F5344CB8AC3E}">
        <p14:creationId xmlns:p14="http://schemas.microsoft.com/office/powerpoint/2010/main" val="405695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it-IT" sz="2800" dirty="0">
                <a:latin typeface="Arial" charset="0"/>
              </a:rPr>
              <a:t>La langue </a:t>
            </a:r>
            <a:r>
              <a:rPr lang="it-IT" sz="2800" dirty="0" err="1">
                <a:latin typeface="Arial" charset="0"/>
              </a:rPr>
              <a:t>française</a:t>
            </a:r>
            <a:r>
              <a:rPr lang="it-IT" sz="2800" dirty="0">
                <a:latin typeface="Arial" charset="0"/>
              </a:rPr>
              <a:t> : une affaire d’</a:t>
            </a:r>
            <a:r>
              <a:rPr lang="it-IT" sz="2800" dirty="0" err="1">
                <a:latin typeface="Arial" charset="0"/>
              </a:rPr>
              <a:t>Etat</a:t>
            </a:r>
            <a:endParaRPr lang="it-IT" sz="2800" dirty="0">
              <a:latin typeface="Arial" charset="0"/>
            </a:endParaRPr>
          </a:p>
        </p:txBody>
      </p:sp>
      <p:sp>
        <p:nvSpPr>
          <p:cNvPr id="68610" name="Rectangle 3"/>
          <p:cNvSpPr>
            <a:spLocks noGrp="1" noChangeArrowheads="1"/>
          </p:cNvSpPr>
          <p:nvPr>
            <p:ph type="body" idx="1"/>
          </p:nvPr>
        </p:nvSpPr>
        <p:spPr/>
        <p:txBody>
          <a:bodyPr/>
          <a:lstStyle/>
          <a:p>
            <a:r>
              <a:rPr lang="it-IT" sz="2400">
                <a:latin typeface="Arial" charset="0"/>
              </a:rPr>
              <a:t>Le mythe de la langue française est, historiquement, un élément constitutif de la France dans son histoire. </a:t>
            </a:r>
          </a:p>
          <a:p>
            <a:pPr>
              <a:buFontTx/>
              <a:buNone/>
            </a:pPr>
            <a:r>
              <a:rPr lang="it-IT" sz="2000">
                <a:latin typeface="Arial" charset="0"/>
              </a:rPr>
              <a:t>Henri Meschonnic, </a:t>
            </a:r>
            <a:r>
              <a:rPr lang="it-IT" sz="2000" i="1">
                <a:latin typeface="Arial" charset="0"/>
              </a:rPr>
              <a:t>De la langue française</a:t>
            </a:r>
            <a:r>
              <a:rPr lang="it-IT" sz="2000">
                <a:latin typeface="Arial" charset="0"/>
              </a:rPr>
              <a:t>, Paris, Hachette, 1997, p.9.</a:t>
            </a:r>
          </a:p>
          <a:p>
            <a:pPr>
              <a:buFontTx/>
              <a:buNone/>
            </a:pPr>
            <a:r>
              <a:rPr lang="fr-FR" sz="2000">
                <a:latin typeface="Arial" charset="0"/>
              </a:rPr>
              <a:t> </a:t>
            </a:r>
          </a:p>
          <a:p>
            <a:r>
              <a:rPr lang="fr-FR" sz="2400">
                <a:latin typeface="Arial" charset="0"/>
              </a:rPr>
              <a:t>Le mythe de la clarté : l</a:t>
            </a:r>
            <a:r>
              <a:rPr lang="ja-JP" altLang="fr-FR" sz="2400">
                <a:latin typeface="Arial" charset="0"/>
              </a:rPr>
              <a:t>’</a:t>
            </a:r>
            <a:r>
              <a:rPr lang="fr-FR" altLang="ja-JP" sz="2400">
                <a:latin typeface="Arial" charset="0"/>
              </a:rPr>
              <a:t>ordre des mots SVO (sujet-verbe-objet)</a:t>
            </a:r>
          </a:p>
          <a:p>
            <a:r>
              <a:rPr lang="fr-FR" sz="2400">
                <a:latin typeface="Arial" charset="0"/>
              </a:rPr>
              <a:t>Le mythe uniformateur : créer une seule langue pour comprendre les mots de la révolution (XVIIIème)</a:t>
            </a:r>
          </a:p>
        </p:txBody>
      </p:sp>
    </p:spTree>
    <p:extLst>
      <p:ext uri="{BB962C8B-B14F-4D97-AF65-F5344CB8AC3E}">
        <p14:creationId xmlns:p14="http://schemas.microsoft.com/office/powerpoint/2010/main" val="1976112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p:nvPr>
        </p:nvSpPr>
        <p:spPr/>
        <p:txBody>
          <a:bodyPr/>
          <a:lstStyle/>
          <a:p>
            <a:r>
              <a:rPr lang="fr-FR" sz="2800" i="1" dirty="0">
                <a:latin typeface="Arial" charset="0"/>
              </a:rPr>
              <a:t>Défense et illustration de la langue française</a:t>
            </a:r>
            <a:br>
              <a:rPr lang="fr-FR" sz="2800" i="1" dirty="0">
                <a:latin typeface="Arial" charset="0"/>
              </a:rPr>
            </a:br>
            <a:r>
              <a:rPr lang="fr-FR" sz="2800" i="1" dirty="0">
                <a:latin typeface="Arial" charset="0"/>
              </a:rPr>
              <a:t>1549</a:t>
            </a:r>
          </a:p>
        </p:txBody>
      </p:sp>
      <p:sp>
        <p:nvSpPr>
          <p:cNvPr id="358402" name="Rectangle 3"/>
          <p:cNvSpPr>
            <a:spLocks noGrp="1" noChangeArrowheads="1"/>
          </p:cNvSpPr>
          <p:nvPr>
            <p:ph type="body" idx="1"/>
          </p:nvPr>
        </p:nvSpPr>
        <p:spPr/>
        <p:txBody>
          <a:bodyPr/>
          <a:lstStyle/>
          <a:p>
            <a:pPr algn="just"/>
            <a:r>
              <a:rPr lang="fr-FR" sz="2400" dirty="0" smtClean="0">
                <a:latin typeface="Arial" charset="0"/>
              </a:rPr>
              <a:t>Manifeste littéraire qui rassemble les idées des poètes de la Pléiade (Ronsard)</a:t>
            </a:r>
          </a:p>
          <a:p>
            <a:pPr algn="just"/>
            <a:r>
              <a:rPr lang="fr-FR" sz="2400" dirty="0" smtClean="0">
                <a:latin typeface="Arial" charset="0"/>
              </a:rPr>
              <a:t>Joachim </a:t>
            </a:r>
            <a:r>
              <a:rPr lang="fr-FR" sz="2400" dirty="0">
                <a:latin typeface="Arial" charset="0"/>
              </a:rPr>
              <a:t>du Bellay : </a:t>
            </a:r>
            <a:r>
              <a:rPr lang="fr-FR" sz="2400" i="1" dirty="0">
                <a:latin typeface="Arial" charset="0"/>
              </a:rPr>
              <a:t>La </a:t>
            </a:r>
            <a:r>
              <a:rPr lang="fr-FR" sz="2400" i="1" dirty="0" err="1">
                <a:latin typeface="Arial" charset="0"/>
              </a:rPr>
              <a:t>Deffence</a:t>
            </a:r>
            <a:r>
              <a:rPr lang="fr-FR" sz="2400" i="1" dirty="0">
                <a:latin typeface="Arial" charset="0"/>
              </a:rPr>
              <a:t>, et Illustration de la Langue </a:t>
            </a:r>
            <a:r>
              <a:rPr lang="fr-FR" sz="2400" i="1" dirty="0" err="1">
                <a:latin typeface="Arial" charset="0"/>
              </a:rPr>
              <a:t>Francoyse</a:t>
            </a:r>
            <a:r>
              <a:rPr lang="fr-FR" sz="2400" i="1" dirty="0">
                <a:latin typeface="Arial" charset="0"/>
              </a:rPr>
              <a:t> dans l'orthographe originale</a:t>
            </a:r>
          </a:p>
          <a:p>
            <a:pPr algn="just"/>
            <a:r>
              <a:rPr lang="fr-FR" sz="2400" dirty="0">
                <a:latin typeface="Arial" charset="0"/>
              </a:rPr>
              <a:t>Considéré comme une anthologie contre la traduction car son objectif est de démontrer la possibilité d</a:t>
            </a:r>
            <a:r>
              <a:rPr lang="ja-JP" altLang="fr-FR" sz="2400" dirty="0">
                <a:latin typeface="Arial" charset="0"/>
              </a:rPr>
              <a:t>’</a:t>
            </a:r>
            <a:r>
              <a:rPr lang="fr-FR" altLang="ja-JP" sz="2400" dirty="0">
                <a:latin typeface="Arial" charset="0"/>
              </a:rPr>
              <a:t>écrire et de créer en langue française. Pour vaincre le dernier préjugé défavorable à la langue française</a:t>
            </a:r>
            <a:r>
              <a:rPr lang="fr-FR" altLang="ja-JP" sz="2400" dirty="0" smtClean="0">
                <a:latin typeface="Arial" charset="0"/>
              </a:rPr>
              <a:t>.</a:t>
            </a:r>
            <a:endParaRPr lang="fr-FR" altLang="ja-JP" sz="2400" dirty="0">
              <a:latin typeface="Arial" charset="0"/>
            </a:endParaRPr>
          </a:p>
        </p:txBody>
      </p:sp>
    </p:spTree>
    <p:extLst>
      <p:ext uri="{BB962C8B-B14F-4D97-AF65-F5344CB8AC3E}">
        <p14:creationId xmlns:p14="http://schemas.microsoft.com/office/powerpoint/2010/main" val="3216121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dirty="0" smtClean="0"/>
              <a:t>Ronsard, un poète de cour</a:t>
            </a:r>
            <a:br>
              <a:rPr lang="fr-FR" sz="2800" dirty="0" smtClean="0"/>
            </a:br>
            <a:r>
              <a:rPr lang="fr-FR" sz="2800" dirty="0" smtClean="0"/>
              <a:t>« Prince des poètes et poète des princes »</a:t>
            </a:r>
            <a:endParaRPr lang="it-IT" sz="2800" dirty="0"/>
          </a:p>
        </p:txBody>
      </p:sp>
      <p:sp>
        <p:nvSpPr>
          <p:cNvPr id="3" name="Segnaposto contenuto 2"/>
          <p:cNvSpPr>
            <a:spLocks noGrp="1"/>
          </p:cNvSpPr>
          <p:nvPr>
            <p:ph idx="1"/>
          </p:nvPr>
        </p:nvSpPr>
        <p:spPr/>
        <p:txBody>
          <a:bodyPr/>
          <a:lstStyle/>
          <a:p>
            <a:pPr algn="just"/>
            <a:r>
              <a:rPr lang="fr-FR" sz="2400" dirty="0" smtClean="0"/>
              <a:t>Figure majeure de la littérature poétique de la Renaissance. </a:t>
            </a:r>
          </a:p>
          <a:p>
            <a:pPr algn="just"/>
            <a:r>
              <a:rPr lang="fr-FR" sz="2400" dirty="0" smtClean="0"/>
              <a:t>En avril 1545, Ronsard rencontre, dans une fête à la cour, Cassandre Salviati, fille d'un banquier italien. Ronsard a 20 ans et Cassandre en a 13. Le lendemain, elle quitte la cour et Ronsard en garde un beau souvenir. </a:t>
            </a:r>
          </a:p>
          <a:p>
            <a:pPr algn="just"/>
            <a:r>
              <a:rPr lang="it-IT" sz="2400" i="1" dirty="0" smtClean="0"/>
              <a:t>Ode à Cassandre </a:t>
            </a:r>
            <a:r>
              <a:rPr lang="it-IT" sz="2400" dirty="0" smtClean="0"/>
              <a:t>(</a:t>
            </a:r>
            <a:r>
              <a:rPr lang="it-IT" sz="2400" dirty="0" err="1" smtClean="0"/>
              <a:t>dans</a:t>
            </a:r>
            <a:r>
              <a:rPr lang="it-IT" sz="2400" dirty="0" smtClean="0"/>
              <a:t> </a:t>
            </a:r>
            <a:r>
              <a:rPr lang="it-IT" sz="2400" i="1" dirty="0" err="1" smtClean="0"/>
              <a:t>Odes</a:t>
            </a:r>
            <a:r>
              <a:rPr lang="it-IT" sz="2400" dirty="0" smtClean="0"/>
              <a:t> 1550)</a:t>
            </a:r>
            <a:r>
              <a:rPr lang="fr-FR" sz="2400" dirty="0" smtClean="0"/>
              <a:t> : 3 sizains d'octosyllabes. </a:t>
            </a:r>
            <a:r>
              <a:rPr lang="fr-FR" sz="2400" dirty="0"/>
              <a:t>D</a:t>
            </a:r>
            <a:r>
              <a:rPr lang="fr-FR" sz="2400" dirty="0" smtClean="0"/>
              <a:t>ans chaque sizain, 2 rimes plates et 4 rimes embrassées. </a:t>
            </a:r>
            <a:endParaRPr lang="fr-FR" sz="2400" dirty="0"/>
          </a:p>
          <a:p>
            <a:pPr algn="just"/>
            <a:r>
              <a:rPr lang="it-IT" sz="2400" dirty="0" smtClean="0"/>
              <a:t>L</a:t>
            </a:r>
            <a:r>
              <a:rPr lang="fr-FR" sz="2400" dirty="0" smtClean="0"/>
              <a:t>’amour, la fuite du temps, la fugacité de la vie. </a:t>
            </a:r>
          </a:p>
        </p:txBody>
      </p:sp>
    </p:spTree>
    <p:extLst>
      <p:ext uri="{BB962C8B-B14F-4D97-AF65-F5344CB8AC3E}">
        <p14:creationId xmlns:p14="http://schemas.microsoft.com/office/powerpoint/2010/main" val="474940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Ode à Cassandre</a:t>
            </a:r>
            <a:br>
              <a:rPr lang="it-IT" sz="2800" dirty="0" smtClean="0"/>
            </a:br>
            <a:r>
              <a:rPr lang="it-IT" sz="2800" dirty="0" smtClean="0"/>
              <a:t> </a:t>
            </a:r>
            <a:r>
              <a:rPr lang="it-IT" sz="2800" dirty="0" err="1" smtClean="0"/>
              <a:t>Ronsard</a:t>
            </a:r>
            <a:endParaRPr lang="it-IT" sz="2800" dirty="0"/>
          </a:p>
        </p:txBody>
      </p:sp>
      <p:sp>
        <p:nvSpPr>
          <p:cNvPr id="3" name="Segnaposto contenuto 2"/>
          <p:cNvSpPr>
            <a:spLocks noGrp="1"/>
          </p:cNvSpPr>
          <p:nvPr>
            <p:ph idx="1"/>
          </p:nvPr>
        </p:nvSpPr>
        <p:spPr/>
        <p:txBody>
          <a:bodyPr>
            <a:normAutofit lnSpcReduction="10000"/>
          </a:bodyPr>
          <a:lstStyle/>
          <a:p>
            <a:r>
              <a:rPr lang="fr-FR" sz="1600" dirty="0" smtClean="0"/>
              <a:t>Mignonne, allons voir si la rose </a:t>
            </a:r>
            <a:br>
              <a:rPr lang="fr-FR" sz="1600" dirty="0" smtClean="0"/>
            </a:br>
            <a:r>
              <a:rPr lang="fr-FR" sz="1600" dirty="0" smtClean="0"/>
              <a:t>Qui ce matin avait </a:t>
            </a:r>
            <a:r>
              <a:rPr lang="fr-FR" sz="1600" dirty="0" smtClean="0">
                <a:solidFill>
                  <a:srgbClr val="FF0000"/>
                </a:solidFill>
              </a:rPr>
              <a:t>déclose </a:t>
            </a:r>
            <a:r>
              <a:rPr lang="fr-FR" sz="1600" dirty="0" smtClean="0"/>
              <a:t/>
            </a:r>
            <a:br>
              <a:rPr lang="fr-FR" sz="1600" dirty="0" smtClean="0"/>
            </a:br>
            <a:r>
              <a:rPr lang="fr-FR" sz="1600" dirty="0" smtClean="0"/>
              <a:t>Sa robe de pourpre au soleil, </a:t>
            </a:r>
            <a:br>
              <a:rPr lang="fr-FR" sz="1600" dirty="0" smtClean="0"/>
            </a:br>
            <a:r>
              <a:rPr lang="fr-FR" sz="1600" dirty="0" smtClean="0"/>
              <a:t>A point perdu cette vesprée </a:t>
            </a:r>
            <a:br>
              <a:rPr lang="fr-FR" sz="1600" dirty="0" smtClean="0"/>
            </a:br>
            <a:r>
              <a:rPr lang="fr-FR" sz="1600" dirty="0" smtClean="0"/>
              <a:t>Les plis de sa robe pourprée, </a:t>
            </a:r>
            <a:br>
              <a:rPr lang="fr-FR" sz="1600" dirty="0" smtClean="0"/>
            </a:br>
            <a:r>
              <a:rPr lang="fr-FR" sz="1600" dirty="0" smtClean="0"/>
              <a:t>Et son teint au vôtre pareil.</a:t>
            </a:r>
          </a:p>
          <a:p>
            <a:r>
              <a:rPr lang="fr-FR" sz="1600" dirty="0" smtClean="0"/>
              <a:t>Las ! voyez comme en peu d’espace, </a:t>
            </a:r>
            <a:br>
              <a:rPr lang="fr-FR" sz="1600" dirty="0" smtClean="0"/>
            </a:br>
            <a:r>
              <a:rPr lang="fr-FR" sz="1600" dirty="0" smtClean="0"/>
              <a:t>Mignonne, elle a dessus la place, </a:t>
            </a:r>
            <a:br>
              <a:rPr lang="fr-FR" sz="1600" dirty="0" smtClean="0"/>
            </a:br>
            <a:r>
              <a:rPr lang="fr-FR" sz="1600" dirty="0" smtClean="0"/>
              <a:t>Las, las ses beautés laissé choir ! </a:t>
            </a:r>
            <a:br>
              <a:rPr lang="fr-FR" sz="1600" dirty="0" smtClean="0"/>
            </a:br>
            <a:r>
              <a:rPr lang="fr-FR" sz="1600" dirty="0" smtClean="0"/>
              <a:t>Ô vraiment marâtre Nature, </a:t>
            </a:r>
            <a:br>
              <a:rPr lang="fr-FR" sz="1600" dirty="0" smtClean="0"/>
            </a:br>
            <a:r>
              <a:rPr lang="fr-FR" sz="1600" dirty="0" smtClean="0"/>
              <a:t>Puisqu’une telle fleur ne dure </a:t>
            </a:r>
            <a:br>
              <a:rPr lang="fr-FR" sz="1600" dirty="0" smtClean="0"/>
            </a:br>
            <a:r>
              <a:rPr lang="fr-FR" sz="1600" dirty="0" smtClean="0"/>
              <a:t>Que du matin jusques au soir !</a:t>
            </a:r>
          </a:p>
          <a:p>
            <a:r>
              <a:rPr lang="fr-FR" sz="1600" dirty="0" smtClean="0"/>
              <a:t>Donc, si vous me croyez, mignonne, </a:t>
            </a:r>
            <a:br>
              <a:rPr lang="fr-FR" sz="1600" dirty="0" smtClean="0"/>
            </a:br>
            <a:r>
              <a:rPr lang="fr-FR" sz="1600" dirty="0" smtClean="0"/>
              <a:t>Tandis que votre âge </a:t>
            </a:r>
            <a:r>
              <a:rPr lang="fr-FR" sz="1600" dirty="0" err="1" smtClean="0"/>
              <a:t>fleuronne</a:t>
            </a:r>
            <a:r>
              <a:rPr lang="fr-FR" sz="1600" dirty="0" smtClean="0"/>
              <a:t> </a:t>
            </a:r>
            <a:br>
              <a:rPr lang="fr-FR" sz="1600" dirty="0" smtClean="0"/>
            </a:br>
            <a:r>
              <a:rPr lang="fr-FR" sz="1600" dirty="0" smtClean="0"/>
              <a:t>En sa plus verte nouveauté, </a:t>
            </a:r>
            <a:br>
              <a:rPr lang="fr-FR" sz="1600" dirty="0" smtClean="0"/>
            </a:br>
            <a:r>
              <a:rPr lang="fr-FR" sz="1600" dirty="0" smtClean="0"/>
              <a:t>Cueillez, cueillez votre jeunesse : </a:t>
            </a:r>
            <a:br>
              <a:rPr lang="fr-FR" sz="1600" dirty="0" smtClean="0"/>
            </a:br>
            <a:r>
              <a:rPr lang="fr-FR" sz="1600" dirty="0" smtClean="0"/>
              <a:t>Comme à cette fleur, la vieillesse </a:t>
            </a:r>
            <a:br>
              <a:rPr lang="fr-FR" sz="1600" dirty="0" smtClean="0"/>
            </a:br>
            <a:r>
              <a:rPr lang="fr-FR" sz="1600" dirty="0" smtClean="0"/>
              <a:t>Fera ternir votre beauté.</a:t>
            </a:r>
          </a:p>
          <a:p>
            <a:endParaRPr lang="it-IT" sz="1600" dirty="0"/>
          </a:p>
        </p:txBody>
      </p:sp>
    </p:spTree>
    <p:extLst>
      <p:ext uri="{BB962C8B-B14F-4D97-AF65-F5344CB8AC3E}">
        <p14:creationId xmlns:p14="http://schemas.microsoft.com/office/powerpoint/2010/main" val="4238886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itolo 1"/>
          <p:cNvSpPr>
            <a:spLocks noGrp="1"/>
          </p:cNvSpPr>
          <p:nvPr>
            <p:ph type="title"/>
          </p:nvPr>
        </p:nvSpPr>
        <p:spPr/>
        <p:txBody>
          <a:bodyPr/>
          <a:lstStyle/>
          <a:p>
            <a:r>
              <a:rPr lang="it-IT" sz="2800" dirty="0">
                <a:latin typeface="Arial" charset="0"/>
              </a:rPr>
              <a:t>Rabelais</a:t>
            </a:r>
            <a:br>
              <a:rPr lang="it-IT" sz="2800" dirty="0">
                <a:latin typeface="Arial" charset="0"/>
              </a:rPr>
            </a:br>
            <a:r>
              <a:rPr lang="it-IT" sz="2800" dirty="0" err="1">
                <a:latin typeface="Arial" charset="0"/>
              </a:rPr>
              <a:t>vers</a:t>
            </a:r>
            <a:r>
              <a:rPr lang="it-IT" sz="2800" dirty="0">
                <a:latin typeface="Arial" charset="0"/>
              </a:rPr>
              <a:t> 1494-1553</a:t>
            </a:r>
          </a:p>
        </p:txBody>
      </p:sp>
      <p:sp>
        <p:nvSpPr>
          <p:cNvPr id="363522" name="Segnaposto contenuto 2"/>
          <p:cNvSpPr>
            <a:spLocks noGrp="1"/>
          </p:cNvSpPr>
          <p:nvPr>
            <p:ph idx="1"/>
          </p:nvPr>
        </p:nvSpPr>
        <p:spPr/>
        <p:txBody>
          <a:bodyPr/>
          <a:lstStyle/>
          <a:p>
            <a:r>
              <a:rPr lang="fr-FR" sz="2400">
                <a:latin typeface="Arial" charset="0"/>
              </a:rPr>
              <a:t>Ecrivain, poète et médecin français</a:t>
            </a:r>
          </a:p>
          <a:p>
            <a:pPr algn="just"/>
            <a:r>
              <a:rPr lang="fr-FR" sz="2400">
                <a:latin typeface="Arial" charset="0"/>
              </a:rPr>
              <a:t>Pantagruel ou "Horribles et épouvantables Faits et Prouesses du très renommé Pantagruel" (1532), La pantagruélique prognostication (almanach bouffon, 1533), Gargantua ou "La vie très horrifique du grand Gargantua, père de Pantagruel" (1534), Le Tiers Livre (1546), Le Quart Livre (1548-1552), Le Cinquième Livre (Posthume, 1564)</a:t>
            </a:r>
            <a:endParaRPr lang="it-IT" sz="2400">
              <a:latin typeface="Arial" charset="0"/>
            </a:endParaRPr>
          </a:p>
        </p:txBody>
      </p:sp>
    </p:spTree>
    <p:extLst>
      <p:ext uri="{BB962C8B-B14F-4D97-AF65-F5344CB8AC3E}">
        <p14:creationId xmlns:p14="http://schemas.microsoft.com/office/powerpoint/2010/main" val="3703851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itolo 1"/>
          <p:cNvSpPr>
            <a:spLocks noGrp="1"/>
          </p:cNvSpPr>
          <p:nvPr>
            <p:ph type="title"/>
          </p:nvPr>
        </p:nvSpPr>
        <p:spPr/>
        <p:txBody>
          <a:bodyPr/>
          <a:lstStyle/>
          <a:p>
            <a:r>
              <a:rPr lang="it-IT" sz="3200">
                <a:latin typeface="Arial" charset="0"/>
              </a:rPr>
              <a:t>Rabelais</a:t>
            </a:r>
          </a:p>
        </p:txBody>
      </p:sp>
      <p:sp>
        <p:nvSpPr>
          <p:cNvPr id="364546" name="Segnaposto contenuto 2"/>
          <p:cNvSpPr>
            <a:spLocks noGrp="1"/>
          </p:cNvSpPr>
          <p:nvPr>
            <p:ph idx="1"/>
          </p:nvPr>
        </p:nvSpPr>
        <p:spPr/>
        <p:txBody>
          <a:bodyPr/>
          <a:lstStyle/>
          <a:p>
            <a:pPr algn="just"/>
            <a:r>
              <a:rPr lang="fr-FR" sz="2400" dirty="0">
                <a:latin typeface="Arial" charset="0"/>
              </a:rPr>
              <a:t>Les romans de Rabelais sont très riches en proverbes et en expressions proverbiales qui soulignent le fait de boire copieusement et de manger beaucoup. Rabelais ne se limite pas seulement à emprunter au patrimoine collectif de l</a:t>
            </a:r>
            <a:r>
              <a:rPr lang="ja-JP" altLang="fr-FR" sz="2400" dirty="0">
                <a:latin typeface="Arial" charset="0"/>
              </a:rPr>
              <a:t>’</a:t>
            </a:r>
            <a:r>
              <a:rPr lang="fr-FR" altLang="ja-JP" sz="2400" dirty="0">
                <a:latin typeface="Arial" charset="0"/>
              </a:rPr>
              <a:t>énoncé proverbial, mais il détourne également les expressions de leur sens habituel, en les prenant souvent au pied de la lettre</a:t>
            </a:r>
            <a:endParaRPr lang="it-IT" sz="2400" dirty="0">
              <a:latin typeface="Arial" charset="0"/>
            </a:endParaRPr>
          </a:p>
        </p:txBody>
      </p:sp>
    </p:spTree>
    <p:extLst>
      <p:ext uri="{BB962C8B-B14F-4D97-AF65-F5344CB8AC3E}">
        <p14:creationId xmlns:p14="http://schemas.microsoft.com/office/powerpoint/2010/main" val="3701249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itolo 1"/>
          <p:cNvSpPr>
            <a:spLocks noGrp="1"/>
          </p:cNvSpPr>
          <p:nvPr>
            <p:ph type="title"/>
          </p:nvPr>
        </p:nvSpPr>
        <p:spPr/>
        <p:txBody>
          <a:bodyPr/>
          <a:lstStyle/>
          <a:p>
            <a:r>
              <a:rPr lang="it-IT" sz="2800" dirty="0">
                <a:latin typeface="Arial" charset="0"/>
              </a:rPr>
              <a:t>Langue de Rabelais</a:t>
            </a:r>
          </a:p>
        </p:txBody>
      </p:sp>
      <p:sp>
        <p:nvSpPr>
          <p:cNvPr id="365570" name="Segnaposto contenuto 2"/>
          <p:cNvSpPr>
            <a:spLocks noGrp="1"/>
          </p:cNvSpPr>
          <p:nvPr>
            <p:ph idx="1"/>
          </p:nvPr>
        </p:nvSpPr>
        <p:spPr/>
        <p:txBody>
          <a:bodyPr/>
          <a:lstStyle/>
          <a:p>
            <a:pPr algn="just"/>
            <a:r>
              <a:rPr lang="fr-FR" sz="2400">
                <a:latin typeface="Arial" charset="0"/>
              </a:rPr>
              <a:t>Adonc le géant avait la veue basse, print une grosse massue de boys, dont il cuydoit frapper Gargantua ; [v°] mais il en frappa </a:t>
            </a:r>
            <a:r>
              <a:rPr lang="it-IT" sz="2400">
                <a:latin typeface="Arial" charset="0"/>
              </a:rPr>
              <a:t>ung gros chesne, lequel il abba</a:t>
            </a:r>
            <a:r>
              <a:rPr lang="fr-FR" sz="2400">
                <a:latin typeface="Arial" charset="0"/>
              </a:rPr>
              <a:t>tit. Alors ledit Gargantua le va prendre et  luy ploya les reims en la forme et manière que l'on playeroit une douzaine d'esguillettes, et le mist en sa gibecière et le porta tout mort à la court du roy Artus.  Ainsi vesquit Gargantua au service du roy Artus…</a:t>
            </a:r>
          </a:p>
          <a:p>
            <a:pPr algn="just"/>
            <a:endParaRPr lang="fr-FR" sz="2400">
              <a:latin typeface="Arial" charset="0"/>
            </a:endParaRPr>
          </a:p>
          <a:p>
            <a:pPr algn="just"/>
            <a:r>
              <a:rPr lang="fr-FR" sz="2400">
                <a:latin typeface="Arial" charset="0"/>
              </a:rPr>
              <a:t>Chroniques de Gargantua</a:t>
            </a:r>
          </a:p>
        </p:txBody>
      </p:sp>
    </p:spTree>
    <p:extLst>
      <p:ext uri="{BB962C8B-B14F-4D97-AF65-F5344CB8AC3E}">
        <p14:creationId xmlns:p14="http://schemas.microsoft.com/office/powerpoint/2010/main" val="28619966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olo 1"/>
          <p:cNvSpPr>
            <a:spLocks noGrp="1"/>
          </p:cNvSpPr>
          <p:nvPr>
            <p:ph type="title"/>
          </p:nvPr>
        </p:nvSpPr>
        <p:spPr/>
        <p:txBody>
          <a:bodyPr/>
          <a:lstStyle/>
          <a:p>
            <a:r>
              <a:rPr lang="it-IT" sz="2800" dirty="0" err="1">
                <a:latin typeface="Arial" charset="0"/>
              </a:rPr>
              <a:t>Traduction</a:t>
            </a:r>
            <a:r>
              <a:rPr lang="it-IT" sz="2800" dirty="0">
                <a:latin typeface="Arial" charset="0"/>
              </a:rPr>
              <a:t> </a:t>
            </a:r>
            <a:r>
              <a:rPr lang="it-IT" sz="2800" dirty="0" err="1">
                <a:latin typeface="Arial" charset="0"/>
              </a:rPr>
              <a:t>au</a:t>
            </a:r>
            <a:r>
              <a:rPr lang="it-IT" sz="2800" dirty="0">
                <a:latin typeface="Arial" charset="0"/>
              </a:rPr>
              <a:t> XVI </a:t>
            </a:r>
            <a:r>
              <a:rPr lang="it-IT" sz="2800" baseline="30000" dirty="0" err="1">
                <a:latin typeface="Arial" charset="0"/>
              </a:rPr>
              <a:t>ème</a:t>
            </a:r>
            <a:r>
              <a:rPr lang="it-IT" sz="2800" dirty="0">
                <a:latin typeface="Arial" charset="0"/>
              </a:rPr>
              <a:t> </a:t>
            </a:r>
            <a:r>
              <a:rPr lang="it-IT" sz="2800" dirty="0" err="1">
                <a:latin typeface="Arial" charset="0"/>
              </a:rPr>
              <a:t>siècle</a:t>
            </a:r>
            <a:endParaRPr lang="it-IT" sz="2800" dirty="0">
              <a:latin typeface="Arial" charset="0"/>
            </a:endParaRPr>
          </a:p>
        </p:txBody>
      </p:sp>
      <p:sp>
        <p:nvSpPr>
          <p:cNvPr id="360450" name="Segnaposto contenuto 2"/>
          <p:cNvSpPr>
            <a:spLocks noGrp="1"/>
          </p:cNvSpPr>
          <p:nvPr>
            <p:ph idx="1"/>
          </p:nvPr>
        </p:nvSpPr>
        <p:spPr/>
        <p:txBody>
          <a:bodyPr/>
          <a:lstStyle/>
          <a:p>
            <a:pPr algn="just"/>
            <a:r>
              <a:rPr lang="fr-FR" sz="2400" i="1" dirty="0">
                <a:latin typeface="Arial" charset="0"/>
              </a:rPr>
              <a:t>Traduire</a:t>
            </a:r>
            <a:r>
              <a:rPr lang="fr-FR" sz="2400" dirty="0">
                <a:latin typeface="Arial" charset="0"/>
              </a:rPr>
              <a:t> 1520 : faire passer d</a:t>
            </a:r>
            <a:r>
              <a:rPr lang="ja-JP" altLang="fr-FR" sz="2400" dirty="0">
                <a:latin typeface="Arial" charset="0"/>
              </a:rPr>
              <a:t>’</a:t>
            </a:r>
            <a:r>
              <a:rPr lang="fr-FR" altLang="ja-JP" sz="2400" dirty="0">
                <a:latin typeface="Arial" charset="0"/>
              </a:rPr>
              <a:t>une langue dans une autre</a:t>
            </a:r>
          </a:p>
          <a:p>
            <a:r>
              <a:rPr lang="it-IT" sz="2400" dirty="0">
                <a:latin typeface="Arial" charset="0"/>
              </a:rPr>
              <a:t>1530 </a:t>
            </a:r>
            <a:r>
              <a:rPr lang="it-IT" sz="2400" i="1" dirty="0" err="1">
                <a:latin typeface="Arial" charset="0"/>
              </a:rPr>
              <a:t>traduction</a:t>
            </a:r>
            <a:endParaRPr lang="it-IT" sz="2400" i="1" dirty="0">
              <a:latin typeface="Arial" charset="0"/>
            </a:endParaRPr>
          </a:p>
          <a:p>
            <a:r>
              <a:rPr lang="it-IT" sz="2400" dirty="0">
                <a:latin typeface="Arial" charset="0"/>
              </a:rPr>
              <a:t>1540 </a:t>
            </a:r>
            <a:r>
              <a:rPr lang="it-IT" sz="2400" i="1" dirty="0" err="1">
                <a:latin typeface="Arial" charset="0"/>
              </a:rPr>
              <a:t>traducteur</a:t>
            </a:r>
            <a:endParaRPr lang="fr-FR" sz="2400" i="1" dirty="0">
              <a:latin typeface="Arial" charset="0"/>
            </a:endParaRPr>
          </a:p>
          <a:p>
            <a:pPr algn="just"/>
            <a:r>
              <a:rPr lang="fr-FR" sz="2400" dirty="0">
                <a:latin typeface="Arial" charset="0"/>
              </a:rPr>
              <a:t>Jacques Amyot  </a:t>
            </a:r>
            <a:r>
              <a:rPr lang="fr-FR" sz="2400" dirty="0" smtClean="0">
                <a:latin typeface="Arial" charset="0"/>
              </a:rPr>
              <a:t> </a:t>
            </a:r>
            <a:endParaRPr lang="it-IT" dirty="0">
              <a:latin typeface="Arial" charset="0"/>
            </a:endParaRPr>
          </a:p>
        </p:txBody>
      </p:sp>
    </p:spTree>
    <p:extLst>
      <p:ext uri="{BB962C8B-B14F-4D97-AF65-F5344CB8AC3E}">
        <p14:creationId xmlns:p14="http://schemas.microsoft.com/office/powerpoint/2010/main" val="2696850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Amyot</a:t>
            </a:r>
            <a:endParaRPr lang="it-IT" sz="2800" dirty="0"/>
          </a:p>
        </p:txBody>
      </p:sp>
      <p:sp>
        <p:nvSpPr>
          <p:cNvPr id="3" name="Segnaposto contenuto 2"/>
          <p:cNvSpPr>
            <a:spLocks noGrp="1"/>
          </p:cNvSpPr>
          <p:nvPr>
            <p:ph idx="1"/>
          </p:nvPr>
        </p:nvSpPr>
        <p:spPr/>
        <p:txBody>
          <a:bodyPr>
            <a:normAutofit/>
          </a:bodyPr>
          <a:lstStyle/>
          <a:p>
            <a:pPr algn="just"/>
            <a:r>
              <a:rPr lang="fr-FR" sz="2400" dirty="0" smtClean="0"/>
              <a:t>J</a:t>
            </a:r>
            <a:r>
              <a:rPr lang="fr-FR" sz="2400" dirty="0"/>
              <a:t>. Amyot, évêque et conseiller du roi, traduit des </a:t>
            </a:r>
            <a:r>
              <a:rPr lang="fr-FR" sz="2400" dirty="0" err="1"/>
              <a:t>oeuvres</a:t>
            </a:r>
            <a:r>
              <a:rPr lang="fr-FR" sz="2400" dirty="0"/>
              <a:t> de Plutarque afin de montrer que le français, alors considéré comme vulgaire, pouvait aussi être une langue savante. Cette entreprise couronnée de succès fait de lui l'un des pères de la </a:t>
            </a:r>
            <a:r>
              <a:rPr lang="fr-FR" sz="2400" dirty="0" smtClean="0"/>
              <a:t>traduction</a:t>
            </a:r>
          </a:p>
          <a:p>
            <a:pPr algn="just"/>
            <a:r>
              <a:rPr lang="fr-FR" sz="2400" dirty="0">
                <a:latin typeface="Arial" charset="0"/>
              </a:rPr>
              <a:t>Jacques Amyot </a:t>
            </a:r>
            <a:r>
              <a:rPr lang="fr-FR" sz="2400" dirty="0" smtClean="0">
                <a:latin typeface="Arial" charset="0"/>
              </a:rPr>
              <a:t>a </a:t>
            </a:r>
            <a:r>
              <a:rPr lang="fr-FR" sz="2400" dirty="0">
                <a:latin typeface="Arial" charset="0"/>
              </a:rPr>
              <a:t>innové en matière de traduction. Il </a:t>
            </a:r>
            <a:r>
              <a:rPr lang="fr-FR" sz="2400" dirty="0" smtClean="0">
                <a:latin typeface="Arial" charset="0"/>
              </a:rPr>
              <a:t>a </a:t>
            </a:r>
            <a:r>
              <a:rPr lang="fr-FR" sz="2400" dirty="0">
                <a:latin typeface="Arial" charset="0"/>
              </a:rPr>
              <a:t>créé la notion d'adaptation en traduction. En effet en traduisant les œuvres antiques, il les </a:t>
            </a:r>
            <a:r>
              <a:rPr lang="fr-FR" sz="2400" dirty="0" smtClean="0">
                <a:latin typeface="Arial" charset="0"/>
              </a:rPr>
              <a:t>a </a:t>
            </a:r>
            <a:r>
              <a:rPr lang="fr-FR" sz="2400" dirty="0">
                <a:latin typeface="Arial" charset="0"/>
              </a:rPr>
              <a:t>adaptées aux goûts et mœurs du 16</a:t>
            </a:r>
            <a:r>
              <a:rPr lang="fr-FR" sz="2400" baseline="30000" dirty="0">
                <a:latin typeface="Arial" charset="0"/>
              </a:rPr>
              <a:t>ème</a:t>
            </a:r>
            <a:r>
              <a:rPr lang="fr-FR" sz="2400" dirty="0">
                <a:latin typeface="Arial" charset="0"/>
              </a:rPr>
              <a:t> siècle.</a:t>
            </a:r>
          </a:p>
          <a:p>
            <a:r>
              <a:rPr lang="fr-FR" sz="2400" dirty="0">
                <a:latin typeface="Arial" charset="0"/>
              </a:rPr>
              <a:t> Il disait : </a:t>
            </a:r>
            <a:r>
              <a:rPr lang="fr-FR" sz="2400" i="1" dirty="0">
                <a:latin typeface="Arial" charset="0"/>
              </a:rPr>
              <a:t>« il ne suffit pas de traduire l'auteur, mais il faut s'ingénier à apporter une touche de créativité</a:t>
            </a:r>
            <a:r>
              <a:rPr lang="fr-FR" sz="2400" dirty="0">
                <a:latin typeface="Arial" charset="0"/>
              </a:rPr>
              <a:t> ». </a:t>
            </a:r>
            <a:endParaRPr lang="it-IT" sz="2400" dirty="0">
              <a:latin typeface="Arial" charset="0"/>
            </a:endParaRPr>
          </a:p>
          <a:p>
            <a:pPr algn="just"/>
            <a:endParaRPr lang="it-IT" sz="2400" dirty="0"/>
          </a:p>
        </p:txBody>
      </p:sp>
    </p:spTree>
    <p:extLst>
      <p:ext uri="{BB962C8B-B14F-4D97-AF65-F5344CB8AC3E}">
        <p14:creationId xmlns:p14="http://schemas.microsoft.com/office/powerpoint/2010/main" val="5000105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itolo 1"/>
          <p:cNvSpPr>
            <a:spLocks noGrp="1"/>
          </p:cNvSpPr>
          <p:nvPr>
            <p:ph type="title"/>
          </p:nvPr>
        </p:nvSpPr>
        <p:spPr/>
        <p:txBody>
          <a:bodyPr/>
          <a:lstStyle/>
          <a:p>
            <a:r>
              <a:rPr lang="it-IT" sz="2800">
                <a:latin typeface="Arial" charset="0"/>
              </a:rPr>
              <a:t>Etienne Dolet</a:t>
            </a:r>
          </a:p>
        </p:txBody>
      </p:sp>
      <p:sp>
        <p:nvSpPr>
          <p:cNvPr id="361474" name="Segnaposto contenuto 2"/>
          <p:cNvSpPr>
            <a:spLocks noGrp="1"/>
          </p:cNvSpPr>
          <p:nvPr>
            <p:ph idx="1"/>
          </p:nvPr>
        </p:nvSpPr>
        <p:spPr/>
        <p:txBody>
          <a:bodyPr/>
          <a:lstStyle/>
          <a:p>
            <a:pPr algn="just">
              <a:buFontTx/>
              <a:buNone/>
            </a:pPr>
            <a:r>
              <a:rPr lang="fr-FR" sz="2400" dirty="0">
                <a:latin typeface="Arial" charset="0"/>
              </a:rPr>
              <a:t>Humaniste, écrivain, poète, traducteur, imprimeur (Rabelais).</a:t>
            </a:r>
            <a:endParaRPr lang="it-IT" sz="2400" dirty="0">
              <a:latin typeface="Arial" charset="0"/>
            </a:endParaRPr>
          </a:p>
          <a:p>
            <a:pPr>
              <a:buFontTx/>
              <a:buNone/>
            </a:pPr>
            <a:endParaRPr lang="it-IT" sz="2400" dirty="0">
              <a:latin typeface="Arial" charset="0"/>
            </a:endParaRPr>
          </a:p>
          <a:p>
            <a:r>
              <a:rPr lang="it-IT" sz="2400" dirty="0">
                <a:latin typeface="Arial" charset="0"/>
              </a:rPr>
              <a:t>Premier </a:t>
            </a:r>
            <a:r>
              <a:rPr lang="it-IT" sz="2400" dirty="0" err="1">
                <a:latin typeface="Arial" charset="0"/>
              </a:rPr>
              <a:t>manuel</a:t>
            </a:r>
            <a:r>
              <a:rPr lang="it-IT" sz="2400" dirty="0">
                <a:latin typeface="Arial" charset="0"/>
              </a:rPr>
              <a:t> de </a:t>
            </a:r>
            <a:r>
              <a:rPr lang="it-IT" sz="2400" dirty="0" err="1">
                <a:latin typeface="Arial" charset="0"/>
              </a:rPr>
              <a:t>traduction</a:t>
            </a:r>
            <a:r>
              <a:rPr lang="it-IT" sz="2400" dirty="0">
                <a:latin typeface="Arial" charset="0"/>
              </a:rPr>
              <a:t> en langue </a:t>
            </a:r>
            <a:r>
              <a:rPr lang="it-IT" sz="2400" dirty="0" err="1">
                <a:latin typeface="Arial" charset="0"/>
              </a:rPr>
              <a:t>française</a:t>
            </a:r>
            <a:endParaRPr lang="it-IT" sz="2400" dirty="0">
              <a:latin typeface="Arial" charset="0"/>
            </a:endParaRPr>
          </a:p>
          <a:p>
            <a:r>
              <a:rPr lang="it-IT" sz="2400" i="1" dirty="0" err="1">
                <a:latin typeface="Arial" charset="0"/>
              </a:rPr>
              <a:t>Manière</a:t>
            </a:r>
            <a:r>
              <a:rPr lang="it-IT" sz="2400" i="1" dirty="0">
                <a:latin typeface="Arial" charset="0"/>
              </a:rPr>
              <a:t> de </a:t>
            </a:r>
            <a:r>
              <a:rPr lang="it-IT" sz="2400" i="1" dirty="0" err="1">
                <a:latin typeface="Arial" charset="0"/>
              </a:rPr>
              <a:t>bien</a:t>
            </a:r>
            <a:r>
              <a:rPr lang="it-IT" sz="2400" i="1" dirty="0">
                <a:latin typeface="Arial" charset="0"/>
              </a:rPr>
              <a:t> </a:t>
            </a:r>
            <a:r>
              <a:rPr lang="it-IT" sz="2400" i="1" dirty="0" err="1">
                <a:latin typeface="Arial" charset="0"/>
              </a:rPr>
              <a:t>traduire</a:t>
            </a:r>
            <a:r>
              <a:rPr lang="it-IT" sz="2400" i="1" dirty="0">
                <a:latin typeface="Arial" charset="0"/>
              </a:rPr>
              <a:t> d’une langue en </a:t>
            </a:r>
            <a:r>
              <a:rPr lang="it-IT" sz="2400" i="1" dirty="0" err="1">
                <a:latin typeface="Arial" charset="0"/>
              </a:rPr>
              <a:t>aultre</a:t>
            </a:r>
            <a:r>
              <a:rPr lang="it-IT" sz="2400" i="1" dirty="0">
                <a:latin typeface="Arial" charset="0"/>
              </a:rPr>
              <a:t> </a:t>
            </a:r>
            <a:r>
              <a:rPr lang="it-IT" sz="2400" dirty="0">
                <a:latin typeface="Arial" charset="0"/>
              </a:rPr>
              <a:t>(1540) </a:t>
            </a:r>
            <a:r>
              <a:rPr lang="it-IT" sz="2400" dirty="0" err="1">
                <a:latin typeface="Arial" charset="0"/>
              </a:rPr>
              <a:t>du</a:t>
            </a:r>
            <a:r>
              <a:rPr lang="it-IT" sz="2400" dirty="0">
                <a:latin typeface="Arial" charset="0"/>
              </a:rPr>
              <a:t> latin </a:t>
            </a:r>
            <a:r>
              <a:rPr lang="it-IT" sz="2400" dirty="0" err="1">
                <a:latin typeface="Arial" charset="0"/>
              </a:rPr>
              <a:t>ou</a:t>
            </a:r>
            <a:r>
              <a:rPr lang="it-IT" sz="2400" dirty="0">
                <a:latin typeface="Arial" charset="0"/>
              </a:rPr>
              <a:t> </a:t>
            </a:r>
            <a:r>
              <a:rPr lang="it-IT" sz="2400" dirty="0" err="1">
                <a:latin typeface="Arial" charset="0"/>
              </a:rPr>
              <a:t>grec</a:t>
            </a:r>
            <a:r>
              <a:rPr lang="it-IT" sz="2400" dirty="0">
                <a:latin typeface="Arial" charset="0"/>
              </a:rPr>
              <a:t> en </a:t>
            </a:r>
            <a:r>
              <a:rPr lang="it-IT" sz="2400" dirty="0" err="1">
                <a:latin typeface="Arial" charset="0"/>
              </a:rPr>
              <a:t>langues</a:t>
            </a:r>
            <a:r>
              <a:rPr lang="it-IT" sz="2400" dirty="0">
                <a:latin typeface="Arial" charset="0"/>
              </a:rPr>
              <a:t> </a:t>
            </a:r>
            <a:r>
              <a:rPr lang="it-IT" sz="2400" dirty="0" err="1">
                <a:latin typeface="Arial" charset="0"/>
              </a:rPr>
              <a:t>vulgaires</a:t>
            </a:r>
            <a:endParaRPr lang="it-IT" sz="2400" dirty="0">
              <a:latin typeface="Arial" charset="0"/>
            </a:endParaRPr>
          </a:p>
          <a:p>
            <a:endParaRPr lang="it-IT" dirty="0">
              <a:latin typeface="Arial" charset="0"/>
            </a:endParaRPr>
          </a:p>
        </p:txBody>
      </p:sp>
    </p:spTree>
    <p:extLst>
      <p:ext uri="{BB962C8B-B14F-4D97-AF65-F5344CB8AC3E}">
        <p14:creationId xmlns:p14="http://schemas.microsoft.com/office/powerpoint/2010/main" val="9791500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itolo 1"/>
          <p:cNvSpPr>
            <a:spLocks noGrp="1"/>
          </p:cNvSpPr>
          <p:nvPr>
            <p:ph type="title"/>
          </p:nvPr>
        </p:nvSpPr>
        <p:spPr/>
        <p:txBody>
          <a:bodyPr/>
          <a:lstStyle/>
          <a:p>
            <a:r>
              <a:rPr lang="it-IT" sz="3200">
                <a:latin typeface="Arial" charset="0"/>
              </a:rPr>
              <a:t>Etienne Dolet</a:t>
            </a:r>
          </a:p>
        </p:txBody>
      </p:sp>
      <p:sp>
        <p:nvSpPr>
          <p:cNvPr id="362498" name="Segnaposto contenuto 2"/>
          <p:cNvSpPr>
            <a:spLocks noGrp="1"/>
          </p:cNvSpPr>
          <p:nvPr>
            <p:ph idx="1"/>
          </p:nvPr>
        </p:nvSpPr>
        <p:spPr/>
        <p:txBody>
          <a:bodyPr/>
          <a:lstStyle/>
          <a:p>
            <a:pPr algn="just"/>
            <a:r>
              <a:rPr lang="it-IT" sz="2400">
                <a:latin typeface="Arial" charset="0"/>
              </a:rPr>
              <a:t>Considéré érétique parce qu’il a douté de l’immortalité de l’âme dans sa traduction  d’Axiochus de Platon.</a:t>
            </a:r>
          </a:p>
          <a:p>
            <a:pPr algn="just"/>
            <a:endParaRPr lang="it-IT" sz="2400">
              <a:latin typeface="Arial" charset="0"/>
            </a:endParaRPr>
          </a:p>
          <a:p>
            <a:pPr algn="just"/>
            <a:r>
              <a:rPr lang="it-IT" sz="2400">
                <a:latin typeface="Arial" charset="0"/>
              </a:rPr>
              <a:t>“La mort ne peut rien sur toi, car tu n’es pas si pret à décéder, et quand tu seras décédé, elle n’y pourra rien aussi attendu que tu ne seras plus </a:t>
            </a:r>
            <a:r>
              <a:rPr lang="it-IT" sz="2400" b="1">
                <a:latin typeface="Arial" charset="0"/>
              </a:rPr>
              <a:t>rien du tout</a:t>
            </a:r>
            <a:r>
              <a:rPr lang="it-IT" sz="2400">
                <a:latin typeface="Arial" charset="0"/>
              </a:rPr>
              <a:t>”.</a:t>
            </a:r>
          </a:p>
          <a:p>
            <a:pPr algn="just"/>
            <a:endParaRPr lang="it-IT" sz="2400">
              <a:latin typeface="Arial" charset="0"/>
            </a:endParaRPr>
          </a:p>
          <a:p>
            <a:pPr algn="just"/>
            <a:r>
              <a:rPr lang="fr-FR" sz="2400">
                <a:latin typeface="Arial" charset="0"/>
              </a:rPr>
              <a:t>En 1546, il est torturé, étranglé et brûlé avec ses livres sur la Place Maubert. Cette place est réservée aux bûchers des imprimeurs : quatre y sont brûlés en 1546.</a:t>
            </a:r>
            <a:endParaRPr lang="it-IT" sz="2400">
              <a:latin typeface="Arial" charset="0"/>
            </a:endParaRPr>
          </a:p>
          <a:p>
            <a:pPr algn="just"/>
            <a:endParaRPr lang="it-IT" sz="2400">
              <a:latin typeface="Arial" charset="0"/>
            </a:endParaRPr>
          </a:p>
        </p:txBody>
      </p:sp>
    </p:spTree>
    <p:extLst>
      <p:ext uri="{BB962C8B-B14F-4D97-AF65-F5344CB8AC3E}">
        <p14:creationId xmlns:p14="http://schemas.microsoft.com/office/powerpoint/2010/main" val="3108251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p:txBody>
          <a:bodyPr/>
          <a:lstStyle/>
          <a:p>
            <a:r>
              <a:rPr lang="it-IT" sz="2800" dirty="0" err="1">
                <a:latin typeface="Arial" charset="0"/>
              </a:rPr>
              <a:t>Les</a:t>
            </a:r>
            <a:r>
              <a:rPr lang="it-IT" sz="2800" dirty="0">
                <a:latin typeface="Arial" charset="0"/>
              </a:rPr>
              <a:t> </a:t>
            </a:r>
            <a:r>
              <a:rPr lang="it-IT" sz="2800" dirty="0" err="1">
                <a:latin typeface="Arial" charset="0"/>
              </a:rPr>
              <a:t>étapes</a:t>
            </a:r>
            <a:r>
              <a:rPr lang="it-IT" sz="2800" dirty="0">
                <a:latin typeface="Arial" charset="0"/>
              </a:rPr>
              <a:t> </a:t>
            </a:r>
            <a:r>
              <a:rPr lang="it-IT" sz="2800" dirty="0" err="1">
                <a:latin typeface="Arial" charset="0"/>
              </a:rPr>
              <a:t>essentielles</a:t>
            </a:r>
            <a:r>
              <a:rPr lang="it-IT" sz="2800" dirty="0">
                <a:latin typeface="Arial" charset="0"/>
              </a:rPr>
              <a:t> de l’histoire de la langue </a:t>
            </a:r>
            <a:r>
              <a:rPr lang="it-IT" sz="2800" dirty="0" err="1">
                <a:latin typeface="Arial" charset="0"/>
              </a:rPr>
              <a:t>française</a:t>
            </a:r>
            <a:endParaRPr lang="it-IT" sz="2800" dirty="0">
              <a:latin typeface="Arial" charset="0"/>
            </a:endParaRPr>
          </a:p>
        </p:txBody>
      </p:sp>
      <p:sp>
        <p:nvSpPr>
          <p:cNvPr id="70658" name="Segnaposto contenuto 2"/>
          <p:cNvSpPr>
            <a:spLocks noGrp="1"/>
          </p:cNvSpPr>
          <p:nvPr>
            <p:ph idx="1"/>
          </p:nvPr>
        </p:nvSpPr>
        <p:spPr/>
        <p:txBody>
          <a:bodyPr/>
          <a:lstStyle/>
          <a:p>
            <a:pPr eaLnBrk="1" hangingPunct="1"/>
            <a:endParaRPr lang="fr-FR" sz="2400" b="1" dirty="0">
              <a:latin typeface="Arial" charset="0"/>
            </a:endParaRPr>
          </a:p>
          <a:p>
            <a:pPr eaLnBrk="1" hangingPunct="1"/>
            <a:r>
              <a:rPr lang="fr-FR" sz="2400" b="1" dirty="0">
                <a:latin typeface="Arial" charset="0"/>
              </a:rPr>
              <a:t>L</a:t>
            </a:r>
            <a:r>
              <a:rPr lang="ja-JP" altLang="fr-FR" sz="2400" b="1" dirty="0">
                <a:latin typeface="Arial" charset="0"/>
              </a:rPr>
              <a:t>’</a:t>
            </a:r>
            <a:r>
              <a:rPr lang="fr-FR" altLang="ja-JP" sz="2400" b="1" dirty="0">
                <a:latin typeface="Arial" charset="0"/>
              </a:rPr>
              <a:t>ancien </a:t>
            </a:r>
            <a:r>
              <a:rPr lang="fr-FR" altLang="ja-JP" sz="2400" b="1" dirty="0" smtClean="0">
                <a:latin typeface="Arial" charset="0"/>
              </a:rPr>
              <a:t>français </a:t>
            </a:r>
            <a:r>
              <a:rPr lang="fr-FR" altLang="ja-JP" sz="2400" dirty="0" smtClean="0">
                <a:latin typeface="Arial" charset="0"/>
              </a:rPr>
              <a:t>: IX</a:t>
            </a:r>
            <a:r>
              <a:rPr lang="fr-FR" sz="2400" baseline="30000" dirty="0" smtClean="0">
                <a:latin typeface="Arial" charset="0"/>
              </a:rPr>
              <a:t>ème</a:t>
            </a:r>
            <a:r>
              <a:rPr lang="fr-FR" altLang="ja-JP" sz="2400" dirty="0" smtClean="0">
                <a:latin typeface="Arial" charset="0"/>
              </a:rPr>
              <a:t> siècle - XIII</a:t>
            </a:r>
            <a:r>
              <a:rPr lang="fr-FR" sz="2400" baseline="30000" dirty="0" smtClean="0">
                <a:latin typeface="Arial" charset="0"/>
              </a:rPr>
              <a:t>ème</a:t>
            </a:r>
            <a:r>
              <a:rPr lang="fr-FR" altLang="ja-JP" sz="2400" dirty="0" smtClean="0">
                <a:latin typeface="Arial" charset="0"/>
              </a:rPr>
              <a:t> </a:t>
            </a:r>
            <a:r>
              <a:rPr lang="fr-FR" altLang="ja-JP" sz="2400" dirty="0">
                <a:latin typeface="Arial" charset="0"/>
              </a:rPr>
              <a:t>siècle</a:t>
            </a:r>
          </a:p>
          <a:p>
            <a:r>
              <a:rPr lang="fr-FR" sz="2400" dirty="0">
                <a:latin typeface="Arial" charset="0"/>
              </a:rPr>
              <a:t>Le moyen français </a:t>
            </a:r>
            <a:r>
              <a:rPr lang="fr-FR" sz="2400" dirty="0" smtClean="0">
                <a:latin typeface="Arial" charset="0"/>
              </a:rPr>
              <a:t>: XIV</a:t>
            </a:r>
            <a:r>
              <a:rPr lang="fr-FR" sz="2400" baseline="30000" dirty="0" smtClean="0">
                <a:latin typeface="Arial" charset="0"/>
              </a:rPr>
              <a:t>ème</a:t>
            </a:r>
            <a:r>
              <a:rPr lang="fr-FR" sz="2400" dirty="0" smtClean="0">
                <a:latin typeface="Arial" charset="0"/>
              </a:rPr>
              <a:t> siècle - XV</a:t>
            </a:r>
            <a:r>
              <a:rPr lang="fr-FR" sz="2400" baseline="30000" dirty="0" smtClean="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de la Renaissance : </a:t>
            </a:r>
            <a:r>
              <a:rPr lang="fr-FR" sz="2400" dirty="0" smtClean="0">
                <a:latin typeface="Arial" charset="0"/>
              </a:rPr>
              <a:t>XVI</a:t>
            </a:r>
            <a:r>
              <a:rPr lang="fr-FR" sz="2400" baseline="30000" dirty="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classique : </a:t>
            </a:r>
            <a:r>
              <a:rPr lang="fr-FR" sz="2400" dirty="0" smtClean="0">
                <a:latin typeface="Arial" charset="0"/>
              </a:rPr>
              <a:t>XVII</a:t>
            </a:r>
            <a:r>
              <a:rPr lang="fr-FR" sz="2400" baseline="30000" dirty="0" smtClean="0">
                <a:latin typeface="Arial" charset="0"/>
              </a:rPr>
              <a:t>ème</a:t>
            </a:r>
            <a:r>
              <a:rPr lang="fr-FR" sz="2400" dirty="0" smtClean="0">
                <a:latin typeface="Arial" charset="0"/>
              </a:rPr>
              <a:t> -XVIII</a:t>
            </a:r>
            <a:r>
              <a:rPr lang="fr-FR" sz="2400" baseline="30000" dirty="0" smtClean="0">
                <a:latin typeface="Arial" charset="0"/>
              </a:rPr>
              <a:t>ème</a:t>
            </a:r>
            <a:r>
              <a:rPr lang="fr-FR" sz="2400" dirty="0" smtClean="0">
                <a:latin typeface="Arial" charset="0"/>
              </a:rPr>
              <a:t> </a:t>
            </a:r>
            <a:r>
              <a:rPr lang="fr-FR" sz="2400" dirty="0">
                <a:latin typeface="Arial" charset="0"/>
              </a:rPr>
              <a:t>siècles </a:t>
            </a:r>
          </a:p>
          <a:p>
            <a:pPr eaLnBrk="1" hangingPunct="1"/>
            <a:r>
              <a:rPr lang="fr-FR" sz="2400" dirty="0">
                <a:latin typeface="Arial" charset="0"/>
              </a:rPr>
              <a:t>Le français </a:t>
            </a:r>
            <a:r>
              <a:rPr lang="fr-FR" sz="2400" dirty="0" smtClean="0">
                <a:latin typeface="Arial" charset="0"/>
              </a:rPr>
              <a:t>moderne : XIX</a:t>
            </a:r>
            <a:r>
              <a:rPr lang="fr-FR" sz="2400" baseline="30000" dirty="0" smtClean="0">
                <a:latin typeface="Arial" charset="0"/>
              </a:rPr>
              <a:t>ème</a:t>
            </a:r>
            <a:r>
              <a:rPr lang="fr-FR" sz="2400" dirty="0" smtClean="0">
                <a:latin typeface="Arial" charset="0"/>
              </a:rPr>
              <a:t>  - XX</a:t>
            </a:r>
            <a:r>
              <a:rPr lang="fr-FR" sz="2400" baseline="30000" dirty="0" smtClean="0">
                <a:latin typeface="Arial" charset="0"/>
              </a:rPr>
              <a:t>ème</a:t>
            </a:r>
            <a:r>
              <a:rPr lang="fr-FR" sz="2400" dirty="0" smtClean="0">
                <a:latin typeface="Arial" charset="0"/>
              </a:rPr>
              <a:t> siècles </a:t>
            </a:r>
            <a:r>
              <a:rPr lang="fr-FR" sz="2400" dirty="0">
                <a:latin typeface="Arial" charset="0"/>
              </a:rPr>
              <a:t>(</a:t>
            </a:r>
            <a:r>
              <a:rPr lang="it-IT" sz="2400" dirty="0">
                <a:latin typeface="Arial" charset="0"/>
              </a:rPr>
              <a:t>l’Académie </a:t>
            </a:r>
            <a:r>
              <a:rPr lang="it-IT" sz="2400" dirty="0" err="1">
                <a:latin typeface="Arial" charset="0"/>
              </a:rPr>
              <a:t>française</a:t>
            </a:r>
            <a:r>
              <a:rPr lang="it-IT" sz="2400" dirty="0">
                <a:latin typeface="Arial" charset="0"/>
              </a:rPr>
              <a:t> en 1835 </a:t>
            </a:r>
            <a:r>
              <a:rPr lang="it-IT" sz="2400" dirty="0" err="1">
                <a:latin typeface="Arial" charset="0"/>
              </a:rPr>
              <a:t>admet</a:t>
            </a:r>
            <a:r>
              <a:rPr lang="it-IT" sz="2400" dirty="0">
                <a:latin typeface="Arial" charset="0"/>
              </a:rPr>
              <a:t> l’</a:t>
            </a:r>
            <a:r>
              <a:rPr lang="it-IT" sz="2400" dirty="0" err="1">
                <a:latin typeface="Arial" charset="0"/>
              </a:rPr>
              <a:t>orthographe</a:t>
            </a:r>
            <a:r>
              <a:rPr lang="it-IT" sz="2400" dirty="0">
                <a:latin typeface="Arial" charset="0"/>
              </a:rPr>
              <a:t> –ai- </a:t>
            </a:r>
            <a:r>
              <a:rPr lang="it-IT" sz="2400" dirty="0" err="1">
                <a:latin typeface="Arial" charset="0"/>
              </a:rPr>
              <a:t>au</a:t>
            </a:r>
            <a:r>
              <a:rPr lang="it-IT" sz="2400" dirty="0">
                <a:latin typeface="Arial" charset="0"/>
              </a:rPr>
              <a:t> </a:t>
            </a:r>
            <a:r>
              <a:rPr lang="it-IT" sz="2400" dirty="0" err="1">
                <a:latin typeface="Arial" charset="0"/>
              </a:rPr>
              <a:t>lieu</a:t>
            </a:r>
            <a:r>
              <a:rPr lang="it-IT" sz="2400" dirty="0">
                <a:latin typeface="Arial" charset="0"/>
              </a:rPr>
              <a:t> de –oi.)</a:t>
            </a:r>
            <a:endParaRPr lang="fr-FR" sz="2400" dirty="0">
              <a:latin typeface="Arial" charset="0"/>
            </a:endParaRPr>
          </a:p>
          <a:p>
            <a:pPr eaLnBrk="1" hangingPunct="1"/>
            <a:r>
              <a:rPr lang="fr-FR" sz="2400" dirty="0">
                <a:latin typeface="Arial" charset="0"/>
              </a:rPr>
              <a:t>Le français </a:t>
            </a:r>
            <a:r>
              <a:rPr lang="fr-FR" sz="2400" dirty="0" smtClean="0">
                <a:latin typeface="Arial" charset="0"/>
              </a:rPr>
              <a:t>contemporain : 21</a:t>
            </a:r>
            <a:r>
              <a:rPr lang="fr-FR" sz="2400" baseline="30000" dirty="0">
                <a:latin typeface="Arial" charset="0"/>
              </a:rPr>
              <a:t>ème</a:t>
            </a:r>
            <a:r>
              <a:rPr lang="fr-FR" sz="2400" dirty="0" smtClean="0">
                <a:latin typeface="Arial" charset="0"/>
              </a:rPr>
              <a:t> </a:t>
            </a:r>
            <a:r>
              <a:rPr lang="fr-FR" sz="2400" dirty="0">
                <a:latin typeface="Arial" charset="0"/>
              </a:rPr>
              <a:t>siècle</a:t>
            </a:r>
          </a:p>
          <a:p>
            <a:endParaRPr lang="it-IT" dirty="0">
              <a:latin typeface="Arial" charset="0"/>
            </a:endParaRPr>
          </a:p>
        </p:txBody>
      </p:sp>
    </p:spTree>
    <p:extLst>
      <p:ext uri="{BB962C8B-B14F-4D97-AF65-F5344CB8AC3E}">
        <p14:creationId xmlns:p14="http://schemas.microsoft.com/office/powerpoint/2010/main" val="41977472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ChangeArrowheads="1"/>
          </p:cNvSpPr>
          <p:nvPr>
            <p:ph type="title"/>
          </p:nvPr>
        </p:nvSpPr>
        <p:spPr/>
        <p:txBody>
          <a:bodyPr/>
          <a:lstStyle/>
          <a:p>
            <a:r>
              <a:rPr lang="fr-FR" sz="2400" b="1" dirty="0" smtClean="0">
                <a:latin typeface="Arial" charset="0"/>
              </a:rPr>
              <a:t>Dictionnaires et grammaires</a:t>
            </a:r>
            <a:r>
              <a:rPr lang="fr-FR" sz="2400" dirty="0" smtClean="0">
                <a:latin typeface="Arial" charset="0"/>
              </a:rPr>
              <a:t> </a:t>
            </a:r>
            <a:r>
              <a:rPr lang="fr-FR" sz="2400" dirty="0">
                <a:latin typeface="Arial" charset="0"/>
              </a:rPr>
              <a:t>XVI </a:t>
            </a:r>
            <a:r>
              <a:rPr lang="fr-FR" sz="2400" baseline="30000" dirty="0" err="1">
                <a:latin typeface="Arial" charset="0"/>
              </a:rPr>
              <a:t>ème</a:t>
            </a:r>
            <a:r>
              <a:rPr lang="fr-FR" sz="2400" dirty="0">
                <a:latin typeface="Arial" charset="0"/>
              </a:rPr>
              <a:t> siècle</a:t>
            </a:r>
          </a:p>
        </p:txBody>
      </p:sp>
      <p:sp>
        <p:nvSpPr>
          <p:cNvPr id="352258" name="Rectangle 3"/>
          <p:cNvSpPr>
            <a:spLocks noGrp="1" noChangeArrowheads="1"/>
          </p:cNvSpPr>
          <p:nvPr>
            <p:ph type="body" idx="1"/>
          </p:nvPr>
        </p:nvSpPr>
        <p:spPr/>
        <p:txBody>
          <a:bodyPr/>
          <a:lstStyle/>
          <a:p>
            <a:pPr>
              <a:lnSpc>
                <a:spcPct val="90000"/>
              </a:lnSpc>
            </a:pPr>
            <a:r>
              <a:rPr lang="fr-FR" sz="2400" dirty="0">
                <a:latin typeface="Arial" charset="0"/>
              </a:rPr>
              <a:t>Abondance de dictionnaires plurilingues et bilingues</a:t>
            </a:r>
          </a:p>
          <a:p>
            <a:pPr algn="just">
              <a:lnSpc>
                <a:spcPct val="90000"/>
              </a:lnSpc>
            </a:pPr>
            <a:r>
              <a:rPr lang="fr-FR" sz="2400" dirty="0">
                <a:latin typeface="Arial" charset="0"/>
              </a:rPr>
              <a:t>Calepino composa un </a:t>
            </a:r>
            <a:r>
              <a:rPr lang="fr-FR" sz="2400" i="1" dirty="0" err="1">
                <a:latin typeface="Arial" charset="0"/>
              </a:rPr>
              <a:t>Dictionarium</a:t>
            </a:r>
            <a:r>
              <a:rPr lang="fr-FR" sz="2400" i="1" dirty="0">
                <a:latin typeface="Arial" charset="0"/>
              </a:rPr>
              <a:t>,</a:t>
            </a:r>
            <a:r>
              <a:rPr lang="fr-FR" sz="2400" dirty="0">
                <a:latin typeface="Arial" charset="0"/>
              </a:rPr>
              <a:t> dictionnaire polyglotte, qui parut pour la première fois </a:t>
            </a:r>
            <a:r>
              <a:rPr lang="fr-FR" sz="2400" dirty="0" smtClean="0">
                <a:latin typeface="Arial" charset="0"/>
              </a:rPr>
              <a:t>en 1502  </a:t>
            </a:r>
            <a:r>
              <a:rPr lang="fr-FR" sz="2400" dirty="0">
                <a:latin typeface="Arial" charset="0"/>
              </a:rPr>
              <a:t>comme dictionnaire monolingue en latin; puis l'auteur le compléta en </a:t>
            </a:r>
            <a:r>
              <a:rPr lang="fr-FR" sz="2400" dirty="0" smtClean="0">
                <a:latin typeface="Arial" charset="0"/>
              </a:rPr>
              <a:t>1509, </a:t>
            </a:r>
            <a:r>
              <a:rPr lang="fr-FR" sz="2400" dirty="0">
                <a:latin typeface="Arial" charset="0"/>
              </a:rPr>
              <a:t>en quatre langues : hébreu, grec, latin et italien,  en 11 langues en 1588</a:t>
            </a:r>
            <a:r>
              <a:rPr lang="fr-FR" sz="2400" dirty="0" smtClean="0">
                <a:latin typeface="Arial" charset="0"/>
              </a:rPr>
              <a:t>.</a:t>
            </a:r>
          </a:p>
          <a:p>
            <a:pPr algn="just">
              <a:lnSpc>
                <a:spcPct val="90000"/>
              </a:lnSpc>
            </a:pPr>
            <a:r>
              <a:rPr lang="fr-FR" sz="2400" dirty="0" smtClean="0">
                <a:latin typeface="Arial" charset="0"/>
              </a:rPr>
              <a:t>Robert Estienne : </a:t>
            </a:r>
            <a:r>
              <a:rPr lang="fr-FR" sz="2400" i="1" dirty="0" smtClean="0">
                <a:latin typeface="Arial" charset="0"/>
              </a:rPr>
              <a:t>Dictionnaire </a:t>
            </a:r>
            <a:r>
              <a:rPr lang="fr-FR" sz="2400" i="1" dirty="0" err="1" smtClean="0">
                <a:latin typeface="Arial" charset="0"/>
              </a:rPr>
              <a:t>françois</a:t>
            </a:r>
            <a:r>
              <a:rPr lang="fr-FR" sz="2400" i="1" dirty="0" smtClean="0">
                <a:latin typeface="Arial" charset="0"/>
              </a:rPr>
              <a:t>-latin contenant les </a:t>
            </a:r>
            <a:r>
              <a:rPr lang="fr-FR" sz="2400" i="1" dirty="0" err="1" smtClean="0">
                <a:latin typeface="Arial" charset="0"/>
              </a:rPr>
              <a:t>motz</a:t>
            </a:r>
            <a:r>
              <a:rPr lang="fr-FR" sz="2400" i="1" dirty="0" smtClean="0">
                <a:latin typeface="Arial" charset="0"/>
              </a:rPr>
              <a:t> et les manières de parler </a:t>
            </a:r>
            <a:r>
              <a:rPr lang="fr-FR" sz="2400" i="1" dirty="0" err="1" smtClean="0">
                <a:latin typeface="Arial" charset="0"/>
              </a:rPr>
              <a:t>françois</a:t>
            </a:r>
            <a:r>
              <a:rPr lang="fr-FR" sz="2400" i="1" dirty="0" smtClean="0">
                <a:latin typeface="Arial" charset="0"/>
              </a:rPr>
              <a:t> tournez en latin</a:t>
            </a:r>
            <a:r>
              <a:rPr lang="fr-FR" sz="2400" dirty="0" smtClean="0">
                <a:latin typeface="Arial" charset="0"/>
              </a:rPr>
              <a:t>. C</a:t>
            </a:r>
            <a:r>
              <a:rPr lang="ja-JP" altLang="fr-FR" sz="2400" dirty="0" smtClean="0">
                <a:latin typeface="Arial" charset="0"/>
              </a:rPr>
              <a:t>’</a:t>
            </a:r>
            <a:r>
              <a:rPr lang="fr-FR" altLang="ja-JP" sz="2400" dirty="0" smtClean="0">
                <a:latin typeface="Arial" charset="0"/>
              </a:rPr>
              <a:t>est le renversement de son </a:t>
            </a:r>
            <a:r>
              <a:rPr lang="fr-FR" altLang="ja-JP" sz="2400" i="1" dirty="0" err="1" smtClean="0">
                <a:latin typeface="Arial" charset="0"/>
              </a:rPr>
              <a:t>Dictionarium</a:t>
            </a:r>
            <a:r>
              <a:rPr lang="fr-FR" altLang="ja-JP" sz="2400" i="1" dirty="0" smtClean="0">
                <a:latin typeface="Arial" charset="0"/>
              </a:rPr>
              <a:t> </a:t>
            </a:r>
            <a:r>
              <a:rPr lang="fr-FR" altLang="ja-JP" sz="2400" i="1" dirty="0" err="1" smtClean="0">
                <a:latin typeface="Arial" charset="0"/>
              </a:rPr>
              <a:t>seu</a:t>
            </a:r>
            <a:r>
              <a:rPr lang="fr-FR" altLang="ja-JP" sz="2400" i="1" dirty="0" smtClean="0">
                <a:latin typeface="Arial" charset="0"/>
              </a:rPr>
              <a:t> Linguae </a:t>
            </a:r>
            <a:r>
              <a:rPr lang="fr-FR" altLang="ja-JP" sz="2400" i="1" dirty="0" err="1" smtClean="0">
                <a:latin typeface="Arial" charset="0"/>
              </a:rPr>
              <a:t>latinae</a:t>
            </a:r>
            <a:r>
              <a:rPr lang="fr-FR" altLang="ja-JP" sz="2400" i="1" dirty="0" smtClean="0">
                <a:latin typeface="Arial" charset="0"/>
              </a:rPr>
              <a:t> thesaurus</a:t>
            </a:r>
            <a:r>
              <a:rPr lang="fr-FR" altLang="ja-JP" sz="2400" dirty="0" smtClean="0">
                <a:latin typeface="Arial" charset="0"/>
              </a:rPr>
              <a:t> (1531).</a:t>
            </a:r>
            <a:endParaRPr lang="fr-FR" sz="2400" dirty="0" smtClean="0">
              <a:latin typeface="Arial" charset="0"/>
            </a:endParaRPr>
          </a:p>
          <a:p>
            <a:pPr algn="just">
              <a:lnSpc>
                <a:spcPct val="90000"/>
              </a:lnSpc>
            </a:pPr>
            <a:endParaRPr lang="fr-FR" sz="2400" dirty="0">
              <a:latin typeface="Arial" charset="0"/>
            </a:endParaRPr>
          </a:p>
          <a:p>
            <a:pPr>
              <a:lnSpc>
                <a:spcPct val="90000"/>
              </a:lnSpc>
            </a:pPr>
            <a:endParaRPr lang="fr-FR" sz="2400" dirty="0">
              <a:latin typeface="Arial" charset="0"/>
            </a:endParaRPr>
          </a:p>
        </p:txBody>
      </p:sp>
    </p:spTree>
    <p:extLst>
      <p:ext uri="{BB962C8B-B14F-4D97-AF65-F5344CB8AC3E}">
        <p14:creationId xmlns:p14="http://schemas.microsoft.com/office/powerpoint/2010/main" val="26867049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itle 1"/>
          <p:cNvSpPr>
            <a:spLocks noGrp="1"/>
          </p:cNvSpPr>
          <p:nvPr>
            <p:ph type="title"/>
          </p:nvPr>
        </p:nvSpPr>
        <p:spPr/>
        <p:txBody>
          <a:bodyPr/>
          <a:lstStyle/>
          <a:p>
            <a:r>
              <a:rPr lang="it-IT" sz="2800" dirty="0" err="1">
                <a:latin typeface="Arial" charset="0"/>
              </a:rPr>
              <a:t>Les</a:t>
            </a:r>
            <a:r>
              <a:rPr lang="it-IT" sz="2800" dirty="0">
                <a:latin typeface="Arial" charset="0"/>
              </a:rPr>
              <a:t> </a:t>
            </a:r>
            <a:r>
              <a:rPr lang="it-IT" sz="2800" dirty="0" err="1" smtClean="0">
                <a:latin typeface="Arial" charset="0"/>
              </a:rPr>
              <a:t>italianismes</a:t>
            </a:r>
            <a:r>
              <a:rPr lang="it-IT" sz="2800" dirty="0" smtClean="0">
                <a:latin typeface="Arial" charset="0"/>
              </a:rPr>
              <a:t> (</a:t>
            </a:r>
            <a:r>
              <a:rPr lang="it-IT" sz="2800" dirty="0" err="1" smtClean="0">
                <a:latin typeface="Arial" charset="0"/>
              </a:rPr>
              <a:t>les</a:t>
            </a:r>
            <a:r>
              <a:rPr lang="it-IT" sz="2800" dirty="0" smtClean="0">
                <a:latin typeface="Arial" charset="0"/>
              </a:rPr>
              <a:t> </a:t>
            </a:r>
            <a:r>
              <a:rPr lang="it-IT" sz="2800" dirty="0" err="1" smtClean="0">
                <a:latin typeface="Arial" charset="0"/>
              </a:rPr>
              <a:t>emprunts</a:t>
            </a:r>
            <a:r>
              <a:rPr lang="it-IT" sz="2800" dirty="0" smtClean="0">
                <a:latin typeface="Arial" charset="0"/>
              </a:rPr>
              <a:t>)</a:t>
            </a:r>
            <a:endParaRPr lang="it-IT" sz="2800" dirty="0">
              <a:latin typeface="Arial" charset="0"/>
            </a:endParaRPr>
          </a:p>
        </p:txBody>
      </p:sp>
      <p:sp>
        <p:nvSpPr>
          <p:cNvPr id="370690" name="Content Placeholder 2"/>
          <p:cNvSpPr>
            <a:spLocks noGrp="1"/>
          </p:cNvSpPr>
          <p:nvPr>
            <p:ph idx="1"/>
          </p:nvPr>
        </p:nvSpPr>
        <p:spPr/>
        <p:txBody>
          <a:bodyPr>
            <a:normAutofit lnSpcReduction="10000"/>
          </a:bodyPr>
          <a:lstStyle/>
          <a:p>
            <a:r>
              <a:rPr lang="en-US" sz="2400" dirty="0" err="1">
                <a:latin typeface="Arial" charset="0"/>
              </a:rPr>
              <a:t>quelque</a:t>
            </a:r>
            <a:r>
              <a:rPr lang="en-US" sz="2400" dirty="0">
                <a:latin typeface="Arial" charset="0"/>
              </a:rPr>
              <a:t> 8000 mots, </a:t>
            </a:r>
            <a:r>
              <a:rPr lang="en-US" sz="2400" dirty="0" err="1">
                <a:latin typeface="Arial" charset="0"/>
              </a:rPr>
              <a:t>dont</a:t>
            </a:r>
            <a:r>
              <a:rPr lang="en-US" sz="2400" dirty="0">
                <a:latin typeface="Arial" charset="0"/>
              </a:rPr>
              <a:t> environ 10 % </a:t>
            </a:r>
            <a:r>
              <a:rPr lang="en-US" sz="2400" dirty="0" err="1">
                <a:latin typeface="Arial" charset="0"/>
              </a:rPr>
              <a:t>est</a:t>
            </a:r>
            <a:r>
              <a:rPr lang="en-US" sz="2400" dirty="0">
                <a:latin typeface="Arial" charset="0"/>
              </a:rPr>
              <a:t> </a:t>
            </a:r>
            <a:r>
              <a:rPr lang="en-US" sz="2400" dirty="0" err="1">
                <a:latin typeface="Arial" charset="0"/>
              </a:rPr>
              <a:t>utilisé</a:t>
            </a:r>
            <a:r>
              <a:rPr lang="en-US" sz="2400" dirty="0">
                <a:latin typeface="Arial" charset="0"/>
              </a:rPr>
              <a:t> encore </a:t>
            </a:r>
            <a:r>
              <a:rPr lang="en-US" sz="2400" dirty="0" err="1">
                <a:latin typeface="Arial" charset="0"/>
              </a:rPr>
              <a:t>aujourd'hui</a:t>
            </a:r>
            <a:r>
              <a:rPr lang="en-US" sz="2400" dirty="0">
                <a:latin typeface="Arial" charset="0"/>
              </a:rPr>
              <a:t>. </a:t>
            </a:r>
          </a:p>
          <a:p>
            <a:pPr algn="just"/>
            <a:r>
              <a:rPr lang="en-US" sz="2400" dirty="0" err="1">
                <a:latin typeface="Arial" charset="0"/>
              </a:rPr>
              <a:t>termes</a:t>
            </a:r>
            <a:r>
              <a:rPr lang="en-US" sz="2400" dirty="0">
                <a:latin typeface="Arial" charset="0"/>
              </a:rPr>
              <a:t> </a:t>
            </a:r>
            <a:r>
              <a:rPr lang="en-US" sz="2400" dirty="0" err="1">
                <a:latin typeface="Arial" charset="0"/>
              </a:rPr>
              <a:t>relatifs</a:t>
            </a:r>
            <a:r>
              <a:rPr lang="en-US" sz="2400" dirty="0">
                <a:latin typeface="Arial" charset="0"/>
              </a:rPr>
              <a:t> </a:t>
            </a:r>
            <a:r>
              <a:rPr lang="en-US" sz="2400" dirty="0" err="1">
                <a:latin typeface="Arial" charset="0"/>
              </a:rPr>
              <a:t>à</a:t>
            </a:r>
            <a:r>
              <a:rPr lang="en-US" sz="2400" dirty="0">
                <a:latin typeface="Arial" charset="0"/>
              </a:rPr>
              <a:t> la guerre </a:t>
            </a:r>
            <a:r>
              <a:rPr lang="en-US" sz="2400" dirty="0" smtClean="0">
                <a:latin typeface="Arial" charset="0"/>
              </a:rPr>
              <a:t>(</a:t>
            </a:r>
            <a:r>
              <a:rPr lang="en-US" sz="2400" i="1" dirty="0" err="1" smtClean="0">
                <a:latin typeface="Arial" charset="0"/>
              </a:rPr>
              <a:t>alarme</a:t>
            </a:r>
            <a:r>
              <a:rPr lang="en-US" sz="2400" i="1" dirty="0" smtClean="0">
                <a:latin typeface="Arial" charset="0"/>
              </a:rPr>
              <a:t>, </a:t>
            </a:r>
            <a:r>
              <a:rPr lang="fr-FR" sz="2400" i="1" dirty="0" smtClean="0"/>
              <a:t>bataillon, </a:t>
            </a:r>
            <a:r>
              <a:rPr lang="en-US" sz="2400" i="1" dirty="0" smtClean="0">
                <a:latin typeface="Arial" charset="0"/>
              </a:rPr>
              <a:t>canon, </a:t>
            </a:r>
            <a:r>
              <a:rPr lang="fr-FR" sz="2400" i="1" dirty="0" smtClean="0"/>
              <a:t>cartouche</a:t>
            </a:r>
            <a:r>
              <a:rPr lang="en-US" sz="2400" i="1" dirty="0" smtClean="0">
                <a:latin typeface="Arial" charset="0"/>
              </a:rPr>
              <a:t>, </a:t>
            </a:r>
            <a:r>
              <a:rPr lang="en-US" sz="2400" i="1" dirty="0">
                <a:latin typeface="Arial" charset="0"/>
              </a:rPr>
              <a:t>escalade</a:t>
            </a:r>
            <a:r>
              <a:rPr lang="en-US" sz="2400" i="1" dirty="0" smtClean="0">
                <a:latin typeface="Arial" charset="0"/>
              </a:rPr>
              <a:t>, </a:t>
            </a:r>
            <a:r>
              <a:rPr lang="fr-FR" sz="2400" i="1" dirty="0" smtClean="0"/>
              <a:t>fantassin,</a:t>
            </a:r>
            <a:r>
              <a:rPr lang="en-US" sz="2400" i="1" dirty="0" smtClean="0">
                <a:latin typeface="Arial" charset="0"/>
              </a:rPr>
              <a:t> </a:t>
            </a:r>
            <a:r>
              <a:rPr lang="fr-FR" sz="2400" i="1" dirty="0" smtClean="0"/>
              <a:t>infanterie, </a:t>
            </a:r>
            <a:r>
              <a:rPr lang="en-US" sz="2400" i="1" dirty="0" smtClean="0">
                <a:latin typeface="Arial" charset="0"/>
              </a:rPr>
              <a:t>etc</a:t>
            </a:r>
            <a:r>
              <a:rPr lang="en-US" sz="2400" i="1" dirty="0">
                <a:latin typeface="Arial" charset="0"/>
              </a:rPr>
              <a:t>.)</a:t>
            </a:r>
            <a:r>
              <a:rPr lang="en-US" sz="2400" dirty="0" smtClean="0">
                <a:latin typeface="Arial" charset="0"/>
              </a:rPr>
              <a:t>, </a:t>
            </a:r>
            <a:r>
              <a:rPr lang="en-US" sz="2400" dirty="0" err="1" smtClean="0">
                <a:latin typeface="Arial" charset="0"/>
              </a:rPr>
              <a:t>à</a:t>
            </a:r>
            <a:r>
              <a:rPr lang="en-US" sz="2400" dirty="0" smtClean="0">
                <a:latin typeface="Arial" charset="0"/>
              </a:rPr>
              <a:t> </a:t>
            </a:r>
            <a:r>
              <a:rPr lang="en-US" sz="2400" dirty="0">
                <a:latin typeface="Arial" charset="0"/>
              </a:rPr>
              <a:t>la finance </a:t>
            </a:r>
            <a:r>
              <a:rPr lang="en-US" sz="2400" i="1" dirty="0">
                <a:latin typeface="Arial" charset="0"/>
              </a:rPr>
              <a:t>(</a:t>
            </a:r>
            <a:r>
              <a:rPr lang="en-US" sz="2400" i="1" dirty="0" err="1">
                <a:latin typeface="Arial" charset="0"/>
              </a:rPr>
              <a:t>banqueroute</a:t>
            </a:r>
            <a:r>
              <a:rPr lang="en-US" sz="2400" i="1" dirty="0">
                <a:latin typeface="Arial" charset="0"/>
              </a:rPr>
              <a:t>, </a:t>
            </a:r>
            <a:r>
              <a:rPr lang="en-US" sz="2400" i="1" dirty="0" err="1">
                <a:latin typeface="Arial" charset="0"/>
              </a:rPr>
              <a:t>crédit</a:t>
            </a:r>
            <a:r>
              <a:rPr lang="en-US" sz="2400" i="1" dirty="0" smtClean="0">
                <a:latin typeface="Arial" charset="0"/>
              </a:rPr>
              <a:t>, </a:t>
            </a:r>
            <a:r>
              <a:rPr lang="en-US" sz="2400" i="1" dirty="0" err="1" smtClean="0">
                <a:latin typeface="Arial" charset="0"/>
              </a:rPr>
              <a:t>escompte</a:t>
            </a:r>
            <a:r>
              <a:rPr lang="en-US" sz="2400" i="1" dirty="0" smtClean="0">
                <a:latin typeface="Arial" charset="0"/>
              </a:rPr>
              <a:t>, </a:t>
            </a:r>
            <a:r>
              <a:rPr lang="en-US" sz="2400" i="1" dirty="0">
                <a:latin typeface="Arial" charset="0"/>
              </a:rPr>
              <a:t>etc.), </a:t>
            </a:r>
            <a:r>
              <a:rPr lang="en-US" sz="2400" dirty="0">
                <a:latin typeface="Arial" charset="0"/>
              </a:rPr>
              <a:t>aux </a:t>
            </a:r>
            <a:r>
              <a:rPr lang="en-US" sz="2400" dirty="0" err="1">
                <a:latin typeface="Arial" charset="0"/>
              </a:rPr>
              <a:t>moeurs</a:t>
            </a:r>
            <a:r>
              <a:rPr lang="en-US" sz="2400" dirty="0">
                <a:latin typeface="Arial" charset="0"/>
              </a:rPr>
              <a:t> </a:t>
            </a:r>
            <a:r>
              <a:rPr lang="en-US" sz="2400" i="1" dirty="0">
                <a:latin typeface="Arial" charset="0"/>
              </a:rPr>
              <a:t>(</a:t>
            </a:r>
            <a:r>
              <a:rPr lang="en-US" sz="2400" i="1" dirty="0" err="1">
                <a:latin typeface="Arial" charset="0"/>
              </a:rPr>
              <a:t>courtisan</a:t>
            </a:r>
            <a:r>
              <a:rPr lang="en-US" sz="2400" i="1" dirty="0">
                <a:latin typeface="Arial" charset="0"/>
              </a:rPr>
              <a:t>, </a:t>
            </a:r>
            <a:r>
              <a:rPr lang="en-US" sz="2400" i="1" dirty="0" err="1">
                <a:latin typeface="Arial" charset="0"/>
              </a:rPr>
              <a:t>disgrâce</a:t>
            </a:r>
            <a:r>
              <a:rPr lang="en-US" sz="2400" i="1" dirty="0">
                <a:latin typeface="Arial" charset="0"/>
              </a:rPr>
              <a:t>, </a:t>
            </a:r>
            <a:r>
              <a:rPr lang="en-US" sz="2400" i="1" dirty="0" err="1">
                <a:latin typeface="Arial" charset="0"/>
              </a:rPr>
              <a:t>caresse</a:t>
            </a:r>
            <a:r>
              <a:rPr lang="en-US" sz="2400" i="1" dirty="0">
                <a:latin typeface="Arial" charset="0"/>
              </a:rPr>
              <a:t>, escapade, etc.), </a:t>
            </a:r>
            <a:r>
              <a:rPr lang="en-US" sz="2400" dirty="0" err="1">
                <a:latin typeface="Arial" charset="0"/>
              </a:rPr>
              <a:t>à</a:t>
            </a:r>
            <a:r>
              <a:rPr lang="en-US" sz="2400" dirty="0">
                <a:latin typeface="Arial" charset="0"/>
              </a:rPr>
              <a:t> la </a:t>
            </a:r>
            <a:r>
              <a:rPr lang="en-US" sz="2400" dirty="0" err="1">
                <a:latin typeface="Arial" charset="0"/>
              </a:rPr>
              <a:t>peinture</a:t>
            </a:r>
            <a:r>
              <a:rPr lang="en-US" sz="2400" dirty="0">
                <a:latin typeface="Arial" charset="0"/>
              </a:rPr>
              <a:t> </a:t>
            </a:r>
            <a:r>
              <a:rPr lang="en-US" sz="2400" i="1" dirty="0" smtClean="0">
                <a:latin typeface="Arial" charset="0"/>
              </a:rPr>
              <a:t>(</a:t>
            </a:r>
            <a:r>
              <a:rPr lang="fr-FR" sz="2400" i="1" dirty="0"/>
              <a:t>clair </a:t>
            </a:r>
            <a:r>
              <a:rPr lang="fr-FR" sz="2400" i="1" dirty="0" smtClean="0"/>
              <a:t>obscur, </a:t>
            </a:r>
            <a:r>
              <a:rPr lang="en-US" sz="2400" i="1" dirty="0" err="1" smtClean="0">
                <a:latin typeface="Arial" charset="0"/>
              </a:rPr>
              <a:t>coloris</a:t>
            </a:r>
            <a:r>
              <a:rPr lang="en-US" sz="2400" i="1" dirty="0">
                <a:latin typeface="Arial" charset="0"/>
              </a:rPr>
              <a:t>, </a:t>
            </a:r>
            <a:r>
              <a:rPr lang="fr-FR" sz="2400" i="1" dirty="0" smtClean="0"/>
              <a:t>dégrader, </a:t>
            </a:r>
            <a:r>
              <a:rPr lang="en-US" sz="2400" i="1" dirty="0" err="1" smtClean="0">
                <a:latin typeface="Arial" charset="0"/>
              </a:rPr>
              <a:t>profil</a:t>
            </a:r>
            <a:r>
              <a:rPr lang="en-US" sz="2400" i="1" dirty="0" smtClean="0">
                <a:latin typeface="Arial" charset="0"/>
              </a:rPr>
              <a:t>, </a:t>
            </a:r>
            <a:r>
              <a:rPr lang="fr-FR" sz="2400" i="1" dirty="0" smtClean="0"/>
              <a:t>reflet,</a:t>
            </a:r>
            <a:r>
              <a:rPr lang="en-US" sz="2400" i="1" dirty="0" smtClean="0">
                <a:latin typeface="Arial" charset="0"/>
              </a:rPr>
              <a:t> </a:t>
            </a:r>
            <a:r>
              <a:rPr lang="en-US" sz="2400" i="1" dirty="0">
                <a:latin typeface="Arial" charset="0"/>
              </a:rPr>
              <a:t>miniature, </a:t>
            </a:r>
            <a:r>
              <a:rPr lang="en-US" sz="2400" i="1" dirty="0" smtClean="0">
                <a:latin typeface="Arial" charset="0"/>
              </a:rPr>
              <a:t>etc.</a:t>
            </a:r>
            <a:r>
              <a:rPr lang="en-US" sz="2400" i="1" dirty="0">
                <a:latin typeface="Arial" charset="0"/>
              </a:rPr>
              <a:t> </a:t>
            </a:r>
            <a:r>
              <a:rPr lang="en-US" sz="2400" i="1" dirty="0" smtClean="0">
                <a:latin typeface="Arial" charset="0"/>
              </a:rPr>
              <a:t>- </a:t>
            </a:r>
            <a:r>
              <a:rPr lang="en-US" sz="2400" dirty="0" smtClean="0">
                <a:latin typeface="Arial" charset="0"/>
              </a:rPr>
              <a:t>de </a:t>
            </a:r>
            <a:r>
              <a:rPr lang="en-US" sz="2400" dirty="0" err="1" smtClean="0">
                <a:latin typeface="Arial" charset="0"/>
              </a:rPr>
              <a:t>nombreux</a:t>
            </a:r>
            <a:r>
              <a:rPr lang="en-US" sz="2400" dirty="0" smtClean="0">
                <a:latin typeface="Arial" charset="0"/>
              </a:rPr>
              <a:t> </a:t>
            </a:r>
            <a:r>
              <a:rPr lang="fr-FR" sz="2400" dirty="0" smtClean="0"/>
              <a:t>termes </a:t>
            </a:r>
            <a:r>
              <a:rPr lang="fr-FR" sz="2400" dirty="0"/>
              <a:t>de Léonard de Vinci</a:t>
            </a:r>
            <a:r>
              <a:rPr lang="fr-FR" sz="2400" dirty="0" smtClean="0"/>
              <a:t>)</a:t>
            </a:r>
            <a:r>
              <a:rPr lang="en-US" sz="2400" i="1" dirty="0" smtClean="0">
                <a:latin typeface="Arial" charset="0"/>
              </a:rPr>
              <a:t>, </a:t>
            </a:r>
            <a:r>
              <a:rPr lang="en-US" sz="2400" dirty="0" err="1" smtClean="0">
                <a:latin typeface="Arial" charset="0"/>
              </a:rPr>
              <a:t>à</a:t>
            </a:r>
            <a:r>
              <a:rPr lang="en-US" sz="2400" i="1" dirty="0" smtClean="0">
                <a:latin typeface="Arial" charset="0"/>
              </a:rPr>
              <a:t> </a:t>
            </a:r>
            <a:r>
              <a:rPr lang="it-IT" sz="2400" dirty="0" smtClean="0"/>
              <a:t>La </a:t>
            </a:r>
            <a:r>
              <a:rPr lang="it-IT" sz="2400" dirty="0"/>
              <a:t>commedia </a:t>
            </a:r>
            <a:r>
              <a:rPr lang="it-IT" sz="2400" dirty="0" smtClean="0"/>
              <a:t>dell’arte (</a:t>
            </a:r>
            <a:r>
              <a:rPr lang="it-IT" sz="2400" i="1" dirty="0" err="1" smtClean="0"/>
              <a:t>bouffon</a:t>
            </a:r>
            <a:r>
              <a:rPr lang="it-IT" sz="2400" i="1" dirty="0" smtClean="0"/>
              <a:t>, </a:t>
            </a:r>
            <a:r>
              <a:rPr lang="it-IT" sz="2400" i="1" dirty="0" err="1" smtClean="0"/>
              <a:t>carnava</a:t>
            </a:r>
            <a:r>
              <a:rPr lang="it-IT" sz="2400" dirty="0" err="1" smtClean="0"/>
              <a:t>l</a:t>
            </a:r>
            <a:r>
              <a:rPr lang="fr-FR" sz="2400" dirty="0" smtClean="0"/>
              <a:t>, </a:t>
            </a:r>
            <a:r>
              <a:rPr lang="it-IT" sz="2400" i="1" dirty="0" err="1" smtClean="0"/>
              <a:t>saltimbanque</a:t>
            </a:r>
            <a:r>
              <a:rPr lang="it-IT" sz="2400" i="1" dirty="0" smtClean="0"/>
              <a:t>),</a:t>
            </a:r>
            <a:r>
              <a:rPr lang="fr-FR" sz="2400" dirty="0" smtClean="0"/>
              <a:t> </a:t>
            </a:r>
            <a:r>
              <a:rPr lang="en-US" sz="2400" dirty="0" err="1" smtClean="0">
                <a:latin typeface="Arial" charset="0"/>
              </a:rPr>
              <a:t>à</a:t>
            </a:r>
            <a:r>
              <a:rPr lang="en-US" sz="2400" dirty="0" smtClean="0">
                <a:latin typeface="Arial" charset="0"/>
              </a:rPr>
              <a:t> </a:t>
            </a:r>
            <a:r>
              <a:rPr lang="en-US" sz="2400" dirty="0" err="1">
                <a:latin typeface="Arial" charset="0"/>
              </a:rPr>
              <a:t>l'architecture</a:t>
            </a:r>
            <a:r>
              <a:rPr lang="en-US" sz="2400" dirty="0">
                <a:latin typeface="Arial" charset="0"/>
              </a:rPr>
              <a:t> </a:t>
            </a:r>
            <a:r>
              <a:rPr lang="en-US" sz="2400" i="1" dirty="0">
                <a:latin typeface="Arial" charset="0"/>
              </a:rPr>
              <a:t>(</a:t>
            </a:r>
            <a:r>
              <a:rPr lang="en-US" sz="2400" i="1" dirty="0" err="1">
                <a:latin typeface="Arial" charset="0"/>
              </a:rPr>
              <a:t>belvédère</a:t>
            </a:r>
            <a:r>
              <a:rPr lang="en-US" sz="2400" i="1" dirty="0">
                <a:latin typeface="Arial" charset="0"/>
              </a:rPr>
              <a:t>, </a:t>
            </a:r>
            <a:r>
              <a:rPr lang="en-US" sz="2400" i="1" dirty="0" err="1">
                <a:latin typeface="Arial" charset="0"/>
              </a:rPr>
              <a:t>appartement</a:t>
            </a:r>
            <a:r>
              <a:rPr lang="en-US" sz="2400" i="1" dirty="0">
                <a:latin typeface="Arial" charset="0"/>
              </a:rPr>
              <a:t>, </a:t>
            </a:r>
            <a:r>
              <a:rPr lang="en-US" sz="2400" i="1" dirty="0" err="1">
                <a:latin typeface="Arial" charset="0"/>
              </a:rPr>
              <a:t>balcon</a:t>
            </a:r>
            <a:r>
              <a:rPr lang="en-US" sz="2400" i="1" dirty="0">
                <a:latin typeface="Arial" charset="0"/>
              </a:rPr>
              <a:t>, </a:t>
            </a:r>
            <a:r>
              <a:rPr lang="en-US" sz="2400" i="1" dirty="0" err="1">
                <a:latin typeface="Arial" charset="0"/>
              </a:rPr>
              <a:t>chapiteau</a:t>
            </a:r>
            <a:r>
              <a:rPr lang="en-US" sz="2400" i="1" dirty="0">
                <a:latin typeface="Arial" charset="0"/>
              </a:rPr>
              <a:t>, etc.</a:t>
            </a:r>
            <a:r>
              <a:rPr lang="en-US" sz="2400" i="1" dirty="0" smtClean="0">
                <a:latin typeface="Arial" charset="0"/>
              </a:rPr>
              <a:t>) et aux</a:t>
            </a:r>
            <a:r>
              <a:rPr lang="fr-FR" sz="2400" dirty="0" smtClean="0"/>
              <a:t> </a:t>
            </a:r>
            <a:r>
              <a:rPr lang="fr-FR" sz="2400" dirty="0"/>
              <a:t>malfaiteurs </a:t>
            </a:r>
            <a:r>
              <a:rPr lang="fr-FR" sz="2400" dirty="0" smtClean="0"/>
              <a:t> (</a:t>
            </a:r>
            <a:r>
              <a:rPr lang="fr-FR" sz="2400" i="1" dirty="0" smtClean="0"/>
              <a:t>contrebande</a:t>
            </a:r>
            <a:r>
              <a:rPr lang="fr-FR" sz="2400" i="1" dirty="0"/>
              <a:t>, assassin </a:t>
            </a:r>
            <a:r>
              <a:rPr lang="fr-FR" sz="2400" dirty="0"/>
              <a:t>(?</a:t>
            </a:r>
            <a:r>
              <a:rPr lang="fr-FR" sz="2400" dirty="0" smtClean="0"/>
              <a:t>)</a:t>
            </a:r>
            <a:endParaRPr lang="en-US" sz="2400" i="1" dirty="0" smtClean="0">
              <a:latin typeface="Arial" charset="0"/>
            </a:endParaRPr>
          </a:p>
          <a:p>
            <a:pPr algn="just"/>
            <a:r>
              <a:rPr lang="it-IT" sz="2400" dirty="0" smtClean="0">
                <a:latin typeface="Arial" charset="0"/>
              </a:rPr>
              <a:t>M</a:t>
            </a:r>
            <a:r>
              <a:rPr lang="en-US" sz="2400" dirty="0" err="1" smtClean="0">
                <a:latin typeface="Arial" charset="0"/>
              </a:rPr>
              <a:t>ouvement</a:t>
            </a:r>
            <a:r>
              <a:rPr lang="en-US" sz="2400" dirty="0" smtClean="0">
                <a:latin typeface="Arial" charset="0"/>
              </a:rPr>
              <a:t> </a:t>
            </a:r>
            <a:r>
              <a:rPr lang="en-US" sz="2400" dirty="0" err="1" smtClean="0">
                <a:latin typeface="Arial" charset="0"/>
              </a:rPr>
              <a:t>contre</a:t>
            </a:r>
            <a:r>
              <a:rPr lang="en-US" sz="2400" dirty="0" smtClean="0">
                <a:latin typeface="Arial" charset="0"/>
              </a:rPr>
              <a:t> les </a:t>
            </a:r>
            <a:r>
              <a:rPr lang="en-US" sz="2400" dirty="0" err="1" smtClean="0">
                <a:latin typeface="Arial" charset="0"/>
              </a:rPr>
              <a:t>italianismes</a:t>
            </a:r>
            <a:endParaRPr lang="it-IT" sz="2400" dirty="0">
              <a:latin typeface="Arial" charset="0"/>
            </a:endParaRPr>
          </a:p>
        </p:txBody>
      </p:sp>
    </p:spTree>
    <p:extLst>
      <p:ext uri="{BB962C8B-B14F-4D97-AF65-F5344CB8AC3E}">
        <p14:creationId xmlns:p14="http://schemas.microsoft.com/office/powerpoint/2010/main" val="27739363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2"/>
          <p:cNvSpPr>
            <a:spLocks noGrp="1" noChangeArrowheads="1"/>
          </p:cNvSpPr>
          <p:nvPr>
            <p:ph type="title"/>
          </p:nvPr>
        </p:nvSpPr>
        <p:spPr/>
        <p:txBody>
          <a:bodyPr/>
          <a:lstStyle/>
          <a:p>
            <a:r>
              <a:rPr lang="fr-FR" sz="2800">
                <a:latin typeface="Arial" charset="0"/>
              </a:rPr>
              <a:t> Henri Estienne </a:t>
            </a:r>
            <a:r>
              <a:rPr lang="fr-FR" sz="2800" i="1">
                <a:latin typeface="Arial" charset="0"/>
              </a:rPr>
              <a:t>Deux dialogues du nouveau langage françoys italianisé et autrement desguizé</a:t>
            </a:r>
            <a:r>
              <a:rPr lang="fr-FR" sz="2800">
                <a:latin typeface="Arial" charset="0"/>
              </a:rPr>
              <a:t>.</a:t>
            </a:r>
          </a:p>
        </p:txBody>
      </p:sp>
      <p:sp>
        <p:nvSpPr>
          <p:cNvPr id="366594" name="Rectangle 3"/>
          <p:cNvSpPr>
            <a:spLocks noGrp="1" noChangeArrowheads="1"/>
          </p:cNvSpPr>
          <p:nvPr>
            <p:ph type="body" idx="1"/>
          </p:nvPr>
        </p:nvSpPr>
        <p:spPr/>
        <p:txBody>
          <a:bodyPr/>
          <a:lstStyle/>
          <a:p>
            <a:pPr algn="just"/>
            <a:r>
              <a:rPr lang="fr-FR" sz="2000" dirty="0">
                <a:latin typeface="Arial" charset="0"/>
              </a:rPr>
              <a:t>1538 Henri Estienne </a:t>
            </a:r>
            <a:r>
              <a:rPr lang="fr-FR" sz="2000" i="1" dirty="0">
                <a:latin typeface="Arial" charset="0"/>
              </a:rPr>
              <a:t>Deux dialogues du nouveau langage </a:t>
            </a:r>
            <a:r>
              <a:rPr lang="fr-FR" sz="2000" i="1" dirty="0" err="1">
                <a:latin typeface="Arial" charset="0"/>
              </a:rPr>
              <a:t>françoys</a:t>
            </a:r>
            <a:r>
              <a:rPr lang="fr-FR" sz="2000" i="1" dirty="0">
                <a:latin typeface="Arial" charset="0"/>
              </a:rPr>
              <a:t> italianisé et autrement </a:t>
            </a:r>
            <a:r>
              <a:rPr lang="fr-FR" sz="2000" i="1" dirty="0" err="1">
                <a:latin typeface="Arial" charset="0"/>
              </a:rPr>
              <a:t>desguizé</a:t>
            </a:r>
            <a:r>
              <a:rPr lang="fr-FR" sz="2000" dirty="0">
                <a:latin typeface="Arial" charset="0"/>
              </a:rPr>
              <a:t>. </a:t>
            </a:r>
            <a:r>
              <a:rPr lang="fr-CA" sz="2000" dirty="0">
                <a:latin typeface="Arial" charset="0"/>
              </a:rPr>
              <a:t>Pamphlet dialogué (</a:t>
            </a:r>
            <a:r>
              <a:rPr lang="fr-CA" sz="2000" dirty="0" err="1">
                <a:latin typeface="Arial" charset="0"/>
              </a:rPr>
              <a:t>Celtophile</a:t>
            </a:r>
            <a:r>
              <a:rPr lang="fr-CA" sz="2000" dirty="0">
                <a:latin typeface="Arial" charset="0"/>
              </a:rPr>
              <a:t>, l’ami du français, et </a:t>
            </a:r>
            <a:r>
              <a:rPr lang="fr-CA" sz="2000" dirty="0" err="1">
                <a:latin typeface="Arial" charset="0"/>
              </a:rPr>
              <a:t>Philalèthe</a:t>
            </a:r>
            <a:r>
              <a:rPr lang="fr-CA" sz="2000" dirty="0">
                <a:latin typeface="Arial" charset="0"/>
              </a:rPr>
              <a:t>, l’apôtre de la vérité, répondent à </a:t>
            </a:r>
            <a:r>
              <a:rPr lang="fr-CA" sz="2000" dirty="0" err="1">
                <a:latin typeface="Arial" charset="0"/>
              </a:rPr>
              <a:t>Philausone</a:t>
            </a:r>
            <a:r>
              <a:rPr lang="fr-CA" sz="2000" dirty="0">
                <a:latin typeface="Arial" charset="0"/>
              </a:rPr>
              <a:t>, mondain italianisé)</a:t>
            </a:r>
          </a:p>
          <a:p>
            <a:pPr algn="just"/>
            <a:r>
              <a:rPr lang="fr-CA" sz="2000" dirty="0">
                <a:latin typeface="Arial" charset="0"/>
              </a:rPr>
              <a:t>Phil: .. Car vous disiez qu’en certains cas il </a:t>
            </a:r>
            <a:r>
              <a:rPr lang="fr-CA" sz="2000" dirty="0" err="1">
                <a:latin typeface="Arial" charset="0"/>
              </a:rPr>
              <a:t>estet</a:t>
            </a:r>
            <a:r>
              <a:rPr lang="fr-CA" sz="2000" dirty="0">
                <a:latin typeface="Arial" charset="0"/>
              </a:rPr>
              <a:t> permis d’</a:t>
            </a:r>
            <a:r>
              <a:rPr lang="fr-CA" sz="2000" dirty="0" err="1">
                <a:latin typeface="Arial" charset="0"/>
              </a:rPr>
              <a:t>italianizer</a:t>
            </a:r>
            <a:r>
              <a:rPr lang="fr-CA" sz="2000" dirty="0" smtClean="0">
                <a:latin typeface="Arial" charset="0"/>
              </a:rPr>
              <a:t>, </a:t>
            </a:r>
            <a:r>
              <a:rPr lang="fr-CA" sz="2000" dirty="0" err="1" smtClean="0">
                <a:latin typeface="Arial" charset="0"/>
              </a:rPr>
              <a:t>sçavoir</a:t>
            </a:r>
            <a:r>
              <a:rPr lang="fr-CA" sz="2000" dirty="0" smtClean="0">
                <a:latin typeface="Arial" charset="0"/>
              </a:rPr>
              <a:t> </a:t>
            </a:r>
            <a:r>
              <a:rPr lang="fr-CA" sz="2000" dirty="0">
                <a:latin typeface="Arial" charset="0"/>
              </a:rPr>
              <a:t>est quand on parle des </a:t>
            </a:r>
            <a:r>
              <a:rPr lang="fr-CA" sz="2000" dirty="0" err="1">
                <a:latin typeface="Arial" charset="0"/>
              </a:rPr>
              <a:t>chouses</a:t>
            </a:r>
            <a:r>
              <a:rPr lang="fr-CA" sz="2000" dirty="0">
                <a:latin typeface="Arial" charset="0"/>
              </a:rPr>
              <a:t> qui ne se </a:t>
            </a:r>
            <a:r>
              <a:rPr lang="fr-CA" sz="2000" dirty="0" err="1">
                <a:latin typeface="Arial" charset="0"/>
              </a:rPr>
              <a:t>voyent</a:t>
            </a:r>
            <a:r>
              <a:rPr lang="fr-CA" sz="2000" dirty="0">
                <a:latin typeface="Arial" charset="0"/>
              </a:rPr>
              <a:t> qu’en Italie, ou pour le moins, ont leur origine d ce pays-là, et </a:t>
            </a:r>
            <a:r>
              <a:rPr lang="fr-CA" sz="2000" dirty="0" err="1">
                <a:latin typeface="Arial" charset="0"/>
              </a:rPr>
              <a:t>mesmes</a:t>
            </a:r>
            <a:r>
              <a:rPr lang="fr-CA" sz="2000" dirty="0">
                <a:latin typeface="Arial" charset="0"/>
              </a:rPr>
              <a:t> y sont plus </a:t>
            </a:r>
            <a:r>
              <a:rPr lang="fr-CA" sz="2000" dirty="0" err="1">
                <a:latin typeface="Arial" charset="0"/>
              </a:rPr>
              <a:t>frequentes</a:t>
            </a:r>
            <a:r>
              <a:rPr lang="fr-CA" sz="2000" dirty="0">
                <a:latin typeface="Arial" charset="0"/>
              </a:rPr>
              <a:t> …</a:t>
            </a:r>
          </a:p>
          <a:p>
            <a:pPr algn="just"/>
            <a:r>
              <a:rPr lang="fr-CA" sz="2000" dirty="0" err="1">
                <a:latin typeface="Arial" charset="0"/>
              </a:rPr>
              <a:t>Cel</a:t>
            </a:r>
            <a:r>
              <a:rPr lang="fr-CA" sz="2000" dirty="0">
                <a:latin typeface="Arial" charset="0"/>
              </a:rPr>
              <a:t> : </a:t>
            </a:r>
            <a:r>
              <a:rPr lang="fr-CA" sz="2000" dirty="0" err="1">
                <a:latin typeface="Arial" charset="0"/>
              </a:rPr>
              <a:t>Vrayenent</a:t>
            </a:r>
            <a:r>
              <a:rPr lang="fr-CA" sz="2000" dirty="0">
                <a:latin typeface="Arial" charset="0"/>
              </a:rPr>
              <a:t> il semble que vous ayez deviné ma conception. Mais je </a:t>
            </a:r>
            <a:r>
              <a:rPr lang="fr-CA" sz="2000" dirty="0" err="1">
                <a:latin typeface="Arial" charset="0"/>
              </a:rPr>
              <a:t>voulois</a:t>
            </a:r>
            <a:r>
              <a:rPr lang="fr-CA" sz="2000" dirty="0">
                <a:latin typeface="Arial" charset="0"/>
              </a:rPr>
              <a:t> </a:t>
            </a:r>
            <a:r>
              <a:rPr lang="fr-CA" sz="2000" dirty="0" err="1">
                <a:latin typeface="Arial" charset="0"/>
              </a:rPr>
              <a:t>adjouster</a:t>
            </a:r>
            <a:r>
              <a:rPr lang="fr-CA" sz="2000" dirty="0">
                <a:latin typeface="Arial" charset="0"/>
              </a:rPr>
              <a:t> quelques autres exemples, et </a:t>
            </a:r>
            <a:r>
              <a:rPr lang="fr-CA" sz="2000" dirty="0" err="1">
                <a:latin typeface="Arial" charset="0"/>
              </a:rPr>
              <a:t>premierment</a:t>
            </a:r>
            <a:r>
              <a:rPr lang="fr-CA" sz="2000" dirty="0">
                <a:latin typeface="Arial" charset="0"/>
              </a:rPr>
              <a:t> ce mot </a:t>
            </a:r>
            <a:r>
              <a:rPr lang="fr-CA" sz="2000" i="1" dirty="0" err="1">
                <a:latin typeface="Arial" charset="0"/>
              </a:rPr>
              <a:t>assacinateur</a:t>
            </a:r>
            <a:r>
              <a:rPr lang="fr-CA" sz="2000" i="1" dirty="0">
                <a:latin typeface="Arial" charset="0"/>
              </a:rPr>
              <a:t>.</a:t>
            </a:r>
            <a:r>
              <a:rPr lang="fr-CA" sz="2000" dirty="0">
                <a:latin typeface="Arial" charset="0"/>
              </a:rPr>
              <a:t> Car il a bien </a:t>
            </a:r>
            <a:r>
              <a:rPr lang="fr-CA" sz="2000" dirty="0" err="1">
                <a:latin typeface="Arial" charset="0"/>
              </a:rPr>
              <a:t>falu</a:t>
            </a:r>
            <a:r>
              <a:rPr lang="fr-CA" sz="2000" dirty="0">
                <a:latin typeface="Arial" charset="0"/>
              </a:rPr>
              <a:t> que l’Italie ait </a:t>
            </a:r>
            <a:r>
              <a:rPr lang="fr-CA" sz="2000" dirty="0" err="1">
                <a:latin typeface="Arial" charset="0"/>
              </a:rPr>
              <a:t>dict</a:t>
            </a:r>
            <a:r>
              <a:rPr lang="fr-CA" sz="2000" dirty="0">
                <a:latin typeface="Arial" charset="0"/>
              </a:rPr>
              <a:t> </a:t>
            </a:r>
            <a:r>
              <a:rPr lang="fr-CA" sz="2000" i="1" dirty="0" err="1">
                <a:latin typeface="Arial" charset="0"/>
              </a:rPr>
              <a:t>assasino</a:t>
            </a:r>
            <a:r>
              <a:rPr lang="fr-CA" sz="2000" i="1" dirty="0">
                <a:latin typeface="Arial" charset="0"/>
              </a:rPr>
              <a:t> </a:t>
            </a:r>
            <a:r>
              <a:rPr lang="fr-CA" sz="2000" dirty="0">
                <a:latin typeface="Arial" charset="0"/>
              </a:rPr>
              <a:t>long temps devant que la France </a:t>
            </a:r>
            <a:r>
              <a:rPr lang="fr-CA" sz="2000" dirty="0" err="1">
                <a:latin typeface="Arial" charset="0"/>
              </a:rPr>
              <a:t>dist</a:t>
            </a:r>
            <a:r>
              <a:rPr lang="fr-CA" sz="2000" dirty="0">
                <a:latin typeface="Arial" charset="0"/>
              </a:rPr>
              <a:t> </a:t>
            </a:r>
            <a:r>
              <a:rPr lang="fr-CA" sz="2000" i="1" dirty="0" err="1">
                <a:latin typeface="Arial" charset="0"/>
              </a:rPr>
              <a:t>assacin</a:t>
            </a:r>
            <a:r>
              <a:rPr lang="fr-CA" sz="2000" i="1" dirty="0">
                <a:latin typeface="Arial" charset="0"/>
              </a:rPr>
              <a:t> </a:t>
            </a:r>
            <a:r>
              <a:rPr lang="fr-CA" sz="2000" dirty="0">
                <a:latin typeface="Arial" charset="0"/>
              </a:rPr>
              <a:t>ou </a:t>
            </a:r>
            <a:r>
              <a:rPr lang="fr-CA" sz="2000" i="1" dirty="0" err="1">
                <a:latin typeface="Arial" charset="0"/>
              </a:rPr>
              <a:t>assacinateur</a:t>
            </a:r>
            <a:r>
              <a:rPr lang="fr-CA" sz="2000" dirty="0">
                <a:latin typeface="Arial" charset="0"/>
              </a:rPr>
              <a:t>, </a:t>
            </a:r>
            <a:r>
              <a:rPr lang="fr-CA" sz="2000" dirty="0" err="1">
                <a:latin typeface="Arial" charset="0"/>
              </a:rPr>
              <a:t>veu</a:t>
            </a:r>
            <a:r>
              <a:rPr lang="fr-CA" sz="2000" dirty="0">
                <a:latin typeface="Arial" charset="0"/>
              </a:rPr>
              <a:t> que le </a:t>
            </a:r>
            <a:r>
              <a:rPr lang="fr-CA" sz="2000" dirty="0" err="1">
                <a:latin typeface="Arial" charset="0"/>
              </a:rPr>
              <a:t>mestier</a:t>
            </a:r>
            <a:r>
              <a:rPr lang="fr-CA" sz="2000" dirty="0">
                <a:latin typeface="Arial" charset="0"/>
              </a:rPr>
              <a:t> d’</a:t>
            </a:r>
            <a:r>
              <a:rPr lang="fr-CA" sz="2000" dirty="0" err="1">
                <a:latin typeface="Arial" charset="0"/>
              </a:rPr>
              <a:t>assaciner</a:t>
            </a:r>
            <a:r>
              <a:rPr lang="fr-CA" sz="2000" dirty="0">
                <a:latin typeface="Arial" charset="0"/>
              </a:rPr>
              <a:t> </a:t>
            </a:r>
            <a:r>
              <a:rPr lang="fr-CA" sz="2000" dirty="0" err="1">
                <a:latin typeface="Arial" charset="0"/>
              </a:rPr>
              <a:t>avoit</a:t>
            </a:r>
            <a:r>
              <a:rPr lang="fr-CA" sz="2000" dirty="0">
                <a:latin typeface="Arial" charset="0"/>
              </a:rPr>
              <a:t> </a:t>
            </a:r>
            <a:r>
              <a:rPr lang="fr-CA" sz="2000" dirty="0" err="1">
                <a:latin typeface="Arial" charset="0"/>
              </a:rPr>
              <a:t>esté</a:t>
            </a:r>
            <a:r>
              <a:rPr lang="fr-CA" sz="2000" dirty="0">
                <a:latin typeface="Arial" charset="0"/>
              </a:rPr>
              <a:t> exercé en ce pays-là long temps auparavant qu’on </a:t>
            </a:r>
            <a:r>
              <a:rPr lang="fr-CA" sz="2000" dirty="0" err="1">
                <a:latin typeface="Arial" charset="0"/>
              </a:rPr>
              <a:t>sceust</a:t>
            </a:r>
            <a:r>
              <a:rPr lang="fr-CA" sz="2000" dirty="0">
                <a:latin typeface="Arial" charset="0"/>
              </a:rPr>
              <a:t> en France que c’</a:t>
            </a:r>
            <a:r>
              <a:rPr lang="fr-CA" sz="2000" dirty="0" err="1">
                <a:latin typeface="Arial" charset="0"/>
              </a:rPr>
              <a:t>estoit</a:t>
            </a:r>
            <a:r>
              <a:rPr lang="fr-CA" sz="2000" dirty="0">
                <a:latin typeface="Arial" charset="0"/>
              </a:rPr>
              <a:t>…</a:t>
            </a:r>
            <a:endParaRPr lang="it-IT" sz="2000" dirty="0">
              <a:latin typeface="Arial" charset="0"/>
            </a:endParaRPr>
          </a:p>
          <a:p>
            <a:endParaRPr lang="fr-FR" sz="2000" dirty="0">
              <a:latin typeface="Arial" charset="0"/>
            </a:endParaRPr>
          </a:p>
        </p:txBody>
      </p:sp>
    </p:spTree>
    <p:extLst>
      <p:ext uri="{BB962C8B-B14F-4D97-AF65-F5344CB8AC3E}">
        <p14:creationId xmlns:p14="http://schemas.microsoft.com/office/powerpoint/2010/main" val="27050101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sz="2800" b="1" dirty="0"/>
              <a:t>assassin, </a:t>
            </a:r>
            <a:r>
              <a:rPr lang="fr-FR" sz="2800" b="1" dirty="0" err="1"/>
              <a:t>ine</a:t>
            </a:r>
            <a:r>
              <a:rPr lang="fr-FR" sz="2800" b="1" dirty="0"/>
              <a:t> </a:t>
            </a:r>
            <a:endParaRPr lang="fr-CA" sz="2800" dirty="0"/>
          </a:p>
        </p:txBody>
      </p:sp>
      <p:sp>
        <p:nvSpPr>
          <p:cNvPr id="3" name="Segnaposto contenuto 2"/>
          <p:cNvSpPr>
            <a:spLocks noGrp="1"/>
          </p:cNvSpPr>
          <p:nvPr>
            <p:ph idx="1"/>
          </p:nvPr>
        </p:nvSpPr>
        <p:spPr/>
        <p:txBody>
          <a:bodyPr/>
          <a:lstStyle/>
          <a:p>
            <a:pPr algn="just"/>
            <a:r>
              <a:rPr lang="fr-FR" sz="2400" b="1" dirty="0"/>
              <a:t>assassin, </a:t>
            </a:r>
            <a:r>
              <a:rPr lang="fr-FR" sz="2400" b="1" dirty="0" err="1"/>
              <a:t>ine</a:t>
            </a:r>
            <a:r>
              <a:rPr lang="fr-FR" sz="2400" b="1" dirty="0"/>
              <a:t> </a:t>
            </a:r>
            <a:r>
              <a:rPr lang="fr-FR" sz="2400" dirty="0"/>
              <a:t>[</a:t>
            </a:r>
            <a:r>
              <a:rPr lang="fr-FR" sz="2400" dirty="0" err="1"/>
              <a:t>asasɛ</a:t>
            </a:r>
            <a:r>
              <a:rPr lang="fr-FR" sz="2400" dirty="0"/>
              <a:t>̃, in] nom masculin et adjectif étym. 1560 ◊ italien </a:t>
            </a:r>
            <a:r>
              <a:rPr lang="fr-FR" sz="2400" i="1" dirty="0" err="1"/>
              <a:t>assassino</a:t>
            </a:r>
            <a:r>
              <a:rPr lang="fr-FR" sz="2400" i="1" dirty="0"/>
              <a:t>, </a:t>
            </a:r>
            <a:r>
              <a:rPr lang="fr-FR" sz="2400" i="1" dirty="0" err="1"/>
              <a:t>assessino</a:t>
            </a:r>
            <a:r>
              <a:rPr lang="fr-FR" sz="2400" dirty="0"/>
              <a:t> (début </a:t>
            </a:r>
            <a:r>
              <a:rPr lang="fr-FR" sz="2400" cap="all" dirty="0" err="1"/>
              <a:t>xiv</a:t>
            </a:r>
            <a:r>
              <a:rPr lang="fr-FR" sz="2400" baseline="30000" dirty="0" err="1"/>
              <a:t>e</a:t>
            </a:r>
            <a:r>
              <a:rPr lang="fr-FR" sz="2400" dirty="0"/>
              <a:t>) « tueur à gages », emprunté à l'arabe </a:t>
            </a:r>
            <a:r>
              <a:rPr lang="fr-FR" sz="2400" i="1" dirty="0" err="1"/>
              <a:t>assasin</a:t>
            </a:r>
            <a:r>
              <a:rPr lang="fr-FR" sz="2400" i="1" dirty="0"/>
              <a:t>,</a:t>
            </a:r>
            <a:r>
              <a:rPr lang="fr-FR" sz="2400" dirty="0"/>
              <a:t> </a:t>
            </a:r>
            <a:r>
              <a:rPr lang="fr-FR" sz="2400" dirty="0" err="1"/>
              <a:t>plur</a:t>
            </a:r>
            <a:r>
              <a:rPr lang="fr-FR" sz="2400" dirty="0"/>
              <a:t>. de </a:t>
            </a:r>
            <a:r>
              <a:rPr lang="fr-FR" sz="2400" i="1" dirty="0" err="1"/>
              <a:t>assas</a:t>
            </a:r>
            <a:r>
              <a:rPr lang="fr-FR" sz="2400" dirty="0"/>
              <a:t> « gardien », plutôt qu'à un dérivé de </a:t>
            </a:r>
            <a:r>
              <a:rPr lang="fr-FR" sz="2400" i="1" dirty="0" err="1"/>
              <a:t>hasis</a:t>
            </a:r>
            <a:r>
              <a:rPr lang="fr-FR" sz="2400" dirty="0"/>
              <a:t> « haschich </a:t>
            </a:r>
            <a:r>
              <a:rPr lang="fr-FR" sz="2400" dirty="0" smtClean="0"/>
              <a:t>» PR 2016</a:t>
            </a:r>
            <a:endParaRPr lang="fr-FR" sz="2400" dirty="0"/>
          </a:p>
          <a:p>
            <a:endParaRPr lang="fr-CA" sz="2400" dirty="0"/>
          </a:p>
        </p:txBody>
      </p:sp>
    </p:spTree>
    <p:extLst>
      <p:ext uri="{BB962C8B-B14F-4D97-AF65-F5344CB8AC3E}">
        <p14:creationId xmlns:p14="http://schemas.microsoft.com/office/powerpoint/2010/main" val="15465500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Titolo 1"/>
          <p:cNvSpPr>
            <a:spLocks noGrp="1"/>
          </p:cNvSpPr>
          <p:nvPr>
            <p:ph type="title"/>
          </p:nvPr>
        </p:nvSpPr>
        <p:spPr/>
        <p:txBody>
          <a:bodyPr/>
          <a:lstStyle/>
          <a:p>
            <a:r>
              <a:rPr lang="it-IT" sz="2800" dirty="0">
                <a:latin typeface="Arial" charset="0"/>
              </a:rPr>
              <a:t>La </a:t>
            </a:r>
            <a:r>
              <a:rPr lang="it-IT" sz="2800" dirty="0" err="1">
                <a:latin typeface="Arial" charset="0"/>
              </a:rPr>
              <a:t>fourchette</a:t>
            </a:r>
            <a:endParaRPr lang="it-IT" sz="2800" dirty="0">
              <a:latin typeface="Arial" charset="0"/>
            </a:endParaRPr>
          </a:p>
        </p:txBody>
      </p:sp>
      <p:sp>
        <p:nvSpPr>
          <p:cNvPr id="371714" name="Segnaposto contenuto 2"/>
          <p:cNvSpPr>
            <a:spLocks noGrp="1"/>
          </p:cNvSpPr>
          <p:nvPr>
            <p:ph idx="1"/>
          </p:nvPr>
        </p:nvSpPr>
        <p:spPr/>
        <p:txBody>
          <a:bodyPr/>
          <a:lstStyle/>
          <a:p>
            <a:pPr marL="0" indent="0" algn="just">
              <a:buNone/>
            </a:pPr>
            <a:r>
              <a:rPr lang="fr-FR" sz="2400" dirty="0" smtClean="0">
                <a:latin typeface="Arial" charset="0"/>
              </a:rPr>
              <a:t>La </a:t>
            </a:r>
            <a:r>
              <a:rPr lang="fr-FR" sz="2400" dirty="0">
                <a:latin typeface="Arial" charset="0"/>
              </a:rPr>
              <a:t>fourchette a été introduite en France par Catherine </a:t>
            </a:r>
            <a:r>
              <a:rPr lang="fr-FR" sz="2400">
                <a:latin typeface="Arial" charset="0"/>
              </a:rPr>
              <a:t>de </a:t>
            </a:r>
            <a:r>
              <a:rPr lang="fr-FR" sz="2400" smtClean="0">
                <a:latin typeface="Arial" charset="0"/>
              </a:rPr>
              <a:t>Médicis, </a:t>
            </a:r>
            <a:r>
              <a:rPr lang="fr-FR" sz="2400" dirty="0">
                <a:latin typeface="Arial" charset="0"/>
              </a:rPr>
              <a:t>mais son usage est d</a:t>
            </a:r>
            <a:r>
              <a:rPr lang="ja-JP" altLang="fr-FR" sz="2400" dirty="0">
                <a:latin typeface="Arial" charset="0"/>
              </a:rPr>
              <a:t>’</a:t>
            </a:r>
            <a:r>
              <a:rPr lang="fr-FR" altLang="ja-JP" sz="2400" dirty="0">
                <a:latin typeface="Arial" charset="0"/>
              </a:rPr>
              <a:t>abord resté très limité. Ce couvert n'était en effet utilisé que pour consommer des poires cuites. </a:t>
            </a:r>
            <a:br>
              <a:rPr lang="fr-FR" altLang="ja-JP" sz="2400" dirty="0">
                <a:latin typeface="Arial" charset="0"/>
              </a:rPr>
            </a:br>
            <a:r>
              <a:rPr lang="fr-FR" altLang="ja-JP" sz="2400" dirty="0">
                <a:latin typeface="Arial" charset="0"/>
              </a:rPr>
              <a:t>C</a:t>
            </a:r>
            <a:r>
              <a:rPr lang="ja-JP" altLang="fr-FR" sz="2400" dirty="0">
                <a:latin typeface="Arial" charset="0"/>
              </a:rPr>
              <a:t>’</a:t>
            </a:r>
            <a:r>
              <a:rPr lang="fr-FR" altLang="ja-JP" sz="2400" dirty="0">
                <a:latin typeface="Arial" charset="0"/>
              </a:rPr>
              <a:t>est le roi Henri III, fils de Catherine de Médicis, qui a véritablement lancé la mode des fourchettes en France. De retour de Pologne en 1574, il fait une halte en Italie, le pays natal de sa mère. A la cour de Venise, il découvre la petite fourche à deux dents avec laquelle on déguste les pâtes. </a:t>
            </a:r>
            <a:br>
              <a:rPr lang="fr-FR" altLang="ja-JP" sz="2400" dirty="0">
                <a:latin typeface="Arial" charset="0"/>
              </a:rPr>
            </a:br>
            <a:endParaRPr lang="fr-FR" sz="2000" dirty="0">
              <a:latin typeface="Arial" charset="0"/>
            </a:endParaRPr>
          </a:p>
        </p:txBody>
      </p:sp>
    </p:spTree>
    <p:extLst>
      <p:ext uri="{BB962C8B-B14F-4D97-AF65-F5344CB8AC3E}">
        <p14:creationId xmlns:p14="http://schemas.microsoft.com/office/powerpoint/2010/main" val="26351501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smtClean="0"/>
              <a:t>La </a:t>
            </a:r>
            <a:r>
              <a:rPr lang="it-IT" sz="2800" dirty="0" err="1" smtClean="0"/>
              <a:t>fourchette</a:t>
            </a:r>
            <a:endParaRPr lang="it-IT" sz="2800" dirty="0"/>
          </a:p>
        </p:txBody>
      </p:sp>
      <p:sp>
        <p:nvSpPr>
          <p:cNvPr id="3" name="Segnaposto contenuto 2"/>
          <p:cNvSpPr>
            <a:spLocks noGrp="1"/>
          </p:cNvSpPr>
          <p:nvPr>
            <p:ph idx="1"/>
          </p:nvPr>
        </p:nvSpPr>
        <p:spPr/>
        <p:txBody>
          <a:bodyPr/>
          <a:lstStyle/>
          <a:p>
            <a:pPr algn="just"/>
            <a:r>
              <a:rPr lang="fr-FR" altLang="ja-JP" sz="2400" dirty="0" smtClean="0">
                <a:latin typeface="Arial" charset="0"/>
              </a:rPr>
              <a:t>Henri III est séduit par ce drôle de couvert permettant de manger sans tacher les immenses collerettes ou "fraises", qui sont alors à la mode. Il ramène cet ustensile d</a:t>
            </a:r>
            <a:r>
              <a:rPr lang="ja-JP" altLang="fr-FR" sz="2400" dirty="0" smtClean="0">
                <a:latin typeface="Arial" charset="0"/>
              </a:rPr>
              <a:t>’</a:t>
            </a:r>
            <a:r>
              <a:rPr lang="fr-FR" altLang="ja-JP" sz="2400" dirty="0" smtClean="0">
                <a:latin typeface="Arial" charset="0"/>
              </a:rPr>
              <a:t>Italie et s</a:t>
            </a:r>
            <a:r>
              <a:rPr lang="ja-JP" altLang="fr-FR" sz="2400" dirty="0" smtClean="0">
                <a:latin typeface="Arial" charset="0"/>
              </a:rPr>
              <a:t>’</a:t>
            </a:r>
            <a:r>
              <a:rPr lang="fr-FR" altLang="ja-JP" sz="2400" dirty="0" smtClean="0">
                <a:latin typeface="Arial" charset="0"/>
              </a:rPr>
              <a:t>affiche avec une fourchette dans son restaurant de prédilection : l</a:t>
            </a:r>
            <a:r>
              <a:rPr lang="ja-JP" altLang="fr-FR" sz="2400" dirty="0" smtClean="0">
                <a:latin typeface="Arial" charset="0"/>
              </a:rPr>
              <a:t>’</a:t>
            </a:r>
            <a:r>
              <a:rPr lang="fr-FR" altLang="ja-JP" sz="2400" dirty="0" smtClean="0">
                <a:latin typeface="Arial" charset="0"/>
              </a:rPr>
              <a:t>Hostellerie de la Tour d</a:t>
            </a:r>
            <a:r>
              <a:rPr lang="ja-JP" altLang="fr-FR" sz="2400" dirty="0" smtClean="0">
                <a:latin typeface="Arial" charset="0"/>
              </a:rPr>
              <a:t>’</a:t>
            </a:r>
            <a:r>
              <a:rPr lang="fr-FR" altLang="ja-JP" sz="2400" dirty="0" smtClean="0">
                <a:latin typeface="Arial" charset="0"/>
              </a:rPr>
              <a:t>Argent (actuelle Tour d</a:t>
            </a:r>
            <a:r>
              <a:rPr lang="ja-JP" altLang="fr-FR" sz="2400" dirty="0" smtClean="0">
                <a:latin typeface="Arial" charset="0"/>
              </a:rPr>
              <a:t>’</a:t>
            </a:r>
            <a:r>
              <a:rPr lang="fr-FR" altLang="ja-JP" sz="2400" dirty="0" smtClean="0">
                <a:latin typeface="Arial" charset="0"/>
              </a:rPr>
              <a:t>Argent à Paris).</a:t>
            </a:r>
            <a:r>
              <a:rPr lang="fr-FR" altLang="ja-JP" sz="2000" dirty="0" smtClean="0">
                <a:latin typeface="Arial" charset="0"/>
              </a:rPr>
              <a:t/>
            </a:r>
            <a:br>
              <a:rPr lang="fr-FR" altLang="ja-JP" sz="2000" dirty="0" smtClean="0">
                <a:latin typeface="Arial" charset="0"/>
              </a:rPr>
            </a:br>
            <a:endParaRPr lang="fr-FR" altLang="ja-JP" sz="2000" dirty="0" smtClean="0">
              <a:latin typeface="Arial" charset="0"/>
            </a:endParaRPr>
          </a:p>
          <a:p>
            <a:endParaRPr lang="it-IT" sz="2400" dirty="0"/>
          </a:p>
        </p:txBody>
      </p:sp>
    </p:spTree>
    <p:extLst>
      <p:ext uri="{BB962C8B-B14F-4D97-AF65-F5344CB8AC3E}">
        <p14:creationId xmlns:p14="http://schemas.microsoft.com/office/powerpoint/2010/main" val="3630334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itolo 1"/>
          <p:cNvSpPr>
            <a:spLocks noGrp="1"/>
          </p:cNvSpPr>
          <p:nvPr>
            <p:ph type="title"/>
          </p:nvPr>
        </p:nvSpPr>
        <p:spPr/>
        <p:txBody>
          <a:bodyPr/>
          <a:lstStyle/>
          <a:p>
            <a:r>
              <a:rPr lang="it-IT" sz="2800" dirty="0">
                <a:latin typeface="Arial" charset="0"/>
              </a:rPr>
              <a:t>La </a:t>
            </a:r>
            <a:r>
              <a:rPr lang="it-IT" sz="2800" dirty="0" err="1">
                <a:latin typeface="Arial" charset="0"/>
              </a:rPr>
              <a:t>fourchette</a:t>
            </a:r>
            <a:endParaRPr lang="it-IT" sz="2800" dirty="0">
              <a:latin typeface="Arial" charset="0"/>
            </a:endParaRPr>
          </a:p>
        </p:txBody>
      </p:sp>
      <p:sp>
        <p:nvSpPr>
          <p:cNvPr id="372738" name="Segnaposto contenuto 2"/>
          <p:cNvSpPr>
            <a:spLocks noGrp="1"/>
          </p:cNvSpPr>
          <p:nvPr>
            <p:ph idx="1"/>
          </p:nvPr>
        </p:nvSpPr>
        <p:spPr/>
        <p:txBody>
          <a:bodyPr/>
          <a:lstStyle/>
          <a:p>
            <a:pPr algn="just"/>
            <a:r>
              <a:rPr lang="fr-FR" sz="2400" dirty="0" smtClean="0">
                <a:latin typeface="Arial" charset="0"/>
              </a:rPr>
              <a:t>L</a:t>
            </a:r>
            <a:r>
              <a:rPr lang="it-IT" sz="2400" dirty="0" smtClean="0">
                <a:latin typeface="Arial" charset="0"/>
              </a:rPr>
              <a:t>’</a:t>
            </a:r>
            <a:r>
              <a:rPr lang="fr-FR" altLang="ja-JP" sz="2400" dirty="0" smtClean="0">
                <a:latin typeface="Arial" charset="0"/>
              </a:rPr>
              <a:t>usage </a:t>
            </a:r>
            <a:r>
              <a:rPr lang="fr-FR" altLang="ja-JP" sz="2400" dirty="0">
                <a:latin typeface="Arial" charset="0"/>
              </a:rPr>
              <a:t>de ce couvert s</a:t>
            </a:r>
            <a:r>
              <a:rPr lang="ja-JP" altLang="fr-FR" sz="2400" dirty="0">
                <a:latin typeface="Arial" charset="0"/>
              </a:rPr>
              <a:t>’</a:t>
            </a:r>
            <a:r>
              <a:rPr lang="fr-FR" altLang="ja-JP" sz="2400" dirty="0">
                <a:latin typeface="Arial" charset="0"/>
              </a:rPr>
              <a:t>est imposé très progressivement en France. Ainsi, à la table du roi Louis XIV, chaque convive avait une fourchette à la gauche de son assiette, mais on ne l'utilisait pas car le roi en personne préférait manger avec les doigts…</a:t>
            </a:r>
            <a:br>
              <a:rPr lang="fr-FR" altLang="ja-JP" sz="2400" dirty="0">
                <a:latin typeface="Arial" charset="0"/>
              </a:rPr>
            </a:br>
            <a:r>
              <a:rPr lang="fr-FR" altLang="ja-JP" sz="2400" dirty="0">
                <a:latin typeface="Arial" charset="0"/>
              </a:rPr>
              <a:t/>
            </a:r>
            <a:br>
              <a:rPr lang="fr-FR" altLang="ja-JP" sz="2400" dirty="0">
                <a:latin typeface="Arial" charset="0"/>
              </a:rPr>
            </a:br>
            <a:r>
              <a:rPr lang="fr-FR" altLang="ja-JP" sz="2400" dirty="0">
                <a:latin typeface="Arial" charset="0"/>
              </a:rPr>
              <a:t>Il a fallu attendre la fin du XVIIe siècle pour que ce couvert entre dans l</a:t>
            </a:r>
            <a:r>
              <a:rPr lang="ja-JP" altLang="fr-FR" sz="2400" dirty="0">
                <a:latin typeface="Arial" charset="0"/>
              </a:rPr>
              <a:t>’</a:t>
            </a:r>
            <a:r>
              <a:rPr lang="fr-FR" altLang="ja-JP" sz="2400" dirty="0">
                <a:latin typeface="Arial" charset="0"/>
              </a:rPr>
              <a:t>usage pour porter les aliments de l'assiette à la bouche. C</a:t>
            </a:r>
            <a:r>
              <a:rPr lang="ja-JP" altLang="fr-FR" sz="2400" dirty="0">
                <a:latin typeface="Arial" charset="0"/>
              </a:rPr>
              <a:t>’</a:t>
            </a:r>
            <a:r>
              <a:rPr lang="fr-FR" altLang="ja-JP" sz="2400" dirty="0">
                <a:latin typeface="Arial" charset="0"/>
              </a:rPr>
              <a:t>est à la même époque que la forme des fourchettes se transforme, passant de deux à quatre dents.</a:t>
            </a:r>
            <a:endParaRPr lang="it-IT" sz="2400" dirty="0">
              <a:latin typeface="Arial" charset="0"/>
            </a:endParaRPr>
          </a:p>
        </p:txBody>
      </p:sp>
    </p:spTree>
    <p:extLst>
      <p:ext uri="{BB962C8B-B14F-4D97-AF65-F5344CB8AC3E}">
        <p14:creationId xmlns:p14="http://schemas.microsoft.com/office/powerpoint/2010/main" val="13003497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p:txBody>
          <a:bodyPr/>
          <a:lstStyle/>
          <a:p>
            <a:r>
              <a:rPr lang="it-IT" sz="2800" dirty="0" err="1">
                <a:latin typeface="Arial" charset="0"/>
              </a:rPr>
              <a:t>Les</a:t>
            </a:r>
            <a:r>
              <a:rPr lang="it-IT" sz="2800" dirty="0">
                <a:latin typeface="Arial" charset="0"/>
              </a:rPr>
              <a:t> </a:t>
            </a:r>
            <a:r>
              <a:rPr lang="it-IT" sz="2800" dirty="0" err="1">
                <a:latin typeface="Arial" charset="0"/>
              </a:rPr>
              <a:t>étapes</a:t>
            </a:r>
            <a:r>
              <a:rPr lang="it-IT" sz="2800" dirty="0">
                <a:latin typeface="Arial" charset="0"/>
              </a:rPr>
              <a:t> </a:t>
            </a:r>
            <a:r>
              <a:rPr lang="it-IT" sz="2800" dirty="0" err="1">
                <a:latin typeface="Arial" charset="0"/>
              </a:rPr>
              <a:t>essentielles</a:t>
            </a:r>
            <a:r>
              <a:rPr lang="it-IT" sz="2800" dirty="0">
                <a:latin typeface="Arial" charset="0"/>
              </a:rPr>
              <a:t> de l’histoire de la langue </a:t>
            </a:r>
            <a:r>
              <a:rPr lang="it-IT" sz="2800" dirty="0" err="1">
                <a:latin typeface="Arial" charset="0"/>
              </a:rPr>
              <a:t>française</a:t>
            </a:r>
            <a:endParaRPr lang="it-IT" sz="2800" dirty="0">
              <a:latin typeface="Arial" charset="0"/>
            </a:endParaRPr>
          </a:p>
        </p:txBody>
      </p:sp>
      <p:sp>
        <p:nvSpPr>
          <p:cNvPr id="70658" name="Segnaposto contenuto 2"/>
          <p:cNvSpPr>
            <a:spLocks noGrp="1"/>
          </p:cNvSpPr>
          <p:nvPr>
            <p:ph idx="1"/>
          </p:nvPr>
        </p:nvSpPr>
        <p:spPr/>
        <p:txBody>
          <a:bodyPr/>
          <a:lstStyle/>
          <a:p>
            <a:pPr eaLnBrk="1" hangingPunct="1"/>
            <a:endParaRPr lang="fr-FR" sz="2400" b="1" dirty="0">
              <a:latin typeface="Arial" charset="0"/>
            </a:endParaRPr>
          </a:p>
          <a:p>
            <a:pPr eaLnBrk="1" hangingPunct="1"/>
            <a:r>
              <a:rPr lang="fr-FR" sz="2400" dirty="0">
                <a:latin typeface="Arial" charset="0"/>
              </a:rPr>
              <a:t>L</a:t>
            </a:r>
            <a:r>
              <a:rPr lang="ja-JP" altLang="fr-FR" sz="2400" dirty="0">
                <a:latin typeface="Arial" charset="0"/>
              </a:rPr>
              <a:t>’</a:t>
            </a:r>
            <a:r>
              <a:rPr lang="fr-FR" altLang="ja-JP" sz="2400" dirty="0">
                <a:latin typeface="Arial" charset="0"/>
              </a:rPr>
              <a:t>ancien </a:t>
            </a:r>
            <a:r>
              <a:rPr lang="fr-FR" altLang="ja-JP" sz="2400" dirty="0" smtClean="0">
                <a:latin typeface="Arial" charset="0"/>
              </a:rPr>
              <a:t>français : IX</a:t>
            </a:r>
            <a:r>
              <a:rPr lang="fr-FR" sz="2400" baseline="30000" dirty="0" smtClean="0">
                <a:latin typeface="Arial" charset="0"/>
              </a:rPr>
              <a:t>ème</a:t>
            </a:r>
            <a:r>
              <a:rPr lang="fr-FR" altLang="ja-JP" sz="2400" dirty="0" smtClean="0">
                <a:latin typeface="Arial" charset="0"/>
              </a:rPr>
              <a:t> siècle - XIII</a:t>
            </a:r>
            <a:r>
              <a:rPr lang="fr-FR" sz="2400" baseline="30000" dirty="0" smtClean="0">
                <a:latin typeface="Arial" charset="0"/>
              </a:rPr>
              <a:t>ème</a:t>
            </a:r>
            <a:r>
              <a:rPr lang="fr-FR" altLang="ja-JP" sz="2400" dirty="0" smtClean="0">
                <a:latin typeface="Arial" charset="0"/>
              </a:rPr>
              <a:t> </a:t>
            </a:r>
            <a:r>
              <a:rPr lang="fr-FR" altLang="ja-JP" sz="2400" dirty="0">
                <a:latin typeface="Arial" charset="0"/>
              </a:rPr>
              <a:t>siècle</a:t>
            </a:r>
          </a:p>
          <a:p>
            <a:r>
              <a:rPr lang="fr-FR" sz="2400" dirty="0">
                <a:latin typeface="Arial" charset="0"/>
              </a:rPr>
              <a:t>Le moyen français </a:t>
            </a:r>
            <a:r>
              <a:rPr lang="fr-FR" sz="2400" dirty="0" smtClean="0">
                <a:latin typeface="Arial" charset="0"/>
              </a:rPr>
              <a:t>: XIV</a:t>
            </a:r>
            <a:r>
              <a:rPr lang="fr-FR" sz="2400" baseline="30000" dirty="0" smtClean="0">
                <a:latin typeface="Arial" charset="0"/>
              </a:rPr>
              <a:t>ème</a:t>
            </a:r>
            <a:r>
              <a:rPr lang="fr-FR" sz="2400" dirty="0" smtClean="0">
                <a:latin typeface="Arial" charset="0"/>
              </a:rPr>
              <a:t> siècle - XV</a:t>
            </a:r>
            <a:r>
              <a:rPr lang="fr-FR" sz="2400" baseline="30000" dirty="0" smtClean="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de la Renaissance : </a:t>
            </a:r>
            <a:r>
              <a:rPr lang="fr-FR" sz="2400" dirty="0" smtClean="0">
                <a:latin typeface="Arial" charset="0"/>
              </a:rPr>
              <a:t>XVI</a:t>
            </a:r>
            <a:r>
              <a:rPr lang="fr-FR" sz="2400" baseline="30000" dirty="0">
                <a:latin typeface="Arial" charset="0"/>
              </a:rPr>
              <a:t>ème</a:t>
            </a:r>
            <a:r>
              <a:rPr lang="fr-FR" sz="2400" dirty="0" smtClean="0">
                <a:latin typeface="Arial" charset="0"/>
              </a:rPr>
              <a:t> </a:t>
            </a:r>
            <a:r>
              <a:rPr lang="fr-FR" sz="2400" dirty="0">
                <a:latin typeface="Arial" charset="0"/>
              </a:rPr>
              <a:t>siècle</a:t>
            </a:r>
          </a:p>
          <a:p>
            <a:pPr eaLnBrk="1" hangingPunct="1"/>
            <a:r>
              <a:rPr lang="fr-FR" sz="2400" b="1" dirty="0">
                <a:latin typeface="Arial" charset="0"/>
              </a:rPr>
              <a:t>Le français classique : </a:t>
            </a:r>
            <a:r>
              <a:rPr lang="fr-FR" sz="2400" b="1" dirty="0" smtClean="0">
                <a:latin typeface="Arial" charset="0"/>
              </a:rPr>
              <a:t>XVII</a:t>
            </a:r>
            <a:r>
              <a:rPr lang="fr-FR" sz="2400" b="1" baseline="30000" dirty="0" smtClean="0">
                <a:latin typeface="Arial" charset="0"/>
              </a:rPr>
              <a:t>ème</a:t>
            </a:r>
            <a:r>
              <a:rPr lang="fr-FR" sz="2400" b="1" dirty="0" smtClean="0">
                <a:latin typeface="Arial" charset="0"/>
              </a:rPr>
              <a:t> -XVIII</a:t>
            </a:r>
            <a:r>
              <a:rPr lang="fr-FR" sz="2400" b="1" baseline="30000" dirty="0" smtClean="0">
                <a:latin typeface="Arial" charset="0"/>
              </a:rPr>
              <a:t>ème</a:t>
            </a:r>
            <a:r>
              <a:rPr lang="fr-FR" sz="2400" b="1" dirty="0" smtClean="0">
                <a:latin typeface="Arial" charset="0"/>
              </a:rPr>
              <a:t> </a:t>
            </a:r>
            <a:r>
              <a:rPr lang="fr-FR" sz="2400" b="1" dirty="0">
                <a:latin typeface="Arial" charset="0"/>
              </a:rPr>
              <a:t>siècles </a:t>
            </a:r>
          </a:p>
          <a:p>
            <a:pPr eaLnBrk="1" hangingPunct="1"/>
            <a:r>
              <a:rPr lang="fr-FR" sz="2400" dirty="0">
                <a:latin typeface="Arial" charset="0"/>
              </a:rPr>
              <a:t>Le français </a:t>
            </a:r>
            <a:r>
              <a:rPr lang="fr-FR" sz="2400" dirty="0" smtClean="0">
                <a:latin typeface="Arial" charset="0"/>
              </a:rPr>
              <a:t>moderne : XIX</a:t>
            </a:r>
            <a:r>
              <a:rPr lang="fr-FR" sz="2400" baseline="30000" dirty="0" smtClean="0">
                <a:latin typeface="Arial" charset="0"/>
              </a:rPr>
              <a:t>ème</a:t>
            </a:r>
            <a:r>
              <a:rPr lang="fr-FR" sz="2400" dirty="0" smtClean="0">
                <a:latin typeface="Arial" charset="0"/>
              </a:rPr>
              <a:t>  - XX</a:t>
            </a:r>
            <a:r>
              <a:rPr lang="fr-FR" sz="2400" baseline="30000" dirty="0" smtClean="0">
                <a:latin typeface="Arial" charset="0"/>
              </a:rPr>
              <a:t>ème</a:t>
            </a:r>
            <a:r>
              <a:rPr lang="fr-FR" sz="2400" dirty="0" smtClean="0">
                <a:latin typeface="Arial" charset="0"/>
              </a:rPr>
              <a:t> siècles </a:t>
            </a:r>
            <a:r>
              <a:rPr lang="fr-FR" sz="2400" dirty="0">
                <a:latin typeface="Arial" charset="0"/>
              </a:rPr>
              <a:t>(</a:t>
            </a:r>
            <a:r>
              <a:rPr lang="it-IT" sz="2400" dirty="0">
                <a:latin typeface="Arial" charset="0"/>
              </a:rPr>
              <a:t>l’Académie </a:t>
            </a:r>
            <a:r>
              <a:rPr lang="it-IT" sz="2400" dirty="0" err="1">
                <a:latin typeface="Arial" charset="0"/>
              </a:rPr>
              <a:t>française</a:t>
            </a:r>
            <a:r>
              <a:rPr lang="it-IT" sz="2400" dirty="0">
                <a:latin typeface="Arial" charset="0"/>
              </a:rPr>
              <a:t> en 1835 </a:t>
            </a:r>
            <a:r>
              <a:rPr lang="it-IT" sz="2400" dirty="0" err="1">
                <a:latin typeface="Arial" charset="0"/>
              </a:rPr>
              <a:t>admet</a:t>
            </a:r>
            <a:r>
              <a:rPr lang="it-IT" sz="2400" dirty="0">
                <a:latin typeface="Arial" charset="0"/>
              </a:rPr>
              <a:t> l’</a:t>
            </a:r>
            <a:r>
              <a:rPr lang="it-IT" sz="2400" dirty="0" err="1">
                <a:latin typeface="Arial" charset="0"/>
              </a:rPr>
              <a:t>orthographe</a:t>
            </a:r>
            <a:r>
              <a:rPr lang="it-IT" sz="2400" dirty="0">
                <a:latin typeface="Arial" charset="0"/>
              </a:rPr>
              <a:t> –ai- </a:t>
            </a:r>
            <a:r>
              <a:rPr lang="it-IT" sz="2400" dirty="0" err="1">
                <a:latin typeface="Arial" charset="0"/>
              </a:rPr>
              <a:t>au</a:t>
            </a:r>
            <a:r>
              <a:rPr lang="it-IT" sz="2400" dirty="0">
                <a:latin typeface="Arial" charset="0"/>
              </a:rPr>
              <a:t> </a:t>
            </a:r>
            <a:r>
              <a:rPr lang="it-IT" sz="2400" dirty="0" err="1">
                <a:latin typeface="Arial" charset="0"/>
              </a:rPr>
              <a:t>lieu</a:t>
            </a:r>
            <a:r>
              <a:rPr lang="it-IT" sz="2400" dirty="0">
                <a:latin typeface="Arial" charset="0"/>
              </a:rPr>
              <a:t> de –oi.)</a:t>
            </a:r>
            <a:endParaRPr lang="fr-FR" sz="2400" dirty="0">
              <a:latin typeface="Arial" charset="0"/>
            </a:endParaRPr>
          </a:p>
          <a:p>
            <a:pPr eaLnBrk="1" hangingPunct="1"/>
            <a:r>
              <a:rPr lang="fr-FR" sz="2400" dirty="0">
                <a:latin typeface="Arial" charset="0"/>
              </a:rPr>
              <a:t>Le français </a:t>
            </a:r>
            <a:r>
              <a:rPr lang="fr-FR" sz="2400" dirty="0" smtClean="0">
                <a:latin typeface="Arial" charset="0"/>
              </a:rPr>
              <a:t>contemporain : 21</a:t>
            </a:r>
            <a:r>
              <a:rPr lang="fr-FR" sz="2400" baseline="30000" dirty="0">
                <a:latin typeface="Arial" charset="0"/>
              </a:rPr>
              <a:t>ème</a:t>
            </a:r>
            <a:r>
              <a:rPr lang="fr-FR" sz="2400" dirty="0" smtClean="0">
                <a:latin typeface="Arial" charset="0"/>
              </a:rPr>
              <a:t> </a:t>
            </a:r>
            <a:r>
              <a:rPr lang="fr-FR" sz="2400" dirty="0">
                <a:latin typeface="Arial" charset="0"/>
              </a:rPr>
              <a:t>siècle</a:t>
            </a:r>
          </a:p>
          <a:p>
            <a:endParaRPr lang="it-IT" dirty="0">
              <a:latin typeface="Arial" charset="0"/>
            </a:endParaRPr>
          </a:p>
        </p:txBody>
      </p:sp>
    </p:spTree>
    <p:extLst>
      <p:ext uri="{BB962C8B-B14F-4D97-AF65-F5344CB8AC3E}">
        <p14:creationId xmlns:p14="http://schemas.microsoft.com/office/powerpoint/2010/main" val="34215707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normAutofit fontScale="90000"/>
          </a:bodyPr>
          <a:lstStyle/>
          <a:p>
            <a:pPr eaLnBrk="1" hangingPunct="1"/>
            <a:r>
              <a:rPr lang="fr-FR" sz="2800" dirty="0" smtClean="0">
                <a:latin typeface="Arial" charset="0"/>
              </a:rPr>
              <a:t/>
            </a:r>
            <a:br>
              <a:rPr lang="fr-FR" sz="2800" dirty="0" smtClean="0">
                <a:latin typeface="Arial" charset="0"/>
              </a:rPr>
            </a:br>
            <a:r>
              <a:rPr lang="fr-FR" sz="2800" dirty="0" smtClean="0">
                <a:latin typeface="Arial" charset="0"/>
              </a:rPr>
              <a:t>Le XVII </a:t>
            </a:r>
            <a:r>
              <a:rPr lang="fr-FR" sz="2800" baseline="30000" dirty="0" err="1" smtClean="0">
                <a:latin typeface="Arial" charset="0"/>
              </a:rPr>
              <a:t>ème</a:t>
            </a:r>
            <a:r>
              <a:rPr lang="fr-FR" sz="2800" b="1" dirty="0" smtClean="0">
                <a:latin typeface="Arial" charset="0"/>
              </a:rPr>
              <a:t> </a:t>
            </a:r>
            <a:r>
              <a:rPr lang="fr-FR" sz="2800" b="1" dirty="0">
                <a:latin typeface="Arial" charset="0"/>
              </a:rPr>
              <a:t>: </a:t>
            </a:r>
            <a:r>
              <a:rPr lang="fr-FR" sz="2800" dirty="0" smtClean="0">
                <a:latin typeface="Arial" charset="0"/>
              </a:rPr>
              <a:t>français classique</a:t>
            </a:r>
            <a:r>
              <a:rPr lang="fr-FR" sz="1800" dirty="0">
                <a:latin typeface="Arial" charset="0"/>
              </a:rPr>
              <a:t/>
            </a:r>
            <a:br>
              <a:rPr lang="fr-FR" sz="1800" dirty="0">
                <a:latin typeface="Arial" charset="0"/>
              </a:rPr>
            </a:br>
            <a:endParaRPr lang="fr-FR" sz="1800" dirty="0">
              <a:latin typeface="Arial" charset="0"/>
            </a:endParaRPr>
          </a:p>
        </p:txBody>
      </p:sp>
      <p:sp>
        <p:nvSpPr>
          <p:cNvPr id="34818" name="Rectangle 3"/>
          <p:cNvSpPr>
            <a:spLocks noGrp="1" noChangeArrowheads="1"/>
          </p:cNvSpPr>
          <p:nvPr>
            <p:ph type="body" idx="4294967295"/>
          </p:nvPr>
        </p:nvSpPr>
        <p:spPr/>
        <p:txBody>
          <a:bodyPr>
            <a:normAutofit/>
          </a:bodyPr>
          <a:lstStyle/>
          <a:p>
            <a:pPr algn="dist" eaLnBrk="1" hangingPunct="1">
              <a:lnSpc>
                <a:spcPct val="90000"/>
              </a:lnSpc>
            </a:pPr>
            <a:r>
              <a:rPr lang="fr-FR" sz="2400" dirty="0">
                <a:latin typeface="Arial" charset="0"/>
              </a:rPr>
              <a:t>Le </a:t>
            </a:r>
            <a:r>
              <a:rPr lang="fr-FR" sz="2400" dirty="0" smtClean="0">
                <a:latin typeface="Arial" charset="0"/>
              </a:rPr>
              <a:t>XVII</a:t>
            </a:r>
            <a:r>
              <a:rPr lang="fr-FR" sz="2400" baseline="30000" dirty="0">
                <a:latin typeface="Arial" charset="0"/>
              </a:rPr>
              <a:t> </a:t>
            </a:r>
            <a:r>
              <a:rPr lang="fr-FR" sz="2400" baseline="30000" dirty="0" err="1">
                <a:latin typeface="Arial" charset="0"/>
              </a:rPr>
              <a:t>ème</a:t>
            </a:r>
            <a:r>
              <a:rPr lang="fr-FR" sz="2400" dirty="0" smtClean="0">
                <a:latin typeface="Arial" charset="0"/>
              </a:rPr>
              <a:t> : </a:t>
            </a:r>
            <a:r>
              <a:rPr lang="fr-FR" sz="2400" dirty="0">
                <a:latin typeface="Arial" charset="0"/>
              </a:rPr>
              <a:t>siècle du « classicisme » et du « purisme », de l</a:t>
            </a:r>
            <a:r>
              <a:rPr lang="ja-JP" altLang="fr-FR" sz="2400" dirty="0">
                <a:latin typeface="Arial" charset="0"/>
              </a:rPr>
              <a:t>’</a:t>
            </a:r>
            <a:r>
              <a:rPr lang="fr-FR" altLang="ja-JP" sz="2400" dirty="0">
                <a:latin typeface="Arial" charset="0"/>
              </a:rPr>
              <a:t>Académie française, des premiers dictionnaires de langue </a:t>
            </a:r>
            <a:r>
              <a:rPr lang="fr-FR" altLang="ja-JP" sz="2400" dirty="0" smtClean="0">
                <a:latin typeface="Arial" charset="0"/>
              </a:rPr>
              <a:t>française</a:t>
            </a:r>
            <a:endParaRPr lang="fr-FR" altLang="ja-JP" sz="2400" dirty="0">
              <a:latin typeface="Arial" charset="0"/>
            </a:endParaRPr>
          </a:p>
          <a:p>
            <a:pPr algn="just" eaLnBrk="1" hangingPunct="1">
              <a:lnSpc>
                <a:spcPct val="90000"/>
              </a:lnSpc>
            </a:pPr>
            <a:r>
              <a:rPr lang="fr-FR" sz="2400" dirty="0">
                <a:latin typeface="Arial" charset="0"/>
              </a:rPr>
              <a:t>Vaugelas </a:t>
            </a:r>
            <a:r>
              <a:rPr lang="fr-FR" sz="2400" i="1" dirty="0">
                <a:latin typeface="Arial" charset="0"/>
              </a:rPr>
              <a:t>Remarques sur la langue </a:t>
            </a:r>
            <a:r>
              <a:rPr lang="fr-FR" sz="2400" i="1" dirty="0" err="1">
                <a:latin typeface="Arial" charset="0"/>
              </a:rPr>
              <a:t>françoise</a:t>
            </a:r>
            <a:r>
              <a:rPr lang="fr-FR" sz="2400" i="1" dirty="0">
                <a:latin typeface="Arial" charset="0"/>
              </a:rPr>
              <a:t>. Utiles à ceux qui veulent bien parler et bien écrire. </a:t>
            </a:r>
            <a:r>
              <a:rPr lang="fr-FR" sz="2400" dirty="0">
                <a:latin typeface="Arial" charset="0"/>
              </a:rPr>
              <a:t>1647 Il codifie le </a:t>
            </a:r>
            <a:r>
              <a:rPr lang="fr-FR" sz="2400" b="1" dirty="0">
                <a:latin typeface="Arial" charset="0"/>
              </a:rPr>
              <a:t>bon usage</a:t>
            </a:r>
            <a:r>
              <a:rPr lang="fr-FR" sz="2400" dirty="0">
                <a:latin typeface="Arial" charset="0"/>
              </a:rPr>
              <a:t> du français en s</a:t>
            </a:r>
            <a:r>
              <a:rPr lang="ja-JP" altLang="fr-FR" sz="2400" dirty="0">
                <a:latin typeface="Arial" charset="0"/>
              </a:rPr>
              <a:t>’</a:t>
            </a:r>
            <a:r>
              <a:rPr lang="fr-FR" altLang="ja-JP" sz="2400" dirty="0">
                <a:latin typeface="Arial" charset="0"/>
              </a:rPr>
              <a:t>inspirant de la langue parlée à la cour du roi. (Parlant </a:t>
            </a:r>
            <a:r>
              <a:rPr lang="fr-FR" altLang="ja-JP" sz="2400" dirty="0" smtClean="0">
                <a:latin typeface="Arial" charset="0"/>
              </a:rPr>
              <a:t>l</a:t>
            </a:r>
            <a:r>
              <a:rPr lang="it-IT" altLang="ja-JP" sz="2400" dirty="0" smtClean="0">
                <a:latin typeface="Arial" charset="0"/>
              </a:rPr>
              <a:t>’</a:t>
            </a:r>
            <a:r>
              <a:rPr lang="it-IT" altLang="ja-JP" sz="2400" dirty="0" err="1" smtClean="0">
                <a:latin typeface="Arial" charset="0"/>
              </a:rPr>
              <a:t>italien</a:t>
            </a:r>
            <a:r>
              <a:rPr lang="fr-FR" altLang="ja-JP" sz="2400" dirty="0" smtClean="0">
                <a:latin typeface="Arial" charset="0"/>
              </a:rPr>
              <a:t> </a:t>
            </a:r>
            <a:r>
              <a:rPr lang="fr-FR" altLang="ja-JP" sz="2400" dirty="0">
                <a:latin typeface="Arial" charset="0"/>
              </a:rPr>
              <a:t>et </a:t>
            </a:r>
            <a:r>
              <a:rPr lang="fr-FR" altLang="ja-JP" sz="2400" dirty="0" smtClean="0">
                <a:latin typeface="Arial" charset="0"/>
              </a:rPr>
              <a:t>l</a:t>
            </a:r>
            <a:r>
              <a:rPr lang="it-IT" altLang="ja-JP" sz="2400" dirty="0" smtClean="0">
                <a:latin typeface="Arial" charset="0"/>
              </a:rPr>
              <a:t>’</a:t>
            </a:r>
            <a:r>
              <a:rPr lang="fr-FR" altLang="ja-JP" sz="2400" dirty="0" smtClean="0">
                <a:latin typeface="Arial" charset="0"/>
              </a:rPr>
              <a:t>espagnol, </a:t>
            </a:r>
            <a:r>
              <a:rPr lang="fr-FR" altLang="ja-JP" sz="2400" dirty="0">
                <a:latin typeface="Arial" charset="0"/>
              </a:rPr>
              <a:t>il travaille comme interprète à la cour de Louis XIII.)</a:t>
            </a:r>
          </a:p>
          <a:p>
            <a:pPr algn="just" eaLnBrk="1" hangingPunct="1">
              <a:lnSpc>
                <a:spcPct val="90000"/>
              </a:lnSpc>
            </a:pPr>
            <a:r>
              <a:rPr lang="fr-FR" sz="2400" dirty="0" smtClean="0">
                <a:latin typeface="Arial" charset="0"/>
              </a:rPr>
              <a:t>René </a:t>
            </a:r>
            <a:r>
              <a:rPr lang="fr-FR" sz="2400" dirty="0">
                <a:latin typeface="Arial" charset="0"/>
              </a:rPr>
              <a:t>Descartes, </a:t>
            </a:r>
            <a:r>
              <a:rPr lang="fr-FR" sz="2400" i="1" dirty="0">
                <a:latin typeface="Arial" charset="0"/>
              </a:rPr>
              <a:t>Discours de la méthode</a:t>
            </a:r>
            <a:r>
              <a:rPr lang="fr-FR" sz="2400" dirty="0">
                <a:latin typeface="Arial" charset="0"/>
              </a:rPr>
              <a:t> (1637)</a:t>
            </a:r>
          </a:p>
          <a:p>
            <a:pPr eaLnBrk="1" hangingPunct="1">
              <a:lnSpc>
                <a:spcPct val="90000"/>
              </a:lnSpc>
            </a:pPr>
            <a:r>
              <a:rPr lang="fr-FR" sz="2400" dirty="0">
                <a:latin typeface="Arial" charset="0"/>
              </a:rPr>
              <a:t>Arnauld et Lancelot, </a:t>
            </a:r>
            <a:r>
              <a:rPr lang="fr-FR" sz="2400" i="1" dirty="0">
                <a:latin typeface="Arial" charset="0"/>
              </a:rPr>
              <a:t>Grammaire générale et raisonnée</a:t>
            </a:r>
            <a:r>
              <a:rPr lang="fr-FR" sz="2400" dirty="0">
                <a:latin typeface="Arial" charset="0"/>
              </a:rPr>
              <a:t> </a:t>
            </a:r>
            <a:r>
              <a:rPr lang="fr-FR" sz="2400" dirty="0" smtClean="0">
                <a:latin typeface="Arial" charset="0"/>
              </a:rPr>
              <a:t>1660</a:t>
            </a:r>
          </a:p>
        </p:txBody>
      </p:sp>
    </p:spTree>
    <p:extLst>
      <p:ext uri="{BB962C8B-B14F-4D97-AF65-F5344CB8AC3E}">
        <p14:creationId xmlns:p14="http://schemas.microsoft.com/office/powerpoint/2010/main" val="23453047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pPr eaLnBrk="1" hangingPunct="1"/>
            <a:r>
              <a:rPr lang="fr-FR" sz="2800" dirty="0">
                <a:latin typeface="Arial" charset="0"/>
              </a:rPr>
              <a:t>L</a:t>
            </a:r>
            <a:r>
              <a:rPr lang="ja-JP" altLang="fr-FR" sz="2800" dirty="0">
                <a:latin typeface="Arial" charset="0"/>
              </a:rPr>
              <a:t>’</a:t>
            </a:r>
            <a:r>
              <a:rPr lang="fr-FR" altLang="ja-JP" sz="2800" dirty="0">
                <a:latin typeface="Arial" charset="0"/>
              </a:rPr>
              <a:t>Académie française 1635</a:t>
            </a:r>
            <a:endParaRPr lang="fr-FR" sz="2800" dirty="0">
              <a:latin typeface="Arial" charset="0"/>
            </a:endParaRPr>
          </a:p>
        </p:txBody>
      </p:sp>
      <p:sp>
        <p:nvSpPr>
          <p:cNvPr id="36866" name="Rectangle 3"/>
          <p:cNvSpPr>
            <a:spLocks noGrp="1" noChangeArrowheads="1"/>
          </p:cNvSpPr>
          <p:nvPr>
            <p:ph type="body" idx="4294967295"/>
          </p:nvPr>
        </p:nvSpPr>
        <p:spPr/>
        <p:txBody>
          <a:bodyPr/>
          <a:lstStyle/>
          <a:p>
            <a:pPr algn="just" eaLnBrk="1" hangingPunct="1"/>
            <a:r>
              <a:rPr lang="fr-FR" sz="2400" dirty="0">
                <a:latin typeface="Arial" charset="0"/>
              </a:rPr>
              <a:t>Créée par Richelieu. « La principale fonction de l</a:t>
            </a:r>
            <a:r>
              <a:rPr lang="ja-JP" altLang="fr-FR" sz="2400" dirty="0">
                <a:latin typeface="Arial" charset="0"/>
              </a:rPr>
              <a:t>’</a:t>
            </a:r>
            <a:r>
              <a:rPr lang="fr-FR" altLang="ja-JP" sz="2400" dirty="0">
                <a:latin typeface="Arial" charset="0"/>
              </a:rPr>
              <a:t>Académie sera de travailler avec tout le soin et toute la diligence possible à donner des règles certaines à notre langue, et à la rendre pure, éloquente et capable de traiter les arts et les sciences » art. 24</a:t>
            </a:r>
          </a:p>
          <a:p>
            <a:pPr algn="just" eaLnBrk="1" hangingPunct="1"/>
            <a:r>
              <a:rPr lang="fr-FR" sz="2400" dirty="0">
                <a:latin typeface="Arial" charset="0"/>
              </a:rPr>
              <a:t>L</a:t>
            </a:r>
            <a:r>
              <a:rPr lang="ja-JP" altLang="fr-FR" sz="2400" dirty="0">
                <a:latin typeface="Arial" charset="0"/>
              </a:rPr>
              <a:t>’</a:t>
            </a:r>
            <a:r>
              <a:rPr lang="fr-FR" altLang="ja-JP" sz="2400" dirty="0">
                <a:latin typeface="Arial" charset="0"/>
              </a:rPr>
              <a:t>Académie doit être l</a:t>
            </a:r>
            <a:r>
              <a:rPr lang="ja-JP" altLang="fr-FR" sz="2400" dirty="0">
                <a:latin typeface="Arial" charset="0"/>
              </a:rPr>
              <a:t>’</a:t>
            </a:r>
            <a:r>
              <a:rPr lang="fr-FR" altLang="ja-JP" sz="2400" dirty="0">
                <a:latin typeface="Arial" charset="0"/>
              </a:rPr>
              <a:t>emblème du statut de langue « classique » (au même titre que le latin et le grec)</a:t>
            </a:r>
          </a:p>
          <a:p>
            <a:pPr algn="just" eaLnBrk="1" hangingPunct="1"/>
            <a:r>
              <a:rPr lang="fr-FR" sz="2400" dirty="0">
                <a:latin typeface="Arial" charset="0"/>
              </a:rPr>
              <a:t>Elaborer une rhétorique, une grammaire et un </a:t>
            </a:r>
            <a:r>
              <a:rPr lang="fr-FR" sz="2400" dirty="0" smtClean="0">
                <a:latin typeface="Arial" charset="0"/>
              </a:rPr>
              <a:t>dictionnaire.</a:t>
            </a:r>
            <a:endParaRPr lang="fr-FR" sz="2400" dirty="0">
              <a:latin typeface="Arial" charset="0"/>
            </a:endParaRPr>
          </a:p>
        </p:txBody>
      </p:sp>
    </p:spTree>
    <p:extLst>
      <p:ext uri="{BB962C8B-B14F-4D97-AF65-F5344CB8AC3E}">
        <p14:creationId xmlns:p14="http://schemas.microsoft.com/office/powerpoint/2010/main" val="142630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214313" y="285750"/>
            <a:ext cx="8218487" cy="777875"/>
          </a:xfrm>
        </p:spPr>
        <p:txBody>
          <a:bodyPr>
            <a:normAutofit fontScale="90000"/>
          </a:bodyPr>
          <a:lstStyle/>
          <a:p>
            <a:r>
              <a:rPr lang="fr-FR" sz="2800" dirty="0" smtClean="0">
                <a:latin typeface="Arial" charset="0"/>
              </a:rPr>
              <a:t/>
            </a:r>
            <a:br>
              <a:rPr lang="fr-FR" sz="2800" dirty="0" smtClean="0">
                <a:latin typeface="Arial" charset="0"/>
              </a:rPr>
            </a:br>
            <a:r>
              <a:rPr lang="fr-FR" sz="3100" dirty="0" smtClean="0">
                <a:latin typeface="Arial" charset="0"/>
              </a:rPr>
              <a:t>L</a:t>
            </a:r>
            <a:r>
              <a:rPr lang="ja-JP" altLang="fr-FR" sz="3100" dirty="0">
                <a:latin typeface="Arial" charset="0"/>
              </a:rPr>
              <a:t>’</a:t>
            </a:r>
            <a:r>
              <a:rPr lang="fr-FR" altLang="ja-JP" sz="3100" dirty="0">
                <a:latin typeface="Arial" charset="0"/>
              </a:rPr>
              <a:t>ancien français </a:t>
            </a:r>
            <a:br>
              <a:rPr lang="fr-FR" altLang="ja-JP" sz="3100" dirty="0">
                <a:latin typeface="Arial" charset="0"/>
              </a:rPr>
            </a:br>
            <a:r>
              <a:rPr lang="fr-FR" altLang="ja-JP" sz="3100" dirty="0">
                <a:latin typeface="Arial" charset="0"/>
              </a:rPr>
              <a:t>IXème siècle - XIIIème siècle</a:t>
            </a:r>
            <a:br>
              <a:rPr lang="fr-FR" altLang="ja-JP" sz="3100" dirty="0">
                <a:latin typeface="Arial" charset="0"/>
              </a:rPr>
            </a:br>
            <a:endParaRPr lang="fr-FR" sz="3100" dirty="0">
              <a:latin typeface="Arial" charset="0"/>
            </a:endParaRPr>
          </a:p>
        </p:txBody>
      </p:sp>
      <p:sp>
        <p:nvSpPr>
          <p:cNvPr id="72706" name="Rectangle 3"/>
          <p:cNvSpPr>
            <a:spLocks noGrp="1" noChangeArrowheads="1"/>
          </p:cNvSpPr>
          <p:nvPr>
            <p:ph type="body" idx="1"/>
          </p:nvPr>
        </p:nvSpPr>
        <p:spPr/>
        <p:txBody>
          <a:bodyPr/>
          <a:lstStyle/>
          <a:p>
            <a:pPr algn="just">
              <a:lnSpc>
                <a:spcPct val="80000"/>
              </a:lnSpc>
            </a:pPr>
            <a:r>
              <a:rPr lang="fr-FR" sz="2400" dirty="0">
                <a:latin typeface="Arial" charset="0"/>
              </a:rPr>
              <a:t>Le passage à ce que l</a:t>
            </a:r>
            <a:r>
              <a:rPr lang="ja-JP" altLang="fr-FR" sz="2400" dirty="0">
                <a:latin typeface="Arial" charset="0"/>
              </a:rPr>
              <a:t>’</a:t>
            </a:r>
            <a:r>
              <a:rPr lang="fr-FR" altLang="ja-JP" sz="2400" dirty="0">
                <a:latin typeface="Arial" charset="0"/>
              </a:rPr>
              <a:t>on peut nommer « le français » se situe au tournant du </a:t>
            </a:r>
            <a:r>
              <a:rPr lang="fr-FR" altLang="ja-JP" sz="2400" dirty="0" smtClean="0">
                <a:latin typeface="Arial" charset="0"/>
              </a:rPr>
              <a:t>8</a:t>
            </a:r>
            <a:r>
              <a:rPr lang="fr-FR" sz="2400" baseline="30000" dirty="0" smtClean="0">
                <a:latin typeface="Arial" charset="0"/>
              </a:rPr>
              <a:t>ème</a:t>
            </a:r>
            <a:r>
              <a:rPr lang="fr-FR" altLang="ja-JP" sz="2400" dirty="0" smtClean="0">
                <a:latin typeface="Arial" charset="0"/>
              </a:rPr>
              <a:t> </a:t>
            </a:r>
            <a:r>
              <a:rPr lang="fr-FR" altLang="ja-JP" sz="2400" dirty="0">
                <a:latin typeface="Arial" charset="0"/>
              </a:rPr>
              <a:t>et </a:t>
            </a:r>
            <a:r>
              <a:rPr lang="fr-FR" altLang="ja-JP" sz="2400" dirty="0" smtClean="0">
                <a:latin typeface="Arial" charset="0"/>
              </a:rPr>
              <a:t>9</a:t>
            </a:r>
            <a:r>
              <a:rPr lang="fr-FR" sz="2400" baseline="30000" dirty="0">
                <a:latin typeface="Arial" charset="0"/>
              </a:rPr>
              <a:t>ème</a:t>
            </a:r>
            <a:r>
              <a:rPr lang="fr-FR" altLang="ja-JP" sz="2400" dirty="0" smtClean="0">
                <a:latin typeface="Arial" charset="0"/>
              </a:rPr>
              <a:t> </a:t>
            </a:r>
            <a:r>
              <a:rPr lang="fr-FR" altLang="ja-JP" sz="2400" dirty="0">
                <a:latin typeface="Arial" charset="0"/>
              </a:rPr>
              <a:t>siècle. Mais ce français naissant n'occupait qu'une base territoriale extrêmement réduite et n'était parlé que dans les régions d'Orléans, de Paris et de Senlis par les couches supérieures de la population. Le peuple parlait, dans le Nord, diverses variétés </a:t>
            </a:r>
            <a:r>
              <a:rPr lang="fr-FR" altLang="ja-JP" sz="2400" dirty="0" smtClean="0">
                <a:latin typeface="Arial" charset="0"/>
              </a:rPr>
              <a:t>d'oïl : </a:t>
            </a:r>
            <a:r>
              <a:rPr lang="fr-FR" altLang="ja-JP" sz="2400" dirty="0">
                <a:latin typeface="Arial" charset="0"/>
              </a:rPr>
              <a:t>le </a:t>
            </a:r>
            <a:r>
              <a:rPr lang="fr-FR" altLang="ja-JP" sz="2400" dirty="0" err="1">
                <a:latin typeface="Arial" charset="0"/>
              </a:rPr>
              <a:t>françois</a:t>
            </a:r>
            <a:r>
              <a:rPr lang="fr-FR" altLang="ja-JP" sz="2400" dirty="0">
                <a:latin typeface="Arial" charset="0"/>
              </a:rPr>
              <a:t> dans la région de l'Île-de-France, mais ailleurs c'était le picard, </a:t>
            </a:r>
            <a:r>
              <a:rPr lang="fr-FR" altLang="ja-JP" sz="2400" dirty="0" err="1">
                <a:latin typeface="Arial" charset="0"/>
              </a:rPr>
              <a:t>l'artois</a:t>
            </a:r>
            <a:r>
              <a:rPr lang="fr-FR" altLang="ja-JP" sz="2400" dirty="0">
                <a:latin typeface="Arial" charset="0"/>
              </a:rPr>
              <a:t>, le wallon, le normand ou l'anglo-normand, l'orléanais, le champenois, etc. Le breton dans le Nord-Ouest. Dans le Sud, les variétés d'oc (occitan, provençal, languedocien, gascon), plus proches du latin, étaient  florissantes. En Franche-Comté, en Savoie, au </a:t>
            </a:r>
            <a:r>
              <a:rPr lang="fr-FR" altLang="ja-JP" sz="2400" dirty="0" err="1">
                <a:latin typeface="Arial" charset="0"/>
              </a:rPr>
              <a:t>Val-d'Aoste</a:t>
            </a:r>
            <a:r>
              <a:rPr lang="fr-FR" altLang="ja-JP" sz="2400" dirty="0">
                <a:latin typeface="Arial" charset="0"/>
              </a:rPr>
              <a:t> (Italie) et dans l'actuelle Suisse romande, on parlait le franco-provençal.</a:t>
            </a:r>
            <a:r>
              <a:rPr lang="fr-FR" altLang="ja-JP" sz="2000" dirty="0">
                <a:latin typeface="Arial" charset="0"/>
              </a:rPr>
              <a:t> </a:t>
            </a:r>
            <a:endParaRPr lang="fr-FR" sz="2000" dirty="0">
              <a:latin typeface="Arial" charset="0"/>
            </a:endParaRPr>
          </a:p>
        </p:txBody>
      </p:sp>
    </p:spTree>
    <p:extLst>
      <p:ext uri="{BB962C8B-B14F-4D97-AF65-F5344CB8AC3E}">
        <p14:creationId xmlns:p14="http://schemas.microsoft.com/office/powerpoint/2010/main" val="18044713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CA" sz="2800" dirty="0" smtClean="0"/>
              <a:t>Ses missions</a:t>
            </a:r>
            <a:br>
              <a:rPr lang="fr-CA" sz="2800" dirty="0" smtClean="0"/>
            </a:br>
            <a:r>
              <a:rPr lang="fr-FR" sz="2800" dirty="0"/>
              <a:t>http://</a:t>
            </a:r>
            <a:r>
              <a:rPr lang="fr-FR" sz="2800" dirty="0" err="1"/>
              <a:t>academie-francaise.fr</a:t>
            </a:r>
            <a:endParaRPr lang="fr-CA" sz="2800" dirty="0"/>
          </a:p>
        </p:txBody>
      </p:sp>
      <p:sp>
        <p:nvSpPr>
          <p:cNvPr id="3" name="Segnaposto contenuto 2"/>
          <p:cNvSpPr>
            <a:spLocks noGrp="1"/>
          </p:cNvSpPr>
          <p:nvPr>
            <p:ph idx="1"/>
          </p:nvPr>
        </p:nvSpPr>
        <p:spPr/>
        <p:txBody>
          <a:bodyPr/>
          <a:lstStyle/>
          <a:p>
            <a:pPr algn="just"/>
            <a:r>
              <a:rPr lang="fr-FR" sz="2400" dirty="0" smtClean="0"/>
              <a:t>Du </a:t>
            </a:r>
            <a:r>
              <a:rPr lang="fr-FR" sz="2400" dirty="0"/>
              <a:t>haut Moyen Âge au début du </a:t>
            </a:r>
            <a:r>
              <a:rPr lang="fr-FR" sz="2400" cap="small" dirty="0" err="1"/>
              <a:t>xvii</a:t>
            </a:r>
            <a:r>
              <a:rPr lang="fr-FR" sz="2400" baseline="30000" dirty="0" err="1"/>
              <a:t>e</a:t>
            </a:r>
            <a:r>
              <a:rPr lang="fr-FR" sz="2400" dirty="0" err="1"/>
              <a:t>siècle</a:t>
            </a:r>
            <a:r>
              <a:rPr lang="fr-FR" sz="2400" dirty="0"/>
              <a:t>, le français passe lentement de l’état de langue du vulgaire (ou vernaculaire) à celui de langue égale en dignité au latin.</a:t>
            </a:r>
          </a:p>
          <a:p>
            <a:pPr algn="just"/>
            <a:r>
              <a:rPr lang="fr-FR" sz="2400" dirty="0"/>
              <a:t>Cette maturation est jalonnée de repères, dont deux méritent d’être cités : 842, date du Serment de Strasbourg, premier texte écrit en français ; 1539, date de l’édit de Villers-Cotterêts, par lequel François I</a:t>
            </a:r>
            <a:r>
              <a:rPr lang="fr-FR" sz="2400" baseline="30000" dirty="0"/>
              <a:t>er</a:t>
            </a:r>
            <a:r>
              <a:rPr lang="fr-FR" sz="2400" dirty="0"/>
              <a:t> fait du français la langue administrative et judiciaire commune à l’ensemble du royaume, en remplacement du latin</a:t>
            </a:r>
            <a:r>
              <a:rPr lang="fr-FR" sz="2400" dirty="0" smtClean="0"/>
              <a:t>.</a:t>
            </a:r>
            <a:endParaRPr lang="fr-FR" sz="2400" dirty="0"/>
          </a:p>
        </p:txBody>
      </p:sp>
    </p:spTree>
    <p:extLst>
      <p:ext uri="{BB962C8B-B14F-4D97-AF65-F5344CB8AC3E}">
        <p14:creationId xmlns:p14="http://schemas.microsoft.com/office/powerpoint/2010/main" val="1288502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pPr eaLnBrk="1" hangingPunct="1"/>
            <a:r>
              <a:rPr lang="fr-FR" sz="2800">
                <a:latin typeface="Arial" charset="0"/>
              </a:rPr>
              <a:t>Les premiers dictionnaires de langue française</a:t>
            </a:r>
          </a:p>
        </p:txBody>
      </p:sp>
      <p:sp>
        <p:nvSpPr>
          <p:cNvPr id="38914" name="Rectangle 3"/>
          <p:cNvSpPr>
            <a:spLocks noGrp="1" noChangeArrowheads="1"/>
          </p:cNvSpPr>
          <p:nvPr>
            <p:ph type="body" idx="4294967295"/>
          </p:nvPr>
        </p:nvSpPr>
        <p:spPr/>
        <p:txBody>
          <a:bodyPr/>
          <a:lstStyle/>
          <a:p>
            <a:pPr eaLnBrk="1" hangingPunct="1"/>
            <a:r>
              <a:rPr lang="fr-FR" sz="2400">
                <a:latin typeface="Arial" charset="0"/>
              </a:rPr>
              <a:t>1680 Richelet </a:t>
            </a:r>
            <a:r>
              <a:rPr lang="fr-FR" sz="2400" i="1">
                <a:latin typeface="Arial" charset="0"/>
              </a:rPr>
              <a:t>Dictionnaire françois contenant les mots et les choses</a:t>
            </a:r>
            <a:r>
              <a:rPr lang="fr-FR" sz="2400">
                <a:latin typeface="Arial" charset="0"/>
              </a:rPr>
              <a:t> Genève</a:t>
            </a:r>
          </a:p>
          <a:p>
            <a:pPr eaLnBrk="1" hangingPunct="1"/>
            <a:r>
              <a:rPr lang="fr-FR" sz="2400">
                <a:latin typeface="Arial" charset="0"/>
              </a:rPr>
              <a:t>1690 Furetière </a:t>
            </a:r>
            <a:r>
              <a:rPr lang="fr-FR" sz="2400" i="1">
                <a:latin typeface="Arial" charset="0"/>
              </a:rPr>
              <a:t>Dictionnaire Universel</a:t>
            </a:r>
            <a:r>
              <a:rPr lang="fr-FR" sz="2400">
                <a:latin typeface="Arial" charset="0"/>
              </a:rPr>
              <a:t> Rotterdam</a:t>
            </a:r>
          </a:p>
          <a:p>
            <a:pPr eaLnBrk="1" hangingPunct="1"/>
            <a:r>
              <a:rPr lang="fr-FR" sz="2400">
                <a:latin typeface="Arial" charset="0"/>
              </a:rPr>
              <a:t>1694 </a:t>
            </a:r>
            <a:r>
              <a:rPr lang="fr-FR" sz="2400" i="1">
                <a:latin typeface="Arial" charset="0"/>
              </a:rPr>
              <a:t>Dictionnaire de l</a:t>
            </a:r>
            <a:r>
              <a:rPr lang="ja-JP" altLang="fr-FR" sz="2400" i="1">
                <a:latin typeface="Arial" charset="0"/>
              </a:rPr>
              <a:t>’</a:t>
            </a:r>
            <a:r>
              <a:rPr lang="fr-FR" altLang="ja-JP" sz="2400" i="1">
                <a:latin typeface="Arial" charset="0"/>
              </a:rPr>
              <a:t>Académie françoise</a:t>
            </a:r>
            <a:endParaRPr lang="fr-FR" sz="2400" i="1">
              <a:latin typeface="Arial" charset="0"/>
            </a:endParaRPr>
          </a:p>
        </p:txBody>
      </p:sp>
    </p:spTree>
    <p:extLst>
      <p:ext uri="{BB962C8B-B14F-4D97-AF65-F5344CB8AC3E}">
        <p14:creationId xmlns:p14="http://schemas.microsoft.com/office/powerpoint/2010/main" val="25375300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olo 1"/>
          <p:cNvSpPr>
            <a:spLocks noGrp="1"/>
          </p:cNvSpPr>
          <p:nvPr>
            <p:ph type="title" idx="4294967295"/>
          </p:nvPr>
        </p:nvSpPr>
        <p:spPr/>
        <p:txBody>
          <a:bodyPr/>
          <a:lstStyle/>
          <a:p>
            <a:pPr eaLnBrk="1" hangingPunct="1"/>
            <a:r>
              <a:rPr lang="it-IT" sz="2800" dirty="0">
                <a:latin typeface="Arial" charset="0"/>
              </a:rPr>
              <a:t>Le bon </a:t>
            </a:r>
            <a:r>
              <a:rPr lang="it-IT" sz="2800" dirty="0" err="1">
                <a:latin typeface="Arial" charset="0"/>
              </a:rPr>
              <a:t>Usage</a:t>
            </a:r>
            <a:endParaRPr lang="it-IT" sz="2800" dirty="0">
              <a:latin typeface="Arial" charset="0"/>
            </a:endParaRPr>
          </a:p>
        </p:txBody>
      </p:sp>
      <p:sp>
        <p:nvSpPr>
          <p:cNvPr id="40962" name="Segnaposto contenuto 2"/>
          <p:cNvSpPr>
            <a:spLocks noGrp="1"/>
          </p:cNvSpPr>
          <p:nvPr>
            <p:ph idx="4294967295"/>
          </p:nvPr>
        </p:nvSpPr>
        <p:spPr/>
        <p:txBody>
          <a:bodyPr/>
          <a:lstStyle/>
          <a:p>
            <a:pPr algn="just" eaLnBrk="1" hangingPunct="1"/>
            <a:r>
              <a:rPr lang="fr-FR" sz="2400" dirty="0">
                <a:latin typeface="Arial" charset="0"/>
              </a:rPr>
              <a:t>Alors que le siècle précédent semblait admettre une multiplicité de variantes formelles équivalentes, la tendance est désormais à considérer une seule forme comme correcte sur le plan formel, mais aussi sur le plan sémantique. Les grammairiens, qui ne sont pas toujours d'accord entre eux, s'efforcent dans </a:t>
            </a:r>
            <a:r>
              <a:rPr lang="fr-FR" sz="2400" b="1" dirty="0">
                <a:latin typeface="Arial" charset="0"/>
              </a:rPr>
              <a:t>une intention unificatrice de définir ce qu'est le bon usage.</a:t>
            </a:r>
            <a:endParaRPr lang="it-IT" sz="2400" b="1" dirty="0">
              <a:latin typeface="Arial" charset="0"/>
            </a:endParaRPr>
          </a:p>
        </p:txBody>
      </p:sp>
    </p:spTree>
    <p:extLst>
      <p:ext uri="{BB962C8B-B14F-4D97-AF65-F5344CB8AC3E}">
        <p14:creationId xmlns:p14="http://schemas.microsoft.com/office/powerpoint/2010/main" val="1727946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1"/>
          <p:cNvSpPr>
            <a:spLocks noGrp="1"/>
          </p:cNvSpPr>
          <p:nvPr>
            <p:ph type="title" idx="4294967295"/>
          </p:nvPr>
        </p:nvSpPr>
        <p:spPr/>
        <p:txBody>
          <a:bodyPr>
            <a:normAutofit/>
          </a:bodyPr>
          <a:lstStyle/>
          <a:p>
            <a:pPr eaLnBrk="1" hangingPunct="1"/>
            <a:r>
              <a:rPr lang="fr-FR" sz="2800" dirty="0">
                <a:latin typeface="Arial" charset="0"/>
              </a:rPr>
              <a:t>Vaugelas</a:t>
            </a:r>
            <a:endParaRPr lang="it-IT" sz="2800" dirty="0">
              <a:latin typeface="Arial" charset="0"/>
            </a:endParaRPr>
          </a:p>
        </p:txBody>
      </p:sp>
      <p:sp>
        <p:nvSpPr>
          <p:cNvPr id="41986" name="Segnaposto contenuto 2"/>
          <p:cNvSpPr>
            <a:spLocks noGrp="1"/>
          </p:cNvSpPr>
          <p:nvPr>
            <p:ph idx="4294967295"/>
          </p:nvPr>
        </p:nvSpPr>
        <p:spPr/>
        <p:txBody>
          <a:bodyPr/>
          <a:lstStyle/>
          <a:p>
            <a:pPr eaLnBrk="1" hangingPunct="1"/>
            <a:endParaRPr lang="fr-FR" sz="2400" i="1" dirty="0">
              <a:latin typeface="Arial" charset="0"/>
            </a:endParaRPr>
          </a:p>
          <a:p>
            <a:pPr eaLnBrk="1" hangingPunct="1"/>
            <a:r>
              <a:rPr lang="fr-FR" sz="2400" i="1" dirty="0">
                <a:latin typeface="Arial" charset="0"/>
              </a:rPr>
              <a:t>Remarques sur la langue française. Utiles à ceux qui veulent bien parler et bien écrire </a:t>
            </a:r>
            <a:r>
              <a:rPr lang="fr-FR" sz="2400" dirty="0">
                <a:latin typeface="Arial" charset="0"/>
              </a:rPr>
              <a:t>1647</a:t>
            </a:r>
          </a:p>
          <a:p>
            <a:pPr eaLnBrk="1" hangingPunct="1"/>
            <a:r>
              <a:rPr lang="fr-FR" sz="2400" dirty="0">
                <a:latin typeface="Arial" charset="0"/>
              </a:rPr>
              <a:t>Une longue suite d'observations sur la langue : prononciation, forme d'un mot, conjugaison, construction d'un verbe, orthographe, genre d'un nom, sens d'un mot ou d'une expression, place des mots dans la phrase, etc.</a:t>
            </a:r>
          </a:p>
          <a:p>
            <a:pPr algn="just" eaLnBrk="1" hangingPunct="1"/>
            <a:r>
              <a:rPr lang="fr-FR" sz="2400" dirty="0">
                <a:latin typeface="Arial" charset="0"/>
              </a:rPr>
              <a:t>Pour chaque point abordé, Vaugelas définit non pas des règles, mais le "bon usage" qu'il recherche en simple témoin. </a:t>
            </a:r>
            <a:endParaRPr lang="it-IT" sz="2400" dirty="0">
              <a:latin typeface="Arial" charset="0"/>
            </a:endParaRPr>
          </a:p>
        </p:txBody>
      </p:sp>
    </p:spTree>
    <p:extLst>
      <p:ext uri="{BB962C8B-B14F-4D97-AF65-F5344CB8AC3E}">
        <p14:creationId xmlns:p14="http://schemas.microsoft.com/office/powerpoint/2010/main" val="10416069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fr-FR" sz="2800">
                <a:latin typeface="Arial" charset="0"/>
              </a:rPr>
              <a:t>Le bon Usage de Vaugelas</a:t>
            </a:r>
          </a:p>
        </p:txBody>
      </p:sp>
      <p:sp>
        <p:nvSpPr>
          <p:cNvPr id="43010" name="Rectangle 3"/>
          <p:cNvSpPr>
            <a:spLocks noGrp="1" noChangeArrowheads="1"/>
          </p:cNvSpPr>
          <p:nvPr>
            <p:ph type="body" idx="1"/>
          </p:nvPr>
        </p:nvSpPr>
        <p:spPr/>
        <p:txBody>
          <a:bodyPr/>
          <a:lstStyle/>
          <a:p>
            <a:pPr algn="just" eaLnBrk="1" hangingPunct="1">
              <a:lnSpc>
                <a:spcPct val="90000"/>
              </a:lnSpc>
            </a:pPr>
            <a:r>
              <a:rPr lang="fr-FR" sz="2400" dirty="0">
                <a:latin typeface="Arial" charset="0"/>
              </a:rPr>
              <a:t>« </a:t>
            </a:r>
            <a:r>
              <a:rPr lang="fr-FR" sz="2400" dirty="0" err="1">
                <a:latin typeface="Arial" charset="0"/>
              </a:rPr>
              <a:t>Voicy</a:t>
            </a:r>
            <a:r>
              <a:rPr lang="fr-FR" sz="2400" dirty="0">
                <a:latin typeface="Arial" charset="0"/>
              </a:rPr>
              <a:t> donc comme se définit le bon Usage … c</a:t>
            </a:r>
            <a:r>
              <a:rPr lang="ja-JP" altLang="fr-FR" sz="2400" dirty="0">
                <a:latin typeface="Arial" charset="0"/>
              </a:rPr>
              <a:t>’</a:t>
            </a:r>
            <a:r>
              <a:rPr lang="fr-FR" altLang="ja-JP" sz="2400" dirty="0">
                <a:latin typeface="Arial" charset="0"/>
              </a:rPr>
              <a:t>est la façon de parler de la plus saine partie de la Cour, conformément à la façon d</a:t>
            </a:r>
            <a:r>
              <a:rPr lang="ja-JP" altLang="fr-FR" sz="2400" dirty="0">
                <a:latin typeface="Arial" charset="0"/>
              </a:rPr>
              <a:t>’</a:t>
            </a:r>
            <a:r>
              <a:rPr lang="fr-FR" altLang="ja-JP" sz="2400" dirty="0" err="1">
                <a:latin typeface="Arial" charset="0"/>
              </a:rPr>
              <a:t>escrire</a:t>
            </a:r>
            <a:r>
              <a:rPr lang="fr-FR" altLang="ja-JP" sz="2400" dirty="0">
                <a:latin typeface="Arial" charset="0"/>
              </a:rPr>
              <a:t> de la plus saine partie des </a:t>
            </a:r>
            <a:r>
              <a:rPr lang="fr-FR" altLang="ja-JP" sz="2400" dirty="0" err="1">
                <a:latin typeface="Arial" charset="0"/>
              </a:rPr>
              <a:t>Autheurs</a:t>
            </a:r>
            <a:r>
              <a:rPr lang="fr-FR" altLang="ja-JP" sz="2400" dirty="0">
                <a:latin typeface="Arial" charset="0"/>
              </a:rPr>
              <a:t> du temps. Quand je dis la Cour, j</a:t>
            </a:r>
            <a:r>
              <a:rPr lang="ja-JP" altLang="fr-FR" sz="2400" dirty="0">
                <a:latin typeface="Arial" charset="0"/>
              </a:rPr>
              <a:t>’</a:t>
            </a:r>
            <a:r>
              <a:rPr lang="fr-FR" altLang="ja-JP" sz="2400" dirty="0">
                <a:latin typeface="Arial" charset="0"/>
              </a:rPr>
              <a:t>y </a:t>
            </a:r>
            <a:r>
              <a:rPr lang="fr-FR" altLang="ja-JP" sz="2400" dirty="0" err="1">
                <a:latin typeface="Arial" charset="0"/>
              </a:rPr>
              <a:t>comprens</a:t>
            </a:r>
            <a:r>
              <a:rPr lang="fr-FR" altLang="ja-JP" sz="2400" dirty="0">
                <a:latin typeface="Arial" charset="0"/>
              </a:rPr>
              <a:t> les femmes comme les hommes, et plusieurs personnes de la ville ou le Prince réside, qui par la communication </a:t>
            </a:r>
            <a:r>
              <a:rPr lang="fr-FR" altLang="ja-JP" sz="2400" dirty="0" err="1">
                <a:latin typeface="Arial" charset="0"/>
              </a:rPr>
              <a:t>qu</a:t>
            </a:r>
            <a:r>
              <a:rPr lang="ja-JP" altLang="fr-FR" sz="2400" dirty="0">
                <a:latin typeface="Arial" charset="0"/>
              </a:rPr>
              <a:t>’</a:t>
            </a:r>
            <a:r>
              <a:rPr lang="fr-FR" altLang="ja-JP" sz="2400" dirty="0">
                <a:latin typeface="Arial" charset="0"/>
              </a:rPr>
              <a:t>elles ont avec les gens de la Cour participent à sa politesse. »</a:t>
            </a:r>
          </a:p>
          <a:p>
            <a:pPr eaLnBrk="1" hangingPunct="1">
              <a:lnSpc>
                <a:spcPct val="90000"/>
              </a:lnSpc>
            </a:pPr>
            <a:r>
              <a:rPr lang="fr-FR" sz="2400" dirty="0">
                <a:latin typeface="Arial" charset="0"/>
              </a:rPr>
              <a:t>Vaugelas, </a:t>
            </a:r>
            <a:r>
              <a:rPr lang="fr-FR" sz="2400" i="1" dirty="0">
                <a:latin typeface="Arial" charset="0"/>
              </a:rPr>
              <a:t>Remarques sur la langue française</a:t>
            </a:r>
            <a:r>
              <a:rPr lang="fr-FR" sz="2400" dirty="0">
                <a:latin typeface="Arial" charset="0"/>
              </a:rPr>
              <a:t>, 1647</a:t>
            </a:r>
          </a:p>
        </p:txBody>
      </p:sp>
    </p:spTree>
    <p:extLst>
      <p:ext uri="{BB962C8B-B14F-4D97-AF65-F5344CB8AC3E}">
        <p14:creationId xmlns:p14="http://schemas.microsoft.com/office/powerpoint/2010/main" val="22113230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noAutofit/>
          </a:bodyPr>
          <a:lstStyle/>
          <a:p>
            <a:pPr eaLnBrk="1" hangingPunct="1"/>
            <a:r>
              <a:rPr lang="fr-FR" sz="2800" dirty="0" smtClean="0">
                <a:latin typeface="Arial" charset="0"/>
              </a:rPr>
              <a:t/>
            </a:r>
            <a:br>
              <a:rPr lang="fr-FR" sz="2800" dirty="0" smtClean="0">
                <a:latin typeface="Arial" charset="0"/>
              </a:rPr>
            </a:br>
            <a:r>
              <a:rPr lang="fr-FR" sz="2800" dirty="0" smtClean="0">
                <a:latin typeface="Arial" charset="0"/>
              </a:rPr>
              <a:t>Arnauld </a:t>
            </a:r>
            <a:r>
              <a:rPr lang="fr-FR" sz="2800" dirty="0">
                <a:latin typeface="Arial" charset="0"/>
              </a:rPr>
              <a:t>et Lancelot, </a:t>
            </a:r>
            <a:r>
              <a:rPr lang="fr-FR" sz="2800" i="1" dirty="0">
                <a:latin typeface="Arial" charset="0"/>
              </a:rPr>
              <a:t>Grammaire générale et raisonnée</a:t>
            </a:r>
            <a:r>
              <a:rPr lang="fr-FR" sz="2800" dirty="0">
                <a:latin typeface="Arial" charset="0"/>
              </a:rPr>
              <a:t> 1660</a:t>
            </a:r>
            <a:br>
              <a:rPr lang="fr-FR" sz="2800" dirty="0">
                <a:latin typeface="Arial" charset="0"/>
              </a:rPr>
            </a:br>
            <a:endParaRPr lang="fr-FR" sz="2800" dirty="0">
              <a:latin typeface="Arial" charset="0"/>
            </a:endParaRPr>
          </a:p>
        </p:txBody>
      </p:sp>
      <p:sp>
        <p:nvSpPr>
          <p:cNvPr id="44034" name="Rectangle 3"/>
          <p:cNvSpPr>
            <a:spLocks noGrp="1" noChangeArrowheads="1"/>
          </p:cNvSpPr>
          <p:nvPr>
            <p:ph type="body" idx="4294967295"/>
          </p:nvPr>
        </p:nvSpPr>
        <p:spPr/>
        <p:txBody>
          <a:bodyPr/>
          <a:lstStyle/>
          <a:p>
            <a:pPr algn="just" eaLnBrk="1" hangingPunct="1">
              <a:lnSpc>
                <a:spcPct val="90000"/>
              </a:lnSpc>
            </a:pPr>
            <a:r>
              <a:rPr lang="fr-FR" sz="2400" dirty="0">
                <a:latin typeface="Arial" charset="0"/>
              </a:rPr>
              <a:t>En 1660, les grammairiens de Port Royal, Antoine Arnauld et Claude Lancelot, tous deux jansénistes, conçurent une grammaire fondée non sur la conformité à l</a:t>
            </a:r>
            <a:r>
              <a:rPr lang="ja-JP" altLang="fr-FR" sz="2400" dirty="0">
                <a:latin typeface="Arial" charset="0"/>
              </a:rPr>
              <a:t>’</a:t>
            </a:r>
            <a:r>
              <a:rPr lang="fr-FR" altLang="ja-JP" sz="2400" dirty="0">
                <a:latin typeface="Arial" charset="0"/>
              </a:rPr>
              <a:t>usage jugé le meilleur, mais sur la raison. </a:t>
            </a:r>
            <a:endParaRPr lang="fr-FR" altLang="ja-JP" sz="2400" dirty="0" smtClean="0">
              <a:latin typeface="Arial" charset="0"/>
            </a:endParaRPr>
          </a:p>
          <a:p>
            <a:pPr algn="just" eaLnBrk="1" hangingPunct="1">
              <a:lnSpc>
                <a:spcPct val="90000"/>
              </a:lnSpc>
            </a:pPr>
            <a:r>
              <a:rPr lang="fr-FR" altLang="ja-JP" sz="2400" dirty="0" smtClean="0">
                <a:latin typeface="Arial" charset="0"/>
              </a:rPr>
              <a:t>Cet </a:t>
            </a:r>
            <a:r>
              <a:rPr lang="fr-FR" altLang="ja-JP" sz="2400" dirty="0">
                <a:latin typeface="Arial" charset="0"/>
              </a:rPr>
              <a:t>ouvrage prit le nom de </a:t>
            </a:r>
            <a:r>
              <a:rPr lang="fr-FR" altLang="ja-JP" sz="2400" i="1" dirty="0">
                <a:latin typeface="Arial" charset="0"/>
              </a:rPr>
              <a:t>Grammaire générale et raisonnée</a:t>
            </a:r>
            <a:r>
              <a:rPr lang="fr-FR" altLang="ja-JP" sz="2400" dirty="0">
                <a:latin typeface="Arial" charset="0"/>
              </a:rPr>
              <a:t>, générale parce qu'elle va s</a:t>
            </a:r>
            <a:r>
              <a:rPr lang="ja-JP" altLang="fr-FR" sz="2400" dirty="0">
                <a:latin typeface="Arial" charset="0"/>
              </a:rPr>
              <a:t>’</a:t>
            </a:r>
            <a:r>
              <a:rPr lang="fr-FR" altLang="ja-JP" sz="2400" dirty="0">
                <a:latin typeface="Arial" charset="0"/>
              </a:rPr>
              <a:t>occuper de toutes les langues, et raisonnée parce </a:t>
            </a:r>
            <a:r>
              <a:rPr lang="fr-FR" altLang="ja-JP" sz="2400" dirty="0" err="1">
                <a:latin typeface="Arial" charset="0"/>
              </a:rPr>
              <a:t>qu</a:t>
            </a:r>
            <a:r>
              <a:rPr lang="ja-JP" altLang="fr-FR" sz="2400" dirty="0">
                <a:latin typeface="Arial" charset="0"/>
              </a:rPr>
              <a:t>’</a:t>
            </a:r>
            <a:r>
              <a:rPr lang="fr-FR" altLang="ja-JP" sz="2400" dirty="0">
                <a:latin typeface="Arial" charset="0"/>
              </a:rPr>
              <a:t>elle explique le fonctionnement de la langue à travers la raison. Elle peut être considérée comme l</a:t>
            </a:r>
            <a:r>
              <a:rPr lang="ja-JP" altLang="fr-FR" sz="2400" dirty="0">
                <a:latin typeface="Arial" charset="0"/>
              </a:rPr>
              <a:t>’</a:t>
            </a:r>
            <a:r>
              <a:rPr lang="fr-FR" altLang="ja-JP" sz="2400" dirty="0">
                <a:latin typeface="Arial" charset="0"/>
              </a:rPr>
              <a:t>antithèse du bon usage de Vaugelas.</a:t>
            </a:r>
            <a:endParaRPr lang="fr-FR" sz="2400" dirty="0">
              <a:latin typeface="Arial" charset="0"/>
            </a:endParaRPr>
          </a:p>
        </p:txBody>
      </p:sp>
    </p:spTree>
    <p:extLst>
      <p:ext uri="{BB962C8B-B14F-4D97-AF65-F5344CB8AC3E}">
        <p14:creationId xmlns:p14="http://schemas.microsoft.com/office/powerpoint/2010/main" val="397325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title" idx="4294967295"/>
          </p:nvPr>
        </p:nvSpPr>
        <p:spPr/>
        <p:txBody>
          <a:bodyPr/>
          <a:lstStyle/>
          <a:p>
            <a:pPr eaLnBrk="1" hangingPunct="1"/>
            <a:r>
              <a:rPr lang="it-IT" sz="2800" dirty="0">
                <a:latin typeface="Arial" charset="0"/>
              </a:rPr>
              <a:t>Descartes 1637</a:t>
            </a:r>
          </a:p>
        </p:txBody>
      </p:sp>
      <p:pic>
        <p:nvPicPr>
          <p:cNvPr id="46082" name="Segnaposto contenuto 3" descr="Descartes_Discours_de_la_Methode.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l="-89960" r="-89960"/>
          <a:stretch>
            <a:fillRect/>
          </a:stretch>
        </p:blipFill>
        <p:spPr>
          <a:xfrm>
            <a:off x="539750" y="1628775"/>
            <a:ext cx="9328150" cy="4537075"/>
          </a:xfrm>
        </p:spPr>
      </p:pic>
    </p:spTree>
    <p:extLst>
      <p:ext uri="{BB962C8B-B14F-4D97-AF65-F5344CB8AC3E}">
        <p14:creationId xmlns:p14="http://schemas.microsoft.com/office/powerpoint/2010/main" val="35306203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1"/>
          <p:cNvSpPr>
            <a:spLocks noGrp="1"/>
          </p:cNvSpPr>
          <p:nvPr>
            <p:ph type="title" idx="4294967295"/>
          </p:nvPr>
        </p:nvSpPr>
        <p:spPr/>
        <p:txBody>
          <a:bodyPr/>
          <a:lstStyle/>
          <a:p>
            <a:pPr eaLnBrk="1" hangingPunct="1"/>
            <a:r>
              <a:rPr lang="it-IT" sz="3200">
                <a:latin typeface="Arial" charset="0"/>
              </a:rPr>
              <a:t>Descartes</a:t>
            </a:r>
          </a:p>
        </p:txBody>
      </p:sp>
      <p:sp>
        <p:nvSpPr>
          <p:cNvPr id="47106" name="Segnaposto contenuto 2"/>
          <p:cNvSpPr>
            <a:spLocks noGrp="1"/>
          </p:cNvSpPr>
          <p:nvPr>
            <p:ph idx="4294967295"/>
          </p:nvPr>
        </p:nvSpPr>
        <p:spPr/>
        <p:txBody>
          <a:bodyPr>
            <a:normAutofit lnSpcReduction="10000"/>
          </a:bodyPr>
          <a:lstStyle/>
          <a:p>
            <a:pPr eaLnBrk="1" hangingPunct="1"/>
            <a:r>
              <a:rPr lang="it-IT" sz="2400" i="1">
                <a:latin typeface="Arial" charset="0"/>
              </a:rPr>
              <a:t>Discours de la méthode pour bien conduire sa raison et chercher la vérité dans les sciences</a:t>
            </a:r>
          </a:p>
          <a:p>
            <a:pPr algn="dist" eaLnBrk="1" hangingPunct="1"/>
            <a:r>
              <a:rPr lang="fr-FR" sz="2400">
                <a:latin typeface="Arial" charset="0"/>
              </a:rPr>
              <a:t>Pour moi, je n’ai jamais présumé que mon </a:t>
            </a:r>
            <a:r>
              <a:rPr lang="fr-FR" sz="2400">
                <a:solidFill>
                  <a:srgbClr val="000000"/>
                </a:solidFill>
                <a:latin typeface="Arial" charset="0"/>
              </a:rPr>
              <a:t>esprit fût en rien plus parfait que ceux du commun ; même j’ai souvent souhaité d’avoir la pensée aussi prompte, ou l’imagination aussi nette et distincte ou la mémoire aussi ample ou aussi présente, que quelques autres. Et je ne sache point de qualités que celles-ci qui servent à la perfection de l’esprit ; car pour la raison, ou le sens, d’autant qu’elle est la seule chose qui nous rend hommes et nous distingue des bêtes, je veux croire qu’elle est tout entière en un chacun</a:t>
            </a:r>
            <a:r>
              <a:rPr lang="it-IT" sz="2400">
                <a:solidFill>
                  <a:srgbClr val="000000"/>
                </a:solidFill>
                <a:latin typeface="Arial" charset="0"/>
              </a:rPr>
              <a:t>…</a:t>
            </a:r>
          </a:p>
        </p:txBody>
      </p:sp>
    </p:spTree>
    <p:extLst>
      <p:ext uri="{BB962C8B-B14F-4D97-AF65-F5344CB8AC3E}">
        <p14:creationId xmlns:p14="http://schemas.microsoft.com/office/powerpoint/2010/main" val="14400833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olo 1"/>
          <p:cNvSpPr>
            <a:spLocks noGrp="1"/>
          </p:cNvSpPr>
          <p:nvPr>
            <p:ph type="title"/>
          </p:nvPr>
        </p:nvSpPr>
        <p:spPr/>
        <p:txBody>
          <a:bodyPr/>
          <a:lstStyle/>
          <a:p>
            <a:r>
              <a:rPr lang="fr-FR" sz="2800">
                <a:latin typeface="Arial" charset="0"/>
              </a:rPr>
              <a:t>Bernard Le Bouyer de Fontenelle 1686</a:t>
            </a:r>
            <a:endParaRPr lang="it-IT" sz="2800">
              <a:latin typeface="Arial" charset="0"/>
            </a:endParaRPr>
          </a:p>
        </p:txBody>
      </p:sp>
      <p:pic>
        <p:nvPicPr>
          <p:cNvPr id="95234" name="Segnaposto contenuto 3" descr="page1-200px-Fontenelle_-_Entretiens_sur_la_pluralité_des_mondes.djvu.jpg"/>
          <p:cNvPicPr>
            <a:picLocks noGrp="1" noChangeAspect="1"/>
          </p:cNvPicPr>
          <p:nvPr>
            <p:ph idx="1"/>
          </p:nvPr>
        </p:nvPicPr>
        <p:blipFill>
          <a:blip r:embed="rId2" cstate="print">
            <a:extLst>
              <a:ext uri="{28A0092B-C50C-407E-A947-70E740481C1C}">
                <a14:useLocalDpi xmlns:a14="http://schemas.microsoft.com/office/drawing/2010/main" val="0"/>
              </a:ext>
            </a:extLst>
          </a:blip>
          <a:srcRect l="-107617" r="-107617"/>
          <a:stretch>
            <a:fillRect/>
          </a:stretch>
        </p:blipFill>
        <p:spPr/>
      </p:pic>
    </p:spTree>
    <p:extLst>
      <p:ext uri="{BB962C8B-B14F-4D97-AF65-F5344CB8AC3E}">
        <p14:creationId xmlns:p14="http://schemas.microsoft.com/office/powerpoint/2010/main" val="27819423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olo 1"/>
          <p:cNvSpPr>
            <a:spLocks noGrp="1"/>
          </p:cNvSpPr>
          <p:nvPr>
            <p:ph type="title"/>
          </p:nvPr>
        </p:nvSpPr>
        <p:spPr/>
        <p:txBody>
          <a:bodyPr/>
          <a:lstStyle/>
          <a:p>
            <a:r>
              <a:rPr lang="it-IT" sz="2800">
                <a:latin typeface="Arial" charset="0"/>
              </a:rPr>
              <a:t>Discours de vulgarisation scientifique en français</a:t>
            </a:r>
          </a:p>
        </p:txBody>
      </p:sp>
      <p:sp>
        <p:nvSpPr>
          <p:cNvPr id="96258" name="Segnaposto contenuto 2"/>
          <p:cNvSpPr>
            <a:spLocks noGrp="1"/>
          </p:cNvSpPr>
          <p:nvPr>
            <p:ph idx="1"/>
          </p:nvPr>
        </p:nvSpPr>
        <p:spPr/>
        <p:txBody>
          <a:bodyPr/>
          <a:lstStyle/>
          <a:p>
            <a:r>
              <a:rPr lang="it-IT" sz="2400" i="1">
                <a:latin typeface="Arial" charset="0"/>
              </a:rPr>
              <a:t>Entretien sur la pluralité des mondes</a:t>
            </a:r>
          </a:p>
          <a:p>
            <a:pPr algn="just"/>
            <a:r>
              <a:rPr lang="fr-FR" sz="2400">
                <a:latin typeface="Arial" charset="0"/>
              </a:rPr>
              <a:t>Fontenelle est considéré aujourd’hui en France le premier vulgarisateur scientifique par lequel il dévoilait aux profanes le monde du ciel et de ses étoiles à travers un dialogue imaginé entre un savant et une marquise. </a:t>
            </a:r>
            <a:endParaRPr lang="it-IT" sz="2400" i="1">
              <a:latin typeface="Arial" charset="0"/>
            </a:endParaRPr>
          </a:p>
        </p:txBody>
      </p:sp>
    </p:spTree>
    <p:extLst>
      <p:ext uri="{BB962C8B-B14F-4D97-AF65-F5344CB8AC3E}">
        <p14:creationId xmlns:p14="http://schemas.microsoft.com/office/powerpoint/2010/main" val="4192551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it-IT" sz="2800">
                <a:latin typeface="Arial" charset="0"/>
              </a:rPr>
              <a:t>Langue d’oïl-Langue d’oc</a:t>
            </a:r>
          </a:p>
        </p:txBody>
      </p:sp>
      <p:pic>
        <p:nvPicPr>
          <p:cNvPr id="74754" name="Content Placeholder 3" descr="Carte-des-Langues-Regionale-9bcdc.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67000" y="1843088"/>
            <a:ext cx="3810000" cy="4038600"/>
          </a:xfrm>
        </p:spPr>
      </p:pic>
    </p:spTree>
    <p:extLst>
      <p:ext uri="{BB962C8B-B14F-4D97-AF65-F5344CB8AC3E}">
        <p14:creationId xmlns:p14="http://schemas.microsoft.com/office/powerpoint/2010/main" val="28229291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p:txBody>
          <a:bodyPr/>
          <a:lstStyle/>
          <a:p>
            <a:pPr eaLnBrk="1" hangingPunct="1"/>
            <a:r>
              <a:rPr lang="it-IT" sz="2800">
                <a:latin typeface="Arial" charset="0"/>
              </a:rPr>
              <a:t>Numération</a:t>
            </a:r>
          </a:p>
        </p:txBody>
      </p:sp>
      <p:sp>
        <p:nvSpPr>
          <p:cNvPr id="48130" name="Content Placeholder 2"/>
          <p:cNvSpPr>
            <a:spLocks noGrp="1"/>
          </p:cNvSpPr>
          <p:nvPr>
            <p:ph idx="4294967295"/>
          </p:nvPr>
        </p:nvSpPr>
        <p:spPr/>
        <p:txBody>
          <a:bodyPr/>
          <a:lstStyle/>
          <a:p>
            <a:pPr algn="just" eaLnBrk="1" hangingPunct="1"/>
            <a:r>
              <a:rPr lang="fr-CA" sz="2400" dirty="0" smtClean="0">
                <a:latin typeface="Arial" charset="0"/>
              </a:rPr>
              <a:t>C'est l'Académie française qui, au XVII</a:t>
            </a:r>
            <a:r>
              <a:rPr lang="fr-CA" sz="2400" baseline="30000" dirty="0" smtClean="0">
                <a:latin typeface="Arial" charset="0"/>
              </a:rPr>
              <a:t>e</a:t>
            </a:r>
            <a:r>
              <a:rPr lang="fr-CA" sz="2400" dirty="0" smtClean="0">
                <a:latin typeface="Arial" charset="0"/>
              </a:rPr>
              <a:t> siècle, a adopté pour toute la France le système vicésimal pour 70, 80, 90, alors que le système décimal (avec </a:t>
            </a:r>
            <a:r>
              <a:rPr lang="fr-CA" sz="2400" i="1" dirty="0" smtClean="0">
                <a:latin typeface="Arial" charset="0"/>
              </a:rPr>
              <a:t>septante, octante, nonante</a:t>
            </a:r>
            <a:r>
              <a:rPr lang="fr-CA" sz="2400" dirty="0" smtClean="0">
                <a:latin typeface="Arial" charset="0"/>
              </a:rPr>
              <a:t>) étaient encore en usage dans de nombreuses régions; d'ailleurs, ce système sera encore en usage dans certaines régions en France jusqu'après la Première Guerre mondiale.</a:t>
            </a:r>
          </a:p>
          <a:p>
            <a:pPr algn="just" eaLnBrk="1" hangingPunct="1"/>
            <a:r>
              <a:rPr lang="fr-CA" sz="2400" dirty="0" smtClean="0">
                <a:latin typeface="Arial" charset="0"/>
              </a:rPr>
              <a:t>Belgique et en Suisse </a:t>
            </a:r>
            <a:r>
              <a:rPr lang="fr-CA" sz="2400" i="1" dirty="0" smtClean="0">
                <a:latin typeface="Arial" charset="0"/>
              </a:rPr>
              <a:t>septante, octante et nonante</a:t>
            </a:r>
            <a:endParaRPr lang="fr-CA" sz="2400" dirty="0" smtClean="0">
              <a:latin typeface="Arial" charset="0"/>
            </a:endParaRPr>
          </a:p>
          <a:p>
            <a:pPr algn="just" eaLnBrk="1" hangingPunct="1"/>
            <a:endParaRPr lang="it-IT" sz="2800" dirty="0">
              <a:latin typeface="Arial" charset="0"/>
            </a:endParaRPr>
          </a:p>
        </p:txBody>
      </p:sp>
    </p:spTree>
    <p:extLst>
      <p:ext uri="{BB962C8B-B14F-4D97-AF65-F5344CB8AC3E}">
        <p14:creationId xmlns:p14="http://schemas.microsoft.com/office/powerpoint/2010/main" val="23042237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611188" y="333375"/>
            <a:ext cx="8229600" cy="1143000"/>
          </a:xfrm>
        </p:spPr>
        <p:txBody>
          <a:bodyPr/>
          <a:lstStyle/>
          <a:p>
            <a:pPr eaLnBrk="1" hangingPunct="1"/>
            <a:r>
              <a:rPr lang="it-IT" sz="2800">
                <a:latin typeface="Arial" charset="0"/>
              </a:rPr>
              <a:t>La langue littéraire</a:t>
            </a:r>
          </a:p>
        </p:txBody>
      </p:sp>
      <p:sp>
        <p:nvSpPr>
          <p:cNvPr id="49154" name="Content Placeholder 2"/>
          <p:cNvSpPr>
            <a:spLocks noGrp="1"/>
          </p:cNvSpPr>
          <p:nvPr>
            <p:ph idx="4294967295"/>
          </p:nvPr>
        </p:nvSpPr>
        <p:spPr/>
        <p:txBody>
          <a:bodyPr/>
          <a:lstStyle/>
          <a:p>
            <a:pPr algn="just" eaLnBrk="1" hangingPunct="1"/>
            <a:r>
              <a:rPr lang="en-US" sz="2400">
                <a:latin typeface="Arial" charset="0"/>
              </a:rPr>
              <a:t>Les écrivains, tels que Bossuet, Corneille, Racine, Boileau, Molière, La Fontaine, Pascal, La Rochefoucauld, La Bruyère, etc., ne créèrent pas eux-mêmes le français de leur temps, et n'essayèrent même pas d'imposer leur façon de voir.</a:t>
            </a:r>
          </a:p>
          <a:p>
            <a:pPr algn="just" eaLnBrk="1" hangingPunct="1"/>
            <a:endParaRPr lang="en-US" sz="2400">
              <a:latin typeface="Arial" charset="0"/>
            </a:endParaRPr>
          </a:p>
          <a:p>
            <a:pPr algn="just" eaLnBrk="1" hangingPunct="1"/>
            <a:r>
              <a:rPr lang="fr-FR" sz="2400">
                <a:latin typeface="Arial" charset="0"/>
              </a:rPr>
              <a:t>La préciosité pour contrer la vulgarité du langage et des manières</a:t>
            </a:r>
            <a:endParaRPr lang="it-IT" sz="2400">
              <a:latin typeface="Arial" charset="0"/>
            </a:endParaRPr>
          </a:p>
        </p:txBody>
      </p:sp>
    </p:spTree>
    <p:extLst>
      <p:ext uri="{BB962C8B-B14F-4D97-AF65-F5344CB8AC3E}">
        <p14:creationId xmlns:p14="http://schemas.microsoft.com/office/powerpoint/2010/main" val="3776005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p:txBody>
          <a:bodyPr/>
          <a:lstStyle/>
          <a:p>
            <a:pPr eaLnBrk="1" hangingPunct="1"/>
            <a:r>
              <a:rPr lang="it-IT" sz="2800">
                <a:latin typeface="Arial" charset="0"/>
              </a:rPr>
              <a:t>Les Précieuses, </a:t>
            </a:r>
            <a:r>
              <a:rPr lang="en-US" sz="2800" b="1">
                <a:solidFill>
                  <a:schemeClr val="tx1"/>
                </a:solidFill>
                <a:latin typeface="Arial" charset="0"/>
              </a:rPr>
              <a:t>l'affaire des dames</a:t>
            </a:r>
            <a:endParaRPr lang="it-IT" sz="2800">
              <a:latin typeface="Arial" charset="0"/>
            </a:endParaRPr>
          </a:p>
        </p:txBody>
      </p:sp>
      <p:sp>
        <p:nvSpPr>
          <p:cNvPr id="50178" name="Content Placeholder 2"/>
          <p:cNvSpPr>
            <a:spLocks noGrp="1"/>
          </p:cNvSpPr>
          <p:nvPr>
            <p:ph idx="4294967295"/>
          </p:nvPr>
        </p:nvSpPr>
        <p:spPr/>
        <p:txBody>
          <a:bodyPr/>
          <a:lstStyle/>
          <a:p>
            <a:pPr algn="just" eaLnBrk="1" hangingPunct="1"/>
            <a:r>
              <a:rPr lang="en-US" sz="2400" b="1">
                <a:latin typeface="Arial" charset="0"/>
              </a:rPr>
              <a:t> </a:t>
            </a:r>
            <a:r>
              <a:rPr lang="en-US" sz="2400">
                <a:latin typeface="Arial" charset="0"/>
              </a:rPr>
              <a:t>Molière a popularisé ce mouvement dans sa pièce </a:t>
            </a:r>
            <a:r>
              <a:rPr lang="en-US" sz="2400" i="1">
                <a:latin typeface="Arial" charset="0"/>
              </a:rPr>
              <a:t>Les Précieuses ridicules </a:t>
            </a:r>
            <a:r>
              <a:rPr lang="en-US" sz="2400">
                <a:latin typeface="Arial" charset="0"/>
              </a:rPr>
              <a:t>de 1659. De ce fait, il a ridiculisé aussi les précieuses qui n'ont pas toujours été ridicules, car elles ont aussi innové en matière linguistique. L'un des principes des précieuses était de désigner des réalités quotidiennes en les nommant autrement. Par exemple, le nez devenait les écluses du cerveau, les seins les coussinets d'amour, le miroir le conseiller des grâces, le chapeau l'affronteur des temps; être en couches devenait sentir les contrecoups de l'amour permis.</a:t>
            </a:r>
            <a:endParaRPr lang="it-IT" sz="2400">
              <a:latin typeface="Arial" charset="0"/>
            </a:endParaRPr>
          </a:p>
        </p:txBody>
      </p:sp>
    </p:spTree>
    <p:extLst>
      <p:ext uri="{BB962C8B-B14F-4D97-AF65-F5344CB8AC3E}">
        <p14:creationId xmlns:p14="http://schemas.microsoft.com/office/powerpoint/2010/main" val="23681090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idx="4294967295"/>
          </p:nvPr>
        </p:nvSpPr>
        <p:spPr/>
        <p:txBody>
          <a:bodyPr/>
          <a:lstStyle/>
          <a:p>
            <a:pPr eaLnBrk="1" hangingPunct="1"/>
            <a:r>
              <a:rPr lang="it-IT" sz="2800">
                <a:latin typeface="Arial" charset="0"/>
              </a:rPr>
              <a:t>Les Précieuses de Molière</a:t>
            </a:r>
          </a:p>
        </p:txBody>
      </p:sp>
      <p:sp>
        <p:nvSpPr>
          <p:cNvPr id="51202" name="Segnaposto contenuto 2"/>
          <p:cNvSpPr>
            <a:spLocks noGrp="1"/>
          </p:cNvSpPr>
          <p:nvPr>
            <p:ph idx="4294967295"/>
          </p:nvPr>
        </p:nvSpPr>
        <p:spPr/>
        <p:txBody>
          <a:bodyPr>
            <a:normAutofit/>
          </a:bodyPr>
          <a:lstStyle/>
          <a:p>
            <a:pPr algn="just" eaLnBrk="1" hangingPunct="1"/>
            <a:r>
              <a:rPr lang="fr-FR" sz="2400" dirty="0">
                <a:latin typeface="Arial" charset="0"/>
              </a:rPr>
              <a:t>GORGIBUS: Écoutez, il n'y a qu'un mot qui serve: je n'entends point que vous avez d'autres noms que ceux qui vous été donnés par vos parrains et marraines; et pour ces Messieurs dont il question, je </a:t>
            </a:r>
            <a:r>
              <a:rPr lang="fr-FR" sz="2400" dirty="0" err="1">
                <a:latin typeface="Arial" charset="0"/>
              </a:rPr>
              <a:t>connois</a:t>
            </a:r>
            <a:r>
              <a:rPr lang="fr-FR" sz="2400" dirty="0">
                <a:latin typeface="Arial" charset="0"/>
              </a:rPr>
              <a:t> leurs familles et leurs biens, et je veux </a:t>
            </a:r>
            <a:r>
              <a:rPr lang="fr-FR" sz="2400" dirty="0" err="1">
                <a:latin typeface="Arial" charset="0"/>
              </a:rPr>
              <a:t>résolûment</a:t>
            </a:r>
            <a:r>
              <a:rPr lang="fr-FR" sz="2400" dirty="0">
                <a:latin typeface="Arial" charset="0"/>
              </a:rPr>
              <a:t> que vous vous disposiez à les recevoir pour maris. Je me lasse de vous avoir sur les bras, et la garde de deux filles est une charge un peu trop pesante pour un homme de mon âge. CATHOS: Pour moi, mon oncle, tout ce que je puis dire, c'est que je trouve le mariage une chose tout à fait choquante. Comment est-ce qu'on peut souffrir la pensée de coucher contre un homme vraiment nu?</a:t>
            </a:r>
            <a:endParaRPr lang="it-IT" sz="2400" dirty="0">
              <a:latin typeface="Arial" charset="0"/>
            </a:endParaRPr>
          </a:p>
        </p:txBody>
      </p:sp>
    </p:spTree>
    <p:extLst>
      <p:ext uri="{BB962C8B-B14F-4D97-AF65-F5344CB8AC3E}">
        <p14:creationId xmlns:p14="http://schemas.microsoft.com/office/powerpoint/2010/main" val="26982085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olo 1"/>
          <p:cNvSpPr>
            <a:spLocks noGrp="1"/>
          </p:cNvSpPr>
          <p:nvPr>
            <p:ph type="title" idx="4294967295"/>
          </p:nvPr>
        </p:nvSpPr>
        <p:spPr/>
        <p:txBody>
          <a:bodyPr/>
          <a:lstStyle/>
          <a:p>
            <a:pPr eaLnBrk="1" hangingPunct="1"/>
            <a:r>
              <a:rPr lang="it-IT" sz="2800">
                <a:latin typeface="Arial" charset="0"/>
              </a:rPr>
              <a:t>Traduction au XVII ème : les Belles Infidèles</a:t>
            </a:r>
          </a:p>
        </p:txBody>
      </p:sp>
      <p:sp>
        <p:nvSpPr>
          <p:cNvPr id="52226" name="Segnaposto contenuto 2"/>
          <p:cNvSpPr>
            <a:spLocks noGrp="1"/>
          </p:cNvSpPr>
          <p:nvPr>
            <p:ph idx="4294967295"/>
          </p:nvPr>
        </p:nvSpPr>
        <p:spPr/>
        <p:txBody>
          <a:bodyPr>
            <a:normAutofit lnSpcReduction="10000"/>
          </a:bodyPr>
          <a:lstStyle/>
          <a:p>
            <a:pPr algn="just" eaLnBrk="1" hangingPunct="1"/>
            <a:r>
              <a:rPr lang="fr-FR" sz="2400">
                <a:latin typeface="Arial" charset="0"/>
              </a:rPr>
              <a:t>L'âge classique fut l'âge d'or de la traduction des poèmes antiques grecs et latins. Dans toute l'Europe, les poètes se mirent à traduire. La pratique de la traduction libre,  les « Belles Infidèles » de Nicolas Perrot d'Ablancourt et de ses émules, a contribué à former le goût classique. </a:t>
            </a:r>
          </a:p>
          <a:p>
            <a:pPr algn="just" eaLnBrk="1" hangingPunct="1"/>
            <a:r>
              <a:rPr lang="fr-FR" sz="2400">
                <a:latin typeface="Arial" charset="0"/>
              </a:rPr>
              <a:t>Avec la création de l'Académie Française en 1635, les traducteurs devenaient soucieux d'enrichir leur langue des beautés de l'Antiquité et considéraient que le concept de Cicéron et Saint Jérôme de </a:t>
            </a:r>
            <a:r>
              <a:rPr lang="fr-FR" sz="2400" i="1">
                <a:latin typeface="Arial" charset="0"/>
              </a:rPr>
              <a:t>(livrer au lecteur non la même quantité mais le même poids</a:t>
            </a:r>
            <a:r>
              <a:rPr lang="fr-FR" sz="2400">
                <a:latin typeface="Arial" charset="0"/>
              </a:rPr>
              <a:t>) justifiait les additions et les suppressions opérées sur le texte original dans un but de cohérence, de beauté et de style.</a:t>
            </a:r>
          </a:p>
          <a:p>
            <a:pPr eaLnBrk="1" hangingPunct="1"/>
            <a:endParaRPr lang="it-IT" sz="2400">
              <a:latin typeface="Arial" charset="0"/>
            </a:endParaRPr>
          </a:p>
        </p:txBody>
      </p:sp>
    </p:spTree>
    <p:extLst>
      <p:ext uri="{BB962C8B-B14F-4D97-AF65-F5344CB8AC3E}">
        <p14:creationId xmlns:p14="http://schemas.microsoft.com/office/powerpoint/2010/main" val="17832079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it-IT" sz="2800">
                <a:latin typeface="Arial" charset="0"/>
              </a:rPr>
              <a:t>Langue de la diplomatie</a:t>
            </a:r>
          </a:p>
        </p:txBody>
      </p:sp>
      <p:sp>
        <p:nvSpPr>
          <p:cNvPr id="53250" name="Content Placeholder 2"/>
          <p:cNvSpPr>
            <a:spLocks noGrp="1"/>
          </p:cNvSpPr>
          <p:nvPr>
            <p:ph idx="4294967295"/>
          </p:nvPr>
        </p:nvSpPr>
        <p:spPr>
          <a:xfrm>
            <a:off x="457200" y="1571625"/>
            <a:ext cx="8229600" cy="4525963"/>
          </a:xfrm>
        </p:spPr>
        <p:txBody>
          <a:bodyPr>
            <a:normAutofit lnSpcReduction="10000"/>
          </a:bodyPr>
          <a:lstStyle/>
          <a:p>
            <a:pPr algn="just" eaLnBrk="1" hangingPunct="1">
              <a:buFontTx/>
              <a:buNone/>
            </a:pPr>
            <a:r>
              <a:rPr lang="en-US" sz="2400">
                <a:latin typeface="Arial" charset="0"/>
              </a:rPr>
              <a:t>Le rôle dominant de Louis XIV dans la politique européenne impose le français comme langue de la diplomatie. Mais c’est au XVIII qu’il supplante en grande partie le latin.	</a:t>
            </a:r>
          </a:p>
          <a:p>
            <a:pPr algn="just" eaLnBrk="1" hangingPunct="1">
              <a:buFontTx/>
              <a:buNone/>
            </a:pPr>
            <a:r>
              <a:rPr lang="en-US" sz="2400">
                <a:latin typeface="Arial" charset="0"/>
              </a:rPr>
              <a:t>En 1714, lors du traité de Rastadt, le français «officiel» fut employé pour la première fois dans la rédaction d'un document juridique international, et il demeurera la langue diplomatique jusqu'à la guerre de 1914-1918. C'est cette langue aristocratique qui était parlée dans presque toutes les chancelleries de l'Europe et employée comme langue pour les tractations diplomatiques; elle avait détrôné le latin, même si celui-ci demeurait encore d'usage courant. </a:t>
            </a:r>
            <a:endParaRPr lang="it-IT" sz="2400">
              <a:latin typeface="Arial" charset="0"/>
            </a:endParaRPr>
          </a:p>
        </p:txBody>
      </p:sp>
    </p:spTree>
    <p:extLst>
      <p:ext uri="{BB962C8B-B14F-4D97-AF65-F5344CB8AC3E}">
        <p14:creationId xmlns:p14="http://schemas.microsoft.com/office/powerpoint/2010/main" val="17612833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p:txBody>
          <a:bodyPr/>
          <a:lstStyle/>
          <a:p>
            <a:r>
              <a:rPr lang="it-IT" sz="2800" dirty="0" err="1">
                <a:latin typeface="Arial" charset="0"/>
              </a:rPr>
              <a:t>Les</a:t>
            </a:r>
            <a:r>
              <a:rPr lang="it-IT" sz="2800" dirty="0">
                <a:latin typeface="Arial" charset="0"/>
              </a:rPr>
              <a:t> </a:t>
            </a:r>
            <a:r>
              <a:rPr lang="it-IT" sz="2800" dirty="0" err="1">
                <a:latin typeface="Arial" charset="0"/>
              </a:rPr>
              <a:t>étapes</a:t>
            </a:r>
            <a:r>
              <a:rPr lang="it-IT" sz="2800" dirty="0">
                <a:latin typeface="Arial" charset="0"/>
              </a:rPr>
              <a:t> </a:t>
            </a:r>
            <a:r>
              <a:rPr lang="it-IT" sz="2800" dirty="0" err="1">
                <a:latin typeface="Arial" charset="0"/>
              </a:rPr>
              <a:t>essentielles</a:t>
            </a:r>
            <a:r>
              <a:rPr lang="it-IT" sz="2800" dirty="0">
                <a:latin typeface="Arial" charset="0"/>
              </a:rPr>
              <a:t> de l’histoire de la langue </a:t>
            </a:r>
            <a:r>
              <a:rPr lang="it-IT" sz="2800" dirty="0" err="1">
                <a:latin typeface="Arial" charset="0"/>
              </a:rPr>
              <a:t>française</a:t>
            </a:r>
            <a:endParaRPr lang="it-IT" sz="2800" dirty="0">
              <a:latin typeface="Arial" charset="0"/>
            </a:endParaRPr>
          </a:p>
        </p:txBody>
      </p:sp>
      <p:sp>
        <p:nvSpPr>
          <p:cNvPr id="70658" name="Segnaposto contenuto 2"/>
          <p:cNvSpPr>
            <a:spLocks noGrp="1"/>
          </p:cNvSpPr>
          <p:nvPr>
            <p:ph idx="1"/>
          </p:nvPr>
        </p:nvSpPr>
        <p:spPr/>
        <p:txBody>
          <a:bodyPr/>
          <a:lstStyle/>
          <a:p>
            <a:pPr eaLnBrk="1" hangingPunct="1"/>
            <a:endParaRPr lang="fr-FR" sz="2400" b="1" dirty="0">
              <a:latin typeface="Arial" charset="0"/>
            </a:endParaRPr>
          </a:p>
          <a:p>
            <a:pPr eaLnBrk="1" hangingPunct="1"/>
            <a:r>
              <a:rPr lang="fr-FR" sz="2400" dirty="0">
                <a:latin typeface="Arial" charset="0"/>
              </a:rPr>
              <a:t>L</a:t>
            </a:r>
            <a:r>
              <a:rPr lang="ja-JP" altLang="fr-FR" sz="2400" dirty="0">
                <a:latin typeface="Arial" charset="0"/>
              </a:rPr>
              <a:t>’</a:t>
            </a:r>
            <a:r>
              <a:rPr lang="fr-FR" altLang="ja-JP" sz="2400" dirty="0">
                <a:latin typeface="Arial" charset="0"/>
              </a:rPr>
              <a:t>ancien </a:t>
            </a:r>
            <a:r>
              <a:rPr lang="fr-FR" altLang="ja-JP" sz="2400" dirty="0" smtClean="0">
                <a:latin typeface="Arial" charset="0"/>
              </a:rPr>
              <a:t>français : IX</a:t>
            </a:r>
            <a:r>
              <a:rPr lang="fr-FR" sz="2400" baseline="30000" dirty="0" smtClean="0">
                <a:latin typeface="Arial" charset="0"/>
              </a:rPr>
              <a:t>ème</a:t>
            </a:r>
            <a:r>
              <a:rPr lang="fr-FR" altLang="ja-JP" sz="2400" dirty="0" smtClean="0">
                <a:latin typeface="Arial" charset="0"/>
              </a:rPr>
              <a:t> siècle - XIII</a:t>
            </a:r>
            <a:r>
              <a:rPr lang="fr-FR" sz="2400" baseline="30000" dirty="0" smtClean="0">
                <a:latin typeface="Arial" charset="0"/>
              </a:rPr>
              <a:t>ème</a:t>
            </a:r>
            <a:r>
              <a:rPr lang="fr-FR" altLang="ja-JP" sz="2400" dirty="0" smtClean="0">
                <a:latin typeface="Arial" charset="0"/>
              </a:rPr>
              <a:t> </a:t>
            </a:r>
            <a:r>
              <a:rPr lang="fr-FR" altLang="ja-JP" sz="2400" dirty="0">
                <a:latin typeface="Arial" charset="0"/>
              </a:rPr>
              <a:t>siècle</a:t>
            </a:r>
          </a:p>
          <a:p>
            <a:r>
              <a:rPr lang="fr-FR" sz="2400" dirty="0">
                <a:latin typeface="Arial" charset="0"/>
              </a:rPr>
              <a:t>Le moyen français </a:t>
            </a:r>
            <a:r>
              <a:rPr lang="fr-FR" sz="2400" dirty="0" smtClean="0">
                <a:latin typeface="Arial" charset="0"/>
              </a:rPr>
              <a:t>: XIV</a:t>
            </a:r>
            <a:r>
              <a:rPr lang="fr-FR" sz="2400" baseline="30000" dirty="0" smtClean="0">
                <a:latin typeface="Arial" charset="0"/>
              </a:rPr>
              <a:t>ème</a:t>
            </a:r>
            <a:r>
              <a:rPr lang="fr-FR" sz="2400" dirty="0" smtClean="0">
                <a:latin typeface="Arial" charset="0"/>
              </a:rPr>
              <a:t> siècle - XV</a:t>
            </a:r>
            <a:r>
              <a:rPr lang="fr-FR" sz="2400" baseline="30000" dirty="0" smtClean="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de la Renaissance : </a:t>
            </a:r>
            <a:r>
              <a:rPr lang="fr-FR" sz="2400" dirty="0" smtClean="0">
                <a:latin typeface="Arial" charset="0"/>
              </a:rPr>
              <a:t>XVI</a:t>
            </a:r>
            <a:r>
              <a:rPr lang="fr-FR" sz="2400" baseline="30000" dirty="0">
                <a:latin typeface="Arial" charset="0"/>
              </a:rPr>
              <a:t>ème</a:t>
            </a:r>
            <a:r>
              <a:rPr lang="fr-FR" sz="2400" dirty="0" smtClean="0">
                <a:latin typeface="Arial" charset="0"/>
              </a:rPr>
              <a:t> </a:t>
            </a:r>
            <a:r>
              <a:rPr lang="fr-FR" sz="2400" dirty="0">
                <a:latin typeface="Arial" charset="0"/>
              </a:rPr>
              <a:t>siècle</a:t>
            </a:r>
          </a:p>
          <a:p>
            <a:pPr eaLnBrk="1" hangingPunct="1"/>
            <a:r>
              <a:rPr lang="fr-FR" sz="2400" b="1" dirty="0">
                <a:latin typeface="Arial" charset="0"/>
              </a:rPr>
              <a:t>Le français classique : </a:t>
            </a:r>
            <a:r>
              <a:rPr lang="fr-FR" sz="2400" dirty="0" smtClean="0">
                <a:latin typeface="Arial" charset="0"/>
              </a:rPr>
              <a:t>XVII</a:t>
            </a:r>
            <a:r>
              <a:rPr lang="fr-FR" sz="2400" baseline="30000" dirty="0" smtClean="0">
                <a:latin typeface="Arial" charset="0"/>
              </a:rPr>
              <a:t>ème</a:t>
            </a:r>
            <a:r>
              <a:rPr lang="fr-FR" sz="2400" b="1" dirty="0" smtClean="0">
                <a:latin typeface="Arial" charset="0"/>
              </a:rPr>
              <a:t> -XVIII</a:t>
            </a:r>
            <a:r>
              <a:rPr lang="fr-FR" sz="2400" b="1" baseline="30000" dirty="0" smtClean="0">
                <a:latin typeface="Arial" charset="0"/>
              </a:rPr>
              <a:t>ème</a:t>
            </a:r>
            <a:r>
              <a:rPr lang="fr-FR" sz="2400" b="1" dirty="0" smtClean="0">
                <a:latin typeface="Arial" charset="0"/>
              </a:rPr>
              <a:t> </a:t>
            </a:r>
            <a:r>
              <a:rPr lang="fr-FR" sz="2400" b="1" dirty="0">
                <a:latin typeface="Arial" charset="0"/>
              </a:rPr>
              <a:t>siècles </a:t>
            </a:r>
          </a:p>
          <a:p>
            <a:pPr eaLnBrk="1" hangingPunct="1"/>
            <a:r>
              <a:rPr lang="fr-FR" sz="2400" dirty="0">
                <a:latin typeface="Arial" charset="0"/>
              </a:rPr>
              <a:t>Le français </a:t>
            </a:r>
            <a:r>
              <a:rPr lang="fr-FR" sz="2400" dirty="0" smtClean="0">
                <a:latin typeface="Arial" charset="0"/>
              </a:rPr>
              <a:t>moderne : XIX</a:t>
            </a:r>
            <a:r>
              <a:rPr lang="fr-FR" sz="2400" baseline="30000" dirty="0" smtClean="0">
                <a:latin typeface="Arial" charset="0"/>
              </a:rPr>
              <a:t>ème</a:t>
            </a:r>
            <a:r>
              <a:rPr lang="fr-FR" sz="2400" dirty="0" smtClean="0">
                <a:latin typeface="Arial" charset="0"/>
              </a:rPr>
              <a:t>  - XX</a:t>
            </a:r>
            <a:r>
              <a:rPr lang="fr-FR" sz="2400" baseline="30000" dirty="0" smtClean="0">
                <a:latin typeface="Arial" charset="0"/>
              </a:rPr>
              <a:t>ème</a:t>
            </a:r>
            <a:r>
              <a:rPr lang="fr-FR" sz="2400" dirty="0" smtClean="0">
                <a:latin typeface="Arial" charset="0"/>
              </a:rPr>
              <a:t> siècles </a:t>
            </a:r>
            <a:r>
              <a:rPr lang="fr-FR" sz="2400" dirty="0">
                <a:latin typeface="Arial" charset="0"/>
              </a:rPr>
              <a:t>(</a:t>
            </a:r>
            <a:r>
              <a:rPr lang="it-IT" sz="2400" dirty="0">
                <a:latin typeface="Arial" charset="0"/>
              </a:rPr>
              <a:t>l’Académie </a:t>
            </a:r>
            <a:r>
              <a:rPr lang="it-IT" sz="2400" dirty="0" err="1">
                <a:latin typeface="Arial" charset="0"/>
              </a:rPr>
              <a:t>française</a:t>
            </a:r>
            <a:r>
              <a:rPr lang="it-IT" sz="2400" dirty="0">
                <a:latin typeface="Arial" charset="0"/>
              </a:rPr>
              <a:t> en 1835 </a:t>
            </a:r>
            <a:r>
              <a:rPr lang="it-IT" sz="2400" dirty="0" err="1">
                <a:latin typeface="Arial" charset="0"/>
              </a:rPr>
              <a:t>admet</a:t>
            </a:r>
            <a:r>
              <a:rPr lang="it-IT" sz="2400" dirty="0">
                <a:latin typeface="Arial" charset="0"/>
              </a:rPr>
              <a:t> l’</a:t>
            </a:r>
            <a:r>
              <a:rPr lang="it-IT" sz="2400" dirty="0" err="1">
                <a:latin typeface="Arial" charset="0"/>
              </a:rPr>
              <a:t>orthographe</a:t>
            </a:r>
            <a:r>
              <a:rPr lang="it-IT" sz="2400" dirty="0">
                <a:latin typeface="Arial" charset="0"/>
              </a:rPr>
              <a:t> –ai- </a:t>
            </a:r>
            <a:r>
              <a:rPr lang="it-IT" sz="2400" dirty="0" err="1">
                <a:latin typeface="Arial" charset="0"/>
              </a:rPr>
              <a:t>au</a:t>
            </a:r>
            <a:r>
              <a:rPr lang="it-IT" sz="2400" dirty="0">
                <a:latin typeface="Arial" charset="0"/>
              </a:rPr>
              <a:t> </a:t>
            </a:r>
            <a:r>
              <a:rPr lang="it-IT" sz="2400" dirty="0" err="1">
                <a:latin typeface="Arial" charset="0"/>
              </a:rPr>
              <a:t>lieu</a:t>
            </a:r>
            <a:r>
              <a:rPr lang="it-IT" sz="2400" dirty="0">
                <a:latin typeface="Arial" charset="0"/>
              </a:rPr>
              <a:t> de –oi.)</a:t>
            </a:r>
            <a:endParaRPr lang="fr-FR" sz="2400" dirty="0">
              <a:latin typeface="Arial" charset="0"/>
            </a:endParaRPr>
          </a:p>
          <a:p>
            <a:pPr eaLnBrk="1" hangingPunct="1"/>
            <a:r>
              <a:rPr lang="fr-FR" sz="2400" dirty="0">
                <a:latin typeface="Arial" charset="0"/>
              </a:rPr>
              <a:t>Le français </a:t>
            </a:r>
            <a:r>
              <a:rPr lang="fr-FR" sz="2400" dirty="0" smtClean="0">
                <a:latin typeface="Arial" charset="0"/>
              </a:rPr>
              <a:t>contemporain : 21</a:t>
            </a:r>
            <a:r>
              <a:rPr lang="fr-FR" sz="2400" baseline="30000" dirty="0">
                <a:latin typeface="Arial" charset="0"/>
              </a:rPr>
              <a:t>ème</a:t>
            </a:r>
            <a:r>
              <a:rPr lang="fr-FR" sz="2400" dirty="0" smtClean="0">
                <a:latin typeface="Arial" charset="0"/>
              </a:rPr>
              <a:t> </a:t>
            </a:r>
            <a:r>
              <a:rPr lang="fr-FR" sz="2400" dirty="0">
                <a:latin typeface="Arial" charset="0"/>
              </a:rPr>
              <a:t>siècle</a:t>
            </a:r>
          </a:p>
          <a:p>
            <a:endParaRPr lang="it-IT" dirty="0">
              <a:latin typeface="Arial" charset="0"/>
            </a:endParaRPr>
          </a:p>
        </p:txBody>
      </p:sp>
    </p:spTree>
    <p:extLst>
      <p:ext uri="{BB962C8B-B14F-4D97-AF65-F5344CB8AC3E}">
        <p14:creationId xmlns:p14="http://schemas.microsoft.com/office/powerpoint/2010/main" val="8789945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olo 1"/>
          <p:cNvSpPr>
            <a:spLocks noGrp="1"/>
          </p:cNvSpPr>
          <p:nvPr>
            <p:ph type="title" idx="4294967295"/>
          </p:nvPr>
        </p:nvSpPr>
        <p:spPr/>
        <p:txBody>
          <a:bodyPr/>
          <a:lstStyle/>
          <a:p>
            <a:pPr eaLnBrk="1" hangingPunct="1"/>
            <a:r>
              <a:rPr lang="it-IT" sz="2800" dirty="0">
                <a:latin typeface="Arial" charset="0"/>
              </a:rPr>
              <a:t>Le </a:t>
            </a:r>
            <a:r>
              <a:rPr lang="it-IT" sz="2800" dirty="0" err="1">
                <a:latin typeface="Arial" charset="0"/>
              </a:rPr>
              <a:t>XVIIIème</a:t>
            </a:r>
            <a:r>
              <a:rPr lang="it-IT" sz="2800" dirty="0">
                <a:latin typeface="Arial" charset="0"/>
              </a:rPr>
              <a:t> : le </a:t>
            </a:r>
            <a:r>
              <a:rPr lang="it-IT" sz="2800" dirty="0" err="1">
                <a:latin typeface="Arial" charset="0"/>
              </a:rPr>
              <a:t>siècle</a:t>
            </a:r>
            <a:r>
              <a:rPr lang="it-IT" sz="2800" dirty="0">
                <a:latin typeface="Arial" charset="0"/>
              </a:rPr>
              <a:t> </a:t>
            </a:r>
            <a:r>
              <a:rPr lang="it-IT" sz="2800" dirty="0" err="1">
                <a:latin typeface="Arial" charset="0"/>
              </a:rPr>
              <a:t>des</a:t>
            </a:r>
            <a:r>
              <a:rPr lang="it-IT" sz="2800" dirty="0">
                <a:latin typeface="Arial" charset="0"/>
              </a:rPr>
              <a:t> </a:t>
            </a:r>
            <a:r>
              <a:rPr lang="it-IT" sz="2800" dirty="0" err="1">
                <a:latin typeface="Arial" charset="0"/>
              </a:rPr>
              <a:t>Lumières</a:t>
            </a:r>
            <a:r>
              <a:rPr lang="it-IT" sz="2800" dirty="0">
                <a:latin typeface="Arial" charset="0"/>
              </a:rPr>
              <a:t> et de la </a:t>
            </a:r>
            <a:r>
              <a:rPr lang="it-IT" sz="2800" dirty="0" err="1" smtClean="0">
                <a:latin typeface="Arial" charset="0"/>
              </a:rPr>
              <a:t>Révolution</a:t>
            </a:r>
            <a:r>
              <a:rPr lang="it-IT" sz="2800" dirty="0" smtClean="0">
                <a:latin typeface="Arial" charset="0"/>
              </a:rPr>
              <a:t> : </a:t>
            </a:r>
            <a:r>
              <a:rPr lang="it-IT" sz="2800" dirty="0" err="1" smtClean="0">
                <a:latin typeface="Arial" charset="0"/>
              </a:rPr>
              <a:t>français</a:t>
            </a:r>
            <a:r>
              <a:rPr lang="it-IT" sz="2800" dirty="0" smtClean="0">
                <a:latin typeface="Arial" charset="0"/>
              </a:rPr>
              <a:t> </a:t>
            </a:r>
            <a:r>
              <a:rPr lang="it-IT" sz="2800" dirty="0" err="1" smtClean="0">
                <a:latin typeface="Arial" charset="0"/>
              </a:rPr>
              <a:t>classique</a:t>
            </a:r>
            <a:endParaRPr lang="it-IT" sz="2800" dirty="0">
              <a:latin typeface="Arial" charset="0"/>
            </a:endParaRPr>
          </a:p>
        </p:txBody>
      </p:sp>
      <p:sp>
        <p:nvSpPr>
          <p:cNvPr id="58370" name="Segnaposto contenuto 2"/>
          <p:cNvSpPr>
            <a:spLocks noGrp="1"/>
          </p:cNvSpPr>
          <p:nvPr>
            <p:ph idx="4294967295"/>
          </p:nvPr>
        </p:nvSpPr>
        <p:spPr/>
        <p:txBody>
          <a:bodyPr>
            <a:normAutofit lnSpcReduction="10000"/>
          </a:bodyPr>
          <a:lstStyle/>
          <a:p>
            <a:pPr marL="0" indent="0" eaLnBrk="1" hangingPunct="1">
              <a:buFontTx/>
              <a:buNone/>
            </a:pPr>
            <a:endParaRPr lang="it-IT" sz="2400" dirty="0">
              <a:latin typeface="Arial" charset="0"/>
            </a:endParaRPr>
          </a:p>
          <a:p>
            <a:pPr marL="0" indent="0" algn="just" eaLnBrk="1" hangingPunct="1"/>
            <a:r>
              <a:rPr lang="fr-FR" sz="2400" dirty="0">
                <a:latin typeface="Arial" charset="0"/>
              </a:rPr>
              <a:t>Siècle de transformations économiques, sociales, intellectuelles et politiques</a:t>
            </a:r>
          </a:p>
          <a:p>
            <a:pPr marL="0" indent="0" algn="just" eaLnBrk="1" hangingPunct="1"/>
            <a:r>
              <a:rPr lang="fr-FR" sz="2400" dirty="0">
                <a:latin typeface="Arial" charset="0"/>
              </a:rPr>
              <a:t>Siècle de la Raison</a:t>
            </a:r>
          </a:p>
          <a:p>
            <a:pPr marL="0" indent="0" algn="just" eaLnBrk="1" hangingPunct="1"/>
            <a:r>
              <a:rPr lang="fr-FR" sz="2400" dirty="0">
                <a:latin typeface="Arial" charset="0"/>
              </a:rPr>
              <a:t>Les mentalités évoluent avec le </a:t>
            </a:r>
            <a:r>
              <a:rPr lang="fr-FR" sz="2400" dirty="0" smtClean="0">
                <a:latin typeface="Arial" charset="0"/>
              </a:rPr>
              <a:t>développement de </a:t>
            </a:r>
            <a:r>
              <a:rPr lang="fr-FR" sz="2400" dirty="0">
                <a:latin typeface="Arial" charset="0"/>
              </a:rPr>
              <a:t>l’éducation et des sciences. La foi dans le progrès. </a:t>
            </a:r>
          </a:p>
          <a:p>
            <a:pPr marL="0" indent="0" eaLnBrk="1" hangingPunct="1"/>
            <a:r>
              <a:rPr lang="it-IT" sz="2400" i="1" dirty="0">
                <a:latin typeface="Arial" charset="0"/>
              </a:rPr>
              <a:t>L’</a:t>
            </a:r>
            <a:r>
              <a:rPr lang="it-IT" altLang="ja-JP" sz="2400" i="1" dirty="0" err="1">
                <a:latin typeface="Arial" charset="0"/>
              </a:rPr>
              <a:t>Encyclopédie</a:t>
            </a:r>
            <a:r>
              <a:rPr lang="it-IT" altLang="ja-JP" sz="2400" i="1" dirty="0">
                <a:latin typeface="Arial" charset="0"/>
              </a:rPr>
              <a:t> </a:t>
            </a:r>
            <a:r>
              <a:rPr lang="it-IT" altLang="ja-JP" sz="2400" i="1" dirty="0" err="1">
                <a:latin typeface="Arial" charset="0"/>
              </a:rPr>
              <a:t>ou</a:t>
            </a:r>
            <a:r>
              <a:rPr lang="it-IT" altLang="ja-JP" sz="2400" i="1" dirty="0">
                <a:latin typeface="Arial" charset="0"/>
              </a:rPr>
              <a:t> </a:t>
            </a:r>
            <a:r>
              <a:rPr lang="fr-FR" altLang="ja-JP" sz="2400" i="1" dirty="0">
                <a:latin typeface="Arial" charset="0"/>
              </a:rPr>
              <a:t>Dictionnaire raisonné des sciences, des arts et des métiers</a:t>
            </a:r>
            <a:endParaRPr lang="it-IT" altLang="ja-JP" sz="2400" dirty="0">
              <a:latin typeface="Arial" charset="0"/>
            </a:endParaRPr>
          </a:p>
          <a:p>
            <a:pPr marL="0" indent="0" eaLnBrk="1" hangingPunct="1"/>
            <a:r>
              <a:rPr lang="fr-FR" sz="2400" dirty="0">
                <a:latin typeface="Arial" charset="0"/>
              </a:rPr>
              <a:t>La littérature d'idées : Diderot, Montesquieu, Rousseau, Voltaire. </a:t>
            </a:r>
          </a:p>
          <a:p>
            <a:pPr marL="0" indent="0" eaLnBrk="1" hangingPunct="1"/>
            <a:r>
              <a:rPr lang="it-IT" sz="2400" dirty="0">
                <a:latin typeface="Arial" charset="0"/>
              </a:rPr>
              <a:t>La </a:t>
            </a:r>
            <a:r>
              <a:rPr lang="it-IT" sz="2400" dirty="0" err="1">
                <a:latin typeface="Arial" charset="0"/>
              </a:rPr>
              <a:t>Révolution</a:t>
            </a:r>
            <a:r>
              <a:rPr lang="it-IT" sz="2400" dirty="0">
                <a:latin typeface="Arial" charset="0"/>
              </a:rPr>
              <a:t> 1789</a:t>
            </a:r>
          </a:p>
          <a:p>
            <a:pPr marL="0" indent="0" eaLnBrk="1" hangingPunct="1"/>
            <a:endParaRPr lang="it-IT" sz="2400" dirty="0">
              <a:latin typeface="Arial" charset="0"/>
            </a:endParaRPr>
          </a:p>
        </p:txBody>
      </p:sp>
    </p:spTree>
    <p:extLst>
      <p:ext uri="{BB962C8B-B14F-4D97-AF65-F5344CB8AC3E}">
        <p14:creationId xmlns:p14="http://schemas.microsoft.com/office/powerpoint/2010/main" val="10493488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Langue de Molière </a:t>
            </a:r>
            <a:r>
              <a:rPr lang="it-IT" sz="2800" dirty="0" err="1" smtClean="0"/>
              <a:t>ou</a:t>
            </a:r>
            <a:r>
              <a:rPr lang="it-IT" sz="2800" dirty="0" smtClean="0"/>
              <a:t> langue de Voltaire? </a:t>
            </a:r>
            <a:endParaRPr lang="it-IT" sz="2800" dirty="0"/>
          </a:p>
        </p:txBody>
      </p:sp>
      <p:sp>
        <p:nvSpPr>
          <p:cNvPr id="3" name="Segnaposto contenuto 2"/>
          <p:cNvSpPr>
            <a:spLocks noGrp="1"/>
          </p:cNvSpPr>
          <p:nvPr>
            <p:ph idx="1"/>
          </p:nvPr>
        </p:nvSpPr>
        <p:spPr/>
        <p:txBody>
          <a:bodyPr>
            <a:normAutofit fontScale="92500" lnSpcReduction="20000"/>
          </a:bodyPr>
          <a:lstStyle/>
          <a:p>
            <a:pPr algn="just"/>
            <a:r>
              <a:rPr lang="it-IT" sz="2400" dirty="0" err="1"/>
              <a:t>Ces</a:t>
            </a:r>
            <a:r>
              <a:rPr lang="it-IT" sz="2400" dirty="0"/>
              <a:t> </a:t>
            </a:r>
            <a:r>
              <a:rPr lang="it-IT" sz="2400" dirty="0" err="1"/>
              <a:t>figures</a:t>
            </a:r>
            <a:r>
              <a:rPr lang="it-IT" sz="2400" dirty="0"/>
              <a:t> se </a:t>
            </a:r>
            <a:r>
              <a:rPr lang="it-IT" sz="2400" dirty="0" err="1"/>
              <a:t>sont</a:t>
            </a:r>
            <a:r>
              <a:rPr lang="it-IT" sz="2400" dirty="0"/>
              <a:t> </a:t>
            </a:r>
            <a:r>
              <a:rPr lang="it-IT" sz="2400" dirty="0" err="1"/>
              <a:t>imposées</a:t>
            </a:r>
            <a:r>
              <a:rPr lang="it-IT" sz="2400" dirty="0"/>
              <a:t> </a:t>
            </a:r>
            <a:r>
              <a:rPr lang="it-IT" sz="2400" dirty="0" err="1"/>
              <a:t>progressivement</a:t>
            </a:r>
            <a:r>
              <a:rPr lang="it-IT" sz="2400" dirty="0"/>
              <a:t> et </a:t>
            </a:r>
            <a:r>
              <a:rPr lang="it-IT" sz="2400" dirty="0" err="1"/>
              <a:t>elles</a:t>
            </a:r>
            <a:r>
              <a:rPr lang="it-IT" sz="2400" dirty="0"/>
              <a:t> </a:t>
            </a:r>
            <a:r>
              <a:rPr lang="it-IT" sz="2400" dirty="0" err="1"/>
              <a:t>recourent</a:t>
            </a:r>
            <a:r>
              <a:rPr lang="it-IT" sz="2400" dirty="0"/>
              <a:t> </a:t>
            </a:r>
            <a:r>
              <a:rPr lang="it-IT" sz="2400" dirty="0" err="1"/>
              <a:t>toutes</a:t>
            </a:r>
            <a:r>
              <a:rPr lang="it-IT" sz="2400" dirty="0"/>
              <a:t> à </a:t>
            </a:r>
            <a:r>
              <a:rPr lang="it-IT" sz="2400" dirty="0" err="1"/>
              <a:t>des</a:t>
            </a:r>
            <a:r>
              <a:rPr lang="it-IT" sz="2400" dirty="0"/>
              <a:t> </a:t>
            </a:r>
            <a:r>
              <a:rPr lang="it-IT" sz="2400" dirty="0" err="1"/>
              <a:t>modèles</a:t>
            </a:r>
            <a:r>
              <a:rPr lang="it-IT" sz="2400" dirty="0"/>
              <a:t> </a:t>
            </a:r>
            <a:r>
              <a:rPr lang="it-IT" sz="2400" dirty="0" err="1"/>
              <a:t>antérieurs</a:t>
            </a:r>
            <a:r>
              <a:rPr lang="it-IT" sz="2400" dirty="0"/>
              <a:t> </a:t>
            </a:r>
            <a:r>
              <a:rPr lang="it-IT" sz="2400" dirty="0" err="1"/>
              <a:t>au</a:t>
            </a:r>
            <a:r>
              <a:rPr lang="it-IT" sz="2400" dirty="0"/>
              <a:t> </a:t>
            </a:r>
            <a:r>
              <a:rPr lang="it-IT" sz="2400" cap="small" dirty="0" err="1"/>
              <a:t>xviii</a:t>
            </a:r>
            <a:r>
              <a:rPr lang="it-IT" sz="2400" baseline="30000" dirty="0" err="1"/>
              <a:t>e</a:t>
            </a:r>
            <a:r>
              <a:rPr lang="it-IT" sz="2400" dirty="0"/>
              <a:t> </a:t>
            </a:r>
            <a:r>
              <a:rPr lang="it-IT" sz="2400" dirty="0" err="1" smtClean="0"/>
              <a:t>siècle</a:t>
            </a:r>
            <a:r>
              <a:rPr lang="it-IT" sz="2400" dirty="0"/>
              <a:t>. </a:t>
            </a:r>
            <a:r>
              <a:rPr lang="it-IT" sz="2400" dirty="0" smtClean="0"/>
              <a:t>L’</a:t>
            </a:r>
            <a:r>
              <a:rPr lang="it-IT" sz="2400" dirty="0" err="1" smtClean="0"/>
              <a:t>idéal</a:t>
            </a:r>
            <a:r>
              <a:rPr lang="it-IT" sz="2400" dirty="0" smtClean="0"/>
              <a:t> </a:t>
            </a:r>
            <a:r>
              <a:rPr lang="it-IT" sz="2400" dirty="0" err="1"/>
              <a:t>restant</a:t>
            </a:r>
            <a:r>
              <a:rPr lang="it-IT" sz="2400" dirty="0"/>
              <a:t> </a:t>
            </a:r>
            <a:r>
              <a:rPr lang="it-IT" sz="2400" dirty="0" err="1"/>
              <a:t>fondamentalement</a:t>
            </a:r>
            <a:r>
              <a:rPr lang="it-IT" sz="2400" dirty="0"/>
              <a:t> </a:t>
            </a:r>
            <a:r>
              <a:rPr lang="it-IT" sz="2400" dirty="0" err="1"/>
              <a:t>lié</a:t>
            </a:r>
            <a:r>
              <a:rPr lang="it-IT" sz="2400" dirty="0"/>
              <a:t> </a:t>
            </a:r>
            <a:r>
              <a:rPr lang="it-IT" sz="2400" dirty="0" err="1"/>
              <a:t>au</a:t>
            </a:r>
            <a:r>
              <a:rPr lang="it-IT" sz="2400" dirty="0"/>
              <a:t> </a:t>
            </a:r>
            <a:r>
              <a:rPr lang="it-IT" sz="2400" dirty="0" err="1" smtClean="0"/>
              <a:t>classicisme</a:t>
            </a:r>
            <a:r>
              <a:rPr lang="it-IT" sz="2400" dirty="0" smtClean="0"/>
              <a:t>. </a:t>
            </a:r>
            <a:endParaRPr lang="it-IT" sz="2400" dirty="0"/>
          </a:p>
          <a:p>
            <a:pPr algn="just"/>
            <a:r>
              <a:rPr lang="it-IT" sz="2400" dirty="0" smtClean="0"/>
              <a:t>Voltaire </a:t>
            </a:r>
            <a:r>
              <a:rPr lang="it-IT" sz="2400" dirty="0" err="1"/>
              <a:t>connaît</a:t>
            </a:r>
            <a:r>
              <a:rPr lang="it-IT" sz="2400" dirty="0"/>
              <a:t> un </a:t>
            </a:r>
            <a:r>
              <a:rPr lang="it-IT" sz="2400" dirty="0" err="1"/>
              <a:t>rayonnement</a:t>
            </a:r>
            <a:r>
              <a:rPr lang="it-IT" sz="2400" dirty="0"/>
              <a:t> </a:t>
            </a:r>
            <a:r>
              <a:rPr lang="it-IT" sz="2400" dirty="0" err="1"/>
              <a:t>international</a:t>
            </a:r>
            <a:r>
              <a:rPr lang="it-IT" sz="2400" dirty="0"/>
              <a:t> </a:t>
            </a:r>
            <a:r>
              <a:rPr lang="it-IT" sz="2400" dirty="0" err="1"/>
              <a:t>au</a:t>
            </a:r>
            <a:r>
              <a:rPr lang="it-IT" sz="2400" dirty="0"/>
              <a:t> </a:t>
            </a:r>
            <a:r>
              <a:rPr lang="it-IT" sz="2400" dirty="0" err="1"/>
              <a:t>XVIIIe</a:t>
            </a:r>
            <a:r>
              <a:rPr lang="it-IT" sz="2400" dirty="0"/>
              <a:t> </a:t>
            </a:r>
            <a:r>
              <a:rPr lang="it-IT" sz="2400" dirty="0" err="1"/>
              <a:t>siècle</a:t>
            </a:r>
            <a:r>
              <a:rPr lang="it-IT" sz="2400" dirty="0"/>
              <a:t> et est </a:t>
            </a:r>
            <a:r>
              <a:rPr lang="it-IT" sz="2400" dirty="0" err="1"/>
              <a:t>considéré</a:t>
            </a:r>
            <a:r>
              <a:rPr lang="it-IT" sz="2400" dirty="0"/>
              <a:t> </a:t>
            </a:r>
            <a:r>
              <a:rPr lang="it-IT" sz="2400" dirty="0" err="1"/>
              <a:t>comme</a:t>
            </a:r>
            <a:r>
              <a:rPr lang="it-IT" sz="2400" dirty="0"/>
              <a:t> un </a:t>
            </a:r>
            <a:r>
              <a:rPr lang="it-IT" sz="2400" dirty="0" err="1"/>
              <a:t>des</a:t>
            </a:r>
            <a:r>
              <a:rPr lang="it-IT" sz="2400" dirty="0"/>
              <a:t> </a:t>
            </a:r>
            <a:r>
              <a:rPr lang="it-IT" sz="2400" dirty="0" err="1"/>
              <a:t>auteurs</a:t>
            </a:r>
            <a:r>
              <a:rPr lang="it-IT" sz="2400" dirty="0"/>
              <a:t> </a:t>
            </a:r>
            <a:r>
              <a:rPr lang="it-IT" sz="2400" dirty="0" err="1"/>
              <a:t>français</a:t>
            </a:r>
            <a:r>
              <a:rPr lang="it-IT" sz="2400" dirty="0"/>
              <a:t> </a:t>
            </a:r>
            <a:r>
              <a:rPr lang="it-IT" sz="2400" dirty="0" err="1"/>
              <a:t>les</a:t>
            </a:r>
            <a:r>
              <a:rPr lang="it-IT" sz="2400" dirty="0"/>
              <a:t> plus </a:t>
            </a:r>
            <a:r>
              <a:rPr lang="it-IT" sz="2400" dirty="0" err="1"/>
              <a:t>illustres</a:t>
            </a:r>
            <a:r>
              <a:rPr lang="it-IT" sz="2400" dirty="0"/>
              <a:t>. </a:t>
            </a:r>
            <a:r>
              <a:rPr lang="it-IT" sz="2400" dirty="0" smtClean="0"/>
              <a:t>Un </a:t>
            </a:r>
            <a:r>
              <a:rPr lang="it-IT" sz="2400" dirty="0" err="1"/>
              <a:t>rôle</a:t>
            </a:r>
            <a:r>
              <a:rPr lang="it-IT" sz="2400" dirty="0"/>
              <a:t> de premier </a:t>
            </a:r>
            <a:r>
              <a:rPr lang="it-IT" sz="2400" dirty="0" err="1"/>
              <a:t>plan</a:t>
            </a:r>
            <a:r>
              <a:rPr lang="it-IT" sz="2400" dirty="0"/>
              <a:t> </a:t>
            </a:r>
            <a:r>
              <a:rPr lang="it-IT" sz="2400" dirty="0" err="1"/>
              <a:t>dans</a:t>
            </a:r>
            <a:r>
              <a:rPr lang="it-IT" sz="2400" dirty="0"/>
              <a:t> la </a:t>
            </a:r>
            <a:r>
              <a:rPr lang="it-IT" sz="2400" dirty="0" err="1"/>
              <a:t>diffusion</a:t>
            </a:r>
            <a:r>
              <a:rPr lang="it-IT" sz="2400" dirty="0"/>
              <a:t> </a:t>
            </a:r>
            <a:r>
              <a:rPr lang="it-IT" sz="2400" dirty="0" err="1"/>
              <a:t>du</a:t>
            </a:r>
            <a:r>
              <a:rPr lang="it-IT" sz="2400" dirty="0"/>
              <a:t> </a:t>
            </a:r>
            <a:r>
              <a:rPr lang="it-IT" sz="2400" dirty="0" err="1"/>
              <a:t>français</a:t>
            </a:r>
            <a:r>
              <a:rPr lang="it-IT" sz="2400" dirty="0"/>
              <a:t> hors de France, </a:t>
            </a:r>
            <a:r>
              <a:rPr lang="it-IT" sz="2400" dirty="0" err="1"/>
              <a:t>utilise</a:t>
            </a:r>
            <a:r>
              <a:rPr lang="it-IT" sz="2400" dirty="0"/>
              <a:t> l’</a:t>
            </a:r>
            <a:r>
              <a:rPr lang="it-IT" sz="2400" dirty="0" err="1"/>
              <a:t>antonomase</a:t>
            </a:r>
            <a:r>
              <a:rPr lang="it-IT" sz="2400" dirty="0"/>
              <a:t> pour </a:t>
            </a:r>
            <a:r>
              <a:rPr lang="it-IT" sz="2400" dirty="0" err="1"/>
              <a:t>souligner</a:t>
            </a:r>
            <a:r>
              <a:rPr lang="it-IT" sz="2400" dirty="0"/>
              <a:t> le </a:t>
            </a:r>
            <a:r>
              <a:rPr lang="it-IT" sz="2400" dirty="0" err="1"/>
              <a:t>phénomène</a:t>
            </a:r>
            <a:r>
              <a:rPr lang="it-IT" sz="2400" dirty="0"/>
              <a:t> d’</a:t>
            </a:r>
            <a:r>
              <a:rPr lang="it-IT" sz="2400" dirty="0" err="1"/>
              <a:t>internationalisation</a:t>
            </a:r>
            <a:r>
              <a:rPr lang="it-IT" sz="2400" dirty="0"/>
              <a:t> de la langue, − ce </a:t>
            </a:r>
            <a:r>
              <a:rPr lang="it-IT" sz="2400" dirty="0" err="1"/>
              <a:t>qu’on</a:t>
            </a:r>
            <a:r>
              <a:rPr lang="it-IT" sz="2400" dirty="0"/>
              <a:t> </a:t>
            </a:r>
            <a:r>
              <a:rPr lang="it-IT" sz="2400" dirty="0" err="1"/>
              <a:t>appelait</a:t>
            </a:r>
            <a:r>
              <a:rPr lang="it-IT" sz="2400" dirty="0"/>
              <a:t> </a:t>
            </a:r>
            <a:r>
              <a:rPr lang="it-IT" sz="2400" dirty="0" err="1"/>
              <a:t>alors</a:t>
            </a:r>
            <a:r>
              <a:rPr lang="it-IT" sz="2400" dirty="0"/>
              <a:t> son </a:t>
            </a:r>
            <a:r>
              <a:rPr lang="it-IT" sz="2400" dirty="0" err="1"/>
              <a:t>universalité</a:t>
            </a:r>
            <a:r>
              <a:rPr lang="it-IT" sz="2400" dirty="0"/>
              <a:t> </a:t>
            </a:r>
            <a:r>
              <a:rPr lang="it-IT" sz="2400" dirty="0" smtClean="0"/>
              <a:t>:</a:t>
            </a:r>
          </a:p>
          <a:p>
            <a:pPr algn="just"/>
            <a:r>
              <a:rPr lang="it-IT" sz="2400" dirty="0"/>
              <a:t>[Voltaire] </a:t>
            </a:r>
            <a:r>
              <a:rPr lang="it-IT" sz="2400" dirty="0" smtClean="0"/>
              <a:t>“</a:t>
            </a:r>
            <a:r>
              <a:rPr lang="it-IT" sz="2400" dirty="0" err="1" smtClean="0"/>
              <a:t>n’est</a:t>
            </a:r>
            <a:r>
              <a:rPr lang="it-IT" sz="2400" dirty="0" smtClean="0"/>
              <a:t> </a:t>
            </a:r>
            <a:r>
              <a:rPr lang="it-IT" sz="2400" dirty="0" err="1"/>
              <a:t>rien</a:t>
            </a:r>
            <a:r>
              <a:rPr lang="it-IT" sz="2400" dirty="0"/>
              <a:t> </a:t>
            </a:r>
            <a:r>
              <a:rPr lang="it-IT" sz="2400" dirty="0" err="1"/>
              <a:t>moins</a:t>
            </a:r>
            <a:r>
              <a:rPr lang="it-IT" sz="2400" dirty="0"/>
              <a:t> </a:t>
            </a:r>
            <a:r>
              <a:rPr lang="it-IT" sz="2400" dirty="0" err="1"/>
              <a:t>que</a:t>
            </a:r>
            <a:r>
              <a:rPr lang="it-IT" sz="2400" dirty="0"/>
              <a:t> le premier </a:t>
            </a:r>
            <a:r>
              <a:rPr lang="it-IT" sz="2400" dirty="0" err="1"/>
              <a:t>des</a:t>
            </a:r>
            <a:r>
              <a:rPr lang="it-IT" sz="2400" dirty="0"/>
              <a:t> </a:t>
            </a:r>
            <a:r>
              <a:rPr lang="it-IT" sz="2400" dirty="0" err="1"/>
              <a:t>Poëtes</a:t>
            </a:r>
            <a:r>
              <a:rPr lang="it-IT" sz="2400" dirty="0"/>
              <a:t> </a:t>
            </a:r>
            <a:r>
              <a:rPr lang="it-IT" sz="2400" dirty="0" err="1"/>
              <a:t>français</a:t>
            </a:r>
            <a:r>
              <a:rPr lang="it-IT" sz="2400" dirty="0"/>
              <a:t>, &amp; </a:t>
            </a:r>
            <a:r>
              <a:rPr lang="it-IT" sz="2400" dirty="0" err="1"/>
              <a:t>peut-être</a:t>
            </a:r>
            <a:r>
              <a:rPr lang="it-IT" sz="2400" dirty="0"/>
              <a:t> de </a:t>
            </a:r>
            <a:r>
              <a:rPr lang="it-IT" sz="2400" dirty="0" err="1"/>
              <a:t>tous</a:t>
            </a:r>
            <a:r>
              <a:rPr lang="it-IT" sz="2400" dirty="0"/>
              <a:t> </a:t>
            </a:r>
            <a:r>
              <a:rPr lang="it-IT" sz="2400" dirty="0" err="1"/>
              <a:t>les</a:t>
            </a:r>
            <a:r>
              <a:rPr lang="it-IT" sz="2400" dirty="0"/>
              <a:t> </a:t>
            </a:r>
            <a:r>
              <a:rPr lang="it-IT" sz="2400" dirty="0" err="1"/>
              <a:t>Poëtes</a:t>
            </a:r>
            <a:r>
              <a:rPr lang="it-IT" sz="2400" dirty="0"/>
              <a:t>. C’est </a:t>
            </a:r>
            <a:r>
              <a:rPr lang="it-IT" sz="2400" dirty="0" err="1"/>
              <a:t>celui</a:t>
            </a:r>
            <a:r>
              <a:rPr lang="it-IT" sz="2400" dirty="0"/>
              <a:t> de </a:t>
            </a:r>
            <a:r>
              <a:rPr lang="it-IT" sz="2400" dirty="0" err="1"/>
              <a:t>tous</a:t>
            </a:r>
            <a:r>
              <a:rPr lang="it-IT" sz="2400" dirty="0"/>
              <a:t> nos </a:t>
            </a:r>
            <a:r>
              <a:rPr lang="it-IT" sz="2400" dirty="0" err="1"/>
              <a:t>écrivains</a:t>
            </a:r>
            <a:r>
              <a:rPr lang="it-IT" sz="2400" dirty="0"/>
              <a:t> à qui la langue </a:t>
            </a:r>
            <a:r>
              <a:rPr lang="it-IT" sz="2400" dirty="0" err="1"/>
              <a:t>française</a:t>
            </a:r>
            <a:r>
              <a:rPr lang="it-IT" sz="2400" dirty="0"/>
              <a:t> a le plus d’</a:t>
            </a:r>
            <a:r>
              <a:rPr lang="it-IT" sz="2400" dirty="0" err="1"/>
              <a:t>obligations</a:t>
            </a:r>
            <a:r>
              <a:rPr lang="it-IT" sz="2400" dirty="0"/>
              <a:t>. C’est lui </a:t>
            </a:r>
            <a:r>
              <a:rPr lang="it-IT" sz="2400" dirty="0" err="1"/>
              <a:t>principalement</a:t>
            </a:r>
            <a:r>
              <a:rPr lang="it-IT" sz="2400" dirty="0"/>
              <a:t> qui en a </a:t>
            </a:r>
            <a:r>
              <a:rPr lang="it-IT" sz="2400" dirty="0" err="1"/>
              <a:t>étendu</a:t>
            </a:r>
            <a:r>
              <a:rPr lang="it-IT" sz="2400" dirty="0"/>
              <a:t> la </a:t>
            </a:r>
            <a:r>
              <a:rPr lang="it-IT" sz="2400" dirty="0" err="1"/>
              <a:t>connaissance</a:t>
            </a:r>
            <a:r>
              <a:rPr lang="it-IT" sz="2400" dirty="0"/>
              <a:t> </a:t>
            </a:r>
            <a:r>
              <a:rPr lang="it-IT" sz="2400" dirty="0" err="1"/>
              <a:t>chez</a:t>
            </a:r>
            <a:r>
              <a:rPr lang="it-IT" sz="2400" dirty="0"/>
              <a:t> </a:t>
            </a:r>
            <a:r>
              <a:rPr lang="it-IT" sz="2400" dirty="0" err="1"/>
              <a:t>toutes</a:t>
            </a:r>
            <a:r>
              <a:rPr lang="it-IT" sz="2400" dirty="0"/>
              <a:t> </a:t>
            </a:r>
            <a:r>
              <a:rPr lang="it-IT" sz="2400" dirty="0" err="1"/>
              <a:t>les</a:t>
            </a:r>
            <a:r>
              <a:rPr lang="it-IT" sz="2400" dirty="0"/>
              <a:t> Nations </a:t>
            </a:r>
            <a:r>
              <a:rPr lang="it-IT" sz="2400" dirty="0" err="1"/>
              <a:t>éclairées</a:t>
            </a:r>
            <a:r>
              <a:rPr lang="it-IT" sz="2400" dirty="0"/>
              <a:t> […]. </a:t>
            </a:r>
            <a:r>
              <a:rPr lang="it-IT" sz="2400" dirty="0" err="1"/>
              <a:t>Au</a:t>
            </a:r>
            <a:r>
              <a:rPr lang="it-IT" sz="2400" dirty="0"/>
              <a:t> </a:t>
            </a:r>
            <a:r>
              <a:rPr lang="it-IT" sz="2400" dirty="0" err="1"/>
              <a:t>congrès</a:t>
            </a:r>
            <a:r>
              <a:rPr lang="it-IT" sz="2400" dirty="0"/>
              <a:t> de </a:t>
            </a:r>
            <a:r>
              <a:rPr lang="it-IT" sz="2400" dirty="0" err="1"/>
              <a:t>Fockiani</a:t>
            </a:r>
            <a:r>
              <a:rPr lang="it-IT" sz="2400" dirty="0"/>
              <a:t>, </a:t>
            </a:r>
            <a:r>
              <a:rPr lang="it-IT" sz="2400" i="1" dirty="0"/>
              <a:t>la langue de Voltaire</a:t>
            </a:r>
            <a:r>
              <a:rPr lang="it-IT" sz="2400" dirty="0"/>
              <a:t> </a:t>
            </a:r>
            <a:r>
              <a:rPr lang="it-IT" sz="2400" dirty="0" err="1"/>
              <a:t>fut</a:t>
            </a:r>
            <a:r>
              <a:rPr lang="it-IT" sz="2400" dirty="0"/>
              <a:t> la langue </a:t>
            </a:r>
            <a:r>
              <a:rPr lang="it-IT" sz="2400" dirty="0" err="1"/>
              <a:t>commune</a:t>
            </a:r>
            <a:r>
              <a:rPr lang="it-IT" sz="2400" dirty="0"/>
              <a:t> </a:t>
            </a:r>
            <a:r>
              <a:rPr lang="it-IT" sz="2400" dirty="0" err="1"/>
              <a:t>entre</a:t>
            </a:r>
            <a:r>
              <a:rPr lang="it-IT" sz="2400" dirty="0"/>
              <a:t> </a:t>
            </a:r>
            <a:r>
              <a:rPr lang="it-IT" sz="2400" dirty="0" err="1"/>
              <a:t>les</a:t>
            </a:r>
            <a:r>
              <a:rPr lang="it-IT" sz="2400" dirty="0"/>
              <a:t> </a:t>
            </a:r>
            <a:r>
              <a:rPr lang="it-IT" sz="2400" dirty="0" err="1"/>
              <a:t>deux</a:t>
            </a:r>
            <a:r>
              <a:rPr lang="it-IT" sz="2400" dirty="0"/>
              <a:t> </a:t>
            </a:r>
            <a:r>
              <a:rPr lang="it-IT" sz="2400" dirty="0" err="1"/>
              <a:t>Puissances</a:t>
            </a:r>
            <a:r>
              <a:rPr lang="it-IT" sz="2400" dirty="0"/>
              <a:t> </a:t>
            </a:r>
            <a:r>
              <a:rPr lang="it-IT" sz="2400" dirty="0" err="1" smtClean="0"/>
              <a:t>belligérantes</a:t>
            </a:r>
            <a:r>
              <a:rPr lang="it-IT" sz="2400" dirty="0"/>
              <a:t>.” </a:t>
            </a:r>
            <a:r>
              <a:rPr lang="it-IT" sz="2400" dirty="0" smtClean="0"/>
              <a:t>(Jacques</a:t>
            </a:r>
            <a:r>
              <a:rPr lang="it-IT" sz="2400" dirty="0"/>
              <a:t>-Joseph </a:t>
            </a:r>
            <a:r>
              <a:rPr lang="it-IT" sz="2400" dirty="0" err="1" smtClean="0"/>
              <a:t>Decroix</a:t>
            </a:r>
            <a:r>
              <a:rPr lang="it-IT" sz="2400" dirty="0" smtClean="0"/>
              <a:t>)</a:t>
            </a:r>
            <a:endParaRPr lang="it-IT" sz="2400" i="1" dirty="0" smtClean="0"/>
          </a:p>
        </p:txBody>
      </p:sp>
    </p:spTree>
    <p:extLst>
      <p:ext uri="{BB962C8B-B14F-4D97-AF65-F5344CB8AC3E}">
        <p14:creationId xmlns:p14="http://schemas.microsoft.com/office/powerpoint/2010/main" val="15874960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 langue de Voltaire</a:t>
            </a:r>
            <a:endParaRPr lang="it-IT" sz="2800" dirty="0"/>
          </a:p>
        </p:txBody>
      </p:sp>
      <p:sp>
        <p:nvSpPr>
          <p:cNvPr id="3" name="Segnaposto contenuto 2"/>
          <p:cNvSpPr>
            <a:spLocks noGrp="1"/>
          </p:cNvSpPr>
          <p:nvPr>
            <p:ph idx="1"/>
          </p:nvPr>
        </p:nvSpPr>
        <p:spPr/>
        <p:txBody>
          <a:bodyPr>
            <a:normAutofit/>
          </a:bodyPr>
          <a:lstStyle/>
          <a:p>
            <a:pPr algn="just"/>
            <a:r>
              <a:rPr lang="it-IT" sz="2400" i="1" dirty="0" err="1"/>
              <a:t>Ainsi</a:t>
            </a:r>
            <a:r>
              <a:rPr lang="it-IT" sz="2400" i="1" dirty="0"/>
              <a:t> la Langue </a:t>
            </a:r>
            <a:r>
              <a:rPr lang="it-IT" sz="2400" i="1" dirty="0" err="1"/>
              <a:t>Françoise</a:t>
            </a:r>
            <a:r>
              <a:rPr lang="it-IT" sz="2400" i="1" dirty="0"/>
              <a:t> ne </a:t>
            </a:r>
            <a:r>
              <a:rPr lang="it-IT" sz="2400" i="1" dirty="0" err="1"/>
              <a:t>doit</a:t>
            </a:r>
            <a:r>
              <a:rPr lang="it-IT" sz="2400" i="1" dirty="0"/>
              <a:t> plus </a:t>
            </a:r>
            <a:r>
              <a:rPr lang="it-IT" sz="2400" i="1" dirty="0" err="1"/>
              <a:t>être</a:t>
            </a:r>
            <a:r>
              <a:rPr lang="it-IT" sz="2400" i="1" dirty="0"/>
              <a:t> </a:t>
            </a:r>
            <a:r>
              <a:rPr lang="it-IT" sz="2400" i="1" dirty="0" err="1"/>
              <a:t>appelée</a:t>
            </a:r>
            <a:r>
              <a:rPr lang="it-IT" sz="2400" i="1" dirty="0"/>
              <a:t> </a:t>
            </a:r>
            <a:r>
              <a:rPr lang="it-IT" sz="2400" i="1" dirty="0" err="1"/>
              <a:t>que</a:t>
            </a:r>
            <a:r>
              <a:rPr lang="it-IT" sz="2400" i="1" dirty="0"/>
              <a:t> la </a:t>
            </a:r>
            <a:r>
              <a:rPr lang="it-IT" sz="2400" b="1" i="1" dirty="0"/>
              <a:t>Langue de Voltaire</a:t>
            </a:r>
            <a:r>
              <a:rPr lang="it-IT" sz="2400" i="1" dirty="0"/>
              <a:t> : sans lui , ce </a:t>
            </a:r>
            <a:r>
              <a:rPr lang="it-IT" sz="2400" i="1" dirty="0" err="1"/>
              <a:t>seroit</a:t>
            </a:r>
            <a:r>
              <a:rPr lang="it-IT" sz="2400" i="1" dirty="0"/>
              <a:t> une Langue </a:t>
            </a:r>
            <a:r>
              <a:rPr lang="it-IT" sz="2400" i="1" dirty="0" err="1"/>
              <a:t>déjà</a:t>
            </a:r>
            <a:r>
              <a:rPr lang="it-IT" sz="2400" i="1" dirty="0"/>
              <a:t> morte pour le reste </a:t>
            </a:r>
            <a:r>
              <a:rPr lang="it-IT" sz="2400" i="1" dirty="0" err="1"/>
              <a:t>du</a:t>
            </a:r>
            <a:r>
              <a:rPr lang="it-IT" sz="2400" i="1" dirty="0"/>
              <a:t> Monde.</a:t>
            </a:r>
            <a:r>
              <a:rPr lang="it-IT" sz="2400" dirty="0"/>
              <a:t> — (Jean-Marie-Bernard </a:t>
            </a:r>
            <a:r>
              <a:rPr lang="it-IT" sz="2400" dirty="0" err="1"/>
              <a:t>Clément</a:t>
            </a:r>
            <a:r>
              <a:rPr lang="it-IT" sz="2400" dirty="0"/>
              <a:t>, </a:t>
            </a:r>
            <a:r>
              <a:rPr lang="it-IT" sz="2400" i="1" dirty="0" err="1"/>
              <a:t>Essais</a:t>
            </a:r>
            <a:r>
              <a:rPr lang="it-IT" sz="2400" i="1" dirty="0"/>
              <a:t> de </a:t>
            </a:r>
            <a:r>
              <a:rPr lang="it-IT" sz="2400" i="1" dirty="0" err="1"/>
              <a:t>critique</a:t>
            </a:r>
            <a:r>
              <a:rPr lang="it-IT" sz="2400" i="1" dirty="0"/>
              <a:t> </a:t>
            </a:r>
            <a:r>
              <a:rPr lang="it-IT" sz="2400" i="1" dirty="0" err="1"/>
              <a:t>sur</a:t>
            </a:r>
            <a:r>
              <a:rPr lang="it-IT" sz="2400" i="1" dirty="0"/>
              <a:t> la </a:t>
            </a:r>
            <a:r>
              <a:rPr lang="it-IT" sz="2400" i="1" dirty="0" err="1"/>
              <a:t>littérature</a:t>
            </a:r>
            <a:r>
              <a:rPr lang="it-IT" sz="2400" i="1" dirty="0"/>
              <a:t> </a:t>
            </a:r>
            <a:r>
              <a:rPr lang="it-IT" sz="2400" i="1" dirty="0" err="1"/>
              <a:t>ancienne</a:t>
            </a:r>
            <a:r>
              <a:rPr lang="it-IT" sz="2400" i="1" dirty="0"/>
              <a:t> et moderne</a:t>
            </a:r>
            <a:r>
              <a:rPr lang="it-IT" sz="2400" dirty="0"/>
              <a:t>, page 126, 1785</a:t>
            </a:r>
            <a:r>
              <a:rPr lang="it-IT" sz="2400" dirty="0" smtClean="0"/>
              <a:t>)</a:t>
            </a:r>
          </a:p>
          <a:p>
            <a:pPr algn="just"/>
            <a:r>
              <a:rPr lang="it-IT" sz="2400" dirty="0"/>
              <a:t>L’</a:t>
            </a:r>
            <a:r>
              <a:rPr lang="it-IT" sz="2400" dirty="0" err="1"/>
              <a:t>expression</a:t>
            </a:r>
            <a:r>
              <a:rPr lang="it-IT" sz="2400" dirty="0"/>
              <a:t> est </a:t>
            </a:r>
            <a:r>
              <a:rPr lang="it-IT" sz="2400" dirty="0" err="1"/>
              <a:t>lexicalisée</a:t>
            </a:r>
            <a:r>
              <a:rPr lang="it-IT" sz="2400" dirty="0"/>
              <a:t> </a:t>
            </a:r>
            <a:r>
              <a:rPr lang="it-IT" sz="2400" dirty="0" err="1"/>
              <a:t>dans</a:t>
            </a:r>
            <a:r>
              <a:rPr lang="it-IT" sz="2400" dirty="0"/>
              <a:t> </a:t>
            </a:r>
            <a:r>
              <a:rPr lang="it-IT" sz="2400" dirty="0" err="1"/>
              <a:t>les</a:t>
            </a:r>
            <a:r>
              <a:rPr lang="it-IT" sz="2400" dirty="0"/>
              <a:t> </a:t>
            </a:r>
            <a:r>
              <a:rPr lang="it-IT" sz="2400" dirty="0" err="1"/>
              <a:t>années</a:t>
            </a:r>
            <a:r>
              <a:rPr lang="it-IT" sz="2400" dirty="0"/>
              <a:t> 1780, tout de suite </a:t>
            </a:r>
            <a:r>
              <a:rPr lang="it-IT" sz="2400" dirty="0" err="1"/>
              <a:t>après</a:t>
            </a:r>
            <a:r>
              <a:rPr lang="it-IT" sz="2400" dirty="0"/>
              <a:t> la </a:t>
            </a:r>
            <a:r>
              <a:rPr lang="it-IT" sz="2400" dirty="0" err="1"/>
              <a:t>mort</a:t>
            </a:r>
            <a:r>
              <a:rPr lang="it-IT" sz="2400" dirty="0"/>
              <a:t> de Voltaire.</a:t>
            </a:r>
          </a:p>
          <a:p>
            <a:endParaRPr lang="it-IT" sz="2400" dirty="0"/>
          </a:p>
        </p:txBody>
      </p:sp>
    </p:spTree>
    <p:extLst>
      <p:ext uri="{BB962C8B-B14F-4D97-AF65-F5344CB8AC3E}">
        <p14:creationId xmlns:p14="http://schemas.microsoft.com/office/powerpoint/2010/main" val="35618863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428625" y="214313"/>
            <a:ext cx="8229600" cy="1143000"/>
          </a:xfrm>
        </p:spPr>
        <p:txBody>
          <a:bodyPr/>
          <a:lstStyle/>
          <a:p>
            <a:r>
              <a:rPr lang="fr-FR" sz="2400" b="1" dirty="0">
                <a:latin typeface="Arial" charset="0"/>
              </a:rPr>
              <a:t>L</a:t>
            </a:r>
            <a:r>
              <a:rPr lang="ja-JP" altLang="fr-FR" sz="2400" b="1" dirty="0">
                <a:latin typeface="Arial" charset="0"/>
              </a:rPr>
              <a:t>’</a:t>
            </a:r>
            <a:r>
              <a:rPr lang="fr-FR" altLang="ja-JP" sz="2400" b="1" dirty="0">
                <a:latin typeface="Arial" charset="0"/>
              </a:rPr>
              <a:t>ancien français IXème siècle - XIIIème siècle</a:t>
            </a:r>
            <a:br>
              <a:rPr lang="fr-FR" altLang="ja-JP" sz="2400" b="1" dirty="0">
                <a:latin typeface="Arial" charset="0"/>
              </a:rPr>
            </a:br>
            <a:endParaRPr lang="fr-FR" sz="2000" dirty="0">
              <a:latin typeface="Arial" charset="0"/>
            </a:endParaRPr>
          </a:p>
        </p:txBody>
      </p:sp>
      <p:sp>
        <p:nvSpPr>
          <p:cNvPr id="78850" name="Rectangle 3"/>
          <p:cNvSpPr>
            <a:spLocks noGrp="1" noChangeArrowheads="1"/>
          </p:cNvSpPr>
          <p:nvPr>
            <p:ph type="body" idx="1"/>
          </p:nvPr>
        </p:nvSpPr>
        <p:spPr/>
        <p:txBody>
          <a:bodyPr/>
          <a:lstStyle/>
          <a:p>
            <a:pPr algn="just">
              <a:lnSpc>
                <a:spcPct val="90000"/>
              </a:lnSpc>
              <a:buFontTx/>
              <a:buNone/>
            </a:pPr>
            <a:r>
              <a:rPr lang="fr-FR" sz="2400" dirty="0">
                <a:latin typeface="Arial" charset="0"/>
              </a:rPr>
              <a:t> Le latin était la seule langue écrite et n</a:t>
            </a:r>
            <a:r>
              <a:rPr lang="it-IT" sz="2400" dirty="0">
                <a:latin typeface="Arial" charset="0"/>
              </a:rPr>
              <a:t>’</a:t>
            </a:r>
            <a:r>
              <a:rPr lang="fr-FR" altLang="ja-JP" sz="2400" dirty="0">
                <a:latin typeface="Arial" charset="0"/>
              </a:rPr>
              <a:t>était pratiqué que par les lettrés. </a:t>
            </a:r>
          </a:p>
          <a:p>
            <a:pPr algn="just">
              <a:lnSpc>
                <a:spcPct val="90000"/>
              </a:lnSpc>
              <a:buFontTx/>
              <a:buNone/>
            </a:pPr>
            <a:endParaRPr lang="fr-FR" altLang="ja-JP" sz="2400" dirty="0">
              <a:latin typeface="Arial" charset="0"/>
            </a:endParaRPr>
          </a:p>
          <a:p>
            <a:pPr algn="just">
              <a:lnSpc>
                <a:spcPct val="90000"/>
              </a:lnSpc>
            </a:pPr>
            <a:r>
              <a:rPr lang="en-US" sz="2400" dirty="0">
                <a:latin typeface="Arial" charset="0"/>
              </a:rPr>
              <a:t>Le </a:t>
            </a:r>
            <a:r>
              <a:rPr lang="en-US" sz="2400" dirty="0" err="1">
                <a:latin typeface="Arial" charset="0"/>
              </a:rPr>
              <a:t>concile</a:t>
            </a:r>
            <a:r>
              <a:rPr lang="en-US" sz="2400" dirty="0">
                <a:latin typeface="Arial" charset="0"/>
              </a:rPr>
              <a:t> de Tours (813)</a:t>
            </a:r>
            <a:endParaRPr lang="fr-FR" altLang="ja-JP" sz="2400" dirty="0">
              <a:latin typeface="Arial" charset="0"/>
            </a:endParaRPr>
          </a:p>
          <a:p>
            <a:pPr algn="just">
              <a:lnSpc>
                <a:spcPct val="90000"/>
              </a:lnSpc>
            </a:pPr>
            <a:r>
              <a:rPr lang="fr-FR" sz="2400" dirty="0">
                <a:latin typeface="Arial" charset="0"/>
              </a:rPr>
              <a:t>Les Serments de Strasbourg (842)  </a:t>
            </a:r>
          </a:p>
          <a:p>
            <a:pPr algn="just">
              <a:lnSpc>
                <a:spcPct val="90000"/>
              </a:lnSpc>
            </a:pPr>
            <a:r>
              <a:rPr lang="fr-FR" sz="2400" dirty="0">
                <a:latin typeface="Arial" charset="0"/>
              </a:rPr>
              <a:t>Bref texte littéraire (28 vers) Cantilène de sainte Eulalie en 881 </a:t>
            </a:r>
          </a:p>
          <a:p>
            <a:pPr algn="just">
              <a:lnSpc>
                <a:spcPct val="90000"/>
              </a:lnSpc>
            </a:pPr>
            <a:r>
              <a:rPr lang="fr-FR" sz="2400" dirty="0">
                <a:latin typeface="Arial" charset="0"/>
              </a:rPr>
              <a:t>Par rapport à la déclinaison latine le français a seulement </a:t>
            </a:r>
            <a:r>
              <a:rPr lang="fr-FR" sz="2400" b="1" dirty="0">
                <a:latin typeface="Arial" charset="0"/>
              </a:rPr>
              <a:t>deux cas</a:t>
            </a:r>
            <a:r>
              <a:rPr lang="fr-FR" sz="2400" dirty="0">
                <a:latin typeface="Arial" charset="0"/>
              </a:rPr>
              <a:t> (sujet et régime), il utilise beaucoup plus de prépositions et surtout l</a:t>
            </a:r>
            <a:r>
              <a:rPr lang="it-IT" sz="2400" dirty="0">
                <a:latin typeface="Arial" charset="0"/>
              </a:rPr>
              <a:t>’</a:t>
            </a:r>
            <a:r>
              <a:rPr lang="fr-FR" altLang="ja-JP" sz="2400" dirty="0">
                <a:latin typeface="Arial" charset="0"/>
              </a:rPr>
              <a:t>ordre des mots est différent.</a:t>
            </a:r>
            <a:endParaRPr lang="fr-FR" sz="2400" dirty="0">
              <a:latin typeface="Arial" charset="0"/>
            </a:endParaRPr>
          </a:p>
        </p:txBody>
      </p:sp>
    </p:spTree>
    <p:extLst>
      <p:ext uri="{BB962C8B-B14F-4D97-AF65-F5344CB8AC3E}">
        <p14:creationId xmlns:p14="http://schemas.microsoft.com/office/powerpoint/2010/main" val="28291234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Voltaire</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“Puriste </a:t>
            </a:r>
            <a:r>
              <a:rPr lang="it-IT" sz="2400" dirty="0"/>
              <a:t>et </a:t>
            </a:r>
            <a:r>
              <a:rPr lang="it-IT" sz="2400" dirty="0" err="1"/>
              <a:t>conservateur</a:t>
            </a:r>
            <a:r>
              <a:rPr lang="it-IT" sz="2400" dirty="0"/>
              <a:t>, Voltaire a </a:t>
            </a:r>
            <a:r>
              <a:rPr lang="it-IT" sz="2400" dirty="0" err="1"/>
              <a:t>défendu</a:t>
            </a:r>
            <a:r>
              <a:rPr lang="it-IT" sz="2400" dirty="0"/>
              <a:t> une </a:t>
            </a:r>
            <a:r>
              <a:rPr lang="it-IT" sz="2400" dirty="0" err="1"/>
              <a:t>idée</a:t>
            </a:r>
            <a:r>
              <a:rPr lang="it-IT" sz="2400" dirty="0"/>
              <a:t> </a:t>
            </a:r>
            <a:r>
              <a:rPr lang="it-IT" sz="2400" dirty="0" err="1"/>
              <a:t>du</a:t>
            </a:r>
            <a:r>
              <a:rPr lang="it-IT" sz="2400" dirty="0"/>
              <a:t> </a:t>
            </a:r>
            <a:r>
              <a:rPr lang="it-IT" sz="2400" dirty="0" err="1"/>
              <a:t>génie</a:t>
            </a:r>
            <a:r>
              <a:rPr lang="it-IT" sz="2400" dirty="0"/>
              <a:t> de la langue – </a:t>
            </a:r>
            <a:r>
              <a:rPr lang="it-IT" sz="2400" dirty="0" err="1"/>
              <a:t>clarté</a:t>
            </a:r>
            <a:r>
              <a:rPr lang="it-IT" sz="2400" dirty="0"/>
              <a:t>, </a:t>
            </a:r>
            <a:r>
              <a:rPr lang="it-IT" sz="2400" dirty="0" err="1"/>
              <a:t>perfection</a:t>
            </a:r>
            <a:r>
              <a:rPr lang="it-IT" sz="2400" dirty="0"/>
              <a:t> et bon </a:t>
            </a:r>
            <a:r>
              <a:rPr lang="it-IT" sz="2400" dirty="0" err="1"/>
              <a:t>goût</a:t>
            </a:r>
            <a:r>
              <a:rPr lang="it-IT" sz="2400" dirty="0"/>
              <a:t> − </a:t>
            </a:r>
            <a:r>
              <a:rPr lang="it-IT" sz="2400" dirty="0" err="1"/>
              <a:t>fondée</a:t>
            </a:r>
            <a:r>
              <a:rPr lang="it-IT" sz="2400" dirty="0"/>
              <a:t> </a:t>
            </a:r>
            <a:r>
              <a:rPr lang="it-IT" sz="2400" dirty="0" err="1"/>
              <a:t>sur</a:t>
            </a:r>
            <a:r>
              <a:rPr lang="it-IT" sz="2400" dirty="0"/>
              <a:t> l’</a:t>
            </a:r>
            <a:r>
              <a:rPr lang="it-IT" sz="2400" dirty="0" err="1"/>
              <a:t>autorité</a:t>
            </a:r>
            <a:r>
              <a:rPr lang="it-IT" sz="2400" dirty="0"/>
              <a:t> </a:t>
            </a:r>
            <a:r>
              <a:rPr lang="it-IT" sz="2400" dirty="0" err="1"/>
              <a:t>des</a:t>
            </a:r>
            <a:r>
              <a:rPr lang="it-IT" sz="2400" dirty="0"/>
              <a:t> </a:t>
            </a:r>
            <a:r>
              <a:rPr lang="it-IT" sz="2400" dirty="0" err="1"/>
              <a:t>auteurs</a:t>
            </a:r>
            <a:r>
              <a:rPr lang="it-IT" sz="2400" dirty="0"/>
              <a:t> </a:t>
            </a:r>
            <a:r>
              <a:rPr lang="it-IT" sz="2400" dirty="0" err="1"/>
              <a:t>du</a:t>
            </a:r>
            <a:r>
              <a:rPr lang="it-IT" sz="2400" dirty="0"/>
              <a:t> </a:t>
            </a:r>
            <a:r>
              <a:rPr lang="it-IT" sz="2400" dirty="0" err="1"/>
              <a:t>Grand</a:t>
            </a:r>
            <a:r>
              <a:rPr lang="it-IT" sz="2400" dirty="0"/>
              <a:t> </a:t>
            </a:r>
            <a:r>
              <a:rPr lang="it-IT" sz="2400" dirty="0" err="1"/>
              <a:t>siècle</a:t>
            </a:r>
            <a:r>
              <a:rPr lang="it-IT" sz="2400" dirty="0"/>
              <a:t>. </a:t>
            </a:r>
            <a:r>
              <a:rPr lang="it-IT" sz="2400" dirty="0" err="1"/>
              <a:t>Bien</a:t>
            </a:r>
            <a:r>
              <a:rPr lang="it-IT" sz="2400" dirty="0"/>
              <a:t> </a:t>
            </a:r>
            <a:r>
              <a:rPr lang="it-IT" sz="2400" dirty="0" err="1"/>
              <a:t>qu’il</a:t>
            </a:r>
            <a:r>
              <a:rPr lang="it-IT" sz="2400" dirty="0"/>
              <a:t> </a:t>
            </a:r>
            <a:r>
              <a:rPr lang="it-IT" sz="2400" dirty="0" err="1"/>
              <a:t>prenne</a:t>
            </a:r>
            <a:r>
              <a:rPr lang="it-IT" sz="2400" dirty="0"/>
              <a:t> </a:t>
            </a:r>
            <a:r>
              <a:rPr lang="it-IT" sz="2400" dirty="0" err="1"/>
              <a:t>acte</a:t>
            </a:r>
            <a:r>
              <a:rPr lang="it-IT" sz="2400" dirty="0"/>
              <a:t> de l’</a:t>
            </a:r>
            <a:r>
              <a:rPr lang="it-IT" sz="2400" dirty="0" err="1"/>
              <a:t>évolution</a:t>
            </a:r>
            <a:r>
              <a:rPr lang="it-IT" sz="2400" dirty="0"/>
              <a:t> de la langue, il </a:t>
            </a:r>
            <a:r>
              <a:rPr lang="it-IT" sz="2400" dirty="0" err="1"/>
              <a:t>repousse</a:t>
            </a:r>
            <a:r>
              <a:rPr lang="it-IT" sz="2400" dirty="0"/>
              <a:t> </a:t>
            </a:r>
            <a:r>
              <a:rPr lang="it-IT" sz="2400" dirty="0" err="1"/>
              <a:t>toute</a:t>
            </a:r>
            <a:r>
              <a:rPr lang="it-IT" sz="2400" dirty="0"/>
              <a:t> </a:t>
            </a:r>
            <a:r>
              <a:rPr lang="it-IT" sz="2400" dirty="0" err="1"/>
              <a:t>perspective</a:t>
            </a:r>
            <a:r>
              <a:rPr lang="it-IT" sz="2400" dirty="0"/>
              <a:t> de </a:t>
            </a:r>
            <a:r>
              <a:rPr lang="it-IT" sz="2400" dirty="0" err="1"/>
              <a:t>changement</a:t>
            </a:r>
            <a:r>
              <a:rPr lang="it-IT" sz="2400" dirty="0"/>
              <a:t>, </a:t>
            </a:r>
            <a:r>
              <a:rPr lang="it-IT" sz="2400" dirty="0" err="1"/>
              <a:t>au</a:t>
            </a:r>
            <a:r>
              <a:rPr lang="it-IT" sz="2400" dirty="0"/>
              <a:t> </a:t>
            </a:r>
            <a:r>
              <a:rPr lang="it-IT" sz="2400" dirty="0" err="1"/>
              <a:t>nom</a:t>
            </a:r>
            <a:r>
              <a:rPr lang="it-IT" sz="2400" dirty="0"/>
              <a:t> de la </a:t>
            </a:r>
            <a:r>
              <a:rPr lang="it-IT" sz="2400" dirty="0" err="1"/>
              <a:t>maturité</a:t>
            </a:r>
            <a:r>
              <a:rPr lang="it-IT" sz="2400" dirty="0"/>
              <a:t> et de la </a:t>
            </a:r>
            <a:r>
              <a:rPr lang="it-IT" sz="2400" dirty="0" err="1"/>
              <a:t>perpétuation</a:t>
            </a:r>
            <a:r>
              <a:rPr lang="it-IT" sz="2400" dirty="0"/>
              <a:t> de </a:t>
            </a:r>
            <a:r>
              <a:rPr lang="it-IT" sz="2400" dirty="0" err="1"/>
              <a:t>leurs</a:t>
            </a:r>
            <a:r>
              <a:rPr lang="it-IT" sz="2400" dirty="0"/>
              <a:t> </a:t>
            </a:r>
            <a:r>
              <a:rPr lang="it-IT" sz="2400" dirty="0" err="1"/>
              <a:t>œuvres</a:t>
            </a:r>
            <a:r>
              <a:rPr lang="it-IT" sz="2400" dirty="0"/>
              <a:t> et son </a:t>
            </a:r>
            <a:r>
              <a:rPr lang="it-IT" sz="2400" dirty="0" err="1"/>
              <a:t>autorité</a:t>
            </a:r>
            <a:r>
              <a:rPr lang="it-IT" sz="2400" dirty="0"/>
              <a:t> </a:t>
            </a:r>
            <a:r>
              <a:rPr lang="it-IT" sz="2400" dirty="0" err="1"/>
              <a:t>intellectuelle</a:t>
            </a:r>
            <a:r>
              <a:rPr lang="it-IT" sz="2400" dirty="0"/>
              <a:t>, en France et en Europe, a </a:t>
            </a:r>
            <a:r>
              <a:rPr lang="it-IT" sz="2400" dirty="0" err="1"/>
              <a:t>contribué</a:t>
            </a:r>
            <a:r>
              <a:rPr lang="it-IT" sz="2400" dirty="0"/>
              <a:t> à la </a:t>
            </a:r>
            <a:r>
              <a:rPr lang="it-IT" sz="2400" dirty="0" err="1"/>
              <a:t>diffusion</a:t>
            </a:r>
            <a:r>
              <a:rPr lang="it-IT" sz="2400" dirty="0"/>
              <a:t> et </a:t>
            </a:r>
            <a:r>
              <a:rPr lang="it-IT" sz="2400" dirty="0" err="1"/>
              <a:t>au</a:t>
            </a:r>
            <a:r>
              <a:rPr lang="it-IT" sz="2400" dirty="0"/>
              <a:t> </a:t>
            </a:r>
            <a:r>
              <a:rPr lang="it-IT" sz="2400" dirty="0" err="1"/>
              <a:t>maintien</a:t>
            </a:r>
            <a:r>
              <a:rPr lang="it-IT" sz="2400" dirty="0"/>
              <a:t> </a:t>
            </a:r>
            <a:r>
              <a:rPr lang="it-IT" sz="2400" dirty="0" err="1"/>
              <a:t>des</a:t>
            </a:r>
            <a:r>
              <a:rPr lang="it-IT" sz="2400" dirty="0"/>
              <a:t> </a:t>
            </a:r>
            <a:r>
              <a:rPr lang="it-IT" sz="2400" dirty="0" err="1"/>
              <a:t>modèles</a:t>
            </a:r>
            <a:r>
              <a:rPr lang="it-IT" sz="2400" dirty="0"/>
              <a:t> </a:t>
            </a:r>
            <a:r>
              <a:rPr lang="it-IT" sz="2400" dirty="0" err="1"/>
              <a:t>qu’il</a:t>
            </a:r>
            <a:r>
              <a:rPr lang="it-IT" sz="2400" dirty="0"/>
              <a:t> </a:t>
            </a:r>
            <a:r>
              <a:rPr lang="it-IT" sz="2400" dirty="0" err="1" smtClean="0"/>
              <a:t>défendait</a:t>
            </a:r>
            <a:r>
              <a:rPr lang="it-IT" sz="2400" dirty="0" smtClean="0"/>
              <a:t>.” (</a:t>
            </a:r>
            <a:r>
              <a:rPr lang="it-IT" sz="2400" dirty="0" err="1"/>
              <a:t>B</a:t>
            </a:r>
            <a:r>
              <a:rPr lang="it-IT" sz="2400" dirty="0" err="1" smtClean="0"/>
              <a:t>ivort</a:t>
            </a:r>
            <a:r>
              <a:rPr lang="it-IT" sz="2400" dirty="0" smtClean="0"/>
              <a:t> 2013, </a:t>
            </a:r>
            <a:r>
              <a:rPr lang="it-IT" sz="2400" dirty="0" err="1" smtClean="0"/>
              <a:t>Rief</a:t>
            </a:r>
            <a:r>
              <a:rPr lang="it-IT" sz="2400" dirty="0" smtClean="0"/>
              <a:t>)</a:t>
            </a:r>
            <a:endParaRPr lang="it-IT" sz="2400" dirty="0"/>
          </a:p>
        </p:txBody>
      </p:sp>
    </p:spTree>
    <p:extLst>
      <p:ext uri="{BB962C8B-B14F-4D97-AF65-F5344CB8AC3E}">
        <p14:creationId xmlns:p14="http://schemas.microsoft.com/office/powerpoint/2010/main" val="745298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smtClean="0"/>
              <a:t>Réflexions</a:t>
            </a:r>
            <a:r>
              <a:rPr lang="it-IT" sz="2800" dirty="0" smtClean="0"/>
              <a:t> de Voltaire </a:t>
            </a:r>
            <a:r>
              <a:rPr lang="it-IT" sz="2800" dirty="0" err="1" smtClean="0"/>
              <a:t>sur</a:t>
            </a:r>
            <a:r>
              <a:rPr lang="it-IT" sz="2800" dirty="0" smtClean="0"/>
              <a:t> la langue </a:t>
            </a:r>
            <a:r>
              <a:rPr lang="it-IT" sz="2800" dirty="0" err="1" smtClean="0"/>
              <a:t>française</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“La </a:t>
            </a:r>
            <a:r>
              <a:rPr lang="it-IT" sz="2400" dirty="0"/>
              <a:t>langue </a:t>
            </a:r>
            <a:r>
              <a:rPr lang="it-IT" sz="2400" dirty="0" err="1"/>
              <a:t>française</a:t>
            </a:r>
            <a:r>
              <a:rPr lang="it-IT" sz="2400" dirty="0"/>
              <a:t> est de </a:t>
            </a:r>
            <a:r>
              <a:rPr lang="it-IT" sz="2400" dirty="0" err="1"/>
              <a:t>toutes</a:t>
            </a:r>
            <a:r>
              <a:rPr lang="it-IT" sz="2400" dirty="0"/>
              <a:t> </a:t>
            </a:r>
            <a:r>
              <a:rPr lang="it-IT" sz="2400" dirty="0" err="1"/>
              <a:t>les</a:t>
            </a:r>
            <a:r>
              <a:rPr lang="it-IT" sz="2400" dirty="0"/>
              <a:t> </a:t>
            </a:r>
            <a:r>
              <a:rPr lang="it-IT" sz="2400" dirty="0" err="1"/>
              <a:t>langues</a:t>
            </a:r>
            <a:r>
              <a:rPr lang="it-IT" sz="2400" dirty="0"/>
              <a:t> celle qui </a:t>
            </a:r>
            <a:r>
              <a:rPr lang="it-IT" sz="2400" dirty="0" err="1"/>
              <a:t>exprime</a:t>
            </a:r>
            <a:r>
              <a:rPr lang="it-IT" sz="2400" dirty="0"/>
              <a:t> </a:t>
            </a:r>
            <a:r>
              <a:rPr lang="it-IT" sz="2400" dirty="0" err="1"/>
              <a:t>avec</a:t>
            </a:r>
            <a:r>
              <a:rPr lang="it-IT" sz="2400" dirty="0"/>
              <a:t> le plus de </a:t>
            </a:r>
            <a:r>
              <a:rPr lang="it-IT" sz="2400" dirty="0" err="1"/>
              <a:t>facilité</a:t>
            </a:r>
            <a:r>
              <a:rPr lang="it-IT" sz="2400" dirty="0"/>
              <a:t>, de </a:t>
            </a:r>
            <a:r>
              <a:rPr lang="it-IT" sz="2400" dirty="0" err="1"/>
              <a:t>netteté</a:t>
            </a:r>
            <a:r>
              <a:rPr lang="it-IT" sz="2400" dirty="0"/>
              <a:t> et de </a:t>
            </a:r>
            <a:r>
              <a:rPr lang="it-IT" sz="2400" dirty="0" err="1"/>
              <a:t>délicatesse</a:t>
            </a:r>
            <a:r>
              <a:rPr lang="it-IT" sz="2400" dirty="0"/>
              <a:t>, </a:t>
            </a:r>
            <a:r>
              <a:rPr lang="it-IT" sz="2400" dirty="0" err="1"/>
              <a:t>tous</a:t>
            </a:r>
            <a:r>
              <a:rPr lang="it-IT" sz="2400" dirty="0"/>
              <a:t> </a:t>
            </a:r>
            <a:r>
              <a:rPr lang="it-IT" sz="2400" dirty="0" err="1"/>
              <a:t>les</a:t>
            </a:r>
            <a:r>
              <a:rPr lang="it-IT" sz="2400" dirty="0"/>
              <a:t> </a:t>
            </a:r>
            <a:r>
              <a:rPr lang="it-IT" sz="2400" dirty="0" err="1"/>
              <a:t>objets</a:t>
            </a:r>
            <a:r>
              <a:rPr lang="it-IT" sz="2400" dirty="0"/>
              <a:t> de la </a:t>
            </a:r>
            <a:r>
              <a:rPr lang="it-IT" sz="2400" dirty="0" err="1"/>
              <a:t>conversation</a:t>
            </a:r>
            <a:r>
              <a:rPr lang="it-IT" sz="2400" dirty="0"/>
              <a:t> </a:t>
            </a:r>
            <a:r>
              <a:rPr lang="it-IT" sz="2400" dirty="0" err="1"/>
              <a:t>des</a:t>
            </a:r>
            <a:r>
              <a:rPr lang="it-IT" sz="2400" dirty="0"/>
              <a:t> </a:t>
            </a:r>
            <a:r>
              <a:rPr lang="it-IT" sz="2400" dirty="0" err="1"/>
              <a:t>honnêtes</a:t>
            </a:r>
            <a:r>
              <a:rPr lang="it-IT" sz="2400" dirty="0"/>
              <a:t> gens ; et par là elle </a:t>
            </a:r>
            <a:r>
              <a:rPr lang="it-IT" sz="2400" dirty="0" err="1"/>
              <a:t>contribue</a:t>
            </a:r>
            <a:r>
              <a:rPr lang="it-IT" sz="2400" dirty="0"/>
              <a:t> </a:t>
            </a:r>
            <a:r>
              <a:rPr lang="it-IT" sz="2400" dirty="0" err="1"/>
              <a:t>dans</a:t>
            </a:r>
            <a:r>
              <a:rPr lang="it-IT" sz="2400" dirty="0"/>
              <a:t> </a:t>
            </a:r>
            <a:r>
              <a:rPr lang="it-IT" sz="2400" dirty="0" err="1"/>
              <a:t>toute</a:t>
            </a:r>
            <a:r>
              <a:rPr lang="it-IT" sz="2400" dirty="0"/>
              <a:t> l’Europe à un </a:t>
            </a:r>
            <a:r>
              <a:rPr lang="it-IT" sz="2400" dirty="0" err="1"/>
              <a:t>des</a:t>
            </a:r>
            <a:r>
              <a:rPr lang="it-IT" sz="2400" dirty="0"/>
              <a:t> plus </a:t>
            </a:r>
            <a:r>
              <a:rPr lang="it-IT" sz="2400" dirty="0" err="1"/>
              <a:t>grands</a:t>
            </a:r>
            <a:r>
              <a:rPr lang="it-IT" sz="2400" dirty="0"/>
              <a:t> </a:t>
            </a:r>
            <a:r>
              <a:rPr lang="it-IT" sz="2400" dirty="0" err="1"/>
              <a:t>agréments</a:t>
            </a:r>
            <a:r>
              <a:rPr lang="it-IT" sz="2400" dirty="0"/>
              <a:t> de la vie</a:t>
            </a:r>
            <a:r>
              <a:rPr lang="it-IT" sz="2400" dirty="0" smtClean="0"/>
              <a:t>.” (</a:t>
            </a:r>
            <a:r>
              <a:rPr lang="it-IT" sz="2400" i="1" dirty="0" smtClean="0"/>
              <a:t>Le </a:t>
            </a:r>
            <a:r>
              <a:rPr lang="it-IT" sz="2400" i="1" dirty="0" err="1"/>
              <a:t>Siècle</a:t>
            </a:r>
            <a:r>
              <a:rPr lang="it-IT" sz="2400" i="1" dirty="0"/>
              <a:t> de Louis XIV</a:t>
            </a:r>
            <a:r>
              <a:rPr lang="it-IT" sz="2400" dirty="0"/>
              <a:t> (1751</a:t>
            </a:r>
            <a:r>
              <a:rPr lang="it-IT" sz="2400" dirty="0" smtClean="0"/>
              <a:t>)</a:t>
            </a:r>
          </a:p>
          <a:p>
            <a:pPr algn="just"/>
            <a:r>
              <a:rPr lang="it-IT" sz="2400" dirty="0" smtClean="0"/>
              <a:t>“</a:t>
            </a:r>
            <a:r>
              <a:rPr lang="it-IT" sz="2400" dirty="0" err="1" smtClean="0"/>
              <a:t>Quelques</a:t>
            </a:r>
            <a:r>
              <a:rPr lang="it-IT" sz="2400" dirty="0" smtClean="0"/>
              <a:t> </a:t>
            </a:r>
            <a:r>
              <a:rPr lang="it-IT" sz="2400" dirty="0" err="1"/>
              <a:t>changemens</a:t>
            </a:r>
            <a:r>
              <a:rPr lang="it-IT" sz="2400" dirty="0"/>
              <a:t> </a:t>
            </a:r>
            <a:r>
              <a:rPr lang="it-IT" sz="2400" dirty="0" err="1"/>
              <a:t>que</a:t>
            </a:r>
            <a:r>
              <a:rPr lang="it-IT" sz="2400" dirty="0"/>
              <a:t> le </a:t>
            </a:r>
            <a:r>
              <a:rPr lang="it-IT" sz="2400" dirty="0" err="1"/>
              <a:t>temps</a:t>
            </a:r>
            <a:r>
              <a:rPr lang="it-IT" sz="2400" dirty="0"/>
              <a:t> et le </a:t>
            </a:r>
            <a:r>
              <a:rPr lang="it-IT" sz="2400" dirty="0" err="1"/>
              <a:t>caprice</a:t>
            </a:r>
            <a:r>
              <a:rPr lang="it-IT" sz="2400" dirty="0"/>
              <a:t> lui </a:t>
            </a:r>
            <a:r>
              <a:rPr lang="it-IT" sz="2400" dirty="0" err="1"/>
              <a:t>préparent</a:t>
            </a:r>
            <a:r>
              <a:rPr lang="it-IT" sz="2400" dirty="0"/>
              <a:t> [à la langue], </a:t>
            </a:r>
            <a:r>
              <a:rPr lang="it-IT" sz="2400" dirty="0" err="1"/>
              <a:t>les</a:t>
            </a:r>
            <a:r>
              <a:rPr lang="it-IT" sz="2400" dirty="0"/>
              <a:t> </a:t>
            </a:r>
            <a:r>
              <a:rPr lang="it-IT" sz="2400" dirty="0" err="1"/>
              <a:t>bons</a:t>
            </a:r>
            <a:r>
              <a:rPr lang="it-IT" sz="2400" dirty="0"/>
              <a:t> </a:t>
            </a:r>
            <a:r>
              <a:rPr lang="it-IT" sz="2400" dirty="0" err="1"/>
              <a:t>auteurs</a:t>
            </a:r>
            <a:r>
              <a:rPr lang="it-IT" sz="2400" dirty="0"/>
              <a:t> </a:t>
            </a:r>
            <a:r>
              <a:rPr lang="it-IT" sz="2400" dirty="0" err="1"/>
              <a:t>du</a:t>
            </a:r>
            <a:r>
              <a:rPr lang="it-IT" sz="2400" dirty="0"/>
              <a:t> dix-</a:t>
            </a:r>
            <a:r>
              <a:rPr lang="it-IT" sz="2400" dirty="0" err="1"/>
              <a:t>septième</a:t>
            </a:r>
            <a:r>
              <a:rPr lang="it-IT" sz="2400" dirty="0"/>
              <a:t> et </a:t>
            </a:r>
            <a:r>
              <a:rPr lang="it-IT" sz="2400" dirty="0" err="1"/>
              <a:t>du</a:t>
            </a:r>
            <a:r>
              <a:rPr lang="it-IT" sz="2400" dirty="0"/>
              <a:t> dix-</a:t>
            </a:r>
            <a:r>
              <a:rPr lang="it-IT" sz="2400" dirty="0" err="1"/>
              <a:t>huitième</a:t>
            </a:r>
            <a:r>
              <a:rPr lang="it-IT" sz="2400" dirty="0"/>
              <a:t> </a:t>
            </a:r>
            <a:r>
              <a:rPr lang="it-IT" sz="2400" dirty="0" err="1"/>
              <a:t>siècles</a:t>
            </a:r>
            <a:r>
              <a:rPr lang="it-IT" sz="2400" dirty="0"/>
              <a:t> </a:t>
            </a:r>
            <a:r>
              <a:rPr lang="it-IT" sz="2400" dirty="0" err="1"/>
              <a:t>serviront</a:t>
            </a:r>
            <a:r>
              <a:rPr lang="it-IT" sz="2400" dirty="0"/>
              <a:t> </a:t>
            </a:r>
            <a:r>
              <a:rPr lang="it-IT" sz="2400" dirty="0" err="1"/>
              <a:t>toujours</a:t>
            </a:r>
            <a:r>
              <a:rPr lang="it-IT" sz="2400" dirty="0"/>
              <a:t> de </a:t>
            </a:r>
            <a:r>
              <a:rPr lang="it-IT" sz="2400" dirty="0" err="1" smtClean="0"/>
              <a:t>modèle</a:t>
            </a:r>
            <a:r>
              <a:rPr lang="it-IT" sz="2400" dirty="0"/>
              <a:t>.” </a:t>
            </a:r>
            <a:r>
              <a:rPr lang="it-IT" sz="2400" dirty="0" smtClean="0"/>
              <a:t>(«</a:t>
            </a:r>
            <a:r>
              <a:rPr lang="it-IT" sz="2400" dirty="0"/>
              <a:t> </a:t>
            </a:r>
            <a:r>
              <a:rPr lang="it-IT" sz="2400" dirty="0" err="1"/>
              <a:t>Français</a:t>
            </a:r>
            <a:r>
              <a:rPr lang="it-IT" sz="2400" dirty="0"/>
              <a:t> », </a:t>
            </a:r>
            <a:r>
              <a:rPr lang="it-IT" sz="2400" i="1" dirty="0" err="1"/>
              <a:t>Encyclopédie</a:t>
            </a:r>
            <a:r>
              <a:rPr lang="it-IT" sz="2400" i="1" dirty="0"/>
              <a:t> </a:t>
            </a:r>
            <a:r>
              <a:rPr lang="it-IT" sz="2400" i="1" dirty="0" err="1"/>
              <a:t>ou</a:t>
            </a:r>
            <a:r>
              <a:rPr lang="it-IT" sz="2400" i="1" dirty="0"/>
              <a:t> </a:t>
            </a:r>
            <a:r>
              <a:rPr lang="it-IT" sz="2400" i="1" dirty="0" err="1"/>
              <a:t>dictionnaire</a:t>
            </a:r>
            <a:r>
              <a:rPr lang="it-IT" sz="2400" i="1" dirty="0"/>
              <a:t> </a:t>
            </a:r>
            <a:r>
              <a:rPr lang="it-IT" sz="2400" i="1" dirty="0" err="1"/>
              <a:t>raisonné</a:t>
            </a:r>
            <a:r>
              <a:rPr lang="it-IT" sz="2400" i="1" dirty="0"/>
              <a:t> </a:t>
            </a:r>
            <a:r>
              <a:rPr lang="it-IT" sz="2400" i="1" dirty="0" err="1"/>
              <a:t>des</a:t>
            </a:r>
            <a:r>
              <a:rPr lang="it-IT" sz="2400" i="1" dirty="0"/>
              <a:t> </a:t>
            </a:r>
            <a:r>
              <a:rPr lang="it-IT" sz="2400" i="1" dirty="0" err="1"/>
              <a:t>arts</a:t>
            </a:r>
            <a:r>
              <a:rPr lang="it-IT" sz="2400" i="1" dirty="0"/>
              <a:t>, </a:t>
            </a:r>
            <a:r>
              <a:rPr lang="it-IT" sz="2400" i="1" dirty="0" err="1"/>
              <a:t>des</a:t>
            </a:r>
            <a:r>
              <a:rPr lang="it-IT" sz="2400" i="1" dirty="0"/>
              <a:t> </a:t>
            </a:r>
            <a:r>
              <a:rPr lang="it-IT" sz="2400" i="1" dirty="0" err="1"/>
              <a:t>sciences</a:t>
            </a:r>
            <a:r>
              <a:rPr lang="it-IT" sz="2400" i="1" dirty="0"/>
              <a:t> et </a:t>
            </a:r>
            <a:r>
              <a:rPr lang="it-IT" sz="2400" i="1" dirty="0" err="1"/>
              <a:t>des</a:t>
            </a:r>
            <a:r>
              <a:rPr lang="it-IT" sz="2400" i="1" dirty="0"/>
              <a:t> </a:t>
            </a:r>
            <a:r>
              <a:rPr lang="it-IT" sz="2400" i="1" dirty="0" err="1" smtClean="0"/>
              <a:t>métiers</a:t>
            </a:r>
            <a:r>
              <a:rPr lang="it-IT" sz="2400" i="1" smtClean="0"/>
              <a:t>- 1757</a:t>
            </a:r>
            <a:r>
              <a:rPr lang="it-IT" sz="2400" i="1" dirty="0" smtClean="0"/>
              <a:t>)</a:t>
            </a:r>
            <a:endParaRPr lang="it-IT" sz="2400" dirty="0"/>
          </a:p>
        </p:txBody>
      </p:sp>
    </p:spTree>
    <p:extLst>
      <p:ext uri="{BB962C8B-B14F-4D97-AF65-F5344CB8AC3E}">
        <p14:creationId xmlns:p14="http://schemas.microsoft.com/office/powerpoint/2010/main" val="40886442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err="1"/>
              <a:t>Réflexions</a:t>
            </a:r>
            <a:r>
              <a:rPr lang="it-IT" sz="2800" dirty="0"/>
              <a:t> de Voltaire </a:t>
            </a:r>
            <a:r>
              <a:rPr lang="it-IT" sz="2800" dirty="0" err="1"/>
              <a:t>sur</a:t>
            </a:r>
            <a:r>
              <a:rPr lang="it-IT" sz="2800" dirty="0"/>
              <a:t> la langue </a:t>
            </a:r>
            <a:r>
              <a:rPr lang="it-IT" sz="2800" dirty="0" err="1"/>
              <a:t>française</a:t>
            </a:r>
            <a:endParaRPr lang="it-IT" sz="2800" dirty="0"/>
          </a:p>
        </p:txBody>
      </p:sp>
      <p:sp>
        <p:nvSpPr>
          <p:cNvPr id="3" name="Segnaposto contenuto 2"/>
          <p:cNvSpPr>
            <a:spLocks noGrp="1"/>
          </p:cNvSpPr>
          <p:nvPr>
            <p:ph idx="1"/>
          </p:nvPr>
        </p:nvSpPr>
        <p:spPr/>
        <p:txBody>
          <a:bodyPr>
            <a:normAutofit/>
          </a:bodyPr>
          <a:lstStyle/>
          <a:p>
            <a:pPr algn="just"/>
            <a:r>
              <a:rPr lang="it-IT" sz="2400" dirty="0" smtClean="0"/>
              <a:t>“</a:t>
            </a:r>
            <a:r>
              <a:rPr lang="it-IT" sz="2400" dirty="0" err="1" smtClean="0"/>
              <a:t>Trois</a:t>
            </a:r>
            <a:r>
              <a:rPr lang="it-IT" sz="2400" dirty="0" smtClean="0"/>
              <a:t> </a:t>
            </a:r>
            <a:r>
              <a:rPr lang="it-IT" sz="2400" dirty="0" err="1"/>
              <a:t>choses</a:t>
            </a:r>
            <a:r>
              <a:rPr lang="it-IT" sz="2400" dirty="0"/>
              <a:t> </a:t>
            </a:r>
            <a:r>
              <a:rPr lang="it-IT" sz="2400" dirty="0" err="1"/>
              <a:t>sont</a:t>
            </a:r>
            <a:r>
              <a:rPr lang="it-IT" sz="2400" dirty="0"/>
              <a:t> </a:t>
            </a:r>
            <a:r>
              <a:rPr lang="it-IT" sz="2400" dirty="0" err="1"/>
              <a:t>absolument</a:t>
            </a:r>
            <a:r>
              <a:rPr lang="it-IT" sz="2400" dirty="0"/>
              <a:t> nécessaires, </a:t>
            </a:r>
            <a:r>
              <a:rPr lang="it-IT" sz="2400" dirty="0" err="1"/>
              <a:t>régularité</a:t>
            </a:r>
            <a:r>
              <a:rPr lang="it-IT" sz="2400" dirty="0"/>
              <a:t>, </a:t>
            </a:r>
            <a:r>
              <a:rPr lang="it-IT" sz="2400" dirty="0" err="1"/>
              <a:t>clarté</a:t>
            </a:r>
            <a:r>
              <a:rPr lang="it-IT" sz="2400" dirty="0"/>
              <a:t>, </a:t>
            </a:r>
            <a:r>
              <a:rPr lang="it-IT" sz="2400" dirty="0" err="1"/>
              <a:t>élégance</a:t>
            </a:r>
            <a:r>
              <a:rPr lang="it-IT" sz="2400" dirty="0"/>
              <a:t>. </a:t>
            </a:r>
            <a:r>
              <a:rPr lang="it-IT" sz="2400" dirty="0" err="1"/>
              <a:t>Avec</a:t>
            </a:r>
            <a:r>
              <a:rPr lang="it-IT" sz="2400" dirty="0"/>
              <a:t> </a:t>
            </a:r>
            <a:r>
              <a:rPr lang="it-IT" sz="2400" dirty="0" err="1"/>
              <a:t>les</a:t>
            </a:r>
            <a:r>
              <a:rPr lang="it-IT" sz="2400" dirty="0"/>
              <a:t> </a:t>
            </a:r>
            <a:r>
              <a:rPr lang="it-IT" sz="2400" dirty="0" err="1"/>
              <a:t>deux</a:t>
            </a:r>
            <a:r>
              <a:rPr lang="it-IT" sz="2400" dirty="0"/>
              <a:t> </a:t>
            </a:r>
            <a:r>
              <a:rPr lang="it-IT" sz="2400" dirty="0" err="1"/>
              <a:t>premières</a:t>
            </a:r>
            <a:r>
              <a:rPr lang="it-IT" sz="2400" dirty="0"/>
              <a:t> on </a:t>
            </a:r>
            <a:r>
              <a:rPr lang="it-IT" sz="2400" dirty="0" err="1"/>
              <a:t>parvient</a:t>
            </a:r>
            <a:r>
              <a:rPr lang="it-IT" sz="2400" dirty="0"/>
              <a:t> à ne </a:t>
            </a:r>
            <a:r>
              <a:rPr lang="it-IT" sz="2400" dirty="0" err="1"/>
              <a:t>pas</a:t>
            </a:r>
            <a:r>
              <a:rPr lang="it-IT" sz="2400" dirty="0"/>
              <a:t> </a:t>
            </a:r>
            <a:r>
              <a:rPr lang="it-IT" sz="2400" dirty="0" err="1"/>
              <a:t>écrire</a:t>
            </a:r>
            <a:r>
              <a:rPr lang="it-IT" sz="2400" dirty="0"/>
              <a:t> mal ; </a:t>
            </a:r>
            <a:r>
              <a:rPr lang="it-IT" sz="2400" dirty="0" err="1"/>
              <a:t>avec</a:t>
            </a:r>
            <a:r>
              <a:rPr lang="it-IT" sz="2400" dirty="0"/>
              <a:t> la </a:t>
            </a:r>
            <a:r>
              <a:rPr lang="it-IT" sz="2400" dirty="0" err="1"/>
              <a:t>troisième</a:t>
            </a:r>
            <a:r>
              <a:rPr lang="it-IT" sz="2400" dirty="0"/>
              <a:t> on </a:t>
            </a:r>
            <a:r>
              <a:rPr lang="it-IT" sz="2400" dirty="0" err="1"/>
              <a:t>écrit</a:t>
            </a:r>
            <a:r>
              <a:rPr lang="it-IT" sz="2400" dirty="0"/>
              <a:t> </a:t>
            </a:r>
            <a:r>
              <a:rPr lang="it-IT" sz="2400" dirty="0" err="1"/>
              <a:t>bien</a:t>
            </a:r>
            <a:r>
              <a:rPr lang="it-IT" sz="2400" dirty="0" smtClean="0"/>
              <a:t>.” (à </a:t>
            </a:r>
            <a:r>
              <a:rPr lang="it-IT" sz="2400" dirty="0"/>
              <a:t>l’entrée « </a:t>
            </a:r>
            <a:r>
              <a:rPr lang="it-IT" sz="2400" dirty="0" err="1"/>
              <a:t>Langues</a:t>
            </a:r>
            <a:r>
              <a:rPr lang="it-IT" sz="2400" dirty="0"/>
              <a:t> »</a:t>
            </a:r>
            <a:r>
              <a:rPr lang="it-IT" sz="2400" i="1" dirty="0" err="1" smtClean="0"/>
              <a:t>Questions</a:t>
            </a:r>
            <a:r>
              <a:rPr lang="it-IT" sz="2400" i="1" dirty="0" smtClean="0"/>
              <a:t> </a:t>
            </a:r>
            <a:r>
              <a:rPr lang="it-IT" sz="2400" i="1" dirty="0" err="1"/>
              <a:t>sur</a:t>
            </a:r>
            <a:r>
              <a:rPr lang="it-IT" sz="2400" i="1" dirty="0"/>
              <a:t> </a:t>
            </a:r>
            <a:r>
              <a:rPr lang="it-IT" sz="2400" i="1" dirty="0" smtClean="0"/>
              <a:t>l’</a:t>
            </a:r>
            <a:r>
              <a:rPr lang="it-IT" sz="2400" i="1" dirty="0" err="1" smtClean="0"/>
              <a:t>Encyclopédie</a:t>
            </a:r>
            <a:r>
              <a:rPr lang="it-IT" sz="2400" dirty="0" smtClean="0"/>
              <a:t> - 1771)</a:t>
            </a:r>
          </a:p>
          <a:p>
            <a:pPr algn="just"/>
            <a:endParaRPr lang="it-IT" sz="2400" dirty="0"/>
          </a:p>
        </p:txBody>
      </p:sp>
    </p:spTree>
    <p:extLst>
      <p:ext uri="{BB962C8B-B14F-4D97-AF65-F5344CB8AC3E}">
        <p14:creationId xmlns:p14="http://schemas.microsoft.com/office/powerpoint/2010/main" val="6648295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L’</a:t>
            </a:r>
            <a:r>
              <a:rPr lang="it-IT" sz="2800" dirty="0" err="1" smtClean="0"/>
              <a:t>orthographe</a:t>
            </a:r>
            <a:r>
              <a:rPr lang="it-IT" sz="2800" dirty="0" smtClean="0"/>
              <a:t> de Voltaire</a:t>
            </a:r>
            <a:endParaRPr lang="it-IT" sz="2800" dirty="0"/>
          </a:p>
        </p:txBody>
      </p:sp>
      <p:sp>
        <p:nvSpPr>
          <p:cNvPr id="3" name="Segnaposto contenuto 2"/>
          <p:cNvSpPr>
            <a:spLocks noGrp="1"/>
          </p:cNvSpPr>
          <p:nvPr>
            <p:ph idx="1"/>
          </p:nvPr>
        </p:nvSpPr>
        <p:spPr/>
        <p:txBody>
          <a:bodyPr>
            <a:normAutofit/>
          </a:bodyPr>
          <a:lstStyle/>
          <a:p>
            <a:pPr algn="just"/>
            <a:r>
              <a:rPr lang="it-IT" sz="2400" dirty="0"/>
              <a:t>En 1771, Voltaire, </a:t>
            </a:r>
            <a:r>
              <a:rPr lang="it-IT" sz="2400" dirty="0" err="1"/>
              <a:t>militant</a:t>
            </a:r>
            <a:r>
              <a:rPr lang="it-IT" sz="2400" dirty="0"/>
              <a:t> pour une </a:t>
            </a:r>
            <a:r>
              <a:rPr lang="it-IT" sz="2400" dirty="0" err="1"/>
              <a:t>simplification</a:t>
            </a:r>
            <a:r>
              <a:rPr lang="it-IT" sz="2400" dirty="0"/>
              <a:t> de l’</a:t>
            </a:r>
            <a:r>
              <a:rPr lang="it-IT" sz="2400" dirty="0" err="1"/>
              <a:t>orthographe</a:t>
            </a:r>
            <a:r>
              <a:rPr lang="it-IT" sz="2400" dirty="0"/>
              <a:t>, </a:t>
            </a:r>
            <a:r>
              <a:rPr lang="it-IT" sz="2400" dirty="0" err="1"/>
              <a:t>posait</a:t>
            </a:r>
            <a:r>
              <a:rPr lang="it-IT" sz="2400" dirty="0"/>
              <a:t> </a:t>
            </a:r>
            <a:r>
              <a:rPr lang="it-IT" sz="2400" dirty="0" err="1"/>
              <a:t>que</a:t>
            </a:r>
            <a:r>
              <a:rPr lang="it-IT" sz="2400" dirty="0"/>
              <a:t> l’</a:t>
            </a:r>
            <a:r>
              <a:rPr lang="it-IT" sz="2400" dirty="0" err="1"/>
              <a:t>écriture</a:t>
            </a:r>
            <a:r>
              <a:rPr lang="it-IT" sz="2400" dirty="0"/>
              <a:t> </a:t>
            </a:r>
            <a:r>
              <a:rPr lang="it-IT" sz="2400" dirty="0" err="1"/>
              <a:t>étant</a:t>
            </a:r>
            <a:r>
              <a:rPr lang="it-IT" sz="2400" dirty="0"/>
              <a:t> « la </a:t>
            </a:r>
            <a:r>
              <a:rPr lang="it-IT" sz="2400" dirty="0" err="1"/>
              <a:t>peinture</a:t>
            </a:r>
            <a:r>
              <a:rPr lang="it-IT" sz="2400" dirty="0"/>
              <a:t> de la </a:t>
            </a:r>
            <a:r>
              <a:rPr lang="it-IT" sz="2400" dirty="0" err="1"/>
              <a:t>voix</a:t>
            </a:r>
            <a:r>
              <a:rPr lang="it-IT" sz="2400" dirty="0"/>
              <a:t> », elle se </a:t>
            </a:r>
            <a:r>
              <a:rPr lang="it-IT" sz="2400" dirty="0" err="1"/>
              <a:t>devait</a:t>
            </a:r>
            <a:r>
              <a:rPr lang="it-IT" sz="2400" dirty="0"/>
              <a:t> de lui </a:t>
            </a:r>
            <a:r>
              <a:rPr lang="it-IT" sz="2400" dirty="0" err="1"/>
              <a:t>être</a:t>
            </a:r>
            <a:r>
              <a:rPr lang="it-IT" sz="2400" dirty="0"/>
              <a:t> </a:t>
            </a:r>
            <a:r>
              <a:rPr lang="it-IT" sz="2400" dirty="0" err="1"/>
              <a:t>ressemblante</a:t>
            </a:r>
            <a:r>
              <a:rPr lang="it-IT" sz="2400" dirty="0"/>
              <a:t>. </a:t>
            </a:r>
          </a:p>
          <a:p>
            <a:pPr algn="just"/>
            <a:r>
              <a:rPr lang="it-IT" sz="2400" dirty="0"/>
              <a:t>Voltaire </a:t>
            </a:r>
            <a:r>
              <a:rPr lang="it-IT" sz="2400" dirty="0" err="1"/>
              <a:t>fait</a:t>
            </a:r>
            <a:r>
              <a:rPr lang="it-IT" sz="2400" dirty="0"/>
              <a:t> </a:t>
            </a:r>
            <a:r>
              <a:rPr lang="it-IT" sz="2400" dirty="0" err="1"/>
              <a:t>adopter</a:t>
            </a:r>
            <a:r>
              <a:rPr lang="it-IT" sz="2400" dirty="0"/>
              <a:t> l’</a:t>
            </a:r>
            <a:r>
              <a:rPr lang="it-IT" sz="2400" dirty="0" err="1"/>
              <a:t>orthographe</a:t>
            </a:r>
            <a:r>
              <a:rPr lang="it-IT" sz="2400" dirty="0"/>
              <a:t> </a:t>
            </a:r>
            <a:r>
              <a:rPr lang="it-IT" sz="2400" i="1" dirty="0"/>
              <a:t>ai</a:t>
            </a:r>
            <a:r>
              <a:rPr lang="it-IT" sz="2400" dirty="0"/>
              <a:t> </a:t>
            </a:r>
            <a:r>
              <a:rPr lang="it-IT" sz="2400" dirty="0" err="1"/>
              <a:t>au</a:t>
            </a:r>
            <a:r>
              <a:rPr lang="it-IT" sz="2400" dirty="0"/>
              <a:t> </a:t>
            </a:r>
            <a:r>
              <a:rPr lang="it-IT" sz="2400" dirty="0" err="1"/>
              <a:t>lieu</a:t>
            </a:r>
            <a:r>
              <a:rPr lang="it-IT" sz="2400" dirty="0"/>
              <a:t> de </a:t>
            </a:r>
            <a:r>
              <a:rPr lang="it-IT" sz="2400" i="1" dirty="0"/>
              <a:t>oi</a:t>
            </a:r>
            <a:r>
              <a:rPr lang="it-IT" sz="2400" dirty="0"/>
              <a:t> (</a:t>
            </a:r>
            <a:r>
              <a:rPr lang="it-IT" sz="2400" i="1" dirty="0" err="1"/>
              <a:t>françois</a:t>
            </a:r>
            <a:r>
              <a:rPr lang="it-IT" sz="2400" i="1" dirty="0"/>
              <a:t>,</a:t>
            </a:r>
            <a:r>
              <a:rPr lang="it-IT" sz="2400" dirty="0"/>
              <a:t> </a:t>
            </a:r>
            <a:r>
              <a:rPr lang="it-IT" sz="2400" i="1" dirty="0" err="1"/>
              <a:t>anglois</a:t>
            </a:r>
            <a:r>
              <a:rPr lang="it-IT" sz="2400" dirty="0"/>
              <a:t>), et </a:t>
            </a:r>
            <a:r>
              <a:rPr lang="it-IT" sz="2400" dirty="0" err="1"/>
              <a:t>fait</a:t>
            </a:r>
            <a:r>
              <a:rPr lang="it-IT" sz="2400" dirty="0"/>
              <a:t> </a:t>
            </a:r>
            <a:r>
              <a:rPr lang="it-IT" sz="2400" dirty="0" err="1"/>
              <a:t>corriger</a:t>
            </a:r>
            <a:r>
              <a:rPr lang="it-IT" sz="2400" dirty="0"/>
              <a:t> </a:t>
            </a:r>
            <a:r>
              <a:rPr lang="it-IT" sz="2400" dirty="0" err="1"/>
              <a:t>les</a:t>
            </a:r>
            <a:r>
              <a:rPr lang="it-IT" sz="2400" dirty="0"/>
              <a:t> </a:t>
            </a:r>
            <a:r>
              <a:rPr lang="it-IT" sz="2400" dirty="0" err="1"/>
              <a:t>formes</a:t>
            </a:r>
            <a:r>
              <a:rPr lang="it-IT" sz="2400" dirty="0"/>
              <a:t> </a:t>
            </a:r>
            <a:r>
              <a:rPr lang="it-IT" sz="2400" dirty="0" err="1"/>
              <a:t>verbales</a:t>
            </a:r>
            <a:r>
              <a:rPr lang="it-IT" sz="2400" dirty="0"/>
              <a:t> </a:t>
            </a:r>
            <a:r>
              <a:rPr lang="it-IT" sz="2400" i="1" dirty="0" err="1"/>
              <a:t>j’estois</a:t>
            </a:r>
            <a:r>
              <a:rPr lang="it-IT" sz="2400" i="1" dirty="0"/>
              <a:t>, je </a:t>
            </a:r>
            <a:r>
              <a:rPr lang="it-IT" sz="2400" i="1" dirty="0" err="1"/>
              <a:t>feroi</a:t>
            </a:r>
            <a:r>
              <a:rPr lang="it-IT" sz="2400" i="1" dirty="0"/>
              <a:t>, je </a:t>
            </a:r>
            <a:r>
              <a:rPr lang="it-IT" sz="2400" i="1" dirty="0" err="1"/>
              <a:t>finirois</a:t>
            </a:r>
            <a:r>
              <a:rPr lang="it-IT" sz="2400" i="1" dirty="0"/>
              <a:t>,</a:t>
            </a:r>
            <a:r>
              <a:rPr lang="it-IT" sz="2400" dirty="0"/>
              <a:t> etc. Il l’a mise en </a:t>
            </a:r>
            <a:r>
              <a:rPr lang="it-IT" sz="2400" dirty="0" err="1"/>
              <a:t>pratique</a:t>
            </a:r>
            <a:r>
              <a:rPr lang="it-IT" sz="2400" dirty="0"/>
              <a:t> </a:t>
            </a:r>
            <a:r>
              <a:rPr lang="it-IT" sz="2400" dirty="0" err="1"/>
              <a:t>dans</a:t>
            </a:r>
            <a:r>
              <a:rPr lang="it-IT" sz="2400" dirty="0"/>
              <a:t> la première </a:t>
            </a:r>
            <a:r>
              <a:rPr lang="it-IT" sz="2400" dirty="0" err="1"/>
              <a:t>édition</a:t>
            </a:r>
            <a:r>
              <a:rPr lang="it-IT" sz="2400" dirty="0"/>
              <a:t> de son </a:t>
            </a:r>
            <a:r>
              <a:rPr lang="it-IT" sz="2400" dirty="0" err="1"/>
              <a:t>ouvrage</a:t>
            </a:r>
            <a:r>
              <a:rPr lang="it-IT" sz="2400" dirty="0"/>
              <a:t> de 1751 </a:t>
            </a:r>
            <a:r>
              <a:rPr lang="it-IT" sz="2400" i="1" dirty="0"/>
              <a:t>Le </a:t>
            </a:r>
            <a:r>
              <a:rPr lang="it-IT" sz="2400" i="1" dirty="0" err="1"/>
              <a:t>Siècle</a:t>
            </a:r>
            <a:r>
              <a:rPr lang="it-IT" sz="2400" i="1" dirty="0"/>
              <a:t> de Louis XIV</a:t>
            </a:r>
            <a:r>
              <a:rPr lang="it-IT" sz="2400" dirty="0"/>
              <a:t>.</a:t>
            </a:r>
          </a:p>
          <a:p>
            <a:pPr algn="just"/>
            <a:endParaRPr lang="it-IT" sz="2400" dirty="0"/>
          </a:p>
          <a:p>
            <a:endParaRPr lang="it-IT" sz="2400" dirty="0"/>
          </a:p>
        </p:txBody>
      </p:sp>
    </p:spTree>
    <p:extLst>
      <p:ext uri="{BB962C8B-B14F-4D97-AF65-F5344CB8AC3E}">
        <p14:creationId xmlns:p14="http://schemas.microsoft.com/office/powerpoint/2010/main" val="3504596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olo 1"/>
          <p:cNvSpPr>
            <a:spLocks noGrp="1"/>
          </p:cNvSpPr>
          <p:nvPr>
            <p:ph type="title" idx="4294967295"/>
          </p:nvPr>
        </p:nvSpPr>
        <p:spPr/>
        <p:txBody>
          <a:bodyPr/>
          <a:lstStyle/>
          <a:p>
            <a:pPr eaLnBrk="1" hangingPunct="1"/>
            <a:r>
              <a:rPr lang="it-IT" sz="3200">
                <a:latin typeface="Arial" charset="0"/>
              </a:rPr>
              <a:t>Encyclopédie</a:t>
            </a:r>
          </a:p>
        </p:txBody>
      </p:sp>
      <p:pic>
        <p:nvPicPr>
          <p:cNvPr id="59394" name="Segnaposto contenuto 3" descr="ENC_1-NA5_600px.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l="-86070" r="-86070"/>
          <a:stretch>
            <a:fillRect/>
          </a:stretch>
        </p:blipFill>
        <p:spPr/>
      </p:pic>
    </p:spTree>
    <p:extLst>
      <p:ext uri="{BB962C8B-B14F-4D97-AF65-F5344CB8AC3E}">
        <p14:creationId xmlns:p14="http://schemas.microsoft.com/office/powerpoint/2010/main" val="6153036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normAutofit fontScale="90000"/>
          </a:bodyPr>
          <a:lstStyle/>
          <a:p>
            <a:pPr eaLnBrk="1" hangingPunct="1"/>
            <a:r>
              <a:rPr lang="fr-FR" sz="3200" i="1" dirty="0">
                <a:latin typeface="Arial" charset="0"/>
              </a:rPr>
              <a:t/>
            </a:r>
            <a:br>
              <a:rPr lang="fr-FR" sz="3200" i="1" dirty="0">
                <a:latin typeface="Arial" charset="0"/>
              </a:rPr>
            </a:br>
            <a:r>
              <a:rPr lang="fr-FR" sz="3200" i="1" dirty="0">
                <a:latin typeface="Arial" charset="0"/>
              </a:rPr>
              <a:t/>
            </a:r>
            <a:br>
              <a:rPr lang="fr-FR" sz="3200" i="1" dirty="0">
                <a:latin typeface="Arial" charset="0"/>
              </a:rPr>
            </a:br>
            <a:r>
              <a:rPr lang="fr-FR" sz="3100" i="1" dirty="0">
                <a:latin typeface="Arial" charset="0"/>
              </a:rPr>
              <a:t>Encyclopédie ou Dictionnaire raisonné des sciences, des arts et des métiers</a:t>
            </a:r>
            <a:r>
              <a:rPr lang="fr-FR" sz="3100" dirty="0">
                <a:latin typeface="Arial" charset="0"/>
              </a:rPr>
              <a:t/>
            </a:r>
            <a:br>
              <a:rPr lang="fr-FR" sz="3100" dirty="0">
                <a:latin typeface="Arial" charset="0"/>
              </a:rPr>
            </a:br>
            <a:r>
              <a:rPr lang="fr-FR" sz="3200" i="1" dirty="0">
                <a:latin typeface="Arial" charset="0"/>
              </a:rPr>
              <a:t> </a:t>
            </a:r>
            <a:r>
              <a:rPr lang="fr-FR" sz="2400" dirty="0">
                <a:latin typeface="Arial" charset="0"/>
              </a:rPr>
              <a:t/>
            </a:r>
            <a:br>
              <a:rPr lang="fr-FR" sz="2400" dirty="0">
                <a:latin typeface="Arial" charset="0"/>
              </a:rPr>
            </a:br>
            <a:r>
              <a:rPr lang="fr-FR" sz="2400" dirty="0">
                <a:latin typeface="Arial" charset="0"/>
              </a:rPr>
              <a:t/>
            </a:r>
            <a:br>
              <a:rPr lang="fr-FR" sz="2400" dirty="0">
                <a:latin typeface="Arial" charset="0"/>
              </a:rPr>
            </a:br>
            <a:endParaRPr lang="fr-FR" sz="2400" dirty="0">
              <a:latin typeface="Arial" charset="0"/>
            </a:endParaRPr>
          </a:p>
        </p:txBody>
      </p:sp>
      <p:sp>
        <p:nvSpPr>
          <p:cNvPr id="60418" name="Rectangle 3"/>
          <p:cNvSpPr>
            <a:spLocks noGrp="1" noChangeArrowheads="1"/>
          </p:cNvSpPr>
          <p:nvPr>
            <p:ph type="body" idx="4294967295"/>
          </p:nvPr>
        </p:nvSpPr>
        <p:spPr/>
        <p:txBody>
          <a:bodyPr/>
          <a:lstStyle/>
          <a:p>
            <a:pPr eaLnBrk="1" hangingPunct="1">
              <a:lnSpc>
                <a:spcPct val="90000"/>
              </a:lnSpc>
            </a:pPr>
            <a:r>
              <a:rPr lang="fr-FR" sz="2400" i="1" dirty="0">
                <a:latin typeface="Arial" charset="0"/>
              </a:rPr>
              <a:t>Chambers </a:t>
            </a:r>
            <a:r>
              <a:rPr lang="fr-FR" sz="2400" i="1" dirty="0" err="1">
                <a:latin typeface="Arial" charset="0"/>
              </a:rPr>
              <a:t>Cyclopaedia</a:t>
            </a:r>
            <a:r>
              <a:rPr lang="fr-FR" sz="2400" i="1" dirty="0">
                <a:latin typeface="Arial" charset="0"/>
              </a:rPr>
              <a:t> or an </a:t>
            </a:r>
            <a:r>
              <a:rPr lang="fr-FR" sz="2400" i="1" dirty="0" err="1">
                <a:latin typeface="Arial" charset="0"/>
              </a:rPr>
              <a:t>universal</a:t>
            </a:r>
            <a:r>
              <a:rPr lang="fr-FR" sz="2400" i="1" dirty="0">
                <a:latin typeface="Arial" charset="0"/>
              </a:rPr>
              <a:t> </a:t>
            </a:r>
            <a:r>
              <a:rPr lang="fr-FR" sz="2400" i="1" dirty="0" err="1">
                <a:latin typeface="Arial" charset="0"/>
              </a:rPr>
              <a:t>dictionary</a:t>
            </a:r>
            <a:r>
              <a:rPr lang="fr-FR" sz="2400" i="1" dirty="0">
                <a:latin typeface="Arial" charset="0"/>
              </a:rPr>
              <a:t> of arts and sciences: </a:t>
            </a:r>
            <a:r>
              <a:rPr lang="fr-FR" sz="2400" dirty="0">
                <a:latin typeface="Arial" charset="0"/>
              </a:rPr>
              <a:t>encyclopédie anglaise  </a:t>
            </a:r>
          </a:p>
          <a:p>
            <a:pPr algn="just" eaLnBrk="1" hangingPunct="1">
              <a:lnSpc>
                <a:spcPct val="90000"/>
              </a:lnSpc>
            </a:pPr>
            <a:r>
              <a:rPr lang="fr-FR" sz="2400" dirty="0">
                <a:latin typeface="Arial" charset="0"/>
              </a:rPr>
              <a:t>47 domaines, ouvrage thématique, traduite en italien, en 1745 le libraire Le Breton obtient en 1745 un privilège royal pour le projet de traduction en français, D</a:t>
            </a:r>
            <a:r>
              <a:rPr lang="ja-JP" altLang="fr-FR" sz="2400" dirty="0">
                <a:latin typeface="Arial" charset="0"/>
              </a:rPr>
              <a:t>’</a:t>
            </a:r>
            <a:r>
              <a:rPr lang="fr-FR" altLang="ja-JP" sz="2400" dirty="0">
                <a:latin typeface="Arial" charset="0"/>
              </a:rPr>
              <a:t>Alembert et Diderot projet de traduction se transforme, entreprise encyclopédique. </a:t>
            </a:r>
          </a:p>
          <a:p>
            <a:pPr eaLnBrk="1" hangingPunct="1">
              <a:lnSpc>
                <a:spcPct val="90000"/>
              </a:lnSpc>
            </a:pPr>
            <a:r>
              <a:rPr lang="fr-FR" sz="2400" dirty="0">
                <a:latin typeface="Arial" charset="0"/>
              </a:rPr>
              <a:t>Critique du pouvoir et de la religion</a:t>
            </a:r>
          </a:p>
          <a:p>
            <a:pPr eaLnBrk="1" hangingPunct="1">
              <a:lnSpc>
                <a:spcPct val="90000"/>
              </a:lnSpc>
            </a:pPr>
            <a:endParaRPr lang="fr-FR" altLang="ja-JP" sz="2400" dirty="0">
              <a:latin typeface="Arial" charset="0"/>
            </a:endParaRPr>
          </a:p>
          <a:p>
            <a:pPr eaLnBrk="1" hangingPunct="1">
              <a:lnSpc>
                <a:spcPct val="90000"/>
              </a:lnSpc>
            </a:pPr>
            <a:endParaRPr lang="fr-FR" altLang="ja-JP" sz="2400" dirty="0">
              <a:latin typeface="Arial" charset="0"/>
            </a:endParaRPr>
          </a:p>
          <a:p>
            <a:pPr eaLnBrk="1" hangingPunct="1">
              <a:lnSpc>
                <a:spcPct val="90000"/>
              </a:lnSpc>
            </a:pPr>
            <a:endParaRPr lang="fr-FR" sz="2400" dirty="0">
              <a:latin typeface="Arial" charset="0"/>
            </a:endParaRPr>
          </a:p>
          <a:p>
            <a:pPr eaLnBrk="1" hangingPunct="1">
              <a:lnSpc>
                <a:spcPct val="90000"/>
              </a:lnSpc>
            </a:pPr>
            <a:endParaRPr lang="fr-FR" sz="2400" dirty="0">
              <a:latin typeface="Arial" charset="0"/>
            </a:endParaRPr>
          </a:p>
        </p:txBody>
      </p:sp>
    </p:spTree>
    <p:extLst>
      <p:ext uri="{BB962C8B-B14F-4D97-AF65-F5344CB8AC3E}">
        <p14:creationId xmlns:p14="http://schemas.microsoft.com/office/powerpoint/2010/main" val="24093711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olo 1"/>
          <p:cNvSpPr>
            <a:spLocks noGrp="1"/>
          </p:cNvSpPr>
          <p:nvPr>
            <p:ph type="title" idx="4294967295"/>
          </p:nvPr>
        </p:nvSpPr>
        <p:spPr/>
        <p:txBody>
          <a:bodyPr>
            <a:normAutofit fontScale="90000"/>
          </a:bodyPr>
          <a:lstStyle/>
          <a:p>
            <a:pPr eaLnBrk="1" hangingPunct="1"/>
            <a:r>
              <a:rPr lang="fr-FR" sz="3200" i="1">
                <a:latin typeface="Arial" charset="0"/>
              </a:rPr>
              <a:t/>
            </a:r>
            <a:br>
              <a:rPr lang="fr-FR" sz="3200" i="1">
                <a:latin typeface="Arial" charset="0"/>
              </a:rPr>
            </a:br>
            <a:r>
              <a:rPr lang="fr-FR" sz="3200" i="1">
                <a:latin typeface="Arial" charset="0"/>
              </a:rPr>
              <a:t>Encyclopédie ou Dictionnaire raisonné des sciences, des arts et des métiers</a:t>
            </a:r>
            <a:r>
              <a:rPr lang="fr-FR">
                <a:latin typeface="Arial" charset="0"/>
              </a:rPr>
              <a:t/>
            </a:r>
            <a:br>
              <a:rPr lang="fr-FR">
                <a:latin typeface="Arial" charset="0"/>
              </a:rPr>
            </a:br>
            <a:endParaRPr lang="it-IT">
              <a:latin typeface="Arial" charset="0"/>
            </a:endParaRPr>
          </a:p>
        </p:txBody>
      </p:sp>
      <p:sp>
        <p:nvSpPr>
          <p:cNvPr id="62466" name="Segnaposto contenuto 2"/>
          <p:cNvSpPr>
            <a:spLocks noGrp="1"/>
          </p:cNvSpPr>
          <p:nvPr>
            <p:ph idx="4294967295"/>
          </p:nvPr>
        </p:nvSpPr>
        <p:spPr/>
        <p:txBody>
          <a:bodyPr/>
          <a:lstStyle/>
          <a:p>
            <a:pPr eaLnBrk="1" hangingPunct="1">
              <a:lnSpc>
                <a:spcPct val="90000"/>
              </a:lnSpc>
            </a:pPr>
            <a:endParaRPr lang="fr-FR" sz="2400">
              <a:latin typeface="Arial" charset="0"/>
            </a:endParaRPr>
          </a:p>
          <a:p>
            <a:pPr eaLnBrk="1" hangingPunct="1">
              <a:lnSpc>
                <a:spcPct val="90000"/>
              </a:lnSpc>
            </a:pPr>
            <a:r>
              <a:rPr lang="fr-FR" sz="2400">
                <a:latin typeface="Arial" charset="0"/>
              </a:rPr>
              <a:t>Diderot en 1750 illustre par un </a:t>
            </a:r>
            <a:r>
              <a:rPr lang="fr-FR" sz="2400" i="1">
                <a:latin typeface="Arial" charset="0"/>
              </a:rPr>
              <a:t>Prospectus</a:t>
            </a:r>
            <a:r>
              <a:rPr lang="fr-FR" sz="2400">
                <a:latin typeface="Arial" charset="0"/>
              </a:rPr>
              <a:t> : très bon accueil</a:t>
            </a:r>
          </a:p>
          <a:p>
            <a:pPr eaLnBrk="1" hangingPunct="1">
              <a:lnSpc>
                <a:spcPct val="90000"/>
              </a:lnSpc>
            </a:pPr>
            <a:r>
              <a:rPr lang="fr-FR" sz="2400" i="1">
                <a:latin typeface="Arial" charset="0"/>
              </a:rPr>
              <a:t>Discours Préliminaire </a:t>
            </a:r>
            <a:r>
              <a:rPr lang="fr-FR" sz="2400">
                <a:latin typeface="Arial" charset="0"/>
              </a:rPr>
              <a:t>de D</a:t>
            </a:r>
            <a:r>
              <a:rPr lang="ja-JP" altLang="fr-FR" sz="2400">
                <a:latin typeface="Arial" charset="0"/>
              </a:rPr>
              <a:t>’</a:t>
            </a:r>
            <a:r>
              <a:rPr lang="fr-FR" altLang="ja-JP" sz="2400">
                <a:latin typeface="Arial" charset="0"/>
              </a:rPr>
              <a:t>Alembert (1751) considéré comme le Manifeste des Encyclopédistes </a:t>
            </a:r>
          </a:p>
          <a:p>
            <a:pPr algn="just" eaLnBrk="1" hangingPunct="1">
              <a:lnSpc>
                <a:spcPct val="90000"/>
              </a:lnSpc>
            </a:pPr>
            <a:r>
              <a:rPr lang="fr-FR" sz="2400">
                <a:latin typeface="Arial" charset="0"/>
              </a:rPr>
              <a:t>« Il n'y a que la liberté d'agir et de penser qui soit capable de produire de grandes choses, et elle n'a besoin que de Lumières pour se préserver des excès »</a:t>
            </a:r>
          </a:p>
          <a:p>
            <a:pPr eaLnBrk="1" hangingPunct="1"/>
            <a:endParaRPr lang="it-IT">
              <a:latin typeface="Arial" charset="0"/>
            </a:endParaRPr>
          </a:p>
        </p:txBody>
      </p:sp>
    </p:spTree>
    <p:extLst>
      <p:ext uri="{BB962C8B-B14F-4D97-AF65-F5344CB8AC3E}">
        <p14:creationId xmlns:p14="http://schemas.microsoft.com/office/powerpoint/2010/main" val="5355599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noAutofit/>
          </a:bodyPr>
          <a:lstStyle/>
          <a:p>
            <a:pPr eaLnBrk="1" hangingPunct="1"/>
            <a:r>
              <a:rPr lang="fr-FR" sz="2400" i="1" dirty="0">
                <a:latin typeface="Arial" charset="0"/>
              </a:rPr>
              <a:t>Encyclopédie </a:t>
            </a:r>
            <a:r>
              <a:rPr lang="fr-FR" sz="2400" dirty="0">
                <a:latin typeface="Arial" charset="0"/>
              </a:rPr>
              <a:t>ou </a:t>
            </a:r>
            <a:br>
              <a:rPr lang="fr-FR" sz="2400" dirty="0">
                <a:latin typeface="Arial" charset="0"/>
              </a:rPr>
            </a:br>
            <a:r>
              <a:rPr lang="fr-FR" sz="2400" i="1" dirty="0">
                <a:latin typeface="Arial" charset="0"/>
              </a:rPr>
              <a:t>Dictionnaire raisonné des sciences, des arts et des métiers</a:t>
            </a:r>
            <a:r>
              <a:rPr lang="fr-FR" sz="2400" dirty="0">
                <a:latin typeface="Arial" charset="0"/>
              </a:rPr>
              <a:t/>
            </a:r>
            <a:br>
              <a:rPr lang="fr-FR" sz="2400" dirty="0">
                <a:latin typeface="Arial" charset="0"/>
              </a:rPr>
            </a:br>
            <a:endParaRPr lang="fr-FR" sz="2400" dirty="0">
              <a:latin typeface="Arial" charset="0"/>
            </a:endParaRPr>
          </a:p>
        </p:txBody>
      </p:sp>
      <p:sp>
        <p:nvSpPr>
          <p:cNvPr id="63490" name="Rectangle 3"/>
          <p:cNvSpPr>
            <a:spLocks noGrp="1" noChangeArrowheads="1"/>
          </p:cNvSpPr>
          <p:nvPr>
            <p:ph type="body" idx="4294967295"/>
          </p:nvPr>
        </p:nvSpPr>
        <p:spPr/>
        <p:txBody>
          <a:bodyPr/>
          <a:lstStyle/>
          <a:p>
            <a:pPr eaLnBrk="1" hangingPunct="1"/>
            <a:r>
              <a:rPr lang="fr-FR" sz="2400" dirty="0">
                <a:latin typeface="Arial" charset="0"/>
              </a:rPr>
              <a:t>Entreprise économique : beaucoup de capitaux, nombreux souscripteurs, pendant 25 ans + de mille ouvriers, papetiers, imprimeurs .. </a:t>
            </a:r>
          </a:p>
          <a:p>
            <a:pPr eaLnBrk="1" hangingPunct="1"/>
            <a:r>
              <a:rPr lang="fr-FR" sz="2400" dirty="0">
                <a:latin typeface="Arial" charset="0"/>
              </a:rPr>
              <a:t>72000 articles</a:t>
            </a:r>
          </a:p>
          <a:p>
            <a:pPr eaLnBrk="1" hangingPunct="1"/>
            <a:r>
              <a:rPr lang="fr-FR" sz="2400" dirty="0">
                <a:latin typeface="Arial" charset="0"/>
              </a:rPr>
              <a:t>17 de textes 35 volumes compris les planches les 2 premiers en 1751-1752 fin de la publication 1772</a:t>
            </a:r>
          </a:p>
          <a:p>
            <a:pPr algn="just" eaLnBrk="1" hangingPunct="1"/>
            <a:r>
              <a:rPr lang="fr-FR" sz="2400" dirty="0">
                <a:latin typeface="Arial" charset="0"/>
              </a:rPr>
              <a:t>Le rôle des planches primordial dans la diffusion des sciences et des techniques: pouvoir et art des images pour décrire des réalités technologiques</a:t>
            </a:r>
          </a:p>
          <a:p>
            <a:pPr eaLnBrk="1" hangingPunct="1"/>
            <a:endParaRPr lang="fr-FR" sz="2400" dirty="0">
              <a:latin typeface="Arial" charset="0"/>
            </a:endParaRPr>
          </a:p>
        </p:txBody>
      </p:sp>
    </p:spTree>
    <p:extLst>
      <p:ext uri="{BB962C8B-B14F-4D97-AF65-F5344CB8AC3E}">
        <p14:creationId xmlns:p14="http://schemas.microsoft.com/office/powerpoint/2010/main" val="32869846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olo 1"/>
          <p:cNvSpPr>
            <a:spLocks noGrp="1"/>
          </p:cNvSpPr>
          <p:nvPr>
            <p:ph type="title"/>
          </p:nvPr>
        </p:nvSpPr>
        <p:spPr/>
        <p:txBody>
          <a:bodyPr/>
          <a:lstStyle/>
          <a:p>
            <a:r>
              <a:rPr lang="it-IT" sz="2800">
                <a:latin typeface="Arial" charset="0"/>
              </a:rPr>
              <a:t>Les planches</a:t>
            </a:r>
          </a:p>
        </p:txBody>
      </p:sp>
      <p:pic>
        <p:nvPicPr>
          <p:cNvPr id="101378" name="Segnaposto contenuto 3" descr="images.jpeg"/>
          <p:cNvPicPr>
            <a:picLocks noGrp="1" noChangeAspect="1"/>
          </p:cNvPicPr>
          <p:nvPr>
            <p:ph idx="1"/>
          </p:nvPr>
        </p:nvPicPr>
        <p:blipFill>
          <a:blip r:embed="rId2" cstate="print">
            <a:extLst>
              <a:ext uri="{28A0092B-C50C-407E-A947-70E740481C1C}">
                <a14:useLocalDpi xmlns:a14="http://schemas.microsoft.com/office/drawing/2010/main" val="0"/>
              </a:ext>
            </a:extLst>
          </a:blip>
          <a:srcRect l="-63531" r="-63531"/>
          <a:stretch>
            <a:fillRect/>
          </a:stretch>
        </p:blipFill>
        <p:spPr/>
      </p:pic>
    </p:spTree>
    <p:extLst>
      <p:ext uri="{BB962C8B-B14F-4D97-AF65-F5344CB8AC3E}">
        <p14:creationId xmlns:p14="http://schemas.microsoft.com/office/powerpoint/2010/main" val="14595218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olo 1"/>
          <p:cNvSpPr>
            <a:spLocks noGrp="1"/>
          </p:cNvSpPr>
          <p:nvPr>
            <p:ph type="title"/>
          </p:nvPr>
        </p:nvSpPr>
        <p:spPr/>
        <p:txBody>
          <a:bodyPr/>
          <a:lstStyle/>
          <a:p>
            <a:r>
              <a:rPr lang="it-IT" sz="2800">
                <a:latin typeface="Arial" charset="0"/>
              </a:rPr>
              <a:t>Les planches</a:t>
            </a:r>
          </a:p>
        </p:txBody>
      </p:sp>
      <p:pic>
        <p:nvPicPr>
          <p:cNvPr id="102402" name="Segnaposto contenuto 4" descr="images-1.jpeg"/>
          <p:cNvPicPr>
            <a:picLocks noGrp="1" noChangeAspect="1"/>
          </p:cNvPicPr>
          <p:nvPr>
            <p:ph idx="1"/>
          </p:nvPr>
        </p:nvPicPr>
        <p:blipFill>
          <a:blip r:embed="rId2" cstate="print">
            <a:extLst>
              <a:ext uri="{28A0092B-C50C-407E-A947-70E740481C1C}">
                <a14:useLocalDpi xmlns:a14="http://schemas.microsoft.com/office/drawing/2010/main" val="0"/>
              </a:ext>
            </a:extLst>
          </a:blip>
          <a:srcRect l="-99622" r="-99622"/>
          <a:stretch>
            <a:fillRect/>
          </a:stretch>
        </p:blipFill>
        <p:spPr/>
      </p:pic>
    </p:spTree>
    <p:extLst>
      <p:ext uri="{BB962C8B-B14F-4D97-AF65-F5344CB8AC3E}">
        <p14:creationId xmlns:p14="http://schemas.microsoft.com/office/powerpoint/2010/main" val="2831517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428625" y="214313"/>
            <a:ext cx="8229600" cy="1143000"/>
          </a:xfrm>
        </p:spPr>
        <p:txBody>
          <a:bodyPr/>
          <a:lstStyle/>
          <a:p>
            <a:r>
              <a:rPr lang="fr-FR" sz="2800" dirty="0">
                <a:latin typeface="Arial" charset="0"/>
              </a:rPr>
              <a:t>L</a:t>
            </a:r>
            <a:r>
              <a:rPr lang="ja-JP" altLang="fr-FR" sz="2800" dirty="0">
                <a:latin typeface="Arial" charset="0"/>
              </a:rPr>
              <a:t>’</a:t>
            </a:r>
            <a:r>
              <a:rPr lang="fr-FR" altLang="ja-JP" sz="2800" dirty="0">
                <a:latin typeface="Arial" charset="0"/>
              </a:rPr>
              <a:t>ancien français </a:t>
            </a:r>
            <a:r>
              <a:rPr lang="fr-FR" altLang="ja-JP" sz="2800" dirty="0" smtClean="0">
                <a:latin typeface="Arial" charset="0"/>
              </a:rPr>
              <a:t>IX</a:t>
            </a:r>
            <a:r>
              <a:rPr lang="fr-FR" sz="2800" baseline="30000" dirty="0" smtClean="0">
                <a:latin typeface="Arial" charset="0"/>
              </a:rPr>
              <a:t>ème</a:t>
            </a:r>
            <a:r>
              <a:rPr lang="fr-FR" altLang="ja-JP" sz="2800" dirty="0" smtClean="0">
                <a:latin typeface="Arial" charset="0"/>
              </a:rPr>
              <a:t> </a:t>
            </a:r>
            <a:r>
              <a:rPr lang="fr-FR" altLang="ja-JP" sz="2800" dirty="0">
                <a:latin typeface="Arial" charset="0"/>
              </a:rPr>
              <a:t>siècle- </a:t>
            </a:r>
            <a:r>
              <a:rPr lang="fr-FR" altLang="ja-JP" sz="2800" dirty="0" smtClean="0">
                <a:latin typeface="Arial" charset="0"/>
              </a:rPr>
              <a:t>XIII</a:t>
            </a:r>
            <a:r>
              <a:rPr lang="fr-FR" sz="2800" baseline="30000" dirty="0" smtClean="0">
                <a:latin typeface="Arial" charset="0"/>
              </a:rPr>
              <a:t>ème</a:t>
            </a:r>
            <a:r>
              <a:rPr lang="fr-FR" altLang="ja-JP" sz="2800" dirty="0" smtClean="0">
                <a:latin typeface="Arial" charset="0"/>
              </a:rPr>
              <a:t> </a:t>
            </a:r>
            <a:r>
              <a:rPr lang="fr-FR" altLang="ja-JP" sz="2800" dirty="0">
                <a:latin typeface="Arial" charset="0"/>
              </a:rPr>
              <a:t>siècle</a:t>
            </a:r>
            <a:r>
              <a:rPr lang="fr-FR" altLang="ja-JP" sz="2000" dirty="0">
                <a:latin typeface="Arial" charset="0"/>
              </a:rPr>
              <a:t/>
            </a:r>
            <a:br>
              <a:rPr lang="fr-FR" altLang="ja-JP" sz="2000" dirty="0">
                <a:latin typeface="Arial" charset="0"/>
              </a:rPr>
            </a:br>
            <a:endParaRPr lang="fr-FR" sz="2000" dirty="0">
              <a:latin typeface="Arial" charset="0"/>
            </a:endParaRPr>
          </a:p>
        </p:txBody>
      </p:sp>
      <p:sp>
        <p:nvSpPr>
          <p:cNvPr id="78850" name="Rectangle 3"/>
          <p:cNvSpPr>
            <a:spLocks noGrp="1" noChangeArrowheads="1"/>
          </p:cNvSpPr>
          <p:nvPr>
            <p:ph type="body" idx="1"/>
          </p:nvPr>
        </p:nvSpPr>
        <p:spPr/>
        <p:txBody>
          <a:bodyPr/>
          <a:lstStyle/>
          <a:p>
            <a:pPr algn="just">
              <a:lnSpc>
                <a:spcPct val="90000"/>
              </a:lnSpc>
              <a:buFontTx/>
              <a:buNone/>
            </a:pPr>
            <a:r>
              <a:rPr lang="fr-FR" sz="2400" dirty="0">
                <a:latin typeface="Arial" charset="0"/>
              </a:rPr>
              <a:t> Le latin était la seule langue écrite et n</a:t>
            </a:r>
            <a:r>
              <a:rPr lang="it-IT" sz="2400" dirty="0">
                <a:latin typeface="Arial" charset="0"/>
              </a:rPr>
              <a:t>’</a:t>
            </a:r>
            <a:r>
              <a:rPr lang="fr-FR" altLang="ja-JP" sz="2400" dirty="0">
                <a:latin typeface="Arial" charset="0"/>
              </a:rPr>
              <a:t>était pratiqué que par les lettrés. </a:t>
            </a:r>
          </a:p>
          <a:p>
            <a:pPr algn="just">
              <a:lnSpc>
                <a:spcPct val="90000"/>
              </a:lnSpc>
              <a:buFontTx/>
              <a:buNone/>
            </a:pPr>
            <a:endParaRPr lang="fr-FR" altLang="ja-JP" sz="2400" dirty="0">
              <a:latin typeface="Arial" charset="0"/>
            </a:endParaRPr>
          </a:p>
          <a:p>
            <a:pPr algn="just">
              <a:lnSpc>
                <a:spcPct val="90000"/>
              </a:lnSpc>
            </a:pPr>
            <a:r>
              <a:rPr lang="en-US" sz="2400" dirty="0">
                <a:latin typeface="Arial" charset="0"/>
              </a:rPr>
              <a:t>Le </a:t>
            </a:r>
            <a:r>
              <a:rPr lang="en-US" sz="2400" dirty="0" err="1">
                <a:latin typeface="Arial" charset="0"/>
              </a:rPr>
              <a:t>concile</a:t>
            </a:r>
            <a:r>
              <a:rPr lang="en-US" sz="2400" dirty="0">
                <a:latin typeface="Arial" charset="0"/>
              </a:rPr>
              <a:t> de Tours (813)</a:t>
            </a:r>
            <a:endParaRPr lang="fr-FR" altLang="ja-JP" sz="2400" dirty="0">
              <a:latin typeface="Arial" charset="0"/>
            </a:endParaRPr>
          </a:p>
          <a:p>
            <a:pPr algn="just">
              <a:lnSpc>
                <a:spcPct val="90000"/>
              </a:lnSpc>
            </a:pPr>
            <a:r>
              <a:rPr lang="fr-FR" sz="2400" dirty="0">
                <a:latin typeface="Arial" charset="0"/>
              </a:rPr>
              <a:t>Les Serments de Strasbourg (842)  </a:t>
            </a:r>
          </a:p>
          <a:p>
            <a:pPr algn="just">
              <a:lnSpc>
                <a:spcPct val="90000"/>
              </a:lnSpc>
            </a:pPr>
            <a:r>
              <a:rPr lang="fr-FR" sz="2400" dirty="0">
                <a:latin typeface="Arial" charset="0"/>
              </a:rPr>
              <a:t>Bref texte littéraire (28 vers) Cantilène de sainte Eulalie en 881 </a:t>
            </a:r>
          </a:p>
          <a:p>
            <a:pPr algn="just">
              <a:lnSpc>
                <a:spcPct val="90000"/>
              </a:lnSpc>
            </a:pPr>
            <a:r>
              <a:rPr lang="fr-FR" sz="2400" dirty="0">
                <a:latin typeface="Arial" charset="0"/>
              </a:rPr>
              <a:t>Par rapport à la déclinaison latine le français a seulement </a:t>
            </a:r>
            <a:r>
              <a:rPr lang="fr-FR" sz="2400" b="1" dirty="0">
                <a:latin typeface="Arial" charset="0"/>
              </a:rPr>
              <a:t>deux cas</a:t>
            </a:r>
            <a:r>
              <a:rPr lang="fr-FR" sz="2400" dirty="0">
                <a:latin typeface="Arial" charset="0"/>
              </a:rPr>
              <a:t> (sujet et régime), il utilise beaucoup plus de prépositions et surtout l</a:t>
            </a:r>
            <a:r>
              <a:rPr lang="it-IT" sz="2400" dirty="0">
                <a:latin typeface="Arial" charset="0"/>
              </a:rPr>
              <a:t>’</a:t>
            </a:r>
            <a:r>
              <a:rPr lang="fr-FR" altLang="ja-JP" sz="2400" dirty="0">
                <a:latin typeface="Arial" charset="0"/>
              </a:rPr>
              <a:t>ordre des mots est différent.</a:t>
            </a:r>
            <a:endParaRPr lang="fr-FR" sz="2400" dirty="0">
              <a:latin typeface="Arial" charset="0"/>
            </a:endParaRPr>
          </a:p>
        </p:txBody>
      </p:sp>
    </p:spTree>
    <p:extLst>
      <p:ext uri="{BB962C8B-B14F-4D97-AF65-F5344CB8AC3E}">
        <p14:creationId xmlns:p14="http://schemas.microsoft.com/office/powerpoint/2010/main" val="24929447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normAutofit fontScale="90000"/>
          </a:bodyPr>
          <a:lstStyle/>
          <a:p>
            <a:pPr eaLnBrk="1" hangingPunct="1"/>
            <a:r>
              <a:rPr lang="fr-FR" sz="3200" i="1">
                <a:latin typeface="Arial" charset="0"/>
              </a:rPr>
              <a:t/>
            </a:r>
            <a:br>
              <a:rPr lang="fr-FR" sz="3200" i="1">
                <a:latin typeface="Arial" charset="0"/>
              </a:rPr>
            </a:br>
            <a:r>
              <a:rPr lang="fr-FR" sz="3200" i="1">
                <a:latin typeface="Arial" charset="0"/>
              </a:rPr>
              <a:t>Encyclopédie </a:t>
            </a:r>
            <a:r>
              <a:rPr lang="fr-FR" sz="3200">
                <a:latin typeface="Arial" charset="0"/>
              </a:rPr>
              <a:t/>
            </a:r>
            <a:br>
              <a:rPr lang="fr-FR" sz="3200">
                <a:latin typeface="Arial" charset="0"/>
              </a:rPr>
            </a:br>
            <a:r>
              <a:rPr lang="fr-FR" sz="2400">
                <a:latin typeface="Arial" charset="0"/>
              </a:rPr>
              <a:t/>
            </a:r>
            <a:br>
              <a:rPr lang="fr-FR" sz="2400">
                <a:latin typeface="Arial" charset="0"/>
              </a:rPr>
            </a:br>
            <a:endParaRPr lang="fr-FR" sz="2400">
              <a:latin typeface="Arial" charset="0"/>
            </a:endParaRPr>
          </a:p>
        </p:txBody>
      </p:sp>
      <p:sp>
        <p:nvSpPr>
          <p:cNvPr id="65538" name="Rectangle 3"/>
          <p:cNvSpPr>
            <a:spLocks noGrp="1" noChangeArrowheads="1"/>
          </p:cNvSpPr>
          <p:nvPr>
            <p:ph type="body" idx="4294967295"/>
          </p:nvPr>
        </p:nvSpPr>
        <p:spPr/>
        <p:txBody>
          <a:bodyPr/>
          <a:lstStyle/>
          <a:p>
            <a:pPr algn="just" eaLnBrk="1" hangingPunct="1">
              <a:buFontTx/>
              <a:buNone/>
            </a:pPr>
            <a:r>
              <a:rPr lang="fr-FR" sz="2400">
                <a:latin typeface="Arial" charset="0"/>
              </a:rPr>
              <a:t>Après la publication du II volume, l’arrêt du roi interdit la publication, peur de l</a:t>
            </a:r>
            <a:r>
              <a:rPr lang="ja-JP" altLang="fr-FR" sz="2400">
                <a:latin typeface="Arial" charset="0"/>
              </a:rPr>
              <a:t>’</a:t>
            </a:r>
            <a:r>
              <a:rPr lang="fr-FR" altLang="ja-JP" sz="2400">
                <a:latin typeface="Arial" charset="0"/>
              </a:rPr>
              <a:t>esprit moderne, contre cette entreprise des Lumières, mais la publication continue, de nombreux attaques, les autorités religieuses veillent. Voltaire s</a:t>
            </a:r>
            <a:r>
              <a:rPr lang="ja-JP" altLang="fr-FR" sz="2400">
                <a:latin typeface="Arial" charset="0"/>
              </a:rPr>
              <a:t>’</a:t>
            </a:r>
            <a:r>
              <a:rPr lang="fr-FR" altLang="ja-JP" sz="2400">
                <a:latin typeface="Arial" charset="0"/>
              </a:rPr>
              <a:t>inquiète, persuade D</a:t>
            </a:r>
            <a:r>
              <a:rPr lang="ja-JP" altLang="fr-FR" sz="2400">
                <a:latin typeface="Arial" charset="0"/>
              </a:rPr>
              <a:t>’</a:t>
            </a:r>
            <a:r>
              <a:rPr lang="fr-FR" altLang="ja-JP" sz="2400">
                <a:latin typeface="Arial" charset="0"/>
              </a:rPr>
              <a:t>Alembert de renoncer, Diderot reste seul pour ne pas décevoir les souscripteurs. Le Breton censure les textes à partir du VII vol, Diderot le découvre trop tard distribution de l</a:t>
            </a:r>
            <a:r>
              <a:rPr lang="ja-JP" altLang="fr-FR" sz="2400">
                <a:latin typeface="Arial" charset="0"/>
              </a:rPr>
              <a:t>’</a:t>
            </a:r>
            <a:r>
              <a:rPr lang="fr-FR" altLang="ja-JP" sz="2400">
                <a:latin typeface="Arial" charset="0"/>
              </a:rPr>
              <a:t>ouvrage en cachette.</a:t>
            </a:r>
          </a:p>
          <a:p>
            <a:pPr eaLnBrk="1" hangingPunct="1"/>
            <a:endParaRPr lang="fr-FR" sz="2800">
              <a:latin typeface="Arial" charset="0"/>
            </a:endParaRPr>
          </a:p>
        </p:txBody>
      </p:sp>
    </p:spTree>
    <p:extLst>
      <p:ext uri="{BB962C8B-B14F-4D97-AF65-F5344CB8AC3E}">
        <p14:creationId xmlns:p14="http://schemas.microsoft.com/office/powerpoint/2010/main" val="29391381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p:txBody>
          <a:bodyPr>
            <a:normAutofit/>
          </a:bodyPr>
          <a:lstStyle/>
          <a:p>
            <a:pPr eaLnBrk="1" hangingPunct="1"/>
            <a:r>
              <a:rPr lang="fr-FR" sz="2800" dirty="0">
                <a:latin typeface="Arial" charset="0"/>
              </a:rPr>
              <a:t>XVIIIe </a:t>
            </a:r>
            <a:r>
              <a:rPr lang="fr-FR" sz="2800" dirty="0" smtClean="0">
                <a:latin typeface="Arial" charset="0"/>
              </a:rPr>
              <a:t>siècle</a:t>
            </a:r>
            <a:br>
              <a:rPr lang="fr-FR" sz="2800" dirty="0" smtClean="0">
                <a:latin typeface="Arial" charset="0"/>
              </a:rPr>
            </a:br>
            <a:r>
              <a:rPr lang="fr-FR" sz="2800" dirty="0" smtClean="0">
                <a:latin typeface="Arial" charset="0"/>
              </a:rPr>
              <a:t>français classique</a:t>
            </a:r>
            <a:endParaRPr lang="fr-FR" sz="2800" dirty="0">
              <a:latin typeface="Arial" charset="0"/>
            </a:endParaRPr>
          </a:p>
        </p:txBody>
      </p:sp>
      <p:sp>
        <p:nvSpPr>
          <p:cNvPr id="71682" name="Rectangle 3"/>
          <p:cNvSpPr>
            <a:spLocks noGrp="1" noChangeArrowheads="1"/>
          </p:cNvSpPr>
          <p:nvPr>
            <p:ph type="body" idx="4294967295"/>
          </p:nvPr>
        </p:nvSpPr>
        <p:spPr/>
        <p:txBody>
          <a:bodyPr/>
          <a:lstStyle/>
          <a:p>
            <a:pPr algn="just" eaLnBrk="1" hangingPunct="1">
              <a:lnSpc>
                <a:spcPct val="90000"/>
              </a:lnSpc>
            </a:pPr>
            <a:endParaRPr lang="fr-FR" sz="2400" dirty="0" smtClean="0">
              <a:latin typeface="Arial" charset="0"/>
            </a:endParaRPr>
          </a:p>
          <a:p>
            <a:pPr algn="just" eaLnBrk="1" hangingPunct="1">
              <a:lnSpc>
                <a:spcPct val="90000"/>
              </a:lnSpc>
            </a:pPr>
            <a:endParaRPr lang="fr-FR" sz="2400" dirty="0">
              <a:latin typeface="Arial" charset="0"/>
            </a:endParaRPr>
          </a:p>
          <a:p>
            <a:pPr algn="just" eaLnBrk="1" hangingPunct="1">
              <a:lnSpc>
                <a:spcPct val="90000"/>
              </a:lnSpc>
            </a:pPr>
            <a:r>
              <a:rPr lang="fr-FR" sz="2400" dirty="0" smtClean="0">
                <a:latin typeface="Arial" charset="0"/>
              </a:rPr>
              <a:t>À </a:t>
            </a:r>
            <a:r>
              <a:rPr lang="fr-FR" sz="2400" dirty="0">
                <a:latin typeface="Arial" charset="0"/>
              </a:rPr>
              <a:t>la fin du XVIIIe commence à apparaître en France une idéologie selon laquelle la France devrait être unifiée suivant le concept "un pays, une nation, une langue". </a:t>
            </a:r>
          </a:p>
        </p:txBody>
      </p:sp>
    </p:spTree>
    <p:extLst>
      <p:ext uri="{BB962C8B-B14F-4D97-AF65-F5344CB8AC3E}">
        <p14:creationId xmlns:p14="http://schemas.microsoft.com/office/powerpoint/2010/main" val="8241181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p:txBody>
          <a:bodyPr>
            <a:normAutofit/>
          </a:bodyPr>
          <a:lstStyle/>
          <a:p>
            <a:pPr eaLnBrk="1" hangingPunct="1"/>
            <a:r>
              <a:rPr lang="fr-FR" sz="2800" dirty="0">
                <a:latin typeface="Arial" charset="0"/>
              </a:rPr>
              <a:t>XVIII° siècle : la Révolution </a:t>
            </a:r>
          </a:p>
        </p:txBody>
      </p:sp>
      <p:sp>
        <p:nvSpPr>
          <p:cNvPr id="73730" name="Rectangle 3"/>
          <p:cNvSpPr>
            <a:spLocks noGrp="1" noChangeArrowheads="1"/>
          </p:cNvSpPr>
          <p:nvPr>
            <p:ph type="body" idx="4294967295"/>
          </p:nvPr>
        </p:nvSpPr>
        <p:spPr/>
        <p:txBody>
          <a:bodyPr>
            <a:normAutofit fontScale="92500"/>
          </a:bodyPr>
          <a:lstStyle/>
          <a:p>
            <a:pPr algn="just" eaLnBrk="1" hangingPunct="1">
              <a:lnSpc>
                <a:spcPct val="90000"/>
              </a:lnSpc>
            </a:pPr>
            <a:r>
              <a:rPr lang="fr-FR" sz="2400" dirty="0">
                <a:latin typeface="Arial" charset="0"/>
              </a:rPr>
              <a:t>Enquête de l</a:t>
            </a:r>
            <a:r>
              <a:rPr lang="ja-JP" altLang="fr-FR" sz="2400" dirty="0">
                <a:latin typeface="Arial" charset="0"/>
              </a:rPr>
              <a:t>’</a:t>
            </a:r>
            <a:r>
              <a:rPr lang="fr-FR" altLang="ja-JP" sz="2400" dirty="0">
                <a:latin typeface="Arial" charset="0"/>
              </a:rPr>
              <a:t>Abbé Grégoire : « Rapport sur la nécessité d</a:t>
            </a:r>
            <a:r>
              <a:rPr lang="ja-JP" altLang="fr-FR" sz="2400" dirty="0">
                <a:latin typeface="Arial" charset="0"/>
              </a:rPr>
              <a:t>’</a:t>
            </a:r>
            <a:r>
              <a:rPr lang="fr-FR" altLang="ja-JP" sz="2400" dirty="0">
                <a:latin typeface="Arial" charset="0"/>
              </a:rPr>
              <a:t>anéantir les patois et d</a:t>
            </a:r>
            <a:r>
              <a:rPr lang="ja-JP" altLang="fr-FR" sz="2400" dirty="0">
                <a:latin typeface="Arial" charset="0"/>
              </a:rPr>
              <a:t>’</a:t>
            </a:r>
            <a:r>
              <a:rPr lang="fr-FR" altLang="ja-JP" sz="2400" dirty="0">
                <a:latin typeface="Arial" charset="0"/>
              </a:rPr>
              <a:t>universaliser l</a:t>
            </a:r>
            <a:r>
              <a:rPr lang="ja-JP" altLang="fr-FR" sz="2400" dirty="0">
                <a:latin typeface="Arial" charset="0"/>
              </a:rPr>
              <a:t>’</a:t>
            </a:r>
            <a:r>
              <a:rPr lang="fr-FR" altLang="ja-JP" sz="2400" dirty="0">
                <a:latin typeface="Arial" charset="0"/>
              </a:rPr>
              <a:t>usage de la langue française » présenté à la Convention en 1794 décrivait la situation comme la tour de Babel où se parlent 30 patois </a:t>
            </a:r>
          </a:p>
          <a:p>
            <a:pPr algn="just" eaLnBrk="1" hangingPunct="1">
              <a:lnSpc>
                <a:spcPct val="90000"/>
              </a:lnSpc>
            </a:pPr>
            <a:r>
              <a:rPr lang="fr-FR" sz="2400" dirty="0">
                <a:latin typeface="Arial" charset="0"/>
              </a:rPr>
              <a:t>sur 26 millions, 11 ont le français comme langue maternelle, 3 le parlent couramment, 6 un peu et 6 l</a:t>
            </a:r>
            <a:r>
              <a:rPr lang="ja-JP" altLang="fr-FR" sz="2400" dirty="0">
                <a:latin typeface="Arial" charset="0"/>
              </a:rPr>
              <a:t>’</a:t>
            </a:r>
            <a:r>
              <a:rPr lang="fr-FR" altLang="ja-JP" sz="2400" dirty="0">
                <a:latin typeface="Arial" charset="0"/>
              </a:rPr>
              <a:t>ignorent.</a:t>
            </a:r>
          </a:p>
          <a:p>
            <a:pPr eaLnBrk="1" hangingPunct="1">
              <a:lnSpc>
                <a:spcPct val="90000"/>
              </a:lnSpc>
            </a:pPr>
            <a:r>
              <a:rPr lang="fr-FR" sz="2400" dirty="0">
                <a:latin typeface="Arial" charset="0"/>
              </a:rPr>
              <a:t>Les jacobins déclarent une guerre contre les patois :</a:t>
            </a:r>
          </a:p>
          <a:p>
            <a:pPr eaLnBrk="1" hangingPunct="1">
              <a:lnSpc>
                <a:spcPct val="90000"/>
              </a:lnSpc>
              <a:buFontTx/>
              <a:buNone/>
            </a:pPr>
            <a:r>
              <a:rPr lang="fr-FR" sz="2400" dirty="0">
                <a:latin typeface="Arial" charset="0"/>
              </a:rPr>
              <a:t>« </a:t>
            </a:r>
            <a:r>
              <a:rPr lang="fr-FR" sz="2400" i="1" dirty="0">
                <a:latin typeface="Arial" charset="0"/>
              </a:rPr>
              <a:t>La monarchie avait des raisons de ressembler à la tour de Babel; dans la démocratie, laisser les citoyens ignorants de la langue nationale, incapables de contrôler le pouvoir, c</a:t>
            </a:r>
            <a:r>
              <a:rPr lang="ja-JP" altLang="fr-FR" sz="2400" i="1" dirty="0">
                <a:latin typeface="Arial" charset="0"/>
              </a:rPr>
              <a:t>’</a:t>
            </a:r>
            <a:r>
              <a:rPr lang="fr-FR" altLang="ja-JP" sz="2400" i="1" dirty="0">
                <a:latin typeface="Arial" charset="0"/>
              </a:rPr>
              <a:t>est trahir la patrie … Chez un peuple libre, la langue doit être une et la même pour tous.</a:t>
            </a:r>
            <a:r>
              <a:rPr lang="fr-FR" altLang="ja-JP" sz="2400" dirty="0">
                <a:latin typeface="Arial" charset="0"/>
              </a:rPr>
              <a:t> »</a:t>
            </a:r>
            <a:br>
              <a:rPr lang="fr-FR" altLang="ja-JP" sz="2400" dirty="0">
                <a:latin typeface="Arial" charset="0"/>
              </a:rPr>
            </a:br>
            <a:r>
              <a:rPr lang="fr-FR" altLang="ja-JP" sz="2400" dirty="0">
                <a:latin typeface="Arial" charset="0"/>
              </a:rPr>
              <a:t>    — </a:t>
            </a:r>
            <a:r>
              <a:rPr lang="fr-FR" altLang="ja-JP" sz="2400" dirty="0" err="1">
                <a:latin typeface="Arial" charset="0"/>
              </a:rPr>
              <a:t>Barère</a:t>
            </a:r>
            <a:r>
              <a:rPr lang="fr-FR" altLang="ja-JP" sz="2400" dirty="0">
                <a:latin typeface="Arial" charset="0"/>
              </a:rPr>
              <a:t> (devant la Convention du 27 janvier 1794)</a:t>
            </a:r>
          </a:p>
          <a:p>
            <a:pPr algn="just" eaLnBrk="1" hangingPunct="1">
              <a:lnSpc>
                <a:spcPct val="90000"/>
              </a:lnSpc>
            </a:pPr>
            <a:endParaRPr lang="fr-FR" sz="1800" dirty="0">
              <a:latin typeface="Arial" charset="0"/>
            </a:endParaRPr>
          </a:p>
        </p:txBody>
      </p:sp>
    </p:spTree>
    <p:extLst>
      <p:ext uri="{BB962C8B-B14F-4D97-AF65-F5344CB8AC3E}">
        <p14:creationId xmlns:p14="http://schemas.microsoft.com/office/powerpoint/2010/main" val="344974284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p:txBody>
          <a:bodyPr>
            <a:normAutofit/>
          </a:bodyPr>
          <a:lstStyle/>
          <a:p>
            <a:pPr eaLnBrk="1" hangingPunct="1"/>
            <a:r>
              <a:rPr lang="it-IT" sz="2800" dirty="0">
                <a:latin typeface="Arial" charset="0"/>
              </a:rPr>
              <a:t>Langue de la </a:t>
            </a:r>
            <a:r>
              <a:rPr lang="it-IT" sz="2800" dirty="0" err="1" smtClean="0">
                <a:latin typeface="Arial" charset="0"/>
              </a:rPr>
              <a:t>Révolution</a:t>
            </a:r>
            <a:r>
              <a:rPr lang="it-IT" sz="2800" dirty="0" smtClean="0">
                <a:latin typeface="Arial" charset="0"/>
              </a:rPr>
              <a:t> ?</a:t>
            </a:r>
            <a:endParaRPr lang="it-IT" sz="2800" dirty="0">
              <a:latin typeface="Arial" charset="0"/>
            </a:endParaRPr>
          </a:p>
        </p:txBody>
      </p:sp>
      <p:sp>
        <p:nvSpPr>
          <p:cNvPr id="75778" name="Content Placeholder 2"/>
          <p:cNvSpPr>
            <a:spLocks noGrp="1"/>
          </p:cNvSpPr>
          <p:nvPr>
            <p:ph idx="4294967295"/>
          </p:nvPr>
        </p:nvSpPr>
        <p:spPr/>
        <p:txBody>
          <a:bodyPr/>
          <a:lstStyle/>
          <a:p>
            <a:pPr algn="just" eaLnBrk="1" hangingPunct="1">
              <a:buFontTx/>
              <a:buNone/>
            </a:pPr>
            <a:r>
              <a:rPr lang="en-US" sz="2400" dirty="0">
                <a:latin typeface="Arial" charset="0"/>
              </a:rPr>
              <a:t> </a:t>
            </a:r>
          </a:p>
          <a:p>
            <a:pPr algn="just" eaLnBrk="1" hangingPunct="1">
              <a:buFontTx/>
              <a:buNone/>
            </a:pPr>
            <a:r>
              <a:rPr lang="en-US" sz="2400" dirty="0">
                <a:latin typeface="Arial" charset="0"/>
              </a:rPr>
              <a:t>Le </a:t>
            </a:r>
            <a:r>
              <a:rPr lang="en-US" sz="2400" dirty="0" err="1">
                <a:latin typeface="Arial" charset="0"/>
              </a:rPr>
              <a:t>français</a:t>
            </a:r>
            <a:r>
              <a:rPr lang="en-US" sz="2400" dirty="0">
                <a:latin typeface="Arial" charset="0"/>
              </a:rPr>
              <a:t> </a:t>
            </a:r>
            <a:r>
              <a:rPr lang="en-US" sz="2400" dirty="0" err="1">
                <a:latin typeface="Arial" charset="0"/>
              </a:rPr>
              <a:t>populaire</a:t>
            </a:r>
            <a:r>
              <a:rPr lang="en-US" sz="2400" dirty="0">
                <a:latin typeface="Arial" charset="0"/>
              </a:rPr>
              <a:t> ne </a:t>
            </a:r>
            <a:r>
              <a:rPr lang="en-US" sz="2400" dirty="0" err="1">
                <a:latin typeface="Arial" charset="0"/>
              </a:rPr>
              <a:t>remplaça</a:t>
            </a:r>
            <a:r>
              <a:rPr lang="en-US" sz="2400" dirty="0">
                <a:latin typeface="Arial" charset="0"/>
              </a:rPr>
              <a:t> pas la langue </a:t>
            </a:r>
            <a:r>
              <a:rPr lang="en-US" sz="2400" dirty="0" err="1">
                <a:latin typeface="Arial" charset="0"/>
              </a:rPr>
              <a:t>aristocratique</a:t>
            </a:r>
            <a:r>
              <a:rPr lang="en-US" sz="2400" dirty="0">
                <a:latin typeface="Arial" charset="0"/>
              </a:rPr>
              <a:t>, car </a:t>
            </a:r>
            <a:r>
              <a:rPr lang="en-US" sz="2400" dirty="0" err="1">
                <a:latin typeface="Arial" charset="0"/>
              </a:rPr>
              <a:t>c'est</a:t>
            </a:r>
            <a:r>
              <a:rPr lang="en-US" sz="2400" dirty="0">
                <a:latin typeface="Arial" charset="0"/>
              </a:rPr>
              <a:t> la bourgeoisie qui </a:t>
            </a:r>
            <a:r>
              <a:rPr lang="en-US" sz="2400" dirty="0" err="1">
                <a:latin typeface="Arial" charset="0"/>
              </a:rPr>
              <a:t>imposa</a:t>
            </a:r>
            <a:r>
              <a:rPr lang="en-US" sz="2400" dirty="0">
                <a:latin typeface="Arial" charset="0"/>
              </a:rPr>
              <a:t> </a:t>
            </a:r>
            <a:r>
              <a:rPr lang="en-US" sz="2400" dirty="0" err="1">
                <a:latin typeface="Arial" charset="0"/>
              </a:rPr>
              <a:t>sa</a:t>
            </a:r>
            <a:r>
              <a:rPr lang="en-US" sz="2400" dirty="0">
                <a:latin typeface="Arial" charset="0"/>
              </a:rPr>
              <a:t> </a:t>
            </a:r>
            <a:r>
              <a:rPr lang="en-US" sz="2400" dirty="0" err="1">
                <a:latin typeface="Arial" charset="0"/>
              </a:rPr>
              <a:t>variété</a:t>
            </a:r>
            <a:r>
              <a:rPr lang="en-US" sz="2400" dirty="0">
                <a:latin typeface="Arial" charset="0"/>
              </a:rPr>
              <a:t> de </a:t>
            </a:r>
            <a:r>
              <a:rPr lang="en-US" sz="2400" dirty="0" err="1">
                <a:latin typeface="Arial" charset="0"/>
              </a:rPr>
              <a:t>français</a:t>
            </a:r>
            <a:r>
              <a:rPr lang="en-US" sz="2400" dirty="0">
                <a:latin typeface="Arial" charset="0"/>
              </a:rPr>
              <a:t>, pas le </a:t>
            </a:r>
            <a:r>
              <a:rPr lang="en-US" sz="2400" dirty="0" err="1">
                <a:latin typeface="Arial" charset="0"/>
              </a:rPr>
              <a:t>peuple</a:t>
            </a:r>
            <a:r>
              <a:rPr lang="en-US" sz="2400" dirty="0">
                <a:latin typeface="Arial" charset="0"/>
              </a:rPr>
              <a:t>. Or, </a:t>
            </a:r>
            <a:r>
              <a:rPr lang="en-US" sz="2400" dirty="0" err="1">
                <a:latin typeface="Arial" charset="0"/>
              </a:rPr>
              <a:t>cette</a:t>
            </a:r>
            <a:r>
              <a:rPr lang="en-US" sz="2400" dirty="0">
                <a:latin typeface="Arial" charset="0"/>
              </a:rPr>
              <a:t> </a:t>
            </a:r>
            <a:r>
              <a:rPr lang="en-US" sz="2400" dirty="0" err="1">
                <a:latin typeface="Arial" charset="0"/>
              </a:rPr>
              <a:t>variété</a:t>
            </a:r>
            <a:r>
              <a:rPr lang="en-US" sz="2400" dirty="0">
                <a:latin typeface="Arial" charset="0"/>
              </a:rPr>
              <a:t> </a:t>
            </a:r>
            <a:r>
              <a:rPr lang="en-US" sz="2400" dirty="0" err="1">
                <a:latin typeface="Arial" charset="0"/>
              </a:rPr>
              <a:t>n'était</a:t>
            </a:r>
            <a:r>
              <a:rPr lang="en-US" sz="2400" dirty="0">
                <a:latin typeface="Arial" charset="0"/>
              </a:rPr>
              <a:t> pas </a:t>
            </a:r>
            <a:r>
              <a:rPr lang="en-US" sz="2400" dirty="0" err="1">
                <a:latin typeface="Arial" charset="0"/>
              </a:rPr>
              <a:t>fondamentalement</a:t>
            </a:r>
            <a:r>
              <a:rPr lang="en-US" sz="2400" dirty="0">
                <a:latin typeface="Arial" charset="0"/>
              </a:rPr>
              <a:t> </a:t>
            </a:r>
            <a:r>
              <a:rPr lang="en-US" sz="2400" dirty="0" err="1">
                <a:latin typeface="Arial" charset="0"/>
              </a:rPr>
              <a:t>différente</a:t>
            </a:r>
            <a:r>
              <a:rPr lang="en-US" sz="2400" dirty="0">
                <a:latin typeface="Arial" charset="0"/>
              </a:rPr>
              <a:t> de </a:t>
            </a:r>
            <a:r>
              <a:rPr lang="en-US" sz="2400" dirty="0" err="1">
                <a:latin typeface="Arial" charset="0"/>
              </a:rPr>
              <a:t>celle</a:t>
            </a:r>
            <a:r>
              <a:rPr lang="en-US" sz="2400" dirty="0">
                <a:latin typeface="Arial" charset="0"/>
              </a:rPr>
              <a:t> de </a:t>
            </a:r>
            <a:r>
              <a:rPr lang="en-US" sz="2400" dirty="0" err="1">
                <a:latin typeface="Arial" charset="0"/>
              </a:rPr>
              <a:t>l’Ancien</a:t>
            </a:r>
            <a:r>
              <a:rPr lang="en-US" sz="2400" dirty="0">
                <a:latin typeface="Arial" charset="0"/>
              </a:rPr>
              <a:t> Régime. La </a:t>
            </a:r>
            <a:r>
              <a:rPr lang="en-US" sz="2400" dirty="0" err="1">
                <a:latin typeface="Arial" charset="0"/>
              </a:rPr>
              <a:t>seule</a:t>
            </a:r>
            <a:r>
              <a:rPr lang="en-US" sz="2400" dirty="0">
                <a:latin typeface="Arial" charset="0"/>
              </a:rPr>
              <a:t> influence </a:t>
            </a:r>
            <a:r>
              <a:rPr lang="en-US" sz="2400" dirty="0" err="1">
                <a:latin typeface="Arial" charset="0"/>
              </a:rPr>
              <a:t>populaire</a:t>
            </a:r>
            <a:r>
              <a:rPr lang="en-US" sz="2400" dirty="0">
                <a:latin typeface="Arial" charset="0"/>
              </a:rPr>
              <a:t> </a:t>
            </a:r>
            <a:r>
              <a:rPr lang="en-US" sz="2400" dirty="0" err="1">
                <a:latin typeface="Arial" charset="0"/>
              </a:rPr>
              <a:t>concernait</a:t>
            </a:r>
            <a:r>
              <a:rPr lang="en-US" sz="2400" dirty="0">
                <a:latin typeface="Arial" charset="0"/>
              </a:rPr>
              <a:t> la </a:t>
            </a:r>
            <a:r>
              <a:rPr lang="en-US" sz="2400" dirty="0" err="1">
                <a:latin typeface="Arial" charset="0"/>
              </a:rPr>
              <a:t>prononciation</a:t>
            </a:r>
            <a:r>
              <a:rPr lang="en-US" sz="2400" dirty="0">
                <a:latin typeface="Arial" charset="0"/>
              </a:rPr>
              <a:t> de </a:t>
            </a:r>
            <a:r>
              <a:rPr lang="en-US" sz="2400" dirty="0" err="1">
                <a:latin typeface="Arial" charset="0"/>
              </a:rPr>
              <a:t>l'ancienne</a:t>
            </a:r>
            <a:r>
              <a:rPr lang="en-US" sz="2400" dirty="0">
                <a:latin typeface="Arial" charset="0"/>
              </a:rPr>
              <a:t> </a:t>
            </a:r>
            <a:r>
              <a:rPr lang="en-US" sz="2400" dirty="0" err="1">
                <a:latin typeface="Arial" charset="0"/>
              </a:rPr>
              <a:t>diphtongue</a:t>
            </a:r>
            <a:r>
              <a:rPr lang="en-US" sz="2400" dirty="0">
                <a:latin typeface="Arial" charset="0"/>
              </a:rPr>
              <a:t> </a:t>
            </a:r>
            <a:r>
              <a:rPr lang="en-US" sz="2400" i="1" dirty="0">
                <a:latin typeface="Arial" charset="0"/>
              </a:rPr>
              <a:t>-</a:t>
            </a:r>
            <a:r>
              <a:rPr lang="en-US" sz="2400" i="1" dirty="0" err="1">
                <a:latin typeface="Arial" charset="0"/>
              </a:rPr>
              <a:t>oi</a:t>
            </a:r>
            <a:r>
              <a:rPr lang="en-US" sz="2400" i="1" dirty="0">
                <a:latin typeface="Arial" charset="0"/>
              </a:rPr>
              <a:t> de </a:t>
            </a:r>
            <a:r>
              <a:rPr lang="en-US" sz="2400" i="1" dirty="0" err="1">
                <a:latin typeface="Arial" charset="0"/>
              </a:rPr>
              <a:t>wé</a:t>
            </a:r>
            <a:r>
              <a:rPr lang="en-US" sz="2400" i="1" dirty="0">
                <a:latin typeface="Arial" charset="0"/>
              </a:rPr>
              <a:t> (</a:t>
            </a:r>
            <a:r>
              <a:rPr lang="en-US" sz="2400" i="1" dirty="0" err="1">
                <a:latin typeface="Arial" charset="0"/>
              </a:rPr>
              <a:t>dans</a:t>
            </a:r>
            <a:r>
              <a:rPr lang="en-US" sz="2400" i="1" dirty="0">
                <a:latin typeface="Arial" charset="0"/>
              </a:rPr>
              <a:t> </a:t>
            </a:r>
            <a:r>
              <a:rPr lang="en-US" sz="2400" i="1" dirty="0" err="1">
                <a:latin typeface="Arial" charset="0"/>
              </a:rPr>
              <a:t>loi</a:t>
            </a:r>
            <a:r>
              <a:rPr lang="en-US" sz="2400" i="1" dirty="0">
                <a:latin typeface="Arial" charset="0"/>
              </a:rPr>
              <a:t>), </a:t>
            </a:r>
            <a:r>
              <a:rPr lang="en-US" sz="2400" i="1" dirty="0" err="1">
                <a:latin typeface="Arial" charset="0"/>
              </a:rPr>
              <a:t>passa</a:t>
            </a:r>
            <a:r>
              <a:rPr lang="en-US" sz="2400" i="1" dirty="0">
                <a:latin typeface="Arial" charset="0"/>
              </a:rPr>
              <a:t> </a:t>
            </a:r>
            <a:r>
              <a:rPr lang="en-US" sz="2400" i="1" dirty="0" err="1">
                <a:latin typeface="Arial" charset="0"/>
              </a:rPr>
              <a:t>à</a:t>
            </a:r>
            <a:r>
              <a:rPr lang="en-US" sz="2400" i="1" dirty="0">
                <a:latin typeface="Arial" charset="0"/>
              </a:rPr>
              <a:t> </a:t>
            </a:r>
            <a:r>
              <a:rPr lang="en-US" sz="2400" i="1" dirty="0" err="1">
                <a:latin typeface="Arial" charset="0"/>
              </a:rPr>
              <a:t>wa</a:t>
            </a:r>
            <a:r>
              <a:rPr lang="en-US" sz="2400" i="1" dirty="0">
                <a:latin typeface="Arial" charset="0"/>
              </a:rPr>
              <a:t>. </a:t>
            </a:r>
          </a:p>
          <a:p>
            <a:pPr algn="just" eaLnBrk="1" hangingPunct="1">
              <a:buFontTx/>
              <a:buNone/>
            </a:pPr>
            <a:r>
              <a:rPr lang="en-US" sz="2400" dirty="0" err="1">
                <a:latin typeface="Arial" charset="0"/>
              </a:rPr>
              <a:t>Bref</a:t>
            </a:r>
            <a:r>
              <a:rPr lang="en-US" sz="2400" dirty="0">
                <a:latin typeface="Arial" charset="0"/>
              </a:rPr>
              <a:t>, </a:t>
            </a:r>
            <a:r>
              <a:rPr lang="en-US" sz="2400" dirty="0" err="1">
                <a:latin typeface="Arial" charset="0"/>
              </a:rPr>
              <a:t>c'est</a:t>
            </a:r>
            <a:r>
              <a:rPr lang="en-US" sz="2400" dirty="0">
                <a:latin typeface="Arial" charset="0"/>
              </a:rPr>
              <a:t> la </a:t>
            </a:r>
            <a:r>
              <a:rPr lang="en-US" sz="2400" dirty="0" err="1">
                <a:latin typeface="Arial" charset="0"/>
              </a:rPr>
              <a:t>prononciation</a:t>
            </a:r>
            <a:r>
              <a:rPr lang="en-US" sz="2400" dirty="0">
                <a:latin typeface="Arial" charset="0"/>
              </a:rPr>
              <a:t> qui se </a:t>
            </a:r>
            <a:r>
              <a:rPr lang="en-US" sz="2400" dirty="0" err="1">
                <a:latin typeface="Arial" charset="0"/>
              </a:rPr>
              <a:t>modifia</a:t>
            </a:r>
            <a:r>
              <a:rPr lang="en-US" sz="2400" dirty="0">
                <a:latin typeface="Arial" charset="0"/>
              </a:rPr>
              <a:t> le plus, avec le </a:t>
            </a:r>
            <a:r>
              <a:rPr lang="en-US" sz="2400" dirty="0" err="1">
                <a:latin typeface="Arial" charset="0"/>
              </a:rPr>
              <a:t>vocabulaire</a:t>
            </a:r>
            <a:r>
              <a:rPr lang="en-US" sz="2400" dirty="0">
                <a:latin typeface="Arial" charset="0"/>
              </a:rPr>
              <a:t> </a:t>
            </a:r>
            <a:r>
              <a:rPr lang="en-US" sz="2400" dirty="0" err="1">
                <a:latin typeface="Arial" charset="0"/>
              </a:rPr>
              <a:t>administratif</a:t>
            </a:r>
            <a:r>
              <a:rPr lang="en-US" sz="2400" dirty="0">
                <a:latin typeface="Arial" charset="0"/>
              </a:rPr>
              <a:t>.</a:t>
            </a:r>
            <a:endParaRPr lang="it-IT" sz="2400" dirty="0">
              <a:latin typeface="Arial" charset="0"/>
            </a:endParaRPr>
          </a:p>
        </p:txBody>
      </p:sp>
    </p:spTree>
    <p:extLst>
      <p:ext uri="{BB962C8B-B14F-4D97-AF65-F5344CB8AC3E}">
        <p14:creationId xmlns:p14="http://schemas.microsoft.com/office/powerpoint/2010/main" val="283922420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p:txBody>
          <a:bodyPr>
            <a:normAutofit/>
          </a:bodyPr>
          <a:lstStyle/>
          <a:p>
            <a:pPr eaLnBrk="1" hangingPunct="1"/>
            <a:r>
              <a:rPr lang="it-IT" sz="2800" dirty="0" err="1" smtClean="0">
                <a:latin typeface="Arial" charset="0"/>
              </a:rPr>
              <a:t>Tentatives</a:t>
            </a:r>
            <a:r>
              <a:rPr lang="it-IT" sz="2800" dirty="0" smtClean="0">
                <a:latin typeface="Arial" charset="0"/>
              </a:rPr>
              <a:t> de la langue </a:t>
            </a:r>
            <a:r>
              <a:rPr lang="it-IT" sz="2800" dirty="0">
                <a:latin typeface="Arial" charset="0"/>
              </a:rPr>
              <a:t>de la </a:t>
            </a:r>
            <a:r>
              <a:rPr lang="it-IT" sz="2800" dirty="0" err="1">
                <a:latin typeface="Arial" charset="0"/>
              </a:rPr>
              <a:t>Révolution</a:t>
            </a:r>
            <a:endParaRPr lang="it-IT" sz="2800" dirty="0">
              <a:latin typeface="Arial" charset="0"/>
            </a:endParaRPr>
          </a:p>
        </p:txBody>
      </p:sp>
      <p:sp>
        <p:nvSpPr>
          <p:cNvPr id="76802" name="Content Placeholder 2"/>
          <p:cNvSpPr>
            <a:spLocks noGrp="1"/>
          </p:cNvSpPr>
          <p:nvPr>
            <p:ph idx="4294967295"/>
          </p:nvPr>
        </p:nvSpPr>
        <p:spPr/>
        <p:txBody>
          <a:bodyPr/>
          <a:lstStyle/>
          <a:p>
            <a:pPr algn="just" eaLnBrk="1" hangingPunct="1"/>
            <a:r>
              <a:rPr lang="en-US" sz="2400" dirty="0">
                <a:latin typeface="Arial" charset="0"/>
              </a:rPr>
              <a:t>Les appellations de Monsieur/</a:t>
            </a:r>
            <a:r>
              <a:rPr lang="en-US" sz="2400" dirty="0" smtClean="0">
                <a:latin typeface="Arial" charset="0"/>
              </a:rPr>
              <a:t>Madame </a:t>
            </a:r>
            <a:r>
              <a:rPr lang="en-US" sz="2400" dirty="0" err="1">
                <a:latin typeface="Arial" charset="0"/>
              </a:rPr>
              <a:t>furent</a:t>
            </a:r>
            <a:r>
              <a:rPr lang="en-US" sz="2400" dirty="0">
                <a:latin typeface="Arial" charset="0"/>
              </a:rPr>
              <a:t> </a:t>
            </a:r>
            <a:r>
              <a:rPr lang="en-US" sz="2400" dirty="0" err="1">
                <a:latin typeface="Arial" charset="0"/>
              </a:rPr>
              <a:t>remplacées</a:t>
            </a:r>
            <a:r>
              <a:rPr lang="en-US" sz="2400" dirty="0">
                <a:latin typeface="Arial" charset="0"/>
              </a:rPr>
              <a:t> par </a:t>
            </a:r>
            <a:r>
              <a:rPr lang="en-US" sz="2400" dirty="0" err="1">
                <a:latin typeface="Arial" charset="0"/>
              </a:rPr>
              <a:t>Citoyen</a:t>
            </a:r>
            <a:r>
              <a:rPr lang="en-US" sz="2400" dirty="0">
                <a:latin typeface="Arial" charset="0"/>
              </a:rPr>
              <a:t>/</a:t>
            </a:r>
            <a:r>
              <a:rPr lang="en-US" sz="2400" dirty="0" err="1">
                <a:latin typeface="Arial" charset="0"/>
              </a:rPr>
              <a:t>Citoyenne</a:t>
            </a:r>
            <a:r>
              <a:rPr lang="en-US" sz="2400" dirty="0">
                <a:latin typeface="Arial" charset="0"/>
              </a:rPr>
              <a:t>. Le 8 </a:t>
            </a:r>
            <a:r>
              <a:rPr lang="en-US" sz="2400" dirty="0" err="1">
                <a:latin typeface="Arial" charset="0"/>
              </a:rPr>
              <a:t>novembre</a:t>
            </a:r>
            <a:r>
              <a:rPr lang="en-US" sz="2400" dirty="0">
                <a:latin typeface="Arial" charset="0"/>
              </a:rPr>
              <a:t> 1793, on </a:t>
            </a:r>
            <a:r>
              <a:rPr lang="en-US" sz="2400" dirty="0" err="1">
                <a:latin typeface="Arial" charset="0"/>
              </a:rPr>
              <a:t>institua</a:t>
            </a:r>
            <a:r>
              <a:rPr lang="en-US" sz="2400" dirty="0">
                <a:latin typeface="Arial" charset="0"/>
              </a:rPr>
              <a:t> par </a:t>
            </a:r>
            <a:r>
              <a:rPr lang="en-US" sz="2400" dirty="0" err="1">
                <a:latin typeface="Arial" charset="0"/>
              </a:rPr>
              <a:t>décret</a:t>
            </a:r>
            <a:r>
              <a:rPr lang="en-US" sz="2400" dirty="0">
                <a:latin typeface="Arial" charset="0"/>
              </a:rPr>
              <a:t> la </a:t>
            </a:r>
            <a:r>
              <a:rPr lang="en-US" sz="2400" dirty="0" err="1">
                <a:latin typeface="Arial" charset="0"/>
              </a:rPr>
              <a:t>règle</a:t>
            </a:r>
            <a:r>
              <a:rPr lang="en-US" sz="2400" dirty="0">
                <a:latin typeface="Arial" charset="0"/>
              </a:rPr>
              <a:t> du </a:t>
            </a:r>
            <a:r>
              <a:rPr lang="en-US" sz="2400" dirty="0" err="1">
                <a:latin typeface="Arial" charset="0"/>
              </a:rPr>
              <a:t>tutoiement</a:t>
            </a:r>
            <a:r>
              <a:rPr lang="en-US" sz="2400" dirty="0">
                <a:latin typeface="Arial" charset="0"/>
              </a:rPr>
              <a:t> en </a:t>
            </a:r>
            <a:r>
              <a:rPr lang="en-US" sz="2400" dirty="0" err="1">
                <a:latin typeface="Arial" charset="0"/>
              </a:rPr>
              <a:t>s'inspirant</a:t>
            </a:r>
            <a:r>
              <a:rPr lang="en-US" sz="2400" dirty="0">
                <a:latin typeface="Arial" charset="0"/>
              </a:rPr>
              <a:t> de la Rome antique; on </a:t>
            </a:r>
            <a:r>
              <a:rPr lang="en-US" sz="2400" dirty="0" err="1">
                <a:latin typeface="Arial" charset="0"/>
              </a:rPr>
              <a:t>voulait</a:t>
            </a:r>
            <a:r>
              <a:rPr lang="en-US" sz="2400" dirty="0">
                <a:latin typeface="Arial" charset="0"/>
              </a:rPr>
              <a:t> </a:t>
            </a:r>
            <a:r>
              <a:rPr lang="en-US" sz="2400" dirty="0" err="1">
                <a:latin typeface="Arial" charset="0"/>
              </a:rPr>
              <a:t>ainsi</a:t>
            </a:r>
            <a:r>
              <a:rPr lang="en-US" sz="2400" dirty="0">
                <a:latin typeface="Arial" charset="0"/>
              </a:rPr>
              <a:t> </a:t>
            </a:r>
            <a:r>
              <a:rPr lang="en-US" sz="2400" dirty="0" err="1">
                <a:latin typeface="Arial" charset="0"/>
              </a:rPr>
              <a:t>marquer</a:t>
            </a:r>
            <a:r>
              <a:rPr lang="en-US" sz="2400" dirty="0">
                <a:latin typeface="Arial" charset="0"/>
              </a:rPr>
              <a:t> </a:t>
            </a:r>
            <a:r>
              <a:rPr lang="en-US" sz="2400" dirty="0" err="1">
                <a:latin typeface="Arial" charset="0"/>
              </a:rPr>
              <a:t>l'égalité</a:t>
            </a:r>
            <a:r>
              <a:rPr lang="en-US" sz="2400" dirty="0">
                <a:latin typeface="Arial" charset="0"/>
              </a:rPr>
              <a:t> de </a:t>
            </a:r>
            <a:r>
              <a:rPr lang="en-US" sz="2400" dirty="0" err="1">
                <a:latin typeface="Arial" charset="0"/>
              </a:rPr>
              <a:t>tous</a:t>
            </a:r>
            <a:r>
              <a:rPr lang="en-US" sz="2400" dirty="0">
                <a:latin typeface="Arial" charset="0"/>
              </a:rPr>
              <a:t> les </a:t>
            </a:r>
            <a:r>
              <a:rPr lang="en-US" sz="2400" dirty="0" err="1">
                <a:latin typeface="Arial" charset="0"/>
              </a:rPr>
              <a:t>citoyens</a:t>
            </a:r>
            <a:r>
              <a:rPr lang="en-US" sz="2400" dirty="0">
                <a:latin typeface="Arial" charset="0"/>
              </a:rPr>
              <a:t> </a:t>
            </a:r>
            <a:r>
              <a:rPr lang="en-US" sz="2400" dirty="0" err="1">
                <a:latin typeface="Arial" charset="0"/>
              </a:rPr>
              <a:t>entrer</a:t>
            </a:r>
            <a:r>
              <a:rPr lang="en-US" sz="2400" dirty="0">
                <a:latin typeface="Arial" charset="0"/>
              </a:rPr>
              <a:t> </a:t>
            </a:r>
            <a:r>
              <a:rPr lang="en-US" sz="2400" dirty="0" err="1">
                <a:latin typeface="Arial" charset="0"/>
              </a:rPr>
              <a:t>eux</a:t>
            </a:r>
            <a:r>
              <a:rPr lang="en-US" sz="2400" dirty="0">
                <a:latin typeface="Arial" charset="0"/>
              </a:rPr>
              <a:t>.</a:t>
            </a:r>
          </a:p>
          <a:p>
            <a:pPr algn="just" eaLnBrk="1" hangingPunct="1"/>
            <a:r>
              <a:rPr lang="en-US" sz="2400" dirty="0" err="1">
                <a:latin typeface="Arial" charset="0"/>
              </a:rPr>
              <a:t>Cependant</a:t>
            </a:r>
            <a:r>
              <a:rPr lang="en-US" sz="2400" dirty="0">
                <a:latin typeface="Arial" charset="0"/>
              </a:rPr>
              <a:t>, le «</a:t>
            </a:r>
            <a:r>
              <a:rPr lang="en-US" sz="2400" dirty="0" err="1">
                <a:latin typeface="Arial" charset="0"/>
              </a:rPr>
              <a:t>tutoiement</a:t>
            </a:r>
            <a:r>
              <a:rPr lang="en-US" sz="2400" dirty="0">
                <a:latin typeface="Arial" charset="0"/>
              </a:rPr>
              <a:t> </a:t>
            </a:r>
            <a:r>
              <a:rPr lang="en-US" sz="2400" dirty="0" err="1">
                <a:latin typeface="Arial" charset="0"/>
              </a:rPr>
              <a:t>révolutionnaire</a:t>
            </a:r>
            <a:r>
              <a:rPr lang="en-US" sz="2400" dirty="0">
                <a:latin typeface="Arial" charset="0"/>
              </a:rPr>
              <a:t>» et le </a:t>
            </a:r>
            <a:r>
              <a:rPr lang="en-US" sz="2400" dirty="0" err="1">
                <a:latin typeface="Arial" charset="0"/>
              </a:rPr>
              <a:t>titre</a:t>
            </a:r>
            <a:r>
              <a:rPr lang="en-US" sz="2400" dirty="0">
                <a:latin typeface="Arial" charset="0"/>
              </a:rPr>
              <a:t> </a:t>
            </a:r>
            <a:r>
              <a:rPr lang="en-US" sz="2400" dirty="0" err="1">
                <a:latin typeface="Arial" charset="0"/>
              </a:rPr>
              <a:t>égalitariste</a:t>
            </a:r>
            <a:r>
              <a:rPr lang="en-US" sz="2400" dirty="0">
                <a:latin typeface="Arial" charset="0"/>
              </a:rPr>
              <a:t> de </a:t>
            </a:r>
            <a:r>
              <a:rPr lang="en-US" sz="2400" dirty="0" err="1">
                <a:latin typeface="Arial" charset="0"/>
              </a:rPr>
              <a:t>citoyen</a:t>
            </a:r>
            <a:r>
              <a:rPr lang="en-US" sz="2400" dirty="0">
                <a:latin typeface="Arial" charset="0"/>
              </a:rPr>
              <a:t>/</a:t>
            </a:r>
            <a:r>
              <a:rPr lang="en-US" sz="2400" dirty="0" err="1">
                <a:latin typeface="Arial" charset="0"/>
              </a:rPr>
              <a:t>citoyenne</a:t>
            </a:r>
            <a:r>
              <a:rPr lang="en-US" sz="2400" dirty="0">
                <a:latin typeface="Arial" charset="0"/>
              </a:rPr>
              <a:t> </a:t>
            </a:r>
            <a:r>
              <a:rPr lang="en-US" sz="2400" dirty="0" err="1">
                <a:latin typeface="Arial" charset="0"/>
              </a:rPr>
              <a:t>à</a:t>
            </a:r>
            <a:r>
              <a:rPr lang="en-US" sz="2400" dirty="0">
                <a:latin typeface="Arial" charset="0"/>
              </a:rPr>
              <a:t> la place de monsieur/</a:t>
            </a:r>
            <a:r>
              <a:rPr lang="en-US" sz="2400" dirty="0" err="1">
                <a:latin typeface="Arial" charset="0"/>
              </a:rPr>
              <a:t>madame</a:t>
            </a:r>
            <a:r>
              <a:rPr lang="en-US" sz="2400" dirty="0">
                <a:latin typeface="Arial" charset="0"/>
              </a:rPr>
              <a:t> ne </a:t>
            </a:r>
            <a:r>
              <a:rPr lang="en-US" sz="2400" dirty="0" err="1">
                <a:latin typeface="Arial" charset="0"/>
              </a:rPr>
              <a:t>persistèrent</a:t>
            </a:r>
            <a:r>
              <a:rPr lang="en-US" sz="2400" dirty="0">
                <a:latin typeface="Arial" charset="0"/>
              </a:rPr>
              <a:t> pas.</a:t>
            </a:r>
          </a:p>
          <a:p>
            <a:pPr algn="just" eaLnBrk="1" hangingPunct="1"/>
            <a:r>
              <a:rPr lang="en-US" sz="2400" dirty="0">
                <a:latin typeface="Arial" charset="0"/>
              </a:rPr>
              <a:t>Le </a:t>
            </a:r>
            <a:r>
              <a:rPr lang="en-US" sz="2400" dirty="0" err="1">
                <a:latin typeface="Arial" charset="0"/>
              </a:rPr>
              <a:t>décret</a:t>
            </a:r>
            <a:r>
              <a:rPr lang="en-US" sz="2400" dirty="0">
                <a:latin typeface="Arial" charset="0"/>
              </a:rPr>
              <a:t> sera </a:t>
            </a:r>
            <a:r>
              <a:rPr lang="en-US" sz="2400" dirty="0" err="1">
                <a:latin typeface="Arial" charset="0"/>
              </a:rPr>
              <a:t>aboli</a:t>
            </a:r>
            <a:r>
              <a:rPr lang="en-US" sz="2400" dirty="0">
                <a:latin typeface="Arial" charset="0"/>
              </a:rPr>
              <a:t> </a:t>
            </a:r>
            <a:r>
              <a:rPr lang="en-US" sz="2400" dirty="0" err="1">
                <a:latin typeface="Arial" charset="0"/>
              </a:rPr>
              <a:t>dès</a:t>
            </a:r>
            <a:r>
              <a:rPr lang="en-US" sz="2400" dirty="0">
                <a:latin typeface="Arial" charset="0"/>
              </a:rPr>
              <a:t> </a:t>
            </a:r>
            <a:r>
              <a:rPr lang="en-US" sz="2400" dirty="0" err="1">
                <a:latin typeface="Arial" charset="0"/>
              </a:rPr>
              <a:t>juin</a:t>
            </a:r>
            <a:r>
              <a:rPr lang="en-US" sz="2400" dirty="0">
                <a:latin typeface="Arial" charset="0"/>
              </a:rPr>
              <a:t> 1795.</a:t>
            </a:r>
            <a:endParaRPr lang="it-IT" sz="2400" dirty="0">
              <a:latin typeface="Arial" charset="0"/>
            </a:endParaRPr>
          </a:p>
        </p:txBody>
      </p:sp>
    </p:spTree>
    <p:extLst>
      <p:ext uri="{BB962C8B-B14F-4D97-AF65-F5344CB8AC3E}">
        <p14:creationId xmlns:p14="http://schemas.microsoft.com/office/powerpoint/2010/main" val="37679714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p:txBody>
          <a:bodyPr>
            <a:normAutofit fontScale="90000"/>
          </a:bodyPr>
          <a:lstStyle/>
          <a:p>
            <a:pPr eaLnBrk="1" hangingPunct="1"/>
            <a:r>
              <a:rPr lang="en-US" sz="3600" i="1">
                <a:solidFill>
                  <a:schemeClr val="tx1"/>
                </a:solidFill>
                <a:latin typeface="Arial" charset="0"/>
              </a:rPr>
              <a:t> </a:t>
            </a:r>
            <a:br>
              <a:rPr lang="en-US" sz="3600" i="1">
                <a:solidFill>
                  <a:schemeClr val="tx1"/>
                </a:solidFill>
                <a:latin typeface="Arial" charset="0"/>
              </a:rPr>
            </a:br>
            <a:r>
              <a:rPr lang="en-US" sz="3200">
                <a:solidFill>
                  <a:schemeClr val="tx1"/>
                </a:solidFill>
                <a:latin typeface="Arial" charset="0"/>
              </a:rPr>
              <a:t>Le calendrier romain, trop religieux</a:t>
            </a:r>
            <a:r>
              <a:rPr lang="en-US" sz="3200">
                <a:latin typeface="Arial" charset="0"/>
              </a:rPr>
              <a:t>.</a:t>
            </a:r>
            <a:r>
              <a:rPr lang="en-US" sz="3200">
                <a:solidFill>
                  <a:schemeClr val="tx1"/>
                </a:solidFill>
                <a:latin typeface="Arial" charset="0"/>
              </a:rPr>
              <a:t> </a:t>
            </a:r>
            <a:r>
              <a:rPr lang="en-US" sz="3600" i="1">
                <a:solidFill>
                  <a:schemeClr val="tx1"/>
                </a:solidFill>
                <a:latin typeface="Arial" charset="0"/>
              </a:rPr>
              <a:t/>
            </a:r>
            <a:br>
              <a:rPr lang="en-US" sz="3600" i="1">
                <a:solidFill>
                  <a:schemeClr val="tx1"/>
                </a:solidFill>
                <a:latin typeface="Arial" charset="0"/>
              </a:rPr>
            </a:br>
            <a:endParaRPr lang="it-IT" sz="3600">
              <a:latin typeface="Arial" charset="0"/>
            </a:endParaRPr>
          </a:p>
        </p:txBody>
      </p:sp>
      <p:sp>
        <p:nvSpPr>
          <p:cNvPr id="77826" name="Content Placeholder 2"/>
          <p:cNvSpPr>
            <a:spLocks noGrp="1"/>
          </p:cNvSpPr>
          <p:nvPr>
            <p:ph idx="4294967295"/>
          </p:nvPr>
        </p:nvSpPr>
        <p:spPr/>
        <p:txBody>
          <a:bodyPr>
            <a:normAutofit/>
          </a:bodyPr>
          <a:lstStyle/>
          <a:p>
            <a:pPr eaLnBrk="1" hangingPunct="1"/>
            <a:r>
              <a:rPr lang="en-US" sz="2400">
                <a:latin typeface="Arial" charset="0"/>
              </a:rPr>
              <a:t>Germinal : mois où les plantes germent </a:t>
            </a:r>
          </a:p>
          <a:p>
            <a:pPr eaLnBrk="1" hangingPunct="1"/>
            <a:r>
              <a:rPr lang="en-US" sz="2400">
                <a:latin typeface="Arial" charset="0"/>
              </a:rPr>
              <a:t>Florial : mois des fleurs </a:t>
            </a:r>
          </a:p>
          <a:p>
            <a:pPr eaLnBrk="1" hangingPunct="1"/>
            <a:r>
              <a:rPr lang="en-US" sz="2400">
                <a:latin typeface="Arial" charset="0"/>
              </a:rPr>
              <a:t>Prairial : mois des prés </a:t>
            </a:r>
          </a:p>
          <a:p>
            <a:pPr eaLnBrk="1" hangingPunct="1"/>
            <a:r>
              <a:rPr lang="en-US" sz="2400">
                <a:latin typeface="Arial" charset="0"/>
              </a:rPr>
              <a:t>Messidor : mois des moissons </a:t>
            </a:r>
          </a:p>
          <a:p>
            <a:pPr eaLnBrk="1" hangingPunct="1"/>
            <a:r>
              <a:rPr lang="en-US" sz="2400">
                <a:latin typeface="Arial" charset="0"/>
              </a:rPr>
              <a:t>Thermidor : mois des chaleurs  Fructidor : mois des fruits </a:t>
            </a:r>
          </a:p>
          <a:p>
            <a:pPr eaLnBrk="1" hangingPunct="1"/>
            <a:r>
              <a:rPr lang="en-US" sz="2400">
                <a:latin typeface="Arial" charset="0"/>
              </a:rPr>
              <a:t>Vendémiaire : mois des vendanges  Brumaire : mois des brumes  Frimaire : mois des frimas  Nivôse : mois des neiges  Pluviôse : mois des pluies  Ventôse : mois des vents</a:t>
            </a:r>
            <a:endParaRPr lang="it-IT" sz="2400">
              <a:latin typeface="Arial" charset="0"/>
            </a:endParaRPr>
          </a:p>
        </p:txBody>
      </p:sp>
    </p:spTree>
    <p:extLst>
      <p:ext uri="{BB962C8B-B14F-4D97-AF65-F5344CB8AC3E}">
        <p14:creationId xmlns:p14="http://schemas.microsoft.com/office/powerpoint/2010/main" val="12547400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p:txBody>
          <a:bodyPr>
            <a:normAutofit/>
          </a:bodyPr>
          <a:lstStyle/>
          <a:p>
            <a:pPr eaLnBrk="1" hangingPunct="1"/>
            <a:r>
              <a:rPr lang="it-IT" sz="2800" dirty="0" err="1">
                <a:latin typeface="Arial" charset="0"/>
              </a:rPr>
              <a:t>Calendrier</a:t>
            </a:r>
            <a:r>
              <a:rPr lang="it-IT" sz="2800" dirty="0">
                <a:latin typeface="Arial" charset="0"/>
              </a:rPr>
              <a:t> </a:t>
            </a:r>
            <a:r>
              <a:rPr lang="it-IT" sz="2800" dirty="0" err="1">
                <a:latin typeface="Arial" charset="0"/>
              </a:rPr>
              <a:t>révolutionnaire</a:t>
            </a:r>
            <a:endParaRPr lang="it-IT" sz="2800" dirty="0">
              <a:latin typeface="Arial" charset="0"/>
            </a:endParaRPr>
          </a:p>
        </p:txBody>
      </p:sp>
      <p:sp>
        <p:nvSpPr>
          <p:cNvPr id="78850" name="Content Placeholder 2"/>
          <p:cNvSpPr>
            <a:spLocks noGrp="1"/>
          </p:cNvSpPr>
          <p:nvPr>
            <p:ph idx="4294967295"/>
          </p:nvPr>
        </p:nvSpPr>
        <p:spPr/>
        <p:txBody>
          <a:bodyPr/>
          <a:lstStyle/>
          <a:p>
            <a:pPr algn="just" eaLnBrk="1" hangingPunct="1"/>
            <a:r>
              <a:rPr lang="en-US" sz="2400" dirty="0">
                <a:latin typeface="Arial" charset="0"/>
              </a:rPr>
              <a:t>la </a:t>
            </a:r>
            <a:r>
              <a:rPr lang="en-US" sz="2400" dirty="0" err="1">
                <a:latin typeface="Arial" charset="0"/>
              </a:rPr>
              <a:t>semaine</a:t>
            </a:r>
            <a:r>
              <a:rPr lang="en-US" sz="2400" dirty="0">
                <a:latin typeface="Arial" charset="0"/>
              </a:rPr>
              <a:t> </a:t>
            </a:r>
            <a:r>
              <a:rPr lang="en-US" sz="2400" dirty="0" err="1">
                <a:latin typeface="Arial" charset="0"/>
              </a:rPr>
              <a:t>comptait</a:t>
            </a:r>
            <a:r>
              <a:rPr lang="en-US" sz="2400" dirty="0">
                <a:latin typeface="Arial" charset="0"/>
              </a:rPr>
              <a:t> dix </a:t>
            </a:r>
            <a:r>
              <a:rPr lang="en-US" sz="2400" dirty="0" err="1">
                <a:latin typeface="Arial" charset="0"/>
              </a:rPr>
              <a:t>jours</a:t>
            </a:r>
            <a:r>
              <a:rPr lang="en-US" sz="2400" dirty="0">
                <a:latin typeface="Arial" charset="0"/>
              </a:rPr>
              <a:t> au lieu de </a:t>
            </a:r>
            <a:r>
              <a:rPr lang="en-US" sz="2400" dirty="0" err="1">
                <a:latin typeface="Arial" charset="0"/>
              </a:rPr>
              <a:t>sept</a:t>
            </a:r>
            <a:r>
              <a:rPr lang="en-US" sz="2400" dirty="0">
                <a:latin typeface="Arial" charset="0"/>
              </a:rPr>
              <a:t>, les </a:t>
            </a:r>
            <a:r>
              <a:rPr lang="en-US" sz="2400" dirty="0" err="1">
                <a:latin typeface="Arial" charset="0"/>
              </a:rPr>
              <a:t>citoyens</a:t>
            </a:r>
            <a:r>
              <a:rPr lang="en-US" sz="2400" dirty="0">
                <a:latin typeface="Arial" charset="0"/>
              </a:rPr>
              <a:t> </a:t>
            </a:r>
            <a:r>
              <a:rPr lang="en-US" sz="2400" dirty="0" err="1">
                <a:latin typeface="Arial" charset="0"/>
              </a:rPr>
              <a:t>perdaient</a:t>
            </a:r>
            <a:r>
              <a:rPr lang="en-US" sz="2400" dirty="0">
                <a:latin typeface="Arial" charset="0"/>
              </a:rPr>
              <a:t> </a:t>
            </a:r>
            <a:r>
              <a:rPr lang="en-US" sz="2400" dirty="0" err="1">
                <a:latin typeface="Arial" charset="0"/>
              </a:rPr>
              <a:t>donc</a:t>
            </a:r>
            <a:r>
              <a:rPr lang="en-US" sz="2400" dirty="0">
                <a:latin typeface="Arial" charset="0"/>
              </a:rPr>
              <a:t> des </a:t>
            </a:r>
            <a:r>
              <a:rPr lang="en-US" sz="2400" dirty="0" err="1">
                <a:latin typeface="Arial" charset="0"/>
              </a:rPr>
              <a:t>jours</a:t>
            </a:r>
            <a:r>
              <a:rPr lang="en-US" sz="2400" dirty="0">
                <a:latin typeface="Arial" charset="0"/>
              </a:rPr>
              <a:t> de repos </a:t>
            </a:r>
            <a:r>
              <a:rPr lang="en-US" sz="2400" dirty="0" err="1">
                <a:latin typeface="Arial" charset="0"/>
              </a:rPr>
              <a:t>ou</a:t>
            </a:r>
            <a:r>
              <a:rPr lang="en-US" sz="2400" dirty="0">
                <a:latin typeface="Arial" charset="0"/>
              </a:rPr>
              <a:t> </a:t>
            </a:r>
            <a:r>
              <a:rPr lang="en-US" sz="2400" dirty="0" err="1">
                <a:latin typeface="Arial" charset="0"/>
              </a:rPr>
              <a:t>fériés</a:t>
            </a:r>
            <a:r>
              <a:rPr lang="en-US" sz="2400" dirty="0">
                <a:latin typeface="Arial" charset="0"/>
              </a:rPr>
              <a:t> (un </a:t>
            </a:r>
            <a:r>
              <a:rPr lang="en-US" sz="2400" dirty="0" err="1">
                <a:latin typeface="Arial" charset="0"/>
              </a:rPr>
              <a:t>sur</a:t>
            </a:r>
            <a:r>
              <a:rPr lang="en-US" sz="2400" dirty="0">
                <a:latin typeface="Arial" charset="0"/>
              </a:rPr>
              <a:t> dix au lieu de un </a:t>
            </a:r>
            <a:r>
              <a:rPr lang="en-US" sz="2400" dirty="0" err="1">
                <a:latin typeface="Arial" charset="0"/>
              </a:rPr>
              <a:t>sur</a:t>
            </a:r>
            <a:r>
              <a:rPr lang="en-US" sz="2400" dirty="0">
                <a:latin typeface="Arial" charset="0"/>
              </a:rPr>
              <a:t> </a:t>
            </a:r>
            <a:r>
              <a:rPr lang="en-US" sz="2400" dirty="0" err="1">
                <a:latin typeface="Arial" charset="0"/>
              </a:rPr>
              <a:t>sept</a:t>
            </a:r>
            <a:r>
              <a:rPr lang="en-US" sz="2400" dirty="0">
                <a:latin typeface="Arial" charset="0"/>
              </a:rPr>
              <a:t>). </a:t>
            </a:r>
            <a:r>
              <a:rPr lang="en-US" sz="2400" dirty="0" err="1">
                <a:latin typeface="Arial" charset="0"/>
              </a:rPr>
              <a:t>Devant</a:t>
            </a:r>
            <a:r>
              <a:rPr lang="en-US" sz="2400" dirty="0">
                <a:latin typeface="Arial" charset="0"/>
              </a:rPr>
              <a:t> </a:t>
            </a:r>
            <a:r>
              <a:rPr lang="en-US" sz="2400" dirty="0" err="1">
                <a:latin typeface="Arial" charset="0"/>
              </a:rPr>
              <a:t>l'impopularité</a:t>
            </a:r>
            <a:r>
              <a:rPr lang="en-US" sz="2400" dirty="0">
                <a:latin typeface="Arial" charset="0"/>
              </a:rPr>
              <a:t> du nouveau </a:t>
            </a:r>
            <a:r>
              <a:rPr lang="en-US" sz="2400" dirty="0" err="1">
                <a:latin typeface="Arial" charset="0"/>
              </a:rPr>
              <a:t>calendrier</a:t>
            </a:r>
            <a:r>
              <a:rPr lang="en-US" sz="2400" dirty="0">
                <a:latin typeface="Arial" charset="0"/>
              </a:rPr>
              <a:t>, Napoléon </a:t>
            </a:r>
            <a:r>
              <a:rPr lang="en-US" sz="2400" dirty="0" err="1">
                <a:latin typeface="Arial" charset="0"/>
              </a:rPr>
              <a:t>l'abolira</a:t>
            </a:r>
            <a:r>
              <a:rPr lang="en-US" sz="2400" dirty="0">
                <a:latin typeface="Arial" charset="0"/>
              </a:rPr>
              <a:t> le 11 </a:t>
            </a:r>
            <a:r>
              <a:rPr lang="en-US" sz="2400" dirty="0" err="1">
                <a:latin typeface="Arial" charset="0"/>
              </a:rPr>
              <a:t>nivôse</a:t>
            </a:r>
            <a:r>
              <a:rPr lang="en-US" sz="2400" dirty="0">
                <a:latin typeface="Arial" charset="0"/>
              </a:rPr>
              <a:t> de </a:t>
            </a:r>
            <a:r>
              <a:rPr lang="en-US" sz="2400" dirty="0" err="1">
                <a:latin typeface="Arial" charset="0"/>
              </a:rPr>
              <a:t>l'An</a:t>
            </a:r>
            <a:r>
              <a:rPr lang="en-US" sz="2400" dirty="0">
                <a:latin typeface="Arial" charset="0"/>
              </a:rPr>
              <a:t> XIX (1</a:t>
            </a:r>
            <a:r>
              <a:rPr lang="en-US" sz="2400" baseline="30000" dirty="0">
                <a:latin typeface="Arial" charset="0"/>
              </a:rPr>
              <a:t>er</a:t>
            </a:r>
            <a:r>
              <a:rPr lang="en-US" sz="2400" dirty="0">
                <a:latin typeface="Arial" charset="0"/>
              </a:rPr>
              <a:t> </a:t>
            </a:r>
            <a:r>
              <a:rPr lang="en-US" sz="2400" dirty="0" err="1">
                <a:latin typeface="Arial" charset="0"/>
              </a:rPr>
              <a:t>janvier</a:t>
            </a:r>
            <a:r>
              <a:rPr lang="en-US" sz="2400" dirty="0">
                <a:latin typeface="Arial" charset="0"/>
              </a:rPr>
              <a:t> 1806). </a:t>
            </a:r>
          </a:p>
          <a:p>
            <a:pPr algn="just" eaLnBrk="1" hangingPunct="1"/>
            <a:endParaRPr lang="it-IT" sz="2400" dirty="0">
              <a:latin typeface="Arial" charset="0"/>
            </a:endParaRPr>
          </a:p>
        </p:txBody>
      </p:sp>
    </p:spTree>
    <p:extLst>
      <p:ext uri="{BB962C8B-B14F-4D97-AF65-F5344CB8AC3E}">
        <p14:creationId xmlns:p14="http://schemas.microsoft.com/office/powerpoint/2010/main" val="25078271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fr-FR" sz="2800" dirty="0" smtClean="0">
                <a:latin typeface="Arial" charset="0"/>
              </a:rPr>
              <a:t>4 </a:t>
            </a:r>
            <a:r>
              <a:rPr lang="fr-FR" sz="2800" i="1" dirty="0" smtClean="0">
                <a:latin typeface="Arial" charset="0"/>
              </a:rPr>
              <a:t>Dictionnaires </a:t>
            </a:r>
            <a:r>
              <a:rPr lang="fr-FR" sz="2800" i="1" dirty="0">
                <a:latin typeface="Arial" charset="0"/>
              </a:rPr>
              <a:t>de </a:t>
            </a:r>
            <a:r>
              <a:rPr lang="fr-FR" sz="2800" i="1" dirty="0" smtClean="0">
                <a:latin typeface="Arial" charset="0"/>
              </a:rPr>
              <a:t>l</a:t>
            </a:r>
            <a:r>
              <a:rPr lang="ja-JP" altLang="fr-FR" sz="2800" i="1" dirty="0" smtClean="0">
                <a:latin typeface="Arial" charset="0"/>
              </a:rPr>
              <a:t>’</a:t>
            </a:r>
            <a:r>
              <a:rPr lang="fr-FR" altLang="ja-JP" sz="2800" i="1" dirty="0" smtClean="0">
                <a:latin typeface="Arial" charset="0"/>
              </a:rPr>
              <a:t>Académie </a:t>
            </a:r>
            <a:r>
              <a:rPr lang="fr-FR" altLang="ja-JP" sz="2800" i="1" dirty="0" err="1">
                <a:latin typeface="Arial" charset="0"/>
              </a:rPr>
              <a:t>françoise</a:t>
            </a:r>
            <a:r>
              <a:rPr lang="fr-FR" altLang="ja-JP" sz="2800" dirty="0" smtClean="0">
                <a:latin typeface="Arial" charset="0"/>
              </a:rPr>
              <a:t> au XVIII</a:t>
            </a:r>
            <a:r>
              <a:rPr lang="fr-FR" altLang="ja-JP" sz="2800" baseline="30000" dirty="0" smtClean="0">
                <a:latin typeface="Arial" charset="0"/>
              </a:rPr>
              <a:t>ème</a:t>
            </a:r>
            <a:endParaRPr lang="it-IT" sz="2800" dirty="0"/>
          </a:p>
        </p:txBody>
      </p:sp>
      <p:sp>
        <p:nvSpPr>
          <p:cNvPr id="3" name="Segnaposto contenuto 2"/>
          <p:cNvSpPr>
            <a:spLocks noGrp="1"/>
          </p:cNvSpPr>
          <p:nvPr>
            <p:ph idx="1"/>
          </p:nvPr>
        </p:nvSpPr>
        <p:spPr/>
        <p:txBody>
          <a:bodyPr>
            <a:normAutofit/>
          </a:bodyPr>
          <a:lstStyle/>
          <a:p>
            <a:pPr algn="just"/>
            <a:r>
              <a:rPr lang="fr-FR" sz="2400" dirty="0">
                <a:latin typeface="Arial" charset="0"/>
              </a:rPr>
              <a:t>L</a:t>
            </a:r>
            <a:r>
              <a:rPr lang="ja-JP" altLang="fr-FR" sz="2400" dirty="0">
                <a:latin typeface="Arial" charset="0"/>
              </a:rPr>
              <a:t>’</a:t>
            </a:r>
            <a:r>
              <a:rPr lang="fr-FR" altLang="ja-JP" sz="2400" dirty="0">
                <a:latin typeface="Arial" charset="0"/>
              </a:rPr>
              <a:t>Académie rééditera 4 fois son dictionnaire 1718, 1740, 1762, </a:t>
            </a:r>
            <a:r>
              <a:rPr lang="fr-FR" altLang="ja-JP" sz="2400" dirty="0" smtClean="0">
                <a:latin typeface="Arial" charset="0"/>
              </a:rPr>
              <a:t>et après la Révolution 1798.</a:t>
            </a:r>
          </a:p>
          <a:p>
            <a:pPr algn="just"/>
            <a:r>
              <a:rPr lang="it-IT" sz="2400" dirty="0" err="1" smtClean="0"/>
              <a:t>Dans</a:t>
            </a:r>
            <a:r>
              <a:rPr lang="it-IT" sz="2400" dirty="0" smtClean="0"/>
              <a:t> </a:t>
            </a:r>
            <a:r>
              <a:rPr lang="it-IT" sz="2400" dirty="0"/>
              <a:t>l’</a:t>
            </a:r>
            <a:r>
              <a:rPr lang="it-IT" sz="2400" dirty="0" err="1"/>
              <a:t>édition</a:t>
            </a:r>
            <a:r>
              <a:rPr lang="it-IT" sz="2400" dirty="0"/>
              <a:t> de 1762 de son </a:t>
            </a:r>
            <a:r>
              <a:rPr lang="it-IT" sz="2400" i="1" dirty="0" err="1"/>
              <a:t>Dictionnaire</a:t>
            </a:r>
            <a:r>
              <a:rPr lang="it-IT" sz="2400" i="1" dirty="0"/>
              <a:t>, </a:t>
            </a:r>
            <a:r>
              <a:rPr lang="it-IT" sz="2400" dirty="0" err="1"/>
              <a:t>des</a:t>
            </a:r>
            <a:r>
              <a:rPr lang="it-IT" sz="2400" dirty="0"/>
              <a:t> </a:t>
            </a:r>
            <a:r>
              <a:rPr lang="it-IT" sz="2400" dirty="0" err="1"/>
              <a:t>lettres</a:t>
            </a:r>
            <a:r>
              <a:rPr lang="it-IT" sz="2400" dirty="0"/>
              <a:t> </a:t>
            </a:r>
            <a:r>
              <a:rPr lang="it-IT" sz="2400" dirty="0" err="1"/>
              <a:t>inutiles</a:t>
            </a:r>
            <a:r>
              <a:rPr lang="it-IT" sz="2400" dirty="0"/>
              <a:t> </a:t>
            </a:r>
            <a:r>
              <a:rPr lang="it-IT" sz="2400" dirty="0" err="1"/>
              <a:t>sont</a:t>
            </a:r>
            <a:r>
              <a:rPr lang="it-IT" sz="2400" dirty="0"/>
              <a:t> </a:t>
            </a:r>
            <a:r>
              <a:rPr lang="it-IT" sz="2400" dirty="0" err="1"/>
              <a:t>supprimées</a:t>
            </a:r>
            <a:r>
              <a:rPr lang="it-IT" sz="2400" dirty="0"/>
              <a:t> : le </a:t>
            </a:r>
            <a:r>
              <a:rPr lang="it-IT" sz="2400" i="1" dirty="0"/>
              <a:t>h</a:t>
            </a:r>
            <a:r>
              <a:rPr lang="it-IT" sz="2400" dirty="0"/>
              <a:t> d’</a:t>
            </a:r>
            <a:r>
              <a:rPr lang="it-IT" sz="2400" i="1" dirty="0" err="1"/>
              <a:t>autheur</a:t>
            </a:r>
            <a:r>
              <a:rPr lang="it-IT" sz="2400" i="1" dirty="0"/>
              <a:t> </a:t>
            </a:r>
            <a:r>
              <a:rPr lang="it-IT" sz="2400" dirty="0"/>
              <a:t>et d’</a:t>
            </a:r>
            <a:r>
              <a:rPr lang="it-IT" sz="2400" i="1" dirty="0" err="1"/>
              <a:t>authorité</a:t>
            </a:r>
            <a:r>
              <a:rPr lang="it-IT" sz="2400" i="1" dirty="0"/>
              <a:t>. </a:t>
            </a:r>
            <a:r>
              <a:rPr lang="it-IT" sz="2400" dirty="0" err="1"/>
              <a:t>Des</a:t>
            </a:r>
            <a:r>
              <a:rPr lang="it-IT" sz="2400" dirty="0"/>
              <a:t> </a:t>
            </a:r>
            <a:r>
              <a:rPr lang="it-IT" sz="2400" dirty="0" err="1"/>
              <a:t>consonnes</a:t>
            </a:r>
            <a:r>
              <a:rPr lang="it-IT" sz="2400" dirty="0"/>
              <a:t> </a:t>
            </a:r>
            <a:r>
              <a:rPr lang="it-IT" sz="2400" dirty="0" err="1"/>
              <a:t>muettes</a:t>
            </a:r>
            <a:r>
              <a:rPr lang="it-IT" sz="2400" dirty="0"/>
              <a:t> </a:t>
            </a:r>
            <a:r>
              <a:rPr lang="it-IT" sz="2400" dirty="0" err="1"/>
              <a:t>disparaissent</a:t>
            </a:r>
            <a:r>
              <a:rPr lang="it-IT" sz="2400" dirty="0"/>
              <a:t>, le </a:t>
            </a:r>
            <a:r>
              <a:rPr lang="it-IT" sz="2400" i="1" dirty="0"/>
              <a:t>d</a:t>
            </a:r>
            <a:r>
              <a:rPr lang="it-IT" sz="2400" dirty="0"/>
              <a:t> d’</a:t>
            </a:r>
            <a:r>
              <a:rPr lang="it-IT" sz="2400" i="1" dirty="0" err="1"/>
              <a:t>adjouster</a:t>
            </a:r>
            <a:r>
              <a:rPr lang="it-IT" sz="2400" i="1" dirty="0"/>
              <a:t>,</a:t>
            </a:r>
            <a:r>
              <a:rPr lang="it-IT" sz="2400" dirty="0"/>
              <a:t> d’</a:t>
            </a:r>
            <a:r>
              <a:rPr lang="it-IT" sz="2400" i="1" dirty="0" err="1"/>
              <a:t>adveu</a:t>
            </a:r>
            <a:r>
              <a:rPr lang="it-IT" sz="2400" dirty="0"/>
              <a:t> et le </a:t>
            </a:r>
            <a:r>
              <a:rPr lang="it-IT" sz="2400" i="1" dirty="0"/>
              <a:t>b </a:t>
            </a:r>
            <a:r>
              <a:rPr lang="it-IT" sz="2400" dirty="0"/>
              <a:t>de </a:t>
            </a:r>
            <a:r>
              <a:rPr lang="it-IT" sz="2400" i="1" dirty="0" err="1"/>
              <a:t>debvoir</a:t>
            </a:r>
            <a:r>
              <a:rPr lang="it-IT" sz="2400" i="1" dirty="0"/>
              <a:t>.</a:t>
            </a:r>
            <a:r>
              <a:rPr lang="it-IT" sz="2400" dirty="0"/>
              <a:t> Reste </a:t>
            </a:r>
            <a:r>
              <a:rPr lang="it-IT" sz="2400" dirty="0" err="1"/>
              <a:t>cependant</a:t>
            </a:r>
            <a:r>
              <a:rPr lang="it-IT" sz="2400" dirty="0"/>
              <a:t> </a:t>
            </a:r>
            <a:r>
              <a:rPr lang="it-IT" sz="2400" dirty="0" err="1"/>
              <a:t>quelques</a:t>
            </a:r>
            <a:r>
              <a:rPr lang="it-IT" sz="2400" dirty="0"/>
              <a:t> </a:t>
            </a:r>
            <a:r>
              <a:rPr lang="it-IT" sz="2400" dirty="0" err="1"/>
              <a:t>inutilités</a:t>
            </a:r>
            <a:r>
              <a:rPr lang="it-IT" sz="2400" dirty="0"/>
              <a:t> </a:t>
            </a:r>
            <a:r>
              <a:rPr lang="it-IT" sz="2400" dirty="0" err="1"/>
              <a:t>dans</a:t>
            </a:r>
            <a:r>
              <a:rPr lang="it-IT" sz="2400" dirty="0"/>
              <a:t> </a:t>
            </a:r>
            <a:r>
              <a:rPr lang="it-IT" sz="2400" i="1" dirty="0" err="1"/>
              <a:t>sculpteur</a:t>
            </a:r>
            <a:r>
              <a:rPr lang="it-IT" sz="2400" i="1" dirty="0"/>
              <a:t> </a:t>
            </a:r>
            <a:r>
              <a:rPr lang="it-IT" sz="2400" dirty="0"/>
              <a:t>et </a:t>
            </a:r>
            <a:r>
              <a:rPr lang="it-IT" sz="2400" i="1" dirty="0" err="1"/>
              <a:t>baptême</a:t>
            </a:r>
            <a:r>
              <a:rPr lang="it-IT" sz="2400" dirty="0"/>
              <a:t>. </a:t>
            </a:r>
            <a:endParaRPr lang="it-IT" sz="2400" dirty="0" smtClean="0"/>
          </a:p>
          <a:p>
            <a:pPr algn="just"/>
            <a:endParaRPr lang="it-IT" sz="2400" dirty="0" smtClean="0"/>
          </a:p>
          <a:p>
            <a:pPr algn="just"/>
            <a:endParaRPr lang="it-IT" sz="2400" dirty="0"/>
          </a:p>
        </p:txBody>
      </p:sp>
    </p:spTree>
    <p:extLst>
      <p:ext uri="{BB962C8B-B14F-4D97-AF65-F5344CB8AC3E}">
        <p14:creationId xmlns:p14="http://schemas.microsoft.com/office/powerpoint/2010/main" val="24172115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pPr eaLnBrk="1" hangingPunct="1"/>
            <a:r>
              <a:rPr lang="fr-FR" sz="2400" dirty="0" smtClean="0">
                <a:latin typeface="Arial" charset="0"/>
              </a:rPr>
              <a:t>5 ° édition du </a:t>
            </a:r>
            <a:r>
              <a:rPr lang="fr-FR" sz="2400" i="1" dirty="0" smtClean="0">
                <a:latin typeface="Arial" charset="0"/>
              </a:rPr>
              <a:t>Dictionnaire </a:t>
            </a:r>
            <a:r>
              <a:rPr lang="fr-FR" sz="2400" i="1" dirty="0">
                <a:latin typeface="Arial" charset="0"/>
              </a:rPr>
              <a:t>de </a:t>
            </a:r>
            <a:r>
              <a:rPr lang="fr-FR" sz="2400" i="1" dirty="0" smtClean="0">
                <a:latin typeface="Arial" charset="0"/>
              </a:rPr>
              <a:t>l</a:t>
            </a:r>
            <a:r>
              <a:rPr lang="ja-JP" altLang="fr-FR" sz="2400" i="1" dirty="0" smtClean="0">
                <a:latin typeface="Arial" charset="0"/>
              </a:rPr>
              <a:t>’</a:t>
            </a:r>
            <a:r>
              <a:rPr lang="fr-FR" altLang="ja-JP" sz="2400" i="1" dirty="0" smtClean="0">
                <a:latin typeface="Arial" charset="0"/>
              </a:rPr>
              <a:t>Académie </a:t>
            </a:r>
            <a:r>
              <a:rPr lang="fr-FR" altLang="ja-JP" sz="2400" i="1" dirty="0" err="1" smtClean="0">
                <a:latin typeface="Arial" charset="0"/>
              </a:rPr>
              <a:t>françoise</a:t>
            </a:r>
            <a:endParaRPr lang="fr-FR" sz="2400" i="1" dirty="0">
              <a:latin typeface="Arial" charset="0"/>
            </a:endParaRPr>
          </a:p>
        </p:txBody>
      </p:sp>
      <p:sp>
        <p:nvSpPr>
          <p:cNvPr id="69634" name="Rectangle 3"/>
          <p:cNvSpPr>
            <a:spLocks noGrp="1" noChangeArrowheads="1"/>
          </p:cNvSpPr>
          <p:nvPr>
            <p:ph type="body" idx="4294967295"/>
          </p:nvPr>
        </p:nvSpPr>
        <p:spPr/>
        <p:txBody>
          <a:bodyPr>
            <a:normAutofit fontScale="92500"/>
          </a:bodyPr>
          <a:lstStyle/>
          <a:p>
            <a:pPr algn="just" eaLnBrk="1" hangingPunct="1">
              <a:lnSpc>
                <a:spcPct val="90000"/>
              </a:lnSpc>
            </a:pPr>
            <a:r>
              <a:rPr lang="fr-FR" sz="2400" dirty="0" smtClean="0">
                <a:latin typeface="Arial" charset="0"/>
              </a:rPr>
              <a:t>5</a:t>
            </a:r>
            <a:r>
              <a:rPr lang="fr-FR" sz="2400" dirty="0">
                <a:latin typeface="Arial" charset="0"/>
              </a:rPr>
              <a:t>° édition de l</a:t>
            </a:r>
            <a:r>
              <a:rPr lang="ja-JP" altLang="fr-FR" sz="2400" dirty="0">
                <a:latin typeface="Arial" charset="0"/>
              </a:rPr>
              <a:t>’</a:t>
            </a:r>
            <a:r>
              <a:rPr lang="fr-FR" altLang="ja-JP" sz="2400" dirty="0">
                <a:latin typeface="Arial" charset="0"/>
              </a:rPr>
              <a:t>Académie 1798 après la révolution, la Convention nationale supprime en 1793 toutes les académies et sociétés littéraires, et donc le dictionnaire fut publié hors de </a:t>
            </a:r>
            <a:r>
              <a:rPr lang="fr-FR" altLang="ja-JP" sz="2400" dirty="0" smtClean="0">
                <a:latin typeface="Arial" charset="0"/>
              </a:rPr>
              <a:t>l</a:t>
            </a:r>
            <a:r>
              <a:rPr lang="ja-JP" altLang="fr-FR" sz="2400" dirty="0" smtClean="0">
                <a:latin typeface="Arial" charset="0"/>
              </a:rPr>
              <a:t>’</a:t>
            </a:r>
            <a:r>
              <a:rPr lang="fr-FR" altLang="ja-JP" sz="2400" dirty="0" smtClean="0">
                <a:latin typeface="Arial" charset="0"/>
              </a:rPr>
              <a:t>Académie.</a:t>
            </a:r>
          </a:p>
          <a:p>
            <a:pPr algn="just">
              <a:lnSpc>
                <a:spcPct val="90000"/>
              </a:lnSpc>
            </a:pPr>
            <a:r>
              <a:rPr lang="fr-FR" sz="2400" dirty="0"/>
              <a:t>La </a:t>
            </a:r>
            <a:r>
              <a:rPr lang="fr-FR" sz="2400" dirty="0" smtClean="0"/>
              <a:t>5° </a:t>
            </a:r>
            <a:r>
              <a:rPr lang="fr-FR" sz="2400" dirty="0"/>
              <a:t>édition du </a:t>
            </a:r>
            <a:r>
              <a:rPr lang="fr-FR" sz="2400" i="1" dirty="0" smtClean="0"/>
              <a:t>Dictionnaire</a:t>
            </a:r>
            <a:r>
              <a:rPr lang="fr-FR" sz="2400" i="1" dirty="0"/>
              <a:t> </a:t>
            </a:r>
            <a:r>
              <a:rPr lang="fr-FR" sz="2400" dirty="0" smtClean="0"/>
              <a:t>est publiée </a:t>
            </a:r>
            <a:r>
              <a:rPr lang="fr-FR" sz="2400" dirty="0"/>
              <a:t>non par des membres de </a:t>
            </a:r>
            <a:r>
              <a:rPr lang="fr-FR" sz="2400" dirty="0" smtClean="0"/>
              <a:t>l’Académie,</a:t>
            </a:r>
            <a:r>
              <a:rPr lang="fr-FR" sz="2400" dirty="0"/>
              <a:t> </a:t>
            </a:r>
            <a:r>
              <a:rPr lang="fr-FR" sz="2400" dirty="0" smtClean="0"/>
              <a:t>mais </a:t>
            </a:r>
            <a:r>
              <a:rPr lang="fr-FR" sz="2400" dirty="0"/>
              <a:t>par « des Hommes-de-Lettres, que l’Académie Françoise </a:t>
            </a:r>
            <a:r>
              <a:rPr lang="fr-FR" sz="2400" dirty="0" err="1"/>
              <a:t>auroit</a:t>
            </a:r>
            <a:r>
              <a:rPr lang="fr-FR" sz="2400" dirty="0"/>
              <a:t> reçus parmi ses Membres, et que la Révolution a comptés parmi ses partisans les plus éclairés »</a:t>
            </a:r>
            <a:r>
              <a:rPr lang="fr-FR" sz="2400" dirty="0" smtClean="0"/>
              <a:t>.</a:t>
            </a:r>
            <a:endParaRPr lang="fr-FR" altLang="ja-JP" sz="2400" dirty="0">
              <a:latin typeface="Arial" charset="0"/>
            </a:endParaRPr>
          </a:p>
          <a:p>
            <a:pPr algn="just" eaLnBrk="1" hangingPunct="1">
              <a:lnSpc>
                <a:spcPct val="90000"/>
              </a:lnSpc>
            </a:pPr>
            <a:r>
              <a:rPr lang="fr-FR" sz="2400" dirty="0">
                <a:latin typeface="Arial" charset="0"/>
              </a:rPr>
              <a:t>et non pas </a:t>
            </a:r>
            <a:r>
              <a:rPr lang="fr-FR" sz="2400" i="1" dirty="0">
                <a:latin typeface="Arial" charset="0"/>
              </a:rPr>
              <a:t>Préface</a:t>
            </a:r>
            <a:r>
              <a:rPr lang="fr-FR" sz="2400" dirty="0">
                <a:latin typeface="Arial" charset="0"/>
              </a:rPr>
              <a:t> mais </a:t>
            </a:r>
            <a:r>
              <a:rPr lang="fr-FR" sz="2400" i="1" dirty="0">
                <a:latin typeface="Arial" charset="0"/>
              </a:rPr>
              <a:t>Discours préliminaire</a:t>
            </a:r>
            <a:r>
              <a:rPr lang="fr-FR" sz="2400" dirty="0">
                <a:latin typeface="Arial" charset="0"/>
              </a:rPr>
              <a:t> (hommage à l</a:t>
            </a:r>
            <a:r>
              <a:rPr lang="ja-JP" altLang="fr-FR" sz="2400" dirty="0">
                <a:latin typeface="Arial" charset="0"/>
              </a:rPr>
              <a:t>’</a:t>
            </a:r>
            <a:r>
              <a:rPr lang="fr-FR" altLang="ja-JP" sz="2400" dirty="0">
                <a:latin typeface="Arial" charset="0"/>
              </a:rPr>
              <a:t>Encyclopédie)</a:t>
            </a:r>
          </a:p>
          <a:p>
            <a:pPr algn="just" eaLnBrk="1" hangingPunct="1">
              <a:lnSpc>
                <a:spcPct val="90000"/>
              </a:lnSpc>
            </a:pPr>
            <a:r>
              <a:rPr lang="fr-FR" sz="2400" dirty="0">
                <a:latin typeface="Arial" charset="0"/>
              </a:rPr>
              <a:t>supplément contenant les mots en usage depuis la Révolution (369 entrées): une sorte de souffle révolutionnaire Garat, orateur et idéologue convaincu par la Révolution </a:t>
            </a:r>
            <a:r>
              <a:rPr lang="ja-JP" altLang="fr-FR" sz="2400" dirty="0">
                <a:latin typeface="Arial" charset="0"/>
              </a:rPr>
              <a:t>“</a:t>
            </a:r>
            <a:r>
              <a:rPr lang="fr-FR" altLang="ja-JP" sz="2400" dirty="0">
                <a:latin typeface="Arial" charset="0"/>
              </a:rPr>
              <a:t>fixer la langue sans la borner</a:t>
            </a:r>
            <a:r>
              <a:rPr lang="ja-JP" altLang="fr-FR" sz="2400" dirty="0">
                <a:latin typeface="Arial" charset="0"/>
              </a:rPr>
              <a:t>”</a:t>
            </a:r>
            <a:r>
              <a:rPr lang="fr-FR" altLang="ja-JP" sz="2400" dirty="0">
                <a:latin typeface="Arial" charset="0"/>
              </a:rPr>
              <a:t>.</a:t>
            </a:r>
            <a:endParaRPr lang="fr-FR" sz="2400" dirty="0">
              <a:latin typeface="Arial" charset="0"/>
            </a:endParaRPr>
          </a:p>
        </p:txBody>
      </p:sp>
    </p:spTree>
    <p:extLst>
      <p:ext uri="{BB962C8B-B14F-4D97-AF65-F5344CB8AC3E}">
        <p14:creationId xmlns:p14="http://schemas.microsoft.com/office/powerpoint/2010/main" val="361213413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olo 1"/>
          <p:cNvSpPr>
            <a:spLocks noGrp="1"/>
          </p:cNvSpPr>
          <p:nvPr>
            <p:ph type="title"/>
          </p:nvPr>
        </p:nvSpPr>
        <p:spPr/>
        <p:txBody>
          <a:bodyPr/>
          <a:lstStyle/>
          <a:p>
            <a:r>
              <a:rPr lang="it-IT" sz="2800" dirty="0" err="1">
                <a:latin typeface="Arial" charset="0"/>
              </a:rPr>
              <a:t>Les</a:t>
            </a:r>
            <a:r>
              <a:rPr lang="it-IT" sz="2800" dirty="0">
                <a:latin typeface="Arial" charset="0"/>
              </a:rPr>
              <a:t> </a:t>
            </a:r>
            <a:r>
              <a:rPr lang="it-IT" sz="2800" dirty="0" err="1">
                <a:latin typeface="Arial" charset="0"/>
              </a:rPr>
              <a:t>étapes</a:t>
            </a:r>
            <a:r>
              <a:rPr lang="it-IT" sz="2800" dirty="0">
                <a:latin typeface="Arial" charset="0"/>
              </a:rPr>
              <a:t> </a:t>
            </a:r>
            <a:r>
              <a:rPr lang="it-IT" sz="2800" dirty="0" err="1">
                <a:latin typeface="Arial" charset="0"/>
              </a:rPr>
              <a:t>essentielles</a:t>
            </a:r>
            <a:r>
              <a:rPr lang="it-IT" sz="2800" dirty="0">
                <a:latin typeface="Arial" charset="0"/>
              </a:rPr>
              <a:t> de l’histoire de la langue </a:t>
            </a:r>
            <a:r>
              <a:rPr lang="it-IT" sz="2800" dirty="0" err="1">
                <a:latin typeface="Arial" charset="0"/>
              </a:rPr>
              <a:t>française</a:t>
            </a:r>
            <a:endParaRPr lang="it-IT" sz="2800" dirty="0">
              <a:latin typeface="Arial" charset="0"/>
            </a:endParaRPr>
          </a:p>
        </p:txBody>
      </p:sp>
      <p:sp>
        <p:nvSpPr>
          <p:cNvPr id="70658" name="Segnaposto contenuto 2"/>
          <p:cNvSpPr>
            <a:spLocks noGrp="1"/>
          </p:cNvSpPr>
          <p:nvPr>
            <p:ph idx="1"/>
          </p:nvPr>
        </p:nvSpPr>
        <p:spPr/>
        <p:txBody>
          <a:bodyPr/>
          <a:lstStyle/>
          <a:p>
            <a:pPr eaLnBrk="1" hangingPunct="1"/>
            <a:endParaRPr lang="fr-FR" sz="2400" b="1" dirty="0">
              <a:latin typeface="Arial" charset="0"/>
            </a:endParaRPr>
          </a:p>
          <a:p>
            <a:pPr eaLnBrk="1" hangingPunct="1"/>
            <a:r>
              <a:rPr lang="fr-FR" sz="2400" dirty="0">
                <a:latin typeface="Arial" charset="0"/>
              </a:rPr>
              <a:t>L</a:t>
            </a:r>
            <a:r>
              <a:rPr lang="ja-JP" altLang="fr-FR" sz="2400" dirty="0">
                <a:latin typeface="Arial" charset="0"/>
              </a:rPr>
              <a:t>’</a:t>
            </a:r>
            <a:r>
              <a:rPr lang="fr-FR" altLang="ja-JP" sz="2400" dirty="0">
                <a:latin typeface="Arial" charset="0"/>
              </a:rPr>
              <a:t>ancien </a:t>
            </a:r>
            <a:r>
              <a:rPr lang="fr-FR" altLang="ja-JP" sz="2400" dirty="0" smtClean="0">
                <a:latin typeface="Arial" charset="0"/>
              </a:rPr>
              <a:t>français : IX</a:t>
            </a:r>
            <a:r>
              <a:rPr lang="fr-FR" sz="2400" baseline="30000" dirty="0" smtClean="0">
                <a:latin typeface="Arial" charset="0"/>
              </a:rPr>
              <a:t>ème</a:t>
            </a:r>
            <a:r>
              <a:rPr lang="fr-FR" altLang="ja-JP" sz="2400" dirty="0" smtClean="0">
                <a:latin typeface="Arial" charset="0"/>
              </a:rPr>
              <a:t> siècle - XIII</a:t>
            </a:r>
            <a:r>
              <a:rPr lang="fr-FR" sz="2400" baseline="30000" dirty="0" smtClean="0">
                <a:latin typeface="Arial" charset="0"/>
              </a:rPr>
              <a:t>ème</a:t>
            </a:r>
            <a:r>
              <a:rPr lang="fr-FR" altLang="ja-JP" sz="2400" dirty="0" smtClean="0">
                <a:latin typeface="Arial" charset="0"/>
              </a:rPr>
              <a:t> </a:t>
            </a:r>
            <a:r>
              <a:rPr lang="fr-FR" altLang="ja-JP" sz="2400" dirty="0">
                <a:latin typeface="Arial" charset="0"/>
              </a:rPr>
              <a:t>siècle</a:t>
            </a:r>
          </a:p>
          <a:p>
            <a:r>
              <a:rPr lang="fr-FR" sz="2400" dirty="0">
                <a:latin typeface="Arial" charset="0"/>
              </a:rPr>
              <a:t>Le moyen français </a:t>
            </a:r>
            <a:r>
              <a:rPr lang="fr-FR" sz="2400" dirty="0" smtClean="0">
                <a:latin typeface="Arial" charset="0"/>
              </a:rPr>
              <a:t>: XIV</a:t>
            </a:r>
            <a:r>
              <a:rPr lang="fr-FR" sz="2400" baseline="30000" dirty="0" smtClean="0">
                <a:latin typeface="Arial" charset="0"/>
              </a:rPr>
              <a:t>ème</a:t>
            </a:r>
            <a:r>
              <a:rPr lang="fr-FR" sz="2400" dirty="0" smtClean="0">
                <a:latin typeface="Arial" charset="0"/>
              </a:rPr>
              <a:t> siècle - XV</a:t>
            </a:r>
            <a:r>
              <a:rPr lang="fr-FR" sz="2400" baseline="30000" dirty="0" smtClean="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de la Renaissance : </a:t>
            </a:r>
            <a:r>
              <a:rPr lang="fr-FR" sz="2400" dirty="0" smtClean="0">
                <a:latin typeface="Arial" charset="0"/>
              </a:rPr>
              <a:t>XVI</a:t>
            </a:r>
            <a:r>
              <a:rPr lang="fr-FR" sz="2400" baseline="30000" dirty="0">
                <a:latin typeface="Arial" charset="0"/>
              </a:rPr>
              <a:t>ème</a:t>
            </a:r>
            <a:r>
              <a:rPr lang="fr-FR" sz="2400" dirty="0" smtClean="0">
                <a:latin typeface="Arial" charset="0"/>
              </a:rPr>
              <a:t> </a:t>
            </a:r>
            <a:r>
              <a:rPr lang="fr-FR" sz="2400" dirty="0">
                <a:latin typeface="Arial" charset="0"/>
              </a:rPr>
              <a:t>siècle</a:t>
            </a:r>
          </a:p>
          <a:p>
            <a:pPr eaLnBrk="1" hangingPunct="1"/>
            <a:r>
              <a:rPr lang="fr-FR" sz="2400" dirty="0">
                <a:latin typeface="Arial" charset="0"/>
              </a:rPr>
              <a:t>Le français classique : </a:t>
            </a:r>
            <a:r>
              <a:rPr lang="fr-FR" sz="2400" dirty="0" smtClean="0">
                <a:latin typeface="Arial" charset="0"/>
              </a:rPr>
              <a:t>XVII</a:t>
            </a:r>
            <a:r>
              <a:rPr lang="fr-FR" sz="2400" baseline="30000" dirty="0" smtClean="0">
                <a:latin typeface="Arial" charset="0"/>
              </a:rPr>
              <a:t>ème</a:t>
            </a:r>
            <a:r>
              <a:rPr lang="fr-FR" sz="2400" dirty="0" smtClean="0">
                <a:latin typeface="Arial" charset="0"/>
              </a:rPr>
              <a:t> -XVIII</a:t>
            </a:r>
            <a:r>
              <a:rPr lang="fr-FR" sz="2400" baseline="30000" dirty="0" smtClean="0">
                <a:latin typeface="Arial" charset="0"/>
              </a:rPr>
              <a:t>ème</a:t>
            </a:r>
            <a:r>
              <a:rPr lang="fr-FR" sz="2400" dirty="0" smtClean="0">
                <a:latin typeface="Arial" charset="0"/>
              </a:rPr>
              <a:t> </a:t>
            </a:r>
            <a:r>
              <a:rPr lang="fr-FR" sz="2400" dirty="0">
                <a:latin typeface="Arial" charset="0"/>
              </a:rPr>
              <a:t>siècles </a:t>
            </a:r>
          </a:p>
          <a:p>
            <a:pPr eaLnBrk="1" hangingPunct="1"/>
            <a:r>
              <a:rPr lang="fr-FR" sz="2400" b="1" dirty="0">
                <a:latin typeface="Arial" charset="0"/>
              </a:rPr>
              <a:t>Le français </a:t>
            </a:r>
            <a:r>
              <a:rPr lang="fr-FR" sz="2400" b="1" dirty="0" smtClean="0">
                <a:latin typeface="Arial" charset="0"/>
              </a:rPr>
              <a:t>moderne : XIX</a:t>
            </a:r>
            <a:r>
              <a:rPr lang="fr-FR" sz="2400" b="1" baseline="30000" dirty="0" smtClean="0">
                <a:latin typeface="Arial" charset="0"/>
              </a:rPr>
              <a:t>ème</a:t>
            </a:r>
            <a:r>
              <a:rPr lang="fr-FR" sz="2400" b="1" dirty="0" smtClean="0">
                <a:latin typeface="Arial" charset="0"/>
              </a:rPr>
              <a:t>  - XX</a:t>
            </a:r>
            <a:r>
              <a:rPr lang="fr-FR" sz="2400" b="1" baseline="30000" dirty="0" smtClean="0">
                <a:latin typeface="Arial" charset="0"/>
              </a:rPr>
              <a:t>ème</a:t>
            </a:r>
            <a:r>
              <a:rPr lang="fr-FR" sz="2400" b="1" dirty="0" smtClean="0">
                <a:latin typeface="Arial" charset="0"/>
              </a:rPr>
              <a:t> siècles </a:t>
            </a:r>
            <a:r>
              <a:rPr lang="fr-FR" sz="2400" b="1" dirty="0">
                <a:latin typeface="Arial" charset="0"/>
              </a:rPr>
              <a:t>(</a:t>
            </a:r>
            <a:r>
              <a:rPr lang="it-IT" sz="2400" b="1" dirty="0">
                <a:latin typeface="Arial" charset="0"/>
              </a:rPr>
              <a:t>l’Académie </a:t>
            </a:r>
            <a:r>
              <a:rPr lang="it-IT" sz="2400" b="1" dirty="0" err="1">
                <a:latin typeface="Arial" charset="0"/>
              </a:rPr>
              <a:t>française</a:t>
            </a:r>
            <a:r>
              <a:rPr lang="it-IT" sz="2400" b="1" dirty="0">
                <a:latin typeface="Arial" charset="0"/>
              </a:rPr>
              <a:t> en 1835 </a:t>
            </a:r>
            <a:r>
              <a:rPr lang="it-IT" sz="2400" b="1" dirty="0" err="1">
                <a:latin typeface="Arial" charset="0"/>
              </a:rPr>
              <a:t>admet</a:t>
            </a:r>
            <a:r>
              <a:rPr lang="it-IT" sz="2400" b="1" dirty="0">
                <a:latin typeface="Arial" charset="0"/>
              </a:rPr>
              <a:t> l’</a:t>
            </a:r>
            <a:r>
              <a:rPr lang="it-IT" sz="2400" b="1" dirty="0" err="1">
                <a:latin typeface="Arial" charset="0"/>
              </a:rPr>
              <a:t>orthographe</a:t>
            </a:r>
            <a:r>
              <a:rPr lang="it-IT" sz="2400" b="1" dirty="0">
                <a:latin typeface="Arial" charset="0"/>
              </a:rPr>
              <a:t> –ai- </a:t>
            </a:r>
            <a:r>
              <a:rPr lang="it-IT" sz="2400" b="1" dirty="0" err="1">
                <a:latin typeface="Arial" charset="0"/>
              </a:rPr>
              <a:t>au</a:t>
            </a:r>
            <a:r>
              <a:rPr lang="it-IT" sz="2400" b="1" dirty="0">
                <a:latin typeface="Arial" charset="0"/>
              </a:rPr>
              <a:t> </a:t>
            </a:r>
            <a:r>
              <a:rPr lang="it-IT" sz="2400" b="1" dirty="0" err="1">
                <a:latin typeface="Arial" charset="0"/>
              </a:rPr>
              <a:t>lieu</a:t>
            </a:r>
            <a:r>
              <a:rPr lang="it-IT" sz="2400" b="1" dirty="0">
                <a:latin typeface="Arial" charset="0"/>
              </a:rPr>
              <a:t> de –oi.)</a:t>
            </a:r>
            <a:endParaRPr lang="fr-FR" sz="2400" b="1" dirty="0">
              <a:latin typeface="Arial" charset="0"/>
            </a:endParaRPr>
          </a:p>
          <a:p>
            <a:pPr eaLnBrk="1" hangingPunct="1"/>
            <a:r>
              <a:rPr lang="fr-FR" sz="2400" dirty="0">
                <a:latin typeface="Arial" charset="0"/>
              </a:rPr>
              <a:t>Le français </a:t>
            </a:r>
            <a:r>
              <a:rPr lang="fr-FR" sz="2400" dirty="0" smtClean="0">
                <a:latin typeface="Arial" charset="0"/>
              </a:rPr>
              <a:t>contemporain : 21</a:t>
            </a:r>
            <a:r>
              <a:rPr lang="fr-FR" sz="2400" baseline="30000" dirty="0">
                <a:latin typeface="Arial" charset="0"/>
              </a:rPr>
              <a:t>ème</a:t>
            </a:r>
            <a:r>
              <a:rPr lang="fr-FR" sz="2400" dirty="0" smtClean="0">
                <a:latin typeface="Arial" charset="0"/>
              </a:rPr>
              <a:t> </a:t>
            </a:r>
            <a:r>
              <a:rPr lang="fr-FR" sz="2400" dirty="0">
                <a:latin typeface="Arial" charset="0"/>
              </a:rPr>
              <a:t>siècle</a:t>
            </a:r>
          </a:p>
          <a:p>
            <a:endParaRPr lang="it-IT" dirty="0">
              <a:latin typeface="Arial" charset="0"/>
            </a:endParaRPr>
          </a:p>
        </p:txBody>
      </p:sp>
    </p:spTree>
    <p:extLst>
      <p:ext uri="{BB962C8B-B14F-4D97-AF65-F5344CB8AC3E}">
        <p14:creationId xmlns:p14="http://schemas.microsoft.com/office/powerpoint/2010/main" val="835750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3943</TotalTime>
  <Words>10307</Words>
  <Application>Microsoft Office PowerPoint</Application>
  <PresentationFormat>On-screen Show (4:3)</PresentationFormat>
  <Paragraphs>959</Paragraphs>
  <Slides>227</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227</vt:i4>
      </vt:variant>
    </vt:vector>
  </HeadingPairs>
  <TitlesOfParts>
    <vt:vector size="236" baseType="lpstr">
      <vt:lpstr>ＭＳ Ｐゴシック</vt:lpstr>
      <vt:lpstr>SimSun</vt:lpstr>
      <vt:lpstr>SimSun</vt:lpstr>
      <vt:lpstr>Arial</vt:lpstr>
      <vt:lpstr>Calibri</vt:lpstr>
      <vt:lpstr>Mangal</vt:lpstr>
      <vt:lpstr>Symbol</vt:lpstr>
      <vt:lpstr>Wingdings</vt:lpstr>
      <vt:lpstr>Tema di Office</vt:lpstr>
      <vt:lpstr>Lingua e Traduzione francese 1° anno modulo di lingua francese (6 CFU)</vt:lpstr>
      <vt:lpstr>  </vt:lpstr>
      <vt:lpstr>Regard diachronique </vt:lpstr>
      <vt:lpstr>La langue française : une affaire d’Etat</vt:lpstr>
      <vt:lpstr>Les étapes essentielles de l’histoire de la langue française</vt:lpstr>
      <vt:lpstr> L’ancien français  IXème siècle - XIIIème siècle </vt:lpstr>
      <vt:lpstr>Langue d’oïl-Langue d’oc</vt:lpstr>
      <vt:lpstr>L’ancien français IXème siècle - XIIIème siècle </vt:lpstr>
      <vt:lpstr>L’ancien français IXème siècle- XIIIème siècle </vt:lpstr>
      <vt:lpstr>  Le concile de Tours (813)   </vt:lpstr>
      <vt:lpstr>Serments de Strasbourg 842 </vt:lpstr>
      <vt:lpstr>Serments de Strasbourg 842 </vt:lpstr>
      <vt:lpstr>Les Serments de Strasbourg</vt:lpstr>
      <vt:lpstr>Cantilène de Sainte Eulalie 880-881 (composition en vingt-neuf vers)</vt:lpstr>
      <vt:lpstr>Les étapes essentielles de l’histoire de la langue française</vt:lpstr>
      <vt:lpstr>Le moyen français XIVème siècle - XVème siècle </vt:lpstr>
      <vt:lpstr>La langue française au Moyen Âge tardif </vt:lpstr>
      <vt:lpstr>La ballade des pendus de Villon</vt:lpstr>
      <vt:lpstr>Rapport langue et traduction (translater) Le roi Charles V, dit Charles le Sage 1364 à 1380</vt:lpstr>
      <vt:lpstr>Le roi Charles V, dit Charles le Sage 1364 à 1380</vt:lpstr>
      <vt:lpstr>Nicole d’Oresme</vt:lpstr>
      <vt:lpstr>Prologue d’Oresme de sa traduction Ethique d’Aristote</vt:lpstr>
      <vt:lpstr>Translatio Studii</vt:lpstr>
      <vt:lpstr>Les étapes essentielles de l’histoire de la langue française</vt:lpstr>
      <vt:lpstr>Montaigne et la Renaissance</vt:lpstr>
      <vt:lpstr>Montaigne 1533-1592</vt:lpstr>
      <vt:lpstr>Montaigne</vt:lpstr>
      <vt:lpstr>"Que sais-je ?" </vt:lpstr>
      <vt:lpstr>Le Journal de voyage en Italie par la Suisse et l’Allemagne </vt:lpstr>
      <vt:lpstr>Le Journal de voyage en Italie par la Suisse et l’Allemagne </vt:lpstr>
      <vt:lpstr>La Renaissance en France</vt:lpstr>
      <vt:lpstr>La Renaissance en France : XVIème siècle</vt:lpstr>
      <vt:lpstr>La Renaissance : l’humanisme Le XVI ème siècle</vt:lpstr>
      <vt:lpstr>Renaissance : révolution culturelle</vt:lpstr>
      <vt:lpstr>Le français de la Renaissance : XVI ème siècle</vt:lpstr>
      <vt:lpstr>1539 : langue officielle de l'administration</vt:lpstr>
      <vt:lpstr>L’ordonnance de Villers-Cotterêts</vt:lpstr>
      <vt:lpstr>L’ordonnance de Villers-Cotterêts</vt:lpstr>
      <vt:lpstr>La Pléiade </vt:lpstr>
      <vt:lpstr>Défense et illustration de la langue française 1549</vt:lpstr>
      <vt:lpstr>Ronsard, un poète de cour « Prince des poètes et poète des princes »</vt:lpstr>
      <vt:lpstr>Ode à Cassandre  Ronsard</vt:lpstr>
      <vt:lpstr>Rabelais vers 1494-1553</vt:lpstr>
      <vt:lpstr>Rabelais</vt:lpstr>
      <vt:lpstr>Langue de Rabelais</vt:lpstr>
      <vt:lpstr>Traduction au XVI ème siècle</vt:lpstr>
      <vt:lpstr>Amyot</vt:lpstr>
      <vt:lpstr>Etienne Dolet</vt:lpstr>
      <vt:lpstr>Etienne Dolet</vt:lpstr>
      <vt:lpstr>Dictionnaires et grammaires XVI ème siècle</vt:lpstr>
      <vt:lpstr>Les italianismes (les emprunts)</vt:lpstr>
      <vt:lpstr> Henri Estienne Deux dialogues du nouveau langage françoys italianisé et autrement desguizé.</vt:lpstr>
      <vt:lpstr>assassin, ine </vt:lpstr>
      <vt:lpstr>La fourchette</vt:lpstr>
      <vt:lpstr>La fourchette</vt:lpstr>
      <vt:lpstr>La fourchette</vt:lpstr>
      <vt:lpstr>Les étapes essentielles de l’histoire de la langue française</vt:lpstr>
      <vt:lpstr> Le XVII ème : français classique </vt:lpstr>
      <vt:lpstr>L’Académie française 1635</vt:lpstr>
      <vt:lpstr>Ses missions http://academie-francaise.fr</vt:lpstr>
      <vt:lpstr>Les premiers dictionnaires de langue française</vt:lpstr>
      <vt:lpstr>Le bon Usage</vt:lpstr>
      <vt:lpstr>Vaugelas</vt:lpstr>
      <vt:lpstr>Le bon Usage de Vaugelas</vt:lpstr>
      <vt:lpstr> Arnauld et Lancelot, Grammaire générale et raisonnée 1660 </vt:lpstr>
      <vt:lpstr>Descartes 1637</vt:lpstr>
      <vt:lpstr>Descartes</vt:lpstr>
      <vt:lpstr>Bernard Le Bouyer de Fontenelle 1686</vt:lpstr>
      <vt:lpstr>Discours de vulgarisation scientifique en français</vt:lpstr>
      <vt:lpstr>Numération</vt:lpstr>
      <vt:lpstr>La langue littéraire</vt:lpstr>
      <vt:lpstr>Les Précieuses, l'affaire des dames</vt:lpstr>
      <vt:lpstr>Les Précieuses de Molière</vt:lpstr>
      <vt:lpstr>Traduction au XVII ème : les Belles Infidèles</vt:lpstr>
      <vt:lpstr>Langue de la diplomatie</vt:lpstr>
      <vt:lpstr>Les étapes essentielles de l’histoire de la langue française</vt:lpstr>
      <vt:lpstr>Le XVIIIème : le siècle des Lumières et de la Révolution : français classique</vt:lpstr>
      <vt:lpstr>Langue de Molière ou langue de Voltaire? </vt:lpstr>
      <vt:lpstr>La langue de Voltaire</vt:lpstr>
      <vt:lpstr>Voltaire</vt:lpstr>
      <vt:lpstr>Réflexions de Voltaire sur la langue française</vt:lpstr>
      <vt:lpstr>Réflexions de Voltaire sur la langue française</vt:lpstr>
      <vt:lpstr>L’orthographe de Voltaire</vt:lpstr>
      <vt:lpstr>Encyclopédie</vt:lpstr>
      <vt:lpstr>  Encyclopédie ou Dictionnaire raisonné des sciences, des arts et des métiers    </vt:lpstr>
      <vt:lpstr> Encyclopédie ou Dictionnaire raisonné des sciences, des arts et des métiers </vt:lpstr>
      <vt:lpstr>Encyclopédie ou  Dictionnaire raisonné des sciences, des arts et des métiers </vt:lpstr>
      <vt:lpstr>Les planches</vt:lpstr>
      <vt:lpstr>Les planches</vt:lpstr>
      <vt:lpstr> Encyclopédie   </vt:lpstr>
      <vt:lpstr>XVIIIe siècle français classique</vt:lpstr>
      <vt:lpstr>XVIII° siècle : la Révolution </vt:lpstr>
      <vt:lpstr>Langue de la Révolution ?</vt:lpstr>
      <vt:lpstr>Tentatives de la langue de la Révolution</vt:lpstr>
      <vt:lpstr>  Le calendrier romain, trop religieux.  </vt:lpstr>
      <vt:lpstr>Calendrier révolutionnaire</vt:lpstr>
      <vt:lpstr>4 Dictionnaires de l’Académie françoise au XVIIIème</vt:lpstr>
      <vt:lpstr>5 ° édition du Dictionnaire de l’Académie françoise</vt:lpstr>
      <vt:lpstr>Les étapes essentielles de l’histoire de la langue française</vt:lpstr>
      <vt:lpstr>XIXème siècle</vt:lpstr>
      <vt:lpstr>« Trois Glorieuses » 27, 28 et 29 juillet 1830 Eugène Delacroix</vt:lpstr>
      <vt:lpstr>La Liberté guidant le peuple  Delacroix</vt:lpstr>
      <vt:lpstr>Révolution de février 1848  </vt:lpstr>
      <vt:lpstr>Lamartine devant l’Hôtel de Ville de Paris le 25 février 1848 refuse le drapeau rouge Félix Philippoteaux </vt:lpstr>
      <vt:lpstr>La Commune de Paris 1871 Bande dessinée (2001): adaptation du roman de Vautrin (1998)</vt:lpstr>
      <vt:lpstr>XIXème siècle : français moderne </vt:lpstr>
      <vt:lpstr>L’usage : la Nation </vt:lpstr>
      <vt:lpstr>Le XIXe siècle </vt:lpstr>
      <vt:lpstr>“Savoir sa langue et la bien parler” </vt:lpstr>
      <vt:lpstr>XIXème siècle  Le français moderne</vt:lpstr>
      <vt:lpstr>Les hussards noirs</vt:lpstr>
      <vt:lpstr>Les maitres d’école : Les hussards noirs</vt:lpstr>
      <vt:lpstr>Les maitres d’école : Les hussards noirs</vt:lpstr>
      <vt:lpstr>Les hussards noirs</vt:lpstr>
      <vt:lpstr>Le siècle des dictionnaires La première moitié du XIXe siècle </vt:lpstr>
      <vt:lpstr>Lexicographie au XIXème siècle  La seconde moitié du XIXe siècle </vt:lpstr>
      <vt:lpstr>Lexicographie au XIXème siècle  La seconde moitié du XIXe siècle</vt:lpstr>
      <vt:lpstr>Littré</vt:lpstr>
      <vt:lpstr>Larousse</vt:lpstr>
      <vt:lpstr>Les débats orthographiques</vt:lpstr>
      <vt:lpstr>L’orthographe</vt:lpstr>
      <vt:lpstr>Après la raison du XVIIIème…</vt:lpstr>
      <vt:lpstr>Le français moderne et la littérature </vt:lpstr>
      <vt:lpstr>Le XIX ème et la littérature</vt:lpstr>
      <vt:lpstr>Le XIXème et la littérature</vt:lpstr>
      <vt:lpstr>La place de l’argot dans la littérature</vt:lpstr>
      <vt:lpstr>Le romantisme et la langue française</vt:lpstr>
      <vt:lpstr>Victor Hugo</vt:lpstr>
      <vt:lpstr>Les Misérables Victor Hugo (1862) Livre sixième - Le petit Gavroche  Chapitre II  Où le petit Gavroche tire parti de Napoléon le Grand </vt:lpstr>
      <vt:lpstr> Emile Zola</vt:lpstr>
      <vt:lpstr>Emile Zola - L'assommoir 1877 </vt:lpstr>
      <vt:lpstr>Emile Zola</vt:lpstr>
      <vt:lpstr>Charles Baudelaire 1821-1867</vt:lpstr>
      <vt:lpstr> L’ÉTRANGER Spleen de Paris Petits poèmes en prose Petits poèmes en prose. Receuil posthume 1869  </vt:lpstr>
      <vt:lpstr>Mallarmé 1842-1898</vt:lpstr>
      <vt:lpstr>Un coup de dés jamais n’abolira le hasard 1897</vt:lpstr>
      <vt:lpstr>Rimbaud 1854-1891</vt:lpstr>
      <vt:lpstr>Voyelles écrit en 1872 et publié pour la première fois dans la revue Lutèce, le 5 octobre 1883. </vt:lpstr>
      <vt:lpstr>Voyelles écrit en 1872 et publié pour la première fois dans la revue Lutèce, le 5 octobre 1883. </vt:lpstr>
      <vt:lpstr>Ecrivains-traducteurs au XIXème siècle</vt:lpstr>
      <vt:lpstr>Chateaubriand traducteur</vt:lpstr>
      <vt:lpstr>Ecrivains-traducteurs au XIXème siècle</vt:lpstr>
      <vt:lpstr>Ecrivains-traducteurs au XIXème siècle</vt:lpstr>
      <vt:lpstr>Baudelaire et Edgar Allan Poe</vt:lpstr>
      <vt:lpstr>Baudelaire et Edgar Allan Poe</vt:lpstr>
      <vt:lpstr>Poe The Raven  (poème narratif en américain 1845) -Baudelaire Le Corbeau</vt:lpstr>
      <vt:lpstr>Poe-Mallarmé Le Corbeau</vt:lpstr>
      <vt:lpstr>Poe Mallarmé Manet</vt:lpstr>
      <vt:lpstr>Poe-Mallarmé Le Corbeau</vt:lpstr>
      <vt:lpstr>  Le XX ème siècle  Apollinaire 1880-1918  Les cloches  dans Alcools – poèmes 1898-1913  </vt:lpstr>
      <vt:lpstr>Calligrammes 1918</vt:lpstr>
      <vt:lpstr> Il pleut 1918</vt:lpstr>
      <vt:lpstr>Les paroles de Il pleut</vt:lpstr>
      <vt:lpstr>Calligrammes</vt:lpstr>
      <vt:lpstr>calligramme [ka(l)ligʀam] PR 2017</vt:lpstr>
      <vt:lpstr>Les étapes essentielles de l’histoire de la langue française</vt:lpstr>
      <vt:lpstr>Langue du XXème siècle </vt:lpstr>
      <vt:lpstr>Imaginaire et préjugés  sur l’oral</vt:lpstr>
      <vt:lpstr>L’oral dans la littérature : Céline</vt:lpstr>
      <vt:lpstr>Céline</vt:lpstr>
      <vt:lpstr>Le néo-français  de Raymond Queneau</vt:lpstr>
      <vt:lpstr>Raymond Queneau</vt:lpstr>
      <vt:lpstr>Raymond Queneau  Zazie dans le métro</vt:lpstr>
      <vt:lpstr>OULIPO</vt:lpstr>
      <vt:lpstr>Qu’est-ce que l’Oulipo ? </vt:lpstr>
      <vt:lpstr>Qu’est-ce que l’Oulipo ? </vt:lpstr>
      <vt:lpstr>Abécédaire</vt:lpstr>
      <vt:lpstr>La politique linguistique de la France XXe siècle </vt:lpstr>
      <vt:lpstr>Défense de la langue française</vt:lpstr>
      <vt:lpstr>Politique linguistique de la France</vt:lpstr>
      <vt:lpstr>La DGLFLF qui sommes-nous? </vt:lpstr>
      <vt:lpstr>FranceTerme</vt:lpstr>
      <vt:lpstr>FranceTerme</vt:lpstr>
      <vt:lpstr>FranceTerme</vt:lpstr>
      <vt:lpstr>La terminologie en français</vt:lpstr>
      <vt:lpstr>La terminologie en français</vt:lpstr>
      <vt:lpstr>Mailing list en français</vt:lpstr>
      <vt:lpstr>Recommandation sur les équivalents français du préfixe e- </vt:lpstr>
      <vt:lpstr>e-</vt:lpstr>
      <vt:lpstr>La politique linguistique de la France XXe siècle </vt:lpstr>
      <vt:lpstr>Loi Toubon 1994 destinée à protéger le patrimoine linguistique français. </vt:lpstr>
      <vt:lpstr>La publicité et la loi Toubon</vt:lpstr>
      <vt:lpstr>La publicité et la loi Toubon</vt:lpstr>
      <vt:lpstr>PowerPoint Presentation</vt:lpstr>
      <vt:lpstr>La non application de la loi Toubon </vt:lpstr>
      <vt:lpstr>La non application de la loi Toubon </vt:lpstr>
      <vt:lpstr>La traduction soutenue par la DGLFLF</vt:lpstr>
      <vt:lpstr>Les rectifications de l’orthographe</vt:lpstr>
      <vt:lpstr>Les rectifications de l’orthographe 1990</vt:lpstr>
      <vt:lpstr>L’accent circonflexe </vt:lpstr>
      <vt:lpstr>Nouvelle orthographe</vt:lpstr>
      <vt:lpstr>Nénufar ou nénuphar dans les dictionnaires ?</vt:lpstr>
      <vt:lpstr>La politique linguistique de la France XXe et XXIe siècles</vt:lpstr>
      <vt:lpstr>Charte européenne 1992 langues régionales ou minoritaires </vt:lpstr>
      <vt:lpstr>Langues de France</vt:lpstr>
      <vt:lpstr>PowerPoint Presentation</vt:lpstr>
      <vt:lpstr>Art. 2 de la Constitution française ajout sur la langue en 1992 (loi constitutionnelle)</vt:lpstr>
      <vt:lpstr>Révision constitutionnelle du 23 juillet 2008</vt:lpstr>
      <vt:lpstr>Sujet de la campagne présidentielle de 2012</vt:lpstr>
      <vt:lpstr>Sous la présidence de François Hollande</vt:lpstr>
      <vt:lpstr>Rappel de l’histoire</vt:lpstr>
      <vt:lpstr>Campagne présidentielle 2017</vt:lpstr>
      <vt:lpstr>Langue du XXI siècle</vt:lpstr>
      <vt:lpstr> Le langage SMS kskC ?  </vt:lpstr>
      <vt:lpstr>Parlez-vous textos ? </vt:lpstr>
      <vt:lpstr>Les mécanismes</vt:lpstr>
      <vt:lpstr> Les mécanismes  </vt:lpstr>
      <vt:lpstr>Langage sms</vt:lpstr>
      <vt:lpstr>Langage sms dans la pub</vt:lpstr>
      <vt:lpstr>Pour ou contre le langage des sms?</vt:lpstr>
      <vt:lpstr>Marseillaise en sms</vt:lpstr>
      <vt:lpstr>PowerPoint Presentation</vt:lpstr>
      <vt:lpstr>La langue des jeunes</vt:lpstr>
      <vt:lpstr>La langue des jeunes</vt:lpstr>
      <vt:lpstr>Le verlan</vt:lpstr>
      <vt:lpstr>Verlan (mise à l’envers) </vt:lpstr>
      <vt:lpstr>Publicité et verlan</vt:lpstr>
      <vt:lpstr>Pub et verlan</vt:lpstr>
      <vt:lpstr>Le verlan dans le PR 2017</vt:lpstr>
      <vt:lpstr>Le verlan dans le PR 2017</vt:lpstr>
      <vt:lpstr>Le verlan dans le PR 2017</vt:lpstr>
      <vt:lpstr>Le verlan dans le PR 2017</vt:lpstr>
      <vt:lpstr>Le verlan dans le PR 2017</vt:lpstr>
      <vt:lpstr>Le verlan dans le PR 2017</vt:lpstr>
      <vt:lpstr>Le verlan dans le PR 2017</vt:lpstr>
      <vt:lpstr>Ecoutons (et regardons)</vt:lpstr>
      <vt:lpstr>Paroles de "laisse béton” </vt:lpstr>
    </vt:vector>
  </TitlesOfParts>
  <Company>Università degli Studi di Trieste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Nadine Celotti</dc:creator>
  <cp:lastModifiedBy>CELOTTI NADINE</cp:lastModifiedBy>
  <cp:revision>480</cp:revision>
  <dcterms:created xsi:type="dcterms:W3CDTF">2015-10-12T18:23:52Z</dcterms:created>
  <dcterms:modified xsi:type="dcterms:W3CDTF">2017-05-18T12:35:30Z</dcterms:modified>
</cp:coreProperties>
</file>