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sldIdLst>
    <p:sldId id="256" r:id="rId2"/>
    <p:sldId id="260" r:id="rId3"/>
    <p:sldId id="261" r:id="rId4"/>
    <p:sldId id="841" r:id="rId5"/>
    <p:sldId id="842" r:id="rId6"/>
    <p:sldId id="843" r:id="rId7"/>
    <p:sldId id="857" r:id="rId8"/>
    <p:sldId id="844" r:id="rId9"/>
    <p:sldId id="858" r:id="rId10"/>
    <p:sldId id="881" r:id="rId11"/>
    <p:sldId id="859" r:id="rId12"/>
    <p:sldId id="860" r:id="rId13"/>
    <p:sldId id="861" r:id="rId14"/>
    <p:sldId id="862" r:id="rId15"/>
    <p:sldId id="863" r:id="rId16"/>
    <p:sldId id="879" r:id="rId17"/>
    <p:sldId id="880" r:id="rId18"/>
    <p:sldId id="876" r:id="rId19"/>
    <p:sldId id="877" r:id="rId20"/>
    <p:sldId id="878" r:id="rId21"/>
    <p:sldId id="869" r:id="rId22"/>
    <p:sldId id="870" r:id="rId23"/>
    <p:sldId id="871" r:id="rId24"/>
    <p:sldId id="872" r:id="rId25"/>
    <p:sldId id="873" r:id="rId26"/>
    <p:sldId id="874" r:id="rId27"/>
    <p:sldId id="875" r:id="rId28"/>
    <p:sldId id="882" r:id="rId29"/>
    <p:sldId id="883" r:id="rId30"/>
    <p:sldId id="846" r:id="rId31"/>
    <p:sldId id="847" r:id="rId32"/>
    <p:sldId id="849" r:id="rId33"/>
    <p:sldId id="850" r:id="rId34"/>
    <p:sldId id="851" r:id="rId35"/>
    <p:sldId id="852" r:id="rId36"/>
    <p:sldId id="853" r:id="rId37"/>
    <p:sldId id="866" r:id="rId38"/>
    <p:sldId id="867" r:id="rId39"/>
    <p:sldId id="448" r:id="rId40"/>
    <p:sldId id="868" r:id="rId41"/>
    <p:sldId id="885" r:id="rId42"/>
    <p:sldId id="884" r:id="rId43"/>
    <p:sldId id="831" r:id="rId44"/>
    <p:sldId id="812" r:id="rId45"/>
    <p:sldId id="838" r:id="rId46"/>
    <p:sldId id="839" r:id="rId4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84744-AA45-0540-85C9-BE47C26E8528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0153A-6086-404B-8BF6-3F6241E06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5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62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59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29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30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39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37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43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2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81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42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24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96774-2C5E-2C47-9F5A-4AEFE8D4B8B5}" type="datetimeFigureOut">
              <a:rPr lang="it-IT" smtClean="0"/>
              <a:t>19/05/17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D93D-1D37-9745-A45D-E3E595E391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36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Lingua e Traduzione francese 1° anno</a:t>
            </a:r>
            <a:br>
              <a:rPr lang="it-IT" sz="2800" dirty="0" smtClean="0"/>
            </a:br>
            <a:r>
              <a:rPr lang="it-IT" sz="2800" dirty="0" smtClean="0"/>
              <a:t>modulo di lingua francese (6 CFU)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err="1" smtClean="0"/>
              <a:t>a.a</a:t>
            </a:r>
            <a:r>
              <a:rPr lang="it-IT" sz="2800" dirty="0" smtClean="0"/>
              <a:t>. 2016-2017</a:t>
            </a:r>
          </a:p>
        </p:txBody>
      </p:sp>
    </p:spTree>
    <p:extLst>
      <p:ext uri="{BB962C8B-B14F-4D97-AF65-F5344CB8AC3E}">
        <p14:creationId xmlns:p14="http://schemas.microsoft.com/office/powerpoint/2010/main" val="415391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latin typeface="Arial" charset="0"/>
              </a:rPr>
              <a:t>Lexie </a:t>
            </a:r>
            <a:r>
              <a:rPr lang="fr-FR" sz="2800" b="1" dirty="0" smtClean="0">
                <a:latin typeface="Arial" charset="0"/>
              </a:rPr>
              <a:t>composée – </a:t>
            </a:r>
            <a:r>
              <a:rPr lang="fr-FR" sz="2800" b="1" dirty="0">
                <a:latin typeface="Arial" charset="0"/>
              </a:rPr>
              <a:t>Lexie complexe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err="1" smtClean="0"/>
              <a:t>Conseil</a:t>
            </a:r>
            <a:r>
              <a:rPr lang="it-IT" sz="2400" dirty="0" smtClean="0"/>
              <a:t> </a:t>
            </a:r>
            <a:r>
              <a:rPr lang="it-IT" sz="2400" dirty="0" err="1"/>
              <a:t>municipal</a:t>
            </a:r>
            <a:r>
              <a:rPr lang="it-IT" sz="2400" dirty="0"/>
              <a:t>, chaise longue, </a:t>
            </a:r>
            <a:r>
              <a:rPr lang="it-IT" sz="2400" dirty="0" err="1"/>
              <a:t>grand</a:t>
            </a:r>
            <a:r>
              <a:rPr lang="it-IT" sz="2400" dirty="0"/>
              <a:t> </a:t>
            </a:r>
            <a:r>
              <a:rPr lang="it-IT" sz="2400" dirty="0" err="1"/>
              <a:t>magasin</a:t>
            </a:r>
            <a:r>
              <a:rPr lang="it-IT" sz="2400" dirty="0"/>
              <a:t>, </a:t>
            </a:r>
            <a:r>
              <a:rPr lang="it-IT" sz="2400" dirty="0" err="1" smtClean="0"/>
              <a:t>chemin</a:t>
            </a:r>
            <a:r>
              <a:rPr lang="it-IT" sz="2400" dirty="0" smtClean="0"/>
              <a:t> de </a:t>
            </a:r>
            <a:r>
              <a:rPr lang="it-IT" sz="2400" dirty="0" err="1" smtClean="0"/>
              <a:t>fer</a:t>
            </a:r>
            <a:r>
              <a:rPr lang="it-IT" sz="2400" dirty="0" smtClean="0"/>
              <a:t>, </a:t>
            </a:r>
            <a:r>
              <a:rPr lang="it-IT" sz="2400" dirty="0" err="1" smtClean="0"/>
              <a:t>pomme</a:t>
            </a:r>
            <a:r>
              <a:rPr lang="it-IT" sz="2400" dirty="0" smtClean="0"/>
              <a:t> </a:t>
            </a:r>
            <a:r>
              <a:rPr lang="it-IT" sz="2400" dirty="0"/>
              <a:t>de </a:t>
            </a:r>
            <a:r>
              <a:rPr lang="it-IT" sz="2400" dirty="0" smtClean="0"/>
              <a:t>terre </a:t>
            </a:r>
            <a:r>
              <a:rPr lang="mr-IN" sz="2400" dirty="0" smtClean="0"/>
              <a:t>…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Elle a un </a:t>
            </a:r>
            <a:r>
              <a:rPr lang="it-IT" sz="2400" dirty="0" err="1" smtClean="0"/>
              <a:t>référent</a:t>
            </a:r>
            <a:r>
              <a:rPr lang="it-IT" sz="2400" dirty="0" smtClean="0"/>
              <a:t> </a:t>
            </a:r>
            <a:r>
              <a:rPr lang="it-IT" sz="2400" dirty="0" err="1" smtClean="0"/>
              <a:t>unique</a:t>
            </a:r>
            <a:r>
              <a:rPr lang="it-IT" sz="2400" dirty="0" smtClean="0"/>
              <a:t>. Elle </a:t>
            </a:r>
            <a:r>
              <a:rPr lang="it-IT" sz="2400" dirty="0" err="1" smtClean="0"/>
              <a:t>fonctionne</a:t>
            </a:r>
            <a:r>
              <a:rPr lang="it-IT" sz="2400" dirty="0" smtClean="0"/>
              <a:t> </a:t>
            </a:r>
            <a:r>
              <a:rPr lang="it-IT" sz="2400" dirty="0" err="1"/>
              <a:t>comme</a:t>
            </a:r>
            <a:r>
              <a:rPr lang="it-IT" sz="2400" dirty="0"/>
              <a:t> un </a:t>
            </a:r>
            <a:r>
              <a:rPr lang="it-IT" sz="2400" dirty="0" err="1" smtClean="0"/>
              <a:t>seul</a:t>
            </a:r>
            <a:r>
              <a:rPr lang="it-IT" sz="2400" dirty="0" smtClean="0"/>
              <a:t> </a:t>
            </a:r>
            <a:r>
              <a:rPr lang="it-IT" sz="2400" dirty="0" err="1" smtClean="0"/>
              <a:t>mot</a:t>
            </a:r>
            <a:r>
              <a:rPr lang="it-IT" sz="2400" dirty="0" smtClean="0"/>
              <a:t>. </a:t>
            </a:r>
          </a:p>
          <a:p>
            <a:r>
              <a:rPr lang="it-IT" sz="2400" dirty="0" err="1" smtClean="0"/>
              <a:t>Commutation</a:t>
            </a:r>
            <a:r>
              <a:rPr lang="it-IT" sz="2400" dirty="0" smtClean="0"/>
              <a:t> : Elle </a:t>
            </a:r>
            <a:r>
              <a:rPr lang="it-IT" sz="2400" dirty="0" err="1" smtClean="0"/>
              <a:t>peut</a:t>
            </a:r>
            <a:r>
              <a:rPr lang="it-IT" sz="2400" dirty="0"/>
              <a:t> </a:t>
            </a:r>
            <a:r>
              <a:rPr lang="it-IT" sz="2400" dirty="0" err="1"/>
              <a:t>être</a:t>
            </a:r>
            <a:r>
              <a:rPr lang="it-IT" sz="2400" dirty="0"/>
              <a:t> </a:t>
            </a:r>
            <a:r>
              <a:rPr lang="it-IT" sz="2400" dirty="0" err="1" smtClean="0"/>
              <a:t>commutée</a:t>
            </a:r>
            <a:r>
              <a:rPr lang="it-IT" sz="2400" dirty="0" smtClean="0"/>
              <a:t>/</a:t>
            </a:r>
            <a:r>
              <a:rPr lang="it-IT" sz="2400" dirty="0" err="1" smtClean="0"/>
              <a:t>remplacée</a:t>
            </a:r>
            <a:r>
              <a:rPr lang="it-IT" sz="2400" dirty="0" smtClean="0"/>
              <a:t> par un </a:t>
            </a:r>
            <a:r>
              <a:rPr lang="it-IT" sz="2400" dirty="0" err="1" smtClean="0"/>
              <a:t>autre</a:t>
            </a:r>
            <a:r>
              <a:rPr lang="it-IT" sz="2400" dirty="0" smtClean="0"/>
              <a:t> </a:t>
            </a:r>
            <a:r>
              <a:rPr lang="it-IT" sz="2400" dirty="0" err="1" smtClean="0"/>
              <a:t>mot</a:t>
            </a:r>
            <a:r>
              <a:rPr lang="it-IT" sz="2400" dirty="0" smtClean="0"/>
              <a:t> (</a:t>
            </a:r>
            <a:r>
              <a:rPr lang="it-IT" sz="2400" dirty="0" err="1" smtClean="0"/>
              <a:t>simple</a:t>
            </a:r>
            <a:r>
              <a:rPr lang="it-IT" sz="2400" dirty="0" smtClean="0"/>
              <a:t>, </a:t>
            </a:r>
            <a:r>
              <a:rPr lang="it-IT" sz="2400" dirty="0" err="1" smtClean="0"/>
              <a:t>composé</a:t>
            </a:r>
            <a:r>
              <a:rPr lang="it-IT" sz="2400" dirty="0" smtClean="0"/>
              <a:t>, </a:t>
            </a:r>
            <a:r>
              <a:rPr lang="it-IT" sz="2400" dirty="0" err="1" smtClean="0"/>
              <a:t>complexe</a:t>
            </a:r>
            <a:r>
              <a:rPr lang="it-IT" sz="2400" dirty="0" smtClean="0"/>
              <a:t>)  </a:t>
            </a:r>
            <a:r>
              <a:rPr lang="it-IT" sz="2400" dirty="0" err="1" smtClean="0"/>
              <a:t>exemple</a:t>
            </a:r>
            <a:r>
              <a:rPr lang="it-IT" sz="2400" dirty="0" smtClean="0"/>
              <a:t> </a:t>
            </a:r>
            <a:r>
              <a:rPr lang="it-IT" sz="2400" dirty="0" err="1" smtClean="0"/>
              <a:t>chemin</a:t>
            </a:r>
            <a:r>
              <a:rPr lang="it-IT" sz="2400" dirty="0" smtClean="0"/>
              <a:t> de </a:t>
            </a:r>
            <a:r>
              <a:rPr lang="it-IT" sz="2400" dirty="0" err="1" smtClean="0"/>
              <a:t>fer</a:t>
            </a:r>
            <a:r>
              <a:rPr lang="it-IT" sz="2400" dirty="0" smtClean="0"/>
              <a:t> = </a:t>
            </a:r>
            <a:r>
              <a:rPr lang="it-IT" sz="2400" dirty="0" err="1" smtClean="0"/>
              <a:t>rail</a:t>
            </a:r>
            <a:r>
              <a:rPr lang="it-IT" sz="2400" dirty="0" smtClean="0"/>
              <a:t> mais </a:t>
            </a:r>
            <a:r>
              <a:rPr lang="it-IT" sz="2400" dirty="0" err="1" smtClean="0"/>
              <a:t>pas</a:t>
            </a:r>
            <a:r>
              <a:rPr lang="it-IT" sz="2400" dirty="0" smtClean="0"/>
              <a:t> *</a:t>
            </a:r>
            <a:r>
              <a:rPr lang="it-IT" sz="2400" dirty="0" err="1"/>
              <a:t>route</a:t>
            </a:r>
            <a:r>
              <a:rPr lang="it-IT" sz="2400" dirty="0"/>
              <a:t> de </a:t>
            </a:r>
            <a:r>
              <a:rPr lang="it-IT" sz="2400" dirty="0" err="1" smtClean="0"/>
              <a:t>fer</a:t>
            </a:r>
            <a:endParaRPr lang="it-IT" sz="2400" dirty="0" smtClean="0"/>
          </a:p>
          <a:p>
            <a:r>
              <a:rPr lang="it-IT" sz="2400" dirty="0" err="1" smtClean="0"/>
              <a:t>Inséparabilité</a:t>
            </a:r>
            <a:r>
              <a:rPr lang="it-IT" sz="2400" dirty="0" smtClean="0"/>
              <a:t> : *</a:t>
            </a:r>
            <a:r>
              <a:rPr lang="it-IT" sz="2400" dirty="0" err="1" smtClean="0"/>
              <a:t>conseil</a:t>
            </a:r>
            <a:r>
              <a:rPr lang="it-IT" sz="2400" dirty="0" smtClean="0"/>
              <a:t> petit </a:t>
            </a:r>
            <a:r>
              <a:rPr lang="it-IT" sz="2400" dirty="0" err="1" smtClean="0"/>
              <a:t>municipal</a:t>
            </a:r>
            <a:r>
              <a:rPr lang="it-IT" sz="2400" dirty="0" smtClean="0"/>
              <a:t>, *</a:t>
            </a:r>
            <a:r>
              <a:rPr lang="it-IT" sz="2400" dirty="0" err="1" smtClean="0"/>
              <a:t>chemin</a:t>
            </a:r>
            <a:r>
              <a:rPr lang="it-IT" sz="2400" dirty="0" smtClean="0"/>
              <a:t> </a:t>
            </a:r>
            <a:r>
              <a:rPr lang="it-IT" sz="2400" dirty="0" err="1"/>
              <a:t>é</a:t>
            </a:r>
            <a:r>
              <a:rPr lang="it-IT" sz="2400" dirty="0" err="1" smtClean="0"/>
              <a:t>troit</a:t>
            </a:r>
            <a:r>
              <a:rPr lang="it-IT" sz="2400" dirty="0" smtClean="0"/>
              <a:t> de </a:t>
            </a:r>
            <a:r>
              <a:rPr lang="it-IT" sz="2400" dirty="0" err="1" smtClean="0"/>
              <a:t>fer</a:t>
            </a:r>
            <a:r>
              <a:rPr lang="it-IT" sz="2400" dirty="0" smtClean="0"/>
              <a:t>,</a:t>
            </a:r>
          </a:p>
          <a:p>
            <a:r>
              <a:rPr lang="it-IT" sz="2400" dirty="0" smtClean="0"/>
              <a:t>* </a:t>
            </a:r>
            <a:r>
              <a:rPr lang="it-IT" sz="2400" dirty="0" err="1" smtClean="0"/>
              <a:t>pomme</a:t>
            </a:r>
            <a:r>
              <a:rPr lang="it-IT" sz="2400" dirty="0" smtClean="0"/>
              <a:t> </a:t>
            </a:r>
            <a:r>
              <a:rPr lang="it-IT" sz="2400" dirty="0" err="1" smtClean="0"/>
              <a:t>jaune</a:t>
            </a:r>
            <a:r>
              <a:rPr lang="it-IT" sz="2400" dirty="0" smtClean="0"/>
              <a:t> de terre</a:t>
            </a:r>
          </a:p>
          <a:p>
            <a:endParaRPr lang="it-IT" sz="2400" dirty="0"/>
          </a:p>
          <a:p>
            <a:r>
              <a:rPr lang="it-IT" sz="2400" dirty="0" smtClean="0"/>
              <a:t>* </a:t>
            </a:r>
            <a:r>
              <a:rPr lang="it-IT" sz="2400" dirty="0" err="1" smtClean="0"/>
              <a:t>veut</a:t>
            </a:r>
            <a:r>
              <a:rPr lang="it-IT" sz="2400" dirty="0" smtClean="0"/>
              <a:t> dire </a:t>
            </a:r>
            <a:r>
              <a:rPr lang="it-IT" sz="2400" dirty="0" err="1" smtClean="0"/>
              <a:t>que</a:t>
            </a:r>
            <a:r>
              <a:rPr lang="it-IT" sz="2400" dirty="0" smtClean="0"/>
              <a:t> c’est </a:t>
            </a:r>
            <a:r>
              <a:rPr lang="it-IT" sz="2400" dirty="0" err="1" smtClean="0"/>
              <a:t>agrammatical</a:t>
            </a:r>
            <a:r>
              <a:rPr lang="it-IT" sz="2400" dirty="0" smtClean="0"/>
              <a:t> (</a:t>
            </a:r>
            <a:r>
              <a:rPr lang="it-IT" sz="2400" dirty="0" err="1" smtClean="0"/>
              <a:t>ou</a:t>
            </a:r>
            <a:r>
              <a:rPr lang="it-IT" sz="2400" dirty="0" smtClean="0"/>
              <a:t> </a:t>
            </a:r>
            <a:r>
              <a:rPr lang="it-IT" sz="2400" dirty="0" err="1" smtClean="0"/>
              <a:t>que</a:t>
            </a:r>
            <a:r>
              <a:rPr lang="it-IT" sz="2400" dirty="0" smtClean="0"/>
              <a:t> le </a:t>
            </a:r>
            <a:r>
              <a:rPr lang="it-IT" sz="2400" dirty="0" err="1" smtClean="0"/>
              <a:t>sens</a:t>
            </a:r>
            <a:r>
              <a:rPr lang="it-IT" sz="2400" dirty="0" smtClean="0"/>
              <a:t> est </a:t>
            </a:r>
            <a:r>
              <a:rPr lang="it-IT" sz="2400" dirty="0" err="1" smtClean="0"/>
              <a:t>différent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57628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100" dirty="0" err="1">
                <a:latin typeface="Arial" charset="0"/>
              </a:rPr>
              <a:t>Morphologie</a:t>
            </a:r>
            <a:endParaRPr lang="it-IT" sz="2100" dirty="0">
              <a:latin typeface="Arial" charset="0"/>
            </a:endParaRPr>
          </a:p>
        </p:txBody>
      </p:sp>
      <p:sp>
        <p:nvSpPr>
          <p:cNvPr id="50381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dirty="0">
                <a:latin typeface="Arial" charset="0"/>
              </a:rPr>
              <a:t>Par </a:t>
            </a:r>
            <a:r>
              <a:rPr lang="it-IT" sz="1800" dirty="0" err="1" smtClean="0">
                <a:latin typeface="Arial" charset="0"/>
              </a:rPr>
              <a:t>dérivation</a:t>
            </a:r>
            <a:r>
              <a:rPr lang="it-IT" sz="1800" smtClean="0">
                <a:latin typeface="Arial" charset="0"/>
              </a:rPr>
              <a:t> : </a:t>
            </a:r>
            <a:r>
              <a:rPr lang="it-IT" sz="1800" dirty="0" err="1">
                <a:latin typeface="Arial" charset="0"/>
              </a:rPr>
              <a:t>constitution</a:t>
            </a:r>
            <a:endParaRPr lang="it-IT" sz="1800" dirty="0">
              <a:latin typeface="Arial" charset="0"/>
            </a:endParaRPr>
          </a:p>
          <a:p>
            <a:r>
              <a:rPr lang="it-IT" sz="1800" dirty="0">
                <a:latin typeface="Arial" charset="0"/>
              </a:rPr>
              <a:t>+ </a:t>
            </a:r>
            <a:r>
              <a:rPr lang="it-IT" sz="1800" dirty="0" err="1">
                <a:latin typeface="Arial" charset="0"/>
              </a:rPr>
              <a:t>suffixe</a:t>
            </a:r>
            <a:r>
              <a:rPr lang="it-IT" sz="1800" dirty="0">
                <a:latin typeface="Arial" charset="0"/>
              </a:rPr>
              <a:t> : </a:t>
            </a:r>
            <a:r>
              <a:rPr lang="it-IT" sz="1800" dirty="0" err="1">
                <a:latin typeface="Arial" charset="0"/>
              </a:rPr>
              <a:t>constitutionnel</a:t>
            </a:r>
            <a:r>
              <a:rPr lang="it-IT" sz="1800" dirty="0">
                <a:latin typeface="Arial" charset="0"/>
              </a:rPr>
              <a:t>…</a:t>
            </a:r>
          </a:p>
          <a:p>
            <a:r>
              <a:rPr lang="it-IT" sz="1800" dirty="0">
                <a:latin typeface="Arial" charset="0"/>
              </a:rPr>
              <a:t>+ </a:t>
            </a:r>
            <a:r>
              <a:rPr lang="it-IT" sz="1800" dirty="0" err="1">
                <a:latin typeface="Arial" charset="0"/>
              </a:rPr>
              <a:t>préfixe</a:t>
            </a:r>
            <a:r>
              <a:rPr lang="it-IT" sz="1800" dirty="0">
                <a:latin typeface="Arial" charset="0"/>
              </a:rPr>
              <a:t>: </a:t>
            </a:r>
            <a:r>
              <a:rPr lang="it-IT" sz="1800" dirty="0" err="1">
                <a:latin typeface="Arial" charset="0"/>
              </a:rPr>
              <a:t>anticonstitution</a:t>
            </a:r>
            <a:r>
              <a:rPr lang="it-IT" sz="1800" dirty="0">
                <a:latin typeface="Arial" charset="0"/>
              </a:rPr>
              <a:t>…</a:t>
            </a:r>
          </a:p>
          <a:p>
            <a:endParaRPr lang="it-IT" dirty="0">
              <a:latin typeface="Arial" charset="0"/>
            </a:endParaRPr>
          </a:p>
          <a:p>
            <a:r>
              <a:rPr lang="it-IT" sz="1800" dirty="0">
                <a:latin typeface="Arial" charset="0"/>
              </a:rPr>
              <a:t>Par </a:t>
            </a:r>
            <a:r>
              <a:rPr lang="it-IT" sz="1800" dirty="0" err="1" smtClean="0">
                <a:latin typeface="Arial" charset="0"/>
              </a:rPr>
              <a:t>composition</a:t>
            </a:r>
            <a:r>
              <a:rPr lang="it-IT" sz="1800" dirty="0" smtClean="0">
                <a:latin typeface="Arial" charset="0"/>
              </a:rPr>
              <a:t> : </a:t>
            </a:r>
            <a:r>
              <a:rPr lang="it-IT" sz="1800" dirty="0">
                <a:latin typeface="Arial" charset="0"/>
              </a:rPr>
              <a:t>lave-</a:t>
            </a:r>
            <a:r>
              <a:rPr lang="it-IT" sz="1800" dirty="0" err="1">
                <a:latin typeface="Arial" charset="0"/>
              </a:rPr>
              <a:t>vaisselle</a:t>
            </a:r>
            <a:endParaRPr lang="it-IT" sz="1800" dirty="0">
              <a:latin typeface="Arial" charset="0"/>
            </a:endParaRPr>
          </a:p>
          <a:p>
            <a:endParaRPr lang="it-IT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07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>
                <a:latin typeface="Arial" charset="0"/>
              </a:rPr>
              <a:t>Morphologie</a:t>
            </a:r>
          </a:p>
        </p:txBody>
      </p:sp>
      <p:sp>
        <p:nvSpPr>
          <p:cNvPr id="5048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500" b="1" dirty="0">
                <a:latin typeface="Arial" charset="0"/>
              </a:rPr>
              <a:t>La dérivation impropre </a:t>
            </a:r>
            <a:r>
              <a:rPr lang="fr-FR" sz="1350" dirty="0">
                <a:latin typeface="Arial" charset="0"/>
              </a:rPr>
              <a:t>:  changement de genre grammatical</a:t>
            </a:r>
          </a:p>
          <a:p>
            <a:r>
              <a:rPr lang="fr-FR" sz="1350" dirty="0">
                <a:latin typeface="Arial" charset="0"/>
              </a:rPr>
              <a:t> rire un rire, beau le beau </a:t>
            </a:r>
          </a:p>
          <a:p>
            <a:r>
              <a:rPr lang="fr-FR" sz="1350" dirty="0">
                <a:latin typeface="Arial" charset="0"/>
              </a:rPr>
              <a:t> langage des jeunes </a:t>
            </a:r>
            <a:r>
              <a:rPr lang="fr-FR" sz="1350" dirty="0" err="1">
                <a:latin typeface="Arial" charset="0"/>
              </a:rPr>
              <a:t>adj</a:t>
            </a:r>
            <a:r>
              <a:rPr lang="fr-FR" sz="1350" dirty="0">
                <a:latin typeface="Arial" charset="0"/>
              </a:rPr>
              <a:t> à adverbe</a:t>
            </a:r>
            <a:endParaRPr lang="it-IT" sz="1350" dirty="0">
              <a:latin typeface="Arial" charset="0"/>
            </a:endParaRPr>
          </a:p>
          <a:p>
            <a:r>
              <a:rPr lang="fr-FR" sz="1350" dirty="0">
                <a:latin typeface="Arial" charset="0"/>
              </a:rPr>
              <a:t>Beaucoup, gravement. </a:t>
            </a:r>
            <a:r>
              <a:rPr lang="fr-FR" sz="1350" i="1" dirty="0">
                <a:latin typeface="Arial" charset="0"/>
              </a:rPr>
              <a:t>j</a:t>
            </a:r>
            <a:r>
              <a:rPr lang="ja-JP" altLang="fr-FR" sz="1350" i="1" dirty="0">
                <a:latin typeface="Arial" charset="0"/>
              </a:rPr>
              <a:t>’</a:t>
            </a:r>
            <a:r>
              <a:rPr lang="fr-FR" altLang="ja-JP" sz="1350" i="1" dirty="0">
                <a:latin typeface="Arial" charset="0"/>
              </a:rPr>
              <a:t>aime grave Je flippe grave.</a:t>
            </a:r>
          </a:p>
          <a:p>
            <a:endParaRPr lang="it-IT" sz="1350" dirty="0">
              <a:latin typeface="Arial" charset="0"/>
            </a:endParaRPr>
          </a:p>
          <a:p>
            <a:r>
              <a:rPr lang="fr-FR" sz="1500" b="1" dirty="0">
                <a:latin typeface="Arial" charset="0"/>
              </a:rPr>
              <a:t>La troncation  </a:t>
            </a:r>
          </a:p>
          <a:p>
            <a:r>
              <a:rPr lang="fr-FR" sz="1350" dirty="0">
                <a:latin typeface="Arial" charset="0"/>
              </a:rPr>
              <a:t>Apocope : ciné, fac, manif, pro, dico</a:t>
            </a:r>
          </a:p>
          <a:p>
            <a:r>
              <a:rPr lang="fr-FR" sz="1350" dirty="0">
                <a:latin typeface="Arial" charset="0"/>
              </a:rPr>
              <a:t>aphérèse :  </a:t>
            </a:r>
            <a:r>
              <a:rPr lang="fr-FR" sz="1350" dirty="0" err="1">
                <a:latin typeface="Arial" charset="0"/>
              </a:rPr>
              <a:t>blème</a:t>
            </a:r>
            <a:r>
              <a:rPr lang="fr-FR" sz="1350" dirty="0">
                <a:latin typeface="Arial" charset="0"/>
              </a:rPr>
              <a:t> problème, leur </a:t>
            </a:r>
            <a:r>
              <a:rPr lang="fr-FR" sz="1350" dirty="0" err="1">
                <a:latin typeface="Arial" charset="0"/>
              </a:rPr>
              <a:t>controleur</a:t>
            </a:r>
            <a:r>
              <a:rPr lang="fr-FR" sz="1350" dirty="0">
                <a:latin typeface="Arial" charset="0"/>
              </a:rPr>
              <a:t>  (fréquent dans le </a:t>
            </a:r>
            <a:r>
              <a:rPr lang="fr-FR" sz="1350" dirty="0" err="1">
                <a:latin typeface="Arial" charset="0"/>
              </a:rPr>
              <a:t>lgge</a:t>
            </a:r>
            <a:r>
              <a:rPr lang="fr-FR" sz="1350" dirty="0">
                <a:latin typeface="Arial" charset="0"/>
              </a:rPr>
              <a:t> jeunes)</a:t>
            </a:r>
            <a:endParaRPr lang="it-IT" sz="1350" dirty="0">
              <a:latin typeface="Arial" charset="0"/>
            </a:endParaRPr>
          </a:p>
          <a:p>
            <a:endParaRPr lang="fr-FR" sz="1500" b="1" dirty="0">
              <a:latin typeface="Arial" charset="0"/>
            </a:endParaRPr>
          </a:p>
          <a:p>
            <a:r>
              <a:rPr lang="fr-FR" sz="1500" b="1" dirty="0">
                <a:latin typeface="Arial" charset="0"/>
              </a:rPr>
              <a:t>La siglaison</a:t>
            </a:r>
            <a:endParaRPr lang="it-IT" sz="1500" b="1" dirty="0">
              <a:latin typeface="Arial" charset="0"/>
            </a:endParaRPr>
          </a:p>
          <a:p>
            <a:pPr>
              <a:buFontTx/>
              <a:buNone/>
            </a:pPr>
            <a:r>
              <a:rPr lang="fr-FR" sz="1350" dirty="0">
                <a:latin typeface="Arial" charset="0"/>
              </a:rPr>
              <a:t>  VTT, SDF, CDI, SNCF, RATP … </a:t>
            </a:r>
            <a:endParaRPr lang="it-IT" sz="1350" dirty="0">
              <a:latin typeface="Arial" charset="0"/>
            </a:endParaRPr>
          </a:p>
          <a:p>
            <a:endParaRPr lang="it-IT" sz="135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89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100" dirty="0">
                <a:latin typeface="Arial" charset="0"/>
              </a:rPr>
              <a:t> </a:t>
            </a:r>
            <a:br>
              <a:rPr lang="it-IT" sz="2100" dirty="0">
                <a:latin typeface="Arial" charset="0"/>
              </a:rPr>
            </a:br>
            <a:r>
              <a:rPr lang="fr-FR" sz="2100" dirty="0">
                <a:latin typeface="Arial" charset="0"/>
              </a:rPr>
              <a:t/>
            </a:r>
            <a:br>
              <a:rPr lang="fr-FR" sz="2100" dirty="0">
                <a:latin typeface="Arial" charset="0"/>
              </a:rPr>
            </a:br>
            <a:r>
              <a:rPr lang="fr-FR" sz="2100" dirty="0">
                <a:latin typeface="Arial" charset="0"/>
              </a:rPr>
              <a:t>				</a:t>
            </a:r>
            <a:r>
              <a:rPr lang="fr-FR" sz="2325" dirty="0">
                <a:latin typeface="Arial" charset="0"/>
              </a:rPr>
              <a:t>La siglaison</a:t>
            </a:r>
            <a:r>
              <a:rPr lang="fr-FR" sz="2100" dirty="0">
                <a:latin typeface="Arial" charset="0"/>
              </a:rPr>
              <a:t/>
            </a:r>
            <a:br>
              <a:rPr lang="fr-FR" sz="2100" dirty="0">
                <a:latin typeface="Arial" charset="0"/>
              </a:rPr>
            </a:br>
            <a:endParaRPr lang="it-IT" sz="2100" dirty="0">
              <a:latin typeface="Arial" charset="0"/>
            </a:endParaRPr>
          </a:p>
        </p:txBody>
      </p:sp>
      <p:sp>
        <p:nvSpPr>
          <p:cNvPr id="5048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800" b="1" dirty="0">
              <a:latin typeface="Arial" charset="0"/>
            </a:endParaRPr>
          </a:p>
          <a:p>
            <a:pPr algn="just"/>
            <a:r>
              <a:rPr lang="fr-FR" sz="1800" dirty="0">
                <a:latin typeface="Arial" charset="0"/>
              </a:rPr>
              <a:t>La siglaison est un procédé de formation lexicale très productif. </a:t>
            </a:r>
            <a:r>
              <a:rPr lang="fr-FR" sz="1800" dirty="0"/>
              <a:t>Ce procédé de création lexicale s'est fortement développé dans la seconde moitié du XX</a:t>
            </a:r>
            <a:r>
              <a:rPr lang="fr-FR" sz="1800" baseline="30000" dirty="0"/>
              <a:t>e</a:t>
            </a:r>
            <a:r>
              <a:rPr lang="fr-FR" sz="1800" dirty="0"/>
              <a:t> siècle. </a:t>
            </a:r>
          </a:p>
          <a:p>
            <a:pPr algn="just"/>
            <a:r>
              <a:rPr lang="fr-FR" sz="1800" dirty="0"/>
              <a:t>La siglaison est très productive dans de nombreux  domaines.</a:t>
            </a:r>
            <a:endParaRPr lang="it-IT" sz="135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11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100" dirty="0" smtClean="0"/>
              <a:t>Sigles</a:t>
            </a:r>
            <a:endParaRPr lang="fr-CA" sz="2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RATP = Régie Autonome des Transports Parisiens (métro et bus à Paris)</a:t>
            </a:r>
          </a:p>
          <a:p>
            <a:r>
              <a:rPr lang="fr-FR" sz="1800" dirty="0"/>
              <a:t>SNCF = Société nationale des chemins de fer français</a:t>
            </a:r>
          </a:p>
          <a:p>
            <a:r>
              <a:rPr lang="fr-FR" sz="1800" dirty="0"/>
              <a:t>TGV = Train à grande vitesse.</a:t>
            </a:r>
          </a:p>
          <a:p>
            <a:r>
              <a:rPr lang="fr-FR" sz="1800" dirty="0"/>
              <a:t>B. C. B. G. [</a:t>
            </a:r>
            <a:r>
              <a:rPr lang="fr-FR" sz="1800" dirty="0" err="1"/>
              <a:t>besebeʒe</a:t>
            </a:r>
            <a:r>
              <a:rPr lang="fr-FR" sz="1800" dirty="0"/>
              <a:t>] adjectif étym. v. 1980 ◊ </a:t>
            </a:r>
            <a:r>
              <a:rPr lang="fr-FR" sz="1800" dirty="0" smtClean="0"/>
              <a:t>sigle </a:t>
            </a:r>
            <a:r>
              <a:rPr lang="fr-FR" sz="1800" dirty="0"/>
              <a:t> Bon chic bon genre*. ➙ NAP. Des femmes B. C. B. G. </a:t>
            </a:r>
          </a:p>
          <a:p>
            <a:r>
              <a:rPr lang="fr-FR" sz="1800" dirty="0"/>
              <a:t>NAP [nap] adjectif invariable étym. v. 1980 ◊ acronyme de </a:t>
            </a:r>
            <a:r>
              <a:rPr lang="fr-FR" sz="1800" b="1" i="1" dirty="0"/>
              <a:t>N</a:t>
            </a:r>
            <a:r>
              <a:rPr lang="fr-FR" sz="1800" i="1" dirty="0"/>
              <a:t>euilly, </a:t>
            </a:r>
            <a:r>
              <a:rPr lang="fr-FR" sz="1800" b="1" i="1" dirty="0"/>
              <a:t>A</a:t>
            </a:r>
            <a:r>
              <a:rPr lang="fr-FR" sz="1800" i="1" dirty="0"/>
              <a:t>uteuil, </a:t>
            </a:r>
            <a:r>
              <a:rPr lang="fr-FR" sz="1800" b="1" i="1" dirty="0"/>
              <a:t>P</a:t>
            </a:r>
            <a:r>
              <a:rPr lang="fr-FR" sz="1800" i="1" dirty="0"/>
              <a:t>assy,</a:t>
            </a:r>
            <a:r>
              <a:rPr lang="fr-FR" sz="1800" dirty="0"/>
              <a:t> quartiers élégants de Paris</a:t>
            </a:r>
          </a:p>
          <a:p>
            <a:pPr marL="0" indent="0">
              <a:buNone/>
            </a:pPr>
            <a:r>
              <a:rPr lang="fr-FR" sz="1800" dirty="0"/>
              <a:t> Élégant, distingué. ➙ B. C. B. G. Un ton très NAP. </a:t>
            </a:r>
          </a:p>
          <a:p>
            <a:r>
              <a:rPr lang="fr-FR" sz="1800" dirty="0"/>
              <a:t>C. R. S. [</a:t>
            </a:r>
            <a:r>
              <a:rPr lang="fr-FR" sz="1800" dirty="0" err="1"/>
              <a:t>seɛʀɛs</a:t>
            </a:r>
            <a:r>
              <a:rPr lang="fr-FR" sz="1800" dirty="0"/>
              <a:t>] nom masculin étym. 1946 ◊ sigle de </a:t>
            </a:r>
            <a:r>
              <a:rPr lang="fr-FR" sz="1800" b="1" i="1" dirty="0"/>
              <a:t>C</a:t>
            </a:r>
            <a:r>
              <a:rPr lang="fr-FR" sz="1800" i="1" dirty="0"/>
              <a:t>ompagnie </a:t>
            </a:r>
            <a:r>
              <a:rPr lang="fr-FR" sz="1800" b="1" i="1" dirty="0"/>
              <a:t>R</a:t>
            </a:r>
            <a:r>
              <a:rPr lang="fr-FR" sz="1800" i="1" dirty="0"/>
              <a:t>épublicaine de </a:t>
            </a:r>
            <a:r>
              <a:rPr lang="fr-FR" sz="1800" b="1" i="1" dirty="0"/>
              <a:t>S</a:t>
            </a:r>
            <a:r>
              <a:rPr lang="fr-FR" sz="1800" i="1" dirty="0"/>
              <a:t>écurité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 smtClean="0"/>
              <a:t>(PR </a:t>
            </a:r>
            <a:r>
              <a:rPr lang="fr-FR" sz="1800" dirty="0"/>
              <a:t>2016)</a:t>
            </a:r>
          </a:p>
          <a:p>
            <a:endParaRPr lang="fr-FR" sz="1800" dirty="0"/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67003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100" dirty="0"/>
              <a:t>E</a:t>
            </a:r>
            <a:r>
              <a:rPr lang="fr-CA" sz="2100" dirty="0" err="1"/>
              <a:t>t</a:t>
            </a:r>
            <a:r>
              <a:rPr lang="fr-CA" sz="2100" dirty="0"/>
              <a:t> d’autres à connaitre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H. L. M. [’</a:t>
            </a:r>
            <a:r>
              <a:rPr lang="fr-FR" sz="1800" dirty="0" err="1"/>
              <a:t>aʃɛlɛm</a:t>
            </a:r>
            <a:r>
              <a:rPr lang="fr-FR" sz="1800" dirty="0"/>
              <a:t>] nom masculin ou (plus correct) nom féminin étym. 1951 ◊ sigle de </a:t>
            </a:r>
            <a:r>
              <a:rPr lang="fr-FR" sz="1800" b="1" i="1" dirty="0"/>
              <a:t>H</a:t>
            </a:r>
            <a:r>
              <a:rPr lang="fr-FR" sz="1800" i="1" dirty="0"/>
              <a:t>abitation à </a:t>
            </a:r>
            <a:r>
              <a:rPr lang="fr-FR" sz="1800" b="1" i="1" dirty="0"/>
              <a:t>L</a:t>
            </a:r>
            <a:r>
              <a:rPr lang="fr-FR" sz="1800" i="1" dirty="0"/>
              <a:t>oyer </a:t>
            </a:r>
            <a:r>
              <a:rPr lang="fr-FR" sz="1800" b="1" i="1" dirty="0"/>
              <a:t>M</a:t>
            </a:r>
            <a:r>
              <a:rPr lang="fr-FR" sz="1800" i="1" dirty="0"/>
              <a:t>odéré</a:t>
            </a:r>
            <a:r>
              <a:rPr lang="fr-FR" sz="1800" dirty="0"/>
              <a:t> (</a:t>
            </a:r>
            <a:r>
              <a:rPr lang="fr-FR" sz="1800" b="1" i="1" dirty="0"/>
              <a:t>M</a:t>
            </a:r>
            <a:r>
              <a:rPr lang="fr-FR" sz="1800" i="1" dirty="0"/>
              <a:t>odique</a:t>
            </a:r>
            <a:r>
              <a:rPr lang="fr-FR" sz="1800" dirty="0"/>
              <a:t> au Canada)</a:t>
            </a:r>
          </a:p>
          <a:p>
            <a:r>
              <a:rPr lang="fr-FR" sz="1800" dirty="0"/>
              <a:t>■ Immeuble construit par une collectivité et affecté aux foyers qui ont de faibles revenus</a:t>
            </a:r>
          </a:p>
          <a:p>
            <a:r>
              <a:rPr lang="fr-FR" sz="1800" dirty="0"/>
              <a:t>I. V. G. ou IVG [</a:t>
            </a:r>
            <a:r>
              <a:rPr lang="fr-FR" sz="1800" dirty="0" err="1"/>
              <a:t>iveʒe</a:t>
            </a:r>
            <a:r>
              <a:rPr lang="fr-FR" sz="1800" dirty="0"/>
              <a:t>] nom féminin étym. 1975 ◊ sigle</a:t>
            </a:r>
          </a:p>
          <a:p>
            <a:r>
              <a:rPr lang="fr-FR" sz="1800" dirty="0"/>
              <a:t>■ Interruption volontaire de grossesse*. </a:t>
            </a:r>
          </a:p>
          <a:p>
            <a:endParaRPr lang="fr-FR" sz="1800" dirty="0"/>
          </a:p>
          <a:p>
            <a:r>
              <a:rPr lang="fr-FR" sz="1800" dirty="0"/>
              <a:t>PR 2016</a:t>
            </a:r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185603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100" dirty="0"/>
              <a:t>E</a:t>
            </a:r>
            <a:r>
              <a:rPr lang="fr-CA" sz="2100" dirty="0" err="1"/>
              <a:t>t</a:t>
            </a:r>
            <a:r>
              <a:rPr lang="fr-CA" sz="2100" dirty="0"/>
              <a:t> d’autres à connaitre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1800" b="1" dirty="0"/>
              <a:t>pacs</a:t>
            </a:r>
            <a:r>
              <a:rPr lang="fr-FR" sz="1800" dirty="0"/>
              <a:t> [</a:t>
            </a:r>
            <a:r>
              <a:rPr lang="fr-FR" sz="1800" dirty="0" err="1"/>
              <a:t>paks</a:t>
            </a:r>
            <a:r>
              <a:rPr lang="fr-FR" sz="1800" dirty="0"/>
              <a:t>] nom masculin étym. 1998 ◊ sigle de </a:t>
            </a:r>
            <a:r>
              <a:rPr lang="fr-FR" sz="1800" b="1" i="1" dirty="0"/>
              <a:t>P</a:t>
            </a:r>
            <a:r>
              <a:rPr lang="fr-FR" sz="1800" i="1" dirty="0"/>
              <a:t>acte </a:t>
            </a:r>
            <a:r>
              <a:rPr lang="fr-FR" sz="1800" b="1" i="1" dirty="0"/>
              <a:t>C</a:t>
            </a:r>
            <a:r>
              <a:rPr lang="fr-FR" sz="1800" i="1" dirty="0"/>
              <a:t>ivil de </a:t>
            </a:r>
            <a:r>
              <a:rPr lang="fr-FR" sz="1800" b="1" i="1" dirty="0"/>
              <a:t>S</a:t>
            </a:r>
            <a:r>
              <a:rPr lang="fr-FR" sz="1800" i="1" dirty="0"/>
              <a:t>olidarité. </a:t>
            </a:r>
            <a:r>
              <a:rPr lang="fr-FR" sz="1800" dirty="0"/>
              <a:t>En France, Institution juridique définissant les conditions de vie en commun de deux personnes non mariées (concubins) ou qui ne peuvent se marier (homosexuels)</a:t>
            </a:r>
          </a:p>
          <a:p>
            <a:r>
              <a:rPr lang="fr-FR" sz="1800" b="1" dirty="0"/>
              <a:t>R. M. I</a:t>
            </a:r>
            <a:r>
              <a:rPr lang="fr-FR" sz="1800" dirty="0"/>
              <a:t>. [</a:t>
            </a:r>
            <a:r>
              <a:rPr lang="fr-FR" sz="1800" dirty="0" err="1"/>
              <a:t>ɛʀɛmi</a:t>
            </a:r>
            <a:r>
              <a:rPr lang="fr-FR" sz="1800" dirty="0"/>
              <a:t>] nom masculin étym. 1988 ◊ sigle de </a:t>
            </a:r>
            <a:r>
              <a:rPr lang="fr-FR" sz="1800" b="1" i="1" dirty="0"/>
              <a:t>R</a:t>
            </a:r>
            <a:r>
              <a:rPr lang="fr-FR" sz="1800" i="1" dirty="0"/>
              <a:t>evenu </a:t>
            </a:r>
            <a:r>
              <a:rPr lang="fr-FR" sz="1800" b="1" i="1" dirty="0"/>
              <a:t>M</a:t>
            </a:r>
            <a:r>
              <a:rPr lang="fr-FR" sz="1800" i="1" dirty="0"/>
              <a:t>inimum d'</a:t>
            </a:r>
            <a:r>
              <a:rPr lang="fr-FR" sz="1800" b="1" i="1" dirty="0"/>
              <a:t>I</a:t>
            </a:r>
            <a:r>
              <a:rPr lang="fr-FR" sz="1800" i="1" dirty="0"/>
              <a:t>nsertion</a:t>
            </a:r>
            <a:endParaRPr lang="fr-FR" sz="1800" dirty="0"/>
          </a:p>
          <a:p>
            <a:pPr algn="just"/>
            <a:r>
              <a:rPr lang="fr-FR" sz="1800" dirty="0"/>
              <a:t>■ Allocation versée aux personnes sans emploi ne disposant d'aucun revenu, assortie de dispositions devant favoriser l'insertion professionnelle des bénéficiaires. Toucher le R. M. I. (➙ érémiste). Le R. M. I. a été remplacé par le RSA en 2009. (PR2016)</a:t>
            </a:r>
          </a:p>
          <a:p>
            <a:pPr algn="just"/>
            <a:endParaRPr lang="fr-FR" sz="1800" dirty="0"/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413735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100" dirty="0"/>
              <a:t>E</a:t>
            </a:r>
            <a:r>
              <a:rPr lang="fr-CA" sz="2100" dirty="0" err="1"/>
              <a:t>t</a:t>
            </a:r>
            <a:r>
              <a:rPr lang="fr-CA" sz="2100" dirty="0"/>
              <a:t> d’autres à connaitre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b="1" dirty="0"/>
              <a:t>RSA</a:t>
            </a:r>
            <a:r>
              <a:rPr lang="fr-FR" sz="1800" dirty="0"/>
              <a:t> [</a:t>
            </a:r>
            <a:r>
              <a:rPr lang="fr-FR" sz="1800" dirty="0" err="1"/>
              <a:t>ɛʀɛsɑ</a:t>
            </a:r>
            <a:r>
              <a:rPr lang="fr-FR" sz="1800" dirty="0"/>
              <a:t>] nom masculin étym. 2005 ◊ sigle de </a:t>
            </a:r>
            <a:r>
              <a:rPr lang="fr-FR" sz="1800" b="1" i="1" dirty="0"/>
              <a:t>r</a:t>
            </a:r>
            <a:r>
              <a:rPr lang="fr-FR" sz="1800" i="1" dirty="0"/>
              <a:t>evenu de</a:t>
            </a:r>
            <a:r>
              <a:rPr lang="fr-FR" sz="1800" dirty="0"/>
              <a:t> </a:t>
            </a:r>
            <a:r>
              <a:rPr lang="fr-FR" sz="1800" b="1" i="1" dirty="0"/>
              <a:t>s</a:t>
            </a:r>
            <a:r>
              <a:rPr lang="fr-FR" sz="1800" i="1" dirty="0"/>
              <a:t>olidarité</a:t>
            </a:r>
            <a:r>
              <a:rPr lang="fr-FR" sz="1800" dirty="0"/>
              <a:t> </a:t>
            </a:r>
            <a:r>
              <a:rPr lang="fr-FR" sz="1800" b="1" i="1" dirty="0"/>
              <a:t>a</a:t>
            </a:r>
            <a:r>
              <a:rPr lang="fr-FR" sz="1800" i="1" dirty="0"/>
              <a:t>ctive</a:t>
            </a:r>
            <a:endParaRPr lang="fr-FR" sz="1800" dirty="0"/>
          </a:p>
          <a:p>
            <a:pPr algn="just"/>
            <a:r>
              <a:rPr lang="fr-FR" sz="1800" dirty="0"/>
              <a:t>■ En France, Allocation constituant à la fois un revenu minimum pour les personnes privées d'emploi et un complément de revenu destiné à éviter une perte de ressources en cas de reprise d'activité.</a:t>
            </a:r>
          </a:p>
          <a:p>
            <a:r>
              <a:rPr lang="fr-FR" sz="1800" b="1" dirty="0"/>
              <a:t>RTT</a:t>
            </a:r>
            <a:r>
              <a:rPr lang="fr-FR" sz="1800" dirty="0"/>
              <a:t> [</a:t>
            </a:r>
            <a:r>
              <a:rPr lang="fr-FR" sz="1800" dirty="0" err="1"/>
              <a:t>ɛʀtete</a:t>
            </a:r>
            <a:r>
              <a:rPr lang="fr-FR" sz="1800" dirty="0"/>
              <a:t>] nom féminin étym. 1996 ◊ sigle</a:t>
            </a:r>
          </a:p>
          <a:p>
            <a:pPr algn="just"/>
            <a:r>
              <a:rPr lang="fr-FR" sz="1800" dirty="0"/>
              <a:t>■ Réduction du temps de travail (dont la durée légale est fixée à 35 heures hebdomadaires en France). </a:t>
            </a:r>
            <a:r>
              <a:rPr lang="fr-FR" sz="1800" i="1" dirty="0"/>
              <a:t>Accords syndicaux sur la RTT</a:t>
            </a:r>
            <a:r>
              <a:rPr lang="fr-FR" sz="1800" dirty="0"/>
              <a:t>. ▫ Congé obtenu à ce titre. </a:t>
            </a:r>
            <a:r>
              <a:rPr lang="fr-FR" sz="1800" i="1" dirty="0"/>
              <a:t>Prendre un jour de RTT. Être en RTT. </a:t>
            </a:r>
            <a:r>
              <a:rPr lang="fr-FR" sz="1800" dirty="0"/>
              <a:t>(PR 2016)</a:t>
            </a:r>
          </a:p>
          <a:p>
            <a:r>
              <a:rPr lang="fr-FR" sz="1800" b="1" dirty="0"/>
              <a:t>VTT</a:t>
            </a:r>
            <a:r>
              <a:rPr lang="fr-FR" sz="1800" dirty="0"/>
              <a:t> ou </a:t>
            </a:r>
            <a:r>
              <a:rPr lang="fr-FR" sz="1800" b="1" dirty="0"/>
              <a:t>V. T. T. </a:t>
            </a:r>
            <a:r>
              <a:rPr lang="fr-FR" sz="1800" dirty="0"/>
              <a:t>[</a:t>
            </a:r>
            <a:r>
              <a:rPr lang="fr-FR" sz="1800" dirty="0" err="1"/>
              <a:t>vetete</a:t>
            </a:r>
            <a:r>
              <a:rPr lang="fr-FR" sz="1800" dirty="0"/>
              <a:t>] nom masculin étym. 1987 ◊ sigle</a:t>
            </a:r>
          </a:p>
          <a:p>
            <a:r>
              <a:rPr lang="fr-FR" sz="1800" dirty="0"/>
              <a:t> 1.  Vélo tout-terrain. ➙ tout-terrain.</a:t>
            </a:r>
          </a:p>
          <a:p>
            <a:r>
              <a:rPr lang="fr-FR" sz="1800" dirty="0"/>
              <a:t> 2.  Régional (Canada) Véhicule tout-terrain. ➙ quatre-quatre.</a:t>
            </a:r>
          </a:p>
          <a:p>
            <a:pPr algn="just"/>
            <a:endParaRPr lang="fr-FR" sz="1800" dirty="0"/>
          </a:p>
          <a:p>
            <a:pPr algn="just"/>
            <a:endParaRPr lang="fr-FR" sz="1800" i="1" dirty="0"/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1707993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100" dirty="0"/>
              <a:t>Du sigle à la lexie simple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800" dirty="0"/>
          </a:p>
          <a:p>
            <a:r>
              <a:rPr lang="fr-FR" sz="1800" dirty="0"/>
              <a:t>BD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Une bédé, des bédé</a:t>
            </a:r>
            <a:r>
              <a:rPr lang="fr-FR" sz="1800" u="sng" dirty="0"/>
              <a:t>s</a:t>
            </a:r>
          </a:p>
          <a:p>
            <a:r>
              <a:rPr lang="fr-FR" sz="1800" dirty="0"/>
              <a:t>CD-ROM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FR" sz="1800" dirty="0"/>
              <a:t>cédérom [</a:t>
            </a:r>
            <a:r>
              <a:rPr lang="fr-FR" sz="1800" dirty="0" err="1"/>
              <a:t>sedeʀɔm</a:t>
            </a:r>
            <a:r>
              <a:rPr lang="fr-FR" sz="1800" dirty="0"/>
              <a:t>]</a:t>
            </a:r>
          </a:p>
          <a:p>
            <a:r>
              <a:rPr lang="fr-FR" sz="1800" dirty="0"/>
              <a:t>PDG (président directeur général)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>
                <a:sym typeface="Wingdings"/>
              </a:rPr>
              <a:t> </a:t>
            </a:r>
            <a:r>
              <a:rPr lang="fr-FR" sz="1800" dirty="0"/>
              <a:t>Un </a:t>
            </a:r>
            <a:r>
              <a:rPr lang="fr-FR" sz="1800" dirty="0" err="1"/>
              <a:t>pédégé</a:t>
            </a:r>
            <a:r>
              <a:rPr lang="fr-FR" sz="1800" dirty="0"/>
              <a:t>, une </a:t>
            </a:r>
            <a:r>
              <a:rPr lang="fr-FR" sz="1800" dirty="0" err="1"/>
              <a:t>pédégé</a:t>
            </a:r>
            <a:r>
              <a:rPr lang="fr-FR" sz="1800" u="sng" dirty="0" err="1"/>
              <a:t>e</a:t>
            </a:r>
            <a:r>
              <a:rPr lang="fr-FR" sz="1800" dirty="0"/>
              <a:t>.</a:t>
            </a:r>
          </a:p>
          <a:p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46470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100" dirty="0"/>
              <a:t>Du sigle à la dérivation</a:t>
            </a:r>
            <a:br>
              <a:rPr lang="fr-CA" sz="2100" dirty="0"/>
            </a:br>
            <a:r>
              <a:rPr lang="fr-CA" sz="2100" dirty="0"/>
              <a:t>suffixation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BD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Une bédé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FR" sz="1800" dirty="0" err="1"/>
              <a:t>un.e</a:t>
            </a:r>
            <a:r>
              <a:rPr lang="fr-FR" sz="1800" dirty="0"/>
              <a:t> bédéiste </a:t>
            </a:r>
          </a:p>
          <a:p>
            <a:r>
              <a:rPr lang="fr-FR" sz="1800" dirty="0"/>
              <a:t>RMI (revenu minimum d’insertion)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FR" sz="1800" dirty="0"/>
              <a:t>érémiste</a:t>
            </a:r>
          </a:p>
          <a:p>
            <a:r>
              <a:rPr lang="fr-FR" sz="1800" dirty="0"/>
              <a:t>C. G. </a:t>
            </a:r>
            <a:r>
              <a:rPr lang="fr-FR" sz="1800" dirty="0" err="1"/>
              <a:t>T</a:t>
            </a:r>
            <a:r>
              <a:rPr lang="fr-FR" sz="1800" dirty="0"/>
              <a:t> (Confédération générale du travail)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cégétiste</a:t>
            </a:r>
          </a:p>
          <a:p>
            <a:r>
              <a:rPr lang="fr-FR" sz="1800" dirty="0"/>
              <a:t>TGV 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tégéviste (Personne qui conduit un </a:t>
            </a:r>
            <a:r>
              <a:rPr lang="fr-FR" sz="1800" dirty="0" err="1"/>
              <a:t>T</a:t>
            </a:r>
            <a:r>
              <a:rPr lang="fr-FR" sz="1800" dirty="0"/>
              <a:t>. G. V.)</a:t>
            </a:r>
          </a:p>
          <a:p>
            <a:r>
              <a:rPr lang="fr-FR" sz="1800" dirty="0"/>
              <a:t>VTT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 vététiste</a:t>
            </a:r>
          </a:p>
          <a:p>
            <a:endParaRPr lang="fr-FR" sz="1800" dirty="0"/>
          </a:p>
          <a:p>
            <a:r>
              <a:rPr lang="fr-FR" sz="1800" dirty="0"/>
              <a:t>Pour les acronymes</a:t>
            </a:r>
          </a:p>
          <a:p>
            <a:r>
              <a:rPr lang="fr-FR" sz="1800" dirty="0"/>
              <a:t>PACS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</a:t>
            </a:r>
            <a:r>
              <a:rPr lang="hu-HU" sz="1800" dirty="0"/>
              <a:t>pacser, pacsé.e</a:t>
            </a:r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141739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Riferimenti bibliografici</a:t>
            </a:r>
            <a:br>
              <a:rPr lang="it-IT" sz="2800" dirty="0" smtClean="0"/>
            </a:br>
            <a:r>
              <a:rPr lang="it-IT" sz="2800" dirty="0" smtClean="0"/>
              <a:t>Grammatica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FR" sz="2400" b="1" dirty="0" smtClean="0"/>
          </a:p>
          <a:p>
            <a:pPr lvl="0"/>
            <a:r>
              <a:rPr lang="fr-FR" sz="2400" b="1" dirty="0" smtClean="0"/>
              <a:t>Françoise </a:t>
            </a:r>
            <a:r>
              <a:rPr lang="fr-FR" sz="2400" b="1" dirty="0" err="1"/>
              <a:t>Bidaud</a:t>
            </a:r>
            <a:r>
              <a:rPr lang="fr-FR" sz="2400" b="1" dirty="0"/>
              <a:t>, </a:t>
            </a:r>
            <a:r>
              <a:rPr lang="fr-FR" sz="2400" i="1" dirty="0"/>
              <a:t>Grammaire du français pour italophones</a:t>
            </a:r>
            <a:r>
              <a:rPr lang="fr-FR" sz="2400" b="1" i="1" dirty="0"/>
              <a:t> + </a:t>
            </a:r>
            <a:r>
              <a:rPr lang="fr-FR" sz="2400" b="1" dirty="0"/>
              <a:t>il volume di </a:t>
            </a:r>
            <a:r>
              <a:rPr lang="fr-FR" sz="2400" b="1" dirty="0" err="1"/>
              <a:t>esercizi</a:t>
            </a:r>
            <a:r>
              <a:rPr lang="fr-FR" sz="2400" b="1" dirty="0"/>
              <a:t> </a:t>
            </a:r>
            <a:r>
              <a:rPr lang="fr-FR" sz="2400" b="1" i="1" dirty="0"/>
              <a:t>: </a:t>
            </a:r>
            <a:r>
              <a:rPr lang="fr-FR" sz="2400" i="1" dirty="0"/>
              <a:t>Exercices de grammaire française pour italophones, </a:t>
            </a:r>
            <a:r>
              <a:rPr lang="fr-FR" sz="2400" dirty="0"/>
              <a:t>Torino, </a:t>
            </a:r>
            <a:r>
              <a:rPr lang="fr-FR" sz="2400" dirty="0" err="1"/>
              <a:t>Utet</a:t>
            </a:r>
            <a:r>
              <a:rPr lang="fr-FR" sz="2400" dirty="0"/>
              <a:t>,</a:t>
            </a:r>
            <a:r>
              <a:rPr lang="fr-FR" sz="2400" i="1" dirty="0"/>
              <a:t> </a:t>
            </a:r>
            <a:r>
              <a:rPr lang="fr-FR" sz="2400" dirty="0"/>
              <a:t>2° </a:t>
            </a:r>
            <a:r>
              <a:rPr lang="fr-FR" sz="2400" dirty="0" err="1"/>
              <a:t>ed</a:t>
            </a:r>
            <a:r>
              <a:rPr lang="fr-FR" sz="2400" dirty="0"/>
              <a:t>., 2011</a:t>
            </a:r>
            <a:r>
              <a:rPr lang="fr-FR" sz="2400" dirty="0" smtClean="0"/>
              <a:t>.</a:t>
            </a:r>
          </a:p>
          <a:p>
            <a:pPr lvl="0"/>
            <a:endParaRPr lang="fr-FR" sz="2400" dirty="0"/>
          </a:p>
          <a:p>
            <a:pPr lvl="0"/>
            <a:r>
              <a:rPr lang="fr-FR" sz="2400" dirty="0" smtClean="0"/>
              <a:t>Solo per i </a:t>
            </a:r>
            <a:r>
              <a:rPr lang="fr-FR" sz="2400" dirty="0" err="1" smtClean="0"/>
              <a:t>principianti</a:t>
            </a:r>
            <a:endParaRPr lang="fr-FR" sz="2400" dirty="0"/>
          </a:p>
          <a:p>
            <a:r>
              <a:rPr lang="fr-FR" sz="2400" b="1" dirty="0"/>
              <a:t>Françoise </a:t>
            </a:r>
            <a:r>
              <a:rPr lang="fr-FR" sz="2400" b="1" dirty="0" err="1"/>
              <a:t>Bidaud</a:t>
            </a:r>
            <a:r>
              <a:rPr lang="fr-FR" sz="2400" b="1" dirty="0"/>
              <a:t>,  Marie-Christine Grange,  Jean-Pierre </a:t>
            </a:r>
            <a:r>
              <a:rPr lang="fr-FR" sz="2400" b="1" dirty="0" err="1"/>
              <a:t>Seghi</a:t>
            </a:r>
            <a:r>
              <a:rPr lang="fr-FR" sz="2400" b="1" dirty="0"/>
              <a:t>, </a:t>
            </a:r>
            <a:r>
              <a:rPr lang="it-IT" sz="2400" i="1" dirty="0"/>
              <a:t>Manuel de </a:t>
            </a:r>
            <a:r>
              <a:rPr lang="it-IT" sz="2400" i="1" dirty="0" err="1"/>
              <a:t>français</a:t>
            </a:r>
            <a:r>
              <a:rPr lang="it-IT" sz="2400" i="1" dirty="0"/>
              <a:t>. Corso di lingua francese</a:t>
            </a:r>
            <a:r>
              <a:rPr lang="fr-FR" sz="2400" b="1" dirty="0"/>
              <a:t>, </a:t>
            </a:r>
            <a:r>
              <a:rPr lang="it-IT" sz="2400" dirty="0"/>
              <a:t>Milano, HOEPLI editore, 2012.</a:t>
            </a:r>
          </a:p>
          <a:p>
            <a:r>
              <a:rPr lang="it-IT" sz="2400" b="1" dirty="0" err="1"/>
              <a:t>Françoise</a:t>
            </a:r>
            <a:r>
              <a:rPr lang="it-IT" sz="2400" b="1" dirty="0"/>
              <a:t> </a:t>
            </a:r>
            <a:r>
              <a:rPr lang="it-IT" sz="2400" b="1" dirty="0" err="1"/>
              <a:t>Bidaud</a:t>
            </a:r>
            <a:r>
              <a:rPr lang="it-IT" sz="2400" b="1" dirty="0"/>
              <a:t>, </a:t>
            </a:r>
            <a:r>
              <a:rPr lang="it-IT" sz="2400" i="1" dirty="0" err="1"/>
              <a:t>Traduire</a:t>
            </a:r>
            <a:r>
              <a:rPr lang="it-IT" sz="2400" i="1" dirty="0"/>
              <a:t> le </a:t>
            </a:r>
            <a:r>
              <a:rPr lang="it-IT" sz="2400" i="1" dirty="0" err="1"/>
              <a:t>français</a:t>
            </a:r>
            <a:r>
              <a:rPr lang="it-IT" sz="2400" i="1" dirty="0"/>
              <a:t> d’</a:t>
            </a:r>
            <a:r>
              <a:rPr lang="it-IT" sz="2400" i="1" dirty="0" err="1"/>
              <a:t>aujourd’hui</a:t>
            </a:r>
            <a:r>
              <a:rPr lang="it-IT" sz="2400" dirty="0"/>
              <a:t>, Torino, UTET, 2014.</a:t>
            </a:r>
          </a:p>
          <a:p>
            <a:pPr lvl="0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6171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100" dirty="0"/>
              <a:t>Traduction des sigles empruntés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1800" dirty="0"/>
              <a:t>AIDS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CA" sz="1800" dirty="0"/>
              <a:t>SIDA </a:t>
            </a:r>
          </a:p>
          <a:p>
            <a:r>
              <a:rPr lang="fr-CA" sz="1800" dirty="0"/>
              <a:t>DNA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CA" sz="1800" dirty="0"/>
              <a:t>ADN</a:t>
            </a:r>
          </a:p>
          <a:p>
            <a:r>
              <a:rPr lang="fr-CA" sz="1800" dirty="0"/>
              <a:t>NATO (</a:t>
            </a:r>
            <a:r>
              <a:rPr lang="fr-FR" sz="1800" dirty="0" err="1"/>
              <a:t>North</a:t>
            </a:r>
            <a:r>
              <a:rPr lang="fr-FR" sz="1800" dirty="0"/>
              <a:t> Atlantic </a:t>
            </a:r>
            <a:r>
              <a:rPr lang="fr-FR" sz="1800" dirty="0" err="1"/>
              <a:t>Treaty</a:t>
            </a:r>
            <a:r>
              <a:rPr lang="fr-FR" sz="1800" dirty="0"/>
              <a:t> </a:t>
            </a:r>
            <a:r>
              <a:rPr lang="fr-FR" sz="1800" dirty="0" err="1"/>
              <a:t>Organization</a:t>
            </a:r>
            <a:r>
              <a:rPr lang="fr-FR" sz="1800" dirty="0"/>
              <a:t>) </a:t>
            </a:r>
            <a:r>
              <a:rPr lang="fr-FR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1800" dirty="0"/>
              <a:t>  OTAN</a:t>
            </a:r>
            <a:endParaRPr lang="fr-CA" sz="1800" dirty="0"/>
          </a:p>
          <a:p>
            <a:pPr marL="0" indent="0">
              <a:buNone/>
            </a:pPr>
            <a:r>
              <a:rPr lang="fr-FR" sz="1800" dirty="0"/>
              <a:t>(Organisation du traité de l'Atlantique Nord)</a:t>
            </a:r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5894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Les</a:t>
            </a:r>
            <a:r>
              <a:rPr lang="it-IT" sz="2800" dirty="0" smtClean="0"/>
              <a:t> </a:t>
            </a:r>
            <a:r>
              <a:rPr lang="it-IT" sz="2800" dirty="0" err="1" smtClean="0"/>
              <a:t>mots-valises</a:t>
            </a:r>
            <a:endParaRPr lang="fr-FR" sz="2800" dirty="0"/>
          </a:p>
        </p:txBody>
      </p:sp>
      <p:pic>
        <p:nvPicPr>
          <p:cNvPr id="4" name="Immagine 1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637" y="2339181"/>
            <a:ext cx="19907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74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</a:t>
            </a:r>
            <a:r>
              <a:rPr lang="it-IT" sz="2800" i="1" dirty="0" err="1" smtClean="0"/>
              <a:t>burcar</a:t>
            </a:r>
            <a:endParaRPr lang="fr-FR" sz="2800" i="1" dirty="0"/>
          </a:p>
        </p:txBody>
      </p:sp>
      <p:pic>
        <p:nvPicPr>
          <p:cNvPr id="4" name="Immagine 1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9594"/>
            <a:ext cx="60960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4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dirty="0"/>
              <a:t>Pour sa 10e édition, le festival XYZ du mot et du son nouveau a trouvé son lauréat 2011: "</a:t>
            </a:r>
            <a:r>
              <a:rPr lang="fr-FR" sz="2400" dirty="0" err="1"/>
              <a:t>attachiant</a:t>
            </a:r>
            <a:r>
              <a:rPr lang="fr-FR" sz="2400" dirty="0"/>
              <a:t>". </a:t>
            </a:r>
            <a:r>
              <a:rPr lang="fr-FR" sz="2400" i="1" dirty="0"/>
              <a:t>L’Express</a:t>
            </a:r>
            <a:r>
              <a:rPr lang="fr-FR" sz="2400" dirty="0"/>
              <a:t> 28 novembre 2011</a:t>
            </a:r>
            <a:br>
              <a:rPr lang="fr-FR" sz="2400" dirty="0"/>
            </a:br>
            <a:endParaRPr lang="fr-FR" sz="2400" dirty="0"/>
          </a:p>
        </p:txBody>
      </p:sp>
      <p:pic>
        <p:nvPicPr>
          <p:cNvPr id="4" name="Immagine 1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159671"/>
            <a:ext cx="4149968" cy="333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4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Et d’</a:t>
            </a:r>
            <a:r>
              <a:rPr lang="it-IT" sz="2800" dirty="0" err="1" smtClean="0"/>
              <a:t>autres</a:t>
            </a:r>
            <a:r>
              <a:rPr lang="it-IT" sz="2800" dirty="0" smtClean="0"/>
              <a:t> </a:t>
            </a:r>
            <a:r>
              <a:rPr lang="it-IT" sz="2800" dirty="0" err="1" smtClean="0"/>
              <a:t>encore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b="1" dirty="0" err="1"/>
              <a:t>Adulescents</a:t>
            </a:r>
            <a:r>
              <a:rPr lang="fr-FR" sz="2400" dirty="0"/>
              <a:t> : Je refuse d'être adulte </a:t>
            </a:r>
          </a:p>
          <a:p>
            <a:r>
              <a:rPr lang="fr-FR" sz="2400" dirty="0"/>
              <a:t>Ils agissent en permanence comme des enfants ou jouent les ados attardés en repoussant toute responsabilité. Pourquoi refusent-ils de grandir ? Décryptage d’un comportement qui s’enracine, justement, dans l’enfance. </a:t>
            </a:r>
            <a:r>
              <a:rPr lang="fr-FR" sz="2400" i="1" dirty="0"/>
              <a:t>Psychologies.com</a:t>
            </a:r>
            <a:endParaRPr lang="fr-FR" sz="2400" dirty="0"/>
          </a:p>
          <a:p>
            <a:r>
              <a:rPr lang="fr-FR" sz="2400" dirty="0"/>
              <a:t>… + … </a:t>
            </a:r>
            <a:r>
              <a:rPr lang="fr-FR" sz="2400" dirty="0" smtClean="0"/>
              <a:t>=</a:t>
            </a:r>
          </a:p>
          <a:p>
            <a:r>
              <a:rPr lang="fr-FR" sz="2400" dirty="0"/>
              <a:t>Portrait d'</a:t>
            </a:r>
            <a:r>
              <a:rPr lang="fr-FR" sz="2400" b="1" dirty="0"/>
              <a:t>Entreprenaute</a:t>
            </a:r>
            <a:r>
              <a:rPr lang="fr-FR" sz="2400" dirty="0"/>
              <a:t> : Julien Jacob, </a:t>
            </a:r>
            <a:r>
              <a:rPr lang="fr-FR" sz="2400" dirty="0" smtClean="0"/>
              <a:t>Obiwi.com</a:t>
            </a:r>
          </a:p>
          <a:p>
            <a:r>
              <a:rPr lang="fr-FR" sz="2400" dirty="0"/>
              <a:t>… + … </a:t>
            </a:r>
            <a:r>
              <a:rPr lang="fr-FR" sz="2400" dirty="0" smtClean="0"/>
              <a:t>=</a:t>
            </a:r>
          </a:p>
          <a:p>
            <a:r>
              <a:rPr lang="fr-FR" sz="2400" b="1" dirty="0"/>
              <a:t>Nétiquette</a:t>
            </a:r>
            <a:r>
              <a:rPr lang="fr-FR" sz="2400" dirty="0"/>
              <a:t> : 10 comportements à éviter sur les réseaux </a:t>
            </a:r>
            <a:r>
              <a:rPr lang="fr-FR" sz="2400" dirty="0" smtClean="0"/>
              <a:t>sociaux</a:t>
            </a:r>
          </a:p>
          <a:p>
            <a:r>
              <a:rPr lang="fr-FR" sz="2400" dirty="0"/>
              <a:t>… + … =</a:t>
            </a:r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8866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Et de </a:t>
            </a:r>
            <a:r>
              <a:rPr lang="it-IT" sz="2800" dirty="0" err="1" smtClean="0"/>
              <a:t>nombreuses</a:t>
            </a:r>
            <a:r>
              <a:rPr lang="it-IT" sz="2800" dirty="0" smtClean="0"/>
              <a:t> </a:t>
            </a:r>
            <a:r>
              <a:rPr lang="it-IT" sz="2800" dirty="0" err="1" smtClean="0"/>
              <a:t>créations</a:t>
            </a:r>
            <a:r>
              <a:rPr lang="it-IT" sz="2800" dirty="0" smtClean="0"/>
              <a:t> </a:t>
            </a:r>
            <a:r>
              <a:rPr lang="it-IT" sz="2800" dirty="0" err="1" smtClean="0"/>
              <a:t>littéraires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Rabelais </a:t>
            </a:r>
            <a:r>
              <a:rPr lang="fr-FR" sz="2800" dirty="0" smtClean="0"/>
              <a:t>: </a:t>
            </a:r>
            <a:r>
              <a:rPr lang="fr-FR" sz="2800" dirty="0" err="1" smtClean="0"/>
              <a:t>hypocritiquement</a:t>
            </a:r>
            <a:endParaRPr lang="fr-FR" sz="2800" dirty="0" smtClean="0"/>
          </a:p>
          <a:p>
            <a:r>
              <a:rPr lang="fr-FR" sz="2800" dirty="0"/>
              <a:t>Rimbaud </a:t>
            </a:r>
            <a:r>
              <a:rPr lang="fr-FR" sz="2800" dirty="0" smtClean="0"/>
              <a:t>: </a:t>
            </a:r>
            <a:r>
              <a:rPr lang="fr-FR" sz="2800" dirty="0" err="1" smtClean="0"/>
              <a:t>patrouillotisme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Boris </a:t>
            </a:r>
            <a:r>
              <a:rPr lang="fr-FR" sz="2800" dirty="0"/>
              <a:t>Vian </a:t>
            </a:r>
            <a:r>
              <a:rPr lang="fr-FR" sz="2800" dirty="0" smtClean="0"/>
              <a:t>: </a:t>
            </a:r>
            <a:r>
              <a:rPr lang="fr-FR" sz="2800" dirty="0" err="1" smtClean="0"/>
              <a:t>parlementeur</a:t>
            </a:r>
            <a:r>
              <a:rPr lang="fr-FR" sz="2800" dirty="0" smtClean="0"/>
              <a:t>, « </a:t>
            </a:r>
            <a:r>
              <a:rPr lang="fr-FR" sz="2800" dirty="0" err="1"/>
              <a:t>pianocktail</a:t>
            </a:r>
            <a:r>
              <a:rPr lang="fr-FR" sz="2800" dirty="0"/>
              <a:t> </a:t>
            </a:r>
            <a:r>
              <a:rPr lang="fr-FR" sz="2800" dirty="0" smtClean="0"/>
              <a:t>» </a:t>
            </a:r>
            <a:r>
              <a:rPr lang="fr-FR" sz="2800" i="1" dirty="0"/>
              <a:t>L'Écume des jours</a:t>
            </a:r>
            <a:r>
              <a:rPr lang="fr-FR" sz="28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567230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Découvrons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i="1" dirty="0" err="1"/>
              <a:t>Nouveaucabulaire</a:t>
            </a:r>
            <a:r>
              <a:rPr lang="fr-FR" sz="2400" dirty="0"/>
              <a:t>, 800 </a:t>
            </a:r>
            <a:r>
              <a:rPr lang="fr-FR" sz="2400" dirty="0" err="1"/>
              <a:t>mots-valises</a:t>
            </a:r>
            <a:r>
              <a:rPr lang="fr-FR" sz="2400" dirty="0"/>
              <a:t>, de Jean-Jacques Thibaud, Ed. Le Cherche Midi, 2005 </a:t>
            </a:r>
            <a:endParaRPr lang="fr-FR" sz="2400" dirty="0" smtClean="0"/>
          </a:p>
          <a:p>
            <a:r>
              <a:rPr lang="fr-FR" sz="2400" dirty="0" smtClean="0"/>
              <a:t>La </a:t>
            </a:r>
            <a:r>
              <a:rPr lang="fr-FR" sz="2400" dirty="0"/>
              <a:t>« </a:t>
            </a:r>
            <a:r>
              <a:rPr lang="fr-FR" sz="2400" dirty="0" err="1"/>
              <a:t>burcar</a:t>
            </a:r>
            <a:r>
              <a:rPr lang="fr-FR" sz="2400" dirty="0"/>
              <a:t> », une voiture saoudienne pour elle seulement  </a:t>
            </a:r>
            <a:r>
              <a:rPr lang="fr-FR" sz="2400" i="1" dirty="0"/>
              <a:t>lapresse.ca</a:t>
            </a:r>
            <a:r>
              <a:rPr lang="fr-FR" sz="2400" dirty="0"/>
              <a:t> 12 février 2013 </a:t>
            </a:r>
            <a:endParaRPr lang="fr-FR" sz="2400" dirty="0" smtClean="0"/>
          </a:p>
          <a:p>
            <a:r>
              <a:rPr lang="it-IT" sz="2400" dirty="0" err="1" smtClean="0"/>
              <a:t>Attachiant</a:t>
            </a:r>
            <a:r>
              <a:rPr lang="it-IT" sz="2400" dirty="0" smtClean="0"/>
              <a:t> = </a:t>
            </a:r>
            <a:r>
              <a:rPr lang="it-IT" sz="2400" dirty="0" err="1" smtClean="0"/>
              <a:t>attachant</a:t>
            </a:r>
            <a:r>
              <a:rPr lang="it-IT" sz="2400" dirty="0" smtClean="0"/>
              <a:t> + </a:t>
            </a:r>
            <a:r>
              <a:rPr lang="it-IT" sz="2400" dirty="0" err="1" smtClean="0"/>
              <a:t>chiant</a:t>
            </a:r>
            <a:r>
              <a:rPr lang="it-IT" sz="2400" dirty="0" smtClean="0"/>
              <a:t> (</a:t>
            </a:r>
            <a:r>
              <a:rPr lang="fr-FR" sz="2400" dirty="0"/>
              <a:t>Très </a:t>
            </a:r>
            <a:r>
              <a:rPr lang="fr-FR" sz="2400" dirty="0" err="1"/>
              <a:t>fam</a:t>
            </a:r>
            <a:r>
              <a:rPr lang="fr-FR" sz="2400" dirty="0"/>
              <a:t>. Qui ennuie ou contrarie, qui fait chier. Ce qu'il peut être chiant ! ➙ énervant, ennuyeux*, </a:t>
            </a:r>
            <a:r>
              <a:rPr lang="fr-FR" sz="2400" dirty="0" err="1"/>
              <a:t>fam</a:t>
            </a:r>
            <a:r>
              <a:rPr lang="fr-FR" sz="2400" dirty="0"/>
              <a:t>. gonflant. C'est chiant ! ➙ chiatique, emmerdant, suant. Chiant comme la pluie.</a:t>
            </a:r>
          </a:p>
          <a:p>
            <a:r>
              <a:rPr lang="fr-FR" sz="2400" dirty="0"/>
              <a:t>© 2016 Dictionnaires Le Robert - Le Petit Robert de la langue </a:t>
            </a:r>
            <a:r>
              <a:rPr lang="fr-FR" sz="2400" dirty="0" smtClean="0"/>
              <a:t>française)</a:t>
            </a:r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1379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dirty="0" err="1" smtClean="0"/>
              <a:t>Adulescent</a:t>
            </a:r>
            <a:r>
              <a:rPr lang="fr-FR" sz="2400" dirty="0" smtClean="0"/>
              <a:t> </a:t>
            </a:r>
            <a:r>
              <a:rPr lang="fr-FR" sz="2400" dirty="0" err="1" smtClean="0"/>
              <a:t>Etym</a:t>
            </a:r>
            <a:r>
              <a:rPr lang="fr-FR" sz="2400" dirty="0" smtClean="0"/>
              <a:t> 1984 . Jeune </a:t>
            </a:r>
            <a:r>
              <a:rPr lang="fr-FR" sz="2400" dirty="0"/>
              <a:t>adulte dont le comportement rappelle celui des adolescents. ▫ Adjectif </a:t>
            </a:r>
            <a:r>
              <a:rPr lang="fr-FR" sz="2400" i="1" dirty="0"/>
              <a:t>Une attitude </a:t>
            </a:r>
            <a:r>
              <a:rPr lang="fr-FR" sz="2400" i="1" dirty="0" err="1"/>
              <a:t>adulescente</a:t>
            </a:r>
            <a:r>
              <a:rPr lang="fr-FR" sz="2400" dirty="0" smtClean="0"/>
              <a:t>.</a:t>
            </a:r>
          </a:p>
          <a:p>
            <a:r>
              <a:rPr lang="fr-FR" sz="2400" b="1" dirty="0" smtClean="0"/>
              <a:t>Entreprenaute</a:t>
            </a:r>
            <a:r>
              <a:rPr lang="fr-FR" sz="2400" dirty="0" smtClean="0"/>
              <a:t> </a:t>
            </a:r>
            <a:r>
              <a:rPr lang="fr-FR" sz="2400" dirty="0" err="1" smtClean="0"/>
              <a:t>Etym</a:t>
            </a:r>
            <a:r>
              <a:rPr lang="fr-FR" sz="2400" dirty="0" smtClean="0"/>
              <a:t> 1999</a:t>
            </a:r>
            <a:endParaRPr lang="fr-FR" sz="2400" dirty="0"/>
          </a:p>
          <a:p>
            <a:r>
              <a:rPr lang="fr-FR" sz="2400" dirty="0" smtClean="0"/>
              <a:t>Créateur </a:t>
            </a:r>
            <a:r>
              <a:rPr lang="fr-FR" sz="2400" dirty="0"/>
              <a:t>d'entreprise sur Internet.</a:t>
            </a:r>
          </a:p>
          <a:p>
            <a:r>
              <a:rPr lang="it-IT" sz="2400" b="1" dirty="0" err="1" smtClean="0"/>
              <a:t>Nétiquette</a:t>
            </a:r>
            <a:r>
              <a:rPr lang="it-IT" sz="2400" dirty="0" smtClean="0"/>
              <a:t> </a:t>
            </a:r>
            <a:r>
              <a:rPr lang="fr-FR" sz="2400" dirty="0"/>
              <a:t>étym. </a:t>
            </a:r>
            <a:r>
              <a:rPr lang="fr-FR" sz="2400" dirty="0" smtClean="0"/>
              <a:t>1994</a:t>
            </a:r>
          </a:p>
          <a:p>
            <a:r>
              <a:rPr lang="fr-FR" sz="2400" dirty="0" err="1" smtClean="0"/>
              <a:t>Inform</a:t>
            </a:r>
            <a:r>
              <a:rPr lang="fr-FR" sz="2400" dirty="0"/>
              <a:t>. Ensemble des règles de savoir-vivre en usage sur Internet.</a:t>
            </a:r>
          </a:p>
          <a:p>
            <a:r>
              <a:rPr lang="fr-FR" sz="2400" dirty="0"/>
              <a:t>© 2016 Dictionnaires Le Robert - Le Petit Robert de la langue française</a:t>
            </a:r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3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>
                <a:latin typeface="Arial" charset="0"/>
              </a:rPr>
              <a:t>Le verlan</a:t>
            </a:r>
          </a:p>
        </p:txBody>
      </p:sp>
      <p:sp>
        <p:nvSpPr>
          <p:cNvPr id="48845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>
                <a:latin typeface="Arial" charset="0"/>
              </a:rPr>
              <a:t>Le mot vient de la verlanisation de </a:t>
            </a:r>
            <a:r>
              <a:rPr lang="fr-FR" sz="2400" i="1">
                <a:latin typeface="Arial" charset="0"/>
              </a:rPr>
              <a:t>l'envers</a:t>
            </a:r>
            <a:r>
              <a:rPr lang="fr-FR" sz="2400">
                <a:latin typeface="Arial" charset="0"/>
              </a:rPr>
              <a:t> : </a:t>
            </a:r>
            <a:r>
              <a:rPr lang="fr-FR" sz="2400" i="1">
                <a:latin typeface="Arial" charset="0"/>
              </a:rPr>
              <a:t>verlan</a:t>
            </a:r>
            <a:r>
              <a:rPr lang="fr-FR" sz="2400">
                <a:latin typeface="Arial" charset="0"/>
              </a:rPr>
              <a:t>. Les syllabes ont été inversées et le nom peut faire donner une fausse définition des codes du verlan. Gaston Esnault l'écrit </a:t>
            </a:r>
            <a:r>
              <a:rPr lang="fr-FR" sz="2400" i="1">
                <a:latin typeface="Arial" charset="0"/>
              </a:rPr>
              <a:t>vers-l'en</a:t>
            </a:r>
            <a:r>
              <a:rPr lang="fr-FR" sz="2400">
                <a:latin typeface="Arial" charset="0"/>
              </a:rPr>
              <a:t>, Auguste Le Breton </a:t>
            </a:r>
            <a:r>
              <a:rPr lang="fr-FR" sz="2400" i="1">
                <a:latin typeface="Arial" charset="0"/>
              </a:rPr>
              <a:t>verlen</a:t>
            </a:r>
            <a:r>
              <a:rPr lang="fr-FR" sz="2400">
                <a:latin typeface="Arial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>
                <a:latin typeface="Arial" charset="0"/>
              </a:rPr>
              <a:t>    « J'ai introduit le </a:t>
            </a:r>
            <a:r>
              <a:rPr lang="fr-FR" sz="2400" i="1">
                <a:latin typeface="Arial" charset="0"/>
              </a:rPr>
              <a:t>verlan</a:t>
            </a:r>
            <a:r>
              <a:rPr lang="fr-FR" sz="2400">
                <a:latin typeface="Arial" charset="0"/>
              </a:rPr>
              <a:t> en littérature dans </a:t>
            </a:r>
            <a:r>
              <a:rPr lang="fr-FR" sz="2400" i="1">
                <a:latin typeface="Arial" charset="0"/>
              </a:rPr>
              <a:t>Le Rififi chez les hommes</a:t>
            </a:r>
            <a:r>
              <a:rPr lang="fr-FR" sz="2400">
                <a:latin typeface="Arial" charset="0"/>
              </a:rPr>
              <a:t>, en 1954. </a:t>
            </a:r>
            <a:r>
              <a:rPr lang="fr-FR" sz="2400" i="1">
                <a:latin typeface="Arial" charset="0"/>
              </a:rPr>
              <a:t>Verlen</a:t>
            </a:r>
            <a:r>
              <a:rPr lang="fr-FR" sz="2400">
                <a:latin typeface="Arial" charset="0"/>
              </a:rPr>
              <a:t> avec un </a:t>
            </a:r>
            <a:r>
              <a:rPr lang="fr-FR" sz="2400" i="1">
                <a:latin typeface="Arial" charset="0"/>
              </a:rPr>
              <a:t>e</a:t>
            </a:r>
            <a:r>
              <a:rPr lang="fr-FR" sz="2400">
                <a:latin typeface="Arial" charset="0"/>
              </a:rPr>
              <a:t> comme </a:t>
            </a:r>
            <a:r>
              <a:rPr lang="fr-FR" sz="2400" i="1">
                <a:latin typeface="Arial" charset="0"/>
              </a:rPr>
              <a:t>envers</a:t>
            </a:r>
            <a:r>
              <a:rPr lang="fr-FR" sz="2400">
                <a:latin typeface="Arial" charset="0"/>
              </a:rPr>
              <a:t> et non </a:t>
            </a:r>
            <a:r>
              <a:rPr lang="fr-FR" sz="2400" i="1">
                <a:latin typeface="Arial" charset="0"/>
              </a:rPr>
              <a:t>verlan</a:t>
            </a:r>
            <a:r>
              <a:rPr lang="fr-FR" sz="2400">
                <a:latin typeface="Arial" charset="0"/>
              </a:rPr>
              <a:t> avec un </a:t>
            </a:r>
            <a:r>
              <a:rPr lang="fr-FR" sz="2400" i="1">
                <a:latin typeface="Arial" charset="0"/>
              </a:rPr>
              <a:t>a </a:t>
            </a:r>
            <a:r>
              <a:rPr lang="fr-FR" sz="2400">
                <a:latin typeface="Arial" charset="0"/>
              </a:rPr>
              <a:t>comme ils l'écrivent tous... Le </a:t>
            </a:r>
            <a:r>
              <a:rPr lang="fr-FR" sz="2400" i="1">
                <a:latin typeface="Arial" charset="0"/>
              </a:rPr>
              <a:t>verlen</a:t>
            </a:r>
            <a:r>
              <a:rPr lang="fr-FR" sz="2400">
                <a:latin typeface="Arial" charset="0"/>
              </a:rPr>
              <a:t>, c'est nous qui l'avons créé avec Jeannot du Chapiteau, vers 1940-41, le grand Toulousain, et un tas d'autres. »</a:t>
            </a:r>
            <a:br>
              <a:rPr lang="fr-FR" sz="2400">
                <a:latin typeface="Arial" charset="0"/>
              </a:rPr>
            </a:br>
            <a:r>
              <a:rPr lang="fr-FR" sz="2400">
                <a:latin typeface="Arial" charset="0"/>
              </a:rPr>
              <a:t>                (Auguste Le Breton, in </a:t>
            </a:r>
            <a:r>
              <a:rPr lang="fr-FR" sz="2400" i="1">
                <a:latin typeface="Arial" charset="0"/>
              </a:rPr>
              <a:t>Le Monde</a:t>
            </a:r>
            <a:r>
              <a:rPr lang="fr-FR" sz="2400">
                <a:latin typeface="Arial" charset="0"/>
              </a:rPr>
              <a:t> 8-9 déc. 1985.)    </a:t>
            </a:r>
          </a:p>
          <a:p>
            <a:pPr eaLnBrk="1" hangingPunct="1">
              <a:lnSpc>
                <a:spcPct val="80000"/>
              </a:lnSpc>
            </a:pPr>
            <a:endParaRPr lang="it-IT" sz="27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48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Verlan</a:t>
            </a:r>
            <a:r>
              <a:rPr lang="it-IT" sz="2800" dirty="0"/>
              <a:t> (mise à l’</a:t>
            </a:r>
            <a:r>
              <a:rPr lang="it-IT" sz="2800" dirty="0" err="1"/>
              <a:t>envers</a:t>
            </a:r>
            <a:r>
              <a:rPr lang="it-IT" sz="2800" dirty="0"/>
              <a:t>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femme</a:t>
            </a:r>
            <a:r>
              <a:rPr lang="it-IT" sz="2400" dirty="0" err="1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 err="1"/>
              <a:t>meuf</a:t>
            </a:r>
            <a:r>
              <a:rPr lang="it-IT" sz="2400" dirty="0"/>
              <a:t> ; </a:t>
            </a:r>
            <a:endParaRPr lang="it-IT" sz="2400" dirty="0" smtClean="0"/>
          </a:p>
          <a:p>
            <a:r>
              <a:rPr lang="it-IT" sz="2400" dirty="0" err="1" smtClean="0"/>
              <a:t>comme</a:t>
            </a:r>
            <a:r>
              <a:rPr lang="it-IT" sz="2400" dirty="0" smtClean="0"/>
              <a:t> </a:t>
            </a:r>
            <a:r>
              <a:rPr lang="it-IT" sz="2400" dirty="0" err="1"/>
              <a:t>ça</a:t>
            </a:r>
            <a:r>
              <a:rPr lang="it-IT" sz="2400" dirty="0"/>
              <a:t> 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/>
              <a:t> </a:t>
            </a:r>
            <a:r>
              <a:rPr lang="it-IT" sz="2400" dirty="0" err="1"/>
              <a:t>ça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/>
              <a:t> </a:t>
            </a:r>
            <a:r>
              <a:rPr lang="it-IT" sz="2400" dirty="0" err="1"/>
              <a:t>as</a:t>
            </a:r>
            <a:r>
              <a:rPr lang="it-IT" sz="2400" dirty="0"/>
              <a:t> </a:t>
            </a:r>
            <a:r>
              <a:rPr lang="it-IT" sz="2400" dirty="0" err="1"/>
              <a:t>comme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/>
              <a:t> </a:t>
            </a:r>
            <a:r>
              <a:rPr lang="it-IT" sz="2400" dirty="0" err="1"/>
              <a:t>askeum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/>
              <a:t> </a:t>
            </a:r>
            <a:r>
              <a:rPr lang="it-IT" sz="2400" dirty="0" err="1"/>
              <a:t>asmeuk</a:t>
            </a:r>
            <a:r>
              <a:rPr lang="it-IT" sz="2400" dirty="0"/>
              <a:t> 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400" dirty="0" err="1" smtClean="0"/>
              <a:t>asmok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1538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Riferimenti bibliografici</a:t>
            </a:r>
            <a:br>
              <a:rPr lang="it-IT" sz="2800" dirty="0"/>
            </a:br>
            <a:r>
              <a:rPr lang="it-IT" sz="2800" dirty="0"/>
              <a:t>Dizionari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>
                <a:solidFill>
                  <a:srgbClr val="000000"/>
                </a:solidFill>
              </a:rPr>
              <a:t>Monolingue</a:t>
            </a:r>
          </a:p>
          <a:p>
            <a:pPr lvl="0"/>
            <a:r>
              <a:rPr lang="fr-FR" sz="2400" dirty="0"/>
              <a:t>Petit Robert, </a:t>
            </a:r>
            <a:r>
              <a:rPr lang="fr-FR" sz="2400" i="1" dirty="0"/>
              <a:t>Dictionnaire alphabétique et analogique de la langue française, </a:t>
            </a:r>
            <a:r>
              <a:rPr lang="fr-FR" sz="2400" dirty="0"/>
              <a:t>Paris, Ed. Robert (</a:t>
            </a:r>
            <a:r>
              <a:rPr lang="fr-FR" sz="2400" dirty="0" err="1"/>
              <a:t>preferibilmente</a:t>
            </a:r>
            <a:r>
              <a:rPr lang="fr-FR" sz="2400" dirty="0"/>
              <a:t> l’</a:t>
            </a:r>
            <a:r>
              <a:rPr lang="fr-FR" sz="2400" dirty="0" err="1"/>
              <a:t>ultima</a:t>
            </a:r>
            <a:r>
              <a:rPr lang="fr-FR" sz="2400" dirty="0"/>
              <a:t> </a:t>
            </a:r>
            <a:r>
              <a:rPr lang="fr-FR" sz="2400" dirty="0" err="1"/>
              <a:t>edizione</a:t>
            </a:r>
            <a:r>
              <a:rPr lang="fr-FR" sz="2400" dirty="0" smtClean="0"/>
              <a:t>), version papier ou</a:t>
            </a:r>
            <a:r>
              <a:rPr lang="fr-FR" sz="2400" dirty="0"/>
              <a:t> </a:t>
            </a:r>
            <a:r>
              <a:rPr lang="fr-FR" sz="2400" dirty="0" smtClean="0"/>
              <a:t>par abonnement en ligne (12 mois) : </a:t>
            </a:r>
            <a:r>
              <a:rPr lang="it-IT" sz="2400" dirty="0"/>
              <a:t>24 € </a:t>
            </a:r>
            <a:endParaRPr lang="fr-FR" sz="2400" dirty="0" smtClean="0"/>
          </a:p>
          <a:p>
            <a:pPr lvl="0"/>
            <a:r>
              <a:rPr lang="fr-FR" sz="2400" dirty="0" smtClean="0"/>
              <a:t>Le Trésor de la langue française informatisé : </a:t>
            </a:r>
            <a:r>
              <a:rPr lang="da-DK" sz="2400" dirty="0"/>
              <a:t>http://</a:t>
            </a:r>
            <a:r>
              <a:rPr lang="da-DK" sz="2400" dirty="0" err="1"/>
              <a:t>atilf.atilf.fr</a:t>
            </a:r>
            <a:r>
              <a:rPr lang="da-DK" sz="2400" dirty="0"/>
              <a:t>/</a:t>
            </a:r>
            <a:endParaRPr lang="fr-FR" sz="2400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Bilingue: a scelta  </a:t>
            </a:r>
            <a:r>
              <a:rPr lang="it-IT" sz="2400" dirty="0" smtClean="0"/>
              <a:t>(è bene comunque lavorare con più di uno)</a:t>
            </a:r>
            <a:endParaRPr lang="it-IT" sz="2400" dirty="0"/>
          </a:p>
          <a:p>
            <a:r>
              <a:rPr lang="it-IT" sz="2400" dirty="0"/>
              <a:t>Il </a:t>
            </a:r>
            <a:r>
              <a:rPr lang="it-IT" sz="2400" dirty="0" err="1"/>
              <a:t>Boch</a:t>
            </a:r>
            <a:r>
              <a:rPr lang="it-IT" sz="2400" dirty="0"/>
              <a:t>, Dizionario francese - italiano/italiano-francese, Milano, Zanichelli </a:t>
            </a:r>
            <a:r>
              <a:rPr lang="it-IT" sz="2400" dirty="0" smtClean="0"/>
              <a:t>Le Robert </a:t>
            </a:r>
            <a:r>
              <a:rPr lang="it-IT" sz="2400" dirty="0"/>
              <a:t>editore, Sesta edizione, 2014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DIF Hachette Paravia. Dizionario francese-italiano, italiano-francese, Torino, Paravia editore, 2° ed., 2007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www.larousse.fr/dictionnaires/italien-francais</a:t>
            </a:r>
          </a:p>
          <a:p>
            <a:pPr lvl="0"/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3125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latin typeface="Arial" charset="0"/>
              </a:rPr>
              <a:t>Les emprunts</a:t>
            </a:r>
          </a:p>
        </p:txBody>
      </p:sp>
      <p:sp>
        <p:nvSpPr>
          <p:cNvPr id="505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>
                <a:latin typeface="Arial" charset="0"/>
              </a:rPr>
              <a:t>Témoins de l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histoire</a:t>
            </a:r>
          </a:p>
          <a:p>
            <a:pPr algn="just"/>
            <a:r>
              <a:rPr lang="fr-FR" sz="2400" dirty="0">
                <a:latin typeface="Arial" charset="0"/>
              </a:rPr>
              <a:t>L'intérêt de l'emprunt déborde très largement la linguistique au sens strict. Il est, à la vérité, un merveilleux reflet, plus ou moins trompeur, des relations multiples et incessantes que tous les groupes humains entretiennent et ont toujours entretenues".</a:t>
            </a:r>
          </a:p>
          <a:p>
            <a:r>
              <a:rPr lang="fr-FR" sz="2400" dirty="0" err="1">
                <a:latin typeface="Arial" charset="0"/>
              </a:rPr>
              <a:t>Deroy</a:t>
            </a:r>
            <a:r>
              <a:rPr lang="fr-FR" sz="2400" dirty="0">
                <a:latin typeface="Arial" charset="0"/>
              </a:rPr>
              <a:t> L., 1956. </a:t>
            </a:r>
            <a:r>
              <a:rPr lang="fr-FR" sz="2400" i="1" dirty="0">
                <a:latin typeface="Arial" charset="0"/>
              </a:rPr>
              <a:t>L'emprunt linguistique</a:t>
            </a:r>
            <a:r>
              <a:rPr lang="fr-FR" sz="2400" dirty="0">
                <a:latin typeface="Arial" charset="0"/>
              </a:rPr>
              <a:t>, Paris, Les Belles Lettres, p.7.</a:t>
            </a:r>
          </a:p>
          <a:p>
            <a:endParaRPr lang="it-IT" sz="2400" dirty="0">
              <a:latin typeface="Arial" charset="0"/>
            </a:endParaRPr>
          </a:p>
          <a:p>
            <a:r>
              <a:rPr lang="it-IT" sz="2400" dirty="0">
                <a:latin typeface="Arial" charset="0"/>
              </a:rPr>
              <a:t>Et </a:t>
            </a:r>
            <a:r>
              <a:rPr lang="it-IT" sz="2400" dirty="0" err="1">
                <a:latin typeface="Arial" charset="0"/>
              </a:rPr>
              <a:t>ses</a:t>
            </a:r>
            <a:r>
              <a:rPr lang="it-IT" sz="2400" dirty="0">
                <a:latin typeface="Arial" charset="0"/>
              </a:rPr>
              <a:t> </a:t>
            </a:r>
            <a:r>
              <a:rPr lang="it-IT" sz="2400" dirty="0" err="1">
                <a:latin typeface="Arial" charset="0"/>
              </a:rPr>
              <a:t>adaptations</a:t>
            </a:r>
            <a:r>
              <a:rPr lang="it-IT" sz="2400" dirty="0">
                <a:latin typeface="Arial" charset="0"/>
              </a:rPr>
              <a:t> </a:t>
            </a:r>
            <a:endParaRPr lang="fr-FR" sz="2400" dirty="0">
              <a:latin typeface="Arial" charset="0"/>
            </a:endParaRPr>
          </a:p>
          <a:p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5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Intégration</a:t>
            </a:r>
            <a:r>
              <a:rPr lang="it-IT" sz="2800" dirty="0"/>
              <a:t> totale </a:t>
            </a:r>
            <a:r>
              <a:rPr lang="it-IT" sz="2800" dirty="0" err="1"/>
              <a:t>morphologique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err="1" smtClean="0"/>
              <a:t>bilan</a:t>
            </a:r>
            <a:r>
              <a:rPr lang="it-IT" sz="2400" dirty="0" smtClean="0"/>
              <a:t> </a:t>
            </a:r>
            <a:r>
              <a:rPr lang="it-IT" sz="2400" dirty="0"/>
              <a:t>[</a:t>
            </a:r>
            <a:r>
              <a:rPr lang="it-IT" sz="2400" dirty="0" err="1"/>
              <a:t>bilɑ</a:t>
            </a:r>
            <a:r>
              <a:rPr lang="it-IT" sz="2400" dirty="0"/>
              <a:t>̃] </a:t>
            </a: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masculin</a:t>
            </a:r>
            <a:r>
              <a:rPr lang="it-IT" sz="2400" dirty="0"/>
              <a:t> </a:t>
            </a:r>
            <a:r>
              <a:rPr lang="it-IT" sz="2400" dirty="0" err="1"/>
              <a:t>étym</a:t>
            </a:r>
            <a:r>
              <a:rPr lang="it-IT" sz="2400" dirty="0"/>
              <a:t>. 1578 </a:t>
            </a:r>
            <a:r>
              <a:rPr lang="it-IT" sz="2400" i="1" dirty="0" err="1"/>
              <a:t>bilans</a:t>
            </a:r>
            <a:r>
              <a:rPr lang="it-IT" sz="2400" dirty="0"/>
              <a:t> ◊ </a:t>
            </a:r>
            <a:r>
              <a:rPr lang="it-IT" sz="2400" dirty="0" err="1"/>
              <a:t>italien</a:t>
            </a:r>
            <a:r>
              <a:rPr lang="it-IT" sz="2400" dirty="0"/>
              <a:t> </a:t>
            </a:r>
            <a:r>
              <a:rPr lang="it-IT" sz="2400" i="1" dirty="0"/>
              <a:t>bilancio</a:t>
            </a:r>
            <a:r>
              <a:rPr lang="it-IT" sz="2400" dirty="0"/>
              <a:t> « balance »</a:t>
            </a:r>
          </a:p>
          <a:p>
            <a:r>
              <a:rPr lang="fr-FR" sz="2400" b="1" dirty="0" smtClean="0"/>
              <a:t>caresse</a:t>
            </a:r>
            <a:r>
              <a:rPr lang="fr-FR" sz="2400" dirty="0" smtClean="0"/>
              <a:t> </a:t>
            </a:r>
            <a:r>
              <a:rPr lang="fr-FR" sz="2400" dirty="0"/>
              <a:t>[</a:t>
            </a:r>
            <a:r>
              <a:rPr lang="fr-FR" sz="2400" dirty="0" err="1"/>
              <a:t>kaʀɛs</a:t>
            </a:r>
            <a:r>
              <a:rPr lang="fr-FR" sz="2400" dirty="0"/>
              <a:t>] nom féminin étym. 1545 ; </a:t>
            </a:r>
            <a:r>
              <a:rPr lang="fr-FR" sz="2400" i="1" dirty="0" err="1"/>
              <a:t>charesse</a:t>
            </a:r>
            <a:r>
              <a:rPr lang="fr-FR" sz="2400" dirty="0"/>
              <a:t> 1534 ◊ italien </a:t>
            </a:r>
            <a:r>
              <a:rPr lang="fr-FR" sz="2400" i="1" dirty="0" err="1"/>
              <a:t>carezza</a:t>
            </a:r>
            <a:r>
              <a:rPr lang="fr-FR" sz="2400" i="1" dirty="0"/>
              <a:t> ;</a:t>
            </a:r>
            <a:r>
              <a:rPr lang="fr-FR" sz="2400" dirty="0"/>
              <a:t> latin médiéval </a:t>
            </a:r>
            <a:r>
              <a:rPr lang="fr-FR" sz="2400" i="1" dirty="0" err="1"/>
              <a:t>caritia</a:t>
            </a:r>
            <a:r>
              <a:rPr lang="fr-FR" sz="2400" i="1" dirty="0"/>
              <a:t>,</a:t>
            </a:r>
            <a:r>
              <a:rPr lang="fr-FR" sz="2400" dirty="0"/>
              <a:t> de </a:t>
            </a:r>
            <a:r>
              <a:rPr lang="fr-FR" sz="2400" i="1" dirty="0"/>
              <a:t>carus</a:t>
            </a:r>
            <a:r>
              <a:rPr lang="fr-FR" sz="2400" dirty="0"/>
              <a:t> « cher » </a:t>
            </a:r>
            <a:endParaRPr lang="fr-FR" sz="2400" dirty="0" smtClean="0"/>
          </a:p>
          <a:p>
            <a:r>
              <a:rPr lang="fr-FR" sz="2400" b="1" dirty="0"/>
              <a:t>masque</a:t>
            </a:r>
            <a:r>
              <a:rPr lang="fr-FR" sz="2400" dirty="0"/>
              <a:t> [</a:t>
            </a:r>
            <a:r>
              <a:rPr lang="fr-FR" sz="2400" dirty="0" err="1"/>
              <a:t>mask</a:t>
            </a:r>
            <a:r>
              <a:rPr lang="fr-FR" sz="2400" dirty="0"/>
              <a:t>] nom masculin étym. 1514 ◊ de l'italien </a:t>
            </a:r>
            <a:r>
              <a:rPr lang="fr-FR" sz="2400" i="1" dirty="0" err="1"/>
              <a:t>maschera</a:t>
            </a:r>
            <a:r>
              <a:rPr lang="fr-FR" sz="2400" dirty="0"/>
              <a:t> « faux visage », d'origine incertaine</a:t>
            </a:r>
          </a:p>
          <a:p>
            <a:r>
              <a:rPr lang="fr-FR" sz="2400" b="1" dirty="0"/>
              <a:t>assassin, </a:t>
            </a:r>
            <a:r>
              <a:rPr lang="fr-FR" sz="2400" b="1" dirty="0" err="1"/>
              <a:t>ine</a:t>
            </a:r>
            <a:r>
              <a:rPr lang="fr-FR" sz="2400" b="1" dirty="0"/>
              <a:t> </a:t>
            </a:r>
            <a:r>
              <a:rPr lang="fr-FR" sz="2400" dirty="0"/>
              <a:t>[</a:t>
            </a:r>
            <a:r>
              <a:rPr lang="fr-FR" sz="2400" dirty="0" err="1"/>
              <a:t>asasɛ</a:t>
            </a:r>
            <a:r>
              <a:rPr lang="fr-FR" sz="2400" dirty="0"/>
              <a:t>̃, in] nom masculin et adjectif étym. 1560 ◊ italien </a:t>
            </a:r>
            <a:r>
              <a:rPr lang="fr-FR" sz="2400" i="1" dirty="0" err="1"/>
              <a:t>assassino</a:t>
            </a:r>
            <a:r>
              <a:rPr lang="fr-FR" sz="2400" i="1" dirty="0"/>
              <a:t>, </a:t>
            </a:r>
            <a:r>
              <a:rPr lang="fr-FR" sz="2400" i="1" dirty="0" err="1"/>
              <a:t>assessino</a:t>
            </a:r>
            <a:r>
              <a:rPr lang="fr-FR" sz="2400" dirty="0"/>
              <a:t> (début </a:t>
            </a:r>
            <a:r>
              <a:rPr lang="fr-FR" sz="2400" cap="all" dirty="0" err="1"/>
              <a:t>xiv</a:t>
            </a:r>
            <a:r>
              <a:rPr lang="fr-FR" sz="2400" baseline="30000" dirty="0" err="1"/>
              <a:t>e</a:t>
            </a:r>
            <a:r>
              <a:rPr lang="fr-FR" sz="2400" dirty="0"/>
              <a:t>) « tueur à gages », emprunté à l'arabe </a:t>
            </a:r>
            <a:r>
              <a:rPr lang="fr-FR" sz="2400" i="1" dirty="0" err="1"/>
              <a:t>assasin</a:t>
            </a:r>
            <a:r>
              <a:rPr lang="fr-FR" sz="2400" i="1" dirty="0"/>
              <a:t>,</a:t>
            </a:r>
            <a:r>
              <a:rPr lang="fr-FR" sz="2400" dirty="0"/>
              <a:t> pluriel de </a:t>
            </a:r>
            <a:r>
              <a:rPr lang="fr-FR" sz="2400" i="1" dirty="0" err="1"/>
              <a:t>assas</a:t>
            </a:r>
            <a:r>
              <a:rPr lang="fr-FR" sz="2400" dirty="0"/>
              <a:t> « gardien », plutôt qu'à un dérivé de </a:t>
            </a:r>
            <a:r>
              <a:rPr lang="fr-FR" sz="2400" i="1" dirty="0" err="1"/>
              <a:t>hasis</a:t>
            </a:r>
            <a:r>
              <a:rPr lang="fr-FR" sz="2400" dirty="0"/>
              <a:t> « haschich </a:t>
            </a:r>
            <a:r>
              <a:rPr lang="fr-FR" sz="2400" dirty="0" smtClean="0"/>
              <a:t>»</a:t>
            </a:r>
            <a:endParaRPr lang="fr-FR" sz="2400" dirty="0"/>
          </a:p>
          <a:p>
            <a:r>
              <a:rPr lang="fr-FR" sz="2400" dirty="0"/>
              <a:t>© 2016 Dictionnaires Le Robert - Le Petit Robert de la langue française</a:t>
            </a:r>
          </a:p>
          <a:p>
            <a:endParaRPr lang="fr-FR" sz="2400" dirty="0"/>
          </a:p>
          <a:p>
            <a:endParaRPr lang="fr-FR" sz="2400" dirty="0"/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7681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2700" dirty="0"/>
              <a:t>Les emprunts</a:t>
            </a:r>
            <a:br>
              <a:rPr lang="fr-CA" sz="2700" dirty="0"/>
            </a:br>
            <a:r>
              <a:rPr lang="fr-CA" sz="2700" dirty="0" smtClean="0"/>
              <a:t> avec/sans modification du signifiant et avec/sans adaptation sémantique</a:t>
            </a:r>
            <a:br>
              <a:rPr lang="fr-CA" sz="2700" dirty="0" smtClean="0"/>
            </a:br>
            <a:r>
              <a:rPr lang="fr-CA" sz="2800" i="1" dirty="0" smtClean="0"/>
              <a:t>Fiasco </a:t>
            </a:r>
            <a:r>
              <a:rPr lang="fr-CA" sz="2800" i="1" dirty="0"/>
              <a:t>(</a:t>
            </a:r>
            <a:r>
              <a:rPr lang="fr-CA" sz="2800" i="1" dirty="0" err="1"/>
              <a:t>it</a:t>
            </a:r>
            <a:r>
              <a:rPr lang="fr-CA" sz="2800" i="1" dirty="0"/>
              <a:t>) </a:t>
            </a:r>
            <a:r>
              <a:rPr lang="fr-CA" sz="2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CA" sz="2800" i="1" dirty="0">
                <a:sym typeface="Wingdings"/>
              </a:rPr>
              <a:t> </a:t>
            </a:r>
            <a:r>
              <a:rPr lang="fr-CA" sz="2800" dirty="0">
                <a:sym typeface="Wingdings"/>
              </a:rPr>
              <a:t>1. </a:t>
            </a:r>
            <a:r>
              <a:rPr lang="fr-CA" sz="2800" dirty="0"/>
              <a:t>fiasque (</a:t>
            </a:r>
            <a:r>
              <a:rPr lang="fr-CA" sz="2800" dirty="0" err="1"/>
              <a:t>fr</a:t>
            </a:r>
            <a:r>
              <a:rPr lang="fr-CA" sz="2800" dirty="0"/>
              <a:t>) et 2. fiasco (</a:t>
            </a:r>
            <a:r>
              <a:rPr lang="fr-CA" sz="2800" dirty="0" err="1"/>
              <a:t>fr</a:t>
            </a:r>
            <a:r>
              <a:rPr lang="fr-CA" sz="28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CA" sz="2400" i="1" dirty="0"/>
              <a:t>Fiasco</a:t>
            </a:r>
            <a:endParaRPr lang="it-IT" sz="2400" b="1" dirty="0"/>
          </a:p>
          <a:p>
            <a:pPr algn="just"/>
            <a:r>
              <a:rPr lang="it-IT" sz="2400" b="1" dirty="0"/>
              <a:t>1</a:t>
            </a:r>
            <a:r>
              <a:rPr lang="it-IT" sz="2400" dirty="0"/>
              <a:t> Recipiente di vetro usato per contenere vino, con collo lungo e stretto, con la parte inferiore panciuta e rivestita di paglia o di materia plastica; </a:t>
            </a:r>
            <a:r>
              <a:rPr lang="it-IT" sz="2400" dirty="0" err="1"/>
              <a:t>estens</a:t>
            </a:r>
            <a:r>
              <a:rPr lang="it-IT" sz="2400" dirty="0"/>
              <a:t>. il suo contenuto: </a:t>
            </a:r>
            <a:r>
              <a:rPr lang="it-IT" sz="2400" i="1" dirty="0"/>
              <a:t>bersi un </a:t>
            </a:r>
            <a:r>
              <a:rPr lang="it-IT" sz="2400" i="1" dirty="0" err="1"/>
              <a:t>f</a:t>
            </a:r>
            <a:r>
              <a:rPr lang="it-IT" sz="2400" i="1" dirty="0"/>
              <a:t>. di vino</a:t>
            </a:r>
            <a:endParaRPr lang="it-IT" sz="2400" dirty="0"/>
          </a:p>
          <a:p>
            <a:endParaRPr lang="fr-CA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400" b="1" dirty="0"/>
              <a:t>1. fiasque</a:t>
            </a:r>
            <a:r>
              <a:rPr lang="fr-FR" sz="2400" dirty="0"/>
              <a:t> [</a:t>
            </a:r>
            <a:r>
              <a:rPr lang="fr-FR" sz="2400" dirty="0" err="1"/>
              <a:t>fjask</a:t>
            </a:r>
            <a:r>
              <a:rPr lang="fr-FR" sz="2400" dirty="0"/>
              <a:t>] nom féminin étym. 1803 ; « mesure italienne » </a:t>
            </a:r>
            <a:r>
              <a:rPr lang="fr-FR" sz="2400" cap="all" dirty="0" err="1"/>
              <a:t>xvi</a:t>
            </a:r>
            <a:r>
              <a:rPr lang="fr-FR" sz="2400" baseline="30000" dirty="0" err="1"/>
              <a:t>e</a:t>
            </a:r>
            <a:r>
              <a:rPr lang="fr-FR" sz="2400" dirty="0"/>
              <a:t> ◊ italien </a:t>
            </a:r>
            <a:r>
              <a:rPr lang="fr-FR" sz="2400" i="1" dirty="0"/>
              <a:t>fiasco</a:t>
            </a:r>
            <a:endParaRPr lang="fr-FR" sz="2400" dirty="0"/>
          </a:p>
          <a:p>
            <a:pPr algn="just"/>
            <a:r>
              <a:rPr lang="fr-FR" sz="2400" dirty="0"/>
              <a:t>■ Bouteille à col long et à large panse garnie de paille, en usage en Italie. </a:t>
            </a:r>
            <a:r>
              <a:rPr lang="fr-FR" sz="2400" i="1" dirty="0"/>
              <a:t>Une fiasque de chianti</a:t>
            </a:r>
            <a:r>
              <a:rPr lang="fr-FR" sz="2400" dirty="0"/>
              <a:t>. </a:t>
            </a:r>
            <a:r>
              <a:rPr lang="it-IT" sz="2400" dirty="0" err="1"/>
              <a:t>P</a:t>
            </a:r>
            <a:r>
              <a:rPr lang="fr-FR" sz="2400" dirty="0"/>
              <a:t>R 2016</a:t>
            </a:r>
          </a:p>
          <a:p>
            <a:pPr algn="just"/>
            <a:r>
              <a:rPr lang="fr-FR" sz="2400" dirty="0"/>
              <a:t>Intégration totale morphologique : signifiant différent mais même signifié </a:t>
            </a:r>
          </a:p>
          <a:p>
            <a:endParaRPr lang="fr-CA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57804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Les emprunts</a:t>
            </a:r>
            <a:br>
              <a:rPr lang="fr-CA" sz="2800" dirty="0"/>
            </a:br>
            <a:r>
              <a:rPr lang="fr-CA" sz="2800" i="1" dirty="0"/>
              <a:t>Fiasco (</a:t>
            </a:r>
            <a:r>
              <a:rPr lang="fr-CA" sz="2800" i="1" dirty="0" err="1"/>
              <a:t>it</a:t>
            </a:r>
            <a:r>
              <a:rPr lang="fr-CA" sz="2800" i="1" dirty="0"/>
              <a:t>) </a:t>
            </a:r>
            <a:r>
              <a:rPr lang="fr-CA" sz="2800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CA" sz="2800" i="1" dirty="0">
                <a:sym typeface="Wingdings"/>
              </a:rPr>
              <a:t> </a:t>
            </a:r>
            <a:r>
              <a:rPr lang="fr-CA" sz="2800" dirty="0">
                <a:sym typeface="Wingdings"/>
              </a:rPr>
              <a:t>1. </a:t>
            </a:r>
            <a:r>
              <a:rPr lang="fr-CA" sz="2800" dirty="0"/>
              <a:t>fiasque (</a:t>
            </a:r>
            <a:r>
              <a:rPr lang="fr-CA" sz="2800" dirty="0" err="1"/>
              <a:t>fr</a:t>
            </a:r>
            <a:r>
              <a:rPr lang="fr-CA" sz="2800" dirty="0"/>
              <a:t>) et 2. fiasco (</a:t>
            </a:r>
            <a:r>
              <a:rPr lang="fr-CA" sz="2800" dirty="0" err="1"/>
              <a:t>fr</a:t>
            </a:r>
            <a:r>
              <a:rPr lang="fr-CA" sz="2800" dirty="0"/>
              <a:t>)</a:t>
            </a:r>
            <a:endParaRPr lang="fr-CA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b="1" dirty="0"/>
              <a:t>2</a:t>
            </a:r>
            <a:r>
              <a:rPr lang="it-IT" sz="2400" dirty="0"/>
              <a:t> fig. Cattiva riuscita, insuccesso di un'attività || fare </a:t>
            </a:r>
            <a:r>
              <a:rPr lang="it-IT" sz="2400" dirty="0" err="1"/>
              <a:t>f</a:t>
            </a:r>
            <a:r>
              <a:rPr lang="it-IT" sz="2400" dirty="0"/>
              <a:t>., fallire in </a:t>
            </a:r>
            <a:r>
              <a:rPr lang="it-IT" sz="2400" dirty="0" err="1"/>
              <a:t>qlco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/>
              <a:t>sec. XIV</a:t>
            </a:r>
          </a:p>
          <a:p>
            <a:pPr algn="just"/>
            <a:r>
              <a:rPr lang="it-IT" sz="2400" i="1" dirty="0"/>
              <a:t>Sabatini Coletti </a:t>
            </a:r>
            <a:r>
              <a:rPr lang="it-IT" sz="2400" dirty="0"/>
              <a:t>en </a:t>
            </a:r>
            <a:r>
              <a:rPr lang="it-IT" sz="2400" dirty="0" err="1"/>
              <a:t>ligne</a:t>
            </a:r>
            <a:endParaRPr lang="it-IT" sz="2400" dirty="0"/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Le </a:t>
            </a:r>
            <a:r>
              <a:rPr lang="fr-FR" sz="2400" dirty="0"/>
              <a:t>même</a:t>
            </a:r>
            <a:r>
              <a:rPr lang="it-IT" sz="2400" dirty="0"/>
              <a:t> </a:t>
            </a:r>
            <a:r>
              <a:rPr lang="it-IT" sz="2400" dirty="0" err="1"/>
              <a:t>signifiant</a:t>
            </a:r>
            <a:r>
              <a:rPr lang="it-IT" sz="2400" dirty="0"/>
              <a:t> </a:t>
            </a:r>
            <a:r>
              <a:rPr lang="it-IT" sz="2400" dirty="0" err="1"/>
              <a:t>avec</a:t>
            </a:r>
            <a:r>
              <a:rPr lang="it-IT" sz="2400" dirty="0"/>
              <a:t> un  </a:t>
            </a:r>
            <a:r>
              <a:rPr lang="it-IT" sz="2400" dirty="0" err="1"/>
              <a:t>signifié</a:t>
            </a:r>
            <a:r>
              <a:rPr lang="it-IT" sz="2400" dirty="0"/>
              <a:t> </a:t>
            </a:r>
            <a:r>
              <a:rPr lang="it-IT" sz="2400" dirty="0" err="1"/>
              <a:t>différent</a:t>
            </a:r>
            <a:endParaRPr lang="it-IT" sz="2400" dirty="0"/>
          </a:p>
          <a:p>
            <a:pPr algn="just"/>
            <a:endParaRPr lang="fr-CA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sz="2400" b="1" dirty="0"/>
              <a:t>2. Fiasco </a:t>
            </a:r>
            <a:r>
              <a:rPr lang="fr-FR" sz="2400" dirty="0"/>
              <a:t>étym. v. 1822 ◊ de la loc. italienne </a:t>
            </a:r>
            <a:r>
              <a:rPr lang="fr-FR" sz="2400" i="1" dirty="0"/>
              <a:t>far fiasco</a:t>
            </a:r>
            <a:r>
              <a:rPr lang="fr-FR" sz="2400" dirty="0"/>
              <a:t> « échouer »</a:t>
            </a:r>
          </a:p>
          <a:p>
            <a:pPr algn="just"/>
            <a:r>
              <a:rPr lang="fr-FR" sz="2400" dirty="0"/>
              <a:t> 1.  Défaillance, échec d'ordre sexuel chez l'homme. </a:t>
            </a:r>
          </a:p>
          <a:p>
            <a:pPr algn="just"/>
            <a:r>
              <a:rPr lang="fr-FR" sz="2400" dirty="0"/>
              <a:t> 2.  Échec complet et notoire. ➙ </a:t>
            </a:r>
            <a:r>
              <a:rPr lang="fr-FR" sz="2400" dirty="0" err="1"/>
              <a:t>fam</a:t>
            </a:r>
            <a:r>
              <a:rPr lang="fr-FR" sz="2400" dirty="0"/>
              <a:t>. bide</a:t>
            </a:r>
            <a:r>
              <a:rPr lang="fr-FR" sz="2400" i="1" dirty="0"/>
              <a:t>. L'entreprise a fait fiasco.</a:t>
            </a:r>
            <a:r>
              <a:rPr lang="fr-FR" sz="2400" dirty="0"/>
              <a:t> ➙ échouer. </a:t>
            </a:r>
            <a:r>
              <a:rPr lang="fr-FR" sz="2400" i="1" dirty="0"/>
              <a:t>Cette pièce est un fiasco.</a:t>
            </a:r>
            <a:r>
              <a:rPr lang="fr-FR" sz="2400" dirty="0"/>
              <a:t> ➙ four. </a:t>
            </a:r>
            <a:r>
              <a:rPr lang="fr-FR" sz="2400" i="1" dirty="0"/>
              <a:t>Des fiascos. </a:t>
            </a:r>
          </a:p>
          <a:p>
            <a:pPr marL="0" indent="0" algn="just">
              <a:buNone/>
            </a:pPr>
            <a:r>
              <a:rPr lang="fr-FR" sz="2000" dirty="0"/>
              <a:t>■ contraire : Réussite. </a:t>
            </a:r>
          </a:p>
          <a:p>
            <a:pPr marL="0" indent="0" algn="just">
              <a:buNone/>
            </a:pPr>
            <a:r>
              <a:rPr lang="fr-FR" sz="2000" dirty="0"/>
              <a:t>PR 2016</a:t>
            </a:r>
          </a:p>
          <a:p>
            <a:pPr marL="0" indent="0" algn="just">
              <a:buNone/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74305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Adaptation </a:t>
            </a:r>
            <a:r>
              <a:rPr lang="it-IT" sz="2800" dirty="0" err="1"/>
              <a:t>sémantique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400" i="1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FR" sz="2400" smtClean="0">
                <a:sym typeface="Wingdings"/>
              </a:rPr>
              <a:t>peut</a:t>
            </a:r>
            <a:r>
              <a:rPr lang="fr-FR" sz="2400" smtClean="0"/>
              <a:t> provoquer </a:t>
            </a:r>
            <a:r>
              <a:rPr lang="fr-FR" sz="2400" dirty="0"/>
              <a:t>des faux-amis ou demi faux-amis</a:t>
            </a:r>
          </a:p>
          <a:p>
            <a:r>
              <a:rPr lang="it-IT" sz="2400" dirty="0"/>
              <a:t>C</a:t>
            </a:r>
            <a:r>
              <a:rPr lang="fr-FR" sz="2400" dirty="0" err="1" smtClean="0"/>
              <a:t>onfetti</a:t>
            </a:r>
            <a:r>
              <a:rPr lang="fr-FR" sz="2400" dirty="0" smtClean="0"/>
              <a:t> (en français) </a:t>
            </a:r>
            <a:r>
              <a:rPr lang="fr-FR" sz="2400" dirty="0"/>
              <a:t>: sens différent = </a:t>
            </a:r>
            <a:r>
              <a:rPr lang="fr-FR" sz="2400" i="1" dirty="0" err="1"/>
              <a:t>coriandoli</a:t>
            </a:r>
            <a:endParaRPr lang="fr-FR" sz="2400" i="1" dirty="0"/>
          </a:p>
          <a:p>
            <a:r>
              <a:rPr lang="fr-FR" sz="2400" i="1" dirty="0"/>
              <a:t>Confetti</a:t>
            </a:r>
            <a:r>
              <a:rPr lang="fr-FR" sz="2400" dirty="0"/>
              <a:t> </a:t>
            </a:r>
            <a:r>
              <a:rPr lang="fr-FR" sz="2400" dirty="0" err="1"/>
              <a:t>it.m</a:t>
            </a:r>
            <a:r>
              <a:rPr lang="fr-FR" sz="2400" dirty="0"/>
              <a:t>= dragées f</a:t>
            </a:r>
            <a:r>
              <a:rPr lang="fr-FR" sz="2400" dirty="0" smtClean="0"/>
              <a:t>.</a:t>
            </a:r>
          </a:p>
          <a:p>
            <a:r>
              <a:rPr lang="fr-FR" sz="2400" b="1" dirty="0"/>
              <a:t>confetti</a:t>
            </a:r>
            <a:r>
              <a:rPr lang="fr-FR" sz="2400" dirty="0"/>
              <a:t> [</a:t>
            </a:r>
            <a:r>
              <a:rPr lang="fr-FR" sz="2400" dirty="0" err="1"/>
              <a:t>kɔ̃feti</a:t>
            </a:r>
            <a:r>
              <a:rPr lang="fr-FR" sz="2400" dirty="0"/>
              <a:t>] nom masculin étym. 1852 ◊ mot niçois désignant les boulettes de plâtre lancées au carnaval. Ce mot vient du pluriel de l'italien </a:t>
            </a:r>
            <a:r>
              <a:rPr lang="fr-FR" sz="2400" i="1" dirty="0" err="1"/>
              <a:t>confetto</a:t>
            </a:r>
            <a:r>
              <a:rPr lang="fr-FR" sz="2400" dirty="0"/>
              <a:t> « dragée », du latin </a:t>
            </a:r>
            <a:r>
              <a:rPr lang="fr-FR" sz="2400" i="1" dirty="0" err="1"/>
              <a:t>confectus</a:t>
            </a:r>
            <a:r>
              <a:rPr lang="fr-FR" sz="2400" dirty="0"/>
              <a:t> « préparé » → confit 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b="1" dirty="0"/>
              <a:t>Tchao ou ciao </a:t>
            </a:r>
            <a:r>
              <a:rPr lang="fr-FR" sz="2400" dirty="0"/>
              <a:t>[</a:t>
            </a:r>
            <a:r>
              <a:rPr lang="fr-FR" sz="2400" dirty="0" err="1"/>
              <a:t>tʃao</a:t>
            </a:r>
            <a:r>
              <a:rPr lang="fr-FR" sz="2400" dirty="0"/>
              <a:t>] interjection étym. 1953 ; </a:t>
            </a:r>
            <a:r>
              <a:rPr lang="fr-FR" sz="2400" i="1" dirty="0" err="1"/>
              <a:t>tchaû</a:t>
            </a:r>
            <a:r>
              <a:rPr lang="fr-FR" sz="2400" dirty="0"/>
              <a:t> 1916 ◊ italien </a:t>
            </a:r>
            <a:r>
              <a:rPr lang="fr-FR" sz="2400" i="1" dirty="0"/>
              <a:t>ciao,</a:t>
            </a:r>
            <a:r>
              <a:rPr lang="fr-FR" sz="2400" dirty="0"/>
              <a:t> du vénitien </a:t>
            </a:r>
            <a:r>
              <a:rPr lang="fr-FR" sz="2400" i="1" dirty="0" err="1"/>
              <a:t>schiao</a:t>
            </a:r>
            <a:r>
              <a:rPr lang="fr-FR" sz="2400" i="1" dirty="0"/>
              <a:t>,</a:t>
            </a:r>
            <a:r>
              <a:rPr lang="fr-FR" sz="2400" dirty="0"/>
              <a:t> de </a:t>
            </a:r>
            <a:r>
              <a:rPr lang="fr-FR" sz="2400" i="1" dirty="0" err="1"/>
              <a:t>schiavo</a:t>
            </a:r>
            <a:r>
              <a:rPr lang="fr-FR" sz="2400" dirty="0"/>
              <a:t> « esclave ». Cf. la formule de salut : </a:t>
            </a:r>
            <a:r>
              <a:rPr lang="fr-FR" sz="2400" i="1" dirty="0"/>
              <a:t>« (je suis) votre serviteur »</a:t>
            </a:r>
            <a:endParaRPr lang="fr-FR" sz="2400" dirty="0"/>
          </a:p>
          <a:p>
            <a:r>
              <a:rPr lang="fr-FR" sz="2400" dirty="0"/>
              <a:t>■  Fam. Au revoir. ➙ bye-bye, salut. ▫ Nom masculin </a:t>
            </a:r>
            <a:r>
              <a:rPr lang="fr-FR" sz="2400" i="1" dirty="0"/>
              <a:t>Des </a:t>
            </a:r>
            <a:r>
              <a:rPr lang="fr-FR" sz="2400" i="1" dirty="0" err="1"/>
              <a:t>tchaos</a:t>
            </a:r>
            <a:r>
              <a:rPr lang="fr-FR" sz="2400" i="1" dirty="0"/>
              <a:t> </a:t>
            </a:r>
            <a:r>
              <a:rPr lang="fr-FR" sz="2400" i="1" dirty="0" smtClean="0"/>
              <a:t>sonores</a:t>
            </a:r>
            <a:endParaRPr lang="fr-FR" sz="2400" i="1" dirty="0"/>
          </a:p>
          <a:p>
            <a:endParaRPr lang="fr-FR" sz="2400" dirty="0"/>
          </a:p>
          <a:p>
            <a:r>
              <a:rPr lang="fr-FR" sz="2400" dirty="0"/>
              <a:t>© 2016 Dictionnaires Le Robert - Le Petit Robert de la langue française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3722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Les</a:t>
            </a:r>
            <a:r>
              <a:rPr lang="it-IT" sz="2800" dirty="0"/>
              <a:t> </a:t>
            </a:r>
            <a:r>
              <a:rPr lang="it-IT" sz="2800" dirty="0" err="1"/>
              <a:t>calques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Traduction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mot</a:t>
            </a:r>
            <a:r>
              <a:rPr lang="it-IT" sz="2400" dirty="0"/>
              <a:t> </a:t>
            </a:r>
            <a:r>
              <a:rPr lang="fr-FR" sz="2400" dirty="0" err="1"/>
              <a:t>é</a:t>
            </a:r>
            <a:r>
              <a:rPr lang="it-IT" sz="2400" dirty="0" err="1"/>
              <a:t>tranger</a:t>
            </a:r>
            <a:endParaRPr lang="it-IT" sz="2400" dirty="0"/>
          </a:p>
          <a:p>
            <a:endParaRPr lang="it-IT" sz="2400" dirty="0"/>
          </a:p>
          <a:p>
            <a:r>
              <a:rPr lang="it-IT" sz="2400" b="1" dirty="0"/>
              <a:t>Mani pulite </a:t>
            </a:r>
            <a:r>
              <a:rPr lang="it-IT" sz="2400" dirty="0"/>
              <a:t>: </a:t>
            </a:r>
            <a:r>
              <a:rPr lang="it-IT" sz="2400" dirty="0" err="1"/>
              <a:t>Mains</a:t>
            </a:r>
            <a:r>
              <a:rPr lang="it-IT" sz="2400" dirty="0"/>
              <a:t> </a:t>
            </a:r>
            <a:r>
              <a:rPr lang="it-IT" sz="2400" dirty="0" err="1"/>
              <a:t>propres</a:t>
            </a:r>
            <a:endParaRPr lang="it-IT" sz="2400" dirty="0"/>
          </a:p>
          <a:p>
            <a:r>
              <a:rPr lang="it-IT" sz="2400" b="1" dirty="0"/>
              <a:t>Mouse</a:t>
            </a:r>
            <a:r>
              <a:rPr lang="it-IT" sz="2400" dirty="0"/>
              <a:t> (en </a:t>
            </a:r>
            <a:r>
              <a:rPr lang="it-IT" sz="2400" dirty="0" err="1"/>
              <a:t>anglais</a:t>
            </a:r>
            <a:r>
              <a:rPr lang="it-IT" sz="2400" dirty="0"/>
              <a:t>) : </a:t>
            </a:r>
            <a:r>
              <a:rPr lang="it-IT" sz="2400" dirty="0" err="1"/>
              <a:t>souris</a:t>
            </a:r>
            <a:r>
              <a:rPr lang="it-IT" sz="2400" dirty="0"/>
              <a:t> (</a:t>
            </a:r>
            <a:r>
              <a:rPr lang="it-IT" sz="2400" dirty="0" err="1"/>
              <a:t>f</a:t>
            </a:r>
            <a:r>
              <a:rPr lang="it-IT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85413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Aller-retour</a:t>
            </a:r>
            <a:r>
              <a:rPr lang="it-IT" sz="2800" b="1" dirty="0"/>
              <a:t/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Budget</a:t>
            </a:r>
            <a:r>
              <a:rPr lang="it-IT" sz="2400" dirty="0"/>
              <a:t> : </a:t>
            </a:r>
            <a:r>
              <a:rPr lang="fr-FR" sz="2400" dirty="0"/>
              <a:t>emprunté (1764) à l'anglais </a:t>
            </a:r>
            <a:r>
              <a:rPr lang="fr-FR" sz="2400" i="1" dirty="0"/>
              <a:t>budget </a:t>
            </a:r>
            <a:r>
              <a:rPr lang="fr-FR" sz="2400" dirty="0"/>
              <a:t>(1580), déformation orale de formes plus anciennes, </a:t>
            </a:r>
            <a:r>
              <a:rPr lang="fr-FR" sz="2400" i="1" dirty="0" err="1"/>
              <a:t>bowgette</a:t>
            </a:r>
            <a:r>
              <a:rPr lang="fr-FR" sz="2400" dirty="0"/>
              <a:t> (1432-1450), </a:t>
            </a:r>
            <a:r>
              <a:rPr lang="fr-FR" sz="2400" i="1" dirty="0" err="1"/>
              <a:t>boget</a:t>
            </a:r>
            <a:r>
              <a:rPr lang="fr-FR" sz="2400" dirty="0"/>
              <a:t> (1548), </a:t>
            </a:r>
            <a:r>
              <a:rPr lang="fr-FR" sz="2400" i="1" dirty="0" err="1"/>
              <a:t>boudget</a:t>
            </a:r>
            <a:r>
              <a:rPr lang="fr-FR" sz="2400" i="1" dirty="0"/>
              <a:t>, </a:t>
            </a:r>
            <a:r>
              <a:rPr lang="fr-FR" sz="2400" i="1" dirty="0" err="1"/>
              <a:t>booget</a:t>
            </a:r>
            <a:r>
              <a:rPr lang="fr-FR" sz="2400" i="1" dirty="0"/>
              <a:t>.</a:t>
            </a:r>
            <a:r>
              <a:rPr lang="fr-FR" sz="2400" dirty="0"/>
              <a:t> Le mot anglais, emprunté au français </a:t>
            </a:r>
            <a:r>
              <a:rPr lang="fr-FR" sz="2400" i="1" dirty="0"/>
              <a:t>bougette </a:t>
            </a:r>
            <a:r>
              <a:rPr lang="fr-FR" sz="2400" dirty="0"/>
              <a:t>"petit sac de cuir", diminutif de </a:t>
            </a:r>
            <a:r>
              <a:rPr lang="fr-FR" sz="2400" i="1" dirty="0"/>
              <a:t>bouge</a:t>
            </a:r>
            <a:r>
              <a:rPr lang="fr-FR" sz="2400" dirty="0"/>
              <a:t>, au sens ancien de "sac", a d'abord désigné un sac de 	voyage, une bourse, une cassette ... Le sens financier (1733) vient de ce que le chancelier de l'Echiquier, en présentant son rapport annuel, était dit "</a:t>
            </a:r>
            <a:r>
              <a:rPr lang="fr-FR" sz="2400" i="1" dirty="0"/>
              <a:t>to open the budget</a:t>
            </a:r>
            <a:r>
              <a:rPr lang="fr-FR" sz="2400" dirty="0"/>
              <a:t>", c'est-à-dire "ouvrir la Bourse (pour l'année à venir)</a:t>
            </a:r>
          </a:p>
          <a:p>
            <a:pPr algn="just"/>
            <a:r>
              <a:rPr lang="it-IT" sz="2400" b="1" dirty="0"/>
              <a:t>Ticket</a:t>
            </a:r>
            <a:r>
              <a:rPr lang="it-IT" sz="2400" dirty="0"/>
              <a:t> : à </a:t>
            </a:r>
            <a:r>
              <a:rPr lang="it-IT" sz="2400" dirty="0" err="1"/>
              <a:t>l’anglais</a:t>
            </a:r>
            <a:r>
              <a:rPr lang="it-IT" sz="2400" dirty="0"/>
              <a:t> 1727 </a:t>
            </a:r>
            <a:r>
              <a:rPr lang="it-IT" sz="2400" i="1" dirty="0" err="1"/>
              <a:t>tiket</a:t>
            </a:r>
            <a:r>
              <a:rPr lang="it-IT" sz="2400" dirty="0"/>
              <a:t>, </a:t>
            </a:r>
            <a:r>
              <a:rPr lang="it-IT" sz="2400" dirty="0" err="1"/>
              <a:t>emprunté</a:t>
            </a:r>
            <a:r>
              <a:rPr lang="it-IT" sz="2400" dirty="0"/>
              <a:t> à l’ancien </a:t>
            </a:r>
            <a:r>
              <a:rPr lang="it-IT" sz="2400" dirty="0" err="1"/>
              <a:t>français</a:t>
            </a:r>
            <a:r>
              <a:rPr lang="it-IT" sz="2400" dirty="0"/>
              <a:t> </a:t>
            </a:r>
            <a:r>
              <a:rPr lang="it-IT" sz="2400" i="1" dirty="0" err="1"/>
              <a:t>estiquet</a:t>
            </a:r>
            <a:r>
              <a:rPr lang="it-IT" sz="2400" dirty="0"/>
              <a:t> “</a:t>
            </a:r>
            <a:r>
              <a:rPr lang="it-IT" sz="2400" dirty="0" err="1"/>
              <a:t>billet</a:t>
            </a:r>
            <a:r>
              <a:rPr lang="it-IT" sz="2400" dirty="0"/>
              <a:t> de </a:t>
            </a:r>
            <a:r>
              <a:rPr lang="it-IT" sz="2400" dirty="0" err="1"/>
              <a:t>logement</a:t>
            </a:r>
            <a:r>
              <a:rPr lang="it-IT" sz="2400" dirty="0"/>
              <a:t>”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576438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>
                <a:latin typeface="Arial" charset="0"/>
              </a:rPr>
              <a:t>Les</a:t>
            </a:r>
            <a:r>
              <a:rPr lang="it-IT" sz="2800" dirty="0">
                <a:latin typeface="Arial" charset="0"/>
              </a:rPr>
              <a:t> </a:t>
            </a:r>
            <a:r>
              <a:rPr lang="it-IT" sz="2800" dirty="0" err="1" smtClean="0">
                <a:latin typeface="Arial" charset="0"/>
              </a:rPr>
              <a:t>italianismes</a:t>
            </a:r>
            <a:r>
              <a:rPr lang="it-IT" sz="2800" dirty="0" smtClean="0">
                <a:latin typeface="Arial" charset="0"/>
              </a:rPr>
              <a:t> </a:t>
            </a:r>
            <a:r>
              <a:rPr lang="it-IT" sz="2800" dirty="0" err="1" smtClean="0">
                <a:latin typeface="Arial" charset="0"/>
              </a:rPr>
              <a:t>au</a:t>
            </a:r>
            <a:r>
              <a:rPr lang="it-IT" sz="2800" dirty="0" smtClean="0">
                <a:latin typeface="Arial" charset="0"/>
              </a:rPr>
              <a:t> </a:t>
            </a:r>
            <a:r>
              <a:rPr lang="it-IT" sz="2800" dirty="0" err="1" smtClean="0">
                <a:latin typeface="Arial" charset="0"/>
              </a:rPr>
              <a:t>cours</a:t>
            </a:r>
            <a:r>
              <a:rPr lang="it-IT" sz="2800" dirty="0" smtClean="0">
                <a:latin typeface="Arial" charset="0"/>
              </a:rPr>
              <a:t> de la </a:t>
            </a:r>
            <a:r>
              <a:rPr lang="it-IT" sz="2800" dirty="0" err="1" smtClean="0">
                <a:latin typeface="Arial" charset="0"/>
              </a:rPr>
              <a:t>Renaissance</a:t>
            </a:r>
            <a:endParaRPr lang="it-IT" sz="2800" dirty="0">
              <a:latin typeface="Arial" charset="0"/>
            </a:endParaRPr>
          </a:p>
        </p:txBody>
      </p:sp>
      <p:sp>
        <p:nvSpPr>
          <p:cNvPr id="3706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Arial" charset="0"/>
              </a:rPr>
              <a:t>quelque</a:t>
            </a:r>
            <a:r>
              <a:rPr lang="en-US" sz="2400" dirty="0">
                <a:latin typeface="Arial" charset="0"/>
              </a:rPr>
              <a:t> 8000 mots, </a:t>
            </a:r>
            <a:r>
              <a:rPr lang="en-US" sz="2400" dirty="0" err="1">
                <a:latin typeface="Arial" charset="0"/>
              </a:rPr>
              <a:t>dont</a:t>
            </a:r>
            <a:r>
              <a:rPr lang="en-US" sz="2400" dirty="0">
                <a:latin typeface="Arial" charset="0"/>
              </a:rPr>
              <a:t> environ 10 % </a:t>
            </a:r>
            <a:r>
              <a:rPr lang="en-US" sz="2400" dirty="0" err="1">
                <a:latin typeface="Arial" charset="0"/>
              </a:rPr>
              <a:t>est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utilisé</a:t>
            </a:r>
            <a:r>
              <a:rPr lang="en-US" sz="2400" dirty="0">
                <a:latin typeface="Arial" charset="0"/>
              </a:rPr>
              <a:t> encore </a:t>
            </a:r>
            <a:r>
              <a:rPr lang="en-US" sz="2400" dirty="0" err="1">
                <a:latin typeface="Arial" charset="0"/>
              </a:rPr>
              <a:t>aujourd'hui</a:t>
            </a:r>
            <a:r>
              <a:rPr lang="en-US" sz="2400" dirty="0">
                <a:latin typeface="Arial" charset="0"/>
              </a:rPr>
              <a:t>. </a:t>
            </a:r>
          </a:p>
          <a:p>
            <a:pPr algn="just"/>
            <a:r>
              <a:rPr lang="en-US" sz="2400" dirty="0" err="1">
                <a:latin typeface="Arial" charset="0"/>
              </a:rPr>
              <a:t>termes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relatifs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à</a:t>
            </a:r>
            <a:r>
              <a:rPr lang="en-US" sz="2400" dirty="0">
                <a:latin typeface="Arial" charset="0"/>
              </a:rPr>
              <a:t> la guerre </a:t>
            </a:r>
            <a:r>
              <a:rPr lang="en-US" sz="2400" dirty="0" smtClean="0">
                <a:latin typeface="Arial" charset="0"/>
              </a:rPr>
              <a:t>(</a:t>
            </a:r>
            <a:r>
              <a:rPr lang="en-US" sz="2400" i="1" dirty="0" err="1" smtClean="0">
                <a:latin typeface="Arial" charset="0"/>
              </a:rPr>
              <a:t>alarme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fr-FR" sz="2400" i="1" dirty="0" smtClean="0"/>
              <a:t>bataillon, </a:t>
            </a:r>
            <a:r>
              <a:rPr lang="en-US" sz="2400" i="1" dirty="0" smtClean="0">
                <a:latin typeface="Arial" charset="0"/>
              </a:rPr>
              <a:t>canon, </a:t>
            </a:r>
            <a:r>
              <a:rPr lang="fr-FR" sz="2400" i="1" dirty="0" smtClean="0"/>
              <a:t>cartouche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escalade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fr-FR" sz="2400" i="1" dirty="0" smtClean="0"/>
              <a:t>fantassin,</a:t>
            </a:r>
            <a:r>
              <a:rPr lang="en-US" sz="2400" i="1" dirty="0" smtClean="0">
                <a:latin typeface="Arial" charset="0"/>
              </a:rPr>
              <a:t> </a:t>
            </a:r>
            <a:r>
              <a:rPr lang="fr-FR" sz="2400" i="1" dirty="0" smtClean="0"/>
              <a:t>infanterie, </a:t>
            </a:r>
            <a:r>
              <a:rPr lang="en-US" sz="2400" i="1" dirty="0" smtClean="0">
                <a:latin typeface="Arial" charset="0"/>
              </a:rPr>
              <a:t>etc</a:t>
            </a:r>
            <a:r>
              <a:rPr lang="en-US" sz="2400" i="1" dirty="0">
                <a:latin typeface="Arial" charset="0"/>
              </a:rPr>
              <a:t>.)</a:t>
            </a:r>
            <a:r>
              <a:rPr lang="en-US" sz="2400" dirty="0" smtClean="0">
                <a:latin typeface="Arial" charset="0"/>
              </a:rPr>
              <a:t>, </a:t>
            </a:r>
            <a:r>
              <a:rPr lang="en-US" sz="2400" dirty="0" err="1" smtClean="0">
                <a:latin typeface="Arial" charset="0"/>
              </a:rPr>
              <a:t>à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la finance </a:t>
            </a:r>
            <a:r>
              <a:rPr lang="en-US" sz="2400" i="1" dirty="0" smtClean="0">
                <a:latin typeface="Arial" charset="0"/>
              </a:rPr>
              <a:t>(</a:t>
            </a:r>
            <a:r>
              <a:rPr lang="en-US" sz="2400" i="1" dirty="0" err="1" smtClean="0">
                <a:latin typeface="Arial" charset="0"/>
              </a:rPr>
              <a:t>crédit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en-US" sz="2400" i="1" dirty="0" err="1" smtClean="0">
                <a:latin typeface="Arial" charset="0"/>
              </a:rPr>
              <a:t>escompte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en-US" sz="2400" i="1" dirty="0">
                <a:latin typeface="Arial" charset="0"/>
              </a:rPr>
              <a:t>etc.), </a:t>
            </a:r>
            <a:r>
              <a:rPr lang="en-US" sz="2400" dirty="0">
                <a:latin typeface="Arial" charset="0"/>
              </a:rPr>
              <a:t>aux </a:t>
            </a:r>
            <a:r>
              <a:rPr lang="en-US" sz="2400" dirty="0" err="1">
                <a:latin typeface="Arial" charset="0"/>
              </a:rPr>
              <a:t>moeurs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(</a:t>
            </a:r>
            <a:r>
              <a:rPr lang="en-US" sz="2400" i="1" dirty="0" err="1">
                <a:latin typeface="Arial" charset="0"/>
              </a:rPr>
              <a:t>courtisan</a:t>
            </a:r>
            <a:r>
              <a:rPr lang="en-US" sz="2400" i="1" dirty="0">
                <a:latin typeface="Arial" charset="0"/>
              </a:rPr>
              <a:t>, </a:t>
            </a:r>
            <a:r>
              <a:rPr lang="en-US" sz="2400" i="1" dirty="0" err="1">
                <a:latin typeface="Arial" charset="0"/>
              </a:rPr>
              <a:t>disgrâce</a:t>
            </a:r>
            <a:r>
              <a:rPr lang="en-US" sz="2400" i="1" dirty="0">
                <a:latin typeface="Arial" charset="0"/>
              </a:rPr>
              <a:t>, </a:t>
            </a:r>
            <a:r>
              <a:rPr lang="en-US" sz="2400" i="1" dirty="0" err="1">
                <a:latin typeface="Arial" charset="0"/>
              </a:rPr>
              <a:t>caresse</a:t>
            </a:r>
            <a:r>
              <a:rPr lang="en-US" sz="2400" i="1" dirty="0">
                <a:latin typeface="Arial" charset="0"/>
              </a:rPr>
              <a:t>, escapade, etc.), </a:t>
            </a:r>
            <a:r>
              <a:rPr lang="en-US" sz="2400" dirty="0" err="1">
                <a:latin typeface="Arial" charset="0"/>
              </a:rPr>
              <a:t>à</a:t>
            </a:r>
            <a:r>
              <a:rPr lang="en-US" sz="2400" dirty="0">
                <a:latin typeface="Arial" charset="0"/>
              </a:rPr>
              <a:t> la </a:t>
            </a:r>
            <a:r>
              <a:rPr lang="en-US" sz="2400" dirty="0" err="1">
                <a:latin typeface="Arial" charset="0"/>
              </a:rPr>
              <a:t>peinture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 smtClean="0">
                <a:latin typeface="Arial" charset="0"/>
              </a:rPr>
              <a:t>(</a:t>
            </a:r>
            <a:r>
              <a:rPr lang="fr-FR" sz="2400" i="1" dirty="0"/>
              <a:t>clair </a:t>
            </a:r>
            <a:r>
              <a:rPr lang="fr-FR" sz="2400" i="1" dirty="0" smtClean="0"/>
              <a:t>obscur, </a:t>
            </a:r>
            <a:r>
              <a:rPr lang="en-US" sz="2400" i="1" dirty="0" err="1" smtClean="0">
                <a:latin typeface="Arial" charset="0"/>
              </a:rPr>
              <a:t>coloris</a:t>
            </a:r>
            <a:r>
              <a:rPr lang="en-US" sz="2400" i="1" dirty="0">
                <a:latin typeface="Arial" charset="0"/>
              </a:rPr>
              <a:t>, </a:t>
            </a:r>
            <a:r>
              <a:rPr lang="fr-FR" sz="2400" i="1" dirty="0" smtClean="0"/>
              <a:t>dégrader, </a:t>
            </a:r>
            <a:r>
              <a:rPr lang="en-US" sz="2400" i="1" dirty="0" err="1" smtClean="0">
                <a:latin typeface="Arial" charset="0"/>
              </a:rPr>
              <a:t>profil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fr-FR" sz="2400" i="1" dirty="0" smtClean="0"/>
              <a:t>reflet,</a:t>
            </a:r>
            <a:r>
              <a:rPr lang="en-US" sz="2400" i="1" dirty="0" smtClean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miniature, </a:t>
            </a:r>
            <a:r>
              <a:rPr lang="en-US" sz="2400" i="1" dirty="0" smtClean="0">
                <a:latin typeface="Arial" charset="0"/>
              </a:rPr>
              <a:t>etc.</a:t>
            </a:r>
            <a:r>
              <a:rPr lang="en-US" sz="2400" i="1" dirty="0">
                <a:latin typeface="Arial" charset="0"/>
              </a:rPr>
              <a:t> </a:t>
            </a:r>
            <a:r>
              <a:rPr lang="en-US" sz="2400" i="1" dirty="0" smtClean="0">
                <a:latin typeface="Arial" charset="0"/>
              </a:rPr>
              <a:t>- </a:t>
            </a:r>
            <a:r>
              <a:rPr lang="en-US" sz="2400" dirty="0" smtClean="0">
                <a:latin typeface="Arial" charset="0"/>
              </a:rPr>
              <a:t>de </a:t>
            </a:r>
            <a:r>
              <a:rPr lang="en-US" sz="2400" dirty="0" err="1" smtClean="0">
                <a:latin typeface="Arial" charset="0"/>
              </a:rPr>
              <a:t>nombreux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fr-FR" sz="2400" dirty="0" smtClean="0"/>
              <a:t>termes </a:t>
            </a:r>
            <a:r>
              <a:rPr lang="fr-FR" sz="2400" dirty="0"/>
              <a:t>de Léonard de Vinci</a:t>
            </a:r>
            <a:r>
              <a:rPr lang="fr-FR" sz="2400" dirty="0" smtClean="0"/>
              <a:t>)</a:t>
            </a:r>
            <a:r>
              <a:rPr lang="en-US" sz="2400" i="1" dirty="0" smtClean="0">
                <a:latin typeface="Arial" charset="0"/>
              </a:rPr>
              <a:t>, </a:t>
            </a:r>
            <a:r>
              <a:rPr lang="en-US" sz="2400" dirty="0" err="1" smtClean="0">
                <a:latin typeface="Arial" charset="0"/>
              </a:rPr>
              <a:t>à</a:t>
            </a:r>
            <a:r>
              <a:rPr lang="en-US" sz="2400" i="1" dirty="0" smtClean="0">
                <a:latin typeface="Arial" charset="0"/>
              </a:rPr>
              <a:t> </a:t>
            </a:r>
            <a:r>
              <a:rPr lang="it-IT" sz="2400" dirty="0" smtClean="0"/>
              <a:t>La </a:t>
            </a:r>
            <a:r>
              <a:rPr lang="it-IT" sz="2400" dirty="0"/>
              <a:t>commedia </a:t>
            </a:r>
            <a:r>
              <a:rPr lang="it-IT" sz="2400" dirty="0" smtClean="0"/>
              <a:t>dell’arte (</a:t>
            </a:r>
            <a:r>
              <a:rPr lang="it-IT" sz="2400" i="1" dirty="0" err="1" smtClean="0"/>
              <a:t>bouffon</a:t>
            </a:r>
            <a:r>
              <a:rPr lang="it-IT" sz="2400" i="1" dirty="0" smtClean="0"/>
              <a:t>, </a:t>
            </a:r>
            <a:r>
              <a:rPr lang="it-IT" sz="2400" i="1" dirty="0" err="1" smtClean="0"/>
              <a:t>carnava</a:t>
            </a:r>
            <a:r>
              <a:rPr lang="it-IT" sz="2400" dirty="0" err="1" smtClean="0"/>
              <a:t>l</a:t>
            </a:r>
            <a:r>
              <a:rPr lang="fr-FR" sz="2400" dirty="0" smtClean="0"/>
              <a:t>, </a:t>
            </a:r>
            <a:r>
              <a:rPr lang="it-IT" sz="2400" i="1" dirty="0" err="1" smtClean="0"/>
              <a:t>saltimbanque</a:t>
            </a:r>
            <a:r>
              <a:rPr lang="it-IT" sz="2400" i="1" dirty="0" smtClean="0"/>
              <a:t>),</a:t>
            </a:r>
            <a:r>
              <a:rPr lang="fr-FR" sz="2400" dirty="0" smtClean="0"/>
              <a:t> </a:t>
            </a:r>
            <a:r>
              <a:rPr lang="en-US" sz="2400" dirty="0" err="1" smtClean="0">
                <a:latin typeface="Arial" charset="0"/>
              </a:rPr>
              <a:t>à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l'architecture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(</a:t>
            </a:r>
            <a:r>
              <a:rPr lang="en-US" sz="2400" i="1" dirty="0" err="1">
                <a:latin typeface="Arial" charset="0"/>
              </a:rPr>
              <a:t>belvédère</a:t>
            </a:r>
            <a:r>
              <a:rPr lang="en-US" sz="2400" i="1" dirty="0">
                <a:latin typeface="Arial" charset="0"/>
              </a:rPr>
              <a:t>, </a:t>
            </a:r>
            <a:r>
              <a:rPr lang="en-US" sz="2400" i="1" dirty="0" err="1">
                <a:latin typeface="Arial" charset="0"/>
              </a:rPr>
              <a:t>appartement</a:t>
            </a:r>
            <a:r>
              <a:rPr lang="en-US" sz="2400" i="1" dirty="0">
                <a:latin typeface="Arial" charset="0"/>
              </a:rPr>
              <a:t>, </a:t>
            </a:r>
            <a:r>
              <a:rPr lang="en-US" sz="2400" i="1" dirty="0" err="1">
                <a:latin typeface="Arial" charset="0"/>
              </a:rPr>
              <a:t>balcon</a:t>
            </a:r>
            <a:r>
              <a:rPr lang="en-US" sz="2400" i="1" dirty="0">
                <a:latin typeface="Arial" charset="0"/>
              </a:rPr>
              <a:t>, </a:t>
            </a:r>
            <a:r>
              <a:rPr lang="en-US" sz="2400" i="1" dirty="0" err="1">
                <a:latin typeface="Arial" charset="0"/>
              </a:rPr>
              <a:t>chapiteau</a:t>
            </a:r>
            <a:r>
              <a:rPr lang="en-US" sz="2400" i="1" dirty="0">
                <a:latin typeface="Arial" charset="0"/>
              </a:rPr>
              <a:t>, etc.</a:t>
            </a:r>
            <a:r>
              <a:rPr lang="en-US" sz="2400" i="1" dirty="0" smtClean="0">
                <a:latin typeface="Arial" charset="0"/>
              </a:rPr>
              <a:t>) et aux</a:t>
            </a:r>
            <a:r>
              <a:rPr lang="fr-FR" sz="2400" dirty="0" smtClean="0"/>
              <a:t> </a:t>
            </a:r>
            <a:r>
              <a:rPr lang="fr-FR" sz="2400" dirty="0"/>
              <a:t>malfaiteurs </a:t>
            </a:r>
            <a:r>
              <a:rPr lang="fr-FR" sz="2400" dirty="0" smtClean="0"/>
              <a:t> (</a:t>
            </a:r>
            <a:r>
              <a:rPr lang="fr-FR" sz="2400" i="1" dirty="0" smtClean="0"/>
              <a:t>contrebande</a:t>
            </a:r>
            <a:r>
              <a:rPr lang="fr-FR" sz="2400" i="1" dirty="0"/>
              <a:t>, assassin </a:t>
            </a:r>
            <a:r>
              <a:rPr lang="fr-FR" sz="2400" dirty="0"/>
              <a:t>(?</a:t>
            </a:r>
            <a:r>
              <a:rPr lang="fr-FR" sz="2400" dirty="0" smtClean="0"/>
              <a:t>)</a:t>
            </a:r>
            <a:endParaRPr lang="en-US" sz="2400" i="1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61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>
                <a:latin typeface="Arial" charset="0"/>
              </a:rPr>
              <a:t/>
            </a:r>
            <a:br>
              <a:rPr lang="it-IT" sz="2800" dirty="0">
                <a:latin typeface="Arial" charset="0"/>
              </a:rPr>
            </a:br>
            <a:r>
              <a:rPr lang="it-IT" sz="2800" dirty="0" err="1">
                <a:latin typeface="Arial" charset="0"/>
              </a:rPr>
              <a:t>Homophonie</a:t>
            </a:r>
            <a:r>
              <a:rPr lang="it-IT" sz="2800" dirty="0">
                <a:latin typeface="Arial" charset="0"/>
              </a:rPr>
              <a:t> </a:t>
            </a:r>
            <a:r>
              <a:rPr lang="it-IT" sz="3200" dirty="0">
                <a:latin typeface="Arial" charset="0"/>
              </a:rPr>
              <a:t/>
            </a:r>
            <a:br>
              <a:rPr lang="it-IT" sz="3200" dirty="0">
                <a:latin typeface="Arial" charset="0"/>
              </a:rPr>
            </a:br>
            <a:r>
              <a:rPr lang="it-IT" sz="2400" dirty="0">
                <a:latin typeface="Arial" charset="0"/>
              </a:rPr>
              <a:t>Source </a:t>
            </a:r>
            <a:r>
              <a:rPr lang="it-IT" sz="2400" dirty="0" err="1">
                <a:latin typeface="Arial" charset="0"/>
              </a:rPr>
              <a:t>potentielle</a:t>
            </a:r>
            <a:r>
              <a:rPr lang="it-IT" sz="2400" dirty="0">
                <a:latin typeface="Arial" charset="0"/>
              </a:rPr>
              <a:t> de </a:t>
            </a:r>
            <a:r>
              <a:rPr lang="it-IT" sz="2400" dirty="0" err="1">
                <a:latin typeface="Arial" charset="0"/>
              </a:rPr>
              <a:t>jeux</a:t>
            </a:r>
            <a:r>
              <a:rPr lang="it-IT" sz="2400" dirty="0">
                <a:latin typeface="Arial" charset="0"/>
              </a:rPr>
              <a:t> de </a:t>
            </a:r>
            <a:r>
              <a:rPr lang="it-IT" sz="2400" dirty="0" err="1">
                <a:latin typeface="Arial" charset="0"/>
              </a:rPr>
              <a:t>mots</a:t>
            </a:r>
            <a:r>
              <a:rPr lang="it-IT" sz="2400" dirty="0">
                <a:latin typeface="Arial" charset="0"/>
              </a:rPr>
              <a:t> et de </a:t>
            </a:r>
            <a:r>
              <a:rPr lang="it-IT" sz="2400" dirty="0" err="1">
                <a:latin typeface="Arial" charset="0"/>
              </a:rPr>
              <a:t>malentendus</a:t>
            </a:r>
            <a:r>
              <a:rPr lang="it-IT" sz="2400" dirty="0">
                <a:latin typeface="Arial" charset="0"/>
              </a:rPr>
              <a:t/>
            </a:r>
            <a:br>
              <a:rPr lang="it-IT" sz="2400" dirty="0">
                <a:latin typeface="Arial" charset="0"/>
              </a:rPr>
            </a:br>
            <a:endParaRPr lang="it-IT" sz="2400" dirty="0">
              <a:latin typeface="Arial" charset="0"/>
            </a:endParaRPr>
          </a:p>
        </p:txBody>
      </p:sp>
      <p:sp>
        <p:nvSpPr>
          <p:cNvPr id="35842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b="1" dirty="0">
                <a:latin typeface="Arial" charset="0"/>
              </a:rPr>
              <a:t>1. Homophones</a:t>
            </a:r>
            <a:r>
              <a:rPr lang="fr-FR" sz="2400" dirty="0">
                <a:latin typeface="Arial" charset="0"/>
              </a:rPr>
              <a:t> </a:t>
            </a:r>
            <a:r>
              <a:rPr lang="fr-FR" sz="2400" b="1" dirty="0">
                <a:latin typeface="Arial" charset="0"/>
              </a:rPr>
              <a:t>non homographes </a:t>
            </a:r>
            <a:r>
              <a:rPr lang="fr-FR" sz="2400" dirty="0">
                <a:latin typeface="Arial" charset="0"/>
              </a:rPr>
              <a:t>: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Des mots de sens différents qui se prononcent de la même manière : 		</a:t>
            </a:r>
          </a:p>
          <a:p>
            <a:pPr>
              <a:buFontTx/>
              <a:buNone/>
            </a:pPr>
            <a:r>
              <a:rPr lang="fr-FR" sz="2400" b="1" dirty="0">
                <a:latin typeface="Arial" charset="0"/>
              </a:rPr>
              <a:t>Mer/mère/maire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Ma mère déteste se baigner dans la mer.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Le maire dirige le conseil municipal d'une ville ou d'un village.</a:t>
            </a:r>
          </a:p>
          <a:p>
            <a:pPr>
              <a:buFontTx/>
              <a:buNone/>
            </a:pPr>
            <a:r>
              <a:rPr lang="it-IT" sz="2400" b="1" dirty="0" err="1">
                <a:latin typeface="Arial" charset="0"/>
              </a:rPr>
              <a:t>Père</a:t>
            </a:r>
            <a:r>
              <a:rPr lang="it-IT" sz="2400" b="1" dirty="0">
                <a:latin typeface="Arial" charset="0"/>
              </a:rPr>
              <a:t>/</a:t>
            </a:r>
            <a:r>
              <a:rPr lang="it-IT" sz="2400" b="1" dirty="0" err="1">
                <a:latin typeface="Arial" charset="0"/>
              </a:rPr>
              <a:t>paire</a:t>
            </a:r>
            <a:r>
              <a:rPr lang="it-IT" sz="2400" b="1" dirty="0">
                <a:latin typeface="Arial" charset="0"/>
              </a:rPr>
              <a:t> (une)/</a:t>
            </a:r>
            <a:r>
              <a:rPr lang="it-IT" sz="2400" b="1" dirty="0" err="1">
                <a:latin typeface="Arial" charset="0"/>
              </a:rPr>
              <a:t>perd</a:t>
            </a:r>
            <a:r>
              <a:rPr lang="it-IT" sz="2400" b="1" dirty="0">
                <a:latin typeface="Arial" charset="0"/>
              </a:rPr>
              <a:t> (</a:t>
            </a:r>
            <a:r>
              <a:rPr lang="it-IT" sz="2400" b="1" dirty="0" err="1">
                <a:latin typeface="Arial" charset="0"/>
              </a:rPr>
              <a:t>verbe</a:t>
            </a:r>
            <a:r>
              <a:rPr lang="it-IT" sz="2400" b="1" dirty="0">
                <a:latin typeface="Arial" charset="0"/>
              </a:rPr>
              <a:t> </a:t>
            </a:r>
            <a:r>
              <a:rPr lang="it-IT" sz="2400" b="1" dirty="0" err="1">
                <a:latin typeface="Arial" charset="0"/>
              </a:rPr>
              <a:t>perdre</a:t>
            </a:r>
            <a:r>
              <a:rPr lang="it-IT" sz="2400" b="1" dirty="0">
                <a:latin typeface="Arial" charset="0"/>
              </a:rPr>
              <a:t>)</a:t>
            </a:r>
            <a:endParaRPr lang="fr-FR" sz="2400" b="1" dirty="0">
              <a:latin typeface="Arial" charset="0"/>
            </a:endParaRP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Mon père perd sa paire de chaussettes tous les soirs.</a:t>
            </a:r>
          </a:p>
          <a:p>
            <a:pPr>
              <a:buFontTx/>
              <a:buNone/>
            </a:pPr>
            <a:r>
              <a:rPr lang="it-IT" sz="2400" b="1" dirty="0" err="1">
                <a:latin typeface="Arial" charset="0"/>
              </a:rPr>
              <a:t>Ancre</a:t>
            </a:r>
            <a:r>
              <a:rPr lang="it-IT" sz="2400" b="1" dirty="0">
                <a:latin typeface="Arial" charset="0"/>
              </a:rPr>
              <a:t>/</a:t>
            </a:r>
            <a:r>
              <a:rPr lang="it-IT" sz="2400" b="1" dirty="0" err="1">
                <a:latin typeface="Arial" charset="0"/>
              </a:rPr>
              <a:t>encre</a:t>
            </a:r>
            <a:endParaRPr lang="fr-FR" sz="2400" b="1" dirty="0">
              <a:latin typeface="Arial" charset="0"/>
            </a:endParaRPr>
          </a:p>
          <a:p>
            <a:pPr>
              <a:buNone/>
            </a:pPr>
            <a:r>
              <a:rPr lang="fr-FR" sz="2400" dirty="0">
                <a:latin typeface="Arial" charset="0"/>
              </a:rPr>
              <a:t>L'ancre d'un bateau, l'encre pour écrire </a:t>
            </a:r>
          </a:p>
          <a:p>
            <a:pPr>
              <a:buFontTx/>
              <a:buNone/>
            </a:pPr>
            <a:endParaRPr lang="fr-FR" sz="2400" u="sng" dirty="0">
              <a:latin typeface="Arial" charset="0"/>
            </a:endParaRPr>
          </a:p>
          <a:p>
            <a:pPr marL="0" indent="0">
              <a:buNone/>
            </a:pPr>
            <a:endParaRPr lang="it-IT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59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>
                <a:latin typeface="Arial" charset="0"/>
              </a:rPr>
              <a:t/>
            </a:r>
            <a:br>
              <a:rPr lang="fr-FR" sz="3200" dirty="0">
                <a:latin typeface="Arial" charset="0"/>
              </a:rPr>
            </a:br>
            <a:r>
              <a:rPr lang="fr-FR" sz="2800" dirty="0">
                <a:latin typeface="Arial" charset="0"/>
              </a:rPr>
              <a:t>Homophonie</a:t>
            </a:r>
            <a:r>
              <a:rPr lang="fr-FR" sz="3200" dirty="0">
                <a:latin typeface="Arial" charset="0"/>
              </a:rPr>
              <a:t/>
            </a:r>
            <a:br>
              <a:rPr lang="fr-FR" sz="3200" dirty="0">
                <a:latin typeface="Arial" charset="0"/>
              </a:rPr>
            </a:br>
            <a:endParaRPr lang="it-IT" sz="3200" dirty="0">
              <a:latin typeface="Arial" charset="0"/>
            </a:endParaRP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2. </a:t>
            </a:r>
            <a:r>
              <a:rPr lang="fr-FR" sz="2400" b="1" dirty="0">
                <a:latin typeface="Arial" charset="0"/>
              </a:rPr>
              <a:t>Homophones homographes </a:t>
            </a:r>
            <a:r>
              <a:rPr lang="fr-FR" sz="2400" dirty="0">
                <a:latin typeface="Arial" charset="0"/>
              </a:rPr>
              <a:t>:</a:t>
            </a:r>
          </a:p>
          <a:p>
            <a:pPr algn="just">
              <a:buFontTx/>
              <a:buNone/>
            </a:pPr>
            <a:r>
              <a:rPr lang="fr-FR" sz="2400" dirty="0">
                <a:latin typeface="Arial" charset="0"/>
              </a:rPr>
              <a:t>Des mots de sens différents qui se prononcent de la même manière et qui s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écrivent de la même façon (principalement mots d’une catégorie grammaticale différente ou d’un genre grammatical diffèrent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 </a:t>
            </a:r>
          </a:p>
          <a:p>
            <a:pPr>
              <a:buFontTx/>
              <a:buNone/>
            </a:pPr>
            <a:r>
              <a:rPr lang="fr-FR" sz="2400" i="1" dirty="0">
                <a:latin typeface="Arial" charset="0"/>
              </a:rPr>
              <a:t>un</a:t>
            </a:r>
            <a:r>
              <a:rPr lang="fr-FR" sz="2400" dirty="0">
                <a:latin typeface="Arial" charset="0"/>
              </a:rPr>
              <a:t> </a:t>
            </a:r>
            <a:r>
              <a:rPr lang="fr-FR" sz="2400" i="1" dirty="0">
                <a:latin typeface="Arial" charset="0"/>
              </a:rPr>
              <a:t>livre</a:t>
            </a:r>
            <a:r>
              <a:rPr lang="fr-FR" sz="2400" dirty="0">
                <a:latin typeface="Arial" charset="0"/>
              </a:rPr>
              <a:t> qui se lit vite / </a:t>
            </a:r>
            <a:r>
              <a:rPr lang="fr-FR" sz="2400" i="1" dirty="0">
                <a:latin typeface="Arial" charset="0"/>
              </a:rPr>
              <a:t>une</a:t>
            </a:r>
            <a:r>
              <a:rPr lang="fr-FR" sz="2400" dirty="0">
                <a:latin typeface="Arial" charset="0"/>
              </a:rPr>
              <a:t> </a:t>
            </a:r>
            <a:r>
              <a:rPr lang="fr-FR" sz="2400" i="1" dirty="0">
                <a:latin typeface="Arial" charset="0"/>
              </a:rPr>
              <a:t>livre</a:t>
            </a:r>
            <a:r>
              <a:rPr lang="fr-FR" sz="2400" dirty="0">
                <a:latin typeface="Arial" charset="0"/>
              </a:rPr>
              <a:t> (500 grammes) de légumes </a:t>
            </a:r>
          </a:p>
          <a:p>
            <a:pPr>
              <a:buFontTx/>
              <a:buNone/>
            </a:pPr>
            <a:r>
              <a:rPr lang="fr-FR" sz="2400" i="1" dirty="0">
                <a:latin typeface="Arial" charset="0"/>
              </a:rPr>
              <a:t>Du pain frais, faire des frais, prendre le frais</a:t>
            </a:r>
            <a:r>
              <a:rPr lang="fr-FR" sz="2400" dirty="0">
                <a:latin typeface="Arial" charset="0"/>
              </a:rPr>
              <a:t>.</a:t>
            </a:r>
          </a:p>
          <a:p>
            <a:pPr>
              <a:buFontTx/>
              <a:buNone/>
            </a:pPr>
            <a:r>
              <a:rPr lang="it-IT" sz="2400" dirty="0">
                <a:latin typeface="Arial" charset="0"/>
              </a:rPr>
              <a:t>Je </a:t>
            </a:r>
            <a:r>
              <a:rPr lang="it-IT" sz="2400" dirty="0" err="1">
                <a:latin typeface="Arial" charset="0"/>
              </a:rPr>
              <a:t>vais</a:t>
            </a:r>
            <a:r>
              <a:rPr lang="it-IT" sz="2400" dirty="0">
                <a:latin typeface="Arial" charset="0"/>
              </a:rPr>
              <a:t> </a:t>
            </a:r>
            <a:r>
              <a:rPr lang="it-IT" sz="2400" dirty="0" err="1">
                <a:latin typeface="Arial" charset="0"/>
              </a:rPr>
              <a:t>faire</a:t>
            </a:r>
            <a:r>
              <a:rPr lang="it-IT" sz="2400" dirty="0">
                <a:latin typeface="Arial" charset="0"/>
              </a:rPr>
              <a:t> </a:t>
            </a:r>
            <a:r>
              <a:rPr lang="it-IT" sz="2400" i="1" dirty="0">
                <a:latin typeface="Arial" charset="0"/>
              </a:rPr>
              <a:t>un tour </a:t>
            </a:r>
            <a:r>
              <a:rPr lang="it-IT" sz="2400" dirty="0" err="1">
                <a:latin typeface="Arial" charset="0"/>
              </a:rPr>
              <a:t>sur</a:t>
            </a:r>
            <a:r>
              <a:rPr lang="it-IT" sz="2400" dirty="0">
                <a:latin typeface="Arial" charset="0"/>
              </a:rPr>
              <a:t> </a:t>
            </a:r>
            <a:r>
              <a:rPr lang="it-IT" sz="2400" i="1" dirty="0">
                <a:latin typeface="Arial" charset="0"/>
              </a:rPr>
              <a:t>la tour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ça me </a:t>
            </a:r>
            <a:r>
              <a:rPr lang="fr-FR" sz="2400" i="1" dirty="0">
                <a:latin typeface="Arial" charset="0"/>
              </a:rPr>
              <a:t>tente</a:t>
            </a:r>
            <a:r>
              <a:rPr lang="fr-FR" sz="2400" dirty="0">
                <a:latin typeface="Arial" charset="0"/>
              </a:rPr>
              <a:t> d'aller sous la </a:t>
            </a:r>
            <a:r>
              <a:rPr lang="fr-FR" sz="2400" i="1" dirty="0">
                <a:latin typeface="Arial" charset="0"/>
              </a:rPr>
              <a:t>tente</a:t>
            </a:r>
            <a:r>
              <a:rPr lang="fr-FR" sz="2400" dirty="0">
                <a:latin typeface="Arial" charset="0"/>
              </a:rPr>
              <a:t> avec ma </a:t>
            </a:r>
            <a:r>
              <a:rPr lang="fr-FR" sz="2400" i="1" dirty="0">
                <a:latin typeface="Arial" charset="0"/>
              </a:rPr>
              <a:t>tante</a:t>
            </a:r>
          </a:p>
          <a:p>
            <a:pPr>
              <a:buFontTx/>
              <a:buNone/>
            </a:pPr>
            <a:r>
              <a:rPr lang="fr-FR" sz="2400" dirty="0">
                <a:latin typeface="Arial" charset="0"/>
              </a:rPr>
              <a:t> </a:t>
            </a:r>
          </a:p>
          <a:p>
            <a:endParaRPr lang="it-IT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6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dirty="0" smtClean="0">
                <a:latin typeface="Arial" charset="0"/>
              </a:rPr>
              <a:t> </a:t>
            </a:r>
            <a:r>
              <a:rPr lang="it-IT" sz="2800" dirty="0" err="1" smtClean="0">
                <a:latin typeface="Arial" charset="0"/>
              </a:rPr>
              <a:t>Lexicologie</a:t>
            </a:r>
            <a:r>
              <a:rPr lang="it-IT" sz="2800" dirty="0">
                <a:latin typeface="Arial" charset="0"/>
              </a:rPr>
              <a:t>, </a:t>
            </a:r>
            <a:r>
              <a:rPr lang="it-IT" sz="2800" dirty="0" err="1">
                <a:latin typeface="Arial" charset="0"/>
              </a:rPr>
              <a:t>Lexicographie</a:t>
            </a:r>
            <a:r>
              <a:rPr lang="it-IT" sz="2800" dirty="0">
                <a:latin typeface="Arial" charset="0"/>
              </a:rPr>
              <a:t>, </a:t>
            </a:r>
            <a:r>
              <a:rPr lang="it-IT" sz="2800" dirty="0" err="1">
                <a:latin typeface="Arial" charset="0"/>
              </a:rPr>
              <a:t>Métalexicographie</a:t>
            </a:r>
            <a:endParaRPr lang="it-IT" sz="2800" dirty="0">
              <a:latin typeface="Arial" charset="0"/>
            </a:endParaRPr>
          </a:p>
        </p:txBody>
      </p:sp>
      <p:sp>
        <p:nvSpPr>
          <p:cNvPr id="4986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sz="1600">
                <a:latin typeface="Arial" charset="0"/>
              </a:rPr>
              <a:t/>
            </a:r>
            <a:br>
              <a:rPr lang="fr-FR" sz="1600">
                <a:latin typeface="Arial" charset="0"/>
              </a:rPr>
            </a:br>
            <a:r>
              <a:rPr lang="fr-FR" sz="2000">
                <a:latin typeface="Arial" charset="0"/>
              </a:rPr>
              <a:t>La lexicologie a pour t</a:t>
            </a:r>
            <a:r>
              <a:rPr lang="en-US" sz="2000">
                <a:latin typeface="Arial" charset="0"/>
              </a:rPr>
              <a:t>â</a:t>
            </a:r>
            <a:r>
              <a:rPr lang="fr-FR" sz="2000">
                <a:latin typeface="Arial" charset="0"/>
              </a:rPr>
              <a:t>che d</a:t>
            </a:r>
            <a:r>
              <a:rPr lang="ja-JP" altLang="fr-FR" sz="2000">
                <a:latin typeface="Arial" charset="0"/>
              </a:rPr>
              <a:t>’</a:t>
            </a:r>
            <a:r>
              <a:rPr lang="fr-FR" altLang="ja-JP" sz="2000">
                <a:latin typeface="Arial" charset="0"/>
              </a:rPr>
              <a:t>inventorier les unités qui constituent le lexique, et de décrire les relations entre ces unités.</a:t>
            </a:r>
          </a:p>
          <a:p>
            <a:pPr eaLnBrk="1" hangingPunct="1"/>
            <a:r>
              <a:rPr lang="fr-FR" sz="2000">
                <a:latin typeface="Arial" charset="0"/>
              </a:rPr>
              <a:t>Le lexique s</a:t>
            </a:r>
            <a:r>
              <a:rPr lang="ja-JP" altLang="fr-FR" sz="2000">
                <a:latin typeface="Arial" charset="0"/>
              </a:rPr>
              <a:t>’</a:t>
            </a:r>
            <a:r>
              <a:rPr lang="fr-FR" altLang="ja-JP" sz="2000">
                <a:latin typeface="Arial" charset="0"/>
              </a:rPr>
              <a:t>organise sur les 2 plans du sens et de la forme</a:t>
            </a:r>
          </a:p>
          <a:p>
            <a:pPr eaLnBrk="1" hangingPunct="1"/>
            <a:r>
              <a:rPr lang="fr-FR" sz="2000">
                <a:latin typeface="Arial" charset="0"/>
              </a:rPr>
              <a:t>1. la sémantique lexicale = organisation du sens</a:t>
            </a:r>
          </a:p>
          <a:p>
            <a:pPr eaLnBrk="1" hangingPunct="1"/>
            <a:r>
              <a:rPr lang="fr-FR" sz="2000">
                <a:latin typeface="Arial" charset="0"/>
              </a:rPr>
              <a:t>2. la morphologie lexicale = organisation formelle</a:t>
            </a:r>
          </a:p>
          <a:p>
            <a:pPr eaLnBrk="1" hangingPunct="1"/>
            <a:endParaRPr lang="fr-FR" sz="2000">
              <a:latin typeface="Arial" charset="0"/>
            </a:endParaRPr>
          </a:p>
          <a:p>
            <a:pPr eaLnBrk="1" hangingPunct="1"/>
            <a:r>
              <a:rPr lang="fr-FR" sz="2000">
                <a:latin typeface="Arial" charset="0"/>
              </a:rPr>
              <a:t>La lexicographie s</a:t>
            </a:r>
            <a:r>
              <a:rPr lang="ja-JP" altLang="fr-FR" sz="2000">
                <a:latin typeface="Arial" charset="0"/>
              </a:rPr>
              <a:t>’</a:t>
            </a:r>
            <a:r>
              <a:rPr lang="fr-FR" altLang="ja-JP" sz="2000">
                <a:latin typeface="Arial" charset="0"/>
              </a:rPr>
              <a:t>occupe de la fabrication des dictionnaires</a:t>
            </a:r>
          </a:p>
          <a:p>
            <a:pPr eaLnBrk="1" hangingPunct="1"/>
            <a:r>
              <a:rPr lang="fr-FR" sz="2000">
                <a:latin typeface="Arial" charset="0"/>
              </a:rPr>
              <a:t>La métalexicographie  étudie les dictionnaires</a:t>
            </a:r>
          </a:p>
          <a:p>
            <a:pPr eaLnBrk="1" hangingPunct="1"/>
            <a:r>
              <a:rPr lang="fr-FR" sz="2000">
                <a:latin typeface="Arial" charset="0"/>
              </a:rPr>
              <a:t>Élément, du grec </a:t>
            </a:r>
            <a:r>
              <a:rPr lang="fr-FR" sz="2000" i="1">
                <a:latin typeface="Arial" charset="0"/>
              </a:rPr>
              <a:t>meta,</a:t>
            </a:r>
            <a:r>
              <a:rPr lang="fr-FR" sz="2000">
                <a:latin typeface="Arial" charset="0"/>
              </a:rPr>
              <a:t> exprimant la succession, le changement, la participation, et en philosophie et dans les sciences humaines « ce qui dépasse, englobe » (un objet, une science) : </a:t>
            </a:r>
            <a:r>
              <a:rPr lang="fr-FR" sz="2000" i="1">
                <a:latin typeface="Arial" charset="0"/>
              </a:rPr>
              <a:t>métalangage, métamathématique.</a:t>
            </a:r>
            <a:endParaRPr lang="it-IT" sz="2000">
              <a:latin typeface="Arial" charset="0"/>
            </a:endParaRPr>
          </a:p>
          <a:p>
            <a:pPr eaLnBrk="1" hangingPunct="1"/>
            <a:endParaRPr lang="fr-FR" sz="1600">
              <a:latin typeface="Arial" charset="0"/>
            </a:endParaRPr>
          </a:p>
          <a:p>
            <a:pPr eaLnBrk="1" hangingPunct="1"/>
            <a:endParaRPr lang="it-IT" sz="1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8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D’</a:t>
            </a:r>
            <a:r>
              <a:rPr lang="it-IT" sz="2800" dirty="0" err="1" smtClean="0"/>
              <a:t>autres</a:t>
            </a:r>
            <a:r>
              <a:rPr lang="it-IT" sz="2800" dirty="0" smtClean="0"/>
              <a:t> </a:t>
            </a:r>
            <a:r>
              <a:rPr lang="it-IT" sz="2800" dirty="0" err="1" smtClean="0"/>
              <a:t>homophones</a:t>
            </a:r>
            <a:r>
              <a:rPr lang="it-IT" sz="2800" dirty="0" smtClean="0"/>
              <a:t> </a:t>
            </a:r>
            <a:r>
              <a:rPr lang="it-IT" sz="2800" dirty="0" err="1" smtClean="0"/>
              <a:t>indiquées</a:t>
            </a:r>
            <a:r>
              <a:rPr lang="it-IT" sz="2800" dirty="0" smtClean="0"/>
              <a:t> en </a:t>
            </a:r>
            <a:r>
              <a:rPr lang="it-IT" sz="2800" dirty="0" err="1" smtClean="0"/>
              <a:t>cours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La tante/la </a:t>
            </a:r>
            <a:r>
              <a:rPr lang="it-IT" sz="2400" dirty="0" err="1" smtClean="0"/>
              <a:t>tente</a:t>
            </a:r>
            <a:r>
              <a:rPr lang="it-IT" sz="2400" dirty="0" smtClean="0"/>
              <a:t>/</a:t>
            </a:r>
            <a:r>
              <a:rPr lang="it-IT" sz="2400" dirty="0" err="1" smtClean="0"/>
              <a:t>l’attente</a:t>
            </a:r>
            <a:endParaRPr lang="it-IT" sz="2400" dirty="0" smtClean="0"/>
          </a:p>
          <a:p>
            <a:r>
              <a:rPr lang="it-IT" sz="2400" dirty="0" smtClean="0"/>
              <a:t>Conte/</a:t>
            </a:r>
            <a:r>
              <a:rPr lang="it-IT" sz="2400" dirty="0" err="1" smtClean="0"/>
              <a:t>comte</a:t>
            </a:r>
            <a:r>
              <a:rPr lang="it-IT" sz="2400" dirty="0" smtClean="0"/>
              <a:t>/</a:t>
            </a:r>
            <a:r>
              <a:rPr lang="it-IT" sz="2400" dirty="0" err="1" smtClean="0"/>
              <a:t>compte</a:t>
            </a:r>
            <a:endParaRPr lang="it-IT" sz="2400" dirty="0" smtClean="0"/>
          </a:p>
          <a:p>
            <a:r>
              <a:rPr lang="it-IT" sz="2400" dirty="0" err="1" smtClean="0"/>
              <a:t>Seau</a:t>
            </a:r>
            <a:r>
              <a:rPr lang="it-IT" sz="2400" dirty="0" smtClean="0"/>
              <a:t>/</a:t>
            </a:r>
            <a:r>
              <a:rPr lang="it-IT" sz="2400" dirty="0" err="1" smtClean="0"/>
              <a:t>sceau</a:t>
            </a:r>
            <a:r>
              <a:rPr lang="it-IT" sz="2400" dirty="0" smtClean="0"/>
              <a:t>/</a:t>
            </a:r>
            <a:r>
              <a:rPr lang="it-IT" sz="2400" dirty="0" err="1" smtClean="0"/>
              <a:t>saut</a:t>
            </a:r>
            <a:r>
              <a:rPr lang="it-IT" sz="2400" dirty="0" smtClean="0"/>
              <a:t>/</a:t>
            </a:r>
            <a:r>
              <a:rPr lang="it-IT" sz="2400" dirty="0" err="1" smtClean="0"/>
              <a:t>sot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2821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</a:t>
            </a:r>
            <a:r>
              <a:rPr lang="it-IT" sz="2800" dirty="0" err="1" smtClean="0"/>
              <a:t>paronymie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Presque</a:t>
            </a:r>
            <a:r>
              <a:rPr lang="it-IT" sz="2400" dirty="0" smtClean="0"/>
              <a:t> le </a:t>
            </a:r>
            <a:r>
              <a:rPr lang="it-IT" sz="2400" dirty="0" err="1" smtClean="0"/>
              <a:t>même</a:t>
            </a:r>
            <a:r>
              <a:rPr lang="it-IT" sz="2400" dirty="0" smtClean="0"/>
              <a:t> son </a:t>
            </a:r>
            <a:r>
              <a:rPr lang="it-IT" sz="2400" dirty="0" err="1" smtClean="0"/>
              <a:t>comme</a:t>
            </a:r>
            <a:r>
              <a:rPr lang="it-IT" sz="2400" dirty="0" smtClean="0"/>
              <a:t> :</a:t>
            </a:r>
          </a:p>
          <a:p>
            <a:r>
              <a:rPr lang="it-IT" sz="2400" dirty="0" smtClean="0"/>
              <a:t> </a:t>
            </a:r>
            <a:r>
              <a:rPr lang="it-IT" sz="2400" dirty="0" err="1"/>
              <a:t>poison</a:t>
            </a:r>
            <a:r>
              <a:rPr lang="it-IT" sz="2400" dirty="0"/>
              <a:t> / </a:t>
            </a:r>
            <a:r>
              <a:rPr lang="it-IT" sz="2400" dirty="0" err="1" smtClean="0"/>
              <a:t>poisson</a:t>
            </a:r>
            <a:endParaRPr lang="it-IT" sz="2400" dirty="0" smtClean="0"/>
          </a:p>
          <a:p>
            <a:r>
              <a:rPr lang="it-IT" sz="2400" dirty="0" err="1"/>
              <a:t>attention</a:t>
            </a:r>
            <a:r>
              <a:rPr lang="it-IT" sz="2400" dirty="0"/>
              <a:t> / </a:t>
            </a:r>
            <a:r>
              <a:rPr lang="it-IT" sz="2400" dirty="0" err="1" smtClean="0"/>
              <a:t>intention</a:t>
            </a:r>
            <a:endParaRPr lang="it-IT" sz="2400" dirty="0" smtClean="0"/>
          </a:p>
          <a:p>
            <a:r>
              <a:rPr lang="it-IT" sz="2400" dirty="0" err="1"/>
              <a:t>aménager</a:t>
            </a:r>
            <a:r>
              <a:rPr lang="it-IT" sz="2400" dirty="0"/>
              <a:t> / </a:t>
            </a:r>
            <a:r>
              <a:rPr lang="it-IT" sz="2400" dirty="0" err="1" smtClean="0"/>
              <a:t>emménager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 err="1" smtClean="0"/>
              <a:t>nous</a:t>
            </a:r>
            <a:r>
              <a:rPr lang="it-IT" sz="2400" dirty="0" smtClean="0"/>
              <a:t> </a:t>
            </a:r>
            <a:r>
              <a:rPr lang="it-IT" sz="2400" dirty="0" err="1" smtClean="0"/>
              <a:t>avons</a:t>
            </a:r>
            <a:r>
              <a:rPr lang="it-IT" sz="2400" dirty="0" smtClean="0"/>
              <a:t> vu ensemble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jeux</a:t>
            </a:r>
            <a:r>
              <a:rPr lang="it-IT" sz="2400" dirty="0" smtClean="0"/>
              <a:t> de </a:t>
            </a:r>
            <a:r>
              <a:rPr lang="it-IT" sz="2400" dirty="0" err="1" smtClean="0"/>
              <a:t>mots</a:t>
            </a:r>
            <a:r>
              <a:rPr lang="it-IT" sz="2400" dirty="0" smtClean="0"/>
              <a:t> </a:t>
            </a:r>
            <a:r>
              <a:rPr lang="it-IT" sz="2400" dirty="0" err="1" smtClean="0"/>
              <a:t>paronymiques</a:t>
            </a:r>
            <a:r>
              <a:rPr lang="it-IT" sz="2400" dirty="0" smtClean="0"/>
              <a:t> :</a:t>
            </a:r>
          </a:p>
          <a:p>
            <a:r>
              <a:rPr lang="it-IT" sz="2400" dirty="0" err="1" smtClean="0"/>
              <a:t>joy’oeufs</a:t>
            </a:r>
            <a:r>
              <a:rPr lang="it-IT" sz="2400" dirty="0" smtClean="0"/>
              <a:t> </a:t>
            </a:r>
            <a:r>
              <a:rPr lang="it-IT" sz="2400" dirty="0"/>
              <a:t>= </a:t>
            </a:r>
            <a:r>
              <a:rPr lang="it-IT" sz="2400" smtClean="0"/>
              <a:t>joyeuses</a:t>
            </a:r>
            <a:endParaRPr lang="it-IT" sz="2400" dirty="0" smtClean="0"/>
          </a:p>
          <a:p>
            <a:r>
              <a:rPr lang="it-IT" sz="2400" dirty="0" err="1" smtClean="0"/>
              <a:t>Trumpez</a:t>
            </a:r>
            <a:r>
              <a:rPr lang="it-IT" sz="2400" dirty="0" smtClean="0"/>
              <a:t> </a:t>
            </a:r>
            <a:r>
              <a:rPr lang="it-IT" sz="2400" dirty="0"/>
              <a:t>(</a:t>
            </a:r>
            <a:r>
              <a:rPr lang="it-IT" sz="2400" dirty="0" err="1"/>
              <a:t>néologisme</a:t>
            </a:r>
            <a:r>
              <a:rPr lang="it-IT" sz="2400" dirty="0"/>
              <a:t>) /</a:t>
            </a:r>
            <a:r>
              <a:rPr lang="it-IT" sz="2400" dirty="0" err="1"/>
              <a:t>trompez</a:t>
            </a:r>
            <a:endParaRPr lang="it-IT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814474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ouf</a:t>
            </a:r>
            <a:r>
              <a:rPr lang="it-IT" sz="2800" dirty="0" smtClean="0"/>
              <a:t> !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 </a:t>
            </a:r>
            <a:r>
              <a:rPr lang="it-IT" sz="2400" dirty="0" err="1"/>
              <a:t>ouf</a:t>
            </a:r>
            <a:r>
              <a:rPr lang="it-IT" sz="2400" dirty="0"/>
              <a:t> [’</a:t>
            </a:r>
            <a:r>
              <a:rPr lang="it-IT" sz="2400" dirty="0" err="1"/>
              <a:t>uf</a:t>
            </a:r>
            <a:r>
              <a:rPr lang="it-IT" sz="2400" dirty="0"/>
              <a:t>] </a:t>
            </a:r>
            <a:r>
              <a:rPr lang="it-IT" sz="2400" dirty="0" err="1"/>
              <a:t>interjection</a:t>
            </a:r>
            <a:r>
              <a:rPr lang="it-IT" sz="2400" dirty="0"/>
              <a:t> </a:t>
            </a:r>
            <a:r>
              <a:rPr lang="it-IT" sz="2400" dirty="0" err="1"/>
              <a:t>étym</a:t>
            </a:r>
            <a:r>
              <a:rPr lang="it-IT" sz="2400" dirty="0"/>
              <a:t>. 1642 ; </a:t>
            </a:r>
            <a:r>
              <a:rPr lang="it-IT" sz="2400" i="1" dirty="0"/>
              <a:t>of</a:t>
            </a:r>
            <a:r>
              <a:rPr lang="it-IT" sz="2400" dirty="0"/>
              <a:t> 1579 ◊ </a:t>
            </a:r>
            <a:r>
              <a:rPr lang="it-IT" sz="2400" dirty="0" err="1"/>
              <a:t>onomatopée</a:t>
            </a:r>
            <a:endParaRPr lang="it-IT" sz="2400" dirty="0"/>
          </a:p>
          <a:p>
            <a:r>
              <a:rPr lang="it-IT" sz="2400" dirty="0"/>
              <a:t> 1   </a:t>
            </a:r>
            <a:r>
              <a:rPr lang="it-IT" sz="2400" dirty="0" err="1"/>
              <a:t>Vieux</a:t>
            </a:r>
            <a:r>
              <a:rPr lang="it-IT" sz="2400" dirty="0"/>
              <a:t> </a:t>
            </a:r>
            <a:r>
              <a:rPr lang="it-IT" sz="2400" dirty="0" err="1"/>
              <a:t>Interjection</a:t>
            </a:r>
            <a:r>
              <a:rPr lang="it-IT" sz="2400" dirty="0"/>
              <a:t> qui </a:t>
            </a:r>
            <a:r>
              <a:rPr lang="it-IT" sz="2400" dirty="0" err="1"/>
              <a:t>exprime</a:t>
            </a:r>
            <a:r>
              <a:rPr lang="it-IT" sz="2400" dirty="0"/>
              <a:t> la </a:t>
            </a:r>
            <a:r>
              <a:rPr lang="it-IT" sz="2400" dirty="0" err="1"/>
              <a:t>douleur</a:t>
            </a:r>
            <a:r>
              <a:rPr lang="it-IT" sz="2400" dirty="0"/>
              <a:t> </a:t>
            </a:r>
            <a:r>
              <a:rPr lang="it-IT" sz="2400" dirty="0" err="1"/>
              <a:t>soudaine</a:t>
            </a:r>
            <a:r>
              <a:rPr lang="it-IT" sz="2400" dirty="0"/>
              <a:t>, l'</a:t>
            </a:r>
            <a:r>
              <a:rPr lang="it-IT" sz="2400" dirty="0" err="1"/>
              <a:t>étouffement</a:t>
            </a:r>
            <a:r>
              <a:rPr lang="it-IT" sz="2400" dirty="0"/>
              <a:t>. </a:t>
            </a:r>
            <a:r>
              <a:rPr lang="it-IT" sz="2400" dirty="0" err="1"/>
              <a:t>Mod</a:t>
            </a:r>
            <a:r>
              <a:rPr lang="it-IT" sz="2400" dirty="0"/>
              <a:t>. </a:t>
            </a:r>
            <a:r>
              <a:rPr lang="it-IT" sz="2400" dirty="0" err="1"/>
              <a:t>Loc</a:t>
            </a:r>
            <a:r>
              <a:rPr lang="it-IT" sz="2400" dirty="0"/>
              <a:t>. </a:t>
            </a:r>
            <a:r>
              <a:rPr lang="it-IT" sz="2400" i="1" dirty="0"/>
              <a:t>Il n'a </a:t>
            </a:r>
            <a:r>
              <a:rPr lang="it-IT" sz="2400" i="1" dirty="0" err="1"/>
              <a:t>pas</a:t>
            </a:r>
            <a:r>
              <a:rPr lang="it-IT" sz="2400" i="1" dirty="0"/>
              <a:t> </a:t>
            </a:r>
            <a:r>
              <a:rPr lang="it-IT" sz="2400" i="1" dirty="0" err="1"/>
              <a:t>eu</a:t>
            </a:r>
            <a:r>
              <a:rPr lang="it-IT" sz="2400" i="1" dirty="0"/>
              <a:t> le </a:t>
            </a:r>
            <a:r>
              <a:rPr lang="it-IT" sz="2400" i="1" dirty="0" err="1"/>
              <a:t>temps</a:t>
            </a:r>
            <a:r>
              <a:rPr lang="it-IT" sz="2400" i="1" dirty="0"/>
              <a:t> de dire </a:t>
            </a:r>
            <a:r>
              <a:rPr lang="it-IT" sz="2400" i="1" dirty="0" err="1"/>
              <a:t>ouf</a:t>
            </a:r>
            <a:r>
              <a:rPr lang="it-IT" sz="2400" dirty="0"/>
              <a:t>, de </a:t>
            </a:r>
            <a:r>
              <a:rPr lang="it-IT" sz="2400" dirty="0" err="1"/>
              <a:t>réagir</a:t>
            </a:r>
            <a:r>
              <a:rPr lang="it-IT" sz="2400" dirty="0"/>
              <a:t>, de </a:t>
            </a:r>
            <a:r>
              <a:rPr lang="it-IT" sz="2400" dirty="0" err="1"/>
              <a:t>faire</a:t>
            </a:r>
            <a:r>
              <a:rPr lang="it-IT" sz="2400" dirty="0"/>
              <a:t> face à la situation. </a:t>
            </a:r>
            <a:r>
              <a:rPr lang="it-IT" sz="2400" i="1" dirty="0"/>
              <a:t>« Bon </a:t>
            </a:r>
            <a:r>
              <a:rPr lang="it-IT" sz="2400" i="1" dirty="0" err="1"/>
              <a:t>Dieu</a:t>
            </a:r>
            <a:r>
              <a:rPr lang="it-IT" sz="2400" i="1" dirty="0"/>
              <a:t> ! un </a:t>
            </a:r>
            <a:r>
              <a:rPr lang="it-IT" sz="2400" i="1" dirty="0" err="1"/>
              <a:t>homme</a:t>
            </a:r>
            <a:r>
              <a:rPr lang="it-IT" sz="2400" i="1" dirty="0"/>
              <a:t> ne </a:t>
            </a:r>
            <a:r>
              <a:rPr lang="it-IT" sz="2400" i="1" dirty="0" err="1"/>
              <a:t>peut</a:t>
            </a:r>
            <a:r>
              <a:rPr lang="it-IT" sz="2400" i="1" dirty="0"/>
              <a:t> </a:t>
            </a:r>
            <a:r>
              <a:rPr lang="it-IT" sz="2400" i="1" dirty="0" err="1"/>
              <a:t>pas</a:t>
            </a:r>
            <a:r>
              <a:rPr lang="it-IT" sz="2400" i="1" dirty="0"/>
              <a:t> </a:t>
            </a:r>
            <a:r>
              <a:rPr lang="it-IT" sz="2400" i="1" dirty="0" err="1"/>
              <a:t>crever</a:t>
            </a:r>
            <a:r>
              <a:rPr lang="it-IT" sz="2400" i="1" dirty="0"/>
              <a:t> </a:t>
            </a:r>
            <a:r>
              <a:rPr lang="it-IT" sz="2400" i="1" dirty="0" err="1"/>
              <a:t>comme</a:t>
            </a:r>
            <a:r>
              <a:rPr lang="it-IT" sz="2400" i="1" dirty="0"/>
              <a:t> un </a:t>
            </a:r>
            <a:r>
              <a:rPr lang="it-IT" sz="2400" i="1" dirty="0" err="1"/>
              <a:t>rat</a:t>
            </a:r>
            <a:r>
              <a:rPr lang="it-IT" sz="2400" i="1" dirty="0"/>
              <a:t> pour </a:t>
            </a:r>
            <a:r>
              <a:rPr lang="it-IT" sz="2400" i="1" dirty="0" err="1"/>
              <a:t>rien</a:t>
            </a:r>
            <a:r>
              <a:rPr lang="it-IT" sz="2400" i="1" dirty="0"/>
              <a:t> et sans </a:t>
            </a:r>
            <a:r>
              <a:rPr lang="it-IT" sz="2400" i="1" dirty="0" err="1"/>
              <a:t>faire</a:t>
            </a:r>
            <a:r>
              <a:rPr lang="it-IT" sz="2400" i="1" dirty="0"/>
              <a:t> </a:t>
            </a:r>
            <a:r>
              <a:rPr lang="it-IT" sz="2400" i="1" dirty="0" err="1"/>
              <a:t>ouf</a:t>
            </a:r>
            <a:r>
              <a:rPr lang="it-IT" sz="2400" i="1" dirty="0"/>
              <a:t> </a:t>
            </a:r>
            <a:r>
              <a:rPr lang="it-IT" sz="2400" dirty="0"/>
              <a:t>» (Sartre).</a:t>
            </a:r>
          </a:p>
          <a:p>
            <a:r>
              <a:rPr lang="it-IT" sz="2400" dirty="0"/>
              <a:t> 2   </a:t>
            </a:r>
            <a:r>
              <a:rPr lang="it-IT" sz="2400" dirty="0" err="1"/>
              <a:t>Mod</a:t>
            </a:r>
            <a:r>
              <a:rPr lang="it-IT" sz="2400" dirty="0"/>
              <a:t>. </a:t>
            </a:r>
            <a:r>
              <a:rPr lang="it-IT" sz="2400" dirty="0" err="1"/>
              <a:t>Exprimant</a:t>
            </a:r>
            <a:r>
              <a:rPr lang="it-IT" sz="2400" dirty="0"/>
              <a:t> le </a:t>
            </a:r>
            <a:r>
              <a:rPr lang="it-IT" sz="2400" dirty="0" err="1"/>
              <a:t>soulagement</a:t>
            </a:r>
            <a:r>
              <a:rPr lang="it-IT" sz="2400" dirty="0"/>
              <a:t>. </a:t>
            </a:r>
            <a:r>
              <a:rPr lang="it-IT" sz="2400" i="1" dirty="0" err="1"/>
              <a:t>Ouf</a:t>
            </a:r>
            <a:r>
              <a:rPr lang="it-IT" sz="2400" i="1" dirty="0"/>
              <a:t> ! </a:t>
            </a:r>
            <a:r>
              <a:rPr lang="it-IT" sz="2400" i="1" dirty="0" err="1"/>
              <a:t>enfin</a:t>
            </a:r>
            <a:r>
              <a:rPr lang="it-IT" sz="2400" i="1" dirty="0"/>
              <a:t>, on </a:t>
            </a:r>
            <a:r>
              <a:rPr lang="it-IT" sz="2400" i="1" dirty="0" err="1"/>
              <a:t>respire</a:t>
            </a:r>
            <a:r>
              <a:rPr lang="it-IT" sz="2400" i="1" dirty="0"/>
              <a:t>. </a:t>
            </a:r>
            <a:r>
              <a:rPr lang="it-IT" sz="2400" i="1" dirty="0" err="1"/>
              <a:t>Ouf</a:t>
            </a:r>
            <a:r>
              <a:rPr lang="it-IT" sz="2400" i="1" dirty="0"/>
              <a:t> ! bon </a:t>
            </a:r>
            <a:r>
              <a:rPr lang="it-IT" sz="2400" i="1" dirty="0" err="1"/>
              <a:t>débarras</a:t>
            </a:r>
            <a:r>
              <a:rPr lang="it-IT" sz="2400" i="1" dirty="0"/>
              <a:t>. </a:t>
            </a:r>
            <a:r>
              <a:rPr lang="it-IT" sz="2400" dirty="0"/>
              <a:t>▫ </a:t>
            </a:r>
            <a:r>
              <a:rPr lang="it-IT" sz="2400" dirty="0" err="1"/>
              <a:t>Nom</a:t>
            </a:r>
            <a:r>
              <a:rPr lang="it-IT" sz="2400" dirty="0"/>
              <a:t> </a:t>
            </a:r>
            <a:r>
              <a:rPr lang="it-IT" sz="2400" dirty="0" err="1"/>
              <a:t>masculin</a:t>
            </a:r>
            <a:r>
              <a:rPr lang="it-IT" sz="2400" dirty="0"/>
              <a:t> </a:t>
            </a:r>
            <a:r>
              <a:rPr lang="it-IT" sz="2400" dirty="0" err="1"/>
              <a:t>invariable</a:t>
            </a:r>
            <a:r>
              <a:rPr lang="it-IT" sz="2400" dirty="0"/>
              <a:t> </a:t>
            </a:r>
            <a:r>
              <a:rPr lang="it-IT" sz="2400" i="1" dirty="0" err="1"/>
              <a:t>Pousser</a:t>
            </a:r>
            <a:r>
              <a:rPr lang="it-IT" sz="2400" i="1" dirty="0"/>
              <a:t> un </a:t>
            </a:r>
            <a:r>
              <a:rPr lang="it-IT" sz="2400" i="1" dirty="0" err="1"/>
              <a:t>ouf</a:t>
            </a:r>
            <a:r>
              <a:rPr lang="it-IT" sz="2400" i="1" dirty="0"/>
              <a:t>, </a:t>
            </a:r>
            <a:r>
              <a:rPr lang="it-IT" sz="2400" i="1" dirty="0" err="1"/>
              <a:t>des</a:t>
            </a:r>
            <a:r>
              <a:rPr lang="it-IT" sz="2400" i="1" dirty="0"/>
              <a:t> </a:t>
            </a:r>
            <a:r>
              <a:rPr lang="it-IT" sz="2400" i="1" dirty="0" err="1"/>
              <a:t>ouf</a:t>
            </a:r>
            <a:r>
              <a:rPr lang="it-IT" sz="2400" i="1" dirty="0"/>
              <a:t> de </a:t>
            </a:r>
            <a:r>
              <a:rPr lang="it-IT" sz="2400" i="1" dirty="0" err="1"/>
              <a:t>soulagement</a:t>
            </a:r>
            <a:r>
              <a:rPr lang="it-IT" sz="2400" i="1" dirty="0"/>
              <a:t>.</a:t>
            </a:r>
          </a:p>
          <a:p>
            <a:r>
              <a:rPr lang="it-IT" sz="2400" dirty="0"/>
              <a:t>© 2016 </a:t>
            </a:r>
            <a:r>
              <a:rPr lang="it-IT" sz="2400" dirty="0" err="1"/>
              <a:t>Dictionnaires</a:t>
            </a:r>
            <a:r>
              <a:rPr lang="it-IT" sz="2400" dirty="0"/>
              <a:t> Le Robert - Le Petit Robert de la langue </a:t>
            </a:r>
            <a:r>
              <a:rPr lang="it-IT" sz="2400" dirty="0" err="1"/>
              <a:t>française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5029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Ouf</a:t>
            </a:r>
            <a:r>
              <a:rPr lang="it-IT" sz="2800" dirty="0" smtClean="0"/>
              <a:t> (</a:t>
            </a:r>
            <a:r>
              <a:rPr lang="it-IT" sz="2800" dirty="0" err="1" smtClean="0"/>
              <a:t>homonyme</a:t>
            </a:r>
            <a:r>
              <a:rPr lang="it-IT" sz="2800" dirty="0" smtClean="0"/>
              <a:t>)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2. ouf [’</a:t>
            </a:r>
            <a:r>
              <a:rPr lang="fr-FR" sz="2400" dirty="0" err="1"/>
              <a:t>uf</a:t>
            </a:r>
            <a:r>
              <a:rPr lang="fr-FR" sz="2400" dirty="0"/>
              <a:t>] adjectif et nom étym. 1988 ◊ verlan de </a:t>
            </a:r>
            <a:r>
              <a:rPr lang="fr-FR" sz="2400" i="1" dirty="0"/>
              <a:t>fou</a:t>
            </a:r>
            <a:endParaRPr lang="fr-FR" sz="2400" dirty="0"/>
          </a:p>
          <a:p>
            <a:r>
              <a:rPr lang="fr-FR" sz="2400" dirty="0"/>
              <a:t>❖</a:t>
            </a:r>
          </a:p>
          <a:p>
            <a:r>
              <a:rPr lang="fr-FR" sz="2400" dirty="0"/>
              <a:t>■  Fam. Fou. </a:t>
            </a:r>
            <a:r>
              <a:rPr lang="fr-FR" sz="2400" i="1" dirty="0"/>
              <a:t>T'es ouf, ou quoi ? </a:t>
            </a:r>
            <a:r>
              <a:rPr lang="fr-FR" sz="2400" dirty="0"/>
              <a:t>▫ Nom </a:t>
            </a:r>
            <a:r>
              <a:rPr lang="fr-FR" sz="2400" i="1" dirty="0"/>
              <a:t>Un vrai ouf, ce type ! Bande de </a:t>
            </a:r>
            <a:r>
              <a:rPr lang="fr-FR" sz="2400" i="1" dirty="0" err="1"/>
              <a:t>oufs</a:t>
            </a:r>
            <a:r>
              <a:rPr lang="fr-FR" sz="2400" i="1" dirty="0"/>
              <a:t> ! </a:t>
            </a:r>
            <a:r>
              <a:rPr lang="fr-FR" sz="2400" dirty="0"/>
              <a:t>Loc. </a:t>
            </a:r>
            <a:r>
              <a:rPr lang="fr-FR" sz="2400" i="1" dirty="0"/>
              <a:t>Un truc de ouf</a:t>
            </a:r>
            <a:r>
              <a:rPr lang="fr-FR" sz="2400" dirty="0"/>
              <a:t> : une chose incroyable. </a:t>
            </a:r>
          </a:p>
          <a:p>
            <a:r>
              <a:rPr lang="fr-FR" sz="2400" dirty="0"/>
              <a:t>© 2016 Dictionnaires Le Robert - Le Petit Robert de la langue française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52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err="1" smtClean="0"/>
              <a:t>Traductions</a:t>
            </a:r>
            <a:r>
              <a:rPr lang="it-IT" sz="2800" dirty="0" smtClean="0"/>
              <a:t>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Boch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err="1"/>
              <a:t>Ouf</a:t>
            </a:r>
            <a:r>
              <a:rPr lang="it-IT" sz="2800" dirty="0"/>
              <a:t> !</a:t>
            </a:r>
            <a:r>
              <a:rPr lang="it-IT" sz="2800" b="1" dirty="0"/>
              <a:t> </a:t>
            </a:r>
            <a:r>
              <a:rPr lang="it-IT" sz="2800" b="1" dirty="0" err="1" smtClean="0"/>
              <a:t>Faux</a:t>
            </a:r>
            <a:r>
              <a:rPr lang="it-IT" sz="2800" b="1" dirty="0" smtClean="0"/>
              <a:t>-ami  </a:t>
            </a:r>
            <a:r>
              <a:rPr lang="it-IT" sz="2800" dirty="0" smtClean="0"/>
              <a:t>Uff!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400" dirty="0" err="1" smtClean="0"/>
              <a:t>Ouf</a:t>
            </a:r>
            <a:r>
              <a:rPr lang="it-IT" sz="2400" dirty="0" smtClean="0"/>
              <a:t> !</a:t>
            </a:r>
          </a:p>
          <a:p>
            <a:r>
              <a:rPr lang="it-IT" sz="2400" b="1" dirty="0" smtClean="0"/>
              <a:t>uffa! </a:t>
            </a:r>
            <a:r>
              <a:rPr lang="it-IT" sz="2400" i="1" dirty="0" err="1" smtClean="0"/>
              <a:t>Ouf</a:t>
            </a:r>
            <a:r>
              <a:rPr lang="it-IT" sz="2400" i="1" dirty="0" smtClean="0"/>
              <a:t>! </a:t>
            </a:r>
            <a:r>
              <a:rPr lang="it-IT" sz="2400" i="1" dirty="0" err="1" smtClean="0"/>
              <a:t>enfin</a:t>
            </a:r>
            <a:r>
              <a:rPr lang="it-IT" sz="2400" i="1" dirty="0" smtClean="0"/>
              <a:t> on </a:t>
            </a:r>
            <a:r>
              <a:rPr lang="it-IT" sz="2400" i="1" dirty="0" err="1" smtClean="0"/>
              <a:t>respire</a:t>
            </a:r>
            <a:r>
              <a:rPr lang="it-IT" sz="2400" dirty="0" smtClean="0"/>
              <a:t>, </a:t>
            </a:r>
            <a:r>
              <a:rPr lang="it-IT" sz="2400" dirty="0" err="1" smtClean="0"/>
              <a:t>uffà</a:t>
            </a:r>
            <a:r>
              <a:rPr lang="it-IT" sz="2400" dirty="0" smtClean="0"/>
              <a:t>, finalmente si rispira !; </a:t>
            </a:r>
            <a:r>
              <a:rPr lang="it-IT" sz="2400" b="1" i="1" dirty="0" smtClean="0"/>
              <a:t>sans </a:t>
            </a:r>
            <a:r>
              <a:rPr lang="it-IT" sz="2400" b="1" i="1" dirty="0" err="1" smtClean="0"/>
              <a:t>avoir</a:t>
            </a:r>
            <a:r>
              <a:rPr lang="it-IT" sz="2400" b="1" i="1" dirty="0" smtClean="0"/>
              <a:t> le </a:t>
            </a:r>
            <a:r>
              <a:rPr lang="it-IT" sz="2400" b="1" i="1" dirty="0" err="1" smtClean="0"/>
              <a:t>temps</a:t>
            </a:r>
            <a:r>
              <a:rPr lang="it-IT" sz="2400" b="1" i="1" dirty="0" smtClean="0"/>
              <a:t> de dire </a:t>
            </a:r>
            <a:r>
              <a:rPr lang="it-IT" sz="2400" b="1" i="1" dirty="0" err="1" smtClean="0"/>
              <a:t>ouf</a:t>
            </a:r>
            <a:r>
              <a:rPr lang="it-IT" sz="2400" b="1" i="1" dirty="0" smtClean="0"/>
              <a:t> !, </a:t>
            </a:r>
            <a:r>
              <a:rPr lang="it-IT" sz="2400" dirty="0" smtClean="0"/>
              <a:t>senza avere il tempo di dire né ahi né bai </a:t>
            </a:r>
            <a:r>
              <a:rPr lang="it-IT" sz="2400" dirty="0"/>
              <a:t>! </a:t>
            </a:r>
            <a:r>
              <a:rPr lang="it-IT" sz="2400" i="1" dirty="0" err="1"/>
              <a:t>Boch</a:t>
            </a:r>
            <a:r>
              <a:rPr lang="it-IT" sz="2400" i="1" dirty="0"/>
              <a:t> </a:t>
            </a:r>
            <a:r>
              <a:rPr lang="it-IT" sz="2400" i="1" dirty="0" smtClean="0"/>
              <a:t>2008</a:t>
            </a:r>
            <a:endParaRPr lang="it-IT" sz="2400" dirty="0" smtClean="0"/>
          </a:p>
          <a:p>
            <a:r>
              <a:rPr lang="it-IT" sz="2400" b="1" dirty="0" smtClean="0"/>
              <a:t>Ah! </a:t>
            </a:r>
            <a:r>
              <a:rPr lang="it-IT" sz="2400" dirty="0" smtClean="0"/>
              <a:t>(per esprimere sollievo): </a:t>
            </a:r>
            <a:r>
              <a:rPr lang="it-IT" sz="2400" i="1" dirty="0" err="1" smtClean="0"/>
              <a:t>ouf</a:t>
            </a:r>
            <a:r>
              <a:rPr lang="it-IT" sz="2400" i="1" dirty="0" smtClean="0"/>
              <a:t>!, </a:t>
            </a:r>
            <a:r>
              <a:rPr lang="it-IT" sz="2400" i="1" dirty="0" err="1" smtClean="0"/>
              <a:t>enfin</a:t>
            </a:r>
            <a:r>
              <a:rPr lang="it-IT" sz="2400" i="1" dirty="0" smtClean="0"/>
              <a:t> on </a:t>
            </a:r>
            <a:r>
              <a:rPr lang="it-IT" sz="2400" i="1" dirty="0" err="1" smtClean="0"/>
              <a:t>respire</a:t>
            </a:r>
            <a:r>
              <a:rPr lang="it-IT" sz="2400" i="1" dirty="0" smtClean="0"/>
              <a:t>! </a:t>
            </a:r>
            <a:r>
              <a:rPr lang="it-IT" sz="2400" dirty="0" smtClean="0"/>
              <a:t>Ah, finalmente si respira! ; </a:t>
            </a:r>
            <a:r>
              <a:rPr lang="it-IT" sz="2400" b="1" i="1" dirty="0"/>
              <a:t>sans </a:t>
            </a:r>
            <a:r>
              <a:rPr lang="it-IT" sz="2400" b="1" i="1" dirty="0" err="1"/>
              <a:t>avoir</a:t>
            </a:r>
            <a:r>
              <a:rPr lang="it-IT" sz="2400" b="1" i="1" dirty="0"/>
              <a:t> le </a:t>
            </a:r>
            <a:r>
              <a:rPr lang="it-IT" sz="2400" b="1" i="1" dirty="0" err="1"/>
              <a:t>temps</a:t>
            </a:r>
            <a:r>
              <a:rPr lang="it-IT" sz="2400" b="1" i="1" dirty="0"/>
              <a:t> de dire </a:t>
            </a:r>
            <a:r>
              <a:rPr lang="it-IT" sz="2400" b="1" i="1" dirty="0" err="1"/>
              <a:t>ouf</a:t>
            </a:r>
            <a:r>
              <a:rPr lang="it-IT" sz="2400" b="1" i="1" dirty="0"/>
              <a:t> !, </a:t>
            </a:r>
            <a:r>
              <a:rPr lang="it-IT" sz="2400" dirty="0"/>
              <a:t>senza avere il tempo di dire né ahi né bai ! </a:t>
            </a:r>
            <a:r>
              <a:rPr lang="it-IT" sz="2400" i="1" dirty="0" err="1"/>
              <a:t>Boch</a:t>
            </a:r>
            <a:r>
              <a:rPr lang="it-IT" sz="2400" i="1" dirty="0"/>
              <a:t> 2014 6° </a:t>
            </a:r>
            <a:r>
              <a:rPr lang="it-IT" sz="2400" i="1" dirty="0" err="1"/>
              <a:t>éd</a:t>
            </a:r>
            <a:r>
              <a:rPr lang="it-IT" sz="2400" i="1" dirty="0" smtClean="0"/>
              <a:t>.</a:t>
            </a:r>
          </a:p>
          <a:p>
            <a:r>
              <a:rPr lang="it-IT" sz="2400" i="1" dirty="0" err="1" smtClean="0"/>
              <a:t>Proposition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du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cours</a:t>
            </a:r>
            <a:r>
              <a:rPr lang="it-IT" sz="2400" i="1" dirty="0" smtClean="0"/>
              <a:t> : senza il tempo di dire A!</a:t>
            </a:r>
            <a:endParaRPr lang="it-IT" sz="2400" i="1" dirty="0"/>
          </a:p>
          <a:p>
            <a:endParaRPr lang="it-IT" sz="2400" dirty="0"/>
          </a:p>
          <a:p>
            <a:r>
              <a:rPr lang="it-IT" sz="2400" dirty="0" smtClean="0"/>
              <a:t>Uff o </a:t>
            </a:r>
            <a:r>
              <a:rPr lang="it-IT" sz="2400" dirty="0" err="1" smtClean="0"/>
              <a:t>uf</a:t>
            </a:r>
            <a:r>
              <a:rPr lang="it-IT" sz="2400" dirty="0" smtClean="0"/>
              <a:t> o uffa </a:t>
            </a:r>
          </a:p>
          <a:p>
            <a:r>
              <a:rPr lang="it-IT" sz="2400" b="1" dirty="0" err="1" smtClean="0"/>
              <a:t>ouf</a:t>
            </a:r>
            <a:r>
              <a:rPr lang="it-IT" sz="2400" b="1" dirty="0" smtClean="0"/>
              <a:t>!, crotte! </a:t>
            </a:r>
            <a:r>
              <a:rPr lang="it-IT" sz="2400" dirty="0" smtClean="0"/>
              <a:t>(</a:t>
            </a:r>
            <a:r>
              <a:rPr lang="it-IT" sz="2400" i="1" dirty="0" err="1" smtClean="0"/>
              <a:t>fam</a:t>
            </a:r>
            <a:r>
              <a:rPr lang="it-IT" sz="2400" dirty="0" smtClean="0"/>
              <a:t>.), </a:t>
            </a:r>
            <a:r>
              <a:rPr lang="it-IT" sz="2400" b="1" dirty="0" err="1" smtClean="0"/>
              <a:t>zut</a:t>
            </a:r>
            <a:r>
              <a:rPr lang="it-IT" sz="2400" b="1" dirty="0" smtClean="0"/>
              <a:t>! </a:t>
            </a:r>
            <a:r>
              <a:rPr lang="it-IT" sz="2400" dirty="0" smtClean="0"/>
              <a:t>(</a:t>
            </a:r>
            <a:r>
              <a:rPr lang="it-IT" sz="2400" i="1" dirty="0" err="1" smtClean="0"/>
              <a:t>fam</a:t>
            </a:r>
            <a:r>
              <a:rPr lang="it-IT" sz="2400" dirty="0"/>
              <a:t>.) </a:t>
            </a:r>
            <a:r>
              <a:rPr lang="it-IT" sz="2400" i="1" dirty="0" err="1"/>
              <a:t>Boch</a:t>
            </a:r>
            <a:r>
              <a:rPr lang="it-IT" sz="2400" i="1" dirty="0"/>
              <a:t> </a:t>
            </a:r>
            <a:r>
              <a:rPr lang="it-IT" sz="2400" i="1" dirty="0" smtClean="0"/>
              <a:t>2008</a:t>
            </a:r>
          </a:p>
          <a:p>
            <a:r>
              <a:rPr lang="it-IT" sz="2400" b="1" dirty="0" err="1" smtClean="0"/>
              <a:t>zut</a:t>
            </a:r>
            <a:r>
              <a:rPr lang="it-IT" sz="2400" b="1" dirty="0"/>
              <a:t>! </a:t>
            </a:r>
            <a:r>
              <a:rPr lang="it-IT" sz="2400" dirty="0"/>
              <a:t>(</a:t>
            </a:r>
            <a:r>
              <a:rPr lang="it-IT" sz="2400" i="1" dirty="0" err="1"/>
              <a:t>fam</a:t>
            </a:r>
            <a:r>
              <a:rPr lang="it-IT" sz="2400" dirty="0"/>
              <a:t>.) </a:t>
            </a:r>
            <a:r>
              <a:rPr lang="it-IT" sz="2400" i="1" dirty="0" err="1" smtClean="0"/>
              <a:t>Boch</a:t>
            </a:r>
            <a:r>
              <a:rPr lang="it-IT" sz="2400" i="1" dirty="0" smtClean="0"/>
              <a:t> </a:t>
            </a:r>
            <a:r>
              <a:rPr lang="it-IT" sz="2400" i="1" dirty="0"/>
              <a:t>2014 6° </a:t>
            </a:r>
            <a:r>
              <a:rPr lang="it-IT" sz="2400" i="1" dirty="0" err="1"/>
              <a:t>éd</a:t>
            </a:r>
            <a:r>
              <a:rPr lang="it-IT" sz="2400" i="1" dirty="0"/>
              <a:t>.</a:t>
            </a:r>
          </a:p>
          <a:p>
            <a:pPr marL="0" indent="0">
              <a:buNone/>
            </a:pPr>
            <a:r>
              <a:rPr lang="it-IT" sz="2400" i="1" dirty="0" err="1" smtClean="0"/>
              <a:t>Proposition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du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cours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exemple</a:t>
            </a:r>
            <a:r>
              <a:rPr lang="it-IT" sz="2400" i="1" dirty="0" smtClean="0"/>
              <a:t> : Uffa tra 20 giorni inizia la sessione: </a:t>
            </a:r>
            <a:r>
              <a:rPr lang="it-IT" sz="2400" i="1" dirty="0" err="1" smtClean="0"/>
              <a:t>zut</a:t>
            </a:r>
            <a:r>
              <a:rPr lang="it-IT" sz="2400" i="1" dirty="0" smtClean="0"/>
              <a:t>, </a:t>
            </a:r>
            <a:r>
              <a:rPr lang="it-IT" sz="2400" i="1" dirty="0" err="1" smtClean="0"/>
              <a:t>dans</a:t>
            </a:r>
            <a:r>
              <a:rPr lang="it-IT" sz="2400" i="1" dirty="0" smtClean="0"/>
              <a:t> 20 </a:t>
            </a:r>
            <a:r>
              <a:rPr lang="it-IT" sz="2400" i="1" dirty="0" err="1" smtClean="0"/>
              <a:t>jours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les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examens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vont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commencer</a:t>
            </a:r>
            <a:r>
              <a:rPr lang="it-IT" sz="2400" i="1" dirty="0" smtClean="0"/>
              <a:t>. Oh merde! (</a:t>
            </a:r>
            <a:r>
              <a:rPr lang="it-IT" sz="2400" i="1" dirty="0" err="1" smtClean="0"/>
              <a:t>fam</a:t>
            </a:r>
            <a:r>
              <a:rPr lang="it-IT" sz="2400" i="1" dirty="0" smtClean="0"/>
              <a:t>.) Oh! </a:t>
            </a:r>
            <a:r>
              <a:rPr lang="it-IT" sz="2400" i="1" dirty="0" err="1" smtClean="0"/>
              <a:t>Putain</a:t>
            </a:r>
            <a:r>
              <a:rPr lang="it-IT" sz="2400" i="1" dirty="0" smtClean="0"/>
              <a:t> (</a:t>
            </a:r>
            <a:r>
              <a:rPr lang="it-IT" sz="2400" i="1" dirty="0" err="1" smtClean="0"/>
              <a:t>très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fam</a:t>
            </a:r>
            <a:r>
              <a:rPr lang="it-IT" sz="2400" i="1" dirty="0" smtClean="0"/>
              <a:t>.) ..</a:t>
            </a:r>
          </a:p>
          <a:p>
            <a:endParaRPr lang="it-IT" sz="2400" i="1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4812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Faux-amis</a:t>
            </a:r>
            <a:endParaRPr lang="it-I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sz="2400" b="1" dirty="0" smtClean="0"/>
              <a:t>Sia… sia </a:t>
            </a:r>
            <a:r>
              <a:rPr lang="it-IT" sz="2400" dirty="0" err="1" smtClean="0"/>
              <a:t>coordination</a:t>
            </a:r>
            <a:r>
              <a:rPr lang="it-IT" sz="2400" dirty="0" smtClean="0"/>
              <a:t> en </a:t>
            </a:r>
            <a:r>
              <a:rPr lang="it-IT" sz="2400" dirty="0" err="1" smtClean="0"/>
              <a:t>italien</a:t>
            </a:r>
            <a:r>
              <a:rPr lang="it-IT" sz="2400" dirty="0" smtClean="0"/>
              <a:t> = et … et, </a:t>
            </a:r>
            <a:r>
              <a:rPr lang="it-IT" sz="2400" dirty="0" err="1" smtClean="0"/>
              <a:t>aussi</a:t>
            </a:r>
            <a:r>
              <a:rPr lang="it-IT" sz="2400" dirty="0" smtClean="0"/>
              <a:t> </a:t>
            </a:r>
            <a:r>
              <a:rPr lang="it-IT" sz="2400" dirty="0" err="1" smtClean="0"/>
              <a:t>bien</a:t>
            </a:r>
            <a:r>
              <a:rPr lang="it-IT" sz="2400" dirty="0" smtClean="0"/>
              <a:t>… </a:t>
            </a:r>
            <a:r>
              <a:rPr lang="it-IT" sz="2400" dirty="0" err="1" smtClean="0"/>
              <a:t>que</a:t>
            </a:r>
            <a:endParaRPr lang="it-IT" sz="2400" dirty="0" smtClean="0"/>
          </a:p>
          <a:p>
            <a:r>
              <a:rPr lang="it-IT" sz="2400" dirty="0" err="1" smtClean="0"/>
              <a:t>Soit</a:t>
            </a:r>
            <a:r>
              <a:rPr lang="it-IT" sz="2400" dirty="0" smtClean="0"/>
              <a:t> … </a:t>
            </a:r>
            <a:r>
              <a:rPr lang="it-IT" sz="2400" dirty="0" err="1" smtClean="0"/>
              <a:t>soit</a:t>
            </a:r>
            <a:r>
              <a:rPr lang="it-IT" sz="2400" dirty="0" smtClean="0"/>
              <a:t> </a:t>
            </a:r>
            <a:r>
              <a:rPr lang="it-IT" sz="2400" dirty="0" err="1" smtClean="0"/>
              <a:t>alternatif</a:t>
            </a:r>
            <a:r>
              <a:rPr lang="it-IT" sz="2400" smtClean="0"/>
              <a:t>= o... </a:t>
            </a:r>
            <a:r>
              <a:rPr lang="it-IT" sz="2400" dirty="0" smtClean="0"/>
              <a:t>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5826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Observons</a:t>
            </a:r>
            <a:r>
              <a:rPr lang="it-IT" sz="2800" dirty="0" smtClean="0"/>
              <a:t> le </a:t>
            </a:r>
            <a:r>
              <a:rPr lang="it-IT" sz="2800" dirty="0" err="1" smtClean="0"/>
              <a:t>faux</a:t>
            </a:r>
            <a:r>
              <a:rPr lang="it-IT" sz="2800" dirty="0" smtClean="0"/>
              <a:t>-ami</a:t>
            </a:r>
            <a:br>
              <a:rPr lang="it-IT" sz="2800" dirty="0" smtClean="0"/>
            </a:br>
            <a:r>
              <a:rPr lang="it-IT" sz="2800" dirty="0" err="1" smtClean="0"/>
              <a:t>ouf</a:t>
            </a:r>
            <a:r>
              <a:rPr lang="it-IT" sz="2800" dirty="0" smtClean="0"/>
              <a:t>/</a:t>
            </a:r>
            <a:r>
              <a:rPr lang="it-IT" sz="2800" i="1" dirty="0" smtClean="0"/>
              <a:t>uffa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L’Europe </a:t>
            </a:r>
            <a:r>
              <a:rPr lang="it-IT" sz="2400" b="1" dirty="0" err="1"/>
              <a:t>pousse</a:t>
            </a:r>
            <a:r>
              <a:rPr lang="it-IT" sz="2400" b="1" dirty="0"/>
              <a:t> un «</a:t>
            </a:r>
            <a:r>
              <a:rPr lang="it-IT" sz="2400" b="1" dirty="0" err="1"/>
              <a:t>ouf</a:t>
            </a:r>
            <a:r>
              <a:rPr lang="it-IT" sz="2400" b="1" dirty="0"/>
              <a:t>» de </a:t>
            </a:r>
            <a:r>
              <a:rPr lang="it-IT" sz="2400" b="1" dirty="0" err="1"/>
              <a:t>soulagement</a:t>
            </a:r>
            <a:endParaRPr lang="it-IT" sz="2400" b="1" dirty="0"/>
          </a:p>
          <a:p>
            <a:r>
              <a:rPr lang="it-IT" sz="2400" dirty="0" smtClean="0"/>
              <a:t>En </a:t>
            </a:r>
            <a:r>
              <a:rPr lang="it-IT" sz="2400" dirty="0" err="1"/>
              <a:t>moins</a:t>
            </a:r>
            <a:r>
              <a:rPr lang="it-IT" sz="2400" dirty="0"/>
              <a:t> de 10 minutes, la </a:t>
            </a:r>
            <a:r>
              <a:rPr lang="it-IT" sz="2400" dirty="0" err="1"/>
              <a:t>plupart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leaders</a:t>
            </a:r>
            <a:r>
              <a:rPr lang="it-IT" sz="2400" dirty="0"/>
              <a:t> </a:t>
            </a:r>
            <a:r>
              <a:rPr lang="it-IT" sz="2400" dirty="0" err="1"/>
              <a:t>européens</a:t>
            </a:r>
            <a:r>
              <a:rPr lang="it-IT" sz="2400" dirty="0"/>
              <a:t> </a:t>
            </a:r>
            <a:r>
              <a:rPr lang="it-IT" sz="2400" dirty="0" err="1"/>
              <a:t>avaient</a:t>
            </a:r>
            <a:r>
              <a:rPr lang="it-IT" sz="2400" dirty="0"/>
              <a:t> </a:t>
            </a:r>
            <a:r>
              <a:rPr lang="it-IT" sz="2400" dirty="0" err="1"/>
              <a:t>félicité</a:t>
            </a:r>
            <a:r>
              <a:rPr lang="it-IT" sz="2400" dirty="0"/>
              <a:t> Emmanuel </a:t>
            </a:r>
            <a:r>
              <a:rPr lang="it-IT" sz="2400" dirty="0" err="1"/>
              <a:t>Macron</a:t>
            </a:r>
            <a:r>
              <a:rPr lang="it-IT" sz="2400" dirty="0"/>
              <a:t> . Et assorti </a:t>
            </a:r>
            <a:r>
              <a:rPr lang="it-IT" sz="2400" dirty="0" err="1"/>
              <a:t>leurs</a:t>
            </a:r>
            <a:r>
              <a:rPr lang="it-IT" sz="2400" dirty="0"/>
              <a:t> </a:t>
            </a:r>
            <a:r>
              <a:rPr lang="it-IT" sz="2400" dirty="0" err="1"/>
              <a:t>messages</a:t>
            </a:r>
            <a:r>
              <a:rPr lang="it-IT" sz="2400" dirty="0"/>
              <a:t> de </a:t>
            </a:r>
            <a:r>
              <a:rPr lang="it-IT" sz="2400" dirty="0" err="1"/>
              <a:t>deux</a:t>
            </a:r>
            <a:r>
              <a:rPr lang="it-IT" sz="2400" dirty="0"/>
              <a:t> </a:t>
            </a:r>
            <a:r>
              <a:rPr lang="it-IT" sz="2400" dirty="0" err="1"/>
              <a:t>mots</a:t>
            </a:r>
            <a:r>
              <a:rPr lang="it-IT" sz="2400" dirty="0"/>
              <a:t> : </a:t>
            </a:r>
            <a:r>
              <a:rPr lang="it-IT" sz="2400" dirty="0" err="1"/>
              <a:t>inspiration</a:t>
            </a:r>
            <a:r>
              <a:rPr lang="it-IT" sz="2400" dirty="0"/>
              <a:t> et </a:t>
            </a:r>
            <a:r>
              <a:rPr lang="it-IT" sz="2400" dirty="0" err="1"/>
              <a:t>espérance</a:t>
            </a:r>
            <a:r>
              <a:rPr lang="it-IT" sz="2400" dirty="0"/>
              <a:t>. </a:t>
            </a:r>
          </a:p>
          <a:p>
            <a:r>
              <a:rPr lang="it-IT" sz="2400" i="1" dirty="0" smtClean="0"/>
              <a:t>Le </a:t>
            </a:r>
            <a:r>
              <a:rPr lang="it-IT" sz="2400" i="1" dirty="0" err="1" smtClean="0"/>
              <a:t>Soir</a:t>
            </a:r>
            <a:r>
              <a:rPr lang="it-IT" sz="2400" i="1" dirty="0" smtClean="0"/>
              <a:t> </a:t>
            </a:r>
            <a:r>
              <a:rPr lang="it-IT" sz="2400" i="1" dirty="0"/>
              <a:t>Plus</a:t>
            </a:r>
            <a:r>
              <a:rPr lang="it-IT" sz="2400" dirty="0"/>
              <a:t>, 7/05/</a:t>
            </a:r>
            <a:r>
              <a:rPr lang="it-IT" sz="2400" dirty="0" smtClean="0"/>
              <a:t>2017</a:t>
            </a:r>
          </a:p>
          <a:p>
            <a:endParaRPr lang="it-IT" sz="2400" dirty="0"/>
          </a:p>
          <a:p>
            <a:r>
              <a:rPr lang="it-IT" sz="2400" b="1" dirty="0"/>
              <a:t>"</a:t>
            </a:r>
            <a:r>
              <a:rPr lang="it-IT" sz="2400" b="1" dirty="0" err="1"/>
              <a:t>Ouf</a:t>
            </a:r>
            <a:r>
              <a:rPr lang="it-IT" sz="2400" b="1" dirty="0"/>
              <a:t> !" L’Europe </a:t>
            </a:r>
            <a:r>
              <a:rPr lang="it-IT" sz="2400" b="1" dirty="0" err="1"/>
              <a:t>soulagée</a:t>
            </a:r>
            <a:r>
              <a:rPr lang="it-IT" sz="2400" b="1" dirty="0"/>
              <a:t> par la </a:t>
            </a:r>
            <a:r>
              <a:rPr lang="it-IT" sz="2400" b="1" dirty="0" err="1"/>
              <a:t>victoire</a:t>
            </a:r>
            <a:r>
              <a:rPr lang="it-IT" sz="2400" b="1" dirty="0"/>
              <a:t> de </a:t>
            </a:r>
            <a:r>
              <a:rPr lang="it-IT" sz="2400" b="1" dirty="0" err="1"/>
              <a:t>Macron</a:t>
            </a:r>
            <a:endParaRPr lang="it-IT" sz="2400" b="1" dirty="0"/>
          </a:p>
          <a:p>
            <a:r>
              <a:rPr lang="it-IT" sz="2400" dirty="0" smtClean="0"/>
              <a:t> </a:t>
            </a:r>
            <a:r>
              <a:rPr lang="it-IT" sz="2400" i="1" dirty="0" err="1" smtClean="0"/>
              <a:t>Nouvel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Obs</a:t>
            </a:r>
            <a:r>
              <a:rPr lang="it-IT" sz="2400" dirty="0"/>
              <a:t>, 7/05/2017</a:t>
            </a: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11952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3" name="Title 1"/>
          <p:cNvSpPr>
            <a:spLocks noGrp="1"/>
          </p:cNvSpPr>
          <p:nvPr>
            <p:ph type="title"/>
          </p:nvPr>
        </p:nvSpPr>
        <p:spPr>
          <a:xfrm>
            <a:off x="1543050" y="274638"/>
            <a:ext cx="6115050" cy="715962"/>
          </a:xfrm>
        </p:spPr>
        <p:txBody>
          <a:bodyPr/>
          <a:lstStyle/>
          <a:p>
            <a:r>
              <a:rPr lang="it-IT" sz="2800" dirty="0" err="1">
                <a:latin typeface="Arial" charset="0"/>
              </a:rPr>
              <a:t>Lexique</a:t>
            </a:r>
            <a:r>
              <a:rPr lang="it-IT" sz="2800" dirty="0">
                <a:latin typeface="Arial" charset="0"/>
              </a:rPr>
              <a:t>/</a:t>
            </a:r>
            <a:r>
              <a:rPr lang="it-IT" sz="2800" dirty="0" err="1">
                <a:latin typeface="Arial" charset="0"/>
              </a:rPr>
              <a:t>vocabulaire</a:t>
            </a:r>
            <a:endParaRPr lang="it-IT" sz="2800" dirty="0">
              <a:latin typeface="Arial" charset="0"/>
            </a:endParaRPr>
          </a:p>
        </p:txBody>
      </p:sp>
      <p:sp>
        <p:nvSpPr>
          <p:cNvPr id="499714" name="Content Placeholder 2"/>
          <p:cNvSpPr>
            <a:spLocks noGrp="1"/>
          </p:cNvSpPr>
          <p:nvPr>
            <p:ph idx="1"/>
          </p:nvPr>
        </p:nvSpPr>
        <p:spPr>
          <a:xfrm>
            <a:off x="1543050" y="1295402"/>
            <a:ext cx="6115050" cy="4830763"/>
          </a:xfrm>
        </p:spPr>
        <p:txBody>
          <a:bodyPr>
            <a:normAutofit fontScale="92500" lnSpcReduction="20000"/>
          </a:bodyPr>
          <a:lstStyle/>
          <a:p>
            <a:r>
              <a:rPr lang="fr-FR" sz="2000" b="1" dirty="0">
                <a:latin typeface="Arial" charset="0"/>
              </a:rPr>
              <a:t>Le lexique </a:t>
            </a:r>
            <a:r>
              <a:rPr lang="fr-FR" sz="2000" dirty="0">
                <a:latin typeface="Arial" charset="0"/>
              </a:rPr>
              <a:t>: une sorte de patrimoine national des mots</a:t>
            </a:r>
            <a:endParaRPr lang="it-IT" sz="2000" dirty="0">
              <a:latin typeface="Arial" charset="0"/>
            </a:endParaRPr>
          </a:p>
          <a:p>
            <a:pPr algn="just"/>
            <a:r>
              <a:rPr lang="fr-FR" sz="2000" dirty="0">
                <a:latin typeface="Arial" charset="0"/>
              </a:rPr>
              <a:t>ensemble des mots au moyen desquels les membres d'une communauté linguistique communiquent entre eux : ensemble ouvert</a:t>
            </a:r>
            <a:r>
              <a:rPr lang="it-IT" sz="2000" dirty="0">
                <a:latin typeface="Arial" charset="0"/>
              </a:rPr>
              <a:t>. </a:t>
            </a:r>
            <a:r>
              <a:rPr lang="fr-FR" sz="2000" dirty="0">
                <a:latin typeface="Arial" charset="0"/>
              </a:rPr>
              <a:t>Environ 200.000 en excluant les noms propres</a:t>
            </a:r>
            <a:endParaRPr lang="it-IT" sz="2000" dirty="0">
              <a:latin typeface="Arial" charset="0"/>
            </a:endParaRPr>
          </a:p>
          <a:p>
            <a:pPr algn="just"/>
            <a:r>
              <a:rPr lang="fr-FR" sz="2000" dirty="0">
                <a:latin typeface="Arial" charset="0"/>
              </a:rPr>
              <a:t>Le lexique est une réalité de la langue (système de signes, institution sociale qui actualisée dans le discours devient le vocabulaire particulier </a:t>
            </a:r>
          </a:p>
          <a:p>
            <a:pPr algn="just"/>
            <a:r>
              <a:rPr lang="fr-FR" sz="2000" b="1" dirty="0">
                <a:latin typeface="Arial" charset="0"/>
              </a:rPr>
              <a:t>Le vocabulaire</a:t>
            </a:r>
            <a:r>
              <a:rPr lang="fr-FR" sz="2000" u="sng" dirty="0">
                <a:latin typeface="Arial" charset="0"/>
              </a:rPr>
              <a:t>:</a:t>
            </a:r>
            <a:r>
              <a:rPr lang="fr-FR" sz="2000" dirty="0">
                <a:latin typeface="Arial" charset="0"/>
              </a:rPr>
              <a:t> l'ensemble des mots utilisés par un locuteur donné dans des circonstances données. Chaque locuteur a son propre vocabulaire, composante lexicale de son idiolecte</a:t>
            </a:r>
            <a:r>
              <a:rPr lang="it-IT" sz="2000" dirty="0">
                <a:latin typeface="Arial" charset="0"/>
              </a:rPr>
              <a:t>.</a:t>
            </a:r>
            <a:endParaRPr lang="fr-FR" sz="2000" dirty="0">
              <a:latin typeface="Arial" charset="0"/>
            </a:endParaRPr>
          </a:p>
          <a:p>
            <a:pPr algn="just"/>
            <a:r>
              <a:rPr lang="fr-FR" sz="2000" dirty="0">
                <a:latin typeface="Arial" charset="0"/>
              </a:rPr>
              <a:t>le vocabulaire individuel varie selon le niveau socioculturel, il varie de 3000 à 40.000</a:t>
            </a:r>
            <a:endParaRPr lang="it-IT" sz="2000" dirty="0">
              <a:latin typeface="Arial" charset="0"/>
            </a:endParaRPr>
          </a:p>
          <a:p>
            <a:pPr algn="just"/>
            <a:r>
              <a:rPr lang="fr-FR" sz="2000" dirty="0">
                <a:latin typeface="Arial" charset="0"/>
              </a:rPr>
              <a:t>une personne moyennement cultivée environ 20.000 </a:t>
            </a:r>
            <a:endParaRPr lang="it-IT" sz="2000" dirty="0">
              <a:latin typeface="Arial" charset="0"/>
            </a:endParaRPr>
          </a:p>
          <a:p>
            <a:pPr>
              <a:buFontTx/>
              <a:buNone/>
            </a:pPr>
            <a:r>
              <a:rPr lang="fr-FR" sz="2000" dirty="0">
                <a:latin typeface="Arial" charset="0"/>
              </a:rPr>
              <a:t> </a:t>
            </a:r>
            <a:endParaRPr lang="it-IT" sz="2000" dirty="0">
              <a:latin typeface="Arial" charset="0"/>
            </a:endParaRPr>
          </a:p>
          <a:p>
            <a:endParaRPr lang="it-IT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143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latin typeface="Arial" charset="0"/>
              </a:rPr>
              <a:t>Terminologie/terminographie</a:t>
            </a:r>
            <a:r>
              <a:rPr lang="it-IT" sz="2800" dirty="0">
                <a:latin typeface="Arial" charset="0"/>
              </a:rPr>
              <a:t/>
            </a:r>
            <a:br>
              <a:rPr lang="it-IT" sz="2800" dirty="0">
                <a:latin typeface="Arial" charset="0"/>
              </a:rPr>
            </a:br>
            <a:endParaRPr lang="it-IT" sz="2800" dirty="0">
              <a:latin typeface="Arial" charset="0"/>
            </a:endParaRPr>
          </a:p>
        </p:txBody>
      </p:sp>
      <p:sp>
        <p:nvSpPr>
          <p:cNvPr id="5007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>
                <a:latin typeface="Arial" charset="0"/>
              </a:rPr>
              <a:t>Terme : une unité lexicale dans un domaine de spécialité, définie dans les textes de spécialité, le statut de terme du statut technique ou scientifique du texte</a:t>
            </a:r>
            <a:endParaRPr lang="it-IT" sz="2400" dirty="0">
              <a:latin typeface="Arial" charset="0"/>
            </a:endParaRPr>
          </a:p>
          <a:p>
            <a:pPr algn="just"/>
            <a:r>
              <a:rPr lang="fr-FR" sz="2400" dirty="0" smtClean="0">
                <a:latin typeface="Arial" charset="0"/>
              </a:rPr>
              <a:t>Il est inséré dans des glossaires. </a:t>
            </a:r>
            <a:endParaRPr lang="it-IT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94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</a:t>
            </a:r>
            <a:r>
              <a:rPr lang="it-IT" sz="2800" dirty="0" err="1" smtClean="0"/>
              <a:t>néologie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>
                <a:latin typeface="+mj-lt"/>
              </a:rPr>
              <a:t>Comment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créer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des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mots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nouveaux</a:t>
            </a:r>
            <a:r>
              <a:rPr lang="it-IT" sz="2400" dirty="0" smtClean="0">
                <a:latin typeface="+mj-lt"/>
              </a:rPr>
              <a:t> pour l’</a:t>
            </a:r>
            <a:r>
              <a:rPr lang="it-IT" sz="2400" dirty="0" err="1" smtClean="0">
                <a:latin typeface="+mj-lt"/>
              </a:rPr>
              <a:t>enrichissement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du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patrimoine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lexical</a:t>
            </a:r>
            <a:r>
              <a:rPr lang="it-IT" sz="2400" dirty="0" smtClean="0">
                <a:latin typeface="+mj-lt"/>
              </a:rPr>
              <a:t> de la langue </a:t>
            </a:r>
            <a:r>
              <a:rPr lang="it-IT" sz="2400" dirty="0" err="1" smtClean="0">
                <a:latin typeface="+mj-lt"/>
              </a:rPr>
              <a:t>française</a:t>
            </a:r>
            <a:r>
              <a:rPr lang="it-IT" sz="2400" dirty="0" smtClean="0">
                <a:latin typeface="+mj-lt"/>
              </a:rPr>
              <a:t> ?</a:t>
            </a:r>
          </a:p>
          <a:p>
            <a:r>
              <a:rPr lang="fr-FR" sz="2400" dirty="0">
                <a:latin typeface="+mj-lt"/>
              </a:rPr>
              <a:t>soit ils viennent d</a:t>
            </a:r>
            <a:r>
              <a:rPr lang="ja-JP" altLang="fr-FR" sz="2400" dirty="0">
                <a:latin typeface="+mj-lt"/>
              </a:rPr>
              <a:t>’</a:t>
            </a:r>
            <a:r>
              <a:rPr lang="fr-FR" altLang="ja-JP" sz="2400" dirty="0">
                <a:latin typeface="+mj-lt"/>
              </a:rPr>
              <a:t>une autre </a:t>
            </a:r>
            <a:r>
              <a:rPr lang="fr-FR" altLang="ja-JP" sz="2400" dirty="0" smtClean="0">
                <a:latin typeface="+mj-lt"/>
              </a:rPr>
              <a:t>langue </a:t>
            </a:r>
            <a:r>
              <a:rPr lang="fr-FR" altLang="ja-JP" sz="2400" dirty="0">
                <a:latin typeface="+mj-lt"/>
              </a:rPr>
              <a:t>par emprunt</a:t>
            </a:r>
          </a:p>
          <a:p>
            <a:r>
              <a:rPr lang="fr-FR" sz="2400" dirty="0">
                <a:latin typeface="+mj-lt"/>
              </a:rPr>
              <a:t>soit ils ont été formés par le </a:t>
            </a:r>
            <a:r>
              <a:rPr lang="fr-FR" sz="2400" dirty="0" smtClean="0">
                <a:latin typeface="+mj-lt"/>
              </a:rPr>
              <a:t>français suivant les règles de</a:t>
            </a:r>
            <a:r>
              <a:rPr lang="it-IT" sz="2400" dirty="0" smtClean="0">
                <a:latin typeface="+mj-lt"/>
              </a:rPr>
              <a:t> la </a:t>
            </a:r>
            <a:r>
              <a:rPr lang="it-IT" sz="2400" dirty="0" err="1" smtClean="0">
                <a:latin typeface="+mj-lt"/>
              </a:rPr>
              <a:t>morphologie</a:t>
            </a:r>
            <a:r>
              <a:rPr lang="it-IT" sz="2400" dirty="0" smtClean="0">
                <a:latin typeface="+mj-lt"/>
              </a:rPr>
              <a:t> </a:t>
            </a:r>
            <a:r>
              <a:rPr lang="it-IT" sz="2400" dirty="0" err="1" smtClean="0">
                <a:latin typeface="+mj-lt"/>
              </a:rPr>
              <a:t>française</a:t>
            </a:r>
            <a:r>
              <a:rPr lang="it-IT" sz="2400" dirty="0" smtClean="0">
                <a:latin typeface="+mj-lt"/>
              </a:rPr>
              <a:t> :</a:t>
            </a:r>
            <a:endParaRPr lang="fr-F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159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latin typeface="Arial" charset="0"/>
              </a:rPr>
              <a:t>Morphologie : formation des mots</a:t>
            </a:r>
          </a:p>
        </p:txBody>
      </p:sp>
      <p:sp>
        <p:nvSpPr>
          <p:cNvPr id="5017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>
                <a:latin typeface="Arial" charset="0"/>
              </a:rPr>
              <a:t>En diachronie : étymologie (origine) et datation  (date de la première attestation observée)</a:t>
            </a:r>
          </a:p>
          <a:p>
            <a:r>
              <a:rPr lang="fr-FR" sz="2400" dirty="0">
                <a:latin typeface="Arial" charset="0"/>
              </a:rPr>
              <a:t>soit ils viennent d</a:t>
            </a:r>
            <a:r>
              <a:rPr lang="ja-JP" altLang="fr-FR" sz="2400" dirty="0">
                <a:latin typeface="Arial" charset="0"/>
              </a:rPr>
              <a:t>’</a:t>
            </a:r>
            <a:r>
              <a:rPr lang="fr-FR" altLang="ja-JP" sz="2400" dirty="0">
                <a:latin typeface="Arial" charset="0"/>
              </a:rPr>
              <a:t>une autre langue par héritage ou par emprunt</a:t>
            </a:r>
          </a:p>
          <a:p>
            <a:r>
              <a:rPr lang="fr-FR" sz="2400" dirty="0">
                <a:latin typeface="Arial" charset="0"/>
              </a:rPr>
              <a:t>soit ils ont été formés par le français</a:t>
            </a:r>
          </a:p>
          <a:p>
            <a:endParaRPr lang="it-IT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2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5" name="Title 1"/>
          <p:cNvSpPr>
            <a:spLocks noGrp="1"/>
          </p:cNvSpPr>
          <p:nvPr>
            <p:ph type="title"/>
          </p:nvPr>
        </p:nvSpPr>
        <p:spPr>
          <a:xfrm>
            <a:off x="1600200" y="1063228"/>
            <a:ext cx="6057900" cy="651272"/>
          </a:xfrm>
        </p:spPr>
        <p:txBody>
          <a:bodyPr>
            <a:normAutofit fontScale="90000"/>
          </a:bodyPr>
          <a:lstStyle/>
          <a:p>
            <a:r>
              <a:rPr lang="fr-FR" sz="2400" dirty="0">
                <a:latin typeface="Arial" charset="0"/>
              </a:rPr>
              <a:t/>
            </a:r>
            <a:br>
              <a:rPr lang="fr-FR" sz="2400" dirty="0">
                <a:latin typeface="Arial" charset="0"/>
              </a:rPr>
            </a:br>
            <a:r>
              <a:rPr lang="fr-FR" sz="2100" dirty="0">
                <a:latin typeface="Arial" charset="0"/>
              </a:rPr>
              <a:t>Mot ou Unité lexicale ou Lexie  </a:t>
            </a:r>
            <a:r>
              <a:rPr lang="it-IT" sz="2100" dirty="0">
                <a:latin typeface="Arial" charset="0"/>
              </a:rPr>
              <a:t/>
            </a:r>
            <a:br>
              <a:rPr lang="it-IT" sz="2100" dirty="0">
                <a:latin typeface="Arial" charset="0"/>
              </a:rPr>
            </a:br>
            <a:endParaRPr lang="it-IT" sz="2100" dirty="0">
              <a:latin typeface="Arial" charset="0"/>
            </a:endParaRPr>
          </a:p>
        </p:txBody>
      </p:sp>
      <p:sp>
        <p:nvSpPr>
          <p:cNvPr id="5027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1800" dirty="0">
                <a:latin typeface="Arial" charset="0"/>
              </a:rPr>
              <a:t>Lexie simple, composée, complexe, mot-valise</a:t>
            </a:r>
          </a:p>
          <a:p>
            <a:pPr>
              <a:buFontTx/>
              <a:buNone/>
            </a:pPr>
            <a:r>
              <a:rPr lang="fr-FR" sz="1800" b="1" dirty="0">
                <a:latin typeface="Arial" charset="0"/>
              </a:rPr>
              <a:t>Lexie simple </a:t>
            </a:r>
            <a:r>
              <a:rPr lang="fr-FR" sz="1800" dirty="0">
                <a:latin typeface="Arial" charset="0"/>
              </a:rPr>
              <a:t>: dictionnaire</a:t>
            </a:r>
            <a:endParaRPr lang="it-IT" sz="1800" dirty="0">
              <a:latin typeface="Arial" charset="0"/>
            </a:endParaRPr>
          </a:p>
          <a:p>
            <a:pPr>
              <a:buFontTx/>
              <a:buNone/>
            </a:pPr>
            <a:r>
              <a:rPr lang="fr-FR" sz="1800" b="1" dirty="0">
                <a:latin typeface="Arial" charset="0"/>
              </a:rPr>
              <a:t>Lexie composée </a:t>
            </a:r>
            <a:r>
              <a:rPr lang="fr-FR" sz="1800" dirty="0">
                <a:latin typeface="Arial" charset="0"/>
              </a:rPr>
              <a:t>Conseil municipal</a:t>
            </a:r>
            <a:r>
              <a:rPr lang="fr-FR" sz="1800" b="1" dirty="0">
                <a:latin typeface="Arial" charset="0"/>
              </a:rPr>
              <a:t> – Lexie complexe </a:t>
            </a:r>
            <a:r>
              <a:rPr lang="fr-FR" sz="1800" dirty="0">
                <a:latin typeface="Arial" charset="0"/>
              </a:rPr>
              <a:t>pomme de terre</a:t>
            </a:r>
          </a:p>
          <a:p>
            <a:pPr>
              <a:buFontTx/>
              <a:buNone/>
            </a:pPr>
            <a:r>
              <a:rPr lang="fr-FR" sz="1800" dirty="0">
                <a:latin typeface="Arial" charset="0"/>
              </a:rPr>
              <a:t>Conseil municipal/conseil amical </a:t>
            </a:r>
            <a:endParaRPr lang="it-IT" sz="1800" dirty="0">
              <a:latin typeface="Arial" charset="0"/>
            </a:endParaRPr>
          </a:p>
          <a:p>
            <a:r>
              <a:rPr lang="fr-FR" sz="1800" dirty="0">
                <a:latin typeface="Arial" charset="0"/>
              </a:rPr>
              <a:t>concept d'inséparabilité et de commutation</a:t>
            </a:r>
            <a:endParaRPr lang="it-IT" sz="1800" dirty="0">
              <a:latin typeface="Arial" charset="0"/>
            </a:endParaRPr>
          </a:p>
          <a:p>
            <a:r>
              <a:rPr lang="fr-FR" sz="1800" dirty="0">
                <a:latin typeface="Arial" charset="0"/>
              </a:rPr>
              <a:t>concept d'inséparabilité : impossibilité d'insérer un élément quelconque à l'intérieur d'une unité lexicale </a:t>
            </a:r>
          </a:p>
          <a:p>
            <a:r>
              <a:rPr lang="fr-FR" sz="1800" dirty="0">
                <a:latin typeface="Arial" charset="0"/>
              </a:rPr>
              <a:t>Conseil très municipal/conseil très amical. pomme jaune de terre</a:t>
            </a:r>
            <a:endParaRPr lang="it-IT" sz="1800" dirty="0">
              <a:latin typeface="Arial" charset="0"/>
            </a:endParaRPr>
          </a:p>
          <a:p>
            <a:r>
              <a:rPr lang="fr-FR" sz="1800" dirty="0">
                <a:latin typeface="Arial" charset="0"/>
              </a:rPr>
              <a:t>commutation : permet de remplacer un élément par un autre, il met en évidence les classes d'équivalence</a:t>
            </a:r>
            <a:endParaRPr lang="it-IT" sz="1800" dirty="0">
              <a:latin typeface="Arial" charset="0"/>
            </a:endParaRPr>
          </a:p>
          <a:p>
            <a:r>
              <a:rPr lang="fr-FR" sz="1800" dirty="0">
                <a:latin typeface="Arial" charset="0"/>
              </a:rPr>
              <a:t>Organisme de la municipalité/ avis – pour un ami. la pomme de terre, le navet, la carotte</a:t>
            </a:r>
            <a:endParaRPr lang="it-IT" sz="1800" dirty="0">
              <a:latin typeface="Arial" charset="0"/>
            </a:endParaRPr>
          </a:p>
          <a:p>
            <a:pPr>
              <a:buFontTx/>
              <a:buNone/>
            </a:pPr>
            <a:r>
              <a:rPr lang="fr-FR" sz="1800" b="1" dirty="0">
                <a:latin typeface="Arial" charset="0"/>
              </a:rPr>
              <a:t>Mot-valise </a:t>
            </a:r>
            <a:r>
              <a:rPr lang="fr-FR" sz="1800" b="1" dirty="0" smtClean="0">
                <a:latin typeface="Arial" charset="0"/>
              </a:rPr>
              <a:t>: mot </a:t>
            </a:r>
            <a:r>
              <a:rPr lang="fr-FR" sz="1800" b="1" dirty="0">
                <a:latin typeface="Arial" charset="0"/>
              </a:rPr>
              <a:t>qui </a:t>
            </a:r>
            <a:r>
              <a:rPr lang="fr-FR" sz="1800" b="1" dirty="0" smtClean="0">
                <a:latin typeface="Arial" charset="0"/>
              </a:rPr>
              <a:t>résulte </a:t>
            </a:r>
            <a:r>
              <a:rPr lang="fr-FR" sz="1800" b="1" dirty="0">
                <a:latin typeface="Arial" charset="0"/>
              </a:rPr>
              <a:t>du télescopage de deux ou plusieurs mots existant dans la langue,</a:t>
            </a:r>
          </a:p>
          <a:p>
            <a:pPr>
              <a:buFontTx/>
              <a:buNone/>
            </a:pPr>
            <a:r>
              <a:rPr lang="fr-FR" sz="1800" dirty="0" smtClean="0">
                <a:latin typeface="Arial" charset="0"/>
              </a:rPr>
              <a:t>franglais (français + anglais), amérindien (américain + indien), courriel (courrier + électronique), brunch (breakfast + Lunch)</a:t>
            </a:r>
            <a:endParaRPr lang="it-IT" sz="1800" dirty="0">
              <a:latin typeface="Arial" charset="0"/>
            </a:endParaRPr>
          </a:p>
          <a:p>
            <a:endParaRPr lang="it-IT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03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3952</TotalTime>
  <Words>1916</Words>
  <Application>Microsoft Macintosh PowerPoint</Application>
  <PresentationFormat>Presentazione su schermo (4:3)</PresentationFormat>
  <Paragraphs>290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47" baseType="lpstr">
      <vt:lpstr>Tema di Office</vt:lpstr>
      <vt:lpstr>Lingua e Traduzione francese 1° anno modulo di lingua francese (6 CFU)</vt:lpstr>
      <vt:lpstr>Riferimenti bibliografici Grammatica</vt:lpstr>
      <vt:lpstr>Riferimenti bibliografici Dizionari</vt:lpstr>
      <vt:lpstr> Lexicologie, Lexicographie, Métalexicographie</vt:lpstr>
      <vt:lpstr>Lexique/vocabulaire</vt:lpstr>
      <vt:lpstr>Terminologie/terminographie </vt:lpstr>
      <vt:lpstr>La néologie</vt:lpstr>
      <vt:lpstr>Morphologie : formation des mots</vt:lpstr>
      <vt:lpstr> Mot ou Unité lexicale ou Lexie   </vt:lpstr>
      <vt:lpstr>Lexie composée – Lexie complexe </vt:lpstr>
      <vt:lpstr>Morphologie</vt:lpstr>
      <vt:lpstr>Morphologie</vt:lpstr>
      <vt:lpstr>       La siglaison </vt:lpstr>
      <vt:lpstr>Sigles</vt:lpstr>
      <vt:lpstr>Et d’autres à connaitre</vt:lpstr>
      <vt:lpstr>Et d’autres à connaitre</vt:lpstr>
      <vt:lpstr>Et d’autres à connaitre</vt:lpstr>
      <vt:lpstr>Du sigle à la lexie simple</vt:lpstr>
      <vt:lpstr>Du sigle à la dérivation suffixation</vt:lpstr>
      <vt:lpstr>Traduction des sigles empruntés</vt:lpstr>
      <vt:lpstr>Les mots-valises</vt:lpstr>
      <vt:lpstr>La burcar</vt:lpstr>
      <vt:lpstr>Pour sa 10e édition, le festival XYZ du mot et du son nouveau a trouvé son lauréat 2011: "attachiant". L’Express 28 novembre 2011 </vt:lpstr>
      <vt:lpstr>Et d’autres encore</vt:lpstr>
      <vt:lpstr>Et de nombreuses créations littéraires</vt:lpstr>
      <vt:lpstr>Découvrons</vt:lpstr>
      <vt:lpstr>Presentazione di PowerPoint</vt:lpstr>
      <vt:lpstr>Le verlan</vt:lpstr>
      <vt:lpstr>Verlan (mise à l’envers) </vt:lpstr>
      <vt:lpstr>Les emprunts</vt:lpstr>
      <vt:lpstr>Intégration totale morphologique</vt:lpstr>
      <vt:lpstr>Les emprunts  avec/sans modification du signifiant et avec/sans adaptation sémantique Fiasco (it)  1. fiasque (fr) et 2. fiasco (fr)</vt:lpstr>
      <vt:lpstr>Les emprunts Fiasco (it)  1. fiasque (fr) et 2. fiasco (fr)</vt:lpstr>
      <vt:lpstr>Adaptation sémantique</vt:lpstr>
      <vt:lpstr>Les calques</vt:lpstr>
      <vt:lpstr>Aller-retour </vt:lpstr>
      <vt:lpstr>Les italianismes au cours de la Renaissance</vt:lpstr>
      <vt:lpstr> Homophonie  Source potentielle de jeux de mots et de malentendus </vt:lpstr>
      <vt:lpstr> Homophonie </vt:lpstr>
      <vt:lpstr>D’autres homophones indiquées en cours</vt:lpstr>
      <vt:lpstr>La paronymie</vt:lpstr>
      <vt:lpstr>ouf !</vt:lpstr>
      <vt:lpstr>Ouf (homonyme)</vt:lpstr>
      <vt:lpstr> Traductions du Boch Ouf ! Faux-ami  Uff! </vt:lpstr>
      <vt:lpstr>Faux-amis</vt:lpstr>
      <vt:lpstr>Observons le faux-ami ouf/uffa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Nadine Celotti</dc:creator>
  <cp:lastModifiedBy>nadine celotti</cp:lastModifiedBy>
  <cp:revision>479</cp:revision>
  <dcterms:created xsi:type="dcterms:W3CDTF">2015-10-12T18:23:52Z</dcterms:created>
  <dcterms:modified xsi:type="dcterms:W3CDTF">2017-05-19T17:07:15Z</dcterms:modified>
</cp:coreProperties>
</file>