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543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772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345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02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847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529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52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31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496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07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8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1348E-7DFF-4F57-8E9C-59C0AD789726}" type="datetimeFigureOut">
              <a:rPr lang="it-IT" smtClean="0"/>
              <a:t>17/05/2017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A637D-00B8-4B9E-A438-9AC58629BE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48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Points</a:t>
            </a:r>
            <a:r>
              <a:rPr lang="it-IT" sz="2800" dirty="0" smtClean="0"/>
              <a:t> </a:t>
            </a:r>
            <a:r>
              <a:rPr lang="it-IT" sz="2800" dirty="0" err="1" smtClean="0"/>
              <a:t>grammaticaux</a:t>
            </a:r>
            <a:r>
              <a:rPr lang="it-IT" sz="2800" dirty="0" smtClean="0"/>
              <a:t> </a:t>
            </a:r>
            <a:r>
              <a:rPr lang="it-IT" sz="2800" dirty="0" err="1" smtClean="0"/>
              <a:t>ou</a:t>
            </a:r>
            <a:r>
              <a:rPr lang="it-IT" sz="2800" dirty="0" smtClean="0"/>
              <a:t> </a:t>
            </a:r>
            <a:r>
              <a:rPr lang="it-IT" sz="2800" dirty="0" err="1" smtClean="0"/>
              <a:t>lexicaux</a:t>
            </a:r>
            <a:r>
              <a:rPr lang="it-IT" sz="2800" dirty="0" smtClean="0"/>
              <a:t> </a:t>
            </a:r>
            <a:r>
              <a:rPr lang="it-IT" sz="2800" dirty="0" err="1" smtClean="0"/>
              <a:t>vus</a:t>
            </a:r>
            <a:r>
              <a:rPr lang="it-IT" sz="2800" dirty="0" smtClean="0"/>
              <a:t> </a:t>
            </a:r>
            <a:r>
              <a:rPr lang="it-IT" sz="2800" dirty="0" err="1" smtClean="0"/>
              <a:t>au</a:t>
            </a:r>
            <a:r>
              <a:rPr lang="it-IT" sz="2800" dirty="0" smtClean="0"/>
              <a:t> </a:t>
            </a:r>
            <a:r>
              <a:rPr lang="it-IT" sz="2800" dirty="0" err="1" smtClean="0"/>
              <a:t>cours</a:t>
            </a:r>
            <a:r>
              <a:rPr lang="it-IT" sz="2800" dirty="0" smtClean="0"/>
              <a:t> </a:t>
            </a:r>
            <a:r>
              <a:rPr lang="it-IT" sz="2800" dirty="0" err="1" smtClean="0"/>
              <a:t>du</a:t>
            </a:r>
            <a:r>
              <a:rPr lang="it-IT" sz="2800" dirty="0" smtClean="0"/>
              <a:t> </a:t>
            </a:r>
            <a:r>
              <a:rPr lang="it-IT" sz="2800" dirty="0" err="1" smtClean="0"/>
              <a:t>thème</a:t>
            </a:r>
            <a:endParaRPr lang="it-I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2016-2017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3929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 “</a:t>
            </a:r>
            <a:r>
              <a:rPr lang="it-IT" sz="2800" dirty="0" err="1"/>
              <a:t>quelque</a:t>
            </a:r>
            <a:r>
              <a:rPr lang="it-IT" sz="2800" dirty="0"/>
              <a:t> </a:t>
            </a:r>
            <a:r>
              <a:rPr lang="it-IT" sz="2800" dirty="0" err="1"/>
              <a:t>chose</a:t>
            </a:r>
            <a:r>
              <a:rPr lang="it-IT" sz="2800" dirty="0"/>
              <a:t>” : </a:t>
            </a:r>
            <a:r>
              <a:rPr lang="it-IT" sz="2800" dirty="0" err="1"/>
              <a:t>accord</a:t>
            </a:r>
            <a:r>
              <a:rPr lang="it-IT" sz="2800" dirty="0"/>
              <a:t> </a:t>
            </a:r>
            <a:r>
              <a:rPr lang="it-IT" sz="2800" dirty="0" err="1"/>
              <a:t>au</a:t>
            </a:r>
            <a:r>
              <a:rPr lang="it-IT" sz="2800" dirty="0"/>
              <a:t> </a:t>
            </a:r>
            <a:r>
              <a:rPr lang="it-IT" sz="2800" dirty="0" err="1"/>
              <a:t>masculin</a:t>
            </a:r>
            <a:r>
              <a:rPr lang="it-IT" sz="2800" dirty="0"/>
              <a:t> </a:t>
            </a:r>
            <a:r>
              <a:rPr lang="it-IT" sz="2800" dirty="0" err="1"/>
              <a:t>ou</a:t>
            </a:r>
            <a:r>
              <a:rPr lang="it-IT" sz="2800" dirty="0"/>
              <a:t> </a:t>
            </a:r>
            <a:r>
              <a:rPr lang="it-IT" sz="2800" dirty="0" err="1"/>
              <a:t>au</a:t>
            </a:r>
            <a:r>
              <a:rPr lang="it-IT" sz="2800" dirty="0"/>
              <a:t> </a:t>
            </a:r>
            <a:r>
              <a:rPr lang="it-IT" sz="2800" dirty="0" err="1"/>
              <a:t>féminin</a:t>
            </a:r>
            <a:r>
              <a:rPr lang="it-IT" sz="2800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"</a:t>
            </a:r>
            <a:r>
              <a:rPr lang="it-IT" sz="2400" b="1" dirty="0" err="1"/>
              <a:t>Quelque</a:t>
            </a:r>
            <a:r>
              <a:rPr lang="it-IT" sz="2400" b="1" dirty="0"/>
              <a:t> </a:t>
            </a:r>
            <a:r>
              <a:rPr lang="it-IT" sz="2400" b="1" dirty="0" err="1"/>
              <a:t>chose</a:t>
            </a:r>
            <a:r>
              <a:rPr lang="it-IT" sz="2400" dirty="0"/>
              <a:t>" est un </a:t>
            </a:r>
            <a:r>
              <a:rPr lang="it-IT" sz="2400" dirty="0" err="1"/>
              <a:t>pronom</a:t>
            </a:r>
            <a:r>
              <a:rPr lang="it-IT" sz="2400" dirty="0"/>
              <a:t> </a:t>
            </a:r>
            <a:r>
              <a:rPr lang="it-IT" sz="2400" dirty="0" err="1"/>
              <a:t>indéfini</a:t>
            </a:r>
            <a:r>
              <a:rPr lang="it-IT" sz="2400" dirty="0"/>
              <a:t>, le </a:t>
            </a:r>
            <a:r>
              <a:rPr lang="it-IT" sz="2400" dirty="0" err="1"/>
              <a:t>contraire</a:t>
            </a:r>
            <a:r>
              <a:rPr lang="it-IT" sz="2400" dirty="0"/>
              <a:t> de "</a:t>
            </a:r>
            <a:r>
              <a:rPr lang="it-IT" sz="2400" dirty="0" err="1"/>
              <a:t>Rien</a:t>
            </a:r>
            <a:r>
              <a:rPr lang="it-IT" sz="2400" dirty="0"/>
              <a:t>".</a:t>
            </a:r>
            <a:br>
              <a:rPr lang="it-IT" sz="2400" dirty="0"/>
            </a:br>
            <a:r>
              <a:rPr lang="it-IT" sz="2400" dirty="0"/>
              <a:t>Ce </a:t>
            </a:r>
            <a:r>
              <a:rPr lang="it-IT" sz="2400" dirty="0" err="1"/>
              <a:t>pronom</a:t>
            </a:r>
            <a:r>
              <a:rPr lang="it-IT" sz="2400" dirty="0"/>
              <a:t> est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genre</a:t>
            </a:r>
            <a:r>
              <a:rPr lang="it-IT" sz="2400" dirty="0"/>
              <a:t> neutre, on </a:t>
            </a:r>
            <a:r>
              <a:rPr lang="it-IT" sz="2400" dirty="0" err="1"/>
              <a:t>fait</a:t>
            </a:r>
            <a:r>
              <a:rPr lang="it-IT" sz="2400" dirty="0"/>
              <a:t> </a:t>
            </a:r>
            <a:r>
              <a:rPr lang="it-IT" sz="2400" dirty="0" err="1"/>
              <a:t>l'accord</a:t>
            </a:r>
            <a:r>
              <a:rPr lang="it-IT" sz="2400" dirty="0"/>
              <a:t> </a:t>
            </a:r>
            <a:r>
              <a:rPr lang="it-IT" sz="2400" dirty="0" err="1"/>
              <a:t>au</a:t>
            </a:r>
            <a:r>
              <a:rPr lang="it-IT" sz="2400" dirty="0"/>
              <a:t> </a:t>
            </a:r>
            <a:r>
              <a:rPr lang="it-IT" sz="2400" dirty="0" err="1"/>
              <a:t>masculin</a:t>
            </a:r>
            <a:r>
              <a:rPr lang="it-IT" sz="2400" dirty="0"/>
              <a:t> par </a:t>
            </a:r>
            <a:r>
              <a:rPr lang="it-IT" sz="2400" dirty="0" err="1"/>
              <a:t>défaut</a:t>
            </a:r>
            <a:r>
              <a:rPr lang="it-IT" sz="2400" dirty="0"/>
              <a:t>.</a:t>
            </a:r>
            <a:br>
              <a:rPr lang="it-IT" sz="2400" dirty="0"/>
            </a:br>
            <a:r>
              <a:rPr lang="it-IT" sz="2400" dirty="0" err="1"/>
              <a:t>Ainsi</a:t>
            </a:r>
            <a:r>
              <a:rPr lang="it-IT" sz="2400" dirty="0"/>
              <a:t>, on ne </a:t>
            </a:r>
            <a:r>
              <a:rPr lang="it-IT" sz="2400" dirty="0" err="1"/>
              <a:t>dit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"</a:t>
            </a:r>
            <a:r>
              <a:rPr lang="it-IT" sz="2400" i="1" dirty="0" err="1"/>
              <a:t>Quelque</a:t>
            </a:r>
            <a:r>
              <a:rPr lang="it-IT" sz="2400" i="1" dirty="0"/>
              <a:t> </a:t>
            </a:r>
            <a:r>
              <a:rPr lang="it-IT" sz="2400" i="1" dirty="0" err="1"/>
              <a:t>chose</a:t>
            </a:r>
            <a:r>
              <a:rPr lang="it-IT" sz="2400" i="1" dirty="0"/>
              <a:t> de belle</a:t>
            </a:r>
            <a:r>
              <a:rPr lang="it-IT" sz="2400" dirty="0"/>
              <a:t>", mais "</a:t>
            </a:r>
            <a:r>
              <a:rPr lang="it-IT" sz="2400" i="1" dirty="0" err="1"/>
              <a:t>Quelque</a:t>
            </a:r>
            <a:r>
              <a:rPr lang="it-IT" sz="2400" i="1" dirty="0"/>
              <a:t> </a:t>
            </a:r>
            <a:r>
              <a:rPr lang="it-IT" sz="2400" i="1" dirty="0" err="1"/>
              <a:t>chose</a:t>
            </a:r>
            <a:r>
              <a:rPr lang="it-IT" sz="2400" i="1" dirty="0"/>
              <a:t> de </a:t>
            </a:r>
            <a:r>
              <a:rPr lang="it-IT" sz="2400" i="1" dirty="0" err="1"/>
              <a:t>beau</a:t>
            </a:r>
            <a:r>
              <a:rPr lang="it-IT" sz="2400" dirty="0"/>
              <a:t>".</a:t>
            </a:r>
            <a:br>
              <a:rPr lang="it-IT" sz="2400" dirty="0"/>
            </a:br>
            <a:r>
              <a:rPr lang="it-IT" sz="2400" dirty="0" err="1"/>
              <a:t>Donc</a:t>
            </a:r>
            <a:r>
              <a:rPr lang="it-IT" sz="2400" dirty="0"/>
              <a:t> </a:t>
            </a:r>
            <a:r>
              <a:rPr lang="it-IT" sz="2400" dirty="0" err="1"/>
              <a:t>ici</a:t>
            </a:r>
            <a:r>
              <a:rPr lang="it-IT" sz="2400" dirty="0"/>
              <a:t>, on </a:t>
            </a:r>
            <a:r>
              <a:rPr lang="it-IT" sz="2400" dirty="0" err="1"/>
              <a:t>écrit</a:t>
            </a:r>
            <a:r>
              <a:rPr lang="it-IT" sz="2400" dirty="0"/>
              <a:t> </a:t>
            </a:r>
            <a:r>
              <a:rPr lang="it-IT" sz="2400" dirty="0" err="1"/>
              <a:t>bien</a:t>
            </a:r>
            <a:r>
              <a:rPr lang="it-IT" sz="2400" dirty="0"/>
              <a:t> :</a:t>
            </a:r>
            <a:br>
              <a:rPr lang="it-IT" sz="2400" dirty="0"/>
            </a:br>
            <a:r>
              <a:rPr lang="it-IT" sz="2400" i="1" dirty="0" err="1"/>
              <a:t>Quelque</a:t>
            </a:r>
            <a:r>
              <a:rPr lang="it-IT" sz="2400" i="1" dirty="0"/>
              <a:t> </a:t>
            </a:r>
            <a:r>
              <a:rPr lang="it-IT" sz="2400" i="1" dirty="0" err="1"/>
              <a:t>chose</a:t>
            </a:r>
            <a:r>
              <a:rPr lang="it-IT" sz="2400" i="1" dirty="0"/>
              <a:t> </a:t>
            </a:r>
            <a:r>
              <a:rPr lang="it-IT" sz="2400" i="1" dirty="0" err="1"/>
              <a:t>avait</a:t>
            </a:r>
            <a:r>
              <a:rPr lang="it-IT" sz="2400" i="1" dirty="0"/>
              <a:t> </a:t>
            </a:r>
            <a:r>
              <a:rPr lang="it-IT" sz="2400" i="1" dirty="0" err="1"/>
              <a:t>été</a:t>
            </a:r>
            <a:r>
              <a:rPr lang="it-IT" sz="2400" i="1" dirty="0"/>
              <a:t> </a:t>
            </a:r>
            <a:r>
              <a:rPr lang="it-IT" sz="2400" i="1" dirty="0" err="1"/>
              <a:t>dérangé</a:t>
            </a:r>
            <a:r>
              <a:rPr lang="it-IT" sz="2400" i="1" dirty="0"/>
              <a:t>...</a:t>
            </a:r>
          </a:p>
          <a:p>
            <a:pPr algn="just"/>
            <a:endParaRPr lang="it-IT" sz="2400" i="1" dirty="0"/>
          </a:p>
          <a:p>
            <a:pPr algn="just"/>
            <a:r>
              <a:rPr lang="it-IT" sz="2400" dirty="0"/>
              <a:t>On </a:t>
            </a:r>
            <a:r>
              <a:rPr lang="it-IT" sz="2400" dirty="0" err="1"/>
              <a:t>dit</a:t>
            </a:r>
            <a:r>
              <a:rPr lang="it-IT" sz="2400" dirty="0"/>
              <a:t> “un petit </a:t>
            </a:r>
            <a:r>
              <a:rPr lang="it-IT" sz="2400" dirty="0" err="1"/>
              <a:t>quelque</a:t>
            </a:r>
            <a:r>
              <a:rPr lang="it-IT" sz="2400" dirty="0"/>
              <a:t> </a:t>
            </a:r>
            <a:r>
              <a:rPr lang="it-IT" sz="2400" dirty="0" err="1"/>
              <a:t>chose</a:t>
            </a:r>
            <a:r>
              <a:rPr lang="it-IT" sz="2400" dirty="0"/>
              <a:t>” et </a:t>
            </a:r>
            <a:r>
              <a:rPr lang="it-IT" sz="2400" dirty="0" err="1"/>
              <a:t>pas</a:t>
            </a:r>
            <a:r>
              <a:rPr lang="it-IT" sz="2400" dirty="0"/>
              <a:t> “une </a:t>
            </a:r>
            <a:r>
              <a:rPr lang="it-IT" sz="2400" dirty="0" err="1"/>
              <a:t>petite</a:t>
            </a:r>
            <a:r>
              <a:rPr lang="it-IT" sz="2400" dirty="0"/>
              <a:t> </a:t>
            </a:r>
            <a:r>
              <a:rPr lang="it-IT" sz="2400" dirty="0" err="1"/>
              <a:t>quelque</a:t>
            </a:r>
            <a:r>
              <a:rPr lang="it-IT" sz="2400" dirty="0"/>
              <a:t> </a:t>
            </a:r>
            <a:r>
              <a:rPr lang="it-IT" sz="2400" dirty="0" err="1"/>
              <a:t>chose</a:t>
            </a:r>
            <a:r>
              <a:rPr lang="it-IT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0959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Règle avec « se rendre compte »</a:t>
            </a:r>
            <a:br>
              <a:rPr lang="fr-FR" sz="2800" b="1" dirty="0"/>
            </a:br>
            <a:endParaRPr lang="fr-FR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Dans l’expression « </a:t>
            </a:r>
            <a:r>
              <a:rPr lang="fr-FR" sz="2400" b="1" dirty="0"/>
              <a:t>se rendre compte</a:t>
            </a:r>
            <a:r>
              <a:rPr lang="fr-FR" sz="2400" dirty="0"/>
              <a:t> », le participe passé est toujours invariable. Pourquoi ? Parce que le COD est « compte », après le verbe.</a:t>
            </a:r>
          </a:p>
          <a:p>
            <a:r>
              <a:rPr lang="fr-FR" sz="2400" dirty="0"/>
              <a:t>S’est-elle </a:t>
            </a:r>
            <a:r>
              <a:rPr lang="fr-FR" sz="2400" b="1" dirty="0"/>
              <a:t>rendu compte</a:t>
            </a:r>
            <a:r>
              <a:rPr lang="fr-FR" sz="2400" dirty="0"/>
              <a:t>, en prenant ainsi parti, qu’elle commettait une erreur ?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4260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Différence</a:t>
            </a:r>
            <a:r>
              <a:rPr lang="it-IT" sz="2800" dirty="0"/>
              <a:t> </a:t>
            </a:r>
            <a:r>
              <a:rPr lang="it-IT" sz="2800" dirty="0" err="1"/>
              <a:t>entre</a:t>
            </a:r>
            <a:r>
              <a:rPr lang="it-IT" sz="2800" dirty="0"/>
              <a:t> </a:t>
            </a:r>
            <a:r>
              <a:rPr lang="it-IT" sz="2800" dirty="0" err="1"/>
              <a:t>végane</a:t>
            </a:r>
            <a:r>
              <a:rPr lang="it-IT" sz="2800" dirty="0"/>
              <a:t> et </a:t>
            </a:r>
            <a:r>
              <a:rPr lang="it-IT" sz="2800" dirty="0" err="1"/>
              <a:t>végétalien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Le </a:t>
            </a:r>
            <a:r>
              <a:rPr lang="it-IT" sz="2400" dirty="0" err="1"/>
              <a:t>veganisme</a:t>
            </a:r>
            <a:r>
              <a:rPr lang="it-IT" sz="2400" dirty="0"/>
              <a:t> ne se </a:t>
            </a:r>
            <a:r>
              <a:rPr lang="it-IT" sz="2400" dirty="0" err="1"/>
              <a:t>réduit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à une </a:t>
            </a:r>
            <a:r>
              <a:rPr lang="it-IT" sz="2400" dirty="0" err="1"/>
              <a:t>alimentation</a:t>
            </a:r>
            <a:r>
              <a:rPr lang="it-IT" sz="2400" dirty="0"/>
              <a:t> </a:t>
            </a:r>
            <a:r>
              <a:rPr lang="it-IT" sz="2400" dirty="0" err="1"/>
              <a:t>spécifique</a:t>
            </a:r>
            <a:r>
              <a:rPr lang="it-IT" sz="2400" dirty="0"/>
              <a:t> : il est </a:t>
            </a:r>
            <a:r>
              <a:rPr lang="it-IT" sz="2400" dirty="0" err="1"/>
              <a:t>avant</a:t>
            </a:r>
            <a:r>
              <a:rPr lang="it-IT" sz="2400" dirty="0"/>
              <a:t> tout </a:t>
            </a:r>
            <a:r>
              <a:rPr lang="it-IT" sz="2400" b="1" dirty="0"/>
              <a:t>un mode de vie</a:t>
            </a:r>
            <a:r>
              <a:rPr lang="it-IT" sz="2400" dirty="0"/>
              <a:t>. Le </a:t>
            </a:r>
            <a:r>
              <a:rPr lang="it-IT" sz="2400" dirty="0" err="1"/>
              <a:t>véganisme</a:t>
            </a:r>
            <a:r>
              <a:rPr lang="it-IT" sz="2400" dirty="0"/>
              <a:t> est une façon de </a:t>
            </a:r>
            <a:r>
              <a:rPr lang="it-IT" sz="2400" dirty="0" err="1"/>
              <a:t>vivre</a:t>
            </a:r>
            <a:r>
              <a:rPr lang="it-IT" sz="2400" dirty="0"/>
              <a:t> et un mode de </a:t>
            </a:r>
            <a:r>
              <a:rPr lang="it-IT" sz="2400" dirty="0" err="1"/>
              <a:t>consommation</a:t>
            </a:r>
            <a:r>
              <a:rPr lang="it-IT" sz="2400" dirty="0"/>
              <a:t> qui </a:t>
            </a:r>
            <a:r>
              <a:rPr lang="it-IT" sz="2400" dirty="0" err="1"/>
              <a:t>cherchent</a:t>
            </a:r>
            <a:r>
              <a:rPr lang="it-IT" sz="2400" dirty="0"/>
              <a:t> à </a:t>
            </a:r>
            <a:r>
              <a:rPr lang="it-IT" sz="2400" dirty="0" err="1"/>
              <a:t>exclure</a:t>
            </a:r>
            <a:r>
              <a:rPr lang="it-IT" sz="2400" dirty="0"/>
              <a:t> l’</a:t>
            </a:r>
            <a:r>
              <a:rPr lang="it-IT" sz="2400" dirty="0" err="1"/>
              <a:t>exploitation</a:t>
            </a:r>
            <a:r>
              <a:rPr lang="it-IT" sz="2400" dirty="0"/>
              <a:t>, la </a:t>
            </a:r>
            <a:r>
              <a:rPr lang="it-IT" sz="2400" dirty="0" err="1"/>
              <a:t>souffrance</a:t>
            </a:r>
            <a:r>
              <a:rPr lang="it-IT" sz="2400" dirty="0"/>
              <a:t> et la </a:t>
            </a:r>
            <a:r>
              <a:rPr lang="it-IT" sz="2400" dirty="0" err="1"/>
              <a:t>cruauté</a:t>
            </a:r>
            <a:r>
              <a:rPr lang="it-IT" sz="2400" dirty="0"/>
              <a:t> </a:t>
            </a:r>
            <a:r>
              <a:rPr lang="it-IT" sz="2400" dirty="0" err="1"/>
              <a:t>envers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animaux</a:t>
            </a:r>
            <a:r>
              <a:rPr lang="it-IT" sz="2400" dirty="0"/>
              <a:t>, </a:t>
            </a:r>
            <a:r>
              <a:rPr lang="it-IT" sz="2400" dirty="0" err="1"/>
              <a:t>que</a:t>
            </a:r>
            <a:r>
              <a:rPr lang="it-IT" sz="2400" dirty="0"/>
              <a:t> ce </a:t>
            </a:r>
            <a:r>
              <a:rPr lang="it-IT" sz="2400" dirty="0" err="1"/>
              <a:t>soit</a:t>
            </a:r>
            <a:r>
              <a:rPr lang="it-IT" sz="2400" dirty="0"/>
              <a:t> pour se </a:t>
            </a:r>
            <a:r>
              <a:rPr lang="it-IT" sz="2400" dirty="0" err="1"/>
              <a:t>nourrir</a:t>
            </a:r>
            <a:r>
              <a:rPr lang="it-IT" sz="2400" dirty="0"/>
              <a:t>, se </a:t>
            </a:r>
            <a:r>
              <a:rPr lang="it-IT" sz="2400" dirty="0" err="1"/>
              <a:t>vêtir</a:t>
            </a:r>
            <a:r>
              <a:rPr lang="it-IT" sz="2400" dirty="0"/>
              <a:t>, </a:t>
            </a:r>
            <a:r>
              <a:rPr lang="it-IT" sz="2400" dirty="0" err="1"/>
              <a:t>etc</a:t>
            </a:r>
            <a:r>
              <a:rPr lang="it-IT" sz="2400" dirty="0"/>
              <a:t>… Un vegan </a:t>
            </a:r>
            <a:r>
              <a:rPr lang="it-IT" sz="2400" dirty="0" err="1"/>
              <a:t>essaie</a:t>
            </a:r>
            <a:r>
              <a:rPr lang="it-IT" sz="2400" dirty="0"/>
              <a:t> de </a:t>
            </a:r>
            <a:r>
              <a:rPr lang="it-IT" sz="2400" dirty="0" err="1"/>
              <a:t>vivre</a:t>
            </a:r>
            <a:r>
              <a:rPr lang="it-IT" sz="2400" dirty="0"/>
              <a:t> sans </a:t>
            </a:r>
            <a:r>
              <a:rPr lang="it-IT" sz="2400" dirty="0" err="1"/>
              <a:t>faire</a:t>
            </a:r>
            <a:r>
              <a:rPr lang="it-IT" sz="2400" dirty="0"/>
              <a:t> </a:t>
            </a:r>
            <a:r>
              <a:rPr lang="it-IT" sz="2400" dirty="0" err="1"/>
              <a:t>souffrir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animaux</a:t>
            </a:r>
            <a:r>
              <a:rPr lang="it-IT" sz="2400" dirty="0"/>
              <a:t>. Par </a:t>
            </a:r>
            <a:r>
              <a:rPr lang="it-IT" sz="2400" dirty="0" err="1"/>
              <a:t>conséquent</a:t>
            </a:r>
            <a:r>
              <a:rPr lang="it-IT" sz="2400" dirty="0"/>
              <a:t>, il </a:t>
            </a:r>
            <a:r>
              <a:rPr lang="it-IT" sz="2400" dirty="0" err="1"/>
              <a:t>exclut</a:t>
            </a:r>
            <a:r>
              <a:rPr lang="it-IT" sz="2400" dirty="0"/>
              <a:t> tout </a:t>
            </a:r>
            <a:r>
              <a:rPr lang="it-IT" sz="2400" dirty="0" err="1"/>
              <a:t>produit</a:t>
            </a:r>
            <a:r>
              <a:rPr lang="it-IT" sz="2400" dirty="0"/>
              <a:t> qui porte </a:t>
            </a:r>
            <a:r>
              <a:rPr lang="it-IT" sz="2400" dirty="0" err="1"/>
              <a:t>atteinte</a:t>
            </a:r>
            <a:r>
              <a:rPr lang="it-IT" sz="2400" dirty="0"/>
              <a:t> </a:t>
            </a:r>
            <a:r>
              <a:rPr lang="it-IT" sz="2400" dirty="0" err="1"/>
              <a:t>aux</a:t>
            </a:r>
            <a:r>
              <a:rPr lang="it-IT" sz="2400" dirty="0"/>
              <a:t> </a:t>
            </a:r>
            <a:r>
              <a:rPr lang="it-IT" sz="2400" dirty="0" err="1"/>
              <a:t>animaux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son </a:t>
            </a:r>
            <a:r>
              <a:rPr lang="it-IT" sz="2400" dirty="0" err="1"/>
              <a:t>alimentation</a:t>
            </a:r>
            <a:r>
              <a:rPr lang="it-IT" sz="2400" dirty="0"/>
              <a:t>, mais </a:t>
            </a:r>
            <a:r>
              <a:rPr lang="it-IT" sz="2400" dirty="0" err="1"/>
              <a:t>aussi</a:t>
            </a:r>
            <a:r>
              <a:rPr lang="it-IT" sz="2400" dirty="0"/>
              <a:t> </a:t>
            </a:r>
            <a:r>
              <a:rPr lang="it-IT" sz="2400" dirty="0" err="1"/>
              <a:t>dans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autres</a:t>
            </a:r>
            <a:r>
              <a:rPr lang="it-IT" sz="2400" dirty="0"/>
              <a:t> </a:t>
            </a:r>
            <a:r>
              <a:rPr lang="it-IT" sz="2400" dirty="0" err="1"/>
              <a:t>facettes</a:t>
            </a:r>
            <a:r>
              <a:rPr lang="it-IT" sz="2400" dirty="0"/>
              <a:t> de sa vie. Il ne porte </a:t>
            </a:r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laine</a:t>
            </a:r>
            <a:r>
              <a:rPr lang="it-IT" sz="2400" dirty="0"/>
              <a:t>, </a:t>
            </a:r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cuir</a:t>
            </a:r>
            <a:r>
              <a:rPr lang="it-IT" sz="2400" dirty="0"/>
              <a:t> ; il n’</a:t>
            </a:r>
            <a:r>
              <a:rPr lang="it-IT" sz="2400" dirty="0" err="1"/>
              <a:t>utilise</a:t>
            </a:r>
            <a:r>
              <a:rPr lang="it-IT" sz="2400" dirty="0"/>
              <a:t> </a:t>
            </a:r>
            <a:r>
              <a:rPr lang="it-IT" sz="2400" dirty="0" err="1"/>
              <a:t>pas</a:t>
            </a:r>
            <a:r>
              <a:rPr lang="it-IT" sz="2400" dirty="0"/>
              <a:t> de </a:t>
            </a:r>
            <a:r>
              <a:rPr lang="it-IT" sz="2400" dirty="0" err="1"/>
              <a:t>produits</a:t>
            </a:r>
            <a:r>
              <a:rPr lang="it-IT" sz="2400" dirty="0"/>
              <a:t> </a:t>
            </a:r>
            <a:r>
              <a:rPr lang="it-IT" sz="2400" dirty="0" err="1"/>
              <a:t>cosmétiques</a:t>
            </a:r>
            <a:r>
              <a:rPr lang="it-IT" sz="2400" dirty="0"/>
              <a:t> </a:t>
            </a:r>
            <a:r>
              <a:rPr lang="it-IT" sz="2400" dirty="0" err="1"/>
              <a:t>testés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</a:t>
            </a:r>
            <a:r>
              <a:rPr lang="it-IT" sz="2400" dirty="0" err="1"/>
              <a:t>les</a:t>
            </a:r>
            <a:r>
              <a:rPr lang="it-IT" sz="2400" dirty="0"/>
              <a:t> </a:t>
            </a:r>
            <a:r>
              <a:rPr lang="it-IT" sz="2400" dirty="0" err="1"/>
              <a:t>animaux</a:t>
            </a:r>
            <a:r>
              <a:rPr lang="it-IT" sz="2400" dirty="0"/>
              <a:t>, </a:t>
            </a:r>
            <a:r>
              <a:rPr lang="it-IT" sz="2400" dirty="0" err="1"/>
              <a:t>etc</a:t>
            </a:r>
            <a:r>
              <a:rPr lang="it-IT" sz="2400" dirty="0"/>
              <a:t>… Le </a:t>
            </a:r>
            <a:r>
              <a:rPr lang="it-IT" sz="2400" dirty="0" err="1"/>
              <a:t>concept</a:t>
            </a:r>
            <a:r>
              <a:rPr lang="it-IT" sz="2400" dirty="0"/>
              <a:t> </a:t>
            </a:r>
            <a:r>
              <a:rPr lang="it-IT" sz="2400" dirty="0" err="1"/>
              <a:t>clé</a:t>
            </a:r>
            <a:r>
              <a:rPr lang="it-IT" sz="2400" dirty="0"/>
              <a:t> </a:t>
            </a:r>
            <a:r>
              <a:rPr lang="it-IT" sz="2400" dirty="0" err="1"/>
              <a:t>du</a:t>
            </a:r>
            <a:r>
              <a:rPr lang="it-IT" sz="2400" dirty="0"/>
              <a:t> </a:t>
            </a:r>
            <a:r>
              <a:rPr lang="it-IT" sz="2400" dirty="0" err="1"/>
              <a:t>véganisme</a:t>
            </a:r>
            <a:r>
              <a:rPr lang="it-IT" sz="2400" dirty="0"/>
              <a:t> est </a:t>
            </a:r>
            <a:r>
              <a:rPr lang="it-IT" sz="2400" dirty="0" err="1"/>
              <a:t>basé</a:t>
            </a:r>
            <a:r>
              <a:rPr lang="it-IT" sz="2400" dirty="0"/>
              <a:t> </a:t>
            </a:r>
            <a:r>
              <a:rPr lang="it-IT" sz="2400" dirty="0" err="1"/>
              <a:t>sur</a:t>
            </a:r>
            <a:r>
              <a:rPr lang="it-IT" sz="2400" dirty="0"/>
              <a:t> le </a:t>
            </a:r>
            <a:r>
              <a:rPr lang="it-IT" sz="2400" dirty="0" err="1"/>
              <a:t>refus</a:t>
            </a:r>
            <a:r>
              <a:rPr lang="it-IT" sz="2400" dirty="0"/>
              <a:t> de l’</a:t>
            </a:r>
            <a:r>
              <a:rPr lang="it-IT" sz="2400" dirty="0" err="1"/>
              <a:t>exploitation</a:t>
            </a:r>
            <a:r>
              <a:rPr lang="it-IT" sz="2400" dirty="0"/>
              <a:t> animale. </a:t>
            </a:r>
          </a:p>
        </p:txBody>
      </p:sp>
    </p:spTree>
    <p:extLst>
      <p:ext uri="{BB962C8B-B14F-4D97-AF65-F5344CB8AC3E}">
        <p14:creationId xmlns:p14="http://schemas.microsoft.com/office/powerpoint/2010/main" val="288043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végane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err="1"/>
              <a:t>végane</a:t>
            </a:r>
            <a:r>
              <a:rPr lang="it-IT" sz="2400" dirty="0"/>
              <a:t> [vegan] </a:t>
            </a:r>
            <a:r>
              <a:rPr lang="it-IT" sz="2400" dirty="0" err="1"/>
              <a:t>nom</a:t>
            </a:r>
            <a:r>
              <a:rPr lang="it-IT" sz="2400" dirty="0"/>
              <a:t> et </a:t>
            </a:r>
            <a:r>
              <a:rPr lang="it-IT" sz="2400" dirty="0" err="1"/>
              <a:t>adjectif</a:t>
            </a:r>
            <a:r>
              <a:rPr lang="it-IT" sz="2400" dirty="0"/>
              <a:t> </a:t>
            </a:r>
            <a:r>
              <a:rPr lang="it-IT" sz="2400" dirty="0" err="1"/>
              <a:t>étym</a:t>
            </a:r>
            <a:r>
              <a:rPr lang="it-IT" sz="2400" dirty="0"/>
              <a:t>. </a:t>
            </a:r>
            <a:r>
              <a:rPr lang="it-IT" sz="2400" i="1" dirty="0" err="1"/>
              <a:t>végan</a:t>
            </a:r>
            <a:r>
              <a:rPr lang="it-IT" sz="2400" dirty="0"/>
              <a:t> 1959 ◊ </a:t>
            </a:r>
            <a:r>
              <a:rPr lang="it-IT" sz="2400" dirty="0" err="1"/>
              <a:t>anglais</a:t>
            </a:r>
            <a:r>
              <a:rPr lang="it-IT" sz="2400" dirty="0"/>
              <a:t> </a:t>
            </a:r>
            <a:r>
              <a:rPr lang="it-IT" sz="2400" i="1" dirty="0"/>
              <a:t>vegan</a:t>
            </a:r>
            <a:r>
              <a:rPr lang="it-IT" sz="2400" dirty="0"/>
              <a:t> (1944), </a:t>
            </a:r>
            <a:r>
              <a:rPr lang="it-IT" sz="2400" dirty="0" err="1"/>
              <a:t>contraction</a:t>
            </a:r>
            <a:r>
              <a:rPr lang="it-IT" sz="2400" dirty="0"/>
              <a:t> de </a:t>
            </a:r>
            <a:r>
              <a:rPr lang="it-IT" sz="2400" i="1" dirty="0" err="1"/>
              <a:t>vegetarian</a:t>
            </a:r>
            <a:r>
              <a:rPr lang="it-IT" sz="2400" dirty="0"/>
              <a:t> « </a:t>
            </a:r>
            <a:r>
              <a:rPr lang="it-IT" sz="2400" dirty="0" err="1"/>
              <a:t>végétarien</a:t>
            </a:r>
            <a:r>
              <a:rPr lang="it-IT" sz="2400" dirty="0"/>
              <a:t> »</a:t>
            </a:r>
          </a:p>
          <a:p>
            <a:r>
              <a:rPr lang="it-IT" sz="2400" dirty="0"/>
              <a:t>❖</a:t>
            </a:r>
          </a:p>
          <a:p>
            <a:r>
              <a:rPr lang="it-IT" sz="2400" dirty="0"/>
              <a:t>■ </a:t>
            </a:r>
            <a:r>
              <a:rPr lang="it-IT" sz="2400" dirty="0" err="1"/>
              <a:t>Personne</a:t>
            </a:r>
            <a:r>
              <a:rPr lang="it-IT" sz="2400" dirty="0"/>
              <a:t> qui </a:t>
            </a:r>
            <a:r>
              <a:rPr lang="it-IT" sz="2400" dirty="0" err="1"/>
              <a:t>exclut</a:t>
            </a:r>
            <a:r>
              <a:rPr lang="it-IT" sz="2400" dirty="0"/>
              <a:t> de son </a:t>
            </a:r>
            <a:r>
              <a:rPr lang="it-IT" sz="2400" dirty="0" err="1"/>
              <a:t>alimentation</a:t>
            </a:r>
            <a:r>
              <a:rPr lang="it-IT" sz="2400" dirty="0"/>
              <a:t> tout </a:t>
            </a:r>
            <a:r>
              <a:rPr lang="it-IT" sz="2400" dirty="0" err="1"/>
              <a:t>produit</a:t>
            </a:r>
            <a:r>
              <a:rPr lang="it-IT" sz="2400" dirty="0"/>
              <a:t> d'origine animale (➙ </a:t>
            </a:r>
            <a:r>
              <a:rPr lang="it-IT" sz="2400" dirty="0" err="1"/>
              <a:t>végétalien</a:t>
            </a:r>
            <a:r>
              <a:rPr lang="it-IT" sz="2400" dirty="0"/>
              <a:t>) et </a:t>
            </a:r>
            <a:r>
              <a:rPr lang="it-IT" sz="2400" dirty="0" err="1"/>
              <a:t>adopte</a:t>
            </a:r>
            <a:r>
              <a:rPr lang="it-IT" sz="2400" dirty="0"/>
              <a:t> un mode de vie </a:t>
            </a:r>
            <a:r>
              <a:rPr lang="it-IT" sz="2400" dirty="0" err="1"/>
              <a:t>respectueux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animaux</a:t>
            </a:r>
            <a:r>
              <a:rPr lang="it-IT" sz="2400" dirty="0"/>
              <a:t> (</a:t>
            </a:r>
            <a:r>
              <a:rPr lang="it-IT" sz="2400" dirty="0" err="1"/>
              <a:t>habillement</a:t>
            </a:r>
            <a:r>
              <a:rPr lang="it-IT" sz="2400" dirty="0"/>
              <a:t>, </a:t>
            </a:r>
            <a:r>
              <a:rPr lang="it-IT" sz="2400" dirty="0" err="1"/>
              <a:t>transports</a:t>
            </a:r>
            <a:r>
              <a:rPr lang="it-IT" sz="2400" dirty="0"/>
              <a:t>, </a:t>
            </a:r>
            <a:r>
              <a:rPr lang="it-IT" sz="2400" dirty="0" err="1"/>
              <a:t>loisirs</a:t>
            </a:r>
            <a:r>
              <a:rPr lang="it-IT" sz="2400" dirty="0"/>
              <a:t>…). ➙ </a:t>
            </a:r>
            <a:r>
              <a:rPr lang="it-IT" sz="2400" dirty="0" err="1"/>
              <a:t>aussi</a:t>
            </a:r>
            <a:r>
              <a:rPr lang="it-IT" sz="2400" dirty="0"/>
              <a:t> </a:t>
            </a:r>
            <a:r>
              <a:rPr lang="it-IT" sz="2400" dirty="0" err="1"/>
              <a:t>antispéciste</a:t>
            </a:r>
            <a:r>
              <a:rPr lang="it-IT" sz="2400" dirty="0"/>
              <a:t>. ▫ </a:t>
            </a:r>
            <a:r>
              <a:rPr lang="it-IT" sz="2400" dirty="0" err="1"/>
              <a:t>Adjectif</a:t>
            </a:r>
            <a:r>
              <a:rPr lang="it-IT" sz="2400" dirty="0"/>
              <a:t> Le </a:t>
            </a:r>
            <a:r>
              <a:rPr lang="it-IT" sz="2400" dirty="0" err="1"/>
              <a:t>mouvement</a:t>
            </a:r>
            <a:r>
              <a:rPr lang="it-IT" sz="2400" dirty="0"/>
              <a:t> </a:t>
            </a:r>
            <a:r>
              <a:rPr lang="it-IT" sz="2400" dirty="0" err="1"/>
              <a:t>végane</a:t>
            </a:r>
            <a:r>
              <a:rPr lang="it-IT" sz="2400" dirty="0"/>
              <a:t>. ➙ </a:t>
            </a:r>
            <a:r>
              <a:rPr lang="it-IT" sz="2400" dirty="0" err="1"/>
              <a:t>véganisme</a:t>
            </a:r>
            <a:r>
              <a:rPr lang="it-IT" sz="2400" dirty="0"/>
              <a:t>.</a:t>
            </a:r>
          </a:p>
          <a:p>
            <a:r>
              <a:rPr lang="it-IT" sz="2400" dirty="0"/>
              <a:t>© 2016 </a:t>
            </a:r>
            <a:r>
              <a:rPr lang="it-IT" sz="2400" dirty="0" err="1"/>
              <a:t>Dictionnaires</a:t>
            </a:r>
            <a:r>
              <a:rPr lang="it-IT" sz="2400" dirty="0"/>
              <a:t> Le Robert - Le Petit Robert de la langue </a:t>
            </a:r>
            <a:r>
              <a:rPr lang="it-IT" sz="2400" dirty="0" err="1"/>
              <a:t>française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0854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err="1" smtClean="0"/>
              <a:t>essayer</a:t>
            </a:r>
            <a:r>
              <a:rPr lang="it-IT" sz="2800" smtClean="0"/>
              <a:t> de</a:t>
            </a:r>
            <a:endParaRPr lang="it-IT" sz="2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/>
              <a:t>◆  </a:t>
            </a:r>
            <a:r>
              <a:rPr lang="it-IT" sz="2400" b="1" err="1"/>
              <a:t>essayer</a:t>
            </a:r>
            <a:r>
              <a:rPr lang="it-IT" sz="2400" b="1"/>
              <a:t> de </a:t>
            </a:r>
            <a:r>
              <a:rPr lang="it-IT" sz="2400"/>
              <a:t>(et l'</a:t>
            </a:r>
            <a:r>
              <a:rPr lang="it-IT" sz="2400" err="1"/>
              <a:t>inf</a:t>
            </a:r>
            <a:r>
              <a:rPr lang="it-IT" sz="2400"/>
              <a:t>.) : </a:t>
            </a:r>
            <a:r>
              <a:rPr lang="it-IT" sz="2400" err="1"/>
              <a:t>faire</a:t>
            </a:r>
            <a:r>
              <a:rPr lang="it-IT" sz="2400"/>
              <a:t> </a:t>
            </a:r>
            <a:r>
              <a:rPr lang="it-IT" sz="2400" err="1"/>
              <a:t>des</a:t>
            </a:r>
            <a:r>
              <a:rPr lang="it-IT" sz="2400"/>
              <a:t> </a:t>
            </a:r>
            <a:r>
              <a:rPr lang="it-IT" sz="2400" err="1"/>
              <a:t>efforts</a:t>
            </a:r>
            <a:r>
              <a:rPr lang="it-IT" sz="2400"/>
              <a:t> </a:t>
            </a:r>
            <a:r>
              <a:rPr lang="it-IT" sz="2400" err="1"/>
              <a:t>dans</a:t>
            </a:r>
            <a:r>
              <a:rPr lang="it-IT" sz="2400"/>
              <a:t> le </a:t>
            </a:r>
            <a:r>
              <a:rPr lang="it-IT" sz="2400" err="1"/>
              <a:t>dessein</a:t>
            </a:r>
            <a:r>
              <a:rPr lang="it-IT" sz="2400"/>
              <a:t> de. ➙ </a:t>
            </a:r>
            <a:r>
              <a:rPr lang="it-IT" sz="2400" err="1"/>
              <a:t>chercher</a:t>
            </a:r>
            <a:r>
              <a:rPr lang="it-IT" sz="2400"/>
              <a:t> (à) ; s'</a:t>
            </a:r>
            <a:r>
              <a:rPr lang="it-IT" sz="2400" err="1"/>
              <a:t>efforcer</a:t>
            </a:r>
            <a:r>
              <a:rPr lang="it-IT" sz="2400"/>
              <a:t>, </a:t>
            </a:r>
            <a:r>
              <a:rPr lang="it-IT" sz="2400" err="1"/>
              <a:t>tâcher</a:t>
            </a:r>
            <a:r>
              <a:rPr lang="it-IT" sz="2400"/>
              <a:t>, </a:t>
            </a:r>
            <a:r>
              <a:rPr lang="it-IT" sz="2400" err="1"/>
              <a:t>tenter</a:t>
            </a:r>
            <a:r>
              <a:rPr lang="it-IT" sz="2400"/>
              <a:t> (de). </a:t>
            </a:r>
            <a:r>
              <a:rPr lang="it-IT" sz="2400" i="1" err="1"/>
              <a:t>Prisonnier</a:t>
            </a:r>
            <a:r>
              <a:rPr lang="it-IT" sz="2400" i="1"/>
              <a:t> qui </a:t>
            </a:r>
            <a:r>
              <a:rPr lang="it-IT" sz="2400" i="1" err="1"/>
              <a:t>essaie</a:t>
            </a:r>
            <a:r>
              <a:rPr lang="it-IT" sz="2400" i="1"/>
              <a:t> de s'</a:t>
            </a:r>
            <a:r>
              <a:rPr lang="it-IT" sz="2400" i="1" err="1"/>
              <a:t>évader</a:t>
            </a:r>
            <a:r>
              <a:rPr lang="it-IT" sz="2400" i="1"/>
              <a:t>. </a:t>
            </a:r>
            <a:r>
              <a:rPr lang="it-IT" sz="2400" i="1" err="1"/>
              <a:t>Essayer</a:t>
            </a:r>
            <a:r>
              <a:rPr lang="it-IT" sz="2400" i="1"/>
              <a:t> de dormir. </a:t>
            </a:r>
            <a:r>
              <a:rPr lang="it-IT" sz="2400" i="1" err="1"/>
              <a:t>Essayons</a:t>
            </a:r>
            <a:r>
              <a:rPr lang="it-IT" sz="2400" i="1"/>
              <a:t> de l'</a:t>
            </a:r>
            <a:r>
              <a:rPr lang="it-IT" sz="2400" i="1" err="1"/>
              <a:t>obtenir</a:t>
            </a:r>
            <a:r>
              <a:rPr lang="it-IT" sz="2400" i="1"/>
              <a:t>. </a:t>
            </a:r>
            <a:r>
              <a:rPr lang="it-IT" sz="2400" i="1" err="1"/>
              <a:t>Essayez</a:t>
            </a:r>
            <a:r>
              <a:rPr lang="it-IT" sz="2400" i="1"/>
              <a:t> de </a:t>
            </a:r>
            <a:r>
              <a:rPr lang="it-IT" sz="2400" i="1" err="1"/>
              <a:t>vous</a:t>
            </a:r>
            <a:r>
              <a:rPr lang="it-IT" sz="2400" i="1"/>
              <a:t> </a:t>
            </a:r>
            <a:r>
              <a:rPr lang="it-IT" sz="2400" i="1" err="1"/>
              <a:t>rappeler</a:t>
            </a:r>
            <a:r>
              <a:rPr lang="it-IT" sz="2400" i="1"/>
              <a:t> ce qui s'est </a:t>
            </a:r>
            <a:r>
              <a:rPr lang="it-IT" sz="2400" i="1" err="1"/>
              <a:t>passé</a:t>
            </a:r>
            <a:r>
              <a:rPr lang="it-IT" sz="2400" i="1"/>
              <a:t>. « – Je le </a:t>
            </a:r>
            <a:r>
              <a:rPr lang="it-IT" sz="2400" i="1" err="1"/>
              <a:t>prends</a:t>
            </a:r>
            <a:r>
              <a:rPr lang="it-IT" sz="2400" i="1"/>
              <a:t>. – </a:t>
            </a:r>
            <a:r>
              <a:rPr lang="it-IT" sz="2400" i="1" err="1"/>
              <a:t>Essaie</a:t>
            </a:r>
            <a:r>
              <a:rPr lang="it-IT" sz="2400" i="1"/>
              <a:t> un </a:t>
            </a:r>
            <a:r>
              <a:rPr lang="it-IT" sz="2400" i="1" err="1"/>
              <a:t>peu</a:t>
            </a:r>
            <a:r>
              <a:rPr lang="it-IT" sz="2400" i="1"/>
              <a:t> [de le </a:t>
            </a:r>
            <a:r>
              <a:rPr lang="it-IT" sz="2400" i="1" err="1"/>
              <a:t>prendre</a:t>
            </a:r>
            <a:r>
              <a:rPr lang="it-IT" sz="2400" i="1"/>
              <a:t>] », je t'en </a:t>
            </a:r>
            <a:r>
              <a:rPr lang="it-IT" sz="2400" i="1" err="1"/>
              <a:t>défie</a:t>
            </a:r>
            <a:r>
              <a:rPr lang="it-IT" sz="2400" i="1"/>
              <a:t> et tu </a:t>
            </a:r>
            <a:r>
              <a:rPr lang="it-IT" sz="2400" i="1" err="1"/>
              <a:t>verras</a:t>
            </a:r>
            <a:r>
              <a:rPr lang="it-IT" sz="2400" i="1"/>
              <a:t> ce </a:t>
            </a:r>
            <a:r>
              <a:rPr lang="it-IT" sz="2400" i="1" err="1"/>
              <a:t>qu'il</a:t>
            </a:r>
            <a:r>
              <a:rPr lang="it-IT" sz="2400" i="1"/>
              <a:t> t'en </a:t>
            </a:r>
            <a:r>
              <a:rPr lang="it-IT" sz="2400" i="1" err="1"/>
              <a:t>coûtera</a:t>
            </a:r>
            <a:r>
              <a:rPr lang="it-IT" sz="2400" i="1"/>
              <a:t>. </a:t>
            </a:r>
            <a:r>
              <a:rPr lang="it-IT" sz="2400" i="1" err="1"/>
              <a:t>Absolument</a:t>
            </a:r>
            <a:r>
              <a:rPr lang="it-IT" sz="2400" i="1"/>
              <a:t> Je </a:t>
            </a:r>
            <a:r>
              <a:rPr lang="it-IT" sz="2400" i="1" err="1"/>
              <a:t>vais</a:t>
            </a:r>
            <a:r>
              <a:rPr lang="it-IT" sz="2400" i="1"/>
              <a:t> </a:t>
            </a:r>
            <a:r>
              <a:rPr lang="it-IT" sz="2400" i="1" err="1"/>
              <a:t>essayer</a:t>
            </a:r>
            <a:r>
              <a:rPr lang="it-IT" sz="2400" i="1"/>
              <a:t>. Cela ne </a:t>
            </a:r>
            <a:r>
              <a:rPr lang="it-IT" sz="2400" i="1" err="1"/>
              <a:t>coûte</a:t>
            </a:r>
            <a:r>
              <a:rPr lang="it-IT" sz="2400" i="1"/>
              <a:t> </a:t>
            </a:r>
            <a:r>
              <a:rPr lang="it-IT" sz="2400" i="1" err="1"/>
              <a:t>rien</a:t>
            </a:r>
            <a:r>
              <a:rPr lang="it-IT" sz="2400" i="1"/>
              <a:t> d'</a:t>
            </a:r>
            <a:r>
              <a:rPr lang="it-IT" sz="2400" i="1" err="1"/>
              <a:t>essayer</a:t>
            </a:r>
            <a:r>
              <a:rPr lang="it-IT" sz="2400" i="1"/>
              <a:t>. </a:t>
            </a:r>
            <a:r>
              <a:rPr lang="it-IT" sz="2400" i="1" err="1"/>
              <a:t>Vous</a:t>
            </a:r>
            <a:r>
              <a:rPr lang="it-IT" sz="2400" i="1"/>
              <a:t> </a:t>
            </a:r>
            <a:r>
              <a:rPr lang="it-IT" sz="2400" i="1" err="1"/>
              <a:t>pouvez</a:t>
            </a:r>
            <a:r>
              <a:rPr lang="it-IT" sz="2400" i="1"/>
              <a:t> </a:t>
            </a:r>
            <a:r>
              <a:rPr lang="it-IT" sz="2400" i="1" err="1"/>
              <a:t>toujours</a:t>
            </a:r>
            <a:r>
              <a:rPr lang="it-IT" sz="2400" i="1"/>
              <a:t> </a:t>
            </a:r>
            <a:r>
              <a:rPr lang="it-IT" sz="2400" i="1" err="1"/>
              <a:t>essayer</a:t>
            </a:r>
            <a:r>
              <a:rPr lang="it-IT" sz="2400" i="1"/>
              <a:t>, on </a:t>
            </a:r>
            <a:r>
              <a:rPr lang="it-IT" sz="2400" i="1" err="1"/>
              <a:t>verra</a:t>
            </a:r>
            <a:r>
              <a:rPr lang="it-IT" sz="2400" i="1"/>
              <a:t> </a:t>
            </a:r>
            <a:r>
              <a:rPr lang="it-IT" sz="2400" i="1" err="1"/>
              <a:t>bien</a:t>
            </a:r>
            <a:r>
              <a:rPr lang="it-IT" sz="2400" i="1"/>
              <a:t>.</a:t>
            </a:r>
          </a:p>
          <a:p>
            <a:r>
              <a:rPr lang="it-IT" sz="2400"/>
              <a:t> 5   </a:t>
            </a:r>
            <a:r>
              <a:rPr lang="it-IT" sz="2400" err="1"/>
              <a:t>Pronom</a:t>
            </a:r>
            <a:r>
              <a:rPr lang="it-IT" sz="2400"/>
              <a:t>. </a:t>
            </a:r>
            <a:r>
              <a:rPr lang="it-IT" sz="2400" b="1"/>
              <a:t>s'</a:t>
            </a:r>
            <a:r>
              <a:rPr lang="it-IT" sz="2400" b="1" err="1"/>
              <a:t>essayer</a:t>
            </a:r>
            <a:r>
              <a:rPr lang="it-IT" sz="2400" b="1"/>
              <a:t> à</a:t>
            </a:r>
            <a:r>
              <a:rPr lang="it-IT" sz="2400"/>
              <a:t> : </a:t>
            </a:r>
            <a:r>
              <a:rPr lang="it-IT" sz="2400" err="1"/>
              <a:t>faire</a:t>
            </a:r>
            <a:r>
              <a:rPr lang="it-IT" sz="2400"/>
              <a:t> l'essai de </a:t>
            </a:r>
            <a:r>
              <a:rPr lang="it-IT" sz="2400" err="1"/>
              <a:t>ses</a:t>
            </a:r>
            <a:r>
              <a:rPr lang="it-IT" sz="2400"/>
              <a:t> </a:t>
            </a:r>
            <a:r>
              <a:rPr lang="it-IT" sz="2400" err="1"/>
              <a:t>capacités</a:t>
            </a:r>
            <a:r>
              <a:rPr lang="it-IT" sz="2400"/>
              <a:t> pour ; s'</a:t>
            </a:r>
            <a:r>
              <a:rPr lang="it-IT" sz="2400" err="1"/>
              <a:t>exercer</a:t>
            </a:r>
            <a:r>
              <a:rPr lang="it-IT" sz="2400"/>
              <a:t> à (sans </a:t>
            </a:r>
            <a:r>
              <a:rPr lang="it-IT" sz="2400" err="1"/>
              <a:t>bien</a:t>
            </a:r>
            <a:r>
              <a:rPr lang="it-IT" sz="2400"/>
              <a:t> </a:t>
            </a:r>
            <a:r>
              <a:rPr lang="it-IT" sz="2400" err="1"/>
              <a:t>savoir</a:t>
            </a:r>
            <a:r>
              <a:rPr lang="it-IT" sz="2400"/>
              <a:t>). </a:t>
            </a:r>
            <a:r>
              <a:rPr lang="it-IT" sz="2400" i="1"/>
              <a:t>S'</a:t>
            </a:r>
            <a:r>
              <a:rPr lang="it-IT" sz="2400" i="1" err="1"/>
              <a:t>essayer</a:t>
            </a:r>
            <a:r>
              <a:rPr lang="it-IT" sz="2400" i="1"/>
              <a:t> à la </a:t>
            </a:r>
            <a:r>
              <a:rPr lang="it-IT" sz="2400" i="1" err="1"/>
              <a:t>course</a:t>
            </a:r>
            <a:r>
              <a:rPr lang="it-IT" sz="2400" i="1"/>
              <a:t>, à la couture.</a:t>
            </a:r>
          </a:p>
          <a:p>
            <a:r>
              <a:rPr lang="it-IT" sz="2400"/>
              <a:t>© 2016 </a:t>
            </a:r>
            <a:r>
              <a:rPr lang="it-IT" sz="2400" err="1"/>
              <a:t>Dictionnaires</a:t>
            </a:r>
            <a:r>
              <a:rPr lang="it-IT" sz="2400"/>
              <a:t> Le Robert - Le Petit Robert de la langue </a:t>
            </a:r>
            <a:r>
              <a:rPr lang="it-IT" sz="2400" err="1"/>
              <a:t>française</a:t>
            </a:r>
            <a:endParaRPr lang="it-IT" sz="2400"/>
          </a:p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141462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err="1"/>
              <a:t>chercher</a:t>
            </a:r>
            <a:r>
              <a:rPr lang="it-IT" sz="2800" b="1"/>
              <a:t> à </a:t>
            </a:r>
            <a:endParaRPr lang="it-IT" sz="2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/>
              <a:t>(</a:t>
            </a:r>
            <a:r>
              <a:rPr lang="it-IT" sz="2400" cap="all" err="1"/>
              <a:t>xvii</a:t>
            </a:r>
            <a:r>
              <a:rPr lang="it-IT" sz="2400" baseline="30000" err="1"/>
              <a:t>e</a:t>
            </a:r>
            <a:r>
              <a:rPr lang="it-IT" sz="2400"/>
              <a:t>) </a:t>
            </a:r>
            <a:r>
              <a:rPr lang="it-IT" sz="2400" b="1" err="1"/>
              <a:t>chercher</a:t>
            </a:r>
            <a:r>
              <a:rPr lang="it-IT" sz="2400" b="1"/>
              <a:t> à </a:t>
            </a:r>
            <a:r>
              <a:rPr lang="it-IT" sz="2400"/>
              <a:t>(et l'</a:t>
            </a:r>
            <a:r>
              <a:rPr lang="it-IT" sz="2400" err="1"/>
              <a:t>inf</a:t>
            </a:r>
            <a:r>
              <a:rPr lang="it-IT" sz="2400"/>
              <a:t>.) : </a:t>
            </a:r>
            <a:r>
              <a:rPr lang="it-IT" sz="2400" err="1"/>
              <a:t>essayer</a:t>
            </a:r>
            <a:r>
              <a:rPr lang="it-IT" sz="2400"/>
              <a:t> de </a:t>
            </a:r>
            <a:r>
              <a:rPr lang="it-IT" sz="2400" err="1"/>
              <a:t>parvenir</a:t>
            </a:r>
            <a:r>
              <a:rPr lang="it-IT" sz="2400"/>
              <a:t> à. ➙ s'</a:t>
            </a:r>
            <a:r>
              <a:rPr lang="it-IT" sz="2400" err="1"/>
              <a:t>efforcer</a:t>
            </a:r>
            <a:r>
              <a:rPr lang="it-IT" sz="2400"/>
              <a:t>, s'</a:t>
            </a:r>
            <a:r>
              <a:rPr lang="it-IT" sz="2400" err="1"/>
              <a:t>évertuer</a:t>
            </a:r>
            <a:r>
              <a:rPr lang="it-IT" sz="2400"/>
              <a:t>, </a:t>
            </a:r>
            <a:r>
              <a:rPr lang="it-IT" sz="2400" err="1"/>
              <a:t>tâcher</a:t>
            </a:r>
            <a:r>
              <a:rPr lang="it-IT" sz="2400"/>
              <a:t>, </a:t>
            </a:r>
            <a:r>
              <a:rPr lang="it-IT" sz="2400" err="1"/>
              <a:t>tenter</a:t>
            </a:r>
            <a:r>
              <a:rPr lang="it-IT" sz="2400"/>
              <a:t>. </a:t>
            </a:r>
            <a:r>
              <a:rPr lang="it-IT" sz="2400" err="1"/>
              <a:t>Chercher</a:t>
            </a:r>
            <a:r>
              <a:rPr lang="it-IT" sz="2400"/>
              <a:t> à </a:t>
            </a:r>
            <a:r>
              <a:rPr lang="it-IT" sz="2400" err="1"/>
              <a:t>savoir</a:t>
            </a:r>
            <a:r>
              <a:rPr lang="it-IT" sz="2400"/>
              <a:t>, à se </a:t>
            </a:r>
            <a:r>
              <a:rPr lang="it-IT" sz="2400" err="1"/>
              <a:t>renseigner</a:t>
            </a:r>
            <a:r>
              <a:rPr lang="it-IT" sz="2400"/>
              <a:t>, à </a:t>
            </a:r>
            <a:r>
              <a:rPr lang="it-IT" sz="2400" err="1"/>
              <a:t>connaître</a:t>
            </a:r>
            <a:r>
              <a:rPr lang="it-IT" sz="2400"/>
              <a:t>, à </a:t>
            </a:r>
            <a:r>
              <a:rPr lang="it-IT" sz="2400" err="1"/>
              <a:t>deviner</a:t>
            </a:r>
            <a:r>
              <a:rPr lang="it-IT" sz="2400"/>
              <a:t>. </a:t>
            </a:r>
            <a:r>
              <a:rPr lang="it-IT" sz="2400" err="1"/>
              <a:t>Chercher</a:t>
            </a:r>
            <a:r>
              <a:rPr lang="it-IT" sz="2400"/>
              <a:t> à </a:t>
            </a:r>
            <a:r>
              <a:rPr lang="it-IT" sz="2400" err="1"/>
              <a:t>comprendre</a:t>
            </a:r>
            <a:r>
              <a:rPr lang="it-IT" sz="2400"/>
              <a:t>. « un </a:t>
            </a:r>
            <a:r>
              <a:rPr lang="it-IT" sz="2400" err="1"/>
              <a:t>nom</a:t>
            </a:r>
            <a:r>
              <a:rPr lang="it-IT" sz="2400"/>
              <a:t> </a:t>
            </a:r>
            <a:r>
              <a:rPr lang="it-IT" sz="2400" err="1"/>
              <a:t>qu'on</a:t>
            </a:r>
            <a:r>
              <a:rPr lang="it-IT" sz="2400"/>
              <a:t> </a:t>
            </a:r>
            <a:r>
              <a:rPr lang="it-IT" sz="2400" err="1"/>
              <a:t>cherche</a:t>
            </a:r>
            <a:r>
              <a:rPr lang="it-IT" sz="2400"/>
              <a:t> à se </a:t>
            </a:r>
            <a:r>
              <a:rPr lang="it-IT" sz="2400" err="1"/>
              <a:t>rappeler</a:t>
            </a:r>
            <a:r>
              <a:rPr lang="it-IT" sz="2400"/>
              <a:t> » (Proust). Il « se </a:t>
            </a:r>
            <a:r>
              <a:rPr lang="it-IT" sz="2400" err="1"/>
              <a:t>sentait</a:t>
            </a:r>
            <a:r>
              <a:rPr lang="it-IT" sz="2400"/>
              <a:t> </a:t>
            </a:r>
            <a:r>
              <a:rPr lang="it-IT" sz="2400" err="1"/>
              <a:t>faible</a:t>
            </a:r>
            <a:r>
              <a:rPr lang="it-IT" sz="2400"/>
              <a:t> et </a:t>
            </a:r>
            <a:r>
              <a:rPr lang="it-IT" sz="2400" err="1"/>
              <a:t>cherchait</a:t>
            </a:r>
            <a:r>
              <a:rPr lang="it-IT" sz="2400"/>
              <a:t> à se </a:t>
            </a:r>
            <a:r>
              <a:rPr lang="it-IT" sz="2400" err="1"/>
              <a:t>faire</a:t>
            </a:r>
            <a:r>
              <a:rPr lang="it-IT" sz="2400"/>
              <a:t> </a:t>
            </a:r>
            <a:r>
              <a:rPr lang="it-IT" sz="2400" err="1"/>
              <a:t>aimer</a:t>
            </a:r>
            <a:r>
              <a:rPr lang="it-IT" sz="2400"/>
              <a:t> » (Gide). Une </a:t>
            </a:r>
            <a:r>
              <a:rPr lang="it-IT" sz="2400" err="1"/>
              <a:t>déclaration</a:t>
            </a:r>
            <a:r>
              <a:rPr lang="it-IT" sz="2400"/>
              <a:t> qui </a:t>
            </a:r>
            <a:r>
              <a:rPr lang="it-IT" sz="2400" err="1"/>
              <a:t>cherche</a:t>
            </a:r>
            <a:r>
              <a:rPr lang="it-IT" sz="2400"/>
              <a:t> à </a:t>
            </a:r>
            <a:r>
              <a:rPr lang="it-IT" sz="2400" err="1"/>
              <a:t>rassurer</a:t>
            </a:r>
            <a:r>
              <a:rPr lang="it-IT" sz="2400"/>
              <a:t>. ➙ 1. </a:t>
            </a:r>
            <a:r>
              <a:rPr lang="it-IT" sz="2400" err="1"/>
              <a:t>tendre</a:t>
            </a:r>
            <a:r>
              <a:rPr lang="it-IT" sz="2400"/>
              <a:t>, 1. </a:t>
            </a:r>
            <a:r>
              <a:rPr lang="it-IT" sz="2400" err="1"/>
              <a:t>viser</a:t>
            </a:r>
            <a:r>
              <a:rPr lang="it-IT" sz="2400"/>
              <a:t>. ▫ </a:t>
            </a:r>
            <a:r>
              <a:rPr lang="it-IT" sz="2400" err="1"/>
              <a:t>chercher</a:t>
            </a:r>
            <a:r>
              <a:rPr lang="it-IT" sz="2400"/>
              <a:t> à ce </a:t>
            </a:r>
            <a:r>
              <a:rPr lang="it-IT" sz="2400" err="1"/>
              <a:t>que</a:t>
            </a:r>
            <a:r>
              <a:rPr lang="it-IT" sz="2400"/>
              <a:t> (et </a:t>
            </a:r>
            <a:r>
              <a:rPr lang="it-IT" sz="2400" err="1"/>
              <a:t>subj</a:t>
            </a:r>
            <a:r>
              <a:rPr lang="it-IT" sz="2400"/>
              <a:t>.). </a:t>
            </a:r>
            <a:r>
              <a:rPr lang="it-IT" sz="2400" err="1"/>
              <a:t>Cherchez</a:t>
            </a:r>
            <a:r>
              <a:rPr lang="it-IT" sz="2400"/>
              <a:t> à ce </a:t>
            </a:r>
            <a:r>
              <a:rPr lang="it-IT" sz="2400" err="1"/>
              <a:t>qu'on</a:t>
            </a:r>
            <a:r>
              <a:rPr lang="it-IT" sz="2400"/>
              <a:t> </a:t>
            </a:r>
            <a:r>
              <a:rPr lang="it-IT" sz="2400" err="1"/>
              <a:t>soit</a:t>
            </a:r>
            <a:r>
              <a:rPr lang="it-IT" sz="2400"/>
              <a:t> </a:t>
            </a:r>
            <a:r>
              <a:rPr lang="it-IT" sz="2400" err="1"/>
              <a:t>content</a:t>
            </a:r>
            <a:r>
              <a:rPr lang="it-IT" sz="2400"/>
              <a:t> de </a:t>
            </a:r>
            <a:r>
              <a:rPr lang="it-IT" sz="2400" err="1"/>
              <a:t>vous</a:t>
            </a:r>
            <a:r>
              <a:rPr lang="it-IT" sz="2400"/>
              <a:t>.</a:t>
            </a:r>
          </a:p>
          <a:p>
            <a:r>
              <a:rPr lang="it-IT" sz="2400"/>
              <a:t>© 2016 </a:t>
            </a:r>
            <a:r>
              <a:rPr lang="it-IT" sz="2400" err="1"/>
              <a:t>Dictionnaires</a:t>
            </a:r>
            <a:r>
              <a:rPr lang="it-IT" sz="2400"/>
              <a:t> Le Robert - Le Petit Robert de la langue </a:t>
            </a:r>
            <a:r>
              <a:rPr lang="it-IT" sz="2400" err="1"/>
              <a:t>française</a:t>
            </a:r>
            <a:endParaRPr lang="it-IT" sz="2400"/>
          </a:p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402746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err="1" smtClean="0"/>
              <a:t>comme</a:t>
            </a:r>
            <a:r>
              <a:rPr lang="it-IT" sz="2800" smtClean="0"/>
              <a:t> </a:t>
            </a:r>
            <a:r>
              <a:rPr lang="it-IT" sz="2800" err="1" smtClean="0"/>
              <a:t>ou</a:t>
            </a:r>
            <a:r>
              <a:rPr lang="it-IT" sz="2800" smtClean="0"/>
              <a:t> </a:t>
            </a:r>
            <a:r>
              <a:rPr lang="it-IT" sz="2800" err="1" smtClean="0"/>
              <a:t>comment</a:t>
            </a:r>
            <a:endParaRPr lang="it-IT" sz="2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err="1" smtClean="0"/>
              <a:t>comment</a:t>
            </a:r>
            <a:r>
              <a:rPr lang="it-IT" smtClean="0"/>
              <a:t> : </a:t>
            </a:r>
            <a:r>
              <a:rPr lang="it-IT" err="1" smtClean="0"/>
              <a:t>adverbe</a:t>
            </a:r>
            <a:r>
              <a:rPr lang="it-IT" smtClean="0"/>
              <a:t> </a:t>
            </a:r>
            <a:r>
              <a:rPr lang="it-IT" err="1" smtClean="0"/>
              <a:t>interrogatif</a:t>
            </a:r>
            <a:r>
              <a:rPr lang="it-IT" smtClean="0"/>
              <a:t> </a:t>
            </a:r>
            <a:r>
              <a:rPr lang="it-IT" err="1" smtClean="0"/>
              <a:t>direct</a:t>
            </a:r>
            <a:r>
              <a:rPr lang="it-IT" smtClean="0"/>
              <a:t> </a:t>
            </a:r>
            <a:r>
              <a:rPr lang="it-IT" err="1" smtClean="0"/>
              <a:t>ou</a:t>
            </a:r>
            <a:r>
              <a:rPr lang="it-IT" smtClean="0"/>
              <a:t> </a:t>
            </a:r>
            <a:r>
              <a:rPr lang="it-IT" err="1" smtClean="0"/>
              <a:t>indirect</a:t>
            </a:r>
            <a:r>
              <a:rPr lang="it-IT" smtClean="0"/>
              <a:t> : de quelle </a:t>
            </a:r>
            <a:r>
              <a:rPr lang="it-IT" err="1" smtClean="0"/>
              <a:t>manière</a:t>
            </a:r>
            <a:r>
              <a:rPr lang="it-IT" smtClean="0"/>
              <a:t>, par quelle </a:t>
            </a:r>
            <a:r>
              <a:rPr lang="it-IT" err="1" smtClean="0"/>
              <a:t>manière</a:t>
            </a:r>
            <a:endParaRPr lang="it-IT" smtClean="0"/>
          </a:p>
          <a:p>
            <a:r>
              <a:rPr lang="it-IT" i="1" err="1"/>
              <a:t>Comment</a:t>
            </a:r>
            <a:r>
              <a:rPr lang="it-IT" i="1"/>
              <a:t> </a:t>
            </a:r>
            <a:r>
              <a:rPr lang="it-IT" i="1" err="1"/>
              <a:t>vas</a:t>
            </a:r>
            <a:r>
              <a:rPr lang="it-IT" i="1"/>
              <a:t>-tu à Paris </a:t>
            </a:r>
            <a:r>
              <a:rPr lang="it-IT" i="1" smtClean="0"/>
              <a:t>?</a:t>
            </a:r>
          </a:p>
          <a:p>
            <a:r>
              <a:rPr lang="it-IT" i="1" err="1" smtClean="0"/>
              <a:t>explique</a:t>
            </a:r>
            <a:r>
              <a:rPr lang="it-IT" i="1" smtClean="0"/>
              <a:t> </a:t>
            </a:r>
            <a:r>
              <a:rPr lang="it-IT" i="1" err="1" smtClean="0"/>
              <a:t>comment</a:t>
            </a:r>
            <a:r>
              <a:rPr lang="it-IT" i="1" smtClean="0"/>
              <a:t> tu </a:t>
            </a:r>
            <a:r>
              <a:rPr lang="it-IT" i="1" err="1" smtClean="0"/>
              <a:t>as</a:t>
            </a:r>
            <a:r>
              <a:rPr lang="it-IT" i="1" smtClean="0"/>
              <a:t> </a:t>
            </a:r>
            <a:r>
              <a:rPr lang="it-IT" i="1" err="1" smtClean="0"/>
              <a:t>fait</a:t>
            </a:r>
            <a:r>
              <a:rPr lang="it-IT" i="1" smtClean="0"/>
              <a:t> </a:t>
            </a:r>
            <a:r>
              <a:rPr lang="it-IT" i="1" err="1" smtClean="0"/>
              <a:t>ça</a:t>
            </a:r>
            <a:endParaRPr lang="it-IT" i="1" smtClean="0"/>
          </a:p>
          <a:p>
            <a:endParaRPr lang="it-IT" i="1" smtClean="0"/>
          </a:p>
          <a:p>
            <a:r>
              <a:rPr lang="it-IT" b="1" err="1" smtClean="0"/>
              <a:t>Comme</a:t>
            </a:r>
            <a:r>
              <a:rPr lang="it-IT" smtClean="0"/>
              <a:t> : 1.  </a:t>
            </a:r>
            <a:r>
              <a:rPr lang="it-IT" err="1" smtClean="0"/>
              <a:t>adverbe</a:t>
            </a:r>
            <a:r>
              <a:rPr lang="it-IT" smtClean="0"/>
              <a:t> </a:t>
            </a:r>
            <a:r>
              <a:rPr lang="it-IT" err="1" smtClean="0"/>
              <a:t>exclamatif</a:t>
            </a:r>
            <a:endParaRPr lang="it-IT" smtClean="0"/>
          </a:p>
          <a:p>
            <a:r>
              <a:rPr lang="it-IT" i="1" err="1" smtClean="0"/>
              <a:t>comme</a:t>
            </a:r>
            <a:r>
              <a:rPr lang="it-IT" i="1" smtClean="0"/>
              <a:t> c’est </a:t>
            </a:r>
            <a:r>
              <a:rPr lang="it-IT" i="1" err="1" smtClean="0"/>
              <a:t>beau</a:t>
            </a:r>
            <a:r>
              <a:rPr lang="it-IT" i="1" smtClean="0"/>
              <a:t> !</a:t>
            </a:r>
          </a:p>
          <a:p>
            <a:r>
              <a:rPr lang="it-IT" smtClean="0"/>
              <a:t>2. </a:t>
            </a:r>
            <a:r>
              <a:rPr lang="it-IT" err="1" smtClean="0"/>
              <a:t>conjonction</a:t>
            </a:r>
            <a:endParaRPr lang="it-IT" smtClean="0"/>
          </a:p>
          <a:p>
            <a:r>
              <a:rPr lang="it-IT" smtClean="0"/>
              <a:t>a.  cause :  </a:t>
            </a:r>
            <a:r>
              <a:rPr lang="it-IT" i="1" err="1" smtClean="0"/>
              <a:t>comme</a:t>
            </a:r>
            <a:r>
              <a:rPr lang="it-IT" i="1" smtClean="0"/>
              <a:t> il n’est </a:t>
            </a:r>
            <a:r>
              <a:rPr lang="it-IT" i="1" err="1" smtClean="0"/>
              <a:t>pas</a:t>
            </a:r>
            <a:r>
              <a:rPr lang="it-IT" i="1" smtClean="0"/>
              <a:t> </a:t>
            </a:r>
            <a:r>
              <a:rPr lang="it-IT" i="1" err="1" smtClean="0"/>
              <a:t>venu</a:t>
            </a:r>
            <a:r>
              <a:rPr lang="it-IT" i="1" smtClean="0"/>
              <a:t>, je </a:t>
            </a:r>
            <a:r>
              <a:rPr lang="it-IT" i="1" err="1" smtClean="0"/>
              <a:t>suis</a:t>
            </a:r>
            <a:r>
              <a:rPr lang="it-IT" i="1" smtClean="0"/>
              <a:t> parti</a:t>
            </a:r>
          </a:p>
          <a:p>
            <a:r>
              <a:rPr lang="it-IT" smtClean="0"/>
              <a:t>b. </a:t>
            </a:r>
            <a:r>
              <a:rPr lang="it-IT" err="1" smtClean="0"/>
              <a:t>comparaison</a:t>
            </a:r>
            <a:r>
              <a:rPr lang="it-IT" smtClean="0"/>
              <a:t> :  i</a:t>
            </a:r>
            <a:r>
              <a:rPr lang="it-IT" i="1" smtClean="0"/>
              <a:t>l </a:t>
            </a:r>
            <a:r>
              <a:rPr lang="it-IT" i="1" err="1" smtClean="0"/>
              <a:t>ment</a:t>
            </a:r>
            <a:r>
              <a:rPr lang="it-IT" i="1" smtClean="0"/>
              <a:t> </a:t>
            </a:r>
            <a:r>
              <a:rPr lang="it-IT" i="1" err="1" smtClean="0"/>
              <a:t>comme</a:t>
            </a:r>
            <a:r>
              <a:rPr lang="it-IT" i="1" smtClean="0"/>
              <a:t> il </a:t>
            </a:r>
            <a:r>
              <a:rPr lang="it-IT" i="1" err="1" smtClean="0"/>
              <a:t>respire</a:t>
            </a:r>
            <a:endParaRPr lang="it-IT" i="1"/>
          </a:p>
        </p:txBody>
      </p:sp>
    </p:spTree>
    <p:extLst>
      <p:ext uri="{BB962C8B-B14F-4D97-AF65-F5344CB8AC3E}">
        <p14:creationId xmlns:p14="http://schemas.microsoft.com/office/powerpoint/2010/main" val="1509316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/>
              <a:t>en </a:t>
            </a:r>
            <a:r>
              <a:rPr lang="it-IT" sz="2800" b="1" err="1"/>
              <a:t>même</a:t>
            </a:r>
            <a:r>
              <a:rPr lang="it-IT" sz="2800" b="1"/>
              <a:t> </a:t>
            </a:r>
            <a:r>
              <a:rPr lang="it-IT" sz="2800" b="1" err="1"/>
              <a:t>temps</a:t>
            </a:r>
            <a:endParaRPr lang="it-IT" sz="28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/>
              <a:t>en </a:t>
            </a:r>
            <a:r>
              <a:rPr lang="it-IT" sz="2400" b="1" err="1"/>
              <a:t>même</a:t>
            </a:r>
            <a:r>
              <a:rPr lang="it-IT" sz="2400" b="1"/>
              <a:t> </a:t>
            </a:r>
            <a:r>
              <a:rPr lang="it-IT" sz="2400" b="1" err="1"/>
              <a:t>temps</a:t>
            </a:r>
            <a:r>
              <a:rPr lang="it-IT" sz="2400"/>
              <a:t> : </a:t>
            </a:r>
            <a:r>
              <a:rPr lang="it-IT" sz="2400" err="1"/>
              <a:t>simultanément</a:t>
            </a:r>
            <a:r>
              <a:rPr lang="it-IT" sz="2400"/>
              <a:t>. </a:t>
            </a:r>
            <a:r>
              <a:rPr lang="it-IT" sz="2400" err="1"/>
              <a:t>Ils</a:t>
            </a:r>
            <a:r>
              <a:rPr lang="it-IT" sz="2400"/>
              <a:t> </a:t>
            </a:r>
            <a:r>
              <a:rPr lang="it-IT" sz="2400" err="1"/>
              <a:t>sont</a:t>
            </a:r>
            <a:r>
              <a:rPr lang="it-IT" sz="2400"/>
              <a:t> </a:t>
            </a:r>
            <a:r>
              <a:rPr lang="it-IT" sz="2400" err="1"/>
              <a:t>arrivés</a:t>
            </a:r>
            <a:r>
              <a:rPr lang="it-IT" sz="2400"/>
              <a:t> </a:t>
            </a:r>
            <a:r>
              <a:rPr lang="it-IT" sz="2400" err="1"/>
              <a:t>tous</a:t>
            </a:r>
            <a:r>
              <a:rPr lang="it-IT" sz="2400"/>
              <a:t> </a:t>
            </a:r>
            <a:r>
              <a:rPr lang="it-IT" sz="2400" err="1"/>
              <a:t>les</a:t>
            </a:r>
            <a:r>
              <a:rPr lang="it-IT" sz="2400"/>
              <a:t> </a:t>
            </a:r>
            <a:r>
              <a:rPr lang="it-IT" sz="2400" err="1"/>
              <a:t>deux</a:t>
            </a:r>
            <a:r>
              <a:rPr lang="it-IT" sz="2400"/>
              <a:t> en </a:t>
            </a:r>
            <a:r>
              <a:rPr lang="it-IT" sz="2400" err="1"/>
              <a:t>même</a:t>
            </a:r>
            <a:r>
              <a:rPr lang="it-IT" sz="2400"/>
              <a:t> </a:t>
            </a:r>
            <a:r>
              <a:rPr lang="it-IT" sz="2400" err="1"/>
              <a:t>temps</a:t>
            </a:r>
            <a:r>
              <a:rPr lang="it-IT" sz="2400"/>
              <a:t>. </a:t>
            </a:r>
            <a:r>
              <a:rPr lang="it-IT" sz="2400" err="1"/>
              <a:t>Faire</a:t>
            </a:r>
            <a:r>
              <a:rPr lang="it-IT" sz="2400"/>
              <a:t> </a:t>
            </a:r>
            <a:r>
              <a:rPr lang="it-IT" sz="2400" err="1"/>
              <a:t>deux</a:t>
            </a:r>
            <a:r>
              <a:rPr lang="it-IT" sz="2400"/>
              <a:t> </a:t>
            </a:r>
            <a:r>
              <a:rPr lang="it-IT" sz="2400" err="1"/>
              <a:t>choses</a:t>
            </a:r>
            <a:r>
              <a:rPr lang="it-IT" sz="2400"/>
              <a:t> en </a:t>
            </a:r>
            <a:r>
              <a:rPr lang="it-IT" sz="2400" err="1"/>
              <a:t>même</a:t>
            </a:r>
            <a:r>
              <a:rPr lang="it-IT" sz="2400"/>
              <a:t> </a:t>
            </a:r>
            <a:r>
              <a:rPr lang="it-IT" sz="2400" err="1"/>
              <a:t>temps</a:t>
            </a:r>
            <a:r>
              <a:rPr lang="it-IT" sz="2400"/>
              <a:t>. ➙ </a:t>
            </a:r>
            <a:r>
              <a:rPr lang="it-IT" sz="2400" err="1"/>
              <a:t>parallèlement</a:t>
            </a:r>
            <a:r>
              <a:rPr lang="it-IT" sz="2400"/>
              <a:t>. </a:t>
            </a:r>
            <a:r>
              <a:rPr lang="it-IT" sz="2400" b="1"/>
              <a:t>À la fois</a:t>
            </a:r>
            <a:r>
              <a:rPr lang="it-IT" sz="2400"/>
              <a:t>. Le </a:t>
            </a:r>
            <a:r>
              <a:rPr lang="it-IT" sz="2400" err="1"/>
              <a:t>père</a:t>
            </a:r>
            <a:r>
              <a:rPr lang="it-IT" sz="2400"/>
              <a:t> « </a:t>
            </a:r>
            <a:r>
              <a:rPr lang="it-IT" sz="2400" err="1"/>
              <a:t>était</a:t>
            </a:r>
            <a:r>
              <a:rPr lang="it-IT" sz="2400"/>
              <a:t> en </a:t>
            </a:r>
            <a:r>
              <a:rPr lang="it-IT" sz="2400" err="1"/>
              <a:t>même</a:t>
            </a:r>
            <a:r>
              <a:rPr lang="it-IT" sz="2400"/>
              <a:t> </a:t>
            </a:r>
            <a:r>
              <a:rPr lang="it-IT" sz="2400" err="1"/>
              <a:t>temps</a:t>
            </a:r>
            <a:r>
              <a:rPr lang="it-IT" sz="2400"/>
              <a:t> </a:t>
            </a:r>
            <a:r>
              <a:rPr lang="it-IT" sz="2400" err="1"/>
              <a:t>juge</a:t>
            </a:r>
            <a:r>
              <a:rPr lang="it-IT" sz="2400"/>
              <a:t> et maître » (</a:t>
            </a:r>
            <a:r>
              <a:rPr lang="it-IT" sz="2400" err="1"/>
              <a:t>Fustel</a:t>
            </a:r>
            <a:r>
              <a:rPr lang="it-IT" sz="2400"/>
              <a:t> de </a:t>
            </a:r>
            <a:r>
              <a:rPr lang="it-IT" sz="2400" err="1"/>
              <a:t>Coulanges</a:t>
            </a:r>
            <a:r>
              <a:rPr lang="it-IT" sz="2400"/>
              <a:t>). ▫ </a:t>
            </a:r>
            <a:r>
              <a:rPr lang="it-IT" sz="2400" err="1"/>
              <a:t>Aussi</a:t>
            </a:r>
            <a:r>
              <a:rPr lang="it-IT" sz="2400"/>
              <a:t> </a:t>
            </a:r>
            <a:r>
              <a:rPr lang="it-IT" sz="2400" err="1"/>
              <a:t>bien</a:t>
            </a:r>
            <a:r>
              <a:rPr lang="it-IT" sz="2400"/>
              <a:t>. « Eugène </a:t>
            </a:r>
            <a:r>
              <a:rPr lang="it-IT" sz="2400" err="1"/>
              <a:t>Delacroix</a:t>
            </a:r>
            <a:r>
              <a:rPr lang="it-IT" sz="2400"/>
              <a:t> </a:t>
            </a:r>
            <a:r>
              <a:rPr lang="it-IT" sz="2400" err="1"/>
              <a:t>était</a:t>
            </a:r>
            <a:r>
              <a:rPr lang="it-IT" sz="2400"/>
              <a:t>, en </a:t>
            </a:r>
            <a:r>
              <a:rPr lang="it-IT" sz="2400" err="1"/>
              <a:t>même</a:t>
            </a:r>
            <a:r>
              <a:rPr lang="it-IT" sz="2400"/>
              <a:t> </a:t>
            </a:r>
            <a:r>
              <a:rPr lang="it-IT" sz="2400" err="1"/>
              <a:t>temps</a:t>
            </a:r>
            <a:r>
              <a:rPr lang="it-IT" sz="2400"/>
              <a:t> </a:t>
            </a:r>
            <a:r>
              <a:rPr lang="it-IT" sz="2400" err="1"/>
              <a:t>qu'un</a:t>
            </a:r>
            <a:r>
              <a:rPr lang="it-IT" sz="2400"/>
              <a:t> </a:t>
            </a:r>
            <a:r>
              <a:rPr lang="it-IT" sz="2400" err="1"/>
              <a:t>peintre</a:t>
            </a:r>
            <a:r>
              <a:rPr lang="it-IT" sz="2400"/>
              <a:t> </a:t>
            </a:r>
            <a:r>
              <a:rPr lang="it-IT" sz="2400" err="1"/>
              <a:t>épris</a:t>
            </a:r>
            <a:r>
              <a:rPr lang="it-IT" sz="2400"/>
              <a:t> de son </a:t>
            </a:r>
            <a:r>
              <a:rPr lang="it-IT" sz="2400" err="1"/>
              <a:t>métier</a:t>
            </a:r>
            <a:r>
              <a:rPr lang="it-IT" sz="2400"/>
              <a:t>, un </a:t>
            </a:r>
            <a:r>
              <a:rPr lang="it-IT" sz="2400" err="1"/>
              <a:t>homme</a:t>
            </a:r>
            <a:r>
              <a:rPr lang="it-IT" sz="2400"/>
              <a:t> d'</a:t>
            </a:r>
            <a:r>
              <a:rPr lang="it-IT" sz="2400" err="1"/>
              <a:t>éducation</a:t>
            </a:r>
            <a:r>
              <a:rPr lang="it-IT" sz="2400"/>
              <a:t> </a:t>
            </a:r>
            <a:r>
              <a:rPr lang="it-IT" sz="2400" err="1"/>
              <a:t>générale</a:t>
            </a:r>
            <a:r>
              <a:rPr lang="it-IT" sz="2400"/>
              <a:t> » (Baudelaire).</a:t>
            </a:r>
          </a:p>
          <a:p>
            <a:r>
              <a:rPr lang="it-IT" sz="2400"/>
              <a:t>© 2016 </a:t>
            </a:r>
            <a:r>
              <a:rPr lang="it-IT" sz="2400" err="1"/>
              <a:t>Dictionnaires</a:t>
            </a:r>
            <a:r>
              <a:rPr lang="it-IT" sz="2400"/>
              <a:t> Le Robert - Le Petit Robert de la langue </a:t>
            </a:r>
            <a:r>
              <a:rPr lang="it-IT" sz="2400" err="1" smtClean="0"/>
              <a:t>française</a:t>
            </a:r>
            <a:endParaRPr lang="it-IT" sz="2400" smtClean="0"/>
          </a:p>
          <a:p>
            <a:r>
              <a:rPr lang="it-IT" sz="2400" smtClean="0"/>
              <a:t> (</a:t>
            </a:r>
            <a:r>
              <a:rPr lang="it-IT" sz="2400" err="1" smtClean="0"/>
              <a:t>Au</a:t>
            </a:r>
            <a:r>
              <a:rPr lang="it-IT" sz="2400" smtClean="0"/>
              <a:t> </a:t>
            </a:r>
            <a:r>
              <a:rPr lang="it-IT" sz="2400" err="1"/>
              <a:t>même</a:t>
            </a:r>
            <a:r>
              <a:rPr lang="it-IT" sz="2400"/>
              <a:t> moment </a:t>
            </a:r>
            <a:endParaRPr lang="it-IT" sz="2400">
              <a:effectLst/>
            </a:endParaRPr>
          </a:p>
          <a:p>
            <a:r>
              <a:rPr lang="it-IT" sz="2400" i="1"/>
              <a:t>En </a:t>
            </a:r>
            <a:r>
              <a:rPr lang="it-IT" sz="2400" i="1" err="1"/>
              <a:t>même</a:t>
            </a:r>
            <a:r>
              <a:rPr lang="it-IT" sz="2400" i="1"/>
              <a:t> </a:t>
            </a:r>
            <a:r>
              <a:rPr lang="it-IT" sz="2400" i="1" err="1"/>
              <a:t>temps</a:t>
            </a:r>
            <a:r>
              <a:rPr lang="it-IT" sz="2400" i="1"/>
              <a:t> </a:t>
            </a:r>
            <a:r>
              <a:rPr lang="it-IT" sz="2400" i="1" err="1"/>
              <a:t>que</a:t>
            </a:r>
            <a:r>
              <a:rPr lang="it-IT" sz="2400"/>
              <a:t>. </a:t>
            </a:r>
            <a:r>
              <a:rPr lang="it-IT" sz="2400" err="1"/>
              <a:t>Au</a:t>
            </a:r>
            <a:r>
              <a:rPr lang="it-IT" sz="2400"/>
              <a:t> </a:t>
            </a:r>
            <a:r>
              <a:rPr lang="it-IT" sz="2400" err="1"/>
              <a:t>même</a:t>
            </a:r>
            <a:r>
              <a:rPr lang="it-IT" sz="2400"/>
              <a:t> moment </a:t>
            </a:r>
            <a:r>
              <a:rPr lang="it-IT" sz="2400" err="1"/>
              <a:t>que</a:t>
            </a:r>
            <a:r>
              <a:rPr lang="it-IT" sz="2400"/>
              <a:t>. </a:t>
            </a:r>
            <a:r>
              <a:rPr lang="it-IT" sz="2400" i="1"/>
              <a:t>En </a:t>
            </a:r>
            <a:r>
              <a:rPr lang="it-IT" sz="2400" i="1" err="1"/>
              <a:t>même</a:t>
            </a:r>
            <a:r>
              <a:rPr lang="it-IT" sz="2400" i="1"/>
              <a:t> </a:t>
            </a:r>
            <a:r>
              <a:rPr lang="it-IT" sz="2400" i="1" err="1"/>
              <a:t>temps</a:t>
            </a:r>
            <a:r>
              <a:rPr lang="it-IT" sz="2400" i="1"/>
              <a:t> </a:t>
            </a:r>
            <a:r>
              <a:rPr lang="it-IT" sz="2400" i="1" err="1"/>
              <a:t>qu'il</a:t>
            </a:r>
            <a:r>
              <a:rPr lang="it-IT" sz="2400" i="1"/>
              <a:t> </a:t>
            </a:r>
            <a:r>
              <a:rPr lang="it-IT" sz="2400" i="1" err="1"/>
              <a:t>ôte</a:t>
            </a:r>
            <a:r>
              <a:rPr lang="it-IT" sz="2400" i="1"/>
              <a:t> </a:t>
            </a:r>
            <a:r>
              <a:rPr lang="it-IT" sz="2400" i="1" err="1"/>
              <a:t>les</a:t>
            </a:r>
            <a:r>
              <a:rPr lang="it-IT" sz="2400" i="1"/>
              <a:t> </a:t>
            </a:r>
            <a:r>
              <a:rPr lang="it-IT" sz="2400" i="1" err="1"/>
              <a:t>ficelles</a:t>
            </a:r>
            <a:r>
              <a:rPr lang="it-IT" sz="2400" i="1"/>
              <a:t> </a:t>
            </a:r>
            <a:r>
              <a:rPr lang="it-IT" sz="2400" i="1" err="1"/>
              <a:t>du</a:t>
            </a:r>
            <a:r>
              <a:rPr lang="it-IT" sz="2400" i="1"/>
              <a:t> </a:t>
            </a:r>
            <a:r>
              <a:rPr lang="it-IT" sz="2400" i="1" err="1"/>
              <a:t>paquet</a:t>
            </a:r>
            <a:r>
              <a:rPr lang="it-IT" sz="2400" i="1"/>
              <a:t> de </a:t>
            </a:r>
            <a:r>
              <a:rPr lang="it-IT" sz="2400" i="1" err="1"/>
              <a:t>lettres</a:t>
            </a:r>
            <a:r>
              <a:rPr lang="it-IT" sz="2400" i="1"/>
              <a:t>, il </a:t>
            </a:r>
            <a:r>
              <a:rPr lang="it-IT" sz="2400" i="1" err="1"/>
              <a:t>distribue</a:t>
            </a:r>
            <a:r>
              <a:rPr lang="it-IT" sz="2400" i="1"/>
              <a:t> sa </a:t>
            </a:r>
            <a:r>
              <a:rPr lang="it-IT" sz="2400" i="1" err="1"/>
              <a:t>provision</a:t>
            </a:r>
            <a:r>
              <a:rPr lang="it-IT" sz="2400" i="1"/>
              <a:t> de </a:t>
            </a:r>
            <a:r>
              <a:rPr lang="it-IT" sz="2400" i="1" err="1"/>
              <a:t>nouvelles</a:t>
            </a:r>
            <a:r>
              <a:rPr lang="it-IT" sz="2400" i="1"/>
              <a:t> </a:t>
            </a:r>
            <a:r>
              <a:rPr lang="it-IT" sz="2400" i="1" err="1"/>
              <a:t>verbales</a:t>
            </a:r>
            <a:r>
              <a:rPr lang="it-IT" sz="2400"/>
              <a:t> (</a:t>
            </a:r>
            <a:r>
              <a:rPr lang="it-IT" sz="2400" err="1"/>
              <a:t>Barbusse</a:t>
            </a:r>
            <a:r>
              <a:rPr lang="it-IT" sz="2400"/>
              <a:t>, </a:t>
            </a:r>
            <a:r>
              <a:rPr lang="it-IT" sz="2400" i="1" err="1"/>
              <a:t>Feu</a:t>
            </a:r>
            <a:r>
              <a:rPr lang="it-IT" sz="2400"/>
              <a:t>, 1916, p. 45)</a:t>
            </a:r>
            <a:r>
              <a:rPr lang="it-IT" sz="2400" smtClean="0"/>
              <a:t>.) </a:t>
            </a:r>
            <a:r>
              <a:rPr lang="it-IT" sz="2400" err="1" smtClean="0"/>
              <a:t>tlf</a:t>
            </a:r>
            <a:endParaRPr lang="it-IT" sz="2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090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latin typeface="Arial" charset="0"/>
              </a:rPr>
              <a:t>L’expression de la date</a:t>
            </a:r>
          </a:p>
        </p:txBody>
      </p:sp>
      <p:sp>
        <p:nvSpPr>
          <p:cNvPr id="10137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err="1">
                <a:latin typeface="Arial" charset="0"/>
              </a:rPr>
              <a:t>Attention</a:t>
            </a:r>
            <a:r>
              <a:rPr lang="it-IT" sz="2400">
                <a:latin typeface="Arial" charset="0"/>
              </a:rPr>
              <a:t> de ne </a:t>
            </a:r>
            <a:r>
              <a:rPr lang="it-IT" sz="2400" err="1">
                <a:latin typeface="Arial" charset="0"/>
              </a:rPr>
              <a:t>pas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mettre</a:t>
            </a:r>
            <a:r>
              <a:rPr lang="it-IT" sz="2400">
                <a:latin typeface="Arial" charset="0"/>
              </a:rPr>
              <a:t> d’</a:t>
            </a:r>
            <a:r>
              <a:rPr lang="it-IT" sz="2400" err="1">
                <a:latin typeface="Arial" charset="0"/>
              </a:rPr>
              <a:t>article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devant</a:t>
            </a:r>
            <a:r>
              <a:rPr lang="it-IT" sz="2400">
                <a:latin typeface="Arial" charset="0"/>
              </a:rPr>
              <a:t> le </a:t>
            </a:r>
            <a:r>
              <a:rPr lang="it-IT" sz="2400" err="1">
                <a:latin typeface="Arial" charset="0"/>
              </a:rPr>
              <a:t>mois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 smtClean="0">
                <a:latin typeface="Arial" charset="0"/>
              </a:rPr>
              <a:t>ou</a:t>
            </a:r>
            <a:r>
              <a:rPr lang="it-IT" sz="2400" smtClean="0">
                <a:latin typeface="Arial" charset="0"/>
              </a:rPr>
              <a:t> </a:t>
            </a:r>
            <a:r>
              <a:rPr lang="it-IT" sz="2400">
                <a:latin typeface="Arial" charset="0"/>
              </a:rPr>
              <a:t>l’</a:t>
            </a:r>
            <a:r>
              <a:rPr lang="it-IT" sz="2400" err="1">
                <a:latin typeface="Arial" charset="0"/>
              </a:rPr>
              <a:t>année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contrairement</a:t>
            </a:r>
            <a:r>
              <a:rPr lang="it-IT" sz="2400">
                <a:latin typeface="Arial" charset="0"/>
              </a:rPr>
              <a:t> à la langue </a:t>
            </a:r>
            <a:r>
              <a:rPr lang="it-IT" sz="2400" err="1">
                <a:latin typeface="Arial" charset="0"/>
              </a:rPr>
              <a:t>italienne</a:t>
            </a:r>
            <a:r>
              <a:rPr lang="it-IT" sz="2400">
                <a:latin typeface="Arial" charset="0"/>
              </a:rPr>
              <a:t>:</a:t>
            </a:r>
          </a:p>
          <a:p>
            <a:endParaRPr lang="it-IT" sz="2400">
              <a:latin typeface="Arial" charset="0"/>
            </a:endParaRPr>
          </a:p>
          <a:p>
            <a:r>
              <a:rPr lang="it-IT" sz="2400">
                <a:latin typeface="Arial" charset="0"/>
              </a:rPr>
              <a:t>Nel novembre del 2013 = En novembre </a:t>
            </a:r>
            <a:r>
              <a:rPr lang="it-IT" sz="2400" smtClean="0">
                <a:latin typeface="Arial" charset="0"/>
              </a:rPr>
              <a:t>2013 ; Era </a:t>
            </a:r>
            <a:r>
              <a:rPr lang="it-IT" sz="2400">
                <a:latin typeface="Arial" charset="0"/>
              </a:rPr>
              <a:t>il 2010 = C’</a:t>
            </a:r>
            <a:r>
              <a:rPr lang="it-IT" sz="2400" err="1">
                <a:latin typeface="Arial" charset="0"/>
              </a:rPr>
              <a:t>était</a:t>
            </a:r>
            <a:r>
              <a:rPr lang="it-IT" sz="2400">
                <a:latin typeface="Arial" charset="0"/>
              </a:rPr>
              <a:t> l’</a:t>
            </a:r>
            <a:r>
              <a:rPr lang="it-IT" sz="2400" err="1">
                <a:latin typeface="Arial" charset="0"/>
              </a:rPr>
              <a:t>année</a:t>
            </a:r>
            <a:r>
              <a:rPr lang="it-IT" sz="2400">
                <a:latin typeface="Arial" charset="0"/>
              </a:rPr>
              <a:t> </a:t>
            </a:r>
            <a:r>
              <a:rPr lang="it-IT" sz="2400" smtClean="0">
                <a:latin typeface="Arial" charset="0"/>
              </a:rPr>
              <a:t>2010 ; Il </a:t>
            </a:r>
            <a:r>
              <a:rPr lang="it-IT" sz="2400">
                <a:latin typeface="Arial" charset="0"/>
              </a:rPr>
              <a:t>1948 fu uno degli anni più caldi della guerra fredda = 1948 </a:t>
            </a:r>
            <a:r>
              <a:rPr lang="it-IT" sz="2400" err="1">
                <a:latin typeface="Arial" charset="0"/>
              </a:rPr>
              <a:t>fut</a:t>
            </a:r>
            <a:r>
              <a:rPr lang="it-IT" sz="2400">
                <a:latin typeface="Arial" charset="0"/>
              </a:rPr>
              <a:t> une </a:t>
            </a:r>
            <a:r>
              <a:rPr lang="it-IT" sz="2400" err="1">
                <a:latin typeface="Arial" charset="0"/>
              </a:rPr>
              <a:t>des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années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les</a:t>
            </a:r>
            <a:r>
              <a:rPr lang="it-IT" sz="2400">
                <a:latin typeface="Arial" charset="0"/>
              </a:rPr>
              <a:t> plus </a:t>
            </a:r>
            <a:r>
              <a:rPr lang="it-IT" sz="2400" err="1">
                <a:latin typeface="Arial" charset="0"/>
              </a:rPr>
              <a:t>chaudes</a:t>
            </a:r>
            <a:r>
              <a:rPr lang="it-IT" sz="2400">
                <a:latin typeface="Arial" charset="0"/>
              </a:rPr>
              <a:t> de la guerre </a:t>
            </a:r>
            <a:r>
              <a:rPr lang="it-IT" sz="2400" err="1" smtClean="0">
                <a:latin typeface="Arial" charset="0"/>
              </a:rPr>
              <a:t>froide</a:t>
            </a:r>
            <a:endParaRPr lang="it-IT" sz="2400" smtClean="0">
              <a:latin typeface="Arial" charset="0"/>
            </a:endParaRPr>
          </a:p>
          <a:p>
            <a:endParaRPr lang="it-IT" sz="2400">
              <a:latin typeface="Arial" charset="0"/>
            </a:endParaRPr>
          </a:p>
          <a:p>
            <a:r>
              <a:rPr lang="it-IT" sz="2400" err="1">
                <a:latin typeface="Arial" charset="0"/>
              </a:rPr>
              <a:t>Les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huit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conséquences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désastreuses</a:t>
            </a:r>
            <a:r>
              <a:rPr lang="it-IT" sz="2400">
                <a:latin typeface="Arial" charset="0"/>
              </a:rPr>
              <a:t> de la </a:t>
            </a:r>
            <a:r>
              <a:rPr lang="it-IT" sz="2400" err="1">
                <a:latin typeface="Arial" charset="0"/>
              </a:rPr>
              <a:t>crise</a:t>
            </a:r>
            <a:r>
              <a:rPr lang="it-IT" sz="2400">
                <a:latin typeface="Arial" charset="0"/>
              </a:rPr>
              <a:t> </a:t>
            </a:r>
            <a:r>
              <a:rPr lang="it-IT" sz="2400" b="1">
                <a:latin typeface="Arial" charset="0"/>
              </a:rPr>
              <a:t>de</a:t>
            </a:r>
            <a:r>
              <a:rPr lang="it-IT" sz="2400">
                <a:latin typeface="Arial" charset="0"/>
              </a:rPr>
              <a:t> 2008 </a:t>
            </a:r>
            <a:r>
              <a:rPr lang="it-IT" sz="2400" err="1">
                <a:latin typeface="Arial" charset="0"/>
              </a:rPr>
              <a:t>sur</a:t>
            </a:r>
            <a:r>
              <a:rPr lang="it-IT" sz="2400">
                <a:latin typeface="Arial" charset="0"/>
              </a:rPr>
              <a:t> la </a:t>
            </a:r>
            <a:r>
              <a:rPr lang="it-IT" sz="2400" smtClean="0">
                <a:latin typeface="Arial" charset="0"/>
              </a:rPr>
              <a:t>France</a:t>
            </a:r>
          </a:p>
          <a:p>
            <a:r>
              <a:rPr lang="it-IT" sz="2400">
                <a:latin typeface="Arial" charset="0"/>
              </a:rPr>
              <a:t>La </a:t>
            </a:r>
            <a:r>
              <a:rPr lang="it-IT" sz="2400" err="1">
                <a:latin typeface="Arial" charset="0"/>
              </a:rPr>
              <a:t>crise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économique</a:t>
            </a:r>
            <a:r>
              <a:rPr lang="it-IT" sz="2400">
                <a:latin typeface="Arial" charset="0"/>
              </a:rPr>
              <a:t> mondiale </a:t>
            </a:r>
            <a:r>
              <a:rPr lang="it-IT" sz="2400" err="1">
                <a:latin typeface="Arial" charset="0"/>
              </a:rPr>
              <a:t>des</a:t>
            </a:r>
            <a:r>
              <a:rPr lang="it-IT" sz="2400">
                <a:latin typeface="Arial" charset="0"/>
              </a:rPr>
              <a:t> </a:t>
            </a:r>
            <a:r>
              <a:rPr lang="it-IT" sz="2400" err="1">
                <a:latin typeface="Arial" charset="0"/>
              </a:rPr>
              <a:t>années</a:t>
            </a:r>
            <a:r>
              <a:rPr lang="it-IT" sz="2400">
                <a:latin typeface="Arial" charset="0"/>
              </a:rPr>
              <a:t> 2008 et </a:t>
            </a:r>
            <a:r>
              <a:rPr lang="it-IT" sz="2400" err="1">
                <a:latin typeface="Arial" charset="0"/>
              </a:rPr>
              <a:t>suivantes</a:t>
            </a:r>
            <a:endParaRPr lang="it-IT" sz="2400">
              <a:latin typeface="Arial" charset="0"/>
            </a:endParaRPr>
          </a:p>
          <a:p>
            <a:endParaRPr lang="it-IT" sz="2400">
              <a:latin typeface="Arial" charset="0"/>
            </a:endParaRPr>
          </a:p>
          <a:p>
            <a:endParaRPr lang="it-IT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smtClean="0"/>
              <a:t>Infatti			ATTENTION FAUX-AMI		En </a:t>
            </a:r>
            <a:r>
              <a:rPr lang="it-IT" sz="2800" err="1" smtClean="0"/>
              <a:t>fait</a:t>
            </a:r>
            <a:r>
              <a:rPr lang="it-IT" sz="2800" smtClean="0"/>
              <a:t> (en </a:t>
            </a:r>
            <a:r>
              <a:rPr lang="it-IT" sz="2800" err="1" smtClean="0"/>
              <a:t>réalité</a:t>
            </a:r>
            <a:r>
              <a:rPr lang="it-IT" sz="2800" smtClean="0"/>
              <a:t>)</a:t>
            </a:r>
            <a:endParaRPr lang="fr-FR" sz="28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smtClean="0"/>
              <a:t>1. en </a:t>
            </a:r>
            <a:r>
              <a:rPr lang="it-IT" sz="2400" err="1" smtClean="0"/>
              <a:t>effet</a:t>
            </a:r>
            <a:r>
              <a:rPr lang="fr-FR" sz="2400"/>
              <a:t> </a:t>
            </a:r>
            <a:endParaRPr lang="fr-FR" sz="2400" smtClean="0"/>
          </a:p>
          <a:p>
            <a:r>
              <a:rPr lang="it-IT" sz="2400" smtClean="0"/>
              <a:t>2. (</a:t>
            </a:r>
            <a:r>
              <a:rPr lang="it-IT" sz="2400" err="1" smtClean="0"/>
              <a:t>iron</a:t>
            </a:r>
            <a:r>
              <a:rPr lang="it-IT" sz="2400" smtClean="0"/>
              <a:t>.) </a:t>
            </a:r>
            <a:r>
              <a:rPr lang="it-IT" sz="2400" err="1" smtClean="0"/>
              <a:t>bien</a:t>
            </a:r>
            <a:r>
              <a:rPr lang="it-IT" sz="2400" smtClean="0"/>
              <a:t> </a:t>
            </a:r>
            <a:r>
              <a:rPr lang="it-IT" sz="2400" err="1" smtClean="0"/>
              <a:t>s</a:t>
            </a:r>
            <a:r>
              <a:rPr lang="it-IT" sz="2400" err="1"/>
              <a:t>û</a:t>
            </a:r>
            <a:r>
              <a:rPr lang="it-IT" sz="2400" err="1" smtClean="0"/>
              <a:t>r</a:t>
            </a:r>
            <a:r>
              <a:rPr lang="it-IT" sz="2400" smtClean="0"/>
              <a:t>, </a:t>
            </a:r>
            <a:r>
              <a:rPr lang="it-IT" sz="2400" err="1" smtClean="0"/>
              <a:t>évidemment</a:t>
            </a:r>
            <a:r>
              <a:rPr lang="it-IT" sz="2400" smtClean="0"/>
              <a:t> </a:t>
            </a:r>
          </a:p>
          <a:p>
            <a:r>
              <a:rPr lang="it-IT" sz="2400" i="1" smtClean="0"/>
              <a:t>ha detto che sarebbe venuto, infatti non ho visto nessuno!</a:t>
            </a:r>
            <a:r>
              <a:rPr lang="it-IT" sz="2400" smtClean="0"/>
              <a:t> Il m’</a:t>
            </a:r>
            <a:r>
              <a:rPr lang="it-IT" sz="2400" err="1" smtClean="0"/>
              <a:t>avait</a:t>
            </a:r>
            <a:r>
              <a:rPr lang="it-IT" sz="2400" smtClean="0"/>
              <a:t> </a:t>
            </a:r>
            <a:r>
              <a:rPr lang="it-IT" sz="2400" err="1" smtClean="0"/>
              <a:t>dit</a:t>
            </a:r>
            <a:r>
              <a:rPr lang="it-IT" sz="2400" smtClean="0"/>
              <a:t> </a:t>
            </a:r>
            <a:r>
              <a:rPr lang="it-IT" sz="2400" err="1" smtClean="0"/>
              <a:t>qu’il</a:t>
            </a:r>
            <a:r>
              <a:rPr lang="it-IT" sz="2400" smtClean="0"/>
              <a:t> </a:t>
            </a:r>
            <a:r>
              <a:rPr lang="it-IT" sz="2400" err="1" smtClean="0"/>
              <a:t>viendrait</a:t>
            </a:r>
            <a:r>
              <a:rPr lang="it-IT" sz="2400" smtClean="0"/>
              <a:t>, </a:t>
            </a:r>
            <a:r>
              <a:rPr lang="it-IT" sz="2400" err="1" smtClean="0"/>
              <a:t>bien</a:t>
            </a:r>
            <a:r>
              <a:rPr lang="it-IT" sz="2400" smtClean="0"/>
              <a:t> </a:t>
            </a:r>
            <a:r>
              <a:rPr lang="it-IT" sz="2400" err="1" smtClean="0"/>
              <a:t>sûr</a:t>
            </a:r>
            <a:r>
              <a:rPr lang="it-IT" sz="2400" smtClean="0"/>
              <a:t> je n’ai vu </a:t>
            </a:r>
            <a:r>
              <a:rPr lang="it-IT" sz="2400" err="1" smtClean="0"/>
              <a:t>personne</a:t>
            </a:r>
            <a:r>
              <a:rPr lang="it-IT" sz="2400" smtClean="0"/>
              <a:t>!</a:t>
            </a:r>
            <a:endParaRPr lang="fr-FR" sz="240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smtClean="0"/>
              <a:t>In realtà</a:t>
            </a:r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297413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P</a:t>
            </a:r>
            <a:r>
              <a:rPr lang="it-IT" sz="2800" b="1" dirty="0" err="1" smtClean="0"/>
              <a:t>répositions</a:t>
            </a:r>
            <a:r>
              <a:rPr lang="it-IT" sz="2800" b="1" dirty="0" smtClean="0"/>
              <a:t> pour </a:t>
            </a:r>
            <a:r>
              <a:rPr lang="it-IT" sz="2800" b="1" dirty="0" err="1"/>
              <a:t>l</a:t>
            </a:r>
            <a:r>
              <a:rPr lang="it-IT" sz="2800" b="1" dirty="0" err="1" smtClean="0"/>
              <a:t>es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noms</a:t>
            </a:r>
            <a:r>
              <a:rPr lang="it-IT" sz="2800" b="1" dirty="0" smtClean="0"/>
              <a:t> de</a:t>
            </a:r>
            <a:r>
              <a:rPr lang="it-IT" sz="2800" b="1" dirty="0"/>
              <a:t> </a:t>
            </a:r>
            <a:r>
              <a:rPr lang="it-IT" sz="2800" b="1" dirty="0" err="1" smtClean="0"/>
              <a:t>pays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selon</a:t>
            </a:r>
            <a:r>
              <a:rPr lang="it-IT" sz="2800" b="1" dirty="0" smtClean="0"/>
              <a:t> le </a:t>
            </a:r>
            <a:r>
              <a:rPr lang="it-IT" sz="2800" b="1" dirty="0" err="1" smtClean="0"/>
              <a:t>genre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Masculin</a:t>
            </a:r>
            <a:r>
              <a:rPr lang="it-IT" sz="2400" dirty="0" smtClean="0"/>
              <a:t> : </a:t>
            </a:r>
            <a:r>
              <a:rPr lang="it-IT" sz="2400" b="1" dirty="0" smtClean="0"/>
              <a:t>AU</a:t>
            </a:r>
            <a:endParaRPr lang="it-IT" sz="2400" b="1" dirty="0"/>
          </a:p>
          <a:p>
            <a:endParaRPr lang="it-IT" sz="2400" dirty="0" smtClean="0"/>
          </a:p>
          <a:p>
            <a:r>
              <a:rPr lang="it-IT" sz="2400" dirty="0" smtClean="0"/>
              <a:t>je </a:t>
            </a:r>
            <a:r>
              <a:rPr lang="it-IT" sz="2400" dirty="0" err="1" smtClean="0"/>
              <a:t>vais</a:t>
            </a:r>
            <a:r>
              <a:rPr lang="it-IT" sz="2400" dirty="0" smtClean="0"/>
              <a:t> :</a:t>
            </a:r>
          </a:p>
          <a:p>
            <a:r>
              <a:rPr lang="it-IT" sz="2400" b="1" dirty="0" smtClean="0"/>
              <a:t> </a:t>
            </a:r>
            <a:r>
              <a:rPr lang="it-IT" sz="2400" b="1" dirty="0" err="1" smtClean="0"/>
              <a:t>au</a:t>
            </a:r>
            <a:r>
              <a:rPr lang="it-IT" sz="2400" b="1" dirty="0" smtClean="0"/>
              <a:t> </a:t>
            </a:r>
            <a:r>
              <a:rPr lang="it-IT" sz="2400" dirty="0" smtClean="0"/>
              <a:t>Maroc,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au</a:t>
            </a:r>
            <a:r>
              <a:rPr lang="it-IT" sz="2400" b="1" dirty="0" smtClean="0"/>
              <a:t> </a:t>
            </a:r>
            <a:r>
              <a:rPr lang="it-IT" sz="2400" dirty="0" err="1" smtClean="0"/>
              <a:t>Japon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au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Cambodge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au</a:t>
            </a:r>
            <a:r>
              <a:rPr lang="it-IT" sz="2400" b="1" dirty="0" smtClean="0"/>
              <a:t> </a:t>
            </a:r>
            <a:r>
              <a:rPr lang="it-IT" sz="2400" dirty="0" err="1" smtClean="0"/>
              <a:t>Mexique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au</a:t>
            </a:r>
            <a:r>
              <a:rPr lang="it-IT" sz="2400" b="1" dirty="0" smtClean="0"/>
              <a:t> </a:t>
            </a:r>
            <a:r>
              <a:rPr lang="it-IT" sz="2400" dirty="0" err="1" smtClean="0"/>
              <a:t>Mozambique</a:t>
            </a:r>
            <a:r>
              <a:rPr lang="it-IT" sz="2400" b="1" dirty="0" smtClean="0"/>
              <a:t>, </a:t>
            </a:r>
            <a:r>
              <a:rPr lang="it-IT" sz="2400" b="1" dirty="0" err="1" smtClean="0"/>
              <a:t>aux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Etats-Unis</a:t>
            </a:r>
            <a:endParaRPr lang="it-IT" sz="2400" b="1" dirty="0" smtClean="0"/>
          </a:p>
          <a:p>
            <a:endParaRPr lang="it-IT" sz="2400" b="1" dirty="0" smtClean="0"/>
          </a:p>
          <a:p>
            <a:r>
              <a:rPr lang="it-IT" sz="2400" b="1" dirty="0" smtClean="0"/>
              <a:t>Mais pour </a:t>
            </a:r>
            <a:r>
              <a:rPr lang="it-IT" sz="2400" b="1" dirty="0" err="1" smtClean="0"/>
              <a:t>certaines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îles</a:t>
            </a:r>
            <a:endParaRPr lang="it-IT" sz="2400" b="1" dirty="0"/>
          </a:p>
          <a:p>
            <a:r>
              <a:rPr lang="it-IT" sz="2400" dirty="0" smtClean="0"/>
              <a:t>on </a:t>
            </a:r>
            <a:r>
              <a:rPr lang="it-IT" sz="2400" dirty="0" err="1" smtClean="0"/>
              <a:t>emploie</a:t>
            </a:r>
            <a:r>
              <a:rPr lang="it-IT" sz="2400" dirty="0" smtClean="0"/>
              <a:t> la </a:t>
            </a:r>
            <a:r>
              <a:rPr lang="it-IT" sz="2400" dirty="0" err="1"/>
              <a:t>préposition</a:t>
            </a:r>
            <a:r>
              <a:rPr lang="it-IT" sz="2400" dirty="0"/>
              <a:t> </a:t>
            </a:r>
            <a:r>
              <a:rPr lang="it-IT" sz="2400" b="1" dirty="0"/>
              <a:t>'à':</a:t>
            </a:r>
          </a:p>
          <a:p>
            <a:r>
              <a:rPr lang="it-IT" sz="2400" b="1" dirty="0"/>
              <a:t> </a:t>
            </a:r>
            <a:r>
              <a:rPr lang="it-IT" sz="2400" b="1"/>
              <a:t> </a:t>
            </a:r>
            <a:r>
              <a:rPr lang="it-IT" sz="2400" b="1" smtClean="0"/>
              <a:t>Madagascar</a:t>
            </a:r>
            <a:r>
              <a:rPr lang="it-IT" sz="2400" b="1" dirty="0"/>
              <a:t>, Cuba, </a:t>
            </a:r>
            <a:r>
              <a:rPr lang="it-IT" sz="2400" b="1" dirty="0" err="1"/>
              <a:t>Chypre</a:t>
            </a:r>
            <a:r>
              <a:rPr lang="it-IT" sz="2400" b="1" dirty="0"/>
              <a:t> .</a:t>
            </a:r>
          </a:p>
          <a:p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Féminin</a:t>
            </a:r>
            <a:r>
              <a:rPr lang="it-IT" sz="2400" dirty="0" smtClean="0"/>
              <a:t> et </a:t>
            </a:r>
            <a:r>
              <a:rPr lang="it-IT" sz="2400" dirty="0" err="1" smtClean="0"/>
              <a:t>masculin</a:t>
            </a:r>
            <a:r>
              <a:rPr lang="it-IT" sz="2400" dirty="0" smtClean="0"/>
              <a:t> </a:t>
            </a:r>
            <a:r>
              <a:rPr lang="it-IT" sz="2400" dirty="0" err="1" smtClean="0"/>
              <a:t>commençant</a:t>
            </a:r>
            <a:r>
              <a:rPr lang="it-IT" sz="2400" dirty="0" smtClean="0"/>
              <a:t> par une </a:t>
            </a:r>
            <a:r>
              <a:rPr lang="it-IT" sz="2400" dirty="0" err="1" smtClean="0"/>
              <a:t>voyelle</a:t>
            </a:r>
            <a:r>
              <a:rPr lang="it-IT" sz="2400" dirty="0" smtClean="0"/>
              <a:t> : </a:t>
            </a:r>
            <a:r>
              <a:rPr lang="it-IT" sz="2400" b="1" dirty="0" smtClean="0"/>
              <a:t>EN</a:t>
            </a:r>
          </a:p>
          <a:p>
            <a:endParaRPr lang="it-IT" sz="2400" b="1" dirty="0"/>
          </a:p>
          <a:p>
            <a:r>
              <a:rPr lang="it-IT" sz="2400" dirty="0" smtClean="0"/>
              <a:t>je </a:t>
            </a:r>
            <a:r>
              <a:rPr lang="it-IT" sz="2400" dirty="0" err="1" smtClean="0"/>
              <a:t>vais</a:t>
            </a:r>
            <a:r>
              <a:rPr lang="it-IT" sz="2400" dirty="0" smtClean="0"/>
              <a:t> : </a:t>
            </a:r>
            <a:r>
              <a:rPr lang="it-IT" sz="2400" b="1" dirty="0" smtClean="0"/>
              <a:t>en</a:t>
            </a:r>
            <a:r>
              <a:rPr lang="it-IT" sz="2400" dirty="0" smtClean="0"/>
              <a:t> France, </a:t>
            </a:r>
            <a:r>
              <a:rPr lang="it-IT" sz="2400" b="1" dirty="0" smtClean="0"/>
              <a:t>en</a:t>
            </a:r>
            <a:r>
              <a:rPr lang="it-IT" sz="2400" dirty="0" smtClean="0"/>
              <a:t> </a:t>
            </a:r>
            <a:r>
              <a:rPr lang="it-IT" sz="2400" dirty="0" err="1" smtClean="0"/>
              <a:t>Italie,</a:t>
            </a:r>
            <a:r>
              <a:rPr lang="it-IT" sz="2400" b="1" dirty="0" err="1" smtClean="0"/>
              <a:t>en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Irak</a:t>
            </a:r>
            <a:r>
              <a:rPr lang="it-IT" sz="2400" b="1" dirty="0" smtClean="0"/>
              <a:t> </a:t>
            </a:r>
            <a:r>
              <a:rPr lang="it-IT" sz="2400" dirty="0" smtClean="0"/>
              <a:t>(m.), </a:t>
            </a:r>
            <a:r>
              <a:rPr lang="it-IT" sz="2400" b="1" dirty="0" smtClean="0"/>
              <a:t>en Iran (m.),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95230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err="1"/>
              <a:t>Au</a:t>
            </a:r>
            <a:r>
              <a:rPr lang="it-IT" sz="2800" b="1" dirty="0"/>
              <a:t> </a:t>
            </a:r>
            <a:r>
              <a:rPr lang="it-IT" sz="2800" b="1" dirty="0" err="1"/>
              <a:t>cas</a:t>
            </a:r>
            <a:r>
              <a:rPr lang="it-IT" sz="2800" b="1" dirty="0"/>
              <a:t> </a:t>
            </a:r>
            <a:r>
              <a:rPr lang="it-IT" sz="2800" b="1" dirty="0" err="1"/>
              <a:t>où</a:t>
            </a:r>
            <a:r>
              <a:rPr lang="it-IT" sz="2800" b="1" dirty="0"/>
              <a:t> </a:t>
            </a:r>
            <a:r>
              <a:rPr lang="mr-IN" sz="2800" b="1" dirty="0" smtClean="0"/>
              <a:t>…</a:t>
            </a:r>
            <a:r>
              <a:rPr lang="it-IT" sz="2800" b="1" dirty="0" smtClean="0"/>
              <a:t> + </a:t>
            </a:r>
            <a:r>
              <a:rPr lang="it-IT" sz="2800" b="1" dirty="0" err="1" smtClean="0"/>
              <a:t>conditionnel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dirty="0" err="1" smtClean="0"/>
              <a:t>Les</a:t>
            </a:r>
            <a:r>
              <a:rPr lang="it-IT" dirty="0" smtClean="0"/>
              <a:t> </a:t>
            </a:r>
            <a:r>
              <a:rPr lang="it-IT" dirty="0" err="1"/>
              <a:t>locutions</a:t>
            </a:r>
            <a:r>
              <a:rPr lang="it-IT" dirty="0"/>
              <a:t> </a:t>
            </a:r>
            <a:r>
              <a:rPr lang="it-IT" dirty="0" err="1"/>
              <a:t>conjonctives</a:t>
            </a:r>
            <a:r>
              <a:rPr lang="it-IT" dirty="0"/>
              <a:t> </a:t>
            </a:r>
            <a:r>
              <a:rPr lang="it-IT" b="1" i="1" dirty="0" err="1"/>
              <a:t>au</a:t>
            </a:r>
            <a:r>
              <a:rPr lang="it-IT" b="1" i="1" dirty="0"/>
              <a:t> </a:t>
            </a:r>
            <a:r>
              <a:rPr lang="it-IT" b="1" i="1" dirty="0" err="1"/>
              <a:t>cas</a:t>
            </a:r>
            <a:r>
              <a:rPr lang="it-IT" b="1" i="1" dirty="0"/>
              <a:t> </a:t>
            </a:r>
            <a:r>
              <a:rPr lang="it-IT" b="1" i="1" dirty="0" err="1"/>
              <a:t>où</a:t>
            </a:r>
            <a:r>
              <a:rPr lang="it-IT" b="1" i="1" dirty="0"/>
              <a:t> </a:t>
            </a:r>
            <a:r>
              <a:rPr lang="it-IT" dirty="0"/>
              <a:t>et </a:t>
            </a:r>
            <a:r>
              <a:rPr lang="it-IT" b="1" i="1" dirty="0" err="1"/>
              <a:t>dans</a:t>
            </a:r>
            <a:r>
              <a:rPr lang="it-IT" b="1" i="1" dirty="0"/>
              <a:t> le </a:t>
            </a:r>
            <a:r>
              <a:rPr lang="it-IT" b="1" i="1" dirty="0" err="1"/>
              <a:t>cas</a:t>
            </a:r>
            <a:r>
              <a:rPr lang="it-IT" b="1" i="1" dirty="0"/>
              <a:t> </a:t>
            </a:r>
            <a:r>
              <a:rPr lang="it-IT" b="1" i="1" dirty="0" err="1"/>
              <a:t>où</a:t>
            </a:r>
            <a:r>
              <a:rPr lang="it-IT" i="1" dirty="0"/>
              <a:t>, </a:t>
            </a:r>
            <a:r>
              <a:rPr lang="it-IT" dirty="0"/>
              <a:t>qui </a:t>
            </a:r>
            <a:r>
              <a:rPr lang="it-IT" dirty="0" err="1"/>
              <a:t>introduisent</a:t>
            </a:r>
            <a:r>
              <a:rPr lang="it-IT" dirty="0"/>
              <a:t> une </a:t>
            </a:r>
            <a:r>
              <a:rPr lang="it-IT" dirty="0" err="1"/>
              <a:t>proposition</a:t>
            </a:r>
            <a:r>
              <a:rPr lang="it-IT" dirty="0"/>
              <a:t> </a:t>
            </a:r>
            <a:r>
              <a:rPr lang="it-IT" dirty="0" err="1"/>
              <a:t>subordonnée</a:t>
            </a:r>
            <a:r>
              <a:rPr lang="it-IT" dirty="0"/>
              <a:t> </a:t>
            </a:r>
            <a:r>
              <a:rPr lang="it-IT" dirty="0" err="1"/>
              <a:t>hypothétique</a:t>
            </a:r>
            <a:r>
              <a:rPr lang="it-IT" dirty="0"/>
              <a:t>, se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largement</a:t>
            </a:r>
            <a:r>
              <a:rPr lang="it-IT" dirty="0"/>
              <a:t> </a:t>
            </a:r>
            <a:r>
              <a:rPr lang="it-IT" dirty="0" err="1"/>
              <a:t>substituées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littéraires</a:t>
            </a:r>
            <a:r>
              <a:rPr lang="it-IT" dirty="0"/>
              <a:t> et </a:t>
            </a:r>
            <a:r>
              <a:rPr lang="it-IT" dirty="0" err="1"/>
              <a:t>vieillissantes</a:t>
            </a:r>
            <a:r>
              <a:rPr lang="it-IT" dirty="0"/>
              <a:t>, mais </a:t>
            </a:r>
            <a:r>
              <a:rPr lang="it-IT" dirty="0" err="1"/>
              <a:t>cependant</a:t>
            </a:r>
            <a:r>
              <a:rPr lang="it-IT" dirty="0"/>
              <a:t> </a:t>
            </a:r>
            <a:r>
              <a:rPr lang="it-IT" dirty="0" err="1"/>
              <a:t>toujours</a:t>
            </a:r>
            <a:r>
              <a:rPr lang="it-IT" dirty="0"/>
              <a:t> </a:t>
            </a:r>
            <a:r>
              <a:rPr lang="it-IT" dirty="0" err="1"/>
              <a:t>correctes</a:t>
            </a:r>
            <a:r>
              <a:rPr lang="it-IT" dirty="0"/>
              <a:t>, </a:t>
            </a:r>
            <a:r>
              <a:rPr lang="it-IT" i="1" dirty="0"/>
              <a:t>en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, </a:t>
            </a:r>
            <a:r>
              <a:rPr lang="it-IT" i="1" dirty="0" err="1"/>
              <a:t>au</a:t>
            </a:r>
            <a:r>
              <a:rPr lang="it-IT" i="1" dirty="0"/>
              <a:t>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que</a:t>
            </a:r>
            <a:r>
              <a:rPr lang="it-IT" i="1" dirty="0"/>
              <a:t>. </a:t>
            </a:r>
            <a:r>
              <a:rPr lang="it-IT" dirty="0" err="1"/>
              <a:t>Ces</a:t>
            </a:r>
            <a:r>
              <a:rPr lang="it-IT" dirty="0"/>
              <a:t> </a:t>
            </a:r>
            <a:r>
              <a:rPr lang="it-IT" dirty="0" err="1"/>
              <a:t>dernières</a:t>
            </a:r>
            <a:r>
              <a:rPr lang="it-IT" dirty="0"/>
              <a:t> </a:t>
            </a:r>
            <a:r>
              <a:rPr lang="it-IT" dirty="0" err="1"/>
              <a:t>introduisent</a:t>
            </a:r>
            <a:r>
              <a:rPr lang="it-IT" dirty="0"/>
              <a:t> un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subjonctif</a:t>
            </a:r>
            <a:r>
              <a:rPr lang="it-IT" dirty="0"/>
              <a:t> : </a:t>
            </a:r>
            <a:r>
              <a:rPr lang="it-IT" i="1" dirty="0"/>
              <a:t>En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qu’il</a:t>
            </a:r>
            <a:r>
              <a:rPr lang="it-IT" i="1" dirty="0"/>
              <a:t> </a:t>
            </a:r>
            <a:r>
              <a:rPr lang="it-IT" i="1" dirty="0" err="1"/>
              <a:t>vienne</a:t>
            </a:r>
            <a:r>
              <a:rPr lang="it-IT" i="1" dirty="0"/>
              <a:t>, </a:t>
            </a:r>
            <a:r>
              <a:rPr lang="it-IT" i="1" dirty="0" err="1"/>
              <a:t>tenez-vous</a:t>
            </a:r>
            <a:r>
              <a:rPr lang="it-IT" i="1" dirty="0"/>
              <a:t> </a:t>
            </a:r>
            <a:r>
              <a:rPr lang="it-IT" i="1" dirty="0" err="1"/>
              <a:t>prêts</a:t>
            </a:r>
            <a:r>
              <a:rPr lang="it-IT" i="1" dirty="0"/>
              <a:t>.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r>
              <a:rPr lang="it-IT" b="1" i="1" dirty="0" err="1" smtClean="0"/>
              <a:t>Au</a:t>
            </a:r>
            <a:r>
              <a:rPr lang="it-IT" b="1" i="1" dirty="0" smtClean="0"/>
              <a:t> </a:t>
            </a:r>
            <a:r>
              <a:rPr lang="it-IT" b="1" i="1" dirty="0" err="1"/>
              <a:t>cas</a:t>
            </a:r>
            <a:r>
              <a:rPr lang="it-IT" b="1" i="1" dirty="0"/>
              <a:t> </a:t>
            </a:r>
            <a:r>
              <a:rPr lang="it-IT" b="1" i="1" dirty="0" err="1"/>
              <a:t>où</a:t>
            </a:r>
            <a:r>
              <a:rPr lang="it-IT" b="1" i="1" dirty="0"/>
              <a:t> </a:t>
            </a:r>
            <a:r>
              <a:rPr lang="it-IT" dirty="0"/>
              <a:t>et</a:t>
            </a:r>
            <a:r>
              <a:rPr lang="it-IT" i="1" dirty="0"/>
              <a:t> </a:t>
            </a:r>
            <a:r>
              <a:rPr lang="it-IT" i="1" dirty="0" err="1"/>
              <a:t>dans</a:t>
            </a:r>
            <a:r>
              <a:rPr lang="it-IT" i="1" dirty="0"/>
              <a:t> le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,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qu’ayant</a:t>
            </a:r>
            <a:r>
              <a:rPr lang="it-IT" dirty="0"/>
              <a:t> le </a:t>
            </a:r>
            <a:r>
              <a:rPr lang="it-IT" dirty="0" err="1"/>
              <a:t>même</a:t>
            </a:r>
            <a:r>
              <a:rPr lang="it-IT" dirty="0"/>
              <a:t> </a:t>
            </a:r>
            <a:r>
              <a:rPr lang="it-IT" dirty="0" err="1"/>
              <a:t>sens</a:t>
            </a:r>
            <a:r>
              <a:rPr lang="it-IT" dirty="0"/>
              <a:t>, </a:t>
            </a:r>
            <a:r>
              <a:rPr lang="it-IT" dirty="0" err="1"/>
              <a:t>commandent</a:t>
            </a:r>
            <a:r>
              <a:rPr lang="it-IT" dirty="0"/>
              <a:t>, </a:t>
            </a:r>
            <a:r>
              <a:rPr lang="it-IT" dirty="0" err="1"/>
              <a:t>elles</a:t>
            </a:r>
            <a:r>
              <a:rPr lang="it-IT" b="1" dirty="0"/>
              <a:t>, le </a:t>
            </a:r>
            <a:r>
              <a:rPr lang="it-IT" b="1" dirty="0" err="1"/>
              <a:t>conditionnel</a:t>
            </a:r>
            <a:r>
              <a:rPr lang="it-IT" dirty="0"/>
              <a:t> : on </a:t>
            </a:r>
            <a:r>
              <a:rPr lang="it-IT" dirty="0" err="1"/>
              <a:t>veillera</a:t>
            </a:r>
            <a:r>
              <a:rPr lang="it-IT" dirty="0"/>
              <a:t> </a:t>
            </a:r>
            <a:r>
              <a:rPr lang="it-IT" dirty="0" err="1"/>
              <a:t>donc</a:t>
            </a:r>
            <a:r>
              <a:rPr lang="it-IT" dirty="0"/>
              <a:t> à ne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faire</a:t>
            </a:r>
            <a:r>
              <a:rPr lang="it-IT" dirty="0"/>
              <a:t> </a:t>
            </a:r>
            <a:r>
              <a:rPr lang="it-IT" dirty="0" err="1"/>
              <a:t>suivre</a:t>
            </a:r>
            <a:r>
              <a:rPr lang="it-IT" dirty="0"/>
              <a:t> ni d’un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subjonctif</a:t>
            </a:r>
            <a:r>
              <a:rPr lang="it-IT" dirty="0"/>
              <a:t> ni d’un </a:t>
            </a:r>
            <a:r>
              <a:rPr lang="it-IT" dirty="0" err="1"/>
              <a:t>verbe</a:t>
            </a:r>
            <a:r>
              <a:rPr lang="it-IT" dirty="0"/>
              <a:t> à l’</a:t>
            </a:r>
            <a:r>
              <a:rPr lang="it-IT" dirty="0" err="1"/>
              <a:t>indicatif</a:t>
            </a:r>
            <a:r>
              <a:rPr lang="it-IT" dirty="0"/>
              <a:t>, </a:t>
            </a:r>
            <a:r>
              <a:rPr lang="it-IT" dirty="0" err="1"/>
              <a:t>fût</a:t>
            </a:r>
            <a:r>
              <a:rPr lang="it-IT" dirty="0"/>
              <a:t>-ce un </a:t>
            </a:r>
            <a:r>
              <a:rPr lang="it-IT" dirty="0" err="1"/>
              <a:t>indicatif</a:t>
            </a:r>
            <a:r>
              <a:rPr lang="it-IT" dirty="0"/>
              <a:t> </a:t>
            </a:r>
            <a:r>
              <a:rPr lang="it-IT" dirty="0" err="1"/>
              <a:t>futur</a:t>
            </a:r>
            <a:r>
              <a:rPr lang="it-IT" dirty="0"/>
              <a:t>.</a:t>
            </a:r>
          </a:p>
          <a:p>
            <a:r>
              <a:rPr lang="it-IT" b="1" dirty="0"/>
              <a:t>on </a:t>
            </a:r>
            <a:r>
              <a:rPr lang="it-IT" b="1" dirty="0" err="1" smtClean="0"/>
              <a:t>dit</a:t>
            </a:r>
            <a:endParaRPr lang="it-IT" b="1" dirty="0" smtClean="0"/>
          </a:p>
          <a:p>
            <a:r>
              <a:rPr lang="it-IT" i="1" dirty="0" err="1"/>
              <a:t>Au</a:t>
            </a:r>
            <a:r>
              <a:rPr lang="it-IT" i="1" dirty="0"/>
              <a:t>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 une </a:t>
            </a:r>
            <a:r>
              <a:rPr lang="it-IT" i="1" dirty="0" err="1"/>
              <a:t>complication</a:t>
            </a:r>
            <a:r>
              <a:rPr lang="it-IT" i="1" dirty="0"/>
              <a:t> se </a:t>
            </a:r>
            <a:r>
              <a:rPr lang="it-IT" i="1" dirty="0" err="1"/>
              <a:t>produirait</a:t>
            </a:r>
            <a:r>
              <a:rPr lang="it-IT" i="1" dirty="0"/>
              <a:t>, </a:t>
            </a:r>
            <a:r>
              <a:rPr lang="it-IT" i="1" dirty="0" err="1"/>
              <a:t>appelez-moi</a:t>
            </a:r>
            <a:endParaRPr lang="it-IT" dirty="0"/>
          </a:p>
          <a:p>
            <a:r>
              <a:rPr lang="it-IT" i="1" dirty="0" err="1"/>
              <a:t>Au</a:t>
            </a:r>
            <a:r>
              <a:rPr lang="it-IT" i="1" dirty="0"/>
              <a:t>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 tu </a:t>
            </a:r>
            <a:r>
              <a:rPr lang="it-IT" i="1" dirty="0" err="1"/>
              <a:t>serais</a:t>
            </a:r>
            <a:r>
              <a:rPr lang="it-IT" i="1" dirty="0"/>
              <a:t> </a:t>
            </a:r>
            <a:r>
              <a:rPr lang="it-IT" i="1" dirty="0" err="1"/>
              <a:t>malade</a:t>
            </a:r>
            <a:r>
              <a:rPr lang="it-IT" i="1" dirty="0" smtClean="0"/>
              <a:t>…</a:t>
            </a:r>
            <a:endParaRPr lang="it-IT" dirty="0"/>
          </a:p>
          <a:p>
            <a:r>
              <a:rPr lang="it-IT" b="1" dirty="0"/>
              <a:t>on ne </a:t>
            </a:r>
            <a:r>
              <a:rPr lang="it-IT" b="1" dirty="0" err="1"/>
              <a:t>dit</a:t>
            </a:r>
            <a:r>
              <a:rPr lang="it-IT" b="1" dirty="0"/>
              <a:t> </a:t>
            </a:r>
            <a:r>
              <a:rPr lang="it-IT" b="1" dirty="0" err="1"/>
              <a:t>pas</a:t>
            </a:r>
            <a:endParaRPr lang="it-IT" dirty="0"/>
          </a:p>
          <a:p>
            <a:r>
              <a:rPr lang="it-IT" i="1" dirty="0" err="1" smtClean="0"/>
              <a:t>Au</a:t>
            </a:r>
            <a:r>
              <a:rPr lang="it-IT" i="1" dirty="0" smtClean="0"/>
              <a:t>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 une </a:t>
            </a:r>
            <a:r>
              <a:rPr lang="it-IT" i="1" dirty="0" err="1"/>
              <a:t>complication</a:t>
            </a:r>
            <a:r>
              <a:rPr lang="it-IT" i="1" dirty="0"/>
              <a:t> se </a:t>
            </a:r>
            <a:r>
              <a:rPr lang="it-IT" i="1" dirty="0" err="1"/>
              <a:t>produise</a:t>
            </a:r>
            <a:r>
              <a:rPr lang="it-IT" i="1" dirty="0"/>
              <a:t>, </a:t>
            </a:r>
            <a:r>
              <a:rPr lang="it-IT" i="1" dirty="0" err="1"/>
              <a:t>appelez-moi</a:t>
            </a:r>
            <a:endParaRPr lang="it-IT" dirty="0"/>
          </a:p>
          <a:p>
            <a:r>
              <a:rPr lang="it-IT" i="1" dirty="0" err="1"/>
              <a:t>Au</a:t>
            </a:r>
            <a:r>
              <a:rPr lang="it-IT" i="1" dirty="0"/>
              <a:t> </a:t>
            </a:r>
            <a:r>
              <a:rPr lang="it-IT" i="1" dirty="0" err="1"/>
              <a:t>cas</a:t>
            </a:r>
            <a:r>
              <a:rPr lang="it-IT" i="1" dirty="0"/>
              <a:t> </a:t>
            </a:r>
            <a:r>
              <a:rPr lang="it-IT" i="1" dirty="0" err="1"/>
              <a:t>où</a:t>
            </a:r>
            <a:r>
              <a:rPr lang="it-IT" i="1" dirty="0"/>
              <a:t> tu </a:t>
            </a:r>
            <a:r>
              <a:rPr lang="it-IT" i="1" dirty="0" err="1"/>
              <a:t>seras</a:t>
            </a:r>
            <a:r>
              <a:rPr lang="it-IT" i="1" dirty="0"/>
              <a:t> </a:t>
            </a:r>
            <a:r>
              <a:rPr lang="it-IT" i="1" dirty="0" err="1"/>
              <a:t>malade</a:t>
            </a:r>
            <a:r>
              <a:rPr lang="it-IT" i="1" dirty="0"/>
              <a:t>…</a:t>
            </a:r>
            <a:endParaRPr lang="it-IT" dirty="0"/>
          </a:p>
          <a:p>
            <a:r>
              <a:rPr lang="it-IT" dirty="0" smtClean="0"/>
              <a:t>(Académie </a:t>
            </a:r>
            <a:r>
              <a:rPr lang="it-IT" dirty="0" err="1" smtClean="0"/>
              <a:t>française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056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518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Mangal</vt:lpstr>
      <vt:lpstr>Office Theme</vt:lpstr>
      <vt:lpstr>Points grammaticaux ou lexicaux vus au cours du thème</vt:lpstr>
      <vt:lpstr>essayer de</vt:lpstr>
      <vt:lpstr>chercher à </vt:lpstr>
      <vt:lpstr>comme ou comment</vt:lpstr>
      <vt:lpstr>en même temps</vt:lpstr>
      <vt:lpstr>L’expression de la date</vt:lpstr>
      <vt:lpstr>Infatti   ATTENTION FAUX-AMI  En fait (en réalité)</vt:lpstr>
      <vt:lpstr>Prépositions pour les noms de pays selon le genre</vt:lpstr>
      <vt:lpstr>Au cas où … + conditionnel</vt:lpstr>
      <vt:lpstr> “quelque chose” : accord au masculin ou au féminin?</vt:lpstr>
      <vt:lpstr> Règle avec « se rendre compte » </vt:lpstr>
      <vt:lpstr>Différence entre végane et végétalien</vt:lpstr>
      <vt:lpstr>végane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Points grammaticaux ou lexicaux vus au cours du thème</dc:title>
  <dc:creator>CELOTTI NADINE</dc:creator>
  <cp:lastModifiedBy>CELOTTI NADINE</cp:lastModifiedBy>
  <cp:revision>11</cp:revision>
  <dcterms:created xsi:type="dcterms:W3CDTF">2017-05-17T08:45:53Z</dcterms:created>
  <dcterms:modified xsi:type="dcterms:W3CDTF">2017-05-17T15:55:20Z</dcterms:modified>
</cp:coreProperties>
</file>