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735763" cy="98663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FB24-00C8-4D12-B616-5459CBAF304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3D64C-5F7F-4534-BB25-31C6D462A3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811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84D68-42CB-40EB-8214-348D04FD5045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82F90-DB99-4959-A119-77753F6551C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19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82F90-DB99-4959-A119-77753F6551C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54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72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421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01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290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28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184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39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60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08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53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98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D77E-0916-4E0D-8769-D01C18DF8019}" type="datetimeFigureOut">
              <a:rPr lang="it-IT" smtClean="0"/>
              <a:t>04/11/2016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86BF1-5915-4FCE-B557-8BC309305C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53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Spettrofluorimetro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Spettrometro </a:t>
            </a:r>
            <a:r>
              <a:rPr lang="it-IT" dirty="0" err="1" smtClean="0"/>
              <a:t>Raman</a:t>
            </a:r>
            <a:r>
              <a:rPr lang="it-IT" dirty="0" smtClean="0"/>
              <a:t> dispersivo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221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Fluorescenza</a:t>
            </a:r>
          </a:p>
        </p:txBody>
      </p:sp>
      <p:pic>
        <p:nvPicPr>
          <p:cNvPr id="11267" name="Picture 3" descr="FluoriteU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484313"/>
            <a:ext cx="3556000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50825" y="5924550"/>
            <a:ext cx="531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2000">
                <a:solidFill>
                  <a:srgbClr val="0000FF"/>
                </a:solidFill>
              </a:rPr>
              <a:t>http://en.wikipedia.org/wiki/File:FluoriteUV.jpg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7088" y="3644900"/>
            <a:ext cx="936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/>
              <a:t>UV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331913" y="3716338"/>
            <a:ext cx="863600" cy="863600"/>
          </a:xfrm>
          <a:prstGeom prst="lightningBolt">
            <a:avLst/>
          </a:prstGeom>
          <a:gradFill rotWithShape="1">
            <a:gsLst>
              <a:gs pos="0">
                <a:srgbClr val="CC66FF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0" y="1268413"/>
            <a:ext cx="41036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/>
              <a:t>Fluorite CaF</a:t>
            </a:r>
            <a:r>
              <a:rPr lang="it-IT" altLang="it-IT" sz="2400" baseline="-25000"/>
              <a:t>2</a:t>
            </a:r>
          </a:p>
          <a:p>
            <a:pPr>
              <a:spcBef>
                <a:spcPct val="50000"/>
              </a:spcBef>
            </a:pPr>
            <a:r>
              <a:rPr lang="it-IT" altLang="it-IT" sz="2400"/>
              <a:t>inclusioni di Eu</a:t>
            </a:r>
            <a:r>
              <a:rPr lang="it-IT" altLang="it-IT" sz="2400" baseline="30000"/>
              <a:t>2+</a:t>
            </a:r>
          </a:p>
          <a:p>
            <a:pPr>
              <a:spcBef>
                <a:spcPct val="50000"/>
              </a:spcBef>
            </a:pPr>
            <a:r>
              <a:rPr lang="it-IT" altLang="it-IT" sz="2400"/>
              <a:t>fluorescenza blu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rot="-5400000">
            <a:off x="3708400" y="3644900"/>
            <a:ext cx="863600" cy="863600"/>
          </a:xfrm>
          <a:prstGeom prst="lightningBolt">
            <a:avLst/>
          </a:prstGeom>
          <a:gradFill rotWithShape="1">
            <a:gsLst>
              <a:gs pos="0">
                <a:schemeClr val="bg1"/>
              </a:gs>
              <a:gs pos="50000">
                <a:srgbClr val="0000FF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it-IT">
              <a:solidFill>
                <a:srgbClr val="FF0000"/>
              </a:solidFill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356100" y="3933825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/>
              <a:t>visibile (blu)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580063" y="4724400"/>
            <a:ext cx="2663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Stokes shift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003800" y="3168650"/>
            <a:ext cx="3889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/>
              <a:t>1852 George Stokes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580063" y="5249773"/>
            <a:ext cx="3332162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La lunghezza d’onda della radiazione usata per l’eccitazione è minore di quella della radiazione emessa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89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 smtClean="0"/>
              <a:t>Spettrofluorimetro</a:t>
            </a:r>
            <a:r>
              <a:rPr lang="it-IT" sz="2800" dirty="0" smtClean="0"/>
              <a:t> </a:t>
            </a:r>
            <a:r>
              <a:rPr lang="it-IT" sz="2800" dirty="0" err="1" smtClean="0"/>
              <a:t>Perkin</a:t>
            </a:r>
            <a:r>
              <a:rPr lang="it-IT" sz="2800" dirty="0" smtClean="0"/>
              <a:t> Elmer LS-50B</a:t>
            </a:r>
            <a:br>
              <a:rPr lang="it-IT" sz="2800" dirty="0" smtClean="0"/>
            </a:br>
            <a:r>
              <a:rPr lang="it-IT" sz="2800" dirty="0" smtClean="0"/>
              <a:t>Schema dell’ottica I</a:t>
            </a:r>
            <a:endParaRPr lang="it-I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5" t="14424" r="10549" b="12533"/>
          <a:stretch/>
        </p:blipFill>
        <p:spPr bwMode="auto">
          <a:xfrm rot="16200000" flipH="1" flipV="1">
            <a:off x="2021116" y="147235"/>
            <a:ext cx="5407400" cy="765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475656" y="1988840"/>
            <a:ext cx="129614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Sorgente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427984" y="6237312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Campione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91680" y="3326128"/>
            <a:ext cx="21602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Monocromatore per l’eccitazione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 rot="2700000">
            <a:off x="4904773" y="5994021"/>
            <a:ext cx="216024" cy="2160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/>
          <p:cNvCxnSpPr/>
          <p:nvPr/>
        </p:nvCxnSpPr>
        <p:spPr>
          <a:xfrm>
            <a:off x="4427984" y="5589240"/>
            <a:ext cx="432048" cy="3600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5148064" y="5589240"/>
            <a:ext cx="504056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5400092" y="3501008"/>
            <a:ext cx="241226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Monocromatore per la luce emessa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084168" y="1988840"/>
            <a:ext cx="201622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Fotomoltiplicatore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489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err="1" smtClean="0"/>
              <a:t>Spettrofluorimetro</a:t>
            </a:r>
            <a:r>
              <a:rPr lang="it-IT" sz="3200" dirty="0" smtClean="0"/>
              <a:t> </a:t>
            </a:r>
            <a:r>
              <a:rPr lang="it-IT" sz="3200" dirty="0" err="1" smtClean="0"/>
              <a:t>Perkin</a:t>
            </a:r>
            <a:r>
              <a:rPr lang="it-IT" sz="3200" dirty="0" smtClean="0"/>
              <a:t> Elmer LS-50B</a:t>
            </a:r>
            <a:br>
              <a:rPr lang="it-IT" sz="3200" dirty="0" smtClean="0"/>
            </a:br>
            <a:r>
              <a:rPr lang="it-IT" sz="3200" dirty="0" smtClean="0"/>
              <a:t>Schema dell’ottica II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3306"/>
            <a:ext cx="6120680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5" r="20847"/>
          <a:stretch/>
        </p:blipFill>
        <p:spPr bwMode="auto">
          <a:xfrm>
            <a:off x="6948264" y="908720"/>
            <a:ext cx="1581150" cy="41338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827584" y="5373216"/>
            <a:ext cx="5904656" cy="92333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NB: siccome l’osservazione viene fatta a 90 ° rispetto l’eccitazione  per la </a:t>
            </a:r>
            <a:r>
              <a:rPr lang="it-IT" dirty="0" smtClean="0">
                <a:solidFill>
                  <a:srgbClr val="FF0000"/>
                </a:solidFill>
              </a:rPr>
              <a:t>fluorescenza</a:t>
            </a:r>
            <a:r>
              <a:rPr lang="it-IT" dirty="0" smtClean="0"/>
              <a:t> si usano </a:t>
            </a:r>
            <a:r>
              <a:rPr lang="it-IT" dirty="0" smtClean="0">
                <a:solidFill>
                  <a:srgbClr val="FF0000"/>
                </a:solidFill>
              </a:rPr>
              <a:t>celle</a:t>
            </a:r>
            <a:r>
              <a:rPr lang="it-IT" dirty="0" smtClean="0"/>
              <a:t> con tutte e quattro le facce trasparenti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 flipV="1">
            <a:off x="6732240" y="5157192"/>
            <a:ext cx="864096" cy="7920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3848" y="476672"/>
            <a:ext cx="5770984" cy="77809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3200" dirty="0" smtClean="0"/>
              <a:t>Sorgente: lampada allo Xe</a:t>
            </a:r>
            <a:endParaRPr lang="it-IT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57" y="1989885"/>
            <a:ext cx="50292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89429"/>
            <a:ext cx="284431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1560" y="4725144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Scarica elettrica in atmosfera di Xe (flash)</a:t>
            </a:r>
          </a:p>
          <a:p>
            <a:r>
              <a:rPr lang="it-IT" dirty="0" smtClean="0"/>
              <a:t>Si può utilizzare in modalità pulsata per studiare il decadimento della fotoluminescenza (emissione di fluorescenza o fosforescenza)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05733"/>
            <a:ext cx="2232248" cy="282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9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Spettrometro </a:t>
            </a:r>
            <a:r>
              <a:rPr lang="it-IT" sz="3600" dirty="0" err="1" smtClean="0"/>
              <a:t>Raman</a:t>
            </a:r>
            <a:r>
              <a:rPr lang="it-IT" sz="3600" dirty="0" smtClean="0"/>
              <a:t> dispersivo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98072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Con lo </a:t>
            </a:r>
            <a:r>
              <a:rPr lang="it-IT" dirty="0" err="1" smtClean="0"/>
              <a:t>spettrofluorimetro</a:t>
            </a:r>
            <a:r>
              <a:rPr lang="it-IT" dirty="0" smtClean="0"/>
              <a:t> si possono osservare dei segnali </a:t>
            </a:r>
            <a:r>
              <a:rPr lang="it-IT" dirty="0" err="1" smtClean="0"/>
              <a:t>Raman</a:t>
            </a:r>
            <a:r>
              <a:rPr lang="it-IT" dirty="0" smtClean="0"/>
              <a:t>, tipicamente </a:t>
            </a:r>
            <a:r>
              <a:rPr lang="it-IT" smtClean="0"/>
              <a:t>del solvente.</a:t>
            </a:r>
            <a:endParaRPr lang="it-IT" dirty="0" smtClean="0"/>
          </a:p>
          <a:p>
            <a:r>
              <a:rPr lang="it-IT" dirty="0" smtClean="0"/>
              <a:t>Il segnale </a:t>
            </a:r>
            <a:r>
              <a:rPr lang="it-IT" dirty="0" err="1" smtClean="0"/>
              <a:t>Raman</a:t>
            </a:r>
            <a:r>
              <a:rPr lang="it-IT" dirty="0" smtClean="0"/>
              <a:t> è molto più debole di quello di fluorescenza e ci sono degli strumenti dedicati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Sorgente: laser. </a:t>
            </a:r>
            <a:r>
              <a:rPr lang="it-IT" dirty="0" smtClean="0"/>
              <a:t>Uno  spettrometro </a:t>
            </a:r>
            <a:r>
              <a:rPr lang="it-IT" dirty="0" err="1" smtClean="0"/>
              <a:t>Raman</a:t>
            </a:r>
            <a:r>
              <a:rPr lang="it-IT" dirty="0" smtClean="0"/>
              <a:t> può avere diversi laser per ovviare a possibili segnali fluorescenza.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78" y="2374241"/>
            <a:ext cx="3810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868144" y="53784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Horiba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44" y="2924944"/>
            <a:ext cx="4060384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11560" y="6039169"/>
            <a:ext cx="3891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Raman</a:t>
            </a:r>
            <a:r>
              <a:rPr lang="it-IT" dirty="0" smtClean="0"/>
              <a:t> </a:t>
            </a:r>
            <a:r>
              <a:rPr lang="it-IT" dirty="0" err="1" smtClean="0"/>
              <a:t>Spectropy</a:t>
            </a:r>
            <a:r>
              <a:rPr lang="it-IT" dirty="0" smtClean="0"/>
              <a:t> for </a:t>
            </a:r>
            <a:r>
              <a:rPr lang="it-IT" dirty="0" err="1" smtClean="0"/>
              <a:t>Chemical</a:t>
            </a:r>
            <a:r>
              <a:rPr lang="it-IT" dirty="0" smtClean="0"/>
              <a:t> Analysis</a:t>
            </a:r>
          </a:p>
          <a:p>
            <a:r>
              <a:rPr lang="it-IT" dirty="0" smtClean="0"/>
              <a:t>R.L. </a:t>
            </a:r>
            <a:r>
              <a:rPr lang="it-IT" dirty="0" err="1" smtClean="0"/>
              <a:t>McCreery</a:t>
            </a:r>
            <a:r>
              <a:rPr lang="it-IT" dirty="0" smtClean="0"/>
              <a:t>, </a:t>
            </a:r>
            <a:r>
              <a:rPr lang="it-IT" dirty="0" err="1" smtClean="0"/>
              <a:t>Wiley</a:t>
            </a:r>
            <a:r>
              <a:rPr lang="it-IT" dirty="0" smtClean="0"/>
              <a:t>, New York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55576" y="53784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Detector: fotomoltiplicatore o </a:t>
            </a:r>
            <a:r>
              <a:rPr lang="it-IT" b="1" dirty="0" err="1" smtClean="0"/>
              <a:t>C</a:t>
            </a:r>
            <a:r>
              <a:rPr lang="it-IT" dirty="0" err="1" smtClean="0"/>
              <a:t>harge</a:t>
            </a:r>
            <a:r>
              <a:rPr lang="it-IT" dirty="0" smtClean="0"/>
              <a:t> </a:t>
            </a:r>
            <a:r>
              <a:rPr lang="it-IT" b="1" dirty="0" err="1" smtClean="0"/>
              <a:t>C</a:t>
            </a:r>
            <a:r>
              <a:rPr lang="it-IT" dirty="0" err="1" smtClean="0"/>
              <a:t>oupled</a:t>
            </a:r>
            <a:r>
              <a:rPr lang="it-IT" dirty="0" smtClean="0"/>
              <a:t> </a:t>
            </a:r>
            <a:r>
              <a:rPr lang="it-IT" b="1" dirty="0" smtClean="0"/>
              <a:t>D</a:t>
            </a:r>
            <a:r>
              <a:rPr lang="it-IT" dirty="0" smtClean="0"/>
              <a:t>evice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4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34" y="1077467"/>
            <a:ext cx="76200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971600" y="476672"/>
            <a:ext cx="4752528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Raman</a:t>
            </a:r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portatile modulare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99311" y="4703134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Sonda in fibra ottica, spot 90u, lunghezza 1.5 metri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27995" y="1077467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rivelatore CCD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6108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207</Words>
  <Application>Microsoft Office PowerPoint</Application>
  <PresentationFormat>Presentazione su schermo (4:3)</PresentationFormat>
  <Paragraphs>35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Spettrofluorimetro</vt:lpstr>
      <vt:lpstr>Fluorescenza</vt:lpstr>
      <vt:lpstr>Spettrofluorimetro Perkin Elmer LS-50B Schema dell’ottica I</vt:lpstr>
      <vt:lpstr>Spettrofluorimetro Perkin Elmer LS-50B Schema dell’ottica II</vt:lpstr>
      <vt:lpstr>Sorgente: lampada allo Xe</vt:lpstr>
      <vt:lpstr>Spettrometro Raman dispersivo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Spettrofluorimetro</dc:title>
  <dc:creator>asaro</dc:creator>
  <cp:lastModifiedBy>asaro</cp:lastModifiedBy>
  <cp:revision>29</cp:revision>
  <cp:lastPrinted>2015-10-06T07:30:01Z</cp:lastPrinted>
  <dcterms:created xsi:type="dcterms:W3CDTF">2015-10-05T15:45:52Z</dcterms:created>
  <dcterms:modified xsi:type="dcterms:W3CDTF">2016-11-04T18:16:17Z</dcterms:modified>
</cp:coreProperties>
</file>