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57" r:id="rId3"/>
    <p:sldId id="279" r:id="rId4"/>
    <p:sldId id="258" r:id="rId5"/>
    <p:sldId id="259" r:id="rId6"/>
    <p:sldId id="260" r:id="rId7"/>
    <p:sldId id="272" r:id="rId8"/>
    <p:sldId id="275" r:id="rId9"/>
    <p:sldId id="263" r:id="rId10"/>
    <p:sldId id="261" r:id="rId11"/>
    <p:sldId id="264" r:id="rId12"/>
    <p:sldId id="280" r:id="rId13"/>
    <p:sldId id="262" r:id="rId14"/>
    <p:sldId id="265" r:id="rId15"/>
    <p:sldId id="266" r:id="rId16"/>
    <p:sldId id="271" r:id="rId17"/>
    <p:sldId id="267" r:id="rId18"/>
    <p:sldId id="276" r:id="rId19"/>
    <p:sldId id="277" r:id="rId20"/>
    <p:sldId id="269" r:id="rId21"/>
    <p:sldId id="278" r:id="rId22"/>
  </p:sldIdLst>
  <p:sldSz cx="9144000" cy="6858000" type="screen4x3"/>
  <p:notesSz cx="6735763" cy="9866313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00"/>
    <a:srgbClr val="0099FF"/>
    <a:srgbClr val="FF6600"/>
    <a:srgbClr val="80008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50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19123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5178" y="1"/>
            <a:ext cx="2919123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2020"/>
            <a:ext cx="2919123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5178" y="9372020"/>
            <a:ext cx="2919123" cy="4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D9FE52C-A7FB-469D-902D-E178937401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486703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8CFE0-BE3A-4304-ADAA-3FB263AA03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2630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12FC3-F2FC-447A-B83A-7FDA7B6F07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80119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EAADD-40F5-41DE-A117-CE5D03CC7EC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69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2482E-6633-4D33-A290-5F802BBD45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3815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58BAF-9620-470D-9313-57879CEF6AC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7168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0B608-7020-405A-B505-946AC8AF05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49221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37D9D-B8AD-46A0-9AF1-8611F73CFDE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867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F11AB1-341F-460A-BC3B-8C19FE3B14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052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AF04D-4CE9-479B-BF6B-026DA7D7DA7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7599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F6196-93FB-483C-A551-DBB9D03E525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94364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76DA21-8101-4D77-9F75-7897DBF0B02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522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9EE33B08-4450-492A-B39E-649D192D06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620713"/>
            <a:ext cx="7772400" cy="647700"/>
          </a:xfrm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it-IT" altLang="it-IT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Spettrofotometro UV-vis</a:t>
            </a:r>
          </a:p>
        </p:txBody>
      </p:sp>
      <p:pic>
        <p:nvPicPr>
          <p:cNvPr id="2051" name="Immagin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6119812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CasellaDiTesto 2"/>
          <p:cNvSpPr txBox="1">
            <a:spLocks noChangeArrowheads="1"/>
          </p:cNvSpPr>
          <p:nvPr/>
        </p:nvSpPr>
        <p:spPr bwMode="auto">
          <a:xfrm>
            <a:off x="3132138" y="5040313"/>
            <a:ext cx="10795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/>
              <a:t>sorgente</a:t>
            </a:r>
          </a:p>
        </p:txBody>
      </p:sp>
      <p:sp>
        <p:nvSpPr>
          <p:cNvPr id="2053" name="CasellaDiTesto 5"/>
          <p:cNvSpPr txBox="1">
            <a:spLocks noChangeArrowheads="1"/>
          </p:cNvSpPr>
          <p:nvPr/>
        </p:nvSpPr>
        <p:spPr bwMode="auto">
          <a:xfrm>
            <a:off x="3995738" y="5040313"/>
            <a:ext cx="2016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/>
              <a:t>monocromatore</a:t>
            </a:r>
          </a:p>
        </p:txBody>
      </p:sp>
      <p:sp>
        <p:nvSpPr>
          <p:cNvPr id="2054" name="CasellaDiTesto 7"/>
          <p:cNvSpPr txBox="1">
            <a:spLocks noChangeArrowheads="1"/>
          </p:cNvSpPr>
          <p:nvPr/>
        </p:nvSpPr>
        <p:spPr bwMode="auto">
          <a:xfrm>
            <a:off x="5759450" y="5040313"/>
            <a:ext cx="16208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/>
              <a:t>scomparto per il campione</a:t>
            </a:r>
          </a:p>
        </p:txBody>
      </p:sp>
      <p:sp>
        <p:nvSpPr>
          <p:cNvPr id="2055" name="CasellaDiTesto 8"/>
          <p:cNvSpPr txBox="1">
            <a:spLocks noChangeArrowheads="1"/>
          </p:cNvSpPr>
          <p:nvPr/>
        </p:nvSpPr>
        <p:spPr bwMode="auto">
          <a:xfrm>
            <a:off x="7380288" y="5162550"/>
            <a:ext cx="14398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1600"/>
              <a:t>rivelatore</a:t>
            </a:r>
          </a:p>
        </p:txBody>
      </p:sp>
      <p:sp>
        <p:nvSpPr>
          <p:cNvPr id="2056" name="CasellaDiTesto 9"/>
          <p:cNvSpPr txBox="1">
            <a:spLocks noChangeArrowheads="1"/>
          </p:cNvSpPr>
          <p:nvPr/>
        </p:nvSpPr>
        <p:spPr bwMode="auto">
          <a:xfrm>
            <a:off x="239713" y="1731963"/>
            <a:ext cx="25923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/>
              <a:t>Raggio singolo</a:t>
            </a:r>
          </a:p>
        </p:txBody>
      </p:sp>
      <p:sp>
        <p:nvSpPr>
          <p:cNvPr id="2057" name="CasellaDiTesto 10"/>
          <p:cNvSpPr txBox="1">
            <a:spLocks noChangeArrowheads="1"/>
          </p:cNvSpPr>
          <p:nvPr/>
        </p:nvSpPr>
        <p:spPr bwMode="auto">
          <a:xfrm>
            <a:off x="225425" y="2105025"/>
            <a:ext cx="2592388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Economico</a:t>
            </a:r>
          </a:p>
          <a:p>
            <a:pPr eaLnBrk="1" hangingPunct="1"/>
            <a:r>
              <a:rPr lang="it-IT" altLang="it-IT"/>
              <a:t>Problemi per fluttuazioni della sorgente e del rivelatore</a:t>
            </a:r>
          </a:p>
        </p:txBody>
      </p:sp>
      <p:sp>
        <p:nvSpPr>
          <p:cNvPr id="2058" name="CasellaDiTesto 11"/>
          <p:cNvSpPr txBox="1">
            <a:spLocks noChangeArrowheads="1"/>
          </p:cNvSpPr>
          <p:nvPr/>
        </p:nvSpPr>
        <p:spPr bwMode="auto">
          <a:xfrm>
            <a:off x="258763" y="4017963"/>
            <a:ext cx="21002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b="1"/>
              <a:t>Doppio raggio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287338" y="3581400"/>
            <a:ext cx="2413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UNICAM </a:t>
            </a:r>
            <a:r>
              <a:rPr lang="it-IT" sz="2000" b="1" dirty="0" err="1" smtClean="0">
                <a:solidFill>
                  <a:schemeClr val="accent1">
                    <a:lumMod val="50000"/>
                  </a:schemeClr>
                </a:solidFill>
              </a:rPr>
              <a:t>Helios</a:t>
            </a:r>
            <a:r>
              <a:rPr lang="it-IT" sz="2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it-IT" sz="2000" b="1" dirty="0">
                <a:solidFill>
                  <a:schemeClr val="accent1">
                    <a:lumMod val="50000"/>
                  </a:schemeClr>
                </a:solidFill>
                <a:latin typeface="Symbol" panose="05050102010706020507" pitchFamily="18" charset="2"/>
              </a:rPr>
              <a:t>b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258763" y="4413250"/>
            <a:ext cx="1690687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0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Shimadzu</a:t>
            </a: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2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UV-vis 2450</a:t>
            </a:r>
          </a:p>
        </p:txBody>
      </p:sp>
      <p:sp>
        <p:nvSpPr>
          <p:cNvPr id="2" name="Rettangolo 1"/>
          <p:cNvSpPr/>
          <p:nvPr/>
        </p:nvSpPr>
        <p:spPr>
          <a:xfrm>
            <a:off x="149230" y="5877272"/>
            <a:ext cx="89947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Sito</a:t>
            </a:r>
            <a:r>
              <a:rPr lang="en-US" dirty="0" smtClean="0"/>
              <a:t> </a:t>
            </a:r>
            <a:r>
              <a:rPr lang="en-US" dirty="0" err="1" smtClean="0"/>
              <a:t>interessante</a:t>
            </a:r>
            <a:r>
              <a:rPr lang="en-US" dirty="0" smtClean="0"/>
              <a:t> </a:t>
            </a:r>
            <a:r>
              <a:rPr lang="en-US" dirty="0" err="1" smtClean="0"/>
              <a:t>sul</a:t>
            </a:r>
            <a:r>
              <a:rPr lang="en-US" dirty="0" smtClean="0"/>
              <a:t> </a:t>
            </a:r>
            <a:r>
              <a:rPr lang="en-US" dirty="0" err="1" smtClean="0"/>
              <a:t>funzionamento</a:t>
            </a:r>
            <a:r>
              <a:rPr lang="en-US" dirty="0" smtClean="0"/>
              <a:t> </a:t>
            </a:r>
            <a:r>
              <a:rPr lang="en-US" dirty="0" err="1" smtClean="0"/>
              <a:t>degli</a:t>
            </a:r>
            <a:r>
              <a:rPr lang="en-US" dirty="0" smtClean="0"/>
              <a:t> </a:t>
            </a:r>
            <a:r>
              <a:rPr lang="en-US" dirty="0" err="1" smtClean="0"/>
              <a:t>attuali</a:t>
            </a:r>
            <a:r>
              <a:rPr lang="en-US" dirty="0" smtClean="0"/>
              <a:t> </a:t>
            </a:r>
            <a:r>
              <a:rPr lang="en-US" dirty="0" err="1" smtClean="0"/>
              <a:t>spettrofotometri</a:t>
            </a:r>
            <a:r>
              <a:rPr lang="en-US" dirty="0"/>
              <a:t> </a:t>
            </a:r>
            <a:r>
              <a:rPr lang="en-US" dirty="0" err="1" smtClean="0"/>
              <a:t>anche</a:t>
            </a:r>
            <a:r>
              <a:rPr lang="en-US" dirty="0" smtClean="0"/>
              <a:t> con </a:t>
            </a:r>
            <a:r>
              <a:rPr lang="en-US" dirty="0" err="1" smtClean="0"/>
              <a:t>fibra</a:t>
            </a:r>
            <a:r>
              <a:rPr lang="en-US" dirty="0" smtClean="0"/>
              <a:t> </a:t>
            </a:r>
            <a:r>
              <a:rPr lang="en-US" dirty="0" err="1" smtClean="0"/>
              <a:t>ottica</a:t>
            </a:r>
            <a:endParaRPr lang="en-US" dirty="0" smtClean="0"/>
          </a:p>
          <a:p>
            <a:r>
              <a:rPr lang="en-US" dirty="0" smtClean="0"/>
              <a:t> http</a:t>
            </a:r>
            <a:r>
              <a:rPr lang="en-US" dirty="0"/>
              <a:t>://bwtek.com/spectrometer-introduction/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Rivelatore: </a:t>
            </a:r>
            <a:r>
              <a:rPr lang="it-IT" altLang="it-IT" sz="4000" smtClean="0">
                <a:solidFill>
                  <a:srgbClr val="FF0000"/>
                </a:solidFill>
              </a:rPr>
              <a:t>fotomoltiplicatore </a:t>
            </a:r>
            <a:r>
              <a:rPr lang="it-IT" altLang="it-IT" sz="4000" smtClean="0">
                <a:solidFill>
                  <a:schemeClr val="tx1"/>
                </a:solidFill>
              </a:rPr>
              <a:t>R-928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4525962"/>
          </a:xfrm>
        </p:spPr>
        <p:txBody>
          <a:bodyPr/>
          <a:lstStyle/>
          <a:p>
            <a:pPr eaLnBrk="1" hangingPunct="1"/>
            <a:r>
              <a:rPr lang="it-IT" altLang="it-IT" sz="3400" smtClean="0"/>
              <a:t>I fotomoltiplicatori  detector molto sensibili</a:t>
            </a:r>
          </a:p>
          <a:p>
            <a:pPr eaLnBrk="1" hangingPunct="1"/>
            <a:r>
              <a:rPr lang="it-IT" altLang="it-IT" sz="3400" smtClean="0"/>
              <a:t>sono veloci nella risposta</a:t>
            </a:r>
          </a:p>
          <a:p>
            <a:pPr eaLnBrk="1" hangingPunct="1"/>
            <a:r>
              <a:rPr lang="it-IT" altLang="it-IT" sz="3400" smtClean="0"/>
              <a:t>svantaggio: costosi</a:t>
            </a:r>
          </a:p>
          <a:p>
            <a:pPr eaLnBrk="1" hangingPunct="1"/>
            <a:r>
              <a:rPr lang="it-IT" altLang="it-IT" sz="3400" smtClean="0"/>
              <a:t>si basano sull’effetto fotoelettrico</a:t>
            </a:r>
          </a:p>
          <a:p>
            <a:pPr eaLnBrk="1" hangingPunct="1"/>
            <a:r>
              <a:rPr lang="it-IT" altLang="it-IT" sz="3400" smtClean="0"/>
              <a:t>la luce dà luogo ad una fotocorrente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55650" y="5300663"/>
            <a:ext cx="76327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i="1">
                <a:solidFill>
                  <a:srgbClr val="0066FF"/>
                </a:solidFill>
              </a:rPr>
              <a:t>http://sales.hamamatsu.com/en/products/electron-tube-division/detectors/photomultiplier-tubes/part-r928.php#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404813"/>
            <a:ext cx="6346825" cy="5184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mtClean="0"/>
              <a:t>il fotone rimuove un e- da un fotocatodo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il catodo diventa positivo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e- possono spostarsi al catodo da un anodo sotto un’appropriato </a:t>
            </a:r>
            <a:r>
              <a:rPr lang="it-IT" altLang="it-IT" smtClean="0">
                <a:latin typeface="Symbol" pitchFamily="18" charset="2"/>
              </a:rPr>
              <a:t>D</a:t>
            </a:r>
            <a:r>
              <a:rPr lang="it-IT" altLang="it-IT" smtClean="0"/>
              <a:t>V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c’è corrente quando c’è luce: </a:t>
            </a:r>
            <a:r>
              <a:rPr lang="it-IT" altLang="it-IT" smtClean="0">
                <a:solidFill>
                  <a:srgbClr val="FF0000"/>
                </a:solidFill>
              </a:rPr>
              <a:t>fotocorrente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mtClean="0"/>
              <a:t>la fotocorrente può essere amplificata (fotomoltiplicatore)</a:t>
            </a:r>
          </a:p>
          <a:p>
            <a:pPr eaLnBrk="1" hangingPunct="1">
              <a:lnSpc>
                <a:spcPct val="90000"/>
              </a:lnSpc>
            </a:pPr>
            <a:endParaRPr lang="it-IT" altLang="it-IT" smtClean="0"/>
          </a:p>
        </p:txBody>
      </p:sp>
      <p:pic>
        <p:nvPicPr>
          <p:cNvPr id="12291" name="Picture 5" descr="[Photomultiplier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7" r="68831" b="10497"/>
          <a:stretch>
            <a:fillRect/>
          </a:stretch>
        </p:blipFill>
        <p:spPr bwMode="auto">
          <a:xfrm>
            <a:off x="6877050" y="1052513"/>
            <a:ext cx="1716088" cy="429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6588125" y="404813"/>
            <a:ext cx="23050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>
                <a:solidFill>
                  <a:srgbClr val="FF0000"/>
                </a:solidFill>
              </a:rPr>
              <a:t>fotocatodo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971550" y="5373688"/>
            <a:ext cx="5400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/>
              <a:t>nel tubo c’è il vuoto</a:t>
            </a:r>
          </a:p>
        </p:txBody>
      </p:sp>
      <p:sp>
        <p:nvSpPr>
          <p:cNvPr id="12294" name="Text Box 8"/>
          <p:cNvSpPr txBox="1">
            <a:spLocks noChangeArrowheads="1"/>
          </p:cNvSpPr>
          <p:nvPr/>
        </p:nvSpPr>
        <p:spPr bwMode="auto">
          <a:xfrm>
            <a:off x="7092950" y="5516563"/>
            <a:ext cx="15113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3200">
                <a:solidFill>
                  <a:schemeClr val="hlink"/>
                </a:solidFill>
              </a:rPr>
              <a:t>anodo</a:t>
            </a:r>
          </a:p>
        </p:txBody>
      </p:sp>
      <p:sp>
        <p:nvSpPr>
          <p:cNvPr id="12295" name="Rectangle 9"/>
          <p:cNvSpPr>
            <a:spLocks noChangeArrowheads="1"/>
          </p:cNvSpPr>
          <p:nvPr/>
        </p:nvSpPr>
        <p:spPr bwMode="auto">
          <a:xfrm>
            <a:off x="539750" y="5805488"/>
            <a:ext cx="63373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i="1">
                <a:solidFill>
                  <a:srgbClr val="0066FF"/>
                </a:solidFill>
              </a:rPr>
              <a:t>http://www.thespectroscopynet.eu/?Detectors:Photomultiplier_Tubes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389" y="2564904"/>
            <a:ext cx="398188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58" y="1162371"/>
            <a:ext cx="3742556" cy="438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971600" y="5805264"/>
            <a:ext cx="38227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Sensibilità di un fotomoltiplicatore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5261655" y="1688211"/>
            <a:ext cx="3384376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I colori e l’occhio umano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055529" y="466467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/>
              <a:t>Rivelatore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22282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/>
              <a:t>Posizione del raggio rispetto il campione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57338"/>
            <a:ext cx="5573713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5651500" y="4076700"/>
            <a:ext cx="3024188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dirty="0"/>
              <a:t>altezza della cella 36 mm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 smtClean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Celle per UV-Vis</a:t>
            </a:r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/>
            <a:r>
              <a:rPr lang="it-IT" altLang="it-IT" sz="2800" dirty="0" smtClean="0"/>
              <a:t>diversa geometria e materiale (quarzo, vetro, plastica)</a:t>
            </a:r>
          </a:p>
          <a:p>
            <a:pPr eaLnBrk="1" hangingPunct="1"/>
            <a:r>
              <a:rPr lang="it-IT" altLang="it-IT" sz="2800" dirty="0" smtClean="0"/>
              <a:t>le più comuni </a:t>
            </a:r>
            <a:r>
              <a:rPr lang="it-IT" altLang="it-IT" sz="2800" dirty="0" err="1" smtClean="0"/>
              <a:t>parellelepipedo</a:t>
            </a:r>
            <a:r>
              <a:rPr lang="it-IT" altLang="it-IT" sz="2800" dirty="0" smtClean="0"/>
              <a:t> 10x10x36(h) mm</a:t>
            </a:r>
          </a:p>
          <a:p>
            <a:pPr marL="0" indent="0" eaLnBrk="1" hangingPunct="1">
              <a:buNone/>
            </a:pPr>
            <a:r>
              <a:rPr lang="it-IT" altLang="it-IT" sz="2800" dirty="0" smtClean="0"/>
              <a:t>	</a:t>
            </a:r>
            <a:r>
              <a:rPr lang="it-IT" altLang="it-IT" sz="2800" u="sng" dirty="0" smtClean="0"/>
              <a:t>volume totale: 3. 5 </a:t>
            </a:r>
            <a:r>
              <a:rPr lang="it-IT" altLang="it-IT" sz="2800" u="sng" dirty="0" err="1" smtClean="0"/>
              <a:t>mL</a:t>
            </a:r>
            <a:endParaRPr lang="it-IT" altLang="it-IT" sz="2800" u="sng" dirty="0" smtClean="0"/>
          </a:p>
          <a:p>
            <a:pPr eaLnBrk="1" hangingPunct="1"/>
            <a:r>
              <a:rPr lang="it-IT" altLang="it-IT" sz="2800" dirty="0" smtClean="0"/>
              <a:t>due facce opposte trasparenti e due smerigliate</a:t>
            </a:r>
          </a:p>
          <a:p>
            <a:pPr eaLnBrk="1" hangingPunct="1"/>
            <a:r>
              <a:rPr lang="it-IT" altLang="it-IT" sz="2800" dirty="0" smtClean="0"/>
              <a:t>i produttori affermano che la produzione è standardizzata</a:t>
            </a:r>
          </a:p>
          <a:p>
            <a:pPr eaLnBrk="1" hangingPunct="1"/>
            <a:r>
              <a:rPr lang="it-IT" altLang="it-IT" sz="2800" dirty="0" smtClean="0"/>
              <a:t>sono in grado di produrre celle perfettamente uguali e non c’è bisogno di “accoppiarle”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7063" y="2073275"/>
            <a:ext cx="7888287" cy="2711450"/>
          </a:xfrm>
          <a:noFill/>
        </p:spPr>
      </p:pic>
      <p:pic>
        <p:nvPicPr>
          <p:cNvPr id="153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81075"/>
            <a:ext cx="8077200" cy="193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66FF"/>
                </a:solidFill>
              </a:rPr>
              <a:t>Geometria</a:t>
            </a:r>
          </a:p>
        </p:txBody>
      </p:sp>
      <p:pic>
        <p:nvPicPr>
          <p:cNvPr id="1536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25" y="4508500"/>
            <a:ext cx="3749675" cy="207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6" name="Text Box 9"/>
          <p:cNvSpPr txBox="1">
            <a:spLocks noChangeArrowheads="1"/>
          </p:cNvSpPr>
          <p:nvPr/>
        </p:nvSpPr>
        <p:spPr bwMode="auto">
          <a:xfrm>
            <a:off x="4859338" y="5013325"/>
            <a:ext cx="39608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b="1">
                <a:solidFill>
                  <a:srgbClr val="0066FF"/>
                </a:solidFill>
              </a:rPr>
              <a:t>catalogo Hellma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i="1">
                <a:solidFill>
                  <a:srgbClr val="0066FF"/>
                </a:solidFill>
              </a:rPr>
              <a:t>www.Hellma.com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smtClean="0">
                <a:solidFill>
                  <a:srgbClr val="0066FF"/>
                </a:solidFill>
              </a:rPr>
              <a:t>Geometria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it-IT" altLang="it-IT" sz="2800" smtClean="0"/>
              <a:t>Eppendorf Uvette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276475"/>
            <a:ext cx="3108325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684213" y="2205038"/>
            <a:ext cx="5256212" cy="393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Char char="•"/>
            </a:pPr>
            <a:r>
              <a:rPr lang="it-IT" altLang="it-IT" sz="2400"/>
              <a:t> </a:t>
            </a:r>
            <a:r>
              <a:rPr lang="it-IT" altLang="it-IT" sz="2800"/>
              <a:t>possibilità di due cammini ottici: </a:t>
            </a:r>
          </a:p>
          <a:p>
            <a:pPr eaLnBrk="1" hangingPunct="1"/>
            <a:r>
              <a:rPr lang="it-IT" altLang="it-IT" sz="2800"/>
              <a:t>10 mm </a:t>
            </a:r>
          </a:p>
          <a:p>
            <a:pPr eaLnBrk="1" hangingPunct="1"/>
            <a:r>
              <a:rPr lang="it-IT" altLang="it-IT" sz="2800"/>
              <a:t>2 mm</a:t>
            </a:r>
          </a:p>
          <a:p>
            <a:pPr eaLnBrk="1" hangingPunct="1">
              <a:buFontTx/>
              <a:buChar char="•"/>
            </a:pPr>
            <a:r>
              <a:rPr lang="it-IT" altLang="it-IT" sz="2800"/>
              <a:t>adattatore per allineare la UVette all’altezza del raggio di luce del fotometro </a:t>
            </a:r>
          </a:p>
          <a:p>
            <a:pPr eaLnBrk="1" hangingPunct="1">
              <a:buFontTx/>
              <a:buChar char="•"/>
            </a:pPr>
            <a:r>
              <a:rPr lang="it-IT" altLang="it-IT" sz="2800"/>
              <a:t> funge da diaframma per una istribuzione ottimale della luce.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mtClean="0">
                <a:solidFill>
                  <a:srgbClr val="0066FF"/>
                </a:solidFill>
              </a:rPr>
              <a:t>Materiali per celle UV-vis</a:t>
            </a:r>
          </a:p>
        </p:txBody>
      </p:sp>
      <p:pic>
        <p:nvPicPr>
          <p:cNvPr id="17411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4238" y="1052513"/>
            <a:ext cx="7373937" cy="5332412"/>
          </a:xfr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pPr eaLnBrk="1" hangingPunct="1"/>
            <a:r>
              <a:rPr lang="en-US" altLang="it-IT" sz="3600" b="1" smtClean="0">
                <a:solidFill>
                  <a:srgbClr val="0099FF"/>
                </a:solidFill>
              </a:rPr>
              <a:t>Trasmittanza di cellette UV-vis</a:t>
            </a:r>
          </a:p>
        </p:txBody>
      </p:sp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5063"/>
            <a:ext cx="9191625" cy="572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404813"/>
            <a:ext cx="8651875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3" name="Text Box 5"/>
          <p:cNvSpPr txBox="1">
            <a:spLocks noChangeArrowheads="1"/>
          </p:cNvSpPr>
          <p:nvPr/>
        </p:nvSpPr>
        <p:spPr bwMode="auto">
          <a:xfrm>
            <a:off x="755650" y="5805488"/>
            <a:ext cx="741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/>
              <a:t>ingrandimento della regione UV tra 190 e 400 nm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Shimadzu_2450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57"/>
          <a:stretch>
            <a:fillRect/>
          </a:stretch>
        </p:blipFill>
        <p:spPr bwMode="auto">
          <a:xfrm>
            <a:off x="976313" y="144463"/>
            <a:ext cx="7189787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8313" y="549275"/>
            <a:ext cx="1943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Schema ottico</a:t>
            </a:r>
            <a:br>
              <a:rPr lang="it-IT" altLang="it-IT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2400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Shimadzu</a:t>
            </a:r>
            <a:r>
              <a:rPr lang="it-IT" altLang="it-IT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it-IT" altLang="it-IT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it-IT" altLang="it-IT" sz="2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UV-vis 2450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b="1" smtClean="0">
                <a:solidFill>
                  <a:srgbClr val="0066FF"/>
                </a:solidFill>
              </a:rPr>
              <a:t>Solventi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1828800"/>
          </a:xfrm>
        </p:spPr>
        <p:txBody>
          <a:bodyPr/>
          <a:lstStyle/>
          <a:p>
            <a:pPr eaLnBrk="1" hangingPunct="1"/>
            <a:r>
              <a:rPr lang="it-IT" altLang="it-IT" smtClean="0"/>
              <a:t>Usare solventi di grado spettrofotometrico</a:t>
            </a:r>
          </a:p>
          <a:p>
            <a:pPr eaLnBrk="1" hangingPunct="1"/>
            <a:r>
              <a:rPr lang="it-IT" altLang="it-IT" smtClean="0"/>
              <a:t>Fare attenzione a possibili impurezze o stabilizzanti 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457200" y="4076700"/>
            <a:ext cx="8229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/>
              <a:t>Le soluzioni devono essere limpide</a:t>
            </a:r>
          </a:p>
          <a:p>
            <a:pPr eaLnBrk="1" hangingPunct="1"/>
            <a:r>
              <a:rPr lang="it-IT" altLang="it-IT"/>
              <a:t>Attenzione ad eventuale materiale indisciolto (potrebbe sciogliersi nel tempo) e la concentrazione cambiare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57200" y="28575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it-IT" altLang="it-IT" sz="4400" b="1">
                <a:solidFill>
                  <a:srgbClr val="0066FF"/>
                </a:solidFill>
              </a:rPr>
              <a:t>Soluzioni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it-IT" sz="4000" b="1" dirty="0" smtClean="0">
                <a:solidFill>
                  <a:srgbClr val="0099FF"/>
                </a:solidFill>
              </a:rPr>
              <a:t>Il </a:t>
            </a:r>
            <a:r>
              <a:rPr lang="en-US" altLang="it-IT" sz="4000" b="1" dirty="0" err="1" smtClean="0">
                <a:solidFill>
                  <a:srgbClr val="0099FF"/>
                </a:solidFill>
              </a:rPr>
              <a:t>futuro</a:t>
            </a:r>
            <a:r>
              <a:rPr lang="en-US" altLang="it-IT" sz="4000" b="1" dirty="0" smtClean="0">
                <a:solidFill>
                  <a:srgbClr val="0099FF"/>
                </a:solidFill>
              </a:rPr>
              <a:t>: Lo </a:t>
            </a:r>
            <a:r>
              <a:rPr lang="en-US" altLang="it-IT" sz="4000" b="1" dirty="0" err="1" smtClean="0">
                <a:solidFill>
                  <a:srgbClr val="0099FF"/>
                </a:solidFill>
              </a:rPr>
              <a:t>spettrometro</a:t>
            </a:r>
            <a:r>
              <a:rPr lang="en-US" altLang="it-IT" sz="4000" b="1" dirty="0" smtClean="0">
                <a:solidFill>
                  <a:srgbClr val="0099FF"/>
                </a:solidFill>
              </a:rPr>
              <a:t> </a:t>
            </a:r>
            <a:r>
              <a:rPr lang="en-US" altLang="it-IT" sz="4000" b="1" dirty="0" err="1" smtClean="0">
                <a:solidFill>
                  <a:srgbClr val="0099FF"/>
                </a:solidFill>
              </a:rPr>
              <a:t>miniaturizzato</a:t>
            </a:r>
            <a:r>
              <a:rPr lang="en-US" altLang="it-IT" sz="4000" b="1" dirty="0" smtClean="0">
                <a:solidFill>
                  <a:srgbClr val="0099FF"/>
                </a:solidFill>
              </a:rPr>
              <a:t>?</a:t>
            </a:r>
          </a:p>
        </p:txBody>
      </p:sp>
      <p:pic>
        <p:nvPicPr>
          <p:cNvPr id="225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27225"/>
            <a:ext cx="3960812" cy="357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8"/>
          <p:cNvSpPr txBox="1">
            <a:spLocks noChangeArrowheads="1"/>
          </p:cNvSpPr>
          <p:nvPr/>
        </p:nvSpPr>
        <p:spPr bwMode="auto">
          <a:xfrm>
            <a:off x="4787900" y="1844675"/>
            <a:ext cx="43561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400" dirty="0" err="1"/>
              <a:t>Intervalli</a:t>
            </a:r>
            <a:r>
              <a:rPr lang="en-US" altLang="it-IT" sz="2400" dirty="0"/>
              <a:t> di </a:t>
            </a:r>
            <a:r>
              <a:rPr lang="en-US" altLang="it-IT" sz="2400" dirty="0" err="1"/>
              <a:t>lunghezze</a:t>
            </a:r>
            <a:r>
              <a:rPr lang="en-US" altLang="it-IT" sz="2400" dirty="0"/>
              <a:t> </a:t>
            </a:r>
            <a:r>
              <a:rPr lang="en-US" altLang="it-IT" sz="2400" dirty="0" err="1"/>
              <a:t>d’onda</a:t>
            </a:r>
            <a:r>
              <a:rPr lang="en-US" altLang="it-IT" sz="2400" dirty="0"/>
              <a:t>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2400" dirty="0"/>
              <a:t>vis 350-800 nm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it-IT" sz="2400" dirty="0"/>
              <a:t>NIR: 650-1100 nm</a:t>
            </a:r>
          </a:p>
        </p:txBody>
      </p:sp>
      <p:sp>
        <p:nvSpPr>
          <p:cNvPr id="22533" name="Rectangle 9"/>
          <p:cNvSpPr>
            <a:spLocks noChangeArrowheads="1"/>
          </p:cNvSpPr>
          <p:nvPr/>
        </p:nvSpPr>
        <p:spPr bwMode="auto">
          <a:xfrm>
            <a:off x="866775" y="5478463"/>
            <a:ext cx="370522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400" dirty="0"/>
              <a:t>40 mm x 42 mm x 24 mm </a:t>
            </a:r>
          </a:p>
          <a:p>
            <a:pPr eaLnBrk="1" hangingPunct="1"/>
            <a:r>
              <a:rPr lang="it-IT" altLang="it-IT" sz="2400" dirty="0"/>
              <a:t>peso 64 g</a:t>
            </a:r>
          </a:p>
          <a:p>
            <a:pPr eaLnBrk="1" hangingPunct="1"/>
            <a:r>
              <a:rPr lang="it-IT" altLang="it-IT" sz="2400" dirty="0"/>
              <a:t>detector CMOS</a:t>
            </a:r>
          </a:p>
        </p:txBody>
      </p:sp>
      <p:pic>
        <p:nvPicPr>
          <p:cNvPr id="2253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429000"/>
            <a:ext cx="3240088" cy="244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5" name="Text Box 11"/>
          <p:cNvSpPr txBox="1">
            <a:spLocks noChangeArrowheads="1"/>
          </p:cNvSpPr>
          <p:nvPr/>
        </p:nvSpPr>
        <p:spPr bwMode="auto">
          <a:xfrm>
            <a:off x="4572000" y="6156325"/>
            <a:ext cx="4248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it-IT" sz="2000" dirty="0"/>
              <a:t>http://www.spectroscopytv.com/product-spotlight-usb-spectrometers/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17843" y="927424"/>
            <a:ext cx="4250845" cy="1800200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it-IT" sz="2000" dirty="0" smtClean="0"/>
              <a:t>Alla sorgente sono richieste:</a:t>
            </a:r>
          </a:p>
          <a:p>
            <a:pPr eaLnBrk="1" hangingPunct="1">
              <a:defRPr/>
            </a:pPr>
            <a:r>
              <a:rPr lang="it-IT" sz="2000" dirty="0" smtClean="0"/>
              <a:t>Alta brillantezza su un ampio intervallo di lunghezza d’onda</a:t>
            </a:r>
          </a:p>
          <a:p>
            <a:pPr eaLnBrk="1" hangingPunct="1">
              <a:defRPr/>
            </a:pPr>
            <a:r>
              <a:rPr lang="it-IT" sz="2000" dirty="0" smtClean="0"/>
              <a:t>Stabilità nel tempo</a:t>
            </a:r>
          </a:p>
          <a:p>
            <a:pPr eaLnBrk="1" hangingPunct="1">
              <a:defRPr/>
            </a:pPr>
            <a:r>
              <a:rPr lang="it-IT" sz="2000" dirty="0" smtClean="0"/>
              <a:t>Lunga durata</a:t>
            </a:r>
          </a:p>
          <a:p>
            <a:pPr eaLnBrk="1" hangingPunct="1">
              <a:defRPr/>
            </a:pPr>
            <a:endParaRPr lang="it-IT" sz="2400" dirty="0" smtClean="0"/>
          </a:p>
        </p:txBody>
      </p:sp>
      <p:pic>
        <p:nvPicPr>
          <p:cNvPr id="5123" name="Immagin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112" y="2733366"/>
            <a:ext cx="42545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sellaDiTesto 5"/>
          <p:cNvSpPr txBox="1">
            <a:spLocks noChangeArrowheads="1"/>
          </p:cNvSpPr>
          <p:nvPr/>
        </p:nvSpPr>
        <p:spPr bwMode="auto">
          <a:xfrm>
            <a:off x="5160050" y="4977347"/>
            <a:ext cx="35709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/>
              <a:t>Distribuzione dell’ intensità di </a:t>
            </a:r>
            <a:r>
              <a:rPr lang="it-IT" altLang="it-IT" dirty="0" smtClean="0"/>
              <a:t>emissione (corpo nero) </a:t>
            </a:r>
            <a:r>
              <a:rPr lang="it-IT" altLang="it-IT" dirty="0"/>
              <a:t>di una </a:t>
            </a:r>
            <a:r>
              <a:rPr lang="it-IT" altLang="it-IT" b="1" dirty="0">
                <a:solidFill>
                  <a:srgbClr val="00B050"/>
                </a:solidFill>
              </a:rPr>
              <a:t>lampada alogena</a:t>
            </a:r>
            <a:r>
              <a:rPr lang="it-IT" altLang="it-IT" dirty="0"/>
              <a:t> (3000 K</a:t>
            </a:r>
            <a:r>
              <a:rPr lang="it-IT" altLang="it-IT" dirty="0" smtClean="0"/>
              <a:t>) usata come sorgente nel visibile</a:t>
            </a:r>
            <a:endParaRPr lang="it-IT" alt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3175648" y="266353"/>
            <a:ext cx="19607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it-IT" sz="3200" b="1" dirty="0" smtClean="0">
                <a:solidFill>
                  <a:srgbClr val="00B050"/>
                </a:solidFill>
              </a:rPr>
              <a:t>Sorgente</a:t>
            </a:r>
            <a:endParaRPr lang="it-IT" sz="3200" b="1" dirty="0">
              <a:solidFill>
                <a:srgbClr val="00B05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127" y="1084021"/>
            <a:ext cx="1988931" cy="1488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5" y="2733366"/>
            <a:ext cx="4155757" cy="2486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/>
          <p:cNvSpPr txBox="1"/>
          <p:nvPr/>
        </p:nvSpPr>
        <p:spPr>
          <a:xfrm>
            <a:off x="616659" y="5303906"/>
            <a:ext cx="4155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Distribuzione di intensità di emissione del </a:t>
            </a:r>
            <a:r>
              <a:rPr lang="it-IT" b="1" dirty="0" smtClean="0">
                <a:solidFill>
                  <a:srgbClr val="FF6600"/>
                </a:solidFill>
              </a:rPr>
              <a:t>sole</a:t>
            </a:r>
            <a:r>
              <a:rPr lang="it-IT" dirty="0" smtClean="0"/>
              <a:t> (corpo nero a 5780 K)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616659" y="60485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i="1" dirty="0" smtClean="0">
                <a:solidFill>
                  <a:srgbClr val="0066FF"/>
                </a:solidFill>
              </a:rPr>
              <a:t>www.enea.it</a:t>
            </a:r>
            <a:endParaRPr lang="it-IT" i="1" dirty="0">
              <a:solidFill>
                <a:srgbClr val="0066FF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436096" y="6218393"/>
            <a:ext cx="30188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i="1" dirty="0" smtClean="0">
                <a:solidFill>
                  <a:srgbClr val="0066FF"/>
                </a:solidFill>
              </a:rPr>
              <a:t>http://www.hamamatsu.com</a:t>
            </a:r>
            <a:endParaRPr lang="it-IT" i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692150"/>
            <a:ext cx="3046412" cy="2451100"/>
          </a:xfrm>
          <a:noFill/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sz="4000" b="1" dirty="0" smtClean="0">
                <a:solidFill>
                  <a:srgbClr val="00B050"/>
                </a:solidFill>
              </a:rPr>
              <a:t>Sorgente visibile</a:t>
            </a:r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5724525" y="1700213"/>
            <a:ext cx="3095625" cy="1004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lampada alogena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400" dirty="0"/>
              <a:t>durata 2000 ore</a:t>
            </a:r>
          </a:p>
        </p:txBody>
      </p:sp>
      <p:sp>
        <p:nvSpPr>
          <p:cNvPr id="4101" name="Text Box 6"/>
          <p:cNvSpPr txBox="1">
            <a:spLocks noChangeArrowheads="1"/>
          </p:cNvSpPr>
          <p:nvPr/>
        </p:nvSpPr>
        <p:spPr bwMode="auto">
          <a:xfrm>
            <a:off x="322263" y="2995613"/>
            <a:ext cx="8497887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Nelle lampade ad incandescenza c’è un filo di tungsteno che viene portato all’incandescenza per passaggio di corrente. Nel vuoto piccole quantità di tungsteno sublimano e si </a:t>
            </a:r>
            <a:r>
              <a:rPr lang="it-IT" altLang="it-IT" sz="2000" dirty="0" err="1"/>
              <a:t>ridepositano</a:t>
            </a:r>
            <a:r>
              <a:rPr lang="it-IT" altLang="it-IT" sz="2000" dirty="0"/>
              <a:t> sul vetro </a:t>
            </a:r>
            <a:r>
              <a:rPr lang="it-IT" altLang="it-IT" sz="2000" dirty="0" smtClean="0"/>
              <a:t>freddo annerendolo</a:t>
            </a:r>
            <a:r>
              <a:rPr lang="it-IT" altLang="it-IT" sz="2000" dirty="0"/>
              <a:t>. In presenza di un alogeno (tipicamente Br</a:t>
            </a:r>
            <a:r>
              <a:rPr lang="it-IT" altLang="it-IT" sz="2000" baseline="-25000" dirty="0"/>
              <a:t>2</a:t>
            </a:r>
            <a:r>
              <a:rPr lang="it-IT" altLang="it-IT" sz="2000" dirty="0"/>
              <a:t>) gassoso gli atomi di W in fase vapore si combinano con il bromo ed il composto </a:t>
            </a:r>
            <a:r>
              <a:rPr lang="it-IT" altLang="it-IT" sz="2000" dirty="0" smtClean="0"/>
              <a:t>sublima, torna sul filo caldo, </a:t>
            </a:r>
            <a:r>
              <a:rPr lang="it-IT" altLang="it-IT" sz="2000" dirty="0"/>
              <a:t>dove si decompone a W e Br ed il processo si ripete. Nel bulbo c’è anche un gas inerte.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Il bulbo deve essere mantenuto piccolo</a:t>
            </a:r>
          </a:p>
        </p:txBody>
      </p:sp>
      <p:sp>
        <p:nvSpPr>
          <p:cNvPr id="4102" name="Text Box 7"/>
          <p:cNvSpPr txBox="1">
            <a:spLocks noChangeArrowheads="1"/>
          </p:cNvSpPr>
          <p:nvPr/>
        </p:nvSpPr>
        <p:spPr bwMode="auto">
          <a:xfrm>
            <a:off x="3095625" y="1268413"/>
            <a:ext cx="29511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/>
              <a:t>da 282 a 900 nm</a:t>
            </a:r>
          </a:p>
        </p:txBody>
      </p:sp>
      <p:pic>
        <p:nvPicPr>
          <p:cNvPr id="4103" name="Picture 9" descr="ANd9GcS1810OmFZ4EW00y-CG4r2fCl-uivOp8zo5xxhNCwPpW3XhKpa0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038"/>
            <a:ext cx="15240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305" y="999084"/>
            <a:ext cx="1884673" cy="4924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34" y="1215142"/>
            <a:ext cx="2078038" cy="286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it-IT" altLang="it-IT" sz="40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Sorgente UV</a:t>
            </a:r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5652120" y="970667"/>
            <a:ext cx="287972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600" dirty="0"/>
              <a:t>da 190 a 383 nm</a:t>
            </a:r>
          </a:p>
        </p:txBody>
      </p:sp>
      <p:sp>
        <p:nvSpPr>
          <p:cNvPr id="6150" name="Text Box 8"/>
          <p:cNvSpPr txBox="1">
            <a:spLocks noChangeArrowheads="1"/>
          </p:cNvSpPr>
          <p:nvPr/>
        </p:nvSpPr>
        <p:spPr bwMode="auto">
          <a:xfrm>
            <a:off x="315125" y="4416278"/>
            <a:ext cx="423291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è un lampada ad arco contenente deuterio a bassa pressione</a:t>
            </a:r>
          </a:p>
        </p:txBody>
      </p:sp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4343558" y="5830086"/>
            <a:ext cx="467721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000" dirty="0"/>
              <a:t>il bulbo deve essere trasparente all’UV</a:t>
            </a:r>
          </a:p>
          <a:p>
            <a:pPr eaLnBrk="1" hangingPunct="1"/>
            <a:r>
              <a:rPr lang="it-IT" altLang="it-IT" sz="2000" dirty="0"/>
              <a:t>(</a:t>
            </a:r>
            <a:r>
              <a:rPr lang="it-IT" altLang="it-IT" sz="2000" dirty="0" smtClean="0"/>
              <a:t>quarzo, vetro per UV)</a:t>
            </a:r>
            <a:endParaRPr lang="it-IT" altLang="it-IT" sz="2000" dirty="0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302266" y="5139822"/>
            <a:ext cx="4313238" cy="1374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200"/>
              </a:spcBef>
            </a:pPr>
            <a:r>
              <a:rPr lang="it-IT" altLang="it-IT" sz="2000" dirty="0"/>
              <a:t>L’emissione di luce è dovuta alla ricombinazione </a:t>
            </a:r>
          </a:p>
          <a:p>
            <a:pPr eaLnBrk="1" hangingPunct="1">
              <a:spcBef>
                <a:spcPts val="200"/>
              </a:spcBef>
            </a:pPr>
            <a:r>
              <a:rPr lang="it-IT" altLang="it-IT" sz="2000" dirty="0"/>
              <a:t>2D</a:t>
            </a:r>
            <a:r>
              <a:rPr lang="it-IT" altLang="it-IT" sz="2000" dirty="0">
                <a:sym typeface="Symbol" pitchFamily="18" charset="2"/>
              </a:rPr>
              <a:t> D</a:t>
            </a:r>
            <a:r>
              <a:rPr lang="it-IT" altLang="it-IT" sz="2000" baseline="-25000" dirty="0">
                <a:sym typeface="Symbol" pitchFamily="18" charset="2"/>
              </a:rPr>
              <a:t>2</a:t>
            </a:r>
          </a:p>
          <a:p>
            <a:pPr eaLnBrk="1" hangingPunct="1">
              <a:spcBef>
                <a:spcPts val="200"/>
              </a:spcBef>
            </a:pPr>
            <a:r>
              <a:rPr lang="it-IT" altLang="it-IT" sz="2000" dirty="0">
                <a:sym typeface="Symbol" pitchFamily="18" charset="2"/>
              </a:rPr>
              <a:t>sulla superficie fredda</a:t>
            </a:r>
          </a:p>
        </p:txBody>
      </p:sp>
      <p:pic>
        <p:nvPicPr>
          <p:cNvPr id="615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1535113"/>
            <a:ext cx="4642545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4" name="Rettangolo 1"/>
          <p:cNvSpPr>
            <a:spLocks noChangeArrowheads="1"/>
          </p:cNvSpPr>
          <p:nvPr/>
        </p:nvSpPr>
        <p:spPr bwMode="auto">
          <a:xfrm>
            <a:off x="4319239" y="5124164"/>
            <a:ext cx="4572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dirty="0"/>
              <a:t>Distribuzione dell’intensità di emissione di una </a:t>
            </a:r>
            <a:r>
              <a:rPr lang="it-IT" altLang="it-IT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lampada al deuterio</a:t>
            </a:r>
          </a:p>
        </p:txBody>
      </p:sp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302266" y="4016168"/>
            <a:ext cx="4485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000" dirty="0"/>
              <a:t>lampada al deuterio durata </a:t>
            </a:r>
            <a:r>
              <a:rPr lang="it-IT" altLang="it-IT" sz="2000" dirty="0" smtClean="0"/>
              <a:t>2000 </a:t>
            </a:r>
            <a:r>
              <a:rPr lang="it-IT" altLang="it-IT" sz="2000" dirty="0"/>
              <a:t>ore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79912" y="4133501"/>
            <a:ext cx="4834880" cy="1041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it-IT" altLang="it-IT" sz="1800" dirty="0" smtClean="0"/>
              <a:t>Reticolo di diffrazione con 1600 righe/mm montato secondo </a:t>
            </a:r>
            <a:r>
              <a:rPr lang="it-IT" altLang="it-IT" sz="1800" dirty="0" err="1" smtClean="0"/>
              <a:t>Czerny</a:t>
            </a:r>
            <a:r>
              <a:rPr lang="it-IT" altLang="it-IT" sz="1800" dirty="0" smtClean="0"/>
              <a:t>-Turner</a:t>
            </a:r>
          </a:p>
        </p:txBody>
      </p:sp>
      <p:sp>
        <p:nvSpPr>
          <p:cNvPr id="7171" name="WordArt 4"/>
          <p:cNvSpPr>
            <a:spLocks noChangeArrowheads="1" noChangeShapeType="1" noTextEdit="1"/>
          </p:cNvSpPr>
          <p:nvPr/>
        </p:nvSpPr>
        <p:spPr bwMode="auto">
          <a:xfrm>
            <a:off x="2609850" y="476250"/>
            <a:ext cx="39243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Monocromatore</a:t>
            </a:r>
          </a:p>
        </p:txBody>
      </p:sp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4833974" y="5586918"/>
            <a:ext cx="403314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dirty="0">
                <a:solidFill>
                  <a:srgbClr val="0066FF"/>
                </a:solidFill>
              </a:rPr>
              <a:t>J. L. </a:t>
            </a:r>
            <a:r>
              <a:rPr lang="it-IT" altLang="it-IT" sz="1600" dirty="0" err="1">
                <a:solidFill>
                  <a:srgbClr val="0066FF"/>
                </a:solidFill>
              </a:rPr>
              <a:t>Guinon</a:t>
            </a:r>
            <a:r>
              <a:rPr lang="it-IT" altLang="it-IT" sz="1600" dirty="0">
                <a:solidFill>
                  <a:srgbClr val="0066FF"/>
                </a:solidFill>
              </a:rPr>
              <a:t> and J. Garcia-Anton J. </a:t>
            </a:r>
            <a:r>
              <a:rPr lang="it-IT" altLang="it-IT" sz="1600" dirty="0" err="1">
                <a:solidFill>
                  <a:srgbClr val="0066FF"/>
                </a:solidFill>
              </a:rPr>
              <a:t>Chem</a:t>
            </a:r>
            <a:r>
              <a:rPr lang="it-IT" altLang="it-IT" sz="1600" dirty="0">
                <a:solidFill>
                  <a:srgbClr val="0066FF"/>
                </a:solidFill>
              </a:rPr>
              <a:t>. </a:t>
            </a:r>
            <a:r>
              <a:rPr lang="it-IT" altLang="it-IT" sz="1600" dirty="0" err="1">
                <a:solidFill>
                  <a:srgbClr val="0066FF"/>
                </a:solidFill>
              </a:rPr>
              <a:t>Educ</a:t>
            </a:r>
            <a:r>
              <a:rPr lang="it-IT" altLang="it-IT" sz="1600" dirty="0">
                <a:solidFill>
                  <a:srgbClr val="0066FF"/>
                </a:solidFill>
              </a:rPr>
              <a:t>. 1992, 69, 77</a:t>
            </a:r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38713"/>
            <a:ext cx="2474913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539552" y="3801814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Usa la differenza della direzione di diffrazione di ciascuna lunghezze </a:t>
            </a:r>
            <a:r>
              <a:rPr lang="it-IT" dirty="0" smtClean="0"/>
              <a:t>d’onda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533457" y="4747659"/>
            <a:ext cx="38884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err="1"/>
              <a:t>m</a:t>
            </a:r>
            <a:r>
              <a:rPr lang="it-IT" dirty="0" err="1"/>
              <a:t>λ</a:t>
            </a:r>
            <a:r>
              <a:rPr lang="it-IT" dirty="0"/>
              <a:t>=d (sin</a:t>
            </a:r>
            <a:r>
              <a:rPr lang="it-IT" b="1" dirty="0">
                <a:solidFill>
                  <a:srgbClr val="FF0000"/>
                </a:solidFill>
              </a:rPr>
              <a:t> i </a:t>
            </a:r>
            <a:r>
              <a:rPr lang="it-IT" dirty="0"/>
              <a:t>+ </a:t>
            </a:r>
            <a:r>
              <a:rPr lang="it-IT" dirty="0" smtClean="0"/>
              <a:t>sin </a:t>
            </a:r>
            <a:r>
              <a:rPr lang="it-IT" b="1" dirty="0" smtClean="0">
                <a:solidFill>
                  <a:srgbClr val="0066FF"/>
                </a:solidFill>
              </a:rPr>
              <a:t>r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b="1" dirty="0" smtClean="0"/>
              <a:t>m</a:t>
            </a:r>
            <a:r>
              <a:rPr lang="it-IT" dirty="0" smtClean="0"/>
              <a:t> numero intero, anche &lt;0, dipende da i e da r (l’angolo a cui si raccoglie la luce), quindi dalla posizione del reticolo rispetto la fenditura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546415" y="487041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 spaziatura delle righe</a:t>
            </a:r>
            <a:endParaRPr lang="it-IT" dirty="0"/>
          </a:p>
        </p:txBody>
      </p:sp>
      <p:sp>
        <p:nvSpPr>
          <p:cNvPr id="19" name="Ovale 18"/>
          <p:cNvSpPr/>
          <p:nvPr/>
        </p:nvSpPr>
        <p:spPr>
          <a:xfrm>
            <a:off x="5821721" y="2852936"/>
            <a:ext cx="118431" cy="16586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0" name="Connettore 1 29"/>
          <p:cNvCxnSpPr/>
          <p:nvPr/>
        </p:nvCxnSpPr>
        <p:spPr>
          <a:xfrm>
            <a:off x="5880936" y="3018796"/>
            <a:ext cx="65612" cy="194180"/>
          </a:xfrm>
          <a:prstGeom prst="line">
            <a:avLst/>
          </a:prstGeom>
          <a:ln w="76200">
            <a:solidFill>
              <a:srgbClr val="0099FF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uppo 41"/>
          <p:cNvGrpSpPr/>
          <p:nvPr/>
        </p:nvGrpSpPr>
        <p:grpSpPr>
          <a:xfrm>
            <a:off x="3593448" y="1250681"/>
            <a:ext cx="5342789" cy="3009501"/>
            <a:chOff x="3593448" y="1250681"/>
            <a:chExt cx="5342789" cy="3009501"/>
          </a:xfrm>
        </p:grpSpPr>
        <p:grpSp>
          <p:nvGrpSpPr>
            <p:cNvPr id="40" name="Gruppo 39"/>
            <p:cNvGrpSpPr/>
            <p:nvPr/>
          </p:nvGrpSpPr>
          <p:grpSpPr>
            <a:xfrm>
              <a:off x="3593448" y="1250681"/>
              <a:ext cx="5342789" cy="3009501"/>
              <a:chOff x="3593448" y="1250681"/>
              <a:chExt cx="5342789" cy="3009501"/>
            </a:xfrm>
          </p:grpSpPr>
          <p:pic>
            <p:nvPicPr>
              <p:cNvPr id="7172" name="Picture 6" descr="Grating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075" t="20296" r="8580" b="63702"/>
              <a:stretch>
                <a:fillRect/>
              </a:stretch>
            </p:blipFill>
            <p:spPr bwMode="auto">
              <a:xfrm>
                <a:off x="3593448" y="1250681"/>
                <a:ext cx="5342789" cy="30095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Connettore 1 32"/>
              <p:cNvCxnSpPr/>
              <p:nvPr/>
            </p:nvCxnSpPr>
            <p:spPr>
              <a:xfrm flipH="1">
                <a:off x="5880936" y="2204864"/>
                <a:ext cx="65612" cy="813932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" name="Ovale 40"/>
            <p:cNvSpPr/>
            <p:nvPr/>
          </p:nvSpPr>
          <p:spPr>
            <a:xfrm>
              <a:off x="5724128" y="2348880"/>
              <a:ext cx="156808" cy="189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7" name="Ovale 46"/>
            <p:cNvSpPr/>
            <p:nvPr/>
          </p:nvSpPr>
          <p:spPr>
            <a:xfrm>
              <a:off x="5645724" y="2828838"/>
              <a:ext cx="156808" cy="189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8" name="Ovale 47"/>
            <p:cNvSpPr/>
            <p:nvPr/>
          </p:nvSpPr>
          <p:spPr>
            <a:xfrm>
              <a:off x="6186438" y="2690497"/>
              <a:ext cx="156808" cy="18995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43" name="CasellaDiTesto 42"/>
          <p:cNvSpPr txBox="1"/>
          <p:nvPr/>
        </p:nvSpPr>
        <p:spPr>
          <a:xfrm>
            <a:off x="5488442" y="2418790"/>
            <a:ext cx="458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i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44" name="CasellaDiTesto 43"/>
          <p:cNvSpPr txBox="1"/>
          <p:nvPr/>
        </p:nvSpPr>
        <p:spPr>
          <a:xfrm>
            <a:off x="5182940" y="2923817"/>
            <a:ext cx="697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smtClean="0">
                <a:solidFill>
                  <a:srgbClr val="0066FF"/>
                </a:solidFill>
              </a:rPr>
              <a:t>r</a:t>
            </a:r>
            <a:endParaRPr lang="it-IT" sz="2400" b="1" dirty="0">
              <a:solidFill>
                <a:srgbClr val="0066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579296" cy="4525963"/>
          </a:xfrm>
        </p:spPr>
        <p:txBody>
          <a:bodyPr/>
          <a:lstStyle/>
          <a:p>
            <a:pPr eaLnBrk="1" hangingPunct="1"/>
            <a:r>
              <a:rPr lang="it-IT" altLang="it-IT" dirty="0" smtClean="0"/>
              <a:t>fenditura per il raggio entrante </a:t>
            </a:r>
          </a:p>
          <a:p>
            <a:pPr eaLnBrk="1" hangingPunct="1"/>
            <a:r>
              <a:rPr lang="it-IT" altLang="it-IT" dirty="0" smtClean="0"/>
              <a:t>specchio concavo collimatore</a:t>
            </a:r>
          </a:p>
          <a:p>
            <a:pPr eaLnBrk="1" hangingPunct="1"/>
            <a:r>
              <a:rPr lang="it-IT" altLang="it-IT" dirty="0" smtClean="0"/>
              <a:t>reticolo di diffrazione  (elemento disperdente)</a:t>
            </a:r>
          </a:p>
          <a:p>
            <a:pPr eaLnBrk="1" hangingPunct="1"/>
            <a:r>
              <a:rPr lang="it-IT" altLang="it-IT" dirty="0" smtClean="0"/>
              <a:t>specchio concavo focalizzante</a:t>
            </a:r>
          </a:p>
          <a:p>
            <a:pPr eaLnBrk="1" hangingPunct="1"/>
            <a:r>
              <a:rPr lang="it-IT" altLang="it-IT" dirty="0" smtClean="0"/>
              <a:t>fenditura per il raggio uscente (variabile 0.1, 0.2, 0.5, 1, 2, 5 nm)</a:t>
            </a:r>
          </a:p>
          <a:p>
            <a:pPr eaLnBrk="1" hangingPunct="1"/>
            <a:r>
              <a:rPr lang="it-IT" altLang="it-IT" dirty="0" smtClean="0"/>
              <a:t>filtro, per eliminare le m</a:t>
            </a:r>
            <a:r>
              <a:rPr lang="it-IT" altLang="it-IT" dirty="0" smtClean="0">
                <a:latin typeface="Symbol" panose="05050102010706020507" pitchFamily="18" charset="2"/>
              </a:rPr>
              <a:t>l</a:t>
            </a:r>
            <a:r>
              <a:rPr lang="it-IT" altLang="it-IT" dirty="0" smtClean="0"/>
              <a:t> multiple non volute</a:t>
            </a:r>
          </a:p>
        </p:txBody>
      </p:sp>
      <p:sp>
        <p:nvSpPr>
          <p:cNvPr id="8195" name="WordArt 4"/>
          <p:cNvSpPr>
            <a:spLocks noChangeArrowheads="1" noChangeShapeType="1" noTextEdit="1"/>
          </p:cNvSpPr>
          <p:nvPr/>
        </p:nvSpPr>
        <p:spPr bwMode="auto">
          <a:xfrm>
            <a:off x="1757363" y="476250"/>
            <a:ext cx="5627687" cy="70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Monocromatore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altLang="it-IT" sz="3600" b="1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Spettro visibile di vapori di I</a:t>
            </a:r>
            <a:r>
              <a:rPr lang="it-IT" altLang="it-IT" sz="3600" b="1" baseline="-25000" smtClean="0">
                <a:solidFill>
                  <a:srgbClr val="80008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5" y="1495425"/>
            <a:ext cx="9223375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4191000"/>
            <a:ext cx="31813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1" name="Rectangle 8"/>
          <p:cNvSpPr>
            <a:spLocks noChangeArrowheads="1"/>
          </p:cNvSpPr>
          <p:nvPr/>
        </p:nvSpPr>
        <p:spPr bwMode="auto">
          <a:xfrm>
            <a:off x="1619250" y="2492375"/>
            <a:ext cx="720725" cy="649288"/>
          </a:xfrm>
          <a:prstGeom prst="rect">
            <a:avLst/>
          </a:prstGeom>
          <a:noFill/>
          <a:ln w="38100">
            <a:solidFill>
              <a:schemeClr val="accent2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9222" name="Line 9"/>
          <p:cNvSpPr>
            <a:spLocks noChangeShapeType="1"/>
          </p:cNvSpPr>
          <p:nvPr/>
        </p:nvSpPr>
        <p:spPr bwMode="auto">
          <a:xfrm>
            <a:off x="2268538" y="3068638"/>
            <a:ext cx="1582737" cy="1512887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4663" y="0"/>
            <a:ext cx="4510087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altLang="it-IT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Chopper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3860800"/>
            <a:ext cx="8075613" cy="2697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frequenza 50/60 Hz 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il segnale dal campione e dal bianco sono digitalizzati individualmente da un convertitore analogico digitale (ADC)</a:t>
            </a:r>
          </a:p>
          <a:p>
            <a:pPr eaLnBrk="1" hangingPunct="1">
              <a:lnSpc>
                <a:spcPct val="90000"/>
              </a:lnSpc>
            </a:pPr>
            <a:r>
              <a:rPr lang="it-IT" altLang="it-IT" sz="2800" dirty="0" smtClean="0"/>
              <a:t>un microprocessore fa poi il rapporto: T</a:t>
            </a:r>
          </a:p>
        </p:txBody>
      </p:sp>
      <p:pic>
        <p:nvPicPr>
          <p:cNvPr id="10244" name="Picture 5" descr="american-chopp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322" y="692696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4133850" y="1004205"/>
            <a:ext cx="475863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it-IT" altLang="it-IT" sz="2800" dirty="0" smtClean="0"/>
              <a:t>per </a:t>
            </a:r>
            <a:r>
              <a:rPr lang="it-IT" altLang="it-IT" sz="2800" dirty="0"/>
              <a:t>mandare sul rivelatore, in modo </a:t>
            </a:r>
            <a:r>
              <a:rPr lang="it-IT" altLang="it-IT" sz="2800" dirty="0" smtClean="0"/>
              <a:t>alternato</a:t>
            </a:r>
            <a:r>
              <a:rPr lang="it-IT" altLang="it-IT" sz="2800" dirty="0"/>
              <a:t>, </a:t>
            </a:r>
            <a:endParaRPr lang="it-IT" altLang="it-IT" sz="28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dirty="0" smtClean="0"/>
              <a:t>il </a:t>
            </a:r>
            <a:r>
              <a:rPr lang="it-IT" altLang="it-IT" sz="2800" dirty="0"/>
              <a:t>raggio che attraversa il campione </a:t>
            </a:r>
            <a:endParaRPr lang="it-IT" altLang="it-IT" sz="28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it-IT" altLang="it-IT" sz="2800" dirty="0" smtClean="0"/>
              <a:t>Il raggio </a:t>
            </a:r>
            <a:r>
              <a:rPr lang="it-IT" altLang="it-IT" sz="2800" dirty="0" smtClean="0"/>
              <a:t>che attraversa </a:t>
            </a:r>
            <a:r>
              <a:rPr lang="it-IT" altLang="it-IT" sz="2800" dirty="0"/>
              <a:t>il bianco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984</TotalTime>
  <Words>709</Words>
  <Application>Microsoft Office PowerPoint</Application>
  <PresentationFormat>Presentazione su schermo (4:3)</PresentationFormat>
  <Paragraphs>119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2" baseType="lpstr">
      <vt:lpstr>Struttura predefinita</vt:lpstr>
      <vt:lpstr>Spettrofotometro UV-vis</vt:lpstr>
      <vt:lpstr>Presentazione standard di PowerPoint</vt:lpstr>
      <vt:lpstr>Presentazione standard di PowerPoint</vt:lpstr>
      <vt:lpstr>Sorgente visibile</vt:lpstr>
      <vt:lpstr>Sorgente UV</vt:lpstr>
      <vt:lpstr>Presentazione standard di PowerPoint</vt:lpstr>
      <vt:lpstr>Presentazione standard di PowerPoint</vt:lpstr>
      <vt:lpstr>Spettro visibile di vapori di I2</vt:lpstr>
      <vt:lpstr>Chopper</vt:lpstr>
      <vt:lpstr>Rivelatore: fotomoltiplicatore R-928</vt:lpstr>
      <vt:lpstr>Presentazione standard di PowerPoint</vt:lpstr>
      <vt:lpstr>Presentazione standard di PowerPoint</vt:lpstr>
      <vt:lpstr>Posizione del raggio rispetto il campione</vt:lpstr>
      <vt:lpstr>Celle per UV-Vis</vt:lpstr>
      <vt:lpstr>Geometria</vt:lpstr>
      <vt:lpstr>Geometria</vt:lpstr>
      <vt:lpstr>Materiali per celle UV-vis</vt:lpstr>
      <vt:lpstr>Trasmittanza di cellette UV-vis</vt:lpstr>
      <vt:lpstr>Presentazione standard di PowerPoint</vt:lpstr>
      <vt:lpstr>Solventi</vt:lpstr>
      <vt:lpstr>Il futuro: Lo spettrometro miniaturizzato?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Spettrofotometro</dc:title>
  <dc:creator>Utente Chimica</dc:creator>
  <cp:lastModifiedBy>asaro</cp:lastModifiedBy>
  <cp:revision>133</cp:revision>
  <cp:lastPrinted>2015-10-01T08:32:55Z</cp:lastPrinted>
  <dcterms:created xsi:type="dcterms:W3CDTF">2012-10-03T14:04:16Z</dcterms:created>
  <dcterms:modified xsi:type="dcterms:W3CDTF">2016-10-06T08:03:17Z</dcterms:modified>
</cp:coreProperties>
</file>