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9" r:id="rId2"/>
    <p:sldId id="269" r:id="rId3"/>
    <p:sldId id="282" r:id="rId4"/>
    <p:sldId id="264" r:id="rId5"/>
    <p:sldId id="283" r:id="rId6"/>
    <p:sldId id="265" r:id="rId7"/>
    <p:sldId id="270" r:id="rId8"/>
    <p:sldId id="284" r:id="rId9"/>
    <p:sldId id="286" r:id="rId10"/>
    <p:sldId id="266" r:id="rId11"/>
    <p:sldId id="285" r:id="rId12"/>
    <p:sldId id="261" r:id="rId13"/>
  </p:sldIdLst>
  <p:sldSz cx="9144000" cy="6858000" type="screen4x3"/>
  <p:notesSz cx="7315200" cy="96012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0C0C0"/>
    <a:srgbClr val="6699FF"/>
    <a:srgbClr val="FFFF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7ADDE64-778A-4450-B589-D4DA53BFBFA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80928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D3B16-C6DF-4634-8512-A3FD644F572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6403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5A76B-56B1-4EE7-85CF-807B5D23316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8822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990AA-0489-496D-86F6-321497A8AA5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40944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B7569-EB6D-4DE5-8C09-C9DDE43E5D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7314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3F834-93DD-4B87-9570-E29AC443A57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3053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0DDF-E2BC-4112-AD48-A53876723D1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9789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7F723-6001-4F97-97B9-BEDC359AD7A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577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DC679-6640-42E6-82C0-D4DE78EB556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17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27656-87BA-4790-9881-04EFCD9FF82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1982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BF378-5820-456E-AD32-EB477ADEDA1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4305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F3142-1F9B-4E41-8959-7610C29E63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5941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5AEE5DD-98BC-4152-B02D-85D0C03D4F0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02588" cy="85090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rgbClr val="FF3300"/>
                </a:solidFill>
              </a:rPr>
              <a:t>Fondo</a:t>
            </a:r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982663"/>
            <a:ext cx="8631237" cy="475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727200" y="5949950"/>
            <a:ext cx="6084888" cy="519113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2800"/>
              <a:t>stiramento asimmetrico a 2349 cm</a:t>
            </a:r>
            <a:r>
              <a:rPr lang="it-IT" altLang="it-IT" sz="2800" baseline="30000"/>
              <a:t>-1</a:t>
            </a:r>
          </a:p>
        </p:txBody>
      </p:sp>
      <p:sp>
        <p:nvSpPr>
          <p:cNvPr id="3077" name="Line 8"/>
          <p:cNvSpPr>
            <a:spLocks noChangeShapeType="1"/>
          </p:cNvSpPr>
          <p:nvPr/>
        </p:nvSpPr>
        <p:spPr bwMode="auto">
          <a:xfrm flipV="1">
            <a:off x="3348038" y="3716338"/>
            <a:ext cx="1223962" cy="2233612"/>
          </a:xfrm>
          <a:prstGeom prst="line">
            <a:avLst/>
          </a:prstGeom>
          <a:noFill/>
          <a:ln w="76200">
            <a:solidFill>
              <a:srgbClr val="FF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5795963" y="4652963"/>
            <a:ext cx="2952750" cy="457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bending a 667 cm</a:t>
            </a:r>
            <a:r>
              <a:rPr lang="it-IT" altLang="it-IT" sz="2400" baseline="30000"/>
              <a:t>-1</a:t>
            </a:r>
          </a:p>
        </p:txBody>
      </p:sp>
      <p:sp>
        <p:nvSpPr>
          <p:cNvPr id="3079" name="Line 10"/>
          <p:cNvSpPr>
            <a:spLocks noChangeShapeType="1"/>
          </p:cNvSpPr>
          <p:nvPr/>
        </p:nvSpPr>
        <p:spPr bwMode="auto">
          <a:xfrm flipV="1">
            <a:off x="7164388" y="4221163"/>
            <a:ext cx="1079500" cy="431800"/>
          </a:xfrm>
          <a:prstGeom prst="line">
            <a:avLst/>
          </a:prstGeom>
          <a:noFill/>
          <a:ln w="76200">
            <a:solidFill>
              <a:srgbClr val="FF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2"/>
          <p:cNvSpPr>
            <a:spLocks noChangeArrowheads="1"/>
          </p:cNvSpPr>
          <p:nvPr/>
        </p:nvSpPr>
        <p:spPr bwMode="auto">
          <a:xfrm>
            <a:off x="684213" y="2708275"/>
            <a:ext cx="712787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7411" name="Line 2"/>
          <p:cNvSpPr>
            <a:spLocks noChangeShapeType="1"/>
          </p:cNvSpPr>
          <p:nvPr/>
        </p:nvSpPr>
        <p:spPr bwMode="auto">
          <a:xfrm>
            <a:off x="2413000" y="9810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12" name="Line 3"/>
          <p:cNvSpPr>
            <a:spLocks noChangeShapeType="1"/>
          </p:cNvSpPr>
          <p:nvPr/>
        </p:nvSpPr>
        <p:spPr bwMode="auto">
          <a:xfrm>
            <a:off x="3132138" y="9810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3852863" y="9810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5292725" y="9810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15" name="Line 6"/>
          <p:cNvSpPr>
            <a:spLocks noChangeShapeType="1"/>
          </p:cNvSpPr>
          <p:nvPr/>
        </p:nvSpPr>
        <p:spPr bwMode="auto">
          <a:xfrm>
            <a:off x="6011863" y="9810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6732588" y="9810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684213" y="2708275"/>
            <a:ext cx="64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J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2843213" y="333375"/>
            <a:ext cx="144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>
                <a:solidFill>
                  <a:srgbClr val="FF3300"/>
                </a:solidFill>
              </a:rPr>
              <a:t>ramo R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5365750" y="260350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>
                <a:solidFill>
                  <a:schemeClr val="hlink"/>
                </a:solidFill>
              </a:rPr>
              <a:t>ramo P</a:t>
            </a:r>
            <a:r>
              <a:rPr lang="it-IT" altLang="it-IT"/>
              <a:t> 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684213" y="3429000"/>
            <a:ext cx="719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J’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3635375" y="26844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0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2916238" y="268446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2</a:t>
            </a: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2195513" y="268446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4</a:t>
            </a:r>
          </a:p>
        </p:txBody>
      </p:sp>
      <p:sp>
        <p:nvSpPr>
          <p:cNvPr id="17424" name="Text Box 15"/>
          <p:cNvSpPr txBox="1">
            <a:spLocks noChangeArrowheads="1"/>
          </p:cNvSpPr>
          <p:nvPr/>
        </p:nvSpPr>
        <p:spPr bwMode="auto">
          <a:xfrm>
            <a:off x="6516688" y="270827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6</a:t>
            </a:r>
          </a:p>
        </p:txBody>
      </p:sp>
      <p:sp>
        <p:nvSpPr>
          <p:cNvPr id="17425" name="Text Box 16"/>
          <p:cNvSpPr txBox="1">
            <a:spLocks noChangeArrowheads="1"/>
          </p:cNvSpPr>
          <p:nvPr/>
        </p:nvSpPr>
        <p:spPr bwMode="auto">
          <a:xfrm>
            <a:off x="5797550" y="270827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4</a:t>
            </a:r>
          </a:p>
        </p:txBody>
      </p:sp>
      <p:sp>
        <p:nvSpPr>
          <p:cNvPr id="17426" name="Text Box 17"/>
          <p:cNvSpPr txBox="1">
            <a:spLocks noChangeArrowheads="1"/>
          </p:cNvSpPr>
          <p:nvPr/>
        </p:nvSpPr>
        <p:spPr bwMode="auto">
          <a:xfrm>
            <a:off x="5076825" y="270827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2</a:t>
            </a:r>
          </a:p>
        </p:txBody>
      </p:sp>
      <p:sp>
        <p:nvSpPr>
          <p:cNvPr id="17427" name="Text Box 18"/>
          <p:cNvSpPr txBox="1">
            <a:spLocks noChangeArrowheads="1"/>
          </p:cNvSpPr>
          <p:nvPr/>
        </p:nvSpPr>
        <p:spPr bwMode="auto">
          <a:xfrm>
            <a:off x="3706813" y="3429000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1</a:t>
            </a:r>
          </a:p>
        </p:txBody>
      </p:sp>
      <p:sp>
        <p:nvSpPr>
          <p:cNvPr id="17428" name="Text Box 19"/>
          <p:cNvSpPr txBox="1">
            <a:spLocks noChangeArrowheads="1"/>
          </p:cNvSpPr>
          <p:nvPr/>
        </p:nvSpPr>
        <p:spPr bwMode="auto">
          <a:xfrm>
            <a:off x="2987675" y="342900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3</a:t>
            </a:r>
          </a:p>
        </p:txBody>
      </p:sp>
      <p:sp>
        <p:nvSpPr>
          <p:cNvPr id="17429" name="Text Box 20"/>
          <p:cNvSpPr txBox="1">
            <a:spLocks noChangeArrowheads="1"/>
          </p:cNvSpPr>
          <p:nvPr/>
        </p:nvSpPr>
        <p:spPr bwMode="auto">
          <a:xfrm>
            <a:off x="2266950" y="342900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5</a:t>
            </a:r>
          </a:p>
        </p:txBody>
      </p:sp>
      <p:sp>
        <p:nvSpPr>
          <p:cNvPr id="17430" name="Text Box 21"/>
          <p:cNvSpPr txBox="1">
            <a:spLocks noChangeArrowheads="1"/>
          </p:cNvSpPr>
          <p:nvPr/>
        </p:nvSpPr>
        <p:spPr bwMode="auto">
          <a:xfrm>
            <a:off x="6515100" y="342900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5</a:t>
            </a:r>
          </a:p>
        </p:txBody>
      </p:sp>
      <p:sp>
        <p:nvSpPr>
          <p:cNvPr id="17431" name="Text Box 22"/>
          <p:cNvSpPr txBox="1">
            <a:spLocks noChangeArrowheads="1"/>
          </p:cNvSpPr>
          <p:nvPr/>
        </p:nvSpPr>
        <p:spPr bwMode="auto">
          <a:xfrm>
            <a:off x="5795963" y="3429000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3</a:t>
            </a:r>
          </a:p>
        </p:txBody>
      </p:sp>
      <p:sp>
        <p:nvSpPr>
          <p:cNvPr id="17432" name="Text Box 23"/>
          <p:cNvSpPr txBox="1">
            <a:spLocks noChangeArrowheads="1"/>
          </p:cNvSpPr>
          <p:nvPr/>
        </p:nvSpPr>
        <p:spPr bwMode="auto">
          <a:xfrm>
            <a:off x="5075238" y="3429000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1</a:t>
            </a:r>
          </a:p>
        </p:txBody>
      </p:sp>
      <p:sp>
        <p:nvSpPr>
          <p:cNvPr id="17433" name="Line 24"/>
          <p:cNvSpPr>
            <a:spLocks noChangeShapeType="1"/>
          </p:cNvSpPr>
          <p:nvPr/>
        </p:nvSpPr>
        <p:spPr bwMode="auto">
          <a:xfrm>
            <a:off x="1692275" y="9810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34" name="Text Box 25"/>
          <p:cNvSpPr txBox="1">
            <a:spLocks noChangeArrowheads="1"/>
          </p:cNvSpPr>
          <p:nvPr/>
        </p:nvSpPr>
        <p:spPr bwMode="auto">
          <a:xfrm>
            <a:off x="1474788" y="268446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6</a:t>
            </a:r>
          </a:p>
        </p:txBody>
      </p:sp>
      <p:sp>
        <p:nvSpPr>
          <p:cNvPr id="17435" name="Text Box 26"/>
          <p:cNvSpPr txBox="1">
            <a:spLocks noChangeArrowheads="1"/>
          </p:cNvSpPr>
          <p:nvPr/>
        </p:nvSpPr>
        <p:spPr bwMode="auto">
          <a:xfrm>
            <a:off x="1546225" y="342900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7</a:t>
            </a:r>
          </a:p>
        </p:txBody>
      </p:sp>
      <p:sp>
        <p:nvSpPr>
          <p:cNvPr id="17436" name="Line 27"/>
          <p:cNvSpPr>
            <a:spLocks noChangeShapeType="1"/>
          </p:cNvSpPr>
          <p:nvPr/>
        </p:nvSpPr>
        <p:spPr bwMode="auto">
          <a:xfrm>
            <a:off x="7451725" y="9810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37" name="Text Box 28"/>
          <p:cNvSpPr txBox="1">
            <a:spLocks noChangeArrowheads="1"/>
          </p:cNvSpPr>
          <p:nvPr/>
        </p:nvSpPr>
        <p:spPr bwMode="auto">
          <a:xfrm>
            <a:off x="7234238" y="268446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8</a:t>
            </a:r>
          </a:p>
        </p:txBody>
      </p:sp>
      <p:sp>
        <p:nvSpPr>
          <p:cNvPr id="17438" name="Text Box 29"/>
          <p:cNvSpPr txBox="1">
            <a:spLocks noChangeArrowheads="1"/>
          </p:cNvSpPr>
          <p:nvPr/>
        </p:nvSpPr>
        <p:spPr bwMode="auto">
          <a:xfrm>
            <a:off x="7305675" y="342900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7</a:t>
            </a:r>
          </a:p>
        </p:txBody>
      </p:sp>
      <p:graphicFrame>
        <p:nvGraphicFramePr>
          <p:cNvPr id="17439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888303"/>
              </p:ext>
            </p:extLst>
          </p:nvPr>
        </p:nvGraphicFramePr>
        <p:xfrm>
          <a:off x="2378075" y="3886200"/>
          <a:ext cx="37433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Equation" r:id="rId3" imgW="1523339" imgH="215806" progId="Equation.3">
                  <p:embed/>
                </p:oleObj>
              </mc:Choice>
              <mc:Fallback>
                <p:oleObj name="Equation" r:id="rId3" imgW="1523339" imgH="215806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075" y="3886200"/>
                        <a:ext cx="3743325" cy="538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0" name="Oval 34"/>
          <p:cNvSpPr>
            <a:spLocks noChangeArrowheads="1"/>
          </p:cNvSpPr>
          <p:nvPr/>
        </p:nvSpPr>
        <p:spPr bwMode="auto">
          <a:xfrm>
            <a:off x="2987675" y="1844675"/>
            <a:ext cx="21748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7441" name="Oval 35"/>
          <p:cNvSpPr>
            <a:spLocks noChangeArrowheads="1"/>
          </p:cNvSpPr>
          <p:nvPr/>
        </p:nvSpPr>
        <p:spPr bwMode="auto">
          <a:xfrm>
            <a:off x="5219700" y="1844675"/>
            <a:ext cx="21748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7442" name="Rectangle 36"/>
          <p:cNvSpPr>
            <a:spLocks noChangeArrowheads="1"/>
          </p:cNvSpPr>
          <p:nvPr/>
        </p:nvSpPr>
        <p:spPr bwMode="auto">
          <a:xfrm>
            <a:off x="2268538" y="1844675"/>
            <a:ext cx="287337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7443" name="Rectangle 37"/>
          <p:cNvSpPr>
            <a:spLocks noChangeArrowheads="1"/>
          </p:cNvSpPr>
          <p:nvPr/>
        </p:nvSpPr>
        <p:spPr bwMode="auto">
          <a:xfrm>
            <a:off x="5867400" y="1844675"/>
            <a:ext cx="287338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7444" name="AutoShape 38"/>
          <p:cNvSpPr>
            <a:spLocks noChangeArrowheads="1"/>
          </p:cNvSpPr>
          <p:nvPr/>
        </p:nvSpPr>
        <p:spPr bwMode="auto">
          <a:xfrm>
            <a:off x="1547813" y="1844675"/>
            <a:ext cx="287337" cy="215900"/>
          </a:xfrm>
          <a:prstGeom prst="hexagon">
            <a:avLst>
              <a:gd name="adj" fmla="val 33272"/>
              <a:gd name="vf" fmla="val 11547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7445" name="AutoShape 39"/>
          <p:cNvSpPr>
            <a:spLocks noChangeArrowheads="1"/>
          </p:cNvSpPr>
          <p:nvPr/>
        </p:nvSpPr>
        <p:spPr bwMode="auto">
          <a:xfrm>
            <a:off x="6588125" y="1844675"/>
            <a:ext cx="287338" cy="215900"/>
          </a:xfrm>
          <a:prstGeom prst="hexagon">
            <a:avLst>
              <a:gd name="adj" fmla="val 33272"/>
              <a:gd name="vf" fmla="val 11547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7446" name="Rectangle 40"/>
          <p:cNvSpPr>
            <a:spLocks noChangeArrowheads="1"/>
          </p:cNvSpPr>
          <p:nvPr/>
        </p:nvSpPr>
        <p:spPr bwMode="auto">
          <a:xfrm>
            <a:off x="240995" y="5925473"/>
            <a:ext cx="8623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it-IT" sz="2000" i="1" dirty="0"/>
              <a:t>“Using the Asymmetric Stretch Band of </a:t>
            </a:r>
            <a:r>
              <a:rPr lang="en-GB" altLang="it-IT" sz="2000" i="1" dirty="0" err="1"/>
              <a:t>Atmosferic</a:t>
            </a:r>
            <a:r>
              <a:rPr lang="en-GB" altLang="it-IT" sz="2000" i="1" dirty="0"/>
              <a:t> CO</a:t>
            </a:r>
            <a:r>
              <a:rPr lang="en-GB" altLang="it-IT" sz="2000" i="1" baseline="-25000" dirty="0"/>
              <a:t>2</a:t>
            </a:r>
            <a:r>
              <a:rPr lang="en-GB" altLang="it-IT" sz="2000" i="1" dirty="0"/>
              <a:t> to Obtain the C=O Bond Length” P. J. </a:t>
            </a:r>
            <a:r>
              <a:rPr lang="en-GB" altLang="it-IT" sz="2000" i="1" dirty="0" err="1"/>
              <a:t>Ogren</a:t>
            </a:r>
            <a:r>
              <a:rPr lang="en-GB" altLang="it-IT" sz="2000" i="1" dirty="0"/>
              <a:t>, J. Chem. Educ. 79 (2002) 117-119</a:t>
            </a:r>
          </a:p>
        </p:txBody>
      </p:sp>
      <p:sp>
        <p:nvSpPr>
          <p:cNvPr id="2" name="Rettangolo 1"/>
          <p:cNvSpPr/>
          <p:nvPr/>
        </p:nvSpPr>
        <p:spPr>
          <a:xfrm>
            <a:off x="240995" y="472514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IT" altLang="it-IT" dirty="0" smtClean="0"/>
              <a:t>Per determinare il valore di </a:t>
            </a:r>
            <a:r>
              <a:rPr lang="it-IT" altLang="it-IT" dirty="0" smtClean="0">
                <a:solidFill>
                  <a:schemeClr val="accent1"/>
                </a:solidFill>
              </a:rPr>
              <a:t>B</a:t>
            </a:r>
            <a:r>
              <a:rPr lang="it-IT" altLang="it-IT" baseline="-25000" dirty="0" smtClean="0">
                <a:solidFill>
                  <a:schemeClr val="accent1"/>
                </a:solidFill>
              </a:rPr>
              <a:t>1</a:t>
            </a:r>
            <a:r>
              <a:rPr lang="it-IT" altLang="it-IT" dirty="0" smtClean="0"/>
              <a:t> si prende in considerazione la differenza di energia (in cm</a:t>
            </a:r>
            <a:r>
              <a:rPr lang="it-IT" altLang="it-IT" baseline="30000" dirty="0" smtClean="0"/>
              <a:t>-1</a:t>
            </a:r>
            <a:r>
              <a:rPr lang="it-IT" altLang="it-IT" dirty="0" smtClean="0"/>
              <a:t>) tra una transizione del ramo R ed una del ramo P che abbiano in comune lo stesso stato iniziale (J uguale, mentre J’= J+1 per il ramo R e J’= J-1 per il ramo P)</a:t>
            </a:r>
            <a:endParaRPr lang="it-IT" alt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5200650" cy="330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5796136" y="1204714"/>
            <a:ext cx="3007493" cy="92333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Non determinare il B</a:t>
            </a:r>
            <a:r>
              <a:rPr lang="it-IT" baseline="-25000" dirty="0" smtClean="0"/>
              <a:t>1</a:t>
            </a:r>
            <a:r>
              <a:rPr lang="it-IT" dirty="0" smtClean="0"/>
              <a:t> per il bending, la qualità dei dati è meno buona.</a:t>
            </a:r>
            <a:endParaRPr lang="it-IT" dirty="0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550923"/>
              </p:ext>
            </p:extLst>
          </p:nvPr>
        </p:nvGraphicFramePr>
        <p:xfrm>
          <a:off x="468313" y="5157192"/>
          <a:ext cx="27940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zione" r:id="rId4" imgW="1206500" imgH="431800" progId="Equation.3">
                  <p:embed/>
                </p:oleObj>
              </mc:Choice>
              <mc:Fallback>
                <p:oleObj name="Equazione" r:id="rId4" imgW="12065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157192"/>
                        <a:ext cx="2794000" cy="98901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33CC"/>
                        </a:solidFill>
                        <a:miter lim="800000"/>
                        <a:headEnd/>
                        <a:tailEnd/>
                      </a:ln>
                      <a:effectLst>
                        <a:prstShdw prst="shdw17" dist="17961" dir="13500000">
                          <a:srgbClr val="991F7A"/>
                        </a:prst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23850" y="4005263"/>
            <a:ext cx="86756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 dirty="0"/>
              <a:t>B</a:t>
            </a:r>
            <a:r>
              <a:rPr lang="it-IT" altLang="it-IT" sz="2400" baseline="-25000" dirty="0"/>
              <a:t>e</a:t>
            </a:r>
            <a:r>
              <a:rPr lang="it-IT" altLang="it-IT" sz="2400" dirty="0"/>
              <a:t> è il valore estrapolato al valore di r= r</a:t>
            </a:r>
            <a:r>
              <a:rPr lang="it-IT" altLang="it-IT" sz="2400" baseline="-25000" dirty="0"/>
              <a:t>e</a:t>
            </a:r>
            <a:r>
              <a:rPr lang="it-IT" altLang="it-IT" sz="2400" dirty="0"/>
              <a:t> (separazione di equilibrio) e </a:t>
            </a:r>
            <a:r>
              <a:rPr lang="it-IT" altLang="it-IT" sz="2400" dirty="0">
                <a:latin typeface="Symbol" pitchFamily="18" charset="2"/>
              </a:rPr>
              <a:t>a</a:t>
            </a:r>
            <a:r>
              <a:rPr lang="it-IT" altLang="it-IT" sz="2400" dirty="0"/>
              <a:t> è una piccola </a:t>
            </a:r>
            <a:r>
              <a:rPr lang="it-IT" altLang="it-IT" sz="2400" dirty="0" smtClean="0"/>
              <a:t>costante, dovuta all’</a:t>
            </a:r>
            <a:r>
              <a:rPr lang="it-IT" altLang="it-IT" sz="2400" dirty="0" err="1" smtClean="0"/>
              <a:t>anarmonicità</a:t>
            </a:r>
            <a:r>
              <a:rPr lang="it-IT" altLang="it-IT" sz="2400" dirty="0" smtClean="0"/>
              <a:t> </a:t>
            </a:r>
            <a:endParaRPr lang="it-IT" altLang="it-IT" sz="2400" dirty="0"/>
          </a:p>
        </p:txBody>
      </p:sp>
      <p:sp>
        <p:nvSpPr>
          <p:cNvPr id="4" name="Rettangolo 3"/>
          <p:cNvSpPr/>
          <p:nvPr/>
        </p:nvSpPr>
        <p:spPr>
          <a:xfrm>
            <a:off x="3779912" y="515719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2000" dirty="0" smtClean="0"/>
              <a:t>Ricavati sperimentalmente B</a:t>
            </a:r>
            <a:r>
              <a:rPr lang="it-IT" altLang="it-IT" sz="2000" baseline="-25000" dirty="0" smtClean="0"/>
              <a:t>0</a:t>
            </a:r>
            <a:r>
              <a:rPr lang="it-IT" altLang="it-IT" sz="2000" dirty="0" smtClean="0"/>
              <a:t> e B</a:t>
            </a:r>
            <a:r>
              <a:rPr lang="it-IT" altLang="it-IT" sz="2000" baseline="-25000" dirty="0" smtClean="0"/>
              <a:t>1</a:t>
            </a:r>
            <a:r>
              <a:rPr lang="it-IT" altLang="it-IT" sz="2000" dirty="0" smtClean="0"/>
              <a:t>, B</a:t>
            </a:r>
            <a:r>
              <a:rPr lang="it-IT" altLang="it-IT" sz="2000" baseline="-25000" dirty="0" smtClean="0"/>
              <a:t>e</a:t>
            </a:r>
            <a:r>
              <a:rPr lang="it-IT" altLang="it-IT" sz="2000" dirty="0" smtClean="0"/>
              <a:t> e </a:t>
            </a:r>
            <a:r>
              <a:rPr lang="it-IT" altLang="it-IT" sz="2000" dirty="0" smtClean="0">
                <a:latin typeface="Symbol" pitchFamily="18" charset="2"/>
              </a:rPr>
              <a:t>a</a:t>
            </a:r>
            <a:r>
              <a:rPr lang="it-IT" altLang="it-IT" sz="2000" dirty="0" smtClean="0"/>
              <a:t> si ottengono dalla risoluzione di un semplice sistema di due equazioni di primo grado</a:t>
            </a:r>
            <a:endParaRPr lang="it-IT" altLang="it-IT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6351588" y="38084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it-IT"/>
          </a:p>
        </p:txBody>
      </p:sp>
      <p:sp>
        <p:nvSpPr>
          <p:cNvPr id="71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178" name="Rectangle 1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717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808427"/>
              </p:ext>
            </p:extLst>
          </p:nvPr>
        </p:nvGraphicFramePr>
        <p:xfrm>
          <a:off x="942975" y="1009650"/>
          <a:ext cx="15684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zione" r:id="rId3" imgW="698400" imgH="431640" progId="Equation.3">
                  <p:embed/>
                </p:oleObj>
              </mc:Choice>
              <mc:Fallback>
                <p:oleObj name="Equazione" r:id="rId3" imgW="69840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1009650"/>
                        <a:ext cx="1568450" cy="96202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Rectangle 16"/>
          <p:cNvSpPr>
            <a:spLocks noChangeArrowheads="1"/>
          </p:cNvSpPr>
          <p:nvPr/>
        </p:nvSpPr>
        <p:spPr bwMode="auto">
          <a:xfrm>
            <a:off x="2208143" y="2772073"/>
            <a:ext cx="23871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400" dirty="0"/>
              <a:t>I</a:t>
            </a:r>
            <a:r>
              <a:rPr lang="it-IT" altLang="it-IT" sz="2400" baseline="-25000" dirty="0"/>
              <a:t>CO2</a:t>
            </a:r>
            <a:r>
              <a:rPr lang="it-IT" altLang="it-IT" sz="2400" dirty="0"/>
              <a:t>= 2 </a:t>
            </a:r>
            <a:r>
              <a:rPr lang="it-IT" altLang="it-IT" sz="2400" dirty="0" smtClean="0"/>
              <a:t>m</a:t>
            </a:r>
            <a:r>
              <a:rPr lang="it-IT" altLang="it-IT" sz="2400" baseline="-25000" dirty="0" smtClean="0"/>
              <a:t>O</a:t>
            </a:r>
            <a:r>
              <a:rPr lang="it-IT" altLang="it-IT" sz="2400" dirty="0" smtClean="0"/>
              <a:t>r</a:t>
            </a:r>
            <a:r>
              <a:rPr lang="it-IT" altLang="it-IT" sz="2400" baseline="30000" dirty="0" smtClean="0"/>
              <a:t>2</a:t>
            </a:r>
            <a:r>
              <a:rPr lang="it-IT" altLang="it-IT" sz="2400" baseline="-25000" dirty="0" smtClean="0"/>
              <a:t>eC=O</a:t>
            </a:r>
            <a:endParaRPr lang="it-IT" altLang="it-IT" sz="2400" baseline="-25000" dirty="0"/>
          </a:p>
        </p:txBody>
      </p:sp>
      <p:sp>
        <p:nvSpPr>
          <p:cNvPr id="7181" name="Rectangle 18"/>
          <p:cNvSpPr>
            <a:spLocks noChangeArrowheads="1"/>
          </p:cNvSpPr>
          <p:nvPr/>
        </p:nvSpPr>
        <p:spPr bwMode="auto">
          <a:xfrm>
            <a:off x="1043608" y="3645024"/>
            <a:ext cx="48958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400" dirty="0"/>
              <a:t>dove </a:t>
            </a:r>
            <a:r>
              <a:rPr lang="it-IT" altLang="it-IT" sz="2400" dirty="0" err="1"/>
              <a:t>m</a:t>
            </a:r>
            <a:r>
              <a:rPr lang="it-IT" altLang="it-IT" sz="2400" baseline="-25000" dirty="0" err="1"/>
              <a:t>O</a:t>
            </a:r>
            <a:r>
              <a:rPr lang="it-IT" altLang="it-IT" sz="2400" dirty="0"/>
              <a:t> è la massa dell’atomo di ossigeno in Kg!! e </a:t>
            </a:r>
            <a:r>
              <a:rPr lang="it-IT" altLang="it-IT" sz="2400" dirty="0" err="1"/>
              <a:t>r</a:t>
            </a:r>
            <a:r>
              <a:rPr lang="it-IT" altLang="it-IT" sz="2400" baseline="-25000" dirty="0" err="1"/>
              <a:t>C</a:t>
            </a:r>
            <a:r>
              <a:rPr lang="it-IT" altLang="it-IT" sz="2400" baseline="-25000" dirty="0"/>
              <a:t>=O</a:t>
            </a:r>
            <a:r>
              <a:rPr lang="it-IT" altLang="it-IT" sz="2400" dirty="0"/>
              <a:t> è la distanza dal centro di massa, che coincide con l’atomo di carbonio</a:t>
            </a:r>
          </a:p>
        </p:txBody>
      </p:sp>
      <p:sp>
        <p:nvSpPr>
          <p:cNvPr id="7182" name="Text Box 19"/>
          <p:cNvSpPr txBox="1">
            <a:spLocks noChangeArrowheads="1"/>
          </p:cNvSpPr>
          <p:nvPr/>
        </p:nvSpPr>
        <p:spPr bwMode="auto">
          <a:xfrm>
            <a:off x="377825" y="5805488"/>
            <a:ext cx="8388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solidFill>
                  <a:srgbClr val="FF33CC"/>
                </a:solidFill>
              </a:rPr>
              <a:t>E’ un metodo molto preciso per la determinazione delle distanze di legame.</a:t>
            </a:r>
          </a:p>
        </p:txBody>
      </p:sp>
      <p:sp>
        <p:nvSpPr>
          <p:cNvPr id="7183" name="Text Box 20"/>
          <p:cNvSpPr txBox="1">
            <a:spLocks noChangeArrowheads="1"/>
          </p:cNvSpPr>
          <p:nvPr/>
        </p:nvSpPr>
        <p:spPr bwMode="auto">
          <a:xfrm>
            <a:off x="2988295" y="857474"/>
            <a:ext cx="1798638" cy="860425"/>
          </a:xfrm>
          <a:prstGeom prst="rect">
            <a:avLst/>
          </a:prstGeom>
          <a:noFill/>
          <a:ln w="38100" cmpd="dbl">
            <a:solidFill>
              <a:srgbClr val="FFFF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costante rotazionale</a:t>
            </a:r>
          </a:p>
        </p:txBody>
      </p:sp>
      <p:sp>
        <p:nvSpPr>
          <p:cNvPr id="7184" name="Line 21"/>
          <p:cNvSpPr>
            <a:spLocks noChangeShapeType="1"/>
          </p:cNvSpPr>
          <p:nvPr/>
        </p:nvSpPr>
        <p:spPr bwMode="auto">
          <a:xfrm flipV="1">
            <a:off x="2503488" y="1292296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5436096" y="1508196"/>
                <a:ext cx="27363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000" i="1" smtClean="0">
                        <a:latin typeface="Cambria Math"/>
                        <a:ea typeface="Cambria Math"/>
                      </a:rPr>
                      <m:t>ℏ</m:t>
                    </m:r>
                    <m:r>
                      <a:rPr lang="it-IT" sz="2000" b="0" i="1" smtClean="0">
                        <a:latin typeface="Cambria Math"/>
                        <a:ea typeface="Cambria Math"/>
                      </a:rPr>
                      <m:t>= </m:t>
                    </m:r>
                  </m:oMath>
                </a14:m>
                <a:r>
                  <a:rPr lang="it-IT" sz="2000" dirty="0" smtClean="0"/>
                  <a:t>1.05457·10</a:t>
                </a:r>
                <a:r>
                  <a:rPr lang="it-IT" sz="2000" baseline="30000" dirty="0" smtClean="0"/>
                  <a:t>-34</a:t>
                </a:r>
                <a:r>
                  <a:rPr lang="it-IT" sz="2000" dirty="0" smtClean="0"/>
                  <a:t> </a:t>
                </a:r>
                <a:r>
                  <a:rPr lang="it-IT" sz="2000" dirty="0" err="1" smtClean="0"/>
                  <a:t>Js</a:t>
                </a:r>
                <a:endParaRPr lang="it-IT" sz="2000" dirty="0"/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1508196"/>
                <a:ext cx="2736304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sellaDiTesto 2"/>
          <p:cNvSpPr txBox="1"/>
          <p:nvPr/>
        </p:nvSpPr>
        <p:spPr>
          <a:xfrm>
            <a:off x="5436096" y="892186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esprimere la B</a:t>
            </a:r>
            <a:r>
              <a:rPr lang="it-IT" sz="2000" baseline="-25000" dirty="0" smtClean="0"/>
              <a:t>e</a:t>
            </a:r>
            <a:r>
              <a:rPr lang="it-IT" sz="2000" dirty="0" smtClean="0"/>
              <a:t> in m</a:t>
            </a:r>
            <a:r>
              <a:rPr lang="it-IT" sz="2000" baseline="30000" dirty="0" smtClean="0"/>
              <a:t>-1</a:t>
            </a:r>
            <a:endParaRPr lang="it-IT" sz="2000" baseline="30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436096" y="2204864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c= 2.99792458·10</a:t>
            </a:r>
            <a:r>
              <a:rPr lang="it-IT" sz="2000" baseline="30000" dirty="0" smtClean="0"/>
              <a:t>8</a:t>
            </a:r>
            <a:r>
              <a:rPr lang="it-IT" sz="2000" dirty="0" smtClean="0"/>
              <a:t> ms</a:t>
            </a:r>
            <a:r>
              <a:rPr lang="it-IT" sz="2000" baseline="30000" dirty="0" smtClean="0"/>
              <a:t>-1</a:t>
            </a:r>
            <a:endParaRPr lang="it-IT" sz="2000" baseline="30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6100"/>
            <a:ext cx="8569325" cy="577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1547813" y="2349500"/>
            <a:ext cx="280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2400">
                <a:solidFill>
                  <a:srgbClr val="FF3300"/>
                </a:solidFill>
              </a:rPr>
              <a:t>ramo R</a:t>
            </a:r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5003800" y="2349500"/>
            <a:ext cx="1166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>
                <a:solidFill>
                  <a:schemeClr val="hlink"/>
                </a:solidFill>
              </a:rPr>
              <a:t>ramo P</a:t>
            </a:r>
          </a:p>
        </p:txBody>
      </p: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1403350" y="5876925"/>
            <a:ext cx="7129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t-IT" sz="2400"/>
              <a:t>Transizione parallela: non c’è il ramo Q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560539" y="1556792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0000"/>
                </a:solidFill>
              </a:rPr>
              <a:t>alti numeri d’onda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003800" y="1556792"/>
            <a:ext cx="2808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accent5">
                    <a:lumMod val="50000"/>
                  </a:schemeClr>
                </a:solidFill>
              </a:rPr>
              <a:t>bassi numeri d’onda</a:t>
            </a:r>
            <a:endParaRPr lang="it-IT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it-IT" altLang="it-IT" sz="3200" smtClean="0"/>
              <a:t>CO</a:t>
            </a:r>
            <a:r>
              <a:rPr lang="it-IT" altLang="it-IT" sz="3200" baseline="-25000" smtClean="0"/>
              <a:t>2</a:t>
            </a:r>
            <a:r>
              <a:rPr lang="it-IT" altLang="it-IT" sz="3200" smtClean="0"/>
              <a:t> bending (doppiamente degenere)</a:t>
            </a: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981075"/>
            <a:ext cx="724693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258888" y="5589588"/>
            <a:ext cx="7634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In questo caso c’è il ramo Q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8351837" cy="13700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>
                <a:solidFill>
                  <a:srgbClr val="FFFF66"/>
                </a:solidFill>
              </a:rPr>
              <a:t>NB Secondo il principio di Pauli per la CO</a:t>
            </a:r>
            <a:r>
              <a:rPr lang="it-IT" altLang="it-IT" sz="2400" baseline="-25000">
                <a:solidFill>
                  <a:srgbClr val="FFFF66"/>
                </a:solidFill>
              </a:rPr>
              <a:t>2</a:t>
            </a:r>
            <a:r>
              <a:rPr lang="it-IT" altLang="it-IT" sz="2400">
                <a:solidFill>
                  <a:srgbClr val="FFFF66"/>
                </a:solidFill>
              </a:rPr>
              <a:t> sono permessi per v= 0 solo stati con J pari 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>
                <a:solidFill>
                  <a:srgbClr val="FFFF66"/>
                </a:solidFill>
              </a:rPr>
              <a:t>e per v= 1 solo stati con J dispari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401638" y="2470150"/>
            <a:ext cx="83407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400"/>
              <a:t>Per determinare il valore di </a:t>
            </a:r>
            <a:r>
              <a:rPr lang="it-IT" altLang="it-IT" sz="2400">
                <a:solidFill>
                  <a:srgbClr val="FF33CC"/>
                </a:solidFill>
              </a:rPr>
              <a:t>B</a:t>
            </a:r>
            <a:r>
              <a:rPr lang="it-IT" altLang="it-IT" sz="2400" baseline="-25000">
                <a:solidFill>
                  <a:srgbClr val="FF33CC"/>
                </a:solidFill>
              </a:rPr>
              <a:t>0</a:t>
            </a:r>
            <a:r>
              <a:rPr lang="it-IT" altLang="it-IT" sz="2400"/>
              <a:t> si prende in considerazione la differenza di energia (in cm</a:t>
            </a:r>
            <a:r>
              <a:rPr lang="it-IT" altLang="it-IT" sz="2400" baseline="30000"/>
              <a:t>-1</a:t>
            </a:r>
            <a:r>
              <a:rPr lang="it-IT" altLang="it-IT" sz="2400"/>
              <a:t>) tra una transizione del ramo R ed una del ramo P che abbiano in comune lo stesso stato finale (J’ uguale, mentre J= J’-1 per il ramo R e J= J’+1 per il ramo P)</a:t>
            </a:r>
          </a:p>
        </p:txBody>
      </p:sp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0246" name="Rectangle 1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0248" name="Rectangle 1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1024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249411"/>
              </p:ext>
            </p:extLst>
          </p:nvPr>
        </p:nvGraphicFramePr>
        <p:xfrm>
          <a:off x="2411760" y="4725144"/>
          <a:ext cx="396081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3" imgW="1536700" imgH="228600" progId="Equation.3">
                  <p:embed/>
                </p:oleObj>
              </mc:Choice>
              <mc:Fallback>
                <p:oleObj name="Equation" r:id="rId3" imgW="15367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725144"/>
                        <a:ext cx="3960813" cy="5905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C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4213" y="4494213"/>
            <a:ext cx="6983412" cy="431800"/>
          </a:xfrm>
          <a:prstGeom prst="rect">
            <a:avLst/>
          </a:prstGeom>
          <a:solidFill>
            <a:srgbClr val="FF33CC">
              <a:alpha val="2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2413000" y="2046288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132138" y="2046288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852863" y="2046288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292725" y="2046288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6011863" y="2046288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732588" y="2046288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84213" y="3773488"/>
            <a:ext cx="64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J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843213" y="1398588"/>
            <a:ext cx="144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>
                <a:solidFill>
                  <a:srgbClr val="FF3300"/>
                </a:solidFill>
              </a:rPr>
              <a:t>ramo R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365750" y="1325563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>
                <a:solidFill>
                  <a:schemeClr val="hlink"/>
                </a:solidFill>
              </a:rPr>
              <a:t>ramo P</a:t>
            </a:r>
            <a:r>
              <a:rPr lang="it-IT" altLang="it-IT"/>
              <a:t> 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84213" y="4494213"/>
            <a:ext cx="719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J’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635375" y="374967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0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916238" y="374967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2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195513" y="374967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4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6516688" y="37734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6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5797550" y="377348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4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076825" y="377348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2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706813" y="449421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1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2987675" y="44942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3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2266950" y="44942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5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515100" y="44942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5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795963" y="449421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3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075238" y="449421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1</a:t>
            </a: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1692275" y="2046288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1474788" y="374967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6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1546225" y="44942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7</a:t>
            </a: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7451725" y="2046288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7234238" y="374967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8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7305675" y="44942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7</a:t>
            </a:r>
          </a:p>
        </p:txBody>
      </p:sp>
      <p:graphicFrame>
        <p:nvGraphicFramePr>
          <p:cNvPr id="11295" name="Object 31"/>
          <p:cNvGraphicFramePr>
            <a:graphicFrameLocks noChangeAspect="1"/>
          </p:cNvGraphicFramePr>
          <p:nvPr/>
        </p:nvGraphicFramePr>
        <p:xfrm>
          <a:off x="2590800" y="5646738"/>
          <a:ext cx="396081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Equation" r:id="rId3" imgW="1536700" imgH="228600" progId="Equation.3">
                  <p:embed/>
                </p:oleObj>
              </mc:Choice>
              <mc:Fallback>
                <p:oleObj name="Equation" r:id="rId3" imgW="1536700" imgH="2286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646738"/>
                        <a:ext cx="3960813" cy="5905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C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6" name="Oval 32"/>
          <p:cNvSpPr>
            <a:spLocks noChangeArrowheads="1"/>
          </p:cNvSpPr>
          <p:nvPr/>
        </p:nvSpPr>
        <p:spPr bwMode="auto">
          <a:xfrm>
            <a:off x="3779838" y="2909888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5148263" y="2909888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1298" name="AutoShape 34"/>
          <p:cNvSpPr>
            <a:spLocks noChangeArrowheads="1"/>
          </p:cNvSpPr>
          <p:nvPr/>
        </p:nvSpPr>
        <p:spPr bwMode="auto">
          <a:xfrm>
            <a:off x="3059113" y="2693988"/>
            <a:ext cx="144462" cy="28733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1299" name="AutoShape 35"/>
          <p:cNvSpPr>
            <a:spLocks noChangeArrowheads="1"/>
          </p:cNvSpPr>
          <p:nvPr/>
        </p:nvSpPr>
        <p:spPr bwMode="auto">
          <a:xfrm>
            <a:off x="5940425" y="2765425"/>
            <a:ext cx="144463" cy="28733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1300" name="AutoShape 36"/>
          <p:cNvSpPr>
            <a:spLocks noChangeArrowheads="1"/>
          </p:cNvSpPr>
          <p:nvPr/>
        </p:nvSpPr>
        <p:spPr bwMode="auto">
          <a:xfrm>
            <a:off x="2339975" y="2838450"/>
            <a:ext cx="144463" cy="215900"/>
          </a:xfrm>
          <a:custGeom>
            <a:avLst/>
            <a:gdLst>
              <a:gd name="T0" fmla="*/ 72633 w 21600"/>
              <a:gd name="T1" fmla="*/ 21860 h 21600"/>
              <a:gd name="T2" fmla="*/ 19583 w 21600"/>
              <a:gd name="T3" fmla="*/ 107950 h 21600"/>
              <a:gd name="T4" fmla="*/ 72633 w 21600"/>
              <a:gd name="T5" fmla="*/ 215900 h 21600"/>
              <a:gd name="T6" fmla="*/ 124880 w 21600"/>
              <a:gd name="T7" fmla="*/ 1079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301" name="AutoShape 37"/>
          <p:cNvSpPr>
            <a:spLocks noChangeArrowheads="1"/>
          </p:cNvSpPr>
          <p:nvPr/>
        </p:nvSpPr>
        <p:spPr bwMode="auto">
          <a:xfrm>
            <a:off x="6659563" y="2838450"/>
            <a:ext cx="144462" cy="215900"/>
          </a:xfrm>
          <a:custGeom>
            <a:avLst/>
            <a:gdLst>
              <a:gd name="T0" fmla="*/ 72632 w 21600"/>
              <a:gd name="T1" fmla="*/ 21860 h 21600"/>
              <a:gd name="T2" fmla="*/ 19583 w 21600"/>
              <a:gd name="T3" fmla="*/ 107950 h 21600"/>
              <a:gd name="T4" fmla="*/ 72632 w 21600"/>
              <a:gd name="T5" fmla="*/ 215900 h 21600"/>
              <a:gd name="T6" fmla="*/ 124879 w 21600"/>
              <a:gd name="T7" fmla="*/ 1079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302" name="AutoShape 38"/>
          <p:cNvSpPr>
            <a:spLocks noChangeArrowheads="1"/>
          </p:cNvSpPr>
          <p:nvPr/>
        </p:nvSpPr>
        <p:spPr bwMode="auto">
          <a:xfrm>
            <a:off x="1547813" y="2838450"/>
            <a:ext cx="288925" cy="287338"/>
          </a:xfrm>
          <a:prstGeom prst="sun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1303" name="AutoShape 39"/>
          <p:cNvSpPr>
            <a:spLocks noChangeArrowheads="1"/>
          </p:cNvSpPr>
          <p:nvPr/>
        </p:nvSpPr>
        <p:spPr bwMode="auto">
          <a:xfrm>
            <a:off x="7308850" y="2838450"/>
            <a:ext cx="288925" cy="287338"/>
          </a:xfrm>
          <a:prstGeom prst="sun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2771775" y="404813"/>
            <a:ext cx="3598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/>
              <a:t>B</a:t>
            </a:r>
            <a:r>
              <a:rPr lang="it-IT" altLang="it-IT" sz="2800" baseline="-25000"/>
              <a:t>0</a:t>
            </a:r>
            <a:r>
              <a:rPr lang="it-IT" altLang="it-IT" sz="2800"/>
              <a:t> dallo stretching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3"/>
          <p:cNvSpPr>
            <a:spLocks noChangeArrowheads="1"/>
          </p:cNvSpPr>
          <p:nvPr/>
        </p:nvSpPr>
        <p:spPr bwMode="auto">
          <a:xfrm>
            <a:off x="684213" y="4494213"/>
            <a:ext cx="6983412" cy="431800"/>
          </a:xfrm>
          <a:prstGeom prst="rect">
            <a:avLst/>
          </a:prstGeom>
          <a:solidFill>
            <a:srgbClr val="FF33CC">
              <a:alpha val="23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2413000" y="2046288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3132138" y="2046288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3" name="Line 9"/>
          <p:cNvSpPr>
            <a:spLocks noChangeShapeType="1"/>
          </p:cNvSpPr>
          <p:nvPr/>
        </p:nvSpPr>
        <p:spPr bwMode="auto">
          <a:xfrm>
            <a:off x="6732588" y="2046288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684213" y="3773488"/>
            <a:ext cx="64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J</a:t>
            </a:r>
          </a:p>
        </p:txBody>
      </p:sp>
      <p:sp>
        <p:nvSpPr>
          <p:cNvPr id="12295" name="Text Box 11"/>
          <p:cNvSpPr txBox="1">
            <a:spLocks noChangeArrowheads="1"/>
          </p:cNvSpPr>
          <p:nvPr/>
        </p:nvSpPr>
        <p:spPr bwMode="auto">
          <a:xfrm>
            <a:off x="1835150" y="1341438"/>
            <a:ext cx="144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>
                <a:solidFill>
                  <a:srgbClr val="FF3300"/>
                </a:solidFill>
              </a:rPr>
              <a:t>ramo R</a:t>
            </a:r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6443663" y="1341438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>
                <a:solidFill>
                  <a:schemeClr val="hlink"/>
                </a:solidFill>
              </a:rPr>
              <a:t>ramo P</a:t>
            </a:r>
            <a:r>
              <a:rPr lang="it-IT" altLang="it-IT"/>
              <a:t> </a:t>
            </a:r>
          </a:p>
        </p:txBody>
      </p:sp>
      <p:sp>
        <p:nvSpPr>
          <p:cNvPr id="12297" name="Text Box 13"/>
          <p:cNvSpPr txBox="1">
            <a:spLocks noChangeArrowheads="1"/>
          </p:cNvSpPr>
          <p:nvPr/>
        </p:nvSpPr>
        <p:spPr bwMode="auto">
          <a:xfrm>
            <a:off x="684213" y="4494213"/>
            <a:ext cx="719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J’</a:t>
            </a:r>
          </a:p>
        </p:txBody>
      </p:sp>
      <p:sp>
        <p:nvSpPr>
          <p:cNvPr id="12298" name="Text Box 15"/>
          <p:cNvSpPr txBox="1">
            <a:spLocks noChangeArrowheads="1"/>
          </p:cNvSpPr>
          <p:nvPr/>
        </p:nvSpPr>
        <p:spPr bwMode="auto">
          <a:xfrm>
            <a:off x="2916238" y="374967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2</a:t>
            </a:r>
          </a:p>
        </p:txBody>
      </p:sp>
      <p:sp>
        <p:nvSpPr>
          <p:cNvPr id="12299" name="Text Box 16"/>
          <p:cNvSpPr txBox="1">
            <a:spLocks noChangeArrowheads="1"/>
          </p:cNvSpPr>
          <p:nvPr/>
        </p:nvSpPr>
        <p:spPr bwMode="auto">
          <a:xfrm>
            <a:off x="2195513" y="374967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4</a:t>
            </a:r>
          </a:p>
        </p:txBody>
      </p:sp>
      <p:sp>
        <p:nvSpPr>
          <p:cNvPr id="12300" name="Text Box 17"/>
          <p:cNvSpPr txBox="1">
            <a:spLocks noChangeArrowheads="1"/>
          </p:cNvSpPr>
          <p:nvPr/>
        </p:nvSpPr>
        <p:spPr bwMode="auto">
          <a:xfrm>
            <a:off x="6516688" y="37734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6</a:t>
            </a:r>
          </a:p>
        </p:txBody>
      </p:sp>
      <p:sp>
        <p:nvSpPr>
          <p:cNvPr id="12301" name="Text Box 21"/>
          <p:cNvSpPr txBox="1">
            <a:spLocks noChangeArrowheads="1"/>
          </p:cNvSpPr>
          <p:nvPr/>
        </p:nvSpPr>
        <p:spPr bwMode="auto">
          <a:xfrm>
            <a:off x="2987675" y="44942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3</a:t>
            </a:r>
          </a:p>
        </p:txBody>
      </p:sp>
      <p:sp>
        <p:nvSpPr>
          <p:cNvPr id="12302" name="Text Box 22"/>
          <p:cNvSpPr txBox="1">
            <a:spLocks noChangeArrowheads="1"/>
          </p:cNvSpPr>
          <p:nvPr/>
        </p:nvSpPr>
        <p:spPr bwMode="auto">
          <a:xfrm>
            <a:off x="2266950" y="44942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5</a:t>
            </a:r>
          </a:p>
        </p:txBody>
      </p:sp>
      <p:sp>
        <p:nvSpPr>
          <p:cNvPr id="12303" name="Text Box 23"/>
          <p:cNvSpPr txBox="1">
            <a:spLocks noChangeArrowheads="1"/>
          </p:cNvSpPr>
          <p:nvPr/>
        </p:nvSpPr>
        <p:spPr bwMode="auto">
          <a:xfrm>
            <a:off x="6515100" y="44942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5</a:t>
            </a:r>
          </a:p>
        </p:txBody>
      </p:sp>
      <p:sp>
        <p:nvSpPr>
          <p:cNvPr id="12304" name="Line 26"/>
          <p:cNvSpPr>
            <a:spLocks noChangeShapeType="1"/>
          </p:cNvSpPr>
          <p:nvPr/>
        </p:nvSpPr>
        <p:spPr bwMode="auto">
          <a:xfrm>
            <a:off x="1692275" y="2046288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05" name="Text Box 27"/>
          <p:cNvSpPr txBox="1">
            <a:spLocks noChangeArrowheads="1"/>
          </p:cNvSpPr>
          <p:nvPr/>
        </p:nvSpPr>
        <p:spPr bwMode="auto">
          <a:xfrm>
            <a:off x="1474788" y="374967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6</a:t>
            </a:r>
          </a:p>
        </p:txBody>
      </p:sp>
      <p:sp>
        <p:nvSpPr>
          <p:cNvPr id="12306" name="Text Box 28"/>
          <p:cNvSpPr txBox="1">
            <a:spLocks noChangeArrowheads="1"/>
          </p:cNvSpPr>
          <p:nvPr/>
        </p:nvSpPr>
        <p:spPr bwMode="auto">
          <a:xfrm>
            <a:off x="1546225" y="44942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7</a:t>
            </a:r>
          </a:p>
        </p:txBody>
      </p:sp>
      <p:sp>
        <p:nvSpPr>
          <p:cNvPr id="12307" name="Line 29"/>
          <p:cNvSpPr>
            <a:spLocks noChangeShapeType="1"/>
          </p:cNvSpPr>
          <p:nvPr/>
        </p:nvSpPr>
        <p:spPr bwMode="auto">
          <a:xfrm>
            <a:off x="7451725" y="2046288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08" name="Text Box 30"/>
          <p:cNvSpPr txBox="1">
            <a:spLocks noChangeArrowheads="1"/>
          </p:cNvSpPr>
          <p:nvPr/>
        </p:nvSpPr>
        <p:spPr bwMode="auto">
          <a:xfrm>
            <a:off x="7234238" y="374967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8</a:t>
            </a:r>
          </a:p>
        </p:txBody>
      </p:sp>
      <p:sp>
        <p:nvSpPr>
          <p:cNvPr id="12309" name="Text Box 31"/>
          <p:cNvSpPr txBox="1">
            <a:spLocks noChangeArrowheads="1"/>
          </p:cNvSpPr>
          <p:nvPr/>
        </p:nvSpPr>
        <p:spPr bwMode="auto">
          <a:xfrm>
            <a:off x="7305675" y="44942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/>
              <a:t>7</a:t>
            </a:r>
          </a:p>
        </p:txBody>
      </p:sp>
      <p:graphicFrame>
        <p:nvGraphicFramePr>
          <p:cNvPr id="12310" name="Object 32"/>
          <p:cNvGraphicFramePr>
            <a:graphicFrameLocks noChangeAspect="1"/>
          </p:cNvGraphicFramePr>
          <p:nvPr/>
        </p:nvGraphicFramePr>
        <p:xfrm>
          <a:off x="2590800" y="5646738"/>
          <a:ext cx="396081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Equation" r:id="rId3" imgW="1536700" imgH="228600" progId="Equation.3">
                  <p:embed/>
                </p:oleObj>
              </mc:Choice>
              <mc:Fallback>
                <p:oleObj name="Equation" r:id="rId3" imgW="1536700" imgH="2286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646738"/>
                        <a:ext cx="3960813" cy="5905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C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1" name="AutoShape 38"/>
          <p:cNvSpPr>
            <a:spLocks noChangeArrowheads="1"/>
          </p:cNvSpPr>
          <p:nvPr/>
        </p:nvSpPr>
        <p:spPr bwMode="auto">
          <a:xfrm>
            <a:off x="3059113" y="2693988"/>
            <a:ext cx="144462" cy="28733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2312" name="AutoShape 40"/>
          <p:cNvSpPr>
            <a:spLocks noChangeArrowheads="1"/>
          </p:cNvSpPr>
          <p:nvPr/>
        </p:nvSpPr>
        <p:spPr bwMode="auto">
          <a:xfrm>
            <a:off x="2339975" y="2838450"/>
            <a:ext cx="144463" cy="215900"/>
          </a:xfrm>
          <a:custGeom>
            <a:avLst/>
            <a:gdLst>
              <a:gd name="T0" fmla="*/ 72633 w 21600"/>
              <a:gd name="T1" fmla="*/ 21860 h 21600"/>
              <a:gd name="T2" fmla="*/ 19583 w 21600"/>
              <a:gd name="T3" fmla="*/ 107950 h 21600"/>
              <a:gd name="T4" fmla="*/ 72633 w 21600"/>
              <a:gd name="T5" fmla="*/ 215900 h 21600"/>
              <a:gd name="T6" fmla="*/ 124880 w 21600"/>
              <a:gd name="T7" fmla="*/ 1079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313" name="AutoShape 42"/>
          <p:cNvSpPr>
            <a:spLocks noChangeArrowheads="1"/>
          </p:cNvSpPr>
          <p:nvPr/>
        </p:nvSpPr>
        <p:spPr bwMode="auto">
          <a:xfrm>
            <a:off x="6659563" y="2838450"/>
            <a:ext cx="144462" cy="215900"/>
          </a:xfrm>
          <a:custGeom>
            <a:avLst/>
            <a:gdLst>
              <a:gd name="T0" fmla="*/ 72632 w 21600"/>
              <a:gd name="T1" fmla="*/ 21860 h 21600"/>
              <a:gd name="T2" fmla="*/ 19583 w 21600"/>
              <a:gd name="T3" fmla="*/ 107950 h 21600"/>
              <a:gd name="T4" fmla="*/ 72632 w 21600"/>
              <a:gd name="T5" fmla="*/ 215900 h 21600"/>
              <a:gd name="T6" fmla="*/ 124879 w 21600"/>
              <a:gd name="T7" fmla="*/ 1079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314" name="AutoShape 44"/>
          <p:cNvSpPr>
            <a:spLocks noChangeArrowheads="1"/>
          </p:cNvSpPr>
          <p:nvPr/>
        </p:nvSpPr>
        <p:spPr bwMode="auto">
          <a:xfrm>
            <a:off x="1547813" y="2838450"/>
            <a:ext cx="288925" cy="287338"/>
          </a:xfrm>
          <a:prstGeom prst="sun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2315" name="AutoShape 45"/>
          <p:cNvSpPr>
            <a:spLocks noChangeArrowheads="1"/>
          </p:cNvSpPr>
          <p:nvPr/>
        </p:nvSpPr>
        <p:spPr bwMode="auto">
          <a:xfrm>
            <a:off x="7308850" y="2838450"/>
            <a:ext cx="288925" cy="287338"/>
          </a:xfrm>
          <a:prstGeom prst="sun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2316" name="Text Box 46"/>
          <p:cNvSpPr txBox="1">
            <a:spLocks noChangeArrowheads="1"/>
          </p:cNvSpPr>
          <p:nvPr/>
        </p:nvSpPr>
        <p:spPr bwMode="auto">
          <a:xfrm>
            <a:off x="3708400" y="404813"/>
            <a:ext cx="3240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/>
              <a:t>B</a:t>
            </a:r>
            <a:r>
              <a:rPr lang="it-IT" altLang="it-IT" sz="2800" baseline="-25000"/>
              <a:t>0</a:t>
            </a:r>
            <a:r>
              <a:rPr lang="it-IT" altLang="it-IT" sz="2800"/>
              <a:t> dal bending</a:t>
            </a:r>
            <a:r>
              <a:rPr lang="it-IT" altLang="it-IT"/>
              <a:t> </a:t>
            </a:r>
          </a:p>
        </p:txBody>
      </p:sp>
      <p:sp>
        <p:nvSpPr>
          <p:cNvPr id="12317" name="Rectangle 47"/>
          <p:cNvSpPr>
            <a:spLocks noChangeArrowheads="1"/>
          </p:cNvSpPr>
          <p:nvPr/>
        </p:nvSpPr>
        <p:spPr bwMode="auto">
          <a:xfrm>
            <a:off x="3419475" y="1844675"/>
            <a:ext cx="3024188" cy="244792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2318" name="Text Box 48"/>
          <p:cNvSpPr txBox="1">
            <a:spLocks noChangeArrowheads="1"/>
          </p:cNvSpPr>
          <p:nvPr/>
        </p:nvSpPr>
        <p:spPr bwMode="auto">
          <a:xfrm>
            <a:off x="4067175" y="2420938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2400">
                <a:solidFill>
                  <a:schemeClr val="bg1"/>
                </a:solidFill>
              </a:rPr>
              <a:t>ramo Q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569325" cy="623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611188" y="941388"/>
          <a:ext cx="8569325" cy="551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Grafico" r:id="rId3" imgW="4648132" imgH="2676354" progId="Excel.Chart.8">
                  <p:embed/>
                </p:oleObj>
              </mc:Choice>
              <mc:Fallback>
                <p:oleObj name="Grafico" r:id="rId3" imgW="4648132" imgH="2676354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941388"/>
                        <a:ext cx="8569325" cy="551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671888" y="549275"/>
            <a:ext cx="1798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2800"/>
              <a:t>bending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73238"/>
            <a:ext cx="40386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1628775"/>
            <a:ext cx="4676775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421</Words>
  <Application>Microsoft Office PowerPoint</Application>
  <PresentationFormat>Presentazione su schermo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Struttura predefinita</vt:lpstr>
      <vt:lpstr>Equation</vt:lpstr>
      <vt:lpstr>Grafico</vt:lpstr>
      <vt:lpstr>Equazione</vt:lpstr>
      <vt:lpstr>Fondo</vt:lpstr>
      <vt:lpstr>Presentazione standard di PowerPoint</vt:lpstr>
      <vt:lpstr>CO2 bending (doppiamente degenere)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Dip. Scienze Chimiche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Spettro vibro-rotazionale</dc:title>
  <dc:creator>Utente Chimica</dc:creator>
  <cp:lastModifiedBy>asaro</cp:lastModifiedBy>
  <cp:revision>121</cp:revision>
  <dcterms:created xsi:type="dcterms:W3CDTF">2008-10-14T16:12:09Z</dcterms:created>
  <dcterms:modified xsi:type="dcterms:W3CDTF">2016-11-17T08:07:33Z</dcterms:modified>
</cp:coreProperties>
</file>