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9" r:id="rId2"/>
    <p:sldId id="277" r:id="rId3"/>
    <p:sldId id="278" r:id="rId4"/>
    <p:sldId id="256" r:id="rId5"/>
    <p:sldId id="257" r:id="rId6"/>
    <p:sldId id="258" r:id="rId7"/>
    <p:sldId id="261" r:id="rId8"/>
    <p:sldId id="263" r:id="rId9"/>
    <p:sldId id="262" r:id="rId10"/>
    <p:sldId id="264" r:id="rId11"/>
    <p:sldId id="265" r:id="rId12"/>
    <p:sldId id="266" r:id="rId13"/>
    <p:sldId id="267" r:id="rId14"/>
    <p:sldId id="270" r:id="rId15"/>
    <p:sldId id="271" r:id="rId16"/>
    <p:sldId id="272" r:id="rId17"/>
    <p:sldId id="273" r:id="rId18"/>
    <p:sldId id="274" r:id="rId19"/>
    <p:sldId id="275" r:id="rId20"/>
    <p:sldId id="276"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0.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5.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en-US"/>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en-US"/>
          </a:p>
        </p:txBody>
      </p:sp>
      <p:sp>
        <p:nvSpPr>
          <p:cNvPr id="4" name="Segnaposto data 3"/>
          <p:cNvSpPr>
            <a:spLocks noGrp="1"/>
          </p:cNvSpPr>
          <p:nvPr>
            <p:ph type="dt" sz="half" idx="10"/>
          </p:nvPr>
        </p:nvSpPr>
        <p:spPr/>
        <p:txBody>
          <a:bodyPr/>
          <a:lstStyle/>
          <a:p>
            <a:fld id="{390EB37A-7154-413D-91EB-D8E80A44D5F9}" type="datetimeFigureOut">
              <a:rPr lang="en-US" smtClean="0"/>
              <a:t>10/12/2016</a:t>
            </a:fld>
            <a:endParaRPr lang="en-US"/>
          </a:p>
        </p:txBody>
      </p:sp>
      <p:sp>
        <p:nvSpPr>
          <p:cNvPr id="5" name="Segnaposto piè di pagina 4"/>
          <p:cNvSpPr>
            <a:spLocks noGrp="1"/>
          </p:cNvSpPr>
          <p:nvPr>
            <p:ph type="ftr" sz="quarter" idx="11"/>
          </p:nvPr>
        </p:nvSpPr>
        <p:spPr/>
        <p:txBody>
          <a:bodyPr/>
          <a:lstStyle/>
          <a:p>
            <a:endParaRPr lang="en-US"/>
          </a:p>
        </p:txBody>
      </p:sp>
      <p:sp>
        <p:nvSpPr>
          <p:cNvPr id="6" name="Segnaposto numero diapositiva 5"/>
          <p:cNvSpPr>
            <a:spLocks noGrp="1"/>
          </p:cNvSpPr>
          <p:nvPr>
            <p:ph type="sldNum" sz="quarter" idx="12"/>
          </p:nvPr>
        </p:nvSpPr>
        <p:spPr/>
        <p:txBody>
          <a:bodyPr/>
          <a:lstStyle/>
          <a:p>
            <a:fld id="{BB46D659-751C-4337-AE32-064637A53DD0}" type="slidenum">
              <a:rPr lang="en-US" smtClean="0"/>
              <a:t>‹N›</a:t>
            </a:fld>
            <a:endParaRPr lang="en-US"/>
          </a:p>
        </p:txBody>
      </p:sp>
    </p:spTree>
    <p:extLst>
      <p:ext uri="{BB962C8B-B14F-4D97-AF65-F5344CB8AC3E}">
        <p14:creationId xmlns:p14="http://schemas.microsoft.com/office/powerpoint/2010/main" val="21963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US"/>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Segnaposto data 3"/>
          <p:cNvSpPr>
            <a:spLocks noGrp="1"/>
          </p:cNvSpPr>
          <p:nvPr>
            <p:ph type="dt" sz="half" idx="10"/>
          </p:nvPr>
        </p:nvSpPr>
        <p:spPr/>
        <p:txBody>
          <a:bodyPr/>
          <a:lstStyle/>
          <a:p>
            <a:fld id="{390EB37A-7154-413D-91EB-D8E80A44D5F9}" type="datetimeFigureOut">
              <a:rPr lang="en-US" smtClean="0"/>
              <a:t>10/12/2016</a:t>
            </a:fld>
            <a:endParaRPr lang="en-US"/>
          </a:p>
        </p:txBody>
      </p:sp>
      <p:sp>
        <p:nvSpPr>
          <p:cNvPr id="5" name="Segnaposto piè di pagina 4"/>
          <p:cNvSpPr>
            <a:spLocks noGrp="1"/>
          </p:cNvSpPr>
          <p:nvPr>
            <p:ph type="ftr" sz="quarter" idx="11"/>
          </p:nvPr>
        </p:nvSpPr>
        <p:spPr/>
        <p:txBody>
          <a:bodyPr/>
          <a:lstStyle/>
          <a:p>
            <a:endParaRPr lang="en-US"/>
          </a:p>
        </p:txBody>
      </p:sp>
      <p:sp>
        <p:nvSpPr>
          <p:cNvPr id="6" name="Segnaposto numero diapositiva 5"/>
          <p:cNvSpPr>
            <a:spLocks noGrp="1"/>
          </p:cNvSpPr>
          <p:nvPr>
            <p:ph type="sldNum" sz="quarter" idx="12"/>
          </p:nvPr>
        </p:nvSpPr>
        <p:spPr/>
        <p:txBody>
          <a:bodyPr/>
          <a:lstStyle/>
          <a:p>
            <a:fld id="{BB46D659-751C-4337-AE32-064637A53DD0}" type="slidenum">
              <a:rPr lang="en-US" smtClean="0"/>
              <a:t>‹N›</a:t>
            </a:fld>
            <a:endParaRPr lang="en-US"/>
          </a:p>
        </p:txBody>
      </p:sp>
    </p:spTree>
    <p:extLst>
      <p:ext uri="{BB962C8B-B14F-4D97-AF65-F5344CB8AC3E}">
        <p14:creationId xmlns:p14="http://schemas.microsoft.com/office/powerpoint/2010/main" val="19072487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en-US"/>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Segnaposto data 3"/>
          <p:cNvSpPr>
            <a:spLocks noGrp="1"/>
          </p:cNvSpPr>
          <p:nvPr>
            <p:ph type="dt" sz="half" idx="10"/>
          </p:nvPr>
        </p:nvSpPr>
        <p:spPr/>
        <p:txBody>
          <a:bodyPr/>
          <a:lstStyle/>
          <a:p>
            <a:fld id="{390EB37A-7154-413D-91EB-D8E80A44D5F9}" type="datetimeFigureOut">
              <a:rPr lang="en-US" smtClean="0"/>
              <a:t>10/12/2016</a:t>
            </a:fld>
            <a:endParaRPr lang="en-US"/>
          </a:p>
        </p:txBody>
      </p:sp>
      <p:sp>
        <p:nvSpPr>
          <p:cNvPr id="5" name="Segnaposto piè di pagina 4"/>
          <p:cNvSpPr>
            <a:spLocks noGrp="1"/>
          </p:cNvSpPr>
          <p:nvPr>
            <p:ph type="ftr" sz="quarter" idx="11"/>
          </p:nvPr>
        </p:nvSpPr>
        <p:spPr/>
        <p:txBody>
          <a:bodyPr/>
          <a:lstStyle/>
          <a:p>
            <a:endParaRPr lang="en-US"/>
          </a:p>
        </p:txBody>
      </p:sp>
      <p:sp>
        <p:nvSpPr>
          <p:cNvPr id="6" name="Segnaposto numero diapositiva 5"/>
          <p:cNvSpPr>
            <a:spLocks noGrp="1"/>
          </p:cNvSpPr>
          <p:nvPr>
            <p:ph type="sldNum" sz="quarter" idx="12"/>
          </p:nvPr>
        </p:nvSpPr>
        <p:spPr/>
        <p:txBody>
          <a:bodyPr/>
          <a:lstStyle/>
          <a:p>
            <a:fld id="{BB46D659-751C-4337-AE32-064637A53DD0}" type="slidenum">
              <a:rPr lang="en-US" smtClean="0"/>
              <a:t>‹N›</a:t>
            </a:fld>
            <a:endParaRPr lang="en-US"/>
          </a:p>
        </p:txBody>
      </p:sp>
    </p:spTree>
    <p:extLst>
      <p:ext uri="{BB962C8B-B14F-4D97-AF65-F5344CB8AC3E}">
        <p14:creationId xmlns:p14="http://schemas.microsoft.com/office/powerpoint/2010/main" val="28259548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US"/>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Segnaposto data 3"/>
          <p:cNvSpPr>
            <a:spLocks noGrp="1"/>
          </p:cNvSpPr>
          <p:nvPr>
            <p:ph type="dt" sz="half" idx="10"/>
          </p:nvPr>
        </p:nvSpPr>
        <p:spPr/>
        <p:txBody>
          <a:bodyPr/>
          <a:lstStyle/>
          <a:p>
            <a:fld id="{390EB37A-7154-413D-91EB-D8E80A44D5F9}" type="datetimeFigureOut">
              <a:rPr lang="en-US" smtClean="0"/>
              <a:t>10/12/2016</a:t>
            </a:fld>
            <a:endParaRPr lang="en-US"/>
          </a:p>
        </p:txBody>
      </p:sp>
      <p:sp>
        <p:nvSpPr>
          <p:cNvPr id="5" name="Segnaposto piè di pagina 4"/>
          <p:cNvSpPr>
            <a:spLocks noGrp="1"/>
          </p:cNvSpPr>
          <p:nvPr>
            <p:ph type="ftr" sz="quarter" idx="11"/>
          </p:nvPr>
        </p:nvSpPr>
        <p:spPr/>
        <p:txBody>
          <a:bodyPr/>
          <a:lstStyle/>
          <a:p>
            <a:endParaRPr lang="en-US"/>
          </a:p>
        </p:txBody>
      </p:sp>
      <p:sp>
        <p:nvSpPr>
          <p:cNvPr id="6" name="Segnaposto numero diapositiva 5"/>
          <p:cNvSpPr>
            <a:spLocks noGrp="1"/>
          </p:cNvSpPr>
          <p:nvPr>
            <p:ph type="sldNum" sz="quarter" idx="12"/>
          </p:nvPr>
        </p:nvSpPr>
        <p:spPr/>
        <p:txBody>
          <a:bodyPr/>
          <a:lstStyle/>
          <a:p>
            <a:fld id="{BB46D659-751C-4337-AE32-064637A53DD0}" type="slidenum">
              <a:rPr lang="en-US" smtClean="0"/>
              <a:t>‹N›</a:t>
            </a:fld>
            <a:endParaRPr lang="en-US"/>
          </a:p>
        </p:txBody>
      </p:sp>
    </p:spTree>
    <p:extLst>
      <p:ext uri="{BB962C8B-B14F-4D97-AF65-F5344CB8AC3E}">
        <p14:creationId xmlns:p14="http://schemas.microsoft.com/office/powerpoint/2010/main" val="36224452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en-US"/>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390EB37A-7154-413D-91EB-D8E80A44D5F9}" type="datetimeFigureOut">
              <a:rPr lang="en-US" smtClean="0"/>
              <a:t>10/12/2016</a:t>
            </a:fld>
            <a:endParaRPr lang="en-US"/>
          </a:p>
        </p:txBody>
      </p:sp>
      <p:sp>
        <p:nvSpPr>
          <p:cNvPr id="5" name="Segnaposto piè di pagina 4"/>
          <p:cNvSpPr>
            <a:spLocks noGrp="1"/>
          </p:cNvSpPr>
          <p:nvPr>
            <p:ph type="ftr" sz="quarter" idx="11"/>
          </p:nvPr>
        </p:nvSpPr>
        <p:spPr/>
        <p:txBody>
          <a:bodyPr/>
          <a:lstStyle/>
          <a:p>
            <a:endParaRPr lang="en-US"/>
          </a:p>
        </p:txBody>
      </p:sp>
      <p:sp>
        <p:nvSpPr>
          <p:cNvPr id="6" name="Segnaposto numero diapositiva 5"/>
          <p:cNvSpPr>
            <a:spLocks noGrp="1"/>
          </p:cNvSpPr>
          <p:nvPr>
            <p:ph type="sldNum" sz="quarter" idx="12"/>
          </p:nvPr>
        </p:nvSpPr>
        <p:spPr/>
        <p:txBody>
          <a:bodyPr/>
          <a:lstStyle/>
          <a:p>
            <a:fld id="{BB46D659-751C-4337-AE32-064637A53DD0}" type="slidenum">
              <a:rPr lang="en-US" smtClean="0"/>
              <a:t>‹N›</a:t>
            </a:fld>
            <a:endParaRPr lang="en-US"/>
          </a:p>
        </p:txBody>
      </p:sp>
    </p:spTree>
    <p:extLst>
      <p:ext uri="{BB962C8B-B14F-4D97-AF65-F5344CB8AC3E}">
        <p14:creationId xmlns:p14="http://schemas.microsoft.com/office/powerpoint/2010/main" val="7003067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US"/>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5" name="Segnaposto data 4"/>
          <p:cNvSpPr>
            <a:spLocks noGrp="1"/>
          </p:cNvSpPr>
          <p:nvPr>
            <p:ph type="dt" sz="half" idx="10"/>
          </p:nvPr>
        </p:nvSpPr>
        <p:spPr/>
        <p:txBody>
          <a:bodyPr/>
          <a:lstStyle/>
          <a:p>
            <a:fld id="{390EB37A-7154-413D-91EB-D8E80A44D5F9}" type="datetimeFigureOut">
              <a:rPr lang="en-US" smtClean="0"/>
              <a:t>10/12/2016</a:t>
            </a:fld>
            <a:endParaRPr lang="en-US"/>
          </a:p>
        </p:txBody>
      </p:sp>
      <p:sp>
        <p:nvSpPr>
          <p:cNvPr id="6" name="Segnaposto piè di pagina 5"/>
          <p:cNvSpPr>
            <a:spLocks noGrp="1"/>
          </p:cNvSpPr>
          <p:nvPr>
            <p:ph type="ftr" sz="quarter" idx="11"/>
          </p:nvPr>
        </p:nvSpPr>
        <p:spPr/>
        <p:txBody>
          <a:bodyPr/>
          <a:lstStyle/>
          <a:p>
            <a:endParaRPr lang="en-US"/>
          </a:p>
        </p:txBody>
      </p:sp>
      <p:sp>
        <p:nvSpPr>
          <p:cNvPr id="7" name="Segnaposto numero diapositiva 6"/>
          <p:cNvSpPr>
            <a:spLocks noGrp="1"/>
          </p:cNvSpPr>
          <p:nvPr>
            <p:ph type="sldNum" sz="quarter" idx="12"/>
          </p:nvPr>
        </p:nvSpPr>
        <p:spPr/>
        <p:txBody>
          <a:bodyPr/>
          <a:lstStyle/>
          <a:p>
            <a:fld id="{BB46D659-751C-4337-AE32-064637A53DD0}" type="slidenum">
              <a:rPr lang="en-US" smtClean="0"/>
              <a:t>‹N›</a:t>
            </a:fld>
            <a:endParaRPr lang="en-US"/>
          </a:p>
        </p:txBody>
      </p:sp>
    </p:spTree>
    <p:extLst>
      <p:ext uri="{BB962C8B-B14F-4D97-AF65-F5344CB8AC3E}">
        <p14:creationId xmlns:p14="http://schemas.microsoft.com/office/powerpoint/2010/main" val="22049065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en-US"/>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7" name="Segnaposto data 6"/>
          <p:cNvSpPr>
            <a:spLocks noGrp="1"/>
          </p:cNvSpPr>
          <p:nvPr>
            <p:ph type="dt" sz="half" idx="10"/>
          </p:nvPr>
        </p:nvSpPr>
        <p:spPr/>
        <p:txBody>
          <a:bodyPr/>
          <a:lstStyle/>
          <a:p>
            <a:fld id="{390EB37A-7154-413D-91EB-D8E80A44D5F9}" type="datetimeFigureOut">
              <a:rPr lang="en-US" smtClean="0"/>
              <a:t>10/12/2016</a:t>
            </a:fld>
            <a:endParaRPr lang="en-US"/>
          </a:p>
        </p:txBody>
      </p:sp>
      <p:sp>
        <p:nvSpPr>
          <p:cNvPr id="8" name="Segnaposto piè di pagina 7"/>
          <p:cNvSpPr>
            <a:spLocks noGrp="1"/>
          </p:cNvSpPr>
          <p:nvPr>
            <p:ph type="ftr" sz="quarter" idx="11"/>
          </p:nvPr>
        </p:nvSpPr>
        <p:spPr/>
        <p:txBody>
          <a:bodyPr/>
          <a:lstStyle/>
          <a:p>
            <a:endParaRPr lang="en-US"/>
          </a:p>
        </p:txBody>
      </p:sp>
      <p:sp>
        <p:nvSpPr>
          <p:cNvPr id="9" name="Segnaposto numero diapositiva 8"/>
          <p:cNvSpPr>
            <a:spLocks noGrp="1"/>
          </p:cNvSpPr>
          <p:nvPr>
            <p:ph type="sldNum" sz="quarter" idx="12"/>
          </p:nvPr>
        </p:nvSpPr>
        <p:spPr/>
        <p:txBody>
          <a:bodyPr/>
          <a:lstStyle/>
          <a:p>
            <a:fld id="{BB46D659-751C-4337-AE32-064637A53DD0}" type="slidenum">
              <a:rPr lang="en-US" smtClean="0"/>
              <a:t>‹N›</a:t>
            </a:fld>
            <a:endParaRPr lang="en-US"/>
          </a:p>
        </p:txBody>
      </p:sp>
    </p:spTree>
    <p:extLst>
      <p:ext uri="{BB962C8B-B14F-4D97-AF65-F5344CB8AC3E}">
        <p14:creationId xmlns:p14="http://schemas.microsoft.com/office/powerpoint/2010/main" val="12409094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US"/>
          </a:p>
        </p:txBody>
      </p:sp>
      <p:sp>
        <p:nvSpPr>
          <p:cNvPr id="3" name="Segnaposto data 2"/>
          <p:cNvSpPr>
            <a:spLocks noGrp="1"/>
          </p:cNvSpPr>
          <p:nvPr>
            <p:ph type="dt" sz="half" idx="10"/>
          </p:nvPr>
        </p:nvSpPr>
        <p:spPr/>
        <p:txBody>
          <a:bodyPr/>
          <a:lstStyle/>
          <a:p>
            <a:fld id="{390EB37A-7154-413D-91EB-D8E80A44D5F9}" type="datetimeFigureOut">
              <a:rPr lang="en-US" smtClean="0"/>
              <a:t>10/12/2016</a:t>
            </a:fld>
            <a:endParaRPr lang="en-US"/>
          </a:p>
        </p:txBody>
      </p:sp>
      <p:sp>
        <p:nvSpPr>
          <p:cNvPr id="4" name="Segnaposto piè di pagina 3"/>
          <p:cNvSpPr>
            <a:spLocks noGrp="1"/>
          </p:cNvSpPr>
          <p:nvPr>
            <p:ph type="ftr" sz="quarter" idx="11"/>
          </p:nvPr>
        </p:nvSpPr>
        <p:spPr/>
        <p:txBody>
          <a:bodyPr/>
          <a:lstStyle/>
          <a:p>
            <a:endParaRPr lang="en-US"/>
          </a:p>
        </p:txBody>
      </p:sp>
      <p:sp>
        <p:nvSpPr>
          <p:cNvPr id="5" name="Segnaposto numero diapositiva 4"/>
          <p:cNvSpPr>
            <a:spLocks noGrp="1"/>
          </p:cNvSpPr>
          <p:nvPr>
            <p:ph type="sldNum" sz="quarter" idx="12"/>
          </p:nvPr>
        </p:nvSpPr>
        <p:spPr/>
        <p:txBody>
          <a:bodyPr/>
          <a:lstStyle/>
          <a:p>
            <a:fld id="{BB46D659-751C-4337-AE32-064637A53DD0}" type="slidenum">
              <a:rPr lang="en-US" smtClean="0"/>
              <a:t>‹N›</a:t>
            </a:fld>
            <a:endParaRPr lang="en-US"/>
          </a:p>
        </p:txBody>
      </p:sp>
    </p:spTree>
    <p:extLst>
      <p:ext uri="{BB962C8B-B14F-4D97-AF65-F5344CB8AC3E}">
        <p14:creationId xmlns:p14="http://schemas.microsoft.com/office/powerpoint/2010/main" val="22408011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390EB37A-7154-413D-91EB-D8E80A44D5F9}" type="datetimeFigureOut">
              <a:rPr lang="en-US" smtClean="0"/>
              <a:t>10/12/2016</a:t>
            </a:fld>
            <a:endParaRPr lang="en-US"/>
          </a:p>
        </p:txBody>
      </p:sp>
      <p:sp>
        <p:nvSpPr>
          <p:cNvPr id="3" name="Segnaposto piè di pagina 2"/>
          <p:cNvSpPr>
            <a:spLocks noGrp="1"/>
          </p:cNvSpPr>
          <p:nvPr>
            <p:ph type="ftr" sz="quarter" idx="11"/>
          </p:nvPr>
        </p:nvSpPr>
        <p:spPr/>
        <p:txBody>
          <a:bodyPr/>
          <a:lstStyle/>
          <a:p>
            <a:endParaRPr lang="en-US"/>
          </a:p>
        </p:txBody>
      </p:sp>
      <p:sp>
        <p:nvSpPr>
          <p:cNvPr id="4" name="Segnaposto numero diapositiva 3"/>
          <p:cNvSpPr>
            <a:spLocks noGrp="1"/>
          </p:cNvSpPr>
          <p:nvPr>
            <p:ph type="sldNum" sz="quarter" idx="12"/>
          </p:nvPr>
        </p:nvSpPr>
        <p:spPr/>
        <p:txBody>
          <a:bodyPr/>
          <a:lstStyle/>
          <a:p>
            <a:fld id="{BB46D659-751C-4337-AE32-064637A53DD0}" type="slidenum">
              <a:rPr lang="en-US" smtClean="0"/>
              <a:t>‹N›</a:t>
            </a:fld>
            <a:endParaRPr lang="en-US"/>
          </a:p>
        </p:txBody>
      </p:sp>
    </p:spTree>
    <p:extLst>
      <p:ext uri="{BB962C8B-B14F-4D97-AF65-F5344CB8AC3E}">
        <p14:creationId xmlns:p14="http://schemas.microsoft.com/office/powerpoint/2010/main" val="42785244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en-US"/>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390EB37A-7154-413D-91EB-D8E80A44D5F9}" type="datetimeFigureOut">
              <a:rPr lang="en-US" smtClean="0"/>
              <a:t>10/12/2016</a:t>
            </a:fld>
            <a:endParaRPr lang="en-US"/>
          </a:p>
        </p:txBody>
      </p:sp>
      <p:sp>
        <p:nvSpPr>
          <p:cNvPr id="6" name="Segnaposto piè di pagina 5"/>
          <p:cNvSpPr>
            <a:spLocks noGrp="1"/>
          </p:cNvSpPr>
          <p:nvPr>
            <p:ph type="ftr" sz="quarter" idx="11"/>
          </p:nvPr>
        </p:nvSpPr>
        <p:spPr/>
        <p:txBody>
          <a:bodyPr/>
          <a:lstStyle/>
          <a:p>
            <a:endParaRPr lang="en-US"/>
          </a:p>
        </p:txBody>
      </p:sp>
      <p:sp>
        <p:nvSpPr>
          <p:cNvPr id="7" name="Segnaposto numero diapositiva 6"/>
          <p:cNvSpPr>
            <a:spLocks noGrp="1"/>
          </p:cNvSpPr>
          <p:nvPr>
            <p:ph type="sldNum" sz="quarter" idx="12"/>
          </p:nvPr>
        </p:nvSpPr>
        <p:spPr/>
        <p:txBody>
          <a:bodyPr/>
          <a:lstStyle/>
          <a:p>
            <a:fld id="{BB46D659-751C-4337-AE32-064637A53DD0}" type="slidenum">
              <a:rPr lang="en-US" smtClean="0"/>
              <a:t>‹N›</a:t>
            </a:fld>
            <a:endParaRPr lang="en-US"/>
          </a:p>
        </p:txBody>
      </p:sp>
    </p:spTree>
    <p:extLst>
      <p:ext uri="{BB962C8B-B14F-4D97-AF65-F5344CB8AC3E}">
        <p14:creationId xmlns:p14="http://schemas.microsoft.com/office/powerpoint/2010/main" val="37683889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en-US"/>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390EB37A-7154-413D-91EB-D8E80A44D5F9}" type="datetimeFigureOut">
              <a:rPr lang="en-US" smtClean="0"/>
              <a:t>10/12/2016</a:t>
            </a:fld>
            <a:endParaRPr lang="en-US"/>
          </a:p>
        </p:txBody>
      </p:sp>
      <p:sp>
        <p:nvSpPr>
          <p:cNvPr id="6" name="Segnaposto piè di pagina 5"/>
          <p:cNvSpPr>
            <a:spLocks noGrp="1"/>
          </p:cNvSpPr>
          <p:nvPr>
            <p:ph type="ftr" sz="quarter" idx="11"/>
          </p:nvPr>
        </p:nvSpPr>
        <p:spPr/>
        <p:txBody>
          <a:bodyPr/>
          <a:lstStyle/>
          <a:p>
            <a:endParaRPr lang="en-US"/>
          </a:p>
        </p:txBody>
      </p:sp>
      <p:sp>
        <p:nvSpPr>
          <p:cNvPr id="7" name="Segnaposto numero diapositiva 6"/>
          <p:cNvSpPr>
            <a:spLocks noGrp="1"/>
          </p:cNvSpPr>
          <p:nvPr>
            <p:ph type="sldNum" sz="quarter" idx="12"/>
          </p:nvPr>
        </p:nvSpPr>
        <p:spPr/>
        <p:txBody>
          <a:bodyPr/>
          <a:lstStyle/>
          <a:p>
            <a:fld id="{BB46D659-751C-4337-AE32-064637A53DD0}" type="slidenum">
              <a:rPr lang="en-US" smtClean="0"/>
              <a:t>‹N›</a:t>
            </a:fld>
            <a:endParaRPr lang="en-US"/>
          </a:p>
        </p:txBody>
      </p:sp>
    </p:spTree>
    <p:extLst>
      <p:ext uri="{BB962C8B-B14F-4D97-AF65-F5344CB8AC3E}">
        <p14:creationId xmlns:p14="http://schemas.microsoft.com/office/powerpoint/2010/main" val="22937521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en-US"/>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90EB37A-7154-413D-91EB-D8E80A44D5F9}" type="datetimeFigureOut">
              <a:rPr lang="en-US" smtClean="0"/>
              <a:t>10/12/2016</a:t>
            </a:fld>
            <a:endParaRPr lang="en-US"/>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B46D659-751C-4337-AE32-064637A53DD0}" type="slidenum">
              <a:rPr lang="en-US" smtClean="0"/>
              <a:t>‹N›</a:t>
            </a:fld>
            <a:endParaRPr lang="en-US"/>
          </a:p>
        </p:txBody>
      </p:sp>
    </p:spTree>
    <p:extLst>
      <p:ext uri="{BB962C8B-B14F-4D97-AF65-F5344CB8AC3E}">
        <p14:creationId xmlns:p14="http://schemas.microsoft.com/office/powerpoint/2010/main" val="41604100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w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1.png"/><Relationship Id="rId4" Type="http://schemas.openxmlformats.org/officeDocument/2006/relationships/image" Target="../media/image10.wmf"/></Relationships>
</file>

<file path=ppt/slides/_rels/slide16.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15.wmf"/></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hyperlink" Target="https://www.iso.org/obp/ui/#iso:std:iso:24444:en" TargetMode="Externa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p:cNvSpPr/>
          <p:nvPr/>
        </p:nvSpPr>
        <p:spPr>
          <a:xfrm>
            <a:off x="3059832" y="2564904"/>
            <a:ext cx="3403752" cy="923330"/>
          </a:xfrm>
          <a:prstGeom prst="rect">
            <a:avLst/>
          </a:prstGeom>
          <a:noFill/>
        </p:spPr>
        <p:txBody>
          <a:bodyPr wrap="non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it-IT" sz="5400" b="1" cap="none" spc="0" dirty="0" err="1"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Sunscreens</a:t>
            </a:r>
            <a:endParaRPr lang="en-US" sz="5400" b="1" cap="none" spc="0"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sp>
        <p:nvSpPr>
          <p:cNvPr id="6" name="Rettangolo 5"/>
          <p:cNvSpPr/>
          <p:nvPr/>
        </p:nvSpPr>
        <p:spPr>
          <a:xfrm>
            <a:off x="2627784" y="4149080"/>
            <a:ext cx="4527201" cy="923330"/>
          </a:xfrm>
          <a:prstGeom prst="rect">
            <a:avLst/>
          </a:prstGeom>
          <a:noFill/>
        </p:spPr>
        <p:txBody>
          <a:bodyPr wrap="none" lIns="91440" tIns="45720" rIns="91440" bIns="45720">
            <a:spAutoFit/>
          </a:bodyPr>
          <a:lstStyle/>
          <a:p>
            <a:pPr algn="ctr"/>
            <a:r>
              <a:rPr lang="it-IT" sz="5400" b="1" cap="none" spc="0"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rPr>
              <a:t>SPF and UVAPF</a:t>
            </a:r>
            <a:endParaRPr lang="en-US" sz="5400" b="1" cap="none" spc="0"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endParaRPr>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9434" y="788194"/>
            <a:ext cx="2038350" cy="22383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4473583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90575" y="471488"/>
            <a:ext cx="7561263" cy="5915025"/>
          </a:xfrm>
          <a:prstGeom prst="rect">
            <a:avLst/>
          </a:prstGeom>
          <a:noFill/>
          <a:ln w="76200">
            <a:solidFill>
              <a:srgbClr val="FFCC66"/>
            </a:solidFill>
            <a:miter lim="800000"/>
            <a:headEnd/>
            <a:tailEnd/>
          </a:ln>
          <a:effectLst>
            <a:outerShdw dist="107763" dir="2700000" algn="ctr" rotWithShape="0">
              <a:srgbClr val="808080">
                <a:alpha val="50000"/>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398304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gradFill rotWithShape="1">
            <a:gsLst>
              <a:gs pos="0">
                <a:srgbClr val="FFCC66"/>
              </a:gs>
              <a:gs pos="100000">
                <a:schemeClr val="bg1"/>
              </a:gs>
            </a:gsLst>
            <a:path path="rect">
              <a:fillToRect l="100000" b="100000"/>
            </a:path>
          </a:gradFill>
        </p:spPr>
        <p:txBody>
          <a:bodyPr/>
          <a:lstStyle/>
          <a:p>
            <a:pPr eaLnBrk="1" hangingPunct="1"/>
            <a:r>
              <a:rPr lang="it-IT" altLang="it-IT" smtClean="0"/>
              <a:t>Filtri solari</a:t>
            </a:r>
          </a:p>
        </p:txBody>
      </p:sp>
      <p:sp>
        <p:nvSpPr>
          <p:cNvPr id="9219" name="Rectangle 3"/>
          <p:cNvSpPr>
            <a:spLocks noGrp="1" noChangeArrowheads="1"/>
          </p:cNvSpPr>
          <p:nvPr>
            <p:ph type="body" idx="1"/>
          </p:nvPr>
        </p:nvSpPr>
        <p:spPr>
          <a:xfrm>
            <a:off x="539750" y="1628775"/>
            <a:ext cx="8229600" cy="4751388"/>
          </a:xfrm>
        </p:spPr>
        <p:txBody>
          <a:bodyPr/>
          <a:lstStyle/>
          <a:p>
            <a:pPr marL="0" indent="0" eaLnBrk="1" hangingPunct="1">
              <a:lnSpc>
                <a:spcPct val="90000"/>
              </a:lnSpc>
              <a:buFontTx/>
              <a:buNone/>
            </a:pPr>
            <a:r>
              <a:rPr lang="it-IT" altLang="it-IT" sz="2800" smtClean="0"/>
              <a:t>I </a:t>
            </a:r>
            <a:r>
              <a:rPr lang="it-IT" altLang="it-IT" sz="2800" smtClean="0">
                <a:solidFill>
                  <a:srgbClr val="FFCC66"/>
                </a:solidFill>
              </a:rPr>
              <a:t>filtri UV</a:t>
            </a:r>
            <a:r>
              <a:rPr lang="it-IT" altLang="it-IT" sz="2800" smtClean="0"/>
              <a:t> contengono cromofori che assorbono nell’UV accoppiati con un sistema che permetta la dissipazione dell’energia assorbita nell’UV mediante energia vibrazionale, cioè senza emissione nel visibile o nell’UV e senza andare incontro a reazione chimica (fotostabilità)</a:t>
            </a:r>
          </a:p>
          <a:p>
            <a:pPr marL="0" indent="0" eaLnBrk="1" hangingPunct="1">
              <a:lnSpc>
                <a:spcPct val="90000"/>
              </a:lnSpc>
              <a:buFontTx/>
              <a:buNone/>
            </a:pPr>
            <a:r>
              <a:rPr lang="it-IT" altLang="it-IT" sz="2800" smtClean="0"/>
              <a:t>Ci sono anche dei </a:t>
            </a:r>
            <a:r>
              <a:rPr lang="it-IT" altLang="it-IT" sz="2800" smtClean="0">
                <a:solidFill>
                  <a:srgbClr val="FFCC66"/>
                </a:solidFill>
              </a:rPr>
              <a:t>sunblocks</a:t>
            </a:r>
            <a:r>
              <a:rPr lang="it-IT" altLang="it-IT" sz="2800" smtClean="0"/>
              <a:t> che dovrebbero assorbire tutta la radiazione UV prima che essa raggiunga la pelle. Essi tendono a riflettere tutta la radiazione visibile, cosicché appaiono bianchi. I più comuni sono a base di ZnO o TiO</a:t>
            </a:r>
            <a:r>
              <a:rPr lang="it-IT" altLang="it-IT" sz="2800" baseline="-25000" smtClean="0"/>
              <a:t>2</a:t>
            </a:r>
            <a:r>
              <a:rPr lang="it-IT" altLang="it-IT" sz="2800" smtClean="0"/>
              <a:t>.</a:t>
            </a:r>
          </a:p>
        </p:txBody>
      </p:sp>
    </p:spTree>
    <p:extLst>
      <p:ext uri="{BB962C8B-B14F-4D97-AF65-F5344CB8AC3E}">
        <p14:creationId xmlns:p14="http://schemas.microsoft.com/office/powerpoint/2010/main" val="15931925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Box 4"/>
          <p:cNvSpPr txBox="1">
            <a:spLocks noChangeArrowheads="1"/>
          </p:cNvSpPr>
          <p:nvPr/>
        </p:nvSpPr>
        <p:spPr bwMode="auto">
          <a:xfrm>
            <a:off x="900113" y="692150"/>
            <a:ext cx="7704137" cy="2100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50000"/>
              </a:spcBef>
              <a:buFontTx/>
              <a:buNone/>
            </a:pPr>
            <a:r>
              <a:rPr lang="it-IT" altLang="it-IT" sz="2400"/>
              <a:t>Filtri solari si possono classificare in:</a:t>
            </a:r>
          </a:p>
          <a:p>
            <a:pPr eaLnBrk="1" hangingPunct="1">
              <a:spcBef>
                <a:spcPct val="50000"/>
              </a:spcBef>
              <a:buClr>
                <a:srgbClr val="FFCC66"/>
              </a:buClr>
              <a:buSzPct val="150000"/>
            </a:pPr>
            <a:r>
              <a:rPr lang="it-IT" altLang="it-IT" sz="2400"/>
              <a:t> filtri UVA</a:t>
            </a:r>
          </a:p>
          <a:p>
            <a:pPr eaLnBrk="1" hangingPunct="1">
              <a:spcBef>
                <a:spcPct val="50000"/>
              </a:spcBef>
              <a:buClr>
                <a:srgbClr val="FFCC66"/>
              </a:buClr>
              <a:buSzPct val="150000"/>
            </a:pPr>
            <a:r>
              <a:rPr lang="it-IT" altLang="it-IT" sz="2400"/>
              <a:t> filtri UVB</a:t>
            </a:r>
          </a:p>
          <a:p>
            <a:pPr eaLnBrk="1" hangingPunct="1">
              <a:spcBef>
                <a:spcPct val="50000"/>
              </a:spcBef>
              <a:buClr>
                <a:srgbClr val="FFCC66"/>
              </a:buClr>
              <a:buSzPct val="150000"/>
            </a:pPr>
            <a:r>
              <a:rPr lang="it-IT" altLang="it-IT" sz="2400"/>
              <a:t> filtri sia UVB che UVA</a:t>
            </a:r>
          </a:p>
        </p:txBody>
      </p:sp>
      <p:sp>
        <p:nvSpPr>
          <p:cNvPr id="10243" name="Text Box 5"/>
          <p:cNvSpPr txBox="1">
            <a:spLocks noChangeArrowheads="1"/>
          </p:cNvSpPr>
          <p:nvPr/>
        </p:nvSpPr>
        <p:spPr bwMode="auto">
          <a:xfrm>
            <a:off x="755650" y="3068638"/>
            <a:ext cx="7704138"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50000"/>
              </a:spcBef>
              <a:buFontTx/>
              <a:buNone/>
            </a:pPr>
            <a:endParaRPr lang="en-US" altLang="it-IT" sz="1800"/>
          </a:p>
        </p:txBody>
      </p:sp>
      <p:sp>
        <p:nvSpPr>
          <p:cNvPr id="10244" name="Text Box 6"/>
          <p:cNvSpPr txBox="1">
            <a:spLocks noChangeArrowheads="1"/>
          </p:cNvSpPr>
          <p:nvPr/>
        </p:nvSpPr>
        <p:spPr bwMode="auto">
          <a:xfrm>
            <a:off x="755650" y="3429000"/>
            <a:ext cx="7416800" cy="2830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50000"/>
              </a:spcBef>
              <a:buFontTx/>
              <a:buNone/>
            </a:pPr>
            <a:r>
              <a:rPr lang="it-IT" altLang="it-IT" sz="2400"/>
              <a:t>La maggior parte delle formulazioni contiene combinazioni di molecole che assorbono UVB con molecole che assorbono nell’UVA e/o assorbitori UVAB.</a:t>
            </a:r>
          </a:p>
          <a:p>
            <a:pPr eaLnBrk="1" hangingPunct="1">
              <a:spcBef>
                <a:spcPct val="50000"/>
              </a:spcBef>
              <a:buFontTx/>
              <a:buNone/>
            </a:pPr>
            <a:r>
              <a:rPr lang="it-IT" altLang="it-IT" sz="2400"/>
              <a:t>Bisogna usare delle associazioni anche perché ci sono delle concentrazioni massime per ciascuna molecola</a:t>
            </a:r>
          </a:p>
        </p:txBody>
      </p:sp>
    </p:spTree>
    <p:extLst>
      <p:ext uri="{BB962C8B-B14F-4D97-AF65-F5344CB8AC3E}">
        <p14:creationId xmlns:p14="http://schemas.microsoft.com/office/powerpoint/2010/main" val="11835720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457200" y="0"/>
            <a:ext cx="8229600" cy="1143000"/>
          </a:xfrm>
        </p:spPr>
        <p:txBody>
          <a:bodyPr/>
          <a:lstStyle/>
          <a:p>
            <a:pPr eaLnBrk="1" hangingPunct="1">
              <a:defRPr/>
            </a:pPr>
            <a:r>
              <a:rPr lang="it-IT" altLang="it-IT" sz="3600" smtClean="0">
                <a:solidFill>
                  <a:srgbClr val="FFCC66"/>
                </a:solidFill>
                <a:effectLst>
                  <a:outerShdw blurRad="38100" dist="38100" dir="2700000" algn="tl">
                    <a:srgbClr val="C0C0C0"/>
                  </a:outerShdw>
                </a:effectLst>
              </a:rPr>
              <a:t>Molecole molto usate nei cosmetici solari</a:t>
            </a:r>
          </a:p>
        </p:txBody>
      </p:sp>
      <p:pic>
        <p:nvPicPr>
          <p:cNvPr id="11267" name="Picture 4"/>
          <p:cNvPicPr>
            <a:picLocks noChangeAspect="1" noChangeArrowheads="1"/>
          </p:cNvPicPr>
          <p:nvPr/>
        </p:nvPicPr>
        <p:blipFill>
          <a:blip r:embed="rId2">
            <a:extLst>
              <a:ext uri="{28A0092B-C50C-407E-A947-70E740481C1C}">
                <a14:useLocalDpi xmlns:a14="http://schemas.microsoft.com/office/drawing/2010/main" val="0"/>
              </a:ext>
            </a:extLst>
          </a:blip>
          <a:srcRect l="49606"/>
          <a:stretch>
            <a:fillRect/>
          </a:stretch>
        </p:blipFill>
        <p:spPr bwMode="auto">
          <a:xfrm>
            <a:off x="323850" y="1196975"/>
            <a:ext cx="4572000" cy="2740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268" name="Text Box 5"/>
          <p:cNvSpPr txBox="1">
            <a:spLocks noChangeArrowheads="1"/>
          </p:cNvSpPr>
          <p:nvPr/>
        </p:nvSpPr>
        <p:spPr bwMode="auto">
          <a:xfrm>
            <a:off x="828675" y="3564493"/>
            <a:ext cx="3384550" cy="1004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50000"/>
              </a:spcBef>
              <a:buFontTx/>
              <a:buNone/>
            </a:pPr>
            <a:r>
              <a:rPr lang="it-IT" altLang="it-IT" sz="2400" dirty="0" err="1"/>
              <a:t>Parsol</a:t>
            </a:r>
            <a:r>
              <a:rPr lang="it-IT" altLang="it-IT" sz="2400" dirty="0"/>
              <a:t> MCX</a:t>
            </a:r>
          </a:p>
          <a:p>
            <a:pPr eaLnBrk="1" hangingPunct="1">
              <a:spcBef>
                <a:spcPct val="50000"/>
              </a:spcBef>
              <a:buFontTx/>
              <a:buNone/>
            </a:pPr>
            <a:r>
              <a:rPr lang="it-IT" altLang="it-IT" sz="2400" dirty="0" err="1"/>
              <a:t>octinoxato</a:t>
            </a:r>
            <a:endParaRPr lang="it-IT" altLang="it-IT" sz="2400" dirty="0"/>
          </a:p>
        </p:txBody>
      </p:sp>
      <p:sp>
        <p:nvSpPr>
          <p:cNvPr id="11269" name="Text Box 6"/>
          <p:cNvSpPr txBox="1">
            <a:spLocks noChangeArrowheads="1"/>
          </p:cNvSpPr>
          <p:nvPr/>
        </p:nvSpPr>
        <p:spPr bwMode="auto">
          <a:xfrm>
            <a:off x="900113" y="4694094"/>
            <a:ext cx="331311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50000"/>
              </a:spcBef>
              <a:buFontTx/>
              <a:buNone/>
            </a:pPr>
            <a:r>
              <a:rPr lang="it-IT" altLang="it-IT" sz="2400">
                <a:solidFill>
                  <a:srgbClr val="FF0000"/>
                </a:solidFill>
              </a:rPr>
              <a:t>filtro UVB</a:t>
            </a:r>
          </a:p>
        </p:txBody>
      </p:sp>
      <p:sp>
        <p:nvSpPr>
          <p:cNvPr id="11270" name="Rectangle 7"/>
          <p:cNvSpPr>
            <a:spLocks noChangeArrowheads="1"/>
          </p:cNvSpPr>
          <p:nvPr/>
        </p:nvSpPr>
        <p:spPr bwMode="auto">
          <a:xfrm>
            <a:off x="323850" y="5143646"/>
            <a:ext cx="4248150"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it-IT" altLang="it-IT" sz="2000" dirty="0"/>
              <a:t>Liquido, solubile in etanolo ed in lipidi, </a:t>
            </a:r>
            <a:r>
              <a:rPr lang="it-IT" altLang="it-IT" sz="2000" b="1" dirty="0"/>
              <a:t>insolubile in acqua</a:t>
            </a:r>
          </a:p>
        </p:txBody>
      </p:sp>
      <p:pic>
        <p:nvPicPr>
          <p:cNvPr id="11271" name="Picture 8"/>
          <p:cNvPicPr>
            <a:picLocks noGrp="1" noChangeAspect="1" noChangeArrowheads="1"/>
          </p:cNvPicPr>
          <p:nvPr>
            <p:ph type="body" idx="1"/>
          </p:nvPr>
        </p:nvPicPr>
        <p:blipFill>
          <a:blip r:embed="rId3">
            <a:extLst>
              <a:ext uri="{28A0092B-C50C-407E-A947-70E740481C1C}">
                <a14:useLocalDpi xmlns:a14="http://schemas.microsoft.com/office/drawing/2010/main" val="0"/>
              </a:ext>
            </a:extLst>
          </a:blip>
          <a:srcRect/>
          <a:stretch>
            <a:fillRect/>
          </a:stretch>
        </p:blipFill>
        <p:spPr>
          <a:xfrm>
            <a:off x="4572000" y="1125538"/>
            <a:ext cx="3995738" cy="15732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11272" name="Text Box 9"/>
          <p:cNvSpPr txBox="1">
            <a:spLocks noChangeArrowheads="1"/>
          </p:cNvSpPr>
          <p:nvPr/>
        </p:nvSpPr>
        <p:spPr bwMode="auto">
          <a:xfrm>
            <a:off x="5580112" y="4573711"/>
            <a:ext cx="154899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50000"/>
              </a:spcBef>
              <a:buFontTx/>
              <a:buNone/>
            </a:pPr>
            <a:r>
              <a:rPr lang="it-IT" altLang="it-IT" sz="2400" dirty="0" smtClean="0">
                <a:solidFill>
                  <a:schemeClr val="hlink"/>
                </a:solidFill>
              </a:rPr>
              <a:t>filtro </a:t>
            </a:r>
            <a:r>
              <a:rPr lang="it-IT" altLang="it-IT" sz="2400" dirty="0">
                <a:solidFill>
                  <a:schemeClr val="hlink"/>
                </a:solidFill>
              </a:rPr>
              <a:t>UVA</a:t>
            </a:r>
          </a:p>
        </p:txBody>
      </p:sp>
      <p:sp>
        <p:nvSpPr>
          <p:cNvPr id="11273" name="Text Box 10"/>
          <p:cNvSpPr txBox="1">
            <a:spLocks noChangeArrowheads="1"/>
          </p:cNvSpPr>
          <p:nvPr/>
        </p:nvSpPr>
        <p:spPr bwMode="auto">
          <a:xfrm>
            <a:off x="4859338" y="2560638"/>
            <a:ext cx="3744912"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it-IT" altLang="it-IT" sz="2400" dirty="0"/>
              <a:t>1-(4-metossifenil)-3-(</a:t>
            </a:r>
            <a:r>
              <a:rPr lang="it-IT" altLang="it-IT" sz="2400" dirty="0" smtClean="0"/>
              <a:t>4-ter-butilfenil)propan-1,3-dione</a:t>
            </a:r>
            <a:endParaRPr lang="it-IT" altLang="it-IT" sz="2400" dirty="0"/>
          </a:p>
        </p:txBody>
      </p:sp>
      <p:sp>
        <p:nvSpPr>
          <p:cNvPr id="11274" name="Text Box 11"/>
          <p:cNvSpPr txBox="1">
            <a:spLocks noChangeArrowheads="1"/>
          </p:cNvSpPr>
          <p:nvPr/>
        </p:nvSpPr>
        <p:spPr bwMode="auto">
          <a:xfrm>
            <a:off x="611560" y="5950529"/>
            <a:ext cx="8424936"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50000"/>
              </a:spcBef>
              <a:buFontTx/>
              <a:buNone/>
            </a:pPr>
            <a:r>
              <a:rPr lang="en-US" altLang="it-IT" sz="2400" dirty="0" err="1"/>
              <a:t>verranno</a:t>
            </a:r>
            <a:r>
              <a:rPr lang="en-US" altLang="it-IT" sz="2400" dirty="0"/>
              <a:t> </a:t>
            </a:r>
            <a:r>
              <a:rPr lang="en-US" altLang="it-IT" sz="2400" dirty="0" err="1"/>
              <a:t>registrati</a:t>
            </a:r>
            <a:r>
              <a:rPr lang="en-US" altLang="it-IT" sz="2400" dirty="0"/>
              <a:t> </a:t>
            </a:r>
            <a:r>
              <a:rPr lang="en-US" altLang="it-IT" sz="2400" dirty="0" err="1"/>
              <a:t>gli</a:t>
            </a:r>
            <a:r>
              <a:rPr lang="en-US" altLang="it-IT" sz="2400" dirty="0"/>
              <a:t> </a:t>
            </a:r>
            <a:r>
              <a:rPr lang="en-US" altLang="it-IT" sz="2400" dirty="0" err="1"/>
              <a:t>spettri</a:t>
            </a:r>
            <a:r>
              <a:rPr lang="en-US" altLang="it-IT" sz="2400" dirty="0"/>
              <a:t> </a:t>
            </a:r>
            <a:r>
              <a:rPr lang="en-US" altLang="it-IT" sz="2400" dirty="0" smtClean="0"/>
              <a:t>UV in </a:t>
            </a:r>
            <a:r>
              <a:rPr lang="en-US" altLang="it-IT" sz="2400" dirty="0" err="1" smtClean="0"/>
              <a:t>acqua-propanolo</a:t>
            </a:r>
            <a:r>
              <a:rPr lang="en-US" altLang="it-IT" sz="2400" dirty="0" smtClean="0"/>
              <a:t> (1:9 v/v)</a:t>
            </a:r>
            <a:endParaRPr lang="en-US" altLang="it-IT" sz="2400" dirty="0"/>
          </a:p>
        </p:txBody>
      </p:sp>
      <p:sp>
        <p:nvSpPr>
          <p:cNvPr id="11275" name="Text Box 12"/>
          <p:cNvSpPr txBox="1">
            <a:spLocks noChangeArrowheads="1"/>
          </p:cNvSpPr>
          <p:nvPr/>
        </p:nvSpPr>
        <p:spPr bwMode="auto">
          <a:xfrm>
            <a:off x="5580112" y="5072136"/>
            <a:ext cx="1944464"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50000"/>
              </a:spcBef>
              <a:buFontTx/>
              <a:buNone/>
            </a:pPr>
            <a:r>
              <a:rPr lang="en-US" altLang="it-IT" sz="2400" dirty="0" err="1"/>
              <a:t>solido</a:t>
            </a:r>
            <a:endParaRPr lang="en-US" altLang="it-IT" sz="2400" dirty="0"/>
          </a:p>
        </p:txBody>
      </p:sp>
      <p:sp>
        <p:nvSpPr>
          <p:cNvPr id="2" name="CasellaDiTesto 1"/>
          <p:cNvSpPr txBox="1"/>
          <p:nvPr/>
        </p:nvSpPr>
        <p:spPr>
          <a:xfrm>
            <a:off x="5364089" y="3543717"/>
            <a:ext cx="3240161" cy="954107"/>
          </a:xfrm>
          <a:prstGeom prst="rect">
            <a:avLst/>
          </a:prstGeom>
          <a:noFill/>
        </p:spPr>
        <p:txBody>
          <a:bodyPr wrap="square" rtlCol="0">
            <a:spAutoFit/>
          </a:bodyPr>
          <a:lstStyle/>
          <a:p>
            <a:r>
              <a:rPr lang="it-IT" sz="2800" dirty="0" err="1" smtClean="0"/>
              <a:t>Parsol</a:t>
            </a:r>
            <a:r>
              <a:rPr lang="it-IT" sz="2800" dirty="0" smtClean="0"/>
              <a:t> 1789</a:t>
            </a:r>
          </a:p>
          <a:p>
            <a:r>
              <a:rPr lang="it-IT" sz="2800" dirty="0" err="1" smtClean="0"/>
              <a:t>avobenzone</a:t>
            </a:r>
            <a:endParaRPr lang="en-US" sz="2800" dirty="0"/>
          </a:p>
        </p:txBody>
      </p:sp>
    </p:spTree>
    <p:extLst>
      <p:ext uri="{BB962C8B-B14F-4D97-AF65-F5344CB8AC3E}">
        <p14:creationId xmlns:p14="http://schemas.microsoft.com/office/powerpoint/2010/main" val="525779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normAutofit fontScale="90000"/>
          </a:bodyPr>
          <a:lstStyle/>
          <a:p>
            <a:pPr eaLnBrk="1" hangingPunct="1">
              <a:defRPr/>
            </a:pPr>
            <a:r>
              <a:rPr lang="it-IT" altLang="it-IT" sz="3600" b="1" smtClean="0">
                <a:solidFill>
                  <a:srgbClr val="FFCC66"/>
                </a:solidFill>
                <a:effectLst>
                  <a:outerShdw blurRad="38100" dist="38100" dir="2700000" algn="tl">
                    <a:srgbClr val="C0C0C0"/>
                  </a:outerShdw>
                </a:effectLst>
              </a:rPr>
              <a:t>Relazione lineare tra log(SPF) ed assorbanza</a:t>
            </a:r>
          </a:p>
        </p:txBody>
      </p:sp>
      <p:sp>
        <p:nvSpPr>
          <p:cNvPr id="14339" name="Rectangle 3"/>
          <p:cNvSpPr>
            <a:spLocks noGrp="1" noChangeArrowheads="1"/>
          </p:cNvSpPr>
          <p:nvPr>
            <p:ph type="body" idx="1"/>
          </p:nvPr>
        </p:nvSpPr>
        <p:spPr/>
        <p:txBody>
          <a:bodyPr/>
          <a:lstStyle/>
          <a:p>
            <a:pPr eaLnBrk="1" hangingPunct="1">
              <a:lnSpc>
                <a:spcPct val="90000"/>
              </a:lnSpc>
            </a:pPr>
            <a:r>
              <a:rPr lang="it-IT" altLang="it-IT" dirty="0" smtClean="0"/>
              <a:t>SPF inversamente proporzionale a T</a:t>
            </a:r>
          </a:p>
          <a:p>
            <a:pPr eaLnBrk="1" hangingPunct="1">
              <a:lnSpc>
                <a:spcPct val="90000"/>
              </a:lnSpc>
            </a:pPr>
            <a:r>
              <a:rPr lang="it-IT" altLang="it-IT" dirty="0" smtClean="0"/>
              <a:t>T= I/I</a:t>
            </a:r>
            <a:r>
              <a:rPr lang="it-IT" altLang="it-IT" baseline="-25000" dirty="0" smtClean="0"/>
              <a:t>0</a:t>
            </a:r>
          </a:p>
          <a:p>
            <a:pPr eaLnBrk="1" hangingPunct="1">
              <a:lnSpc>
                <a:spcPct val="90000"/>
              </a:lnSpc>
            </a:pPr>
            <a:r>
              <a:rPr lang="it-IT" altLang="it-IT" dirty="0" smtClean="0"/>
              <a:t>SPF= </a:t>
            </a:r>
            <a:r>
              <a:rPr lang="it-IT" altLang="it-IT" dirty="0" smtClean="0">
                <a:latin typeface="Symbol" pitchFamily="18" charset="2"/>
              </a:rPr>
              <a:t>a</a:t>
            </a:r>
            <a:r>
              <a:rPr lang="it-IT" altLang="it-IT" dirty="0" smtClean="0"/>
              <a:t>/T</a:t>
            </a:r>
          </a:p>
          <a:p>
            <a:pPr eaLnBrk="1" hangingPunct="1">
              <a:lnSpc>
                <a:spcPct val="90000"/>
              </a:lnSpc>
            </a:pPr>
            <a:r>
              <a:rPr lang="it-IT" altLang="it-IT" dirty="0" smtClean="0"/>
              <a:t>passando al logaritmo:</a:t>
            </a:r>
            <a:endParaRPr lang="en-GB" altLang="it-IT" dirty="0" smtClean="0"/>
          </a:p>
          <a:p>
            <a:pPr eaLnBrk="1" hangingPunct="1">
              <a:lnSpc>
                <a:spcPct val="90000"/>
              </a:lnSpc>
            </a:pPr>
            <a:r>
              <a:rPr lang="en-GB" altLang="it-IT" dirty="0" smtClean="0"/>
              <a:t>log(SPF)= log(</a:t>
            </a:r>
            <a:r>
              <a:rPr lang="it-IT" altLang="it-IT" dirty="0" smtClean="0">
                <a:latin typeface="Symbol" pitchFamily="18" charset="2"/>
              </a:rPr>
              <a:t>a</a:t>
            </a:r>
            <a:r>
              <a:rPr lang="en-GB" altLang="it-IT" dirty="0" smtClean="0"/>
              <a:t>)-log(T)</a:t>
            </a:r>
            <a:endParaRPr lang="it-IT" altLang="it-IT" dirty="0" smtClean="0"/>
          </a:p>
          <a:p>
            <a:pPr eaLnBrk="1" hangingPunct="1">
              <a:lnSpc>
                <a:spcPct val="90000"/>
              </a:lnSpc>
            </a:pPr>
            <a:r>
              <a:rPr lang="it-IT" altLang="it-IT" dirty="0" smtClean="0"/>
              <a:t>log(SPF)= log(</a:t>
            </a:r>
            <a:r>
              <a:rPr lang="it-IT" altLang="it-IT" dirty="0" smtClean="0">
                <a:latin typeface="Symbol" pitchFamily="18" charset="2"/>
              </a:rPr>
              <a:t>a</a:t>
            </a:r>
            <a:r>
              <a:rPr lang="it-IT" altLang="it-IT" dirty="0" smtClean="0"/>
              <a:t>)+A</a:t>
            </a:r>
          </a:p>
          <a:p>
            <a:pPr eaLnBrk="1" hangingPunct="1">
              <a:lnSpc>
                <a:spcPct val="90000"/>
              </a:lnSpc>
            </a:pPr>
            <a:r>
              <a:rPr lang="it-IT" altLang="it-IT" dirty="0" smtClean="0"/>
              <a:t>Quindi una </a:t>
            </a:r>
            <a:r>
              <a:rPr lang="it-IT" altLang="it-IT" b="1" dirty="0" smtClean="0"/>
              <a:t>relazione lineare</a:t>
            </a:r>
            <a:r>
              <a:rPr lang="it-IT" altLang="it-IT" dirty="0" smtClean="0"/>
              <a:t> tra </a:t>
            </a:r>
            <a:r>
              <a:rPr lang="it-IT" altLang="it-IT" b="1" dirty="0" smtClean="0"/>
              <a:t>log</a:t>
            </a:r>
            <a:r>
              <a:rPr lang="it-IT" altLang="it-IT" dirty="0" smtClean="0"/>
              <a:t>(SPF) e </a:t>
            </a:r>
            <a:r>
              <a:rPr lang="it-IT" altLang="it-IT" b="1" dirty="0" smtClean="0"/>
              <a:t>A</a:t>
            </a:r>
            <a:r>
              <a:rPr lang="it-IT" altLang="it-IT" dirty="0" smtClean="0"/>
              <a:t> è plausibile.</a:t>
            </a:r>
          </a:p>
        </p:txBody>
      </p:sp>
    </p:spTree>
    <p:extLst>
      <p:ext uri="{BB962C8B-B14F-4D97-AF65-F5344CB8AC3E}">
        <p14:creationId xmlns:p14="http://schemas.microsoft.com/office/powerpoint/2010/main" val="21361860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457200" y="188913"/>
            <a:ext cx="8229600" cy="1143000"/>
          </a:xfrm>
        </p:spPr>
        <p:txBody>
          <a:bodyPr/>
          <a:lstStyle/>
          <a:p>
            <a:pPr eaLnBrk="1" hangingPunct="1">
              <a:defRPr/>
            </a:pPr>
            <a:r>
              <a:rPr lang="it-IT" altLang="it-IT" sz="3600" b="1" smtClean="0">
                <a:solidFill>
                  <a:srgbClr val="FFCC66"/>
                </a:solidFill>
                <a:effectLst>
                  <a:outerShdw blurRad="38100" dist="38100" dir="2700000" algn="tl">
                    <a:srgbClr val="C0C0C0"/>
                  </a:outerShdw>
                </a:effectLst>
              </a:rPr>
              <a:t>Determinazione di SPF in vitro</a:t>
            </a:r>
          </a:p>
        </p:txBody>
      </p:sp>
      <p:sp>
        <p:nvSpPr>
          <p:cNvPr id="15363" name="Rectangle 3"/>
          <p:cNvSpPr>
            <a:spLocks noGrp="1" noChangeArrowheads="1"/>
          </p:cNvSpPr>
          <p:nvPr>
            <p:ph type="body" idx="1"/>
          </p:nvPr>
        </p:nvSpPr>
        <p:spPr>
          <a:xfrm>
            <a:off x="228600" y="1052513"/>
            <a:ext cx="8686800" cy="3700462"/>
          </a:xfrm>
        </p:spPr>
        <p:txBody>
          <a:bodyPr>
            <a:normAutofit/>
          </a:bodyPr>
          <a:lstStyle/>
          <a:p>
            <a:pPr eaLnBrk="1" hangingPunct="1"/>
            <a:r>
              <a:rPr lang="it-IT" altLang="it-IT" sz="2400" dirty="0" smtClean="0"/>
              <a:t>I test in vitro della </a:t>
            </a:r>
            <a:r>
              <a:rPr lang="it-IT" altLang="it-IT" sz="2400" dirty="0" err="1" smtClean="0"/>
              <a:t>Cosmetics</a:t>
            </a:r>
            <a:r>
              <a:rPr lang="it-IT" altLang="it-IT" sz="2400" dirty="0" smtClean="0"/>
              <a:t> Europe prendono in considerazione, per la determinazione dell’SPF</a:t>
            </a:r>
          </a:p>
          <a:p>
            <a:pPr eaLnBrk="1" hangingPunct="1"/>
            <a:r>
              <a:rPr lang="it-IT" altLang="it-IT" sz="2400" dirty="0" smtClean="0"/>
              <a:t>le assorbanze a tutte le lunghezze d’onda nell’intervallo 290-400 nm, (per un campione ottenuto da 100 mg di latte solare) </a:t>
            </a:r>
          </a:p>
          <a:p>
            <a:pPr eaLnBrk="1" hangingPunct="1"/>
            <a:r>
              <a:rPr lang="it-IT" altLang="it-IT" sz="2400" dirty="0" smtClean="0"/>
              <a:t>e le pesa con la capacità di indurre eritema E(</a:t>
            </a:r>
            <a:r>
              <a:rPr lang="it-IT" altLang="it-IT" sz="2400" dirty="0" smtClean="0">
                <a:latin typeface="Symbol" pitchFamily="18" charset="2"/>
              </a:rPr>
              <a:t>l</a:t>
            </a:r>
            <a:r>
              <a:rPr lang="it-IT" altLang="it-IT" sz="2400" dirty="0" smtClean="0"/>
              <a:t>)</a:t>
            </a:r>
          </a:p>
          <a:p>
            <a:pPr eaLnBrk="1" hangingPunct="1"/>
            <a:r>
              <a:rPr lang="it-IT" altLang="it-IT" sz="2400" dirty="0" smtClean="0"/>
              <a:t>e l’intensità della radiazione dello spettro solare I(</a:t>
            </a:r>
            <a:r>
              <a:rPr lang="it-IT" altLang="it-IT" sz="2400" dirty="0" smtClean="0">
                <a:latin typeface="Symbol" pitchFamily="18" charset="2"/>
              </a:rPr>
              <a:t>l</a:t>
            </a:r>
            <a:r>
              <a:rPr lang="it-IT" altLang="it-IT" sz="2400" dirty="0" smtClean="0"/>
              <a:t>)</a:t>
            </a:r>
          </a:p>
        </p:txBody>
      </p:sp>
      <p:sp>
        <p:nvSpPr>
          <p:cNvPr id="15364" name="Rectangle 5"/>
          <p:cNvSpPr>
            <a:spLocks noChangeArrowheads="1"/>
          </p:cNvSpPr>
          <p:nvPr/>
        </p:nvSpPr>
        <p:spPr bwMode="auto">
          <a:xfrm>
            <a:off x="0" y="295751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it-IT" altLang="it-IT" sz="1800"/>
          </a:p>
        </p:txBody>
      </p:sp>
      <p:graphicFrame>
        <p:nvGraphicFramePr>
          <p:cNvPr id="15365" name="Object 4"/>
          <p:cNvGraphicFramePr>
            <a:graphicFrameLocks noChangeAspect="1"/>
          </p:cNvGraphicFramePr>
          <p:nvPr>
            <p:extLst>
              <p:ext uri="{D42A27DB-BD31-4B8C-83A1-F6EECF244321}">
                <p14:modId xmlns:p14="http://schemas.microsoft.com/office/powerpoint/2010/main" val="976436282"/>
              </p:ext>
            </p:extLst>
          </p:nvPr>
        </p:nvGraphicFramePr>
        <p:xfrm>
          <a:off x="630238" y="3736975"/>
          <a:ext cx="3344862" cy="1462088"/>
        </p:xfrm>
        <a:graphic>
          <a:graphicData uri="http://schemas.openxmlformats.org/presentationml/2006/ole">
            <mc:AlternateContent xmlns:mc="http://schemas.openxmlformats.org/markup-compatibility/2006">
              <mc:Choice xmlns:v="urn:schemas-microsoft-com:vml" Requires="v">
                <p:oleObj spid="_x0000_s4120" name="Equazione" r:id="rId3" imgW="2095200" imgH="914400" progId="Equation.3">
                  <p:embed/>
                </p:oleObj>
              </mc:Choice>
              <mc:Fallback>
                <p:oleObj name="Equazione" r:id="rId3" imgW="2095200" imgH="914400" progId="Equation.3">
                  <p:embed/>
                  <p:pic>
                    <p:nvPicPr>
                      <p:cNvPr id="0" name=""/>
                      <p:cNvPicPr>
                        <a:picLocks noChangeAspect="1" noChangeArrowheads="1"/>
                      </p:cNvPicPr>
                      <p:nvPr/>
                    </p:nvPicPr>
                    <p:blipFill>
                      <a:blip r:embed="rId4"/>
                      <a:srcRect/>
                      <a:stretch>
                        <a:fillRect/>
                      </a:stretch>
                    </p:blipFill>
                    <p:spPr bwMode="auto">
                      <a:xfrm>
                        <a:off x="630238" y="3736975"/>
                        <a:ext cx="3344862" cy="1462088"/>
                      </a:xfrm>
                      <a:prstGeom prst="rect">
                        <a:avLst/>
                      </a:prstGeom>
                      <a:noFill/>
                      <a:ln w="38100">
                        <a:solidFill>
                          <a:srgbClr val="FFCC66"/>
                        </a:solidFill>
                        <a:miter lim="800000"/>
                        <a:headEnd/>
                        <a:tailEnd/>
                      </a:ln>
                      <a:extLst/>
                    </p:spPr>
                  </p:pic>
                </p:oleObj>
              </mc:Fallback>
            </mc:AlternateContent>
          </a:graphicData>
        </a:graphic>
      </p:graphicFrame>
      <p:sp>
        <p:nvSpPr>
          <p:cNvPr id="15366" name="Text Box 6"/>
          <p:cNvSpPr txBox="1">
            <a:spLocks noChangeArrowheads="1"/>
          </p:cNvSpPr>
          <p:nvPr/>
        </p:nvSpPr>
        <p:spPr bwMode="auto">
          <a:xfrm>
            <a:off x="4572000" y="3707191"/>
            <a:ext cx="3779837" cy="11695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50000"/>
              </a:spcBef>
              <a:buFontTx/>
              <a:buNone/>
            </a:pPr>
            <a:r>
              <a:rPr lang="it-IT" altLang="it-IT" sz="2000" dirty="0"/>
              <a:t>k= 1.098 </a:t>
            </a:r>
          </a:p>
          <a:p>
            <a:pPr eaLnBrk="1" hangingPunct="1">
              <a:spcBef>
                <a:spcPct val="50000"/>
              </a:spcBef>
              <a:buFontTx/>
              <a:buNone/>
            </a:pPr>
            <a:r>
              <a:rPr lang="it-IT" altLang="it-IT" sz="2000" dirty="0"/>
              <a:t>costante vicina a 1, ricavata da preparazione standard</a:t>
            </a:r>
          </a:p>
        </p:txBody>
      </p:sp>
      <p:sp>
        <p:nvSpPr>
          <p:cNvPr id="2" name="CasellaDiTesto 1"/>
          <p:cNvSpPr txBox="1"/>
          <p:nvPr/>
        </p:nvSpPr>
        <p:spPr>
          <a:xfrm>
            <a:off x="755577" y="5395043"/>
            <a:ext cx="1872208" cy="400110"/>
          </a:xfrm>
          <a:prstGeom prst="rect">
            <a:avLst/>
          </a:prstGeom>
          <a:noFill/>
        </p:spPr>
        <p:txBody>
          <a:bodyPr wrap="square" rtlCol="0">
            <a:spAutoFit/>
          </a:bodyPr>
          <a:lstStyle/>
          <a:p>
            <a:r>
              <a:rPr lang="it-IT" sz="2000" dirty="0" smtClean="0"/>
              <a:t>In pratica:</a:t>
            </a:r>
          </a:p>
        </p:txBody>
      </p:sp>
      <p:pic>
        <p:nvPicPr>
          <p:cNvPr id="4117" name="Picture 2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483418" y="5276077"/>
            <a:ext cx="4344861" cy="1365052"/>
          </a:xfrm>
          <a:prstGeom prst="rect">
            <a:avLst/>
          </a:prstGeom>
          <a:noFill/>
          <a:ln w="9525">
            <a:solidFill>
              <a:schemeClr val="tx1"/>
            </a:solidFill>
            <a:miter lim="800000"/>
            <a:headEnd/>
            <a:tailEnd/>
          </a:ln>
          <a:effectLst>
            <a:outerShdw blurRad="50800" dist="38100" dir="10800000" algn="r" rotWithShape="0">
              <a:prstClr val="black">
                <a:alpha val="40000"/>
              </a:prstClr>
            </a:outerShdw>
          </a:effectLst>
          <a:extLst>
            <a:ext uri="{909E8E84-426E-40DD-AFC4-6F175D3DCCD1}">
              <a14:hiddenFill xmlns:a14="http://schemas.microsoft.com/office/drawing/2010/main">
                <a:solidFill>
                  <a:schemeClr val="accent1"/>
                </a:solidFill>
              </a14:hiddenFill>
            </a:ext>
          </a:extLst>
        </p:spPr>
      </p:pic>
      <p:sp>
        <p:nvSpPr>
          <p:cNvPr id="3" name="CasellaDiTesto 2"/>
          <p:cNvSpPr txBox="1"/>
          <p:nvPr/>
        </p:nvSpPr>
        <p:spPr>
          <a:xfrm>
            <a:off x="647564" y="5958603"/>
            <a:ext cx="2268251" cy="400110"/>
          </a:xfrm>
          <a:prstGeom prst="rect">
            <a:avLst/>
          </a:prstGeom>
          <a:noFill/>
        </p:spPr>
        <p:txBody>
          <a:bodyPr wrap="square" rtlCol="0">
            <a:spAutoFit/>
          </a:bodyPr>
          <a:lstStyle/>
          <a:p>
            <a:r>
              <a:rPr lang="it-IT" sz="2000" dirty="0" smtClean="0"/>
              <a:t>NB: S è lo stesso di I</a:t>
            </a:r>
            <a:endParaRPr lang="en-US" sz="2000" dirty="0"/>
          </a:p>
        </p:txBody>
      </p:sp>
    </p:spTree>
    <p:extLst>
      <p:ext uri="{BB962C8B-B14F-4D97-AF65-F5344CB8AC3E}">
        <p14:creationId xmlns:p14="http://schemas.microsoft.com/office/powerpoint/2010/main" val="416730936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4" name="Rectangle 6"/>
          <p:cNvSpPr>
            <a:spLocks noChangeArrowheads="1"/>
          </p:cNvSpPr>
          <p:nvPr/>
        </p:nvSpPr>
        <p:spPr bwMode="auto">
          <a:xfrm>
            <a:off x="457200" y="0"/>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a:defRPr sz="4400">
                <a:solidFill>
                  <a:schemeClr val="tx2"/>
                </a:solidFill>
                <a:latin typeface="Arial" charset="0"/>
              </a:defRPr>
            </a:lvl1pPr>
            <a:lvl2pPr algn="ctr">
              <a:defRPr sz="4400">
                <a:solidFill>
                  <a:schemeClr val="tx2"/>
                </a:solidFill>
                <a:latin typeface="Arial" charset="0"/>
              </a:defRPr>
            </a:lvl2pPr>
            <a:lvl3pPr algn="ctr">
              <a:defRPr sz="4400">
                <a:solidFill>
                  <a:schemeClr val="tx2"/>
                </a:solidFill>
                <a:latin typeface="Arial" charset="0"/>
              </a:defRPr>
            </a:lvl3pPr>
            <a:lvl4pPr algn="ctr">
              <a:defRPr sz="4400">
                <a:solidFill>
                  <a:schemeClr val="tx2"/>
                </a:solidFill>
                <a:latin typeface="Arial" charset="0"/>
              </a:defRPr>
            </a:lvl4pPr>
            <a:lvl5pPr algn="ctr">
              <a:defRPr sz="4400">
                <a:solidFill>
                  <a:schemeClr val="tx2"/>
                </a:solidFill>
                <a:latin typeface="Arial" charset="0"/>
              </a:defRPr>
            </a:lvl5pPr>
            <a:lvl6pPr marL="457200" algn="ctr" fontAlgn="base">
              <a:spcBef>
                <a:spcPct val="0"/>
              </a:spcBef>
              <a:spcAft>
                <a:spcPct val="0"/>
              </a:spcAft>
              <a:defRPr sz="4400">
                <a:solidFill>
                  <a:schemeClr val="tx2"/>
                </a:solidFill>
                <a:latin typeface="Arial" charset="0"/>
              </a:defRPr>
            </a:lvl6pPr>
            <a:lvl7pPr marL="914400" algn="ctr" fontAlgn="base">
              <a:spcBef>
                <a:spcPct val="0"/>
              </a:spcBef>
              <a:spcAft>
                <a:spcPct val="0"/>
              </a:spcAft>
              <a:defRPr sz="4400">
                <a:solidFill>
                  <a:schemeClr val="tx2"/>
                </a:solidFill>
                <a:latin typeface="Arial" charset="0"/>
              </a:defRPr>
            </a:lvl7pPr>
            <a:lvl8pPr marL="1371600" algn="ctr" fontAlgn="base">
              <a:spcBef>
                <a:spcPct val="0"/>
              </a:spcBef>
              <a:spcAft>
                <a:spcPct val="0"/>
              </a:spcAft>
              <a:defRPr sz="4400">
                <a:solidFill>
                  <a:schemeClr val="tx2"/>
                </a:solidFill>
                <a:latin typeface="Arial" charset="0"/>
              </a:defRPr>
            </a:lvl8pPr>
            <a:lvl9pPr marL="1828800" algn="ctr" fontAlgn="base">
              <a:spcBef>
                <a:spcPct val="0"/>
              </a:spcBef>
              <a:spcAft>
                <a:spcPct val="0"/>
              </a:spcAft>
              <a:defRPr sz="4400">
                <a:solidFill>
                  <a:schemeClr val="tx2"/>
                </a:solidFill>
                <a:latin typeface="Arial" charset="0"/>
              </a:defRPr>
            </a:lvl9pPr>
          </a:lstStyle>
          <a:p>
            <a:pPr>
              <a:defRPr/>
            </a:pPr>
            <a:r>
              <a:rPr lang="it-IT" altLang="it-IT" sz="3600" b="1" smtClean="0">
                <a:solidFill>
                  <a:srgbClr val="FFCC66"/>
                </a:solidFill>
                <a:effectLst>
                  <a:outerShdw blurRad="38100" dist="38100" dir="2700000" algn="tl">
                    <a:srgbClr val="C0C0C0"/>
                  </a:outerShdw>
                </a:effectLst>
              </a:rPr>
              <a:t>Determinazione di SPF in vitro</a:t>
            </a:r>
          </a:p>
        </p:txBody>
      </p:sp>
      <p:pic>
        <p:nvPicPr>
          <p:cNvPr id="16387" name="Picture 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850" y="1052513"/>
            <a:ext cx="8280400" cy="51577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544092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60" name="Rectangle 4"/>
          <p:cNvSpPr>
            <a:spLocks noGrp="1" noChangeArrowheads="1"/>
          </p:cNvSpPr>
          <p:nvPr>
            <p:ph type="title"/>
          </p:nvPr>
        </p:nvSpPr>
        <p:spPr>
          <a:xfrm>
            <a:off x="457200" y="274638"/>
            <a:ext cx="8229600" cy="777875"/>
          </a:xfrm>
        </p:spPr>
        <p:txBody>
          <a:bodyPr/>
          <a:lstStyle/>
          <a:p>
            <a:pPr eaLnBrk="1" hangingPunct="1">
              <a:defRPr/>
            </a:pPr>
            <a:r>
              <a:rPr lang="it-IT" altLang="it-IT" sz="4000" b="1" smtClean="0">
                <a:solidFill>
                  <a:srgbClr val="FFCC66"/>
                </a:solidFill>
                <a:effectLst>
                  <a:outerShdw blurRad="38100" dist="38100" dir="2700000" algn="tl">
                    <a:srgbClr val="C0C0C0"/>
                  </a:outerShdw>
                </a:effectLst>
              </a:rPr>
              <a:t>Determinazione di SPF in vitro</a:t>
            </a:r>
          </a:p>
        </p:txBody>
      </p:sp>
      <p:pic>
        <p:nvPicPr>
          <p:cNvPr id="17411"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4213" y="1052513"/>
            <a:ext cx="7078662" cy="44084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7412" name="Text Box 6"/>
          <p:cNvSpPr txBox="1">
            <a:spLocks noChangeArrowheads="1"/>
          </p:cNvSpPr>
          <p:nvPr/>
        </p:nvSpPr>
        <p:spPr bwMode="auto">
          <a:xfrm>
            <a:off x="468313" y="5661025"/>
            <a:ext cx="820737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50000"/>
              </a:spcBef>
              <a:buFontTx/>
              <a:buNone/>
            </a:pPr>
            <a:r>
              <a:rPr lang="en-US" altLang="it-IT" sz="2000"/>
              <a:t>esempio: spettro in assorbanza della soluzione ottenuta da 100 mg della crema Bilboa</a:t>
            </a:r>
          </a:p>
        </p:txBody>
      </p:sp>
    </p:spTree>
    <p:extLst>
      <p:ext uri="{BB962C8B-B14F-4D97-AF65-F5344CB8AC3E}">
        <p14:creationId xmlns:p14="http://schemas.microsoft.com/office/powerpoint/2010/main" val="23604144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4" name="Rectangle 4"/>
          <p:cNvSpPr>
            <a:spLocks noGrp="1" noChangeArrowheads="1"/>
          </p:cNvSpPr>
          <p:nvPr>
            <p:ph type="title"/>
          </p:nvPr>
        </p:nvSpPr>
        <p:spPr>
          <a:xfrm>
            <a:off x="457200" y="274638"/>
            <a:ext cx="8229600" cy="633412"/>
          </a:xfrm>
        </p:spPr>
        <p:txBody>
          <a:bodyPr>
            <a:normAutofit fontScale="90000"/>
          </a:bodyPr>
          <a:lstStyle/>
          <a:p>
            <a:pPr eaLnBrk="1" hangingPunct="1">
              <a:defRPr/>
            </a:pPr>
            <a:r>
              <a:rPr lang="it-IT" altLang="it-IT" sz="4000" b="1" smtClean="0">
                <a:solidFill>
                  <a:srgbClr val="FFCC66"/>
                </a:solidFill>
                <a:effectLst>
                  <a:outerShdw blurRad="38100" dist="38100" dir="2700000" algn="tl">
                    <a:srgbClr val="C0C0C0"/>
                  </a:outerShdw>
                </a:effectLst>
              </a:rPr>
              <a:t>Determinazione di SPF in vitro</a:t>
            </a:r>
          </a:p>
        </p:txBody>
      </p:sp>
      <p:pic>
        <p:nvPicPr>
          <p:cNvPr id="18435"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5813" y="1071563"/>
            <a:ext cx="7572375" cy="4714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8436" name="Text Box 6"/>
          <p:cNvSpPr txBox="1">
            <a:spLocks noChangeArrowheads="1"/>
          </p:cNvSpPr>
          <p:nvPr/>
        </p:nvSpPr>
        <p:spPr bwMode="auto">
          <a:xfrm>
            <a:off x="898525" y="5734050"/>
            <a:ext cx="7777163"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50000"/>
              </a:spcBef>
              <a:buFontTx/>
              <a:buNone/>
            </a:pPr>
            <a:r>
              <a:rPr lang="en-US" altLang="it-IT" sz="2000"/>
              <a:t>l’SPF è il rapporto tra l’area sotto la curva blu (funzione al numeratore) e quella sotto la curva rosa (funzione al denominatore)</a:t>
            </a:r>
          </a:p>
        </p:txBody>
      </p:sp>
    </p:spTree>
    <p:extLst>
      <p:ext uri="{BB962C8B-B14F-4D97-AF65-F5344CB8AC3E}">
        <p14:creationId xmlns:p14="http://schemas.microsoft.com/office/powerpoint/2010/main" val="407970376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pPr eaLnBrk="1" hangingPunct="1">
              <a:defRPr/>
            </a:pPr>
            <a:r>
              <a:rPr lang="it-IT" altLang="it-IT" sz="3600" b="1" smtClean="0">
                <a:solidFill>
                  <a:srgbClr val="FFCC66"/>
                </a:solidFill>
                <a:effectLst>
                  <a:outerShdw blurRad="38100" dist="38100" dir="2700000" algn="tl">
                    <a:srgbClr val="C0C0C0"/>
                  </a:outerShdw>
                </a:effectLst>
              </a:rPr>
              <a:t>Determinazione di UVAPF</a:t>
            </a:r>
            <a:r>
              <a:rPr lang="it-IT" altLang="it-IT" sz="3600" b="1" baseline="-25000" smtClean="0">
                <a:solidFill>
                  <a:srgbClr val="FFCC66"/>
                </a:solidFill>
                <a:effectLst>
                  <a:outerShdw blurRad="38100" dist="38100" dir="2700000" algn="tl">
                    <a:srgbClr val="C0C0C0"/>
                  </a:outerShdw>
                </a:effectLst>
              </a:rPr>
              <a:t>0</a:t>
            </a:r>
            <a:r>
              <a:rPr lang="it-IT" altLang="it-IT" sz="3600" b="1" smtClean="0">
                <a:solidFill>
                  <a:srgbClr val="FFCC66"/>
                </a:solidFill>
                <a:effectLst>
                  <a:outerShdw blurRad="38100" dist="38100" dir="2700000" algn="tl">
                    <a:srgbClr val="C0C0C0"/>
                  </a:outerShdw>
                </a:effectLst>
              </a:rPr>
              <a:t> in vitro</a:t>
            </a:r>
          </a:p>
        </p:txBody>
      </p:sp>
      <p:sp>
        <p:nvSpPr>
          <p:cNvPr id="36867" name="Rectangle 3"/>
          <p:cNvSpPr>
            <a:spLocks noGrp="1" noChangeArrowheads="1"/>
          </p:cNvSpPr>
          <p:nvPr>
            <p:ph type="body" idx="1"/>
          </p:nvPr>
        </p:nvSpPr>
        <p:spPr>
          <a:xfrm>
            <a:off x="457200" y="1268413"/>
            <a:ext cx="8229600" cy="3413125"/>
          </a:xfrm>
        </p:spPr>
        <p:txBody>
          <a:bodyPr/>
          <a:lstStyle/>
          <a:p>
            <a:pPr eaLnBrk="1" hangingPunct="1">
              <a:defRPr/>
            </a:pPr>
            <a:r>
              <a:rPr lang="it-IT" altLang="it-IT" sz="2800" smtClean="0"/>
              <a:t>per la determinazione del UVAPF</a:t>
            </a:r>
            <a:r>
              <a:rPr lang="it-IT" altLang="it-IT" sz="2800" baseline="-25000" smtClean="0"/>
              <a:t>0</a:t>
            </a:r>
            <a:r>
              <a:rPr lang="it-IT" altLang="it-IT" sz="2800" smtClean="0"/>
              <a:t> (fattore di protezione nei confronti degli UVA),</a:t>
            </a:r>
          </a:p>
          <a:p>
            <a:pPr eaLnBrk="1" hangingPunct="1">
              <a:defRPr/>
            </a:pPr>
            <a:r>
              <a:rPr lang="it-IT" altLang="it-IT" sz="2800" smtClean="0"/>
              <a:t>le assorbanze a tutte le lunghezze d’onda nell’intervallo 320-400 nm, </a:t>
            </a:r>
          </a:p>
          <a:p>
            <a:pPr eaLnBrk="1" hangingPunct="1">
              <a:defRPr/>
            </a:pPr>
            <a:r>
              <a:rPr lang="it-IT" altLang="it-IT" sz="2800" smtClean="0"/>
              <a:t>pesate per la capacità di dare </a:t>
            </a:r>
            <a:r>
              <a:rPr lang="it-IT" altLang="it-IT" sz="2800" b="1" smtClean="0">
                <a:effectLst>
                  <a:outerShdw blurRad="38100" dist="38100" dir="2700000" algn="tl">
                    <a:srgbClr val="C0C0C0"/>
                  </a:outerShdw>
                </a:effectLst>
              </a:rPr>
              <a:t>pigmentazione permanente</a:t>
            </a:r>
            <a:r>
              <a:rPr lang="it-IT" altLang="it-IT" sz="2800" smtClean="0"/>
              <a:t> P(</a:t>
            </a:r>
            <a:r>
              <a:rPr lang="it-IT" altLang="it-IT" sz="2800" smtClean="0">
                <a:latin typeface="Symbol" pitchFamily="18" charset="2"/>
              </a:rPr>
              <a:t>l</a:t>
            </a:r>
            <a:r>
              <a:rPr lang="it-IT" altLang="it-IT" sz="2800" smtClean="0"/>
              <a:t>)</a:t>
            </a:r>
          </a:p>
          <a:p>
            <a:pPr eaLnBrk="1" hangingPunct="1">
              <a:defRPr/>
            </a:pPr>
            <a:r>
              <a:rPr lang="it-IT" altLang="it-IT" sz="2800" smtClean="0"/>
              <a:t>e l’intensità dello spettro solare I(</a:t>
            </a:r>
            <a:r>
              <a:rPr lang="it-IT" altLang="it-IT" sz="2800" smtClean="0">
                <a:latin typeface="Symbol" pitchFamily="18" charset="2"/>
              </a:rPr>
              <a:t>l</a:t>
            </a:r>
            <a:r>
              <a:rPr lang="it-IT" altLang="it-IT" sz="2800" smtClean="0"/>
              <a:t>) nell’UVA</a:t>
            </a:r>
          </a:p>
          <a:p>
            <a:pPr eaLnBrk="1" hangingPunct="1">
              <a:defRPr/>
            </a:pPr>
            <a:endParaRPr lang="it-IT" altLang="it-IT" sz="2800" smtClean="0"/>
          </a:p>
        </p:txBody>
      </p:sp>
      <p:sp>
        <p:nvSpPr>
          <p:cNvPr id="19460" name="Rectangle 5"/>
          <p:cNvSpPr>
            <a:spLocks noChangeArrowheads="1"/>
          </p:cNvSpPr>
          <p:nvPr/>
        </p:nvSpPr>
        <p:spPr bwMode="auto">
          <a:xfrm>
            <a:off x="0" y="295751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it-IT" altLang="it-IT" sz="1800"/>
          </a:p>
        </p:txBody>
      </p:sp>
      <p:graphicFrame>
        <p:nvGraphicFramePr>
          <p:cNvPr id="19461" name="Object 4"/>
          <p:cNvGraphicFramePr>
            <a:graphicFrameLocks noChangeAspect="1"/>
          </p:cNvGraphicFramePr>
          <p:nvPr/>
        </p:nvGraphicFramePr>
        <p:xfrm>
          <a:off x="827088" y="4713288"/>
          <a:ext cx="4249737" cy="1922462"/>
        </p:xfrm>
        <a:graphic>
          <a:graphicData uri="http://schemas.openxmlformats.org/presentationml/2006/ole">
            <mc:AlternateContent xmlns:mc="http://schemas.openxmlformats.org/markup-compatibility/2006">
              <mc:Choice xmlns:v="urn:schemas-microsoft-com:vml" Requires="v">
                <p:oleObj spid="_x0000_s5143" name="Equation" r:id="rId3" imgW="2082800" imgH="939800" progId="Equation.3">
                  <p:embed/>
                </p:oleObj>
              </mc:Choice>
              <mc:Fallback>
                <p:oleObj name="Equation" r:id="rId3" imgW="2082800" imgH="9398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27088" y="4713288"/>
                        <a:ext cx="4249737" cy="1922462"/>
                      </a:xfrm>
                      <a:prstGeom prst="rect">
                        <a:avLst/>
                      </a:prstGeom>
                      <a:noFill/>
                      <a:ln w="57150">
                        <a:solidFill>
                          <a:srgbClr val="FFCC66"/>
                        </a:solidFill>
                        <a:miter lim="800000"/>
                        <a:headEnd/>
                        <a:tailEnd/>
                      </a:ln>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9462" name="Text Box 6"/>
          <p:cNvSpPr txBox="1">
            <a:spLocks noChangeArrowheads="1"/>
          </p:cNvSpPr>
          <p:nvPr/>
        </p:nvSpPr>
        <p:spPr bwMode="auto">
          <a:xfrm>
            <a:off x="6011863" y="5084763"/>
            <a:ext cx="2881312"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50000"/>
              </a:spcBef>
              <a:buFontTx/>
              <a:buNone/>
            </a:pPr>
            <a:r>
              <a:rPr lang="it-IT" altLang="it-IT" sz="2400"/>
              <a:t>si usa il valore di k ricavato in precedenza</a:t>
            </a:r>
          </a:p>
        </p:txBody>
      </p:sp>
    </p:spTree>
    <p:extLst>
      <p:ext uri="{BB962C8B-B14F-4D97-AF65-F5344CB8AC3E}">
        <p14:creationId xmlns:p14="http://schemas.microsoft.com/office/powerpoint/2010/main" val="35107167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4" descr="File0192"/>
          <p:cNvPicPr>
            <a:picLocks noGrp="1" noChangeAspect="1" noChangeArrowheads="1"/>
          </p:cNvPicPr>
          <p:nvPr>
            <p:ph type="body" idx="1"/>
          </p:nvPr>
        </p:nvPicPr>
        <p:blipFill>
          <a:blip r:embed="rId2">
            <a:extLst>
              <a:ext uri="{28A0092B-C50C-407E-A947-70E740481C1C}">
                <a14:useLocalDpi xmlns:a14="http://schemas.microsoft.com/office/drawing/2010/main" val="0"/>
              </a:ext>
            </a:extLst>
          </a:blip>
          <a:srcRect/>
          <a:stretch>
            <a:fillRect/>
          </a:stretch>
        </p:blipFill>
        <p:spPr>
          <a:xfrm>
            <a:off x="611188" y="376238"/>
            <a:ext cx="6840537" cy="61039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3075" name="Text Box 5"/>
          <p:cNvSpPr txBox="1">
            <a:spLocks noChangeArrowheads="1"/>
          </p:cNvSpPr>
          <p:nvPr/>
        </p:nvSpPr>
        <p:spPr bwMode="auto">
          <a:xfrm>
            <a:off x="5292725" y="2503488"/>
            <a:ext cx="3600450" cy="3013075"/>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Clr>
                <a:srgbClr val="FFCC66"/>
              </a:buClr>
              <a:buSzPct val="150000"/>
            </a:pPr>
            <a:r>
              <a:rPr lang="it-IT" altLang="it-IT" sz="1800"/>
              <a:t> </a:t>
            </a:r>
            <a:r>
              <a:rPr lang="it-IT" altLang="it-IT" sz="2400"/>
              <a:t>La radiazione UVC viene assorbita dallo strato di ozono.</a:t>
            </a:r>
          </a:p>
          <a:p>
            <a:pPr eaLnBrk="1" hangingPunct="1">
              <a:spcBef>
                <a:spcPct val="0"/>
              </a:spcBef>
              <a:buClr>
                <a:srgbClr val="FFCC66"/>
              </a:buClr>
              <a:buSzPct val="150000"/>
            </a:pPr>
            <a:endParaRPr lang="it-IT" altLang="it-IT" sz="2400"/>
          </a:p>
          <a:p>
            <a:pPr eaLnBrk="1" hangingPunct="1">
              <a:spcBef>
                <a:spcPct val="0"/>
              </a:spcBef>
              <a:buClr>
                <a:srgbClr val="FFCC66"/>
              </a:buClr>
              <a:buSzPct val="150000"/>
            </a:pPr>
            <a:r>
              <a:rPr lang="it-IT" altLang="it-IT" sz="2400"/>
              <a:t> La penetrazione nella pelle è maggiore per la radiazione con </a:t>
            </a:r>
            <a:r>
              <a:rPr lang="it-IT" altLang="it-IT" sz="2400">
                <a:latin typeface="Symbol" pitchFamily="18" charset="2"/>
              </a:rPr>
              <a:t>l</a:t>
            </a:r>
            <a:r>
              <a:rPr lang="it-IT" altLang="it-IT" sz="2400"/>
              <a:t> maggiore</a:t>
            </a:r>
            <a:r>
              <a:rPr lang="it-IT" altLang="it-IT" sz="1800"/>
              <a:t>.</a:t>
            </a:r>
          </a:p>
        </p:txBody>
      </p:sp>
    </p:spTree>
    <p:extLst>
      <p:ext uri="{BB962C8B-B14F-4D97-AF65-F5344CB8AC3E}">
        <p14:creationId xmlns:p14="http://schemas.microsoft.com/office/powerpoint/2010/main" val="131871589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2" name="Picture 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750" y="1104900"/>
            <a:ext cx="8353425" cy="52022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8920" name="Rectangle 8"/>
          <p:cNvSpPr>
            <a:spLocks noChangeArrowheads="1"/>
          </p:cNvSpPr>
          <p:nvPr/>
        </p:nvSpPr>
        <p:spPr bwMode="auto">
          <a:xfrm>
            <a:off x="250825" y="188913"/>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a:defRPr sz="4400">
                <a:solidFill>
                  <a:schemeClr val="tx2"/>
                </a:solidFill>
                <a:latin typeface="Arial" charset="0"/>
              </a:defRPr>
            </a:lvl1pPr>
            <a:lvl2pPr algn="ctr">
              <a:defRPr sz="4400">
                <a:solidFill>
                  <a:schemeClr val="tx2"/>
                </a:solidFill>
                <a:latin typeface="Arial" charset="0"/>
              </a:defRPr>
            </a:lvl2pPr>
            <a:lvl3pPr algn="ctr">
              <a:defRPr sz="4400">
                <a:solidFill>
                  <a:schemeClr val="tx2"/>
                </a:solidFill>
                <a:latin typeface="Arial" charset="0"/>
              </a:defRPr>
            </a:lvl3pPr>
            <a:lvl4pPr algn="ctr">
              <a:defRPr sz="4400">
                <a:solidFill>
                  <a:schemeClr val="tx2"/>
                </a:solidFill>
                <a:latin typeface="Arial" charset="0"/>
              </a:defRPr>
            </a:lvl4pPr>
            <a:lvl5pPr algn="ctr">
              <a:defRPr sz="4400">
                <a:solidFill>
                  <a:schemeClr val="tx2"/>
                </a:solidFill>
                <a:latin typeface="Arial" charset="0"/>
              </a:defRPr>
            </a:lvl5pPr>
            <a:lvl6pPr marL="457200" algn="ctr" fontAlgn="base">
              <a:spcBef>
                <a:spcPct val="0"/>
              </a:spcBef>
              <a:spcAft>
                <a:spcPct val="0"/>
              </a:spcAft>
              <a:defRPr sz="4400">
                <a:solidFill>
                  <a:schemeClr val="tx2"/>
                </a:solidFill>
                <a:latin typeface="Arial" charset="0"/>
              </a:defRPr>
            </a:lvl6pPr>
            <a:lvl7pPr marL="914400" algn="ctr" fontAlgn="base">
              <a:spcBef>
                <a:spcPct val="0"/>
              </a:spcBef>
              <a:spcAft>
                <a:spcPct val="0"/>
              </a:spcAft>
              <a:defRPr sz="4400">
                <a:solidFill>
                  <a:schemeClr val="tx2"/>
                </a:solidFill>
                <a:latin typeface="Arial" charset="0"/>
              </a:defRPr>
            </a:lvl7pPr>
            <a:lvl8pPr marL="1371600" algn="ctr" fontAlgn="base">
              <a:spcBef>
                <a:spcPct val="0"/>
              </a:spcBef>
              <a:spcAft>
                <a:spcPct val="0"/>
              </a:spcAft>
              <a:defRPr sz="4400">
                <a:solidFill>
                  <a:schemeClr val="tx2"/>
                </a:solidFill>
                <a:latin typeface="Arial" charset="0"/>
              </a:defRPr>
            </a:lvl8pPr>
            <a:lvl9pPr marL="1828800" algn="ctr" fontAlgn="base">
              <a:spcBef>
                <a:spcPct val="0"/>
              </a:spcBef>
              <a:spcAft>
                <a:spcPct val="0"/>
              </a:spcAft>
              <a:defRPr sz="4400">
                <a:solidFill>
                  <a:schemeClr val="tx2"/>
                </a:solidFill>
                <a:latin typeface="Arial" charset="0"/>
              </a:defRPr>
            </a:lvl9pPr>
          </a:lstStyle>
          <a:p>
            <a:pPr>
              <a:defRPr/>
            </a:pPr>
            <a:r>
              <a:rPr lang="it-IT" altLang="it-IT" sz="3600" b="1" smtClean="0">
                <a:solidFill>
                  <a:srgbClr val="FFCC66"/>
                </a:solidFill>
                <a:effectLst>
                  <a:outerShdw blurRad="38100" dist="38100" dir="2700000" algn="tl">
                    <a:srgbClr val="C0C0C0"/>
                  </a:outerShdw>
                </a:effectLst>
              </a:rPr>
              <a:t>Determinazione di UVAPF</a:t>
            </a:r>
            <a:r>
              <a:rPr lang="it-IT" altLang="it-IT" sz="3600" b="1" baseline="-25000" smtClean="0">
                <a:solidFill>
                  <a:srgbClr val="FFCC66"/>
                </a:solidFill>
                <a:effectLst>
                  <a:outerShdw blurRad="38100" dist="38100" dir="2700000" algn="tl">
                    <a:srgbClr val="C0C0C0"/>
                  </a:outerShdw>
                </a:effectLst>
              </a:rPr>
              <a:t>0</a:t>
            </a:r>
            <a:r>
              <a:rPr lang="it-IT" altLang="it-IT" sz="3600" b="1" smtClean="0">
                <a:solidFill>
                  <a:srgbClr val="FFCC66"/>
                </a:solidFill>
                <a:effectLst>
                  <a:outerShdw blurRad="38100" dist="38100" dir="2700000" algn="tl">
                    <a:srgbClr val="C0C0C0"/>
                  </a:outerShdw>
                </a:effectLst>
              </a:rPr>
              <a:t> in vitro</a:t>
            </a:r>
          </a:p>
        </p:txBody>
      </p:sp>
      <p:sp>
        <p:nvSpPr>
          <p:cNvPr id="20484" name="Text Box 9"/>
          <p:cNvSpPr txBox="1">
            <a:spLocks noChangeArrowheads="1"/>
          </p:cNvSpPr>
          <p:nvPr/>
        </p:nvSpPr>
        <p:spPr bwMode="auto">
          <a:xfrm>
            <a:off x="6300788" y="4365625"/>
            <a:ext cx="2447925" cy="176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50000"/>
              </a:spcBef>
              <a:buFontTx/>
              <a:buNone/>
            </a:pPr>
            <a:r>
              <a:rPr lang="en-US" altLang="it-IT" sz="2200"/>
              <a:t>NB i valori di I(</a:t>
            </a:r>
            <a:r>
              <a:rPr lang="en-US" altLang="it-IT" sz="2200">
                <a:latin typeface="Symbol" pitchFamily="18" charset="2"/>
              </a:rPr>
              <a:t>l</a:t>
            </a:r>
            <a:r>
              <a:rPr lang="en-US" altLang="it-IT" sz="2200"/>
              <a:t>) nell’UVA sono 1000 volte più piccoli del I(</a:t>
            </a:r>
            <a:r>
              <a:rPr lang="en-US" altLang="it-IT" sz="2200">
                <a:latin typeface="Symbol" pitchFamily="18" charset="2"/>
              </a:rPr>
              <a:t>l</a:t>
            </a:r>
            <a:r>
              <a:rPr lang="en-US" altLang="it-IT" sz="2200"/>
              <a:t>) dell’UV globale</a:t>
            </a:r>
          </a:p>
        </p:txBody>
      </p:sp>
    </p:spTree>
    <p:extLst>
      <p:ext uri="{BB962C8B-B14F-4D97-AF65-F5344CB8AC3E}">
        <p14:creationId xmlns:p14="http://schemas.microsoft.com/office/powerpoint/2010/main" val="39039909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4"/>
          <p:cNvSpPr txBox="1">
            <a:spLocks noChangeArrowheads="1"/>
          </p:cNvSpPr>
          <p:nvPr/>
        </p:nvSpPr>
        <p:spPr bwMode="auto">
          <a:xfrm>
            <a:off x="539750" y="404813"/>
            <a:ext cx="8064500" cy="52142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50000"/>
              </a:spcBef>
              <a:buFontTx/>
              <a:buNone/>
            </a:pPr>
            <a:r>
              <a:rPr lang="it-IT" altLang="it-IT" sz="2800" dirty="0"/>
              <a:t>Per esposizione ai raggi UV, nella pelle hanno luogo una serie di reazioni chimiche che portano a:</a:t>
            </a:r>
          </a:p>
          <a:p>
            <a:pPr eaLnBrk="1" hangingPunct="1">
              <a:spcBef>
                <a:spcPts val="500"/>
              </a:spcBef>
              <a:buClr>
                <a:srgbClr val="FFCC66"/>
              </a:buClr>
              <a:buSzPct val="150000"/>
            </a:pPr>
            <a:r>
              <a:rPr lang="it-IT" altLang="it-IT" sz="2800" dirty="0"/>
              <a:t> la formazione della </a:t>
            </a:r>
            <a:r>
              <a:rPr lang="it-IT" altLang="it-IT" sz="2800" dirty="0" err="1"/>
              <a:t>vit</a:t>
            </a:r>
            <a:r>
              <a:rPr lang="it-IT" altLang="it-IT" sz="2800" dirty="0"/>
              <a:t>. D dal colesterolo </a:t>
            </a:r>
          </a:p>
          <a:p>
            <a:pPr eaLnBrk="1" hangingPunct="1">
              <a:spcBef>
                <a:spcPts val="500"/>
              </a:spcBef>
              <a:buClr>
                <a:srgbClr val="FFCC66"/>
              </a:buClr>
              <a:buSzPct val="150000"/>
            </a:pPr>
            <a:r>
              <a:rPr lang="it-IT" altLang="it-IT" sz="2800" dirty="0"/>
              <a:t> </a:t>
            </a:r>
            <a:r>
              <a:rPr lang="it-IT" altLang="it-IT" sz="2000" dirty="0"/>
              <a:t> </a:t>
            </a:r>
            <a:r>
              <a:rPr lang="it-IT" altLang="it-IT" sz="2800" dirty="0"/>
              <a:t>la colorazione dovuta alla formazione di melanina  </a:t>
            </a:r>
          </a:p>
          <a:p>
            <a:pPr eaLnBrk="1" hangingPunct="1">
              <a:spcBef>
                <a:spcPts val="500"/>
              </a:spcBef>
              <a:buClr>
                <a:srgbClr val="FFCC66"/>
              </a:buClr>
              <a:buSzPct val="150000"/>
            </a:pPr>
            <a:r>
              <a:rPr lang="it-IT" altLang="it-IT" sz="2800" dirty="0"/>
              <a:t> eritema</a:t>
            </a:r>
          </a:p>
          <a:p>
            <a:pPr eaLnBrk="1" hangingPunct="1">
              <a:spcBef>
                <a:spcPts val="500"/>
              </a:spcBef>
              <a:buClr>
                <a:srgbClr val="FFCC66"/>
              </a:buClr>
              <a:buSzPct val="150000"/>
            </a:pPr>
            <a:r>
              <a:rPr lang="it-IT" altLang="it-IT" sz="2800" dirty="0"/>
              <a:t> cancro, per danni al DNA</a:t>
            </a:r>
          </a:p>
          <a:p>
            <a:pPr eaLnBrk="1" hangingPunct="1">
              <a:spcBef>
                <a:spcPts val="500"/>
              </a:spcBef>
              <a:buClr>
                <a:srgbClr val="FFCC66"/>
              </a:buClr>
              <a:buSzPct val="150000"/>
            </a:pPr>
            <a:r>
              <a:rPr lang="it-IT" altLang="it-IT" dirty="0"/>
              <a:t> </a:t>
            </a:r>
            <a:r>
              <a:rPr lang="it-IT" altLang="it-IT" sz="2800" dirty="0"/>
              <a:t>i filtri solari servono in aggiunta alle difese naturali per limitare i danni causati alla pelle dalle radiazioni UV.</a:t>
            </a:r>
          </a:p>
        </p:txBody>
      </p:sp>
    </p:spTree>
    <p:extLst>
      <p:ext uri="{BB962C8B-B14F-4D97-AF65-F5344CB8AC3E}">
        <p14:creationId xmlns:p14="http://schemas.microsoft.com/office/powerpoint/2010/main" val="33218460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p:cNvSpPr/>
          <p:nvPr/>
        </p:nvSpPr>
        <p:spPr>
          <a:xfrm>
            <a:off x="2579292" y="6053028"/>
            <a:ext cx="4487575" cy="369332"/>
          </a:xfrm>
          <a:prstGeom prst="rect">
            <a:avLst/>
          </a:prstGeom>
        </p:spPr>
        <p:txBody>
          <a:bodyPr wrap="none">
            <a:spAutoFit/>
          </a:bodyPr>
          <a:lstStyle/>
          <a:p>
            <a:r>
              <a:rPr lang="en-US" dirty="0" smtClean="0"/>
              <a:t>http://www.iso.org/iso/wsd_poster_2016.pdf</a:t>
            </a:r>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87824" y="456972"/>
            <a:ext cx="3670513" cy="522874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Rettangolo 5"/>
          <p:cNvSpPr/>
          <p:nvPr/>
        </p:nvSpPr>
        <p:spPr>
          <a:xfrm>
            <a:off x="251520" y="692696"/>
            <a:ext cx="2579292" cy="4524315"/>
          </a:xfrm>
          <a:prstGeom prst="rect">
            <a:avLst/>
          </a:prstGeom>
        </p:spPr>
        <p:txBody>
          <a:bodyPr wrap="square">
            <a:spAutoFit/>
          </a:bodyPr>
          <a:lstStyle/>
          <a:p>
            <a:r>
              <a:rPr lang="en-US" dirty="0" smtClean="0"/>
              <a:t>The European Standardization System is unique in the world. After the publication of a European Standard, each national standards body or committee is obliged  to withdraw any national standard which conflicts with the new European Standard. Hence, one European Standard becomes the national standard in all the 33 member countries of CEN and/or CENELEC.</a:t>
            </a:r>
            <a:endParaRPr lang="en-US" dirty="0"/>
          </a:p>
        </p:txBody>
      </p:sp>
      <p:sp>
        <p:nvSpPr>
          <p:cNvPr id="7" name="Rettangolo 6"/>
          <p:cNvSpPr/>
          <p:nvPr/>
        </p:nvSpPr>
        <p:spPr>
          <a:xfrm>
            <a:off x="6876256" y="836712"/>
            <a:ext cx="2448272" cy="923330"/>
          </a:xfrm>
          <a:prstGeom prst="rect">
            <a:avLst/>
          </a:prstGeom>
        </p:spPr>
        <p:txBody>
          <a:bodyPr wrap="square">
            <a:spAutoFit/>
          </a:bodyPr>
          <a:lstStyle/>
          <a:p>
            <a:r>
              <a:rPr lang="en-US" b="1" dirty="0"/>
              <a:t>International </a:t>
            </a:r>
            <a:r>
              <a:rPr lang="en-US" b="1" dirty="0" err="1"/>
              <a:t>Standardisation</a:t>
            </a:r>
            <a:r>
              <a:rPr lang="en-US" b="1" dirty="0"/>
              <a:t> </a:t>
            </a:r>
            <a:r>
              <a:rPr lang="en-US" b="1" dirty="0" err="1"/>
              <a:t>Organisation</a:t>
            </a:r>
            <a:r>
              <a:rPr lang="en-US" b="1" dirty="0"/>
              <a:t> (ISO) </a:t>
            </a:r>
            <a:endParaRPr lang="en-US" dirty="0"/>
          </a:p>
        </p:txBody>
      </p:sp>
      <p:sp>
        <p:nvSpPr>
          <p:cNvPr id="8" name="Rettangolo 7"/>
          <p:cNvSpPr/>
          <p:nvPr/>
        </p:nvSpPr>
        <p:spPr>
          <a:xfrm>
            <a:off x="6859844" y="1844824"/>
            <a:ext cx="2215254" cy="1015663"/>
          </a:xfrm>
          <a:prstGeom prst="rect">
            <a:avLst/>
          </a:prstGeom>
        </p:spPr>
        <p:txBody>
          <a:bodyPr wrap="square">
            <a:spAutoFit/>
          </a:bodyPr>
          <a:lstStyle/>
          <a:p>
            <a:r>
              <a:rPr lang="en-US" sz="2000" b="1" dirty="0" smtClean="0"/>
              <a:t>European </a:t>
            </a:r>
            <a:r>
              <a:rPr lang="en-US" sz="2000" b="1" dirty="0" err="1" smtClean="0"/>
              <a:t>Standardisation</a:t>
            </a:r>
            <a:r>
              <a:rPr lang="en-US" sz="2000" b="1" dirty="0" smtClean="0"/>
              <a:t> </a:t>
            </a:r>
            <a:r>
              <a:rPr lang="en-US" sz="2000" b="1" dirty="0" err="1" smtClean="0"/>
              <a:t>Organisation</a:t>
            </a:r>
            <a:r>
              <a:rPr lang="en-US" sz="2000" b="1" dirty="0" smtClean="0"/>
              <a:t> (CEN)</a:t>
            </a:r>
            <a:endParaRPr lang="en-US" sz="2000" b="1" dirty="0"/>
          </a:p>
        </p:txBody>
      </p:sp>
    </p:spTree>
    <p:extLst>
      <p:ext uri="{BB962C8B-B14F-4D97-AF65-F5344CB8AC3E}">
        <p14:creationId xmlns:p14="http://schemas.microsoft.com/office/powerpoint/2010/main" val="22968354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1560" y="337739"/>
            <a:ext cx="2686050" cy="18859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Rettangolo 1"/>
          <p:cNvSpPr/>
          <p:nvPr/>
        </p:nvSpPr>
        <p:spPr>
          <a:xfrm>
            <a:off x="3419872" y="476672"/>
            <a:ext cx="4969112" cy="1323439"/>
          </a:xfrm>
          <a:prstGeom prst="rect">
            <a:avLst/>
          </a:prstGeom>
        </p:spPr>
        <p:txBody>
          <a:bodyPr wrap="square">
            <a:spAutoFit/>
          </a:bodyPr>
          <a:lstStyle/>
          <a:p>
            <a:r>
              <a:rPr lang="en-US" sz="2000" dirty="0"/>
              <a:t>European association representing over 4000 member companies and associations of different sizes in the cosmetics and personal care </a:t>
            </a:r>
            <a:r>
              <a:rPr lang="en-US" sz="2000" dirty="0" smtClean="0"/>
              <a:t>industry (Italian UNIPRO included)</a:t>
            </a:r>
            <a:endParaRPr lang="en-US" sz="2000" dirty="0"/>
          </a:p>
        </p:txBody>
      </p:sp>
      <p:sp>
        <p:nvSpPr>
          <p:cNvPr id="3" name="Rettangolo 2"/>
          <p:cNvSpPr/>
          <p:nvPr/>
        </p:nvSpPr>
        <p:spPr>
          <a:xfrm>
            <a:off x="1043608" y="2231055"/>
            <a:ext cx="7416824" cy="646331"/>
          </a:xfrm>
          <a:prstGeom prst="rect">
            <a:avLst/>
          </a:prstGeom>
        </p:spPr>
        <p:txBody>
          <a:bodyPr wrap="square">
            <a:spAutoFit/>
          </a:bodyPr>
          <a:lstStyle/>
          <a:p>
            <a:r>
              <a:rPr lang="en-US" dirty="0"/>
              <a:t> </a:t>
            </a:r>
            <a:r>
              <a:rPr lang="en-US" b="1" dirty="0"/>
              <a:t>Cosmetics Europe Recommendation No </a:t>
            </a:r>
            <a:r>
              <a:rPr lang="en-US" b="1" dirty="0" smtClean="0"/>
              <a:t>25: </a:t>
            </a:r>
            <a:endParaRPr lang="en-US" dirty="0"/>
          </a:p>
          <a:p>
            <a:r>
              <a:rPr lang="en-US" b="1" dirty="0">
                <a:solidFill>
                  <a:schemeClr val="accent6">
                    <a:lumMod val="75000"/>
                  </a:schemeClr>
                </a:solidFill>
              </a:rPr>
              <a:t>Use of appropriate validated methods for evaluating sun product protection</a:t>
            </a:r>
            <a:endParaRPr lang="en-US" dirty="0">
              <a:solidFill>
                <a:schemeClr val="accent6">
                  <a:lumMod val="75000"/>
                </a:schemeClr>
              </a:solidFill>
            </a:endParaRPr>
          </a:p>
        </p:txBody>
      </p:sp>
      <p:sp>
        <p:nvSpPr>
          <p:cNvPr id="4" name="Rettangolo 3"/>
          <p:cNvSpPr/>
          <p:nvPr/>
        </p:nvSpPr>
        <p:spPr>
          <a:xfrm>
            <a:off x="972160" y="3021027"/>
            <a:ext cx="7488272" cy="923330"/>
          </a:xfrm>
          <a:prstGeom prst="rect">
            <a:avLst/>
          </a:prstGeom>
        </p:spPr>
        <p:txBody>
          <a:bodyPr wrap="square">
            <a:spAutoFit/>
          </a:bodyPr>
          <a:lstStyle/>
          <a:p>
            <a:r>
              <a:rPr lang="en-US" dirty="0" smtClean="0"/>
              <a:t>Cosmetics </a:t>
            </a:r>
            <a:r>
              <a:rPr lang="en-US" dirty="0"/>
              <a:t>Europe has </a:t>
            </a:r>
            <a:r>
              <a:rPr lang="en-US" dirty="0" smtClean="0"/>
              <a:t>developed </a:t>
            </a:r>
            <a:r>
              <a:rPr lang="en-US" dirty="0"/>
              <a:t>test methods that can be used as standard methods to determine Sun Protection Factor, UVA-protection and water resistance </a:t>
            </a:r>
          </a:p>
        </p:txBody>
      </p:sp>
      <p:sp>
        <p:nvSpPr>
          <p:cNvPr id="5" name="Rettangolo 4"/>
          <p:cNvSpPr/>
          <p:nvPr/>
        </p:nvSpPr>
        <p:spPr>
          <a:xfrm>
            <a:off x="972160" y="4149080"/>
            <a:ext cx="7416824" cy="2031325"/>
          </a:xfrm>
          <a:prstGeom prst="rect">
            <a:avLst/>
          </a:prstGeom>
        </p:spPr>
        <p:txBody>
          <a:bodyPr wrap="square">
            <a:spAutoFit/>
          </a:bodyPr>
          <a:lstStyle/>
          <a:p>
            <a:r>
              <a:rPr lang="en-US" dirty="0" smtClean="0"/>
              <a:t>The </a:t>
            </a:r>
            <a:r>
              <a:rPr lang="en-US" dirty="0"/>
              <a:t>majority of these published methods have been </a:t>
            </a:r>
            <a:r>
              <a:rPr lang="en-US" dirty="0" err="1"/>
              <a:t>standardised</a:t>
            </a:r>
            <a:r>
              <a:rPr lang="en-US" dirty="0"/>
              <a:t> by the International </a:t>
            </a:r>
            <a:r>
              <a:rPr lang="en-US" dirty="0" err="1"/>
              <a:t>Standardisation</a:t>
            </a:r>
            <a:r>
              <a:rPr lang="en-US" dirty="0"/>
              <a:t> </a:t>
            </a:r>
            <a:r>
              <a:rPr lang="en-US" dirty="0" err="1"/>
              <a:t>Organisation</a:t>
            </a:r>
            <a:r>
              <a:rPr lang="en-US" dirty="0"/>
              <a:t> (ISO) and published by the European </a:t>
            </a:r>
            <a:r>
              <a:rPr lang="en-US" dirty="0" err="1"/>
              <a:t>Standardisation</a:t>
            </a:r>
            <a:r>
              <a:rPr lang="en-US" dirty="0"/>
              <a:t> </a:t>
            </a:r>
            <a:r>
              <a:rPr lang="en-US" dirty="0" err="1"/>
              <a:t>Organisation</a:t>
            </a:r>
            <a:r>
              <a:rPr lang="en-US" dirty="0"/>
              <a:t> (CEN). These standard methods have been acknowledged by the European Commission as EU reference methods. The vast majority of the manufacturing companies are using these methods to qualify their products and to define the consumer information to be displayed on the label. </a:t>
            </a:r>
          </a:p>
        </p:txBody>
      </p:sp>
    </p:spTree>
    <p:extLst>
      <p:ext uri="{BB962C8B-B14F-4D97-AF65-F5344CB8AC3E}">
        <p14:creationId xmlns:p14="http://schemas.microsoft.com/office/powerpoint/2010/main" val="17556390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1187624" y="1246149"/>
            <a:ext cx="6610881" cy="4247317"/>
          </a:xfrm>
          <a:prstGeom prst="rect">
            <a:avLst/>
          </a:prstGeom>
        </p:spPr>
        <p:txBody>
          <a:bodyPr wrap="square">
            <a:spAutoFit/>
          </a:bodyPr>
          <a:lstStyle/>
          <a:p>
            <a:r>
              <a:rPr lang="en-US" dirty="0"/>
              <a:t>Cosmetics Europe strongly recommends using always the methods cited below when testing </a:t>
            </a:r>
            <a:r>
              <a:rPr lang="en-US" dirty="0" smtClean="0"/>
              <a:t>SPF and UVAPF of </a:t>
            </a:r>
            <a:r>
              <a:rPr lang="en-US" dirty="0"/>
              <a:t>sunscreens: </a:t>
            </a:r>
            <a:endParaRPr lang="en-US" dirty="0" smtClean="0"/>
          </a:p>
          <a:p>
            <a:endParaRPr lang="en-US" dirty="0"/>
          </a:p>
          <a:p>
            <a:r>
              <a:rPr lang="en-US" b="1" dirty="0"/>
              <a:t>Sun Protection Factor (SPF): </a:t>
            </a:r>
            <a:r>
              <a:rPr lang="en-US" dirty="0"/>
              <a:t>The Standard EN ISO 24444:2010 Cosmetics ‐ Sun protection test methods ‐ </a:t>
            </a:r>
            <a:r>
              <a:rPr lang="en-US" i="1" dirty="0"/>
              <a:t>In vivo </a:t>
            </a:r>
            <a:r>
              <a:rPr lang="en-US" dirty="0"/>
              <a:t>determination of the sun protection factor (SPF). </a:t>
            </a:r>
            <a:endParaRPr lang="en-US" dirty="0" smtClean="0"/>
          </a:p>
          <a:p>
            <a:r>
              <a:rPr lang="en-US" dirty="0"/>
              <a:t>The ISO method is very similar to the </a:t>
            </a:r>
            <a:r>
              <a:rPr lang="en-US" dirty="0" smtClean="0"/>
              <a:t>2006 </a:t>
            </a:r>
            <a:r>
              <a:rPr lang="en-US" dirty="0" err="1" smtClean="0"/>
              <a:t>Colipa</a:t>
            </a:r>
            <a:r>
              <a:rPr lang="en-US" dirty="0" smtClean="0"/>
              <a:t> method.</a:t>
            </a:r>
          </a:p>
          <a:p>
            <a:r>
              <a:rPr lang="en-US" dirty="0"/>
              <a:t>There is currently no </a:t>
            </a:r>
            <a:r>
              <a:rPr lang="en-US" i="1" dirty="0"/>
              <a:t>in-vitro </a:t>
            </a:r>
            <a:r>
              <a:rPr lang="en-US" dirty="0"/>
              <a:t>method that is proven to give reliable and meaningful test results for SPF, therefore no </a:t>
            </a:r>
            <a:r>
              <a:rPr lang="en-US" i="1" dirty="0"/>
              <a:t>in vitro </a:t>
            </a:r>
            <a:r>
              <a:rPr lang="en-US" dirty="0"/>
              <a:t>method should be used for consumer information purposes. </a:t>
            </a:r>
            <a:endParaRPr lang="en-US" dirty="0" smtClean="0"/>
          </a:p>
          <a:p>
            <a:endParaRPr lang="en-US" dirty="0"/>
          </a:p>
          <a:p>
            <a:r>
              <a:rPr lang="en-US" b="1" dirty="0"/>
              <a:t>UVA protection: </a:t>
            </a:r>
            <a:r>
              <a:rPr lang="en-US" dirty="0"/>
              <a:t>The Standard EN ISO 24443:2012 Cosmetics – Sun protection test methods – </a:t>
            </a:r>
            <a:r>
              <a:rPr lang="en-US" i="1" dirty="0"/>
              <a:t>In vitro </a:t>
            </a:r>
            <a:r>
              <a:rPr lang="en-US" dirty="0"/>
              <a:t>determination of sunscreen UVA </a:t>
            </a:r>
            <a:r>
              <a:rPr lang="en-US" dirty="0" err="1"/>
              <a:t>photoprotection</a:t>
            </a:r>
            <a:r>
              <a:rPr lang="en-US" dirty="0"/>
              <a:t>. </a:t>
            </a:r>
            <a:endParaRPr lang="en-US" dirty="0" smtClean="0"/>
          </a:p>
          <a:p>
            <a:r>
              <a:rPr lang="it-IT" dirty="0" err="1" smtClean="0"/>
              <a:t>It</a:t>
            </a:r>
            <a:r>
              <a:rPr lang="it-IT" dirty="0" smtClean="0"/>
              <a:t> </a:t>
            </a:r>
            <a:r>
              <a:rPr lang="it-IT" dirty="0" err="1" smtClean="0"/>
              <a:t>replaces</a:t>
            </a:r>
            <a:r>
              <a:rPr lang="it-IT" dirty="0" smtClean="0"/>
              <a:t> the </a:t>
            </a:r>
            <a:r>
              <a:rPr lang="it-IT" dirty="0" err="1" smtClean="0"/>
              <a:t>Colipa</a:t>
            </a:r>
            <a:r>
              <a:rPr lang="it-IT" dirty="0" smtClean="0"/>
              <a:t> </a:t>
            </a:r>
            <a:r>
              <a:rPr lang="it-IT" dirty="0" err="1" smtClean="0"/>
              <a:t>mehod</a:t>
            </a:r>
            <a:r>
              <a:rPr lang="it-IT" dirty="0" smtClean="0"/>
              <a:t>.</a:t>
            </a:r>
            <a:endParaRPr lang="en-US" dirty="0"/>
          </a:p>
        </p:txBody>
      </p:sp>
      <p:sp>
        <p:nvSpPr>
          <p:cNvPr id="3" name="Rettangolo 2"/>
          <p:cNvSpPr/>
          <p:nvPr/>
        </p:nvSpPr>
        <p:spPr>
          <a:xfrm>
            <a:off x="1043608" y="548680"/>
            <a:ext cx="7416824" cy="646331"/>
          </a:xfrm>
          <a:prstGeom prst="rect">
            <a:avLst/>
          </a:prstGeom>
        </p:spPr>
        <p:txBody>
          <a:bodyPr wrap="square">
            <a:spAutoFit/>
          </a:bodyPr>
          <a:lstStyle/>
          <a:p>
            <a:r>
              <a:rPr lang="en-US" dirty="0"/>
              <a:t> </a:t>
            </a:r>
            <a:r>
              <a:rPr lang="en-US" b="1" dirty="0"/>
              <a:t>Cosmetics Europe Recommendation No </a:t>
            </a:r>
            <a:r>
              <a:rPr lang="en-US" b="1" dirty="0" smtClean="0"/>
              <a:t>25: </a:t>
            </a:r>
            <a:endParaRPr lang="en-US" dirty="0"/>
          </a:p>
          <a:p>
            <a:r>
              <a:rPr lang="en-US" b="1" dirty="0">
                <a:solidFill>
                  <a:schemeClr val="accent6">
                    <a:lumMod val="75000"/>
                  </a:schemeClr>
                </a:solidFill>
              </a:rPr>
              <a:t>Use of appropriate validated methods for evaluating sun product protection</a:t>
            </a:r>
            <a:endParaRPr lang="en-US" dirty="0">
              <a:solidFill>
                <a:schemeClr val="accent6">
                  <a:lumMod val="75000"/>
                </a:schemeClr>
              </a:solidFill>
            </a:endParaRPr>
          </a:p>
        </p:txBody>
      </p:sp>
      <p:sp>
        <p:nvSpPr>
          <p:cNvPr id="4" name="Rettangolo 3"/>
          <p:cNvSpPr/>
          <p:nvPr/>
        </p:nvSpPr>
        <p:spPr>
          <a:xfrm>
            <a:off x="1043608" y="5907926"/>
            <a:ext cx="7272808" cy="369332"/>
          </a:xfrm>
          <a:prstGeom prst="rect">
            <a:avLst/>
          </a:prstGeom>
        </p:spPr>
        <p:txBody>
          <a:bodyPr wrap="square">
            <a:spAutoFit/>
          </a:bodyPr>
          <a:lstStyle/>
          <a:p>
            <a:r>
              <a:rPr lang="en-US" dirty="0" smtClean="0">
                <a:hlinkClick r:id="rId2"/>
              </a:rPr>
              <a:t>ISO 24444</a:t>
            </a:r>
            <a:r>
              <a:rPr lang="en-US" dirty="0" smtClean="0"/>
              <a:t> was prepared by Technical Committee ISO/TC 217, </a:t>
            </a:r>
            <a:r>
              <a:rPr lang="en-US" i="1" dirty="0" smtClean="0"/>
              <a:t>Cosmetics</a:t>
            </a:r>
            <a:endParaRPr lang="en-US" dirty="0"/>
          </a:p>
        </p:txBody>
      </p:sp>
    </p:spTree>
    <p:extLst>
      <p:ext uri="{BB962C8B-B14F-4D97-AF65-F5344CB8AC3E}">
        <p14:creationId xmlns:p14="http://schemas.microsoft.com/office/powerpoint/2010/main" val="21484751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solidFill>
            <a:srgbClr val="FFC000">
              <a:alpha val="47000"/>
            </a:srgbClr>
          </a:solidFill>
        </p:spPr>
        <p:txBody>
          <a:bodyPr>
            <a:normAutofit fontScale="90000"/>
          </a:bodyPr>
          <a:lstStyle/>
          <a:p>
            <a:r>
              <a:rPr lang="en-GB" altLang="it-IT" sz="2400" dirty="0" err="1" smtClean="0"/>
              <a:t>Definizioni</a:t>
            </a:r>
            <a:r>
              <a:rPr lang="en-GB" altLang="it-IT" sz="2400" dirty="0" smtClean="0"/>
              <a:t> dal: </a:t>
            </a:r>
            <a:r>
              <a:rPr lang="en-US" sz="2400" dirty="0"/>
              <a:t>ISO 24444: cosmetics – sun protection test</a:t>
            </a:r>
            <a:br>
              <a:rPr lang="en-US" sz="2400" dirty="0"/>
            </a:br>
            <a:r>
              <a:rPr lang="en-US" sz="2400" dirty="0"/>
              <a:t>methods – in vivo determination of the</a:t>
            </a:r>
            <a:br>
              <a:rPr lang="en-US" sz="2400" dirty="0"/>
            </a:br>
            <a:r>
              <a:rPr lang="en-US" sz="2400" dirty="0"/>
              <a:t>sun protection factor (SPF). </a:t>
            </a:r>
            <a:r>
              <a:rPr lang="en-US" sz="2400" dirty="0" smtClean="0"/>
              <a:t>2010 </a:t>
            </a:r>
            <a:endParaRPr lang="it-IT" altLang="it-IT" sz="2400" dirty="0" smtClean="0"/>
          </a:p>
        </p:txBody>
      </p:sp>
      <p:sp>
        <p:nvSpPr>
          <p:cNvPr id="5123" name="Rectangle 3"/>
          <p:cNvSpPr>
            <a:spLocks noGrp="1" noChangeArrowheads="1"/>
          </p:cNvSpPr>
          <p:nvPr>
            <p:ph type="body" idx="1"/>
          </p:nvPr>
        </p:nvSpPr>
        <p:spPr/>
        <p:txBody>
          <a:bodyPr>
            <a:normAutofit fontScale="70000" lnSpcReduction="20000"/>
          </a:bodyPr>
          <a:lstStyle/>
          <a:p>
            <a:pPr>
              <a:lnSpc>
                <a:spcPct val="90000"/>
              </a:lnSpc>
            </a:pPr>
            <a:r>
              <a:rPr lang="en-US" dirty="0" smtClean="0">
                <a:solidFill>
                  <a:schemeClr val="accent6">
                    <a:lumMod val="75000"/>
                  </a:schemeClr>
                </a:solidFill>
              </a:rPr>
              <a:t>UVR:</a:t>
            </a:r>
            <a:r>
              <a:rPr lang="en-US" dirty="0" smtClean="0"/>
              <a:t> electromagnetic radiation in the range of 290 nm to 400 nm</a:t>
            </a:r>
            <a:endParaRPr lang="en-GB" altLang="it-IT" dirty="0" smtClean="0">
              <a:solidFill>
                <a:srgbClr val="FFCC66"/>
              </a:solidFill>
            </a:endParaRPr>
          </a:p>
          <a:p>
            <a:pPr eaLnBrk="1" hangingPunct="1">
              <a:lnSpc>
                <a:spcPct val="90000"/>
              </a:lnSpc>
            </a:pPr>
            <a:r>
              <a:rPr lang="en-GB" altLang="it-IT" dirty="0" smtClean="0">
                <a:solidFill>
                  <a:schemeClr val="accent6">
                    <a:lumMod val="75000"/>
                  </a:schemeClr>
                </a:solidFill>
              </a:rPr>
              <a:t>UVB</a:t>
            </a:r>
            <a:r>
              <a:rPr lang="en-GB" altLang="it-IT" dirty="0" smtClean="0"/>
              <a:t> 290-320 nm</a:t>
            </a:r>
          </a:p>
          <a:p>
            <a:pPr eaLnBrk="1" hangingPunct="1">
              <a:lnSpc>
                <a:spcPct val="90000"/>
              </a:lnSpc>
            </a:pPr>
            <a:r>
              <a:rPr lang="en-GB" altLang="it-IT" dirty="0" smtClean="0">
                <a:solidFill>
                  <a:schemeClr val="accent6">
                    <a:lumMod val="75000"/>
                  </a:schemeClr>
                </a:solidFill>
              </a:rPr>
              <a:t>UVA</a:t>
            </a:r>
            <a:r>
              <a:rPr lang="en-GB" altLang="it-IT" dirty="0" smtClean="0"/>
              <a:t> 320-400 nm</a:t>
            </a:r>
          </a:p>
          <a:p>
            <a:r>
              <a:rPr lang="en-US" dirty="0" smtClean="0">
                <a:solidFill>
                  <a:schemeClr val="accent6">
                    <a:lumMod val="75000"/>
                  </a:schemeClr>
                </a:solidFill>
              </a:rPr>
              <a:t>erythema</a:t>
            </a:r>
            <a:r>
              <a:rPr lang="en-US" dirty="0" smtClean="0"/>
              <a:t> reddening of the skin caused by UV radiation</a:t>
            </a:r>
          </a:p>
          <a:p>
            <a:r>
              <a:rPr lang="en-US" dirty="0" smtClean="0">
                <a:solidFill>
                  <a:schemeClr val="accent6">
                    <a:lumMod val="75000"/>
                  </a:schemeClr>
                </a:solidFill>
              </a:rPr>
              <a:t>minimal </a:t>
            </a:r>
            <a:r>
              <a:rPr lang="en-US" dirty="0" err="1" smtClean="0">
                <a:solidFill>
                  <a:schemeClr val="accent6">
                    <a:lumMod val="75000"/>
                  </a:schemeClr>
                </a:solidFill>
              </a:rPr>
              <a:t>erythemal</a:t>
            </a:r>
            <a:r>
              <a:rPr lang="en-US" dirty="0" smtClean="0">
                <a:solidFill>
                  <a:schemeClr val="accent6">
                    <a:lumMod val="75000"/>
                  </a:schemeClr>
                </a:solidFill>
              </a:rPr>
              <a:t> dose MED: </a:t>
            </a:r>
            <a:r>
              <a:rPr lang="en-US" dirty="0" smtClean="0"/>
              <a:t>lowest dose of ultraviolet radiation (UVR) that produces the first perceptible unambiguous erythema with defined borders appearing over most of the field of UV exposure, 16 h to 24 h after UV exposure</a:t>
            </a:r>
          </a:p>
          <a:p>
            <a:r>
              <a:rPr lang="en-US" dirty="0" err="1" smtClean="0">
                <a:solidFill>
                  <a:schemeClr val="accent6">
                    <a:lumMod val="75000"/>
                  </a:schemeClr>
                </a:solidFill>
              </a:rPr>
              <a:t>MEDu</a:t>
            </a:r>
            <a:r>
              <a:rPr lang="en-US" dirty="0" smtClean="0"/>
              <a:t> MED on unprotected skin</a:t>
            </a:r>
          </a:p>
          <a:p>
            <a:r>
              <a:rPr lang="en-US" dirty="0" err="1" smtClean="0">
                <a:solidFill>
                  <a:schemeClr val="accent6">
                    <a:lumMod val="75000"/>
                  </a:schemeClr>
                </a:solidFill>
              </a:rPr>
              <a:t>MEDp</a:t>
            </a:r>
            <a:r>
              <a:rPr lang="en-US" dirty="0" smtClean="0">
                <a:solidFill>
                  <a:schemeClr val="accent6">
                    <a:lumMod val="75000"/>
                  </a:schemeClr>
                </a:solidFill>
              </a:rPr>
              <a:t> </a:t>
            </a:r>
            <a:r>
              <a:rPr lang="en-US" dirty="0" smtClean="0"/>
              <a:t>MED on product protected skin</a:t>
            </a:r>
          </a:p>
          <a:p>
            <a:r>
              <a:rPr lang="en-US" dirty="0" smtClean="0"/>
              <a:t>individual sun protection factor </a:t>
            </a:r>
            <a:r>
              <a:rPr lang="en-US" dirty="0" err="1" smtClean="0">
                <a:solidFill>
                  <a:schemeClr val="accent6">
                    <a:lumMod val="75000"/>
                  </a:schemeClr>
                </a:solidFill>
              </a:rPr>
              <a:t>SPF</a:t>
            </a:r>
            <a:r>
              <a:rPr lang="en-US" dirty="0" err="1" smtClean="0"/>
              <a:t>i</a:t>
            </a:r>
            <a:r>
              <a:rPr lang="en-US" dirty="0" smtClean="0"/>
              <a:t>: ratio of the minimal </a:t>
            </a:r>
            <a:r>
              <a:rPr lang="en-US" dirty="0" err="1" smtClean="0"/>
              <a:t>erythemal</a:t>
            </a:r>
            <a:r>
              <a:rPr lang="en-US" dirty="0" smtClean="0"/>
              <a:t> dose on product protected skin (</a:t>
            </a:r>
            <a:r>
              <a:rPr lang="en-US" dirty="0" err="1" smtClean="0"/>
              <a:t>MEDp</a:t>
            </a:r>
            <a:r>
              <a:rPr lang="en-US" dirty="0" smtClean="0"/>
              <a:t>) to the minimal </a:t>
            </a:r>
            <a:r>
              <a:rPr lang="en-US" dirty="0" err="1" smtClean="0"/>
              <a:t>erythemal</a:t>
            </a:r>
            <a:r>
              <a:rPr lang="en-US" dirty="0" smtClean="0"/>
              <a:t> dose on unprotected skin (</a:t>
            </a:r>
            <a:r>
              <a:rPr lang="en-US" dirty="0" err="1" smtClean="0"/>
              <a:t>MEDu</a:t>
            </a:r>
            <a:r>
              <a:rPr lang="en-US" dirty="0" smtClean="0"/>
              <a:t>) of the same subject</a:t>
            </a:r>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83768" y="5683549"/>
            <a:ext cx="4156825" cy="720080"/>
          </a:xfrm>
          <a:prstGeom prst="rect">
            <a:avLst/>
          </a:prstGeom>
          <a:solidFill>
            <a:schemeClr val="accent2"/>
          </a:solidFill>
          <a:ln>
            <a:noFill/>
          </a:ln>
        </p:spPr>
      </p:pic>
    </p:spTree>
    <p:extLst>
      <p:ext uri="{BB962C8B-B14F-4D97-AF65-F5344CB8AC3E}">
        <p14:creationId xmlns:p14="http://schemas.microsoft.com/office/powerpoint/2010/main" val="5978626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2" name="Text Box 6"/>
          <p:cNvSpPr txBox="1">
            <a:spLocks noChangeArrowheads="1"/>
          </p:cNvSpPr>
          <p:nvPr/>
        </p:nvSpPr>
        <p:spPr bwMode="auto">
          <a:xfrm>
            <a:off x="899592" y="260648"/>
            <a:ext cx="3315617"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50000"/>
              </a:spcBef>
              <a:buFontTx/>
              <a:buNone/>
            </a:pPr>
            <a:r>
              <a:rPr lang="it-IT" altLang="it-IT" sz="2800" dirty="0">
                <a:solidFill>
                  <a:srgbClr val="FFCC66"/>
                </a:solidFill>
              </a:rPr>
              <a:t>test in vivo</a:t>
            </a:r>
          </a:p>
        </p:txBody>
      </p:sp>
      <p:sp>
        <p:nvSpPr>
          <p:cNvPr id="2" name="Rettangolo 1"/>
          <p:cNvSpPr/>
          <p:nvPr/>
        </p:nvSpPr>
        <p:spPr>
          <a:xfrm>
            <a:off x="637540" y="810795"/>
            <a:ext cx="3577669" cy="1631216"/>
          </a:xfrm>
          <a:prstGeom prst="rect">
            <a:avLst/>
          </a:prstGeom>
        </p:spPr>
        <p:txBody>
          <a:bodyPr wrap="square">
            <a:spAutoFit/>
          </a:bodyPr>
          <a:lstStyle/>
          <a:p>
            <a:r>
              <a:rPr lang="en-US" sz="2000" dirty="0" smtClean="0"/>
              <a:t>sun protection factor of a product </a:t>
            </a:r>
            <a:r>
              <a:rPr lang="en-US" sz="2000" dirty="0" smtClean="0">
                <a:solidFill>
                  <a:schemeClr val="accent6">
                    <a:lumMod val="75000"/>
                  </a:schemeClr>
                </a:solidFill>
              </a:rPr>
              <a:t>SPF</a:t>
            </a:r>
          </a:p>
          <a:p>
            <a:r>
              <a:rPr lang="en-US" sz="2000" dirty="0" smtClean="0"/>
              <a:t>arithmetic mean of all valid individual </a:t>
            </a:r>
            <a:r>
              <a:rPr lang="en-US" sz="2000" dirty="0" err="1" smtClean="0"/>
              <a:t>SPFi</a:t>
            </a:r>
            <a:r>
              <a:rPr lang="en-US" sz="2000" dirty="0" smtClean="0"/>
              <a:t> values obtained from all subjects in the test</a:t>
            </a:r>
            <a:endParaRPr lang="en-US" sz="2000" dirty="0"/>
          </a:p>
        </p:txBody>
      </p:sp>
      <p:pic>
        <p:nvPicPr>
          <p:cNvPr id="819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67944" y="180220"/>
            <a:ext cx="2676525" cy="3733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CasellaDiTesto 2"/>
          <p:cNvSpPr txBox="1"/>
          <p:nvPr/>
        </p:nvSpPr>
        <p:spPr>
          <a:xfrm>
            <a:off x="7236296" y="810795"/>
            <a:ext cx="1622634" cy="830997"/>
          </a:xfrm>
          <a:prstGeom prst="rect">
            <a:avLst/>
          </a:prstGeom>
          <a:noFill/>
        </p:spPr>
        <p:txBody>
          <a:bodyPr wrap="square" rtlCol="0">
            <a:spAutoFit/>
          </a:bodyPr>
          <a:lstStyle/>
          <a:p>
            <a:r>
              <a:rPr lang="it-IT" sz="2400" dirty="0" smtClean="0"/>
              <a:t>Solar simulator</a:t>
            </a:r>
            <a:endParaRPr lang="en-US" sz="2400" dirty="0"/>
          </a:p>
        </p:txBody>
      </p:sp>
      <p:sp>
        <p:nvSpPr>
          <p:cNvPr id="5" name="Rettangolo 4"/>
          <p:cNvSpPr/>
          <p:nvPr/>
        </p:nvSpPr>
        <p:spPr>
          <a:xfrm>
            <a:off x="613101" y="2442011"/>
            <a:ext cx="3577669" cy="1631216"/>
          </a:xfrm>
          <a:prstGeom prst="rect">
            <a:avLst/>
          </a:prstGeom>
        </p:spPr>
        <p:txBody>
          <a:bodyPr wrap="square">
            <a:spAutoFit/>
          </a:bodyPr>
          <a:lstStyle/>
          <a:p>
            <a:r>
              <a:rPr lang="en-GB" altLang="it-IT" sz="2000" dirty="0" smtClean="0"/>
              <a:t>The degree of protection should be measured using standardised, reproducible testing methods and take photo-degradation into account</a:t>
            </a:r>
            <a:endParaRPr lang="en-US" sz="2000" dirty="0"/>
          </a:p>
        </p:txBody>
      </p:sp>
      <p:sp>
        <p:nvSpPr>
          <p:cNvPr id="6" name="Rettangolo 5"/>
          <p:cNvSpPr/>
          <p:nvPr/>
        </p:nvSpPr>
        <p:spPr>
          <a:xfrm>
            <a:off x="7104161" y="2007248"/>
            <a:ext cx="1728192" cy="1323439"/>
          </a:xfrm>
          <a:prstGeom prst="rect">
            <a:avLst/>
          </a:prstGeom>
        </p:spPr>
        <p:txBody>
          <a:bodyPr wrap="square">
            <a:spAutoFit/>
          </a:bodyPr>
          <a:lstStyle/>
          <a:p>
            <a:r>
              <a:rPr lang="it-IT" altLang="it-IT" sz="2000" dirty="0" smtClean="0"/>
              <a:t>preparazione cosmetica in quantità di 2 mg/cm</a:t>
            </a:r>
            <a:r>
              <a:rPr lang="it-IT" altLang="it-IT" sz="2000" baseline="30000" dirty="0" smtClean="0"/>
              <a:t>2</a:t>
            </a:r>
            <a:r>
              <a:rPr lang="it-IT" altLang="it-IT" sz="2000" dirty="0" smtClean="0"/>
              <a:t>.</a:t>
            </a:r>
          </a:p>
        </p:txBody>
      </p:sp>
      <p:sp>
        <p:nvSpPr>
          <p:cNvPr id="7" name="CasellaDiTesto 6"/>
          <p:cNvSpPr txBox="1"/>
          <p:nvPr/>
        </p:nvSpPr>
        <p:spPr>
          <a:xfrm>
            <a:off x="648302" y="4365104"/>
            <a:ext cx="7668113" cy="1200329"/>
          </a:xfrm>
          <a:prstGeom prst="rect">
            <a:avLst/>
          </a:prstGeom>
          <a:noFill/>
        </p:spPr>
        <p:txBody>
          <a:bodyPr wrap="square" rtlCol="0">
            <a:spAutoFit/>
          </a:bodyPr>
          <a:lstStyle/>
          <a:p>
            <a:r>
              <a:rPr lang="it-IT" sz="2400" dirty="0" smtClean="0"/>
              <a:t>SPF in vitro &lt; </a:t>
            </a:r>
            <a:r>
              <a:rPr lang="it-IT" sz="2400" dirty="0" err="1" smtClean="0"/>
              <a:t>label</a:t>
            </a:r>
            <a:r>
              <a:rPr lang="it-IT" sz="2400" dirty="0" smtClean="0"/>
              <a:t> SPF </a:t>
            </a:r>
            <a:r>
              <a:rPr lang="it-IT" sz="2400" dirty="0" err="1" smtClean="0"/>
              <a:t>owing</a:t>
            </a:r>
            <a:r>
              <a:rPr lang="it-IT" sz="2400" dirty="0" smtClean="0"/>
              <a:t> to the </a:t>
            </a:r>
            <a:r>
              <a:rPr lang="it-IT" sz="2400" dirty="0" err="1" smtClean="0"/>
              <a:t>presence</a:t>
            </a:r>
            <a:r>
              <a:rPr lang="it-IT" sz="2400" dirty="0" smtClean="0"/>
              <a:t> of </a:t>
            </a:r>
            <a:r>
              <a:rPr lang="it-IT" sz="2400" dirty="0" err="1" smtClean="0"/>
              <a:t>ingredients</a:t>
            </a:r>
            <a:r>
              <a:rPr lang="it-IT" sz="2400" dirty="0" smtClean="0"/>
              <a:t> with </a:t>
            </a:r>
            <a:r>
              <a:rPr lang="it-IT" sz="2400" dirty="0" smtClean="0"/>
              <a:t>anti-</a:t>
            </a:r>
            <a:r>
              <a:rPr lang="it-IT" sz="2400" dirty="0" err="1" smtClean="0"/>
              <a:t>inflammatory</a:t>
            </a:r>
            <a:r>
              <a:rPr lang="it-IT" sz="2400" dirty="0" smtClean="0"/>
              <a:t> </a:t>
            </a:r>
            <a:r>
              <a:rPr lang="it-IT" sz="2400" dirty="0" err="1" smtClean="0"/>
              <a:t>properties</a:t>
            </a:r>
            <a:r>
              <a:rPr lang="it-IT" sz="2400" dirty="0" smtClean="0"/>
              <a:t> (e.g. </a:t>
            </a:r>
            <a:r>
              <a:rPr lang="it-IT" sz="2400" dirty="0" err="1" smtClean="0"/>
              <a:t>allantoin</a:t>
            </a:r>
            <a:r>
              <a:rPr lang="it-IT" sz="2400" dirty="0" smtClean="0"/>
              <a:t>), some </a:t>
            </a:r>
            <a:r>
              <a:rPr lang="it-IT" sz="2400" dirty="0" err="1" smtClean="0"/>
              <a:t>sunscreens</a:t>
            </a:r>
            <a:r>
              <a:rPr lang="it-IT" sz="2400" dirty="0" smtClean="0"/>
              <a:t> </a:t>
            </a:r>
            <a:r>
              <a:rPr lang="it-IT" sz="2400" dirty="0" err="1" smtClean="0"/>
              <a:t>included</a:t>
            </a:r>
            <a:endParaRPr lang="en-US" sz="2400" dirty="0"/>
          </a:p>
        </p:txBody>
      </p:sp>
      <p:sp>
        <p:nvSpPr>
          <p:cNvPr id="8" name="Rettangolo 7"/>
          <p:cNvSpPr/>
          <p:nvPr/>
        </p:nvSpPr>
        <p:spPr>
          <a:xfrm>
            <a:off x="616254" y="6021288"/>
            <a:ext cx="8132209" cy="369332"/>
          </a:xfrm>
          <a:prstGeom prst="rect">
            <a:avLst/>
          </a:prstGeom>
        </p:spPr>
        <p:txBody>
          <a:bodyPr wrap="square">
            <a:spAutoFit/>
          </a:bodyPr>
          <a:lstStyle/>
          <a:p>
            <a:r>
              <a:rPr lang="de-DE" dirty="0" err="1">
                <a:solidFill>
                  <a:schemeClr val="tx2">
                    <a:lumMod val="75000"/>
                  </a:schemeClr>
                </a:solidFill>
              </a:rPr>
              <a:t>Arch</a:t>
            </a:r>
            <a:r>
              <a:rPr lang="de-DE" dirty="0">
                <a:solidFill>
                  <a:schemeClr val="tx2">
                    <a:lumMod val="75000"/>
                  </a:schemeClr>
                </a:solidFill>
              </a:rPr>
              <a:t> </a:t>
            </a:r>
            <a:r>
              <a:rPr lang="de-DE" dirty="0" err="1">
                <a:solidFill>
                  <a:schemeClr val="tx2">
                    <a:lumMod val="75000"/>
                  </a:schemeClr>
                </a:solidFill>
              </a:rPr>
              <a:t>Dermatol</a:t>
            </a:r>
            <a:r>
              <a:rPr lang="de-DE" dirty="0">
                <a:solidFill>
                  <a:schemeClr val="tx2">
                    <a:lumMod val="75000"/>
                  </a:schemeClr>
                </a:solidFill>
              </a:rPr>
              <a:t> Res (2012) </a:t>
            </a:r>
            <a:r>
              <a:rPr lang="de-DE" dirty="0" smtClean="0">
                <a:solidFill>
                  <a:schemeClr val="tx2">
                    <a:lumMod val="75000"/>
                  </a:schemeClr>
                </a:solidFill>
              </a:rPr>
              <a:t>304:817–821     </a:t>
            </a:r>
            <a:r>
              <a:rPr lang="en-US" dirty="0" smtClean="0">
                <a:solidFill>
                  <a:schemeClr val="tx2">
                    <a:lumMod val="75000"/>
                  </a:schemeClr>
                </a:solidFill>
              </a:rPr>
              <a:t>DOI </a:t>
            </a:r>
            <a:r>
              <a:rPr lang="en-US" dirty="0">
                <a:solidFill>
                  <a:schemeClr val="tx2">
                    <a:lumMod val="75000"/>
                  </a:schemeClr>
                </a:solidFill>
              </a:rPr>
              <a:t>10.1007/s00403-012-1257-x</a:t>
            </a:r>
          </a:p>
        </p:txBody>
      </p:sp>
    </p:spTree>
    <p:extLst>
      <p:ext uri="{BB962C8B-B14F-4D97-AF65-F5344CB8AC3E}">
        <p14:creationId xmlns:p14="http://schemas.microsoft.com/office/powerpoint/2010/main" val="40979786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4"/>
          <p:cNvSpPr txBox="1">
            <a:spLocks noChangeArrowheads="1"/>
          </p:cNvSpPr>
          <p:nvPr/>
        </p:nvSpPr>
        <p:spPr bwMode="auto">
          <a:xfrm>
            <a:off x="553227" y="4134481"/>
            <a:ext cx="7921625" cy="1917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50000"/>
              </a:spcBef>
              <a:buSzPct val="150000"/>
            </a:pPr>
            <a:r>
              <a:rPr lang="en-GB" altLang="it-IT" sz="2400" b="1" dirty="0">
                <a:solidFill>
                  <a:srgbClr val="FFCC66"/>
                </a:solidFill>
              </a:rPr>
              <a:t> UVA</a:t>
            </a:r>
            <a:r>
              <a:rPr lang="en-GB" altLang="it-IT" sz="2400" dirty="0"/>
              <a:t> </a:t>
            </a:r>
            <a:r>
              <a:rPr lang="en-GB" altLang="it-IT" sz="2400" b="1" dirty="0">
                <a:solidFill>
                  <a:srgbClr val="FFCC66"/>
                </a:solidFill>
              </a:rPr>
              <a:t>P</a:t>
            </a:r>
            <a:r>
              <a:rPr lang="en-GB" altLang="it-IT" sz="2400" dirty="0"/>
              <a:t>rotection </a:t>
            </a:r>
            <a:r>
              <a:rPr lang="en-GB" altLang="it-IT" sz="2400" b="1" dirty="0">
                <a:solidFill>
                  <a:srgbClr val="FFCC66"/>
                </a:solidFill>
              </a:rPr>
              <a:t>F</a:t>
            </a:r>
            <a:r>
              <a:rPr lang="en-GB" altLang="it-IT" sz="2400" dirty="0"/>
              <a:t>actor means the ratio of the minimum UVA dose necessary to induce a </a:t>
            </a:r>
            <a:r>
              <a:rPr lang="en-GB" altLang="it-IT" sz="2400" b="1" dirty="0">
                <a:solidFill>
                  <a:srgbClr val="FFCC66"/>
                </a:solidFill>
              </a:rPr>
              <a:t>P</a:t>
            </a:r>
            <a:r>
              <a:rPr lang="en-GB" altLang="it-IT" sz="2400" dirty="0"/>
              <a:t>ersistent </a:t>
            </a:r>
            <a:r>
              <a:rPr lang="en-GB" altLang="it-IT" sz="2400" b="1" dirty="0">
                <a:solidFill>
                  <a:srgbClr val="FFCC66"/>
                </a:solidFill>
              </a:rPr>
              <a:t>P</a:t>
            </a:r>
            <a:r>
              <a:rPr lang="en-GB" altLang="it-IT" sz="2400" dirty="0"/>
              <a:t>igment </a:t>
            </a:r>
            <a:r>
              <a:rPr lang="en-GB" altLang="it-IT" sz="2400" b="1" dirty="0">
                <a:solidFill>
                  <a:srgbClr val="FFCC66"/>
                </a:solidFill>
              </a:rPr>
              <a:t>D</a:t>
            </a:r>
            <a:r>
              <a:rPr lang="en-GB" altLang="it-IT" sz="2400" dirty="0"/>
              <a:t>arkening on the skin protected by a sunscreen product to the minimal UVA dose necessary to induce the minimal darkening effect on the same unprotected skin</a:t>
            </a:r>
            <a:endParaRPr lang="it-IT" altLang="it-IT" sz="2400" dirty="0"/>
          </a:p>
        </p:txBody>
      </p:sp>
      <p:sp>
        <p:nvSpPr>
          <p:cNvPr id="6147" name="Rectangle 5"/>
          <p:cNvSpPr>
            <a:spLocks noChangeArrowheads="1"/>
          </p:cNvSpPr>
          <p:nvPr/>
        </p:nvSpPr>
        <p:spPr bwMode="auto">
          <a:xfrm>
            <a:off x="553228" y="2996952"/>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GB" altLang="it-IT" sz="2400" b="1" dirty="0">
                <a:solidFill>
                  <a:schemeClr val="tx2"/>
                </a:solidFill>
              </a:rPr>
              <a:t>Sunscreen products should protect against both UVB and UVA radiation</a:t>
            </a:r>
            <a:r>
              <a:rPr lang="it-IT" altLang="it-IT" sz="2400" b="1" dirty="0">
                <a:solidFill>
                  <a:schemeClr val="tx2"/>
                </a:solidFill>
              </a:rPr>
              <a:t> </a:t>
            </a:r>
          </a:p>
        </p:txBody>
      </p:sp>
      <p:sp>
        <p:nvSpPr>
          <p:cNvPr id="5" name="Rectangle 3"/>
          <p:cNvSpPr txBox="1">
            <a:spLocks noChangeArrowheads="1"/>
          </p:cNvSpPr>
          <p:nvPr/>
        </p:nvSpPr>
        <p:spPr>
          <a:xfrm>
            <a:off x="399239" y="693489"/>
            <a:ext cx="8229600" cy="2303463"/>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nSpc>
                <a:spcPct val="90000"/>
              </a:lnSpc>
              <a:buClr>
                <a:srgbClr val="FFCC66"/>
              </a:buClr>
              <a:buSzPct val="150000"/>
            </a:pPr>
            <a:r>
              <a:rPr lang="en-GB" altLang="it-IT" sz="2400" smtClean="0"/>
              <a:t>Preference should be given to </a:t>
            </a:r>
            <a:r>
              <a:rPr lang="en-GB" altLang="it-IT" sz="2400" i="1" smtClean="0"/>
              <a:t>in vitro</a:t>
            </a:r>
            <a:r>
              <a:rPr lang="en-GB" altLang="it-IT" sz="2400" smtClean="0"/>
              <a:t> testing methods.</a:t>
            </a:r>
          </a:p>
          <a:p>
            <a:pPr>
              <a:lnSpc>
                <a:spcPct val="90000"/>
              </a:lnSpc>
              <a:buClr>
                <a:srgbClr val="FFCC66"/>
              </a:buClr>
              <a:buSzPct val="150000"/>
            </a:pPr>
            <a:r>
              <a:rPr lang="it-IT" altLang="it-IT" sz="2400" smtClean="0"/>
              <a:t>Valori minimi:</a:t>
            </a:r>
          </a:p>
          <a:p>
            <a:pPr>
              <a:lnSpc>
                <a:spcPct val="90000"/>
              </a:lnSpc>
              <a:buClr>
                <a:srgbClr val="FFCC66"/>
              </a:buClr>
              <a:buSzPct val="150000"/>
            </a:pPr>
            <a:r>
              <a:rPr lang="en-GB" altLang="it-IT" sz="2400" smtClean="0"/>
              <a:t>UVB protection of sun protection factor 6</a:t>
            </a:r>
          </a:p>
          <a:p>
            <a:pPr>
              <a:lnSpc>
                <a:spcPct val="90000"/>
              </a:lnSpc>
              <a:buClr>
                <a:srgbClr val="FFCC66"/>
              </a:buClr>
              <a:buSzPct val="150000"/>
            </a:pPr>
            <a:r>
              <a:rPr lang="en-GB" altLang="it-IT" sz="2400" smtClean="0"/>
              <a:t>UVA protection factor of 1/3 of the sun protection factor, as obtained in application of the </a:t>
            </a:r>
            <a:r>
              <a:rPr lang="en-GB" altLang="it-IT" sz="2400" i="1" smtClean="0"/>
              <a:t>persistent pigment darkening method</a:t>
            </a:r>
            <a:r>
              <a:rPr lang="en-GB" altLang="it-IT" sz="2400" smtClean="0"/>
              <a:t> </a:t>
            </a:r>
            <a:endParaRPr lang="it-IT" altLang="it-IT" sz="2400" dirty="0" smtClean="0"/>
          </a:p>
        </p:txBody>
      </p:sp>
    </p:spTree>
    <p:extLst>
      <p:ext uri="{BB962C8B-B14F-4D97-AF65-F5344CB8AC3E}">
        <p14:creationId xmlns:p14="http://schemas.microsoft.com/office/powerpoint/2010/main" val="2235100175"/>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155</TotalTime>
  <Words>1060</Words>
  <Application>Microsoft Office PowerPoint</Application>
  <PresentationFormat>Presentazione su schermo (4:3)</PresentationFormat>
  <Paragraphs>104</Paragraphs>
  <Slides>20</Slides>
  <Notes>0</Notes>
  <HiddenSlides>0</HiddenSlides>
  <MMClips>0</MMClips>
  <ScaleCrop>false</ScaleCrop>
  <HeadingPairs>
    <vt:vector size="6" baseType="variant">
      <vt:variant>
        <vt:lpstr>Tema</vt:lpstr>
      </vt:variant>
      <vt:variant>
        <vt:i4>1</vt:i4>
      </vt:variant>
      <vt:variant>
        <vt:lpstr>Server OLE incorporati</vt:lpstr>
      </vt:variant>
      <vt:variant>
        <vt:i4>2</vt:i4>
      </vt:variant>
      <vt:variant>
        <vt:lpstr>Titoli diapositive</vt:lpstr>
      </vt:variant>
      <vt:variant>
        <vt:i4>20</vt:i4>
      </vt:variant>
    </vt:vector>
  </HeadingPairs>
  <TitlesOfParts>
    <vt:vector size="23" baseType="lpstr">
      <vt:lpstr>Tema di Office</vt:lpstr>
      <vt:lpstr>Microsoft Equation 3.0</vt:lpstr>
      <vt:lpstr>Equation</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Definizioni dal: ISO 24444: cosmetics – sun protection test methods – in vivo determination of the sun protection factor (SPF). 2010 </vt:lpstr>
      <vt:lpstr>Presentazione standard di PowerPoint</vt:lpstr>
      <vt:lpstr>Presentazione standard di PowerPoint</vt:lpstr>
      <vt:lpstr>Presentazione standard di PowerPoint</vt:lpstr>
      <vt:lpstr>Filtri solari</vt:lpstr>
      <vt:lpstr>Presentazione standard di PowerPoint</vt:lpstr>
      <vt:lpstr>Molecole molto usate nei cosmetici solari</vt:lpstr>
      <vt:lpstr>Relazione lineare tra log(SPF) ed assorbanza</vt:lpstr>
      <vt:lpstr>Determinazione di SPF in vitro</vt:lpstr>
      <vt:lpstr>Presentazione standard di PowerPoint</vt:lpstr>
      <vt:lpstr>Determinazione di SPF in vitro</vt:lpstr>
      <vt:lpstr>Determinazione di SPF in vitro</vt:lpstr>
      <vt:lpstr>Determinazione di UVAPF0 in vitro</vt:lpstr>
      <vt:lpstr>Presentazione standard di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asaro</dc:creator>
  <cp:lastModifiedBy>asaro</cp:lastModifiedBy>
  <cp:revision>35</cp:revision>
  <dcterms:created xsi:type="dcterms:W3CDTF">2016-10-12T14:12:38Z</dcterms:created>
  <dcterms:modified xsi:type="dcterms:W3CDTF">2016-10-12T16:50:47Z</dcterms:modified>
</cp:coreProperties>
</file>