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5" r:id="rId3"/>
    <p:sldId id="257" r:id="rId4"/>
    <p:sldId id="259" r:id="rId5"/>
    <p:sldId id="264" r:id="rId6"/>
    <p:sldId id="260" r:id="rId7"/>
    <p:sldId id="261" r:id="rId8"/>
    <p:sldId id="263" r:id="rId9"/>
    <p:sldId id="256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EE6F6"/>
    <a:srgbClr val="DAFEF5"/>
    <a:srgbClr val="0000CC"/>
    <a:srgbClr val="990099"/>
    <a:srgbClr val="D7E5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602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54F24-AA47-43AD-905E-702AE2E852A9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ECE06-90B0-4D03-9A5E-9290595D52B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CE06-90B0-4D03-9A5E-9290595D52B8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CE06-90B0-4D03-9A5E-9290595D52B8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CE06-90B0-4D03-9A5E-9290595D52B8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CE06-90B0-4D03-9A5E-9290595D52B8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CE06-90B0-4D03-9A5E-9290595D52B8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CE06-90B0-4D03-9A5E-9290595D52B8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CE06-90B0-4D03-9A5E-9290595D52B8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CE06-90B0-4D03-9A5E-9290595D52B8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B921-EA3D-4695-84EB-41AD7829C0B2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0D50-1DF0-46F1-9B61-BDB9FFDDB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B921-EA3D-4695-84EB-41AD7829C0B2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0D50-1DF0-46F1-9B61-BDB9FFDDB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B921-EA3D-4695-84EB-41AD7829C0B2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0D50-1DF0-46F1-9B61-BDB9FFDDB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B921-EA3D-4695-84EB-41AD7829C0B2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0D50-1DF0-46F1-9B61-BDB9FFDDB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B921-EA3D-4695-84EB-41AD7829C0B2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0D50-1DF0-46F1-9B61-BDB9FFDDB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B921-EA3D-4695-84EB-41AD7829C0B2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0D50-1DF0-46F1-9B61-BDB9FFDDB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B921-EA3D-4695-84EB-41AD7829C0B2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0D50-1DF0-46F1-9B61-BDB9FFDDB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B921-EA3D-4695-84EB-41AD7829C0B2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0D50-1DF0-46F1-9B61-BDB9FFDDB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B921-EA3D-4695-84EB-41AD7829C0B2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0D50-1DF0-46F1-9B61-BDB9FFDDB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B921-EA3D-4695-84EB-41AD7829C0B2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0D50-1DF0-46F1-9B61-BDB9FFDDB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B921-EA3D-4695-84EB-41AD7829C0B2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0D50-1DF0-46F1-9B61-BDB9FFDDB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B921-EA3D-4695-84EB-41AD7829C0B2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E0D50-1DF0-46F1-9B61-BDB9FFDDB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it/url?sa=i&amp;rct=j&amp;q=&amp;esrc=s&amp;frm=1&amp;source=images&amp;cd=&amp;cad=rja&amp;docid=ZPjnDwL7psImzM&amp;tbnid=hAjrmv0BUtjBSM:&amp;ved=0CAUQjRw&amp;url=http://digilander.iol.it/emcalvino/embrione/3mese.html&amp;ei=SgNwUtqzN4Tcsgarl4CQAQ&amp;psig=AFQjCNHYsIo7lsT-8CVbO5t8IkSdg_ymag&amp;ust=138315878262198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hyperlink" Target="http://www.google.it/url?sa=i&amp;rct=j&amp;q=&amp;esrc=s&amp;frm=1&amp;source=images&amp;cd=&amp;cad=rja&amp;docid=Y1z7CKiVr3eetM&amp;tbnid=amv-k5D1BvoD9M:&amp;ved=0CAUQjRw&amp;url=http://digilander.iol.it/emcalvino/embrione/1settimana.html&amp;ei=7gRwUqC6NIXCswat1oGQDA&amp;psig=AFQjCNHYsIo7lsT-8CVbO5t8IkSdg_ymag&amp;ust=138315878262198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it-IT" sz="2800" dirty="0" smtClean="0"/>
              <a:t>DIFFERENZIAMENTO CELLULARE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solidFill>
            <a:srgbClr val="FEE6F6"/>
          </a:solidFill>
          <a:ln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 algn="ctr"/>
            <a:endParaRPr lang="it-IT" sz="2400" dirty="0" smtClean="0">
              <a:solidFill>
                <a:srgbClr val="0000CC"/>
              </a:solidFill>
            </a:endParaRPr>
          </a:p>
          <a:p>
            <a:pPr algn="ctr"/>
            <a:r>
              <a:rPr lang="it-IT" sz="2400" dirty="0" smtClean="0">
                <a:solidFill>
                  <a:srgbClr val="0000CC"/>
                </a:solidFill>
              </a:rPr>
              <a:t>PROCESSO </a:t>
            </a:r>
            <a:r>
              <a:rPr lang="it-IT" sz="2400" dirty="0" err="1" smtClean="0">
                <a:solidFill>
                  <a:srgbClr val="0000CC"/>
                </a:solidFill>
              </a:rPr>
              <a:t>DI</a:t>
            </a:r>
            <a:r>
              <a:rPr lang="it-IT" sz="2400" dirty="0" smtClean="0">
                <a:solidFill>
                  <a:srgbClr val="0000CC"/>
                </a:solidFill>
              </a:rPr>
              <a:t> TRASFORMAZIONE MORFOLOGICA E FUNZIONALE DELLE CELLULE → </a:t>
            </a:r>
            <a:r>
              <a:rPr lang="it-IT" sz="2400" b="1" dirty="0" smtClean="0">
                <a:solidFill>
                  <a:srgbClr val="0000CC"/>
                </a:solidFill>
              </a:rPr>
              <a:t>SPECIALIZZAZIONE</a:t>
            </a:r>
          </a:p>
          <a:p>
            <a:pPr algn="ctr"/>
            <a:endParaRPr lang="it-IT" sz="2400" b="1" dirty="0" smtClean="0">
              <a:solidFill>
                <a:srgbClr val="0000CC"/>
              </a:solidFill>
            </a:endParaRPr>
          </a:p>
          <a:p>
            <a:pPr algn="ctr"/>
            <a:r>
              <a:rPr lang="it-IT" sz="2400" dirty="0" smtClean="0">
                <a:solidFill>
                  <a:srgbClr val="7030A0"/>
                </a:solidFill>
              </a:rPr>
              <a:t>MODULAZIONE DELL’ATTIVITA’ DEI GENI</a:t>
            </a:r>
          </a:p>
          <a:p>
            <a:pPr algn="ctr"/>
            <a:r>
              <a:rPr lang="it-IT" sz="2400" dirty="0" smtClean="0">
                <a:solidFill>
                  <a:srgbClr val="7030A0"/>
                </a:solidFill>
              </a:rPr>
              <a:t>ALCUNI GENI VENGONO STABILMENTE REPRESSI</a:t>
            </a:r>
          </a:p>
          <a:p>
            <a:pPr algn="ctr">
              <a:buNone/>
            </a:pPr>
            <a:r>
              <a:rPr lang="it-IT" sz="2400" dirty="0">
                <a:solidFill>
                  <a:srgbClr val="7030A0"/>
                </a:solidFill>
              </a:rPr>
              <a:t> </a:t>
            </a:r>
            <a:r>
              <a:rPr lang="it-IT" sz="2400" dirty="0" smtClean="0">
                <a:solidFill>
                  <a:srgbClr val="7030A0"/>
                </a:solidFill>
              </a:rPr>
              <a:t>    ALTRI GENI VENGONO ATTIVATI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IL DIFFERENZIAMENTO AVVIENE SOPRATTUTTO </a:t>
            </a:r>
          </a:p>
          <a:p>
            <a:pPr algn="ctr"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     DURANTE LO SVILUPPO EMBRIONALE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MA ANCHE NELL’ORGANISMO ADULTO</a:t>
            </a:r>
          </a:p>
          <a:p>
            <a:pPr algn="ctr">
              <a:buNone/>
            </a:pP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smtClean="0">
                <a:solidFill>
                  <a:srgbClr val="FF0000"/>
                </a:solidFill>
              </a:rPr>
              <a:t>    esempi:  epiteli, cellule del </a:t>
            </a:r>
            <a:r>
              <a:rPr lang="it-IT" sz="1800" dirty="0">
                <a:solidFill>
                  <a:srgbClr val="FF0000"/>
                </a:solidFill>
              </a:rPr>
              <a:t>s</a:t>
            </a:r>
            <a:r>
              <a:rPr lang="it-IT" sz="1800" dirty="0" smtClean="0">
                <a:solidFill>
                  <a:srgbClr val="FF0000"/>
                </a:solidFill>
              </a:rPr>
              <a:t>angue, spermatogoni→spermatozoi</a:t>
            </a:r>
            <a:endParaRPr lang="it-IT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igilander.iol.it/emcalvino/embrione/images/3me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861048"/>
            <a:ext cx="2735213" cy="261689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30" name="Picture 6" descr="http://digilander.iol.it/emcalvino/embrione/images/1sett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2565" y="188640"/>
            <a:ext cx="5971763" cy="351139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rina Zweyer\Documenti\Immagini\img074.jpg"/>
          <p:cNvPicPr>
            <a:picLocks noChangeAspect="1" noChangeArrowheads="1"/>
          </p:cNvPicPr>
          <p:nvPr/>
        </p:nvPicPr>
        <p:blipFill>
          <a:blip r:embed="rId3" cstate="print"/>
          <a:srcRect l="1028" t="18320" r="18322" b="19176"/>
          <a:stretch>
            <a:fillRect/>
          </a:stretch>
        </p:blipFill>
        <p:spPr bwMode="auto">
          <a:xfrm flipH="1" flipV="1">
            <a:off x="2915816" y="188640"/>
            <a:ext cx="6053638" cy="62698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179512" y="4581128"/>
            <a:ext cx="252028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Le cellule, che hanno</a:t>
            </a:r>
          </a:p>
          <a:p>
            <a:pPr algn="ctr"/>
            <a:r>
              <a:rPr lang="it-IT" dirty="0"/>
              <a:t>l</a:t>
            </a:r>
            <a:r>
              <a:rPr lang="it-IT" dirty="0" smtClean="0"/>
              <a:t>o stesso patrimonio </a:t>
            </a:r>
          </a:p>
          <a:p>
            <a:pPr algn="ctr"/>
            <a:r>
              <a:rPr lang="it-IT" dirty="0" smtClean="0"/>
              <a:t>genetico, vanno incontro a differenziamento cellulare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" y="260648"/>
            <a:ext cx="2771800" cy="3970318"/>
          </a:xfrm>
          <a:prstGeom prst="rect">
            <a:avLst/>
          </a:prstGeom>
          <a:solidFill>
            <a:srgbClr val="FEE6F6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dirty="0" smtClean="0"/>
              <a:t>Tutte le cellule dell’embrione </a:t>
            </a:r>
          </a:p>
          <a:p>
            <a:pPr algn="ctr"/>
            <a:r>
              <a:rPr lang="it-IT" dirty="0" smtClean="0"/>
              <a:t>derivano dalla stessa cellula staminale, lo zigote.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Durante la terza </a:t>
            </a:r>
          </a:p>
          <a:p>
            <a:pPr algn="ctr"/>
            <a:r>
              <a:rPr lang="it-IT" dirty="0" smtClean="0"/>
              <a:t>settimana di sviluppo</a:t>
            </a:r>
          </a:p>
          <a:p>
            <a:pPr algn="ctr"/>
            <a:r>
              <a:rPr lang="it-IT" dirty="0" smtClean="0"/>
              <a:t>l’embrione è costituito</a:t>
            </a:r>
          </a:p>
          <a:p>
            <a:pPr algn="ctr"/>
            <a:r>
              <a:rPr lang="it-IT" dirty="0"/>
              <a:t>d</a:t>
            </a:r>
            <a:r>
              <a:rPr lang="it-IT" dirty="0" smtClean="0"/>
              <a:t>a tre foglietti:</a:t>
            </a:r>
          </a:p>
          <a:p>
            <a:pPr algn="ctr"/>
            <a:r>
              <a:rPr lang="it-IT" dirty="0" smtClean="0"/>
              <a:t>ECTODERMA</a:t>
            </a:r>
          </a:p>
          <a:p>
            <a:pPr algn="ctr"/>
            <a:r>
              <a:rPr lang="it-IT" dirty="0" smtClean="0"/>
              <a:t>MESODERMA</a:t>
            </a:r>
          </a:p>
          <a:p>
            <a:pPr algn="ctr"/>
            <a:r>
              <a:rPr lang="it-IT" dirty="0" smtClean="0"/>
              <a:t>ENDODERMA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D7E5F5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it-IT" sz="2800" dirty="0" smtClean="0"/>
              <a:t>CELLULE STAMINALI = CELLULE PROGENITRICI </a:t>
            </a:r>
            <a:br>
              <a:rPr lang="it-IT" sz="2800" dirty="0" smtClean="0"/>
            </a:br>
            <a:r>
              <a:rPr lang="it-IT" sz="2800" dirty="0" smtClean="0"/>
              <a:t>= CELLULE INDIFFERENZIATE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rgbClr val="FFFFCC"/>
          </a:solidFill>
          <a:ln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 algn="ctr"/>
            <a:endParaRPr lang="it-IT" sz="2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it-IT" sz="2400" dirty="0" smtClean="0">
                <a:solidFill>
                  <a:srgbClr val="002060"/>
                </a:solidFill>
              </a:rPr>
              <a:t>IN UNA POPOLAZIONE CELLULARE E’ UN COMPARTIMENTO</a:t>
            </a:r>
          </a:p>
          <a:p>
            <a:pPr algn="ctr">
              <a:buNone/>
            </a:pPr>
            <a:r>
              <a:rPr lang="it-IT" sz="2400" dirty="0" smtClean="0">
                <a:solidFill>
                  <a:srgbClr val="002060"/>
                </a:solidFill>
              </a:rPr>
              <a:t>     CHE SI AUTOMANTIENE, PROLIFERANDO </a:t>
            </a:r>
          </a:p>
          <a:p>
            <a:pPr algn="ctr">
              <a:buNone/>
            </a:pPr>
            <a:r>
              <a:rPr lang="it-IT" sz="2400" dirty="0" smtClean="0">
                <a:solidFill>
                  <a:srgbClr val="002060"/>
                </a:solidFill>
              </a:rPr>
              <a:t>MA RESTANDO INDIFFERENZIATO</a:t>
            </a:r>
          </a:p>
          <a:p>
            <a:pPr algn="ctr">
              <a:buNone/>
            </a:pPr>
            <a:endParaRPr lang="it-IT" sz="2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it-IT" sz="2400" dirty="0" smtClean="0">
                <a:solidFill>
                  <a:srgbClr val="002060"/>
                </a:solidFill>
              </a:rPr>
              <a:t>POSSONO RIMANERE QUIESCENTI</a:t>
            </a:r>
          </a:p>
          <a:p>
            <a:pPr algn="ctr">
              <a:buNone/>
            </a:pPr>
            <a:endParaRPr lang="it-IT" sz="24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it-IT" sz="2400" dirty="0" smtClean="0">
                <a:solidFill>
                  <a:schemeClr val="accent4">
                    <a:lumMod val="75000"/>
                  </a:schemeClr>
                </a:solidFill>
              </a:rPr>
              <a:t>SOTTO DETERMINATI STIMOLI POSSONO PROLIFERARE </a:t>
            </a:r>
          </a:p>
          <a:p>
            <a:pPr algn="ctr">
              <a:buNone/>
            </a:pPr>
            <a:r>
              <a:rPr lang="it-IT" sz="2400" dirty="0" smtClean="0">
                <a:solidFill>
                  <a:schemeClr val="accent4">
                    <a:lumMod val="75000"/>
                  </a:schemeClr>
                </a:solidFill>
              </a:rPr>
              <a:t>E DARE ORIGINE A CELLULE DELLA POPOLAZIONE DIFFERENZIATA</a:t>
            </a:r>
          </a:p>
          <a:p>
            <a:pPr algn="ctr">
              <a:buNone/>
            </a:pPr>
            <a:endParaRPr lang="it-IT" sz="24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CELLULA STAMINALE UNIPOTENTE</a:t>
            </a:r>
          </a:p>
          <a:p>
            <a:pPr algn="ctr"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CELLULA STAMINALE MULTIPOTENTE</a:t>
            </a:r>
          </a:p>
          <a:p>
            <a:pPr algn="ctr">
              <a:buNone/>
            </a:pPr>
            <a:endParaRPr lang="it-IT" sz="2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it-IT" sz="2400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it-IT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844824"/>
            <a:ext cx="8166787" cy="1200329"/>
          </a:xfrm>
          <a:prstGeom prst="rect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/>
              <a:t>Quando una cellula staminale si divide, </a:t>
            </a:r>
          </a:p>
          <a:p>
            <a:pPr algn="ctr"/>
            <a:r>
              <a:rPr lang="it-IT" sz="2400" dirty="0" smtClean="0"/>
              <a:t>da origine a due cellule figlie di cui una rimane cellula staminale</a:t>
            </a:r>
          </a:p>
          <a:p>
            <a:pPr algn="ctr"/>
            <a:r>
              <a:rPr lang="it-IT" sz="2400" dirty="0" smtClean="0"/>
              <a:t> e l’altra è destinata al differenziamento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DAFEF5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it-IT" sz="2800" dirty="0" smtClean="0"/>
              <a:t>CAPACITA’ PROLIFERATIVE DELLE CELLULE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>
            <a:solidFill>
              <a:srgbClr val="0000CC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it-IT" sz="2400" dirty="0" smtClean="0"/>
              <a:t>CELLULE PERENNI</a:t>
            </a:r>
          </a:p>
          <a:p>
            <a:pPr algn="ctr"/>
            <a:r>
              <a:rPr lang="it-IT" sz="2400" dirty="0" smtClean="0"/>
              <a:t>La loro vita coincide con quella dell’intero organismo</a:t>
            </a:r>
          </a:p>
          <a:p>
            <a:pPr algn="ctr"/>
            <a:r>
              <a:rPr lang="it-IT" sz="2400" dirty="0" smtClean="0"/>
              <a:t>(neuroni, cellule muscolari cardiache)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 smtClean="0"/>
              <a:t>CELLULE STABILI</a:t>
            </a:r>
          </a:p>
          <a:p>
            <a:pPr algn="ctr"/>
            <a:r>
              <a:rPr lang="it-IT" sz="2400" dirty="0" smtClean="0"/>
              <a:t>Normalmente non si dividono, ma possono riprendere la mitosi in caso di danni, per la rigenerazione del tessuto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 smtClean="0"/>
              <a:t>CELLULE LABILI</a:t>
            </a:r>
          </a:p>
          <a:p>
            <a:pPr algn="ctr"/>
            <a:r>
              <a:rPr lang="it-IT" sz="2400" dirty="0" smtClean="0"/>
              <a:t>Vita limitata nel tempo. Popolazioni cellulari in continua divisione cellulare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4653136"/>
            <a:ext cx="8229600" cy="1800200"/>
          </a:xfrm>
          <a:solidFill>
            <a:srgbClr val="DAFEF5"/>
          </a:solidFill>
          <a:ln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it-IT" sz="2400" dirty="0" smtClean="0">
              <a:solidFill>
                <a:srgbClr val="0000CC"/>
              </a:solidFill>
            </a:endParaRPr>
          </a:p>
          <a:p>
            <a:pPr algn="ctr">
              <a:buNone/>
            </a:pPr>
            <a:endParaRPr lang="it-IT" sz="2400" dirty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it-IT" sz="2600" dirty="0" smtClean="0">
                <a:solidFill>
                  <a:srgbClr val="0000CC"/>
                </a:solidFill>
              </a:rPr>
              <a:t>MANTIENE L’EQUILIBRIO DINAMICO </a:t>
            </a:r>
          </a:p>
          <a:p>
            <a:pPr algn="ctr">
              <a:buNone/>
            </a:pPr>
            <a:r>
              <a:rPr lang="it-IT" sz="2600" dirty="0" err="1" smtClean="0">
                <a:solidFill>
                  <a:srgbClr val="0000CC"/>
                </a:solidFill>
              </a:rPr>
              <a:t>DI</a:t>
            </a:r>
            <a:r>
              <a:rPr lang="it-IT" sz="2600" dirty="0" smtClean="0">
                <a:solidFill>
                  <a:srgbClr val="0000CC"/>
                </a:solidFill>
              </a:rPr>
              <a:t> UNA POPOLAZIONE CELLULARE</a:t>
            </a:r>
            <a:endParaRPr lang="it-IT" sz="2600" dirty="0">
              <a:solidFill>
                <a:srgbClr val="0000CC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692696"/>
            <a:ext cx="8540928" cy="2677656"/>
          </a:xfrm>
          <a:prstGeom prst="rect">
            <a:avLst/>
          </a:prstGeom>
          <a:solidFill>
            <a:srgbClr val="FFFFCC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/>
              <a:t>Una POPOLAZIONE </a:t>
            </a:r>
            <a:r>
              <a:rPr lang="it-IT" sz="2800" dirty="0" err="1" smtClean="0"/>
              <a:t>DI</a:t>
            </a:r>
            <a:r>
              <a:rPr lang="it-IT" sz="2800" dirty="0" smtClean="0"/>
              <a:t> CELLULE nell’embrione e nell’adulto</a:t>
            </a:r>
          </a:p>
          <a:p>
            <a:pPr algn="ctr"/>
            <a:r>
              <a:rPr lang="it-IT" sz="2800" dirty="0" smtClean="0"/>
              <a:t>è caratterizzata da:  </a:t>
            </a:r>
          </a:p>
          <a:p>
            <a:pPr algn="ctr"/>
            <a:r>
              <a:rPr lang="it-IT" sz="2800" dirty="0" smtClean="0"/>
              <a:t>PROLIFERAZIONE CELLULARE</a:t>
            </a:r>
          </a:p>
          <a:p>
            <a:pPr algn="ctr"/>
            <a:r>
              <a:rPr lang="it-IT" sz="2800" dirty="0" smtClean="0"/>
              <a:t>DIFFERENZIAMENTO </a:t>
            </a:r>
          </a:p>
          <a:p>
            <a:pPr algn="ctr"/>
            <a:r>
              <a:rPr lang="it-IT" sz="2800" dirty="0" smtClean="0"/>
              <a:t>MORTE CELLULARE</a:t>
            </a:r>
          </a:p>
          <a:p>
            <a:pPr algn="ctr"/>
            <a:r>
              <a:rPr lang="it-IT" sz="2800" dirty="0" smtClean="0"/>
              <a:t>INVECCHIAMENTO (SENESCENZA)</a:t>
            </a:r>
            <a:endParaRPr lang="it-IT" sz="28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4293096"/>
            <a:ext cx="8229600" cy="1143000"/>
          </a:xfrm>
          <a:solidFill>
            <a:srgbClr val="FFCCFF"/>
          </a:solidFill>
          <a:ln w="12700">
            <a:solidFill>
              <a:srgbClr val="990099"/>
            </a:solidFill>
          </a:ln>
        </p:spPr>
        <p:txBody>
          <a:bodyPr>
            <a:normAutofit/>
          </a:bodyPr>
          <a:lstStyle/>
          <a:p>
            <a:r>
              <a:rPr lang="it-IT" sz="2800" dirty="0" smtClean="0"/>
              <a:t>APOPTOSI  O MORTE CELLULARE PROGRAMMATA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rina Zweyer\Documenti\Immagini\img075.jpg"/>
          <p:cNvPicPr>
            <a:picLocks noChangeAspect="1" noChangeArrowheads="1"/>
          </p:cNvPicPr>
          <p:nvPr/>
        </p:nvPicPr>
        <p:blipFill>
          <a:blip r:embed="rId3" cstate="print"/>
          <a:srcRect l="6563" t="7010" r="8124" b="13543"/>
          <a:stretch>
            <a:fillRect/>
          </a:stretch>
        </p:blipFill>
        <p:spPr bwMode="auto">
          <a:xfrm>
            <a:off x="3851920" y="116632"/>
            <a:ext cx="4968552" cy="649733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251520" y="764704"/>
            <a:ext cx="3467872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dirty="0" smtClean="0"/>
              <a:t>APOPTOSI  DURANTE </a:t>
            </a:r>
          </a:p>
          <a:p>
            <a:pPr algn="ctr"/>
            <a:r>
              <a:rPr lang="it-IT" dirty="0" smtClean="0"/>
              <a:t>LO SVILUPPO EMBRIONALE</a:t>
            </a:r>
            <a:endParaRPr lang="it-IT" dirty="0"/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Cavitazione organi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Rimodellamento</a:t>
            </a:r>
            <a:endParaRPr lang="it-IT" dirty="0"/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Eliminazione tessuti </a:t>
            </a:r>
          </a:p>
          <a:p>
            <a:pPr algn="ctr"/>
            <a:r>
              <a:rPr lang="it-IT" dirty="0" smtClean="0"/>
              <a:t>che fanno da guida alla formazione</a:t>
            </a:r>
          </a:p>
          <a:p>
            <a:pPr algn="ctr"/>
            <a:r>
              <a:rPr lang="it-IT" dirty="0" smtClean="0"/>
              <a:t>i tessuti e organi nuovi </a:t>
            </a:r>
          </a:p>
          <a:p>
            <a:pPr algn="ctr"/>
            <a:r>
              <a:rPr lang="it-IT" dirty="0"/>
              <a:t>e</a:t>
            </a:r>
            <a:r>
              <a:rPr lang="it-IT" dirty="0" smtClean="0"/>
              <a:t>d eliminazione di interi organi</a:t>
            </a:r>
          </a:p>
          <a:p>
            <a:pPr algn="ctr"/>
            <a:endParaRPr lang="it-IT" dirty="0"/>
          </a:p>
          <a:p>
            <a:pPr algn="ctr"/>
            <a:r>
              <a:rPr lang="it-IT" dirty="0" smtClean="0"/>
              <a:t>Eliminazione di cellule anomale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Eliminazione di cellule sane</a:t>
            </a:r>
          </a:p>
          <a:p>
            <a:pPr algn="ctr"/>
            <a:r>
              <a:rPr lang="it-IT" dirty="0" smtClean="0"/>
              <a:t>in sovrannumero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ina Zweyer\Documenti\Immagini\img073.jpg"/>
          <p:cNvPicPr>
            <a:picLocks noChangeAspect="1" noChangeArrowheads="1"/>
          </p:cNvPicPr>
          <p:nvPr/>
        </p:nvPicPr>
        <p:blipFill>
          <a:blip r:embed="rId3" cstate="print"/>
          <a:srcRect l="1365" t="1578" r="14020" b="38467"/>
          <a:stretch>
            <a:fillRect/>
          </a:stretch>
        </p:blipFill>
        <p:spPr bwMode="auto">
          <a:xfrm rot="16200000">
            <a:off x="2511244" y="377187"/>
            <a:ext cx="5345647" cy="6552728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683568" y="620688"/>
            <a:ext cx="216629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APOPTOSI E NECROSI</a:t>
            </a:r>
          </a:p>
          <a:p>
            <a:pPr algn="ctr"/>
            <a:r>
              <a:rPr lang="it-IT" dirty="0" smtClean="0"/>
              <a:t>Aspetti morfologici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304</Words>
  <Application>Microsoft Office PowerPoint</Application>
  <PresentationFormat>Presentazione su schermo (4:3)</PresentationFormat>
  <Paragraphs>91</Paragraphs>
  <Slides>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DIFFERENZIAMENTO CELLULARE</vt:lpstr>
      <vt:lpstr>Diapositiva 2</vt:lpstr>
      <vt:lpstr>Diapositiva 3</vt:lpstr>
      <vt:lpstr>CELLULE STAMINALI = CELLULE PROGENITRICI  = CELLULE INDIFFERENZIATE</vt:lpstr>
      <vt:lpstr>Diapositiva 5</vt:lpstr>
      <vt:lpstr>CAPACITA’ PROLIFERATIVE DELLE CELLULE</vt:lpstr>
      <vt:lpstr>APOPTOSI  O MORTE CELLULARE PROGRAMMATA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Principale</dc:creator>
  <cp:lastModifiedBy>Principale</cp:lastModifiedBy>
  <cp:revision>28</cp:revision>
  <dcterms:created xsi:type="dcterms:W3CDTF">2011-03-06T14:09:50Z</dcterms:created>
  <dcterms:modified xsi:type="dcterms:W3CDTF">2014-10-02T20:07:28Z</dcterms:modified>
</cp:coreProperties>
</file>