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70" r:id="rId4"/>
    <p:sldId id="280" r:id="rId5"/>
    <p:sldId id="257" r:id="rId6"/>
    <p:sldId id="272" r:id="rId7"/>
    <p:sldId id="274" r:id="rId8"/>
    <p:sldId id="258" r:id="rId9"/>
    <p:sldId id="259" r:id="rId10"/>
    <p:sldId id="261" r:id="rId11"/>
    <p:sldId id="262" r:id="rId12"/>
    <p:sldId id="265" r:id="rId13"/>
    <p:sldId id="264" r:id="rId14"/>
    <p:sldId id="266" r:id="rId15"/>
    <p:sldId id="267" r:id="rId16"/>
    <p:sldId id="268" r:id="rId17"/>
    <p:sldId id="277" r:id="rId1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008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32" autoAdjust="0"/>
  </p:normalViewPr>
  <p:slideViewPr>
    <p:cSldViewPr>
      <p:cViewPr>
        <p:scale>
          <a:sx n="84" d="100"/>
          <a:sy n="84" d="100"/>
        </p:scale>
        <p:origin x="2394" y="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2" d="100"/>
        <a:sy n="182" d="100"/>
      </p:scale>
      <p:origin x="0" y="-2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FE0C4D3-8129-4D67-AFA8-B174D2842B80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CDFDBA-4348-4B0C-8ED6-9E32C460CC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928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63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F35EA7-ECDD-46D5-87C4-7884CA66357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029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09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BF95B8-5C55-4EB8-944B-12C56B0E211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945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93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50C380-5FCE-436B-B3D1-9110B5E59DF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896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120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A2A39E-4933-43EC-BAF6-275554D46F9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91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91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E7C7D-26D1-466C-9D49-4BB94835DFF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468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32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DE76A-F0B8-44C2-B450-78A8208A3EB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786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52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C2AD5-012D-4C5F-836C-59CE8151CDF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899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73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D6387-ABB3-4E7A-9AF9-33235A44F17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656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04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E569B-5D4D-4C20-AD88-42BBCD547CF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45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CDFDBA-4348-4B0C-8ED6-9E32C460CCE1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87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04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D7A460-9733-47E1-B725-7853079D0EB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47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CDFDBA-4348-4B0C-8ED6-9E32C460CCE1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162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31C15-9C72-450D-836D-D65661C1C94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867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213D6B-8962-420A-9417-AE07559483C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350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E6293-AABC-4539-ACF5-F4CB0E0E730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957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42A513-82F2-479E-B70A-451434A5DF33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834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686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BCA514-56F5-4509-B48E-9555DA616AF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01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29CE-78B2-4473-ACDC-069FA351DA39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BB207-E8A4-4D55-A812-0BB80A1AD7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74CD8-44BB-4C9B-8E4E-A01F56C14219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46BBF-FCE4-4358-B44E-7736715259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C363-B9CD-42A1-A3B5-101FD98F8D85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3BC0E-65BF-498D-9638-BAC28BECFF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68313" y="404813"/>
            <a:ext cx="8229600" cy="59118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A782-1541-4244-97AC-518ED28E0890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9319-7AA0-40F9-8E7D-3136905E61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E3CDB-0B97-4D32-94D6-063991D839A2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3E412-7E9B-4FCF-8CBD-CB8DABF9A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58FA0-C555-48D0-9F7C-0D744A0B9CC6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F911A-57F7-4824-94BB-13C2482116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EBB6-6C17-4C2C-BAA1-540763F3CAAC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7B5EE-265A-4C30-B7CB-7F176E11E9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6897-CBFD-472B-88E1-C0F04342B4A7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79920-767D-48BD-A77A-8C9DC6B756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36177-1CF3-452C-8931-331907F833FF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A6BD-75C0-4477-9E96-29AC0C055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2AE31-B812-463C-9874-750F7521054A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37E3F-56B7-4363-A575-376E05D53E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F63D5-C368-4DE6-9897-A0952B9E160C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648B9-C2CE-4C49-B47B-E88DA7B7EA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813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22D6FF-C284-4190-937B-56FA4950FBF1}" type="datetimeFigureOut">
              <a:rPr lang="it-IT"/>
              <a:pPr>
                <a:defRPr/>
              </a:pPr>
              <a:t>13/10/2014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299F65-E43A-4F4D-A4F2-0FC425A5E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EPITELI GHIANDOLARI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04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875"/>
            <a:ext cx="91440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0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2506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0"/>
            <a:ext cx="8893175" cy="5592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71500" y="476250"/>
          <a:ext cx="8172450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Fotografia Photo Editor" r:id="rId4" imgW="7640116" imgH="4915586" progId="">
                  <p:embed/>
                </p:oleObj>
              </mc:Choice>
              <mc:Fallback>
                <p:oleObj name="Fotografia Photo Editor" r:id="rId4" imgW="7640116" imgH="491558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476250"/>
                        <a:ext cx="8172450" cy="525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2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3825"/>
            <a:ext cx="70104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030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0"/>
            <a:ext cx="7772400" cy="6369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27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488" y="333375"/>
            <a:ext cx="7807325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52413" y="981075"/>
          <a:ext cx="8707437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2" name="Fotografia di Photo Editor " r:id="rId4" imgW="10647619" imgH="6076190" progId="">
                  <p:embed/>
                </p:oleObj>
              </mc:Choice>
              <mc:Fallback>
                <p:oleObj name="Fotografia di Photo Editor " r:id="rId4" imgW="10647619" imgH="607619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981075"/>
                        <a:ext cx="8707437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600200" y="17526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>
                <a:latin typeface="Calibri" pitchFamily="34" charset="0"/>
              </a:rPr>
              <a:t>- ghiandola mammaria in attività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50825" y="476250"/>
            <a:ext cx="4826000" cy="101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</a:rPr>
              <a:t>Secrezione apocrina e merocrina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</a:rPr>
              <a:t>ghiandola mammaria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ChangeArrowheads="1"/>
          </p:cNvSpPr>
          <p:nvPr/>
        </p:nvSpPr>
        <p:spPr bwMode="auto">
          <a:xfrm>
            <a:off x="2339975" y="404813"/>
            <a:ext cx="4465638" cy="1008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800" b="1"/>
              <a:t>EPITELI GHIANDOLARI</a:t>
            </a: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195513" y="1700213"/>
            <a:ext cx="4824412" cy="865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 dirty="0"/>
              <a:t>CELLULE </a:t>
            </a:r>
            <a:r>
              <a:rPr lang="it-IT" sz="2000" b="1" dirty="0" err="1"/>
              <a:t>DI</a:t>
            </a:r>
            <a:r>
              <a:rPr lang="it-IT" sz="2000" b="1" dirty="0"/>
              <a:t> ORIGINE EPITELIALE</a:t>
            </a:r>
          </a:p>
          <a:p>
            <a:pPr algn="ctr"/>
            <a:r>
              <a:rPr lang="it-IT" sz="2000" b="1" dirty="0"/>
              <a:t>SPECIALIZZATE NELLA SECREZIONE</a:t>
            </a:r>
          </a:p>
        </p:txBody>
      </p:sp>
      <p:sp>
        <p:nvSpPr>
          <p:cNvPr id="19465" name="AutoShape 15"/>
          <p:cNvSpPr>
            <a:spLocks noChangeArrowheads="1"/>
          </p:cNvSpPr>
          <p:nvPr/>
        </p:nvSpPr>
        <p:spPr bwMode="auto">
          <a:xfrm>
            <a:off x="4429125" y="1412875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71" name="Rectangle 22"/>
          <p:cNvSpPr>
            <a:spLocks noChangeArrowheads="1"/>
          </p:cNvSpPr>
          <p:nvPr/>
        </p:nvSpPr>
        <p:spPr bwMode="auto">
          <a:xfrm>
            <a:off x="1547664" y="3645024"/>
            <a:ext cx="2879725" cy="936625"/>
          </a:xfrm>
          <a:prstGeom prst="rect">
            <a:avLst/>
          </a:prstGeom>
          <a:solidFill>
            <a:srgbClr val="FF99CC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dirty="0"/>
              <a:t>GHIANDOLE</a:t>
            </a:r>
          </a:p>
          <a:p>
            <a:pPr algn="ctr"/>
            <a:r>
              <a:rPr lang="it-IT" sz="2400" dirty="0"/>
              <a:t>ESOCRINE</a:t>
            </a:r>
          </a:p>
        </p:txBody>
      </p:sp>
      <p:sp>
        <p:nvSpPr>
          <p:cNvPr id="19472" name="Rectangle 24"/>
          <p:cNvSpPr>
            <a:spLocks noChangeArrowheads="1"/>
          </p:cNvSpPr>
          <p:nvPr/>
        </p:nvSpPr>
        <p:spPr bwMode="auto">
          <a:xfrm>
            <a:off x="4860032" y="3645024"/>
            <a:ext cx="2879725" cy="936625"/>
          </a:xfrm>
          <a:prstGeom prst="rect">
            <a:avLst/>
          </a:prstGeom>
          <a:solidFill>
            <a:srgbClr val="FF99CC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/>
              <a:t>GHIANDOLE</a:t>
            </a:r>
          </a:p>
          <a:p>
            <a:pPr algn="ctr"/>
            <a:r>
              <a:rPr lang="it-IT" sz="2400"/>
              <a:t>ENDOCRINE</a:t>
            </a:r>
          </a:p>
        </p:txBody>
      </p:sp>
      <p:sp>
        <p:nvSpPr>
          <p:cNvPr id="19473" name="Oval 26"/>
          <p:cNvSpPr>
            <a:spLocks noChangeArrowheads="1"/>
          </p:cNvSpPr>
          <p:nvPr/>
        </p:nvSpPr>
        <p:spPr bwMode="auto">
          <a:xfrm>
            <a:off x="971600" y="4005064"/>
            <a:ext cx="288925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19474" name="Oval 27"/>
          <p:cNvSpPr>
            <a:spLocks noChangeArrowheads="1"/>
          </p:cNvSpPr>
          <p:nvPr/>
        </p:nvSpPr>
        <p:spPr bwMode="auto">
          <a:xfrm>
            <a:off x="7956376" y="4005064"/>
            <a:ext cx="288925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/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:\AAAABIOL-BIOTEC\lucidi\img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88913"/>
            <a:ext cx="5256212" cy="636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95536" y="836712"/>
            <a:ext cx="6532562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hlink"/>
                </a:solidFill>
              </a:rPr>
              <a:t>CLASSIFICAZIONE GHIANDOLE ESOCRINE</a:t>
            </a:r>
          </a:p>
        </p:txBody>
      </p:sp>
      <p:sp>
        <p:nvSpPr>
          <p:cNvPr id="27657" name="Oval 13"/>
          <p:cNvSpPr>
            <a:spLocks noChangeArrowheads="1"/>
          </p:cNvSpPr>
          <p:nvPr/>
        </p:nvSpPr>
        <p:spPr bwMode="auto">
          <a:xfrm>
            <a:off x="6227763" y="1268413"/>
            <a:ext cx="2160587" cy="9366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7658" name="Text Box 14"/>
          <p:cNvSpPr txBox="1">
            <a:spLocks noChangeArrowheads="1"/>
          </p:cNvSpPr>
          <p:nvPr/>
        </p:nvSpPr>
        <p:spPr bwMode="auto">
          <a:xfrm>
            <a:off x="6424613" y="1431925"/>
            <a:ext cx="1695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FORMA DELL’</a:t>
            </a:r>
          </a:p>
          <a:p>
            <a:r>
              <a:rPr lang="it-IT"/>
              <a:t>ADENOMERO</a:t>
            </a:r>
          </a:p>
        </p:txBody>
      </p:sp>
      <p:sp>
        <p:nvSpPr>
          <p:cNvPr id="27659" name="Line 16"/>
          <p:cNvSpPr>
            <a:spLocks noChangeShapeType="1"/>
          </p:cNvSpPr>
          <p:nvPr/>
        </p:nvSpPr>
        <p:spPr bwMode="auto">
          <a:xfrm flipH="1">
            <a:off x="6372225" y="2276475"/>
            <a:ext cx="360363" cy="431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0" name="Line 21"/>
          <p:cNvSpPr>
            <a:spLocks noChangeShapeType="1"/>
          </p:cNvSpPr>
          <p:nvPr/>
        </p:nvSpPr>
        <p:spPr bwMode="auto">
          <a:xfrm flipH="1">
            <a:off x="7235825" y="2349500"/>
            <a:ext cx="0" cy="71913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1" name="Line 22"/>
          <p:cNvSpPr>
            <a:spLocks noChangeShapeType="1"/>
          </p:cNvSpPr>
          <p:nvPr/>
        </p:nvSpPr>
        <p:spPr bwMode="auto">
          <a:xfrm>
            <a:off x="8027988" y="2276475"/>
            <a:ext cx="215900" cy="431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2" name="Text Box 23"/>
          <p:cNvSpPr txBox="1">
            <a:spLocks noChangeArrowheads="1"/>
          </p:cNvSpPr>
          <p:nvPr/>
        </p:nvSpPr>
        <p:spPr bwMode="auto">
          <a:xfrm>
            <a:off x="5400675" y="2636838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TUBULARE</a:t>
            </a:r>
          </a:p>
        </p:txBody>
      </p:sp>
      <p:sp>
        <p:nvSpPr>
          <p:cNvPr id="27663" name="Text Box 24"/>
          <p:cNvSpPr txBox="1">
            <a:spLocks noChangeArrowheads="1"/>
          </p:cNvSpPr>
          <p:nvPr/>
        </p:nvSpPr>
        <p:spPr bwMode="auto">
          <a:xfrm>
            <a:off x="6646863" y="29972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ACINOSO</a:t>
            </a:r>
          </a:p>
        </p:txBody>
      </p:sp>
      <p:sp>
        <p:nvSpPr>
          <p:cNvPr id="27664" name="Text Box 25"/>
          <p:cNvSpPr txBox="1">
            <a:spLocks noChangeArrowheads="1"/>
          </p:cNvSpPr>
          <p:nvPr/>
        </p:nvSpPr>
        <p:spPr bwMode="auto">
          <a:xfrm>
            <a:off x="7596188" y="2636838"/>
            <a:ext cx="154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ALVEOLARE</a:t>
            </a:r>
          </a:p>
        </p:txBody>
      </p:sp>
      <p:sp>
        <p:nvSpPr>
          <p:cNvPr id="27665" name="Text Box 26"/>
          <p:cNvSpPr txBox="1">
            <a:spLocks noChangeArrowheads="1"/>
          </p:cNvSpPr>
          <p:nvPr/>
        </p:nvSpPr>
        <p:spPr bwMode="auto">
          <a:xfrm>
            <a:off x="592138" y="4044950"/>
            <a:ext cx="374491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it-IT" sz="2000" b="1" u="sng">
                <a:solidFill>
                  <a:schemeClr val="accent2"/>
                </a:solidFill>
              </a:rPr>
              <a:t>IL SECRETO PUO’ ESSERE:</a:t>
            </a: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chemeClr val="accent2"/>
                </a:solidFill>
              </a:rPr>
              <a:t> PROTEICO </a:t>
            </a:r>
            <a:r>
              <a:rPr lang="it-IT">
                <a:solidFill>
                  <a:schemeClr val="accent2"/>
                </a:solidFill>
              </a:rPr>
              <a:t>(SIEROSO)</a:t>
            </a: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chemeClr val="accent2"/>
                </a:solidFill>
              </a:rPr>
              <a:t> GLICOPROTEICO </a:t>
            </a:r>
            <a:r>
              <a:rPr lang="it-IT">
                <a:solidFill>
                  <a:schemeClr val="accent2"/>
                </a:solidFill>
              </a:rPr>
              <a:t>(MUCOSO)</a:t>
            </a:r>
            <a:endParaRPr lang="it-IT" sz="2000">
              <a:solidFill>
                <a:schemeClr val="accent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chemeClr val="accent2"/>
                </a:solidFill>
              </a:rPr>
              <a:t> LIPIDICO</a:t>
            </a: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chemeClr val="accent2"/>
                </a:solidFill>
              </a:rPr>
              <a:t> MISTO </a:t>
            </a:r>
            <a:r>
              <a:rPr lang="it-IT">
                <a:solidFill>
                  <a:schemeClr val="accent2"/>
                </a:solidFill>
              </a:rPr>
              <a:t>(SIEROSO E MUCOSO)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endParaRPr lang="it-IT" sz="2000">
              <a:solidFill>
                <a:schemeClr val="accent2"/>
              </a:solidFill>
            </a:endParaRPr>
          </a:p>
        </p:txBody>
      </p:sp>
      <p:sp>
        <p:nvSpPr>
          <p:cNvPr id="27666" name="Rectangle 27"/>
          <p:cNvSpPr>
            <a:spLocks noChangeArrowheads="1"/>
          </p:cNvSpPr>
          <p:nvPr/>
        </p:nvSpPr>
        <p:spPr bwMode="auto">
          <a:xfrm>
            <a:off x="4427538" y="4941888"/>
            <a:ext cx="2808287" cy="574675"/>
          </a:xfrm>
          <a:prstGeom prst="rect">
            <a:avLst/>
          </a:prstGeom>
          <a:noFill/>
          <a:ln w="3175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7667" name="Text Box 28"/>
          <p:cNvSpPr txBox="1">
            <a:spLocks noChangeArrowheads="1"/>
          </p:cNvSpPr>
          <p:nvPr/>
        </p:nvSpPr>
        <p:spPr bwMode="auto">
          <a:xfrm>
            <a:off x="4408488" y="5084763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MUCINA</a:t>
            </a:r>
          </a:p>
        </p:txBody>
      </p:sp>
      <p:sp>
        <p:nvSpPr>
          <p:cNvPr id="27668" name="Line 29"/>
          <p:cNvSpPr>
            <a:spLocks noChangeShapeType="1"/>
          </p:cNvSpPr>
          <p:nvPr/>
        </p:nvSpPr>
        <p:spPr bwMode="auto">
          <a:xfrm>
            <a:off x="5508625" y="5300663"/>
            <a:ext cx="719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9" name="Text Box 30"/>
          <p:cNvSpPr txBox="1">
            <a:spLocks noChangeArrowheads="1"/>
          </p:cNvSpPr>
          <p:nvPr/>
        </p:nvSpPr>
        <p:spPr bwMode="auto">
          <a:xfrm>
            <a:off x="6351588" y="5084763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MUCO</a:t>
            </a:r>
          </a:p>
        </p:txBody>
      </p:sp>
      <p:sp>
        <p:nvSpPr>
          <p:cNvPr id="27670" name="Text Box 31"/>
          <p:cNvSpPr txBox="1">
            <a:spLocks noChangeArrowheads="1"/>
          </p:cNvSpPr>
          <p:nvPr/>
        </p:nvSpPr>
        <p:spPr bwMode="auto">
          <a:xfrm>
            <a:off x="5559425" y="4941888"/>
            <a:ext cx="566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/>
              <a:t>H</a:t>
            </a:r>
            <a:r>
              <a:rPr lang="it-IT" sz="1600" baseline="-25000"/>
              <a:t>2</a:t>
            </a:r>
            <a:r>
              <a:rPr lang="it-IT" sz="1600"/>
              <a:t>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0308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268413"/>
            <a:ext cx="7200900" cy="5046662"/>
          </a:xfrm>
        </p:spPr>
      </p:pic>
      <p:sp>
        <p:nvSpPr>
          <p:cNvPr id="3" name="CasellaDiTesto 2"/>
          <p:cNvSpPr txBox="1"/>
          <p:nvPr/>
        </p:nvSpPr>
        <p:spPr>
          <a:xfrm>
            <a:off x="2051050" y="476250"/>
            <a:ext cx="5462588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</a:rPr>
              <a:t>Le ghiandole esocrine possono anche essere classificate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</a:rPr>
              <a:t>come semplici, ramificate o composte.</a:t>
            </a:r>
          </a:p>
        </p:txBody>
      </p:sp>
      <p:sp>
        <p:nvSpPr>
          <p:cNvPr id="28675" name="CasellaDiTesto 3"/>
          <p:cNvSpPr txBox="1">
            <a:spLocks noChangeArrowheads="1"/>
          </p:cNvSpPr>
          <p:nvPr/>
        </p:nvSpPr>
        <p:spPr bwMode="auto">
          <a:xfrm>
            <a:off x="4643438" y="2708275"/>
            <a:ext cx="433387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800">
              <a:latin typeface="Calibri" pitchFamily="34" charset="0"/>
            </a:endParaRPr>
          </a:p>
        </p:txBody>
      </p:sp>
      <p:sp>
        <p:nvSpPr>
          <p:cNvPr id="28676" name="CasellaDiTesto 4"/>
          <p:cNvSpPr txBox="1">
            <a:spLocks noChangeArrowheads="1"/>
          </p:cNvSpPr>
          <p:nvPr/>
        </p:nvSpPr>
        <p:spPr bwMode="auto">
          <a:xfrm>
            <a:off x="6084888" y="2708275"/>
            <a:ext cx="35877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800">
              <a:latin typeface="Calibri" pitchFamily="34" charset="0"/>
            </a:endParaRPr>
          </a:p>
        </p:txBody>
      </p:sp>
      <p:sp>
        <p:nvSpPr>
          <p:cNvPr id="28677" name="CasellaDiTesto 5"/>
          <p:cNvSpPr txBox="1">
            <a:spLocks noChangeArrowheads="1"/>
          </p:cNvSpPr>
          <p:nvPr/>
        </p:nvSpPr>
        <p:spPr bwMode="auto">
          <a:xfrm>
            <a:off x="7451725" y="2708275"/>
            <a:ext cx="360363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F:\AAAABIOL-BIOTEC\lucidi\img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550" y="1189038"/>
            <a:ext cx="669290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F:\AAAABIOL-BIOTEC\lucidi\img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7345363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84002" y="260648"/>
            <a:ext cx="6720558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MODALITA’ DI SECREZIONE DELLE GHIANDOLE ESOCRINE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0307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60350"/>
            <a:ext cx="8750300" cy="5832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25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0" y="0"/>
            <a:ext cx="588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104</Words>
  <Application>Microsoft Office PowerPoint</Application>
  <PresentationFormat>Presentazione su schermo (4:3)</PresentationFormat>
  <Paragraphs>47</Paragraphs>
  <Slides>17</Slides>
  <Notes>17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Calibri</vt:lpstr>
      <vt:lpstr>Wingdings</vt:lpstr>
      <vt:lpstr>Tema di Office</vt:lpstr>
      <vt:lpstr>Fotografia Photo Editor</vt:lpstr>
      <vt:lpstr>Fotografia di Photo Editor </vt:lpstr>
      <vt:lpstr>EPITELI GHIANDOLARI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Marina</dc:creator>
  <cp:lastModifiedBy>ZWEYER MARINA</cp:lastModifiedBy>
  <cp:revision>30</cp:revision>
  <dcterms:created xsi:type="dcterms:W3CDTF">2011-03-06T22:14:03Z</dcterms:created>
  <dcterms:modified xsi:type="dcterms:W3CDTF">2014-10-13T11:57:49Z</dcterms:modified>
</cp:coreProperties>
</file>