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258" r:id="rId3"/>
    <p:sldId id="267" r:id="rId4"/>
    <p:sldId id="261" r:id="rId5"/>
    <p:sldId id="270" r:id="rId6"/>
    <p:sldId id="269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6" autoAdjust="0"/>
    <p:restoredTop sz="94660"/>
  </p:normalViewPr>
  <p:slideViewPr>
    <p:cSldViewPr>
      <p:cViewPr>
        <p:scale>
          <a:sx n="57" d="100"/>
          <a:sy n="57" d="100"/>
        </p:scale>
        <p:origin x="-1590" y="-9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8" d="100"/>
        <a:sy n="198" d="100"/>
      </p:scale>
      <p:origin x="0" y="22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02842-ACC7-4E9B-A740-C08C1D06E2FE}" type="datetimeFigureOut">
              <a:rPr lang="it-IT" smtClean="0"/>
              <a:pPr/>
              <a:t>27/10/2015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E33AE-9543-473B-8AF2-8D52E6C6A2A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14195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327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E6262C-36C6-44C2-BB88-EC9B6043553B}" type="slidenum">
              <a:rPr lang="it-IT" smtClean="0"/>
              <a:pPr/>
              <a:t>2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xmlns="" val="970503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04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2150AD-F3A1-4C5E-9957-C106C5710085}" type="slidenum">
              <a:rPr lang="it-IT" smtClean="0"/>
              <a:pPr/>
              <a:t>3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xmlns="" val="264343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60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2387A1-C13F-4EB2-AF3B-6C59E0F00F53}" type="slidenum">
              <a:rPr lang="it-IT" smtClean="0"/>
              <a:pPr/>
              <a:t>4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xmlns="" val="983326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5325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2F534F-3139-47ED-B537-DAF5FEBF56D0}" type="slidenum">
              <a:rPr lang="it-IT" smtClean="0"/>
              <a:pPr/>
              <a:t>7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xmlns="" val="1174689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563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E0020C-1098-4D36-B1F1-5C687B101F51}" type="slidenum">
              <a:rPr lang="it-IT" smtClean="0"/>
              <a:pPr/>
              <a:t>8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xmlns="" val="2946378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573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FED602-E12A-4A10-A6D9-0192BBDFFC7C}" type="slidenum">
              <a:rPr lang="it-IT" smtClean="0"/>
              <a:pPr/>
              <a:t>9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xmlns="" val="2871009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FFAD-235A-4AEF-A061-B45F204150E4}" type="datetimeFigureOut">
              <a:rPr lang="it-IT" smtClean="0"/>
              <a:pPr/>
              <a:t>27/10/2015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315F-6CAF-4C69-92F7-CD1DB898904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FFAD-235A-4AEF-A061-B45F204150E4}" type="datetimeFigureOut">
              <a:rPr lang="it-IT" smtClean="0"/>
              <a:pPr/>
              <a:t>27/10/2015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315F-6CAF-4C69-92F7-CD1DB898904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FFAD-235A-4AEF-A061-B45F204150E4}" type="datetimeFigureOut">
              <a:rPr lang="it-IT" smtClean="0"/>
              <a:pPr/>
              <a:t>27/10/2015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315F-6CAF-4C69-92F7-CD1DB898904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FFAD-235A-4AEF-A061-B45F204150E4}" type="datetimeFigureOut">
              <a:rPr lang="it-IT" smtClean="0"/>
              <a:pPr/>
              <a:t>27/10/2015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315F-6CAF-4C69-92F7-CD1DB898904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FFAD-235A-4AEF-A061-B45F204150E4}" type="datetimeFigureOut">
              <a:rPr lang="it-IT" smtClean="0"/>
              <a:pPr/>
              <a:t>27/10/2015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315F-6CAF-4C69-92F7-CD1DB898904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FFAD-235A-4AEF-A061-B45F204150E4}" type="datetimeFigureOut">
              <a:rPr lang="it-IT" smtClean="0"/>
              <a:pPr/>
              <a:t>27/10/2015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315F-6CAF-4C69-92F7-CD1DB898904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FFAD-235A-4AEF-A061-B45F204150E4}" type="datetimeFigureOut">
              <a:rPr lang="it-IT" smtClean="0"/>
              <a:pPr/>
              <a:t>27/10/2015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315F-6CAF-4C69-92F7-CD1DB898904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FFAD-235A-4AEF-A061-B45F204150E4}" type="datetimeFigureOut">
              <a:rPr lang="it-IT" smtClean="0"/>
              <a:pPr/>
              <a:t>27/10/2015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315F-6CAF-4C69-92F7-CD1DB898904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FFAD-235A-4AEF-A061-B45F204150E4}" type="datetimeFigureOut">
              <a:rPr lang="it-IT" smtClean="0"/>
              <a:pPr/>
              <a:t>27/10/2015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315F-6CAF-4C69-92F7-CD1DB898904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FFAD-235A-4AEF-A061-B45F204150E4}" type="datetimeFigureOut">
              <a:rPr lang="it-IT" smtClean="0"/>
              <a:pPr/>
              <a:t>27/10/2015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315F-6CAF-4C69-92F7-CD1DB898904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FFAD-235A-4AEF-A061-B45F204150E4}" type="datetimeFigureOut">
              <a:rPr lang="it-IT" smtClean="0"/>
              <a:pPr/>
              <a:t>27/10/2015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315F-6CAF-4C69-92F7-CD1DB898904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3FFAD-235A-4AEF-A061-B45F204150E4}" type="datetimeFigureOut">
              <a:rPr lang="it-IT" smtClean="0"/>
              <a:pPr/>
              <a:t>27/10/2015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1315F-6CAF-4C69-92F7-CD1DB898904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123728" y="2492896"/>
            <a:ext cx="481253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it-IT" sz="3600" dirty="0" smtClean="0"/>
              <a:t>GHIANDOLE ENDOCRINE</a:t>
            </a:r>
            <a:endParaRPr lang="it-IT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9" descr="1901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620713"/>
            <a:ext cx="6051550" cy="5394325"/>
          </a:xfrm>
          <a:noFill/>
          <a:ln>
            <a:solidFill>
              <a:srgbClr val="7030A0"/>
            </a:solidFill>
          </a:ln>
        </p:spPr>
      </p:pic>
      <p:sp>
        <p:nvSpPr>
          <p:cNvPr id="4099" name="CasellaDiTesto 2"/>
          <p:cNvSpPr txBox="1">
            <a:spLocks noChangeArrowheads="1"/>
          </p:cNvSpPr>
          <p:nvPr/>
        </p:nvSpPr>
        <p:spPr bwMode="auto">
          <a:xfrm>
            <a:off x="6372225" y="1844675"/>
            <a:ext cx="257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 </a:t>
            </a:r>
            <a:endParaRPr lang="it-IT">
              <a:solidFill>
                <a:srgbClr val="002060"/>
              </a:solidFill>
            </a:endParaRPr>
          </a:p>
        </p:txBody>
      </p:sp>
      <p:sp>
        <p:nvSpPr>
          <p:cNvPr id="4100" name="CasellaDiTesto 4"/>
          <p:cNvSpPr txBox="1">
            <a:spLocks noChangeArrowheads="1"/>
          </p:cNvSpPr>
          <p:nvPr/>
        </p:nvSpPr>
        <p:spPr bwMode="auto">
          <a:xfrm>
            <a:off x="4756150" y="1557338"/>
            <a:ext cx="4252913" cy="1570037"/>
          </a:xfrm>
          <a:prstGeom prst="rect">
            <a:avLst/>
          </a:prstGeom>
          <a:solidFill>
            <a:srgbClr val="FFCCCC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b="1" dirty="0">
                <a:solidFill>
                  <a:srgbClr val="4C216D"/>
                </a:solidFill>
              </a:rPr>
              <a:t>Le ghiandole endocrine </a:t>
            </a:r>
            <a:r>
              <a:rPr lang="it-IT" sz="1200" dirty="0">
                <a:solidFill>
                  <a:srgbClr val="4C216D"/>
                </a:solidFill>
              </a:rPr>
              <a:t>hanno perso il contatto </a:t>
            </a:r>
          </a:p>
          <a:p>
            <a:pPr algn="ctr"/>
            <a:r>
              <a:rPr lang="it-IT" sz="1200" dirty="0">
                <a:solidFill>
                  <a:srgbClr val="4C216D"/>
                </a:solidFill>
              </a:rPr>
              <a:t>con l’epitelio di origine e quindi sono prive di dotti escretori.</a:t>
            </a:r>
          </a:p>
          <a:p>
            <a:pPr algn="ctr"/>
            <a:r>
              <a:rPr lang="it-IT" sz="1200" dirty="0">
                <a:solidFill>
                  <a:srgbClr val="4C216D"/>
                </a:solidFill>
              </a:rPr>
              <a:t>Esse producono gli ORMONI </a:t>
            </a:r>
          </a:p>
          <a:p>
            <a:pPr algn="ctr"/>
            <a:r>
              <a:rPr lang="it-IT" sz="1200" dirty="0">
                <a:solidFill>
                  <a:srgbClr val="4C216D"/>
                </a:solidFill>
              </a:rPr>
              <a:t>che vengono </a:t>
            </a:r>
            <a:r>
              <a:rPr lang="it-IT" sz="1200" dirty="0" err="1">
                <a:solidFill>
                  <a:srgbClr val="4C216D"/>
                </a:solidFill>
              </a:rPr>
              <a:t>esocitati</a:t>
            </a:r>
            <a:r>
              <a:rPr lang="it-IT" sz="1200" dirty="0">
                <a:solidFill>
                  <a:srgbClr val="4C216D"/>
                </a:solidFill>
              </a:rPr>
              <a:t> dalle cellule secernenti </a:t>
            </a:r>
          </a:p>
          <a:p>
            <a:pPr algn="ctr"/>
            <a:r>
              <a:rPr lang="it-IT" sz="1200" dirty="0">
                <a:solidFill>
                  <a:srgbClr val="4C216D"/>
                </a:solidFill>
              </a:rPr>
              <a:t>e riversati direttamente nel sangue.</a:t>
            </a:r>
          </a:p>
          <a:p>
            <a:pPr algn="ctr"/>
            <a:r>
              <a:rPr lang="it-IT" sz="1200" dirty="0">
                <a:solidFill>
                  <a:srgbClr val="4C216D"/>
                </a:solidFill>
              </a:rPr>
              <a:t>Attraverso il sangue raggiungono gli organi bersaglio, </a:t>
            </a:r>
          </a:p>
          <a:p>
            <a:pPr algn="ctr"/>
            <a:r>
              <a:rPr lang="it-IT" sz="1200" dirty="0">
                <a:solidFill>
                  <a:srgbClr val="4C216D"/>
                </a:solidFill>
              </a:rPr>
              <a:t>che possono essere anche molto distanti dal luogo  </a:t>
            </a:r>
          </a:p>
          <a:p>
            <a:pPr algn="ctr"/>
            <a:r>
              <a:rPr lang="it-IT" sz="1200" dirty="0">
                <a:solidFill>
                  <a:srgbClr val="4C216D"/>
                </a:solidFill>
              </a:rPr>
              <a:t>in cui sono stati sintetizzati.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3157538" y="279400"/>
            <a:ext cx="2652712" cy="401638"/>
          </a:xfrm>
          <a:prstGeom prst="rect">
            <a:avLst/>
          </a:prstGeom>
          <a:solidFill>
            <a:srgbClr val="F0F8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b="1">
                <a:solidFill>
                  <a:schemeClr val="accent2"/>
                </a:solidFill>
              </a:rPr>
              <a:t>TIPI ISTOLOGICI</a:t>
            </a: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430213" y="1239838"/>
            <a:ext cx="2362200" cy="423862"/>
          </a:xfrm>
          <a:prstGeom prst="rect">
            <a:avLst/>
          </a:prstGeom>
          <a:solidFill>
            <a:srgbClr val="F0F8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b="1">
                <a:solidFill>
                  <a:srgbClr val="FF5050"/>
                </a:solidFill>
              </a:rPr>
              <a:t>CORDONALE</a:t>
            </a:r>
          </a:p>
        </p:txBody>
      </p:sp>
      <p:sp>
        <p:nvSpPr>
          <p:cNvPr id="3076" name="AutoShape 7"/>
          <p:cNvSpPr>
            <a:spLocks/>
          </p:cNvSpPr>
          <p:nvPr/>
        </p:nvSpPr>
        <p:spPr bwMode="auto">
          <a:xfrm>
            <a:off x="2943225" y="947738"/>
            <a:ext cx="168275" cy="1149350"/>
          </a:xfrm>
          <a:prstGeom prst="leftBrace">
            <a:avLst>
              <a:gd name="adj1" fmla="val 5691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3108325" y="969963"/>
            <a:ext cx="3181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solidFill>
                  <a:srgbClr val="002060"/>
                </a:solidFill>
              </a:rPr>
              <a:t>IPOFISI</a:t>
            </a:r>
          </a:p>
          <a:p>
            <a:r>
              <a:rPr lang="it-IT" sz="1800">
                <a:solidFill>
                  <a:srgbClr val="002060"/>
                </a:solidFill>
              </a:rPr>
              <a:t>PARATIROIDI</a:t>
            </a:r>
          </a:p>
          <a:p>
            <a:r>
              <a:rPr lang="it-IT" sz="1800">
                <a:solidFill>
                  <a:srgbClr val="002060"/>
                </a:solidFill>
              </a:rPr>
              <a:t>CORTICALE DEL SURRENE</a:t>
            </a:r>
          </a:p>
          <a:p>
            <a:r>
              <a:rPr lang="it-IT" sz="1800">
                <a:solidFill>
                  <a:srgbClr val="002060"/>
                </a:solidFill>
              </a:rPr>
              <a:t>EPIFISI</a:t>
            </a:r>
          </a:p>
        </p:txBody>
      </p:sp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388938" y="2336800"/>
            <a:ext cx="2362200" cy="423863"/>
          </a:xfrm>
          <a:prstGeom prst="rect">
            <a:avLst/>
          </a:prstGeom>
          <a:solidFill>
            <a:srgbClr val="F0F8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b="1">
                <a:solidFill>
                  <a:srgbClr val="FF5050"/>
                </a:solidFill>
              </a:rPr>
              <a:t>FOLLICOLARE</a:t>
            </a:r>
          </a:p>
        </p:txBody>
      </p:sp>
      <p:sp>
        <p:nvSpPr>
          <p:cNvPr id="3079" name="AutoShape 10"/>
          <p:cNvSpPr>
            <a:spLocks/>
          </p:cNvSpPr>
          <p:nvPr/>
        </p:nvSpPr>
        <p:spPr bwMode="auto">
          <a:xfrm>
            <a:off x="2943225" y="2341563"/>
            <a:ext cx="112713" cy="468312"/>
          </a:xfrm>
          <a:prstGeom prst="leftBrace">
            <a:avLst>
              <a:gd name="adj1" fmla="val 3462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80" name="Text Box 12"/>
          <p:cNvSpPr txBox="1">
            <a:spLocks noChangeArrowheads="1"/>
          </p:cNvSpPr>
          <p:nvPr/>
        </p:nvSpPr>
        <p:spPr bwMode="auto">
          <a:xfrm>
            <a:off x="3063875" y="2374900"/>
            <a:ext cx="111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solidFill>
                  <a:srgbClr val="002060"/>
                </a:solidFill>
              </a:rPr>
              <a:t>TIROIDE</a:t>
            </a:r>
          </a:p>
        </p:txBody>
      </p:sp>
      <p:sp>
        <p:nvSpPr>
          <p:cNvPr id="3081" name="Rectangle 13"/>
          <p:cNvSpPr>
            <a:spLocks noChangeArrowheads="1"/>
          </p:cNvSpPr>
          <p:nvPr/>
        </p:nvSpPr>
        <p:spPr bwMode="auto">
          <a:xfrm>
            <a:off x="377825" y="3584575"/>
            <a:ext cx="2428875" cy="558800"/>
          </a:xfrm>
          <a:prstGeom prst="rect">
            <a:avLst/>
          </a:prstGeom>
          <a:solidFill>
            <a:srgbClr val="F0F8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b="1">
                <a:solidFill>
                  <a:srgbClr val="FF5050"/>
                </a:solidFill>
              </a:rPr>
              <a:t>GHIANDOLA</a:t>
            </a:r>
          </a:p>
          <a:p>
            <a:pPr algn="ctr"/>
            <a:r>
              <a:rPr lang="it-IT" b="1">
                <a:solidFill>
                  <a:srgbClr val="FF5050"/>
                </a:solidFill>
              </a:rPr>
              <a:t>INTERSTIZIALE</a:t>
            </a:r>
          </a:p>
        </p:txBody>
      </p:sp>
      <p:sp>
        <p:nvSpPr>
          <p:cNvPr id="3082" name="Text Box 14"/>
          <p:cNvSpPr txBox="1">
            <a:spLocks noChangeArrowheads="1"/>
          </p:cNvSpPr>
          <p:nvPr/>
        </p:nvSpPr>
        <p:spPr bwMode="auto">
          <a:xfrm>
            <a:off x="411163" y="4103688"/>
            <a:ext cx="22399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/>
              <a:t>CELLULE ISOLATE</a:t>
            </a:r>
          </a:p>
          <a:p>
            <a:r>
              <a:rPr lang="it-IT" sz="1600"/>
              <a:t>O A PICCOLI GRUPPI</a:t>
            </a:r>
          </a:p>
        </p:txBody>
      </p:sp>
      <p:sp>
        <p:nvSpPr>
          <p:cNvPr id="3083" name="AutoShape 15"/>
          <p:cNvSpPr>
            <a:spLocks/>
          </p:cNvSpPr>
          <p:nvPr/>
        </p:nvSpPr>
        <p:spPr bwMode="auto">
          <a:xfrm>
            <a:off x="2846388" y="3314700"/>
            <a:ext cx="190500" cy="1427163"/>
          </a:xfrm>
          <a:prstGeom prst="leftBrace">
            <a:avLst>
              <a:gd name="adj1" fmla="val 6243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84" name="Text Box 16"/>
          <p:cNvSpPr txBox="1">
            <a:spLocks noChangeArrowheads="1"/>
          </p:cNvSpPr>
          <p:nvPr/>
        </p:nvSpPr>
        <p:spPr bwMode="auto">
          <a:xfrm>
            <a:off x="2987824" y="3573016"/>
            <a:ext cx="39269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dirty="0">
                <a:solidFill>
                  <a:srgbClr val="002060"/>
                </a:solidFill>
              </a:rPr>
              <a:t>TESTICOLO</a:t>
            </a:r>
            <a:r>
              <a:rPr lang="it-IT" sz="1800" dirty="0">
                <a:solidFill>
                  <a:schemeClr val="folHlink"/>
                </a:solidFill>
              </a:rPr>
              <a:t>    </a:t>
            </a:r>
            <a:r>
              <a:rPr lang="it-IT" sz="1600" dirty="0">
                <a:solidFill>
                  <a:schemeClr val="hlink"/>
                </a:solidFill>
              </a:rPr>
              <a:t>CELL. LEYDIG</a:t>
            </a:r>
          </a:p>
          <a:p>
            <a:r>
              <a:rPr lang="it-IT" sz="1800" dirty="0">
                <a:solidFill>
                  <a:srgbClr val="002060"/>
                </a:solidFill>
              </a:rPr>
              <a:t>OVAIO</a:t>
            </a:r>
            <a:r>
              <a:rPr lang="it-IT" sz="1800" dirty="0">
                <a:solidFill>
                  <a:schemeClr val="folHlink"/>
                </a:solidFill>
              </a:rPr>
              <a:t>  </a:t>
            </a:r>
            <a:r>
              <a:rPr lang="it-IT" sz="1600" dirty="0">
                <a:solidFill>
                  <a:schemeClr val="hlink"/>
                </a:solidFill>
              </a:rPr>
              <a:t>TECA INTERNA FOLLICOLO OOFORO </a:t>
            </a:r>
          </a:p>
          <a:p>
            <a:r>
              <a:rPr lang="it-IT" sz="1800" dirty="0">
                <a:solidFill>
                  <a:srgbClr val="002060"/>
                </a:solidFill>
              </a:rPr>
              <a:t>CELLULE </a:t>
            </a:r>
            <a:r>
              <a:rPr lang="it-IT" sz="1800" dirty="0" smtClean="0">
                <a:solidFill>
                  <a:srgbClr val="002060"/>
                </a:solidFill>
              </a:rPr>
              <a:t>PARAFOLLICOLARI  </a:t>
            </a:r>
            <a:r>
              <a:rPr lang="it-IT" sz="1600" dirty="0" smtClean="0">
                <a:solidFill>
                  <a:srgbClr val="0070C0"/>
                </a:solidFill>
              </a:rPr>
              <a:t>TIROIDE</a:t>
            </a:r>
            <a:endParaRPr lang="it-IT" sz="1600" dirty="0">
              <a:solidFill>
                <a:srgbClr val="0070C0"/>
              </a:solidFill>
            </a:endParaRPr>
          </a:p>
        </p:txBody>
      </p:sp>
      <p:sp>
        <p:nvSpPr>
          <p:cNvPr id="3085" name="Rectangle 17"/>
          <p:cNvSpPr>
            <a:spLocks noChangeArrowheads="1"/>
          </p:cNvSpPr>
          <p:nvPr/>
        </p:nvSpPr>
        <p:spPr bwMode="auto">
          <a:xfrm>
            <a:off x="469900" y="5060950"/>
            <a:ext cx="2362200" cy="423863"/>
          </a:xfrm>
          <a:prstGeom prst="rect">
            <a:avLst/>
          </a:prstGeom>
          <a:solidFill>
            <a:srgbClr val="F0F8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b="1">
                <a:solidFill>
                  <a:srgbClr val="FF5050"/>
                </a:solidFill>
              </a:rPr>
              <a:t>A ISOLOTTI</a:t>
            </a:r>
          </a:p>
        </p:txBody>
      </p:sp>
      <p:sp>
        <p:nvSpPr>
          <p:cNvPr id="3086" name="AutoShape 18"/>
          <p:cNvSpPr>
            <a:spLocks/>
          </p:cNvSpPr>
          <p:nvPr/>
        </p:nvSpPr>
        <p:spPr bwMode="auto">
          <a:xfrm>
            <a:off x="3024188" y="5065713"/>
            <a:ext cx="112712" cy="468312"/>
          </a:xfrm>
          <a:prstGeom prst="leftBrace">
            <a:avLst>
              <a:gd name="adj1" fmla="val 346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87" name="Text Box 19"/>
          <p:cNvSpPr txBox="1">
            <a:spLocks noChangeArrowheads="1"/>
          </p:cNvSpPr>
          <p:nvPr/>
        </p:nvSpPr>
        <p:spPr bwMode="auto">
          <a:xfrm>
            <a:off x="3144838" y="5099050"/>
            <a:ext cx="464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solidFill>
                  <a:srgbClr val="002060"/>
                </a:solidFill>
              </a:rPr>
              <a:t>ISOLE PANCREATICHE DI LANGERHANS</a:t>
            </a:r>
          </a:p>
        </p:txBody>
      </p:sp>
      <p:sp>
        <p:nvSpPr>
          <p:cNvPr id="3088" name="Rectangle 20"/>
          <p:cNvSpPr>
            <a:spLocks noChangeArrowheads="1"/>
          </p:cNvSpPr>
          <p:nvPr/>
        </p:nvSpPr>
        <p:spPr bwMode="auto">
          <a:xfrm>
            <a:off x="438150" y="5864225"/>
            <a:ext cx="2362200" cy="423863"/>
          </a:xfrm>
          <a:prstGeom prst="rect">
            <a:avLst/>
          </a:prstGeom>
          <a:solidFill>
            <a:srgbClr val="F0F8A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b="1">
                <a:solidFill>
                  <a:srgbClr val="FF5050"/>
                </a:solidFill>
              </a:rPr>
              <a:t>A NIDI CELLULARI</a:t>
            </a:r>
          </a:p>
        </p:txBody>
      </p:sp>
      <p:sp>
        <p:nvSpPr>
          <p:cNvPr id="3089" name="AutoShape 21"/>
          <p:cNvSpPr>
            <a:spLocks/>
          </p:cNvSpPr>
          <p:nvPr/>
        </p:nvSpPr>
        <p:spPr bwMode="auto">
          <a:xfrm>
            <a:off x="2992438" y="5868988"/>
            <a:ext cx="112712" cy="468312"/>
          </a:xfrm>
          <a:prstGeom prst="leftBrace">
            <a:avLst>
              <a:gd name="adj1" fmla="val 346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90" name="Text Box 22"/>
          <p:cNvSpPr txBox="1">
            <a:spLocks noChangeArrowheads="1"/>
          </p:cNvSpPr>
          <p:nvPr/>
        </p:nvSpPr>
        <p:spPr bwMode="auto">
          <a:xfrm>
            <a:off x="3113088" y="5902325"/>
            <a:ext cx="319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solidFill>
                  <a:srgbClr val="002060"/>
                </a:solidFill>
              </a:rPr>
              <a:t>MIDOLLARE DEL SURRENE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1905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31640" y="1052736"/>
            <a:ext cx="6332537" cy="5394325"/>
          </a:xfrm>
          <a:noFill/>
          <a:ln>
            <a:solidFill>
              <a:srgbClr val="7030A0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2771800" y="476672"/>
            <a:ext cx="341773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Ormoni ipofisari e organi bersaglio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c344.4shared.com/img/wT7P49WB/s7/1253624d810/sphenoid-sella_turcica-midsagg"/>
          <p:cNvPicPr>
            <a:picLocks noChangeAspect="1" noChangeArrowheads="1"/>
          </p:cNvPicPr>
          <p:nvPr/>
        </p:nvPicPr>
        <p:blipFill>
          <a:blip r:embed="rId2" cstate="print"/>
          <a:srcRect l="9454" r="11498"/>
          <a:stretch>
            <a:fillRect/>
          </a:stretch>
        </p:blipFill>
        <p:spPr bwMode="auto">
          <a:xfrm flipH="1">
            <a:off x="323528" y="908720"/>
            <a:ext cx="3960440" cy="5219700"/>
          </a:xfrm>
          <a:prstGeom prst="rect">
            <a:avLst/>
          </a:prstGeom>
          <a:noFill/>
        </p:spPr>
      </p:pic>
      <p:pic>
        <p:nvPicPr>
          <p:cNvPr id="1028" name="Picture 4" descr="https://s3.amazonaws.com/classconnection/503/flashcards/9371503/jpg/sella_turcica-1503E8DB4D84722C6D4.jpg"/>
          <p:cNvPicPr>
            <a:picLocks noChangeAspect="1" noChangeArrowheads="1"/>
          </p:cNvPicPr>
          <p:nvPr/>
        </p:nvPicPr>
        <p:blipFill>
          <a:blip r:embed="rId3" cstate="print"/>
          <a:srcRect l="9535" r="10322"/>
          <a:stretch>
            <a:fillRect/>
          </a:stretch>
        </p:blipFill>
        <p:spPr bwMode="auto">
          <a:xfrm>
            <a:off x="4427984" y="908719"/>
            <a:ext cx="4462114" cy="5208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979712" y="1772816"/>
            <a:ext cx="5617307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/>
              <a:t>ALCUNI ESEMPI DI GHIANDOLE ENDOCRINE</a:t>
            </a:r>
          </a:p>
          <a:p>
            <a:pPr algn="ctr"/>
            <a:r>
              <a:rPr lang="it-IT" sz="2400" dirty="0"/>
              <a:t> </a:t>
            </a:r>
            <a:r>
              <a:rPr lang="it-IT" sz="2400" dirty="0" smtClean="0"/>
              <a:t>e della loro struttura istologica</a:t>
            </a:r>
            <a:endParaRPr lang="it-IT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1907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31840" y="692696"/>
            <a:ext cx="4887913" cy="5394325"/>
          </a:xfrm>
          <a:noFill/>
          <a:ln>
            <a:solidFill>
              <a:srgbClr val="7030A0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755576" y="2060848"/>
            <a:ext cx="192661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Ghiandola tiroide, </a:t>
            </a:r>
          </a:p>
          <a:p>
            <a:pPr algn="ctr"/>
            <a:r>
              <a:rPr lang="it-IT" dirty="0" smtClean="0"/>
              <a:t>follicolare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1910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19872" y="692696"/>
            <a:ext cx="4643437" cy="5394325"/>
          </a:xfrm>
          <a:noFill/>
          <a:ln>
            <a:solidFill>
              <a:srgbClr val="7030A0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539552" y="2348880"/>
            <a:ext cx="2598981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u="sng" dirty="0" smtClean="0"/>
              <a:t>Ghiandola surrenale</a:t>
            </a:r>
          </a:p>
          <a:p>
            <a:pPr algn="ctr"/>
            <a:r>
              <a:rPr lang="it-IT" dirty="0"/>
              <a:t>c</a:t>
            </a:r>
            <a:r>
              <a:rPr lang="it-IT" dirty="0" smtClean="0"/>
              <a:t>orticale – cordonale</a:t>
            </a:r>
          </a:p>
          <a:p>
            <a:pPr algn="ctr"/>
            <a:r>
              <a:rPr lang="it-IT" dirty="0"/>
              <a:t>m</a:t>
            </a:r>
            <a:r>
              <a:rPr lang="it-IT" dirty="0" smtClean="0"/>
              <a:t>idollare – a nidi cellulari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1911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31840" y="692696"/>
            <a:ext cx="4783137" cy="5394325"/>
          </a:xfrm>
          <a:noFill/>
          <a:ln>
            <a:solidFill>
              <a:srgbClr val="7030A0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683568" y="2276872"/>
            <a:ext cx="208268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Pancreas  endocrino</a:t>
            </a:r>
          </a:p>
          <a:p>
            <a:pPr algn="ctr"/>
            <a:r>
              <a:rPr lang="it-IT" dirty="0"/>
              <a:t>a</a:t>
            </a:r>
            <a:r>
              <a:rPr lang="it-IT" dirty="0" smtClean="0"/>
              <a:t> isolotti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143</Words>
  <Application>Microsoft Office PowerPoint</Application>
  <PresentationFormat>Presentazione su schermo (4:3)</PresentationFormat>
  <Paragraphs>45</Paragraphs>
  <Slides>9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Principale</dc:creator>
  <cp:lastModifiedBy>Principale</cp:lastModifiedBy>
  <cp:revision>16</cp:revision>
  <dcterms:created xsi:type="dcterms:W3CDTF">2013-11-04T20:26:37Z</dcterms:created>
  <dcterms:modified xsi:type="dcterms:W3CDTF">2015-10-27T17:41:13Z</dcterms:modified>
</cp:coreProperties>
</file>