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0"/>
  </p:notesMasterIdLst>
  <p:sldIdLst>
    <p:sldId id="256" r:id="rId2"/>
    <p:sldId id="306" r:id="rId3"/>
    <p:sldId id="257" r:id="rId4"/>
    <p:sldId id="258" r:id="rId5"/>
    <p:sldId id="259" r:id="rId6"/>
    <p:sldId id="260" r:id="rId7"/>
    <p:sldId id="261" r:id="rId8"/>
    <p:sldId id="262" r:id="rId9"/>
    <p:sldId id="263" r:id="rId10"/>
    <p:sldId id="275" r:id="rId11"/>
    <p:sldId id="276" r:id="rId12"/>
    <p:sldId id="277" r:id="rId13"/>
    <p:sldId id="264" r:id="rId14"/>
    <p:sldId id="266" r:id="rId15"/>
    <p:sldId id="267" r:id="rId16"/>
    <p:sldId id="268" r:id="rId17"/>
    <p:sldId id="282" r:id="rId18"/>
    <p:sldId id="269" r:id="rId19"/>
    <p:sldId id="270" r:id="rId20"/>
    <p:sldId id="271" r:id="rId21"/>
    <p:sldId id="272" r:id="rId22"/>
    <p:sldId id="265" r:id="rId23"/>
    <p:sldId id="281" r:id="rId24"/>
    <p:sldId id="274" r:id="rId25"/>
    <p:sldId id="313" r:id="rId26"/>
    <p:sldId id="279" r:id="rId27"/>
    <p:sldId id="278" r:id="rId28"/>
    <p:sldId id="283" r:id="rId29"/>
    <p:sldId id="284" r:id="rId30"/>
    <p:sldId id="280" r:id="rId31"/>
    <p:sldId id="307" r:id="rId32"/>
    <p:sldId id="308" r:id="rId33"/>
    <p:sldId id="309" r:id="rId34"/>
    <p:sldId id="310" r:id="rId35"/>
    <p:sldId id="311" r:id="rId36"/>
    <p:sldId id="312" r:id="rId37"/>
    <p:sldId id="290" r:id="rId38"/>
    <p:sldId id="287" r:id="rId39"/>
    <p:sldId id="288" r:id="rId40"/>
    <p:sldId id="289" r:id="rId41"/>
    <p:sldId id="291" r:id="rId42"/>
    <p:sldId id="292" r:id="rId43"/>
    <p:sldId id="293" r:id="rId44"/>
    <p:sldId id="297" r:id="rId45"/>
    <p:sldId id="298" r:id="rId46"/>
    <p:sldId id="299" r:id="rId47"/>
    <p:sldId id="300" r:id="rId48"/>
    <p:sldId id="296" r:id="rId49"/>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5" d="100"/>
          <a:sy n="105" d="100"/>
        </p:scale>
        <p:origin x="-1448"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notesMaster" Target="notesMasters/notesMaster1.xml"/><Relationship Id="rId51" Type="http://schemas.openxmlformats.org/officeDocument/2006/relationships/printerSettings" Target="printerSettings/printerSettings1.bin"/><Relationship Id="rId52" Type="http://schemas.openxmlformats.org/officeDocument/2006/relationships/presProps" Target="presProps.xml"/><Relationship Id="rId53" Type="http://schemas.openxmlformats.org/officeDocument/2006/relationships/viewProps" Target="viewProps.xml"/><Relationship Id="rId54" Type="http://schemas.openxmlformats.org/officeDocument/2006/relationships/theme" Target="theme/theme1.xml"/><Relationship Id="rId55"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909401-7363-0B45-B0E9-3E0586AF21CC}" type="datetimeFigureOut">
              <a:rPr lang="it-IT" smtClean="0"/>
              <a:t>19/10/16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5494B8-E037-6C43-B740-AEE32C95088F}" type="slidenum">
              <a:rPr lang="it-IT" smtClean="0"/>
              <a:t>‹n.›</a:t>
            </a:fld>
            <a:endParaRPr lang="it-IT"/>
          </a:p>
        </p:txBody>
      </p:sp>
    </p:spTree>
    <p:extLst>
      <p:ext uri="{BB962C8B-B14F-4D97-AF65-F5344CB8AC3E}">
        <p14:creationId xmlns:p14="http://schemas.microsoft.com/office/powerpoint/2010/main" val="219840842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egnaposto immagine diapositiva 1"/>
          <p:cNvSpPr>
            <a:spLocks noGrp="1" noRot="1" noChangeAspect="1" noTextEdit="1"/>
          </p:cNvSpPr>
          <p:nvPr>
            <p:ph type="sldImg"/>
          </p:nvPr>
        </p:nvSpPr>
        <p:spPr>
          <a:ln/>
        </p:spPr>
      </p:sp>
      <p:sp>
        <p:nvSpPr>
          <p:cNvPr id="25603"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ea typeface="MS PGothic" charset="0"/>
            </a:endParaRPr>
          </a:p>
        </p:txBody>
      </p:sp>
      <p:sp>
        <p:nvSpPr>
          <p:cNvPr id="25604"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fld id="{5F618F37-9439-5B41-8DF4-D5722147F6B6}" type="slidenum">
              <a:rPr lang="it-IT"/>
              <a:pPr eaLnBrk="1" hangingPunct="1"/>
              <a:t>2</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egnaposto immagine diapositiva 1"/>
          <p:cNvSpPr>
            <a:spLocks noGrp="1" noRot="1" noChangeAspect="1" noTextEdit="1"/>
          </p:cNvSpPr>
          <p:nvPr>
            <p:ph type="sldImg"/>
          </p:nvPr>
        </p:nvSpPr>
        <p:spPr>
          <a:ln/>
        </p:spPr>
      </p:sp>
      <p:sp>
        <p:nvSpPr>
          <p:cNvPr id="31747"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ea typeface="MS PGothic" charset="0"/>
            </a:endParaRPr>
          </a:p>
        </p:txBody>
      </p:sp>
      <p:sp>
        <p:nvSpPr>
          <p:cNvPr id="31748"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fld id="{A08E380F-FED4-1F4A-B1FB-F3E346A85923}" type="slidenum">
              <a:rPr lang="it-IT"/>
              <a:pPr eaLnBrk="1" hangingPunct="1"/>
              <a:t>31</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egnaposto immagine diapositiva 1"/>
          <p:cNvSpPr>
            <a:spLocks noGrp="1" noRot="1" noChangeAspect="1" noTextEdit="1"/>
          </p:cNvSpPr>
          <p:nvPr>
            <p:ph type="sldImg"/>
          </p:nvPr>
        </p:nvSpPr>
        <p:spPr>
          <a:ln/>
        </p:spPr>
      </p:sp>
      <p:sp>
        <p:nvSpPr>
          <p:cNvPr id="3277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ea typeface="MS PGothic" charset="0"/>
            </a:endParaRPr>
          </a:p>
        </p:txBody>
      </p:sp>
      <p:sp>
        <p:nvSpPr>
          <p:cNvPr id="3277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fld id="{439DBFE8-3812-7F41-87B9-5134519C8DDC}" type="slidenum">
              <a:rPr lang="it-IT"/>
              <a:pPr eaLnBrk="1" hangingPunct="1"/>
              <a:t>32</a:t>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immagine diapositiva 1"/>
          <p:cNvSpPr>
            <a:spLocks noGrp="1" noRot="1" noChangeAspect="1" noTextEdit="1"/>
          </p:cNvSpPr>
          <p:nvPr>
            <p:ph type="sldImg"/>
          </p:nvPr>
        </p:nvSpPr>
        <p:spPr>
          <a:ln/>
        </p:spPr>
      </p:sp>
      <p:sp>
        <p:nvSpPr>
          <p:cNvPr id="33795"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ea typeface="MS PGothic" charset="0"/>
            </a:endParaRPr>
          </a:p>
        </p:txBody>
      </p:sp>
      <p:sp>
        <p:nvSpPr>
          <p:cNvPr id="33796"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fld id="{88B2CCB0-6408-1E4A-ABAE-F45C504B44DA}" type="slidenum">
              <a:rPr lang="it-IT"/>
              <a:pPr eaLnBrk="1" hangingPunct="1"/>
              <a:t>33</a:t>
            </a:fld>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egnaposto immagine diapositiva 1"/>
          <p:cNvSpPr>
            <a:spLocks noGrp="1" noRot="1" noChangeAspect="1" noTextEdit="1"/>
          </p:cNvSpPr>
          <p:nvPr>
            <p:ph type="sldImg"/>
          </p:nvPr>
        </p:nvSpPr>
        <p:spPr>
          <a:ln/>
        </p:spPr>
      </p:sp>
      <p:sp>
        <p:nvSpPr>
          <p:cNvPr id="34819"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ea typeface="MS PGothic" charset="0"/>
            </a:endParaRPr>
          </a:p>
        </p:txBody>
      </p:sp>
      <p:sp>
        <p:nvSpPr>
          <p:cNvPr id="34820"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fld id="{FFAA33A9-1A25-D348-87BA-BD7E55991C95}" type="slidenum">
              <a:rPr lang="it-IT"/>
              <a:pPr eaLnBrk="1" hangingPunct="1"/>
              <a:t>34</a:t>
            </a:fld>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egnaposto immagine diapositiva 1"/>
          <p:cNvSpPr>
            <a:spLocks noGrp="1" noRot="1" noChangeAspect="1" noTextEdit="1"/>
          </p:cNvSpPr>
          <p:nvPr>
            <p:ph type="sldImg"/>
          </p:nvPr>
        </p:nvSpPr>
        <p:spPr>
          <a:ln/>
        </p:spPr>
      </p:sp>
      <p:sp>
        <p:nvSpPr>
          <p:cNvPr id="35843"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ea typeface="MS PGothic" charset="0"/>
            </a:endParaRPr>
          </a:p>
        </p:txBody>
      </p:sp>
      <p:sp>
        <p:nvSpPr>
          <p:cNvPr id="35844"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fld id="{5986A358-9489-4A42-86C9-AE906B75B0B8}" type="slidenum">
              <a:rPr lang="it-IT"/>
              <a:pPr eaLnBrk="1" hangingPunct="1"/>
              <a:t>35</a:t>
            </a:fld>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egnaposto immagine diapositiva 1"/>
          <p:cNvSpPr>
            <a:spLocks noGrp="1" noRot="1" noChangeAspect="1" noTextEdit="1"/>
          </p:cNvSpPr>
          <p:nvPr>
            <p:ph type="sldImg"/>
          </p:nvPr>
        </p:nvSpPr>
        <p:spPr>
          <a:ln/>
        </p:spPr>
      </p:sp>
      <p:sp>
        <p:nvSpPr>
          <p:cNvPr id="36867"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ea typeface="MS PGothic" charset="0"/>
            </a:endParaRPr>
          </a:p>
        </p:txBody>
      </p:sp>
      <p:sp>
        <p:nvSpPr>
          <p:cNvPr id="36868"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fld id="{ADCB187F-EC78-AF4A-BE7B-C04DDC5D8BB3}" type="slidenum">
              <a:rPr lang="it-IT"/>
              <a:pPr eaLnBrk="1" hangingPunct="1"/>
              <a:t>36</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99103492-E65A-AE49-8BC4-67C457D49B4D}" type="datetimeFigureOut">
              <a:rPr lang="it-IT" smtClean="0"/>
              <a:t>19/10/16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0F60BCC-851E-2048-AB08-06E0A4CA7AE0}" type="slidenum">
              <a:rPr lang="it-IT" smtClean="0"/>
              <a:t>‹n.›</a:t>
            </a:fld>
            <a:endParaRPr lang="it-IT"/>
          </a:p>
        </p:txBody>
      </p:sp>
    </p:spTree>
    <p:extLst>
      <p:ext uri="{BB962C8B-B14F-4D97-AF65-F5344CB8AC3E}">
        <p14:creationId xmlns:p14="http://schemas.microsoft.com/office/powerpoint/2010/main" val="930628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9103492-E65A-AE49-8BC4-67C457D49B4D}" type="datetimeFigureOut">
              <a:rPr lang="it-IT" smtClean="0"/>
              <a:t>19/10/16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0F60BCC-851E-2048-AB08-06E0A4CA7AE0}" type="slidenum">
              <a:rPr lang="it-IT" smtClean="0"/>
              <a:t>‹n.›</a:t>
            </a:fld>
            <a:endParaRPr lang="it-IT"/>
          </a:p>
        </p:txBody>
      </p:sp>
    </p:spTree>
    <p:extLst>
      <p:ext uri="{BB962C8B-B14F-4D97-AF65-F5344CB8AC3E}">
        <p14:creationId xmlns:p14="http://schemas.microsoft.com/office/powerpoint/2010/main" val="839761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9103492-E65A-AE49-8BC4-67C457D49B4D}" type="datetimeFigureOut">
              <a:rPr lang="it-IT" smtClean="0"/>
              <a:t>19/10/16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0F60BCC-851E-2048-AB08-06E0A4CA7AE0}" type="slidenum">
              <a:rPr lang="it-IT" smtClean="0"/>
              <a:t>‹n.›</a:t>
            </a:fld>
            <a:endParaRPr lang="it-IT"/>
          </a:p>
        </p:txBody>
      </p:sp>
    </p:spTree>
    <p:extLst>
      <p:ext uri="{BB962C8B-B14F-4D97-AF65-F5344CB8AC3E}">
        <p14:creationId xmlns:p14="http://schemas.microsoft.com/office/powerpoint/2010/main" val="578596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9103492-E65A-AE49-8BC4-67C457D49B4D}" type="datetimeFigureOut">
              <a:rPr lang="it-IT" smtClean="0"/>
              <a:t>19/10/16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0F60BCC-851E-2048-AB08-06E0A4CA7AE0}" type="slidenum">
              <a:rPr lang="it-IT" smtClean="0"/>
              <a:t>‹n.›</a:t>
            </a:fld>
            <a:endParaRPr lang="it-IT"/>
          </a:p>
        </p:txBody>
      </p:sp>
    </p:spTree>
    <p:extLst>
      <p:ext uri="{BB962C8B-B14F-4D97-AF65-F5344CB8AC3E}">
        <p14:creationId xmlns:p14="http://schemas.microsoft.com/office/powerpoint/2010/main" val="1997599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99103492-E65A-AE49-8BC4-67C457D49B4D}" type="datetimeFigureOut">
              <a:rPr lang="it-IT" smtClean="0"/>
              <a:t>19/10/16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0F60BCC-851E-2048-AB08-06E0A4CA7AE0}" type="slidenum">
              <a:rPr lang="it-IT" smtClean="0"/>
              <a:t>‹n.›</a:t>
            </a:fld>
            <a:endParaRPr lang="it-IT"/>
          </a:p>
        </p:txBody>
      </p:sp>
    </p:spTree>
    <p:extLst>
      <p:ext uri="{BB962C8B-B14F-4D97-AF65-F5344CB8AC3E}">
        <p14:creationId xmlns:p14="http://schemas.microsoft.com/office/powerpoint/2010/main" val="3596325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99103492-E65A-AE49-8BC4-67C457D49B4D}" type="datetimeFigureOut">
              <a:rPr lang="it-IT" smtClean="0"/>
              <a:t>19/10/16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0F60BCC-851E-2048-AB08-06E0A4CA7AE0}" type="slidenum">
              <a:rPr lang="it-IT" smtClean="0"/>
              <a:t>‹n.›</a:t>
            </a:fld>
            <a:endParaRPr lang="it-IT"/>
          </a:p>
        </p:txBody>
      </p:sp>
    </p:spTree>
    <p:extLst>
      <p:ext uri="{BB962C8B-B14F-4D97-AF65-F5344CB8AC3E}">
        <p14:creationId xmlns:p14="http://schemas.microsoft.com/office/powerpoint/2010/main" val="1437379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99103492-E65A-AE49-8BC4-67C457D49B4D}" type="datetimeFigureOut">
              <a:rPr lang="it-IT" smtClean="0"/>
              <a:t>19/10/16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0F60BCC-851E-2048-AB08-06E0A4CA7AE0}" type="slidenum">
              <a:rPr lang="it-IT" smtClean="0"/>
              <a:t>‹n.›</a:t>
            </a:fld>
            <a:endParaRPr lang="it-IT"/>
          </a:p>
        </p:txBody>
      </p:sp>
    </p:spTree>
    <p:extLst>
      <p:ext uri="{BB962C8B-B14F-4D97-AF65-F5344CB8AC3E}">
        <p14:creationId xmlns:p14="http://schemas.microsoft.com/office/powerpoint/2010/main" val="4133651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99103492-E65A-AE49-8BC4-67C457D49B4D}" type="datetimeFigureOut">
              <a:rPr lang="it-IT" smtClean="0"/>
              <a:t>19/10/16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0F60BCC-851E-2048-AB08-06E0A4CA7AE0}" type="slidenum">
              <a:rPr lang="it-IT" smtClean="0"/>
              <a:t>‹n.›</a:t>
            </a:fld>
            <a:endParaRPr lang="it-IT"/>
          </a:p>
        </p:txBody>
      </p:sp>
    </p:spTree>
    <p:extLst>
      <p:ext uri="{BB962C8B-B14F-4D97-AF65-F5344CB8AC3E}">
        <p14:creationId xmlns:p14="http://schemas.microsoft.com/office/powerpoint/2010/main" val="1205290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9103492-E65A-AE49-8BC4-67C457D49B4D}" type="datetimeFigureOut">
              <a:rPr lang="it-IT" smtClean="0"/>
              <a:t>19/10/16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0F60BCC-851E-2048-AB08-06E0A4CA7AE0}" type="slidenum">
              <a:rPr lang="it-IT" smtClean="0"/>
              <a:t>‹n.›</a:t>
            </a:fld>
            <a:endParaRPr lang="it-IT"/>
          </a:p>
        </p:txBody>
      </p:sp>
    </p:spTree>
    <p:extLst>
      <p:ext uri="{BB962C8B-B14F-4D97-AF65-F5344CB8AC3E}">
        <p14:creationId xmlns:p14="http://schemas.microsoft.com/office/powerpoint/2010/main" val="1490348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99103492-E65A-AE49-8BC4-67C457D49B4D}" type="datetimeFigureOut">
              <a:rPr lang="it-IT" smtClean="0"/>
              <a:t>19/10/16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0F60BCC-851E-2048-AB08-06E0A4CA7AE0}" type="slidenum">
              <a:rPr lang="it-IT" smtClean="0"/>
              <a:t>‹n.›</a:t>
            </a:fld>
            <a:endParaRPr lang="it-IT"/>
          </a:p>
        </p:txBody>
      </p:sp>
    </p:spTree>
    <p:extLst>
      <p:ext uri="{BB962C8B-B14F-4D97-AF65-F5344CB8AC3E}">
        <p14:creationId xmlns:p14="http://schemas.microsoft.com/office/powerpoint/2010/main" val="1776782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99103492-E65A-AE49-8BC4-67C457D49B4D}" type="datetimeFigureOut">
              <a:rPr lang="it-IT" smtClean="0"/>
              <a:t>19/10/16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0F60BCC-851E-2048-AB08-06E0A4CA7AE0}" type="slidenum">
              <a:rPr lang="it-IT" smtClean="0"/>
              <a:t>‹n.›</a:t>
            </a:fld>
            <a:endParaRPr lang="it-IT"/>
          </a:p>
        </p:txBody>
      </p:sp>
    </p:spTree>
    <p:extLst>
      <p:ext uri="{BB962C8B-B14F-4D97-AF65-F5344CB8AC3E}">
        <p14:creationId xmlns:p14="http://schemas.microsoft.com/office/powerpoint/2010/main" val="66088761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03492-E65A-AE49-8BC4-67C457D49B4D}" type="datetimeFigureOut">
              <a:rPr lang="it-IT" smtClean="0"/>
              <a:t>19/10/16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F60BCC-851E-2048-AB08-06E0A4CA7AE0}" type="slidenum">
              <a:rPr lang="it-IT" smtClean="0"/>
              <a:t>‹n.›</a:t>
            </a:fld>
            <a:endParaRPr lang="it-IT"/>
          </a:p>
        </p:txBody>
      </p:sp>
    </p:spTree>
    <p:extLst>
      <p:ext uri="{BB962C8B-B14F-4D97-AF65-F5344CB8AC3E}">
        <p14:creationId xmlns:p14="http://schemas.microsoft.com/office/powerpoint/2010/main" val="1615324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0.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395412"/>
            <a:ext cx="7772400" cy="1470025"/>
          </a:xfrm>
        </p:spPr>
        <p:txBody>
          <a:bodyPr>
            <a:normAutofit fontScale="90000"/>
          </a:bodyPr>
          <a:lstStyle/>
          <a:p>
            <a:r>
              <a:rPr lang="it-IT" dirty="0"/>
              <a:t/>
            </a:r>
            <a:br>
              <a:rPr lang="it-IT" dirty="0"/>
            </a:br>
            <a:r>
              <a:rPr lang="it-IT" dirty="0"/>
              <a:t> </a:t>
            </a:r>
            <a:r>
              <a:rPr lang="it-IT" dirty="0" smtClean="0"/>
              <a:t>i prospetti del bilancio civilistico</a:t>
            </a:r>
            <a:br>
              <a:rPr lang="it-IT" dirty="0" smtClean="0"/>
            </a:br>
            <a:r>
              <a:rPr lang="it-IT" dirty="0" smtClean="0"/>
              <a:t>redatto in “forma ordinaria” </a:t>
            </a:r>
            <a:br>
              <a:rPr lang="it-IT" dirty="0" smtClean="0"/>
            </a:br>
            <a:r>
              <a:rPr lang="it-IT" dirty="0" smtClean="0"/>
              <a:t>ex artt. 2424 e 2425 c.c. </a:t>
            </a:r>
            <a:br>
              <a:rPr lang="it-IT" dirty="0" smtClean="0"/>
            </a:br>
            <a:r>
              <a:rPr lang="it-IT" dirty="0" smtClean="0"/>
              <a:t>- lo stato patrimoniale -</a:t>
            </a:r>
            <a:endParaRPr lang="it-IT" dirty="0"/>
          </a:p>
        </p:txBody>
      </p:sp>
    </p:spTree>
    <p:extLst>
      <p:ext uri="{BB962C8B-B14F-4D97-AF65-F5344CB8AC3E}">
        <p14:creationId xmlns:p14="http://schemas.microsoft.com/office/powerpoint/2010/main" val="31228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Criteri di riclassificazione dello SP</a:t>
            </a:r>
            <a:endParaRPr lang="it-IT" dirty="0"/>
          </a:p>
        </p:txBody>
      </p:sp>
      <p:sp>
        <p:nvSpPr>
          <p:cNvPr id="3" name="Segnaposto contenuto 2"/>
          <p:cNvSpPr>
            <a:spLocks noGrp="1"/>
          </p:cNvSpPr>
          <p:nvPr>
            <p:ph idx="1"/>
          </p:nvPr>
        </p:nvSpPr>
        <p:spPr/>
        <p:txBody>
          <a:bodyPr>
            <a:normAutofit fontScale="85000" lnSpcReduction="10000"/>
          </a:bodyPr>
          <a:lstStyle/>
          <a:p>
            <a:pPr lvl="0"/>
            <a:r>
              <a:rPr lang="it-IT" dirty="0" smtClean="0"/>
              <a:t>I valori dell'attivo vengono raggruppati secondo il grado di liquidità (attitudine a trasformarsi in cassa nel breve periodo, convenzionalmente stabilito in 12 mesi dalla data di riferimento del bilancio), in attività fisse (attivo fisso o immobilizzato) e in attività correnti</a:t>
            </a:r>
          </a:p>
          <a:p>
            <a:pPr lvl="0"/>
            <a:r>
              <a:rPr lang="it-IT" dirty="0" smtClean="0"/>
              <a:t>I valori del passivo sono aggregati, in relazione al loro grado di esigibilità (in funzione del tempo entro il quale si prevede di sostenere l’esborso monetario), in passività consolidate ed in passività correnti (convenzionalmente entro 12 mesi dalla data di riferimento del bilancio)</a:t>
            </a:r>
          </a:p>
        </p:txBody>
      </p:sp>
    </p:spTree>
    <p:extLst>
      <p:ext uri="{BB962C8B-B14F-4D97-AF65-F5344CB8AC3E}">
        <p14:creationId xmlns:p14="http://schemas.microsoft.com/office/powerpoint/2010/main" val="521490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Criteri di riclassificazione dello SP</a:t>
            </a:r>
            <a:endParaRPr lang="it-IT" dirty="0"/>
          </a:p>
        </p:txBody>
      </p:sp>
      <p:sp>
        <p:nvSpPr>
          <p:cNvPr id="3" name="Segnaposto contenuto 2"/>
          <p:cNvSpPr>
            <a:spLocks noGrp="1"/>
          </p:cNvSpPr>
          <p:nvPr>
            <p:ph idx="1"/>
          </p:nvPr>
        </p:nvSpPr>
        <p:spPr/>
        <p:txBody>
          <a:bodyPr>
            <a:normAutofit fontScale="92500"/>
          </a:bodyPr>
          <a:lstStyle/>
          <a:p>
            <a:pPr lvl="0"/>
            <a:r>
              <a:rPr lang="it-IT" dirty="0" smtClean="0"/>
              <a:t>Gli impieghi sono disposti secondo un criterio di liquidità decrescente (forma di riclassificazione chiamata finanziaria o anglosassone), ovvero crescente, evidenziando per primo le attività già liquide per arrivare agli impieghi fissi, o viceversa </a:t>
            </a:r>
          </a:p>
          <a:p>
            <a:pPr lvl="0"/>
            <a:r>
              <a:rPr lang="it-IT" dirty="0" smtClean="0"/>
              <a:t>le fonti sono disposte in ordine di esigibilità crescente (o decrescente) evidenziando per prime le passività a breve per scendere alle fonti con scadenza indeterminata </a:t>
            </a:r>
          </a:p>
        </p:txBody>
      </p:sp>
    </p:spTree>
    <p:extLst>
      <p:ext uri="{BB962C8B-B14F-4D97-AF65-F5344CB8AC3E}">
        <p14:creationId xmlns:p14="http://schemas.microsoft.com/office/powerpoint/2010/main" val="2013787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85999"/>
          </a:xfrm>
        </p:spPr>
        <p:txBody>
          <a:bodyPr/>
          <a:lstStyle/>
          <a:p>
            <a:r>
              <a:rPr lang="it-IT" dirty="0" smtClean="0"/>
              <a:t>Criteri di riclassificazione dello SP</a:t>
            </a:r>
            <a:endParaRPr lang="it-IT" dirty="0"/>
          </a:p>
        </p:txBody>
      </p:sp>
      <p:sp>
        <p:nvSpPr>
          <p:cNvPr id="3" name="Segnaposto contenuto 2"/>
          <p:cNvSpPr>
            <a:spLocks noGrp="1"/>
          </p:cNvSpPr>
          <p:nvPr>
            <p:ph idx="1"/>
          </p:nvPr>
        </p:nvSpPr>
        <p:spPr>
          <a:xfrm>
            <a:off x="457200" y="1297183"/>
            <a:ext cx="8528056" cy="5216039"/>
          </a:xfrm>
        </p:spPr>
        <p:txBody>
          <a:bodyPr>
            <a:normAutofit fontScale="77500" lnSpcReduction="20000"/>
          </a:bodyPr>
          <a:lstStyle/>
          <a:p>
            <a:pPr lvl="0"/>
            <a:r>
              <a:rPr lang="it-IT" dirty="0" smtClean="0"/>
              <a:t>Nei paesi latini la contabilità risente ancora della logica patrimoniale, secondo cui l'impresa è costituita per accrescere nel tempo il valore del patrimonio dell’imprenditore, titolare del capitale</a:t>
            </a:r>
          </a:p>
          <a:p>
            <a:pPr lvl="0"/>
            <a:r>
              <a:rPr lang="it-IT" dirty="0"/>
              <a:t>i</a:t>
            </a:r>
            <a:r>
              <a:rPr lang="it-IT" dirty="0" smtClean="0"/>
              <a:t>l patrimonio però è anche garanzia per i debiti che l'impresa assume nei confronti dei finanziatori e dei fornitori </a:t>
            </a:r>
          </a:p>
          <a:p>
            <a:pPr lvl="0"/>
            <a:r>
              <a:rPr lang="it-IT" dirty="0" smtClean="0"/>
              <a:t>così appare naturale presentare uno </a:t>
            </a:r>
            <a:r>
              <a:rPr lang="it-IT" dirty="0" err="1" smtClean="0"/>
              <a:t>S</a:t>
            </a:r>
            <a:r>
              <a:rPr lang="it-IT" dirty="0" smtClean="0"/>
              <a:t>/</a:t>
            </a:r>
            <a:r>
              <a:rPr lang="it-IT" dirty="0" err="1" smtClean="0"/>
              <a:t>P</a:t>
            </a:r>
            <a:r>
              <a:rPr lang="it-IT" dirty="0" smtClean="0"/>
              <a:t> riclassificato secondo grado crescente di liquidità, mostrando per prime le attività immobilizzate, che costituiscono la base più solida di garanzia, e successivamente quelli più liquide che, in caso di difficoltà economico finanziaria, sarebbero le prime a vanificarsi</a:t>
            </a:r>
          </a:p>
          <a:p>
            <a:pPr lvl="0"/>
            <a:r>
              <a:rPr lang="it-IT" dirty="0" smtClean="0"/>
              <a:t>questa forma di riclassificazione è spesso utilizzata dalle banche nelle richieste di informazioni per l’affidamento</a:t>
            </a:r>
          </a:p>
        </p:txBody>
      </p:sp>
    </p:spTree>
    <p:extLst>
      <p:ext uri="{BB962C8B-B14F-4D97-AF65-F5344CB8AC3E}">
        <p14:creationId xmlns:p14="http://schemas.microsoft.com/office/powerpoint/2010/main" val="14925527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Pertinenza gestionale</a:t>
            </a:r>
            <a:endParaRPr lang="it-IT" dirty="0"/>
          </a:p>
        </p:txBody>
      </p:sp>
      <p:sp>
        <p:nvSpPr>
          <p:cNvPr id="3" name="Segnaposto contenuto 2"/>
          <p:cNvSpPr>
            <a:spLocks noGrp="1"/>
          </p:cNvSpPr>
          <p:nvPr>
            <p:ph idx="1"/>
          </p:nvPr>
        </p:nvSpPr>
        <p:spPr/>
        <p:txBody>
          <a:bodyPr>
            <a:normAutofit lnSpcReduction="10000"/>
          </a:bodyPr>
          <a:lstStyle/>
          <a:p>
            <a:pPr lvl="1"/>
            <a:r>
              <a:rPr lang="it-IT" dirty="0" smtClean="0"/>
              <a:t>Criterio che isola </a:t>
            </a:r>
            <a:r>
              <a:rPr lang="it-IT" dirty="0"/>
              <a:t>le voci di pertinenza della </a:t>
            </a:r>
            <a:r>
              <a:rPr lang="it-IT" b="1" dirty="0"/>
              <a:t>gestione</a:t>
            </a:r>
            <a:r>
              <a:rPr lang="it-IT" dirty="0"/>
              <a:t> </a:t>
            </a:r>
            <a:r>
              <a:rPr lang="it-IT" b="1" dirty="0"/>
              <a:t>corrente</a:t>
            </a:r>
            <a:r>
              <a:rPr lang="it-IT" dirty="0"/>
              <a:t> dalle </a:t>
            </a:r>
            <a:r>
              <a:rPr lang="it-IT" b="1" dirty="0"/>
              <a:t>rimanenti</a:t>
            </a:r>
            <a:r>
              <a:rPr lang="it-IT" dirty="0"/>
              <a:t> (investimenti / disinvestimenti; finanziamenti / rimborsi; remunerazioni finanziarie</a:t>
            </a:r>
            <a:r>
              <a:rPr lang="it-IT" dirty="0" smtClean="0"/>
              <a:t>)</a:t>
            </a:r>
            <a:endParaRPr lang="it-IT" dirty="0"/>
          </a:p>
          <a:p>
            <a:pPr lvl="1"/>
            <a:r>
              <a:rPr lang="it-IT" dirty="0"/>
              <a:t>u</a:t>
            </a:r>
            <a:r>
              <a:rPr lang="it-IT" dirty="0" smtClean="0"/>
              <a:t>tilizza il criterio dell’attribuzione </a:t>
            </a:r>
            <a:r>
              <a:rPr lang="it-IT" dirty="0"/>
              <a:t>delle diverse voci di Stato </a:t>
            </a:r>
            <a:r>
              <a:rPr lang="it-IT" dirty="0" smtClean="0"/>
              <a:t>Patrimoniale </a:t>
            </a:r>
            <a:r>
              <a:rPr lang="it-IT" dirty="0"/>
              <a:t>alle aree da cui </a:t>
            </a:r>
            <a:r>
              <a:rPr lang="it-IT" dirty="0" smtClean="0"/>
              <a:t>originano</a:t>
            </a:r>
          </a:p>
          <a:p>
            <a:pPr lvl="1"/>
            <a:r>
              <a:rPr lang="it-IT" dirty="0" smtClean="0"/>
              <a:t>l’aggettivo </a:t>
            </a:r>
            <a:r>
              <a:rPr lang="it-IT" dirty="0"/>
              <a:t>CORRENTE esprime il collegamento con </a:t>
            </a:r>
            <a:r>
              <a:rPr lang="it-IT" dirty="0" smtClean="0"/>
              <a:t>la gestione </a:t>
            </a:r>
            <a:r>
              <a:rPr lang="it-IT" dirty="0"/>
              <a:t>caratteristica, e non ha quindi valore temporale</a:t>
            </a:r>
          </a:p>
        </p:txBody>
      </p:sp>
    </p:spTree>
    <p:extLst>
      <p:ext uri="{BB962C8B-B14F-4D97-AF65-F5344CB8AC3E}">
        <p14:creationId xmlns:p14="http://schemas.microsoft.com/office/powerpoint/2010/main" val="21458205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37271"/>
          </a:xfrm>
        </p:spPr>
        <p:txBody>
          <a:bodyPr/>
          <a:lstStyle/>
          <a:p>
            <a:r>
              <a:rPr lang="it-IT" dirty="0" smtClean="0"/>
              <a:t>Pertinenza gestionale</a:t>
            </a:r>
            <a:endParaRPr lang="it-IT" dirty="0"/>
          </a:p>
        </p:txBody>
      </p:sp>
      <p:sp>
        <p:nvSpPr>
          <p:cNvPr id="4" name="Rectangle 1027"/>
          <p:cNvSpPr txBox="1">
            <a:spLocks noChangeArrowheads="1"/>
          </p:cNvSpPr>
          <p:nvPr/>
        </p:nvSpPr>
        <p:spPr>
          <a:xfrm>
            <a:off x="457200" y="1211909"/>
            <a:ext cx="8305800" cy="426720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it-IT" sz="2800" dirty="0" smtClean="0"/>
              <a:t>Le poste CORRENTI sono quelle che riguardano il CICLO di  ACQUISTO, TRASFORMAZIONE  E  VENDITA</a:t>
            </a:r>
          </a:p>
          <a:p>
            <a:endParaRPr lang="it-IT" sz="2200" dirty="0" smtClean="0"/>
          </a:p>
          <a:p>
            <a:pPr marL="457200" lvl="1" indent="0">
              <a:lnSpc>
                <a:spcPct val="50000"/>
              </a:lnSpc>
              <a:buNone/>
            </a:pPr>
            <a:r>
              <a:rPr lang="it-IT" sz="2200" b="1" dirty="0" smtClean="0">
                <a:solidFill>
                  <a:srgbClr val="000000"/>
                </a:solidFill>
              </a:rPr>
              <a:t>ACQUISTO </a:t>
            </a:r>
            <a:r>
              <a:rPr lang="it-IT" sz="2200" dirty="0" smtClean="0"/>
              <a:t>di materie prime :</a:t>
            </a:r>
          </a:p>
          <a:p>
            <a:pPr lvl="1">
              <a:lnSpc>
                <a:spcPct val="70000"/>
              </a:lnSpc>
              <a:buFont typeface="Lucida Grande"/>
              <a:buChar char="-"/>
            </a:pPr>
            <a:r>
              <a:rPr lang="it-IT" sz="2200" dirty="0"/>
              <a:t>	</a:t>
            </a:r>
            <a:r>
              <a:rPr lang="it-IT" sz="2200" dirty="0" smtClean="0"/>
              <a:t>merce </a:t>
            </a:r>
            <a:r>
              <a:rPr lang="it-IT" sz="2200" dirty="0"/>
              <a:t>in magazzino (materie prime)</a:t>
            </a:r>
          </a:p>
          <a:p>
            <a:pPr lvl="1">
              <a:lnSpc>
                <a:spcPct val="70000"/>
              </a:lnSpc>
              <a:buFont typeface="Lucida Grande"/>
              <a:buChar char="-"/>
            </a:pPr>
            <a:r>
              <a:rPr lang="it-IT" sz="2200" dirty="0" smtClean="0"/>
              <a:t>	debiti </a:t>
            </a:r>
            <a:r>
              <a:rPr lang="it-IT" sz="2200" dirty="0"/>
              <a:t>verso </a:t>
            </a:r>
            <a:r>
              <a:rPr lang="it-IT" sz="2200" dirty="0" smtClean="0"/>
              <a:t>fornitori</a:t>
            </a:r>
          </a:p>
          <a:p>
            <a:pPr lvl="1">
              <a:lnSpc>
                <a:spcPct val="70000"/>
              </a:lnSpc>
              <a:buFont typeface="Lucida Grande"/>
              <a:buChar char="-"/>
            </a:pPr>
            <a:r>
              <a:rPr lang="it-IT" sz="2200" dirty="0"/>
              <a:t>	</a:t>
            </a:r>
            <a:r>
              <a:rPr lang="it-IT" sz="2200" dirty="0" smtClean="0"/>
              <a:t>crediti </a:t>
            </a:r>
            <a:r>
              <a:rPr lang="it-IT" sz="2200" dirty="0"/>
              <a:t>IVA</a:t>
            </a:r>
          </a:p>
          <a:p>
            <a:pPr marL="457200" lvl="1" indent="0">
              <a:lnSpc>
                <a:spcPct val="130000"/>
              </a:lnSpc>
              <a:buNone/>
            </a:pPr>
            <a:r>
              <a:rPr lang="it-IT" sz="2200" b="1" dirty="0" smtClean="0">
                <a:solidFill>
                  <a:srgbClr val="000000"/>
                </a:solidFill>
              </a:rPr>
              <a:t>TRASFORMAZIONE :</a:t>
            </a:r>
          </a:p>
          <a:p>
            <a:pPr lvl="1">
              <a:lnSpc>
                <a:spcPct val="60000"/>
              </a:lnSpc>
              <a:buFontTx/>
              <a:buChar char="-"/>
            </a:pPr>
            <a:r>
              <a:rPr lang="it-IT" sz="2200" dirty="0"/>
              <a:t>merce in magazzino (semilavorati e prodotti finiti)</a:t>
            </a:r>
          </a:p>
          <a:p>
            <a:pPr lvl="1">
              <a:buFontTx/>
              <a:buChar char="-"/>
            </a:pPr>
            <a:r>
              <a:rPr lang="it-IT" sz="2200" dirty="0"/>
              <a:t>debiti verso il personale (Fondo TFR)</a:t>
            </a:r>
          </a:p>
          <a:p>
            <a:pPr marL="457200" lvl="1" indent="0">
              <a:lnSpc>
                <a:spcPct val="120000"/>
              </a:lnSpc>
              <a:buNone/>
            </a:pPr>
            <a:r>
              <a:rPr lang="it-IT" sz="2200" b="1" dirty="0" smtClean="0">
                <a:solidFill>
                  <a:srgbClr val="000000"/>
                </a:solidFill>
              </a:rPr>
              <a:t>VENDITA :</a:t>
            </a:r>
          </a:p>
          <a:p>
            <a:pPr lvl="1">
              <a:lnSpc>
                <a:spcPct val="70000"/>
              </a:lnSpc>
              <a:buFontTx/>
              <a:buChar char="-"/>
            </a:pPr>
            <a:r>
              <a:rPr lang="it-IT" sz="2200" dirty="0" smtClean="0"/>
              <a:t>crediti verso clienti</a:t>
            </a:r>
          </a:p>
          <a:p>
            <a:pPr lvl="1">
              <a:lnSpc>
                <a:spcPct val="90000"/>
              </a:lnSpc>
              <a:buFontTx/>
              <a:buChar char="-"/>
            </a:pPr>
            <a:r>
              <a:rPr lang="it-IT" sz="2200" dirty="0" smtClean="0"/>
              <a:t>prodotti finiti</a:t>
            </a:r>
          </a:p>
          <a:p>
            <a:pPr lvl="1">
              <a:lnSpc>
                <a:spcPct val="90000"/>
              </a:lnSpc>
              <a:buFontTx/>
              <a:buChar char="-"/>
            </a:pPr>
            <a:r>
              <a:rPr lang="it-IT" sz="2200" dirty="0" smtClean="0"/>
              <a:t>debiti IVA</a:t>
            </a:r>
            <a:endParaRPr lang="it-IT" sz="2200" dirty="0"/>
          </a:p>
        </p:txBody>
      </p:sp>
    </p:spTree>
    <p:extLst>
      <p:ext uri="{BB962C8B-B14F-4D97-AF65-F5344CB8AC3E}">
        <p14:creationId xmlns:p14="http://schemas.microsoft.com/office/powerpoint/2010/main" val="5722577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5"/>
          <p:cNvSpPr>
            <a:spLocks noGrp="1"/>
          </p:cNvSpPr>
          <p:nvPr>
            <p:ph type="sldNum" sz="quarter" idx="12"/>
          </p:nvPr>
        </p:nvSpPr>
        <p:spPr/>
        <p:txBody>
          <a:bodyPr/>
          <a:lstStyle/>
          <a:p>
            <a:fld id="{FD5324F2-0356-3945-8896-980CC4D215B2}" type="slidenum">
              <a:rPr lang="en-US"/>
              <a:pPr/>
              <a:t>15</a:t>
            </a:fld>
            <a:endParaRPr lang="en-US"/>
          </a:p>
        </p:txBody>
      </p:sp>
      <p:sp>
        <p:nvSpPr>
          <p:cNvPr id="62466" name="Rectangle 1026"/>
          <p:cNvSpPr>
            <a:spLocks noGrp="1" noChangeArrowheads="1"/>
          </p:cNvSpPr>
          <p:nvPr>
            <p:ph type="title"/>
          </p:nvPr>
        </p:nvSpPr>
        <p:spPr/>
        <p:txBody>
          <a:bodyPr>
            <a:normAutofit fontScale="90000"/>
          </a:bodyPr>
          <a:lstStyle/>
          <a:p>
            <a:r>
              <a:rPr lang="it-IT" i="1" dirty="0"/>
              <a:t>Schema </a:t>
            </a:r>
            <a:r>
              <a:rPr lang="it-IT" dirty="0"/>
              <a:t>di riclassificazione secondo il </a:t>
            </a:r>
            <a:br>
              <a:rPr lang="it-IT" dirty="0"/>
            </a:br>
            <a:r>
              <a:rPr lang="it-IT" dirty="0"/>
              <a:t>criterio della pertinenza gestionale</a:t>
            </a:r>
          </a:p>
        </p:txBody>
      </p:sp>
      <p:sp>
        <p:nvSpPr>
          <p:cNvPr id="62467" name="Rectangle 1027"/>
          <p:cNvSpPr>
            <a:spLocks noGrp="1" noChangeArrowheads="1"/>
          </p:cNvSpPr>
          <p:nvPr>
            <p:ph type="body" idx="1"/>
          </p:nvPr>
        </p:nvSpPr>
        <p:spPr>
          <a:xfrm>
            <a:off x="990600" y="1600200"/>
            <a:ext cx="7772400" cy="4495800"/>
          </a:xfrm>
        </p:spPr>
        <p:txBody>
          <a:bodyPr/>
          <a:lstStyle/>
          <a:p>
            <a:pPr>
              <a:buFont typeface="Monotype Sorts" charset="0"/>
              <a:buNone/>
            </a:pPr>
            <a:endParaRPr lang="it-IT" sz="2000"/>
          </a:p>
          <a:p>
            <a:pPr>
              <a:buFont typeface="Monotype Sorts" charset="0"/>
              <a:buNone/>
            </a:pPr>
            <a:endParaRPr lang="it-IT" sz="2000"/>
          </a:p>
          <a:p>
            <a:pPr>
              <a:buFont typeface="Monotype Sorts" charset="0"/>
              <a:buNone/>
            </a:pPr>
            <a:r>
              <a:rPr lang="it-IT" sz="2000"/>
              <a:t> </a:t>
            </a:r>
          </a:p>
        </p:txBody>
      </p:sp>
      <p:pic>
        <p:nvPicPr>
          <p:cNvPr id="62469" name="Picture 102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1600200"/>
            <a:ext cx="4876800" cy="4848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2992543071"/>
      </p:ext>
    </p:extLst>
  </p:cSld>
  <p:clrMapOvr>
    <a:masterClrMapping/>
  </p:clrMapOvr>
  <p:transition xmlns:p14="http://schemas.microsoft.com/office/powerpoint/2010/mai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5"/>
          <p:cNvSpPr>
            <a:spLocks noGrp="1"/>
          </p:cNvSpPr>
          <p:nvPr>
            <p:ph type="sldNum" sz="quarter" idx="12"/>
          </p:nvPr>
        </p:nvSpPr>
        <p:spPr/>
        <p:txBody>
          <a:bodyPr/>
          <a:lstStyle/>
          <a:p>
            <a:fld id="{AC975350-CDFD-5D45-8CA3-8C13955A6070}" type="slidenum">
              <a:rPr lang="en-US"/>
              <a:pPr/>
              <a:t>16</a:t>
            </a:fld>
            <a:endParaRPr lang="en-US"/>
          </a:p>
        </p:txBody>
      </p:sp>
      <p:sp>
        <p:nvSpPr>
          <p:cNvPr id="63490" name="Rectangle 2"/>
          <p:cNvSpPr>
            <a:spLocks noGrp="1" noChangeArrowheads="1"/>
          </p:cNvSpPr>
          <p:nvPr>
            <p:ph type="title"/>
          </p:nvPr>
        </p:nvSpPr>
        <p:spPr/>
        <p:txBody>
          <a:bodyPr>
            <a:normAutofit fontScale="90000"/>
          </a:bodyPr>
          <a:lstStyle/>
          <a:p>
            <a:r>
              <a:rPr lang="it-IT" i="1" dirty="0" smtClean="0"/>
              <a:t>Schema </a:t>
            </a:r>
            <a:r>
              <a:rPr lang="it-IT" dirty="0" smtClean="0"/>
              <a:t>di riclassificazione </a:t>
            </a:r>
            <a:r>
              <a:rPr lang="it-IT" dirty="0"/>
              <a:t>secondo il </a:t>
            </a:r>
            <a:br>
              <a:rPr lang="it-IT" dirty="0"/>
            </a:br>
            <a:r>
              <a:rPr lang="it-IT" dirty="0"/>
              <a:t>criterio della pertinenza </a:t>
            </a:r>
            <a:r>
              <a:rPr lang="it-IT" dirty="0" smtClean="0"/>
              <a:t>gestionale</a:t>
            </a:r>
            <a:endParaRPr lang="it-IT" dirty="0"/>
          </a:p>
        </p:txBody>
      </p:sp>
      <p:sp>
        <p:nvSpPr>
          <p:cNvPr id="63491" name="Rectangle 3"/>
          <p:cNvSpPr>
            <a:spLocks noGrp="1" noChangeArrowheads="1"/>
          </p:cNvSpPr>
          <p:nvPr>
            <p:ph type="body" idx="1"/>
          </p:nvPr>
        </p:nvSpPr>
        <p:spPr>
          <a:xfrm>
            <a:off x="990600" y="1600200"/>
            <a:ext cx="7772400" cy="4495800"/>
          </a:xfrm>
        </p:spPr>
        <p:txBody>
          <a:bodyPr/>
          <a:lstStyle/>
          <a:p>
            <a:pPr>
              <a:buFont typeface="Monotype Sorts" charset="0"/>
              <a:buNone/>
            </a:pPr>
            <a:r>
              <a:rPr lang="it-IT" sz="2000"/>
              <a:t> </a:t>
            </a:r>
          </a:p>
          <a:p>
            <a:pPr>
              <a:buFont typeface="Monotype Sorts" charset="0"/>
              <a:buNone/>
            </a:pPr>
            <a:endParaRPr lang="it-IT" sz="2000"/>
          </a:p>
        </p:txBody>
      </p:sp>
      <p:pic>
        <p:nvPicPr>
          <p:cNvPr id="6349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1676400"/>
            <a:ext cx="4117975" cy="4624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3740490039"/>
      </p:ext>
    </p:extLst>
  </p:cSld>
  <p:clrMapOvr>
    <a:masterClrMapping/>
  </p:clrMapOvr>
  <p:transition xmlns:p14="http://schemas.microsoft.com/office/powerpoint/2010/mai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5"/>
          <p:cNvSpPr>
            <a:spLocks noGrp="1"/>
          </p:cNvSpPr>
          <p:nvPr>
            <p:ph type="sldNum" sz="quarter" idx="12"/>
          </p:nvPr>
        </p:nvSpPr>
        <p:spPr/>
        <p:txBody>
          <a:bodyPr/>
          <a:lstStyle/>
          <a:p>
            <a:fld id="{BB6A0F33-DA39-8F40-BE8A-EB05D49C5C32}" type="slidenum">
              <a:rPr lang="en-US"/>
              <a:pPr/>
              <a:t>17</a:t>
            </a:fld>
            <a:endParaRPr lang="en-US"/>
          </a:p>
        </p:txBody>
      </p:sp>
      <p:sp>
        <p:nvSpPr>
          <p:cNvPr id="64514" name="Rectangle 2"/>
          <p:cNvSpPr>
            <a:spLocks noGrp="1" noChangeArrowheads="1"/>
          </p:cNvSpPr>
          <p:nvPr>
            <p:ph type="title"/>
          </p:nvPr>
        </p:nvSpPr>
        <p:spPr/>
        <p:txBody>
          <a:bodyPr>
            <a:normAutofit fontScale="90000"/>
          </a:bodyPr>
          <a:lstStyle/>
          <a:p>
            <a:r>
              <a:rPr lang="it-IT"/>
              <a:t>Criterio della pertinenza gestionale</a:t>
            </a:r>
            <a:br>
              <a:rPr lang="it-IT"/>
            </a:br>
            <a:endParaRPr lang="it-IT"/>
          </a:p>
        </p:txBody>
      </p:sp>
      <p:pic>
        <p:nvPicPr>
          <p:cNvPr id="64517" name="Picture 5"/>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990600" y="1668463"/>
            <a:ext cx="7772400" cy="4357687"/>
          </a:xfrm>
          <a:noFill/>
          <a:ln/>
          <a:extLs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pic>
    </p:spTree>
    <p:extLst>
      <p:ext uri="{BB962C8B-B14F-4D97-AF65-F5344CB8AC3E}">
        <p14:creationId xmlns:p14="http://schemas.microsoft.com/office/powerpoint/2010/main" val="1092461607"/>
      </p:ext>
    </p:extLst>
  </p:cSld>
  <p:clrMapOvr>
    <a:masterClrMapping/>
  </p:clrMapOvr>
  <p:transition xmlns:p14="http://schemas.microsoft.com/office/powerpoint/2010/mai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5"/>
          <p:cNvSpPr>
            <a:spLocks noGrp="1"/>
          </p:cNvSpPr>
          <p:nvPr>
            <p:ph type="sldNum" sz="quarter" idx="12"/>
          </p:nvPr>
        </p:nvSpPr>
        <p:spPr/>
        <p:txBody>
          <a:bodyPr/>
          <a:lstStyle/>
          <a:p>
            <a:fld id="{82C1C0F0-274E-AC46-BC0A-52CB615038F4}" type="slidenum">
              <a:rPr lang="en-US"/>
              <a:pPr/>
              <a:t>18</a:t>
            </a:fld>
            <a:endParaRPr lang="en-US"/>
          </a:p>
        </p:txBody>
      </p:sp>
      <p:sp>
        <p:nvSpPr>
          <p:cNvPr id="65538" name="Rectangle 2"/>
          <p:cNvSpPr>
            <a:spLocks noGrp="1" noChangeArrowheads="1"/>
          </p:cNvSpPr>
          <p:nvPr>
            <p:ph type="title"/>
          </p:nvPr>
        </p:nvSpPr>
        <p:spPr/>
        <p:txBody>
          <a:bodyPr/>
          <a:lstStyle/>
          <a:p>
            <a:r>
              <a:rPr lang="it-IT"/>
              <a:t>La gestione CORRENTE</a:t>
            </a:r>
          </a:p>
        </p:txBody>
      </p:sp>
      <p:sp>
        <p:nvSpPr>
          <p:cNvPr id="65540" name="Rectangle 4"/>
          <p:cNvSpPr>
            <a:spLocks noGrp="1" noChangeArrowheads="1"/>
          </p:cNvSpPr>
          <p:nvPr>
            <p:ph type="body" idx="1"/>
          </p:nvPr>
        </p:nvSpPr>
        <p:spPr>
          <a:xfrm>
            <a:off x="678716" y="1680800"/>
            <a:ext cx="7802563" cy="4114800"/>
          </a:xfrm>
        </p:spPr>
        <p:txBody>
          <a:bodyPr/>
          <a:lstStyle/>
          <a:p>
            <a:r>
              <a:rPr lang="it-IT" dirty="0"/>
              <a:t>è</a:t>
            </a:r>
            <a:r>
              <a:rPr lang="it-IT" dirty="0" smtClean="0"/>
              <a:t> </a:t>
            </a:r>
            <a:r>
              <a:rPr lang="it-IT" dirty="0"/>
              <a:t>opportuno evidenziare le seguenti poste:</a:t>
            </a:r>
          </a:p>
          <a:p>
            <a:endParaRPr lang="it-IT" dirty="0"/>
          </a:p>
        </p:txBody>
      </p:sp>
      <p:pic>
        <p:nvPicPr>
          <p:cNvPr id="6554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2667000"/>
            <a:ext cx="7315200" cy="3484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2364097013"/>
      </p:ext>
    </p:extLst>
  </p:cSld>
  <p:clrMapOvr>
    <a:masterClrMapping/>
  </p:clrMapOvr>
  <p:transition xmlns:p14="http://schemas.microsoft.com/office/powerpoint/2010/mai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5"/>
          <p:cNvSpPr>
            <a:spLocks noGrp="1"/>
          </p:cNvSpPr>
          <p:nvPr>
            <p:ph type="sldNum" sz="quarter" idx="12"/>
          </p:nvPr>
        </p:nvSpPr>
        <p:spPr/>
        <p:txBody>
          <a:bodyPr/>
          <a:lstStyle/>
          <a:p>
            <a:fld id="{459EFA56-9276-F94D-A914-57DE626A7A9A}" type="slidenum">
              <a:rPr lang="en-US"/>
              <a:pPr/>
              <a:t>19</a:t>
            </a:fld>
            <a:endParaRPr lang="en-US"/>
          </a:p>
        </p:txBody>
      </p:sp>
      <p:sp>
        <p:nvSpPr>
          <p:cNvPr id="89090" name="Rectangle 1026"/>
          <p:cNvSpPr>
            <a:spLocks noGrp="1" noChangeArrowheads="1"/>
          </p:cNvSpPr>
          <p:nvPr>
            <p:ph type="title"/>
          </p:nvPr>
        </p:nvSpPr>
        <p:spPr/>
        <p:txBody>
          <a:bodyPr/>
          <a:lstStyle/>
          <a:p>
            <a:r>
              <a:rPr lang="it-IT" dirty="0"/>
              <a:t>La gestione CORRENTE</a:t>
            </a:r>
          </a:p>
        </p:txBody>
      </p:sp>
      <p:sp>
        <p:nvSpPr>
          <p:cNvPr id="89091" name="Rectangle 1027"/>
          <p:cNvSpPr>
            <a:spLocks noGrp="1" noChangeArrowheads="1"/>
          </p:cNvSpPr>
          <p:nvPr>
            <p:ph type="body" idx="1"/>
          </p:nvPr>
        </p:nvSpPr>
        <p:spPr>
          <a:xfrm>
            <a:off x="457200" y="1753472"/>
            <a:ext cx="8446124" cy="4114800"/>
          </a:xfrm>
        </p:spPr>
        <p:txBody>
          <a:bodyPr>
            <a:normAutofit/>
          </a:bodyPr>
          <a:lstStyle/>
          <a:p>
            <a:r>
              <a:rPr lang="it-IT" dirty="0"/>
              <a:t>Nel lungo periodo la gestione corrente </a:t>
            </a:r>
            <a:r>
              <a:rPr lang="it-IT" dirty="0" smtClean="0"/>
              <a:t>deve</a:t>
            </a:r>
          </a:p>
          <a:p>
            <a:pPr lvl="1"/>
            <a:r>
              <a:rPr lang="it-IT" dirty="0" smtClean="0"/>
              <a:t>garantire la </a:t>
            </a:r>
            <a:r>
              <a:rPr lang="it-IT" dirty="0"/>
              <a:t>liquidità necessaria a mantenere </a:t>
            </a:r>
            <a:r>
              <a:rPr lang="it-IT" dirty="0" smtClean="0"/>
              <a:t>l</a:t>
            </a:r>
            <a:r>
              <a:rPr lang="it-IT" dirty="0" smtClean="0">
                <a:latin typeface="Arial"/>
              </a:rPr>
              <a:t>’</a:t>
            </a:r>
            <a:r>
              <a:rPr lang="it-IT" dirty="0" smtClean="0"/>
              <a:t>equilibrio </a:t>
            </a:r>
            <a:r>
              <a:rPr lang="it-IT" dirty="0"/>
              <a:t>finanziario</a:t>
            </a:r>
            <a:r>
              <a:rPr lang="it-IT" dirty="0" smtClean="0"/>
              <a:t>;</a:t>
            </a:r>
          </a:p>
          <a:p>
            <a:pPr lvl="1"/>
            <a:r>
              <a:rPr lang="it-IT" dirty="0" smtClean="0"/>
              <a:t>produrre </a:t>
            </a:r>
            <a:r>
              <a:rPr lang="it-IT" dirty="0"/>
              <a:t>un adeguato </a:t>
            </a:r>
            <a:r>
              <a:rPr lang="it-IT" b="1" dirty="0">
                <a:solidFill>
                  <a:srgbClr val="000000"/>
                </a:solidFill>
              </a:rPr>
              <a:t>flusso di autofinanziamento</a:t>
            </a:r>
            <a:r>
              <a:rPr lang="it-IT" dirty="0" smtClean="0"/>
              <a:t>;</a:t>
            </a:r>
            <a:endParaRPr lang="it-IT" dirty="0"/>
          </a:p>
          <a:p>
            <a:r>
              <a:rPr lang="it-IT" dirty="0" smtClean="0"/>
              <a:t>L</a:t>
            </a:r>
            <a:r>
              <a:rPr lang="it-IT" dirty="0" smtClean="0">
                <a:latin typeface="Arial"/>
              </a:rPr>
              <a:t>’</a:t>
            </a:r>
            <a:r>
              <a:rPr lang="it-IT" dirty="0" smtClean="0"/>
              <a:t>investimento </a:t>
            </a:r>
            <a:r>
              <a:rPr lang="it-IT" dirty="0"/>
              <a:t>di risorse finanziarie nella gestione corrente assume la denominazione di </a:t>
            </a:r>
            <a:r>
              <a:rPr lang="it-IT" sz="2800" b="1" dirty="0">
                <a:solidFill>
                  <a:srgbClr val="000000"/>
                </a:solidFill>
              </a:rPr>
              <a:t>Capitale Circolante Netto</a:t>
            </a:r>
          </a:p>
        </p:txBody>
      </p:sp>
    </p:spTree>
    <p:extLst>
      <p:ext uri="{BB962C8B-B14F-4D97-AF65-F5344CB8AC3E}">
        <p14:creationId xmlns:p14="http://schemas.microsoft.com/office/powerpoint/2010/main" val="4027117187"/>
      </p:ext>
    </p:extLst>
  </p:cSld>
  <p:clrMapOvr>
    <a:masterClrMapping/>
  </p:clrMapOvr>
  <p:transition xmlns:p14="http://schemas.microsoft.com/office/powerpoint/2010/mai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numero diapositiva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fld id="{283C4FD0-7D6E-5B48-A92B-9E9D9ADF7B0C}" type="slidenum">
              <a:rPr lang="it-IT"/>
              <a:pPr eaLnBrk="1" hangingPunct="1"/>
              <a:t>2</a:t>
            </a:fld>
            <a:endParaRPr lang="it-IT"/>
          </a:p>
        </p:txBody>
      </p:sp>
      <p:sp>
        <p:nvSpPr>
          <p:cNvPr id="4099" name="Rectangle 2"/>
          <p:cNvSpPr>
            <a:spLocks noGrp="1" noChangeArrowheads="1"/>
          </p:cNvSpPr>
          <p:nvPr>
            <p:ph type="title"/>
          </p:nvPr>
        </p:nvSpPr>
        <p:spPr>
          <a:xfrm>
            <a:off x="457200" y="188913"/>
            <a:ext cx="8229600" cy="936625"/>
          </a:xfrm>
        </p:spPr>
        <p:txBody>
          <a:bodyPr>
            <a:normAutofit/>
          </a:bodyPr>
          <a:lstStyle/>
          <a:p>
            <a:r>
              <a:rPr lang="it-IT" sz="3200" dirty="0" smtClean="0">
                <a:latin typeface="Arial" charset="0"/>
                <a:ea typeface="MS PGothic" charset="0"/>
              </a:rPr>
              <a:t>D</a:t>
            </a:r>
            <a:r>
              <a:rPr lang="it-IT" sz="3200" dirty="0">
                <a:latin typeface="Arial" charset="0"/>
                <a:ea typeface="MS PGothic" charset="0"/>
              </a:rPr>
              <a:t>. </a:t>
            </a:r>
            <a:r>
              <a:rPr lang="it-IT" sz="3200" dirty="0" err="1">
                <a:latin typeface="Arial" charset="0"/>
                <a:ea typeface="MS PGothic" charset="0"/>
              </a:rPr>
              <a:t>Lgs</a:t>
            </a:r>
            <a:r>
              <a:rPr lang="it-IT" sz="3200" dirty="0">
                <a:latin typeface="Arial" charset="0"/>
                <a:ea typeface="MS PGothic" charset="0"/>
              </a:rPr>
              <a:t>. n. 139/</a:t>
            </a:r>
            <a:r>
              <a:rPr lang="it-IT" sz="3200" dirty="0" smtClean="0">
                <a:latin typeface="Arial" charset="0"/>
                <a:ea typeface="MS PGothic" charset="0"/>
              </a:rPr>
              <a:t>2015</a:t>
            </a:r>
            <a:endParaRPr lang="it-IT" sz="3600" dirty="0">
              <a:solidFill>
                <a:schemeClr val="bg1"/>
              </a:solidFill>
              <a:latin typeface="Arial" charset="0"/>
              <a:ea typeface="MS PGothic" charset="0"/>
            </a:endParaRPr>
          </a:p>
        </p:txBody>
      </p:sp>
      <p:sp>
        <p:nvSpPr>
          <p:cNvPr id="4100" name="Rectangle 3"/>
          <p:cNvSpPr>
            <a:spLocks noGrp="1" noChangeArrowheads="1"/>
          </p:cNvSpPr>
          <p:nvPr>
            <p:ph type="body" idx="1"/>
          </p:nvPr>
        </p:nvSpPr>
        <p:spPr>
          <a:xfrm>
            <a:off x="457200" y="1600200"/>
            <a:ext cx="8229600" cy="4276725"/>
          </a:xfrm>
        </p:spPr>
        <p:txBody>
          <a:bodyPr/>
          <a:lstStyle/>
          <a:p>
            <a:pPr marL="0" indent="0" algn="just" eaLnBrk="1" hangingPunct="1">
              <a:buFontTx/>
              <a:buNone/>
            </a:pPr>
            <a:r>
              <a:rPr lang="it-IT" sz="2400" dirty="0">
                <a:latin typeface="Arial" charset="0"/>
                <a:ea typeface="MS PGothic" charset="0"/>
                <a:sym typeface="Symbol" charset="0"/>
              </a:rPr>
              <a:t>Viene modificata la composizione del bilancio attraverso la modifica </a:t>
            </a:r>
            <a:r>
              <a:rPr lang="it-IT" sz="2400" dirty="0" err="1">
                <a:latin typeface="Arial" charset="0"/>
                <a:ea typeface="MS PGothic" charset="0"/>
                <a:sym typeface="Symbol" charset="0"/>
              </a:rPr>
              <a:t>dell</a:t>
            </a:r>
            <a:r>
              <a:rPr lang="ja-JP" altLang="it-IT" sz="2400" dirty="0">
                <a:latin typeface="Arial" charset="0"/>
                <a:ea typeface="MS PGothic" charset="0"/>
                <a:sym typeface="Symbol" charset="0"/>
              </a:rPr>
              <a:t>’</a:t>
            </a:r>
            <a:r>
              <a:rPr lang="it-IT" altLang="ja-JP" sz="2400" dirty="0">
                <a:latin typeface="Arial" charset="0"/>
                <a:ea typeface="MS PGothic" charset="0"/>
                <a:sym typeface="Symbol" charset="0"/>
              </a:rPr>
              <a:t>art. 2423 C.C.</a:t>
            </a:r>
          </a:p>
          <a:p>
            <a:pPr marL="0" indent="0" algn="just" eaLnBrk="1" hangingPunct="1">
              <a:buFontTx/>
              <a:buNone/>
            </a:pPr>
            <a:endParaRPr lang="it-IT" sz="2400" dirty="0">
              <a:latin typeface="Arial" charset="0"/>
              <a:ea typeface="MS PGothic" charset="0"/>
              <a:sym typeface="Symbol" charset="0"/>
            </a:endParaRPr>
          </a:p>
          <a:p>
            <a:pPr marL="0" indent="0" algn="just" eaLnBrk="1" hangingPunct="1">
              <a:buFontTx/>
              <a:buNone/>
            </a:pPr>
            <a:r>
              <a:rPr lang="it-IT" sz="2400" dirty="0">
                <a:latin typeface="Arial" charset="0"/>
                <a:ea typeface="MS PGothic" charset="0"/>
                <a:sym typeface="Symbol" charset="0"/>
              </a:rPr>
              <a:t>Prima del D. </a:t>
            </a:r>
            <a:r>
              <a:rPr lang="it-IT" sz="2400" dirty="0" err="1">
                <a:latin typeface="Arial" charset="0"/>
                <a:ea typeface="MS PGothic" charset="0"/>
                <a:sym typeface="Symbol" charset="0"/>
              </a:rPr>
              <a:t>Lgs</a:t>
            </a:r>
            <a:r>
              <a:rPr lang="it-IT" sz="2400" dirty="0">
                <a:latin typeface="Arial" charset="0"/>
                <a:ea typeface="MS PGothic" charset="0"/>
                <a:sym typeface="Symbol" charset="0"/>
              </a:rPr>
              <a:t>. 139/2015 il bilancio era composto da Stato Patrimoniale, Conto Economico e Nota Integrativa.</a:t>
            </a:r>
          </a:p>
          <a:p>
            <a:pPr marL="0" indent="0" algn="just" eaLnBrk="1" hangingPunct="1">
              <a:buFontTx/>
              <a:buNone/>
            </a:pPr>
            <a:endParaRPr lang="it-IT" sz="2400" dirty="0">
              <a:latin typeface="Arial" charset="0"/>
              <a:ea typeface="MS PGothic" charset="0"/>
              <a:sym typeface="Symbol" charset="0"/>
            </a:endParaRPr>
          </a:p>
          <a:p>
            <a:pPr marL="0" indent="0" algn="just" eaLnBrk="1" hangingPunct="1">
              <a:buFontTx/>
              <a:buNone/>
            </a:pPr>
            <a:r>
              <a:rPr lang="it-IT" sz="2400" dirty="0">
                <a:latin typeface="Arial" charset="0"/>
                <a:ea typeface="MS PGothic" charset="0"/>
                <a:sym typeface="Symbol" charset="0"/>
              </a:rPr>
              <a:t>Dal 2016 il bilancio d</a:t>
            </a:r>
            <a:r>
              <a:rPr lang="ja-JP" altLang="it-IT" sz="2400" dirty="0">
                <a:latin typeface="Arial" charset="0"/>
                <a:ea typeface="MS PGothic" charset="0"/>
                <a:sym typeface="Symbol" charset="0"/>
              </a:rPr>
              <a:t>’</a:t>
            </a:r>
            <a:r>
              <a:rPr lang="it-IT" altLang="ja-JP" sz="2400" dirty="0">
                <a:latin typeface="Arial" charset="0"/>
                <a:ea typeface="MS PGothic" charset="0"/>
                <a:sym typeface="Symbol" charset="0"/>
              </a:rPr>
              <a:t>esercizio sarà composto da Stato Patrimoniale, Conto Economico, Rendiconto Finanziario e Nota Integrativa.  </a:t>
            </a:r>
            <a:endParaRPr lang="it-IT" sz="2400" dirty="0">
              <a:latin typeface="Arial" charset="0"/>
              <a:ea typeface="MS PGothic" charset="0"/>
              <a:sym typeface="Symbol" charset="0"/>
            </a:endParaRPr>
          </a:p>
        </p:txBody>
      </p:sp>
    </p:spTree>
    <p:extLst>
      <p:ext uri="{BB962C8B-B14F-4D97-AF65-F5344CB8AC3E}">
        <p14:creationId xmlns:p14="http://schemas.microsoft.com/office/powerpoint/2010/main" val="421178980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5"/>
          <p:cNvSpPr>
            <a:spLocks noGrp="1"/>
          </p:cNvSpPr>
          <p:nvPr>
            <p:ph type="sldNum" sz="quarter" idx="12"/>
          </p:nvPr>
        </p:nvSpPr>
        <p:spPr/>
        <p:txBody>
          <a:bodyPr/>
          <a:lstStyle/>
          <a:p>
            <a:fld id="{443CB905-19C4-E34A-86E0-995594C0BB38}" type="slidenum">
              <a:rPr lang="en-US"/>
              <a:pPr/>
              <a:t>20</a:t>
            </a:fld>
            <a:endParaRPr lang="en-US"/>
          </a:p>
        </p:txBody>
      </p:sp>
      <p:sp>
        <p:nvSpPr>
          <p:cNvPr id="88066" name="Rectangle 2"/>
          <p:cNvSpPr>
            <a:spLocks noGrp="1" noChangeArrowheads="1"/>
          </p:cNvSpPr>
          <p:nvPr>
            <p:ph type="title"/>
          </p:nvPr>
        </p:nvSpPr>
        <p:spPr/>
        <p:txBody>
          <a:bodyPr>
            <a:normAutofit/>
          </a:bodyPr>
          <a:lstStyle/>
          <a:p>
            <a:r>
              <a:rPr lang="it-IT" dirty="0"/>
              <a:t>Il Capitale Circolante Netto (CCN</a:t>
            </a:r>
            <a:r>
              <a:rPr lang="it-IT" dirty="0" smtClean="0"/>
              <a:t>)</a:t>
            </a:r>
            <a:endParaRPr lang="it-IT" dirty="0"/>
          </a:p>
        </p:txBody>
      </p:sp>
      <p:sp>
        <p:nvSpPr>
          <p:cNvPr id="88067" name="Rectangle 3"/>
          <p:cNvSpPr>
            <a:spLocks noGrp="1" noChangeArrowheads="1"/>
          </p:cNvSpPr>
          <p:nvPr>
            <p:ph type="body" idx="1"/>
          </p:nvPr>
        </p:nvSpPr>
        <p:spPr>
          <a:xfrm>
            <a:off x="678716" y="1446237"/>
            <a:ext cx="7802563" cy="4114800"/>
          </a:xfrm>
        </p:spPr>
        <p:txBody>
          <a:bodyPr>
            <a:normAutofit fontScale="92500" lnSpcReduction="10000"/>
          </a:bodyPr>
          <a:lstStyle/>
          <a:p>
            <a:r>
              <a:rPr lang="it-IT" dirty="0"/>
              <a:t>è</a:t>
            </a:r>
            <a:r>
              <a:rPr lang="it-IT" dirty="0" smtClean="0"/>
              <a:t> </a:t>
            </a:r>
            <a:r>
              <a:rPr lang="it-IT" dirty="0"/>
              <a:t>la differenza tra le attività e le passività di natura corrente </a:t>
            </a:r>
          </a:p>
          <a:p>
            <a:r>
              <a:rPr lang="it-IT" dirty="0"/>
              <a:t>è</a:t>
            </a:r>
            <a:r>
              <a:rPr lang="it-IT" dirty="0" smtClean="0"/>
              <a:t> l</a:t>
            </a:r>
            <a:r>
              <a:rPr lang="it-IT" dirty="0" smtClean="0">
                <a:latin typeface="Arial"/>
              </a:rPr>
              <a:t>’</a:t>
            </a:r>
            <a:r>
              <a:rPr lang="it-IT" dirty="0" smtClean="0"/>
              <a:t>investimento </a:t>
            </a:r>
            <a:r>
              <a:rPr lang="it-IT" dirty="0"/>
              <a:t>effettuato nella gestione </a:t>
            </a:r>
            <a:r>
              <a:rPr lang="it-IT" dirty="0" smtClean="0"/>
              <a:t>corrente</a:t>
            </a:r>
            <a:endParaRPr lang="it-IT" dirty="0"/>
          </a:p>
          <a:p>
            <a:r>
              <a:rPr lang="it-IT" dirty="0"/>
              <a:t>è</a:t>
            </a:r>
            <a:r>
              <a:rPr lang="it-IT" dirty="0" smtClean="0"/>
              <a:t> l</a:t>
            </a:r>
            <a:r>
              <a:rPr lang="it-IT" dirty="0" smtClean="0">
                <a:latin typeface="Arial"/>
              </a:rPr>
              <a:t>’</a:t>
            </a:r>
            <a:r>
              <a:rPr lang="it-IT" dirty="0" smtClean="0"/>
              <a:t>insieme </a:t>
            </a:r>
            <a:r>
              <a:rPr lang="it-IT" dirty="0"/>
              <a:t>delle uscite monetarie conseguenti </a:t>
            </a:r>
            <a:r>
              <a:rPr lang="it-IT" dirty="0" smtClean="0"/>
              <a:t>all</a:t>
            </a:r>
            <a:r>
              <a:rPr lang="it-IT" dirty="0" smtClean="0">
                <a:latin typeface="Arial"/>
              </a:rPr>
              <a:t>’</a:t>
            </a:r>
            <a:r>
              <a:rPr lang="it-IT" dirty="0" smtClean="0"/>
              <a:t>esercizio dell</a:t>
            </a:r>
            <a:r>
              <a:rPr lang="it-IT" dirty="0" smtClean="0">
                <a:latin typeface="Arial"/>
              </a:rPr>
              <a:t>’</a:t>
            </a:r>
            <a:r>
              <a:rPr lang="it-IT" dirty="0" smtClean="0"/>
              <a:t>attività </a:t>
            </a:r>
            <a:r>
              <a:rPr lang="it-IT" dirty="0"/>
              <a:t>caratteristica, che non hanno ancora trovato compensazione in entrate monetarie, sempre relative alla medesima </a:t>
            </a:r>
            <a:r>
              <a:rPr lang="it-IT" dirty="0" smtClean="0"/>
              <a:t>gestione</a:t>
            </a:r>
            <a:endParaRPr lang="it-IT" dirty="0"/>
          </a:p>
        </p:txBody>
      </p:sp>
    </p:spTree>
    <p:extLst>
      <p:ext uri="{BB962C8B-B14F-4D97-AF65-F5344CB8AC3E}">
        <p14:creationId xmlns:p14="http://schemas.microsoft.com/office/powerpoint/2010/main" val="2393023043"/>
      </p:ext>
    </p:extLst>
  </p:cSld>
  <p:clrMapOvr>
    <a:masterClrMapping/>
  </p:clrMapOvr>
  <p:transition xmlns:p14="http://schemas.microsoft.com/office/powerpoint/2010/mai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5"/>
          <p:cNvSpPr>
            <a:spLocks noGrp="1"/>
          </p:cNvSpPr>
          <p:nvPr>
            <p:ph type="sldNum" sz="quarter" idx="12"/>
          </p:nvPr>
        </p:nvSpPr>
        <p:spPr/>
        <p:txBody>
          <a:bodyPr/>
          <a:lstStyle/>
          <a:p>
            <a:fld id="{C28BD355-F45A-A342-9932-710AEF375025}" type="slidenum">
              <a:rPr lang="en-US"/>
              <a:pPr/>
              <a:t>21</a:t>
            </a:fld>
            <a:endParaRPr lang="en-US"/>
          </a:p>
        </p:txBody>
      </p:sp>
      <p:sp>
        <p:nvSpPr>
          <p:cNvPr id="66562" name="Rectangle 2"/>
          <p:cNvSpPr>
            <a:spLocks noGrp="1" noChangeArrowheads="1"/>
          </p:cNvSpPr>
          <p:nvPr>
            <p:ph type="title"/>
          </p:nvPr>
        </p:nvSpPr>
        <p:spPr>
          <a:xfrm>
            <a:off x="1" y="274638"/>
            <a:ext cx="9144000" cy="1143000"/>
          </a:xfrm>
        </p:spPr>
        <p:txBody>
          <a:bodyPr>
            <a:normAutofit/>
          </a:bodyPr>
          <a:lstStyle/>
          <a:p>
            <a:r>
              <a:rPr lang="it-IT" sz="3900" dirty="0" smtClean="0"/>
              <a:t>caratteristiche del Capitale </a:t>
            </a:r>
            <a:r>
              <a:rPr lang="it-IT" sz="3900" dirty="0"/>
              <a:t>Circolante </a:t>
            </a:r>
            <a:r>
              <a:rPr lang="it-IT" sz="3900" dirty="0" smtClean="0"/>
              <a:t>Netto</a:t>
            </a:r>
            <a:endParaRPr lang="it-IT" sz="3900" dirty="0"/>
          </a:p>
        </p:txBody>
      </p:sp>
      <p:sp>
        <p:nvSpPr>
          <p:cNvPr id="66563" name="Rectangle 3"/>
          <p:cNvSpPr>
            <a:spLocks noGrp="1" noChangeArrowheads="1"/>
          </p:cNvSpPr>
          <p:nvPr>
            <p:ph type="body" idx="1"/>
          </p:nvPr>
        </p:nvSpPr>
        <p:spPr>
          <a:xfrm>
            <a:off x="1143000" y="1981200"/>
            <a:ext cx="7802563" cy="4114800"/>
          </a:xfrm>
        </p:spPr>
        <p:txBody>
          <a:bodyPr>
            <a:normAutofit fontScale="92500" lnSpcReduction="10000"/>
          </a:bodyPr>
          <a:lstStyle/>
          <a:p>
            <a:r>
              <a:rPr lang="it-IT" dirty="0"/>
              <a:t>è</a:t>
            </a:r>
            <a:r>
              <a:rPr lang="it-IT" dirty="0" smtClean="0"/>
              <a:t> </a:t>
            </a:r>
            <a:r>
              <a:rPr lang="it-IT" dirty="0"/>
              <a:t>originato </a:t>
            </a:r>
            <a:r>
              <a:rPr lang="it-IT" dirty="0" smtClean="0"/>
              <a:t>dall</a:t>
            </a:r>
            <a:r>
              <a:rPr lang="it-IT" dirty="0" smtClean="0">
                <a:latin typeface="Arial"/>
              </a:rPr>
              <a:t>’</a:t>
            </a:r>
            <a:r>
              <a:rPr lang="it-IT" dirty="0" smtClean="0"/>
              <a:t>attività corrente</a:t>
            </a:r>
            <a:endParaRPr lang="it-IT" dirty="0"/>
          </a:p>
          <a:p>
            <a:r>
              <a:rPr lang="it-IT" dirty="0"/>
              <a:t>Se di segno positivo (attività &gt; passività) può essere considerato alla stregua di un investimento, ma non garantisce alcun rendimento </a:t>
            </a:r>
            <a:r>
              <a:rPr lang="it-IT" dirty="0" smtClean="0"/>
              <a:t>esplicito</a:t>
            </a:r>
            <a:endParaRPr lang="it-IT" dirty="0"/>
          </a:p>
          <a:p>
            <a:r>
              <a:rPr lang="it-IT" dirty="0"/>
              <a:t>Se di segno negativo (attività &lt; passività) è assimilabile ad un finanziamento ed in questo caso le sue forme di copertura non sono esplicitamente </a:t>
            </a:r>
            <a:r>
              <a:rPr lang="it-IT" dirty="0" smtClean="0"/>
              <a:t>onerose</a:t>
            </a:r>
            <a:endParaRPr lang="it-IT" dirty="0"/>
          </a:p>
        </p:txBody>
      </p:sp>
    </p:spTree>
    <p:extLst>
      <p:ext uri="{BB962C8B-B14F-4D97-AF65-F5344CB8AC3E}">
        <p14:creationId xmlns:p14="http://schemas.microsoft.com/office/powerpoint/2010/main" val="444878994"/>
      </p:ext>
    </p:extLst>
  </p:cSld>
  <p:clrMapOvr>
    <a:masterClrMapping/>
  </p:clrMapOvr>
  <p:transition xmlns:p14="http://schemas.microsoft.com/office/powerpoint/2010/mai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grado di liquidità/esigibilità</a:t>
            </a:r>
          </a:p>
        </p:txBody>
      </p:sp>
      <p:sp>
        <p:nvSpPr>
          <p:cNvPr id="3" name="Segnaposto contenuto 2"/>
          <p:cNvSpPr>
            <a:spLocks noGrp="1"/>
          </p:cNvSpPr>
          <p:nvPr>
            <p:ph idx="1"/>
          </p:nvPr>
        </p:nvSpPr>
        <p:spPr/>
        <p:txBody>
          <a:bodyPr>
            <a:normAutofit fontScale="77500" lnSpcReduction="20000"/>
          </a:bodyPr>
          <a:lstStyle/>
          <a:p>
            <a:pPr marL="0" lvl="0" indent="0" algn="ctr">
              <a:buNone/>
            </a:pPr>
            <a:r>
              <a:rPr lang="it-IT" dirty="0" smtClean="0"/>
              <a:t>secondo questo criterio si distinguono</a:t>
            </a:r>
          </a:p>
          <a:p>
            <a:pPr lvl="0"/>
            <a:r>
              <a:rPr lang="it-IT" dirty="0" smtClean="0"/>
              <a:t>le attività in ragione della loro liquidabilità (attitudine a convertirsi in cassa nel breve periodo, stabilito convenzionalmente in 12 mesi dalla data di riferimento del bilancio), in attività fisse - attivo fisso o immobilizzato – e in attività correnti</a:t>
            </a:r>
          </a:p>
          <a:p>
            <a:pPr lvl="0"/>
            <a:r>
              <a:rPr lang="it-IT" dirty="0" smtClean="0"/>
              <a:t>le passività in ragione della loro esigibilità al termine  del successivo esercizio: i valori del passivo sono aggregati, a seconda del loro grado di esigibilità e cioè in funzione del tempo entro il quale è previsto il sostenimento dell’esborso monetario, in passività consolidate e in passività correnti (queste ultime per convenzione entro 12 mesi dalla data di riferimento del bilancio)</a:t>
            </a:r>
            <a:endParaRPr lang="it-IT" dirty="0"/>
          </a:p>
        </p:txBody>
      </p:sp>
    </p:spTree>
    <p:extLst>
      <p:ext uri="{BB962C8B-B14F-4D97-AF65-F5344CB8AC3E}">
        <p14:creationId xmlns:p14="http://schemas.microsoft.com/office/powerpoint/2010/main" val="10971656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91F9D61C-61DA-2240-A5BC-CC473B794A41}" type="slidenum">
              <a:rPr lang="en-US"/>
              <a:pPr/>
              <a:t>23</a:t>
            </a:fld>
            <a:endParaRPr lang="en-US"/>
          </a:p>
        </p:txBody>
      </p:sp>
      <p:pic>
        <p:nvPicPr>
          <p:cNvPr id="6148" name="Picture 4"/>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447800"/>
            <a:ext cx="80010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6149" name="Rectangle 5"/>
          <p:cNvSpPr>
            <a:spLocks noGrp="1" noChangeArrowheads="1"/>
          </p:cNvSpPr>
          <p:nvPr>
            <p:ph type="title"/>
          </p:nvPr>
        </p:nvSpPr>
        <p:spPr>
          <a:xfrm>
            <a:off x="273108" y="271432"/>
            <a:ext cx="8566092" cy="742950"/>
          </a:xfrm>
        </p:spPr>
        <p:txBody>
          <a:bodyPr>
            <a:normAutofit fontScale="90000"/>
          </a:bodyPr>
          <a:lstStyle/>
          <a:p>
            <a:r>
              <a:rPr lang="it-IT" i="1" dirty="0" smtClean="0"/>
              <a:t>Schema di </a:t>
            </a:r>
            <a:r>
              <a:rPr lang="it-IT" dirty="0"/>
              <a:t>r</a:t>
            </a:r>
            <a:r>
              <a:rPr lang="it-IT" dirty="0" smtClean="0"/>
              <a:t>iclassificazione </a:t>
            </a:r>
            <a:r>
              <a:rPr lang="it-IT" dirty="0"/>
              <a:t>secondo il </a:t>
            </a:r>
            <a:br>
              <a:rPr lang="it-IT" dirty="0"/>
            </a:br>
            <a:r>
              <a:rPr lang="it-IT" dirty="0"/>
              <a:t>criterio di </a:t>
            </a:r>
            <a:r>
              <a:rPr lang="it-IT" dirty="0" smtClean="0"/>
              <a:t>liquidità/esigibilità</a:t>
            </a:r>
            <a:endParaRPr lang="it-IT" dirty="0"/>
          </a:p>
        </p:txBody>
      </p:sp>
    </p:spTree>
    <p:extLst>
      <p:ext uri="{BB962C8B-B14F-4D97-AF65-F5344CB8AC3E}">
        <p14:creationId xmlns:p14="http://schemas.microsoft.com/office/powerpoint/2010/main" val="556592919"/>
      </p:ext>
    </p:extLst>
  </p:cSld>
  <p:clrMapOvr>
    <a:masterClrMapping/>
  </p:clrMapOvr>
  <p:transition xmlns:p14="http://schemas.microsoft.com/office/powerpoint/2010/mai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4184"/>
            <a:ext cx="8229600" cy="1143000"/>
          </a:xfrm>
        </p:spPr>
        <p:txBody>
          <a:bodyPr>
            <a:normAutofit/>
          </a:bodyPr>
          <a:lstStyle/>
          <a:p>
            <a:r>
              <a:rPr lang="it-IT" sz="3600" dirty="0" smtClean="0"/>
              <a:t>Alcune considerazioni sulle classificazioni</a:t>
            </a:r>
            <a:endParaRPr lang="it-IT" sz="3600" dirty="0"/>
          </a:p>
        </p:txBody>
      </p:sp>
      <p:sp>
        <p:nvSpPr>
          <p:cNvPr id="3" name="Segnaposto contenuto 2"/>
          <p:cNvSpPr>
            <a:spLocks noGrp="1"/>
          </p:cNvSpPr>
          <p:nvPr>
            <p:ph idx="1"/>
          </p:nvPr>
        </p:nvSpPr>
        <p:spPr>
          <a:xfrm>
            <a:off x="457200" y="1297184"/>
            <a:ext cx="8229600" cy="5366240"/>
          </a:xfrm>
        </p:spPr>
        <p:txBody>
          <a:bodyPr>
            <a:normAutofit fontScale="85000" lnSpcReduction="20000"/>
          </a:bodyPr>
          <a:lstStyle/>
          <a:p>
            <a:r>
              <a:rPr lang="it-IT" dirty="0"/>
              <a:t>Lo schema dell’art. 2424 prevede il totale dell’attivo circolante, ma non quello del passivo circolante</a:t>
            </a:r>
          </a:p>
          <a:p>
            <a:r>
              <a:rPr lang="it-IT" dirty="0"/>
              <a:t>entrambi i totali sono necessari </a:t>
            </a:r>
            <a:r>
              <a:rPr lang="it-IT" dirty="0" smtClean="0"/>
              <a:t>agli </a:t>
            </a:r>
            <a:r>
              <a:rPr lang="it-IT" dirty="0"/>
              <a:t>stakeholder </a:t>
            </a:r>
            <a:r>
              <a:rPr lang="it-IT" dirty="0" smtClean="0"/>
              <a:t>per percepire </a:t>
            </a:r>
            <a:r>
              <a:rPr lang="it-IT" dirty="0"/>
              <a:t>la differenza tra i due valori e cioè il capitale circolante netto, informazione </a:t>
            </a:r>
            <a:r>
              <a:rPr lang="it-IT" dirty="0" smtClean="0"/>
              <a:t>sensibile </a:t>
            </a:r>
            <a:r>
              <a:rPr lang="it-IT" dirty="0"/>
              <a:t>per </a:t>
            </a:r>
            <a:r>
              <a:rPr lang="it-IT" dirty="0" smtClean="0"/>
              <a:t>3</a:t>
            </a:r>
            <a:r>
              <a:rPr lang="it-IT" baseline="30000" dirty="0" smtClean="0"/>
              <a:t>i</a:t>
            </a:r>
            <a:r>
              <a:rPr lang="it-IT" dirty="0" smtClean="0"/>
              <a:t> interessati</a:t>
            </a:r>
            <a:endParaRPr lang="it-IT" dirty="0"/>
          </a:p>
          <a:p>
            <a:r>
              <a:rPr lang="it-IT" dirty="0"/>
              <a:t>Sempre a differenza dell'art. 2424, negli schemi di stato patrimoniale riclassificati secondo corretti principi contabili, </a:t>
            </a:r>
            <a:r>
              <a:rPr lang="it-IT" b="1" dirty="0"/>
              <a:t>i crediti verso soci per versamenti ancora dovuti </a:t>
            </a:r>
            <a:r>
              <a:rPr lang="it-IT" dirty="0"/>
              <a:t>sono esposti a rettifica del patrimonio netto e non come attività patrimoniale autonoma: attraverso la prevalenza della sostanza economica sulla forma giuridica, si può segnalare efficacemente che il patrimonio netto è in realtà ancora carente di una parte del suo valore contabile </a:t>
            </a:r>
          </a:p>
          <a:p>
            <a:endParaRPr lang="it-IT" dirty="0"/>
          </a:p>
        </p:txBody>
      </p:sp>
    </p:spTree>
    <p:extLst>
      <p:ext uri="{BB962C8B-B14F-4D97-AF65-F5344CB8AC3E}">
        <p14:creationId xmlns:p14="http://schemas.microsoft.com/office/powerpoint/2010/main" val="41680620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8485" y="274638"/>
            <a:ext cx="8753115" cy="1143000"/>
          </a:xfrm>
        </p:spPr>
        <p:txBody>
          <a:bodyPr>
            <a:normAutofit fontScale="90000"/>
          </a:bodyPr>
          <a:lstStyle/>
          <a:p>
            <a:r>
              <a:rPr lang="it-IT" dirty="0"/>
              <a:t>Alcune considerazioni sulle classificazioni</a:t>
            </a:r>
          </a:p>
        </p:txBody>
      </p:sp>
      <p:sp>
        <p:nvSpPr>
          <p:cNvPr id="3" name="Segnaposto contenuto 2"/>
          <p:cNvSpPr>
            <a:spLocks noGrp="1"/>
          </p:cNvSpPr>
          <p:nvPr>
            <p:ph idx="1"/>
          </p:nvPr>
        </p:nvSpPr>
        <p:spPr/>
        <p:txBody>
          <a:bodyPr>
            <a:normAutofit lnSpcReduction="10000"/>
          </a:bodyPr>
          <a:lstStyle/>
          <a:p>
            <a:pPr algn="just"/>
            <a:r>
              <a:rPr lang="it-IT" dirty="0">
                <a:latin typeface="Arial" charset="0"/>
                <a:ea typeface="MS PGothic" charset="0"/>
              </a:rPr>
              <a:t>Vanno specificati i rapporti con le società controllate dalla </a:t>
            </a:r>
            <a:r>
              <a:rPr lang="it-IT" dirty="0" smtClean="0">
                <a:latin typeface="Arial" charset="0"/>
                <a:ea typeface="MS PGothic" charset="0"/>
              </a:rPr>
              <a:t>controllante: ad es</a:t>
            </a:r>
            <a:r>
              <a:rPr lang="it-IT" dirty="0">
                <a:latin typeface="Arial" charset="0"/>
                <a:ea typeface="MS PGothic" charset="0"/>
              </a:rPr>
              <a:t>. occorre specificare anche i crediti verso le società controllate dalla </a:t>
            </a:r>
            <a:r>
              <a:rPr lang="it-IT" dirty="0" smtClean="0">
                <a:latin typeface="Arial" charset="0"/>
                <a:ea typeface="MS PGothic" charset="0"/>
              </a:rPr>
              <a:t>controllante</a:t>
            </a:r>
            <a:endParaRPr lang="it-IT" dirty="0">
              <a:latin typeface="Arial" charset="0"/>
              <a:ea typeface="MS PGothic" charset="0"/>
            </a:endParaRPr>
          </a:p>
          <a:p>
            <a:pPr algn="just"/>
            <a:r>
              <a:rPr lang="it-IT" dirty="0">
                <a:latin typeface="Arial" charset="0"/>
                <a:ea typeface="MS PGothic" charset="0"/>
              </a:rPr>
              <a:t>Le spese di pubblicità e ricerca non vanno </a:t>
            </a:r>
            <a:r>
              <a:rPr lang="it-IT" dirty="0" smtClean="0">
                <a:latin typeface="Arial" charset="0"/>
                <a:ea typeface="MS PGothic" charset="0"/>
              </a:rPr>
              <a:t>più capitalizzate </a:t>
            </a:r>
            <a:r>
              <a:rPr lang="it-IT" dirty="0">
                <a:latin typeface="Arial" charset="0"/>
                <a:ea typeface="MS PGothic" charset="0"/>
              </a:rPr>
              <a:t>e pertanto non trovano più </a:t>
            </a:r>
            <a:r>
              <a:rPr lang="it-IT" dirty="0" smtClean="0">
                <a:latin typeface="Arial" charset="0"/>
                <a:ea typeface="MS PGothic" charset="0"/>
              </a:rPr>
              <a:t>rappresentazione </a:t>
            </a:r>
            <a:r>
              <a:rPr lang="it-IT" dirty="0">
                <a:latin typeface="Arial" charset="0"/>
                <a:ea typeface="MS PGothic" charset="0"/>
              </a:rPr>
              <a:t>tra le immobilizzazioni </a:t>
            </a:r>
            <a:r>
              <a:rPr lang="it-IT" dirty="0" smtClean="0">
                <a:latin typeface="Arial" charset="0"/>
                <a:ea typeface="MS PGothic" charset="0"/>
              </a:rPr>
              <a:t>immateriali</a:t>
            </a:r>
          </a:p>
          <a:p>
            <a:pPr algn="just"/>
            <a:r>
              <a:rPr lang="it-IT" dirty="0" smtClean="0">
                <a:latin typeface="Arial" charset="0"/>
                <a:ea typeface="MS PGothic" charset="0"/>
              </a:rPr>
              <a:t>Sono </a:t>
            </a:r>
            <a:r>
              <a:rPr lang="it-IT" dirty="0">
                <a:latin typeface="Arial" charset="0"/>
                <a:ea typeface="MS PGothic" charset="0"/>
              </a:rPr>
              <a:t>capitalizzabili solo i costi di </a:t>
            </a:r>
            <a:r>
              <a:rPr lang="it-IT" dirty="0" smtClean="0">
                <a:latin typeface="Arial" charset="0"/>
                <a:ea typeface="MS PGothic" charset="0"/>
              </a:rPr>
              <a:t>sviluppo</a:t>
            </a:r>
            <a:endParaRPr lang="it-IT" dirty="0">
              <a:latin typeface="Arial" charset="0"/>
              <a:ea typeface="MS PGothic" charset="0"/>
            </a:endParaRPr>
          </a:p>
        </p:txBody>
      </p:sp>
    </p:spTree>
    <p:extLst>
      <p:ext uri="{BB962C8B-B14F-4D97-AF65-F5344CB8AC3E}">
        <p14:creationId xmlns:p14="http://schemas.microsoft.com/office/powerpoint/2010/main" val="5681770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Ratei e risconti</a:t>
            </a:r>
            <a:endParaRPr lang="it-IT" dirty="0"/>
          </a:p>
        </p:txBody>
      </p:sp>
      <p:sp>
        <p:nvSpPr>
          <p:cNvPr id="3" name="Segnaposto contenuto 2"/>
          <p:cNvSpPr>
            <a:spLocks noGrp="1"/>
          </p:cNvSpPr>
          <p:nvPr>
            <p:ph idx="1"/>
          </p:nvPr>
        </p:nvSpPr>
        <p:spPr/>
        <p:txBody>
          <a:bodyPr>
            <a:normAutofit fontScale="92500" lnSpcReduction="10000"/>
          </a:bodyPr>
          <a:lstStyle/>
          <a:p>
            <a:r>
              <a:rPr lang="it-IT" dirty="0"/>
              <a:t>Secondo lo schema del codice civile, ratei e risconti attivi sono classificati in modo asistematico</a:t>
            </a:r>
          </a:p>
          <a:p>
            <a:r>
              <a:rPr lang="it-IT" dirty="0"/>
              <a:t>Diversamente, in uno stato patrimoniale riclassificato opportunamente, ratei e risconti attivi sono attività circolanti oppure attività immobilizzate</a:t>
            </a:r>
          </a:p>
          <a:p>
            <a:r>
              <a:rPr lang="it-IT" dirty="0"/>
              <a:t>Analoghe considerazioni possono porsi per i ratei e i risconti passivi, che assumono veste di passività circolanti oppure di passività </a:t>
            </a:r>
            <a:r>
              <a:rPr lang="it-IT" dirty="0" smtClean="0"/>
              <a:t>fisse</a:t>
            </a:r>
            <a:endParaRPr lang="it-IT" dirty="0"/>
          </a:p>
        </p:txBody>
      </p:sp>
    </p:spTree>
    <p:extLst>
      <p:ext uri="{BB962C8B-B14F-4D97-AF65-F5344CB8AC3E}">
        <p14:creationId xmlns:p14="http://schemas.microsoft.com/office/powerpoint/2010/main" val="35268290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TFR, imposte anticipate e differite</a:t>
            </a:r>
            <a:endParaRPr lang="it-IT" dirty="0"/>
          </a:p>
        </p:txBody>
      </p:sp>
      <p:sp>
        <p:nvSpPr>
          <p:cNvPr id="3" name="Segnaposto contenuto 2"/>
          <p:cNvSpPr>
            <a:spLocks noGrp="1"/>
          </p:cNvSpPr>
          <p:nvPr>
            <p:ph idx="1"/>
          </p:nvPr>
        </p:nvSpPr>
        <p:spPr>
          <a:xfrm>
            <a:off x="457200" y="1600200"/>
            <a:ext cx="8229600" cy="4981295"/>
          </a:xfrm>
        </p:spPr>
        <p:txBody>
          <a:bodyPr>
            <a:normAutofit fontScale="70000" lnSpcReduction="20000"/>
          </a:bodyPr>
          <a:lstStyle/>
          <a:p>
            <a:r>
              <a:rPr lang="it-IT" dirty="0" smtClean="0"/>
              <a:t>Il </a:t>
            </a:r>
            <a:r>
              <a:rPr lang="it-IT" dirty="0"/>
              <a:t>TFR risulta appostato in modo isolato nel codice civile anche se ha chiara natura di debito, pur se particolare. Come gli altri debiti, il corrispondente valore andrebbe scisso tra quanto scade entro il termine del successivo esercizio e quanto invece oltre tale termine</a:t>
            </a:r>
          </a:p>
          <a:p>
            <a:r>
              <a:rPr lang="it-IT" dirty="0"/>
              <a:t>I “crediti per imposte anticipate”, più che un credito vero e proprio, rappresentano un diritto della società a corrispondere minori imposte nei successivi esercizi (detassando ricavi o deducendo costi relativamente ai quali vi è asimmetria tra competenza economica e competenza tributaria, non necessariamente sussistente anche in </a:t>
            </a:r>
            <a:r>
              <a:rPr lang="it-IT" dirty="0" smtClean="0"/>
              <a:t>futuro</a:t>
            </a:r>
            <a:endParaRPr lang="it-IT" dirty="0"/>
          </a:p>
          <a:p>
            <a:r>
              <a:rPr lang="it-IT" dirty="0"/>
              <a:t>Analogamente opera il fondo imposte differite, che indica però al contrario un debito verso l'erario</a:t>
            </a:r>
          </a:p>
          <a:p>
            <a:r>
              <a:rPr lang="it-IT" dirty="0"/>
              <a:t>In entrambi i conti si dovrebbe distinguere la quota parte che si esaurisce entro il termine del successivo esercizio rispetto quello che può dare invece luogo a minori (ovvero maggiori) pagamenti di imposte oltre il termine del successivo esercizio </a:t>
            </a:r>
          </a:p>
        </p:txBody>
      </p:sp>
    </p:spTree>
    <p:extLst>
      <p:ext uri="{BB962C8B-B14F-4D97-AF65-F5344CB8AC3E}">
        <p14:creationId xmlns:p14="http://schemas.microsoft.com/office/powerpoint/2010/main" val="25336791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dirty="0" smtClean="0"/>
              <a:t>Trattamento contabile delle azioni proprie</a:t>
            </a:r>
            <a:endParaRPr lang="it-IT" sz="3600" dirty="0"/>
          </a:p>
        </p:txBody>
      </p:sp>
      <p:sp>
        <p:nvSpPr>
          <p:cNvPr id="3" name="Segnaposto contenuto 2"/>
          <p:cNvSpPr>
            <a:spLocks noGrp="1"/>
          </p:cNvSpPr>
          <p:nvPr>
            <p:ph idx="1"/>
          </p:nvPr>
        </p:nvSpPr>
        <p:spPr>
          <a:xfrm>
            <a:off x="204831" y="1283528"/>
            <a:ext cx="8698493" cy="5420858"/>
          </a:xfrm>
        </p:spPr>
        <p:txBody>
          <a:bodyPr>
            <a:normAutofit fontScale="92500" lnSpcReduction="20000"/>
          </a:bodyPr>
          <a:lstStyle/>
          <a:p>
            <a:r>
              <a:rPr lang="it-IT" dirty="0"/>
              <a:t>Il trattamento contabile delle azioni proprie è stato radicalmente </a:t>
            </a:r>
            <a:r>
              <a:rPr lang="it-IT" dirty="0" smtClean="0"/>
              <a:t>modificato</a:t>
            </a:r>
          </a:p>
          <a:p>
            <a:r>
              <a:rPr lang="it-IT" dirty="0" smtClean="0"/>
              <a:t>Ferme </a:t>
            </a:r>
            <a:r>
              <a:rPr lang="it-IT" dirty="0"/>
              <a:t>le disposizioni degli articoli e 2357 e seguenti, la nuova norma dispone che le azioni proprie in portafoglio non figurino più tra le attività patrimoniali di natura finanziaria </a:t>
            </a:r>
            <a:r>
              <a:rPr lang="mr-IN" dirty="0" smtClean="0"/>
              <a:t>–</a:t>
            </a:r>
            <a:r>
              <a:rPr lang="it-IT" dirty="0" smtClean="0"/>
              <a:t> o circolanti </a:t>
            </a:r>
            <a:r>
              <a:rPr lang="it-IT" dirty="0"/>
              <a:t>o immobilizzate, con una corrispondente riserva indisponibile nel patrimonio netto (precedente 2357-ter </a:t>
            </a:r>
            <a:r>
              <a:rPr lang="it-IT" dirty="0" err="1"/>
              <a:t>u.c.</a:t>
            </a:r>
            <a:r>
              <a:rPr lang="it-IT" dirty="0" smtClean="0"/>
              <a:t>)</a:t>
            </a:r>
            <a:endParaRPr lang="it-IT" dirty="0"/>
          </a:p>
          <a:p>
            <a:r>
              <a:rPr lang="it-IT" dirty="0" smtClean="0"/>
              <a:t>Esse vanno invece rappresentate </a:t>
            </a:r>
            <a:r>
              <a:rPr lang="it-IT" dirty="0"/>
              <a:t>direttamente con segno negativo nel patrimonio netto, con l’iscrizione della posta </a:t>
            </a:r>
            <a:r>
              <a:rPr lang="it-IT" dirty="0" smtClean="0"/>
              <a:t>fittizia </a:t>
            </a:r>
            <a:r>
              <a:rPr lang="it-IT" dirty="0"/>
              <a:t>“riserva negative per azioni proprie in portafoglio”</a:t>
            </a:r>
            <a:r>
              <a:rPr lang="it-IT" dirty="0" smtClean="0"/>
              <a:t>, </a:t>
            </a:r>
            <a:r>
              <a:rPr lang="it-IT" dirty="0"/>
              <a:t>a decremento del patrimonio </a:t>
            </a:r>
            <a:r>
              <a:rPr lang="it-IT" dirty="0" smtClean="0"/>
              <a:t>netto</a:t>
            </a:r>
            <a:endParaRPr lang="it-IT" dirty="0"/>
          </a:p>
        </p:txBody>
      </p:sp>
    </p:spTree>
    <p:extLst>
      <p:ext uri="{BB962C8B-B14F-4D97-AF65-F5344CB8AC3E}">
        <p14:creationId xmlns:p14="http://schemas.microsoft.com/office/powerpoint/2010/main" val="39669280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dirty="0" smtClean="0"/>
              <a:t>Trattamento contabile delle azioni proprie</a:t>
            </a:r>
            <a:endParaRPr lang="it-IT" sz="3600" dirty="0"/>
          </a:p>
        </p:txBody>
      </p:sp>
      <p:sp>
        <p:nvSpPr>
          <p:cNvPr id="3" name="Segnaposto contenuto 2"/>
          <p:cNvSpPr>
            <a:spLocks noGrp="1"/>
          </p:cNvSpPr>
          <p:nvPr>
            <p:ph idx="1"/>
          </p:nvPr>
        </p:nvSpPr>
        <p:spPr>
          <a:xfrm>
            <a:off x="457200" y="1283528"/>
            <a:ext cx="8229600" cy="5420858"/>
          </a:xfrm>
        </p:spPr>
        <p:txBody>
          <a:bodyPr>
            <a:normAutofit fontScale="77500" lnSpcReduction="20000"/>
          </a:bodyPr>
          <a:lstStyle/>
          <a:p>
            <a:r>
              <a:rPr lang="it-IT" dirty="0" smtClean="0"/>
              <a:t>L’unico </a:t>
            </a:r>
            <a:r>
              <a:rPr lang="it-IT" dirty="0"/>
              <a:t>scopo </a:t>
            </a:r>
            <a:r>
              <a:rPr lang="it-IT" dirty="0" smtClean="0"/>
              <a:t>è quello </a:t>
            </a:r>
            <a:r>
              <a:rPr lang="it-IT" dirty="0"/>
              <a:t>di rettificare, mediante un’</a:t>
            </a:r>
            <a:r>
              <a:rPr lang="it-IT" dirty="0" err="1"/>
              <a:t>appostazione</a:t>
            </a:r>
            <a:r>
              <a:rPr lang="it-IT" dirty="0"/>
              <a:t> al passivo ideale di apposita voce, quanto già iscritto all’attivo del bilancio ed, in quanto tale, insuscettibile di essere utilizzata per eventuali operazioni sul </a:t>
            </a:r>
            <a:r>
              <a:rPr lang="it-IT" dirty="0" smtClean="0"/>
              <a:t>capitale</a:t>
            </a:r>
          </a:p>
          <a:p>
            <a:r>
              <a:rPr lang="it-IT" dirty="0"/>
              <a:t>l’attuale contabilizzazione delle azioni proprie detenute in portafoglio dalla società per azioni è cosa niente affatto diversa da quanto accade nel caso di </a:t>
            </a:r>
            <a:r>
              <a:rPr lang="it-IT" dirty="0" smtClean="0"/>
              <a:t>rilevazione </a:t>
            </a:r>
            <a:r>
              <a:rPr lang="it-IT" dirty="0"/>
              <a:t>di una </a:t>
            </a:r>
            <a:r>
              <a:rPr lang="it-IT" dirty="0" smtClean="0"/>
              <a:t>perdita</a:t>
            </a:r>
            <a:endParaRPr lang="it-IT" dirty="0"/>
          </a:p>
          <a:p>
            <a:r>
              <a:rPr lang="it-IT" dirty="0"/>
              <a:t>In altri termini se è vero che la società utilizza proprie ricchezze per acquistare azioni dai propri soci non è difficile immaginare che a tale acquisto corrisponda una diminuzione patrimoniale da assimilarsi in tutto e per tutto ad una </a:t>
            </a:r>
            <a:r>
              <a:rPr lang="it-IT" dirty="0" smtClean="0"/>
              <a:t>perdita</a:t>
            </a:r>
          </a:p>
          <a:p>
            <a:r>
              <a:rPr lang="it-IT" dirty="0" smtClean="0"/>
              <a:t>l’acquisto </a:t>
            </a:r>
            <a:r>
              <a:rPr lang="it-IT" dirty="0"/>
              <a:t>di azioni proprie è contabilmente equiparato a un rimborso di patrimonio netto ai </a:t>
            </a:r>
            <a:r>
              <a:rPr lang="it-IT" dirty="0" smtClean="0"/>
              <a:t>soci</a:t>
            </a:r>
            <a:endParaRPr lang="it-IT" dirty="0"/>
          </a:p>
        </p:txBody>
      </p:sp>
    </p:spTree>
    <p:extLst>
      <p:ext uri="{BB962C8B-B14F-4D97-AF65-F5344CB8AC3E}">
        <p14:creationId xmlns:p14="http://schemas.microsoft.com/office/powerpoint/2010/main" val="2571965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schema legale dello Stato </a:t>
            </a:r>
            <a:r>
              <a:rPr lang="it-IT" dirty="0"/>
              <a:t>P</a:t>
            </a:r>
            <a:r>
              <a:rPr lang="it-IT" dirty="0" smtClean="0"/>
              <a:t>atrimoniale </a:t>
            </a:r>
            <a:endParaRPr lang="it-IT" dirty="0"/>
          </a:p>
        </p:txBody>
      </p:sp>
      <p:sp>
        <p:nvSpPr>
          <p:cNvPr id="3" name="Segnaposto contenuto 2"/>
          <p:cNvSpPr>
            <a:spLocks noGrp="1"/>
          </p:cNvSpPr>
          <p:nvPr>
            <p:ph idx="1"/>
          </p:nvPr>
        </p:nvSpPr>
        <p:spPr/>
        <p:txBody>
          <a:bodyPr>
            <a:noAutofit/>
          </a:bodyPr>
          <a:lstStyle/>
          <a:p>
            <a:pPr marL="0" indent="0" algn="ctr">
              <a:buNone/>
            </a:pPr>
            <a:r>
              <a:rPr lang="it-IT" sz="2800" b="1" dirty="0" smtClean="0"/>
              <a:t>Art. 2424 “contenuto dello Stato </a:t>
            </a:r>
            <a:r>
              <a:rPr lang="it-IT" sz="2800" b="1" dirty="0"/>
              <a:t>P</a:t>
            </a:r>
            <a:r>
              <a:rPr lang="it-IT" sz="2800" b="1" dirty="0" smtClean="0"/>
              <a:t>atrimoniale”</a:t>
            </a:r>
            <a:endParaRPr lang="it-IT" sz="2800" dirty="0" smtClean="0"/>
          </a:p>
          <a:p>
            <a:r>
              <a:rPr lang="it-IT" sz="2800" dirty="0" smtClean="0"/>
              <a:t>“Lo Stato </a:t>
            </a:r>
            <a:r>
              <a:rPr lang="it-IT" sz="2800" dirty="0"/>
              <a:t>P</a:t>
            </a:r>
            <a:r>
              <a:rPr lang="it-IT" sz="2800" dirty="0" smtClean="0"/>
              <a:t>atrimoniale deve essere redatto in conformità al seguente schema </a:t>
            </a:r>
            <a:r>
              <a:rPr lang="mr-IN" sz="2800" dirty="0" smtClean="0"/>
              <a:t>…</a:t>
            </a:r>
            <a:r>
              <a:rPr lang="it-IT" sz="2800" dirty="0" smtClean="0"/>
              <a:t>) </a:t>
            </a:r>
          </a:p>
          <a:p>
            <a:r>
              <a:rPr lang="it-IT" sz="2800" dirty="0" smtClean="0"/>
              <a:t>l’</a:t>
            </a:r>
            <a:r>
              <a:rPr lang="it-IT" sz="2800" b="1" dirty="0" smtClean="0"/>
              <a:t>art. 2424 </a:t>
            </a:r>
            <a:r>
              <a:rPr lang="it-IT" sz="2800" dirty="0" smtClean="0"/>
              <a:t>fissa il modello legale dello Stato </a:t>
            </a:r>
            <a:r>
              <a:rPr lang="it-IT" sz="2800" dirty="0"/>
              <a:t>P</a:t>
            </a:r>
            <a:r>
              <a:rPr lang="it-IT" sz="2800" dirty="0" smtClean="0"/>
              <a:t>atrimoniale </a:t>
            </a:r>
          </a:p>
          <a:p>
            <a:r>
              <a:rPr lang="it-IT" sz="2800" dirty="0" smtClean="0"/>
              <a:t>A differenza dello schema che è il risultato della contabilità generale al termine dell’esercizio, il modello legale prevede la riclassificazione dei valori così da favorire la chiarezza del bilancio d’esercizio</a:t>
            </a:r>
            <a:endParaRPr lang="it-IT" sz="2800" dirty="0"/>
          </a:p>
        </p:txBody>
      </p:sp>
    </p:spTree>
    <p:extLst>
      <p:ext uri="{BB962C8B-B14F-4D97-AF65-F5344CB8AC3E}">
        <p14:creationId xmlns:p14="http://schemas.microsoft.com/office/powerpoint/2010/main" val="38058704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94835"/>
          </a:xfrm>
        </p:spPr>
        <p:txBody>
          <a:bodyPr>
            <a:normAutofit fontScale="90000"/>
          </a:bodyPr>
          <a:lstStyle/>
          <a:p>
            <a:r>
              <a:rPr lang="it-IT" dirty="0" smtClean="0"/>
              <a:t>derivati</a:t>
            </a:r>
            <a:endParaRPr lang="it-IT" dirty="0"/>
          </a:p>
        </p:txBody>
      </p:sp>
      <p:sp>
        <p:nvSpPr>
          <p:cNvPr id="3" name="Segnaposto contenuto 2"/>
          <p:cNvSpPr>
            <a:spLocks noGrp="1"/>
          </p:cNvSpPr>
          <p:nvPr>
            <p:ph idx="1"/>
          </p:nvPr>
        </p:nvSpPr>
        <p:spPr>
          <a:xfrm>
            <a:off x="218486" y="1108636"/>
            <a:ext cx="8807735" cy="5749364"/>
          </a:xfrm>
        </p:spPr>
        <p:txBody>
          <a:bodyPr>
            <a:normAutofit fontScale="70000" lnSpcReduction="20000"/>
          </a:bodyPr>
          <a:lstStyle/>
          <a:p>
            <a:r>
              <a:rPr lang="it-IT" dirty="0"/>
              <a:t>nel </a:t>
            </a:r>
            <a:r>
              <a:rPr lang="it-IT" dirty="0" smtClean="0"/>
              <a:t>PN vi </a:t>
            </a:r>
            <a:r>
              <a:rPr lang="it-IT" dirty="0"/>
              <a:t>è la voce “riserva per operazioni di copertura dei flussi finanziari attesi”</a:t>
            </a:r>
          </a:p>
          <a:p>
            <a:r>
              <a:rPr lang="it-IT" dirty="0"/>
              <a:t>la valutazione dei derivati deve sempre essere “a </a:t>
            </a:r>
            <a:r>
              <a:rPr lang="it-IT" dirty="0" smtClean="0"/>
              <a:t>fair </a:t>
            </a:r>
            <a:r>
              <a:rPr lang="it-IT" dirty="0" err="1" smtClean="0"/>
              <a:t>value</a:t>
            </a:r>
            <a:r>
              <a:rPr lang="it-IT" dirty="0"/>
              <a:t>” - art 2426 n.11-</a:t>
            </a:r>
            <a:r>
              <a:rPr lang="it-IT" i="1" dirty="0"/>
              <a:t>bis</a:t>
            </a:r>
            <a:r>
              <a:rPr lang="it-IT" dirty="0"/>
              <a:t> (l’espressione può assumere il significato di valore corretto, v. coerente o congruo, v. non fuorviante, v. neutrale o privo di distorsioni, v. corrente di mercato) </a:t>
            </a:r>
          </a:p>
          <a:p>
            <a:r>
              <a:rPr lang="it-IT" dirty="0"/>
              <a:t>tale riserva è indisponibile e viene accesa/movimentata rilevando di esercizio in esercizio le variazioni del fair </a:t>
            </a:r>
            <a:r>
              <a:rPr lang="it-IT" dirty="0" err="1"/>
              <a:t>value</a:t>
            </a:r>
            <a:r>
              <a:rPr lang="it-IT" dirty="0"/>
              <a:t> dei derivati di copertura dei flussi finanziari (“cash-flow hedge </a:t>
            </a:r>
            <a:r>
              <a:rPr lang="it-IT" dirty="0" err="1"/>
              <a:t>derivatives</a:t>
            </a:r>
            <a:r>
              <a:rPr lang="it-IT" dirty="0"/>
              <a:t>”), e ciò finché lo strumento non è estinto e il saldo della riserva (che può pure essere negativa) è imputato al conto economico come provento o onere finanziario</a:t>
            </a:r>
          </a:p>
          <a:p>
            <a:r>
              <a:rPr lang="it-IT" dirty="0"/>
              <a:t>la riserva è definibile come “neutrale” nel senso che:</a:t>
            </a:r>
          </a:p>
          <a:p>
            <a:pPr lvl="0"/>
            <a:r>
              <a:rPr lang="it-IT" dirty="0"/>
              <a:t>se positiva, non </a:t>
            </a:r>
            <a:r>
              <a:rPr lang="it-IT" dirty="0" smtClean="0"/>
              <a:t>è utilizzabile </a:t>
            </a:r>
            <a:r>
              <a:rPr lang="it-IT" dirty="0"/>
              <a:t>per la copertura delle perdite pregresse</a:t>
            </a:r>
          </a:p>
          <a:p>
            <a:r>
              <a:rPr lang="it-IT" dirty="0"/>
              <a:t>in ogni caso (che sia positiva o negativa) il suo computo non rileva ai fini dell’applicazione degli </a:t>
            </a:r>
            <a:r>
              <a:rPr lang="it-IT" dirty="0" err="1"/>
              <a:t>artt</a:t>
            </a:r>
            <a:r>
              <a:rPr lang="it-IT" dirty="0"/>
              <a:t> 2420 sorteggio delle obbligazioni, 2433 distribuzione degli utili ai soci, 2442 passaggio di riserve a capitale, 2446 riduzione del capitale per perdite e 2447 riduzione del capitale sociale al di sotto del limite </a:t>
            </a:r>
            <a:r>
              <a:rPr lang="it-IT" dirty="0" smtClean="0"/>
              <a:t>legale</a:t>
            </a:r>
            <a:endParaRPr lang="it-IT" dirty="0"/>
          </a:p>
        </p:txBody>
      </p:sp>
    </p:spTree>
    <p:extLst>
      <p:ext uri="{BB962C8B-B14F-4D97-AF65-F5344CB8AC3E}">
        <p14:creationId xmlns:p14="http://schemas.microsoft.com/office/powerpoint/2010/main" val="17590734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egnaposto numero diapositiva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fld id="{EAC47291-8431-064A-9243-9727321F937C}" type="slidenum">
              <a:rPr lang="it-IT"/>
              <a:pPr eaLnBrk="1" hangingPunct="1"/>
              <a:t>31</a:t>
            </a:fld>
            <a:endParaRPr lang="it-IT"/>
          </a:p>
        </p:txBody>
      </p:sp>
      <p:sp>
        <p:nvSpPr>
          <p:cNvPr id="10243" name="Rectangle 2"/>
          <p:cNvSpPr>
            <a:spLocks noGrp="1" noChangeArrowheads="1"/>
          </p:cNvSpPr>
          <p:nvPr>
            <p:ph type="title"/>
          </p:nvPr>
        </p:nvSpPr>
        <p:spPr>
          <a:xfrm>
            <a:off x="0" y="188913"/>
            <a:ext cx="9144000" cy="936625"/>
          </a:xfrm>
        </p:spPr>
        <p:txBody>
          <a:bodyPr>
            <a:normAutofit/>
          </a:bodyPr>
          <a:lstStyle/>
          <a:p>
            <a:pPr eaLnBrk="1" hangingPunct="1"/>
            <a:r>
              <a:rPr lang="it-IT" sz="3600" dirty="0">
                <a:solidFill>
                  <a:srgbClr val="000000"/>
                </a:solidFill>
                <a:latin typeface="Arial" charset="0"/>
                <a:ea typeface="MS PGothic" charset="0"/>
              </a:rPr>
              <a:t>Strumenti finanziari derivati (art. 2426 C.C.</a:t>
            </a:r>
            <a:r>
              <a:rPr lang="it-IT" sz="3600" dirty="0" smtClean="0">
                <a:solidFill>
                  <a:srgbClr val="000000"/>
                </a:solidFill>
                <a:latin typeface="Arial" charset="0"/>
                <a:ea typeface="MS PGothic" charset="0"/>
              </a:rPr>
              <a:t>)</a:t>
            </a:r>
            <a:endParaRPr lang="it-IT" sz="3600" dirty="0">
              <a:solidFill>
                <a:srgbClr val="000000"/>
              </a:solidFill>
              <a:latin typeface="Arial" charset="0"/>
              <a:ea typeface="MS PGothic" charset="0"/>
            </a:endParaRPr>
          </a:p>
        </p:txBody>
      </p:sp>
      <p:sp>
        <p:nvSpPr>
          <p:cNvPr id="10244" name="Rectangle 3"/>
          <p:cNvSpPr>
            <a:spLocks noGrp="1" noChangeArrowheads="1"/>
          </p:cNvSpPr>
          <p:nvPr>
            <p:ph type="body" idx="1"/>
          </p:nvPr>
        </p:nvSpPr>
        <p:spPr>
          <a:xfrm>
            <a:off x="179388" y="1557338"/>
            <a:ext cx="8713787" cy="4679950"/>
          </a:xfrm>
        </p:spPr>
        <p:txBody>
          <a:bodyPr>
            <a:normAutofit fontScale="92500"/>
          </a:bodyPr>
          <a:lstStyle/>
          <a:p>
            <a:pPr algn="just">
              <a:lnSpc>
                <a:spcPct val="200000"/>
              </a:lnSpc>
            </a:pPr>
            <a:r>
              <a:rPr lang="it-IT" sz="2400" dirty="0">
                <a:latin typeface="Arial" charset="0"/>
                <a:ea typeface="MS PGothic" charset="0"/>
                <a:sym typeface="Symbol" charset="0"/>
              </a:rPr>
              <a:t>Dal 2016 anche gli strumenti finanziari derivati </a:t>
            </a:r>
            <a:r>
              <a:rPr lang="it-IT" sz="2400" dirty="0" smtClean="0">
                <a:latin typeface="Arial" charset="0"/>
                <a:ea typeface="MS PGothic" charset="0"/>
                <a:sym typeface="Symbol" charset="0"/>
              </a:rPr>
              <a:t>devono pertanto essere </a:t>
            </a:r>
            <a:r>
              <a:rPr lang="it-IT" sz="2400" dirty="0">
                <a:latin typeface="Arial" charset="0"/>
                <a:ea typeface="MS PGothic" charset="0"/>
                <a:sym typeface="Symbol" charset="0"/>
              </a:rPr>
              <a:t>rilevati in bilancio, iscrivendoli nell’attivo e rilevandone la variazione di valore a conto economico o a </a:t>
            </a:r>
            <a:r>
              <a:rPr lang="it-IT" sz="2400" dirty="0" smtClean="0">
                <a:latin typeface="Arial" charset="0"/>
                <a:ea typeface="MS PGothic" charset="0"/>
                <a:sym typeface="Symbol" charset="0"/>
              </a:rPr>
              <a:t>riserva</a:t>
            </a:r>
            <a:endParaRPr lang="it-IT" sz="2400" dirty="0">
              <a:latin typeface="Arial" charset="0"/>
              <a:ea typeface="MS PGothic" charset="0"/>
              <a:sym typeface="Symbol" charset="0"/>
            </a:endParaRPr>
          </a:p>
          <a:p>
            <a:pPr algn="just">
              <a:lnSpc>
                <a:spcPct val="200000"/>
              </a:lnSpc>
            </a:pPr>
            <a:r>
              <a:rPr lang="it-IT" sz="2400" dirty="0">
                <a:latin typeface="Arial" charset="0"/>
                <a:ea typeface="MS PGothic" charset="0"/>
                <a:sym typeface="Symbol" charset="0"/>
              </a:rPr>
              <a:t>Il D. </a:t>
            </a:r>
            <a:r>
              <a:rPr lang="it-IT" sz="2400" dirty="0" err="1">
                <a:latin typeface="Arial" charset="0"/>
                <a:ea typeface="MS PGothic" charset="0"/>
                <a:sym typeface="Symbol" charset="0"/>
              </a:rPr>
              <a:t>Lgs</a:t>
            </a:r>
            <a:r>
              <a:rPr lang="it-IT" sz="2400" dirty="0">
                <a:latin typeface="Arial" charset="0"/>
                <a:ea typeface="MS PGothic" charset="0"/>
                <a:sym typeface="Symbol" charset="0"/>
              </a:rPr>
              <a:t>. 139/2015 propone regole contabili distinguendo tra derivati di copertura e speculativi, introducendo il nuovo punto 11-bis) nel primo comma </a:t>
            </a:r>
            <a:r>
              <a:rPr lang="it-IT" sz="2400" dirty="0" err="1">
                <a:latin typeface="Arial" charset="0"/>
                <a:ea typeface="MS PGothic" charset="0"/>
                <a:sym typeface="Symbol" charset="0"/>
              </a:rPr>
              <a:t>dell</a:t>
            </a:r>
            <a:r>
              <a:rPr lang="ja-JP" altLang="it-IT" sz="2400" dirty="0">
                <a:latin typeface="Arial" charset="0"/>
                <a:ea typeface="MS PGothic" charset="0"/>
                <a:sym typeface="Symbol" charset="0"/>
              </a:rPr>
              <a:t>’</a:t>
            </a:r>
            <a:r>
              <a:rPr lang="it-IT" altLang="ja-JP" sz="2400" dirty="0">
                <a:latin typeface="Arial" charset="0"/>
                <a:ea typeface="MS PGothic" charset="0"/>
                <a:sym typeface="Symbol" charset="0"/>
              </a:rPr>
              <a:t>art. 2426 C.C</a:t>
            </a:r>
            <a:r>
              <a:rPr lang="it-IT" altLang="ja-JP" sz="2400" dirty="0" smtClean="0">
                <a:latin typeface="Arial" charset="0"/>
                <a:ea typeface="MS PGothic" charset="0"/>
                <a:sym typeface="Symbol" charset="0"/>
              </a:rPr>
              <a:t>.</a:t>
            </a:r>
            <a:endParaRPr lang="it-IT" sz="2400" dirty="0">
              <a:latin typeface="Arial" charset="0"/>
              <a:ea typeface="MS PGothic" charset="0"/>
              <a:sym typeface="Symbol" charset="0"/>
            </a:endParaRPr>
          </a:p>
        </p:txBody>
      </p:sp>
    </p:spTree>
    <p:extLst>
      <p:ext uri="{BB962C8B-B14F-4D97-AF65-F5344CB8AC3E}">
        <p14:creationId xmlns:p14="http://schemas.microsoft.com/office/powerpoint/2010/main" val="897783829"/>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egnaposto numero diapositiva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fld id="{0B1470B3-FA09-924F-8D41-73A706C00092}" type="slidenum">
              <a:rPr lang="it-IT"/>
              <a:pPr eaLnBrk="1" hangingPunct="1"/>
              <a:t>32</a:t>
            </a:fld>
            <a:endParaRPr lang="it-IT"/>
          </a:p>
        </p:txBody>
      </p:sp>
      <p:sp>
        <p:nvSpPr>
          <p:cNvPr id="11267" name="Rectangle 2"/>
          <p:cNvSpPr>
            <a:spLocks noGrp="1" noChangeArrowheads="1"/>
          </p:cNvSpPr>
          <p:nvPr>
            <p:ph type="title"/>
          </p:nvPr>
        </p:nvSpPr>
        <p:spPr>
          <a:xfrm>
            <a:off x="457200" y="188913"/>
            <a:ext cx="8229600" cy="936625"/>
          </a:xfrm>
        </p:spPr>
        <p:txBody>
          <a:bodyPr>
            <a:normAutofit/>
          </a:bodyPr>
          <a:lstStyle/>
          <a:p>
            <a:pPr eaLnBrk="1" hangingPunct="1"/>
            <a:r>
              <a:rPr lang="it-IT" sz="3600" dirty="0">
                <a:solidFill>
                  <a:srgbClr val="000000"/>
                </a:solidFill>
                <a:latin typeface="Arial" charset="0"/>
                <a:ea typeface="MS PGothic" charset="0"/>
              </a:rPr>
              <a:t>Strumenti finanziari derivati </a:t>
            </a:r>
            <a:r>
              <a:rPr lang="it-IT" sz="3600" dirty="0" smtClean="0">
                <a:solidFill>
                  <a:srgbClr val="000000"/>
                </a:solidFill>
                <a:latin typeface="Arial" charset="0"/>
                <a:ea typeface="MS PGothic" charset="0"/>
              </a:rPr>
              <a:t>speculativi</a:t>
            </a:r>
            <a:endParaRPr lang="it-IT" sz="3600" dirty="0">
              <a:solidFill>
                <a:srgbClr val="000000"/>
              </a:solidFill>
              <a:latin typeface="Arial" charset="0"/>
              <a:ea typeface="MS PGothic" charset="0"/>
            </a:endParaRPr>
          </a:p>
        </p:txBody>
      </p:sp>
      <p:sp>
        <p:nvSpPr>
          <p:cNvPr id="11268" name="Rectangle 3"/>
          <p:cNvSpPr>
            <a:spLocks noGrp="1" noChangeArrowheads="1"/>
          </p:cNvSpPr>
          <p:nvPr>
            <p:ph type="body" idx="1"/>
          </p:nvPr>
        </p:nvSpPr>
        <p:spPr>
          <a:xfrm>
            <a:off x="179388" y="1484313"/>
            <a:ext cx="8713787" cy="4897437"/>
          </a:xfrm>
        </p:spPr>
        <p:txBody>
          <a:bodyPr>
            <a:normAutofit lnSpcReduction="10000"/>
          </a:bodyPr>
          <a:lstStyle/>
          <a:p>
            <a:pPr marL="0" indent="0" algn="just">
              <a:buFontTx/>
              <a:buNone/>
            </a:pPr>
            <a:r>
              <a:rPr lang="it-IT" sz="2400">
                <a:latin typeface="Arial" charset="0"/>
                <a:ea typeface="MS PGothic" charset="0"/>
              </a:rPr>
              <a:t>Per i derivati speculativi, il D. Lgs. n. 139/2015 impone di iscrivere periodicamente utili e perdite a conto economico. Applicando il nuovo punto 11-bis) dell</a:t>
            </a:r>
            <a:r>
              <a:rPr lang="ja-JP" altLang="it-IT" sz="2400">
                <a:latin typeface="Arial" charset="0"/>
                <a:ea typeface="MS PGothic" charset="0"/>
              </a:rPr>
              <a:t>’</a:t>
            </a:r>
            <a:r>
              <a:rPr lang="it-IT" altLang="ja-JP" sz="2400">
                <a:latin typeface="Arial" charset="0"/>
                <a:ea typeface="MS PGothic" charset="0"/>
              </a:rPr>
              <a:t>art. 2426 del codice civile, il redattore del bilancio dovrà iscrivere sia il maggior valore che il minor valore del derivato speculativo a conto economico, determinandone il valore alla data di chiusura del bilancio per ogni esercizio in cui si possiede lo strumento.  </a:t>
            </a:r>
          </a:p>
          <a:p>
            <a:pPr marL="0" indent="0" algn="just">
              <a:buFontTx/>
              <a:buNone/>
            </a:pPr>
            <a:r>
              <a:rPr lang="it-IT" sz="2400">
                <a:latin typeface="Arial" charset="0"/>
                <a:ea typeface="MS PGothic" charset="0"/>
              </a:rPr>
              <a:t>Tale criterio di valutazione va comunque letto alla luce del principio di prudenza che impone di non distribuire utili </a:t>
            </a:r>
            <a:r>
              <a:rPr lang="ja-JP" altLang="it-IT" sz="2400">
                <a:latin typeface="Arial" charset="0"/>
                <a:ea typeface="MS PGothic" charset="0"/>
              </a:rPr>
              <a:t>“</a:t>
            </a:r>
            <a:r>
              <a:rPr lang="it-IT" altLang="ja-JP" sz="2400">
                <a:latin typeface="Arial" charset="0"/>
                <a:ea typeface="MS PGothic" charset="0"/>
              </a:rPr>
              <a:t>sperati</a:t>
            </a:r>
            <a:r>
              <a:rPr lang="ja-JP" altLang="it-IT" sz="2400">
                <a:latin typeface="Arial" charset="0"/>
                <a:ea typeface="MS PGothic" charset="0"/>
              </a:rPr>
              <a:t>”</a:t>
            </a:r>
            <a:r>
              <a:rPr lang="it-IT" altLang="ja-JP" sz="2400">
                <a:latin typeface="Arial" charset="0"/>
                <a:ea typeface="MS PGothic" charset="0"/>
              </a:rPr>
              <a:t>. Pertanto, il redattore del bilancio non deve accantonare alcun importo a riserva non distribuibile, qualora solo perdite da valutazione dei derivati speculativi siano rilevate a conto economico</a:t>
            </a:r>
            <a:endParaRPr lang="en-GB" sz="2400">
              <a:latin typeface="Arial" charset="0"/>
              <a:ea typeface="MS PGothic" charset="0"/>
            </a:endParaRPr>
          </a:p>
        </p:txBody>
      </p:sp>
    </p:spTree>
    <p:extLst>
      <p:ext uri="{BB962C8B-B14F-4D97-AF65-F5344CB8AC3E}">
        <p14:creationId xmlns:p14="http://schemas.microsoft.com/office/powerpoint/2010/main" val="916244048"/>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egnaposto numero diapositiva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fld id="{465AB907-7A5F-4D46-B131-E255B0069C03}" type="slidenum">
              <a:rPr lang="it-IT"/>
              <a:pPr eaLnBrk="1" hangingPunct="1"/>
              <a:t>33</a:t>
            </a:fld>
            <a:endParaRPr lang="it-IT"/>
          </a:p>
        </p:txBody>
      </p:sp>
      <p:sp>
        <p:nvSpPr>
          <p:cNvPr id="12291" name="Rectangle 2"/>
          <p:cNvSpPr>
            <a:spLocks noGrp="1" noChangeArrowheads="1"/>
          </p:cNvSpPr>
          <p:nvPr>
            <p:ph type="title"/>
          </p:nvPr>
        </p:nvSpPr>
        <p:spPr>
          <a:xfrm>
            <a:off x="457200" y="188913"/>
            <a:ext cx="8229600" cy="936625"/>
          </a:xfrm>
        </p:spPr>
        <p:txBody>
          <a:bodyPr>
            <a:normAutofit/>
          </a:bodyPr>
          <a:lstStyle/>
          <a:p>
            <a:pPr eaLnBrk="1" hangingPunct="1"/>
            <a:r>
              <a:rPr lang="it-IT" sz="3600" dirty="0">
                <a:solidFill>
                  <a:srgbClr val="000000"/>
                </a:solidFill>
                <a:latin typeface="Arial" charset="0"/>
                <a:ea typeface="MS PGothic" charset="0"/>
              </a:rPr>
              <a:t>Strumenti finanziari derivati </a:t>
            </a:r>
            <a:r>
              <a:rPr lang="it-IT" sz="3600" dirty="0" smtClean="0">
                <a:solidFill>
                  <a:srgbClr val="000000"/>
                </a:solidFill>
                <a:latin typeface="Arial" charset="0"/>
                <a:ea typeface="MS PGothic" charset="0"/>
              </a:rPr>
              <a:t>speculativi</a:t>
            </a:r>
            <a:endParaRPr lang="it-IT" sz="3600" dirty="0">
              <a:solidFill>
                <a:srgbClr val="000000"/>
              </a:solidFill>
              <a:latin typeface="Arial" charset="0"/>
              <a:ea typeface="MS PGothic" charset="0"/>
            </a:endParaRPr>
          </a:p>
        </p:txBody>
      </p:sp>
      <p:sp>
        <p:nvSpPr>
          <p:cNvPr id="12292" name="Rectangle 3"/>
          <p:cNvSpPr>
            <a:spLocks noGrp="1" noChangeArrowheads="1"/>
          </p:cNvSpPr>
          <p:nvPr>
            <p:ph type="body" idx="1"/>
          </p:nvPr>
        </p:nvSpPr>
        <p:spPr>
          <a:xfrm>
            <a:off x="179388" y="1773238"/>
            <a:ext cx="8713787" cy="4392612"/>
          </a:xfrm>
        </p:spPr>
        <p:txBody>
          <a:bodyPr>
            <a:normAutofit lnSpcReduction="10000"/>
          </a:bodyPr>
          <a:lstStyle/>
          <a:p>
            <a:pPr marL="0" indent="0" algn="just">
              <a:buFontTx/>
              <a:buNone/>
            </a:pPr>
            <a:r>
              <a:rPr lang="it-IT" sz="2400" dirty="0">
                <a:latin typeface="Arial" charset="0"/>
                <a:ea typeface="MS PGothic" charset="0"/>
              </a:rPr>
              <a:t>La riserva non distribuibile dovrà invece essere iscritta quando emergono utili dalla valutazione al fair </a:t>
            </a:r>
            <a:r>
              <a:rPr lang="it-IT" sz="2400" dirty="0" err="1">
                <a:latin typeface="Arial" charset="0"/>
                <a:ea typeface="MS PGothic" charset="0"/>
              </a:rPr>
              <a:t>value</a:t>
            </a:r>
            <a:r>
              <a:rPr lang="it-IT" sz="2400" dirty="0">
                <a:latin typeface="Arial" charset="0"/>
                <a:ea typeface="MS PGothic" charset="0"/>
              </a:rPr>
              <a:t> dei derivati </a:t>
            </a:r>
            <a:r>
              <a:rPr lang="it-IT" sz="2400" dirty="0" smtClean="0">
                <a:latin typeface="Arial" charset="0"/>
                <a:ea typeface="MS PGothic" charset="0"/>
              </a:rPr>
              <a:t>speculativi</a:t>
            </a:r>
          </a:p>
          <a:p>
            <a:pPr marL="0" indent="0" algn="just">
              <a:buFontTx/>
              <a:buNone/>
            </a:pPr>
            <a:r>
              <a:rPr lang="it-IT" sz="2400" dirty="0">
                <a:latin typeface="Arial" charset="0"/>
                <a:ea typeface="MS PGothic" charset="0"/>
              </a:rPr>
              <a:t>i</a:t>
            </a:r>
            <a:r>
              <a:rPr lang="it-IT" sz="2400" dirty="0" smtClean="0">
                <a:latin typeface="Arial" charset="0"/>
                <a:ea typeface="MS PGothic" charset="0"/>
              </a:rPr>
              <a:t>n </a:t>
            </a:r>
            <a:r>
              <a:rPr lang="it-IT" sz="2400" dirty="0">
                <a:latin typeface="Arial" charset="0"/>
                <a:ea typeface="MS PGothic" charset="0"/>
              </a:rPr>
              <a:t>particolare, al momento della valutazione il redattore del bilancio deve rilevare a conto economico l’incremento del fair </a:t>
            </a:r>
            <a:r>
              <a:rPr lang="it-IT" sz="2400" dirty="0" err="1">
                <a:latin typeface="Arial" charset="0"/>
                <a:ea typeface="MS PGothic" charset="0"/>
              </a:rPr>
              <a:t>value</a:t>
            </a:r>
            <a:r>
              <a:rPr lang="it-IT" sz="2400" dirty="0">
                <a:latin typeface="Arial" charset="0"/>
                <a:ea typeface="MS PGothic" charset="0"/>
              </a:rPr>
              <a:t> e lo dovrà accantonare a riserva non distribuibile in sede di approvazione del bilancio d</a:t>
            </a:r>
            <a:r>
              <a:rPr lang="ja-JP" altLang="it-IT" sz="2400" dirty="0">
                <a:latin typeface="Arial" charset="0"/>
                <a:ea typeface="MS PGothic" charset="0"/>
              </a:rPr>
              <a:t>’</a:t>
            </a:r>
            <a:r>
              <a:rPr lang="it-IT" altLang="ja-JP" sz="2400" dirty="0">
                <a:latin typeface="Arial" charset="0"/>
                <a:ea typeface="MS PGothic" charset="0"/>
              </a:rPr>
              <a:t>esercizio e di destinazione </a:t>
            </a:r>
            <a:r>
              <a:rPr lang="it-IT" altLang="ja-JP" sz="2400" dirty="0" smtClean="0">
                <a:latin typeface="Arial" charset="0"/>
                <a:ea typeface="MS PGothic" charset="0"/>
              </a:rPr>
              <a:t>dell</a:t>
            </a:r>
            <a:r>
              <a:rPr lang="it-IT" sz="2400" dirty="0" smtClean="0">
                <a:latin typeface="Arial" charset="0"/>
                <a:ea typeface="MS PGothic" charset="0"/>
              </a:rPr>
              <a:t>’</a:t>
            </a:r>
            <a:r>
              <a:rPr lang="it-IT" altLang="ja-JP" sz="2400" dirty="0" smtClean="0">
                <a:latin typeface="Arial" charset="0"/>
                <a:ea typeface="MS PGothic" charset="0"/>
              </a:rPr>
              <a:t>utile</a:t>
            </a:r>
            <a:endParaRPr lang="en-GB" altLang="ja-JP" sz="2400" dirty="0">
              <a:latin typeface="Arial" charset="0"/>
              <a:ea typeface="MS PGothic" charset="0"/>
            </a:endParaRPr>
          </a:p>
          <a:p>
            <a:pPr marL="0" indent="0" algn="just">
              <a:buFontTx/>
              <a:buNone/>
            </a:pPr>
            <a:r>
              <a:rPr lang="it-IT" sz="2400" dirty="0">
                <a:latin typeface="Arial" charset="0"/>
                <a:ea typeface="MS PGothic" charset="0"/>
              </a:rPr>
              <a:t>Tale utile diviene realizzato al momento in cui il derivato giunge a scadenza o viene ceduto. Solo in questo momento la riserva accantonata tra le non distribuibili potrà essere svincolata e resa disponibile per la distribuzione ai </a:t>
            </a:r>
            <a:r>
              <a:rPr lang="it-IT" sz="2400" dirty="0" smtClean="0">
                <a:latin typeface="Arial" charset="0"/>
                <a:ea typeface="MS PGothic" charset="0"/>
              </a:rPr>
              <a:t>soci</a:t>
            </a:r>
            <a:endParaRPr lang="en-GB" sz="2400" dirty="0">
              <a:latin typeface="Arial" charset="0"/>
              <a:ea typeface="MS PGothic" charset="0"/>
            </a:endParaRPr>
          </a:p>
        </p:txBody>
      </p:sp>
    </p:spTree>
    <p:extLst>
      <p:ext uri="{BB962C8B-B14F-4D97-AF65-F5344CB8AC3E}">
        <p14:creationId xmlns:p14="http://schemas.microsoft.com/office/powerpoint/2010/main" val="3750884858"/>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numero diapositiva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fld id="{A004529E-CFEA-E144-97DD-995EE8BAF2EA}" type="slidenum">
              <a:rPr lang="it-IT"/>
              <a:pPr eaLnBrk="1" hangingPunct="1"/>
              <a:t>34</a:t>
            </a:fld>
            <a:endParaRPr lang="it-IT"/>
          </a:p>
        </p:txBody>
      </p:sp>
      <p:sp>
        <p:nvSpPr>
          <p:cNvPr id="13315" name="Rectangle 2"/>
          <p:cNvSpPr>
            <a:spLocks noGrp="1" noChangeArrowheads="1"/>
          </p:cNvSpPr>
          <p:nvPr>
            <p:ph type="title"/>
          </p:nvPr>
        </p:nvSpPr>
        <p:spPr>
          <a:xfrm>
            <a:off x="323850" y="188913"/>
            <a:ext cx="8507413" cy="936625"/>
          </a:xfrm>
        </p:spPr>
        <p:txBody>
          <a:bodyPr>
            <a:normAutofit/>
          </a:bodyPr>
          <a:lstStyle/>
          <a:p>
            <a:pPr eaLnBrk="1" hangingPunct="1"/>
            <a:r>
              <a:rPr lang="it-IT" sz="3600" dirty="0">
                <a:solidFill>
                  <a:srgbClr val="000000"/>
                </a:solidFill>
                <a:latin typeface="Arial" charset="0"/>
                <a:ea typeface="MS PGothic" charset="0"/>
              </a:rPr>
              <a:t>Strumenti finanziari derivati di </a:t>
            </a:r>
            <a:r>
              <a:rPr lang="it-IT" sz="3600" dirty="0" smtClean="0">
                <a:solidFill>
                  <a:srgbClr val="000000"/>
                </a:solidFill>
                <a:latin typeface="Arial" charset="0"/>
                <a:ea typeface="MS PGothic" charset="0"/>
              </a:rPr>
              <a:t>copertura</a:t>
            </a:r>
            <a:endParaRPr lang="it-IT" sz="3600" dirty="0">
              <a:solidFill>
                <a:srgbClr val="000000"/>
              </a:solidFill>
              <a:latin typeface="Arial" charset="0"/>
              <a:ea typeface="MS PGothic" charset="0"/>
            </a:endParaRPr>
          </a:p>
        </p:txBody>
      </p:sp>
      <p:sp>
        <p:nvSpPr>
          <p:cNvPr id="13316" name="Rectangle 3"/>
          <p:cNvSpPr>
            <a:spLocks noGrp="1" noChangeArrowheads="1"/>
          </p:cNvSpPr>
          <p:nvPr>
            <p:ph type="body" idx="1"/>
          </p:nvPr>
        </p:nvSpPr>
        <p:spPr>
          <a:xfrm>
            <a:off x="179388" y="1484313"/>
            <a:ext cx="8713787" cy="4392612"/>
          </a:xfrm>
        </p:spPr>
        <p:txBody>
          <a:bodyPr/>
          <a:lstStyle/>
          <a:p>
            <a:pPr marL="0" indent="0" algn="just">
              <a:buFontTx/>
              <a:buNone/>
            </a:pPr>
            <a:r>
              <a:rPr lang="it-IT" sz="2400" dirty="0">
                <a:latin typeface="Arial" charset="0"/>
                <a:ea typeface="MS PGothic" charset="0"/>
              </a:rPr>
              <a:t>Con riferimento agli strumenti derivati di copertura, occorre distinguere tra:</a:t>
            </a:r>
            <a:endParaRPr lang="en-GB" sz="2400" dirty="0">
              <a:latin typeface="Arial" charset="0"/>
              <a:ea typeface="MS PGothic" charset="0"/>
            </a:endParaRPr>
          </a:p>
          <a:p>
            <a:pPr marL="0" indent="0" algn="just"/>
            <a:r>
              <a:rPr lang="it-IT" sz="2400" dirty="0">
                <a:latin typeface="Arial" charset="0"/>
                <a:ea typeface="MS PGothic" charset="0"/>
              </a:rPr>
              <a:t>fair </a:t>
            </a:r>
            <a:r>
              <a:rPr lang="it-IT" sz="2400" dirty="0" err="1">
                <a:latin typeface="Arial" charset="0"/>
                <a:ea typeface="MS PGothic" charset="0"/>
              </a:rPr>
              <a:t>value</a:t>
            </a:r>
            <a:r>
              <a:rPr lang="it-IT" sz="2400" dirty="0">
                <a:latin typeface="Arial" charset="0"/>
                <a:ea typeface="MS PGothic" charset="0"/>
              </a:rPr>
              <a:t> </a:t>
            </a:r>
            <a:r>
              <a:rPr lang="it-IT" sz="2400" dirty="0" err="1">
                <a:latin typeface="Arial" charset="0"/>
                <a:ea typeface="MS PGothic" charset="0"/>
              </a:rPr>
              <a:t>hedging</a:t>
            </a:r>
            <a:r>
              <a:rPr lang="it-IT" sz="2400" dirty="0">
                <a:latin typeface="Arial" charset="0"/>
                <a:ea typeface="MS PGothic" charset="0"/>
              </a:rPr>
              <a:t>, in cui i contratti derivati coprono la fluttuazione del fair </a:t>
            </a:r>
            <a:r>
              <a:rPr lang="it-IT" sz="2400" dirty="0" err="1">
                <a:latin typeface="Arial" charset="0"/>
                <a:ea typeface="MS PGothic" charset="0"/>
              </a:rPr>
              <a:t>value</a:t>
            </a:r>
            <a:r>
              <a:rPr lang="it-IT" sz="2400" dirty="0">
                <a:latin typeface="Arial" charset="0"/>
                <a:ea typeface="MS PGothic" charset="0"/>
              </a:rPr>
              <a:t> di attività e passività iscritte in bilancio, come ad esempio la variazione del tasso di cambio di crediti e debiti in valuta estera;</a:t>
            </a:r>
            <a:endParaRPr lang="en-GB" sz="2400" dirty="0">
              <a:latin typeface="Arial" charset="0"/>
              <a:ea typeface="MS PGothic" charset="0"/>
            </a:endParaRPr>
          </a:p>
          <a:p>
            <a:pPr marL="0" indent="0" algn="just"/>
            <a:r>
              <a:rPr lang="it-IT" sz="2400" dirty="0">
                <a:latin typeface="Arial" charset="0"/>
                <a:ea typeface="MS PGothic" charset="0"/>
              </a:rPr>
              <a:t>cash flow </a:t>
            </a:r>
            <a:r>
              <a:rPr lang="it-IT" sz="2400" dirty="0" err="1">
                <a:latin typeface="Arial" charset="0"/>
                <a:ea typeface="MS PGothic" charset="0"/>
              </a:rPr>
              <a:t>hedging</a:t>
            </a:r>
            <a:r>
              <a:rPr lang="it-IT" sz="2400" dirty="0">
                <a:latin typeface="Arial" charset="0"/>
                <a:ea typeface="MS PGothic" charset="0"/>
              </a:rPr>
              <a:t>, in cui i derivati coprono il rischio di variazione dei flussi finanziari attesi da uno strumento/operazione sottostante, come ad esempio la variazione del tasso di interesse (in quanto variabile) su un mutuo sottoscritto in </a:t>
            </a:r>
            <a:r>
              <a:rPr lang="it-IT" sz="2400" dirty="0" smtClean="0">
                <a:latin typeface="Arial" charset="0"/>
                <a:ea typeface="MS PGothic" charset="0"/>
              </a:rPr>
              <a:t>passato</a:t>
            </a:r>
            <a:endParaRPr lang="en-GB" sz="2400" dirty="0">
              <a:latin typeface="Arial" charset="0"/>
              <a:ea typeface="MS PGothic" charset="0"/>
            </a:endParaRPr>
          </a:p>
        </p:txBody>
      </p:sp>
    </p:spTree>
    <p:extLst>
      <p:ext uri="{BB962C8B-B14F-4D97-AF65-F5344CB8AC3E}">
        <p14:creationId xmlns:p14="http://schemas.microsoft.com/office/powerpoint/2010/main" val="4262309111"/>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egnaposto numero diapositiva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fld id="{A37E17DE-225B-294C-A857-2BB06C6EE49B}" type="slidenum">
              <a:rPr lang="it-IT"/>
              <a:pPr eaLnBrk="1" hangingPunct="1"/>
              <a:t>35</a:t>
            </a:fld>
            <a:endParaRPr lang="it-IT"/>
          </a:p>
        </p:txBody>
      </p:sp>
      <p:sp>
        <p:nvSpPr>
          <p:cNvPr id="14339" name="Rectangle 2"/>
          <p:cNvSpPr>
            <a:spLocks noGrp="1" noChangeArrowheads="1"/>
          </p:cNvSpPr>
          <p:nvPr>
            <p:ph type="title"/>
          </p:nvPr>
        </p:nvSpPr>
        <p:spPr>
          <a:xfrm>
            <a:off x="323850" y="188913"/>
            <a:ext cx="8507413" cy="936625"/>
          </a:xfrm>
        </p:spPr>
        <p:txBody>
          <a:bodyPr>
            <a:normAutofit/>
          </a:bodyPr>
          <a:lstStyle/>
          <a:p>
            <a:pPr eaLnBrk="1" hangingPunct="1"/>
            <a:r>
              <a:rPr lang="it-IT" sz="3600" dirty="0">
                <a:solidFill>
                  <a:srgbClr val="000000"/>
                </a:solidFill>
                <a:latin typeface="Arial" charset="0"/>
                <a:ea typeface="MS PGothic" charset="0"/>
              </a:rPr>
              <a:t>Strumenti finanziari derivati di </a:t>
            </a:r>
            <a:r>
              <a:rPr lang="it-IT" sz="3600" dirty="0" smtClean="0">
                <a:solidFill>
                  <a:srgbClr val="000000"/>
                </a:solidFill>
                <a:latin typeface="Arial" charset="0"/>
                <a:ea typeface="MS PGothic" charset="0"/>
              </a:rPr>
              <a:t>copertura</a:t>
            </a:r>
            <a:endParaRPr lang="it-IT" sz="3600" dirty="0">
              <a:solidFill>
                <a:srgbClr val="000000"/>
              </a:solidFill>
              <a:latin typeface="Arial" charset="0"/>
              <a:ea typeface="MS PGothic" charset="0"/>
            </a:endParaRPr>
          </a:p>
        </p:txBody>
      </p:sp>
      <p:sp>
        <p:nvSpPr>
          <p:cNvPr id="14340" name="Rectangle 3"/>
          <p:cNvSpPr>
            <a:spLocks noGrp="1" noChangeArrowheads="1"/>
          </p:cNvSpPr>
          <p:nvPr>
            <p:ph type="body" idx="1"/>
          </p:nvPr>
        </p:nvSpPr>
        <p:spPr>
          <a:xfrm>
            <a:off x="179388" y="1628775"/>
            <a:ext cx="8713787" cy="4608513"/>
          </a:xfrm>
        </p:spPr>
        <p:txBody>
          <a:bodyPr>
            <a:normAutofit fontScale="92500"/>
          </a:bodyPr>
          <a:lstStyle/>
          <a:p>
            <a:pPr marL="0" indent="0" algn="just">
              <a:buFontTx/>
              <a:buNone/>
            </a:pPr>
            <a:r>
              <a:rPr lang="it-IT" sz="2400" dirty="0">
                <a:latin typeface="Arial" charset="0"/>
                <a:ea typeface="MS PGothic" charset="0"/>
              </a:rPr>
              <a:t>Con riferimento al fair </a:t>
            </a:r>
            <a:r>
              <a:rPr lang="it-IT" sz="2400" dirty="0" err="1">
                <a:latin typeface="Arial" charset="0"/>
                <a:ea typeface="MS PGothic" charset="0"/>
              </a:rPr>
              <a:t>value</a:t>
            </a:r>
            <a:r>
              <a:rPr lang="it-IT" sz="2400" dirty="0">
                <a:latin typeface="Arial" charset="0"/>
                <a:ea typeface="MS PGothic" charset="0"/>
              </a:rPr>
              <a:t> </a:t>
            </a:r>
            <a:r>
              <a:rPr lang="it-IT" sz="2400" dirty="0" err="1">
                <a:latin typeface="Arial" charset="0"/>
                <a:ea typeface="MS PGothic" charset="0"/>
              </a:rPr>
              <a:t>hedging</a:t>
            </a:r>
            <a:r>
              <a:rPr lang="it-IT" sz="2400" dirty="0">
                <a:latin typeface="Arial" charset="0"/>
                <a:ea typeface="MS PGothic" charset="0"/>
              </a:rPr>
              <a:t>, il redattore del bilancio deve valutare e rilevare in modo simmetrico l</a:t>
            </a:r>
            <a:r>
              <a:rPr lang="ja-JP" altLang="it-IT" sz="2400" dirty="0">
                <a:latin typeface="Arial" charset="0"/>
                <a:ea typeface="MS PGothic" charset="0"/>
              </a:rPr>
              <a:t>’</a:t>
            </a:r>
            <a:r>
              <a:rPr lang="it-IT" altLang="ja-JP" sz="2400" dirty="0">
                <a:latin typeface="Arial" charset="0"/>
                <a:ea typeface="MS PGothic" charset="0"/>
              </a:rPr>
              <a:t>elemento coperto e il contratto derivato, iscrivendo la variazione di fair </a:t>
            </a:r>
            <a:r>
              <a:rPr lang="it-IT" altLang="ja-JP" sz="2400" dirty="0" err="1">
                <a:latin typeface="Arial" charset="0"/>
                <a:ea typeface="MS PGothic" charset="0"/>
              </a:rPr>
              <a:t>value</a:t>
            </a:r>
            <a:r>
              <a:rPr lang="it-IT" altLang="ja-JP" sz="2400" dirty="0">
                <a:latin typeface="Arial" charset="0"/>
                <a:ea typeface="MS PGothic" charset="0"/>
              </a:rPr>
              <a:t> di entrambi a conto economico fin </a:t>
            </a:r>
            <a:r>
              <a:rPr lang="it-IT" altLang="ja-JP" sz="2400" dirty="0" smtClean="0">
                <a:latin typeface="Arial" charset="0"/>
                <a:ea typeface="MS PGothic" charset="0"/>
              </a:rPr>
              <a:t>dall’esercizio </a:t>
            </a:r>
            <a:r>
              <a:rPr lang="it-IT" altLang="ja-JP" sz="2400" dirty="0">
                <a:latin typeface="Arial" charset="0"/>
                <a:ea typeface="MS PGothic" charset="0"/>
              </a:rPr>
              <a:t>di </a:t>
            </a:r>
            <a:r>
              <a:rPr lang="it-IT" altLang="ja-JP" sz="2400" dirty="0" smtClean="0">
                <a:latin typeface="Arial" charset="0"/>
                <a:ea typeface="MS PGothic" charset="0"/>
              </a:rPr>
              <a:t>sottoscrizione</a:t>
            </a:r>
          </a:p>
          <a:p>
            <a:pPr marL="0" indent="0" algn="just">
              <a:buFontTx/>
              <a:buNone/>
            </a:pPr>
            <a:r>
              <a:rPr lang="it-IT" altLang="ja-JP" sz="2400" dirty="0" smtClean="0">
                <a:latin typeface="Arial" charset="0"/>
                <a:ea typeface="MS PGothic" charset="0"/>
              </a:rPr>
              <a:t>Pertanto</a:t>
            </a:r>
            <a:r>
              <a:rPr lang="it-IT" altLang="ja-JP" sz="2400" dirty="0">
                <a:latin typeface="Arial" charset="0"/>
                <a:ea typeface="MS PGothic" charset="0"/>
              </a:rPr>
              <a:t>, se la copertura è perfetta gli effetti reddituali saranno pari a zero poiché saranno imputati valori uguali, ma di segno opposto, rispettivamente emersi dalla variazione del fair </a:t>
            </a:r>
            <a:r>
              <a:rPr lang="it-IT" altLang="ja-JP" sz="2400" dirty="0" err="1">
                <a:latin typeface="Arial" charset="0"/>
                <a:ea typeface="MS PGothic" charset="0"/>
              </a:rPr>
              <a:t>value</a:t>
            </a:r>
            <a:r>
              <a:rPr lang="it-IT" altLang="ja-JP" sz="2400" dirty="0">
                <a:latin typeface="Arial" charset="0"/>
                <a:ea typeface="MS PGothic" charset="0"/>
              </a:rPr>
              <a:t> </a:t>
            </a:r>
            <a:r>
              <a:rPr lang="it-IT" altLang="ja-JP" sz="2400" dirty="0" smtClean="0">
                <a:latin typeface="Arial" charset="0"/>
                <a:ea typeface="MS PGothic" charset="0"/>
              </a:rPr>
              <a:t>dell’elemento </a:t>
            </a:r>
            <a:r>
              <a:rPr lang="it-IT" altLang="ja-JP" sz="2400" dirty="0">
                <a:latin typeface="Arial" charset="0"/>
                <a:ea typeface="MS PGothic" charset="0"/>
              </a:rPr>
              <a:t>coperto e del </a:t>
            </a:r>
            <a:r>
              <a:rPr lang="it-IT" altLang="ja-JP" sz="2400" dirty="0" smtClean="0">
                <a:latin typeface="Arial" charset="0"/>
                <a:ea typeface="MS PGothic" charset="0"/>
              </a:rPr>
              <a:t>derivato</a:t>
            </a:r>
          </a:p>
          <a:p>
            <a:pPr marL="0" indent="0" algn="just">
              <a:buFontTx/>
              <a:buNone/>
            </a:pPr>
            <a:r>
              <a:rPr lang="it-IT" altLang="ja-JP" sz="2400" dirty="0" smtClean="0">
                <a:latin typeface="Arial" charset="0"/>
                <a:ea typeface="MS PGothic" charset="0"/>
              </a:rPr>
              <a:t>Se </a:t>
            </a:r>
            <a:r>
              <a:rPr lang="it-IT" altLang="ja-JP" sz="2400" dirty="0">
                <a:latin typeface="Arial" charset="0"/>
                <a:ea typeface="MS PGothic" charset="0"/>
              </a:rPr>
              <a:t>invece la copertura non risulta perfetta (esempio si copre meno del 100% o si copre di più), si produrranno effetti economici positivi o negativi per la parte non coperta </a:t>
            </a:r>
            <a:r>
              <a:rPr lang="it-IT" altLang="ja-JP" sz="2400" dirty="0" smtClean="0">
                <a:latin typeface="Arial" charset="0"/>
                <a:ea typeface="MS PGothic" charset="0"/>
              </a:rPr>
              <a:t>dell’elemento </a:t>
            </a:r>
            <a:r>
              <a:rPr lang="it-IT" altLang="ja-JP" sz="2400" dirty="0">
                <a:latin typeface="Arial" charset="0"/>
                <a:ea typeface="MS PGothic" charset="0"/>
              </a:rPr>
              <a:t>sottostante o per la parte che eccede la copertura per il derivato.</a:t>
            </a:r>
            <a:endParaRPr lang="en-GB" sz="2400" dirty="0">
              <a:latin typeface="Arial" charset="0"/>
              <a:ea typeface="MS PGothic" charset="0"/>
            </a:endParaRPr>
          </a:p>
        </p:txBody>
      </p:sp>
    </p:spTree>
    <p:extLst>
      <p:ext uri="{BB962C8B-B14F-4D97-AF65-F5344CB8AC3E}">
        <p14:creationId xmlns:p14="http://schemas.microsoft.com/office/powerpoint/2010/main" val="4164739291"/>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egnaposto numero diapositiva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fld id="{06BC203E-CE47-1148-8D7D-58D75534E91C}" type="slidenum">
              <a:rPr lang="it-IT"/>
              <a:pPr eaLnBrk="1" hangingPunct="1"/>
              <a:t>36</a:t>
            </a:fld>
            <a:endParaRPr lang="it-IT"/>
          </a:p>
        </p:txBody>
      </p:sp>
      <p:sp>
        <p:nvSpPr>
          <p:cNvPr id="15363" name="Rectangle 2"/>
          <p:cNvSpPr>
            <a:spLocks noGrp="1" noChangeArrowheads="1"/>
          </p:cNvSpPr>
          <p:nvPr>
            <p:ph type="title"/>
          </p:nvPr>
        </p:nvSpPr>
        <p:spPr>
          <a:xfrm>
            <a:off x="323850" y="188913"/>
            <a:ext cx="8507413" cy="936625"/>
          </a:xfrm>
        </p:spPr>
        <p:txBody>
          <a:bodyPr>
            <a:normAutofit/>
          </a:bodyPr>
          <a:lstStyle/>
          <a:p>
            <a:pPr eaLnBrk="1" hangingPunct="1"/>
            <a:r>
              <a:rPr lang="it-IT" sz="3600" dirty="0">
                <a:solidFill>
                  <a:srgbClr val="000000"/>
                </a:solidFill>
                <a:latin typeface="Arial" charset="0"/>
                <a:ea typeface="MS PGothic" charset="0"/>
              </a:rPr>
              <a:t>Strumenti finanziari derivati di </a:t>
            </a:r>
            <a:r>
              <a:rPr lang="it-IT" sz="3600" dirty="0" smtClean="0">
                <a:solidFill>
                  <a:srgbClr val="000000"/>
                </a:solidFill>
                <a:latin typeface="Arial" charset="0"/>
                <a:ea typeface="MS PGothic" charset="0"/>
              </a:rPr>
              <a:t>copertura</a:t>
            </a:r>
            <a:endParaRPr lang="it-IT" sz="3600" dirty="0">
              <a:solidFill>
                <a:srgbClr val="000000"/>
              </a:solidFill>
              <a:latin typeface="Arial" charset="0"/>
              <a:ea typeface="MS PGothic" charset="0"/>
            </a:endParaRPr>
          </a:p>
        </p:txBody>
      </p:sp>
      <p:sp>
        <p:nvSpPr>
          <p:cNvPr id="15364" name="Rectangle 3"/>
          <p:cNvSpPr>
            <a:spLocks noGrp="1" noChangeArrowheads="1"/>
          </p:cNvSpPr>
          <p:nvPr>
            <p:ph type="body" idx="1"/>
          </p:nvPr>
        </p:nvSpPr>
        <p:spPr>
          <a:xfrm>
            <a:off x="179388" y="1844675"/>
            <a:ext cx="8713787" cy="3744913"/>
          </a:xfrm>
        </p:spPr>
        <p:txBody>
          <a:bodyPr>
            <a:normAutofit lnSpcReduction="10000"/>
          </a:bodyPr>
          <a:lstStyle/>
          <a:p>
            <a:pPr marL="0" indent="0" algn="just">
              <a:buFontTx/>
              <a:buNone/>
            </a:pPr>
            <a:r>
              <a:rPr lang="it-IT" sz="2400" dirty="0">
                <a:latin typeface="Arial" charset="0"/>
                <a:ea typeface="MS PGothic" charset="0"/>
              </a:rPr>
              <a:t>Con riferimento al cash flow </a:t>
            </a:r>
            <a:r>
              <a:rPr lang="it-IT" sz="2400" dirty="0" err="1">
                <a:latin typeface="Arial" charset="0"/>
                <a:ea typeface="MS PGothic" charset="0"/>
              </a:rPr>
              <a:t>hedging</a:t>
            </a:r>
            <a:r>
              <a:rPr lang="it-IT" sz="2400" dirty="0">
                <a:latin typeface="Arial" charset="0"/>
                <a:ea typeface="MS PGothic" charset="0"/>
              </a:rPr>
              <a:t>, il nuovo punto 11-bis) prevede di imputare le variazioni di fair </a:t>
            </a:r>
            <a:r>
              <a:rPr lang="it-IT" sz="2400" dirty="0" err="1">
                <a:latin typeface="Arial" charset="0"/>
                <a:ea typeface="MS PGothic" charset="0"/>
              </a:rPr>
              <a:t>value</a:t>
            </a:r>
            <a:r>
              <a:rPr lang="it-IT" sz="2400" dirty="0">
                <a:latin typeface="Arial" charset="0"/>
                <a:ea typeface="MS PGothic" charset="0"/>
              </a:rPr>
              <a:t> ad una riserva positiva o negativa di patrimonio netto, la quale va imputata a conto economico nella misura e nei tempi in cui si realizzano i flussi finanziari del sottostante </a:t>
            </a:r>
            <a:r>
              <a:rPr lang="it-IT" sz="2400" dirty="0" smtClean="0">
                <a:latin typeface="Arial" charset="0"/>
                <a:ea typeface="MS PGothic" charset="0"/>
              </a:rPr>
              <a:t>coperto</a:t>
            </a:r>
          </a:p>
          <a:p>
            <a:pPr marL="0" indent="0" algn="just">
              <a:buFontTx/>
              <a:buNone/>
            </a:pPr>
            <a:r>
              <a:rPr lang="it-IT" sz="2400" dirty="0" smtClean="0">
                <a:latin typeface="Arial" charset="0"/>
                <a:ea typeface="MS PGothic" charset="0"/>
              </a:rPr>
              <a:t>La </a:t>
            </a:r>
            <a:r>
              <a:rPr lang="it-IT" sz="2400" dirty="0">
                <a:latin typeface="Arial" charset="0"/>
                <a:ea typeface="MS PGothic" charset="0"/>
              </a:rPr>
              <a:t>nuova regola contabile introdotta dal D. </a:t>
            </a:r>
            <a:r>
              <a:rPr lang="it-IT" sz="2400" dirty="0" err="1">
                <a:latin typeface="Arial" charset="0"/>
                <a:ea typeface="MS PGothic" charset="0"/>
              </a:rPr>
              <a:t>Lgs</a:t>
            </a:r>
            <a:r>
              <a:rPr lang="it-IT" sz="2400" dirty="0">
                <a:latin typeface="Arial" charset="0"/>
                <a:ea typeface="MS PGothic" charset="0"/>
              </a:rPr>
              <a:t>. n. 139/2015 impone di rilevare tra le attività anche i derivati di copertura iscrivendo le fluttuazioni del relativo fair </a:t>
            </a:r>
            <a:r>
              <a:rPr lang="it-IT" sz="2400" dirty="0" err="1">
                <a:latin typeface="Arial" charset="0"/>
                <a:ea typeface="MS PGothic" charset="0"/>
              </a:rPr>
              <a:t>value</a:t>
            </a:r>
            <a:r>
              <a:rPr lang="it-IT" sz="2400" dirty="0">
                <a:latin typeface="Arial" charset="0"/>
                <a:ea typeface="MS PGothic" charset="0"/>
              </a:rPr>
              <a:t> a riserva indisponibile che potrebbe essere definita </a:t>
            </a:r>
            <a:r>
              <a:rPr lang="ja-JP" altLang="it-IT" sz="2400" dirty="0">
                <a:latin typeface="Arial" charset="0"/>
                <a:ea typeface="MS PGothic" charset="0"/>
              </a:rPr>
              <a:t>“</a:t>
            </a:r>
            <a:r>
              <a:rPr lang="it-IT" altLang="ja-JP" sz="2400" dirty="0">
                <a:latin typeface="Arial" charset="0"/>
                <a:ea typeface="MS PGothic" charset="0"/>
              </a:rPr>
              <a:t>Riserva da strumenti derivati di copertura</a:t>
            </a:r>
            <a:r>
              <a:rPr lang="ja-JP" altLang="it-IT" sz="2400" dirty="0" smtClean="0">
                <a:latin typeface="Arial" charset="0"/>
                <a:ea typeface="MS PGothic" charset="0"/>
              </a:rPr>
              <a:t>”</a:t>
            </a:r>
            <a:endParaRPr lang="en-GB" sz="2400" dirty="0">
              <a:latin typeface="Arial" charset="0"/>
              <a:ea typeface="MS PGothic" charset="0"/>
            </a:endParaRPr>
          </a:p>
        </p:txBody>
      </p:sp>
    </p:spTree>
    <p:extLst>
      <p:ext uri="{BB962C8B-B14F-4D97-AF65-F5344CB8AC3E}">
        <p14:creationId xmlns:p14="http://schemas.microsoft.com/office/powerpoint/2010/main" val="4279146542"/>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54272"/>
          </a:xfrm>
        </p:spPr>
        <p:txBody>
          <a:bodyPr>
            <a:normAutofit/>
          </a:bodyPr>
          <a:lstStyle/>
          <a:p>
            <a:r>
              <a:rPr lang="it-IT" sz="3400" dirty="0"/>
              <a:t>valutazione dei debiti - precedente normativa </a:t>
            </a:r>
          </a:p>
        </p:txBody>
      </p:sp>
      <p:sp>
        <p:nvSpPr>
          <p:cNvPr id="3" name="Segnaposto contenuto 2"/>
          <p:cNvSpPr>
            <a:spLocks noGrp="1"/>
          </p:cNvSpPr>
          <p:nvPr>
            <p:ph idx="1"/>
          </p:nvPr>
        </p:nvSpPr>
        <p:spPr>
          <a:xfrm>
            <a:off x="300419" y="1417638"/>
            <a:ext cx="8602905" cy="5109239"/>
          </a:xfrm>
        </p:spPr>
        <p:txBody>
          <a:bodyPr>
            <a:normAutofit fontScale="77500" lnSpcReduction="20000"/>
          </a:bodyPr>
          <a:lstStyle/>
          <a:p>
            <a:r>
              <a:rPr lang="it-IT" dirty="0"/>
              <a:t>nella previgente formulazione del cc, i debiti erano iscritti in bilancio al valore nominale (pari, generalmente, al valore di rimborso). Il Principio contabile OIC 19  prevedeva la capitalizzazione nella voce B.I.7 (Altre  immobilizzazioni immateriali) degli “</a:t>
            </a:r>
            <a:r>
              <a:rPr lang="it-IT" i="1" dirty="0"/>
              <a:t>oneri accessori sostenuti per ottenere finanziamenti, quali, le spese di istruttoria, l’imposta sostitutiva sui finanziamenti e tutti gli altri costi iniziali</a:t>
            </a:r>
            <a:r>
              <a:rPr lang="it-IT" dirty="0" smtClean="0"/>
              <a:t>”</a:t>
            </a:r>
            <a:endParaRPr lang="it-IT" dirty="0"/>
          </a:p>
          <a:p>
            <a:r>
              <a:rPr lang="it-IT" dirty="0"/>
              <a:t>Secondo il Principio OIC 24, poi, i costi capitalizzati </a:t>
            </a:r>
            <a:r>
              <a:rPr lang="it-IT" dirty="0" smtClean="0"/>
              <a:t>erano ammortizzati </a:t>
            </a:r>
            <a:r>
              <a:rPr lang="it-IT" dirty="0"/>
              <a:t>in base alla “</a:t>
            </a:r>
            <a:r>
              <a:rPr lang="it-IT" i="1" dirty="0"/>
              <a:t>durata dei relativi finanziamenti, in base a quote calcolate preferibilmente secondo modalità finanziarie, oppure a quote costanti, se gli effetti risultanti non divergono in modo significativo rispetto al metodo finanziario</a:t>
            </a:r>
            <a:r>
              <a:rPr lang="it-IT" dirty="0" smtClean="0"/>
              <a:t>”</a:t>
            </a:r>
            <a:endParaRPr lang="it-IT" dirty="0"/>
          </a:p>
          <a:p>
            <a:r>
              <a:rPr lang="it-IT" dirty="0" smtClean="0"/>
              <a:t>analogamente </a:t>
            </a:r>
            <a:r>
              <a:rPr lang="it-IT" dirty="0"/>
              <a:t>il disaggio sui prestiti </a:t>
            </a:r>
            <a:r>
              <a:rPr lang="it-IT" dirty="0" smtClean="0"/>
              <a:t>era iscritto </a:t>
            </a:r>
            <a:r>
              <a:rPr lang="it-IT" dirty="0"/>
              <a:t>nell’attivo e ammortizzato in ogni esercizio per il periodo di durata del </a:t>
            </a:r>
            <a:r>
              <a:rPr lang="it-IT" dirty="0" smtClean="0"/>
              <a:t>prestito</a:t>
            </a:r>
            <a:endParaRPr lang="it-IT" dirty="0"/>
          </a:p>
        </p:txBody>
      </p:sp>
    </p:spTree>
    <p:extLst>
      <p:ext uri="{BB962C8B-B14F-4D97-AF65-F5344CB8AC3E}">
        <p14:creationId xmlns:p14="http://schemas.microsoft.com/office/powerpoint/2010/main" val="31788792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Esempio precedente </a:t>
            </a:r>
            <a:r>
              <a:rPr lang="it-IT" dirty="0" smtClean="0"/>
              <a:t>normativa</a:t>
            </a:r>
            <a:endParaRPr lang="it-IT" dirty="0"/>
          </a:p>
        </p:txBody>
      </p:sp>
      <p:sp>
        <p:nvSpPr>
          <p:cNvPr id="3" name="Segnaposto contenuto 2"/>
          <p:cNvSpPr>
            <a:spLocks noGrp="1"/>
          </p:cNvSpPr>
          <p:nvPr>
            <p:ph idx="1"/>
          </p:nvPr>
        </p:nvSpPr>
        <p:spPr/>
        <p:txBody>
          <a:bodyPr>
            <a:normAutofit fontScale="92500" lnSpcReduction="10000"/>
          </a:bodyPr>
          <a:lstStyle/>
          <a:p>
            <a:r>
              <a:rPr lang="it-IT" i="1" dirty="0" smtClean="0"/>
              <a:t>La </a:t>
            </a:r>
            <a:r>
              <a:rPr lang="it-IT" i="1" dirty="0" err="1"/>
              <a:t>Societa</a:t>
            </a:r>
            <a:r>
              <a:rPr lang="it-IT" i="1" dirty="0"/>
              <a:t>̀ XYZ ha ottenuto in data 1° gennaio 2016 un finanziamento bancario per la durata di 10 anni del valore nominale di 1.000.000 di euro, al tasso annuo di interesse del 5</a:t>
            </a:r>
            <a:r>
              <a:rPr lang="it-IT" i="1" dirty="0" smtClean="0"/>
              <a:t>%</a:t>
            </a:r>
            <a:endParaRPr lang="it-IT" i="1" dirty="0"/>
          </a:p>
          <a:p>
            <a:r>
              <a:rPr lang="it-IT" i="1" dirty="0" smtClean="0"/>
              <a:t>Gli </a:t>
            </a:r>
            <a:r>
              <a:rPr lang="it-IT" i="1" dirty="0"/>
              <a:t>interessi devono essere corrisposti al 31 dicembre di ogni esercizio e il prestito deve essere rimborsato in unica soluzione alla scadenza (31 dicembre 2025</a:t>
            </a:r>
            <a:r>
              <a:rPr lang="it-IT" i="1" dirty="0" smtClean="0"/>
              <a:t>)</a:t>
            </a:r>
            <a:endParaRPr lang="it-IT" i="1" dirty="0"/>
          </a:p>
          <a:p>
            <a:r>
              <a:rPr lang="it-IT" i="1" dirty="0" smtClean="0"/>
              <a:t>La </a:t>
            </a:r>
            <a:r>
              <a:rPr lang="it-IT" i="1" dirty="0" err="1"/>
              <a:t>societa</a:t>
            </a:r>
            <a:r>
              <a:rPr lang="it-IT" i="1" dirty="0"/>
              <a:t>̀ ha corrisposto alla banca spese di istruttoria e commissioni per 20.000 Euro</a:t>
            </a:r>
            <a:r>
              <a:rPr lang="it-IT" dirty="0"/>
              <a:t> </a:t>
            </a:r>
          </a:p>
        </p:txBody>
      </p:sp>
    </p:spTree>
    <p:extLst>
      <p:ext uri="{BB962C8B-B14F-4D97-AF65-F5344CB8AC3E}">
        <p14:creationId xmlns:p14="http://schemas.microsoft.com/office/powerpoint/2010/main" val="30298831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extLst>
              <p:ext uri="{D42A27DB-BD31-4B8C-83A1-F6EECF244321}">
                <p14:modId xmlns:p14="http://schemas.microsoft.com/office/powerpoint/2010/main" val="3894616549"/>
              </p:ext>
            </p:extLst>
          </p:nvPr>
        </p:nvGraphicFramePr>
        <p:xfrm>
          <a:off x="327730" y="191169"/>
          <a:ext cx="8561940" cy="6499562"/>
        </p:xfrm>
        <a:graphic>
          <a:graphicData uri="http://schemas.openxmlformats.org/drawingml/2006/table">
            <a:tbl>
              <a:tblPr firstRow="1" bandRow="1">
                <a:tableStyleId>{5C22544A-7EE6-4342-B048-85BDC9FD1C3A}</a:tableStyleId>
              </a:tblPr>
              <a:tblGrid>
                <a:gridCol w="1712388"/>
                <a:gridCol w="1712388"/>
                <a:gridCol w="1684760"/>
                <a:gridCol w="1740016"/>
                <a:gridCol w="1712388"/>
              </a:tblGrid>
              <a:tr h="904665">
                <a:tc>
                  <a:txBody>
                    <a:bodyPr/>
                    <a:lstStyle/>
                    <a:p>
                      <a:pPr algn="l"/>
                      <a:r>
                        <a:rPr lang="it-IT" sz="1200" b="0" i="0" u="none" strike="noStrike" baseline="0" dirty="0" smtClean="0">
                          <a:latin typeface=""/>
                        </a:rPr>
                        <a:t>Esercizio</a:t>
                      </a:r>
                    </a:p>
                  </a:txBody>
                  <a:tcPr/>
                </a:tc>
                <a:tc>
                  <a:txBody>
                    <a:bodyPr/>
                    <a:lstStyle/>
                    <a:p>
                      <a:pPr algn="l"/>
                      <a:r>
                        <a:rPr lang="it-IT" sz="1200" b="0" i="0" u="none" strike="noStrike" baseline="0" dirty="0" smtClean="0">
                          <a:latin typeface=""/>
                        </a:rPr>
                        <a:t>Valore del debito al </a:t>
                      </a:r>
                      <a:r>
                        <a:rPr lang="mr-IN" sz="1200" b="0" i="0" u="none" strike="noStrike" baseline="0" dirty="0" smtClean="0">
                          <a:latin typeface=""/>
                        </a:rPr>
                        <a:t>31/12</a:t>
                      </a:r>
                      <a:r>
                        <a:rPr lang="it-IT" sz="1200" b="0" i="0" u="none" strike="noStrike" baseline="0" dirty="0" smtClean="0">
                          <a:latin typeface=""/>
                        </a:rPr>
                        <a:t> </a:t>
                      </a:r>
                      <a:r>
                        <a:rPr lang="mr-IN" sz="1200" b="0" i="0" u="none" strike="noStrike" baseline="0" dirty="0" smtClean="0">
                          <a:latin typeface=""/>
                        </a:rPr>
                        <a:t>(SP:</a:t>
                      </a:r>
                      <a:r>
                        <a:rPr lang="it-IT" sz="1200" b="0" i="0" u="none" strike="noStrike" baseline="0" dirty="0" smtClean="0">
                          <a:latin typeface=""/>
                        </a:rPr>
                        <a:t>voce</a:t>
                      </a:r>
                    </a:p>
                    <a:p>
                      <a:pPr algn="l"/>
                      <a:r>
                        <a:rPr lang="mr-IN" sz="1200" b="0" i="0" u="none" strike="noStrike" baseline="0" dirty="0" smtClean="0">
                          <a:latin typeface=""/>
                        </a:rPr>
                        <a:t>D.4)</a:t>
                      </a:r>
                      <a:endParaRPr lang="it-IT" dirty="0"/>
                    </a:p>
                  </a:txBody>
                  <a:tcPr/>
                </a:tc>
                <a:tc>
                  <a:txBody>
                    <a:bodyPr/>
                    <a:lstStyle/>
                    <a:p>
                      <a:pPr algn="l"/>
                      <a:r>
                        <a:rPr lang="it-IT" sz="1200" b="0" i="0" u="none" strike="noStrike" baseline="0" dirty="0" smtClean="0">
                          <a:latin typeface=""/>
                        </a:rPr>
                        <a:t>Interessi passivi</a:t>
                      </a:r>
                    </a:p>
                    <a:p>
                      <a:pPr algn="l"/>
                      <a:r>
                        <a:rPr lang="it-IT" sz="1200" b="0" i="0" u="none" strike="noStrike" baseline="0" dirty="0" smtClean="0">
                          <a:latin typeface=""/>
                        </a:rPr>
                        <a:t>Tasso </a:t>
                      </a:r>
                      <a:r>
                        <a:rPr lang="it-IT" sz="1200" b="0" i="0" u="none" strike="noStrike" baseline="0" dirty="0" err="1" smtClean="0">
                          <a:latin typeface=""/>
                        </a:rPr>
                        <a:t>nom</a:t>
                      </a:r>
                      <a:r>
                        <a:rPr lang="it-IT" sz="1200" b="0" i="0" u="none" strike="noStrike" baseline="0" dirty="0" smtClean="0">
                          <a:latin typeface=""/>
                        </a:rPr>
                        <a:t>. </a:t>
                      </a:r>
                      <a:r>
                        <a:rPr lang="mr-IN" sz="1200" b="0" i="0" u="none" strike="noStrike" baseline="0" dirty="0" smtClean="0">
                          <a:latin typeface=""/>
                        </a:rPr>
                        <a:t>=</a:t>
                      </a:r>
                      <a:r>
                        <a:rPr lang="it-IT" sz="1200" b="0" i="0" u="none" strike="noStrike" baseline="0" dirty="0" smtClean="0">
                          <a:latin typeface=""/>
                        </a:rPr>
                        <a:t> </a:t>
                      </a:r>
                      <a:r>
                        <a:rPr lang="mr-IN" sz="1200" b="0" i="0" u="none" strike="noStrike" baseline="0" dirty="0" smtClean="0">
                          <a:latin typeface=""/>
                        </a:rPr>
                        <a:t>5%</a:t>
                      </a:r>
                    </a:p>
                    <a:p>
                      <a:pPr algn="l"/>
                      <a:r>
                        <a:rPr lang="mr-IN" sz="1200" b="0" i="0" u="none" strike="noStrike" baseline="0" dirty="0" smtClean="0">
                          <a:latin typeface=""/>
                        </a:rPr>
                        <a:t>(CE:</a:t>
                      </a:r>
                      <a:r>
                        <a:rPr lang="it-IT" sz="1200" b="0" i="0" u="none" strike="noStrike" baseline="0" dirty="0" smtClean="0">
                          <a:latin typeface=""/>
                        </a:rPr>
                        <a:t>voce </a:t>
                      </a:r>
                      <a:r>
                        <a:rPr lang="is-IS" sz="1200" b="0" i="0" u="none" strike="noStrike" baseline="0" dirty="0" smtClean="0">
                          <a:latin typeface=""/>
                        </a:rPr>
                        <a:t>C.17)</a:t>
                      </a:r>
                      <a:endParaRPr lang="it-IT" dirty="0"/>
                    </a:p>
                  </a:txBody>
                  <a:tcPr/>
                </a:tc>
                <a:tc>
                  <a:txBody>
                    <a:bodyPr/>
                    <a:lstStyle/>
                    <a:p>
                      <a:pPr algn="l"/>
                      <a:r>
                        <a:rPr lang="it-IT" sz="1200" b="0" i="0" u="none" strike="noStrike" baseline="0" dirty="0" smtClean="0">
                          <a:latin typeface=""/>
                        </a:rPr>
                        <a:t>Ammortamento del costo iniziale</a:t>
                      </a:r>
                    </a:p>
                    <a:p>
                      <a:pPr algn="l"/>
                      <a:r>
                        <a:rPr lang="mr-IN" sz="1200" b="0" i="0" u="none" strike="noStrike" baseline="0" dirty="0" smtClean="0">
                          <a:latin typeface=""/>
                        </a:rPr>
                        <a:t>(CE:</a:t>
                      </a:r>
                      <a:r>
                        <a:rPr lang="it-IT" sz="1200" b="0" i="0" u="none" strike="noStrike" baseline="0" dirty="0" smtClean="0">
                          <a:latin typeface=""/>
                        </a:rPr>
                        <a:t>voce </a:t>
                      </a:r>
                      <a:r>
                        <a:rPr lang="mr-IN" sz="1200" b="0" i="0" u="none" strike="noStrike" baseline="0" dirty="0" smtClean="0">
                          <a:latin typeface=""/>
                        </a:rPr>
                        <a:t>B.10.a)</a:t>
                      </a:r>
                    </a:p>
                  </a:txBody>
                  <a:tcPr/>
                </a:tc>
                <a:tc>
                  <a:txBody>
                    <a:bodyPr/>
                    <a:lstStyle/>
                    <a:p>
                      <a:pPr algn="l"/>
                      <a:r>
                        <a:rPr lang="it-IT" sz="1200" b="0" i="0" u="none" strike="noStrike" baseline="0" dirty="0" smtClean="0">
                          <a:latin typeface=""/>
                        </a:rPr>
                        <a:t>Costi iniziali</a:t>
                      </a:r>
                    </a:p>
                    <a:p>
                      <a:pPr algn="l"/>
                      <a:r>
                        <a:rPr lang="it-IT" sz="1200" b="0" i="0" u="none" strike="noStrike" baseline="0" dirty="0" smtClean="0">
                          <a:latin typeface=""/>
                        </a:rPr>
                        <a:t>Capitalizzati al</a:t>
                      </a:r>
                      <a:r>
                        <a:rPr lang="mr-IN" sz="1200" b="0" i="0" u="none" strike="noStrike" baseline="0" dirty="0" smtClean="0">
                          <a:latin typeface=""/>
                        </a:rPr>
                        <a:t>31/12</a:t>
                      </a:r>
                    </a:p>
                    <a:p>
                      <a:pPr algn="l"/>
                      <a:r>
                        <a:rPr lang="mr-IN" sz="1200" b="0" i="0" u="none" strike="noStrike" baseline="0" dirty="0" smtClean="0">
                          <a:latin typeface=""/>
                        </a:rPr>
                        <a:t>(SP:</a:t>
                      </a:r>
                      <a:r>
                        <a:rPr lang="it-IT" sz="1200" b="0" i="0" u="none" strike="noStrike" baseline="0" dirty="0" smtClean="0">
                          <a:latin typeface=""/>
                        </a:rPr>
                        <a:t>voce </a:t>
                      </a:r>
                      <a:r>
                        <a:rPr lang="mr-IN" sz="1200" b="0" i="0" u="none" strike="noStrike" baseline="0" dirty="0" smtClean="0">
                          <a:latin typeface=""/>
                        </a:rPr>
                        <a:t>B.I.7)</a:t>
                      </a:r>
                      <a:endParaRPr lang="it-IT" dirty="0"/>
                    </a:p>
                  </a:txBody>
                  <a:tcPr/>
                </a:tc>
              </a:tr>
              <a:tr h="508627">
                <a:tc>
                  <a:txBody>
                    <a:bodyPr/>
                    <a:lstStyle/>
                    <a:p>
                      <a:r>
                        <a:rPr lang="it-IT" dirty="0" smtClean="0"/>
                        <a:t>2016</a:t>
                      </a:r>
                      <a:endParaRPr lang="it-IT" dirty="0"/>
                    </a:p>
                  </a:txBody>
                  <a:tcPr/>
                </a:tc>
                <a:tc>
                  <a:txBody>
                    <a:bodyPr/>
                    <a:lstStyle/>
                    <a:p>
                      <a:r>
                        <a:rPr lang="it-IT" dirty="0" smtClean="0"/>
                        <a:t>1.000.000</a:t>
                      </a:r>
                      <a:endParaRPr lang="it-IT" dirty="0"/>
                    </a:p>
                  </a:txBody>
                  <a:tcPr/>
                </a:tc>
                <a:tc>
                  <a:txBody>
                    <a:bodyPr/>
                    <a:lstStyle/>
                    <a:p>
                      <a:r>
                        <a:rPr lang="it-IT" dirty="0" smtClean="0"/>
                        <a:t>50.000</a:t>
                      </a:r>
                      <a:endParaRPr lang="it-IT" dirty="0"/>
                    </a:p>
                  </a:txBody>
                  <a:tcPr/>
                </a:tc>
                <a:tc>
                  <a:txBody>
                    <a:bodyPr/>
                    <a:lstStyle/>
                    <a:p>
                      <a:r>
                        <a:rPr lang="it-IT" dirty="0" smtClean="0"/>
                        <a:t>2.000</a:t>
                      </a:r>
                      <a:endParaRPr lang="it-IT" dirty="0"/>
                    </a:p>
                  </a:txBody>
                  <a:tcPr/>
                </a:tc>
                <a:tc>
                  <a:txBody>
                    <a:bodyPr/>
                    <a:lstStyle/>
                    <a:p>
                      <a:r>
                        <a:rPr lang="it-IT" dirty="0" smtClean="0"/>
                        <a:t>18.000</a:t>
                      </a:r>
                      <a:endParaRPr lang="it-IT" dirty="0"/>
                    </a:p>
                  </a:txBody>
                  <a:tcPr/>
                </a:tc>
              </a:tr>
              <a:tr h="508627">
                <a:tc>
                  <a:txBody>
                    <a:bodyPr/>
                    <a:lstStyle/>
                    <a:p>
                      <a:r>
                        <a:rPr lang="it-IT" dirty="0" smtClean="0"/>
                        <a:t>2017</a:t>
                      </a:r>
                      <a:endParaRPr lang="it-IT"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1.000.000</a:t>
                      </a:r>
                    </a:p>
                  </a:txBody>
                  <a:tcPr/>
                </a:tc>
                <a:tc>
                  <a:txBody>
                    <a:bodyPr/>
                    <a:lstStyle/>
                    <a:p>
                      <a:r>
                        <a:rPr lang="it-IT" dirty="0" smtClean="0"/>
                        <a:t>50.000</a:t>
                      </a:r>
                      <a:endParaRPr lang="it-IT" dirty="0"/>
                    </a:p>
                  </a:txBody>
                  <a:tcPr/>
                </a:tc>
                <a:tc>
                  <a:txBody>
                    <a:bodyPr/>
                    <a:lstStyle/>
                    <a:p>
                      <a:r>
                        <a:rPr lang="it-IT" dirty="0" smtClean="0"/>
                        <a:t>2.000</a:t>
                      </a:r>
                      <a:endParaRPr lang="it-IT" dirty="0"/>
                    </a:p>
                  </a:txBody>
                  <a:tcPr/>
                </a:tc>
                <a:tc>
                  <a:txBody>
                    <a:bodyPr/>
                    <a:lstStyle/>
                    <a:p>
                      <a:r>
                        <a:rPr lang="it-IT" dirty="0" smtClean="0"/>
                        <a:t>16.000</a:t>
                      </a:r>
                      <a:endParaRPr lang="it-IT" dirty="0"/>
                    </a:p>
                  </a:txBody>
                  <a:tcPr/>
                </a:tc>
              </a:tr>
              <a:tr h="508627">
                <a:tc>
                  <a:txBody>
                    <a:bodyPr/>
                    <a:lstStyle/>
                    <a:p>
                      <a:r>
                        <a:rPr lang="it-IT" dirty="0" smtClean="0"/>
                        <a:t>2018</a:t>
                      </a:r>
                      <a:endParaRPr lang="it-IT"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1.000.000</a:t>
                      </a:r>
                    </a:p>
                  </a:txBody>
                  <a:tcPr/>
                </a:tc>
                <a:tc>
                  <a:txBody>
                    <a:bodyPr/>
                    <a:lstStyle/>
                    <a:p>
                      <a:r>
                        <a:rPr lang="it-IT" dirty="0" smtClean="0"/>
                        <a:t>50.000</a:t>
                      </a:r>
                      <a:endParaRPr lang="it-IT" dirty="0"/>
                    </a:p>
                  </a:txBody>
                  <a:tcPr/>
                </a:tc>
                <a:tc>
                  <a:txBody>
                    <a:bodyPr/>
                    <a:lstStyle/>
                    <a:p>
                      <a:r>
                        <a:rPr lang="it-IT" dirty="0" smtClean="0"/>
                        <a:t>2.000</a:t>
                      </a:r>
                      <a:endParaRPr lang="it-IT" dirty="0"/>
                    </a:p>
                  </a:txBody>
                  <a:tcPr/>
                </a:tc>
                <a:tc>
                  <a:txBody>
                    <a:bodyPr/>
                    <a:lstStyle/>
                    <a:p>
                      <a:r>
                        <a:rPr lang="it-IT" dirty="0" smtClean="0"/>
                        <a:t>14.000</a:t>
                      </a:r>
                      <a:endParaRPr lang="it-IT" dirty="0"/>
                    </a:p>
                  </a:txBody>
                  <a:tcPr/>
                </a:tc>
              </a:tr>
              <a:tr h="508627">
                <a:tc>
                  <a:txBody>
                    <a:bodyPr/>
                    <a:lstStyle/>
                    <a:p>
                      <a:r>
                        <a:rPr lang="it-IT" dirty="0" smtClean="0"/>
                        <a:t>2019</a:t>
                      </a:r>
                      <a:endParaRPr lang="it-IT"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1.000.000</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50.000</a:t>
                      </a:r>
                    </a:p>
                  </a:txBody>
                  <a:tcPr/>
                </a:tc>
                <a:tc>
                  <a:txBody>
                    <a:bodyPr/>
                    <a:lstStyle/>
                    <a:p>
                      <a:r>
                        <a:rPr lang="it-IT" dirty="0" smtClean="0"/>
                        <a:t>2.000</a:t>
                      </a:r>
                      <a:endParaRPr lang="it-IT" dirty="0"/>
                    </a:p>
                  </a:txBody>
                  <a:tcPr/>
                </a:tc>
                <a:tc>
                  <a:txBody>
                    <a:bodyPr/>
                    <a:lstStyle/>
                    <a:p>
                      <a:r>
                        <a:rPr lang="it-IT" dirty="0" smtClean="0"/>
                        <a:t>12. 000</a:t>
                      </a:r>
                      <a:endParaRPr lang="it-IT" dirty="0"/>
                    </a:p>
                  </a:txBody>
                  <a:tcPr/>
                </a:tc>
              </a:tr>
              <a:tr h="508627">
                <a:tc>
                  <a:txBody>
                    <a:bodyPr/>
                    <a:lstStyle/>
                    <a:p>
                      <a:r>
                        <a:rPr lang="it-IT" dirty="0" smtClean="0"/>
                        <a:t>2020</a:t>
                      </a:r>
                      <a:endParaRPr lang="it-IT"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1.000.000</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50.000</a:t>
                      </a:r>
                    </a:p>
                  </a:txBody>
                  <a:tcPr/>
                </a:tc>
                <a:tc>
                  <a:txBody>
                    <a:bodyPr/>
                    <a:lstStyle/>
                    <a:p>
                      <a:r>
                        <a:rPr lang="it-IT" dirty="0" smtClean="0"/>
                        <a:t>2.000</a:t>
                      </a:r>
                      <a:endParaRPr lang="it-IT" dirty="0"/>
                    </a:p>
                  </a:txBody>
                  <a:tcPr/>
                </a:tc>
                <a:tc>
                  <a:txBody>
                    <a:bodyPr/>
                    <a:lstStyle/>
                    <a:p>
                      <a:r>
                        <a:rPr lang="it-IT" dirty="0" smtClean="0"/>
                        <a:t>10. 000</a:t>
                      </a:r>
                      <a:endParaRPr lang="it-IT" dirty="0"/>
                    </a:p>
                  </a:txBody>
                  <a:tcPr/>
                </a:tc>
              </a:tr>
              <a:tr h="508627">
                <a:tc>
                  <a:txBody>
                    <a:bodyPr/>
                    <a:lstStyle/>
                    <a:p>
                      <a:r>
                        <a:rPr lang="it-IT" dirty="0" smtClean="0"/>
                        <a:t>2021</a:t>
                      </a:r>
                      <a:endParaRPr lang="it-IT"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1.000.000</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50.000</a:t>
                      </a:r>
                    </a:p>
                  </a:txBody>
                  <a:tcPr/>
                </a:tc>
                <a:tc>
                  <a:txBody>
                    <a:bodyPr/>
                    <a:lstStyle/>
                    <a:p>
                      <a:r>
                        <a:rPr lang="it-IT" dirty="0" smtClean="0"/>
                        <a:t>2.000</a:t>
                      </a:r>
                      <a:endParaRPr lang="it-IT" dirty="0"/>
                    </a:p>
                  </a:txBody>
                  <a:tcPr/>
                </a:tc>
                <a:tc>
                  <a:txBody>
                    <a:bodyPr/>
                    <a:lstStyle/>
                    <a:p>
                      <a:r>
                        <a:rPr lang="it-IT" dirty="0" smtClean="0"/>
                        <a:t>8. 000</a:t>
                      </a:r>
                      <a:endParaRPr lang="it-IT" dirty="0"/>
                    </a:p>
                  </a:txBody>
                  <a:tcPr/>
                </a:tc>
              </a:tr>
              <a:tr h="508627">
                <a:tc>
                  <a:txBody>
                    <a:bodyPr/>
                    <a:lstStyle/>
                    <a:p>
                      <a:r>
                        <a:rPr lang="it-IT" dirty="0" smtClean="0"/>
                        <a:t>2022</a:t>
                      </a:r>
                      <a:endParaRPr lang="it-IT"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1.000.000</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50.000</a:t>
                      </a:r>
                    </a:p>
                  </a:txBody>
                  <a:tcPr/>
                </a:tc>
                <a:tc>
                  <a:txBody>
                    <a:bodyPr/>
                    <a:lstStyle/>
                    <a:p>
                      <a:r>
                        <a:rPr lang="it-IT" dirty="0" smtClean="0"/>
                        <a:t>2.000</a:t>
                      </a:r>
                      <a:endParaRPr lang="it-IT" dirty="0"/>
                    </a:p>
                  </a:txBody>
                  <a:tcPr/>
                </a:tc>
                <a:tc>
                  <a:txBody>
                    <a:bodyPr/>
                    <a:lstStyle/>
                    <a:p>
                      <a:r>
                        <a:rPr lang="it-IT" dirty="0" smtClean="0"/>
                        <a:t>6.000</a:t>
                      </a:r>
                      <a:endParaRPr lang="it-IT" dirty="0"/>
                    </a:p>
                  </a:txBody>
                  <a:tcPr/>
                </a:tc>
              </a:tr>
              <a:tr h="508627">
                <a:tc>
                  <a:txBody>
                    <a:bodyPr/>
                    <a:lstStyle/>
                    <a:p>
                      <a:r>
                        <a:rPr lang="it-IT" dirty="0" smtClean="0"/>
                        <a:t>2023</a:t>
                      </a:r>
                      <a:endParaRPr lang="it-IT"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1.000.000</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50.000</a:t>
                      </a:r>
                    </a:p>
                  </a:txBody>
                  <a:tcPr/>
                </a:tc>
                <a:tc>
                  <a:txBody>
                    <a:bodyPr/>
                    <a:lstStyle/>
                    <a:p>
                      <a:r>
                        <a:rPr lang="it-IT" dirty="0" smtClean="0"/>
                        <a:t>2.000</a:t>
                      </a:r>
                      <a:endParaRPr lang="it-IT" dirty="0"/>
                    </a:p>
                  </a:txBody>
                  <a:tcPr/>
                </a:tc>
                <a:tc>
                  <a:txBody>
                    <a:bodyPr/>
                    <a:lstStyle/>
                    <a:p>
                      <a:r>
                        <a:rPr lang="it-IT" dirty="0" smtClean="0"/>
                        <a:t>4.000</a:t>
                      </a:r>
                      <a:endParaRPr lang="it-IT" dirty="0"/>
                    </a:p>
                  </a:txBody>
                  <a:tcPr/>
                </a:tc>
              </a:tr>
              <a:tr h="508627">
                <a:tc>
                  <a:txBody>
                    <a:bodyPr/>
                    <a:lstStyle/>
                    <a:p>
                      <a:r>
                        <a:rPr lang="it-IT" dirty="0" smtClean="0"/>
                        <a:t>2024</a:t>
                      </a:r>
                      <a:endParaRPr lang="it-IT"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1.000.000</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50.000</a:t>
                      </a:r>
                    </a:p>
                  </a:txBody>
                  <a:tcPr/>
                </a:tc>
                <a:tc>
                  <a:txBody>
                    <a:bodyPr/>
                    <a:lstStyle/>
                    <a:p>
                      <a:r>
                        <a:rPr lang="it-IT" dirty="0" smtClean="0"/>
                        <a:t>2.000</a:t>
                      </a:r>
                      <a:endParaRPr lang="it-IT" dirty="0"/>
                    </a:p>
                  </a:txBody>
                  <a:tcPr/>
                </a:tc>
                <a:tc>
                  <a:txBody>
                    <a:bodyPr/>
                    <a:lstStyle/>
                    <a:p>
                      <a:r>
                        <a:rPr lang="it-IT" dirty="0" smtClean="0"/>
                        <a:t>2.000</a:t>
                      </a:r>
                      <a:endParaRPr lang="it-IT" dirty="0"/>
                    </a:p>
                  </a:txBody>
                  <a:tcPr/>
                </a:tc>
              </a:tr>
              <a:tr h="508627">
                <a:tc>
                  <a:txBody>
                    <a:bodyPr/>
                    <a:lstStyle/>
                    <a:p>
                      <a:r>
                        <a:rPr lang="it-IT" dirty="0" smtClean="0"/>
                        <a:t>2025</a:t>
                      </a:r>
                      <a:endParaRPr lang="it-IT"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it-IT"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50.000</a:t>
                      </a:r>
                    </a:p>
                  </a:txBody>
                  <a:tcPr/>
                </a:tc>
                <a:tc>
                  <a:txBody>
                    <a:bodyPr/>
                    <a:lstStyle/>
                    <a:p>
                      <a:r>
                        <a:rPr lang="it-IT" dirty="0" smtClean="0"/>
                        <a:t>2.000</a:t>
                      </a:r>
                      <a:endParaRPr lang="it-IT" dirty="0"/>
                    </a:p>
                  </a:txBody>
                  <a:tcPr/>
                </a:tc>
                <a:tc>
                  <a:txBody>
                    <a:bodyPr/>
                    <a:lstStyle/>
                    <a:p>
                      <a:endParaRPr lang="it-IT" dirty="0"/>
                    </a:p>
                  </a:txBody>
                  <a:tcPr/>
                </a:tc>
              </a:tr>
              <a:tr h="508627">
                <a:tc>
                  <a:txBody>
                    <a:bodyPr/>
                    <a:lstStyle/>
                    <a:p>
                      <a:r>
                        <a:rPr lang="it-IT" b="1" dirty="0" smtClean="0"/>
                        <a:t>totale</a:t>
                      </a:r>
                      <a:endParaRPr lang="it-IT" b="1" dirty="0"/>
                    </a:p>
                  </a:txBody>
                  <a:tcPr/>
                </a:tc>
                <a:tc>
                  <a:txBody>
                    <a:bodyPr/>
                    <a:lstStyle/>
                    <a:p>
                      <a:endParaRPr lang="it-IT"/>
                    </a:p>
                  </a:txBody>
                  <a:tcPr/>
                </a:tc>
                <a:tc>
                  <a:txBody>
                    <a:bodyPr/>
                    <a:lstStyle/>
                    <a:p>
                      <a:r>
                        <a:rPr lang="it-IT" dirty="0" smtClean="0"/>
                        <a:t>500.000</a:t>
                      </a:r>
                      <a:endParaRPr lang="it-IT" dirty="0"/>
                    </a:p>
                  </a:txBody>
                  <a:tcPr/>
                </a:tc>
                <a:tc>
                  <a:txBody>
                    <a:bodyPr/>
                    <a:lstStyle/>
                    <a:p>
                      <a:r>
                        <a:rPr lang="it-IT" b="1" dirty="0" smtClean="0"/>
                        <a:t>20.000</a:t>
                      </a:r>
                      <a:endParaRPr lang="it-IT" b="1" dirty="0"/>
                    </a:p>
                  </a:txBody>
                  <a:tcPr/>
                </a:tc>
                <a:tc>
                  <a:txBody>
                    <a:bodyPr/>
                    <a:lstStyle/>
                    <a:p>
                      <a:endParaRPr lang="it-IT" dirty="0"/>
                    </a:p>
                  </a:txBody>
                  <a:tcPr/>
                </a:tc>
              </a:tr>
            </a:tbl>
          </a:graphicData>
        </a:graphic>
      </p:graphicFrame>
    </p:spTree>
    <p:extLst>
      <p:ext uri="{BB962C8B-B14F-4D97-AF65-F5344CB8AC3E}">
        <p14:creationId xmlns:p14="http://schemas.microsoft.com/office/powerpoint/2010/main" val="1325241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riclassificazione</a:t>
            </a:r>
            <a:endParaRPr lang="it-IT" dirty="0"/>
          </a:p>
        </p:txBody>
      </p:sp>
      <p:sp>
        <p:nvSpPr>
          <p:cNvPr id="3" name="Segnaposto contenuto 2"/>
          <p:cNvSpPr>
            <a:spLocks noGrp="1"/>
          </p:cNvSpPr>
          <p:nvPr>
            <p:ph idx="1"/>
          </p:nvPr>
        </p:nvSpPr>
        <p:spPr/>
        <p:txBody>
          <a:bodyPr/>
          <a:lstStyle/>
          <a:p>
            <a:r>
              <a:rPr lang="it-IT" dirty="0"/>
              <a:t>processo </a:t>
            </a:r>
            <a:r>
              <a:rPr lang="it-IT" dirty="0" smtClean="0"/>
              <a:t>con il </a:t>
            </a:r>
            <a:r>
              <a:rPr lang="it-IT" dirty="0"/>
              <a:t>quale i dati di bilancio sono riordinati, raggruppati e disposti in maniera tale da evidenziare </a:t>
            </a:r>
            <a:r>
              <a:rPr lang="it-IT" dirty="0" smtClean="0"/>
              <a:t>alcune grandezze </a:t>
            </a:r>
            <a:r>
              <a:rPr lang="it-IT" dirty="0"/>
              <a:t>utili </a:t>
            </a:r>
            <a:r>
              <a:rPr lang="it-IT" dirty="0" smtClean="0"/>
              <a:t>a fine di analisi</a:t>
            </a:r>
          </a:p>
          <a:p>
            <a:r>
              <a:rPr lang="it-IT" dirty="0" smtClean="0"/>
              <a:t>Riclassificare </a:t>
            </a:r>
            <a:r>
              <a:rPr lang="it-IT" dirty="0"/>
              <a:t>vuol dire ordinare, raggruppare, disporre le voci di bilancio in maniera difforme da come sono presentate originariamente </a:t>
            </a:r>
            <a:endParaRPr lang="it-IT" dirty="0" smtClean="0"/>
          </a:p>
          <a:p>
            <a:endParaRPr lang="it-IT" dirty="0"/>
          </a:p>
        </p:txBody>
      </p:sp>
    </p:spTree>
    <p:extLst>
      <p:ext uri="{BB962C8B-B14F-4D97-AF65-F5344CB8AC3E}">
        <p14:creationId xmlns:p14="http://schemas.microsoft.com/office/powerpoint/2010/main" val="24989986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dirty="0" smtClean="0"/>
              <a:t>nuovo criterio del costo ammortizzato</a:t>
            </a:r>
            <a:endParaRPr lang="it-IT" sz="3600" dirty="0"/>
          </a:p>
        </p:txBody>
      </p:sp>
      <p:sp>
        <p:nvSpPr>
          <p:cNvPr id="3" name="Segnaposto contenuto 2"/>
          <p:cNvSpPr>
            <a:spLocks noGrp="1"/>
          </p:cNvSpPr>
          <p:nvPr>
            <p:ph idx="1"/>
          </p:nvPr>
        </p:nvSpPr>
        <p:spPr>
          <a:xfrm>
            <a:off x="457200" y="1286145"/>
            <a:ext cx="8229600" cy="4525963"/>
          </a:xfrm>
        </p:spPr>
        <p:txBody>
          <a:bodyPr>
            <a:normAutofit fontScale="85000" lnSpcReduction="20000"/>
          </a:bodyPr>
          <a:lstStyle/>
          <a:p>
            <a:r>
              <a:rPr lang="it-IT" dirty="0" smtClean="0"/>
              <a:t>Si applica a tutti i debiti per i quali il tasso di interesse effettivo sia differente dal tasso di interesse nominale ovvero quando siano presenti aggi o disaggi di emissione o costi iniziali (spese di istruttoria, commissioni bancarie, spese legali e di consulenza)</a:t>
            </a:r>
          </a:p>
          <a:p>
            <a:r>
              <a:rPr lang="it-IT" dirty="0" smtClean="0"/>
              <a:t>Il criterio è applicabile a tutti i debiti finanziari a medio lungo termine: prestiti obbligazionari o finanziamenti bancari</a:t>
            </a:r>
          </a:p>
          <a:p>
            <a:r>
              <a:rPr lang="it-IT" dirty="0" smtClean="0"/>
              <a:t>Valore iniziale di iscrizione in bilancio del debito:</a:t>
            </a:r>
          </a:p>
          <a:p>
            <a:pPr lvl="1"/>
            <a:r>
              <a:rPr lang="it-IT" dirty="0" smtClean="0"/>
              <a:t>Finanziamenti</a:t>
            </a:r>
            <a:r>
              <a:rPr lang="it-IT" dirty="0"/>
              <a:t>:</a:t>
            </a:r>
            <a:r>
              <a:rPr lang="it-IT" dirty="0" smtClean="0"/>
              <a:t> valore nominale al netto dei costi iniziali </a:t>
            </a:r>
          </a:p>
          <a:p>
            <a:pPr lvl="1"/>
            <a:r>
              <a:rPr lang="it-IT" dirty="0" smtClean="0"/>
              <a:t>prestiti obbligazionari: valore di emissione al netto dei disagi di emissione e degli altri costi iniziali</a:t>
            </a:r>
            <a:endParaRPr lang="it-IT" dirty="0"/>
          </a:p>
        </p:txBody>
      </p:sp>
    </p:spTree>
    <p:extLst>
      <p:ext uri="{BB962C8B-B14F-4D97-AF65-F5344CB8AC3E}">
        <p14:creationId xmlns:p14="http://schemas.microsoft.com/office/powerpoint/2010/main" val="31586962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022545"/>
          </a:xfrm>
        </p:spPr>
        <p:txBody>
          <a:bodyPr>
            <a:normAutofit/>
          </a:bodyPr>
          <a:lstStyle/>
          <a:p>
            <a:r>
              <a:rPr lang="it-IT" sz="3600" dirty="0" smtClean="0"/>
              <a:t>nuovo criterio del costo ammortizzato</a:t>
            </a:r>
            <a:endParaRPr lang="it-IT" sz="3600" dirty="0"/>
          </a:p>
        </p:txBody>
      </p:sp>
      <p:sp>
        <p:nvSpPr>
          <p:cNvPr id="3" name="Segnaposto contenuto 2"/>
          <p:cNvSpPr>
            <a:spLocks noGrp="1"/>
          </p:cNvSpPr>
          <p:nvPr>
            <p:ph idx="1"/>
          </p:nvPr>
        </p:nvSpPr>
        <p:spPr>
          <a:xfrm>
            <a:off x="314075" y="1297184"/>
            <a:ext cx="8561938" cy="5420858"/>
          </a:xfrm>
        </p:spPr>
        <p:txBody>
          <a:bodyPr>
            <a:normAutofit fontScale="77500" lnSpcReduction="20000"/>
          </a:bodyPr>
          <a:lstStyle/>
          <a:p>
            <a:pPr marL="0" indent="0" algn="ctr">
              <a:buNone/>
            </a:pPr>
            <a:r>
              <a:rPr lang="it-IT" dirty="0" smtClean="0"/>
              <a:t>+ valore nominale/di emissione</a:t>
            </a:r>
          </a:p>
          <a:p>
            <a:pPr algn="ctr">
              <a:buFontTx/>
              <a:buChar char="-"/>
            </a:pPr>
            <a:r>
              <a:rPr lang="it-IT" dirty="0" smtClean="0"/>
              <a:t>Costi iniziali (o aggi di emissione)</a:t>
            </a:r>
          </a:p>
          <a:p>
            <a:pPr marL="0" indent="0" algn="ctr">
              <a:buNone/>
            </a:pPr>
            <a:r>
              <a:rPr lang="it-IT" b="1" dirty="0" smtClean="0"/>
              <a:t>= valore iniziale di iscrizione del debito</a:t>
            </a:r>
            <a:endParaRPr lang="it-IT" dirty="0" smtClean="0"/>
          </a:p>
          <a:p>
            <a:pPr marL="0" indent="0">
              <a:buNone/>
            </a:pPr>
            <a:r>
              <a:rPr lang="it-IT" dirty="0" smtClean="0"/>
              <a:t>negli esercizi successivi, il valore del debito è rettificato dell’ammortamento (ripartizione) della differenza tra il valore iniziale di iscrizione e valore a scadenza del debito (coincidente con il valore nominale)</a:t>
            </a:r>
          </a:p>
          <a:p>
            <a:pPr marL="0" indent="0">
              <a:buNone/>
            </a:pPr>
            <a:r>
              <a:rPr lang="it-IT" dirty="0" smtClean="0"/>
              <a:t>il valore del debito iscritto nello SP è pari al costo ammortizzato</a:t>
            </a:r>
          </a:p>
          <a:p>
            <a:pPr marL="0" indent="0" algn="ctr">
              <a:buNone/>
            </a:pPr>
            <a:r>
              <a:rPr lang="it-IT" dirty="0"/>
              <a:t>+ valore </a:t>
            </a:r>
            <a:r>
              <a:rPr lang="it-IT" dirty="0" smtClean="0"/>
              <a:t>iniziale di iscrizione</a:t>
            </a:r>
            <a:endParaRPr lang="it-IT" dirty="0"/>
          </a:p>
          <a:p>
            <a:pPr marL="0" indent="0" algn="ctr">
              <a:buNone/>
            </a:pPr>
            <a:r>
              <a:rPr lang="it-IT" dirty="0" smtClean="0"/>
              <a:t>+/- ripartizione della differenza iniziale </a:t>
            </a:r>
          </a:p>
          <a:p>
            <a:pPr marL="0" indent="0" algn="ctr">
              <a:buNone/>
            </a:pPr>
            <a:r>
              <a:rPr lang="it-IT" b="1" dirty="0" smtClean="0"/>
              <a:t>- </a:t>
            </a:r>
            <a:r>
              <a:rPr lang="it-IT" dirty="0" smtClean="0"/>
              <a:t>Quote capitale rimborsate</a:t>
            </a:r>
          </a:p>
          <a:p>
            <a:pPr marL="0" indent="0" algn="ctr">
              <a:buNone/>
            </a:pPr>
            <a:r>
              <a:rPr lang="it-IT" b="1" dirty="0" smtClean="0"/>
              <a:t>= costo ammortizzato del debito</a:t>
            </a:r>
          </a:p>
          <a:p>
            <a:pPr marL="0" indent="0">
              <a:buNone/>
            </a:pPr>
            <a:r>
              <a:rPr lang="it-IT" dirty="0" smtClean="0"/>
              <a:t>Il tasso interno di rendimento si calcola utilizzando un file di Excel applicando la funzione TIR.COST</a:t>
            </a:r>
          </a:p>
          <a:p>
            <a:pPr marL="0" indent="0">
              <a:buNone/>
            </a:pPr>
            <a:endParaRPr lang="it-IT" dirty="0" smtClean="0"/>
          </a:p>
        </p:txBody>
      </p:sp>
    </p:spTree>
    <p:extLst>
      <p:ext uri="{BB962C8B-B14F-4D97-AF65-F5344CB8AC3E}">
        <p14:creationId xmlns:p14="http://schemas.microsoft.com/office/powerpoint/2010/main" val="28173031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dirty="0" smtClean="0"/>
              <a:t>Imputazione a C/E degli interessi passivi</a:t>
            </a:r>
            <a:endParaRPr lang="it-IT" sz="3600" dirty="0"/>
          </a:p>
        </p:txBody>
      </p:sp>
      <p:sp>
        <p:nvSpPr>
          <p:cNvPr id="3" name="Segnaposto contenuto 2"/>
          <p:cNvSpPr>
            <a:spLocks noGrp="1"/>
          </p:cNvSpPr>
          <p:nvPr>
            <p:ph idx="1"/>
          </p:nvPr>
        </p:nvSpPr>
        <p:spPr/>
        <p:txBody>
          <a:bodyPr>
            <a:normAutofit fontScale="70000" lnSpcReduction="20000"/>
          </a:bodyPr>
          <a:lstStyle/>
          <a:p>
            <a:r>
              <a:rPr lang="it-IT" dirty="0" smtClean="0"/>
              <a:t>Gli interessi passivi sono imputati a C/E in base al tasso di interesse effettivo e non in base al tasso nominale, con il quale invece si calcolano gli interessi da corrispondere alla banca</a:t>
            </a:r>
          </a:p>
          <a:p>
            <a:r>
              <a:rPr lang="it-IT" dirty="0" smtClean="0"/>
              <a:t>Il </a:t>
            </a:r>
            <a:r>
              <a:rPr lang="it-IT" dirty="0"/>
              <a:t>tasso di interesse effettivo </a:t>
            </a:r>
            <a:r>
              <a:rPr lang="it-IT" dirty="0" smtClean="0"/>
              <a:t>è differente da quello nominale per la presenza dei costi iniziali o aggi di emissione</a:t>
            </a:r>
          </a:p>
          <a:p>
            <a:r>
              <a:rPr lang="it-IT" dirty="0" smtClean="0"/>
              <a:t>La somma erogata a titolo di finanziamento e diversa dal valore nominale del prestito, base per il calcolo degli interessi</a:t>
            </a:r>
          </a:p>
          <a:p>
            <a:r>
              <a:rPr lang="it-IT" dirty="0" smtClean="0"/>
              <a:t>La somma erogata a titolo di finanziamento e diversa dal valore nominale del prestito, base per il calcolo degli interessi</a:t>
            </a:r>
          </a:p>
          <a:p>
            <a:r>
              <a:rPr lang="it-IT" dirty="0" smtClean="0"/>
              <a:t>Il tasso effettivo di interesse è il tasso di rendimento “interno” che rende eguale il valore attuale dei flussi di cassa in uscita futuri (per interessi e rimborso del capitale) al valore iniziale di iscrizione in bilancio del debito</a:t>
            </a:r>
          </a:p>
        </p:txBody>
      </p:sp>
    </p:spTree>
    <p:extLst>
      <p:ext uri="{BB962C8B-B14F-4D97-AF65-F5344CB8AC3E}">
        <p14:creationId xmlns:p14="http://schemas.microsoft.com/office/powerpoint/2010/main" val="24841626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
            <a:ext cx="8229600" cy="600800"/>
          </a:xfrm>
        </p:spPr>
        <p:txBody>
          <a:bodyPr>
            <a:normAutofit fontScale="90000"/>
          </a:bodyPr>
          <a:lstStyle/>
          <a:p>
            <a:r>
              <a:rPr lang="it-IT" dirty="0"/>
              <a:t>Esempio </a:t>
            </a:r>
            <a:r>
              <a:rPr lang="it-IT" dirty="0" smtClean="0"/>
              <a:t>nuova normativa</a:t>
            </a:r>
            <a:endParaRPr lang="it-IT" dirty="0"/>
          </a:p>
        </p:txBody>
      </p:sp>
      <p:sp>
        <p:nvSpPr>
          <p:cNvPr id="3" name="Segnaposto contenuto 2"/>
          <p:cNvSpPr>
            <a:spLocks noGrp="1"/>
          </p:cNvSpPr>
          <p:nvPr>
            <p:ph idx="1"/>
          </p:nvPr>
        </p:nvSpPr>
        <p:spPr>
          <a:xfrm>
            <a:off x="457200" y="628111"/>
            <a:ext cx="8229600" cy="2143764"/>
          </a:xfrm>
        </p:spPr>
        <p:txBody>
          <a:bodyPr>
            <a:normAutofit lnSpcReduction="10000"/>
          </a:bodyPr>
          <a:lstStyle/>
          <a:p>
            <a:r>
              <a:rPr lang="it-IT" sz="2000" i="1" dirty="0" smtClean="0"/>
              <a:t>Il valore iniziale di iscrizione del debito è la differenza tra il valore nominale del debito e i costi iniziali ed è pari a 980.000 €</a:t>
            </a:r>
          </a:p>
          <a:p>
            <a:pPr marL="0" indent="0">
              <a:buNone/>
            </a:pPr>
            <a:r>
              <a:rPr lang="it-IT" sz="2000" dirty="0"/>
              <a:t>+ valore </a:t>
            </a:r>
            <a:r>
              <a:rPr lang="it-IT" sz="2000" dirty="0" smtClean="0"/>
              <a:t>nominale di rimborso 1.000.000</a:t>
            </a:r>
            <a:endParaRPr lang="it-IT" sz="2000" dirty="0"/>
          </a:p>
          <a:p>
            <a:pPr marL="0" indent="0">
              <a:buNone/>
            </a:pPr>
            <a:r>
              <a:rPr lang="it-IT" sz="2000" b="1" dirty="0"/>
              <a:t>- </a:t>
            </a:r>
            <a:r>
              <a:rPr lang="it-IT" sz="2000" dirty="0" smtClean="0"/>
              <a:t>Costi iniziali 					   20.000</a:t>
            </a:r>
            <a:endParaRPr lang="it-IT" sz="2000" dirty="0"/>
          </a:p>
          <a:p>
            <a:pPr marL="0" indent="0">
              <a:buNone/>
            </a:pPr>
            <a:r>
              <a:rPr lang="it-IT" sz="2000" b="1" dirty="0"/>
              <a:t>= </a:t>
            </a:r>
            <a:r>
              <a:rPr lang="it-IT" sz="2000" b="1" dirty="0" smtClean="0"/>
              <a:t>valore iscritto in bilancio 		 980.000</a:t>
            </a:r>
          </a:p>
          <a:p>
            <a:pPr marL="0" indent="0" algn="ctr">
              <a:buNone/>
            </a:pPr>
            <a:r>
              <a:rPr lang="it-IT" sz="2000" b="1" dirty="0" smtClean="0"/>
              <a:t>Questo è quanto effettivamente esce dall’Attivo dello </a:t>
            </a:r>
            <a:r>
              <a:rPr lang="it-IT" sz="2000" b="1" dirty="0" err="1" smtClean="0"/>
              <a:t>S</a:t>
            </a:r>
            <a:r>
              <a:rPr lang="it-IT" sz="2000" b="1" dirty="0" smtClean="0"/>
              <a:t>/</a:t>
            </a:r>
            <a:r>
              <a:rPr lang="it-IT" sz="2000" b="1" dirty="0" err="1" smtClean="0"/>
              <a:t>P</a:t>
            </a:r>
            <a:endParaRPr lang="it-IT" sz="2000" dirty="0"/>
          </a:p>
        </p:txBody>
      </p:sp>
      <p:graphicFrame>
        <p:nvGraphicFramePr>
          <p:cNvPr id="4" name="Segnaposto contenuto 3"/>
          <p:cNvGraphicFramePr>
            <a:graphicFrameLocks/>
          </p:cNvGraphicFramePr>
          <p:nvPr>
            <p:extLst>
              <p:ext uri="{D42A27DB-BD31-4B8C-83A1-F6EECF244321}">
                <p14:modId xmlns:p14="http://schemas.microsoft.com/office/powerpoint/2010/main" val="4165957314"/>
              </p:ext>
            </p:extLst>
          </p:nvPr>
        </p:nvGraphicFramePr>
        <p:xfrm>
          <a:off x="279680" y="2717256"/>
          <a:ext cx="8657526" cy="3931920"/>
        </p:xfrm>
        <a:graphic>
          <a:graphicData uri="http://schemas.openxmlformats.org/drawingml/2006/table">
            <a:tbl>
              <a:tblPr firstRow="1" bandRow="1">
                <a:tableStyleId>{5C22544A-7EE6-4342-B048-85BDC9FD1C3A}</a:tableStyleId>
              </a:tblPr>
              <a:tblGrid>
                <a:gridCol w="2901446"/>
                <a:gridCol w="2901446"/>
                <a:gridCol w="2854634"/>
              </a:tblGrid>
              <a:tr h="0">
                <a:tc>
                  <a:txBody>
                    <a:bodyPr/>
                    <a:lstStyle/>
                    <a:p>
                      <a:pPr algn="l"/>
                      <a:r>
                        <a:rPr lang="it-IT" sz="1200" b="0" i="0" u="none" strike="noStrike" baseline="0" dirty="0" smtClean="0">
                          <a:latin typeface=""/>
                        </a:rPr>
                        <a:t>Esercizio</a:t>
                      </a:r>
                    </a:p>
                  </a:txBody>
                  <a:tcPr/>
                </a:tc>
                <a:tc>
                  <a:txBody>
                    <a:bodyPr/>
                    <a:lstStyle/>
                    <a:p>
                      <a:pPr algn="l"/>
                      <a:r>
                        <a:rPr lang="it-IT" sz="1200" b="0" i="0" u="none" strike="noStrike" baseline="0" dirty="0" smtClean="0">
                          <a:latin typeface=""/>
                        </a:rPr>
                        <a:t>Descrizione </a:t>
                      </a:r>
                      <a:endParaRPr lang="it-IT" dirty="0"/>
                    </a:p>
                  </a:txBody>
                  <a:tcPr/>
                </a:tc>
                <a:tc>
                  <a:txBody>
                    <a:bodyPr/>
                    <a:lstStyle/>
                    <a:p>
                      <a:pPr algn="l"/>
                      <a:r>
                        <a:rPr lang="it-IT" sz="1200" b="0" i="0" u="none" strike="noStrike" baseline="0" dirty="0" smtClean="0">
                          <a:latin typeface=""/>
                        </a:rPr>
                        <a:t>Flusso in uscita</a:t>
                      </a:r>
                      <a:endParaRPr lang="it-IT" dirty="0"/>
                    </a:p>
                  </a:txBody>
                  <a:tcPr/>
                </a:tc>
              </a:tr>
              <a:tr h="334819">
                <a:tc>
                  <a:txBody>
                    <a:bodyPr/>
                    <a:lstStyle/>
                    <a:p>
                      <a:r>
                        <a:rPr lang="it-IT" dirty="0" smtClean="0"/>
                        <a:t>2016</a:t>
                      </a:r>
                      <a:endParaRPr lang="it-IT" dirty="0"/>
                    </a:p>
                  </a:txBody>
                  <a:tcPr/>
                </a:tc>
                <a:tc>
                  <a:txBody>
                    <a:bodyPr/>
                    <a:lstStyle/>
                    <a:p>
                      <a:r>
                        <a:rPr lang="it-IT" dirty="0" smtClean="0"/>
                        <a:t>Interessi </a:t>
                      </a:r>
                      <a:endParaRPr lang="it-IT" dirty="0"/>
                    </a:p>
                  </a:txBody>
                  <a:tcPr/>
                </a:tc>
                <a:tc>
                  <a:txBody>
                    <a:bodyPr/>
                    <a:lstStyle/>
                    <a:p>
                      <a:r>
                        <a:rPr lang="it-IT" dirty="0" smtClean="0"/>
                        <a:t>50.000</a:t>
                      </a:r>
                      <a:endParaRPr lang="it-IT" dirty="0"/>
                    </a:p>
                  </a:txBody>
                  <a:tcPr/>
                </a:tc>
              </a:tr>
              <a:tr h="334819">
                <a:tc>
                  <a:txBody>
                    <a:bodyPr/>
                    <a:lstStyle/>
                    <a:p>
                      <a:r>
                        <a:rPr lang="it-IT" dirty="0" smtClean="0"/>
                        <a:t>2017</a:t>
                      </a:r>
                      <a:endParaRPr lang="it-IT"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Interessi </a:t>
                      </a:r>
                    </a:p>
                  </a:txBody>
                  <a:tcPr/>
                </a:tc>
                <a:tc>
                  <a:txBody>
                    <a:bodyPr/>
                    <a:lstStyle/>
                    <a:p>
                      <a:r>
                        <a:rPr lang="it-IT" dirty="0" smtClean="0"/>
                        <a:t>50.000</a:t>
                      </a:r>
                      <a:endParaRPr lang="it-IT" dirty="0"/>
                    </a:p>
                  </a:txBody>
                  <a:tcPr/>
                </a:tc>
              </a:tr>
              <a:tr h="334819">
                <a:tc>
                  <a:txBody>
                    <a:bodyPr/>
                    <a:lstStyle/>
                    <a:p>
                      <a:r>
                        <a:rPr lang="it-IT" dirty="0" smtClean="0"/>
                        <a:t>2018</a:t>
                      </a:r>
                      <a:endParaRPr lang="it-IT"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Interessi </a:t>
                      </a:r>
                    </a:p>
                  </a:txBody>
                  <a:tcPr/>
                </a:tc>
                <a:tc>
                  <a:txBody>
                    <a:bodyPr/>
                    <a:lstStyle/>
                    <a:p>
                      <a:r>
                        <a:rPr lang="it-IT" dirty="0" smtClean="0"/>
                        <a:t>50.000</a:t>
                      </a:r>
                      <a:endParaRPr lang="it-IT" dirty="0"/>
                    </a:p>
                  </a:txBody>
                  <a:tcPr/>
                </a:tc>
              </a:tr>
              <a:tr h="334819">
                <a:tc>
                  <a:txBody>
                    <a:bodyPr/>
                    <a:lstStyle/>
                    <a:p>
                      <a:r>
                        <a:rPr lang="it-IT" dirty="0" smtClean="0"/>
                        <a:t>2019</a:t>
                      </a:r>
                      <a:endParaRPr lang="it-IT"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Interessi </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50.000</a:t>
                      </a:r>
                    </a:p>
                  </a:txBody>
                  <a:tcPr/>
                </a:tc>
              </a:tr>
              <a:tr h="334819">
                <a:tc>
                  <a:txBody>
                    <a:bodyPr/>
                    <a:lstStyle/>
                    <a:p>
                      <a:r>
                        <a:rPr lang="it-IT" dirty="0" smtClean="0"/>
                        <a:t>2020</a:t>
                      </a:r>
                      <a:endParaRPr lang="it-IT"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Interessi </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50.000</a:t>
                      </a:r>
                    </a:p>
                  </a:txBody>
                  <a:tcPr/>
                </a:tc>
              </a:tr>
              <a:tr h="334819">
                <a:tc>
                  <a:txBody>
                    <a:bodyPr/>
                    <a:lstStyle/>
                    <a:p>
                      <a:r>
                        <a:rPr lang="it-IT" dirty="0" smtClean="0"/>
                        <a:t>2021</a:t>
                      </a:r>
                      <a:endParaRPr lang="it-IT"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Interessi </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50.000</a:t>
                      </a:r>
                    </a:p>
                  </a:txBody>
                  <a:tcPr/>
                </a:tc>
              </a:tr>
              <a:tr h="334819">
                <a:tc>
                  <a:txBody>
                    <a:bodyPr/>
                    <a:lstStyle/>
                    <a:p>
                      <a:r>
                        <a:rPr lang="it-IT" dirty="0" smtClean="0"/>
                        <a:t>2022</a:t>
                      </a:r>
                      <a:endParaRPr lang="it-IT"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Interessi </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50.000</a:t>
                      </a:r>
                    </a:p>
                  </a:txBody>
                  <a:tcPr/>
                </a:tc>
              </a:tr>
              <a:tr h="334819">
                <a:tc>
                  <a:txBody>
                    <a:bodyPr/>
                    <a:lstStyle/>
                    <a:p>
                      <a:r>
                        <a:rPr lang="it-IT" dirty="0" smtClean="0"/>
                        <a:t>2023</a:t>
                      </a:r>
                      <a:endParaRPr lang="it-IT"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Interessi </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50.000</a:t>
                      </a:r>
                    </a:p>
                  </a:txBody>
                  <a:tcPr/>
                </a:tc>
              </a:tr>
              <a:tr h="334819">
                <a:tc>
                  <a:txBody>
                    <a:bodyPr/>
                    <a:lstStyle/>
                    <a:p>
                      <a:r>
                        <a:rPr lang="it-IT" dirty="0" smtClean="0"/>
                        <a:t>2024</a:t>
                      </a:r>
                      <a:endParaRPr lang="it-IT"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Interessi </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50.000</a:t>
                      </a:r>
                    </a:p>
                  </a:txBody>
                  <a:tcPr/>
                </a:tc>
              </a:tr>
              <a:tr h="334819">
                <a:tc>
                  <a:txBody>
                    <a:bodyPr/>
                    <a:lstStyle/>
                    <a:p>
                      <a:r>
                        <a:rPr lang="it-IT" dirty="0" smtClean="0"/>
                        <a:t>2025</a:t>
                      </a:r>
                      <a:endParaRPr lang="it-IT"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Interessi e capitale</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1.050.000</a:t>
                      </a:r>
                    </a:p>
                  </a:txBody>
                  <a:tcPr/>
                </a:tc>
              </a:tr>
            </a:tbl>
          </a:graphicData>
        </a:graphic>
      </p:graphicFrame>
    </p:spTree>
    <p:extLst>
      <p:ext uri="{BB962C8B-B14F-4D97-AF65-F5344CB8AC3E}">
        <p14:creationId xmlns:p14="http://schemas.microsoft.com/office/powerpoint/2010/main" val="37424721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94835"/>
          </a:xfrm>
        </p:spPr>
        <p:txBody>
          <a:bodyPr>
            <a:normAutofit fontScale="90000"/>
          </a:bodyPr>
          <a:lstStyle/>
          <a:p>
            <a:r>
              <a:rPr lang="it-IT" dirty="0" smtClean="0"/>
              <a:t>Registrazioni contabili</a:t>
            </a:r>
            <a:endParaRPr lang="it-IT" dirty="0"/>
          </a:p>
        </p:txBody>
      </p:sp>
      <p:sp>
        <p:nvSpPr>
          <p:cNvPr id="3" name="Segnaposto contenuto 2"/>
          <p:cNvSpPr>
            <a:spLocks noGrp="1"/>
          </p:cNvSpPr>
          <p:nvPr>
            <p:ph idx="1"/>
          </p:nvPr>
        </p:nvSpPr>
        <p:spPr>
          <a:xfrm>
            <a:off x="457200" y="1106020"/>
            <a:ext cx="8229600" cy="3427292"/>
          </a:xfrm>
        </p:spPr>
        <p:txBody>
          <a:bodyPr>
            <a:normAutofit fontScale="77500" lnSpcReduction="20000"/>
          </a:bodyPr>
          <a:lstStyle/>
          <a:p>
            <a:r>
              <a:rPr lang="it-IT" dirty="0"/>
              <a:t>Al 31.12 del primo anno si iscriveranno a C/E interessi passivi calcolati al tasso effettivo di interesse o tasso di rendimento “interno” (5,262%) sul valore iniziale di iscrizione (980.000 €) e cioè 51.571 €</a:t>
            </a:r>
          </a:p>
          <a:p>
            <a:r>
              <a:rPr lang="it-IT" dirty="0"/>
              <a:t>Gli interessi effettivamente ed annualmente dovuti sono 50.000 €,  la differenza di 1.571 € è la prima imputazione al C/E della differenza tra il valore iniziale (980.000 €) e il valore di rimborso (1.000.000 €</a:t>
            </a:r>
            <a:r>
              <a:rPr lang="it-IT" dirty="0" smtClean="0"/>
              <a:t>)</a:t>
            </a:r>
          </a:p>
          <a:p>
            <a:r>
              <a:rPr lang="it-IT" dirty="0" smtClean="0"/>
              <a:t>Al termine </a:t>
            </a:r>
            <a:r>
              <a:rPr lang="it-IT" dirty="0"/>
              <a:t>del primo anno il valore del debito esposto a </a:t>
            </a:r>
            <a:r>
              <a:rPr lang="it-IT" dirty="0" err="1"/>
              <a:t>S</a:t>
            </a:r>
            <a:r>
              <a:rPr lang="it-IT" dirty="0"/>
              <a:t>/</a:t>
            </a:r>
            <a:r>
              <a:rPr lang="it-IT" dirty="0" err="1"/>
              <a:t>P</a:t>
            </a:r>
            <a:r>
              <a:rPr lang="it-IT" dirty="0"/>
              <a:t> sarà </a:t>
            </a:r>
            <a:r>
              <a:rPr lang="it-IT" dirty="0" smtClean="0"/>
              <a:t>di </a:t>
            </a:r>
            <a:r>
              <a:rPr lang="it-IT" dirty="0"/>
              <a:t>981.571 </a:t>
            </a:r>
            <a:r>
              <a:rPr lang="it-IT" dirty="0" smtClean="0"/>
              <a:t>€</a:t>
            </a:r>
            <a:endParaRPr lang="it-IT" dirty="0"/>
          </a:p>
        </p:txBody>
      </p:sp>
      <p:graphicFrame>
        <p:nvGraphicFramePr>
          <p:cNvPr id="4" name="Segnaposto contenuto 3"/>
          <p:cNvGraphicFramePr>
            <a:graphicFrameLocks/>
          </p:cNvGraphicFramePr>
          <p:nvPr>
            <p:extLst>
              <p:ext uri="{D42A27DB-BD31-4B8C-83A1-F6EECF244321}">
                <p14:modId xmlns:p14="http://schemas.microsoft.com/office/powerpoint/2010/main" val="1989188430"/>
              </p:ext>
            </p:extLst>
          </p:nvPr>
        </p:nvGraphicFramePr>
        <p:xfrm>
          <a:off x="457200" y="4533312"/>
          <a:ext cx="8439039" cy="2011680"/>
        </p:xfrm>
        <a:graphic>
          <a:graphicData uri="http://schemas.openxmlformats.org/drawingml/2006/table">
            <a:tbl>
              <a:tblPr firstRow="1" bandRow="1">
                <a:tableStyleId>{5C22544A-7EE6-4342-B048-85BDC9FD1C3A}</a:tableStyleId>
              </a:tblPr>
              <a:tblGrid>
                <a:gridCol w="1704306"/>
                <a:gridCol w="2146518"/>
                <a:gridCol w="2348729"/>
                <a:gridCol w="1133399"/>
                <a:gridCol w="1106087"/>
              </a:tblGrid>
              <a:tr h="0">
                <a:tc>
                  <a:txBody>
                    <a:bodyPr/>
                    <a:lstStyle/>
                    <a:p>
                      <a:pPr algn="l"/>
                      <a:r>
                        <a:rPr lang="it-IT" sz="1200" b="0" i="0" u="none" strike="noStrike" baseline="0" dirty="0" smtClean="0">
                          <a:latin typeface=""/>
                        </a:rPr>
                        <a:t>data</a:t>
                      </a:r>
                    </a:p>
                  </a:txBody>
                  <a:tcPr/>
                </a:tc>
                <a:tc>
                  <a:txBody>
                    <a:bodyPr/>
                    <a:lstStyle/>
                    <a:p>
                      <a:pPr algn="l"/>
                      <a:r>
                        <a:rPr lang="it-IT" sz="1200" b="0" i="0" u="none" strike="noStrike" baseline="0" dirty="0" smtClean="0">
                          <a:latin typeface=""/>
                        </a:rPr>
                        <a:t>conti</a:t>
                      </a:r>
                      <a:endParaRPr lang="it-IT" dirty="0"/>
                    </a:p>
                  </a:txBody>
                  <a:tcPr/>
                </a:tc>
                <a:tc>
                  <a:txBody>
                    <a:bodyPr/>
                    <a:lstStyle/>
                    <a:p>
                      <a:pPr algn="l"/>
                      <a:r>
                        <a:rPr lang="it-IT" sz="1200" b="0" i="0" u="none" strike="noStrike" baseline="0" dirty="0" smtClean="0">
                          <a:latin typeface=""/>
                        </a:rPr>
                        <a:t>Descrizione</a:t>
                      </a:r>
                      <a:endParaRPr lang="it-IT" dirty="0"/>
                    </a:p>
                  </a:txBody>
                  <a:tcPr/>
                </a:tc>
                <a:tc>
                  <a:txBody>
                    <a:bodyPr/>
                    <a:lstStyle/>
                    <a:p>
                      <a:pPr algn="l"/>
                      <a:r>
                        <a:rPr lang="it-IT" dirty="0" smtClean="0"/>
                        <a:t>dare</a:t>
                      </a:r>
                      <a:endParaRPr lang="it-IT" dirty="0"/>
                    </a:p>
                  </a:txBody>
                  <a:tcPr/>
                </a:tc>
                <a:tc>
                  <a:txBody>
                    <a:bodyPr/>
                    <a:lstStyle/>
                    <a:p>
                      <a:pPr algn="l"/>
                      <a:r>
                        <a:rPr lang="it-IT" dirty="0" smtClean="0"/>
                        <a:t>avere</a:t>
                      </a:r>
                      <a:endParaRPr lang="it-IT" dirty="0"/>
                    </a:p>
                  </a:txBody>
                  <a:tcPr/>
                </a:tc>
              </a:tr>
              <a:tr h="334819">
                <a:tc>
                  <a:txBody>
                    <a:bodyPr/>
                    <a:lstStyle/>
                    <a:p>
                      <a:r>
                        <a:rPr lang="it-IT" dirty="0" smtClean="0"/>
                        <a:t>31/12/2016</a:t>
                      </a:r>
                      <a:endParaRPr lang="it-IT" dirty="0"/>
                    </a:p>
                  </a:txBody>
                  <a:tcPr/>
                </a:tc>
                <a:tc>
                  <a:txBody>
                    <a:bodyPr/>
                    <a:lstStyle/>
                    <a:p>
                      <a:r>
                        <a:rPr lang="it-IT" dirty="0" smtClean="0"/>
                        <a:t>Interessi passivi</a:t>
                      </a:r>
                      <a:endParaRPr lang="it-IT" dirty="0"/>
                    </a:p>
                  </a:txBody>
                  <a:tcPr/>
                </a:tc>
                <a:tc>
                  <a:txBody>
                    <a:bodyPr/>
                    <a:lstStyle/>
                    <a:p>
                      <a:r>
                        <a:rPr lang="it-IT" dirty="0" smtClean="0"/>
                        <a:t>Rilevazione interessi di competenza</a:t>
                      </a:r>
                      <a:endParaRPr lang="it-IT" dirty="0"/>
                    </a:p>
                  </a:txBody>
                  <a:tcPr/>
                </a:tc>
                <a:tc>
                  <a:txBody>
                    <a:bodyPr/>
                    <a:lstStyle/>
                    <a:p>
                      <a:r>
                        <a:rPr lang="it-IT" dirty="0" smtClean="0"/>
                        <a:t>51.571</a:t>
                      </a:r>
                      <a:endParaRPr lang="it-IT" dirty="0"/>
                    </a:p>
                  </a:txBody>
                  <a:tcPr/>
                </a:tc>
                <a:tc>
                  <a:txBody>
                    <a:bodyPr/>
                    <a:lstStyle/>
                    <a:p>
                      <a:endParaRPr lang="it-IT" dirty="0"/>
                    </a:p>
                  </a:txBody>
                  <a:tcPr/>
                </a:tc>
              </a:tr>
              <a:tr h="33481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31/12/2016</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Banca x</a:t>
                      </a:r>
                      <a:r>
                        <a:rPr lang="it-IT" baseline="0" dirty="0" smtClean="0"/>
                        <a:t> C/C</a:t>
                      </a:r>
                      <a:endParaRPr lang="it-IT" dirty="0" smtClean="0"/>
                    </a:p>
                  </a:txBody>
                  <a:tcPr/>
                </a:tc>
                <a:tc>
                  <a:txBody>
                    <a:bodyPr/>
                    <a:lstStyle/>
                    <a:p>
                      <a:r>
                        <a:rPr lang="it-IT" dirty="0" smtClean="0"/>
                        <a:t>Pagamento interessi</a:t>
                      </a:r>
                      <a:endParaRPr lang="it-IT" dirty="0"/>
                    </a:p>
                  </a:txBody>
                  <a:tcPr/>
                </a:tc>
                <a:tc>
                  <a:txBody>
                    <a:bodyPr/>
                    <a:lstStyle/>
                    <a:p>
                      <a:endParaRPr lang="it-IT" dirty="0"/>
                    </a:p>
                  </a:txBody>
                  <a:tcPr/>
                </a:tc>
                <a:tc>
                  <a:txBody>
                    <a:bodyPr/>
                    <a:lstStyle/>
                    <a:p>
                      <a:r>
                        <a:rPr lang="it-IT" dirty="0" smtClean="0"/>
                        <a:t>50.000</a:t>
                      </a:r>
                      <a:endParaRPr lang="it-IT" dirty="0"/>
                    </a:p>
                  </a:txBody>
                  <a:tcPr/>
                </a:tc>
              </a:tr>
              <a:tr h="334819">
                <a:tc>
                  <a:txBody>
                    <a:bodyPr/>
                    <a:lstStyle/>
                    <a:p>
                      <a:r>
                        <a:rPr lang="it-IT" dirty="0" smtClean="0"/>
                        <a:t>31/12/2016</a:t>
                      </a:r>
                      <a:endParaRPr lang="it-IT"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Finanziamenti bancari</a:t>
                      </a:r>
                    </a:p>
                  </a:txBody>
                  <a:tcPr/>
                </a:tc>
                <a:tc>
                  <a:txBody>
                    <a:bodyPr/>
                    <a:lstStyle/>
                    <a:p>
                      <a:r>
                        <a:rPr lang="it-IT" dirty="0" smtClean="0"/>
                        <a:t>Quota differenza costo iniziale</a:t>
                      </a:r>
                      <a:endParaRPr lang="it-IT" dirty="0"/>
                    </a:p>
                  </a:txBody>
                  <a:tcPr/>
                </a:tc>
                <a:tc>
                  <a:txBody>
                    <a:bodyPr/>
                    <a:lstStyle/>
                    <a:p>
                      <a:endParaRPr lang="it-IT" dirty="0"/>
                    </a:p>
                  </a:txBody>
                  <a:tcPr/>
                </a:tc>
                <a:tc>
                  <a:txBody>
                    <a:bodyPr/>
                    <a:lstStyle/>
                    <a:p>
                      <a:r>
                        <a:rPr lang="it-IT" dirty="0" smtClean="0"/>
                        <a:t>1.571</a:t>
                      </a:r>
                      <a:endParaRPr lang="it-IT" dirty="0"/>
                    </a:p>
                  </a:txBody>
                  <a:tcPr/>
                </a:tc>
              </a:tr>
            </a:tbl>
          </a:graphicData>
        </a:graphic>
      </p:graphicFrame>
    </p:spTree>
    <p:extLst>
      <p:ext uri="{BB962C8B-B14F-4D97-AF65-F5344CB8AC3E}">
        <p14:creationId xmlns:p14="http://schemas.microsoft.com/office/powerpoint/2010/main" val="33760977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94835"/>
          </a:xfrm>
        </p:spPr>
        <p:txBody>
          <a:bodyPr>
            <a:normAutofit fontScale="90000"/>
          </a:bodyPr>
          <a:lstStyle/>
          <a:p>
            <a:r>
              <a:rPr lang="it-IT" dirty="0" smtClean="0"/>
              <a:t>Registrazioni contabili</a:t>
            </a:r>
            <a:endParaRPr lang="it-IT" dirty="0"/>
          </a:p>
        </p:txBody>
      </p:sp>
      <p:sp>
        <p:nvSpPr>
          <p:cNvPr id="3" name="Segnaposto contenuto 2"/>
          <p:cNvSpPr>
            <a:spLocks noGrp="1"/>
          </p:cNvSpPr>
          <p:nvPr>
            <p:ph idx="1"/>
          </p:nvPr>
        </p:nvSpPr>
        <p:spPr>
          <a:xfrm>
            <a:off x="457200" y="1106020"/>
            <a:ext cx="8229600" cy="3427292"/>
          </a:xfrm>
        </p:spPr>
        <p:txBody>
          <a:bodyPr>
            <a:normAutofit fontScale="77500" lnSpcReduction="20000"/>
          </a:bodyPr>
          <a:lstStyle/>
          <a:p>
            <a:r>
              <a:rPr lang="it-IT" dirty="0"/>
              <a:t>Al 31.12 del </a:t>
            </a:r>
            <a:r>
              <a:rPr lang="it-IT" dirty="0" smtClean="0"/>
              <a:t>secondo anno, </a:t>
            </a:r>
            <a:r>
              <a:rPr lang="it-IT" dirty="0"/>
              <a:t>si iscriveranno a C/E interessi passivi calcolati al tasso effettivo di interesse o tasso di rendimento “interno” (5,262%) sul valore </a:t>
            </a:r>
            <a:r>
              <a:rPr lang="it-IT" dirty="0" smtClean="0"/>
              <a:t>del debito all’inizio dell’anno (981.571 €</a:t>
            </a:r>
            <a:r>
              <a:rPr lang="it-IT" dirty="0"/>
              <a:t>) e cioè </a:t>
            </a:r>
            <a:r>
              <a:rPr lang="it-IT" dirty="0" smtClean="0"/>
              <a:t>51.653 </a:t>
            </a:r>
            <a:r>
              <a:rPr lang="it-IT" dirty="0"/>
              <a:t>€</a:t>
            </a:r>
          </a:p>
          <a:p>
            <a:r>
              <a:rPr lang="it-IT" dirty="0"/>
              <a:t>Gli interessi effettivamente ed annualmente dovuti sono 50.000 €,  la differenza di </a:t>
            </a:r>
            <a:r>
              <a:rPr lang="it-IT" dirty="0" smtClean="0"/>
              <a:t>1.653 </a:t>
            </a:r>
            <a:r>
              <a:rPr lang="it-IT" dirty="0"/>
              <a:t>€ è la </a:t>
            </a:r>
            <a:r>
              <a:rPr lang="it-IT" dirty="0" smtClean="0"/>
              <a:t>seconda imputazione </a:t>
            </a:r>
            <a:r>
              <a:rPr lang="it-IT" dirty="0"/>
              <a:t>al C/E della differenza tra il valore iniziale (980.000 €) e il valore di rimborso (1.000.000 €</a:t>
            </a:r>
            <a:r>
              <a:rPr lang="it-IT" dirty="0" smtClean="0"/>
              <a:t>)</a:t>
            </a:r>
          </a:p>
          <a:p>
            <a:r>
              <a:rPr lang="it-IT" dirty="0"/>
              <a:t>Al termine del </a:t>
            </a:r>
            <a:r>
              <a:rPr lang="it-IT" dirty="0" smtClean="0"/>
              <a:t>secondo anno </a:t>
            </a:r>
            <a:r>
              <a:rPr lang="it-IT" dirty="0"/>
              <a:t>il valore del debito esposto a </a:t>
            </a:r>
            <a:r>
              <a:rPr lang="it-IT" dirty="0" err="1"/>
              <a:t>S</a:t>
            </a:r>
            <a:r>
              <a:rPr lang="it-IT" dirty="0"/>
              <a:t>/</a:t>
            </a:r>
            <a:r>
              <a:rPr lang="it-IT" dirty="0" err="1"/>
              <a:t>P</a:t>
            </a:r>
            <a:r>
              <a:rPr lang="it-IT" dirty="0"/>
              <a:t> sarà di </a:t>
            </a:r>
            <a:r>
              <a:rPr lang="it-IT" dirty="0" smtClean="0"/>
              <a:t>983.224 €</a:t>
            </a:r>
            <a:endParaRPr lang="it-IT" dirty="0"/>
          </a:p>
        </p:txBody>
      </p:sp>
      <p:graphicFrame>
        <p:nvGraphicFramePr>
          <p:cNvPr id="4" name="Segnaposto contenuto 3"/>
          <p:cNvGraphicFramePr>
            <a:graphicFrameLocks/>
          </p:cNvGraphicFramePr>
          <p:nvPr>
            <p:extLst>
              <p:ext uri="{D42A27DB-BD31-4B8C-83A1-F6EECF244321}">
                <p14:modId xmlns:p14="http://schemas.microsoft.com/office/powerpoint/2010/main" val="744394838"/>
              </p:ext>
            </p:extLst>
          </p:nvPr>
        </p:nvGraphicFramePr>
        <p:xfrm>
          <a:off x="457200" y="4533312"/>
          <a:ext cx="8439039" cy="2011680"/>
        </p:xfrm>
        <a:graphic>
          <a:graphicData uri="http://schemas.openxmlformats.org/drawingml/2006/table">
            <a:tbl>
              <a:tblPr firstRow="1" bandRow="1">
                <a:tableStyleId>{5C22544A-7EE6-4342-B048-85BDC9FD1C3A}</a:tableStyleId>
              </a:tblPr>
              <a:tblGrid>
                <a:gridCol w="1704306"/>
                <a:gridCol w="2146518"/>
                <a:gridCol w="2348729"/>
                <a:gridCol w="1133399"/>
                <a:gridCol w="1106087"/>
              </a:tblGrid>
              <a:tr h="0">
                <a:tc>
                  <a:txBody>
                    <a:bodyPr/>
                    <a:lstStyle/>
                    <a:p>
                      <a:pPr algn="l"/>
                      <a:r>
                        <a:rPr lang="it-IT" sz="1200" b="0" i="0" u="none" strike="noStrike" baseline="0" dirty="0" smtClean="0">
                          <a:latin typeface=""/>
                        </a:rPr>
                        <a:t>data</a:t>
                      </a:r>
                    </a:p>
                  </a:txBody>
                  <a:tcPr/>
                </a:tc>
                <a:tc>
                  <a:txBody>
                    <a:bodyPr/>
                    <a:lstStyle/>
                    <a:p>
                      <a:pPr algn="l"/>
                      <a:r>
                        <a:rPr lang="it-IT" sz="1200" b="0" i="0" u="none" strike="noStrike" baseline="0" dirty="0" smtClean="0">
                          <a:latin typeface=""/>
                        </a:rPr>
                        <a:t>conti</a:t>
                      </a:r>
                      <a:endParaRPr lang="it-IT" dirty="0"/>
                    </a:p>
                  </a:txBody>
                  <a:tcPr/>
                </a:tc>
                <a:tc>
                  <a:txBody>
                    <a:bodyPr/>
                    <a:lstStyle/>
                    <a:p>
                      <a:pPr algn="l"/>
                      <a:r>
                        <a:rPr lang="it-IT" sz="1200" b="0" i="0" u="none" strike="noStrike" baseline="0" dirty="0" smtClean="0">
                          <a:latin typeface=""/>
                        </a:rPr>
                        <a:t>Descrizione</a:t>
                      </a:r>
                      <a:endParaRPr lang="it-IT" dirty="0"/>
                    </a:p>
                  </a:txBody>
                  <a:tcPr/>
                </a:tc>
                <a:tc>
                  <a:txBody>
                    <a:bodyPr/>
                    <a:lstStyle/>
                    <a:p>
                      <a:pPr algn="l"/>
                      <a:r>
                        <a:rPr lang="it-IT" dirty="0" smtClean="0"/>
                        <a:t>dare</a:t>
                      </a:r>
                      <a:endParaRPr lang="it-IT" dirty="0"/>
                    </a:p>
                  </a:txBody>
                  <a:tcPr/>
                </a:tc>
                <a:tc>
                  <a:txBody>
                    <a:bodyPr/>
                    <a:lstStyle/>
                    <a:p>
                      <a:pPr algn="l"/>
                      <a:r>
                        <a:rPr lang="it-IT" dirty="0" smtClean="0"/>
                        <a:t>avere</a:t>
                      </a:r>
                      <a:endParaRPr lang="it-IT" dirty="0"/>
                    </a:p>
                  </a:txBody>
                  <a:tcPr/>
                </a:tc>
              </a:tr>
              <a:tr h="334819">
                <a:tc>
                  <a:txBody>
                    <a:bodyPr/>
                    <a:lstStyle/>
                    <a:p>
                      <a:r>
                        <a:rPr lang="it-IT" dirty="0" smtClean="0"/>
                        <a:t>31/12/2016</a:t>
                      </a:r>
                      <a:endParaRPr lang="it-IT" dirty="0"/>
                    </a:p>
                  </a:txBody>
                  <a:tcPr/>
                </a:tc>
                <a:tc>
                  <a:txBody>
                    <a:bodyPr/>
                    <a:lstStyle/>
                    <a:p>
                      <a:r>
                        <a:rPr lang="it-IT" dirty="0" smtClean="0"/>
                        <a:t>Interessi passivi</a:t>
                      </a:r>
                      <a:endParaRPr lang="it-IT" dirty="0"/>
                    </a:p>
                  </a:txBody>
                  <a:tcPr/>
                </a:tc>
                <a:tc>
                  <a:txBody>
                    <a:bodyPr/>
                    <a:lstStyle/>
                    <a:p>
                      <a:r>
                        <a:rPr lang="it-IT" dirty="0" smtClean="0"/>
                        <a:t>Rilevazione interessi di competenza</a:t>
                      </a:r>
                      <a:endParaRPr lang="it-IT" dirty="0"/>
                    </a:p>
                  </a:txBody>
                  <a:tcPr/>
                </a:tc>
                <a:tc>
                  <a:txBody>
                    <a:bodyPr/>
                    <a:lstStyle/>
                    <a:p>
                      <a:r>
                        <a:rPr lang="it-IT" dirty="0" smtClean="0"/>
                        <a:t>51.571</a:t>
                      </a:r>
                      <a:endParaRPr lang="it-IT" dirty="0"/>
                    </a:p>
                  </a:txBody>
                  <a:tcPr/>
                </a:tc>
                <a:tc>
                  <a:txBody>
                    <a:bodyPr/>
                    <a:lstStyle/>
                    <a:p>
                      <a:endParaRPr lang="it-IT" dirty="0"/>
                    </a:p>
                  </a:txBody>
                  <a:tcPr/>
                </a:tc>
              </a:tr>
              <a:tr h="33481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31/12/2016</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Banca x</a:t>
                      </a:r>
                      <a:r>
                        <a:rPr lang="it-IT" baseline="0" dirty="0" smtClean="0"/>
                        <a:t> C/C</a:t>
                      </a:r>
                      <a:endParaRPr lang="it-IT" dirty="0" smtClean="0"/>
                    </a:p>
                  </a:txBody>
                  <a:tcPr/>
                </a:tc>
                <a:tc>
                  <a:txBody>
                    <a:bodyPr/>
                    <a:lstStyle/>
                    <a:p>
                      <a:r>
                        <a:rPr lang="it-IT" dirty="0" smtClean="0"/>
                        <a:t>Pagamento interessi</a:t>
                      </a:r>
                      <a:endParaRPr lang="it-IT" dirty="0"/>
                    </a:p>
                  </a:txBody>
                  <a:tcPr/>
                </a:tc>
                <a:tc>
                  <a:txBody>
                    <a:bodyPr/>
                    <a:lstStyle/>
                    <a:p>
                      <a:endParaRPr lang="it-IT" dirty="0"/>
                    </a:p>
                  </a:txBody>
                  <a:tcPr/>
                </a:tc>
                <a:tc>
                  <a:txBody>
                    <a:bodyPr/>
                    <a:lstStyle/>
                    <a:p>
                      <a:r>
                        <a:rPr lang="it-IT" dirty="0" smtClean="0"/>
                        <a:t>50.000</a:t>
                      </a:r>
                      <a:endParaRPr lang="it-IT" dirty="0"/>
                    </a:p>
                  </a:txBody>
                  <a:tcPr/>
                </a:tc>
              </a:tr>
              <a:tr h="334819">
                <a:tc>
                  <a:txBody>
                    <a:bodyPr/>
                    <a:lstStyle/>
                    <a:p>
                      <a:r>
                        <a:rPr lang="it-IT" dirty="0" smtClean="0"/>
                        <a:t>31/12/2016</a:t>
                      </a:r>
                      <a:endParaRPr lang="it-IT"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Finanziamenti bancari</a:t>
                      </a:r>
                    </a:p>
                  </a:txBody>
                  <a:tcPr/>
                </a:tc>
                <a:tc>
                  <a:txBody>
                    <a:bodyPr/>
                    <a:lstStyle/>
                    <a:p>
                      <a:r>
                        <a:rPr lang="it-IT" dirty="0" smtClean="0"/>
                        <a:t>Quota differenza costo iniziale</a:t>
                      </a:r>
                      <a:endParaRPr lang="it-IT" dirty="0"/>
                    </a:p>
                  </a:txBody>
                  <a:tcPr/>
                </a:tc>
                <a:tc>
                  <a:txBody>
                    <a:bodyPr/>
                    <a:lstStyle/>
                    <a:p>
                      <a:endParaRPr lang="it-IT" dirty="0"/>
                    </a:p>
                  </a:txBody>
                  <a:tcPr/>
                </a:tc>
                <a:tc>
                  <a:txBody>
                    <a:bodyPr/>
                    <a:lstStyle/>
                    <a:p>
                      <a:r>
                        <a:rPr lang="it-IT" dirty="0" smtClean="0"/>
                        <a:t>1.571</a:t>
                      </a:r>
                      <a:endParaRPr lang="it-IT" dirty="0"/>
                    </a:p>
                  </a:txBody>
                  <a:tcPr/>
                </a:tc>
              </a:tr>
            </a:tbl>
          </a:graphicData>
        </a:graphic>
      </p:graphicFrame>
    </p:spTree>
    <p:extLst>
      <p:ext uri="{BB962C8B-B14F-4D97-AF65-F5344CB8AC3E}">
        <p14:creationId xmlns:p14="http://schemas.microsoft.com/office/powerpoint/2010/main" val="34462443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extLst>
              <p:ext uri="{D42A27DB-BD31-4B8C-83A1-F6EECF244321}">
                <p14:modId xmlns:p14="http://schemas.microsoft.com/office/powerpoint/2010/main" val="2561363262"/>
              </p:ext>
            </p:extLst>
          </p:nvPr>
        </p:nvGraphicFramePr>
        <p:xfrm>
          <a:off x="327730" y="191169"/>
          <a:ext cx="8561940" cy="6509296"/>
        </p:xfrm>
        <a:graphic>
          <a:graphicData uri="http://schemas.openxmlformats.org/drawingml/2006/table">
            <a:tbl>
              <a:tblPr firstRow="1" bandRow="1">
                <a:tableStyleId>{5C22544A-7EE6-4342-B048-85BDC9FD1C3A}</a:tableStyleId>
              </a:tblPr>
              <a:tblGrid>
                <a:gridCol w="819324"/>
                <a:gridCol w="1242642"/>
                <a:gridCol w="1351885"/>
                <a:gridCol w="2294109"/>
                <a:gridCol w="1010499"/>
                <a:gridCol w="1843481"/>
              </a:tblGrid>
              <a:tr h="904665">
                <a:tc>
                  <a:txBody>
                    <a:bodyPr/>
                    <a:lstStyle/>
                    <a:p>
                      <a:pPr algn="l"/>
                      <a:r>
                        <a:rPr lang="it-IT" sz="1200" b="0" i="0" u="none" strike="noStrike" baseline="0" dirty="0" smtClean="0">
                          <a:latin typeface=""/>
                        </a:rPr>
                        <a:t>Esercizio</a:t>
                      </a:r>
                    </a:p>
                  </a:txBody>
                  <a:tcPr/>
                </a:tc>
                <a:tc>
                  <a:txBody>
                    <a:bodyPr/>
                    <a:lstStyle/>
                    <a:p>
                      <a:pPr algn="l"/>
                      <a:r>
                        <a:rPr lang="it-IT" sz="1200" b="0" i="0" u="none" strike="noStrike" baseline="0" dirty="0" smtClean="0">
                          <a:latin typeface=""/>
                        </a:rPr>
                        <a:t>Valore del debito all’1/1</a:t>
                      </a:r>
                      <a:endParaRPr lang="it-IT" dirty="0"/>
                    </a:p>
                  </a:txBody>
                  <a:tcPr/>
                </a:tc>
                <a:tc>
                  <a:txBody>
                    <a:bodyPr/>
                    <a:lstStyle/>
                    <a:p>
                      <a:pPr algn="l"/>
                      <a:r>
                        <a:rPr lang="it-IT" sz="1200" b="0" i="0" u="none" strike="noStrike" baseline="0" dirty="0" smtClean="0">
                          <a:latin typeface=""/>
                        </a:rPr>
                        <a:t>Interessi passivi</a:t>
                      </a:r>
                    </a:p>
                    <a:p>
                      <a:pPr algn="l"/>
                      <a:r>
                        <a:rPr lang="it-IT" sz="1200" b="0" i="0" u="none" strike="noStrike" baseline="0" dirty="0" smtClean="0">
                          <a:latin typeface=""/>
                        </a:rPr>
                        <a:t>TIR. </a:t>
                      </a:r>
                      <a:r>
                        <a:rPr lang="mr-IN" sz="1200" b="0" i="0" u="none" strike="noStrike" baseline="0" dirty="0" smtClean="0">
                          <a:latin typeface=""/>
                        </a:rPr>
                        <a:t>=</a:t>
                      </a:r>
                      <a:r>
                        <a:rPr lang="it-IT" sz="1200" b="0" i="0" u="none" strike="noStrike" baseline="0" dirty="0" smtClean="0">
                          <a:latin typeface=""/>
                        </a:rPr>
                        <a:t> </a:t>
                      </a:r>
                      <a:r>
                        <a:rPr lang="mr-IN" sz="1200" b="0" i="0" u="none" strike="noStrike" baseline="0" dirty="0" smtClean="0">
                          <a:latin typeface=""/>
                        </a:rPr>
                        <a:t>5</a:t>
                      </a:r>
                      <a:r>
                        <a:rPr lang="it-IT" sz="1200" b="0" i="0" u="none" strike="noStrike" baseline="0" dirty="0" smtClean="0">
                          <a:latin typeface=""/>
                        </a:rPr>
                        <a:t>,262</a:t>
                      </a:r>
                      <a:r>
                        <a:rPr lang="mr-IN" sz="1200" b="0" i="0" u="none" strike="noStrike" baseline="0" dirty="0" smtClean="0">
                          <a:latin typeface=""/>
                        </a:rPr>
                        <a:t>%</a:t>
                      </a:r>
                    </a:p>
                    <a:p>
                      <a:pPr algn="l"/>
                      <a:r>
                        <a:rPr lang="mr-IN" sz="1200" b="0" i="0" u="none" strike="noStrike" baseline="0" dirty="0" smtClean="0">
                          <a:latin typeface=""/>
                        </a:rPr>
                        <a:t>(CE:</a:t>
                      </a:r>
                      <a:r>
                        <a:rPr lang="it-IT" sz="1200" b="0" i="0" u="none" strike="noStrike" baseline="0" dirty="0" smtClean="0">
                          <a:latin typeface=""/>
                        </a:rPr>
                        <a:t>voce </a:t>
                      </a:r>
                      <a:r>
                        <a:rPr lang="is-IS" sz="1200" b="0" i="0" u="none" strike="noStrike" baseline="0" dirty="0" smtClean="0">
                          <a:latin typeface=""/>
                        </a:rPr>
                        <a:t>C.17)</a:t>
                      </a:r>
                      <a:endParaRPr lang="it-IT" dirty="0"/>
                    </a:p>
                  </a:txBody>
                  <a:tcPr/>
                </a:tc>
                <a:tc>
                  <a:txBody>
                    <a:bodyPr/>
                    <a:lstStyle/>
                    <a:p>
                      <a:r>
                        <a:rPr lang="it-IT" b="0" dirty="0" smtClean="0"/>
                        <a:t>Interessi passivi pagati tasso nominale 5% </a:t>
                      </a:r>
                      <a:endParaRPr lang="it-IT" b="0" dirty="0"/>
                    </a:p>
                  </a:txBody>
                  <a:tcPr/>
                </a:tc>
                <a:tc>
                  <a:txBody>
                    <a:bodyPr/>
                    <a:lstStyle/>
                    <a:p>
                      <a:pPr algn="l"/>
                      <a:r>
                        <a:rPr lang="it-IT" sz="1200" b="0" i="0" u="none" strike="noStrike" baseline="0" dirty="0" smtClean="0">
                          <a:latin typeface=""/>
                        </a:rPr>
                        <a:t>Ripartizione della differenza</a:t>
                      </a:r>
                      <a:endParaRPr lang="it-IT" dirty="0"/>
                    </a:p>
                  </a:txBody>
                  <a:tcPr/>
                </a:tc>
                <a:tc>
                  <a:txBody>
                    <a:bodyPr/>
                    <a:lstStyle/>
                    <a:p>
                      <a:pPr algn="l"/>
                      <a:r>
                        <a:rPr lang="it-IT" b="0" dirty="0" smtClean="0"/>
                        <a:t>Valore del debito al 31.12</a:t>
                      </a:r>
                    </a:p>
                    <a:p>
                      <a:pPr algn="l"/>
                      <a:r>
                        <a:rPr lang="it-IT" b="0" dirty="0" smtClean="0"/>
                        <a:t>SP voce D.4</a:t>
                      </a:r>
                      <a:endParaRPr lang="it-IT" b="0" dirty="0"/>
                    </a:p>
                  </a:txBody>
                  <a:tcPr/>
                </a:tc>
              </a:tr>
              <a:tr h="508627">
                <a:tc>
                  <a:txBody>
                    <a:bodyPr/>
                    <a:lstStyle/>
                    <a:p>
                      <a:r>
                        <a:rPr lang="it-IT" dirty="0" smtClean="0"/>
                        <a:t>2016</a:t>
                      </a:r>
                      <a:endParaRPr lang="it-IT" dirty="0"/>
                    </a:p>
                  </a:txBody>
                  <a:tcPr/>
                </a:tc>
                <a:tc>
                  <a:txBody>
                    <a:bodyPr/>
                    <a:lstStyle/>
                    <a:p>
                      <a:r>
                        <a:rPr lang="it-IT" dirty="0" smtClean="0"/>
                        <a:t>980.000</a:t>
                      </a:r>
                      <a:endParaRPr lang="it-IT" dirty="0"/>
                    </a:p>
                  </a:txBody>
                  <a:tcPr/>
                </a:tc>
                <a:tc>
                  <a:txBody>
                    <a:bodyPr/>
                    <a:lstStyle/>
                    <a:p>
                      <a:r>
                        <a:rPr lang="it-IT" dirty="0" smtClean="0"/>
                        <a:t>51.571</a:t>
                      </a:r>
                      <a:endParaRPr lang="it-IT" dirty="0"/>
                    </a:p>
                  </a:txBody>
                  <a:tcPr/>
                </a:tc>
                <a:tc>
                  <a:txBody>
                    <a:bodyPr/>
                    <a:lstStyle/>
                    <a:p>
                      <a:r>
                        <a:rPr lang="it-IT" dirty="0" smtClean="0"/>
                        <a:t>50.000</a:t>
                      </a:r>
                      <a:endParaRPr lang="it-IT" dirty="0"/>
                    </a:p>
                  </a:txBody>
                  <a:tcPr/>
                </a:tc>
                <a:tc>
                  <a:txBody>
                    <a:bodyPr/>
                    <a:lstStyle/>
                    <a:p>
                      <a:r>
                        <a:rPr lang="it-IT" dirty="0" smtClean="0"/>
                        <a:t>1.571</a:t>
                      </a:r>
                      <a:endParaRPr lang="it-IT" dirty="0"/>
                    </a:p>
                  </a:txBody>
                  <a:tcPr/>
                </a:tc>
                <a:tc>
                  <a:txBody>
                    <a:bodyPr/>
                    <a:lstStyle/>
                    <a:p>
                      <a:r>
                        <a:rPr lang="it-IT" dirty="0" smtClean="0"/>
                        <a:t>981.571</a:t>
                      </a:r>
                      <a:endParaRPr lang="it-IT" dirty="0"/>
                    </a:p>
                  </a:txBody>
                  <a:tcPr/>
                </a:tc>
              </a:tr>
              <a:tr h="508627">
                <a:tc>
                  <a:txBody>
                    <a:bodyPr/>
                    <a:lstStyle/>
                    <a:p>
                      <a:r>
                        <a:rPr lang="it-IT" dirty="0" smtClean="0"/>
                        <a:t>2017</a:t>
                      </a:r>
                      <a:endParaRPr lang="it-IT" dirty="0"/>
                    </a:p>
                  </a:txBody>
                  <a:tcPr/>
                </a:tc>
                <a:tc>
                  <a:txBody>
                    <a:bodyPr/>
                    <a:lstStyle/>
                    <a:p>
                      <a:r>
                        <a:rPr lang="it-IT" dirty="0" smtClean="0"/>
                        <a:t>981.571</a:t>
                      </a:r>
                      <a:endParaRPr lang="it-IT" dirty="0"/>
                    </a:p>
                  </a:txBody>
                  <a:tcPr/>
                </a:tc>
                <a:tc>
                  <a:txBody>
                    <a:bodyPr/>
                    <a:lstStyle/>
                    <a:p>
                      <a:r>
                        <a:rPr lang="it-IT" dirty="0" smtClean="0"/>
                        <a:t>51.653</a:t>
                      </a:r>
                      <a:endParaRPr lang="it-IT" dirty="0"/>
                    </a:p>
                  </a:txBody>
                  <a:tcPr/>
                </a:tc>
                <a:tc>
                  <a:txBody>
                    <a:bodyPr/>
                    <a:lstStyle/>
                    <a:p>
                      <a:r>
                        <a:rPr lang="it-IT" dirty="0" smtClean="0"/>
                        <a:t>50.000</a:t>
                      </a:r>
                      <a:endParaRPr lang="it-IT" dirty="0"/>
                    </a:p>
                  </a:txBody>
                  <a:tcPr/>
                </a:tc>
                <a:tc>
                  <a:txBody>
                    <a:bodyPr/>
                    <a:lstStyle/>
                    <a:p>
                      <a:r>
                        <a:rPr lang="it-IT" dirty="0" smtClean="0"/>
                        <a:t>1.653</a:t>
                      </a:r>
                      <a:endParaRPr lang="it-IT"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983.224</a:t>
                      </a:r>
                    </a:p>
                  </a:txBody>
                  <a:tcPr/>
                </a:tc>
              </a:tr>
              <a:tr h="508627">
                <a:tc>
                  <a:txBody>
                    <a:bodyPr/>
                    <a:lstStyle/>
                    <a:p>
                      <a:r>
                        <a:rPr lang="it-IT" dirty="0" smtClean="0"/>
                        <a:t>2018</a:t>
                      </a:r>
                      <a:endParaRPr lang="it-IT"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983.224</a:t>
                      </a:r>
                    </a:p>
                  </a:txBody>
                  <a:tcPr/>
                </a:tc>
                <a:tc>
                  <a:txBody>
                    <a:bodyPr/>
                    <a:lstStyle/>
                    <a:p>
                      <a:r>
                        <a:rPr lang="it-IT" dirty="0" smtClean="0"/>
                        <a:t>51.740</a:t>
                      </a:r>
                      <a:endParaRPr lang="it-IT"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50.000</a:t>
                      </a:r>
                    </a:p>
                  </a:txBody>
                  <a:tcPr/>
                </a:tc>
                <a:tc>
                  <a:txBody>
                    <a:bodyPr/>
                    <a:lstStyle/>
                    <a:p>
                      <a:r>
                        <a:rPr lang="it-IT" dirty="0" smtClean="0"/>
                        <a:t>1.740</a:t>
                      </a:r>
                      <a:endParaRPr lang="it-IT"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984.964</a:t>
                      </a:r>
                    </a:p>
                  </a:txBody>
                  <a:tcPr/>
                </a:tc>
              </a:tr>
              <a:tr h="508627">
                <a:tc>
                  <a:txBody>
                    <a:bodyPr/>
                    <a:lstStyle/>
                    <a:p>
                      <a:r>
                        <a:rPr lang="it-IT" dirty="0" smtClean="0"/>
                        <a:t>2019</a:t>
                      </a:r>
                      <a:endParaRPr lang="it-IT"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984.964</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51.832</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50.000</a:t>
                      </a:r>
                    </a:p>
                  </a:txBody>
                  <a:tcPr/>
                </a:tc>
                <a:tc>
                  <a:txBody>
                    <a:bodyPr/>
                    <a:lstStyle/>
                    <a:p>
                      <a:r>
                        <a:rPr lang="it-IT" dirty="0" smtClean="0"/>
                        <a:t>1.832</a:t>
                      </a:r>
                      <a:endParaRPr lang="it-IT"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986.796</a:t>
                      </a:r>
                    </a:p>
                  </a:txBody>
                  <a:tcPr/>
                </a:tc>
              </a:tr>
              <a:tr h="508627">
                <a:tc>
                  <a:txBody>
                    <a:bodyPr/>
                    <a:lstStyle/>
                    <a:p>
                      <a:r>
                        <a:rPr lang="it-IT" dirty="0" smtClean="0"/>
                        <a:t>2020</a:t>
                      </a:r>
                      <a:endParaRPr lang="it-IT"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986.796</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51.928</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50.000</a:t>
                      </a:r>
                    </a:p>
                  </a:txBody>
                  <a:tcPr/>
                </a:tc>
                <a:tc>
                  <a:txBody>
                    <a:bodyPr/>
                    <a:lstStyle/>
                    <a:p>
                      <a:r>
                        <a:rPr lang="it-IT" dirty="0" smtClean="0"/>
                        <a:t>1.928</a:t>
                      </a:r>
                      <a:endParaRPr lang="it-IT"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988.725</a:t>
                      </a:r>
                    </a:p>
                  </a:txBody>
                  <a:tcPr/>
                </a:tc>
              </a:tr>
              <a:tr h="508627">
                <a:tc>
                  <a:txBody>
                    <a:bodyPr/>
                    <a:lstStyle/>
                    <a:p>
                      <a:r>
                        <a:rPr lang="it-IT" dirty="0" smtClean="0"/>
                        <a:t>2021</a:t>
                      </a:r>
                      <a:endParaRPr lang="it-IT"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988.725</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52.030</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50.000</a:t>
                      </a:r>
                    </a:p>
                  </a:txBody>
                  <a:tcPr/>
                </a:tc>
                <a:tc>
                  <a:txBody>
                    <a:bodyPr/>
                    <a:lstStyle/>
                    <a:p>
                      <a:r>
                        <a:rPr lang="it-IT" dirty="0" smtClean="0"/>
                        <a:t>2.030</a:t>
                      </a:r>
                      <a:endParaRPr lang="it-IT"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990.755</a:t>
                      </a:r>
                    </a:p>
                  </a:txBody>
                  <a:tcPr/>
                </a:tc>
              </a:tr>
              <a:tr h="508627">
                <a:tc>
                  <a:txBody>
                    <a:bodyPr/>
                    <a:lstStyle/>
                    <a:p>
                      <a:r>
                        <a:rPr lang="it-IT" dirty="0" smtClean="0"/>
                        <a:t>2022</a:t>
                      </a:r>
                      <a:endParaRPr lang="it-IT"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990.755</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52.137</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50.000</a:t>
                      </a:r>
                    </a:p>
                  </a:txBody>
                  <a:tcPr/>
                </a:tc>
                <a:tc>
                  <a:txBody>
                    <a:bodyPr/>
                    <a:lstStyle/>
                    <a:p>
                      <a:r>
                        <a:rPr lang="it-IT" dirty="0" smtClean="0"/>
                        <a:t>2.137</a:t>
                      </a:r>
                      <a:endParaRPr lang="it-IT"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992.891</a:t>
                      </a:r>
                    </a:p>
                  </a:txBody>
                  <a:tcPr/>
                </a:tc>
              </a:tr>
              <a:tr h="508627">
                <a:tc>
                  <a:txBody>
                    <a:bodyPr/>
                    <a:lstStyle/>
                    <a:p>
                      <a:r>
                        <a:rPr lang="it-IT" dirty="0" smtClean="0"/>
                        <a:t>2023</a:t>
                      </a:r>
                      <a:endParaRPr lang="it-IT"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992.891</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52.249</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50.000</a:t>
                      </a:r>
                    </a:p>
                  </a:txBody>
                  <a:tcPr/>
                </a:tc>
                <a:tc>
                  <a:txBody>
                    <a:bodyPr/>
                    <a:lstStyle/>
                    <a:p>
                      <a:r>
                        <a:rPr lang="it-IT" dirty="0" smtClean="0"/>
                        <a:t>2.249</a:t>
                      </a:r>
                      <a:endParaRPr lang="it-IT"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995.140</a:t>
                      </a:r>
                    </a:p>
                  </a:txBody>
                  <a:tcPr/>
                </a:tc>
              </a:tr>
              <a:tr h="508627">
                <a:tc>
                  <a:txBody>
                    <a:bodyPr/>
                    <a:lstStyle/>
                    <a:p>
                      <a:r>
                        <a:rPr lang="it-IT" dirty="0" smtClean="0"/>
                        <a:t>2024</a:t>
                      </a:r>
                      <a:endParaRPr lang="it-IT"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995.140</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52.367</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50.000</a:t>
                      </a:r>
                    </a:p>
                  </a:txBody>
                  <a:tcPr/>
                </a:tc>
                <a:tc>
                  <a:txBody>
                    <a:bodyPr/>
                    <a:lstStyle/>
                    <a:p>
                      <a:r>
                        <a:rPr lang="it-IT" dirty="0" smtClean="0"/>
                        <a:t>2.367</a:t>
                      </a:r>
                      <a:endParaRPr lang="it-IT"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997.508</a:t>
                      </a:r>
                    </a:p>
                  </a:txBody>
                  <a:tcPr/>
                </a:tc>
              </a:tr>
              <a:tr h="508627">
                <a:tc>
                  <a:txBody>
                    <a:bodyPr/>
                    <a:lstStyle/>
                    <a:p>
                      <a:r>
                        <a:rPr lang="it-IT" dirty="0" smtClean="0"/>
                        <a:t>2025</a:t>
                      </a:r>
                      <a:endParaRPr lang="it-IT"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997.508</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52.492</a:t>
                      </a:r>
                    </a:p>
                  </a:txBody>
                  <a:tcPr/>
                </a:tc>
                <a:tc>
                  <a:txBody>
                    <a:bodyPr/>
                    <a:lstStyle/>
                    <a:p>
                      <a:r>
                        <a:rPr lang="it-IT" dirty="0" smtClean="0"/>
                        <a:t>50.000</a:t>
                      </a:r>
                      <a:endParaRPr lang="it-IT" dirty="0"/>
                    </a:p>
                  </a:txBody>
                  <a:tcPr/>
                </a:tc>
                <a:tc>
                  <a:txBody>
                    <a:bodyPr/>
                    <a:lstStyle/>
                    <a:p>
                      <a:r>
                        <a:rPr lang="it-IT" dirty="0" smtClean="0"/>
                        <a:t>2.492</a:t>
                      </a:r>
                      <a:endParaRPr lang="it-IT"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1.000.000</a:t>
                      </a:r>
                    </a:p>
                  </a:txBody>
                  <a:tcPr/>
                </a:tc>
              </a:tr>
              <a:tr h="508627">
                <a:tc>
                  <a:txBody>
                    <a:bodyPr/>
                    <a:lstStyle/>
                    <a:p>
                      <a:r>
                        <a:rPr lang="it-IT" b="1" dirty="0" smtClean="0"/>
                        <a:t>totale</a:t>
                      </a:r>
                      <a:endParaRPr lang="it-IT" b="1" dirty="0"/>
                    </a:p>
                  </a:txBody>
                  <a:tcPr/>
                </a:tc>
                <a:tc>
                  <a:txBody>
                    <a:bodyPr/>
                    <a:lstStyle/>
                    <a:p>
                      <a:endParaRPr lang="it-IT"/>
                    </a:p>
                  </a:txBody>
                  <a:tcPr/>
                </a:tc>
                <a:tc>
                  <a:txBody>
                    <a:bodyPr/>
                    <a:lstStyle/>
                    <a:p>
                      <a:r>
                        <a:rPr lang="it-IT" dirty="0" smtClean="0"/>
                        <a:t>520.000</a:t>
                      </a:r>
                      <a:endParaRPr lang="it-IT" dirty="0"/>
                    </a:p>
                  </a:txBody>
                  <a:tcPr/>
                </a:tc>
                <a:tc>
                  <a:txBody>
                    <a:bodyPr/>
                    <a:lstStyle/>
                    <a:p>
                      <a:r>
                        <a:rPr lang="it-IT" dirty="0" smtClean="0"/>
                        <a:t>500.000</a:t>
                      </a:r>
                      <a:endParaRPr lang="it-IT" dirty="0"/>
                    </a:p>
                  </a:txBody>
                  <a:tcPr/>
                </a:tc>
                <a:tc>
                  <a:txBody>
                    <a:bodyPr/>
                    <a:lstStyle/>
                    <a:p>
                      <a:r>
                        <a:rPr lang="it-IT" dirty="0" smtClean="0"/>
                        <a:t>20.000</a:t>
                      </a:r>
                      <a:endParaRPr lang="it-IT" dirty="0"/>
                    </a:p>
                  </a:txBody>
                  <a:tcPr/>
                </a:tc>
                <a:tc>
                  <a:txBody>
                    <a:bodyPr/>
                    <a:lstStyle/>
                    <a:p>
                      <a:endParaRPr lang="it-IT" dirty="0"/>
                    </a:p>
                  </a:txBody>
                  <a:tcPr/>
                </a:tc>
              </a:tr>
            </a:tbl>
          </a:graphicData>
        </a:graphic>
      </p:graphicFrame>
    </p:spTree>
    <p:extLst>
      <p:ext uri="{BB962C8B-B14F-4D97-AF65-F5344CB8AC3E}">
        <p14:creationId xmlns:p14="http://schemas.microsoft.com/office/powerpoint/2010/main" val="7166129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35799"/>
          </a:xfrm>
        </p:spPr>
        <p:txBody>
          <a:bodyPr>
            <a:normAutofit fontScale="90000"/>
          </a:bodyPr>
          <a:lstStyle/>
          <a:p>
            <a:r>
              <a:rPr lang="it-IT" dirty="0" smtClean="0"/>
              <a:t>differenze</a:t>
            </a:r>
            <a:endParaRPr lang="it-IT" dirty="0"/>
          </a:p>
        </p:txBody>
      </p:sp>
      <p:sp>
        <p:nvSpPr>
          <p:cNvPr id="3" name="Segnaposto contenuto 2"/>
          <p:cNvSpPr>
            <a:spLocks noGrp="1"/>
          </p:cNvSpPr>
          <p:nvPr>
            <p:ph idx="1"/>
          </p:nvPr>
        </p:nvSpPr>
        <p:spPr>
          <a:xfrm>
            <a:off x="273108" y="1133328"/>
            <a:ext cx="8671182" cy="5516440"/>
          </a:xfrm>
        </p:spPr>
        <p:txBody>
          <a:bodyPr>
            <a:normAutofit fontScale="77500" lnSpcReduction="20000"/>
          </a:bodyPr>
          <a:lstStyle/>
          <a:p>
            <a:r>
              <a:rPr lang="it-IT" dirty="0" smtClean="0"/>
              <a:t>A parità di costo complessivo riportato in conto economico nei 10 anni (520.000 €), sono differenti la ripartizione del costo nei diversi esercizi e la classificazione delle voci di costo</a:t>
            </a:r>
          </a:p>
          <a:p>
            <a:r>
              <a:rPr lang="it-IT" dirty="0" smtClean="0"/>
              <a:t>L’introduzione del criterio del costo ammortizzato determina l’eliminazione dagli schemi di </a:t>
            </a:r>
            <a:r>
              <a:rPr lang="it-IT" dirty="0" err="1" smtClean="0"/>
              <a:t>S</a:t>
            </a:r>
            <a:r>
              <a:rPr lang="it-IT" dirty="0" smtClean="0"/>
              <a:t>/</a:t>
            </a:r>
            <a:r>
              <a:rPr lang="it-IT" dirty="0" err="1" smtClean="0"/>
              <a:t>P</a:t>
            </a:r>
            <a:r>
              <a:rPr lang="it-IT" dirty="0" smtClean="0"/>
              <a:t> del disaggio e dell’aggio di emissione, in quanto il valore iniziale di iscrizione dei debiti ne deve comprendere l’effetto (art. 2426, </a:t>
            </a:r>
            <a:r>
              <a:rPr lang="it-IT" dirty="0" err="1" smtClean="0"/>
              <a:t>nn</a:t>
            </a:r>
            <a:r>
              <a:rPr lang="it-IT" dirty="0" smtClean="0"/>
              <a:t> 7 e 8)</a:t>
            </a:r>
          </a:p>
          <a:p>
            <a:r>
              <a:rPr lang="it-IT" dirty="0" smtClean="0"/>
              <a:t>In riferimento a un prestito obbligazionario emesso sotto la pari, il disaggio di emissione rappresenta un costo aggiuntivo rispetto agli interessi passivi</a:t>
            </a:r>
          </a:p>
          <a:p>
            <a:r>
              <a:rPr lang="it-IT" dirty="0" smtClean="0"/>
              <a:t>Il prestito sarà iscritto inizialmente al suo valore di emissione, pari al valore nominale al netto del disaggio, e il disaggio sarà gradualmente imputato al C/E secondo una logica finanziaria</a:t>
            </a:r>
          </a:p>
          <a:p>
            <a:r>
              <a:rPr lang="it-IT" dirty="0" smtClean="0"/>
              <a:t>La contropartita patrimoniale dell’ammortamento del disaggio è costituita dal valore del debito che si modificherà anno dopo anno</a:t>
            </a:r>
            <a:endParaRPr lang="it-IT" dirty="0"/>
          </a:p>
        </p:txBody>
      </p:sp>
    </p:spTree>
    <p:extLst>
      <p:ext uri="{BB962C8B-B14F-4D97-AF65-F5344CB8AC3E}">
        <p14:creationId xmlns:p14="http://schemas.microsoft.com/office/powerpoint/2010/main" val="235704437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Ulteriori considerazioni</a:t>
            </a:r>
            <a:endParaRPr lang="it-IT" dirty="0"/>
          </a:p>
        </p:txBody>
      </p:sp>
      <p:sp>
        <p:nvSpPr>
          <p:cNvPr id="3" name="Segnaposto contenuto 2"/>
          <p:cNvSpPr>
            <a:spLocks noGrp="1"/>
          </p:cNvSpPr>
          <p:nvPr>
            <p:ph idx="1"/>
          </p:nvPr>
        </p:nvSpPr>
        <p:spPr/>
        <p:txBody>
          <a:bodyPr>
            <a:normAutofit fontScale="85000" lnSpcReduction="20000"/>
          </a:bodyPr>
          <a:lstStyle/>
          <a:p>
            <a:r>
              <a:rPr lang="it-IT" dirty="0" smtClean="0"/>
              <a:t>È sparito l'obbligo di indicare in calce allo stato patrimoniale conti d'ordine, compresi quelli indicati e le garanzie prestate, incluse quelle prestate a società controllate, collegate, controllanti e/o facenti parte del medesimo gruppo di imprese </a:t>
            </a:r>
          </a:p>
          <a:p>
            <a:r>
              <a:rPr lang="it-IT" dirty="0" smtClean="0"/>
              <a:t>Queste informazioni devono ora essere fornite extra-contabilmente nella nota integrativa (2427 - 9 e 16)</a:t>
            </a:r>
          </a:p>
          <a:p>
            <a:r>
              <a:rPr lang="it-IT" dirty="0" smtClean="0"/>
              <a:t>art. 2426: per le definizioni di concetti di attività/passività finanziarie, strumenti finanziari derivati, costo ammortizzato, fair </a:t>
            </a:r>
            <a:r>
              <a:rPr lang="it-IT" dirty="0" err="1" smtClean="0"/>
              <a:t>value</a:t>
            </a:r>
            <a:r>
              <a:rPr lang="it-IT" dirty="0" smtClean="0"/>
              <a:t> ecc. si deve fare riferimento a quanto prevedono in materia i principi contabili internazionali IAS/IFRS adottati dall’UE</a:t>
            </a:r>
            <a:endParaRPr lang="it-IT" dirty="0"/>
          </a:p>
        </p:txBody>
      </p:sp>
    </p:spTree>
    <p:extLst>
      <p:ext uri="{BB962C8B-B14F-4D97-AF65-F5344CB8AC3E}">
        <p14:creationId xmlns:p14="http://schemas.microsoft.com/office/powerpoint/2010/main" val="1489375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struttura base del modello legale</a:t>
            </a:r>
            <a:endParaRPr lang="it-IT" dirty="0"/>
          </a:p>
        </p:txBody>
      </p:sp>
      <p:pic>
        <p:nvPicPr>
          <p:cNvPr id="4" name="Immagine 3"/>
          <p:cNvPicPr>
            <a:picLocks noChangeAspect="1"/>
          </p:cNvPicPr>
          <p:nvPr/>
        </p:nvPicPr>
        <p:blipFill>
          <a:blip r:embed="rId2"/>
          <a:stretch>
            <a:fillRect/>
          </a:stretch>
        </p:blipFill>
        <p:spPr>
          <a:xfrm>
            <a:off x="1587500" y="1600200"/>
            <a:ext cx="5956300" cy="5257800"/>
          </a:xfrm>
          <a:prstGeom prst="rect">
            <a:avLst/>
          </a:prstGeom>
        </p:spPr>
      </p:pic>
    </p:spTree>
    <p:extLst>
      <p:ext uri="{BB962C8B-B14F-4D97-AF65-F5344CB8AC3E}">
        <p14:creationId xmlns:p14="http://schemas.microsoft.com/office/powerpoint/2010/main" val="1300870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stretch>
            <a:fillRect/>
          </a:stretch>
        </p:blipFill>
        <p:spPr>
          <a:xfrm>
            <a:off x="1651000" y="0"/>
            <a:ext cx="5826412" cy="6858000"/>
          </a:xfrm>
          <a:prstGeom prst="rect">
            <a:avLst/>
          </a:prstGeom>
        </p:spPr>
      </p:pic>
    </p:spTree>
    <p:extLst>
      <p:ext uri="{BB962C8B-B14F-4D97-AF65-F5344CB8AC3E}">
        <p14:creationId xmlns:p14="http://schemas.microsoft.com/office/powerpoint/2010/main" val="364423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stretch>
            <a:fillRect/>
          </a:stretch>
        </p:blipFill>
        <p:spPr>
          <a:xfrm>
            <a:off x="0" y="561082"/>
            <a:ext cx="9144000" cy="2171700"/>
          </a:xfrm>
          <a:prstGeom prst="rect">
            <a:avLst/>
          </a:prstGeom>
        </p:spPr>
      </p:pic>
      <p:pic>
        <p:nvPicPr>
          <p:cNvPr id="5" name="Immagine 4"/>
          <p:cNvPicPr>
            <a:picLocks noChangeAspect="1"/>
          </p:cNvPicPr>
          <p:nvPr/>
        </p:nvPicPr>
        <p:blipFill>
          <a:blip r:embed="rId3"/>
          <a:stretch>
            <a:fillRect/>
          </a:stretch>
        </p:blipFill>
        <p:spPr>
          <a:xfrm>
            <a:off x="0" y="2732782"/>
            <a:ext cx="9144000" cy="2628900"/>
          </a:xfrm>
          <a:prstGeom prst="rect">
            <a:avLst/>
          </a:prstGeom>
        </p:spPr>
      </p:pic>
    </p:spTree>
    <p:extLst>
      <p:ext uri="{BB962C8B-B14F-4D97-AF65-F5344CB8AC3E}">
        <p14:creationId xmlns:p14="http://schemas.microsoft.com/office/powerpoint/2010/main" val="1769007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p:cNvPicPr>
            <a:picLocks noChangeAspect="1"/>
          </p:cNvPicPr>
          <p:nvPr/>
        </p:nvPicPr>
        <p:blipFill>
          <a:blip r:embed="rId2"/>
          <a:stretch>
            <a:fillRect/>
          </a:stretch>
        </p:blipFill>
        <p:spPr>
          <a:xfrm>
            <a:off x="76200" y="1422400"/>
            <a:ext cx="9067800" cy="4000500"/>
          </a:xfrm>
          <a:prstGeom prst="rect">
            <a:avLst/>
          </a:prstGeom>
        </p:spPr>
      </p:pic>
    </p:spTree>
    <p:extLst>
      <p:ext uri="{BB962C8B-B14F-4D97-AF65-F5344CB8AC3E}">
        <p14:creationId xmlns:p14="http://schemas.microsoft.com/office/powerpoint/2010/main" val="1276804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Criteri di riclassificazione dello SP</a:t>
            </a:r>
            <a:endParaRPr lang="it-IT" dirty="0"/>
          </a:p>
        </p:txBody>
      </p:sp>
      <p:sp>
        <p:nvSpPr>
          <p:cNvPr id="3" name="Segnaposto contenuto 2"/>
          <p:cNvSpPr>
            <a:spLocks noGrp="1"/>
          </p:cNvSpPr>
          <p:nvPr>
            <p:ph idx="1"/>
          </p:nvPr>
        </p:nvSpPr>
        <p:spPr/>
        <p:txBody>
          <a:bodyPr>
            <a:normAutofit fontScale="77500" lnSpcReduction="20000"/>
          </a:bodyPr>
          <a:lstStyle/>
          <a:p>
            <a:pPr lvl="0"/>
            <a:r>
              <a:rPr lang="it-IT" dirty="0" smtClean="0"/>
              <a:t>nella pratica contabile si adottano alternativamente due differenti schemi di riclassificazione dello stato patrimoniale, diffusi a livello globale e previsti espressamente dai principi contabili degli organismi professionali internazionali (IASB, FASB, ecc.)</a:t>
            </a:r>
          </a:p>
          <a:p>
            <a:pPr lvl="0"/>
            <a:r>
              <a:rPr lang="it-IT" dirty="0" smtClean="0"/>
              <a:t>lo schema </a:t>
            </a:r>
            <a:r>
              <a:rPr lang="it-IT" i="1" dirty="0" smtClean="0"/>
              <a:t>ex </a:t>
            </a:r>
            <a:r>
              <a:rPr lang="it-IT" dirty="0" smtClean="0"/>
              <a:t>art 2424 si conforma all’uno o all’altro dei due modelli, creando un mix tra la classificazione dei valori in base alla loro</a:t>
            </a:r>
          </a:p>
          <a:p>
            <a:pPr marL="514350" lvl="0" indent="-514350">
              <a:buFont typeface="+mj-lt"/>
              <a:buAutoNum type="arabicPeriod"/>
            </a:pPr>
            <a:r>
              <a:rPr lang="it-IT" b="1" dirty="0" smtClean="0"/>
              <a:t>pertinenza gestionale</a:t>
            </a:r>
            <a:r>
              <a:rPr lang="it-IT" dirty="0" smtClean="0"/>
              <a:t> (secondo la loro natura), ovvero</a:t>
            </a:r>
          </a:p>
          <a:p>
            <a:pPr marL="514350" lvl="0" indent="-514350">
              <a:buFont typeface="+mj-lt"/>
              <a:buAutoNum type="arabicPeriod"/>
            </a:pPr>
            <a:r>
              <a:rPr lang="it-IT" b="1" dirty="0" smtClean="0"/>
              <a:t>grado di liquidità/esigibilità </a:t>
            </a:r>
            <a:r>
              <a:rPr lang="it-IT" dirty="0" smtClean="0"/>
              <a:t>(secondo l’attitudine a diventare liquide ed esigibili entro un certo lasso di tempo che può essere a breve, medio o lungo termine)</a:t>
            </a:r>
            <a:endParaRPr lang="it-IT" b="1" dirty="0" smtClean="0"/>
          </a:p>
        </p:txBody>
      </p:sp>
    </p:spTree>
    <p:extLst>
      <p:ext uri="{BB962C8B-B14F-4D97-AF65-F5344CB8AC3E}">
        <p14:creationId xmlns:p14="http://schemas.microsoft.com/office/powerpoint/2010/main" val="81646038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3782</TotalTime>
  <Words>3920</Words>
  <Application>Microsoft Macintosh PowerPoint</Application>
  <PresentationFormat>Presentazione su schermo (4:3)</PresentationFormat>
  <Paragraphs>410</Paragraphs>
  <Slides>48</Slides>
  <Notes>7</Notes>
  <HiddenSlides>0</HiddenSlides>
  <MMClips>0</MMClips>
  <ScaleCrop>false</ScaleCrop>
  <HeadingPairs>
    <vt:vector size="4" baseType="variant">
      <vt:variant>
        <vt:lpstr>Tema</vt:lpstr>
      </vt:variant>
      <vt:variant>
        <vt:i4>1</vt:i4>
      </vt:variant>
      <vt:variant>
        <vt:lpstr>Titoli diapositive</vt:lpstr>
      </vt:variant>
      <vt:variant>
        <vt:i4>48</vt:i4>
      </vt:variant>
    </vt:vector>
  </HeadingPairs>
  <TitlesOfParts>
    <vt:vector size="49" baseType="lpstr">
      <vt:lpstr>Tema di Office</vt:lpstr>
      <vt:lpstr>  i prospetti del bilancio civilistico redatto in “forma ordinaria”  ex artt. 2424 e 2425 c.c.  - lo stato patrimoniale -</vt:lpstr>
      <vt:lpstr>D. Lgs. n. 139/2015</vt:lpstr>
      <vt:lpstr>schema legale dello Stato Patrimoniale </vt:lpstr>
      <vt:lpstr>riclassificazione</vt:lpstr>
      <vt:lpstr>struttura base del modello legale</vt:lpstr>
      <vt:lpstr>Presentazione di PowerPoint</vt:lpstr>
      <vt:lpstr>Presentazione di PowerPoint</vt:lpstr>
      <vt:lpstr>Presentazione di PowerPoint</vt:lpstr>
      <vt:lpstr>Criteri di riclassificazione dello SP</vt:lpstr>
      <vt:lpstr>Criteri di riclassificazione dello SP</vt:lpstr>
      <vt:lpstr>Criteri di riclassificazione dello SP</vt:lpstr>
      <vt:lpstr>Criteri di riclassificazione dello SP</vt:lpstr>
      <vt:lpstr>Pertinenza gestionale</vt:lpstr>
      <vt:lpstr>Pertinenza gestionale</vt:lpstr>
      <vt:lpstr>Schema di riclassificazione secondo il  criterio della pertinenza gestionale</vt:lpstr>
      <vt:lpstr>Schema di riclassificazione secondo il  criterio della pertinenza gestionale</vt:lpstr>
      <vt:lpstr>Criterio della pertinenza gestionale </vt:lpstr>
      <vt:lpstr>La gestione CORRENTE</vt:lpstr>
      <vt:lpstr>La gestione CORRENTE</vt:lpstr>
      <vt:lpstr>Il Capitale Circolante Netto (CCN)</vt:lpstr>
      <vt:lpstr>caratteristiche del Capitale Circolante Netto</vt:lpstr>
      <vt:lpstr>grado di liquidità/esigibilità</vt:lpstr>
      <vt:lpstr>Schema di riclassificazione secondo il  criterio di liquidità/esigibilità</vt:lpstr>
      <vt:lpstr>Alcune considerazioni sulle classificazioni</vt:lpstr>
      <vt:lpstr>Alcune considerazioni sulle classificazioni</vt:lpstr>
      <vt:lpstr>Ratei e risconti</vt:lpstr>
      <vt:lpstr>TFR, imposte anticipate e differite</vt:lpstr>
      <vt:lpstr>Trattamento contabile delle azioni proprie</vt:lpstr>
      <vt:lpstr>Trattamento contabile delle azioni proprie</vt:lpstr>
      <vt:lpstr>derivati</vt:lpstr>
      <vt:lpstr>Strumenti finanziari derivati (art. 2426 C.C.)</vt:lpstr>
      <vt:lpstr>Strumenti finanziari derivati speculativi</vt:lpstr>
      <vt:lpstr>Strumenti finanziari derivati speculativi</vt:lpstr>
      <vt:lpstr>Strumenti finanziari derivati di copertura</vt:lpstr>
      <vt:lpstr>Strumenti finanziari derivati di copertura</vt:lpstr>
      <vt:lpstr>Strumenti finanziari derivati di copertura</vt:lpstr>
      <vt:lpstr>valutazione dei debiti - precedente normativa </vt:lpstr>
      <vt:lpstr>Esempio precedente normativa</vt:lpstr>
      <vt:lpstr>Presentazione di PowerPoint</vt:lpstr>
      <vt:lpstr>nuovo criterio del costo ammortizzato</vt:lpstr>
      <vt:lpstr>nuovo criterio del costo ammortizzato</vt:lpstr>
      <vt:lpstr>Imputazione a C/E degli interessi passivi</vt:lpstr>
      <vt:lpstr>Esempio nuova normativa</vt:lpstr>
      <vt:lpstr>Registrazioni contabili</vt:lpstr>
      <vt:lpstr>Registrazioni contabili</vt:lpstr>
      <vt:lpstr>Presentazione di PowerPoint</vt:lpstr>
      <vt:lpstr>differenze</vt:lpstr>
      <vt:lpstr>Ulteriori considerazioni</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 prospetti del bilancio civilistico redatto in “forma ordinaria”  ex artt. 2424 e 2425 c.c.</dc:title>
  <dc:creator>giorgio pani</dc:creator>
  <cp:lastModifiedBy>giorgio pani</cp:lastModifiedBy>
  <cp:revision>54</cp:revision>
  <dcterms:created xsi:type="dcterms:W3CDTF">2016-10-07T06:02:03Z</dcterms:created>
  <dcterms:modified xsi:type="dcterms:W3CDTF">2016-10-19T05:51:45Z</dcterms:modified>
</cp:coreProperties>
</file>