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3" r:id="rId3"/>
    <p:sldId id="267" r:id="rId4"/>
    <p:sldId id="258" r:id="rId5"/>
    <p:sldId id="259" r:id="rId6"/>
    <p:sldId id="260" r:id="rId7"/>
    <p:sldId id="261" r:id="rId8"/>
    <p:sldId id="266" r:id="rId9"/>
    <p:sldId id="268" r:id="rId10"/>
    <p:sldId id="283" r:id="rId11"/>
    <p:sldId id="269" r:id="rId12"/>
    <p:sldId id="281" r:id="rId13"/>
    <p:sldId id="270" r:id="rId14"/>
    <p:sldId id="271" r:id="rId15"/>
    <p:sldId id="262" r:id="rId16"/>
    <p:sldId id="264" r:id="rId17"/>
    <p:sldId id="265" r:id="rId18"/>
    <p:sldId id="272" r:id="rId19"/>
    <p:sldId id="273" r:id="rId20"/>
    <p:sldId id="275" r:id="rId21"/>
    <p:sldId id="276" r:id="rId22"/>
    <p:sldId id="277" r:id="rId23"/>
    <p:sldId id="278" r:id="rId24"/>
    <p:sldId id="282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1764" y="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05DAD-BFEC-4709-9D0A-CFDE9059E05B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17E0-7E6D-458E-8635-52EF5CA5ED8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6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F04956-4C1C-46C3-ADDF-023E2F303A14}" type="slidenum">
              <a:rPr lang="it-IT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382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72288E-56C3-4CA9-9D5D-2108D54ECF65}" type="slidenum">
              <a:rPr lang="it-IT" smtClean="0"/>
              <a:pPr/>
              <a:t>10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77623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2D8C9-CAA8-4F7B-8FC6-25E9A4751719}" type="slidenum">
              <a:rPr lang="it-IT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581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17E0-7E6D-458E-8635-52EF5CA5ED8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402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67FCB7-41D4-4A15-B3AB-24E16705EF27}" type="slidenum">
              <a:rPr lang="it-IT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70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7503E8-009E-4D0D-AE1D-9E5EBC96159F}" type="slidenum">
              <a:rPr lang="it-IT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534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2D9DEA-F221-478C-B481-E677D7FFF978}" type="slidenum">
              <a:rPr lang="it-IT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295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4D486-B76E-49AF-94C4-E795A05BAB55}" type="slidenum">
              <a:rPr lang="it-IT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622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27FF13-1F65-4BCC-84D8-F0407FB0B96E}" type="slidenum">
              <a:rPr lang="it-IT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074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41DFD0-355C-4892-8C34-6AB10295D789}" type="slidenum">
              <a:rPr lang="it-IT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08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F0BE7-0A4E-4417-A29C-17A139873DD2}" type="slidenum">
              <a:rPr lang="it-IT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65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62BA4F-ADC9-4FE7-8A32-EA40543AF08C}" type="slidenum">
              <a:rPr lang="it-IT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882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31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4E1FBA-6B92-4B25-81F5-05E52E0745BE}" type="slidenum">
              <a:rPr lang="it-IT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736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8CBF8-4C95-44B3-9607-3C3DA1F7E039}" type="slidenum">
              <a:rPr lang="it-IT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423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52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848A57-3555-4F8C-809A-E1A1E99D056D}" type="slidenum">
              <a:rPr lang="it-IT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285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62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B41477-F05F-4B86-BE06-16C6E7788118}" type="slidenum">
              <a:rPr lang="it-IT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537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17E0-7E6D-458E-8635-52EF5CA5ED8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85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6F80DC-8A64-4B76-8D0B-F38BE0F90E93}" type="slidenum">
              <a:rPr lang="it-IT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90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1E650A-03F7-4D34-8EAA-A6B379E7D58C}" type="slidenum">
              <a:rPr lang="it-IT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75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FD6CA4-32C0-4042-B0A5-06E3D02350F6}" type="slidenum">
              <a:rPr lang="it-IT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35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78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7BDC94-2FFF-4A04-ABEF-862CF45D7E58}" type="slidenum">
              <a:rPr lang="it-IT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8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5DA90-8A31-4301-A3DB-831F46846C5F}" type="slidenum">
              <a:rPr lang="it-IT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884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39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D3B703-84AC-4BB3-96A2-054CCACD6B40}" type="slidenum">
              <a:rPr lang="it-IT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22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0B7B3A-A19B-41AB-A246-BDDFA443B2CD}" type="slidenum">
              <a:rPr lang="it-IT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43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68313" y="404813"/>
            <a:ext cx="8229600" cy="59118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D884-4F24-43D8-B864-36E455185E4D}" type="datetimeFigureOut">
              <a:rPr lang="it-IT" smtClean="0"/>
              <a:pPr/>
              <a:t>14/10/2014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34157-6783-4607-A7C3-0A05AF742B7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68760"/>
            <a:ext cx="7772400" cy="118869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70C0"/>
                </a:solidFill>
              </a:rPr>
              <a:t>TESSUTO CARTILAGINEO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tess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r>
              <a:rPr lang="en-US" dirty="0" err="1" smtClean="0">
                <a:solidFill>
                  <a:srgbClr val="0070C0"/>
                </a:solidFill>
              </a:rPr>
              <a:t>connettivo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sostegno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  <a:solidFill>
            <a:srgbClr val="FFFFCC"/>
          </a:solidFill>
          <a:ln>
            <a:solidFill>
              <a:srgbClr val="7030A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dirty="0" smtClean="0"/>
              <a:t>Tessuto cartilagineo </a:t>
            </a:r>
            <a:r>
              <a:rPr lang="it-IT" dirty="0" smtClean="0">
                <a:solidFill>
                  <a:schemeClr val="folHlink"/>
                </a:solidFill>
              </a:rPr>
              <a:t>ialino</a:t>
            </a:r>
          </a:p>
          <a:p>
            <a:pPr eaLnBrk="1" hangingPunct="1">
              <a:defRPr/>
            </a:pPr>
            <a:r>
              <a:rPr lang="it-IT" dirty="0" smtClean="0"/>
              <a:t>Tessuto cartilagineo </a:t>
            </a:r>
            <a:r>
              <a:rPr lang="it-IT" dirty="0" smtClean="0">
                <a:solidFill>
                  <a:schemeClr val="folHlink"/>
                </a:solidFill>
              </a:rPr>
              <a:t>elastico</a:t>
            </a:r>
            <a:endParaRPr lang="it-IT" dirty="0" smtClean="0"/>
          </a:p>
          <a:p>
            <a:pPr eaLnBrk="1" hangingPunct="1">
              <a:defRPr/>
            </a:pPr>
            <a:r>
              <a:rPr lang="it-IT" dirty="0" smtClean="0"/>
              <a:t>Tessuto cartilagineo </a:t>
            </a:r>
            <a:r>
              <a:rPr lang="it-IT" dirty="0" smtClean="0">
                <a:solidFill>
                  <a:schemeClr val="folHlink"/>
                </a:solidFill>
              </a:rPr>
              <a:t>fibroso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716016" y="548680"/>
          <a:ext cx="3173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Fotografia di Photo Editor " r:id="rId4" imgW="9771429" imgH="18057143" progId="">
                  <p:embed/>
                </p:oleObj>
              </mc:Choice>
              <mc:Fallback>
                <p:oleObj name="Fotografia di Photo Editor " r:id="rId4" imgW="9771429" imgH="1805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48680"/>
                        <a:ext cx="3173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27584" y="836712"/>
            <a:ext cx="32766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>
                <a:latin typeface="Times New Roman" charset="0"/>
              </a:rPr>
              <a:t>Accrescimento dell’osso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79712" y="4149080"/>
            <a:ext cx="22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Cartilagine </a:t>
            </a:r>
            <a:r>
              <a:rPr lang="it-IT" dirty="0" err="1" smtClean="0"/>
              <a:t>metafisaria</a:t>
            </a:r>
            <a:endParaRPr lang="it-IT" dirty="0"/>
          </a:p>
        </p:txBody>
      </p:sp>
      <p:cxnSp>
        <p:nvCxnSpPr>
          <p:cNvPr id="6" name="Connettore 2 5"/>
          <p:cNvCxnSpPr>
            <a:stCxn id="4" idx="3"/>
          </p:cNvCxnSpPr>
          <p:nvPr/>
        </p:nvCxnSpPr>
        <p:spPr>
          <a:xfrm flipV="1">
            <a:off x="4273353" y="4293096"/>
            <a:ext cx="946719" cy="4065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716016" y="594928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0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0" y="771525"/>
            <a:ext cx="540702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419872" y="260648"/>
            <a:ext cx="2138599" cy="369332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Cartilagine articolare</a:t>
            </a:r>
            <a:endParaRPr lang="it-IT" dirty="0"/>
          </a:p>
        </p:txBody>
      </p:sp>
      <p:pic>
        <p:nvPicPr>
          <p:cNvPr id="4" name="Picture 4" descr="0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764704"/>
            <a:ext cx="540702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081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857250"/>
            <a:ext cx="8240713" cy="4876800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62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82296" y="116632"/>
            <a:ext cx="6505280" cy="6741367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2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627063"/>
            <a:ext cx="6478587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4"/>
          <p:cNvSpPr>
            <a:spLocks noChangeShapeType="1"/>
          </p:cNvSpPr>
          <p:nvPr/>
        </p:nvSpPr>
        <p:spPr bwMode="auto">
          <a:xfrm>
            <a:off x="211138" y="3468688"/>
            <a:ext cx="8264525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138363" y="115889"/>
            <a:ext cx="387508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CARTILAGINE </a:t>
            </a:r>
            <a:r>
              <a:rPr lang="it-IT" sz="2400" dirty="0" smtClean="0">
                <a:solidFill>
                  <a:srgbClr val="0000FF"/>
                </a:solidFill>
              </a:rPr>
              <a:t>ELASTICA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811213" y="746125"/>
            <a:ext cx="2038350" cy="36671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</a:rPr>
              <a:t>COLORE GIALLO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855663" y="1181100"/>
            <a:ext cx="3225563" cy="120032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PADIGLIONE AURICOLARE</a:t>
            </a:r>
          </a:p>
          <a:p>
            <a:r>
              <a:rPr lang="it-IT" dirty="0">
                <a:solidFill>
                  <a:srgbClr val="0070C0"/>
                </a:solidFill>
              </a:rPr>
              <a:t>CONDOTTO UDITIVO ESTERNO</a:t>
            </a:r>
          </a:p>
          <a:p>
            <a:r>
              <a:rPr lang="it-IT" dirty="0">
                <a:solidFill>
                  <a:srgbClr val="0070C0"/>
                </a:solidFill>
              </a:rPr>
              <a:t>TUBA </a:t>
            </a:r>
            <a:r>
              <a:rPr lang="it-IT" dirty="0" err="1">
                <a:solidFill>
                  <a:srgbClr val="0070C0"/>
                </a:solidFill>
              </a:rPr>
              <a:t>DI</a:t>
            </a:r>
            <a:r>
              <a:rPr lang="it-IT" dirty="0">
                <a:solidFill>
                  <a:srgbClr val="0070C0"/>
                </a:solidFill>
              </a:rPr>
              <a:t> EUSTACHIO</a:t>
            </a:r>
          </a:p>
          <a:p>
            <a:r>
              <a:rPr lang="it-IT" dirty="0">
                <a:solidFill>
                  <a:srgbClr val="0070C0"/>
                </a:solidFill>
              </a:rPr>
              <a:t>ALCUNE CARTILAGINI LARINGEE </a:t>
            </a:r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>
            <a:off x="4649788" y="2219325"/>
            <a:ext cx="323850" cy="0"/>
          </a:xfrm>
          <a:prstGeom prst="line">
            <a:avLst/>
          </a:prstGeom>
          <a:noFill/>
          <a:ln w="1905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5004048" y="2060848"/>
            <a:ext cx="1398011" cy="3693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EPIGLOTTIDE</a:t>
            </a:r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920750" y="4283075"/>
            <a:ext cx="2089150" cy="36671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</a:rPr>
              <a:t>COLORE BIANCO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2314575" y="3630613"/>
            <a:ext cx="3722688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CARTILAGINE FIBROSA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933450" y="4683125"/>
            <a:ext cx="4557081" cy="120032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DISCHI INTERVERTEBRALI</a:t>
            </a:r>
          </a:p>
          <a:p>
            <a:r>
              <a:rPr lang="it-IT" dirty="0">
                <a:solidFill>
                  <a:srgbClr val="0070C0"/>
                </a:solidFill>
              </a:rPr>
              <a:t>DISCHI E MENISCHI INTRAARTICOLARI</a:t>
            </a:r>
          </a:p>
          <a:p>
            <a:r>
              <a:rPr lang="it-IT" dirty="0">
                <a:solidFill>
                  <a:srgbClr val="0070C0"/>
                </a:solidFill>
              </a:rPr>
              <a:t>SINFISI PUBICA</a:t>
            </a:r>
          </a:p>
          <a:p>
            <a:r>
              <a:rPr lang="it-IT" dirty="0">
                <a:solidFill>
                  <a:srgbClr val="0070C0"/>
                </a:solidFill>
              </a:rPr>
              <a:t>ZONE </a:t>
            </a:r>
            <a:r>
              <a:rPr lang="it-IT" dirty="0" err="1">
                <a:solidFill>
                  <a:srgbClr val="0070C0"/>
                </a:solidFill>
              </a:rPr>
              <a:t>DI</a:t>
            </a:r>
            <a:r>
              <a:rPr lang="it-IT" dirty="0">
                <a:solidFill>
                  <a:srgbClr val="0070C0"/>
                </a:solidFill>
              </a:rPr>
              <a:t> INSERZIONE </a:t>
            </a:r>
            <a:r>
              <a:rPr lang="it-IT" dirty="0" err="1">
                <a:solidFill>
                  <a:srgbClr val="0070C0"/>
                </a:solidFill>
              </a:rPr>
              <a:t>DI</a:t>
            </a:r>
            <a:r>
              <a:rPr lang="it-IT" dirty="0">
                <a:solidFill>
                  <a:srgbClr val="0070C0"/>
                </a:solidFill>
              </a:rPr>
              <a:t> TENDINI E LEGAMENTI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6777038" y="3846513"/>
            <a:ext cx="1797050" cy="6413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336600"/>
                </a:solidFill>
              </a:rPr>
              <a:t>PRIVA </a:t>
            </a:r>
            <a:r>
              <a:rPr lang="it-IT" dirty="0" err="1">
                <a:solidFill>
                  <a:srgbClr val="336600"/>
                </a:solidFill>
              </a:rPr>
              <a:t>DI</a:t>
            </a:r>
            <a:r>
              <a:rPr lang="it-IT" dirty="0">
                <a:solidFill>
                  <a:srgbClr val="336600"/>
                </a:solidFill>
              </a:rPr>
              <a:t> </a:t>
            </a:r>
          </a:p>
          <a:p>
            <a:r>
              <a:rPr lang="it-IT" dirty="0">
                <a:solidFill>
                  <a:srgbClr val="336600"/>
                </a:solidFill>
              </a:rPr>
              <a:t>PERICONDRIO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31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3" y="679450"/>
            <a:ext cx="7847012" cy="527843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81400" y="609600"/>
          <a:ext cx="2478088" cy="573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otografia di Photo Editor " r:id="rId4" imgW="9600000" imgH="22209524" progId="">
                  <p:embed/>
                </p:oleObj>
              </mc:Choice>
              <mc:Fallback>
                <p:oleObj name="Fotografia di Photo Editor " r:id="rId4" imgW="9600000" imgH="222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609600"/>
                        <a:ext cx="2478088" cy="573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25725" y="1397000"/>
          <a:ext cx="3890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Fotografia di Photo Editor " r:id="rId4" imgW="8590476" imgH="8973803" progId="">
                  <p:embed/>
                </p:oleObj>
              </mc:Choice>
              <mc:Fallback>
                <p:oleObj name="Fotografia di Photo Editor " r:id="rId4" imgW="8590476" imgH="897380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1397000"/>
                        <a:ext cx="38909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400" y="5257800"/>
            <a:ext cx="28956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b="0" dirty="0">
                <a:latin typeface="Times New Roman" charset="0"/>
              </a:rPr>
              <a:t>Cartilagine elastica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2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5229287" cy="60213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115616" y="2132856"/>
            <a:ext cx="8704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Laringe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69863" y="44450"/>
            <a:ext cx="8858250" cy="1374775"/>
          </a:xfrm>
          <a:prstGeom prst="rect">
            <a:avLst/>
          </a:prstGeom>
          <a:solidFill>
            <a:srgbClr val="CCECF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/>
              <a:t>TESSUTO CARTILAGINEO</a:t>
            </a:r>
          </a:p>
          <a:p>
            <a:pPr algn="ctr">
              <a:lnSpc>
                <a:spcPct val="150000"/>
              </a:lnSpc>
            </a:pPr>
            <a:r>
              <a:rPr lang="it-IT" sz="2800"/>
              <a:t>COMPONENTE CELLULARE ED EXTRACELLULARE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66700" y="1658938"/>
            <a:ext cx="7790787" cy="3477875"/>
          </a:xfrm>
          <a:prstGeom prst="rect">
            <a:avLst/>
          </a:prstGeom>
          <a:solidFill>
            <a:srgbClr val="CCEC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it-IT" dirty="0"/>
              <a:t> </a:t>
            </a:r>
            <a:r>
              <a:rPr lang="it-IT" sz="2000" dirty="0"/>
              <a:t>PRIMITIVO ABBOZZO FETALE DELLA MAGGIOR PARTE DELLO SCHELETRO</a:t>
            </a:r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DURANTE LO SVILUPPO PRE- E POSTNATALE E’ SOSTITUITO PER LA </a:t>
            </a:r>
          </a:p>
          <a:p>
            <a:r>
              <a:rPr lang="it-IT" sz="2000" dirty="0"/>
              <a:t>MAGGIOR PARTE DAL TESSUTO OSSEO</a:t>
            </a:r>
          </a:p>
          <a:p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NON VASCOLARIZZATO</a:t>
            </a:r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NON INNERVATO</a:t>
            </a:r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RIVESTITO DA UNA LAMINA </a:t>
            </a:r>
            <a:r>
              <a:rPr lang="it-IT" sz="2000" dirty="0" err="1"/>
              <a:t>DI</a:t>
            </a:r>
            <a:r>
              <a:rPr lang="it-IT" sz="2000" dirty="0"/>
              <a:t> TESSUTO CONNETTIVO FIBROSO</a:t>
            </a:r>
          </a:p>
          <a:p>
            <a:r>
              <a:rPr lang="it-IT" sz="2000" dirty="0"/>
              <a:t>                             </a:t>
            </a:r>
            <a:r>
              <a:rPr lang="it-IT" sz="2000" dirty="0">
                <a:solidFill>
                  <a:schemeClr val="accent2"/>
                </a:solidFill>
              </a:rPr>
              <a:t>IL PERICONDRIO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2695575" y="5116513"/>
            <a:ext cx="3451225" cy="1349375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3030538" y="5207000"/>
            <a:ext cx="2711450" cy="11906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/>
              <a:t>3 TIPI FONDAMENTALI:</a:t>
            </a:r>
            <a:endParaRPr lang="it-IT">
              <a:solidFill>
                <a:srgbClr val="CC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it-IT">
                <a:solidFill>
                  <a:srgbClr val="CC0000"/>
                </a:solidFill>
              </a:rPr>
              <a:t>C. IALINA</a:t>
            </a:r>
          </a:p>
          <a:p>
            <a:pPr marL="342900" indent="-342900">
              <a:buFontTx/>
              <a:buAutoNum type="arabicPeriod"/>
            </a:pPr>
            <a:r>
              <a:rPr lang="it-IT">
                <a:solidFill>
                  <a:srgbClr val="CC0000"/>
                </a:solidFill>
              </a:rPr>
              <a:t>C. ELASTICA</a:t>
            </a:r>
          </a:p>
          <a:p>
            <a:pPr marL="342900" indent="-342900">
              <a:buFontTx/>
              <a:buAutoNum type="arabicPeriod"/>
            </a:pPr>
            <a:r>
              <a:rPr lang="it-IT">
                <a:solidFill>
                  <a:srgbClr val="CC0000"/>
                </a:solidFill>
              </a:rPr>
              <a:t>C. FIBROSA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25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6632"/>
            <a:ext cx="4059827" cy="656606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83568" y="2348880"/>
            <a:ext cx="30857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Meccanismo della deglutizione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80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143000"/>
            <a:ext cx="7772400" cy="4878388"/>
          </a:xfr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762250" y="1397000"/>
          <a:ext cx="36179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tografia di Photo Editor " r:id="rId4" imgW="8504762" imgH="9554909" progId="">
                  <p:embed/>
                </p:oleObj>
              </mc:Choice>
              <mc:Fallback>
                <p:oleObj name="Fotografia di Photo Editor " r:id="rId4" imgW="8504762" imgH="955490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1397000"/>
                        <a:ext cx="36179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24000" y="5257800"/>
            <a:ext cx="3048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b="0" dirty="0">
                <a:latin typeface="Times New Roman" charset="0"/>
              </a:rPr>
              <a:t>Cartilagine fibrosa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08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4849813" cy="631666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7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90547" y="332656"/>
            <a:ext cx="5367753" cy="61206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05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038" y="0"/>
            <a:ext cx="3271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631862" y="548680"/>
            <a:ext cx="5891934" cy="523220"/>
          </a:xfrm>
          <a:prstGeom prst="rect">
            <a:avLst/>
          </a:prstGeom>
          <a:solidFill>
            <a:srgbClr val="FF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rgbClr val="CC3300"/>
                </a:solidFill>
              </a:rPr>
              <a:t>CELLULE: CONDROBLASTI, CONDROCITI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955675" y="901700"/>
            <a:ext cx="23891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2400">
                <a:solidFill>
                  <a:schemeClr val="bg1"/>
                </a:solidFill>
              </a:rPr>
              <a:t>CONDROCITI</a:t>
            </a:r>
            <a:r>
              <a:rPr lang="it-IT" sz="2400"/>
              <a:t>   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2051720" y="1412776"/>
            <a:ext cx="3078792" cy="2031325"/>
          </a:xfrm>
          <a:prstGeom prst="rect">
            <a:avLst/>
          </a:prstGeom>
          <a:solidFill>
            <a:srgbClr val="FF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endParaRPr lang="it-IT" dirty="0">
              <a:solidFill>
                <a:srgbClr val="0070C0"/>
              </a:solidFill>
            </a:endParaRPr>
          </a:p>
          <a:p>
            <a:pPr>
              <a:lnSpc>
                <a:spcPct val="140000"/>
              </a:lnSpc>
            </a:pPr>
            <a:r>
              <a:rPr lang="it-IT" dirty="0">
                <a:solidFill>
                  <a:srgbClr val="0070C0"/>
                </a:solidFill>
              </a:rPr>
              <a:t>RIBOSOMI</a:t>
            </a:r>
          </a:p>
          <a:p>
            <a:pPr>
              <a:lnSpc>
                <a:spcPct val="140000"/>
              </a:lnSpc>
            </a:pPr>
            <a:r>
              <a:rPr lang="it-IT" dirty="0">
                <a:solidFill>
                  <a:srgbClr val="0070C0"/>
                </a:solidFill>
              </a:rPr>
              <a:t>REG 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lnSpc>
                <a:spcPct val="140000"/>
              </a:lnSpc>
            </a:pPr>
            <a:r>
              <a:rPr lang="it-IT" dirty="0" smtClean="0">
                <a:solidFill>
                  <a:srgbClr val="0070C0"/>
                </a:solidFill>
              </a:rPr>
              <a:t>NUMEROSI APPARATI </a:t>
            </a:r>
            <a:r>
              <a:rPr lang="it-IT" dirty="0" err="1" smtClean="0">
                <a:solidFill>
                  <a:srgbClr val="0070C0"/>
                </a:solidFill>
              </a:rPr>
              <a:t>DI</a:t>
            </a:r>
            <a:r>
              <a:rPr lang="it-IT" dirty="0" smtClean="0">
                <a:solidFill>
                  <a:srgbClr val="0070C0"/>
                </a:solidFill>
              </a:rPr>
              <a:t> GOLGI</a:t>
            </a:r>
            <a:endParaRPr lang="it-IT" dirty="0">
              <a:solidFill>
                <a:srgbClr val="0070C0"/>
              </a:solidFill>
            </a:endParaRPr>
          </a:p>
          <a:p>
            <a:pPr>
              <a:lnSpc>
                <a:spcPct val="140000"/>
              </a:lnSpc>
            </a:pPr>
            <a:endParaRPr lang="it-IT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190656" y="377825"/>
            <a:ext cx="503573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336600"/>
                </a:solidFill>
              </a:rPr>
              <a:t>MATRICE FORTEMENTE IDRATATA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771800" y="1124744"/>
            <a:ext cx="3579366" cy="1874838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dirty="0" smtClean="0">
              <a:solidFill>
                <a:srgbClr val="336600"/>
              </a:solidFill>
            </a:endParaRPr>
          </a:p>
          <a:p>
            <a:pPr>
              <a:defRPr/>
            </a:pPr>
            <a:endParaRPr lang="it-IT" dirty="0" smtClean="0">
              <a:solidFill>
                <a:srgbClr val="336600"/>
              </a:solidFill>
            </a:endParaRPr>
          </a:p>
          <a:p>
            <a:pPr algn="ctr">
              <a:defRPr/>
            </a:pPr>
            <a:r>
              <a:rPr lang="it-IT" dirty="0" smtClean="0">
                <a:solidFill>
                  <a:srgbClr val="336600"/>
                </a:solidFill>
              </a:rPr>
              <a:t>       COLLAGENE    I</a:t>
            </a:r>
          </a:p>
          <a:p>
            <a:pPr algn="ctr">
              <a:defRPr/>
            </a:pPr>
            <a:r>
              <a:rPr lang="it-IT" dirty="0" smtClean="0">
                <a:solidFill>
                  <a:srgbClr val="336600"/>
                </a:solidFill>
              </a:rPr>
              <a:t>       Cartilagine fibrosa</a:t>
            </a:r>
            <a:endParaRPr lang="it-IT" dirty="0">
              <a:solidFill>
                <a:srgbClr val="336600"/>
              </a:solidFill>
            </a:endParaRP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3131840" y="1196752"/>
            <a:ext cx="2833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336600"/>
                </a:solidFill>
              </a:rPr>
              <a:t>COLLAGENE       II     </a:t>
            </a:r>
            <a:r>
              <a:rPr lang="it-IT" dirty="0" smtClean="0">
                <a:solidFill>
                  <a:srgbClr val="336600"/>
                </a:solidFill>
              </a:rPr>
              <a:t> </a:t>
            </a:r>
          </a:p>
          <a:p>
            <a:pPr algn="ctr"/>
            <a:r>
              <a:rPr lang="it-IT" dirty="0" smtClean="0">
                <a:solidFill>
                  <a:srgbClr val="336600"/>
                </a:solidFill>
              </a:rPr>
              <a:t>Cartilagine ialina ed elastica</a:t>
            </a:r>
            <a:endParaRPr lang="it-IT" dirty="0">
              <a:solidFill>
                <a:srgbClr val="336600"/>
              </a:solidFill>
            </a:endParaRPr>
          </a:p>
          <a:p>
            <a:pPr algn="ctr"/>
            <a:endParaRPr lang="it-IT" dirty="0">
              <a:solidFill>
                <a:srgbClr val="336600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2627784" y="3140968"/>
            <a:ext cx="391440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70C0"/>
                </a:solidFill>
              </a:rPr>
              <a:t>GLICOPROTEINE - CONDRONECTINA</a:t>
            </a:r>
          </a:p>
        </p:txBody>
      </p:sp>
      <p:sp>
        <p:nvSpPr>
          <p:cNvPr id="4108" name="Rectangle 17"/>
          <p:cNvSpPr>
            <a:spLocks noChangeArrowheads="1"/>
          </p:cNvSpPr>
          <p:nvPr/>
        </p:nvSpPr>
        <p:spPr bwMode="auto">
          <a:xfrm>
            <a:off x="501650" y="3679825"/>
            <a:ext cx="8374063" cy="290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661" name="Text Box 19"/>
          <p:cNvSpPr txBox="1">
            <a:spLocks noChangeArrowheads="1"/>
          </p:cNvSpPr>
          <p:nvPr/>
        </p:nvSpPr>
        <p:spPr bwMode="auto">
          <a:xfrm>
            <a:off x="766763" y="3746500"/>
            <a:ext cx="4903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TIPICI PROTEOGLICANI DELLA CARTILAGINE IALINA</a:t>
            </a:r>
          </a:p>
        </p:txBody>
      </p:sp>
      <p:sp>
        <p:nvSpPr>
          <p:cNvPr id="27662" name="Line 20"/>
          <p:cNvSpPr>
            <a:spLocks noChangeShapeType="1"/>
          </p:cNvSpPr>
          <p:nvPr/>
        </p:nvSpPr>
        <p:spPr bwMode="auto">
          <a:xfrm>
            <a:off x="2497138" y="4103688"/>
            <a:ext cx="0" cy="279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3" name="Text Box 21"/>
          <p:cNvSpPr txBox="1">
            <a:spLocks noChangeArrowheads="1"/>
          </p:cNvSpPr>
          <p:nvPr/>
        </p:nvSpPr>
        <p:spPr bwMode="auto">
          <a:xfrm>
            <a:off x="1501775" y="4303713"/>
            <a:ext cx="4620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336600"/>
                </a:solidFill>
              </a:rPr>
              <a:t>AGGRECANI </a:t>
            </a:r>
            <a:r>
              <a:rPr lang="it-IT" sz="1600" dirty="0">
                <a:solidFill>
                  <a:srgbClr val="336600"/>
                </a:solidFill>
              </a:rPr>
              <a:t>3.000.000 DALTON</a:t>
            </a:r>
          </a:p>
          <a:p>
            <a:r>
              <a:rPr lang="it-IT" dirty="0">
                <a:solidFill>
                  <a:srgbClr val="0070C0"/>
                </a:solidFill>
              </a:rPr>
              <a:t>ASSE PROTEICO + 100 CATENE LATERALI </a:t>
            </a:r>
            <a:r>
              <a:rPr lang="it-IT" dirty="0" err="1">
                <a:solidFill>
                  <a:srgbClr val="0070C0"/>
                </a:solidFill>
              </a:rPr>
              <a:t>DI</a:t>
            </a:r>
            <a:r>
              <a:rPr lang="it-IT" dirty="0">
                <a:solidFill>
                  <a:srgbClr val="0070C0"/>
                </a:solidFill>
              </a:rPr>
              <a:t> GAG</a:t>
            </a:r>
          </a:p>
        </p:txBody>
      </p:sp>
      <p:sp>
        <p:nvSpPr>
          <p:cNvPr id="27666" name="Text Box 24"/>
          <p:cNvSpPr txBox="1">
            <a:spLocks noChangeArrowheads="1"/>
          </p:cNvSpPr>
          <p:nvPr/>
        </p:nvSpPr>
        <p:spPr bwMode="auto">
          <a:xfrm>
            <a:off x="811213" y="5329238"/>
            <a:ext cx="51743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AGGREGATO TIPICO</a:t>
            </a:r>
            <a:r>
              <a:rPr lang="it-IT" dirty="0"/>
              <a:t>: </a:t>
            </a:r>
            <a:r>
              <a:rPr lang="it-IT" dirty="0">
                <a:solidFill>
                  <a:srgbClr val="336600"/>
                </a:solidFill>
              </a:rPr>
              <a:t>ASSE </a:t>
            </a:r>
            <a:r>
              <a:rPr lang="it-IT" dirty="0" err="1">
                <a:solidFill>
                  <a:srgbClr val="336600"/>
                </a:solidFill>
              </a:rPr>
              <a:t>DI</a:t>
            </a:r>
            <a:r>
              <a:rPr lang="it-IT" dirty="0">
                <a:solidFill>
                  <a:srgbClr val="336600"/>
                </a:solidFill>
              </a:rPr>
              <a:t> ACIDO IALURONICO + </a:t>
            </a:r>
          </a:p>
          <a:p>
            <a:r>
              <a:rPr lang="it-IT" dirty="0">
                <a:solidFill>
                  <a:srgbClr val="336600"/>
                </a:solidFill>
              </a:rPr>
              <a:t>                                      PROTEINE </a:t>
            </a:r>
            <a:r>
              <a:rPr lang="it-IT" dirty="0" err="1">
                <a:solidFill>
                  <a:srgbClr val="336600"/>
                </a:solidFill>
              </a:rPr>
              <a:t>DI</a:t>
            </a:r>
            <a:r>
              <a:rPr lang="it-IT" dirty="0">
                <a:solidFill>
                  <a:srgbClr val="336600"/>
                </a:solidFill>
              </a:rPr>
              <a:t> COLLEGAMENTO +</a:t>
            </a:r>
          </a:p>
          <a:p>
            <a:r>
              <a:rPr lang="it-IT" dirty="0">
                <a:solidFill>
                  <a:srgbClr val="336600"/>
                </a:solidFill>
              </a:rPr>
              <a:t>                                      AGGRECANI </a:t>
            </a:r>
            <a:r>
              <a:rPr lang="it-IT" sz="1600" dirty="0">
                <a:solidFill>
                  <a:srgbClr val="336600"/>
                </a:solidFill>
              </a:rPr>
              <a:t>100.000.000 DALTON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130783" y="260648"/>
            <a:ext cx="3180934" cy="523220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chemeClr val="accent2"/>
                </a:solidFill>
              </a:rPr>
              <a:t>CARTILAGINE IALINA</a:t>
            </a: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93341" y="819728"/>
            <a:ext cx="7017498" cy="313932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ASPETTO TRANSLUCIDO</a:t>
            </a:r>
          </a:p>
          <a:p>
            <a:pPr algn="ctr"/>
            <a:r>
              <a:rPr lang="it-IT" dirty="0">
                <a:solidFill>
                  <a:schemeClr val="accent2"/>
                </a:solidFill>
              </a:rPr>
              <a:t>COLORE BIANCO – AZZURROGNOLO</a:t>
            </a:r>
          </a:p>
          <a:p>
            <a:pPr algn="ctr"/>
            <a:endParaRPr lang="it-IT" dirty="0">
              <a:solidFill>
                <a:schemeClr val="accent2"/>
              </a:solidFill>
            </a:endParaRPr>
          </a:p>
          <a:p>
            <a:pPr algn="ctr"/>
            <a:r>
              <a:rPr lang="it-IT" dirty="0">
                <a:solidFill>
                  <a:schemeClr val="accent2"/>
                </a:solidFill>
              </a:rPr>
              <a:t>MOLTO PIU’ DIFFUSA IN EPOCA PRE- E POSTNATALE CHE NELL’INDIVIDUO</a:t>
            </a:r>
          </a:p>
          <a:p>
            <a:pPr algn="ctr"/>
            <a:r>
              <a:rPr lang="it-IT" dirty="0">
                <a:solidFill>
                  <a:schemeClr val="accent2"/>
                </a:solidFill>
              </a:rPr>
              <a:t>ADULTO</a:t>
            </a:r>
          </a:p>
          <a:p>
            <a:pPr algn="ctr"/>
            <a:endParaRPr lang="it-IT" dirty="0">
              <a:solidFill>
                <a:schemeClr val="accent2"/>
              </a:solidFill>
            </a:endParaRPr>
          </a:p>
          <a:p>
            <a:pPr algn="ctr"/>
            <a:r>
              <a:rPr lang="it-IT" dirty="0">
                <a:solidFill>
                  <a:schemeClr val="accent2"/>
                </a:solidFill>
              </a:rPr>
              <a:t>FONDAMENTALMENTE 2 TIPI:</a:t>
            </a:r>
          </a:p>
          <a:p>
            <a:pPr algn="ctr"/>
            <a:endParaRPr lang="it-IT" dirty="0">
              <a:solidFill>
                <a:srgbClr val="CC0000"/>
              </a:solidFill>
            </a:endParaRPr>
          </a:p>
          <a:p>
            <a:pPr algn="ctr"/>
            <a:r>
              <a:rPr lang="it-IT" b="1" dirty="0">
                <a:solidFill>
                  <a:srgbClr val="CC0000"/>
                </a:solidFill>
              </a:rPr>
              <a:t>CARTILAGINE ARTICOLARE </a:t>
            </a:r>
            <a:r>
              <a:rPr lang="it-IT" dirty="0">
                <a:solidFill>
                  <a:srgbClr val="CC0000"/>
                </a:solidFill>
              </a:rPr>
              <a:t>– priva di Pericondrio</a:t>
            </a:r>
          </a:p>
          <a:p>
            <a:pPr algn="ctr"/>
            <a:endParaRPr lang="it-IT" dirty="0">
              <a:solidFill>
                <a:srgbClr val="CC0000"/>
              </a:solidFill>
            </a:endParaRPr>
          </a:p>
          <a:p>
            <a:pPr algn="ctr"/>
            <a:r>
              <a:rPr lang="it-IT" b="1" dirty="0">
                <a:solidFill>
                  <a:srgbClr val="CC0000"/>
                </a:solidFill>
              </a:rPr>
              <a:t>CARTILAGINE METAFISARIA </a:t>
            </a:r>
            <a:r>
              <a:rPr lang="it-IT" dirty="0">
                <a:solidFill>
                  <a:srgbClr val="CC0000"/>
                </a:solidFill>
              </a:rPr>
              <a:t>O </a:t>
            </a:r>
            <a:r>
              <a:rPr lang="it-IT" dirty="0" err="1">
                <a:solidFill>
                  <a:srgbClr val="CC0000"/>
                </a:solidFill>
              </a:rPr>
              <a:t>DI</a:t>
            </a:r>
            <a:r>
              <a:rPr lang="it-IT" dirty="0">
                <a:solidFill>
                  <a:srgbClr val="CC0000"/>
                </a:solidFill>
              </a:rPr>
              <a:t> ACCRESCIMENTO O </a:t>
            </a:r>
            <a:r>
              <a:rPr lang="it-IT" dirty="0" err="1">
                <a:solidFill>
                  <a:srgbClr val="CC0000"/>
                </a:solidFill>
              </a:rPr>
              <a:t>DI</a:t>
            </a:r>
            <a:r>
              <a:rPr lang="it-IT" dirty="0">
                <a:solidFill>
                  <a:srgbClr val="CC0000"/>
                </a:solidFill>
              </a:rPr>
              <a:t> CONIUGAZIONE</a:t>
            </a:r>
          </a:p>
        </p:txBody>
      </p:sp>
      <p:pic>
        <p:nvPicPr>
          <p:cNvPr id="6" name="Picture 4" descr="0817"/>
          <p:cNvPicPr>
            <a:picLocks noChangeAspect="1" noChangeArrowheads="1"/>
          </p:cNvPicPr>
          <p:nvPr/>
        </p:nvPicPr>
        <p:blipFill rotWithShape="1">
          <a:blip r:embed="rId3" cstate="print"/>
          <a:srcRect t="45732" b="4380"/>
          <a:stretch/>
        </p:blipFill>
        <p:spPr bwMode="auto">
          <a:xfrm>
            <a:off x="2123728" y="4221088"/>
            <a:ext cx="477432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943433" y="434975"/>
            <a:ext cx="3180934" cy="523220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chemeClr val="accent2"/>
                </a:solidFill>
              </a:rPr>
              <a:t>CARTILAGINE IALINA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508250" y="1193800"/>
            <a:ext cx="4149725" cy="264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695575" y="1360488"/>
            <a:ext cx="3244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0000"/>
                </a:solidFill>
              </a:rPr>
              <a:t>CARTILAGINI NASALI</a:t>
            </a:r>
          </a:p>
          <a:p>
            <a:r>
              <a:rPr lang="it-IT">
                <a:solidFill>
                  <a:srgbClr val="CC0000"/>
                </a:solidFill>
              </a:rPr>
              <a:t>SETTO NASALE</a:t>
            </a:r>
          </a:p>
          <a:p>
            <a:endParaRPr lang="it-IT">
              <a:solidFill>
                <a:srgbClr val="CC0000"/>
              </a:solidFill>
            </a:endParaRPr>
          </a:p>
          <a:p>
            <a:r>
              <a:rPr lang="it-IT">
                <a:solidFill>
                  <a:srgbClr val="CC0000"/>
                </a:solidFill>
              </a:rPr>
              <a:t>PARTE DELLE CARTILAGINI</a:t>
            </a:r>
          </a:p>
          <a:p>
            <a:r>
              <a:rPr lang="it-IT">
                <a:solidFill>
                  <a:srgbClr val="CC0000"/>
                </a:solidFill>
              </a:rPr>
              <a:t>LARINGEE</a:t>
            </a:r>
          </a:p>
          <a:p>
            <a:endParaRPr lang="it-IT">
              <a:solidFill>
                <a:srgbClr val="CC0000"/>
              </a:solidFill>
            </a:endParaRPr>
          </a:p>
          <a:p>
            <a:r>
              <a:rPr lang="it-IT">
                <a:solidFill>
                  <a:srgbClr val="CC0000"/>
                </a:solidFill>
              </a:rPr>
              <a:t>CARTILAGINI TRACHEALI E </a:t>
            </a:r>
          </a:p>
          <a:p>
            <a:r>
              <a:rPr lang="it-IT">
                <a:solidFill>
                  <a:srgbClr val="CC0000"/>
                </a:solidFill>
              </a:rPr>
              <a:t>BRONCHIALI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2501900" y="3908425"/>
            <a:ext cx="5408613" cy="14938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2728913" y="4002088"/>
            <a:ext cx="3295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COSTE</a:t>
            </a:r>
          </a:p>
          <a:p>
            <a:r>
              <a:rPr lang="it-IT"/>
              <a:t>CARTILAGINI ARTICOLARI</a:t>
            </a:r>
          </a:p>
          <a:p>
            <a:endParaRPr lang="it-IT"/>
          </a:p>
          <a:p>
            <a:r>
              <a:rPr lang="it-IT"/>
              <a:t>CARTILAGINE METAFISARIA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6340475" y="4116388"/>
            <a:ext cx="1616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PRIVE DI </a:t>
            </a:r>
          </a:p>
          <a:p>
            <a:r>
              <a:rPr lang="it-IT" sz="1600"/>
              <a:t>PERICONDRIO</a:t>
            </a:r>
          </a:p>
        </p:txBody>
      </p:sp>
      <p:sp>
        <p:nvSpPr>
          <p:cNvPr id="29704" name="Line 11"/>
          <p:cNvSpPr>
            <a:spLocks noChangeShapeType="1"/>
          </p:cNvSpPr>
          <p:nvPr/>
        </p:nvSpPr>
        <p:spPr bwMode="auto">
          <a:xfrm>
            <a:off x="5910263" y="4449763"/>
            <a:ext cx="41275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5" name="AutoShape 12"/>
          <p:cNvSpPr>
            <a:spLocks noChangeArrowheads="1"/>
          </p:cNvSpPr>
          <p:nvPr/>
        </p:nvSpPr>
        <p:spPr bwMode="auto">
          <a:xfrm>
            <a:off x="2139950" y="4929188"/>
            <a:ext cx="569913" cy="1182687"/>
          </a:xfrm>
          <a:prstGeom prst="curvedRightArrow">
            <a:avLst>
              <a:gd name="adj1" fmla="val 41504"/>
              <a:gd name="adj2" fmla="val 8300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06" name="Text Box 13"/>
          <p:cNvSpPr txBox="1">
            <a:spLocks noChangeArrowheads="1"/>
          </p:cNvSpPr>
          <p:nvPr/>
        </p:nvSpPr>
        <p:spPr bwMode="auto">
          <a:xfrm>
            <a:off x="2728913" y="5519738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O DI ACCRESCIMENTO</a:t>
            </a:r>
          </a:p>
          <a:p>
            <a:r>
              <a:rPr lang="it-IT"/>
              <a:t>O DI CONIUGAZIONE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957513" y="1397000"/>
          <a:ext cx="32273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Fotografia di Photo Editor " r:id="rId4" imgW="8640381" imgH="10876190" progId="">
                  <p:embed/>
                </p:oleObj>
              </mc:Choice>
              <mc:Fallback>
                <p:oleObj name="Fotografia di Photo Editor " r:id="rId4" imgW="8640381" imgH="108761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513" y="1397000"/>
                        <a:ext cx="32273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699792" y="5301208"/>
            <a:ext cx="2667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b="0" dirty="0">
                <a:latin typeface="Times New Roman" charset="0"/>
              </a:rPr>
              <a:t>Cartilagine ialina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5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8240713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627784" y="692696"/>
            <a:ext cx="4104072" cy="369332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Cartilagine </a:t>
            </a:r>
            <a:r>
              <a:rPr lang="it-IT" dirty="0" err="1" smtClean="0"/>
              <a:t>metafisaria</a:t>
            </a:r>
            <a:r>
              <a:rPr lang="it-IT" dirty="0" smtClean="0"/>
              <a:t> o di accrescimento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286</Words>
  <Application>Microsoft Office PowerPoint</Application>
  <PresentationFormat>Presentazione su schermo (4:3)</PresentationFormat>
  <Paragraphs>118</Paragraphs>
  <Slides>24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Tema di Office</vt:lpstr>
      <vt:lpstr>Fotografia di Photo Editor </vt:lpstr>
      <vt:lpstr>TESSUTO CARTILAGINEO tess. connettivo di sostegno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TESSUTO CARTILAGINEO tess. connettivo di sostegno</dc:title>
  <dc:creator>Principale</dc:creator>
  <cp:lastModifiedBy>ZWEYER MARINA</cp:lastModifiedBy>
  <cp:revision>16</cp:revision>
  <dcterms:created xsi:type="dcterms:W3CDTF">2013-11-07T12:47:19Z</dcterms:created>
  <dcterms:modified xsi:type="dcterms:W3CDTF">2014-10-14T13:24:32Z</dcterms:modified>
</cp:coreProperties>
</file>