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Default Extension="vml" ContentType="application/vnd.openxmlformats-officedocument.vmlDrawing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77" r:id="rId2"/>
    <p:sldId id="256" r:id="rId3"/>
    <p:sldId id="281" r:id="rId4"/>
    <p:sldId id="257" r:id="rId5"/>
    <p:sldId id="258" r:id="rId6"/>
    <p:sldId id="282" r:id="rId7"/>
    <p:sldId id="308" r:id="rId8"/>
    <p:sldId id="283" r:id="rId9"/>
    <p:sldId id="319" r:id="rId10"/>
    <p:sldId id="320" r:id="rId11"/>
    <p:sldId id="284" r:id="rId12"/>
    <p:sldId id="285" r:id="rId13"/>
    <p:sldId id="286" r:id="rId14"/>
    <p:sldId id="259" r:id="rId15"/>
    <p:sldId id="324" r:id="rId16"/>
    <p:sldId id="263" r:id="rId17"/>
    <p:sldId id="287" r:id="rId18"/>
    <p:sldId id="289" r:id="rId19"/>
    <p:sldId id="291" r:id="rId20"/>
    <p:sldId id="264" r:id="rId21"/>
    <p:sldId id="265" r:id="rId22"/>
    <p:sldId id="328" r:id="rId23"/>
    <p:sldId id="266" r:id="rId24"/>
    <p:sldId id="267" r:id="rId25"/>
    <p:sldId id="330" r:id="rId26"/>
    <p:sldId id="271" r:id="rId27"/>
    <p:sldId id="272" r:id="rId28"/>
    <p:sldId id="273" r:id="rId29"/>
    <p:sldId id="274" r:id="rId30"/>
    <p:sldId id="275" r:id="rId31"/>
    <p:sldId id="331" r:id="rId32"/>
    <p:sldId id="268" r:id="rId33"/>
    <p:sldId id="269" r:id="rId34"/>
    <p:sldId id="270" r:id="rId35"/>
    <p:sldId id="276" r:id="rId36"/>
    <p:sldId id="303" r:id="rId37"/>
    <p:sldId id="304" r:id="rId38"/>
    <p:sldId id="306" r:id="rId39"/>
  </p:sldIdLst>
  <p:sldSz cx="9906000" cy="6858000" type="A4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FF"/>
    <a:srgbClr val="FFFFCC"/>
    <a:srgbClr val="CCFFCC"/>
    <a:srgbClr val="66FF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1460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-90" y="-174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5868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5E53E2-AD18-4996-916D-28D927D15E93}" type="datetimeFigureOut">
              <a:rPr lang="it-IT" smtClean="0"/>
              <a:pPr/>
              <a:t>27/10/2015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63029D-71D6-4968-8265-6F01B7E891E6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1074862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3029D-71D6-4968-8265-6F01B7E891E6}" type="slidenum">
              <a:rPr lang="it-IT" smtClean="0"/>
              <a:pPr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2055509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3029D-71D6-4968-8265-6F01B7E891E6}" type="slidenum">
              <a:rPr lang="it-IT" smtClean="0"/>
              <a:pPr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2571329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3029D-71D6-4968-8265-6F01B7E891E6}" type="slidenum">
              <a:rPr lang="it-IT" smtClean="0"/>
              <a:pPr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3393183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3029D-71D6-4968-8265-6F01B7E891E6}" type="slidenum">
              <a:rPr lang="it-IT" smtClean="0"/>
              <a:pPr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2386843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3029D-71D6-4968-8265-6F01B7E891E6}" type="slidenum">
              <a:rPr lang="it-IT" smtClean="0"/>
              <a:pPr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4038420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3029D-71D6-4968-8265-6F01B7E891E6}" type="slidenum">
              <a:rPr lang="it-IT" smtClean="0"/>
              <a:pPr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9692007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3029D-71D6-4968-8265-6F01B7E891E6}" type="slidenum">
              <a:rPr lang="it-IT" smtClean="0"/>
              <a:pPr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5252779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3029D-71D6-4968-8265-6F01B7E891E6}" type="slidenum">
              <a:rPr lang="it-IT" smtClean="0"/>
              <a:pPr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8859686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3029D-71D6-4968-8265-6F01B7E891E6}" type="slidenum">
              <a:rPr lang="it-IT" smtClean="0"/>
              <a:pPr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7942416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3029D-71D6-4968-8265-6F01B7E891E6}" type="slidenum">
              <a:rPr lang="it-IT" smtClean="0"/>
              <a:pPr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5044285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3029D-71D6-4968-8265-6F01B7E891E6}" type="slidenum">
              <a:rPr lang="it-IT" smtClean="0"/>
              <a:pPr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3816242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3029D-71D6-4968-8265-6F01B7E891E6}" type="slidenum">
              <a:rPr lang="it-IT" smtClean="0"/>
              <a:pPr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963396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3029D-71D6-4968-8265-6F01B7E891E6}" type="slidenum">
              <a:rPr lang="it-IT" smtClean="0"/>
              <a:pPr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78158020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3029D-71D6-4968-8265-6F01B7E891E6}" type="slidenum">
              <a:rPr lang="it-IT" smtClean="0"/>
              <a:pPr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40641198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3029D-71D6-4968-8265-6F01B7E891E6}" type="slidenum">
              <a:rPr lang="it-IT" smtClean="0"/>
              <a:pPr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37361987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3029D-71D6-4968-8265-6F01B7E891E6}" type="slidenum">
              <a:rPr lang="it-IT" smtClean="0"/>
              <a:pPr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31153564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3029D-71D6-4968-8265-6F01B7E891E6}" type="slidenum">
              <a:rPr lang="it-IT" smtClean="0"/>
              <a:pPr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41834678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3029D-71D6-4968-8265-6F01B7E891E6}" type="slidenum">
              <a:rPr lang="it-IT" smtClean="0"/>
              <a:pPr/>
              <a:t>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55997806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3029D-71D6-4968-8265-6F01B7E891E6}" type="slidenum">
              <a:rPr lang="it-IT" smtClean="0"/>
              <a:pPr/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33576964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3029D-71D6-4968-8265-6F01B7E891E6}" type="slidenum">
              <a:rPr lang="it-IT" smtClean="0"/>
              <a:pPr/>
              <a:t>27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40994515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3029D-71D6-4968-8265-6F01B7E891E6}" type="slidenum">
              <a:rPr lang="it-IT" smtClean="0"/>
              <a:pPr/>
              <a:t>28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77366424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3029D-71D6-4968-8265-6F01B7E891E6}" type="slidenum">
              <a:rPr lang="it-IT" smtClean="0"/>
              <a:pPr/>
              <a:t>29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4632258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3029D-71D6-4968-8265-6F01B7E891E6}" type="slidenum">
              <a:rPr lang="it-IT" smtClean="0"/>
              <a:pPr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53396746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3029D-71D6-4968-8265-6F01B7E891E6}" type="slidenum">
              <a:rPr lang="it-IT" smtClean="0"/>
              <a:pPr/>
              <a:t>30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40224865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52500" y="685800"/>
            <a:ext cx="4953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1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  <p:sp>
        <p:nvSpPr>
          <p:cNvPr id="17412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D805FAC-E8BF-4A79-AECE-55D88BB3A424}" type="slidenum">
              <a:rPr lang="it-IT"/>
              <a:pPr/>
              <a:t>31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00534073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3029D-71D6-4968-8265-6F01B7E891E6}" type="slidenum">
              <a:rPr lang="it-IT" smtClean="0"/>
              <a:pPr/>
              <a:t>32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39210069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3029D-71D6-4968-8265-6F01B7E891E6}" type="slidenum">
              <a:rPr lang="it-IT" smtClean="0"/>
              <a:pPr/>
              <a:t>33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427614068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3029D-71D6-4968-8265-6F01B7E891E6}" type="slidenum">
              <a:rPr lang="it-IT" smtClean="0"/>
              <a:pPr/>
              <a:t>34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08136564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3029D-71D6-4968-8265-6F01B7E891E6}" type="slidenum">
              <a:rPr lang="it-IT" smtClean="0"/>
              <a:pPr/>
              <a:t>35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13928083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3029D-71D6-4968-8265-6F01B7E891E6}" type="slidenum">
              <a:rPr lang="it-IT" smtClean="0"/>
              <a:pPr/>
              <a:t>36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8499928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3029D-71D6-4968-8265-6F01B7E891E6}" type="slidenum">
              <a:rPr lang="it-IT" smtClean="0"/>
              <a:pPr/>
              <a:t>37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92455091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3029D-71D6-4968-8265-6F01B7E891E6}" type="slidenum">
              <a:rPr lang="it-IT" smtClean="0"/>
              <a:pPr/>
              <a:t>38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5746398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3029D-71D6-4968-8265-6F01B7E891E6}" type="slidenum">
              <a:rPr lang="it-IT" smtClean="0"/>
              <a:pPr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7173996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3029D-71D6-4968-8265-6F01B7E891E6}" type="slidenum">
              <a:rPr lang="it-IT" smtClean="0"/>
              <a:pPr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8752304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3029D-71D6-4968-8265-6F01B7E891E6}" type="slidenum">
              <a:rPr lang="it-IT" smtClean="0"/>
              <a:pPr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2254652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3029D-71D6-4968-8265-6F01B7E891E6}" type="slidenum">
              <a:rPr lang="it-IT" smtClean="0"/>
              <a:pPr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8129458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3029D-71D6-4968-8265-6F01B7E891E6}" type="slidenum">
              <a:rPr lang="it-IT" smtClean="0"/>
              <a:pPr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7181163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3029D-71D6-4968-8265-6F01B7E891E6}" type="slidenum">
              <a:rPr lang="it-IT" smtClean="0"/>
              <a:pPr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3683240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238250" y="1122363"/>
            <a:ext cx="74295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938E3-8EF7-402F-9E31-C65451CA5C27}" type="datetimeFigureOut">
              <a:rPr lang="it-IT" smtClean="0"/>
              <a:pPr/>
              <a:t>27/10/2015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7C1EA-6EA3-42C1-A24A-92B06735742A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8279027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938E3-8EF7-402F-9E31-C65451CA5C27}" type="datetimeFigureOut">
              <a:rPr lang="it-IT" smtClean="0"/>
              <a:pPr/>
              <a:t>27/10/2015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7C1EA-6EA3-42C1-A24A-92B06735742A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9197796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7088981" y="365125"/>
            <a:ext cx="2135981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1037" y="365125"/>
            <a:ext cx="6284119" cy="5811838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938E3-8EF7-402F-9E31-C65451CA5C27}" type="datetimeFigureOut">
              <a:rPr lang="it-IT" smtClean="0"/>
              <a:pPr/>
              <a:t>27/10/2015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7C1EA-6EA3-42C1-A24A-92B06735742A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9786117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495301" y="274640"/>
            <a:ext cx="8927439" cy="539432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938E3-8EF7-402F-9E31-C65451CA5C27}" type="datetimeFigureOut">
              <a:rPr lang="it-IT" smtClean="0"/>
              <a:pPr/>
              <a:t>27/10/2015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7C1EA-6EA3-42C1-A24A-92B06735742A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0132308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75878" y="1709739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75878" y="4589464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938E3-8EF7-402F-9E31-C65451CA5C27}" type="datetimeFigureOut">
              <a:rPr lang="it-IT" smtClean="0"/>
              <a:pPr/>
              <a:t>27/10/2015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7C1EA-6EA3-42C1-A24A-92B06735742A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2756986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938E3-8EF7-402F-9E31-C65451CA5C27}" type="datetimeFigureOut">
              <a:rPr lang="it-IT" smtClean="0"/>
              <a:pPr/>
              <a:t>27/10/2015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7C1EA-6EA3-42C1-A24A-92B06735742A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5994727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2328" y="365126"/>
            <a:ext cx="8543925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82328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82328" y="2505075"/>
            <a:ext cx="4190702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938E3-8EF7-402F-9E31-C65451CA5C27}" type="datetimeFigureOut">
              <a:rPr lang="it-IT" smtClean="0"/>
              <a:pPr/>
              <a:t>27/10/2015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7C1EA-6EA3-42C1-A24A-92B06735742A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6353453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938E3-8EF7-402F-9E31-C65451CA5C27}" type="datetimeFigureOut">
              <a:rPr lang="it-IT" smtClean="0"/>
              <a:pPr/>
              <a:t>27/10/2015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7C1EA-6EA3-42C1-A24A-92B06735742A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1684834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938E3-8EF7-402F-9E31-C65451CA5C27}" type="datetimeFigureOut">
              <a:rPr lang="it-IT" smtClean="0"/>
              <a:pPr/>
              <a:t>27/10/2015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7C1EA-6EA3-42C1-A24A-92B06735742A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7730133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211340" y="987426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938E3-8EF7-402F-9E31-C65451CA5C27}" type="datetimeFigureOut">
              <a:rPr lang="it-IT" smtClean="0"/>
              <a:pPr/>
              <a:t>27/10/2015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7C1EA-6EA3-42C1-A24A-92B06735742A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868543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4211340" y="987426"/>
            <a:ext cx="5014913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938E3-8EF7-402F-9E31-C65451CA5C27}" type="datetimeFigureOut">
              <a:rPr lang="it-IT" smtClean="0"/>
              <a:pPr/>
              <a:t>27/10/2015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7C1EA-6EA3-42C1-A24A-92B06735742A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8201771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681038" y="365126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81038" y="6356351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1938E3-8EF7-402F-9E31-C65451CA5C27}" type="datetimeFigureOut">
              <a:rPr lang="it-IT" smtClean="0"/>
              <a:pPr/>
              <a:t>27/10/2015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77C1EA-6EA3-42C1-A24A-92B06735742A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45788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2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oleObject3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oleObject" Target="../embeddings/oleObject4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 descr="dracul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9998" y="115888"/>
            <a:ext cx="5097775" cy="604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E:\SANGUE\img69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48272" y="474132"/>
            <a:ext cx="4123511" cy="5833000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1024"/>
          <p:cNvGraphicFramePr>
            <a:graphicFrameLocks noChangeAspect="1"/>
          </p:cNvGraphicFramePr>
          <p:nvPr/>
        </p:nvGraphicFramePr>
        <p:xfrm>
          <a:off x="2739630" y="457200"/>
          <a:ext cx="4597002" cy="6172200"/>
        </p:xfrm>
        <a:graphic>
          <a:graphicData uri="http://schemas.openxmlformats.org/presentationml/2006/ole">
            <p:oleObj spid="_x0000_s1029" name="Fotografia Photo Editor" r:id="rId4" imgW="5323810" imgH="7744906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1026"/>
          <p:cNvGraphicFramePr>
            <a:graphicFrameLocks noChangeAspect="1"/>
          </p:cNvGraphicFramePr>
          <p:nvPr/>
        </p:nvGraphicFramePr>
        <p:xfrm>
          <a:off x="330200" y="1676400"/>
          <a:ext cx="9328150" cy="3657600"/>
        </p:xfrm>
        <a:graphic>
          <a:graphicData uri="http://schemas.openxmlformats.org/presentationml/2006/ole">
            <p:oleObj spid="_x0000_s2053" name="Fotografia Photo Editor" r:id="rId4" imgW="10514286" imgH="3895238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2956791" y="290945"/>
          <a:ext cx="4619048" cy="6096000"/>
        </p:xfrm>
        <a:graphic>
          <a:graphicData uri="http://schemas.openxmlformats.org/presentationml/2006/ole">
            <p:oleObj spid="_x0000_s3077" name="Fotografia Photo Editor" r:id="rId4" imgW="5238095" imgH="7609524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546801" y="374754"/>
            <a:ext cx="3382336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it-IT" sz="2800" b="1" dirty="0" smtClean="0">
                <a:solidFill>
                  <a:srgbClr val="7030A0"/>
                </a:solidFill>
              </a:rPr>
              <a:t>CELLULE DEL SANGUE</a:t>
            </a:r>
            <a:endParaRPr lang="it-IT" sz="2800" b="1" dirty="0">
              <a:solidFill>
                <a:srgbClr val="7030A0"/>
              </a:solidFill>
            </a:endParaRPr>
          </a:p>
        </p:txBody>
      </p:sp>
      <p:cxnSp>
        <p:nvCxnSpPr>
          <p:cNvPr id="4" name="Connettore 1 3"/>
          <p:cNvCxnSpPr>
            <a:stCxn id="2" idx="2"/>
            <a:endCxn id="5" idx="0"/>
          </p:cNvCxnSpPr>
          <p:nvPr/>
        </p:nvCxnSpPr>
        <p:spPr>
          <a:xfrm>
            <a:off x="3237969" y="897974"/>
            <a:ext cx="771720" cy="75094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/>
        </p:nvSpPr>
        <p:spPr>
          <a:xfrm>
            <a:off x="935225" y="1648922"/>
            <a:ext cx="6148927" cy="523220"/>
          </a:xfrm>
          <a:prstGeom prst="rect">
            <a:avLst/>
          </a:prstGeom>
          <a:solidFill>
            <a:schemeClr val="bg2"/>
          </a:solidFill>
          <a:ln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it-IT" sz="2800" b="1" dirty="0" smtClean="0">
                <a:solidFill>
                  <a:srgbClr val="7030A0"/>
                </a:solidFill>
              </a:rPr>
              <a:t>HANNO UNA VITA LIMITATA NEL TEMPO</a:t>
            </a:r>
            <a:endParaRPr lang="it-IT" sz="2800" b="1" dirty="0">
              <a:solidFill>
                <a:srgbClr val="7030A0"/>
              </a:solidFill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75539" y="2174168"/>
            <a:ext cx="37147" cy="660377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1473870" y="2809619"/>
            <a:ext cx="3195363" cy="954107"/>
          </a:xfrm>
          <a:prstGeom prst="rect">
            <a:avLst/>
          </a:prstGeom>
          <a:solidFill>
            <a:schemeClr val="bg2"/>
          </a:solidFill>
          <a:ln>
            <a:solidFill>
              <a:srgbClr val="7030A0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it-IT" sz="2800" b="1" dirty="0" smtClean="0">
                <a:solidFill>
                  <a:srgbClr val="7030A0"/>
                </a:solidFill>
              </a:rPr>
              <a:t>ELEMENTI NUOVI LI </a:t>
            </a:r>
          </a:p>
          <a:p>
            <a:pPr algn="ctr"/>
            <a:r>
              <a:rPr lang="it-IT" sz="2800" b="1" dirty="0" smtClean="0">
                <a:solidFill>
                  <a:srgbClr val="7030A0"/>
                </a:solidFill>
              </a:rPr>
              <a:t>SOSTITUISCONO</a:t>
            </a:r>
            <a:endParaRPr lang="it-IT" sz="2800" b="1" dirty="0">
              <a:solidFill>
                <a:srgbClr val="7030A0"/>
              </a:solidFill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40385" y="3777884"/>
            <a:ext cx="44581" cy="810838"/>
          </a:xfrm>
          <a:prstGeom prst="rect">
            <a:avLst/>
          </a:prstGeom>
        </p:spPr>
      </p:pic>
      <p:sp>
        <p:nvSpPr>
          <p:cNvPr id="12" name="CasellaDiTesto 11"/>
          <p:cNvSpPr txBox="1"/>
          <p:nvPr/>
        </p:nvSpPr>
        <p:spPr>
          <a:xfrm>
            <a:off x="1634335" y="4572205"/>
            <a:ext cx="2923082" cy="1815882"/>
          </a:xfrm>
          <a:prstGeom prst="rect">
            <a:avLst/>
          </a:prstGeom>
          <a:solidFill>
            <a:schemeClr val="bg2"/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 smtClean="0">
                <a:solidFill>
                  <a:srgbClr val="7030A0"/>
                </a:solidFill>
              </a:rPr>
              <a:t>SI DIFFERENZIANO ALL’INTERNO DEGLI ORGANI EMOPOIETICI</a:t>
            </a:r>
            <a:endParaRPr lang="it-IT" sz="2800" b="1" dirty="0">
              <a:solidFill>
                <a:srgbClr val="7030A0"/>
              </a:solidFill>
            </a:endParaRPr>
          </a:p>
        </p:txBody>
      </p:sp>
      <p:sp>
        <p:nvSpPr>
          <p:cNvPr id="13" name="Rettangolo 12"/>
          <p:cNvSpPr/>
          <p:nvPr/>
        </p:nvSpPr>
        <p:spPr>
          <a:xfrm>
            <a:off x="5846309" y="3907971"/>
            <a:ext cx="3179432" cy="231294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 smtClean="0">
                <a:solidFill>
                  <a:srgbClr val="0070C0"/>
                </a:solidFill>
              </a:rPr>
              <a:t>GLI ELEMENTI INVECCHIATI</a:t>
            </a:r>
            <a:endParaRPr lang="it-IT" sz="2400" b="1" dirty="0">
              <a:solidFill>
                <a:srgbClr val="0070C0"/>
              </a:solidFill>
            </a:endParaRPr>
          </a:p>
          <a:p>
            <a:pPr algn="ctr"/>
            <a:r>
              <a:rPr lang="it-IT" sz="2400" b="1" dirty="0" smtClean="0">
                <a:solidFill>
                  <a:srgbClr val="0070C0"/>
                </a:solidFill>
              </a:rPr>
              <a:t>VENGONO DISTRUTTI </a:t>
            </a:r>
          </a:p>
          <a:p>
            <a:pPr algn="ctr"/>
            <a:r>
              <a:rPr lang="it-IT" sz="2400" b="1" dirty="0" smtClean="0">
                <a:solidFill>
                  <a:srgbClr val="0070C0"/>
                </a:solidFill>
              </a:rPr>
              <a:t>NEGLI ORGANI</a:t>
            </a:r>
          </a:p>
          <a:p>
            <a:pPr algn="ctr"/>
            <a:r>
              <a:rPr lang="it-IT" sz="2400" b="1" dirty="0" smtClean="0">
                <a:solidFill>
                  <a:srgbClr val="0070C0"/>
                </a:solidFill>
              </a:rPr>
              <a:t>EMOCATERETICI</a:t>
            </a:r>
            <a:endParaRPr lang="it-IT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12260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3" descr="2008"/>
          <p:cNvPicPr>
            <a:picLocks noGrp="1" noChangeAspect="1" noChangeArrowheads="1"/>
          </p:cNvPicPr>
          <p:nvPr>
            <p:ph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579132" y="337458"/>
            <a:ext cx="5849257" cy="6368143"/>
          </a:xfrm>
          <a:noFill/>
          <a:ln>
            <a:solidFill>
              <a:srgbClr val="7030A0"/>
            </a:solidFill>
          </a:ln>
        </p:spPr>
      </p:pic>
      <p:sp>
        <p:nvSpPr>
          <p:cNvPr id="55299" name="Rectangle 4"/>
          <p:cNvSpPr>
            <a:spLocks noChangeArrowheads="1"/>
          </p:cNvSpPr>
          <p:nvPr/>
        </p:nvSpPr>
        <p:spPr bwMode="auto">
          <a:xfrm>
            <a:off x="495300" y="990600"/>
            <a:ext cx="2641600" cy="2895600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it-IT" sz="2400" dirty="0"/>
              <a:t>Origine e</a:t>
            </a:r>
          </a:p>
          <a:p>
            <a:pPr algn="ctr"/>
            <a:r>
              <a:rPr lang="it-IT" sz="2400" dirty="0"/>
              <a:t>differenziamento</a:t>
            </a:r>
          </a:p>
          <a:p>
            <a:pPr algn="ctr"/>
            <a:r>
              <a:rPr lang="it-IT" sz="2400" dirty="0"/>
              <a:t>delle cellule del</a:t>
            </a:r>
          </a:p>
          <a:p>
            <a:pPr algn="ctr"/>
            <a:r>
              <a:rPr lang="it-IT" sz="2400" dirty="0"/>
              <a:t>sangue nel </a:t>
            </a:r>
          </a:p>
          <a:p>
            <a:pPr algn="ctr"/>
            <a:r>
              <a:rPr lang="it-IT" sz="2400" dirty="0"/>
              <a:t>midollo osseo</a:t>
            </a:r>
          </a:p>
          <a:p>
            <a:pPr algn="ctr"/>
            <a:r>
              <a:rPr lang="it-IT" sz="2400" dirty="0"/>
              <a:t>(tessuto </a:t>
            </a:r>
          </a:p>
          <a:p>
            <a:pPr algn="ctr"/>
            <a:r>
              <a:rPr lang="it-IT" sz="2400" dirty="0"/>
              <a:t>emopoietico)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3800004" y="224855"/>
            <a:ext cx="1837041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it-IT" sz="2800" b="1" u="sng" dirty="0" smtClean="0">
                <a:solidFill>
                  <a:srgbClr val="C00000"/>
                </a:solidFill>
              </a:rPr>
              <a:t>ERITROCITI</a:t>
            </a:r>
            <a:endParaRPr lang="it-IT" sz="2800" b="1" u="sng" dirty="0">
              <a:solidFill>
                <a:srgbClr val="C00000"/>
              </a:solidFill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6360149" y="866900"/>
            <a:ext cx="2277568" cy="7480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 smtClean="0"/>
              <a:t>GLOBULI ROSSI</a:t>
            </a:r>
          </a:p>
          <a:p>
            <a:pPr algn="ctr"/>
            <a:r>
              <a:rPr lang="it-IT" sz="2400" b="1" dirty="0" smtClean="0"/>
              <a:t>EMAZIE</a:t>
            </a:r>
            <a:endParaRPr lang="it-IT" sz="2400" b="1" dirty="0"/>
          </a:p>
        </p:txBody>
      </p:sp>
      <p:cxnSp>
        <p:nvCxnSpPr>
          <p:cNvPr id="5" name="Connettore 1 4"/>
          <p:cNvCxnSpPr>
            <a:stCxn id="2" idx="3"/>
            <a:endCxn id="3" idx="1"/>
          </p:cNvCxnSpPr>
          <p:nvPr/>
        </p:nvCxnSpPr>
        <p:spPr>
          <a:xfrm>
            <a:off x="5637045" y="486465"/>
            <a:ext cx="723104" cy="7544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ttangolo 5"/>
          <p:cNvSpPr/>
          <p:nvPr/>
        </p:nvSpPr>
        <p:spPr>
          <a:xfrm>
            <a:off x="5956388" y="2125682"/>
            <a:ext cx="2557697" cy="12932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 smtClean="0"/>
              <a:t>PRIVI DI NUCLEO</a:t>
            </a:r>
          </a:p>
          <a:p>
            <a:pPr algn="ctr"/>
            <a:r>
              <a:rPr lang="it-IT" sz="2400" b="1" dirty="0" smtClean="0"/>
              <a:t>FORMA A DISCO BICONCAVO</a:t>
            </a:r>
            <a:endParaRPr lang="it-IT" sz="2400" b="1" dirty="0"/>
          </a:p>
        </p:txBody>
      </p:sp>
      <p:cxnSp>
        <p:nvCxnSpPr>
          <p:cNvPr id="8" name="Connettore 1 7"/>
          <p:cNvCxnSpPr>
            <a:endCxn id="6" idx="1"/>
          </p:cNvCxnSpPr>
          <p:nvPr/>
        </p:nvCxnSpPr>
        <p:spPr>
          <a:xfrm>
            <a:off x="5213268" y="748145"/>
            <a:ext cx="743120" cy="202414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sellaDiTesto 10"/>
          <p:cNvSpPr txBox="1"/>
          <p:nvPr/>
        </p:nvSpPr>
        <p:spPr>
          <a:xfrm>
            <a:off x="584622" y="794487"/>
            <a:ext cx="4144404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it-IT" sz="2400" dirty="0" smtClean="0"/>
              <a:t>5.000.000 /mm</a:t>
            </a:r>
            <a:r>
              <a:rPr lang="it-IT" sz="2400" baseline="30000" dirty="0" smtClean="0"/>
              <a:t>3</a:t>
            </a:r>
            <a:r>
              <a:rPr lang="it-IT" sz="2400" dirty="0" smtClean="0"/>
              <a:t> nei maschi</a:t>
            </a:r>
          </a:p>
          <a:p>
            <a:r>
              <a:rPr lang="it-IT" sz="2400" dirty="0" smtClean="0"/>
              <a:t>4.500.000 / mm</a:t>
            </a:r>
            <a:r>
              <a:rPr lang="it-IT" sz="2400" baseline="30000" dirty="0" smtClean="0"/>
              <a:t>3</a:t>
            </a:r>
            <a:r>
              <a:rPr lang="it-IT" sz="2400" dirty="0" smtClean="0"/>
              <a:t> nelle femmine</a:t>
            </a:r>
            <a:endParaRPr lang="it-IT" sz="2400" dirty="0"/>
          </a:p>
        </p:txBody>
      </p:sp>
      <p:sp>
        <p:nvSpPr>
          <p:cNvPr id="12" name="Ovale 11"/>
          <p:cNvSpPr/>
          <p:nvPr/>
        </p:nvSpPr>
        <p:spPr>
          <a:xfrm>
            <a:off x="706412" y="1708879"/>
            <a:ext cx="194872" cy="23984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8" name="Connettore 1 17"/>
          <p:cNvCxnSpPr/>
          <p:nvPr/>
        </p:nvCxnSpPr>
        <p:spPr>
          <a:xfrm flipV="1">
            <a:off x="584622" y="1708879"/>
            <a:ext cx="414098" cy="23984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asellaDiTesto 22"/>
          <p:cNvSpPr txBox="1"/>
          <p:nvPr/>
        </p:nvSpPr>
        <p:spPr>
          <a:xfrm>
            <a:off x="937823" y="1648922"/>
            <a:ext cx="24118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smtClean="0"/>
              <a:t>Medio 7,7 µm</a:t>
            </a:r>
          </a:p>
          <a:p>
            <a:r>
              <a:rPr lang="it-IT" sz="2000" dirty="0" smtClean="0"/>
              <a:t>Spessore </a:t>
            </a:r>
            <a:r>
              <a:rPr lang="it-IT" sz="2000" dirty="0" err="1" smtClean="0"/>
              <a:t>max</a:t>
            </a:r>
            <a:r>
              <a:rPr lang="it-IT" sz="2000" dirty="0" smtClean="0"/>
              <a:t> 2-3 µm</a:t>
            </a:r>
            <a:endParaRPr lang="it-IT" sz="2000" dirty="0"/>
          </a:p>
        </p:txBody>
      </p:sp>
      <p:sp>
        <p:nvSpPr>
          <p:cNvPr id="24" name="Rettangolo 23"/>
          <p:cNvSpPr/>
          <p:nvPr/>
        </p:nvSpPr>
        <p:spPr>
          <a:xfrm>
            <a:off x="2931366" y="3730207"/>
            <a:ext cx="3236404" cy="809477"/>
          </a:xfrm>
          <a:prstGeom prst="rect">
            <a:avLst/>
          </a:prstGeom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 smtClean="0"/>
              <a:t>VITA MEDIA 120 gg</a:t>
            </a:r>
            <a:endParaRPr lang="it-IT" sz="2400" b="1" dirty="0"/>
          </a:p>
        </p:txBody>
      </p:sp>
      <p:sp>
        <p:nvSpPr>
          <p:cNvPr id="26" name="CasellaDiTesto 25"/>
          <p:cNvSpPr txBox="1"/>
          <p:nvPr/>
        </p:nvSpPr>
        <p:spPr>
          <a:xfrm>
            <a:off x="947385" y="5357723"/>
            <a:ext cx="77755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smtClean="0">
                <a:solidFill>
                  <a:srgbClr val="7030A0"/>
                </a:solidFill>
              </a:rPr>
              <a:t>Il CITOPLASMA contiene quasi esclusivamente l’emoglobina</a:t>
            </a:r>
            <a:endParaRPr lang="it-IT" sz="24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61175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3" descr="2002"/>
          <p:cNvPicPr>
            <a:picLocks noGrp="1" noChangeAspect="1" noChangeArrowheads="1"/>
          </p:cNvPicPr>
          <p:nvPr>
            <p:ph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908050" y="171450"/>
            <a:ext cx="8337550" cy="668655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46" name="Object 2"/>
          <p:cNvGraphicFramePr>
            <a:graphicFrameLocks noChangeAspect="1"/>
          </p:cNvGraphicFramePr>
          <p:nvPr/>
        </p:nvGraphicFramePr>
        <p:xfrm>
          <a:off x="2393950" y="152400"/>
          <a:ext cx="5118100" cy="6477000"/>
        </p:xfrm>
        <a:graphic>
          <a:graphicData uri="http://schemas.openxmlformats.org/presentationml/2006/ole">
            <p:oleObj spid="_x0000_s4101" name="Fotografia Photo Editor" r:id="rId4" imgW="5982535" imgH="8695238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3" descr="2003"/>
          <p:cNvPicPr>
            <a:picLocks noGrp="1" noChangeAspect="1" noChangeArrowheads="1"/>
          </p:cNvPicPr>
          <p:nvPr>
            <p:ph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898650" y="152400"/>
            <a:ext cx="6108700" cy="60198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530728" y="419201"/>
            <a:ext cx="8702487" cy="6186309"/>
          </a:xfrm>
          <a:prstGeom prst="rect">
            <a:avLst/>
          </a:prstGeom>
          <a:solidFill>
            <a:srgbClr val="FFFFCC"/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4000" b="1" dirty="0" smtClean="0">
                <a:solidFill>
                  <a:srgbClr val="FF0000"/>
                </a:solidFill>
              </a:rPr>
              <a:t>SANGUE</a:t>
            </a:r>
            <a:r>
              <a:rPr lang="it-IT" sz="3600" b="1" dirty="0" smtClean="0">
                <a:solidFill>
                  <a:schemeClr val="accent5">
                    <a:lumMod val="75000"/>
                  </a:schemeClr>
                </a:solidFill>
              </a:rPr>
              <a:t>: </a:t>
            </a:r>
          </a:p>
          <a:p>
            <a:pPr algn="ctr">
              <a:lnSpc>
                <a:spcPct val="150000"/>
              </a:lnSpc>
            </a:pPr>
            <a:r>
              <a:rPr lang="it-IT" sz="3200" b="1" dirty="0" smtClean="0">
                <a:solidFill>
                  <a:schemeClr val="accent5">
                    <a:lumMod val="75000"/>
                  </a:schemeClr>
                </a:solidFill>
              </a:rPr>
              <a:t>TESSUTO CONNETTIVO FLUIDO </a:t>
            </a:r>
            <a:r>
              <a:rPr lang="it-IT" sz="3200" b="1" dirty="0" err="1" smtClean="0">
                <a:solidFill>
                  <a:schemeClr val="accent5">
                    <a:lumMod val="75000"/>
                  </a:schemeClr>
                </a:solidFill>
              </a:rPr>
              <a:t>DI</a:t>
            </a:r>
            <a:r>
              <a:rPr lang="it-IT" sz="3200" b="1" dirty="0" smtClean="0">
                <a:solidFill>
                  <a:schemeClr val="accent5">
                    <a:lumMod val="75000"/>
                  </a:schemeClr>
                </a:solidFill>
              </a:rPr>
              <a:t> COLORE ROSSO</a:t>
            </a:r>
          </a:p>
          <a:p>
            <a:pPr algn="ctr">
              <a:lnSpc>
                <a:spcPct val="150000"/>
              </a:lnSpc>
            </a:pPr>
            <a:r>
              <a:rPr lang="it-IT" sz="3200" b="1" dirty="0" smtClean="0">
                <a:solidFill>
                  <a:schemeClr val="accent5">
                    <a:lumMod val="75000"/>
                  </a:schemeClr>
                </a:solidFill>
              </a:rPr>
              <a:t>CONFINATO ALL’INTERNO DELL’ APPARATO CIRCOLATORIO,</a:t>
            </a:r>
          </a:p>
          <a:p>
            <a:pPr algn="ctr">
              <a:lnSpc>
                <a:spcPct val="150000"/>
              </a:lnSpc>
            </a:pPr>
            <a:r>
              <a:rPr lang="it-IT" sz="3200" b="1" dirty="0" smtClean="0">
                <a:solidFill>
                  <a:schemeClr val="accent5">
                    <a:lumMod val="75000"/>
                  </a:schemeClr>
                </a:solidFill>
              </a:rPr>
              <a:t>DOVE CIRCOLA CONTINUAMENTE GRAZIE SOPRATTUTTO </a:t>
            </a:r>
          </a:p>
          <a:p>
            <a:pPr algn="ctr">
              <a:lnSpc>
                <a:spcPct val="150000"/>
              </a:lnSpc>
            </a:pPr>
            <a:r>
              <a:rPr lang="it-IT" sz="3200" b="1" dirty="0" smtClean="0">
                <a:solidFill>
                  <a:schemeClr val="accent5">
                    <a:lumMod val="75000"/>
                  </a:schemeClr>
                </a:solidFill>
              </a:rPr>
              <a:t>ALLE  CONTRAZIONI CARDIACHE</a:t>
            </a:r>
          </a:p>
          <a:p>
            <a:pPr algn="ctr">
              <a:lnSpc>
                <a:spcPct val="150000"/>
              </a:lnSpc>
            </a:pPr>
            <a:endParaRPr lang="it-IT" sz="3200" b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19911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21796" y="119922"/>
            <a:ext cx="4396802" cy="1184223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b="1" dirty="0" smtClean="0">
                <a:solidFill>
                  <a:srgbClr val="7030A0"/>
                </a:solidFill>
              </a:rPr>
              <a:t>DIFESA ASPECIFICA</a:t>
            </a:r>
          </a:p>
          <a:p>
            <a:pPr algn="ctr"/>
            <a:r>
              <a:rPr lang="it-IT" sz="3200" b="1" dirty="0" smtClean="0">
                <a:solidFill>
                  <a:srgbClr val="7030A0"/>
                </a:solidFill>
              </a:rPr>
              <a:t>- NATURALE O INNATA</a:t>
            </a:r>
            <a:endParaRPr lang="it-IT" sz="3200" b="1" dirty="0">
              <a:solidFill>
                <a:srgbClr val="7030A0"/>
              </a:solidFill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4717505" y="151850"/>
            <a:ext cx="4238469" cy="1077218"/>
          </a:xfrm>
          <a:prstGeom prst="rect">
            <a:avLst/>
          </a:prstGeom>
          <a:solidFill>
            <a:srgbClr val="FFC000"/>
          </a:solidFill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sz="3200" b="1" dirty="0" smtClean="0">
                <a:solidFill>
                  <a:srgbClr val="7030A0"/>
                </a:solidFill>
              </a:rPr>
              <a:t>DIFESA SPECIFICA</a:t>
            </a:r>
          </a:p>
          <a:p>
            <a:pPr algn="ctr"/>
            <a:r>
              <a:rPr lang="it-IT" sz="3200" b="1" dirty="0" smtClean="0">
                <a:solidFill>
                  <a:srgbClr val="7030A0"/>
                </a:solidFill>
              </a:rPr>
              <a:t>ACQUISITA, IMMUNITA’</a:t>
            </a:r>
            <a:endParaRPr lang="it-IT" sz="3200" b="1" dirty="0">
              <a:solidFill>
                <a:srgbClr val="7030A0"/>
              </a:solidFill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3101360" y="2144146"/>
            <a:ext cx="357899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 smtClean="0">
                <a:solidFill>
                  <a:srgbClr val="0070C0"/>
                </a:solidFill>
              </a:rPr>
              <a:t>LEUCOCITI </a:t>
            </a:r>
          </a:p>
          <a:p>
            <a:r>
              <a:rPr lang="it-IT" sz="3200" b="1" dirty="0" smtClean="0">
                <a:solidFill>
                  <a:srgbClr val="0070C0"/>
                </a:solidFill>
              </a:rPr>
              <a:t>O GLOBULI BIANCHI</a:t>
            </a:r>
            <a:endParaRPr lang="it-IT" sz="3200" b="1" dirty="0">
              <a:solidFill>
                <a:srgbClr val="0070C0"/>
              </a:solidFill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6406421" y="2144146"/>
            <a:ext cx="24295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 smtClean="0"/>
              <a:t>1% del volume totale</a:t>
            </a:r>
            <a:endParaRPr lang="it-IT" sz="2000" b="1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6572069" y="2416533"/>
            <a:ext cx="19736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 smtClean="0"/>
              <a:t>6000-8000 /mm</a:t>
            </a:r>
            <a:r>
              <a:rPr lang="it-IT" sz="2000" b="1" baseline="30000" dirty="0" smtClean="0"/>
              <a:t>3</a:t>
            </a:r>
            <a:endParaRPr lang="it-IT" sz="2000" b="1" dirty="0"/>
          </a:p>
        </p:txBody>
      </p:sp>
      <p:sp>
        <p:nvSpPr>
          <p:cNvPr id="13" name="Ovale 12"/>
          <p:cNvSpPr/>
          <p:nvPr/>
        </p:nvSpPr>
        <p:spPr>
          <a:xfrm>
            <a:off x="166256" y="3897444"/>
            <a:ext cx="3292726" cy="17988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b="1" dirty="0" smtClean="0"/>
              <a:t>SPROVVISTI DI PIGMENTO</a:t>
            </a:r>
            <a:endParaRPr lang="it-IT" sz="3200" b="1" dirty="0"/>
          </a:p>
        </p:txBody>
      </p:sp>
      <p:sp>
        <p:nvSpPr>
          <p:cNvPr id="14" name="Ovale 13"/>
          <p:cNvSpPr/>
          <p:nvPr/>
        </p:nvSpPr>
        <p:spPr>
          <a:xfrm>
            <a:off x="3633849" y="4347149"/>
            <a:ext cx="3162316" cy="21136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b="1" dirty="0" smtClean="0"/>
              <a:t>PRESENZA DEL NUCLEO</a:t>
            </a:r>
            <a:endParaRPr lang="it-IT" sz="3200" b="1" dirty="0"/>
          </a:p>
        </p:txBody>
      </p:sp>
      <p:cxnSp>
        <p:nvCxnSpPr>
          <p:cNvPr id="16" name="Connettore 2 15"/>
          <p:cNvCxnSpPr/>
          <p:nvPr/>
        </p:nvCxnSpPr>
        <p:spPr>
          <a:xfrm flipH="1">
            <a:off x="2707574" y="3221365"/>
            <a:ext cx="532177" cy="76874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2 17"/>
          <p:cNvCxnSpPr/>
          <p:nvPr/>
        </p:nvCxnSpPr>
        <p:spPr>
          <a:xfrm>
            <a:off x="4643252" y="3265714"/>
            <a:ext cx="447783" cy="108143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e 18"/>
          <p:cNvSpPr/>
          <p:nvPr/>
        </p:nvSpPr>
        <p:spPr>
          <a:xfrm>
            <a:off x="7368603" y="5134131"/>
            <a:ext cx="2343894" cy="112426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 smtClean="0">
                <a:solidFill>
                  <a:schemeClr val="bg1">
                    <a:lumMod val="95000"/>
                  </a:schemeClr>
                </a:solidFill>
              </a:rPr>
              <a:t>VITA LIMITATA</a:t>
            </a:r>
            <a:endParaRPr lang="it-IT" sz="2400" b="1" dirty="0">
              <a:solidFill>
                <a:schemeClr val="bg1">
                  <a:lumMod val="95000"/>
                </a:schemeClr>
              </a:solidFill>
            </a:endParaRPr>
          </a:p>
        </p:txBody>
      </p:sp>
      <p:cxnSp>
        <p:nvCxnSpPr>
          <p:cNvPr id="15" name="Connettore 2 14"/>
          <p:cNvCxnSpPr/>
          <p:nvPr/>
        </p:nvCxnSpPr>
        <p:spPr>
          <a:xfrm>
            <a:off x="6388925" y="3182587"/>
            <a:ext cx="1900052" cy="190005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441911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ttore 1 2"/>
          <p:cNvCxnSpPr/>
          <p:nvPr/>
        </p:nvCxnSpPr>
        <p:spPr>
          <a:xfrm flipH="1">
            <a:off x="4640393" y="0"/>
            <a:ext cx="12180" cy="6970426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tangolo 3"/>
          <p:cNvSpPr/>
          <p:nvPr/>
        </p:nvSpPr>
        <p:spPr>
          <a:xfrm>
            <a:off x="353206" y="334261"/>
            <a:ext cx="3921802" cy="8994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b="1" dirty="0" smtClean="0"/>
              <a:t>GRANULOCITI</a:t>
            </a:r>
          </a:p>
          <a:p>
            <a:pPr algn="ctr"/>
            <a:r>
              <a:rPr lang="it-IT" sz="2800" b="1" dirty="0" smtClean="0"/>
              <a:t>O POLIMORFONUCLEATI</a:t>
            </a:r>
            <a:endParaRPr lang="it-IT" sz="2800" b="1" dirty="0"/>
          </a:p>
        </p:txBody>
      </p:sp>
      <p:sp>
        <p:nvSpPr>
          <p:cNvPr id="5" name="Rettangolo 4"/>
          <p:cNvSpPr/>
          <p:nvPr/>
        </p:nvSpPr>
        <p:spPr>
          <a:xfrm>
            <a:off x="4956450" y="334261"/>
            <a:ext cx="4421162" cy="8994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b="1" dirty="0" smtClean="0"/>
              <a:t>AGRANULATI</a:t>
            </a:r>
            <a:endParaRPr lang="it-IT" sz="3200" b="1" dirty="0"/>
          </a:p>
        </p:txBody>
      </p:sp>
      <p:sp>
        <p:nvSpPr>
          <p:cNvPr id="6" name="Ovale 5"/>
          <p:cNvSpPr/>
          <p:nvPr/>
        </p:nvSpPr>
        <p:spPr>
          <a:xfrm>
            <a:off x="146154" y="2503358"/>
            <a:ext cx="2038906" cy="8094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 smtClean="0"/>
              <a:t>NEUTROFILI</a:t>
            </a:r>
            <a:endParaRPr lang="it-IT" sz="2000" b="1" dirty="0"/>
          </a:p>
        </p:txBody>
      </p:sp>
      <p:sp>
        <p:nvSpPr>
          <p:cNvPr id="7" name="Ovale 6"/>
          <p:cNvSpPr/>
          <p:nvPr/>
        </p:nvSpPr>
        <p:spPr>
          <a:xfrm>
            <a:off x="2521157" y="2623285"/>
            <a:ext cx="2003342" cy="8394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 smtClean="0"/>
              <a:t>BASOFILI</a:t>
            </a:r>
            <a:endParaRPr lang="it-IT" sz="2400" b="1" dirty="0"/>
          </a:p>
        </p:txBody>
      </p:sp>
      <p:sp>
        <p:nvSpPr>
          <p:cNvPr id="8" name="Ovale 7"/>
          <p:cNvSpPr/>
          <p:nvPr/>
        </p:nvSpPr>
        <p:spPr>
          <a:xfrm>
            <a:off x="1157052" y="4519545"/>
            <a:ext cx="2728210" cy="9743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 smtClean="0"/>
              <a:t>EOSINOFILI</a:t>
            </a:r>
            <a:endParaRPr lang="it-IT" sz="2400" b="1" dirty="0"/>
          </a:p>
        </p:txBody>
      </p:sp>
      <p:cxnSp>
        <p:nvCxnSpPr>
          <p:cNvPr id="10" name="Connettore 2 9"/>
          <p:cNvCxnSpPr/>
          <p:nvPr/>
        </p:nvCxnSpPr>
        <p:spPr>
          <a:xfrm flipH="1">
            <a:off x="1004809" y="1319135"/>
            <a:ext cx="408014" cy="974361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2 11"/>
          <p:cNvCxnSpPr/>
          <p:nvPr/>
        </p:nvCxnSpPr>
        <p:spPr>
          <a:xfrm>
            <a:off x="3203210" y="1319134"/>
            <a:ext cx="200961" cy="118422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2 13"/>
          <p:cNvCxnSpPr/>
          <p:nvPr/>
        </p:nvCxnSpPr>
        <p:spPr>
          <a:xfrm flipH="1">
            <a:off x="2241029" y="1439055"/>
            <a:ext cx="109615" cy="293807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e 17"/>
          <p:cNvSpPr/>
          <p:nvPr/>
        </p:nvSpPr>
        <p:spPr>
          <a:xfrm>
            <a:off x="5042317" y="2623284"/>
            <a:ext cx="2594235" cy="121587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 smtClean="0">
                <a:solidFill>
                  <a:schemeClr val="tx1"/>
                </a:solidFill>
              </a:rPr>
              <a:t>MONOCITI</a:t>
            </a:r>
            <a:endParaRPr lang="it-IT" sz="2400" b="1" dirty="0">
              <a:solidFill>
                <a:schemeClr val="tx1"/>
              </a:solidFill>
            </a:endParaRPr>
          </a:p>
        </p:txBody>
      </p:sp>
      <p:sp>
        <p:nvSpPr>
          <p:cNvPr id="19" name="Ovale 18"/>
          <p:cNvSpPr/>
          <p:nvPr/>
        </p:nvSpPr>
        <p:spPr>
          <a:xfrm>
            <a:off x="7143282" y="5006726"/>
            <a:ext cx="2575966" cy="1169223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 smtClean="0">
                <a:solidFill>
                  <a:schemeClr val="tx1"/>
                </a:solidFill>
              </a:rPr>
              <a:t>LINFOCITI</a:t>
            </a:r>
            <a:endParaRPr lang="it-IT" sz="2400" b="1" dirty="0">
              <a:solidFill>
                <a:schemeClr val="tx1"/>
              </a:solidFill>
            </a:endParaRPr>
          </a:p>
        </p:txBody>
      </p:sp>
      <p:cxnSp>
        <p:nvCxnSpPr>
          <p:cNvPr id="21" name="Connettore 2 20"/>
          <p:cNvCxnSpPr/>
          <p:nvPr/>
        </p:nvCxnSpPr>
        <p:spPr>
          <a:xfrm flipH="1">
            <a:off x="6576935" y="1319134"/>
            <a:ext cx="280128" cy="118422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2 22"/>
          <p:cNvCxnSpPr/>
          <p:nvPr/>
        </p:nvCxnSpPr>
        <p:spPr>
          <a:xfrm>
            <a:off x="8196809" y="1319134"/>
            <a:ext cx="234456" cy="346272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739137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E:\SANGUE\img7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29444" y="283029"/>
            <a:ext cx="4488873" cy="6374376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529688" y="1369946"/>
            <a:ext cx="4666599" cy="584775"/>
          </a:xfrm>
          <a:prstGeom prst="rect">
            <a:avLst/>
          </a:prstGeom>
          <a:solidFill>
            <a:srgbClr val="CCFFCC"/>
          </a:solidFill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it-IT" sz="3200" b="1" dirty="0" smtClean="0"/>
              <a:t>GRANULOCITI NEUTROFILI</a:t>
            </a:r>
            <a:endParaRPr lang="it-IT" sz="3200" b="1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989931" y="2756093"/>
            <a:ext cx="7928004" cy="2677656"/>
          </a:xfrm>
          <a:prstGeom prst="rect">
            <a:avLst/>
          </a:prstGeom>
          <a:solidFill>
            <a:schemeClr val="bg2"/>
          </a:solidFill>
          <a:ln>
            <a:solidFill>
              <a:schemeClr val="accent6"/>
            </a:solidFill>
          </a:ln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it-IT" sz="2400" b="1" dirty="0" smtClean="0">
                <a:solidFill>
                  <a:srgbClr val="FF0000"/>
                </a:solidFill>
              </a:rPr>
              <a:t>ATTIVITA’ FAGOCITARIA CIOE’ INGESTIONE E DISTRUZIONE </a:t>
            </a:r>
          </a:p>
          <a:p>
            <a:pPr marL="285750" indent="-285750"/>
            <a:r>
              <a:rPr lang="it-IT" sz="2400" b="1" dirty="0" smtClean="0">
                <a:solidFill>
                  <a:srgbClr val="FF0000"/>
                </a:solidFill>
              </a:rPr>
              <a:t>    </a:t>
            </a:r>
            <a:r>
              <a:rPr lang="it-IT" sz="2400" b="1" dirty="0" err="1" smtClean="0">
                <a:solidFill>
                  <a:srgbClr val="FF0000"/>
                </a:solidFill>
              </a:rPr>
              <a:t>DI</a:t>
            </a:r>
            <a:r>
              <a:rPr lang="it-IT" sz="2400" b="1" dirty="0" smtClean="0">
                <a:solidFill>
                  <a:srgbClr val="FF0000"/>
                </a:solidFill>
              </a:rPr>
              <a:t> BATTERI e CELLULE MORTE</a:t>
            </a:r>
          </a:p>
          <a:p>
            <a:pPr marL="285750" indent="-285750">
              <a:buFontTx/>
              <a:buChar char="-"/>
            </a:pPr>
            <a:r>
              <a:rPr lang="it-IT" sz="2400" b="1" dirty="0" smtClean="0">
                <a:solidFill>
                  <a:srgbClr val="FF0000"/>
                </a:solidFill>
              </a:rPr>
              <a:t>PRINCIPALI COSTITUENTI DEL PUS</a:t>
            </a:r>
          </a:p>
          <a:p>
            <a:pPr marL="285750" indent="-285750">
              <a:buFontTx/>
              <a:buChar char="-"/>
            </a:pPr>
            <a:r>
              <a:rPr lang="it-IT" sz="2400" b="1" dirty="0" smtClean="0">
                <a:solidFill>
                  <a:srgbClr val="FF0000"/>
                </a:solidFill>
              </a:rPr>
              <a:t>VITA MEDIA MOLTO BREVE (10-48 ORE)</a:t>
            </a:r>
          </a:p>
          <a:p>
            <a:endParaRPr lang="it-IT" sz="2400" b="1" dirty="0"/>
          </a:p>
          <a:p>
            <a:endParaRPr lang="it-IT" sz="2400" b="1" dirty="0" smtClean="0">
              <a:solidFill>
                <a:srgbClr val="7030A0"/>
              </a:solidFill>
            </a:endParaRPr>
          </a:p>
          <a:p>
            <a:r>
              <a:rPr lang="it-IT" sz="2400" b="1" dirty="0" smtClean="0">
                <a:solidFill>
                  <a:srgbClr val="C00000"/>
                </a:solidFill>
              </a:rPr>
              <a:t>NUCLEO</a:t>
            </a:r>
            <a:r>
              <a:rPr lang="it-IT" sz="2400" b="1" dirty="0" smtClean="0">
                <a:solidFill>
                  <a:srgbClr val="7030A0"/>
                </a:solidFill>
              </a:rPr>
              <a:t> :  PLURILOBATO</a:t>
            </a:r>
            <a:endParaRPr lang="it-IT" sz="24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76400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04910" y="1304145"/>
            <a:ext cx="8855950" cy="2677656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it-IT" sz="2400" b="1" dirty="0" smtClean="0">
                <a:solidFill>
                  <a:srgbClr val="FF0000"/>
                </a:solidFill>
              </a:rPr>
              <a:t>FAGOCITOSI</a:t>
            </a:r>
            <a:r>
              <a:rPr lang="it-IT" sz="2400" b="1" dirty="0" smtClean="0"/>
              <a:t> :       PER ATTUARLA I NEUTROFILI DEVONO USCIRE</a:t>
            </a:r>
          </a:p>
          <a:p>
            <a:r>
              <a:rPr lang="it-IT" sz="2400" b="1" dirty="0"/>
              <a:t> </a:t>
            </a:r>
            <a:r>
              <a:rPr lang="it-IT" sz="2400" b="1" dirty="0" smtClean="0"/>
              <a:t>                               DAI VASI, MIGRARE NEL TESSUTO CONNETTIVO</a:t>
            </a:r>
          </a:p>
          <a:p>
            <a:r>
              <a:rPr lang="it-IT" sz="2400" b="1" dirty="0"/>
              <a:t> </a:t>
            </a:r>
            <a:r>
              <a:rPr lang="it-IT" sz="2400" b="1" dirty="0" smtClean="0"/>
              <a:t>                               E RAGGIUNGERE LE AREE DI AZIONE.</a:t>
            </a:r>
          </a:p>
          <a:p>
            <a:r>
              <a:rPr lang="it-IT" sz="2400" b="1" dirty="0"/>
              <a:t> </a:t>
            </a:r>
            <a:r>
              <a:rPr lang="it-IT" sz="2400" b="1" dirty="0" smtClean="0"/>
              <a:t>                               DOPO LA FAGOCITOSI GENERALMENTE MUOIONO,</a:t>
            </a:r>
          </a:p>
          <a:p>
            <a:r>
              <a:rPr lang="it-IT" sz="2400" b="1" dirty="0" smtClean="0"/>
              <a:t>                                CONTRIBUENDO ALLA FORMAZIONE DEL </a:t>
            </a:r>
            <a:r>
              <a:rPr lang="it-IT" sz="2400" b="1" dirty="0" smtClean="0">
                <a:solidFill>
                  <a:srgbClr val="FF0000"/>
                </a:solidFill>
              </a:rPr>
              <a:t>PUS</a:t>
            </a:r>
          </a:p>
          <a:p>
            <a:r>
              <a:rPr lang="it-IT" sz="2400" b="1" dirty="0" smtClean="0"/>
              <a:t>                                ASSIEME A CELLULE MORTE, FLUIDI TISSUTALI E </a:t>
            </a:r>
          </a:p>
          <a:p>
            <a:r>
              <a:rPr lang="it-IT" sz="2400" b="1" dirty="0"/>
              <a:t> </a:t>
            </a:r>
            <a:r>
              <a:rPr lang="it-IT" sz="2400" b="1" dirty="0" smtClean="0"/>
              <a:t>                               MATERIALE DI SCARTO. </a:t>
            </a:r>
            <a:endParaRPr lang="it-IT" sz="2400" b="1" dirty="0"/>
          </a:p>
        </p:txBody>
      </p:sp>
    </p:spTree>
    <p:extLst>
      <p:ext uri="{BB962C8B-B14F-4D97-AF65-F5344CB8AC3E}">
        <p14:creationId xmlns:p14="http://schemas.microsoft.com/office/powerpoint/2010/main" xmlns="" val="4143804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E:\SANGUE\img703.jpg"/>
          <p:cNvPicPr>
            <a:picLocks noChangeAspect="1" noChangeArrowheads="1"/>
          </p:cNvPicPr>
          <p:nvPr/>
        </p:nvPicPr>
        <p:blipFill>
          <a:blip r:embed="rId3" cstate="print"/>
          <a:srcRect b="7790"/>
          <a:stretch>
            <a:fillRect/>
          </a:stretch>
        </p:blipFill>
        <p:spPr bwMode="auto">
          <a:xfrm>
            <a:off x="3424425" y="228601"/>
            <a:ext cx="3165638" cy="6298659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345146" y="702398"/>
            <a:ext cx="4541821" cy="584775"/>
          </a:xfrm>
          <a:prstGeom prst="rect">
            <a:avLst/>
          </a:prstGeom>
          <a:solidFill>
            <a:schemeClr val="bg2"/>
          </a:solidFill>
          <a:ln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it-IT" sz="3200" b="1" dirty="0" smtClean="0">
                <a:solidFill>
                  <a:srgbClr val="FF0000"/>
                </a:solidFill>
              </a:rPr>
              <a:t>GRANULOCITI EOSINOFILI</a:t>
            </a:r>
            <a:endParaRPr lang="it-IT" sz="3200" b="1" dirty="0">
              <a:solidFill>
                <a:srgbClr val="FF0000"/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370114" y="1532500"/>
            <a:ext cx="9535886" cy="2308324"/>
          </a:xfrm>
          <a:prstGeom prst="rect">
            <a:avLst/>
          </a:prstGeom>
          <a:solidFill>
            <a:srgbClr val="CCFFCC"/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it-IT" sz="2400" b="1" dirty="0" smtClean="0">
                <a:solidFill>
                  <a:srgbClr val="0070C0"/>
                </a:solidFill>
              </a:rPr>
              <a:t>NUCLEO BILOBATO</a:t>
            </a:r>
          </a:p>
          <a:p>
            <a:pPr marL="285750" indent="-285750">
              <a:buFontTx/>
              <a:buChar char="-"/>
            </a:pPr>
            <a:r>
              <a:rPr lang="it-IT" sz="2400" b="1" dirty="0" smtClean="0">
                <a:solidFill>
                  <a:srgbClr val="0070C0"/>
                </a:solidFill>
              </a:rPr>
              <a:t>FAGOCITANO COMPLESSI ANTIGENE-ANTICORPO</a:t>
            </a:r>
          </a:p>
          <a:p>
            <a:pPr marL="285750" indent="-285750">
              <a:buFontTx/>
              <a:buChar char="-"/>
            </a:pPr>
            <a:r>
              <a:rPr lang="it-IT" sz="2400" b="1" dirty="0" smtClean="0">
                <a:solidFill>
                  <a:srgbClr val="0070C0"/>
                </a:solidFill>
              </a:rPr>
              <a:t>AUMENTANO DI NUMERO NELLE INFESTAZIONI DA PARASSITI</a:t>
            </a:r>
          </a:p>
          <a:p>
            <a:pPr marL="285750" indent="-285750">
              <a:buFontTx/>
              <a:buChar char="-"/>
            </a:pPr>
            <a:r>
              <a:rPr lang="it-IT" sz="2400" b="1" dirty="0" smtClean="0">
                <a:solidFill>
                  <a:srgbClr val="0070C0"/>
                </a:solidFill>
              </a:rPr>
              <a:t>AUMENTANO IN CERTI TESSUTI COINVOLTI IN ALCUNE FORME DI ALLERGIA</a:t>
            </a:r>
          </a:p>
          <a:p>
            <a:pPr marL="285750" indent="-285750">
              <a:buFontTx/>
              <a:buChar char="-"/>
            </a:pPr>
            <a:endParaRPr lang="it-IT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96792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521450" y="809081"/>
            <a:ext cx="4166462" cy="584775"/>
          </a:xfrm>
          <a:prstGeom prst="rect">
            <a:avLst/>
          </a:prstGeom>
          <a:solidFill>
            <a:schemeClr val="bg2"/>
          </a:solidFill>
          <a:ln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it-IT" sz="3200" b="1" dirty="0" smtClean="0">
                <a:solidFill>
                  <a:srgbClr val="C00000"/>
                </a:solidFill>
              </a:rPr>
              <a:t>GRANULOCITI BASOFILI</a:t>
            </a:r>
            <a:endParaRPr lang="it-IT" sz="3200" b="1" dirty="0">
              <a:solidFill>
                <a:srgbClr val="C00000"/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881740" y="1753849"/>
            <a:ext cx="7387150" cy="193899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pPr marL="285750" indent="-285750" algn="ctr"/>
            <a:endParaRPr lang="it-IT" sz="2400" b="1" dirty="0" smtClean="0">
              <a:solidFill>
                <a:srgbClr val="00B050"/>
              </a:solidFill>
            </a:endParaRPr>
          </a:p>
          <a:p>
            <a:pPr marL="285750" indent="-285750" algn="ctr"/>
            <a:r>
              <a:rPr lang="it-IT" sz="2400" b="1" dirty="0" smtClean="0">
                <a:solidFill>
                  <a:srgbClr val="00B050"/>
                </a:solidFill>
              </a:rPr>
              <a:t>COINVOLTI IN REAZIONI ALLERGICHE DI IPERSENSIBILITA’</a:t>
            </a:r>
          </a:p>
          <a:p>
            <a:pPr algn="ctr"/>
            <a:r>
              <a:rPr lang="it-IT" sz="2400" b="1" dirty="0" smtClean="0">
                <a:solidFill>
                  <a:srgbClr val="00B050"/>
                </a:solidFill>
              </a:rPr>
              <a:t>      IMMEDIATA E RITARDATA</a:t>
            </a:r>
          </a:p>
          <a:p>
            <a:pPr algn="ctr"/>
            <a:r>
              <a:rPr lang="it-IT" sz="2400" b="1" dirty="0" smtClean="0">
                <a:solidFill>
                  <a:srgbClr val="00B050"/>
                </a:solidFill>
              </a:rPr>
              <a:t>simili ai mastociti</a:t>
            </a:r>
          </a:p>
          <a:p>
            <a:pPr algn="ctr"/>
            <a:endParaRPr lang="it-IT" sz="24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38498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3936590" y="1072193"/>
            <a:ext cx="1840760" cy="584775"/>
          </a:xfrm>
          <a:prstGeom prst="rect">
            <a:avLst/>
          </a:prstGeom>
          <a:solidFill>
            <a:srgbClr val="FFFFCC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it-IT" sz="3200" b="1" dirty="0" smtClean="0">
                <a:solidFill>
                  <a:srgbClr val="00B050"/>
                </a:solidFill>
              </a:rPr>
              <a:t>LINFOCITI</a:t>
            </a:r>
            <a:endParaRPr lang="it-IT" sz="3200" b="1" dirty="0">
              <a:solidFill>
                <a:srgbClr val="00B050"/>
              </a:solidFill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3255925" y="2142222"/>
            <a:ext cx="3263628" cy="95921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 smtClean="0">
                <a:solidFill>
                  <a:srgbClr val="00B050"/>
                </a:solidFill>
              </a:rPr>
              <a:t>LINFOCITI T</a:t>
            </a:r>
          </a:p>
          <a:p>
            <a:pPr algn="ctr"/>
            <a:r>
              <a:rPr lang="it-IT" sz="2400" b="1" dirty="0" smtClean="0">
                <a:solidFill>
                  <a:srgbClr val="00B050"/>
                </a:solidFill>
              </a:rPr>
              <a:t>LINFOCITI B</a:t>
            </a:r>
            <a:endParaRPr lang="it-IT" sz="2400" b="1" dirty="0">
              <a:solidFill>
                <a:srgbClr val="00B050"/>
              </a:solidFill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3606632" y="3332062"/>
            <a:ext cx="2335324" cy="47968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 smtClean="0">
                <a:solidFill>
                  <a:schemeClr val="accent2">
                    <a:lumMod val="75000"/>
                  </a:schemeClr>
                </a:solidFill>
              </a:rPr>
              <a:t>LINFOCITI NK</a:t>
            </a:r>
            <a:endParaRPr lang="it-IT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47461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018485" y="161782"/>
            <a:ext cx="2270980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it-IT" sz="3200" b="1" dirty="0" smtClean="0"/>
              <a:t> LINFOCITI B</a:t>
            </a:r>
            <a:endParaRPr lang="it-IT" sz="3200" b="1" dirty="0"/>
          </a:p>
        </p:txBody>
      </p:sp>
      <p:sp>
        <p:nvSpPr>
          <p:cNvPr id="4" name="Freccia in giù 3"/>
          <p:cNvSpPr/>
          <p:nvPr/>
        </p:nvSpPr>
        <p:spPr>
          <a:xfrm>
            <a:off x="2227634" y="1293779"/>
            <a:ext cx="52035" cy="342662"/>
          </a:xfrm>
          <a:prstGeom prst="down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/>
          <p:cNvSpPr/>
          <p:nvPr/>
        </p:nvSpPr>
        <p:spPr>
          <a:xfrm>
            <a:off x="326065" y="1656905"/>
            <a:ext cx="3182587" cy="675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b="1" dirty="0" smtClean="0">
                <a:solidFill>
                  <a:schemeClr val="tx1"/>
                </a:solidFill>
              </a:rPr>
              <a:t>PLASMACELLULE</a:t>
            </a:r>
            <a:endParaRPr lang="it-IT" sz="2800" b="1" dirty="0">
              <a:solidFill>
                <a:schemeClr val="tx1"/>
              </a:solidFill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4888230" y="2531997"/>
            <a:ext cx="2137316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it-IT" sz="3200" b="1" dirty="0" smtClean="0"/>
              <a:t>LINFOCITI T</a:t>
            </a:r>
            <a:endParaRPr lang="it-IT" sz="3200" b="1" dirty="0"/>
          </a:p>
        </p:txBody>
      </p:sp>
      <p:sp>
        <p:nvSpPr>
          <p:cNvPr id="14" name="CasellaDiTesto 13"/>
          <p:cNvSpPr txBox="1"/>
          <p:nvPr/>
        </p:nvSpPr>
        <p:spPr>
          <a:xfrm>
            <a:off x="401589" y="150504"/>
            <a:ext cx="5020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 smtClean="0">
                <a:solidFill>
                  <a:srgbClr val="FF0000"/>
                </a:solidFill>
              </a:rPr>
              <a:t>1.</a:t>
            </a:r>
            <a:endParaRPr lang="it-IT" sz="3200" b="1" dirty="0">
              <a:solidFill>
                <a:srgbClr val="FF0000"/>
              </a:solidFill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4261068" y="2506096"/>
            <a:ext cx="5020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 smtClean="0">
                <a:solidFill>
                  <a:srgbClr val="FF0000"/>
                </a:solidFill>
              </a:rPr>
              <a:t>2.</a:t>
            </a:r>
            <a:endParaRPr lang="it-IT" sz="3200" b="1" dirty="0">
              <a:solidFill>
                <a:srgbClr val="FF0000"/>
              </a:solidFill>
            </a:endParaRPr>
          </a:p>
        </p:txBody>
      </p:sp>
      <p:sp>
        <p:nvSpPr>
          <p:cNvPr id="16" name="Rettangolo 15"/>
          <p:cNvSpPr/>
          <p:nvPr/>
        </p:nvSpPr>
        <p:spPr>
          <a:xfrm>
            <a:off x="2909454" y="3319836"/>
            <a:ext cx="2942064" cy="79447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 smtClean="0">
                <a:solidFill>
                  <a:schemeClr val="tx1"/>
                </a:solidFill>
              </a:rPr>
              <a:t>T</a:t>
            </a:r>
            <a:r>
              <a:rPr lang="it-IT" sz="2400" b="1" baseline="-25000" dirty="0" smtClean="0">
                <a:solidFill>
                  <a:schemeClr val="tx1"/>
                </a:solidFill>
              </a:rPr>
              <a:t>H</a:t>
            </a:r>
            <a:r>
              <a:rPr lang="it-IT" sz="2400" b="1" dirty="0" smtClean="0">
                <a:solidFill>
                  <a:schemeClr val="tx1"/>
                </a:solidFill>
              </a:rPr>
              <a:t>- HELPER</a:t>
            </a:r>
          </a:p>
          <a:p>
            <a:pPr algn="ctr"/>
            <a:r>
              <a:rPr lang="it-IT" sz="2400" b="1" dirty="0" smtClean="0">
                <a:solidFill>
                  <a:schemeClr val="tx1"/>
                </a:solidFill>
              </a:rPr>
              <a:t>O INDUTTORI</a:t>
            </a:r>
            <a:endParaRPr lang="it-IT" sz="2400" b="1" dirty="0">
              <a:solidFill>
                <a:schemeClr val="tx1"/>
              </a:solidFill>
            </a:endParaRPr>
          </a:p>
        </p:txBody>
      </p:sp>
      <p:sp>
        <p:nvSpPr>
          <p:cNvPr id="17" name="Rettangolo 16"/>
          <p:cNvSpPr/>
          <p:nvPr/>
        </p:nvSpPr>
        <p:spPr>
          <a:xfrm>
            <a:off x="6114599" y="3298065"/>
            <a:ext cx="3113890" cy="79447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 b="1" dirty="0" smtClean="0">
              <a:solidFill>
                <a:schemeClr val="tx1"/>
              </a:solidFill>
            </a:endParaRPr>
          </a:p>
          <a:p>
            <a:pPr algn="ctr"/>
            <a:r>
              <a:rPr lang="it-IT" sz="2400" b="1" dirty="0" smtClean="0">
                <a:solidFill>
                  <a:schemeClr val="tx1"/>
                </a:solidFill>
              </a:rPr>
              <a:t>T</a:t>
            </a:r>
            <a:r>
              <a:rPr lang="it-IT" sz="2400" b="1" baseline="-25000" dirty="0" smtClean="0">
                <a:solidFill>
                  <a:schemeClr val="tx1"/>
                </a:solidFill>
              </a:rPr>
              <a:t>C</a:t>
            </a:r>
            <a:r>
              <a:rPr lang="it-IT" sz="2400" b="1" dirty="0" smtClean="0">
                <a:solidFill>
                  <a:schemeClr val="tx1"/>
                </a:solidFill>
              </a:rPr>
              <a:t>- CITOTOSSICI</a:t>
            </a:r>
          </a:p>
          <a:p>
            <a:pPr algn="ctr"/>
            <a:r>
              <a:rPr lang="it-IT" sz="2400" b="1" dirty="0" smtClean="0">
                <a:solidFill>
                  <a:schemeClr val="tx1"/>
                </a:solidFill>
              </a:rPr>
              <a:t>E T-SOPPRESSORI</a:t>
            </a:r>
            <a:endParaRPr lang="it-IT" sz="2400" dirty="0" smtClean="0">
              <a:solidFill>
                <a:schemeClr val="tx1"/>
              </a:solidFill>
            </a:endParaRPr>
          </a:p>
          <a:p>
            <a:pPr algn="ctr"/>
            <a:r>
              <a:rPr lang="it-IT" sz="2400" b="1" dirty="0" smtClean="0">
                <a:solidFill>
                  <a:schemeClr val="tx1"/>
                </a:solidFill>
              </a:rPr>
              <a:t>  </a:t>
            </a:r>
            <a:endParaRPr lang="it-IT" sz="2400" b="1" dirty="0">
              <a:solidFill>
                <a:schemeClr val="tx1"/>
              </a:solidFill>
            </a:endParaRPr>
          </a:p>
        </p:txBody>
      </p:sp>
      <p:sp>
        <p:nvSpPr>
          <p:cNvPr id="23" name="CasellaDiTesto 22"/>
          <p:cNvSpPr txBox="1"/>
          <p:nvPr/>
        </p:nvSpPr>
        <p:spPr>
          <a:xfrm>
            <a:off x="3988709" y="5414953"/>
            <a:ext cx="5020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 smtClean="0">
                <a:solidFill>
                  <a:srgbClr val="FF0000"/>
                </a:solidFill>
              </a:rPr>
              <a:t>3.</a:t>
            </a:r>
            <a:endParaRPr lang="it-IT" sz="3200" b="1" dirty="0">
              <a:solidFill>
                <a:srgbClr val="FF0000"/>
              </a:solidFill>
            </a:endParaRPr>
          </a:p>
        </p:txBody>
      </p:sp>
      <p:sp>
        <p:nvSpPr>
          <p:cNvPr id="25" name="CasellaDiTesto 24"/>
          <p:cNvSpPr txBox="1"/>
          <p:nvPr/>
        </p:nvSpPr>
        <p:spPr>
          <a:xfrm>
            <a:off x="4619071" y="5341172"/>
            <a:ext cx="2652457" cy="95410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it-IT" sz="2800" b="1" dirty="0" smtClean="0"/>
              <a:t>LINFOCITI NK</a:t>
            </a:r>
          </a:p>
          <a:p>
            <a:pPr algn="ctr"/>
            <a:r>
              <a:rPr lang="it-IT" sz="2800" b="1" dirty="0" smtClean="0"/>
              <a:t>NATURAL KILLER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1235414" y="885218"/>
            <a:ext cx="1895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Danno origine alle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xmlns="" val="2048877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4" descr="21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8080" y="0"/>
            <a:ext cx="619468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3744585" y="1115504"/>
            <a:ext cx="2008883" cy="584775"/>
          </a:xfrm>
          <a:prstGeom prst="rect">
            <a:avLst/>
          </a:prstGeom>
          <a:solidFill>
            <a:srgbClr val="CCFFCC"/>
          </a:solidFill>
          <a:ln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it-IT" sz="3200" b="1" dirty="0" smtClean="0">
                <a:solidFill>
                  <a:srgbClr val="002060"/>
                </a:solidFill>
              </a:rPr>
              <a:t>MONOCITI</a:t>
            </a:r>
            <a:endParaRPr lang="it-IT" sz="3200" b="1" dirty="0">
              <a:solidFill>
                <a:srgbClr val="002060"/>
              </a:solidFill>
            </a:endParaRPr>
          </a:p>
        </p:txBody>
      </p:sp>
      <p:sp>
        <p:nvSpPr>
          <p:cNvPr id="5" name="Ovale 4"/>
          <p:cNvSpPr/>
          <p:nvPr/>
        </p:nvSpPr>
        <p:spPr>
          <a:xfrm>
            <a:off x="1634488" y="2013743"/>
            <a:ext cx="6369481" cy="202386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 smtClean="0">
                <a:solidFill>
                  <a:srgbClr val="002060"/>
                </a:solidFill>
              </a:rPr>
              <a:t>SISTEMA </a:t>
            </a:r>
          </a:p>
          <a:p>
            <a:pPr algn="ctr"/>
            <a:r>
              <a:rPr lang="it-IT" sz="2400" b="1" dirty="0" smtClean="0">
                <a:solidFill>
                  <a:srgbClr val="002060"/>
                </a:solidFill>
              </a:rPr>
              <a:t>MONOCITO-MACROFAGICO</a:t>
            </a:r>
          </a:p>
          <a:p>
            <a:pPr algn="ctr"/>
            <a:endParaRPr lang="it-IT" sz="2400" b="1" dirty="0" smtClean="0">
              <a:solidFill>
                <a:srgbClr val="002060"/>
              </a:solidFill>
            </a:endParaRPr>
          </a:p>
          <a:p>
            <a:pPr algn="ctr"/>
            <a:r>
              <a:rPr lang="it-IT" sz="2400" b="1" dirty="0" smtClean="0">
                <a:solidFill>
                  <a:srgbClr val="002060"/>
                </a:solidFill>
              </a:rPr>
              <a:t>Diventano macrofagi nel tessuto connettivo</a:t>
            </a:r>
            <a:endParaRPr lang="it-IT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51842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 Box 5"/>
          <p:cNvSpPr txBox="1">
            <a:spLocks noChangeArrowheads="1"/>
          </p:cNvSpPr>
          <p:nvPr/>
        </p:nvSpPr>
        <p:spPr bwMode="auto">
          <a:xfrm>
            <a:off x="2436945" y="1225685"/>
            <a:ext cx="4334072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7030A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sz="2000" dirty="0" smtClean="0">
                <a:solidFill>
                  <a:srgbClr val="FF0000"/>
                </a:solidFill>
              </a:rPr>
              <a:t>SISTEMA </a:t>
            </a:r>
            <a:r>
              <a:rPr lang="it-IT" sz="2000" dirty="0">
                <a:solidFill>
                  <a:srgbClr val="FF0000"/>
                </a:solidFill>
              </a:rPr>
              <a:t>DEI FAGOCITI MONONUCLEATI</a:t>
            </a:r>
          </a:p>
        </p:txBody>
      </p:sp>
      <p:sp>
        <p:nvSpPr>
          <p:cNvPr id="5129" name="Text Box 12"/>
          <p:cNvSpPr txBox="1">
            <a:spLocks noChangeArrowheads="1"/>
          </p:cNvSpPr>
          <p:nvPr/>
        </p:nvSpPr>
        <p:spPr bwMode="auto">
          <a:xfrm>
            <a:off x="3272219" y="2134412"/>
            <a:ext cx="235295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800" dirty="0">
                <a:solidFill>
                  <a:srgbClr val="008000"/>
                </a:solidFill>
              </a:rPr>
              <a:t>MORFOLOGIA DIVERSA</a:t>
            </a:r>
          </a:p>
        </p:txBody>
      </p:sp>
      <p:sp>
        <p:nvSpPr>
          <p:cNvPr id="5130" name="Text Box 13"/>
          <p:cNvSpPr txBox="1">
            <a:spLocks noChangeArrowheads="1"/>
          </p:cNvSpPr>
          <p:nvPr/>
        </p:nvSpPr>
        <p:spPr bwMode="auto">
          <a:xfrm>
            <a:off x="1842821" y="2693178"/>
            <a:ext cx="5415778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800" b="1" dirty="0">
                <a:solidFill>
                  <a:srgbClr val="660033"/>
                </a:solidFill>
              </a:rPr>
              <a:t>CELLULE </a:t>
            </a:r>
            <a:r>
              <a:rPr lang="it-IT" sz="1800" b="1" dirty="0" err="1">
                <a:solidFill>
                  <a:srgbClr val="660033"/>
                </a:solidFill>
              </a:rPr>
              <a:t>DI</a:t>
            </a:r>
            <a:r>
              <a:rPr lang="it-IT" sz="1800" b="1" dirty="0">
                <a:solidFill>
                  <a:srgbClr val="660033"/>
                </a:solidFill>
              </a:rPr>
              <a:t> KUPFFER</a:t>
            </a:r>
          </a:p>
          <a:p>
            <a:r>
              <a:rPr lang="it-IT" sz="1800" b="1" dirty="0">
                <a:solidFill>
                  <a:srgbClr val="660033"/>
                </a:solidFill>
              </a:rPr>
              <a:t>MACROFAGI CONNETTIVALI</a:t>
            </a:r>
          </a:p>
          <a:p>
            <a:r>
              <a:rPr lang="it-IT" sz="1800" b="1" dirty="0">
                <a:solidFill>
                  <a:srgbClr val="660033"/>
                </a:solidFill>
              </a:rPr>
              <a:t>MACROFAGI ALVEOLARI</a:t>
            </a:r>
          </a:p>
          <a:p>
            <a:r>
              <a:rPr lang="it-IT" sz="1800" b="1" dirty="0">
                <a:solidFill>
                  <a:srgbClr val="660033"/>
                </a:solidFill>
              </a:rPr>
              <a:t>MACROFAGI FISSI E MIGRANTI</a:t>
            </a:r>
          </a:p>
          <a:p>
            <a:r>
              <a:rPr lang="it-IT" sz="1800" b="1" dirty="0">
                <a:solidFill>
                  <a:srgbClr val="660033"/>
                </a:solidFill>
              </a:rPr>
              <a:t>MACROFAGI FISSI MIDOLLO OSSEO</a:t>
            </a:r>
          </a:p>
          <a:p>
            <a:r>
              <a:rPr lang="it-IT" sz="1800" b="1" dirty="0">
                <a:solidFill>
                  <a:srgbClr val="660033"/>
                </a:solidFill>
              </a:rPr>
              <a:t>MACROFAGI LIBERI LIQUIDO PLEURICO E PERITONEALE</a:t>
            </a:r>
          </a:p>
          <a:p>
            <a:r>
              <a:rPr lang="it-IT" sz="1800" b="1" dirty="0">
                <a:solidFill>
                  <a:srgbClr val="660033"/>
                </a:solidFill>
              </a:rPr>
              <a:t>MICROGLIA (SNC)</a:t>
            </a:r>
          </a:p>
          <a:p>
            <a:r>
              <a:rPr lang="it-IT" sz="1800" b="1" dirty="0">
                <a:solidFill>
                  <a:srgbClr val="660033"/>
                </a:solidFill>
              </a:rPr>
              <a:t>OSTEOCLASTI</a:t>
            </a:r>
          </a:p>
        </p:txBody>
      </p:sp>
      <p:sp>
        <p:nvSpPr>
          <p:cNvPr id="5134" name="Oval 19"/>
          <p:cNvSpPr>
            <a:spLocks noChangeArrowheads="1"/>
          </p:cNvSpPr>
          <p:nvPr/>
        </p:nvSpPr>
        <p:spPr bwMode="auto">
          <a:xfrm>
            <a:off x="1473863" y="5799140"/>
            <a:ext cx="6994392" cy="790575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it-IT" sz="1800">
                <a:solidFill>
                  <a:schemeClr val="tx1"/>
                </a:solidFill>
              </a:rPr>
              <a:t>FUNZIONI: FAGOCITOSI, </a:t>
            </a:r>
          </a:p>
          <a:p>
            <a:r>
              <a:rPr lang="it-IT" sz="1800">
                <a:solidFill>
                  <a:schemeClr val="tx1"/>
                </a:solidFill>
              </a:rPr>
              <a:t>                   COOPERAZIONE NELL’IMMUNITA’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241032" y="344774"/>
            <a:ext cx="6912149" cy="523220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it-IT" sz="2800" b="1" dirty="0" smtClean="0">
                <a:solidFill>
                  <a:srgbClr val="7030A0"/>
                </a:solidFill>
              </a:rPr>
              <a:t>LIVELLI DI DIFESA CONTRO AGENTI PATOGENI</a:t>
            </a:r>
            <a:endParaRPr lang="it-IT" sz="2800" b="1" dirty="0">
              <a:solidFill>
                <a:srgbClr val="7030A0"/>
              </a:solidFill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1266669" y="1663908"/>
            <a:ext cx="6270884" cy="830997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it-IT" sz="2400" b="1" dirty="0" smtClean="0">
                <a:solidFill>
                  <a:srgbClr val="7030A0"/>
                </a:solidFill>
              </a:rPr>
              <a:t>I LIVELLO :  - </a:t>
            </a:r>
            <a:r>
              <a:rPr lang="it-IT" sz="2400" b="1" dirty="0" smtClean="0">
                <a:solidFill>
                  <a:srgbClr val="C00000"/>
                </a:solidFill>
              </a:rPr>
              <a:t>BARRIERA EPITELIALE (epidermide)</a:t>
            </a:r>
          </a:p>
          <a:p>
            <a:r>
              <a:rPr lang="it-IT" sz="2400" b="1" dirty="0">
                <a:solidFill>
                  <a:srgbClr val="C00000"/>
                </a:solidFill>
              </a:rPr>
              <a:t> </a:t>
            </a:r>
            <a:r>
              <a:rPr lang="it-IT" sz="2400" b="1" dirty="0" smtClean="0">
                <a:solidFill>
                  <a:srgbClr val="C00000"/>
                </a:solidFill>
              </a:rPr>
              <a:t>                   -  MUCOSE</a:t>
            </a:r>
            <a:endParaRPr lang="it-IT" b="1" dirty="0">
              <a:solidFill>
                <a:srgbClr val="C00000"/>
              </a:solidFill>
            </a:endParaRPr>
          </a:p>
        </p:txBody>
      </p:sp>
      <p:cxnSp>
        <p:nvCxnSpPr>
          <p:cNvPr id="5" name="Connettore 1 4"/>
          <p:cNvCxnSpPr/>
          <p:nvPr/>
        </p:nvCxnSpPr>
        <p:spPr>
          <a:xfrm>
            <a:off x="426283" y="3192905"/>
            <a:ext cx="8075013" cy="4497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1272391" y="3517239"/>
            <a:ext cx="7140353" cy="461665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it-IT" sz="2400" b="1" dirty="0" smtClean="0">
                <a:solidFill>
                  <a:srgbClr val="7030A0"/>
                </a:solidFill>
              </a:rPr>
              <a:t>II LIVELLO : - </a:t>
            </a:r>
            <a:r>
              <a:rPr lang="it-IT" sz="2400" b="1" dirty="0" smtClean="0">
                <a:solidFill>
                  <a:srgbClr val="C00000"/>
                </a:solidFill>
              </a:rPr>
              <a:t>SISTEMA DI DIFESA ASPECIFICO O INNATO</a:t>
            </a:r>
            <a:endParaRPr lang="it-IT" sz="2400" b="1" dirty="0">
              <a:solidFill>
                <a:srgbClr val="7030A0"/>
              </a:solidFill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1373702" y="4244541"/>
            <a:ext cx="3983078" cy="2308324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it-IT" sz="2400" b="1" dirty="0" smtClean="0"/>
              <a:t>FORMATO DA:</a:t>
            </a:r>
          </a:p>
          <a:p>
            <a:r>
              <a:rPr lang="it-IT" sz="2400" b="1" dirty="0" smtClean="0"/>
              <a:t>MACROFAGI</a:t>
            </a:r>
          </a:p>
          <a:p>
            <a:r>
              <a:rPr lang="it-IT" sz="2400" b="1" dirty="0" smtClean="0"/>
              <a:t>NEUTROFILI</a:t>
            </a:r>
          </a:p>
          <a:p>
            <a:r>
              <a:rPr lang="it-IT" sz="2400" b="1" dirty="0" smtClean="0"/>
              <a:t>EOSINOFILI</a:t>
            </a:r>
          </a:p>
          <a:p>
            <a:r>
              <a:rPr lang="it-IT" sz="2400" b="1" dirty="0" smtClean="0"/>
              <a:t>CELLULE NK</a:t>
            </a:r>
          </a:p>
          <a:p>
            <a:r>
              <a:rPr lang="it-IT" sz="2400" b="1" dirty="0" smtClean="0"/>
              <a:t>SISTEMA DEL COMPLEMENTO</a:t>
            </a:r>
            <a:endParaRPr lang="it-IT" sz="2400" b="1" dirty="0"/>
          </a:p>
        </p:txBody>
      </p:sp>
      <p:sp>
        <p:nvSpPr>
          <p:cNvPr id="10" name="Parentesi graffa chiusa 9"/>
          <p:cNvSpPr/>
          <p:nvPr/>
        </p:nvSpPr>
        <p:spPr>
          <a:xfrm>
            <a:off x="3125571" y="4670346"/>
            <a:ext cx="45719" cy="1030063"/>
          </a:xfrm>
          <a:prstGeom prst="rightBrac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CasellaDiTesto 11"/>
          <p:cNvSpPr txBox="1"/>
          <p:nvPr/>
        </p:nvSpPr>
        <p:spPr>
          <a:xfrm>
            <a:off x="3384346" y="4983425"/>
            <a:ext cx="11768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 smtClean="0">
                <a:solidFill>
                  <a:srgbClr val="FF0000"/>
                </a:solidFill>
              </a:rPr>
              <a:t>FAGOCITI</a:t>
            </a:r>
            <a:endParaRPr lang="it-IT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04521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181412" y="629588"/>
            <a:ext cx="7844904" cy="830997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it-IT" sz="2400" b="1" dirty="0" smtClean="0">
                <a:solidFill>
                  <a:srgbClr val="7030A0"/>
                </a:solidFill>
              </a:rPr>
              <a:t>III LIVELLO : </a:t>
            </a:r>
            <a:r>
              <a:rPr lang="it-IT" sz="2400" b="1" dirty="0" smtClean="0">
                <a:solidFill>
                  <a:srgbClr val="C00000"/>
                </a:solidFill>
              </a:rPr>
              <a:t>SISTEMA IMMUNITARIO </a:t>
            </a:r>
          </a:p>
          <a:p>
            <a:r>
              <a:rPr lang="it-IT" sz="2400" b="1" dirty="0" smtClean="0">
                <a:solidFill>
                  <a:srgbClr val="C00000"/>
                </a:solidFill>
              </a:rPr>
              <a:t>                      O SISTEMA DI DIFESA SPECIFICO O MODULABILE</a:t>
            </a:r>
            <a:endParaRPr lang="it-IT" sz="2400" b="1" dirty="0">
              <a:solidFill>
                <a:srgbClr val="7030A0"/>
              </a:solidFill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1181412" y="2248525"/>
            <a:ext cx="8116364" cy="1938992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it-IT" sz="2400" b="1" dirty="0" smtClean="0"/>
              <a:t>FORMATO DA:</a:t>
            </a:r>
          </a:p>
          <a:p>
            <a:r>
              <a:rPr lang="it-IT" sz="2400" b="1" dirty="0" smtClean="0">
                <a:solidFill>
                  <a:srgbClr val="FF0000"/>
                </a:solidFill>
              </a:rPr>
              <a:t>LINFOCITI T </a:t>
            </a:r>
            <a:r>
              <a:rPr lang="it-IT" sz="2400" b="1" dirty="0" smtClean="0"/>
              <a:t>e</a:t>
            </a:r>
            <a:r>
              <a:rPr lang="it-IT" sz="2400" b="1" dirty="0" smtClean="0">
                <a:solidFill>
                  <a:srgbClr val="FF0000"/>
                </a:solidFill>
              </a:rPr>
              <a:t> B</a:t>
            </a:r>
          </a:p>
          <a:p>
            <a:r>
              <a:rPr lang="it-IT" sz="2400" b="1" dirty="0" smtClean="0">
                <a:solidFill>
                  <a:srgbClr val="FF0000"/>
                </a:solidFill>
              </a:rPr>
              <a:t>CELLULE APC (</a:t>
            </a:r>
            <a:r>
              <a:rPr lang="it-IT" sz="2400" b="1" dirty="0" err="1" smtClean="0">
                <a:solidFill>
                  <a:srgbClr val="FF0000"/>
                </a:solidFill>
              </a:rPr>
              <a:t>antigen</a:t>
            </a:r>
            <a:r>
              <a:rPr lang="it-IT" sz="2400" b="1" dirty="0" smtClean="0">
                <a:solidFill>
                  <a:srgbClr val="FF0000"/>
                </a:solidFill>
              </a:rPr>
              <a:t> </a:t>
            </a:r>
            <a:r>
              <a:rPr lang="it-IT" sz="2400" b="1" dirty="0" err="1" smtClean="0">
                <a:solidFill>
                  <a:srgbClr val="FF0000"/>
                </a:solidFill>
              </a:rPr>
              <a:t>presenting</a:t>
            </a:r>
            <a:r>
              <a:rPr lang="it-IT" sz="2400" b="1" dirty="0" smtClean="0">
                <a:solidFill>
                  <a:srgbClr val="FF0000"/>
                </a:solidFill>
              </a:rPr>
              <a:t> </a:t>
            </a:r>
            <a:r>
              <a:rPr lang="it-IT" sz="2400" b="1" dirty="0" err="1" smtClean="0">
                <a:solidFill>
                  <a:srgbClr val="FF0000"/>
                </a:solidFill>
              </a:rPr>
              <a:t>cells</a:t>
            </a:r>
            <a:r>
              <a:rPr lang="it-IT" sz="2400" b="1" dirty="0" smtClean="0">
                <a:solidFill>
                  <a:srgbClr val="FF0000"/>
                </a:solidFill>
              </a:rPr>
              <a:t>)</a:t>
            </a:r>
          </a:p>
          <a:p>
            <a:r>
              <a:rPr lang="it-IT" sz="2400" b="1" dirty="0" smtClean="0">
                <a:solidFill>
                  <a:srgbClr val="FF0000"/>
                </a:solidFill>
              </a:rPr>
              <a:t>CELLULE NK</a:t>
            </a:r>
          </a:p>
          <a:p>
            <a:r>
              <a:rPr lang="it-IT" sz="2400" b="1" dirty="0" smtClean="0">
                <a:solidFill>
                  <a:srgbClr val="FF0000"/>
                </a:solidFill>
              </a:rPr>
              <a:t>MACROFAGI</a:t>
            </a:r>
            <a:endParaRPr lang="it-IT" sz="2400" b="1" dirty="0">
              <a:solidFill>
                <a:srgbClr val="FF0000"/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551407" y="5243686"/>
            <a:ext cx="87463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 smtClean="0">
                <a:solidFill>
                  <a:schemeClr val="accent6">
                    <a:lumMod val="75000"/>
                  </a:schemeClr>
                </a:solidFill>
              </a:rPr>
              <a:t>I VARI TIPI DI RISPOSTA SONO STRETTAMENTE CORRELATI</a:t>
            </a:r>
            <a:endParaRPr lang="it-IT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04425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278480" y="524657"/>
            <a:ext cx="7234628" cy="1409075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b="1" dirty="0" smtClean="0">
                <a:solidFill>
                  <a:schemeClr val="tx1"/>
                </a:solidFill>
              </a:rPr>
              <a:t>LA RISPOSTA IMMUNITARIA SI REALIZZA IN TUTTI I TESSUTI</a:t>
            </a:r>
            <a:endParaRPr lang="it-IT" sz="2800" b="1" dirty="0">
              <a:solidFill>
                <a:schemeClr val="tx1"/>
              </a:solidFill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243590" y="2383436"/>
            <a:ext cx="9512196" cy="1813810"/>
          </a:xfrm>
          <a:prstGeom prst="rect">
            <a:avLst/>
          </a:prstGeom>
          <a:solidFill>
            <a:srgbClr val="CCFFCC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b="1" dirty="0" smtClean="0">
                <a:solidFill>
                  <a:schemeClr val="tx1"/>
                </a:solidFill>
              </a:rPr>
              <a:t>MANTENIMENTO E PROGRAMMAZIONE DELLE CELLULE DEL SISTEMA IMMUNITARIO</a:t>
            </a:r>
          </a:p>
          <a:p>
            <a:pPr algn="ctr"/>
            <a:r>
              <a:rPr lang="it-IT" sz="2800" b="1" dirty="0" smtClean="0">
                <a:solidFill>
                  <a:schemeClr val="tx1"/>
                </a:solidFill>
              </a:rPr>
              <a:t>SI REALIZZANO PREFERIBILMENTE NEI TESSUTI E ORGANI LINFOIDI</a:t>
            </a:r>
            <a:endParaRPr lang="it-IT" sz="2800" b="1" dirty="0">
              <a:solidFill>
                <a:schemeClr val="tx1"/>
              </a:solidFill>
            </a:endParaRPr>
          </a:p>
        </p:txBody>
      </p:sp>
      <p:sp>
        <p:nvSpPr>
          <p:cNvPr id="4" name="Freccia in giù 3"/>
          <p:cNvSpPr/>
          <p:nvPr/>
        </p:nvSpPr>
        <p:spPr>
          <a:xfrm>
            <a:off x="5050768" y="4336622"/>
            <a:ext cx="401924" cy="569626"/>
          </a:xfrm>
          <a:prstGeom prst="downArrow">
            <a:avLst/>
          </a:prstGeom>
          <a:solidFill>
            <a:srgbClr val="66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CasellaDiTesto 4"/>
          <p:cNvSpPr txBox="1"/>
          <p:nvPr/>
        </p:nvSpPr>
        <p:spPr>
          <a:xfrm>
            <a:off x="157596" y="4995133"/>
            <a:ext cx="23236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smtClean="0">
                <a:solidFill>
                  <a:srgbClr val="7030A0"/>
                </a:solidFill>
              </a:rPr>
              <a:t>MIDOLLO OSSEO</a:t>
            </a:r>
          </a:p>
          <a:p>
            <a:r>
              <a:rPr lang="it-IT" sz="2400" b="1" dirty="0" smtClean="0">
                <a:solidFill>
                  <a:srgbClr val="7030A0"/>
                </a:solidFill>
              </a:rPr>
              <a:t>TIMO</a:t>
            </a:r>
            <a:endParaRPr lang="it-IT" sz="2400" b="1" dirty="0">
              <a:solidFill>
                <a:srgbClr val="7030A0"/>
              </a:solidFill>
            </a:endParaRPr>
          </a:p>
        </p:txBody>
      </p:sp>
      <p:sp>
        <p:nvSpPr>
          <p:cNvPr id="6" name="Parentesi graffa chiusa 5"/>
          <p:cNvSpPr/>
          <p:nvPr/>
        </p:nvSpPr>
        <p:spPr>
          <a:xfrm>
            <a:off x="2492109" y="5176870"/>
            <a:ext cx="93972" cy="449705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2547628" y="5006489"/>
            <a:ext cx="24851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400" b="1" dirty="0" smtClean="0"/>
              <a:t>ORGANI LINFOIDI </a:t>
            </a:r>
          </a:p>
          <a:p>
            <a:pPr algn="ctr"/>
            <a:r>
              <a:rPr lang="it-IT" sz="2400" b="1" dirty="0" smtClean="0"/>
              <a:t>PRIMARI</a:t>
            </a:r>
            <a:endParaRPr lang="it-IT" sz="2400" b="1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5542225" y="5042438"/>
            <a:ext cx="16315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smtClean="0">
                <a:solidFill>
                  <a:srgbClr val="7030A0"/>
                </a:solidFill>
              </a:rPr>
              <a:t>MILZA </a:t>
            </a:r>
          </a:p>
          <a:p>
            <a:r>
              <a:rPr lang="it-IT" sz="2400" b="1" dirty="0" smtClean="0">
                <a:solidFill>
                  <a:srgbClr val="7030A0"/>
                </a:solidFill>
              </a:rPr>
              <a:t>LINFONODI</a:t>
            </a:r>
            <a:endParaRPr lang="it-IT" sz="2400" b="1" dirty="0">
              <a:solidFill>
                <a:srgbClr val="7030A0"/>
              </a:solidFill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46039" y="5196070"/>
            <a:ext cx="198137" cy="481626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7289806" y="5073905"/>
            <a:ext cx="24851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400" b="1" dirty="0" smtClean="0"/>
              <a:t>ORGANI LINFOIDI </a:t>
            </a:r>
          </a:p>
          <a:p>
            <a:pPr algn="ctr"/>
            <a:r>
              <a:rPr lang="it-IT" sz="2400" b="1" dirty="0" smtClean="0"/>
              <a:t>SECONDARI</a:t>
            </a:r>
            <a:endParaRPr lang="it-IT" sz="2400" b="1" dirty="0"/>
          </a:p>
        </p:txBody>
      </p:sp>
      <p:sp>
        <p:nvSpPr>
          <p:cNvPr id="11" name="CasellaDiTesto 10"/>
          <p:cNvSpPr txBox="1"/>
          <p:nvPr/>
        </p:nvSpPr>
        <p:spPr>
          <a:xfrm>
            <a:off x="3111257" y="6109673"/>
            <a:ext cx="3652988" cy="461665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it-IT" sz="2400" b="1" dirty="0" smtClean="0">
                <a:solidFill>
                  <a:srgbClr val="7030A0"/>
                </a:solidFill>
              </a:rPr>
              <a:t>TESSUTO LINFOIDE SPARSO</a:t>
            </a:r>
            <a:endParaRPr lang="it-IT" sz="24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40409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344996" y="672326"/>
            <a:ext cx="2446183" cy="954107"/>
          </a:xfrm>
          <a:prstGeom prst="rect">
            <a:avLst/>
          </a:prstGeom>
          <a:solidFill>
            <a:srgbClr val="CCFFCC"/>
          </a:solidFill>
          <a:ln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it-IT" sz="2800" b="1" dirty="0" smtClean="0">
                <a:solidFill>
                  <a:srgbClr val="C00000"/>
                </a:solidFill>
              </a:rPr>
              <a:t>PIASTRINE </a:t>
            </a:r>
          </a:p>
          <a:p>
            <a:pPr algn="ctr"/>
            <a:r>
              <a:rPr lang="it-IT" sz="2800" b="1" dirty="0" smtClean="0">
                <a:solidFill>
                  <a:srgbClr val="C00000"/>
                </a:solidFill>
              </a:rPr>
              <a:t>O TROMBOCITI</a:t>
            </a:r>
            <a:endParaRPr lang="it-IT" sz="2800" b="1" dirty="0">
              <a:solidFill>
                <a:srgbClr val="C00000"/>
              </a:solidFill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4534873" y="795962"/>
            <a:ext cx="4149598" cy="707886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it-IT" sz="2000" b="1" dirty="0" smtClean="0"/>
              <a:t>FORMA DISCOIDALE</a:t>
            </a:r>
          </a:p>
          <a:p>
            <a:pPr algn="ctr"/>
            <a:r>
              <a:rPr lang="it-IT" sz="2000" b="1" dirty="0" smtClean="0"/>
              <a:t>250.000 / mm</a:t>
            </a:r>
            <a:r>
              <a:rPr lang="it-IT" sz="2000" b="1" baseline="30000" dirty="0" smtClean="0"/>
              <a:t>3</a:t>
            </a:r>
            <a:r>
              <a:rPr lang="it-IT" sz="2000" b="1" dirty="0" smtClean="0"/>
              <a:t>  2-4 µm DI DIAMETRO</a:t>
            </a:r>
            <a:endParaRPr lang="it-IT" sz="2000" b="1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834659" y="2009051"/>
            <a:ext cx="8416346" cy="378565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it-IT" sz="2400" b="1" dirty="0" smtClean="0">
                <a:solidFill>
                  <a:srgbClr val="00B050"/>
                </a:solidFill>
              </a:rPr>
              <a:t>SONO FRAMMENTI CELLULARI CIRCONDATI DA MEMBRANA, SENZA NUCLEO.</a:t>
            </a:r>
          </a:p>
          <a:p>
            <a:endParaRPr lang="it-IT" sz="2400" b="1" dirty="0">
              <a:solidFill>
                <a:srgbClr val="00B050"/>
              </a:solidFill>
            </a:endParaRPr>
          </a:p>
          <a:p>
            <a:r>
              <a:rPr lang="it-IT" sz="2400" b="1" dirty="0" smtClean="0">
                <a:solidFill>
                  <a:srgbClr val="00B050"/>
                </a:solidFill>
              </a:rPr>
              <a:t>ORIGINANO DALLA FRAMMENTAZIONE DEL CITOPLASMA DEI </a:t>
            </a:r>
            <a:r>
              <a:rPr lang="it-IT" sz="2400" b="1" dirty="0" smtClean="0">
                <a:solidFill>
                  <a:srgbClr val="7030A0"/>
                </a:solidFill>
              </a:rPr>
              <a:t>MEGACARIOCITI</a:t>
            </a:r>
          </a:p>
          <a:p>
            <a:r>
              <a:rPr lang="it-IT" sz="2400" b="1" dirty="0" smtClean="0">
                <a:solidFill>
                  <a:srgbClr val="00B050"/>
                </a:solidFill>
              </a:rPr>
              <a:t>NEL MIDOLLO OSSEO.</a:t>
            </a:r>
          </a:p>
          <a:p>
            <a:pPr marL="285750" indent="-285750"/>
            <a:endParaRPr lang="it-IT" sz="2400" b="1" dirty="0">
              <a:solidFill>
                <a:srgbClr val="00B050"/>
              </a:solidFill>
            </a:endParaRPr>
          </a:p>
          <a:p>
            <a:r>
              <a:rPr lang="it-IT" sz="2400" b="1" dirty="0" smtClean="0">
                <a:solidFill>
                  <a:srgbClr val="0070C0"/>
                </a:solidFill>
              </a:rPr>
              <a:t>SONO COINVOLTE NELL’EMOSTASI, PROCESSO DI COAGULAZIONE DEL SANGUE, </a:t>
            </a:r>
          </a:p>
          <a:p>
            <a:r>
              <a:rPr lang="it-IT" sz="2400" b="1" dirty="0" smtClean="0">
                <a:solidFill>
                  <a:srgbClr val="0070C0"/>
                </a:solidFill>
              </a:rPr>
              <a:t>IN CASO DI LESIONE DEI VASI</a:t>
            </a:r>
            <a:endParaRPr lang="it-IT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89190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3" name="Picture 3" descr="1010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 l="4963" r="8488" b="7239"/>
          <a:stretch>
            <a:fillRect/>
          </a:stretch>
        </p:blipFill>
        <p:spPr>
          <a:xfrm>
            <a:off x="1677265" y="796636"/>
            <a:ext cx="7001742" cy="3816928"/>
          </a:xfrm>
        </p:spPr>
      </p:pic>
      <p:sp>
        <p:nvSpPr>
          <p:cNvPr id="51204" name="Rectangle 4"/>
          <p:cNvSpPr>
            <a:spLocks noChangeArrowheads="1"/>
          </p:cNvSpPr>
          <p:nvPr/>
        </p:nvSpPr>
        <p:spPr bwMode="auto">
          <a:xfrm>
            <a:off x="3769516" y="5292437"/>
            <a:ext cx="2393950" cy="533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it-IT" sz="2400" dirty="0" smtClean="0"/>
              <a:t>PIASTRINA</a:t>
            </a:r>
            <a:endParaRPr lang="it-IT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7" name="Picture 3" descr="1012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 b="8475"/>
          <a:stretch>
            <a:fillRect/>
          </a:stretch>
        </p:blipFill>
        <p:spPr>
          <a:xfrm>
            <a:off x="1620982" y="554182"/>
            <a:ext cx="6787861" cy="4114800"/>
          </a:xfrm>
        </p:spPr>
      </p:pic>
      <p:sp>
        <p:nvSpPr>
          <p:cNvPr id="52228" name="Rectangle 4"/>
          <p:cNvSpPr>
            <a:spLocks noChangeArrowheads="1"/>
          </p:cNvSpPr>
          <p:nvPr/>
        </p:nvSpPr>
        <p:spPr bwMode="auto">
          <a:xfrm>
            <a:off x="3039341" y="5140037"/>
            <a:ext cx="4210050" cy="533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it-IT" sz="2400"/>
              <a:t>Formazione del coagulo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3" descr="2006"/>
          <p:cNvPicPr>
            <a:picLocks noGrp="1" noChangeAspect="1" noChangeArrowheads="1"/>
          </p:cNvPicPr>
          <p:nvPr>
            <p:ph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419008" y="370115"/>
            <a:ext cx="6238734" cy="6139543"/>
          </a:xfrm>
          <a:noFill/>
          <a:ln>
            <a:solidFill>
              <a:srgbClr val="7030A0"/>
            </a:solidFill>
          </a:ln>
        </p:spPr>
      </p:pic>
      <p:sp>
        <p:nvSpPr>
          <p:cNvPr id="54275" name="Rectangle 6"/>
          <p:cNvSpPr>
            <a:spLocks noChangeArrowheads="1"/>
          </p:cNvSpPr>
          <p:nvPr/>
        </p:nvSpPr>
        <p:spPr bwMode="auto">
          <a:xfrm>
            <a:off x="1651000" y="1143000"/>
            <a:ext cx="2889250" cy="1447800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it-IT" sz="2400"/>
              <a:t>Midollo osseo,</a:t>
            </a:r>
          </a:p>
          <a:p>
            <a:pPr algn="ctr"/>
            <a:r>
              <a:rPr lang="it-IT" sz="2400"/>
              <a:t>megacariociti</a:t>
            </a:r>
          </a:p>
          <a:p>
            <a:pPr algn="ctr"/>
            <a:r>
              <a:rPr lang="it-IT" sz="2400"/>
              <a:t>e formazione</a:t>
            </a:r>
          </a:p>
          <a:p>
            <a:pPr algn="ctr"/>
            <a:r>
              <a:rPr lang="it-IT" sz="2400"/>
              <a:t>delle piastrine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3677055" y="564205"/>
            <a:ext cx="2052535" cy="584775"/>
          </a:xfrm>
          <a:prstGeom prst="rect">
            <a:avLst/>
          </a:prstGeom>
          <a:solidFill>
            <a:srgbClr val="FFCCFF"/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it-IT" sz="3200" b="1" dirty="0" smtClean="0">
                <a:solidFill>
                  <a:srgbClr val="FF0000"/>
                </a:solidFill>
              </a:rPr>
              <a:t>  SANGUE</a:t>
            </a:r>
            <a:endParaRPr lang="it-IT" sz="3200" b="1" dirty="0">
              <a:solidFill>
                <a:srgbClr val="FF0000"/>
              </a:solidFill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5937016" y="525447"/>
            <a:ext cx="3501365" cy="78766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 smtClean="0">
                <a:solidFill>
                  <a:srgbClr val="0070C0"/>
                </a:solidFill>
              </a:rPr>
              <a:t>CONNETTIVO FLUIDO VISCOSO</a:t>
            </a:r>
            <a:endParaRPr lang="it-IT" sz="2400" b="1" dirty="0">
              <a:solidFill>
                <a:srgbClr val="0070C0"/>
              </a:solidFill>
            </a:endParaRPr>
          </a:p>
        </p:txBody>
      </p:sp>
      <p:cxnSp>
        <p:nvCxnSpPr>
          <p:cNvPr id="7" name="Connettore 2 6"/>
          <p:cNvCxnSpPr/>
          <p:nvPr/>
        </p:nvCxnSpPr>
        <p:spPr>
          <a:xfrm flipH="1">
            <a:off x="3538847" y="1175657"/>
            <a:ext cx="617517" cy="24938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2 8"/>
          <p:cNvCxnSpPr/>
          <p:nvPr/>
        </p:nvCxnSpPr>
        <p:spPr>
          <a:xfrm>
            <a:off x="5413443" y="1167319"/>
            <a:ext cx="916105" cy="126712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ttangolo 10"/>
          <p:cNvSpPr/>
          <p:nvPr/>
        </p:nvSpPr>
        <p:spPr>
          <a:xfrm>
            <a:off x="1984043" y="1459108"/>
            <a:ext cx="1607695" cy="8094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 smtClean="0"/>
              <a:t>ELEMENTI</a:t>
            </a:r>
          </a:p>
          <a:p>
            <a:pPr algn="ctr"/>
            <a:r>
              <a:rPr lang="it-IT" sz="2400" b="1" dirty="0" smtClean="0"/>
              <a:t>FIGURATI</a:t>
            </a:r>
            <a:endParaRPr lang="it-IT" sz="2400" b="1" dirty="0"/>
          </a:p>
        </p:txBody>
      </p:sp>
      <p:sp>
        <p:nvSpPr>
          <p:cNvPr id="13" name="Rettangolo 12"/>
          <p:cNvSpPr/>
          <p:nvPr/>
        </p:nvSpPr>
        <p:spPr>
          <a:xfrm>
            <a:off x="5967351" y="2459167"/>
            <a:ext cx="2703851" cy="6145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 smtClean="0"/>
              <a:t>SOSTANZA LIQUIDA</a:t>
            </a:r>
          </a:p>
          <a:p>
            <a:pPr algn="ctr"/>
            <a:r>
              <a:rPr lang="it-IT" sz="2400" b="1" dirty="0" smtClean="0"/>
              <a:t>INTERCELLULARE</a:t>
            </a:r>
            <a:endParaRPr lang="it-IT" sz="2400" b="1" dirty="0"/>
          </a:p>
        </p:txBody>
      </p:sp>
      <p:sp>
        <p:nvSpPr>
          <p:cNvPr id="14" name="Rettangolo 13"/>
          <p:cNvSpPr/>
          <p:nvPr/>
        </p:nvSpPr>
        <p:spPr>
          <a:xfrm>
            <a:off x="1484416" y="2339830"/>
            <a:ext cx="2487333" cy="155897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b="1" dirty="0" smtClean="0">
                <a:solidFill>
                  <a:srgbClr val="C00000"/>
                </a:solidFill>
              </a:rPr>
              <a:t>ERITROCITI</a:t>
            </a:r>
          </a:p>
          <a:p>
            <a:pPr algn="ctr"/>
            <a:r>
              <a:rPr lang="it-IT" sz="2800" b="1" dirty="0" smtClean="0">
                <a:solidFill>
                  <a:srgbClr val="C00000"/>
                </a:solidFill>
              </a:rPr>
              <a:t>LEUCOCITI</a:t>
            </a:r>
          </a:p>
          <a:p>
            <a:pPr algn="ctr"/>
            <a:r>
              <a:rPr lang="it-IT" sz="2800" b="1" dirty="0" smtClean="0">
                <a:solidFill>
                  <a:srgbClr val="C00000"/>
                </a:solidFill>
              </a:rPr>
              <a:t>PIASTRINE</a:t>
            </a:r>
            <a:endParaRPr lang="it-IT" sz="2800" b="1" dirty="0">
              <a:solidFill>
                <a:srgbClr val="C00000"/>
              </a:solidFill>
            </a:endParaRPr>
          </a:p>
        </p:txBody>
      </p:sp>
      <p:sp>
        <p:nvSpPr>
          <p:cNvPr id="15" name="Rettangolo 14"/>
          <p:cNvSpPr/>
          <p:nvPr/>
        </p:nvSpPr>
        <p:spPr>
          <a:xfrm>
            <a:off x="5967351" y="3156891"/>
            <a:ext cx="2703851" cy="56962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dirty="0" smtClean="0">
                <a:solidFill>
                  <a:srgbClr val="C00000"/>
                </a:solidFill>
              </a:rPr>
              <a:t>PLASMA</a:t>
            </a:r>
            <a:endParaRPr lang="it-IT" dirty="0">
              <a:solidFill>
                <a:srgbClr val="C00000"/>
              </a:solidFill>
            </a:endParaRPr>
          </a:p>
        </p:txBody>
      </p:sp>
      <p:sp>
        <p:nvSpPr>
          <p:cNvPr id="17" name="CasellaDiTesto 16"/>
          <p:cNvSpPr txBox="1"/>
          <p:nvPr/>
        </p:nvSpPr>
        <p:spPr>
          <a:xfrm>
            <a:off x="1960598" y="3960717"/>
            <a:ext cx="18070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smtClean="0"/>
              <a:t>45% IN PESO</a:t>
            </a:r>
            <a:endParaRPr lang="it-IT" sz="2400" b="1" dirty="0"/>
          </a:p>
        </p:txBody>
      </p:sp>
      <p:sp>
        <p:nvSpPr>
          <p:cNvPr id="18" name="Rettangolo 17"/>
          <p:cNvSpPr/>
          <p:nvPr/>
        </p:nvSpPr>
        <p:spPr>
          <a:xfrm>
            <a:off x="6587806" y="3987192"/>
            <a:ext cx="18070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b="1" dirty="0" smtClean="0"/>
              <a:t>55% IN PESO</a:t>
            </a:r>
            <a:endParaRPr lang="it-IT" sz="2400" b="1" dirty="0"/>
          </a:p>
        </p:txBody>
      </p:sp>
    </p:spTree>
    <p:extLst>
      <p:ext uri="{BB962C8B-B14F-4D97-AF65-F5344CB8AC3E}">
        <p14:creationId xmlns:p14="http://schemas.microsoft.com/office/powerpoint/2010/main" xmlns="" val="1985085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3020515" y="194877"/>
            <a:ext cx="4129464" cy="584775"/>
          </a:xfrm>
          <a:prstGeom prst="rect">
            <a:avLst/>
          </a:prstGeom>
          <a:solidFill>
            <a:srgbClr val="FFFFCC"/>
          </a:solidFill>
          <a:ln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it-IT" sz="3200" b="1" dirty="0" smtClean="0">
                <a:solidFill>
                  <a:srgbClr val="C00000"/>
                </a:solidFill>
              </a:rPr>
              <a:t>FUNZIONI DEL SANGUE</a:t>
            </a:r>
            <a:endParaRPr lang="it-IT" sz="3200" b="1" dirty="0">
              <a:solidFill>
                <a:srgbClr val="C00000"/>
              </a:solidFill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426607" y="900011"/>
            <a:ext cx="9311159" cy="3785652"/>
          </a:xfrm>
          <a:prstGeom prst="rect">
            <a:avLst/>
          </a:prstGeom>
          <a:solidFill>
            <a:srgbClr val="CCFFCC"/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it-IT" sz="2000" b="1" dirty="0" smtClean="0">
                <a:solidFill>
                  <a:srgbClr val="7030A0"/>
                </a:solidFill>
              </a:rPr>
              <a:t>TRASPORTO DI O</a:t>
            </a:r>
            <a:r>
              <a:rPr lang="it-IT" sz="2000" b="1" baseline="-25000" dirty="0" smtClean="0">
                <a:solidFill>
                  <a:srgbClr val="7030A0"/>
                </a:solidFill>
              </a:rPr>
              <a:t>2</a:t>
            </a:r>
            <a:r>
              <a:rPr lang="it-IT" sz="2000" b="1" dirty="0" smtClean="0">
                <a:solidFill>
                  <a:srgbClr val="7030A0"/>
                </a:solidFill>
              </a:rPr>
              <a:t> E CO</a:t>
            </a:r>
            <a:r>
              <a:rPr lang="it-IT" sz="2000" b="1" baseline="-25000" dirty="0" smtClean="0">
                <a:solidFill>
                  <a:srgbClr val="7030A0"/>
                </a:solidFill>
              </a:rPr>
              <a:t>2</a:t>
            </a:r>
            <a:endParaRPr lang="it-IT" sz="2000" b="1" dirty="0" smtClean="0">
              <a:solidFill>
                <a:srgbClr val="7030A0"/>
              </a:solidFill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it-IT" sz="2000" b="1" dirty="0" smtClean="0">
                <a:solidFill>
                  <a:srgbClr val="7030A0"/>
                </a:solidFill>
              </a:rPr>
              <a:t>ASSUNZIONE DI SOSTANZE ASSORBITE A LIVELLO INTESTINALE E TRASPORTO, </a:t>
            </a:r>
          </a:p>
          <a:p>
            <a:pPr marL="285750" indent="-285750">
              <a:lnSpc>
                <a:spcPct val="150000"/>
              </a:lnSpc>
            </a:pPr>
            <a:r>
              <a:rPr lang="it-IT" sz="2000" b="1" dirty="0" smtClean="0">
                <a:solidFill>
                  <a:srgbClr val="7030A0"/>
                </a:solidFill>
              </a:rPr>
              <a:t>    VIA FEGATO, ALLE CELLULE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it-IT" sz="2000" b="1" dirty="0" smtClean="0">
                <a:solidFill>
                  <a:srgbClr val="7030A0"/>
                </a:solidFill>
              </a:rPr>
              <a:t>TRASPORTO DI ORMONI DALLE GHIANDOLE ENDOCRINE ALLE CELLULE BERSAGLIO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it-IT" sz="2000" b="1" dirty="0" smtClean="0">
                <a:solidFill>
                  <a:srgbClr val="7030A0"/>
                </a:solidFill>
              </a:rPr>
              <a:t>TRASPORTO DI SOSTANZE DA ELIMINARE AI RENI E ALLE GHIANDOLE SUDORIPARE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it-IT" sz="2000" b="1" dirty="0" smtClean="0">
                <a:solidFill>
                  <a:srgbClr val="7030A0"/>
                </a:solidFill>
              </a:rPr>
              <a:t>TERMOREGOLAZIONE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it-IT" sz="2000" b="1" dirty="0" smtClean="0">
                <a:solidFill>
                  <a:srgbClr val="7030A0"/>
                </a:solidFill>
              </a:rPr>
              <a:t>DIFESA DA AGENTI ESTERNI SPECIFICA E ASPECIFICA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it-IT" sz="2000" b="1" dirty="0" smtClean="0">
                <a:solidFill>
                  <a:srgbClr val="7030A0"/>
                </a:solidFill>
              </a:rPr>
              <a:t>REGOLAZIONE DELL’EMOSTASI</a:t>
            </a:r>
            <a:endParaRPr lang="it-IT" sz="20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51086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1" descr="2001"/>
          <p:cNvPicPr>
            <a:picLocks noGrp="1" noChangeAspect="1" noChangeArrowheads="1"/>
          </p:cNvPicPr>
          <p:nvPr>
            <p:ph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47650" y="152400"/>
            <a:ext cx="9493250" cy="6553200"/>
          </a:xfrm>
          <a:noFill/>
        </p:spPr>
      </p:pic>
      <p:sp>
        <p:nvSpPr>
          <p:cNvPr id="27651" name="Line 24"/>
          <p:cNvSpPr>
            <a:spLocks noChangeShapeType="1"/>
          </p:cNvSpPr>
          <p:nvPr/>
        </p:nvSpPr>
        <p:spPr bwMode="auto">
          <a:xfrm>
            <a:off x="12134850" y="304800"/>
            <a:ext cx="8255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SANGUE\img69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0653" y="319135"/>
            <a:ext cx="3707480" cy="6240560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3" descr="1001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 t="2334" b="6511"/>
          <a:stretch>
            <a:fillRect/>
          </a:stretch>
        </p:blipFill>
        <p:spPr>
          <a:xfrm>
            <a:off x="2341418" y="415637"/>
            <a:ext cx="5684694" cy="5140037"/>
          </a:xfrm>
          <a:ln>
            <a:solidFill>
              <a:srgbClr val="7030A0"/>
            </a:solidFill>
          </a:ln>
        </p:spPr>
      </p:pic>
      <p:sp>
        <p:nvSpPr>
          <p:cNvPr id="28676" name="Rectangle 4"/>
          <p:cNvSpPr>
            <a:spLocks noChangeArrowheads="1"/>
          </p:cNvSpPr>
          <p:nvPr/>
        </p:nvSpPr>
        <p:spPr bwMode="auto">
          <a:xfrm>
            <a:off x="3347027" y="5645728"/>
            <a:ext cx="3714750" cy="533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it-IT" sz="2400" dirty="0"/>
              <a:t>Striscio di sangue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SANGUE\img69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63750" y="440268"/>
            <a:ext cx="5971116" cy="5844533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505</TotalTime>
  <Words>643</Words>
  <Application>Microsoft Office PowerPoint</Application>
  <PresentationFormat>A4 (21x29,7 cm)</PresentationFormat>
  <Paragraphs>220</Paragraphs>
  <Slides>38</Slides>
  <Notes>38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38</vt:i4>
      </vt:variant>
    </vt:vector>
  </HeadingPairs>
  <TitlesOfParts>
    <vt:vector size="40" baseType="lpstr">
      <vt:lpstr>Tema di Office</vt:lpstr>
      <vt:lpstr>Fotografia Photo Editor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Diapositiva 38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Zweyer</dc:creator>
  <cp:lastModifiedBy>Principale</cp:lastModifiedBy>
  <cp:revision>85</cp:revision>
  <dcterms:created xsi:type="dcterms:W3CDTF">2013-11-06T07:56:39Z</dcterms:created>
  <dcterms:modified xsi:type="dcterms:W3CDTF">2015-10-27T17:24:12Z</dcterms:modified>
</cp:coreProperties>
</file>