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8" r:id="rId2"/>
    <p:sldId id="269" r:id="rId3"/>
    <p:sldId id="267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EDA"/>
    <a:srgbClr val="FFCCFF"/>
    <a:srgbClr val="CC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6" d="100"/>
          <a:sy n="106" d="100"/>
        </p:scale>
        <p:origin x="-6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E820B-F46E-46B4-B512-9019BF6596B4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B5C69-12E4-43DF-9DB5-A8A2F98088A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60293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DCBEF-02A9-4C15-8DA7-0E25D87D7899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13566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4392B-0E7D-41F8-A86C-989DA63FF3FB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83875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5D60-D5ED-4934-8FE0-A191CE40A263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59F1-3F04-4F89-9794-3798303314A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5D60-D5ED-4934-8FE0-A191CE40A263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59F1-3F04-4F89-9794-3798303314A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5D60-D5ED-4934-8FE0-A191CE40A263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59F1-3F04-4F89-9794-3798303314A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38"/>
            <a:ext cx="8240713" cy="53943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5D60-D5ED-4934-8FE0-A191CE40A263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59F1-3F04-4F89-9794-3798303314A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5D60-D5ED-4934-8FE0-A191CE40A263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59F1-3F04-4F89-9794-3798303314A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5D60-D5ED-4934-8FE0-A191CE40A263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59F1-3F04-4F89-9794-3798303314A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5D60-D5ED-4934-8FE0-A191CE40A263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59F1-3F04-4F89-9794-3798303314A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5D60-D5ED-4934-8FE0-A191CE40A263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59F1-3F04-4F89-9794-3798303314A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5D60-D5ED-4934-8FE0-A191CE40A263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59F1-3F04-4F89-9794-3798303314A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5D60-D5ED-4934-8FE0-A191CE40A263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59F1-3F04-4F89-9794-3798303314A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25D60-D5ED-4934-8FE0-A191CE40A263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59F1-3F04-4F89-9794-3798303314A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25D60-D5ED-4934-8FE0-A191CE40A263}" type="datetimeFigureOut">
              <a:rPr lang="it-IT" smtClean="0"/>
              <a:pPr/>
              <a:t>27/10/2015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559F1-3F04-4F89-9794-3798303314A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403648" y="188640"/>
            <a:ext cx="6438942" cy="523220"/>
          </a:xfrm>
          <a:prstGeom prst="rect">
            <a:avLst/>
          </a:prstGeom>
          <a:solidFill>
            <a:srgbClr val="F9FEDA"/>
          </a:solidFill>
          <a:ln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0070C0"/>
                </a:solidFill>
              </a:rPr>
              <a:t>PRODUZIONE DELLE CELLULE DEL SANGUE</a:t>
            </a:r>
            <a:endParaRPr lang="it-IT" sz="2800" b="1" dirty="0">
              <a:solidFill>
                <a:srgbClr val="0070C0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331640" y="908720"/>
            <a:ext cx="6390404" cy="40011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it-IT" sz="2000" b="1" dirty="0" smtClean="0"/>
              <a:t>L’EMOPOIESI NELL’ ADULTO AVVIENE NEL </a:t>
            </a:r>
            <a:r>
              <a:rPr lang="it-IT" sz="2000" b="1" dirty="0" smtClean="0">
                <a:solidFill>
                  <a:srgbClr val="C00000"/>
                </a:solidFill>
              </a:rPr>
              <a:t>MIDOLLO OSSEO</a:t>
            </a:r>
            <a:endParaRPr lang="it-IT" sz="2000" b="1" dirty="0">
              <a:solidFill>
                <a:srgbClr val="C0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000594" y="1594780"/>
            <a:ext cx="7915565" cy="2000548"/>
          </a:xfrm>
          <a:prstGeom prst="rect">
            <a:avLst/>
          </a:prstGeom>
          <a:solidFill>
            <a:srgbClr val="FFCCFF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t-IT" sz="2400" b="1" u="sng" dirty="0" smtClean="0">
                <a:solidFill>
                  <a:srgbClr val="C00000"/>
                </a:solidFill>
              </a:rPr>
              <a:t>MIDOLLO OSSEO </a:t>
            </a:r>
            <a:r>
              <a:rPr lang="it-IT" sz="2400" b="1" dirty="0" smtClean="0">
                <a:solidFill>
                  <a:srgbClr val="C00000"/>
                </a:solidFill>
              </a:rPr>
              <a:t>: </a:t>
            </a:r>
            <a:r>
              <a:rPr lang="it-IT" sz="2000" dirty="0" smtClean="0"/>
              <a:t>COSTITUITO DA UNA </a:t>
            </a:r>
          </a:p>
          <a:p>
            <a:r>
              <a:rPr lang="it-IT" sz="2000" b="1" dirty="0">
                <a:solidFill>
                  <a:srgbClr val="C00000"/>
                </a:solidFill>
              </a:rPr>
              <a:t> </a:t>
            </a:r>
            <a:r>
              <a:rPr lang="it-IT" sz="2000" b="1" dirty="0" smtClean="0">
                <a:solidFill>
                  <a:srgbClr val="C00000"/>
                </a:solidFill>
              </a:rPr>
              <a:t>                                        </a:t>
            </a:r>
            <a:r>
              <a:rPr lang="it-IT" sz="2000" dirty="0" smtClean="0"/>
              <a:t>TRAMA DI CELLULE RETICOLARI E FIBRE RETICOLARI</a:t>
            </a:r>
          </a:p>
          <a:p>
            <a:r>
              <a:rPr lang="it-IT" sz="2000" dirty="0"/>
              <a:t> </a:t>
            </a:r>
            <a:r>
              <a:rPr lang="it-IT" sz="2000" dirty="0" smtClean="0"/>
              <a:t>                                        CELLULE EMOPOIETICHE</a:t>
            </a:r>
          </a:p>
          <a:p>
            <a:r>
              <a:rPr lang="it-IT" sz="2000" dirty="0"/>
              <a:t> </a:t>
            </a:r>
            <a:r>
              <a:rPr lang="it-IT" sz="2000" dirty="0" smtClean="0"/>
              <a:t>                                        SINUSOIDI</a:t>
            </a:r>
          </a:p>
          <a:p>
            <a:r>
              <a:rPr lang="it-IT" sz="2000" dirty="0"/>
              <a:t> </a:t>
            </a:r>
            <a:r>
              <a:rPr lang="it-IT" sz="2000" dirty="0" smtClean="0"/>
              <a:t>                                        CELLULE ADIPOSE</a:t>
            </a:r>
          </a:p>
          <a:p>
            <a:r>
              <a:rPr lang="it-IT" sz="2000" dirty="0"/>
              <a:t> </a:t>
            </a:r>
            <a:r>
              <a:rPr lang="it-IT" sz="2000" dirty="0" smtClean="0"/>
              <a:t>                                        MACROFAGI</a:t>
            </a:r>
            <a:endParaRPr lang="it-IT" sz="2400" dirty="0"/>
          </a:p>
        </p:txBody>
      </p:sp>
      <p:sp>
        <p:nvSpPr>
          <p:cNvPr id="5" name="Rettangolo 4"/>
          <p:cNvSpPr/>
          <p:nvPr/>
        </p:nvSpPr>
        <p:spPr>
          <a:xfrm>
            <a:off x="517161" y="2428408"/>
            <a:ext cx="2254639" cy="1049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chemeClr val="tx1"/>
                </a:solidFill>
              </a:rPr>
              <a:t>TESSUTO EMOPOIETICO</a:t>
            </a:r>
            <a:endParaRPr lang="it-IT" sz="2400" b="1" dirty="0">
              <a:solidFill>
                <a:schemeClr val="tx1"/>
              </a:solidFill>
            </a:endParaRPr>
          </a:p>
        </p:txBody>
      </p:sp>
      <p:cxnSp>
        <p:nvCxnSpPr>
          <p:cNvPr id="7" name="Connettore 1 6"/>
          <p:cNvCxnSpPr/>
          <p:nvPr/>
        </p:nvCxnSpPr>
        <p:spPr>
          <a:xfrm flipH="1">
            <a:off x="1517754" y="1978703"/>
            <a:ext cx="179882" cy="4497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517162" y="3867463"/>
            <a:ext cx="2533835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t-IT" b="1" dirty="0" smtClean="0"/>
              <a:t>MIDOLLO OSSEO ROSSO</a:t>
            </a:r>
          </a:p>
          <a:p>
            <a:r>
              <a:rPr lang="it-IT" b="1" dirty="0" smtClean="0"/>
              <a:t>MIDOLLO OSSEO GIALLO</a:t>
            </a:r>
            <a:endParaRPr lang="it-IT" b="1" dirty="0"/>
          </a:p>
        </p:txBody>
      </p:sp>
      <p:cxnSp>
        <p:nvCxnSpPr>
          <p:cNvPr id="10" name="Connettore 1 9"/>
          <p:cNvCxnSpPr/>
          <p:nvPr/>
        </p:nvCxnSpPr>
        <p:spPr>
          <a:xfrm flipH="1">
            <a:off x="1270417" y="3477718"/>
            <a:ext cx="112426" cy="3897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/>
          <p:cNvSpPr txBox="1"/>
          <p:nvPr/>
        </p:nvSpPr>
        <p:spPr>
          <a:xfrm>
            <a:off x="323528" y="4797152"/>
            <a:ext cx="8188845" cy="1323439"/>
          </a:xfrm>
          <a:prstGeom prst="rect">
            <a:avLst/>
          </a:prstGeom>
          <a:solidFill>
            <a:srgbClr val="F9FEDA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7030A0"/>
                </a:solidFill>
              </a:rPr>
              <a:t>TUTTI GLI ELEMENTI FIGURATI DEL SANGUE ORIGINANO </a:t>
            </a:r>
          </a:p>
          <a:p>
            <a:pPr algn="ctr"/>
            <a:r>
              <a:rPr lang="it-IT" sz="2000" b="1" dirty="0" smtClean="0">
                <a:solidFill>
                  <a:srgbClr val="7030A0"/>
                </a:solidFill>
              </a:rPr>
              <a:t>DA UN UNICO TIPO DI CELLULA CAPOSTIPITE (STAMINALE MULTIPOTENTE). </a:t>
            </a:r>
          </a:p>
          <a:p>
            <a:pPr algn="ctr"/>
            <a:r>
              <a:rPr lang="it-IT" sz="2000" b="1" dirty="0" smtClean="0">
                <a:solidFill>
                  <a:srgbClr val="7030A0"/>
                </a:solidFill>
              </a:rPr>
              <a:t>DA QUESTA SI DIFFERENZIANO LE CELLULE CAPOSTIPITI </a:t>
            </a:r>
          </a:p>
          <a:p>
            <a:pPr algn="ctr"/>
            <a:r>
              <a:rPr lang="it-IT" sz="2000" b="1" dirty="0" smtClean="0">
                <a:solidFill>
                  <a:srgbClr val="7030A0"/>
                </a:solidFill>
              </a:rPr>
              <a:t>DELLA SERIE ROSSA, BIANCA E DELLE PIASTRINE.</a:t>
            </a:r>
            <a:endParaRPr lang="it-IT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82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uperagatoide.altervista.org/images/osso%20lungo%20struttu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84784"/>
            <a:ext cx="7731274" cy="340713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3" descr="2008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411413" y="182873"/>
            <a:ext cx="6409059" cy="6487802"/>
          </a:xfrm>
          <a:noFill/>
          <a:ln>
            <a:solidFill>
              <a:srgbClr val="7030A0"/>
            </a:solidFill>
          </a:ln>
        </p:spPr>
      </p:pic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251520" y="908720"/>
            <a:ext cx="2304256" cy="2895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400" dirty="0"/>
              <a:t>Origine e</a:t>
            </a:r>
          </a:p>
          <a:p>
            <a:pPr algn="ctr"/>
            <a:r>
              <a:rPr lang="it-IT" sz="2400" dirty="0"/>
              <a:t>differenziamento</a:t>
            </a:r>
          </a:p>
          <a:p>
            <a:pPr algn="ctr"/>
            <a:r>
              <a:rPr lang="it-IT" sz="2400" dirty="0"/>
              <a:t>delle cellule del</a:t>
            </a:r>
          </a:p>
          <a:p>
            <a:pPr algn="ctr"/>
            <a:r>
              <a:rPr lang="it-IT" sz="2400" dirty="0"/>
              <a:t>sangue nel </a:t>
            </a:r>
          </a:p>
          <a:p>
            <a:pPr algn="ctr"/>
            <a:r>
              <a:rPr lang="it-IT" sz="2400" dirty="0"/>
              <a:t>midollo osseo</a:t>
            </a:r>
          </a:p>
          <a:p>
            <a:pPr algn="ctr"/>
            <a:r>
              <a:rPr lang="it-IT" sz="2400" dirty="0"/>
              <a:t>(tessuto </a:t>
            </a:r>
          </a:p>
          <a:p>
            <a:pPr algn="ctr"/>
            <a:r>
              <a:rPr lang="it-IT" sz="2400" dirty="0"/>
              <a:t>emopoietico)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95</Words>
  <Application>Microsoft Office PowerPoint</Application>
  <PresentationFormat>Presentazione su schermo (4:3)</PresentationFormat>
  <Paragraphs>24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Principale</dc:creator>
  <cp:lastModifiedBy>Principale</cp:lastModifiedBy>
  <cp:revision>15</cp:revision>
  <dcterms:created xsi:type="dcterms:W3CDTF">2011-11-28T14:55:10Z</dcterms:created>
  <dcterms:modified xsi:type="dcterms:W3CDTF">2015-10-27T17:32:58Z</dcterms:modified>
</cp:coreProperties>
</file>