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74.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2"/>
  </p:notesMasterIdLst>
  <p:sldIdLst>
    <p:sldId id="332" r:id="rId2"/>
    <p:sldId id="333" r:id="rId3"/>
    <p:sldId id="334" r:id="rId4"/>
    <p:sldId id="335" r:id="rId5"/>
    <p:sldId id="288" r:id="rId6"/>
    <p:sldId id="290" r:id="rId7"/>
    <p:sldId id="291" r:id="rId8"/>
    <p:sldId id="289" r:id="rId9"/>
    <p:sldId id="256" r:id="rId10"/>
    <p:sldId id="257" r:id="rId11"/>
    <p:sldId id="292" r:id="rId12"/>
    <p:sldId id="311" r:id="rId13"/>
    <p:sldId id="258" r:id="rId14"/>
    <p:sldId id="339" r:id="rId15"/>
    <p:sldId id="338" r:id="rId16"/>
    <p:sldId id="293" r:id="rId17"/>
    <p:sldId id="294" r:id="rId18"/>
    <p:sldId id="313" r:id="rId19"/>
    <p:sldId id="340" r:id="rId20"/>
    <p:sldId id="341" r:id="rId21"/>
    <p:sldId id="342" r:id="rId22"/>
    <p:sldId id="295" r:id="rId23"/>
    <p:sldId id="344" r:id="rId24"/>
    <p:sldId id="343" r:id="rId25"/>
    <p:sldId id="302" r:id="rId26"/>
    <p:sldId id="296" r:id="rId27"/>
    <p:sldId id="297" r:id="rId28"/>
    <p:sldId id="298" r:id="rId29"/>
    <p:sldId id="299" r:id="rId30"/>
    <p:sldId id="347" r:id="rId31"/>
    <p:sldId id="346" r:id="rId32"/>
    <p:sldId id="260" r:id="rId33"/>
    <p:sldId id="261" r:id="rId34"/>
    <p:sldId id="361" r:id="rId35"/>
    <p:sldId id="300" r:id="rId36"/>
    <p:sldId id="351" r:id="rId37"/>
    <p:sldId id="312" r:id="rId38"/>
    <p:sldId id="348" r:id="rId39"/>
    <p:sldId id="262" r:id="rId40"/>
    <p:sldId id="259" r:id="rId41"/>
    <p:sldId id="309" r:id="rId42"/>
    <p:sldId id="310" r:id="rId43"/>
    <p:sldId id="301" r:id="rId44"/>
    <p:sldId id="350" r:id="rId45"/>
    <p:sldId id="317" r:id="rId46"/>
    <p:sldId id="363" r:id="rId47"/>
    <p:sldId id="264" r:id="rId48"/>
    <p:sldId id="314" r:id="rId49"/>
    <p:sldId id="265" r:id="rId50"/>
    <p:sldId id="266" r:id="rId51"/>
    <p:sldId id="267" r:id="rId52"/>
    <p:sldId id="268" r:id="rId53"/>
    <p:sldId id="269" r:id="rId54"/>
    <p:sldId id="319" r:id="rId55"/>
    <p:sldId id="303" r:id="rId56"/>
    <p:sldId id="304" r:id="rId57"/>
    <p:sldId id="305" r:id="rId58"/>
    <p:sldId id="306" r:id="rId59"/>
    <p:sldId id="307" r:id="rId60"/>
    <p:sldId id="308" r:id="rId61"/>
    <p:sldId id="287" r:id="rId62"/>
    <p:sldId id="354" r:id="rId63"/>
    <p:sldId id="324" r:id="rId64"/>
    <p:sldId id="325" r:id="rId65"/>
    <p:sldId id="336" r:id="rId66"/>
    <p:sldId id="337" r:id="rId67"/>
    <p:sldId id="355" r:id="rId68"/>
    <p:sldId id="356" r:id="rId69"/>
    <p:sldId id="357" r:id="rId70"/>
    <p:sldId id="358" r:id="rId71"/>
    <p:sldId id="362" r:id="rId72"/>
    <p:sldId id="359" r:id="rId73"/>
    <p:sldId id="360" r:id="rId74"/>
    <p:sldId id="321" r:id="rId75"/>
    <p:sldId id="323" r:id="rId76"/>
    <p:sldId id="326" r:id="rId77"/>
    <p:sldId id="327" r:id="rId78"/>
    <p:sldId id="330" r:id="rId79"/>
    <p:sldId id="329" r:id="rId80"/>
    <p:sldId id="331" r:id="rId8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03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71" autoAdjust="0"/>
    <p:restoredTop sz="86441" autoAdjust="0"/>
  </p:normalViewPr>
  <p:slideViewPr>
    <p:cSldViewPr>
      <p:cViewPr varScale="1">
        <p:scale>
          <a:sx n="100" d="100"/>
          <a:sy n="100" d="100"/>
        </p:scale>
        <p:origin x="-193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2C485F-6035-45B7-8A01-1106B693ED31}" type="datetimeFigureOut">
              <a:rPr lang="it-IT" smtClean="0"/>
              <a:pPr/>
              <a:t>24/10/2016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658D37-AC73-456F-8DD5-0D165F02B5D8}"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CustomShape 1"/>
          <p:cNvSpPr/>
          <p:nvPr/>
        </p:nvSpPr>
        <p:spPr>
          <a:xfrm>
            <a:off x="3884760" y="8685360"/>
            <a:ext cx="2971800" cy="457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b"/>
          <a:lstStyle/>
          <a:p>
            <a:pPr algn="r"/>
            <a:fld id="{10867426-821A-4DB8-9911-30CD28101CF4}" type="slidenum">
              <a:rPr lang="it-IT" sz="1200">
                <a:latin typeface="Arial"/>
              </a:rPr>
              <a:pPr algn="r"/>
              <a:t>20</a:t>
            </a:fld>
            <a:endParaRPr/>
          </a:p>
        </p:txBody>
      </p:sp>
      <p:sp>
        <p:nvSpPr>
          <p:cNvPr id="452" name="TextShape 2"/>
          <p:cNvSpPr txBox="1"/>
          <p:nvPr/>
        </p:nvSpPr>
        <p:spPr>
          <a:xfrm>
            <a:off x="685800" y="4343400"/>
            <a:ext cx="5486400" cy="4114800"/>
          </a:xfrm>
          <a:prstGeom prst="rect">
            <a:avLst/>
          </a:prstGeom>
          <a:noFill/>
          <a:ln>
            <a:noFill/>
          </a:ln>
        </p:spPr>
        <p:txBody>
          <a:bodyPr/>
          <a:lstStyle/>
          <a:p>
            <a:r>
              <a:rPr lang="it-IT" sz="1200">
                <a:latin typeface="Arial"/>
              </a:rPr>
              <a:t>L-arginine is converted in the endothelium monolayer by the endothelial nitric oxide synthase (eNOS) to NO, which diffuses into both the vessel lumen and the vessel wall, thereby activating soluble guanylate cyclase (sGC). Haem-dependent sGC stimulators and haem-independent sGC activators increase the cellular cGMP concentration via the direct activation of sGC, which results in both vasorelaxation and inhibition of platelet aggregation. In contrast, organic nitrates require bioconversion to release NO, which is not implemented in platelets, leading to poor anti-aggregatory effect.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CustomShape 1"/>
          <p:cNvSpPr/>
          <p:nvPr/>
        </p:nvSpPr>
        <p:spPr>
          <a:xfrm>
            <a:off x="3884760" y="8685360"/>
            <a:ext cx="2971800" cy="457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b"/>
          <a:lstStyle/>
          <a:p>
            <a:pPr algn="r"/>
            <a:fld id="{9E3698CB-1836-4F4F-96E6-64AAC041EA3B}" type="slidenum">
              <a:rPr lang="it-IT" sz="1200">
                <a:latin typeface="Arial"/>
              </a:rPr>
              <a:pPr algn="r"/>
              <a:t>24</a:t>
            </a:fld>
            <a:endParaRPr/>
          </a:p>
        </p:txBody>
      </p:sp>
      <p:sp>
        <p:nvSpPr>
          <p:cNvPr id="454" name="TextShape 2"/>
          <p:cNvSpPr txBox="1"/>
          <p:nvPr/>
        </p:nvSpPr>
        <p:spPr>
          <a:xfrm>
            <a:off x="685800" y="4343400"/>
            <a:ext cx="5486400" cy="4114800"/>
          </a:xfrm>
          <a:prstGeom prst="rect">
            <a:avLst/>
          </a:prstGeom>
          <a:noFill/>
          <a:ln>
            <a:noFill/>
          </a:ln>
        </p:spPr>
        <p:txBody>
          <a:bodyPr/>
          <a:lstStyle/>
          <a:p>
            <a:r>
              <a:rPr lang="it-IT" sz="1200">
                <a:latin typeface="Arial"/>
              </a:rPr>
              <a:t>L-arginine is converted in the endothelium monolayer by the endothelial nitric oxide synthase (eNOS) to NO, which diffuses into both the vessel lumen and the vessel wall, thereby activating soluble guanylate cyclase (sGC). Haem-dependent sGC stimulators and haem-independent sGC activators increase the cellular cGMP concentration via the direct activation of sGC, which results in both vasorelaxation and inhibition of platelet aggregation. In contrast, organic nitrates require bioconversion to release NO, which is not implemented in platelets, leading to poor anti-aggregatory effect.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CustomShape 1"/>
          <p:cNvSpPr/>
          <p:nvPr/>
        </p:nvSpPr>
        <p:spPr>
          <a:xfrm>
            <a:off x="1400040" y="914400"/>
            <a:ext cx="4056120" cy="313524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456" name="TextShape 2"/>
          <p:cNvSpPr txBox="1"/>
          <p:nvPr/>
        </p:nvSpPr>
        <p:spPr>
          <a:xfrm>
            <a:off x="1045800" y="4352760"/>
            <a:ext cx="4770360" cy="3478320"/>
          </a:xfrm>
          <a:prstGeom prst="rect">
            <a:avLst/>
          </a:prstGeom>
          <a:noFill/>
          <a:ln>
            <a:noFill/>
          </a:ln>
        </p:spPr>
        <p:txBody>
          <a:bodyPr lIns="0" tIns="0" rIns="0" bIns="0"/>
          <a:lstStyle/>
          <a:p>
            <a:pPr>
              <a:lnSpc>
                <a:spcPct val="93000"/>
              </a:lnSpc>
            </a:pPr>
            <a:r>
              <a:rPr lang="en-GB" sz="1200">
                <a:latin typeface="Arial"/>
                <a:ea typeface="msgothic"/>
              </a:rPr>
              <a:t>Proposed mechanisms underlying bioactivation of organic nitrates. Left, Characterization of the bioactivation of high-potency nitrates such as nitroglycerin (glyceryl trinitrate [GTN]), pentaerythrityl tetranitrate (PETN), and pentaerythrityl trinitrate (PETriN) by mitochondrial aldehyde dehydrogenase (ALDH-2) when used at low, clinically relevant concentrations (&lt;1 μmol/L). The reductase activity converts the organic nitrates to nitrite and the denitrated metabolite (1,2-glyceryl dinitrate, PETriN, or its dinitrate, PEDN). In general, there are 3 proposed mechanisms including nitrogen oxide formed via a reduction of nitrite (NO2), nitric oxide, formed directly in response to interaction with the ALDH-2, and NO2, released from the mitochondria, may be reduced by the xanthine oxidase in the cytoplasm to form NO. Right, The bioactivation of low-potency nitrates such as isosorbide dinitrate (ISDN) and isosorbide-5-mononitrate (ISMN) but also GDN, PEDN, and their respective mononitrates GMN and PEMN by P450 enzyme(s) in the endoplasmic reticulum (ER), directly yielding nitric oxide. The latter mechanism also accounts for the high-potency nitrates when used at high concentrations (&gt;1 μmol/L). Cyt Ox indicates cytochrome c oxidase.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TextShape 1"/>
          <p:cNvSpPr txBox="1"/>
          <p:nvPr/>
        </p:nvSpPr>
        <p:spPr>
          <a:xfrm>
            <a:off x="685800" y="4343400"/>
            <a:ext cx="5486400" cy="4114800"/>
          </a:xfrm>
          <a:prstGeom prst="rect">
            <a:avLst/>
          </a:prstGeom>
          <a:noFill/>
          <a:ln>
            <a:noFill/>
          </a:ln>
        </p:spPr>
      </p:sp>
      <p:sp>
        <p:nvSpPr>
          <p:cNvPr id="450" name="CustomShape 2"/>
          <p:cNvSpPr/>
          <p:nvPr/>
        </p:nvSpPr>
        <p:spPr>
          <a:xfrm>
            <a:off x="3884760" y="8685360"/>
            <a:ext cx="2971800" cy="457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b"/>
          <a:lstStyle/>
          <a:p>
            <a:pPr algn="r"/>
            <a:fld id="{51D563C8-83BD-4C56-9F51-C36C431BD143}" type="slidenum">
              <a:rPr lang="it-IT" sz="1200">
                <a:latin typeface="Arial"/>
              </a:rPr>
              <a:pPr algn="r"/>
              <a:t>65</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0DA8BB-0D18-469F-8022-DD923457DE3A}" type="datetimeFigureOut">
              <a:rPr lang="nl-BE" smtClean="0"/>
              <a:pPr/>
              <a:t>24/10/2016</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B5274F97-0F13-42E5-9A1D-07478243785D}" type="slidenum">
              <a:rPr lang="nl-BE" smtClean="0"/>
              <a:pPr/>
              <a:t>‹N›</a:t>
            </a:fld>
            <a:endParaRPr lang="nl-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A13C852-0787-4D1B-B170-06C9FE0F323C}"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73DD2AD3-042F-46CC-8515-BABF1A4DAD3A}" type="slidenum">
              <a:rPr lang="it-IT"/>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DFDDAC-7E56-4CBF-8525-147D782A453A}" type="datetimeFigureOut">
              <a:rPr lang="it-IT" smtClean="0"/>
              <a:pPr/>
              <a:t>24/10/2016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B55FED-4317-42FA-9FD3-5295B43C8A08}"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8" name="TextShape 1"/>
          <p:cNvSpPr txBox="1"/>
          <p:nvPr/>
        </p:nvSpPr>
        <p:spPr>
          <a:xfrm>
            <a:off x="533160" y="914400"/>
            <a:ext cx="8001000" cy="1371600"/>
          </a:xfrm>
          <a:prstGeom prst="rect">
            <a:avLst/>
          </a:prstGeom>
          <a:noFill/>
          <a:ln>
            <a:noFill/>
          </a:ln>
        </p:spPr>
        <p:txBody>
          <a:bodyPr/>
          <a:lstStyle/>
          <a:p>
            <a:pPr algn="just">
              <a:lnSpc>
                <a:spcPct val="90000"/>
              </a:lnSpc>
            </a:pPr>
            <a:r>
              <a:rPr lang="it-IT" sz="2000">
                <a:solidFill>
                  <a:srgbClr val="000074"/>
                </a:solidFill>
                <a:latin typeface="Calibri"/>
              </a:rPr>
              <a:t>	Sindrome comune a malattie a diversa eziologia, in cui il fattore fisiopatologico unificante è rappresentato da una discrepanza, reversibile o non, acuta o cronica, tra la </a:t>
            </a:r>
            <a:r>
              <a:rPr lang="it-IT" sz="2000" b="1" i="1">
                <a:solidFill>
                  <a:srgbClr val="C00000"/>
                </a:solidFill>
                <a:latin typeface="Calibri"/>
              </a:rPr>
              <a:t>richiesta metabolica del miocardio</a:t>
            </a:r>
            <a:r>
              <a:rPr lang="it-IT" sz="2000">
                <a:solidFill>
                  <a:srgbClr val="000074"/>
                </a:solidFill>
                <a:latin typeface="Calibri"/>
              </a:rPr>
              <a:t> e </a:t>
            </a:r>
            <a:r>
              <a:rPr lang="it-IT" sz="2000" b="1" i="1">
                <a:solidFill>
                  <a:srgbClr val="C00000"/>
                </a:solidFill>
                <a:latin typeface="Calibri"/>
              </a:rPr>
              <a:t>l’apporto di ossigeno </a:t>
            </a:r>
            <a:r>
              <a:rPr lang="it-IT" sz="2000">
                <a:solidFill>
                  <a:srgbClr val="000074"/>
                </a:solidFill>
                <a:latin typeface="Calibri"/>
              </a:rPr>
              <a:t>da parte del circolo coronarico.</a:t>
            </a:r>
            <a:endParaRPr/>
          </a:p>
        </p:txBody>
      </p:sp>
      <p:sp>
        <p:nvSpPr>
          <p:cNvPr id="49" name="CustomShape 2"/>
          <p:cNvSpPr/>
          <p:nvPr/>
        </p:nvSpPr>
        <p:spPr>
          <a:xfrm>
            <a:off x="2712960" y="228600"/>
            <a:ext cx="3409920" cy="5205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800" b="1">
                <a:solidFill>
                  <a:srgbClr val="C00000"/>
                </a:solidFill>
                <a:latin typeface="Calibri"/>
              </a:rPr>
              <a:t>Cardiopatia Ischemica</a:t>
            </a:r>
            <a:endParaRPr/>
          </a:p>
        </p:txBody>
      </p:sp>
      <p:sp>
        <p:nvSpPr>
          <p:cNvPr id="50" name="CustomShape 3"/>
          <p:cNvSpPr/>
          <p:nvPr/>
        </p:nvSpPr>
        <p:spPr>
          <a:xfrm>
            <a:off x="5029200" y="3200400"/>
            <a:ext cx="3581280" cy="145273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90000"/>
              </a:lnSpc>
            </a:pPr>
            <a:r>
              <a:rPr lang="it-IT" sz="2000" dirty="0" smtClean="0">
                <a:solidFill>
                  <a:srgbClr val="000074"/>
                </a:solidFill>
                <a:latin typeface="Calibri"/>
                <a:ea typeface="Calibri"/>
              </a:rPr>
              <a:t>Questo </a:t>
            </a:r>
            <a:r>
              <a:rPr lang="it-IT" sz="2000" dirty="0">
                <a:solidFill>
                  <a:srgbClr val="000074"/>
                </a:solidFill>
                <a:latin typeface="Calibri"/>
                <a:ea typeface="Calibri"/>
              </a:rPr>
              <a:t>squilibrio causa una alterazione </a:t>
            </a:r>
            <a:r>
              <a:rPr lang="it-IT" sz="2000" b="1" dirty="0">
                <a:solidFill>
                  <a:srgbClr val="000074"/>
                </a:solidFill>
                <a:latin typeface="Calibri"/>
                <a:ea typeface="Calibri"/>
              </a:rPr>
              <a:t>dell’attività elettrica </a:t>
            </a:r>
            <a:r>
              <a:rPr lang="it-IT" sz="2000" dirty="0">
                <a:solidFill>
                  <a:srgbClr val="000074"/>
                </a:solidFill>
                <a:latin typeface="Calibri"/>
                <a:ea typeface="Calibri"/>
              </a:rPr>
              <a:t>e della </a:t>
            </a:r>
            <a:r>
              <a:rPr lang="it-IT" sz="2000" b="1" dirty="0">
                <a:solidFill>
                  <a:srgbClr val="FF0000"/>
                </a:solidFill>
                <a:latin typeface="Calibri"/>
                <a:ea typeface="Calibri"/>
              </a:rPr>
              <a:t>capacità contrattile </a:t>
            </a:r>
            <a:r>
              <a:rPr lang="it-IT" sz="2000" dirty="0">
                <a:solidFill>
                  <a:srgbClr val="000074"/>
                </a:solidFill>
                <a:latin typeface="Calibri"/>
                <a:ea typeface="Calibri"/>
              </a:rPr>
              <a:t>delle zone interessate.</a:t>
            </a:r>
            <a:endParaRPr dirty="0"/>
          </a:p>
        </p:txBody>
      </p:sp>
      <p:pic>
        <p:nvPicPr>
          <p:cNvPr id="51" name="Picture 5"/>
          <p:cNvPicPr/>
          <p:nvPr/>
        </p:nvPicPr>
        <p:blipFill>
          <a:blip r:embed="rId2" cstate="print"/>
          <a:stretch/>
        </p:blipFill>
        <p:spPr>
          <a:xfrm>
            <a:off x="323528" y="2420888"/>
            <a:ext cx="4648320" cy="3859200"/>
          </a:xfrm>
          <a:prstGeom prst="rect">
            <a:avLst/>
          </a:prstGeom>
          <a:ln>
            <a:noFill/>
          </a:ln>
        </p:spPr>
      </p:pic>
      <p:sp>
        <p:nvSpPr>
          <p:cNvPr id="52" name="Line 4"/>
          <p:cNvSpPr/>
          <p:nvPr/>
        </p:nvSpPr>
        <p:spPr>
          <a:xfrm>
            <a:off x="990720" y="762120"/>
            <a:ext cx="7315200" cy="0"/>
          </a:xfrm>
          <a:prstGeom prst="line">
            <a:avLst/>
          </a:prstGeom>
          <a:ln w="9360">
            <a:solidFill>
              <a:srgbClr val="800000"/>
            </a:solidFill>
            <a:miter/>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2032000" y="1504950"/>
            <a:ext cx="184150" cy="366713"/>
          </a:xfrm>
          <a:prstGeom prst="rect">
            <a:avLst/>
          </a:prstGeom>
          <a:noFill/>
          <a:ln w="9525">
            <a:noFill/>
            <a:miter lim="800000"/>
            <a:headEnd/>
            <a:tailEnd/>
          </a:ln>
          <a:effectLst/>
        </p:spPr>
        <p:txBody>
          <a:bodyPr wrap="none">
            <a:spAutoFit/>
          </a:bodyPr>
          <a:lstStyle/>
          <a:p>
            <a:endParaRPr lang="it-IT">
              <a:latin typeface="Arial" charset="0"/>
            </a:endParaRPr>
          </a:p>
        </p:txBody>
      </p:sp>
      <p:sp>
        <p:nvSpPr>
          <p:cNvPr id="22534" name="Text Box 6"/>
          <p:cNvSpPr txBox="1">
            <a:spLocks noChangeArrowheads="1"/>
          </p:cNvSpPr>
          <p:nvPr/>
        </p:nvSpPr>
        <p:spPr bwMode="auto">
          <a:xfrm>
            <a:off x="2627313" y="357188"/>
            <a:ext cx="4329112" cy="457200"/>
          </a:xfrm>
          <a:prstGeom prst="rect">
            <a:avLst/>
          </a:prstGeom>
          <a:solidFill>
            <a:schemeClr val="accent2"/>
          </a:solidFill>
          <a:ln w="9525">
            <a:noFill/>
            <a:miter lim="800000"/>
            <a:headEnd/>
            <a:tailEnd/>
          </a:ln>
          <a:effectLst/>
        </p:spPr>
        <p:txBody>
          <a:bodyPr wrap="none">
            <a:spAutoFit/>
          </a:bodyPr>
          <a:lstStyle/>
          <a:p>
            <a:r>
              <a:rPr lang="it-IT" sz="2400" b="1">
                <a:solidFill>
                  <a:srgbClr val="00FF00"/>
                </a:solidFill>
                <a:latin typeface="Comic Sans MS" pitchFamily="66" charset="0"/>
              </a:rPr>
              <a:t>FARMACI ANTIANGINOSI</a:t>
            </a:r>
          </a:p>
        </p:txBody>
      </p:sp>
      <p:sp>
        <p:nvSpPr>
          <p:cNvPr id="22535" name="Text Box 7"/>
          <p:cNvSpPr txBox="1">
            <a:spLocks noChangeArrowheads="1"/>
          </p:cNvSpPr>
          <p:nvPr/>
        </p:nvSpPr>
        <p:spPr bwMode="auto">
          <a:xfrm>
            <a:off x="525463" y="1122363"/>
            <a:ext cx="8132762" cy="2903537"/>
          </a:xfrm>
          <a:prstGeom prst="rect">
            <a:avLst/>
          </a:prstGeom>
          <a:noFill/>
          <a:ln w="9525">
            <a:noFill/>
            <a:miter lim="800000"/>
            <a:headEnd/>
            <a:tailEnd/>
          </a:ln>
          <a:effectLst/>
        </p:spPr>
        <p:txBody>
          <a:bodyPr>
            <a:spAutoFit/>
          </a:bodyPr>
          <a:lstStyle/>
          <a:p>
            <a:pPr algn="just">
              <a:lnSpc>
                <a:spcPct val="125000"/>
              </a:lnSpc>
            </a:pPr>
            <a:r>
              <a:rPr lang="it-IT" sz="2100">
                <a:solidFill>
                  <a:srgbClr val="000066"/>
                </a:solidFill>
                <a:latin typeface="Comic Sans MS" pitchFamily="66" charset="0"/>
              </a:rPr>
              <a:t>Gli obiettivi della terapia farmacologica dell’angina pectoris servono a </a:t>
            </a:r>
            <a:r>
              <a:rPr lang="it-IT" sz="2100" u="sng">
                <a:solidFill>
                  <a:srgbClr val="FF0000"/>
                </a:solidFill>
                <a:latin typeface="Comic Sans MS" pitchFamily="66" charset="0"/>
              </a:rPr>
              <a:t>bloccare la crisi o interromperla se già in atto ed a prevenire</a:t>
            </a:r>
            <a:r>
              <a:rPr lang="it-IT" sz="2100">
                <a:solidFill>
                  <a:srgbClr val="000066"/>
                </a:solidFill>
                <a:latin typeface="Comic Sans MS" pitchFamily="66" charset="0"/>
              </a:rPr>
              <a:t> nuovi attacchi anginosi.</a:t>
            </a:r>
          </a:p>
          <a:p>
            <a:pPr algn="just">
              <a:lnSpc>
                <a:spcPct val="125000"/>
              </a:lnSpc>
            </a:pPr>
            <a:r>
              <a:rPr lang="it-IT" sz="2100">
                <a:solidFill>
                  <a:srgbClr val="000066"/>
                </a:solidFill>
                <a:latin typeface="Comic Sans MS" pitchFamily="66" charset="0"/>
              </a:rPr>
              <a:t>L’obiettivo della farmacoterapia nelle forme di </a:t>
            </a:r>
            <a:r>
              <a:rPr lang="it-IT" sz="2100">
                <a:solidFill>
                  <a:srgbClr val="FF0000"/>
                </a:solidFill>
                <a:latin typeface="Comic Sans MS" pitchFamily="66" charset="0"/>
              </a:rPr>
              <a:t>angina vasospastica</a:t>
            </a:r>
            <a:r>
              <a:rPr lang="it-IT" sz="2100">
                <a:solidFill>
                  <a:srgbClr val="000066"/>
                </a:solidFill>
                <a:latin typeface="Comic Sans MS" pitchFamily="66" charset="0"/>
              </a:rPr>
              <a:t> è di provocare il rilasciamento della muscolatura liscia dei vasi nei quali c’è uno spasmo e nel prevenire la formazione di ulteriori spasmi.</a:t>
            </a:r>
          </a:p>
        </p:txBody>
      </p:sp>
      <p:sp>
        <p:nvSpPr>
          <p:cNvPr id="22542" name="Oval 14"/>
          <p:cNvSpPr>
            <a:spLocks noChangeArrowheads="1"/>
          </p:cNvSpPr>
          <p:nvPr/>
        </p:nvSpPr>
        <p:spPr bwMode="auto">
          <a:xfrm>
            <a:off x="3348038" y="4098925"/>
            <a:ext cx="2447925" cy="935038"/>
          </a:xfrm>
          <a:prstGeom prst="ellipse">
            <a:avLst/>
          </a:prstGeom>
          <a:gradFill rotWithShape="1">
            <a:gsLst>
              <a:gs pos="0">
                <a:schemeClr val="bg1"/>
              </a:gs>
              <a:gs pos="50000">
                <a:schemeClr val="accent2"/>
              </a:gs>
              <a:gs pos="100000">
                <a:schemeClr val="bg1"/>
              </a:gs>
            </a:gsLst>
            <a:lin ang="18900000" scaled="1"/>
          </a:gradFill>
          <a:ln w="38100">
            <a:solidFill>
              <a:srgbClr val="660033"/>
            </a:solidFill>
            <a:round/>
            <a:headEnd/>
            <a:tailEnd/>
          </a:ln>
          <a:effectLst/>
        </p:spPr>
        <p:txBody>
          <a:bodyPr wrap="none" anchor="ctr"/>
          <a:lstStyle/>
          <a:p>
            <a:endParaRPr lang="it-IT"/>
          </a:p>
        </p:txBody>
      </p:sp>
      <p:sp>
        <p:nvSpPr>
          <p:cNvPr id="22538" name="Text Box 10"/>
          <p:cNvSpPr txBox="1">
            <a:spLocks noChangeArrowheads="1"/>
          </p:cNvSpPr>
          <p:nvPr/>
        </p:nvSpPr>
        <p:spPr bwMode="auto">
          <a:xfrm>
            <a:off x="3427413" y="4386263"/>
            <a:ext cx="2362200" cy="366712"/>
          </a:xfrm>
          <a:prstGeom prst="rect">
            <a:avLst/>
          </a:prstGeom>
          <a:noFill/>
          <a:ln w="9525">
            <a:noFill/>
            <a:miter lim="800000"/>
            <a:headEnd/>
            <a:tailEnd/>
          </a:ln>
          <a:effectLst/>
        </p:spPr>
        <p:txBody>
          <a:bodyPr wrap="none">
            <a:spAutoFit/>
          </a:bodyPr>
          <a:lstStyle/>
          <a:p>
            <a:r>
              <a:rPr lang="it-IT" b="1">
                <a:solidFill>
                  <a:schemeClr val="bg1"/>
                </a:solidFill>
                <a:latin typeface="Comic Sans MS" pitchFamily="66" charset="0"/>
              </a:rPr>
              <a:t>Ca-ANTAGONISTI</a:t>
            </a:r>
          </a:p>
        </p:txBody>
      </p:sp>
      <p:sp>
        <p:nvSpPr>
          <p:cNvPr id="22541" name="Oval 13"/>
          <p:cNvSpPr>
            <a:spLocks noChangeArrowheads="1"/>
          </p:cNvSpPr>
          <p:nvPr/>
        </p:nvSpPr>
        <p:spPr bwMode="auto">
          <a:xfrm>
            <a:off x="600075" y="4141788"/>
            <a:ext cx="2016125" cy="935037"/>
          </a:xfrm>
          <a:prstGeom prst="ellipse">
            <a:avLst/>
          </a:prstGeom>
          <a:gradFill rotWithShape="1">
            <a:gsLst>
              <a:gs pos="0">
                <a:schemeClr val="bg1"/>
              </a:gs>
              <a:gs pos="50000">
                <a:schemeClr val="accent2"/>
              </a:gs>
              <a:gs pos="100000">
                <a:schemeClr val="bg1"/>
              </a:gs>
            </a:gsLst>
            <a:lin ang="18900000" scaled="1"/>
          </a:gradFill>
          <a:ln w="38100">
            <a:solidFill>
              <a:srgbClr val="660033"/>
            </a:solidFill>
            <a:round/>
            <a:headEnd/>
            <a:tailEnd/>
          </a:ln>
          <a:effectLst/>
        </p:spPr>
        <p:txBody>
          <a:bodyPr wrap="none" anchor="ctr"/>
          <a:lstStyle/>
          <a:p>
            <a:endParaRPr lang="it-IT"/>
          </a:p>
        </p:txBody>
      </p:sp>
      <p:sp>
        <p:nvSpPr>
          <p:cNvPr id="22543" name="Oval 15"/>
          <p:cNvSpPr>
            <a:spLocks noChangeArrowheads="1"/>
          </p:cNvSpPr>
          <p:nvPr/>
        </p:nvSpPr>
        <p:spPr bwMode="auto">
          <a:xfrm>
            <a:off x="6599238" y="4098925"/>
            <a:ext cx="2016125" cy="935038"/>
          </a:xfrm>
          <a:prstGeom prst="ellipse">
            <a:avLst/>
          </a:prstGeom>
          <a:gradFill rotWithShape="1">
            <a:gsLst>
              <a:gs pos="0">
                <a:schemeClr val="bg1"/>
              </a:gs>
              <a:gs pos="50000">
                <a:schemeClr val="accent2"/>
              </a:gs>
              <a:gs pos="100000">
                <a:schemeClr val="bg1"/>
              </a:gs>
            </a:gsLst>
            <a:lin ang="18900000" scaled="1"/>
          </a:gradFill>
          <a:ln w="38100">
            <a:solidFill>
              <a:srgbClr val="660033"/>
            </a:solidFill>
            <a:round/>
            <a:headEnd/>
            <a:tailEnd/>
          </a:ln>
          <a:effectLst/>
        </p:spPr>
        <p:txBody>
          <a:bodyPr wrap="none" anchor="ctr"/>
          <a:lstStyle/>
          <a:p>
            <a:endParaRPr lang="it-IT"/>
          </a:p>
        </p:txBody>
      </p:sp>
      <p:sp>
        <p:nvSpPr>
          <p:cNvPr id="22536" name="Text Box 8"/>
          <p:cNvSpPr txBox="1">
            <a:spLocks noChangeArrowheads="1"/>
          </p:cNvSpPr>
          <p:nvPr/>
        </p:nvSpPr>
        <p:spPr bwMode="auto">
          <a:xfrm>
            <a:off x="1022350" y="4432300"/>
            <a:ext cx="1250950" cy="366713"/>
          </a:xfrm>
          <a:prstGeom prst="rect">
            <a:avLst/>
          </a:prstGeom>
          <a:noFill/>
          <a:ln w="9525">
            <a:noFill/>
            <a:miter lim="800000"/>
            <a:headEnd/>
            <a:tailEnd/>
          </a:ln>
          <a:effectLst/>
        </p:spPr>
        <p:txBody>
          <a:bodyPr wrap="none">
            <a:spAutoFit/>
          </a:bodyPr>
          <a:lstStyle/>
          <a:p>
            <a:r>
              <a:rPr lang="it-IT" b="1">
                <a:solidFill>
                  <a:srgbClr val="00FF00"/>
                </a:solidFill>
                <a:latin typeface="Comic Sans MS" pitchFamily="66" charset="0"/>
              </a:rPr>
              <a:t>NITRATI</a:t>
            </a:r>
          </a:p>
        </p:txBody>
      </p:sp>
      <p:sp>
        <p:nvSpPr>
          <p:cNvPr id="22537" name="Text Box 9"/>
          <p:cNvSpPr txBox="1">
            <a:spLocks noChangeArrowheads="1"/>
          </p:cNvSpPr>
          <p:nvPr/>
        </p:nvSpPr>
        <p:spPr bwMode="auto">
          <a:xfrm>
            <a:off x="6746875" y="4389438"/>
            <a:ext cx="1830388" cy="366712"/>
          </a:xfrm>
          <a:prstGeom prst="rect">
            <a:avLst/>
          </a:prstGeom>
          <a:noFill/>
          <a:ln w="9525">
            <a:noFill/>
            <a:miter lim="800000"/>
            <a:headEnd/>
            <a:tailEnd/>
          </a:ln>
          <a:effectLst/>
        </p:spPr>
        <p:txBody>
          <a:bodyPr wrap="none">
            <a:spAutoFit/>
          </a:bodyPr>
          <a:lstStyle/>
          <a:p>
            <a:r>
              <a:rPr lang="el-GR" b="1">
                <a:solidFill>
                  <a:srgbClr val="00FFFF"/>
                </a:solidFill>
                <a:latin typeface="Comic Sans MS" pitchFamily="66" charset="0"/>
              </a:rPr>
              <a:t>β</a:t>
            </a:r>
            <a:r>
              <a:rPr lang="it-IT" b="1">
                <a:solidFill>
                  <a:srgbClr val="00FFFF"/>
                </a:solidFill>
                <a:latin typeface="Comic Sans MS" pitchFamily="66" charset="0"/>
              </a:rPr>
              <a:t>-BLOCCANTI</a:t>
            </a:r>
          </a:p>
        </p:txBody>
      </p:sp>
      <p:sp>
        <p:nvSpPr>
          <p:cNvPr id="22546" name="Text Box 18"/>
          <p:cNvSpPr txBox="1">
            <a:spLocks noChangeArrowheads="1"/>
          </p:cNvSpPr>
          <p:nvPr/>
        </p:nvSpPr>
        <p:spPr bwMode="auto">
          <a:xfrm>
            <a:off x="288925" y="5386388"/>
            <a:ext cx="2776538" cy="925512"/>
          </a:xfrm>
          <a:prstGeom prst="rect">
            <a:avLst/>
          </a:prstGeom>
          <a:solidFill>
            <a:schemeClr val="accent2"/>
          </a:solidFill>
          <a:ln w="9525">
            <a:solidFill>
              <a:schemeClr val="hlink"/>
            </a:solidFill>
            <a:miter lim="800000"/>
            <a:headEnd/>
            <a:tailEnd/>
          </a:ln>
          <a:effectLst/>
        </p:spPr>
        <p:txBody>
          <a:bodyPr>
            <a:spAutoFit/>
          </a:bodyPr>
          <a:lstStyle/>
          <a:p>
            <a:pPr algn="just"/>
            <a:r>
              <a:rPr lang="it-IT">
                <a:solidFill>
                  <a:srgbClr val="66FF33"/>
                </a:solidFill>
                <a:latin typeface="Comic Sans MS" pitchFamily="66" charset="0"/>
              </a:rPr>
              <a:t>Antianginosi ad azione prevalente sui vasi a capacitanza</a:t>
            </a:r>
          </a:p>
        </p:txBody>
      </p:sp>
      <p:sp>
        <p:nvSpPr>
          <p:cNvPr id="22547" name="Text Box 19"/>
          <p:cNvSpPr txBox="1">
            <a:spLocks noChangeArrowheads="1"/>
          </p:cNvSpPr>
          <p:nvPr/>
        </p:nvSpPr>
        <p:spPr bwMode="auto">
          <a:xfrm>
            <a:off x="3270250" y="5386388"/>
            <a:ext cx="2716213" cy="925512"/>
          </a:xfrm>
          <a:prstGeom prst="rect">
            <a:avLst/>
          </a:prstGeom>
          <a:solidFill>
            <a:schemeClr val="accent2"/>
          </a:solidFill>
          <a:ln w="9525">
            <a:solidFill>
              <a:schemeClr val="hlink"/>
            </a:solidFill>
            <a:miter lim="800000"/>
            <a:headEnd/>
            <a:tailEnd/>
          </a:ln>
          <a:effectLst/>
        </p:spPr>
        <p:txBody>
          <a:bodyPr>
            <a:spAutoFit/>
          </a:bodyPr>
          <a:lstStyle/>
          <a:p>
            <a:pPr algn="just"/>
            <a:r>
              <a:rPr lang="it-IT">
                <a:solidFill>
                  <a:schemeClr val="bg1"/>
                </a:solidFill>
                <a:latin typeface="Comic Sans MS" pitchFamily="66" charset="0"/>
              </a:rPr>
              <a:t>Antianginosi ad azione prevalente sulle resistenze periferiche</a:t>
            </a:r>
          </a:p>
        </p:txBody>
      </p:sp>
      <p:sp>
        <p:nvSpPr>
          <p:cNvPr id="22548" name="Text Box 20"/>
          <p:cNvSpPr txBox="1">
            <a:spLocks noChangeArrowheads="1"/>
          </p:cNvSpPr>
          <p:nvPr/>
        </p:nvSpPr>
        <p:spPr bwMode="auto">
          <a:xfrm>
            <a:off x="6153150" y="5386388"/>
            <a:ext cx="2716213" cy="1200150"/>
          </a:xfrm>
          <a:prstGeom prst="rect">
            <a:avLst/>
          </a:prstGeom>
          <a:solidFill>
            <a:schemeClr val="accent2"/>
          </a:solidFill>
          <a:ln w="9525">
            <a:solidFill>
              <a:schemeClr val="hlink"/>
            </a:solidFill>
            <a:miter lim="800000"/>
            <a:headEnd/>
            <a:tailEnd/>
          </a:ln>
          <a:effectLst/>
        </p:spPr>
        <p:txBody>
          <a:bodyPr>
            <a:spAutoFit/>
          </a:bodyPr>
          <a:lstStyle/>
          <a:p>
            <a:pPr algn="just"/>
            <a:r>
              <a:rPr lang="it-IT">
                <a:solidFill>
                  <a:srgbClr val="00FFFF"/>
                </a:solidFill>
                <a:latin typeface="Comic Sans MS" pitchFamily="66" charset="0"/>
              </a:rPr>
              <a:t>Antianginosi ad azione su frequenza cardiaca, contrattilità, pressione arteriosa</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939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CasellaDiTesto 4"/>
          <p:cNvSpPr txBox="1"/>
          <p:nvPr/>
        </p:nvSpPr>
        <p:spPr>
          <a:xfrm>
            <a:off x="1115616" y="260648"/>
            <a:ext cx="6984776" cy="400110"/>
          </a:xfrm>
          <a:prstGeom prst="rect">
            <a:avLst/>
          </a:prstGeom>
          <a:solidFill>
            <a:schemeClr val="bg1"/>
          </a:solidFill>
        </p:spPr>
        <p:txBody>
          <a:bodyPr wrap="square" rtlCol="0">
            <a:spAutoFit/>
          </a:bodyPr>
          <a:lstStyle/>
          <a:p>
            <a:r>
              <a:rPr lang="it-IT" dirty="0" smtClean="0"/>
              <a:t> </a:t>
            </a:r>
            <a:r>
              <a:rPr lang="it-IT" sz="2000" b="1" dirty="0" smtClean="0"/>
              <a:t>INDICAZIONI TERAPEUTICHE PER DIVERSE FORME </a:t>
            </a:r>
            <a:r>
              <a:rPr lang="it-IT" sz="2000" b="1" dirty="0" err="1" smtClean="0"/>
              <a:t>DI</a:t>
            </a:r>
            <a:r>
              <a:rPr lang="it-IT" sz="2000" b="1" dirty="0" smtClean="0"/>
              <a:t> ANGINA </a:t>
            </a:r>
            <a:endParaRPr lang="it-IT" sz="20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3" descr="nobel"/>
          <p:cNvPicPr/>
          <p:nvPr/>
        </p:nvPicPr>
        <p:blipFill>
          <a:blip r:embed="rId2" cstate="print"/>
          <a:stretch/>
        </p:blipFill>
        <p:spPr>
          <a:xfrm>
            <a:off x="5940360" y="2565360"/>
            <a:ext cx="2851200" cy="2508120"/>
          </a:xfrm>
          <a:prstGeom prst="rect">
            <a:avLst/>
          </a:prstGeom>
          <a:ln>
            <a:noFill/>
          </a:ln>
        </p:spPr>
      </p:pic>
      <p:sp>
        <p:nvSpPr>
          <p:cNvPr id="95" name="CustomShape 1"/>
          <p:cNvSpPr/>
          <p:nvPr/>
        </p:nvSpPr>
        <p:spPr>
          <a:xfrm>
            <a:off x="706320" y="1785960"/>
            <a:ext cx="2460600" cy="516600"/>
          </a:xfrm>
          <a:prstGeom prst="rect">
            <a:avLst/>
          </a:prstGeom>
          <a:noFill/>
          <a:ln>
            <a:noFill/>
          </a:ln>
        </p:spPr>
        <p:style>
          <a:lnRef idx="0">
            <a:scrgbClr r="0" g="0" b="0"/>
          </a:lnRef>
          <a:fillRef idx="0">
            <a:scrgbClr r="0" g="0" b="0"/>
          </a:fillRef>
          <a:effectRef idx="0">
            <a:scrgbClr r="0" g="0" b="0"/>
          </a:effectRef>
          <a:fontRef idx="minor"/>
        </p:style>
        <p:txBody>
          <a:bodyPr lIns="90000" tIns="54000" rIns="90000" bIns="36360"/>
          <a:lstStyle/>
          <a:p>
            <a:pPr algn="ctr">
              <a:lnSpc>
                <a:spcPct val="100000"/>
              </a:lnSpc>
            </a:pPr>
            <a:r>
              <a:rPr lang="it-IT" sz="1600" b="1">
                <a:solidFill>
                  <a:srgbClr val="002060"/>
                </a:solidFill>
                <a:latin typeface="Calibri"/>
              </a:rPr>
              <a:t>Ascanio Sobrero</a:t>
            </a:r>
            <a:endParaRPr/>
          </a:p>
          <a:p>
            <a:pPr algn="ctr">
              <a:lnSpc>
                <a:spcPct val="100000"/>
              </a:lnSpc>
            </a:pPr>
            <a:r>
              <a:rPr lang="it-IT" sz="1200" b="1">
                <a:solidFill>
                  <a:srgbClr val="002060"/>
                </a:solidFill>
                <a:latin typeface="Calibri"/>
              </a:rPr>
              <a:t>(1812-1888)</a:t>
            </a:r>
            <a:endParaRPr/>
          </a:p>
        </p:txBody>
      </p:sp>
      <p:pic>
        <p:nvPicPr>
          <p:cNvPr id="96" name="Picture 5" descr="sobrero"/>
          <p:cNvPicPr/>
          <p:nvPr/>
        </p:nvPicPr>
        <p:blipFill>
          <a:blip r:embed="rId3" cstate="print"/>
          <a:stretch/>
        </p:blipFill>
        <p:spPr>
          <a:xfrm>
            <a:off x="971640" y="2421000"/>
            <a:ext cx="1993680" cy="2820960"/>
          </a:xfrm>
          <a:prstGeom prst="rect">
            <a:avLst/>
          </a:prstGeom>
          <a:ln>
            <a:noFill/>
          </a:ln>
        </p:spPr>
      </p:pic>
      <p:sp>
        <p:nvSpPr>
          <p:cNvPr id="97" name="CustomShape 2"/>
          <p:cNvSpPr/>
          <p:nvPr/>
        </p:nvSpPr>
        <p:spPr>
          <a:xfrm>
            <a:off x="1547640" y="5516640"/>
            <a:ext cx="6193080" cy="550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1600">
                <a:solidFill>
                  <a:srgbClr val="002060"/>
                </a:solidFill>
                <a:latin typeface="Calibri"/>
              </a:rPr>
              <a:t>Murrel W: nitroglicerina come rimedio per l’angina</a:t>
            </a:r>
            <a:endParaRPr/>
          </a:p>
          <a:p>
            <a:pPr algn="ctr">
              <a:lnSpc>
                <a:spcPct val="100000"/>
              </a:lnSpc>
            </a:pPr>
            <a:r>
              <a:rPr lang="it-IT" sz="1400">
                <a:solidFill>
                  <a:srgbClr val="002060"/>
                </a:solidFill>
                <a:latin typeface="Calibri"/>
              </a:rPr>
              <a:t>Lancet, 1879</a:t>
            </a:r>
            <a:endParaRPr/>
          </a:p>
        </p:txBody>
      </p:sp>
      <p:pic>
        <p:nvPicPr>
          <p:cNvPr id="98" name="Picture 8" descr="nobel"/>
          <p:cNvPicPr/>
          <p:nvPr/>
        </p:nvPicPr>
        <p:blipFill>
          <a:blip r:embed="rId4" cstate="print"/>
          <a:stretch/>
        </p:blipFill>
        <p:spPr>
          <a:xfrm>
            <a:off x="3635280" y="2421000"/>
            <a:ext cx="2057400" cy="2808360"/>
          </a:xfrm>
          <a:prstGeom prst="rect">
            <a:avLst/>
          </a:prstGeom>
          <a:ln>
            <a:noFill/>
          </a:ln>
        </p:spPr>
      </p:pic>
      <p:sp>
        <p:nvSpPr>
          <p:cNvPr id="99" name="CustomShape 3"/>
          <p:cNvSpPr/>
          <p:nvPr/>
        </p:nvSpPr>
        <p:spPr>
          <a:xfrm>
            <a:off x="3664080" y="1785960"/>
            <a:ext cx="1952640" cy="516600"/>
          </a:xfrm>
          <a:prstGeom prst="rect">
            <a:avLst/>
          </a:prstGeom>
          <a:noFill/>
          <a:ln>
            <a:noFill/>
          </a:ln>
        </p:spPr>
        <p:style>
          <a:lnRef idx="0">
            <a:scrgbClr r="0" g="0" b="0"/>
          </a:lnRef>
          <a:fillRef idx="0">
            <a:scrgbClr r="0" g="0" b="0"/>
          </a:fillRef>
          <a:effectRef idx="0">
            <a:scrgbClr r="0" g="0" b="0"/>
          </a:effectRef>
          <a:fontRef idx="minor"/>
        </p:style>
        <p:txBody>
          <a:bodyPr lIns="90000" tIns="54000" rIns="90000" bIns="36360"/>
          <a:lstStyle/>
          <a:p>
            <a:pPr algn="ctr">
              <a:lnSpc>
                <a:spcPct val="100000"/>
              </a:lnSpc>
            </a:pPr>
            <a:r>
              <a:rPr lang="it-IT" sz="1600" b="1">
                <a:solidFill>
                  <a:srgbClr val="002060"/>
                </a:solidFill>
                <a:latin typeface="Calibri"/>
              </a:rPr>
              <a:t>Alfred Nobel</a:t>
            </a:r>
            <a:endParaRPr/>
          </a:p>
          <a:p>
            <a:pPr algn="ctr">
              <a:lnSpc>
                <a:spcPct val="100000"/>
              </a:lnSpc>
            </a:pPr>
            <a:r>
              <a:rPr lang="it-IT" sz="1200" b="1">
                <a:solidFill>
                  <a:srgbClr val="002060"/>
                </a:solidFill>
                <a:latin typeface="Calibri"/>
              </a:rPr>
              <a:t>(1833-1896)</a:t>
            </a:r>
            <a:endParaRPr/>
          </a:p>
        </p:txBody>
      </p:sp>
      <p:sp>
        <p:nvSpPr>
          <p:cNvPr id="100" name="CustomShape 4"/>
          <p:cNvSpPr/>
          <p:nvPr/>
        </p:nvSpPr>
        <p:spPr>
          <a:xfrm>
            <a:off x="3130560" y="947880"/>
            <a:ext cx="3246480" cy="398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sz="2000">
                <a:solidFill>
                  <a:srgbClr val="002060"/>
                </a:solidFill>
                <a:latin typeface="Calibri"/>
              </a:rPr>
              <a:t>UNA SCOPERTA “ESPLOSIVA”</a:t>
            </a:r>
            <a:endParaRPr/>
          </a:p>
        </p:txBody>
      </p:sp>
      <p:sp>
        <p:nvSpPr>
          <p:cNvPr id="101" name="CustomShape 5"/>
          <p:cNvSpPr/>
          <p:nvPr/>
        </p:nvSpPr>
        <p:spPr>
          <a:xfrm>
            <a:off x="684360" y="115920"/>
            <a:ext cx="7991280" cy="520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2800" b="1">
                <a:solidFill>
                  <a:srgbClr val="C00000"/>
                </a:solidFill>
                <a:latin typeface="Calibri"/>
              </a:rPr>
              <a:t>NITRODERIVATI</a:t>
            </a:r>
            <a:endParaRPr/>
          </a:p>
        </p:txBody>
      </p:sp>
      <p:sp>
        <p:nvSpPr>
          <p:cNvPr id="102" name="Line 6"/>
          <p:cNvSpPr/>
          <p:nvPr/>
        </p:nvSpPr>
        <p:spPr>
          <a:xfrm>
            <a:off x="617400" y="682560"/>
            <a:ext cx="8064720" cy="0"/>
          </a:xfrm>
          <a:prstGeom prst="line">
            <a:avLst/>
          </a:prstGeom>
          <a:ln w="9360">
            <a:solidFill>
              <a:srgbClr val="666699"/>
            </a:solidFill>
            <a:miter/>
          </a:ln>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CustomShape 1"/>
          <p:cNvSpPr/>
          <p:nvPr/>
        </p:nvSpPr>
        <p:spPr>
          <a:xfrm>
            <a:off x="684360" y="115920"/>
            <a:ext cx="7991280" cy="520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2800" b="1">
                <a:solidFill>
                  <a:srgbClr val="C00000"/>
                </a:solidFill>
                <a:latin typeface="Calibri"/>
              </a:rPr>
              <a:t>NITRODERIVATI</a:t>
            </a:r>
            <a:endParaRPr/>
          </a:p>
        </p:txBody>
      </p:sp>
      <p:sp>
        <p:nvSpPr>
          <p:cNvPr id="84" name="CustomShape 2"/>
          <p:cNvSpPr/>
          <p:nvPr/>
        </p:nvSpPr>
        <p:spPr>
          <a:xfrm>
            <a:off x="684360" y="714240"/>
            <a:ext cx="7991280" cy="1465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a:solidFill>
                  <a:srgbClr val="002060"/>
                </a:solidFill>
                <a:latin typeface="Calibri"/>
              </a:rPr>
              <a:t>Sono vasodilatatori </a:t>
            </a:r>
            <a:r>
              <a:rPr lang="it-IT" b="1">
                <a:solidFill>
                  <a:srgbClr val="002060"/>
                </a:solidFill>
                <a:latin typeface="Calibri"/>
              </a:rPr>
              <a:t>arteriosi e venosi </a:t>
            </a:r>
            <a:r>
              <a:rPr lang="it-IT">
                <a:solidFill>
                  <a:srgbClr val="002060"/>
                </a:solidFill>
                <a:latin typeface="Calibri"/>
              </a:rPr>
              <a:t>e potenti farmaci anti-ischemici.</a:t>
            </a:r>
            <a:endParaRPr/>
          </a:p>
          <a:p>
            <a:pPr algn="just">
              <a:lnSpc>
                <a:spcPct val="100000"/>
              </a:lnSpc>
            </a:pPr>
            <a:r>
              <a:rPr lang="it-IT">
                <a:solidFill>
                  <a:srgbClr val="002060"/>
                </a:solidFill>
                <a:latin typeface="Calibri"/>
              </a:rPr>
              <a:t>Sono accomunati dalla presenza di un gruppo nitrato nella loro struttura chimica e dalla capacità di rilasciare monossido di azoto (NO), cui consegue il loro effetto terapeutico.</a:t>
            </a:r>
            <a:endParaRPr/>
          </a:p>
          <a:p>
            <a:pPr algn="just">
              <a:lnSpc>
                <a:spcPct val="100000"/>
              </a:lnSpc>
            </a:pPr>
            <a:endParaRPr/>
          </a:p>
        </p:txBody>
      </p:sp>
      <p:pic>
        <p:nvPicPr>
          <p:cNvPr id="85" name="Picture 8" descr="isosorbide_dinitrate"/>
          <p:cNvPicPr/>
          <p:nvPr/>
        </p:nvPicPr>
        <p:blipFill>
          <a:blip r:embed="rId2" cstate="print"/>
          <a:stretch/>
        </p:blipFill>
        <p:spPr>
          <a:xfrm>
            <a:off x="5075280" y="2138400"/>
            <a:ext cx="2259000" cy="2081160"/>
          </a:xfrm>
          <a:prstGeom prst="rect">
            <a:avLst/>
          </a:prstGeom>
          <a:ln>
            <a:noFill/>
          </a:ln>
        </p:spPr>
      </p:pic>
      <p:pic>
        <p:nvPicPr>
          <p:cNvPr id="86" name="Picture 9" descr="nitroglycerin"/>
          <p:cNvPicPr/>
          <p:nvPr/>
        </p:nvPicPr>
        <p:blipFill>
          <a:blip r:embed="rId3" cstate="print"/>
          <a:stretch/>
        </p:blipFill>
        <p:spPr>
          <a:xfrm>
            <a:off x="1900080" y="4560840"/>
            <a:ext cx="1810080" cy="1676520"/>
          </a:xfrm>
          <a:prstGeom prst="rect">
            <a:avLst/>
          </a:prstGeom>
          <a:ln>
            <a:noFill/>
          </a:ln>
        </p:spPr>
      </p:pic>
      <p:pic>
        <p:nvPicPr>
          <p:cNvPr id="87" name="Picture 10" descr="SodiumNitroprusside"/>
          <p:cNvPicPr/>
          <p:nvPr/>
        </p:nvPicPr>
        <p:blipFill>
          <a:blip r:embed="rId4" cstate="print"/>
          <a:srcRect l="4594" t="4915" r="5335" b="5734"/>
          <a:stretch/>
        </p:blipFill>
        <p:spPr>
          <a:xfrm>
            <a:off x="1765440" y="2254320"/>
            <a:ext cx="1652400" cy="1531800"/>
          </a:xfrm>
          <a:prstGeom prst="rect">
            <a:avLst/>
          </a:prstGeom>
          <a:ln>
            <a:noFill/>
          </a:ln>
        </p:spPr>
      </p:pic>
      <p:sp>
        <p:nvSpPr>
          <p:cNvPr id="88" name="CustomShape 3"/>
          <p:cNvSpPr/>
          <p:nvPr/>
        </p:nvSpPr>
        <p:spPr>
          <a:xfrm>
            <a:off x="1782720" y="3924360"/>
            <a:ext cx="1834200" cy="3682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b="1">
                <a:solidFill>
                  <a:srgbClr val="666699"/>
                </a:solidFill>
                <a:latin typeface="Calibri"/>
              </a:rPr>
              <a:t>NITROPRUSSIATO</a:t>
            </a:r>
            <a:endParaRPr/>
          </a:p>
        </p:txBody>
      </p:sp>
      <p:sp>
        <p:nvSpPr>
          <p:cNvPr id="89" name="CustomShape 4"/>
          <p:cNvSpPr/>
          <p:nvPr/>
        </p:nvSpPr>
        <p:spPr>
          <a:xfrm>
            <a:off x="1538640" y="5727600"/>
            <a:ext cx="2518560" cy="64260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it-IT" b="1">
                <a:solidFill>
                  <a:srgbClr val="666699"/>
                </a:solidFill>
                <a:latin typeface="Calibri"/>
              </a:rPr>
              <a:t>NITROGLICERINA </a:t>
            </a:r>
            <a:endParaRPr/>
          </a:p>
          <a:p>
            <a:pPr algn="ctr">
              <a:lnSpc>
                <a:spcPct val="100000"/>
              </a:lnSpc>
            </a:pPr>
            <a:r>
              <a:rPr lang="it-IT" b="1">
                <a:solidFill>
                  <a:srgbClr val="666699"/>
                </a:solidFill>
                <a:latin typeface="Calibri"/>
              </a:rPr>
              <a:t>(GLICERINA TRINITRATO)</a:t>
            </a:r>
            <a:endParaRPr/>
          </a:p>
        </p:txBody>
      </p:sp>
      <p:sp>
        <p:nvSpPr>
          <p:cNvPr id="90" name="CustomShape 5"/>
          <p:cNvSpPr/>
          <p:nvPr/>
        </p:nvSpPr>
        <p:spPr>
          <a:xfrm>
            <a:off x="5010120" y="3913200"/>
            <a:ext cx="2428560" cy="3682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it-IT" b="1">
                <a:solidFill>
                  <a:srgbClr val="666699"/>
                </a:solidFill>
                <a:latin typeface="Calibri"/>
              </a:rPr>
              <a:t>ISOSORBIDE DINITRATO</a:t>
            </a:r>
            <a:endParaRPr/>
          </a:p>
        </p:txBody>
      </p:sp>
      <p:pic>
        <p:nvPicPr>
          <p:cNvPr id="91" name="Picture 15" descr="c25717-80-0"/>
          <p:cNvPicPr/>
          <p:nvPr/>
        </p:nvPicPr>
        <p:blipFill>
          <a:blip r:embed="rId5" cstate="print">
            <a:lum contrast="36000"/>
          </a:blip>
          <a:stretch/>
        </p:blipFill>
        <p:spPr>
          <a:xfrm>
            <a:off x="5394240" y="4780080"/>
            <a:ext cx="2482920" cy="898560"/>
          </a:xfrm>
          <a:prstGeom prst="rect">
            <a:avLst/>
          </a:prstGeom>
          <a:ln>
            <a:noFill/>
          </a:ln>
        </p:spPr>
      </p:pic>
      <p:sp>
        <p:nvSpPr>
          <p:cNvPr id="92" name="CustomShape 6"/>
          <p:cNvSpPr/>
          <p:nvPr/>
        </p:nvSpPr>
        <p:spPr>
          <a:xfrm>
            <a:off x="5802480" y="5797440"/>
            <a:ext cx="1648440" cy="3682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it-IT" b="1">
                <a:solidFill>
                  <a:srgbClr val="666699"/>
                </a:solidFill>
                <a:latin typeface="Calibri"/>
              </a:rPr>
              <a:t>MOLSIDOMINA</a:t>
            </a:r>
            <a:endParaRPr/>
          </a:p>
        </p:txBody>
      </p:sp>
      <p:sp>
        <p:nvSpPr>
          <p:cNvPr id="93" name="Line 7"/>
          <p:cNvSpPr/>
          <p:nvPr/>
        </p:nvSpPr>
        <p:spPr>
          <a:xfrm>
            <a:off x="617400" y="682560"/>
            <a:ext cx="8064720" cy="0"/>
          </a:xfrm>
          <a:prstGeom prst="line">
            <a:avLst/>
          </a:prstGeom>
          <a:ln w="9360">
            <a:solidFill>
              <a:srgbClr val="666699"/>
            </a:solidFill>
            <a:miter/>
          </a:ln>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p:cNvSpPr txBox="1">
            <a:spLocks noChangeArrowheads="1"/>
          </p:cNvSpPr>
          <p:nvPr/>
        </p:nvSpPr>
        <p:spPr bwMode="auto">
          <a:xfrm>
            <a:off x="468313" y="1465263"/>
            <a:ext cx="8107362" cy="5370512"/>
          </a:xfrm>
          <a:prstGeom prst="rect">
            <a:avLst/>
          </a:prstGeom>
          <a:noFill/>
          <a:ln w="57150" cmpd="thinThick">
            <a:solidFill>
              <a:srgbClr val="000066"/>
            </a:solidFill>
            <a:miter lim="800000"/>
            <a:headEnd/>
            <a:tailEnd/>
          </a:ln>
          <a:effectLst/>
        </p:spPr>
        <p:txBody>
          <a:bodyPr>
            <a:spAutoFit/>
          </a:bodyPr>
          <a:lstStyle/>
          <a:p>
            <a:pPr algn="just">
              <a:lnSpc>
                <a:spcPct val="130000"/>
              </a:lnSpc>
              <a:buFont typeface="Wingdings 2" pitchFamily="18" charset="2"/>
              <a:buChar char="A"/>
              <a:tabLst>
                <a:tab pos="374650" algn="l"/>
              </a:tabLst>
            </a:pPr>
            <a:r>
              <a:rPr lang="it-IT" sz="2400" b="1">
                <a:solidFill>
                  <a:srgbClr val="660033"/>
                </a:solidFill>
                <a:latin typeface="Comic Sans MS" pitchFamily="66" charset="0"/>
              </a:rPr>
              <a:t>Il monossido di azoto (NO) il più importante mediatore della vasodilatazione fisiologica</a:t>
            </a:r>
          </a:p>
          <a:p>
            <a:pPr algn="just">
              <a:lnSpc>
                <a:spcPct val="130000"/>
              </a:lnSpc>
              <a:buFont typeface="Wingdings 2" pitchFamily="18" charset="2"/>
              <a:buChar char="A"/>
              <a:tabLst>
                <a:tab pos="374650" algn="l"/>
              </a:tabLst>
            </a:pPr>
            <a:r>
              <a:rPr lang="it-IT" sz="2400" b="1">
                <a:solidFill>
                  <a:srgbClr val="660033"/>
                </a:solidFill>
                <a:latin typeface="Comic Sans MS" pitchFamily="66" charset="0"/>
              </a:rPr>
              <a:t>L’ NO rilasciato in modo continuo nel torrente circolatorio in risposta alla turbolenza è necessaria per </a:t>
            </a:r>
            <a:r>
              <a:rPr lang="it-IT" sz="2400" b="1" u="sng">
                <a:solidFill>
                  <a:srgbClr val="FF0000"/>
                </a:solidFill>
                <a:latin typeface="Comic Sans MS" pitchFamily="66" charset="0"/>
              </a:rPr>
              <a:t>l’omeostasi del tono e della pervietà vascolare.</a:t>
            </a:r>
            <a:endParaRPr lang="it-IT" sz="2400" b="1">
              <a:solidFill>
                <a:srgbClr val="660033"/>
              </a:solidFill>
              <a:latin typeface="Comic Sans MS" pitchFamily="66" charset="0"/>
            </a:endParaRPr>
          </a:p>
          <a:p>
            <a:pPr algn="just">
              <a:lnSpc>
                <a:spcPct val="130000"/>
              </a:lnSpc>
              <a:buFont typeface="Wingdings 2" pitchFamily="18" charset="2"/>
              <a:buChar char="A"/>
              <a:tabLst>
                <a:tab pos="374650" algn="l"/>
              </a:tabLst>
            </a:pPr>
            <a:r>
              <a:rPr lang="it-IT" sz="2400" b="1">
                <a:solidFill>
                  <a:srgbClr val="660033"/>
                </a:solidFill>
                <a:latin typeface="Comic Sans MS" pitchFamily="66" charset="0"/>
              </a:rPr>
              <a:t> E’ un GAS instabile con emivita di 2-3 secondi</a:t>
            </a:r>
          </a:p>
          <a:p>
            <a:pPr algn="just">
              <a:lnSpc>
                <a:spcPct val="130000"/>
              </a:lnSpc>
              <a:buFont typeface="Wingdings 2" pitchFamily="18" charset="2"/>
              <a:buChar char="A"/>
              <a:tabLst>
                <a:tab pos="374650" algn="l"/>
              </a:tabLst>
            </a:pPr>
            <a:r>
              <a:rPr lang="it-IT" sz="2400" b="1">
                <a:solidFill>
                  <a:srgbClr val="660033"/>
                </a:solidFill>
                <a:latin typeface="Comic Sans MS" pitchFamily="66" charset="0"/>
              </a:rPr>
              <a:t> Il NO diffonde molto facilmente attraverso le membrane cellulari e attiva la forma citosolica solubile della guanilato ciclasi aumentando il cGMP cui segue un rilasciamento della cellula muscolare liscia.</a:t>
            </a:r>
            <a:endParaRPr lang="it-IT" sz="2800" b="1">
              <a:solidFill>
                <a:srgbClr val="660033"/>
              </a:solidFill>
              <a:latin typeface="Comic Sans MS" pitchFamily="66" charset="0"/>
              <a:sym typeface="Wingdings 2" pitchFamily="18" charset="2"/>
            </a:endParaRPr>
          </a:p>
        </p:txBody>
      </p:sp>
      <p:sp>
        <p:nvSpPr>
          <p:cNvPr id="32775" name="Text Box 7"/>
          <p:cNvSpPr txBox="1">
            <a:spLocks noChangeArrowheads="1"/>
          </p:cNvSpPr>
          <p:nvPr/>
        </p:nvSpPr>
        <p:spPr bwMode="auto">
          <a:xfrm>
            <a:off x="390525" y="266700"/>
            <a:ext cx="8345488" cy="822325"/>
          </a:xfrm>
          <a:prstGeom prst="rect">
            <a:avLst/>
          </a:prstGeom>
          <a:solidFill>
            <a:srgbClr val="000066"/>
          </a:solidFill>
          <a:ln w="9525">
            <a:noFill/>
            <a:miter lim="800000"/>
            <a:headEnd/>
            <a:tailEnd/>
          </a:ln>
          <a:effectLst>
            <a:prstShdw prst="shdw13" dist="89803" dir="13500000">
              <a:srgbClr val="003300"/>
            </a:prstShdw>
          </a:effectLst>
        </p:spPr>
        <p:txBody>
          <a:bodyPr>
            <a:spAutoFit/>
          </a:bodyPr>
          <a:lstStyle/>
          <a:p>
            <a:pPr algn="ctr"/>
            <a:r>
              <a:rPr lang="it-IT" sz="2400" b="1">
                <a:solidFill>
                  <a:srgbClr val="00FF00"/>
                </a:solidFill>
                <a:latin typeface="Comic Sans MS" pitchFamily="66" charset="0"/>
              </a:rPr>
              <a:t>MECCANISMO DI AZIONE DEI NIRODERIVATI: LIBERAZIONE DI MONOSSIDO DI AZOTO (NO</a:t>
            </a:r>
            <a:r>
              <a:rPr lang="it-IT" sz="2000" b="1">
                <a:solidFill>
                  <a:srgbClr val="00FF00"/>
                </a:solidFill>
                <a:latin typeface="Arial" charset="0"/>
              </a:rPr>
              <a:t>•</a:t>
            </a:r>
            <a:r>
              <a:rPr lang="it-IT" sz="2400" b="1">
                <a:solidFill>
                  <a:srgbClr val="00FF00"/>
                </a:solidFill>
                <a:latin typeface="Comic Sans MS" pitchFamily="66" charset="0"/>
              </a:rPr>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Oval 4"/>
          <p:cNvSpPr>
            <a:spLocks noChangeArrowheads="1"/>
          </p:cNvSpPr>
          <p:nvPr/>
        </p:nvSpPr>
        <p:spPr bwMode="auto">
          <a:xfrm>
            <a:off x="1071563" y="2867025"/>
            <a:ext cx="6781800" cy="2209800"/>
          </a:xfrm>
          <a:prstGeom prst="ellipse">
            <a:avLst/>
          </a:prstGeom>
          <a:gradFill rotWithShape="0">
            <a:gsLst>
              <a:gs pos="0">
                <a:srgbClr val="B2B2B2">
                  <a:gamma/>
                  <a:shade val="56078"/>
                  <a:invGamma/>
                </a:srgbClr>
              </a:gs>
              <a:gs pos="50000">
                <a:srgbClr val="B2B2B2"/>
              </a:gs>
              <a:gs pos="100000">
                <a:srgbClr val="B2B2B2">
                  <a:gamma/>
                  <a:shade val="56078"/>
                  <a:invGamma/>
                </a:srgbClr>
              </a:gs>
            </a:gsLst>
            <a:lin ang="5400000" scaled="1"/>
          </a:gradFill>
          <a:ln w="28575">
            <a:solidFill>
              <a:srgbClr val="1BFFC3"/>
            </a:solidFill>
            <a:round/>
            <a:headEnd/>
            <a:tailEnd/>
          </a:ln>
          <a:effectLst/>
        </p:spPr>
        <p:txBody>
          <a:bodyPr wrap="none" anchor="ctr"/>
          <a:lstStyle/>
          <a:p>
            <a:pPr algn="ctr"/>
            <a:endParaRPr lang="it-IT" b="1">
              <a:latin typeface="Arial" charset="0"/>
            </a:endParaRPr>
          </a:p>
        </p:txBody>
      </p:sp>
      <p:sp>
        <p:nvSpPr>
          <p:cNvPr id="31754" name="Text Box 10"/>
          <p:cNvSpPr txBox="1">
            <a:spLocks noChangeArrowheads="1"/>
          </p:cNvSpPr>
          <p:nvPr/>
        </p:nvSpPr>
        <p:spPr bwMode="auto">
          <a:xfrm>
            <a:off x="5995988" y="3384550"/>
            <a:ext cx="1670050" cy="915988"/>
          </a:xfrm>
          <a:prstGeom prst="rect">
            <a:avLst/>
          </a:prstGeom>
          <a:noFill/>
          <a:ln w="12700">
            <a:noFill/>
            <a:miter lim="800000"/>
            <a:headEnd/>
            <a:tailEnd/>
          </a:ln>
          <a:effectLst/>
        </p:spPr>
        <p:txBody>
          <a:bodyPr wrap="none">
            <a:spAutoFit/>
          </a:bodyPr>
          <a:lstStyle/>
          <a:p>
            <a:pPr algn="ctr"/>
            <a:r>
              <a:rPr lang="it-IT" b="1">
                <a:solidFill>
                  <a:srgbClr val="000066"/>
                </a:solidFill>
              </a:rPr>
              <a:t>CELLULA</a:t>
            </a:r>
          </a:p>
          <a:p>
            <a:pPr algn="ctr"/>
            <a:r>
              <a:rPr lang="it-IT" b="1">
                <a:solidFill>
                  <a:srgbClr val="000066"/>
                </a:solidFill>
              </a:rPr>
              <a:t>MUSCOLARE</a:t>
            </a:r>
          </a:p>
          <a:p>
            <a:pPr algn="ctr"/>
            <a:r>
              <a:rPr lang="it-IT" b="1">
                <a:solidFill>
                  <a:srgbClr val="000066"/>
                </a:solidFill>
              </a:rPr>
              <a:t>LISCIA</a:t>
            </a:r>
          </a:p>
        </p:txBody>
      </p:sp>
      <p:sp>
        <p:nvSpPr>
          <p:cNvPr id="31756" name="Text Box 12"/>
          <p:cNvSpPr txBox="1">
            <a:spLocks noChangeArrowheads="1"/>
          </p:cNvSpPr>
          <p:nvPr/>
        </p:nvSpPr>
        <p:spPr bwMode="auto">
          <a:xfrm>
            <a:off x="4237038" y="1997075"/>
            <a:ext cx="1050925" cy="790575"/>
          </a:xfrm>
          <a:prstGeom prst="rect">
            <a:avLst/>
          </a:prstGeom>
          <a:solidFill>
            <a:srgbClr val="FFFF00"/>
          </a:solidFill>
          <a:ln w="28575">
            <a:solidFill>
              <a:srgbClr val="003300"/>
            </a:solidFill>
            <a:miter lim="800000"/>
            <a:headEnd/>
            <a:tailEnd/>
          </a:ln>
          <a:effectLst/>
        </p:spPr>
        <p:txBody>
          <a:bodyPr wrap="none">
            <a:spAutoFit/>
          </a:bodyPr>
          <a:lstStyle/>
          <a:p>
            <a:r>
              <a:rPr lang="it-IT" sz="4400" b="1">
                <a:solidFill>
                  <a:srgbClr val="FF0000"/>
                </a:solidFill>
              </a:rPr>
              <a:t>NO</a:t>
            </a:r>
          </a:p>
        </p:txBody>
      </p:sp>
      <p:sp>
        <p:nvSpPr>
          <p:cNvPr id="31759" name="Line 15"/>
          <p:cNvSpPr>
            <a:spLocks noChangeShapeType="1"/>
          </p:cNvSpPr>
          <p:nvPr/>
        </p:nvSpPr>
        <p:spPr bwMode="auto">
          <a:xfrm>
            <a:off x="4805363" y="2714625"/>
            <a:ext cx="0" cy="609600"/>
          </a:xfrm>
          <a:prstGeom prst="line">
            <a:avLst/>
          </a:prstGeom>
          <a:noFill/>
          <a:ln w="38100">
            <a:solidFill>
              <a:srgbClr val="00FF00"/>
            </a:solidFill>
            <a:round/>
            <a:headEnd/>
            <a:tailEnd type="triangle" w="med" len="med"/>
          </a:ln>
          <a:effectLst/>
        </p:spPr>
        <p:txBody>
          <a:bodyPr/>
          <a:lstStyle/>
          <a:p>
            <a:endParaRPr lang="it-IT"/>
          </a:p>
        </p:txBody>
      </p:sp>
      <p:sp>
        <p:nvSpPr>
          <p:cNvPr id="31760" name="Text Box 16"/>
          <p:cNvSpPr txBox="1">
            <a:spLocks noChangeArrowheads="1"/>
          </p:cNvSpPr>
          <p:nvPr/>
        </p:nvSpPr>
        <p:spPr bwMode="auto">
          <a:xfrm>
            <a:off x="4468813" y="3225800"/>
            <a:ext cx="793750" cy="579438"/>
          </a:xfrm>
          <a:prstGeom prst="rect">
            <a:avLst/>
          </a:prstGeom>
          <a:noFill/>
          <a:ln w="12700">
            <a:noFill/>
            <a:miter lim="800000"/>
            <a:headEnd/>
            <a:tailEnd/>
          </a:ln>
          <a:effectLst/>
        </p:spPr>
        <p:txBody>
          <a:bodyPr wrap="none">
            <a:spAutoFit/>
          </a:bodyPr>
          <a:lstStyle/>
          <a:p>
            <a:r>
              <a:rPr lang="it-IT" sz="3200" b="1">
                <a:solidFill>
                  <a:srgbClr val="FF0000"/>
                </a:solidFill>
              </a:rPr>
              <a:t>NO</a:t>
            </a:r>
          </a:p>
        </p:txBody>
      </p:sp>
      <p:sp>
        <p:nvSpPr>
          <p:cNvPr id="31761" name="AutoShape 17"/>
          <p:cNvSpPr>
            <a:spLocks noChangeArrowheads="1"/>
          </p:cNvSpPr>
          <p:nvPr/>
        </p:nvSpPr>
        <p:spPr bwMode="auto">
          <a:xfrm rot="-10782738">
            <a:off x="3584575" y="3398838"/>
            <a:ext cx="915988" cy="1524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CC66"/>
          </a:solidFill>
          <a:ln w="9525">
            <a:solidFill>
              <a:srgbClr val="1BFFC3"/>
            </a:solidFill>
            <a:miter lim="800000"/>
            <a:headEnd/>
            <a:tailEnd/>
          </a:ln>
          <a:effectLst/>
        </p:spPr>
        <p:txBody>
          <a:bodyPr wrap="none" anchor="ctr"/>
          <a:lstStyle/>
          <a:p>
            <a:endParaRPr lang="it-IT"/>
          </a:p>
        </p:txBody>
      </p:sp>
      <p:sp>
        <p:nvSpPr>
          <p:cNvPr id="31762" name="Text Box 18"/>
          <p:cNvSpPr txBox="1">
            <a:spLocks noChangeArrowheads="1"/>
          </p:cNvSpPr>
          <p:nvPr/>
        </p:nvSpPr>
        <p:spPr bwMode="auto">
          <a:xfrm>
            <a:off x="2603500" y="3221038"/>
            <a:ext cx="981075" cy="457200"/>
          </a:xfrm>
          <a:prstGeom prst="rect">
            <a:avLst/>
          </a:prstGeom>
          <a:noFill/>
          <a:ln w="9525">
            <a:noFill/>
            <a:miter lim="800000"/>
            <a:headEnd/>
            <a:tailEnd/>
          </a:ln>
          <a:effectLst/>
        </p:spPr>
        <p:txBody>
          <a:bodyPr wrap="none">
            <a:spAutoFit/>
          </a:bodyPr>
          <a:lstStyle/>
          <a:p>
            <a:r>
              <a:rPr lang="it-IT" sz="2400">
                <a:solidFill>
                  <a:srgbClr val="000066"/>
                </a:solidFill>
              </a:rPr>
              <a:t>cGMP</a:t>
            </a:r>
          </a:p>
        </p:txBody>
      </p:sp>
      <p:sp>
        <p:nvSpPr>
          <p:cNvPr id="31763" name="AutoShape 19"/>
          <p:cNvSpPr>
            <a:spLocks noChangeArrowheads="1"/>
          </p:cNvSpPr>
          <p:nvPr/>
        </p:nvSpPr>
        <p:spPr bwMode="auto">
          <a:xfrm rot="5324597">
            <a:off x="2938463" y="3819525"/>
            <a:ext cx="533400" cy="1524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CC66"/>
          </a:solidFill>
          <a:ln w="9525">
            <a:solidFill>
              <a:srgbClr val="1BFFC3"/>
            </a:solidFill>
            <a:miter lim="800000"/>
            <a:headEnd/>
            <a:tailEnd/>
          </a:ln>
          <a:effectLst/>
        </p:spPr>
        <p:txBody>
          <a:bodyPr wrap="none" anchor="ctr"/>
          <a:lstStyle/>
          <a:p>
            <a:endParaRPr lang="it-IT"/>
          </a:p>
        </p:txBody>
      </p:sp>
      <p:sp>
        <p:nvSpPr>
          <p:cNvPr id="31764" name="Text Box 20"/>
          <p:cNvSpPr txBox="1">
            <a:spLocks noChangeArrowheads="1"/>
          </p:cNvSpPr>
          <p:nvPr/>
        </p:nvSpPr>
        <p:spPr bwMode="auto">
          <a:xfrm>
            <a:off x="2747963" y="4089400"/>
            <a:ext cx="795337" cy="457200"/>
          </a:xfrm>
          <a:prstGeom prst="rect">
            <a:avLst/>
          </a:prstGeom>
          <a:noFill/>
          <a:ln w="9525">
            <a:noFill/>
            <a:miter lim="800000"/>
            <a:headEnd/>
            <a:tailEnd/>
          </a:ln>
          <a:effectLst/>
        </p:spPr>
        <p:txBody>
          <a:bodyPr wrap="none">
            <a:spAutoFit/>
          </a:bodyPr>
          <a:lstStyle/>
          <a:p>
            <a:r>
              <a:rPr lang="it-IT" sz="2400">
                <a:solidFill>
                  <a:srgbClr val="000066"/>
                </a:solidFill>
              </a:rPr>
              <a:t>PKG</a:t>
            </a:r>
          </a:p>
        </p:txBody>
      </p:sp>
      <p:sp>
        <p:nvSpPr>
          <p:cNvPr id="31765" name="AutoShape 21"/>
          <p:cNvSpPr>
            <a:spLocks noChangeArrowheads="1"/>
          </p:cNvSpPr>
          <p:nvPr/>
        </p:nvSpPr>
        <p:spPr bwMode="auto">
          <a:xfrm>
            <a:off x="3509963" y="4238625"/>
            <a:ext cx="533400" cy="457200"/>
          </a:xfrm>
          <a:prstGeom prst="curvedRightArrow">
            <a:avLst>
              <a:gd name="adj1" fmla="val 20000"/>
              <a:gd name="adj2" fmla="val 40000"/>
              <a:gd name="adj3" fmla="val 38889"/>
            </a:avLst>
          </a:prstGeom>
          <a:solidFill>
            <a:srgbClr val="00CC66"/>
          </a:solidFill>
          <a:ln w="9525">
            <a:solidFill>
              <a:srgbClr val="1BFFC3"/>
            </a:solidFill>
            <a:miter lim="800000"/>
            <a:headEnd/>
            <a:tailEnd/>
          </a:ln>
          <a:effectLst/>
        </p:spPr>
        <p:txBody>
          <a:bodyPr wrap="none" anchor="ctr"/>
          <a:lstStyle/>
          <a:p>
            <a:endParaRPr lang="it-IT"/>
          </a:p>
        </p:txBody>
      </p:sp>
      <p:sp>
        <p:nvSpPr>
          <p:cNvPr id="31766" name="Text Box 22"/>
          <p:cNvSpPr txBox="1">
            <a:spLocks noChangeArrowheads="1"/>
          </p:cNvSpPr>
          <p:nvPr/>
        </p:nvSpPr>
        <p:spPr bwMode="auto">
          <a:xfrm>
            <a:off x="4197350" y="4089400"/>
            <a:ext cx="1522413" cy="822325"/>
          </a:xfrm>
          <a:prstGeom prst="rect">
            <a:avLst/>
          </a:prstGeom>
          <a:noFill/>
          <a:ln w="9525">
            <a:noFill/>
            <a:miter lim="800000"/>
            <a:headEnd/>
            <a:tailEnd/>
          </a:ln>
          <a:effectLst/>
        </p:spPr>
        <p:txBody>
          <a:bodyPr wrap="none">
            <a:spAutoFit/>
          </a:bodyPr>
          <a:lstStyle/>
          <a:p>
            <a:r>
              <a:rPr lang="it-IT" sz="2400">
                <a:solidFill>
                  <a:srgbClr val="000066"/>
                </a:solidFill>
              </a:rPr>
              <a:t>Myosina-P</a:t>
            </a:r>
          </a:p>
          <a:p>
            <a:r>
              <a:rPr lang="it-IT" sz="2400">
                <a:solidFill>
                  <a:srgbClr val="000066"/>
                </a:solidFill>
              </a:rPr>
              <a:t>Ca</a:t>
            </a:r>
            <a:r>
              <a:rPr lang="it-IT" sz="1600" baseline="30000">
                <a:solidFill>
                  <a:srgbClr val="000066"/>
                </a:solidFill>
              </a:rPr>
              <a:t>2+</a:t>
            </a:r>
          </a:p>
        </p:txBody>
      </p:sp>
      <p:sp>
        <p:nvSpPr>
          <p:cNvPr id="31767" name="Line 23"/>
          <p:cNvSpPr>
            <a:spLocks noChangeShapeType="1"/>
          </p:cNvSpPr>
          <p:nvPr/>
        </p:nvSpPr>
        <p:spPr bwMode="auto">
          <a:xfrm>
            <a:off x="4195763" y="4543425"/>
            <a:ext cx="0" cy="228600"/>
          </a:xfrm>
          <a:prstGeom prst="line">
            <a:avLst/>
          </a:prstGeom>
          <a:noFill/>
          <a:ln w="9525">
            <a:solidFill>
              <a:srgbClr val="FF0000"/>
            </a:solidFill>
            <a:round/>
            <a:headEnd/>
            <a:tailEnd type="triangle" w="med" len="med"/>
          </a:ln>
          <a:effectLst/>
        </p:spPr>
        <p:txBody>
          <a:bodyPr/>
          <a:lstStyle/>
          <a:p>
            <a:endParaRPr lang="it-IT"/>
          </a:p>
        </p:txBody>
      </p:sp>
      <p:sp>
        <p:nvSpPr>
          <p:cNvPr id="31768" name="Line 24"/>
          <p:cNvSpPr>
            <a:spLocks noChangeShapeType="1"/>
          </p:cNvSpPr>
          <p:nvPr/>
        </p:nvSpPr>
        <p:spPr bwMode="auto">
          <a:xfrm>
            <a:off x="5310188" y="4162425"/>
            <a:ext cx="304800" cy="304800"/>
          </a:xfrm>
          <a:prstGeom prst="line">
            <a:avLst/>
          </a:prstGeom>
          <a:noFill/>
          <a:ln w="19050">
            <a:solidFill>
              <a:srgbClr val="FF0000"/>
            </a:solidFill>
            <a:round/>
            <a:headEnd/>
            <a:tailEnd/>
          </a:ln>
          <a:effectLst/>
        </p:spPr>
        <p:txBody>
          <a:bodyPr/>
          <a:lstStyle/>
          <a:p>
            <a:endParaRPr lang="it-IT"/>
          </a:p>
        </p:txBody>
      </p:sp>
      <p:sp>
        <p:nvSpPr>
          <p:cNvPr id="31769" name="Line 25"/>
          <p:cNvSpPr>
            <a:spLocks noChangeShapeType="1"/>
          </p:cNvSpPr>
          <p:nvPr/>
        </p:nvSpPr>
        <p:spPr bwMode="auto">
          <a:xfrm flipH="1">
            <a:off x="5348288" y="4162425"/>
            <a:ext cx="228600" cy="304800"/>
          </a:xfrm>
          <a:prstGeom prst="line">
            <a:avLst/>
          </a:prstGeom>
          <a:noFill/>
          <a:ln w="28575">
            <a:solidFill>
              <a:srgbClr val="FF0000"/>
            </a:solidFill>
            <a:round/>
            <a:headEnd/>
            <a:tailEnd/>
          </a:ln>
          <a:effectLst/>
        </p:spPr>
        <p:txBody>
          <a:bodyPr/>
          <a:lstStyle/>
          <a:p>
            <a:endParaRPr lang="it-IT"/>
          </a:p>
        </p:txBody>
      </p:sp>
      <p:sp>
        <p:nvSpPr>
          <p:cNvPr id="31770" name="Text Box 26"/>
          <p:cNvSpPr txBox="1">
            <a:spLocks noChangeArrowheads="1"/>
          </p:cNvSpPr>
          <p:nvPr/>
        </p:nvSpPr>
        <p:spPr bwMode="auto">
          <a:xfrm>
            <a:off x="1503363" y="3716338"/>
            <a:ext cx="1316037" cy="517525"/>
          </a:xfrm>
          <a:prstGeom prst="rect">
            <a:avLst/>
          </a:prstGeom>
          <a:noFill/>
          <a:ln w="9525">
            <a:noFill/>
            <a:miter lim="800000"/>
            <a:headEnd/>
            <a:tailEnd/>
          </a:ln>
          <a:effectLst/>
        </p:spPr>
        <p:txBody>
          <a:bodyPr wrap="none">
            <a:spAutoFit/>
          </a:bodyPr>
          <a:lstStyle/>
          <a:p>
            <a:r>
              <a:rPr lang="it-IT" sz="1400" b="1">
                <a:solidFill>
                  <a:srgbClr val="003300"/>
                </a:solidFill>
              </a:rPr>
              <a:t>cGMP</a:t>
            </a:r>
          </a:p>
          <a:p>
            <a:r>
              <a:rPr lang="it-IT" sz="1400" b="1">
                <a:solidFill>
                  <a:srgbClr val="003300"/>
                </a:solidFill>
              </a:rPr>
              <a:t>fosfodiesterasi </a:t>
            </a:r>
          </a:p>
        </p:txBody>
      </p:sp>
      <p:sp>
        <p:nvSpPr>
          <p:cNvPr id="31771" name="Text Box 27"/>
          <p:cNvSpPr txBox="1">
            <a:spLocks noChangeArrowheads="1"/>
          </p:cNvSpPr>
          <p:nvPr/>
        </p:nvSpPr>
        <p:spPr bwMode="auto">
          <a:xfrm>
            <a:off x="3106738" y="3051175"/>
            <a:ext cx="1639887" cy="336550"/>
          </a:xfrm>
          <a:prstGeom prst="rect">
            <a:avLst/>
          </a:prstGeom>
          <a:noFill/>
          <a:ln w="9525">
            <a:noFill/>
            <a:miter lim="800000"/>
            <a:headEnd/>
            <a:tailEnd/>
          </a:ln>
          <a:effectLst/>
        </p:spPr>
        <p:txBody>
          <a:bodyPr wrap="none">
            <a:spAutoFit/>
          </a:bodyPr>
          <a:lstStyle/>
          <a:p>
            <a:r>
              <a:rPr lang="it-IT" sz="1600" b="1">
                <a:solidFill>
                  <a:srgbClr val="33CC33"/>
                </a:solidFill>
              </a:rPr>
              <a:t>Guanilato ciclasi</a:t>
            </a:r>
          </a:p>
        </p:txBody>
      </p:sp>
      <p:sp>
        <p:nvSpPr>
          <p:cNvPr id="31772" name="Text Box 28"/>
          <p:cNvSpPr txBox="1">
            <a:spLocks noChangeArrowheads="1"/>
          </p:cNvSpPr>
          <p:nvPr/>
        </p:nvSpPr>
        <p:spPr bwMode="auto">
          <a:xfrm>
            <a:off x="2530475" y="5726113"/>
            <a:ext cx="3938588" cy="650875"/>
          </a:xfrm>
          <a:prstGeom prst="rect">
            <a:avLst/>
          </a:prstGeom>
          <a:solidFill>
            <a:schemeClr val="accent2"/>
          </a:solidFill>
          <a:ln w="9525">
            <a:solidFill>
              <a:srgbClr val="1BFFC3"/>
            </a:solidFill>
            <a:miter lim="800000"/>
            <a:headEnd/>
            <a:tailEnd/>
          </a:ln>
          <a:effectLst/>
        </p:spPr>
        <p:txBody>
          <a:bodyPr wrap="none">
            <a:spAutoFit/>
          </a:bodyPr>
          <a:lstStyle/>
          <a:p>
            <a:r>
              <a:rPr lang="it-IT" sz="3600">
                <a:solidFill>
                  <a:srgbClr val="FFFF00"/>
                </a:solidFill>
                <a:effectLst>
                  <a:outerShdw blurRad="38100" dist="38100" dir="2700000" algn="tl">
                    <a:srgbClr val="000000"/>
                  </a:outerShdw>
                </a:effectLst>
                <a:latin typeface="Comic Sans MS" pitchFamily="66" charset="0"/>
              </a:rPr>
              <a:t>vasorilasciamento</a:t>
            </a:r>
          </a:p>
        </p:txBody>
      </p:sp>
      <p:sp>
        <p:nvSpPr>
          <p:cNvPr id="31773" name="AutoShape 29" descr="Diagonali larghe verso il basso"/>
          <p:cNvSpPr>
            <a:spLocks noChangeArrowheads="1"/>
          </p:cNvSpPr>
          <p:nvPr/>
        </p:nvSpPr>
        <p:spPr bwMode="auto">
          <a:xfrm>
            <a:off x="4043363" y="5122863"/>
            <a:ext cx="685800" cy="533400"/>
          </a:xfrm>
          <a:prstGeom prst="downArrow">
            <a:avLst>
              <a:gd name="adj1" fmla="val 50000"/>
              <a:gd name="adj2" fmla="val 25000"/>
            </a:avLst>
          </a:prstGeom>
          <a:pattFill prst="wdDnDiag">
            <a:fgClr>
              <a:srgbClr val="FFFF00"/>
            </a:fgClr>
            <a:bgClr>
              <a:srgbClr val="00FF00"/>
            </a:bgClr>
          </a:pattFill>
          <a:ln w="28575">
            <a:solidFill>
              <a:srgbClr val="000066"/>
            </a:solidFill>
            <a:miter lim="800000"/>
            <a:headEnd/>
            <a:tailEnd/>
          </a:ln>
          <a:effectLst/>
        </p:spPr>
        <p:txBody>
          <a:bodyPr wrap="none" anchor="ctr"/>
          <a:lstStyle/>
          <a:p>
            <a:endParaRPr lang="it-IT"/>
          </a:p>
        </p:txBody>
      </p:sp>
      <p:sp>
        <p:nvSpPr>
          <p:cNvPr id="31774" name="Text Box 30"/>
          <p:cNvSpPr txBox="1">
            <a:spLocks noChangeArrowheads="1"/>
          </p:cNvSpPr>
          <p:nvPr/>
        </p:nvSpPr>
        <p:spPr bwMode="auto">
          <a:xfrm>
            <a:off x="214313" y="150813"/>
            <a:ext cx="8372475" cy="915987"/>
          </a:xfrm>
          <a:prstGeom prst="rect">
            <a:avLst/>
          </a:prstGeom>
          <a:noFill/>
          <a:ln w="9525">
            <a:noFill/>
            <a:miter lim="800000"/>
            <a:headEnd/>
            <a:tailEnd/>
          </a:ln>
          <a:effectLst/>
        </p:spPr>
        <p:txBody>
          <a:bodyPr>
            <a:spAutoFit/>
          </a:bodyPr>
          <a:lstStyle/>
          <a:p>
            <a:pPr algn="just"/>
            <a:r>
              <a:rPr lang="it-IT" b="1">
                <a:solidFill>
                  <a:srgbClr val="660033"/>
                </a:solidFill>
                <a:latin typeface="Comic Sans MS" pitchFamily="66" charset="0"/>
              </a:rPr>
              <a:t>MECCANISMO DI AZIONE DEI NIRODERIVATI: LIBERAZIONE DI MONOSSIDO DI AZOTO (NO) </a:t>
            </a:r>
            <a:r>
              <a:rPr lang="it-IT" b="1">
                <a:solidFill>
                  <a:schemeClr val="accent2"/>
                </a:solidFill>
                <a:latin typeface="Comic Sans MS" pitchFamily="66" charset="0"/>
              </a:rPr>
              <a:t>I nitrovasodilatatori mimano gli effetti del NO endogeno prodotto dalle cellule endoteliali</a:t>
            </a:r>
            <a:endParaRPr lang="it-IT" b="1">
              <a:solidFill>
                <a:srgbClr val="660033"/>
              </a:solidFill>
              <a:latin typeface="Comic Sans MS" pitchFamily="66" charset="0"/>
            </a:endParaRPr>
          </a:p>
        </p:txBody>
      </p:sp>
      <p:sp>
        <p:nvSpPr>
          <p:cNvPr id="31775" name="AutoShape 31"/>
          <p:cNvSpPr>
            <a:spLocks noChangeArrowheads="1"/>
          </p:cNvSpPr>
          <p:nvPr/>
        </p:nvSpPr>
        <p:spPr bwMode="auto">
          <a:xfrm>
            <a:off x="5740400" y="1836738"/>
            <a:ext cx="2552700" cy="928687"/>
          </a:xfrm>
          <a:prstGeom prst="hexagon">
            <a:avLst>
              <a:gd name="adj" fmla="val 68718"/>
              <a:gd name="vf" fmla="val 115470"/>
            </a:avLst>
          </a:prstGeom>
          <a:solidFill>
            <a:srgbClr val="ECCB88"/>
          </a:solidFill>
          <a:ln w="9525">
            <a:solidFill>
              <a:srgbClr val="003300"/>
            </a:solidFill>
            <a:miter lim="800000"/>
            <a:headEnd/>
            <a:tailEnd/>
          </a:ln>
          <a:effectLst/>
        </p:spPr>
        <p:txBody>
          <a:bodyPr wrap="none" anchor="ctr"/>
          <a:lstStyle/>
          <a:p>
            <a:pPr algn="ctr"/>
            <a:r>
              <a:rPr lang="it-IT" sz="1400" b="1">
                <a:solidFill>
                  <a:srgbClr val="500050"/>
                </a:solidFill>
              </a:rPr>
              <a:t>CELLULA ENDOTELIALE</a:t>
            </a:r>
          </a:p>
          <a:p>
            <a:pPr algn="ctr"/>
            <a:r>
              <a:rPr lang="it-IT" sz="1400" b="1">
                <a:solidFill>
                  <a:srgbClr val="500050"/>
                </a:solidFill>
              </a:rPr>
              <a:t>VASCOLARE</a:t>
            </a:r>
          </a:p>
        </p:txBody>
      </p:sp>
      <p:sp>
        <p:nvSpPr>
          <p:cNvPr id="31778" name="AutoShape 34"/>
          <p:cNvSpPr>
            <a:spLocks noChangeArrowheads="1"/>
          </p:cNvSpPr>
          <p:nvPr/>
        </p:nvSpPr>
        <p:spPr bwMode="auto">
          <a:xfrm>
            <a:off x="3406775" y="1489075"/>
            <a:ext cx="973138" cy="406400"/>
          </a:xfrm>
          <a:prstGeom prst="curvedDownArrow">
            <a:avLst>
              <a:gd name="adj1" fmla="val 47891"/>
              <a:gd name="adj2" fmla="val 95781"/>
              <a:gd name="adj3" fmla="val 33333"/>
            </a:avLst>
          </a:prstGeom>
          <a:gradFill rotWithShape="1">
            <a:gsLst>
              <a:gs pos="0">
                <a:srgbClr val="000082"/>
              </a:gs>
              <a:gs pos="30000">
                <a:srgbClr val="66008F"/>
              </a:gs>
              <a:gs pos="64999">
                <a:srgbClr val="BA0066"/>
              </a:gs>
              <a:gs pos="89999">
                <a:srgbClr val="FF0000"/>
              </a:gs>
              <a:gs pos="100000">
                <a:srgbClr val="FF8200"/>
              </a:gs>
            </a:gsLst>
            <a:path path="rect">
              <a:fillToRect t="100000" r="100000"/>
            </a:path>
          </a:gradFill>
          <a:ln w="9525">
            <a:solidFill>
              <a:schemeClr val="tx1"/>
            </a:solidFill>
            <a:miter lim="800000"/>
            <a:headEnd/>
            <a:tailEnd/>
          </a:ln>
          <a:effectLst/>
        </p:spPr>
        <p:txBody>
          <a:bodyPr wrap="none" anchor="ctr"/>
          <a:lstStyle/>
          <a:p>
            <a:endParaRPr lang="it-IT"/>
          </a:p>
        </p:txBody>
      </p:sp>
      <p:sp>
        <p:nvSpPr>
          <p:cNvPr id="31779" name="AutoShape 35"/>
          <p:cNvSpPr>
            <a:spLocks noChangeArrowheads="1"/>
          </p:cNvSpPr>
          <p:nvPr/>
        </p:nvSpPr>
        <p:spPr bwMode="auto">
          <a:xfrm flipH="1">
            <a:off x="5265738" y="1476375"/>
            <a:ext cx="973137" cy="406400"/>
          </a:xfrm>
          <a:prstGeom prst="curvedDownArrow">
            <a:avLst>
              <a:gd name="adj1" fmla="val 47891"/>
              <a:gd name="adj2" fmla="val 95781"/>
              <a:gd name="adj3" fmla="val 33333"/>
            </a:avLst>
          </a:prstGeom>
          <a:gradFill rotWithShape="1">
            <a:gsLst>
              <a:gs pos="0">
                <a:srgbClr val="000082"/>
              </a:gs>
              <a:gs pos="30000">
                <a:srgbClr val="66008F"/>
              </a:gs>
              <a:gs pos="64999">
                <a:srgbClr val="BA0066"/>
              </a:gs>
              <a:gs pos="89999">
                <a:srgbClr val="FF0000"/>
              </a:gs>
              <a:gs pos="100000">
                <a:srgbClr val="FF8200"/>
              </a:gs>
            </a:gsLst>
            <a:path path="rect">
              <a:fillToRect t="100000" r="100000"/>
            </a:path>
          </a:gradFill>
          <a:ln w="9525">
            <a:solidFill>
              <a:schemeClr val="tx1"/>
            </a:solidFill>
            <a:miter lim="800000"/>
            <a:headEnd/>
            <a:tailEnd/>
          </a:ln>
          <a:effectLst/>
        </p:spPr>
        <p:txBody>
          <a:bodyPr wrap="none" anchor="ctr"/>
          <a:lstStyle/>
          <a:p>
            <a:endParaRPr lang="it-IT"/>
          </a:p>
        </p:txBody>
      </p:sp>
      <p:pic>
        <p:nvPicPr>
          <p:cNvPr id="31780" name="Picture 36" descr="nitroglycerin"/>
          <p:cNvPicPr>
            <a:picLocks noChangeAspect="1" noChangeArrowheads="1"/>
          </p:cNvPicPr>
          <p:nvPr/>
        </p:nvPicPr>
        <p:blipFill>
          <a:blip r:embed="rId2" cstate="print"/>
          <a:srcRect/>
          <a:stretch>
            <a:fillRect/>
          </a:stretch>
        </p:blipFill>
        <p:spPr bwMode="auto">
          <a:xfrm>
            <a:off x="1476375" y="1428750"/>
            <a:ext cx="1655763" cy="1533525"/>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1619250" y="9525"/>
            <a:ext cx="6934200" cy="683895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2" descr="AH4"/>
          <p:cNvPicPr/>
          <p:nvPr/>
        </p:nvPicPr>
        <p:blipFill>
          <a:blip r:embed="rId2" cstate="print">
            <a:lum bright="6000"/>
          </a:blip>
          <a:srcRect l="1338" r="49241" b="54102"/>
          <a:stretch/>
        </p:blipFill>
        <p:spPr>
          <a:xfrm>
            <a:off x="1057320" y="871560"/>
            <a:ext cx="3475080" cy="4294080"/>
          </a:xfrm>
          <a:prstGeom prst="rect">
            <a:avLst/>
          </a:prstGeom>
          <a:ln>
            <a:noFill/>
          </a:ln>
        </p:spPr>
      </p:pic>
      <p:pic>
        <p:nvPicPr>
          <p:cNvPr id="104" name="Picture 6" descr="AH2"/>
          <p:cNvPicPr/>
          <p:nvPr/>
        </p:nvPicPr>
        <p:blipFill>
          <a:blip r:embed="rId3" cstate="print"/>
          <a:srcRect t="4249" r="5096" b="31246"/>
          <a:stretch/>
        </p:blipFill>
        <p:spPr>
          <a:xfrm>
            <a:off x="4619520" y="1314360"/>
            <a:ext cx="3565800" cy="3830760"/>
          </a:xfrm>
          <a:prstGeom prst="rect">
            <a:avLst/>
          </a:prstGeom>
          <a:ln>
            <a:noFill/>
          </a:ln>
        </p:spPr>
      </p:pic>
      <p:sp>
        <p:nvSpPr>
          <p:cNvPr id="105" name="CustomShape 1"/>
          <p:cNvSpPr/>
          <p:nvPr/>
        </p:nvSpPr>
        <p:spPr>
          <a:xfrm>
            <a:off x="4494240" y="1279440"/>
            <a:ext cx="1941480" cy="3682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b="1">
                <a:solidFill>
                  <a:srgbClr val="002060"/>
                </a:solidFill>
                <a:latin typeface="Calibri"/>
              </a:rPr>
              <a:t>NITROPRUSSIATO</a:t>
            </a:r>
            <a:endParaRPr/>
          </a:p>
        </p:txBody>
      </p:sp>
      <p:sp>
        <p:nvSpPr>
          <p:cNvPr id="106" name="CustomShape 2"/>
          <p:cNvSpPr/>
          <p:nvPr/>
        </p:nvSpPr>
        <p:spPr>
          <a:xfrm>
            <a:off x="6450840" y="1279440"/>
            <a:ext cx="1936440" cy="3682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it-IT" b="1">
                <a:solidFill>
                  <a:srgbClr val="002060"/>
                </a:solidFill>
                <a:latin typeface="Calibri"/>
              </a:rPr>
              <a:t>NITRATI ORGANICI</a:t>
            </a:r>
            <a:endParaRPr/>
          </a:p>
        </p:txBody>
      </p:sp>
      <p:sp>
        <p:nvSpPr>
          <p:cNvPr id="107" name="CustomShape 3"/>
          <p:cNvSpPr/>
          <p:nvPr/>
        </p:nvSpPr>
        <p:spPr>
          <a:xfrm>
            <a:off x="6091200" y="4081320"/>
            <a:ext cx="655560" cy="304920"/>
          </a:xfrm>
          <a:prstGeom prst="ellipse">
            <a:avLst/>
          </a:prstGeom>
          <a:solidFill>
            <a:srgbClr val="FFFFFF"/>
          </a:solidFill>
          <a:ln w="9360">
            <a:solidFill>
              <a:srgbClr val="666699"/>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a:r>
              <a:rPr lang="it-IT" sz="2000" b="1">
                <a:solidFill>
                  <a:srgbClr val="666699"/>
                </a:solidFill>
                <a:latin typeface="Arial"/>
              </a:rPr>
              <a:t>NO</a:t>
            </a:r>
            <a:endParaRPr/>
          </a:p>
        </p:txBody>
      </p:sp>
      <p:sp>
        <p:nvSpPr>
          <p:cNvPr id="108" name="CustomShape 4"/>
          <p:cNvSpPr/>
          <p:nvPr/>
        </p:nvSpPr>
        <p:spPr>
          <a:xfrm>
            <a:off x="3141720" y="2968560"/>
            <a:ext cx="438120" cy="304920"/>
          </a:xfrm>
          <a:prstGeom prst="ellipse">
            <a:avLst/>
          </a:prstGeom>
          <a:solidFill>
            <a:srgbClr val="FFFFFF"/>
          </a:solidFill>
          <a:ln w="9360">
            <a:solidFill>
              <a:srgbClr val="666699"/>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a:r>
              <a:rPr lang="it-IT" sz="2000" b="1">
                <a:solidFill>
                  <a:srgbClr val="666699"/>
                </a:solidFill>
                <a:latin typeface="Arial"/>
              </a:rPr>
              <a:t>NO</a:t>
            </a:r>
            <a:endParaRPr/>
          </a:p>
        </p:txBody>
      </p:sp>
      <p:sp>
        <p:nvSpPr>
          <p:cNvPr id="109" name="CustomShape 5"/>
          <p:cNvSpPr/>
          <p:nvPr/>
        </p:nvSpPr>
        <p:spPr>
          <a:xfrm>
            <a:off x="2509920" y="3414600"/>
            <a:ext cx="438120" cy="304920"/>
          </a:xfrm>
          <a:prstGeom prst="ellipse">
            <a:avLst/>
          </a:prstGeom>
          <a:solidFill>
            <a:srgbClr val="FFFFFF"/>
          </a:solidFill>
          <a:ln w="9360">
            <a:solidFill>
              <a:srgbClr val="666699"/>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a:r>
              <a:rPr lang="it-IT" sz="2000" b="1">
                <a:solidFill>
                  <a:srgbClr val="666699"/>
                </a:solidFill>
                <a:latin typeface="Arial"/>
              </a:rPr>
              <a:t>NO</a:t>
            </a:r>
            <a:endParaRPr/>
          </a:p>
        </p:txBody>
      </p:sp>
      <p:sp>
        <p:nvSpPr>
          <p:cNvPr id="110" name="CustomShape 6"/>
          <p:cNvSpPr/>
          <p:nvPr/>
        </p:nvSpPr>
        <p:spPr>
          <a:xfrm>
            <a:off x="1812960" y="3622680"/>
            <a:ext cx="438120" cy="304920"/>
          </a:xfrm>
          <a:prstGeom prst="ellipse">
            <a:avLst/>
          </a:prstGeom>
          <a:solidFill>
            <a:srgbClr val="FFFFFF"/>
          </a:solidFill>
          <a:ln w="9360">
            <a:solidFill>
              <a:srgbClr val="666699"/>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a:r>
              <a:rPr lang="it-IT" sz="2000" b="1">
                <a:solidFill>
                  <a:srgbClr val="666699"/>
                </a:solidFill>
                <a:latin typeface="Arial"/>
              </a:rPr>
              <a:t>NO</a:t>
            </a:r>
            <a:endParaRPr/>
          </a:p>
        </p:txBody>
      </p:sp>
      <p:sp>
        <p:nvSpPr>
          <p:cNvPr id="111" name="CustomShape 7"/>
          <p:cNvSpPr/>
          <p:nvPr/>
        </p:nvSpPr>
        <p:spPr>
          <a:xfrm>
            <a:off x="5033880" y="2039760"/>
            <a:ext cx="604800" cy="304920"/>
          </a:xfrm>
          <a:prstGeom prst="ellipse">
            <a:avLst/>
          </a:prstGeom>
          <a:solidFill>
            <a:srgbClr val="FFFFFF"/>
          </a:solidFill>
          <a:ln w="9360">
            <a:solidFill>
              <a:srgbClr val="666699"/>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a:r>
              <a:rPr lang="it-IT" sz="2000" b="1">
                <a:solidFill>
                  <a:srgbClr val="666699"/>
                </a:solidFill>
                <a:latin typeface="Arial"/>
              </a:rPr>
              <a:t>NO</a:t>
            </a:r>
            <a:endParaRPr/>
          </a:p>
        </p:txBody>
      </p:sp>
      <p:sp>
        <p:nvSpPr>
          <p:cNvPr id="112" name="CustomShape 8"/>
          <p:cNvSpPr/>
          <p:nvPr/>
        </p:nvSpPr>
        <p:spPr>
          <a:xfrm>
            <a:off x="684360" y="692280"/>
            <a:ext cx="799128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b="1" i="1">
                <a:solidFill>
                  <a:srgbClr val="C00000"/>
                </a:solidFill>
                <a:latin typeface="Calibri"/>
              </a:rPr>
              <a:t>I NITRODERIVATI SONO GENERATORI O DONATORI DI NO</a:t>
            </a:r>
            <a:endParaRPr/>
          </a:p>
        </p:txBody>
      </p:sp>
      <p:sp>
        <p:nvSpPr>
          <p:cNvPr id="113" name="CustomShape 9"/>
          <p:cNvSpPr/>
          <p:nvPr/>
        </p:nvSpPr>
        <p:spPr>
          <a:xfrm>
            <a:off x="1747800" y="5283360"/>
            <a:ext cx="5883480" cy="1329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20000"/>
              </a:lnSpc>
            </a:pPr>
            <a:r>
              <a:rPr lang="it-IT" sz="1400">
                <a:solidFill>
                  <a:srgbClr val="002060"/>
                </a:solidFill>
                <a:latin typeface="Verdana"/>
              </a:rPr>
              <a:t>I principali targets molecolari di NO sono rappresentati da:</a:t>
            </a:r>
            <a:endParaRPr/>
          </a:p>
          <a:p>
            <a:pPr>
              <a:lnSpc>
                <a:spcPct val="120000"/>
              </a:lnSpc>
              <a:buFont typeface="Wingdings" charset="2"/>
              <a:buChar char=""/>
            </a:pPr>
            <a:r>
              <a:rPr lang="it-IT" sz="1400">
                <a:solidFill>
                  <a:srgbClr val="002060"/>
                </a:solidFill>
                <a:latin typeface="Verdana"/>
              </a:rPr>
              <a:t>il gruppo eme della guanilato ciclasi</a:t>
            </a:r>
            <a:endParaRPr/>
          </a:p>
          <a:p>
            <a:pPr>
              <a:lnSpc>
                <a:spcPct val="120000"/>
              </a:lnSpc>
              <a:buFont typeface="Wingdings" charset="2"/>
              <a:buChar char=""/>
            </a:pPr>
            <a:r>
              <a:rPr lang="it-IT" sz="1400">
                <a:solidFill>
                  <a:srgbClr val="002060"/>
                </a:solidFill>
                <a:latin typeface="Verdana"/>
              </a:rPr>
              <a:t>il gruppo eme di altre proteine (citocromo c ossidasi)</a:t>
            </a:r>
            <a:endParaRPr/>
          </a:p>
          <a:p>
            <a:pPr>
              <a:lnSpc>
                <a:spcPct val="120000"/>
              </a:lnSpc>
              <a:buFont typeface="Wingdings" charset="2"/>
              <a:buChar char=""/>
            </a:pPr>
            <a:r>
              <a:rPr lang="it-IT" sz="1400">
                <a:solidFill>
                  <a:srgbClr val="002060"/>
                </a:solidFill>
                <a:latin typeface="Verdana"/>
              </a:rPr>
              <a:t>l’anione superossido</a:t>
            </a:r>
            <a:endParaRPr/>
          </a:p>
          <a:p>
            <a:pPr>
              <a:lnSpc>
                <a:spcPct val="120000"/>
              </a:lnSpc>
              <a:buFont typeface="Wingdings" charset="2"/>
              <a:buChar char=""/>
            </a:pPr>
            <a:r>
              <a:rPr lang="it-IT" sz="1400">
                <a:solidFill>
                  <a:srgbClr val="002060"/>
                </a:solidFill>
                <a:latin typeface="Verdana"/>
              </a:rPr>
              <a:t>nitrosilazione di proteine, lipidi e acidi nucleici</a:t>
            </a:r>
            <a:endParaRPr/>
          </a:p>
        </p:txBody>
      </p:sp>
      <p:sp>
        <p:nvSpPr>
          <p:cNvPr id="114" name="CustomShape 10"/>
          <p:cNvSpPr/>
          <p:nvPr/>
        </p:nvSpPr>
        <p:spPr>
          <a:xfrm>
            <a:off x="684360" y="115920"/>
            <a:ext cx="7991280" cy="520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2800" b="1">
                <a:solidFill>
                  <a:srgbClr val="C00000"/>
                </a:solidFill>
                <a:latin typeface="Calibri"/>
              </a:rPr>
              <a:t>NITRODERIVATI</a:t>
            </a:r>
            <a:endParaRPr/>
          </a:p>
        </p:txBody>
      </p:sp>
      <p:sp>
        <p:nvSpPr>
          <p:cNvPr id="115" name="Line 11"/>
          <p:cNvSpPr/>
          <p:nvPr/>
        </p:nvSpPr>
        <p:spPr>
          <a:xfrm>
            <a:off x="617400" y="682560"/>
            <a:ext cx="8064720" cy="0"/>
          </a:xfrm>
          <a:prstGeom prst="line">
            <a:avLst/>
          </a:prstGeom>
          <a:ln w="9360">
            <a:solidFill>
              <a:srgbClr val="666699"/>
            </a:solidFill>
            <a:miter/>
          </a:ln>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3" name="CustomShape 1"/>
          <p:cNvSpPr/>
          <p:nvPr/>
        </p:nvSpPr>
        <p:spPr>
          <a:xfrm>
            <a:off x="380880" y="5334120"/>
            <a:ext cx="8077320" cy="11430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80000"/>
              </a:lnSpc>
            </a:pPr>
            <a:r>
              <a:rPr lang="it-IT" sz="2000" dirty="0" smtClean="0">
                <a:solidFill>
                  <a:srgbClr val="000074"/>
                </a:solidFill>
                <a:latin typeface="Calibri"/>
                <a:ea typeface="Calibri"/>
              </a:rPr>
              <a:t>A </a:t>
            </a:r>
            <a:r>
              <a:rPr lang="it-IT" sz="2000" dirty="0">
                <a:solidFill>
                  <a:srgbClr val="000074"/>
                </a:solidFill>
                <a:latin typeface="Calibri"/>
                <a:ea typeface="Calibri"/>
              </a:rPr>
              <a:t>causa della elevata estrazione di O</a:t>
            </a:r>
            <a:r>
              <a:rPr lang="it-IT" sz="2000" baseline="-25000" dirty="0">
                <a:solidFill>
                  <a:srgbClr val="000074"/>
                </a:solidFill>
                <a:latin typeface="Calibri"/>
                <a:ea typeface="Calibri"/>
              </a:rPr>
              <a:t>2</a:t>
            </a:r>
            <a:r>
              <a:rPr lang="it-IT" sz="2000" dirty="0">
                <a:solidFill>
                  <a:srgbClr val="000074"/>
                </a:solidFill>
                <a:latin typeface="Calibri"/>
                <a:ea typeface="Calibri"/>
              </a:rPr>
              <a:t> (circa il 70%) del miocardio, l’unico meccanismo di compenso in caso di aumentato fabbisogno di O</a:t>
            </a:r>
            <a:r>
              <a:rPr lang="it-IT" sz="2000" baseline="-25000" dirty="0">
                <a:solidFill>
                  <a:srgbClr val="000074"/>
                </a:solidFill>
                <a:latin typeface="Calibri"/>
                <a:ea typeface="Calibri"/>
              </a:rPr>
              <a:t>2</a:t>
            </a:r>
            <a:r>
              <a:rPr lang="it-IT" sz="2000" dirty="0">
                <a:solidFill>
                  <a:srgbClr val="000074"/>
                </a:solidFill>
                <a:latin typeface="Calibri"/>
                <a:ea typeface="Calibri"/>
              </a:rPr>
              <a:t> è rappresentato da un </a:t>
            </a:r>
            <a:r>
              <a:rPr lang="it-IT" sz="2000" b="1" dirty="0">
                <a:solidFill>
                  <a:srgbClr val="C00000"/>
                </a:solidFill>
                <a:latin typeface="Calibri"/>
                <a:ea typeface="Calibri"/>
              </a:rPr>
              <a:t>proporzionale aumento del flusso coronarico</a:t>
            </a:r>
            <a:r>
              <a:rPr lang="it-IT" sz="2000" dirty="0">
                <a:solidFill>
                  <a:srgbClr val="000074"/>
                </a:solidFill>
                <a:latin typeface="Calibri"/>
                <a:ea typeface="Calibri"/>
              </a:rPr>
              <a:t>, determinato da una vasodilatazione del distretto coronarico </a:t>
            </a:r>
            <a:r>
              <a:rPr lang="it-IT" sz="2000" dirty="0" err="1">
                <a:solidFill>
                  <a:srgbClr val="000074"/>
                </a:solidFill>
                <a:latin typeface="Calibri"/>
                <a:ea typeface="Calibri"/>
              </a:rPr>
              <a:t>arteriolare</a:t>
            </a:r>
            <a:r>
              <a:rPr lang="it-IT" sz="2000" dirty="0">
                <a:solidFill>
                  <a:srgbClr val="000074"/>
                </a:solidFill>
                <a:latin typeface="Calibri"/>
                <a:ea typeface="Calibri"/>
              </a:rPr>
              <a:t>.</a:t>
            </a:r>
            <a:endParaRPr dirty="0"/>
          </a:p>
        </p:txBody>
      </p:sp>
      <p:sp>
        <p:nvSpPr>
          <p:cNvPr id="54" name="CustomShape 2"/>
          <p:cNvSpPr/>
          <p:nvPr/>
        </p:nvSpPr>
        <p:spPr>
          <a:xfrm>
            <a:off x="533520" y="304920"/>
            <a:ext cx="7924680" cy="10504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sz="2000" dirty="0">
                <a:solidFill>
                  <a:srgbClr val="000074"/>
                </a:solidFill>
                <a:latin typeface="Calibri"/>
              </a:rPr>
              <a:t>I due fattori che intervengono nella genesi dell’ischemia miocardica sono:</a:t>
            </a:r>
            <a:endParaRPr dirty="0"/>
          </a:p>
          <a:p>
            <a:pPr algn="just">
              <a:lnSpc>
                <a:spcPct val="100000"/>
              </a:lnSpc>
              <a:buFont typeface="Arial"/>
              <a:buChar char="•"/>
            </a:pPr>
            <a:r>
              <a:rPr lang="it-IT" sz="2000" dirty="0">
                <a:solidFill>
                  <a:srgbClr val="C00000"/>
                </a:solidFill>
                <a:latin typeface="Calibri"/>
              </a:rPr>
              <a:t> La riduzione del flusso coronarico </a:t>
            </a:r>
            <a:endParaRPr dirty="0"/>
          </a:p>
          <a:p>
            <a:pPr algn="just">
              <a:lnSpc>
                <a:spcPct val="100000"/>
              </a:lnSpc>
              <a:buFont typeface="Arial"/>
              <a:buChar char="•"/>
            </a:pPr>
            <a:r>
              <a:rPr lang="it-IT" sz="2000" dirty="0">
                <a:solidFill>
                  <a:srgbClr val="C00000"/>
                </a:solidFill>
                <a:latin typeface="Calibri"/>
              </a:rPr>
              <a:t> L’aumento del consumo miocardico di ossigeno (MVO</a:t>
            </a:r>
            <a:r>
              <a:rPr lang="it-IT" sz="2000" baseline="-25000" dirty="0">
                <a:solidFill>
                  <a:srgbClr val="C00000"/>
                </a:solidFill>
                <a:latin typeface="Calibri"/>
              </a:rPr>
              <a:t>2</a:t>
            </a:r>
            <a:r>
              <a:rPr lang="it-IT" sz="2000" dirty="0">
                <a:solidFill>
                  <a:srgbClr val="C00000"/>
                </a:solidFill>
                <a:latin typeface="Calibri"/>
              </a:rPr>
              <a:t>)</a:t>
            </a:r>
            <a:endParaRPr dirty="0"/>
          </a:p>
        </p:txBody>
      </p:sp>
      <p:pic>
        <p:nvPicPr>
          <p:cNvPr id="55" name="Picture 30"/>
          <p:cNvPicPr/>
          <p:nvPr/>
        </p:nvPicPr>
        <p:blipFill>
          <a:blip r:embed="rId2" cstate="print"/>
          <a:stretch/>
        </p:blipFill>
        <p:spPr>
          <a:xfrm>
            <a:off x="3933720" y="1371600"/>
            <a:ext cx="4907160" cy="3657600"/>
          </a:xfrm>
          <a:prstGeom prst="rect">
            <a:avLst/>
          </a:prstGeom>
          <a:ln>
            <a:noFill/>
          </a:ln>
        </p:spPr>
      </p:pic>
      <p:pic>
        <p:nvPicPr>
          <p:cNvPr id="56" name="Picture 2"/>
          <p:cNvPicPr/>
          <p:nvPr/>
        </p:nvPicPr>
        <p:blipFill>
          <a:blip r:embed="rId3" cstate="print"/>
          <a:stretch/>
        </p:blipFill>
        <p:spPr>
          <a:xfrm>
            <a:off x="609480" y="1731960"/>
            <a:ext cx="3452760" cy="3068640"/>
          </a:xfrm>
          <a:prstGeom prst="rect">
            <a:avLst/>
          </a:prstGeom>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116" name="CustomShape 1"/>
          <p:cNvSpPr/>
          <p:nvPr/>
        </p:nvSpPr>
        <p:spPr>
          <a:xfrm>
            <a:off x="395280" y="1125360"/>
            <a:ext cx="3537000" cy="398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sz="2000" b="1">
                <a:solidFill>
                  <a:srgbClr val="C00000"/>
                </a:solidFill>
                <a:latin typeface="Calibri"/>
              </a:rPr>
              <a:t>SISTEMA CARDIOVASCOLARE</a:t>
            </a:r>
            <a:endParaRPr/>
          </a:p>
        </p:txBody>
      </p:sp>
      <p:sp>
        <p:nvSpPr>
          <p:cNvPr id="117" name="CustomShape 2"/>
          <p:cNvSpPr/>
          <p:nvPr/>
        </p:nvSpPr>
        <p:spPr>
          <a:xfrm>
            <a:off x="4175280" y="1811160"/>
            <a:ext cx="288720" cy="287640"/>
          </a:xfrm>
          <a:prstGeom prst="rightArrow">
            <a:avLst>
              <a:gd name="adj1" fmla="val 16200"/>
              <a:gd name="adj2" fmla="val 5400"/>
            </a:avLst>
          </a:prstGeom>
          <a:gradFill>
            <a:gsLst>
              <a:gs pos="0">
                <a:srgbClr val="FFFF66"/>
              </a:gs>
              <a:gs pos="100000">
                <a:srgbClr val="FF3300"/>
              </a:gs>
            </a:gsLst>
            <a:lin ang="0"/>
          </a:gradFill>
          <a:ln>
            <a:noFill/>
          </a:ln>
        </p:spPr>
        <p:style>
          <a:lnRef idx="0">
            <a:scrgbClr r="0" g="0" b="0"/>
          </a:lnRef>
          <a:fillRef idx="0">
            <a:scrgbClr r="0" g="0" b="0"/>
          </a:fillRef>
          <a:effectRef idx="0">
            <a:scrgbClr r="0" g="0" b="0"/>
          </a:effectRef>
          <a:fontRef idx="minor"/>
        </p:style>
      </p:sp>
      <p:sp>
        <p:nvSpPr>
          <p:cNvPr id="118" name="CustomShape 3"/>
          <p:cNvSpPr/>
          <p:nvPr/>
        </p:nvSpPr>
        <p:spPr>
          <a:xfrm>
            <a:off x="4859280" y="1635120"/>
            <a:ext cx="4103640" cy="916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a:solidFill>
                  <a:srgbClr val="002060"/>
                </a:solidFill>
                <a:latin typeface="Calibri"/>
              </a:rPr>
              <a:t>Controllo della pressione sanguigna e del flusso ematico regionale</a:t>
            </a:r>
            <a:endParaRPr/>
          </a:p>
          <a:p>
            <a:pPr>
              <a:lnSpc>
                <a:spcPct val="100000"/>
              </a:lnSpc>
            </a:pPr>
            <a:r>
              <a:rPr lang="it-IT">
                <a:solidFill>
                  <a:srgbClr val="002060"/>
                </a:solidFill>
                <a:latin typeface="Calibri"/>
              </a:rPr>
              <a:t>Inibizione della proliferazione cellule lisce</a:t>
            </a:r>
            <a:endParaRPr/>
          </a:p>
        </p:txBody>
      </p:sp>
      <p:sp>
        <p:nvSpPr>
          <p:cNvPr id="119" name="CustomShape 4"/>
          <p:cNvSpPr/>
          <p:nvPr/>
        </p:nvSpPr>
        <p:spPr>
          <a:xfrm>
            <a:off x="971640" y="2903400"/>
            <a:ext cx="129672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a:solidFill>
                  <a:srgbClr val="002060"/>
                </a:solidFill>
                <a:latin typeface="Calibri"/>
              </a:rPr>
              <a:t>piastrine</a:t>
            </a:r>
            <a:endParaRPr/>
          </a:p>
        </p:txBody>
      </p:sp>
      <p:sp>
        <p:nvSpPr>
          <p:cNvPr id="120" name="CustomShape 5"/>
          <p:cNvSpPr/>
          <p:nvPr/>
        </p:nvSpPr>
        <p:spPr>
          <a:xfrm>
            <a:off x="4859280" y="2886120"/>
            <a:ext cx="410544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a:solidFill>
                  <a:srgbClr val="002060"/>
                </a:solidFill>
                <a:latin typeface="Calibri"/>
              </a:rPr>
              <a:t>Limitazione dell’adesione/aggregazione</a:t>
            </a:r>
            <a:endParaRPr/>
          </a:p>
        </p:txBody>
      </p:sp>
      <p:sp>
        <p:nvSpPr>
          <p:cNvPr id="121" name="CustomShape 6"/>
          <p:cNvSpPr/>
          <p:nvPr/>
        </p:nvSpPr>
        <p:spPr>
          <a:xfrm>
            <a:off x="4175280" y="2941560"/>
            <a:ext cx="288720" cy="287280"/>
          </a:xfrm>
          <a:prstGeom prst="rightArrow">
            <a:avLst>
              <a:gd name="adj1" fmla="val 16200"/>
              <a:gd name="adj2" fmla="val 5400"/>
            </a:avLst>
          </a:prstGeom>
          <a:gradFill>
            <a:gsLst>
              <a:gs pos="0">
                <a:srgbClr val="FFFF66"/>
              </a:gs>
              <a:gs pos="100000">
                <a:srgbClr val="FF3300"/>
              </a:gs>
            </a:gsLst>
            <a:lin ang="0"/>
          </a:gradFill>
          <a:ln>
            <a:noFill/>
          </a:ln>
        </p:spPr>
        <p:style>
          <a:lnRef idx="0">
            <a:scrgbClr r="0" g="0" b="0"/>
          </a:lnRef>
          <a:fillRef idx="0">
            <a:scrgbClr r="0" g="0" b="0"/>
          </a:fillRef>
          <a:effectRef idx="0">
            <a:scrgbClr r="0" g="0" b="0"/>
          </a:effectRef>
          <a:fontRef idx="minor"/>
        </p:style>
      </p:sp>
      <p:sp>
        <p:nvSpPr>
          <p:cNvPr id="122" name="CustomShape 7"/>
          <p:cNvSpPr/>
          <p:nvPr/>
        </p:nvSpPr>
        <p:spPr>
          <a:xfrm>
            <a:off x="395280" y="3594240"/>
            <a:ext cx="2672640" cy="3988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000" b="1">
                <a:solidFill>
                  <a:srgbClr val="C00000"/>
                </a:solidFill>
                <a:latin typeface="Calibri"/>
              </a:rPr>
              <a:t>MECCANISMI DI DIFESA</a:t>
            </a:r>
            <a:endParaRPr/>
          </a:p>
        </p:txBody>
      </p:sp>
      <p:sp>
        <p:nvSpPr>
          <p:cNvPr id="123" name="CustomShape 8"/>
          <p:cNvSpPr/>
          <p:nvPr/>
        </p:nvSpPr>
        <p:spPr>
          <a:xfrm>
            <a:off x="4176720" y="4038480"/>
            <a:ext cx="289080" cy="287280"/>
          </a:xfrm>
          <a:prstGeom prst="rightArrow">
            <a:avLst>
              <a:gd name="adj1" fmla="val 16200"/>
              <a:gd name="adj2" fmla="val 5400"/>
            </a:avLst>
          </a:prstGeom>
          <a:gradFill>
            <a:gsLst>
              <a:gs pos="0">
                <a:srgbClr val="FFFF66"/>
              </a:gs>
              <a:gs pos="100000">
                <a:srgbClr val="FF3300"/>
              </a:gs>
            </a:gsLst>
            <a:lin ang="0"/>
          </a:gradFill>
          <a:ln>
            <a:noFill/>
          </a:ln>
        </p:spPr>
        <p:style>
          <a:lnRef idx="0">
            <a:scrgbClr r="0" g="0" b="0"/>
          </a:lnRef>
          <a:fillRef idx="0">
            <a:scrgbClr r="0" g="0" b="0"/>
          </a:fillRef>
          <a:effectRef idx="0">
            <a:scrgbClr r="0" g="0" b="0"/>
          </a:effectRef>
          <a:fontRef idx="minor"/>
        </p:style>
      </p:sp>
      <p:sp>
        <p:nvSpPr>
          <p:cNvPr id="124" name="CustomShape 9"/>
          <p:cNvSpPr/>
          <p:nvPr/>
        </p:nvSpPr>
        <p:spPr>
          <a:xfrm>
            <a:off x="4859280" y="3860640"/>
            <a:ext cx="410544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a:solidFill>
                  <a:srgbClr val="002060"/>
                </a:solidFill>
                <a:latin typeface="Calibri"/>
              </a:rPr>
              <a:t>Difesa nei cfr. di virus, batteri, funghi, protozoi e parassiti</a:t>
            </a:r>
            <a:endParaRPr/>
          </a:p>
        </p:txBody>
      </p:sp>
      <p:sp>
        <p:nvSpPr>
          <p:cNvPr id="125" name="CustomShape 10"/>
          <p:cNvSpPr/>
          <p:nvPr/>
        </p:nvSpPr>
        <p:spPr>
          <a:xfrm>
            <a:off x="395280" y="4602240"/>
            <a:ext cx="2210760" cy="3988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000" b="1">
                <a:solidFill>
                  <a:srgbClr val="C00000"/>
                </a:solidFill>
                <a:latin typeface="Calibri"/>
              </a:rPr>
              <a:t>SISTEMA NERVOSO</a:t>
            </a:r>
            <a:endParaRPr/>
          </a:p>
        </p:txBody>
      </p:sp>
      <p:sp>
        <p:nvSpPr>
          <p:cNvPr id="126" name="CustomShape 11"/>
          <p:cNvSpPr/>
          <p:nvPr/>
        </p:nvSpPr>
        <p:spPr>
          <a:xfrm>
            <a:off x="971640" y="5929200"/>
            <a:ext cx="1069200" cy="3682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a:solidFill>
                  <a:srgbClr val="002060"/>
                </a:solidFill>
                <a:latin typeface="Calibri"/>
              </a:rPr>
              <a:t>periferico</a:t>
            </a:r>
            <a:endParaRPr/>
          </a:p>
        </p:txBody>
      </p:sp>
      <p:sp>
        <p:nvSpPr>
          <p:cNvPr id="127" name="CustomShape 12"/>
          <p:cNvSpPr/>
          <p:nvPr/>
        </p:nvSpPr>
        <p:spPr>
          <a:xfrm>
            <a:off x="971640" y="1735200"/>
            <a:ext cx="2867400" cy="3682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a:solidFill>
                  <a:srgbClr val="002060"/>
                </a:solidFill>
                <a:latin typeface="Calibri"/>
              </a:rPr>
              <a:t>endotelio/m. liscia vascolare </a:t>
            </a:r>
            <a:endParaRPr/>
          </a:p>
        </p:txBody>
      </p:sp>
      <p:sp>
        <p:nvSpPr>
          <p:cNvPr id="128" name="CustomShape 13"/>
          <p:cNvSpPr/>
          <p:nvPr/>
        </p:nvSpPr>
        <p:spPr>
          <a:xfrm>
            <a:off x="971640" y="4019400"/>
            <a:ext cx="2994120" cy="3682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a:solidFill>
                  <a:srgbClr val="002060"/>
                </a:solidFill>
                <a:latin typeface="Calibri"/>
              </a:rPr>
              <a:t>macrofagi, neutrofili, leucociti </a:t>
            </a:r>
            <a:endParaRPr/>
          </a:p>
        </p:txBody>
      </p:sp>
      <p:sp>
        <p:nvSpPr>
          <p:cNvPr id="129" name="CustomShape 14"/>
          <p:cNvSpPr/>
          <p:nvPr/>
        </p:nvSpPr>
        <p:spPr>
          <a:xfrm>
            <a:off x="971640" y="5094360"/>
            <a:ext cx="933480" cy="3682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a:solidFill>
                  <a:srgbClr val="002060"/>
                </a:solidFill>
                <a:latin typeface="Calibri"/>
              </a:rPr>
              <a:t>centrale</a:t>
            </a:r>
            <a:endParaRPr/>
          </a:p>
        </p:txBody>
      </p:sp>
      <p:sp>
        <p:nvSpPr>
          <p:cNvPr id="130" name="CustomShape 15"/>
          <p:cNvSpPr/>
          <p:nvPr/>
        </p:nvSpPr>
        <p:spPr>
          <a:xfrm>
            <a:off x="4859280" y="4797360"/>
            <a:ext cx="4105440" cy="916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a:solidFill>
                  <a:srgbClr val="002060"/>
                </a:solidFill>
                <a:latin typeface="Calibri"/>
              </a:rPr>
              <a:t>Neurotrasmissione, potenziamento a lungo termine; plasticità (memoria appetito, nocicezione)</a:t>
            </a:r>
            <a:endParaRPr/>
          </a:p>
        </p:txBody>
      </p:sp>
      <p:sp>
        <p:nvSpPr>
          <p:cNvPr id="131" name="CustomShape 16"/>
          <p:cNvSpPr/>
          <p:nvPr/>
        </p:nvSpPr>
        <p:spPr>
          <a:xfrm>
            <a:off x="4176720" y="5111640"/>
            <a:ext cx="289080" cy="287280"/>
          </a:xfrm>
          <a:prstGeom prst="rightArrow">
            <a:avLst>
              <a:gd name="adj1" fmla="val 16200"/>
              <a:gd name="adj2" fmla="val 5400"/>
            </a:avLst>
          </a:prstGeom>
          <a:gradFill>
            <a:gsLst>
              <a:gs pos="0">
                <a:srgbClr val="FFFF66"/>
              </a:gs>
              <a:gs pos="100000">
                <a:srgbClr val="FF3300"/>
              </a:gs>
            </a:gsLst>
            <a:lin ang="0"/>
          </a:gradFill>
          <a:ln>
            <a:noFill/>
          </a:ln>
        </p:spPr>
        <p:style>
          <a:lnRef idx="0">
            <a:scrgbClr r="0" g="0" b="0"/>
          </a:lnRef>
          <a:fillRef idx="0">
            <a:scrgbClr r="0" g="0" b="0"/>
          </a:fillRef>
          <a:effectRef idx="0">
            <a:scrgbClr r="0" g="0" b="0"/>
          </a:effectRef>
          <a:fontRef idx="minor"/>
        </p:style>
      </p:sp>
      <p:sp>
        <p:nvSpPr>
          <p:cNvPr id="132" name="CustomShape 17"/>
          <p:cNvSpPr/>
          <p:nvPr/>
        </p:nvSpPr>
        <p:spPr>
          <a:xfrm>
            <a:off x="4175280" y="5950080"/>
            <a:ext cx="288720" cy="287280"/>
          </a:xfrm>
          <a:prstGeom prst="rightArrow">
            <a:avLst>
              <a:gd name="adj1" fmla="val 16200"/>
              <a:gd name="adj2" fmla="val 5400"/>
            </a:avLst>
          </a:prstGeom>
          <a:gradFill>
            <a:gsLst>
              <a:gs pos="0">
                <a:srgbClr val="FFFF66"/>
              </a:gs>
              <a:gs pos="100000">
                <a:srgbClr val="FF3300"/>
              </a:gs>
            </a:gsLst>
            <a:lin ang="0"/>
          </a:gradFill>
          <a:ln>
            <a:noFill/>
          </a:ln>
        </p:spPr>
        <p:style>
          <a:lnRef idx="0">
            <a:scrgbClr r="0" g="0" b="0"/>
          </a:lnRef>
          <a:fillRef idx="0">
            <a:scrgbClr r="0" g="0" b="0"/>
          </a:fillRef>
          <a:effectRef idx="0">
            <a:scrgbClr r="0" g="0" b="0"/>
          </a:effectRef>
          <a:fontRef idx="minor"/>
        </p:style>
      </p:sp>
      <p:sp>
        <p:nvSpPr>
          <p:cNvPr id="133" name="CustomShape 18"/>
          <p:cNvSpPr/>
          <p:nvPr/>
        </p:nvSpPr>
        <p:spPr>
          <a:xfrm>
            <a:off x="4859280" y="5734080"/>
            <a:ext cx="410544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a:solidFill>
                  <a:srgbClr val="002060"/>
                </a:solidFill>
                <a:latin typeface="Calibri"/>
              </a:rPr>
              <a:t>Neurotrasmissione (es., svuotamento gastrico; erezione del pene)</a:t>
            </a:r>
            <a:endParaRPr/>
          </a:p>
        </p:txBody>
      </p:sp>
      <p:sp>
        <p:nvSpPr>
          <p:cNvPr id="134" name="CustomShape 19"/>
          <p:cNvSpPr/>
          <p:nvPr/>
        </p:nvSpPr>
        <p:spPr>
          <a:xfrm>
            <a:off x="684360" y="115920"/>
            <a:ext cx="799128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b="1">
                <a:solidFill>
                  <a:srgbClr val="C00000"/>
                </a:solidFill>
                <a:latin typeface="Calibri"/>
              </a:rPr>
              <a:t>PRINCIPALI FUNZIONI DI NO ENDOGENO</a:t>
            </a:r>
            <a:endParaRPr/>
          </a:p>
        </p:txBody>
      </p:sp>
      <p:sp>
        <p:nvSpPr>
          <p:cNvPr id="135" name="Line 20"/>
          <p:cNvSpPr/>
          <p:nvPr/>
        </p:nvSpPr>
        <p:spPr>
          <a:xfrm>
            <a:off x="617400" y="682560"/>
            <a:ext cx="8064720" cy="0"/>
          </a:xfrm>
          <a:prstGeom prst="line">
            <a:avLst/>
          </a:prstGeom>
          <a:ln w="9360">
            <a:solidFill>
              <a:srgbClr val="666699"/>
            </a:solidFill>
            <a:miter/>
          </a:ln>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6" name="CustomShape 1"/>
          <p:cNvSpPr/>
          <p:nvPr/>
        </p:nvSpPr>
        <p:spPr>
          <a:xfrm>
            <a:off x="426960" y="5638680"/>
            <a:ext cx="8412120" cy="916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a:solidFill>
                  <a:srgbClr val="002060"/>
                </a:solidFill>
                <a:latin typeface="Calibri"/>
              </a:rPr>
              <a:t>In aggiunta agli effetti diretti, i nitroderivati possono determinare effetti indiretti NO-mediati sulla produzione del vasocostrittore endotelina-1 e sulla produzione di prostacicline rilassanti COX-derivate</a:t>
            </a:r>
            <a:endParaRPr/>
          </a:p>
        </p:txBody>
      </p:sp>
      <p:sp>
        <p:nvSpPr>
          <p:cNvPr id="137" name="CustomShape 2"/>
          <p:cNvSpPr/>
          <p:nvPr/>
        </p:nvSpPr>
        <p:spPr>
          <a:xfrm>
            <a:off x="162000" y="115920"/>
            <a:ext cx="887076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b="1">
                <a:solidFill>
                  <a:srgbClr val="C00000"/>
                </a:solidFill>
                <a:latin typeface="Calibri"/>
              </a:rPr>
              <a:t>I NITRODERIVATI MODULANO LA FUNZIONE ENDOTELIALE</a:t>
            </a:r>
            <a:endParaRPr/>
          </a:p>
        </p:txBody>
      </p:sp>
      <p:sp>
        <p:nvSpPr>
          <p:cNvPr id="138" name="CustomShape 3"/>
          <p:cNvSpPr/>
          <p:nvPr/>
        </p:nvSpPr>
        <p:spPr>
          <a:xfrm>
            <a:off x="5006880" y="4397400"/>
            <a:ext cx="1293840" cy="2095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nchor="ctr"/>
          <a:lstStyle/>
          <a:p>
            <a:pPr algn="ctr">
              <a:lnSpc>
                <a:spcPct val="100000"/>
              </a:lnSpc>
            </a:pPr>
            <a:r>
              <a:rPr lang="it-IT" sz="1200" b="1">
                <a:solidFill>
                  <a:srgbClr val="000066"/>
                </a:solidFill>
                <a:latin typeface="Calibri"/>
              </a:rPr>
              <a:t>rilassamento</a:t>
            </a:r>
            <a:endParaRPr/>
          </a:p>
        </p:txBody>
      </p:sp>
      <p:pic>
        <p:nvPicPr>
          <p:cNvPr id="139" name="Picture 20" descr="AH2"/>
          <p:cNvPicPr/>
          <p:nvPr/>
        </p:nvPicPr>
        <p:blipFill>
          <a:blip r:embed="rId2" cstate="print"/>
          <a:srcRect t="17210" r="5096" b="31246"/>
          <a:stretch/>
        </p:blipFill>
        <p:spPr>
          <a:xfrm>
            <a:off x="2759040" y="2073240"/>
            <a:ext cx="3808440" cy="3419640"/>
          </a:xfrm>
          <a:prstGeom prst="rect">
            <a:avLst/>
          </a:prstGeom>
          <a:ln>
            <a:noFill/>
          </a:ln>
        </p:spPr>
      </p:pic>
      <p:sp>
        <p:nvSpPr>
          <p:cNvPr id="140" name="CustomShape 4"/>
          <p:cNvSpPr/>
          <p:nvPr/>
        </p:nvSpPr>
        <p:spPr>
          <a:xfrm>
            <a:off x="4473720" y="2727360"/>
            <a:ext cx="1530360" cy="866880"/>
          </a:xfrm>
          <a:prstGeom prst="rect">
            <a:avLst/>
          </a:prstGeom>
          <a:solidFill>
            <a:srgbClr val="FFFFFF"/>
          </a:solidFill>
          <a:ln>
            <a:noFill/>
          </a:ln>
        </p:spPr>
        <p:style>
          <a:lnRef idx="0">
            <a:scrgbClr r="0" g="0" b="0"/>
          </a:lnRef>
          <a:fillRef idx="0">
            <a:scrgbClr r="0" g="0" b="0"/>
          </a:fillRef>
          <a:effectRef idx="0">
            <a:scrgbClr r="0" g="0" b="0"/>
          </a:effectRef>
          <a:fontRef idx="minor"/>
        </p:style>
      </p:sp>
      <p:sp>
        <p:nvSpPr>
          <p:cNvPr id="141" name="CustomShape 5"/>
          <p:cNvSpPr/>
          <p:nvPr/>
        </p:nvSpPr>
        <p:spPr>
          <a:xfrm>
            <a:off x="3444840" y="765000"/>
            <a:ext cx="1815840" cy="3988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000" b="1">
                <a:solidFill>
                  <a:srgbClr val="002060"/>
                </a:solidFill>
                <a:latin typeface="Calibri"/>
              </a:rPr>
              <a:t>NITRODERIVATI</a:t>
            </a:r>
            <a:endParaRPr/>
          </a:p>
        </p:txBody>
      </p:sp>
      <p:sp>
        <p:nvSpPr>
          <p:cNvPr id="142" name="CustomShape 6"/>
          <p:cNvSpPr/>
          <p:nvPr/>
        </p:nvSpPr>
        <p:spPr>
          <a:xfrm>
            <a:off x="3497400" y="2670120"/>
            <a:ext cx="423720" cy="209520"/>
          </a:xfrm>
          <a:prstGeom prst="rect">
            <a:avLst/>
          </a:prstGeom>
          <a:solidFill>
            <a:srgbClr val="FFFFFF"/>
          </a:solidFill>
          <a:ln w="9360">
            <a:solidFill>
              <a:srgbClr val="FF3300"/>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a:lnSpc>
                <a:spcPct val="100000"/>
              </a:lnSpc>
            </a:pPr>
            <a:r>
              <a:rPr lang="it-IT" sz="1400" b="1">
                <a:solidFill>
                  <a:srgbClr val="FF3300"/>
                </a:solidFill>
                <a:latin typeface="Calibri"/>
              </a:rPr>
              <a:t>ECE</a:t>
            </a:r>
            <a:endParaRPr/>
          </a:p>
        </p:txBody>
      </p:sp>
      <p:sp>
        <p:nvSpPr>
          <p:cNvPr id="143" name="CustomShape 7"/>
          <p:cNvSpPr/>
          <p:nvPr/>
        </p:nvSpPr>
        <p:spPr>
          <a:xfrm>
            <a:off x="3521160" y="3106800"/>
            <a:ext cx="563400" cy="214200"/>
          </a:xfrm>
          <a:prstGeom prst="rect">
            <a:avLst/>
          </a:prstGeom>
          <a:solidFill>
            <a:srgbClr val="FFFFFF"/>
          </a:solidFill>
          <a:ln w="9360">
            <a:solidFill>
              <a:srgbClr val="FF3300"/>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a:lnSpc>
                <a:spcPct val="100000"/>
              </a:lnSpc>
            </a:pPr>
            <a:r>
              <a:rPr lang="it-IT" sz="1400" b="1">
                <a:solidFill>
                  <a:srgbClr val="FF3300"/>
                </a:solidFill>
                <a:latin typeface="Calibri"/>
              </a:rPr>
              <a:t>ET-1</a:t>
            </a:r>
            <a:endParaRPr/>
          </a:p>
        </p:txBody>
      </p:sp>
      <p:sp>
        <p:nvSpPr>
          <p:cNvPr id="144" name="CustomShape 8"/>
          <p:cNvSpPr/>
          <p:nvPr/>
        </p:nvSpPr>
        <p:spPr>
          <a:xfrm>
            <a:off x="2989440" y="4016520"/>
            <a:ext cx="3263760" cy="1139760"/>
          </a:xfrm>
          <a:prstGeom prst="rect">
            <a:avLst/>
          </a:prstGeom>
          <a:gradFill>
            <a:gsLst>
              <a:gs pos="0">
                <a:srgbClr val="009999"/>
              </a:gs>
              <a:gs pos="100000">
                <a:srgbClr val="FFFFFF"/>
              </a:gs>
            </a:gsLst>
            <a:lin ang="0"/>
          </a:gradFill>
          <a:ln>
            <a:noFill/>
          </a:ln>
        </p:spPr>
        <p:style>
          <a:lnRef idx="0">
            <a:scrgbClr r="0" g="0" b="0"/>
          </a:lnRef>
          <a:fillRef idx="0">
            <a:scrgbClr r="0" g="0" b="0"/>
          </a:fillRef>
          <a:effectRef idx="0">
            <a:scrgbClr r="0" g="0" b="0"/>
          </a:effectRef>
          <a:fontRef idx="minor"/>
        </p:style>
      </p:sp>
      <p:sp>
        <p:nvSpPr>
          <p:cNvPr id="145" name="CustomShape 9"/>
          <p:cNvSpPr/>
          <p:nvPr/>
        </p:nvSpPr>
        <p:spPr>
          <a:xfrm>
            <a:off x="3841920" y="3898800"/>
            <a:ext cx="433080" cy="343080"/>
          </a:xfrm>
          <a:prstGeom prst="ellipse">
            <a:avLst/>
          </a:prstGeom>
          <a:solidFill>
            <a:srgbClr val="FF3300"/>
          </a:solidFill>
          <a:ln w="9360">
            <a:solidFill>
              <a:srgbClr val="FF3300"/>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a:lnSpc>
                <a:spcPct val="100000"/>
              </a:lnSpc>
            </a:pPr>
            <a:r>
              <a:rPr lang="it-IT" sz="1400">
                <a:solidFill>
                  <a:srgbClr val="FFFFFF"/>
                </a:solidFill>
                <a:latin typeface="Calibri"/>
              </a:rPr>
              <a:t>ET</a:t>
            </a:r>
            <a:r>
              <a:rPr lang="it-IT" sz="1400" baseline="-25000">
                <a:solidFill>
                  <a:srgbClr val="FFFFFF"/>
                </a:solidFill>
                <a:latin typeface="Calibri"/>
              </a:rPr>
              <a:t>A</a:t>
            </a:r>
            <a:endParaRPr/>
          </a:p>
        </p:txBody>
      </p:sp>
      <p:sp>
        <p:nvSpPr>
          <p:cNvPr id="146" name="CustomShape 10"/>
          <p:cNvSpPr/>
          <p:nvPr/>
        </p:nvSpPr>
        <p:spPr>
          <a:xfrm>
            <a:off x="4299120" y="2028960"/>
            <a:ext cx="180720" cy="2014560"/>
          </a:xfrm>
          <a:prstGeom prst="rect">
            <a:avLst/>
          </a:prstGeom>
          <a:noFill/>
          <a:ln w="28440">
            <a:solidFill>
              <a:srgbClr val="009999"/>
            </a:solidFill>
            <a:round/>
          </a:ln>
        </p:spPr>
        <p:style>
          <a:lnRef idx="0">
            <a:scrgbClr r="0" g="0" b="0"/>
          </a:lnRef>
          <a:fillRef idx="0">
            <a:scrgbClr r="0" g="0" b="0"/>
          </a:fillRef>
          <a:effectRef idx="0">
            <a:scrgbClr r="0" g="0" b="0"/>
          </a:effectRef>
          <a:fontRef idx="minor"/>
        </p:style>
      </p:sp>
      <p:sp>
        <p:nvSpPr>
          <p:cNvPr id="147" name="CustomShape 11"/>
          <p:cNvSpPr/>
          <p:nvPr/>
        </p:nvSpPr>
        <p:spPr>
          <a:xfrm>
            <a:off x="4172040" y="1940040"/>
            <a:ext cx="171360" cy="285480"/>
          </a:xfrm>
          <a:prstGeom prst="rect">
            <a:avLst/>
          </a:prstGeom>
          <a:solidFill>
            <a:srgbClr val="FFFFFF"/>
          </a:solidFill>
          <a:ln w="9360">
            <a:solidFill>
              <a:srgbClr val="FFFFFF"/>
            </a:solidFill>
            <a:miter/>
          </a:ln>
        </p:spPr>
        <p:style>
          <a:lnRef idx="0">
            <a:scrgbClr r="0" g="0" b="0"/>
          </a:lnRef>
          <a:fillRef idx="0">
            <a:scrgbClr r="0" g="0" b="0"/>
          </a:fillRef>
          <a:effectRef idx="0">
            <a:scrgbClr r="0" g="0" b="0"/>
          </a:effectRef>
          <a:fontRef idx="minor"/>
        </p:style>
      </p:sp>
      <p:sp>
        <p:nvSpPr>
          <p:cNvPr id="148" name="CustomShape 12"/>
          <p:cNvSpPr/>
          <p:nvPr/>
        </p:nvSpPr>
        <p:spPr>
          <a:xfrm>
            <a:off x="4386240" y="3664080"/>
            <a:ext cx="171360" cy="287280"/>
          </a:xfrm>
          <a:prstGeom prst="rect">
            <a:avLst/>
          </a:prstGeom>
          <a:solidFill>
            <a:srgbClr val="FFFFFF"/>
          </a:solidFill>
          <a:ln w="9360">
            <a:solidFill>
              <a:srgbClr val="FFFFFF"/>
            </a:solidFill>
            <a:miter/>
          </a:ln>
        </p:spPr>
        <p:style>
          <a:lnRef idx="0">
            <a:scrgbClr r="0" g="0" b="0"/>
          </a:lnRef>
          <a:fillRef idx="0">
            <a:scrgbClr r="0" g="0" b="0"/>
          </a:fillRef>
          <a:effectRef idx="0">
            <a:scrgbClr r="0" g="0" b="0"/>
          </a:effectRef>
          <a:fontRef idx="minor"/>
        </p:style>
      </p:sp>
      <p:sp>
        <p:nvSpPr>
          <p:cNvPr id="149" name="CustomShape 13"/>
          <p:cNvSpPr/>
          <p:nvPr/>
        </p:nvSpPr>
        <p:spPr>
          <a:xfrm>
            <a:off x="5511960" y="1994040"/>
            <a:ext cx="807840" cy="502920"/>
          </a:xfrm>
          <a:prstGeom prst="rect">
            <a:avLst/>
          </a:prstGeom>
          <a:solidFill>
            <a:srgbClr val="FFFFFF"/>
          </a:solidFill>
          <a:ln w="9360">
            <a:solidFill>
              <a:srgbClr val="FFFFFF"/>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a:lnSpc>
                <a:spcPct val="100000"/>
              </a:lnSpc>
            </a:pPr>
            <a:r>
              <a:rPr lang="it-IT" sz="1600" b="1">
                <a:solidFill>
                  <a:srgbClr val="FFFFFF"/>
                </a:solidFill>
                <a:latin typeface="Calibri"/>
              </a:rPr>
              <a:t>ECE</a:t>
            </a:r>
            <a:endParaRPr/>
          </a:p>
        </p:txBody>
      </p:sp>
      <p:sp>
        <p:nvSpPr>
          <p:cNvPr id="150" name="CustomShape 14"/>
          <p:cNvSpPr/>
          <p:nvPr/>
        </p:nvSpPr>
        <p:spPr>
          <a:xfrm>
            <a:off x="4740120" y="3664080"/>
            <a:ext cx="171720" cy="277560"/>
          </a:xfrm>
          <a:prstGeom prst="rect">
            <a:avLst/>
          </a:prstGeom>
          <a:solidFill>
            <a:srgbClr val="FFFFFF"/>
          </a:solidFill>
          <a:ln w="9360">
            <a:solidFill>
              <a:srgbClr val="FFFFFF"/>
            </a:solidFill>
            <a:miter/>
          </a:ln>
        </p:spPr>
        <p:style>
          <a:lnRef idx="0">
            <a:scrgbClr r="0" g="0" b="0"/>
          </a:lnRef>
          <a:fillRef idx="0">
            <a:scrgbClr r="0" g="0" b="0"/>
          </a:fillRef>
          <a:effectRef idx="0">
            <a:scrgbClr r="0" g="0" b="0"/>
          </a:effectRef>
          <a:fontRef idx="minor"/>
        </p:style>
      </p:sp>
      <p:sp>
        <p:nvSpPr>
          <p:cNvPr id="151" name="CustomShape 15"/>
          <p:cNvSpPr/>
          <p:nvPr/>
        </p:nvSpPr>
        <p:spPr>
          <a:xfrm>
            <a:off x="3156120" y="1906560"/>
            <a:ext cx="712440" cy="644400"/>
          </a:xfrm>
          <a:prstGeom prst="rect">
            <a:avLst/>
          </a:prstGeom>
          <a:solidFill>
            <a:srgbClr val="FFFFFF"/>
          </a:solidFill>
          <a:ln w="9360">
            <a:solidFill>
              <a:srgbClr val="FFFFFF"/>
            </a:solidFill>
            <a:miter/>
          </a:ln>
        </p:spPr>
        <p:style>
          <a:lnRef idx="0">
            <a:scrgbClr r="0" g="0" b="0"/>
          </a:lnRef>
          <a:fillRef idx="0">
            <a:scrgbClr r="0" g="0" b="0"/>
          </a:fillRef>
          <a:effectRef idx="0">
            <a:scrgbClr r="0" g="0" b="0"/>
          </a:effectRef>
          <a:fontRef idx="minor"/>
        </p:style>
      </p:sp>
      <p:sp>
        <p:nvSpPr>
          <p:cNvPr id="152" name="CustomShape 16"/>
          <p:cNvSpPr/>
          <p:nvPr/>
        </p:nvSpPr>
        <p:spPr>
          <a:xfrm>
            <a:off x="5133960" y="3041640"/>
            <a:ext cx="565200" cy="216000"/>
          </a:xfrm>
          <a:prstGeom prst="rect">
            <a:avLst/>
          </a:prstGeom>
          <a:solidFill>
            <a:srgbClr val="FFFFFF"/>
          </a:solidFill>
          <a:ln w="9360">
            <a:solidFill>
              <a:srgbClr val="666699"/>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a:lnSpc>
                <a:spcPct val="100000"/>
              </a:lnSpc>
            </a:pPr>
            <a:r>
              <a:rPr lang="it-IT" sz="1400" b="1">
                <a:solidFill>
                  <a:srgbClr val="000066"/>
                </a:solidFill>
                <a:latin typeface="Calibri"/>
              </a:rPr>
              <a:t>PGH</a:t>
            </a:r>
            <a:r>
              <a:rPr lang="it-IT" sz="1400" b="1" baseline="-25000">
                <a:solidFill>
                  <a:srgbClr val="000066"/>
                </a:solidFill>
                <a:latin typeface="Calibri"/>
              </a:rPr>
              <a:t>2</a:t>
            </a:r>
            <a:endParaRPr/>
          </a:p>
        </p:txBody>
      </p:sp>
      <p:sp>
        <p:nvSpPr>
          <p:cNvPr id="153" name="CustomShape 17"/>
          <p:cNvSpPr/>
          <p:nvPr/>
        </p:nvSpPr>
        <p:spPr>
          <a:xfrm>
            <a:off x="4678200" y="2570040"/>
            <a:ext cx="563760" cy="216000"/>
          </a:xfrm>
          <a:prstGeom prst="rect">
            <a:avLst/>
          </a:prstGeom>
          <a:solidFill>
            <a:srgbClr val="FFFFFF"/>
          </a:solidFill>
          <a:ln w="9360">
            <a:solidFill>
              <a:srgbClr val="666699"/>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a:lnSpc>
                <a:spcPct val="100000"/>
              </a:lnSpc>
            </a:pPr>
            <a:r>
              <a:rPr lang="it-IT" sz="1600" b="1">
                <a:solidFill>
                  <a:srgbClr val="000066"/>
                </a:solidFill>
                <a:latin typeface="Calibri"/>
              </a:rPr>
              <a:t>COX</a:t>
            </a:r>
            <a:endParaRPr/>
          </a:p>
        </p:txBody>
      </p:sp>
      <p:sp>
        <p:nvSpPr>
          <p:cNvPr id="154" name="CustomShape 18"/>
          <p:cNvSpPr/>
          <p:nvPr/>
        </p:nvSpPr>
        <p:spPr>
          <a:xfrm>
            <a:off x="5472000" y="3605040"/>
            <a:ext cx="225360" cy="482760"/>
          </a:xfrm>
          <a:prstGeom prst="rect">
            <a:avLst/>
          </a:prstGeom>
          <a:solidFill>
            <a:srgbClr val="FFFFFF"/>
          </a:solidFill>
          <a:ln>
            <a:noFill/>
          </a:ln>
        </p:spPr>
        <p:style>
          <a:lnRef idx="0">
            <a:scrgbClr r="0" g="0" b="0"/>
          </a:lnRef>
          <a:fillRef idx="0">
            <a:scrgbClr r="0" g="0" b="0"/>
          </a:fillRef>
          <a:effectRef idx="0">
            <a:scrgbClr r="0" g="0" b="0"/>
          </a:effectRef>
          <a:fontRef idx="minor"/>
        </p:style>
      </p:sp>
      <p:sp>
        <p:nvSpPr>
          <p:cNvPr id="155" name="CustomShape 19"/>
          <p:cNvSpPr/>
          <p:nvPr/>
        </p:nvSpPr>
        <p:spPr>
          <a:xfrm>
            <a:off x="5842080" y="2449440"/>
            <a:ext cx="83880" cy="403200"/>
          </a:xfrm>
          <a:prstGeom prst="rect">
            <a:avLst/>
          </a:prstGeom>
          <a:solidFill>
            <a:srgbClr val="FFFFFF"/>
          </a:solidFill>
          <a:ln>
            <a:noFill/>
          </a:ln>
        </p:spPr>
        <p:style>
          <a:lnRef idx="0">
            <a:scrgbClr r="0" g="0" b="0"/>
          </a:lnRef>
          <a:fillRef idx="0">
            <a:scrgbClr r="0" g="0" b="0"/>
          </a:fillRef>
          <a:effectRef idx="0">
            <a:scrgbClr r="0" g="0" b="0"/>
          </a:effectRef>
          <a:fontRef idx="minor"/>
        </p:style>
      </p:sp>
      <p:sp>
        <p:nvSpPr>
          <p:cNvPr id="156" name="CustomShape 20"/>
          <p:cNvSpPr/>
          <p:nvPr/>
        </p:nvSpPr>
        <p:spPr>
          <a:xfrm>
            <a:off x="5516640" y="3408480"/>
            <a:ext cx="84240" cy="231480"/>
          </a:xfrm>
          <a:prstGeom prst="rect">
            <a:avLst/>
          </a:prstGeom>
          <a:solidFill>
            <a:srgbClr val="FFFFFF"/>
          </a:solidFill>
          <a:ln>
            <a:noFill/>
          </a:ln>
        </p:spPr>
        <p:style>
          <a:lnRef idx="0">
            <a:scrgbClr r="0" g="0" b="0"/>
          </a:lnRef>
          <a:fillRef idx="0">
            <a:scrgbClr r="0" g="0" b="0"/>
          </a:fillRef>
          <a:effectRef idx="0">
            <a:scrgbClr r="0" g="0" b="0"/>
          </a:effectRef>
          <a:fontRef idx="minor"/>
        </p:style>
      </p:sp>
      <p:sp>
        <p:nvSpPr>
          <p:cNvPr id="157" name="CustomShape 21"/>
          <p:cNvSpPr/>
          <p:nvPr/>
        </p:nvSpPr>
        <p:spPr>
          <a:xfrm>
            <a:off x="5535720" y="3433680"/>
            <a:ext cx="1871640" cy="3938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nchor="ctr"/>
          <a:lstStyle/>
          <a:p>
            <a:pPr algn="ctr">
              <a:lnSpc>
                <a:spcPct val="100000"/>
              </a:lnSpc>
            </a:pPr>
            <a:r>
              <a:rPr lang="it-IT" sz="1400" b="1">
                <a:solidFill>
                  <a:srgbClr val="002060"/>
                </a:solidFill>
                <a:latin typeface="Calibri"/>
              </a:rPr>
              <a:t>cellula endoteliale</a:t>
            </a:r>
            <a:endParaRPr/>
          </a:p>
        </p:txBody>
      </p:sp>
      <p:sp>
        <p:nvSpPr>
          <p:cNvPr id="158" name="CustomShape 22"/>
          <p:cNvSpPr/>
          <p:nvPr/>
        </p:nvSpPr>
        <p:spPr>
          <a:xfrm>
            <a:off x="4843440" y="1709640"/>
            <a:ext cx="461880" cy="309600"/>
          </a:xfrm>
          <a:prstGeom prst="ellipse">
            <a:avLst/>
          </a:prstGeom>
          <a:solidFill>
            <a:srgbClr val="FFFFFF"/>
          </a:solidFill>
          <a:ln w="9360">
            <a:solidFill>
              <a:srgbClr val="666699"/>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a:lnSpc>
                <a:spcPct val="100000"/>
              </a:lnSpc>
            </a:pPr>
            <a:r>
              <a:rPr lang="it-IT" sz="2000" b="1">
                <a:solidFill>
                  <a:srgbClr val="666699"/>
                </a:solidFill>
                <a:latin typeface="Calibri"/>
              </a:rPr>
              <a:t>NO</a:t>
            </a:r>
            <a:endParaRPr/>
          </a:p>
        </p:txBody>
      </p:sp>
      <p:sp>
        <p:nvSpPr>
          <p:cNvPr id="159" name="CustomShape 23"/>
          <p:cNvSpPr/>
          <p:nvPr/>
        </p:nvSpPr>
        <p:spPr>
          <a:xfrm>
            <a:off x="3368520" y="1693800"/>
            <a:ext cx="462240" cy="308160"/>
          </a:xfrm>
          <a:prstGeom prst="ellipse">
            <a:avLst/>
          </a:prstGeom>
          <a:solidFill>
            <a:srgbClr val="FFFFFF"/>
          </a:solidFill>
          <a:ln w="9360">
            <a:solidFill>
              <a:srgbClr val="666699"/>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a:lnSpc>
                <a:spcPct val="100000"/>
              </a:lnSpc>
            </a:pPr>
            <a:r>
              <a:rPr lang="it-IT" sz="2000" b="1">
                <a:solidFill>
                  <a:srgbClr val="666699"/>
                </a:solidFill>
                <a:latin typeface="Calibri"/>
              </a:rPr>
              <a:t>NO</a:t>
            </a:r>
            <a:endParaRPr/>
          </a:p>
        </p:txBody>
      </p:sp>
      <p:sp>
        <p:nvSpPr>
          <p:cNvPr id="160" name="CustomShape 24"/>
          <p:cNvSpPr/>
          <p:nvPr/>
        </p:nvSpPr>
        <p:spPr>
          <a:xfrm>
            <a:off x="4726080" y="4935600"/>
            <a:ext cx="1871640" cy="5522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nchor="ctr"/>
          <a:lstStyle/>
          <a:p>
            <a:pPr algn="ctr">
              <a:lnSpc>
                <a:spcPct val="100000"/>
              </a:lnSpc>
            </a:pPr>
            <a:r>
              <a:rPr lang="it-IT" sz="1400" b="1">
                <a:solidFill>
                  <a:srgbClr val="002060"/>
                </a:solidFill>
                <a:latin typeface="Calibri"/>
              </a:rPr>
              <a:t>cellula muscolare liscia</a:t>
            </a:r>
            <a:endParaRPr/>
          </a:p>
          <a:p>
            <a:pPr algn="ctr">
              <a:lnSpc>
                <a:spcPct val="100000"/>
              </a:lnSpc>
            </a:pPr>
            <a:r>
              <a:rPr lang="it-IT" sz="1400" b="1">
                <a:solidFill>
                  <a:srgbClr val="002060"/>
                </a:solidFill>
                <a:latin typeface="Calibri"/>
              </a:rPr>
              <a:t>vascolare</a:t>
            </a:r>
            <a:endParaRPr/>
          </a:p>
        </p:txBody>
      </p:sp>
      <p:sp>
        <p:nvSpPr>
          <p:cNvPr id="161" name="Line 25"/>
          <p:cNvSpPr/>
          <p:nvPr/>
        </p:nvSpPr>
        <p:spPr>
          <a:xfrm>
            <a:off x="3568680" y="2036880"/>
            <a:ext cx="101520" cy="615960"/>
          </a:xfrm>
          <a:prstGeom prst="line">
            <a:avLst/>
          </a:prstGeom>
          <a:ln w="38160">
            <a:solidFill>
              <a:srgbClr val="FF3300"/>
            </a:solidFill>
            <a:miter/>
            <a:tailEnd type="triangle" w="med" len="med"/>
          </a:ln>
        </p:spPr>
      </p:sp>
      <p:sp>
        <p:nvSpPr>
          <p:cNvPr id="162" name="Line 26"/>
          <p:cNvSpPr/>
          <p:nvPr/>
        </p:nvSpPr>
        <p:spPr>
          <a:xfrm>
            <a:off x="3697200" y="2867040"/>
            <a:ext cx="71640" cy="244440"/>
          </a:xfrm>
          <a:prstGeom prst="line">
            <a:avLst/>
          </a:prstGeom>
          <a:ln w="38160">
            <a:solidFill>
              <a:srgbClr val="FF3300"/>
            </a:solidFill>
            <a:miter/>
            <a:tailEnd type="triangle" w="med" len="med"/>
          </a:ln>
        </p:spPr>
      </p:sp>
      <p:sp>
        <p:nvSpPr>
          <p:cNvPr id="163" name="Line 27"/>
          <p:cNvSpPr/>
          <p:nvPr/>
        </p:nvSpPr>
        <p:spPr>
          <a:xfrm>
            <a:off x="3827520" y="3325680"/>
            <a:ext cx="217440" cy="601920"/>
          </a:xfrm>
          <a:prstGeom prst="line">
            <a:avLst/>
          </a:prstGeom>
          <a:ln w="38160">
            <a:solidFill>
              <a:srgbClr val="FF3300"/>
            </a:solidFill>
            <a:miter/>
            <a:tailEnd type="triangle" w="med" len="med"/>
          </a:ln>
        </p:spPr>
      </p:sp>
      <p:sp>
        <p:nvSpPr>
          <p:cNvPr id="164" name="CustomShape 28"/>
          <p:cNvSpPr/>
          <p:nvPr/>
        </p:nvSpPr>
        <p:spPr>
          <a:xfrm>
            <a:off x="3443400" y="4411800"/>
            <a:ext cx="1293840" cy="2095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nchor="ctr"/>
          <a:lstStyle/>
          <a:p>
            <a:pPr algn="ctr">
              <a:lnSpc>
                <a:spcPct val="100000"/>
              </a:lnSpc>
            </a:pPr>
            <a:r>
              <a:rPr lang="it-IT" sz="1200" b="1">
                <a:solidFill>
                  <a:srgbClr val="000066"/>
                </a:solidFill>
                <a:latin typeface="Calibri"/>
              </a:rPr>
              <a:t>contrazione</a:t>
            </a:r>
            <a:endParaRPr/>
          </a:p>
        </p:txBody>
      </p:sp>
      <p:sp>
        <p:nvSpPr>
          <p:cNvPr id="165" name="Line 29"/>
          <p:cNvSpPr/>
          <p:nvPr/>
        </p:nvSpPr>
        <p:spPr>
          <a:xfrm flipH="1">
            <a:off x="4938840" y="2065320"/>
            <a:ext cx="56880" cy="515880"/>
          </a:xfrm>
          <a:prstGeom prst="line">
            <a:avLst/>
          </a:prstGeom>
          <a:ln w="38160">
            <a:solidFill>
              <a:srgbClr val="000099"/>
            </a:solidFill>
            <a:miter/>
            <a:tailEnd type="triangle" w="med" len="med"/>
          </a:ln>
        </p:spPr>
      </p:sp>
      <p:sp>
        <p:nvSpPr>
          <p:cNvPr id="166" name="Line 30"/>
          <p:cNvSpPr/>
          <p:nvPr/>
        </p:nvSpPr>
        <p:spPr>
          <a:xfrm>
            <a:off x="4967280" y="2795760"/>
            <a:ext cx="390600" cy="199800"/>
          </a:xfrm>
          <a:prstGeom prst="line">
            <a:avLst/>
          </a:prstGeom>
          <a:ln w="38160">
            <a:solidFill>
              <a:srgbClr val="000099"/>
            </a:solidFill>
            <a:miter/>
            <a:tailEnd type="triangle" w="med" len="med"/>
          </a:ln>
        </p:spPr>
      </p:sp>
      <p:sp>
        <p:nvSpPr>
          <p:cNvPr id="167" name="CustomShape 31"/>
          <p:cNvSpPr/>
          <p:nvPr/>
        </p:nvSpPr>
        <p:spPr>
          <a:xfrm>
            <a:off x="3235320" y="1994040"/>
            <a:ext cx="250920" cy="3682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b="1">
                <a:solidFill>
                  <a:srgbClr val="FF3300"/>
                </a:solidFill>
                <a:latin typeface="Calibri"/>
              </a:rPr>
              <a:t>-</a:t>
            </a:r>
            <a:endParaRPr/>
          </a:p>
        </p:txBody>
      </p:sp>
      <p:sp>
        <p:nvSpPr>
          <p:cNvPr id="168" name="CustomShape 32"/>
          <p:cNvSpPr/>
          <p:nvPr/>
        </p:nvSpPr>
        <p:spPr>
          <a:xfrm>
            <a:off x="5041800" y="2100240"/>
            <a:ext cx="307080" cy="3988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000" b="1">
                <a:solidFill>
                  <a:srgbClr val="000099"/>
                </a:solidFill>
                <a:latin typeface="Calibri"/>
              </a:rPr>
              <a:t>+</a:t>
            </a:r>
            <a:endParaRPr/>
          </a:p>
        </p:txBody>
      </p:sp>
      <p:sp>
        <p:nvSpPr>
          <p:cNvPr id="169" name="Line 33"/>
          <p:cNvSpPr/>
          <p:nvPr/>
        </p:nvSpPr>
        <p:spPr>
          <a:xfrm flipH="1">
            <a:off x="3755520" y="1220760"/>
            <a:ext cx="360360" cy="414360"/>
          </a:xfrm>
          <a:prstGeom prst="line">
            <a:avLst/>
          </a:prstGeom>
          <a:ln w="38160">
            <a:solidFill>
              <a:srgbClr val="666699"/>
            </a:solidFill>
            <a:miter/>
            <a:tailEnd type="triangle" w="med" len="med"/>
          </a:ln>
        </p:spPr>
      </p:sp>
      <p:sp>
        <p:nvSpPr>
          <p:cNvPr id="170" name="Line 34"/>
          <p:cNvSpPr/>
          <p:nvPr/>
        </p:nvSpPr>
        <p:spPr>
          <a:xfrm>
            <a:off x="4649760" y="1220760"/>
            <a:ext cx="317520" cy="399960"/>
          </a:xfrm>
          <a:prstGeom prst="line">
            <a:avLst/>
          </a:prstGeom>
          <a:ln w="38160">
            <a:solidFill>
              <a:srgbClr val="666699"/>
            </a:solidFill>
            <a:miter/>
            <a:tailEnd type="triangle" w="med" len="med"/>
          </a:ln>
        </p:spPr>
      </p:sp>
      <p:sp>
        <p:nvSpPr>
          <p:cNvPr id="171" name="CustomShape 35"/>
          <p:cNvSpPr/>
          <p:nvPr/>
        </p:nvSpPr>
        <p:spPr>
          <a:xfrm>
            <a:off x="5241960" y="3902040"/>
            <a:ext cx="489960" cy="396720"/>
          </a:xfrm>
          <a:prstGeom prst="ellipse">
            <a:avLst/>
          </a:prstGeom>
          <a:solidFill>
            <a:srgbClr val="000099"/>
          </a:solidFill>
          <a:ln>
            <a:noFill/>
          </a:ln>
        </p:spPr>
        <p:style>
          <a:lnRef idx="0">
            <a:scrgbClr r="0" g="0" b="0"/>
          </a:lnRef>
          <a:fillRef idx="0">
            <a:scrgbClr r="0" g="0" b="0"/>
          </a:fillRef>
          <a:effectRef idx="0">
            <a:scrgbClr r="0" g="0" b="0"/>
          </a:effectRef>
          <a:fontRef idx="minor"/>
        </p:style>
      </p:sp>
      <p:sp>
        <p:nvSpPr>
          <p:cNvPr id="172" name="CustomShape 36"/>
          <p:cNvSpPr/>
          <p:nvPr/>
        </p:nvSpPr>
        <p:spPr>
          <a:xfrm>
            <a:off x="5227560" y="3976560"/>
            <a:ext cx="519120" cy="2160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nchor="ctr"/>
          <a:lstStyle/>
          <a:p>
            <a:pPr algn="ctr">
              <a:lnSpc>
                <a:spcPct val="100000"/>
              </a:lnSpc>
            </a:pPr>
            <a:r>
              <a:rPr lang="it-IT" sz="1400" b="1">
                <a:solidFill>
                  <a:srgbClr val="FFFFFF"/>
                </a:solidFill>
                <a:latin typeface="Calibri"/>
              </a:rPr>
              <a:t>PGI</a:t>
            </a:r>
            <a:r>
              <a:rPr lang="it-IT" sz="1400" b="1" baseline="-25000">
                <a:solidFill>
                  <a:srgbClr val="FFFFFF"/>
                </a:solidFill>
                <a:latin typeface="Calibri"/>
              </a:rPr>
              <a:t>2</a:t>
            </a:r>
            <a:endParaRPr/>
          </a:p>
        </p:txBody>
      </p:sp>
      <p:sp>
        <p:nvSpPr>
          <p:cNvPr id="173" name="Line 37"/>
          <p:cNvSpPr/>
          <p:nvPr/>
        </p:nvSpPr>
        <p:spPr>
          <a:xfrm>
            <a:off x="5380200" y="3276720"/>
            <a:ext cx="0" cy="625320"/>
          </a:xfrm>
          <a:prstGeom prst="line">
            <a:avLst/>
          </a:prstGeom>
          <a:ln w="38160">
            <a:solidFill>
              <a:srgbClr val="000099"/>
            </a:solidFill>
            <a:miter/>
            <a:tailEnd type="triangle" w="med" len="med"/>
          </a:ln>
        </p:spPr>
      </p:sp>
      <p:sp>
        <p:nvSpPr>
          <p:cNvPr id="174" name="Line 38"/>
          <p:cNvSpPr/>
          <p:nvPr/>
        </p:nvSpPr>
        <p:spPr>
          <a:xfrm>
            <a:off x="617400" y="682560"/>
            <a:ext cx="8064720" cy="0"/>
          </a:xfrm>
          <a:prstGeom prst="line">
            <a:avLst/>
          </a:prstGeom>
          <a:ln w="9360">
            <a:solidFill>
              <a:srgbClr val="666699"/>
            </a:solidFill>
            <a:miter/>
          </a:ln>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457200" y="60325"/>
            <a:ext cx="8229600" cy="1143000"/>
          </a:xfrm>
          <a:prstGeom prst="rect">
            <a:avLst/>
          </a:prstGeom>
          <a:noFill/>
          <a:ln w="9525">
            <a:noFill/>
            <a:miter lim="800000"/>
            <a:headEnd/>
            <a:tailEnd/>
          </a:ln>
          <a:effectLst/>
        </p:spPr>
        <p:txBody>
          <a:bodyPr anchor="ctr"/>
          <a:lstStyle/>
          <a:p>
            <a:pPr algn="ctr"/>
            <a:r>
              <a:rPr lang="it-IT" sz="4000" b="1">
                <a:solidFill>
                  <a:schemeClr val="accent2"/>
                </a:solidFill>
                <a:latin typeface="Comic Sans MS" pitchFamily="66" charset="0"/>
              </a:rPr>
              <a:t>Effetti dei nitrovasodilatatori (Nitrati)</a:t>
            </a:r>
          </a:p>
        </p:txBody>
      </p:sp>
      <p:sp>
        <p:nvSpPr>
          <p:cNvPr id="45059" name="Rectangle 3"/>
          <p:cNvSpPr>
            <a:spLocks noChangeArrowheads="1"/>
          </p:cNvSpPr>
          <p:nvPr/>
        </p:nvSpPr>
        <p:spPr bwMode="auto">
          <a:xfrm>
            <a:off x="457200" y="1217613"/>
            <a:ext cx="8229600" cy="3205162"/>
          </a:xfrm>
          <a:prstGeom prst="rect">
            <a:avLst/>
          </a:prstGeom>
          <a:noFill/>
          <a:ln w="9525">
            <a:noFill/>
            <a:miter lim="800000"/>
            <a:headEnd/>
            <a:tailEnd/>
          </a:ln>
          <a:effectLst/>
        </p:spPr>
        <p:txBody>
          <a:bodyPr/>
          <a:lstStyle/>
          <a:p>
            <a:pPr marL="342900" indent="-342900" algn="just">
              <a:spcBef>
                <a:spcPct val="20000"/>
              </a:spcBef>
              <a:buFontTx/>
              <a:buChar char="•"/>
            </a:pPr>
            <a:r>
              <a:rPr lang="it-IT" sz="2400" dirty="0">
                <a:solidFill>
                  <a:srgbClr val="000066"/>
                </a:solidFill>
                <a:latin typeface="Comic Sans MS" pitchFamily="66" charset="0"/>
              </a:rPr>
              <a:t>I </a:t>
            </a:r>
            <a:r>
              <a:rPr lang="it-IT" sz="2400" dirty="0">
                <a:solidFill>
                  <a:srgbClr val="FF0000"/>
                </a:solidFill>
                <a:latin typeface="Comic Sans MS" pitchFamily="66" charset="0"/>
              </a:rPr>
              <a:t>vasi a capacitanza</a:t>
            </a:r>
            <a:r>
              <a:rPr lang="it-IT" sz="2400" dirty="0">
                <a:solidFill>
                  <a:srgbClr val="000066"/>
                </a:solidFill>
                <a:latin typeface="Comic Sans MS" pitchFamily="66" charset="0"/>
              </a:rPr>
              <a:t> sono più sensibili all’effetto rilasciante dei </a:t>
            </a:r>
            <a:r>
              <a:rPr lang="it-IT" sz="2400" dirty="0" err="1">
                <a:solidFill>
                  <a:srgbClr val="000066"/>
                </a:solidFill>
                <a:latin typeface="Comic Sans MS" pitchFamily="66" charset="0"/>
              </a:rPr>
              <a:t>nitrovasodilatatori</a:t>
            </a:r>
            <a:r>
              <a:rPr lang="it-IT" sz="2400" dirty="0">
                <a:solidFill>
                  <a:srgbClr val="000066"/>
                </a:solidFill>
                <a:latin typeface="Comic Sans MS" pitchFamily="66" charset="0"/>
              </a:rPr>
              <a:t>. Questo riduce il </a:t>
            </a:r>
            <a:r>
              <a:rPr lang="it-IT" sz="2400" dirty="0" err="1">
                <a:solidFill>
                  <a:srgbClr val="FF0000"/>
                </a:solidFill>
                <a:latin typeface="Comic Sans MS" pitchFamily="66" charset="0"/>
              </a:rPr>
              <a:t>precarico</a:t>
            </a:r>
            <a:r>
              <a:rPr lang="it-IT" sz="2400" dirty="0">
                <a:solidFill>
                  <a:srgbClr val="000066"/>
                </a:solidFill>
                <a:latin typeface="Comic Sans MS" pitchFamily="66" charset="0"/>
              </a:rPr>
              <a:t>, la tensione della parete ventricolare e quindi la compressione dei vasi perforanti </a:t>
            </a:r>
          </a:p>
          <a:p>
            <a:pPr marL="342900" indent="-342900" algn="just">
              <a:spcBef>
                <a:spcPct val="20000"/>
              </a:spcBef>
              <a:buFontTx/>
              <a:buChar char="•"/>
            </a:pPr>
            <a:r>
              <a:rPr lang="it-IT" sz="2400" dirty="0">
                <a:solidFill>
                  <a:srgbClr val="000066"/>
                </a:solidFill>
                <a:latin typeface="Comic Sans MS" pitchFamily="66" charset="0"/>
              </a:rPr>
              <a:t>Dosi maggiori dilatano </a:t>
            </a:r>
            <a:r>
              <a:rPr lang="it-IT" sz="2400" dirty="0">
                <a:solidFill>
                  <a:srgbClr val="FF0000"/>
                </a:solidFill>
                <a:latin typeface="Comic Sans MS" pitchFamily="66" charset="0"/>
              </a:rPr>
              <a:t>coronarie e vasi a resistenza</a:t>
            </a:r>
            <a:r>
              <a:rPr lang="it-IT" sz="2400" dirty="0">
                <a:solidFill>
                  <a:srgbClr val="000066"/>
                </a:solidFill>
                <a:latin typeface="Comic Sans MS" pitchFamily="66" charset="0"/>
              </a:rPr>
              <a:t> (riduzione del </a:t>
            </a:r>
            <a:r>
              <a:rPr lang="it-IT" sz="2400" dirty="0" err="1">
                <a:solidFill>
                  <a:srgbClr val="FF0000"/>
                </a:solidFill>
                <a:latin typeface="Comic Sans MS" pitchFamily="66" charset="0"/>
              </a:rPr>
              <a:t>postcarico</a:t>
            </a:r>
            <a:r>
              <a:rPr lang="it-IT" sz="2400" dirty="0">
                <a:solidFill>
                  <a:srgbClr val="000066"/>
                </a:solidFill>
                <a:latin typeface="Comic Sans MS" pitchFamily="66" charset="0"/>
              </a:rPr>
              <a:t>)</a:t>
            </a:r>
          </a:p>
        </p:txBody>
      </p:sp>
      <p:sp>
        <p:nvSpPr>
          <p:cNvPr id="45060" name="AutoShape 4"/>
          <p:cNvSpPr>
            <a:spLocks noChangeArrowheads="1"/>
          </p:cNvSpPr>
          <p:nvPr/>
        </p:nvSpPr>
        <p:spPr bwMode="auto">
          <a:xfrm rot="16200000">
            <a:off x="7081837" y="4424363"/>
            <a:ext cx="792163" cy="503238"/>
          </a:xfrm>
          <a:prstGeom prst="can">
            <a:avLst>
              <a:gd name="adj" fmla="val 25000"/>
            </a:avLst>
          </a:prstGeom>
          <a:solidFill>
            <a:schemeClr val="accent1"/>
          </a:solidFill>
          <a:ln w="9525">
            <a:solidFill>
              <a:schemeClr val="tx1"/>
            </a:solidFill>
            <a:round/>
            <a:headEnd/>
            <a:tailEnd/>
          </a:ln>
          <a:effectLst/>
        </p:spPr>
        <p:txBody>
          <a:bodyPr wrap="none" anchor="ctr"/>
          <a:lstStyle/>
          <a:p>
            <a:endParaRPr lang="it-IT"/>
          </a:p>
        </p:txBody>
      </p:sp>
      <p:sp>
        <p:nvSpPr>
          <p:cNvPr id="45061" name="AutoShape 5"/>
          <p:cNvSpPr>
            <a:spLocks noChangeArrowheads="1"/>
          </p:cNvSpPr>
          <p:nvPr/>
        </p:nvSpPr>
        <p:spPr bwMode="auto">
          <a:xfrm rot="16200000">
            <a:off x="6001544" y="2774157"/>
            <a:ext cx="863600" cy="2087562"/>
          </a:xfrm>
          <a:prstGeom prst="can">
            <a:avLst>
              <a:gd name="adj" fmla="val 60432"/>
            </a:avLst>
          </a:prstGeom>
          <a:solidFill>
            <a:schemeClr val="accent1"/>
          </a:solidFill>
          <a:ln w="9525">
            <a:solidFill>
              <a:schemeClr val="tx1"/>
            </a:solidFill>
            <a:round/>
            <a:headEnd/>
            <a:tailEnd/>
          </a:ln>
          <a:effectLst/>
        </p:spPr>
        <p:txBody>
          <a:bodyPr wrap="none" anchor="ctr"/>
          <a:lstStyle/>
          <a:p>
            <a:endParaRPr lang="it-IT"/>
          </a:p>
        </p:txBody>
      </p:sp>
      <p:sp>
        <p:nvSpPr>
          <p:cNvPr id="45062" name="AutoShape 6"/>
          <p:cNvSpPr>
            <a:spLocks noChangeArrowheads="1"/>
          </p:cNvSpPr>
          <p:nvPr/>
        </p:nvSpPr>
        <p:spPr bwMode="auto">
          <a:xfrm rot="16200000">
            <a:off x="5029200" y="3494088"/>
            <a:ext cx="431800" cy="647700"/>
          </a:xfrm>
          <a:prstGeom prst="can">
            <a:avLst>
              <a:gd name="adj" fmla="val 37500"/>
            </a:avLst>
          </a:prstGeom>
          <a:solidFill>
            <a:schemeClr val="accent1"/>
          </a:solidFill>
          <a:ln w="9525">
            <a:solidFill>
              <a:schemeClr val="tx1"/>
            </a:solidFill>
            <a:round/>
            <a:headEnd/>
            <a:tailEnd/>
          </a:ln>
          <a:effectLst/>
        </p:spPr>
        <p:txBody>
          <a:bodyPr wrap="none" anchor="ctr"/>
          <a:lstStyle/>
          <a:p>
            <a:endParaRPr lang="it-IT"/>
          </a:p>
        </p:txBody>
      </p:sp>
      <p:sp>
        <p:nvSpPr>
          <p:cNvPr id="45063" name="AutoShape 7"/>
          <p:cNvSpPr>
            <a:spLocks noChangeArrowheads="1"/>
          </p:cNvSpPr>
          <p:nvPr/>
        </p:nvSpPr>
        <p:spPr bwMode="auto">
          <a:xfrm rot="5265052">
            <a:off x="5896770" y="3640931"/>
            <a:ext cx="792162" cy="215582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p:spPr>
        <p:txBody>
          <a:bodyPr wrap="none" anchor="ctr"/>
          <a:lstStyle/>
          <a:p>
            <a:endParaRPr lang="it-IT"/>
          </a:p>
        </p:txBody>
      </p:sp>
      <p:sp>
        <p:nvSpPr>
          <p:cNvPr id="45064" name="AutoShape 8"/>
          <p:cNvSpPr>
            <a:spLocks noChangeArrowheads="1"/>
          </p:cNvSpPr>
          <p:nvPr/>
        </p:nvSpPr>
        <p:spPr bwMode="auto">
          <a:xfrm rot="16200000">
            <a:off x="5029200" y="4430713"/>
            <a:ext cx="431800" cy="647700"/>
          </a:xfrm>
          <a:prstGeom prst="can">
            <a:avLst>
              <a:gd name="adj" fmla="val 37500"/>
            </a:avLst>
          </a:prstGeom>
          <a:solidFill>
            <a:schemeClr val="accent1"/>
          </a:solidFill>
          <a:ln w="9525">
            <a:solidFill>
              <a:schemeClr val="tx1"/>
            </a:solidFill>
            <a:round/>
            <a:headEnd/>
            <a:tailEnd/>
          </a:ln>
          <a:effectLst/>
        </p:spPr>
        <p:txBody>
          <a:bodyPr wrap="none" anchor="ctr"/>
          <a:lstStyle/>
          <a:p>
            <a:endParaRPr lang="it-IT"/>
          </a:p>
        </p:txBody>
      </p:sp>
      <p:sp>
        <p:nvSpPr>
          <p:cNvPr id="45065" name="Rectangle 9"/>
          <p:cNvSpPr>
            <a:spLocks noChangeArrowheads="1"/>
          </p:cNvSpPr>
          <p:nvPr/>
        </p:nvSpPr>
        <p:spPr bwMode="auto">
          <a:xfrm>
            <a:off x="7226300" y="4294188"/>
            <a:ext cx="360363" cy="749300"/>
          </a:xfrm>
          <a:prstGeom prst="rect">
            <a:avLst/>
          </a:prstGeom>
          <a:solidFill>
            <a:schemeClr val="accent1"/>
          </a:solidFill>
          <a:ln w="9525">
            <a:noFill/>
            <a:miter lim="800000"/>
            <a:headEnd/>
            <a:tailEnd/>
          </a:ln>
          <a:effectLst/>
        </p:spPr>
        <p:txBody>
          <a:bodyPr wrap="none" anchor="ctr"/>
          <a:lstStyle/>
          <a:p>
            <a:endParaRPr lang="it-IT"/>
          </a:p>
        </p:txBody>
      </p:sp>
      <p:sp>
        <p:nvSpPr>
          <p:cNvPr id="45066" name="Oval 10"/>
          <p:cNvSpPr>
            <a:spLocks noChangeArrowheads="1"/>
          </p:cNvSpPr>
          <p:nvPr/>
        </p:nvSpPr>
        <p:spPr bwMode="auto">
          <a:xfrm>
            <a:off x="5411788" y="3386138"/>
            <a:ext cx="503237" cy="863600"/>
          </a:xfrm>
          <a:prstGeom prst="ellipse">
            <a:avLst/>
          </a:prstGeom>
          <a:solidFill>
            <a:schemeClr val="accent1"/>
          </a:solidFill>
          <a:ln w="9525">
            <a:noFill/>
            <a:round/>
            <a:headEnd/>
            <a:tailEnd/>
          </a:ln>
          <a:effectLst/>
        </p:spPr>
        <p:txBody>
          <a:bodyPr wrap="none" anchor="ctr"/>
          <a:lstStyle/>
          <a:p>
            <a:endParaRPr lang="it-IT"/>
          </a:p>
        </p:txBody>
      </p:sp>
      <p:sp>
        <p:nvSpPr>
          <p:cNvPr id="45067" name="Text Box 11"/>
          <p:cNvSpPr txBox="1">
            <a:spLocks noChangeArrowheads="1"/>
          </p:cNvSpPr>
          <p:nvPr/>
        </p:nvSpPr>
        <p:spPr bwMode="auto">
          <a:xfrm>
            <a:off x="3540125" y="3673475"/>
            <a:ext cx="806450" cy="366713"/>
          </a:xfrm>
          <a:prstGeom prst="rect">
            <a:avLst/>
          </a:prstGeom>
          <a:solidFill>
            <a:srgbClr val="00FF00"/>
          </a:solidFill>
          <a:ln w="9525">
            <a:noFill/>
            <a:miter lim="800000"/>
            <a:headEnd/>
            <a:tailEnd/>
          </a:ln>
          <a:effectLst/>
        </p:spPr>
        <p:txBody>
          <a:bodyPr wrap="none">
            <a:spAutoFit/>
          </a:bodyPr>
          <a:lstStyle/>
          <a:p>
            <a:r>
              <a:rPr lang="it-IT" b="1" dirty="0">
                <a:solidFill>
                  <a:srgbClr val="000066"/>
                </a:solidFill>
                <a:latin typeface="Arial" charset="0"/>
              </a:rPr>
              <a:t>VENE</a:t>
            </a:r>
          </a:p>
        </p:txBody>
      </p:sp>
      <p:sp>
        <p:nvSpPr>
          <p:cNvPr id="45068" name="Text Box 12"/>
          <p:cNvSpPr txBox="1">
            <a:spLocks noChangeArrowheads="1"/>
          </p:cNvSpPr>
          <p:nvPr/>
        </p:nvSpPr>
        <p:spPr bwMode="auto">
          <a:xfrm>
            <a:off x="3409950" y="4530725"/>
            <a:ext cx="1187450" cy="366713"/>
          </a:xfrm>
          <a:prstGeom prst="rect">
            <a:avLst/>
          </a:prstGeom>
          <a:solidFill>
            <a:srgbClr val="00FF00"/>
          </a:solidFill>
          <a:ln w="9525">
            <a:noFill/>
            <a:miter lim="800000"/>
            <a:headEnd/>
            <a:tailEnd/>
          </a:ln>
          <a:effectLst/>
        </p:spPr>
        <p:txBody>
          <a:bodyPr wrap="none">
            <a:spAutoFit/>
          </a:bodyPr>
          <a:lstStyle/>
          <a:p>
            <a:r>
              <a:rPr lang="it-IT" b="1">
                <a:solidFill>
                  <a:srgbClr val="000066"/>
                </a:solidFill>
                <a:latin typeface="Arial" charset="0"/>
              </a:rPr>
              <a:t>ARTERIE</a:t>
            </a:r>
          </a:p>
        </p:txBody>
      </p:sp>
      <p:sp>
        <p:nvSpPr>
          <p:cNvPr id="45069" name="Text Box 13"/>
          <p:cNvSpPr txBox="1">
            <a:spLocks noChangeArrowheads="1"/>
          </p:cNvSpPr>
          <p:nvPr/>
        </p:nvSpPr>
        <p:spPr bwMode="auto">
          <a:xfrm>
            <a:off x="3265488" y="5251450"/>
            <a:ext cx="1504950" cy="366713"/>
          </a:xfrm>
          <a:prstGeom prst="rect">
            <a:avLst/>
          </a:prstGeom>
          <a:solidFill>
            <a:srgbClr val="00FF00"/>
          </a:solidFill>
          <a:ln w="9525">
            <a:noFill/>
            <a:miter lim="800000"/>
            <a:headEnd/>
            <a:tailEnd/>
          </a:ln>
          <a:effectLst/>
        </p:spPr>
        <p:txBody>
          <a:bodyPr wrap="none">
            <a:spAutoFit/>
          </a:bodyPr>
          <a:lstStyle/>
          <a:p>
            <a:r>
              <a:rPr lang="it-IT" b="1">
                <a:solidFill>
                  <a:srgbClr val="000066"/>
                </a:solidFill>
                <a:latin typeface="Arial" charset="0"/>
              </a:rPr>
              <a:t>ARTERIOLE</a:t>
            </a:r>
          </a:p>
        </p:txBody>
      </p:sp>
      <p:sp>
        <p:nvSpPr>
          <p:cNvPr id="45070" name="AutoShape 14"/>
          <p:cNvSpPr>
            <a:spLocks noChangeArrowheads="1"/>
          </p:cNvSpPr>
          <p:nvPr/>
        </p:nvSpPr>
        <p:spPr bwMode="auto">
          <a:xfrm flipH="1">
            <a:off x="4776788" y="5905500"/>
            <a:ext cx="3097212" cy="504825"/>
          </a:xfrm>
          <a:prstGeom prst="rtTriangle">
            <a:avLst/>
          </a:prstGeom>
          <a:solidFill>
            <a:srgbClr val="CC0000"/>
          </a:solidFill>
          <a:ln w="9525">
            <a:solidFill>
              <a:srgbClr val="000066"/>
            </a:solidFill>
            <a:miter lim="800000"/>
            <a:headEnd/>
            <a:tailEnd/>
          </a:ln>
          <a:effectLst/>
        </p:spPr>
        <p:txBody>
          <a:bodyPr wrap="none" anchor="ctr"/>
          <a:lstStyle/>
          <a:p>
            <a:endParaRPr lang="it-IT"/>
          </a:p>
        </p:txBody>
      </p:sp>
      <p:sp>
        <p:nvSpPr>
          <p:cNvPr id="45071" name="Text Box 15"/>
          <p:cNvSpPr txBox="1">
            <a:spLocks noChangeArrowheads="1"/>
          </p:cNvSpPr>
          <p:nvPr/>
        </p:nvSpPr>
        <p:spPr bwMode="auto">
          <a:xfrm>
            <a:off x="4992688" y="6405563"/>
            <a:ext cx="2476500" cy="366712"/>
          </a:xfrm>
          <a:prstGeom prst="rect">
            <a:avLst/>
          </a:prstGeom>
          <a:noFill/>
          <a:ln w="9525">
            <a:noFill/>
            <a:miter lim="800000"/>
            <a:headEnd/>
            <a:tailEnd/>
          </a:ln>
          <a:effectLst/>
        </p:spPr>
        <p:txBody>
          <a:bodyPr wrap="none">
            <a:spAutoFit/>
          </a:bodyPr>
          <a:lstStyle/>
          <a:p>
            <a:r>
              <a:rPr lang="it-IT" b="1">
                <a:solidFill>
                  <a:srgbClr val="660033"/>
                </a:solidFill>
              </a:rPr>
              <a:t>DOSAGGIO NITRATI</a:t>
            </a:r>
          </a:p>
        </p:txBody>
      </p:sp>
      <p:sp>
        <p:nvSpPr>
          <p:cNvPr id="45072" name="AutoShape 16"/>
          <p:cNvSpPr>
            <a:spLocks noChangeArrowheads="1"/>
          </p:cNvSpPr>
          <p:nvPr/>
        </p:nvSpPr>
        <p:spPr bwMode="auto">
          <a:xfrm rot="16200000">
            <a:off x="5029200" y="5149850"/>
            <a:ext cx="431800" cy="647700"/>
          </a:xfrm>
          <a:prstGeom prst="can">
            <a:avLst>
              <a:gd name="adj" fmla="val 37500"/>
            </a:avLst>
          </a:prstGeom>
          <a:solidFill>
            <a:schemeClr val="accent1"/>
          </a:solidFill>
          <a:ln w="9525">
            <a:solidFill>
              <a:schemeClr val="tx1"/>
            </a:solidFill>
            <a:round/>
            <a:headEnd/>
            <a:tailEnd/>
          </a:ln>
          <a:effectLst/>
        </p:spPr>
        <p:txBody>
          <a:bodyPr wrap="none" anchor="ctr"/>
          <a:lstStyle/>
          <a:p>
            <a:endParaRPr lang="it-IT"/>
          </a:p>
        </p:txBody>
      </p:sp>
      <p:grpSp>
        <p:nvGrpSpPr>
          <p:cNvPr id="2" name="Group 17"/>
          <p:cNvGrpSpPr>
            <a:grpSpLocks/>
          </p:cNvGrpSpPr>
          <p:nvPr/>
        </p:nvGrpSpPr>
        <p:grpSpPr bwMode="auto">
          <a:xfrm>
            <a:off x="5281613" y="5186363"/>
            <a:ext cx="2519362" cy="576262"/>
            <a:chOff x="2472" y="3249"/>
            <a:chExt cx="1587" cy="363"/>
          </a:xfrm>
        </p:grpSpPr>
        <p:sp>
          <p:nvSpPr>
            <p:cNvPr id="45074" name="Line 18"/>
            <p:cNvSpPr>
              <a:spLocks noChangeShapeType="1"/>
            </p:cNvSpPr>
            <p:nvPr/>
          </p:nvSpPr>
          <p:spPr bwMode="auto">
            <a:xfrm flipV="1">
              <a:off x="2472" y="3249"/>
              <a:ext cx="1497" cy="45"/>
            </a:xfrm>
            <a:prstGeom prst="line">
              <a:avLst/>
            </a:prstGeom>
            <a:noFill/>
            <a:ln w="9525">
              <a:solidFill>
                <a:schemeClr val="tx1"/>
              </a:solidFill>
              <a:round/>
              <a:headEnd/>
              <a:tailEnd/>
            </a:ln>
            <a:effectLst/>
          </p:spPr>
          <p:txBody>
            <a:bodyPr/>
            <a:lstStyle/>
            <a:p>
              <a:endParaRPr lang="it-IT"/>
            </a:p>
          </p:txBody>
        </p:sp>
        <p:sp>
          <p:nvSpPr>
            <p:cNvPr id="45075" name="Line 19"/>
            <p:cNvSpPr>
              <a:spLocks noChangeShapeType="1"/>
            </p:cNvSpPr>
            <p:nvPr/>
          </p:nvSpPr>
          <p:spPr bwMode="auto">
            <a:xfrm>
              <a:off x="2472" y="3566"/>
              <a:ext cx="1542" cy="46"/>
            </a:xfrm>
            <a:prstGeom prst="line">
              <a:avLst/>
            </a:prstGeom>
            <a:noFill/>
            <a:ln w="9525">
              <a:solidFill>
                <a:schemeClr val="tx1"/>
              </a:solidFill>
              <a:round/>
              <a:headEnd/>
              <a:tailEnd/>
            </a:ln>
            <a:effectLst/>
          </p:spPr>
          <p:txBody>
            <a:bodyPr/>
            <a:lstStyle/>
            <a:p>
              <a:endParaRPr lang="it-IT"/>
            </a:p>
          </p:txBody>
        </p:sp>
        <p:sp>
          <p:nvSpPr>
            <p:cNvPr id="45076" name="Oval 20"/>
            <p:cNvSpPr>
              <a:spLocks noChangeArrowheads="1"/>
            </p:cNvSpPr>
            <p:nvPr/>
          </p:nvSpPr>
          <p:spPr bwMode="auto">
            <a:xfrm>
              <a:off x="3878" y="3249"/>
              <a:ext cx="181" cy="362"/>
            </a:xfrm>
            <a:prstGeom prst="ellipse">
              <a:avLst/>
            </a:prstGeom>
            <a:solidFill>
              <a:schemeClr val="accent1"/>
            </a:solidFill>
            <a:ln w="9525">
              <a:solidFill>
                <a:schemeClr val="tx1"/>
              </a:solidFill>
              <a:round/>
              <a:headEnd/>
              <a:tailEnd/>
            </a:ln>
            <a:effectLst/>
          </p:spPr>
          <p:txBody>
            <a:bodyPr wrap="none" anchor="ctr"/>
            <a:lstStyle/>
            <a:p>
              <a:endParaRPr lang="it-IT"/>
            </a:p>
          </p:txBody>
        </p:sp>
      </p:grpSp>
      <p:sp>
        <p:nvSpPr>
          <p:cNvPr id="21" name="CustomShape 76"/>
          <p:cNvSpPr/>
          <p:nvPr/>
        </p:nvSpPr>
        <p:spPr>
          <a:xfrm>
            <a:off x="539552" y="4365104"/>
            <a:ext cx="2520280" cy="1512168"/>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sz="1600" dirty="0">
                <a:solidFill>
                  <a:srgbClr val="002060"/>
                </a:solidFill>
                <a:latin typeface="Calibri"/>
              </a:rPr>
              <a:t>La vasodilatazione periferica prodotta dai nitroderivati riduce il riempimento ventricolare, la tensione ed il volume </a:t>
            </a:r>
            <a:r>
              <a:rPr lang="it-IT" sz="1600" dirty="0" err="1">
                <a:solidFill>
                  <a:srgbClr val="002060"/>
                </a:solidFill>
                <a:latin typeface="Calibri"/>
              </a:rPr>
              <a:t>endoventricolare</a:t>
            </a:r>
            <a:r>
              <a:rPr lang="it-IT" sz="1600" dirty="0">
                <a:solidFill>
                  <a:srgbClr val="002060"/>
                </a:solidFill>
                <a:latin typeface="Calibri"/>
              </a:rPr>
              <a:t>. </a:t>
            </a:r>
            <a:endParaRPr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Picture 9" descr="ialenti-75-13-5"/>
          <p:cNvPicPr/>
          <p:nvPr/>
        </p:nvPicPr>
        <p:blipFill>
          <a:blip r:embed="rId2" cstate="print"/>
          <a:srcRect l="7098" t="18708" r="6076" b="7125"/>
          <a:stretch/>
        </p:blipFill>
        <p:spPr>
          <a:xfrm>
            <a:off x="1547664" y="2161360"/>
            <a:ext cx="5916600" cy="3787920"/>
          </a:xfrm>
          <a:prstGeom prst="rect">
            <a:avLst/>
          </a:prstGeom>
          <a:ln>
            <a:noFill/>
          </a:ln>
        </p:spPr>
      </p:pic>
      <p:sp>
        <p:nvSpPr>
          <p:cNvPr id="200" name="CustomShape 1"/>
          <p:cNvSpPr/>
          <p:nvPr/>
        </p:nvSpPr>
        <p:spPr>
          <a:xfrm>
            <a:off x="700200" y="266760"/>
            <a:ext cx="7848360" cy="647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it-IT" b="1">
                <a:solidFill>
                  <a:srgbClr val="C00000"/>
                </a:solidFill>
                <a:latin typeface="Calibri"/>
              </a:rPr>
              <a:t>I NITRODERIVATI RIDUCONO IL LAVORO CARDIACO </a:t>
            </a:r>
            <a:endParaRPr/>
          </a:p>
          <a:p>
            <a:pPr algn="ctr">
              <a:lnSpc>
                <a:spcPct val="100000"/>
              </a:lnSpc>
            </a:pPr>
            <a:r>
              <a:rPr lang="it-IT" b="1">
                <a:solidFill>
                  <a:srgbClr val="C00000"/>
                </a:solidFill>
                <a:latin typeface="Calibri"/>
              </a:rPr>
              <a:t>ED IL CONSUMO DI OSSIGENO</a:t>
            </a:r>
            <a:endParaRPr/>
          </a:p>
        </p:txBody>
      </p:sp>
      <p:sp>
        <p:nvSpPr>
          <p:cNvPr id="201" name="Line 2"/>
          <p:cNvSpPr/>
          <p:nvPr/>
        </p:nvSpPr>
        <p:spPr>
          <a:xfrm>
            <a:off x="606600" y="1090440"/>
            <a:ext cx="8064360" cy="0"/>
          </a:xfrm>
          <a:prstGeom prst="line">
            <a:avLst/>
          </a:prstGeom>
          <a:ln w="9360">
            <a:solidFill>
              <a:srgbClr val="666699"/>
            </a:solidFill>
            <a:miter/>
          </a:ln>
        </p:spPr>
      </p:sp>
      <p:sp>
        <p:nvSpPr>
          <p:cNvPr id="202" name="CustomShape 3"/>
          <p:cNvSpPr/>
          <p:nvPr/>
        </p:nvSpPr>
        <p:spPr>
          <a:xfrm>
            <a:off x="369720" y="1152360"/>
            <a:ext cx="8312400" cy="1008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2000">
                <a:solidFill>
                  <a:srgbClr val="002060"/>
                </a:solidFill>
                <a:latin typeface="Calibri"/>
              </a:rPr>
              <a:t>Riducono pre- e post-carico e gittata cardiaca.</a:t>
            </a:r>
            <a:endParaRPr/>
          </a:p>
          <a:p>
            <a:pPr algn="ctr">
              <a:lnSpc>
                <a:spcPct val="100000"/>
              </a:lnSpc>
            </a:pPr>
            <a:r>
              <a:rPr lang="it-IT" sz="2000">
                <a:solidFill>
                  <a:srgbClr val="002060"/>
                </a:solidFill>
                <a:latin typeface="Calibri"/>
              </a:rPr>
              <a:t>Inducono vasodilatazione coronarica diretta</a:t>
            </a:r>
            <a:endParaRPr/>
          </a:p>
          <a:p>
            <a:pPr algn="ctr">
              <a:lnSpc>
                <a:spcPct val="100000"/>
              </a:lnSpc>
            </a:pPr>
            <a:r>
              <a:rPr lang="it-IT" sz="2000">
                <a:solidFill>
                  <a:srgbClr val="002060"/>
                </a:solidFill>
                <a:latin typeface="Calibri"/>
              </a:rPr>
              <a:t>Favoriscono la perfusione subendocardica</a:t>
            </a:r>
            <a:endParaRPr/>
          </a:p>
        </p:txBody>
      </p:sp>
      <p:sp>
        <p:nvSpPr>
          <p:cNvPr id="6" name="CustomShape 77"/>
          <p:cNvSpPr/>
          <p:nvPr/>
        </p:nvSpPr>
        <p:spPr>
          <a:xfrm>
            <a:off x="0" y="6033960"/>
            <a:ext cx="9256680" cy="824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1600" dirty="0">
                <a:solidFill>
                  <a:srgbClr val="002060"/>
                </a:solidFill>
                <a:latin typeface="Verdana"/>
              </a:rPr>
              <a:t>Ciò porta ad una riduzione del lavoro cardiaco e del consumo miocardico di ossigeno, che si accompagna ad un miglioramento della perfusione durante la diastole e alla ridistribuzione del flusso coronarico</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Picture 3" descr="nrd2038-f4"/>
          <p:cNvPicPr/>
          <p:nvPr/>
        </p:nvPicPr>
        <p:blipFill>
          <a:blip r:embed="rId3" cstate="print"/>
          <a:srcRect b="9544"/>
          <a:stretch/>
        </p:blipFill>
        <p:spPr>
          <a:xfrm>
            <a:off x="415800" y="1414440"/>
            <a:ext cx="3943440" cy="4748400"/>
          </a:xfrm>
          <a:prstGeom prst="rect">
            <a:avLst/>
          </a:prstGeom>
          <a:ln>
            <a:noFill/>
          </a:ln>
        </p:spPr>
      </p:pic>
      <p:sp>
        <p:nvSpPr>
          <p:cNvPr id="176" name="CustomShape 1"/>
          <p:cNvSpPr/>
          <p:nvPr/>
        </p:nvSpPr>
        <p:spPr>
          <a:xfrm>
            <a:off x="1373040" y="4052880"/>
            <a:ext cx="489240" cy="330120"/>
          </a:xfrm>
          <a:prstGeom prst="ellipse">
            <a:avLst/>
          </a:prstGeom>
          <a:solidFill>
            <a:srgbClr val="FFFFFF"/>
          </a:solidFill>
          <a:ln w="9360">
            <a:solidFill>
              <a:srgbClr val="666699"/>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a:lnSpc>
                <a:spcPct val="100000"/>
              </a:lnSpc>
            </a:pPr>
            <a:r>
              <a:rPr lang="it-IT" sz="2000" b="1">
                <a:solidFill>
                  <a:srgbClr val="666699"/>
                </a:solidFill>
                <a:latin typeface="Calibri"/>
              </a:rPr>
              <a:t>NO</a:t>
            </a:r>
            <a:endParaRPr/>
          </a:p>
        </p:txBody>
      </p:sp>
      <p:sp>
        <p:nvSpPr>
          <p:cNvPr id="177" name="CustomShape 2"/>
          <p:cNvSpPr/>
          <p:nvPr/>
        </p:nvSpPr>
        <p:spPr>
          <a:xfrm>
            <a:off x="2867040" y="4487760"/>
            <a:ext cx="488880" cy="328680"/>
          </a:xfrm>
          <a:prstGeom prst="ellipse">
            <a:avLst/>
          </a:prstGeom>
          <a:solidFill>
            <a:srgbClr val="FFFFFF"/>
          </a:solidFill>
          <a:ln w="9360">
            <a:solidFill>
              <a:srgbClr val="666699"/>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a:lnSpc>
                <a:spcPct val="100000"/>
              </a:lnSpc>
            </a:pPr>
            <a:r>
              <a:rPr lang="it-IT" sz="2000" b="1">
                <a:solidFill>
                  <a:srgbClr val="666699"/>
                </a:solidFill>
                <a:latin typeface="Calibri"/>
              </a:rPr>
              <a:t>NO</a:t>
            </a:r>
            <a:endParaRPr/>
          </a:p>
        </p:txBody>
      </p:sp>
      <p:sp>
        <p:nvSpPr>
          <p:cNvPr id="178" name="CustomShape 3"/>
          <p:cNvSpPr/>
          <p:nvPr/>
        </p:nvSpPr>
        <p:spPr>
          <a:xfrm>
            <a:off x="2927520" y="3902040"/>
            <a:ext cx="2139120" cy="398880"/>
          </a:xfrm>
          <a:prstGeom prst="rect">
            <a:avLst/>
          </a:prstGeom>
          <a:solidFill>
            <a:srgbClr val="FFFFFF"/>
          </a:solidFill>
          <a:ln w="9360">
            <a:solidFill>
              <a:srgbClr val="FFFFFF"/>
            </a:solidFill>
            <a:miter/>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000" b="1">
                <a:solidFill>
                  <a:srgbClr val="006699"/>
                </a:solidFill>
                <a:latin typeface="Calibri"/>
              </a:rPr>
              <a:t>NITRATI ORGANICI</a:t>
            </a:r>
            <a:endParaRPr/>
          </a:p>
        </p:txBody>
      </p:sp>
      <p:sp>
        <p:nvSpPr>
          <p:cNvPr id="179" name="CustomShape 4"/>
          <p:cNvSpPr/>
          <p:nvPr/>
        </p:nvSpPr>
        <p:spPr>
          <a:xfrm>
            <a:off x="6245280" y="1704960"/>
            <a:ext cx="2351160" cy="465120"/>
          </a:xfrm>
          <a:prstGeom prst="roundRect">
            <a:avLst>
              <a:gd name="adj" fmla="val 3600"/>
            </a:avLst>
          </a:prstGeom>
          <a:solidFill>
            <a:srgbClr val="009999"/>
          </a:solidFill>
          <a:ln w="9360">
            <a:solidFill>
              <a:srgbClr val="009999"/>
            </a:solidFill>
            <a:miter/>
          </a:ln>
        </p:spPr>
        <p:style>
          <a:lnRef idx="0">
            <a:scrgbClr r="0" g="0" b="0"/>
          </a:lnRef>
          <a:fillRef idx="0">
            <a:scrgbClr r="0" g="0" b="0"/>
          </a:fillRef>
          <a:effectRef idx="0">
            <a:scrgbClr r="0" g="0" b="0"/>
          </a:effectRef>
          <a:fontRef idx="minor"/>
        </p:style>
      </p:sp>
      <p:sp>
        <p:nvSpPr>
          <p:cNvPr id="180" name="CustomShape 5"/>
          <p:cNvSpPr/>
          <p:nvPr/>
        </p:nvSpPr>
        <p:spPr>
          <a:xfrm>
            <a:off x="5796000" y="1850760"/>
            <a:ext cx="461880" cy="144720"/>
          </a:xfrm>
          <a:prstGeom prst="rect">
            <a:avLst/>
          </a:prstGeom>
          <a:solidFill>
            <a:srgbClr val="009999"/>
          </a:solidFill>
          <a:ln w="9360">
            <a:solidFill>
              <a:srgbClr val="009999"/>
            </a:solidFill>
            <a:miter/>
          </a:ln>
        </p:spPr>
        <p:style>
          <a:lnRef idx="0">
            <a:scrgbClr r="0" g="0" b="0"/>
          </a:lnRef>
          <a:fillRef idx="0">
            <a:scrgbClr r="0" g="0" b="0"/>
          </a:fillRef>
          <a:effectRef idx="0">
            <a:scrgbClr r="0" g="0" b="0"/>
          </a:effectRef>
          <a:fontRef idx="minor"/>
        </p:style>
      </p:sp>
      <p:sp>
        <p:nvSpPr>
          <p:cNvPr id="181" name="CustomShape 6"/>
          <p:cNvSpPr/>
          <p:nvPr/>
        </p:nvSpPr>
        <p:spPr>
          <a:xfrm>
            <a:off x="6249960" y="1847520"/>
            <a:ext cx="166680" cy="144720"/>
          </a:xfrm>
          <a:prstGeom prst="rect">
            <a:avLst/>
          </a:prstGeom>
          <a:solidFill>
            <a:srgbClr val="009999"/>
          </a:solidFill>
          <a:ln w="9360">
            <a:solidFill>
              <a:srgbClr val="009999"/>
            </a:solidFill>
            <a:miter/>
          </a:ln>
        </p:spPr>
        <p:style>
          <a:lnRef idx="0">
            <a:scrgbClr r="0" g="0" b="0"/>
          </a:lnRef>
          <a:fillRef idx="0">
            <a:scrgbClr r="0" g="0" b="0"/>
          </a:fillRef>
          <a:effectRef idx="0">
            <a:scrgbClr r="0" g="0" b="0"/>
          </a:effectRef>
          <a:fontRef idx="minor"/>
        </p:style>
      </p:sp>
      <p:sp>
        <p:nvSpPr>
          <p:cNvPr id="182" name="CustomShape 7"/>
          <p:cNvSpPr/>
          <p:nvPr/>
        </p:nvSpPr>
        <p:spPr>
          <a:xfrm rot="5400000">
            <a:off x="7089120" y="1694160"/>
            <a:ext cx="644400" cy="2284560"/>
          </a:xfrm>
          <a:prstGeom prst="rect">
            <a:avLst/>
          </a:prstGeom>
          <a:solidFill>
            <a:srgbClr val="009999"/>
          </a:solidFill>
          <a:ln w="9360">
            <a:solidFill>
              <a:srgbClr val="009999"/>
            </a:solidFill>
            <a:miter/>
          </a:ln>
        </p:spPr>
        <p:style>
          <a:lnRef idx="0">
            <a:scrgbClr r="0" g="0" b="0"/>
          </a:lnRef>
          <a:fillRef idx="0">
            <a:scrgbClr r="0" g="0" b="0"/>
          </a:fillRef>
          <a:effectRef idx="0">
            <a:scrgbClr r="0" g="0" b="0"/>
          </a:effectRef>
          <a:fontRef idx="minor"/>
        </p:style>
      </p:sp>
      <p:sp>
        <p:nvSpPr>
          <p:cNvPr id="183" name="CustomShape 8"/>
          <p:cNvSpPr/>
          <p:nvPr/>
        </p:nvSpPr>
        <p:spPr>
          <a:xfrm>
            <a:off x="5850000" y="2760480"/>
            <a:ext cx="461880" cy="144000"/>
          </a:xfrm>
          <a:prstGeom prst="rect">
            <a:avLst/>
          </a:prstGeom>
          <a:solidFill>
            <a:srgbClr val="009999"/>
          </a:solidFill>
          <a:ln w="9360">
            <a:solidFill>
              <a:srgbClr val="009999"/>
            </a:solidFill>
            <a:miter/>
          </a:ln>
        </p:spPr>
        <p:style>
          <a:lnRef idx="0">
            <a:scrgbClr r="0" g="0" b="0"/>
          </a:lnRef>
          <a:fillRef idx="0">
            <a:scrgbClr r="0" g="0" b="0"/>
          </a:fillRef>
          <a:effectRef idx="0">
            <a:scrgbClr r="0" g="0" b="0"/>
          </a:effectRef>
          <a:fontRef idx="minor"/>
        </p:style>
      </p:sp>
      <p:sp>
        <p:nvSpPr>
          <p:cNvPr id="184" name="CustomShape 9"/>
          <p:cNvSpPr/>
          <p:nvPr/>
        </p:nvSpPr>
        <p:spPr>
          <a:xfrm>
            <a:off x="6288120" y="2763720"/>
            <a:ext cx="166680" cy="144000"/>
          </a:xfrm>
          <a:prstGeom prst="rect">
            <a:avLst/>
          </a:prstGeom>
          <a:solidFill>
            <a:srgbClr val="009999"/>
          </a:solidFill>
          <a:ln w="9360">
            <a:solidFill>
              <a:srgbClr val="009999"/>
            </a:solidFill>
            <a:miter/>
          </a:ln>
        </p:spPr>
        <p:style>
          <a:lnRef idx="0">
            <a:scrgbClr r="0" g="0" b="0"/>
          </a:lnRef>
          <a:fillRef idx="0">
            <a:scrgbClr r="0" g="0" b="0"/>
          </a:fillRef>
          <a:effectRef idx="0">
            <a:scrgbClr r="0" g="0" b="0"/>
          </a:effectRef>
          <a:fontRef idx="minor"/>
        </p:style>
      </p:sp>
      <p:sp>
        <p:nvSpPr>
          <p:cNvPr id="185" name="CustomShape 10"/>
          <p:cNvSpPr/>
          <p:nvPr/>
        </p:nvSpPr>
        <p:spPr>
          <a:xfrm rot="5400000">
            <a:off x="7290360" y="2595960"/>
            <a:ext cx="272880" cy="2246400"/>
          </a:xfrm>
          <a:prstGeom prst="rect">
            <a:avLst/>
          </a:prstGeom>
          <a:solidFill>
            <a:srgbClr val="009999"/>
          </a:solidFill>
          <a:ln w="9360">
            <a:solidFill>
              <a:srgbClr val="009999"/>
            </a:solidFill>
            <a:miter/>
          </a:ln>
        </p:spPr>
        <p:style>
          <a:lnRef idx="0">
            <a:scrgbClr r="0" g="0" b="0"/>
          </a:lnRef>
          <a:fillRef idx="0">
            <a:scrgbClr r="0" g="0" b="0"/>
          </a:fillRef>
          <a:effectRef idx="0">
            <a:scrgbClr r="0" g="0" b="0"/>
          </a:effectRef>
          <a:fontRef idx="minor"/>
        </p:style>
      </p:sp>
      <p:sp>
        <p:nvSpPr>
          <p:cNvPr id="186" name="CustomShape 11"/>
          <p:cNvSpPr/>
          <p:nvPr/>
        </p:nvSpPr>
        <p:spPr>
          <a:xfrm>
            <a:off x="5913360" y="3648240"/>
            <a:ext cx="461880" cy="134640"/>
          </a:xfrm>
          <a:prstGeom prst="rect">
            <a:avLst/>
          </a:prstGeom>
          <a:solidFill>
            <a:srgbClr val="009999"/>
          </a:solidFill>
          <a:ln w="9360">
            <a:solidFill>
              <a:srgbClr val="009999"/>
            </a:solidFill>
            <a:miter/>
          </a:ln>
        </p:spPr>
        <p:style>
          <a:lnRef idx="0">
            <a:scrgbClr r="0" g="0" b="0"/>
          </a:lnRef>
          <a:fillRef idx="0">
            <a:scrgbClr r="0" g="0" b="0"/>
          </a:fillRef>
          <a:effectRef idx="0">
            <a:scrgbClr r="0" g="0" b="0"/>
          </a:effectRef>
          <a:fontRef idx="minor"/>
        </p:style>
      </p:sp>
      <p:sp>
        <p:nvSpPr>
          <p:cNvPr id="187" name="CustomShape 12"/>
          <p:cNvSpPr/>
          <p:nvPr/>
        </p:nvSpPr>
        <p:spPr>
          <a:xfrm>
            <a:off x="6332400" y="3651120"/>
            <a:ext cx="161640" cy="136800"/>
          </a:xfrm>
          <a:prstGeom prst="rect">
            <a:avLst/>
          </a:prstGeom>
          <a:solidFill>
            <a:srgbClr val="009999"/>
          </a:solidFill>
          <a:ln w="9360">
            <a:solidFill>
              <a:srgbClr val="009999"/>
            </a:solidFill>
            <a:miter/>
          </a:ln>
        </p:spPr>
        <p:style>
          <a:lnRef idx="0">
            <a:scrgbClr r="0" g="0" b="0"/>
          </a:lnRef>
          <a:fillRef idx="0">
            <a:scrgbClr r="0" g="0" b="0"/>
          </a:fillRef>
          <a:effectRef idx="0">
            <a:scrgbClr r="0" g="0" b="0"/>
          </a:effectRef>
          <a:fontRef idx="minor"/>
        </p:style>
      </p:sp>
      <p:sp>
        <p:nvSpPr>
          <p:cNvPr id="188" name="CustomShape 13"/>
          <p:cNvSpPr/>
          <p:nvPr/>
        </p:nvSpPr>
        <p:spPr>
          <a:xfrm>
            <a:off x="5983200" y="2206800"/>
            <a:ext cx="245736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a:solidFill>
                  <a:srgbClr val="002060"/>
                </a:solidFill>
                <a:latin typeface="Calibri"/>
              </a:rPr>
              <a:t>Vene (capacitanza)</a:t>
            </a:r>
            <a:endParaRPr/>
          </a:p>
        </p:txBody>
      </p:sp>
      <p:sp>
        <p:nvSpPr>
          <p:cNvPr id="189" name="CustomShape 14"/>
          <p:cNvSpPr/>
          <p:nvPr/>
        </p:nvSpPr>
        <p:spPr>
          <a:xfrm>
            <a:off x="5983200" y="3059280"/>
            <a:ext cx="245736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dirty="0">
                <a:solidFill>
                  <a:srgbClr val="002060"/>
                </a:solidFill>
                <a:latin typeface="Calibri"/>
              </a:rPr>
              <a:t>Arterie (conduttanza)</a:t>
            </a:r>
            <a:endParaRPr dirty="0"/>
          </a:p>
        </p:txBody>
      </p:sp>
      <p:sp>
        <p:nvSpPr>
          <p:cNvPr id="190" name="CustomShape 15"/>
          <p:cNvSpPr/>
          <p:nvPr/>
        </p:nvSpPr>
        <p:spPr>
          <a:xfrm>
            <a:off x="5983200" y="3916440"/>
            <a:ext cx="245736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a:solidFill>
                  <a:srgbClr val="002060"/>
                </a:solidFill>
                <a:latin typeface="Calibri"/>
              </a:rPr>
              <a:t>Arteriole (resistenza)</a:t>
            </a:r>
            <a:endParaRPr/>
          </a:p>
        </p:txBody>
      </p:sp>
      <p:sp>
        <p:nvSpPr>
          <p:cNvPr id="191" name="Line 16"/>
          <p:cNvSpPr/>
          <p:nvPr/>
        </p:nvSpPr>
        <p:spPr>
          <a:xfrm>
            <a:off x="5821200" y="4518000"/>
            <a:ext cx="2789280" cy="0"/>
          </a:xfrm>
          <a:prstGeom prst="line">
            <a:avLst/>
          </a:prstGeom>
          <a:ln w="57240">
            <a:solidFill>
              <a:srgbClr val="666699"/>
            </a:solidFill>
            <a:miter/>
            <a:tailEnd type="triangle" w="med" len="med"/>
          </a:ln>
        </p:spPr>
      </p:sp>
      <p:sp>
        <p:nvSpPr>
          <p:cNvPr id="192" name="CustomShape 17"/>
          <p:cNvSpPr/>
          <p:nvPr/>
        </p:nvSpPr>
        <p:spPr>
          <a:xfrm>
            <a:off x="6356520" y="4645080"/>
            <a:ext cx="161892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b="1">
                <a:solidFill>
                  <a:srgbClr val="002060"/>
                </a:solidFill>
                <a:latin typeface="Calibri"/>
              </a:rPr>
              <a:t>dose nitrati</a:t>
            </a:r>
            <a:endParaRPr/>
          </a:p>
        </p:txBody>
      </p:sp>
      <p:sp>
        <p:nvSpPr>
          <p:cNvPr id="193" name="CustomShape 18"/>
          <p:cNvSpPr/>
          <p:nvPr/>
        </p:nvSpPr>
        <p:spPr>
          <a:xfrm>
            <a:off x="323528" y="548680"/>
            <a:ext cx="831060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sz="2000" dirty="0">
                <a:solidFill>
                  <a:srgbClr val="002060"/>
                </a:solidFill>
                <a:latin typeface="Calibri"/>
              </a:rPr>
              <a:t>I nitroderivati sono ottimi vasodilatatori; </a:t>
            </a:r>
            <a:r>
              <a:rPr lang="it-IT" sz="2000" dirty="0" smtClean="0">
                <a:solidFill>
                  <a:srgbClr val="002060"/>
                </a:solidFill>
                <a:latin typeface="Calibri"/>
              </a:rPr>
              <a:t>nonostante </a:t>
            </a:r>
            <a:r>
              <a:rPr lang="it-IT" sz="2000" dirty="0">
                <a:solidFill>
                  <a:srgbClr val="002060"/>
                </a:solidFill>
                <a:latin typeface="Calibri"/>
              </a:rPr>
              <a:t>non siano particolarmente efficienti svolgono inoltre </a:t>
            </a:r>
            <a:r>
              <a:rPr lang="it-IT" sz="2000" dirty="0">
                <a:solidFill>
                  <a:srgbClr val="FF0000"/>
                </a:solidFill>
                <a:latin typeface="Calibri"/>
              </a:rPr>
              <a:t>azioni </a:t>
            </a:r>
            <a:r>
              <a:rPr lang="it-IT" sz="2000" dirty="0" smtClean="0">
                <a:solidFill>
                  <a:srgbClr val="FF0000"/>
                </a:solidFill>
                <a:latin typeface="Calibri"/>
              </a:rPr>
              <a:t>anti-aggreganti.</a:t>
            </a:r>
            <a:endParaRPr sz="2000" dirty="0">
              <a:solidFill>
                <a:srgbClr val="FF0000"/>
              </a:solidFill>
            </a:endParaRPr>
          </a:p>
        </p:txBody>
      </p:sp>
      <p:sp>
        <p:nvSpPr>
          <p:cNvPr id="194" name="CustomShape 19"/>
          <p:cNvSpPr/>
          <p:nvPr/>
        </p:nvSpPr>
        <p:spPr>
          <a:xfrm>
            <a:off x="4800600" y="5081760"/>
            <a:ext cx="4105440" cy="916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dirty="0">
                <a:solidFill>
                  <a:srgbClr val="C00000"/>
                </a:solidFill>
                <a:latin typeface="Calibri"/>
              </a:rPr>
              <a:t>I nitroderivati dilatano i vasi venosi a dosi inferiori a quelle richieste per le arterie di conduttanza e di resistenza</a:t>
            </a:r>
            <a:endParaRPr dirty="0"/>
          </a:p>
        </p:txBody>
      </p:sp>
      <p:sp>
        <p:nvSpPr>
          <p:cNvPr id="195" name="CustomShape 20"/>
          <p:cNvSpPr/>
          <p:nvPr/>
        </p:nvSpPr>
        <p:spPr>
          <a:xfrm>
            <a:off x="684360" y="115920"/>
            <a:ext cx="799128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b="1">
                <a:solidFill>
                  <a:srgbClr val="C00000"/>
                </a:solidFill>
                <a:latin typeface="Calibri"/>
              </a:rPr>
              <a:t>I NITRODERIVATI SONO VASODILATATORI MISTI</a:t>
            </a:r>
            <a:endParaRPr/>
          </a:p>
        </p:txBody>
      </p:sp>
      <p:sp>
        <p:nvSpPr>
          <p:cNvPr id="196" name="Line 21"/>
          <p:cNvSpPr/>
          <p:nvPr/>
        </p:nvSpPr>
        <p:spPr>
          <a:xfrm flipV="1">
            <a:off x="5549760" y="1641600"/>
            <a:ext cx="0" cy="2789280"/>
          </a:xfrm>
          <a:prstGeom prst="line">
            <a:avLst/>
          </a:prstGeom>
          <a:ln w="57240">
            <a:solidFill>
              <a:srgbClr val="666699"/>
            </a:solidFill>
            <a:miter/>
            <a:tailEnd type="triangle" w="med" len="med"/>
          </a:ln>
        </p:spPr>
      </p:sp>
      <p:sp>
        <p:nvSpPr>
          <p:cNvPr id="197" name="CustomShape 22"/>
          <p:cNvSpPr/>
          <p:nvPr/>
        </p:nvSpPr>
        <p:spPr>
          <a:xfrm rot="16200000">
            <a:off x="4217760" y="2860200"/>
            <a:ext cx="207972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b="1">
                <a:solidFill>
                  <a:srgbClr val="002060"/>
                </a:solidFill>
                <a:latin typeface="Calibri"/>
              </a:rPr>
              <a:t>vasodilatazione</a:t>
            </a:r>
            <a:endParaRPr/>
          </a:p>
        </p:txBody>
      </p:sp>
      <p:sp>
        <p:nvSpPr>
          <p:cNvPr id="26" name="CustomShape 76"/>
          <p:cNvSpPr/>
          <p:nvPr/>
        </p:nvSpPr>
        <p:spPr>
          <a:xfrm>
            <a:off x="539552" y="6165304"/>
            <a:ext cx="841860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1600" dirty="0">
                <a:solidFill>
                  <a:srgbClr val="002060"/>
                </a:solidFill>
                <a:latin typeface="Calibri"/>
              </a:rPr>
              <a:t>La vasodilatazione periferica prodotta dai nitroderivati riduce il riempimento ventricolare, la tensione ed il volume </a:t>
            </a:r>
            <a:r>
              <a:rPr lang="it-IT" sz="1600" dirty="0" err="1">
                <a:solidFill>
                  <a:srgbClr val="002060"/>
                </a:solidFill>
                <a:latin typeface="Calibri"/>
              </a:rPr>
              <a:t>endoventricolare</a:t>
            </a:r>
            <a:r>
              <a:rPr lang="it-IT" sz="1600" dirty="0">
                <a:solidFill>
                  <a:srgbClr val="002060"/>
                </a:solidFill>
                <a:latin typeface="Calibri"/>
              </a:rPr>
              <a:t>. </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8676" name="Text Box 4"/>
          <p:cNvSpPr txBox="1">
            <a:spLocks noChangeArrowheads="1"/>
          </p:cNvSpPr>
          <p:nvPr/>
        </p:nvSpPr>
        <p:spPr bwMode="auto">
          <a:xfrm>
            <a:off x="3419475" y="115888"/>
            <a:ext cx="1741488" cy="576262"/>
          </a:xfrm>
          <a:prstGeom prst="rect">
            <a:avLst/>
          </a:prstGeom>
          <a:solidFill>
            <a:srgbClr val="FFFF00"/>
          </a:solidFill>
          <a:ln w="57150" cmpd="thickThin">
            <a:solidFill>
              <a:srgbClr val="000066"/>
            </a:solidFill>
            <a:miter lim="800000"/>
            <a:headEnd/>
            <a:tailEnd/>
          </a:ln>
          <a:effectLst/>
        </p:spPr>
        <p:txBody>
          <a:bodyPr wrap="none">
            <a:spAutoFit/>
          </a:bodyPr>
          <a:lstStyle/>
          <a:p>
            <a:r>
              <a:rPr lang="it-IT" sz="2800" b="1">
                <a:solidFill>
                  <a:srgbClr val="660033"/>
                </a:solidFill>
                <a:latin typeface="Lucida Console" pitchFamily="49" charset="0"/>
              </a:rPr>
              <a:t>NITRATI</a:t>
            </a:r>
          </a:p>
        </p:txBody>
      </p:sp>
      <p:sp>
        <p:nvSpPr>
          <p:cNvPr id="28677" name="Oval 5"/>
          <p:cNvSpPr>
            <a:spLocks noChangeArrowheads="1"/>
          </p:cNvSpPr>
          <p:nvPr/>
        </p:nvSpPr>
        <p:spPr bwMode="auto">
          <a:xfrm>
            <a:off x="2711450" y="2938463"/>
            <a:ext cx="3852863" cy="1152525"/>
          </a:xfrm>
          <a:prstGeom prst="ellipse">
            <a:avLst/>
          </a:prstGeom>
          <a:gradFill rotWithShape="1">
            <a:gsLst>
              <a:gs pos="0">
                <a:srgbClr val="00FF00">
                  <a:gamma/>
                  <a:shade val="46275"/>
                  <a:invGamma/>
                </a:srgbClr>
              </a:gs>
              <a:gs pos="50000">
                <a:srgbClr val="00FF00"/>
              </a:gs>
              <a:gs pos="100000">
                <a:srgbClr val="00FF00">
                  <a:gamma/>
                  <a:shade val="46275"/>
                  <a:invGamma/>
                </a:srgbClr>
              </a:gs>
            </a:gsLst>
            <a:lin ang="5400000" scaled="1"/>
          </a:gradFill>
          <a:ln w="28575">
            <a:solidFill>
              <a:srgbClr val="000066"/>
            </a:solidFill>
            <a:round/>
            <a:headEnd/>
            <a:tailEnd/>
          </a:ln>
          <a:effectLst>
            <a:outerShdw dist="107763" dir="13500000" sx="75000" sy="75000" algn="tl" rotWithShape="0">
              <a:srgbClr val="003300"/>
            </a:outerShdw>
          </a:effectLst>
        </p:spPr>
        <p:txBody>
          <a:bodyPr wrap="none" anchor="ctr"/>
          <a:lstStyle/>
          <a:p>
            <a:endParaRPr lang="it-IT"/>
          </a:p>
        </p:txBody>
      </p:sp>
      <p:sp>
        <p:nvSpPr>
          <p:cNvPr id="28678" name="Text Box 6"/>
          <p:cNvSpPr txBox="1">
            <a:spLocks noChangeArrowheads="1"/>
          </p:cNvSpPr>
          <p:nvPr/>
        </p:nvSpPr>
        <p:spPr bwMode="auto">
          <a:xfrm>
            <a:off x="2830513" y="3217863"/>
            <a:ext cx="3651250" cy="641350"/>
          </a:xfrm>
          <a:prstGeom prst="rect">
            <a:avLst/>
          </a:prstGeom>
          <a:noFill/>
          <a:ln w="9525">
            <a:noFill/>
            <a:miter lim="800000"/>
            <a:headEnd/>
            <a:tailEnd/>
          </a:ln>
          <a:effectLst/>
        </p:spPr>
        <p:txBody>
          <a:bodyPr wrap="none">
            <a:spAutoFit/>
          </a:bodyPr>
          <a:lstStyle/>
          <a:p>
            <a:pPr algn="ctr"/>
            <a:r>
              <a:rPr lang="it-IT" b="1">
                <a:latin typeface="Arial" charset="0"/>
              </a:rPr>
              <a:t>DILATAZIONE vasi polmonari e </a:t>
            </a:r>
          </a:p>
          <a:p>
            <a:pPr algn="ctr"/>
            <a:r>
              <a:rPr lang="it-IT" b="1">
                <a:latin typeface="Arial" charset="0"/>
              </a:rPr>
              <a:t>Vasi venosi a capacitanza</a:t>
            </a:r>
          </a:p>
        </p:txBody>
      </p:sp>
      <p:sp>
        <p:nvSpPr>
          <p:cNvPr id="28679" name="Text Box 7"/>
          <p:cNvSpPr txBox="1">
            <a:spLocks noChangeArrowheads="1"/>
          </p:cNvSpPr>
          <p:nvPr/>
        </p:nvSpPr>
        <p:spPr bwMode="auto">
          <a:xfrm>
            <a:off x="2141538" y="1708150"/>
            <a:ext cx="920750" cy="641350"/>
          </a:xfrm>
          <a:prstGeom prst="rect">
            <a:avLst/>
          </a:prstGeom>
          <a:solidFill>
            <a:srgbClr val="00FF00"/>
          </a:solidFill>
          <a:ln w="9525">
            <a:noFill/>
            <a:miter lim="800000"/>
            <a:headEnd/>
            <a:tailEnd/>
          </a:ln>
          <a:effectLst/>
        </p:spPr>
        <p:txBody>
          <a:bodyPr wrap="none">
            <a:spAutoFit/>
          </a:bodyPr>
          <a:lstStyle/>
          <a:p>
            <a:r>
              <a:rPr lang="it-IT" sz="3600" b="1">
                <a:latin typeface="Lucida Console" pitchFamily="49" charset="0"/>
              </a:rPr>
              <a:t>NO</a:t>
            </a:r>
            <a:r>
              <a:rPr lang="it-IT" sz="3600" b="1" baseline="30000">
                <a:latin typeface="Lucida Console" pitchFamily="49" charset="0"/>
              </a:rPr>
              <a:t>•</a:t>
            </a:r>
          </a:p>
        </p:txBody>
      </p:sp>
      <p:sp>
        <p:nvSpPr>
          <p:cNvPr id="28681" name="Text Box 9"/>
          <p:cNvSpPr txBox="1">
            <a:spLocks noChangeArrowheads="1"/>
          </p:cNvSpPr>
          <p:nvPr/>
        </p:nvSpPr>
        <p:spPr bwMode="auto">
          <a:xfrm>
            <a:off x="7065963" y="3103563"/>
            <a:ext cx="1876425" cy="650875"/>
          </a:xfrm>
          <a:prstGeom prst="rect">
            <a:avLst/>
          </a:prstGeom>
          <a:solidFill>
            <a:srgbClr val="FFFF99"/>
          </a:solidFill>
          <a:ln w="9525">
            <a:solidFill>
              <a:srgbClr val="000066"/>
            </a:solidFill>
            <a:miter lim="800000"/>
            <a:headEnd/>
            <a:tailEnd/>
          </a:ln>
          <a:effectLst/>
        </p:spPr>
        <p:txBody>
          <a:bodyPr wrap="none">
            <a:spAutoFit/>
          </a:bodyPr>
          <a:lstStyle/>
          <a:p>
            <a:pPr algn="ctr"/>
            <a:r>
              <a:rPr lang="it-IT" b="1">
                <a:solidFill>
                  <a:srgbClr val="000066"/>
                </a:solidFill>
              </a:rPr>
              <a:t>DIMINUZIONE </a:t>
            </a:r>
          </a:p>
          <a:p>
            <a:pPr algn="ctr"/>
            <a:r>
              <a:rPr lang="it-IT" b="1">
                <a:solidFill>
                  <a:srgbClr val="000066"/>
                </a:solidFill>
              </a:rPr>
              <a:t>PRE-CARICO</a:t>
            </a:r>
          </a:p>
        </p:txBody>
      </p:sp>
      <p:sp>
        <p:nvSpPr>
          <p:cNvPr id="28685" name="Line 13"/>
          <p:cNvSpPr>
            <a:spLocks noChangeShapeType="1"/>
          </p:cNvSpPr>
          <p:nvPr/>
        </p:nvSpPr>
        <p:spPr bwMode="auto">
          <a:xfrm>
            <a:off x="6521450" y="3429000"/>
            <a:ext cx="620713" cy="0"/>
          </a:xfrm>
          <a:prstGeom prst="line">
            <a:avLst/>
          </a:prstGeom>
          <a:noFill/>
          <a:ln w="38100">
            <a:solidFill>
              <a:srgbClr val="660033"/>
            </a:solidFill>
            <a:round/>
            <a:headEnd/>
            <a:tailEnd type="triangle" w="med" len="med"/>
          </a:ln>
          <a:effectLst/>
        </p:spPr>
        <p:txBody>
          <a:bodyPr/>
          <a:lstStyle/>
          <a:p>
            <a:endParaRPr lang="it-IT"/>
          </a:p>
        </p:txBody>
      </p:sp>
      <p:sp>
        <p:nvSpPr>
          <p:cNvPr id="28686" name="Line 14"/>
          <p:cNvSpPr>
            <a:spLocks noChangeShapeType="1"/>
          </p:cNvSpPr>
          <p:nvPr/>
        </p:nvSpPr>
        <p:spPr bwMode="auto">
          <a:xfrm flipH="1">
            <a:off x="1887538" y="2381250"/>
            <a:ext cx="477837" cy="811213"/>
          </a:xfrm>
          <a:prstGeom prst="line">
            <a:avLst/>
          </a:prstGeom>
          <a:noFill/>
          <a:ln w="38100">
            <a:solidFill>
              <a:srgbClr val="660033"/>
            </a:solidFill>
            <a:round/>
            <a:headEnd/>
            <a:tailEnd type="triangle" w="med" len="med"/>
          </a:ln>
          <a:effectLst/>
        </p:spPr>
        <p:txBody>
          <a:bodyPr/>
          <a:lstStyle/>
          <a:p>
            <a:endParaRPr lang="it-IT"/>
          </a:p>
        </p:txBody>
      </p:sp>
      <p:sp>
        <p:nvSpPr>
          <p:cNvPr id="28688" name="Text Box 16"/>
          <p:cNvSpPr txBox="1">
            <a:spLocks noChangeArrowheads="1"/>
          </p:cNvSpPr>
          <p:nvPr/>
        </p:nvSpPr>
        <p:spPr bwMode="auto">
          <a:xfrm>
            <a:off x="3367088" y="5656263"/>
            <a:ext cx="1851025" cy="650875"/>
          </a:xfrm>
          <a:prstGeom prst="rect">
            <a:avLst/>
          </a:prstGeom>
          <a:solidFill>
            <a:srgbClr val="FFFF99"/>
          </a:solidFill>
          <a:ln w="9525">
            <a:solidFill>
              <a:srgbClr val="000066"/>
            </a:solidFill>
            <a:miter lim="800000"/>
            <a:headEnd/>
            <a:tailEnd/>
          </a:ln>
          <a:effectLst/>
        </p:spPr>
        <p:txBody>
          <a:bodyPr wrap="none">
            <a:spAutoFit/>
          </a:bodyPr>
          <a:lstStyle/>
          <a:p>
            <a:pPr algn="ctr"/>
            <a:r>
              <a:rPr lang="it-IT" b="1">
                <a:solidFill>
                  <a:srgbClr val="000066"/>
                </a:solidFill>
              </a:rPr>
              <a:t>DIMINUZIONE</a:t>
            </a:r>
          </a:p>
          <a:p>
            <a:pPr algn="ctr"/>
            <a:r>
              <a:rPr lang="it-IT" b="1">
                <a:solidFill>
                  <a:srgbClr val="000066"/>
                </a:solidFill>
              </a:rPr>
              <a:t> POST-CARICO</a:t>
            </a:r>
          </a:p>
        </p:txBody>
      </p:sp>
      <p:sp>
        <p:nvSpPr>
          <p:cNvPr id="28689" name="Line 17"/>
          <p:cNvSpPr>
            <a:spLocks noChangeShapeType="1"/>
          </p:cNvSpPr>
          <p:nvPr/>
        </p:nvSpPr>
        <p:spPr bwMode="auto">
          <a:xfrm rot="1529133">
            <a:off x="1238250" y="4619625"/>
            <a:ext cx="203200" cy="422275"/>
          </a:xfrm>
          <a:prstGeom prst="line">
            <a:avLst/>
          </a:prstGeom>
          <a:noFill/>
          <a:ln w="38100">
            <a:solidFill>
              <a:srgbClr val="660033"/>
            </a:solidFill>
            <a:round/>
            <a:headEnd/>
            <a:tailEnd type="triangle" w="med" len="med"/>
          </a:ln>
          <a:effectLst/>
        </p:spPr>
        <p:txBody>
          <a:bodyPr/>
          <a:lstStyle/>
          <a:p>
            <a:endParaRPr lang="it-IT"/>
          </a:p>
        </p:txBody>
      </p:sp>
      <p:sp>
        <p:nvSpPr>
          <p:cNvPr id="28690" name="Line 18"/>
          <p:cNvSpPr>
            <a:spLocks noChangeShapeType="1"/>
          </p:cNvSpPr>
          <p:nvPr/>
        </p:nvSpPr>
        <p:spPr bwMode="auto">
          <a:xfrm>
            <a:off x="7494588" y="5013325"/>
            <a:ext cx="0" cy="504825"/>
          </a:xfrm>
          <a:prstGeom prst="line">
            <a:avLst/>
          </a:prstGeom>
          <a:noFill/>
          <a:ln w="38100">
            <a:solidFill>
              <a:srgbClr val="660033"/>
            </a:solidFill>
            <a:round/>
            <a:headEnd/>
            <a:tailEnd type="triangle" w="med" len="med"/>
          </a:ln>
          <a:effectLst/>
        </p:spPr>
        <p:txBody>
          <a:bodyPr/>
          <a:lstStyle/>
          <a:p>
            <a:endParaRPr lang="it-IT"/>
          </a:p>
        </p:txBody>
      </p:sp>
      <p:sp>
        <p:nvSpPr>
          <p:cNvPr id="28691" name="Text Box 19"/>
          <p:cNvSpPr txBox="1">
            <a:spLocks noChangeArrowheads="1"/>
          </p:cNvSpPr>
          <p:nvPr/>
        </p:nvSpPr>
        <p:spPr bwMode="auto">
          <a:xfrm>
            <a:off x="6227763" y="5538788"/>
            <a:ext cx="2727325" cy="650875"/>
          </a:xfrm>
          <a:prstGeom prst="rect">
            <a:avLst/>
          </a:prstGeom>
          <a:solidFill>
            <a:srgbClr val="FFFF99"/>
          </a:solidFill>
          <a:ln w="9525">
            <a:solidFill>
              <a:srgbClr val="000066"/>
            </a:solidFill>
            <a:miter lim="800000"/>
            <a:headEnd/>
            <a:tailEnd/>
          </a:ln>
          <a:effectLst/>
        </p:spPr>
        <p:txBody>
          <a:bodyPr wrap="none">
            <a:spAutoFit/>
          </a:bodyPr>
          <a:lstStyle/>
          <a:p>
            <a:pPr algn="ctr"/>
            <a:r>
              <a:rPr lang="it-IT" b="1">
                <a:solidFill>
                  <a:srgbClr val="000066"/>
                </a:solidFill>
              </a:rPr>
              <a:t>LAVORO MIOCARDIO</a:t>
            </a:r>
          </a:p>
          <a:p>
            <a:pPr algn="ctr"/>
            <a:r>
              <a:rPr lang="it-IT" b="1">
                <a:solidFill>
                  <a:srgbClr val="000066"/>
                </a:solidFill>
              </a:rPr>
              <a:t>RICHIESTA OSSIGENO</a:t>
            </a:r>
          </a:p>
        </p:txBody>
      </p:sp>
      <p:sp>
        <p:nvSpPr>
          <p:cNvPr id="28692" name="Line 20"/>
          <p:cNvSpPr>
            <a:spLocks noChangeShapeType="1"/>
          </p:cNvSpPr>
          <p:nvPr/>
        </p:nvSpPr>
        <p:spPr bwMode="auto">
          <a:xfrm>
            <a:off x="5292725" y="5878513"/>
            <a:ext cx="647700" cy="0"/>
          </a:xfrm>
          <a:prstGeom prst="line">
            <a:avLst/>
          </a:prstGeom>
          <a:noFill/>
          <a:ln w="38100">
            <a:solidFill>
              <a:srgbClr val="660033"/>
            </a:solidFill>
            <a:round/>
            <a:headEnd/>
            <a:tailEnd type="triangle" w="med" len="med"/>
          </a:ln>
          <a:effectLst/>
        </p:spPr>
        <p:txBody>
          <a:bodyPr/>
          <a:lstStyle/>
          <a:p>
            <a:endParaRPr lang="it-IT"/>
          </a:p>
        </p:txBody>
      </p:sp>
      <p:sp>
        <p:nvSpPr>
          <p:cNvPr id="28693" name="AutoShape 21"/>
          <p:cNvSpPr>
            <a:spLocks noChangeArrowheads="1"/>
          </p:cNvSpPr>
          <p:nvPr/>
        </p:nvSpPr>
        <p:spPr bwMode="auto">
          <a:xfrm>
            <a:off x="5995988" y="5503863"/>
            <a:ext cx="360362" cy="863600"/>
          </a:xfrm>
          <a:prstGeom prst="downArrow">
            <a:avLst>
              <a:gd name="adj1" fmla="val 50000"/>
              <a:gd name="adj2" fmla="val 59912"/>
            </a:avLst>
          </a:prstGeom>
          <a:solidFill>
            <a:srgbClr val="CC0000"/>
          </a:solidFill>
          <a:ln w="9525">
            <a:solidFill>
              <a:schemeClr val="tx1"/>
            </a:solidFill>
            <a:miter lim="800000"/>
            <a:headEnd/>
            <a:tailEnd/>
          </a:ln>
          <a:effectLst/>
        </p:spPr>
        <p:txBody>
          <a:bodyPr wrap="none" anchor="ctr"/>
          <a:lstStyle/>
          <a:p>
            <a:endParaRPr lang="it-IT"/>
          </a:p>
        </p:txBody>
      </p:sp>
      <p:sp>
        <p:nvSpPr>
          <p:cNvPr id="28694" name="AutoShape 22"/>
          <p:cNvSpPr>
            <a:spLocks noChangeArrowheads="1"/>
          </p:cNvSpPr>
          <p:nvPr/>
        </p:nvSpPr>
        <p:spPr bwMode="auto">
          <a:xfrm rot="-3908978">
            <a:off x="2767806" y="1053307"/>
            <a:ext cx="720725" cy="271462"/>
          </a:xfrm>
          <a:prstGeom prst="leftArrow">
            <a:avLst>
              <a:gd name="adj1" fmla="val 50000"/>
              <a:gd name="adj2" fmla="val 66374"/>
            </a:avLst>
          </a:prstGeom>
          <a:gradFill rotWithShape="1">
            <a:gsLst>
              <a:gs pos="0">
                <a:srgbClr val="000000"/>
              </a:gs>
              <a:gs pos="10000">
                <a:srgbClr val="000040"/>
              </a:gs>
              <a:gs pos="25000">
                <a:srgbClr val="400040"/>
              </a:gs>
              <a:gs pos="37500">
                <a:srgbClr val="8F0040"/>
              </a:gs>
              <a:gs pos="45000">
                <a:srgbClr val="F27300"/>
              </a:gs>
              <a:gs pos="50000">
                <a:srgbClr val="FFBF00"/>
              </a:gs>
              <a:gs pos="55001">
                <a:srgbClr val="F27300"/>
              </a:gs>
              <a:gs pos="62500">
                <a:srgbClr val="8F0040"/>
              </a:gs>
              <a:gs pos="75000">
                <a:srgbClr val="400040"/>
              </a:gs>
              <a:gs pos="90000">
                <a:srgbClr val="000040"/>
              </a:gs>
              <a:gs pos="100000">
                <a:srgbClr val="000000"/>
              </a:gs>
            </a:gsLst>
            <a:lin ang="5400000" scaled="1"/>
          </a:gradFill>
          <a:ln w="9525">
            <a:solidFill>
              <a:schemeClr val="tx1"/>
            </a:solidFill>
            <a:miter lim="800000"/>
            <a:headEnd/>
            <a:tailEnd/>
          </a:ln>
          <a:effectLst/>
        </p:spPr>
        <p:txBody>
          <a:bodyPr wrap="none" anchor="ctr"/>
          <a:lstStyle/>
          <a:p>
            <a:endParaRPr lang="it-IT"/>
          </a:p>
        </p:txBody>
      </p:sp>
      <p:sp>
        <p:nvSpPr>
          <p:cNvPr id="28696" name="Text Box 24"/>
          <p:cNvSpPr txBox="1">
            <a:spLocks noChangeArrowheads="1"/>
          </p:cNvSpPr>
          <p:nvPr/>
        </p:nvSpPr>
        <p:spPr bwMode="auto">
          <a:xfrm>
            <a:off x="6691313" y="754063"/>
            <a:ext cx="1927225" cy="1474787"/>
          </a:xfrm>
          <a:prstGeom prst="rect">
            <a:avLst/>
          </a:prstGeom>
          <a:solidFill>
            <a:srgbClr val="E2AF4A"/>
          </a:solidFill>
          <a:ln w="9525">
            <a:solidFill>
              <a:srgbClr val="000066"/>
            </a:solidFill>
            <a:miter lim="800000"/>
            <a:headEnd/>
            <a:tailEnd/>
          </a:ln>
          <a:effectLst/>
        </p:spPr>
        <p:txBody>
          <a:bodyPr wrap="none">
            <a:spAutoFit/>
          </a:bodyPr>
          <a:lstStyle/>
          <a:p>
            <a:pPr algn="ctr"/>
            <a:r>
              <a:rPr lang="it-IT" b="1">
                <a:solidFill>
                  <a:srgbClr val="000044"/>
                </a:solidFill>
              </a:rPr>
              <a:t>Inibizione</a:t>
            </a:r>
          </a:p>
          <a:p>
            <a:pPr algn="ctr"/>
            <a:r>
              <a:rPr lang="it-IT" b="1">
                <a:solidFill>
                  <a:srgbClr val="000044"/>
                </a:solidFill>
              </a:rPr>
              <a:t>Proliferazione</a:t>
            </a:r>
          </a:p>
          <a:p>
            <a:pPr algn="ctr"/>
            <a:r>
              <a:rPr lang="it-IT" b="1">
                <a:solidFill>
                  <a:srgbClr val="000044"/>
                </a:solidFill>
              </a:rPr>
              <a:t>Cellule Muscolari</a:t>
            </a:r>
          </a:p>
          <a:p>
            <a:pPr algn="ctr"/>
            <a:r>
              <a:rPr lang="it-IT" b="1">
                <a:solidFill>
                  <a:srgbClr val="000044"/>
                </a:solidFill>
              </a:rPr>
              <a:t>Parete Vascolare</a:t>
            </a:r>
          </a:p>
          <a:p>
            <a:pPr algn="ctr"/>
            <a:r>
              <a:rPr lang="it-IT" b="1">
                <a:solidFill>
                  <a:srgbClr val="000044"/>
                </a:solidFill>
              </a:rPr>
              <a:t>E miociti</a:t>
            </a:r>
          </a:p>
        </p:txBody>
      </p:sp>
      <p:sp>
        <p:nvSpPr>
          <p:cNvPr id="28697" name="Line 25"/>
          <p:cNvSpPr>
            <a:spLocks noChangeShapeType="1"/>
          </p:cNvSpPr>
          <p:nvPr/>
        </p:nvSpPr>
        <p:spPr bwMode="auto">
          <a:xfrm flipV="1">
            <a:off x="5867400" y="1838325"/>
            <a:ext cx="795338" cy="1087438"/>
          </a:xfrm>
          <a:prstGeom prst="line">
            <a:avLst/>
          </a:prstGeom>
          <a:noFill/>
          <a:ln w="38100">
            <a:solidFill>
              <a:srgbClr val="660033"/>
            </a:solidFill>
            <a:round/>
            <a:headEnd/>
            <a:tailEnd type="triangle" w="med" len="med"/>
          </a:ln>
          <a:effectLst/>
        </p:spPr>
        <p:txBody>
          <a:bodyPr/>
          <a:lstStyle/>
          <a:p>
            <a:endParaRPr lang="it-IT"/>
          </a:p>
        </p:txBody>
      </p:sp>
      <p:sp>
        <p:nvSpPr>
          <p:cNvPr id="28698" name="AutoShape 26"/>
          <p:cNvSpPr>
            <a:spLocks noChangeArrowheads="1"/>
          </p:cNvSpPr>
          <p:nvPr/>
        </p:nvSpPr>
        <p:spPr bwMode="auto">
          <a:xfrm rot="16200000">
            <a:off x="3924300" y="836613"/>
            <a:ext cx="720725" cy="720725"/>
          </a:xfrm>
          <a:prstGeom prst="leftArrow">
            <a:avLst>
              <a:gd name="adj1" fmla="val 50000"/>
              <a:gd name="adj2" fmla="val 25000"/>
            </a:avLst>
          </a:prstGeom>
          <a:gradFill rotWithShape="1">
            <a:gsLst>
              <a:gs pos="0">
                <a:srgbClr val="000000"/>
              </a:gs>
              <a:gs pos="10000">
                <a:srgbClr val="000040"/>
              </a:gs>
              <a:gs pos="25000">
                <a:srgbClr val="400040"/>
              </a:gs>
              <a:gs pos="37500">
                <a:srgbClr val="8F0040"/>
              </a:gs>
              <a:gs pos="45000">
                <a:srgbClr val="F27300"/>
              </a:gs>
              <a:gs pos="50000">
                <a:srgbClr val="FFBF00"/>
              </a:gs>
              <a:gs pos="55001">
                <a:srgbClr val="F27300"/>
              </a:gs>
              <a:gs pos="62500">
                <a:srgbClr val="8F0040"/>
              </a:gs>
              <a:gs pos="75000">
                <a:srgbClr val="400040"/>
              </a:gs>
              <a:gs pos="90000">
                <a:srgbClr val="000040"/>
              </a:gs>
              <a:gs pos="100000">
                <a:srgbClr val="000000"/>
              </a:gs>
            </a:gsLst>
            <a:lin ang="5400000" scaled="1"/>
          </a:gradFill>
          <a:ln w="9525">
            <a:solidFill>
              <a:schemeClr val="tx1"/>
            </a:solidFill>
            <a:miter lim="800000"/>
            <a:headEnd/>
            <a:tailEnd/>
          </a:ln>
          <a:effectLst/>
        </p:spPr>
        <p:txBody>
          <a:bodyPr wrap="none" anchor="ctr"/>
          <a:lstStyle/>
          <a:p>
            <a:endParaRPr lang="it-IT"/>
          </a:p>
        </p:txBody>
      </p:sp>
      <p:sp>
        <p:nvSpPr>
          <p:cNvPr id="28699" name="Text Box 27"/>
          <p:cNvSpPr txBox="1">
            <a:spLocks noChangeArrowheads="1"/>
          </p:cNvSpPr>
          <p:nvPr/>
        </p:nvSpPr>
        <p:spPr bwMode="auto">
          <a:xfrm>
            <a:off x="3881438" y="1708150"/>
            <a:ext cx="920750" cy="641350"/>
          </a:xfrm>
          <a:prstGeom prst="rect">
            <a:avLst/>
          </a:prstGeom>
          <a:solidFill>
            <a:srgbClr val="00FF00"/>
          </a:solidFill>
          <a:ln w="9525">
            <a:noFill/>
            <a:miter lim="800000"/>
            <a:headEnd/>
            <a:tailEnd/>
          </a:ln>
          <a:effectLst/>
        </p:spPr>
        <p:txBody>
          <a:bodyPr wrap="none">
            <a:spAutoFit/>
          </a:bodyPr>
          <a:lstStyle/>
          <a:p>
            <a:r>
              <a:rPr lang="it-IT" sz="3600" b="1">
                <a:latin typeface="Lucida Console" pitchFamily="49" charset="0"/>
              </a:rPr>
              <a:t>NO</a:t>
            </a:r>
            <a:r>
              <a:rPr lang="it-IT" sz="3600" b="1" baseline="30000">
                <a:latin typeface="Lucida Console" pitchFamily="49" charset="0"/>
              </a:rPr>
              <a:t>•</a:t>
            </a:r>
          </a:p>
        </p:txBody>
      </p:sp>
      <p:sp>
        <p:nvSpPr>
          <p:cNvPr id="28700" name="Line 28"/>
          <p:cNvSpPr>
            <a:spLocks noChangeShapeType="1"/>
          </p:cNvSpPr>
          <p:nvPr/>
        </p:nvSpPr>
        <p:spPr bwMode="auto">
          <a:xfrm>
            <a:off x="4284663" y="2347913"/>
            <a:ext cx="0" cy="504825"/>
          </a:xfrm>
          <a:prstGeom prst="line">
            <a:avLst/>
          </a:prstGeom>
          <a:noFill/>
          <a:ln w="38100">
            <a:solidFill>
              <a:srgbClr val="660033"/>
            </a:solidFill>
            <a:round/>
            <a:headEnd/>
            <a:tailEnd type="triangle" w="med" len="med"/>
          </a:ln>
          <a:effectLst/>
        </p:spPr>
        <p:txBody>
          <a:bodyPr/>
          <a:lstStyle/>
          <a:p>
            <a:endParaRPr lang="it-IT"/>
          </a:p>
        </p:txBody>
      </p:sp>
      <p:sp>
        <p:nvSpPr>
          <p:cNvPr id="28701" name="Text Box 29"/>
          <p:cNvSpPr txBox="1">
            <a:spLocks noChangeArrowheads="1"/>
          </p:cNvSpPr>
          <p:nvPr/>
        </p:nvSpPr>
        <p:spPr bwMode="auto">
          <a:xfrm>
            <a:off x="222250" y="790575"/>
            <a:ext cx="1527175" cy="925513"/>
          </a:xfrm>
          <a:prstGeom prst="rect">
            <a:avLst/>
          </a:prstGeom>
          <a:solidFill>
            <a:srgbClr val="E2AF4A"/>
          </a:solidFill>
          <a:ln w="9525">
            <a:solidFill>
              <a:srgbClr val="000066"/>
            </a:solidFill>
            <a:miter lim="800000"/>
            <a:headEnd/>
            <a:tailEnd/>
          </a:ln>
          <a:effectLst/>
        </p:spPr>
        <p:txBody>
          <a:bodyPr wrap="none">
            <a:spAutoFit/>
          </a:bodyPr>
          <a:lstStyle/>
          <a:p>
            <a:pPr algn="ctr"/>
            <a:r>
              <a:rPr lang="it-IT" b="1">
                <a:solidFill>
                  <a:srgbClr val="000044"/>
                </a:solidFill>
              </a:rPr>
              <a:t>Inibizione</a:t>
            </a:r>
          </a:p>
          <a:p>
            <a:pPr algn="ctr"/>
            <a:r>
              <a:rPr lang="it-IT" b="1">
                <a:solidFill>
                  <a:srgbClr val="000044"/>
                </a:solidFill>
              </a:rPr>
              <a:t>Aggregazione</a:t>
            </a:r>
          </a:p>
          <a:p>
            <a:pPr algn="ctr"/>
            <a:r>
              <a:rPr lang="it-IT" b="1">
                <a:solidFill>
                  <a:srgbClr val="000044"/>
                </a:solidFill>
              </a:rPr>
              <a:t>Piastrinica</a:t>
            </a:r>
          </a:p>
        </p:txBody>
      </p:sp>
      <p:sp>
        <p:nvSpPr>
          <p:cNvPr id="28702" name="Line 30"/>
          <p:cNvSpPr>
            <a:spLocks noChangeShapeType="1"/>
          </p:cNvSpPr>
          <p:nvPr/>
        </p:nvSpPr>
        <p:spPr bwMode="auto">
          <a:xfrm flipH="1" flipV="1">
            <a:off x="1289050" y="1827213"/>
            <a:ext cx="779463" cy="161925"/>
          </a:xfrm>
          <a:prstGeom prst="line">
            <a:avLst/>
          </a:prstGeom>
          <a:noFill/>
          <a:ln w="38100">
            <a:solidFill>
              <a:srgbClr val="660033"/>
            </a:solidFill>
            <a:round/>
            <a:headEnd/>
            <a:tailEnd type="triangle" w="med" len="med"/>
          </a:ln>
          <a:effectLst/>
        </p:spPr>
        <p:txBody>
          <a:bodyPr/>
          <a:lstStyle/>
          <a:p>
            <a:endParaRPr lang="it-IT"/>
          </a:p>
        </p:txBody>
      </p:sp>
      <p:sp>
        <p:nvSpPr>
          <p:cNvPr id="28703" name="Text Box 31"/>
          <p:cNvSpPr txBox="1">
            <a:spLocks noChangeArrowheads="1"/>
          </p:cNvSpPr>
          <p:nvPr/>
        </p:nvSpPr>
        <p:spPr bwMode="auto">
          <a:xfrm>
            <a:off x="5964238" y="4302125"/>
            <a:ext cx="2974975" cy="650875"/>
          </a:xfrm>
          <a:prstGeom prst="rect">
            <a:avLst/>
          </a:prstGeom>
          <a:solidFill>
            <a:srgbClr val="FFFF99"/>
          </a:solidFill>
          <a:ln w="9525">
            <a:solidFill>
              <a:srgbClr val="000066"/>
            </a:solidFill>
            <a:miter lim="800000"/>
            <a:headEnd/>
            <a:tailEnd/>
          </a:ln>
          <a:effectLst/>
        </p:spPr>
        <p:txBody>
          <a:bodyPr wrap="none">
            <a:spAutoFit/>
          </a:bodyPr>
          <a:lstStyle/>
          <a:p>
            <a:pPr algn="ctr"/>
            <a:r>
              <a:rPr lang="it-IT" b="1">
                <a:solidFill>
                  <a:srgbClr val="000066"/>
                </a:solidFill>
              </a:rPr>
              <a:t>AUMENTO PERFUSIONE </a:t>
            </a:r>
          </a:p>
          <a:p>
            <a:pPr algn="ctr"/>
            <a:r>
              <a:rPr lang="it-IT" b="1">
                <a:solidFill>
                  <a:srgbClr val="000066"/>
                </a:solidFill>
              </a:rPr>
              <a:t>CORONARICA</a:t>
            </a:r>
          </a:p>
        </p:txBody>
      </p:sp>
      <p:sp>
        <p:nvSpPr>
          <p:cNvPr id="28704" name="Oval 32"/>
          <p:cNvSpPr>
            <a:spLocks noChangeArrowheads="1"/>
          </p:cNvSpPr>
          <p:nvPr/>
        </p:nvSpPr>
        <p:spPr bwMode="auto">
          <a:xfrm>
            <a:off x="242888" y="3409950"/>
            <a:ext cx="2617787" cy="1152525"/>
          </a:xfrm>
          <a:prstGeom prst="ellipse">
            <a:avLst/>
          </a:prstGeom>
          <a:gradFill rotWithShape="1">
            <a:gsLst>
              <a:gs pos="0">
                <a:schemeClr val="accent2"/>
              </a:gs>
              <a:gs pos="50000">
                <a:srgbClr val="FFFFFF"/>
              </a:gs>
              <a:gs pos="100000">
                <a:schemeClr val="accent2"/>
              </a:gs>
            </a:gsLst>
            <a:lin ang="5400000" scaled="1"/>
          </a:gradFill>
          <a:ln w="28575">
            <a:solidFill>
              <a:srgbClr val="000066"/>
            </a:solidFill>
            <a:round/>
            <a:headEnd/>
            <a:tailEnd/>
          </a:ln>
          <a:effectLst>
            <a:outerShdw dist="107763" dir="13500000" sx="75000" sy="75000" algn="tl" rotWithShape="0">
              <a:srgbClr val="003300"/>
            </a:outerShdw>
          </a:effectLst>
        </p:spPr>
        <p:txBody>
          <a:bodyPr wrap="none" anchor="ctr"/>
          <a:lstStyle/>
          <a:p>
            <a:pPr algn="ctr"/>
            <a:r>
              <a:rPr lang="it-IT" b="1">
                <a:latin typeface="Arial" charset="0"/>
              </a:rPr>
              <a:t>VASODILATAZIONE</a:t>
            </a:r>
          </a:p>
          <a:p>
            <a:pPr algn="ctr"/>
            <a:r>
              <a:rPr lang="it-IT" b="1">
                <a:latin typeface="Arial" charset="0"/>
              </a:rPr>
              <a:t>ARTERIE</a:t>
            </a:r>
            <a:endParaRPr lang="it-IT">
              <a:latin typeface="Arial" charset="0"/>
            </a:endParaRPr>
          </a:p>
        </p:txBody>
      </p:sp>
      <p:sp>
        <p:nvSpPr>
          <p:cNvPr id="28705" name="Line 33"/>
          <p:cNvSpPr>
            <a:spLocks noChangeShapeType="1"/>
          </p:cNvSpPr>
          <p:nvPr/>
        </p:nvSpPr>
        <p:spPr bwMode="auto">
          <a:xfrm>
            <a:off x="7885113" y="3763963"/>
            <a:ext cx="0" cy="504825"/>
          </a:xfrm>
          <a:prstGeom prst="line">
            <a:avLst/>
          </a:prstGeom>
          <a:noFill/>
          <a:ln w="38100">
            <a:solidFill>
              <a:srgbClr val="660033"/>
            </a:solidFill>
            <a:round/>
            <a:headEnd/>
            <a:tailEnd type="triangle" w="med" len="med"/>
          </a:ln>
          <a:effectLst/>
        </p:spPr>
        <p:txBody>
          <a:bodyPr/>
          <a:lstStyle/>
          <a:p>
            <a:endParaRPr lang="it-IT"/>
          </a:p>
        </p:txBody>
      </p:sp>
      <p:sp>
        <p:nvSpPr>
          <p:cNvPr id="28706" name="Text Box 34"/>
          <p:cNvSpPr txBox="1">
            <a:spLocks noChangeArrowheads="1"/>
          </p:cNvSpPr>
          <p:nvPr/>
        </p:nvSpPr>
        <p:spPr bwMode="auto">
          <a:xfrm>
            <a:off x="231775" y="5192713"/>
            <a:ext cx="2225675" cy="925512"/>
          </a:xfrm>
          <a:prstGeom prst="rect">
            <a:avLst/>
          </a:prstGeom>
          <a:solidFill>
            <a:srgbClr val="FFFF99"/>
          </a:solidFill>
          <a:ln w="9525">
            <a:solidFill>
              <a:srgbClr val="000066"/>
            </a:solidFill>
            <a:miter lim="800000"/>
            <a:headEnd/>
            <a:tailEnd/>
          </a:ln>
          <a:effectLst/>
        </p:spPr>
        <p:txBody>
          <a:bodyPr>
            <a:spAutoFit/>
          </a:bodyPr>
          <a:lstStyle/>
          <a:p>
            <a:pPr algn="ctr"/>
            <a:r>
              <a:rPr lang="it-IT" b="1">
                <a:solidFill>
                  <a:srgbClr val="000066"/>
                </a:solidFill>
              </a:rPr>
              <a:t>DIMINUZIONE </a:t>
            </a:r>
          </a:p>
          <a:p>
            <a:pPr algn="ctr"/>
            <a:r>
              <a:rPr lang="it-IT" b="1">
                <a:solidFill>
                  <a:srgbClr val="000066"/>
                </a:solidFill>
              </a:rPr>
              <a:t>PRESSIONE ARTERIOSA</a:t>
            </a:r>
          </a:p>
        </p:txBody>
      </p:sp>
      <p:sp>
        <p:nvSpPr>
          <p:cNvPr id="28707" name="Line 35"/>
          <p:cNvSpPr>
            <a:spLocks noChangeShapeType="1"/>
          </p:cNvSpPr>
          <p:nvPr/>
        </p:nvSpPr>
        <p:spPr bwMode="auto">
          <a:xfrm>
            <a:off x="2562225" y="5949950"/>
            <a:ext cx="647700" cy="0"/>
          </a:xfrm>
          <a:prstGeom prst="line">
            <a:avLst/>
          </a:prstGeom>
          <a:noFill/>
          <a:ln w="38100">
            <a:solidFill>
              <a:srgbClr val="660033"/>
            </a:solidFill>
            <a:round/>
            <a:headEnd/>
            <a:tailEnd type="triangle" w="med" len="med"/>
          </a:ln>
          <a:effectLst/>
        </p:spPr>
        <p:txBody>
          <a:bodyPr/>
          <a:lstStyle/>
          <a:p>
            <a:endParaRPr lang="it-IT"/>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0" name="Picture 10" descr="nitroderivati"/>
          <p:cNvPicPr>
            <a:picLocks noChangeAspect="1" noChangeArrowheads="1"/>
          </p:cNvPicPr>
          <p:nvPr/>
        </p:nvPicPr>
        <p:blipFill>
          <a:blip r:embed="rId2" cstate="print"/>
          <a:srcRect l="8490" t="2557"/>
          <a:stretch>
            <a:fillRect/>
          </a:stretch>
        </p:blipFill>
        <p:spPr bwMode="auto">
          <a:xfrm>
            <a:off x="1106488" y="306388"/>
            <a:ext cx="7099300" cy="5237162"/>
          </a:xfrm>
          <a:prstGeom prst="rect">
            <a:avLst/>
          </a:prstGeom>
          <a:noFill/>
        </p:spPr>
      </p:pic>
      <p:sp>
        <p:nvSpPr>
          <p:cNvPr id="30725" name="Text Box 5"/>
          <p:cNvSpPr txBox="1">
            <a:spLocks noChangeArrowheads="1"/>
          </p:cNvSpPr>
          <p:nvPr/>
        </p:nvSpPr>
        <p:spPr bwMode="auto">
          <a:xfrm>
            <a:off x="260350" y="5500688"/>
            <a:ext cx="8661400" cy="1096962"/>
          </a:xfrm>
          <a:prstGeom prst="rect">
            <a:avLst/>
          </a:prstGeom>
          <a:noFill/>
          <a:ln w="9525">
            <a:noFill/>
            <a:miter lim="800000"/>
            <a:headEnd/>
            <a:tailEnd/>
          </a:ln>
          <a:effectLst/>
        </p:spPr>
        <p:txBody>
          <a:bodyPr>
            <a:spAutoFit/>
          </a:bodyPr>
          <a:lstStyle/>
          <a:p>
            <a:pPr algn="just"/>
            <a:r>
              <a:rPr lang="it-IT" sz="2200">
                <a:solidFill>
                  <a:srgbClr val="000066"/>
                </a:solidFill>
              </a:rPr>
              <a:t>Effetto di nitrati organici sulla circolazione coronarica. </a:t>
            </a:r>
            <a:r>
              <a:rPr lang="it-IT" sz="2200" b="1">
                <a:solidFill>
                  <a:srgbClr val="000066"/>
                </a:solidFill>
              </a:rPr>
              <a:t>A) </a:t>
            </a:r>
            <a:r>
              <a:rPr lang="it-IT" sz="2200">
                <a:solidFill>
                  <a:srgbClr val="000066"/>
                </a:solidFill>
              </a:rPr>
              <a:t>Situazione di ischemia NON trattata. </a:t>
            </a:r>
            <a:r>
              <a:rPr lang="it-IT" sz="2200" b="1">
                <a:solidFill>
                  <a:srgbClr val="000066"/>
                </a:solidFill>
              </a:rPr>
              <a:t>B)</a:t>
            </a:r>
            <a:r>
              <a:rPr lang="it-IT" sz="2200">
                <a:solidFill>
                  <a:srgbClr val="000066"/>
                </a:solidFill>
              </a:rPr>
              <a:t> i nitrati dilatano </a:t>
            </a:r>
            <a:r>
              <a:rPr lang="it-IT" sz="2200" b="1" i="1">
                <a:solidFill>
                  <a:srgbClr val="000066"/>
                </a:solidFill>
              </a:rPr>
              <a:t>i vasi collaterali</a:t>
            </a:r>
            <a:r>
              <a:rPr lang="it-IT" sz="2200">
                <a:solidFill>
                  <a:srgbClr val="000066"/>
                </a:solidFill>
              </a:rPr>
              <a:t>, quindi permettono un  maggior flusso  ematico nelle aree ischemiche sottoperfuse </a:t>
            </a:r>
          </a:p>
        </p:txBody>
      </p:sp>
      <p:sp>
        <p:nvSpPr>
          <p:cNvPr id="30726" name="Oval 6"/>
          <p:cNvSpPr>
            <a:spLocks noChangeArrowheads="1"/>
          </p:cNvSpPr>
          <p:nvPr/>
        </p:nvSpPr>
        <p:spPr bwMode="auto">
          <a:xfrm>
            <a:off x="5846763" y="1716088"/>
            <a:ext cx="863600" cy="460375"/>
          </a:xfrm>
          <a:prstGeom prst="ellipse">
            <a:avLst/>
          </a:prstGeom>
          <a:noFill/>
          <a:ln w="28575">
            <a:solidFill>
              <a:srgbClr val="CC0000"/>
            </a:solidFill>
            <a:round/>
            <a:headEnd/>
            <a:tailEnd/>
          </a:ln>
          <a:effectLst/>
        </p:spPr>
        <p:txBody>
          <a:bodyPr wrap="none" anchor="ctr"/>
          <a:lstStyle/>
          <a:p>
            <a:endParaRPr lang="it-IT"/>
          </a:p>
        </p:txBody>
      </p:sp>
      <p:sp>
        <p:nvSpPr>
          <p:cNvPr id="30727" name="AutoShape 7"/>
          <p:cNvSpPr>
            <a:spLocks noChangeArrowheads="1"/>
          </p:cNvSpPr>
          <p:nvPr/>
        </p:nvSpPr>
        <p:spPr bwMode="auto">
          <a:xfrm rot="5400000">
            <a:off x="5966619" y="2639219"/>
            <a:ext cx="647700" cy="360362"/>
          </a:xfrm>
          <a:prstGeom prst="leftArrow">
            <a:avLst>
              <a:gd name="adj1" fmla="val 50000"/>
              <a:gd name="adj2" fmla="val 44934"/>
            </a:avLst>
          </a:prstGeom>
          <a:solidFill>
            <a:srgbClr val="CC0000"/>
          </a:solidFill>
          <a:ln w="28575">
            <a:solidFill>
              <a:srgbClr val="000066"/>
            </a:solidFill>
            <a:miter lim="800000"/>
            <a:headEnd/>
            <a:tailEnd/>
          </a:ln>
          <a:effectLst/>
        </p:spPr>
        <p:txBody>
          <a:bodyPr wrap="none" anchor="ctr"/>
          <a:lstStyle/>
          <a:p>
            <a:endParaRPr lang="it-IT"/>
          </a:p>
        </p:txBody>
      </p:sp>
      <p:sp>
        <p:nvSpPr>
          <p:cNvPr id="30728" name="AutoShape 8"/>
          <p:cNvSpPr>
            <a:spLocks noChangeArrowheads="1"/>
          </p:cNvSpPr>
          <p:nvPr/>
        </p:nvSpPr>
        <p:spPr bwMode="auto">
          <a:xfrm>
            <a:off x="3327400" y="2794000"/>
            <a:ext cx="647700" cy="360363"/>
          </a:xfrm>
          <a:prstGeom prst="leftArrow">
            <a:avLst>
              <a:gd name="adj1" fmla="val 50000"/>
              <a:gd name="adj2" fmla="val 44934"/>
            </a:avLst>
          </a:prstGeom>
          <a:solidFill>
            <a:srgbClr val="00FF00"/>
          </a:solidFill>
          <a:ln w="28575">
            <a:solidFill>
              <a:srgbClr val="000066"/>
            </a:solidFill>
            <a:miter lim="800000"/>
            <a:headEnd/>
            <a:tailEnd/>
          </a:ln>
          <a:effectLst/>
        </p:spPr>
        <p:txBody>
          <a:bodyPr wrap="none" anchor="ctr"/>
          <a:lstStyle/>
          <a:p>
            <a:endParaRPr lang="it-IT"/>
          </a:p>
        </p:txBody>
      </p:sp>
      <p:sp>
        <p:nvSpPr>
          <p:cNvPr id="30732" name="Oval 12"/>
          <p:cNvSpPr>
            <a:spLocks noChangeArrowheads="1"/>
          </p:cNvSpPr>
          <p:nvPr/>
        </p:nvSpPr>
        <p:spPr bwMode="auto">
          <a:xfrm>
            <a:off x="185738" y="85725"/>
            <a:ext cx="2511425" cy="935038"/>
          </a:xfrm>
          <a:prstGeom prst="ellipse">
            <a:avLst/>
          </a:prstGeom>
          <a:solidFill>
            <a:schemeClr val="accent2"/>
          </a:solidFill>
          <a:ln w="38100">
            <a:solidFill>
              <a:srgbClr val="660033"/>
            </a:solidFill>
            <a:round/>
            <a:headEnd/>
            <a:tailEnd/>
          </a:ln>
          <a:effectLst/>
        </p:spPr>
        <p:txBody>
          <a:bodyPr wrap="none" anchor="ctr"/>
          <a:lstStyle/>
          <a:p>
            <a:endParaRPr lang="it-IT"/>
          </a:p>
        </p:txBody>
      </p:sp>
      <p:sp>
        <p:nvSpPr>
          <p:cNvPr id="30733" name="Text Box 13"/>
          <p:cNvSpPr txBox="1">
            <a:spLocks noChangeArrowheads="1"/>
          </p:cNvSpPr>
          <p:nvPr/>
        </p:nvSpPr>
        <p:spPr bwMode="auto">
          <a:xfrm>
            <a:off x="579438" y="319088"/>
            <a:ext cx="1608137" cy="457200"/>
          </a:xfrm>
          <a:prstGeom prst="rect">
            <a:avLst/>
          </a:prstGeom>
          <a:noFill/>
          <a:ln w="9525">
            <a:noFill/>
            <a:miter lim="800000"/>
            <a:headEnd/>
            <a:tailEnd/>
          </a:ln>
          <a:effectLst/>
        </p:spPr>
        <p:txBody>
          <a:bodyPr wrap="none">
            <a:spAutoFit/>
          </a:bodyPr>
          <a:lstStyle/>
          <a:p>
            <a:r>
              <a:rPr lang="it-IT" sz="2400" b="1">
                <a:solidFill>
                  <a:srgbClr val="00FF00"/>
                </a:solidFill>
                <a:latin typeface="Comic Sans MS" pitchFamily="66" charset="0"/>
              </a:rPr>
              <a:t>NITRATI</a:t>
            </a:r>
          </a:p>
        </p:txBody>
      </p:sp>
      <p:sp>
        <p:nvSpPr>
          <p:cNvPr id="30734" name="Text Box 14"/>
          <p:cNvSpPr txBox="1">
            <a:spLocks noChangeArrowheads="1"/>
          </p:cNvSpPr>
          <p:nvPr/>
        </p:nvSpPr>
        <p:spPr bwMode="auto">
          <a:xfrm>
            <a:off x="5013325" y="393700"/>
            <a:ext cx="349250" cy="366713"/>
          </a:xfrm>
          <a:prstGeom prst="rect">
            <a:avLst/>
          </a:prstGeom>
          <a:solidFill>
            <a:schemeClr val="bg1"/>
          </a:solidFill>
          <a:ln w="9525">
            <a:noFill/>
            <a:miter lim="800000"/>
            <a:headEnd/>
            <a:tailEnd/>
          </a:ln>
          <a:effectLst/>
        </p:spPr>
        <p:txBody>
          <a:bodyPr wrap="none">
            <a:spAutoFit/>
          </a:bodyPr>
          <a:lstStyle/>
          <a:p>
            <a:r>
              <a:rPr lang="it-IT" b="1">
                <a:solidFill>
                  <a:srgbClr val="FF0000"/>
                </a:solidFill>
              </a:rPr>
              <a:t>A</a:t>
            </a:r>
          </a:p>
        </p:txBody>
      </p:sp>
      <p:sp>
        <p:nvSpPr>
          <p:cNvPr id="30735" name="Text Box 15"/>
          <p:cNvSpPr txBox="1">
            <a:spLocks noChangeArrowheads="1"/>
          </p:cNvSpPr>
          <p:nvPr/>
        </p:nvSpPr>
        <p:spPr bwMode="auto">
          <a:xfrm>
            <a:off x="1673225" y="1143000"/>
            <a:ext cx="336550" cy="366713"/>
          </a:xfrm>
          <a:prstGeom prst="rect">
            <a:avLst/>
          </a:prstGeom>
          <a:solidFill>
            <a:schemeClr val="bg1"/>
          </a:solidFill>
          <a:ln w="9525">
            <a:noFill/>
            <a:miter lim="800000"/>
            <a:headEnd/>
            <a:tailEnd/>
          </a:ln>
          <a:effectLst/>
        </p:spPr>
        <p:txBody>
          <a:bodyPr wrap="none">
            <a:spAutoFit/>
          </a:bodyPr>
          <a:lstStyle/>
          <a:p>
            <a:r>
              <a:rPr lang="it-IT" b="1">
                <a:solidFill>
                  <a:srgbClr val="FF0000"/>
                </a:solidFill>
              </a:rPr>
              <a:t>B</a:t>
            </a:r>
          </a:p>
        </p:txBody>
      </p:sp>
      <p:sp>
        <p:nvSpPr>
          <p:cNvPr id="30736" name="Oval 16"/>
          <p:cNvSpPr>
            <a:spLocks noChangeArrowheads="1"/>
          </p:cNvSpPr>
          <p:nvPr/>
        </p:nvSpPr>
        <p:spPr bwMode="auto">
          <a:xfrm>
            <a:off x="6692900" y="800100"/>
            <a:ext cx="1384300" cy="927100"/>
          </a:xfrm>
          <a:prstGeom prst="ellipse">
            <a:avLst/>
          </a:prstGeom>
          <a:noFill/>
          <a:ln w="38100">
            <a:solidFill>
              <a:srgbClr val="FF0000"/>
            </a:solidFill>
            <a:round/>
            <a:headEnd/>
            <a:tailEnd/>
          </a:ln>
          <a:effectLst/>
        </p:spPr>
        <p:txBody>
          <a:bodyPr wrap="none" anchor="ctr"/>
          <a:lstStyle/>
          <a:p>
            <a:endParaRPr lang="it-IT"/>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2032000" y="1504950"/>
            <a:ext cx="184150" cy="366713"/>
          </a:xfrm>
          <a:prstGeom prst="rect">
            <a:avLst/>
          </a:prstGeom>
          <a:noFill/>
          <a:ln w="9525">
            <a:noFill/>
            <a:miter lim="800000"/>
            <a:headEnd/>
            <a:tailEnd/>
          </a:ln>
          <a:effectLst/>
        </p:spPr>
        <p:txBody>
          <a:bodyPr wrap="none">
            <a:spAutoFit/>
          </a:bodyPr>
          <a:lstStyle/>
          <a:p>
            <a:endParaRPr lang="it-IT">
              <a:latin typeface="Arial" charset="0"/>
            </a:endParaRPr>
          </a:p>
        </p:txBody>
      </p:sp>
      <p:sp>
        <p:nvSpPr>
          <p:cNvPr id="62468" name="Text Box 4"/>
          <p:cNvSpPr txBox="1">
            <a:spLocks noChangeArrowheads="1"/>
          </p:cNvSpPr>
          <p:nvPr/>
        </p:nvSpPr>
        <p:spPr bwMode="auto">
          <a:xfrm>
            <a:off x="639763" y="436563"/>
            <a:ext cx="7993062" cy="1901825"/>
          </a:xfrm>
          <a:prstGeom prst="rect">
            <a:avLst/>
          </a:prstGeom>
          <a:solidFill>
            <a:schemeClr val="bg1"/>
          </a:solidFill>
          <a:ln w="9525">
            <a:noFill/>
            <a:miter lim="800000"/>
            <a:headEnd/>
            <a:tailEnd/>
          </a:ln>
          <a:effectLst/>
        </p:spPr>
        <p:txBody>
          <a:bodyPr>
            <a:spAutoFit/>
          </a:bodyPr>
          <a:lstStyle/>
          <a:p>
            <a:pPr algn="just">
              <a:lnSpc>
                <a:spcPct val="125000"/>
              </a:lnSpc>
            </a:pPr>
            <a:r>
              <a:rPr lang="it-IT" sz="1900" dirty="0">
                <a:solidFill>
                  <a:srgbClr val="000066"/>
                </a:solidFill>
                <a:latin typeface="Comic Sans MS" pitchFamily="66" charset="0"/>
              </a:rPr>
              <a:t>Nelle forme di </a:t>
            </a:r>
            <a:r>
              <a:rPr lang="it-IT" sz="1900" dirty="0">
                <a:solidFill>
                  <a:srgbClr val="FF0000"/>
                </a:solidFill>
                <a:latin typeface="Comic Sans MS" pitchFamily="66" charset="0"/>
              </a:rPr>
              <a:t>angina </a:t>
            </a:r>
            <a:r>
              <a:rPr lang="it-IT" sz="1900" dirty="0" err="1">
                <a:solidFill>
                  <a:srgbClr val="FF0000"/>
                </a:solidFill>
                <a:latin typeface="Comic Sans MS" pitchFamily="66" charset="0"/>
              </a:rPr>
              <a:t>coronariosclerotica</a:t>
            </a:r>
            <a:r>
              <a:rPr lang="it-IT" sz="1900" dirty="0">
                <a:solidFill>
                  <a:srgbClr val="000066"/>
                </a:solidFill>
                <a:latin typeface="Comic Sans MS" pitchFamily="66" charset="0"/>
              </a:rPr>
              <a:t> la vasodilatazione coronarica causata dai potenti farmaci vasodilatatori coronarici (</a:t>
            </a:r>
            <a:r>
              <a:rPr lang="it-IT" sz="1900" dirty="0" err="1">
                <a:solidFill>
                  <a:srgbClr val="000066"/>
                </a:solidFill>
                <a:latin typeface="Comic Sans MS" pitchFamily="66" charset="0"/>
              </a:rPr>
              <a:t>idralazina</a:t>
            </a:r>
            <a:r>
              <a:rPr lang="it-IT" sz="1900" dirty="0">
                <a:solidFill>
                  <a:srgbClr val="000066"/>
                </a:solidFill>
                <a:latin typeface="Comic Sans MS" pitchFamily="66" charset="0"/>
              </a:rPr>
              <a:t>, </a:t>
            </a:r>
            <a:r>
              <a:rPr lang="it-IT" sz="1900" dirty="0" err="1">
                <a:solidFill>
                  <a:srgbClr val="000066"/>
                </a:solidFill>
                <a:latin typeface="Comic Sans MS" pitchFamily="66" charset="0"/>
              </a:rPr>
              <a:t>dipiridamolo</a:t>
            </a:r>
            <a:r>
              <a:rPr lang="it-IT" sz="1900" dirty="0">
                <a:solidFill>
                  <a:srgbClr val="000066"/>
                </a:solidFill>
                <a:latin typeface="Comic Sans MS" pitchFamily="66" charset="0"/>
              </a:rPr>
              <a:t>) provoca il cosiddetto “effetto furto”: la dilatazione dei vasi sani porta alla deviazione di sangue verso distretti già irrorati e peggiora la situazione nell’area ischemica</a:t>
            </a:r>
          </a:p>
        </p:txBody>
      </p:sp>
      <p:pic>
        <p:nvPicPr>
          <p:cNvPr id="62478" name="Picture 14"/>
          <p:cNvPicPr>
            <a:picLocks noChangeAspect="1" noChangeArrowheads="1"/>
          </p:cNvPicPr>
          <p:nvPr/>
        </p:nvPicPr>
        <p:blipFill>
          <a:blip r:embed="rId2" cstate="print"/>
          <a:srcRect l="33165" t="16611" r="8754" b="16162"/>
          <a:stretch>
            <a:fillRect/>
          </a:stretch>
        </p:blipFill>
        <p:spPr bwMode="auto">
          <a:xfrm>
            <a:off x="4216400" y="2543175"/>
            <a:ext cx="4381500" cy="3803650"/>
          </a:xfrm>
          <a:prstGeom prst="rect">
            <a:avLst/>
          </a:prstGeom>
          <a:noFill/>
          <a:ln w="9525">
            <a:noFill/>
            <a:miter lim="800000"/>
            <a:headEnd/>
            <a:tailEnd/>
          </a:ln>
          <a:effectLst/>
        </p:spPr>
      </p:pic>
      <p:sp>
        <p:nvSpPr>
          <p:cNvPr id="62479" name="Text Box 15"/>
          <p:cNvSpPr txBox="1">
            <a:spLocks noChangeArrowheads="1"/>
          </p:cNvSpPr>
          <p:nvPr/>
        </p:nvSpPr>
        <p:spPr bwMode="auto">
          <a:xfrm>
            <a:off x="835025" y="3467100"/>
            <a:ext cx="2933700" cy="1465263"/>
          </a:xfrm>
          <a:prstGeom prst="rect">
            <a:avLst/>
          </a:prstGeom>
          <a:solidFill>
            <a:schemeClr val="bg1"/>
          </a:solidFill>
          <a:ln w="9525">
            <a:noFill/>
            <a:miter lim="800000"/>
            <a:headEnd/>
            <a:tailEnd/>
          </a:ln>
          <a:effectLst/>
        </p:spPr>
        <p:txBody>
          <a:bodyPr>
            <a:spAutoFit/>
          </a:bodyPr>
          <a:lstStyle/>
          <a:p>
            <a:pPr algn="just"/>
            <a:r>
              <a:rPr lang="it-IT" dirty="0"/>
              <a:t>Il </a:t>
            </a:r>
            <a:r>
              <a:rPr lang="it-IT" dirty="0" err="1"/>
              <a:t>dipiridamolo</a:t>
            </a:r>
            <a:r>
              <a:rPr lang="it-IT" dirty="0"/>
              <a:t> dilata le arteriole ma non i rami collaterali, quindi nei pazienti anginosi peggiora la </a:t>
            </a:r>
            <a:r>
              <a:rPr lang="it-IT" dirty="0" err="1"/>
              <a:t>sintomatolgia</a:t>
            </a:r>
            <a:endParaRPr lang="it-IT"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9403" name="Text Box 11"/>
          <p:cNvSpPr txBox="1">
            <a:spLocks noChangeArrowheads="1"/>
          </p:cNvSpPr>
          <p:nvPr/>
        </p:nvSpPr>
        <p:spPr bwMode="auto">
          <a:xfrm>
            <a:off x="467544" y="3501008"/>
            <a:ext cx="8131175" cy="3170099"/>
          </a:xfrm>
          <a:prstGeom prst="rect">
            <a:avLst/>
          </a:prstGeom>
          <a:noFill/>
          <a:ln w="9525">
            <a:noFill/>
            <a:miter lim="800000"/>
            <a:headEnd/>
            <a:tailEnd/>
          </a:ln>
          <a:effectLst/>
        </p:spPr>
        <p:txBody>
          <a:bodyPr>
            <a:spAutoFit/>
          </a:bodyPr>
          <a:lstStyle/>
          <a:p>
            <a:r>
              <a:rPr lang="it-IT" sz="2000" dirty="0">
                <a:solidFill>
                  <a:srgbClr val="000066"/>
                </a:solidFill>
              </a:rPr>
              <a:t>Per il trattamento degli attacchi di angina pectoris e la profilassi dell’attacco: sono indicati quei nitrati ad assorbimento immediato e ad azione rapida</a:t>
            </a:r>
          </a:p>
          <a:p>
            <a:pPr>
              <a:buFontTx/>
              <a:buChar char="-"/>
            </a:pPr>
            <a:r>
              <a:rPr lang="it-IT" sz="2000" dirty="0">
                <a:solidFill>
                  <a:srgbClr val="FF0000"/>
                </a:solidFill>
              </a:rPr>
              <a:t> </a:t>
            </a:r>
            <a:r>
              <a:rPr lang="it-IT" sz="2000" b="1" dirty="0" err="1">
                <a:solidFill>
                  <a:srgbClr val="FF0000"/>
                </a:solidFill>
              </a:rPr>
              <a:t>Gliceriltrinitrato</a:t>
            </a:r>
            <a:r>
              <a:rPr lang="it-IT" sz="2000" b="1" dirty="0">
                <a:solidFill>
                  <a:srgbClr val="FF0000"/>
                </a:solidFill>
              </a:rPr>
              <a:t> (Nitroglicerina) </a:t>
            </a:r>
          </a:p>
          <a:p>
            <a:pPr>
              <a:buFontTx/>
              <a:buChar char="-"/>
            </a:pPr>
            <a:r>
              <a:rPr lang="it-IT" sz="2000" b="1" dirty="0">
                <a:solidFill>
                  <a:srgbClr val="FF0000"/>
                </a:solidFill>
              </a:rPr>
              <a:t> </a:t>
            </a:r>
            <a:r>
              <a:rPr lang="it-IT" sz="2000" b="1" dirty="0" err="1">
                <a:solidFill>
                  <a:srgbClr val="FF0000"/>
                </a:solidFill>
              </a:rPr>
              <a:t>Isosorbide</a:t>
            </a:r>
            <a:r>
              <a:rPr lang="it-IT" sz="2000" b="1" dirty="0">
                <a:solidFill>
                  <a:srgbClr val="FF0000"/>
                </a:solidFill>
              </a:rPr>
              <a:t> </a:t>
            </a:r>
            <a:r>
              <a:rPr lang="it-IT" sz="2000" b="1" dirty="0" err="1">
                <a:solidFill>
                  <a:srgbClr val="FF0000"/>
                </a:solidFill>
              </a:rPr>
              <a:t>dinitrato</a:t>
            </a:r>
            <a:endParaRPr lang="it-IT" sz="2000" b="1" dirty="0">
              <a:solidFill>
                <a:srgbClr val="FF0000"/>
              </a:solidFill>
            </a:endParaRPr>
          </a:p>
          <a:p>
            <a:pPr algn="just"/>
            <a:r>
              <a:rPr lang="it-IT" sz="2000" dirty="0">
                <a:solidFill>
                  <a:srgbClr val="000066"/>
                </a:solidFill>
              </a:rPr>
              <a:t>Sono apolari: molto efficaci nelle emergenze </a:t>
            </a:r>
          </a:p>
          <a:p>
            <a:pPr algn="just"/>
            <a:r>
              <a:rPr lang="it-IT" sz="2000" dirty="0">
                <a:solidFill>
                  <a:srgbClr val="000066"/>
                </a:solidFill>
              </a:rPr>
              <a:t>per il rapido assorbimento</a:t>
            </a:r>
            <a:endParaRPr lang="it-IT" sz="2000" dirty="0"/>
          </a:p>
          <a:p>
            <a:endParaRPr lang="it-IT" sz="2000" dirty="0"/>
          </a:p>
          <a:p>
            <a:pPr>
              <a:buFontTx/>
              <a:buChar char="-"/>
            </a:pPr>
            <a:r>
              <a:rPr lang="it-IT" sz="2000" dirty="0">
                <a:solidFill>
                  <a:srgbClr val="000066"/>
                </a:solidFill>
              </a:rPr>
              <a:t>Per la profilassi dell’attacco sono indicati quei nitrati a durata d’azione più prolungata</a:t>
            </a:r>
            <a:r>
              <a:rPr lang="it-IT" sz="2000" dirty="0"/>
              <a:t>               </a:t>
            </a:r>
          </a:p>
          <a:p>
            <a:pPr>
              <a:buFontTx/>
              <a:buChar char="-"/>
            </a:pPr>
            <a:r>
              <a:rPr lang="it-IT" sz="2000" b="1" dirty="0">
                <a:solidFill>
                  <a:srgbClr val="FF0000"/>
                </a:solidFill>
              </a:rPr>
              <a:t> </a:t>
            </a:r>
            <a:r>
              <a:rPr lang="it-IT" sz="2000" b="1" dirty="0" err="1">
                <a:solidFill>
                  <a:srgbClr val="FF0000"/>
                </a:solidFill>
              </a:rPr>
              <a:t>Isosorbide</a:t>
            </a:r>
            <a:r>
              <a:rPr lang="it-IT" sz="2000" b="1" dirty="0">
                <a:solidFill>
                  <a:srgbClr val="FF0000"/>
                </a:solidFill>
              </a:rPr>
              <a:t> </a:t>
            </a:r>
            <a:r>
              <a:rPr lang="it-IT" sz="2000" b="1" dirty="0" err="1">
                <a:solidFill>
                  <a:srgbClr val="FF0000"/>
                </a:solidFill>
              </a:rPr>
              <a:t>mononitrato</a:t>
            </a:r>
            <a:endParaRPr lang="it-IT" sz="2000" b="1" dirty="0">
              <a:solidFill>
                <a:srgbClr val="FF0000"/>
              </a:solidFill>
            </a:endParaRPr>
          </a:p>
        </p:txBody>
      </p:sp>
      <p:sp>
        <p:nvSpPr>
          <p:cNvPr id="59405" name="Text Box 13"/>
          <p:cNvSpPr txBox="1">
            <a:spLocks noChangeArrowheads="1"/>
          </p:cNvSpPr>
          <p:nvPr/>
        </p:nvSpPr>
        <p:spPr bwMode="auto">
          <a:xfrm>
            <a:off x="683568" y="0"/>
            <a:ext cx="6343650" cy="701675"/>
          </a:xfrm>
          <a:prstGeom prst="rect">
            <a:avLst/>
          </a:prstGeom>
          <a:noFill/>
          <a:ln w="9525">
            <a:noFill/>
            <a:miter lim="800000"/>
            <a:headEnd/>
            <a:tailEnd/>
          </a:ln>
          <a:effectLst/>
        </p:spPr>
        <p:txBody>
          <a:bodyPr wrap="none">
            <a:spAutoFit/>
          </a:bodyPr>
          <a:lstStyle/>
          <a:p>
            <a:pPr algn="just"/>
            <a:r>
              <a:rPr lang="it-IT" sz="2000" b="1" dirty="0">
                <a:solidFill>
                  <a:srgbClr val="000066"/>
                </a:solidFill>
              </a:rPr>
              <a:t>Sono esteri di alcoli semplici o </a:t>
            </a:r>
            <a:r>
              <a:rPr lang="it-IT" sz="2000" b="1" dirty="0" err="1">
                <a:solidFill>
                  <a:srgbClr val="000066"/>
                </a:solidFill>
              </a:rPr>
              <a:t>polialcoli</a:t>
            </a:r>
            <a:r>
              <a:rPr lang="it-IT" sz="2000" b="1" dirty="0">
                <a:solidFill>
                  <a:srgbClr val="000066"/>
                </a:solidFill>
              </a:rPr>
              <a:t> con acido nitrico</a:t>
            </a:r>
          </a:p>
          <a:p>
            <a:pPr algn="just"/>
            <a:r>
              <a:rPr lang="it-IT" sz="2000" b="1" dirty="0">
                <a:solidFill>
                  <a:srgbClr val="FF0000"/>
                </a:solidFill>
              </a:rPr>
              <a:t>Subiscono rapido ed esteso metabolismo di 1</a:t>
            </a:r>
            <a:r>
              <a:rPr lang="en-US" sz="2000" b="1" dirty="0">
                <a:solidFill>
                  <a:srgbClr val="FF0000"/>
                </a:solidFill>
                <a:cs typeface="Times New Roman" pitchFamily="18" charset="0"/>
              </a:rPr>
              <a:t>º</a:t>
            </a:r>
            <a:r>
              <a:rPr lang="it-IT" sz="2000" b="1" dirty="0">
                <a:solidFill>
                  <a:srgbClr val="FF0000"/>
                </a:solidFill>
              </a:rPr>
              <a:t> passaggio</a:t>
            </a:r>
          </a:p>
        </p:txBody>
      </p:sp>
      <p:pic>
        <p:nvPicPr>
          <p:cNvPr id="9" name="Picture 3"/>
          <p:cNvPicPr>
            <a:picLocks noChangeAspect="1" noChangeArrowheads="1"/>
          </p:cNvPicPr>
          <p:nvPr/>
        </p:nvPicPr>
        <p:blipFill>
          <a:blip r:embed="rId2" cstate="print"/>
          <a:srcRect b="11665"/>
          <a:stretch>
            <a:fillRect/>
          </a:stretch>
        </p:blipFill>
        <p:spPr bwMode="auto">
          <a:xfrm>
            <a:off x="971600" y="692696"/>
            <a:ext cx="6953250" cy="27261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Text Box 4"/>
          <p:cNvSpPr txBox="1">
            <a:spLocks noChangeArrowheads="1"/>
          </p:cNvSpPr>
          <p:nvPr/>
        </p:nvSpPr>
        <p:spPr bwMode="auto">
          <a:xfrm>
            <a:off x="3084513" y="255588"/>
            <a:ext cx="3289300" cy="396875"/>
          </a:xfrm>
          <a:prstGeom prst="rect">
            <a:avLst/>
          </a:prstGeom>
          <a:solidFill>
            <a:srgbClr val="FF9933"/>
          </a:solidFill>
          <a:ln w="9525">
            <a:noFill/>
            <a:miter lim="800000"/>
            <a:headEnd/>
            <a:tailEnd/>
          </a:ln>
          <a:effectLst/>
        </p:spPr>
        <p:txBody>
          <a:bodyPr wrap="none">
            <a:spAutoFit/>
          </a:bodyPr>
          <a:lstStyle/>
          <a:p>
            <a:r>
              <a:rPr lang="it-IT" sz="2000" b="1">
                <a:solidFill>
                  <a:srgbClr val="000066"/>
                </a:solidFill>
                <a:latin typeface="Arial" charset="0"/>
              </a:rPr>
              <a:t>NITRATI: FORMULAZIONI</a:t>
            </a:r>
          </a:p>
        </p:txBody>
      </p:sp>
      <p:sp>
        <p:nvSpPr>
          <p:cNvPr id="29701" name="Text Box 5"/>
          <p:cNvSpPr txBox="1">
            <a:spLocks noChangeArrowheads="1"/>
          </p:cNvSpPr>
          <p:nvPr/>
        </p:nvSpPr>
        <p:spPr bwMode="auto">
          <a:xfrm>
            <a:off x="339725" y="750888"/>
            <a:ext cx="8593138" cy="5883275"/>
          </a:xfrm>
          <a:prstGeom prst="rect">
            <a:avLst/>
          </a:prstGeom>
          <a:noFill/>
          <a:ln w="9525">
            <a:noFill/>
            <a:miter lim="800000"/>
            <a:headEnd/>
            <a:tailEnd/>
          </a:ln>
          <a:effectLst/>
        </p:spPr>
        <p:txBody>
          <a:bodyPr>
            <a:spAutoFit/>
          </a:bodyPr>
          <a:lstStyle/>
          <a:p>
            <a:pPr algn="just"/>
            <a:r>
              <a:rPr lang="it-IT" sz="2000" b="1" dirty="0">
                <a:solidFill>
                  <a:srgbClr val="000066"/>
                </a:solidFill>
              </a:rPr>
              <a:t>Sono somministrati per COMPRESSE SUB-LINGUALI, INALAZIONE,</a:t>
            </a:r>
            <a:r>
              <a:rPr lang="it-IT" dirty="0">
                <a:latin typeface="Arial" charset="0"/>
              </a:rPr>
              <a:t> </a:t>
            </a:r>
            <a:r>
              <a:rPr lang="it-IT" sz="2000" b="1" dirty="0">
                <a:solidFill>
                  <a:srgbClr val="000066"/>
                </a:solidFill>
              </a:rPr>
              <a:t>CEROTTI TRANSDERMICI O COMPRESSE A LENTO RILASCIO</a:t>
            </a:r>
          </a:p>
          <a:p>
            <a:pPr algn="just"/>
            <a:endParaRPr lang="it-IT" sz="2000" b="1" dirty="0">
              <a:solidFill>
                <a:srgbClr val="000066"/>
              </a:solidFill>
            </a:endParaRPr>
          </a:p>
          <a:p>
            <a:pPr algn="just"/>
            <a:r>
              <a:rPr lang="it-IT" sz="2000" b="1" dirty="0">
                <a:solidFill>
                  <a:srgbClr val="FF0000"/>
                </a:solidFill>
              </a:rPr>
              <a:t>Nitroglicerina: </a:t>
            </a:r>
            <a:r>
              <a:rPr lang="it-IT" sz="2000" b="1" dirty="0"/>
              <a:t>compresse sub-linguali che devono essere rotte con i denti e lasciate assorbire. Effetto in </a:t>
            </a:r>
            <a:r>
              <a:rPr lang="it-IT" sz="2000" b="1" dirty="0">
                <a:solidFill>
                  <a:srgbClr val="FF0000"/>
                </a:solidFill>
              </a:rPr>
              <a:t>1-2 min</a:t>
            </a:r>
            <a:r>
              <a:rPr lang="it-IT" sz="2000" b="1" dirty="0"/>
              <a:t> e dura </a:t>
            </a:r>
            <a:r>
              <a:rPr lang="it-IT" sz="2000" b="1" dirty="0">
                <a:solidFill>
                  <a:srgbClr val="FF0000"/>
                </a:solidFill>
              </a:rPr>
              <a:t>20-30 min</a:t>
            </a:r>
            <a:r>
              <a:rPr lang="it-IT" sz="2000" b="1" dirty="0"/>
              <a:t>: trattamento di elezione </a:t>
            </a:r>
            <a:r>
              <a:rPr lang="it-IT" sz="2000" b="1" u="sng" dirty="0">
                <a:solidFill>
                  <a:srgbClr val="FF0000"/>
                </a:solidFill>
              </a:rPr>
              <a:t>nell’attacco acuto di angina</a:t>
            </a:r>
            <a:r>
              <a:rPr lang="it-IT" sz="2000" b="1" dirty="0"/>
              <a:t>. Può causare ipotensione con tachicardia riflessa, quindi meglio assumerla in posizione seduta. Utilizzata anche la somministrazione tramite spray.  Per </a:t>
            </a:r>
            <a:r>
              <a:rPr lang="it-IT" sz="2000" b="1" u="sng" dirty="0"/>
              <a:t>la profilassi</a:t>
            </a:r>
            <a:r>
              <a:rPr lang="it-IT" sz="2000" b="1" dirty="0"/>
              <a:t> degli attacchi deve essere somministrata in forma </a:t>
            </a:r>
            <a:r>
              <a:rPr lang="it-IT" sz="2000" b="1" dirty="0" err="1"/>
              <a:t>retard</a:t>
            </a:r>
            <a:r>
              <a:rPr lang="it-IT" sz="2000" b="1" dirty="0"/>
              <a:t>, anche per </a:t>
            </a:r>
            <a:r>
              <a:rPr lang="it-IT" sz="2000" b="1" dirty="0" err="1"/>
              <a:t>os</a:t>
            </a:r>
            <a:r>
              <a:rPr lang="it-IT" sz="2000" b="1" dirty="0"/>
              <a:t>. </a:t>
            </a:r>
          </a:p>
          <a:p>
            <a:pPr algn="just"/>
            <a:r>
              <a:rPr lang="it-IT" sz="2000" b="1" dirty="0" err="1">
                <a:solidFill>
                  <a:srgbClr val="FF0000"/>
                </a:solidFill>
              </a:rPr>
              <a:t>Isosorbide</a:t>
            </a:r>
            <a:r>
              <a:rPr lang="it-IT" sz="2000" b="1" dirty="0">
                <a:solidFill>
                  <a:srgbClr val="FF0000"/>
                </a:solidFill>
              </a:rPr>
              <a:t> </a:t>
            </a:r>
            <a:r>
              <a:rPr lang="it-IT" sz="2000" b="1" dirty="0" err="1">
                <a:solidFill>
                  <a:srgbClr val="FF0000"/>
                </a:solidFill>
              </a:rPr>
              <a:t>dinitrato</a:t>
            </a:r>
            <a:r>
              <a:rPr lang="it-IT" sz="2000" b="1" dirty="0">
                <a:solidFill>
                  <a:srgbClr val="FF0000"/>
                </a:solidFill>
              </a:rPr>
              <a:t>. </a:t>
            </a:r>
            <a:r>
              <a:rPr lang="it-IT" sz="2000" b="1" dirty="0"/>
              <a:t>Somministrato in forma di preparazione sublinguale che non deve essere frantumata con i denti e ha effetto in </a:t>
            </a:r>
            <a:r>
              <a:rPr lang="it-IT" sz="2000" b="1" dirty="0">
                <a:solidFill>
                  <a:srgbClr val="FF0000"/>
                </a:solidFill>
              </a:rPr>
              <a:t>5-10 min</a:t>
            </a:r>
            <a:r>
              <a:rPr lang="it-IT" sz="2000" b="1" dirty="0"/>
              <a:t> e dura </a:t>
            </a:r>
            <a:r>
              <a:rPr lang="it-IT" sz="2000" b="1" dirty="0">
                <a:solidFill>
                  <a:srgbClr val="FF0000"/>
                </a:solidFill>
              </a:rPr>
              <a:t>1-2 ore</a:t>
            </a:r>
            <a:r>
              <a:rPr lang="it-IT" sz="2000" b="1" dirty="0"/>
              <a:t>. Può essere somministrato per </a:t>
            </a:r>
            <a:r>
              <a:rPr lang="it-IT" sz="2000" b="1" dirty="0" err="1"/>
              <a:t>os</a:t>
            </a:r>
            <a:r>
              <a:rPr lang="it-IT" sz="2000" b="1" dirty="0"/>
              <a:t>, ma a dosi più alte.</a:t>
            </a:r>
          </a:p>
          <a:p>
            <a:pPr algn="just"/>
            <a:r>
              <a:rPr lang="it-IT" sz="2000" b="1" dirty="0">
                <a:solidFill>
                  <a:srgbClr val="FF0000"/>
                </a:solidFill>
              </a:rPr>
              <a:t>5-isosorbide </a:t>
            </a:r>
            <a:r>
              <a:rPr lang="it-IT" sz="2000" b="1" dirty="0" err="1">
                <a:solidFill>
                  <a:srgbClr val="FF0000"/>
                </a:solidFill>
              </a:rPr>
              <a:t>mononitrato</a:t>
            </a:r>
            <a:r>
              <a:rPr lang="it-IT" sz="2000" b="1" dirty="0">
                <a:solidFill>
                  <a:srgbClr val="FF0000"/>
                </a:solidFill>
              </a:rPr>
              <a:t>. </a:t>
            </a:r>
            <a:r>
              <a:rPr lang="it-IT" sz="2000" b="1" dirty="0"/>
              <a:t>E’ presente in varie formulazioni </a:t>
            </a:r>
            <a:r>
              <a:rPr lang="it-IT" sz="2000" b="1" dirty="0" err="1"/>
              <a:t>retard</a:t>
            </a:r>
            <a:r>
              <a:rPr lang="it-IT" sz="2000" b="1" dirty="0"/>
              <a:t> da assumere per </a:t>
            </a:r>
            <a:r>
              <a:rPr lang="it-IT" sz="2000" b="1" dirty="0" err="1"/>
              <a:t>os</a:t>
            </a:r>
            <a:r>
              <a:rPr lang="it-IT" sz="2000" b="1" dirty="0"/>
              <a:t>.</a:t>
            </a:r>
            <a:endParaRPr lang="it-IT" sz="2400" b="1" dirty="0"/>
          </a:p>
          <a:p>
            <a:pPr algn="just"/>
            <a:r>
              <a:rPr lang="it-IT" sz="2000" b="1" dirty="0"/>
              <a:t>Sono disponibili preparazioni per la somministrazione per via transcutanea, sotto forma di </a:t>
            </a:r>
            <a:r>
              <a:rPr lang="it-IT" sz="2000" b="1" dirty="0" smtClean="0"/>
              <a:t>cerotti (da mettere al mattino e togliere la sera). </a:t>
            </a:r>
            <a:r>
              <a:rPr lang="it-IT" sz="2000" b="1" dirty="0"/>
              <a:t>Il farmaco penetra bene attraverso la cute intatta e arriva direttamente nelle circolazione sistemica evitando il fegato. Induce rapida </a:t>
            </a:r>
            <a:r>
              <a:rPr lang="it-IT" sz="2000" b="1" dirty="0">
                <a:solidFill>
                  <a:srgbClr val="FF0000"/>
                </a:solidFill>
              </a:rPr>
              <a:t>tolleranza</a:t>
            </a:r>
            <a:r>
              <a:rPr lang="it-IT" sz="2000" b="1" dirty="0"/>
              <a:t>.</a:t>
            </a:r>
          </a:p>
          <a:p>
            <a:pPr algn="just"/>
            <a:r>
              <a:rPr lang="it-IT" sz="2000" b="1" dirty="0">
                <a:solidFill>
                  <a:srgbClr val="000066"/>
                </a:solidFill>
              </a:rPr>
              <a:t>La durata d’azione è influenzata dal  metabolismo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7" name="CustomShape 1"/>
          <p:cNvSpPr/>
          <p:nvPr/>
        </p:nvSpPr>
        <p:spPr>
          <a:xfrm>
            <a:off x="4267080" y="457200"/>
            <a:ext cx="4572000" cy="2562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b="1">
                <a:solidFill>
                  <a:srgbClr val="2D2D8A"/>
                </a:solidFill>
                <a:latin typeface="Calibri"/>
                <a:ea typeface="Calibri"/>
              </a:rPr>
              <a:t>L’</a:t>
            </a:r>
            <a:r>
              <a:rPr lang="it-IT" b="1">
                <a:solidFill>
                  <a:srgbClr val="C00000"/>
                </a:solidFill>
                <a:latin typeface="Calibri"/>
                <a:ea typeface="Calibri"/>
              </a:rPr>
              <a:t>aterosclerosi coronarica </a:t>
            </a:r>
            <a:r>
              <a:rPr lang="it-IT">
                <a:solidFill>
                  <a:srgbClr val="2D2D8A"/>
                </a:solidFill>
                <a:latin typeface="Calibri"/>
                <a:ea typeface="Calibri"/>
              </a:rPr>
              <a:t>è di gran lunga la causa più frequente di cardiopatia ischemica.</a:t>
            </a:r>
            <a:endParaRPr/>
          </a:p>
          <a:p>
            <a:pPr algn="just">
              <a:lnSpc>
                <a:spcPct val="100000"/>
              </a:lnSpc>
            </a:pPr>
            <a:endParaRPr/>
          </a:p>
          <a:p>
            <a:pPr algn="just">
              <a:lnSpc>
                <a:spcPct val="100000"/>
              </a:lnSpc>
            </a:pPr>
            <a:r>
              <a:rPr lang="it-IT">
                <a:solidFill>
                  <a:srgbClr val="2D2D8A"/>
                </a:solidFill>
                <a:latin typeface="Calibri"/>
                <a:ea typeface="Calibri"/>
              </a:rPr>
              <a:t>Numerosi studi epidemiologici, condotti negli ultimi venticinque anni, hanno consentito di individuare alcune variabili individuali che si associano a un maggior rischio di malattia; queste variabili sono state definite </a:t>
            </a:r>
            <a:r>
              <a:rPr lang="it-IT" b="1" i="1">
                <a:solidFill>
                  <a:srgbClr val="2D2D8A"/>
                </a:solidFill>
                <a:latin typeface="Calibri"/>
                <a:ea typeface="Calibri"/>
              </a:rPr>
              <a:t>fattori di rischio coronarico.                     </a:t>
            </a:r>
            <a:endParaRPr/>
          </a:p>
        </p:txBody>
      </p:sp>
      <p:graphicFrame>
        <p:nvGraphicFramePr>
          <p:cNvPr id="58" name="Table 2"/>
          <p:cNvGraphicFramePr/>
          <p:nvPr/>
        </p:nvGraphicFramePr>
        <p:xfrm>
          <a:off x="1295280" y="3505320"/>
          <a:ext cx="7010640" cy="2761800"/>
        </p:xfrm>
        <a:graphic>
          <a:graphicData uri="http://schemas.openxmlformats.org/drawingml/2006/table">
            <a:tbl>
              <a:tblPr/>
              <a:tblGrid>
                <a:gridCol w="2590920"/>
                <a:gridCol w="2438280"/>
                <a:gridCol w="1981440"/>
              </a:tblGrid>
              <a:tr h="753840">
                <a:tc>
                  <a:txBody>
                    <a:bodyPr/>
                    <a:lstStyle/>
                    <a:p>
                      <a:pPr algn="ctr">
                        <a:lnSpc>
                          <a:spcPct val="100000"/>
                        </a:lnSpc>
                      </a:pPr>
                      <a:r>
                        <a:rPr lang="en-US" sz="1400" b="1" dirty="0">
                          <a:solidFill>
                            <a:srgbClr val="800000"/>
                          </a:solidFill>
                          <a:latin typeface="Calibri"/>
                          <a:ea typeface="Calibri"/>
                        </a:rPr>
                        <a:t>FATTORI DI RISCHIO NON MODIFICABILI</a:t>
                      </a:r>
                      <a:endParaRPr dirty="0"/>
                    </a:p>
                  </a:txBody>
                  <a:tcPr>
                    <a:solidFill>
                      <a:schemeClr val="bg1"/>
                    </a:solidFill>
                  </a:tcPr>
                </a:tc>
                <a:tc>
                  <a:txBody>
                    <a:bodyPr/>
                    <a:lstStyle/>
                    <a:p>
                      <a:pPr algn="ctr">
                        <a:lnSpc>
                          <a:spcPct val="100000"/>
                        </a:lnSpc>
                      </a:pPr>
                      <a:r>
                        <a:rPr lang="en-US" sz="1400" b="1">
                          <a:solidFill>
                            <a:srgbClr val="800000"/>
                          </a:solidFill>
                          <a:latin typeface="Calibri"/>
                          <a:ea typeface="Calibri"/>
                        </a:rPr>
                        <a:t>FATTORI DI RISCHIO PARZIALMENTE MODIFICABILI</a:t>
                      </a:r>
                      <a:endParaRPr/>
                    </a:p>
                  </a:txBody>
                  <a:tcPr>
                    <a:solidFill>
                      <a:schemeClr val="bg1"/>
                    </a:solidFill>
                  </a:tcPr>
                </a:tc>
                <a:tc>
                  <a:txBody>
                    <a:bodyPr/>
                    <a:lstStyle/>
                    <a:p>
                      <a:pPr algn="ctr">
                        <a:lnSpc>
                          <a:spcPct val="100000"/>
                        </a:lnSpc>
                      </a:pPr>
                      <a:r>
                        <a:rPr lang="en-US" sz="1400" b="1">
                          <a:solidFill>
                            <a:srgbClr val="800000"/>
                          </a:solidFill>
                          <a:latin typeface="Calibri"/>
                          <a:ea typeface="Calibri"/>
                        </a:rPr>
                        <a:t>FATTORI DI RISCHIO MODIFICABILI</a:t>
                      </a:r>
                      <a:endParaRPr/>
                    </a:p>
                  </a:txBody>
                  <a:tcPr>
                    <a:solidFill>
                      <a:schemeClr val="bg1"/>
                    </a:solidFill>
                  </a:tcPr>
                </a:tc>
              </a:tr>
              <a:tr h="430200">
                <a:tc>
                  <a:txBody>
                    <a:bodyPr/>
                    <a:lstStyle/>
                    <a:p>
                      <a:pPr algn="ctr">
                        <a:lnSpc>
                          <a:spcPct val="100000"/>
                        </a:lnSpc>
                      </a:pPr>
                      <a:r>
                        <a:rPr lang="it-IT" sz="1600" dirty="0">
                          <a:solidFill>
                            <a:srgbClr val="000066"/>
                          </a:solidFill>
                          <a:latin typeface="Calibri"/>
                          <a:ea typeface="Calibri"/>
                        </a:rPr>
                        <a:t>Età</a:t>
                      </a:r>
                      <a:endParaRPr dirty="0"/>
                    </a:p>
                  </a:txBody>
                  <a:tcPr>
                    <a:solidFill>
                      <a:schemeClr val="bg1"/>
                    </a:solidFill>
                  </a:tcPr>
                </a:tc>
                <a:tc>
                  <a:txBody>
                    <a:bodyPr/>
                    <a:lstStyle/>
                    <a:p>
                      <a:pPr algn="ctr">
                        <a:lnSpc>
                          <a:spcPct val="100000"/>
                        </a:lnSpc>
                      </a:pPr>
                      <a:r>
                        <a:rPr lang="en-US" sz="1600">
                          <a:solidFill>
                            <a:srgbClr val="000066"/>
                          </a:solidFill>
                          <a:latin typeface="Calibri"/>
                          <a:ea typeface="Calibri"/>
                        </a:rPr>
                        <a:t>Ipertensione arteriosa</a:t>
                      </a:r>
                      <a:endParaRPr/>
                    </a:p>
                  </a:txBody>
                  <a:tcPr>
                    <a:solidFill>
                      <a:schemeClr val="bg1"/>
                    </a:solidFill>
                  </a:tcPr>
                </a:tc>
                <a:tc>
                  <a:txBody>
                    <a:bodyPr/>
                    <a:lstStyle/>
                    <a:p>
                      <a:pPr algn="ctr">
                        <a:lnSpc>
                          <a:spcPct val="100000"/>
                        </a:lnSpc>
                      </a:pPr>
                      <a:r>
                        <a:rPr lang="it-IT" sz="1600">
                          <a:solidFill>
                            <a:srgbClr val="000066"/>
                          </a:solidFill>
                          <a:latin typeface="Calibri"/>
                          <a:ea typeface="Calibri"/>
                        </a:rPr>
                        <a:t>Fumo</a:t>
                      </a:r>
                      <a:endParaRPr/>
                    </a:p>
                  </a:txBody>
                  <a:tcPr>
                    <a:solidFill>
                      <a:schemeClr val="bg1"/>
                    </a:solidFill>
                  </a:tcPr>
                </a:tc>
              </a:tr>
              <a:tr h="374760">
                <a:tc>
                  <a:txBody>
                    <a:bodyPr/>
                    <a:lstStyle/>
                    <a:p>
                      <a:pPr algn="ctr">
                        <a:lnSpc>
                          <a:spcPct val="100000"/>
                        </a:lnSpc>
                      </a:pPr>
                      <a:r>
                        <a:rPr lang="it-IT" sz="1600" dirty="0">
                          <a:solidFill>
                            <a:srgbClr val="000066"/>
                          </a:solidFill>
                          <a:latin typeface="Calibri"/>
                          <a:ea typeface="Calibri"/>
                        </a:rPr>
                        <a:t>Sesso</a:t>
                      </a:r>
                      <a:endParaRPr dirty="0"/>
                    </a:p>
                  </a:txBody>
                  <a:tcPr>
                    <a:solidFill>
                      <a:schemeClr val="bg1"/>
                    </a:solidFill>
                  </a:tcPr>
                </a:tc>
                <a:tc>
                  <a:txBody>
                    <a:bodyPr/>
                    <a:lstStyle/>
                    <a:p>
                      <a:pPr algn="ctr">
                        <a:lnSpc>
                          <a:spcPct val="100000"/>
                        </a:lnSpc>
                      </a:pPr>
                      <a:r>
                        <a:rPr lang="en-US" sz="1600">
                          <a:solidFill>
                            <a:srgbClr val="000066"/>
                          </a:solidFill>
                          <a:latin typeface="Calibri"/>
                          <a:ea typeface="Calibri"/>
                        </a:rPr>
                        <a:t>Diabete Mellito</a:t>
                      </a:r>
                      <a:endParaRPr/>
                    </a:p>
                  </a:txBody>
                  <a:tcPr>
                    <a:solidFill>
                      <a:schemeClr val="bg1"/>
                    </a:solidFill>
                  </a:tcPr>
                </a:tc>
                <a:tc>
                  <a:txBody>
                    <a:bodyPr/>
                    <a:lstStyle/>
                    <a:p>
                      <a:pPr algn="ctr">
                        <a:lnSpc>
                          <a:spcPct val="100000"/>
                        </a:lnSpc>
                      </a:pPr>
                      <a:r>
                        <a:rPr lang="en-US" sz="1600">
                          <a:solidFill>
                            <a:srgbClr val="000066"/>
                          </a:solidFill>
                          <a:latin typeface="Calibri"/>
                          <a:ea typeface="Calibri"/>
                        </a:rPr>
                        <a:t>Abuso di alcool</a:t>
                      </a:r>
                      <a:endParaRPr/>
                    </a:p>
                  </a:txBody>
                  <a:tcPr>
                    <a:solidFill>
                      <a:schemeClr val="bg1"/>
                    </a:solidFill>
                  </a:tcPr>
                </a:tc>
              </a:tr>
              <a:tr h="623880">
                <a:tc>
                  <a:txBody>
                    <a:bodyPr/>
                    <a:lstStyle/>
                    <a:p>
                      <a:pPr algn="ctr">
                        <a:lnSpc>
                          <a:spcPct val="100000"/>
                        </a:lnSpc>
                      </a:pPr>
                      <a:r>
                        <a:rPr lang="it-IT" sz="1600" dirty="0">
                          <a:solidFill>
                            <a:srgbClr val="000066"/>
                          </a:solidFill>
                          <a:latin typeface="Calibri"/>
                          <a:ea typeface="Calibri"/>
                        </a:rPr>
                        <a:t>Fattori genetici e familiarità per C.I.</a:t>
                      </a:r>
                      <a:endParaRPr dirty="0"/>
                    </a:p>
                  </a:txBody>
                  <a:tcPr>
                    <a:solidFill>
                      <a:schemeClr val="bg1"/>
                    </a:solidFill>
                  </a:tcPr>
                </a:tc>
                <a:tc>
                  <a:txBody>
                    <a:bodyPr/>
                    <a:lstStyle/>
                    <a:p>
                      <a:pPr algn="ctr">
                        <a:lnSpc>
                          <a:spcPct val="100000"/>
                        </a:lnSpc>
                      </a:pPr>
                      <a:r>
                        <a:rPr lang="en-US" sz="1600">
                          <a:solidFill>
                            <a:srgbClr val="000066"/>
                          </a:solidFill>
                          <a:latin typeface="Calibri"/>
                          <a:ea typeface="Calibri"/>
                        </a:rPr>
                        <a:t>Ipercolesterolemia</a:t>
                      </a:r>
                      <a:endParaRPr/>
                    </a:p>
                    <a:p>
                      <a:pPr algn="ctr">
                        <a:lnSpc>
                          <a:spcPct val="100000"/>
                        </a:lnSpc>
                      </a:pPr>
                      <a:r>
                        <a:rPr lang="en-US" sz="1600">
                          <a:solidFill>
                            <a:srgbClr val="000066"/>
                          </a:solidFill>
                          <a:latin typeface="Calibri"/>
                          <a:ea typeface="Calibri"/>
                        </a:rPr>
                        <a:t>Basso colesterolo HDL</a:t>
                      </a:r>
                      <a:endParaRPr/>
                    </a:p>
                  </a:txBody>
                  <a:tcPr>
                    <a:solidFill>
                      <a:schemeClr val="bg1"/>
                    </a:solidFill>
                  </a:tcPr>
                </a:tc>
                <a:tc>
                  <a:txBody>
                    <a:bodyPr/>
                    <a:lstStyle/>
                    <a:p>
                      <a:endParaRPr lang="it-IT"/>
                    </a:p>
                  </a:txBody>
                  <a:tcPr>
                    <a:solidFill>
                      <a:schemeClr val="bg1"/>
                    </a:solidFill>
                  </a:tcPr>
                </a:tc>
              </a:tr>
              <a:tr h="565200">
                <a:tc>
                  <a:txBody>
                    <a:bodyPr/>
                    <a:lstStyle/>
                    <a:p>
                      <a:pPr algn="ctr">
                        <a:lnSpc>
                          <a:spcPct val="100000"/>
                        </a:lnSpc>
                      </a:pPr>
                      <a:r>
                        <a:rPr lang="en-US" sz="1600" dirty="0" err="1">
                          <a:solidFill>
                            <a:srgbClr val="000066"/>
                          </a:solidFill>
                          <a:latin typeface="Calibri"/>
                          <a:ea typeface="Calibri"/>
                        </a:rPr>
                        <a:t>Storia</a:t>
                      </a:r>
                      <a:r>
                        <a:rPr lang="en-US" sz="1600" dirty="0">
                          <a:solidFill>
                            <a:srgbClr val="000066"/>
                          </a:solidFill>
                          <a:latin typeface="Calibri"/>
                          <a:ea typeface="Calibri"/>
                        </a:rPr>
                        <a:t> </a:t>
                      </a:r>
                      <a:r>
                        <a:rPr lang="en-US" sz="1600" dirty="0" err="1">
                          <a:solidFill>
                            <a:srgbClr val="000066"/>
                          </a:solidFill>
                          <a:latin typeface="Calibri"/>
                          <a:ea typeface="Calibri"/>
                        </a:rPr>
                        <a:t>personale</a:t>
                      </a:r>
                      <a:r>
                        <a:rPr lang="en-US" sz="1600" dirty="0">
                          <a:solidFill>
                            <a:srgbClr val="000066"/>
                          </a:solidFill>
                          <a:latin typeface="Calibri"/>
                          <a:ea typeface="Calibri"/>
                        </a:rPr>
                        <a:t> </a:t>
                      </a:r>
                      <a:r>
                        <a:rPr lang="en-US" sz="1600" dirty="0" err="1">
                          <a:solidFill>
                            <a:srgbClr val="000066"/>
                          </a:solidFill>
                          <a:latin typeface="Calibri"/>
                          <a:ea typeface="Calibri"/>
                        </a:rPr>
                        <a:t>di</a:t>
                      </a:r>
                      <a:r>
                        <a:rPr lang="en-US" sz="1600" dirty="0">
                          <a:solidFill>
                            <a:srgbClr val="000066"/>
                          </a:solidFill>
                          <a:latin typeface="Calibri"/>
                          <a:ea typeface="Calibri"/>
                        </a:rPr>
                        <a:t> </a:t>
                      </a:r>
                      <a:r>
                        <a:rPr lang="en-US" sz="1600" dirty="0" err="1">
                          <a:solidFill>
                            <a:srgbClr val="000066"/>
                          </a:solidFill>
                          <a:latin typeface="Calibri"/>
                          <a:ea typeface="Calibri"/>
                        </a:rPr>
                        <a:t>malattie</a:t>
                      </a:r>
                      <a:r>
                        <a:rPr lang="en-US" sz="1600" dirty="0">
                          <a:solidFill>
                            <a:srgbClr val="000066"/>
                          </a:solidFill>
                          <a:latin typeface="Calibri"/>
                          <a:ea typeface="Calibri"/>
                        </a:rPr>
                        <a:t> </a:t>
                      </a:r>
                      <a:r>
                        <a:rPr lang="en-US" sz="1600" dirty="0" err="1">
                          <a:solidFill>
                            <a:srgbClr val="000066"/>
                          </a:solidFill>
                          <a:latin typeface="Calibri"/>
                          <a:ea typeface="Calibri"/>
                        </a:rPr>
                        <a:t>cardiovascolari</a:t>
                      </a:r>
                      <a:endParaRPr dirty="0"/>
                    </a:p>
                  </a:txBody>
                  <a:tcPr>
                    <a:solidFill>
                      <a:schemeClr val="bg1"/>
                    </a:solidFill>
                  </a:tcPr>
                </a:tc>
                <a:tc>
                  <a:txBody>
                    <a:bodyPr/>
                    <a:lstStyle/>
                    <a:p>
                      <a:pPr algn="ctr">
                        <a:lnSpc>
                          <a:spcPct val="100000"/>
                        </a:lnSpc>
                      </a:pPr>
                      <a:r>
                        <a:rPr lang="en-US" sz="1600" dirty="0" err="1">
                          <a:solidFill>
                            <a:srgbClr val="000066"/>
                          </a:solidFill>
                          <a:latin typeface="Calibri"/>
                          <a:ea typeface="Calibri"/>
                        </a:rPr>
                        <a:t>Obesità</a:t>
                      </a:r>
                      <a:endParaRPr dirty="0"/>
                    </a:p>
                  </a:txBody>
                  <a:tcPr>
                    <a:solidFill>
                      <a:schemeClr val="bg1"/>
                    </a:solidFill>
                  </a:tcPr>
                </a:tc>
                <a:tc>
                  <a:txBody>
                    <a:bodyPr/>
                    <a:lstStyle/>
                    <a:p>
                      <a:endParaRPr lang="it-IT" dirty="0"/>
                    </a:p>
                  </a:txBody>
                  <a:tcPr>
                    <a:solidFill>
                      <a:schemeClr val="bg1"/>
                    </a:solidFill>
                  </a:tcPr>
                </a:tc>
              </a:tr>
            </a:tbl>
          </a:graphicData>
        </a:graphic>
      </p:graphicFrame>
      <p:pic>
        <p:nvPicPr>
          <p:cNvPr id="59" name="Picture 4"/>
          <p:cNvPicPr/>
          <p:nvPr/>
        </p:nvPicPr>
        <p:blipFill>
          <a:blip r:embed="rId2" cstate="print"/>
          <a:stretch/>
        </p:blipFill>
        <p:spPr>
          <a:xfrm>
            <a:off x="685800" y="523800"/>
            <a:ext cx="3271680" cy="2524320"/>
          </a:xfrm>
          <a:prstGeom prst="rect">
            <a:avLst/>
          </a:prstGeom>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354" name="Picture 3"/>
          <p:cNvPicPr/>
          <p:nvPr/>
        </p:nvPicPr>
        <p:blipFill>
          <a:blip r:embed="rId3" cstate="print"/>
          <a:stretch/>
        </p:blipFill>
        <p:spPr>
          <a:xfrm>
            <a:off x="1050840" y="1461960"/>
            <a:ext cx="6840720" cy="4183200"/>
          </a:xfrm>
          <a:prstGeom prst="rect">
            <a:avLst/>
          </a:prstGeom>
          <a:ln>
            <a:noFill/>
          </a:ln>
        </p:spPr>
      </p:pic>
      <p:sp>
        <p:nvSpPr>
          <p:cNvPr id="355" name="CustomShape 1"/>
          <p:cNvSpPr/>
          <p:nvPr/>
        </p:nvSpPr>
        <p:spPr>
          <a:xfrm>
            <a:off x="4788000" y="5864400"/>
            <a:ext cx="3917880" cy="23148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r>
              <a:rPr lang="en-GB" sz="1100" b="1">
                <a:solidFill>
                  <a:srgbClr val="000000"/>
                </a:solidFill>
                <a:latin typeface="Arial"/>
                <a:ea typeface="msgothic"/>
              </a:rPr>
              <a:t>Münzel T et al.</a:t>
            </a:r>
            <a:r>
              <a:rPr lang="en-GB" sz="1100" b="1" i="1">
                <a:solidFill>
                  <a:srgbClr val="000000"/>
                </a:solidFill>
                <a:latin typeface="Arial"/>
                <a:ea typeface="msgothic"/>
              </a:rPr>
              <a:t> Circulation</a:t>
            </a:r>
            <a:r>
              <a:rPr lang="en-GB" sz="1100" b="1">
                <a:solidFill>
                  <a:srgbClr val="000000"/>
                </a:solidFill>
                <a:latin typeface="Arial"/>
                <a:ea typeface="msgothic"/>
              </a:rPr>
              <a:t>. 2011;123:2132-2144</a:t>
            </a:r>
            <a:endParaRPr/>
          </a:p>
        </p:txBody>
      </p:sp>
      <p:sp>
        <p:nvSpPr>
          <p:cNvPr id="356" name="CustomShape 2"/>
          <p:cNvSpPr/>
          <p:nvPr/>
        </p:nvSpPr>
        <p:spPr>
          <a:xfrm>
            <a:off x="395280" y="162000"/>
            <a:ext cx="8424720" cy="398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b="1">
                <a:solidFill>
                  <a:srgbClr val="C00000"/>
                </a:solidFill>
                <a:latin typeface="Calibri"/>
              </a:rPr>
              <a:t>BIOTRASFORMAZIONE - </a:t>
            </a:r>
            <a:r>
              <a:rPr lang="it-IT" sz="2000" i="1">
                <a:solidFill>
                  <a:srgbClr val="C00000"/>
                </a:solidFill>
                <a:latin typeface="Calibri"/>
              </a:rPr>
              <a:t>FORMAZIONE DI METABOLITI ATTIVI E INATTIVI </a:t>
            </a:r>
            <a:endParaRPr/>
          </a:p>
        </p:txBody>
      </p:sp>
      <p:sp>
        <p:nvSpPr>
          <p:cNvPr id="357" name="Line 3"/>
          <p:cNvSpPr/>
          <p:nvPr/>
        </p:nvSpPr>
        <p:spPr>
          <a:xfrm>
            <a:off x="584280" y="816120"/>
            <a:ext cx="8064360" cy="0"/>
          </a:xfrm>
          <a:prstGeom prst="line">
            <a:avLst/>
          </a:prstGeom>
          <a:ln w="9360">
            <a:solidFill>
              <a:srgbClr val="666699"/>
            </a:solidFill>
            <a:miter/>
          </a:ln>
        </p:spPr>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CustomShape 1"/>
          <p:cNvSpPr/>
          <p:nvPr/>
        </p:nvSpPr>
        <p:spPr>
          <a:xfrm>
            <a:off x="392040" y="108000"/>
            <a:ext cx="8656560" cy="647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it-IT" b="1" dirty="0">
                <a:solidFill>
                  <a:srgbClr val="C00000"/>
                </a:solidFill>
                <a:latin typeface="Calibri"/>
              </a:rPr>
              <a:t>DISTRIBUZIONE DEI NITRODERIVATI SOMMINISTRATI 
PER VIA ORALE O SUBLINGUALE</a:t>
            </a:r>
            <a:endParaRPr dirty="0"/>
          </a:p>
        </p:txBody>
      </p:sp>
      <p:pic>
        <p:nvPicPr>
          <p:cNvPr id="329" name="Picture 6" descr="fig1-10"/>
          <p:cNvPicPr/>
          <p:nvPr/>
        </p:nvPicPr>
        <p:blipFill>
          <a:blip r:embed="rId2" cstate="print"/>
          <a:srcRect l="36837" t="10957" r="29290" b="61983"/>
          <a:stretch/>
        </p:blipFill>
        <p:spPr>
          <a:xfrm>
            <a:off x="1576440" y="961920"/>
            <a:ext cx="1262160" cy="1368360"/>
          </a:xfrm>
          <a:prstGeom prst="rect">
            <a:avLst/>
          </a:prstGeom>
          <a:ln>
            <a:noFill/>
          </a:ln>
        </p:spPr>
      </p:pic>
      <p:pic>
        <p:nvPicPr>
          <p:cNvPr id="330" name="Picture 7" descr="liver"/>
          <p:cNvPicPr/>
          <p:nvPr/>
        </p:nvPicPr>
        <p:blipFill>
          <a:blip r:embed="rId3" cstate="print"/>
          <a:stretch/>
        </p:blipFill>
        <p:spPr>
          <a:xfrm>
            <a:off x="3929040" y="3641760"/>
            <a:ext cx="1246320" cy="1066680"/>
          </a:xfrm>
          <a:prstGeom prst="rect">
            <a:avLst/>
          </a:prstGeom>
          <a:ln>
            <a:noFill/>
          </a:ln>
        </p:spPr>
      </p:pic>
      <p:pic>
        <p:nvPicPr>
          <p:cNvPr id="331" name="Picture 9" descr="img"/>
          <p:cNvPicPr/>
          <p:nvPr/>
        </p:nvPicPr>
        <p:blipFill>
          <a:blip r:embed="rId4" cstate="print"/>
          <a:stretch/>
        </p:blipFill>
        <p:spPr>
          <a:xfrm>
            <a:off x="1787400" y="2511360"/>
            <a:ext cx="1392120" cy="1504800"/>
          </a:xfrm>
          <a:prstGeom prst="rect">
            <a:avLst/>
          </a:prstGeom>
          <a:ln>
            <a:noFill/>
          </a:ln>
        </p:spPr>
      </p:pic>
      <p:sp>
        <p:nvSpPr>
          <p:cNvPr id="332" name="CustomShape 2"/>
          <p:cNvSpPr/>
          <p:nvPr/>
        </p:nvSpPr>
        <p:spPr>
          <a:xfrm>
            <a:off x="2754000" y="3785400"/>
            <a:ext cx="514800" cy="425880"/>
          </a:xfrm>
          <a:prstGeom prst="rect">
            <a:avLst/>
          </a:prstGeom>
          <a:solidFill>
            <a:srgbClr val="FFFFFF"/>
          </a:solidFill>
          <a:ln w="9360">
            <a:solidFill>
              <a:srgbClr val="FFFFFF"/>
            </a:solidFill>
            <a:miter/>
          </a:ln>
        </p:spPr>
        <p:style>
          <a:lnRef idx="0">
            <a:scrgbClr r="0" g="0" b="0"/>
          </a:lnRef>
          <a:fillRef idx="0">
            <a:scrgbClr r="0" g="0" b="0"/>
          </a:fillRef>
          <a:effectRef idx="0">
            <a:scrgbClr r="0" g="0" b="0"/>
          </a:effectRef>
          <a:fontRef idx="minor"/>
        </p:style>
      </p:sp>
      <p:pic>
        <p:nvPicPr>
          <p:cNvPr id="333" name="Picture 12" descr="kidney"/>
          <p:cNvPicPr/>
          <p:nvPr/>
        </p:nvPicPr>
        <p:blipFill>
          <a:blip r:embed="rId5" cstate="print"/>
          <a:stretch/>
        </p:blipFill>
        <p:spPr>
          <a:xfrm>
            <a:off x="6413400" y="4030560"/>
            <a:ext cx="959040" cy="1042920"/>
          </a:xfrm>
          <a:prstGeom prst="rect">
            <a:avLst/>
          </a:prstGeom>
          <a:ln>
            <a:noFill/>
          </a:ln>
        </p:spPr>
      </p:pic>
      <p:pic>
        <p:nvPicPr>
          <p:cNvPr id="334" name="Picture 13" descr="cuore"/>
          <p:cNvPicPr/>
          <p:nvPr/>
        </p:nvPicPr>
        <p:blipFill>
          <a:blip r:embed="rId6" cstate="print"/>
          <a:stretch/>
        </p:blipFill>
        <p:spPr>
          <a:xfrm>
            <a:off x="3579840" y="2155680"/>
            <a:ext cx="1811160" cy="1246320"/>
          </a:xfrm>
          <a:prstGeom prst="rect">
            <a:avLst/>
          </a:prstGeom>
          <a:ln>
            <a:noFill/>
          </a:ln>
        </p:spPr>
      </p:pic>
      <p:sp>
        <p:nvSpPr>
          <p:cNvPr id="335" name="CustomShape 3"/>
          <p:cNvSpPr/>
          <p:nvPr/>
        </p:nvSpPr>
        <p:spPr>
          <a:xfrm>
            <a:off x="1066680" y="2376360"/>
            <a:ext cx="1113480" cy="3988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000" b="1" dirty="0">
                <a:solidFill>
                  <a:srgbClr val="002060"/>
                </a:solidFill>
                <a:latin typeface="Calibri"/>
              </a:rPr>
              <a:t>Via orale</a:t>
            </a:r>
            <a:endParaRPr dirty="0"/>
          </a:p>
        </p:txBody>
      </p:sp>
      <p:sp>
        <p:nvSpPr>
          <p:cNvPr id="336" name="CustomShape 4"/>
          <p:cNvSpPr/>
          <p:nvPr/>
        </p:nvSpPr>
        <p:spPr>
          <a:xfrm>
            <a:off x="2808360" y="1236600"/>
            <a:ext cx="1788480" cy="3988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000" b="1" dirty="0">
                <a:solidFill>
                  <a:srgbClr val="C00000"/>
                </a:solidFill>
                <a:latin typeface="Calibri"/>
              </a:rPr>
              <a:t>Via sublinguale</a:t>
            </a:r>
            <a:endParaRPr dirty="0"/>
          </a:p>
        </p:txBody>
      </p:sp>
      <p:sp>
        <p:nvSpPr>
          <p:cNvPr id="337" name="CustomShape 5"/>
          <p:cNvSpPr/>
          <p:nvPr/>
        </p:nvSpPr>
        <p:spPr>
          <a:xfrm>
            <a:off x="5479920" y="3859200"/>
            <a:ext cx="999000" cy="276480"/>
          </a:xfrm>
          <a:prstGeom prst="rect">
            <a:avLst/>
          </a:prstGeom>
          <a:solidFill>
            <a:srgbClr val="FFFFFF"/>
          </a:solidFill>
          <a:ln w="9360">
            <a:solidFill>
              <a:srgbClr val="FFFFFF"/>
            </a:solidFill>
            <a:miter/>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1200" b="1" dirty="0">
                <a:solidFill>
                  <a:srgbClr val="006699"/>
                </a:solidFill>
                <a:latin typeface="Calibri"/>
              </a:rPr>
              <a:t>VENA PORTA</a:t>
            </a:r>
            <a:endParaRPr dirty="0"/>
          </a:p>
        </p:txBody>
      </p:sp>
      <p:cxnSp>
        <p:nvCxnSpPr>
          <p:cNvPr id="338" name="Line 6"/>
          <p:cNvCxnSpPr/>
          <p:nvPr/>
        </p:nvCxnSpPr>
        <p:spPr>
          <a:xfrm>
            <a:off x="4485960" y="2154600"/>
            <a:ext cx="2886840" cy="2397960"/>
          </a:xfrm>
          <a:prstGeom prst="curvedConnector3">
            <a:avLst/>
          </a:prstGeom>
          <a:ln w="38160">
            <a:solidFill>
              <a:srgbClr val="666699"/>
            </a:solidFill>
            <a:custDash>
              <a:ds d="0" sp="0"/>
            </a:custDash>
            <a:miter/>
            <a:tailEnd type="triangle" w="med" len="med"/>
          </a:ln>
        </p:spPr>
      </p:cxnSp>
      <p:sp>
        <p:nvSpPr>
          <p:cNvPr id="339" name="CustomShape 7"/>
          <p:cNvSpPr/>
          <p:nvPr/>
        </p:nvSpPr>
        <p:spPr>
          <a:xfrm>
            <a:off x="5977080" y="5140440"/>
            <a:ext cx="1537200" cy="276480"/>
          </a:xfrm>
          <a:prstGeom prst="rect">
            <a:avLst/>
          </a:prstGeom>
          <a:solidFill>
            <a:srgbClr val="FFFFFF"/>
          </a:solidFill>
          <a:ln w="9360">
            <a:solidFill>
              <a:srgbClr val="FFFFFF"/>
            </a:solidFill>
            <a:miter/>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1200" b="1" dirty="0">
                <a:solidFill>
                  <a:srgbClr val="006699"/>
                </a:solidFill>
                <a:latin typeface="Calibri"/>
              </a:rPr>
              <a:t>METABOLITI URINARI</a:t>
            </a:r>
            <a:endParaRPr dirty="0"/>
          </a:p>
        </p:txBody>
      </p:sp>
      <p:sp>
        <p:nvSpPr>
          <p:cNvPr id="340" name="CustomShape 8"/>
          <p:cNvSpPr/>
          <p:nvPr/>
        </p:nvSpPr>
        <p:spPr>
          <a:xfrm>
            <a:off x="5477040" y="3019320"/>
            <a:ext cx="925920" cy="276480"/>
          </a:xfrm>
          <a:prstGeom prst="rect">
            <a:avLst/>
          </a:prstGeom>
          <a:solidFill>
            <a:srgbClr val="FFFFFF"/>
          </a:solidFill>
          <a:ln w="9360">
            <a:solidFill>
              <a:srgbClr val="FFFFFF"/>
            </a:solidFill>
            <a:miter/>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1200" b="1" dirty="0">
                <a:solidFill>
                  <a:srgbClr val="006699"/>
                </a:solidFill>
                <a:latin typeface="Calibri"/>
              </a:rPr>
              <a:t>COMPOSTO</a:t>
            </a:r>
            <a:endParaRPr dirty="0"/>
          </a:p>
        </p:txBody>
      </p:sp>
      <p:cxnSp>
        <p:nvCxnSpPr>
          <p:cNvPr id="341" name="Line 9"/>
          <p:cNvCxnSpPr>
            <a:endCxn id="340" idx="0"/>
          </p:cNvCxnSpPr>
          <p:nvPr/>
        </p:nvCxnSpPr>
        <p:spPr>
          <a:xfrm>
            <a:off x="4487760" y="2155320"/>
            <a:ext cx="1458000" cy="864360"/>
          </a:xfrm>
          <a:prstGeom prst="curvedConnector3">
            <a:avLst/>
          </a:prstGeom>
          <a:ln w="38160">
            <a:solidFill>
              <a:srgbClr val="666699"/>
            </a:solidFill>
            <a:miter/>
            <a:tailEnd type="triangle" w="med" len="med"/>
          </a:ln>
        </p:spPr>
      </p:cxnSp>
      <p:sp>
        <p:nvSpPr>
          <p:cNvPr id="342" name="Line 10"/>
          <p:cNvSpPr/>
          <p:nvPr/>
        </p:nvSpPr>
        <p:spPr>
          <a:xfrm>
            <a:off x="6027840" y="3284640"/>
            <a:ext cx="0" cy="571320"/>
          </a:xfrm>
          <a:prstGeom prst="line">
            <a:avLst/>
          </a:prstGeom>
          <a:ln w="38160">
            <a:solidFill>
              <a:srgbClr val="666699"/>
            </a:solidFill>
            <a:miter/>
            <a:tailEnd type="triangle" w="med" len="med"/>
          </a:ln>
        </p:spPr>
      </p:sp>
      <p:cxnSp>
        <p:nvCxnSpPr>
          <p:cNvPr id="343" name="Line 11"/>
          <p:cNvCxnSpPr>
            <a:stCxn id="337" idx="2"/>
          </p:cNvCxnSpPr>
          <p:nvPr/>
        </p:nvCxnSpPr>
        <p:spPr>
          <a:xfrm flipH="1">
            <a:off x="4551120" y="4136760"/>
            <a:ext cx="1434240" cy="572040"/>
          </a:xfrm>
          <a:prstGeom prst="curvedConnector3">
            <a:avLst/>
          </a:prstGeom>
          <a:ln w="38160">
            <a:solidFill>
              <a:srgbClr val="666699"/>
            </a:solidFill>
            <a:miter/>
            <a:tailEnd type="triangle" w="med" len="med"/>
          </a:ln>
        </p:spPr>
      </p:cxnSp>
      <p:sp>
        <p:nvSpPr>
          <p:cNvPr id="344" name="CustomShape 12"/>
          <p:cNvSpPr/>
          <p:nvPr/>
        </p:nvSpPr>
        <p:spPr>
          <a:xfrm>
            <a:off x="2690640" y="4064040"/>
            <a:ext cx="925920" cy="276480"/>
          </a:xfrm>
          <a:prstGeom prst="rect">
            <a:avLst/>
          </a:prstGeom>
          <a:solidFill>
            <a:srgbClr val="FFFFFF"/>
          </a:solidFill>
          <a:ln w="9360">
            <a:solidFill>
              <a:srgbClr val="FFFFFF"/>
            </a:solidFill>
            <a:miter/>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1200" b="1" dirty="0">
                <a:solidFill>
                  <a:srgbClr val="006699"/>
                </a:solidFill>
                <a:latin typeface="Calibri"/>
              </a:rPr>
              <a:t>COMPOSTO</a:t>
            </a:r>
            <a:endParaRPr dirty="0"/>
          </a:p>
        </p:txBody>
      </p:sp>
      <p:cxnSp>
        <p:nvCxnSpPr>
          <p:cNvPr id="345" name="Line 13"/>
          <p:cNvCxnSpPr/>
          <p:nvPr/>
        </p:nvCxnSpPr>
        <p:spPr>
          <a:xfrm>
            <a:off x="2484360" y="4014720"/>
            <a:ext cx="1899360" cy="781920"/>
          </a:xfrm>
          <a:prstGeom prst="curvedConnector3">
            <a:avLst/>
          </a:prstGeom>
          <a:ln w="38160">
            <a:solidFill>
              <a:srgbClr val="666699"/>
            </a:solidFill>
            <a:miter/>
            <a:tailEnd type="triangle" w="med" len="med"/>
          </a:ln>
        </p:spPr>
      </p:cxnSp>
      <p:sp>
        <p:nvSpPr>
          <p:cNvPr id="346" name="CustomShape 14"/>
          <p:cNvSpPr/>
          <p:nvPr/>
        </p:nvSpPr>
        <p:spPr>
          <a:xfrm>
            <a:off x="6680160" y="2838600"/>
            <a:ext cx="956520" cy="276480"/>
          </a:xfrm>
          <a:prstGeom prst="rect">
            <a:avLst/>
          </a:prstGeom>
          <a:solidFill>
            <a:srgbClr val="FFFFFF"/>
          </a:solidFill>
          <a:ln w="9360">
            <a:solidFill>
              <a:srgbClr val="FFFFFF"/>
            </a:solidFill>
            <a:miter/>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1200" b="1" dirty="0">
                <a:solidFill>
                  <a:srgbClr val="006699"/>
                </a:solidFill>
                <a:latin typeface="Calibri"/>
              </a:rPr>
              <a:t>METABOLITI</a:t>
            </a:r>
            <a:endParaRPr dirty="0"/>
          </a:p>
        </p:txBody>
      </p:sp>
      <p:sp>
        <p:nvSpPr>
          <p:cNvPr id="347" name="CustomShape 15"/>
          <p:cNvSpPr/>
          <p:nvPr/>
        </p:nvSpPr>
        <p:spPr>
          <a:xfrm>
            <a:off x="3216240" y="3324240"/>
            <a:ext cx="956520" cy="276480"/>
          </a:xfrm>
          <a:prstGeom prst="rect">
            <a:avLst/>
          </a:prstGeom>
          <a:solidFill>
            <a:srgbClr val="FFFFFF"/>
          </a:solidFill>
          <a:ln w="9360">
            <a:solidFill>
              <a:srgbClr val="FFFFFF"/>
            </a:solidFill>
            <a:miter/>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1200" b="1" dirty="0">
                <a:solidFill>
                  <a:srgbClr val="006699"/>
                </a:solidFill>
                <a:latin typeface="Calibri"/>
              </a:rPr>
              <a:t>METABOLITI</a:t>
            </a:r>
            <a:endParaRPr dirty="0"/>
          </a:p>
        </p:txBody>
      </p:sp>
      <p:cxnSp>
        <p:nvCxnSpPr>
          <p:cNvPr id="348" name="Line 16"/>
          <p:cNvCxnSpPr/>
          <p:nvPr/>
        </p:nvCxnSpPr>
        <p:spPr>
          <a:xfrm flipH="1" flipV="1">
            <a:off x="3509640" y="2778840"/>
            <a:ext cx="348480" cy="1397880"/>
          </a:xfrm>
          <a:prstGeom prst="curvedConnector3">
            <a:avLst/>
          </a:prstGeom>
          <a:ln w="38160">
            <a:solidFill>
              <a:srgbClr val="666699"/>
            </a:solidFill>
            <a:custDash>
              <a:ds d="0" sp="0"/>
            </a:custDash>
            <a:miter/>
            <a:tailEnd type="triangle" w="med" len="med"/>
          </a:ln>
        </p:spPr>
      </p:cxnSp>
      <p:sp>
        <p:nvSpPr>
          <p:cNvPr id="349" name="Line 17"/>
          <p:cNvSpPr/>
          <p:nvPr/>
        </p:nvSpPr>
        <p:spPr>
          <a:xfrm>
            <a:off x="2643120" y="1824120"/>
            <a:ext cx="1303560" cy="393480"/>
          </a:xfrm>
          <a:prstGeom prst="line">
            <a:avLst/>
          </a:prstGeom>
          <a:ln w="76320">
            <a:solidFill>
              <a:srgbClr val="C00000"/>
            </a:solidFill>
            <a:miter/>
            <a:tailEnd type="triangle" w="med" len="med"/>
          </a:ln>
        </p:spPr>
      </p:sp>
      <p:sp>
        <p:nvSpPr>
          <p:cNvPr id="350" name="Line 18"/>
          <p:cNvSpPr/>
          <p:nvPr/>
        </p:nvSpPr>
        <p:spPr>
          <a:xfrm>
            <a:off x="2139840" y="1976400"/>
            <a:ext cx="39960" cy="622440"/>
          </a:xfrm>
          <a:prstGeom prst="line">
            <a:avLst/>
          </a:prstGeom>
          <a:ln w="38160">
            <a:solidFill>
              <a:srgbClr val="666699"/>
            </a:solidFill>
            <a:miter/>
            <a:tailEnd type="triangle" w="med" len="med"/>
          </a:ln>
        </p:spPr>
      </p:sp>
      <p:sp>
        <p:nvSpPr>
          <p:cNvPr id="351" name="CustomShape 19"/>
          <p:cNvSpPr/>
          <p:nvPr/>
        </p:nvSpPr>
        <p:spPr>
          <a:xfrm>
            <a:off x="247680" y="5462640"/>
            <a:ext cx="8717040" cy="11912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dirty="0">
                <a:solidFill>
                  <a:srgbClr val="002060"/>
                </a:solidFill>
                <a:latin typeface="Calibri"/>
              </a:rPr>
              <a:t>L’intensa </a:t>
            </a:r>
            <a:r>
              <a:rPr lang="it-IT" dirty="0" err="1">
                <a:solidFill>
                  <a:srgbClr val="002060"/>
                </a:solidFill>
                <a:latin typeface="Calibri"/>
              </a:rPr>
              <a:t>biotrasformazione</a:t>
            </a:r>
            <a:r>
              <a:rPr lang="it-IT" dirty="0">
                <a:solidFill>
                  <a:srgbClr val="002060"/>
                </a:solidFill>
                <a:latin typeface="Calibri"/>
              </a:rPr>
              <a:t> dei nitroderivati a livello epatico spiega la ridotta biodisponibilità di questi farmaci dopo somministrazione orale.</a:t>
            </a:r>
            <a:endParaRPr dirty="0"/>
          </a:p>
          <a:p>
            <a:pPr algn="just">
              <a:lnSpc>
                <a:spcPct val="100000"/>
              </a:lnSpc>
            </a:pPr>
            <a:r>
              <a:rPr lang="it-IT" dirty="0">
                <a:solidFill>
                  <a:srgbClr val="002060"/>
                </a:solidFill>
                <a:latin typeface="Calibri"/>
              </a:rPr>
              <a:t>La via sublinguale consente le azioni del nitroderivato sulla muscolatura liscia coronarica e vasale periferica prima dell’inattivazione epatica</a:t>
            </a:r>
            <a:endParaRPr dirty="0"/>
          </a:p>
        </p:txBody>
      </p:sp>
      <p:sp>
        <p:nvSpPr>
          <p:cNvPr id="352" name="Line 20"/>
          <p:cNvSpPr/>
          <p:nvPr/>
        </p:nvSpPr>
        <p:spPr>
          <a:xfrm>
            <a:off x="606600" y="847800"/>
            <a:ext cx="8064360" cy="0"/>
          </a:xfrm>
          <a:prstGeom prst="line">
            <a:avLst/>
          </a:prstGeom>
          <a:ln w="9360">
            <a:solidFill>
              <a:srgbClr val="666699"/>
            </a:solidFill>
            <a:miter/>
          </a:ln>
        </p:spPr>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30399"/>
        </a:soli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t="23624" b="23624"/>
          <a:stretch>
            <a:fillRect/>
          </a:stretch>
        </p:blipFill>
        <p:spPr>
          <a:xfrm>
            <a:off x="0" y="0"/>
            <a:ext cx="9144000" cy="3617529"/>
          </a:xfrm>
          <a:prstGeom prst="rect">
            <a:avLst/>
          </a:prstGeom>
        </p:spPr>
      </p:pic>
      <p:pic>
        <p:nvPicPr>
          <p:cNvPr id="3" name="Picture 2" descr="Risultati immagini per metabolismo della nitroglicerina"/>
          <p:cNvPicPr>
            <a:picLocks noChangeAspect="1" noChangeArrowheads="1"/>
          </p:cNvPicPr>
          <p:nvPr/>
        </p:nvPicPr>
        <p:blipFill>
          <a:blip r:embed="rId3" cstate="print"/>
          <a:srcRect l="2313" t="16444" b="9250"/>
          <a:stretch>
            <a:fillRect/>
          </a:stretch>
        </p:blipFill>
        <p:spPr bwMode="auto">
          <a:xfrm>
            <a:off x="1323758" y="3578575"/>
            <a:ext cx="5748407" cy="3279425"/>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CustomShape 1"/>
          <p:cNvSpPr/>
          <p:nvPr/>
        </p:nvSpPr>
        <p:spPr>
          <a:xfrm>
            <a:off x="185760" y="4610160"/>
            <a:ext cx="8680320" cy="1501560"/>
          </a:xfrm>
          <a:prstGeom prst="rect">
            <a:avLst/>
          </a:prstGeom>
          <a:gradFill>
            <a:gsLst>
              <a:gs pos="0">
                <a:srgbClr val="C00000"/>
              </a:gs>
              <a:gs pos="100000">
                <a:srgbClr val="EFFAFB"/>
              </a:gs>
            </a:gsLst>
            <a:lin ang="10800000"/>
          </a:gradFill>
          <a:ln>
            <a:noFill/>
          </a:ln>
        </p:spPr>
        <p:style>
          <a:lnRef idx="0">
            <a:scrgbClr r="0" g="0" b="0"/>
          </a:lnRef>
          <a:fillRef idx="0">
            <a:scrgbClr r="0" g="0" b="0"/>
          </a:fillRef>
          <a:effectRef idx="0">
            <a:scrgbClr r="0" g="0" b="0"/>
          </a:effectRef>
          <a:fontRef idx="minor"/>
        </p:style>
      </p:sp>
      <p:sp>
        <p:nvSpPr>
          <p:cNvPr id="282" name="CustomShape 2"/>
          <p:cNvSpPr/>
          <p:nvPr/>
        </p:nvSpPr>
        <p:spPr>
          <a:xfrm>
            <a:off x="185760" y="3137040"/>
            <a:ext cx="8680320" cy="1501560"/>
          </a:xfrm>
          <a:prstGeom prst="rect">
            <a:avLst/>
          </a:prstGeom>
          <a:gradFill>
            <a:gsLst>
              <a:gs pos="0">
                <a:srgbClr val="FF0000"/>
              </a:gs>
              <a:gs pos="100000">
                <a:srgbClr val="EFFAFB"/>
              </a:gs>
            </a:gsLst>
            <a:lin ang="10800000"/>
          </a:gradFill>
          <a:ln>
            <a:noFill/>
          </a:ln>
        </p:spPr>
        <p:style>
          <a:lnRef idx="0">
            <a:scrgbClr r="0" g="0" b="0"/>
          </a:lnRef>
          <a:fillRef idx="0">
            <a:scrgbClr r="0" g="0" b="0"/>
          </a:fillRef>
          <a:effectRef idx="0">
            <a:scrgbClr r="0" g="0" b="0"/>
          </a:effectRef>
          <a:fontRef idx="minor"/>
        </p:style>
      </p:sp>
      <p:sp>
        <p:nvSpPr>
          <p:cNvPr id="283" name="CustomShape 3"/>
          <p:cNvSpPr/>
          <p:nvPr/>
        </p:nvSpPr>
        <p:spPr>
          <a:xfrm>
            <a:off x="185760" y="2730600"/>
            <a:ext cx="8680320" cy="409320"/>
          </a:xfrm>
          <a:prstGeom prst="rect">
            <a:avLst/>
          </a:prstGeom>
          <a:gradFill>
            <a:gsLst>
              <a:gs pos="0">
                <a:srgbClr val="FF3300"/>
              </a:gs>
              <a:gs pos="100000">
                <a:srgbClr val="EFFAFB"/>
              </a:gs>
            </a:gsLst>
            <a:lin ang="10800000"/>
          </a:gradFill>
          <a:ln>
            <a:noFill/>
          </a:ln>
        </p:spPr>
        <p:style>
          <a:lnRef idx="0">
            <a:scrgbClr r="0" g="0" b="0"/>
          </a:lnRef>
          <a:fillRef idx="0">
            <a:scrgbClr r="0" g="0" b="0"/>
          </a:fillRef>
          <a:effectRef idx="0">
            <a:scrgbClr r="0" g="0" b="0"/>
          </a:effectRef>
          <a:fontRef idx="minor"/>
        </p:style>
      </p:sp>
      <p:sp>
        <p:nvSpPr>
          <p:cNvPr id="284" name="CustomShape 4"/>
          <p:cNvSpPr/>
          <p:nvPr/>
        </p:nvSpPr>
        <p:spPr>
          <a:xfrm>
            <a:off x="185760" y="1641600"/>
            <a:ext cx="8680320" cy="1090440"/>
          </a:xfrm>
          <a:prstGeom prst="rect">
            <a:avLst/>
          </a:prstGeom>
          <a:gradFill>
            <a:gsLst>
              <a:gs pos="0">
                <a:srgbClr val="FFC000"/>
              </a:gs>
              <a:gs pos="100000">
                <a:srgbClr val="EFFAFB"/>
              </a:gs>
            </a:gsLst>
            <a:lin ang="10800000"/>
          </a:gradFill>
          <a:ln>
            <a:noFill/>
          </a:ln>
        </p:spPr>
        <p:style>
          <a:lnRef idx="0">
            <a:scrgbClr r="0" g="0" b="0"/>
          </a:lnRef>
          <a:fillRef idx="0">
            <a:scrgbClr r="0" g="0" b="0"/>
          </a:fillRef>
          <a:effectRef idx="0">
            <a:scrgbClr r="0" g="0" b="0"/>
          </a:effectRef>
          <a:fontRef idx="minor"/>
        </p:style>
      </p:sp>
      <p:sp>
        <p:nvSpPr>
          <p:cNvPr id="285" name="CustomShape 5"/>
          <p:cNvSpPr/>
          <p:nvPr/>
        </p:nvSpPr>
        <p:spPr>
          <a:xfrm>
            <a:off x="6842160" y="1273320"/>
            <a:ext cx="1911240" cy="36324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b="1">
                <a:solidFill>
                  <a:srgbClr val="002060"/>
                </a:solidFill>
                <a:latin typeface="Calibri"/>
              </a:rPr>
              <a:t>DURATA D’AZIONE</a:t>
            </a:r>
            <a:endParaRPr/>
          </a:p>
        </p:txBody>
      </p:sp>
      <p:sp>
        <p:nvSpPr>
          <p:cNvPr id="286" name="CustomShape 6"/>
          <p:cNvSpPr/>
          <p:nvPr/>
        </p:nvSpPr>
        <p:spPr>
          <a:xfrm>
            <a:off x="5289480" y="1273320"/>
            <a:ext cx="1555920" cy="36324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b="1">
                <a:solidFill>
                  <a:srgbClr val="002060"/>
                </a:solidFill>
                <a:latin typeface="Calibri"/>
              </a:rPr>
              <a:t>INIZIO AZIONE</a:t>
            </a:r>
            <a:endParaRPr/>
          </a:p>
        </p:txBody>
      </p:sp>
      <p:sp>
        <p:nvSpPr>
          <p:cNvPr id="287" name="CustomShape 7"/>
          <p:cNvSpPr/>
          <p:nvPr/>
        </p:nvSpPr>
        <p:spPr>
          <a:xfrm>
            <a:off x="351000" y="127080"/>
            <a:ext cx="8427960" cy="647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it-IT" b="1">
                <a:solidFill>
                  <a:srgbClr val="C00000"/>
                </a:solidFill>
                <a:latin typeface="Calibri"/>
              </a:rPr>
              <a:t>CARATTERISTICHE FARMACOCINETICHE DI ALCUNI
 NITRODERIVATI</a:t>
            </a:r>
            <a:endParaRPr/>
          </a:p>
        </p:txBody>
      </p:sp>
      <p:sp>
        <p:nvSpPr>
          <p:cNvPr id="288" name="CustomShape 8"/>
          <p:cNvSpPr/>
          <p:nvPr/>
        </p:nvSpPr>
        <p:spPr>
          <a:xfrm>
            <a:off x="272880" y="1273320"/>
            <a:ext cx="2831760" cy="36324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b="1">
                <a:solidFill>
                  <a:srgbClr val="002060"/>
                </a:solidFill>
                <a:latin typeface="Calibri"/>
              </a:rPr>
              <a:t>VIA DI SOMMINISTRAZIONE</a:t>
            </a:r>
            <a:endParaRPr/>
          </a:p>
        </p:txBody>
      </p:sp>
      <p:sp>
        <p:nvSpPr>
          <p:cNvPr id="289" name="CustomShape 9"/>
          <p:cNvSpPr/>
          <p:nvPr/>
        </p:nvSpPr>
        <p:spPr>
          <a:xfrm>
            <a:off x="4152960" y="1273320"/>
            <a:ext cx="699480" cy="36324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b="1">
                <a:solidFill>
                  <a:srgbClr val="002060"/>
                </a:solidFill>
                <a:latin typeface="Calibri"/>
              </a:rPr>
              <a:t>DOSE</a:t>
            </a:r>
            <a:endParaRPr/>
          </a:p>
        </p:txBody>
      </p:sp>
      <p:sp>
        <p:nvSpPr>
          <p:cNvPr id="290" name="CustomShape 10"/>
          <p:cNvSpPr/>
          <p:nvPr/>
        </p:nvSpPr>
        <p:spPr>
          <a:xfrm>
            <a:off x="615960" y="1681200"/>
            <a:ext cx="1292400" cy="36324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b="1" i="1">
                <a:solidFill>
                  <a:srgbClr val="002060"/>
                </a:solidFill>
                <a:latin typeface="Calibri"/>
              </a:rPr>
              <a:t>Sublinguale</a:t>
            </a:r>
            <a:endParaRPr/>
          </a:p>
        </p:txBody>
      </p:sp>
      <p:sp>
        <p:nvSpPr>
          <p:cNvPr id="291" name="CustomShape 11"/>
          <p:cNvSpPr/>
          <p:nvPr/>
        </p:nvSpPr>
        <p:spPr>
          <a:xfrm>
            <a:off x="1031760" y="1962000"/>
            <a:ext cx="1298520" cy="33228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sz="1600">
                <a:solidFill>
                  <a:srgbClr val="002060"/>
                </a:solidFill>
                <a:latin typeface="Calibri"/>
              </a:rPr>
              <a:t>Nitroglicerina</a:t>
            </a:r>
            <a:endParaRPr/>
          </a:p>
        </p:txBody>
      </p:sp>
      <p:sp>
        <p:nvSpPr>
          <p:cNvPr id="292" name="CustomShape 12"/>
          <p:cNvSpPr/>
          <p:nvPr/>
        </p:nvSpPr>
        <p:spPr>
          <a:xfrm>
            <a:off x="1031760" y="2244600"/>
            <a:ext cx="1790640" cy="33228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sz="1600">
                <a:solidFill>
                  <a:srgbClr val="002060"/>
                </a:solidFill>
                <a:latin typeface="Calibri"/>
              </a:rPr>
              <a:t>Isosorbide dinitrato</a:t>
            </a:r>
            <a:endParaRPr/>
          </a:p>
        </p:txBody>
      </p:sp>
      <p:sp>
        <p:nvSpPr>
          <p:cNvPr id="293" name="CustomShape 13"/>
          <p:cNvSpPr/>
          <p:nvPr/>
        </p:nvSpPr>
        <p:spPr>
          <a:xfrm>
            <a:off x="3908520" y="1962000"/>
            <a:ext cx="1182600" cy="36324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b="1">
                <a:solidFill>
                  <a:srgbClr val="002060"/>
                </a:solidFill>
                <a:latin typeface="Calibri"/>
              </a:rPr>
              <a:t>0.3-0.6 mg</a:t>
            </a:r>
            <a:endParaRPr/>
          </a:p>
        </p:txBody>
      </p:sp>
      <p:sp>
        <p:nvSpPr>
          <p:cNvPr id="294" name="CustomShape 14"/>
          <p:cNvSpPr/>
          <p:nvPr/>
        </p:nvSpPr>
        <p:spPr>
          <a:xfrm>
            <a:off x="4206960" y="2244600"/>
            <a:ext cx="643320" cy="36324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b="1">
                <a:solidFill>
                  <a:srgbClr val="002060"/>
                </a:solidFill>
                <a:latin typeface="Calibri"/>
              </a:rPr>
              <a:t>5 mg</a:t>
            </a:r>
            <a:endParaRPr/>
          </a:p>
        </p:txBody>
      </p:sp>
      <p:sp>
        <p:nvSpPr>
          <p:cNvPr id="295" name="CustomShape 15"/>
          <p:cNvSpPr/>
          <p:nvPr/>
        </p:nvSpPr>
        <p:spPr>
          <a:xfrm>
            <a:off x="5562720" y="1962000"/>
            <a:ext cx="900720" cy="36324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b="1">
                <a:solidFill>
                  <a:srgbClr val="002060"/>
                </a:solidFill>
                <a:latin typeface="Calibri"/>
              </a:rPr>
              <a:t>2-5 min</a:t>
            </a:r>
            <a:endParaRPr/>
          </a:p>
        </p:txBody>
      </p:sp>
      <p:sp>
        <p:nvSpPr>
          <p:cNvPr id="296" name="CustomShape 16"/>
          <p:cNvSpPr/>
          <p:nvPr/>
        </p:nvSpPr>
        <p:spPr>
          <a:xfrm>
            <a:off x="5499000" y="2244600"/>
            <a:ext cx="1016640" cy="36324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b="1">
                <a:solidFill>
                  <a:srgbClr val="002060"/>
                </a:solidFill>
                <a:latin typeface="Calibri"/>
              </a:rPr>
              <a:t>5-15 min</a:t>
            </a:r>
            <a:endParaRPr/>
          </a:p>
        </p:txBody>
      </p:sp>
      <p:sp>
        <p:nvSpPr>
          <p:cNvPr id="297" name="CustomShape 17"/>
          <p:cNvSpPr/>
          <p:nvPr/>
        </p:nvSpPr>
        <p:spPr>
          <a:xfrm>
            <a:off x="6929280" y="1962000"/>
            <a:ext cx="1132560" cy="36324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b="1">
                <a:solidFill>
                  <a:srgbClr val="002060"/>
                </a:solidFill>
                <a:latin typeface="Calibri"/>
              </a:rPr>
              <a:t>10-30 min</a:t>
            </a:r>
            <a:endParaRPr/>
          </a:p>
        </p:txBody>
      </p:sp>
      <p:sp>
        <p:nvSpPr>
          <p:cNvPr id="298" name="CustomShape 18"/>
          <p:cNvSpPr/>
          <p:nvPr/>
        </p:nvSpPr>
        <p:spPr>
          <a:xfrm>
            <a:off x="7080120" y="2244600"/>
            <a:ext cx="852120" cy="36324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b="1">
                <a:solidFill>
                  <a:srgbClr val="002060"/>
                </a:solidFill>
                <a:latin typeface="Calibri"/>
              </a:rPr>
              <a:t>1-2 ore</a:t>
            </a:r>
            <a:endParaRPr/>
          </a:p>
        </p:txBody>
      </p:sp>
      <p:sp>
        <p:nvSpPr>
          <p:cNvPr id="299" name="CustomShape 19"/>
          <p:cNvSpPr/>
          <p:nvPr/>
        </p:nvSpPr>
        <p:spPr>
          <a:xfrm>
            <a:off x="615960" y="2808360"/>
            <a:ext cx="2062080" cy="36324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b="1" i="1">
                <a:solidFill>
                  <a:srgbClr val="002060"/>
                </a:solidFill>
                <a:latin typeface="Calibri"/>
              </a:rPr>
              <a:t>Spray</a:t>
            </a:r>
            <a:r>
              <a:rPr lang="it-IT">
                <a:solidFill>
                  <a:srgbClr val="002060"/>
                </a:solidFill>
                <a:latin typeface="Calibri"/>
              </a:rPr>
              <a:t> </a:t>
            </a:r>
            <a:r>
              <a:rPr lang="it-IT" sz="1600">
                <a:solidFill>
                  <a:srgbClr val="002060"/>
                </a:solidFill>
                <a:latin typeface="Calibri"/>
              </a:rPr>
              <a:t>di nitroglicerina</a:t>
            </a:r>
            <a:endParaRPr/>
          </a:p>
        </p:txBody>
      </p:sp>
      <p:sp>
        <p:nvSpPr>
          <p:cNvPr id="300" name="CustomShape 20"/>
          <p:cNvSpPr/>
          <p:nvPr/>
        </p:nvSpPr>
        <p:spPr>
          <a:xfrm>
            <a:off x="4110120" y="2808360"/>
            <a:ext cx="820080" cy="36324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b="1">
                <a:solidFill>
                  <a:srgbClr val="002060"/>
                </a:solidFill>
                <a:latin typeface="Calibri"/>
              </a:rPr>
              <a:t>0.4 mg</a:t>
            </a:r>
            <a:endParaRPr/>
          </a:p>
        </p:txBody>
      </p:sp>
      <p:sp>
        <p:nvSpPr>
          <p:cNvPr id="301" name="CustomShape 21"/>
          <p:cNvSpPr/>
          <p:nvPr/>
        </p:nvSpPr>
        <p:spPr>
          <a:xfrm>
            <a:off x="5562720" y="2808360"/>
            <a:ext cx="900720" cy="36324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b="1">
                <a:solidFill>
                  <a:srgbClr val="002060"/>
                </a:solidFill>
                <a:latin typeface="Calibri"/>
              </a:rPr>
              <a:t>2-5 min</a:t>
            </a:r>
            <a:endParaRPr/>
          </a:p>
        </p:txBody>
      </p:sp>
      <p:sp>
        <p:nvSpPr>
          <p:cNvPr id="302" name="CustomShape 22"/>
          <p:cNvSpPr/>
          <p:nvPr/>
        </p:nvSpPr>
        <p:spPr>
          <a:xfrm>
            <a:off x="6929280" y="2808360"/>
            <a:ext cx="1132560" cy="36324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b="1">
                <a:solidFill>
                  <a:srgbClr val="002060"/>
                </a:solidFill>
                <a:latin typeface="Calibri"/>
              </a:rPr>
              <a:t>10-30 min</a:t>
            </a:r>
            <a:endParaRPr/>
          </a:p>
        </p:txBody>
      </p:sp>
      <p:sp>
        <p:nvSpPr>
          <p:cNvPr id="303" name="CustomShape 23"/>
          <p:cNvSpPr/>
          <p:nvPr/>
        </p:nvSpPr>
        <p:spPr>
          <a:xfrm>
            <a:off x="615960" y="3206880"/>
            <a:ext cx="704160" cy="36324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b="1" i="1">
                <a:solidFill>
                  <a:srgbClr val="002060"/>
                </a:solidFill>
                <a:latin typeface="Calibri"/>
              </a:rPr>
              <a:t>Orale</a:t>
            </a:r>
            <a:endParaRPr/>
          </a:p>
        </p:txBody>
      </p:sp>
      <p:sp>
        <p:nvSpPr>
          <p:cNvPr id="304" name="CustomShape 24"/>
          <p:cNvSpPr/>
          <p:nvPr/>
        </p:nvSpPr>
        <p:spPr>
          <a:xfrm>
            <a:off x="774720" y="3489480"/>
            <a:ext cx="1790640" cy="33228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sz="1600">
                <a:solidFill>
                  <a:srgbClr val="002060"/>
                </a:solidFill>
                <a:latin typeface="Calibri"/>
              </a:rPr>
              <a:t>Isosorbide dinitrato</a:t>
            </a:r>
            <a:endParaRPr/>
          </a:p>
        </p:txBody>
      </p:sp>
      <p:sp>
        <p:nvSpPr>
          <p:cNvPr id="305" name="CustomShape 25"/>
          <p:cNvSpPr/>
          <p:nvPr/>
        </p:nvSpPr>
        <p:spPr>
          <a:xfrm>
            <a:off x="760320" y="3753000"/>
            <a:ext cx="2283120" cy="33228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sz="1600">
                <a:solidFill>
                  <a:srgbClr val="002060"/>
                </a:solidFill>
                <a:latin typeface="Calibri"/>
              </a:rPr>
              <a:t>Isosorbide 5-mononitrato</a:t>
            </a:r>
            <a:endParaRPr/>
          </a:p>
        </p:txBody>
      </p:sp>
      <p:sp>
        <p:nvSpPr>
          <p:cNvPr id="306" name="CustomShape 26"/>
          <p:cNvSpPr/>
          <p:nvPr/>
        </p:nvSpPr>
        <p:spPr>
          <a:xfrm>
            <a:off x="760320" y="4057560"/>
            <a:ext cx="2283120" cy="33228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sz="1600">
                <a:solidFill>
                  <a:srgbClr val="002060"/>
                </a:solidFill>
                <a:latin typeface="Calibri"/>
              </a:rPr>
              <a:t>Isosorbide 5-mononitrato</a:t>
            </a:r>
            <a:endParaRPr/>
          </a:p>
        </p:txBody>
      </p:sp>
      <p:sp>
        <p:nvSpPr>
          <p:cNvPr id="307" name="CustomShape 27"/>
          <p:cNvSpPr/>
          <p:nvPr/>
        </p:nvSpPr>
        <p:spPr>
          <a:xfrm>
            <a:off x="1031760" y="4349880"/>
            <a:ext cx="506160" cy="33228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sz="1600">
                <a:solidFill>
                  <a:srgbClr val="002060"/>
                </a:solidFill>
                <a:latin typeface="Calibri"/>
              </a:rPr>
              <a:t>(SR)</a:t>
            </a:r>
            <a:endParaRPr/>
          </a:p>
        </p:txBody>
      </p:sp>
      <p:sp>
        <p:nvSpPr>
          <p:cNvPr id="308" name="CustomShape 28"/>
          <p:cNvSpPr/>
          <p:nvPr/>
        </p:nvSpPr>
        <p:spPr>
          <a:xfrm>
            <a:off x="3973680" y="3489480"/>
            <a:ext cx="1060920" cy="36324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b="1">
                <a:solidFill>
                  <a:srgbClr val="002060"/>
                </a:solidFill>
                <a:latin typeface="Calibri"/>
              </a:rPr>
              <a:t>20-40 mg</a:t>
            </a:r>
            <a:endParaRPr/>
          </a:p>
        </p:txBody>
      </p:sp>
      <p:sp>
        <p:nvSpPr>
          <p:cNvPr id="309" name="CustomShape 29"/>
          <p:cNvSpPr/>
          <p:nvPr/>
        </p:nvSpPr>
        <p:spPr>
          <a:xfrm>
            <a:off x="3973680" y="3772080"/>
            <a:ext cx="1060920" cy="36324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b="1">
                <a:solidFill>
                  <a:srgbClr val="002060"/>
                </a:solidFill>
                <a:latin typeface="Calibri"/>
              </a:rPr>
              <a:t>20-40 mg</a:t>
            </a:r>
            <a:endParaRPr/>
          </a:p>
        </p:txBody>
      </p:sp>
      <p:sp>
        <p:nvSpPr>
          <p:cNvPr id="310" name="CustomShape 30"/>
          <p:cNvSpPr/>
          <p:nvPr/>
        </p:nvSpPr>
        <p:spPr>
          <a:xfrm>
            <a:off x="3973680" y="4052880"/>
            <a:ext cx="1060920" cy="36324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b="1">
                <a:solidFill>
                  <a:srgbClr val="002060"/>
                </a:solidFill>
                <a:latin typeface="Calibri"/>
              </a:rPr>
              <a:t>50-80 mg</a:t>
            </a:r>
            <a:endParaRPr/>
          </a:p>
        </p:txBody>
      </p:sp>
      <p:sp>
        <p:nvSpPr>
          <p:cNvPr id="311" name="CustomShape 31"/>
          <p:cNvSpPr/>
          <p:nvPr/>
        </p:nvSpPr>
        <p:spPr>
          <a:xfrm>
            <a:off x="5602320" y="3489480"/>
            <a:ext cx="830520" cy="36324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b="1">
                <a:solidFill>
                  <a:srgbClr val="002060"/>
                </a:solidFill>
                <a:latin typeface="Calibri"/>
              </a:rPr>
              <a:t>30 min</a:t>
            </a:r>
            <a:endParaRPr/>
          </a:p>
        </p:txBody>
      </p:sp>
      <p:sp>
        <p:nvSpPr>
          <p:cNvPr id="312" name="CustomShape 32"/>
          <p:cNvSpPr/>
          <p:nvPr/>
        </p:nvSpPr>
        <p:spPr>
          <a:xfrm>
            <a:off x="5602320" y="3772080"/>
            <a:ext cx="830520" cy="36324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b="1">
                <a:solidFill>
                  <a:srgbClr val="002060"/>
                </a:solidFill>
                <a:latin typeface="Calibri"/>
              </a:rPr>
              <a:t>30 min</a:t>
            </a:r>
            <a:endParaRPr/>
          </a:p>
        </p:txBody>
      </p:sp>
      <p:sp>
        <p:nvSpPr>
          <p:cNvPr id="313" name="CustomShape 33"/>
          <p:cNvSpPr/>
          <p:nvPr/>
        </p:nvSpPr>
        <p:spPr>
          <a:xfrm>
            <a:off x="5602320" y="4052880"/>
            <a:ext cx="830520" cy="36324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b="1">
                <a:solidFill>
                  <a:srgbClr val="002060"/>
                </a:solidFill>
                <a:latin typeface="Calibri"/>
              </a:rPr>
              <a:t>30 min</a:t>
            </a:r>
            <a:endParaRPr/>
          </a:p>
        </p:txBody>
      </p:sp>
      <p:sp>
        <p:nvSpPr>
          <p:cNvPr id="314" name="CustomShape 34"/>
          <p:cNvSpPr/>
          <p:nvPr/>
        </p:nvSpPr>
        <p:spPr>
          <a:xfrm>
            <a:off x="7130880" y="3510000"/>
            <a:ext cx="852120" cy="36324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b="1">
                <a:solidFill>
                  <a:srgbClr val="002060"/>
                </a:solidFill>
                <a:latin typeface="Calibri"/>
              </a:rPr>
              <a:t>2-6 ore</a:t>
            </a:r>
            <a:endParaRPr/>
          </a:p>
        </p:txBody>
      </p:sp>
      <p:sp>
        <p:nvSpPr>
          <p:cNvPr id="315" name="CustomShape 35"/>
          <p:cNvSpPr/>
          <p:nvPr/>
        </p:nvSpPr>
        <p:spPr>
          <a:xfrm>
            <a:off x="7130880" y="3772080"/>
            <a:ext cx="852120" cy="36324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b="1">
                <a:solidFill>
                  <a:srgbClr val="002060"/>
                </a:solidFill>
                <a:latin typeface="Calibri"/>
              </a:rPr>
              <a:t>2-6 ore</a:t>
            </a:r>
            <a:endParaRPr/>
          </a:p>
        </p:txBody>
      </p:sp>
      <p:sp>
        <p:nvSpPr>
          <p:cNvPr id="316" name="CustomShape 36"/>
          <p:cNvSpPr/>
          <p:nvPr/>
        </p:nvSpPr>
        <p:spPr>
          <a:xfrm>
            <a:off x="7013520" y="4043520"/>
            <a:ext cx="967680" cy="36324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b="1">
                <a:solidFill>
                  <a:srgbClr val="002060"/>
                </a:solidFill>
                <a:latin typeface="Calibri"/>
              </a:rPr>
              <a:t>6-12 ore</a:t>
            </a:r>
            <a:endParaRPr/>
          </a:p>
        </p:txBody>
      </p:sp>
      <p:sp>
        <p:nvSpPr>
          <p:cNvPr id="317" name="CustomShape 37"/>
          <p:cNvSpPr/>
          <p:nvPr/>
        </p:nvSpPr>
        <p:spPr>
          <a:xfrm>
            <a:off x="615960" y="4781520"/>
            <a:ext cx="2330280" cy="36324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b="1" i="1">
                <a:solidFill>
                  <a:srgbClr val="002060"/>
                </a:solidFill>
                <a:latin typeface="Calibri"/>
              </a:rPr>
              <a:t>Transdermica (cerotto)</a:t>
            </a:r>
            <a:endParaRPr/>
          </a:p>
        </p:txBody>
      </p:sp>
      <p:sp>
        <p:nvSpPr>
          <p:cNvPr id="318" name="CustomShape 38"/>
          <p:cNvSpPr/>
          <p:nvPr/>
        </p:nvSpPr>
        <p:spPr>
          <a:xfrm>
            <a:off x="1031760" y="5062680"/>
            <a:ext cx="1298520" cy="33228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sz="1600">
                <a:solidFill>
                  <a:srgbClr val="002060"/>
                </a:solidFill>
                <a:latin typeface="Calibri"/>
              </a:rPr>
              <a:t>Nitroglicerina</a:t>
            </a:r>
            <a:endParaRPr/>
          </a:p>
        </p:txBody>
      </p:sp>
      <p:sp>
        <p:nvSpPr>
          <p:cNvPr id="319" name="CustomShape 39"/>
          <p:cNvSpPr/>
          <p:nvPr/>
        </p:nvSpPr>
        <p:spPr>
          <a:xfrm>
            <a:off x="1031760" y="5345280"/>
            <a:ext cx="1790640" cy="33228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sz="1600">
                <a:solidFill>
                  <a:srgbClr val="002060"/>
                </a:solidFill>
                <a:latin typeface="Calibri"/>
              </a:rPr>
              <a:t>Isosorbide dinitrato</a:t>
            </a:r>
            <a:endParaRPr/>
          </a:p>
        </p:txBody>
      </p:sp>
      <p:sp>
        <p:nvSpPr>
          <p:cNvPr id="320" name="CustomShape 40"/>
          <p:cNvSpPr/>
          <p:nvPr/>
        </p:nvSpPr>
        <p:spPr>
          <a:xfrm>
            <a:off x="4037040" y="5062680"/>
            <a:ext cx="945000" cy="36324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b="1">
                <a:solidFill>
                  <a:srgbClr val="002060"/>
                </a:solidFill>
                <a:latin typeface="Calibri"/>
              </a:rPr>
              <a:t>5-40 mg</a:t>
            </a:r>
            <a:endParaRPr/>
          </a:p>
        </p:txBody>
      </p:sp>
      <p:sp>
        <p:nvSpPr>
          <p:cNvPr id="321" name="CustomShape 41"/>
          <p:cNvSpPr/>
          <p:nvPr/>
        </p:nvSpPr>
        <p:spPr>
          <a:xfrm>
            <a:off x="5602320" y="5062680"/>
            <a:ext cx="830520" cy="36324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b="1">
                <a:solidFill>
                  <a:srgbClr val="002060"/>
                </a:solidFill>
                <a:latin typeface="Calibri"/>
              </a:rPr>
              <a:t>30 min</a:t>
            </a:r>
            <a:endParaRPr/>
          </a:p>
        </p:txBody>
      </p:sp>
      <p:sp>
        <p:nvSpPr>
          <p:cNvPr id="322" name="CustomShape 42"/>
          <p:cNvSpPr/>
          <p:nvPr/>
        </p:nvSpPr>
        <p:spPr>
          <a:xfrm>
            <a:off x="6935760" y="5062680"/>
            <a:ext cx="1110960" cy="36324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b="1">
                <a:solidFill>
                  <a:srgbClr val="002060"/>
                </a:solidFill>
                <a:latin typeface="Calibri"/>
              </a:rPr>
              <a:t>4-(24) ore</a:t>
            </a:r>
            <a:endParaRPr/>
          </a:p>
        </p:txBody>
      </p:sp>
      <p:sp>
        <p:nvSpPr>
          <p:cNvPr id="323" name="Line 43"/>
          <p:cNvSpPr/>
          <p:nvPr/>
        </p:nvSpPr>
        <p:spPr>
          <a:xfrm>
            <a:off x="168120" y="1646280"/>
            <a:ext cx="8694720" cy="0"/>
          </a:xfrm>
          <a:prstGeom prst="line">
            <a:avLst/>
          </a:prstGeom>
          <a:ln w="38160">
            <a:solidFill>
              <a:srgbClr val="666699"/>
            </a:solidFill>
            <a:miter/>
          </a:ln>
        </p:spPr>
      </p:sp>
      <p:sp>
        <p:nvSpPr>
          <p:cNvPr id="324" name="Line 44"/>
          <p:cNvSpPr/>
          <p:nvPr/>
        </p:nvSpPr>
        <p:spPr>
          <a:xfrm>
            <a:off x="3840120" y="1305000"/>
            <a:ext cx="0" cy="4627440"/>
          </a:xfrm>
          <a:prstGeom prst="line">
            <a:avLst/>
          </a:prstGeom>
          <a:ln w="9360">
            <a:solidFill>
              <a:srgbClr val="666699"/>
            </a:solidFill>
            <a:miter/>
          </a:ln>
        </p:spPr>
      </p:sp>
      <p:sp>
        <p:nvSpPr>
          <p:cNvPr id="325" name="Line 45"/>
          <p:cNvSpPr/>
          <p:nvPr/>
        </p:nvSpPr>
        <p:spPr>
          <a:xfrm>
            <a:off x="5251320" y="1305000"/>
            <a:ext cx="0" cy="4627440"/>
          </a:xfrm>
          <a:prstGeom prst="line">
            <a:avLst/>
          </a:prstGeom>
          <a:ln w="9360">
            <a:solidFill>
              <a:srgbClr val="666699"/>
            </a:solidFill>
            <a:miter/>
          </a:ln>
        </p:spPr>
      </p:sp>
      <p:sp>
        <p:nvSpPr>
          <p:cNvPr id="326" name="Line 46"/>
          <p:cNvSpPr/>
          <p:nvPr/>
        </p:nvSpPr>
        <p:spPr>
          <a:xfrm>
            <a:off x="6865920" y="1305000"/>
            <a:ext cx="0" cy="4627440"/>
          </a:xfrm>
          <a:prstGeom prst="line">
            <a:avLst/>
          </a:prstGeom>
          <a:ln w="9360">
            <a:solidFill>
              <a:srgbClr val="666699"/>
            </a:solidFill>
            <a:miter/>
          </a:ln>
        </p:spPr>
      </p:sp>
      <p:sp>
        <p:nvSpPr>
          <p:cNvPr id="327" name="Line 47"/>
          <p:cNvSpPr/>
          <p:nvPr/>
        </p:nvSpPr>
        <p:spPr>
          <a:xfrm>
            <a:off x="606600" y="1001880"/>
            <a:ext cx="8064360" cy="0"/>
          </a:xfrm>
          <a:prstGeom prst="line">
            <a:avLst/>
          </a:prstGeom>
          <a:ln w="9360">
            <a:solidFill>
              <a:srgbClr val="666699"/>
            </a:solidFill>
            <a:miter/>
          </a:ln>
        </p:spPr>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7683" name="Rectangle 35"/>
          <p:cNvSpPr>
            <a:spLocks noChangeArrowheads="1"/>
          </p:cNvSpPr>
          <p:nvPr/>
        </p:nvSpPr>
        <p:spPr bwMode="auto">
          <a:xfrm>
            <a:off x="603250" y="4373563"/>
            <a:ext cx="7023100" cy="1311275"/>
          </a:xfrm>
          <a:prstGeom prst="rect">
            <a:avLst/>
          </a:prstGeom>
          <a:noFill/>
          <a:ln w="9525">
            <a:noFill/>
            <a:miter lim="800000"/>
            <a:headEnd/>
            <a:tailEnd/>
          </a:ln>
          <a:effectLst/>
        </p:spPr>
        <p:txBody>
          <a:bodyPr>
            <a:spAutoFit/>
          </a:bodyPr>
          <a:lstStyle/>
          <a:p>
            <a:pPr>
              <a:buClr>
                <a:srgbClr val="FFFF00"/>
              </a:buClr>
              <a:buFont typeface="Wingdings" pitchFamily="2" charset="2"/>
              <a:buChar char="ü"/>
            </a:pPr>
            <a:r>
              <a:rPr lang="it-IT" sz="2000" b="1">
                <a:solidFill>
                  <a:srgbClr val="000066"/>
                </a:solidFill>
              </a:rPr>
              <a:t>Ipotensione posturale con tachicardia riflessa</a:t>
            </a:r>
          </a:p>
          <a:p>
            <a:pPr>
              <a:buClr>
                <a:srgbClr val="FFFF00"/>
              </a:buClr>
              <a:buFont typeface="Wingdings" pitchFamily="2" charset="2"/>
              <a:buChar char="ü"/>
            </a:pPr>
            <a:r>
              <a:rPr lang="it-IT" sz="2000" b="1">
                <a:solidFill>
                  <a:srgbClr val="000066"/>
                </a:solidFill>
              </a:rPr>
              <a:t>Mal di testa (cefalea pulsante da nitrati), confusione mentale</a:t>
            </a:r>
          </a:p>
          <a:p>
            <a:pPr>
              <a:buClr>
                <a:srgbClr val="FFFF00"/>
              </a:buClr>
              <a:buFont typeface="Wingdings" pitchFamily="2" charset="2"/>
              <a:buChar char="ü"/>
            </a:pPr>
            <a:r>
              <a:rPr lang="it-IT" sz="2000" b="1">
                <a:solidFill>
                  <a:srgbClr val="000066"/>
                </a:solidFill>
              </a:rPr>
              <a:t>Nausea</a:t>
            </a:r>
          </a:p>
          <a:p>
            <a:pPr>
              <a:buClr>
                <a:srgbClr val="FFFF00"/>
              </a:buClr>
              <a:buFont typeface="Wingdings" pitchFamily="2" charset="2"/>
              <a:buChar char="ü"/>
            </a:pPr>
            <a:r>
              <a:rPr lang="it-IT" sz="2000" b="1">
                <a:solidFill>
                  <a:srgbClr val="000066"/>
                </a:solidFill>
              </a:rPr>
              <a:t>Irrequietezza</a:t>
            </a:r>
          </a:p>
        </p:txBody>
      </p:sp>
      <p:sp>
        <p:nvSpPr>
          <p:cNvPr id="27684" name="Text Box 36"/>
          <p:cNvSpPr txBox="1">
            <a:spLocks noChangeArrowheads="1"/>
          </p:cNvSpPr>
          <p:nvPr/>
        </p:nvSpPr>
        <p:spPr bwMode="auto">
          <a:xfrm>
            <a:off x="3322638" y="238125"/>
            <a:ext cx="2611437" cy="519113"/>
          </a:xfrm>
          <a:prstGeom prst="rect">
            <a:avLst/>
          </a:prstGeom>
          <a:solidFill>
            <a:srgbClr val="00FF00"/>
          </a:solidFill>
          <a:ln w="9525">
            <a:noFill/>
            <a:miter lim="800000"/>
            <a:headEnd/>
            <a:tailEnd/>
          </a:ln>
          <a:effectLst/>
        </p:spPr>
        <p:txBody>
          <a:bodyPr wrap="none">
            <a:spAutoFit/>
          </a:bodyPr>
          <a:lstStyle/>
          <a:p>
            <a:r>
              <a:rPr lang="it-IT" sz="2800" b="1">
                <a:solidFill>
                  <a:srgbClr val="000066"/>
                </a:solidFill>
                <a:latin typeface="Comic Sans MS" pitchFamily="66" charset="0"/>
              </a:rPr>
              <a:t>TOLLERANZA</a:t>
            </a:r>
          </a:p>
        </p:txBody>
      </p:sp>
      <p:sp>
        <p:nvSpPr>
          <p:cNvPr id="27685" name="Rectangle 37"/>
          <p:cNvSpPr>
            <a:spLocks noChangeArrowheads="1"/>
          </p:cNvSpPr>
          <p:nvPr/>
        </p:nvSpPr>
        <p:spPr bwMode="auto">
          <a:xfrm>
            <a:off x="511175" y="936625"/>
            <a:ext cx="8262938" cy="2530475"/>
          </a:xfrm>
          <a:prstGeom prst="rect">
            <a:avLst/>
          </a:prstGeom>
          <a:noFill/>
          <a:ln w="9525">
            <a:noFill/>
            <a:miter lim="800000"/>
            <a:headEnd/>
            <a:tailEnd/>
          </a:ln>
          <a:effectLst/>
        </p:spPr>
        <p:txBody>
          <a:bodyPr>
            <a:spAutoFit/>
          </a:bodyPr>
          <a:lstStyle/>
          <a:p>
            <a:pPr algn="just">
              <a:buClr>
                <a:srgbClr val="00FF00"/>
              </a:buClr>
              <a:buSzPct val="130000"/>
              <a:buFont typeface="Wingdings" pitchFamily="2" charset="2"/>
              <a:buChar char="ü"/>
            </a:pPr>
            <a:r>
              <a:rPr lang="it-IT" sz="2000" b="1">
                <a:solidFill>
                  <a:srgbClr val="000066"/>
                </a:solidFill>
              </a:rPr>
              <a:t>Quando vengono impiegati i nitrati a lunga durata d’azione, e ad elevato dosaggio e il tasso plasmatico rimane costante, i nitroderivati perdono di efficacia.</a:t>
            </a:r>
          </a:p>
          <a:p>
            <a:pPr algn="just">
              <a:buClr>
                <a:srgbClr val="00FF00"/>
              </a:buClr>
              <a:buSzPct val="130000"/>
              <a:buFont typeface="Wingdings" pitchFamily="2" charset="2"/>
              <a:buChar char="ü"/>
            </a:pPr>
            <a:r>
              <a:rPr lang="it-IT" sz="2000" b="1">
                <a:solidFill>
                  <a:srgbClr val="000066"/>
                </a:solidFill>
              </a:rPr>
              <a:t>Si verifica con tutti i nitroderivati ed è dose-dipendente; regredisce dopo sospensione del trattamento per almeno 24h. </a:t>
            </a:r>
          </a:p>
          <a:p>
            <a:pPr algn="just">
              <a:buClr>
                <a:srgbClr val="00FF00"/>
              </a:buClr>
              <a:buSzPct val="130000"/>
              <a:buFont typeface="Wingdings" pitchFamily="2" charset="2"/>
              <a:buChar char="ü"/>
            </a:pPr>
            <a:r>
              <a:rPr lang="it-IT" sz="2000" b="1">
                <a:solidFill>
                  <a:srgbClr val="000066"/>
                </a:solidFill>
              </a:rPr>
              <a:t> Si può ridurre significativamente adottando un schema terapeutico intermittente (intervallo di 8-12 ore senza nitrati) e riducendo i dosaggi a quelli minimi efficaci.</a:t>
            </a:r>
          </a:p>
        </p:txBody>
      </p:sp>
      <p:sp>
        <p:nvSpPr>
          <p:cNvPr id="27686" name="Rectangle 38"/>
          <p:cNvSpPr>
            <a:spLocks noChangeArrowheads="1"/>
          </p:cNvSpPr>
          <p:nvPr/>
        </p:nvSpPr>
        <p:spPr bwMode="auto">
          <a:xfrm>
            <a:off x="2762250" y="3633788"/>
            <a:ext cx="3865563" cy="579437"/>
          </a:xfrm>
          <a:prstGeom prst="rect">
            <a:avLst/>
          </a:prstGeom>
          <a:solidFill>
            <a:srgbClr val="FFFF00"/>
          </a:solidFill>
          <a:ln w="9525">
            <a:noFill/>
            <a:miter lim="800000"/>
            <a:headEnd/>
            <a:tailEnd/>
          </a:ln>
          <a:effectLst/>
        </p:spPr>
        <p:txBody>
          <a:bodyPr wrap="none">
            <a:spAutoFit/>
          </a:bodyPr>
          <a:lstStyle/>
          <a:p>
            <a:r>
              <a:rPr lang="it-IT" sz="3200" b="1">
                <a:solidFill>
                  <a:srgbClr val="CC0000"/>
                </a:solidFill>
                <a:latin typeface="Comic Sans MS" pitchFamily="66" charset="0"/>
              </a:rPr>
              <a:t>Effetti collaterali:</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CustomShape 1"/>
          <p:cNvSpPr/>
          <p:nvPr/>
        </p:nvSpPr>
        <p:spPr>
          <a:xfrm>
            <a:off x="683568" y="548680"/>
            <a:ext cx="8305920" cy="4495680"/>
          </a:xfrm>
          <a:prstGeom prst="rect">
            <a:avLst/>
          </a:prstGeom>
          <a:noFill/>
          <a:ln>
            <a:noFill/>
          </a:ln>
        </p:spPr>
        <p:style>
          <a:lnRef idx="0">
            <a:scrgbClr r="0" g="0" b="0"/>
          </a:lnRef>
          <a:fillRef idx="0">
            <a:scrgbClr r="0" g="0" b="0"/>
          </a:fillRef>
          <a:effectRef idx="0">
            <a:scrgbClr r="0" g="0" b="0"/>
          </a:effectRef>
          <a:fontRef idx="minor"/>
        </p:style>
        <p:txBody>
          <a:bodyPr lIns="90360" tIns="44280" rIns="90360" bIns="44280"/>
          <a:lstStyle/>
          <a:p>
            <a:pPr>
              <a:lnSpc>
                <a:spcPct val="80000"/>
              </a:lnSpc>
              <a:buFont typeface="Calibri"/>
              <a:buChar char="•"/>
            </a:pPr>
            <a:r>
              <a:rPr lang="it-IT" sz="2000" dirty="0">
                <a:solidFill>
                  <a:srgbClr val="002060"/>
                </a:solidFill>
                <a:latin typeface="Calibri"/>
              </a:rPr>
              <a:t>Perdita dell’effetto emodinamico ed antianginoso durante terapia </a:t>
            </a:r>
            <a:r>
              <a:rPr lang="it-IT" sz="2000" dirty="0" smtClean="0">
                <a:solidFill>
                  <a:srgbClr val="002060"/>
                </a:solidFill>
                <a:latin typeface="Calibri"/>
              </a:rPr>
              <a:t>prolungata</a:t>
            </a:r>
            <a:endParaRPr dirty="0"/>
          </a:p>
          <a:p>
            <a:pPr algn="just">
              <a:lnSpc>
                <a:spcPct val="80000"/>
              </a:lnSpc>
              <a:buFont typeface="Calibri"/>
              <a:buChar char="•"/>
            </a:pPr>
            <a:r>
              <a:rPr lang="it-IT" sz="2000" dirty="0">
                <a:solidFill>
                  <a:srgbClr val="002060"/>
                </a:solidFill>
                <a:latin typeface="Calibri"/>
              </a:rPr>
              <a:t>Tolleranza vera (farmacocinetica) e </a:t>
            </a:r>
            <a:r>
              <a:rPr lang="it-IT" sz="2000" dirty="0" err="1">
                <a:solidFill>
                  <a:srgbClr val="002060"/>
                </a:solidFill>
                <a:latin typeface="Calibri"/>
              </a:rPr>
              <a:t>pseudo-tolleranza</a:t>
            </a:r>
            <a:r>
              <a:rPr lang="it-IT" sz="2000" dirty="0">
                <a:solidFill>
                  <a:srgbClr val="002060"/>
                </a:solidFill>
                <a:latin typeface="Calibri"/>
              </a:rPr>
              <a:t> (aumento sistemi </a:t>
            </a:r>
            <a:r>
              <a:rPr lang="it-IT" sz="2000" dirty="0" err="1">
                <a:solidFill>
                  <a:srgbClr val="002060"/>
                </a:solidFill>
                <a:latin typeface="Calibri"/>
              </a:rPr>
              <a:t>controregolatori</a:t>
            </a:r>
            <a:r>
              <a:rPr lang="it-IT" sz="2000" dirty="0" smtClean="0">
                <a:solidFill>
                  <a:srgbClr val="002060"/>
                </a:solidFill>
                <a:latin typeface="Calibri"/>
              </a:rPr>
              <a:t>)</a:t>
            </a:r>
            <a:endParaRPr dirty="0"/>
          </a:p>
          <a:p>
            <a:pPr algn="just">
              <a:lnSpc>
                <a:spcPct val="80000"/>
              </a:lnSpc>
              <a:buFont typeface="Calibri"/>
              <a:buChar char="•"/>
            </a:pPr>
            <a:r>
              <a:rPr lang="it-IT" sz="2000" dirty="0">
                <a:solidFill>
                  <a:srgbClr val="002060"/>
                </a:solidFill>
                <a:latin typeface="Calibri"/>
              </a:rPr>
              <a:t>Di origine multi-fattoriale (deplezione di gruppi –SH, ormonale, desensibilizzazione della </a:t>
            </a:r>
            <a:r>
              <a:rPr lang="it-IT" sz="2000" dirty="0" err="1">
                <a:solidFill>
                  <a:srgbClr val="002060"/>
                </a:solidFill>
                <a:latin typeface="Calibri"/>
              </a:rPr>
              <a:t>sGC</a:t>
            </a:r>
            <a:r>
              <a:rPr lang="it-IT" sz="2000" dirty="0" smtClean="0">
                <a:solidFill>
                  <a:srgbClr val="002060"/>
                </a:solidFill>
                <a:latin typeface="Calibri"/>
              </a:rPr>
              <a:t>,  </a:t>
            </a:r>
            <a:r>
              <a:rPr lang="it-IT" sz="2000" dirty="0" smtClean="0">
                <a:solidFill>
                  <a:srgbClr val="002060"/>
                </a:solidFill>
                <a:latin typeface="Calibri"/>
              </a:rPr>
              <a:t>d</a:t>
            </a:r>
            <a:r>
              <a:rPr lang="it-IT" sz="2000" dirty="0" smtClean="0">
                <a:solidFill>
                  <a:srgbClr val="002060"/>
                </a:solidFill>
                <a:latin typeface="Calibri"/>
              </a:rPr>
              <a:t>ella </a:t>
            </a:r>
            <a:r>
              <a:rPr lang="it-IT" sz="2000" dirty="0" smtClean="0">
                <a:solidFill>
                  <a:srgbClr val="002060"/>
                </a:solidFill>
                <a:latin typeface="Calibri"/>
              </a:rPr>
              <a:t>ALDH2,  ..)</a:t>
            </a:r>
            <a:endParaRPr dirty="0"/>
          </a:p>
          <a:p>
            <a:pPr algn="just">
              <a:lnSpc>
                <a:spcPct val="90000"/>
              </a:lnSpc>
              <a:buFont typeface="Calibri"/>
              <a:buChar char="•"/>
            </a:pPr>
            <a:endParaRPr dirty="0"/>
          </a:p>
          <a:p>
            <a:pPr algn="just">
              <a:lnSpc>
                <a:spcPct val="90000"/>
              </a:lnSpc>
              <a:buFont typeface="Calibri"/>
              <a:buChar char="•"/>
            </a:pPr>
            <a:endParaRPr lang="it-IT" sz="2000" dirty="0" smtClean="0">
              <a:solidFill>
                <a:srgbClr val="002060"/>
              </a:solidFill>
              <a:latin typeface="Calibri"/>
            </a:endParaRPr>
          </a:p>
          <a:p>
            <a:pPr algn="just">
              <a:lnSpc>
                <a:spcPct val="90000"/>
              </a:lnSpc>
              <a:buFont typeface="Calibri"/>
              <a:buChar char="•"/>
            </a:pPr>
            <a:endParaRPr lang="it-IT" sz="2000" dirty="0" smtClean="0">
              <a:solidFill>
                <a:srgbClr val="002060"/>
              </a:solidFill>
              <a:latin typeface="Calibri"/>
            </a:endParaRPr>
          </a:p>
          <a:p>
            <a:pPr algn="just">
              <a:lnSpc>
                <a:spcPct val="90000"/>
              </a:lnSpc>
              <a:buFont typeface="Calibri"/>
              <a:buChar char="•"/>
            </a:pPr>
            <a:endParaRPr lang="it-IT" sz="2000" dirty="0" smtClean="0">
              <a:solidFill>
                <a:srgbClr val="002060"/>
              </a:solidFill>
              <a:latin typeface="Calibri"/>
            </a:endParaRPr>
          </a:p>
          <a:p>
            <a:pPr algn="just">
              <a:lnSpc>
                <a:spcPct val="90000"/>
              </a:lnSpc>
              <a:buFont typeface="Calibri"/>
              <a:buChar char="•"/>
            </a:pPr>
            <a:endParaRPr lang="it-IT" sz="2000" dirty="0" smtClean="0">
              <a:solidFill>
                <a:srgbClr val="002060"/>
              </a:solidFill>
              <a:latin typeface="Calibri"/>
            </a:endParaRPr>
          </a:p>
          <a:p>
            <a:pPr algn="just">
              <a:lnSpc>
                <a:spcPct val="90000"/>
              </a:lnSpc>
              <a:buFont typeface="Calibri"/>
              <a:buChar char="•"/>
            </a:pPr>
            <a:endParaRPr lang="it-IT" sz="2000" dirty="0" smtClean="0">
              <a:solidFill>
                <a:srgbClr val="002060"/>
              </a:solidFill>
              <a:latin typeface="Calibri"/>
            </a:endParaRPr>
          </a:p>
          <a:p>
            <a:pPr algn="just">
              <a:lnSpc>
                <a:spcPct val="90000"/>
              </a:lnSpc>
            </a:pPr>
            <a:endParaRPr lang="it-IT" sz="2000" dirty="0" smtClean="0">
              <a:solidFill>
                <a:srgbClr val="002060"/>
              </a:solidFill>
              <a:latin typeface="Calibri"/>
            </a:endParaRPr>
          </a:p>
          <a:p>
            <a:pPr algn="just">
              <a:lnSpc>
                <a:spcPct val="90000"/>
              </a:lnSpc>
            </a:pPr>
            <a:endParaRPr lang="it-IT" sz="1200" dirty="0" smtClean="0">
              <a:solidFill>
                <a:srgbClr val="002060"/>
              </a:solidFill>
              <a:latin typeface="Calibri"/>
            </a:endParaRPr>
          </a:p>
          <a:p>
            <a:pPr algn="just">
              <a:lnSpc>
                <a:spcPct val="90000"/>
              </a:lnSpc>
            </a:pPr>
            <a:endParaRPr lang="it-IT" sz="2000" dirty="0" smtClean="0">
              <a:solidFill>
                <a:srgbClr val="002060"/>
              </a:solidFill>
              <a:latin typeface="Calibri"/>
            </a:endParaRPr>
          </a:p>
          <a:p>
            <a:pPr algn="just">
              <a:lnSpc>
                <a:spcPct val="90000"/>
              </a:lnSpc>
            </a:pPr>
            <a:endParaRPr lang="it-IT" sz="2000" dirty="0" smtClean="0">
              <a:solidFill>
                <a:srgbClr val="002060"/>
              </a:solidFill>
              <a:latin typeface="Calibri"/>
            </a:endParaRPr>
          </a:p>
          <a:p>
            <a:pPr algn="just">
              <a:lnSpc>
                <a:spcPct val="90000"/>
              </a:lnSpc>
            </a:pPr>
            <a:endParaRPr lang="it-IT" sz="2000" dirty="0" smtClean="0">
              <a:solidFill>
                <a:srgbClr val="002060"/>
              </a:solidFill>
              <a:latin typeface="Calibri"/>
            </a:endParaRPr>
          </a:p>
          <a:p>
            <a:pPr algn="just">
              <a:lnSpc>
                <a:spcPct val="90000"/>
              </a:lnSpc>
            </a:pPr>
            <a:endParaRPr lang="it-IT" sz="2000" dirty="0" smtClean="0">
              <a:solidFill>
                <a:srgbClr val="002060"/>
              </a:solidFill>
              <a:latin typeface="Calibri"/>
            </a:endParaRPr>
          </a:p>
          <a:p>
            <a:pPr algn="just">
              <a:lnSpc>
                <a:spcPct val="90000"/>
              </a:lnSpc>
            </a:pPr>
            <a:endParaRPr lang="it-IT" sz="2000" dirty="0" smtClean="0">
              <a:solidFill>
                <a:srgbClr val="002060"/>
              </a:solidFill>
              <a:latin typeface="Calibri"/>
            </a:endParaRPr>
          </a:p>
          <a:p>
            <a:pPr algn="just">
              <a:lnSpc>
                <a:spcPct val="90000"/>
              </a:lnSpc>
            </a:pPr>
            <a:endParaRPr lang="it-IT" sz="2000" dirty="0" smtClean="0">
              <a:solidFill>
                <a:srgbClr val="002060"/>
              </a:solidFill>
              <a:latin typeface="Calibri"/>
            </a:endParaRPr>
          </a:p>
          <a:p>
            <a:pPr algn="just">
              <a:lnSpc>
                <a:spcPct val="90000"/>
              </a:lnSpc>
              <a:buFont typeface="Calibri"/>
              <a:buChar char="•"/>
            </a:pPr>
            <a:r>
              <a:rPr lang="it-IT" sz="2000" dirty="0" smtClean="0">
                <a:solidFill>
                  <a:srgbClr val="002060"/>
                </a:solidFill>
                <a:latin typeface="Calibri"/>
              </a:rPr>
              <a:t>Presente </a:t>
            </a:r>
            <a:r>
              <a:rPr lang="it-IT" sz="2000" dirty="0">
                <a:solidFill>
                  <a:srgbClr val="002060"/>
                </a:solidFill>
                <a:latin typeface="Calibri"/>
              </a:rPr>
              <a:t>con tutti i nitroderivati e dose-dipendente; </a:t>
            </a:r>
            <a:r>
              <a:rPr lang="it-IT" sz="2000" dirty="0" smtClean="0">
                <a:solidFill>
                  <a:srgbClr val="002060"/>
                </a:solidFill>
                <a:latin typeface="Calibri"/>
              </a:rPr>
              <a:t>non con sodio </a:t>
            </a:r>
            <a:r>
              <a:rPr lang="it-IT" sz="2000" dirty="0" err="1" smtClean="0">
                <a:solidFill>
                  <a:srgbClr val="002060"/>
                </a:solidFill>
                <a:latin typeface="Calibri"/>
              </a:rPr>
              <a:t>nitroprussiato</a:t>
            </a:r>
            <a:endParaRPr dirty="0"/>
          </a:p>
          <a:p>
            <a:pPr>
              <a:lnSpc>
                <a:spcPct val="90000"/>
              </a:lnSpc>
              <a:buFont typeface="Calibri"/>
              <a:buChar char="•"/>
            </a:pPr>
            <a:r>
              <a:rPr lang="it-IT" sz="2000" dirty="0">
                <a:solidFill>
                  <a:srgbClr val="002060"/>
                </a:solidFill>
                <a:latin typeface="Calibri"/>
              </a:rPr>
              <a:t>Peggiora alla sospensione </a:t>
            </a:r>
            <a:r>
              <a:rPr lang="it-IT" sz="2000" i="1" dirty="0">
                <a:solidFill>
                  <a:srgbClr val="002060"/>
                </a:solidFill>
                <a:latin typeface="Calibri"/>
              </a:rPr>
              <a:t>(“zero </a:t>
            </a:r>
            <a:r>
              <a:rPr lang="it-IT" sz="2000" i="1" dirty="0" err="1">
                <a:solidFill>
                  <a:srgbClr val="002060"/>
                </a:solidFill>
                <a:latin typeface="Calibri"/>
              </a:rPr>
              <a:t>hour</a:t>
            </a:r>
            <a:r>
              <a:rPr lang="it-IT" sz="2000" i="1" dirty="0">
                <a:solidFill>
                  <a:srgbClr val="002060"/>
                </a:solidFill>
                <a:latin typeface="Calibri"/>
              </a:rPr>
              <a:t> </a:t>
            </a:r>
            <a:r>
              <a:rPr lang="it-IT" sz="2000" i="1" dirty="0" err="1">
                <a:solidFill>
                  <a:srgbClr val="002060"/>
                </a:solidFill>
                <a:latin typeface="Calibri"/>
              </a:rPr>
              <a:t>effect</a:t>
            </a:r>
            <a:r>
              <a:rPr lang="it-IT" sz="2000" i="1" dirty="0">
                <a:solidFill>
                  <a:srgbClr val="002060"/>
                </a:solidFill>
                <a:latin typeface="Calibri"/>
              </a:rPr>
              <a:t>”) </a:t>
            </a:r>
            <a:r>
              <a:rPr lang="it-IT" sz="2000" dirty="0">
                <a:solidFill>
                  <a:srgbClr val="002060"/>
                </a:solidFill>
                <a:latin typeface="Calibri"/>
              </a:rPr>
              <a:t>ma</a:t>
            </a:r>
            <a:r>
              <a:rPr lang="it-IT" sz="2000" i="1" dirty="0">
                <a:solidFill>
                  <a:srgbClr val="002060"/>
                </a:solidFill>
                <a:latin typeface="Calibri"/>
              </a:rPr>
              <a:t> </a:t>
            </a:r>
            <a:r>
              <a:rPr lang="it-IT" sz="2000" dirty="0">
                <a:solidFill>
                  <a:srgbClr val="002060"/>
                </a:solidFill>
                <a:latin typeface="Calibri"/>
              </a:rPr>
              <a:t>regredisce dopo sospensione da almeno 24h.</a:t>
            </a:r>
            <a:endParaRPr dirty="0"/>
          </a:p>
          <a:p>
            <a:pPr>
              <a:lnSpc>
                <a:spcPct val="90000"/>
              </a:lnSpc>
              <a:buFont typeface="Calibri"/>
              <a:buChar char="•"/>
            </a:pPr>
            <a:endParaRPr dirty="0"/>
          </a:p>
          <a:p>
            <a:pPr lvl="2">
              <a:lnSpc>
                <a:spcPct val="90000"/>
              </a:lnSpc>
            </a:pPr>
            <a:endParaRPr dirty="0"/>
          </a:p>
          <a:p>
            <a:pPr lvl="2">
              <a:lnSpc>
                <a:spcPct val="90000"/>
              </a:lnSpc>
            </a:pPr>
            <a:endParaRPr dirty="0"/>
          </a:p>
          <a:p>
            <a:pPr>
              <a:lnSpc>
                <a:spcPct val="90000"/>
              </a:lnSpc>
              <a:buFont typeface="Calibri"/>
              <a:buChar char="•"/>
            </a:pPr>
            <a:endParaRPr dirty="0"/>
          </a:p>
        </p:txBody>
      </p:sp>
      <p:sp>
        <p:nvSpPr>
          <p:cNvPr id="382" name="CustomShape 2"/>
          <p:cNvSpPr/>
          <p:nvPr/>
        </p:nvSpPr>
        <p:spPr>
          <a:xfrm>
            <a:off x="1907704" y="-99392"/>
            <a:ext cx="5670360" cy="647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it-IT" sz="2800" b="1" dirty="0">
                <a:solidFill>
                  <a:srgbClr val="C00000"/>
                </a:solidFill>
                <a:latin typeface="Calibri"/>
              </a:rPr>
              <a:t>TOLLERANZA AI NITRODERIVATI</a:t>
            </a:r>
            <a:endParaRPr dirty="0"/>
          </a:p>
        </p:txBody>
      </p:sp>
      <p:pic>
        <p:nvPicPr>
          <p:cNvPr id="6" name="Picture 3"/>
          <p:cNvPicPr>
            <a:picLocks noChangeAspect="1"/>
          </p:cNvPicPr>
          <p:nvPr/>
        </p:nvPicPr>
        <p:blipFill>
          <a:blip r:embed="rId2" cstate="print"/>
          <a:stretch/>
        </p:blipFill>
        <p:spPr>
          <a:xfrm>
            <a:off x="2123728" y="1916832"/>
            <a:ext cx="4998720" cy="3475673"/>
          </a:xfrm>
          <a:prstGeom prst="rect">
            <a:avLst/>
          </a:prstGeom>
          <a:ln>
            <a:noFill/>
          </a:ln>
        </p:spPr>
      </p:pic>
      <p:sp>
        <p:nvSpPr>
          <p:cNvPr id="7" name="CasellaDiTesto 6"/>
          <p:cNvSpPr txBox="1"/>
          <p:nvPr/>
        </p:nvSpPr>
        <p:spPr>
          <a:xfrm>
            <a:off x="6084168" y="1988840"/>
            <a:ext cx="2628800" cy="307777"/>
          </a:xfrm>
          <a:prstGeom prst="rect">
            <a:avLst/>
          </a:prstGeom>
          <a:solidFill>
            <a:schemeClr val="accent6">
              <a:lumMod val="20000"/>
              <a:lumOff val="80000"/>
            </a:schemeClr>
          </a:solidFill>
        </p:spPr>
        <p:txBody>
          <a:bodyPr wrap="square" rtlCol="0">
            <a:spAutoFit/>
          </a:bodyPr>
          <a:lstStyle/>
          <a:p>
            <a:r>
              <a:rPr lang="it-IT" sz="1400" dirty="0" smtClean="0">
                <a:solidFill>
                  <a:srgbClr val="002060"/>
                </a:solidFill>
              </a:rPr>
              <a:t>aumento sistemi </a:t>
            </a:r>
            <a:r>
              <a:rPr lang="it-IT" sz="1400" dirty="0" err="1" smtClean="0">
                <a:solidFill>
                  <a:srgbClr val="002060"/>
                </a:solidFill>
              </a:rPr>
              <a:t>controregolatori</a:t>
            </a:r>
            <a:endParaRPr lang="it-IT" sz="1400" dirty="0"/>
          </a:p>
        </p:txBody>
      </p:sp>
      <p:sp>
        <p:nvSpPr>
          <p:cNvPr id="8" name="Freccia circolare in su 7"/>
          <p:cNvSpPr/>
          <p:nvPr/>
        </p:nvSpPr>
        <p:spPr>
          <a:xfrm>
            <a:off x="2483768" y="4797152"/>
            <a:ext cx="720080" cy="360040"/>
          </a:xfrm>
          <a:prstGeom prst="curved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9" name="Freccia circolare in giù 8"/>
          <p:cNvSpPr/>
          <p:nvPr/>
        </p:nvSpPr>
        <p:spPr>
          <a:xfrm>
            <a:off x="2483768" y="3789040"/>
            <a:ext cx="576064" cy="360040"/>
          </a:xfrm>
          <a:prstGeom prst="curved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0" name="CasellaDiTesto 9"/>
          <p:cNvSpPr txBox="1"/>
          <p:nvPr/>
        </p:nvSpPr>
        <p:spPr>
          <a:xfrm>
            <a:off x="2195736" y="4725144"/>
            <a:ext cx="360040" cy="369332"/>
          </a:xfrm>
          <a:prstGeom prst="rect">
            <a:avLst/>
          </a:prstGeom>
          <a:noFill/>
        </p:spPr>
        <p:txBody>
          <a:bodyPr wrap="square" rtlCol="0">
            <a:spAutoFit/>
          </a:bodyPr>
          <a:lstStyle/>
          <a:p>
            <a:r>
              <a:rPr lang="it-IT" sz="1200" b="1" dirty="0" smtClean="0">
                <a:solidFill>
                  <a:srgbClr val="C00000"/>
                </a:solidFill>
              </a:rPr>
              <a:t>(</a:t>
            </a:r>
            <a:r>
              <a:rPr lang="it-IT" b="1" dirty="0" smtClean="0">
                <a:solidFill>
                  <a:srgbClr val="C00000"/>
                </a:solidFill>
              </a:rPr>
              <a:t>-</a:t>
            </a:r>
            <a:r>
              <a:rPr lang="it-IT" sz="1200" b="1" dirty="0" smtClean="0">
                <a:solidFill>
                  <a:srgbClr val="C00000"/>
                </a:solidFill>
              </a:rPr>
              <a:t>)</a:t>
            </a:r>
            <a:endParaRPr lang="it-IT" sz="1200" b="1" dirty="0">
              <a:solidFill>
                <a:srgbClr val="FF0000"/>
              </a:solidFill>
            </a:endParaRPr>
          </a:p>
        </p:txBody>
      </p:sp>
      <p:sp>
        <p:nvSpPr>
          <p:cNvPr id="11" name="CasellaDiTesto 10"/>
          <p:cNvSpPr txBox="1"/>
          <p:nvPr/>
        </p:nvSpPr>
        <p:spPr>
          <a:xfrm>
            <a:off x="2123728" y="3789040"/>
            <a:ext cx="360040" cy="369332"/>
          </a:xfrm>
          <a:prstGeom prst="rect">
            <a:avLst/>
          </a:prstGeom>
          <a:noFill/>
        </p:spPr>
        <p:txBody>
          <a:bodyPr wrap="square" rtlCol="0">
            <a:spAutoFit/>
          </a:bodyPr>
          <a:lstStyle/>
          <a:p>
            <a:r>
              <a:rPr lang="it-IT" sz="1200" b="1" dirty="0" smtClean="0">
                <a:solidFill>
                  <a:srgbClr val="C00000"/>
                </a:solidFill>
              </a:rPr>
              <a:t>(</a:t>
            </a:r>
            <a:r>
              <a:rPr lang="it-IT" b="1" dirty="0" smtClean="0">
                <a:solidFill>
                  <a:srgbClr val="C00000"/>
                </a:solidFill>
              </a:rPr>
              <a:t>-</a:t>
            </a:r>
            <a:r>
              <a:rPr lang="it-IT" sz="1200" b="1" dirty="0" smtClean="0">
                <a:solidFill>
                  <a:srgbClr val="C00000"/>
                </a:solidFill>
              </a:rPr>
              <a:t>)</a:t>
            </a:r>
            <a:endParaRPr lang="it-IT" sz="1200" b="1" dirty="0">
              <a:solidFill>
                <a:srgbClr val="FF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6041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CustomShape 1"/>
          <p:cNvSpPr/>
          <p:nvPr/>
        </p:nvSpPr>
        <p:spPr>
          <a:xfrm>
            <a:off x="669960" y="212760"/>
            <a:ext cx="7848720" cy="647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it-IT" sz="2800" b="1">
                <a:solidFill>
                  <a:srgbClr val="C00000"/>
                </a:solidFill>
                <a:latin typeface="Calibri"/>
              </a:rPr>
              <a:t>INDICAZIONI ALLA TERAPIA CON NITRODERIVATI</a:t>
            </a:r>
            <a:endParaRPr/>
          </a:p>
        </p:txBody>
      </p:sp>
      <p:sp>
        <p:nvSpPr>
          <p:cNvPr id="359" name="CustomShape 2"/>
          <p:cNvSpPr/>
          <p:nvPr/>
        </p:nvSpPr>
        <p:spPr>
          <a:xfrm>
            <a:off x="399960" y="1074600"/>
            <a:ext cx="2308680" cy="39384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buFont typeface="Calibri"/>
              <a:buChar char="•"/>
            </a:pPr>
            <a:r>
              <a:rPr lang="it-IT" sz="2000" b="1">
                <a:solidFill>
                  <a:srgbClr val="C00000"/>
                </a:solidFill>
                <a:latin typeface="Calibri"/>
              </a:rPr>
              <a:t> ANGINA PECTORIS</a:t>
            </a:r>
            <a:endParaRPr/>
          </a:p>
        </p:txBody>
      </p:sp>
      <p:sp>
        <p:nvSpPr>
          <p:cNvPr id="360" name="CustomShape 3"/>
          <p:cNvSpPr/>
          <p:nvPr/>
        </p:nvSpPr>
        <p:spPr>
          <a:xfrm>
            <a:off x="1886040" y="1379520"/>
            <a:ext cx="2129040" cy="33228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sz="1600">
                <a:solidFill>
                  <a:srgbClr val="002060"/>
                </a:solidFill>
                <a:latin typeface="Calibri"/>
              </a:rPr>
              <a:t>Angina da sforzo stabile</a:t>
            </a:r>
            <a:endParaRPr/>
          </a:p>
        </p:txBody>
      </p:sp>
      <p:sp>
        <p:nvSpPr>
          <p:cNvPr id="361" name="CustomShape 4"/>
          <p:cNvSpPr/>
          <p:nvPr/>
        </p:nvSpPr>
        <p:spPr>
          <a:xfrm>
            <a:off x="1886040" y="1643040"/>
            <a:ext cx="1246680" cy="33228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sz="1600">
                <a:solidFill>
                  <a:srgbClr val="002060"/>
                </a:solidFill>
                <a:latin typeface="Calibri"/>
              </a:rPr>
              <a:t>Angina mista</a:t>
            </a:r>
            <a:endParaRPr/>
          </a:p>
        </p:txBody>
      </p:sp>
      <p:sp>
        <p:nvSpPr>
          <p:cNvPr id="362" name="CustomShape 5"/>
          <p:cNvSpPr/>
          <p:nvPr/>
        </p:nvSpPr>
        <p:spPr>
          <a:xfrm>
            <a:off x="1886040" y="1906560"/>
            <a:ext cx="1493640" cy="33228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sz="1600">
                <a:solidFill>
                  <a:srgbClr val="002060"/>
                </a:solidFill>
                <a:latin typeface="Calibri"/>
              </a:rPr>
              <a:t>Angina instabile</a:t>
            </a:r>
            <a:endParaRPr/>
          </a:p>
        </p:txBody>
      </p:sp>
      <p:sp>
        <p:nvSpPr>
          <p:cNvPr id="363" name="CustomShape 6"/>
          <p:cNvSpPr/>
          <p:nvPr/>
        </p:nvSpPr>
        <p:spPr>
          <a:xfrm>
            <a:off x="1886040" y="2170080"/>
            <a:ext cx="2661120" cy="33228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sz="1600">
                <a:solidFill>
                  <a:srgbClr val="002060"/>
                </a:solidFill>
                <a:latin typeface="Calibri"/>
              </a:rPr>
              <a:t>Angina variante (vasospastica)</a:t>
            </a:r>
            <a:endParaRPr/>
          </a:p>
        </p:txBody>
      </p:sp>
      <p:sp>
        <p:nvSpPr>
          <p:cNvPr id="364" name="CustomShape 7"/>
          <p:cNvSpPr/>
          <p:nvPr/>
        </p:nvSpPr>
        <p:spPr>
          <a:xfrm>
            <a:off x="399960" y="2521080"/>
            <a:ext cx="2773440" cy="39384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buFont typeface="Calibri"/>
              <a:buChar char="•"/>
            </a:pPr>
            <a:r>
              <a:rPr lang="it-IT" sz="2000" b="1">
                <a:solidFill>
                  <a:srgbClr val="C00000"/>
                </a:solidFill>
                <a:latin typeface="Calibri"/>
              </a:rPr>
              <a:t> INFARTO MIOCARDICO</a:t>
            </a:r>
            <a:endParaRPr/>
          </a:p>
        </p:txBody>
      </p:sp>
      <p:sp>
        <p:nvSpPr>
          <p:cNvPr id="365" name="CustomShape 8"/>
          <p:cNvSpPr/>
          <p:nvPr/>
        </p:nvSpPr>
        <p:spPr>
          <a:xfrm>
            <a:off x="1886040" y="2835360"/>
            <a:ext cx="3387960" cy="33228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sz="1600">
                <a:solidFill>
                  <a:srgbClr val="002060"/>
                </a:solidFill>
                <a:latin typeface="Calibri"/>
              </a:rPr>
              <a:t>Controllo del dolore toracico ischemico</a:t>
            </a:r>
            <a:endParaRPr/>
          </a:p>
        </p:txBody>
      </p:sp>
      <p:sp>
        <p:nvSpPr>
          <p:cNvPr id="366" name="CustomShape 9"/>
          <p:cNvSpPr/>
          <p:nvPr/>
        </p:nvSpPr>
        <p:spPr>
          <a:xfrm>
            <a:off x="1886040" y="3105000"/>
            <a:ext cx="2987280" cy="33228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sz="1600">
                <a:solidFill>
                  <a:srgbClr val="002060"/>
                </a:solidFill>
                <a:latin typeface="Calibri"/>
              </a:rPr>
              <a:t>Riduzione di valori pressori elevati</a:t>
            </a:r>
            <a:endParaRPr/>
          </a:p>
        </p:txBody>
      </p:sp>
      <p:sp>
        <p:nvSpPr>
          <p:cNvPr id="367" name="CustomShape 10"/>
          <p:cNvSpPr/>
          <p:nvPr/>
        </p:nvSpPr>
        <p:spPr>
          <a:xfrm>
            <a:off x="1886040" y="3373560"/>
            <a:ext cx="6356520" cy="33228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sz="1600">
                <a:solidFill>
                  <a:srgbClr val="002060"/>
                </a:solidFill>
                <a:latin typeface="Calibri"/>
              </a:rPr>
              <a:t>Trattamento dell’edema polmonare o dello scompenso cardiaco congestizio</a:t>
            </a:r>
            <a:endParaRPr/>
          </a:p>
        </p:txBody>
      </p:sp>
      <p:sp>
        <p:nvSpPr>
          <p:cNvPr id="368" name="CustomShape 11"/>
          <p:cNvSpPr/>
          <p:nvPr/>
        </p:nvSpPr>
        <p:spPr>
          <a:xfrm>
            <a:off x="1886040" y="3641760"/>
            <a:ext cx="4268880" cy="33228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pPr>
            <a:r>
              <a:rPr lang="it-IT" sz="1600">
                <a:solidFill>
                  <a:srgbClr val="002060"/>
                </a:solidFill>
                <a:latin typeface="Calibri"/>
              </a:rPr>
              <a:t>Precoce somministrazione dopo infarto anteriore)</a:t>
            </a:r>
            <a:endParaRPr/>
          </a:p>
        </p:txBody>
      </p:sp>
      <p:sp>
        <p:nvSpPr>
          <p:cNvPr id="369" name="CustomShape 12"/>
          <p:cNvSpPr/>
          <p:nvPr/>
        </p:nvSpPr>
        <p:spPr>
          <a:xfrm>
            <a:off x="399960" y="4083120"/>
            <a:ext cx="6091200" cy="39384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buFont typeface="Calibri"/>
              <a:buChar char="•"/>
            </a:pPr>
            <a:r>
              <a:rPr lang="it-IT" sz="2000" b="1">
                <a:solidFill>
                  <a:srgbClr val="C00000"/>
                </a:solidFill>
                <a:latin typeface="Calibri"/>
              </a:rPr>
              <a:t> TRATTAMENTO ACUTO DI IPERTENSIONE SEVERA (e.v.)</a:t>
            </a:r>
            <a:endParaRPr/>
          </a:p>
        </p:txBody>
      </p:sp>
      <p:sp>
        <p:nvSpPr>
          <p:cNvPr id="370" name="CustomShape 13"/>
          <p:cNvSpPr/>
          <p:nvPr/>
        </p:nvSpPr>
        <p:spPr>
          <a:xfrm>
            <a:off x="399960" y="4508640"/>
            <a:ext cx="5577480" cy="39384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buFont typeface="Calibri"/>
              <a:buChar char="•"/>
            </a:pPr>
            <a:r>
              <a:rPr lang="it-IT" sz="2000" b="1">
                <a:solidFill>
                  <a:srgbClr val="C00000"/>
                </a:solidFill>
                <a:latin typeface="Calibri"/>
              </a:rPr>
              <a:t> CONTROLLO PRESSORIO IN ANESTESIA GENERALE</a:t>
            </a:r>
            <a:endParaRPr/>
          </a:p>
        </p:txBody>
      </p:sp>
      <p:sp>
        <p:nvSpPr>
          <p:cNvPr id="371" name="CustomShape 14"/>
          <p:cNvSpPr/>
          <p:nvPr/>
        </p:nvSpPr>
        <p:spPr>
          <a:xfrm>
            <a:off x="399960" y="4946760"/>
            <a:ext cx="2447280" cy="39384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buFont typeface="Calibri"/>
              <a:buChar char="•"/>
            </a:pPr>
            <a:r>
              <a:rPr lang="it-IT" sz="2000" b="1">
                <a:solidFill>
                  <a:srgbClr val="C00000"/>
                </a:solidFill>
                <a:latin typeface="Calibri"/>
              </a:rPr>
              <a:t> SPASMO ESOFAGEO</a:t>
            </a:r>
            <a:endParaRPr/>
          </a:p>
        </p:txBody>
      </p:sp>
      <p:sp>
        <p:nvSpPr>
          <p:cNvPr id="372" name="CustomShape 15"/>
          <p:cNvSpPr/>
          <p:nvPr/>
        </p:nvSpPr>
        <p:spPr>
          <a:xfrm>
            <a:off x="399960" y="5499000"/>
            <a:ext cx="3286800" cy="39384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buFont typeface="Calibri"/>
              <a:buChar char="•"/>
            </a:pPr>
            <a:r>
              <a:rPr lang="it-IT" sz="2000" i="1">
                <a:solidFill>
                  <a:srgbClr val="C00000"/>
                </a:solidFill>
                <a:latin typeface="Calibri"/>
              </a:rPr>
              <a:t> IPERTENSIONE POLMONARE</a:t>
            </a:r>
            <a:endParaRPr/>
          </a:p>
        </p:txBody>
      </p:sp>
      <p:sp>
        <p:nvSpPr>
          <p:cNvPr id="373" name="CustomShape 16"/>
          <p:cNvSpPr/>
          <p:nvPr/>
        </p:nvSpPr>
        <p:spPr>
          <a:xfrm>
            <a:off x="399960" y="5764320"/>
            <a:ext cx="3890880" cy="363240"/>
          </a:xfrm>
          <a:prstGeom prst="rect">
            <a:avLst/>
          </a:prstGeom>
          <a:noFill/>
          <a:ln>
            <a:noFill/>
          </a:ln>
        </p:spPr>
        <p:style>
          <a:lnRef idx="0">
            <a:scrgbClr r="0" g="0" b="0"/>
          </a:lnRef>
          <a:fillRef idx="0">
            <a:scrgbClr r="0" g="0" b="0"/>
          </a:fillRef>
          <a:effectRef idx="0">
            <a:scrgbClr r="0" g="0" b="0"/>
          </a:effectRef>
          <a:fontRef idx="minor"/>
        </p:style>
        <p:txBody>
          <a:bodyPr wrap="none" lIns="90360" tIns="44280" rIns="90360" bIns="44280"/>
          <a:lstStyle/>
          <a:p>
            <a:pPr>
              <a:lnSpc>
                <a:spcPct val="100000"/>
              </a:lnSpc>
              <a:buFont typeface="Calibri"/>
              <a:buChar char="•"/>
            </a:pPr>
            <a:r>
              <a:rPr lang="it-IT" i="1">
                <a:solidFill>
                  <a:srgbClr val="C00000"/>
                </a:solidFill>
                <a:latin typeface="Calibri"/>
              </a:rPr>
              <a:t> IPERTENSIONE PORTALE NEI CIRROTICI</a:t>
            </a:r>
            <a:endParaRPr/>
          </a:p>
        </p:txBody>
      </p:sp>
      <p:sp>
        <p:nvSpPr>
          <p:cNvPr id="374" name="Line 17"/>
          <p:cNvSpPr/>
          <p:nvPr/>
        </p:nvSpPr>
        <p:spPr>
          <a:xfrm>
            <a:off x="573120" y="781200"/>
            <a:ext cx="8064360" cy="0"/>
          </a:xfrm>
          <a:prstGeom prst="line">
            <a:avLst/>
          </a:prstGeom>
          <a:ln w="9360">
            <a:solidFill>
              <a:srgbClr val="666699"/>
            </a:solidFill>
            <a:miter/>
          </a:ln>
        </p:spPr>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0" name="TextShape 1"/>
          <p:cNvSpPr txBox="1"/>
          <p:nvPr/>
        </p:nvSpPr>
        <p:spPr>
          <a:xfrm>
            <a:off x="457200" y="1447560"/>
            <a:ext cx="8229600" cy="2057400"/>
          </a:xfrm>
          <a:prstGeom prst="rect">
            <a:avLst/>
          </a:prstGeom>
          <a:noFill/>
          <a:ln>
            <a:noFill/>
          </a:ln>
        </p:spPr>
        <p:txBody>
          <a:bodyPr/>
          <a:lstStyle/>
          <a:p>
            <a:pPr algn="just">
              <a:lnSpc>
                <a:spcPct val="80000"/>
              </a:lnSpc>
              <a:buFont typeface="Calibri"/>
              <a:buChar char="•"/>
            </a:pPr>
            <a:r>
              <a:rPr lang="it-IT" b="1" i="1" dirty="0">
                <a:solidFill>
                  <a:srgbClr val="000074"/>
                </a:solidFill>
                <a:latin typeface="Calibri"/>
              </a:rPr>
              <a:t>Arresto cardiaco primario</a:t>
            </a:r>
            <a:endParaRPr dirty="0"/>
          </a:p>
          <a:p>
            <a:pPr algn="just">
              <a:lnSpc>
                <a:spcPct val="80000"/>
              </a:lnSpc>
              <a:buFont typeface="Calibri"/>
              <a:buChar char="•"/>
            </a:pPr>
            <a:r>
              <a:rPr lang="it-IT" b="1" i="1" dirty="0">
                <a:solidFill>
                  <a:srgbClr val="000074"/>
                </a:solidFill>
                <a:latin typeface="Calibri"/>
              </a:rPr>
              <a:t>Angina pectoris</a:t>
            </a:r>
            <a:endParaRPr dirty="0"/>
          </a:p>
          <a:p>
            <a:pPr algn="just">
              <a:lnSpc>
                <a:spcPct val="80000"/>
              </a:lnSpc>
              <a:buFont typeface="Calibri"/>
              <a:buChar char="•"/>
            </a:pPr>
            <a:endParaRPr dirty="0"/>
          </a:p>
          <a:p>
            <a:pPr algn="just">
              <a:lnSpc>
                <a:spcPct val="80000"/>
              </a:lnSpc>
              <a:buFont typeface="Calibri"/>
              <a:buChar char="•"/>
            </a:pPr>
            <a:endParaRPr dirty="0"/>
          </a:p>
          <a:p>
            <a:pPr algn="just">
              <a:lnSpc>
                <a:spcPct val="80000"/>
              </a:lnSpc>
              <a:buFont typeface="Calibri"/>
              <a:buChar char="•"/>
            </a:pPr>
            <a:endParaRPr dirty="0"/>
          </a:p>
          <a:p>
            <a:pPr algn="just">
              <a:lnSpc>
                <a:spcPct val="80000"/>
              </a:lnSpc>
              <a:buFont typeface="Calibri"/>
              <a:buChar char="•"/>
            </a:pPr>
            <a:endParaRPr dirty="0"/>
          </a:p>
          <a:p>
            <a:pPr algn="just">
              <a:lnSpc>
                <a:spcPct val="80000"/>
              </a:lnSpc>
              <a:buFont typeface="Calibri"/>
              <a:buChar char="•"/>
            </a:pPr>
            <a:endParaRPr dirty="0"/>
          </a:p>
          <a:p>
            <a:pPr algn="just">
              <a:lnSpc>
                <a:spcPct val="80000"/>
              </a:lnSpc>
              <a:buFont typeface="Calibri"/>
              <a:buChar char="•"/>
            </a:pPr>
            <a:endParaRPr dirty="0"/>
          </a:p>
          <a:p>
            <a:pPr algn="just">
              <a:lnSpc>
                <a:spcPct val="80000"/>
              </a:lnSpc>
            </a:pPr>
            <a:endParaRPr dirty="0"/>
          </a:p>
        </p:txBody>
      </p:sp>
      <p:sp>
        <p:nvSpPr>
          <p:cNvPr id="61" name="CustomShape 2"/>
          <p:cNvSpPr/>
          <p:nvPr/>
        </p:nvSpPr>
        <p:spPr>
          <a:xfrm>
            <a:off x="914400" y="152280"/>
            <a:ext cx="7924680" cy="520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sz="2800" b="1">
                <a:solidFill>
                  <a:srgbClr val="C00000"/>
                </a:solidFill>
                <a:latin typeface="Calibri"/>
                <a:ea typeface="Calibri"/>
              </a:rPr>
              <a:t>Manifestazioni cliniche della cardiopatia ischemica</a:t>
            </a:r>
            <a:endParaRPr/>
          </a:p>
        </p:txBody>
      </p:sp>
      <p:sp>
        <p:nvSpPr>
          <p:cNvPr id="62" name="CustomShape 3"/>
          <p:cNvSpPr/>
          <p:nvPr/>
        </p:nvSpPr>
        <p:spPr>
          <a:xfrm>
            <a:off x="467544" y="2204864"/>
            <a:ext cx="5943600" cy="22860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90000"/>
              </a:lnSpc>
              <a:buFont typeface="Calibri"/>
              <a:buChar char="•"/>
            </a:pPr>
            <a:r>
              <a:rPr lang="it-IT" sz="1600" b="1" u="sng" dirty="0">
                <a:solidFill>
                  <a:srgbClr val="C00000"/>
                </a:solidFill>
                <a:latin typeface="Calibri"/>
                <a:ea typeface="Calibri"/>
              </a:rPr>
              <a:t>Sindromi coronariche stabili:</a:t>
            </a:r>
            <a:endParaRPr dirty="0"/>
          </a:p>
          <a:p>
            <a:pPr lvl="2">
              <a:lnSpc>
                <a:spcPct val="90000"/>
              </a:lnSpc>
              <a:buFont typeface="Calibri"/>
              <a:buChar char="•"/>
            </a:pPr>
            <a:r>
              <a:rPr lang="it-IT" sz="1600" i="1" strike="noStrike" dirty="0">
                <a:solidFill>
                  <a:srgbClr val="000066"/>
                </a:solidFill>
                <a:latin typeface="Calibri"/>
                <a:ea typeface="Calibri"/>
              </a:rPr>
              <a:t>Angina da sforzo</a:t>
            </a:r>
            <a:endParaRPr dirty="0"/>
          </a:p>
          <a:p>
            <a:pPr>
              <a:lnSpc>
                <a:spcPct val="90000"/>
              </a:lnSpc>
              <a:buFont typeface="Calibri"/>
              <a:buChar char="•"/>
            </a:pPr>
            <a:r>
              <a:rPr lang="it-IT" sz="1600" b="1" u="sng" dirty="0">
                <a:solidFill>
                  <a:srgbClr val="C00000"/>
                </a:solidFill>
                <a:latin typeface="Calibri"/>
                <a:ea typeface="Calibri"/>
              </a:rPr>
              <a:t>Sindromi coronariche acute (instabili):</a:t>
            </a:r>
            <a:endParaRPr dirty="0"/>
          </a:p>
          <a:p>
            <a:pPr lvl="2">
              <a:lnSpc>
                <a:spcPct val="90000"/>
              </a:lnSpc>
              <a:buFont typeface="Calibri"/>
              <a:buChar char="•"/>
            </a:pPr>
            <a:r>
              <a:rPr lang="it-IT" sz="1600" i="1" strike="noStrike" dirty="0">
                <a:solidFill>
                  <a:srgbClr val="000066"/>
                </a:solidFill>
                <a:latin typeface="Calibri"/>
                <a:ea typeface="Calibri"/>
              </a:rPr>
              <a:t>Angina instabile</a:t>
            </a:r>
            <a:endParaRPr dirty="0"/>
          </a:p>
          <a:p>
            <a:pPr lvl="2">
              <a:lnSpc>
                <a:spcPct val="90000"/>
              </a:lnSpc>
              <a:buFont typeface="Calibri"/>
              <a:buChar char="•"/>
            </a:pPr>
            <a:r>
              <a:rPr lang="it-IT" sz="1600" i="1" strike="noStrike" dirty="0">
                <a:solidFill>
                  <a:srgbClr val="000066"/>
                </a:solidFill>
                <a:latin typeface="Calibri"/>
                <a:ea typeface="Calibri"/>
              </a:rPr>
              <a:t>Angina di nuova insorgenza</a:t>
            </a:r>
            <a:endParaRPr dirty="0"/>
          </a:p>
          <a:p>
            <a:pPr lvl="2">
              <a:lnSpc>
                <a:spcPct val="90000"/>
              </a:lnSpc>
              <a:buFont typeface="Calibri"/>
              <a:buChar char="•"/>
            </a:pPr>
            <a:r>
              <a:rPr lang="it-IT" sz="1600" i="1" strike="noStrike" dirty="0">
                <a:solidFill>
                  <a:srgbClr val="000066"/>
                </a:solidFill>
                <a:latin typeface="Calibri"/>
                <a:ea typeface="Calibri"/>
              </a:rPr>
              <a:t>Angina </a:t>
            </a:r>
            <a:r>
              <a:rPr lang="it-IT" sz="1600" i="1" strike="noStrike" dirty="0" smtClean="0">
                <a:solidFill>
                  <a:srgbClr val="000066"/>
                </a:solidFill>
                <a:latin typeface="Calibri"/>
                <a:ea typeface="Calibri"/>
              </a:rPr>
              <a:t>postinfartuale</a:t>
            </a:r>
          </a:p>
          <a:p>
            <a:pPr lvl="2">
              <a:lnSpc>
                <a:spcPct val="90000"/>
              </a:lnSpc>
              <a:buFont typeface="Calibri"/>
              <a:buChar char="•"/>
            </a:pPr>
            <a:r>
              <a:rPr lang="it-IT" sz="1600" i="1" strike="noStrike" dirty="0" smtClean="0">
                <a:solidFill>
                  <a:srgbClr val="000066"/>
                </a:solidFill>
                <a:latin typeface="Calibri"/>
                <a:ea typeface="Calibri"/>
              </a:rPr>
              <a:t>Angina </a:t>
            </a:r>
            <a:r>
              <a:rPr lang="it-IT" sz="1600" i="1" strike="noStrike" dirty="0">
                <a:solidFill>
                  <a:srgbClr val="000066"/>
                </a:solidFill>
                <a:latin typeface="Calibri"/>
                <a:ea typeface="Calibri"/>
              </a:rPr>
              <a:t>in crescendo</a:t>
            </a:r>
            <a:endParaRPr dirty="0"/>
          </a:p>
          <a:p>
            <a:pPr lvl="2">
              <a:lnSpc>
                <a:spcPct val="90000"/>
              </a:lnSpc>
              <a:buFont typeface="Calibri"/>
              <a:buChar char="•"/>
            </a:pPr>
            <a:r>
              <a:rPr lang="it-IT" sz="1600" i="1" strike="noStrike" dirty="0">
                <a:solidFill>
                  <a:srgbClr val="000066"/>
                </a:solidFill>
                <a:latin typeface="Calibri"/>
                <a:ea typeface="Calibri"/>
              </a:rPr>
              <a:t>Angina variante di </a:t>
            </a:r>
            <a:r>
              <a:rPr lang="it-IT" sz="1600" i="1" strike="noStrike" dirty="0" err="1">
                <a:solidFill>
                  <a:srgbClr val="000066"/>
                </a:solidFill>
                <a:latin typeface="Calibri"/>
                <a:ea typeface="Calibri"/>
              </a:rPr>
              <a:t>Prinzmetal</a:t>
            </a:r>
            <a:endParaRPr dirty="0"/>
          </a:p>
        </p:txBody>
      </p:sp>
      <p:pic>
        <p:nvPicPr>
          <p:cNvPr id="63" name="Picture 23"/>
          <p:cNvPicPr/>
          <p:nvPr/>
        </p:nvPicPr>
        <p:blipFill>
          <a:blip r:embed="rId2" cstate="print"/>
          <a:stretch/>
        </p:blipFill>
        <p:spPr>
          <a:xfrm>
            <a:off x="4483080" y="1371600"/>
            <a:ext cx="4280040" cy="4267080"/>
          </a:xfrm>
          <a:prstGeom prst="rect">
            <a:avLst/>
          </a:prstGeom>
          <a:ln>
            <a:noFill/>
          </a:ln>
        </p:spPr>
      </p:pic>
      <p:sp>
        <p:nvSpPr>
          <p:cNvPr id="64" name="Line 4"/>
          <p:cNvSpPr/>
          <p:nvPr/>
        </p:nvSpPr>
        <p:spPr>
          <a:xfrm>
            <a:off x="990720" y="762120"/>
            <a:ext cx="7315200" cy="0"/>
          </a:xfrm>
          <a:prstGeom prst="line">
            <a:avLst/>
          </a:prstGeom>
          <a:ln w="9360">
            <a:solidFill>
              <a:srgbClr val="800000"/>
            </a:solidFill>
            <a:miter/>
          </a:ln>
        </p:spPr>
      </p:sp>
      <p:sp>
        <p:nvSpPr>
          <p:cNvPr id="8" name="CasellaDiTesto 7"/>
          <p:cNvSpPr txBox="1"/>
          <p:nvPr/>
        </p:nvSpPr>
        <p:spPr>
          <a:xfrm>
            <a:off x="611560" y="4581128"/>
            <a:ext cx="2448272" cy="760849"/>
          </a:xfrm>
          <a:prstGeom prst="rect">
            <a:avLst/>
          </a:prstGeom>
          <a:noFill/>
        </p:spPr>
        <p:txBody>
          <a:bodyPr wrap="square" rtlCol="0">
            <a:spAutoFit/>
          </a:bodyPr>
          <a:lstStyle/>
          <a:p>
            <a:pPr algn="just">
              <a:lnSpc>
                <a:spcPct val="80000"/>
              </a:lnSpc>
              <a:buFont typeface="Calibri"/>
              <a:buChar char="•"/>
            </a:pPr>
            <a:r>
              <a:rPr lang="it-IT" b="1" i="1" dirty="0" smtClean="0">
                <a:solidFill>
                  <a:srgbClr val="000074"/>
                </a:solidFill>
                <a:latin typeface="Calibri"/>
              </a:rPr>
              <a:t>Infarto miocardico</a:t>
            </a:r>
            <a:endParaRPr lang="it-IT" dirty="0" smtClean="0"/>
          </a:p>
          <a:p>
            <a:pPr algn="just">
              <a:lnSpc>
                <a:spcPct val="80000"/>
              </a:lnSpc>
              <a:buFont typeface="Calibri"/>
              <a:buChar char="•"/>
            </a:pPr>
            <a:r>
              <a:rPr lang="it-IT" b="1" i="1" dirty="0" smtClean="0">
                <a:solidFill>
                  <a:srgbClr val="000074"/>
                </a:solidFill>
                <a:latin typeface="Calibri"/>
              </a:rPr>
              <a:t>Scompenso cardiaco</a:t>
            </a:r>
            <a:endParaRPr lang="it-IT" dirty="0" smtClean="0"/>
          </a:p>
          <a:p>
            <a:pPr algn="just">
              <a:lnSpc>
                <a:spcPct val="80000"/>
              </a:lnSpc>
              <a:buFont typeface="Calibri"/>
              <a:buChar char="•"/>
            </a:pPr>
            <a:r>
              <a:rPr lang="it-IT" b="1" i="1" dirty="0" smtClean="0">
                <a:solidFill>
                  <a:srgbClr val="000074"/>
                </a:solidFill>
                <a:latin typeface="Calibri"/>
              </a:rPr>
              <a:t>Aritmie</a:t>
            </a:r>
            <a:endParaRPr lang="it-IT"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Risultati immagini per nitroprussiato sodico angina"/>
          <p:cNvPicPr>
            <a:picLocks noChangeAspect="1" noChangeArrowheads="1"/>
          </p:cNvPicPr>
          <p:nvPr/>
        </p:nvPicPr>
        <p:blipFill>
          <a:blip r:embed="rId2" cstate="print"/>
          <a:srcRect/>
          <a:stretch>
            <a:fillRect/>
          </a:stretch>
        </p:blipFill>
        <p:spPr bwMode="auto">
          <a:xfrm>
            <a:off x="-36512" y="0"/>
            <a:ext cx="9180512" cy="6858000"/>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837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Text Box 4"/>
          <p:cNvSpPr txBox="1">
            <a:spLocks noChangeArrowheads="1"/>
          </p:cNvSpPr>
          <p:nvPr/>
        </p:nvSpPr>
        <p:spPr bwMode="auto">
          <a:xfrm>
            <a:off x="1060450" y="230188"/>
            <a:ext cx="7172325" cy="701675"/>
          </a:xfrm>
          <a:prstGeom prst="rect">
            <a:avLst/>
          </a:prstGeom>
          <a:solidFill>
            <a:srgbClr val="FF99CC"/>
          </a:solidFill>
          <a:ln w="9525">
            <a:noFill/>
            <a:miter lim="800000"/>
            <a:headEnd/>
            <a:tailEnd/>
          </a:ln>
          <a:effectLst>
            <a:prstShdw prst="shdw13" dist="53882" dir="13500000">
              <a:srgbClr val="FF0000">
                <a:alpha val="50000"/>
              </a:srgbClr>
            </a:prstShdw>
          </a:effectLst>
        </p:spPr>
        <p:txBody>
          <a:bodyPr>
            <a:spAutoFit/>
          </a:bodyPr>
          <a:lstStyle/>
          <a:p>
            <a:pPr algn="ctr"/>
            <a:r>
              <a:rPr lang="it-IT" sz="2000" b="1">
                <a:solidFill>
                  <a:schemeClr val="accent2"/>
                </a:solidFill>
                <a:effectLst>
                  <a:outerShdw blurRad="38100" dist="38100" dir="2700000" algn="tl">
                    <a:srgbClr val="000000"/>
                  </a:outerShdw>
                </a:effectLst>
                <a:latin typeface="Comic Sans MS" pitchFamily="66" charset="0"/>
              </a:rPr>
              <a:t>EFFETTI BENEFICI E DANNOSI DEI NITRATI NEL TRATTAMENTO DELL’ANGINA</a:t>
            </a:r>
          </a:p>
        </p:txBody>
      </p:sp>
      <p:graphicFrame>
        <p:nvGraphicFramePr>
          <p:cNvPr id="37924" name="Group 36"/>
          <p:cNvGraphicFramePr>
            <a:graphicFrameLocks noGrp="1"/>
          </p:cNvGraphicFramePr>
          <p:nvPr/>
        </p:nvGraphicFramePr>
        <p:xfrm>
          <a:off x="1524000" y="1339850"/>
          <a:ext cx="6096000" cy="4889818"/>
        </p:xfrm>
        <a:graphic>
          <a:graphicData uri="http://schemas.openxmlformats.org/drawingml/2006/table">
            <a:tbl>
              <a:tblPr/>
              <a:tblGrid>
                <a:gridCol w="3048000"/>
                <a:gridCol w="3048000"/>
              </a:tblGrid>
              <a:tr h="677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smtClean="0">
                          <a:ln>
                            <a:noFill/>
                          </a:ln>
                          <a:solidFill>
                            <a:srgbClr val="FF0000"/>
                          </a:solidFill>
                          <a:effectLst/>
                          <a:latin typeface="Times New Roman" pitchFamily="18" charset="0"/>
                        </a:rPr>
                        <a:t>EFFETTI BENEFICI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smtClean="0">
                          <a:ln>
                            <a:noFill/>
                          </a:ln>
                          <a:solidFill>
                            <a:srgbClr val="FF0000"/>
                          </a:solidFill>
                          <a:effectLst/>
                          <a:latin typeface="Times New Roman" pitchFamily="18" charset="0"/>
                        </a:rPr>
                        <a:t>RISULTATO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6275">
                <a:tc>
                  <a:txBody>
                    <a:bodyPr/>
                    <a:lstStyle/>
                    <a:p>
                      <a:pPr marL="0" marR="0" lvl="0" indent="0" algn="ctr" defTabSz="914400" rtl="0" eaLnBrk="1" fontAlgn="base" latinLnBrk="0" hangingPunct="1">
                        <a:lnSpc>
                          <a:spcPct val="100000"/>
                        </a:lnSpc>
                        <a:spcBef>
                          <a:spcPct val="20000"/>
                        </a:spcBef>
                        <a:spcAft>
                          <a:spcPct val="0"/>
                        </a:spcAft>
                        <a:buClrTx/>
                        <a:buSzTx/>
                        <a:buFont typeface="Wingdings 3" pitchFamily="18" charset="2"/>
                        <a:buChar char="È"/>
                        <a:tabLst/>
                      </a:pPr>
                      <a:r>
                        <a:rPr kumimoji="0" lang="it-IT" sz="2000" b="1" i="0" u="none" strike="noStrike" cap="none" normalizeH="0" baseline="0" smtClean="0">
                          <a:ln>
                            <a:noFill/>
                          </a:ln>
                          <a:solidFill>
                            <a:srgbClr val="000044"/>
                          </a:solidFill>
                          <a:effectLst/>
                          <a:latin typeface="Times New Roman" pitchFamily="18" charset="0"/>
                        </a:rPr>
                        <a:t>Pressione arteriosa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smtClean="0">
                          <a:ln>
                            <a:noFill/>
                          </a:ln>
                          <a:solidFill>
                            <a:srgbClr val="000044"/>
                          </a:solidFill>
                          <a:effectLst/>
                          <a:latin typeface="Times New Roman" pitchFamily="18" charset="0"/>
                          <a:sym typeface="Wingdings 3" pitchFamily="18" charset="2"/>
                        </a:rPr>
                        <a:t> Richiesta ossigeno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7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smtClean="0">
                          <a:ln>
                            <a:noFill/>
                          </a:ln>
                          <a:solidFill>
                            <a:srgbClr val="000044"/>
                          </a:solidFill>
                          <a:effectLst/>
                          <a:latin typeface="Times New Roman" pitchFamily="18" charset="0"/>
                        </a:rPr>
                        <a:t>Vasodilatazione coronarie epicardiche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smtClean="0">
                          <a:ln>
                            <a:noFill/>
                          </a:ln>
                          <a:solidFill>
                            <a:srgbClr val="000044"/>
                          </a:solidFill>
                          <a:effectLst/>
                          <a:latin typeface="Times New Roman" pitchFamily="18" charset="0"/>
                        </a:rPr>
                        <a:t>Scomparsa spasmo arterioso coronarico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7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smtClean="0">
                          <a:ln>
                            <a:noFill/>
                          </a:ln>
                          <a:solidFill>
                            <a:srgbClr val="000044"/>
                          </a:solidFill>
                          <a:effectLst/>
                          <a:latin typeface="Times New Roman" pitchFamily="18" charset="0"/>
                          <a:sym typeface="Wingdings 3" pitchFamily="18" charset="2"/>
                        </a:rPr>
                        <a:t> </a:t>
                      </a:r>
                      <a:r>
                        <a:rPr kumimoji="0" lang="it-IT" sz="2000" b="1" i="0" u="none" strike="noStrike" cap="none" normalizeH="0" baseline="0" smtClean="0">
                          <a:ln>
                            <a:noFill/>
                          </a:ln>
                          <a:solidFill>
                            <a:srgbClr val="000044"/>
                          </a:solidFill>
                          <a:effectLst/>
                          <a:latin typeface="Times New Roman" pitchFamily="18" charset="0"/>
                        </a:rPr>
                        <a:t>flusso collaterale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smtClean="0">
                          <a:ln>
                            <a:noFill/>
                          </a:ln>
                          <a:solidFill>
                            <a:srgbClr val="000044"/>
                          </a:solidFill>
                          <a:effectLst/>
                          <a:latin typeface="Times New Roman" pitchFamily="18" charset="0"/>
                        </a:rPr>
                        <a:t>Migliorata perfusione del miocardio ischemico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6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smtClean="0">
                          <a:ln>
                            <a:noFill/>
                          </a:ln>
                          <a:solidFill>
                            <a:srgbClr val="FF0000"/>
                          </a:solidFill>
                          <a:effectLst/>
                          <a:latin typeface="Times New Roman" pitchFamily="18" charset="0"/>
                        </a:rPr>
                        <a:t>EFFETTI DANNOSI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smtClean="0">
                          <a:ln>
                            <a:noFill/>
                          </a:ln>
                          <a:solidFill>
                            <a:srgbClr val="000044"/>
                          </a:solidFill>
                          <a:effectLst/>
                          <a:latin typeface="Times New Roman" pitchFamily="18" charset="0"/>
                        </a:rPr>
                        <a:t>Tachicardia riflessa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smtClean="0">
                          <a:ln>
                            <a:noFill/>
                          </a:ln>
                          <a:solidFill>
                            <a:srgbClr val="000044"/>
                          </a:solidFill>
                          <a:effectLst/>
                          <a:latin typeface="Times New Roman" pitchFamily="18" charset="0"/>
                          <a:sym typeface="Wingdings 3" pitchFamily="18" charset="2"/>
                        </a:rPr>
                        <a:t> Contrattilità riflessa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smtClean="0">
                          <a:ln>
                            <a:noFill/>
                          </a:ln>
                          <a:solidFill>
                            <a:srgbClr val="FF0000"/>
                          </a:solidFill>
                          <a:effectLst/>
                          <a:latin typeface="Times New Roman" pitchFamily="18" charset="0"/>
                        </a:rPr>
                        <a:t>RISULTATO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smtClean="0">
                          <a:ln>
                            <a:noFill/>
                          </a:ln>
                          <a:solidFill>
                            <a:srgbClr val="000044"/>
                          </a:solidFill>
                          <a:effectLst/>
                          <a:latin typeface="Times New Roman" pitchFamily="18" charset="0"/>
                          <a:sym typeface="Wingdings 3" pitchFamily="18" charset="2"/>
                        </a:rPr>
                        <a:t> Richiesta ossigeno</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sz="2000" b="1"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7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smtClean="0">
                          <a:ln>
                            <a:noFill/>
                          </a:ln>
                          <a:solidFill>
                            <a:srgbClr val="000044"/>
                          </a:solidFill>
                          <a:effectLst/>
                          <a:latin typeface="Times New Roman" pitchFamily="18" charset="0"/>
                          <a:sym typeface="Wingdings 3" pitchFamily="18" charset="2"/>
                        </a:rPr>
                        <a:t> Tempo di perfusione diastolica indotto dalla tachicardia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smtClean="0">
                          <a:ln>
                            <a:noFill/>
                          </a:ln>
                          <a:solidFill>
                            <a:srgbClr val="000044"/>
                          </a:solidFill>
                          <a:effectLst/>
                          <a:latin typeface="Times New Roman" pitchFamily="18" charset="0"/>
                          <a:sym typeface="Wingdings 3" pitchFamily="18" charset="2"/>
                        </a:rPr>
                        <a:t> Perfusione miocardica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CustomShape 1"/>
          <p:cNvSpPr/>
          <p:nvPr/>
        </p:nvSpPr>
        <p:spPr>
          <a:xfrm>
            <a:off x="604800" y="1236600"/>
            <a:ext cx="8251920" cy="3355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90000"/>
              </a:lnSpc>
              <a:buFont typeface="Calibri"/>
              <a:buChar char="•"/>
            </a:pPr>
            <a:r>
              <a:rPr lang="it-IT" sz="2000" dirty="0">
                <a:solidFill>
                  <a:srgbClr val="C00000"/>
                </a:solidFill>
                <a:latin typeface="Calibri"/>
              </a:rPr>
              <a:t>CEFALEA </a:t>
            </a:r>
            <a:r>
              <a:rPr lang="it-IT" sz="2000" i="1" dirty="0">
                <a:solidFill>
                  <a:srgbClr val="002060"/>
                </a:solidFill>
                <a:latin typeface="Calibri"/>
              </a:rPr>
              <a:t>per vasodilatazione delle arterie meningee</a:t>
            </a:r>
            <a:endParaRPr dirty="0"/>
          </a:p>
          <a:p>
            <a:pPr>
              <a:lnSpc>
                <a:spcPct val="90000"/>
              </a:lnSpc>
            </a:pPr>
            <a:endParaRPr dirty="0"/>
          </a:p>
          <a:p>
            <a:pPr>
              <a:lnSpc>
                <a:spcPct val="90000"/>
              </a:lnSpc>
              <a:buFont typeface="Calibri"/>
              <a:buChar char="•"/>
            </a:pPr>
            <a:r>
              <a:rPr lang="it-IT" sz="2000" dirty="0">
                <a:solidFill>
                  <a:srgbClr val="C00000"/>
                </a:solidFill>
                <a:latin typeface="Calibri"/>
              </a:rPr>
              <a:t>ARROSSAMENTO (</a:t>
            </a:r>
            <a:r>
              <a:rPr lang="it-IT" sz="2000" dirty="0" err="1">
                <a:solidFill>
                  <a:srgbClr val="C00000"/>
                </a:solidFill>
                <a:latin typeface="Calibri"/>
              </a:rPr>
              <a:t>flushing</a:t>
            </a:r>
            <a:r>
              <a:rPr lang="it-IT" sz="2000" dirty="0">
                <a:solidFill>
                  <a:srgbClr val="C00000"/>
                </a:solidFill>
                <a:latin typeface="Calibri"/>
              </a:rPr>
              <a:t>) </a:t>
            </a:r>
            <a:r>
              <a:rPr lang="it-IT" sz="2000" i="1" dirty="0">
                <a:solidFill>
                  <a:srgbClr val="002060"/>
                </a:solidFill>
                <a:latin typeface="Calibri"/>
              </a:rPr>
              <a:t>soprattutto a carico dei vasi del collo e del viso</a:t>
            </a:r>
            <a:endParaRPr dirty="0"/>
          </a:p>
          <a:p>
            <a:pPr>
              <a:lnSpc>
                <a:spcPct val="90000"/>
              </a:lnSpc>
              <a:buFont typeface="Calibri"/>
              <a:buChar char="•"/>
            </a:pPr>
            <a:endParaRPr dirty="0"/>
          </a:p>
          <a:p>
            <a:pPr>
              <a:lnSpc>
                <a:spcPct val="90000"/>
              </a:lnSpc>
              <a:buFont typeface="Calibri"/>
              <a:buChar char="•"/>
            </a:pPr>
            <a:r>
              <a:rPr lang="it-IT" sz="2000" dirty="0">
                <a:solidFill>
                  <a:srgbClr val="C00000"/>
                </a:solidFill>
                <a:latin typeface="Calibri"/>
              </a:rPr>
              <a:t>IPOTENSIONE</a:t>
            </a:r>
            <a:endParaRPr dirty="0"/>
          </a:p>
          <a:p>
            <a:pPr lvl="1">
              <a:lnSpc>
                <a:spcPct val="90000"/>
              </a:lnSpc>
              <a:buFont typeface="Calibri"/>
              <a:buChar char="–"/>
            </a:pPr>
            <a:r>
              <a:rPr lang="it-IT" sz="2000" i="1" strike="noStrike" dirty="0">
                <a:solidFill>
                  <a:srgbClr val="002060"/>
                </a:solidFill>
                <a:latin typeface="Calibri"/>
                <a:ea typeface="Arial"/>
              </a:rPr>
              <a:t>talvolta con reazione vaso- vagale</a:t>
            </a:r>
            <a:endParaRPr dirty="0"/>
          </a:p>
          <a:p>
            <a:pPr lvl="1">
              <a:lnSpc>
                <a:spcPct val="90000"/>
              </a:lnSpc>
              <a:buFont typeface="Calibri"/>
              <a:buChar char="–"/>
            </a:pPr>
            <a:r>
              <a:rPr lang="it-IT" sz="2000" i="1" strike="noStrike" dirty="0">
                <a:solidFill>
                  <a:srgbClr val="002060"/>
                </a:solidFill>
                <a:latin typeface="Calibri"/>
                <a:ea typeface="Arial"/>
              </a:rPr>
              <a:t>severa, prolungata (&gt; 24 ore) e potenzialmente pericolosa in associazione con il </a:t>
            </a:r>
            <a:r>
              <a:rPr lang="it-IT" sz="2000" i="1" strike="noStrike" dirty="0" err="1">
                <a:solidFill>
                  <a:srgbClr val="002060"/>
                </a:solidFill>
                <a:latin typeface="Calibri"/>
                <a:ea typeface="Arial"/>
              </a:rPr>
              <a:t>sildenafil</a:t>
            </a:r>
            <a:r>
              <a:rPr lang="it-IT" sz="2000" i="1" strike="noStrike" dirty="0">
                <a:solidFill>
                  <a:srgbClr val="002060"/>
                </a:solidFill>
                <a:latin typeface="Calibri"/>
                <a:ea typeface="Arial"/>
              </a:rPr>
              <a:t> (controindicazione assoluta)</a:t>
            </a:r>
            <a:endParaRPr dirty="0"/>
          </a:p>
          <a:p>
            <a:pPr lvl="1">
              <a:lnSpc>
                <a:spcPct val="90000"/>
              </a:lnSpc>
              <a:buFont typeface="Calibri"/>
              <a:buChar char="–"/>
            </a:pPr>
            <a:endParaRPr dirty="0"/>
          </a:p>
          <a:p>
            <a:pPr>
              <a:lnSpc>
                <a:spcPct val="90000"/>
              </a:lnSpc>
              <a:buFont typeface="Calibri"/>
              <a:buChar char="•"/>
            </a:pPr>
            <a:r>
              <a:rPr lang="it-IT" sz="2000" dirty="0">
                <a:solidFill>
                  <a:srgbClr val="C00000"/>
                </a:solidFill>
                <a:latin typeface="Calibri"/>
              </a:rPr>
              <a:t>IPOSSIEMIA</a:t>
            </a:r>
            <a:r>
              <a:rPr lang="it-IT" sz="2000" i="1" dirty="0">
                <a:solidFill>
                  <a:srgbClr val="002060"/>
                </a:solidFill>
                <a:latin typeface="Calibri"/>
              </a:rPr>
              <a:t> (dopo dosi elevate)</a:t>
            </a:r>
            <a:endParaRPr dirty="0"/>
          </a:p>
          <a:p>
            <a:pPr lvl="1">
              <a:lnSpc>
                <a:spcPct val="90000"/>
              </a:lnSpc>
              <a:buFont typeface="Calibri"/>
              <a:buChar char="–"/>
            </a:pPr>
            <a:r>
              <a:rPr lang="it-IT" sz="2000" i="1" strike="noStrike" dirty="0">
                <a:solidFill>
                  <a:srgbClr val="002060"/>
                </a:solidFill>
                <a:latin typeface="Calibri"/>
                <a:ea typeface="Arial"/>
              </a:rPr>
              <a:t>Mancata vasocostrizione in aree con ipossia alveolare</a:t>
            </a:r>
            <a:endParaRPr dirty="0"/>
          </a:p>
          <a:p>
            <a:pPr lvl="1">
              <a:lnSpc>
                <a:spcPct val="90000"/>
              </a:lnSpc>
              <a:buFont typeface="Calibri"/>
              <a:buChar char="–"/>
            </a:pPr>
            <a:endParaRPr dirty="0"/>
          </a:p>
          <a:p>
            <a:pPr>
              <a:lnSpc>
                <a:spcPct val="90000"/>
              </a:lnSpc>
              <a:buFont typeface="Calibri"/>
              <a:buChar char="•"/>
            </a:pPr>
            <a:r>
              <a:rPr lang="it-IT" sz="2000" dirty="0">
                <a:solidFill>
                  <a:srgbClr val="C00000"/>
                </a:solidFill>
                <a:latin typeface="Calibri"/>
              </a:rPr>
              <a:t>METAEMOGLOBINEMIA</a:t>
            </a:r>
            <a:r>
              <a:rPr lang="it-IT" sz="2000" dirty="0">
                <a:solidFill>
                  <a:srgbClr val="002060"/>
                </a:solidFill>
                <a:latin typeface="Calibri"/>
              </a:rPr>
              <a:t> (molto rara)</a:t>
            </a:r>
            <a:endParaRPr dirty="0"/>
          </a:p>
        </p:txBody>
      </p:sp>
      <p:sp>
        <p:nvSpPr>
          <p:cNvPr id="379" name="CustomShape 2"/>
          <p:cNvSpPr/>
          <p:nvPr/>
        </p:nvSpPr>
        <p:spPr>
          <a:xfrm>
            <a:off x="868320" y="217440"/>
            <a:ext cx="7299360" cy="647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it-IT" sz="2800" b="1">
                <a:solidFill>
                  <a:srgbClr val="C00000"/>
                </a:solidFill>
                <a:latin typeface="Calibri"/>
              </a:rPr>
              <a:t>EFFETTI INDESIDERATI DEI NITRODERIVATI</a:t>
            </a:r>
            <a:endParaRPr/>
          </a:p>
        </p:txBody>
      </p:sp>
      <p:sp>
        <p:nvSpPr>
          <p:cNvPr id="380" name="Line 3"/>
          <p:cNvSpPr/>
          <p:nvPr/>
        </p:nvSpPr>
        <p:spPr>
          <a:xfrm>
            <a:off x="519120" y="858960"/>
            <a:ext cx="8064360" cy="0"/>
          </a:xfrm>
          <a:prstGeom prst="line">
            <a:avLst/>
          </a:prstGeom>
          <a:ln w="9360">
            <a:solidFill>
              <a:srgbClr val="666699"/>
            </a:solidFill>
            <a:miter/>
          </a:ln>
        </p:spPr>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6147" name="Picture 2"/>
          <p:cNvPicPr>
            <a:picLocks noChangeAspect="1" noChangeArrowheads="1"/>
          </p:cNvPicPr>
          <p:nvPr/>
        </p:nvPicPr>
        <p:blipFill>
          <a:blip r:embed="rId2" cstate="print"/>
          <a:srcRect/>
          <a:stretch>
            <a:fillRect/>
          </a:stretch>
        </p:blipFill>
        <p:spPr bwMode="auto">
          <a:xfrm>
            <a:off x="251520" y="0"/>
            <a:ext cx="3495675" cy="3771900"/>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1043608" y="3933056"/>
            <a:ext cx="6972300" cy="2676525"/>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3851920" y="476672"/>
            <a:ext cx="5292080" cy="304241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8418" t="5715" r="23907" b="15718"/>
          <a:stretch>
            <a:fillRect/>
          </a:stretch>
        </p:blipFill>
        <p:spPr>
          <a:xfrm>
            <a:off x="323528" y="260648"/>
            <a:ext cx="6188058" cy="5081244"/>
          </a:xfrm>
          <a:prstGeom prst="rect">
            <a:avLst/>
          </a:prstGeom>
        </p:spPr>
      </p:pic>
      <p:pic>
        <p:nvPicPr>
          <p:cNvPr id="3" name="Picture 2" descr="Calcio antagonisti"/>
          <p:cNvPicPr>
            <a:picLocks noChangeAspect="1" noChangeArrowheads="1"/>
          </p:cNvPicPr>
          <p:nvPr/>
        </p:nvPicPr>
        <p:blipFill>
          <a:blip r:embed="rId3" cstate="print"/>
          <a:srcRect/>
          <a:stretch>
            <a:fillRect/>
          </a:stretch>
        </p:blipFill>
        <p:spPr bwMode="auto">
          <a:xfrm>
            <a:off x="5559552" y="1481328"/>
            <a:ext cx="3584448" cy="537667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p:cNvPicPr>
            <a:picLocks noChangeAspect="1" noChangeArrowheads="1"/>
          </p:cNvPicPr>
          <p:nvPr/>
        </p:nvPicPr>
        <p:blipFill>
          <a:blip r:embed="rId2" cstate="print"/>
          <a:srcRect/>
          <a:stretch>
            <a:fillRect/>
          </a:stretch>
        </p:blipFill>
        <p:spPr bwMode="auto">
          <a:xfrm>
            <a:off x="1052513" y="361950"/>
            <a:ext cx="7038975" cy="61341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230399"/>
        </a:soli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1969" t="5775" r="2362" b="-2100"/>
          <a:stretch>
            <a:fillRect/>
          </a:stretch>
        </p:blipFill>
        <p:spPr>
          <a:xfrm>
            <a:off x="35496" y="44624"/>
            <a:ext cx="9096986" cy="686962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cstate="print"/>
          <a:srcRect/>
          <a:stretch>
            <a:fillRect/>
          </a:stretch>
        </p:blipFill>
        <p:spPr bwMode="auto">
          <a:xfrm>
            <a:off x="683568" y="512676"/>
            <a:ext cx="7776864" cy="5778642"/>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9219" name="Picture 2"/>
          <p:cNvPicPr>
            <a:picLocks noChangeAspect="1" noChangeArrowheads="1"/>
          </p:cNvPicPr>
          <p:nvPr/>
        </p:nvPicPr>
        <p:blipFill>
          <a:blip r:embed="rId2" cstate="print"/>
          <a:srcRect/>
          <a:stretch>
            <a:fillRect/>
          </a:stretch>
        </p:blipFill>
        <p:spPr bwMode="auto">
          <a:xfrm>
            <a:off x="452381" y="476250"/>
            <a:ext cx="8275637" cy="4680942"/>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53975"/>
            <a:ext cx="8229600" cy="1143000"/>
          </a:xfrm>
          <a:noFill/>
          <a:ln/>
          <a:effectLst>
            <a:outerShdw dist="35921" dir="2700000" algn="ctr" rotWithShape="0">
              <a:srgbClr val="000066"/>
            </a:outerShdw>
          </a:effectLst>
        </p:spPr>
        <p:txBody>
          <a:bodyPr/>
          <a:lstStyle/>
          <a:p>
            <a:r>
              <a:rPr lang="it-IT" b="1">
                <a:solidFill>
                  <a:schemeClr val="hlink"/>
                </a:solidFill>
                <a:latin typeface="Comic Sans MS" pitchFamily="66" charset="0"/>
              </a:rPr>
              <a:t>Ca</a:t>
            </a:r>
            <a:r>
              <a:rPr lang="it-IT" b="1" baseline="30000">
                <a:solidFill>
                  <a:schemeClr val="hlink"/>
                </a:solidFill>
                <a:latin typeface="Comic Sans MS" pitchFamily="66" charset="0"/>
              </a:rPr>
              <a:t>2+</a:t>
            </a:r>
            <a:r>
              <a:rPr lang="it-IT" b="1">
                <a:solidFill>
                  <a:schemeClr val="hlink"/>
                </a:solidFill>
                <a:latin typeface="Comic Sans MS" pitchFamily="66" charset="0"/>
              </a:rPr>
              <a:t>-antagonisti</a:t>
            </a:r>
          </a:p>
        </p:txBody>
      </p:sp>
      <p:sp>
        <p:nvSpPr>
          <p:cNvPr id="61443" name="Oval 3"/>
          <p:cNvSpPr>
            <a:spLocks noChangeArrowheads="1"/>
          </p:cNvSpPr>
          <p:nvPr/>
        </p:nvSpPr>
        <p:spPr bwMode="auto">
          <a:xfrm>
            <a:off x="5553075" y="6203950"/>
            <a:ext cx="3371850" cy="465138"/>
          </a:xfrm>
          <a:prstGeom prst="ellipse">
            <a:avLst/>
          </a:prstGeom>
          <a:gradFill rotWithShape="1">
            <a:gsLst>
              <a:gs pos="0">
                <a:srgbClr val="00CC00"/>
              </a:gs>
              <a:gs pos="50000">
                <a:schemeClr val="bg1"/>
              </a:gs>
              <a:gs pos="100000">
                <a:srgbClr val="00CC00"/>
              </a:gs>
            </a:gsLst>
            <a:lin ang="5400000" scaled="1"/>
          </a:gradFill>
          <a:ln w="9525">
            <a:solidFill>
              <a:schemeClr val="tx1"/>
            </a:solidFill>
            <a:round/>
            <a:headEnd/>
            <a:tailEnd/>
          </a:ln>
          <a:effectLst/>
        </p:spPr>
        <p:txBody>
          <a:bodyPr wrap="none" anchor="ctr"/>
          <a:lstStyle/>
          <a:p>
            <a:endParaRPr lang="it-IT"/>
          </a:p>
        </p:txBody>
      </p:sp>
      <p:sp>
        <p:nvSpPr>
          <p:cNvPr id="61444" name="Text Box 4"/>
          <p:cNvSpPr txBox="1">
            <a:spLocks noChangeArrowheads="1"/>
          </p:cNvSpPr>
          <p:nvPr/>
        </p:nvSpPr>
        <p:spPr bwMode="auto">
          <a:xfrm>
            <a:off x="771525" y="842963"/>
            <a:ext cx="7208838" cy="701675"/>
          </a:xfrm>
          <a:prstGeom prst="rect">
            <a:avLst/>
          </a:prstGeom>
          <a:noFill/>
          <a:ln w="9525">
            <a:noFill/>
            <a:miter lim="800000"/>
            <a:headEnd/>
            <a:tailEnd/>
          </a:ln>
          <a:effectLst/>
        </p:spPr>
        <p:txBody>
          <a:bodyPr wrap="none">
            <a:spAutoFit/>
          </a:bodyPr>
          <a:lstStyle/>
          <a:p>
            <a:r>
              <a:rPr lang="it-IT" sz="2000" b="1">
                <a:solidFill>
                  <a:srgbClr val="000044"/>
                </a:solidFill>
              </a:rPr>
              <a:t>Si dividono in tre classi:</a:t>
            </a:r>
          </a:p>
          <a:p>
            <a:r>
              <a:rPr lang="it-IT" sz="2000" b="1">
                <a:solidFill>
                  <a:srgbClr val="FF0000"/>
                </a:solidFill>
              </a:rPr>
              <a:t>Difenilalchilamine</a:t>
            </a:r>
            <a:r>
              <a:rPr lang="it-IT" sz="2000" b="1">
                <a:solidFill>
                  <a:srgbClr val="000044"/>
                </a:solidFill>
              </a:rPr>
              <a:t>            </a:t>
            </a:r>
            <a:r>
              <a:rPr lang="it-IT" sz="2000" b="1">
                <a:solidFill>
                  <a:srgbClr val="FF0000"/>
                </a:solidFill>
              </a:rPr>
              <a:t>Benzotiazepine</a:t>
            </a:r>
            <a:r>
              <a:rPr lang="it-IT" sz="2000" b="1">
                <a:solidFill>
                  <a:srgbClr val="000044"/>
                </a:solidFill>
              </a:rPr>
              <a:t>                 </a:t>
            </a:r>
            <a:r>
              <a:rPr lang="it-IT" sz="2000" b="1">
                <a:solidFill>
                  <a:srgbClr val="FF0000"/>
                </a:solidFill>
              </a:rPr>
              <a:t>Diidropiridine</a:t>
            </a:r>
          </a:p>
        </p:txBody>
      </p:sp>
      <p:sp>
        <p:nvSpPr>
          <p:cNvPr id="61445" name="Text Box 5"/>
          <p:cNvSpPr txBox="1">
            <a:spLocks noChangeArrowheads="1"/>
          </p:cNvSpPr>
          <p:nvPr/>
        </p:nvSpPr>
        <p:spPr bwMode="auto">
          <a:xfrm>
            <a:off x="935038" y="2038350"/>
            <a:ext cx="1425575" cy="425450"/>
          </a:xfrm>
          <a:prstGeom prst="rect">
            <a:avLst/>
          </a:prstGeom>
          <a:solidFill>
            <a:srgbClr val="CCFFCC"/>
          </a:solidFill>
          <a:ln w="28575">
            <a:solidFill>
              <a:srgbClr val="500050"/>
            </a:solidFill>
            <a:miter lim="800000"/>
            <a:headEnd/>
            <a:tailEnd/>
          </a:ln>
          <a:effectLst/>
        </p:spPr>
        <p:txBody>
          <a:bodyPr wrap="none">
            <a:spAutoFit/>
          </a:bodyPr>
          <a:lstStyle/>
          <a:p>
            <a:r>
              <a:rPr lang="it-IT" sz="2000" b="1">
                <a:solidFill>
                  <a:srgbClr val="500050"/>
                </a:solidFill>
                <a:latin typeface="Arial" charset="0"/>
              </a:rPr>
              <a:t>Verapamil</a:t>
            </a:r>
          </a:p>
        </p:txBody>
      </p:sp>
      <p:sp>
        <p:nvSpPr>
          <p:cNvPr id="61446" name="Text Box 6"/>
          <p:cNvSpPr txBox="1">
            <a:spLocks noChangeArrowheads="1"/>
          </p:cNvSpPr>
          <p:nvPr/>
        </p:nvSpPr>
        <p:spPr bwMode="auto">
          <a:xfrm>
            <a:off x="3743325" y="2038350"/>
            <a:ext cx="1325563" cy="425450"/>
          </a:xfrm>
          <a:prstGeom prst="rect">
            <a:avLst/>
          </a:prstGeom>
          <a:solidFill>
            <a:srgbClr val="CCFFCC"/>
          </a:solidFill>
          <a:ln w="28575">
            <a:solidFill>
              <a:srgbClr val="500050"/>
            </a:solidFill>
            <a:miter lim="800000"/>
            <a:headEnd/>
            <a:tailEnd/>
          </a:ln>
          <a:effectLst/>
        </p:spPr>
        <p:txBody>
          <a:bodyPr wrap="none">
            <a:spAutoFit/>
          </a:bodyPr>
          <a:lstStyle/>
          <a:p>
            <a:r>
              <a:rPr lang="it-IT" sz="2000" b="1">
                <a:solidFill>
                  <a:srgbClr val="500050"/>
                </a:solidFill>
                <a:latin typeface="Arial" charset="0"/>
              </a:rPr>
              <a:t>Diltiazem</a:t>
            </a:r>
          </a:p>
        </p:txBody>
      </p:sp>
      <p:sp>
        <p:nvSpPr>
          <p:cNvPr id="61447" name="Text Box 7"/>
          <p:cNvSpPr txBox="1">
            <a:spLocks noChangeArrowheads="1"/>
          </p:cNvSpPr>
          <p:nvPr/>
        </p:nvSpPr>
        <p:spPr bwMode="auto">
          <a:xfrm>
            <a:off x="3311525" y="3514725"/>
            <a:ext cx="2181225" cy="1625600"/>
          </a:xfrm>
          <a:prstGeom prst="rect">
            <a:avLst/>
          </a:prstGeom>
          <a:noFill/>
          <a:ln w="9525">
            <a:solidFill>
              <a:srgbClr val="FF9900"/>
            </a:solidFill>
            <a:miter lim="800000"/>
            <a:headEnd/>
            <a:tailEnd/>
          </a:ln>
          <a:effectLst/>
        </p:spPr>
        <p:txBody>
          <a:bodyPr>
            <a:spAutoFit/>
          </a:bodyPr>
          <a:lstStyle/>
          <a:p>
            <a:pPr algn="ctr"/>
            <a:r>
              <a:rPr lang="it-IT" sz="2000" b="1">
                <a:solidFill>
                  <a:srgbClr val="000044"/>
                </a:solidFill>
              </a:rPr>
              <a:t>Non sono selettivi: hanno effetti sul cuore (ma minori del </a:t>
            </a:r>
            <a:r>
              <a:rPr lang="it-IT" sz="2000" b="1" i="1">
                <a:solidFill>
                  <a:srgbClr val="000044"/>
                </a:solidFill>
              </a:rPr>
              <a:t>verapamil</a:t>
            </a:r>
            <a:r>
              <a:rPr lang="it-IT" sz="2000" b="1">
                <a:solidFill>
                  <a:srgbClr val="000044"/>
                </a:solidFill>
              </a:rPr>
              <a:t>) e sui vasi</a:t>
            </a:r>
          </a:p>
        </p:txBody>
      </p:sp>
      <p:sp>
        <p:nvSpPr>
          <p:cNvPr id="61448" name="Text Box 8"/>
          <p:cNvSpPr txBox="1">
            <a:spLocks noChangeArrowheads="1"/>
          </p:cNvSpPr>
          <p:nvPr/>
        </p:nvSpPr>
        <p:spPr bwMode="auto">
          <a:xfrm>
            <a:off x="5589588" y="1990725"/>
            <a:ext cx="3294062" cy="1339850"/>
          </a:xfrm>
          <a:prstGeom prst="rect">
            <a:avLst/>
          </a:prstGeom>
          <a:solidFill>
            <a:srgbClr val="CCFFCC"/>
          </a:solidFill>
          <a:ln w="28575">
            <a:solidFill>
              <a:srgbClr val="500050"/>
            </a:solidFill>
            <a:miter lim="800000"/>
            <a:headEnd/>
            <a:tailEnd/>
          </a:ln>
          <a:effectLst/>
        </p:spPr>
        <p:txBody>
          <a:bodyPr wrap="none">
            <a:spAutoFit/>
          </a:bodyPr>
          <a:lstStyle/>
          <a:p>
            <a:r>
              <a:rPr lang="it-IT" sz="2000" b="1">
                <a:solidFill>
                  <a:srgbClr val="500050"/>
                </a:solidFill>
                <a:latin typeface="Arial" charset="0"/>
              </a:rPr>
              <a:t>Nifedipina </a:t>
            </a:r>
            <a:r>
              <a:rPr lang="it-IT" sz="1600" b="1">
                <a:solidFill>
                  <a:srgbClr val="500050"/>
                </a:solidFill>
                <a:latin typeface="Arial" charset="0"/>
              </a:rPr>
              <a:t>(1° generazione)</a:t>
            </a:r>
          </a:p>
          <a:p>
            <a:r>
              <a:rPr lang="it-IT" sz="2000" b="1">
                <a:solidFill>
                  <a:srgbClr val="500050"/>
                </a:solidFill>
                <a:latin typeface="Arial" charset="0"/>
              </a:rPr>
              <a:t>Felodipina </a:t>
            </a:r>
            <a:r>
              <a:rPr lang="it-IT" sz="1600" b="1">
                <a:solidFill>
                  <a:srgbClr val="500050"/>
                </a:solidFill>
                <a:latin typeface="Arial" charset="0"/>
              </a:rPr>
              <a:t>(2° generazione)</a:t>
            </a:r>
          </a:p>
          <a:p>
            <a:r>
              <a:rPr lang="it-IT" sz="2000" b="1">
                <a:solidFill>
                  <a:srgbClr val="500050"/>
                </a:solidFill>
                <a:latin typeface="Arial" charset="0"/>
              </a:rPr>
              <a:t>Nicardipina </a:t>
            </a:r>
            <a:r>
              <a:rPr lang="it-IT" sz="1600" b="1">
                <a:solidFill>
                  <a:srgbClr val="500050"/>
                </a:solidFill>
                <a:latin typeface="Arial" charset="0"/>
              </a:rPr>
              <a:t>(2° generazione) </a:t>
            </a:r>
          </a:p>
          <a:p>
            <a:r>
              <a:rPr lang="it-IT" sz="2000" b="1">
                <a:solidFill>
                  <a:srgbClr val="500050"/>
                </a:solidFill>
                <a:latin typeface="Arial" charset="0"/>
              </a:rPr>
              <a:t>Amlodipina </a:t>
            </a:r>
            <a:r>
              <a:rPr lang="it-IT" sz="1600" b="1">
                <a:solidFill>
                  <a:srgbClr val="500050"/>
                </a:solidFill>
                <a:latin typeface="Arial" charset="0"/>
              </a:rPr>
              <a:t>(3° generazione)</a:t>
            </a:r>
            <a:endParaRPr lang="it-IT" b="1">
              <a:solidFill>
                <a:srgbClr val="500050"/>
              </a:solidFill>
              <a:latin typeface="Arial" charset="0"/>
            </a:endParaRPr>
          </a:p>
        </p:txBody>
      </p:sp>
      <p:sp>
        <p:nvSpPr>
          <p:cNvPr id="61449" name="Text Box 9"/>
          <p:cNvSpPr txBox="1">
            <a:spLocks noChangeArrowheads="1"/>
          </p:cNvSpPr>
          <p:nvPr/>
        </p:nvSpPr>
        <p:spPr bwMode="auto">
          <a:xfrm>
            <a:off x="6111875" y="3857625"/>
            <a:ext cx="2252663" cy="406400"/>
          </a:xfrm>
          <a:prstGeom prst="rect">
            <a:avLst/>
          </a:prstGeom>
          <a:noFill/>
          <a:ln w="9525">
            <a:solidFill>
              <a:srgbClr val="FF9900"/>
            </a:solidFill>
            <a:miter lim="800000"/>
            <a:headEnd/>
            <a:tailEnd/>
          </a:ln>
          <a:effectLst/>
        </p:spPr>
        <p:txBody>
          <a:bodyPr>
            <a:spAutoFit/>
          </a:bodyPr>
          <a:lstStyle/>
          <a:p>
            <a:pPr algn="ctr"/>
            <a:r>
              <a:rPr lang="it-IT" sz="2000" b="1">
                <a:solidFill>
                  <a:srgbClr val="000044"/>
                </a:solidFill>
              </a:rPr>
              <a:t>Selettivi per i vasi</a:t>
            </a:r>
          </a:p>
        </p:txBody>
      </p:sp>
      <p:sp>
        <p:nvSpPr>
          <p:cNvPr id="61450" name="Line 10"/>
          <p:cNvSpPr>
            <a:spLocks noChangeShapeType="1"/>
          </p:cNvSpPr>
          <p:nvPr/>
        </p:nvSpPr>
        <p:spPr bwMode="auto">
          <a:xfrm>
            <a:off x="1654175" y="1539875"/>
            <a:ext cx="0" cy="431800"/>
          </a:xfrm>
          <a:prstGeom prst="line">
            <a:avLst/>
          </a:prstGeom>
          <a:noFill/>
          <a:ln w="57150">
            <a:solidFill>
              <a:srgbClr val="500050"/>
            </a:solidFill>
            <a:round/>
            <a:headEnd/>
            <a:tailEnd type="triangle" w="med" len="med"/>
          </a:ln>
          <a:effectLst/>
        </p:spPr>
        <p:txBody>
          <a:bodyPr/>
          <a:lstStyle/>
          <a:p>
            <a:endParaRPr lang="it-IT"/>
          </a:p>
        </p:txBody>
      </p:sp>
      <p:sp>
        <p:nvSpPr>
          <p:cNvPr id="61451" name="Line 11"/>
          <p:cNvSpPr>
            <a:spLocks noChangeShapeType="1"/>
          </p:cNvSpPr>
          <p:nvPr/>
        </p:nvSpPr>
        <p:spPr bwMode="auto">
          <a:xfrm>
            <a:off x="4391025" y="1539875"/>
            <a:ext cx="0" cy="431800"/>
          </a:xfrm>
          <a:prstGeom prst="line">
            <a:avLst/>
          </a:prstGeom>
          <a:noFill/>
          <a:ln w="57150">
            <a:solidFill>
              <a:srgbClr val="500050"/>
            </a:solidFill>
            <a:round/>
            <a:headEnd/>
            <a:tailEnd type="triangle" w="med" len="med"/>
          </a:ln>
          <a:effectLst/>
        </p:spPr>
        <p:txBody>
          <a:bodyPr/>
          <a:lstStyle/>
          <a:p>
            <a:endParaRPr lang="it-IT"/>
          </a:p>
        </p:txBody>
      </p:sp>
      <p:sp>
        <p:nvSpPr>
          <p:cNvPr id="61452" name="Line 12"/>
          <p:cNvSpPr>
            <a:spLocks noChangeShapeType="1"/>
          </p:cNvSpPr>
          <p:nvPr/>
        </p:nvSpPr>
        <p:spPr bwMode="auto">
          <a:xfrm>
            <a:off x="7105650" y="1530350"/>
            <a:ext cx="0" cy="431800"/>
          </a:xfrm>
          <a:prstGeom prst="line">
            <a:avLst/>
          </a:prstGeom>
          <a:noFill/>
          <a:ln w="57150">
            <a:solidFill>
              <a:srgbClr val="500050"/>
            </a:solidFill>
            <a:round/>
            <a:headEnd/>
            <a:tailEnd type="triangle" w="med" len="med"/>
          </a:ln>
          <a:effectLst/>
        </p:spPr>
        <p:txBody>
          <a:bodyPr/>
          <a:lstStyle/>
          <a:p>
            <a:endParaRPr lang="it-IT"/>
          </a:p>
        </p:txBody>
      </p:sp>
      <p:sp>
        <p:nvSpPr>
          <p:cNvPr id="61453" name="Line 13"/>
          <p:cNvSpPr>
            <a:spLocks noChangeShapeType="1"/>
          </p:cNvSpPr>
          <p:nvPr/>
        </p:nvSpPr>
        <p:spPr bwMode="auto">
          <a:xfrm>
            <a:off x="1654175" y="2625725"/>
            <a:ext cx="0" cy="863600"/>
          </a:xfrm>
          <a:prstGeom prst="line">
            <a:avLst/>
          </a:prstGeom>
          <a:noFill/>
          <a:ln w="57150">
            <a:solidFill>
              <a:srgbClr val="500050"/>
            </a:solidFill>
            <a:round/>
            <a:headEnd/>
            <a:tailEnd type="triangle" w="med" len="med"/>
          </a:ln>
          <a:effectLst/>
        </p:spPr>
        <p:txBody>
          <a:bodyPr/>
          <a:lstStyle/>
          <a:p>
            <a:endParaRPr lang="it-IT"/>
          </a:p>
        </p:txBody>
      </p:sp>
      <p:sp>
        <p:nvSpPr>
          <p:cNvPr id="61454" name="Line 14"/>
          <p:cNvSpPr>
            <a:spLocks noChangeShapeType="1"/>
          </p:cNvSpPr>
          <p:nvPr/>
        </p:nvSpPr>
        <p:spPr bwMode="auto">
          <a:xfrm>
            <a:off x="4391025" y="2625725"/>
            <a:ext cx="0" cy="863600"/>
          </a:xfrm>
          <a:prstGeom prst="line">
            <a:avLst/>
          </a:prstGeom>
          <a:noFill/>
          <a:ln w="57150">
            <a:solidFill>
              <a:srgbClr val="500050"/>
            </a:solidFill>
            <a:round/>
            <a:headEnd/>
            <a:tailEnd type="triangle" w="med" len="med"/>
          </a:ln>
          <a:effectLst/>
        </p:spPr>
        <p:txBody>
          <a:bodyPr/>
          <a:lstStyle/>
          <a:p>
            <a:endParaRPr lang="it-IT"/>
          </a:p>
        </p:txBody>
      </p:sp>
      <p:sp>
        <p:nvSpPr>
          <p:cNvPr id="61455" name="Line 15"/>
          <p:cNvSpPr>
            <a:spLocks noChangeShapeType="1"/>
          </p:cNvSpPr>
          <p:nvPr/>
        </p:nvSpPr>
        <p:spPr bwMode="auto">
          <a:xfrm>
            <a:off x="7134225" y="3386138"/>
            <a:ext cx="0" cy="431800"/>
          </a:xfrm>
          <a:prstGeom prst="line">
            <a:avLst/>
          </a:prstGeom>
          <a:noFill/>
          <a:ln w="57150">
            <a:solidFill>
              <a:srgbClr val="500050"/>
            </a:solidFill>
            <a:round/>
            <a:headEnd/>
            <a:tailEnd type="triangle" w="med" len="med"/>
          </a:ln>
          <a:effectLst/>
        </p:spPr>
        <p:txBody>
          <a:bodyPr/>
          <a:lstStyle/>
          <a:p>
            <a:endParaRPr lang="it-IT"/>
          </a:p>
        </p:txBody>
      </p:sp>
      <p:sp>
        <p:nvSpPr>
          <p:cNvPr id="61456" name="Text Box 16"/>
          <p:cNvSpPr txBox="1">
            <a:spLocks noChangeArrowheads="1"/>
          </p:cNvSpPr>
          <p:nvPr/>
        </p:nvSpPr>
        <p:spPr bwMode="auto">
          <a:xfrm>
            <a:off x="693738" y="3543300"/>
            <a:ext cx="2181225" cy="711200"/>
          </a:xfrm>
          <a:prstGeom prst="rect">
            <a:avLst/>
          </a:prstGeom>
          <a:noFill/>
          <a:ln w="9525">
            <a:solidFill>
              <a:srgbClr val="FF9900"/>
            </a:solidFill>
            <a:miter lim="800000"/>
            <a:headEnd/>
            <a:tailEnd/>
          </a:ln>
          <a:effectLst/>
        </p:spPr>
        <p:txBody>
          <a:bodyPr>
            <a:spAutoFit/>
          </a:bodyPr>
          <a:lstStyle/>
          <a:p>
            <a:pPr algn="ctr"/>
            <a:r>
              <a:rPr lang="it-IT" sz="2000" b="1">
                <a:solidFill>
                  <a:srgbClr val="000044"/>
                </a:solidFill>
              </a:rPr>
              <a:t>Ha prevalenti effetti sul cuore</a:t>
            </a:r>
          </a:p>
        </p:txBody>
      </p:sp>
      <p:sp>
        <p:nvSpPr>
          <p:cNvPr id="61457" name="Line 17"/>
          <p:cNvSpPr>
            <a:spLocks noChangeShapeType="1"/>
          </p:cNvSpPr>
          <p:nvPr/>
        </p:nvSpPr>
        <p:spPr bwMode="auto">
          <a:xfrm>
            <a:off x="7134225" y="4275138"/>
            <a:ext cx="9525" cy="346075"/>
          </a:xfrm>
          <a:prstGeom prst="line">
            <a:avLst/>
          </a:prstGeom>
          <a:noFill/>
          <a:ln w="57150">
            <a:solidFill>
              <a:srgbClr val="500050"/>
            </a:solidFill>
            <a:round/>
            <a:headEnd/>
            <a:tailEnd type="triangle" w="med" len="med"/>
          </a:ln>
          <a:effectLst/>
        </p:spPr>
        <p:txBody>
          <a:bodyPr/>
          <a:lstStyle/>
          <a:p>
            <a:endParaRPr lang="it-IT"/>
          </a:p>
        </p:txBody>
      </p:sp>
      <p:sp>
        <p:nvSpPr>
          <p:cNvPr id="61458" name="Line 18"/>
          <p:cNvSpPr>
            <a:spLocks noChangeShapeType="1"/>
          </p:cNvSpPr>
          <p:nvPr/>
        </p:nvSpPr>
        <p:spPr bwMode="auto">
          <a:xfrm>
            <a:off x="5521325" y="4410075"/>
            <a:ext cx="301625" cy="250825"/>
          </a:xfrm>
          <a:prstGeom prst="line">
            <a:avLst/>
          </a:prstGeom>
          <a:noFill/>
          <a:ln w="57150">
            <a:solidFill>
              <a:srgbClr val="500050"/>
            </a:solidFill>
            <a:round/>
            <a:headEnd/>
            <a:tailEnd type="triangle" w="med" len="med"/>
          </a:ln>
          <a:effectLst/>
        </p:spPr>
        <p:txBody>
          <a:bodyPr/>
          <a:lstStyle/>
          <a:p>
            <a:endParaRPr lang="it-IT"/>
          </a:p>
        </p:txBody>
      </p:sp>
      <p:sp>
        <p:nvSpPr>
          <p:cNvPr id="61459" name="Text Box 19"/>
          <p:cNvSpPr txBox="1">
            <a:spLocks noChangeArrowheads="1"/>
          </p:cNvSpPr>
          <p:nvPr/>
        </p:nvSpPr>
        <p:spPr bwMode="auto">
          <a:xfrm>
            <a:off x="5822950" y="4673600"/>
            <a:ext cx="2833688" cy="314325"/>
          </a:xfrm>
          <a:prstGeom prst="rect">
            <a:avLst/>
          </a:prstGeom>
          <a:solidFill>
            <a:srgbClr val="FFFF66"/>
          </a:solidFill>
          <a:ln w="9525">
            <a:solidFill>
              <a:srgbClr val="FFFF66"/>
            </a:solidFill>
            <a:miter lim="800000"/>
            <a:headEnd/>
            <a:tailEnd/>
          </a:ln>
          <a:effectLst/>
        </p:spPr>
        <p:txBody>
          <a:bodyPr>
            <a:spAutoFit/>
          </a:bodyPr>
          <a:lstStyle/>
          <a:p>
            <a:pPr algn="ctr"/>
            <a:r>
              <a:rPr lang="it-IT" sz="1400">
                <a:latin typeface="Arial" charset="0"/>
              </a:rPr>
              <a:t>Diminuzione pressione arteriosa</a:t>
            </a:r>
          </a:p>
        </p:txBody>
      </p:sp>
      <p:sp>
        <p:nvSpPr>
          <p:cNvPr id="61460" name="Text Box 20"/>
          <p:cNvSpPr txBox="1">
            <a:spLocks noChangeArrowheads="1"/>
          </p:cNvSpPr>
          <p:nvPr/>
        </p:nvSpPr>
        <p:spPr bwMode="auto">
          <a:xfrm>
            <a:off x="6188075" y="5438775"/>
            <a:ext cx="2100263" cy="314325"/>
          </a:xfrm>
          <a:prstGeom prst="rect">
            <a:avLst/>
          </a:prstGeom>
          <a:solidFill>
            <a:srgbClr val="FFFF66"/>
          </a:solidFill>
          <a:ln w="9525">
            <a:solidFill>
              <a:srgbClr val="FFFF66"/>
            </a:solidFill>
            <a:miter lim="800000"/>
            <a:headEnd/>
            <a:tailEnd/>
          </a:ln>
          <a:effectLst/>
        </p:spPr>
        <p:txBody>
          <a:bodyPr>
            <a:spAutoFit/>
          </a:bodyPr>
          <a:lstStyle/>
          <a:p>
            <a:pPr algn="ctr"/>
            <a:r>
              <a:rPr lang="it-IT" sz="1400">
                <a:latin typeface="Arial" charset="0"/>
              </a:rPr>
              <a:t>Diminuzione postcarico</a:t>
            </a:r>
          </a:p>
        </p:txBody>
      </p:sp>
      <p:sp>
        <p:nvSpPr>
          <p:cNvPr id="61461" name="Text Box 21"/>
          <p:cNvSpPr txBox="1">
            <a:spLocks noChangeArrowheads="1"/>
          </p:cNvSpPr>
          <p:nvPr/>
        </p:nvSpPr>
        <p:spPr bwMode="auto">
          <a:xfrm>
            <a:off x="5684838" y="6292850"/>
            <a:ext cx="3249612" cy="304800"/>
          </a:xfrm>
          <a:prstGeom prst="rect">
            <a:avLst/>
          </a:prstGeom>
          <a:noFill/>
          <a:ln w="9525">
            <a:noFill/>
            <a:miter lim="800000"/>
            <a:headEnd/>
            <a:tailEnd/>
          </a:ln>
          <a:effectLst/>
        </p:spPr>
        <p:txBody>
          <a:bodyPr>
            <a:spAutoFit/>
          </a:bodyPr>
          <a:lstStyle/>
          <a:p>
            <a:pPr algn="ctr"/>
            <a:r>
              <a:rPr lang="it-IT" sz="1400">
                <a:latin typeface="Arial" charset="0"/>
              </a:rPr>
              <a:t>Diminuzione consumo di ossigeno</a:t>
            </a:r>
          </a:p>
        </p:txBody>
      </p:sp>
      <p:sp>
        <p:nvSpPr>
          <p:cNvPr id="61462" name="Line 22"/>
          <p:cNvSpPr>
            <a:spLocks noChangeShapeType="1"/>
          </p:cNvSpPr>
          <p:nvPr/>
        </p:nvSpPr>
        <p:spPr bwMode="auto">
          <a:xfrm>
            <a:off x="7137400" y="5761038"/>
            <a:ext cx="0" cy="431800"/>
          </a:xfrm>
          <a:prstGeom prst="line">
            <a:avLst/>
          </a:prstGeom>
          <a:noFill/>
          <a:ln w="57150">
            <a:solidFill>
              <a:srgbClr val="500050"/>
            </a:solidFill>
            <a:round/>
            <a:headEnd/>
            <a:tailEnd type="triangle" w="med" len="med"/>
          </a:ln>
          <a:effectLst/>
        </p:spPr>
        <p:txBody>
          <a:bodyPr/>
          <a:lstStyle/>
          <a:p>
            <a:endParaRPr lang="it-IT"/>
          </a:p>
        </p:txBody>
      </p:sp>
      <p:sp>
        <p:nvSpPr>
          <p:cNvPr id="61463" name="Line 23"/>
          <p:cNvSpPr>
            <a:spLocks noChangeShapeType="1"/>
          </p:cNvSpPr>
          <p:nvPr/>
        </p:nvSpPr>
        <p:spPr bwMode="auto">
          <a:xfrm>
            <a:off x="7138988" y="5003800"/>
            <a:ext cx="0" cy="431800"/>
          </a:xfrm>
          <a:prstGeom prst="line">
            <a:avLst/>
          </a:prstGeom>
          <a:noFill/>
          <a:ln w="57150">
            <a:solidFill>
              <a:srgbClr val="500050"/>
            </a:solidFill>
            <a:round/>
            <a:headEnd/>
            <a:tailEnd type="triangle" w="med" len="med"/>
          </a:ln>
          <a:effectLst/>
        </p:spPr>
        <p:txBody>
          <a:bodyPr/>
          <a:lstStyle/>
          <a:p>
            <a:endParaRPr lang="it-IT"/>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5"/>
          <p:cNvSpPr txBox="1">
            <a:spLocks noChangeArrowheads="1"/>
          </p:cNvSpPr>
          <p:nvPr/>
        </p:nvSpPr>
        <p:spPr bwMode="auto">
          <a:xfrm>
            <a:off x="1331913" y="195263"/>
            <a:ext cx="7183437" cy="366712"/>
          </a:xfrm>
          <a:prstGeom prst="rect">
            <a:avLst/>
          </a:prstGeom>
          <a:noFill/>
          <a:ln w="9525">
            <a:noFill/>
            <a:miter lim="800000"/>
            <a:headEnd/>
            <a:tailEnd/>
          </a:ln>
          <a:effectLst/>
        </p:spPr>
        <p:txBody>
          <a:bodyPr>
            <a:spAutoFit/>
          </a:bodyPr>
          <a:lstStyle/>
          <a:p>
            <a:pPr algn="ctr"/>
            <a:r>
              <a:rPr lang="it-IT" b="1">
                <a:solidFill>
                  <a:srgbClr val="660033"/>
                </a:solidFill>
                <a:latin typeface="Comic Sans MS" pitchFamily="66" charset="0"/>
              </a:rPr>
              <a:t>MECCANISMO DI AZIONE DEI CALCIO-ANTAGONISTI</a:t>
            </a:r>
          </a:p>
        </p:txBody>
      </p:sp>
      <p:sp>
        <p:nvSpPr>
          <p:cNvPr id="17414" name="Text Box 6"/>
          <p:cNvSpPr txBox="1">
            <a:spLocks noChangeArrowheads="1"/>
          </p:cNvSpPr>
          <p:nvPr/>
        </p:nvSpPr>
        <p:spPr bwMode="auto">
          <a:xfrm>
            <a:off x="193675" y="750888"/>
            <a:ext cx="3730625" cy="6035675"/>
          </a:xfrm>
          <a:prstGeom prst="rect">
            <a:avLst/>
          </a:prstGeom>
          <a:noFill/>
          <a:ln w="9525">
            <a:noFill/>
            <a:miter lim="800000"/>
            <a:headEnd/>
            <a:tailEnd/>
          </a:ln>
          <a:effectLst/>
        </p:spPr>
        <p:txBody>
          <a:bodyPr>
            <a:spAutoFit/>
          </a:bodyPr>
          <a:lstStyle/>
          <a:p>
            <a:pPr algn="just">
              <a:lnSpc>
                <a:spcPct val="120000"/>
              </a:lnSpc>
              <a:buClr>
                <a:srgbClr val="500050"/>
              </a:buClr>
              <a:buSzPct val="120000"/>
              <a:buFont typeface="Wingdings" pitchFamily="2" charset="2"/>
              <a:buChar char="Ø"/>
            </a:pPr>
            <a:r>
              <a:rPr lang="it-IT" b="1">
                <a:solidFill>
                  <a:srgbClr val="000044"/>
                </a:solidFill>
              </a:rPr>
              <a:t> La concentrazione intracellulare di Ca</a:t>
            </a:r>
            <a:r>
              <a:rPr lang="it-IT" b="1" baseline="30000">
                <a:solidFill>
                  <a:srgbClr val="000044"/>
                </a:solidFill>
              </a:rPr>
              <a:t>2+</a:t>
            </a:r>
            <a:r>
              <a:rPr lang="it-IT" b="1">
                <a:solidFill>
                  <a:srgbClr val="000044"/>
                </a:solidFill>
              </a:rPr>
              <a:t> gioca un ruolo fondamentale per la contrazione del miocardio e per il tono del muscolo liscio dei vasi</a:t>
            </a:r>
          </a:p>
          <a:p>
            <a:pPr algn="just">
              <a:lnSpc>
                <a:spcPct val="120000"/>
              </a:lnSpc>
              <a:buClr>
                <a:srgbClr val="500050"/>
              </a:buClr>
              <a:buSzPct val="120000"/>
              <a:buFont typeface="Wingdings" pitchFamily="2" charset="2"/>
              <a:buChar char="Ø"/>
            </a:pPr>
            <a:r>
              <a:rPr lang="it-IT" b="1">
                <a:solidFill>
                  <a:srgbClr val="000044"/>
                </a:solidFill>
              </a:rPr>
              <a:t> Il Ca2+ entra nelle cellule muscolari grazie a canali sensibili alla differenza di potenziale (canali del Ca</a:t>
            </a:r>
            <a:r>
              <a:rPr lang="it-IT" b="1" baseline="30000">
                <a:solidFill>
                  <a:srgbClr val="000044"/>
                </a:solidFill>
              </a:rPr>
              <a:t>2+</a:t>
            </a:r>
            <a:r>
              <a:rPr lang="it-IT" b="1">
                <a:solidFill>
                  <a:srgbClr val="000044"/>
                </a:solidFill>
              </a:rPr>
              <a:t> voltaggio dipendenti)</a:t>
            </a:r>
          </a:p>
          <a:p>
            <a:pPr algn="just">
              <a:lnSpc>
                <a:spcPct val="120000"/>
              </a:lnSpc>
              <a:buClr>
                <a:srgbClr val="500050"/>
              </a:buClr>
              <a:buSzPct val="120000"/>
              <a:buFont typeface="Wingdings" pitchFamily="2" charset="2"/>
              <a:buChar char="Ø"/>
            </a:pPr>
            <a:r>
              <a:rPr lang="it-IT" b="1">
                <a:solidFill>
                  <a:srgbClr val="000044"/>
                </a:solidFill>
              </a:rPr>
              <a:t> Nel CUORE questo ingresso innesca la liberazione di Ca</a:t>
            </a:r>
            <a:r>
              <a:rPr lang="it-IT" b="1" baseline="30000">
                <a:solidFill>
                  <a:srgbClr val="000044"/>
                </a:solidFill>
              </a:rPr>
              <a:t>2+</a:t>
            </a:r>
            <a:r>
              <a:rPr lang="it-IT" b="1">
                <a:solidFill>
                  <a:srgbClr val="000044"/>
                </a:solidFill>
              </a:rPr>
              <a:t> dal reticolo sarcoplasmatico e dai mitocondri</a:t>
            </a:r>
          </a:p>
          <a:p>
            <a:pPr algn="just">
              <a:lnSpc>
                <a:spcPct val="120000"/>
              </a:lnSpc>
              <a:buClr>
                <a:srgbClr val="500050"/>
              </a:buClr>
              <a:buSzPct val="120000"/>
              <a:buFont typeface="Wingdings" pitchFamily="2" charset="2"/>
              <a:buChar char="Ø"/>
            </a:pPr>
            <a:r>
              <a:rPr lang="it-IT" b="1">
                <a:solidFill>
                  <a:srgbClr val="000044"/>
                </a:solidFill>
              </a:rPr>
              <a:t> I calcio-antagonisti bloccano l’entrata di Ca2+ legandosi ai canali di tipo L del muscolo cardiaco e della muscolatura liscia dei vasi coronarici e periferici.</a:t>
            </a:r>
          </a:p>
        </p:txBody>
      </p:sp>
      <p:pic>
        <p:nvPicPr>
          <p:cNvPr id="17418" name="Picture 10" descr="east_mar02_img1"/>
          <p:cNvPicPr>
            <a:picLocks noChangeAspect="1" noChangeArrowheads="1"/>
          </p:cNvPicPr>
          <p:nvPr/>
        </p:nvPicPr>
        <p:blipFill>
          <a:blip r:embed="rId2" cstate="print"/>
          <a:srcRect/>
          <a:stretch>
            <a:fillRect/>
          </a:stretch>
        </p:blipFill>
        <p:spPr bwMode="auto">
          <a:xfrm>
            <a:off x="3924300" y="1125538"/>
            <a:ext cx="4867275" cy="3806825"/>
          </a:xfrm>
          <a:prstGeom prst="rect">
            <a:avLst/>
          </a:prstGeom>
          <a:noFill/>
        </p:spPr>
      </p:pic>
      <p:sp>
        <p:nvSpPr>
          <p:cNvPr id="17419" name="Rectangle 11"/>
          <p:cNvSpPr>
            <a:spLocks noChangeArrowheads="1"/>
          </p:cNvSpPr>
          <p:nvPr/>
        </p:nvSpPr>
        <p:spPr bwMode="auto">
          <a:xfrm>
            <a:off x="7453313" y="2420938"/>
            <a:ext cx="863600" cy="1008062"/>
          </a:xfrm>
          <a:prstGeom prst="rect">
            <a:avLst/>
          </a:prstGeom>
          <a:solidFill>
            <a:schemeClr val="bg1"/>
          </a:solidFill>
          <a:ln w="9525">
            <a:noFill/>
            <a:miter lim="800000"/>
            <a:headEnd/>
            <a:tailEnd/>
          </a:ln>
          <a:effectLst/>
        </p:spPr>
        <p:txBody>
          <a:bodyPr wrap="none" anchor="ctr"/>
          <a:lstStyle/>
          <a:p>
            <a:pPr algn="ctr"/>
            <a:endParaRPr lang="it-IT" sz="1000">
              <a:latin typeface="Arial" charset="0"/>
            </a:endParaRPr>
          </a:p>
        </p:txBody>
      </p:sp>
      <p:sp>
        <p:nvSpPr>
          <p:cNvPr id="17421" name="Text Box 13"/>
          <p:cNvSpPr txBox="1">
            <a:spLocks noChangeArrowheads="1"/>
          </p:cNvSpPr>
          <p:nvPr/>
        </p:nvSpPr>
        <p:spPr bwMode="auto">
          <a:xfrm>
            <a:off x="7380288" y="2552700"/>
            <a:ext cx="1022350" cy="854075"/>
          </a:xfrm>
          <a:prstGeom prst="rect">
            <a:avLst/>
          </a:prstGeom>
          <a:noFill/>
          <a:ln w="9525">
            <a:noFill/>
            <a:miter lim="800000"/>
            <a:headEnd/>
            <a:tailEnd/>
          </a:ln>
          <a:effectLst/>
        </p:spPr>
        <p:txBody>
          <a:bodyPr wrap="none">
            <a:spAutoFit/>
          </a:bodyPr>
          <a:lstStyle/>
          <a:p>
            <a:pPr algn="ctr"/>
            <a:r>
              <a:rPr lang="it-IT" sz="1000" b="1"/>
              <a:t>Ca-Calmodulin</a:t>
            </a:r>
          </a:p>
          <a:p>
            <a:pPr algn="ctr"/>
            <a:endParaRPr lang="it-IT" sz="1000" b="1"/>
          </a:p>
          <a:p>
            <a:pPr algn="ctr"/>
            <a:r>
              <a:rPr lang="it-IT" sz="1000" b="1"/>
              <a:t>MLCK</a:t>
            </a:r>
          </a:p>
          <a:p>
            <a:pPr algn="ctr"/>
            <a:endParaRPr lang="it-IT" sz="1000" b="1"/>
          </a:p>
          <a:p>
            <a:pPr algn="ctr"/>
            <a:r>
              <a:rPr lang="it-IT" sz="1000" b="1"/>
              <a:t>contraction</a:t>
            </a:r>
          </a:p>
        </p:txBody>
      </p:sp>
      <p:sp>
        <p:nvSpPr>
          <p:cNvPr id="17422" name="Line 14"/>
          <p:cNvSpPr>
            <a:spLocks noChangeShapeType="1"/>
          </p:cNvSpPr>
          <p:nvPr/>
        </p:nvSpPr>
        <p:spPr bwMode="auto">
          <a:xfrm>
            <a:off x="7885113" y="2781300"/>
            <a:ext cx="0" cy="142875"/>
          </a:xfrm>
          <a:prstGeom prst="line">
            <a:avLst/>
          </a:prstGeom>
          <a:noFill/>
          <a:ln w="28575">
            <a:solidFill>
              <a:srgbClr val="008000"/>
            </a:solidFill>
            <a:round/>
            <a:headEnd/>
            <a:tailEnd type="triangle" w="med" len="med"/>
          </a:ln>
          <a:effectLst/>
        </p:spPr>
        <p:txBody>
          <a:bodyPr/>
          <a:lstStyle/>
          <a:p>
            <a:endParaRPr lang="it-IT"/>
          </a:p>
        </p:txBody>
      </p:sp>
      <p:sp>
        <p:nvSpPr>
          <p:cNvPr id="17423" name="Line 15"/>
          <p:cNvSpPr>
            <a:spLocks noChangeShapeType="1"/>
          </p:cNvSpPr>
          <p:nvPr/>
        </p:nvSpPr>
        <p:spPr bwMode="auto">
          <a:xfrm>
            <a:off x="7885113" y="3068638"/>
            <a:ext cx="0" cy="215900"/>
          </a:xfrm>
          <a:prstGeom prst="line">
            <a:avLst/>
          </a:prstGeom>
          <a:noFill/>
          <a:ln w="28575">
            <a:solidFill>
              <a:srgbClr val="008000"/>
            </a:solidFill>
            <a:round/>
            <a:headEnd/>
            <a:tailEnd type="triangle" w="med" len="med"/>
          </a:ln>
          <a:effectLst/>
        </p:spPr>
        <p:txBody>
          <a:bodyPr/>
          <a:lstStyle/>
          <a:p>
            <a:endParaRPr lang="it-IT"/>
          </a:p>
        </p:txBody>
      </p:sp>
      <p:sp>
        <p:nvSpPr>
          <p:cNvPr id="17424" name="Line 16"/>
          <p:cNvSpPr>
            <a:spLocks noChangeShapeType="1"/>
          </p:cNvSpPr>
          <p:nvPr/>
        </p:nvSpPr>
        <p:spPr bwMode="auto">
          <a:xfrm>
            <a:off x="7380288" y="3409950"/>
            <a:ext cx="360362" cy="0"/>
          </a:xfrm>
          <a:prstGeom prst="line">
            <a:avLst/>
          </a:prstGeom>
          <a:noFill/>
          <a:ln w="28575">
            <a:solidFill>
              <a:schemeClr val="tx1"/>
            </a:solidFill>
            <a:round/>
            <a:headEnd/>
            <a:tailEnd/>
          </a:ln>
          <a:effectLst/>
        </p:spPr>
        <p:txBody>
          <a:bodyPr/>
          <a:lstStyle/>
          <a:p>
            <a:endParaRPr lang="it-IT"/>
          </a:p>
        </p:txBody>
      </p:sp>
      <p:sp>
        <p:nvSpPr>
          <p:cNvPr id="17425" name="Line 17"/>
          <p:cNvSpPr>
            <a:spLocks noChangeShapeType="1"/>
          </p:cNvSpPr>
          <p:nvPr/>
        </p:nvSpPr>
        <p:spPr bwMode="auto">
          <a:xfrm>
            <a:off x="7956550" y="3409950"/>
            <a:ext cx="360363" cy="0"/>
          </a:xfrm>
          <a:prstGeom prst="line">
            <a:avLst/>
          </a:prstGeom>
          <a:noFill/>
          <a:ln w="28575">
            <a:solidFill>
              <a:schemeClr val="tx1"/>
            </a:solidFill>
            <a:round/>
            <a:headEnd/>
            <a:tailEnd/>
          </a:ln>
          <a:effectLst/>
        </p:spPr>
        <p:txBody>
          <a:bodyPr/>
          <a:lstStyle/>
          <a:p>
            <a:endParaRPr lang="it-IT"/>
          </a:p>
        </p:txBody>
      </p:sp>
      <p:sp>
        <p:nvSpPr>
          <p:cNvPr id="17426" name="Line 18"/>
          <p:cNvSpPr>
            <a:spLocks noChangeShapeType="1"/>
          </p:cNvSpPr>
          <p:nvPr/>
        </p:nvSpPr>
        <p:spPr bwMode="auto">
          <a:xfrm>
            <a:off x="7380288" y="3506788"/>
            <a:ext cx="360362" cy="0"/>
          </a:xfrm>
          <a:prstGeom prst="line">
            <a:avLst/>
          </a:prstGeom>
          <a:noFill/>
          <a:ln w="28575">
            <a:solidFill>
              <a:schemeClr val="tx1"/>
            </a:solidFill>
            <a:round/>
            <a:headEnd/>
            <a:tailEnd/>
          </a:ln>
          <a:effectLst/>
        </p:spPr>
        <p:txBody>
          <a:bodyPr/>
          <a:lstStyle/>
          <a:p>
            <a:endParaRPr lang="it-IT"/>
          </a:p>
        </p:txBody>
      </p:sp>
      <p:sp>
        <p:nvSpPr>
          <p:cNvPr id="17427" name="Line 19"/>
          <p:cNvSpPr>
            <a:spLocks noChangeShapeType="1"/>
          </p:cNvSpPr>
          <p:nvPr/>
        </p:nvSpPr>
        <p:spPr bwMode="auto">
          <a:xfrm>
            <a:off x="7956550" y="3506788"/>
            <a:ext cx="360363" cy="0"/>
          </a:xfrm>
          <a:prstGeom prst="line">
            <a:avLst/>
          </a:prstGeom>
          <a:noFill/>
          <a:ln w="28575">
            <a:solidFill>
              <a:schemeClr val="tx1"/>
            </a:solidFill>
            <a:round/>
            <a:headEnd/>
            <a:tailEnd/>
          </a:ln>
          <a:effectLst/>
        </p:spPr>
        <p:txBody>
          <a:bodyPr/>
          <a:lstStyle/>
          <a:p>
            <a:endParaRPr lang="it-IT"/>
          </a:p>
        </p:txBody>
      </p:sp>
      <p:sp>
        <p:nvSpPr>
          <p:cNvPr id="17428" name="Line 20"/>
          <p:cNvSpPr>
            <a:spLocks noChangeShapeType="1"/>
          </p:cNvSpPr>
          <p:nvPr/>
        </p:nvSpPr>
        <p:spPr bwMode="auto">
          <a:xfrm>
            <a:off x="7380288" y="3597275"/>
            <a:ext cx="360362" cy="0"/>
          </a:xfrm>
          <a:prstGeom prst="line">
            <a:avLst/>
          </a:prstGeom>
          <a:noFill/>
          <a:ln w="28575">
            <a:solidFill>
              <a:schemeClr val="tx1"/>
            </a:solidFill>
            <a:round/>
            <a:headEnd/>
            <a:tailEnd/>
          </a:ln>
          <a:effectLst/>
        </p:spPr>
        <p:txBody>
          <a:bodyPr/>
          <a:lstStyle/>
          <a:p>
            <a:endParaRPr lang="it-IT"/>
          </a:p>
        </p:txBody>
      </p:sp>
      <p:sp>
        <p:nvSpPr>
          <p:cNvPr id="17429" name="Line 21"/>
          <p:cNvSpPr>
            <a:spLocks noChangeShapeType="1"/>
          </p:cNvSpPr>
          <p:nvPr/>
        </p:nvSpPr>
        <p:spPr bwMode="auto">
          <a:xfrm>
            <a:off x="7956550" y="3597275"/>
            <a:ext cx="360363" cy="0"/>
          </a:xfrm>
          <a:prstGeom prst="line">
            <a:avLst/>
          </a:prstGeom>
          <a:noFill/>
          <a:ln w="28575">
            <a:solidFill>
              <a:schemeClr val="tx1"/>
            </a:solidFill>
            <a:round/>
            <a:headEnd/>
            <a:tailEnd/>
          </a:ln>
          <a:effectLst/>
        </p:spPr>
        <p:txBody>
          <a:bodyPr/>
          <a:lstStyle/>
          <a:p>
            <a:endParaRPr lang="it-IT"/>
          </a:p>
        </p:txBody>
      </p:sp>
      <p:sp>
        <p:nvSpPr>
          <p:cNvPr id="17430" name="Line 22"/>
          <p:cNvSpPr>
            <a:spLocks noChangeShapeType="1"/>
          </p:cNvSpPr>
          <p:nvPr/>
        </p:nvSpPr>
        <p:spPr bwMode="auto">
          <a:xfrm>
            <a:off x="7696200" y="3367088"/>
            <a:ext cx="287338" cy="0"/>
          </a:xfrm>
          <a:prstGeom prst="line">
            <a:avLst/>
          </a:prstGeom>
          <a:noFill/>
          <a:ln w="9525">
            <a:solidFill>
              <a:schemeClr val="tx1"/>
            </a:solidFill>
            <a:round/>
            <a:headEnd/>
            <a:tailEnd/>
          </a:ln>
          <a:effectLst/>
        </p:spPr>
        <p:txBody>
          <a:bodyPr/>
          <a:lstStyle/>
          <a:p>
            <a:endParaRPr lang="it-IT"/>
          </a:p>
        </p:txBody>
      </p:sp>
      <p:sp>
        <p:nvSpPr>
          <p:cNvPr id="17431" name="Line 23"/>
          <p:cNvSpPr>
            <a:spLocks noChangeShapeType="1"/>
          </p:cNvSpPr>
          <p:nvPr/>
        </p:nvSpPr>
        <p:spPr bwMode="auto">
          <a:xfrm>
            <a:off x="7702550" y="3452813"/>
            <a:ext cx="287338" cy="0"/>
          </a:xfrm>
          <a:prstGeom prst="line">
            <a:avLst/>
          </a:prstGeom>
          <a:noFill/>
          <a:ln w="9525">
            <a:solidFill>
              <a:schemeClr val="tx1"/>
            </a:solidFill>
            <a:round/>
            <a:headEnd/>
            <a:tailEnd/>
          </a:ln>
          <a:effectLst/>
        </p:spPr>
        <p:txBody>
          <a:bodyPr/>
          <a:lstStyle/>
          <a:p>
            <a:endParaRPr lang="it-IT"/>
          </a:p>
        </p:txBody>
      </p:sp>
      <p:sp>
        <p:nvSpPr>
          <p:cNvPr id="17432" name="Line 24"/>
          <p:cNvSpPr>
            <a:spLocks noChangeShapeType="1"/>
          </p:cNvSpPr>
          <p:nvPr/>
        </p:nvSpPr>
        <p:spPr bwMode="auto">
          <a:xfrm>
            <a:off x="7688263" y="3544888"/>
            <a:ext cx="287337" cy="0"/>
          </a:xfrm>
          <a:prstGeom prst="line">
            <a:avLst/>
          </a:prstGeom>
          <a:noFill/>
          <a:ln w="9525">
            <a:solidFill>
              <a:schemeClr val="tx1"/>
            </a:solidFill>
            <a:round/>
            <a:headEnd/>
            <a:tailEnd/>
          </a:ln>
          <a:effectLst/>
        </p:spPr>
        <p:txBody>
          <a:bodyPr/>
          <a:lstStyle/>
          <a:p>
            <a:endParaRPr lang="it-IT"/>
          </a:p>
        </p:txBody>
      </p:sp>
      <p:sp>
        <p:nvSpPr>
          <p:cNvPr id="17433" name="Line 25"/>
          <p:cNvSpPr>
            <a:spLocks noChangeShapeType="1"/>
          </p:cNvSpPr>
          <p:nvPr/>
        </p:nvSpPr>
        <p:spPr bwMode="auto">
          <a:xfrm>
            <a:off x="7683500" y="3644900"/>
            <a:ext cx="287338" cy="0"/>
          </a:xfrm>
          <a:prstGeom prst="line">
            <a:avLst/>
          </a:prstGeom>
          <a:noFill/>
          <a:ln w="9525">
            <a:solidFill>
              <a:schemeClr val="tx1"/>
            </a:solidFill>
            <a:round/>
            <a:headEnd/>
            <a:tailEnd/>
          </a:ln>
          <a:effectLst/>
        </p:spPr>
        <p:txBody>
          <a:bodyPr/>
          <a:lstStyle/>
          <a:p>
            <a:endParaRPr lang="it-IT"/>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 Box 4"/>
          <p:cNvSpPr txBox="1">
            <a:spLocks noChangeArrowheads="1"/>
          </p:cNvSpPr>
          <p:nvPr/>
        </p:nvSpPr>
        <p:spPr bwMode="auto">
          <a:xfrm>
            <a:off x="1030288" y="1627188"/>
            <a:ext cx="2032000" cy="739775"/>
          </a:xfrm>
          <a:prstGeom prst="rect">
            <a:avLst/>
          </a:prstGeom>
          <a:solidFill>
            <a:schemeClr val="accent1"/>
          </a:solidFill>
          <a:ln w="38100">
            <a:solidFill>
              <a:srgbClr val="006600"/>
            </a:solidFill>
            <a:miter lim="800000"/>
            <a:headEnd/>
            <a:tailEnd/>
          </a:ln>
          <a:effectLst/>
        </p:spPr>
        <p:txBody>
          <a:bodyPr wrap="none">
            <a:spAutoFit/>
          </a:bodyPr>
          <a:lstStyle/>
          <a:p>
            <a:pPr algn="ctr"/>
            <a:r>
              <a:rPr lang="it-IT" sz="2000" b="1">
                <a:solidFill>
                  <a:srgbClr val="000044"/>
                </a:solidFill>
              </a:rPr>
              <a:t>DILATAZIONE</a:t>
            </a:r>
          </a:p>
          <a:p>
            <a:pPr algn="ctr"/>
            <a:r>
              <a:rPr lang="it-IT" sz="2000" b="1">
                <a:solidFill>
                  <a:srgbClr val="000044"/>
                </a:solidFill>
              </a:rPr>
              <a:t>Vasi a resistenza</a:t>
            </a:r>
          </a:p>
        </p:txBody>
      </p:sp>
      <p:sp>
        <p:nvSpPr>
          <p:cNvPr id="19461" name="Text Box 5"/>
          <p:cNvSpPr txBox="1">
            <a:spLocks noChangeArrowheads="1"/>
          </p:cNvSpPr>
          <p:nvPr/>
        </p:nvSpPr>
        <p:spPr bwMode="auto">
          <a:xfrm>
            <a:off x="2074863" y="492125"/>
            <a:ext cx="5348287" cy="406400"/>
          </a:xfrm>
          <a:prstGeom prst="rect">
            <a:avLst/>
          </a:prstGeom>
          <a:solidFill>
            <a:srgbClr val="FFFF00"/>
          </a:solidFill>
          <a:ln w="9525">
            <a:solidFill>
              <a:srgbClr val="006600"/>
            </a:solidFill>
            <a:miter lim="800000"/>
            <a:headEnd/>
            <a:tailEnd/>
          </a:ln>
          <a:effectLst>
            <a:prstShdw prst="shdw13" dist="89803" dir="13500000">
              <a:srgbClr val="660033">
                <a:alpha val="50000"/>
              </a:srgbClr>
            </a:prstShdw>
          </a:effectLst>
        </p:spPr>
        <p:txBody>
          <a:bodyPr wrap="none">
            <a:spAutoFit/>
          </a:bodyPr>
          <a:lstStyle/>
          <a:p>
            <a:r>
              <a:rPr lang="it-IT" sz="2000" b="1">
                <a:solidFill>
                  <a:srgbClr val="000044"/>
                </a:solidFill>
                <a:effectLst>
                  <a:outerShdw blurRad="38100" dist="38100" dir="2700000" algn="tl">
                    <a:srgbClr val="000000"/>
                  </a:outerShdw>
                </a:effectLst>
                <a:latin typeface="Comic Sans MS" pitchFamily="66" charset="0"/>
              </a:rPr>
              <a:t>MECCANISMO D’AZIONE NELL’ANGINA</a:t>
            </a:r>
          </a:p>
        </p:txBody>
      </p:sp>
      <p:sp>
        <p:nvSpPr>
          <p:cNvPr id="19462" name="Text Box 6"/>
          <p:cNvSpPr txBox="1">
            <a:spLocks noChangeArrowheads="1"/>
          </p:cNvSpPr>
          <p:nvPr/>
        </p:nvSpPr>
        <p:spPr bwMode="auto">
          <a:xfrm>
            <a:off x="1677988" y="922338"/>
            <a:ext cx="184150" cy="366712"/>
          </a:xfrm>
          <a:prstGeom prst="rect">
            <a:avLst/>
          </a:prstGeom>
          <a:noFill/>
          <a:ln w="9525">
            <a:noFill/>
            <a:miter lim="800000"/>
            <a:headEnd/>
            <a:tailEnd/>
          </a:ln>
          <a:effectLst/>
        </p:spPr>
        <p:txBody>
          <a:bodyPr wrap="none">
            <a:spAutoFit/>
          </a:bodyPr>
          <a:lstStyle/>
          <a:p>
            <a:endParaRPr lang="it-IT">
              <a:latin typeface="Arial" charset="0"/>
            </a:endParaRPr>
          </a:p>
        </p:txBody>
      </p:sp>
      <p:sp>
        <p:nvSpPr>
          <p:cNvPr id="19463" name="Text Box 7"/>
          <p:cNvSpPr txBox="1">
            <a:spLocks noChangeArrowheads="1"/>
          </p:cNvSpPr>
          <p:nvPr/>
        </p:nvSpPr>
        <p:spPr bwMode="auto">
          <a:xfrm>
            <a:off x="6113463" y="1628775"/>
            <a:ext cx="2032000" cy="739775"/>
          </a:xfrm>
          <a:prstGeom prst="rect">
            <a:avLst/>
          </a:prstGeom>
          <a:solidFill>
            <a:schemeClr val="accent1"/>
          </a:solidFill>
          <a:ln w="38100">
            <a:solidFill>
              <a:srgbClr val="006600"/>
            </a:solidFill>
            <a:miter lim="800000"/>
            <a:headEnd/>
            <a:tailEnd/>
          </a:ln>
          <a:effectLst/>
        </p:spPr>
        <p:txBody>
          <a:bodyPr wrap="none">
            <a:spAutoFit/>
          </a:bodyPr>
          <a:lstStyle/>
          <a:p>
            <a:pPr algn="ctr"/>
            <a:r>
              <a:rPr lang="it-IT" sz="2000" b="1">
                <a:solidFill>
                  <a:srgbClr val="000044"/>
                </a:solidFill>
              </a:rPr>
              <a:t>DILATAZIONE</a:t>
            </a:r>
          </a:p>
          <a:p>
            <a:pPr algn="ctr"/>
            <a:r>
              <a:rPr lang="it-IT" sz="2000" b="1">
                <a:solidFill>
                  <a:srgbClr val="000044"/>
                </a:solidFill>
              </a:rPr>
              <a:t>coronarie</a:t>
            </a:r>
          </a:p>
        </p:txBody>
      </p:sp>
      <p:sp>
        <p:nvSpPr>
          <p:cNvPr id="19464" name="Text Box 8"/>
          <p:cNvSpPr txBox="1">
            <a:spLocks noChangeArrowheads="1"/>
          </p:cNvSpPr>
          <p:nvPr/>
        </p:nvSpPr>
        <p:spPr bwMode="auto">
          <a:xfrm>
            <a:off x="944563" y="3173413"/>
            <a:ext cx="2170112" cy="396875"/>
          </a:xfrm>
          <a:prstGeom prst="rect">
            <a:avLst/>
          </a:prstGeom>
          <a:noFill/>
          <a:ln w="9525">
            <a:noFill/>
            <a:miter lim="800000"/>
            <a:headEnd/>
            <a:tailEnd/>
          </a:ln>
          <a:effectLst/>
        </p:spPr>
        <p:txBody>
          <a:bodyPr wrap="none">
            <a:spAutoFit/>
          </a:bodyPr>
          <a:lstStyle/>
          <a:p>
            <a:pPr algn="ctr"/>
            <a:r>
              <a:rPr lang="it-IT" sz="2000" b="1">
                <a:solidFill>
                  <a:srgbClr val="000044"/>
                </a:solidFill>
                <a:sym typeface="Wingdings 3" pitchFamily="18" charset="2"/>
              </a:rPr>
              <a:t> POSTCARICO</a:t>
            </a:r>
          </a:p>
        </p:txBody>
      </p:sp>
      <p:sp>
        <p:nvSpPr>
          <p:cNvPr id="19465" name="Text Box 9"/>
          <p:cNvSpPr txBox="1">
            <a:spLocks noChangeArrowheads="1"/>
          </p:cNvSpPr>
          <p:nvPr/>
        </p:nvSpPr>
        <p:spPr bwMode="auto">
          <a:xfrm>
            <a:off x="2495550" y="3632200"/>
            <a:ext cx="2316163" cy="758825"/>
          </a:xfrm>
          <a:prstGeom prst="rect">
            <a:avLst/>
          </a:prstGeom>
          <a:solidFill>
            <a:srgbClr val="FFFF00"/>
          </a:solidFill>
          <a:ln w="57150" cmpd="thinThick">
            <a:solidFill>
              <a:srgbClr val="006600"/>
            </a:solidFill>
            <a:miter lim="800000"/>
            <a:headEnd/>
            <a:tailEnd/>
          </a:ln>
          <a:effectLst/>
        </p:spPr>
        <p:txBody>
          <a:bodyPr wrap="none">
            <a:spAutoFit/>
          </a:bodyPr>
          <a:lstStyle/>
          <a:p>
            <a:pPr algn="ctr">
              <a:buFont typeface="Wingdings 3" pitchFamily="18" charset="2"/>
              <a:buChar char="È"/>
            </a:pPr>
            <a:r>
              <a:rPr lang="it-IT" sz="2000" b="1">
                <a:solidFill>
                  <a:srgbClr val="000044"/>
                </a:solidFill>
                <a:sym typeface="Wingdings 3" pitchFamily="18" charset="2"/>
              </a:rPr>
              <a:t>Lavoro del cuore</a:t>
            </a:r>
          </a:p>
          <a:p>
            <a:pPr algn="ctr">
              <a:buFont typeface="Wingdings 3" pitchFamily="18" charset="2"/>
              <a:buChar char="È"/>
            </a:pPr>
            <a:r>
              <a:rPr lang="it-IT" sz="2000" b="1">
                <a:solidFill>
                  <a:srgbClr val="000044"/>
                </a:solidFill>
                <a:sym typeface="Wingdings 3" pitchFamily="18" charset="2"/>
              </a:rPr>
              <a:t> spesa energetica</a:t>
            </a:r>
          </a:p>
        </p:txBody>
      </p:sp>
      <p:sp>
        <p:nvSpPr>
          <p:cNvPr id="19466" name="Text Box 10"/>
          <p:cNvSpPr txBox="1">
            <a:spLocks noChangeArrowheads="1"/>
          </p:cNvSpPr>
          <p:nvPr/>
        </p:nvSpPr>
        <p:spPr bwMode="auto">
          <a:xfrm>
            <a:off x="5830888" y="3605213"/>
            <a:ext cx="2805112" cy="777875"/>
          </a:xfrm>
          <a:prstGeom prst="rect">
            <a:avLst/>
          </a:prstGeom>
          <a:solidFill>
            <a:srgbClr val="FFFF00"/>
          </a:solidFill>
          <a:ln w="76200" cmpd="tri">
            <a:solidFill>
              <a:srgbClr val="008000"/>
            </a:solidFill>
            <a:miter lim="800000"/>
            <a:headEnd/>
            <a:tailEnd/>
          </a:ln>
          <a:effectLst/>
        </p:spPr>
        <p:txBody>
          <a:bodyPr wrap="none">
            <a:spAutoFit/>
          </a:bodyPr>
          <a:lstStyle/>
          <a:p>
            <a:pPr algn="ctr">
              <a:buFont typeface="Wingdings 3" pitchFamily="18" charset="2"/>
              <a:buChar char="Ç"/>
            </a:pPr>
            <a:r>
              <a:rPr lang="it-IT" sz="2000" b="1">
                <a:solidFill>
                  <a:srgbClr val="000044"/>
                </a:solidFill>
                <a:sym typeface="Wingdings 3" pitchFamily="18" charset="2"/>
              </a:rPr>
              <a:t>Perfusione miocardio</a:t>
            </a:r>
          </a:p>
          <a:p>
            <a:pPr algn="ctr">
              <a:buFont typeface="Wingdings 3" pitchFamily="18" charset="2"/>
              <a:buNone/>
            </a:pPr>
            <a:r>
              <a:rPr lang="it-IT" sz="2000" b="1">
                <a:solidFill>
                  <a:srgbClr val="000044"/>
                </a:solidFill>
                <a:sym typeface="Wingdings 3" pitchFamily="18" charset="2"/>
              </a:rPr>
              <a:t>ischemico</a:t>
            </a:r>
          </a:p>
        </p:txBody>
      </p:sp>
      <p:sp>
        <p:nvSpPr>
          <p:cNvPr id="19467" name="Text Box 11"/>
          <p:cNvSpPr txBox="1">
            <a:spLocks noChangeArrowheads="1"/>
          </p:cNvSpPr>
          <p:nvPr/>
        </p:nvSpPr>
        <p:spPr bwMode="auto">
          <a:xfrm>
            <a:off x="6227763" y="5284788"/>
            <a:ext cx="2044700" cy="915987"/>
          </a:xfrm>
          <a:prstGeom prst="rect">
            <a:avLst/>
          </a:prstGeom>
          <a:noFill/>
          <a:ln w="9525">
            <a:noFill/>
            <a:miter lim="800000"/>
            <a:headEnd/>
            <a:tailEnd/>
          </a:ln>
          <a:effectLst/>
        </p:spPr>
        <p:txBody>
          <a:bodyPr wrap="none">
            <a:spAutoFit/>
          </a:bodyPr>
          <a:lstStyle/>
          <a:p>
            <a:pPr algn="ctr"/>
            <a:r>
              <a:rPr lang="it-IT" b="1">
                <a:solidFill>
                  <a:srgbClr val="FF0000"/>
                </a:solidFill>
                <a:latin typeface="Comic Sans MS" pitchFamily="66" charset="0"/>
              </a:rPr>
              <a:t>ANGINA </a:t>
            </a:r>
          </a:p>
          <a:p>
            <a:pPr algn="ctr"/>
            <a:r>
              <a:rPr lang="it-IT" b="1">
                <a:solidFill>
                  <a:srgbClr val="FF0000"/>
                </a:solidFill>
                <a:latin typeface="Comic Sans MS" pitchFamily="66" charset="0"/>
              </a:rPr>
              <a:t>VASOSPASTICA</a:t>
            </a:r>
          </a:p>
          <a:p>
            <a:pPr algn="ctr"/>
            <a:r>
              <a:rPr lang="it-IT" b="1">
                <a:solidFill>
                  <a:srgbClr val="FF0000"/>
                </a:solidFill>
                <a:latin typeface="Comic Sans MS" pitchFamily="66" charset="0"/>
              </a:rPr>
              <a:t>(variante)</a:t>
            </a:r>
          </a:p>
        </p:txBody>
      </p:sp>
      <p:sp>
        <p:nvSpPr>
          <p:cNvPr id="19468" name="Line 12"/>
          <p:cNvSpPr>
            <a:spLocks noChangeShapeType="1"/>
          </p:cNvSpPr>
          <p:nvPr/>
        </p:nvSpPr>
        <p:spPr bwMode="auto">
          <a:xfrm>
            <a:off x="1976438" y="2424113"/>
            <a:ext cx="6350" cy="731837"/>
          </a:xfrm>
          <a:prstGeom prst="line">
            <a:avLst/>
          </a:prstGeom>
          <a:noFill/>
          <a:ln w="38100">
            <a:solidFill>
              <a:srgbClr val="006600"/>
            </a:solidFill>
            <a:round/>
            <a:headEnd/>
            <a:tailEnd type="stealth" w="lg" len="lg"/>
          </a:ln>
          <a:effectLst/>
        </p:spPr>
        <p:txBody>
          <a:bodyPr/>
          <a:lstStyle/>
          <a:p>
            <a:endParaRPr lang="it-IT"/>
          </a:p>
        </p:txBody>
      </p:sp>
      <p:sp>
        <p:nvSpPr>
          <p:cNvPr id="19469" name="Line 13"/>
          <p:cNvSpPr>
            <a:spLocks noChangeShapeType="1"/>
          </p:cNvSpPr>
          <p:nvPr/>
        </p:nvSpPr>
        <p:spPr bwMode="auto">
          <a:xfrm>
            <a:off x="6970713" y="2444750"/>
            <a:ext cx="15875" cy="957263"/>
          </a:xfrm>
          <a:prstGeom prst="line">
            <a:avLst/>
          </a:prstGeom>
          <a:noFill/>
          <a:ln w="38100">
            <a:solidFill>
              <a:srgbClr val="006600"/>
            </a:solidFill>
            <a:round/>
            <a:headEnd/>
            <a:tailEnd type="stealth" w="lg" len="lg"/>
          </a:ln>
          <a:effectLst/>
        </p:spPr>
        <p:txBody>
          <a:bodyPr/>
          <a:lstStyle/>
          <a:p>
            <a:endParaRPr lang="it-IT"/>
          </a:p>
        </p:txBody>
      </p:sp>
      <p:sp>
        <p:nvSpPr>
          <p:cNvPr id="19470" name="Line 14"/>
          <p:cNvSpPr>
            <a:spLocks noChangeShapeType="1"/>
          </p:cNvSpPr>
          <p:nvPr/>
        </p:nvSpPr>
        <p:spPr bwMode="auto">
          <a:xfrm rot="19115937" flipH="1">
            <a:off x="2124075" y="3451225"/>
            <a:ext cx="14288" cy="484188"/>
          </a:xfrm>
          <a:prstGeom prst="line">
            <a:avLst/>
          </a:prstGeom>
          <a:noFill/>
          <a:ln w="38100">
            <a:solidFill>
              <a:srgbClr val="006600"/>
            </a:solidFill>
            <a:round/>
            <a:headEnd/>
            <a:tailEnd type="stealth" w="lg" len="lg"/>
          </a:ln>
          <a:effectLst/>
        </p:spPr>
        <p:txBody>
          <a:bodyPr/>
          <a:lstStyle/>
          <a:p>
            <a:endParaRPr lang="it-IT"/>
          </a:p>
        </p:txBody>
      </p:sp>
      <p:sp>
        <p:nvSpPr>
          <p:cNvPr id="19471" name="Text Box 15"/>
          <p:cNvSpPr txBox="1">
            <a:spLocks noChangeArrowheads="1"/>
          </p:cNvSpPr>
          <p:nvPr/>
        </p:nvSpPr>
        <p:spPr bwMode="auto">
          <a:xfrm>
            <a:off x="3222625" y="1628775"/>
            <a:ext cx="2697163" cy="739775"/>
          </a:xfrm>
          <a:prstGeom prst="rect">
            <a:avLst/>
          </a:prstGeom>
          <a:solidFill>
            <a:schemeClr val="accent1"/>
          </a:solidFill>
          <a:ln w="38100">
            <a:solidFill>
              <a:srgbClr val="006600"/>
            </a:solidFill>
            <a:miter lim="800000"/>
            <a:headEnd/>
            <a:tailEnd/>
          </a:ln>
          <a:effectLst/>
        </p:spPr>
        <p:txBody>
          <a:bodyPr wrap="none">
            <a:spAutoFit/>
          </a:bodyPr>
          <a:lstStyle/>
          <a:p>
            <a:pPr algn="ctr"/>
            <a:r>
              <a:rPr lang="it-IT" sz="2000" b="1">
                <a:solidFill>
                  <a:srgbClr val="000044"/>
                </a:solidFill>
                <a:sym typeface="Wingdings 3" pitchFamily="18" charset="2"/>
              </a:rPr>
              <a:t> </a:t>
            </a:r>
            <a:r>
              <a:rPr lang="it-IT" sz="2000" b="1">
                <a:solidFill>
                  <a:srgbClr val="000044"/>
                </a:solidFill>
              </a:rPr>
              <a:t>CONTRAZIONE</a:t>
            </a:r>
          </a:p>
          <a:p>
            <a:pPr algn="ctr"/>
            <a:r>
              <a:rPr lang="it-IT" sz="2000" b="1">
                <a:solidFill>
                  <a:srgbClr val="000044"/>
                </a:solidFill>
                <a:sym typeface="Wingdings 3" pitchFamily="18" charset="2"/>
              </a:rPr>
              <a:t> CONDUZIONE AV</a:t>
            </a:r>
          </a:p>
        </p:txBody>
      </p:sp>
      <p:sp>
        <p:nvSpPr>
          <p:cNvPr id="19472" name="Line 16"/>
          <p:cNvSpPr>
            <a:spLocks noChangeShapeType="1"/>
          </p:cNvSpPr>
          <p:nvPr/>
        </p:nvSpPr>
        <p:spPr bwMode="auto">
          <a:xfrm rot="1312465" flipH="1">
            <a:off x="4408488" y="2452688"/>
            <a:ext cx="7937" cy="1063625"/>
          </a:xfrm>
          <a:prstGeom prst="line">
            <a:avLst/>
          </a:prstGeom>
          <a:noFill/>
          <a:ln w="38100">
            <a:solidFill>
              <a:srgbClr val="006600"/>
            </a:solidFill>
            <a:round/>
            <a:headEnd/>
            <a:tailEnd type="stealth" w="lg" len="lg"/>
          </a:ln>
          <a:effectLst/>
        </p:spPr>
        <p:txBody>
          <a:bodyPr/>
          <a:lstStyle/>
          <a:p>
            <a:endParaRPr lang="it-IT"/>
          </a:p>
        </p:txBody>
      </p:sp>
      <p:sp>
        <p:nvSpPr>
          <p:cNvPr id="19473" name="Line 17"/>
          <p:cNvSpPr>
            <a:spLocks noChangeShapeType="1"/>
          </p:cNvSpPr>
          <p:nvPr/>
        </p:nvSpPr>
        <p:spPr bwMode="auto">
          <a:xfrm flipH="1">
            <a:off x="7059613" y="4541838"/>
            <a:ext cx="12700" cy="608012"/>
          </a:xfrm>
          <a:prstGeom prst="line">
            <a:avLst/>
          </a:prstGeom>
          <a:noFill/>
          <a:ln w="57150" cmpd="thickThin">
            <a:solidFill>
              <a:srgbClr val="006600"/>
            </a:solidFill>
            <a:round/>
            <a:headEnd/>
            <a:tailEnd type="stealth" w="lg" len="lg"/>
          </a:ln>
          <a:effectLst/>
        </p:spPr>
        <p:txBody>
          <a:bodyPr/>
          <a:lstStyle/>
          <a:p>
            <a:endParaRPr lang="it-IT"/>
          </a:p>
        </p:txBody>
      </p:sp>
      <p:sp>
        <p:nvSpPr>
          <p:cNvPr id="19474" name="Text Box 18"/>
          <p:cNvSpPr txBox="1">
            <a:spLocks noChangeArrowheads="1"/>
          </p:cNvSpPr>
          <p:nvPr/>
        </p:nvSpPr>
        <p:spPr bwMode="auto">
          <a:xfrm>
            <a:off x="2090738" y="5284788"/>
            <a:ext cx="3132137" cy="915987"/>
          </a:xfrm>
          <a:prstGeom prst="rect">
            <a:avLst/>
          </a:prstGeom>
          <a:noFill/>
          <a:ln w="9525">
            <a:noFill/>
            <a:miter lim="800000"/>
            <a:headEnd/>
            <a:tailEnd/>
          </a:ln>
          <a:effectLst/>
        </p:spPr>
        <p:txBody>
          <a:bodyPr wrap="none">
            <a:spAutoFit/>
          </a:bodyPr>
          <a:lstStyle/>
          <a:p>
            <a:pPr algn="ctr"/>
            <a:r>
              <a:rPr lang="it-IT" b="1">
                <a:solidFill>
                  <a:srgbClr val="FF0000"/>
                </a:solidFill>
                <a:latin typeface="Comic Sans MS" pitchFamily="66" charset="0"/>
              </a:rPr>
              <a:t>ANGINA </a:t>
            </a:r>
          </a:p>
          <a:p>
            <a:pPr algn="ctr"/>
            <a:r>
              <a:rPr lang="it-IT" b="1">
                <a:solidFill>
                  <a:srgbClr val="FF0000"/>
                </a:solidFill>
                <a:latin typeface="Comic Sans MS" pitchFamily="66" charset="0"/>
              </a:rPr>
              <a:t>CORONARIOSCLEROTICA</a:t>
            </a:r>
          </a:p>
          <a:p>
            <a:pPr algn="ctr"/>
            <a:r>
              <a:rPr lang="it-IT" b="1">
                <a:solidFill>
                  <a:srgbClr val="FF0000"/>
                </a:solidFill>
                <a:latin typeface="Comic Sans MS" pitchFamily="66" charset="0"/>
              </a:rPr>
              <a:t>(tipica)</a:t>
            </a:r>
          </a:p>
        </p:txBody>
      </p:sp>
      <p:sp>
        <p:nvSpPr>
          <p:cNvPr id="19476" name="Line 20"/>
          <p:cNvSpPr>
            <a:spLocks noChangeShapeType="1"/>
          </p:cNvSpPr>
          <p:nvPr/>
        </p:nvSpPr>
        <p:spPr bwMode="auto">
          <a:xfrm flipH="1">
            <a:off x="3713163" y="4541838"/>
            <a:ext cx="3175" cy="722312"/>
          </a:xfrm>
          <a:prstGeom prst="line">
            <a:avLst/>
          </a:prstGeom>
          <a:noFill/>
          <a:ln w="57150" cmpd="thickThin">
            <a:solidFill>
              <a:srgbClr val="006600"/>
            </a:solidFill>
            <a:round/>
            <a:headEnd/>
            <a:tailEnd type="stealth" w="lg" len="lg"/>
          </a:ln>
          <a:effectLst/>
        </p:spPr>
        <p:txBody>
          <a:bodyPr/>
          <a:lstStyle/>
          <a:p>
            <a:endParaRPr lang="it-IT"/>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Picture 5" descr="bloccanti canali Ca2"/>
          <p:cNvPicPr>
            <a:picLocks noChangeAspect="1" noChangeArrowheads="1"/>
          </p:cNvPicPr>
          <p:nvPr/>
        </p:nvPicPr>
        <p:blipFill>
          <a:blip r:embed="rId2" cstate="print"/>
          <a:srcRect/>
          <a:stretch>
            <a:fillRect/>
          </a:stretch>
        </p:blipFill>
        <p:spPr bwMode="auto">
          <a:xfrm>
            <a:off x="2428875" y="1200150"/>
            <a:ext cx="4130675" cy="5108575"/>
          </a:xfrm>
          <a:prstGeom prst="rect">
            <a:avLst/>
          </a:prstGeom>
          <a:noFill/>
        </p:spPr>
      </p:pic>
      <p:sp>
        <p:nvSpPr>
          <p:cNvPr id="18440" name="Text Box 8"/>
          <p:cNvSpPr txBox="1">
            <a:spLocks noChangeArrowheads="1"/>
          </p:cNvSpPr>
          <p:nvPr/>
        </p:nvSpPr>
        <p:spPr bwMode="auto">
          <a:xfrm>
            <a:off x="1131888" y="344488"/>
            <a:ext cx="7078662" cy="366712"/>
          </a:xfrm>
          <a:prstGeom prst="rect">
            <a:avLst/>
          </a:prstGeom>
          <a:solidFill>
            <a:srgbClr val="FF99CC"/>
          </a:solidFill>
          <a:ln w="9525">
            <a:noFill/>
            <a:miter lim="800000"/>
            <a:headEnd/>
            <a:tailEnd/>
          </a:ln>
          <a:effectLst/>
        </p:spPr>
        <p:txBody>
          <a:bodyPr wrap="none">
            <a:spAutoFit/>
          </a:bodyPr>
          <a:lstStyle/>
          <a:p>
            <a:r>
              <a:rPr lang="it-IT" b="1">
                <a:solidFill>
                  <a:srgbClr val="000044"/>
                </a:solidFill>
                <a:effectLst>
                  <a:outerShdw blurRad="38100" dist="38100" dir="2700000" algn="tl">
                    <a:srgbClr val="000000"/>
                  </a:outerShdw>
                </a:effectLst>
                <a:latin typeface="Comic Sans MS" pitchFamily="66" charset="0"/>
              </a:rPr>
              <a:t>EFFETTO DEI Ca- ANTAGONISTI SUL CUORE E SUI VASI</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collaterali Ca"/>
          <p:cNvPicPr>
            <a:picLocks noChangeAspect="1" noChangeArrowheads="1"/>
          </p:cNvPicPr>
          <p:nvPr/>
        </p:nvPicPr>
        <p:blipFill>
          <a:blip r:embed="rId2" cstate="print"/>
          <a:srcRect/>
          <a:stretch>
            <a:fillRect/>
          </a:stretch>
        </p:blipFill>
        <p:spPr bwMode="auto">
          <a:xfrm>
            <a:off x="5638800" y="0"/>
            <a:ext cx="3054350" cy="6858000"/>
          </a:xfrm>
          <a:prstGeom prst="rect">
            <a:avLst/>
          </a:prstGeom>
          <a:noFill/>
        </p:spPr>
      </p:pic>
      <p:pic>
        <p:nvPicPr>
          <p:cNvPr id="35845" name="Picture 5" descr="bloccanti canali Ca"/>
          <p:cNvPicPr>
            <a:picLocks noChangeAspect="1" noChangeArrowheads="1"/>
          </p:cNvPicPr>
          <p:nvPr/>
        </p:nvPicPr>
        <p:blipFill>
          <a:blip r:embed="rId3" cstate="print"/>
          <a:srcRect/>
          <a:stretch>
            <a:fillRect/>
          </a:stretch>
        </p:blipFill>
        <p:spPr bwMode="auto">
          <a:xfrm>
            <a:off x="488950" y="488950"/>
            <a:ext cx="4729163" cy="2571750"/>
          </a:xfrm>
          <a:prstGeom prst="rect">
            <a:avLst/>
          </a:prstGeom>
          <a:noFill/>
        </p:spPr>
      </p:pic>
      <p:sp>
        <p:nvSpPr>
          <p:cNvPr id="35846" name="Text Box 6"/>
          <p:cNvSpPr txBox="1">
            <a:spLocks noChangeArrowheads="1"/>
          </p:cNvSpPr>
          <p:nvPr/>
        </p:nvSpPr>
        <p:spPr bwMode="auto">
          <a:xfrm>
            <a:off x="401638" y="3614738"/>
            <a:ext cx="4902200" cy="793750"/>
          </a:xfrm>
          <a:prstGeom prst="rect">
            <a:avLst/>
          </a:prstGeom>
          <a:noFill/>
          <a:ln w="9525">
            <a:noFill/>
            <a:miter lim="800000"/>
            <a:headEnd/>
            <a:tailEnd/>
          </a:ln>
          <a:effectLst/>
        </p:spPr>
        <p:txBody>
          <a:bodyPr wrap="none">
            <a:spAutoFit/>
          </a:bodyPr>
          <a:lstStyle/>
          <a:p>
            <a:r>
              <a:rPr lang="it-IT" b="1">
                <a:solidFill>
                  <a:srgbClr val="000044"/>
                </a:solidFill>
              </a:rPr>
              <a:t>VERAPAMIL: effetto cronotropo  e inotropo  </a:t>
            </a:r>
            <a:r>
              <a:rPr lang="it-IT" sz="2800" b="1">
                <a:solidFill>
                  <a:srgbClr val="000044"/>
                </a:solidFill>
              </a:rPr>
              <a:t>–</a:t>
            </a:r>
          </a:p>
          <a:p>
            <a:r>
              <a:rPr lang="it-IT" b="1">
                <a:solidFill>
                  <a:srgbClr val="000044"/>
                </a:solidFill>
              </a:rPr>
              <a:t>NIFEDIPINA: tachicardia riflessa</a:t>
            </a:r>
          </a:p>
        </p:txBody>
      </p:sp>
      <p:sp>
        <p:nvSpPr>
          <p:cNvPr id="35847" name="Oval 7"/>
          <p:cNvSpPr>
            <a:spLocks noChangeArrowheads="1"/>
          </p:cNvSpPr>
          <p:nvPr/>
        </p:nvSpPr>
        <p:spPr bwMode="auto">
          <a:xfrm>
            <a:off x="4935538" y="3787775"/>
            <a:ext cx="319087" cy="261938"/>
          </a:xfrm>
          <a:prstGeom prst="ellipse">
            <a:avLst/>
          </a:prstGeom>
          <a:noFill/>
          <a:ln w="9525">
            <a:solidFill>
              <a:schemeClr val="tx1"/>
            </a:solidFill>
            <a:round/>
            <a:headEnd/>
            <a:tailEnd/>
          </a:ln>
          <a:effectLst/>
        </p:spPr>
        <p:txBody>
          <a:bodyPr wrap="none" anchor="ctr"/>
          <a:lstStyle/>
          <a:p>
            <a:endParaRPr lang="it-IT"/>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5129" name="Rectangle 9"/>
          <p:cNvSpPr>
            <a:spLocks noGrp="1" noChangeArrowheads="1"/>
          </p:cNvSpPr>
          <p:nvPr>
            <p:ph type="body" idx="1"/>
          </p:nvPr>
        </p:nvSpPr>
        <p:spPr>
          <a:xfrm>
            <a:off x="558800" y="1600200"/>
            <a:ext cx="8229600" cy="5062538"/>
          </a:xfrm>
          <a:solidFill>
            <a:schemeClr val="bg1"/>
          </a:solidFill>
        </p:spPr>
        <p:txBody>
          <a:bodyPr/>
          <a:lstStyle/>
          <a:p>
            <a:pPr algn="just">
              <a:lnSpc>
                <a:spcPct val="90000"/>
              </a:lnSpc>
            </a:pPr>
            <a:r>
              <a:rPr lang="it-IT" sz="2400" dirty="0">
                <a:solidFill>
                  <a:srgbClr val="FF0000"/>
                </a:solidFill>
                <a:latin typeface="Comic Sans MS" pitchFamily="66" charset="0"/>
              </a:rPr>
              <a:t>Angina pectoris stabile</a:t>
            </a:r>
            <a:r>
              <a:rPr lang="it-IT" sz="2400" dirty="0">
                <a:solidFill>
                  <a:srgbClr val="000066"/>
                </a:solidFill>
                <a:latin typeface="Comic Sans MS" pitchFamily="66" charset="0"/>
              </a:rPr>
              <a:t>. Il </a:t>
            </a:r>
            <a:r>
              <a:rPr lang="it-IT" sz="2400" b="1" dirty="0">
                <a:solidFill>
                  <a:srgbClr val="000066"/>
                </a:solidFill>
                <a:latin typeface="Comic Sans MS" pitchFamily="66" charset="0"/>
              </a:rPr>
              <a:t>dolore anginoso</a:t>
            </a:r>
            <a:r>
              <a:rPr lang="it-IT" sz="2400" dirty="0">
                <a:solidFill>
                  <a:srgbClr val="000066"/>
                </a:solidFill>
                <a:latin typeface="Comic Sans MS" pitchFamily="66" charset="0"/>
              </a:rPr>
              <a:t> (</a:t>
            </a:r>
            <a:r>
              <a:rPr lang="it-IT" sz="2400" dirty="0" err="1">
                <a:solidFill>
                  <a:srgbClr val="000066"/>
                </a:solidFill>
                <a:latin typeface="Comic Sans MS" pitchFamily="66" charset="0"/>
              </a:rPr>
              <a:t>stenocardico</a:t>
            </a:r>
            <a:r>
              <a:rPr lang="it-IT" sz="2400" dirty="0">
                <a:solidFill>
                  <a:srgbClr val="000066"/>
                </a:solidFill>
                <a:latin typeface="Comic Sans MS" pitchFamily="66" charset="0"/>
              </a:rPr>
              <a:t>) compare solo durante lo sforzo e alla stessa soglia. E’ espressione di </a:t>
            </a:r>
            <a:r>
              <a:rPr lang="it-IT" sz="2400" b="1" dirty="0" err="1">
                <a:solidFill>
                  <a:srgbClr val="000066"/>
                </a:solidFill>
                <a:latin typeface="Comic Sans MS" pitchFamily="66" charset="0"/>
              </a:rPr>
              <a:t>placce</a:t>
            </a:r>
            <a:r>
              <a:rPr lang="it-IT" sz="2400" b="1" dirty="0">
                <a:solidFill>
                  <a:srgbClr val="000066"/>
                </a:solidFill>
                <a:latin typeface="Comic Sans MS" pitchFamily="66" charset="0"/>
              </a:rPr>
              <a:t> “fisse”</a:t>
            </a:r>
            <a:r>
              <a:rPr lang="it-IT" sz="2400" dirty="0">
                <a:solidFill>
                  <a:srgbClr val="000066"/>
                </a:solidFill>
                <a:latin typeface="Comic Sans MS" pitchFamily="66" charset="0"/>
              </a:rPr>
              <a:t> nelle coronarie.</a:t>
            </a:r>
          </a:p>
          <a:p>
            <a:pPr algn="just">
              <a:lnSpc>
                <a:spcPct val="90000"/>
              </a:lnSpc>
            </a:pPr>
            <a:r>
              <a:rPr lang="it-IT" sz="2400" dirty="0">
                <a:solidFill>
                  <a:srgbClr val="FF0000"/>
                </a:solidFill>
                <a:latin typeface="Comic Sans MS" pitchFamily="66" charset="0"/>
              </a:rPr>
              <a:t>Angina pectoris instabile</a:t>
            </a:r>
            <a:r>
              <a:rPr lang="it-IT" sz="2400" dirty="0">
                <a:solidFill>
                  <a:srgbClr val="000066"/>
                </a:solidFill>
                <a:latin typeface="Comic Sans MS" pitchFamily="66" charset="0"/>
              </a:rPr>
              <a:t>. Il dolore compare a riposo oppure sotto sforzo ad una soglia più bassa. E’ </a:t>
            </a:r>
            <a:r>
              <a:rPr lang="it-IT" sz="2400" b="1" dirty="0">
                <a:solidFill>
                  <a:srgbClr val="000066"/>
                </a:solidFill>
                <a:latin typeface="Comic Sans MS" pitchFamily="66" charset="0"/>
              </a:rPr>
              <a:t>espressione di placche ulcerate, </a:t>
            </a:r>
            <a:r>
              <a:rPr lang="it-IT" sz="2400" b="1" dirty="0" err="1">
                <a:solidFill>
                  <a:srgbClr val="000066"/>
                </a:solidFill>
                <a:latin typeface="Comic Sans MS" pitchFamily="66" charset="0"/>
              </a:rPr>
              <a:t>fissurizzate</a:t>
            </a:r>
            <a:r>
              <a:rPr lang="it-IT" sz="2400" b="1" dirty="0">
                <a:solidFill>
                  <a:srgbClr val="000066"/>
                </a:solidFill>
                <a:latin typeface="Comic Sans MS" pitchFamily="66" charset="0"/>
              </a:rPr>
              <a:t>, </a:t>
            </a:r>
            <a:r>
              <a:rPr lang="it-IT" sz="2400" b="1" dirty="0" err="1">
                <a:solidFill>
                  <a:srgbClr val="000066"/>
                </a:solidFill>
                <a:latin typeface="Comic Sans MS" pitchFamily="66" charset="0"/>
              </a:rPr>
              <a:t>trombizzate</a:t>
            </a:r>
            <a:r>
              <a:rPr lang="it-IT" sz="2400" b="1" dirty="0">
                <a:solidFill>
                  <a:srgbClr val="000066"/>
                </a:solidFill>
                <a:latin typeface="Comic Sans MS" pitchFamily="66" charset="0"/>
              </a:rPr>
              <a:t> o vasospasmo coronarico</a:t>
            </a:r>
            <a:r>
              <a:rPr lang="it-IT" sz="2400" dirty="0">
                <a:solidFill>
                  <a:srgbClr val="000066"/>
                </a:solidFill>
                <a:latin typeface="Comic Sans MS" pitchFamily="66" charset="0"/>
              </a:rPr>
              <a:t>. Rappresenta una situazione instabile che può evolvere verso l’infarto miocardico o la morte improvvisa</a:t>
            </a:r>
          </a:p>
          <a:p>
            <a:pPr algn="just">
              <a:lnSpc>
                <a:spcPct val="90000"/>
              </a:lnSpc>
            </a:pPr>
            <a:r>
              <a:rPr lang="it-IT" sz="2400" dirty="0">
                <a:solidFill>
                  <a:srgbClr val="FF0000"/>
                </a:solidFill>
                <a:latin typeface="Comic Sans MS" pitchFamily="66" charset="0"/>
              </a:rPr>
              <a:t>Infarto del miocardio</a:t>
            </a:r>
            <a:r>
              <a:rPr lang="it-IT" sz="2400" dirty="0">
                <a:solidFill>
                  <a:srgbClr val="000066"/>
                </a:solidFill>
                <a:latin typeface="Comic Sans MS" pitchFamily="66" charset="0"/>
              </a:rPr>
              <a:t>. L’infarto classico è caratterizzato da ECG caratterizzato da un </a:t>
            </a:r>
            <a:r>
              <a:rPr lang="it-IT" sz="2400" dirty="0" err="1">
                <a:solidFill>
                  <a:srgbClr val="000066"/>
                </a:solidFill>
                <a:latin typeface="Comic Sans MS" pitchFamily="66" charset="0"/>
              </a:rPr>
              <a:t>sopraslivellamento</a:t>
            </a:r>
            <a:r>
              <a:rPr lang="it-IT" sz="2400" dirty="0">
                <a:solidFill>
                  <a:srgbClr val="000066"/>
                </a:solidFill>
                <a:latin typeface="Comic Sans MS" pitchFamily="66" charset="0"/>
              </a:rPr>
              <a:t> del tratto ST nelle derivazioni che esplorano il territorio irrorato dalla coronaria occlusa.</a:t>
            </a:r>
          </a:p>
        </p:txBody>
      </p:sp>
      <p:sp>
        <p:nvSpPr>
          <p:cNvPr id="5130" name="Text Box 10"/>
          <p:cNvSpPr txBox="1">
            <a:spLocks noGrp="1" noChangeArrowheads="1"/>
          </p:cNvSpPr>
          <p:nvPr>
            <p:ph type="title"/>
          </p:nvPr>
        </p:nvSpPr>
        <p:spPr>
          <a:xfrm>
            <a:off x="1268413" y="331788"/>
            <a:ext cx="6373812" cy="752475"/>
          </a:xfrm>
          <a:solidFill>
            <a:srgbClr val="00FF00"/>
          </a:solidFill>
          <a:ln/>
          <a:effectLst>
            <a:outerShdw dist="107763" dir="13500000" algn="ctr" rotWithShape="0">
              <a:srgbClr val="003300"/>
            </a:outerShdw>
          </a:effectLst>
        </p:spPr>
        <p:txBody>
          <a:bodyPr/>
          <a:lstStyle/>
          <a:p>
            <a:r>
              <a:rPr lang="it-IT" sz="3200" b="1">
                <a:solidFill>
                  <a:schemeClr val="accent2"/>
                </a:solidFill>
                <a:effectLst>
                  <a:outerShdw blurRad="38100" dist="38100" dir="2700000" algn="tl">
                    <a:srgbClr val="000000"/>
                  </a:outerShdw>
                </a:effectLst>
                <a:latin typeface="Comic Sans MS" pitchFamily="66" charset="0"/>
              </a:rPr>
              <a:t>CARDIOPATIA ISCHEMICA</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Ca"/>
          <p:cNvPicPr>
            <a:picLocks noChangeAspect="1" noChangeArrowheads="1"/>
          </p:cNvPicPr>
          <p:nvPr/>
        </p:nvPicPr>
        <p:blipFill>
          <a:blip r:embed="rId2" cstate="print"/>
          <a:srcRect l="3145" t="4060" r="981" b="4523"/>
          <a:stretch>
            <a:fillRect/>
          </a:stretch>
        </p:blipFill>
        <p:spPr bwMode="auto">
          <a:xfrm>
            <a:off x="139700" y="508000"/>
            <a:ext cx="8891588" cy="5654675"/>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3315" name="Picture 2"/>
          <p:cNvPicPr>
            <a:picLocks noChangeAspect="1" noChangeArrowheads="1"/>
          </p:cNvPicPr>
          <p:nvPr/>
        </p:nvPicPr>
        <p:blipFill>
          <a:blip r:embed="rId2" cstate="print"/>
          <a:srcRect/>
          <a:stretch>
            <a:fillRect/>
          </a:stretch>
        </p:blipFill>
        <p:spPr bwMode="auto">
          <a:xfrm>
            <a:off x="107504" y="332656"/>
            <a:ext cx="8845080" cy="2952328"/>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2339752" y="3284984"/>
            <a:ext cx="5135599" cy="3456384"/>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 name="Picture 1"/>
          <p:cNvPicPr/>
          <p:nvPr/>
        </p:nvPicPr>
        <p:blipFill>
          <a:blip r:embed="rId2" cstate="print"/>
          <a:stretch/>
        </p:blipFill>
        <p:spPr>
          <a:xfrm>
            <a:off x="379440" y="1243080"/>
            <a:ext cx="8316720" cy="5487840"/>
          </a:xfrm>
          <a:prstGeom prst="rect">
            <a:avLst/>
          </a:prstGeom>
          <a:ln>
            <a:noFill/>
          </a:ln>
        </p:spPr>
      </p:pic>
      <p:sp>
        <p:nvSpPr>
          <p:cNvPr id="399" name="CustomShape 1"/>
          <p:cNvSpPr/>
          <p:nvPr/>
        </p:nvSpPr>
        <p:spPr>
          <a:xfrm>
            <a:off x="1130400" y="217440"/>
            <a:ext cx="6583320" cy="4921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nSpc>
                <a:spcPct val="100000"/>
              </a:lnSpc>
            </a:pPr>
            <a:r>
              <a:rPr lang="en-US" sz="2800" b="1">
                <a:solidFill>
                  <a:srgbClr val="C00000"/>
                </a:solidFill>
                <a:latin typeface="Calibri"/>
              </a:rPr>
              <a:t>TERAPIE ANTI-ANGINOSE CONVENZIONALI</a:t>
            </a:r>
            <a:endParaRPr/>
          </a:p>
        </p:txBody>
      </p:sp>
      <p:sp>
        <p:nvSpPr>
          <p:cNvPr id="400" name="CustomShape 2"/>
          <p:cNvSpPr/>
          <p:nvPr/>
        </p:nvSpPr>
        <p:spPr>
          <a:xfrm>
            <a:off x="266760" y="1892160"/>
            <a:ext cx="2403360" cy="824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r">
              <a:lnSpc>
                <a:spcPct val="100000"/>
              </a:lnSpc>
            </a:pPr>
            <a:r>
              <a:rPr lang="it-IT" sz="1600" b="1">
                <a:solidFill>
                  <a:srgbClr val="000066"/>
                </a:solidFill>
                <a:latin typeface="Calibri"/>
              </a:rPr>
              <a:t>Vasospasmo</a:t>
            </a:r>
            <a:endParaRPr/>
          </a:p>
          <a:p>
            <a:pPr algn="r">
              <a:lnSpc>
                <a:spcPct val="100000"/>
              </a:lnSpc>
            </a:pPr>
            <a:r>
              <a:rPr lang="it-IT" sz="1600">
                <a:solidFill>
                  <a:srgbClr val="000066"/>
                </a:solidFill>
                <a:latin typeface="Calibri"/>
              </a:rPr>
              <a:t>Nitroglicerina,</a:t>
            </a:r>
            <a:endParaRPr/>
          </a:p>
          <a:p>
            <a:pPr algn="r">
              <a:lnSpc>
                <a:spcPct val="100000"/>
              </a:lnSpc>
            </a:pPr>
            <a:r>
              <a:rPr lang="it-IT" sz="1600">
                <a:solidFill>
                  <a:srgbClr val="000066"/>
                </a:solidFill>
                <a:latin typeface="Calibri"/>
              </a:rPr>
              <a:t>Calcio-antagonisti</a:t>
            </a:r>
            <a:endParaRPr/>
          </a:p>
        </p:txBody>
      </p:sp>
      <p:sp>
        <p:nvSpPr>
          <p:cNvPr id="401" name="CustomShape 3"/>
          <p:cNvSpPr/>
          <p:nvPr/>
        </p:nvSpPr>
        <p:spPr>
          <a:xfrm>
            <a:off x="6353280" y="1403280"/>
            <a:ext cx="2514600" cy="2209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10000"/>
              </a:lnSpc>
            </a:pPr>
            <a:r>
              <a:rPr lang="it-IT" sz="1600" b="1" dirty="0" err="1">
                <a:solidFill>
                  <a:srgbClr val="000066"/>
                </a:solidFill>
                <a:latin typeface="Calibri"/>
              </a:rPr>
              <a:t>Postcarico</a:t>
            </a:r>
            <a:endParaRPr dirty="0"/>
          </a:p>
          <a:p>
            <a:pPr>
              <a:lnSpc>
                <a:spcPct val="110000"/>
              </a:lnSpc>
            </a:pPr>
            <a:r>
              <a:rPr lang="it-IT" sz="1600" dirty="0" err="1">
                <a:solidFill>
                  <a:srgbClr val="000066"/>
                </a:solidFill>
                <a:latin typeface="Calibri"/>
              </a:rPr>
              <a:t>Calcio-antagonisti</a:t>
            </a:r>
            <a:r>
              <a:rPr lang="it-IT" sz="1600" dirty="0">
                <a:solidFill>
                  <a:srgbClr val="000066"/>
                </a:solidFill>
                <a:latin typeface="Calibri"/>
              </a:rPr>
              <a:t>/Nitrati</a:t>
            </a:r>
            <a:endParaRPr dirty="0"/>
          </a:p>
          <a:p>
            <a:pPr>
              <a:lnSpc>
                <a:spcPct val="110000"/>
              </a:lnSpc>
            </a:pPr>
            <a:r>
              <a:rPr lang="it-IT" sz="1600" b="1" dirty="0">
                <a:solidFill>
                  <a:srgbClr val="000066"/>
                </a:solidFill>
                <a:latin typeface="Calibri"/>
              </a:rPr>
              <a:t>Frequenza cardiaca</a:t>
            </a:r>
            <a:endParaRPr dirty="0"/>
          </a:p>
          <a:p>
            <a:pPr>
              <a:lnSpc>
                <a:spcPct val="110000"/>
              </a:lnSpc>
            </a:pPr>
            <a:r>
              <a:rPr lang="it-IT" sz="1600" dirty="0">
                <a:solidFill>
                  <a:srgbClr val="000066"/>
                </a:solidFill>
                <a:latin typeface="Calibri"/>
              </a:rPr>
              <a:t>Beta-bloccanti</a:t>
            </a:r>
            <a:endParaRPr dirty="0"/>
          </a:p>
          <a:p>
            <a:pPr>
              <a:lnSpc>
                <a:spcPct val="110000"/>
              </a:lnSpc>
            </a:pPr>
            <a:r>
              <a:rPr lang="it-IT" sz="1600" b="1" dirty="0">
                <a:solidFill>
                  <a:srgbClr val="000066"/>
                </a:solidFill>
                <a:latin typeface="Calibri"/>
              </a:rPr>
              <a:t>Contrattilità</a:t>
            </a:r>
            <a:endParaRPr dirty="0"/>
          </a:p>
          <a:p>
            <a:pPr>
              <a:lnSpc>
                <a:spcPct val="110000"/>
              </a:lnSpc>
            </a:pPr>
            <a:r>
              <a:rPr lang="it-IT" sz="1600" dirty="0">
                <a:solidFill>
                  <a:srgbClr val="000066"/>
                </a:solidFill>
                <a:latin typeface="Calibri"/>
              </a:rPr>
              <a:t>Beta-bloccanti</a:t>
            </a:r>
            <a:endParaRPr dirty="0"/>
          </a:p>
          <a:p>
            <a:pPr>
              <a:lnSpc>
                <a:spcPct val="110000"/>
              </a:lnSpc>
            </a:pPr>
            <a:r>
              <a:rPr lang="it-IT" sz="1600" b="1" dirty="0" err="1">
                <a:solidFill>
                  <a:srgbClr val="000066"/>
                </a:solidFill>
                <a:latin typeface="Calibri"/>
              </a:rPr>
              <a:t>Precarico</a:t>
            </a:r>
            <a:endParaRPr dirty="0"/>
          </a:p>
          <a:p>
            <a:pPr>
              <a:lnSpc>
                <a:spcPct val="110000"/>
              </a:lnSpc>
            </a:pPr>
            <a:r>
              <a:rPr lang="it-IT" sz="1600" dirty="0">
                <a:solidFill>
                  <a:srgbClr val="000066"/>
                </a:solidFill>
                <a:latin typeface="Calibri"/>
              </a:rPr>
              <a:t>Nitroglicerina</a:t>
            </a:r>
            <a:endParaRPr dirty="0"/>
          </a:p>
        </p:txBody>
      </p:sp>
      <p:sp>
        <p:nvSpPr>
          <p:cNvPr id="402" name="Line 4"/>
          <p:cNvSpPr/>
          <p:nvPr/>
        </p:nvSpPr>
        <p:spPr>
          <a:xfrm flipV="1">
            <a:off x="6340320" y="1423800"/>
            <a:ext cx="1800" cy="322200"/>
          </a:xfrm>
          <a:prstGeom prst="line">
            <a:avLst/>
          </a:prstGeom>
          <a:ln w="19080">
            <a:solidFill>
              <a:srgbClr val="000099"/>
            </a:solidFill>
            <a:miter/>
            <a:tailEnd type="triangle" w="med" len="med"/>
          </a:ln>
        </p:spPr>
      </p:sp>
      <p:sp>
        <p:nvSpPr>
          <p:cNvPr id="403" name="Line 5"/>
          <p:cNvSpPr/>
          <p:nvPr/>
        </p:nvSpPr>
        <p:spPr>
          <a:xfrm flipV="1">
            <a:off x="6340320" y="1928520"/>
            <a:ext cx="1800" cy="322200"/>
          </a:xfrm>
          <a:prstGeom prst="line">
            <a:avLst/>
          </a:prstGeom>
          <a:ln w="19080">
            <a:solidFill>
              <a:srgbClr val="000099"/>
            </a:solidFill>
            <a:miter/>
            <a:tailEnd type="triangle" w="med" len="med"/>
          </a:ln>
        </p:spPr>
      </p:sp>
      <p:sp>
        <p:nvSpPr>
          <p:cNvPr id="404" name="Line 6"/>
          <p:cNvSpPr/>
          <p:nvPr/>
        </p:nvSpPr>
        <p:spPr>
          <a:xfrm flipV="1">
            <a:off x="6340320" y="2481120"/>
            <a:ext cx="1800" cy="322560"/>
          </a:xfrm>
          <a:prstGeom prst="line">
            <a:avLst/>
          </a:prstGeom>
          <a:ln w="19080">
            <a:solidFill>
              <a:srgbClr val="000099"/>
            </a:solidFill>
            <a:miter/>
            <a:tailEnd type="triangle" w="med" len="med"/>
          </a:ln>
        </p:spPr>
      </p:sp>
      <p:sp>
        <p:nvSpPr>
          <p:cNvPr id="405" name="Line 7"/>
          <p:cNvSpPr/>
          <p:nvPr/>
        </p:nvSpPr>
        <p:spPr>
          <a:xfrm flipV="1">
            <a:off x="6340320" y="3004920"/>
            <a:ext cx="1800" cy="322200"/>
          </a:xfrm>
          <a:prstGeom prst="line">
            <a:avLst/>
          </a:prstGeom>
          <a:ln w="19080">
            <a:solidFill>
              <a:srgbClr val="000099"/>
            </a:solidFill>
            <a:miter/>
            <a:tailEnd type="triangle" w="med" len="med"/>
          </a:ln>
        </p:spPr>
      </p:sp>
      <p:sp>
        <p:nvSpPr>
          <p:cNvPr id="406" name="Line 8"/>
          <p:cNvSpPr/>
          <p:nvPr/>
        </p:nvSpPr>
        <p:spPr>
          <a:xfrm>
            <a:off x="550800" y="785880"/>
            <a:ext cx="8064720" cy="0"/>
          </a:xfrm>
          <a:prstGeom prst="line">
            <a:avLst/>
          </a:prstGeom>
          <a:ln w="9360">
            <a:solidFill>
              <a:srgbClr val="666699"/>
            </a:solidFill>
            <a:miter/>
          </a:ln>
        </p:spPr>
      </p:sp>
      <p:sp>
        <p:nvSpPr>
          <p:cNvPr id="11" name="Freccia in giù 10"/>
          <p:cNvSpPr/>
          <p:nvPr/>
        </p:nvSpPr>
        <p:spPr>
          <a:xfrm>
            <a:off x="8532440" y="1340768"/>
            <a:ext cx="144016" cy="2232248"/>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457200" y="274638"/>
            <a:ext cx="8229600" cy="1143000"/>
          </a:xfrm>
          <a:prstGeom prst="rect">
            <a:avLst/>
          </a:prstGeom>
          <a:solidFill>
            <a:srgbClr val="CCFFCC"/>
          </a:solidFill>
          <a:ln w="9525">
            <a:noFill/>
            <a:miter lim="800000"/>
            <a:headEnd/>
            <a:tailEnd/>
          </a:ln>
          <a:effectLst/>
        </p:spPr>
        <p:txBody>
          <a:bodyPr anchor="ctr"/>
          <a:lstStyle/>
          <a:p>
            <a:pPr algn="ctr"/>
            <a:r>
              <a:rPr lang="it-IT" sz="3600" dirty="0">
                <a:solidFill>
                  <a:srgbClr val="FF0000"/>
                </a:solidFill>
                <a:effectLst>
                  <a:outerShdw blurRad="38100" dist="38100" dir="2700000" algn="tl">
                    <a:srgbClr val="000000"/>
                  </a:outerShdw>
                </a:effectLst>
                <a:latin typeface="Comic Sans MS" pitchFamily="66" charset="0"/>
              </a:rPr>
              <a:t>Trattamento dell’angina stabile</a:t>
            </a:r>
            <a:br>
              <a:rPr lang="it-IT" sz="3600" dirty="0">
                <a:solidFill>
                  <a:srgbClr val="FF0000"/>
                </a:solidFill>
                <a:effectLst>
                  <a:outerShdw blurRad="38100" dist="38100" dir="2700000" algn="tl">
                    <a:srgbClr val="000000"/>
                  </a:outerShdw>
                </a:effectLst>
                <a:latin typeface="Comic Sans MS" pitchFamily="66" charset="0"/>
              </a:rPr>
            </a:br>
            <a:r>
              <a:rPr lang="it-IT" sz="2800" dirty="0">
                <a:solidFill>
                  <a:srgbClr val="FF0000"/>
                </a:solidFill>
                <a:effectLst>
                  <a:outerShdw blurRad="38100" dist="38100" dir="2700000" algn="tl">
                    <a:srgbClr val="000000"/>
                  </a:outerShdw>
                </a:effectLst>
                <a:latin typeface="Comic Sans MS" pitchFamily="66" charset="0"/>
              </a:rPr>
              <a:t>Trattamento </a:t>
            </a:r>
            <a:r>
              <a:rPr lang="it-IT" sz="2800" dirty="0">
                <a:solidFill>
                  <a:srgbClr val="0070C0"/>
                </a:solidFill>
                <a:effectLst>
                  <a:outerShdw blurRad="38100" dist="38100" dir="2700000" algn="tl">
                    <a:srgbClr val="000000"/>
                  </a:outerShdw>
                </a:effectLst>
                <a:latin typeface="Comic Sans MS" pitchFamily="66" charset="0"/>
              </a:rPr>
              <a:t>sintomatico</a:t>
            </a:r>
            <a:r>
              <a:rPr lang="it-IT" sz="2800" dirty="0">
                <a:solidFill>
                  <a:srgbClr val="FF0000"/>
                </a:solidFill>
                <a:effectLst>
                  <a:outerShdw blurRad="38100" dist="38100" dir="2700000" algn="tl">
                    <a:srgbClr val="000000"/>
                  </a:outerShdw>
                </a:effectLst>
                <a:latin typeface="Comic Sans MS" pitchFamily="66" charset="0"/>
              </a:rPr>
              <a:t> e prognostico</a:t>
            </a:r>
          </a:p>
        </p:txBody>
      </p:sp>
      <p:sp>
        <p:nvSpPr>
          <p:cNvPr id="46083" name="Rectangle 3"/>
          <p:cNvSpPr>
            <a:spLocks noChangeArrowheads="1"/>
          </p:cNvSpPr>
          <p:nvPr/>
        </p:nvSpPr>
        <p:spPr bwMode="auto">
          <a:xfrm>
            <a:off x="457200" y="1600200"/>
            <a:ext cx="8229600" cy="4525963"/>
          </a:xfrm>
          <a:prstGeom prst="rect">
            <a:avLst/>
          </a:prstGeom>
          <a:noFill/>
          <a:ln w="9525">
            <a:noFill/>
            <a:miter lim="800000"/>
            <a:headEnd/>
            <a:tailEnd/>
          </a:ln>
          <a:effectLst/>
        </p:spPr>
        <p:txBody>
          <a:bodyPr/>
          <a:lstStyle/>
          <a:p>
            <a:pPr marL="342900" indent="-342900">
              <a:spcBef>
                <a:spcPct val="20000"/>
              </a:spcBef>
              <a:buFontTx/>
              <a:buChar char="•"/>
            </a:pPr>
            <a:r>
              <a:rPr lang="it-IT" sz="2800" dirty="0">
                <a:solidFill>
                  <a:srgbClr val="000066"/>
                </a:solidFill>
                <a:cs typeface="Arial" charset="0"/>
              </a:rPr>
              <a:t>ß-bloccanti e Ca</a:t>
            </a:r>
            <a:r>
              <a:rPr lang="it-IT" sz="2800" baseline="30000" dirty="0">
                <a:solidFill>
                  <a:srgbClr val="000066"/>
                </a:solidFill>
                <a:cs typeface="Arial" charset="0"/>
              </a:rPr>
              <a:t>2+</a:t>
            </a:r>
            <a:r>
              <a:rPr lang="it-IT" sz="2800" dirty="0">
                <a:solidFill>
                  <a:srgbClr val="000066"/>
                </a:solidFill>
                <a:cs typeface="Arial" charset="0"/>
              </a:rPr>
              <a:t>-antagonisti se gli attacchi sono frequenti, eventualmente associando un ß-bloccante con una </a:t>
            </a:r>
            <a:r>
              <a:rPr lang="it-IT" sz="2800" dirty="0" err="1">
                <a:solidFill>
                  <a:srgbClr val="000066"/>
                </a:solidFill>
                <a:cs typeface="Arial" charset="0"/>
              </a:rPr>
              <a:t>diidropiridina</a:t>
            </a:r>
            <a:r>
              <a:rPr lang="it-IT" sz="2800" dirty="0">
                <a:solidFill>
                  <a:srgbClr val="000066"/>
                </a:solidFill>
                <a:cs typeface="Arial" charset="0"/>
              </a:rPr>
              <a:t> </a:t>
            </a:r>
          </a:p>
          <a:p>
            <a:pPr marL="342900" indent="-342900">
              <a:spcBef>
                <a:spcPct val="20000"/>
              </a:spcBef>
              <a:buFontTx/>
              <a:buChar char="•"/>
            </a:pPr>
            <a:r>
              <a:rPr lang="it-IT" sz="2800" dirty="0">
                <a:solidFill>
                  <a:srgbClr val="000066"/>
                </a:solidFill>
                <a:cs typeface="Arial" charset="0"/>
              </a:rPr>
              <a:t>I </a:t>
            </a:r>
            <a:r>
              <a:rPr lang="it-IT" sz="2800" dirty="0" err="1">
                <a:solidFill>
                  <a:srgbClr val="000066"/>
                </a:solidFill>
                <a:cs typeface="Arial" charset="0"/>
              </a:rPr>
              <a:t>nitrovasodilatatori</a:t>
            </a:r>
            <a:r>
              <a:rPr lang="it-IT" sz="2800" dirty="0">
                <a:solidFill>
                  <a:srgbClr val="000066"/>
                </a:solidFill>
                <a:cs typeface="Arial" charset="0"/>
              </a:rPr>
              <a:t> (nitroglicerina sublinguale) </a:t>
            </a:r>
            <a:r>
              <a:rPr lang="it-IT" sz="2800" i="1" dirty="0">
                <a:solidFill>
                  <a:srgbClr val="000066"/>
                </a:solidFill>
                <a:cs typeface="Arial" charset="0"/>
              </a:rPr>
              <a:t>ad libitum </a:t>
            </a:r>
            <a:r>
              <a:rPr lang="it-IT" sz="2800" dirty="0">
                <a:solidFill>
                  <a:srgbClr val="000066"/>
                </a:solidFill>
                <a:cs typeface="Arial" charset="0"/>
              </a:rPr>
              <a:t>nell’attacco acuto</a:t>
            </a:r>
          </a:p>
          <a:p>
            <a:pPr marL="342900" indent="-342900">
              <a:spcBef>
                <a:spcPct val="20000"/>
              </a:spcBef>
              <a:buFontTx/>
              <a:buChar char="•"/>
            </a:pPr>
            <a:r>
              <a:rPr lang="it-IT" sz="2800" dirty="0">
                <a:solidFill>
                  <a:srgbClr val="C00000"/>
                </a:solidFill>
                <a:cs typeface="Arial" charset="0"/>
              </a:rPr>
              <a:t>Basse dosi di ASA riducono il rischio di infarto del 35%.</a:t>
            </a:r>
          </a:p>
          <a:p>
            <a:pPr marL="342900" indent="-342900">
              <a:spcBef>
                <a:spcPct val="20000"/>
              </a:spcBef>
              <a:buFontTx/>
              <a:buChar char="•"/>
            </a:pPr>
            <a:r>
              <a:rPr lang="it-IT" sz="2800" dirty="0">
                <a:solidFill>
                  <a:srgbClr val="C00000"/>
                </a:solidFill>
                <a:cs typeface="Arial" charset="0"/>
              </a:rPr>
              <a:t>Controllo delle </a:t>
            </a:r>
            <a:r>
              <a:rPr lang="it-IT" sz="2800" dirty="0" err="1">
                <a:solidFill>
                  <a:srgbClr val="C00000"/>
                </a:solidFill>
                <a:cs typeface="Arial" charset="0"/>
              </a:rPr>
              <a:t>dislipidemie</a:t>
            </a:r>
            <a:endParaRPr lang="it-IT" sz="2800" dirty="0">
              <a:solidFill>
                <a:srgbClr val="C00000"/>
              </a:solidFill>
              <a:cs typeface="Arial" charset="0"/>
            </a:endParaRPr>
          </a:p>
          <a:p>
            <a:pPr marL="342900" indent="-342900">
              <a:spcBef>
                <a:spcPct val="20000"/>
              </a:spcBef>
              <a:buFontTx/>
              <a:buChar char="•"/>
            </a:pPr>
            <a:r>
              <a:rPr lang="it-IT" sz="2800" dirty="0">
                <a:solidFill>
                  <a:srgbClr val="C00000"/>
                </a:solidFill>
                <a:cs typeface="Arial" charset="0"/>
              </a:rPr>
              <a:t>Eventuale bypass</a:t>
            </a:r>
          </a:p>
          <a:p>
            <a:pPr marL="342900" indent="-342900">
              <a:spcBef>
                <a:spcPct val="20000"/>
              </a:spcBef>
              <a:buFontTx/>
              <a:buChar char="•"/>
            </a:pPr>
            <a:endParaRPr lang="it-IT" sz="2800" b="1" dirty="0">
              <a:solidFill>
                <a:srgbClr val="000066"/>
              </a:solidFill>
              <a:cs typeface="Arial"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381000" y="304800"/>
            <a:ext cx="8229600" cy="914400"/>
          </a:xfrm>
          <a:prstGeom prst="rect">
            <a:avLst/>
          </a:prstGeom>
          <a:solidFill>
            <a:srgbClr val="CCFFCC"/>
          </a:solidFill>
          <a:ln w="9525">
            <a:noFill/>
            <a:miter lim="800000"/>
            <a:headEnd/>
            <a:tailEnd/>
          </a:ln>
          <a:effectLst/>
        </p:spPr>
        <p:txBody>
          <a:bodyPr anchor="ctr"/>
          <a:lstStyle/>
          <a:p>
            <a:pPr algn="ctr"/>
            <a:r>
              <a:rPr lang="it-IT" sz="3600">
                <a:solidFill>
                  <a:srgbClr val="FF0000"/>
                </a:solidFill>
                <a:effectLst>
                  <a:outerShdw blurRad="38100" dist="38100" dir="2700000" algn="tl">
                    <a:srgbClr val="000000"/>
                  </a:outerShdw>
                </a:effectLst>
                <a:latin typeface="Comic Sans MS" pitchFamily="66" charset="0"/>
              </a:rPr>
              <a:t>Trattamento dell’angina instabile</a:t>
            </a:r>
            <a:endParaRPr lang="it-IT" sz="3200">
              <a:solidFill>
                <a:srgbClr val="FF0000"/>
              </a:solidFill>
              <a:effectLst>
                <a:outerShdw blurRad="38100" dist="38100" dir="2700000" algn="tl">
                  <a:srgbClr val="000000"/>
                </a:outerShdw>
              </a:effectLst>
              <a:latin typeface="Comic Sans MS" pitchFamily="66" charset="0"/>
            </a:endParaRPr>
          </a:p>
        </p:txBody>
      </p:sp>
      <p:sp>
        <p:nvSpPr>
          <p:cNvPr id="47107" name="Rectangle 3"/>
          <p:cNvSpPr>
            <a:spLocks noChangeArrowheads="1"/>
          </p:cNvSpPr>
          <p:nvPr/>
        </p:nvSpPr>
        <p:spPr bwMode="auto">
          <a:xfrm>
            <a:off x="457200" y="1295400"/>
            <a:ext cx="8229600" cy="4830763"/>
          </a:xfrm>
          <a:prstGeom prst="rect">
            <a:avLst/>
          </a:prstGeom>
          <a:noFill/>
          <a:ln w="9525">
            <a:noFill/>
            <a:miter lim="800000"/>
            <a:headEnd/>
            <a:tailEnd/>
          </a:ln>
          <a:effectLst/>
        </p:spPr>
        <p:txBody>
          <a:bodyPr/>
          <a:lstStyle/>
          <a:p>
            <a:pPr marL="342900" indent="-342900">
              <a:lnSpc>
                <a:spcPct val="90000"/>
              </a:lnSpc>
              <a:spcBef>
                <a:spcPct val="20000"/>
              </a:spcBef>
              <a:buFontTx/>
              <a:buChar char="•"/>
            </a:pPr>
            <a:r>
              <a:rPr lang="it-IT" sz="2800">
                <a:solidFill>
                  <a:srgbClr val="000066"/>
                </a:solidFill>
                <a:cs typeface="Arial" charset="0"/>
              </a:rPr>
              <a:t>Necessita interventi d’urgenza per diminuire il rischio di infarto</a:t>
            </a:r>
          </a:p>
          <a:p>
            <a:pPr marL="342900" indent="-342900">
              <a:lnSpc>
                <a:spcPct val="90000"/>
              </a:lnSpc>
              <a:spcBef>
                <a:spcPct val="20000"/>
              </a:spcBef>
              <a:buFontTx/>
              <a:buChar char="•"/>
            </a:pPr>
            <a:r>
              <a:rPr lang="it-IT" sz="2800">
                <a:solidFill>
                  <a:srgbClr val="000066"/>
                </a:solidFill>
                <a:cs typeface="Arial" charset="0"/>
              </a:rPr>
              <a:t>Basse dosi di ASA e trattamento anticoagulante con eparina a basso peso molecolare riducono il rischio di infarto del 60% nei 14 giorni successivi all’inizio della terapia.</a:t>
            </a:r>
          </a:p>
          <a:p>
            <a:pPr marL="342900" indent="-342900">
              <a:lnSpc>
                <a:spcPct val="90000"/>
              </a:lnSpc>
              <a:spcBef>
                <a:spcPct val="20000"/>
              </a:spcBef>
              <a:buFontTx/>
              <a:buChar char="•"/>
            </a:pPr>
            <a:r>
              <a:rPr lang="it-IT" sz="2800">
                <a:solidFill>
                  <a:srgbClr val="000066"/>
                </a:solidFill>
                <a:cs typeface="Arial" charset="0"/>
              </a:rPr>
              <a:t>ß-bloccanti e Ca</a:t>
            </a:r>
            <a:r>
              <a:rPr lang="it-IT" sz="2800" baseline="30000">
                <a:solidFill>
                  <a:srgbClr val="000066"/>
                </a:solidFill>
                <a:cs typeface="Arial" charset="0"/>
              </a:rPr>
              <a:t>2+</a:t>
            </a:r>
            <a:r>
              <a:rPr lang="it-IT" sz="2800">
                <a:solidFill>
                  <a:srgbClr val="000066"/>
                </a:solidFill>
                <a:cs typeface="Arial" charset="0"/>
              </a:rPr>
              <a:t>-antagonisti (verapamil, diltiazem)</a:t>
            </a:r>
          </a:p>
          <a:p>
            <a:pPr marL="342900" indent="-342900">
              <a:lnSpc>
                <a:spcPct val="90000"/>
              </a:lnSpc>
              <a:spcBef>
                <a:spcPct val="20000"/>
              </a:spcBef>
              <a:buFontTx/>
              <a:buChar char="•"/>
            </a:pPr>
            <a:r>
              <a:rPr lang="it-IT" sz="2800">
                <a:solidFill>
                  <a:srgbClr val="000066"/>
                </a:solidFill>
                <a:cs typeface="Arial" charset="0"/>
              </a:rPr>
              <a:t>Nitrovasodilatatori (nitroglicerina sublinguale o endovenosa)</a:t>
            </a:r>
          </a:p>
          <a:p>
            <a:pPr marL="342900" indent="-342900">
              <a:lnSpc>
                <a:spcPct val="90000"/>
              </a:lnSpc>
              <a:spcBef>
                <a:spcPct val="20000"/>
              </a:spcBef>
              <a:buFontTx/>
              <a:buChar char="•"/>
            </a:pPr>
            <a:r>
              <a:rPr lang="it-IT" sz="2800">
                <a:solidFill>
                  <a:srgbClr val="000066"/>
                </a:solidFill>
                <a:cs typeface="Arial" charset="0"/>
              </a:rPr>
              <a:t>Controllo delle dislipidemie</a:t>
            </a:r>
          </a:p>
          <a:p>
            <a:pPr marL="342900" indent="-342900">
              <a:lnSpc>
                <a:spcPct val="90000"/>
              </a:lnSpc>
              <a:spcBef>
                <a:spcPct val="20000"/>
              </a:spcBef>
              <a:buFontTx/>
              <a:buChar char="•"/>
            </a:pPr>
            <a:endParaRPr lang="it-IT" sz="2800" b="1">
              <a:solidFill>
                <a:srgbClr val="000066"/>
              </a:solidFill>
              <a:cs typeface="Arial"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CustomShape 1"/>
          <p:cNvSpPr/>
          <p:nvPr/>
        </p:nvSpPr>
        <p:spPr>
          <a:xfrm>
            <a:off x="684360" y="189000"/>
            <a:ext cx="7632720" cy="825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2400" b="1">
                <a:solidFill>
                  <a:srgbClr val="C00000"/>
                </a:solidFill>
                <a:latin typeface="Calibri"/>
              </a:rPr>
              <a:t>PRINCIPALI CLASSI DI FARMACI PER IL TRATTAMENTO DELLA CARDIOPATIA ISCHEMICA</a:t>
            </a:r>
            <a:endParaRPr/>
          </a:p>
        </p:txBody>
      </p:sp>
      <p:sp>
        <p:nvSpPr>
          <p:cNvPr id="66" name="CustomShape 2"/>
          <p:cNvSpPr/>
          <p:nvPr/>
        </p:nvSpPr>
        <p:spPr>
          <a:xfrm>
            <a:off x="1905120" y="1752480"/>
            <a:ext cx="2895480" cy="19051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buFont typeface="Arial"/>
              <a:buChar char="•"/>
            </a:pPr>
            <a:r>
              <a:rPr lang="it-IT" sz="2400">
                <a:solidFill>
                  <a:srgbClr val="000074"/>
                </a:solidFill>
                <a:latin typeface="Calibri"/>
                <a:ea typeface="Calibri"/>
              </a:rPr>
              <a:t>Nitroderivati</a:t>
            </a:r>
            <a:endParaRPr/>
          </a:p>
          <a:p>
            <a:pPr>
              <a:lnSpc>
                <a:spcPct val="100000"/>
              </a:lnSpc>
              <a:buFont typeface="Arial"/>
              <a:buChar char="•"/>
            </a:pPr>
            <a:r>
              <a:rPr lang="it-IT" sz="2400">
                <a:solidFill>
                  <a:srgbClr val="000074"/>
                </a:solidFill>
                <a:latin typeface="Calibri"/>
                <a:ea typeface="Calibri"/>
              </a:rPr>
              <a:t>Beta-bloccanti</a:t>
            </a:r>
            <a:endParaRPr/>
          </a:p>
          <a:p>
            <a:pPr>
              <a:lnSpc>
                <a:spcPct val="100000"/>
              </a:lnSpc>
              <a:buFont typeface="Arial"/>
              <a:buChar char="•"/>
            </a:pPr>
            <a:r>
              <a:rPr lang="it-IT" sz="2400">
                <a:solidFill>
                  <a:srgbClr val="000074"/>
                </a:solidFill>
                <a:latin typeface="Calibri"/>
                <a:ea typeface="Calibri"/>
              </a:rPr>
              <a:t>Calcio-antagonisti</a:t>
            </a:r>
            <a:endParaRPr/>
          </a:p>
          <a:p>
            <a:pPr>
              <a:lnSpc>
                <a:spcPct val="100000"/>
              </a:lnSpc>
              <a:buFont typeface="Arial"/>
              <a:buChar char="•"/>
            </a:pPr>
            <a:endParaRPr/>
          </a:p>
        </p:txBody>
      </p:sp>
      <p:sp>
        <p:nvSpPr>
          <p:cNvPr id="67" name="CustomShape 3"/>
          <p:cNvSpPr/>
          <p:nvPr/>
        </p:nvSpPr>
        <p:spPr>
          <a:xfrm>
            <a:off x="3581280" y="6095880"/>
            <a:ext cx="5334120" cy="586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sz="1400">
                <a:solidFill>
                  <a:srgbClr val="000074"/>
                </a:solidFill>
                <a:latin typeface="Calibri"/>
              </a:rPr>
              <a:t>ACP Clinical Guideline, </a:t>
            </a:r>
            <a:r>
              <a:rPr lang="it-IT" sz="1400" i="1">
                <a:solidFill>
                  <a:srgbClr val="000074"/>
                </a:solidFill>
                <a:latin typeface="Calibri"/>
              </a:rPr>
              <a:t>Ann Intern Med</a:t>
            </a:r>
            <a:r>
              <a:rPr lang="it-IT" sz="1400">
                <a:solidFill>
                  <a:srgbClr val="000074"/>
                </a:solidFill>
                <a:latin typeface="Calibri"/>
              </a:rPr>
              <a:t> 2004; 141: 562</a:t>
            </a:r>
            <a:endParaRPr/>
          </a:p>
          <a:p>
            <a:pPr>
              <a:lnSpc>
                <a:spcPct val="100000"/>
              </a:lnSpc>
            </a:pPr>
            <a:r>
              <a:rPr lang="it-IT" sz="1400">
                <a:solidFill>
                  <a:srgbClr val="000074"/>
                </a:solidFill>
                <a:latin typeface="Calibri"/>
              </a:rPr>
              <a:t>ACC/AHA Guideline,</a:t>
            </a:r>
            <a:r>
              <a:rPr lang="it-IT" sz="1400" i="1">
                <a:solidFill>
                  <a:srgbClr val="000074"/>
                </a:solidFill>
                <a:latin typeface="Calibri"/>
              </a:rPr>
              <a:t> J Am Coll Cardiol</a:t>
            </a:r>
            <a:r>
              <a:rPr lang="it-IT" sz="1400">
                <a:solidFill>
                  <a:srgbClr val="000074"/>
                </a:solidFill>
                <a:latin typeface="Calibri"/>
              </a:rPr>
              <a:t>, 2003; 41:159</a:t>
            </a:r>
            <a:endParaRPr/>
          </a:p>
        </p:txBody>
      </p:sp>
      <p:sp>
        <p:nvSpPr>
          <p:cNvPr id="68" name="CustomShape 4"/>
          <p:cNvSpPr/>
          <p:nvPr/>
        </p:nvSpPr>
        <p:spPr>
          <a:xfrm>
            <a:off x="863640" y="1290600"/>
            <a:ext cx="4394160" cy="459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sz="2400" b="1">
                <a:solidFill>
                  <a:srgbClr val="C00000"/>
                </a:solidFill>
                <a:latin typeface="Calibri"/>
                <a:ea typeface="Calibri"/>
              </a:rPr>
              <a:t>Farmaci anti-anginosi</a:t>
            </a:r>
            <a:endParaRPr/>
          </a:p>
        </p:txBody>
      </p:sp>
      <p:sp>
        <p:nvSpPr>
          <p:cNvPr id="69" name="CustomShape 5"/>
          <p:cNvSpPr/>
          <p:nvPr/>
        </p:nvSpPr>
        <p:spPr>
          <a:xfrm>
            <a:off x="863640" y="3805200"/>
            <a:ext cx="7924680" cy="459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sz="2400" b="1">
                <a:solidFill>
                  <a:srgbClr val="C00000"/>
                </a:solidFill>
                <a:latin typeface="Calibri"/>
                <a:ea typeface="Calibri"/>
              </a:rPr>
              <a:t>Farmaci per il trattamento delle sindromi coronariche acute</a:t>
            </a:r>
            <a:endParaRPr/>
          </a:p>
        </p:txBody>
      </p:sp>
      <p:sp>
        <p:nvSpPr>
          <p:cNvPr id="70" name="CustomShape 6"/>
          <p:cNvSpPr/>
          <p:nvPr/>
        </p:nvSpPr>
        <p:spPr>
          <a:xfrm>
            <a:off x="1981080" y="4343400"/>
            <a:ext cx="4343400" cy="1371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buFont typeface="Arial"/>
              <a:buChar char="•"/>
            </a:pPr>
            <a:r>
              <a:rPr lang="it-IT" sz="2400">
                <a:solidFill>
                  <a:srgbClr val="000074"/>
                </a:solidFill>
                <a:latin typeface="Calibri"/>
                <a:ea typeface="Calibri"/>
              </a:rPr>
              <a:t>Anti-aggreganti piastrinici</a:t>
            </a:r>
            <a:endParaRPr/>
          </a:p>
          <a:p>
            <a:pPr>
              <a:lnSpc>
                <a:spcPct val="100000"/>
              </a:lnSpc>
              <a:buFont typeface="Arial"/>
              <a:buChar char="•"/>
            </a:pPr>
            <a:r>
              <a:rPr lang="it-IT" sz="2400">
                <a:solidFill>
                  <a:srgbClr val="000074"/>
                </a:solidFill>
                <a:latin typeface="Calibri"/>
                <a:ea typeface="Calibri"/>
              </a:rPr>
              <a:t>Fibrinolitici</a:t>
            </a:r>
            <a:endParaRPr/>
          </a:p>
          <a:p>
            <a:pPr>
              <a:lnSpc>
                <a:spcPct val="100000"/>
              </a:lnSpc>
              <a:buFont typeface="Arial"/>
              <a:buChar char="•"/>
            </a:pPr>
            <a:r>
              <a:rPr lang="it-IT" sz="2400">
                <a:solidFill>
                  <a:srgbClr val="000074"/>
                </a:solidFill>
                <a:latin typeface="Calibri"/>
                <a:ea typeface="Calibri"/>
              </a:rPr>
              <a:t>Anticoagulanti</a:t>
            </a:r>
            <a:endParaRPr/>
          </a:p>
        </p:txBody>
      </p:sp>
      <p:sp>
        <p:nvSpPr>
          <p:cNvPr id="71" name="CustomShape 7"/>
          <p:cNvSpPr/>
          <p:nvPr/>
        </p:nvSpPr>
        <p:spPr>
          <a:xfrm>
            <a:off x="3429000" y="3200400"/>
            <a:ext cx="380880" cy="703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r>
              <a:rPr lang="it-IT" sz="4000">
                <a:solidFill>
                  <a:srgbClr val="002060"/>
                </a:solidFill>
                <a:latin typeface="Arial"/>
              </a:rPr>
              <a:t>+</a:t>
            </a:r>
            <a:endParaRPr/>
          </a:p>
        </p:txBody>
      </p:sp>
      <p:sp>
        <p:nvSpPr>
          <p:cNvPr id="72" name="Line 8"/>
          <p:cNvSpPr/>
          <p:nvPr/>
        </p:nvSpPr>
        <p:spPr>
          <a:xfrm>
            <a:off x="914400" y="1066680"/>
            <a:ext cx="7315200" cy="0"/>
          </a:xfrm>
          <a:prstGeom prst="line">
            <a:avLst/>
          </a:prstGeom>
          <a:ln w="9360">
            <a:solidFill>
              <a:srgbClr val="800000"/>
            </a:solidFill>
            <a:miter/>
          </a:ln>
        </p:spPr>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Shape 1"/>
          <p:cNvSpPr txBox="1"/>
          <p:nvPr/>
        </p:nvSpPr>
        <p:spPr>
          <a:xfrm>
            <a:off x="0" y="151920"/>
            <a:ext cx="9144000" cy="762120"/>
          </a:xfrm>
          <a:prstGeom prst="rect">
            <a:avLst/>
          </a:prstGeom>
          <a:noFill/>
          <a:ln>
            <a:noFill/>
          </a:ln>
        </p:spPr>
        <p:txBody>
          <a:bodyPr/>
          <a:lstStyle/>
          <a:p>
            <a:pPr algn="ctr">
              <a:lnSpc>
                <a:spcPct val="100000"/>
              </a:lnSpc>
            </a:pPr>
            <a:r>
              <a:rPr lang="it-IT" sz="2400" b="1">
                <a:solidFill>
                  <a:srgbClr val="C00000"/>
                </a:solidFill>
                <a:latin typeface="Calibri"/>
              </a:rPr>
              <a:t>Linee guida AHA-ACC per la prevenzione secondaria della 
cardiopatia ischemica
</a:t>
            </a:r>
            <a:endParaRPr/>
          </a:p>
        </p:txBody>
      </p:sp>
      <p:graphicFrame>
        <p:nvGraphicFramePr>
          <p:cNvPr id="74" name="Table 2"/>
          <p:cNvGraphicFramePr/>
          <p:nvPr/>
        </p:nvGraphicFramePr>
        <p:xfrm>
          <a:off x="990720" y="1276200"/>
          <a:ext cx="7238880" cy="3675960"/>
        </p:xfrm>
        <a:graphic>
          <a:graphicData uri="http://schemas.openxmlformats.org/drawingml/2006/table">
            <a:tbl>
              <a:tblPr/>
              <a:tblGrid>
                <a:gridCol w="2057400"/>
                <a:gridCol w="5181480"/>
              </a:tblGrid>
              <a:tr h="366120">
                <a:tc>
                  <a:txBody>
                    <a:bodyPr/>
                    <a:lstStyle/>
                    <a:p>
                      <a:pPr>
                        <a:lnSpc>
                          <a:spcPct val="100000"/>
                        </a:lnSpc>
                      </a:pPr>
                      <a:r>
                        <a:rPr lang="it-IT">
                          <a:solidFill>
                            <a:srgbClr val="2D2D8A"/>
                          </a:solidFill>
                          <a:latin typeface="Calibri"/>
                          <a:ea typeface="Calibri"/>
                        </a:rPr>
                        <a:t>Fumo</a:t>
                      </a:r>
                      <a:endParaRPr/>
                    </a:p>
                  </a:txBody>
                  <a:tcPr/>
                </a:tc>
                <a:tc>
                  <a:txBody>
                    <a:bodyPr/>
                    <a:lstStyle/>
                    <a:p>
                      <a:pPr>
                        <a:lnSpc>
                          <a:spcPct val="100000"/>
                        </a:lnSpc>
                      </a:pPr>
                      <a:r>
                        <a:rPr lang="it-IT">
                          <a:solidFill>
                            <a:srgbClr val="2D2D8A"/>
                          </a:solidFill>
                          <a:latin typeface="Calibri"/>
                          <a:ea typeface="Calibri"/>
                        </a:rPr>
                        <a:t>Cessazione completa</a:t>
                      </a:r>
                      <a:endParaRPr/>
                    </a:p>
                  </a:txBody>
                  <a:tcPr/>
                </a:tc>
              </a:tr>
              <a:tr h="697320">
                <a:tc>
                  <a:txBody>
                    <a:bodyPr/>
                    <a:lstStyle/>
                    <a:p>
                      <a:pPr>
                        <a:lnSpc>
                          <a:spcPct val="100000"/>
                        </a:lnSpc>
                      </a:pPr>
                      <a:r>
                        <a:rPr lang="it-IT">
                          <a:solidFill>
                            <a:srgbClr val="2D2D8A"/>
                          </a:solidFill>
                          <a:latin typeface="Calibri"/>
                          <a:ea typeface="Calibri"/>
                        </a:rPr>
                        <a:t>Pressione arteriosa</a:t>
                      </a:r>
                      <a:endParaRPr/>
                    </a:p>
                  </a:txBody>
                  <a:tcPr/>
                </a:tc>
                <a:tc>
                  <a:txBody>
                    <a:bodyPr/>
                    <a:lstStyle/>
                    <a:p>
                      <a:pPr>
                        <a:lnSpc>
                          <a:spcPct val="100000"/>
                        </a:lnSpc>
                      </a:pPr>
                      <a:r>
                        <a:rPr lang="it-IT">
                          <a:solidFill>
                            <a:srgbClr val="2D2D8A"/>
                          </a:solidFill>
                          <a:latin typeface="Calibri"/>
                          <a:ea typeface="Calibri"/>
                        </a:rPr>
                        <a:t>&lt;140/90</a:t>
                      </a:r>
                      <a:endParaRPr/>
                    </a:p>
                    <a:p>
                      <a:pPr>
                        <a:lnSpc>
                          <a:spcPct val="100000"/>
                        </a:lnSpc>
                      </a:pPr>
                      <a:r>
                        <a:rPr lang="it-IT">
                          <a:solidFill>
                            <a:srgbClr val="2D2D8A"/>
                          </a:solidFill>
                          <a:latin typeface="Calibri"/>
                          <a:ea typeface="Calibri"/>
                        </a:rPr>
                        <a:t>&lt;130/85 se FR o complicanze d’organo</a:t>
                      </a:r>
                      <a:endParaRPr/>
                    </a:p>
                  </a:txBody>
                  <a:tcPr/>
                </a:tc>
              </a:tr>
              <a:tr h="366120">
                <a:tc>
                  <a:txBody>
                    <a:bodyPr/>
                    <a:lstStyle/>
                    <a:p>
                      <a:pPr>
                        <a:lnSpc>
                          <a:spcPct val="100000"/>
                        </a:lnSpc>
                      </a:pPr>
                      <a:r>
                        <a:rPr lang="it-IT" b="1">
                          <a:solidFill>
                            <a:srgbClr val="C00000"/>
                          </a:solidFill>
                          <a:latin typeface="Calibri"/>
                          <a:ea typeface="Calibri"/>
                        </a:rPr>
                        <a:t>Controllo lipidico</a:t>
                      </a:r>
                      <a:endParaRPr/>
                    </a:p>
                  </a:txBody>
                  <a:tcPr/>
                </a:tc>
                <a:tc>
                  <a:txBody>
                    <a:bodyPr/>
                    <a:lstStyle/>
                    <a:p>
                      <a:pPr>
                        <a:lnSpc>
                          <a:spcPct val="100000"/>
                        </a:lnSpc>
                      </a:pPr>
                      <a:r>
                        <a:rPr lang="it-IT">
                          <a:solidFill>
                            <a:srgbClr val="2D2D8A"/>
                          </a:solidFill>
                          <a:latin typeface="Calibri"/>
                          <a:ea typeface="Calibri"/>
                        </a:rPr>
                        <a:t>Colesterolo-LDL&lt;100 mg/dl</a:t>
                      </a:r>
                      <a:endParaRPr/>
                    </a:p>
                  </a:txBody>
                  <a:tcPr/>
                </a:tc>
              </a:tr>
              <a:tr h="366120">
                <a:tc>
                  <a:txBody>
                    <a:bodyPr/>
                    <a:lstStyle/>
                    <a:p>
                      <a:pPr>
                        <a:lnSpc>
                          <a:spcPct val="100000"/>
                        </a:lnSpc>
                      </a:pPr>
                      <a:r>
                        <a:rPr lang="it-IT">
                          <a:solidFill>
                            <a:srgbClr val="2D2D8A"/>
                          </a:solidFill>
                          <a:latin typeface="Calibri"/>
                          <a:ea typeface="Calibri"/>
                        </a:rPr>
                        <a:t>Attività fisica</a:t>
                      </a:r>
                      <a:endParaRPr/>
                    </a:p>
                  </a:txBody>
                  <a:tcPr/>
                </a:tc>
                <a:tc>
                  <a:txBody>
                    <a:bodyPr/>
                    <a:lstStyle/>
                    <a:p>
                      <a:pPr>
                        <a:lnSpc>
                          <a:spcPct val="100000"/>
                        </a:lnSpc>
                      </a:pPr>
                      <a:r>
                        <a:rPr lang="it-IT">
                          <a:solidFill>
                            <a:srgbClr val="2D2D8A"/>
                          </a:solidFill>
                          <a:latin typeface="Calibri"/>
                          <a:ea typeface="Calibri"/>
                        </a:rPr>
                        <a:t>Minimo 30 m’ al giorno, 3-4 volte a settimana</a:t>
                      </a:r>
                      <a:endParaRPr/>
                    </a:p>
                  </a:txBody>
                  <a:tcPr/>
                </a:tc>
              </a:tr>
              <a:tr h="366120">
                <a:tc>
                  <a:txBody>
                    <a:bodyPr/>
                    <a:lstStyle/>
                    <a:p>
                      <a:pPr>
                        <a:lnSpc>
                          <a:spcPct val="100000"/>
                        </a:lnSpc>
                      </a:pPr>
                      <a:r>
                        <a:rPr lang="it-IT">
                          <a:solidFill>
                            <a:srgbClr val="2D2D8A"/>
                          </a:solidFill>
                          <a:latin typeface="Calibri"/>
                          <a:ea typeface="Calibri"/>
                        </a:rPr>
                        <a:t>Controllo peso</a:t>
                      </a:r>
                      <a:endParaRPr/>
                    </a:p>
                  </a:txBody>
                  <a:tcPr/>
                </a:tc>
                <a:tc>
                  <a:txBody>
                    <a:bodyPr/>
                    <a:lstStyle/>
                    <a:p>
                      <a:pPr>
                        <a:lnSpc>
                          <a:spcPct val="100000"/>
                        </a:lnSpc>
                      </a:pPr>
                      <a:r>
                        <a:rPr lang="it-IT">
                          <a:solidFill>
                            <a:srgbClr val="2D2D8A"/>
                          </a:solidFill>
                          <a:latin typeface="Calibri"/>
                          <a:ea typeface="Calibri"/>
                        </a:rPr>
                        <a:t>BMI tra 18,5 e 24,9 kg/m2</a:t>
                      </a:r>
                      <a:endParaRPr/>
                    </a:p>
                  </a:txBody>
                  <a:tcPr/>
                </a:tc>
              </a:tr>
              <a:tr h="366120">
                <a:tc>
                  <a:txBody>
                    <a:bodyPr/>
                    <a:lstStyle/>
                    <a:p>
                      <a:pPr>
                        <a:lnSpc>
                          <a:spcPct val="100000"/>
                        </a:lnSpc>
                      </a:pPr>
                      <a:r>
                        <a:rPr lang="it-IT" b="1">
                          <a:solidFill>
                            <a:srgbClr val="C00000"/>
                          </a:solidFill>
                          <a:latin typeface="Calibri"/>
                          <a:ea typeface="Calibri"/>
                        </a:rPr>
                        <a:t>Controllo glicidico</a:t>
                      </a:r>
                      <a:endParaRPr/>
                    </a:p>
                  </a:txBody>
                  <a:tcPr/>
                </a:tc>
                <a:tc>
                  <a:txBody>
                    <a:bodyPr/>
                    <a:lstStyle/>
                    <a:p>
                      <a:pPr>
                        <a:lnSpc>
                          <a:spcPct val="100000"/>
                        </a:lnSpc>
                      </a:pPr>
                      <a:r>
                        <a:rPr lang="it-IT">
                          <a:solidFill>
                            <a:srgbClr val="2D2D8A"/>
                          </a:solidFill>
                          <a:latin typeface="Calibri"/>
                          <a:ea typeface="Calibri"/>
                        </a:rPr>
                        <a:t>HbA1c  &lt; 7%</a:t>
                      </a:r>
                      <a:endParaRPr/>
                    </a:p>
                  </a:txBody>
                  <a:tcPr/>
                </a:tc>
              </a:tr>
              <a:tr h="366120">
                <a:tc>
                  <a:txBody>
                    <a:bodyPr/>
                    <a:lstStyle/>
                    <a:p>
                      <a:pPr>
                        <a:lnSpc>
                          <a:spcPct val="100000"/>
                        </a:lnSpc>
                      </a:pPr>
                      <a:r>
                        <a:rPr lang="it-IT" b="1">
                          <a:solidFill>
                            <a:srgbClr val="C00000"/>
                          </a:solidFill>
                          <a:latin typeface="Calibri"/>
                          <a:ea typeface="Calibri"/>
                        </a:rPr>
                        <a:t>Antiaggreganti</a:t>
                      </a:r>
                      <a:endParaRPr/>
                    </a:p>
                  </a:txBody>
                  <a:tcPr/>
                </a:tc>
                <a:tc>
                  <a:txBody>
                    <a:bodyPr/>
                    <a:lstStyle/>
                    <a:p>
                      <a:pPr>
                        <a:lnSpc>
                          <a:spcPct val="100000"/>
                        </a:lnSpc>
                      </a:pPr>
                      <a:r>
                        <a:rPr lang="it-IT">
                          <a:solidFill>
                            <a:srgbClr val="2D2D8A"/>
                          </a:solidFill>
                          <a:latin typeface="Calibri"/>
                          <a:ea typeface="Calibri"/>
                        </a:rPr>
                        <a:t>ASA 75-325 mg/die (clopidogrel o warfarin)</a:t>
                      </a:r>
                      <a:endParaRPr/>
                    </a:p>
                  </a:txBody>
                  <a:tcPr/>
                </a:tc>
              </a:tr>
              <a:tr h="366120">
                <a:tc>
                  <a:txBody>
                    <a:bodyPr/>
                    <a:lstStyle/>
                    <a:p>
                      <a:pPr>
                        <a:lnSpc>
                          <a:spcPct val="100000"/>
                        </a:lnSpc>
                      </a:pPr>
                      <a:r>
                        <a:rPr lang="it-IT">
                          <a:solidFill>
                            <a:srgbClr val="2D2D8A"/>
                          </a:solidFill>
                          <a:latin typeface="Calibri"/>
                          <a:ea typeface="Calibri"/>
                        </a:rPr>
                        <a:t>ACE-inibitori</a:t>
                      </a:r>
                      <a:endParaRPr/>
                    </a:p>
                  </a:txBody>
                  <a:tcPr/>
                </a:tc>
                <a:tc>
                  <a:txBody>
                    <a:bodyPr/>
                    <a:lstStyle/>
                    <a:p>
                      <a:pPr>
                        <a:lnSpc>
                          <a:spcPct val="100000"/>
                        </a:lnSpc>
                      </a:pPr>
                      <a:r>
                        <a:rPr lang="it-IT">
                          <a:solidFill>
                            <a:srgbClr val="2D2D8A"/>
                          </a:solidFill>
                          <a:latin typeface="Calibri"/>
                          <a:ea typeface="Calibri"/>
                        </a:rPr>
                        <a:t>Tutti i pazienti post-IMA</a:t>
                      </a:r>
                      <a:endParaRPr/>
                    </a:p>
                  </a:txBody>
                  <a:tcPr/>
                </a:tc>
              </a:tr>
              <a:tr h="415800">
                <a:tc>
                  <a:txBody>
                    <a:bodyPr/>
                    <a:lstStyle/>
                    <a:p>
                      <a:pPr>
                        <a:lnSpc>
                          <a:spcPct val="100000"/>
                        </a:lnSpc>
                      </a:pPr>
                      <a:r>
                        <a:rPr lang="it-IT">
                          <a:solidFill>
                            <a:srgbClr val="2D2D8A"/>
                          </a:solidFill>
                          <a:latin typeface="Calibri"/>
                          <a:ea typeface="Calibri"/>
                        </a:rPr>
                        <a:t>Beta-bloccanti</a:t>
                      </a:r>
                      <a:endParaRPr/>
                    </a:p>
                  </a:txBody>
                  <a:tcPr/>
                </a:tc>
                <a:tc>
                  <a:txBody>
                    <a:bodyPr/>
                    <a:lstStyle/>
                    <a:p>
                      <a:pPr>
                        <a:lnSpc>
                          <a:spcPct val="100000"/>
                        </a:lnSpc>
                      </a:pPr>
                      <a:r>
                        <a:rPr lang="it-IT">
                          <a:solidFill>
                            <a:srgbClr val="2D2D8A"/>
                          </a:solidFill>
                          <a:latin typeface="Calibri"/>
                          <a:ea typeface="Calibri"/>
                        </a:rPr>
                        <a:t>Tutti i pazienti post-IMA</a:t>
                      </a:r>
                      <a:endParaRPr/>
                    </a:p>
                  </a:txBody>
                  <a:tcPr/>
                </a:tc>
              </a:tr>
            </a:tbl>
          </a:graphicData>
        </a:graphic>
      </p:graphicFrame>
      <p:sp>
        <p:nvSpPr>
          <p:cNvPr id="75" name="CustomShape 3"/>
          <p:cNvSpPr/>
          <p:nvPr/>
        </p:nvSpPr>
        <p:spPr>
          <a:xfrm>
            <a:off x="5257800" y="4933800"/>
            <a:ext cx="3138480" cy="337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sz="1600" i="1">
                <a:solidFill>
                  <a:srgbClr val="2D2D8A"/>
                </a:solidFill>
                <a:latin typeface="Calibri"/>
                <a:ea typeface="Calibri"/>
              </a:rPr>
              <a:t>Smith et al., JACC 2001;38:1581</a:t>
            </a:r>
            <a:endParaRPr/>
          </a:p>
        </p:txBody>
      </p:sp>
      <p:sp>
        <p:nvSpPr>
          <p:cNvPr id="76" name="CustomShape 4"/>
          <p:cNvSpPr/>
          <p:nvPr/>
        </p:nvSpPr>
        <p:spPr>
          <a:xfrm>
            <a:off x="1066680" y="5467320"/>
            <a:ext cx="4419720" cy="398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sz="2000" b="1">
                <a:solidFill>
                  <a:srgbClr val="C00000"/>
                </a:solidFill>
                <a:latin typeface="Calibri"/>
                <a:ea typeface="Calibri"/>
              </a:rPr>
              <a:t>Farmaci ipolipemizzanti</a:t>
            </a:r>
            <a:endParaRPr/>
          </a:p>
        </p:txBody>
      </p:sp>
      <p:sp>
        <p:nvSpPr>
          <p:cNvPr id="77" name="CustomShape 5"/>
          <p:cNvSpPr/>
          <p:nvPr/>
        </p:nvSpPr>
        <p:spPr>
          <a:xfrm>
            <a:off x="1066680" y="5924520"/>
            <a:ext cx="4419720" cy="398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sz="2000" b="1">
                <a:solidFill>
                  <a:srgbClr val="C00000"/>
                </a:solidFill>
                <a:latin typeface="Calibri"/>
                <a:ea typeface="Calibri"/>
              </a:rPr>
              <a:t>Farmaci ipo/euglicemizzanti</a:t>
            </a:r>
            <a:endParaRPr/>
          </a:p>
        </p:txBody>
      </p:sp>
      <p:cxnSp>
        <p:nvCxnSpPr>
          <p:cNvPr id="78" name="Line 6"/>
          <p:cNvCxnSpPr>
            <a:endCxn id="76" idx="1"/>
          </p:cNvCxnSpPr>
          <p:nvPr/>
        </p:nvCxnSpPr>
        <p:spPr>
          <a:xfrm>
            <a:off x="685800" y="2495160"/>
            <a:ext cx="381600" cy="3172680"/>
          </a:xfrm>
          <a:prstGeom prst="bentConnector3">
            <a:avLst/>
          </a:prstGeom>
          <a:ln w="38160">
            <a:solidFill>
              <a:srgbClr val="C00000"/>
            </a:solidFill>
            <a:miter/>
            <a:tailEnd type="arrow" w="med" len="med"/>
          </a:ln>
        </p:spPr>
      </p:cxnSp>
      <p:cxnSp>
        <p:nvCxnSpPr>
          <p:cNvPr id="79" name="Line 7"/>
          <p:cNvCxnSpPr>
            <a:endCxn id="77" idx="1"/>
          </p:cNvCxnSpPr>
          <p:nvPr/>
        </p:nvCxnSpPr>
        <p:spPr>
          <a:xfrm>
            <a:off x="456120" y="3638520"/>
            <a:ext cx="610200" cy="2486880"/>
          </a:xfrm>
          <a:prstGeom prst="bentConnector3">
            <a:avLst/>
          </a:prstGeom>
          <a:ln w="38160">
            <a:solidFill>
              <a:srgbClr val="C00000"/>
            </a:solidFill>
            <a:miter/>
            <a:tailEnd type="arrow" w="med" len="med"/>
          </a:ln>
        </p:spPr>
      </p:cxnSp>
      <p:sp>
        <p:nvSpPr>
          <p:cNvPr id="80" name="Line 8"/>
          <p:cNvSpPr/>
          <p:nvPr/>
        </p:nvSpPr>
        <p:spPr>
          <a:xfrm>
            <a:off x="676440" y="2505240"/>
            <a:ext cx="152280" cy="0"/>
          </a:xfrm>
          <a:prstGeom prst="line">
            <a:avLst/>
          </a:prstGeom>
          <a:ln w="38160">
            <a:solidFill>
              <a:srgbClr val="C00000"/>
            </a:solidFill>
            <a:miter/>
          </a:ln>
        </p:spPr>
      </p:sp>
      <p:sp>
        <p:nvSpPr>
          <p:cNvPr id="81" name="Line 9"/>
          <p:cNvSpPr/>
          <p:nvPr/>
        </p:nvSpPr>
        <p:spPr>
          <a:xfrm>
            <a:off x="447840" y="3648240"/>
            <a:ext cx="358560" cy="0"/>
          </a:xfrm>
          <a:prstGeom prst="line">
            <a:avLst/>
          </a:prstGeom>
          <a:ln w="38160">
            <a:solidFill>
              <a:srgbClr val="C00000"/>
            </a:solidFill>
            <a:miter/>
          </a:ln>
        </p:spPr>
      </p:sp>
      <p:sp>
        <p:nvSpPr>
          <p:cNvPr id="82" name="Line 10"/>
          <p:cNvSpPr/>
          <p:nvPr/>
        </p:nvSpPr>
        <p:spPr>
          <a:xfrm>
            <a:off x="990720" y="990720"/>
            <a:ext cx="7315200" cy="0"/>
          </a:xfrm>
          <a:prstGeom prst="line">
            <a:avLst/>
          </a:prstGeom>
          <a:ln w="9360">
            <a:solidFill>
              <a:srgbClr val="800000"/>
            </a:solidFill>
            <a:miter/>
          </a:ln>
        </p:spPr>
      </p:sp>
    </p:spTree>
  </p:cSld>
  <p:clrMapOvr>
    <a:masterClrMapping/>
  </p:clrMapOvr>
  <p:transition>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CustomShape 1"/>
          <p:cNvSpPr/>
          <p:nvPr/>
        </p:nvSpPr>
        <p:spPr>
          <a:xfrm>
            <a:off x="3348000" y="249120"/>
            <a:ext cx="2050560" cy="5205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800" b="1">
                <a:solidFill>
                  <a:srgbClr val="C00000"/>
                </a:solidFill>
                <a:latin typeface="Calibri"/>
              </a:rPr>
              <a:t>NICORANDIL</a:t>
            </a:r>
            <a:endParaRPr/>
          </a:p>
        </p:txBody>
      </p:sp>
      <p:sp>
        <p:nvSpPr>
          <p:cNvPr id="408" name="Line 2"/>
          <p:cNvSpPr/>
          <p:nvPr/>
        </p:nvSpPr>
        <p:spPr>
          <a:xfrm>
            <a:off x="573120" y="781200"/>
            <a:ext cx="8064360" cy="0"/>
          </a:xfrm>
          <a:prstGeom prst="line">
            <a:avLst/>
          </a:prstGeom>
          <a:ln w="9360">
            <a:solidFill>
              <a:srgbClr val="666699"/>
            </a:solidFill>
            <a:miter/>
          </a:ln>
        </p:spPr>
      </p:sp>
      <p:sp>
        <p:nvSpPr>
          <p:cNvPr id="409" name="CustomShape 3"/>
          <p:cNvSpPr/>
          <p:nvPr/>
        </p:nvSpPr>
        <p:spPr>
          <a:xfrm>
            <a:off x="3213000" y="1000080"/>
            <a:ext cx="5538960" cy="10674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sz="1600">
                <a:solidFill>
                  <a:srgbClr val="002060"/>
                </a:solidFill>
                <a:latin typeface="Calibri"/>
              </a:rPr>
              <a:t>È composto da nicotinamide, che </a:t>
            </a:r>
            <a:r>
              <a:rPr lang="it-IT" sz="1600" i="1">
                <a:solidFill>
                  <a:srgbClr val="C00000"/>
                </a:solidFill>
                <a:latin typeface="Calibri"/>
              </a:rPr>
              <a:t>apre i canali del potassio ATP-dipendenti</a:t>
            </a:r>
            <a:r>
              <a:rPr lang="it-IT" sz="1600">
                <a:solidFill>
                  <a:srgbClr val="002060"/>
                </a:solidFill>
                <a:latin typeface="Calibri"/>
              </a:rPr>
              <a:t> e dilata i vasi di resistenza, e da un gruppo NO2 con </a:t>
            </a:r>
            <a:r>
              <a:rPr lang="it-IT" sz="1600" i="1">
                <a:solidFill>
                  <a:srgbClr val="C00000"/>
                </a:solidFill>
                <a:latin typeface="Calibri"/>
              </a:rPr>
              <a:t>azioni  simili </a:t>
            </a:r>
            <a:r>
              <a:rPr lang="it-IT" sz="1600">
                <a:solidFill>
                  <a:srgbClr val="002060"/>
                </a:solidFill>
                <a:latin typeface="Calibri"/>
              </a:rPr>
              <a:t>a quelle prodotte dai </a:t>
            </a:r>
            <a:r>
              <a:rPr lang="it-IT" sz="1600" i="1">
                <a:solidFill>
                  <a:srgbClr val="C00000"/>
                </a:solidFill>
                <a:latin typeface="Calibri"/>
              </a:rPr>
              <a:t>nitrati</a:t>
            </a:r>
            <a:r>
              <a:rPr lang="it-IT" sz="1600">
                <a:solidFill>
                  <a:srgbClr val="002060"/>
                </a:solidFill>
                <a:latin typeface="Calibri"/>
              </a:rPr>
              <a:t>, in grado di vasodilatare vene e grandi vasi coronarici.</a:t>
            </a:r>
            <a:endParaRPr/>
          </a:p>
        </p:txBody>
      </p:sp>
      <p:pic>
        <p:nvPicPr>
          <p:cNvPr id="410" name="Picture 4" descr="http://www.trc-canada.com/Structures/N398530.png"/>
          <p:cNvPicPr/>
          <p:nvPr/>
        </p:nvPicPr>
        <p:blipFill>
          <a:blip r:embed="rId2" cstate="print"/>
          <a:stretch/>
        </p:blipFill>
        <p:spPr>
          <a:xfrm>
            <a:off x="1011240" y="1027080"/>
            <a:ext cx="1979640" cy="1216080"/>
          </a:xfrm>
          <a:prstGeom prst="rect">
            <a:avLst/>
          </a:prstGeom>
          <a:ln>
            <a:noFill/>
          </a:ln>
        </p:spPr>
      </p:pic>
      <p:sp>
        <p:nvSpPr>
          <p:cNvPr id="411" name="CustomShape 4"/>
          <p:cNvSpPr/>
          <p:nvPr/>
        </p:nvSpPr>
        <p:spPr>
          <a:xfrm>
            <a:off x="258840" y="5129280"/>
            <a:ext cx="8655120" cy="1462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sz="1600" b="1" u="sng">
                <a:solidFill>
                  <a:srgbClr val="002060"/>
                </a:solidFill>
                <a:latin typeface="Calibri"/>
              </a:rPr>
              <a:t>FARMACOCINETICA: </a:t>
            </a:r>
            <a:r>
              <a:rPr lang="it-IT" sz="1600">
                <a:solidFill>
                  <a:srgbClr val="002060"/>
                </a:solidFill>
                <a:latin typeface="Calibri"/>
              </a:rPr>
              <a:t>Somministrabile per via EV o OS; metabolismo epatico;  emivita di 8h.</a:t>
            </a:r>
            <a:endParaRPr/>
          </a:p>
          <a:p>
            <a:pPr algn="just">
              <a:lnSpc>
                <a:spcPct val="100000"/>
              </a:lnSpc>
            </a:pPr>
            <a:r>
              <a:rPr lang="it-IT" sz="1600" b="1" u="sng">
                <a:solidFill>
                  <a:srgbClr val="002060"/>
                </a:solidFill>
                <a:latin typeface="Calibri"/>
              </a:rPr>
              <a:t>INDICAZIONI: </a:t>
            </a:r>
            <a:r>
              <a:rPr lang="it-IT" sz="1600">
                <a:solidFill>
                  <a:srgbClr val="002060"/>
                </a:solidFill>
                <a:latin typeface="Calibri"/>
              </a:rPr>
              <a:t>Viene utilizzato in pazienti sintomatici nonostante l’impiego di altri farmaci, solitamente in attesa di intervento di angioplastica.</a:t>
            </a:r>
            <a:r>
              <a:rPr lang="it-IT" sz="1600" b="1" u="sng">
                <a:solidFill>
                  <a:srgbClr val="002060"/>
                </a:solidFill>
                <a:latin typeface="Calibri"/>
              </a:rPr>
              <a:t> </a:t>
            </a:r>
            <a:endParaRPr/>
          </a:p>
          <a:p>
            <a:pPr algn="just">
              <a:lnSpc>
                <a:spcPct val="100000"/>
              </a:lnSpc>
            </a:pPr>
            <a:r>
              <a:rPr lang="it-IT" sz="1600" b="1" u="sng">
                <a:solidFill>
                  <a:srgbClr val="002060"/>
                </a:solidFill>
                <a:latin typeface="Calibri"/>
              </a:rPr>
              <a:t>EFFETTI INDESIDERATI: </a:t>
            </a:r>
            <a:r>
              <a:rPr lang="it-IT" sz="1600">
                <a:solidFill>
                  <a:srgbClr val="002060"/>
                </a:solidFill>
                <a:latin typeface="Calibri"/>
              </a:rPr>
              <a:t>Più frequenti la cefalea,  le vampate e gli arrossamenti, le vertigini; può aggravare le ulcere gastro-intestinali.</a:t>
            </a:r>
            <a:endParaRPr/>
          </a:p>
        </p:txBody>
      </p:sp>
      <p:sp>
        <p:nvSpPr>
          <p:cNvPr id="412" name="CustomShape 5"/>
          <p:cNvSpPr/>
          <p:nvPr/>
        </p:nvSpPr>
        <p:spPr>
          <a:xfrm>
            <a:off x="1741320" y="2503440"/>
            <a:ext cx="2038320" cy="3682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a:solidFill>
                  <a:srgbClr val="C00000"/>
                </a:solidFill>
                <a:latin typeface="Calibri"/>
              </a:rPr>
              <a:t>KCO (K C</a:t>
            </a:r>
            <a:r>
              <a:rPr lang="it-IT" sz="1200">
                <a:solidFill>
                  <a:srgbClr val="C00000"/>
                </a:solidFill>
                <a:latin typeface="Calibri"/>
              </a:rPr>
              <a:t>hannel</a:t>
            </a:r>
            <a:r>
              <a:rPr lang="it-IT">
                <a:solidFill>
                  <a:srgbClr val="C00000"/>
                </a:solidFill>
                <a:latin typeface="Calibri"/>
              </a:rPr>
              <a:t> O</a:t>
            </a:r>
            <a:r>
              <a:rPr lang="it-IT" sz="1200">
                <a:solidFill>
                  <a:srgbClr val="C00000"/>
                </a:solidFill>
                <a:latin typeface="Calibri"/>
              </a:rPr>
              <a:t>pener</a:t>
            </a:r>
            <a:r>
              <a:rPr lang="it-IT">
                <a:solidFill>
                  <a:srgbClr val="C00000"/>
                </a:solidFill>
                <a:latin typeface="Calibri"/>
              </a:rPr>
              <a:t>)</a:t>
            </a:r>
            <a:endParaRPr/>
          </a:p>
        </p:txBody>
      </p:sp>
      <p:sp>
        <p:nvSpPr>
          <p:cNvPr id="413" name="CustomShape 6"/>
          <p:cNvSpPr/>
          <p:nvPr/>
        </p:nvSpPr>
        <p:spPr>
          <a:xfrm>
            <a:off x="5802480" y="2503440"/>
            <a:ext cx="1531080" cy="3988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a:solidFill>
                  <a:srgbClr val="7030A0"/>
                </a:solidFill>
                <a:latin typeface="Calibri"/>
              </a:rPr>
              <a:t>N</a:t>
            </a:r>
            <a:r>
              <a:rPr lang="it-IT" sz="2000">
                <a:solidFill>
                  <a:srgbClr val="7030A0"/>
                </a:solidFill>
                <a:latin typeface="Calibri"/>
              </a:rPr>
              <a:t>ITRATE-LIKE</a:t>
            </a:r>
            <a:endParaRPr/>
          </a:p>
        </p:txBody>
      </p:sp>
      <p:sp>
        <p:nvSpPr>
          <p:cNvPr id="414" name="CustomShape 7"/>
          <p:cNvSpPr/>
          <p:nvPr/>
        </p:nvSpPr>
        <p:spPr>
          <a:xfrm>
            <a:off x="1303560" y="3233880"/>
            <a:ext cx="2666520" cy="7333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it-IT">
                <a:solidFill>
                  <a:srgbClr val="C00000"/>
                </a:solidFill>
                <a:latin typeface="Calibri"/>
              </a:rPr>
              <a:t>Vasodilatazione piccoli vasi</a:t>
            </a:r>
            <a:endParaRPr/>
          </a:p>
          <a:p>
            <a:pPr algn="ctr">
              <a:lnSpc>
                <a:spcPct val="100000"/>
              </a:lnSpc>
            </a:pPr>
            <a:r>
              <a:rPr lang="it-IT" sz="1200">
                <a:solidFill>
                  <a:srgbClr val="C00000"/>
                </a:solidFill>
                <a:latin typeface="Calibri"/>
              </a:rPr>
              <a:t>Arteriole</a:t>
            </a:r>
            <a:endParaRPr/>
          </a:p>
          <a:p>
            <a:pPr algn="ctr">
              <a:lnSpc>
                <a:spcPct val="100000"/>
              </a:lnSpc>
            </a:pPr>
            <a:r>
              <a:rPr lang="it-IT" sz="1200">
                <a:solidFill>
                  <a:srgbClr val="C00000"/>
                </a:solidFill>
                <a:latin typeface="Calibri"/>
              </a:rPr>
              <a:t>Vasi coronarici di resistenza</a:t>
            </a:r>
            <a:endParaRPr/>
          </a:p>
        </p:txBody>
      </p:sp>
      <p:sp>
        <p:nvSpPr>
          <p:cNvPr id="415" name="CustomShape 8"/>
          <p:cNvSpPr/>
          <p:nvPr/>
        </p:nvSpPr>
        <p:spPr>
          <a:xfrm>
            <a:off x="5210280" y="3233880"/>
            <a:ext cx="2664720" cy="7333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it-IT">
                <a:solidFill>
                  <a:srgbClr val="7030A0"/>
                </a:solidFill>
                <a:latin typeface="Calibri"/>
              </a:rPr>
              <a:t>Vasodilatazione grandi vasi</a:t>
            </a:r>
            <a:endParaRPr/>
          </a:p>
          <a:p>
            <a:pPr algn="ctr">
              <a:lnSpc>
                <a:spcPct val="100000"/>
              </a:lnSpc>
            </a:pPr>
            <a:r>
              <a:rPr lang="it-IT" sz="1200">
                <a:solidFill>
                  <a:srgbClr val="7030A0"/>
                </a:solidFill>
                <a:latin typeface="Calibri"/>
              </a:rPr>
              <a:t>Vene e venule</a:t>
            </a:r>
            <a:endParaRPr/>
          </a:p>
          <a:p>
            <a:pPr algn="ctr">
              <a:lnSpc>
                <a:spcPct val="100000"/>
              </a:lnSpc>
            </a:pPr>
            <a:r>
              <a:rPr lang="it-IT" sz="1200">
                <a:solidFill>
                  <a:srgbClr val="7030A0"/>
                </a:solidFill>
                <a:latin typeface="Calibri"/>
              </a:rPr>
              <a:t>Vasi coronarici epicardici</a:t>
            </a:r>
            <a:endParaRPr/>
          </a:p>
        </p:txBody>
      </p:sp>
      <p:cxnSp>
        <p:nvCxnSpPr>
          <p:cNvPr id="416" name="Line 9"/>
          <p:cNvCxnSpPr/>
          <p:nvPr/>
        </p:nvCxnSpPr>
        <p:spPr>
          <a:xfrm>
            <a:off x="4800600" y="2166480"/>
            <a:ext cx="1132560" cy="305640"/>
          </a:xfrm>
          <a:prstGeom prst="straightConnector1">
            <a:avLst/>
          </a:prstGeom>
          <a:ln w="28440">
            <a:solidFill>
              <a:srgbClr val="7030A0"/>
            </a:solidFill>
            <a:miter/>
            <a:tailEnd type="triangle" w="med" len="med"/>
          </a:ln>
        </p:spPr>
      </p:cxnSp>
      <p:cxnSp>
        <p:nvCxnSpPr>
          <p:cNvPr id="417" name="Line 10"/>
          <p:cNvCxnSpPr/>
          <p:nvPr/>
        </p:nvCxnSpPr>
        <p:spPr>
          <a:xfrm flipH="1">
            <a:off x="3254040" y="2176560"/>
            <a:ext cx="1132560" cy="305280"/>
          </a:xfrm>
          <a:prstGeom prst="straightConnector1">
            <a:avLst/>
          </a:prstGeom>
          <a:ln w="28440">
            <a:solidFill>
              <a:srgbClr val="C00000"/>
            </a:solidFill>
            <a:miter/>
            <a:tailEnd type="triangle" w="med" len="med"/>
          </a:ln>
        </p:spPr>
      </p:cxnSp>
      <p:sp>
        <p:nvSpPr>
          <p:cNvPr id="418" name="CustomShape 11"/>
          <p:cNvSpPr/>
          <p:nvPr/>
        </p:nvSpPr>
        <p:spPr>
          <a:xfrm>
            <a:off x="1000440" y="4148280"/>
            <a:ext cx="3242520" cy="6426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it-IT">
                <a:solidFill>
                  <a:srgbClr val="C00000"/>
                </a:solidFill>
                <a:latin typeface="Calibri"/>
              </a:rPr>
              <a:t>RIDUZIONE POST-CARICO</a:t>
            </a:r>
            <a:endParaRPr/>
          </a:p>
          <a:p>
            <a:pPr algn="ctr">
              <a:lnSpc>
                <a:spcPct val="100000"/>
              </a:lnSpc>
            </a:pPr>
            <a:r>
              <a:rPr lang="it-IT">
                <a:solidFill>
                  <a:srgbClr val="C00000"/>
                </a:solidFill>
                <a:latin typeface="Calibri"/>
              </a:rPr>
              <a:t>AUMENTO FLUSSO CORONARICO</a:t>
            </a:r>
            <a:endParaRPr/>
          </a:p>
        </p:txBody>
      </p:sp>
      <p:sp>
        <p:nvSpPr>
          <p:cNvPr id="419" name="CustomShape 12"/>
          <p:cNvSpPr/>
          <p:nvPr/>
        </p:nvSpPr>
        <p:spPr>
          <a:xfrm>
            <a:off x="4928760" y="4148280"/>
            <a:ext cx="3242520" cy="6426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it-IT">
                <a:solidFill>
                  <a:srgbClr val="7030A0"/>
                </a:solidFill>
                <a:latin typeface="Calibri"/>
              </a:rPr>
              <a:t>RIDUZIONE PRE-CARICO</a:t>
            </a:r>
            <a:endParaRPr/>
          </a:p>
          <a:p>
            <a:pPr algn="ctr">
              <a:lnSpc>
                <a:spcPct val="100000"/>
              </a:lnSpc>
            </a:pPr>
            <a:r>
              <a:rPr lang="it-IT">
                <a:solidFill>
                  <a:srgbClr val="7030A0"/>
                </a:solidFill>
                <a:latin typeface="Calibri"/>
              </a:rPr>
              <a:t>AUMENTO FLUSSO CORONARICO</a:t>
            </a:r>
            <a:endParaRPr/>
          </a:p>
        </p:txBody>
      </p:sp>
      <p:sp>
        <p:nvSpPr>
          <p:cNvPr id="420" name="CustomShape 13"/>
          <p:cNvSpPr/>
          <p:nvPr/>
        </p:nvSpPr>
        <p:spPr>
          <a:xfrm>
            <a:off x="2557440" y="2949480"/>
            <a:ext cx="152280" cy="239760"/>
          </a:xfrm>
          <a:prstGeom prst="downArrow">
            <a:avLst>
              <a:gd name="adj1" fmla="val 14734"/>
              <a:gd name="adj2" fmla="val 5400"/>
            </a:avLst>
          </a:prstGeom>
          <a:solidFill>
            <a:srgbClr val="C00000"/>
          </a:solidFill>
          <a:ln w="25560">
            <a:solidFill>
              <a:srgbClr val="7030A0"/>
            </a:solidFill>
            <a:miter/>
          </a:ln>
        </p:spPr>
        <p:style>
          <a:lnRef idx="0">
            <a:scrgbClr r="0" g="0" b="0"/>
          </a:lnRef>
          <a:fillRef idx="0">
            <a:scrgbClr r="0" g="0" b="0"/>
          </a:fillRef>
          <a:effectRef idx="0">
            <a:scrgbClr r="0" g="0" b="0"/>
          </a:effectRef>
          <a:fontRef idx="minor"/>
        </p:style>
      </p:sp>
      <p:sp>
        <p:nvSpPr>
          <p:cNvPr id="421" name="CustomShape 14"/>
          <p:cNvSpPr/>
          <p:nvPr/>
        </p:nvSpPr>
        <p:spPr>
          <a:xfrm>
            <a:off x="2557440" y="3951360"/>
            <a:ext cx="152280" cy="239760"/>
          </a:xfrm>
          <a:prstGeom prst="downArrow">
            <a:avLst>
              <a:gd name="adj1" fmla="val 14734"/>
              <a:gd name="adj2" fmla="val 5400"/>
            </a:avLst>
          </a:prstGeom>
          <a:solidFill>
            <a:srgbClr val="C00000"/>
          </a:solidFill>
          <a:ln w="25560">
            <a:solidFill>
              <a:srgbClr val="7030A0"/>
            </a:solidFill>
            <a:miter/>
          </a:ln>
        </p:spPr>
        <p:style>
          <a:lnRef idx="0">
            <a:scrgbClr r="0" g="0" b="0"/>
          </a:lnRef>
          <a:fillRef idx="0">
            <a:scrgbClr r="0" g="0" b="0"/>
          </a:fillRef>
          <a:effectRef idx="0">
            <a:scrgbClr r="0" g="0" b="0"/>
          </a:effectRef>
          <a:fontRef idx="minor"/>
        </p:style>
      </p:sp>
      <p:sp>
        <p:nvSpPr>
          <p:cNvPr id="422" name="CustomShape 15"/>
          <p:cNvSpPr/>
          <p:nvPr/>
        </p:nvSpPr>
        <p:spPr>
          <a:xfrm>
            <a:off x="6465960" y="2938320"/>
            <a:ext cx="152280" cy="239760"/>
          </a:xfrm>
          <a:prstGeom prst="downArrow">
            <a:avLst>
              <a:gd name="adj1" fmla="val 14734"/>
              <a:gd name="adj2" fmla="val 5400"/>
            </a:avLst>
          </a:prstGeom>
          <a:solidFill>
            <a:srgbClr val="7030A0"/>
          </a:solidFill>
          <a:ln w="25560">
            <a:solidFill>
              <a:srgbClr val="C00000"/>
            </a:solidFill>
            <a:miter/>
          </a:ln>
        </p:spPr>
        <p:style>
          <a:lnRef idx="0">
            <a:scrgbClr r="0" g="0" b="0"/>
          </a:lnRef>
          <a:fillRef idx="0">
            <a:scrgbClr r="0" g="0" b="0"/>
          </a:fillRef>
          <a:effectRef idx="0">
            <a:scrgbClr r="0" g="0" b="0"/>
          </a:effectRef>
          <a:fontRef idx="minor"/>
        </p:style>
      </p:sp>
      <p:sp>
        <p:nvSpPr>
          <p:cNvPr id="423" name="CustomShape 16"/>
          <p:cNvSpPr/>
          <p:nvPr/>
        </p:nvSpPr>
        <p:spPr>
          <a:xfrm>
            <a:off x="6465960" y="3951360"/>
            <a:ext cx="152280" cy="239760"/>
          </a:xfrm>
          <a:prstGeom prst="downArrow">
            <a:avLst>
              <a:gd name="adj1" fmla="val 14734"/>
              <a:gd name="adj2" fmla="val 5400"/>
            </a:avLst>
          </a:prstGeom>
          <a:solidFill>
            <a:srgbClr val="7030A0"/>
          </a:solidFill>
          <a:ln w="25560">
            <a:solidFill>
              <a:srgbClr val="C00000"/>
            </a:solidFill>
            <a:miter/>
          </a:ln>
        </p:spPr>
        <p:style>
          <a:lnRef idx="0">
            <a:scrgbClr r="0" g="0" b="0"/>
          </a:lnRef>
          <a:fillRef idx="0">
            <a:scrgbClr r="0" g="0" b="0"/>
          </a:fillRef>
          <a:effectRef idx="0">
            <a:scrgbClr r="0" g="0" b="0"/>
          </a:effectRef>
          <a:fontRef idx="minor"/>
        </p:style>
      </p:sp>
      <p:sp>
        <p:nvSpPr>
          <p:cNvPr id="424" name="CustomShape 17"/>
          <p:cNvSpPr/>
          <p:nvPr/>
        </p:nvSpPr>
        <p:spPr>
          <a:xfrm>
            <a:off x="860400" y="3211560"/>
            <a:ext cx="3559320" cy="1631880"/>
          </a:xfrm>
          <a:prstGeom prst="rect">
            <a:avLst/>
          </a:prstGeom>
          <a:noFill/>
          <a:ln w="25560">
            <a:solidFill>
              <a:srgbClr val="C00000"/>
            </a:solidFill>
            <a:miter/>
          </a:ln>
        </p:spPr>
        <p:style>
          <a:lnRef idx="0">
            <a:scrgbClr r="0" g="0" b="0"/>
          </a:lnRef>
          <a:fillRef idx="0">
            <a:scrgbClr r="0" g="0" b="0"/>
          </a:fillRef>
          <a:effectRef idx="0">
            <a:scrgbClr r="0" g="0" b="0"/>
          </a:effectRef>
          <a:fontRef idx="minor"/>
        </p:style>
      </p:sp>
      <p:sp>
        <p:nvSpPr>
          <p:cNvPr id="425" name="CustomShape 18"/>
          <p:cNvSpPr/>
          <p:nvPr/>
        </p:nvSpPr>
        <p:spPr>
          <a:xfrm>
            <a:off x="4767120" y="3200400"/>
            <a:ext cx="3560760" cy="1633680"/>
          </a:xfrm>
          <a:prstGeom prst="rect">
            <a:avLst/>
          </a:prstGeom>
          <a:noFill/>
          <a:ln w="25560">
            <a:solidFill>
              <a:srgbClr val="7030A0"/>
            </a:solidFill>
            <a:miter/>
          </a:ln>
        </p:spPr>
        <p:style>
          <a:lnRef idx="0">
            <a:scrgbClr r="0" g="0" b="0"/>
          </a:lnRef>
          <a:fillRef idx="0">
            <a:scrgbClr r="0" g="0" b="0"/>
          </a:fillRef>
          <a:effectRef idx="0">
            <a:scrgbClr r="0" g="0" b="0"/>
          </a:effectRef>
          <a:fontRef idx="minor"/>
        </p:style>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CustomShape 1"/>
          <p:cNvSpPr/>
          <p:nvPr/>
        </p:nvSpPr>
        <p:spPr>
          <a:xfrm>
            <a:off x="3348000" y="249120"/>
            <a:ext cx="2061360" cy="5205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800" b="1">
                <a:solidFill>
                  <a:srgbClr val="C00000"/>
                </a:solidFill>
                <a:latin typeface="Calibri"/>
              </a:rPr>
              <a:t>IVABRADINA</a:t>
            </a:r>
            <a:endParaRPr/>
          </a:p>
        </p:txBody>
      </p:sp>
      <p:sp>
        <p:nvSpPr>
          <p:cNvPr id="427" name="Line 2"/>
          <p:cNvSpPr/>
          <p:nvPr/>
        </p:nvSpPr>
        <p:spPr>
          <a:xfrm>
            <a:off x="519120" y="915840"/>
            <a:ext cx="8064360" cy="0"/>
          </a:xfrm>
          <a:prstGeom prst="line">
            <a:avLst/>
          </a:prstGeom>
          <a:ln w="9360">
            <a:solidFill>
              <a:srgbClr val="666699"/>
            </a:solidFill>
            <a:miter/>
          </a:ln>
        </p:spPr>
      </p:sp>
      <p:sp>
        <p:nvSpPr>
          <p:cNvPr id="428" name="CustomShape 3"/>
          <p:cNvSpPr/>
          <p:nvPr/>
        </p:nvSpPr>
        <p:spPr>
          <a:xfrm>
            <a:off x="765000" y="4987800"/>
            <a:ext cx="7543800" cy="1228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a:solidFill>
                  <a:srgbClr val="002060"/>
                </a:solidFill>
                <a:latin typeface="Calibri"/>
              </a:rPr>
              <a:t>La corrente </a:t>
            </a:r>
            <a:r>
              <a:rPr lang="it-IT" b="1">
                <a:solidFill>
                  <a:srgbClr val="002060"/>
                </a:solidFill>
                <a:latin typeface="Calibri"/>
              </a:rPr>
              <a:t>I</a:t>
            </a:r>
            <a:r>
              <a:rPr lang="it-IT" b="1" baseline="-25000">
                <a:solidFill>
                  <a:srgbClr val="002060"/>
                </a:solidFill>
                <a:latin typeface="Calibri"/>
              </a:rPr>
              <a:t>f</a:t>
            </a:r>
            <a:r>
              <a:rPr lang="it-IT">
                <a:solidFill>
                  <a:srgbClr val="002060"/>
                </a:solidFill>
                <a:latin typeface="Calibri"/>
              </a:rPr>
              <a:t> è stata battezzata </a:t>
            </a:r>
            <a:r>
              <a:rPr lang="it-IT" b="1">
                <a:solidFill>
                  <a:srgbClr val="002060"/>
                </a:solidFill>
                <a:latin typeface="Calibri"/>
              </a:rPr>
              <a:t>f</a:t>
            </a:r>
            <a:r>
              <a:rPr lang="it-IT">
                <a:solidFill>
                  <a:srgbClr val="002060"/>
                </a:solidFill>
                <a:latin typeface="Calibri"/>
              </a:rPr>
              <a:t> per </a:t>
            </a:r>
            <a:r>
              <a:rPr lang="it-IT" b="1">
                <a:solidFill>
                  <a:srgbClr val="002060"/>
                </a:solidFill>
                <a:latin typeface="Calibri"/>
              </a:rPr>
              <a:t>funny</a:t>
            </a:r>
            <a:r>
              <a:rPr lang="it-IT">
                <a:solidFill>
                  <a:srgbClr val="002060"/>
                </a:solidFill>
                <a:latin typeface="Calibri"/>
              </a:rPr>
              <a:t> (buffa) perché è l’unica corrente ionica nel nodo SA che si attiva in fase di iperpolarizzazione, ha la proprietà di generare un ritmo spontaneo di depolarizzazione e controllare la frequenza cardiaca, costituendo quindi il “pacemaker” naturale del cuore. </a:t>
            </a:r>
            <a:endParaRPr/>
          </a:p>
        </p:txBody>
      </p:sp>
      <p:pic>
        <p:nvPicPr>
          <p:cNvPr id="429" name="Picture 4" descr="http://www.cardiolink.it/Foto/s41-1-1.png"/>
          <p:cNvPicPr/>
          <p:nvPr/>
        </p:nvPicPr>
        <p:blipFill>
          <a:blip r:embed="rId2" cstate="print"/>
          <a:srcRect l="3063" t="17786" r="2473" b="20659"/>
          <a:stretch/>
        </p:blipFill>
        <p:spPr>
          <a:xfrm>
            <a:off x="1519200" y="1922400"/>
            <a:ext cx="5997600" cy="2849760"/>
          </a:xfrm>
          <a:prstGeom prst="rect">
            <a:avLst/>
          </a:prstGeom>
          <a:ln>
            <a:noFill/>
          </a:ln>
        </p:spPr>
      </p:pic>
      <p:sp>
        <p:nvSpPr>
          <p:cNvPr id="430" name="CustomShape 4"/>
          <p:cNvSpPr/>
          <p:nvPr/>
        </p:nvSpPr>
        <p:spPr>
          <a:xfrm>
            <a:off x="971640" y="1117440"/>
            <a:ext cx="7475400" cy="405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a:solidFill>
                  <a:srgbClr val="002060"/>
                </a:solidFill>
                <a:latin typeface="Calibri"/>
              </a:rPr>
              <a:t>Ivabradina è un inibitore specifico e selettivo della “corrente pace-maker” (I</a:t>
            </a:r>
            <a:r>
              <a:rPr lang="en-US" baseline="-25000">
                <a:solidFill>
                  <a:srgbClr val="002060"/>
                </a:solidFill>
                <a:latin typeface="Calibri"/>
              </a:rPr>
              <a:t>f</a:t>
            </a:r>
            <a:r>
              <a:rPr lang="en-US">
                <a:solidFill>
                  <a:srgbClr val="002060"/>
                </a:solidFill>
                <a:latin typeface="Calibri"/>
              </a:rPr>
              <a:t>)</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 name="Picture 2" descr="http://www.cardiolink.it/Foto/s41-1-2.png"/>
          <p:cNvPicPr/>
          <p:nvPr/>
        </p:nvPicPr>
        <p:blipFill>
          <a:blip r:embed="rId2" cstate="print"/>
          <a:srcRect l="7323" t="14820" r="4958" b="17023"/>
          <a:stretch/>
        </p:blipFill>
        <p:spPr>
          <a:xfrm>
            <a:off x="1674720" y="836640"/>
            <a:ext cx="5756400" cy="3206880"/>
          </a:xfrm>
          <a:prstGeom prst="rect">
            <a:avLst/>
          </a:prstGeom>
          <a:ln>
            <a:noFill/>
          </a:ln>
        </p:spPr>
      </p:pic>
      <p:sp>
        <p:nvSpPr>
          <p:cNvPr id="432" name="CustomShape 1"/>
          <p:cNvSpPr/>
          <p:nvPr/>
        </p:nvSpPr>
        <p:spPr>
          <a:xfrm>
            <a:off x="282600" y="4140360"/>
            <a:ext cx="8423280" cy="241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a:solidFill>
                  <a:srgbClr val="002060"/>
                </a:solidFill>
                <a:latin typeface="Calibri"/>
              </a:rPr>
              <a:t>Ivabradina penetra direttamente </a:t>
            </a:r>
            <a:r>
              <a:rPr lang="it-IT" i="1" u="sng">
                <a:solidFill>
                  <a:srgbClr val="002060"/>
                </a:solidFill>
                <a:latin typeface="Calibri"/>
              </a:rPr>
              <a:t>all’interno del canale If</a:t>
            </a:r>
            <a:r>
              <a:rPr lang="it-IT">
                <a:solidFill>
                  <a:srgbClr val="002060"/>
                </a:solidFill>
                <a:latin typeface="Calibri"/>
              </a:rPr>
              <a:t>, </a:t>
            </a:r>
            <a:r>
              <a:rPr lang="it-IT" i="1" u="sng">
                <a:solidFill>
                  <a:srgbClr val="002060"/>
                </a:solidFill>
                <a:latin typeface="Calibri"/>
              </a:rPr>
              <a:t>blocca esclusivamente questa  corrente</a:t>
            </a:r>
            <a:r>
              <a:rPr lang="it-IT">
                <a:solidFill>
                  <a:srgbClr val="002060"/>
                </a:solidFill>
                <a:latin typeface="Calibri"/>
              </a:rPr>
              <a:t> e </a:t>
            </a:r>
            <a:r>
              <a:rPr lang="it-IT" i="1" u="sng">
                <a:solidFill>
                  <a:srgbClr val="002060"/>
                </a:solidFill>
                <a:latin typeface="Calibri"/>
              </a:rPr>
              <a:t>allunga l’intervallo di tempo tra due potenziali d’azione</a:t>
            </a:r>
            <a:r>
              <a:rPr lang="it-IT">
                <a:solidFill>
                  <a:srgbClr val="002060"/>
                </a:solidFill>
                <a:latin typeface="Calibri"/>
              </a:rPr>
              <a:t>. </a:t>
            </a:r>
            <a:endParaRPr/>
          </a:p>
          <a:p>
            <a:pPr algn="just">
              <a:lnSpc>
                <a:spcPct val="100000"/>
              </a:lnSpc>
            </a:pPr>
            <a:r>
              <a:rPr lang="it-IT">
                <a:solidFill>
                  <a:srgbClr val="002060"/>
                </a:solidFill>
                <a:latin typeface="Calibri"/>
              </a:rPr>
              <a:t>Poiché l’apertura dei canali If è “frequenza dipendente”, il farmaco è efficace solo a frequenze cardiache elevate, evitando così il rischio di bradicardizzazioni eccessive. </a:t>
            </a:r>
            <a:endParaRPr/>
          </a:p>
          <a:p>
            <a:pPr algn="just">
              <a:lnSpc>
                <a:spcPct val="100000"/>
              </a:lnSpc>
            </a:pPr>
            <a:endParaRPr/>
          </a:p>
          <a:p>
            <a:pPr algn="just">
              <a:lnSpc>
                <a:spcPct val="100000"/>
              </a:lnSpc>
            </a:pPr>
            <a:r>
              <a:rPr lang="it-IT">
                <a:solidFill>
                  <a:srgbClr val="002060"/>
                </a:solidFill>
                <a:latin typeface="Calibri"/>
              </a:rPr>
              <a:t>L’azione di ivabradina permette di ridurre la frequenza cardiaca ed il consumo di ossigeno senza agire a livello periferico sulla muscolatura liscia vascolare (come i calcio-antagonisti) e senza alterare la contrattilità miocardica né la circolazione coronarica (come i beta-bloccanti)</a:t>
            </a:r>
            <a:endParaRPr/>
          </a:p>
        </p:txBody>
      </p:sp>
      <p:sp>
        <p:nvSpPr>
          <p:cNvPr id="433" name="CustomShape 2"/>
          <p:cNvSpPr/>
          <p:nvPr/>
        </p:nvSpPr>
        <p:spPr>
          <a:xfrm>
            <a:off x="3348000" y="249120"/>
            <a:ext cx="2061360" cy="5205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800" b="1">
                <a:solidFill>
                  <a:srgbClr val="C00000"/>
                </a:solidFill>
                <a:latin typeface="Calibri"/>
              </a:rPr>
              <a:t>IVABRADINA</a:t>
            </a:r>
            <a:endParaRPr/>
          </a:p>
        </p:txBody>
      </p:sp>
      <p:sp>
        <p:nvSpPr>
          <p:cNvPr id="434" name="Line 3"/>
          <p:cNvSpPr/>
          <p:nvPr/>
        </p:nvSpPr>
        <p:spPr>
          <a:xfrm>
            <a:off x="573120" y="781200"/>
            <a:ext cx="8064360" cy="0"/>
          </a:xfrm>
          <a:prstGeom prst="line">
            <a:avLst/>
          </a:prstGeom>
          <a:ln w="9360">
            <a:solidFill>
              <a:srgbClr val="666699"/>
            </a:solidFill>
            <a:miter/>
          </a:ln>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Text Box 9"/>
          <p:cNvSpPr txBox="1">
            <a:spLocks noChangeArrowheads="1"/>
          </p:cNvSpPr>
          <p:nvPr/>
        </p:nvSpPr>
        <p:spPr bwMode="auto">
          <a:xfrm>
            <a:off x="493713" y="3136900"/>
            <a:ext cx="8329612" cy="1738313"/>
          </a:xfrm>
          <a:prstGeom prst="rect">
            <a:avLst/>
          </a:prstGeom>
          <a:noFill/>
          <a:ln w="9525">
            <a:noFill/>
            <a:miter lim="800000"/>
            <a:headEnd/>
            <a:tailEnd/>
          </a:ln>
          <a:effectLst/>
        </p:spPr>
        <p:txBody>
          <a:bodyPr>
            <a:spAutoFit/>
          </a:bodyPr>
          <a:lstStyle/>
          <a:p>
            <a:pPr algn="just"/>
            <a:r>
              <a:rPr lang="it-IT" sz="2000" b="1">
                <a:solidFill>
                  <a:srgbClr val="000066"/>
                </a:solidFill>
              </a:rPr>
              <a:t>L’angina pectoris è una malattia delle arterie coronariche caratterizzata da </a:t>
            </a:r>
            <a:r>
              <a:rPr lang="it-IT" sz="2800" b="1" u="sng">
                <a:solidFill>
                  <a:srgbClr val="CC0000"/>
                </a:solidFill>
              </a:rPr>
              <a:t>dolore intenso ed improvviso</a:t>
            </a:r>
            <a:r>
              <a:rPr lang="it-IT" sz="2000" b="1">
                <a:solidFill>
                  <a:srgbClr val="000066"/>
                </a:solidFill>
              </a:rPr>
              <a:t>  (non sempre nell’angina atipica) dovuto all’insufficiente apporto di ossigeno in determinati settori miocardici. Il dolore si origina nel torace e si irradia alla spalla e lungo il braccio sinistro </a:t>
            </a:r>
          </a:p>
        </p:txBody>
      </p:sp>
      <p:sp>
        <p:nvSpPr>
          <p:cNvPr id="21514" name="Text Box 10"/>
          <p:cNvSpPr txBox="1">
            <a:spLocks noChangeArrowheads="1"/>
          </p:cNvSpPr>
          <p:nvPr/>
        </p:nvSpPr>
        <p:spPr bwMode="auto">
          <a:xfrm>
            <a:off x="317500" y="5559425"/>
            <a:ext cx="3376613" cy="457200"/>
          </a:xfrm>
          <a:prstGeom prst="rect">
            <a:avLst/>
          </a:prstGeom>
          <a:solidFill>
            <a:srgbClr val="00FF00"/>
          </a:solidFill>
          <a:ln w="9525">
            <a:noFill/>
            <a:miter lim="800000"/>
            <a:headEnd/>
            <a:tailEnd/>
          </a:ln>
          <a:effectLst/>
        </p:spPr>
        <p:txBody>
          <a:bodyPr>
            <a:spAutoFit/>
          </a:bodyPr>
          <a:lstStyle/>
          <a:p>
            <a:r>
              <a:rPr lang="it-IT" sz="2400" b="1">
                <a:solidFill>
                  <a:srgbClr val="000066"/>
                </a:solidFill>
                <a:latin typeface="Comic Sans MS" pitchFamily="66" charset="0"/>
              </a:rPr>
              <a:t>CUORE  ISCHEMICO</a:t>
            </a:r>
          </a:p>
        </p:txBody>
      </p:sp>
      <p:sp>
        <p:nvSpPr>
          <p:cNvPr id="21515" name="Text Box 11"/>
          <p:cNvSpPr txBox="1">
            <a:spLocks noChangeArrowheads="1"/>
          </p:cNvSpPr>
          <p:nvPr/>
        </p:nvSpPr>
        <p:spPr bwMode="auto">
          <a:xfrm>
            <a:off x="4427538" y="5202238"/>
            <a:ext cx="4268787" cy="1196975"/>
          </a:xfrm>
          <a:prstGeom prst="rect">
            <a:avLst/>
          </a:prstGeom>
          <a:gradFill rotWithShape="1">
            <a:gsLst>
              <a:gs pos="0">
                <a:schemeClr val="accent1"/>
              </a:gs>
              <a:gs pos="50000">
                <a:srgbClr val="FFFFFF"/>
              </a:gs>
              <a:gs pos="100000">
                <a:schemeClr val="accent1"/>
              </a:gs>
            </a:gsLst>
            <a:lin ang="5400000" scaled="1"/>
          </a:gradFill>
          <a:ln w="9525">
            <a:solidFill>
              <a:srgbClr val="CC0000"/>
            </a:solidFill>
            <a:miter lim="800000"/>
            <a:headEnd/>
            <a:tailEnd/>
          </a:ln>
          <a:effectLst/>
        </p:spPr>
        <p:txBody>
          <a:bodyPr>
            <a:spAutoFit/>
          </a:bodyPr>
          <a:lstStyle/>
          <a:p>
            <a:pPr algn="ctr"/>
            <a:r>
              <a:rPr lang="it-IT" sz="2400" b="1">
                <a:solidFill>
                  <a:srgbClr val="000066"/>
                </a:solidFill>
              </a:rPr>
              <a:t>L’arteria coronarica risulta meno efficiente nel rifornire il cuore di sangue ed ossigeno</a:t>
            </a:r>
          </a:p>
        </p:txBody>
      </p:sp>
      <p:sp>
        <p:nvSpPr>
          <p:cNvPr id="21516" name="Line 12"/>
          <p:cNvSpPr>
            <a:spLocks noChangeShapeType="1"/>
          </p:cNvSpPr>
          <p:nvPr/>
        </p:nvSpPr>
        <p:spPr bwMode="auto">
          <a:xfrm flipH="1">
            <a:off x="3813175" y="5786438"/>
            <a:ext cx="576263" cy="0"/>
          </a:xfrm>
          <a:prstGeom prst="line">
            <a:avLst/>
          </a:prstGeom>
          <a:noFill/>
          <a:ln w="57150">
            <a:solidFill>
              <a:srgbClr val="CC0000"/>
            </a:solidFill>
            <a:round/>
            <a:headEnd/>
            <a:tailEnd type="triangle" w="med" len="med"/>
          </a:ln>
          <a:effectLst/>
        </p:spPr>
        <p:txBody>
          <a:bodyPr/>
          <a:lstStyle/>
          <a:p>
            <a:endParaRPr lang="it-IT"/>
          </a:p>
        </p:txBody>
      </p:sp>
      <p:sp>
        <p:nvSpPr>
          <p:cNvPr id="21517" name="Text Box 13"/>
          <p:cNvSpPr txBox="1">
            <a:spLocks noChangeArrowheads="1"/>
          </p:cNvSpPr>
          <p:nvPr/>
        </p:nvSpPr>
        <p:spPr bwMode="auto">
          <a:xfrm>
            <a:off x="2398713" y="193675"/>
            <a:ext cx="4376737" cy="519113"/>
          </a:xfrm>
          <a:prstGeom prst="rect">
            <a:avLst/>
          </a:prstGeom>
          <a:solidFill>
            <a:srgbClr val="FFFF99"/>
          </a:solidFill>
          <a:ln w="9525">
            <a:noFill/>
            <a:miter lim="800000"/>
            <a:headEnd/>
            <a:tailEnd/>
          </a:ln>
          <a:effectLst>
            <a:prstShdw prst="shdw13" dist="89803" dir="13500000">
              <a:srgbClr val="003300">
                <a:alpha val="50000"/>
              </a:srgbClr>
            </a:prstShdw>
          </a:effectLst>
        </p:spPr>
        <p:txBody>
          <a:bodyPr>
            <a:spAutoFit/>
          </a:bodyPr>
          <a:lstStyle/>
          <a:p>
            <a:r>
              <a:rPr lang="it-IT" sz="2800" b="1">
                <a:solidFill>
                  <a:srgbClr val="660033"/>
                </a:solidFill>
                <a:latin typeface="Comic Sans MS" pitchFamily="66" charset="0"/>
              </a:rPr>
              <a:t>ANGINA PECTORIS</a:t>
            </a:r>
          </a:p>
        </p:txBody>
      </p:sp>
      <p:sp>
        <p:nvSpPr>
          <p:cNvPr id="21518" name="Text Box 14"/>
          <p:cNvSpPr txBox="1">
            <a:spLocks noChangeArrowheads="1"/>
          </p:cNvSpPr>
          <p:nvPr/>
        </p:nvSpPr>
        <p:spPr bwMode="auto">
          <a:xfrm>
            <a:off x="5364163" y="1316038"/>
            <a:ext cx="2735262" cy="1616075"/>
          </a:xfrm>
          <a:prstGeom prst="rect">
            <a:avLst/>
          </a:prstGeom>
          <a:noFill/>
          <a:ln w="9525">
            <a:noFill/>
            <a:miter lim="800000"/>
            <a:headEnd/>
            <a:tailEnd/>
          </a:ln>
          <a:effectLst/>
        </p:spPr>
        <p:txBody>
          <a:bodyPr>
            <a:spAutoFit/>
          </a:bodyPr>
          <a:lstStyle/>
          <a:p>
            <a:pPr algn="ctr"/>
            <a:r>
              <a:rPr lang="it-IT" sz="2000" b="1" u="sng">
                <a:solidFill>
                  <a:srgbClr val="660033"/>
                </a:solidFill>
              </a:rPr>
              <a:t>VARIANTE o di Prinzmetal</a:t>
            </a:r>
          </a:p>
          <a:p>
            <a:pPr algn="ctr"/>
            <a:endParaRPr lang="it-IT" sz="2000" b="1" u="sng">
              <a:solidFill>
                <a:srgbClr val="660033"/>
              </a:solidFill>
            </a:endParaRPr>
          </a:p>
          <a:p>
            <a:pPr algn="ctr"/>
            <a:r>
              <a:rPr lang="it-IT" sz="2000" b="1">
                <a:solidFill>
                  <a:srgbClr val="660033"/>
                </a:solidFill>
              </a:rPr>
              <a:t>Spasmo improvviso dell’arteria coronarica</a:t>
            </a:r>
          </a:p>
        </p:txBody>
      </p:sp>
      <p:sp>
        <p:nvSpPr>
          <p:cNvPr id="21519" name="Text Box 15"/>
          <p:cNvSpPr txBox="1">
            <a:spLocks noChangeArrowheads="1"/>
          </p:cNvSpPr>
          <p:nvPr/>
        </p:nvSpPr>
        <p:spPr bwMode="auto">
          <a:xfrm>
            <a:off x="684213" y="1325563"/>
            <a:ext cx="3600450" cy="1311275"/>
          </a:xfrm>
          <a:prstGeom prst="rect">
            <a:avLst/>
          </a:prstGeom>
          <a:noFill/>
          <a:ln w="9525">
            <a:noFill/>
            <a:miter lim="800000"/>
            <a:headEnd/>
            <a:tailEnd/>
          </a:ln>
          <a:effectLst/>
        </p:spPr>
        <p:txBody>
          <a:bodyPr>
            <a:spAutoFit/>
          </a:bodyPr>
          <a:lstStyle/>
          <a:p>
            <a:pPr algn="ctr"/>
            <a:r>
              <a:rPr lang="it-IT" sz="2000" b="1" u="sng">
                <a:solidFill>
                  <a:srgbClr val="660033"/>
                </a:solidFill>
              </a:rPr>
              <a:t>TIPICA (Stabile-Instabile)</a:t>
            </a:r>
          </a:p>
          <a:p>
            <a:pPr algn="ctr"/>
            <a:endParaRPr lang="it-IT" sz="2000" b="1" u="sng">
              <a:solidFill>
                <a:srgbClr val="660033"/>
              </a:solidFill>
            </a:endParaRPr>
          </a:p>
          <a:p>
            <a:pPr algn="ctr"/>
            <a:r>
              <a:rPr lang="it-IT" sz="2000" b="1">
                <a:solidFill>
                  <a:srgbClr val="660033"/>
                </a:solidFill>
              </a:rPr>
              <a:t>Risultato di uno stato avanzato di aterosclerosi</a:t>
            </a:r>
          </a:p>
        </p:txBody>
      </p:sp>
      <p:sp>
        <p:nvSpPr>
          <p:cNvPr id="21520" name="AutoShape 16"/>
          <p:cNvSpPr>
            <a:spLocks noChangeArrowheads="1"/>
          </p:cNvSpPr>
          <p:nvPr/>
        </p:nvSpPr>
        <p:spPr bwMode="auto">
          <a:xfrm rot="35044113">
            <a:off x="4211638" y="749300"/>
            <a:ext cx="935037" cy="935038"/>
          </a:xfrm>
          <a:custGeom>
            <a:avLst/>
            <a:gdLst>
              <a:gd name="G0" fmla="+- 9257 0 0"/>
              <a:gd name="G1" fmla="+- 18514 0 0"/>
              <a:gd name="G2" fmla="+- 6171 0 0"/>
              <a:gd name="G3" fmla="*/ 9257 1 2"/>
              <a:gd name="G4" fmla="+- G3 10800 0"/>
              <a:gd name="G5" fmla="+- 21600 9257 18514"/>
              <a:gd name="G6" fmla="+- 18514 6171 0"/>
              <a:gd name="G7" fmla="*/ G6 1 2"/>
              <a:gd name="G8" fmla="*/ 18514 2 1"/>
              <a:gd name="G9" fmla="+- G8 0 21600"/>
              <a:gd name="G10" fmla="+- G5 0 G4"/>
              <a:gd name="G11" fmla="+- 9257 0 G4"/>
              <a:gd name="G12" fmla="*/ G2 G10 G11"/>
              <a:gd name="T0" fmla="*/ 15429 w 21600"/>
              <a:gd name="T1" fmla="*/ 0 h 21600"/>
              <a:gd name="T2" fmla="*/ 9257 w 21600"/>
              <a:gd name="T3" fmla="*/ 6171 h 21600"/>
              <a:gd name="T4" fmla="*/ 6171 w 21600"/>
              <a:gd name="T5" fmla="*/ 9257 h 21600"/>
              <a:gd name="T6" fmla="*/ 0 w 21600"/>
              <a:gd name="T7" fmla="*/ 15429 h 21600"/>
              <a:gd name="T8" fmla="*/ 6171 w 21600"/>
              <a:gd name="T9" fmla="*/ 21600 h 21600"/>
              <a:gd name="T10" fmla="*/ 12343 w 21600"/>
              <a:gd name="T11" fmla="*/ 18514 h 21600"/>
              <a:gd name="T12" fmla="*/ 18514 w 21600"/>
              <a:gd name="T13" fmla="*/ 12343 h 21600"/>
              <a:gd name="T14" fmla="*/ 21600 w 21600"/>
              <a:gd name="T15" fmla="*/ 6171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G12 w 21600"/>
              <a:gd name="T25" fmla="*/ G5 h 21600"/>
              <a:gd name="T26" fmla="*/ G1 w 21600"/>
              <a:gd name="T27" fmla="*/ G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close/>
              </a:path>
            </a:pathLst>
          </a:cu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wrap="none" anchor="ctr"/>
          <a:lstStyle/>
          <a:p>
            <a:endParaRPr lang="it-IT"/>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CustomShape 1"/>
          <p:cNvSpPr/>
          <p:nvPr/>
        </p:nvSpPr>
        <p:spPr>
          <a:xfrm>
            <a:off x="760320" y="4781520"/>
            <a:ext cx="7807320" cy="1706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sz="1600" b="1" u="sng">
                <a:solidFill>
                  <a:srgbClr val="002060"/>
                </a:solidFill>
                <a:latin typeface="Calibri"/>
              </a:rPr>
              <a:t>FARMACOCINETICA: </a:t>
            </a:r>
            <a:r>
              <a:rPr lang="it-IT" sz="1600">
                <a:solidFill>
                  <a:srgbClr val="002060"/>
                </a:solidFill>
                <a:latin typeface="Calibri"/>
              </a:rPr>
              <a:t>Viene metabolizzata a livello epatico ed eliminata per via renale.</a:t>
            </a:r>
            <a:endParaRPr/>
          </a:p>
          <a:p>
            <a:pPr algn="just">
              <a:lnSpc>
                <a:spcPct val="100000"/>
              </a:lnSpc>
            </a:pPr>
            <a:r>
              <a:rPr lang="it-IT" sz="1600" b="1" u="sng">
                <a:solidFill>
                  <a:srgbClr val="002060"/>
                </a:solidFill>
                <a:latin typeface="Calibri"/>
              </a:rPr>
              <a:t>INDICAZIONI: </a:t>
            </a:r>
            <a:r>
              <a:rPr lang="it-IT" sz="1600">
                <a:solidFill>
                  <a:srgbClr val="002060"/>
                </a:solidFill>
                <a:latin typeface="Calibri"/>
              </a:rPr>
              <a:t>Sembra in grado di ridurre l’incidenza di IMA e la necessità di rivascolarizzazione in pazienti con cardiopatia ischemica stabile e funzione ventricolare sinistra ridotta</a:t>
            </a:r>
            <a:endParaRPr/>
          </a:p>
          <a:p>
            <a:pPr algn="just">
              <a:lnSpc>
                <a:spcPct val="100000"/>
              </a:lnSpc>
            </a:pPr>
            <a:r>
              <a:rPr lang="it-IT" sz="1600" b="1" u="sng">
                <a:solidFill>
                  <a:srgbClr val="002060"/>
                </a:solidFill>
                <a:latin typeface="Calibri"/>
              </a:rPr>
              <a:t>EFFETTI INDESIDERATI: </a:t>
            </a:r>
            <a:r>
              <a:rPr lang="it-IT" sz="1600">
                <a:solidFill>
                  <a:srgbClr val="002060"/>
                </a:solidFill>
                <a:latin typeface="Calibri"/>
              </a:rPr>
              <a:t>In genere ben tollerata, può determinare cefalea, bradicardia sinusale e disturbi visivi</a:t>
            </a:r>
            <a:endParaRPr/>
          </a:p>
        </p:txBody>
      </p:sp>
      <p:sp>
        <p:nvSpPr>
          <p:cNvPr id="436" name="CustomShape 2"/>
          <p:cNvSpPr/>
          <p:nvPr/>
        </p:nvSpPr>
        <p:spPr>
          <a:xfrm>
            <a:off x="3348000" y="108000"/>
            <a:ext cx="2061360" cy="5205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800" b="1">
                <a:solidFill>
                  <a:srgbClr val="C00000"/>
                </a:solidFill>
                <a:latin typeface="Calibri"/>
              </a:rPr>
              <a:t>IVABRADINA</a:t>
            </a:r>
            <a:endParaRPr/>
          </a:p>
        </p:txBody>
      </p:sp>
      <p:sp>
        <p:nvSpPr>
          <p:cNvPr id="437" name="Line 3"/>
          <p:cNvSpPr/>
          <p:nvPr/>
        </p:nvSpPr>
        <p:spPr>
          <a:xfrm>
            <a:off x="573120" y="614520"/>
            <a:ext cx="8064360" cy="0"/>
          </a:xfrm>
          <a:prstGeom prst="line">
            <a:avLst/>
          </a:prstGeom>
          <a:ln w="9360">
            <a:solidFill>
              <a:srgbClr val="666699"/>
            </a:solidFill>
            <a:miter/>
          </a:ln>
        </p:spPr>
      </p:sp>
      <p:pic>
        <p:nvPicPr>
          <p:cNvPr id="438" name="Picture 2" descr="http://www.cardiolink.it/Foto/s41-1-4.png"/>
          <p:cNvPicPr/>
          <p:nvPr/>
        </p:nvPicPr>
        <p:blipFill>
          <a:blip r:embed="rId2" cstate="print"/>
          <a:srcRect l="6966" t="13998" r="8206" b="15334"/>
          <a:stretch/>
        </p:blipFill>
        <p:spPr>
          <a:xfrm>
            <a:off x="1907704" y="908720"/>
            <a:ext cx="4892760" cy="3513989"/>
          </a:xfrm>
          <a:prstGeom prst="rect">
            <a:avLst/>
          </a:prstGeom>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sp>
        <p:nvSpPr>
          <p:cNvPr id="4" name="Rettangolo 3"/>
          <p:cNvSpPr/>
          <p:nvPr/>
        </p:nvSpPr>
        <p:spPr>
          <a:xfrm>
            <a:off x="755576" y="980728"/>
            <a:ext cx="7992888" cy="5632311"/>
          </a:xfrm>
          <a:prstGeom prst="rect">
            <a:avLst/>
          </a:prstGeom>
          <a:solidFill>
            <a:schemeClr val="bg1"/>
          </a:solidFill>
        </p:spPr>
        <p:txBody>
          <a:bodyPr wrap="square">
            <a:spAutoFit/>
          </a:bodyPr>
          <a:lstStyle/>
          <a:p>
            <a:r>
              <a:rPr lang="it-IT" dirty="0" smtClean="0"/>
              <a:t>Si ricorda ai medici che: </a:t>
            </a:r>
          </a:p>
          <a:p>
            <a:r>
              <a:rPr lang="it-IT" dirty="0" smtClean="0"/>
              <a:t>• Nel trattamento sintomatico dei pazienti con angina cronica stabile, </a:t>
            </a:r>
            <a:r>
              <a:rPr lang="it-IT" dirty="0" err="1" smtClean="0"/>
              <a:t>ivabradina</a:t>
            </a:r>
            <a:r>
              <a:rPr lang="it-IT" dirty="0" smtClean="0"/>
              <a:t> è indicata negli adulti che sono intolleranti o che hanno una controindicazione all’uso dei beta-bloccanti, o in associazione ai beta-bloccanti nei pazienti non adeguatamente controllati con una dose ottimale di beta-bloccante.</a:t>
            </a:r>
          </a:p>
          <a:p>
            <a:r>
              <a:rPr lang="it-IT" dirty="0" smtClean="0"/>
              <a:t> • La dose iniziale di </a:t>
            </a:r>
            <a:r>
              <a:rPr lang="it-IT" dirty="0" err="1" smtClean="0"/>
              <a:t>ivabradina</a:t>
            </a:r>
            <a:r>
              <a:rPr lang="it-IT" dirty="0" smtClean="0"/>
              <a:t> non deve superare 5 mg due volte al giorno. </a:t>
            </a:r>
          </a:p>
          <a:p>
            <a:r>
              <a:rPr lang="it-IT" dirty="0" smtClean="0"/>
              <a:t>• Se il paziente è ancora sintomatico dopo tre o quattro settimane di trattamento, la dose può essere aumentata a 7,5 mg due volte al giorno se la dose iniziale è ben tollerata e se la frequenza cardiaca a riposo rimane superiore a 60 </a:t>
            </a:r>
            <a:r>
              <a:rPr lang="it-IT" dirty="0" err="1" smtClean="0"/>
              <a:t>bpm</a:t>
            </a:r>
            <a:r>
              <a:rPr lang="it-IT" dirty="0" smtClean="0"/>
              <a:t>. </a:t>
            </a:r>
            <a:r>
              <a:rPr lang="it-IT" dirty="0" smtClean="0">
                <a:solidFill>
                  <a:srgbClr val="C00000"/>
                </a:solidFill>
              </a:rPr>
              <a:t>L’effetto dell’aumento della dose sulla frequenza cardiaca deve essere attentamente monitorato. </a:t>
            </a:r>
          </a:p>
          <a:p>
            <a:r>
              <a:rPr lang="it-IT" dirty="0" smtClean="0"/>
              <a:t>• La dose di mantenimento di </a:t>
            </a:r>
            <a:r>
              <a:rPr lang="it-IT" dirty="0" err="1" smtClean="0"/>
              <a:t>ivabradina</a:t>
            </a:r>
            <a:r>
              <a:rPr lang="it-IT" dirty="0" smtClean="0"/>
              <a:t> non deve superare 7,5 mg due volte al giorno. </a:t>
            </a:r>
          </a:p>
          <a:p>
            <a:r>
              <a:rPr lang="it-IT" dirty="0" smtClean="0"/>
              <a:t>• Se, durante il trattamento, la frequenza cardiaca a riposo si riduce al di sotto di 50 battiti al minuto (</a:t>
            </a:r>
            <a:r>
              <a:rPr lang="it-IT" dirty="0" err="1" smtClean="0"/>
              <a:t>bpm</a:t>
            </a:r>
            <a:r>
              <a:rPr lang="it-IT" dirty="0" smtClean="0"/>
              <a:t>), oppure se il paziente riferisce sintomi collegati a bradicardia, la dose deve essere ridotta, considerando anche la dose più bassa di 2,5 mg due volte al giorno. Dopo la riduzione della dose, la frequenza cardiaca deve essere monitorata. </a:t>
            </a:r>
            <a:r>
              <a:rPr lang="it-IT" dirty="0" smtClean="0">
                <a:solidFill>
                  <a:srgbClr val="C00000"/>
                </a:solidFill>
              </a:rPr>
              <a:t>Il trattamento deve essere interrotto se la frequenza cardiaca si mantiene sotto i 50 </a:t>
            </a:r>
            <a:r>
              <a:rPr lang="it-IT" dirty="0" err="1" smtClean="0">
                <a:solidFill>
                  <a:srgbClr val="C00000"/>
                </a:solidFill>
              </a:rPr>
              <a:t>bpm</a:t>
            </a:r>
            <a:r>
              <a:rPr lang="it-IT" dirty="0" smtClean="0">
                <a:solidFill>
                  <a:srgbClr val="C00000"/>
                </a:solidFill>
              </a:rPr>
              <a:t>, oppure se persistono i sintomi di bradicardia nonostante la riduzione della dose.</a:t>
            </a:r>
            <a:endParaRPr lang="it-IT" dirty="0">
              <a:solidFill>
                <a:srgbClr val="C00000"/>
              </a:solidFill>
            </a:endParaRPr>
          </a:p>
        </p:txBody>
      </p:sp>
      <p:sp>
        <p:nvSpPr>
          <p:cNvPr id="5" name="CasellaDiTesto 4"/>
          <p:cNvSpPr txBox="1"/>
          <p:nvPr/>
        </p:nvSpPr>
        <p:spPr>
          <a:xfrm>
            <a:off x="683568" y="260648"/>
            <a:ext cx="8064896" cy="646331"/>
          </a:xfrm>
          <a:prstGeom prst="rect">
            <a:avLst/>
          </a:prstGeom>
          <a:solidFill>
            <a:schemeClr val="bg1"/>
          </a:solidFill>
        </p:spPr>
        <p:txBody>
          <a:bodyPr wrap="square" rtlCol="0">
            <a:spAutoFit/>
          </a:bodyPr>
          <a:lstStyle/>
          <a:p>
            <a:r>
              <a:rPr lang="it-IT" b="1" dirty="0" smtClean="0"/>
              <a:t>AIFA: Nota Informativa Importante su </a:t>
            </a:r>
            <a:r>
              <a:rPr lang="it-IT" b="1" dirty="0" err="1" smtClean="0"/>
              <a:t>Procoralan</a:t>
            </a:r>
            <a:r>
              <a:rPr lang="it-IT" b="1" dirty="0" smtClean="0"/>
              <a:t>/</a:t>
            </a:r>
            <a:r>
              <a:rPr lang="it-IT" b="1" dirty="0" err="1" smtClean="0"/>
              <a:t>Corlentor</a:t>
            </a:r>
            <a:r>
              <a:rPr lang="it-IT" b="1" dirty="0" smtClean="0"/>
              <a:t> (</a:t>
            </a:r>
            <a:r>
              <a:rPr lang="it-IT" b="1" dirty="0" err="1" smtClean="0"/>
              <a:t>ivabradina</a:t>
            </a:r>
            <a:r>
              <a:rPr lang="it-IT" b="1" dirty="0" smtClean="0"/>
              <a:t> cloridrato) (10/12/2014)</a:t>
            </a:r>
            <a:endParaRPr lang="it-IT" b="1"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CustomShape 1"/>
          <p:cNvSpPr/>
          <p:nvPr/>
        </p:nvSpPr>
        <p:spPr>
          <a:xfrm>
            <a:off x="1258920" y="5133960"/>
            <a:ext cx="6745320" cy="1386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sz="1600">
                <a:solidFill>
                  <a:srgbClr val="002060"/>
                </a:solidFill>
                <a:latin typeface="Calibri"/>
              </a:rPr>
              <a:t>La </a:t>
            </a:r>
            <a:r>
              <a:rPr lang="en-US" sz="1600">
                <a:solidFill>
                  <a:srgbClr val="002060"/>
                </a:solidFill>
                <a:latin typeface="Calibri"/>
              </a:rPr>
              <a:t>corrente tardiva  del Na</a:t>
            </a:r>
            <a:r>
              <a:rPr lang="en-US" sz="1600" baseline="30000">
                <a:solidFill>
                  <a:srgbClr val="002060"/>
                </a:solidFill>
                <a:latin typeface="Calibri"/>
              </a:rPr>
              <a:t>+ </a:t>
            </a:r>
            <a:r>
              <a:rPr lang="it-IT" sz="1600">
                <a:solidFill>
                  <a:srgbClr val="002060"/>
                </a:solidFill>
                <a:latin typeface="Calibri"/>
              </a:rPr>
              <a:t>(INaL) </a:t>
            </a:r>
            <a:r>
              <a:rPr lang="en-US" sz="1600">
                <a:solidFill>
                  <a:srgbClr val="002060"/>
                </a:solidFill>
                <a:latin typeface="Calibri"/>
              </a:rPr>
              <a:t>contribuisce all’aumento del Na</a:t>
            </a:r>
            <a:r>
              <a:rPr lang="en-US" sz="1600" baseline="30000">
                <a:solidFill>
                  <a:srgbClr val="002060"/>
                </a:solidFill>
                <a:latin typeface="Calibri"/>
              </a:rPr>
              <a:t>+</a:t>
            </a:r>
            <a:r>
              <a:rPr lang="en-US" sz="1600">
                <a:solidFill>
                  <a:srgbClr val="002060"/>
                </a:solidFill>
                <a:latin typeface="Calibri"/>
              </a:rPr>
              <a:t> intracellulare e alla attivazione dello scambiatore Na</a:t>
            </a:r>
            <a:r>
              <a:rPr lang="en-US" sz="1600" baseline="30000">
                <a:solidFill>
                  <a:srgbClr val="002060"/>
                </a:solidFill>
                <a:latin typeface="Calibri"/>
              </a:rPr>
              <a:t>+</a:t>
            </a:r>
            <a:r>
              <a:rPr lang="en-US" sz="1600">
                <a:solidFill>
                  <a:srgbClr val="002060"/>
                </a:solidFill>
                <a:latin typeface="Calibri"/>
              </a:rPr>
              <a:t>/Ca</a:t>
            </a:r>
            <a:r>
              <a:rPr lang="en-US" sz="1600" baseline="30000">
                <a:solidFill>
                  <a:srgbClr val="002060"/>
                </a:solidFill>
                <a:latin typeface="Calibri"/>
              </a:rPr>
              <a:t>+ +</a:t>
            </a:r>
            <a:r>
              <a:rPr lang="it-IT" sz="1600">
                <a:solidFill>
                  <a:srgbClr val="002060"/>
                </a:solidFill>
                <a:latin typeface="Calibri"/>
              </a:rPr>
              <a:t>. </a:t>
            </a:r>
            <a:endParaRPr/>
          </a:p>
          <a:p>
            <a:pPr algn="just">
              <a:lnSpc>
                <a:spcPct val="100000"/>
              </a:lnSpc>
            </a:pPr>
            <a:r>
              <a:rPr lang="it-IT" sz="1600">
                <a:solidFill>
                  <a:srgbClr val="002060"/>
                </a:solidFill>
                <a:latin typeface="Calibri"/>
              </a:rPr>
              <a:t>Il blocco selettivo della INaL inibisce il sovraccarico di Na</a:t>
            </a:r>
            <a:r>
              <a:rPr lang="it-IT" sz="1600" baseline="30000">
                <a:solidFill>
                  <a:srgbClr val="002060"/>
                </a:solidFill>
                <a:latin typeface="Calibri"/>
              </a:rPr>
              <a:t>+ </a:t>
            </a:r>
            <a:r>
              <a:rPr lang="it-IT" sz="1600">
                <a:solidFill>
                  <a:srgbClr val="002060"/>
                </a:solidFill>
                <a:latin typeface="Calibri"/>
              </a:rPr>
              <a:t>e di Ca</a:t>
            </a:r>
            <a:r>
              <a:rPr lang="it-IT" sz="1600" baseline="30000">
                <a:solidFill>
                  <a:srgbClr val="002060"/>
                </a:solidFill>
                <a:latin typeface="Calibri"/>
              </a:rPr>
              <a:t>++</a:t>
            </a:r>
            <a:r>
              <a:rPr lang="it-IT" sz="1600">
                <a:solidFill>
                  <a:srgbClr val="002060"/>
                </a:solidFill>
                <a:latin typeface="Calibri"/>
              </a:rPr>
              <a:t> nelle cellule miocardiche, riduce la disfunzione cardiaca e conferisce alla molecola proprietà anti-anginose e (potenzialmente) anti-aritmiche</a:t>
            </a:r>
            <a:endParaRPr/>
          </a:p>
        </p:txBody>
      </p:sp>
      <p:sp>
        <p:nvSpPr>
          <p:cNvPr id="440" name="CustomShape 2"/>
          <p:cNvSpPr/>
          <p:nvPr/>
        </p:nvSpPr>
        <p:spPr>
          <a:xfrm>
            <a:off x="3348000" y="249120"/>
            <a:ext cx="2146680" cy="5205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800" b="1">
                <a:solidFill>
                  <a:srgbClr val="C00000"/>
                </a:solidFill>
                <a:latin typeface="Calibri"/>
              </a:rPr>
              <a:t>RANOLAZINA</a:t>
            </a:r>
            <a:endParaRPr/>
          </a:p>
        </p:txBody>
      </p:sp>
      <p:sp>
        <p:nvSpPr>
          <p:cNvPr id="441" name="Line 3"/>
          <p:cNvSpPr/>
          <p:nvPr/>
        </p:nvSpPr>
        <p:spPr>
          <a:xfrm>
            <a:off x="573120" y="781200"/>
            <a:ext cx="8064360" cy="0"/>
          </a:xfrm>
          <a:prstGeom prst="line">
            <a:avLst/>
          </a:prstGeom>
          <a:ln w="9360">
            <a:solidFill>
              <a:srgbClr val="666699"/>
            </a:solidFill>
            <a:miter/>
          </a:ln>
        </p:spPr>
      </p:sp>
      <p:pic>
        <p:nvPicPr>
          <p:cNvPr id="442" name="Picture 2" descr="Slide 15."/>
          <p:cNvPicPr/>
          <p:nvPr/>
        </p:nvPicPr>
        <p:blipFill>
          <a:blip r:embed="rId2" cstate="print"/>
          <a:srcRect t="18039"/>
          <a:stretch/>
        </p:blipFill>
        <p:spPr>
          <a:xfrm>
            <a:off x="1843200" y="1552680"/>
            <a:ext cx="5454360" cy="3352680"/>
          </a:xfrm>
          <a:prstGeom prst="rect">
            <a:avLst/>
          </a:prstGeom>
          <a:ln>
            <a:noFill/>
          </a:ln>
        </p:spPr>
      </p:pic>
      <p:sp>
        <p:nvSpPr>
          <p:cNvPr id="443" name="CustomShape 4"/>
          <p:cNvSpPr/>
          <p:nvPr/>
        </p:nvSpPr>
        <p:spPr>
          <a:xfrm>
            <a:off x="925560" y="885960"/>
            <a:ext cx="801216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1600">
                <a:solidFill>
                  <a:srgbClr val="002060"/>
                </a:solidFill>
                <a:latin typeface="Calibri"/>
              </a:rPr>
              <a:t>Ranolazina è un derivato della piperazina che inibisce la corrente tardiva  del Na</a:t>
            </a:r>
            <a:r>
              <a:rPr lang="en-US" sz="1600" baseline="30000">
                <a:solidFill>
                  <a:srgbClr val="002060"/>
                </a:solidFill>
                <a:latin typeface="Calibri"/>
              </a:rPr>
              <a:t>+ </a:t>
            </a:r>
            <a:r>
              <a:rPr lang="it-IT" sz="1600">
                <a:solidFill>
                  <a:srgbClr val="002060"/>
                </a:solidFill>
                <a:latin typeface="Calibri"/>
              </a:rPr>
              <a:t>(INaL) </a:t>
            </a:r>
            <a:endParaRPr/>
          </a:p>
          <a:p>
            <a:pPr>
              <a:lnSpc>
                <a:spcPct val="100000"/>
              </a:lnSpc>
            </a:pP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445" name="CustomShape 2"/>
          <p:cNvSpPr/>
          <p:nvPr/>
        </p:nvSpPr>
        <p:spPr>
          <a:xfrm>
            <a:off x="3419872" y="0"/>
            <a:ext cx="2146680" cy="5205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800" b="1" dirty="0">
                <a:solidFill>
                  <a:srgbClr val="C00000"/>
                </a:solidFill>
                <a:latin typeface="Calibri"/>
              </a:rPr>
              <a:t>RANOLAZINA</a:t>
            </a:r>
            <a:endParaRPr dirty="0"/>
          </a:p>
        </p:txBody>
      </p:sp>
      <p:sp>
        <p:nvSpPr>
          <p:cNvPr id="446" name="Line 3"/>
          <p:cNvSpPr/>
          <p:nvPr/>
        </p:nvSpPr>
        <p:spPr>
          <a:xfrm>
            <a:off x="573120" y="781200"/>
            <a:ext cx="8064360" cy="0"/>
          </a:xfrm>
          <a:prstGeom prst="line">
            <a:avLst/>
          </a:prstGeom>
          <a:ln w="9360">
            <a:solidFill>
              <a:srgbClr val="666699"/>
            </a:solidFill>
            <a:miter/>
          </a:ln>
        </p:spPr>
      </p:sp>
      <p:pic>
        <p:nvPicPr>
          <p:cNvPr id="447" name="Picture 2"/>
          <p:cNvPicPr/>
          <p:nvPr/>
        </p:nvPicPr>
        <p:blipFill>
          <a:blip r:embed="rId2" cstate="print"/>
          <a:stretch/>
        </p:blipFill>
        <p:spPr>
          <a:xfrm>
            <a:off x="1403648" y="404664"/>
            <a:ext cx="6332400" cy="3275280"/>
          </a:xfrm>
          <a:prstGeom prst="rect">
            <a:avLst/>
          </a:prstGeom>
          <a:ln>
            <a:noFill/>
          </a:ln>
        </p:spPr>
      </p:pic>
      <p:sp>
        <p:nvSpPr>
          <p:cNvPr id="448" name="CustomShape 4"/>
          <p:cNvSpPr/>
          <p:nvPr/>
        </p:nvSpPr>
        <p:spPr>
          <a:xfrm>
            <a:off x="611560" y="3789040"/>
            <a:ext cx="8224920" cy="1296144"/>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sz="1600" b="1" u="sng" dirty="0">
                <a:solidFill>
                  <a:srgbClr val="002060"/>
                </a:solidFill>
                <a:latin typeface="Calibri"/>
              </a:rPr>
              <a:t>FARMACOCINETICA: </a:t>
            </a:r>
            <a:r>
              <a:rPr lang="it-IT" sz="1600" dirty="0">
                <a:solidFill>
                  <a:srgbClr val="002060"/>
                </a:solidFill>
                <a:latin typeface="Calibri"/>
              </a:rPr>
              <a:t>Ampia metabolizzazione epatica; attenzione alla associazione con inibitori enzimatici; eliminata per via renale.</a:t>
            </a:r>
            <a:endParaRPr dirty="0"/>
          </a:p>
          <a:p>
            <a:pPr algn="just">
              <a:lnSpc>
                <a:spcPct val="100000"/>
              </a:lnSpc>
            </a:pPr>
            <a:r>
              <a:rPr lang="it-IT" sz="1600" b="1" u="sng" dirty="0">
                <a:solidFill>
                  <a:srgbClr val="002060"/>
                </a:solidFill>
                <a:latin typeface="Calibri"/>
              </a:rPr>
              <a:t>INDICAZIONI:</a:t>
            </a:r>
            <a:r>
              <a:rPr lang="it-IT" sz="1600" b="1" dirty="0">
                <a:solidFill>
                  <a:srgbClr val="002060"/>
                </a:solidFill>
                <a:latin typeface="Calibri"/>
              </a:rPr>
              <a:t> </a:t>
            </a:r>
            <a:r>
              <a:rPr lang="en-US" sz="1600" dirty="0" err="1">
                <a:solidFill>
                  <a:srgbClr val="002060"/>
                </a:solidFill>
                <a:latin typeface="Calibri"/>
              </a:rPr>
              <a:t>Trattamento</a:t>
            </a:r>
            <a:r>
              <a:rPr lang="en-US" sz="1600" dirty="0">
                <a:solidFill>
                  <a:srgbClr val="002060"/>
                </a:solidFill>
                <a:latin typeface="Calibri"/>
              </a:rPr>
              <a:t> </a:t>
            </a:r>
            <a:r>
              <a:rPr lang="en-US" sz="1600" dirty="0" err="1">
                <a:solidFill>
                  <a:srgbClr val="002060"/>
                </a:solidFill>
                <a:latin typeface="Calibri"/>
              </a:rPr>
              <a:t>sintomatico</a:t>
            </a:r>
            <a:r>
              <a:rPr lang="en-US" sz="1600" dirty="0">
                <a:solidFill>
                  <a:srgbClr val="002060"/>
                </a:solidFill>
                <a:latin typeface="Calibri"/>
              </a:rPr>
              <a:t> </a:t>
            </a:r>
            <a:r>
              <a:rPr lang="en-US" sz="1600" dirty="0" err="1">
                <a:solidFill>
                  <a:srgbClr val="002060"/>
                </a:solidFill>
                <a:latin typeface="Calibri"/>
              </a:rPr>
              <a:t>dei</a:t>
            </a:r>
            <a:r>
              <a:rPr lang="en-US" sz="1600" dirty="0">
                <a:solidFill>
                  <a:srgbClr val="002060"/>
                </a:solidFill>
                <a:latin typeface="Calibri"/>
              </a:rPr>
              <a:t> </a:t>
            </a:r>
            <a:r>
              <a:rPr lang="en-US" sz="1600" dirty="0" err="1">
                <a:solidFill>
                  <a:srgbClr val="002060"/>
                </a:solidFill>
                <a:latin typeface="Calibri"/>
              </a:rPr>
              <a:t>pazienti</a:t>
            </a:r>
            <a:r>
              <a:rPr lang="en-US" sz="1600" dirty="0">
                <a:solidFill>
                  <a:srgbClr val="002060"/>
                </a:solidFill>
                <a:latin typeface="Calibri"/>
              </a:rPr>
              <a:t> con angina pectoris stabile non </a:t>
            </a:r>
            <a:r>
              <a:rPr lang="en-US" sz="1600" dirty="0" err="1">
                <a:solidFill>
                  <a:srgbClr val="002060"/>
                </a:solidFill>
                <a:latin typeface="Calibri"/>
              </a:rPr>
              <a:t>adeguatamente</a:t>
            </a:r>
            <a:r>
              <a:rPr lang="en-US" sz="1600" dirty="0">
                <a:solidFill>
                  <a:srgbClr val="002060"/>
                </a:solidFill>
                <a:latin typeface="Calibri"/>
              </a:rPr>
              <a:t> </a:t>
            </a:r>
            <a:r>
              <a:rPr lang="en-US" sz="1600" dirty="0" err="1">
                <a:solidFill>
                  <a:srgbClr val="002060"/>
                </a:solidFill>
                <a:latin typeface="Calibri"/>
              </a:rPr>
              <a:t>controllati</a:t>
            </a:r>
            <a:r>
              <a:rPr lang="en-US" sz="1600" dirty="0">
                <a:solidFill>
                  <a:srgbClr val="002060"/>
                </a:solidFill>
                <a:latin typeface="Calibri"/>
              </a:rPr>
              <a:t> con le </a:t>
            </a:r>
            <a:r>
              <a:rPr lang="en-US" sz="1600" dirty="0" err="1">
                <a:solidFill>
                  <a:srgbClr val="002060"/>
                </a:solidFill>
                <a:latin typeface="Calibri"/>
              </a:rPr>
              <a:t>terapie</a:t>
            </a:r>
            <a:r>
              <a:rPr lang="en-US" sz="1600" dirty="0">
                <a:solidFill>
                  <a:srgbClr val="002060"/>
                </a:solidFill>
                <a:latin typeface="Calibri"/>
              </a:rPr>
              <a:t> anti</a:t>
            </a:r>
            <a:r>
              <a:rPr lang="it-IT" sz="1600" dirty="0">
                <a:solidFill>
                  <a:srgbClr val="002060"/>
                </a:solidFill>
                <a:latin typeface="Calibri"/>
              </a:rPr>
              <a:t>-</a:t>
            </a:r>
            <a:r>
              <a:rPr lang="en-US" sz="1600" dirty="0" err="1">
                <a:solidFill>
                  <a:srgbClr val="002060"/>
                </a:solidFill>
                <a:latin typeface="Calibri"/>
              </a:rPr>
              <a:t>anginose</a:t>
            </a:r>
            <a:r>
              <a:rPr lang="en-US" sz="1600" dirty="0">
                <a:solidFill>
                  <a:srgbClr val="002060"/>
                </a:solidFill>
                <a:latin typeface="Calibri"/>
              </a:rPr>
              <a:t> </a:t>
            </a:r>
            <a:r>
              <a:rPr lang="en-US" sz="1600" dirty="0" err="1">
                <a:solidFill>
                  <a:srgbClr val="002060"/>
                </a:solidFill>
                <a:latin typeface="Calibri"/>
              </a:rPr>
              <a:t>di</a:t>
            </a:r>
            <a:r>
              <a:rPr lang="en-US" sz="1600" dirty="0">
                <a:solidFill>
                  <a:srgbClr val="002060"/>
                </a:solidFill>
                <a:latin typeface="Calibri"/>
              </a:rPr>
              <a:t> prima </a:t>
            </a:r>
            <a:r>
              <a:rPr lang="en-US" sz="1600" dirty="0" err="1">
                <a:solidFill>
                  <a:srgbClr val="002060"/>
                </a:solidFill>
                <a:latin typeface="Calibri"/>
              </a:rPr>
              <a:t>linea</a:t>
            </a:r>
            <a:r>
              <a:rPr lang="it-IT" sz="1600" dirty="0">
                <a:solidFill>
                  <a:srgbClr val="002060"/>
                </a:solidFill>
                <a:latin typeface="Calibri"/>
              </a:rPr>
              <a:t> </a:t>
            </a:r>
            <a:r>
              <a:rPr lang="en-US" sz="1600" dirty="0">
                <a:solidFill>
                  <a:srgbClr val="002060"/>
                </a:solidFill>
                <a:latin typeface="Calibri"/>
              </a:rPr>
              <a:t>o </a:t>
            </a:r>
            <a:r>
              <a:rPr lang="en-US" sz="1600" dirty="0" err="1">
                <a:solidFill>
                  <a:srgbClr val="002060"/>
                </a:solidFill>
                <a:latin typeface="Calibri"/>
              </a:rPr>
              <a:t>che</a:t>
            </a:r>
            <a:r>
              <a:rPr lang="en-US" sz="1600" dirty="0">
                <a:solidFill>
                  <a:srgbClr val="002060"/>
                </a:solidFill>
                <a:latin typeface="Calibri"/>
              </a:rPr>
              <a:t> non le </a:t>
            </a:r>
            <a:r>
              <a:rPr lang="en-US" sz="1600" dirty="0" err="1">
                <a:solidFill>
                  <a:srgbClr val="002060"/>
                </a:solidFill>
                <a:latin typeface="Calibri"/>
              </a:rPr>
              <a:t>tollerano</a:t>
            </a:r>
            <a:endParaRPr dirty="0"/>
          </a:p>
          <a:p>
            <a:pPr algn="just">
              <a:lnSpc>
                <a:spcPct val="100000"/>
              </a:lnSpc>
            </a:pPr>
            <a:r>
              <a:rPr lang="it-IT" sz="1600" b="1" u="sng" dirty="0">
                <a:solidFill>
                  <a:srgbClr val="002060"/>
                </a:solidFill>
                <a:latin typeface="Calibri"/>
              </a:rPr>
              <a:t>EFFETTI INDESIDERATI: </a:t>
            </a:r>
            <a:r>
              <a:rPr lang="it-IT" sz="1600" dirty="0">
                <a:solidFill>
                  <a:srgbClr val="002060"/>
                </a:solidFill>
                <a:latin typeface="Calibri"/>
              </a:rPr>
              <a:t>stipsi, vertigini, nausea, </a:t>
            </a:r>
            <a:r>
              <a:rPr lang="it-IT" sz="1600" dirty="0" smtClean="0">
                <a:solidFill>
                  <a:srgbClr val="002060"/>
                </a:solidFill>
                <a:latin typeface="Calibri"/>
              </a:rPr>
              <a:t>astenia</a:t>
            </a:r>
          </a:p>
          <a:p>
            <a:pPr algn="just">
              <a:lnSpc>
                <a:spcPct val="100000"/>
              </a:lnSpc>
            </a:pPr>
            <a:endParaRPr lang="it-IT" sz="1600" dirty="0" smtClean="0">
              <a:solidFill>
                <a:srgbClr val="002060"/>
              </a:solidFill>
              <a:latin typeface="Calibri"/>
            </a:endParaRPr>
          </a:p>
        </p:txBody>
      </p:sp>
      <p:sp>
        <p:nvSpPr>
          <p:cNvPr id="7" name="CasellaDiTesto 6"/>
          <p:cNvSpPr txBox="1"/>
          <p:nvPr/>
        </p:nvSpPr>
        <p:spPr>
          <a:xfrm>
            <a:off x="539552" y="5229200"/>
            <a:ext cx="8352928" cy="1508105"/>
          </a:xfrm>
          <a:prstGeom prst="rect">
            <a:avLst/>
          </a:prstGeom>
          <a:solidFill>
            <a:schemeClr val="bg1"/>
          </a:solidFill>
        </p:spPr>
        <p:txBody>
          <a:bodyPr wrap="square" rtlCol="0">
            <a:spAutoFit/>
          </a:bodyPr>
          <a:lstStyle/>
          <a:p>
            <a:pPr algn="just"/>
            <a:r>
              <a:rPr lang="it-IT" sz="2000" b="1" dirty="0" smtClean="0">
                <a:solidFill>
                  <a:srgbClr val="C00000"/>
                </a:solidFill>
              </a:rPr>
              <a:t>ITALIA 27/11/2015: </a:t>
            </a:r>
            <a:r>
              <a:rPr lang="it-IT" dirty="0" smtClean="0"/>
              <a:t>RANEXA trova indicazione come terapia aggiuntiva nel trattamento sintomatico dei pazienti con angina pectoris stabile non adeguatamente controllati con le terapie antianginose di prima linea (betabloccanti e/o </a:t>
            </a:r>
            <a:r>
              <a:rPr lang="it-IT" dirty="0" smtClean="0"/>
              <a:t>calcio-antagonisti</a:t>
            </a:r>
            <a:r>
              <a:rPr lang="it-IT" dirty="0" smtClean="0"/>
              <a:t>) o come terapia di prima linea, in caso di controindicazioni o intolleranza ai trattamenti standard (ricetta standard).</a:t>
            </a:r>
            <a:endParaRPr lang="it-IT"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1290638" y="407988"/>
            <a:ext cx="6534150" cy="396875"/>
          </a:xfrm>
          <a:prstGeom prst="rect">
            <a:avLst/>
          </a:prstGeom>
          <a:solidFill>
            <a:srgbClr val="FFFF00"/>
          </a:solidFill>
          <a:ln w="9525">
            <a:noFill/>
            <a:miter lim="800000"/>
            <a:headEnd/>
            <a:tailEnd/>
          </a:ln>
          <a:effectLst>
            <a:prstShdw prst="shdw13" dist="53882" dir="13500000">
              <a:schemeClr val="tx1">
                <a:alpha val="50000"/>
              </a:schemeClr>
            </a:prstShdw>
          </a:effectLst>
        </p:spPr>
        <p:txBody>
          <a:bodyPr>
            <a:spAutoFit/>
          </a:bodyPr>
          <a:lstStyle/>
          <a:p>
            <a:pPr algn="ctr"/>
            <a:r>
              <a:rPr lang="it-IT" sz="2000" b="1">
                <a:effectLst>
                  <a:outerShdw blurRad="38100" dist="38100" dir="2700000" algn="tl">
                    <a:srgbClr val="FFFFFF"/>
                  </a:outerShdw>
                </a:effectLst>
                <a:latin typeface="Comic Sans MS" pitchFamily="66" charset="0"/>
              </a:rPr>
              <a:t>LE INDICAZIONI DEI </a:t>
            </a:r>
            <a:r>
              <a:rPr lang="it-IT" sz="2000" b="1">
                <a:effectLst>
                  <a:outerShdw blurRad="38100" dist="38100" dir="2700000" algn="tl">
                    <a:srgbClr val="FFFFFF"/>
                  </a:outerShdw>
                </a:effectLst>
                <a:latin typeface="Comic Sans MS" pitchFamily="66" charset="0"/>
                <a:sym typeface="Symbol" pitchFamily="18" charset="2"/>
              </a:rPr>
              <a:t> BLOCCANTI</a:t>
            </a:r>
          </a:p>
        </p:txBody>
      </p:sp>
      <p:sp>
        <p:nvSpPr>
          <p:cNvPr id="8197" name="Text Box 5"/>
          <p:cNvSpPr txBox="1">
            <a:spLocks noChangeArrowheads="1"/>
          </p:cNvSpPr>
          <p:nvPr/>
        </p:nvSpPr>
        <p:spPr bwMode="auto">
          <a:xfrm>
            <a:off x="1735138" y="1108075"/>
            <a:ext cx="5667375" cy="4838700"/>
          </a:xfrm>
          <a:prstGeom prst="rect">
            <a:avLst/>
          </a:prstGeom>
          <a:noFill/>
          <a:ln w="9525">
            <a:noFill/>
            <a:miter lim="800000"/>
            <a:headEnd/>
            <a:tailEnd/>
          </a:ln>
          <a:effectLst/>
        </p:spPr>
        <p:txBody>
          <a:bodyPr wrap="none">
            <a:spAutoFit/>
          </a:bodyPr>
          <a:lstStyle/>
          <a:p>
            <a:r>
              <a:rPr lang="it-IT" sz="2400" b="1">
                <a:solidFill>
                  <a:srgbClr val="FF0000"/>
                </a:solidFill>
                <a:latin typeface="Comic Sans MS" pitchFamily="66" charset="0"/>
              </a:rPr>
              <a:t>INDICAZIONI CARDIOVASCOLARI</a:t>
            </a:r>
          </a:p>
          <a:p>
            <a:endParaRPr lang="it-IT" sz="2400" b="1">
              <a:solidFill>
                <a:srgbClr val="FF0000"/>
              </a:solidFill>
              <a:latin typeface="Comic Sans MS" pitchFamily="66" charset="0"/>
            </a:endParaRPr>
          </a:p>
          <a:p>
            <a:pPr>
              <a:buFont typeface="Wingdings" pitchFamily="2" charset="2"/>
              <a:buChar char="ü"/>
            </a:pPr>
            <a:r>
              <a:rPr lang="it-IT" sz="2400" b="1">
                <a:solidFill>
                  <a:srgbClr val="FF0000"/>
                </a:solidFill>
                <a:latin typeface="Comic Sans MS" pitchFamily="66" charset="0"/>
              </a:rPr>
              <a:t> Angina pectoris</a:t>
            </a:r>
          </a:p>
          <a:p>
            <a:pPr>
              <a:buFont typeface="Wingdings" pitchFamily="2" charset="2"/>
              <a:buChar char="ü"/>
            </a:pPr>
            <a:endParaRPr lang="it-IT" sz="2400" b="1">
              <a:solidFill>
                <a:srgbClr val="FF0000"/>
              </a:solidFill>
              <a:latin typeface="Comic Sans MS" pitchFamily="66" charset="0"/>
            </a:endParaRPr>
          </a:p>
          <a:p>
            <a:pPr>
              <a:buFont typeface="Wingdings" pitchFamily="2" charset="2"/>
              <a:buChar char="ü"/>
            </a:pPr>
            <a:r>
              <a:rPr lang="it-IT" sz="2400" b="1">
                <a:solidFill>
                  <a:srgbClr val="FF0000"/>
                </a:solidFill>
                <a:latin typeface="Comic Sans MS" pitchFamily="66" charset="0"/>
              </a:rPr>
              <a:t> Prevenzione secondaria dell’infarto</a:t>
            </a:r>
          </a:p>
          <a:p>
            <a:pPr>
              <a:buFont typeface="Wingdings" pitchFamily="2" charset="2"/>
              <a:buChar char="ü"/>
            </a:pPr>
            <a:endParaRPr lang="it-IT" sz="2400" b="1">
              <a:solidFill>
                <a:srgbClr val="FF0000"/>
              </a:solidFill>
              <a:latin typeface="Comic Sans MS" pitchFamily="66" charset="0"/>
            </a:endParaRPr>
          </a:p>
          <a:p>
            <a:pPr>
              <a:buFont typeface="Wingdings" pitchFamily="2" charset="2"/>
              <a:buChar char="ü"/>
            </a:pPr>
            <a:r>
              <a:rPr lang="it-IT" sz="2400" b="1">
                <a:solidFill>
                  <a:srgbClr val="FF0000"/>
                </a:solidFill>
                <a:latin typeface="Comic Sans MS" pitchFamily="66" charset="0"/>
              </a:rPr>
              <a:t> Insufficienza cardiaca</a:t>
            </a:r>
          </a:p>
          <a:p>
            <a:pPr>
              <a:buFont typeface="Wingdings" pitchFamily="2" charset="2"/>
              <a:buChar char="ü"/>
            </a:pPr>
            <a:endParaRPr lang="it-IT" sz="2400" b="1">
              <a:solidFill>
                <a:srgbClr val="FF0000"/>
              </a:solidFill>
              <a:latin typeface="Comic Sans MS" pitchFamily="66" charset="0"/>
            </a:endParaRPr>
          </a:p>
          <a:p>
            <a:pPr>
              <a:buFont typeface="Wingdings" pitchFamily="2" charset="2"/>
              <a:buChar char="ü"/>
            </a:pPr>
            <a:r>
              <a:rPr lang="it-IT" sz="2400" b="1">
                <a:solidFill>
                  <a:srgbClr val="FF0000"/>
                </a:solidFill>
                <a:latin typeface="Comic Sans MS" pitchFamily="66" charset="0"/>
              </a:rPr>
              <a:t> Ipertensione</a:t>
            </a:r>
          </a:p>
          <a:p>
            <a:pPr>
              <a:buFont typeface="Wingdings" pitchFamily="2" charset="2"/>
              <a:buChar char="ü"/>
            </a:pPr>
            <a:endParaRPr lang="it-IT" sz="2400" b="1">
              <a:solidFill>
                <a:srgbClr val="FF0000"/>
              </a:solidFill>
              <a:latin typeface="Comic Sans MS" pitchFamily="66" charset="0"/>
            </a:endParaRPr>
          </a:p>
          <a:p>
            <a:pPr>
              <a:buFont typeface="Wingdings" pitchFamily="2" charset="2"/>
              <a:buChar char="ü"/>
            </a:pPr>
            <a:r>
              <a:rPr lang="it-IT" sz="2400" b="1">
                <a:solidFill>
                  <a:srgbClr val="FF0000"/>
                </a:solidFill>
                <a:latin typeface="Comic Sans MS" pitchFamily="66" charset="0"/>
              </a:rPr>
              <a:t> Aritmie cardiache </a:t>
            </a:r>
          </a:p>
          <a:p>
            <a:pPr>
              <a:buFont typeface="Wingdings" pitchFamily="2" charset="2"/>
              <a:buChar char="ü"/>
            </a:pPr>
            <a:endParaRPr lang="it-IT" sz="2400" b="1">
              <a:solidFill>
                <a:srgbClr val="FF0000"/>
              </a:solidFill>
              <a:latin typeface="Comic Sans MS" pitchFamily="66" charset="0"/>
            </a:endParaRPr>
          </a:p>
          <a:p>
            <a:pPr>
              <a:buFont typeface="Wingdings" pitchFamily="2" charset="2"/>
              <a:buChar char="ü"/>
            </a:pPr>
            <a:r>
              <a:rPr lang="it-IT" sz="2400" b="1">
                <a:solidFill>
                  <a:srgbClr val="FF0000"/>
                </a:solidFill>
                <a:latin typeface="Comic Sans MS" pitchFamily="66" charset="0"/>
              </a:rPr>
              <a:t> Cardiomiopatia ipertrofica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3014" name="Text Box 6"/>
          <p:cNvSpPr txBox="1">
            <a:spLocks noChangeArrowheads="1"/>
          </p:cNvSpPr>
          <p:nvPr/>
        </p:nvSpPr>
        <p:spPr bwMode="auto">
          <a:xfrm>
            <a:off x="396875" y="533400"/>
            <a:ext cx="8266113" cy="5675313"/>
          </a:xfrm>
          <a:prstGeom prst="rect">
            <a:avLst/>
          </a:prstGeom>
          <a:noFill/>
          <a:ln w="9525">
            <a:noFill/>
            <a:miter lim="800000"/>
            <a:headEnd/>
            <a:tailEnd/>
          </a:ln>
          <a:effectLst/>
        </p:spPr>
        <p:txBody>
          <a:bodyPr>
            <a:spAutoFit/>
          </a:bodyPr>
          <a:lstStyle/>
          <a:p>
            <a:pPr marL="342900" indent="-342900"/>
            <a:r>
              <a:rPr lang="it-IT" sz="2400">
                <a:solidFill>
                  <a:srgbClr val="FF0000"/>
                </a:solidFill>
                <a:latin typeface="Comic Sans MS" pitchFamily="66" charset="0"/>
              </a:rPr>
              <a:t>Indicazioni terapeutiche degli antiaggreganti  piastrinici</a:t>
            </a:r>
          </a:p>
          <a:p>
            <a:pPr marL="342900" indent="-342900"/>
            <a:endParaRPr lang="it-IT">
              <a:solidFill>
                <a:schemeClr val="accent2"/>
              </a:solidFill>
              <a:latin typeface="Arial" charset="0"/>
            </a:endParaRPr>
          </a:p>
          <a:p>
            <a:pPr marL="342900" indent="-342900"/>
            <a:r>
              <a:rPr lang="it-IT" i="1">
                <a:solidFill>
                  <a:schemeClr val="accent2"/>
                </a:solidFill>
                <a:latin typeface="Arial" charset="0"/>
              </a:rPr>
              <a:t>Acido acetilsalicilico (ASA):</a:t>
            </a:r>
          </a:p>
          <a:p>
            <a:pPr marL="342900" indent="-342900"/>
            <a:r>
              <a:rPr lang="it-IT">
                <a:solidFill>
                  <a:srgbClr val="FF0000"/>
                </a:solidFill>
                <a:latin typeface="Arial" charset="0"/>
              </a:rPr>
              <a:t>a.</a:t>
            </a:r>
            <a:r>
              <a:rPr lang="it-IT">
                <a:latin typeface="Arial" charset="0"/>
              </a:rPr>
              <a:t> Prevenzione primaria della cardiopatia ischemica</a:t>
            </a:r>
          </a:p>
          <a:p>
            <a:pPr marL="342900" indent="-342900"/>
            <a:r>
              <a:rPr lang="it-IT">
                <a:solidFill>
                  <a:srgbClr val="FF0000"/>
                </a:solidFill>
                <a:latin typeface="Arial" charset="0"/>
              </a:rPr>
              <a:t>b.</a:t>
            </a:r>
            <a:r>
              <a:rPr lang="it-IT">
                <a:latin typeface="Arial" charset="0"/>
              </a:rPr>
              <a:t> Prevenzione secondaria in pazienti che hanno avuto infarto o angina</a:t>
            </a:r>
          </a:p>
          <a:p>
            <a:pPr marL="342900" indent="-342900"/>
            <a:r>
              <a:rPr lang="it-IT">
                <a:solidFill>
                  <a:srgbClr val="FF0000"/>
                </a:solidFill>
                <a:latin typeface="Arial" charset="0"/>
              </a:rPr>
              <a:t>c.</a:t>
            </a:r>
            <a:r>
              <a:rPr lang="it-IT">
                <a:latin typeface="Arial" charset="0"/>
              </a:rPr>
              <a:t> Terapia dell’infarto miocardico acuto: la somministrazione nelle 24 ore successive riduce del 23% la mortalità dell’infarto con sopraslivellamento ST</a:t>
            </a:r>
          </a:p>
          <a:p>
            <a:pPr marL="342900" indent="-342900"/>
            <a:r>
              <a:rPr lang="it-IT">
                <a:solidFill>
                  <a:srgbClr val="FF0000"/>
                </a:solidFill>
                <a:latin typeface="Arial" charset="0"/>
              </a:rPr>
              <a:t>d.</a:t>
            </a:r>
            <a:r>
              <a:rPr lang="it-IT">
                <a:latin typeface="Arial" charset="0"/>
              </a:rPr>
              <a:t> Angina pectoris: riduce del 36% gli eventi cardiovascolari in corso di angina instabile</a:t>
            </a:r>
          </a:p>
          <a:p>
            <a:pPr marL="342900" indent="-342900"/>
            <a:r>
              <a:rPr lang="it-IT">
                <a:solidFill>
                  <a:srgbClr val="FF0000"/>
                </a:solidFill>
                <a:latin typeface="Arial" charset="0"/>
              </a:rPr>
              <a:t>e.</a:t>
            </a:r>
            <a:r>
              <a:rPr lang="it-IT">
                <a:latin typeface="Arial" charset="0"/>
              </a:rPr>
              <a:t> Uso routinario prima e dopo angioplastica coronarica</a:t>
            </a:r>
          </a:p>
          <a:p>
            <a:pPr marL="342900" indent="-342900"/>
            <a:endParaRPr lang="it-IT" i="1">
              <a:latin typeface="Arial" charset="0"/>
            </a:endParaRPr>
          </a:p>
          <a:p>
            <a:pPr marL="342900" indent="-342900"/>
            <a:r>
              <a:rPr lang="it-IT" i="1">
                <a:solidFill>
                  <a:schemeClr val="accent2"/>
                </a:solidFill>
                <a:latin typeface="Arial" charset="0"/>
              </a:rPr>
              <a:t>Ticlopidina e Clopidogrel</a:t>
            </a:r>
            <a:r>
              <a:rPr lang="it-IT">
                <a:latin typeface="Arial" charset="0"/>
              </a:rPr>
              <a:t> (inibiscono la formazione della rete di legami del fibrinogeno con le piastrine)</a:t>
            </a:r>
          </a:p>
          <a:p>
            <a:pPr marL="342900" indent="-342900">
              <a:buFontTx/>
              <a:buAutoNum type="alphaLcPeriod"/>
            </a:pPr>
            <a:r>
              <a:rPr lang="it-IT">
                <a:latin typeface="Arial" charset="0"/>
              </a:rPr>
              <a:t>Trattamento dell’angina</a:t>
            </a:r>
          </a:p>
          <a:p>
            <a:pPr marL="342900" indent="-342900">
              <a:buFontTx/>
              <a:buAutoNum type="alphaLcPeriod"/>
            </a:pPr>
            <a:r>
              <a:rPr lang="it-IT">
                <a:latin typeface="Arial" charset="0"/>
              </a:rPr>
              <a:t>B. in pazienti sottoposti ad angioplastica coronarica con applicazione di “stent”</a:t>
            </a:r>
          </a:p>
          <a:p>
            <a:pPr marL="342900" indent="-342900"/>
            <a:endParaRPr lang="it-IT">
              <a:latin typeface="Arial" charset="0"/>
            </a:endParaRPr>
          </a:p>
          <a:p>
            <a:pPr marL="342900" indent="-342900"/>
            <a:r>
              <a:rPr lang="it-IT" i="1">
                <a:solidFill>
                  <a:schemeClr val="accent2"/>
                </a:solidFill>
                <a:latin typeface="Arial" charset="0"/>
              </a:rPr>
              <a:t>Tirofiban</a:t>
            </a:r>
            <a:r>
              <a:rPr lang="it-IT">
                <a:latin typeface="Arial" charset="0"/>
              </a:rPr>
              <a:t> (blocca la glicoproteina IIb-IIIa che lega il fibrinogeno)</a:t>
            </a:r>
          </a:p>
          <a:p>
            <a:pPr marL="342900" indent="-342900"/>
            <a:r>
              <a:rPr lang="it-IT">
                <a:latin typeface="Arial" charset="0"/>
              </a:rPr>
              <a:t>a. Utilizzati per via e.v. in caso di angina e infarto miocardico</a:t>
            </a:r>
          </a:p>
          <a:p>
            <a:pPr marL="342900" indent="-342900"/>
            <a:endParaRPr lang="it-IT">
              <a:latin typeface="Arial"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457200" y="609600"/>
            <a:ext cx="8229600" cy="565150"/>
          </a:xfrm>
          <a:prstGeom prst="rect">
            <a:avLst/>
          </a:prstGeom>
          <a:solidFill>
            <a:srgbClr val="CCFFCC"/>
          </a:solidFill>
          <a:ln w="9525">
            <a:noFill/>
            <a:miter lim="800000"/>
            <a:headEnd/>
            <a:tailEnd/>
          </a:ln>
          <a:effectLst/>
        </p:spPr>
        <p:txBody>
          <a:bodyPr anchor="ctr"/>
          <a:lstStyle/>
          <a:p>
            <a:pPr algn="ctr"/>
            <a:r>
              <a:rPr lang="it-IT" sz="4000">
                <a:solidFill>
                  <a:srgbClr val="000066"/>
                </a:solidFill>
                <a:effectLst>
                  <a:outerShdw blurRad="38100" dist="38100" dir="2700000" algn="tl">
                    <a:srgbClr val="000000"/>
                  </a:outerShdw>
                </a:effectLst>
                <a:latin typeface="Comic Sans MS" pitchFamily="66" charset="0"/>
              </a:rPr>
              <a:t>Infarto acuto del miocardio</a:t>
            </a:r>
          </a:p>
        </p:txBody>
      </p:sp>
      <p:sp>
        <p:nvSpPr>
          <p:cNvPr id="48131" name="Rectangle 3"/>
          <p:cNvSpPr>
            <a:spLocks noChangeArrowheads="1"/>
          </p:cNvSpPr>
          <p:nvPr/>
        </p:nvSpPr>
        <p:spPr bwMode="auto">
          <a:xfrm>
            <a:off x="457200" y="1381125"/>
            <a:ext cx="8229600" cy="1266825"/>
          </a:xfrm>
          <a:prstGeom prst="rect">
            <a:avLst/>
          </a:prstGeom>
          <a:noFill/>
          <a:ln w="9525">
            <a:noFill/>
            <a:miter lim="800000"/>
            <a:headEnd/>
            <a:tailEnd/>
          </a:ln>
          <a:effectLst/>
        </p:spPr>
        <p:txBody>
          <a:bodyPr/>
          <a:lstStyle/>
          <a:p>
            <a:pPr marL="342900" indent="-342900">
              <a:spcBef>
                <a:spcPct val="20000"/>
              </a:spcBef>
              <a:buFontTx/>
              <a:buChar char="•"/>
            </a:pPr>
            <a:r>
              <a:rPr lang="it-IT" sz="2400">
                <a:solidFill>
                  <a:srgbClr val="000066"/>
                </a:solidFill>
              </a:rPr>
              <a:t>Spesso dovuto alla rottura di una placca che occlude completamente un vaso (trombo)</a:t>
            </a:r>
          </a:p>
        </p:txBody>
      </p:sp>
      <p:pic>
        <p:nvPicPr>
          <p:cNvPr id="48132" name="Picture 4" descr="ecg%20normal"/>
          <p:cNvPicPr>
            <a:picLocks noChangeAspect="1" noChangeArrowheads="1"/>
          </p:cNvPicPr>
          <p:nvPr/>
        </p:nvPicPr>
        <p:blipFill>
          <a:blip r:embed="rId2" cstate="print"/>
          <a:srcRect t="4694"/>
          <a:stretch>
            <a:fillRect/>
          </a:stretch>
        </p:blipFill>
        <p:spPr bwMode="auto">
          <a:xfrm>
            <a:off x="271463" y="2544763"/>
            <a:ext cx="3875087" cy="2643187"/>
          </a:xfrm>
          <a:prstGeom prst="rect">
            <a:avLst/>
          </a:prstGeom>
          <a:noFill/>
        </p:spPr>
      </p:pic>
      <p:pic>
        <p:nvPicPr>
          <p:cNvPr id="48133" name="Picture 5" descr="ecg%20after%20ami"/>
          <p:cNvPicPr>
            <a:picLocks noChangeAspect="1" noChangeArrowheads="1"/>
          </p:cNvPicPr>
          <p:nvPr/>
        </p:nvPicPr>
        <p:blipFill>
          <a:blip r:embed="rId3" cstate="print"/>
          <a:srcRect l="5110" t="8521"/>
          <a:stretch>
            <a:fillRect/>
          </a:stretch>
        </p:blipFill>
        <p:spPr bwMode="auto">
          <a:xfrm>
            <a:off x="4473575" y="2640013"/>
            <a:ext cx="3832225" cy="2608262"/>
          </a:xfrm>
          <a:prstGeom prst="rect">
            <a:avLst/>
          </a:prstGeom>
          <a:noFill/>
        </p:spPr>
      </p:pic>
      <p:sp>
        <p:nvSpPr>
          <p:cNvPr id="48134" name="Text Box 6"/>
          <p:cNvSpPr txBox="1">
            <a:spLocks noChangeArrowheads="1"/>
          </p:cNvSpPr>
          <p:nvPr/>
        </p:nvSpPr>
        <p:spPr bwMode="auto">
          <a:xfrm>
            <a:off x="4049713" y="5408613"/>
            <a:ext cx="4811712" cy="1006475"/>
          </a:xfrm>
          <a:prstGeom prst="rect">
            <a:avLst/>
          </a:prstGeom>
          <a:noFill/>
          <a:ln w="9525">
            <a:noFill/>
            <a:miter lim="800000"/>
            <a:headEnd/>
            <a:tailEnd/>
          </a:ln>
          <a:effectLst/>
        </p:spPr>
        <p:txBody>
          <a:bodyPr>
            <a:spAutoFit/>
          </a:bodyPr>
          <a:lstStyle/>
          <a:p>
            <a:pPr>
              <a:spcBef>
                <a:spcPct val="50000"/>
              </a:spcBef>
            </a:pPr>
            <a:r>
              <a:rPr lang="it-IT" sz="2000">
                <a:solidFill>
                  <a:srgbClr val="B41720"/>
                </a:solidFill>
                <a:latin typeface="Arial" charset="0"/>
              </a:rPr>
              <a:t>Caratteristiche tipiche sono la elevazione del segmento ST, inversione dell’onda T e un allargamento dell’onda Q. </a:t>
            </a:r>
            <a:endParaRPr lang="it-IT" sz="20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0" name="Rectangle 22"/>
          <p:cNvSpPr>
            <a:spLocks noChangeArrowheads="1"/>
          </p:cNvSpPr>
          <p:nvPr/>
        </p:nvSpPr>
        <p:spPr bwMode="auto">
          <a:xfrm>
            <a:off x="287338" y="142875"/>
            <a:ext cx="8551862" cy="4237038"/>
          </a:xfrm>
          <a:prstGeom prst="rect">
            <a:avLst/>
          </a:prstGeom>
          <a:noFill/>
          <a:ln w="9525">
            <a:noFill/>
            <a:miter lim="800000"/>
            <a:headEnd/>
            <a:tailEnd/>
          </a:ln>
          <a:effectLst/>
        </p:spPr>
        <p:txBody>
          <a:bodyPr>
            <a:spAutoFit/>
          </a:bodyPr>
          <a:lstStyle/>
          <a:p>
            <a:pPr algn="just"/>
            <a:r>
              <a:rPr lang="it-IT" sz="3200" b="1">
                <a:solidFill>
                  <a:srgbClr val="FF3300"/>
                </a:solidFill>
                <a:latin typeface="Comic Sans MS" pitchFamily="66" charset="0"/>
              </a:rPr>
              <a:t>Trattamento di emergenza</a:t>
            </a:r>
          </a:p>
          <a:p>
            <a:pPr marL="190500" lvl="1" indent="4763" algn="just" eaLnBrk="0" hangingPunct="0">
              <a:buFontTx/>
              <a:buChar char="•"/>
            </a:pPr>
            <a:r>
              <a:rPr lang="it-IT" sz="2000" b="1">
                <a:solidFill>
                  <a:srgbClr val="000066"/>
                </a:solidFill>
                <a:latin typeface="Comic Sans MS" pitchFamily="66" charset="0"/>
              </a:rPr>
              <a:t>Somministrare  immediatamente una dose di aspirina</a:t>
            </a:r>
            <a:r>
              <a:rPr lang="it-IT" sz="2000">
                <a:solidFill>
                  <a:srgbClr val="000066"/>
                </a:solidFill>
                <a:latin typeface="Comic Sans MS" pitchFamily="66" charset="0"/>
              </a:rPr>
              <a:t>.</a:t>
            </a:r>
          </a:p>
          <a:p>
            <a:pPr marL="190500" lvl="1" indent="4763" algn="just" eaLnBrk="0" hangingPunct="0">
              <a:buFontTx/>
              <a:buChar char="•"/>
            </a:pPr>
            <a:r>
              <a:rPr lang="it-IT" sz="2000">
                <a:solidFill>
                  <a:srgbClr val="000066"/>
                </a:solidFill>
                <a:latin typeface="Comic Sans MS" pitchFamily="66" charset="0"/>
              </a:rPr>
              <a:t>All’ingresso somministrare </a:t>
            </a:r>
            <a:r>
              <a:rPr lang="it-IT" sz="2000" b="1">
                <a:solidFill>
                  <a:srgbClr val="000066"/>
                </a:solidFill>
                <a:latin typeface="Comic Sans MS" pitchFamily="66" charset="0"/>
              </a:rPr>
              <a:t>un forte antidolorifico</a:t>
            </a:r>
            <a:r>
              <a:rPr lang="it-IT" sz="2000">
                <a:solidFill>
                  <a:srgbClr val="000066"/>
                </a:solidFill>
                <a:latin typeface="Comic Sans MS" pitchFamily="66" charset="0"/>
              </a:rPr>
              <a:t>. </a:t>
            </a:r>
          </a:p>
          <a:p>
            <a:pPr marL="190500" lvl="1" indent="4763" algn="just" eaLnBrk="0" hangingPunct="0">
              <a:buFontTx/>
              <a:buChar char="•"/>
            </a:pPr>
            <a:r>
              <a:rPr lang="it-IT" sz="2000">
                <a:solidFill>
                  <a:srgbClr val="000066"/>
                </a:solidFill>
                <a:latin typeface="Comic Sans MS" pitchFamily="66" charset="0"/>
              </a:rPr>
              <a:t>Controllo (ECG) e </a:t>
            </a:r>
            <a:r>
              <a:rPr lang="it-IT" sz="2000" b="1">
                <a:solidFill>
                  <a:srgbClr val="000066"/>
                </a:solidFill>
                <a:latin typeface="Comic Sans MS" pitchFamily="66" charset="0"/>
              </a:rPr>
              <a:t>test ematici per confermare</a:t>
            </a:r>
            <a:r>
              <a:rPr lang="it-IT" sz="2000">
                <a:solidFill>
                  <a:srgbClr val="000066"/>
                </a:solidFill>
                <a:latin typeface="Comic Sans MS" pitchFamily="66" charset="0"/>
              </a:rPr>
              <a:t> l’infarto ed escludere le altre cause di dolore toracico. </a:t>
            </a:r>
          </a:p>
          <a:p>
            <a:pPr marL="190500" lvl="1" indent="4763" algn="just" eaLnBrk="0" hangingPunct="0">
              <a:buFontTx/>
              <a:buChar char="•"/>
            </a:pPr>
            <a:endParaRPr lang="it-IT" sz="2000">
              <a:solidFill>
                <a:srgbClr val="000066"/>
              </a:solidFill>
              <a:latin typeface="Comic Sans MS" pitchFamily="66" charset="0"/>
            </a:endParaRPr>
          </a:p>
          <a:p>
            <a:pPr marL="190500" lvl="1" indent="4763" algn="just" eaLnBrk="0" hangingPunct="0">
              <a:buFontTx/>
              <a:buChar char="•"/>
            </a:pPr>
            <a:r>
              <a:rPr lang="it-IT" sz="2000">
                <a:solidFill>
                  <a:srgbClr val="000066"/>
                </a:solidFill>
                <a:latin typeface="Comic Sans MS" pitchFamily="66" charset="0"/>
              </a:rPr>
              <a:t>Farmaci </a:t>
            </a:r>
            <a:r>
              <a:rPr lang="it-IT" sz="2000" b="1">
                <a:solidFill>
                  <a:srgbClr val="000066"/>
                </a:solidFill>
                <a:latin typeface="Comic Sans MS" pitchFamily="66" charset="0"/>
              </a:rPr>
              <a:t>trombolitici</a:t>
            </a:r>
            <a:r>
              <a:rPr lang="it-IT" sz="2000">
                <a:solidFill>
                  <a:srgbClr val="000066"/>
                </a:solidFill>
                <a:latin typeface="Comic Sans MS" pitchFamily="66" charset="0"/>
              </a:rPr>
              <a:t> (più precocemente possibile). La parte del cuore interessata </a:t>
            </a:r>
            <a:r>
              <a:rPr lang="it-IT" sz="2000" b="1">
                <a:solidFill>
                  <a:srgbClr val="000066"/>
                </a:solidFill>
                <a:latin typeface="Comic Sans MS" pitchFamily="66" charset="0"/>
              </a:rPr>
              <a:t>non necrotizza immediatamente</a:t>
            </a:r>
            <a:r>
              <a:rPr lang="it-IT" sz="2000">
                <a:solidFill>
                  <a:srgbClr val="000066"/>
                </a:solidFill>
                <a:latin typeface="Comic Sans MS" pitchFamily="66" charset="0"/>
              </a:rPr>
              <a:t>: se il circolo sanguigno viene ripristinato in poche ore, gran parte del  muscolo danneggiato riprende la sua funzione</a:t>
            </a:r>
          </a:p>
          <a:p>
            <a:pPr marL="190500" lvl="1" indent="4763" algn="just" eaLnBrk="0" hangingPunct="0">
              <a:buFontTx/>
              <a:buChar char="•"/>
            </a:pPr>
            <a:r>
              <a:rPr lang="it-IT" sz="2000" b="1">
                <a:solidFill>
                  <a:srgbClr val="000066"/>
                </a:solidFill>
                <a:latin typeface="Comic Sans MS" pitchFamily="66" charset="0"/>
              </a:rPr>
              <a:t>Eparina nei primi giorni</a:t>
            </a:r>
            <a:r>
              <a:rPr lang="it-IT" sz="2000">
                <a:solidFill>
                  <a:srgbClr val="000066"/>
                </a:solidFill>
                <a:latin typeface="Comic Sans MS" pitchFamily="66" charset="0"/>
              </a:rPr>
              <a:t> per la prevenzione di ulteriori  coaguli </a:t>
            </a:r>
          </a:p>
          <a:p>
            <a:pPr marL="190500" lvl="1" indent="4763" algn="just" eaLnBrk="0" hangingPunct="0">
              <a:buFontTx/>
              <a:buChar char="•"/>
            </a:pPr>
            <a:r>
              <a:rPr lang="it-IT" sz="2000">
                <a:solidFill>
                  <a:srgbClr val="000066"/>
                </a:solidFill>
                <a:latin typeface="Comic Sans MS" pitchFamily="66" charset="0"/>
              </a:rPr>
              <a:t>Monitoraggio cardiaco per la </a:t>
            </a:r>
            <a:r>
              <a:rPr lang="it-IT" sz="2000" b="1">
                <a:solidFill>
                  <a:srgbClr val="000066"/>
                </a:solidFill>
                <a:latin typeface="Comic Sans MS" pitchFamily="66" charset="0"/>
              </a:rPr>
              <a:t>valutazione del ritmo</a:t>
            </a:r>
            <a:r>
              <a:rPr lang="it-IT" sz="2000">
                <a:solidFill>
                  <a:srgbClr val="000066"/>
                </a:solidFill>
                <a:latin typeface="Comic Sans MS" pitchFamily="66" charset="0"/>
              </a:rPr>
              <a:t>. </a:t>
            </a:r>
          </a:p>
          <a:p>
            <a:pPr marL="190500" lvl="1" indent="4763" algn="just" eaLnBrk="0" hangingPunct="0">
              <a:buFontTx/>
              <a:buChar char="•"/>
            </a:pPr>
            <a:r>
              <a:rPr lang="it-IT" sz="2000" b="1">
                <a:solidFill>
                  <a:srgbClr val="000066"/>
                </a:solidFill>
                <a:latin typeface="Comic Sans MS" pitchFamily="66" charset="0"/>
              </a:rPr>
              <a:t>Test di laboratorio per il monitoraggio</a:t>
            </a:r>
            <a:r>
              <a:rPr lang="it-IT" sz="2000">
                <a:solidFill>
                  <a:srgbClr val="000066"/>
                </a:solidFill>
                <a:latin typeface="Comic Sans MS" pitchFamily="66" charset="0"/>
              </a:rPr>
              <a:t> delle complicazioni</a:t>
            </a:r>
            <a:r>
              <a:rPr lang="it-IT">
                <a:solidFill>
                  <a:srgbClr val="000066"/>
                </a:solidFill>
                <a:latin typeface="Comic Sans MS" pitchFamily="66" charset="0"/>
              </a:rPr>
              <a:t> </a:t>
            </a:r>
          </a:p>
        </p:txBody>
      </p:sp>
      <p:sp>
        <p:nvSpPr>
          <p:cNvPr id="7191" name="Rectangle 23"/>
          <p:cNvSpPr>
            <a:spLocks noChangeArrowheads="1"/>
          </p:cNvSpPr>
          <p:nvPr/>
        </p:nvSpPr>
        <p:spPr bwMode="auto">
          <a:xfrm>
            <a:off x="503238" y="4727575"/>
            <a:ext cx="8229600" cy="433388"/>
          </a:xfrm>
          <a:prstGeom prst="rect">
            <a:avLst/>
          </a:prstGeom>
          <a:solidFill>
            <a:schemeClr val="accent1"/>
          </a:solidFill>
          <a:ln w="9525">
            <a:noFill/>
            <a:miter lim="800000"/>
            <a:headEnd/>
            <a:tailEnd/>
          </a:ln>
          <a:effectLst/>
        </p:spPr>
        <p:txBody>
          <a:bodyPr anchor="ctr"/>
          <a:lstStyle/>
          <a:p>
            <a:pPr algn="ctr"/>
            <a:r>
              <a:rPr lang="it-IT" sz="3200">
                <a:solidFill>
                  <a:schemeClr val="tx2"/>
                </a:solidFill>
                <a:latin typeface="Arial" charset="0"/>
              </a:rPr>
              <a:t>Altri farmaci nel trattamento dell’infarto acuto </a:t>
            </a:r>
          </a:p>
        </p:txBody>
      </p:sp>
      <p:sp>
        <p:nvSpPr>
          <p:cNvPr id="7192" name="Rectangle 24"/>
          <p:cNvSpPr>
            <a:spLocks noChangeArrowheads="1"/>
          </p:cNvSpPr>
          <p:nvPr/>
        </p:nvSpPr>
        <p:spPr bwMode="auto">
          <a:xfrm>
            <a:off x="512763" y="5148263"/>
            <a:ext cx="8229600" cy="1565275"/>
          </a:xfrm>
          <a:prstGeom prst="rect">
            <a:avLst/>
          </a:prstGeom>
          <a:solidFill>
            <a:schemeClr val="accent1"/>
          </a:solidFill>
          <a:ln w="9525">
            <a:noFill/>
            <a:miter lim="800000"/>
            <a:headEnd/>
            <a:tailEnd/>
          </a:ln>
          <a:effectLst/>
        </p:spPr>
        <p:txBody>
          <a:bodyPr/>
          <a:lstStyle/>
          <a:p>
            <a:pPr marL="342900" indent="-342900">
              <a:spcBef>
                <a:spcPct val="20000"/>
              </a:spcBef>
              <a:buFontTx/>
              <a:buChar char="•"/>
            </a:pPr>
            <a:r>
              <a:rPr lang="it-IT" sz="2000">
                <a:latin typeface="Arial" charset="0"/>
                <a:cs typeface="Arial" charset="0"/>
              </a:rPr>
              <a:t>Morfina ed altri oppioidi</a:t>
            </a:r>
          </a:p>
          <a:p>
            <a:pPr marL="342900" indent="-342900">
              <a:spcBef>
                <a:spcPct val="20000"/>
              </a:spcBef>
              <a:buFontTx/>
              <a:buChar char="•"/>
            </a:pPr>
            <a:r>
              <a:rPr lang="it-IT" sz="2000">
                <a:latin typeface="Arial" charset="0"/>
                <a:cs typeface="Arial" charset="0"/>
              </a:rPr>
              <a:t>ß-bloccanti (non indicati nello shock cardiogeno)</a:t>
            </a:r>
          </a:p>
          <a:p>
            <a:pPr marL="342900" indent="-342900">
              <a:spcBef>
                <a:spcPct val="20000"/>
              </a:spcBef>
              <a:buFontTx/>
              <a:buChar char="•"/>
            </a:pPr>
            <a:r>
              <a:rPr lang="it-IT" sz="2000">
                <a:latin typeface="Arial" charset="0"/>
                <a:cs typeface="Arial" charset="0"/>
              </a:rPr>
              <a:t>Nitroglicerina per infusione</a:t>
            </a:r>
          </a:p>
          <a:p>
            <a:pPr marL="342900" indent="-342900">
              <a:spcBef>
                <a:spcPct val="20000"/>
              </a:spcBef>
              <a:buFontTx/>
              <a:buChar char="•"/>
            </a:pPr>
            <a:r>
              <a:rPr lang="it-IT" sz="2000">
                <a:latin typeface="Arial" charset="0"/>
                <a:cs typeface="Arial" charset="0"/>
              </a:rPr>
              <a:t>Alcuni tipi di antiaritmici (es. lidocaina, mexiletina) </a:t>
            </a:r>
            <a:endParaRPr lang="it-IT" sz="2000">
              <a:latin typeface="Arial"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6" name="Text Box 14"/>
          <p:cNvSpPr txBox="1">
            <a:spLocks noChangeArrowheads="1"/>
          </p:cNvSpPr>
          <p:nvPr/>
        </p:nvSpPr>
        <p:spPr bwMode="auto">
          <a:xfrm>
            <a:off x="2647950" y="3865563"/>
            <a:ext cx="2384425" cy="944562"/>
          </a:xfrm>
          <a:prstGeom prst="rect">
            <a:avLst/>
          </a:prstGeom>
          <a:solidFill>
            <a:schemeClr val="bg1"/>
          </a:solidFill>
          <a:ln w="28575">
            <a:solidFill>
              <a:srgbClr val="500050"/>
            </a:solidFill>
            <a:miter lim="800000"/>
            <a:headEnd/>
            <a:tailEnd/>
          </a:ln>
          <a:effectLst/>
        </p:spPr>
        <p:txBody>
          <a:bodyPr wrap="none">
            <a:spAutoFit/>
          </a:bodyPr>
          <a:lstStyle/>
          <a:p>
            <a:pPr algn="ctr"/>
            <a:r>
              <a:rPr lang="it-IT" b="1">
                <a:solidFill>
                  <a:srgbClr val="000044"/>
                </a:solidFill>
                <a:latin typeface="Arial" charset="0"/>
              </a:rPr>
              <a:t>Attivazione proteasi</a:t>
            </a:r>
          </a:p>
          <a:p>
            <a:pPr algn="ctr"/>
            <a:r>
              <a:rPr lang="it-IT" b="1">
                <a:solidFill>
                  <a:srgbClr val="000044"/>
                </a:solidFill>
                <a:latin typeface="Arial" charset="0"/>
                <a:sym typeface="Wingdings 3" pitchFamily="18" charset="2"/>
              </a:rPr>
              <a:t></a:t>
            </a:r>
            <a:r>
              <a:rPr lang="it-IT">
                <a:latin typeface="Arial" charset="0"/>
              </a:rPr>
              <a:t> </a:t>
            </a:r>
            <a:r>
              <a:rPr lang="it-IT" b="1">
                <a:solidFill>
                  <a:srgbClr val="000044"/>
                </a:solidFill>
                <a:latin typeface="Arial" charset="0"/>
              </a:rPr>
              <a:t>Ca</a:t>
            </a:r>
            <a:r>
              <a:rPr lang="it-IT" b="1" baseline="30000">
                <a:solidFill>
                  <a:srgbClr val="000044"/>
                </a:solidFill>
                <a:latin typeface="Arial" charset="0"/>
              </a:rPr>
              <a:t>2+</a:t>
            </a:r>
          </a:p>
          <a:p>
            <a:pPr algn="ctr"/>
            <a:r>
              <a:rPr lang="it-IT" b="1">
                <a:solidFill>
                  <a:srgbClr val="000044"/>
                </a:solidFill>
                <a:latin typeface="Arial" charset="0"/>
              </a:rPr>
              <a:t>Danno membrane</a:t>
            </a:r>
          </a:p>
        </p:txBody>
      </p:sp>
      <p:sp>
        <p:nvSpPr>
          <p:cNvPr id="33846" name="Oval 54"/>
          <p:cNvSpPr>
            <a:spLocks noChangeArrowheads="1"/>
          </p:cNvSpPr>
          <p:nvPr/>
        </p:nvSpPr>
        <p:spPr bwMode="auto">
          <a:xfrm>
            <a:off x="133350" y="2840038"/>
            <a:ext cx="1296988" cy="649287"/>
          </a:xfrm>
          <a:prstGeom prst="ellipse">
            <a:avLst/>
          </a:prstGeom>
          <a:solidFill>
            <a:srgbClr val="FF99CC"/>
          </a:solidFill>
          <a:ln w="9525">
            <a:solidFill>
              <a:schemeClr val="tx1"/>
            </a:solidFill>
            <a:round/>
            <a:headEnd/>
            <a:tailEnd/>
          </a:ln>
          <a:effectLst/>
        </p:spPr>
        <p:txBody>
          <a:bodyPr wrap="none" anchor="ctr"/>
          <a:lstStyle/>
          <a:p>
            <a:endParaRPr lang="it-IT"/>
          </a:p>
        </p:txBody>
      </p:sp>
      <p:sp>
        <p:nvSpPr>
          <p:cNvPr id="33838" name="Oval 46"/>
          <p:cNvSpPr>
            <a:spLocks noChangeArrowheads="1"/>
          </p:cNvSpPr>
          <p:nvPr/>
        </p:nvSpPr>
        <p:spPr bwMode="auto">
          <a:xfrm>
            <a:off x="6804025" y="1054100"/>
            <a:ext cx="2193925" cy="935038"/>
          </a:xfrm>
          <a:prstGeom prst="ellipse">
            <a:avLst/>
          </a:prstGeom>
          <a:solidFill>
            <a:srgbClr val="FF99CC"/>
          </a:solidFill>
          <a:ln w="9525">
            <a:solidFill>
              <a:schemeClr val="tx1"/>
            </a:solidFill>
            <a:round/>
            <a:headEnd/>
            <a:tailEnd/>
          </a:ln>
          <a:effectLst/>
        </p:spPr>
        <p:txBody>
          <a:bodyPr wrap="none" anchor="ctr"/>
          <a:lstStyle/>
          <a:p>
            <a:endParaRPr lang="it-IT"/>
          </a:p>
        </p:txBody>
      </p:sp>
      <p:sp>
        <p:nvSpPr>
          <p:cNvPr id="33796" name="Rectangle 4"/>
          <p:cNvSpPr>
            <a:spLocks noChangeArrowheads="1"/>
          </p:cNvSpPr>
          <p:nvPr/>
        </p:nvSpPr>
        <p:spPr bwMode="auto">
          <a:xfrm>
            <a:off x="4427538" y="1196975"/>
            <a:ext cx="1800225" cy="936625"/>
          </a:xfrm>
          <a:prstGeom prst="rect">
            <a:avLst/>
          </a:prstGeom>
          <a:solidFill>
            <a:srgbClr val="008000"/>
          </a:solidFill>
          <a:ln w="28575">
            <a:solidFill>
              <a:srgbClr val="500050"/>
            </a:solidFill>
            <a:miter lim="800000"/>
            <a:headEnd/>
            <a:tailEnd/>
          </a:ln>
          <a:effectLst/>
        </p:spPr>
        <p:txBody>
          <a:bodyPr wrap="none" anchor="ctr"/>
          <a:lstStyle/>
          <a:p>
            <a:pPr algn="ctr"/>
            <a:r>
              <a:rPr lang="it-IT" b="1">
                <a:solidFill>
                  <a:schemeClr val="bg1"/>
                </a:solidFill>
                <a:latin typeface="Arial" charset="0"/>
              </a:rPr>
              <a:t>ISCHEMIA</a:t>
            </a:r>
          </a:p>
          <a:p>
            <a:pPr algn="ctr"/>
            <a:r>
              <a:rPr lang="it-IT" b="1">
                <a:solidFill>
                  <a:schemeClr val="bg1"/>
                </a:solidFill>
                <a:latin typeface="Arial" charset="0"/>
              </a:rPr>
              <a:t>MIOCARDIO</a:t>
            </a:r>
          </a:p>
        </p:txBody>
      </p:sp>
      <p:sp>
        <p:nvSpPr>
          <p:cNvPr id="33798" name="Freeform 6"/>
          <p:cNvSpPr>
            <a:spLocks/>
          </p:cNvSpPr>
          <p:nvPr/>
        </p:nvSpPr>
        <p:spPr bwMode="auto">
          <a:xfrm>
            <a:off x="801688" y="71438"/>
            <a:ext cx="2484437" cy="1260475"/>
          </a:xfrm>
          <a:custGeom>
            <a:avLst/>
            <a:gdLst/>
            <a:ahLst/>
            <a:cxnLst>
              <a:cxn ang="0">
                <a:pos x="1561" y="0"/>
              </a:cxn>
              <a:cxn ang="0">
                <a:pos x="1659" y="787"/>
              </a:cxn>
              <a:cxn ang="0">
                <a:pos x="1950" y="48"/>
              </a:cxn>
              <a:cxn ang="0">
                <a:pos x="1850" y="837"/>
              </a:cxn>
              <a:cxn ang="0">
                <a:pos x="2315" y="193"/>
              </a:cxn>
              <a:cxn ang="0">
                <a:pos x="2021" y="931"/>
              </a:cxn>
              <a:cxn ang="0">
                <a:pos x="2633" y="423"/>
              </a:cxn>
              <a:cxn ang="0">
                <a:pos x="2164" y="1065"/>
              </a:cxn>
              <a:cxn ang="0">
                <a:pos x="2882" y="725"/>
              </a:cxn>
              <a:cxn ang="0">
                <a:pos x="2269" y="1230"/>
              </a:cxn>
              <a:cxn ang="0">
                <a:pos x="3049" y="1080"/>
              </a:cxn>
              <a:cxn ang="0">
                <a:pos x="2330" y="1417"/>
              </a:cxn>
              <a:cxn ang="0">
                <a:pos x="3123" y="1465"/>
              </a:cxn>
              <a:cxn ang="0">
                <a:pos x="2342" y="1613"/>
              </a:cxn>
              <a:cxn ang="0">
                <a:pos x="3098" y="1856"/>
              </a:cxn>
              <a:cxn ang="0">
                <a:pos x="2305" y="1805"/>
              </a:cxn>
              <a:cxn ang="0">
                <a:pos x="2978" y="2229"/>
              </a:cxn>
              <a:cxn ang="0">
                <a:pos x="2222" y="1981"/>
              </a:cxn>
              <a:cxn ang="0">
                <a:pos x="2767" y="2559"/>
              </a:cxn>
              <a:cxn ang="0">
                <a:pos x="2097" y="2132"/>
              </a:cxn>
              <a:cxn ang="0">
                <a:pos x="2481" y="2828"/>
              </a:cxn>
              <a:cxn ang="0">
                <a:pos x="1938" y="2248"/>
              </a:cxn>
              <a:cxn ang="0">
                <a:pos x="2137" y="3017"/>
              </a:cxn>
              <a:cxn ang="0">
                <a:pos x="1756" y="2320"/>
              </a:cxn>
              <a:cxn ang="0">
                <a:pos x="1758" y="3114"/>
              </a:cxn>
              <a:cxn ang="0">
                <a:pos x="1562" y="2345"/>
              </a:cxn>
              <a:cxn ang="0">
                <a:pos x="1365" y="3114"/>
              </a:cxn>
              <a:cxn ang="0">
                <a:pos x="1367" y="2320"/>
              </a:cxn>
              <a:cxn ang="0">
                <a:pos x="986" y="3017"/>
              </a:cxn>
              <a:cxn ang="0">
                <a:pos x="1185" y="2249"/>
              </a:cxn>
              <a:cxn ang="0">
                <a:pos x="642" y="2828"/>
              </a:cxn>
              <a:cxn ang="0">
                <a:pos x="1026" y="2134"/>
              </a:cxn>
              <a:cxn ang="0">
                <a:pos x="356" y="2559"/>
              </a:cxn>
              <a:cxn ang="0">
                <a:pos x="901" y="1983"/>
              </a:cxn>
              <a:cxn ang="0">
                <a:pos x="145" y="2230"/>
              </a:cxn>
              <a:cxn ang="0">
                <a:pos x="818" y="1805"/>
              </a:cxn>
              <a:cxn ang="0">
                <a:pos x="25" y="1856"/>
              </a:cxn>
              <a:cxn ang="0">
                <a:pos x="781" y="1613"/>
              </a:cxn>
              <a:cxn ang="0">
                <a:pos x="0" y="1465"/>
              </a:cxn>
              <a:cxn ang="0">
                <a:pos x="793" y="1417"/>
              </a:cxn>
              <a:cxn ang="0">
                <a:pos x="73" y="1080"/>
              </a:cxn>
              <a:cxn ang="0">
                <a:pos x="854" y="1230"/>
              </a:cxn>
              <a:cxn ang="0">
                <a:pos x="239" y="726"/>
              </a:cxn>
              <a:cxn ang="0">
                <a:pos x="959" y="1065"/>
              </a:cxn>
              <a:cxn ang="0">
                <a:pos x="490" y="424"/>
              </a:cxn>
              <a:cxn ang="0">
                <a:pos x="1101" y="931"/>
              </a:cxn>
              <a:cxn ang="0">
                <a:pos x="807" y="194"/>
              </a:cxn>
              <a:cxn ang="0">
                <a:pos x="1273" y="837"/>
              </a:cxn>
              <a:cxn ang="0">
                <a:pos x="1172" y="50"/>
              </a:cxn>
              <a:cxn ang="0">
                <a:pos x="1462" y="787"/>
              </a:cxn>
              <a:cxn ang="0">
                <a:pos x="1561" y="0"/>
              </a:cxn>
            </a:cxnLst>
            <a:rect l="0" t="0" r="r" b="b"/>
            <a:pathLst>
              <a:path w="3123" h="3114">
                <a:moveTo>
                  <a:pt x="1561" y="0"/>
                </a:moveTo>
                <a:lnTo>
                  <a:pt x="1659" y="787"/>
                </a:lnTo>
                <a:lnTo>
                  <a:pt x="1950" y="48"/>
                </a:lnTo>
                <a:lnTo>
                  <a:pt x="1850" y="837"/>
                </a:lnTo>
                <a:lnTo>
                  <a:pt x="2315" y="193"/>
                </a:lnTo>
                <a:lnTo>
                  <a:pt x="2021" y="931"/>
                </a:lnTo>
                <a:lnTo>
                  <a:pt x="2633" y="423"/>
                </a:lnTo>
                <a:lnTo>
                  <a:pt x="2164" y="1065"/>
                </a:lnTo>
                <a:lnTo>
                  <a:pt x="2882" y="725"/>
                </a:lnTo>
                <a:lnTo>
                  <a:pt x="2269" y="1230"/>
                </a:lnTo>
                <a:lnTo>
                  <a:pt x="3049" y="1080"/>
                </a:lnTo>
                <a:lnTo>
                  <a:pt x="2330" y="1417"/>
                </a:lnTo>
                <a:lnTo>
                  <a:pt x="3123" y="1465"/>
                </a:lnTo>
                <a:lnTo>
                  <a:pt x="2342" y="1613"/>
                </a:lnTo>
                <a:lnTo>
                  <a:pt x="3098" y="1856"/>
                </a:lnTo>
                <a:lnTo>
                  <a:pt x="2305" y="1805"/>
                </a:lnTo>
                <a:lnTo>
                  <a:pt x="2978" y="2229"/>
                </a:lnTo>
                <a:lnTo>
                  <a:pt x="2222" y="1981"/>
                </a:lnTo>
                <a:lnTo>
                  <a:pt x="2767" y="2559"/>
                </a:lnTo>
                <a:lnTo>
                  <a:pt x="2097" y="2132"/>
                </a:lnTo>
                <a:lnTo>
                  <a:pt x="2481" y="2828"/>
                </a:lnTo>
                <a:lnTo>
                  <a:pt x="1938" y="2248"/>
                </a:lnTo>
                <a:lnTo>
                  <a:pt x="2137" y="3017"/>
                </a:lnTo>
                <a:lnTo>
                  <a:pt x="1756" y="2320"/>
                </a:lnTo>
                <a:lnTo>
                  <a:pt x="1758" y="3114"/>
                </a:lnTo>
                <a:lnTo>
                  <a:pt x="1562" y="2345"/>
                </a:lnTo>
                <a:lnTo>
                  <a:pt x="1365" y="3114"/>
                </a:lnTo>
                <a:lnTo>
                  <a:pt x="1367" y="2320"/>
                </a:lnTo>
                <a:lnTo>
                  <a:pt x="986" y="3017"/>
                </a:lnTo>
                <a:lnTo>
                  <a:pt x="1185" y="2249"/>
                </a:lnTo>
                <a:lnTo>
                  <a:pt x="642" y="2828"/>
                </a:lnTo>
                <a:lnTo>
                  <a:pt x="1026" y="2134"/>
                </a:lnTo>
                <a:lnTo>
                  <a:pt x="356" y="2559"/>
                </a:lnTo>
                <a:lnTo>
                  <a:pt x="901" y="1983"/>
                </a:lnTo>
                <a:lnTo>
                  <a:pt x="145" y="2230"/>
                </a:lnTo>
                <a:lnTo>
                  <a:pt x="818" y="1805"/>
                </a:lnTo>
                <a:lnTo>
                  <a:pt x="25" y="1856"/>
                </a:lnTo>
                <a:lnTo>
                  <a:pt x="781" y="1613"/>
                </a:lnTo>
                <a:lnTo>
                  <a:pt x="0" y="1465"/>
                </a:lnTo>
                <a:lnTo>
                  <a:pt x="793" y="1417"/>
                </a:lnTo>
                <a:lnTo>
                  <a:pt x="73" y="1080"/>
                </a:lnTo>
                <a:lnTo>
                  <a:pt x="854" y="1230"/>
                </a:lnTo>
                <a:lnTo>
                  <a:pt x="239" y="726"/>
                </a:lnTo>
                <a:lnTo>
                  <a:pt x="959" y="1065"/>
                </a:lnTo>
                <a:lnTo>
                  <a:pt x="490" y="424"/>
                </a:lnTo>
                <a:lnTo>
                  <a:pt x="1101" y="931"/>
                </a:lnTo>
                <a:lnTo>
                  <a:pt x="807" y="194"/>
                </a:lnTo>
                <a:lnTo>
                  <a:pt x="1273" y="837"/>
                </a:lnTo>
                <a:lnTo>
                  <a:pt x="1172" y="50"/>
                </a:lnTo>
                <a:lnTo>
                  <a:pt x="1462" y="787"/>
                </a:lnTo>
                <a:lnTo>
                  <a:pt x="1561" y="0"/>
                </a:lnTo>
                <a:close/>
              </a:path>
            </a:pathLst>
          </a:custGeom>
          <a:solidFill>
            <a:srgbClr val="FF0000"/>
          </a:solidFill>
          <a:ln w="9525">
            <a:solidFill>
              <a:srgbClr val="FFFF00"/>
            </a:solidFill>
            <a:round/>
            <a:headEnd/>
            <a:tailEnd/>
          </a:ln>
        </p:spPr>
        <p:txBody>
          <a:bodyPr/>
          <a:lstStyle/>
          <a:p>
            <a:endParaRPr lang="it-IT"/>
          </a:p>
        </p:txBody>
      </p:sp>
      <p:sp>
        <p:nvSpPr>
          <p:cNvPr id="33799" name="Text Box 7"/>
          <p:cNvSpPr txBox="1">
            <a:spLocks noChangeArrowheads="1"/>
          </p:cNvSpPr>
          <p:nvPr/>
        </p:nvSpPr>
        <p:spPr bwMode="auto">
          <a:xfrm>
            <a:off x="1435100" y="517525"/>
            <a:ext cx="1271588" cy="396875"/>
          </a:xfrm>
          <a:prstGeom prst="rect">
            <a:avLst/>
          </a:prstGeom>
          <a:noFill/>
          <a:ln w="9525">
            <a:noFill/>
            <a:miter lim="800000"/>
            <a:headEnd/>
            <a:tailEnd/>
          </a:ln>
          <a:effectLst/>
        </p:spPr>
        <p:txBody>
          <a:bodyPr wrap="none">
            <a:spAutoFit/>
          </a:bodyPr>
          <a:lstStyle/>
          <a:p>
            <a:r>
              <a:rPr lang="it-IT" sz="2000" b="1">
                <a:solidFill>
                  <a:srgbClr val="000066"/>
                </a:solidFill>
                <a:latin typeface="Arial" charset="0"/>
              </a:rPr>
              <a:t>DOLORE</a:t>
            </a:r>
          </a:p>
        </p:txBody>
      </p:sp>
      <p:sp>
        <p:nvSpPr>
          <p:cNvPr id="33802" name="Text Box 10"/>
          <p:cNvSpPr txBox="1">
            <a:spLocks noChangeArrowheads="1"/>
          </p:cNvSpPr>
          <p:nvPr/>
        </p:nvSpPr>
        <p:spPr bwMode="auto">
          <a:xfrm>
            <a:off x="5919788" y="3779838"/>
            <a:ext cx="2828925" cy="944562"/>
          </a:xfrm>
          <a:prstGeom prst="rect">
            <a:avLst/>
          </a:prstGeom>
          <a:solidFill>
            <a:schemeClr val="bg1"/>
          </a:solidFill>
          <a:ln w="28575">
            <a:solidFill>
              <a:srgbClr val="500050"/>
            </a:solidFill>
            <a:miter lim="800000"/>
            <a:headEnd/>
            <a:tailEnd/>
          </a:ln>
          <a:effectLst/>
        </p:spPr>
        <p:txBody>
          <a:bodyPr>
            <a:spAutoFit/>
          </a:bodyPr>
          <a:lstStyle/>
          <a:p>
            <a:pPr algn="ctr"/>
            <a:r>
              <a:rPr lang="it-IT" b="1">
                <a:solidFill>
                  <a:srgbClr val="000044"/>
                </a:solidFill>
                <a:latin typeface="Arial" charset="0"/>
              </a:rPr>
              <a:t>Attivazione di enzimi e vie che danneggiano il DNA cellulare</a:t>
            </a:r>
          </a:p>
        </p:txBody>
      </p:sp>
      <p:sp>
        <p:nvSpPr>
          <p:cNvPr id="33803" name="Oval 11"/>
          <p:cNvSpPr>
            <a:spLocks noChangeArrowheads="1"/>
          </p:cNvSpPr>
          <p:nvPr/>
        </p:nvSpPr>
        <p:spPr bwMode="auto">
          <a:xfrm>
            <a:off x="4356100" y="5516563"/>
            <a:ext cx="1628775" cy="965200"/>
          </a:xfrm>
          <a:prstGeom prst="ellipse">
            <a:avLst/>
          </a:prstGeom>
          <a:solidFill>
            <a:schemeClr val="tx1"/>
          </a:solidFill>
          <a:ln w="28575">
            <a:solidFill>
              <a:srgbClr val="500050"/>
            </a:solidFill>
            <a:round/>
            <a:headEnd/>
            <a:tailEnd/>
          </a:ln>
          <a:effectLst/>
        </p:spPr>
        <p:txBody>
          <a:bodyPr wrap="none" anchor="ctr"/>
          <a:lstStyle/>
          <a:p>
            <a:pPr algn="ctr"/>
            <a:r>
              <a:rPr lang="it-IT" b="1">
                <a:solidFill>
                  <a:schemeClr val="accent1"/>
                </a:solidFill>
                <a:latin typeface="Arial" charset="0"/>
              </a:rPr>
              <a:t>MORTE</a:t>
            </a:r>
          </a:p>
          <a:p>
            <a:pPr algn="ctr"/>
            <a:r>
              <a:rPr lang="it-IT" b="1">
                <a:solidFill>
                  <a:schemeClr val="accent1"/>
                </a:solidFill>
                <a:latin typeface="Arial" charset="0"/>
              </a:rPr>
              <a:t>CELLULARE</a:t>
            </a:r>
          </a:p>
        </p:txBody>
      </p:sp>
      <p:sp>
        <p:nvSpPr>
          <p:cNvPr id="33808" name="Text Box 16"/>
          <p:cNvSpPr txBox="1">
            <a:spLocks noChangeArrowheads="1"/>
          </p:cNvSpPr>
          <p:nvPr/>
        </p:nvSpPr>
        <p:spPr bwMode="auto">
          <a:xfrm>
            <a:off x="828675" y="3968750"/>
            <a:ext cx="1000125" cy="395288"/>
          </a:xfrm>
          <a:prstGeom prst="rect">
            <a:avLst/>
          </a:prstGeom>
          <a:solidFill>
            <a:schemeClr val="bg1"/>
          </a:solidFill>
          <a:ln w="28575">
            <a:solidFill>
              <a:srgbClr val="500050"/>
            </a:solidFill>
            <a:miter lim="800000"/>
            <a:headEnd/>
            <a:tailEnd/>
          </a:ln>
          <a:effectLst/>
        </p:spPr>
        <p:txBody>
          <a:bodyPr wrap="none">
            <a:spAutoFit/>
          </a:bodyPr>
          <a:lstStyle/>
          <a:p>
            <a:r>
              <a:rPr lang="it-IT" b="1">
                <a:solidFill>
                  <a:srgbClr val="000044"/>
                </a:solidFill>
                <a:latin typeface="Arial" charset="0"/>
              </a:rPr>
              <a:t>Aritmie</a:t>
            </a:r>
          </a:p>
        </p:txBody>
      </p:sp>
      <p:sp>
        <p:nvSpPr>
          <p:cNvPr id="33809" name="Text Box 17"/>
          <p:cNvSpPr txBox="1">
            <a:spLocks noChangeArrowheads="1"/>
          </p:cNvSpPr>
          <p:nvPr/>
        </p:nvSpPr>
        <p:spPr bwMode="auto">
          <a:xfrm>
            <a:off x="2195513" y="2470150"/>
            <a:ext cx="2622550" cy="669925"/>
          </a:xfrm>
          <a:prstGeom prst="rect">
            <a:avLst/>
          </a:prstGeom>
          <a:solidFill>
            <a:schemeClr val="bg1"/>
          </a:solidFill>
          <a:ln w="28575">
            <a:solidFill>
              <a:srgbClr val="500050"/>
            </a:solidFill>
            <a:miter lim="800000"/>
            <a:headEnd/>
            <a:tailEnd/>
          </a:ln>
          <a:effectLst/>
        </p:spPr>
        <p:txBody>
          <a:bodyPr>
            <a:spAutoFit/>
          </a:bodyPr>
          <a:lstStyle/>
          <a:p>
            <a:r>
              <a:rPr lang="it-IT" b="1">
                <a:solidFill>
                  <a:srgbClr val="000044"/>
                </a:solidFill>
                <a:latin typeface="Arial" charset="0"/>
                <a:sym typeface="Wingdings 3" pitchFamily="18" charset="2"/>
              </a:rPr>
              <a:t></a:t>
            </a:r>
            <a:r>
              <a:rPr lang="it-IT" b="1">
                <a:solidFill>
                  <a:srgbClr val="000044"/>
                </a:solidFill>
                <a:latin typeface="Arial" charset="0"/>
              </a:rPr>
              <a:t>Lavoro cardiaco</a:t>
            </a:r>
          </a:p>
          <a:p>
            <a:r>
              <a:rPr lang="it-IT" b="1">
                <a:solidFill>
                  <a:srgbClr val="000044"/>
                </a:solidFill>
                <a:latin typeface="Arial" charset="0"/>
                <a:sym typeface="Wingdings 3" pitchFamily="18" charset="2"/>
              </a:rPr>
              <a:t></a:t>
            </a:r>
            <a:r>
              <a:rPr lang="it-IT" b="1">
                <a:solidFill>
                  <a:srgbClr val="000044"/>
                </a:solidFill>
                <a:latin typeface="Arial" charset="0"/>
              </a:rPr>
              <a:t>Efficienza cardiaca</a:t>
            </a:r>
          </a:p>
        </p:txBody>
      </p:sp>
      <p:sp>
        <p:nvSpPr>
          <p:cNvPr id="33810" name="Line 18"/>
          <p:cNvSpPr>
            <a:spLocks noChangeShapeType="1"/>
          </p:cNvSpPr>
          <p:nvPr/>
        </p:nvSpPr>
        <p:spPr bwMode="auto">
          <a:xfrm flipH="1">
            <a:off x="4284663" y="2492375"/>
            <a:ext cx="792162" cy="1152525"/>
          </a:xfrm>
          <a:prstGeom prst="line">
            <a:avLst/>
          </a:prstGeom>
          <a:noFill/>
          <a:ln w="28575">
            <a:solidFill>
              <a:srgbClr val="500050"/>
            </a:solidFill>
            <a:round/>
            <a:headEnd/>
            <a:tailEnd type="triangle" w="lg" len="lg"/>
          </a:ln>
          <a:effectLst/>
        </p:spPr>
        <p:txBody>
          <a:bodyPr/>
          <a:lstStyle/>
          <a:p>
            <a:endParaRPr lang="it-IT"/>
          </a:p>
        </p:txBody>
      </p:sp>
      <p:sp>
        <p:nvSpPr>
          <p:cNvPr id="33811" name="Line 19"/>
          <p:cNvSpPr>
            <a:spLocks noChangeShapeType="1"/>
          </p:cNvSpPr>
          <p:nvPr/>
        </p:nvSpPr>
        <p:spPr bwMode="auto">
          <a:xfrm>
            <a:off x="5940425" y="2492375"/>
            <a:ext cx="1008063" cy="1081088"/>
          </a:xfrm>
          <a:prstGeom prst="line">
            <a:avLst/>
          </a:prstGeom>
          <a:noFill/>
          <a:ln w="28575">
            <a:solidFill>
              <a:srgbClr val="500050"/>
            </a:solidFill>
            <a:round/>
            <a:headEnd/>
            <a:tailEnd type="triangle" w="lg" len="lg"/>
          </a:ln>
          <a:effectLst/>
        </p:spPr>
        <p:txBody>
          <a:bodyPr/>
          <a:lstStyle/>
          <a:p>
            <a:endParaRPr lang="it-IT"/>
          </a:p>
        </p:txBody>
      </p:sp>
      <p:sp>
        <p:nvSpPr>
          <p:cNvPr id="33813" name="Text Box 21"/>
          <p:cNvSpPr txBox="1">
            <a:spLocks noChangeArrowheads="1"/>
          </p:cNvSpPr>
          <p:nvPr/>
        </p:nvSpPr>
        <p:spPr bwMode="auto">
          <a:xfrm>
            <a:off x="755650" y="1743075"/>
            <a:ext cx="1279525" cy="669925"/>
          </a:xfrm>
          <a:prstGeom prst="rect">
            <a:avLst/>
          </a:prstGeom>
          <a:solidFill>
            <a:schemeClr val="bg1"/>
          </a:solidFill>
          <a:ln w="28575">
            <a:solidFill>
              <a:srgbClr val="500050"/>
            </a:solidFill>
            <a:miter lim="800000"/>
            <a:headEnd/>
            <a:tailEnd/>
          </a:ln>
          <a:effectLst/>
        </p:spPr>
        <p:txBody>
          <a:bodyPr wrap="none">
            <a:spAutoFit/>
          </a:bodyPr>
          <a:lstStyle/>
          <a:p>
            <a:r>
              <a:rPr lang="it-IT" b="1">
                <a:solidFill>
                  <a:srgbClr val="000044"/>
                </a:solidFill>
                <a:latin typeface="Arial" charset="0"/>
                <a:sym typeface="Wingdings 3" pitchFamily="18" charset="2"/>
              </a:rPr>
              <a:t></a:t>
            </a:r>
            <a:r>
              <a:rPr lang="it-IT" b="1">
                <a:solidFill>
                  <a:srgbClr val="000044"/>
                </a:solidFill>
                <a:latin typeface="Arial" charset="0"/>
              </a:rPr>
              <a:t>Attività</a:t>
            </a:r>
          </a:p>
          <a:p>
            <a:r>
              <a:rPr lang="it-IT" b="1">
                <a:solidFill>
                  <a:srgbClr val="000044"/>
                </a:solidFill>
                <a:latin typeface="Arial" charset="0"/>
              </a:rPr>
              <a:t>simpatico</a:t>
            </a:r>
          </a:p>
        </p:txBody>
      </p:sp>
      <p:sp>
        <p:nvSpPr>
          <p:cNvPr id="33814" name="Line 22"/>
          <p:cNvSpPr>
            <a:spLocks noChangeShapeType="1"/>
          </p:cNvSpPr>
          <p:nvPr/>
        </p:nvSpPr>
        <p:spPr bwMode="auto">
          <a:xfrm>
            <a:off x="3490913" y="5011738"/>
            <a:ext cx="720725" cy="504825"/>
          </a:xfrm>
          <a:prstGeom prst="line">
            <a:avLst/>
          </a:prstGeom>
          <a:noFill/>
          <a:ln w="38100">
            <a:solidFill>
              <a:srgbClr val="500050"/>
            </a:solidFill>
            <a:round/>
            <a:headEnd/>
            <a:tailEnd type="triangle" w="lg" len="lg"/>
          </a:ln>
          <a:effectLst/>
        </p:spPr>
        <p:txBody>
          <a:bodyPr/>
          <a:lstStyle/>
          <a:p>
            <a:endParaRPr lang="it-IT"/>
          </a:p>
        </p:txBody>
      </p:sp>
      <p:sp>
        <p:nvSpPr>
          <p:cNvPr id="33815" name="Line 23"/>
          <p:cNvSpPr>
            <a:spLocks noChangeShapeType="1"/>
          </p:cNvSpPr>
          <p:nvPr/>
        </p:nvSpPr>
        <p:spPr bwMode="auto">
          <a:xfrm rot="10800000">
            <a:off x="1951038" y="4235450"/>
            <a:ext cx="503237" cy="287338"/>
          </a:xfrm>
          <a:prstGeom prst="line">
            <a:avLst/>
          </a:prstGeom>
          <a:noFill/>
          <a:ln w="38100">
            <a:solidFill>
              <a:srgbClr val="500050"/>
            </a:solidFill>
            <a:round/>
            <a:headEnd/>
            <a:tailEnd type="triangle" w="lg" len="lg"/>
          </a:ln>
          <a:effectLst/>
        </p:spPr>
        <p:txBody>
          <a:bodyPr/>
          <a:lstStyle/>
          <a:p>
            <a:endParaRPr lang="it-IT"/>
          </a:p>
        </p:txBody>
      </p:sp>
      <p:sp>
        <p:nvSpPr>
          <p:cNvPr id="33816" name="Line 24"/>
          <p:cNvSpPr>
            <a:spLocks noChangeShapeType="1"/>
          </p:cNvSpPr>
          <p:nvPr/>
        </p:nvSpPr>
        <p:spPr bwMode="auto">
          <a:xfrm rot="3212919">
            <a:off x="989013" y="2906712"/>
            <a:ext cx="971550" cy="720725"/>
          </a:xfrm>
          <a:prstGeom prst="line">
            <a:avLst/>
          </a:prstGeom>
          <a:noFill/>
          <a:ln w="38100">
            <a:solidFill>
              <a:srgbClr val="500050"/>
            </a:solidFill>
            <a:round/>
            <a:headEnd/>
            <a:tailEnd type="triangle" w="lg" len="lg"/>
          </a:ln>
          <a:effectLst/>
        </p:spPr>
        <p:txBody>
          <a:bodyPr/>
          <a:lstStyle/>
          <a:p>
            <a:endParaRPr lang="it-IT"/>
          </a:p>
        </p:txBody>
      </p:sp>
      <p:sp>
        <p:nvSpPr>
          <p:cNvPr id="33818" name="Line 26"/>
          <p:cNvSpPr>
            <a:spLocks noChangeShapeType="1"/>
          </p:cNvSpPr>
          <p:nvPr/>
        </p:nvSpPr>
        <p:spPr bwMode="auto">
          <a:xfrm flipV="1">
            <a:off x="1763713" y="3284538"/>
            <a:ext cx="504825" cy="503237"/>
          </a:xfrm>
          <a:prstGeom prst="line">
            <a:avLst/>
          </a:prstGeom>
          <a:noFill/>
          <a:ln w="38100">
            <a:solidFill>
              <a:srgbClr val="500050"/>
            </a:solidFill>
            <a:round/>
            <a:headEnd/>
            <a:tailEnd type="triangle" w="lg" len="lg"/>
          </a:ln>
          <a:effectLst/>
        </p:spPr>
        <p:txBody>
          <a:bodyPr/>
          <a:lstStyle/>
          <a:p>
            <a:endParaRPr lang="it-IT"/>
          </a:p>
        </p:txBody>
      </p:sp>
      <p:sp>
        <p:nvSpPr>
          <p:cNvPr id="33819" name="AutoShape 27"/>
          <p:cNvSpPr>
            <a:spLocks noChangeArrowheads="1"/>
          </p:cNvSpPr>
          <p:nvPr/>
        </p:nvSpPr>
        <p:spPr bwMode="auto">
          <a:xfrm flipV="1">
            <a:off x="3492500" y="1484313"/>
            <a:ext cx="792163" cy="863600"/>
          </a:xfrm>
          <a:prstGeom prst="curvedRightArrow">
            <a:avLst>
              <a:gd name="adj1" fmla="val 21804"/>
              <a:gd name="adj2" fmla="val 43607"/>
              <a:gd name="adj3" fmla="val 33333"/>
            </a:avLst>
          </a:prstGeom>
          <a:solidFill>
            <a:srgbClr val="FFFF00"/>
          </a:solidFill>
          <a:ln w="28575">
            <a:solidFill>
              <a:srgbClr val="FF0000"/>
            </a:solidFill>
            <a:miter lim="800000"/>
            <a:headEnd/>
            <a:tailEnd/>
          </a:ln>
          <a:effectLst/>
        </p:spPr>
        <p:txBody>
          <a:bodyPr wrap="none" anchor="ctr"/>
          <a:lstStyle/>
          <a:p>
            <a:endParaRPr lang="it-IT"/>
          </a:p>
        </p:txBody>
      </p:sp>
      <p:sp>
        <p:nvSpPr>
          <p:cNvPr id="33820" name="Line 28"/>
          <p:cNvSpPr>
            <a:spLocks noChangeShapeType="1"/>
          </p:cNvSpPr>
          <p:nvPr/>
        </p:nvSpPr>
        <p:spPr bwMode="auto">
          <a:xfrm rot="22373734">
            <a:off x="2052638" y="1987550"/>
            <a:ext cx="503237" cy="287338"/>
          </a:xfrm>
          <a:prstGeom prst="line">
            <a:avLst/>
          </a:prstGeom>
          <a:noFill/>
          <a:ln w="38100">
            <a:solidFill>
              <a:srgbClr val="500050"/>
            </a:solidFill>
            <a:round/>
            <a:headEnd/>
            <a:tailEnd type="triangle" w="lg" len="lg"/>
          </a:ln>
          <a:effectLst/>
        </p:spPr>
        <p:txBody>
          <a:bodyPr/>
          <a:lstStyle/>
          <a:p>
            <a:endParaRPr lang="it-IT"/>
          </a:p>
        </p:txBody>
      </p:sp>
      <p:sp>
        <p:nvSpPr>
          <p:cNvPr id="33823" name="Line 31"/>
          <p:cNvSpPr>
            <a:spLocks noChangeShapeType="1"/>
          </p:cNvSpPr>
          <p:nvPr/>
        </p:nvSpPr>
        <p:spPr bwMode="auto">
          <a:xfrm rot="10800000">
            <a:off x="3276600" y="908050"/>
            <a:ext cx="792163" cy="433388"/>
          </a:xfrm>
          <a:prstGeom prst="line">
            <a:avLst/>
          </a:prstGeom>
          <a:noFill/>
          <a:ln w="38100">
            <a:solidFill>
              <a:srgbClr val="500050"/>
            </a:solidFill>
            <a:round/>
            <a:headEnd/>
            <a:tailEnd type="triangle" w="lg" len="lg"/>
          </a:ln>
          <a:effectLst/>
        </p:spPr>
        <p:txBody>
          <a:bodyPr/>
          <a:lstStyle/>
          <a:p>
            <a:endParaRPr lang="it-IT"/>
          </a:p>
        </p:txBody>
      </p:sp>
      <p:sp>
        <p:nvSpPr>
          <p:cNvPr id="33824" name="Line 32"/>
          <p:cNvSpPr>
            <a:spLocks noChangeShapeType="1"/>
          </p:cNvSpPr>
          <p:nvPr/>
        </p:nvSpPr>
        <p:spPr bwMode="auto">
          <a:xfrm rot="26218011">
            <a:off x="1223963" y="1233488"/>
            <a:ext cx="503237" cy="287337"/>
          </a:xfrm>
          <a:prstGeom prst="line">
            <a:avLst/>
          </a:prstGeom>
          <a:noFill/>
          <a:ln w="38100">
            <a:solidFill>
              <a:srgbClr val="500050"/>
            </a:solidFill>
            <a:round/>
            <a:headEnd/>
            <a:tailEnd type="triangle" w="lg" len="lg"/>
          </a:ln>
          <a:effectLst/>
        </p:spPr>
        <p:txBody>
          <a:bodyPr/>
          <a:lstStyle/>
          <a:p>
            <a:endParaRPr lang="it-IT"/>
          </a:p>
        </p:txBody>
      </p:sp>
      <p:sp>
        <p:nvSpPr>
          <p:cNvPr id="33825" name="Text Box 33"/>
          <p:cNvSpPr txBox="1">
            <a:spLocks noChangeArrowheads="1"/>
          </p:cNvSpPr>
          <p:nvPr/>
        </p:nvSpPr>
        <p:spPr bwMode="auto">
          <a:xfrm>
            <a:off x="2916238" y="5302250"/>
            <a:ext cx="1039812" cy="396875"/>
          </a:xfrm>
          <a:prstGeom prst="rect">
            <a:avLst/>
          </a:prstGeom>
          <a:noFill/>
          <a:ln w="9525">
            <a:noFill/>
            <a:miter lim="800000"/>
            <a:headEnd/>
            <a:tailEnd/>
          </a:ln>
          <a:effectLst/>
        </p:spPr>
        <p:txBody>
          <a:bodyPr wrap="none">
            <a:spAutoFit/>
          </a:bodyPr>
          <a:lstStyle/>
          <a:p>
            <a:r>
              <a:rPr lang="it-IT" sz="2000" b="1">
                <a:latin typeface="Comic Sans MS" pitchFamily="66" charset="0"/>
              </a:rPr>
              <a:t>necrosi</a:t>
            </a:r>
          </a:p>
        </p:txBody>
      </p:sp>
      <p:sp>
        <p:nvSpPr>
          <p:cNvPr id="33826" name="Text Box 34"/>
          <p:cNvSpPr txBox="1">
            <a:spLocks noChangeArrowheads="1"/>
          </p:cNvSpPr>
          <p:nvPr/>
        </p:nvSpPr>
        <p:spPr bwMode="auto">
          <a:xfrm>
            <a:off x="6427788" y="5243513"/>
            <a:ext cx="1179512" cy="396875"/>
          </a:xfrm>
          <a:prstGeom prst="rect">
            <a:avLst/>
          </a:prstGeom>
          <a:noFill/>
          <a:ln w="9525">
            <a:noFill/>
            <a:miter lim="800000"/>
            <a:headEnd/>
            <a:tailEnd/>
          </a:ln>
          <a:effectLst/>
        </p:spPr>
        <p:txBody>
          <a:bodyPr wrap="none">
            <a:spAutoFit/>
          </a:bodyPr>
          <a:lstStyle/>
          <a:p>
            <a:r>
              <a:rPr lang="it-IT" sz="2000" b="1">
                <a:latin typeface="Comic Sans MS" pitchFamily="66" charset="0"/>
              </a:rPr>
              <a:t>apoptosi</a:t>
            </a:r>
          </a:p>
        </p:txBody>
      </p:sp>
      <p:sp>
        <p:nvSpPr>
          <p:cNvPr id="33827" name="Line 35"/>
          <p:cNvSpPr>
            <a:spLocks noChangeShapeType="1"/>
          </p:cNvSpPr>
          <p:nvPr/>
        </p:nvSpPr>
        <p:spPr bwMode="auto">
          <a:xfrm rot="6474858">
            <a:off x="6011863" y="4976813"/>
            <a:ext cx="720725" cy="504825"/>
          </a:xfrm>
          <a:prstGeom prst="line">
            <a:avLst/>
          </a:prstGeom>
          <a:noFill/>
          <a:ln w="38100">
            <a:solidFill>
              <a:srgbClr val="500050"/>
            </a:solidFill>
            <a:round/>
            <a:headEnd/>
            <a:tailEnd type="triangle" w="lg" len="lg"/>
          </a:ln>
          <a:effectLst/>
        </p:spPr>
        <p:txBody>
          <a:bodyPr/>
          <a:lstStyle/>
          <a:p>
            <a:endParaRPr lang="it-IT"/>
          </a:p>
        </p:txBody>
      </p:sp>
      <p:sp>
        <p:nvSpPr>
          <p:cNvPr id="33829" name="Oval 37"/>
          <p:cNvSpPr>
            <a:spLocks noChangeArrowheads="1"/>
          </p:cNvSpPr>
          <p:nvPr/>
        </p:nvSpPr>
        <p:spPr bwMode="auto">
          <a:xfrm>
            <a:off x="2411413" y="1484313"/>
            <a:ext cx="936625" cy="431800"/>
          </a:xfrm>
          <a:prstGeom prst="ellipse">
            <a:avLst/>
          </a:prstGeom>
          <a:solidFill>
            <a:srgbClr val="FF99CC"/>
          </a:solidFill>
          <a:ln w="9525">
            <a:solidFill>
              <a:schemeClr val="tx1"/>
            </a:solidFill>
            <a:round/>
            <a:headEnd/>
            <a:tailEnd/>
          </a:ln>
          <a:effectLst/>
        </p:spPr>
        <p:txBody>
          <a:bodyPr wrap="none" anchor="ctr"/>
          <a:lstStyle/>
          <a:p>
            <a:pPr algn="ctr"/>
            <a:r>
              <a:rPr lang="it-IT" b="1"/>
              <a:t>ACE-I</a:t>
            </a:r>
          </a:p>
        </p:txBody>
      </p:sp>
      <p:sp>
        <p:nvSpPr>
          <p:cNvPr id="33831" name="Oval 39"/>
          <p:cNvSpPr>
            <a:spLocks noChangeArrowheads="1"/>
          </p:cNvSpPr>
          <p:nvPr/>
        </p:nvSpPr>
        <p:spPr bwMode="auto">
          <a:xfrm>
            <a:off x="3563938" y="188913"/>
            <a:ext cx="936625" cy="431800"/>
          </a:xfrm>
          <a:prstGeom prst="ellipse">
            <a:avLst/>
          </a:prstGeom>
          <a:solidFill>
            <a:srgbClr val="FF99CC"/>
          </a:solidFill>
          <a:ln w="9525">
            <a:solidFill>
              <a:srgbClr val="FF0000"/>
            </a:solidFill>
            <a:round/>
            <a:headEnd/>
            <a:tailEnd/>
          </a:ln>
          <a:effectLst/>
        </p:spPr>
        <p:txBody>
          <a:bodyPr wrap="none" anchor="ctr"/>
          <a:lstStyle/>
          <a:p>
            <a:pPr algn="ctr"/>
            <a:r>
              <a:rPr lang="it-IT" b="1"/>
              <a:t>oppioidi</a:t>
            </a:r>
          </a:p>
        </p:txBody>
      </p:sp>
      <p:grpSp>
        <p:nvGrpSpPr>
          <p:cNvPr id="2" name="Group 44"/>
          <p:cNvGrpSpPr>
            <a:grpSpLocks/>
          </p:cNvGrpSpPr>
          <p:nvPr/>
        </p:nvGrpSpPr>
        <p:grpSpPr bwMode="auto">
          <a:xfrm>
            <a:off x="3059113" y="333375"/>
            <a:ext cx="360362" cy="142875"/>
            <a:chOff x="1927" y="210"/>
            <a:chExt cx="227" cy="90"/>
          </a:xfrm>
        </p:grpSpPr>
        <p:sp>
          <p:nvSpPr>
            <p:cNvPr id="33834" name="Line 42"/>
            <p:cNvSpPr>
              <a:spLocks noChangeShapeType="1"/>
            </p:cNvSpPr>
            <p:nvPr/>
          </p:nvSpPr>
          <p:spPr bwMode="auto">
            <a:xfrm>
              <a:off x="1927" y="255"/>
              <a:ext cx="227" cy="0"/>
            </a:xfrm>
            <a:prstGeom prst="line">
              <a:avLst/>
            </a:prstGeom>
            <a:noFill/>
            <a:ln w="38100">
              <a:solidFill>
                <a:srgbClr val="FF0000"/>
              </a:solidFill>
              <a:round/>
              <a:headEnd/>
              <a:tailEnd/>
            </a:ln>
            <a:effectLst/>
          </p:spPr>
          <p:txBody>
            <a:bodyPr/>
            <a:lstStyle/>
            <a:p>
              <a:endParaRPr lang="it-IT"/>
            </a:p>
          </p:txBody>
        </p:sp>
        <p:sp>
          <p:nvSpPr>
            <p:cNvPr id="33835" name="Line 43"/>
            <p:cNvSpPr>
              <a:spLocks noChangeShapeType="1"/>
            </p:cNvSpPr>
            <p:nvPr/>
          </p:nvSpPr>
          <p:spPr bwMode="auto">
            <a:xfrm>
              <a:off x="1927" y="210"/>
              <a:ext cx="0" cy="90"/>
            </a:xfrm>
            <a:prstGeom prst="line">
              <a:avLst/>
            </a:prstGeom>
            <a:noFill/>
            <a:ln w="38100">
              <a:solidFill>
                <a:srgbClr val="FF0000"/>
              </a:solidFill>
              <a:round/>
              <a:headEnd/>
              <a:tailEnd/>
            </a:ln>
            <a:effectLst/>
          </p:spPr>
          <p:txBody>
            <a:bodyPr/>
            <a:lstStyle/>
            <a:p>
              <a:endParaRPr lang="it-IT"/>
            </a:p>
          </p:txBody>
        </p:sp>
      </p:grpSp>
      <p:sp>
        <p:nvSpPr>
          <p:cNvPr id="33837" name="Rectangle 45"/>
          <p:cNvSpPr>
            <a:spLocks noChangeArrowheads="1"/>
          </p:cNvSpPr>
          <p:nvPr/>
        </p:nvSpPr>
        <p:spPr bwMode="auto">
          <a:xfrm>
            <a:off x="6588125" y="1184275"/>
            <a:ext cx="2573338" cy="825500"/>
          </a:xfrm>
          <a:prstGeom prst="rect">
            <a:avLst/>
          </a:prstGeom>
          <a:noFill/>
          <a:ln w="9525">
            <a:noFill/>
            <a:miter lim="800000"/>
            <a:headEnd/>
            <a:tailEnd/>
          </a:ln>
          <a:effectLst/>
        </p:spPr>
        <p:txBody>
          <a:bodyPr>
            <a:spAutoFit/>
          </a:bodyPr>
          <a:lstStyle/>
          <a:p>
            <a:pPr algn="ctr"/>
            <a:r>
              <a:rPr lang="it-IT" sz="1600" b="1"/>
              <a:t>Farmaci trombolitici</a:t>
            </a:r>
          </a:p>
          <a:p>
            <a:pPr algn="ctr"/>
            <a:r>
              <a:rPr lang="it-IT" sz="1600" b="1"/>
              <a:t>Aspirina, Nitrati</a:t>
            </a:r>
          </a:p>
          <a:p>
            <a:pPr algn="ctr"/>
            <a:r>
              <a:rPr lang="it-IT" sz="1600" b="1"/>
              <a:t>Ossigeno</a:t>
            </a:r>
          </a:p>
        </p:txBody>
      </p:sp>
      <p:grpSp>
        <p:nvGrpSpPr>
          <p:cNvPr id="3" name="Group 47"/>
          <p:cNvGrpSpPr>
            <a:grpSpLocks/>
          </p:cNvGrpSpPr>
          <p:nvPr/>
        </p:nvGrpSpPr>
        <p:grpSpPr bwMode="auto">
          <a:xfrm>
            <a:off x="6372225" y="1485900"/>
            <a:ext cx="360363" cy="142875"/>
            <a:chOff x="1927" y="210"/>
            <a:chExt cx="227" cy="90"/>
          </a:xfrm>
        </p:grpSpPr>
        <p:sp>
          <p:nvSpPr>
            <p:cNvPr id="33840" name="Line 48"/>
            <p:cNvSpPr>
              <a:spLocks noChangeShapeType="1"/>
            </p:cNvSpPr>
            <p:nvPr/>
          </p:nvSpPr>
          <p:spPr bwMode="auto">
            <a:xfrm>
              <a:off x="1927" y="255"/>
              <a:ext cx="227" cy="0"/>
            </a:xfrm>
            <a:prstGeom prst="line">
              <a:avLst/>
            </a:prstGeom>
            <a:noFill/>
            <a:ln w="38100">
              <a:solidFill>
                <a:srgbClr val="FF0000"/>
              </a:solidFill>
              <a:round/>
              <a:headEnd/>
              <a:tailEnd/>
            </a:ln>
            <a:effectLst/>
          </p:spPr>
          <p:txBody>
            <a:bodyPr/>
            <a:lstStyle/>
            <a:p>
              <a:endParaRPr lang="it-IT"/>
            </a:p>
          </p:txBody>
        </p:sp>
        <p:sp>
          <p:nvSpPr>
            <p:cNvPr id="33841" name="Line 49"/>
            <p:cNvSpPr>
              <a:spLocks noChangeShapeType="1"/>
            </p:cNvSpPr>
            <p:nvPr/>
          </p:nvSpPr>
          <p:spPr bwMode="auto">
            <a:xfrm>
              <a:off x="1927" y="210"/>
              <a:ext cx="0" cy="90"/>
            </a:xfrm>
            <a:prstGeom prst="line">
              <a:avLst/>
            </a:prstGeom>
            <a:noFill/>
            <a:ln w="38100">
              <a:solidFill>
                <a:srgbClr val="FF0000"/>
              </a:solidFill>
              <a:round/>
              <a:headEnd/>
              <a:tailEnd/>
            </a:ln>
            <a:effectLst/>
          </p:spPr>
          <p:txBody>
            <a:bodyPr/>
            <a:lstStyle/>
            <a:p>
              <a:endParaRPr lang="it-IT"/>
            </a:p>
          </p:txBody>
        </p:sp>
      </p:grpSp>
      <p:grpSp>
        <p:nvGrpSpPr>
          <p:cNvPr id="4" name="Group 50"/>
          <p:cNvGrpSpPr>
            <a:grpSpLocks/>
          </p:cNvGrpSpPr>
          <p:nvPr/>
        </p:nvGrpSpPr>
        <p:grpSpPr bwMode="auto">
          <a:xfrm rot="16200000">
            <a:off x="2734470" y="2072481"/>
            <a:ext cx="360362" cy="142875"/>
            <a:chOff x="1927" y="210"/>
            <a:chExt cx="227" cy="90"/>
          </a:xfrm>
        </p:grpSpPr>
        <p:sp>
          <p:nvSpPr>
            <p:cNvPr id="33843" name="Line 51"/>
            <p:cNvSpPr>
              <a:spLocks noChangeShapeType="1"/>
            </p:cNvSpPr>
            <p:nvPr/>
          </p:nvSpPr>
          <p:spPr bwMode="auto">
            <a:xfrm>
              <a:off x="1927" y="255"/>
              <a:ext cx="227" cy="0"/>
            </a:xfrm>
            <a:prstGeom prst="line">
              <a:avLst/>
            </a:prstGeom>
            <a:noFill/>
            <a:ln w="38100">
              <a:solidFill>
                <a:srgbClr val="FF0000"/>
              </a:solidFill>
              <a:round/>
              <a:headEnd/>
              <a:tailEnd/>
            </a:ln>
            <a:effectLst/>
          </p:spPr>
          <p:txBody>
            <a:bodyPr/>
            <a:lstStyle/>
            <a:p>
              <a:endParaRPr lang="it-IT"/>
            </a:p>
          </p:txBody>
        </p:sp>
        <p:sp>
          <p:nvSpPr>
            <p:cNvPr id="33844" name="Line 52"/>
            <p:cNvSpPr>
              <a:spLocks noChangeShapeType="1"/>
            </p:cNvSpPr>
            <p:nvPr/>
          </p:nvSpPr>
          <p:spPr bwMode="auto">
            <a:xfrm>
              <a:off x="1927" y="210"/>
              <a:ext cx="0" cy="90"/>
            </a:xfrm>
            <a:prstGeom prst="line">
              <a:avLst/>
            </a:prstGeom>
            <a:noFill/>
            <a:ln w="38100">
              <a:solidFill>
                <a:srgbClr val="FF0000"/>
              </a:solidFill>
              <a:round/>
              <a:headEnd/>
              <a:tailEnd/>
            </a:ln>
            <a:effectLst/>
          </p:spPr>
          <p:txBody>
            <a:bodyPr/>
            <a:lstStyle/>
            <a:p>
              <a:endParaRPr lang="it-IT"/>
            </a:p>
          </p:txBody>
        </p:sp>
      </p:grpSp>
      <p:sp>
        <p:nvSpPr>
          <p:cNvPr id="33845" name="Text Box 53"/>
          <p:cNvSpPr txBox="1">
            <a:spLocks noChangeArrowheads="1"/>
          </p:cNvSpPr>
          <p:nvPr/>
        </p:nvSpPr>
        <p:spPr bwMode="auto">
          <a:xfrm>
            <a:off x="179388" y="2947988"/>
            <a:ext cx="1255712" cy="336550"/>
          </a:xfrm>
          <a:prstGeom prst="rect">
            <a:avLst/>
          </a:prstGeom>
          <a:noFill/>
          <a:ln w="9525">
            <a:noFill/>
            <a:miter lim="800000"/>
            <a:headEnd/>
            <a:tailEnd/>
          </a:ln>
          <a:effectLst/>
        </p:spPr>
        <p:txBody>
          <a:bodyPr wrap="none">
            <a:spAutoFit/>
          </a:bodyPr>
          <a:lstStyle/>
          <a:p>
            <a:r>
              <a:rPr lang="it-IT" sz="1600" b="1">
                <a:latin typeface="Symbol" pitchFamily="18" charset="2"/>
              </a:rPr>
              <a:t>b</a:t>
            </a:r>
            <a:r>
              <a:rPr lang="it-IT" sz="1600" b="1">
                <a:latin typeface="Arial" charset="0"/>
              </a:rPr>
              <a:t>-bloccanti</a:t>
            </a:r>
          </a:p>
        </p:txBody>
      </p:sp>
      <p:grpSp>
        <p:nvGrpSpPr>
          <p:cNvPr id="5" name="Group 55"/>
          <p:cNvGrpSpPr>
            <a:grpSpLocks/>
          </p:cNvGrpSpPr>
          <p:nvPr/>
        </p:nvGrpSpPr>
        <p:grpSpPr bwMode="auto">
          <a:xfrm rot="35891836">
            <a:off x="791370" y="3609181"/>
            <a:ext cx="360362" cy="142875"/>
            <a:chOff x="1927" y="210"/>
            <a:chExt cx="227" cy="90"/>
          </a:xfrm>
        </p:grpSpPr>
        <p:sp>
          <p:nvSpPr>
            <p:cNvPr id="33848" name="Line 56"/>
            <p:cNvSpPr>
              <a:spLocks noChangeShapeType="1"/>
            </p:cNvSpPr>
            <p:nvPr/>
          </p:nvSpPr>
          <p:spPr bwMode="auto">
            <a:xfrm>
              <a:off x="1927" y="255"/>
              <a:ext cx="227" cy="0"/>
            </a:xfrm>
            <a:prstGeom prst="line">
              <a:avLst/>
            </a:prstGeom>
            <a:noFill/>
            <a:ln w="38100">
              <a:solidFill>
                <a:srgbClr val="FF0000"/>
              </a:solidFill>
              <a:round/>
              <a:headEnd/>
              <a:tailEnd/>
            </a:ln>
            <a:effectLst/>
          </p:spPr>
          <p:txBody>
            <a:bodyPr/>
            <a:lstStyle/>
            <a:p>
              <a:endParaRPr lang="it-IT"/>
            </a:p>
          </p:txBody>
        </p:sp>
        <p:sp>
          <p:nvSpPr>
            <p:cNvPr id="33849" name="Line 57"/>
            <p:cNvSpPr>
              <a:spLocks noChangeShapeType="1"/>
            </p:cNvSpPr>
            <p:nvPr/>
          </p:nvSpPr>
          <p:spPr bwMode="auto">
            <a:xfrm>
              <a:off x="1927" y="210"/>
              <a:ext cx="0" cy="90"/>
            </a:xfrm>
            <a:prstGeom prst="line">
              <a:avLst/>
            </a:prstGeom>
            <a:noFill/>
            <a:ln w="38100">
              <a:solidFill>
                <a:srgbClr val="FF0000"/>
              </a:solidFill>
              <a:round/>
              <a:headEnd/>
              <a:tailEnd/>
            </a:ln>
            <a:effectLst/>
          </p:spPr>
          <p:txBody>
            <a:bodyPr/>
            <a:lstStyle/>
            <a:p>
              <a:endParaRPr lang="it-IT"/>
            </a:p>
          </p:txBody>
        </p:sp>
      </p:grpSp>
      <p:grpSp>
        <p:nvGrpSpPr>
          <p:cNvPr id="6" name="Group 58"/>
          <p:cNvGrpSpPr>
            <a:grpSpLocks/>
          </p:cNvGrpSpPr>
          <p:nvPr/>
        </p:nvGrpSpPr>
        <p:grpSpPr bwMode="auto">
          <a:xfrm rot="51229413">
            <a:off x="524670" y="2567781"/>
            <a:ext cx="360362" cy="142875"/>
            <a:chOff x="1927" y="210"/>
            <a:chExt cx="227" cy="90"/>
          </a:xfrm>
        </p:grpSpPr>
        <p:sp>
          <p:nvSpPr>
            <p:cNvPr id="33851" name="Line 59"/>
            <p:cNvSpPr>
              <a:spLocks noChangeShapeType="1"/>
            </p:cNvSpPr>
            <p:nvPr/>
          </p:nvSpPr>
          <p:spPr bwMode="auto">
            <a:xfrm>
              <a:off x="1927" y="255"/>
              <a:ext cx="227" cy="0"/>
            </a:xfrm>
            <a:prstGeom prst="line">
              <a:avLst/>
            </a:prstGeom>
            <a:noFill/>
            <a:ln w="38100">
              <a:solidFill>
                <a:srgbClr val="FF0000"/>
              </a:solidFill>
              <a:round/>
              <a:headEnd/>
              <a:tailEnd/>
            </a:ln>
            <a:effectLst/>
          </p:spPr>
          <p:txBody>
            <a:bodyPr/>
            <a:lstStyle/>
            <a:p>
              <a:endParaRPr lang="it-IT"/>
            </a:p>
          </p:txBody>
        </p:sp>
        <p:sp>
          <p:nvSpPr>
            <p:cNvPr id="33852" name="Line 60"/>
            <p:cNvSpPr>
              <a:spLocks noChangeShapeType="1"/>
            </p:cNvSpPr>
            <p:nvPr/>
          </p:nvSpPr>
          <p:spPr bwMode="auto">
            <a:xfrm>
              <a:off x="1927" y="210"/>
              <a:ext cx="0" cy="90"/>
            </a:xfrm>
            <a:prstGeom prst="line">
              <a:avLst/>
            </a:prstGeom>
            <a:noFill/>
            <a:ln w="38100">
              <a:solidFill>
                <a:srgbClr val="FF0000"/>
              </a:solidFill>
              <a:round/>
              <a:headEnd/>
              <a:tailEnd/>
            </a:ln>
            <a:effectLst/>
          </p:spPr>
          <p:txBody>
            <a:bodyPr/>
            <a:lstStyle/>
            <a:p>
              <a:endParaRPr lang="it-IT"/>
            </a:p>
          </p:txBody>
        </p:sp>
      </p:gr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5" name="Rectangle 7"/>
          <p:cNvSpPr>
            <a:spLocks noChangeArrowheads="1"/>
          </p:cNvSpPr>
          <p:nvPr/>
        </p:nvSpPr>
        <p:spPr bwMode="auto">
          <a:xfrm>
            <a:off x="330200" y="1714500"/>
            <a:ext cx="8509000" cy="4114800"/>
          </a:xfrm>
          <a:prstGeom prst="rect">
            <a:avLst/>
          </a:prstGeom>
          <a:noFill/>
          <a:ln w="9525">
            <a:noFill/>
            <a:miter lim="800000"/>
            <a:headEnd/>
            <a:tailEnd/>
          </a:ln>
          <a:effectLst/>
        </p:spPr>
        <p:txBody>
          <a:bodyPr/>
          <a:lstStyle/>
          <a:p>
            <a:pPr marL="342900" indent="-342900" eaLnBrk="0" hangingPunct="0">
              <a:buFontTx/>
              <a:buChar char="•"/>
            </a:pPr>
            <a:endParaRPr lang="it-IT" sz="2000">
              <a:latin typeface="Arial" charset="0"/>
            </a:endParaRPr>
          </a:p>
          <a:p>
            <a:pPr marL="742950" lvl="1" indent="-285750" eaLnBrk="0" hangingPunct="0">
              <a:buFontTx/>
              <a:buChar char="•"/>
            </a:pPr>
            <a:r>
              <a:rPr lang="it-IT" sz="2400" b="1">
                <a:solidFill>
                  <a:schemeClr val="accent2"/>
                </a:solidFill>
                <a:latin typeface="Arial" charset="0"/>
              </a:rPr>
              <a:t>Aspirina –in alternativa  altri farmaci anti aggreganti piastrinici (clopidogrel) </a:t>
            </a:r>
          </a:p>
          <a:p>
            <a:pPr marL="742950" lvl="1" indent="-285750" eaLnBrk="0" hangingPunct="0">
              <a:buFontTx/>
              <a:buChar char="•"/>
            </a:pPr>
            <a:endParaRPr lang="it-IT" sz="2400" b="1">
              <a:solidFill>
                <a:schemeClr val="accent2"/>
              </a:solidFill>
              <a:latin typeface="Arial" charset="0"/>
            </a:endParaRPr>
          </a:p>
          <a:p>
            <a:pPr marL="742950" lvl="1" indent="-285750" eaLnBrk="0" hangingPunct="0">
              <a:buFontTx/>
              <a:buChar char="•"/>
            </a:pPr>
            <a:r>
              <a:rPr lang="it-IT" sz="2400" b="1">
                <a:solidFill>
                  <a:schemeClr val="accent2"/>
                </a:solidFill>
                <a:latin typeface="Arial" charset="0"/>
              </a:rPr>
              <a:t>Un beta bloccante per rallentare il ritmo ed evitare il rischio di anomalie del ritmo</a:t>
            </a:r>
          </a:p>
          <a:p>
            <a:pPr marL="742950" lvl="1" indent="-285750" eaLnBrk="0" hangingPunct="0">
              <a:buFontTx/>
              <a:buChar char="•"/>
            </a:pPr>
            <a:endParaRPr lang="it-IT" sz="2400" b="1">
              <a:solidFill>
                <a:schemeClr val="accent2"/>
              </a:solidFill>
              <a:latin typeface="Arial" charset="0"/>
            </a:endParaRPr>
          </a:p>
          <a:p>
            <a:pPr marL="742950" lvl="1" indent="-285750" eaLnBrk="0" hangingPunct="0">
              <a:buFontTx/>
              <a:buChar char="•"/>
            </a:pPr>
            <a:r>
              <a:rPr lang="it-IT" sz="2400" b="1">
                <a:solidFill>
                  <a:schemeClr val="accent2"/>
                </a:solidFill>
                <a:latin typeface="Arial" charset="0"/>
              </a:rPr>
              <a:t>Un  ACE inibitore –se vi è  insufficienza cardiaca </a:t>
            </a:r>
          </a:p>
          <a:p>
            <a:pPr marL="742950" lvl="1" indent="-285750" eaLnBrk="0" hangingPunct="0">
              <a:buFontTx/>
              <a:buChar char="•"/>
            </a:pPr>
            <a:endParaRPr lang="it-IT" sz="2400" b="1">
              <a:solidFill>
                <a:schemeClr val="accent2"/>
              </a:solidFill>
              <a:latin typeface="Arial" charset="0"/>
            </a:endParaRPr>
          </a:p>
          <a:p>
            <a:pPr marL="742950" lvl="1" indent="-285750" eaLnBrk="0" hangingPunct="0">
              <a:buFontTx/>
              <a:buChar char="•"/>
            </a:pPr>
            <a:r>
              <a:rPr lang="it-IT" sz="2400" b="1">
                <a:solidFill>
                  <a:schemeClr val="accent2"/>
                </a:solidFill>
                <a:latin typeface="Arial" charset="0"/>
              </a:rPr>
              <a:t>Un farmaco per il controllo del colesterolo (statine)</a:t>
            </a:r>
            <a:endParaRPr lang="it-IT" sz="3200" b="1">
              <a:solidFill>
                <a:schemeClr val="accent2"/>
              </a:solidFill>
              <a:latin typeface="Arial" charset="0"/>
            </a:endParaRPr>
          </a:p>
        </p:txBody>
      </p:sp>
      <p:sp>
        <p:nvSpPr>
          <p:cNvPr id="58376" name="Rectangle 8"/>
          <p:cNvSpPr>
            <a:spLocks noChangeArrowheads="1"/>
          </p:cNvSpPr>
          <p:nvPr/>
        </p:nvSpPr>
        <p:spPr bwMode="auto">
          <a:xfrm>
            <a:off x="457200" y="274638"/>
            <a:ext cx="8229600" cy="1143000"/>
          </a:xfrm>
          <a:prstGeom prst="rect">
            <a:avLst/>
          </a:prstGeom>
          <a:noFill/>
          <a:ln w="9525">
            <a:noFill/>
            <a:miter lim="800000"/>
            <a:headEnd/>
            <a:tailEnd/>
          </a:ln>
          <a:effectLst/>
        </p:spPr>
        <p:txBody>
          <a:bodyPr anchor="ctr"/>
          <a:lstStyle/>
          <a:p>
            <a:pPr algn="ctr"/>
            <a:r>
              <a:rPr lang="it-IT" sz="4400">
                <a:solidFill>
                  <a:srgbClr val="FF0000"/>
                </a:solidFill>
                <a:latin typeface="Arial" charset="0"/>
              </a:rPr>
              <a:t>Profilassi secondaria dell’infarto</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2050" name="Picture 2"/>
          <p:cNvPicPr>
            <a:picLocks noChangeAspect="1" noChangeArrowheads="1"/>
          </p:cNvPicPr>
          <p:nvPr/>
        </p:nvPicPr>
        <p:blipFill>
          <a:blip r:embed="rId2" cstate="print"/>
          <a:srcRect/>
          <a:stretch>
            <a:fillRect/>
          </a:stretch>
        </p:blipFill>
        <p:spPr bwMode="auto">
          <a:xfrm>
            <a:off x="603771" y="908720"/>
            <a:ext cx="7936459" cy="5040560"/>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4" name="Text Box 6"/>
          <p:cNvSpPr txBox="1">
            <a:spLocks noChangeArrowheads="1"/>
          </p:cNvSpPr>
          <p:nvPr/>
        </p:nvSpPr>
        <p:spPr bwMode="auto">
          <a:xfrm>
            <a:off x="250825" y="4235450"/>
            <a:ext cx="8551863" cy="1465263"/>
          </a:xfrm>
          <a:prstGeom prst="rect">
            <a:avLst/>
          </a:prstGeom>
          <a:noFill/>
          <a:ln w="9525">
            <a:noFill/>
            <a:miter lim="800000"/>
            <a:headEnd/>
            <a:tailEnd/>
          </a:ln>
          <a:effectLst/>
        </p:spPr>
        <p:txBody>
          <a:bodyPr>
            <a:spAutoFit/>
          </a:bodyPr>
          <a:lstStyle/>
          <a:p>
            <a:pPr algn="just"/>
            <a:r>
              <a:rPr lang="it-IT" b="1">
                <a:solidFill>
                  <a:srgbClr val="000066"/>
                </a:solidFill>
                <a:latin typeface="Arial" charset="0"/>
              </a:rPr>
              <a:t>Aspirina 100 mg (aspirinetta) è utilizzata per prevenire l’infarto ed ogni evento associato alla malattia coronarica,  nella prevenzione dell’ischemia cerebrale e per diminuire la mortalità post-infarto.</a:t>
            </a:r>
          </a:p>
          <a:p>
            <a:pPr algn="just"/>
            <a:r>
              <a:rPr lang="it-IT" b="1">
                <a:solidFill>
                  <a:srgbClr val="000066"/>
                </a:solidFill>
                <a:latin typeface="Arial" charset="0"/>
              </a:rPr>
              <a:t>     1. acetilazione irreversibile della COX1 piastrine (vita piastrine </a:t>
            </a:r>
            <a:r>
              <a:rPr lang="en-US" b="1">
                <a:solidFill>
                  <a:srgbClr val="000066"/>
                </a:solidFill>
                <a:latin typeface="Arial" charset="0"/>
                <a:cs typeface="Arial" charset="0"/>
              </a:rPr>
              <a:t>~</a:t>
            </a:r>
            <a:r>
              <a:rPr lang="it-IT" b="1">
                <a:solidFill>
                  <a:srgbClr val="000066"/>
                </a:solidFill>
                <a:latin typeface="Arial" charset="0"/>
              </a:rPr>
              <a:t>10g)</a:t>
            </a:r>
          </a:p>
          <a:p>
            <a:pPr algn="just"/>
            <a:r>
              <a:rPr lang="it-IT" b="1">
                <a:solidFill>
                  <a:srgbClr val="000066"/>
                </a:solidFill>
                <a:latin typeface="Arial" charset="0"/>
              </a:rPr>
              <a:t>     2. effetto rapido che si instaura nella circolazione portale</a:t>
            </a:r>
          </a:p>
        </p:txBody>
      </p:sp>
      <p:pic>
        <p:nvPicPr>
          <p:cNvPr id="12295" name="Picture 7" descr="MBgeneralentero9"/>
          <p:cNvPicPr>
            <a:picLocks noChangeAspect="1" noChangeArrowheads="1"/>
          </p:cNvPicPr>
          <p:nvPr/>
        </p:nvPicPr>
        <p:blipFill>
          <a:blip r:embed="rId2" cstate="print"/>
          <a:srcRect/>
          <a:stretch>
            <a:fillRect/>
          </a:stretch>
        </p:blipFill>
        <p:spPr bwMode="auto">
          <a:xfrm>
            <a:off x="2371725" y="652463"/>
            <a:ext cx="3959225" cy="2887662"/>
          </a:xfrm>
          <a:prstGeom prst="rect">
            <a:avLst/>
          </a:prstGeom>
          <a:noFill/>
          <a:ln w="38100" cmpd="dbl">
            <a:solidFill>
              <a:schemeClr val="accent2"/>
            </a:solidFill>
            <a:miter lim="800000"/>
            <a:headEnd/>
            <a:tailEnd/>
          </a:ln>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262</TotalTime>
  <Words>4208</Words>
  <Application>Microsoft Office PowerPoint</Application>
  <PresentationFormat>Presentazione su schermo (4:3)</PresentationFormat>
  <Paragraphs>593</Paragraphs>
  <Slides>80</Slides>
  <Notes>4</Notes>
  <HiddenSlides>1</HiddenSlides>
  <MMClips>0</MMClips>
  <ScaleCrop>false</ScaleCrop>
  <HeadingPairs>
    <vt:vector size="4" baseType="variant">
      <vt:variant>
        <vt:lpstr>Tema</vt:lpstr>
      </vt:variant>
      <vt:variant>
        <vt:i4>1</vt:i4>
      </vt:variant>
      <vt:variant>
        <vt:lpstr>Titoli diapositive</vt:lpstr>
      </vt:variant>
      <vt:variant>
        <vt:i4>80</vt:i4>
      </vt:variant>
    </vt:vector>
  </HeadingPairs>
  <TitlesOfParts>
    <vt:vector size="81" baseType="lpstr">
      <vt:lpstr>Tema di Office</vt:lpstr>
      <vt:lpstr>Diapositiva 1</vt:lpstr>
      <vt:lpstr>Diapositiva 2</vt:lpstr>
      <vt:lpstr>Diapositiva 3</vt:lpstr>
      <vt:lpstr>Diapositiva 4</vt:lpstr>
      <vt:lpstr>Diapositiva 5</vt:lpstr>
      <vt:lpstr>CARDIOPATIA ISCHEMICA</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Ca2+-antagonisti</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 Presentation</dc:title>
  <dc:creator>Unknown Creator</dc:creator>
  <cp:lastModifiedBy>Proprietario</cp:lastModifiedBy>
  <cp:revision>28</cp:revision>
  <dcterms:created xsi:type="dcterms:W3CDTF">2016-08-26T13:12:01Z</dcterms:created>
  <dcterms:modified xsi:type="dcterms:W3CDTF">2016-10-24T09:43:42Z</dcterms:modified>
</cp:coreProperties>
</file>