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258" r:id="rId4"/>
    <p:sldId id="259" r:id="rId5"/>
    <p:sldId id="268" r:id="rId6"/>
    <p:sldId id="289" r:id="rId7"/>
    <p:sldId id="290" r:id="rId8"/>
    <p:sldId id="291" r:id="rId9"/>
    <p:sldId id="277" r:id="rId10"/>
    <p:sldId id="278" r:id="rId11"/>
    <p:sldId id="279" r:id="rId12"/>
    <p:sldId id="280" r:id="rId13"/>
    <p:sldId id="281" r:id="rId14"/>
    <p:sldId id="282" r:id="rId15"/>
    <p:sldId id="283" r:id="rId16"/>
    <p:sldId id="284" r:id="rId17"/>
    <p:sldId id="285" r:id="rId18"/>
    <p:sldId id="286" r:id="rId19"/>
    <p:sldId id="260" r:id="rId20"/>
    <p:sldId id="269" r:id="rId21"/>
    <p:sldId id="270" r:id="rId22"/>
    <p:sldId id="271" r:id="rId23"/>
    <p:sldId id="272" r:id="rId24"/>
    <p:sldId id="273" r:id="rId25"/>
    <p:sldId id="275" r:id="rId26"/>
    <p:sldId id="274" r:id="rId27"/>
    <p:sldId id="276" r:id="rId28"/>
    <p:sldId id="262" r:id="rId29"/>
    <p:sldId id="263" r:id="rId30"/>
    <p:sldId id="264" r:id="rId31"/>
    <p:sldId id="265" r:id="rId32"/>
    <p:sldId id="266" r:id="rId33"/>
    <p:sldId id="267" r:id="rId3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1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65F19-DFAB-6B48-B8AE-58991775A15F}" type="datetimeFigureOut">
              <a:rPr lang="it-IT" smtClean="0"/>
              <a:t>24/10/16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779DA-5FCD-CA48-8FA5-97ADB3C66345}" type="slidenum">
              <a:rPr lang="it-IT" smtClean="0"/>
              <a:t>‹n.›</a:t>
            </a:fld>
            <a:endParaRPr lang="it-IT"/>
          </a:p>
        </p:txBody>
      </p:sp>
    </p:spTree>
    <p:extLst>
      <p:ext uri="{BB962C8B-B14F-4D97-AF65-F5344CB8AC3E}">
        <p14:creationId xmlns:p14="http://schemas.microsoft.com/office/powerpoint/2010/main" val="810511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D779DA-5FCD-CA48-8FA5-97ADB3C66345}" type="slidenum">
              <a:rPr lang="it-IT" smtClean="0"/>
              <a:t>11</a:t>
            </a:fld>
            <a:endParaRPr lang="it-IT"/>
          </a:p>
        </p:txBody>
      </p:sp>
    </p:spTree>
    <p:extLst>
      <p:ext uri="{BB962C8B-B14F-4D97-AF65-F5344CB8AC3E}">
        <p14:creationId xmlns:p14="http://schemas.microsoft.com/office/powerpoint/2010/main" val="2169694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8D779DA-5FCD-CA48-8FA5-97ADB3C66345}" type="slidenum">
              <a:rPr lang="it-IT" smtClean="0"/>
              <a:t>12</a:t>
            </a:fld>
            <a:endParaRPr lang="it-IT"/>
          </a:p>
        </p:txBody>
      </p:sp>
    </p:spTree>
    <p:extLst>
      <p:ext uri="{BB962C8B-B14F-4D97-AF65-F5344CB8AC3E}">
        <p14:creationId xmlns:p14="http://schemas.microsoft.com/office/powerpoint/2010/main" val="2677453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0AE5CAE-4DBE-BF49-A2C0-9F0C5125D82B}"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347218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0AE5CAE-4DBE-BF49-A2C0-9F0C5125D82B}"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367002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0AE5CAE-4DBE-BF49-A2C0-9F0C5125D82B}"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191098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0AE5CAE-4DBE-BF49-A2C0-9F0C5125D82B}"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291668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0AE5CAE-4DBE-BF49-A2C0-9F0C5125D82B}" type="datetimeFigureOut">
              <a:rPr lang="it-IT" smtClean="0"/>
              <a:t>24/10/16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251555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0AE5CAE-4DBE-BF49-A2C0-9F0C5125D82B}" type="datetimeFigureOut">
              <a:rPr lang="it-IT" smtClean="0"/>
              <a:t>24/10/16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59402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0AE5CAE-4DBE-BF49-A2C0-9F0C5125D82B}" type="datetimeFigureOut">
              <a:rPr lang="it-IT" smtClean="0"/>
              <a:t>24/10/16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231048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D0AE5CAE-4DBE-BF49-A2C0-9F0C5125D82B}" type="datetimeFigureOut">
              <a:rPr lang="it-IT" smtClean="0"/>
              <a:t>24/10/16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134255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0AE5CAE-4DBE-BF49-A2C0-9F0C5125D82B}" type="datetimeFigureOut">
              <a:rPr lang="it-IT" smtClean="0"/>
              <a:t>24/10/16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52395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0AE5CAE-4DBE-BF49-A2C0-9F0C5125D82B}" type="datetimeFigureOut">
              <a:rPr lang="it-IT" smtClean="0"/>
              <a:t>24/10/16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8439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0AE5CAE-4DBE-BF49-A2C0-9F0C5125D82B}" type="datetimeFigureOut">
              <a:rPr lang="it-IT" smtClean="0"/>
              <a:t>24/10/16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CC2419-73A5-E144-9171-A954A30E35BC}" type="slidenum">
              <a:rPr lang="it-IT" smtClean="0"/>
              <a:t>‹n.›</a:t>
            </a:fld>
            <a:endParaRPr lang="it-IT"/>
          </a:p>
        </p:txBody>
      </p:sp>
    </p:spTree>
    <p:extLst>
      <p:ext uri="{BB962C8B-B14F-4D97-AF65-F5344CB8AC3E}">
        <p14:creationId xmlns:p14="http://schemas.microsoft.com/office/powerpoint/2010/main" val="21256714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E5CAE-4DBE-BF49-A2C0-9F0C5125D82B}" type="datetimeFigureOut">
              <a:rPr lang="it-IT" smtClean="0"/>
              <a:t>24/10/16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C2419-73A5-E144-9171-A954A30E35BC}" type="slidenum">
              <a:rPr lang="it-IT" smtClean="0"/>
              <a:t>‹n.›</a:t>
            </a:fld>
            <a:endParaRPr lang="it-IT"/>
          </a:p>
        </p:txBody>
      </p:sp>
    </p:spTree>
    <p:extLst>
      <p:ext uri="{BB962C8B-B14F-4D97-AF65-F5344CB8AC3E}">
        <p14:creationId xmlns:p14="http://schemas.microsoft.com/office/powerpoint/2010/main" val="920794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“clausola generale” e l’obbligo della “deroga” </a:t>
            </a:r>
            <a:r>
              <a:rPr lang="it-IT" i="1" dirty="0" smtClean="0"/>
              <a:t>ex </a:t>
            </a:r>
            <a:r>
              <a:rPr lang="it-IT" dirty="0" smtClean="0"/>
              <a:t>art 2423</a:t>
            </a:r>
            <a:r>
              <a:rPr lang="it-IT" dirty="0" smtClean="0">
                <a:effectLst/>
              </a:rPr>
              <a:t> </a:t>
            </a:r>
            <a:r>
              <a:rPr lang="it-IT" dirty="0" smtClean="0"/>
              <a:t>cc </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3886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incompatibilità</a:t>
            </a:r>
            <a:endParaRPr lang="it-IT" dirty="0"/>
          </a:p>
        </p:txBody>
      </p:sp>
      <p:sp>
        <p:nvSpPr>
          <p:cNvPr id="3" name="Segnaposto contenuto 2"/>
          <p:cNvSpPr>
            <a:spLocks noGrp="1"/>
          </p:cNvSpPr>
          <p:nvPr>
            <p:ph idx="1"/>
          </p:nvPr>
        </p:nvSpPr>
        <p:spPr/>
        <p:txBody>
          <a:bodyPr>
            <a:normAutofit/>
          </a:bodyPr>
          <a:lstStyle/>
          <a:p>
            <a:r>
              <a:rPr lang="it-IT" dirty="0"/>
              <a:t>la </a:t>
            </a:r>
            <a:r>
              <a:rPr lang="it-IT" dirty="0" smtClean="0"/>
              <a:t>deroga, se </a:t>
            </a:r>
            <a:r>
              <a:rPr lang="it-IT" dirty="0"/>
              <a:t>del </a:t>
            </a:r>
            <a:r>
              <a:rPr lang="it-IT" dirty="0" smtClean="0"/>
              <a:t>caso, </a:t>
            </a:r>
            <a:r>
              <a:rPr lang="it-IT" dirty="0"/>
              <a:t>non </a:t>
            </a:r>
            <a:r>
              <a:rPr lang="it-IT" dirty="0" smtClean="0"/>
              <a:t>è una </a:t>
            </a:r>
            <a:r>
              <a:rPr lang="it-IT" dirty="0"/>
              <a:t>facoltà, </a:t>
            </a:r>
            <a:r>
              <a:rPr lang="it-IT" dirty="0" smtClean="0"/>
              <a:t>ma un obbligo</a:t>
            </a:r>
          </a:p>
          <a:p>
            <a:r>
              <a:rPr lang="it-IT" dirty="0"/>
              <a:t>il mancato ricorso ad essa </a:t>
            </a:r>
            <a:r>
              <a:rPr lang="it-IT" dirty="0" smtClean="0"/>
              <a:t>può generare un solco tra </a:t>
            </a:r>
            <a:r>
              <a:rPr lang="it-IT" dirty="0"/>
              <a:t>ciò che è nella realtà e ciò che esprimono i valori contabili, così (tra l’altro) veicolando un’immagine “scorretta” e “non veritiera” del </a:t>
            </a:r>
            <a:r>
              <a:rPr lang="it-IT" dirty="0" smtClean="0"/>
              <a:t>complesso funzionale “</a:t>
            </a:r>
            <a:r>
              <a:rPr lang="it-IT" dirty="0"/>
              <a:t>reddito-capitale di funzionamento</a:t>
            </a:r>
            <a:r>
              <a:rPr lang="it-IT" dirty="0" smtClean="0"/>
              <a:t>”</a:t>
            </a:r>
            <a:endParaRPr lang="it-IT" dirty="0"/>
          </a:p>
        </p:txBody>
      </p:sp>
    </p:spTree>
    <p:extLst>
      <p:ext uri="{BB962C8B-B14F-4D97-AF65-F5344CB8AC3E}">
        <p14:creationId xmlns:p14="http://schemas.microsoft.com/office/powerpoint/2010/main" val="2615318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a:t>
            </a:r>
            <a:r>
              <a:rPr lang="it-IT" dirty="0" smtClean="0"/>
              <a:t>mbito generale di applicazione della deroga</a:t>
            </a:r>
            <a:endParaRPr lang="it-IT" dirty="0"/>
          </a:p>
        </p:txBody>
      </p:sp>
      <p:sp>
        <p:nvSpPr>
          <p:cNvPr id="3" name="Segnaposto contenuto 2"/>
          <p:cNvSpPr>
            <a:spLocks noGrp="1"/>
          </p:cNvSpPr>
          <p:nvPr>
            <p:ph idx="1"/>
          </p:nvPr>
        </p:nvSpPr>
        <p:spPr/>
        <p:txBody>
          <a:bodyPr>
            <a:normAutofit/>
          </a:bodyPr>
          <a:lstStyle/>
          <a:p>
            <a:r>
              <a:rPr lang="it-IT" dirty="0" smtClean="0"/>
              <a:t>in generale la </a:t>
            </a:r>
            <a:r>
              <a:rPr lang="it-IT" dirty="0"/>
              <a:t>deroga viene considerata in relazione alla determinazione e alla rappresentazione dei valori </a:t>
            </a:r>
            <a:r>
              <a:rPr lang="it-IT" dirty="0" smtClean="0"/>
              <a:t>contabili</a:t>
            </a:r>
          </a:p>
          <a:p>
            <a:r>
              <a:rPr lang="it-IT" dirty="0" smtClean="0"/>
              <a:t>nulla </a:t>
            </a:r>
            <a:r>
              <a:rPr lang="it-IT" dirty="0"/>
              <a:t>vieta che essa possa tuttavia riguardare anche le disposizioni del </a:t>
            </a:r>
            <a:r>
              <a:rPr lang="it-IT" dirty="0" smtClean="0"/>
              <a:t>c.c. </a:t>
            </a:r>
            <a:r>
              <a:rPr lang="it-IT" dirty="0"/>
              <a:t>che attengono alla nota integrativa e agli “allegati” del bilancio</a:t>
            </a:r>
            <a:r>
              <a:rPr lang="it-IT" dirty="0"/>
              <a:t> </a:t>
            </a:r>
            <a:endParaRPr lang="it-IT" dirty="0" smtClean="0"/>
          </a:p>
          <a:p>
            <a:endParaRPr lang="it-IT" dirty="0"/>
          </a:p>
        </p:txBody>
      </p:sp>
    </p:spTree>
    <p:extLst>
      <p:ext uri="{BB962C8B-B14F-4D97-AF65-F5344CB8AC3E}">
        <p14:creationId xmlns:p14="http://schemas.microsoft.com/office/powerpoint/2010/main" val="1274562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a:t>
            </a:r>
            <a:r>
              <a:rPr lang="it-IT" dirty="0" smtClean="0"/>
              <a:t>napplicabilità della deroga</a:t>
            </a:r>
            <a:endParaRPr lang="it-IT" dirty="0"/>
          </a:p>
        </p:txBody>
      </p:sp>
      <p:sp>
        <p:nvSpPr>
          <p:cNvPr id="3" name="Segnaposto contenuto 2"/>
          <p:cNvSpPr>
            <a:spLocks noGrp="1"/>
          </p:cNvSpPr>
          <p:nvPr>
            <p:ph idx="1"/>
          </p:nvPr>
        </p:nvSpPr>
        <p:spPr/>
        <p:txBody>
          <a:bodyPr>
            <a:normAutofit fontScale="92500" lnSpcReduction="20000"/>
          </a:bodyPr>
          <a:lstStyle/>
          <a:p>
            <a:r>
              <a:rPr lang="it-IT" dirty="0"/>
              <a:t>il ricorso alla deroga non può essere </a:t>
            </a:r>
            <a:r>
              <a:rPr lang="it-IT" dirty="0" smtClean="0"/>
              <a:t>invocato </a:t>
            </a:r>
            <a:r>
              <a:rPr lang="it-IT" dirty="0"/>
              <a:t>al </a:t>
            </a:r>
            <a:r>
              <a:rPr lang="it-IT" dirty="0" smtClean="0"/>
              <a:t>solo scopo, anche se comprensibile, di migliorare </a:t>
            </a:r>
            <a:r>
              <a:rPr lang="it-IT" dirty="0"/>
              <a:t>la qualità dell’informativa di </a:t>
            </a:r>
            <a:r>
              <a:rPr lang="it-IT" dirty="0" smtClean="0"/>
              <a:t>bilancio</a:t>
            </a:r>
          </a:p>
          <a:p>
            <a:r>
              <a:rPr lang="it-IT" dirty="0"/>
              <a:t>n</a:t>
            </a:r>
            <a:r>
              <a:rPr lang="it-IT" dirty="0" smtClean="0"/>
              <a:t>on si può affermare </a:t>
            </a:r>
            <a:r>
              <a:rPr lang="it-IT" dirty="0"/>
              <a:t>che la valutazione effettuata a </a:t>
            </a:r>
            <a:r>
              <a:rPr lang="it-IT" i="1" dirty="0"/>
              <a:t>fair </a:t>
            </a:r>
            <a:r>
              <a:rPr lang="it-IT" i="1" dirty="0" err="1"/>
              <a:t>value</a:t>
            </a:r>
            <a:r>
              <a:rPr lang="it-IT" dirty="0"/>
              <a:t> </a:t>
            </a:r>
            <a:r>
              <a:rPr lang="it-IT" dirty="0" smtClean="0"/>
              <a:t>o valore equo di </a:t>
            </a:r>
            <a:r>
              <a:rPr lang="it-IT" dirty="0"/>
              <a:t>un marchio che è stato </a:t>
            </a:r>
            <a:r>
              <a:rPr lang="it-IT" dirty="0" smtClean="0"/>
              <a:t>efficacemente valorizzato, anziché la </a:t>
            </a:r>
            <a:r>
              <a:rPr lang="it-IT" dirty="0"/>
              <a:t>valutazione al </a:t>
            </a:r>
            <a:r>
              <a:rPr lang="it-IT" dirty="0" smtClean="0"/>
              <a:t>costo </a:t>
            </a:r>
            <a:r>
              <a:rPr lang="it-IT" dirty="0"/>
              <a:t>storico </a:t>
            </a:r>
            <a:r>
              <a:rPr lang="it-IT" i="1" dirty="0"/>
              <a:t>ex </a:t>
            </a:r>
            <a:r>
              <a:rPr lang="it-IT" dirty="0"/>
              <a:t>art 2426, offra una visione </a:t>
            </a:r>
            <a:r>
              <a:rPr lang="it-IT" dirty="0" smtClean="0"/>
              <a:t>più realistica </a:t>
            </a:r>
            <a:r>
              <a:rPr lang="it-IT" dirty="0"/>
              <a:t>del valore del capitale </a:t>
            </a:r>
            <a:r>
              <a:rPr lang="it-IT" dirty="0" smtClean="0"/>
              <a:t>investito</a:t>
            </a:r>
            <a:endParaRPr lang="it-IT" dirty="0"/>
          </a:p>
          <a:p>
            <a:r>
              <a:rPr lang="it-IT" dirty="0"/>
              <a:t>n</a:t>
            </a:r>
            <a:r>
              <a:rPr lang="it-IT" dirty="0" smtClean="0"/>
              <a:t>el caso se ne deve fare invece menzione </a:t>
            </a:r>
            <a:r>
              <a:rPr lang="it-IT" dirty="0"/>
              <a:t>nella nota integrativa</a:t>
            </a:r>
            <a:r>
              <a:rPr lang="it-IT" dirty="0"/>
              <a:t> </a:t>
            </a:r>
          </a:p>
        </p:txBody>
      </p:sp>
    </p:spTree>
    <p:extLst>
      <p:ext uri="{BB962C8B-B14F-4D97-AF65-F5344CB8AC3E}">
        <p14:creationId xmlns:p14="http://schemas.microsoft.com/office/powerpoint/2010/main" val="2558063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a:t>
            </a:r>
            <a:r>
              <a:rPr lang="it-IT" dirty="0" smtClean="0"/>
              <a:t>napplicabilità della deroga (2)</a:t>
            </a:r>
            <a:endParaRPr lang="it-IT" dirty="0"/>
          </a:p>
        </p:txBody>
      </p:sp>
      <p:sp>
        <p:nvSpPr>
          <p:cNvPr id="3" name="Segnaposto contenuto 2"/>
          <p:cNvSpPr>
            <a:spLocks noGrp="1"/>
          </p:cNvSpPr>
          <p:nvPr>
            <p:ph idx="1"/>
          </p:nvPr>
        </p:nvSpPr>
        <p:spPr/>
        <p:txBody>
          <a:bodyPr>
            <a:normAutofit fontScale="92500"/>
          </a:bodyPr>
          <a:lstStyle/>
          <a:p>
            <a:r>
              <a:rPr lang="it-IT" dirty="0" smtClean="0"/>
              <a:t>Non si può ricorrere </a:t>
            </a:r>
            <a:r>
              <a:rPr lang="it-IT" dirty="0"/>
              <a:t>alla deroga </a:t>
            </a:r>
            <a:r>
              <a:rPr lang="it-IT" dirty="0" smtClean="0"/>
              <a:t>con il pur comprensibile intento di </a:t>
            </a:r>
            <a:r>
              <a:rPr lang="it-IT" dirty="0"/>
              <a:t>tutelare la riservatezza di </a:t>
            </a:r>
            <a:r>
              <a:rPr lang="it-IT" dirty="0" smtClean="0"/>
              <a:t>informazioni </a:t>
            </a:r>
            <a:r>
              <a:rPr lang="it-IT" dirty="0"/>
              <a:t>contabili </a:t>
            </a:r>
            <a:r>
              <a:rPr lang="it-IT" dirty="0" smtClean="0"/>
              <a:t>la cui diffusione potrebbe avvantaggiare i competitor</a:t>
            </a:r>
          </a:p>
          <a:p>
            <a:r>
              <a:rPr lang="it-IT" dirty="0" smtClean="0"/>
              <a:t>Non si possono imputare a C/E, inserendoli </a:t>
            </a:r>
            <a:r>
              <a:rPr lang="it-IT" dirty="0"/>
              <a:t>tra i costi di </a:t>
            </a:r>
            <a:r>
              <a:rPr lang="it-IT" dirty="0" smtClean="0"/>
              <a:t>produzione, i </a:t>
            </a:r>
            <a:r>
              <a:rPr lang="it-IT" dirty="0"/>
              <a:t>costi di sviluppo dei prodotti finiti anche se essi non sono di competenza economica dell’esercizio, </a:t>
            </a:r>
            <a:r>
              <a:rPr lang="it-IT" dirty="0" smtClean="0"/>
              <a:t>“</a:t>
            </a:r>
            <a:r>
              <a:rPr lang="it-IT" dirty="0"/>
              <a:t>tecnica” ben nota a talune aziende farmaceutiche e dell’high-tech)</a:t>
            </a:r>
            <a:r>
              <a:rPr lang="it-IT" dirty="0"/>
              <a:t> </a:t>
            </a:r>
          </a:p>
        </p:txBody>
      </p:sp>
    </p:spTree>
    <p:extLst>
      <p:ext uri="{BB962C8B-B14F-4D97-AF65-F5344CB8AC3E}">
        <p14:creationId xmlns:p14="http://schemas.microsoft.com/office/powerpoint/2010/main" val="2314498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77509"/>
            <a:ext cx="9144000" cy="901201"/>
          </a:xfrm>
        </p:spPr>
        <p:txBody>
          <a:bodyPr>
            <a:noAutofit/>
          </a:bodyPr>
          <a:lstStyle/>
          <a:p>
            <a:r>
              <a:rPr lang="it-IT" sz="3600" dirty="0" smtClean="0"/>
              <a:t>Approfondimento su spese di ricerca e sviluppo</a:t>
            </a:r>
            <a:endParaRPr lang="it-IT" sz="3600" dirty="0"/>
          </a:p>
        </p:txBody>
      </p:sp>
      <p:sp>
        <p:nvSpPr>
          <p:cNvPr id="3" name="Segnaposto contenuto 2"/>
          <p:cNvSpPr>
            <a:spLocks noGrp="1"/>
          </p:cNvSpPr>
          <p:nvPr>
            <p:ph idx="1"/>
          </p:nvPr>
        </p:nvSpPr>
        <p:spPr>
          <a:xfrm>
            <a:off x="457200" y="1078710"/>
            <a:ext cx="8229600" cy="5598367"/>
          </a:xfrm>
        </p:spPr>
        <p:txBody>
          <a:bodyPr>
            <a:normAutofit fontScale="77500" lnSpcReduction="20000"/>
          </a:bodyPr>
          <a:lstStyle/>
          <a:p>
            <a:pPr marL="0" indent="0">
              <a:buNone/>
            </a:pPr>
            <a:r>
              <a:rPr lang="it-IT" dirty="0" smtClean="0"/>
              <a:t>Sono costi non facilmente </a:t>
            </a:r>
            <a:r>
              <a:rPr lang="it-IT" dirty="0"/>
              <a:t>attribuibili a uno specifico esercizio contabile, secondo il principio di competenza economica</a:t>
            </a:r>
            <a:r>
              <a:rPr lang="it-IT" dirty="0"/>
              <a:t> </a:t>
            </a:r>
            <a:r>
              <a:rPr lang="it-IT" dirty="0" smtClean="0"/>
              <a:t> </a:t>
            </a:r>
          </a:p>
          <a:p>
            <a:r>
              <a:rPr lang="it-IT" dirty="0" err="1" smtClean="0"/>
              <a:t>Oic</a:t>
            </a:r>
            <a:r>
              <a:rPr lang="it-IT" dirty="0" smtClean="0"/>
              <a:t> </a:t>
            </a:r>
            <a:r>
              <a:rPr lang="it-IT" dirty="0"/>
              <a:t>24 </a:t>
            </a:r>
            <a:r>
              <a:rPr lang="it-IT" dirty="0" smtClean="0"/>
              <a:t>sulle immobilizzazioni immateriali ha </a:t>
            </a:r>
            <a:r>
              <a:rPr lang="it-IT" dirty="0"/>
              <a:t>classificato costi di ricerca e sviluppo in tre macro aree:</a:t>
            </a:r>
          </a:p>
          <a:p>
            <a:pPr lvl="0"/>
            <a:r>
              <a:rPr lang="it-IT" b="1" dirty="0"/>
              <a:t>ricerca di base</a:t>
            </a:r>
            <a:r>
              <a:rPr lang="it-IT" dirty="0"/>
              <a:t>: </a:t>
            </a:r>
            <a:r>
              <a:rPr lang="it-IT" dirty="0" smtClean="0"/>
              <a:t>studi</a:t>
            </a:r>
            <a:r>
              <a:rPr lang="it-IT" dirty="0"/>
              <a:t>, ricerche, esperimenti e indagini che non hanno un obiettivo specifico e che servono ad accrescere le conoscenze generiche delle imprese. Per tali spese si riscontra la mancanza di un collegamento diretto con la produzione di un bene o un servizio;</a:t>
            </a:r>
          </a:p>
          <a:p>
            <a:pPr lvl="0"/>
            <a:r>
              <a:rPr lang="it-IT" b="1" dirty="0"/>
              <a:t>ricerca applicata</a:t>
            </a:r>
            <a:r>
              <a:rPr lang="it-IT" dirty="0"/>
              <a:t>: </a:t>
            </a:r>
            <a:r>
              <a:rPr lang="it-IT" dirty="0" smtClean="0"/>
              <a:t>attività </a:t>
            </a:r>
            <a:r>
              <a:rPr lang="it-IT" dirty="0"/>
              <a:t>analoghe/similari </a:t>
            </a:r>
            <a:r>
              <a:rPr lang="it-IT" dirty="0" smtClean="0"/>
              <a:t>a quelle </a:t>
            </a:r>
            <a:r>
              <a:rPr lang="it-IT" dirty="0"/>
              <a:t>rientranti tra le spese per la ricerca di base che hanno tuttavia un preciso obiettivo in termini di produzione di un nuovo prodotto (o di miglioramento di quello già esistente), di un processo o di un servizio;</a:t>
            </a:r>
          </a:p>
          <a:p>
            <a:pPr lvl="0"/>
            <a:r>
              <a:rPr lang="it-IT" b="1" dirty="0"/>
              <a:t>sviluppo</a:t>
            </a:r>
            <a:r>
              <a:rPr lang="it-IT" dirty="0"/>
              <a:t>: si tratta di attività collegata e conseguente alla ricerca applicata e ha lo scopo di mettere in pratica i risultati dell’attività di </a:t>
            </a:r>
            <a:r>
              <a:rPr lang="it-IT" dirty="0" smtClean="0"/>
              <a:t>studio</a:t>
            </a:r>
            <a:endParaRPr lang="it-IT" dirty="0"/>
          </a:p>
          <a:p>
            <a:endParaRPr lang="it-IT" dirty="0"/>
          </a:p>
        </p:txBody>
      </p:sp>
    </p:spTree>
    <p:extLst>
      <p:ext uri="{BB962C8B-B14F-4D97-AF65-F5344CB8AC3E}">
        <p14:creationId xmlns:p14="http://schemas.microsoft.com/office/powerpoint/2010/main" val="408408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77509"/>
            <a:ext cx="9144000" cy="901201"/>
          </a:xfrm>
        </p:spPr>
        <p:txBody>
          <a:bodyPr>
            <a:noAutofit/>
          </a:bodyPr>
          <a:lstStyle/>
          <a:p>
            <a:r>
              <a:rPr lang="it-IT" sz="3600" dirty="0" smtClean="0"/>
              <a:t>spese di ricerca e sviluppo dall’esercizio 2016</a:t>
            </a:r>
            <a:endParaRPr lang="it-IT" sz="3600" dirty="0"/>
          </a:p>
        </p:txBody>
      </p:sp>
      <p:sp>
        <p:nvSpPr>
          <p:cNvPr id="3" name="Segnaposto contenuto 2"/>
          <p:cNvSpPr>
            <a:spLocks noGrp="1"/>
          </p:cNvSpPr>
          <p:nvPr>
            <p:ph idx="1"/>
          </p:nvPr>
        </p:nvSpPr>
        <p:spPr>
          <a:xfrm>
            <a:off x="457200" y="1078710"/>
            <a:ext cx="8229600" cy="5598367"/>
          </a:xfrm>
        </p:spPr>
        <p:txBody>
          <a:bodyPr>
            <a:normAutofit fontScale="92500" lnSpcReduction="10000"/>
          </a:bodyPr>
          <a:lstStyle/>
          <a:p>
            <a:pPr marL="0" indent="0">
              <a:buNone/>
            </a:pPr>
            <a:r>
              <a:rPr lang="it-IT" dirty="0"/>
              <a:t>i</a:t>
            </a:r>
            <a:r>
              <a:rPr lang="it-IT" dirty="0" smtClean="0"/>
              <a:t>n generale, i </a:t>
            </a:r>
            <a:r>
              <a:rPr lang="it-IT" b="1" dirty="0" smtClean="0"/>
              <a:t>costi </a:t>
            </a:r>
            <a:r>
              <a:rPr lang="it-IT" b="1" dirty="0"/>
              <a:t>di ricerca e sviluppo</a:t>
            </a:r>
            <a:r>
              <a:rPr lang="it-IT" dirty="0"/>
              <a:t> </a:t>
            </a:r>
            <a:r>
              <a:rPr lang="it-IT" dirty="0" smtClean="0"/>
              <a:t>sono costi </a:t>
            </a:r>
            <a:r>
              <a:rPr lang="it-IT" dirty="0"/>
              <a:t>del personale impegnato nelle relative attività, </a:t>
            </a:r>
            <a:r>
              <a:rPr lang="it-IT" dirty="0" smtClean="0"/>
              <a:t>dei </a:t>
            </a:r>
            <a:r>
              <a:rPr lang="it-IT" dirty="0"/>
              <a:t>materiali e servizi utilizzati, ammortamenti dei relativi cespiti, costi indiretti (escluse le spese generali e amministrative), oneri finanziari sostenuti direttamente per l’attività di ricerca e </a:t>
            </a:r>
            <a:r>
              <a:rPr lang="it-IT" dirty="0" smtClean="0"/>
              <a:t>sviluppo</a:t>
            </a:r>
          </a:p>
          <a:p>
            <a:pPr marL="0" indent="0">
              <a:buNone/>
            </a:pPr>
            <a:r>
              <a:rPr lang="it-IT" dirty="0" smtClean="0"/>
              <a:t>1) i </a:t>
            </a:r>
            <a:r>
              <a:rPr lang="it-IT" dirty="0"/>
              <a:t>costi attribuiti alla </a:t>
            </a:r>
            <a:r>
              <a:rPr lang="it-IT" b="1" dirty="0"/>
              <a:t>ricerca di base</a:t>
            </a:r>
            <a:r>
              <a:rPr lang="it-IT" dirty="0"/>
              <a:t>, </a:t>
            </a:r>
            <a:r>
              <a:rPr lang="it-IT" dirty="0" smtClean="0"/>
              <a:t>poiché non collegati </a:t>
            </a:r>
            <a:r>
              <a:rPr lang="it-IT" dirty="0"/>
              <a:t>a uno specifico risultato, </a:t>
            </a:r>
            <a:r>
              <a:rPr lang="it-IT" dirty="0" smtClean="0"/>
              <a:t>vanno esposti </a:t>
            </a:r>
            <a:r>
              <a:rPr lang="it-IT" dirty="0"/>
              <a:t>come costi di competenza del periodo in cui vengono </a:t>
            </a:r>
            <a:r>
              <a:rPr lang="it-IT" dirty="0" smtClean="0"/>
              <a:t>sostenuti</a:t>
            </a:r>
          </a:p>
          <a:p>
            <a:pPr marL="0" indent="0">
              <a:buNone/>
            </a:pPr>
            <a:r>
              <a:rPr lang="it-IT" dirty="0" smtClean="0"/>
              <a:t> </a:t>
            </a:r>
            <a:endParaRPr lang="it-IT" dirty="0"/>
          </a:p>
        </p:txBody>
      </p:sp>
    </p:spTree>
    <p:extLst>
      <p:ext uri="{BB962C8B-B14F-4D97-AF65-F5344CB8AC3E}">
        <p14:creationId xmlns:p14="http://schemas.microsoft.com/office/powerpoint/2010/main" val="246658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17726"/>
          </a:xfrm>
        </p:spPr>
        <p:txBody>
          <a:bodyPr/>
          <a:lstStyle/>
          <a:p>
            <a:r>
              <a:rPr lang="it-IT" dirty="0" smtClean="0"/>
              <a:t>costi </a:t>
            </a:r>
            <a:r>
              <a:rPr lang="it-IT" dirty="0"/>
              <a:t>di </a:t>
            </a:r>
            <a:r>
              <a:rPr lang="it-IT" dirty="0" smtClean="0"/>
              <a:t>sviluppo</a:t>
            </a:r>
            <a:endParaRPr lang="it-IT" dirty="0"/>
          </a:p>
        </p:txBody>
      </p:sp>
      <p:sp>
        <p:nvSpPr>
          <p:cNvPr id="3" name="Segnaposto contenuto 2"/>
          <p:cNvSpPr>
            <a:spLocks noGrp="1"/>
          </p:cNvSpPr>
          <p:nvPr>
            <p:ph idx="1"/>
          </p:nvPr>
        </p:nvSpPr>
        <p:spPr>
          <a:xfrm>
            <a:off x="457200" y="1242564"/>
            <a:ext cx="8229600" cy="5448168"/>
          </a:xfrm>
        </p:spPr>
        <p:txBody>
          <a:bodyPr>
            <a:normAutofit fontScale="70000" lnSpcReduction="20000"/>
          </a:bodyPr>
          <a:lstStyle/>
          <a:p>
            <a:pPr marL="0" indent="0">
              <a:buNone/>
            </a:pPr>
            <a:r>
              <a:rPr lang="it-IT" dirty="0" smtClean="0"/>
              <a:t>2) i </a:t>
            </a:r>
            <a:r>
              <a:rPr lang="it-IT" b="1" dirty="0"/>
              <a:t>costi di sviluppo</a:t>
            </a:r>
            <a:r>
              <a:rPr lang="it-IT" dirty="0"/>
              <a:t> possono essere </a:t>
            </a:r>
            <a:r>
              <a:rPr lang="it-IT" b="1" dirty="0"/>
              <a:t>capitalizzati</a:t>
            </a:r>
            <a:r>
              <a:rPr lang="it-IT" dirty="0"/>
              <a:t> ovvero possono essere imputati a conto economico nell’esercizio in cui vengono sostenuti. </a:t>
            </a:r>
            <a:r>
              <a:rPr lang="it-IT" dirty="0" smtClean="0"/>
              <a:t>Per capitalizzare </a:t>
            </a:r>
            <a:r>
              <a:rPr lang="it-IT" dirty="0"/>
              <a:t>tali spese è necessario che le stesse abbiano utilità pluriennale, in presenza di benefici che si manifestino in più </a:t>
            </a:r>
            <a:r>
              <a:rPr lang="it-IT" dirty="0" smtClean="0"/>
              <a:t>esercizi</a:t>
            </a:r>
            <a:endParaRPr lang="it-IT" dirty="0"/>
          </a:p>
          <a:p>
            <a:pPr marL="0" indent="0">
              <a:buNone/>
            </a:pPr>
            <a:r>
              <a:rPr lang="it-IT" dirty="0"/>
              <a:t>La capitalizzazione delle spese di sviluppo </a:t>
            </a:r>
            <a:r>
              <a:rPr lang="it-IT" dirty="0" smtClean="0"/>
              <a:t>deve rispettare tre requisiti:</a:t>
            </a:r>
            <a:endParaRPr lang="it-IT" dirty="0"/>
          </a:p>
          <a:p>
            <a:pPr lvl="0"/>
            <a:r>
              <a:rPr lang="it-IT" dirty="0"/>
              <a:t>il </a:t>
            </a:r>
            <a:r>
              <a:rPr lang="it-IT" b="1" dirty="0"/>
              <a:t>costo deve essere identificabile e riferito a un processo/prodotto chiaramente </a:t>
            </a:r>
            <a:r>
              <a:rPr lang="it-IT" b="1" dirty="0" smtClean="0"/>
              <a:t>definito</a:t>
            </a:r>
            <a:r>
              <a:rPr lang="it-IT" dirty="0"/>
              <a:t>,</a:t>
            </a:r>
            <a:r>
              <a:rPr lang="it-IT" dirty="0" smtClean="0"/>
              <a:t> con una </a:t>
            </a:r>
            <a:r>
              <a:rPr lang="it-IT" dirty="0"/>
              <a:t>diretta inerenza con il processo/prodotto per cui viene </a:t>
            </a:r>
            <a:r>
              <a:rPr lang="it-IT" dirty="0" smtClean="0"/>
              <a:t>sostenuto</a:t>
            </a:r>
            <a:endParaRPr lang="it-IT" dirty="0"/>
          </a:p>
          <a:p>
            <a:pPr lvl="0"/>
            <a:r>
              <a:rPr lang="it-IT" dirty="0"/>
              <a:t>il </a:t>
            </a:r>
            <a:r>
              <a:rPr lang="it-IT" b="1" dirty="0"/>
              <a:t>progetto deve essere realizzabile e la società deve possedere le risorse necessarie per la realizzazione del progetto/prodotto</a:t>
            </a:r>
            <a:r>
              <a:rPr lang="it-IT" dirty="0"/>
              <a:t>, o quantomeno deve dimostrare di poterle </a:t>
            </a:r>
            <a:r>
              <a:rPr lang="it-IT" dirty="0" smtClean="0"/>
              <a:t>reperire</a:t>
            </a:r>
            <a:endParaRPr lang="it-IT" dirty="0"/>
          </a:p>
          <a:p>
            <a:pPr lvl="0"/>
            <a:r>
              <a:rPr lang="it-IT" b="1" dirty="0"/>
              <a:t>r</a:t>
            </a:r>
            <a:r>
              <a:rPr lang="it-IT" b="1" dirty="0" smtClean="0"/>
              <a:t>ecuperabilità </a:t>
            </a:r>
            <a:r>
              <a:rPr lang="it-IT" b="1" dirty="0"/>
              <a:t>dei costi mediante i redditi </a:t>
            </a:r>
            <a:r>
              <a:rPr lang="it-IT" b="1" dirty="0" smtClean="0"/>
              <a:t>futuri</a:t>
            </a:r>
            <a:endParaRPr lang="it-IT" dirty="0"/>
          </a:p>
          <a:p>
            <a:r>
              <a:rPr lang="it-IT" dirty="0"/>
              <a:t>Rispettati tali requisiti, i </a:t>
            </a:r>
            <a:r>
              <a:rPr lang="it-IT" b="1" dirty="0"/>
              <a:t>costi di sviluppo</a:t>
            </a:r>
            <a:r>
              <a:rPr lang="it-IT" dirty="0"/>
              <a:t> possono essere imputati tra le immobilizzazioni immateriali e assoggettati ad ammortamento per un periodo non superiore a cinque anni (con l’approvazione del collegio sindacale </a:t>
            </a:r>
            <a:r>
              <a:rPr lang="it-IT" dirty="0" smtClean="0"/>
              <a:t>se istituito) </a:t>
            </a:r>
            <a:endParaRPr lang="it-IT" dirty="0"/>
          </a:p>
        </p:txBody>
      </p:sp>
    </p:spTree>
    <p:extLst>
      <p:ext uri="{BB962C8B-B14F-4D97-AF65-F5344CB8AC3E}">
        <p14:creationId xmlns:p14="http://schemas.microsoft.com/office/powerpoint/2010/main" val="4203413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spese di ricerca </a:t>
            </a:r>
            <a:r>
              <a:rPr lang="it-IT" dirty="0" smtClean="0"/>
              <a:t>applicata</a:t>
            </a:r>
            <a:endParaRPr lang="it-IT" dirty="0"/>
          </a:p>
        </p:txBody>
      </p:sp>
      <p:sp>
        <p:nvSpPr>
          <p:cNvPr id="3" name="Segnaposto contenuto 2"/>
          <p:cNvSpPr>
            <a:spLocks noGrp="1"/>
          </p:cNvSpPr>
          <p:nvPr>
            <p:ph idx="1"/>
          </p:nvPr>
        </p:nvSpPr>
        <p:spPr/>
        <p:txBody>
          <a:bodyPr/>
          <a:lstStyle/>
          <a:p>
            <a:r>
              <a:rPr lang="it-IT" dirty="0"/>
              <a:t>prima delle modifiche al codice civile erano trattati allo stesso modo delle spese di </a:t>
            </a:r>
            <a:r>
              <a:rPr lang="it-IT" dirty="0" smtClean="0"/>
              <a:t>sviluppo</a:t>
            </a:r>
          </a:p>
          <a:p>
            <a:r>
              <a:rPr lang="it-IT" dirty="0" smtClean="0"/>
              <a:t>dal </a:t>
            </a:r>
            <a:r>
              <a:rPr lang="it-IT" dirty="0"/>
              <a:t>2016 dovranno essere trattati come spese di ricerca di base </a:t>
            </a:r>
            <a:endParaRPr lang="it-IT" dirty="0" smtClean="0"/>
          </a:p>
          <a:p>
            <a:r>
              <a:rPr lang="it-IT" dirty="0" smtClean="0"/>
              <a:t>la </a:t>
            </a:r>
            <a:r>
              <a:rPr lang="it-IT" dirty="0"/>
              <a:t>conseguenza </a:t>
            </a:r>
            <a:r>
              <a:rPr lang="it-IT" dirty="0" smtClean="0"/>
              <a:t>è che non potranno più </a:t>
            </a:r>
            <a:r>
              <a:rPr lang="it-IT" dirty="0"/>
              <a:t>essere </a:t>
            </a:r>
            <a:r>
              <a:rPr lang="it-IT" dirty="0" smtClean="0"/>
              <a:t>capitalizzati</a:t>
            </a:r>
            <a:endParaRPr lang="it-IT" dirty="0"/>
          </a:p>
          <a:p>
            <a:endParaRPr lang="it-IT" dirty="0"/>
          </a:p>
        </p:txBody>
      </p:sp>
    </p:spTree>
    <p:extLst>
      <p:ext uri="{BB962C8B-B14F-4D97-AF65-F5344CB8AC3E}">
        <p14:creationId xmlns:p14="http://schemas.microsoft.com/office/powerpoint/2010/main" val="3046139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Riflessi delle spese </a:t>
            </a:r>
            <a:r>
              <a:rPr lang="it-IT" dirty="0"/>
              <a:t>di ricerca </a:t>
            </a:r>
            <a:r>
              <a:rPr lang="it-IT" dirty="0" smtClean="0"/>
              <a:t>e sviluppo già dal bilancio 2015</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casi </a:t>
            </a:r>
            <a:r>
              <a:rPr lang="it-IT" dirty="0"/>
              <a:t>in cui i costi di ricerca </a:t>
            </a:r>
            <a:r>
              <a:rPr lang="it-IT" dirty="0" smtClean="0"/>
              <a:t>dovevano essere esposti nel bilancio 2015 con </a:t>
            </a:r>
            <a:r>
              <a:rPr lang="it-IT" dirty="0"/>
              <a:t>regole differenti </a:t>
            </a:r>
            <a:r>
              <a:rPr lang="it-IT" dirty="0" smtClean="0"/>
              <a:t>dal 2016: </a:t>
            </a:r>
          </a:p>
          <a:p>
            <a:r>
              <a:rPr lang="it-IT" dirty="0" smtClean="0"/>
              <a:t>le </a:t>
            </a:r>
            <a:r>
              <a:rPr lang="it-IT" dirty="0"/>
              <a:t>imprese che </a:t>
            </a:r>
            <a:r>
              <a:rPr lang="it-IT" dirty="0" smtClean="0"/>
              <a:t>hanno presentato il bilancio </a:t>
            </a:r>
            <a:r>
              <a:rPr lang="it-IT" dirty="0"/>
              <a:t>al 31 dicembre 2015  con costi di ricerca non più </a:t>
            </a:r>
            <a:r>
              <a:rPr lang="it-IT" dirty="0" smtClean="0"/>
              <a:t>capitalizzati nel 2016, </a:t>
            </a:r>
            <a:r>
              <a:rPr lang="it-IT" b="1" dirty="0" smtClean="0"/>
              <a:t>devono</a:t>
            </a:r>
            <a:r>
              <a:rPr lang="it-IT" dirty="0" smtClean="0"/>
              <a:t> imputare </a:t>
            </a:r>
            <a:r>
              <a:rPr lang="it-IT" dirty="0"/>
              <a:t>il </a:t>
            </a:r>
            <a:r>
              <a:rPr lang="it-IT" b="1" dirty="0"/>
              <a:t>residuo del costo non ammortizzato</a:t>
            </a:r>
            <a:r>
              <a:rPr lang="it-IT" dirty="0"/>
              <a:t> a conto economico quale costo dell’esercizio 2016</a:t>
            </a:r>
          </a:p>
          <a:p>
            <a:endParaRPr lang="it-IT" dirty="0"/>
          </a:p>
        </p:txBody>
      </p:sp>
    </p:spTree>
    <p:extLst>
      <p:ext uri="{BB962C8B-B14F-4D97-AF65-F5344CB8AC3E}">
        <p14:creationId xmlns:p14="http://schemas.microsoft.com/office/powerpoint/2010/main" val="3476889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(1)</a:t>
            </a:r>
            <a:endParaRPr lang="it-IT" dirty="0"/>
          </a:p>
        </p:txBody>
      </p:sp>
      <p:sp>
        <p:nvSpPr>
          <p:cNvPr id="3" name="Segnaposto contenuto 2"/>
          <p:cNvSpPr>
            <a:spLocks noGrp="1"/>
          </p:cNvSpPr>
          <p:nvPr>
            <p:ph idx="1"/>
          </p:nvPr>
        </p:nvSpPr>
        <p:spPr>
          <a:xfrm>
            <a:off x="457200" y="1310838"/>
            <a:ext cx="8229600" cy="5366240"/>
          </a:xfrm>
        </p:spPr>
        <p:txBody>
          <a:bodyPr>
            <a:normAutofit fontScale="77500" lnSpcReduction="20000"/>
          </a:bodyPr>
          <a:lstStyle/>
          <a:p>
            <a:pPr marL="0" indent="0">
              <a:buNone/>
            </a:pPr>
            <a:r>
              <a:rPr lang="it-IT" dirty="0" smtClean="0"/>
              <a:t>nel </a:t>
            </a:r>
            <a:r>
              <a:rPr lang="it-IT" dirty="0"/>
              <a:t>bilancio di esercizio al </a:t>
            </a:r>
            <a:r>
              <a:rPr lang="it-IT" dirty="0" smtClean="0"/>
              <a:t>31.12.2011 </a:t>
            </a:r>
            <a:r>
              <a:rPr lang="it-IT" dirty="0"/>
              <a:t>della </a:t>
            </a:r>
            <a:r>
              <a:rPr lang="it-IT" dirty="0" smtClean="0"/>
              <a:t>società ALFA è </a:t>
            </a:r>
            <a:r>
              <a:rPr lang="it-IT" dirty="0"/>
              <a:t>iscritta, tra le immobilizzazioni materiali, una cascina acquistata a inizio </a:t>
            </a:r>
            <a:r>
              <a:rPr lang="it-IT" dirty="0" smtClean="0"/>
              <a:t>2009; </a:t>
            </a:r>
            <a:r>
              <a:rPr lang="it-IT" dirty="0"/>
              <a:t>le informazioni relative a tale fabbricato sono le seguenti: </a:t>
            </a:r>
            <a:endParaRPr lang="it-IT" dirty="0" smtClean="0"/>
          </a:p>
          <a:p>
            <a:r>
              <a:rPr lang="it-IT" dirty="0" smtClean="0"/>
              <a:t>valore </a:t>
            </a:r>
            <a:r>
              <a:rPr lang="it-IT" dirty="0"/>
              <a:t>lordo contabile (al costo): 12.000; </a:t>
            </a:r>
            <a:endParaRPr lang="it-IT" dirty="0" smtClean="0">
              <a:effectLst/>
            </a:endParaRPr>
          </a:p>
          <a:p>
            <a:r>
              <a:rPr lang="it-IT" dirty="0" smtClean="0"/>
              <a:t>aliquota </a:t>
            </a:r>
            <a:r>
              <a:rPr lang="it-IT" dirty="0"/>
              <a:t>d'ammortamento: 5%; </a:t>
            </a:r>
            <a:endParaRPr lang="it-IT" dirty="0" smtClean="0">
              <a:effectLst/>
            </a:endParaRPr>
          </a:p>
          <a:p>
            <a:r>
              <a:rPr lang="it-IT" dirty="0" smtClean="0"/>
              <a:t>fondo </a:t>
            </a:r>
            <a:r>
              <a:rPr lang="it-IT" dirty="0"/>
              <a:t>ammortamento </a:t>
            </a:r>
            <a:r>
              <a:rPr lang="it-IT" dirty="0" smtClean="0"/>
              <a:t>già accantonato al 31.12.2011</a:t>
            </a:r>
            <a:r>
              <a:rPr lang="it-IT" dirty="0"/>
              <a:t>: 1.800</a:t>
            </a:r>
            <a:r>
              <a:rPr lang="it-IT" dirty="0" smtClean="0"/>
              <a:t>.</a:t>
            </a:r>
          </a:p>
          <a:p>
            <a:pPr marL="0" indent="0">
              <a:buNone/>
            </a:pPr>
            <a:r>
              <a:rPr lang="it-IT" dirty="0"/>
              <a:t>n</a:t>
            </a:r>
            <a:r>
              <a:rPr lang="it-IT" dirty="0" smtClean="0"/>
              <a:t>el </a:t>
            </a:r>
            <a:r>
              <a:rPr lang="it-IT" dirty="0"/>
              <a:t>corso del </a:t>
            </a:r>
            <a:r>
              <a:rPr lang="it-IT" dirty="0" smtClean="0"/>
              <a:t>2012 sono inaspettatamente </a:t>
            </a:r>
            <a:r>
              <a:rPr lang="it-IT" dirty="0"/>
              <a:t>rimossi i vincoli esterni che impedivano l’utilizzazione della cascina per scopi alternativi rispetto a quello originario previsto all’atto dell’acquisto; la </a:t>
            </a:r>
            <a:r>
              <a:rPr lang="it-IT" dirty="0" smtClean="0"/>
              <a:t>società ALFA è così in </a:t>
            </a:r>
            <a:r>
              <a:rPr lang="it-IT" dirty="0"/>
              <a:t>grado di </a:t>
            </a:r>
            <a:r>
              <a:rPr lang="it-IT" dirty="0" smtClean="0"/>
              <a:t>creare </a:t>
            </a:r>
            <a:r>
              <a:rPr lang="it-IT" dirty="0"/>
              <a:t>le condizioni (licenze comunali, autorizzazioni edilizie, ecc.) </a:t>
            </a:r>
            <a:r>
              <a:rPr lang="it-IT" dirty="0" smtClean="0"/>
              <a:t>per adibire </a:t>
            </a:r>
            <a:r>
              <a:rPr lang="it-IT" dirty="0"/>
              <a:t>la cascina a centro </a:t>
            </a:r>
            <a:r>
              <a:rPr lang="it-IT" dirty="0" smtClean="0"/>
              <a:t>agrituristico</a:t>
            </a:r>
            <a:endParaRPr lang="it-IT" dirty="0"/>
          </a:p>
          <a:p>
            <a:pPr marL="0" indent="0">
              <a:buNone/>
            </a:pPr>
            <a:r>
              <a:rPr lang="it-IT" dirty="0" smtClean="0"/>
              <a:t>si prescinde, per semplicità, dai necessari </a:t>
            </a:r>
            <a:r>
              <a:rPr lang="it-IT" dirty="0"/>
              <a:t>investimenti </a:t>
            </a:r>
            <a:r>
              <a:rPr lang="it-IT" dirty="0" smtClean="0"/>
              <a:t>aggiuntivi</a:t>
            </a:r>
            <a:endParaRPr lang="it-IT" dirty="0" smtClean="0">
              <a:effectLst/>
            </a:endParaRPr>
          </a:p>
          <a:p>
            <a:endParaRPr lang="it-IT" dirty="0"/>
          </a:p>
        </p:txBody>
      </p:sp>
    </p:spTree>
    <p:extLst>
      <p:ext uri="{BB962C8B-B14F-4D97-AF65-F5344CB8AC3E}">
        <p14:creationId xmlns:p14="http://schemas.microsoft.com/office/powerpoint/2010/main" val="3557311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Rammentiamo la “clausola generale”</a:t>
            </a:r>
            <a:endParaRPr lang="it-IT" dirty="0"/>
          </a:p>
        </p:txBody>
      </p:sp>
      <p:sp>
        <p:nvSpPr>
          <p:cNvPr id="3" name="Segnaposto contenuto 2"/>
          <p:cNvSpPr>
            <a:spLocks noGrp="1"/>
          </p:cNvSpPr>
          <p:nvPr>
            <p:ph idx="1"/>
          </p:nvPr>
        </p:nvSpPr>
        <p:spPr/>
        <p:txBody>
          <a:bodyPr>
            <a:noAutofit/>
          </a:bodyPr>
          <a:lstStyle/>
          <a:p>
            <a:pPr marL="509588" indent="-509588">
              <a:lnSpc>
                <a:spcPct val="90000"/>
              </a:lnSpc>
            </a:pPr>
            <a:r>
              <a:rPr lang="it-IT" sz="2500" dirty="0"/>
              <a:t>È individuata dal 2° comma dell’art. 2423 c.c. e fissa il principio che sta alla base della nuova regolamentazione del bilancio, </a:t>
            </a:r>
            <a:r>
              <a:rPr lang="it-IT" sz="2500" dirty="0" smtClean="0"/>
              <a:t>individuato nella :</a:t>
            </a:r>
            <a:endParaRPr lang="it-IT" sz="2500" dirty="0"/>
          </a:p>
          <a:p>
            <a:pPr marL="873125" lvl="1" indent="-436563">
              <a:lnSpc>
                <a:spcPct val="90000"/>
              </a:lnSpc>
            </a:pPr>
            <a:r>
              <a:rPr lang="ja-JP" altLang="it-IT" sz="2500" dirty="0" smtClean="0"/>
              <a:t>“</a:t>
            </a:r>
            <a:r>
              <a:rPr lang="it-IT" sz="2500" dirty="0" smtClean="0"/>
              <a:t>chiarezza</a:t>
            </a:r>
            <a:r>
              <a:rPr lang="ja-JP" altLang="it-IT" sz="2500" dirty="0" smtClean="0"/>
              <a:t>”</a:t>
            </a:r>
            <a:r>
              <a:rPr lang="it-IT" sz="2500" dirty="0" smtClean="0"/>
              <a:t> </a:t>
            </a:r>
            <a:r>
              <a:rPr lang="it-IT" sz="2500" dirty="0"/>
              <a:t>con cui esso deve esser redatto e </a:t>
            </a:r>
          </a:p>
          <a:p>
            <a:pPr marL="873125" lvl="1" indent="-436563">
              <a:lnSpc>
                <a:spcPct val="90000"/>
              </a:lnSpc>
            </a:pPr>
            <a:r>
              <a:rPr lang="ja-JP" altLang="it-IT" sz="2500" dirty="0" smtClean="0"/>
              <a:t>“</a:t>
            </a:r>
            <a:r>
              <a:rPr lang="it-IT" sz="2500" dirty="0"/>
              <a:t>veridicità</a:t>
            </a:r>
            <a:r>
              <a:rPr lang="ja-JP" altLang="it-IT" sz="2500" dirty="0" smtClean="0"/>
              <a:t>”</a:t>
            </a:r>
            <a:r>
              <a:rPr lang="it-IT" altLang="ja-JP" sz="2500" dirty="0"/>
              <a:t> </a:t>
            </a:r>
            <a:r>
              <a:rPr lang="it-IT" sz="2500" dirty="0" smtClean="0"/>
              <a:t>e </a:t>
            </a:r>
            <a:r>
              <a:rPr lang="ja-JP" altLang="it-IT" sz="2500" dirty="0" smtClean="0"/>
              <a:t>“</a:t>
            </a:r>
            <a:r>
              <a:rPr lang="it-IT" sz="2500" dirty="0"/>
              <a:t>correttezza</a:t>
            </a:r>
            <a:r>
              <a:rPr lang="ja-JP" altLang="it-IT" sz="2500" dirty="0"/>
              <a:t>”</a:t>
            </a:r>
            <a:r>
              <a:rPr lang="it-IT" sz="2500" dirty="0"/>
              <a:t> della rappresentazione:</a:t>
            </a:r>
          </a:p>
          <a:p>
            <a:pPr marL="986400" lvl="2" indent="-363538">
              <a:lnSpc>
                <a:spcPct val="90000"/>
              </a:lnSpc>
              <a:buFontTx/>
              <a:buAutoNum type="alphaLcParenR"/>
            </a:pPr>
            <a:r>
              <a:rPr lang="it-IT" sz="2500" dirty="0"/>
              <a:t>della situazione </a:t>
            </a:r>
            <a:r>
              <a:rPr lang="it-IT" sz="2500" dirty="0" smtClean="0"/>
              <a:t>patrimoniale </a:t>
            </a:r>
            <a:r>
              <a:rPr lang="it-IT" sz="2500" dirty="0"/>
              <a:t>e </a:t>
            </a:r>
            <a:r>
              <a:rPr lang="it-IT" sz="2500" dirty="0" smtClean="0"/>
              <a:t>finanziaria della </a:t>
            </a:r>
            <a:r>
              <a:rPr lang="it-IT" sz="2500" dirty="0"/>
              <a:t>società</a:t>
            </a:r>
          </a:p>
          <a:p>
            <a:pPr marL="986400" lvl="2" indent="-363538">
              <a:lnSpc>
                <a:spcPct val="90000"/>
              </a:lnSpc>
              <a:buFontTx/>
              <a:buAutoNum type="alphaLcParenR"/>
            </a:pPr>
            <a:r>
              <a:rPr lang="it-IT" sz="2500" dirty="0"/>
              <a:t>del risultato economico d</a:t>
            </a:r>
            <a:r>
              <a:rPr lang="ja-JP" altLang="it-IT" sz="2500" dirty="0"/>
              <a:t>’</a:t>
            </a:r>
            <a:r>
              <a:rPr lang="it-IT" sz="2500" dirty="0"/>
              <a:t>esercizio.</a:t>
            </a:r>
          </a:p>
          <a:p>
            <a:pPr marL="509588" indent="-509588">
              <a:lnSpc>
                <a:spcPct val="90000"/>
              </a:lnSpc>
            </a:pPr>
            <a:r>
              <a:rPr lang="it-IT" sz="2500" dirty="0"/>
              <a:t>I principi della chiarezza e della rappresentazione veritiera e corretta (clausola generale) costituiscono il punto centrale dell’intera normativa del bilancio e, al tempo stesso, </a:t>
            </a:r>
            <a:r>
              <a:rPr lang="it-IT" sz="2500" dirty="0" smtClean="0"/>
              <a:t>l</a:t>
            </a:r>
            <a:r>
              <a:rPr lang="it-IT" sz="2500" dirty="0" smtClean="0"/>
              <a:t>’</a:t>
            </a:r>
            <a:r>
              <a:rPr lang="it-IT" sz="2500" dirty="0" smtClean="0"/>
              <a:t>obiettivo </a:t>
            </a:r>
            <a:r>
              <a:rPr lang="it-IT" sz="2500" dirty="0"/>
              <a:t>da realizzare </a:t>
            </a:r>
            <a:r>
              <a:rPr lang="it-IT" sz="2500" dirty="0" smtClean="0"/>
              <a:t>inderogabilmente</a:t>
            </a:r>
            <a:endParaRPr lang="it-IT" sz="2500" dirty="0"/>
          </a:p>
        </p:txBody>
      </p:sp>
    </p:spTree>
    <p:extLst>
      <p:ext uri="{BB962C8B-B14F-4D97-AF65-F5344CB8AC3E}">
        <p14:creationId xmlns:p14="http://schemas.microsoft.com/office/powerpoint/2010/main" val="1094461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Esempio (2)</a:t>
            </a:r>
            <a:endParaRPr lang="it-IT" dirty="0"/>
          </a:p>
        </p:txBody>
      </p:sp>
      <p:sp>
        <p:nvSpPr>
          <p:cNvPr id="3" name="Segnaposto contenuto 2"/>
          <p:cNvSpPr>
            <a:spLocks noGrp="1"/>
          </p:cNvSpPr>
          <p:nvPr>
            <p:ph idx="1"/>
          </p:nvPr>
        </p:nvSpPr>
        <p:spPr>
          <a:xfrm>
            <a:off x="232141" y="1146983"/>
            <a:ext cx="8684837" cy="5530095"/>
          </a:xfrm>
        </p:spPr>
        <p:txBody>
          <a:bodyPr>
            <a:normAutofit/>
          </a:bodyPr>
          <a:lstStyle/>
          <a:p>
            <a:pPr marL="0" indent="0">
              <a:buNone/>
            </a:pPr>
            <a:r>
              <a:rPr lang="it-IT" dirty="0"/>
              <a:t>Le informazioni relative alla cascina </a:t>
            </a:r>
            <a:r>
              <a:rPr lang="it-IT" dirty="0" smtClean="0"/>
              <a:t>a seguito della </a:t>
            </a:r>
            <a:r>
              <a:rPr lang="it-IT" dirty="0"/>
              <a:t>nuova destinazione </a:t>
            </a:r>
            <a:r>
              <a:rPr lang="it-IT" dirty="0" smtClean="0"/>
              <a:t>sono: </a:t>
            </a:r>
            <a:endParaRPr lang="it-IT" dirty="0" smtClean="0">
              <a:effectLst/>
            </a:endParaRPr>
          </a:p>
          <a:p>
            <a:r>
              <a:rPr lang="it-IT" dirty="0" smtClean="0"/>
              <a:t>valore </a:t>
            </a:r>
            <a:r>
              <a:rPr lang="it-IT" dirty="0"/>
              <a:t>d'uso (superiore al costo) al lordo degli ammortamenti </a:t>
            </a:r>
            <a:r>
              <a:rPr lang="it-IT" dirty="0" smtClean="0"/>
              <a:t>già stanziati</a:t>
            </a:r>
            <a:r>
              <a:rPr lang="it-IT" dirty="0"/>
              <a:t>: 60.000; </a:t>
            </a:r>
            <a:endParaRPr lang="it-IT" dirty="0" smtClean="0">
              <a:effectLst/>
            </a:endParaRPr>
          </a:p>
          <a:p>
            <a:r>
              <a:rPr lang="it-IT" dirty="0" smtClean="0"/>
              <a:t>aliquota </a:t>
            </a:r>
            <a:r>
              <a:rPr lang="it-IT" dirty="0"/>
              <a:t>d'ammortamento: 8%</a:t>
            </a:r>
            <a:r>
              <a:rPr lang="it-IT" dirty="0" smtClean="0"/>
              <a:t>.</a:t>
            </a:r>
          </a:p>
          <a:p>
            <a:pPr marL="0" indent="0">
              <a:buNone/>
            </a:pPr>
            <a:r>
              <a:rPr lang="it-IT" dirty="0" smtClean="0"/>
              <a:t>Occorre verificare l'esistenza </a:t>
            </a:r>
            <a:r>
              <a:rPr lang="it-IT" dirty="0"/>
              <a:t>dei presupposti </a:t>
            </a:r>
            <a:r>
              <a:rPr lang="it-IT" dirty="0" smtClean="0"/>
              <a:t>per l'applicazione </a:t>
            </a:r>
            <a:r>
              <a:rPr lang="it-IT" dirty="0"/>
              <a:t>della deroga ex. art. 2423, </a:t>
            </a:r>
            <a:r>
              <a:rPr lang="it-IT" dirty="0" smtClean="0"/>
              <a:t>5° </a:t>
            </a:r>
            <a:r>
              <a:rPr lang="it-IT" dirty="0" err="1" smtClean="0"/>
              <a:t>cpv</a:t>
            </a:r>
            <a:endParaRPr lang="it-IT" dirty="0"/>
          </a:p>
          <a:p>
            <a:pPr marL="0" indent="0">
              <a:buNone/>
            </a:pPr>
            <a:r>
              <a:rPr lang="it-IT" dirty="0" smtClean="0"/>
              <a:t>va evidenziato </a:t>
            </a:r>
            <a:r>
              <a:rPr lang="it-IT" dirty="0"/>
              <a:t>nello </a:t>
            </a:r>
            <a:r>
              <a:rPr lang="it-IT" dirty="0" smtClean="0"/>
              <a:t>SP della società ALFA al 31.12.2012 </a:t>
            </a:r>
            <a:r>
              <a:rPr lang="it-IT" dirty="0"/>
              <a:t>e al </a:t>
            </a:r>
            <a:r>
              <a:rPr lang="it-IT" dirty="0" smtClean="0"/>
              <a:t>31.12.2013 i valori lordi </a:t>
            </a:r>
            <a:r>
              <a:rPr lang="it-IT" dirty="0"/>
              <a:t>e </a:t>
            </a:r>
            <a:r>
              <a:rPr lang="it-IT" dirty="0" smtClean="0"/>
              <a:t>netti </a:t>
            </a:r>
            <a:r>
              <a:rPr lang="it-IT" dirty="0"/>
              <a:t>da attribuire </a:t>
            </a:r>
            <a:r>
              <a:rPr lang="it-IT" dirty="0" smtClean="0"/>
              <a:t>al cespite e </a:t>
            </a:r>
            <a:r>
              <a:rPr lang="it-IT" dirty="0"/>
              <a:t>le riserve </a:t>
            </a:r>
            <a:r>
              <a:rPr lang="it-IT" dirty="0" smtClean="0"/>
              <a:t>da costituire ex c.c.</a:t>
            </a:r>
            <a:endParaRPr lang="it-IT" dirty="0"/>
          </a:p>
        </p:txBody>
      </p:sp>
    </p:spTree>
    <p:extLst>
      <p:ext uri="{BB962C8B-B14F-4D97-AF65-F5344CB8AC3E}">
        <p14:creationId xmlns:p14="http://schemas.microsoft.com/office/powerpoint/2010/main" val="155706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5599"/>
          </a:xfrm>
        </p:spPr>
        <p:txBody>
          <a:bodyPr>
            <a:normAutofit fontScale="90000"/>
          </a:bodyPr>
          <a:lstStyle/>
          <a:p>
            <a:r>
              <a:rPr lang="it-IT" dirty="0" smtClean="0"/>
              <a:t>Esempio (3)</a:t>
            </a:r>
            <a:endParaRPr lang="it-IT" dirty="0"/>
          </a:p>
        </p:txBody>
      </p:sp>
      <p:sp>
        <p:nvSpPr>
          <p:cNvPr id="3" name="Segnaposto contenuto 2"/>
          <p:cNvSpPr>
            <a:spLocks noGrp="1"/>
          </p:cNvSpPr>
          <p:nvPr>
            <p:ph idx="1"/>
          </p:nvPr>
        </p:nvSpPr>
        <p:spPr>
          <a:xfrm>
            <a:off x="232141" y="969474"/>
            <a:ext cx="8684837" cy="873892"/>
          </a:xfrm>
        </p:spPr>
        <p:txBody>
          <a:bodyPr>
            <a:normAutofit fontScale="25000" lnSpcReduction="20000"/>
          </a:bodyPr>
          <a:lstStyle/>
          <a:p>
            <a:pPr marL="0" indent="0">
              <a:buNone/>
            </a:pPr>
            <a:r>
              <a:rPr lang="it-IT" sz="11200" dirty="0" smtClean="0"/>
              <a:t>situazione </a:t>
            </a:r>
            <a:r>
              <a:rPr lang="it-IT" sz="11200" dirty="0"/>
              <a:t>patrimoniale della </a:t>
            </a:r>
            <a:r>
              <a:rPr lang="it-IT" sz="11200" dirty="0" smtClean="0"/>
              <a:t>società ALFA al 31.12.2011: </a:t>
            </a:r>
          </a:p>
          <a:p>
            <a:pPr marL="0" indent="0" algn="ctr">
              <a:buNone/>
            </a:pPr>
            <a:r>
              <a:rPr lang="it-IT" sz="11200" dirty="0" smtClean="0"/>
              <a:t>Stato Patrimoniale </a:t>
            </a:r>
          </a:p>
          <a:p>
            <a:pPr marL="0" indent="0" algn="ctr">
              <a:buNone/>
            </a:pPr>
            <a:endParaRPr lang="it-IT" dirty="0" smtClean="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dirty="0" smtClean="0"/>
          </a:p>
          <a:p>
            <a:pPr marL="0" indent="0" algn="ctr">
              <a:buNone/>
            </a:pPr>
            <a:endParaRPr lang="it-IT" dirty="0"/>
          </a:p>
          <a:p>
            <a:pPr marL="0" indent="0" algn="ctr">
              <a:buNone/>
            </a:pPr>
            <a:endParaRPr lang="it-IT" sz="9600" dirty="0" smtClean="0"/>
          </a:p>
          <a:p>
            <a:pPr marL="0" indent="0" algn="ctr">
              <a:buNone/>
            </a:pPr>
            <a:endParaRPr lang="it-IT" sz="9600" dirty="0"/>
          </a:p>
          <a:p>
            <a:pPr marL="0" indent="0">
              <a:buNone/>
            </a:pPr>
            <a:r>
              <a:rPr lang="it-IT" sz="9600" dirty="0"/>
              <a:t>Nell'attivo dello </a:t>
            </a:r>
            <a:r>
              <a:rPr lang="it-IT" sz="9600" dirty="0" err="1" smtClean="0"/>
              <a:t>S</a:t>
            </a:r>
            <a:r>
              <a:rPr lang="it-IT" sz="9600" dirty="0" smtClean="0"/>
              <a:t>/</a:t>
            </a:r>
            <a:r>
              <a:rPr lang="it-IT" sz="9600" dirty="0" err="1" smtClean="0"/>
              <a:t>P</a:t>
            </a:r>
            <a:r>
              <a:rPr lang="it-IT" sz="9600" dirty="0" smtClean="0"/>
              <a:t> si </a:t>
            </a:r>
            <a:r>
              <a:rPr lang="it-IT" sz="9600" dirty="0"/>
              <a:t>è </a:t>
            </a:r>
            <a:r>
              <a:rPr lang="it-IT" sz="9600" dirty="0" smtClean="0"/>
              <a:t>evidenziato </a:t>
            </a:r>
            <a:r>
              <a:rPr lang="it-IT" sz="9600" dirty="0"/>
              <a:t>separatamente, per chiarezza, il valore lordo del fabbricato, il relativo </a:t>
            </a:r>
            <a:r>
              <a:rPr lang="it-IT" sz="9600" dirty="0" err="1" smtClean="0"/>
              <a:t>F</a:t>
            </a:r>
            <a:r>
              <a:rPr lang="it-IT" sz="9600" dirty="0" smtClean="0"/>
              <a:t>/do ed </a:t>
            </a:r>
            <a:r>
              <a:rPr lang="it-IT" sz="9600" dirty="0"/>
              <a:t>il valore netto che ne risulta per differenza; </a:t>
            </a:r>
            <a:r>
              <a:rPr lang="it-IT" sz="9600" dirty="0" smtClean="0"/>
              <a:t>parimenti corretto </a:t>
            </a:r>
            <a:r>
              <a:rPr lang="it-IT" sz="9600" dirty="0"/>
              <a:t>sarebbe stato evidenziare direttamente il solo valore netto. L'</a:t>
            </a:r>
            <a:r>
              <a:rPr lang="it-IT" sz="9600" dirty="0" err="1"/>
              <a:t>entita</a:t>
            </a:r>
            <a:r>
              <a:rPr lang="it-IT" sz="9600" dirty="0"/>
              <a:t>̀ del </a:t>
            </a:r>
            <a:r>
              <a:rPr lang="it-IT" sz="9600" dirty="0" err="1" smtClean="0"/>
              <a:t>F</a:t>
            </a:r>
            <a:r>
              <a:rPr lang="it-IT" sz="9600" dirty="0" smtClean="0"/>
              <a:t>/do ammortamento </a:t>
            </a:r>
            <a:r>
              <a:rPr lang="it-IT" sz="9600" dirty="0"/>
              <a:t>deriva dall'applicazione al valore di costo (12.000) dell'aliquota del 5% (600) per tre esercizi </a:t>
            </a:r>
            <a:r>
              <a:rPr lang="it-IT" sz="9600" dirty="0" smtClean="0"/>
              <a:t>(2009, 2010</a:t>
            </a:r>
            <a:r>
              <a:rPr lang="it-IT" sz="9600" dirty="0"/>
              <a:t>, </a:t>
            </a:r>
            <a:r>
              <a:rPr lang="it-IT" sz="9600" dirty="0" smtClean="0"/>
              <a:t>2011)</a:t>
            </a:r>
            <a:endParaRPr lang="it-IT" sz="9600" dirty="0"/>
          </a:p>
          <a:p>
            <a:pPr marL="0" indent="0">
              <a:buNone/>
            </a:pPr>
            <a:r>
              <a:rPr lang="it-IT" sz="9600" dirty="0" smtClean="0"/>
              <a:t>Nel C/E l'ammortamento </a:t>
            </a:r>
            <a:r>
              <a:rPr lang="it-IT" sz="9600" dirty="0"/>
              <a:t>di competenza dei singoli esercizi deve essere collocato alla voce 10) b), tra i "Costi della </a:t>
            </a:r>
            <a:r>
              <a:rPr lang="it-IT" sz="9600" dirty="0" smtClean="0"/>
              <a:t>produzione”</a:t>
            </a:r>
          </a:p>
          <a:p>
            <a:pPr marL="0" indent="0" algn="ctr">
              <a:buNone/>
            </a:pPr>
            <a:endParaRPr lang="it-IT" sz="8000" dirty="0" smtClean="0"/>
          </a:p>
          <a:p>
            <a:pPr marL="0" indent="0">
              <a:buNone/>
            </a:pPr>
            <a:endParaRPr lang="it-IT" sz="8000" dirty="0" smtClean="0"/>
          </a:p>
          <a:p>
            <a:pPr marL="0" indent="0">
              <a:buNone/>
            </a:pPr>
            <a:endParaRPr lang="it-IT" dirty="0"/>
          </a:p>
        </p:txBody>
      </p:sp>
      <p:pic>
        <p:nvPicPr>
          <p:cNvPr id="4" name="Immagine 3"/>
          <p:cNvPicPr>
            <a:picLocks noChangeAspect="1"/>
          </p:cNvPicPr>
          <p:nvPr/>
        </p:nvPicPr>
        <p:blipFill>
          <a:blip r:embed="rId2"/>
          <a:stretch>
            <a:fillRect/>
          </a:stretch>
        </p:blipFill>
        <p:spPr>
          <a:xfrm>
            <a:off x="381000" y="1944801"/>
            <a:ext cx="8382000" cy="2235200"/>
          </a:xfrm>
          <a:prstGeom prst="rect">
            <a:avLst/>
          </a:prstGeom>
        </p:spPr>
      </p:pic>
    </p:spTree>
    <p:extLst>
      <p:ext uri="{BB962C8B-B14F-4D97-AF65-F5344CB8AC3E}">
        <p14:creationId xmlns:p14="http://schemas.microsoft.com/office/powerpoint/2010/main" val="40050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Esempio (4)</a:t>
            </a:r>
            <a:endParaRPr lang="it-IT" dirty="0"/>
          </a:p>
        </p:txBody>
      </p:sp>
      <p:sp>
        <p:nvSpPr>
          <p:cNvPr id="3" name="Segnaposto contenuto 2"/>
          <p:cNvSpPr>
            <a:spLocks noGrp="1"/>
          </p:cNvSpPr>
          <p:nvPr>
            <p:ph idx="1"/>
          </p:nvPr>
        </p:nvSpPr>
        <p:spPr>
          <a:xfrm>
            <a:off x="1" y="1146983"/>
            <a:ext cx="9144000" cy="5530095"/>
          </a:xfrm>
        </p:spPr>
        <p:txBody>
          <a:bodyPr>
            <a:normAutofit fontScale="85000" lnSpcReduction="10000"/>
          </a:bodyPr>
          <a:lstStyle/>
          <a:p>
            <a:r>
              <a:rPr lang="it-IT" dirty="0"/>
              <a:t>Al verificarsi delle condizioni (licenze comunali, autorizzazioni edilizie, ecc.) </a:t>
            </a:r>
            <a:r>
              <a:rPr lang="it-IT" dirty="0" smtClean="0"/>
              <a:t>che consentono di adibire la </a:t>
            </a:r>
            <a:r>
              <a:rPr lang="it-IT" dirty="0"/>
              <a:t>cascina </a:t>
            </a:r>
            <a:r>
              <a:rPr lang="it-IT" dirty="0" smtClean="0"/>
              <a:t>ad agriturismo</a:t>
            </a:r>
            <a:r>
              <a:rPr lang="it-IT" dirty="0"/>
              <a:t>, il valore </a:t>
            </a:r>
            <a:r>
              <a:rPr lang="it-IT" dirty="0" smtClean="0"/>
              <a:t>di utilizzo del bene si </a:t>
            </a:r>
            <a:r>
              <a:rPr lang="it-IT" dirty="0"/>
              <a:t>incrementa notevolmente rispetto all'originario valore di </a:t>
            </a:r>
            <a:r>
              <a:rPr lang="it-IT" dirty="0" smtClean="0"/>
              <a:t>costo</a:t>
            </a:r>
          </a:p>
          <a:p>
            <a:r>
              <a:rPr lang="it-IT" dirty="0" smtClean="0"/>
              <a:t>art</a:t>
            </a:r>
            <a:r>
              <a:rPr lang="it-IT" dirty="0"/>
              <a:t>. 2423 </a:t>
            </a:r>
            <a:r>
              <a:rPr lang="it-IT" dirty="0" smtClean="0"/>
              <a:t>c.c.: </a:t>
            </a:r>
            <a:r>
              <a:rPr lang="it-IT" dirty="0"/>
              <a:t>"se, in casi eccezionali, l'applicazione di una delle disposizioni degli articoli seguenti è incompatibile con la rappresentazione veritiera e corretta, la disposizione non deve essere applicata. La nota integrativa deve motivare la deroga e deve indicare l'influenza sulla rappresentazione della situazione patrimoniale, finanziaria e del risultato economico. Gli eventuali utili derivanti dalla deroga devono essere iscritti in una riserva non distribuibile se non in misura corrispondente al valore </a:t>
            </a:r>
            <a:r>
              <a:rPr lang="it-IT" dirty="0" smtClean="0"/>
              <a:t>recuperato" </a:t>
            </a:r>
            <a:endParaRPr lang="it-IT" dirty="0"/>
          </a:p>
        </p:txBody>
      </p:sp>
    </p:spTree>
    <p:extLst>
      <p:ext uri="{BB962C8B-B14F-4D97-AF65-F5344CB8AC3E}">
        <p14:creationId xmlns:p14="http://schemas.microsoft.com/office/powerpoint/2010/main" val="664968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Esempio (5)</a:t>
            </a:r>
            <a:endParaRPr lang="it-IT" dirty="0"/>
          </a:p>
        </p:txBody>
      </p:sp>
      <p:sp>
        <p:nvSpPr>
          <p:cNvPr id="3" name="Segnaposto contenuto 2"/>
          <p:cNvSpPr>
            <a:spLocks noGrp="1"/>
          </p:cNvSpPr>
          <p:nvPr>
            <p:ph idx="1"/>
          </p:nvPr>
        </p:nvSpPr>
        <p:spPr>
          <a:xfrm>
            <a:off x="1" y="1146983"/>
            <a:ext cx="9144000" cy="5530095"/>
          </a:xfrm>
        </p:spPr>
        <p:txBody>
          <a:bodyPr>
            <a:normAutofit fontScale="92500"/>
          </a:bodyPr>
          <a:lstStyle/>
          <a:p>
            <a:r>
              <a:rPr lang="it-IT" dirty="0"/>
              <a:t>prima di </a:t>
            </a:r>
            <a:r>
              <a:rPr lang="it-IT" dirty="0" smtClean="0"/>
              <a:t>rivalutare il fabbricato in deroga </a:t>
            </a:r>
            <a:r>
              <a:rPr lang="it-IT" dirty="0"/>
              <a:t>a</a:t>
            </a:r>
            <a:r>
              <a:rPr lang="it-IT" dirty="0" smtClean="0"/>
              <a:t>l criterio </a:t>
            </a:r>
            <a:r>
              <a:rPr lang="it-IT" dirty="0"/>
              <a:t>di valutazione al costo </a:t>
            </a:r>
            <a:r>
              <a:rPr lang="it-IT" dirty="0" smtClean="0"/>
              <a:t>previsto per tale immobilizzazione, vanno verificati i dovuti e  necessari presupposti</a:t>
            </a:r>
          </a:p>
          <a:p>
            <a:r>
              <a:rPr lang="it-IT" dirty="0"/>
              <a:t>n</a:t>
            </a:r>
            <a:r>
              <a:rPr lang="it-IT" dirty="0" smtClean="0"/>
              <a:t>el </a:t>
            </a:r>
            <a:r>
              <a:rPr lang="it-IT" dirty="0"/>
              <a:t>caso </a:t>
            </a:r>
            <a:r>
              <a:rPr lang="it-IT" dirty="0" smtClean="0"/>
              <a:t>sussistono le </a:t>
            </a:r>
            <a:r>
              <a:rPr lang="it-IT" dirty="0"/>
              <a:t>seguenti condizioni: </a:t>
            </a:r>
            <a:endParaRPr lang="it-IT" dirty="0" smtClean="0"/>
          </a:p>
          <a:p>
            <a:pPr lvl="1"/>
            <a:r>
              <a:rPr lang="it-IT" dirty="0" smtClean="0"/>
              <a:t>un </a:t>
            </a:r>
            <a:r>
              <a:rPr lang="it-IT" dirty="0"/>
              <a:t>caso eccezionale, a seguito della variazione della destinazione economica del bene, </a:t>
            </a:r>
            <a:endParaRPr lang="it-IT" dirty="0" smtClean="0"/>
          </a:p>
          <a:p>
            <a:pPr lvl="1"/>
            <a:r>
              <a:rPr lang="it-IT" dirty="0" smtClean="0"/>
              <a:t>una incompatibilità </a:t>
            </a:r>
            <a:r>
              <a:rPr lang="it-IT" dirty="0"/>
              <a:t>del principio del costo con la clausola </a:t>
            </a:r>
            <a:r>
              <a:rPr lang="it-IT" dirty="0" smtClean="0"/>
              <a:t>generale: il </a:t>
            </a:r>
            <a:r>
              <a:rPr lang="it-IT" dirty="0"/>
              <a:t>valore d'uso e di mercato del bene sono ora significativamente maggiori rispetto al valore di </a:t>
            </a:r>
            <a:r>
              <a:rPr lang="it-IT" dirty="0" smtClean="0"/>
              <a:t>costo</a:t>
            </a:r>
          </a:p>
          <a:p>
            <a:r>
              <a:rPr lang="it-IT" dirty="0" smtClean="0"/>
              <a:t>al </a:t>
            </a:r>
            <a:r>
              <a:rPr lang="it-IT" dirty="0"/>
              <a:t>verificarsi delle </a:t>
            </a:r>
            <a:r>
              <a:rPr lang="it-IT" dirty="0" smtClean="0"/>
              <a:t>condizioni</a:t>
            </a:r>
            <a:r>
              <a:rPr lang="it-IT" dirty="0"/>
              <a:t>, </a:t>
            </a:r>
            <a:r>
              <a:rPr lang="it-IT" dirty="0" smtClean="0"/>
              <a:t>l'applicazione della deroga costituisce </a:t>
            </a:r>
            <a:r>
              <a:rPr lang="it-IT" dirty="0"/>
              <a:t>un obbligo e non una </a:t>
            </a:r>
            <a:r>
              <a:rPr lang="it-IT" dirty="0" smtClean="0"/>
              <a:t>mera facoltà</a:t>
            </a:r>
            <a:endParaRPr lang="it-IT" dirty="0"/>
          </a:p>
        </p:txBody>
      </p:sp>
    </p:spTree>
    <p:extLst>
      <p:ext uri="{BB962C8B-B14F-4D97-AF65-F5344CB8AC3E}">
        <p14:creationId xmlns:p14="http://schemas.microsoft.com/office/powerpoint/2010/main" val="2378998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Esempio (6)</a:t>
            </a:r>
            <a:endParaRPr lang="it-IT" dirty="0"/>
          </a:p>
        </p:txBody>
      </p:sp>
      <p:pic>
        <p:nvPicPr>
          <p:cNvPr id="4" name="Segnaposto contenuto 3"/>
          <p:cNvPicPr>
            <a:picLocks noGrp="1" noChangeAspect="1"/>
          </p:cNvPicPr>
          <p:nvPr>
            <p:ph idx="1"/>
          </p:nvPr>
        </p:nvPicPr>
        <p:blipFill>
          <a:blip r:embed="rId2"/>
          <a:srcRect t="14961" b="14961"/>
          <a:stretch>
            <a:fillRect/>
          </a:stretch>
        </p:blipFill>
        <p:spPr>
          <a:xfrm>
            <a:off x="0" y="1979026"/>
            <a:ext cx="9144000" cy="1377950"/>
          </a:xfrm>
          <a:ln w="3175" cmpd="sng">
            <a:solidFill>
              <a:schemeClr val="tx1"/>
            </a:solidFill>
          </a:ln>
        </p:spPr>
      </p:pic>
      <p:sp>
        <p:nvSpPr>
          <p:cNvPr id="5" name="Rettangolo 4"/>
          <p:cNvSpPr/>
          <p:nvPr/>
        </p:nvSpPr>
        <p:spPr>
          <a:xfrm>
            <a:off x="0" y="1202067"/>
            <a:ext cx="9144000" cy="6124754"/>
          </a:xfrm>
          <a:prstGeom prst="rect">
            <a:avLst/>
          </a:prstGeom>
        </p:spPr>
        <p:txBody>
          <a:bodyPr wrap="square">
            <a:spAutoFit/>
          </a:bodyPr>
          <a:lstStyle/>
          <a:p>
            <a:r>
              <a:rPr lang="it-IT" sz="2200" dirty="0" smtClean="0"/>
              <a:t>situazione patrimoniale al 31.12.2012 di ALFA: costo rivalutato per 48.000</a:t>
            </a:r>
            <a:endParaRPr lang="it-IT" dirty="0" smtClean="0"/>
          </a:p>
          <a:p>
            <a:pPr algn="ctr"/>
            <a:r>
              <a:rPr lang="it-IT" sz="2200" dirty="0" smtClean="0"/>
              <a:t>Stato </a:t>
            </a:r>
            <a:r>
              <a:rPr lang="it-IT" sz="2200" dirty="0"/>
              <a:t>patrimoniale </a:t>
            </a:r>
            <a:r>
              <a:rPr lang="it-IT" sz="2200" dirty="0" smtClean="0"/>
              <a:t>al 31.12.2012 </a:t>
            </a:r>
          </a:p>
          <a:p>
            <a:pPr algn="ctr"/>
            <a:endParaRPr lang="it-IT" dirty="0"/>
          </a:p>
          <a:p>
            <a:pPr algn="ctr"/>
            <a:endParaRPr lang="it-IT" dirty="0" smtClean="0"/>
          </a:p>
          <a:p>
            <a:pPr algn="ctr"/>
            <a:endParaRPr lang="it-IT" dirty="0"/>
          </a:p>
          <a:p>
            <a:pPr algn="ctr"/>
            <a:endParaRPr lang="it-IT" dirty="0" smtClean="0"/>
          </a:p>
          <a:p>
            <a:pPr algn="ctr"/>
            <a:endParaRPr lang="it-IT" dirty="0"/>
          </a:p>
          <a:p>
            <a:pPr algn="ctr"/>
            <a:endParaRPr lang="it-IT" sz="2000" dirty="0" smtClean="0"/>
          </a:p>
          <a:p>
            <a:r>
              <a:rPr lang="it-IT" sz="2000" dirty="0" smtClean="0"/>
              <a:t>L'entità </a:t>
            </a:r>
            <a:r>
              <a:rPr lang="it-IT" sz="2000" dirty="0"/>
              <a:t>del fondo ammortamento </a:t>
            </a:r>
            <a:r>
              <a:rPr lang="it-IT" sz="2000" dirty="0" smtClean="0"/>
              <a:t>(4.800) deriva </a:t>
            </a:r>
            <a:r>
              <a:rPr lang="it-IT" sz="2000" dirty="0"/>
              <a:t>dall'applicazione al valore rivalutato del fabbricato (60.000) della nuova aliquota dell'8</a:t>
            </a:r>
            <a:r>
              <a:rPr lang="it-IT" sz="2000" dirty="0" smtClean="0"/>
              <a:t>%; </a:t>
            </a:r>
            <a:r>
              <a:rPr lang="it-IT" sz="2000" dirty="0"/>
              <a:t>tale importo, di competenza </a:t>
            </a:r>
            <a:r>
              <a:rPr lang="it-IT" sz="2000" dirty="0" smtClean="0"/>
              <a:t>2012, va sommato </a:t>
            </a:r>
            <a:r>
              <a:rPr lang="it-IT" sz="2000" dirty="0"/>
              <a:t>al fondo precedentemente stanziato (1.800). L'ammortamento di competenza dei </a:t>
            </a:r>
            <a:r>
              <a:rPr lang="it-IT" sz="2000" dirty="0" smtClean="0"/>
              <a:t>diversi esercizi </a:t>
            </a:r>
            <a:r>
              <a:rPr lang="it-IT" sz="2000" dirty="0"/>
              <a:t>(4.800) </a:t>
            </a:r>
            <a:r>
              <a:rPr lang="it-IT" sz="2000" dirty="0" smtClean="0"/>
              <a:t>pu</a:t>
            </a:r>
            <a:r>
              <a:rPr lang="it-IT" sz="2000" dirty="0"/>
              <a:t>ò</a:t>
            </a:r>
            <a:r>
              <a:rPr lang="it-IT" sz="2000" dirty="0" smtClean="0"/>
              <a:t> </a:t>
            </a:r>
            <a:r>
              <a:rPr lang="it-IT" sz="2000" dirty="0"/>
              <a:t>essere idealmente scomposto nelle seguenti due componenti: </a:t>
            </a:r>
            <a:endParaRPr lang="it-IT" sz="2000" dirty="0" smtClean="0"/>
          </a:p>
          <a:p>
            <a:r>
              <a:rPr lang="it-IT" sz="2000" dirty="0"/>
              <a:t>−  ammortamento del costo originario: 12.000. x 8% = 960 </a:t>
            </a:r>
            <a:endParaRPr lang="it-IT" sz="2000" dirty="0" smtClean="0">
              <a:effectLst/>
            </a:endParaRPr>
          </a:p>
          <a:p>
            <a:r>
              <a:rPr lang="it-IT" sz="2000" dirty="0"/>
              <a:t>−  ammortamento della rivalutazione effettuata: 48.000 x 8% = </a:t>
            </a:r>
            <a:r>
              <a:rPr lang="it-IT" sz="2000" dirty="0" smtClean="0"/>
              <a:t>3.840</a:t>
            </a:r>
            <a:endParaRPr lang="it-IT" sz="2000" dirty="0"/>
          </a:p>
          <a:p>
            <a:r>
              <a:rPr lang="it-IT" sz="2000" dirty="0" smtClean="0"/>
              <a:t>Tale </a:t>
            </a:r>
            <a:r>
              <a:rPr lang="it-IT" sz="2000" dirty="0"/>
              <a:t>ultimo valore rappresenta la quota parte della riserva di utili di 48.000, generata dalla deroga ex art. 2423, 4° comma, recuperata mediante il processo di ammortamento e, pertanto, distribuibile</a:t>
            </a:r>
            <a:br>
              <a:rPr lang="it-IT" sz="2000" dirty="0"/>
            </a:br>
            <a:endParaRPr lang="it-IT" sz="2000" dirty="0" smtClean="0">
              <a:effectLst/>
            </a:endParaRPr>
          </a:p>
          <a:p>
            <a:pPr algn="ctr"/>
            <a:endParaRPr lang="it-IT" dirty="0" smtClean="0"/>
          </a:p>
        </p:txBody>
      </p:sp>
    </p:spTree>
    <p:extLst>
      <p:ext uri="{BB962C8B-B14F-4D97-AF65-F5344CB8AC3E}">
        <p14:creationId xmlns:p14="http://schemas.microsoft.com/office/powerpoint/2010/main" val="4196660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Esempio (7)</a:t>
            </a:r>
            <a:endParaRPr lang="it-IT" dirty="0"/>
          </a:p>
        </p:txBody>
      </p:sp>
      <p:pic>
        <p:nvPicPr>
          <p:cNvPr id="4" name="Segnaposto contenuto 3"/>
          <p:cNvPicPr>
            <a:picLocks noGrp="1" noChangeAspect="1"/>
          </p:cNvPicPr>
          <p:nvPr>
            <p:ph idx="1"/>
          </p:nvPr>
        </p:nvPicPr>
        <p:blipFill>
          <a:blip r:embed="rId2"/>
          <a:srcRect t="14961" b="14961"/>
          <a:stretch>
            <a:fillRect/>
          </a:stretch>
        </p:blipFill>
        <p:spPr>
          <a:xfrm>
            <a:off x="0" y="1979026"/>
            <a:ext cx="9144000" cy="1377950"/>
          </a:xfrm>
          <a:ln w="3175" cmpd="sng">
            <a:solidFill>
              <a:schemeClr val="tx1"/>
            </a:solidFill>
          </a:ln>
        </p:spPr>
      </p:pic>
      <p:sp>
        <p:nvSpPr>
          <p:cNvPr id="5" name="Rettangolo 4"/>
          <p:cNvSpPr/>
          <p:nvPr/>
        </p:nvSpPr>
        <p:spPr>
          <a:xfrm>
            <a:off x="0" y="1202067"/>
            <a:ext cx="9144000" cy="4585871"/>
          </a:xfrm>
          <a:prstGeom prst="rect">
            <a:avLst/>
          </a:prstGeom>
        </p:spPr>
        <p:txBody>
          <a:bodyPr wrap="square">
            <a:spAutoFit/>
          </a:bodyPr>
          <a:lstStyle/>
          <a:p>
            <a:r>
              <a:rPr lang="it-IT" sz="2200" dirty="0" smtClean="0"/>
              <a:t>situazione patrimoniale al 31.12.2012 di ALFA: costo rivalutato per 48.000</a:t>
            </a:r>
            <a:endParaRPr lang="it-IT" dirty="0" smtClean="0"/>
          </a:p>
          <a:p>
            <a:pPr algn="ctr"/>
            <a:r>
              <a:rPr lang="it-IT" sz="2200" dirty="0" smtClean="0"/>
              <a:t>Stato </a:t>
            </a:r>
            <a:r>
              <a:rPr lang="it-IT" sz="2200" dirty="0"/>
              <a:t>patrimoniale </a:t>
            </a:r>
            <a:r>
              <a:rPr lang="it-IT" sz="2200" dirty="0" smtClean="0"/>
              <a:t>al 31.12.2012 </a:t>
            </a:r>
          </a:p>
          <a:p>
            <a:pPr algn="ctr"/>
            <a:endParaRPr lang="it-IT" dirty="0"/>
          </a:p>
          <a:p>
            <a:pPr algn="ctr"/>
            <a:endParaRPr lang="it-IT" dirty="0" smtClean="0"/>
          </a:p>
          <a:p>
            <a:pPr algn="ctr"/>
            <a:endParaRPr lang="it-IT" dirty="0"/>
          </a:p>
          <a:p>
            <a:pPr algn="ctr"/>
            <a:endParaRPr lang="it-IT" dirty="0" smtClean="0"/>
          </a:p>
          <a:p>
            <a:pPr algn="ctr"/>
            <a:endParaRPr lang="it-IT" dirty="0"/>
          </a:p>
          <a:p>
            <a:pPr algn="ctr"/>
            <a:endParaRPr lang="it-IT" sz="2000" dirty="0" smtClean="0"/>
          </a:p>
          <a:p>
            <a:r>
              <a:rPr lang="it-IT" sz="2000" dirty="0" smtClean="0"/>
              <a:t>In altri termini, la rivalutazione può essere distribuita progressivamente ogni anno, per un importo pari all’ammortamento</a:t>
            </a:r>
          </a:p>
          <a:p>
            <a:r>
              <a:rPr lang="it-IT" sz="2000" dirty="0" smtClean="0">
                <a:effectLst/>
              </a:rPr>
              <a:t>Ogni anno, pertanto, diminuirà la riserva ex deroga non distribuita di un valore pari all’incremento del fondo di ammortamento e, parimenti, si incrementerà la riserva ex deroga recuperata (beninteso se gli amministratori non avranno provveduto a distribuire in tutto o in parte quanto ivi iscritto negli anni precedenti)</a:t>
            </a:r>
          </a:p>
          <a:p>
            <a:pPr algn="ctr"/>
            <a:endParaRPr lang="it-IT" dirty="0" smtClean="0"/>
          </a:p>
        </p:txBody>
      </p:sp>
    </p:spTree>
    <p:extLst>
      <p:ext uri="{BB962C8B-B14F-4D97-AF65-F5344CB8AC3E}">
        <p14:creationId xmlns:p14="http://schemas.microsoft.com/office/powerpoint/2010/main" val="2880087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Esempio (8)</a:t>
            </a:r>
            <a:endParaRPr lang="it-IT" dirty="0"/>
          </a:p>
        </p:txBody>
      </p:sp>
      <p:sp>
        <p:nvSpPr>
          <p:cNvPr id="3" name="Segnaposto contenuto 2"/>
          <p:cNvSpPr>
            <a:spLocks noGrp="1"/>
          </p:cNvSpPr>
          <p:nvPr>
            <p:ph idx="1"/>
          </p:nvPr>
        </p:nvSpPr>
        <p:spPr>
          <a:xfrm>
            <a:off x="327731" y="1283528"/>
            <a:ext cx="8589248" cy="5338931"/>
          </a:xfrm>
        </p:spPr>
        <p:txBody>
          <a:bodyPr>
            <a:normAutofit/>
          </a:bodyPr>
          <a:lstStyle/>
          <a:p>
            <a:r>
              <a:rPr lang="it-IT" dirty="0" smtClean="0"/>
              <a:t>il c.c. prevede che gli utili generati dalla deroga siano iscritti </a:t>
            </a:r>
            <a:r>
              <a:rPr lang="it-IT" dirty="0"/>
              <a:t>in una riserva non </a:t>
            </a:r>
            <a:r>
              <a:rPr lang="it-IT" dirty="0" smtClean="0"/>
              <a:t>distribuibile</a:t>
            </a:r>
          </a:p>
          <a:p>
            <a:r>
              <a:rPr lang="it-IT" dirty="0" smtClean="0"/>
              <a:t>di norma sono immediatamente iscritti </a:t>
            </a:r>
            <a:r>
              <a:rPr lang="it-IT" dirty="0"/>
              <a:t>nella riserva senza transitare </a:t>
            </a:r>
            <a:r>
              <a:rPr lang="it-IT" dirty="0" smtClean="0"/>
              <a:t>in C/E</a:t>
            </a:r>
          </a:p>
          <a:p>
            <a:r>
              <a:rPr lang="it-IT" dirty="0"/>
              <a:t>i</a:t>
            </a:r>
            <a:r>
              <a:rPr lang="it-IT" dirty="0" smtClean="0"/>
              <a:t>n </a:t>
            </a:r>
            <a:r>
              <a:rPr lang="it-IT" dirty="0" smtClean="0"/>
              <a:t>alternativa, </a:t>
            </a:r>
            <a:r>
              <a:rPr lang="it-IT" dirty="0"/>
              <a:t>gli utili transitano dal </a:t>
            </a:r>
            <a:r>
              <a:rPr lang="it-IT" dirty="0" smtClean="0"/>
              <a:t>C/E come </a:t>
            </a:r>
            <a:r>
              <a:rPr lang="it-IT" dirty="0"/>
              <a:t>proventi straordinari </a:t>
            </a:r>
            <a:r>
              <a:rPr lang="it-IT" dirty="0" smtClean="0"/>
              <a:t>e </a:t>
            </a:r>
            <a:r>
              <a:rPr lang="it-IT" dirty="0"/>
              <a:t>poi sono destinati a riserva da </a:t>
            </a:r>
            <a:r>
              <a:rPr lang="it-IT" dirty="0" smtClean="0"/>
              <a:t>parte </a:t>
            </a:r>
            <a:r>
              <a:rPr lang="it-IT" dirty="0" smtClean="0"/>
              <a:t>dell'assemblea</a:t>
            </a:r>
            <a:r>
              <a:rPr lang="it-IT" dirty="0"/>
              <a:t/>
            </a:r>
            <a:br>
              <a:rPr lang="it-IT" dirty="0"/>
            </a:br>
            <a:endParaRPr lang="it-IT" dirty="0" smtClean="0">
              <a:effectLst/>
            </a:endParaRPr>
          </a:p>
          <a:p>
            <a:endParaRPr lang="it-IT" dirty="0" smtClean="0">
              <a:effectLst/>
            </a:endParaRPr>
          </a:p>
          <a:p>
            <a:endParaRPr lang="it-IT" dirty="0"/>
          </a:p>
        </p:txBody>
      </p:sp>
    </p:spTree>
    <p:extLst>
      <p:ext uri="{BB962C8B-B14F-4D97-AF65-F5344CB8AC3E}">
        <p14:creationId xmlns:p14="http://schemas.microsoft.com/office/powerpoint/2010/main" val="2063458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63108"/>
          </a:xfrm>
        </p:spPr>
        <p:txBody>
          <a:bodyPr/>
          <a:lstStyle/>
          <a:p>
            <a:r>
              <a:rPr lang="it-IT" dirty="0" smtClean="0"/>
              <a:t>Esempio (9)</a:t>
            </a:r>
            <a:endParaRPr lang="it-IT" dirty="0"/>
          </a:p>
        </p:txBody>
      </p:sp>
      <p:sp>
        <p:nvSpPr>
          <p:cNvPr id="3" name="Segnaposto contenuto 2"/>
          <p:cNvSpPr>
            <a:spLocks noGrp="1"/>
          </p:cNvSpPr>
          <p:nvPr>
            <p:ph idx="1"/>
          </p:nvPr>
        </p:nvSpPr>
        <p:spPr>
          <a:xfrm>
            <a:off x="327731" y="1283528"/>
            <a:ext cx="8589248" cy="1447383"/>
          </a:xfrm>
        </p:spPr>
        <p:txBody>
          <a:bodyPr>
            <a:normAutofit fontScale="25000" lnSpcReduction="20000"/>
          </a:bodyPr>
          <a:lstStyle/>
          <a:p>
            <a:pPr marL="0" indent="0">
              <a:buNone/>
            </a:pPr>
            <a:r>
              <a:rPr lang="it-IT" sz="12800" dirty="0" smtClean="0"/>
              <a:t>situazione </a:t>
            </a:r>
            <a:r>
              <a:rPr lang="it-IT" sz="12800" dirty="0"/>
              <a:t>patrimoniale al 31.12.2003 </a:t>
            </a:r>
            <a:r>
              <a:rPr lang="it-IT" sz="12800" dirty="0" smtClean="0"/>
              <a:t>di ALFA</a:t>
            </a:r>
          </a:p>
          <a:p>
            <a:pPr marL="0" indent="0">
              <a:buNone/>
            </a:pPr>
            <a:endParaRPr lang="it-IT" sz="8000" dirty="0"/>
          </a:p>
          <a:p>
            <a:pPr marL="0" indent="0">
              <a:buNone/>
            </a:pPr>
            <a:endParaRPr lang="it-IT" sz="8000" dirty="0" smtClean="0"/>
          </a:p>
          <a:p>
            <a:pPr marL="0" indent="0">
              <a:buNone/>
            </a:pPr>
            <a:endParaRPr lang="it-IT" sz="8000" dirty="0"/>
          </a:p>
          <a:p>
            <a:pPr marL="0" indent="0">
              <a:buNone/>
            </a:pPr>
            <a:endParaRPr lang="it-IT" sz="8000" dirty="0" smtClean="0"/>
          </a:p>
          <a:p>
            <a:pPr marL="0" indent="0">
              <a:buNone/>
            </a:pPr>
            <a:endParaRPr lang="it-IT" sz="8000" dirty="0"/>
          </a:p>
          <a:p>
            <a:pPr marL="0" indent="0">
              <a:buNone/>
            </a:pPr>
            <a:endParaRPr lang="it-IT" sz="8000" dirty="0" smtClean="0"/>
          </a:p>
          <a:p>
            <a:pPr marL="0" indent="0">
              <a:buNone/>
            </a:pPr>
            <a:endParaRPr lang="it-IT" sz="8000" dirty="0"/>
          </a:p>
          <a:p>
            <a:pPr marL="0" indent="0">
              <a:buNone/>
            </a:pPr>
            <a:endParaRPr lang="it-IT" sz="8000"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r>
              <a:rPr lang="it-IT" sz="8800" dirty="0"/>
              <a:t>o</a:t>
            </a:r>
            <a:r>
              <a:rPr lang="it-IT" sz="8800" dirty="0" smtClean="0"/>
              <a:t>vviamente se gli amministratori hanno deciso di non distribuire la riserva </a:t>
            </a:r>
            <a:endParaRPr lang="it-IT" sz="8800" dirty="0"/>
          </a:p>
        </p:txBody>
      </p:sp>
      <p:pic>
        <p:nvPicPr>
          <p:cNvPr id="4" name="Immagine 3"/>
          <p:cNvPicPr>
            <a:picLocks noChangeAspect="1"/>
          </p:cNvPicPr>
          <p:nvPr/>
        </p:nvPicPr>
        <p:blipFill>
          <a:blip r:embed="rId2"/>
          <a:stretch>
            <a:fillRect/>
          </a:stretch>
        </p:blipFill>
        <p:spPr>
          <a:xfrm>
            <a:off x="457200" y="2061800"/>
            <a:ext cx="8255000" cy="2120900"/>
          </a:xfrm>
          <a:prstGeom prst="rect">
            <a:avLst/>
          </a:prstGeom>
        </p:spPr>
      </p:pic>
    </p:spTree>
    <p:extLst>
      <p:ext uri="{BB962C8B-B14F-4D97-AF65-F5344CB8AC3E}">
        <p14:creationId xmlns:p14="http://schemas.microsoft.com/office/powerpoint/2010/main" val="233807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6963"/>
          </a:xfrm>
        </p:spPr>
        <p:txBody>
          <a:bodyPr/>
          <a:lstStyle/>
          <a:p>
            <a:r>
              <a:rPr lang="it-IT" dirty="0" smtClean="0"/>
              <a:t>Non </a:t>
            </a:r>
            <a:r>
              <a:rPr lang="it-IT" dirty="0" err="1" smtClean="0"/>
              <a:t>distribuibilità</a:t>
            </a:r>
            <a:r>
              <a:rPr lang="it-IT" dirty="0" smtClean="0"/>
              <a:t> e indisponibilità</a:t>
            </a:r>
            <a:endParaRPr lang="it-IT" dirty="0"/>
          </a:p>
        </p:txBody>
      </p:sp>
      <p:sp>
        <p:nvSpPr>
          <p:cNvPr id="3" name="Segnaposto contenuto 2"/>
          <p:cNvSpPr>
            <a:spLocks noGrp="1"/>
          </p:cNvSpPr>
          <p:nvPr>
            <p:ph idx="1"/>
          </p:nvPr>
        </p:nvSpPr>
        <p:spPr>
          <a:xfrm>
            <a:off x="457200" y="1297184"/>
            <a:ext cx="8229600" cy="4828980"/>
          </a:xfrm>
        </p:spPr>
        <p:txBody>
          <a:bodyPr>
            <a:normAutofit fontScale="92500" lnSpcReduction="20000"/>
          </a:bodyPr>
          <a:lstStyle/>
          <a:p>
            <a:pPr marL="0" indent="0">
              <a:buNone/>
            </a:pPr>
            <a:r>
              <a:rPr lang="it-IT" dirty="0"/>
              <a:t>la "non </a:t>
            </a:r>
            <a:r>
              <a:rPr lang="it-IT" dirty="0" err="1"/>
              <a:t>distribuibilità</a:t>
            </a:r>
            <a:r>
              <a:rPr lang="it-IT" dirty="0"/>
              <a:t>" della riserva in esame non è sinonimo di "indisponibilità</a:t>
            </a:r>
            <a:r>
              <a:rPr lang="it-IT" dirty="0" smtClean="0"/>
              <a:t>”</a:t>
            </a:r>
            <a:endParaRPr lang="it-IT" dirty="0"/>
          </a:p>
          <a:p>
            <a:pPr marL="0" indent="0">
              <a:buNone/>
            </a:pPr>
            <a:r>
              <a:rPr lang="it-IT" dirty="0" smtClean="0"/>
              <a:t>Tesi 1) tale </a:t>
            </a:r>
            <a:r>
              <a:rPr lang="it-IT" dirty="0"/>
              <a:t>riserva, pur se non distribuita (conformemente alla norma di legge), può essere disponibile per la copertura di perdite generate dalla gestione o per eventuali aumenti di capitale a titolo </a:t>
            </a:r>
            <a:r>
              <a:rPr lang="it-IT" dirty="0" smtClean="0"/>
              <a:t>gratuito (silenzio del c.c. e non contrarietà alle statuizioni dell’OIC 28 su trattamento contabile del patrimonio netto)</a:t>
            </a:r>
          </a:p>
          <a:p>
            <a:pPr marL="0" indent="0">
              <a:buNone/>
            </a:pPr>
            <a:r>
              <a:rPr lang="it-IT" dirty="0" smtClean="0"/>
              <a:t>Tesi 2) non ne è possibile l’</a:t>
            </a:r>
            <a:r>
              <a:rPr lang="it-IT" dirty="0" smtClean="0"/>
              <a:t>impiego </a:t>
            </a:r>
            <a:r>
              <a:rPr lang="it-IT" dirty="0"/>
              <a:t>per gli aumenti a titolo gratuito del capitale sociale, poiché nei fatti ciò equivarrebbe a liberare anzitempo la riserva</a:t>
            </a:r>
            <a:r>
              <a:rPr lang="it-IT" dirty="0"/>
              <a:t> </a:t>
            </a:r>
            <a:endParaRPr lang="it-IT" dirty="0"/>
          </a:p>
        </p:txBody>
      </p:sp>
    </p:spTree>
    <p:extLst>
      <p:ext uri="{BB962C8B-B14F-4D97-AF65-F5344CB8AC3E}">
        <p14:creationId xmlns:p14="http://schemas.microsoft.com/office/powerpoint/2010/main" val="188220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840180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Deroga alla clausola generale</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il 5° </a:t>
            </a:r>
            <a:r>
              <a:rPr lang="it-IT" dirty="0" err="1" smtClean="0"/>
              <a:t>cpv</a:t>
            </a:r>
            <a:r>
              <a:rPr lang="it-IT" dirty="0" smtClean="0"/>
              <a:t> </a:t>
            </a:r>
            <a:r>
              <a:rPr lang="it-IT" dirty="0"/>
              <a:t>dell’art 2423 </a:t>
            </a:r>
            <a:r>
              <a:rPr lang="it-IT" dirty="0" smtClean="0"/>
              <a:t>prevede l’</a:t>
            </a:r>
            <a:r>
              <a:rPr lang="it-IT" b="1" dirty="0" smtClean="0"/>
              <a:t>obbligo </a:t>
            </a:r>
            <a:r>
              <a:rPr lang="it-IT" dirty="0"/>
              <a:t>della eventuale </a:t>
            </a:r>
            <a:r>
              <a:rPr lang="it-IT" b="1" dirty="0"/>
              <a:t>deroga</a:t>
            </a:r>
            <a:r>
              <a:rPr lang="it-IT" dirty="0"/>
              <a:t> rispetto a una o più delle disposizioni in materia di bilancio che sono previste a partire dall’art 2423</a:t>
            </a:r>
            <a:r>
              <a:rPr lang="it-IT" i="1" dirty="0"/>
              <a:t>-</a:t>
            </a:r>
            <a:r>
              <a:rPr lang="it-IT" i="1" dirty="0" smtClean="0"/>
              <a:t>bis </a:t>
            </a:r>
          </a:p>
          <a:p>
            <a:pPr marL="0" indent="0">
              <a:buNone/>
            </a:pPr>
            <a:r>
              <a:rPr lang="it-IT" sz="2200" dirty="0">
                <a:solidFill>
                  <a:srgbClr val="000000"/>
                </a:solidFill>
              </a:rPr>
              <a:t>Se, in casi eccezionali, l'applicazione di una disposizione degli articoli seguenti è incompatibile con la rappresentazione veritiera e corretta, la disposizione non deve essere applicata. La nota integrativa deve motivare la deroga e deve indicarne l'influenza sulla rappresentazione della situazione patrimoniale, finanziaria e del risultato economico. Gli eventuali utili derivanti dalla deroga devono essere iscritti in una riserva non distribuibile se non in misura corrispondente al valore recuperato.</a:t>
            </a:r>
          </a:p>
        </p:txBody>
      </p:sp>
    </p:spTree>
    <p:extLst>
      <p:ext uri="{BB962C8B-B14F-4D97-AF65-F5344CB8AC3E}">
        <p14:creationId xmlns:p14="http://schemas.microsoft.com/office/powerpoint/2010/main" val="2341908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462056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2403895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882463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72824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04072"/>
          </a:xfrm>
        </p:spPr>
        <p:txBody>
          <a:bodyPr>
            <a:normAutofit/>
          </a:bodyPr>
          <a:lstStyle/>
          <a:p>
            <a:r>
              <a:rPr lang="it-IT" sz="4000" dirty="0" smtClean="0"/>
              <a:t>Caratteristiche e limiti della “deroga” (1)</a:t>
            </a:r>
            <a:endParaRPr lang="it-IT" sz="4000" dirty="0"/>
          </a:p>
        </p:txBody>
      </p:sp>
      <p:sp>
        <p:nvSpPr>
          <p:cNvPr id="3" name="Segnaposto contenuto 2"/>
          <p:cNvSpPr>
            <a:spLocks noGrp="1"/>
          </p:cNvSpPr>
          <p:nvPr>
            <p:ph idx="1"/>
          </p:nvPr>
        </p:nvSpPr>
        <p:spPr>
          <a:xfrm>
            <a:off x="457200" y="1078711"/>
            <a:ext cx="8229600" cy="5557402"/>
          </a:xfrm>
        </p:spPr>
        <p:txBody>
          <a:bodyPr>
            <a:normAutofit fontScale="92500" lnSpcReduction="20000"/>
          </a:bodyPr>
          <a:lstStyle/>
          <a:p>
            <a:r>
              <a:rPr lang="it-IT" dirty="0" smtClean="0"/>
              <a:t>deve </a:t>
            </a:r>
            <a:r>
              <a:rPr lang="it-IT" dirty="0"/>
              <a:t>riguardare esclusivamente “casi eccezionali”</a:t>
            </a:r>
            <a:r>
              <a:rPr lang="it-IT" dirty="0" smtClean="0">
                <a:effectLst/>
              </a:rPr>
              <a:t> </a:t>
            </a:r>
          </a:p>
          <a:p>
            <a:r>
              <a:rPr lang="it-IT" dirty="0"/>
              <a:t>o</a:t>
            </a:r>
            <a:r>
              <a:rPr lang="it-IT" dirty="0" smtClean="0"/>
              <a:t>bbligo di prova e motivazione nella nota integrativa che la specifica disposizione “risulta incompatibile con la rappresentazione veritiera e corretta”</a:t>
            </a:r>
          </a:p>
          <a:p>
            <a:r>
              <a:rPr lang="it-IT" dirty="0"/>
              <a:t>e</a:t>
            </a:r>
            <a:r>
              <a:rPr lang="it-IT" dirty="0" smtClean="0"/>
              <a:t>splicitazione delle conseguenze che il ricorso alla deroga ha determinato sul reddito e sul capitale di funzionamento: dar conto di quale sarebbe stato il bilancio se non si fosse applicata </a:t>
            </a:r>
            <a:r>
              <a:rPr lang="it-IT" dirty="0"/>
              <a:t>l</a:t>
            </a:r>
            <a:r>
              <a:rPr lang="it-IT" dirty="0" smtClean="0"/>
              <a:t>a </a:t>
            </a:r>
            <a:r>
              <a:rPr lang="it-IT" dirty="0" smtClean="0"/>
              <a:t>deroga</a:t>
            </a:r>
          </a:p>
          <a:p>
            <a:r>
              <a:rPr lang="it-IT" dirty="0"/>
              <a:t>l’obbligo </a:t>
            </a:r>
            <a:r>
              <a:rPr lang="it-IT" dirty="0" smtClean="0"/>
              <a:t>di deroga fa </a:t>
            </a:r>
            <a:r>
              <a:rPr lang="it-IT" dirty="0"/>
              <a:t>riferimento ai principi-cardine di “correttezza” e di “aderenza al vero” </a:t>
            </a:r>
            <a:r>
              <a:rPr lang="it-IT" dirty="0" smtClean="0"/>
              <a:t>(qualità </a:t>
            </a:r>
            <a:r>
              <a:rPr lang="it-IT" dirty="0"/>
              <a:t>morali di fondo preposte alla composizione del bilancio) </a:t>
            </a:r>
            <a:endParaRPr lang="it-IT" dirty="0" smtClean="0"/>
          </a:p>
          <a:p>
            <a:endParaRPr lang="it-IT" dirty="0"/>
          </a:p>
        </p:txBody>
      </p:sp>
    </p:spTree>
    <p:extLst>
      <p:ext uri="{BB962C8B-B14F-4D97-AF65-F5344CB8AC3E}">
        <p14:creationId xmlns:p14="http://schemas.microsoft.com/office/powerpoint/2010/main" val="426856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9236"/>
            <a:ext cx="9144000" cy="1078710"/>
          </a:xfrm>
        </p:spPr>
        <p:txBody>
          <a:bodyPr>
            <a:normAutofit fontScale="90000"/>
          </a:bodyPr>
          <a:lstStyle/>
          <a:p>
            <a:r>
              <a:rPr lang="it-IT" dirty="0" smtClean="0"/>
              <a:t>Caratteristiche e limiti della “deroga” (2)</a:t>
            </a:r>
            <a:endParaRPr lang="it-IT" dirty="0"/>
          </a:p>
        </p:txBody>
      </p:sp>
      <p:sp>
        <p:nvSpPr>
          <p:cNvPr id="3" name="Segnaposto contenuto 2"/>
          <p:cNvSpPr>
            <a:spLocks noGrp="1"/>
          </p:cNvSpPr>
          <p:nvPr>
            <p:ph idx="1"/>
          </p:nvPr>
        </p:nvSpPr>
        <p:spPr>
          <a:xfrm>
            <a:off x="457200" y="1351800"/>
            <a:ext cx="8229600" cy="5506199"/>
          </a:xfrm>
        </p:spPr>
        <p:txBody>
          <a:bodyPr>
            <a:normAutofit fontScale="85000" lnSpcReduction="20000"/>
          </a:bodyPr>
          <a:lstStyle/>
          <a:p>
            <a:pPr marL="0" indent="0">
              <a:buNone/>
            </a:pPr>
            <a:r>
              <a:rPr lang="it-IT" dirty="0"/>
              <a:t>se </a:t>
            </a:r>
            <a:r>
              <a:rPr lang="it-IT" dirty="0" smtClean="0"/>
              <a:t>dall’applicazione della </a:t>
            </a:r>
            <a:r>
              <a:rPr lang="it-IT" dirty="0"/>
              <a:t>deroga risulta un utile addizionale (cioè </a:t>
            </a:r>
            <a:r>
              <a:rPr lang="it-IT" dirty="0" smtClean="0"/>
              <a:t>un </a:t>
            </a:r>
            <a:r>
              <a:rPr lang="it-IT" dirty="0"/>
              <a:t>incremento del patrimonio netto, </a:t>
            </a:r>
            <a:r>
              <a:rPr lang="it-IT" dirty="0" smtClean="0"/>
              <a:t>ovvero se </a:t>
            </a:r>
            <a:r>
              <a:rPr lang="it-IT" dirty="0"/>
              <a:t>comporta nel conto economico l’iscrizione di componenti positivi di reddito e/o la cancellazione di componenti negativi di reddito il cui effetto è di fare emergere un utile d’esercizio relativamente maggiore</a:t>
            </a:r>
            <a:r>
              <a:rPr lang="it-IT" dirty="0" smtClean="0"/>
              <a:t>)</a:t>
            </a:r>
          </a:p>
          <a:p>
            <a:endParaRPr lang="it-IT" dirty="0"/>
          </a:p>
          <a:p>
            <a:endParaRPr lang="it-IT" dirty="0" smtClean="0"/>
          </a:p>
          <a:p>
            <a:endParaRPr lang="it-IT" dirty="0" smtClean="0"/>
          </a:p>
          <a:p>
            <a:pPr marL="0" indent="0">
              <a:buNone/>
            </a:pPr>
            <a:r>
              <a:rPr lang="it-IT" dirty="0"/>
              <a:t>l</a:t>
            </a:r>
            <a:r>
              <a:rPr lang="it-IT" dirty="0" smtClean="0"/>
              <a:t>’utile </a:t>
            </a:r>
            <a:r>
              <a:rPr lang="it-IT" dirty="0"/>
              <a:t>addizionale non può formare oggetto di dividendi, </a:t>
            </a:r>
            <a:r>
              <a:rPr lang="it-IT" dirty="0" smtClean="0"/>
              <a:t>ma va attribuito </a:t>
            </a:r>
            <a:r>
              <a:rPr lang="it-IT" dirty="0"/>
              <a:t>a una specifica riserva “indisponibile” del patrimonio netto; in seguito, tale riserva può essere “liberata” (cioè divenire disponibile) soltanto nella misura in cui tale utile addizionale risulta essere stato effettivamente “realizzato”</a:t>
            </a:r>
            <a:r>
              <a:rPr lang="it-IT" dirty="0" smtClean="0">
                <a:effectLst/>
              </a:rPr>
              <a:t> </a:t>
            </a:r>
            <a:endParaRPr lang="it-IT" dirty="0"/>
          </a:p>
        </p:txBody>
      </p:sp>
      <p:cxnSp>
        <p:nvCxnSpPr>
          <p:cNvPr id="5" name="Connettore 2 4"/>
          <p:cNvCxnSpPr/>
          <p:nvPr/>
        </p:nvCxnSpPr>
        <p:spPr>
          <a:xfrm>
            <a:off x="4730738" y="3517102"/>
            <a:ext cx="0" cy="10746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309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04072"/>
          </a:xfrm>
        </p:spPr>
        <p:txBody>
          <a:bodyPr>
            <a:normAutofit/>
          </a:bodyPr>
          <a:lstStyle/>
          <a:p>
            <a:r>
              <a:rPr lang="it-IT" sz="4000" dirty="0" smtClean="0"/>
              <a:t>Caratteristiche e limiti della “deroga” </a:t>
            </a:r>
            <a:r>
              <a:rPr lang="it-IT" sz="4000" dirty="0" smtClean="0"/>
              <a:t>(3)</a:t>
            </a:r>
            <a:endParaRPr lang="it-IT" sz="4000" dirty="0"/>
          </a:p>
        </p:txBody>
      </p:sp>
      <p:sp>
        <p:nvSpPr>
          <p:cNvPr id="3" name="Segnaposto contenuto 2"/>
          <p:cNvSpPr>
            <a:spLocks noGrp="1"/>
          </p:cNvSpPr>
          <p:nvPr>
            <p:ph idx="1"/>
          </p:nvPr>
        </p:nvSpPr>
        <p:spPr>
          <a:xfrm>
            <a:off x="457200" y="1078711"/>
            <a:ext cx="8229600" cy="5557402"/>
          </a:xfrm>
        </p:spPr>
        <p:txBody>
          <a:bodyPr>
            <a:normAutofit/>
          </a:bodyPr>
          <a:lstStyle/>
          <a:p>
            <a:r>
              <a:rPr lang="it-IT" dirty="0"/>
              <a:t>alla deroga si deve ricorrere </a:t>
            </a:r>
            <a:r>
              <a:rPr lang="it-IT" dirty="0" smtClean="0"/>
              <a:t>esclusivamente se l’applicazione </a:t>
            </a:r>
            <a:r>
              <a:rPr lang="it-IT" dirty="0"/>
              <a:t>di una </a:t>
            </a:r>
            <a:r>
              <a:rPr lang="it-IT" dirty="0" smtClean="0"/>
              <a:t>certa norma crei palesemente effetti negativi e </a:t>
            </a:r>
            <a:r>
              <a:rPr lang="it-IT" dirty="0"/>
              <a:t>mendaci sulla “</a:t>
            </a:r>
            <a:r>
              <a:rPr lang="it-IT" dirty="0" err="1"/>
              <a:t>true</a:t>
            </a:r>
            <a:r>
              <a:rPr lang="it-IT" dirty="0"/>
              <a:t> and fair </a:t>
            </a:r>
            <a:r>
              <a:rPr lang="it-IT" dirty="0" err="1"/>
              <a:t>view</a:t>
            </a:r>
            <a:r>
              <a:rPr lang="it-IT" dirty="0"/>
              <a:t>” della gestione che si deve testimoniare </a:t>
            </a:r>
            <a:r>
              <a:rPr lang="it-IT" dirty="0" smtClean="0"/>
              <a:t>mediante il bilancio</a:t>
            </a:r>
          </a:p>
          <a:p>
            <a:r>
              <a:rPr lang="it-IT" dirty="0"/>
              <a:t>l</a:t>
            </a:r>
            <a:r>
              <a:rPr lang="it-IT" dirty="0" smtClean="0"/>
              <a:t>a </a:t>
            </a:r>
            <a:r>
              <a:rPr lang="it-IT" dirty="0"/>
              <a:t>deroga </a:t>
            </a:r>
            <a:r>
              <a:rPr lang="it-IT" dirty="0" smtClean="0"/>
              <a:t>va esercitata laddove </a:t>
            </a:r>
            <a:r>
              <a:rPr lang="it-IT" dirty="0"/>
              <a:t>si </a:t>
            </a:r>
            <a:r>
              <a:rPr lang="it-IT" dirty="0" smtClean="0"/>
              <a:t>riveli </a:t>
            </a:r>
            <a:r>
              <a:rPr lang="it-IT" dirty="0"/>
              <a:t>indispensabile </a:t>
            </a:r>
            <a:r>
              <a:rPr lang="it-IT" dirty="0" smtClean="0"/>
              <a:t>fare ricorso a </a:t>
            </a:r>
            <a:r>
              <a:rPr lang="it-IT" dirty="0"/>
              <a:t>un </a:t>
            </a:r>
            <a:r>
              <a:rPr lang="it-IT" dirty="0" smtClean="0"/>
              <a:t>potere oggettivante </a:t>
            </a:r>
            <a:r>
              <a:rPr lang="it-IT" dirty="0"/>
              <a:t>che ripristini l’affidabilità e la credibilità del bilancio</a:t>
            </a:r>
            <a:r>
              <a:rPr lang="it-IT" dirty="0"/>
              <a:t> </a:t>
            </a:r>
            <a:endParaRPr lang="it-IT" dirty="0"/>
          </a:p>
        </p:txBody>
      </p:sp>
    </p:spTree>
    <p:extLst>
      <p:ext uri="{BB962C8B-B14F-4D97-AF65-F5344CB8AC3E}">
        <p14:creationId xmlns:p14="http://schemas.microsoft.com/office/powerpoint/2010/main" val="216508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938220"/>
          </a:xfrm>
        </p:spPr>
        <p:txBody>
          <a:bodyPr/>
          <a:lstStyle/>
          <a:p>
            <a:r>
              <a:rPr lang="it-IT" dirty="0"/>
              <a:t>i</a:t>
            </a:r>
            <a:r>
              <a:rPr lang="it-IT" dirty="0" smtClean="0"/>
              <a:t>ndisponibilità degli utili da deroga (1)</a:t>
            </a:r>
            <a:endParaRPr lang="it-IT" dirty="0"/>
          </a:p>
        </p:txBody>
      </p:sp>
      <p:sp>
        <p:nvSpPr>
          <p:cNvPr id="3" name="Segnaposto contenuto 2"/>
          <p:cNvSpPr>
            <a:spLocks noGrp="1"/>
          </p:cNvSpPr>
          <p:nvPr>
            <p:ph idx="1"/>
          </p:nvPr>
        </p:nvSpPr>
        <p:spPr>
          <a:xfrm>
            <a:off x="457200" y="1212858"/>
            <a:ext cx="8229600" cy="5450728"/>
          </a:xfrm>
        </p:spPr>
        <p:txBody>
          <a:bodyPr>
            <a:normAutofit fontScale="92500" lnSpcReduction="10000"/>
          </a:bodyPr>
          <a:lstStyle/>
          <a:p>
            <a:r>
              <a:rPr lang="it-IT" dirty="0" smtClean="0"/>
              <a:t>Gli “</a:t>
            </a:r>
            <a:r>
              <a:rPr lang="it-IT" b="1" dirty="0"/>
              <a:t>utili</a:t>
            </a:r>
            <a:r>
              <a:rPr lang="it-IT" dirty="0"/>
              <a:t> </a:t>
            </a:r>
            <a:r>
              <a:rPr lang="it-IT" dirty="0" smtClean="0"/>
              <a:t>derivanti dalla deroga</a:t>
            </a:r>
            <a:r>
              <a:rPr lang="it-IT" dirty="0"/>
              <a:t>” </a:t>
            </a:r>
            <a:r>
              <a:rPr lang="it-IT" dirty="0" smtClean="0"/>
              <a:t>vanno destinati a </a:t>
            </a:r>
            <a:r>
              <a:rPr lang="it-IT" dirty="0"/>
              <a:t>una specifica riserva la cui “indisponibilità” ha </a:t>
            </a:r>
            <a:r>
              <a:rPr lang="it-IT" dirty="0" smtClean="0"/>
              <a:t>evidente </a:t>
            </a:r>
            <a:r>
              <a:rPr lang="it-IT" dirty="0"/>
              <a:t>funzione di protezione a favore dei </a:t>
            </a:r>
            <a:r>
              <a:rPr lang="it-IT" dirty="0" smtClean="0"/>
              <a:t>terzi</a:t>
            </a:r>
          </a:p>
          <a:p>
            <a:pPr lvl="1"/>
            <a:r>
              <a:rPr lang="it-IT" dirty="0"/>
              <a:t>per possibili abusi o malversazioni perpetrate distribuendo redditi in realtà non ancora realizzati (e che forse mai si realizzeranno)</a:t>
            </a:r>
          </a:p>
          <a:p>
            <a:pPr lvl="1"/>
            <a:r>
              <a:rPr lang="it-IT" dirty="0"/>
              <a:t>anche considerando possibili futuri riscontri – per esempio da parte dell’Autorità Giudiziaria, relativi l’avvenuto ”abuso di deroga” e la conseguente falsità del bilancio</a:t>
            </a:r>
          </a:p>
          <a:p>
            <a:pPr lvl="1"/>
            <a:r>
              <a:rPr lang="it-IT" dirty="0"/>
              <a:t>in futuro si potrebbe prendere atto dell’inconsistenza o del venir meno dei motivi che avevano fondato la convinzione sulla ineluttabilità della </a:t>
            </a:r>
            <a:r>
              <a:rPr lang="it-IT" dirty="0" smtClean="0"/>
              <a:t>deroga</a:t>
            </a:r>
            <a:endParaRPr lang="it-IT" dirty="0"/>
          </a:p>
        </p:txBody>
      </p:sp>
    </p:spTree>
    <p:extLst>
      <p:ext uri="{BB962C8B-B14F-4D97-AF65-F5344CB8AC3E}">
        <p14:creationId xmlns:p14="http://schemas.microsoft.com/office/powerpoint/2010/main" val="53329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938220"/>
          </a:xfrm>
        </p:spPr>
        <p:txBody>
          <a:bodyPr/>
          <a:lstStyle/>
          <a:p>
            <a:r>
              <a:rPr lang="it-IT" dirty="0"/>
              <a:t>i</a:t>
            </a:r>
            <a:r>
              <a:rPr lang="it-IT" dirty="0" smtClean="0"/>
              <a:t>ndisponibilità degli utili da deroga (2)</a:t>
            </a:r>
            <a:endParaRPr lang="it-IT" dirty="0"/>
          </a:p>
        </p:txBody>
      </p:sp>
      <p:sp>
        <p:nvSpPr>
          <p:cNvPr id="3" name="Segnaposto contenuto 2"/>
          <p:cNvSpPr>
            <a:spLocks noGrp="1"/>
          </p:cNvSpPr>
          <p:nvPr>
            <p:ph idx="1"/>
          </p:nvPr>
        </p:nvSpPr>
        <p:spPr>
          <a:xfrm>
            <a:off x="256873" y="1212858"/>
            <a:ext cx="8548195" cy="5450728"/>
          </a:xfrm>
        </p:spPr>
        <p:txBody>
          <a:bodyPr>
            <a:normAutofit fontScale="92500"/>
          </a:bodyPr>
          <a:lstStyle/>
          <a:p>
            <a:r>
              <a:rPr lang="it-IT" dirty="0"/>
              <a:t>l</a:t>
            </a:r>
            <a:r>
              <a:rPr lang="it-IT" dirty="0" smtClean="0"/>
              <a:t>a riserva va costituita non solo nell’ipotesi </a:t>
            </a:r>
            <a:r>
              <a:rPr lang="it-IT" dirty="0"/>
              <a:t>che la deroga comporti </a:t>
            </a:r>
            <a:r>
              <a:rPr lang="it-IT" dirty="0" smtClean="0"/>
              <a:t>un </a:t>
            </a:r>
            <a:r>
              <a:rPr lang="it-IT" dirty="0"/>
              <a:t>maggiore utile d’esercizio, </a:t>
            </a:r>
            <a:r>
              <a:rPr lang="it-IT" dirty="0" smtClean="0"/>
              <a:t>ma anche una </a:t>
            </a:r>
            <a:r>
              <a:rPr lang="it-IT" dirty="0"/>
              <a:t>minore perdita </a:t>
            </a:r>
            <a:r>
              <a:rPr lang="it-IT" dirty="0" smtClean="0"/>
              <a:t>d’esercizio</a:t>
            </a:r>
          </a:p>
          <a:p>
            <a:r>
              <a:rPr lang="it-IT" dirty="0"/>
              <a:t>in generale con la parola “utili” </a:t>
            </a:r>
            <a:r>
              <a:rPr lang="it-IT" dirty="0" smtClean="0"/>
              <a:t>si devono intendere </a:t>
            </a:r>
            <a:r>
              <a:rPr lang="it-IT" dirty="0"/>
              <a:t>tutti i valori (non </a:t>
            </a:r>
            <a:r>
              <a:rPr lang="it-IT" dirty="0" smtClean="0"/>
              <a:t>solo il </a:t>
            </a:r>
            <a:r>
              <a:rPr lang="it-IT" dirty="0"/>
              <a:t>maggior reddito) che comunque contribuiscono ad incrementare l’ammontare complessivo del patrimonio </a:t>
            </a:r>
            <a:r>
              <a:rPr lang="it-IT" dirty="0" smtClean="0"/>
              <a:t>netto</a:t>
            </a:r>
          </a:p>
          <a:p>
            <a:r>
              <a:rPr lang="it-IT" dirty="0"/>
              <a:t>non </a:t>
            </a:r>
            <a:r>
              <a:rPr lang="it-IT" dirty="0" smtClean="0"/>
              <a:t>ci si può limitare agli </a:t>
            </a:r>
            <a:r>
              <a:rPr lang="it-IT" dirty="0"/>
              <a:t>“utili d’esercizio addizionali” che il ricorso alla </a:t>
            </a:r>
            <a:r>
              <a:rPr lang="it-IT" dirty="0" smtClean="0"/>
              <a:t>deroga, applicata </a:t>
            </a:r>
            <a:r>
              <a:rPr lang="it-IT" dirty="0"/>
              <a:t>nel rispetto </a:t>
            </a:r>
            <a:r>
              <a:rPr lang="it-IT" dirty="0" smtClean="0"/>
              <a:t>dell’Accounting, può comportare a C/E</a:t>
            </a:r>
            <a:endParaRPr lang="it-IT" dirty="0"/>
          </a:p>
          <a:p>
            <a:endParaRPr lang="it-IT" dirty="0" smtClean="0"/>
          </a:p>
        </p:txBody>
      </p:sp>
    </p:spTree>
    <p:extLst>
      <p:ext uri="{BB962C8B-B14F-4D97-AF65-F5344CB8AC3E}">
        <p14:creationId xmlns:p14="http://schemas.microsoft.com/office/powerpoint/2010/main" val="180595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“casi eccezionali”</a:t>
            </a:r>
            <a:endParaRPr lang="it-IT" dirty="0"/>
          </a:p>
        </p:txBody>
      </p:sp>
      <p:sp>
        <p:nvSpPr>
          <p:cNvPr id="3" name="Segnaposto contenuto 2"/>
          <p:cNvSpPr>
            <a:spLocks noGrp="1"/>
          </p:cNvSpPr>
          <p:nvPr>
            <p:ph idx="1"/>
          </p:nvPr>
        </p:nvSpPr>
        <p:spPr/>
        <p:txBody>
          <a:bodyPr>
            <a:normAutofit fontScale="92500" lnSpcReduction="20000"/>
          </a:bodyPr>
          <a:lstStyle/>
          <a:p>
            <a:r>
              <a:rPr lang="it-IT" dirty="0"/>
              <a:t>v</a:t>
            </a:r>
            <a:r>
              <a:rPr lang="it-IT" dirty="0" smtClean="0"/>
              <a:t>a intesa come “eccezionalità gestionale”</a:t>
            </a:r>
            <a:endParaRPr lang="it-IT" dirty="0" smtClean="0"/>
          </a:p>
          <a:p>
            <a:r>
              <a:rPr lang="it-IT" dirty="0" smtClean="0"/>
              <a:t>l’espressione </a:t>
            </a:r>
            <a:r>
              <a:rPr lang="it-IT" dirty="0"/>
              <a:t>“casi eccezionali” non </a:t>
            </a:r>
            <a:r>
              <a:rPr lang="it-IT" dirty="0" smtClean="0"/>
              <a:t>significa </a:t>
            </a:r>
            <a:r>
              <a:rPr lang="it-IT" dirty="0"/>
              <a:t>che la deroga è impiegabile “una tantum” o sporadicamente secondo la discrezionalità degli </a:t>
            </a:r>
            <a:r>
              <a:rPr lang="it-IT" dirty="0" smtClean="0"/>
              <a:t>amministratori</a:t>
            </a:r>
          </a:p>
          <a:p>
            <a:r>
              <a:rPr lang="it-IT" dirty="0"/>
              <a:t>i</a:t>
            </a:r>
            <a:r>
              <a:rPr lang="it-IT" dirty="0" smtClean="0"/>
              <a:t>l ricorso alla deroga </a:t>
            </a:r>
            <a:r>
              <a:rPr lang="it-IT" dirty="0"/>
              <a:t>deve trovare fondata e motivata giustificazione nell’esistenza di uno scenario gestionale del tutto atipico o imprevedibile, ove </a:t>
            </a:r>
            <a:r>
              <a:rPr lang="it-IT" dirty="0" smtClean="0"/>
              <a:t>tra l’altro </a:t>
            </a:r>
            <a:r>
              <a:rPr lang="it-IT" dirty="0"/>
              <a:t>l’applicazione ortodossa delle norme </a:t>
            </a:r>
            <a:r>
              <a:rPr lang="it-IT" dirty="0" smtClean="0"/>
              <a:t>avrebbe l’effetto </a:t>
            </a:r>
            <a:r>
              <a:rPr lang="it-IT" dirty="0"/>
              <a:t>di fare travisare ai terzi la realtà </a:t>
            </a:r>
            <a:r>
              <a:rPr lang="it-IT" dirty="0" smtClean="0"/>
              <a:t>fattuale</a:t>
            </a:r>
            <a:endParaRPr lang="it-IT" dirty="0"/>
          </a:p>
        </p:txBody>
      </p:sp>
    </p:spTree>
    <p:extLst>
      <p:ext uri="{BB962C8B-B14F-4D97-AF65-F5344CB8AC3E}">
        <p14:creationId xmlns:p14="http://schemas.microsoft.com/office/powerpoint/2010/main" val="36912253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1318</TotalTime>
  <Words>2434</Words>
  <Application>Microsoft Macintosh PowerPoint</Application>
  <PresentationFormat>Presentazione su schermo (4:3)</PresentationFormat>
  <Paragraphs>167</Paragraphs>
  <Slides>33</Slides>
  <Notes>2</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Tema di Office</vt:lpstr>
      <vt:lpstr>la “clausola generale” e l’obbligo della “deroga” ex art 2423 cc </vt:lpstr>
      <vt:lpstr>Rammentiamo la “clausola generale”</vt:lpstr>
      <vt:lpstr>Deroga alla clausola generale</vt:lpstr>
      <vt:lpstr>Caratteristiche e limiti della “deroga” (1)</vt:lpstr>
      <vt:lpstr>Caratteristiche e limiti della “deroga” (2)</vt:lpstr>
      <vt:lpstr>Caratteristiche e limiti della “deroga” (3)</vt:lpstr>
      <vt:lpstr>indisponibilità degli utili da deroga (1)</vt:lpstr>
      <vt:lpstr>indisponibilità degli utili da deroga (2)</vt:lpstr>
      <vt:lpstr>“casi eccezionali”</vt:lpstr>
      <vt:lpstr>incompatibilità</vt:lpstr>
      <vt:lpstr>ambito generale di applicazione della deroga</vt:lpstr>
      <vt:lpstr>inapplicabilità della deroga</vt:lpstr>
      <vt:lpstr>inapplicabilità della deroga (2)</vt:lpstr>
      <vt:lpstr>Approfondimento su spese di ricerca e sviluppo</vt:lpstr>
      <vt:lpstr>spese di ricerca e sviluppo dall’esercizio 2016</vt:lpstr>
      <vt:lpstr>costi di sviluppo</vt:lpstr>
      <vt:lpstr>spese di ricerca applicata</vt:lpstr>
      <vt:lpstr>Riflessi delle spese di ricerca e sviluppo già dal bilancio 2015</vt:lpstr>
      <vt:lpstr>Esempio (1)</vt:lpstr>
      <vt:lpstr>Esempio (2)</vt:lpstr>
      <vt:lpstr>Esempio (3)</vt:lpstr>
      <vt:lpstr>Esempio (4)</vt:lpstr>
      <vt:lpstr>Esempio (5)</vt:lpstr>
      <vt:lpstr>Esempio (6)</vt:lpstr>
      <vt:lpstr>Esempio (7)</vt:lpstr>
      <vt:lpstr>Esempio (8)</vt:lpstr>
      <vt:lpstr>Esempio (9)</vt:lpstr>
      <vt:lpstr>Non distribuibilità e indisponibilità</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“clausola generale” e l’obbligo della “deroga” ex art 2423 cc </dc:title>
  <dc:creator>giorgio pani</dc:creator>
  <cp:lastModifiedBy>giorgio pani</cp:lastModifiedBy>
  <cp:revision>42</cp:revision>
  <dcterms:created xsi:type="dcterms:W3CDTF">2016-10-23T13:26:36Z</dcterms:created>
  <dcterms:modified xsi:type="dcterms:W3CDTF">2016-10-24T21:44:56Z</dcterms:modified>
</cp:coreProperties>
</file>